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11" r:id="rId3"/>
    <p:sldId id="321" r:id="rId4"/>
    <p:sldId id="322" r:id="rId5"/>
    <p:sldId id="276" r:id="rId6"/>
    <p:sldId id="323" r:id="rId7"/>
    <p:sldId id="324" r:id="rId8"/>
    <p:sldId id="325" r:id="rId9"/>
    <p:sldId id="326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4" r:id="rId19"/>
    <p:sldId id="275" r:id="rId20"/>
    <p:sldId id="315" r:id="rId21"/>
    <p:sldId id="317" r:id="rId22"/>
    <p:sldId id="318" r:id="rId23"/>
    <p:sldId id="319" r:id="rId24"/>
    <p:sldId id="320" r:id="rId25"/>
    <p:sldId id="313" r:id="rId26"/>
    <p:sldId id="314" r:id="rId27"/>
    <p:sldId id="280" r:id="rId28"/>
    <p:sldId id="282" r:id="rId29"/>
    <p:sldId id="283" r:id="rId30"/>
    <p:sldId id="287" r:id="rId31"/>
    <p:sldId id="284" r:id="rId32"/>
    <p:sldId id="285" r:id="rId33"/>
    <p:sldId id="286" r:id="rId34"/>
    <p:sldId id="291" r:id="rId35"/>
    <p:sldId id="292" r:id="rId36"/>
    <p:sldId id="296" r:id="rId37"/>
    <p:sldId id="297" r:id="rId38"/>
    <p:sldId id="293" r:id="rId39"/>
    <p:sldId id="294" r:id="rId40"/>
    <p:sldId id="298" r:id="rId41"/>
    <p:sldId id="300" r:id="rId42"/>
    <p:sldId id="301" r:id="rId43"/>
    <p:sldId id="302" r:id="rId44"/>
    <p:sldId id="304" r:id="rId45"/>
    <p:sldId id="305" r:id="rId46"/>
    <p:sldId id="306" r:id="rId47"/>
    <p:sldId id="307" r:id="rId48"/>
    <p:sldId id="309" r:id="rId4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24AE6FD1-3780-4C85-A5EE-430A567E4D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4B4B6ECB-89EF-439B-B9AF-AB3A4F7308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8561B2D-8389-4BC0-AD75-CC1AA008C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2CE0E-5AF0-4FC0-BFE9-697C8AE8A02F}" type="datetimeFigureOut">
              <a:rPr lang="tr-TR" smtClean="0"/>
              <a:t>1.08.2025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2BBE0C2-0D63-418C-9B7E-F20C5E494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9DB93E9-98EF-4DE2-AC1E-31BCD8962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2EE82-CAFF-48E9-A4F6-2A700882A27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55772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52C9E288-83FB-4CF8-A3F5-82F07C62B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818FEC86-4012-4B47-A80F-8FC8407AE1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CD1C6E0-F937-4558-8E00-84AC78D9E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2CE0E-5AF0-4FC0-BFE9-697C8AE8A02F}" type="datetimeFigureOut">
              <a:rPr lang="tr-TR" smtClean="0"/>
              <a:t>1.08.2025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8F02322-0B48-46D9-B3F2-F2E58C74E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0CD6562-9991-4F26-87B1-3EBDF0F87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2EE82-CAFF-48E9-A4F6-2A700882A27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77947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24876A84-14F2-44C7-84FF-17DE0D0B66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E971B537-2568-45F6-BF28-9D83471730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B3EA19D-B9EB-48F2-B8C8-91D3E9B9C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2CE0E-5AF0-4FC0-BFE9-697C8AE8A02F}" type="datetimeFigureOut">
              <a:rPr lang="tr-TR" smtClean="0"/>
              <a:t>1.08.2025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82FA804-D545-4D07-8CB1-02665F6F7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FB6708A-17A8-4907-84BC-A40C1869F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2EE82-CAFF-48E9-A4F6-2A700882A27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41913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C035B0BE-046F-4186-A03A-A050E5DE3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CE41D35-E668-4839-89A9-BC83630F3F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3654CAE-32C8-4379-91DC-049884C95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2CE0E-5AF0-4FC0-BFE9-697C8AE8A02F}" type="datetimeFigureOut">
              <a:rPr lang="tr-TR" smtClean="0"/>
              <a:t>1.08.2025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FEFDCB3-2ED2-420E-934C-D85192E41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F6E3262-449B-47F1-8D2A-0E56FA563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2EE82-CAFF-48E9-A4F6-2A700882A27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67623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7F734DA2-D5D2-4138-B4D0-C3F677121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B29018DC-E287-45C8-ABAF-42227CA0E9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B03C415-D8DF-447E-B3B2-698E5AB2F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2CE0E-5AF0-4FC0-BFE9-697C8AE8A02F}" type="datetimeFigureOut">
              <a:rPr lang="tr-TR" smtClean="0"/>
              <a:t>1.08.2025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831A568-D4DA-4630-A248-E64CC16F0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5AEE0FE-312A-4076-AED5-1313643A2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2EE82-CAFF-48E9-A4F6-2A700882A27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99429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3D7440EF-8510-494E-9A00-E2FFBCB75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C88603C-0030-4711-B72C-992A960DE7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1659B9E6-00A2-49C2-8A80-7832147F72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958C721D-B8B4-4DFD-86A9-FFCC3CACC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2CE0E-5AF0-4FC0-BFE9-697C8AE8A02F}" type="datetimeFigureOut">
              <a:rPr lang="tr-TR" smtClean="0"/>
              <a:t>1.08.2025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B9C41666-0DCD-4E0F-9060-37727B9F4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30A539B2-B391-4937-9E2F-8B5DAF11C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2EE82-CAFF-48E9-A4F6-2A700882A27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58116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F6051185-6884-42EB-9268-915665BA9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B4CE68C4-606A-44E0-A349-2AB402AA54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25C96FF9-81D6-4C73-BCA6-D7B9BF52E8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C5256047-72D7-45B3-8D3D-F8F8F2AEF9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497EB55E-9D12-4F2D-8828-9238D3F426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8FE49AC1-DEF6-4271-A8AA-D3A408A43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2CE0E-5AF0-4FC0-BFE9-697C8AE8A02F}" type="datetimeFigureOut">
              <a:rPr lang="tr-TR" smtClean="0"/>
              <a:t>1.08.2025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F7F7B9A3-A0A1-47DC-9E4C-76623E8C3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F50DE9E3-9122-428D-ABA7-1263F39F0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2EE82-CAFF-48E9-A4F6-2A700882A27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12373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B58B6E99-250C-429D-B274-E73D47C22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F2DB8CFD-DB6B-4FDE-8865-980E938E2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2CE0E-5AF0-4FC0-BFE9-697C8AE8A02F}" type="datetimeFigureOut">
              <a:rPr lang="tr-TR" smtClean="0"/>
              <a:t>1.08.2025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9C2A9668-0001-4710-B77C-A39751A1D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9D36743A-4CE4-4ABF-B0F3-4F239DC2F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2EE82-CAFF-48E9-A4F6-2A700882A27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30598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30227C9C-7545-4B0C-9B59-96BC9E551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2CE0E-5AF0-4FC0-BFE9-697C8AE8A02F}" type="datetimeFigureOut">
              <a:rPr lang="tr-TR" smtClean="0"/>
              <a:t>1.08.2025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D7062E56-F4CA-498B-8D2B-224E60354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8959B611-0BA3-4928-83EE-6530BA777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2EE82-CAFF-48E9-A4F6-2A700882A27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86781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240928CA-EC9C-4824-923F-CC8469520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24E3855-7D32-40B7-9359-B0602EDFE0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E01348E3-199F-4644-A865-F80B0D05A9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A96CA590-7985-4184-A71B-91E4B588D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2CE0E-5AF0-4FC0-BFE9-697C8AE8A02F}" type="datetimeFigureOut">
              <a:rPr lang="tr-TR" smtClean="0"/>
              <a:t>1.08.2025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4619AD3E-E32C-4153-BC9A-550DC67B4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1EB153FA-92B3-47B9-8B0E-294261CE9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2EE82-CAFF-48E9-A4F6-2A700882A27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45919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C1D2787A-3590-46CA-A56F-79B817D8C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F1DAACF4-5C2C-433E-8EAA-BF085569F2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5203E79D-B2BA-4C68-8C07-7C752F1844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F8FFE75C-29E8-4763-AE91-74C35D289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2CE0E-5AF0-4FC0-BFE9-697C8AE8A02F}" type="datetimeFigureOut">
              <a:rPr lang="tr-TR" smtClean="0"/>
              <a:t>1.08.2025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E805E2DA-EA6C-483F-8249-C5CE4393F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8334D045-2D74-4E27-BD75-E5598752E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2EE82-CAFF-48E9-A4F6-2A700882A27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28294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FB6C6E24-90F0-403B-9B20-A4D75E950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C547292A-30EB-49EF-A894-0E4731CC0D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D8B03E1-285A-4B20-8625-FE08E3166F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32CE0E-5AF0-4FC0-BFE9-697C8AE8A02F}" type="datetimeFigureOut">
              <a:rPr lang="tr-TR" smtClean="0"/>
              <a:t>1.08.2025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D7AFDB1-1D49-4251-B644-399D3376FE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0E4AFCF-CC89-442A-BFAC-4826E6FB20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22EE82-CAFF-48E9-A4F6-2A700882A27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32676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https://obs.akdeniz.edu.tr/oibs/ogrenci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288868" y="2452625"/>
            <a:ext cx="9614263" cy="3159609"/>
          </a:xfrm>
        </p:spPr>
        <p:txBody>
          <a:bodyPr>
            <a:normAutofit fontScale="90000"/>
          </a:bodyPr>
          <a:lstStyle/>
          <a:p>
            <a:r>
              <a:rPr lang="tr-TR" b="1" i="1" dirty="0">
                <a:solidFill>
                  <a:srgbClr val="FF0000"/>
                </a:solidFill>
              </a:rPr>
              <a:t>OBS LİSANS/ÖNLİSANS YATAY GEÇİŞ BAŞVURU MODÜLÜ</a:t>
            </a:r>
            <a:br>
              <a:rPr lang="tr-TR" b="1" i="1" dirty="0">
                <a:solidFill>
                  <a:srgbClr val="FF0000"/>
                </a:solidFill>
              </a:rPr>
            </a:br>
            <a:r>
              <a:rPr lang="tr-TR" b="1" i="1" dirty="0">
                <a:solidFill>
                  <a:srgbClr val="FF0000"/>
                </a:solidFill>
              </a:rPr>
              <a:t>KULLANIM KILAVUZU</a:t>
            </a:r>
            <a:br>
              <a:rPr lang="tr-TR" b="1" i="1" dirty="0">
                <a:solidFill>
                  <a:srgbClr val="FF0000"/>
                </a:solidFill>
              </a:rPr>
            </a:br>
            <a:r>
              <a:rPr lang="tr-TR" b="1" i="1" dirty="0">
                <a:solidFill>
                  <a:srgbClr val="002060"/>
                </a:solidFill>
              </a:rPr>
              <a:t>ADAY ÖĞRENCİ</a:t>
            </a:r>
          </a:p>
        </p:txBody>
      </p:sp>
      <p:pic>
        <p:nvPicPr>
          <p:cNvPr id="4" name="Picture 2" descr="akdeniz Ã¼ni logo ile ilgili gÃ¶rsel sonucu">
            <a:extLst>
              <a:ext uri="{FF2B5EF4-FFF2-40B4-BE49-F238E27FC236}">
                <a16:creationId xmlns:a16="http://schemas.microsoft.com/office/drawing/2014/main" id="{68B4EBFB-7171-4EB4-BD24-85D3475CCA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01" y="260648"/>
            <a:ext cx="1224000" cy="12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akdeniz Ã¼ni logo ile ilgili gÃ¶rsel sonucu">
            <a:extLst>
              <a:ext uri="{FF2B5EF4-FFF2-40B4-BE49-F238E27FC236}">
                <a16:creationId xmlns:a16="http://schemas.microsoft.com/office/drawing/2014/main" id="{68B4EBFB-7171-4EB4-BD24-85D3475CCA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2002" y="273704"/>
            <a:ext cx="1224000" cy="12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Metin kutusu 5"/>
          <p:cNvSpPr txBox="1"/>
          <p:nvPr/>
        </p:nvSpPr>
        <p:spPr>
          <a:xfrm>
            <a:off x="2937298" y="374464"/>
            <a:ext cx="615021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3200" b="1" dirty="0">
                <a:solidFill>
                  <a:srgbClr val="002060"/>
                </a:solidFill>
              </a:rPr>
              <a:t>AKDENİZ ÜNİVERSİTESİ</a:t>
            </a:r>
          </a:p>
          <a:p>
            <a:pPr algn="ctr"/>
            <a:r>
              <a:rPr lang="tr-TR" sz="3200" b="1" dirty="0">
                <a:solidFill>
                  <a:srgbClr val="002060"/>
                </a:solidFill>
              </a:rPr>
              <a:t>ÖĞRENCİ İŞLERİ DAİRE BAŞKANLIĞI</a:t>
            </a:r>
          </a:p>
        </p:txBody>
      </p:sp>
      <p:sp>
        <p:nvSpPr>
          <p:cNvPr id="7" name="Unvan 1"/>
          <p:cNvSpPr txBox="1">
            <a:spLocks/>
          </p:cNvSpPr>
          <p:nvPr/>
        </p:nvSpPr>
        <p:spPr>
          <a:xfrm>
            <a:off x="1359739" y="5087388"/>
            <a:ext cx="9614263" cy="123664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tr-TR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0640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>
            <a:extLst>
              <a:ext uri="{FF2B5EF4-FFF2-40B4-BE49-F238E27FC236}">
                <a16:creationId xmlns:a16="http://schemas.microsoft.com/office/drawing/2014/main" id="{7E090E1A-9DCB-4028-AB1E-EC6CEF2F0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2030"/>
          </a:xfrm>
        </p:spPr>
        <p:txBody>
          <a:bodyPr/>
          <a:lstStyle/>
          <a:p>
            <a:pPr algn="ctr"/>
            <a:r>
              <a:rPr lang="tr-TR" b="1" i="1" dirty="0">
                <a:solidFill>
                  <a:srgbClr val="FF0000"/>
                </a:solidFill>
              </a:rPr>
              <a:t>BAŞVURU YAPILACAK PROGRAM SEÇİMİ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B454F9AF-AC83-4807-82F5-606B7CDB22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451" y="1918392"/>
            <a:ext cx="11132191" cy="2870214"/>
          </a:xfrm>
          <a:prstGeom prst="rect">
            <a:avLst/>
          </a:prstGeom>
        </p:spPr>
      </p:pic>
      <p:sp>
        <p:nvSpPr>
          <p:cNvPr id="7" name="Yuvarlatılmış Dikdörtgen 8">
            <a:extLst>
              <a:ext uri="{FF2B5EF4-FFF2-40B4-BE49-F238E27FC236}">
                <a16:creationId xmlns:a16="http://schemas.microsoft.com/office/drawing/2014/main" id="{1A85F012-7FB3-4FB5-9E3B-B2F0DC45D2C7}"/>
              </a:ext>
            </a:extLst>
          </p:cNvPr>
          <p:cNvSpPr/>
          <p:nvPr/>
        </p:nvSpPr>
        <p:spPr>
          <a:xfrm>
            <a:off x="3917659" y="4905876"/>
            <a:ext cx="5998127" cy="73654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Okuduğunuz programa ÖSYM Yerleştirme türünü seçiniz.</a:t>
            </a:r>
          </a:p>
        </p:txBody>
      </p:sp>
      <p:sp>
        <p:nvSpPr>
          <p:cNvPr id="8" name="Sağ Ok 32">
            <a:extLst>
              <a:ext uri="{FF2B5EF4-FFF2-40B4-BE49-F238E27FC236}">
                <a16:creationId xmlns:a16="http://schemas.microsoft.com/office/drawing/2014/main" id="{6A571C0C-136E-43DB-87A4-E41720E474BE}"/>
              </a:ext>
            </a:extLst>
          </p:cNvPr>
          <p:cNvSpPr/>
          <p:nvPr/>
        </p:nvSpPr>
        <p:spPr>
          <a:xfrm rot="16200000">
            <a:off x="6111056" y="4414794"/>
            <a:ext cx="736547" cy="22883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17787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>
            <a:extLst>
              <a:ext uri="{FF2B5EF4-FFF2-40B4-BE49-F238E27FC236}">
                <a16:creationId xmlns:a16="http://schemas.microsoft.com/office/drawing/2014/main" id="{4C9DCFA5-26B7-4206-81BA-227023357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2030"/>
          </a:xfrm>
        </p:spPr>
        <p:txBody>
          <a:bodyPr/>
          <a:lstStyle/>
          <a:p>
            <a:pPr algn="ctr"/>
            <a:r>
              <a:rPr lang="tr-TR" b="1" i="1" dirty="0">
                <a:solidFill>
                  <a:srgbClr val="FF0000"/>
                </a:solidFill>
              </a:rPr>
              <a:t>BAŞVURU YAPILACAK PROGRAM SEÇİMİ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D536A69A-C8D7-44EE-8B15-EA495549D5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562" y="1674743"/>
            <a:ext cx="10922467" cy="2938062"/>
          </a:xfrm>
          <a:prstGeom prst="rect">
            <a:avLst/>
          </a:prstGeom>
        </p:spPr>
      </p:pic>
      <p:sp>
        <p:nvSpPr>
          <p:cNvPr id="6" name="Yuvarlatılmış Dikdörtgen 8">
            <a:extLst>
              <a:ext uri="{FF2B5EF4-FFF2-40B4-BE49-F238E27FC236}">
                <a16:creationId xmlns:a16="http://schemas.microsoft.com/office/drawing/2014/main" id="{CF3013C5-2B40-4557-B2D6-096429AAE833}"/>
              </a:ext>
            </a:extLst>
          </p:cNvPr>
          <p:cNvSpPr/>
          <p:nvPr/>
        </p:nvSpPr>
        <p:spPr>
          <a:xfrm>
            <a:off x="1761688" y="5014932"/>
            <a:ext cx="9739618" cy="128722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dirty="0"/>
              <a:t>1- «Okuduğu Üniversitesi Yerleştirme Şekli» ve «Sınav Yılı» satırlarına basılarak ilgili seçimler yapılır.</a:t>
            </a:r>
          </a:p>
          <a:p>
            <a:r>
              <a:rPr lang="tr-TR" dirty="0"/>
              <a:t>2- «ÖSYM Sınav Sorgula» butonuna basılarak ÖSYM Puanı ve ÖSYM Başarı Sırası sorgulanır.</a:t>
            </a:r>
          </a:p>
          <a:p>
            <a:r>
              <a:rPr lang="tr-TR" dirty="0"/>
              <a:t>3- «Tercih Ekle» butonuna basılır.</a:t>
            </a:r>
          </a:p>
        </p:txBody>
      </p:sp>
      <p:sp>
        <p:nvSpPr>
          <p:cNvPr id="7" name="Sağ Ok 32">
            <a:extLst>
              <a:ext uri="{FF2B5EF4-FFF2-40B4-BE49-F238E27FC236}">
                <a16:creationId xmlns:a16="http://schemas.microsoft.com/office/drawing/2014/main" id="{3F1C4174-C393-4FFD-8C49-E3CEAC642B4C}"/>
              </a:ext>
            </a:extLst>
          </p:cNvPr>
          <p:cNvSpPr/>
          <p:nvPr/>
        </p:nvSpPr>
        <p:spPr>
          <a:xfrm rot="16200000">
            <a:off x="7578069" y="3868145"/>
            <a:ext cx="2097988" cy="19558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Sağ Ok 32">
            <a:extLst>
              <a:ext uri="{FF2B5EF4-FFF2-40B4-BE49-F238E27FC236}">
                <a16:creationId xmlns:a16="http://schemas.microsoft.com/office/drawing/2014/main" id="{018C0A0E-B091-4B28-A1F4-7E84D90AB408}"/>
              </a:ext>
            </a:extLst>
          </p:cNvPr>
          <p:cNvSpPr/>
          <p:nvPr/>
        </p:nvSpPr>
        <p:spPr>
          <a:xfrm rot="16200000">
            <a:off x="5593424" y="4305585"/>
            <a:ext cx="1223107" cy="19558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Sağ Ok 32">
            <a:extLst>
              <a:ext uri="{FF2B5EF4-FFF2-40B4-BE49-F238E27FC236}">
                <a16:creationId xmlns:a16="http://schemas.microsoft.com/office/drawing/2014/main" id="{773DCD5B-5D99-4786-9D8A-775D20B7FF05}"/>
              </a:ext>
            </a:extLst>
          </p:cNvPr>
          <p:cNvSpPr/>
          <p:nvPr/>
        </p:nvSpPr>
        <p:spPr>
          <a:xfrm rot="16200000">
            <a:off x="5303322" y="4649746"/>
            <a:ext cx="560378" cy="16999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C25F82D1-8574-4971-A797-5A10D04BBD8A}"/>
              </a:ext>
            </a:extLst>
          </p:cNvPr>
          <p:cNvSpPr txBox="1"/>
          <p:nvPr/>
        </p:nvSpPr>
        <p:spPr>
          <a:xfrm>
            <a:off x="8690995" y="4673951"/>
            <a:ext cx="2493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FA502E7F-BAFE-434B-AAD0-006746DA9AE7}"/>
              </a:ext>
            </a:extLst>
          </p:cNvPr>
          <p:cNvSpPr txBox="1"/>
          <p:nvPr/>
        </p:nvSpPr>
        <p:spPr>
          <a:xfrm>
            <a:off x="6248710" y="4671015"/>
            <a:ext cx="1955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B3985150-F077-4FE4-8921-C8EC9404BEB9}"/>
              </a:ext>
            </a:extLst>
          </p:cNvPr>
          <p:cNvSpPr txBox="1"/>
          <p:nvPr/>
        </p:nvSpPr>
        <p:spPr>
          <a:xfrm>
            <a:off x="5607576" y="4672413"/>
            <a:ext cx="1955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>
                <a:solidFill>
                  <a:srgbClr val="00206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4128248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FC246DE9-AB0F-4BA8-A3F2-309F1C8939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286" y="1566067"/>
            <a:ext cx="10964411" cy="3725865"/>
          </a:xfrm>
          <a:prstGeom prst="rect">
            <a:avLst/>
          </a:prstGeom>
        </p:spPr>
      </p:pic>
      <p:sp>
        <p:nvSpPr>
          <p:cNvPr id="6" name="Yuvarlatılmış Dikdörtgen 8">
            <a:extLst>
              <a:ext uri="{FF2B5EF4-FFF2-40B4-BE49-F238E27FC236}">
                <a16:creationId xmlns:a16="http://schemas.microsoft.com/office/drawing/2014/main" id="{3C80214E-D1C4-4DB2-8446-00F49383A0BE}"/>
              </a:ext>
            </a:extLst>
          </p:cNvPr>
          <p:cNvSpPr/>
          <p:nvPr/>
        </p:nvSpPr>
        <p:spPr>
          <a:xfrm>
            <a:off x="2055304" y="5291932"/>
            <a:ext cx="9605393" cy="89091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Açılan sayfa Yatay Geçiş Başvurusu Genel Başvuru Açıklama sayfasıdır. Açıklamaları okuyarak «Kaydet ve İlerle» butonuna basınız.</a:t>
            </a:r>
          </a:p>
        </p:txBody>
      </p:sp>
      <p:sp>
        <p:nvSpPr>
          <p:cNvPr id="7" name="Sağ Ok 32">
            <a:extLst>
              <a:ext uri="{FF2B5EF4-FFF2-40B4-BE49-F238E27FC236}">
                <a16:creationId xmlns:a16="http://schemas.microsoft.com/office/drawing/2014/main" id="{2A572E36-E813-48D4-8070-801A80ED9497}"/>
              </a:ext>
            </a:extLst>
          </p:cNvPr>
          <p:cNvSpPr/>
          <p:nvPr/>
        </p:nvSpPr>
        <p:spPr>
          <a:xfrm rot="16200000">
            <a:off x="2465958" y="4838521"/>
            <a:ext cx="661209" cy="24561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Unvan 1">
            <a:extLst>
              <a:ext uri="{FF2B5EF4-FFF2-40B4-BE49-F238E27FC236}">
                <a16:creationId xmlns:a16="http://schemas.microsoft.com/office/drawing/2014/main" id="{3D844633-437B-44AE-BC4D-1FFF0C182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436" y="315763"/>
            <a:ext cx="10515600" cy="782030"/>
          </a:xfrm>
        </p:spPr>
        <p:txBody>
          <a:bodyPr>
            <a:normAutofit/>
          </a:bodyPr>
          <a:lstStyle/>
          <a:p>
            <a:pPr algn="ctr"/>
            <a:r>
              <a:rPr lang="tr-TR" b="1" i="1" dirty="0">
                <a:solidFill>
                  <a:srgbClr val="FF0000"/>
                </a:solidFill>
              </a:rPr>
              <a:t>GENEL BAŞVURU ŞARTLARI</a:t>
            </a:r>
          </a:p>
        </p:txBody>
      </p:sp>
    </p:spTree>
    <p:extLst>
      <p:ext uri="{BB962C8B-B14F-4D97-AF65-F5344CB8AC3E}">
        <p14:creationId xmlns:p14="http://schemas.microsoft.com/office/powerpoint/2010/main" val="33080768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2E89967A-33AE-4E7A-AF06-61D623BCE5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231" y="1456577"/>
            <a:ext cx="10813410" cy="3944846"/>
          </a:xfrm>
          <a:prstGeom prst="rect">
            <a:avLst/>
          </a:prstGeom>
        </p:spPr>
      </p:pic>
      <p:sp>
        <p:nvSpPr>
          <p:cNvPr id="5" name="Yuvarlatılmış Dikdörtgen 8">
            <a:extLst>
              <a:ext uri="{FF2B5EF4-FFF2-40B4-BE49-F238E27FC236}">
                <a16:creationId xmlns:a16="http://schemas.microsoft.com/office/drawing/2014/main" id="{9067A9BC-F806-4B55-8D65-26936A0D6B69}"/>
              </a:ext>
            </a:extLst>
          </p:cNvPr>
          <p:cNvSpPr/>
          <p:nvPr/>
        </p:nvSpPr>
        <p:spPr>
          <a:xfrm>
            <a:off x="2013359" y="5510046"/>
            <a:ext cx="9538282" cy="89091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Açılan sayfa Yatay Geçiş Başvurusu yapacağınız programın koşullarının açıklandığı sayfadır. Koşulları okuyarak «Kaydet ve İlerle» butonuna basınız.</a:t>
            </a:r>
          </a:p>
        </p:txBody>
      </p:sp>
      <p:sp>
        <p:nvSpPr>
          <p:cNvPr id="6" name="Sağ Ok 32">
            <a:extLst>
              <a:ext uri="{FF2B5EF4-FFF2-40B4-BE49-F238E27FC236}">
                <a16:creationId xmlns:a16="http://schemas.microsoft.com/office/drawing/2014/main" id="{932506CB-2DCE-4E6F-8578-1A405E6650C7}"/>
              </a:ext>
            </a:extLst>
          </p:cNvPr>
          <p:cNvSpPr/>
          <p:nvPr/>
        </p:nvSpPr>
        <p:spPr>
          <a:xfrm rot="16200000">
            <a:off x="2424013" y="5056635"/>
            <a:ext cx="661209" cy="24561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Unvan 1">
            <a:extLst>
              <a:ext uri="{FF2B5EF4-FFF2-40B4-BE49-F238E27FC236}">
                <a16:creationId xmlns:a16="http://schemas.microsoft.com/office/drawing/2014/main" id="{37ADBAE7-D3BF-4966-9D4F-DEC93FB7F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491" y="223484"/>
            <a:ext cx="10515600" cy="782030"/>
          </a:xfrm>
        </p:spPr>
        <p:txBody>
          <a:bodyPr>
            <a:normAutofit/>
          </a:bodyPr>
          <a:lstStyle/>
          <a:p>
            <a:pPr algn="ctr"/>
            <a:r>
              <a:rPr lang="tr-TR" b="1" i="1" dirty="0">
                <a:solidFill>
                  <a:srgbClr val="FF0000"/>
                </a:solidFill>
              </a:rPr>
              <a:t>BÖLÜM/PROGRAM BAŞVURU ŞARTLARI</a:t>
            </a:r>
          </a:p>
        </p:txBody>
      </p:sp>
    </p:spTree>
    <p:extLst>
      <p:ext uri="{BB962C8B-B14F-4D97-AF65-F5344CB8AC3E}">
        <p14:creationId xmlns:p14="http://schemas.microsoft.com/office/powerpoint/2010/main" val="37881231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44DF576C-86A4-490E-936E-C3356704F4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064" y="1075704"/>
            <a:ext cx="10821798" cy="3683133"/>
          </a:xfrm>
          <a:prstGeom prst="rect">
            <a:avLst/>
          </a:prstGeom>
        </p:spPr>
      </p:pic>
      <p:sp>
        <p:nvSpPr>
          <p:cNvPr id="5" name="Unvan 1">
            <a:extLst>
              <a:ext uri="{FF2B5EF4-FFF2-40B4-BE49-F238E27FC236}">
                <a16:creationId xmlns:a16="http://schemas.microsoft.com/office/drawing/2014/main" id="{D5ABE327-F665-4721-976C-217C4FDFE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273" y="154647"/>
            <a:ext cx="10515600" cy="782030"/>
          </a:xfrm>
        </p:spPr>
        <p:txBody>
          <a:bodyPr>
            <a:normAutofit/>
          </a:bodyPr>
          <a:lstStyle/>
          <a:p>
            <a:pPr algn="ctr"/>
            <a:r>
              <a:rPr lang="tr-TR" b="1" i="1" dirty="0">
                <a:solidFill>
                  <a:srgbClr val="FF0000"/>
                </a:solidFill>
              </a:rPr>
              <a:t>KİMLİK BİLGİLERİ</a:t>
            </a:r>
          </a:p>
        </p:txBody>
      </p:sp>
      <p:sp>
        <p:nvSpPr>
          <p:cNvPr id="6" name="Yuvarlatılmış Dikdörtgen 4">
            <a:extLst>
              <a:ext uri="{FF2B5EF4-FFF2-40B4-BE49-F238E27FC236}">
                <a16:creationId xmlns:a16="http://schemas.microsoft.com/office/drawing/2014/main" id="{85FDDAFB-D1DA-436D-9EDC-570D61B53B98}"/>
              </a:ext>
            </a:extLst>
          </p:cNvPr>
          <p:cNvSpPr/>
          <p:nvPr/>
        </p:nvSpPr>
        <p:spPr>
          <a:xfrm>
            <a:off x="723208" y="4809550"/>
            <a:ext cx="11080866" cy="184542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dirty="0"/>
              <a:t>1- Doğum Tarihi ve Nüfus Cüzdan Seri No (Eski nüfus cüzdanları için birleşik yazılmalıdır) girilir.  </a:t>
            </a:r>
          </a:p>
          <a:p>
            <a:r>
              <a:rPr lang="tr-TR" dirty="0"/>
              <a:t>2- «Kimlik Bilgilerimi </a:t>
            </a:r>
            <a:r>
              <a:rPr lang="tr-TR" dirty="0" err="1"/>
              <a:t>KPS’den</a:t>
            </a:r>
            <a:r>
              <a:rPr lang="tr-TR" dirty="0"/>
              <a:t> Sorgula» butonuna basılır. </a:t>
            </a:r>
          </a:p>
          <a:p>
            <a:r>
              <a:rPr lang="tr-TR" dirty="0"/>
              <a:t>3- Sisteme yüklenecek fotoğraf, mutlaka yüz görünecek şekilde vesikalık fotoğraf olmalıdır. Fotoğraf kısmına .</a:t>
            </a:r>
            <a:r>
              <a:rPr lang="tr-TR" dirty="0" err="1"/>
              <a:t>jpg</a:t>
            </a:r>
            <a:r>
              <a:rPr lang="tr-TR" dirty="0"/>
              <a:t> uzantılı resim yüklemek için «</a:t>
            </a:r>
            <a:r>
              <a:rPr lang="tr-TR" dirty="0" err="1"/>
              <a:t>Gözat</a:t>
            </a:r>
            <a:r>
              <a:rPr lang="tr-TR" dirty="0"/>
              <a:t>» butonuna basılır, yüklenecek resim seçilir ve «Yükle» butonuna basılır. </a:t>
            </a:r>
          </a:p>
          <a:p>
            <a:r>
              <a:rPr lang="tr-TR" dirty="0"/>
              <a:t>4- «Kaydet ve İlerle» butonuna basılır.</a:t>
            </a:r>
          </a:p>
        </p:txBody>
      </p:sp>
      <p:sp>
        <p:nvSpPr>
          <p:cNvPr id="7" name="Aşağı Ok 8">
            <a:extLst>
              <a:ext uri="{FF2B5EF4-FFF2-40B4-BE49-F238E27FC236}">
                <a16:creationId xmlns:a16="http://schemas.microsoft.com/office/drawing/2014/main" id="{BB2814F3-1CA5-47CF-9DB1-211E38F14CAB}"/>
              </a:ext>
            </a:extLst>
          </p:cNvPr>
          <p:cNvSpPr/>
          <p:nvPr/>
        </p:nvSpPr>
        <p:spPr>
          <a:xfrm rot="10800000">
            <a:off x="6642484" y="1837585"/>
            <a:ext cx="213641" cy="297447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Aşağı Ok 9">
            <a:extLst>
              <a:ext uri="{FF2B5EF4-FFF2-40B4-BE49-F238E27FC236}">
                <a16:creationId xmlns:a16="http://schemas.microsoft.com/office/drawing/2014/main" id="{9C848CE3-3AF6-4FC0-B8CF-3FE4631A3144}"/>
              </a:ext>
            </a:extLst>
          </p:cNvPr>
          <p:cNvSpPr/>
          <p:nvPr/>
        </p:nvSpPr>
        <p:spPr>
          <a:xfrm rot="10800000">
            <a:off x="9184671" y="3162650"/>
            <a:ext cx="178431" cy="16469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Aşağı Ok 10">
            <a:extLst>
              <a:ext uri="{FF2B5EF4-FFF2-40B4-BE49-F238E27FC236}">
                <a16:creationId xmlns:a16="http://schemas.microsoft.com/office/drawing/2014/main" id="{B9DB9452-3156-4921-8819-D4DAF5AA166B}"/>
              </a:ext>
            </a:extLst>
          </p:cNvPr>
          <p:cNvSpPr/>
          <p:nvPr/>
        </p:nvSpPr>
        <p:spPr>
          <a:xfrm rot="10800000">
            <a:off x="9592407" y="3347206"/>
            <a:ext cx="193112" cy="1462343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9E5A72A4-7A35-4330-B4C1-31A7F5B0D7A1}"/>
              </a:ext>
            </a:extLst>
          </p:cNvPr>
          <p:cNvSpPr txBox="1"/>
          <p:nvPr/>
        </p:nvSpPr>
        <p:spPr>
          <a:xfrm>
            <a:off x="4241671" y="3987894"/>
            <a:ext cx="2576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3F21E37E-2397-464A-A87F-519AE6EAC54B}"/>
              </a:ext>
            </a:extLst>
          </p:cNvPr>
          <p:cNvSpPr txBox="1"/>
          <p:nvPr/>
        </p:nvSpPr>
        <p:spPr>
          <a:xfrm>
            <a:off x="7423676" y="3969322"/>
            <a:ext cx="2493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BCD2FEAC-DB02-4A0E-AD5D-EDE7745F6ACD}"/>
              </a:ext>
            </a:extLst>
          </p:cNvPr>
          <p:cNvSpPr txBox="1"/>
          <p:nvPr/>
        </p:nvSpPr>
        <p:spPr>
          <a:xfrm>
            <a:off x="8970047" y="3969322"/>
            <a:ext cx="2493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13173EF1-4E7F-43D7-842D-B1C202D806E3}"/>
              </a:ext>
            </a:extLst>
          </p:cNvPr>
          <p:cNvSpPr txBox="1"/>
          <p:nvPr/>
        </p:nvSpPr>
        <p:spPr>
          <a:xfrm>
            <a:off x="9746328" y="3969322"/>
            <a:ext cx="2493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14" name="Aşağı Ok 15">
            <a:extLst>
              <a:ext uri="{FF2B5EF4-FFF2-40B4-BE49-F238E27FC236}">
                <a16:creationId xmlns:a16="http://schemas.microsoft.com/office/drawing/2014/main" id="{15760217-8B67-40FC-9315-45DEB8EE2AD1}"/>
              </a:ext>
            </a:extLst>
          </p:cNvPr>
          <p:cNvSpPr/>
          <p:nvPr/>
        </p:nvSpPr>
        <p:spPr>
          <a:xfrm rot="10800000">
            <a:off x="2555652" y="4160552"/>
            <a:ext cx="214004" cy="639879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895E8603-BC31-4817-B62D-08573F7536AD}"/>
              </a:ext>
            </a:extLst>
          </p:cNvPr>
          <p:cNvSpPr txBox="1"/>
          <p:nvPr/>
        </p:nvSpPr>
        <p:spPr>
          <a:xfrm>
            <a:off x="2357151" y="4512590"/>
            <a:ext cx="2576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16" name="Aşağı Ok 8">
            <a:extLst>
              <a:ext uri="{FF2B5EF4-FFF2-40B4-BE49-F238E27FC236}">
                <a16:creationId xmlns:a16="http://schemas.microsoft.com/office/drawing/2014/main" id="{E4EB335D-B4B2-4F44-8C54-E0F5E0401B56}"/>
              </a:ext>
            </a:extLst>
          </p:cNvPr>
          <p:cNvSpPr/>
          <p:nvPr/>
        </p:nvSpPr>
        <p:spPr>
          <a:xfrm rot="10800000">
            <a:off x="7658089" y="1837584"/>
            <a:ext cx="244274" cy="296568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5197F8A6-6F67-4186-BAA3-9BBA7DBC5A67}"/>
              </a:ext>
            </a:extLst>
          </p:cNvPr>
          <p:cNvSpPr txBox="1"/>
          <p:nvPr/>
        </p:nvSpPr>
        <p:spPr>
          <a:xfrm>
            <a:off x="6375780" y="3969322"/>
            <a:ext cx="2576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19" name="Dikdörtgen 18">
            <a:extLst>
              <a:ext uri="{FF2B5EF4-FFF2-40B4-BE49-F238E27FC236}">
                <a16:creationId xmlns:a16="http://schemas.microsoft.com/office/drawing/2014/main" id="{1D77FE6E-949E-4167-8BCF-405D8F665A53}"/>
              </a:ext>
            </a:extLst>
          </p:cNvPr>
          <p:cNvSpPr/>
          <p:nvPr/>
        </p:nvSpPr>
        <p:spPr>
          <a:xfrm>
            <a:off x="4295699" y="2390862"/>
            <a:ext cx="519582" cy="1258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Aşağı Ok 8">
            <a:extLst>
              <a:ext uri="{FF2B5EF4-FFF2-40B4-BE49-F238E27FC236}">
                <a16:creationId xmlns:a16="http://schemas.microsoft.com/office/drawing/2014/main" id="{378FFC91-0905-40B5-B1AE-24F53697E999}"/>
              </a:ext>
            </a:extLst>
          </p:cNvPr>
          <p:cNvSpPr/>
          <p:nvPr/>
        </p:nvSpPr>
        <p:spPr>
          <a:xfrm rot="10800000">
            <a:off x="4429186" y="1830594"/>
            <a:ext cx="213641" cy="297447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848142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0E9FE432-75DD-4766-9F98-2AD605E725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062" y="1625733"/>
            <a:ext cx="11023134" cy="3606534"/>
          </a:xfrm>
          <a:prstGeom prst="rect">
            <a:avLst/>
          </a:prstGeom>
        </p:spPr>
      </p:pic>
      <p:sp>
        <p:nvSpPr>
          <p:cNvPr id="5" name="Dikdörtgen 4">
            <a:extLst>
              <a:ext uri="{FF2B5EF4-FFF2-40B4-BE49-F238E27FC236}">
                <a16:creationId xmlns:a16="http://schemas.microsoft.com/office/drawing/2014/main" id="{B3C0FEC7-58F7-4F9B-B8C4-35623BE3FFE4}"/>
              </a:ext>
            </a:extLst>
          </p:cNvPr>
          <p:cNvSpPr/>
          <p:nvPr/>
        </p:nvSpPr>
        <p:spPr>
          <a:xfrm>
            <a:off x="4311941" y="3179428"/>
            <a:ext cx="947956" cy="922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Unvan 1">
            <a:extLst>
              <a:ext uri="{FF2B5EF4-FFF2-40B4-BE49-F238E27FC236}">
                <a16:creationId xmlns:a16="http://schemas.microsoft.com/office/drawing/2014/main" id="{E8B3A6DA-0DAD-4E3E-9279-D9A50CE5C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491" y="223484"/>
            <a:ext cx="10515600" cy="782030"/>
          </a:xfrm>
        </p:spPr>
        <p:txBody>
          <a:bodyPr>
            <a:normAutofit/>
          </a:bodyPr>
          <a:lstStyle/>
          <a:p>
            <a:pPr algn="ctr"/>
            <a:r>
              <a:rPr lang="tr-TR" b="1" i="1" dirty="0">
                <a:solidFill>
                  <a:srgbClr val="FF0000"/>
                </a:solidFill>
              </a:rPr>
              <a:t>İLETİŞİM BİLGİLERİ</a:t>
            </a:r>
          </a:p>
        </p:txBody>
      </p:sp>
      <p:sp>
        <p:nvSpPr>
          <p:cNvPr id="7" name="Yuvarlatılmış Dikdörtgen 4">
            <a:extLst>
              <a:ext uri="{FF2B5EF4-FFF2-40B4-BE49-F238E27FC236}">
                <a16:creationId xmlns:a16="http://schemas.microsoft.com/office/drawing/2014/main" id="{32890142-A21B-444E-9682-B188B5136B3A}"/>
              </a:ext>
            </a:extLst>
          </p:cNvPr>
          <p:cNvSpPr/>
          <p:nvPr/>
        </p:nvSpPr>
        <p:spPr>
          <a:xfrm>
            <a:off x="1073791" y="5298148"/>
            <a:ext cx="10511405" cy="91439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Adres, Cep Telefonu ve E-Posta Bilgileri girilir (Girmiş olduğunuz bilgilerin doğruluğunu kontrol ediniz).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«Kaydet ve İlerle» butonuna basılır.</a:t>
            </a:r>
          </a:p>
        </p:txBody>
      </p:sp>
    </p:spTree>
    <p:extLst>
      <p:ext uri="{BB962C8B-B14F-4D97-AF65-F5344CB8AC3E}">
        <p14:creationId xmlns:p14="http://schemas.microsoft.com/office/powerpoint/2010/main" val="14366453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04932BD9-CBBD-41CC-A78C-26FAC31B68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842" y="1565538"/>
            <a:ext cx="10905688" cy="3726923"/>
          </a:xfrm>
          <a:prstGeom prst="rect">
            <a:avLst/>
          </a:prstGeom>
        </p:spPr>
      </p:pic>
      <p:sp>
        <p:nvSpPr>
          <p:cNvPr id="5" name="Unvan 1">
            <a:extLst>
              <a:ext uri="{FF2B5EF4-FFF2-40B4-BE49-F238E27FC236}">
                <a16:creationId xmlns:a16="http://schemas.microsoft.com/office/drawing/2014/main" id="{10F546D3-75DB-4548-8D69-143C81E2B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491" y="223484"/>
            <a:ext cx="10515600" cy="782030"/>
          </a:xfrm>
        </p:spPr>
        <p:txBody>
          <a:bodyPr>
            <a:normAutofit/>
          </a:bodyPr>
          <a:lstStyle/>
          <a:p>
            <a:pPr algn="ctr"/>
            <a:r>
              <a:rPr lang="tr-TR" b="1" i="1" dirty="0">
                <a:solidFill>
                  <a:srgbClr val="FF0000"/>
                </a:solidFill>
              </a:rPr>
              <a:t>BAŞVURU BİLGİLERİ</a:t>
            </a:r>
          </a:p>
        </p:txBody>
      </p:sp>
      <p:sp>
        <p:nvSpPr>
          <p:cNvPr id="6" name="Yuvarlatılmış Dikdörtgen 4">
            <a:extLst>
              <a:ext uri="{FF2B5EF4-FFF2-40B4-BE49-F238E27FC236}">
                <a16:creationId xmlns:a16="http://schemas.microsoft.com/office/drawing/2014/main" id="{BD515F88-2B4C-4009-980D-0A96DA816B4E}"/>
              </a:ext>
            </a:extLst>
          </p:cNvPr>
          <p:cNvSpPr/>
          <p:nvPr/>
        </p:nvSpPr>
        <p:spPr>
          <a:xfrm>
            <a:off x="1434517" y="5298148"/>
            <a:ext cx="10201013" cy="111943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İlgili alanlar seçilir.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Okuduğunuz programda kayıt dondurma işlemi yaptıysanız </a:t>
            </a:r>
            <a:r>
              <a:rPr lang="tr-TR" b="1" dirty="0">
                <a:solidFill>
                  <a:srgbClr val="FF0000"/>
                </a:solidFill>
              </a:rPr>
              <a:t>Kayıt Dondurma Dönem Sayısı </a:t>
            </a:r>
            <a:r>
              <a:rPr lang="tr-TR" dirty="0"/>
              <a:t>doldurulur.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«Kaydet ve İlerle» butonuna basılır.</a:t>
            </a:r>
          </a:p>
        </p:txBody>
      </p:sp>
      <p:sp>
        <p:nvSpPr>
          <p:cNvPr id="7" name="Aşağı Ok 8">
            <a:extLst>
              <a:ext uri="{FF2B5EF4-FFF2-40B4-BE49-F238E27FC236}">
                <a16:creationId xmlns:a16="http://schemas.microsoft.com/office/drawing/2014/main" id="{9EB8AA97-E64D-43A5-8CB5-C44B7E402970}"/>
              </a:ext>
            </a:extLst>
          </p:cNvPr>
          <p:cNvSpPr/>
          <p:nvPr/>
        </p:nvSpPr>
        <p:spPr>
          <a:xfrm rot="10800000">
            <a:off x="8071603" y="2442618"/>
            <a:ext cx="253267" cy="285126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Aşağı Ok 8">
            <a:extLst>
              <a:ext uri="{FF2B5EF4-FFF2-40B4-BE49-F238E27FC236}">
                <a16:creationId xmlns:a16="http://schemas.microsoft.com/office/drawing/2014/main" id="{19C6D0F6-587B-471F-9129-32644CB0EC5F}"/>
              </a:ext>
            </a:extLst>
          </p:cNvPr>
          <p:cNvSpPr/>
          <p:nvPr/>
        </p:nvSpPr>
        <p:spPr>
          <a:xfrm rot="10800000">
            <a:off x="7113661" y="2643979"/>
            <a:ext cx="253267" cy="265132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Aşağı Ok 8">
            <a:extLst>
              <a:ext uri="{FF2B5EF4-FFF2-40B4-BE49-F238E27FC236}">
                <a16:creationId xmlns:a16="http://schemas.microsoft.com/office/drawing/2014/main" id="{FE4E6387-6189-49FD-8493-396BD0075280}"/>
              </a:ext>
            </a:extLst>
          </p:cNvPr>
          <p:cNvSpPr/>
          <p:nvPr/>
        </p:nvSpPr>
        <p:spPr>
          <a:xfrm rot="10800000">
            <a:off x="5630207" y="3428999"/>
            <a:ext cx="253267" cy="186346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33925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884FE73C-FC3A-4261-A667-A1E48D002E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229" y="904428"/>
            <a:ext cx="11048302" cy="5216923"/>
          </a:xfrm>
          <a:prstGeom prst="rect">
            <a:avLst/>
          </a:prstGeom>
        </p:spPr>
      </p:pic>
      <p:sp>
        <p:nvSpPr>
          <p:cNvPr id="5" name="Unvan 1">
            <a:extLst>
              <a:ext uri="{FF2B5EF4-FFF2-40B4-BE49-F238E27FC236}">
                <a16:creationId xmlns:a16="http://schemas.microsoft.com/office/drawing/2014/main" id="{BCE67904-F91C-4F08-94AB-DB36D5529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491" y="223484"/>
            <a:ext cx="10515600" cy="782030"/>
          </a:xfrm>
        </p:spPr>
        <p:txBody>
          <a:bodyPr>
            <a:normAutofit/>
          </a:bodyPr>
          <a:lstStyle/>
          <a:p>
            <a:pPr algn="ctr"/>
            <a:r>
              <a:rPr lang="tr-TR" b="1" i="1" dirty="0">
                <a:solidFill>
                  <a:srgbClr val="FF0000"/>
                </a:solidFill>
              </a:rPr>
              <a:t>EĞİTİM BİLGİLERİ</a:t>
            </a:r>
          </a:p>
        </p:txBody>
      </p:sp>
      <p:sp>
        <p:nvSpPr>
          <p:cNvPr id="7" name="Aşağı Ok 8">
            <a:extLst>
              <a:ext uri="{FF2B5EF4-FFF2-40B4-BE49-F238E27FC236}">
                <a16:creationId xmlns:a16="http://schemas.microsoft.com/office/drawing/2014/main" id="{BC9699D6-6744-4C79-9F42-8855CA07CF9B}"/>
              </a:ext>
            </a:extLst>
          </p:cNvPr>
          <p:cNvSpPr/>
          <p:nvPr/>
        </p:nvSpPr>
        <p:spPr>
          <a:xfrm rot="10800000">
            <a:off x="4227847" y="1862356"/>
            <a:ext cx="187549" cy="384215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Yuvarlatılmış Dikdörtgen 4">
            <a:extLst>
              <a:ext uri="{FF2B5EF4-FFF2-40B4-BE49-F238E27FC236}">
                <a16:creationId xmlns:a16="http://schemas.microsoft.com/office/drawing/2014/main" id="{54B70437-3EDB-4A5A-9FA8-338A039CC264}"/>
              </a:ext>
            </a:extLst>
          </p:cNvPr>
          <p:cNvSpPr/>
          <p:nvPr/>
        </p:nvSpPr>
        <p:spPr>
          <a:xfrm>
            <a:off x="1119931" y="5704514"/>
            <a:ext cx="10515600" cy="9357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dirty="0"/>
              <a:t>1- «YÖKSİS Eğitim Bilgilerini Sorgula» butonuna basılır. YÖKSİS Öğrenci Bilgileri yeni pencere olarak açılır. «Seç» butonuna basılır (Eğitim bilgilerinizin tamamı ilgili yerlere yüklenir, Bilgilerinizi kontrol ediniz).</a:t>
            </a:r>
          </a:p>
          <a:p>
            <a:r>
              <a:rPr lang="tr-TR" dirty="0"/>
              <a:t>2- «Kaydet ve İlerle» butonuna basılır.</a:t>
            </a:r>
          </a:p>
        </p:txBody>
      </p:sp>
      <p:sp>
        <p:nvSpPr>
          <p:cNvPr id="9" name="Aşağı Ok 15">
            <a:extLst>
              <a:ext uri="{FF2B5EF4-FFF2-40B4-BE49-F238E27FC236}">
                <a16:creationId xmlns:a16="http://schemas.microsoft.com/office/drawing/2014/main" id="{1023DF08-91CD-428B-B862-860C38E5E65E}"/>
              </a:ext>
            </a:extLst>
          </p:cNvPr>
          <p:cNvSpPr/>
          <p:nvPr/>
        </p:nvSpPr>
        <p:spPr>
          <a:xfrm rot="10800000">
            <a:off x="2555652" y="5511566"/>
            <a:ext cx="187550" cy="19294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748C4643-F131-4E50-8098-CE60905BAA42}"/>
              </a:ext>
            </a:extLst>
          </p:cNvPr>
          <p:cNvSpPr txBox="1"/>
          <p:nvPr/>
        </p:nvSpPr>
        <p:spPr>
          <a:xfrm>
            <a:off x="4003501" y="5365960"/>
            <a:ext cx="2576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62B85A66-26DB-41A5-AEE6-3CC1290AC805}"/>
              </a:ext>
            </a:extLst>
          </p:cNvPr>
          <p:cNvSpPr txBox="1"/>
          <p:nvPr/>
        </p:nvSpPr>
        <p:spPr>
          <a:xfrm>
            <a:off x="2282847" y="5438763"/>
            <a:ext cx="2493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>
                <a:solidFill>
                  <a:srgbClr val="002060"/>
                </a:solidFill>
              </a:rPr>
              <a:t>2</a:t>
            </a:r>
          </a:p>
        </p:txBody>
      </p:sp>
      <p:pic>
        <p:nvPicPr>
          <p:cNvPr id="12" name="Resim 11">
            <a:extLst>
              <a:ext uri="{FF2B5EF4-FFF2-40B4-BE49-F238E27FC236}">
                <a16:creationId xmlns:a16="http://schemas.microsoft.com/office/drawing/2014/main" id="{ABFDEC33-55C6-40DB-A6B9-D142FA1F01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0504" y="1726821"/>
            <a:ext cx="5851762" cy="2408952"/>
          </a:xfrm>
          <a:prstGeom prst="rect">
            <a:avLst/>
          </a:prstGeom>
        </p:spPr>
      </p:pic>
      <p:sp>
        <p:nvSpPr>
          <p:cNvPr id="14" name="Aşağı Ok 9">
            <a:extLst>
              <a:ext uri="{FF2B5EF4-FFF2-40B4-BE49-F238E27FC236}">
                <a16:creationId xmlns:a16="http://schemas.microsoft.com/office/drawing/2014/main" id="{AA99ED53-415D-4B6F-B405-728B6953BFA3}"/>
              </a:ext>
            </a:extLst>
          </p:cNvPr>
          <p:cNvSpPr/>
          <p:nvPr/>
        </p:nvSpPr>
        <p:spPr>
          <a:xfrm rot="10800000">
            <a:off x="11130038" y="2290194"/>
            <a:ext cx="187549" cy="341432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71C47691-3D11-4283-AE18-84FBEE0B5A5A}"/>
              </a:ext>
            </a:extLst>
          </p:cNvPr>
          <p:cNvSpPr txBox="1"/>
          <p:nvPr/>
        </p:nvSpPr>
        <p:spPr>
          <a:xfrm>
            <a:off x="10812094" y="5365960"/>
            <a:ext cx="2576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>
                <a:solidFill>
                  <a:srgbClr val="00206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2514042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>
            <a:extLst>
              <a:ext uri="{FF2B5EF4-FFF2-40B4-BE49-F238E27FC236}">
                <a16:creationId xmlns:a16="http://schemas.microsoft.com/office/drawing/2014/main" id="{0482C2FF-DD04-454D-9B6F-F98E00BF8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491" y="173150"/>
            <a:ext cx="10515600" cy="782030"/>
          </a:xfrm>
        </p:spPr>
        <p:txBody>
          <a:bodyPr>
            <a:normAutofit/>
          </a:bodyPr>
          <a:lstStyle/>
          <a:p>
            <a:pPr algn="ctr"/>
            <a:r>
              <a:rPr lang="tr-TR" b="1" i="1" dirty="0">
                <a:solidFill>
                  <a:srgbClr val="FF0000"/>
                </a:solidFill>
              </a:rPr>
              <a:t>BELGELER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7DC3F1D3-C63D-4932-B52C-014312CEBD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618" y="854163"/>
            <a:ext cx="11090246" cy="3758291"/>
          </a:xfrm>
          <a:prstGeom prst="rect">
            <a:avLst/>
          </a:prstGeom>
        </p:spPr>
      </p:pic>
      <p:sp>
        <p:nvSpPr>
          <p:cNvPr id="6" name="Yuvarlatılmış Dikdörtgen 4">
            <a:extLst>
              <a:ext uri="{FF2B5EF4-FFF2-40B4-BE49-F238E27FC236}">
                <a16:creationId xmlns:a16="http://schemas.microsoft.com/office/drawing/2014/main" id="{47C933A2-47F7-418C-9414-A3EE1A1701B3}"/>
              </a:ext>
            </a:extLst>
          </p:cNvPr>
          <p:cNvSpPr/>
          <p:nvPr/>
        </p:nvSpPr>
        <p:spPr>
          <a:xfrm>
            <a:off x="998290" y="4113629"/>
            <a:ext cx="10527881" cy="254425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dirty="0"/>
              <a:t>1- «Belge Tipi» butonuna basılarak yüklenecek belge adı seçilir.</a:t>
            </a:r>
          </a:p>
          <a:p>
            <a:r>
              <a:rPr lang="tr-TR" dirty="0"/>
              <a:t>2- Yüklenecek belge ile ilgili açıklama ve Belge Tarihi girilir.</a:t>
            </a:r>
          </a:p>
          <a:p>
            <a:r>
              <a:rPr lang="tr-TR" dirty="0"/>
              <a:t>3- «</a:t>
            </a:r>
            <a:r>
              <a:rPr lang="tr-TR" dirty="0" err="1"/>
              <a:t>Gözat</a:t>
            </a:r>
            <a:r>
              <a:rPr lang="tr-TR" dirty="0"/>
              <a:t>» butonuna basılır.</a:t>
            </a:r>
          </a:p>
          <a:p>
            <a:r>
              <a:rPr lang="tr-TR" dirty="0"/>
              <a:t>4- «Yükle ve Kaydet» butonuna basılır. Yüklenecek her bir belge için aynı işlemler tekrar edilir.</a:t>
            </a:r>
          </a:p>
          <a:p>
            <a:r>
              <a:rPr lang="tr-TR" b="1" dirty="0"/>
              <a:t>Ders içerikleri linki var ise, ders içerikleri belge yükleme işlemine gerek yoktur.</a:t>
            </a:r>
            <a:r>
              <a:rPr lang="tr-TR" dirty="0"/>
              <a:t> </a:t>
            </a:r>
            <a:r>
              <a:rPr lang="tr-TR" b="1" dirty="0"/>
              <a:t>Ders içeriklerini link olarak yükleme işlemi, bir sonraki slaytta gösterilmiştir.</a:t>
            </a:r>
          </a:p>
          <a:p>
            <a:r>
              <a:rPr lang="tr-TR" b="1" dirty="0">
                <a:solidFill>
                  <a:srgbClr val="FF0000"/>
                </a:solidFill>
              </a:rPr>
              <a:t>ÖNEMLİ NOT 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b="1" dirty="0"/>
              <a:t>Yüklenecek belgeler mutlaka bilgisayarınızda yüklü ve .</a:t>
            </a:r>
            <a:r>
              <a:rPr lang="tr-TR" b="1" dirty="0" err="1"/>
              <a:t>pdf</a:t>
            </a:r>
            <a:r>
              <a:rPr lang="tr-TR" b="1" dirty="0"/>
              <a:t> formatında olmalıdır.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b="1" dirty="0"/>
              <a:t>Öğrenci belgesi, son 15 gün içerisinde alınmış olmalıdır.</a:t>
            </a:r>
          </a:p>
        </p:txBody>
      </p:sp>
      <p:sp>
        <p:nvSpPr>
          <p:cNvPr id="7" name="Aşağı Ok 5">
            <a:extLst>
              <a:ext uri="{FF2B5EF4-FFF2-40B4-BE49-F238E27FC236}">
                <a16:creationId xmlns:a16="http://schemas.microsoft.com/office/drawing/2014/main" id="{BA88411F-1BB3-44A7-BAAF-7FE696AABA53}"/>
              </a:ext>
            </a:extLst>
          </p:cNvPr>
          <p:cNvSpPr/>
          <p:nvPr/>
        </p:nvSpPr>
        <p:spPr>
          <a:xfrm rot="10800000">
            <a:off x="7457143" y="1888116"/>
            <a:ext cx="160059" cy="221507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Aşağı Ok 6">
            <a:extLst>
              <a:ext uri="{FF2B5EF4-FFF2-40B4-BE49-F238E27FC236}">
                <a16:creationId xmlns:a16="http://schemas.microsoft.com/office/drawing/2014/main" id="{AF2A8016-4554-452D-9C5D-05A6E364B6B6}"/>
              </a:ext>
            </a:extLst>
          </p:cNvPr>
          <p:cNvSpPr/>
          <p:nvPr/>
        </p:nvSpPr>
        <p:spPr>
          <a:xfrm rot="10800000">
            <a:off x="6666323" y="2131397"/>
            <a:ext cx="160060" cy="197179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Aşağı Ok 7">
            <a:extLst>
              <a:ext uri="{FF2B5EF4-FFF2-40B4-BE49-F238E27FC236}">
                <a16:creationId xmlns:a16="http://schemas.microsoft.com/office/drawing/2014/main" id="{8A91035C-0ABE-478E-B5F5-E9078353A686}"/>
              </a:ext>
            </a:extLst>
          </p:cNvPr>
          <p:cNvSpPr/>
          <p:nvPr/>
        </p:nvSpPr>
        <p:spPr>
          <a:xfrm rot="10800000">
            <a:off x="4845972" y="2576012"/>
            <a:ext cx="150286" cy="152718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Aşağı Ok 8">
            <a:extLst>
              <a:ext uri="{FF2B5EF4-FFF2-40B4-BE49-F238E27FC236}">
                <a16:creationId xmlns:a16="http://schemas.microsoft.com/office/drawing/2014/main" id="{16375A2E-CF11-4B98-9001-DBD0F868B133}"/>
              </a:ext>
            </a:extLst>
          </p:cNvPr>
          <p:cNvSpPr/>
          <p:nvPr/>
        </p:nvSpPr>
        <p:spPr>
          <a:xfrm rot="10800000">
            <a:off x="5762993" y="3010128"/>
            <a:ext cx="150287" cy="109306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5D384D7E-9D61-4109-BFA7-6744E7B2746D}"/>
              </a:ext>
            </a:extLst>
          </p:cNvPr>
          <p:cNvSpPr txBox="1"/>
          <p:nvPr/>
        </p:nvSpPr>
        <p:spPr>
          <a:xfrm>
            <a:off x="7197597" y="3765445"/>
            <a:ext cx="259548" cy="348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BD7F7F90-B86D-4ABF-9CE8-8DC8ACF50085}"/>
              </a:ext>
            </a:extLst>
          </p:cNvPr>
          <p:cNvSpPr txBox="1"/>
          <p:nvPr/>
        </p:nvSpPr>
        <p:spPr>
          <a:xfrm>
            <a:off x="6358434" y="3762307"/>
            <a:ext cx="266014" cy="341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47BB319A-D04A-4E7F-9420-278664320525}"/>
              </a:ext>
            </a:extLst>
          </p:cNvPr>
          <p:cNvSpPr txBox="1"/>
          <p:nvPr/>
        </p:nvSpPr>
        <p:spPr>
          <a:xfrm>
            <a:off x="5483108" y="3761311"/>
            <a:ext cx="266014" cy="341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582520BF-58DB-4CF9-BCFD-89EC68EF8595}"/>
              </a:ext>
            </a:extLst>
          </p:cNvPr>
          <p:cNvSpPr txBox="1"/>
          <p:nvPr/>
        </p:nvSpPr>
        <p:spPr>
          <a:xfrm>
            <a:off x="4607782" y="3761312"/>
            <a:ext cx="266014" cy="341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>
                <a:solidFill>
                  <a:srgbClr val="00206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8389057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1">
            <a:extLst>
              <a:ext uri="{FF2B5EF4-FFF2-40B4-BE49-F238E27FC236}">
                <a16:creationId xmlns:a16="http://schemas.microsoft.com/office/drawing/2014/main" id="{1E885E6C-B31E-473D-B80C-870803F0C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491" y="223484"/>
            <a:ext cx="10515600" cy="782030"/>
          </a:xfrm>
        </p:spPr>
        <p:txBody>
          <a:bodyPr>
            <a:normAutofit/>
          </a:bodyPr>
          <a:lstStyle/>
          <a:p>
            <a:pPr algn="ctr"/>
            <a:r>
              <a:rPr lang="tr-TR" b="1" i="1" dirty="0">
                <a:solidFill>
                  <a:srgbClr val="FF0000"/>
                </a:solidFill>
              </a:rPr>
              <a:t>BELGELER (DERS İÇERİKLERİ)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32A4F29C-E6E5-4464-8806-AA0677AF7D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783" y="1229076"/>
            <a:ext cx="11274804" cy="3745505"/>
          </a:xfrm>
          <a:prstGeom prst="rect">
            <a:avLst/>
          </a:prstGeom>
        </p:spPr>
      </p:pic>
      <p:sp>
        <p:nvSpPr>
          <p:cNvPr id="6" name="Yuvarlatılmış Dikdörtgen 4">
            <a:extLst>
              <a:ext uri="{FF2B5EF4-FFF2-40B4-BE49-F238E27FC236}">
                <a16:creationId xmlns:a16="http://schemas.microsoft.com/office/drawing/2014/main" id="{603145D4-71DE-4A24-A469-C773A4ACAB27}"/>
              </a:ext>
            </a:extLst>
          </p:cNvPr>
          <p:cNvSpPr/>
          <p:nvPr/>
        </p:nvSpPr>
        <p:spPr>
          <a:xfrm>
            <a:off x="1359018" y="4573759"/>
            <a:ext cx="10363200" cy="197804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dirty="0"/>
              <a:t>1- Ders İçerikleri için; «Belge Tipi» satırında «Ders İçerikleri Linki» seçilir. </a:t>
            </a:r>
          </a:p>
          <a:p>
            <a:r>
              <a:rPr lang="tr-TR" dirty="0"/>
              <a:t>2- Okuduğunuz üniversitenin ders içerikleri resmi web sayfası linki kopyalanır, «Belge Web Sayfası Adresi (URL)» satırına yapıştırılır. </a:t>
            </a:r>
          </a:p>
          <a:p>
            <a:r>
              <a:rPr lang="tr-TR" dirty="0"/>
              <a:t>3- «Yükle ve Kaydet» butonuna basılır.</a:t>
            </a:r>
          </a:p>
          <a:p>
            <a:r>
              <a:rPr lang="tr-TR" dirty="0"/>
              <a:t>4- «Kaydet ve İlerle» butonuna basılır.</a:t>
            </a:r>
          </a:p>
          <a:p>
            <a:r>
              <a:rPr lang="tr-TR" dirty="0"/>
              <a:t>5- Belge linkinin yüklendiği görülür.</a:t>
            </a:r>
          </a:p>
          <a:p>
            <a:r>
              <a:rPr lang="tr-TR" dirty="0"/>
              <a:t>6- Yüklemiş olduğunuz belgeler listesini kontrol ediniz.</a:t>
            </a:r>
          </a:p>
        </p:txBody>
      </p:sp>
      <p:sp>
        <p:nvSpPr>
          <p:cNvPr id="7" name="Aşağı Ok 5">
            <a:extLst>
              <a:ext uri="{FF2B5EF4-FFF2-40B4-BE49-F238E27FC236}">
                <a16:creationId xmlns:a16="http://schemas.microsoft.com/office/drawing/2014/main" id="{40C74DB1-33CA-46DA-A1BA-9AD95CB2EFBF}"/>
              </a:ext>
            </a:extLst>
          </p:cNvPr>
          <p:cNvSpPr/>
          <p:nvPr/>
        </p:nvSpPr>
        <p:spPr>
          <a:xfrm rot="10800000">
            <a:off x="7457143" y="3884818"/>
            <a:ext cx="150288" cy="68778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Aşağı Ok 7">
            <a:extLst>
              <a:ext uri="{FF2B5EF4-FFF2-40B4-BE49-F238E27FC236}">
                <a16:creationId xmlns:a16="http://schemas.microsoft.com/office/drawing/2014/main" id="{4D20BF5D-3EB7-4405-A4C5-1A7D43706143}"/>
              </a:ext>
            </a:extLst>
          </p:cNvPr>
          <p:cNvSpPr/>
          <p:nvPr/>
        </p:nvSpPr>
        <p:spPr>
          <a:xfrm rot="10800000">
            <a:off x="4686581" y="2650921"/>
            <a:ext cx="160058" cy="191773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Aşağı Ok 8">
            <a:extLst>
              <a:ext uri="{FF2B5EF4-FFF2-40B4-BE49-F238E27FC236}">
                <a16:creationId xmlns:a16="http://schemas.microsoft.com/office/drawing/2014/main" id="{382173EC-2D23-449B-9165-C8E57341A602}"/>
              </a:ext>
            </a:extLst>
          </p:cNvPr>
          <p:cNvSpPr/>
          <p:nvPr/>
        </p:nvSpPr>
        <p:spPr>
          <a:xfrm rot="10800000">
            <a:off x="5477401" y="3329029"/>
            <a:ext cx="150288" cy="124820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Aşağı Ok 9">
            <a:extLst>
              <a:ext uri="{FF2B5EF4-FFF2-40B4-BE49-F238E27FC236}">
                <a16:creationId xmlns:a16="http://schemas.microsoft.com/office/drawing/2014/main" id="{FDF6A22A-4955-4C7E-9151-F2B90A93A2D5}"/>
              </a:ext>
            </a:extLst>
          </p:cNvPr>
          <p:cNvSpPr/>
          <p:nvPr/>
        </p:nvSpPr>
        <p:spPr>
          <a:xfrm rot="10800000">
            <a:off x="2610999" y="4247829"/>
            <a:ext cx="150288" cy="320823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0029A98C-42F1-4763-BBB2-CBEF88BCE5F4}"/>
              </a:ext>
            </a:extLst>
          </p:cNvPr>
          <p:cNvSpPr txBox="1"/>
          <p:nvPr/>
        </p:nvSpPr>
        <p:spPr>
          <a:xfrm>
            <a:off x="7194875" y="4052070"/>
            <a:ext cx="259548" cy="348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>
                <a:solidFill>
                  <a:srgbClr val="002060"/>
                </a:solidFill>
              </a:rPr>
              <a:t>5</a:t>
            </a:r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1198A7D4-A7A0-4B98-B6CC-EFE320856DF1}"/>
              </a:ext>
            </a:extLst>
          </p:cNvPr>
          <p:cNvSpPr txBox="1"/>
          <p:nvPr/>
        </p:nvSpPr>
        <p:spPr>
          <a:xfrm>
            <a:off x="5262037" y="3828422"/>
            <a:ext cx="266014" cy="341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41013676-1E4F-4BC0-B7E6-2E851EEDC09B}"/>
              </a:ext>
            </a:extLst>
          </p:cNvPr>
          <p:cNvSpPr txBox="1"/>
          <p:nvPr/>
        </p:nvSpPr>
        <p:spPr>
          <a:xfrm>
            <a:off x="4473558" y="3828424"/>
            <a:ext cx="266014" cy="341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3702B1CE-891A-49BD-A2C0-38093379D867}"/>
              </a:ext>
            </a:extLst>
          </p:cNvPr>
          <p:cNvSpPr txBox="1"/>
          <p:nvPr/>
        </p:nvSpPr>
        <p:spPr>
          <a:xfrm>
            <a:off x="2377316" y="4228197"/>
            <a:ext cx="3059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17" name="Aşağı Ok 7">
            <a:extLst>
              <a:ext uri="{FF2B5EF4-FFF2-40B4-BE49-F238E27FC236}">
                <a16:creationId xmlns:a16="http://schemas.microsoft.com/office/drawing/2014/main" id="{AABCDCDE-927D-4E0F-B187-72C5EB3A5182}"/>
              </a:ext>
            </a:extLst>
          </p:cNvPr>
          <p:cNvSpPr/>
          <p:nvPr/>
        </p:nvSpPr>
        <p:spPr>
          <a:xfrm rot="10800000">
            <a:off x="6353404" y="2122414"/>
            <a:ext cx="160059" cy="244433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Metin kutusu 17">
            <a:extLst>
              <a:ext uri="{FF2B5EF4-FFF2-40B4-BE49-F238E27FC236}">
                <a16:creationId xmlns:a16="http://schemas.microsoft.com/office/drawing/2014/main" id="{2F75F260-4CC2-4239-9F90-D7820FB3F258}"/>
              </a:ext>
            </a:extLst>
          </p:cNvPr>
          <p:cNvSpPr txBox="1"/>
          <p:nvPr/>
        </p:nvSpPr>
        <p:spPr>
          <a:xfrm>
            <a:off x="6115802" y="3828423"/>
            <a:ext cx="266014" cy="341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19" name="Aşağı Ok 5">
            <a:extLst>
              <a:ext uri="{FF2B5EF4-FFF2-40B4-BE49-F238E27FC236}">
                <a16:creationId xmlns:a16="http://schemas.microsoft.com/office/drawing/2014/main" id="{44C3C383-E335-447A-A226-F2437ABCAF57}"/>
              </a:ext>
            </a:extLst>
          </p:cNvPr>
          <p:cNvSpPr/>
          <p:nvPr/>
        </p:nvSpPr>
        <p:spPr>
          <a:xfrm rot="10800000">
            <a:off x="3626932" y="3878964"/>
            <a:ext cx="150288" cy="68778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Metin kutusu 19">
            <a:extLst>
              <a:ext uri="{FF2B5EF4-FFF2-40B4-BE49-F238E27FC236}">
                <a16:creationId xmlns:a16="http://schemas.microsoft.com/office/drawing/2014/main" id="{BBC0813C-F45A-48E9-AB9E-A3AEB9C6C030}"/>
              </a:ext>
            </a:extLst>
          </p:cNvPr>
          <p:cNvSpPr txBox="1"/>
          <p:nvPr/>
        </p:nvSpPr>
        <p:spPr>
          <a:xfrm>
            <a:off x="3418234" y="4076887"/>
            <a:ext cx="266014" cy="341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>
                <a:solidFill>
                  <a:srgbClr val="002060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137429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163789"/>
            <a:ext cx="10515600" cy="1325563"/>
          </a:xfrm>
        </p:spPr>
        <p:txBody>
          <a:bodyPr/>
          <a:lstStyle/>
          <a:p>
            <a:pPr algn="ctr"/>
            <a:r>
              <a:rPr lang="tr-TR" b="1" i="1" dirty="0">
                <a:solidFill>
                  <a:srgbClr val="FF0000"/>
                </a:solidFill>
              </a:rPr>
              <a:t>YATAY GEÇİŞ SİSTEMİ GİRİŞ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208015"/>
            <a:ext cx="10515600" cy="5226341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tr-TR" dirty="0"/>
              <a:t>Lütfen başvuru işlemlerinizi bilgisayar ile yapmaya çalışınız. Eğer telefon ile işlem yapacaksanız, sayfa büyüklüğü telefon ekranına sığmadığı için ekranı kaydırarak tüm alanları kontrol ediniz.</a:t>
            </a:r>
          </a:p>
          <a:p>
            <a:pPr algn="just"/>
            <a:r>
              <a:rPr lang="tr-TR" i="1" dirty="0">
                <a:solidFill>
                  <a:srgbClr val="FF0000"/>
                </a:solidFill>
              </a:rPr>
              <a:t>Üniversitemiz Öğrenci Bilgi Sistemi (OBS) şifresi ile Yatay Geçiş OBS şifresi farklı şifrelerdir. Öğrenci numaranız ve şifreniz ile Yatay Geçiş OBS modülüne giriş yapamazsınız.</a:t>
            </a:r>
          </a:p>
          <a:p>
            <a:pPr algn="just"/>
            <a:r>
              <a:rPr lang="tr-TR" dirty="0"/>
              <a:t>Yatay Geçiş Sistemine ilk kez giriş yapmak için Slayt 3’te belirtilen işlem basamaklarını uygulayınız.</a:t>
            </a:r>
          </a:p>
          <a:p>
            <a:pPr algn="just"/>
            <a:r>
              <a:rPr lang="tr-TR" dirty="0"/>
              <a:t>Daha önceki dönemlerde Üniversitemize online yatay geçiş başvurusu yapmış olsanız dahi, başvuru yapacağınız dönem için </a:t>
            </a:r>
            <a:r>
              <a:rPr lang="tr-TR" i="1" dirty="0">
                <a:solidFill>
                  <a:srgbClr val="FF0000"/>
                </a:solidFill>
              </a:rPr>
              <a:t>Yeni Kullanıcı oluşturmanız</a:t>
            </a:r>
            <a:r>
              <a:rPr lang="tr-TR" dirty="0"/>
              <a:t> gerekmektedir. </a:t>
            </a:r>
          </a:p>
          <a:p>
            <a:pPr algn="just"/>
            <a:r>
              <a:rPr lang="tr-TR" dirty="0"/>
              <a:t>Başvurunuz tamamlandıktan sonra Dikkat Edilecek Önemli hususlar Slayt 27’den itibaren anlatılmaktadır. </a:t>
            </a:r>
          </a:p>
          <a:p>
            <a:pPr algn="just"/>
            <a:r>
              <a:rPr lang="tr-TR" dirty="0"/>
              <a:t>Lütfen kılavuzun tamamını dikkatlice okuyunuz.</a:t>
            </a:r>
          </a:p>
        </p:txBody>
      </p:sp>
    </p:spTree>
    <p:extLst>
      <p:ext uri="{BB962C8B-B14F-4D97-AF65-F5344CB8AC3E}">
        <p14:creationId xmlns:p14="http://schemas.microsoft.com/office/powerpoint/2010/main" val="7922470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>
            <a:extLst>
              <a:ext uri="{FF2B5EF4-FFF2-40B4-BE49-F238E27FC236}">
                <a16:creationId xmlns:a16="http://schemas.microsoft.com/office/drawing/2014/main" id="{EB521C56-5392-4154-90E1-0692F6345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491" y="223484"/>
            <a:ext cx="10515600" cy="782030"/>
          </a:xfrm>
        </p:spPr>
        <p:txBody>
          <a:bodyPr>
            <a:normAutofit/>
          </a:bodyPr>
          <a:lstStyle/>
          <a:p>
            <a:pPr algn="ctr"/>
            <a:r>
              <a:rPr lang="tr-TR" b="1" i="1" dirty="0">
                <a:solidFill>
                  <a:srgbClr val="FF0000"/>
                </a:solidFill>
              </a:rPr>
              <a:t>BİRDEN FAZLA PROGRAMA BAŞVURU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9B5FCB1D-7B17-4A81-8223-CEBBD9A3ED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672" y="1124126"/>
            <a:ext cx="11190915" cy="4362274"/>
          </a:xfrm>
          <a:prstGeom prst="rect">
            <a:avLst/>
          </a:prstGeom>
        </p:spPr>
      </p:pic>
      <p:sp>
        <p:nvSpPr>
          <p:cNvPr id="7" name="Yuvarlatılmış Dikdörtgen 4">
            <a:extLst>
              <a:ext uri="{FF2B5EF4-FFF2-40B4-BE49-F238E27FC236}">
                <a16:creationId xmlns:a16="http://schemas.microsoft.com/office/drawing/2014/main" id="{BD2D6999-19F0-4783-A341-180ADD29FAFE}"/>
              </a:ext>
            </a:extLst>
          </p:cNvPr>
          <p:cNvSpPr/>
          <p:nvPr/>
        </p:nvSpPr>
        <p:spPr>
          <a:xfrm>
            <a:off x="1342239" y="5449571"/>
            <a:ext cx="10402348" cy="93445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tx1"/>
                </a:solidFill>
              </a:rPr>
              <a:t>Seçmiş olduğunuz program, Tercih Yapılan Programlar kısmında listelenir. Başvuru yaptığınız program dışında, farklı programlara da başvuru yapacaksanız işlem basamaklarını takip ediniz.</a:t>
            </a:r>
          </a:p>
        </p:txBody>
      </p:sp>
    </p:spTree>
    <p:extLst>
      <p:ext uri="{BB962C8B-B14F-4D97-AF65-F5344CB8AC3E}">
        <p14:creationId xmlns:p14="http://schemas.microsoft.com/office/powerpoint/2010/main" val="25006898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02317F84-A0CB-4379-97A9-8AFA184B41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006" y="1124125"/>
            <a:ext cx="11090247" cy="4058431"/>
          </a:xfrm>
          <a:prstGeom prst="rect">
            <a:avLst/>
          </a:prstGeom>
        </p:spPr>
      </p:pic>
      <p:sp>
        <p:nvSpPr>
          <p:cNvPr id="5" name="Unvan 1">
            <a:extLst>
              <a:ext uri="{FF2B5EF4-FFF2-40B4-BE49-F238E27FC236}">
                <a16:creationId xmlns:a16="http://schemas.microsoft.com/office/drawing/2014/main" id="{25D46391-56A1-4964-BBFE-3CB7273FB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491" y="223484"/>
            <a:ext cx="10515600" cy="782030"/>
          </a:xfrm>
        </p:spPr>
        <p:txBody>
          <a:bodyPr>
            <a:normAutofit/>
          </a:bodyPr>
          <a:lstStyle/>
          <a:p>
            <a:pPr algn="ctr"/>
            <a:r>
              <a:rPr lang="tr-TR" b="1" i="1" dirty="0">
                <a:solidFill>
                  <a:srgbClr val="FF0000"/>
                </a:solidFill>
              </a:rPr>
              <a:t>BİRDEN FAZLA PROGRAMA BAŞVURU</a:t>
            </a:r>
          </a:p>
        </p:txBody>
      </p:sp>
      <p:sp>
        <p:nvSpPr>
          <p:cNvPr id="6" name="Yuvarlatılmış Dikdörtgen 4">
            <a:extLst>
              <a:ext uri="{FF2B5EF4-FFF2-40B4-BE49-F238E27FC236}">
                <a16:creationId xmlns:a16="http://schemas.microsoft.com/office/drawing/2014/main" id="{2C6B7E69-F551-460E-BAA1-A21CD893CA8B}"/>
              </a:ext>
            </a:extLst>
          </p:cNvPr>
          <p:cNvSpPr/>
          <p:nvPr/>
        </p:nvSpPr>
        <p:spPr>
          <a:xfrm>
            <a:off x="1325461" y="5117507"/>
            <a:ext cx="10402348" cy="79159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tx1"/>
                </a:solidFill>
              </a:rPr>
              <a:t>Fakülte ve Program sekmelerine basılınca kontenjan açılan Fakülte/MYO ve Bölüm/Programlar listelenir.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tx1"/>
                </a:solidFill>
              </a:rPr>
              <a:t>Diğer başvuru yapacağınız Fakülte ve programı seçerek «Tercih Ekle» butonuna basınız. </a:t>
            </a:r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E1CB6C25-CB40-4847-93BB-405617428BFB}"/>
              </a:ext>
            </a:extLst>
          </p:cNvPr>
          <p:cNvSpPr/>
          <p:nvPr/>
        </p:nvSpPr>
        <p:spPr>
          <a:xfrm>
            <a:off x="3414319" y="1484851"/>
            <a:ext cx="3867325" cy="47817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BF803931-08F6-4CDF-8242-4A7C69284858}"/>
              </a:ext>
            </a:extLst>
          </p:cNvPr>
          <p:cNvSpPr/>
          <p:nvPr/>
        </p:nvSpPr>
        <p:spPr>
          <a:xfrm>
            <a:off x="4211273" y="2139193"/>
            <a:ext cx="1392573" cy="2852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856405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50751A34-B4B7-4903-BB38-247EDE1874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009" y="1171197"/>
            <a:ext cx="10964411" cy="4149532"/>
          </a:xfrm>
          <a:prstGeom prst="rect">
            <a:avLst/>
          </a:prstGeom>
        </p:spPr>
      </p:pic>
      <p:sp>
        <p:nvSpPr>
          <p:cNvPr id="5" name="Unvan 1">
            <a:extLst>
              <a:ext uri="{FF2B5EF4-FFF2-40B4-BE49-F238E27FC236}">
                <a16:creationId xmlns:a16="http://schemas.microsoft.com/office/drawing/2014/main" id="{806AB9E9-2C25-4882-8B73-ED08D0456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491" y="223484"/>
            <a:ext cx="10515600" cy="782030"/>
          </a:xfrm>
        </p:spPr>
        <p:txBody>
          <a:bodyPr>
            <a:normAutofit/>
          </a:bodyPr>
          <a:lstStyle/>
          <a:p>
            <a:pPr algn="ctr"/>
            <a:r>
              <a:rPr lang="tr-TR" b="1" i="1" dirty="0">
                <a:solidFill>
                  <a:srgbClr val="FF0000"/>
                </a:solidFill>
              </a:rPr>
              <a:t>BİRDEN FAZLA PROGRAMA BAŞVURU</a:t>
            </a:r>
          </a:p>
        </p:txBody>
      </p:sp>
      <p:sp>
        <p:nvSpPr>
          <p:cNvPr id="6" name="Yuvarlatılmış Dikdörtgen 4">
            <a:extLst>
              <a:ext uri="{FF2B5EF4-FFF2-40B4-BE49-F238E27FC236}">
                <a16:creationId xmlns:a16="http://schemas.microsoft.com/office/drawing/2014/main" id="{74594792-A649-44B8-A5F5-981505A55BEB}"/>
              </a:ext>
            </a:extLst>
          </p:cNvPr>
          <p:cNvSpPr/>
          <p:nvPr/>
        </p:nvSpPr>
        <p:spPr>
          <a:xfrm>
            <a:off x="1971413" y="5486412"/>
            <a:ext cx="8699383" cy="93955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tx1"/>
                </a:solidFill>
              </a:rPr>
              <a:t>Sınav Yılınızı seçiniz ve «ÖSYM Sınav Sorgula» butonuna basınız. Sınav bilgileriniz ekrana gelir, lütfen kontrol ediniz.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tx1"/>
                </a:solidFill>
              </a:rPr>
              <a:t>«Tercih Ekle» butonuna basılır. </a:t>
            </a:r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2547912C-745F-46AF-B335-56F2DCCEBECD}"/>
              </a:ext>
            </a:extLst>
          </p:cNvPr>
          <p:cNvSpPr/>
          <p:nvPr/>
        </p:nvSpPr>
        <p:spPr>
          <a:xfrm>
            <a:off x="5092117" y="3162651"/>
            <a:ext cx="1392573" cy="28522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BA71F415-9CBE-43BC-A42F-2A4C35F8043D}"/>
              </a:ext>
            </a:extLst>
          </p:cNvPr>
          <p:cNvSpPr/>
          <p:nvPr/>
        </p:nvSpPr>
        <p:spPr>
          <a:xfrm>
            <a:off x="5108895" y="4068662"/>
            <a:ext cx="1392573" cy="2852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099023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78AFC015-8052-4A49-94A0-63069F5BC7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783" y="1090569"/>
            <a:ext cx="11216082" cy="4211273"/>
          </a:xfrm>
          <a:prstGeom prst="rect">
            <a:avLst/>
          </a:prstGeom>
        </p:spPr>
      </p:pic>
      <p:sp>
        <p:nvSpPr>
          <p:cNvPr id="5" name="Yuvarlatılmış Dikdörtgen 4">
            <a:extLst>
              <a:ext uri="{FF2B5EF4-FFF2-40B4-BE49-F238E27FC236}">
                <a16:creationId xmlns:a16="http://schemas.microsoft.com/office/drawing/2014/main" id="{7D461EF1-8EB0-4D13-8691-5AF3CB7E3B6E}"/>
              </a:ext>
            </a:extLst>
          </p:cNvPr>
          <p:cNvSpPr/>
          <p:nvPr/>
        </p:nvSpPr>
        <p:spPr>
          <a:xfrm>
            <a:off x="1837189" y="5486412"/>
            <a:ext cx="8833607" cy="93955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tx1"/>
                </a:solidFill>
              </a:rPr>
              <a:t>Yatay Geçiş Başvurusu için yapmış olduğunuz tercihler ekranda listelenir.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tx1"/>
                </a:solidFill>
              </a:rPr>
              <a:t>Lütfen Tercih listenizi kontrol ediniz.</a:t>
            </a:r>
          </a:p>
        </p:txBody>
      </p:sp>
      <p:sp>
        <p:nvSpPr>
          <p:cNvPr id="6" name="Unvan 1">
            <a:extLst>
              <a:ext uri="{FF2B5EF4-FFF2-40B4-BE49-F238E27FC236}">
                <a16:creationId xmlns:a16="http://schemas.microsoft.com/office/drawing/2014/main" id="{592396AF-1773-4EC8-900E-1171FDFF1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491" y="223484"/>
            <a:ext cx="10515600" cy="782030"/>
          </a:xfrm>
        </p:spPr>
        <p:txBody>
          <a:bodyPr>
            <a:normAutofit/>
          </a:bodyPr>
          <a:lstStyle/>
          <a:p>
            <a:pPr algn="ctr"/>
            <a:r>
              <a:rPr lang="tr-TR" b="1" i="1" dirty="0">
                <a:solidFill>
                  <a:srgbClr val="FF0000"/>
                </a:solidFill>
              </a:rPr>
              <a:t>BİRDEN FAZLA PROGRAMA BAŞVURU</a:t>
            </a:r>
          </a:p>
        </p:txBody>
      </p:sp>
      <p:sp>
        <p:nvSpPr>
          <p:cNvPr id="7" name="Ok: Aşağı 6">
            <a:extLst>
              <a:ext uri="{FF2B5EF4-FFF2-40B4-BE49-F238E27FC236}">
                <a16:creationId xmlns:a16="http://schemas.microsoft.com/office/drawing/2014/main" id="{B6F3B0A1-AE9A-483E-B8A4-170A78D82EC1}"/>
              </a:ext>
            </a:extLst>
          </p:cNvPr>
          <p:cNvSpPr/>
          <p:nvPr/>
        </p:nvSpPr>
        <p:spPr>
          <a:xfrm rot="10800000">
            <a:off x="6425967" y="3884102"/>
            <a:ext cx="251670" cy="1602309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999754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A3E10332-44F8-9A8D-E653-134596EB66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833" y="1300119"/>
            <a:ext cx="11216082" cy="4211273"/>
          </a:xfrm>
          <a:prstGeom prst="rect">
            <a:avLst/>
          </a:prstGeom>
        </p:spPr>
      </p:pic>
      <p:sp>
        <p:nvSpPr>
          <p:cNvPr id="5" name="Unvan 1">
            <a:extLst>
              <a:ext uri="{FF2B5EF4-FFF2-40B4-BE49-F238E27FC236}">
                <a16:creationId xmlns:a16="http://schemas.microsoft.com/office/drawing/2014/main" id="{D7FF4507-63E7-7EC7-6045-7B928C03C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491" y="223484"/>
            <a:ext cx="10515600" cy="782030"/>
          </a:xfrm>
        </p:spPr>
        <p:txBody>
          <a:bodyPr>
            <a:normAutofit/>
          </a:bodyPr>
          <a:lstStyle/>
          <a:p>
            <a:pPr algn="ctr"/>
            <a:r>
              <a:rPr lang="tr-TR" b="1" i="1" dirty="0">
                <a:solidFill>
                  <a:srgbClr val="FF0000"/>
                </a:solidFill>
              </a:rPr>
              <a:t>BAŞVURUNUN TAMAMLANMASI</a:t>
            </a:r>
          </a:p>
        </p:txBody>
      </p:sp>
      <p:sp>
        <p:nvSpPr>
          <p:cNvPr id="6" name="Yuvarlatılmış Dikdörtgen 4">
            <a:extLst>
              <a:ext uri="{FF2B5EF4-FFF2-40B4-BE49-F238E27FC236}">
                <a16:creationId xmlns:a16="http://schemas.microsoft.com/office/drawing/2014/main" id="{92FB632D-3A6C-B027-93F3-4F265D517721}"/>
              </a:ext>
            </a:extLst>
          </p:cNvPr>
          <p:cNvSpPr/>
          <p:nvPr/>
        </p:nvSpPr>
        <p:spPr>
          <a:xfrm>
            <a:off x="1333850" y="5203184"/>
            <a:ext cx="10402348" cy="118494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dirty="0"/>
              <a:t>«Yukarıda yer alan metni okudum, onaylıyorum» kısmını onayladıktan sonra «Kaydet» butonuna basınız.</a:t>
            </a:r>
          </a:p>
          <a:p>
            <a:pPr algn="just"/>
            <a:r>
              <a:rPr lang="tr-TR" b="1" dirty="0">
                <a:solidFill>
                  <a:srgbClr val="FF0000"/>
                </a:solidFill>
              </a:rPr>
              <a:t>ÖNEMLİ NOT : </a:t>
            </a:r>
            <a:r>
              <a:rPr lang="tr-TR" b="1" dirty="0">
                <a:solidFill>
                  <a:schemeClr val="tx1"/>
                </a:solidFill>
              </a:rPr>
              <a:t>Bu alanı onaylayıp kaydettikten sonra, başvurunuzla ilgili kontrol işlemi yapılana kadar başvurunuzu düzenleyebilir ya da silebilirsiniz. Başvurunuzla ilgili değerlendirme işlemi yapıldıktan sonra başvurunuz değişikliğe kapanır. </a:t>
            </a:r>
          </a:p>
        </p:txBody>
      </p:sp>
    </p:spTree>
    <p:extLst>
      <p:ext uri="{BB962C8B-B14F-4D97-AF65-F5344CB8AC3E}">
        <p14:creationId xmlns:p14="http://schemas.microsoft.com/office/powerpoint/2010/main" val="29354726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233B93B8-703C-4C01-9654-0A21C50C63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174" y="1518407"/>
            <a:ext cx="10947633" cy="4328720"/>
          </a:xfrm>
          <a:prstGeom prst="rect">
            <a:avLst/>
          </a:prstGeom>
        </p:spPr>
      </p:pic>
      <p:sp>
        <p:nvSpPr>
          <p:cNvPr id="6" name="Unvan 1">
            <a:extLst>
              <a:ext uri="{FF2B5EF4-FFF2-40B4-BE49-F238E27FC236}">
                <a16:creationId xmlns:a16="http://schemas.microsoft.com/office/drawing/2014/main" id="{5DB678DD-760A-48E5-B823-E8E347ECE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2595"/>
            <a:ext cx="10515600" cy="782030"/>
          </a:xfrm>
        </p:spPr>
        <p:txBody>
          <a:bodyPr>
            <a:normAutofit/>
          </a:bodyPr>
          <a:lstStyle/>
          <a:p>
            <a:pPr algn="ctr"/>
            <a:r>
              <a:rPr lang="tr-TR" b="1" i="1" dirty="0">
                <a:solidFill>
                  <a:srgbClr val="FF0000"/>
                </a:solidFill>
              </a:rPr>
              <a:t>TAMAMLANMIŞ BAŞVURU</a:t>
            </a:r>
          </a:p>
        </p:txBody>
      </p:sp>
      <p:sp>
        <p:nvSpPr>
          <p:cNvPr id="8" name="Yuvarlatılmış Dikdörtgen 4">
            <a:extLst>
              <a:ext uri="{FF2B5EF4-FFF2-40B4-BE49-F238E27FC236}">
                <a16:creationId xmlns:a16="http://schemas.microsoft.com/office/drawing/2014/main" id="{38D61CC0-87B1-4716-B1A2-83C766F9F544}"/>
              </a:ext>
            </a:extLst>
          </p:cNvPr>
          <p:cNvSpPr/>
          <p:nvPr/>
        </p:nvSpPr>
        <p:spPr>
          <a:xfrm>
            <a:off x="2355628" y="4081691"/>
            <a:ext cx="9221179" cy="98511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tr-TR" dirty="0"/>
              <a:t>1-  Başvuru durumunuzu Sistemde Başvurularım kısmından takip edebilirsiniz.</a:t>
            </a:r>
          </a:p>
          <a:p>
            <a:pPr algn="just"/>
            <a:r>
              <a:rPr lang="tr-TR" dirty="0"/>
              <a:t>2- Başvurunuzla ilgili kontrol işlemi yapılana kadar; başvurunuzda düzenleme yapabilir, başvurunuzu silebilirsiniz.</a:t>
            </a:r>
          </a:p>
        </p:txBody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2B4940F3-4548-4A79-B2F9-7DA1308E32A0}"/>
              </a:ext>
            </a:extLst>
          </p:cNvPr>
          <p:cNvSpPr/>
          <p:nvPr/>
        </p:nvSpPr>
        <p:spPr>
          <a:xfrm>
            <a:off x="540303" y="3179429"/>
            <a:ext cx="1535186" cy="29361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9">
            <a:extLst>
              <a:ext uri="{FF2B5EF4-FFF2-40B4-BE49-F238E27FC236}">
                <a16:creationId xmlns:a16="http://schemas.microsoft.com/office/drawing/2014/main" id="{62054E80-A741-4BF5-9793-43866C75F1DA}"/>
              </a:ext>
            </a:extLst>
          </p:cNvPr>
          <p:cNvSpPr/>
          <p:nvPr/>
        </p:nvSpPr>
        <p:spPr>
          <a:xfrm>
            <a:off x="10427516" y="2315361"/>
            <a:ext cx="1266737" cy="74662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DB73208A-ED10-4159-B966-AA68FA030A4C}"/>
              </a:ext>
            </a:extLst>
          </p:cNvPr>
          <p:cNvSpPr txBox="1"/>
          <p:nvPr/>
        </p:nvSpPr>
        <p:spPr>
          <a:xfrm>
            <a:off x="2072836" y="3139550"/>
            <a:ext cx="266014" cy="341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33C2B29B-B452-435D-B2A2-1AC8A63032E0}"/>
              </a:ext>
            </a:extLst>
          </p:cNvPr>
          <p:cNvSpPr txBox="1"/>
          <p:nvPr/>
        </p:nvSpPr>
        <p:spPr>
          <a:xfrm>
            <a:off x="10102779" y="2525532"/>
            <a:ext cx="266014" cy="341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1277900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9FB60F60-6BAF-4AF8-9FB7-FB85769870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988" y="1254658"/>
            <a:ext cx="10956023" cy="4083391"/>
          </a:xfrm>
          <a:prstGeom prst="rect">
            <a:avLst/>
          </a:prstGeom>
        </p:spPr>
      </p:pic>
      <p:sp>
        <p:nvSpPr>
          <p:cNvPr id="5" name="Unvan 1">
            <a:extLst>
              <a:ext uri="{FF2B5EF4-FFF2-40B4-BE49-F238E27FC236}">
                <a16:creationId xmlns:a16="http://schemas.microsoft.com/office/drawing/2014/main" id="{926AB679-BDED-41B5-B9E5-5EB4C398A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39983"/>
            <a:ext cx="10515600" cy="782030"/>
          </a:xfrm>
        </p:spPr>
        <p:txBody>
          <a:bodyPr>
            <a:normAutofit/>
          </a:bodyPr>
          <a:lstStyle/>
          <a:p>
            <a:pPr algn="ctr"/>
            <a:r>
              <a:rPr lang="tr-TR" b="1" i="1" dirty="0">
                <a:solidFill>
                  <a:srgbClr val="FF0000"/>
                </a:solidFill>
              </a:rPr>
              <a:t>TAMAMLANMIŞ BAŞVURU</a:t>
            </a:r>
          </a:p>
        </p:txBody>
      </p:sp>
      <p:sp>
        <p:nvSpPr>
          <p:cNvPr id="6" name="Yuvarlatılmış Dikdörtgen 4">
            <a:extLst>
              <a:ext uri="{FF2B5EF4-FFF2-40B4-BE49-F238E27FC236}">
                <a16:creationId xmlns:a16="http://schemas.microsoft.com/office/drawing/2014/main" id="{A6E237B2-86C6-41EE-A13E-CA8518F5118E}"/>
              </a:ext>
            </a:extLst>
          </p:cNvPr>
          <p:cNvSpPr/>
          <p:nvPr/>
        </p:nvSpPr>
        <p:spPr>
          <a:xfrm>
            <a:off x="617988" y="5470695"/>
            <a:ext cx="10956023" cy="98511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dirty="0"/>
              <a:t>Başvurunuz değerlendirmeye alındıktan sonra, başvurunuz onaylanınca ve reddedilince düzenlemeye kapatılır. Hatalı başvurularda düzenleme yapılabilir (Slayt 28-35). </a:t>
            </a:r>
          </a:p>
        </p:txBody>
      </p:sp>
    </p:spTree>
    <p:extLst>
      <p:ext uri="{BB962C8B-B14F-4D97-AF65-F5344CB8AC3E}">
        <p14:creationId xmlns:p14="http://schemas.microsoft.com/office/powerpoint/2010/main" val="13850239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i="1" dirty="0">
                <a:solidFill>
                  <a:srgbClr val="FF0000"/>
                </a:solidFill>
              </a:rPr>
              <a:t>BAŞVURU TAMAMLANINCA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390618"/>
          </a:xfrm>
        </p:spPr>
        <p:txBody>
          <a:bodyPr>
            <a:normAutofit lnSpcReduction="10000"/>
          </a:bodyPr>
          <a:lstStyle/>
          <a:p>
            <a:pPr algn="just"/>
            <a:r>
              <a:rPr lang="tr-TR" dirty="0"/>
              <a:t>Başvurunuz tamamlandıktan sonra başvuru yaptığınız birim tarafından kontrol edilir.</a:t>
            </a:r>
          </a:p>
          <a:p>
            <a:pPr algn="just"/>
            <a:r>
              <a:rPr lang="tr-TR" dirty="0"/>
              <a:t>Başvuru yaptığınız bölüme göre, sisteme yüklemiş olduğunuz belgeler vb. kontrol edildikten sonra;</a:t>
            </a:r>
          </a:p>
          <a:p>
            <a:pPr lvl="1" algn="just"/>
            <a:r>
              <a:rPr lang="tr-TR" dirty="0"/>
              <a:t>Evrak Eksikliği veya hatalı evrak yüklenmiş ise başvuru </a:t>
            </a:r>
            <a:r>
              <a:rPr lang="tr-TR" b="1" dirty="0">
                <a:solidFill>
                  <a:srgbClr val="FF0000"/>
                </a:solidFill>
              </a:rPr>
              <a:t>HATALI BAŞVURU </a:t>
            </a:r>
            <a:r>
              <a:rPr lang="tr-TR" dirty="0"/>
              <a:t>olarak iade edilir. Bu durumda tekrar başvurunuzu düzenleyip, tekrar işlem yapabilirsiniz. Yapılacak işlemler 28-35 </a:t>
            </a:r>
            <a:r>
              <a:rPr lang="tr-TR" dirty="0" err="1"/>
              <a:t>nci</a:t>
            </a:r>
            <a:r>
              <a:rPr lang="tr-TR" dirty="0"/>
              <a:t> slaytlarda gösterilmiştir.</a:t>
            </a:r>
          </a:p>
          <a:p>
            <a:pPr lvl="1" algn="just"/>
            <a:r>
              <a:rPr lang="tr-TR" dirty="0"/>
              <a:t>Geçersiz başvuru yapıldıysa, başvuru </a:t>
            </a:r>
            <a:r>
              <a:rPr lang="tr-TR" b="1" dirty="0">
                <a:solidFill>
                  <a:srgbClr val="FF0000"/>
                </a:solidFill>
              </a:rPr>
              <a:t>REDDEDİLİR. </a:t>
            </a:r>
            <a:r>
              <a:rPr lang="tr-TR" dirty="0"/>
              <a:t>Bu durumda hiçbir programa tekrar başvuru yapamazsınız.</a:t>
            </a:r>
          </a:p>
          <a:p>
            <a:pPr lvl="1" algn="just"/>
            <a:r>
              <a:rPr lang="tr-TR" dirty="0"/>
              <a:t>Başvurunuz geçerli ve evraklarınız eksiksiz ise başvuru </a:t>
            </a:r>
            <a:r>
              <a:rPr lang="tr-TR" b="1" dirty="0">
                <a:solidFill>
                  <a:srgbClr val="FF0000"/>
                </a:solidFill>
              </a:rPr>
              <a:t>ONAYLANIR. </a:t>
            </a:r>
            <a:r>
              <a:rPr lang="tr-TR" dirty="0"/>
              <a:t>Bu durumda başvuru yaptığınız Fakülte/MYO web sayfasında Yerleştirme Sonuçları Duyurusunu takip ediniz.</a:t>
            </a:r>
          </a:p>
        </p:txBody>
      </p:sp>
    </p:spTree>
    <p:extLst>
      <p:ext uri="{BB962C8B-B14F-4D97-AF65-F5344CB8AC3E}">
        <p14:creationId xmlns:p14="http://schemas.microsoft.com/office/powerpoint/2010/main" val="25013687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5AF86B82-0326-425C-9F00-0A95C793C7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961" y="1065402"/>
            <a:ext cx="10914078" cy="4286776"/>
          </a:xfrm>
          <a:prstGeom prst="rect">
            <a:avLst/>
          </a:prstGeom>
        </p:spPr>
      </p:pic>
      <p:sp>
        <p:nvSpPr>
          <p:cNvPr id="5" name="Dikdörtgen 4">
            <a:extLst>
              <a:ext uri="{FF2B5EF4-FFF2-40B4-BE49-F238E27FC236}">
                <a16:creationId xmlns:a16="http://schemas.microsoft.com/office/drawing/2014/main" id="{4A760B27-99A9-4E5C-B70D-BBA3FA0DD813}"/>
              </a:ext>
            </a:extLst>
          </p:cNvPr>
          <p:cNvSpPr/>
          <p:nvPr/>
        </p:nvSpPr>
        <p:spPr>
          <a:xfrm>
            <a:off x="3288484" y="4521666"/>
            <a:ext cx="1753299" cy="1510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48D65D96-E344-4A5F-8E7B-E73FD747EC32}"/>
              </a:ext>
            </a:extLst>
          </p:cNvPr>
          <p:cNvSpPr/>
          <p:nvPr/>
        </p:nvSpPr>
        <p:spPr>
          <a:xfrm>
            <a:off x="1016465" y="1805526"/>
            <a:ext cx="678111" cy="1076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Unvan 1">
            <a:extLst>
              <a:ext uri="{FF2B5EF4-FFF2-40B4-BE49-F238E27FC236}">
                <a16:creationId xmlns:a16="http://schemas.microsoft.com/office/drawing/2014/main" id="{E3458D2B-7D13-4C30-ACD4-6C08F29D2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9624"/>
            <a:ext cx="10515600" cy="868057"/>
          </a:xfrm>
        </p:spPr>
        <p:txBody>
          <a:bodyPr/>
          <a:lstStyle/>
          <a:p>
            <a:pPr algn="ctr"/>
            <a:r>
              <a:rPr lang="tr-TR" b="1" i="1" dirty="0">
                <a:solidFill>
                  <a:srgbClr val="FF0000"/>
                </a:solidFill>
              </a:rPr>
              <a:t>HATALI BAŞVURU</a:t>
            </a:r>
          </a:p>
        </p:txBody>
      </p:sp>
      <p:sp>
        <p:nvSpPr>
          <p:cNvPr id="11" name="Yuvarlatılmış Dikdörtgen 5">
            <a:extLst>
              <a:ext uri="{FF2B5EF4-FFF2-40B4-BE49-F238E27FC236}">
                <a16:creationId xmlns:a16="http://schemas.microsoft.com/office/drawing/2014/main" id="{FBF45EAD-ED53-4076-9F70-6417DEC4210E}"/>
              </a:ext>
            </a:extLst>
          </p:cNvPr>
          <p:cNvSpPr/>
          <p:nvPr/>
        </p:nvSpPr>
        <p:spPr>
          <a:xfrm>
            <a:off x="638961" y="5361060"/>
            <a:ext cx="10864469" cy="108987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Başvurunuzda hata veya eksiklik varsa hatalı başvuru olarak işlem yapılır ve sisteme kayıtlı e-posta adresinize, e-posta gelir.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Başvurunuzda yapılan </a:t>
            </a:r>
            <a:r>
              <a:rPr lang="tr-TR" b="1" u="sng" dirty="0"/>
              <a:t>hata içeriğini görmek için Yatay Geçiş OBS sistemine giriş yapmalısınız.</a:t>
            </a:r>
          </a:p>
        </p:txBody>
      </p:sp>
    </p:spTree>
    <p:extLst>
      <p:ext uri="{BB962C8B-B14F-4D97-AF65-F5344CB8AC3E}">
        <p14:creationId xmlns:p14="http://schemas.microsoft.com/office/powerpoint/2010/main" val="4121348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0868DD81-F15F-4F29-B7EA-E3F0DFDDFB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951" y="1655946"/>
            <a:ext cx="11225867" cy="2707210"/>
          </a:xfrm>
          <a:prstGeom prst="rect">
            <a:avLst/>
          </a:prstGeom>
        </p:spPr>
      </p:pic>
      <p:sp>
        <p:nvSpPr>
          <p:cNvPr id="5" name="Yuvarlatılmış Dikdörtgen 5">
            <a:extLst>
              <a:ext uri="{FF2B5EF4-FFF2-40B4-BE49-F238E27FC236}">
                <a16:creationId xmlns:a16="http://schemas.microsoft.com/office/drawing/2014/main" id="{72EFB824-1C48-45AE-88B2-AA31F511AE74}"/>
              </a:ext>
            </a:extLst>
          </p:cNvPr>
          <p:cNvSpPr/>
          <p:nvPr/>
        </p:nvSpPr>
        <p:spPr>
          <a:xfrm>
            <a:off x="494951" y="4785920"/>
            <a:ext cx="6820250" cy="101263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OBS sistemine giriş yaptığınızda «Başvurularım» butonuna basınız.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Başvuruda yapılan hata mesajı, ekranda görülmektedir.</a:t>
            </a:r>
          </a:p>
        </p:txBody>
      </p:sp>
      <p:sp>
        <p:nvSpPr>
          <p:cNvPr id="6" name="Unvan 1">
            <a:extLst>
              <a:ext uri="{FF2B5EF4-FFF2-40B4-BE49-F238E27FC236}">
                <a16:creationId xmlns:a16="http://schemas.microsoft.com/office/drawing/2014/main" id="{5BF7BC2E-A058-414E-8D36-10CB6416E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8057"/>
          </a:xfrm>
        </p:spPr>
        <p:txBody>
          <a:bodyPr/>
          <a:lstStyle/>
          <a:p>
            <a:pPr algn="ctr"/>
            <a:r>
              <a:rPr lang="tr-TR" b="1" i="1" dirty="0">
                <a:solidFill>
                  <a:srgbClr val="FF0000"/>
                </a:solidFill>
              </a:rPr>
              <a:t>HATALI BAŞVURU</a:t>
            </a:r>
          </a:p>
        </p:txBody>
      </p:sp>
      <p:sp>
        <p:nvSpPr>
          <p:cNvPr id="7" name="Aşağı Ok 7">
            <a:extLst>
              <a:ext uri="{FF2B5EF4-FFF2-40B4-BE49-F238E27FC236}">
                <a16:creationId xmlns:a16="http://schemas.microsoft.com/office/drawing/2014/main" id="{60C5A039-58BB-48A5-A048-375E5F8FD62A}"/>
              </a:ext>
            </a:extLst>
          </p:cNvPr>
          <p:cNvSpPr/>
          <p:nvPr/>
        </p:nvSpPr>
        <p:spPr>
          <a:xfrm rot="10800000">
            <a:off x="838199" y="2894201"/>
            <a:ext cx="193646" cy="189171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Aşağı Ok 7">
            <a:extLst>
              <a:ext uri="{FF2B5EF4-FFF2-40B4-BE49-F238E27FC236}">
                <a16:creationId xmlns:a16="http://schemas.microsoft.com/office/drawing/2014/main" id="{F30209B1-F020-490F-8AB8-CFEA0A383B5A}"/>
              </a:ext>
            </a:extLst>
          </p:cNvPr>
          <p:cNvSpPr/>
          <p:nvPr/>
        </p:nvSpPr>
        <p:spPr>
          <a:xfrm rot="10800000">
            <a:off x="4153248" y="2818701"/>
            <a:ext cx="193648" cy="1968099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63038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>
            <a:extLst>
              <a:ext uri="{FF2B5EF4-FFF2-40B4-BE49-F238E27FC236}">
                <a16:creationId xmlns:a16="http://schemas.microsoft.com/office/drawing/2014/main" id="{2B3CF3DE-4F07-4E14-97A1-134962E670DA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7820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b="1" i="1">
                <a:solidFill>
                  <a:srgbClr val="FF0000"/>
                </a:solidFill>
              </a:rPr>
              <a:t>YENİ BİR KULLANICI OLUŞTUR</a:t>
            </a:r>
            <a:endParaRPr lang="tr-TR" b="1" i="1" dirty="0">
              <a:solidFill>
                <a:srgbClr val="FF0000"/>
              </a:solidFill>
            </a:endParaRPr>
          </a:p>
        </p:txBody>
      </p:sp>
      <p:sp>
        <p:nvSpPr>
          <p:cNvPr id="5" name="Yuvarlatılmış Dikdörtgen 4">
            <a:extLst>
              <a:ext uri="{FF2B5EF4-FFF2-40B4-BE49-F238E27FC236}">
                <a16:creationId xmlns:a16="http://schemas.microsoft.com/office/drawing/2014/main" id="{FF3D82F4-2215-406C-A649-F53BFBBC5AF9}"/>
              </a:ext>
            </a:extLst>
          </p:cNvPr>
          <p:cNvSpPr/>
          <p:nvPr/>
        </p:nvSpPr>
        <p:spPr>
          <a:xfrm>
            <a:off x="838200" y="1088044"/>
            <a:ext cx="10749421" cy="78203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Üniversitemiz OBS şifresi ile Yatay Geçiş Başvuru Sistemi şifresi farklıdır. Yatay Geçiş Başvuru Sistemine giriş yapabilmek için Yeni Hesap oluşturmanız gerekmektedir.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387AA03A-9C9F-47D4-8D63-E9096EF9D2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937857"/>
            <a:ext cx="10749420" cy="4280107"/>
          </a:xfrm>
          <a:prstGeom prst="rect">
            <a:avLst/>
          </a:prstGeom>
        </p:spPr>
      </p:pic>
      <p:sp>
        <p:nvSpPr>
          <p:cNvPr id="7" name="Yuvarlatılmış Dikdörtgen 4">
            <a:extLst>
              <a:ext uri="{FF2B5EF4-FFF2-40B4-BE49-F238E27FC236}">
                <a16:creationId xmlns:a16="http://schemas.microsoft.com/office/drawing/2014/main" id="{303E558F-CD34-411B-A507-16EF2D231D22}"/>
              </a:ext>
            </a:extLst>
          </p:cNvPr>
          <p:cNvSpPr/>
          <p:nvPr/>
        </p:nvSpPr>
        <p:spPr>
          <a:xfrm>
            <a:off x="5162508" y="4651463"/>
            <a:ext cx="4954615" cy="843584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dirty="0"/>
              <a:t>Yeni Bir Hesap Oluştur butonuna basılır.</a:t>
            </a:r>
          </a:p>
        </p:txBody>
      </p:sp>
      <p:sp>
        <p:nvSpPr>
          <p:cNvPr id="8" name="Sağ Ok 7">
            <a:extLst>
              <a:ext uri="{FF2B5EF4-FFF2-40B4-BE49-F238E27FC236}">
                <a16:creationId xmlns:a16="http://schemas.microsoft.com/office/drawing/2014/main" id="{4B7CAA63-D95B-4685-BC05-3C354612378F}"/>
              </a:ext>
            </a:extLst>
          </p:cNvPr>
          <p:cNvSpPr/>
          <p:nvPr/>
        </p:nvSpPr>
        <p:spPr>
          <a:xfrm rot="10800000">
            <a:off x="2223083" y="5058304"/>
            <a:ext cx="2931036" cy="22676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7BAE84A9-5B61-426B-909C-AEBFA0956504}"/>
              </a:ext>
            </a:extLst>
          </p:cNvPr>
          <p:cNvSpPr/>
          <p:nvPr/>
        </p:nvSpPr>
        <p:spPr>
          <a:xfrm>
            <a:off x="914399" y="5050172"/>
            <a:ext cx="1258349" cy="20972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699000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8DA1DC83-44C9-403C-A086-41116F92CF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895" y="1560097"/>
            <a:ext cx="11048302" cy="2664013"/>
          </a:xfrm>
          <a:prstGeom prst="rect">
            <a:avLst/>
          </a:prstGeom>
        </p:spPr>
      </p:pic>
      <p:sp>
        <p:nvSpPr>
          <p:cNvPr id="5" name="Yuvarlatılmış Dikdörtgen 5">
            <a:extLst>
              <a:ext uri="{FF2B5EF4-FFF2-40B4-BE49-F238E27FC236}">
                <a16:creationId xmlns:a16="http://schemas.microsoft.com/office/drawing/2014/main" id="{9E2333D9-FB2A-4EA5-8663-DAE943AD16FA}"/>
              </a:ext>
            </a:extLst>
          </p:cNvPr>
          <p:cNvSpPr/>
          <p:nvPr/>
        </p:nvSpPr>
        <p:spPr>
          <a:xfrm>
            <a:off x="606803" y="4509082"/>
            <a:ext cx="10978394" cy="101263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«Yayınlanan İlanlar» ve daha sonra «Göster» butonuna basınız.</a:t>
            </a:r>
          </a:p>
        </p:txBody>
      </p:sp>
      <p:sp>
        <p:nvSpPr>
          <p:cNvPr id="6" name="Aşağı Ok 7">
            <a:extLst>
              <a:ext uri="{FF2B5EF4-FFF2-40B4-BE49-F238E27FC236}">
                <a16:creationId xmlns:a16="http://schemas.microsoft.com/office/drawing/2014/main" id="{868B217A-F5FE-475B-96B5-6E27D801730A}"/>
              </a:ext>
            </a:extLst>
          </p:cNvPr>
          <p:cNvSpPr/>
          <p:nvPr/>
        </p:nvSpPr>
        <p:spPr>
          <a:xfrm rot="10800000">
            <a:off x="950051" y="2617363"/>
            <a:ext cx="193646" cy="189171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8E150B7D-BCDD-4022-BADB-449708415317}"/>
              </a:ext>
            </a:extLst>
          </p:cNvPr>
          <p:cNvSpPr/>
          <p:nvPr/>
        </p:nvSpPr>
        <p:spPr>
          <a:xfrm>
            <a:off x="5141053" y="2273416"/>
            <a:ext cx="911604" cy="10066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Aşağı Ok 7">
            <a:extLst>
              <a:ext uri="{FF2B5EF4-FFF2-40B4-BE49-F238E27FC236}">
                <a16:creationId xmlns:a16="http://schemas.microsoft.com/office/drawing/2014/main" id="{38E7D9C2-B374-44E2-9197-CA42089BA05A}"/>
              </a:ext>
            </a:extLst>
          </p:cNvPr>
          <p:cNvSpPr/>
          <p:nvPr/>
        </p:nvSpPr>
        <p:spPr>
          <a:xfrm rot="10800000">
            <a:off x="11145126" y="2457973"/>
            <a:ext cx="193646" cy="205110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Unvan 1">
            <a:extLst>
              <a:ext uri="{FF2B5EF4-FFF2-40B4-BE49-F238E27FC236}">
                <a16:creationId xmlns:a16="http://schemas.microsoft.com/office/drawing/2014/main" id="{A3D77A60-4E83-4CA3-8D3E-B8C806E2D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1619"/>
            <a:ext cx="10515600" cy="868057"/>
          </a:xfrm>
        </p:spPr>
        <p:txBody>
          <a:bodyPr/>
          <a:lstStyle/>
          <a:p>
            <a:pPr algn="ctr"/>
            <a:r>
              <a:rPr lang="tr-TR" b="1" i="1" dirty="0">
                <a:solidFill>
                  <a:srgbClr val="FF0000"/>
                </a:solidFill>
              </a:rPr>
              <a:t>HATALI BAŞVURU DÜZENLEME</a:t>
            </a:r>
          </a:p>
        </p:txBody>
      </p:sp>
    </p:spTree>
    <p:extLst>
      <p:ext uri="{BB962C8B-B14F-4D97-AF65-F5344CB8AC3E}">
        <p14:creationId xmlns:p14="http://schemas.microsoft.com/office/powerpoint/2010/main" val="12674345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B472ED39-6B37-4100-9EA3-51FEED3EB6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061" y="1301675"/>
            <a:ext cx="11249637" cy="3768088"/>
          </a:xfrm>
          <a:prstGeom prst="rect">
            <a:avLst/>
          </a:prstGeom>
        </p:spPr>
      </p:pic>
      <p:sp>
        <p:nvSpPr>
          <p:cNvPr id="5" name="Unvan 1">
            <a:extLst>
              <a:ext uri="{FF2B5EF4-FFF2-40B4-BE49-F238E27FC236}">
                <a16:creationId xmlns:a16="http://schemas.microsoft.com/office/drawing/2014/main" id="{4F3987EA-4817-476C-B628-BCBADCF3C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1619"/>
            <a:ext cx="10515600" cy="868057"/>
          </a:xfrm>
        </p:spPr>
        <p:txBody>
          <a:bodyPr/>
          <a:lstStyle/>
          <a:p>
            <a:pPr algn="ctr"/>
            <a:r>
              <a:rPr lang="tr-TR" b="1" i="1" dirty="0">
                <a:solidFill>
                  <a:srgbClr val="FF0000"/>
                </a:solidFill>
              </a:rPr>
              <a:t>HATALI BAŞVURU DÜZENLEME</a:t>
            </a:r>
          </a:p>
        </p:txBody>
      </p:sp>
      <p:sp>
        <p:nvSpPr>
          <p:cNvPr id="6" name="Yuvarlatılmış Dikdörtgen 5">
            <a:extLst>
              <a:ext uri="{FF2B5EF4-FFF2-40B4-BE49-F238E27FC236}">
                <a16:creationId xmlns:a16="http://schemas.microsoft.com/office/drawing/2014/main" id="{61A7B34D-81D9-40A8-BD61-4D9658BD68F3}"/>
              </a:ext>
            </a:extLst>
          </p:cNvPr>
          <p:cNvSpPr/>
          <p:nvPr/>
        </p:nvSpPr>
        <p:spPr>
          <a:xfrm>
            <a:off x="1694576" y="5264092"/>
            <a:ext cx="8833607" cy="86826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«Başvuruyu Düzenle» butonuna basınız.</a:t>
            </a:r>
          </a:p>
        </p:txBody>
      </p:sp>
      <p:sp>
        <p:nvSpPr>
          <p:cNvPr id="7" name="Aşağı Ok 7">
            <a:extLst>
              <a:ext uri="{FF2B5EF4-FFF2-40B4-BE49-F238E27FC236}">
                <a16:creationId xmlns:a16="http://schemas.microsoft.com/office/drawing/2014/main" id="{AFB72D50-22E3-40D3-9EE0-E5B46809ADD0}"/>
              </a:ext>
            </a:extLst>
          </p:cNvPr>
          <p:cNvSpPr/>
          <p:nvPr/>
        </p:nvSpPr>
        <p:spPr>
          <a:xfrm rot="10800000">
            <a:off x="2524386" y="4723002"/>
            <a:ext cx="202036" cy="54109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777129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F464B7B1-7ED7-4119-A884-ACB486FCA5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561" y="1494876"/>
            <a:ext cx="11174136" cy="3868247"/>
          </a:xfrm>
          <a:prstGeom prst="rect">
            <a:avLst/>
          </a:prstGeom>
        </p:spPr>
      </p:pic>
      <p:sp>
        <p:nvSpPr>
          <p:cNvPr id="5" name="Unvan 1">
            <a:extLst>
              <a:ext uri="{FF2B5EF4-FFF2-40B4-BE49-F238E27FC236}">
                <a16:creationId xmlns:a16="http://schemas.microsoft.com/office/drawing/2014/main" id="{4E0A9FC8-EB7E-42FE-878C-8CFCE4F0F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1619"/>
            <a:ext cx="10515600" cy="868057"/>
          </a:xfrm>
        </p:spPr>
        <p:txBody>
          <a:bodyPr/>
          <a:lstStyle/>
          <a:p>
            <a:pPr algn="ctr"/>
            <a:r>
              <a:rPr lang="tr-TR" b="1" i="1" dirty="0">
                <a:solidFill>
                  <a:srgbClr val="FF0000"/>
                </a:solidFill>
              </a:rPr>
              <a:t>HATALI BAŞVURU DÜZENLEME</a:t>
            </a:r>
          </a:p>
        </p:txBody>
      </p:sp>
      <p:sp>
        <p:nvSpPr>
          <p:cNvPr id="6" name="Yuvarlatılmış Dikdörtgen 5">
            <a:extLst>
              <a:ext uri="{FF2B5EF4-FFF2-40B4-BE49-F238E27FC236}">
                <a16:creationId xmlns:a16="http://schemas.microsoft.com/office/drawing/2014/main" id="{61ACF895-98AE-4106-847C-5EA8340AFD5C}"/>
              </a:ext>
            </a:extLst>
          </p:cNvPr>
          <p:cNvSpPr/>
          <p:nvPr/>
        </p:nvSpPr>
        <p:spPr>
          <a:xfrm>
            <a:off x="4068660" y="5522514"/>
            <a:ext cx="4899171" cy="86826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«Evet» butonuna basınız.</a:t>
            </a:r>
          </a:p>
        </p:txBody>
      </p:sp>
    </p:spTree>
    <p:extLst>
      <p:ext uri="{BB962C8B-B14F-4D97-AF65-F5344CB8AC3E}">
        <p14:creationId xmlns:p14="http://schemas.microsoft.com/office/powerpoint/2010/main" val="192703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>
            <a:extLst>
              <a:ext uri="{FF2B5EF4-FFF2-40B4-BE49-F238E27FC236}">
                <a16:creationId xmlns:a16="http://schemas.microsoft.com/office/drawing/2014/main" id="{2E704B24-CA59-4186-83CF-5D3444BC9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1417"/>
            <a:ext cx="10515600" cy="868057"/>
          </a:xfrm>
        </p:spPr>
        <p:txBody>
          <a:bodyPr/>
          <a:lstStyle/>
          <a:p>
            <a:pPr algn="ctr"/>
            <a:r>
              <a:rPr lang="tr-TR" b="1" i="1" dirty="0">
                <a:solidFill>
                  <a:srgbClr val="FF0000"/>
                </a:solidFill>
              </a:rPr>
              <a:t>HATALI BAŞVURU DÜZENLEME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364427ED-90F6-45D6-8553-C409280F6C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526" y="1073431"/>
            <a:ext cx="11190915" cy="4291687"/>
          </a:xfrm>
          <a:prstGeom prst="rect">
            <a:avLst/>
          </a:prstGeom>
        </p:spPr>
      </p:pic>
      <p:sp>
        <p:nvSpPr>
          <p:cNvPr id="6" name="Yuvarlatılmış Dikdörtgen 5">
            <a:extLst>
              <a:ext uri="{FF2B5EF4-FFF2-40B4-BE49-F238E27FC236}">
                <a16:creationId xmlns:a16="http://schemas.microsoft.com/office/drawing/2014/main" id="{C3CE7C0B-FDF0-43AA-9FA8-D1DA2D171C34}"/>
              </a:ext>
            </a:extLst>
          </p:cNvPr>
          <p:cNvSpPr/>
          <p:nvPr/>
        </p:nvSpPr>
        <p:spPr>
          <a:xfrm>
            <a:off x="542492" y="5522154"/>
            <a:ext cx="11162949" cy="86826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Başvuru düzenlemesi bitirilince tekrar onaylanması gerektiğine dair pencere açılır.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«Tamam» butonuna basınız.</a:t>
            </a:r>
          </a:p>
        </p:txBody>
      </p:sp>
    </p:spTree>
    <p:extLst>
      <p:ext uri="{BB962C8B-B14F-4D97-AF65-F5344CB8AC3E}">
        <p14:creationId xmlns:p14="http://schemas.microsoft.com/office/powerpoint/2010/main" val="2423696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C4B8FF86-0237-4BB7-8792-31ABF72989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894" y="1485163"/>
            <a:ext cx="11090247" cy="3887674"/>
          </a:xfrm>
          <a:prstGeom prst="rect">
            <a:avLst/>
          </a:prstGeom>
        </p:spPr>
      </p:pic>
      <p:sp>
        <p:nvSpPr>
          <p:cNvPr id="5" name="Unvan 1">
            <a:extLst>
              <a:ext uri="{FF2B5EF4-FFF2-40B4-BE49-F238E27FC236}">
                <a16:creationId xmlns:a16="http://schemas.microsoft.com/office/drawing/2014/main" id="{7B436674-5AF9-4EB1-B22C-4D29E9196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1417"/>
            <a:ext cx="10515600" cy="868057"/>
          </a:xfrm>
        </p:spPr>
        <p:txBody>
          <a:bodyPr/>
          <a:lstStyle/>
          <a:p>
            <a:pPr algn="ctr"/>
            <a:r>
              <a:rPr lang="tr-TR" b="1" i="1" dirty="0">
                <a:solidFill>
                  <a:srgbClr val="FF0000"/>
                </a:solidFill>
              </a:rPr>
              <a:t>HATALI BAŞVURU DÜZENLEME</a:t>
            </a:r>
          </a:p>
        </p:txBody>
      </p:sp>
      <p:sp>
        <p:nvSpPr>
          <p:cNvPr id="6" name="Yuvarlatılmış Dikdörtgen 5">
            <a:extLst>
              <a:ext uri="{FF2B5EF4-FFF2-40B4-BE49-F238E27FC236}">
                <a16:creationId xmlns:a16="http://schemas.microsoft.com/office/drawing/2014/main" id="{31DFCD99-3063-4885-BC81-E8F5A9B634B1}"/>
              </a:ext>
            </a:extLst>
          </p:cNvPr>
          <p:cNvSpPr/>
          <p:nvPr/>
        </p:nvSpPr>
        <p:spPr>
          <a:xfrm>
            <a:off x="542492" y="5522154"/>
            <a:ext cx="11162949" cy="86826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«Kaydet ve İlerle» butonuna basarak ilerleyiniz ve hatalı olan kısmın düzenlemesini yapınız. </a:t>
            </a:r>
          </a:p>
        </p:txBody>
      </p:sp>
    </p:spTree>
    <p:extLst>
      <p:ext uri="{BB962C8B-B14F-4D97-AF65-F5344CB8AC3E}">
        <p14:creationId xmlns:p14="http://schemas.microsoft.com/office/powerpoint/2010/main" val="39047682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2E9F1D9D-9AE8-486A-B1C9-02DC82A630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758" y="1159474"/>
            <a:ext cx="11266415" cy="3944282"/>
          </a:xfrm>
          <a:prstGeom prst="rect">
            <a:avLst/>
          </a:prstGeom>
        </p:spPr>
      </p:pic>
      <p:sp>
        <p:nvSpPr>
          <p:cNvPr id="5" name="Unvan 1">
            <a:extLst>
              <a:ext uri="{FF2B5EF4-FFF2-40B4-BE49-F238E27FC236}">
                <a16:creationId xmlns:a16="http://schemas.microsoft.com/office/drawing/2014/main" id="{289644D7-9BD9-4493-823A-F33DB2CB7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1417"/>
            <a:ext cx="10515600" cy="868057"/>
          </a:xfrm>
        </p:spPr>
        <p:txBody>
          <a:bodyPr/>
          <a:lstStyle/>
          <a:p>
            <a:pPr algn="ctr"/>
            <a:r>
              <a:rPr lang="tr-TR" b="1" i="1" dirty="0">
                <a:solidFill>
                  <a:srgbClr val="FF0000"/>
                </a:solidFill>
              </a:rPr>
              <a:t>HATALI BAŞVURU DÜZENLEME</a:t>
            </a:r>
          </a:p>
        </p:txBody>
      </p:sp>
      <p:sp>
        <p:nvSpPr>
          <p:cNvPr id="6" name="Yuvarlatılmış Dikdörtgen 5">
            <a:extLst>
              <a:ext uri="{FF2B5EF4-FFF2-40B4-BE49-F238E27FC236}">
                <a16:creationId xmlns:a16="http://schemas.microsoft.com/office/drawing/2014/main" id="{F4C428C3-F847-4F63-A807-C74FE8060208}"/>
              </a:ext>
            </a:extLst>
          </p:cNvPr>
          <p:cNvSpPr/>
          <p:nvPr/>
        </p:nvSpPr>
        <p:spPr>
          <a:xfrm>
            <a:off x="542492" y="5522154"/>
            <a:ext cx="11162949" cy="86826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«Program Tercihleri» kısmına geldiğinizde </a:t>
            </a:r>
            <a:r>
              <a:rPr lang="tr-TR" b="1" dirty="0"/>
              <a:t>ONAYLAMA</a:t>
            </a:r>
            <a:r>
              <a:rPr lang="tr-TR" dirty="0"/>
              <a:t> işlemini mutlaka yapınız.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«Kaydet» butonuna basınız.</a:t>
            </a:r>
          </a:p>
        </p:txBody>
      </p:sp>
      <p:sp>
        <p:nvSpPr>
          <p:cNvPr id="7" name="Aşağı Ok 7">
            <a:extLst>
              <a:ext uri="{FF2B5EF4-FFF2-40B4-BE49-F238E27FC236}">
                <a16:creationId xmlns:a16="http://schemas.microsoft.com/office/drawing/2014/main" id="{831688C6-0F23-4C9C-AC2E-EEABA120C933}"/>
              </a:ext>
            </a:extLst>
          </p:cNvPr>
          <p:cNvSpPr/>
          <p:nvPr/>
        </p:nvSpPr>
        <p:spPr>
          <a:xfrm rot="10800000">
            <a:off x="1931564" y="4748169"/>
            <a:ext cx="182463" cy="77398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Aşağı Ok 7">
            <a:extLst>
              <a:ext uri="{FF2B5EF4-FFF2-40B4-BE49-F238E27FC236}">
                <a16:creationId xmlns:a16="http://schemas.microsoft.com/office/drawing/2014/main" id="{C9923917-C748-4AAD-845B-A9DCE7F11E07}"/>
              </a:ext>
            </a:extLst>
          </p:cNvPr>
          <p:cNvSpPr/>
          <p:nvPr/>
        </p:nvSpPr>
        <p:spPr>
          <a:xfrm rot="10800000">
            <a:off x="2704748" y="4219662"/>
            <a:ext cx="182463" cy="130249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375744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C5C7D5A5-5D55-4AFE-BE56-5108C7F582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453" y="1157681"/>
            <a:ext cx="10632347" cy="4764947"/>
          </a:xfrm>
          <a:prstGeom prst="rect">
            <a:avLst/>
          </a:prstGeom>
        </p:spPr>
      </p:pic>
      <p:sp>
        <p:nvSpPr>
          <p:cNvPr id="5" name="Unvan 1">
            <a:extLst>
              <a:ext uri="{FF2B5EF4-FFF2-40B4-BE49-F238E27FC236}">
                <a16:creationId xmlns:a16="http://schemas.microsoft.com/office/drawing/2014/main" id="{B9F3509D-F8DF-414C-8729-36A6B460B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1417"/>
            <a:ext cx="10515600" cy="868057"/>
          </a:xfrm>
        </p:spPr>
        <p:txBody>
          <a:bodyPr/>
          <a:lstStyle/>
          <a:p>
            <a:pPr algn="ctr"/>
            <a:r>
              <a:rPr lang="tr-TR" b="1" i="1" dirty="0">
                <a:solidFill>
                  <a:srgbClr val="FF0000"/>
                </a:solidFill>
              </a:rPr>
              <a:t>BAŞVURU REDDEDİLİNCE</a:t>
            </a:r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B2515A4A-14C7-47D2-A81F-49FB9CF30B89}"/>
              </a:ext>
            </a:extLst>
          </p:cNvPr>
          <p:cNvSpPr/>
          <p:nvPr/>
        </p:nvSpPr>
        <p:spPr>
          <a:xfrm>
            <a:off x="3347207" y="5041783"/>
            <a:ext cx="1711354" cy="1426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B2AEC3A9-3DF3-4996-AC33-BA7BDEF7CF4F}"/>
              </a:ext>
            </a:extLst>
          </p:cNvPr>
          <p:cNvSpPr/>
          <p:nvPr/>
        </p:nvSpPr>
        <p:spPr>
          <a:xfrm>
            <a:off x="1083577" y="1920875"/>
            <a:ext cx="669722" cy="1216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Yuvarlatılmış Dikdörtgen 5">
            <a:extLst>
              <a:ext uri="{FF2B5EF4-FFF2-40B4-BE49-F238E27FC236}">
                <a16:creationId xmlns:a16="http://schemas.microsoft.com/office/drawing/2014/main" id="{8BD0E52B-71DE-4A82-83F6-F71239AB88E7}"/>
              </a:ext>
            </a:extLst>
          </p:cNvPr>
          <p:cNvSpPr/>
          <p:nvPr/>
        </p:nvSpPr>
        <p:spPr>
          <a:xfrm>
            <a:off x="663765" y="5377693"/>
            <a:ext cx="10864469" cy="108987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Başvuru şartlarınız uymuyorsa, başvurunuz reddedilir ve sisteme kayıtlı e-posta adresinize e-posta gelir.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Başvurusu reddedilenler tekrar başvuru yapamaz.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Başvurunuzun detaylarını görmek için OBS sistemine giriş yapmalısınız.</a:t>
            </a:r>
          </a:p>
        </p:txBody>
      </p:sp>
    </p:spTree>
    <p:extLst>
      <p:ext uri="{BB962C8B-B14F-4D97-AF65-F5344CB8AC3E}">
        <p14:creationId xmlns:p14="http://schemas.microsoft.com/office/powerpoint/2010/main" val="27851813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>
            <a:extLst>
              <a:ext uri="{FF2B5EF4-FFF2-40B4-BE49-F238E27FC236}">
                <a16:creationId xmlns:a16="http://schemas.microsoft.com/office/drawing/2014/main" id="{32B654A8-FD57-468E-93D6-B0EDB480E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1417"/>
            <a:ext cx="10515600" cy="868057"/>
          </a:xfrm>
        </p:spPr>
        <p:txBody>
          <a:bodyPr/>
          <a:lstStyle/>
          <a:p>
            <a:pPr algn="ctr"/>
            <a:r>
              <a:rPr lang="tr-TR" b="1" i="1" dirty="0">
                <a:solidFill>
                  <a:srgbClr val="FF0000"/>
                </a:solidFill>
              </a:rPr>
              <a:t>BAŞVURU REDDEDİLİNCE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4CD667D0-C0F7-489E-A0B9-7C457DCDA9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238" y="1263435"/>
            <a:ext cx="11031523" cy="2569442"/>
          </a:xfrm>
          <a:prstGeom prst="rect">
            <a:avLst/>
          </a:prstGeom>
        </p:spPr>
      </p:pic>
      <p:sp>
        <p:nvSpPr>
          <p:cNvPr id="7" name="Yuvarlatılmış Dikdörtgen 5">
            <a:extLst>
              <a:ext uri="{FF2B5EF4-FFF2-40B4-BE49-F238E27FC236}">
                <a16:creationId xmlns:a16="http://schemas.microsoft.com/office/drawing/2014/main" id="{F7204FCD-0178-4281-B6E2-55C7633C516C}"/>
              </a:ext>
            </a:extLst>
          </p:cNvPr>
          <p:cNvSpPr/>
          <p:nvPr/>
        </p:nvSpPr>
        <p:spPr>
          <a:xfrm>
            <a:off x="763384" y="4006110"/>
            <a:ext cx="10665230" cy="73375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Sistemde Başvurularım bölümünde giriş yaptığınızda başvurunuzun durumunu görebilirsiniz.</a:t>
            </a:r>
          </a:p>
        </p:txBody>
      </p:sp>
    </p:spTree>
    <p:extLst>
      <p:ext uri="{BB962C8B-B14F-4D97-AF65-F5344CB8AC3E}">
        <p14:creationId xmlns:p14="http://schemas.microsoft.com/office/powerpoint/2010/main" val="11150124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69A33354-B709-496A-BAB3-11AA1312E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952" y="1359018"/>
            <a:ext cx="10989578" cy="4387442"/>
          </a:xfrm>
          <a:prstGeom prst="rect">
            <a:avLst/>
          </a:prstGeom>
        </p:spPr>
      </p:pic>
      <p:sp>
        <p:nvSpPr>
          <p:cNvPr id="5" name="Unvan 1">
            <a:extLst>
              <a:ext uri="{FF2B5EF4-FFF2-40B4-BE49-F238E27FC236}">
                <a16:creationId xmlns:a16="http://schemas.microsoft.com/office/drawing/2014/main" id="{0063F7FB-8518-4171-99C1-F48971D74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1417"/>
            <a:ext cx="10515600" cy="868057"/>
          </a:xfrm>
        </p:spPr>
        <p:txBody>
          <a:bodyPr/>
          <a:lstStyle/>
          <a:p>
            <a:pPr algn="ctr"/>
            <a:r>
              <a:rPr lang="tr-TR" b="1" i="1" dirty="0">
                <a:solidFill>
                  <a:srgbClr val="FF0000"/>
                </a:solidFill>
              </a:rPr>
              <a:t>BAŞVURU ONAYLANINCA</a:t>
            </a:r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58BC8746-13CA-4C1E-80F9-5CEF04DC0C22}"/>
              </a:ext>
            </a:extLst>
          </p:cNvPr>
          <p:cNvSpPr/>
          <p:nvPr/>
        </p:nvSpPr>
        <p:spPr>
          <a:xfrm>
            <a:off x="3397541" y="4815281"/>
            <a:ext cx="1770077" cy="15939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Yuvarlatılmış Dikdörtgen 5">
            <a:extLst>
              <a:ext uri="{FF2B5EF4-FFF2-40B4-BE49-F238E27FC236}">
                <a16:creationId xmlns:a16="http://schemas.microsoft.com/office/drawing/2014/main" id="{969CF7AD-3B90-40D6-9859-DC8BD997181A}"/>
              </a:ext>
            </a:extLst>
          </p:cNvPr>
          <p:cNvSpPr/>
          <p:nvPr/>
        </p:nvSpPr>
        <p:spPr>
          <a:xfrm>
            <a:off x="638961" y="5361060"/>
            <a:ext cx="10864469" cy="108987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Başvurunuz onaylandığında sisteme kayıtlı e-posta adresinize e-posta gelir.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Başvuru yaptığınız birimin ilan tarihinde duyurular kısmında sonuç ilanını takip ediniz.</a:t>
            </a:r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91DDD9D6-0E68-4978-AF03-0C3759D473AF}"/>
              </a:ext>
            </a:extLst>
          </p:cNvPr>
          <p:cNvSpPr/>
          <p:nvPr/>
        </p:nvSpPr>
        <p:spPr>
          <a:xfrm>
            <a:off x="1066799" y="2063488"/>
            <a:ext cx="669722" cy="1216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5802452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1">
            <a:extLst>
              <a:ext uri="{FF2B5EF4-FFF2-40B4-BE49-F238E27FC236}">
                <a16:creationId xmlns:a16="http://schemas.microsoft.com/office/drawing/2014/main" id="{91879AA4-22C5-4936-93D2-1ADE6943F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1417"/>
            <a:ext cx="10515600" cy="868057"/>
          </a:xfrm>
        </p:spPr>
        <p:txBody>
          <a:bodyPr/>
          <a:lstStyle/>
          <a:p>
            <a:pPr algn="ctr"/>
            <a:r>
              <a:rPr lang="tr-TR" b="1" i="1" dirty="0">
                <a:solidFill>
                  <a:srgbClr val="FF0000"/>
                </a:solidFill>
              </a:rPr>
              <a:t>BAŞVURU ONAYLANINCA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6197A002-539B-4455-A777-AB682FF0BC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737" y="1444118"/>
            <a:ext cx="11182525" cy="2610748"/>
          </a:xfrm>
          <a:prstGeom prst="rect">
            <a:avLst/>
          </a:prstGeom>
        </p:spPr>
      </p:pic>
      <p:sp>
        <p:nvSpPr>
          <p:cNvPr id="8" name="Yuvarlatılmış Dikdörtgen 5">
            <a:extLst>
              <a:ext uri="{FF2B5EF4-FFF2-40B4-BE49-F238E27FC236}">
                <a16:creationId xmlns:a16="http://schemas.microsoft.com/office/drawing/2014/main" id="{4D44052E-A653-497B-8BED-0B2F2A3D7BCD}"/>
              </a:ext>
            </a:extLst>
          </p:cNvPr>
          <p:cNvSpPr/>
          <p:nvPr/>
        </p:nvSpPr>
        <p:spPr>
          <a:xfrm>
            <a:off x="688570" y="4182278"/>
            <a:ext cx="10665230" cy="73375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Sistemde Başvurularım bölümünde giriş yaptığınızda başvurunuz onaylanmış ise sadece Göster butonu aktiftir. Başvuruyu görüntüleyebilir ancak herhangi bir değişiklik yapamazsınız.</a:t>
            </a:r>
          </a:p>
        </p:txBody>
      </p:sp>
    </p:spTree>
    <p:extLst>
      <p:ext uri="{BB962C8B-B14F-4D97-AF65-F5344CB8AC3E}">
        <p14:creationId xmlns:p14="http://schemas.microsoft.com/office/powerpoint/2010/main" val="3080525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>
            <a:extLst>
              <a:ext uri="{FF2B5EF4-FFF2-40B4-BE49-F238E27FC236}">
                <a16:creationId xmlns:a16="http://schemas.microsoft.com/office/drawing/2014/main" id="{6BAF31D9-1FA4-4F84-9C06-37E511003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1904"/>
            <a:ext cx="10515600" cy="782030"/>
          </a:xfrm>
        </p:spPr>
        <p:txBody>
          <a:bodyPr/>
          <a:lstStyle/>
          <a:p>
            <a:pPr algn="ctr"/>
            <a:r>
              <a:rPr lang="tr-TR" b="1" i="1" dirty="0">
                <a:solidFill>
                  <a:srgbClr val="FF0000"/>
                </a:solidFill>
              </a:rPr>
              <a:t>YENİ BİR KULLANICI OLUŞTUR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E99AE558-CCE3-4ED9-886C-41533CE0DC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886" y="1021687"/>
            <a:ext cx="11298227" cy="5334744"/>
          </a:xfrm>
          <a:prstGeom prst="rect">
            <a:avLst/>
          </a:prstGeom>
        </p:spPr>
      </p:pic>
      <p:sp>
        <p:nvSpPr>
          <p:cNvPr id="6" name="Sağ Ok 5">
            <a:extLst>
              <a:ext uri="{FF2B5EF4-FFF2-40B4-BE49-F238E27FC236}">
                <a16:creationId xmlns:a16="http://schemas.microsoft.com/office/drawing/2014/main" id="{4910FF0E-FA5A-41E7-869E-BC8D3F9C4928}"/>
              </a:ext>
            </a:extLst>
          </p:cNvPr>
          <p:cNvSpPr/>
          <p:nvPr/>
        </p:nvSpPr>
        <p:spPr>
          <a:xfrm rot="10800000">
            <a:off x="2327563" y="3452282"/>
            <a:ext cx="972588" cy="200304"/>
          </a:xfrm>
          <a:prstGeom prst="rightArrow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Sağ Ok 6">
            <a:extLst>
              <a:ext uri="{FF2B5EF4-FFF2-40B4-BE49-F238E27FC236}">
                <a16:creationId xmlns:a16="http://schemas.microsoft.com/office/drawing/2014/main" id="{C5C2632B-AF95-4022-92C9-DA31541516A4}"/>
              </a:ext>
            </a:extLst>
          </p:cNvPr>
          <p:cNvSpPr/>
          <p:nvPr/>
        </p:nvSpPr>
        <p:spPr>
          <a:xfrm rot="10800000">
            <a:off x="2327559" y="3766232"/>
            <a:ext cx="972591" cy="200304"/>
          </a:xfrm>
          <a:prstGeom prst="rightArrow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Sağ Ok 7">
            <a:extLst>
              <a:ext uri="{FF2B5EF4-FFF2-40B4-BE49-F238E27FC236}">
                <a16:creationId xmlns:a16="http://schemas.microsoft.com/office/drawing/2014/main" id="{7B8F23AB-9D95-4410-9780-453419E5DAF4}"/>
              </a:ext>
            </a:extLst>
          </p:cNvPr>
          <p:cNvSpPr/>
          <p:nvPr/>
        </p:nvSpPr>
        <p:spPr>
          <a:xfrm rot="10800000">
            <a:off x="2327559" y="4059859"/>
            <a:ext cx="972591" cy="200304"/>
          </a:xfrm>
          <a:prstGeom prst="rightArrow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Sağ Ok 8">
            <a:extLst>
              <a:ext uri="{FF2B5EF4-FFF2-40B4-BE49-F238E27FC236}">
                <a16:creationId xmlns:a16="http://schemas.microsoft.com/office/drawing/2014/main" id="{ABFBAFFB-4766-4AB0-AB80-9507DBA99634}"/>
              </a:ext>
            </a:extLst>
          </p:cNvPr>
          <p:cNvSpPr/>
          <p:nvPr/>
        </p:nvSpPr>
        <p:spPr>
          <a:xfrm rot="9718026">
            <a:off x="2348846" y="4288842"/>
            <a:ext cx="1004590" cy="188520"/>
          </a:xfrm>
          <a:prstGeom prst="rightArrow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Sağ Ok 9">
            <a:extLst>
              <a:ext uri="{FF2B5EF4-FFF2-40B4-BE49-F238E27FC236}">
                <a16:creationId xmlns:a16="http://schemas.microsoft.com/office/drawing/2014/main" id="{23C216B1-1FD9-42AE-B136-A4967D9B17AB}"/>
              </a:ext>
            </a:extLst>
          </p:cNvPr>
          <p:cNvSpPr/>
          <p:nvPr/>
        </p:nvSpPr>
        <p:spPr>
          <a:xfrm rot="8564981">
            <a:off x="2503774" y="4562789"/>
            <a:ext cx="1028882" cy="237032"/>
          </a:xfrm>
          <a:prstGeom prst="rightArrow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6BF33B47-03E3-441C-AEA4-BC7387472FA7}"/>
              </a:ext>
            </a:extLst>
          </p:cNvPr>
          <p:cNvSpPr txBox="1"/>
          <p:nvPr/>
        </p:nvSpPr>
        <p:spPr>
          <a:xfrm>
            <a:off x="2606033" y="3263284"/>
            <a:ext cx="2493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D1753833-B1FA-4EA6-8E4A-83317C585BB9}"/>
              </a:ext>
            </a:extLst>
          </p:cNvPr>
          <p:cNvSpPr txBox="1"/>
          <p:nvPr/>
        </p:nvSpPr>
        <p:spPr>
          <a:xfrm>
            <a:off x="2625425" y="3565998"/>
            <a:ext cx="2493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13" name="Sağ Ok 15">
            <a:extLst>
              <a:ext uri="{FF2B5EF4-FFF2-40B4-BE49-F238E27FC236}">
                <a16:creationId xmlns:a16="http://schemas.microsoft.com/office/drawing/2014/main" id="{05E15424-7938-406D-B440-AA6A49793AD8}"/>
              </a:ext>
            </a:extLst>
          </p:cNvPr>
          <p:cNvSpPr/>
          <p:nvPr/>
        </p:nvSpPr>
        <p:spPr>
          <a:xfrm rot="5400000">
            <a:off x="3511464" y="4602160"/>
            <a:ext cx="525988" cy="202255"/>
          </a:xfrm>
          <a:prstGeom prst="rightArrow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F372E4A2-CBC7-4A82-AB23-579AF68F9136}"/>
              </a:ext>
            </a:extLst>
          </p:cNvPr>
          <p:cNvSpPr txBox="1"/>
          <p:nvPr/>
        </p:nvSpPr>
        <p:spPr>
          <a:xfrm>
            <a:off x="3760488" y="4449740"/>
            <a:ext cx="2493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>
                <a:solidFill>
                  <a:srgbClr val="002060"/>
                </a:solidFill>
              </a:rPr>
              <a:t>6</a:t>
            </a:r>
          </a:p>
        </p:txBody>
      </p:sp>
      <p:sp>
        <p:nvSpPr>
          <p:cNvPr id="19" name="Yuvarlatılmış Dikdörtgen 4">
            <a:extLst>
              <a:ext uri="{FF2B5EF4-FFF2-40B4-BE49-F238E27FC236}">
                <a16:creationId xmlns:a16="http://schemas.microsoft.com/office/drawing/2014/main" id="{8E8EF323-6384-4113-8D98-AEC2102EF56A}"/>
              </a:ext>
            </a:extLst>
          </p:cNvPr>
          <p:cNvSpPr/>
          <p:nvPr/>
        </p:nvSpPr>
        <p:spPr>
          <a:xfrm>
            <a:off x="3300152" y="2386177"/>
            <a:ext cx="8196349" cy="205411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dirty="0"/>
              <a:t>1- Uyruk seçilir.</a:t>
            </a:r>
          </a:p>
          <a:p>
            <a:r>
              <a:rPr lang="tr-TR" dirty="0"/>
              <a:t>2- Aktif kullanılan E-Posta adresi girilir. Lütfen e-posta adresinizin doğruluğunu kontrol ediniz.</a:t>
            </a:r>
          </a:p>
          <a:p>
            <a:r>
              <a:rPr lang="tr-TR" dirty="0"/>
              <a:t>3- Adayın </a:t>
            </a:r>
            <a:r>
              <a:rPr lang="tr-TR" dirty="0" err="1"/>
              <a:t>T.C.Kimlik</a:t>
            </a:r>
            <a:r>
              <a:rPr lang="tr-TR" dirty="0"/>
              <a:t> numarası girilir.</a:t>
            </a:r>
          </a:p>
          <a:p>
            <a:r>
              <a:rPr lang="tr-TR" dirty="0"/>
              <a:t>4- Tercih edilen Şifre ve Şifre (Tekrar) girilir. </a:t>
            </a:r>
          </a:p>
          <a:p>
            <a:r>
              <a:rPr lang="tr-TR" dirty="0"/>
              <a:t>5- Sayıların Toplamı girilir.</a:t>
            </a:r>
          </a:p>
          <a:p>
            <a:r>
              <a:rPr lang="tr-TR" dirty="0"/>
              <a:t>6- Hesabı oluştur butonuna basılır.</a:t>
            </a:r>
          </a:p>
        </p:txBody>
      </p:sp>
      <p:sp>
        <p:nvSpPr>
          <p:cNvPr id="20" name="Metin kutusu 19">
            <a:extLst>
              <a:ext uri="{FF2B5EF4-FFF2-40B4-BE49-F238E27FC236}">
                <a16:creationId xmlns:a16="http://schemas.microsoft.com/office/drawing/2014/main" id="{EC3D8613-9812-4506-A4DD-52CC03D6E5C1}"/>
              </a:ext>
            </a:extLst>
          </p:cNvPr>
          <p:cNvSpPr txBox="1"/>
          <p:nvPr/>
        </p:nvSpPr>
        <p:spPr>
          <a:xfrm>
            <a:off x="2625425" y="3836093"/>
            <a:ext cx="2493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21" name="Metin kutusu 20">
            <a:extLst>
              <a:ext uri="{FF2B5EF4-FFF2-40B4-BE49-F238E27FC236}">
                <a16:creationId xmlns:a16="http://schemas.microsoft.com/office/drawing/2014/main" id="{8851B0D1-911A-4416-8620-12FB661E0673}"/>
              </a:ext>
            </a:extLst>
          </p:cNvPr>
          <p:cNvSpPr txBox="1"/>
          <p:nvPr/>
        </p:nvSpPr>
        <p:spPr>
          <a:xfrm>
            <a:off x="2710867" y="4096215"/>
            <a:ext cx="2493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22" name="Metin kutusu 21">
            <a:extLst>
              <a:ext uri="{FF2B5EF4-FFF2-40B4-BE49-F238E27FC236}">
                <a16:creationId xmlns:a16="http://schemas.microsoft.com/office/drawing/2014/main" id="{A0ABC62A-2267-4F60-9DCB-49F02734E95C}"/>
              </a:ext>
            </a:extLst>
          </p:cNvPr>
          <p:cNvSpPr txBox="1"/>
          <p:nvPr/>
        </p:nvSpPr>
        <p:spPr>
          <a:xfrm>
            <a:off x="2722550" y="4469635"/>
            <a:ext cx="2493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>
                <a:solidFill>
                  <a:srgbClr val="00206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08482342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6179ABF4-F7B0-47CD-8B2C-388DE5CB06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156" y="1374916"/>
            <a:ext cx="10905688" cy="3755829"/>
          </a:xfrm>
          <a:prstGeom prst="rect">
            <a:avLst/>
          </a:prstGeom>
        </p:spPr>
      </p:pic>
      <p:sp>
        <p:nvSpPr>
          <p:cNvPr id="5" name="Unvan 1">
            <a:extLst>
              <a:ext uri="{FF2B5EF4-FFF2-40B4-BE49-F238E27FC236}">
                <a16:creationId xmlns:a16="http://schemas.microsoft.com/office/drawing/2014/main" id="{2D51EC2A-A456-4790-88D3-78FD17E6A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1417"/>
            <a:ext cx="10515600" cy="868057"/>
          </a:xfrm>
        </p:spPr>
        <p:txBody>
          <a:bodyPr/>
          <a:lstStyle/>
          <a:p>
            <a:pPr algn="ctr"/>
            <a:r>
              <a:rPr lang="tr-TR" b="1" i="1" dirty="0">
                <a:solidFill>
                  <a:srgbClr val="FF0000"/>
                </a:solidFill>
              </a:rPr>
              <a:t>BAŞVURU ONAYLANINCA</a:t>
            </a:r>
          </a:p>
        </p:txBody>
      </p:sp>
      <p:sp>
        <p:nvSpPr>
          <p:cNvPr id="6" name="Yuvarlatılmış Dikdörtgen 5">
            <a:extLst>
              <a:ext uri="{FF2B5EF4-FFF2-40B4-BE49-F238E27FC236}">
                <a16:creationId xmlns:a16="http://schemas.microsoft.com/office/drawing/2014/main" id="{829537C9-AE6A-4ACD-9599-8D6254F73406}"/>
              </a:ext>
            </a:extLst>
          </p:cNvPr>
          <p:cNvSpPr/>
          <p:nvPr/>
        </p:nvSpPr>
        <p:spPr>
          <a:xfrm>
            <a:off x="883614" y="4924338"/>
            <a:ext cx="10665230" cy="150162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b="1" dirty="0"/>
              <a:t>Yatay geçiş başvuru yerleştirme işlemleri kesinleşene ve başvuru yaptığınız Fakülte/MYO web sayfası duyurular kısmında sonuçlar ilan edilene kadar, OBS sisteminde başvuru durumunuz «Değerlendirmeye Gönderildi» olarak görünür.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dirty="0"/>
              <a:t>Yerleştirme Sonuç ilanları için başvuru yaptığınız Fakülte/MYO web sayfası duyurular kısmını takip ediniz.</a:t>
            </a:r>
          </a:p>
        </p:txBody>
      </p:sp>
    </p:spTree>
    <p:extLst>
      <p:ext uri="{BB962C8B-B14F-4D97-AF65-F5344CB8AC3E}">
        <p14:creationId xmlns:p14="http://schemas.microsoft.com/office/powerpoint/2010/main" val="334871454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757533"/>
            <a:ext cx="10515600" cy="3644977"/>
          </a:xfrm>
        </p:spPr>
        <p:txBody>
          <a:bodyPr>
            <a:normAutofit/>
          </a:bodyPr>
          <a:lstStyle/>
          <a:p>
            <a:pPr algn="just"/>
            <a:r>
              <a:rPr lang="tr-TR" dirty="0"/>
              <a:t>Yapılan değerlendirme sonucunda Yatay Geçiş ile üniversitemize yerleştirilen öğrenciler kesin kayıt hakkı kazanır.</a:t>
            </a:r>
          </a:p>
          <a:p>
            <a:pPr algn="just"/>
            <a:r>
              <a:rPr lang="tr-TR" dirty="0"/>
              <a:t>Kesin kayıtlar Akademik Takvimde belirtilen tarihlerde </a:t>
            </a:r>
            <a:r>
              <a:rPr lang="tr-TR" b="1" dirty="0">
                <a:solidFill>
                  <a:srgbClr val="FF0000"/>
                </a:solidFill>
              </a:rPr>
              <a:t>ONLINE </a:t>
            </a:r>
            <a:r>
              <a:rPr lang="tr-TR" dirty="0"/>
              <a:t>olarak yapılacaktır. </a:t>
            </a:r>
          </a:p>
          <a:p>
            <a:pPr algn="just"/>
            <a:r>
              <a:rPr lang="tr-TR" dirty="0"/>
              <a:t>Kesin kayıt işleminde, </a:t>
            </a:r>
            <a:r>
              <a:rPr lang="tr-TR" b="1" dirty="0">
                <a:solidFill>
                  <a:srgbClr val="FF0000"/>
                </a:solidFill>
              </a:rPr>
              <a:t>İNTİBAK SINIFINIZI KABUL ETTİĞİNİZE </a:t>
            </a:r>
            <a:r>
              <a:rPr lang="tr-TR" dirty="0"/>
              <a:t>dair taahhütnameyi onaylamanız gerekmektedir.</a:t>
            </a:r>
          </a:p>
          <a:p>
            <a:pPr algn="just"/>
            <a:r>
              <a:rPr lang="tr-TR" dirty="0"/>
              <a:t>Online kayıt işlemleri için, kılavuzda belirtilen işlemleri yapabilirsiniz.</a:t>
            </a:r>
          </a:p>
        </p:txBody>
      </p:sp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838200" y="391886"/>
            <a:ext cx="10515600" cy="1002711"/>
          </a:xfrm>
        </p:spPr>
        <p:txBody>
          <a:bodyPr/>
          <a:lstStyle/>
          <a:p>
            <a:pPr algn="ctr"/>
            <a:r>
              <a:rPr lang="tr-TR" b="1" i="1" dirty="0">
                <a:solidFill>
                  <a:srgbClr val="FF0000"/>
                </a:solidFill>
              </a:rPr>
              <a:t>KESİN KAYIT</a:t>
            </a:r>
          </a:p>
        </p:txBody>
      </p:sp>
    </p:spTree>
    <p:extLst>
      <p:ext uri="{BB962C8B-B14F-4D97-AF65-F5344CB8AC3E}">
        <p14:creationId xmlns:p14="http://schemas.microsoft.com/office/powerpoint/2010/main" val="208557456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>
            <a:extLst>
              <a:ext uri="{FF2B5EF4-FFF2-40B4-BE49-F238E27FC236}">
                <a16:creationId xmlns:a16="http://schemas.microsoft.com/office/drawing/2014/main" id="{08A33D19-E915-4643-A71C-719BA822C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908" y="172946"/>
            <a:ext cx="10515600" cy="1002711"/>
          </a:xfrm>
        </p:spPr>
        <p:txBody>
          <a:bodyPr/>
          <a:lstStyle/>
          <a:p>
            <a:pPr algn="ctr"/>
            <a:r>
              <a:rPr lang="tr-TR" b="1" i="1" dirty="0">
                <a:solidFill>
                  <a:srgbClr val="FF0000"/>
                </a:solidFill>
              </a:rPr>
              <a:t>ONLİNE KAYIT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FC2E0382-385B-4014-AA6B-0B9146415E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447" y="1329569"/>
            <a:ext cx="10880521" cy="2621729"/>
          </a:xfrm>
          <a:prstGeom prst="rect">
            <a:avLst/>
          </a:prstGeom>
        </p:spPr>
      </p:pic>
      <p:sp>
        <p:nvSpPr>
          <p:cNvPr id="6" name="Yuvarlatılmış Dikdörtgen 5">
            <a:extLst>
              <a:ext uri="{FF2B5EF4-FFF2-40B4-BE49-F238E27FC236}">
                <a16:creationId xmlns:a16="http://schemas.microsoft.com/office/drawing/2014/main" id="{45A8DCAA-DC23-44A2-AF2E-FC5D48F5C680}"/>
              </a:ext>
            </a:extLst>
          </p:cNvPr>
          <p:cNvSpPr/>
          <p:nvPr/>
        </p:nvSpPr>
        <p:spPr>
          <a:xfrm>
            <a:off x="664447" y="4219663"/>
            <a:ext cx="10880521" cy="150162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Yatay geçiş başvurusu yaptığınız sisteme giriş yapınız.</a:t>
            </a:r>
          </a:p>
          <a:p>
            <a:r>
              <a:rPr lang="tr-TR" dirty="0"/>
              <a:t>1- «Online Kayıt İşlemleri» butonuna basınız.</a:t>
            </a:r>
          </a:p>
          <a:p>
            <a:r>
              <a:rPr lang="tr-TR" dirty="0"/>
              <a:t>2- Öğrenci numaranız bu alanda yazmaktadır. Lütfen not alınız.</a:t>
            </a:r>
          </a:p>
          <a:p>
            <a:r>
              <a:rPr lang="tr-TR" dirty="0"/>
              <a:t>3- «Online Kayıt Yap» butonuna basınız.</a:t>
            </a:r>
          </a:p>
        </p:txBody>
      </p:sp>
      <p:sp>
        <p:nvSpPr>
          <p:cNvPr id="7" name="Aşağı Ok 7">
            <a:extLst>
              <a:ext uri="{FF2B5EF4-FFF2-40B4-BE49-F238E27FC236}">
                <a16:creationId xmlns:a16="http://schemas.microsoft.com/office/drawing/2014/main" id="{4C67E846-27D4-475E-830E-48566BF698A3}"/>
              </a:ext>
            </a:extLst>
          </p:cNvPr>
          <p:cNvSpPr/>
          <p:nvPr/>
        </p:nvSpPr>
        <p:spPr>
          <a:xfrm rot="10800000">
            <a:off x="1142998" y="3145871"/>
            <a:ext cx="182461" cy="107379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Aşağı Ok 7">
            <a:extLst>
              <a:ext uri="{FF2B5EF4-FFF2-40B4-BE49-F238E27FC236}">
                <a16:creationId xmlns:a16="http://schemas.microsoft.com/office/drawing/2014/main" id="{671AA925-1213-43FD-B06A-DCD3EB151D61}"/>
              </a:ext>
            </a:extLst>
          </p:cNvPr>
          <p:cNvSpPr/>
          <p:nvPr/>
        </p:nvSpPr>
        <p:spPr>
          <a:xfrm rot="10800000">
            <a:off x="10934348" y="2315361"/>
            <a:ext cx="182462" cy="190430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Aşağı Ok 7">
            <a:extLst>
              <a:ext uri="{FF2B5EF4-FFF2-40B4-BE49-F238E27FC236}">
                <a16:creationId xmlns:a16="http://schemas.microsoft.com/office/drawing/2014/main" id="{9F539920-0C94-4B9C-BCBA-17E7A4A649D3}"/>
              </a:ext>
            </a:extLst>
          </p:cNvPr>
          <p:cNvSpPr/>
          <p:nvPr/>
        </p:nvSpPr>
        <p:spPr>
          <a:xfrm rot="10800000">
            <a:off x="9996179" y="2315360"/>
            <a:ext cx="182462" cy="190430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7526D90B-9818-46F7-A5D0-8AD31162D6F9}"/>
              </a:ext>
            </a:extLst>
          </p:cNvPr>
          <p:cNvSpPr txBox="1"/>
          <p:nvPr/>
        </p:nvSpPr>
        <p:spPr>
          <a:xfrm>
            <a:off x="10728797" y="3877779"/>
            <a:ext cx="266014" cy="341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25D0BA54-8EC9-4543-869D-B98F86FADA03}"/>
              </a:ext>
            </a:extLst>
          </p:cNvPr>
          <p:cNvSpPr txBox="1"/>
          <p:nvPr/>
        </p:nvSpPr>
        <p:spPr>
          <a:xfrm>
            <a:off x="9812474" y="3879927"/>
            <a:ext cx="266014" cy="341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FCAB08B9-0B83-4833-A992-8F73C941C7AC}"/>
              </a:ext>
            </a:extLst>
          </p:cNvPr>
          <p:cNvSpPr txBox="1"/>
          <p:nvPr/>
        </p:nvSpPr>
        <p:spPr>
          <a:xfrm>
            <a:off x="942183" y="3908298"/>
            <a:ext cx="266014" cy="341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>
                <a:solidFill>
                  <a:srgbClr val="00206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23607951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>
            <a:extLst>
              <a:ext uri="{FF2B5EF4-FFF2-40B4-BE49-F238E27FC236}">
                <a16:creationId xmlns:a16="http://schemas.microsoft.com/office/drawing/2014/main" id="{D6E73393-EB48-4C5B-8AF4-42454C76C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908" y="172946"/>
            <a:ext cx="10515600" cy="1002711"/>
          </a:xfrm>
        </p:spPr>
        <p:txBody>
          <a:bodyPr/>
          <a:lstStyle/>
          <a:p>
            <a:pPr algn="ctr"/>
            <a:r>
              <a:rPr lang="tr-TR" b="1" i="1" dirty="0">
                <a:solidFill>
                  <a:srgbClr val="FF0000"/>
                </a:solidFill>
              </a:rPr>
              <a:t>ONLİNE KAYIT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B24289C0-56CA-4F11-9B99-05AD98070D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335" y="1247457"/>
            <a:ext cx="11014746" cy="3792636"/>
          </a:xfrm>
          <a:prstGeom prst="rect">
            <a:avLst/>
          </a:prstGeom>
        </p:spPr>
      </p:pic>
      <p:sp>
        <p:nvSpPr>
          <p:cNvPr id="6" name="Yuvarlatılmış Dikdörtgen 5">
            <a:extLst>
              <a:ext uri="{FF2B5EF4-FFF2-40B4-BE49-F238E27FC236}">
                <a16:creationId xmlns:a16="http://schemas.microsoft.com/office/drawing/2014/main" id="{F2E577C7-56CD-459E-A9F8-776B658D3031}"/>
              </a:ext>
            </a:extLst>
          </p:cNvPr>
          <p:cNvSpPr/>
          <p:nvPr/>
        </p:nvSpPr>
        <p:spPr>
          <a:xfrm>
            <a:off x="3829536" y="5270522"/>
            <a:ext cx="6122125" cy="116268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tr-TR" dirty="0"/>
              <a:t>Ekrana gelen Kesin Kayıt Taahhütnamesi onaylanır.</a:t>
            </a:r>
          </a:p>
          <a:p>
            <a:pPr algn="just"/>
            <a:r>
              <a:rPr lang="tr-TR" dirty="0"/>
              <a:t>1- «Kabul Ediyorum» kutusu onaylanır.</a:t>
            </a:r>
          </a:p>
          <a:p>
            <a:pPr algn="just"/>
            <a:r>
              <a:rPr lang="tr-TR" dirty="0"/>
              <a:t>2- Sayıların Toplamı yazılır.</a:t>
            </a:r>
          </a:p>
          <a:p>
            <a:pPr algn="just"/>
            <a:r>
              <a:rPr lang="tr-TR" dirty="0"/>
              <a:t>3- «Kaydet» butonuna basılır.</a:t>
            </a:r>
          </a:p>
        </p:txBody>
      </p:sp>
      <p:sp>
        <p:nvSpPr>
          <p:cNvPr id="7" name="Aşağı Ok 7">
            <a:extLst>
              <a:ext uri="{FF2B5EF4-FFF2-40B4-BE49-F238E27FC236}">
                <a16:creationId xmlns:a16="http://schemas.microsoft.com/office/drawing/2014/main" id="{B8B4E135-6B1A-4D7E-AD22-511B214B2258}"/>
              </a:ext>
            </a:extLst>
          </p:cNvPr>
          <p:cNvSpPr/>
          <p:nvPr/>
        </p:nvSpPr>
        <p:spPr>
          <a:xfrm rot="10800000">
            <a:off x="6293838" y="4756830"/>
            <a:ext cx="182462" cy="51369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Aşağı Ok 7">
            <a:extLst>
              <a:ext uri="{FF2B5EF4-FFF2-40B4-BE49-F238E27FC236}">
                <a16:creationId xmlns:a16="http://schemas.microsoft.com/office/drawing/2014/main" id="{F0EDB790-0CDA-4FCA-95FA-46AF88736270}"/>
              </a:ext>
            </a:extLst>
          </p:cNvPr>
          <p:cNvSpPr/>
          <p:nvPr/>
        </p:nvSpPr>
        <p:spPr>
          <a:xfrm rot="10800000">
            <a:off x="7838809" y="4756827"/>
            <a:ext cx="182463" cy="513693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Aşağı Ok 7">
            <a:extLst>
              <a:ext uri="{FF2B5EF4-FFF2-40B4-BE49-F238E27FC236}">
                <a16:creationId xmlns:a16="http://schemas.microsoft.com/office/drawing/2014/main" id="{C776BB64-A3DD-477D-9734-726124BCCF41}"/>
              </a:ext>
            </a:extLst>
          </p:cNvPr>
          <p:cNvSpPr/>
          <p:nvPr/>
        </p:nvSpPr>
        <p:spPr>
          <a:xfrm rot="10800000">
            <a:off x="8536494" y="4756828"/>
            <a:ext cx="182463" cy="513693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A1377729-3446-434E-8523-EFB89D4C8A51}"/>
              </a:ext>
            </a:extLst>
          </p:cNvPr>
          <p:cNvSpPr txBox="1"/>
          <p:nvPr/>
        </p:nvSpPr>
        <p:spPr>
          <a:xfrm>
            <a:off x="8356751" y="4984365"/>
            <a:ext cx="266014" cy="341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73336E62-B2F2-4627-8E06-5BBDCDCA75EA}"/>
              </a:ext>
            </a:extLst>
          </p:cNvPr>
          <p:cNvSpPr txBox="1"/>
          <p:nvPr/>
        </p:nvSpPr>
        <p:spPr>
          <a:xfrm>
            <a:off x="7607392" y="4984366"/>
            <a:ext cx="266014" cy="341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B850EC9C-0D72-4941-B4AD-461CAC7BD7F1}"/>
              </a:ext>
            </a:extLst>
          </p:cNvPr>
          <p:cNvSpPr txBox="1"/>
          <p:nvPr/>
        </p:nvSpPr>
        <p:spPr>
          <a:xfrm>
            <a:off x="6027823" y="4984366"/>
            <a:ext cx="266014" cy="341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>
                <a:solidFill>
                  <a:srgbClr val="00206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3210708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>
            <a:extLst>
              <a:ext uri="{FF2B5EF4-FFF2-40B4-BE49-F238E27FC236}">
                <a16:creationId xmlns:a16="http://schemas.microsoft.com/office/drawing/2014/main" id="{84E3C3D8-B34B-4443-BC00-10F2926F1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908" y="172946"/>
            <a:ext cx="10515600" cy="1002711"/>
          </a:xfrm>
        </p:spPr>
        <p:txBody>
          <a:bodyPr/>
          <a:lstStyle/>
          <a:p>
            <a:pPr algn="ctr"/>
            <a:r>
              <a:rPr lang="tr-TR" b="1" i="1" dirty="0">
                <a:solidFill>
                  <a:srgbClr val="FF0000"/>
                </a:solidFill>
              </a:rPr>
              <a:t>ONLİNE KAYIT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1E9FDF1A-C689-4B94-B3E0-684440EE3C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908" y="1613989"/>
            <a:ext cx="10595675" cy="3630022"/>
          </a:xfrm>
          <a:prstGeom prst="rect">
            <a:avLst/>
          </a:prstGeom>
        </p:spPr>
      </p:pic>
      <p:sp>
        <p:nvSpPr>
          <p:cNvPr id="6" name="Yuvarlatılmış Dikdörtgen 5">
            <a:extLst>
              <a:ext uri="{FF2B5EF4-FFF2-40B4-BE49-F238E27FC236}">
                <a16:creationId xmlns:a16="http://schemas.microsoft.com/office/drawing/2014/main" id="{56CBEBC8-B9CA-42EC-8AD4-0D23F16F12EE}"/>
              </a:ext>
            </a:extLst>
          </p:cNvPr>
          <p:cNvSpPr/>
          <p:nvPr/>
        </p:nvSpPr>
        <p:spPr>
          <a:xfrm>
            <a:off x="3911946" y="5371509"/>
            <a:ext cx="4789714" cy="86772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dirty="0"/>
              <a:t>Online Kayıt işleminiz tamamlanmıştır.</a:t>
            </a:r>
          </a:p>
        </p:txBody>
      </p:sp>
    </p:spTree>
    <p:extLst>
      <p:ext uri="{BB962C8B-B14F-4D97-AF65-F5344CB8AC3E}">
        <p14:creationId xmlns:p14="http://schemas.microsoft.com/office/powerpoint/2010/main" val="330041181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34402C5D-C267-426D-8619-E0698C90F7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253" y="1511647"/>
            <a:ext cx="10888910" cy="2861583"/>
          </a:xfrm>
          <a:prstGeom prst="rect">
            <a:avLst/>
          </a:prstGeom>
        </p:spPr>
      </p:pic>
      <p:sp>
        <p:nvSpPr>
          <p:cNvPr id="5" name="Unvan 1">
            <a:extLst>
              <a:ext uri="{FF2B5EF4-FFF2-40B4-BE49-F238E27FC236}">
                <a16:creationId xmlns:a16="http://schemas.microsoft.com/office/drawing/2014/main" id="{053CCE21-801C-4952-A8FE-9E652A225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908" y="172946"/>
            <a:ext cx="10515600" cy="1002711"/>
          </a:xfrm>
        </p:spPr>
        <p:txBody>
          <a:bodyPr/>
          <a:lstStyle/>
          <a:p>
            <a:pPr algn="ctr"/>
            <a:r>
              <a:rPr lang="tr-TR" b="1" i="1" dirty="0">
                <a:solidFill>
                  <a:srgbClr val="FF0000"/>
                </a:solidFill>
              </a:rPr>
              <a:t>ÖĞRENCİ ŞİFRESİ OLUŞTURMA</a:t>
            </a:r>
          </a:p>
        </p:txBody>
      </p:sp>
      <p:sp>
        <p:nvSpPr>
          <p:cNvPr id="6" name="Yuvarlatılmış Dikdörtgen 5">
            <a:extLst>
              <a:ext uri="{FF2B5EF4-FFF2-40B4-BE49-F238E27FC236}">
                <a16:creationId xmlns:a16="http://schemas.microsoft.com/office/drawing/2014/main" id="{4D4E1F48-0BCB-4D3C-B130-66BAECE8D723}"/>
              </a:ext>
            </a:extLst>
          </p:cNvPr>
          <p:cNvSpPr/>
          <p:nvPr/>
        </p:nvSpPr>
        <p:spPr>
          <a:xfrm>
            <a:off x="588116" y="5119166"/>
            <a:ext cx="11173097" cy="129322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tx1"/>
                </a:solidFill>
              </a:rPr>
              <a:t>Online kayıt İşleminiz tamamlandıktan sonra;</a:t>
            </a:r>
          </a:p>
          <a:p>
            <a:pPr algn="just"/>
            <a:r>
              <a:rPr lang="tr-TR" dirty="0">
                <a:solidFill>
                  <a:schemeClr val="tx1"/>
                </a:solidFill>
              </a:rPr>
              <a:t>1-  «</a:t>
            </a:r>
            <a:r>
              <a:rPr lang="tr-TR" dirty="0"/>
              <a:t>E-Devlet İle Giriş» butonuna basarak E-devlet şifreniz ile giriş yapabilirsiniz.</a:t>
            </a:r>
          </a:p>
          <a:p>
            <a:pPr algn="just"/>
            <a:r>
              <a:rPr lang="tr-TR" dirty="0">
                <a:solidFill>
                  <a:schemeClr val="tx1"/>
                </a:solidFill>
              </a:rPr>
              <a:t>2- Öğrenci Bilgi Sistemi (OBS) Öğrenci Girişi kısmından Şifre Sıfırla butonuna basıp, şifre alarak sisteme giriş yapabilirsiniz.</a:t>
            </a:r>
            <a:r>
              <a:rPr lang="tr-TR" dirty="0"/>
              <a:t> </a:t>
            </a:r>
          </a:p>
        </p:txBody>
      </p:sp>
      <p:sp>
        <p:nvSpPr>
          <p:cNvPr id="7" name="Aşağı Ok 6">
            <a:extLst>
              <a:ext uri="{FF2B5EF4-FFF2-40B4-BE49-F238E27FC236}">
                <a16:creationId xmlns:a16="http://schemas.microsoft.com/office/drawing/2014/main" id="{AD16B802-0002-4A76-A762-498087390522}"/>
              </a:ext>
            </a:extLst>
          </p:cNvPr>
          <p:cNvSpPr/>
          <p:nvPr/>
        </p:nvSpPr>
        <p:spPr>
          <a:xfrm rot="10800000">
            <a:off x="1694883" y="3951820"/>
            <a:ext cx="251363" cy="116734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Aşağı Ok 7">
            <a:extLst>
              <a:ext uri="{FF2B5EF4-FFF2-40B4-BE49-F238E27FC236}">
                <a16:creationId xmlns:a16="http://schemas.microsoft.com/office/drawing/2014/main" id="{9A1CE459-6CC9-457A-A1FD-99303DB0ABAA}"/>
              </a:ext>
            </a:extLst>
          </p:cNvPr>
          <p:cNvSpPr/>
          <p:nvPr/>
        </p:nvSpPr>
        <p:spPr>
          <a:xfrm rot="10800000">
            <a:off x="2719128" y="3719069"/>
            <a:ext cx="306781" cy="140009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354E8117-FC13-4C64-B120-093A55377733}"/>
              </a:ext>
            </a:extLst>
          </p:cNvPr>
          <p:cNvSpPr/>
          <p:nvPr/>
        </p:nvSpPr>
        <p:spPr>
          <a:xfrm>
            <a:off x="1538921" y="3453062"/>
            <a:ext cx="1662545" cy="2327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9">
            <a:extLst>
              <a:ext uri="{FF2B5EF4-FFF2-40B4-BE49-F238E27FC236}">
                <a16:creationId xmlns:a16="http://schemas.microsoft.com/office/drawing/2014/main" id="{81BD45A3-C931-4C0D-8132-B312992984D2}"/>
              </a:ext>
            </a:extLst>
          </p:cNvPr>
          <p:cNvSpPr/>
          <p:nvPr/>
        </p:nvSpPr>
        <p:spPr>
          <a:xfrm>
            <a:off x="1538923" y="3719068"/>
            <a:ext cx="673331" cy="19950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097726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29744F03-B31A-469F-A397-F7DD32CB1A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3808" y="1703665"/>
            <a:ext cx="6801799" cy="3115110"/>
          </a:xfrm>
          <a:prstGeom prst="rect">
            <a:avLst/>
          </a:prstGeom>
        </p:spPr>
      </p:pic>
      <p:sp>
        <p:nvSpPr>
          <p:cNvPr id="5" name="Unvan 1">
            <a:extLst>
              <a:ext uri="{FF2B5EF4-FFF2-40B4-BE49-F238E27FC236}">
                <a16:creationId xmlns:a16="http://schemas.microsoft.com/office/drawing/2014/main" id="{74643A78-3817-48F6-8866-D5828D23B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908" y="172946"/>
            <a:ext cx="10515600" cy="1002711"/>
          </a:xfrm>
        </p:spPr>
        <p:txBody>
          <a:bodyPr/>
          <a:lstStyle/>
          <a:p>
            <a:pPr algn="ctr"/>
            <a:r>
              <a:rPr lang="tr-TR" b="1" i="1" dirty="0">
                <a:solidFill>
                  <a:srgbClr val="FF0000"/>
                </a:solidFill>
              </a:rPr>
              <a:t>ÖĞRENCİ ŞİFRESİ OLUŞTURMA</a:t>
            </a:r>
          </a:p>
        </p:txBody>
      </p:sp>
      <p:sp>
        <p:nvSpPr>
          <p:cNvPr id="6" name="Yuvarlatılmış Dikdörtgen 6">
            <a:extLst>
              <a:ext uri="{FF2B5EF4-FFF2-40B4-BE49-F238E27FC236}">
                <a16:creationId xmlns:a16="http://schemas.microsoft.com/office/drawing/2014/main" id="{DBC30690-D71E-4FDB-ABBE-056175A903B2}"/>
              </a:ext>
            </a:extLst>
          </p:cNvPr>
          <p:cNvSpPr/>
          <p:nvPr/>
        </p:nvSpPr>
        <p:spPr>
          <a:xfrm>
            <a:off x="713265" y="4587100"/>
            <a:ext cx="10838375" cy="94765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tx1"/>
                </a:solidFill>
              </a:rPr>
              <a:t>Online kayıt İşleminiz tamamlandıktan sonra öğrenci numaranız belirlenmiş olur. Öğrenci numaranız ile, istenen bilgilerin tamamı doldurulduktan sonra «Şifre Sıfırla» butonuna basılır.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8961154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>
            <a:extLst>
              <a:ext uri="{FF2B5EF4-FFF2-40B4-BE49-F238E27FC236}">
                <a16:creationId xmlns:a16="http://schemas.microsoft.com/office/drawing/2014/main" id="{7C3A7C57-1B27-4218-92B4-74D84BCA3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908" y="172946"/>
            <a:ext cx="10515600" cy="1002711"/>
          </a:xfrm>
        </p:spPr>
        <p:txBody>
          <a:bodyPr/>
          <a:lstStyle/>
          <a:p>
            <a:pPr algn="ctr"/>
            <a:r>
              <a:rPr lang="tr-TR" b="1" i="1" dirty="0">
                <a:solidFill>
                  <a:srgbClr val="FF0000"/>
                </a:solidFill>
              </a:rPr>
              <a:t>ÖĞRENCİ ŞİFRESİ OLUŞTURMA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A03B0FB7-6AC1-4E1A-8597-E2329F23CB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5256" y="1731884"/>
            <a:ext cx="6658904" cy="2572109"/>
          </a:xfrm>
          <a:prstGeom prst="rect">
            <a:avLst/>
          </a:prstGeom>
        </p:spPr>
      </p:pic>
      <p:sp>
        <p:nvSpPr>
          <p:cNvPr id="6" name="Yuvarlatılmış Dikdörtgen 6">
            <a:extLst>
              <a:ext uri="{FF2B5EF4-FFF2-40B4-BE49-F238E27FC236}">
                <a16:creationId xmlns:a16="http://schemas.microsoft.com/office/drawing/2014/main" id="{05F87DF5-BF52-4969-AF2F-E4C80F2B61D2}"/>
              </a:ext>
            </a:extLst>
          </p:cNvPr>
          <p:cNvSpPr/>
          <p:nvPr/>
        </p:nvSpPr>
        <p:spPr>
          <a:xfrm>
            <a:off x="987524" y="4303993"/>
            <a:ext cx="10838375" cy="94765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tx1"/>
                </a:solidFill>
              </a:rPr>
              <a:t>E-Posta Adresiyle sıfırla işlemi için, Öğrenci numaranız ile, istenen bilgilerin tamamı doldurulduktan sonra «Şifre Sıfırla» butonuna basılır.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3643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46908" y="2182337"/>
            <a:ext cx="10515600" cy="3689958"/>
          </a:xfrm>
        </p:spPr>
        <p:txBody>
          <a:bodyPr/>
          <a:lstStyle/>
          <a:p>
            <a:r>
              <a:rPr lang="tr-TR" dirty="0"/>
              <a:t>Öğrenci şifrenizi oluşturduktan sonra; </a:t>
            </a:r>
            <a:r>
              <a:rPr lang="tr-TR" dirty="0">
                <a:hlinkClick r:id="rId2"/>
              </a:rPr>
              <a:t>https://obs.akdeniz.edu.tr/oibs/ogrenci/</a:t>
            </a:r>
            <a:r>
              <a:rPr lang="tr-TR" dirty="0"/>
              <a:t>  web adresinden OBS sistemine giriş yapabilirsiniz.</a:t>
            </a:r>
          </a:p>
          <a:p>
            <a:pPr algn="just"/>
            <a:r>
              <a:rPr lang="tr-TR" dirty="0"/>
              <a:t>Sisteme giriş yaptıktan sonra öncelikle şifrenizi değiştiriniz.</a:t>
            </a:r>
          </a:p>
          <a:p>
            <a:pPr algn="just"/>
            <a:r>
              <a:rPr lang="tr-TR" dirty="0"/>
              <a:t>Varsa katkı payı/öğrenim ücreti ödeme işleminizi öğrenci numaranız ile, herhangi bir TEB Bankasından yapmalısınız ve  ders kayıt işlemlerinizi tamamlamalısınız.</a:t>
            </a:r>
          </a:p>
        </p:txBody>
      </p:sp>
      <p:sp>
        <p:nvSpPr>
          <p:cNvPr id="5" name="Unvan 1"/>
          <p:cNvSpPr>
            <a:spLocks noGrp="1"/>
          </p:cNvSpPr>
          <p:nvPr>
            <p:ph type="title"/>
          </p:nvPr>
        </p:nvSpPr>
        <p:spPr>
          <a:xfrm>
            <a:off x="846908" y="511730"/>
            <a:ext cx="10515600" cy="1267935"/>
          </a:xfrm>
        </p:spPr>
        <p:txBody>
          <a:bodyPr>
            <a:normAutofit fontScale="90000"/>
          </a:bodyPr>
          <a:lstStyle/>
          <a:p>
            <a:pPr algn="ctr"/>
            <a:r>
              <a:rPr lang="tr-TR" b="1" i="1" dirty="0">
                <a:solidFill>
                  <a:srgbClr val="FF0000"/>
                </a:solidFill>
              </a:rPr>
              <a:t>SİSTEME GİRİŞ, DERS KAYDI VE </a:t>
            </a:r>
            <a:br>
              <a:rPr lang="tr-TR" b="1" i="1" dirty="0">
                <a:solidFill>
                  <a:srgbClr val="FF0000"/>
                </a:solidFill>
              </a:rPr>
            </a:br>
            <a:r>
              <a:rPr lang="tr-TR" b="1" i="1" dirty="0">
                <a:solidFill>
                  <a:srgbClr val="FF0000"/>
                </a:solidFill>
              </a:rPr>
              <a:t>KATKI PAYI/ÖĞRENİM ÜCRETİ ÖDEMESİ</a:t>
            </a:r>
          </a:p>
        </p:txBody>
      </p:sp>
    </p:spTree>
    <p:extLst>
      <p:ext uri="{BB962C8B-B14F-4D97-AF65-F5344CB8AC3E}">
        <p14:creationId xmlns:p14="http://schemas.microsoft.com/office/powerpoint/2010/main" val="3617341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54DEFD9A-5A2B-4594-8BA0-DBA502B10D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378" y="2050269"/>
            <a:ext cx="10983243" cy="4160940"/>
          </a:xfrm>
          <a:prstGeom prst="rect">
            <a:avLst/>
          </a:prstGeom>
        </p:spPr>
      </p:pic>
      <p:sp>
        <p:nvSpPr>
          <p:cNvPr id="5" name="Dikdörtgen 4">
            <a:extLst>
              <a:ext uri="{FF2B5EF4-FFF2-40B4-BE49-F238E27FC236}">
                <a16:creationId xmlns:a16="http://schemas.microsoft.com/office/drawing/2014/main" id="{5C1ABB25-2B1C-40D8-9514-E1EFA240BF81}"/>
              </a:ext>
            </a:extLst>
          </p:cNvPr>
          <p:cNvSpPr/>
          <p:nvPr/>
        </p:nvSpPr>
        <p:spPr>
          <a:xfrm>
            <a:off x="1040235" y="2629668"/>
            <a:ext cx="612396" cy="10905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50724BFD-B3A2-4BAD-BA17-79F14D883B8A}"/>
              </a:ext>
            </a:extLst>
          </p:cNvPr>
          <p:cNvSpPr/>
          <p:nvPr/>
        </p:nvSpPr>
        <p:spPr>
          <a:xfrm>
            <a:off x="2006367" y="5412576"/>
            <a:ext cx="778778" cy="1160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Yuvarlatılmış Dikdörtgen 4">
            <a:extLst>
              <a:ext uri="{FF2B5EF4-FFF2-40B4-BE49-F238E27FC236}">
                <a16:creationId xmlns:a16="http://schemas.microsoft.com/office/drawing/2014/main" id="{0B22BF73-9F48-4C6C-8A68-8E79DB6CACC4}"/>
              </a:ext>
            </a:extLst>
          </p:cNvPr>
          <p:cNvSpPr/>
          <p:nvPr/>
        </p:nvSpPr>
        <p:spPr>
          <a:xfrm>
            <a:off x="838199" y="1007443"/>
            <a:ext cx="10749421" cy="78203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Tanımlamış olduğunuz e-posta adresinize Doğrulama mesajı gelecektir. «Doğrula» butonuna basınız.</a:t>
            </a:r>
          </a:p>
        </p:txBody>
      </p:sp>
      <p:sp>
        <p:nvSpPr>
          <p:cNvPr id="8" name="Unvan 1">
            <a:extLst>
              <a:ext uri="{FF2B5EF4-FFF2-40B4-BE49-F238E27FC236}">
                <a16:creationId xmlns:a16="http://schemas.microsoft.com/office/drawing/2014/main" id="{B9B0BB1D-601F-4DD3-B610-5564BEDF6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2030"/>
          </a:xfrm>
        </p:spPr>
        <p:txBody>
          <a:bodyPr/>
          <a:lstStyle/>
          <a:p>
            <a:pPr algn="ctr"/>
            <a:r>
              <a:rPr lang="tr-TR" b="1" i="1" dirty="0">
                <a:solidFill>
                  <a:srgbClr val="FF0000"/>
                </a:solidFill>
              </a:rPr>
              <a:t>YENİ BİR KULLANICI OLUŞTUR</a:t>
            </a:r>
          </a:p>
        </p:txBody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3E228A4F-8CBA-6F61-1869-DEFD15A9FE69}"/>
              </a:ext>
            </a:extLst>
          </p:cNvPr>
          <p:cNvSpPr/>
          <p:nvPr/>
        </p:nvSpPr>
        <p:spPr>
          <a:xfrm>
            <a:off x="883116" y="4448175"/>
            <a:ext cx="2390775" cy="5810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777816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>
            <a:extLst>
              <a:ext uri="{FF2B5EF4-FFF2-40B4-BE49-F238E27FC236}">
                <a16:creationId xmlns:a16="http://schemas.microsoft.com/office/drawing/2014/main" id="{C65BBA47-7BC8-4001-AA2F-AAED4F876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2030"/>
          </a:xfrm>
        </p:spPr>
        <p:txBody>
          <a:bodyPr/>
          <a:lstStyle/>
          <a:p>
            <a:pPr algn="ctr"/>
            <a:r>
              <a:rPr lang="tr-TR" b="1" i="1" dirty="0">
                <a:solidFill>
                  <a:srgbClr val="FF0000"/>
                </a:solidFill>
              </a:rPr>
              <a:t>SİSTEME GİRİŞ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090578DF-0AAC-43FA-A3B1-B0583A9282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930" y="1386603"/>
            <a:ext cx="11090601" cy="4420359"/>
          </a:xfrm>
          <a:prstGeom prst="rect">
            <a:avLst/>
          </a:prstGeom>
        </p:spPr>
      </p:pic>
      <p:sp>
        <p:nvSpPr>
          <p:cNvPr id="6" name="Yuvarlatılmış Dikdörtgen 5">
            <a:extLst>
              <a:ext uri="{FF2B5EF4-FFF2-40B4-BE49-F238E27FC236}">
                <a16:creationId xmlns:a16="http://schemas.microsoft.com/office/drawing/2014/main" id="{BD18A3F1-5D74-4D62-A91E-FC73D8CE5ACA}"/>
              </a:ext>
            </a:extLst>
          </p:cNvPr>
          <p:cNvSpPr/>
          <p:nvPr/>
        </p:nvSpPr>
        <p:spPr>
          <a:xfrm>
            <a:off x="5031946" y="3346312"/>
            <a:ext cx="6939143" cy="13639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dirty="0"/>
              <a:t>1- Adayın E-Posta / </a:t>
            </a:r>
            <a:r>
              <a:rPr lang="tr-TR" dirty="0" err="1"/>
              <a:t>T.C.Kimlik</a:t>
            </a:r>
            <a:r>
              <a:rPr lang="tr-TR" dirty="0"/>
              <a:t> / Pasaport No herhangi birisi girilir.</a:t>
            </a:r>
          </a:p>
          <a:p>
            <a:r>
              <a:rPr lang="tr-TR" dirty="0"/>
              <a:t>2- Belirlenen şifre girilir. </a:t>
            </a:r>
          </a:p>
          <a:p>
            <a:r>
              <a:rPr lang="tr-TR" dirty="0"/>
              <a:t>3- Sayıların Toplamı girilir ve Giriş butonuna basılır.</a:t>
            </a:r>
          </a:p>
        </p:txBody>
      </p:sp>
      <p:sp>
        <p:nvSpPr>
          <p:cNvPr id="7" name="Sağ Ok 6">
            <a:extLst>
              <a:ext uri="{FF2B5EF4-FFF2-40B4-BE49-F238E27FC236}">
                <a16:creationId xmlns:a16="http://schemas.microsoft.com/office/drawing/2014/main" id="{59142DBD-7FDA-46CA-A799-F84E85C806BA}"/>
              </a:ext>
            </a:extLst>
          </p:cNvPr>
          <p:cNvSpPr/>
          <p:nvPr/>
        </p:nvSpPr>
        <p:spPr>
          <a:xfrm rot="10800000">
            <a:off x="4350227" y="3634015"/>
            <a:ext cx="673331" cy="177339"/>
          </a:xfrm>
          <a:prstGeom prst="rightArrow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Sağ Ok 7">
            <a:extLst>
              <a:ext uri="{FF2B5EF4-FFF2-40B4-BE49-F238E27FC236}">
                <a16:creationId xmlns:a16="http://schemas.microsoft.com/office/drawing/2014/main" id="{CDC5813C-A6D4-4A7F-91BF-3F4DA0D7A43D}"/>
              </a:ext>
            </a:extLst>
          </p:cNvPr>
          <p:cNvSpPr/>
          <p:nvPr/>
        </p:nvSpPr>
        <p:spPr>
          <a:xfrm rot="10800000">
            <a:off x="4333602" y="3886322"/>
            <a:ext cx="692730" cy="175781"/>
          </a:xfrm>
          <a:prstGeom prst="rightArrow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Sağ Ok 8">
            <a:extLst>
              <a:ext uri="{FF2B5EF4-FFF2-40B4-BE49-F238E27FC236}">
                <a16:creationId xmlns:a16="http://schemas.microsoft.com/office/drawing/2014/main" id="{C7937BC3-E114-4960-89C3-7A24E603C636}"/>
              </a:ext>
            </a:extLst>
          </p:cNvPr>
          <p:cNvSpPr/>
          <p:nvPr/>
        </p:nvSpPr>
        <p:spPr>
          <a:xfrm rot="10800000">
            <a:off x="4336368" y="4155864"/>
            <a:ext cx="692730" cy="175781"/>
          </a:xfrm>
          <a:prstGeom prst="rightArrow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9F8BFD24-978F-4312-9A78-F7B8B3FB1FEB}"/>
              </a:ext>
            </a:extLst>
          </p:cNvPr>
          <p:cNvSpPr txBox="1"/>
          <p:nvPr/>
        </p:nvSpPr>
        <p:spPr>
          <a:xfrm>
            <a:off x="4553889" y="3424337"/>
            <a:ext cx="2493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5815820C-509E-448B-9BE3-451A584FAACA}"/>
              </a:ext>
            </a:extLst>
          </p:cNvPr>
          <p:cNvSpPr txBox="1"/>
          <p:nvPr/>
        </p:nvSpPr>
        <p:spPr>
          <a:xfrm>
            <a:off x="4556664" y="3676564"/>
            <a:ext cx="2493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B0C8F780-7D2D-4A2D-854E-76CE7CB78780}"/>
              </a:ext>
            </a:extLst>
          </p:cNvPr>
          <p:cNvSpPr txBox="1"/>
          <p:nvPr/>
        </p:nvSpPr>
        <p:spPr>
          <a:xfrm>
            <a:off x="4567747" y="3971121"/>
            <a:ext cx="2493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>
                <a:solidFill>
                  <a:srgbClr val="00206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008017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>
            <a:extLst>
              <a:ext uri="{FF2B5EF4-FFF2-40B4-BE49-F238E27FC236}">
                <a16:creationId xmlns:a16="http://schemas.microsoft.com/office/drawing/2014/main" id="{F08393AE-70FB-4E9E-AA8F-6A9833619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2030"/>
          </a:xfrm>
        </p:spPr>
        <p:txBody>
          <a:bodyPr>
            <a:normAutofit fontScale="90000"/>
          </a:bodyPr>
          <a:lstStyle/>
          <a:p>
            <a:pPr algn="ctr"/>
            <a:r>
              <a:rPr lang="tr-TR" b="1" i="1" dirty="0">
                <a:solidFill>
                  <a:srgbClr val="FF0000"/>
                </a:solidFill>
              </a:rPr>
              <a:t>BAŞVURU YAPILACAK YATAY GEÇİŞ TÜRÜ SEÇİMİ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93972551-F57D-49C2-9229-03F83D69C9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116" y="1300294"/>
            <a:ext cx="11524391" cy="3791823"/>
          </a:xfrm>
          <a:prstGeom prst="rect">
            <a:avLst/>
          </a:prstGeom>
        </p:spPr>
      </p:pic>
      <p:sp>
        <p:nvSpPr>
          <p:cNvPr id="6" name="Dikdörtgen 5">
            <a:extLst>
              <a:ext uri="{FF2B5EF4-FFF2-40B4-BE49-F238E27FC236}">
                <a16:creationId xmlns:a16="http://schemas.microsoft.com/office/drawing/2014/main" id="{CF2DAA56-214E-4623-A0C8-553A919B7024}"/>
              </a:ext>
            </a:extLst>
          </p:cNvPr>
          <p:cNvSpPr/>
          <p:nvPr/>
        </p:nvSpPr>
        <p:spPr>
          <a:xfrm>
            <a:off x="3246539" y="1375793"/>
            <a:ext cx="1048624" cy="176169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Yuvarlatılmış Dikdörtgen 8">
            <a:extLst>
              <a:ext uri="{FF2B5EF4-FFF2-40B4-BE49-F238E27FC236}">
                <a16:creationId xmlns:a16="http://schemas.microsoft.com/office/drawing/2014/main" id="{6721EC7E-6BB7-4D12-B445-FDFD7C4BE7BD}"/>
              </a:ext>
            </a:extLst>
          </p:cNvPr>
          <p:cNvSpPr/>
          <p:nvPr/>
        </p:nvSpPr>
        <p:spPr>
          <a:xfrm>
            <a:off x="2703473" y="5111592"/>
            <a:ext cx="9119055" cy="132206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dirty="0"/>
              <a:t>1- Yayımlanan İlanlar butonuna basılır.</a:t>
            </a:r>
          </a:p>
          <a:p>
            <a:r>
              <a:rPr lang="tr-TR" dirty="0"/>
              <a:t>Yayınlanan İlanlar Sayfası görülür. Bu alanda kontenjan açan tüm Yatay Geçiş Türleri görülür. </a:t>
            </a:r>
          </a:p>
          <a:p>
            <a:r>
              <a:rPr lang="tr-TR" dirty="0"/>
              <a:t>2- Başvuru yapılacak olan Yatay Geçiş Türü seçilir (GANO ile Kurum İçi, </a:t>
            </a:r>
            <a:r>
              <a:rPr lang="tr-TR" dirty="0" err="1"/>
              <a:t>Kurumlararası</a:t>
            </a:r>
            <a:r>
              <a:rPr lang="tr-TR" dirty="0"/>
              <a:t> </a:t>
            </a:r>
            <a:r>
              <a:rPr lang="tr-TR" dirty="0" err="1"/>
              <a:t>vb</a:t>
            </a:r>
            <a:r>
              <a:rPr lang="tr-TR" dirty="0"/>
              <a:t>).</a:t>
            </a:r>
          </a:p>
        </p:txBody>
      </p:sp>
      <p:sp>
        <p:nvSpPr>
          <p:cNvPr id="8" name="Sağ Ok 9">
            <a:extLst>
              <a:ext uri="{FF2B5EF4-FFF2-40B4-BE49-F238E27FC236}">
                <a16:creationId xmlns:a16="http://schemas.microsoft.com/office/drawing/2014/main" id="{86030786-C317-4E1D-962C-475AD9B790D6}"/>
              </a:ext>
            </a:extLst>
          </p:cNvPr>
          <p:cNvSpPr/>
          <p:nvPr/>
        </p:nvSpPr>
        <p:spPr>
          <a:xfrm rot="14533231">
            <a:off x="561501" y="3716729"/>
            <a:ext cx="3032873" cy="21629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Sağ Ok 10">
            <a:extLst>
              <a:ext uri="{FF2B5EF4-FFF2-40B4-BE49-F238E27FC236}">
                <a16:creationId xmlns:a16="http://schemas.microsoft.com/office/drawing/2014/main" id="{F544254A-0F3E-4C9B-AA1E-3FF5A1B19F75}"/>
              </a:ext>
            </a:extLst>
          </p:cNvPr>
          <p:cNvSpPr/>
          <p:nvPr/>
        </p:nvSpPr>
        <p:spPr>
          <a:xfrm rot="16200000">
            <a:off x="10846485" y="4400055"/>
            <a:ext cx="1227489" cy="19558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5CE68CEB-1AB3-438A-9076-E19777A8570F}"/>
              </a:ext>
            </a:extLst>
          </p:cNvPr>
          <p:cNvSpPr txBox="1"/>
          <p:nvPr/>
        </p:nvSpPr>
        <p:spPr>
          <a:xfrm>
            <a:off x="2032109" y="3259723"/>
            <a:ext cx="2493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A9524E6E-0D5B-42EC-8DEA-EA965C95B7D2}"/>
              </a:ext>
            </a:extLst>
          </p:cNvPr>
          <p:cNvSpPr txBox="1"/>
          <p:nvPr/>
        </p:nvSpPr>
        <p:spPr>
          <a:xfrm>
            <a:off x="11097931" y="4328570"/>
            <a:ext cx="1955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12" name="Dikdörtgen 11">
            <a:extLst>
              <a:ext uri="{FF2B5EF4-FFF2-40B4-BE49-F238E27FC236}">
                <a16:creationId xmlns:a16="http://schemas.microsoft.com/office/drawing/2014/main" id="{5F27A2FF-B8D8-472B-BEDE-95396E32C013}"/>
              </a:ext>
            </a:extLst>
          </p:cNvPr>
          <p:cNvSpPr/>
          <p:nvPr/>
        </p:nvSpPr>
        <p:spPr>
          <a:xfrm>
            <a:off x="369116" y="2290194"/>
            <a:ext cx="973123" cy="21811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3811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AC64B69E-B552-407F-994E-697A905D14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200" y="1049182"/>
            <a:ext cx="11335599" cy="2490971"/>
          </a:xfrm>
          <a:prstGeom prst="rect">
            <a:avLst/>
          </a:prstGeom>
        </p:spPr>
      </p:pic>
      <p:sp>
        <p:nvSpPr>
          <p:cNvPr id="5" name="Unvan 1">
            <a:extLst>
              <a:ext uri="{FF2B5EF4-FFF2-40B4-BE49-F238E27FC236}">
                <a16:creationId xmlns:a16="http://schemas.microsoft.com/office/drawing/2014/main" id="{44838C95-9C6B-4C8B-99EB-B9FED38A5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2030"/>
          </a:xfrm>
        </p:spPr>
        <p:txBody>
          <a:bodyPr>
            <a:normAutofit fontScale="90000"/>
          </a:bodyPr>
          <a:lstStyle/>
          <a:p>
            <a:pPr algn="ctr"/>
            <a:r>
              <a:rPr lang="tr-TR" b="1" i="1" dirty="0">
                <a:solidFill>
                  <a:srgbClr val="FF0000"/>
                </a:solidFill>
              </a:rPr>
              <a:t>BAŞVURU YAPILACAK YATAY GEÇİŞ TÜRÜ SEÇİMİ</a:t>
            </a:r>
          </a:p>
        </p:txBody>
      </p:sp>
      <p:sp>
        <p:nvSpPr>
          <p:cNvPr id="6" name="Yuvarlatılmış Dikdörtgen 8">
            <a:extLst>
              <a:ext uri="{FF2B5EF4-FFF2-40B4-BE49-F238E27FC236}">
                <a16:creationId xmlns:a16="http://schemas.microsoft.com/office/drawing/2014/main" id="{960694D4-F421-44FA-912B-A0C083E37E98}"/>
              </a:ext>
            </a:extLst>
          </p:cNvPr>
          <p:cNvSpPr/>
          <p:nvPr/>
        </p:nvSpPr>
        <p:spPr>
          <a:xfrm>
            <a:off x="418752" y="3993760"/>
            <a:ext cx="5559501" cy="169401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tr-TR" dirty="0"/>
              <a:t>Açılan ekranda e-devlet üzerinden alınan Yükseköğretim Öğrenci/Mezun Belge Sorgulama ile </a:t>
            </a:r>
            <a:r>
              <a:rPr lang="tr-TR" dirty="0" err="1"/>
              <a:t>öğrenişm</a:t>
            </a:r>
            <a:r>
              <a:rPr lang="tr-TR" dirty="0"/>
              <a:t> belgenizi oluşturun, belgenizin sağ üst tarafında bulunan barkod numarasını yazınız ve </a:t>
            </a:r>
            <a:r>
              <a:rPr lang="tr-TR" dirty="0" err="1"/>
              <a:t>YÖKSİS’ten</a:t>
            </a:r>
            <a:r>
              <a:rPr lang="tr-TR" dirty="0"/>
              <a:t> Eğitim Bilgilerimi Kontrol Et butonuna basınız.</a:t>
            </a:r>
          </a:p>
        </p:txBody>
      </p:sp>
      <p:sp>
        <p:nvSpPr>
          <p:cNvPr id="7" name="Ok: Aşağı 6">
            <a:extLst>
              <a:ext uri="{FF2B5EF4-FFF2-40B4-BE49-F238E27FC236}">
                <a16:creationId xmlns:a16="http://schemas.microsoft.com/office/drawing/2014/main" id="{C8EB478B-B2AA-4378-B09C-BAAC1D3BC441}"/>
              </a:ext>
            </a:extLst>
          </p:cNvPr>
          <p:cNvSpPr/>
          <p:nvPr/>
        </p:nvSpPr>
        <p:spPr>
          <a:xfrm rot="10800000">
            <a:off x="4345494" y="2934046"/>
            <a:ext cx="151005" cy="1059713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071F952B-5F36-45BE-BE60-D4DF68F565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3749" y="4092525"/>
            <a:ext cx="5559501" cy="1546816"/>
          </a:xfrm>
          <a:prstGeom prst="rect">
            <a:avLst/>
          </a:prstGeom>
        </p:spPr>
      </p:pic>
      <p:sp>
        <p:nvSpPr>
          <p:cNvPr id="11" name="Dikdörtgen 10">
            <a:extLst>
              <a:ext uri="{FF2B5EF4-FFF2-40B4-BE49-F238E27FC236}">
                <a16:creationId xmlns:a16="http://schemas.microsoft.com/office/drawing/2014/main" id="{7DDA2D75-D219-45C9-9F77-098E4CB50B87}"/>
              </a:ext>
            </a:extLst>
          </p:cNvPr>
          <p:cNvSpPr/>
          <p:nvPr/>
        </p:nvSpPr>
        <p:spPr>
          <a:xfrm>
            <a:off x="10997966" y="4395832"/>
            <a:ext cx="570451" cy="587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13" name="Düz Bağlayıcı 12">
            <a:extLst>
              <a:ext uri="{FF2B5EF4-FFF2-40B4-BE49-F238E27FC236}">
                <a16:creationId xmlns:a16="http://schemas.microsoft.com/office/drawing/2014/main" id="{6F3597B4-B6A3-47DC-96FC-87D67ABC56F3}"/>
              </a:ext>
            </a:extLst>
          </p:cNvPr>
          <p:cNvCxnSpPr/>
          <p:nvPr/>
        </p:nvCxnSpPr>
        <p:spPr>
          <a:xfrm>
            <a:off x="10444294" y="4504889"/>
            <a:ext cx="116606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65368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>
            <a:extLst>
              <a:ext uri="{FF2B5EF4-FFF2-40B4-BE49-F238E27FC236}">
                <a16:creationId xmlns:a16="http://schemas.microsoft.com/office/drawing/2014/main" id="{3FB36396-15EB-4703-B2D8-1AA1471A6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2030"/>
          </a:xfrm>
        </p:spPr>
        <p:txBody>
          <a:bodyPr>
            <a:normAutofit fontScale="90000"/>
          </a:bodyPr>
          <a:lstStyle/>
          <a:p>
            <a:pPr algn="ctr"/>
            <a:r>
              <a:rPr lang="tr-TR" b="1" i="1" dirty="0">
                <a:solidFill>
                  <a:srgbClr val="FF0000"/>
                </a:solidFill>
              </a:rPr>
              <a:t>BAŞVURU YAPILACAK YATAY GEÇİŞ TÜRÜ SEÇİMİ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97BD46B2-6BED-4511-A420-ECB76E9C62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83" y="1074816"/>
            <a:ext cx="11375379" cy="4017301"/>
          </a:xfrm>
          <a:prstGeom prst="rect">
            <a:avLst/>
          </a:prstGeom>
        </p:spPr>
      </p:pic>
      <p:sp>
        <p:nvSpPr>
          <p:cNvPr id="6" name="Yuvarlatılmış Dikdörtgen 8">
            <a:extLst>
              <a:ext uri="{FF2B5EF4-FFF2-40B4-BE49-F238E27FC236}">
                <a16:creationId xmlns:a16="http://schemas.microsoft.com/office/drawing/2014/main" id="{AB1CD17A-90EC-4FBD-B677-C26B324F3E0C}"/>
              </a:ext>
            </a:extLst>
          </p:cNvPr>
          <p:cNvSpPr/>
          <p:nvPr/>
        </p:nvSpPr>
        <p:spPr>
          <a:xfrm>
            <a:off x="394283" y="5107211"/>
            <a:ext cx="11358693" cy="120970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Kontenjan açılan programlar ekrandaki şekilde listelenir. Başvuru yapacağınız program ya Program Adı kısmına yazılır ya da Sayfa Numaralarından taranarak seçilir. </a:t>
            </a:r>
          </a:p>
          <a:p>
            <a:r>
              <a:rPr lang="tr-TR" dirty="0"/>
              <a:t>1-  Başvuru yapılacak bölümde, Yeni Başvuru Seç butonuna basılır.</a:t>
            </a:r>
          </a:p>
        </p:txBody>
      </p:sp>
      <p:sp>
        <p:nvSpPr>
          <p:cNvPr id="7" name="Sağ Ok 32">
            <a:extLst>
              <a:ext uri="{FF2B5EF4-FFF2-40B4-BE49-F238E27FC236}">
                <a16:creationId xmlns:a16="http://schemas.microsoft.com/office/drawing/2014/main" id="{1BC88D69-7CEB-42F0-B0C2-388992CD11E9}"/>
              </a:ext>
            </a:extLst>
          </p:cNvPr>
          <p:cNvSpPr/>
          <p:nvPr/>
        </p:nvSpPr>
        <p:spPr>
          <a:xfrm rot="16200000">
            <a:off x="10244008" y="3922666"/>
            <a:ext cx="2210262" cy="17011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034228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17893</TotalTime>
  <Words>1777</Words>
  <Application>Microsoft Office PowerPoint</Application>
  <PresentationFormat>Geniş ekran</PresentationFormat>
  <Paragraphs>205</Paragraphs>
  <Slides>48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48</vt:i4>
      </vt:variant>
    </vt:vector>
  </HeadingPairs>
  <TitlesOfParts>
    <vt:vector size="52" baseType="lpstr">
      <vt:lpstr>Arial</vt:lpstr>
      <vt:lpstr>Calibri</vt:lpstr>
      <vt:lpstr>Calibri Light</vt:lpstr>
      <vt:lpstr>Office Teması</vt:lpstr>
      <vt:lpstr>OBS LİSANS/ÖNLİSANS YATAY GEÇİŞ BAŞVURU MODÜLÜ KULLANIM KILAVUZU ADAY ÖĞRENCİ</vt:lpstr>
      <vt:lpstr>YATAY GEÇİŞ SİSTEMİ GİRİŞ</vt:lpstr>
      <vt:lpstr>PowerPoint Sunusu</vt:lpstr>
      <vt:lpstr>YENİ BİR KULLANICI OLUŞTUR</vt:lpstr>
      <vt:lpstr>YENİ BİR KULLANICI OLUŞTUR</vt:lpstr>
      <vt:lpstr>SİSTEME GİRİŞ</vt:lpstr>
      <vt:lpstr>BAŞVURU YAPILACAK YATAY GEÇİŞ TÜRÜ SEÇİMİ</vt:lpstr>
      <vt:lpstr>BAŞVURU YAPILACAK YATAY GEÇİŞ TÜRÜ SEÇİMİ</vt:lpstr>
      <vt:lpstr>BAŞVURU YAPILACAK YATAY GEÇİŞ TÜRÜ SEÇİMİ</vt:lpstr>
      <vt:lpstr>BAŞVURU YAPILACAK PROGRAM SEÇİMİ</vt:lpstr>
      <vt:lpstr>BAŞVURU YAPILACAK PROGRAM SEÇİMİ</vt:lpstr>
      <vt:lpstr>GENEL BAŞVURU ŞARTLARI</vt:lpstr>
      <vt:lpstr>BÖLÜM/PROGRAM BAŞVURU ŞARTLARI</vt:lpstr>
      <vt:lpstr>KİMLİK BİLGİLERİ</vt:lpstr>
      <vt:lpstr>İLETİŞİM BİLGİLERİ</vt:lpstr>
      <vt:lpstr>BAŞVURU BİLGİLERİ</vt:lpstr>
      <vt:lpstr>EĞİTİM BİLGİLERİ</vt:lpstr>
      <vt:lpstr>BELGELER</vt:lpstr>
      <vt:lpstr>BELGELER (DERS İÇERİKLERİ)</vt:lpstr>
      <vt:lpstr>BİRDEN FAZLA PROGRAMA BAŞVURU</vt:lpstr>
      <vt:lpstr>BİRDEN FAZLA PROGRAMA BAŞVURU</vt:lpstr>
      <vt:lpstr>BİRDEN FAZLA PROGRAMA BAŞVURU</vt:lpstr>
      <vt:lpstr>BİRDEN FAZLA PROGRAMA BAŞVURU</vt:lpstr>
      <vt:lpstr>BAŞVURUNUN TAMAMLANMASI</vt:lpstr>
      <vt:lpstr>TAMAMLANMIŞ BAŞVURU</vt:lpstr>
      <vt:lpstr>TAMAMLANMIŞ BAŞVURU</vt:lpstr>
      <vt:lpstr>BAŞVURU TAMAMLANINCA</vt:lpstr>
      <vt:lpstr>HATALI BAŞVURU</vt:lpstr>
      <vt:lpstr>HATALI BAŞVURU</vt:lpstr>
      <vt:lpstr>HATALI BAŞVURU DÜZENLEME</vt:lpstr>
      <vt:lpstr>HATALI BAŞVURU DÜZENLEME</vt:lpstr>
      <vt:lpstr>HATALI BAŞVURU DÜZENLEME</vt:lpstr>
      <vt:lpstr>HATALI BAŞVURU DÜZENLEME</vt:lpstr>
      <vt:lpstr>HATALI BAŞVURU DÜZENLEME</vt:lpstr>
      <vt:lpstr>HATALI BAŞVURU DÜZENLEME</vt:lpstr>
      <vt:lpstr>BAŞVURU REDDEDİLİNCE</vt:lpstr>
      <vt:lpstr>BAŞVURU REDDEDİLİNCE</vt:lpstr>
      <vt:lpstr>BAŞVURU ONAYLANINCA</vt:lpstr>
      <vt:lpstr>BAŞVURU ONAYLANINCA</vt:lpstr>
      <vt:lpstr>BAŞVURU ONAYLANINCA</vt:lpstr>
      <vt:lpstr>KESİN KAYIT</vt:lpstr>
      <vt:lpstr>ONLİNE KAYIT</vt:lpstr>
      <vt:lpstr>ONLİNE KAYIT</vt:lpstr>
      <vt:lpstr>ONLİNE KAYIT</vt:lpstr>
      <vt:lpstr>ÖĞRENCİ ŞİFRESİ OLUŞTURMA</vt:lpstr>
      <vt:lpstr>ÖĞRENCİ ŞİFRESİ OLUŞTURMA</vt:lpstr>
      <vt:lpstr>ÖĞRENCİ ŞİFRESİ OLUŞTURMA</vt:lpstr>
      <vt:lpstr>SİSTEME GİRİŞ, DERS KAYDI VE  KATKI PAYI/ÖĞRENİM ÜCRETİ ÖDEMESİ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OBS LİSANS/ÖNLİSANS YATAY GEÇİŞ BAŞVURU MODÜLÜ KULLANIM KILAVUZU ADAY ÖĞRENCİ</dc:title>
  <dc:creator>usr</dc:creator>
  <cp:lastModifiedBy>Remziye Suna</cp:lastModifiedBy>
  <cp:revision>148</cp:revision>
  <dcterms:created xsi:type="dcterms:W3CDTF">2022-11-16T12:53:13Z</dcterms:created>
  <dcterms:modified xsi:type="dcterms:W3CDTF">2025-08-01T14:32:39Z</dcterms:modified>
</cp:coreProperties>
</file>