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4"/>
  </p:notesMasterIdLst>
  <p:sldIdLst>
    <p:sldId id="269" r:id="rId2"/>
    <p:sldId id="267" r:id="rId3"/>
    <p:sldId id="257" r:id="rId4"/>
    <p:sldId id="268" r:id="rId5"/>
    <p:sldId id="258" r:id="rId6"/>
    <p:sldId id="259" r:id="rId7"/>
    <p:sldId id="260" r:id="rId8"/>
    <p:sldId id="271" r:id="rId9"/>
    <p:sldId id="272" r:id="rId10"/>
    <p:sldId id="262" r:id="rId11"/>
    <p:sldId id="270" r:id="rId12"/>
    <p:sldId id="275" r:id="rId13"/>
    <p:sldId id="276" r:id="rId14"/>
    <p:sldId id="278" r:id="rId15"/>
    <p:sldId id="280" r:id="rId16"/>
    <p:sldId id="281" r:id="rId17"/>
    <p:sldId id="282" r:id="rId18"/>
    <p:sldId id="263" r:id="rId19"/>
    <p:sldId id="264" r:id="rId20"/>
    <p:sldId id="265" r:id="rId21"/>
    <p:sldId id="279" r:id="rId22"/>
    <p:sldId id="266" r:id="rId23"/>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99336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p:cViewPr varScale="1">
        <p:scale>
          <a:sx n="74" d="100"/>
          <a:sy n="74" d="100"/>
        </p:scale>
        <p:origin x="6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5" y="3"/>
            <a:ext cx="2946400" cy="495299"/>
          </a:xfrm>
          <a:prstGeom prst="rect">
            <a:avLst/>
          </a:prstGeom>
        </p:spPr>
        <p:txBody>
          <a:bodyPr vert="horz" lIns="91065" tIns="45533" rIns="91065" bIns="45533" rtlCol="0"/>
          <a:lstStyle>
            <a:lvl1pPr algn="l">
              <a:defRPr sz="1200"/>
            </a:lvl1pPr>
          </a:lstStyle>
          <a:p>
            <a:endParaRPr lang="tr-TR"/>
          </a:p>
        </p:txBody>
      </p:sp>
      <p:sp>
        <p:nvSpPr>
          <p:cNvPr id="3" name="Veri Yer Tutucusu 2"/>
          <p:cNvSpPr>
            <a:spLocks noGrp="1"/>
          </p:cNvSpPr>
          <p:nvPr>
            <p:ph type="dt" idx="1"/>
          </p:nvPr>
        </p:nvSpPr>
        <p:spPr>
          <a:xfrm>
            <a:off x="3849689" y="3"/>
            <a:ext cx="2946400" cy="495299"/>
          </a:xfrm>
          <a:prstGeom prst="rect">
            <a:avLst/>
          </a:prstGeom>
        </p:spPr>
        <p:txBody>
          <a:bodyPr vert="horz" lIns="91065" tIns="45533" rIns="91065" bIns="45533" rtlCol="0"/>
          <a:lstStyle>
            <a:lvl1pPr algn="r">
              <a:defRPr sz="1200"/>
            </a:lvl1pPr>
          </a:lstStyle>
          <a:p>
            <a:fld id="{EBC38F62-51D8-4C97-A3D6-0B337F92ED34}" type="datetimeFigureOut">
              <a:rPr lang="tr-TR" smtClean="0"/>
              <a:t>31.05.2018</a:t>
            </a:fld>
            <a:endParaRPr lang="tr-TR"/>
          </a:p>
        </p:txBody>
      </p:sp>
      <p:sp>
        <p:nvSpPr>
          <p:cNvPr id="4" name="Slayt Görüntüsü Yer Tutucusu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065" tIns="45533" rIns="91065" bIns="45533" rtlCol="0" anchor="ctr"/>
          <a:lstStyle/>
          <a:p>
            <a:endParaRPr lang="tr-TR"/>
          </a:p>
        </p:txBody>
      </p:sp>
      <p:sp>
        <p:nvSpPr>
          <p:cNvPr id="5" name="Not Yer Tutucusu 4"/>
          <p:cNvSpPr>
            <a:spLocks noGrp="1"/>
          </p:cNvSpPr>
          <p:nvPr>
            <p:ph type="body" sz="quarter" idx="3"/>
          </p:nvPr>
        </p:nvSpPr>
        <p:spPr>
          <a:xfrm>
            <a:off x="679452" y="4751392"/>
            <a:ext cx="5438776" cy="3887787"/>
          </a:xfrm>
          <a:prstGeom prst="rect">
            <a:avLst/>
          </a:prstGeom>
        </p:spPr>
        <p:txBody>
          <a:bodyPr vert="horz" lIns="91065" tIns="45533" rIns="91065" bIns="45533"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5" y="9377365"/>
            <a:ext cx="2946400" cy="495299"/>
          </a:xfrm>
          <a:prstGeom prst="rect">
            <a:avLst/>
          </a:prstGeom>
        </p:spPr>
        <p:txBody>
          <a:bodyPr vert="horz" lIns="91065" tIns="45533" rIns="91065" bIns="45533" rtlCol="0" anchor="b"/>
          <a:lstStyle>
            <a:lvl1pPr algn="l">
              <a:defRPr sz="1200"/>
            </a:lvl1pPr>
          </a:lstStyle>
          <a:p>
            <a:endParaRPr lang="tr-TR"/>
          </a:p>
        </p:txBody>
      </p:sp>
      <p:sp>
        <p:nvSpPr>
          <p:cNvPr id="7" name="Slayt Numarası Yer Tutucusu 6"/>
          <p:cNvSpPr>
            <a:spLocks noGrp="1"/>
          </p:cNvSpPr>
          <p:nvPr>
            <p:ph type="sldNum" sz="quarter" idx="5"/>
          </p:nvPr>
        </p:nvSpPr>
        <p:spPr>
          <a:xfrm>
            <a:off x="3849689" y="9377365"/>
            <a:ext cx="2946400" cy="495299"/>
          </a:xfrm>
          <a:prstGeom prst="rect">
            <a:avLst/>
          </a:prstGeom>
        </p:spPr>
        <p:txBody>
          <a:bodyPr vert="horz" lIns="91065" tIns="45533" rIns="91065" bIns="45533" rtlCol="0" anchor="b"/>
          <a:lstStyle>
            <a:lvl1pPr algn="r">
              <a:defRPr sz="1200"/>
            </a:lvl1pPr>
          </a:lstStyle>
          <a:p>
            <a:fld id="{F4D8ADF5-EE2A-454F-85E5-5F8242841245}" type="slidenum">
              <a:rPr lang="tr-TR" smtClean="0"/>
              <a:t>‹#›</a:t>
            </a:fld>
            <a:endParaRPr lang="tr-TR"/>
          </a:p>
        </p:txBody>
      </p:sp>
    </p:spTree>
    <p:extLst>
      <p:ext uri="{BB962C8B-B14F-4D97-AF65-F5344CB8AC3E}">
        <p14:creationId xmlns:p14="http://schemas.microsoft.com/office/powerpoint/2010/main" val="856319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4D8ADF5-EE2A-454F-85E5-5F8242841245}" type="slidenum">
              <a:rPr lang="tr-TR" smtClean="0"/>
              <a:t>1</a:t>
            </a:fld>
            <a:endParaRPr lang="tr-TR"/>
          </a:p>
        </p:txBody>
      </p:sp>
    </p:spTree>
    <p:extLst>
      <p:ext uri="{BB962C8B-B14F-4D97-AF65-F5344CB8AC3E}">
        <p14:creationId xmlns:p14="http://schemas.microsoft.com/office/powerpoint/2010/main" val="3137176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4D8ADF5-EE2A-454F-85E5-5F8242841245}" type="slidenum">
              <a:rPr lang="tr-TR" smtClean="0"/>
              <a:t>2</a:t>
            </a:fld>
            <a:endParaRPr lang="tr-TR"/>
          </a:p>
        </p:txBody>
      </p:sp>
    </p:spTree>
    <p:extLst>
      <p:ext uri="{BB962C8B-B14F-4D97-AF65-F5344CB8AC3E}">
        <p14:creationId xmlns:p14="http://schemas.microsoft.com/office/powerpoint/2010/main" val="3526218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5BF884E-16CA-4CBC-B220-2D880125C48C}" type="datetime1">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8BAA017-6ED0-4FD3-A914-CDD03C0E430C}" type="datetime1">
              <a:rPr lang="en-US" smtClean="0"/>
              <a:t>5/31/2018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EA0C345-F9C3-49CD-B782-28158807DF38}" type="datetime1">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F15F0E1-7C83-44EF-8BE5-1347C60AE9A0}" type="datetime1">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99CA7DC-6694-4ED6-BA6A-5E8B400BCEBA}" type="datetime1">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1ADBE1B-C141-4E75-BF1E-F28A00DCF024}" type="datetime1">
              <a:rPr lang="en-US" smtClean="0"/>
              <a:t>5/31/2018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F0DB42E-3B0B-45F3-AFFB-8B70DF56821D}" type="datetime1">
              <a:rPr lang="en-US" smtClean="0"/>
              <a:t>5/31/2018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456FE80-6BFC-4236-B38B-ED35D98D784E}" type="datetime1">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DFDEB22-3100-4D83-914C-7BE7B8984169}" type="datetime1">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D18FF29-825C-4C3B-90FC-0E67714AE298}" type="datetime1">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F6DED7C-AB58-4EC3-A399-0A1122930DFB}" type="datetime1">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6B4106-A705-44C1-AA6A-3D6E6E499C72}" type="datetime1">
              <a:rPr lang="en-US" smtClean="0"/>
              <a:t>5/31/2018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D0A9FE8-A5D5-4CCC-A11E-E21568675762}" type="datetime1">
              <a:rPr lang="en-US" smtClean="0"/>
              <a:t>5/31/2018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128922D1-2F8F-49FF-97B9-8C5768663E01}" type="datetime1">
              <a:rPr lang="en-US" smtClean="0"/>
              <a:t>5/31/2018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7D496DF-3DBE-427D-978C-285B16D9D6CE}" type="datetime1">
              <a:rPr lang="en-US" smtClean="0"/>
              <a:t>5/31/2018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5472B-A776-4463-89B8-0BD11795B0A8}" type="datetime1">
              <a:rPr lang="en-US" smtClean="0"/>
              <a:t>5/31/2018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37311F5-00BE-49B7-94CF-5C7840565EB4}" type="datetime1">
              <a:rPr lang="en-US" smtClean="0"/>
              <a:t>5/31/2018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1C24654-656A-4E7A-9922-79A6ECCDBC9B}" type="datetime1">
              <a:rPr lang="en-US" smtClean="0"/>
              <a:t>5/31/2018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798490"/>
            <a:ext cx="9772897" cy="4816698"/>
          </a:xfrm>
        </p:spPr>
        <p:txBody>
          <a:bodyPr/>
          <a:lstStyle/>
          <a:p>
            <a:pPr algn="ctr"/>
            <a:r>
              <a:rPr lang="tr-TR" sz="5400" dirty="0" smtClean="0"/>
              <a:t/>
            </a:r>
            <a:br>
              <a:rPr lang="tr-TR" sz="5400" dirty="0" smtClean="0"/>
            </a:br>
            <a:r>
              <a:rPr lang="tr-TR" sz="5400" dirty="0"/>
              <a:t/>
            </a:r>
            <a:br>
              <a:rPr lang="tr-TR" sz="5400" dirty="0"/>
            </a:br>
            <a:r>
              <a:rPr lang="tr-TR" sz="5400" dirty="0" smtClean="0"/>
              <a:t>6245 SAYILI                 HARCIRAH KANUNU</a:t>
            </a:r>
            <a:endParaRPr lang="tr-TR" sz="5400" dirty="0"/>
          </a:p>
        </p:txBody>
      </p:sp>
    </p:spTree>
    <p:extLst>
      <p:ext uri="{BB962C8B-B14F-4D97-AF65-F5344CB8AC3E}">
        <p14:creationId xmlns:p14="http://schemas.microsoft.com/office/powerpoint/2010/main" val="3712875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1369" y="452718"/>
            <a:ext cx="9239465" cy="860927"/>
          </a:xfrm>
        </p:spPr>
        <p:txBody>
          <a:bodyPr/>
          <a:lstStyle/>
          <a:p>
            <a:pPr algn="ctr"/>
            <a:r>
              <a:rPr lang="tr-TR" sz="2800" dirty="0"/>
              <a:t>ÖRNEK </a:t>
            </a:r>
            <a:r>
              <a:rPr lang="tr-TR" sz="2800" dirty="0" smtClean="0"/>
              <a:t>-2       </a:t>
            </a:r>
            <a:r>
              <a:rPr lang="tr-TR" sz="2800" dirty="0"/>
              <a:t>YURTİÇİ GEÇİCİ GÖREV YOLLUĞU</a:t>
            </a:r>
            <a:r>
              <a:rPr lang="tr-TR" dirty="0"/>
              <a:t/>
            </a:r>
            <a:br>
              <a:rPr lang="tr-TR" dirty="0"/>
            </a:br>
            <a:endParaRPr lang="tr-TR" dirty="0"/>
          </a:p>
        </p:txBody>
      </p:sp>
      <p:sp>
        <p:nvSpPr>
          <p:cNvPr id="3" name="İçerik Yer Tutucusu 2"/>
          <p:cNvSpPr>
            <a:spLocks noGrp="1"/>
          </p:cNvSpPr>
          <p:nvPr>
            <p:ph idx="1"/>
          </p:nvPr>
        </p:nvSpPr>
        <p:spPr>
          <a:xfrm>
            <a:off x="1060403" y="1815921"/>
            <a:ext cx="9603303" cy="4316568"/>
          </a:xfrm>
        </p:spPr>
        <p:txBody>
          <a:bodyPr>
            <a:normAutofit/>
          </a:bodyPr>
          <a:lstStyle/>
          <a:p>
            <a:pPr marL="0" indent="0">
              <a:buNone/>
            </a:pPr>
            <a:r>
              <a:rPr lang="tr-TR" sz="2200" dirty="0"/>
              <a:t>Üniversitemiz Rektör Yardımcısı </a:t>
            </a:r>
            <a:r>
              <a:rPr lang="tr-TR" sz="2200" dirty="0">
                <a:solidFill>
                  <a:prstClr val="black"/>
                </a:solidFill>
              </a:rPr>
              <a:t>(</a:t>
            </a:r>
            <a:r>
              <a:rPr lang="tr-TR" sz="2200" i="1" dirty="0">
                <a:solidFill>
                  <a:prstClr val="black"/>
                </a:solidFill>
              </a:rPr>
              <a:t>ek göstergesi 6400</a:t>
            </a:r>
            <a:r>
              <a:rPr lang="tr-TR" sz="2200" dirty="0">
                <a:solidFill>
                  <a:prstClr val="black"/>
                </a:solidFill>
              </a:rPr>
              <a:t>) </a:t>
            </a:r>
            <a:r>
              <a:rPr lang="tr-TR" sz="2200" dirty="0" smtClean="0"/>
              <a:t>2 </a:t>
            </a:r>
            <a:r>
              <a:rPr lang="tr-TR" sz="2200" dirty="0"/>
              <a:t>gün süreyle (yol hariç) </a:t>
            </a:r>
            <a:r>
              <a:rPr lang="tr-TR" sz="2200" dirty="0" smtClean="0"/>
              <a:t>03-04 Mayıs 2018 tarihinde geçici </a:t>
            </a:r>
            <a:r>
              <a:rPr lang="tr-TR" sz="2200" dirty="0"/>
              <a:t>görevle </a:t>
            </a:r>
            <a:r>
              <a:rPr lang="tr-TR" sz="2200" dirty="0" smtClean="0"/>
              <a:t>konaklamalı olarak Ankara</a:t>
            </a:r>
            <a:r>
              <a:rPr lang="tr-TR" sz="2200" dirty="0"/>
              <a:t>’ da görevlendiriliyor. Üniversitemiz Rektör Yardımcısı 02 Mayıs 2018 tarihinde saat 13:00’ te yola çıkmış ve 04 Mayıs 2018 tarihinde saat </a:t>
            </a:r>
            <a:r>
              <a:rPr lang="tr-TR" sz="2200" dirty="0" smtClean="0"/>
              <a:t>23:00</a:t>
            </a:r>
            <a:r>
              <a:rPr lang="tr-TR" sz="2200" dirty="0"/>
              <a:t>’ </a:t>
            </a:r>
            <a:r>
              <a:rPr lang="tr-TR" sz="2200" dirty="0" smtClean="0"/>
              <a:t>de </a:t>
            </a:r>
            <a:r>
              <a:rPr lang="tr-TR" sz="2200" dirty="0"/>
              <a:t>Antalya’ ya dönmüştür.</a:t>
            </a:r>
          </a:p>
          <a:p>
            <a:pPr marL="0" indent="0">
              <a:buNone/>
            </a:pPr>
            <a:r>
              <a:rPr lang="tr-TR" sz="2200" dirty="0" smtClean="0"/>
              <a:t>Ödenecek </a:t>
            </a:r>
            <a:r>
              <a:rPr lang="tr-TR" sz="2200" dirty="0"/>
              <a:t>olan geçici görev yolluğunu </a:t>
            </a:r>
            <a:r>
              <a:rPr lang="tr-TR" sz="2200" dirty="0" smtClean="0"/>
              <a:t>hesaplayınız?</a:t>
            </a:r>
            <a:endParaRPr lang="tr-TR" sz="2200" dirty="0"/>
          </a:p>
          <a:p>
            <a:pPr marL="0" indent="0">
              <a:buNone/>
            </a:pPr>
            <a:endParaRPr lang="tr-TR" sz="2200" dirty="0"/>
          </a:p>
        </p:txBody>
      </p:sp>
    </p:spTree>
    <p:extLst>
      <p:ext uri="{BB962C8B-B14F-4D97-AF65-F5344CB8AC3E}">
        <p14:creationId xmlns:p14="http://schemas.microsoft.com/office/powerpoint/2010/main" val="2567476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0158" y="452718"/>
            <a:ext cx="9110676" cy="860927"/>
          </a:xfrm>
        </p:spPr>
        <p:txBody>
          <a:bodyPr/>
          <a:lstStyle/>
          <a:p>
            <a:r>
              <a:rPr lang="tr-TR" sz="2400" dirty="0"/>
              <a:t>ÖRNEK </a:t>
            </a:r>
            <a:r>
              <a:rPr lang="tr-TR" sz="2400" dirty="0" smtClean="0"/>
              <a:t>-2     YURTİÇİ </a:t>
            </a:r>
            <a:r>
              <a:rPr lang="tr-TR" sz="2400" dirty="0"/>
              <a:t>GEÇİCİ GÖREV YOLLUĞU</a:t>
            </a:r>
            <a:r>
              <a:rPr lang="tr-TR" dirty="0"/>
              <a:t/>
            </a:r>
            <a:br>
              <a:rPr lang="tr-TR" dirty="0"/>
            </a:br>
            <a:endParaRPr lang="tr-TR" dirty="0"/>
          </a:p>
        </p:txBody>
      </p:sp>
      <p:sp>
        <p:nvSpPr>
          <p:cNvPr id="3" name="İçerik Yer Tutucusu 2"/>
          <p:cNvSpPr>
            <a:spLocks noGrp="1"/>
          </p:cNvSpPr>
          <p:nvPr>
            <p:ph idx="1"/>
          </p:nvPr>
        </p:nvSpPr>
        <p:spPr>
          <a:xfrm>
            <a:off x="940158" y="1313645"/>
            <a:ext cx="9607639" cy="5177307"/>
          </a:xfrm>
        </p:spPr>
        <p:txBody>
          <a:bodyPr>
            <a:normAutofit fontScale="55000" lnSpcReduction="20000"/>
          </a:bodyPr>
          <a:lstStyle/>
          <a:p>
            <a:pPr marL="0" indent="0">
              <a:buNone/>
            </a:pPr>
            <a:r>
              <a:rPr lang="tr-TR" sz="2900" dirty="0"/>
              <a:t>Üniversitemiz Rektör Yardımcısı </a:t>
            </a:r>
            <a:r>
              <a:rPr lang="tr-TR" sz="2900" dirty="0" smtClean="0"/>
              <a:t>02 Mayıs 2018 tarihinde saat 13:00’ te yola çıkmış ve 04 Mayıs 2018 tarihinde saat 22:00’ da Antalya’ ya dönmüştür.</a:t>
            </a:r>
            <a:endParaRPr lang="tr-TR" sz="2900" dirty="0"/>
          </a:p>
          <a:p>
            <a:pPr marL="0" indent="0">
              <a:buNone/>
            </a:pPr>
            <a:r>
              <a:rPr lang="tr-TR" sz="2900" dirty="0">
                <a:solidFill>
                  <a:srgbClr val="FF0000"/>
                </a:solidFill>
              </a:rPr>
              <a:t>ÇÖZÜM </a:t>
            </a:r>
            <a:r>
              <a:rPr lang="tr-TR" sz="2900" dirty="0" smtClean="0">
                <a:solidFill>
                  <a:srgbClr val="FF0000"/>
                </a:solidFill>
              </a:rPr>
              <a:t>-2</a:t>
            </a:r>
            <a:endParaRPr lang="tr-TR" sz="2900" dirty="0">
              <a:solidFill>
                <a:srgbClr val="FF0000"/>
              </a:solidFill>
            </a:endParaRPr>
          </a:p>
          <a:p>
            <a:pPr marL="0" indent="0">
              <a:buNone/>
            </a:pPr>
            <a:r>
              <a:rPr lang="tr-TR" sz="2900" u="sng" dirty="0">
                <a:solidFill>
                  <a:srgbClr val="FF0000"/>
                </a:solidFill>
              </a:rPr>
              <a:t>VERİLER</a:t>
            </a:r>
            <a:endParaRPr lang="tr-TR" sz="2900" dirty="0">
              <a:solidFill>
                <a:srgbClr val="FF0000"/>
              </a:solidFill>
            </a:endParaRPr>
          </a:p>
          <a:p>
            <a:pPr marL="0" indent="0">
              <a:buNone/>
            </a:pPr>
            <a:r>
              <a:rPr lang="tr-TR" sz="2900" dirty="0" smtClean="0"/>
              <a:t>1) </a:t>
            </a:r>
            <a:r>
              <a:rPr lang="tr-TR" sz="2900" b="1" u="sng" dirty="0" smtClean="0"/>
              <a:t>Yol Gideri</a:t>
            </a:r>
          </a:p>
          <a:p>
            <a:pPr marL="0" indent="0">
              <a:buNone/>
            </a:pPr>
            <a:r>
              <a:rPr lang="tr-TR" sz="2900" dirty="0" smtClean="0"/>
              <a:t>     Antalya-Ankara-Antalya (Uçak Bileti)                   </a:t>
            </a:r>
            <a:r>
              <a:rPr lang="tr-TR" sz="2900" dirty="0" smtClean="0">
                <a:sym typeface="Wingdings" panose="05000000000000000000" pitchFamily="2" charset="2"/>
              </a:rPr>
              <a:t> </a:t>
            </a:r>
            <a:r>
              <a:rPr lang="tr-TR" sz="2900" b="1" u="sng" dirty="0" smtClean="0">
                <a:sym typeface="Wingdings" panose="05000000000000000000" pitchFamily="2" charset="2"/>
              </a:rPr>
              <a:t>398,00</a:t>
            </a:r>
            <a:endParaRPr lang="tr-TR" sz="2900" b="1" u="sng" dirty="0" smtClean="0"/>
          </a:p>
          <a:p>
            <a:pPr marL="0" indent="0">
              <a:buNone/>
            </a:pPr>
            <a:r>
              <a:rPr lang="tr-TR" sz="2900" dirty="0" smtClean="0"/>
              <a:t>     Havaalanı-Görev Yeri (</a:t>
            </a:r>
            <a:r>
              <a:rPr lang="tr-TR" sz="2900" dirty="0" err="1" smtClean="0"/>
              <a:t>Havaş</a:t>
            </a:r>
            <a:r>
              <a:rPr lang="tr-TR" sz="2900" dirty="0" smtClean="0"/>
              <a:t>) Ankara                 </a:t>
            </a:r>
            <a:r>
              <a:rPr lang="tr-TR" sz="2900" dirty="0" smtClean="0">
                <a:sym typeface="Wingdings" panose="05000000000000000000" pitchFamily="2" charset="2"/>
              </a:rPr>
              <a:t>  </a:t>
            </a:r>
            <a:r>
              <a:rPr lang="tr-TR" sz="2900" b="1" u="sng" dirty="0" smtClean="0">
                <a:sym typeface="Wingdings" panose="05000000000000000000" pitchFamily="2" charset="2"/>
              </a:rPr>
              <a:t>11,00</a:t>
            </a:r>
          </a:p>
          <a:p>
            <a:pPr marL="0" indent="0">
              <a:buNone/>
            </a:pPr>
            <a:r>
              <a:rPr lang="tr-TR" sz="2900" dirty="0">
                <a:sym typeface="Wingdings" panose="05000000000000000000" pitchFamily="2" charset="2"/>
              </a:rPr>
              <a:t> </a:t>
            </a:r>
            <a:r>
              <a:rPr lang="tr-TR" sz="2900" dirty="0" smtClean="0">
                <a:sym typeface="Wingdings" panose="05000000000000000000" pitchFamily="2" charset="2"/>
              </a:rPr>
              <a:t>    Havaalanı-İkametgah (Taksi) Antalya                    </a:t>
            </a:r>
            <a:r>
              <a:rPr lang="tr-TR" sz="2900" b="1" u="sng" dirty="0" smtClean="0">
                <a:sym typeface="Wingdings" panose="05000000000000000000" pitchFamily="2" charset="2"/>
              </a:rPr>
              <a:t>30,00</a:t>
            </a:r>
          </a:p>
          <a:p>
            <a:pPr marL="457200" indent="-457200">
              <a:buFont typeface="+mj-lt"/>
              <a:buAutoNum type="arabicParenR"/>
            </a:pPr>
            <a:endParaRPr lang="tr-TR" sz="2900" b="1" u="sng" dirty="0" smtClean="0">
              <a:sym typeface="Wingdings" panose="05000000000000000000" pitchFamily="2" charset="2"/>
            </a:endParaRPr>
          </a:p>
          <a:p>
            <a:pPr marL="0" indent="0">
              <a:buNone/>
            </a:pPr>
            <a:r>
              <a:rPr lang="tr-TR" sz="2900" dirty="0" smtClean="0">
                <a:sym typeface="Wingdings" panose="05000000000000000000" pitchFamily="2" charset="2"/>
              </a:rPr>
              <a:t> 2) Konaklama Faturası				                       270,00</a:t>
            </a:r>
          </a:p>
          <a:p>
            <a:pPr marL="0" indent="0">
              <a:buNone/>
            </a:pPr>
            <a:r>
              <a:rPr lang="tr-TR" sz="2900" b="1" dirty="0" smtClean="0">
                <a:sym typeface="Wingdings" panose="05000000000000000000" pitchFamily="2" charset="2"/>
              </a:rPr>
              <a:t>     </a:t>
            </a:r>
            <a:r>
              <a:rPr lang="tr-TR" sz="2900" b="1" u="sng" dirty="0" smtClean="0">
                <a:sym typeface="Wingdings" panose="05000000000000000000" pitchFamily="2" charset="2"/>
              </a:rPr>
              <a:t>Ankara Konaklama</a:t>
            </a:r>
            <a:r>
              <a:rPr lang="tr-TR" sz="2900" dirty="0" smtClean="0">
                <a:sym typeface="Wingdings" panose="05000000000000000000" pitchFamily="2" charset="2"/>
              </a:rPr>
              <a:t>                                                 144,45 (48,15 x %50 = 72,225 1 gün)</a:t>
            </a:r>
          </a:p>
          <a:p>
            <a:pPr marL="0" indent="0">
              <a:buNone/>
            </a:pPr>
            <a:r>
              <a:rPr lang="tr-TR" sz="2900" dirty="0">
                <a:sym typeface="Wingdings" panose="05000000000000000000" pitchFamily="2" charset="2"/>
              </a:rPr>
              <a:t> </a:t>
            </a:r>
            <a:r>
              <a:rPr lang="tr-TR" sz="2900" dirty="0" smtClean="0">
                <a:sym typeface="Wingdings" panose="05000000000000000000" pitchFamily="2" charset="2"/>
              </a:rPr>
              <a:t>                                                                                        72,225 x  2 gün  </a:t>
            </a:r>
            <a:r>
              <a:rPr lang="tr-TR" sz="2900" b="1" u="sng" dirty="0" smtClean="0">
                <a:sym typeface="Wingdings" panose="05000000000000000000" pitchFamily="2" charset="2"/>
              </a:rPr>
              <a:t>144,45 ‘ i aşamaz.</a:t>
            </a:r>
          </a:p>
          <a:p>
            <a:pPr marL="0" indent="0">
              <a:buNone/>
            </a:pPr>
            <a:endParaRPr lang="tr-TR" sz="2900" b="1" u="sng" dirty="0" smtClean="0">
              <a:sym typeface="Wingdings" panose="05000000000000000000" pitchFamily="2" charset="2"/>
            </a:endParaRPr>
          </a:p>
          <a:p>
            <a:pPr marL="0" indent="0">
              <a:buNone/>
            </a:pPr>
            <a:r>
              <a:rPr lang="tr-TR" sz="2900" dirty="0" smtClean="0">
                <a:sym typeface="Wingdings" panose="05000000000000000000" pitchFamily="2" charset="2"/>
              </a:rPr>
              <a:t>3) </a:t>
            </a:r>
            <a:r>
              <a:rPr lang="tr-TR" sz="2900" b="1" u="sng" dirty="0" smtClean="0">
                <a:sym typeface="Wingdings" panose="05000000000000000000" pitchFamily="2" charset="2"/>
              </a:rPr>
              <a:t>Gündelik </a:t>
            </a:r>
            <a:r>
              <a:rPr lang="tr-TR" sz="2900" dirty="0" smtClean="0">
                <a:sym typeface="Wingdings" panose="05000000000000000000" pitchFamily="2" charset="2"/>
              </a:rPr>
              <a:t>        48,15 x </a:t>
            </a:r>
            <a:r>
              <a:rPr lang="tr-TR" sz="2900" dirty="0">
                <a:sym typeface="Wingdings" panose="05000000000000000000" pitchFamily="2" charset="2"/>
              </a:rPr>
              <a:t>3</a:t>
            </a:r>
            <a:r>
              <a:rPr lang="tr-TR" sz="2900" dirty="0" smtClean="0">
                <a:sym typeface="Wingdings" panose="05000000000000000000" pitchFamily="2" charset="2"/>
              </a:rPr>
              <a:t> gün ( 02 Mayıs 2018 Tarihinde yola çıkmıştır) = 144,45 Gündeliği</a:t>
            </a:r>
          </a:p>
          <a:p>
            <a:pPr marL="0" indent="0">
              <a:buNone/>
            </a:pPr>
            <a:r>
              <a:rPr lang="tr-TR" sz="2900" b="1" dirty="0" smtClean="0">
                <a:sym typeface="Wingdings" panose="05000000000000000000" pitchFamily="2" charset="2"/>
              </a:rPr>
              <a:t>Toplam</a:t>
            </a:r>
            <a:r>
              <a:rPr lang="tr-TR" sz="2900" dirty="0" smtClean="0">
                <a:sym typeface="Wingdings" panose="05000000000000000000" pitchFamily="2" charset="2"/>
              </a:rPr>
              <a:t>: 398,00 + 11+ 30 + 144,45 + 144,45 = </a:t>
            </a:r>
            <a:r>
              <a:rPr lang="tr-TR" sz="2900" b="1" dirty="0" smtClean="0">
                <a:sym typeface="Wingdings" panose="05000000000000000000" pitchFamily="2" charset="2"/>
              </a:rPr>
              <a:t>727,90 TL. </a:t>
            </a:r>
            <a:r>
              <a:rPr lang="tr-TR" sz="2900" dirty="0" smtClean="0">
                <a:sym typeface="Wingdings" panose="05000000000000000000" pitchFamily="2" charset="2"/>
              </a:rPr>
              <a:t>harcırah ödenir.</a:t>
            </a:r>
          </a:p>
          <a:p>
            <a:pPr marL="0" indent="0">
              <a:buNone/>
            </a:pPr>
            <a:r>
              <a:rPr lang="tr-TR" sz="2900" dirty="0">
                <a:sym typeface="Wingdings" panose="05000000000000000000" pitchFamily="2" charset="2"/>
              </a:rPr>
              <a:t> </a:t>
            </a:r>
            <a:r>
              <a:rPr lang="tr-TR" sz="2900" dirty="0" smtClean="0">
                <a:sym typeface="Wingdings" panose="05000000000000000000" pitchFamily="2" charset="2"/>
              </a:rPr>
              <a:t>    </a:t>
            </a:r>
            <a:endParaRPr lang="tr-TR" sz="2900" dirty="0"/>
          </a:p>
          <a:p>
            <a:endParaRPr lang="tr-TR" dirty="0"/>
          </a:p>
        </p:txBody>
      </p:sp>
    </p:spTree>
    <p:extLst>
      <p:ext uri="{BB962C8B-B14F-4D97-AF65-F5344CB8AC3E}">
        <p14:creationId xmlns:p14="http://schemas.microsoft.com/office/powerpoint/2010/main" val="3729220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03312" y="1571222"/>
            <a:ext cx="9392970" cy="4765183"/>
          </a:xfrm>
        </p:spPr>
        <p:txBody>
          <a:bodyPr>
            <a:normAutofit/>
          </a:bodyPr>
          <a:lstStyle/>
          <a:p>
            <a:pPr marL="0" indent="0">
              <a:buNone/>
            </a:pPr>
            <a:r>
              <a:rPr lang="tr-TR" dirty="0" smtClean="0"/>
              <a:t>Başkanlığımızda 12 derecedeki bir Memur 10 Ekim 2017 tarihinde Finike’ ye geçici görevle 4 ay süreyle görevlendirilmiştir. Gündelik, konaklama ve yol giderini hesaplayınız. (</a:t>
            </a:r>
            <a:r>
              <a:rPr lang="tr-TR" dirty="0"/>
              <a:t>Başkanlığımız Memuru </a:t>
            </a:r>
            <a:r>
              <a:rPr lang="tr-TR" dirty="0" smtClean="0"/>
              <a:t>08 Şubat 2018 </a:t>
            </a:r>
            <a:r>
              <a:rPr lang="tr-TR" dirty="0"/>
              <a:t>tarihinde Antalya’ da görevine tekrar </a:t>
            </a:r>
            <a:r>
              <a:rPr lang="tr-TR" dirty="0" smtClean="0"/>
              <a:t>başlamıştır) </a:t>
            </a:r>
            <a:endParaRPr lang="tr-TR" dirty="0"/>
          </a:p>
          <a:p>
            <a:pPr marL="0" indent="0">
              <a:buNone/>
            </a:pPr>
            <a:endParaRPr lang="tr-TR" dirty="0" smtClean="0"/>
          </a:p>
          <a:p>
            <a:pPr marL="0" indent="0">
              <a:buNone/>
            </a:pPr>
            <a:r>
              <a:rPr lang="tr-TR" dirty="0" smtClean="0"/>
              <a:t> </a:t>
            </a:r>
            <a:r>
              <a:rPr lang="tr-TR" dirty="0" smtClean="0">
                <a:solidFill>
                  <a:srgbClr val="FF0000"/>
                </a:solidFill>
              </a:rPr>
              <a:t>ÇÖZÜM -3</a:t>
            </a:r>
            <a:endParaRPr lang="tr-TR" dirty="0">
              <a:solidFill>
                <a:srgbClr val="FF0000"/>
              </a:solidFill>
            </a:endParaRPr>
          </a:p>
          <a:p>
            <a:pPr marL="0" indent="0">
              <a:buNone/>
            </a:pPr>
            <a:r>
              <a:rPr lang="tr-TR" u="sng" dirty="0">
                <a:solidFill>
                  <a:srgbClr val="FF0000"/>
                </a:solidFill>
              </a:rPr>
              <a:t>VERİLER</a:t>
            </a:r>
            <a:endParaRPr lang="tr-TR" dirty="0">
              <a:solidFill>
                <a:srgbClr val="FF0000"/>
              </a:solidFill>
            </a:endParaRPr>
          </a:p>
          <a:p>
            <a:pPr>
              <a:buFont typeface="Arial" panose="020B0604020202020204" pitchFamily="34" charset="0"/>
              <a:buChar char="•"/>
            </a:pPr>
            <a:r>
              <a:rPr lang="tr-TR" dirty="0" smtClean="0"/>
              <a:t>Memur kadro derecesi   	</a:t>
            </a:r>
            <a:r>
              <a:rPr lang="tr-TR" dirty="0"/>
              <a:t>	</a:t>
            </a:r>
            <a:r>
              <a:rPr lang="tr-TR" dirty="0" smtClean="0"/>
              <a:t>:12</a:t>
            </a:r>
            <a:endParaRPr lang="tr-TR" dirty="0"/>
          </a:p>
          <a:p>
            <a:pPr>
              <a:buFont typeface="Arial" panose="020B0604020202020204" pitchFamily="34" charset="0"/>
              <a:buChar char="•"/>
            </a:pPr>
            <a:r>
              <a:rPr lang="tr-TR" dirty="0" smtClean="0"/>
              <a:t>Otobüs </a:t>
            </a:r>
            <a:r>
              <a:rPr lang="tr-TR" dirty="0"/>
              <a:t>(</a:t>
            </a:r>
            <a:r>
              <a:rPr lang="tr-TR" dirty="0" smtClean="0"/>
              <a:t>Ant-Finike-Ant</a:t>
            </a:r>
            <a:r>
              <a:rPr lang="tr-TR" dirty="0"/>
              <a:t>)		</a:t>
            </a:r>
            <a:r>
              <a:rPr lang="tr-TR" dirty="0" smtClean="0"/>
              <a:t> 	:22,00 + 22,00</a:t>
            </a:r>
            <a:endParaRPr lang="tr-TR" dirty="0"/>
          </a:p>
          <a:p>
            <a:pPr>
              <a:buFont typeface="Arial" panose="020B0604020202020204" pitchFamily="34" charset="0"/>
              <a:buChar char="•"/>
            </a:pPr>
            <a:r>
              <a:rPr lang="tr-TR" dirty="0" smtClean="0"/>
              <a:t>Konaklama </a:t>
            </a:r>
            <a:r>
              <a:rPr lang="tr-TR" dirty="0"/>
              <a:t>Faturası                   : </a:t>
            </a:r>
            <a:r>
              <a:rPr lang="tr-TR" dirty="0" smtClean="0"/>
              <a:t>5.750,00</a:t>
            </a:r>
            <a:endParaRPr lang="tr-TR" dirty="0"/>
          </a:p>
          <a:p>
            <a:endParaRPr lang="tr-TR" dirty="0"/>
          </a:p>
          <a:p>
            <a:endParaRPr lang="tr-TR" dirty="0"/>
          </a:p>
        </p:txBody>
      </p:sp>
      <p:sp>
        <p:nvSpPr>
          <p:cNvPr id="4" name="Unvan 1"/>
          <p:cNvSpPr>
            <a:spLocks noGrp="1"/>
          </p:cNvSpPr>
          <p:nvPr>
            <p:ph type="title"/>
          </p:nvPr>
        </p:nvSpPr>
        <p:spPr>
          <a:xfrm>
            <a:off x="1103312" y="272414"/>
            <a:ext cx="9392970" cy="822290"/>
          </a:xfrm>
        </p:spPr>
        <p:txBody>
          <a:bodyPr/>
          <a:lstStyle/>
          <a:p>
            <a:r>
              <a:rPr lang="tr-TR" sz="2400" dirty="0" smtClean="0"/>
              <a:t>ÖRNEK -3    YURTİÇİ GEÇİCİ GÖREV YOLLUĞU</a:t>
            </a:r>
            <a:br>
              <a:rPr lang="tr-TR" sz="2400" dirty="0" smtClean="0"/>
            </a:br>
            <a:r>
              <a:rPr lang="tr-TR" sz="2400" dirty="0" smtClean="0"/>
              <a:t>(Harcırah Kanunu Genel Tebliğ   Seri No: 40)</a:t>
            </a:r>
            <a:r>
              <a:rPr lang="tr-TR" dirty="0"/>
              <a:t/>
            </a:r>
            <a:br>
              <a:rPr lang="tr-TR" dirty="0"/>
            </a:br>
            <a:endParaRPr lang="tr-TR" dirty="0"/>
          </a:p>
        </p:txBody>
      </p:sp>
    </p:spTree>
    <p:extLst>
      <p:ext uri="{BB962C8B-B14F-4D97-AF65-F5344CB8AC3E}">
        <p14:creationId xmlns:p14="http://schemas.microsoft.com/office/powerpoint/2010/main" val="2239809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2887" y="452718"/>
            <a:ext cx="9187948" cy="989716"/>
          </a:xfrm>
        </p:spPr>
        <p:txBody>
          <a:bodyPr/>
          <a:lstStyle/>
          <a:p>
            <a:r>
              <a:rPr lang="tr-TR" sz="2800" dirty="0">
                <a:solidFill>
                  <a:srgbClr val="EE5818"/>
                </a:solidFill>
              </a:rPr>
              <a:t>ÖRNEK -3      YURTİÇİ GEÇİCİ GÖREV YOLLUĞU(KONAKLAMA HESABI)</a:t>
            </a:r>
            <a:r>
              <a:rPr lang="tr-TR" dirty="0">
                <a:solidFill>
                  <a:srgbClr val="EE5818"/>
                </a:solidFill>
              </a:rPr>
              <a:t/>
            </a:r>
            <a:br>
              <a:rPr lang="tr-TR" dirty="0">
                <a:solidFill>
                  <a:srgbClr val="EE5818"/>
                </a:solidFill>
              </a:rPr>
            </a:br>
            <a:endParaRPr lang="tr-TR" dirty="0"/>
          </a:p>
        </p:txBody>
      </p:sp>
      <p:sp>
        <p:nvSpPr>
          <p:cNvPr id="3" name="İçerik Yer Tutucusu 2"/>
          <p:cNvSpPr>
            <a:spLocks noGrp="1"/>
          </p:cNvSpPr>
          <p:nvPr>
            <p:ph idx="1"/>
          </p:nvPr>
        </p:nvSpPr>
        <p:spPr>
          <a:xfrm>
            <a:off x="862886" y="1545465"/>
            <a:ext cx="10547796" cy="4754451"/>
          </a:xfrm>
        </p:spPr>
        <p:txBody>
          <a:bodyPr>
            <a:normAutofit fontScale="92500" lnSpcReduction="20000"/>
          </a:bodyPr>
          <a:lstStyle/>
          <a:p>
            <a:pPr marL="0" indent="0">
              <a:buNone/>
            </a:pPr>
            <a:r>
              <a:rPr lang="tr-TR" dirty="0" smtClean="0"/>
              <a:t>Başkanlığımız Memuru 08 Şubat 2018 tarihinde Antalya’ da görevine tekrar başlamıştır. </a:t>
            </a:r>
            <a:endParaRPr lang="tr-TR" dirty="0"/>
          </a:p>
          <a:p>
            <a:pPr marL="0" indent="0">
              <a:buNone/>
            </a:pPr>
            <a:r>
              <a:rPr lang="tr-TR" dirty="0">
                <a:solidFill>
                  <a:srgbClr val="FF0000"/>
                </a:solidFill>
              </a:rPr>
              <a:t>ÇÖZÜM </a:t>
            </a:r>
            <a:r>
              <a:rPr lang="tr-TR" dirty="0" smtClean="0">
                <a:solidFill>
                  <a:srgbClr val="FF0000"/>
                </a:solidFill>
              </a:rPr>
              <a:t>-3</a:t>
            </a:r>
            <a:endParaRPr lang="tr-TR" dirty="0">
              <a:solidFill>
                <a:srgbClr val="FF0000"/>
              </a:solidFill>
            </a:endParaRPr>
          </a:p>
          <a:p>
            <a:pPr marL="0" indent="0">
              <a:buNone/>
            </a:pPr>
            <a:r>
              <a:rPr lang="tr-TR" u="sng" dirty="0">
                <a:solidFill>
                  <a:srgbClr val="FF0000"/>
                </a:solidFill>
              </a:rPr>
              <a:t>VERİLER</a:t>
            </a:r>
            <a:endParaRPr lang="tr-TR" dirty="0">
              <a:solidFill>
                <a:srgbClr val="FF0000"/>
              </a:solidFill>
            </a:endParaRPr>
          </a:p>
          <a:p>
            <a:pPr marL="0" indent="0">
              <a:buNone/>
            </a:pPr>
            <a:r>
              <a:rPr lang="tr-TR" dirty="0"/>
              <a:t>1) </a:t>
            </a:r>
            <a:r>
              <a:rPr lang="tr-TR" b="1" u="sng" dirty="0"/>
              <a:t>Yol Gideri</a:t>
            </a:r>
          </a:p>
          <a:p>
            <a:pPr marL="0" indent="0">
              <a:buNone/>
            </a:pPr>
            <a:r>
              <a:rPr lang="tr-TR" dirty="0"/>
              <a:t>     </a:t>
            </a:r>
            <a:r>
              <a:rPr lang="tr-TR" dirty="0" smtClean="0"/>
              <a:t>Antalya-Finike-Antalya (Rayiç Otobüs Bileti) Gidiş-Dönüş      </a:t>
            </a:r>
            <a:r>
              <a:rPr lang="tr-TR" dirty="0" smtClean="0">
                <a:sym typeface="Wingdings" panose="05000000000000000000" pitchFamily="2" charset="2"/>
              </a:rPr>
              <a:t></a:t>
            </a:r>
            <a:r>
              <a:rPr lang="tr-TR" b="1" u="sng" dirty="0" smtClean="0">
                <a:sym typeface="Wingdings" panose="05000000000000000000" pitchFamily="2" charset="2"/>
              </a:rPr>
              <a:t>44,00</a:t>
            </a:r>
            <a:endParaRPr lang="tr-TR" b="1" u="sng" dirty="0"/>
          </a:p>
          <a:p>
            <a:pPr marL="0" indent="0">
              <a:buNone/>
            </a:pPr>
            <a:r>
              <a:rPr lang="tr-TR" dirty="0"/>
              <a:t>     </a:t>
            </a:r>
            <a:endParaRPr lang="tr-TR" b="1" u="sng" dirty="0">
              <a:sym typeface="Wingdings" panose="05000000000000000000" pitchFamily="2" charset="2"/>
            </a:endParaRPr>
          </a:p>
          <a:p>
            <a:pPr marL="0" indent="0">
              <a:buNone/>
            </a:pPr>
            <a:r>
              <a:rPr lang="tr-TR" dirty="0">
                <a:sym typeface="Wingdings" panose="05000000000000000000" pitchFamily="2" charset="2"/>
              </a:rPr>
              <a:t> </a:t>
            </a:r>
            <a:r>
              <a:rPr lang="tr-TR" dirty="0" smtClean="0">
                <a:sym typeface="Wingdings" panose="05000000000000000000" pitchFamily="2" charset="2"/>
              </a:rPr>
              <a:t>2) </a:t>
            </a:r>
            <a:r>
              <a:rPr lang="tr-TR" b="1" u="sng" dirty="0" smtClean="0">
                <a:sym typeface="Wingdings" panose="05000000000000000000" pitchFamily="2" charset="2"/>
              </a:rPr>
              <a:t>Gündelik </a:t>
            </a:r>
            <a:r>
              <a:rPr lang="tr-TR" b="1" u="sng" dirty="0" smtClean="0">
                <a:solidFill>
                  <a:srgbClr val="FF0000"/>
                </a:solidFill>
                <a:sym typeface="Wingdings" panose="05000000000000000000" pitchFamily="2" charset="2"/>
              </a:rPr>
              <a:t>2017 </a:t>
            </a:r>
            <a:r>
              <a:rPr lang="tr-TR" dirty="0" smtClean="0">
                <a:sym typeface="Wingdings" panose="05000000000000000000" pitchFamily="2" charset="2"/>
              </a:rPr>
              <a:t>    </a:t>
            </a:r>
            <a:r>
              <a:rPr lang="tr-TR" dirty="0">
                <a:sym typeface="Wingdings" panose="05000000000000000000" pitchFamily="2" charset="2"/>
              </a:rPr>
              <a:t> </a:t>
            </a:r>
            <a:r>
              <a:rPr lang="tr-TR" dirty="0" smtClean="0">
                <a:sym typeface="Wingdings" panose="05000000000000000000" pitchFamily="2" charset="2"/>
              </a:rPr>
              <a:t>36,25 x 82 gün </a:t>
            </a:r>
            <a:r>
              <a:rPr lang="tr-TR" dirty="0">
                <a:sym typeface="Wingdings" panose="05000000000000000000" pitchFamily="2" charset="2"/>
              </a:rPr>
              <a:t>( </a:t>
            </a:r>
            <a:r>
              <a:rPr lang="tr-TR" dirty="0" smtClean="0">
                <a:solidFill>
                  <a:srgbClr val="000099"/>
                </a:solidFill>
                <a:sym typeface="Wingdings" panose="05000000000000000000" pitchFamily="2" charset="2"/>
              </a:rPr>
              <a:t>10/10/2017-31/12/2017 82 gün 2017 gündeliği</a:t>
            </a:r>
            <a:r>
              <a:rPr lang="tr-TR" dirty="0" smtClean="0">
                <a:sym typeface="Wingdings" panose="05000000000000000000" pitchFamily="2" charset="2"/>
              </a:rPr>
              <a:t>) 	                  	                                   =</a:t>
            </a:r>
            <a:r>
              <a:rPr lang="tr-TR" b="1" u="sng" dirty="0" smtClean="0">
                <a:sym typeface="Wingdings" panose="05000000000000000000" pitchFamily="2" charset="2"/>
              </a:rPr>
              <a:t>2.972,50 </a:t>
            </a:r>
          </a:p>
          <a:p>
            <a:pPr marL="0" indent="0">
              <a:buNone/>
            </a:pPr>
            <a:r>
              <a:rPr lang="tr-TR" dirty="0">
                <a:sym typeface="Wingdings" panose="05000000000000000000" pitchFamily="2" charset="2"/>
              </a:rPr>
              <a:t> </a:t>
            </a:r>
            <a:r>
              <a:rPr lang="tr-TR" dirty="0" smtClean="0">
                <a:sym typeface="Wingdings" panose="05000000000000000000" pitchFamily="2" charset="2"/>
              </a:rPr>
              <a:t>    </a:t>
            </a:r>
            <a:r>
              <a:rPr lang="tr-TR" b="1" u="sng" dirty="0" smtClean="0">
                <a:sym typeface="Wingdings" panose="05000000000000000000" pitchFamily="2" charset="2"/>
              </a:rPr>
              <a:t>Gündelik </a:t>
            </a:r>
            <a:r>
              <a:rPr lang="tr-TR" b="1" u="sng" dirty="0" smtClean="0">
                <a:solidFill>
                  <a:srgbClr val="FF0000"/>
                </a:solidFill>
                <a:sym typeface="Wingdings" panose="05000000000000000000" pitchFamily="2" charset="2"/>
              </a:rPr>
              <a:t>2018</a:t>
            </a:r>
            <a:r>
              <a:rPr lang="tr-TR" dirty="0" smtClean="0">
                <a:sym typeface="Wingdings" panose="05000000000000000000" pitchFamily="2" charset="2"/>
              </a:rPr>
              <a:t>  38,75 x 8 gün    = </a:t>
            </a:r>
            <a:r>
              <a:rPr lang="tr-TR" b="1" u="sng" dirty="0" smtClean="0">
                <a:sym typeface="Wingdings" panose="05000000000000000000" pitchFamily="2" charset="2"/>
              </a:rPr>
              <a:t>310,00 (90 gün tam ödenir)</a:t>
            </a:r>
          </a:p>
          <a:p>
            <a:pPr marL="0" indent="0">
              <a:buNone/>
            </a:pPr>
            <a:r>
              <a:rPr lang="tr-TR" b="1" dirty="0" smtClean="0">
                <a:sym typeface="Wingdings" panose="05000000000000000000" pitchFamily="2" charset="2"/>
              </a:rPr>
              <a:t>    </a:t>
            </a:r>
            <a:r>
              <a:rPr lang="tr-TR" b="1" dirty="0">
                <a:sym typeface="Wingdings" panose="05000000000000000000" pitchFamily="2" charset="2"/>
              </a:rPr>
              <a:t> </a:t>
            </a:r>
            <a:r>
              <a:rPr lang="tr-TR" b="1" dirty="0" smtClean="0">
                <a:sym typeface="Wingdings" panose="05000000000000000000" pitchFamily="2" charset="2"/>
              </a:rPr>
              <a:t>Gündelik 2018 </a:t>
            </a:r>
            <a:r>
              <a:rPr lang="tr-TR" dirty="0" smtClean="0">
                <a:sym typeface="Wingdings" panose="05000000000000000000" pitchFamily="2" charset="2"/>
              </a:rPr>
              <a:t> 38,75 x 30 gün (</a:t>
            </a:r>
            <a:r>
              <a:rPr lang="tr-TR" dirty="0" smtClean="0">
                <a:solidFill>
                  <a:srgbClr val="000099"/>
                </a:solidFill>
                <a:sym typeface="Wingdings" panose="05000000000000000000" pitchFamily="2" charset="2"/>
              </a:rPr>
              <a:t>09 Ocak-08 Şubat 2018</a:t>
            </a:r>
            <a:r>
              <a:rPr lang="tr-TR" dirty="0" smtClean="0">
                <a:sym typeface="Wingdings" panose="05000000000000000000" pitchFamily="2" charset="2"/>
              </a:rPr>
              <a:t>) 90 Gün  2/3’ü ödenir.</a:t>
            </a:r>
          </a:p>
          <a:p>
            <a:pPr marL="0" indent="0">
              <a:buNone/>
            </a:pPr>
            <a:r>
              <a:rPr lang="tr-TR" b="1" dirty="0">
                <a:sym typeface="Wingdings" panose="05000000000000000000" pitchFamily="2" charset="2"/>
              </a:rPr>
              <a:t>	</a:t>
            </a:r>
            <a:r>
              <a:rPr lang="tr-TR" b="1" dirty="0" smtClean="0">
                <a:sym typeface="Wingdings" panose="05000000000000000000" pitchFamily="2" charset="2"/>
              </a:rPr>
              <a:t>				=</a:t>
            </a:r>
            <a:r>
              <a:rPr lang="tr-TR" dirty="0" smtClean="0">
                <a:sym typeface="Wingdings" panose="05000000000000000000" pitchFamily="2" charset="2"/>
              </a:rPr>
              <a:t>1.162,50 x 2/3   = </a:t>
            </a:r>
            <a:r>
              <a:rPr lang="tr-TR" b="1" u="sng" dirty="0" smtClean="0">
                <a:sym typeface="Wingdings" panose="05000000000000000000" pitchFamily="2" charset="2"/>
              </a:rPr>
              <a:t>775,00</a:t>
            </a:r>
          </a:p>
          <a:p>
            <a:pPr marL="0" indent="0">
              <a:buNone/>
            </a:pPr>
            <a:r>
              <a:rPr lang="tr-TR" b="1" dirty="0" smtClean="0">
                <a:sym typeface="Wingdings" panose="05000000000000000000" pitchFamily="2" charset="2"/>
              </a:rPr>
              <a:t>Toplam</a:t>
            </a:r>
            <a:r>
              <a:rPr lang="tr-TR" dirty="0">
                <a:sym typeface="Wingdings" panose="05000000000000000000" pitchFamily="2" charset="2"/>
              </a:rPr>
              <a:t>: </a:t>
            </a:r>
            <a:r>
              <a:rPr lang="tr-TR" dirty="0" smtClean="0">
                <a:sym typeface="Wingdings" panose="05000000000000000000" pitchFamily="2" charset="2"/>
              </a:rPr>
              <a:t>44,00 </a:t>
            </a:r>
            <a:r>
              <a:rPr lang="tr-TR" dirty="0">
                <a:sym typeface="Wingdings" panose="05000000000000000000" pitchFamily="2" charset="2"/>
              </a:rPr>
              <a:t>+ </a:t>
            </a:r>
            <a:r>
              <a:rPr lang="tr-TR" dirty="0" smtClean="0">
                <a:sym typeface="Wingdings" panose="05000000000000000000" pitchFamily="2" charset="2"/>
              </a:rPr>
              <a:t>2.972,50 + 310,00 + 775,00 = </a:t>
            </a:r>
            <a:r>
              <a:rPr lang="tr-TR" b="1" dirty="0" smtClean="0">
                <a:sym typeface="Wingdings" panose="05000000000000000000" pitchFamily="2" charset="2"/>
              </a:rPr>
              <a:t>4.101,50 </a:t>
            </a:r>
            <a:r>
              <a:rPr lang="tr-TR" b="1" dirty="0">
                <a:sym typeface="Wingdings" panose="05000000000000000000" pitchFamily="2" charset="2"/>
              </a:rPr>
              <a:t>TL. </a:t>
            </a:r>
            <a:r>
              <a:rPr lang="tr-TR" dirty="0">
                <a:sym typeface="Wingdings" panose="05000000000000000000" pitchFamily="2" charset="2"/>
              </a:rPr>
              <a:t>harcırah ödenir.</a:t>
            </a:r>
          </a:p>
          <a:p>
            <a:pPr marL="0" indent="0">
              <a:buNone/>
            </a:pPr>
            <a:r>
              <a:rPr lang="tr-TR" dirty="0">
                <a:sym typeface="Wingdings" panose="05000000000000000000" pitchFamily="2" charset="2"/>
              </a:rPr>
              <a:t>     </a:t>
            </a:r>
            <a:endParaRPr lang="tr-TR" dirty="0"/>
          </a:p>
          <a:p>
            <a:endParaRPr lang="tr-TR" dirty="0"/>
          </a:p>
        </p:txBody>
      </p:sp>
    </p:spTree>
    <p:extLst>
      <p:ext uri="{BB962C8B-B14F-4D97-AF65-F5344CB8AC3E}">
        <p14:creationId xmlns:p14="http://schemas.microsoft.com/office/powerpoint/2010/main" val="3159773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2130" y="452718"/>
            <a:ext cx="8788704" cy="1092747"/>
          </a:xfrm>
        </p:spPr>
        <p:txBody>
          <a:bodyPr/>
          <a:lstStyle/>
          <a:p>
            <a:r>
              <a:rPr lang="tr-TR" sz="2400" dirty="0">
                <a:solidFill>
                  <a:srgbClr val="EE5818"/>
                </a:solidFill>
              </a:rPr>
              <a:t>ÖRNEK </a:t>
            </a:r>
            <a:r>
              <a:rPr lang="tr-TR" sz="2400" dirty="0" smtClean="0">
                <a:solidFill>
                  <a:srgbClr val="EE5818"/>
                </a:solidFill>
              </a:rPr>
              <a:t>-4      </a:t>
            </a:r>
            <a:r>
              <a:rPr lang="tr-TR" sz="2400" dirty="0">
                <a:solidFill>
                  <a:srgbClr val="EE5818"/>
                </a:solidFill>
              </a:rPr>
              <a:t>YURTİÇİ GEÇİCİ GÖREV </a:t>
            </a:r>
            <a:r>
              <a:rPr lang="tr-TR" sz="2400" dirty="0" smtClean="0">
                <a:solidFill>
                  <a:srgbClr val="EE5818"/>
                </a:solidFill>
              </a:rPr>
              <a:t>YOLLUĞU</a:t>
            </a:r>
            <a:br>
              <a:rPr lang="tr-TR" sz="2400" dirty="0" smtClean="0">
                <a:solidFill>
                  <a:srgbClr val="EE5818"/>
                </a:solidFill>
              </a:rPr>
            </a:br>
            <a:r>
              <a:rPr lang="tr-TR" sz="2400" dirty="0" smtClean="0">
                <a:solidFill>
                  <a:srgbClr val="EE5818"/>
                </a:solidFill>
              </a:rPr>
              <a:t>                        </a:t>
            </a:r>
            <a:r>
              <a:rPr lang="tr-TR" sz="2400" b="1" dirty="0" smtClean="0">
                <a:solidFill>
                  <a:srgbClr val="FF0000"/>
                </a:solidFill>
              </a:rPr>
              <a:t>KONAKLAMA HESABI</a:t>
            </a:r>
            <a:endParaRPr lang="tr-TR" sz="2400" dirty="0"/>
          </a:p>
        </p:txBody>
      </p:sp>
      <p:sp>
        <p:nvSpPr>
          <p:cNvPr id="3" name="İçerik Yer Tutucusu 2"/>
          <p:cNvSpPr>
            <a:spLocks noGrp="1"/>
          </p:cNvSpPr>
          <p:nvPr>
            <p:ph idx="1"/>
          </p:nvPr>
        </p:nvSpPr>
        <p:spPr>
          <a:xfrm>
            <a:off x="1103311" y="1635618"/>
            <a:ext cx="9650547" cy="4612782"/>
          </a:xfrm>
        </p:spPr>
        <p:txBody>
          <a:bodyPr>
            <a:normAutofit lnSpcReduction="10000"/>
          </a:bodyPr>
          <a:lstStyle/>
          <a:p>
            <a:r>
              <a:rPr lang="tr-TR" dirty="0" smtClean="0"/>
              <a:t>İlk </a:t>
            </a:r>
            <a:r>
              <a:rPr lang="tr-TR" dirty="0" smtClean="0">
                <a:solidFill>
                  <a:srgbClr val="000099"/>
                </a:solidFill>
              </a:rPr>
              <a:t>10 günü gündeliğin % 50 </a:t>
            </a:r>
            <a:r>
              <a:rPr lang="tr-TR" dirty="0" smtClean="0"/>
              <a:t>artırımlı miktarı</a:t>
            </a:r>
          </a:p>
          <a:p>
            <a:pPr marL="0" indent="0">
              <a:buNone/>
            </a:pPr>
            <a:r>
              <a:rPr lang="tr-TR" dirty="0">
                <a:solidFill>
                  <a:srgbClr val="FF0000"/>
                </a:solidFill>
              </a:rPr>
              <a:t> </a:t>
            </a:r>
            <a:r>
              <a:rPr lang="tr-TR" dirty="0" smtClean="0">
                <a:solidFill>
                  <a:srgbClr val="FF0000"/>
                </a:solidFill>
              </a:rPr>
              <a:t>    </a:t>
            </a:r>
            <a:r>
              <a:rPr lang="tr-TR" dirty="0" smtClean="0">
                <a:solidFill>
                  <a:srgbClr val="000000"/>
                </a:solidFill>
              </a:rPr>
              <a:t>Takip eden </a:t>
            </a:r>
            <a:r>
              <a:rPr lang="tr-TR" dirty="0" smtClean="0">
                <a:solidFill>
                  <a:srgbClr val="000099"/>
                </a:solidFill>
              </a:rPr>
              <a:t>80 gün </a:t>
            </a:r>
            <a:r>
              <a:rPr lang="tr-TR" dirty="0" smtClean="0"/>
              <a:t>gündeliğin </a:t>
            </a:r>
            <a:r>
              <a:rPr lang="tr-TR" dirty="0" smtClean="0">
                <a:solidFill>
                  <a:srgbClr val="000099"/>
                </a:solidFill>
              </a:rPr>
              <a:t>% 50’si</a:t>
            </a:r>
          </a:p>
          <a:p>
            <a:pPr marL="0" indent="0">
              <a:buNone/>
            </a:pPr>
            <a:r>
              <a:rPr lang="tr-TR" dirty="0"/>
              <a:t> </a:t>
            </a:r>
            <a:r>
              <a:rPr lang="tr-TR" dirty="0" smtClean="0"/>
              <a:t>    Müteakip </a:t>
            </a:r>
            <a:r>
              <a:rPr lang="tr-TR" dirty="0" smtClean="0">
                <a:solidFill>
                  <a:srgbClr val="000099"/>
                </a:solidFill>
              </a:rPr>
              <a:t>90 gün </a:t>
            </a:r>
            <a:r>
              <a:rPr lang="tr-TR" dirty="0" smtClean="0"/>
              <a:t>için gündeliğin </a:t>
            </a:r>
            <a:r>
              <a:rPr lang="tr-TR" dirty="0" smtClean="0">
                <a:solidFill>
                  <a:srgbClr val="000099"/>
                </a:solidFill>
              </a:rPr>
              <a:t>2/3’nün % 40’ı </a:t>
            </a:r>
            <a:r>
              <a:rPr lang="tr-TR" dirty="0" smtClean="0"/>
              <a:t>konaklama olarak ödenir.</a:t>
            </a:r>
          </a:p>
          <a:p>
            <a:pPr marL="0" indent="0">
              <a:buNone/>
            </a:pPr>
            <a:r>
              <a:rPr lang="tr-TR" dirty="0" smtClean="0">
                <a:solidFill>
                  <a:srgbClr val="FF0000"/>
                </a:solidFill>
              </a:rPr>
              <a:t>Konaklama Çözüm 4:</a:t>
            </a:r>
          </a:p>
          <a:p>
            <a:pPr marL="0" indent="0">
              <a:buNone/>
            </a:pPr>
            <a:r>
              <a:rPr lang="tr-TR" dirty="0">
                <a:solidFill>
                  <a:srgbClr val="FF0000"/>
                </a:solidFill>
              </a:rPr>
              <a:t> </a:t>
            </a:r>
            <a:r>
              <a:rPr lang="tr-TR" dirty="0" smtClean="0">
                <a:solidFill>
                  <a:srgbClr val="FF0000"/>
                </a:solidFill>
              </a:rPr>
              <a:t>    İlk 10 gün </a:t>
            </a:r>
            <a:r>
              <a:rPr lang="tr-TR" dirty="0" smtClean="0">
                <a:sym typeface="Wingdings" panose="05000000000000000000" pitchFamily="2" charset="2"/>
              </a:rPr>
              <a:t>36,25 x % 50 artırımlı  54,38 X 10 gün =</a:t>
            </a:r>
            <a:r>
              <a:rPr lang="tr-TR" b="1" u="sng" dirty="0" smtClean="0">
                <a:sym typeface="Wingdings" panose="05000000000000000000" pitchFamily="2" charset="2"/>
              </a:rPr>
              <a:t>543,80</a:t>
            </a:r>
          </a:p>
          <a:p>
            <a:pPr marL="0" indent="0">
              <a:buNone/>
            </a:pPr>
            <a:r>
              <a:rPr lang="tr-TR" dirty="0">
                <a:sym typeface="Wingdings" panose="05000000000000000000" pitchFamily="2" charset="2"/>
              </a:rPr>
              <a:t> </a:t>
            </a:r>
            <a:r>
              <a:rPr lang="tr-TR" dirty="0" smtClean="0">
                <a:sym typeface="Wingdings" panose="05000000000000000000" pitchFamily="2" charset="2"/>
              </a:rPr>
              <a:t>    </a:t>
            </a:r>
            <a:r>
              <a:rPr lang="tr-TR" dirty="0" smtClean="0">
                <a:solidFill>
                  <a:srgbClr val="FF0000"/>
                </a:solidFill>
                <a:sym typeface="Wingdings" panose="05000000000000000000" pitchFamily="2" charset="2"/>
              </a:rPr>
              <a:t>Takip eden 80 gün için </a:t>
            </a:r>
            <a:r>
              <a:rPr lang="tr-TR" dirty="0" smtClean="0">
                <a:sym typeface="Wingdings" panose="05000000000000000000" pitchFamily="2" charset="2"/>
              </a:rPr>
              <a:t>(10 Ekim 2017-31 Aralık 2017 </a:t>
            </a:r>
            <a:r>
              <a:rPr lang="tr-TR" b="1" dirty="0" smtClean="0">
                <a:solidFill>
                  <a:srgbClr val="FF0000"/>
                </a:solidFill>
                <a:sym typeface="Wingdings" panose="05000000000000000000" pitchFamily="2" charset="2"/>
              </a:rPr>
              <a:t>72 gün</a:t>
            </a:r>
            <a:r>
              <a:rPr lang="tr-TR" dirty="0" smtClean="0">
                <a:sym typeface="Wingdings" panose="05000000000000000000" pitchFamily="2" charset="2"/>
              </a:rPr>
              <a:t>)</a:t>
            </a:r>
          </a:p>
          <a:p>
            <a:pPr marL="0" indent="0">
              <a:buNone/>
            </a:pPr>
            <a:r>
              <a:rPr lang="tr-TR" dirty="0" smtClean="0">
                <a:sym typeface="Wingdings" panose="05000000000000000000" pitchFamily="2" charset="2"/>
              </a:rPr>
              <a:t>      36,25 / 2 = 18,125 x 72 gün  </a:t>
            </a:r>
            <a:r>
              <a:rPr lang="tr-TR" b="1" u="sng" dirty="0" smtClean="0">
                <a:sym typeface="Wingdings" panose="05000000000000000000" pitchFamily="2" charset="2"/>
              </a:rPr>
              <a:t>1.305,00 </a:t>
            </a:r>
            <a:r>
              <a:rPr lang="tr-TR" dirty="0" smtClean="0">
                <a:sym typeface="Wingdings" panose="05000000000000000000" pitchFamily="2" charset="2"/>
              </a:rPr>
              <a:t>(2017 yevmiyesi ile)</a:t>
            </a:r>
          </a:p>
          <a:p>
            <a:pPr marL="0" indent="0">
              <a:buNone/>
            </a:pPr>
            <a:r>
              <a:rPr lang="tr-TR" dirty="0">
                <a:sym typeface="Wingdings" panose="05000000000000000000" pitchFamily="2" charset="2"/>
              </a:rPr>
              <a:t> </a:t>
            </a:r>
            <a:r>
              <a:rPr lang="tr-TR" dirty="0" smtClean="0">
                <a:sym typeface="Wingdings" panose="05000000000000000000" pitchFamily="2" charset="2"/>
              </a:rPr>
              <a:t>      38,75 / 2 = 19,38 x 8 gün  </a:t>
            </a:r>
            <a:r>
              <a:rPr lang="tr-TR" b="1" u="sng" dirty="0" smtClean="0">
                <a:sym typeface="Wingdings" panose="05000000000000000000" pitchFamily="2" charset="2"/>
              </a:rPr>
              <a:t>155,00</a:t>
            </a:r>
          </a:p>
          <a:p>
            <a:pPr marL="0" indent="0">
              <a:buNone/>
            </a:pPr>
            <a:r>
              <a:rPr lang="tr-TR" dirty="0" smtClean="0">
                <a:solidFill>
                  <a:srgbClr val="FF0000"/>
                </a:solidFill>
                <a:sym typeface="Wingdings" panose="05000000000000000000" pitchFamily="2" charset="2"/>
              </a:rPr>
              <a:t>      Müteakip 90 gün için </a:t>
            </a:r>
            <a:r>
              <a:rPr lang="tr-TR" dirty="0" smtClean="0">
                <a:sym typeface="Wingdings" panose="05000000000000000000" pitchFamily="2" charset="2"/>
              </a:rPr>
              <a:t>(09 Ocak-08 Şubat 2018 </a:t>
            </a:r>
            <a:r>
              <a:rPr lang="tr-TR" b="1" dirty="0" smtClean="0">
                <a:solidFill>
                  <a:srgbClr val="FF0000"/>
                </a:solidFill>
                <a:sym typeface="Wingdings" panose="05000000000000000000" pitchFamily="2" charset="2"/>
              </a:rPr>
              <a:t>30 gün</a:t>
            </a:r>
            <a:r>
              <a:rPr lang="tr-TR" dirty="0" smtClean="0">
                <a:sym typeface="Wingdings" panose="05000000000000000000" pitchFamily="2" charset="2"/>
              </a:rPr>
              <a:t>)</a:t>
            </a:r>
          </a:p>
          <a:p>
            <a:pPr marL="0" indent="0">
              <a:buNone/>
            </a:pPr>
            <a:r>
              <a:rPr lang="tr-TR" dirty="0">
                <a:sym typeface="Wingdings" panose="05000000000000000000" pitchFamily="2" charset="2"/>
              </a:rPr>
              <a:t> </a:t>
            </a:r>
            <a:r>
              <a:rPr lang="tr-TR" dirty="0" smtClean="0">
                <a:sym typeface="Wingdings" panose="05000000000000000000" pitchFamily="2" charset="2"/>
              </a:rPr>
              <a:t>     38,75 / (2/3) x % 40 = 10,34 x 30 gün  </a:t>
            </a:r>
            <a:r>
              <a:rPr lang="tr-TR" b="1" u="sng" dirty="0" smtClean="0">
                <a:sym typeface="Wingdings" panose="05000000000000000000" pitchFamily="2" charset="2"/>
              </a:rPr>
              <a:t>310,20</a:t>
            </a:r>
          </a:p>
          <a:p>
            <a:pPr marL="0" lvl="0" indent="0">
              <a:buClr>
                <a:srgbClr val="F5A408"/>
              </a:buClr>
              <a:buNone/>
            </a:pPr>
            <a:r>
              <a:rPr lang="tr-TR" sz="1700" b="1" dirty="0">
                <a:solidFill>
                  <a:prstClr val="black"/>
                </a:solidFill>
                <a:sym typeface="Wingdings" panose="05000000000000000000" pitchFamily="2" charset="2"/>
              </a:rPr>
              <a:t>Toplam</a:t>
            </a:r>
            <a:r>
              <a:rPr lang="tr-TR" sz="1700" dirty="0">
                <a:solidFill>
                  <a:prstClr val="black"/>
                </a:solidFill>
                <a:sym typeface="Wingdings" panose="05000000000000000000" pitchFamily="2" charset="2"/>
              </a:rPr>
              <a:t>: </a:t>
            </a:r>
            <a:r>
              <a:rPr lang="tr-TR" sz="1700" dirty="0" smtClean="0">
                <a:solidFill>
                  <a:prstClr val="black"/>
                </a:solidFill>
                <a:sym typeface="Wingdings" panose="05000000000000000000" pitchFamily="2" charset="2"/>
              </a:rPr>
              <a:t>543,80 </a:t>
            </a:r>
            <a:r>
              <a:rPr lang="tr-TR" sz="1700" dirty="0">
                <a:solidFill>
                  <a:prstClr val="black"/>
                </a:solidFill>
                <a:sym typeface="Wingdings" panose="05000000000000000000" pitchFamily="2" charset="2"/>
              </a:rPr>
              <a:t>+ </a:t>
            </a:r>
            <a:r>
              <a:rPr lang="tr-TR" sz="1700" dirty="0" smtClean="0">
                <a:solidFill>
                  <a:prstClr val="black"/>
                </a:solidFill>
                <a:sym typeface="Wingdings" panose="05000000000000000000" pitchFamily="2" charset="2"/>
              </a:rPr>
              <a:t>1.305,00  </a:t>
            </a:r>
            <a:r>
              <a:rPr lang="tr-TR" sz="1700" dirty="0">
                <a:solidFill>
                  <a:prstClr val="black"/>
                </a:solidFill>
                <a:sym typeface="Wingdings" panose="05000000000000000000" pitchFamily="2" charset="2"/>
              </a:rPr>
              <a:t>+ </a:t>
            </a:r>
            <a:r>
              <a:rPr lang="tr-TR" sz="1700" dirty="0" smtClean="0">
                <a:solidFill>
                  <a:prstClr val="black"/>
                </a:solidFill>
                <a:sym typeface="Wingdings" panose="05000000000000000000" pitchFamily="2" charset="2"/>
              </a:rPr>
              <a:t>155,00 + 310,20 </a:t>
            </a:r>
            <a:r>
              <a:rPr lang="tr-TR" sz="1700" dirty="0">
                <a:solidFill>
                  <a:prstClr val="black"/>
                </a:solidFill>
                <a:sym typeface="Wingdings" panose="05000000000000000000" pitchFamily="2" charset="2"/>
              </a:rPr>
              <a:t>= </a:t>
            </a:r>
            <a:r>
              <a:rPr lang="tr-TR" sz="1700" b="1" dirty="0" smtClean="0">
                <a:solidFill>
                  <a:prstClr val="black"/>
                </a:solidFill>
                <a:sym typeface="Wingdings" panose="05000000000000000000" pitchFamily="2" charset="2"/>
              </a:rPr>
              <a:t>2.314,00 TL</a:t>
            </a:r>
            <a:r>
              <a:rPr lang="tr-TR" sz="1700" b="1" dirty="0">
                <a:solidFill>
                  <a:prstClr val="black"/>
                </a:solidFill>
                <a:sym typeface="Wingdings" panose="05000000000000000000" pitchFamily="2" charset="2"/>
              </a:rPr>
              <a:t>. </a:t>
            </a:r>
            <a:r>
              <a:rPr lang="tr-TR" sz="1700" dirty="0" smtClean="0">
                <a:solidFill>
                  <a:prstClr val="black"/>
                </a:solidFill>
                <a:sym typeface="Wingdings" panose="05000000000000000000" pitchFamily="2" charset="2"/>
              </a:rPr>
              <a:t>konaklama </a:t>
            </a:r>
            <a:r>
              <a:rPr lang="tr-TR" sz="1700" dirty="0">
                <a:solidFill>
                  <a:prstClr val="black"/>
                </a:solidFill>
                <a:sym typeface="Wingdings" panose="05000000000000000000" pitchFamily="2" charset="2"/>
              </a:rPr>
              <a:t>ödenir.</a:t>
            </a:r>
          </a:p>
          <a:p>
            <a:pPr marL="0" indent="0">
              <a:buNone/>
            </a:pPr>
            <a:endParaRPr lang="tr-TR" dirty="0"/>
          </a:p>
        </p:txBody>
      </p:sp>
    </p:spTree>
    <p:extLst>
      <p:ext uri="{BB962C8B-B14F-4D97-AF65-F5344CB8AC3E}">
        <p14:creationId xmlns:p14="http://schemas.microsoft.com/office/powerpoint/2010/main" val="1499828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17431" y="399245"/>
            <a:ext cx="9033404" cy="605308"/>
          </a:xfrm>
        </p:spPr>
        <p:txBody>
          <a:bodyPr/>
          <a:lstStyle/>
          <a:p>
            <a:r>
              <a:rPr lang="tr-TR" sz="2800" dirty="0" smtClean="0"/>
              <a:t>YURTİÇİ SÜREKLİ GÖREV YOLLUĞU</a:t>
            </a:r>
            <a:endParaRPr lang="tr-TR" sz="2800" dirty="0"/>
          </a:p>
        </p:txBody>
      </p:sp>
      <p:sp>
        <p:nvSpPr>
          <p:cNvPr id="3" name="İçerik Yer Tutucusu 2"/>
          <p:cNvSpPr>
            <a:spLocks noGrp="1"/>
          </p:cNvSpPr>
          <p:nvPr>
            <p:ph idx="1"/>
          </p:nvPr>
        </p:nvSpPr>
        <p:spPr>
          <a:xfrm>
            <a:off x="1017431" y="850007"/>
            <a:ext cx="10238704" cy="5383367"/>
          </a:xfrm>
        </p:spPr>
        <p:txBody>
          <a:bodyPr>
            <a:noAutofit/>
          </a:bodyPr>
          <a:lstStyle/>
          <a:p>
            <a:pPr marL="0" indent="0">
              <a:buNone/>
            </a:pPr>
            <a:r>
              <a:rPr lang="tr-TR" sz="1800" dirty="0">
                <a:solidFill>
                  <a:srgbClr val="FF0000"/>
                </a:solidFill>
              </a:rPr>
              <a:t>Yer Değiştirme Masrafı</a:t>
            </a:r>
            <a:r>
              <a:rPr lang="tr-TR" sz="1800" dirty="0" smtClean="0">
                <a:solidFill>
                  <a:srgbClr val="FF0000"/>
                </a:solidFill>
              </a:rPr>
              <a:t>: </a:t>
            </a:r>
            <a:r>
              <a:rPr lang="tr-TR" sz="1800" dirty="0"/>
              <a:t>(</a:t>
            </a:r>
            <a:r>
              <a:rPr lang="tr-TR" sz="1800" dirty="0" smtClean="0"/>
              <a:t>madde-45)</a:t>
            </a:r>
            <a:endParaRPr lang="tr-TR" sz="1800" dirty="0">
              <a:solidFill>
                <a:srgbClr val="FF0000"/>
              </a:solidFill>
            </a:endParaRPr>
          </a:p>
          <a:p>
            <a:pPr marL="0" indent="0">
              <a:buNone/>
            </a:pPr>
            <a:r>
              <a:rPr lang="tr-TR" sz="1800" dirty="0">
                <a:solidFill>
                  <a:srgbClr val="000066"/>
                </a:solidFill>
              </a:rPr>
              <a:t>Yurtiçinde</a:t>
            </a:r>
            <a:r>
              <a:rPr lang="tr-TR" sz="1800" dirty="0">
                <a:solidFill>
                  <a:srgbClr val="000000"/>
                </a:solidFill>
              </a:rPr>
              <a:t/>
            </a:r>
            <a:br>
              <a:rPr lang="tr-TR" sz="1800" dirty="0">
                <a:solidFill>
                  <a:srgbClr val="000000"/>
                </a:solidFill>
              </a:rPr>
            </a:br>
            <a:r>
              <a:rPr lang="tr-TR" sz="1800" dirty="0">
                <a:solidFill>
                  <a:srgbClr val="000000"/>
                </a:solidFill>
              </a:rPr>
              <a:t>• Yurtiçi yer değiştirme masrafı memur veya hizmetlinin;</a:t>
            </a:r>
            <a:br>
              <a:rPr lang="tr-TR" sz="1800" dirty="0">
                <a:solidFill>
                  <a:srgbClr val="000000"/>
                </a:solidFill>
              </a:rPr>
            </a:br>
            <a:r>
              <a:rPr lang="tr-TR" sz="1800" b="1" u="sng" dirty="0">
                <a:solidFill>
                  <a:srgbClr val="000000"/>
                </a:solidFill>
              </a:rPr>
              <a:t>Sabit Unsur;</a:t>
            </a:r>
            <a:r>
              <a:rPr lang="tr-TR" sz="1800" dirty="0">
                <a:solidFill>
                  <a:srgbClr val="000000"/>
                </a:solidFill>
              </a:rPr>
              <a:t/>
            </a:r>
            <a:br>
              <a:rPr lang="tr-TR" sz="1800" dirty="0">
                <a:solidFill>
                  <a:srgbClr val="000000"/>
                </a:solidFill>
              </a:rPr>
            </a:br>
            <a:r>
              <a:rPr lang="tr-TR" sz="1800" dirty="0">
                <a:solidFill>
                  <a:srgbClr val="000000"/>
                </a:solidFill>
              </a:rPr>
              <a:t>•    a. </a:t>
            </a:r>
            <a:r>
              <a:rPr lang="tr-TR" sz="1800" dirty="0">
                <a:solidFill>
                  <a:srgbClr val="FF0000"/>
                </a:solidFill>
              </a:rPr>
              <a:t>Kendisi için </a:t>
            </a:r>
            <a:r>
              <a:rPr lang="tr-TR" sz="1800" dirty="0">
                <a:solidFill>
                  <a:srgbClr val="000000"/>
                </a:solidFill>
              </a:rPr>
              <a:t>yurtiçi gündeliğinin </a:t>
            </a:r>
            <a:r>
              <a:rPr lang="tr-TR" sz="1800" dirty="0">
                <a:solidFill>
                  <a:srgbClr val="FF0000"/>
                </a:solidFill>
              </a:rPr>
              <a:t>yirmi katı,</a:t>
            </a:r>
            <a:r>
              <a:rPr lang="tr-TR" sz="1800" dirty="0">
                <a:solidFill>
                  <a:srgbClr val="000000"/>
                </a:solidFill>
              </a:rPr>
              <a:t/>
            </a:r>
            <a:br>
              <a:rPr lang="tr-TR" sz="1800" dirty="0">
                <a:solidFill>
                  <a:srgbClr val="000000"/>
                </a:solidFill>
              </a:rPr>
            </a:br>
            <a:r>
              <a:rPr lang="tr-TR" sz="1800" dirty="0">
                <a:solidFill>
                  <a:srgbClr val="000000"/>
                </a:solidFill>
              </a:rPr>
              <a:t>•    b. Harcıraha müstahak </a:t>
            </a:r>
            <a:r>
              <a:rPr lang="tr-TR" sz="1800" dirty="0">
                <a:solidFill>
                  <a:srgbClr val="FF0000"/>
                </a:solidFill>
              </a:rPr>
              <a:t>aile fertlerinin her biri için yurtiçi gündeliğinin on katı </a:t>
            </a:r>
            <a:r>
              <a:rPr lang="tr-TR" sz="1800" dirty="0" smtClean="0">
                <a:solidFill>
                  <a:srgbClr val="000000"/>
                </a:solidFill>
              </a:rPr>
              <a:t>(</a:t>
            </a:r>
            <a:r>
              <a:rPr lang="tr-TR" sz="1800" i="1" dirty="0">
                <a:solidFill>
                  <a:srgbClr val="990033"/>
                </a:solidFill>
              </a:rPr>
              <a:t>Bu miktar yurtiçi gündeliğinin kırk katını aşamaz</a:t>
            </a:r>
            <a:r>
              <a:rPr lang="tr-TR" sz="1800" dirty="0" smtClean="0">
                <a:solidFill>
                  <a:srgbClr val="000000"/>
                </a:solidFill>
              </a:rPr>
              <a:t>),</a:t>
            </a:r>
          </a:p>
          <a:p>
            <a:pPr marL="0" indent="0">
              <a:buNone/>
            </a:pPr>
            <a:endParaRPr lang="tr-TR" sz="1800" dirty="0">
              <a:solidFill>
                <a:srgbClr val="000000"/>
              </a:solidFill>
            </a:endParaRPr>
          </a:p>
          <a:p>
            <a:pPr marL="0" indent="0">
              <a:buNone/>
            </a:pPr>
            <a:r>
              <a:rPr lang="tr-TR" sz="1800" b="1" u="sng" dirty="0" smtClean="0">
                <a:solidFill>
                  <a:srgbClr val="000000"/>
                </a:solidFill>
              </a:rPr>
              <a:t>Değişken </a:t>
            </a:r>
            <a:r>
              <a:rPr lang="tr-TR" sz="1800" b="1" u="sng" dirty="0">
                <a:solidFill>
                  <a:srgbClr val="000000"/>
                </a:solidFill>
              </a:rPr>
              <a:t>Unsur </a:t>
            </a:r>
            <a:r>
              <a:rPr lang="tr-TR" sz="1800" dirty="0">
                <a:solidFill>
                  <a:srgbClr val="000000"/>
                </a:solidFill>
              </a:rPr>
              <a:t/>
            </a:r>
            <a:br>
              <a:rPr lang="tr-TR" sz="1800" dirty="0">
                <a:solidFill>
                  <a:srgbClr val="000000"/>
                </a:solidFill>
              </a:rPr>
            </a:br>
            <a:r>
              <a:rPr lang="tr-TR" sz="1800" dirty="0">
                <a:solidFill>
                  <a:srgbClr val="000000"/>
                </a:solidFill>
              </a:rPr>
              <a:t>•    c. Her kilometre veya deniz mili başına, </a:t>
            </a:r>
            <a:r>
              <a:rPr lang="tr-TR" sz="1800" dirty="0">
                <a:solidFill>
                  <a:srgbClr val="FF0000"/>
                </a:solidFill>
              </a:rPr>
              <a:t>yalnız kendisi için yurtiçi gündeliğinin yüzde beşi,</a:t>
            </a:r>
            <a:br>
              <a:rPr lang="tr-TR" sz="1800" dirty="0">
                <a:solidFill>
                  <a:srgbClr val="FF0000"/>
                </a:solidFill>
              </a:rPr>
            </a:br>
            <a:r>
              <a:rPr lang="tr-TR" sz="1800" dirty="0">
                <a:solidFill>
                  <a:srgbClr val="000000"/>
                </a:solidFill>
              </a:rPr>
              <a:t>olarak hesaplanır.</a:t>
            </a:r>
          </a:p>
          <a:p>
            <a:pPr marL="0" indent="0">
              <a:buNone/>
            </a:pPr>
            <a:r>
              <a:rPr lang="tr-TR" sz="1800" dirty="0">
                <a:solidFill>
                  <a:srgbClr val="000000"/>
                </a:solidFill>
              </a:rPr>
              <a:t>Değişken unsurun hesabında dikkate alınacak yol Yurtiçinde, iki mahal arasında mutat olan, gidip gelmeye elverişli en kısa kara ve deniz yolu</a:t>
            </a:r>
          </a:p>
          <a:p>
            <a:pPr marL="0" indent="0">
              <a:buNone/>
            </a:pPr>
            <a:r>
              <a:rPr lang="tr-TR" sz="1800" dirty="0">
                <a:solidFill>
                  <a:srgbClr val="000000"/>
                </a:solidFill>
              </a:rPr>
              <a:t>Bu maddeye göre harcıraha müstahak memur veya hizmetlinin eski görev mahallinden yeni görev mahalline atanan </a:t>
            </a:r>
            <a:r>
              <a:rPr lang="tr-TR" sz="1800" dirty="0">
                <a:solidFill>
                  <a:srgbClr val="990033"/>
                </a:solidFill>
              </a:rPr>
              <a:t>memur veya hizmetli eşine (c) bendi uyarınca hesaplanacak miktarın yarısı ödenir.</a:t>
            </a:r>
          </a:p>
          <a:p>
            <a:endParaRPr lang="tr-TR" sz="1800" dirty="0"/>
          </a:p>
        </p:txBody>
      </p:sp>
    </p:spTree>
    <p:extLst>
      <p:ext uri="{BB962C8B-B14F-4D97-AF65-F5344CB8AC3E}">
        <p14:creationId xmlns:p14="http://schemas.microsoft.com/office/powerpoint/2010/main" val="3768019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04293" y="452718"/>
            <a:ext cx="8946541" cy="783654"/>
          </a:xfrm>
        </p:spPr>
        <p:txBody>
          <a:bodyPr/>
          <a:lstStyle/>
          <a:p>
            <a:r>
              <a:rPr lang="tr-TR" sz="3200" dirty="0" smtClean="0"/>
              <a:t>ÖRNEK-5 SÜREKL GÖREV YOLLUĞU </a:t>
            </a:r>
            <a:endParaRPr lang="tr-TR" sz="3200" dirty="0"/>
          </a:p>
        </p:txBody>
      </p:sp>
      <p:sp>
        <p:nvSpPr>
          <p:cNvPr id="3" name="İçerik Yer Tutucusu 2"/>
          <p:cNvSpPr>
            <a:spLocks noGrp="1"/>
          </p:cNvSpPr>
          <p:nvPr>
            <p:ph idx="1"/>
          </p:nvPr>
        </p:nvSpPr>
        <p:spPr>
          <a:xfrm>
            <a:off x="1104293" y="1627915"/>
            <a:ext cx="8946541" cy="4476671"/>
          </a:xfrm>
        </p:spPr>
        <p:txBody>
          <a:bodyPr>
            <a:normAutofit/>
          </a:bodyPr>
          <a:lstStyle/>
          <a:p>
            <a:r>
              <a:rPr lang="tr-TR" dirty="0" smtClean="0"/>
              <a:t>Üniversitemize Ağrı İbrahim Çeçen Üniversitesinden atanan İbrahim KAYA’ </a:t>
            </a:r>
            <a:r>
              <a:rPr lang="tr-TR" dirty="0" err="1" smtClean="0"/>
              <a:t>nın</a:t>
            </a:r>
            <a:r>
              <a:rPr lang="tr-TR" dirty="0" smtClean="0"/>
              <a:t> sürekli görev yolluk bildirimini hazırlayınız? </a:t>
            </a:r>
          </a:p>
          <a:p>
            <a:pPr marL="0" indent="0">
              <a:buNone/>
            </a:pPr>
            <a:endParaRPr lang="tr-TR" dirty="0" smtClean="0"/>
          </a:p>
          <a:p>
            <a:pPr marL="0" indent="0">
              <a:buNone/>
            </a:pPr>
            <a:r>
              <a:rPr lang="tr-TR" dirty="0">
                <a:solidFill>
                  <a:srgbClr val="FF0000"/>
                </a:solidFill>
              </a:rPr>
              <a:t>ÇÖZÜM </a:t>
            </a:r>
            <a:r>
              <a:rPr lang="tr-TR" dirty="0" smtClean="0">
                <a:solidFill>
                  <a:srgbClr val="FF0000"/>
                </a:solidFill>
              </a:rPr>
              <a:t>-5</a:t>
            </a:r>
            <a:endParaRPr lang="tr-TR" dirty="0">
              <a:solidFill>
                <a:srgbClr val="FF0000"/>
              </a:solidFill>
            </a:endParaRPr>
          </a:p>
          <a:p>
            <a:pPr marL="0" indent="0">
              <a:buNone/>
            </a:pPr>
            <a:r>
              <a:rPr lang="tr-TR" u="sng" dirty="0">
                <a:solidFill>
                  <a:srgbClr val="FF0000"/>
                </a:solidFill>
              </a:rPr>
              <a:t>VERİLER</a:t>
            </a:r>
            <a:endParaRPr lang="tr-TR" dirty="0">
              <a:solidFill>
                <a:srgbClr val="FF0000"/>
              </a:solidFill>
            </a:endParaRPr>
          </a:p>
          <a:p>
            <a:pPr>
              <a:buFont typeface="Arial" panose="020B0604020202020204" pitchFamily="34" charset="0"/>
              <a:buChar char="•"/>
            </a:pPr>
            <a:r>
              <a:rPr lang="tr-TR" dirty="0" smtClean="0"/>
              <a:t>Kadro Derecesi                       : 7 </a:t>
            </a:r>
            <a:r>
              <a:rPr lang="tr-TR" dirty="0" smtClean="0">
                <a:sym typeface="Wingdings" panose="05000000000000000000" pitchFamily="2" charset="2"/>
              </a:rPr>
              <a:t> 38,75</a:t>
            </a:r>
          </a:p>
          <a:p>
            <a:pPr>
              <a:buFont typeface="Arial" panose="020B0604020202020204" pitchFamily="34" charset="0"/>
              <a:buChar char="•"/>
            </a:pPr>
            <a:r>
              <a:rPr lang="tr-TR" dirty="0" smtClean="0">
                <a:sym typeface="Wingdings" panose="05000000000000000000" pitchFamily="2" charset="2"/>
              </a:rPr>
              <a:t>Eşi (Çalışmıyor)  </a:t>
            </a:r>
          </a:p>
          <a:p>
            <a:pPr>
              <a:buFont typeface="Arial" panose="020B0604020202020204" pitchFamily="34" charset="0"/>
              <a:buChar char="•"/>
            </a:pPr>
            <a:r>
              <a:rPr lang="tr-TR" dirty="0" smtClean="0">
                <a:sym typeface="Wingdings" panose="05000000000000000000" pitchFamily="2" charset="2"/>
              </a:rPr>
              <a:t>1 Çocuk</a:t>
            </a:r>
          </a:p>
          <a:p>
            <a:pPr>
              <a:buFont typeface="Arial" panose="020B0604020202020204" pitchFamily="34" charset="0"/>
              <a:buChar char="•"/>
            </a:pPr>
            <a:r>
              <a:rPr lang="tr-TR" dirty="0" smtClean="0">
                <a:sym typeface="Wingdings" panose="05000000000000000000" pitchFamily="2" charset="2"/>
              </a:rPr>
              <a:t>Rayiç Otobüs Bilet Bedeli       : 144,00 </a:t>
            </a:r>
          </a:p>
          <a:p>
            <a:pPr>
              <a:buFont typeface="Arial" panose="020B0604020202020204" pitchFamily="34" charset="0"/>
              <a:buChar char="•"/>
            </a:pPr>
            <a:r>
              <a:rPr lang="tr-TR" dirty="0" smtClean="0">
                <a:sym typeface="Wingdings" panose="05000000000000000000" pitchFamily="2" charset="2"/>
              </a:rPr>
              <a:t>Ağrı – Antalya  Arası Mesafe : 1.425 km.</a:t>
            </a:r>
            <a:endParaRPr lang="tr-TR" dirty="0"/>
          </a:p>
        </p:txBody>
      </p:sp>
    </p:spTree>
    <p:extLst>
      <p:ext uri="{BB962C8B-B14F-4D97-AF65-F5344CB8AC3E}">
        <p14:creationId xmlns:p14="http://schemas.microsoft.com/office/powerpoint/2010/main" val="362074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094704" y="875763"/>
            <a:ext cx="9903854" cy="5474237"/>
          </a:xfrm>
        </p:spPr>
        <p:txBody>
          <a:bodyPr>
            <a:normAutofit fontScale="47500" lnSpcReduction="20000"/>
          </a:bodyPr>
          <a:lstStyle/>
          <a:p>
            <a:r>
              <a:rPr lang="tr-TR" sz="4000" dirty="0">
                <a:solidFill>
                  <a:srgbClr val="FF0000"/>
                </a:solidFill>
              </a:rPr>
              <a:t>ÇÖZÜM -</a:t>
            </a:r>
            <a:r>
              <a:rPr lang="tr-TR" sz="4000" dirty="0" smtClean="0">
                <a:solidFill>
                  <a:srgbClr val="FF0000"/>
                </a:solidFill>
              </a:rPr>
              <a:t>5</a:t>
            </a:r>
          </a:p>
          <a:p>
            <a:pPr marL="0" indent="0">
              <a:buNone/>
            </a:pPr>
            <a:r>
              <a:rPr lang="tr-TR" sz="3800" b="1" dirty="0" smtClean="0">
                <a:solidFill>
                  <a:srgbClr val="FF0000"/>
                </a:solidFill>
              </a:rPr>
              <a:t>Gündelik Hesabı</a:t>
            </a:r>
          </a:p>
          <a:p>
            <a:pPr lvl="0">
              <a:buClr>
                <a:srgbClr val="F5A408"/>
              </a:buClr>
              <a:buFont typeface="Wingdings" panose="05000000000000000000" pitchFamily="2" charset="2"/>
              <a:buChar char="ü"/>
            </a:pPr>
            <a:r>
              <a:rPr lang="tr-TR" sz="3800" dirty="0" smtClean="0">
                <a:solidFill>
                  <a:prstClr val="black"/>
                </a:solidFill>
                <a:sym typeface="Wingdings" panose="05000000000000000000" pitchFamily="2" charset="2"/>
              </a:rPr>
              <a:t>Kendisi </a:t>
            </a:r>
            <a:r>
              <a:rPr lang="tr-TR" sz="3800" dirty="0">
                <a:solidFill>
                  <a:prstClr val="black"/>
                </a:solidFill>
                <a:sym typeface="Wingdings" panose="05000000000000000000" pitchFamily="2" charset="2"/>
              </a:rPr>
              <a:t>için gündeliğinin 20 katı </a:t>
            </a:r>
            <a:r>
              <a:rPr lang="tr-TR" sz="3800" dirty="0" smtClean="0">
                <a:solidFill>
                  <a:prstClr val="black"/>
                </a:solidFill>
                <a:sym typeface="Wingdings" panose="05000000000000000000" pitchFamily="2" charset="2"/>
              </a:rPr>
              <a:t>          : 38,75 x 20      </a:t>
            </a:r>
            <a:r>
              <a:rPr lang="tr-TR" sz="3800" b="1" u="sng" dirty="0" smtClean="0">
                <a:solidFill>
                  <a:prstClr val="black"/>
                </a:solidFill>
                <a:sym typeface="Wingdings" panose="05000000000000000000" pitchFamily="2" charset="2"/>
              </a:rPr>
              <a:t>775,00</a:t>
            </a:r>
            <a:endParaRPr lang="tr-TR" sz="3800" b="1" u="sng" dirty="0">
              <a:solidFill>
                <a:prstClr val="black"/>
              </a:solidFill>
              <a:sym typeface="Wingdings" panose="05000000000000000000" pitchFamily="2" charset="2"/>
            </a:endParaRPr>
          </a:p>
          <a:p>
            <a:pPr>
              <a:buFont typeface="Wingdings" panose="05000000000000000000" pitchFamily="2" charset="2"/>
              <a:buChar char="ü"/>
            </a:pPr>
            <a:r>
              <a:rPr lang="tr-TR" sz="3800" dirty="0"/>
              <a:t>Eşi için gündeliğinin 10 katı </a:t>
            </a:r>
            <a:r>
              <a:rPr lang="tr-TR" sz="3800" dirty="0" smtClean="0"/>
              <a:t>                  : </a:t>
            </a:r>
            <a:r>
              <a:rPr lang="tr-TR" sz="3800" dirty="0"/>
              <a:t>38,75 x 10 </a:t>
            </a:r>
            <a:r>
              <a:rPr lang="tr-TR" sz="3800" dirty="0" smtClean="0"/>
              <a:t>    </a:t>
            </a:r>
            <a:r>
              <a:rPr lang="tr-TR" sz="3800" dirty="0" smtClean="0">
                <a:sym typeface="Wingdings" panose="05000000000000000000" pitchFamily="2" charset="2"/>
              </a:rPr>
              <a:t></a:t>
            </a:r>
            <a:r>
              <a:rPr lang="tr-TR" sz="3800" b="1" u="sng" dirty="0" smtClean="0">
                <a:sym typeface="Wingdings" panose="05000000000000000000" pitchFamily="2" charset="2"/>
              </a:rPr>
              <a:t>387,50</a:t>
            </a:r>
          </a:p>
          <a:p>
            <a:pPr>
              <a:buFont typeface="Wingdings" panose="05000000000000000000" pitchFamily="2" charset="2"/>
              <a:buChar char="ü"/>
            </a:pPr>
            <a:r>
              <a:rPr lang="tr-TR" sz="3800" dirty="0" smtClean="0"/>
              <a:t>Çocuğu için </a:t>
            </a:r>
            <a:r>
              <a:rPr lang="tr-TR" sz="3800" dirty="0"/>
              <a:t>gündeliğinin 10 katı </a:t>
            </a:r>
            <a:r>
              <a:rPr lang="tr-TR" sz="3800" dirty="0" smtClean="0"/>
              <a:t>        : </a:t>
            </a:r>
            <a:r>
              <a:rPr lang="tr-TR" sz="3800" dirty="0"/>
              <a:t>38,75 x 10 </a:t>
            </a:r>
            <a:r>
              <a:rPr lang="tr-TR" sz="3800" dirty="0" smtClean="0"/>
              <a:t>   </a:t>
            </a:r>
            <a:r>
              <a:rPr lang="tr-TR" sz="3800" dirty="0" smtClean="0">
                <a:sym typeface="Wingdings" panose="05000000000000000000" pitchFamily="2" charset="2"/>
              </a:rPr>
              <a:t></a:t>
            </a:r>
            <a:r>
              <a:rPr lang="tr-TR" sz="3800" b="1" u="sng" dirty="0" smtClean="0">
                <a:sym typeface="Wingdings" panose="05000000000000000000" pitchFamily="2" charset="2"/>
              </a:rPr>
              <a:t>387,50</a:t>
            </a:r>
          </a:p>
          <a:p>
            <a:pPr>
              <a:buFont typeface="Wingdings" panose="05000000000000000000" pitchFamily="2" charset="2"/>
              <a:buChar char="ü"/>
            </a:pPr>
            <a:r>
              <a:rPr lang="tr-TR" sz="3800" dirty="0" smtClean="0">
                <a:sym typeface="Wingdings" panose="05000000000000000000" pitchFamily="2" charset="2"/>
              </a:rPr>
              <a:t>Yolculuk esnasında geçen gün süresi : 38,75 x 3 kişi </a:t>
            </a:r>
            <a:r>
              <a:rPr lang="tr-TR" sz="3800" b="1" u="sng" dirty="0" smtClean="0">
                <a:sym typeface="Wingdings" panose="05000000000000000000" pitchFamily="2" charset="2"/>
              </a:rPr>
              <a:t>116,25</a:t>
            </a:r>
            <a:r>
              <a:rPr lang="tr-TR" sz="3800" dirty="0" smtClean="0">
                <a:sym typeface="Wingdings" panose="05000000000000000000" pitchFamily="2" charset="2"/>
              </a:rPr>
              <a:t> </a:t>
            </a:r>
          </a:p>
          <a:p>
            <a:pPr marL="0" indent="0">
              <a:buNone/>
            </a:pPr>
            <a:endParaRPr lang="tr-TR" sz="3800" dirty="0" smtClean="0">
              <a:sym typeface="Wingdings" panose="05000000000000000000" pitchFamily="2" charset="2"/>
            </a:endParaRPr>
          </a:p>
          <a:p>
            <a:pPr marL="0" indent="0">
              <a:buNone/>
            </a:pPr>
            <a:r>
              <a:rPr lang="tr-TR" sz="3800" b="1" dirty="0" smtClean="0">
                <a:solidFill>
                  <a:srgbClr val="FF0000"/>
                </a:solidFill>
                <a:sym typeface="Wingdings" panose="05000000000000000000" pitchFamily="2" charset="2"/>
              </a:rPr>
              <a:t>Yol Masrafı</a:t>
            </a:r>
          </a:p>
          <a:p>
            <a:pPr>
              <a:buFont typeface="Wingdings" panose="05000000000000000000" pitchFamily="2" charset="2"/>
              <a:buChar char="ü"/>
            </a:pPr>
            <a:r>
              <a:rPr lang="tr-TR" sz="3800" dirty="0" smtClean="0">
                <a:sym typeface="Wingdings" panose="05000000000000000000" pitchFamily="2" charset="2"/>
              </a:rPr>
              <a:t>Kendi + Eşi + Çocuğu için Bilet	           : 144,00 x 3     </a:t>
            </a:r>
            <a:r>
              <a:rPr lang="tr-TR" sz="3800" b="1" u="sng" dirty="0" smtClean="0">
                <a:sym typeface="Wingdings" panose="05000000000000000000" pitchFamily="2" charset="2"/>
              </a:rPr>
              <a:t>432,00</a:t>
            </a:r>
            <a:r>
              <a:rPr lang="tr-TR" sz="3800" dirty="0" smtClean="0">
                <a:sym typeface="Wingdings" panose="05000000000000000000" pitchFamily="2" charset="2"/>
              </a:rPr>
              <a:t>	</a:t>
            </a:r>
          </a:p>
          <a:p>
            <a:pPr marL="0" indent="0">
              <a:buNone/>
            </a:pPr>
            <a:endParaRPr lang="tr-TR" sz="3800" dirty="0" smtClean="0">
              <a:sym typeface="Wingdings" panose="05000000000000000000" pitchFamily="2" charset="2"/>
            </a:endParaRPr>
          </a:p>
          <a:p>
            <a:pPr marL="0" indent="0">
              <a:buNone/>
            </a:pPr>
            <a:r>
              <a:rPr lang="tr-TR" sz="3800" b="1" dirty="0" smtClean="0">
                <a:solidFill>
                  <a:srgbClr val="FF0000"/>
                </a:solidFill>
                <a:sym typeface="Wingdings" panose="05000000000000000000" pitchFamily="2" charset="2"/>
              </a:rPr>
              <a:t>Mesafe  </a:t>
            </a:r>
            <a:endParaRPr lang="tr-TR" sz="3800" dirty="0" smtClean="0">
              <a:solidFill>
                <a:srgbClr val="000000"/>
              </a:solidFill>
              <a:sym typeface="Wingdings" panose="05000000000000000000" pitchFamily="2" charset="2"/>
            </a:endParaRPr>
          </a:p>
          <a:p>
            <a:pPr>
              <a:lnSpc>
                <a:spcPct val="170000"/>
              </a:lnSpc>
              <a:buFont typeface="Wingdings" panose="05000000000000000000" pitchFamily="2" charset="2"/>
              <a:buChar char="ü"/>
            </a:pPr>
            <a:r>
              <a:rPr lang="tr-TR" sz="3800" dirty="0" smtClean="0">
                <a:solidFill>
                  <a:srgbClr val="000000"/>
                </a:solidFill>
                <a:sym typeface="Wingdings" panose="05000000000000000000" pitchFamily="2" charset="2"/>
              </a:rPr>
              <a:t>1.425 km x 38,75 x % 5  </a:t>
            </a:r>
            <a:r>
              <a:rPr lang="tr-TR" sz="3800" b="1" dirty="0" smtClean="0">
                <a:solidFill>
                  <a:srgbClr val="000000"/>
                </a:solidFill>
                <a:sym typeface="Wingdings" panose="05000000000000000000" pitchFamily="2" charset="2"/>
              </a:rPr>
              <a:t> </a:t>
            </a:r>
            <a:r>
              <a:rPr lang="tr-TR" sz="3800" b="1" u="sng" dirty="0" smtClean="0">
                <a:solidFill>
                  <a:srgbClr val="000000"/>
                </a:solidFill>
                <a:sym typeface="Wingdings" panose="05000000000000000000" pitchFamily="2" charset="2"/>
              </a:rPr>
              <a:t>2.760,94 </a:t>
            </a:r>
          </a:p>
          <a:p>
            <a:pPr marL="0" lvl="0" indent="0">
              <a:lnSpc>
                <a:spcPct val="170000"/>
              </a:lnSpc>
              <a:buClr>
                <a:srgbClr val="F5A408"/>
              </a:buClr>
              <a:buNone/>
            </a:pPr>
            <a:r>
              <a:rPr lang="tr-TR" sz="3400" b="1" dirty="0" smtClean="0">
                <a:solidFill>
                  <a:prstClr val="black"/>
                </a:solidFill>
                <a:sym typeface="Wingdings" panose="05000000000000000000" pitchFamily="2" charset="2"/>
              </a:rPr>
              <a:t>Toplam</a:t>
            </a:r>
            <a:r>
              <a:rPr lang="tr-TR" sz="3400" dirty="0">
                <a:solidFill>
                  <a:prstClr val="black"/>
                </a:solidFill>
                <a:sym typeface="Wingdings" panose="05000000000000000000" pitchFamily="2" charset="2"/>
              </a:rPr>
              <a:t>: 778,00 + 387,50 + 387,50 + 116,25 + 432,00 + 2.760,94 = </a:t>
            </a:r>
            <a:r>
              <a:rPr lang="tr-TR" sz="3400" b="1" dirty="0">
                <a:solidFill>
                  <a:prstClr val="black"/>
                </a:solidFill>
                <a:sym typeface="Wingdings" panose="05000000000000000000" pitchFamily="2" charset="2"/>
              </a:rPr>
              <a:t>4.859,19 TL. </a:t>
            </a:r>
            <a:r>
              <a:rPr lang="tr-TR" sz="3400" dirty="0">
                <a:solidFill>
                  <a:prstClr val="black"/>
                </a:solidFill>
                <a:sym typeface="Wingdings" panose="05000000000000000000" pitchFamily="2" charset="2"/>
              </a:rPr>
              <a:t>harcırah ödenir.</a:t>
            </a:r>
          </a:p>
          <a:p>
            <a:pPr marL="0" lvl="0" indent="0">
              <a:buClr>
                <a:srgbClr val="F5A408"/>
              </a:buClr>
              <a:buNone/>
            </a:pPr>
            <a:r>
              <a:rPr lang="tr-TR" sz="3400" dirty="0">
                <a:solidFill>
                  <a:prstClr val="black"/>
                </a:solidFill>
                <a:sym typeface="Wingdings" panose="05000000000000000000" pitchFamily="2" charset="2"/>
              </a:rPr>
              <a:t>     </a:t>
            </a:r>
            <a:endParaRPr lang="tr-TR" sz="3400" dirty="0">
              <a:solidFill>
                <a:prstClr val="black"/>
              </a:solidFill>
            </a:endParaRPr>
          </a:p>
          <a:p>
            <a:pPr marL="0" lvl="0" indent="0">
              <a:buClr>
                <a:srgbClr val="F5A408"/>
              </a:buClr>
              <a:buNone/>
            </a:pPr>
            <a:endParaRPr lang="tr-TR" sz="3400" dirty="0">
              <a:solidFill>
                <a:prstClr val="black"/>
              </a:solidFill>
            </a:endParaRPr>
          </a:p>
        </p:txBody>
      </p:sp>
    </p:spTree>
    <p:extLst>
      <p:ext uri="{BB962C8B-B14F-4D97-AF65-F5344CB8AC3E}">
        <p14:creationId xmlns:p14="http://schemas.microsoft.com/office/powerpoint/2010/main" val="7660002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3037" y="452719"/>
            <a:ext cx="9097797" cy="873805"/>
          </a:xfrm>
        </p:spPr>
        <p:txBody>
          <a:bodyPr/>
          <a:lstStyle/>
          <a:p>
            <a:r>
              <a:rPr lang="tr-TR" b="1" dirty="0"/>
              <a:t> </a:t>
            </a:r>
            <a:r>
              <a:rPr lang="tr-TR" sz="2600" b="1" dirty="0" smtClean="0"/>
              <a:t>YURTDIŞI </a:t>
            </a:r>
            <a:r>
              <a:rPr lang="tr-TR" sz="2600" b="1" dirty="0"/>
              <a:t>GEÇİCİ GÖREV </a:t>
            </a:r>
            <a:r>
              <a:rPr lang="tr-TR" sz="2600" b="1" dirty="0" smtClean="0"/>
              <a:t>GÜNDELİĞİ (BKK)</a:t>
            </a:r>
            <a:endParaRPr lang="tr-TR" sz="2600" dirty="0"/>
          </a:p>
        </p:txBody>
      </p:sp>
      <p:sp>
        <p:nvSpPr>
          <p:cNvPr id="3" name="İçerik Yer Tutucusu 2"/>
          <p:cNvSpPr>
            <a:spLocks noGrp="1"/>
          </p:cNvSpPr>
          <p:nvPr>
            <p:ph idx="1"/>
          </p:nvPr>
        </p:nvSpPr>
        <p:spPr>
          <a:xfrm>
            <a:off x="1171977" y="1532586"/>
            <a:ext cx="9762186" cy="4984124"/>
          </a:xfrm>
        </p:spPr>
        <p:txBody>
          <a:bodyPr>
            <a:normAutofit fontScale="85000" lnSpcReduction="10000"/>
          </a:bodyPr>
          <a:lstStyle/>
          <a:p>
            <a:pPr marL="0" indent="0">
              <a:buNone/>
            </a:pPr>
            <a:r>
              <a:rPr lang="tr-TR" sz="2800" dirty="0"/>
              <a:t>Yurtdışı gündeliklerine dair Karar hükümlerine göre</a:t>
            </a:r>
            <a:r>
              <a:rPr lang="tr-TR" sz="2800" dirty="0" smtClean="0"/>
              <a:t>;</a:t>
            </a:r>
          </a:p>
          <a:p>
            <a:pPr marL="0" indent="0">
              <a:buNone/>
            </a:pPr>
            <a:endParaRPr lang="tr-TR" sz="1200" dirty="0"/>
          </a:p>
          <a:p>
            <a:pPr lvl="0" algn="just">
              <a:lnSpc>
                <a:spcPct val="150000"/>
              </a:lnSpc>
            </a:pPr>
            <a:r>
              <a:rPr lang="tr-TR" sz="2800" dirty="0" smtClean="0"/>
              <a:t>Türkiye’den </a:t>
            </a:r>
            <a:r>
              <a:rPr lang="tr-TR" sz="2800" dirty="0"/>
              <a:t>veya sürekli görevle bulundukları ülkelerden her çıkışlarında, seyahat ve ikamet süresinin </a:t>
            </a:r>
            <a:r>
              <a:rPr lang="tr-TR" sz="2800" dirty="0">
                <a:solidFill>
                  <a:srgbClr val="FF0000"/>
                </a:solidFill>
              </a:rPr>
              <a:t>ilk on günü için </a:t>
            </a:r>
            <a:r>
              <a:rPr lang="tr-TR" sz="2800" dirty="0"/>
              <a:t>ödenecek gündelikler yurtdışı için tespit edilen miktarların </a:t>
            </a:r>
            <a:r>
              <a:rPr lang="tr-TR" sz="2800" dirty="0">
                <a:solidFill>
                  <a:srgbClr val="FF0000"/>
                </a:solidFill>
              </a:rPr>
              <a:t>% 50 artırılması </a:t>
            </a:r>
            <a:r>
              <a:rPr lang="tr-TR" sz="2800" dirty="0"/>
              <a:t>suretiyle hesaplanır. </a:t>
            </a:r>
            <a:endParaRPr lang="tr-TR" sz="2800" dirty="0" smtClean="0"/>
          </a:p>
          <a:p>
            <a:pPr lvl="0">
              <a:lnSpc>
                <a:spcPct val="150000"/>
              </a:lnSpc>
            </a:pPr>
            <a:r>
              <a:rPr lang="tr-TR" sz="2800" dirty="0" smtClean="0"/>
              <a:t>İlk </a:t>
            </a:r>
            <a:r>
              <a:rPr lang="tr-TR" sz="2800" dirty="0">
                <a:solidFill>
                  <a:srgbClr val="FF0000"/>
                </a:solidFill>
              </a:rPr>
              <a:t>180 gün tam </a:t>
            </a:r>
            <a:r>
              <a:rPr lang="tr-TR" sz="2800" dirty="0" smtClean="0">
                <a:solidFill>
                  <a:srgbClr val="000000"/>
                </a:solidFill>
              </a:rPr>
              <a:t>(İlk on günü yurtdışı gündeliğinin % 50 artırımlı miktarı, kalan 170 gün için tam gündelik hesaplanır)</a:t>
            </a:r>
            <a:endParaRPr lang="tr-TR" sz="2800" dirty="0">
              <a:solidFill>
                <a:srgbClr val="000000"/>
              </a:solidFill>
            </a:endParaRPr>
          </a:p>
          <a:p>
            <a:pPr lvl="0">
              <a:lnSpc>
                <a:spcPct val="150000"/>
              </a:lnSpc>
            </a:pPr>
            <a:r>
              <a:rPr lang="tr-TR" sz="2800" dirty="0"/>
              <a:t>Müteakip günler için </a:t>
            </a:r>
            <a:r>
              <a:rPr lang="tr-TR" sz="2800" dirty="0">
                <a:solidFill>
                  <a:srgbClr val="FF0000"/>
                </a:solidFill>
              </a:rPr>
              <a:t>2/3 </a:t>
            </a:r>
            <a:r>
              <a:rPr lang="tr-TR" sz="2800" dirty="0"/>
              <a:t>oranında ödenir.</a:t>
            </a:r>
          </a:p>
          <a:p>
            <a:pPr lvl="0" algn="just">
              <a:lnSpc>
                <a:spcPct val="150000"/>
              </a:lnSpc>
            </a:pPr>
            <a:endParaRPr lang="tr-TR" sz="2800" dirty="0"/>
          </a:p>
          <a:p>
            <a:pPr marL="0" indent="0">
              <a:buNone/>
            </a:pPr>
            <a:endParaRPr lang="tr-TR" dirty="0"/>
          </a:p>
        </p:txBody>
      </p:sp>
    </p:spTree>
    <p:extLst>
      <p:ext uri="{BB962C8B-B14F-4D97-AF65-F5344CB8AC3E}">
        <p14:creationId xmlns:p14="http://schemas.microsoft.com/office/powerpoint/2010/main" val="25491237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03312" y="452718"/>
            <a:ext cx="8890694" cy="783654"/>
          </a:xfrm>
        </p:spPr>
        <p:txBody>
          <a:bodyPr/>
          <a:lstStyle/>
          <a:p>
            <a:r>
              <a:rPr lang="tr-TR" sz="2800" b="1" dirty="0"/>
              <a:t>YURTDIŞINDA KONAKLAMA GİDERİ</a:t>
            </a:r>
            <a:r>
              <a:rPr lang="tr-TR" dirty="0"/>
              <a:t/>
            </a:r>
            <a:br>
              <a:rPr lang="tr-TR" dirty="0"/>
            </a:br>
            <a:endParaRPr lang="tr-TR" dirty="0"/>
          </a:p>
        </p:txBody>
      </p:sp>
      <p:sp>
        <p:nvSpPr>
          <p:cNvPr id="3" name="İçerik Yer Tutucusu 2"/>
          <p:cNvSpPr>
            <a:spLocks noGrp="1"/>
          </p:cNvSpPr>
          <p:nvPr>
            <p:ph idx="1"/>
          </p:nvPr>
        </p:nvSpPr>
        <p:spPr>
          <a:xfrm>
            <a:off x="1103312" y="1558344"/>
            <a:ext cx="10320249" cy="4690055"/>
          </a:xfrm>
        </p:spPr>
        <p:txBody>
          <a:bodyPr>
            <a:normAutofit/>
          </a:bodyPr>
          <a:lstStyle/>
          <a:p>
            <a:pPr marL="0" indent="0">
              <a:buNone/>
            </a:pPr>
            <a:r>
              <a:rPr lang="tr-TR" sz="2200" dirty="0"/>
              <a:t>Yurtdışına geçici görevle gönderilenlerden</a:t>
            </a:r>
            <a:r>
              <a:rPr lang="tr-TR" sz="2200" dirty="0" smtClean="0"/>
              <a:t>;</a:t>
            </a:r>
          </a:p>
          <a:p>
            <a:pPr marL="0" indent="0">
              <a:buNone/>
            </a:pPr>
            <a:endParaRPr lang="tr-TR" sz="2200" dirty="0"/>
          </a:p>
          <a:p>
            <a:pPr lvl="0"/>
            <a:r>
              <a:rPr lang="tr-TR" sz="2200" dirty="0"/>
              <a:t>Seyahat ve ikamet süresinin </a:t>
            </a:r>
            <a:r>
              <a:rPr lang="tr-TR" sz="2200" dirty="0">
                <a:solidFill>
                  <a:srgbClr val="FF0000"/>
                </a:solidFill>
              </a:rPr>
              <a:t>ilk on günü</a:t>
            </a:r>
            <a:r>
              <a:rPr lang="tr-TR" sz="2200" dirty="0"/>
              <a:t> ile sınırlı olmak kaydıyla,</a:t>
            </a:r>
          </a:p>
          <a:p>
            <a:pPr lvl="0"/>
            <a:r>
              <a:rPr lang="tr-TR" sz="2200" dirty="0"/>
              <a:t>Fatura ile belgelendirenlere</a:t>
            </a:r>
          </a:p>
          <a:p>
            <a:pPr lvl="0"/>
            <a:r>
              <a:rPr lang="tr-TR" sz="2200" dirty="0"/>
              <a:t>Faturada gösterilen günlük yatak ücretinin artırımlı olarak hesaplanan gündeliklerinin </a:t>
            </a:r>
            <a:r>
              <a:rPr lang="tr-TR" sz="2200" dirty="0">
                <a:solidFill>
                  <a:srgbClr val="FF0000"/>
                </a:solidFill>
              </a:rPr>
              <a:t>% 40’ını aşması </a:t>
            </a:r>
            <a:r>
              <a:rPr lang="tr-TR" sz="2200" dirty="0"/>
              <a:t>halinde </a:t>
            </a:r>
            <a:r>
              <a:rPr lang="tr-TR" sz="2200" dirty="0">
                <a:solidFill>
                  <a:srgbClr val="FF0000"/>
                </a:solidFill>
              </a:rPr>
              <a:t>aşan kısmının % 70’ </a:t>
            </a:r>
            <a:r>
              <a:rPr lang="tr-TR" sz="2200" dirty="0">
                <a:solidFill>
                  <a:srgbClr val="000000"/>
                </a:solidFill>
              </a:rPr>
              <a:t>i</a:t>
            </a:r>
            <a:r>
              <a:rPr lang="tr-TR" sz="2200" dirty="0">
                <a:solidFill>
                  <a:srgbClr val="FF0000"/>
                </a:solidFill>
              </a:rPr>
              <a:t> </a:t>
            </a:r>
            <a:r>
              <a:rPr lang="tr-TR" sz="2200" dirty="0"/>
              <a:t>ayrıca ödenir. (BKK)</a:t>
            </a:r>
          </a:p>
          <a:p>
            <a:pPr marL="0" indent="0">
              <a:buNone/>
            </a:pPr>
            <a:r>
              <a:rPr lang="tr-TR" sz="2200" dirty="0"/>
              <a:t>Ancak, yatacak yer temini için ödenecek günlük ilave miktar, artırımlı olarak hesaplanan gündeliklerin ekli cetvelin;</a:t>
            </a:r>
          </a:p>
          <a:p>
            <a:r>
              <a:rPr lang="tr-TR" sz="2200" dirty="0"/>
              <a:t>IV-VII </a:t>
            </a:r>
            <a:r>
              <a:rPr lang="tr-TR" sz="2200" dirty="0" err="1"/>
              <a:t>no’lu</a:t>
            </a:r>
            <a:r>
              <a:rPr lang="tr-TR" sz="2200" dirty="0"/>
              <a:t> </a:t>
            </a:r>
            <a:r>
              <a:rPr lang="tr-TR" sz="2200" dirty="0" smtClean="0"/>
              <a:t> </a:t>
            </a:r>
            <a:r>
              <a:rPr lang="tr-TR" sz="2200" dirty="0" err="1" smtClean="0"/>
              <a:t>sütünlarda</a:t>
            </a:r>
            <a:r>
              <a:rPr lang="tr-TR" sz="2200" dirty="0" smtClean="0"/>
              <a:t> </a:t>
            </a:r>
            <a:r>
              <a:rPr lang="tr-TR" sz="2200" dirty="0"/>
              <a:t>gösterilen kadrolarda bulunanlar için </a:t>
            </a:r>
            <a:r>
              <a:rPr lang="tr-TR" sz="2200" dirty="0">
                <a:solidFill>
                  <a:srgbClr val="FF0000"/>
                </a:solidFill>
              </a:rPr>
              <a:t>% 70’</a:t>
            </a:r>
            <a:r>
              <a:rPr lang="tr-TR" sz="2200" dirty="0"/>
              <a:t>inden fazla olamaz.</a:t>
            </a:r>
          </a:p>
          <a:p>
            <a:endParaRPr lang="tr-TR" dirty="0"/>
          </a:p>
        </p:txBody>
      </p:sp>
    </p:spTree>
    <p:extLst>
      <p:ext uri="{BB962C8B-B14F-4D97-AF65-F5344CB8AC3E}">
        <p14:creationId xmlns:p14="http://schemas.microsoft.com/office/powerpoint/2010/main" val="480527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03312" y="452718"/>
            <a:ext cx="8947522" cy="1208657"/>
          </a:xfrm>
        </p:spPr>
        <p:txBody>
          <a:bodyPr/>
          <a:lstStyle/>
          <a:p>
            <a:r>
              <a:rPr lang="tr-TR" sz="2400" b="1" dirty="0">
                <a:solidFill>
                  <a:srgbClr val="EE5818"/>
                </a:solidFill>
              </a:rPr>
              <a:t>GEÇİCİ BİR GÖREVLE MEMURİYET MAHALİ DIŞINA BİR YERE </a:t>
            </a:r>
            <a:r>
              <a:rPr lang="tr-TR" sz="2400" b="1" dirty="0" smtClean="0">
                <a:solidFill>
                  <a:srgbClr val="EE5818"/>
                </a:solidFill>
              </a:rPr>
              <a:t>GÖNDERİLENLELRE</a:t>
            </a:r>
            <a:r>
              <a:rPr lang="tr-TR" sz="2400" b="1" dirty="0">
                <a:solidFill>
                  <a:srgbClr val="EE5818"/>
                </a:solidFill>
              </a:rPr>
              <a:t>, </a:t>
            </a:r>
            <a:r>
              <a:rPr lang="tr-TR" sz="2400" b="1" dirty="0" smtClean="0">
                <a:solidFill>
                  <a:srgbClr val="EE5818"/>
                </a:solidFill>
              </a:rPr>
              <a:t>GÖREVİNDE VE </a:t>
            </a:r>
            <a:r>
              <a:rPr lang="tr-TR" sz="2400" b="1" dirty="0">
                <a:solidFill>
                  <a:srgbClr val="EE5818"/>
                </a:solidFill>
              </a:rPr>
              <a:t>YOLDA;</a:t>
            </a:r>
            <a:r>
              <a:rPr lang="tr-TR" sz="1800" dirty="0">
                <a:solidFill>
                  <a:srgbClr val="EE5818"/>
                </a:solidFill>
              </a:rPr>
              <a:t/>
            </a:r>
            <a:br>
              <a:rPr lang="tr-TR" sz="1800" dirty="0">
                <a:solidFill>
                  <a:srgbClr val="EE5818"/>
                </a:solidFill>
              </a:rPr>
            </a:br>
            <a:endParaRPr lang="tr-TR" dirty="0"/>
          </a:p>
        </p:txBody>
      </p:sp>
      <p:sp>
        <p:nvSpPr>
          <p:cNvPr id="3" name="İçerik Yer Tutucusu 2"/>
          <p:cNvSpPr>
            <a:spLocks noGrp="1"/>
          </p:cNvSpPr>
          <p:nvPr>
            <p:ph idx="1"/>
          </p:nvPr>
        </p:nvSpPr>
        <p:spPr/>
        <p:txBody>
          <a:bodyPr/>
          <a:lstStyle/>
          <a:p>
            <a:pPr lvl="0"/>
            <a:r>
              <a:rPr lang="tr-TR" dirty="0"/>
              <a:t>Öğle (saat:13.00)  ve akşam (19.00) yemeği zamanlarından birini geçirenlere </a:t>
            </a:r>
            <a:r>
              <a:rPr lang="tr-TR" dirty="0" smtClean="0">
                <a:solidFill>
                  <a:srgbClr val="FF0000"/>
                </a:solidFill>
              </a:rPr>
              <a:t>1/3 oranında </a:t>
            </a:r>
            <a:r>
              <a:rPr lang="tr-TR" dirty="0" smtClean="0">
                <a:solidFill>
                  <a:srgbClr val="000000"/>
                </a:solidFill>
              </a:rPr>
              <a:t>gündelik (madde-39)</a:t>
            </a:r>
            <a:endParaRPr lang="tr-TR" dirty="0">
              <a:solidFill>
                <a:srgbClr val="000000"/>
              </a:solidFill>
            </a:endParaRPr>
          </a:p>
          <a:p>
            <a:pPr lvl="0"/>
            <a:r>
              <a:rPr lang="tr-TR" dirty="0"/>
              <a:t>İkisini </a:t>
            </a:r>
            <a:r>
              <a:rPr lang="tr-TR" dirty="0" smtClean="0"/>
              <a:t>geçirenlere </a:t>
            </a:r>
            <a:r>
              <a:rPr lang="tr-TR" dirty="0">
                <a:solidFill>
                  <a:srgbClr val="FF0000"/>
                </a:solidFill>
              </a:rPr>
              <a:t>2/3 </a:t>
            </a:r>
            <a:r>
              <a:rPr lang="tr-TR" dirty="0" smtClean="0">
                <a:solidFill>
                  <a:srgbClr val="FF0000"/>
                </a:solidFill>
              </a:rPr>
              <a:t>oranında </a:t>
            </a:r>
            <a:r>
              <a:rPr lang="tr-TR" dirty="0" smtClean="0">
                <a:solidFill>
                  <a:srgbClr val="000000"/>
                </a:solidFill>
              </a:rPr>
              <a:t>gündelik</a:t>
            </a:r>
            <a:endParaRPr lang="tr-TR" dirty="0">
              <a:solidFill>
                <a:srgbClr val="000000"/>
              </a:solidFill>
            </a:endParaRPr>
          </a:p>
          <a:p>
            <a:pPr lvl="0"/>
            <a:r>
              <a:rPr lang="tr-TR" dirty="0"/>
              <a:t>Geceyi de geçirenlere </a:t>
            </a:r>
            <a:r>
              <a:rPr lang="tr-TR" dirty="0">
                <a:solidFill>
                  <a:srgbClr val="FF0000"/>
                </a:solidFill>
              </a:rPr>
              <a:t>tam gündelik </a:t>
            </a:r>
            <a:r>
              <a:rPr lang="tr-TR" dirty="0"/>
              <a:t>verilir</a:t>
            </a:r>
            <a:r>
              <a:rPr lang="tr-TR" dirty="0" smtClean="0"/>
              <a:t>.</a:t>
            </a:r>
          </a:p>
          <a:p>
            <a:pPr lvl="0"/>
            <a:r>
              <a:rPr lang="tr-TR" dirty="0" smtClean="0"/>
              <a:t>24 Saat hesabı esas alınır. (madde-43)</a:t>
            </a:r>
            <a:endParaRPr lang="tr-TR" dirty="0"/>
          </a:p>
          <a:p>
            <a:pPr marL="0" indent="0">
              <a:buNone/>
            </a:pPr>
            <a:r>
              <a:rPr lang="tr-TR" dirty="0" smtClean="0"/>
              <a:t>Resmi </a:t>
            </a:r>
            <a:r>
              <a:rPr lang="tr-TR" dirty="0"/>
              <a:t>bir görevle </a:t>
            </a:r>
            <a:r>
              <a:rPr lang="tr-TR" dirty="0">
                <a:solidFill>
                  <a:srgbClr val="FF0000"/>
                </a:solidFill>
              </a:rPr>
              <a:t>memuriyet mahalli içinde bir yere </a:t>
            </a:r>
            <a:r>
              <a:rPr lang="tr-TR" dirty="0"/>
              <a:t>gönderilenlere gündelik verilmemekle birlikte </a:t>
            </a:r>
            <a:r>
              <a:rPr lang="tr-TR" u="sng" dirty="0">
                <a:solidFill>
                  <a:srgbClr val="FF0000"/>
                </a:solidFill>
              </a:rPr>
              <a:t>Mutat taşıt</a:t>
            </a:r>
            <a:r>
              <a:rPr lang="tr-TR" dirty="0">
                <a:solidFill>
                  <a:srgbClr val="FF0000"/>
                </a:solidFill>
              </a:rPr>
              <a:t> </a:t>
            </a:r>
            <a:r>
              <a:rPr lang="tr-TR" dirty="0"/>
              <a:t>ücreti ödenir. </a:t>
            </a:r>
            <a:r>
              <a:rPr lang="tr-TR" dirty="0">
                <a:solidFill>
                  <a:srgbClr val="FF0000"/>
                </a:solidFill>
              </a:rPr>
              <a:t>Acele ve zorunlu hallerde</a:t>
            </a:r>
            <a:r>
              <a:rPr lang="tr-TR" dirty="0"/>
              <a:t> daire amirinin onayı ile mutat taşıt dışındaki taşıt ücreti ödenebilir</a:t>
            </a:r>
            <a:r>
              <a:rPr lang="tr-TR" dirty="0" smtClean="0"/>
              <a:t>. (madde-6)</a:t>
            </a:r>
            <a:endParaRPr lang="tr-TR" dirty="0"/>
          </a:p>
        </p:txBody>
      </p:sp>
    </p:spTree>
    <p:extLst>
      <p:ext uri="{BB962C8B-B14F-4D97-AF65-F5344CB8AC3E}">
        <p14:creationId xmlns:p14="http://schemas.microsoft.com/office/powerpoint/2010/main" val="3894674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4220" y="414082"/>
            <a:ext cx="9404723" cy="770775"/>
          </a:xfrm>
        </p:spPr>
        <p:txBody>
          <a:bodyPr/>
          <a:lstStyle/>
          <a:p>
            <a:r>
              <a:rPr lang="tr-TR" sz="2800" dirty="0"/>
              <a:t>ÖRNEK </a:t>
            </a:r>
            <a:r>
              <a:rPr lang="tr-TR" sz="2800" dirty="0" smtClean="0"/>
              <a:t>-6       YURTDIŞI </a:t>
            </a:r>
            <a:r>
              <a:rPr lang="tr-TR" sz="2800" dirty="0"/>
              <a:t>GEÇİCİ GÖREV </a:t>
            </a:r>
            <a:r>
              <a:rPr lang="tr-TR" sz="2800" dirty="0" smtClean="0"/>
              <a:t>YOLLUĞU</a:t>
            </a:r>
            <a:endParaRPr lang="tr-TR" dirty="0"/>
          </a:p>
        </p:txBody>
      </p:sp>
      <p:sp>
        <p:nvSpPr>
          <p:cNvPr id="3" name="İçerik Yer Tutucusu 2"/>
          <p:cNvSpPr>
            <a:spLocks noGrp="1"/>
          </p:cNvSpPr>
          <p:nvPr>
            <p:ph idx="1"/>
          </p:nvPr>
        </p:nvSpPr>
        <p:spPr>
          <a:xfrm>
            <a:off x="874220" y="1429556"/>
            <a:ext cx="9175633" cy="4818844"/>
          </a:xfrm>
        </p:spPr>
        <p:txBody>
          <a:bodyPr>
            <a:normAutofit/>
          </a:bodyPr>
          <a:lstStyle/>
          <a:p>
            <a:pPr marL="0" indent="0">
              <a:buNone/>
            </a:pPr>
            <a:r>
              <a:rPr lang="tr-TR" dirty="0"/>
              <a:t>Üniversitemiz </a:t>
            </a:r>
            <a:r>
              <a:rPr lang="tr-TR" dirty="0" smtClean="0"/>
              <a:t>Rektörü 17-21 Mart 2018 tarihinde </a:t>
            </a:r>
            <a:r>
              <a:rPr lang="tr-TR" dirty="0"/>
              <a:t>(yol </a:t>
            </a:r>
            <a:r>
              <a:rPr lang="tr-TR" dirty="0" smtClean="0"/>
              <a:t>hariç)Almanya’nın Köln  şehrinde geçici </a:t>
            </a:r>
            <a:r>
              <a:rPr lang="tr-TR" dirty="0"/>
              <a:t>görevle </a:t>
            </a:r>
            <a:r>
              <a:rPr lang="tr-TR" dirty="0" smtClean="0"/>
              <a:t>görevlendiriliyor</a:t>
            </a:r>
            <a:r>
              <a:rPr lang="tr-TR" dirty="0"/>
              <a:t>. Ödenecek olan geçici görev </a:t>
            </a:r>
            <a:r>
              <a:rPr lang="tr-TR" dirty="0" smtClean="0"/>
              <a:t>yolluğunu ve konaklama giderini </a:t>
            </a:r>
            <a:r>
              <a:rPr lang="tr-TR" dirty="0"/>
              <a:t>hesaplayınız? </a:t>
            </a:r>
          </a:p>
          <a:p>
            <a:pPr marL="0" indent="0">
              <a:buNone/>
            </a:pPr>
            <a:r>
              <a:rPr lang="tr-TR" dirty="0">
                <a:solidFill>
                  <a:srgbClr val="FF0000"/>
                </a:solidFill>
              </a:rPr>
              <a:t>ÇÖZÜM </a:t>
            </a:r>
            <a:r>
              <a:rPr lang="tr-TR" dirty="0" smtClean="0">
                <a:solidFill>
                  <a:srgbClr val="FF0000"/>
                </a:solidFill>
              </a:rPr>
              <a:t>-6</a:t>
            </a:r>
            <a:endParaRPr lang="tr-TR" dirty="0">
              <a:solidFill>
                <a:srgbClr val="FF0000"/>
              </a:solidFill>
            </a:endParaRPr>
          </a:p>
          <a:p>
            <a:pPr marL="0" indent="0">
              <a:buNone/>
            </a:pPr>
            <a:r>
              <a:rPr lang="tr-TR" u="sng" dirty="0">
                <a:solidFill>
                  <a:srgbClr val="FF0000"/>
                </a:solidFill>
              </a:rPr>
              <a:t>VERİLER</a:t>
            </a:r>
            <a:endParaRPr lang="tr-TR" dirty="0">
              <a:solidFill>
                <a:srgbClr val="FF0000"/>
              </a:solidFill>
            </a:endParaRPr>
          </a:p>
          <a:p>
            <a:pPr>
              <a:buFont typeface="Arial" panose="020B0604020202020204" pitchFamily="34" charset="0"/>
              <a:buChar char="•"/>
            </a:pPr>
            <a:r>
              <a:rPr lang="tr-TR" dirty="0"/>
              <a:t>Hoca kadro – ek gösterge </a:t>
            </a:r>
            <a:r>
              <a:rPr lang="tr-TR" dirty="0" smtClean="0"/>
              <a:t> :6400 </a:t>
            </a:r>
            <a:endParaRPr lang="tr-TR" dirty="0">
              <a:sym typeface="Wingdings" panose="05000000000000000000" pitchFamily="2" charset="2"/>
            </a:endParaRPr>
          </a:p>
          <a:p>
            <a:pPr>
              <a:buFont typeface="Arial" panose="020B0604020202020204" pitchFamily="34" charset="0"/>
              <a:buChar char="•"/>
            </a:pPr>
            <a:r>
              <a:rPr lang="tr-TR" dirty="0" smtClean="0">
                <a:sym typeface="Wingdings" panose="05000000000000000000" pitchFamily="2" charset="2"/>
              </a:rPr>
              <a:t>Almanya Yevmiye 			 : 105 Euro </a:t>
            </a:r>
            <a:r>
              <a:rPr lang="tr-TR" dirty="0">
                <a:sym typeface="Wingdings" panose="05000000000000000000" pitchFamily="2" charset="2"/>
              </a:rPr>
              <a:t>(</a:t>
            </a:r>
            <a:r>
              <a:rPr lang="tr-TR" dirty="0" smtClean="0">
                <a:sym typeface="Wingdings" panose="05000000000000000000" pitchFamily="2" charset="2"/>
              </a:rPr>
              <a:t>% 50 artırımlı tutarı </a:t>
            </a:r>
            <a:r>
              <a:rPr lang="tr-TR" b="1" dirty="0" smtClean="0">
                <a:solidFill>
                  <a:srgbClr val="993366"/>
                </a:solidFill>
                <a:sym typeface="Wingdings" panose="05000000000000000000" pitchFamily="2" charset="2"/>
              </a:rPr>
              <a:t>157,50 Euro</a:t>
            </a:r>
            <a:r>
              <a:rPr lang="tr-TR" dirty="0" smtClean="0">
                <a:sym typeface="Wingdings" panose="05000000000000000000" pitchFamily="2" charset="2"/>
              </a:rPr>
              <a:t>)</a:t>
            </a:r>
          </a:p>
          <a:p>
            <a:pPr>
              <a:buFont typeface="Arial" panose="020B0604020202020204" pitchFamily="34" charset="0"/>
              <a:buChar char="•"/>
            </a:pPr>
            <a:r>
              <a:rPr lang="tr-TR" dirty="0" smtClean="0">
                <a:sym typeface="Wingdings" panose="05000000000000000000" pitchFamily="2" charset="2"/>
              </a:rPr>
              <a:t>Kur	</a:t>
            </a:r>
            <a:r>
              <a:rPr lang="tr-TR" b="1" dirty="0" smtClean="0">
                <a:solidFill>
                  <a:srgbClr val="FF0000"/>
                </a:solidFill>
                <a:sym typeface="Wingdings" panose="05000000000000000000" pitchFamily="2" charset="2"/>
              </a:rPr>
              <a:t>4,8888</a:t>
            </a:r>
            <a:r>
              <a:rPr lang="tr-TR" dirty="0" smtClean="0">
                <a:sym typeface="Wingdings" panose="05000000000000000000" pitchFamily="2" charset="2"/>
              </a:rPr>
              <a:t>					 : 157,50 x 4,8888 = </a:t>
            </a:r>
            <a:r>
              <a:rPr lang="tr-TR" b="1" dirty="0" smtClean="0">
                <a:solidFill>
                  <a:srgbClr val="993366"/>
                </a:solidFill>
                <a:sym typeface="Wingdings" panose="05000000000000000000" pitchFamily="2" charset="2"/>
              </a:rPr>
              <a:t>769,99 TL</a:t>
            </a:r>
            <a:r>
              <a:rPr lang="tr-TR" dirty="0" smtClean="0">
                <a:solidFill>
                  <a:srgbClr val="993366"/>
                </a:solidFill>
                <a:sym typeface="Wingdings" panose="05000000000000000000" pitchFamily="2" charset="2"/>
              </a:rPr>
              <a:t>. </a:t>
            </a:r>
            <a:r>
              <a:rPr lang="tr-TR" dirty="0" smtClean="0">
                <a:sym typeface="Wingdings" panose="05000000000000000000" pitchFamily="2" charset="2"/>
              </a:rPr>
              <a:t>(1 gün için)</a:t>
            </a:r>
            <a:endParaRPr lang="tr-TR" dirty="0"/>
          </a:p>
          <a:p>
            <a:pPr>
              <a:buFont typeface="Arial" panose="020B0604020202020204" pitchFamily="34" charset="0"/>
              <a:buChar char="•"/>
            </a:pPr>
            <a:r>
              <a:rPr lang="tr-TR" dirty="0"/>
              <a:t>Uçak (</a:t>
            </a:r>
            <a:r>
              <a:rPr lang="tr-TR" dirty="0" smtClean="0"/>
              <a:t>Ant-Almanya-Ant</a:t>
            </a:r>
            <a:r>
              <a:rPr lang="tr-TR" dirty="0"/>
              <a:t>)	</a:t>
            </a:r>
            <a:r>
              <a:rPr lang="tr-TR" dirty="0" smtClean="0"/>
              <a:t> : </a:t>
            </a:r>
            <a:r>
              <a:rPr lang="tr-TR" b="1" dirty="0" smtClean="0">
                <a:solidFill>
                  <a:srgbClr val="993366"/>
                </a:solidFill>
              </a:rPr>
              <a:t>2.900,88 TL.</a:t>
            </a:r>
          </a:p>
          <a:p>
            <a:pPr lvl="0">
              <a:buClr>
                <a:srgbClr val="F5A408"/>
              </a:buClr>
              <a:buFont typeface="Arial" panose="020B0604020202020204" pitchFamily="34" charset="0"/>
              <a:buChar char="•"/>
            </a:pPr>
            <a:r>
              <a:rPr lang="tr-TR" dirty="0">
                <a:solidFill>
                  <a:prstClr val="black"/>
                </a:solidFill>
              </a:rPr>
              <a:t>Berlin-Köln Tren				</a:t>
            </a:r>
            <a:r>
              <a:rPr lang="tr-TR" dirty="0" smtClean="0">
                <a:solidFill>
                  <a:prstClr val="black"/>
                </a:solidFill>
              </a:rPr>
              <a:t> : 115,90 Euro </a:t>
            </a:r>
            <a:r>
              <a:rPr lang="tr-TR" dirty="0">
                <a:solidFill>
                  <a:prstClr val="black"/>
                </a:solidFill>
              </a:rPr>
              <a:t>x 4,8888= </a:t>
            </a:r>
            <a:r>
              <a:rPr lang="tr-TR" b="1" dirty="0" smtClean="0">
                <a:solidFill>
                  <a:srgbClr val="993366"/>
                </a:solidFill>
              </a:rPr>
              <a:t>566,61 TL</a:t>
            </a:r>
            <a:endParaRPr lang="tr-TR" b="1" dirty="0">
              <a:solidFill>
                <a:srgbClr val="993366"/>
              </a:solidFill>
            </a:endParaRPr>
          </a:p>
          <a:p>
            <a:pPr>
              <a:buFont typeface="Arial" panose="020B0604020202020204" pitchFamily="34" charset="0"/>
              <a:buChar char="•"/>
            </a:pPr>
            <a:r>
              <a:rPr lang="tr-TR" dirty="0" smtClean="0"/>
              <a:t>Konaklama Faturası </a:t>
            </a:r>
            <a:r>
              <a:rPr lang="tr-TR" dirty="0" smtClean="0">
                <a:solidFill>
                  <a:srgbClr val="FF0000"/>
                </a:solidFill>
              </a:rPr>
              <a:t>(4 gün) </a:t>
            </a:r>
            <a:r>
              <a:rPr lang="tr-TR" dirty="0" smtClean="0"/>
              <a:t>: 331,95 Euro x 4,8888=</a:t>
            </a:r>
            <a:r>
              <a:rPr lang="tr-TR" b="1" dirty="0" smtClean="0">
                <a:solidFill>
                  <a:srgbClr val="993366"/>
                </a:solidFill>
              </a:rPr>
              <a:t>1.622,84 TL.</a:t>
            </a:r>
            <a:endParaRPr lang="tr-TR" b="1" dirty="0">
              <a:solidFill>
                <a:srgbClr val="993366"/>
              </a:solidFill>
            </a:endParaRPr>
          </a:p>
          <a:p>
            <a:endParaRPr lang="tr-TR" dirty="0"/>
          </a:p>
        </p:txBody>
      </p:sp>
    </p:spTree>
    <p:extLst>
      <p:ext uri="{BB962C8B-B14F-4D97-AF65-F5344CB8AC3E}">
        <p14:creationId xmlns:p14="http://schemas.microsoft.com/office/powerpoint/2010/main" val="2101480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17431" y="414083"/>
            <a:ext cx="9261512" cy="564712"/>
          </a:xfrm>
        </p:spPr>
        <p:txBody>
          <a:bodyPr/>
          <a:lstStyle/>
          <a:p>
            <a:r>
              <a:rPr lang="tr-TR" sz="2600" dirty="0"/>
              <a:t>ÖRNEK </a:t>
            </a:r>
            <a:r>
              <a:rPr lang="tr-TR" sz="2600" dirty="0" smtClean="0"/>
              <a:t>-6       YURTDIŞI </a:t>
            </a:r>
            <a:r>
              <a:rPr lang="tr-TR" sz="2600" dirty="0"/>
              <a:t>GEÇİCİ GÖREV </a:t>
            </a:r>
            <a:r>
              <a:rPr lang="tr-TR" sz="2600" dirty="0" smtClean="0"/>
              <a:t>(KONAKLAMA)</a:t>
            </a:r>
            <a:endParaRPr lang="tr-TR" sz="2600" dirty="0"/>
          </a:p>
        </p:txBody>
      </p:sp>
      <p:sp>
        <p:nvSpPr>
          <p:cNvPr id="3" name="İçerik Yer Tutucusu 2"/>
          <p:cNvSpPr>
            <a:spLocks noGrp="1"/>
          </p:cNvSpPr>
          <p:nvPr>
            <p:ph idx="1"/>
          </p:nvPr>
        </p:nvSpPr>
        <p:spPr>
          <a:xfrm>
            <a:off x="1210615" y="978795"/>
            <a:ext cx="9723548" cy="5550794"/>
          </a:xfrm>
        </p:spPr>
        <p:txBody>
          <a:bodyPr>
            <a:normAutofit/>
          </a:bodyPr>
          <a:lstStyle/>
          <a:p>
            <a:pPr>
              <a:buFont typeface="Arial" panose="020B0604020202020204" pitchFamily="34" charset="0"/>
              <a:buChar char="•"/>
            </a:pPr>
            <a:r>
              <a:rPr lang="tr-TR" dirty="0" smtClean="0"/>
              <a:t>Yurtdışı Gündeliği </a:t>
            </a:r>
            <a:r>
              <a:rPr lang="tr-TR" dirty="0" smtClean="0">
                <a:solidFill>
                  <a:srgbClr val="FF0000"/>
                </a:solidFill>
              </a:rPr>
              <a:t>yol hariç dediği için 5 gün </a:t>
            </a:r>
            <a:r>
              <a:rPr lang="tr-TR" dirty="0" smtClean="0">
                <a:solidFill>
                  <a:srgbClr val="993366"/>
                </a:solidFill>
              </a:rPr>
              <a:t>(</a:t>
            </a:r>
            <a:r>
              <a:rPr lang="tr-TR" i="1" dirty="0" smtClean="0">
                <a:solidFill>
                  <a:srgbClr val="993366"/>
                </a:solidFill>
              </a:rPr>
              <a:t>16 Mart tarihinde yola çıkmış. 												    Biletine bakılarak hesaplandı</a:t>
            </a:r>
            <a:r>
              <a:rPr lang="tr-TR" i="1" dirty="0" smtClean="0"/>
              <a:t>)</a:t>
            </a:r>
          </a:p>
          <a:p>
            <a:pPr marL="0" indent="0">
              <a:buNone/>
            </a:pPr>
            <a:r>
              <a:rPr lang="tr-TR" dirty="0" smtClean="0"/>
              <a:t>      				157,50 x 5 gün x 4,8888=    </a:t>
            </a:r>
            <a:r>
              <a:rPr lang="tr-TR" b="1" u="sng" dirty="0" smtClean="0"/>
              <a:t>3.849,93 </a:t>
            </a:r>
            <a:r>
              <a:rPr lang="tr-TR" dirty="0" smtClean="0"/>
              <a:t>TL.</a:t>
            </a:r>
          </a:p>
          <a:p>
            <a:pPr>
              <a:buFont typeface="Arial" panose="020B0604020202020204" pitchFamily="34" charset="0"/>
              <a:buChar char="•"/>
            </a:pPr>
            <a:r>
              <a:rPr lang="tr-TR" dirty="0" smtClean="0"/>
              <a:t>Uçak </a:t>
            </a:r>
            <a:r>
              <a:rPr lang="tr-TR" dirty="0"/>
              <a:t>(</a:t>
            </a:r>
            <a:r>
              <a:rPr lang="tr-TR" dirty="0" smtClean="0"/>
              <a:t>Antalya-Almanya-Antalya)  </a:t>
            </a:r>
            <a:r>
              <a:rPr lang="tr-TR" dirty="0"/>
              <a:t>	:</a:t>
            </a:r>
            <a:r>
              <a:rPr lang="tr-TR" b="1" u="sng" dirty="0"/>
              <a:t>2.900,88 </a:t>
            </a:r>
            <a:r>
              <a:rPr lang="tr-TR" dirty="0"/>
              <a:t>TL</a:t>
            </a:r>
            <a:r>
              <a:rPr lang="tr-TR" dirty="0" smtClean="0"/>
              <a:t>.</a:t>
            </a:r>
          </a:p>
          <a:p>
            <a:pPr>
              <a:buFont typeface="Arial" panose="020B0604020202020204" pitchFamily="34" charset="0"/>
              <a:buChar char="•"/>
            </a:pPr>
            <a:r>
              <a:rPr lang="tr-TR" dirty="0" smtClean="0"/>
              <a:t>Berlin-Köln Tren				                   : 115,90 x 4,8888= </a:t>
            </a:r>
            <a:r>
              <a:rPr lang="tr-TR" b="1" u="sng" dirty="0" smtClean="0"/>
              <a:t>566,61 </a:t>
            </a:r>
            <a:r>
              <a:rPr lang="tr-TR" dirty="0" smtClean="0"/>
              <a:t>TL.</a:t>
            </a:r>
            <a:endParaRPr lang="tr-TR" b="1" u="sng" dirty="0" smtClean="0"/>
          </a:p>
          <a:p>
            <a:pPr>
              <a:buFont typeface="Arial" panose="020B0604020202020204" pitchFamily="34" charset="0"/>
              <a:buChar char="•"/>
            </a:pPr>
            <a:r>
              <a:rPr lang="tr-TR" dirty="0" smtClean="0">
                <a:solidFill>
                  <a:srgbClr val="FF0000"/>
                </a:solidFill>
              </a:rPr>
              <a:t>Konaklama : </a:t>
            </a:r>
            <a:r>
              <a:rPr lang="tr-TR" dirty="0" smtClean="0"/>
              <a:t>105 x 1,5 katı = 157,5 (% 50artırımlı)</a:t>
            </a:r>
          </a:p>
          <a:p>
            <a:pPr marL="0" indent="0">
              <a:buNone/>
            </a:pPr>
            <a:r>
              <a:rPr lang="tr-TR" dirty="0" smtClean="0"/>
              <a:t>                            157,50 x 4,8888 = 769,99 TL.</a:t>
            </a:r>
          </a:p>
          <a:p>
            <a:pPr marL="0" indent="0">
              <a:buNone/>
            </a:pPr>
            <a:r>
              <a:rPr lang="tr-TR" dirty="0"/>
              <a:t>	</a:t>
            </a:r>
            <a:r>
              <a:rPr lang="tr-TR" dirty="0" smtClean="0"/>
              <a:t>			  769,99 x </a:t>
            </a:r>
            <a:r>
              <a:rPr lang="tr-TR" b="1" dirty="0" smtClean="0">
                <a:solidFill>
                  <a:srgbClr val="FF0000"/>
                </a:solidFill>
              </a:rPr>
              <a:t>% 40 </a:t>
            </a:r>
            <a:r>
              <a:rPr lang="tr-TR" dirty="0" smtClean="0"/>
              <a:t>(yevmiye içinde ödenen)=307,99</a:t>
            </a:r>
          </a:p>
          <a:p>
            <a:pPr marL="0" indent="0">
              <a:buNone/>
            </a:pPr>
            <a:r>
              <a:rPr lang="tr-TR" dirty="0"/>
              <a:t>	</a:t>
            </a:r>
            <a:r>
              <a:rPr lang="tr-TR" dirty="0" smtClean="0"/>
              <a:t>			 307,99 x </a:t>
            </a:r>
            <a:r>
              <a:rPr lang="tr-TR" dirty="0" smtClean="0">
                <a:solidFill>
                  <a:srgbClr val="FF0000"/>
                </a:solidFill>
              </a:rPr>
              <a:t>4 gün</a:t>
            </a:r>
            <a:r>
              <a:rPr lang="tr-TR" dirty="0" smtClean="0"/>
              <a:t> konaklama=</a:t>
            </a:r>
            <a:r>
              <a:rPr lang="tr-TR" b="1" dirty="0" smtClean="0">
                <a:solidFill>
                  <a:srgbClr val="993366"/>
                </a:solidFill>
              </a:rPr>
              <a:t>1.231,98</a:t>
            </a:r>
            <a:r>
              <a:rPr lang="tr-TR" dirty="0" smtClean="0">
                <a:solidFill>
                  <a:srgbClr val="993366"/>
                </a:solidFill>
              </a:rPr>
              <a:t> </a:t>
            </a:r>
            <a:r>
              <a:rPr lang="tr-TR" dirty="0" smtClean="0"/>
              <a:t>(</a:t>
            </a:r>
            <a:r>
              <a:rPr lang="tr-TR" dirty="0" smtClean="0">
                <a:solidFill>
                  <a:srgbClr val="FF0000"/>
                </a:solidFill>
              </a:rPr>
              <a:t>ödenmeyecek olan</a:t>
            </a:r>
            <a:r>
              <a:rPr lang="tr-TR" dirty="0" smtClean="0"/>
              <a:t>)</a:t>
            </a:r>
          </a:p>
          <a:p>
            <a:pPr marL="0" indent="0">
              <a:buNone/>
            </a:pPr>
            <a:r>
              <a:rPr lang="tr-TR" dirty="0" smtClean="0"/>
              <a:t>     Konaklama  1.622,84 – </a:t>
            </a:r>
            <a:r>
              <a:rPr lang="tr-TR" b="1" dirty="0" smtClean="0">
                <a:solidFill>
                  <a:srgbClr val="993366"/>
                </a:solidFill>
              </a:rPr>
              <a:t>1.231,98</a:t>
            </a:r>
            <a:r>
              <a:rPr lang="tr-TR" dirty="0" smtClean="0"/>
              <a:t> = 390,86 (% 40 aşan kısmı)</a:t>
            </a:r>
          </a:p>
          <a:p>
            <a:pPr marL="0" indent="0">
              <a:buNone/>
            </a:pPr>
            <a:r>
              <a:rPr lang="tr-TR" dirty="0"/>
              <a:t> </a:t>
            </a:r>
            <a:r>
              <a:rPr lang="tr-TR" dirty="0" smtClean="0"/>
              <a:t>                          390,86 x </a:t>
            </a:r>
            <a:r>
              <a:rPr lang="tr-TR" b="1" dirty="0" smtClean="0">
                <a:solidFill>
                  <a:srgbClr val="FF0000"/>
                </a:solidFill>
              </a:rPr>
              <a:t>% 70 </a:t>
            </a:r>
            <a:r>
              <a:rPr lang="tr-TR" dirty="0" smtClean="0"/>
              <a:t>= </a:t>
            </a:r>
            <a:r>
              <a:rPr lang="tr-TR" b="1" u="sng" dirty="0" smtClean="0"/>
              <a:t>273,60</a:t>
            </a:r>
            <a:r>
              <a:rPr lang="tr-TR" dirty="0" smtClean="0"/>
              <a:t> TL. konaklama ödenir.</a:t>
            </a:r>
            <a:endParaRPr lang="tr-TR" dirty="0"/>
          </a:p>
          <a:p>
            <a:pPr marL="0" lvl="0" indent="0">
              <a:buClr>
                <a:srgbClr val="F5A408"/>
              </a:buClr>
              <a:buNone/>
            </a:pPr>
            <a:r>
              <a:rPr lang="tr-TR" sz="1700" b="1" dirty="0" smtClean="0">
                <a:solidFill>
                  <a:prstClr val="black"/>
                </a:solidFill>
                <a:sym typeface="Wingdings" panose="05000000000000000000" pitchFamily="2" charset="2"/>
              </a:rPr>
              <a:t>     Toplam</a:t>
            </a:r>
            <a:r>
              <a:rPr lang="tr-TR" sz="1700" dirty="0">
                <a:solidFill>
                  <a:prstClr val="black"/>
                </a:solidFill>
                <a:sym typeface="Wingdings" panose="05000000000000000000" pitchFamily="2" charset="2"/>
              </a:rPr>
              <a:t>: </a:t>
            </a:r>
            <a:r>
              <a:rPr lang="tr-TR" sz="1700" dirty="0" smtClean="0">
                <a:solidFill>
                  <a:prstClr val="black"/>
                </a:solidFill>
                <a:sym typeface="Wingdings" panose="05000000000000000000" pitchFamily="2" charset="2"/>
              </a:rPr>
              <a:t>3.849,93 </a:t>
            </a:r>
            <a:r>
              <a:rPr lang="tr-TR" sz="1700" dirty="0">
                <a:solidFill>
                  <a:prstClr val="black"/>
                </a:solidFill>
                <a:sym typeface="Wingdings" panose="05000000000000000000" pitchFamily="2" charset="2"/>
              </a:rPr>
              <a:t>+ </a:t>
            </a:r>
            <a:r>
              <a:rPr lang="tr-TR" sz="1700" dirty="0" smtClean="0">
                <a:solidFill>
                  <a:prstClr val="black"/>
                </a:solidFill>
                <a:sym typeface="Wingdings" panose="05000000000000000000" pitchFamily="2" charset="2"/>
              </a:rPr>
              <a:t>2.900,88 </a:t>
            </a:r>
            <a:r>
              <a:rPr lang="tr-TR" sz="1700" dirty="0">
                <a:solidFill>
                  <a:prstClr val="black"/>
                </a:solidFill>
                <a:sym typeface="Wingdings" panose="05000000000000000000" pitchFamily="2" charset="2"/>
              </a:rPr>
              <a:t>+ </a:t>
            </a:r>
            <a:r>
              <a:rPr lang="tr-TR" sz="1700" dirty="0" smtClean="0">
                <a:solidFill>
                  <a:prstClr val="black"/>
                </a:solidFill>
                <a:sym typeface="Wingdings" panose="05000000000000000000" pitchFamily="2" charset="2"/>
              </a:rPr>
              <a:t>273,60 </a:t>
            </a:r>
            <a:r>
              <a:rPr lang="tr-TR" sz="1700" dirty="0">
                <a:solidFill>
                  <a:prstClr val="black"/>
                </a:solidFill>
                <a:sym typeface="Wingdings" panose="05000000000000000000" pitchFamily="2" charset="2"/>
              </a:rPr>
              <a:t>+ </a:t>
            </a:r>
            <a:r>
              <a:rPr lang="tr-TR" sz="1700" dirty="0" smtClean="0">
                <a:solidFill>
                  <a:prstClr val="black"/>
                </a:solidFill>
                <a:sym typeface="Wingdings" panose="05000000000000000000" pitchFamily="2" charset="2"/>
              </a:rPr>
              <a:t>566,61 </a:t>
            </a:r>
            <a:r>
              <a:rPr lang="tr-TR" sz="1700" dirty="0">
                <a:solidFill>
                  <a:prstClr val="black"/>
                </a:solidFill>
                <a:sym typeface="Wingdings" panose="05000000000000000000" pitchFamily="2" charset="2"/>
              </a:rPr>
              <a:t>= </a:t>
            </a:r>
            <a:r>
              <a:rPr lang="tr-TR" sz="1700" b="1" dirty="0" smtClean="0">
                <a:solidFill>
                  <a:prstClr val="black"/>
                </a:solidFill>
                <a:sym typeface="Wingdings" panose="05000000000000000000" pitchFamily="2" charset="2"/>
              </a:rPr>
              <a:t>7.591,02 </a:t>
            </a:r>
            <a:r>
              <a:rPr lang="tr-TR" sz="1700" b="1" dirty="0">
                <a:solidFill>
                  <a:prstClr val="black"/>
                </a:solidFill>
                <a:sym typeface="Wingdings" panose="05000000000000000000" pitchFamily="2" charset="2"/>
              </a:rPr>
              <a:t>TL. </a:t>
            </a:r>
            <a:r>
              <a:rPr lang="tr-TR" sz="1700" dirty="0" smtClean="0">
                <a:solidFill>
                  <a:prstClr val="black"/>
                </a:solidFill>
                <a:sym typeface="Wingdings" panose="05000000000000000000" pitchFamily="2" charset="2"/>
              </a:rPr>
              <a:t>harcırah </a:t>
            </a:r>
            <a:r>
              <a:rPr lang="tr-TR" sz="1700" dirty="0">
                <a:solidFill>
                  <a:prstClr val="black"/>
                </a:solidFill>
                <a:sym typeface="Wingdings" panose="05000000000000000000" pitchFamily="2" charset="2"/>
              </a:rPr>
              <a:t>ödenir.</a:t>
            </a:r>
          </a:p>
          <a:p>
            <a:pPr marL="0" indent="0">
              <a:buNone/>
            </a:pPr>
            <a:r>
              <a:rPr lang="tr-TR" dirty="0" smtClean="0">
                <a:solidFill>
                  <a:srgbClr val="0000FF"/>
                </a:solidFill>
              </a:rPr>
              <a:t>4 Günlük artırımlı gündeliğinin </a:t>
            </a:r>
            <a:r>
              <a:rPr lang="tr-TR" b="1" dirty="0" smtClean="0">
                <a:solidFill>
                  <a:srgbClr val="FF0000"/>
                </a:solidFill>
              </a:rPr>
              <a:t>% 70</a:t>
            </a:r>
            <a:r>
              <a:rPr lang="tr-TR" dirty="0" smtClean="0">
                <a:solidFill>
                  <a:srgbClr val="0000FF"/>
                </a:solidFill>
              </a:rPr>
              <a:t>’ ini hiçbir şekilde geçemez.</a:t>
            </a:r>
            <a:endParaRPr lang="tr-TR" dirty="0">
              <a:solidFill>
                <a:srgbClr val="0000FF"/>
              </a:solidFill>
            </a:endParaRPr>
          </a:p>
        </p:txBody>
      </p:sp>
    </p:spTree>
    <p:extLst>
      <p:ext uri="{BB962C8B-B14F-4D97-AF65-F5344CB8AC3E}">
        <p14:creationId xmlns:p14="http://schemas.microsoft.com/office/powerpoint/2010/main" val="1095272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07582" y="452718"/>
            <a:ext cx="8943251" cy="1028352"/>
          </a:xfrm>
        </p:spPr>
        <p:txBody>
          <a:bodyPr/>
          <a:lstStyle/>
          <a:p>
            <a:r>
              <a:rPr lang="tr-TR" sz="2400" dirty="0" smtClean="0"/>
              <a:t>KUZEY KIBRIS TÜRK CUMHURİYETİ’ NE YAPILACAK YOLCULUKLARDA VERİLECEK GÜNDELİKLERE DAİR KARAR</a:t>
            </a:r>
            <a:endParaRPr lang="tr-TR" sz="2400" dirty="0"/>
          </a:p>
        </p:txBody>
      </p:sp>
      <p:sp>
        <p:nvSpPr>
          <p:cNvPr id="3" name="İçerik Yer Tutucusu 2"/>
          <p:cNvSpPr>
            <a:spLocks noGrp="1"/>
          </p:cNvSpPr>
          <p:nvPr>
            <p:ph idx="1"/>
          </p:nvPr>
        </p:nvSpPr>
        <p:spPr>
          <a:xfrm>
            <a:off x="1004552" y="1725768"/>
            <a:ext cx="9556124" cy="4005331"/>
          </a:xfrm>
        </p:spPr>
        <p:txBody>
          <a:bodyPr/>
          <a:lstStyle/>
          <a:p>
            <a:pPr>
              <a:lnSpc>
                <a:spcPct val="150000"/>
              </a:lnSpc>
            </a:pPr>
            <a:r>
              <a:rPr lang="tr-TR" sz="2400" dirty="0" smtClean="0"/>
              <a:t>Kuzey Kıbrıs Türk Cumhuriyeti’ ne geçici görevle gönderilen ve bu karar hükümlerine göre gündelik ödenenlerden, yatacak yer temini için ödedikleri ücretleri belgelendirenlere, belge bedelini aşmamak ve </a:t>
            </a:r>
            <a:r>
              <a:rPr lang="tr-TR" sz="2400" dirty="0" smtClean="0">
                <a:solidFill>
                  <a:srgbClr val="FF0000"/>
                </a:solidFill>
              </a:rPr>
              <a:t>her defasında on gün ile sınırlı olmak üzere, gündeliklerinin yarısına kadar olan kısım </a:t>
            </a:r>
            <a:r>
              <a:rPr lang="tr-TR" sz="2400" dirty="0" smtClean="0"/>
              <a:t>yatacak yer ücreti olarak ödenir.</a:t>
            </a:r>
          </a:p>
          <a:p>
            <a:pPr marL="0" indent="0">
              <a:lnSpc>
                <a:spcPct val="150000"/>
              </a:lnSpc>
              <a:buNone/>
            </a:pPr>
            <a:endParaRPr lang="tr-TR" dirty="0" smtClean="0"/>
          </a:p>
        </p:txBody>
      </p:sp>
    </p:spTree>
    <p:extLst>
      <p:ext uri="{BB962C8B-B14F-4D97-AF65-F5344CB8AC3E}">
        <p14:creationId xmlns:p14="http://schemas.microsoft.com/office/powerpoint/2010/main" val="2270448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407314501"/>
              </p:ext>
            </p:extLst>
          </p:nvPr>
        </p:nvGraphicFramePr>
        <p:xfrm>
          <a:off x="646111" y="1867435"/>
          <a:ext cx="9404723" cy="4005330"/>
        </p:xfrm>
        <a:graphic>
          <a:graphicData uri="http://schemas.openxmlformats.org/drawingml/2006/table">
            <a:tbl>
              <a:tblPr firstRow="1" firstCol="1" bandRow="1"/>
              <a:tblGrid>
                <a:gridCol w="8223452"/>
                <a:gridCol w="1181271"/>
              </a:tblGrid>
              <a:tr h="667555">
                <a:tc>
                  <a:txBody>
                    <a:bodyPr/>
                    <a:lstStyle/>
                    <a:p>
                      <a:pPr algn="l">
                        <a:lnSpc>
                          <a:spcPct val="107000"/>
                        </a:lnSpc>
                        <a:spcAft>
                          <a:spcPts val="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1"/>
                    </a:solidFill>
                  </a:tcPr>
                </a:tc>
              </a:tr>
              <a:tr h="667555">
                <a:tc>
                  <a:txBody>
                    <a:bodyPr/>
                    <a:lstStyle/>
                    <a:p>
                      <a:pPr algn="l">
                        <a:lnSpc>
                          <a:spcPct val="107000"/>
                        </a:lnSpc>
                        <a:spcAft>
                          <a:spcPts val="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1"/>
                    </a:solidFill>
                  </a:tcPr>
                </a:tc>
              </a:tr>
              <a:tr h="667555">
                <a:tc>
                  <a:txBody>
                    <a:bodyPr/>
                    <a:lstStyle/>
                    <a:p>
                      <a:pPr algn="l">
                        <a:lnSpc>
                          <a:spcPct val="107000"/>
                        </a:lnSpc>
                        <a:spcAft>
                          <a:spcPts val="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1"/>
                    </a:solidFill>
                  </a:tcPr>
                </a:tc>
              </a:tr>
              <a:tr h="667555">
                <a:tc>
                  <a:txBody>
                    <a:bodyPr/>
                    <a:lstStyle/>
                    <a:p>
                      <a:pPr algn="l">
                        <a:lnSpc>
                          <a:spcPct val="107000"/>
                        </a:lnSpc>
                        <a:spcAft>
                          <a:spcPts val="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1"/>
                    </a:solidFill>
                  </a:tcPr>
                </a:tc>
              </a:tr>
              <a:tr h="667555">
                <a:tc>
                  <a:txBody>
                    <a:bodyPr/>
                    <a:lstStyle/>
                    <a:p>
                      <a:pPr algn="l">
                        <a:lnSpc>
                          <a:spcPct val="107000"/>
                        </a:lnSpc>
                        <a:spcAft>
                          <a:spcPts val="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1"/>
                    </a:solidFill>
                  </a:tcPr>
                </a:tc>
              </a:tr>
              <a:tr h="667555">
                <a:tc>
                  <a:txBody>
                    <a:bodyPr/>
                    <a:lstStyle/>
                    <a:p>
                      <a:pPr algn="l">
                        <a:lnSpc>
                          <a:spcPct val="107000"/>
                        </a:lnSpc>
                        <a:spcAft>
                          <a:spcPts val="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1"/>
                    </a:solidFill>
                  </a:tcPr>
                </a:tc>
              </a:tr>
            </a:tbl>
          </a:graphicData>
        </a:graphic>
      </p:graphicFrame>
      <p:sp>
        <p:nvSpPr>
          <p:cNvPr id="3" name="Unvan 2"/>
          <p:cNvSpPr>
            <a:spLocks noGrp="1"/>
          </p:cNvSpPr>
          <p:nvPr>
            <p:ph type="title"/>
          </p:nvPr>
        </p:nvSpPr>
        <p:spPr>
          <a:xfrm>
            <a:off x="1184855" y="1081825"/>
            <a:ext cx="9594761" cy="4919729"/>
          </a:xfrm>
        </p:spPr>
        <p:txBody>
          <a:bodyPr/>
          <a:lstStyle/>
          <a:p>
            <a:pPr marL="342900" indent="-342900">
              <a:lnSpc>
                <a:spcPct val="150000"/>
              </a:lnSpc>
              <a:buFont typeface="Wingdings" panose="05000000000000000000" pitchFamily="2" charset="2"/>
              <a:buChar char="ü"/>
            </a:pPr>
            <a:r>
              <a:rPr lang="tr-TR" sz="2400" dirty="0"/>
              <a:t>Madde-6 </a:t>
            </a:r>
            <a:r>
              <a:rPr lang="tr-TR" sz="2400" dirty="0" smtClean="0"/>
              <a:t/>
            </a:r>
            <a:br>
              <a:rPr lang="tr-TR" sz="2400" dirty="0" smtClean="0"/>
            </a:br>
            <a:r>
              <a:rPr lang="tr-TR" sz="2200" dirty="0" smtClean="0">
                <a:solidFill>
                  <a:srgbClr val="000000"/>
                </a:solidFill>
              </a:rPr>
              <a:t>Birinci fıkraya göre takip edilmesi gereken yolun dışında bir yoldan veya kullanılması gereken taşıt aracından başka bir araçla yolculuk yapılmasının </a:t>
            </a:r>
            <a:r>
              <a:rPr lang="tr-TR" sz="2200" u="sng" dirty="0" smtClean="0">
                <a:solidFill>
                  <a:srgbClr val="FF0000"/>
                </a:solidFill>
              </a:rPr>
              <a:t>işin gereğine göre zorunlu olması halinde</a:t>
            </a:r>
            <a:r>
              <a:rPr lang="tr-TR" sz="2200" dirty="0" smtClean="0">
                <a:solidFill>
                  <a:srgbClr val="000000"/>
                </a:solidFill>
              </a:rPr>
              <a:t>, bu yol ve taşıt aracına ilişkin masrafların kabulü merkezde </a:t>
            </a:r>
            <a:r>
              <a:rPr lang="tr-TR" sz="2200" u="sng" dirty="0" smtClean="0">
                <a:solidFill>
                  <a:srgbClr val="000000"/>
                </a:solidFill>
              </a:rPr>
              <a:t>ita amirinin önceden verilmiş yazılı bir emri bulunmasına bağlıdır.</a:t>
            </a:r>
            <a:r>
              <a:rPr lang="tr-TR" u="sng" dirty="0" smtClean="0">
                <a:solidFill>
                  <a:srgbClr val="000000"/>
                </a:solidFill>
              </a:rPr>
              <a:t/>
            </a:r>
            <a:br>
              <a:rPr lang="tr-TR" u="sng" dirty="0" smtClean="0">
                <a:solidFill>
                  <a:srgbClr val="000000"/>
                </a:solidFill>
              </a:rPr>
            </a:br>
            <a:endParaRPr lang="tr-TR" u="sng" dirty="0"/>
          </a:p>
        </p:txBody>
      </p:sp>
    </p:spTree>
    <p:extLst>
      <p:ext uri="{BB962C8B-B14F-4D97-AF65-F5344CB8AC3E}">
        <p14:creationId xmlns:p14="http://schemas.microsoft.com/office/powerpoint/2010/main" val="1417935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70775"/>
          </a:xfrm>
        </p:spPr>
        <p:txBody>
          <a:bodyPr/>
          <a:lstStyle/>
          <a:p>
            <a:pPr algn="ctr"/>
            <a:r>
              <a:rPr lang="tr-TR" sz="1800" b="1" dirty="0"/>
              <a:t>2018 YILI YURTİÇİNDE VERİLECEK GÜNDELİK </a:t>
            </a:r>
            <a:r>
              <a:rPr lang="tr-TR" sz="1800" b="1" dirty="0" smtClean="0"/>
              <a:t>MİKTARLARI</a:t>
            </a:r>
            <a:br>
              <a:rPr lang="tr-TR" sz="1800" b="1" dirty="0" smtClean="0"/>
            </a:br>
            <a:r>
              <a:rPr lang="tr-TR" sz="1800" b="1" dirty="0" smtClean="0"/>
              <a:t> (MERKEZİ YÖNETİM BÜTÇE </a:t>
            </a:r>
            <a:r>
              <a:rPr lang="tr-TR" sz="1800" b="1" dirty="0"/>
              <a:t>KANUNU H CETVELİ)</a:t>
            </a:r>
            <a:r>
              <a:rPr lang="tr-TR" sz="1800" dirty="0"/>
              <a:t/>
            </a:r>
            <a:br>
              <a:rPr lang="tr-TR" sz="1800" dirty="0"/>
            </a:br>
            <a:endParaRPr lang="tr-TR" sz="18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307449984"/>
              </p:ext>
            </p:extLst>
          </p:nvPr>
        </p:nvGraphicFramePr>
        <p:xfrm>
          <a:off x="1648496" y="1867437"/>
          <a:ext cx="7881870" cy="3335628"/>
        </p:xfrm>
        <a:graphic>
          <a:graphicData uri="http://schemas.openxmlformats.org/drawingml/2006/table">
            <a:tbl>
              <a:tblPr firstRow="1" firstCol="1" bandRow="1"/>
              <a:tblGrid>
                <a:gridCol w="6891876"/>
                <a:gridCol w="989994"/>
              </a:tblGrid>
              <a:tr h="555938">
                <a:tc>
                  <a:txBody>
                    <a:bodyPr/>
                    <a:lstStyle/>
                    <a:p>
                      <a:pPr algn="l">
                        <a:lnSpc>
                          <a:spcPct val="107000"/>
                        </a:lnSpc>
                        <a:spcAft>
                          <a:spcPts val="0"/>
                        </a:spcAf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Memur ve Hizmetlilerden;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r>
                        <a:rPr lang="tr-TR" sz="16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2018</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rgbClr val="EAEAEA"/>
                    </a:solidFill>
                  </a:tcPr>
                </a:tc>
              </a:tr>
              <a:tr h="555938">
                <a:tc>
                  <a:txBody>
                    <a:bodyPr/>
                    <a:lstStyle/>
                    <a:p>
                      <a:pPr algn="l">
                        <a:lnSpc>
                          <a:spcPct val="107000"/>
                        </a:lnSpc>
                        <a:spcAft>
                          <a:spcPts val="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a) Ek göstergesi 8000 ve daha yüksek olan kadrolarda bulunanlar (1)</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r>
                        <a:rPr lang="tr-TR" sz="1600" b="1" dirty="0">
                          <a:solidFill>
                            <a:srgbClr val="000066"/>
                          </a:solidFill>
                          <a:effectLst/>
                          <a:latin typeface="Times New Roman" panose="02020603050405020304" pitchFamily="18" charset="0"/>
                          <a:ea typeface="Times New Roman" panose="02020603050405020304" pitchFamily="18" charset="0"/>
                          <a:cs typeface="Times New Roman" panose="02020603050405020304" pitchFamily="18" charset="0"/>
                        </a:rPr>
                        <a:t>51,60</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rgbClr val="EAEAEA"/>
                    </a:solidFill>
                  </a:tcPr>
                </a:tc>
              </a:tr>
              <a:tr h="555938">
                <a:tc>
                  <a:txBody>
                    <a:bodyPr/>
                    <a:lstStyle/>
                    <a:p>
                      <a:pPr algn="l">
                        <a:lnSpc>
                          <a:spcPct val="107000"/>
                        </a:lnSpc>
                        <a:spcAft>
                          <a:spcPts val="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b) Ek göstergesi 5800 (dahil) - 8000 (hariç) olan kadrolarda bulunanlar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r>
                        <a:rPr lang="tr-TR" sz="1600" b="1" dirty="0">
                          <a:solidFill>
                            <a:srgbClr val="000066"/>
                          </a:solidFill>
                          <a:effectLst/>
                          <a:latin typeface="Times New Roman" panose="02020603050405020304" pitchFamily="18" charset="0"/>
                          <a:ea typeface="Times New Roman" panose="02020603050405020304" pitchFamily="18" charset="0"/>
                          <a:cs typeface="Times New Roman" panose="02020603050405020304" pitchFamily="18" charset="0"/>
                        </a:rPr>
                        <a:t>48,15</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rgbClr val="EAEAEA"/>
                    </a:solidFill>
                  </a:tcPr>
                </a:tc>
              </a:tr>
              <a:tr h="555938">
                <a:tc>
                  <a:txBody>
                    <a:bodyPr/>
                    <a:lstStyle/>
                    <a:p>
                      <a:pPr algn="l">
                        <a:lnSpc>
                          <a:spcPct val="107000"/>
                        </a:lnSpc>
                        <a:spcAft>
                          <a:spcPts val="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c) Ek göstergesi 3000 (dahil) - 5800 (hariç) olan kadrolarda bulunanlar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r>
                        <a:rPr lang="tr-TR" sz="1600" b="1" dirty="0">
                          <a:solidFill>
                            <a:srgbClr val="000066"/>
                          </a:solidFill>
                          <a:effectLst/>
                          <a:latin typeface="Times New Roman" panose="02020603050405020304" pitchFamily="18" charset="0"/>
                          <a:ea typeface="Times New Roman" panose="02020603050405020304" pitchFamily="18" charset="0"/>
                          <a:cs typeface="Times New Roman" panose="02020603050405020304" pitchFamily="18" charset="0"/>
                        </a:rPr>
                        <a:t>45,20</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rgbClr val="EAEAEA"/>
                    </a:solidFill>
                  </a:tcPr>
                </a:tc>
              </a:tr>
              <a:tr h="555938">
                <a:tc>
                  <a:txBody>
                    <a:bodyPr/>
                    <a:lstStyle/>
                    <a:p>
                      <a:pPr algn="l">
                        <a:lnSpc>
                          <a:spcPct val="107000"/>
                        </a:lnSpc>
                        <a:spcAft>
                          <a:spcPts val="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d) Aylık/kadro derecesi 1-4 olanlar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r>
                        <a:rPr lang="tr-TR" sz="1600" b="1" dirty="0">
                          <a:solidFill>
                            <a:srgbClr val="000066"/>
                          </a:solidFill>
                          <a:effectLst/>
                          <a:latin typeface="Times New Roman" panose="02020603050405020304" pitchFamily="18" charset="0"/>
                          <a:ea typeface="Times New Roman" panose="02020603050405020304" pitchFamily="18" charset="0"/>
                          <a:cs typeface="Times New Roman" panose="02020603050405020304" pitchFamily="18" charset="0"/>
                        </a:rPr>
                        <a:t>39,85</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rgbClr val="EAEAEA"/>
                    </a:solidFill>
                  </a:tcPr>
                </a:tc>
              </a:tr>
              <a:tr h="555938">
                <a:tc>
                  <a:txBody>
                    <a:bodyPr/>
                    <a:lstStyle/>
                    <a:p>
                      <a:pPr algn="l">
                        <a:lnSpc>
                          <a:spcPct val="107000"/>
                        </a:lnSpc>
                        <a:spcAft>
                          <a:spcPts val="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e) Aylık/kadro derecesi 5-15 olanlar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tcPr>
                </a:tc>
                <a:tc>
                  <a:txBody>
                    <a:bodyPr/>
                    <a:lstStyle/>
                    <a:p>
                      <a:pPr algn="l">
                        <a:lnSpc>
                          <a:spcPct val="107000"/>
                        </a:lnSpc>
                        <a:spcAft>
                          <a:spcPts val="0"/>
                        </a:spcAft>
                      </a:pPr>
                      <a:r>
                        <a:rPr lang="tr-TR" sz="1600" b="1" dirty="0">
                          <a:solidFill>
                            <a:srgbClr val="000066"/>
                          </a:solidFill>
                          <a:effectLst/>
                          <a:latin typeface="Times New Roman" panose="02020603050405020304" pitchFamily="18" charset="0"/>
                          <a:ea typeface="Times New Roman" panose="02020603050405020304" pitchFamily="18" charset="0"/>
                          <a:cs typeface="Times New Roman" panose="02020603050405020304" pitchFamily="18" charset="0"/>
                        </a:rPr>
                        <a:t>38,75</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rgbClr val="EAEAEA"/>
                    </a:solidFill>
                  </a:tcPr>
                </a:tc>
              </a:tr>
            </a:tbl>
          </a:graphicData>
        </a:graphic>
      </p:graphicFrame>
    </p:spTree>
    <p:extLst>
      <p:ext uri="{BB962C8B-B14F-4D97-AF65-F5344CB8AC3E}">
        <p14:creationId xmlns:p14="http://schemas.microsoft.com/office/powerpoint/2010/main" val="2801367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03312" y="452718"/>
            <a:ext cx="8947522" cy="822290"/>
          </a:xfrm>
        </p:spPr>
        <p:txBody>
          <a:bodyPr/>
          <a:lstStyle/>
          <a:p>
            <a:r>
              <a:rPr lang="tr-TR" sz="2800" b="1" dirty="0"/>
              <a:t>GEÇİCİ GÖREV </a:t>
            </a:r>
            <a:r>
              <a:rPr lang="tr-TR" sz="2800" b="1" dirty="0" smtClean="0"/>
              <a:t>YOLLUĞU</a:t>
            </a:r>
            <a:r>
              <a:rPr lang="tr-TR" dirty="0"/>
              <a:t/>
            </a:r>
            <a:br>
              <a:rPr lang="tr-TR" dirty="0"/>
            </a:br>
            <a:endParaRPr lang="tr-TR" dirty="0"/>
          </a:p>
        </p:txBody>
      </p:sp>
      <p:sp>
        <p:nvSpPr>
          <p:cNvPr id="3" name="İçerik Yer Tutucusu 2"/>
          <p:cNvSpPr>
            <a:spLocks noGrp="1"/>
          </p:cNvSpPr>
          <p:nvPr>
            <p:ph idx="1"/>
          </p:nvPr>
        </p:nvSpPr>
        <p:spPr>
          <a:xfrm>
            <a:off x="1103312" y="1416676"/>
            <a:ext cx="9199787" cy="4844603"/>
          </a:xfrm>
        </p:spPr>
        <p:txBody>
          <a:bodyPr>
            <a:normAutofit/>
          </a:bodyPr>
          <a:lstStyle/>
          <a:p>
            <a:pPr marL="0" indent="0">
              <a:buNone/>
            </a:pPr>
            <a:r>
              <a:rPr lang="tr-TR" sz="2400" dirty="0"/>
              <a:t>Kanun kapsamında yer alan kurumlara ait bir görevin yerine getirilmesi amacıyla </a:t>
            </a:r>
            <a:r>
              <a:rPr lang="tr-TR" sz="2400" dirty="0">
                <a:solidFill>
                  <a:srgbClr val="FF0000"/>
                </a:solidFill>
              </a:rPr>
              <a:t>geçici olarak yurt içinde veya dışında </a:t>
            </a:r>
            <a:r>
              <a:rPr lang="tr-TR" sz="2400" dirty="0"/>
              <a:t>başka bir yere (memuriyet </a:t>
            </a:r>
            <a:r>
              <a:rPr lang="tr-TR" sz="2400" dirty="0" err="1" smtClean="0"/>
              <a:t>mahali</a:t>
            </a:r>
            <a:r>
              <a:rPr lang="tr-TR" sz="2400" dirty="0" smtClean="0"/>
              <a:t> </a:t>
            </a:r>
            <a:r>
              <a:rPr lang="tr-TR" sz="2400" dirty="0"/>
              <a:t>dışına) gönderilenlere ödenen; </a:t>
            </a:r>
            <a:r>
              <a:rPr lang="tr-TR" sz="2400" dirty="0" smtClean="0"/>
              <a:t>(madde-14)</a:t>
            </a:r>
            <a:endParaRPr lang="tr-TR" sz="2400" dirty="0"/>
          </a:p>
          <a:p>
            <a:pPr lvl="0">
              <a:buFont typeface="Wingdings" panose="05000000000000000000" pitchFamily="2" charset="2"/>
              <a:buChar char="Ø"/>
            </a:pPr>
            <a:r>
              <a:rPr lang="tr-TR" sz="2400" dirty="0"/>
              <a:t>Yol</a:t>
            </a:r>
          </a:p>
          <a:p>
            <a:pPr lvl="0">
              <a:buFont typeface="Wingdings" panose="05000000000000000000" pitchFamily="2" charset="2"/>
              <a:buChar char="Ø"/>
            </a:pPr>
            <a:r>
              <a:rPr lang="tr-TR" sz="2400" dirty="0"/>
              <a:t>Gündelik</a:t>
            </a:r>
          </a:p>
          <a:p>
            <a:pPr lvl="0">
              <a:buFont typeface="Wingdings" panose="05000000000000000000" pitchFamily="2" charset="2"/>
              <a:buChar char="Ø"/>
            </a:pPr>
            <a:r>
              <a:rPr lang="tr-TR" sz="2400" dirty="0"/>
              <a:t>Bagaj ve hamal</a:t>
            </a:r>
          </a:p>
          <a:p>
            <a:pPr lvl="0">
              <a:buFont typeface="Wingdings" panose="05000000000000000000" pitchFamily="2" charset="2"/>
              <a:buChar char="Ø"/>
            </a:pPr>
            <a:r>
              <a:rPr lang="tr-TR" sz="2400" dirty="0"/>
              <a:t>Taksi</a:t>
            </a:r>
          </a:p>
          <a:p>
            <a:pPr lvl="0">
              <a:buFont typeface="Wingdings" panose="05000000000000000000" pitchFamily="2" charset="2"/>
              <a:buChar char="Ø"/>
            </a:pPr>
            <a:r>
              <a:rPr lang="tr-TR" sz="2400" dirty="0" smtClean="0"/>
              <a:t>Konaklama </a:t>
            </a:r>
          </a:p>
          <a:p>
            <a:pPr marL="0" lvl="0" indent="0">
              <a:buNone/>
            </a:pPr>
            <a:r>
              <a:rPr lang="tr-TR" sz="2400" dirty="0" smtClean="0"/>
              <a:t>giderlerinden bir kaçını veya tamamını içerir.</a:t>
            </a:r>
            <a:endParaRPr lang="tr-TR" dirty="0"/>
          </a:p>
        </p:txBody>
      </p:sp>
    </p:spTree>
    <p:extLst>
      <p:ext uri="{BB962C8B-B14F-4D97-AF65-F5344CB8AC3E}">
        <p14:creationId xmlns:p14="http://schemas.microsoft.com/office/powerpoint/2010/main" val="2573699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03312" y="452718"/>
            <a:ext cx="8947522" cy="1041231"/>
          </a:xfrm>
        </p:spPr>
        <p:txBody>
          <a:bodyPr/>
          <a:lstStyle/>
          <a:p>
            <a:pPr algn="ctr"/>
            <a:r>
              <a:rPr lang="tr-TR" sz="2400" b="1" dirty="0"/>
              <a:t>GEÇİCİ GÖREV </a:t>
            </a:r>
            <a:r>
              <a:rPr lang="tr-TR" sz="2400" b="1" dirty="0" smtClean="0"/>
              <a:t>GÜNDELİĞİNİN </a:t>
            </a:r>
            <a:r>
              <a:rPr lang="tr-TR" sz="2400" b="1" dirty="0"/>
              <a:t>VERİLEBİLECEĞİ AZAMİ SÜRELER</a:t>
            </a:r>
            <a:r>
              <a:rPr lang="tr-TR" dirty="0"/>
              <a:t/>
            </a:r>
            <a:br>
              <a:rPr lang="tr-TR" dirty="0"/>
            </a:br>
            <a:endParaRPr lang="tr-TR" dirty="0"/>
          </a:p>
        </p:txBody>
      </p:sp>
      <p:sp>
        <p:nvSpPr>
          <p:cNvPr id="3" name="İçerik Yer Tutucusu 2"/>
          <p:cNvSpPr>
            <a:spLocks noGrp="1"/>
          </p:cNvSpPr>
          <p:nvPr>
            <p:ph idx="1"/>
          </p:nvPr>
        </p:nvSpPr>
        <p:spPr>
          <a:xfrm>
            <a:off x="1103312" y="1712890"/>
            <a:ext cx="8946541" cy="4649273"/>
          </a:xfrm>
        </p:spPr>
        <p:txBody>
          <a:bodyPr>
            <a:normAutofit/>
          </a:bodyPr>
          <a:lstStyle/>
          <a:p>
            <a:pPr marL="0" indent="0">
              <a:buNone/>
            </a:pPr>
            <a:r>
              <a:rPr lang="tr-TR" b="1" dirty="0" smtClean="0"/>
              <a:t>Yurtiçinde </a:t>
            </a:r>
            <a:r>
              <a:rPr lang="tr-TR" dirty="0"/>
              <a:t>(</a:t>
            </a:r>
            <a:r>
              <a:rPr lang="tr-TR" dirty="0" smtClean="0"/>
              <a:t>madde-42)</a:t>
            </a:r>
            <a:endParaRPr lang="tr-TR" b="1" dirty="0"/>
          </a:p>
          <a:p>
            <a:pPr marL="0" indent="0">
              <a:buNone/>
            </a:pPr>
            <a:r>
              <a:rPr lang="tr-TR" dirty="0"/>
              <a:t>Bir yıllık dönem zarfında </a:t>
            </a:r>
            <a:r>
              <a:rPr lang="tr-TR" dirty="0">
                <a:solidFill>
                  <a:srgbClr val="FF0000"/>
                </a:solidFill>
              </a:rPr>
              <a:t>aynı yerde</a:t>
            </a:r>
            <a:r>
              <a:rPr lang="tr-TR" dirty="0" smtClean="0"/>
              <a:t>, </a:t>
            </a:r>
            <a:r>
              <a:rPr lang="tr-TR" dirty="0" smtClean="0">
                <a:solidFill>
                  <a:srgbClr val="000099"/>
                </a:solidFill>
              </a:rPr>
              <a:t>(göreve ilk gidiş tarihi bir yıllık zamanın başlangıç tarihi olarak hesaplanır)</a:t>
            </a:r>
            <a:endParaRPr lang="tr-TR" dirty="0">
              <a:solidFill>
                <a:srgbClr val="000099"/>
              </a:solidFill>
            </a:endParaRPr>
          </a:p>
          <a:p>
            <a:pPr marL="0" indent="0">
              <a:buNone/>
            </a:pPr>
            <a:r>
              <a:rPr lang="tr-TR" dirty="0"/>
              <a:t>aynı iş için ve </a:t>
            </a:r>
            <a:r>
              <a:rPr lang="tr-TR" u="sng" dirty="0">
                <a:solidFill>
                  <a:srgbClr val="FF0000"/>
                </a:solidFill>
              </a:rPr>
              <a:t>aynı şahsa 180 günden fazla</a:t>
            </a:r>
            <a:r>
              <a:rPr lang="tr-TR" dirty="0"/>
              <a:t> </a:t>
            </a:r>
            <a:r>
              <a:rPr lang="tr-TR" dirty="0" smtClean="0"/>
              <a:t>olmamak </a:t>
            </a:r>
            <a:r>
              <a:rPr lang="tr-TR" dirty="0"/>
              <a:t>üzere; </a:t>
            </a:r>
          </a:p>
          <a:p>
            <a:pPr lvl="0"/>
            <a:r>
              <a:rPr lang="tr-TR" dirty="0"/>
              <a:t>İlk </a:t>
            </a:r>
            <a:r>
              <a:rPr lang="tr-TR" dirty="0">
                <a:solidFill>
                  <a:srgbClr val="FF0000"/>
                </a:solidFill>
              </a:rPr>
              <a:t>90 gün için tam</a:t>
            </a:r>
          </a:p>
          <a:p>
            <a:pPr lvl="0"/>
            <a:r>
              <a:rPr lang="tr-TR" dirty="0" smtClean="0"/>
              <a:t>Takip eden </a:t>
            </a:r>
            <a:r>
              <a:rPr lang="tr-TR" dirty="0">
                <a:solidFill>
                  <a:srgbClr val="FF0000"/>
                </a:solidFill>
              </a:rPr>
              <a:t>90 gün için 2/3 </a:t>
            </a:r>
            <a:r>
              <a:rPr lang="tr-TR" dirty="0"/>
              <a:t>oranında ödenir.</a:t>
            </a:r>
          </a:p>
          <a:p>
            <a:pPr marL="0" indent="0">
              <a:buNone/>
            </a:pPr>
            <a:r>
              <a:rPr lang="tr-TR" dirty="0"/>
              <a:t> </a:t>
            </a:r>
          </a:p>
          <a:p>
            <a:pPr marL="0" indent="0">
              <a:buNone/>
            </a:pPr>
            <a:r>
              <a:rPr lang="tr-TR" b="1" dirty="0" smtClean="0"/>
              <a:t>Yurtdışında </a:t>
            </a:r>
            <a:r>
              <a:rPr lang="tr-TR" dirty="0"/>
              <a:t>(</a:t>
            </a:r>
            <a:r>
              <a:rPr lang="tr-TR" dirty="0" smtClean="0"/>
              <a:t>madde-42)</a:t>
            </a:r>
            <a:endParaRPr lang="tr-TR" b="1" dirty="0"/>
          </a:p>
          <a:p>
            <a:pPr lvl="0"/>
            <a:r>
              <a:rPr lang="tr-TR" dirty="0"/>
              <a:t>İlk </a:t>
            </a:r>
            <a:r>
              <a:rPr lang="tr-TR" dirty="0">
                <a:solidFill>
                  <a:srgbClr val="FF0000"/>
                </a:solidFill>
              </a:rPr>
              <a:t>180 gün tam </a:t>
            </a:r>
          </a:p>
          <a:p>
            <a:pPr lvl="0"/>
            <a:r>
              <a:rPr lang="tr-TR" dirty="0"/>
              <a:t>Müteakip günler için </a:t>
            </a:r>
            <a:r>
              <a:rPr lang="tr-TR" dirty="0">
                <a:solidFill>
                  <a:srgbClr val="FF0000"/>
                </a:solidFill>
              </a:rPr>
              <a:t>2/3 </a:t>
            </a:r>
            <a:r>
              <a:rPr lang="tr-TR" dirty="0"/>
              <a:t>oranında ödenir.</a:t>
            </a:r>
          </a:p>
          <a:p>
            <a:endParaRPr lang="tr-TR" dirty="0"/>
          </a:p>
        </p:txBody>
      </p:sp>
    </p:spTree>
    <p:extLst>
      <p:ext uri="{BB962C8B-B14F-4D97-AF65-F5344CB8AC3E}">
        <p14:creationId xmlns:p14="http://schemas.microsoft.com/office/powerpoint/2010/main" val="2525880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7278" y="465595"/>
            <a:ext cx="9272790" cy="1118505"/>
          </a:xfrm>
        </p:spPr>
        <p:txBody>
          <a:bodyPr/>
          <a:lstStyle/>
          <a:p>
            <a:pPr algn="ctr"/>
            <a:r>
              <a:rPr lang="tr-TR" sz="2800" b="1" dirty="0"/>
              <a:t>YURTİÇİNDE KONAKLAMA GİDERİ</a:t>
            </a:r>
            <a:r>
              <a:rPr lang="tr-TR" sz="2800" dirty="0"/>
              <a:t>   </a:t>
            </a:r>
            <a:r>
              <a:rPr lang="tr-TR" sz="2800" dirty="0" smtClean="0"/>
              <a:t/>
            </a:r>
            <a:br>
              <a:rPr lang="tr-TR" sz="2800" dirty="0" smtClean="0"/>
            </a:br>
            <a:r>
              <a:rPr lang="tr-TR" sz="2800" dirty="0" smtClean="0"/>
              <a:t>(Harcırah </a:t>
            </a:r>
            <a:r>
              <a:rPr lang="tr-TR" sz="2800" dirty="0"/>
              <a:t>Kanunu Genel Tebliğ </a:t>
            </a:r>
            <a:r>
              <a:rPr lang="tr-TR" sz="2800" dirty="0" smtClean="0"/>
              <a:t>Seri No:40)</a:t>
            </a:r>
            <a:r>
              <a:rPr lang="tr-TR" sz="3600" dirty="0"/>
              <a:t/>
            </a:r>
            <a:br>
              <a:rPr lang="tr-TR" sz="3600" dirty="0"/>
            </a:br>
            <a:endParaRPr lang="tr-TR" sz="3600" dirty="0"/>
          </a:p>
        </p:txBody>
      </p:sp>
      <p:sp>
        <p:nvSpPr>
          <p:cNvPr id="3" name="İçerik Yer Tutucusu 2"/>
          <p:cNvSpPr>
            <a:spLocks noGrp="1"/>
          </p:cNvSpPr>
          <p:nvPr>
            <p:ph idx="1"/>
          </p:nvPr>
        </p:nvSpPr>
        <p:spPr>
          <a:xfrm>
            <a:off x="927278" y="1944710"/>
            <a:ext cx="10148553" cy="4303689"/>
          </a:xfrm>
        </p:spPr>
        <p:txBody>
          <a:bodyPr>
            <a:normAutofit/>
          </a:bodyPr>
          <a:lstStyle/>
          <a:p>
            <a:pPr lvl="0"/>
            <a:r>
              <a:rPr lang="tr-TR" sz="2400" dirty="0"/>
              <a:t>Geçici görevle görevlendirilen memur ve hizmetlilere her görevlendirme ile ve görevlendirmenin ilk 10 günü için gündeliklerinin </a:t>
            </a:r>
            <a:r>
              <a:rPr lang="tr-TR" sz="2400" dirty="0">
                <a:solidFill>
                  <a:srgbClr val="FF0000"/>
                </a:solidFill>
              </a:rPr>
              <a:t>% 50 artırımlı </a:t>
            </a:r>
            <a:r>
              <a:rPr lang="tr-TR" sz="2400" dirty="0"/>
              <a:t>miktarı, </a:t>
            </a:r>
            <a:endParaRPr lang="tr-TR" sz="2400" dirty="0" smtClean="0"/>
          </a:p>
          <a:p>
            <a:pPr marL="0" lvl="0" indent="0">
              <a:buNone/>
            </a:pPr>
            <a:endParaRPr lang="tr-TR" sz="2400" dirty="0" smtClean="0"/>
          </a:p>
          <a:p>
            <a:pPr lvl="0"/>
            <a:r>
              <a:rPr lang="tr-TR" sz="2400" dirty="0" smtClean="0">
                <a:solidFill>
                  <a:srgbClr val="FF0000"/>
                </a:solidFill>
              </a:rPr>
              <a:t>Takip </a:t>
            </a:r>
            <a:r>
              <a:rPr lang="tr-TR" sz="2400" dirty="0">
                <a:solidFill>
                  <a:srgbClr val="FF0000"/>
                </a:solidFill>
              </a:rPr>
              <a:t>eden 80 günü için </a:t>
            </a:r>
            <a:r>
              <a:rPr lang="tr-TR" sz="2400" dirty="0"/>
              <a:t>gündeliklerinin </a:t>
            </a:r>
            <a:r>
              <a:rPr lang="tr-TR" sz="2400" dirty="0">
                <a:solidFill>
                  <a:srgbClr val="FF0000"/>
                </a:solidFill>
              </a:rPr>
              <a:t>% 50’ si</a:t>
            </a:r>
            <a:r>
              <a:rPr lang="tr-TR" sz="2400" dirty="0">
                <a:solidFill>
                  <a:srgbClr val="000000"/>
                </a:solidFill>
              </a:rPr>
              <a:t>, </a:t>
            </a:r>
            <a:endParaRPr lang="tr-TR" sz="2400" dirty="0" smtClean="0">
              <a:solidFill>
                <a:srgbClr val="000000"/>
              </a:solidFill>
            </a:endParaRPr>
          </a:p>
          <a:p>
            <a:pPr marL="0" lvl="0" indent="0">
              <a:buNone/>
            </a:pPr>
            <a:endParaRPr lang="tr-TR" sz="2400" dirty="0">
              <a:solidFill>
                <a:srgbClr val="FF0000"/>
              </a:solidFill>
            </a:endParaRPr>
          </a:p>
          <a:p>
            <a:pPr lvl="0"/>
            <a:r>
              <a:rPr lang="tr-TR" sz="2400" dirty="0">
                <a:solidFill>
                  <a:srgbClr val="FF0000"/>
                </a:solidFill>
              </a:rPr>
              <a:t>Müteakip 90 gün için </a:t>
            </a:r>
            <a:r>
              <a:rPr lang="tr-TR" sz="2400" dirty="0"/>
              <a:t>ise müstahak </a:t>
            </a:r>
            <a:r>
              <a:rPr lang="tr-TR" sz="2400" dirty="0" smtClean="0"/>
              <a:t>oldukları gündeliğin </a:t>
            </a:r>
            <a:r>
              <a:rPr lang="tr-TR" sz="2400" dirty="0" smtClean="0">
                <a:solidFill>
                  <a:srgbClr val="FF0000"/>
                </a:solidFill>
              </a:rPr>
              <a:t>2/3</a:t>
            </a:r>
            <a:r>
              <a:rPr lang="tr-TR" sz="2400" dirty="0" smtClean="0"/>
              <a:t>’ nün  </a:t>
            </a:r>
            <a:r>
              <a:rPr lang="tr-TR" sz="2400" dirty="0">
                <a:solidFill>
                  <a:srgbClr val="FF0000"/>
                </a:solidFill>
              </a:rPr>
              <a:t>% 40’ ı </a:t>
            </a:r>
            <a:r>
              <a:rPr lang="tr-TR" sz="2400" dirty="0"/>
              <a:t>esas alınır.</a:t>
            </a:r>
          </a:p>
          <a:p>
            <a:pPr marL="0" indent="0">
              <a:buNone/>
            </a:pPr>
            <a:endParaRPr lang="tr-TR" sz="2200" dirty="0"/>
          </a:p>
        </p:txBody>
      </p:sp>
    </p:spTree>
    <p:extLst>
      <p:ext uri="{BB962C8B-B14F-4D97-AF65-F5344CB8AC3E}">
        <p14:creationId xmlns:p14="http://schemas.microsoft.com/office/powerpoint/2010/main" val="1450167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33341" y="349687"/>
            <a:ext cx="9324304" cy="667744"/>
          </a:xfrm>
        </p:spPr>
        <p:txBody>
          <a:bodyPr/>
          <a:lstStyle/>
          <a:p>
            <a:pPr algn="ctr"/>
            <a:r>
              <a:rPr lang="tr-TR" sz="2400" dirty="0"/>
              <a:t>ÖRNEK </a:t>
            </a:r>
            <a:r>
              <a:rPr lang="tr-TR" sz="2400" dirty="0" smtClean="0"/>
              <a:t>-1       </a:t>
            </a:r>
            <a:r>
              <a:rPr lang="tr-TR" sz="2400" dirty="0"/>
              <a:t>YURTİÇİ GEÇİCİ GÖREV YOLLUĞU</a:t>
            </a:r>
            <a:br>
              <a:rPr lang="tr-TR" sz="2400" dirty="0"/>
            </a:br>
            <a:endParaRPr lang="tr-TR" sz="2200" b="1" dirty="0"/>
          </a:p>
        </p:txBody>
      </p:sp>
      <p:sp>
        <p:nvSpPr>
          <p:cNvPr id="3" name="İçerik Yer Tutucusu 2"/>
          <p:cNvSpPr>
            <a:spLocks noGrp="1"/>
          </p:cNvSpPr>
          <p:nvPr>
            <p:ph idx="1"/>
          </p:nvPr>
        </p:nvSpPr>
        <p:spPr>
          <a:xfrm>
            <a:off x="914399" y="1416676"/>
            <a:ext cx="10315977" cy="4831724"/>
          </a:xfrm>
        </p:spPr>
        <p:txBody>
          <a:bodyPr>
            <a:normAutofit/>
          </a:bodyPr>
          <a:lstStyle/>
          <a:p>
            <a:pPr marL="0" indent="0">
              <a:lnSpc>
                <a:spcPct val="150000"/>
              </a:lnSpc>
              <a:buNone/>
            </a:pPr>
            <a:r>
              <a:rPr lang="tr-TR" sz="2400" dirty="0"/>
              <a:t>Üniversitemiz </a:t>
            </a:r>
            <a:r>
              <a:rPr lang="tr-TR" sz="2400" dirty="0" smtClean="0"/>
              <a:t>Turizm Fakültesi Dekanı (</a:t>
            </a:r>
            <a:r>
              <a:rPr lang="tr-TR" sz="2400" i="1" dirty="0" smtClean="0"/>
              <a:t>ek göstergesi 6400</a:t>
            </a:r>
            <a:r>
              <a:rPr lang="tr-TR" sz="2400" dirty="0" smtClean="0"/>
              <a:t>) 04 Nisan 2018 tarihinde 1 gün </a:t>
            </a:r>
            <a:r>
              <a:rPr lang="tr-TR" sz="2400" dirty="0"/>
              <a:t>süreyle </a:t>
            </a:r>
            <a:r>
              <a:rPr lang="tr-TR" sz="2400" dirty="0" smtClean="0"/>
              <a:t>Ankara</a:t>
            </a:r>
            <a:r>
              <a:rPr lang="tr-TR" sz="2400" dirty="0"/>
              <a:t>’ da </a:t>
            </a:r>
            <a:r>
              <a:rPr lang="tr-TR" sz="2400" dirty="0" smtClean="0"/>
              <a:t>geçici görevle görevlendiriliyor</a:t>
            </a:r>
            <a:r>
              <a:rPr lang="tr-TR" sz="2400" dirty="0"/>
              <a:t>. </a:t>
            </a:r>
            <a:r>
              <a:rPr lang="tr-TR" sz="2400" dirty="0" smtClean="0"/>
              <a:t>Fakülte Dekanı 04 Nisan 2018 tarihinde saat 10:05 ‘ te yola çıkmış ve aynı gün saat 19:10’ da Antalya’ ya dönmüştür. </a:t>
            </a:r>
            <a:r>
              <a:rPr lang="tr-TR" sz="2400" dirty="0"/>
              <a:t>Ödenecek olan geçici görev yolluğunu hesaplayınız?</a:t>
            </a:r>
          </a:p>
          <a:p>
            <a:pPr marL="0" indent="0">
              <a:buNone/>
            </a:pPr>
            <a:endParaRPr lang="tr-TR" sz="2400" dirty="0"/>
          </a:p>
        </p:txBody>
      </p:sp>
    </p:spTree>
    <p:extLst>
      <p:ext uri="{BB962C8B-B14F-4D97-AF65-F5344CB8AC3E}">
        <p14:creationId xmlns:p14="http://schemas.microsoft.com/office/powerpoint/2010/main" val="551682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03312" y="452718"/>
            <a:ext cx="8947522" cy="577592"/>
          </a:xfrm>
        </p:spPr>
        <p:txBody>
          <a:bodyPr/>
          <a:lstStyle/>
          <a:p>
            <a:r>
              <a:rPr lang="tr-TR" sz="2400" dirty="0" smtClean="0"/>
              <a:t>ÖRNEK -1       YURTİÇİ GEÇİCİ GÖREV YOLLUĞU</a:t>
            </a:r>
            <a:r>
              <a:rPr lang="tr-TR" sz="4400" dirty="0" smtClean="0"/>
              <a:t/>
            </a:r>
            <a:br>
              <a:rPr lang="tr-TR" sz="4400" dirty="0" smtClean="0"/>
            </a:br>
            <a:endParaRPr lang="tr-TR" dirty="0"/>
          </a:p>
        </p:txBody>
      </p:sp>
      <p:sp>
        <p:nvSpPr>
          <p:cNvPr id="3" name="İçerik Yer Tutucusu 2"/>
          <p:cNvSpPr>
            <a:spLocks noGrp="1"/>
          </p:cNvSpPr>
          <p:nvPr>
            <p:ph idx="1"/>
          </p:nvPr>
        </p:nvSpPr>
        <p:spPr>
          <a:xfrm>
            <a:off x="1103312" y="1275008"/>
            <a:ext cx="8946541" cy="4973391"/>
          </a:xfrm>
        </p:spPr>
        <p:txBody>
          <a:bodyPr>
            <a:normAutofit fontScale="85000" lnSpcReduction="20000"/>
          </a:bodyPr>
          <a:lstStyle/>
          <a:p>
            <a:pPr marL="0" indent="0">
              <a:buNone/>
            </a:pPr>
            <a:r>
              <a:rPr lang="tr-TR" dirty="0" smtClean="0">
                <a:solidFill>
                  <a:srgbClr val="FF0000"/>
                </a:solidFill>
              </a:rPr>
              <a:t>ÇÖZÜM -1</a:t>
            </a:r>
          </a:p>
          <a:p>
            <a:pPr marL="0" indent="0">
              <a:buNone/>
            </a:pPr>
            <a:r>
              <a:rPr lang="tr-TR" u="sng" dirty="0" smtClean="0">
                <a:solidFill>
                  <a:srgbClr val="FF0000"/>
                </a:solidFill>
              </a:rPr>
              <a:t>VERİLER</a:t>
            </a:r>
            <a:endParaRPr lang="tr-TR" dirty="0">
              <a:solidFill>
                <a:srgbClr val="FF0000"/>
              </a:solidFill>
            </a:endParaRPr>
          </a:p>
          <a:p>
            <a:pPr marL="0" indent="0">
              <a:buNone/>
            </a:pPr>
            <a:r>
              <a:rPr lang="tr-TR" dirty="0"/>
              <a:t>1) </a:t>
            </a:r>
            <a:r>
              <a:rPr lang="tr-TR" b="1" u="sng" dirty="0"/>
              <a:t>Yol Gideri</a:t>
            </a:r>
          </a:p>
          <a:p>
            <a:pPr marL="0" indent="0">
              <a:buNone/>
            </a:pPr>
            <a:r>
              <a:rPr lang="tr-TR" dirty="0"/>
              <a:t>     Antalya-Ankara-Antalya (Uçak Bileti)               </a:t>
            </a:r>
            <a:r>
              <a:rPr lang="tr-TR" dirty="0" smtClean="0"/>
              <a:t>   </a:t>
            </a:r>
            <a:r>
              <a:rPr lang="tr-TR" dirty="0" smtClean="0">
                <a:sym typeface="Wingdings" panose="05000000000000000000" pitchFamily="2" charset="2"/>
              </a:rPr>
              <a:t> </a:t>
            </a:r>
            <a:r>
              <a:rPr lang="tr-TR" b="1" u="sng" dirty="0" smtClean="0">
                <a:sym typeface="Wingdings" panose="05000000000000000000" pitchFamily="2" charset="2"/>
              </a:rPr>
              <a:t>211,98</a:t>
            </a:r>
            <a:endParaRPr lang="tr-TR" b="1" u="sng" dirty="0"/>
          </a:p>
          <a:p>
            <a:pPr marL="0" indent="0">
              <a:buNone/>
            </a:pPr>
            <a:r>
              <a:rPr lang="tr-TR" dirty="0"/>
              <a:t>     </a:t>
            </a:r>
            <a:r>
              <a:rPr lang="tr-TR" dirty="0" smtClean="0"/>
              <a:t>Havaalanı-Şehir Merkezi(</a:t>
            </a:r>
            <a:r>
              <a:rPr lang="tr-TR" dirty="0" err="1" smtClean="0"/>
              <a:t>Havaş</a:t>
            </a:r>
            <a:r>
              <a:rPr lang="tr-TR" dirty="0"/>
              <a:t>) Ankara            </a:t>
            </a:r>
            <a:r>
              <a:rPr lang="tr-TR" dirty="0" smtClean="0"/>
              <a:t> </a:t>
            </a:r>
            <a:r>
              <a:rPr lang="tr-TR" dirty="0" smtClean="0">
                <a:sym typeface="Wingdings" panose="05000000000000000000" pitchFamily="2" charset="2"/>
              </a:rPr>
              <a:t>  </a:t>
            </a:r>
            <a:r>
              <a:rPr lang="tr-TR" b="1" u="sng" dirty="0" smtClean="0">
                <a:sym typeface="Wingdings" panose="05000000000000000000" pitchFamily="2" charset="2"/>
              </a:rPr>
              <a:t>11,00</a:t>
            </a:r>
          </a:p>
          <a:p>
            <a:pPr marL="0" indent="0">
              <a:buNone/>
            </a:pPr>
            <a:r>
              <a:rPr lang="tr-TR" dirty="0" smtClean="0">
                <a:sym typeface="Wingdings" panose="05000000000000000000" pitchFamily="2" charset="2"/>
              </a:rPr>
              <a:t>     Şehir Merkezi-Havaalanı (</a:t>
            </a:r>
            <a:r>
              <a:rPr lang="tr-TR" dirty="0" err="1" smtClean="0">
                <a:sym typeface="Wingdings" panose="05000000000000000000" pitchFamily="2" charset="2"/>
              </a:rPr>
              <a:t>Havaş</a:t>
            </a:r>
            <a:r>
              <a:rPr lang="tr-TR" dirty="0" smtClean="0">
                <a:sym typeface="Wingdings" panose="05000000000000000000" pitchFamily="2" charset="2"/>
              </a:rPr>
              <a:t>) Ankara              </a:t>
            </a:r>
            <a:r>
              <a:rPr lang="tr-TR" b="1" u="sng" dirty="0" smtClean="0">
                <a:sym typeface="Wingdings" panose="05000000000000000000" pitchFamily="2" charset="2"/>
              </a:rPr>
              <a:t>11,00</a:t>
            </a:r>
            <a:endParaRPr lang="tr-TR" dirty="0" smtClean="0">
              <a:sym typeface="Wingdings" panose="05000000000000000000" pitchFamily="2" charset="2"/>
            </a:endParaRPr>
          </a:p>
          <a:p>
            <a:pPr marL="0" indent="0">
              <a:buNone/>
            </a:pPr>
            <a:r>
              <a:rPr lang="tr-TR" dirty="0" smtClean="0"/>
              <a:t>     Taksi </a:t>
            </a:r>
            <a:r>
              <a:rPr lang="tr-TR" dirty="0"/>
              <a:t>(Şehir Merkezi-Görev Yeri) 	</a:t>
            </a:r>
            <a:r>
              <a:rPr lang="tr-TR" dirty="0" smtClean="0"/>
              <a:t>                         </a:t>
            </a:r>
            <a:r>
              <a:rPr lang="tr-TR" dirty="0" smtClean="0">
                <a:sym typeface="Wingdings" panose="05000000000000000000" pitchFamily="2" charset="2"/>
              </a:rPr>
              <a:t>  </a:t>
            </a:r>
            <a:r>
              <a:rPr lang="tr-TR" b="1" u="sng" dirty="0" smtClean="0"/>
              <a:t>31,00</a:t>
            </a:r>
            <a:endParaRPr lang="tr-TR" b="1" u="sng" dirty="0"/>
          </a:p>
          <a:p>
            <a:pPr marL="0" indent="0">
              <a:buNone/>
            </a:pPr>
            <a:r>
              <a:rPr lang="tr-TR" dirty="0" smtClean="0"/>
              <a:t>     Taksi </a:t>
            </a:r>
            <a:r>
              <a:rPr lang="tr-TR" dirty="0"/>
              <a:t>(Görev Yeri-Şehir Merkezi) 	</a:t>
            </a:r>
            <a:r>
              <a:rPr lang="tr-TR" dirty="0" smtClean="0"/>
              <a:t>                         </a:t>
            </a:r>
            <a:r>
              <a:rPr lang="tr-TR" dirty="0" smtClean="0">
                <a:sym typeface="Wingdings" panose="05000000000000000000" pitchFamily="2" charset="2"/>
              </a:rPr>
              <a:t>  </a:t>
            </a:r>
            <a:r>
              <a:rPr lang="tr-TR" b="1" u="sng" dirty="0" smtClean="0"/>
              <a:t>43,00</a:t>
            </a:r>
            <a:endParaRPr lang="tr-TR" b="1" u="sng" dirty="0"/>
          </a:p>
          <a:p>
            <a:pPr marL="0" indent="0">
              <a:buNone/>
            </a:pPr>
            <a:endParaRPr lang="tr-TR" b="1" u="sng" dirty="0">
              <a:sym typeface="Wingdings" panose="05000000000000000000" pitchFamily="2" charset="2"/>
            </a:endParaRPr>
          </a:p>
          <a:p>
            <a:pPr marL="0" indent="0">
              <a:buNone/>
            </a:pPr>
            <a:r>
              <a:rPr lang="tr-TR" dirty="0">
                <a:sym typeface="Wingdings" panose="05000000000000000000" pitchFamily="2" charset="2"/>
              </a:rPr>
              <a:t>2</a:t>
            </a:r>
            <a:r>
              <a:rPr lang="tr-TR" dirty="0" smtClean="0">
                <a:sym typeface="Wingdings" panose="05000000000000000000" pitchFamily="2" charset="2"/>
              </a:rPr>
              <a:t>) </a:t>
            </a:r>
            <a:r>
              <a:rPr lang="tr-TR" b="1" u="sng" dirty="0">
                <a:sym typeface="Wingdings" panose="05000000000000000000" pitchFamily="2" charset="2"/>
              </a:rPr>
              <a:t>Gündelik </a:t>
            </a:r>
            <a:r>
              <a:rPr lang="tr-TR" dirty="0">
                <a:sym typeface="Wingdings" panose="05000000000000000000" pitchFamily="2" charset="2"/>
              </a:rPr>
              <a:t>    </a:t>
            </a:r>
            <a:r>
              <a:rPr lang="tr-TR" dirty="0" smtClean="0">
                <a:sym typeface="Wingdings" panose="05000000000000000000" pitchFamily="2" charset="2"/>
              </a:rPr>
              <a:t>                                                            </a:t>
            </a:r>
            <a:r>
              <a:rPr lang="tr-TR" dirty="0">
                <a:sym typeface="Wingdings" panose="05000000000000000000" pitchFamily="2" charset="2"/>
              </a:rPr>
              <a:t> 48,15 </a:t>
            </a:r>
            <a:r>
              <a:rPr lang="tr-TR" dirty="0" smtClean="0">
                <a:sym typeface="Wingdings" panose="05000000000000000000" pitchFamily="2" charset="2"/>
              </a:rPr>
              <a:t>x 2/3 =</a:t>
            </a:r>
            <a:r>
              <a:rPr lang="tr-TR" b="1" u="sng" dirty="0" smtClean="0">
                <a:sym typeface="Wingdings" panose="05000000000000000000" pitchFamily="2" charset="2"/>
              </a:rPr>
              <a:t>32,10 </a:t>
            </a:r>
          </a:p>
          <a:p>
            <a:pPr marL="0" indent="0">
              <a:buNone/>
            </a:pPr>
            <a:r>
              <a:rPr lang="tr-TR" dirty="0" smtClean="0">
                <a:sym typeface="Wingdings" panose="05000000000000000000" pitchFamily="2" charset="2"/>
              </a:rPr>
              <a:t>(Gidiş Saat:10:05  Dönüş Saat:19:10 olduğundan 2/3 oranında gündelik hak etmiştir)</a:t>
            </a:r>
          </a:p>
          <a:p>
            <a:pPr marL="0" indent="0">
              <a:buNone/>
            </a:pPr>
            <a:r>
              <a:rPr lang="tr-TR" dirty="0">
                <a:sym typeface="Wingdings" panose="05000000000000000000" pitchFamily="2" charset="2"/>
              </a:rPr>
              <a:t> </a:t>
            </a:r>
            <a:r>
              <a:rPr lang="tr-TR" dirty="0" smtClean="0">
                <a:sym typeface="Wingdings" panose="05000000000000000000" pitchFamily="2" charset="2"/>
              </a:rPr>
              <a:t>                           </a:t>
            </a:r>
            <a:endParaRPr lang="tr-TR" dirty="0">
              <a:sym typeface="Wingdings" panose="05000000000000000000" pitchFamily="2" charset="2"/>
            </a:endParaRPr>
          </a:p>
          <a:p>
            <a:pPr marL="0" indent="0">
              <a:buNone/>
            </a:pPr>
            <a:r>
              <a:rPr lang="tr-TR" b="1" dirty="0">
                <a:sym typeface="Wingdings" panose="05000000000000000000" pitchFamily="2" charset="2"/>
              </a:rPr>
              <a:t>Toplam</a:t>
            </a:r>
            <a:r>
              <a:rPr lang="tr-TR" dirty="0">
                <a:sym typeface="Wingdings" panose="05000000000000000000" pitchFamily="2" charset="2"/>
              </a:rPr>
              <a:t>: </a:t>
            </a:r>
            <a:r>
              <a:rPr lang="tr-TR" dirty="0" smtClean="0">
                <a:sym typeface="Wingdings" panose="05000000000000000000" pitchFamily="2" charset="2"/>
              </a:rPr>
              <a:t>211,98+ </a:t>
            </a:r>
            <a:r>
              <a:rPr lang="tr-TR" dirty="0">
                <a:sym typeface="Wingdings" panose="05000000000000000000" pitchFamily="2" charset="2"/>
              </a:rPr>
              <a:t>11+ </a:t>
            </a:r>
            <a:r>
              <a:rPr lang="tr-TR" dirty="0" smtClean="0">
                <a:sym typeface="Wingdings" panose="05000000000000000000" pitchFamily="2" charset="2"/>
              </a:rPr>
              <a:t>31 </a:t>
            </a:r>
            <a:r>
              <a:rPr lang="tr-TR" dirty="0">
                <a:sym typeface="Wingdings" panose="05000000000000000000" pitchFamily="2" charset="2"/>
              </a:rPr>
              <a:t>+ </a:t>
            </a:r>
            <a:r>
              <a:rPr lang="tr-TR" dirty="0" smtClean="0">
                <a:sym typeface="Wingdings" panose="05000000000000000000" pitchFamily="2" charset="2"/>
              </a:rPr>
              <a:t>11 + 43 + 32,10 </a:t>
            </a:r>
            <a:r>
              <a:rPr lang="tr-TR" dirty="0">
                <a:sym typeface="Wingdings" panose="05000000000000000000" pitchFamily="2" charset="2"/>
              </a:rPr>
              <a:t>= </a:t>
            </a:r>
            <a:r>
              <a:rPr lang="tr-TR" b="1" dirty="0" smtClean="0">
                <a:sym typeface="Wingdings" panose="05000000000000000000" pitchFamily="2" charset="2"/>
              </a:rPr>
              <a:t>340,08 </a:t>
            </a:r>
            <a:r>
              <a:rPr lang="tr-TR" b="1" dirty="0">
                <a:sym typeface="Wingdings" panose="05000000000000000000" pitchFamily="2" charset="2"/>
              </a:rPr>
              <a:t>TL. </a:t>
            </a:r>
            <a:r>
              <a:rPr lang="tr-TR" dirty="0">
                <a:sym typeface="Wingdings" panose="05000000000000000000" pitchFamily="2" charset="2"/>
              </a:rPr>
              <a:t>harcırah ödenir.</a:t>
            </a:r>
          </a:p>
          <a:p>
            <a:pPr marL="0" indent="0">
              <a:buNone/>
            </a:pPr>
            <a:r>
              <a:rPr lang="tr-TR" dirty="0">
                <a:sym typeface="Wingdings" panose="05000000000000000000" pitchFamily="2" charset="2"/>
              </a:rPr>
              <a:t>     </a:t>
            </a:r>
            <a:endParaRPr lang="tr-TR" dirty="0"/>
          </a:p>
          <a:p>
            <a:endParaRPr lang="tr-TR" dirty="0"/>
          </a:p>
        </p:txBody>
      </p:sp>
    </p:spTree>
    <p:extLst>
      <p:ext uri="{BB962C8B-B14F-4D97-AF65-F5344CB8AC3E}">
        <p14:creationId xmlns:p14="http://schemas.microsoft.com/office/powerpoint/2010/main" val="41545510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1">
      <a:dk1>
        <a:sysClr val="windowText" lastClr="000000"/>
      </a:dk1>
      <a:lt1>
        <a:sysClr val="window" lastClr="FFFFFF"/>
      </a:lt1>
      <a:dk2>
        <a:srgbClr val="EE5818"/>
      </a:dk2>
      <a:lt2>
        <a:srgbClr val="FDECCD"/>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756</TotalTime>
  <Words>1230</Words>
  <Application>Microsoft Office PowerPoint</Application>
  <PresentationFormat>Geniş ekran</PresentationFormat>
  <Paragraphs>186</Paragraphs>
  <Slides>22</Slides>
  <Notes>2</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22</vt:i4>
      </vt:variant>
    </vt:vector>
  </HeadingPairs>
  <TitlesOfParts>
    <vt:vector size="29" baseType="lpstr">
      <vt:lpstr>Arial</vt:lpstr>
      <vt:lpstr>Calibri</vt:lpstr>
      <vt:lpstr>Century Gothic</vt:lpstr>
      <vt:lpstr>Times New Roman</vt:lpstr>
      <vt:lpstr>Wingdings</vt:lpstr>
      <vt:lpstr>Wingdings 3</vt:lpstr>
      <vt:lpstr>İyon</vt:lpstr>
      <vt:lpstr>  6245 SAYILI                 HARCIRAH KANUNU</vt:lpstr>
      <vt:lpstr>GEÇİCİ BİR GÖREVLE MEMURİYET MAHALİ DIŞINA BİR YERE GÖNDERİLENLELRE, GÖREVİNDE VE YOLDA; </vt:lpstr>
      <vt:lpstr>Madde-6  Birinci fıkraya göre takip edilmesi gereken yolun dışında bir yoldan veya kullanılması gereken taşıt aracından başka bir araçla yolculuk yapılmasının işin gereğine göre zorunlu olması halinde, bu yol ve taşıt aracına ilişkin masrafların kabulü merkezde ita amirinin önceden verilmiş yazılı bir emri bulunmasına bağlıdır. </vt:lpstr>
      <vt:lpstr>2018 YILI YURTİÇİNDE VERİLECEK GÜNDELİK MİKTARLARI  (MERKEZİ YÖNETİM BÜTÇE KANUNU H CETVELİ) </vt:lpstr>
      <vt:lpstr>GEÇİCİ GÖREV YOLLUĞU </vt:lpstr>
      <vt:lpstr>GEÇİCİ GÖREV GÜNDELİĞİNİN VERİLEBİLECEĞİ AZAMİ SÜRELER </vt:lpstr>
      <vt:lpstr>YURTİÇİNDE KONAKLAMA GİDERİ    (Harcırah Kanunu Genel Tebliğ Seri No:40) </vt:lpstr>
      <vt:lpstr>ÖRNEK -1       YURTİÇİ GEÇİCİ GÖREV YOLLUĞU </vt:lpstr>
      <vt:lpstr>ÖRNEK -1       YURTİÇİ GEÇİCİ GÖREV YOLLUĞU </vt:lpstr>
      <vt:lpstr>ÖRNEK -2       YURTİÇİ GEÇİCİ GÖREV YOLLUĞU </vt:lpstr>
      <vt:lpstr>ÖRNEK -2     YURTİÇİ GEÇİCİ GÖREV YOLLUĞU </vt:lpstr>
      <vt:lpstr>ÖRNEK -3    YURTİÇİ GEÇİCİ GÖREV YOLLUĞU (Harcırah Kanunu Genel Tebliğ   Seri No: 40) </vt:lpstr>
      <vt:lpstr>ÖRNEK -3      YURTİÇİ GEÇİCİ GÖREV YOLLUĞU(KONAKLAMA HESABI) </vt:lpstr>
      <vt:lpstr>ÖRNEK -4      YURTİÇİ GEÇİCİ GÖREV YOLLUĞU                         KONAKLAMA HESABI</vt:lpstr>
      <vt:lpstr>YURTİÇİ SÜREKLİ GÖREV YOLLUĞU</vt:lpstr>
      <vt:lpstr>ÖRNEK-5 SÜREKL GÖREV YOLLUĞU </vt:lpstr>
      <vt:lpstr>PowerPoint Sunusu</vt:lpstr>
      <vt:lpstr> YURTDIŞI GEÇİCİ GÖREV GÜNDELİĞİ (BKK)</vt:lpstr>
      <vt:lpstr>YURTDIŞINDA KONAKLAMA GİDERİ </vt:lpstr>
      <vt:lpstr>ÖRNEK -6       YURTDIŞI GEÇİCİ GÖREV YOLLUĞU</vt:lpstr>
      <vt:lpstr>ÖRNEK -6       YURTDIŞI GEÇİCİ GÖREV (KONAKLAMA)</vt:lpstr>
      <vt:lpstr>KUZEY KIBRIS TÜRK CUMHURİYETİ’ NE YAPILACAK YOLCULUKLARDA VERİLECEK GÜNDELİKLERE DAİR KARAR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6245 SAYILI                 HARCIRAH KANUNU</dc:title>
  <dc:creator>Windows Kullanıcısı</dc:creator>
  <cp:lastModifiedBy>Windows Kullanıcısı</cp:lastModifiedBy>
  <cp:revision>191</cp:revision>
  <cp:lastPrinted>2018-05-31T10:08:42Z</cp:lastPrinted>
  <dcterms:created xsi:type="dcterms:W3CDTF">2018-05-11T07:35:54Z</dcterms:created>
  <dcterms:modified xsi:type="dcterms:W3CDTF">2018-05-31T10:21:25Z</dcterms:modified>
</cp:coreProperties>
</file>