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643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7C9578-725E-4852-8FFF-7EEC147F086A}" type="datetimeFigureOut">
              <a:rPr lang="tr-TR" smtClean="0"/>
              <a:t>4.12.2024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ED8F7E2-79B7-4191-8335-12B370A5021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754317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7" name="Google Shape;587;p15:notes"/>
          <p:cNvSpPr txBox="1">
            <a:spLocks noGrp="1"/>
          </p:cNvSpPr>
          <p:nvPr>
            <p:ph type="body" idx="1"/>
          </p:nvPr>
        </p:nvSpPr>
        <p:spPr>
          <a:xfrm>
            <a:off x="676911" y="4705151"/>
            <a:ext cx="5418453" cy="4456511"/>
          </a:xfrm>
          <a:prstGeom prst="rect">
            <a:avLst/>
          </a:prstGeom>
        </p:spPr>
        <p:txBody>
          <a:bodyPr spcFirstLastPara="1" wrap="square" lIns="91150" tIns="45575" rIns="91150" bIns="4557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8" name="Google Shape;588;p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85725" y="742950"/>
            <a:ext cx="6600825" cy="37131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884698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4" name="Google Shape;654;p22:notes"/>
          <p:cNvSpPr txBox="1">
            <a:spLocks noGrp="1"/>
          </p:cNvSpPr>
          <p:nvPr>
            <p:ph type="body" idx="1"/>
          </p:nvPr>
        </p:nvSpPr>
        <p:spPr>
          <a:xfrm>
            <a:off x="676911" y="4705151"/>
            <a:ext cx="5418453" cy="4456511"/>
          </a:xfrm>
          <a:prstGeom prst="rect">
            <a:avLst/>
          </a:prstGeom>
        </p:spPr>
        <p:txBody>
          <a:bodyPr spcFirstLastPara="1" wrap="square" lIns="91150" tIns="45575" rIns="91150" bIns="4557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5" name="Google Shape;655;p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85725" y="742950"/>
            <a:ext cx="6600825" cy="37131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7713443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2" name="Google Shape;662;p23:notes"/>
          <p:cNvSpPr txBox="1">
            <a:spLocks noGrp="1"/>
          </p:cNvSpPr>
          <p:nvPr>
            <p:ph type="body" idx="1"/>
          </p:nvPr>
        </p:nvSpPr>
        <p:spPr>
          <a:xfrm>
            <a:off x="676911" y="4705151"/>
            <a:ext cx="5418453" cy="4456511"/>
          </a:xfrm>
          <a:prstGeom prst="rect">
            <a:avLst/>
          </a:prstGeom>
        </p:spPr>
        <p:txBody>
          <a:bodyPr spcFirstLastPara="1" wrap="square" lIns="91150" tIns="45575" rIns="91150" bIns="4557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3" name="Google Shape;663;p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85725" y="742950"/>
            <a:ext cx="6600825" cy="37131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5502842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1" name="Google Shape;671;p24:notes"/>
          <p:cNvSpPr txBox="1">
            <a:spLocks noGrp="1"/>
          </p:cNvSpPr>
          <p:nvPr>
            <p:ph type="body" idx="1"/>
          </p:nvPr>
        </p:nvSpPr>
        <p:spPr>
          <a:xfrm>
            <a:off x="676911" y="4705151"/>
            <a:ext cx="5418453" cy="4456511"/>
          </a:xfrm>
          <a:prstGeom prst="rect">
            <a:avLst/>
          </a:prstGeom>
        </p:spPr>
        <p:txBody>
          <a:bodyPr spcFirstLastPara="1" wrap="square" lIns="91150" tIns="45575" rIns="91150" bIns="4557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2" name="Google Shape;672;p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85725" y="742950"/>
            <a:ext cx="6600825" cy="37131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750835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9" name="Google Shape;679;p25:notes"/>
          <p:cNvSpPr txBox="1">
            <a:spLocks noGrp="1"/>
          </p:cNvSpPr>
          <p:nvPr>
            <p:ph type="body" idx="1"/>
          </p:nvPr>
        </p:nvSpPr>
        <p:spPr>
          <a:xfrm>
            <a:off x="676911" y="4705151"/>
            <a:ext cx="5418453" cy="4456511"/>
          </a:xfrm>
          <a:prstGeom prst="rect">
            <a:avLst/>
          </a:prstGeom>
        </p:spPr>
        <p:txBody>
          <a:bodyPr spcFirstLastPara="1" wrap="square" lIns="91150" tIns="45575" rIns="91150" bIns="4557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0" name="Google Shape;680;p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85725" y="742950"/>
            <a:ext cx="6600825" cy="37131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5683331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8" name="Google Shape;688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85725" y="742950"/>
            <a:ext cx="6600825" cy="37131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89" name="Google Shape;689;p26:notes"/>
          <p:cNvSpPr txBox="1">
            <a:spLocks noGrp="1"/>
          </p:cNvSpPr>
          <p:nvPr>
            <p:ph type="body" idx="1"/>
          </p:nvPr>
        </p:nvSpPr>
        <p:spPr>
          <a:xfrm>
            <a:off x="676911" y="4705151"/>
            <a:ext cx="5418453" cy="44565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50" tIns="45575" rIns="91150" bIns="4557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0" name="Google Shape;690;p26:notes"/>
          <p:cNvSpPr txBox="1">
            <a:spLocks noGrp="1"/>
          </p:cNvSpPr>
          <p:nvPr>
            <p:ph type="sldNum" idx="12"/>
          </p:nvPr>
        </p:nvSpPr>
        <p:spPr>
          <a:xfrm>
            <a:off x="3835303" y="9407134"/>
            <a:ext cx="2935391" cy="4956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50" tIns="45575" rIns="91150" bIns="4557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16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2213510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7" name="Google Shape;697;p27:notes"/>
          <p:cNvSpPr>
            <a:spLocks noGrp="1" noRot="1" noChangeAspect="1"/>
          </p:cNvSpPr>
          <p:nvPr>
            <p:ph type="sldImg" idx="2"/>
          </p:nvPr>
        </p:nvSpPr>
        <p:spPr>
          <a:xfrm>
            <a:off x="85725" y="742950"/>
            <a:ext cx="6600825" cy="37131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98" name="Google Shape;698;p27:notes"/>
          <p:cNvSpPr txBox="1">
            <a:spLocks noGrp="1"/>
          </p:cNvSpPr>
          <p:nvPr>
            <p:ph type="body" idx="1"/>
          </p:nvPr>
        </p:nvSpPr>
        <p:spPr>
          <a:xfrm>
            <a:off x="676911" y="4705151"/>
            <a:ext cx="5418453" cy="44565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50" tIns="45575" rIns="91150" bIns="4557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9" name="Google Shape;699;p27:notes"/>
          <p:cNvSpPr txBox="1">
            <a:spLocks noGrp="1"/>
          </p:cNvSpPr>
          <p:nvPr>
            <p:ph type="sldNum" idx="12"/>
          </p:nvPr>
        </p:nvSpPr>
        <p:spPr>
          <a:xfrm>
            <a:off x="3835303" y="9407134"/>
            <a:ext cx="2935391" cy="4956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50" tIns="45575" rIns="91150" bIns="4557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17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1975897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8" name="Google Shape;688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85725" y="742950"/>
            <a:ext cx="6600825" cy="37131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89" name="Google Shape;689;p26:notes"/>
          <p:cNvSpPr txBox="1">
            <a:spLocks noGrp="1"/>
          </p:cNvSpPr>
          <p:nvPr>
            <p:ph type="body" idx="1"/>
          </p:nvPr>
        </p:nvSpPr>
        <p:spPr>
          <a:xfrm>
            <a:off x="676911" y="4705151"/>
            <a:ext cx="5418453" cy="44565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50" tIns="45575" rIns="91150" bIns="4557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0" name="Google Shape;690;p26:notes"/>
          <p:cNvSpPr txBox="1">
            <a:spLocks noGrp="1"/>
          </p:cNvSpPr>
          <p:nvPr>
            <p:ph type="sldNum" idx="12"/>
          </p:nvPr>
        </p:nvSpPr>
        <p:spPr>
          <a:xfrm>
            <a:off x="3835303" y="9407134"/>
            <a:ext cx="2935391" cy="4956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50" tIns="45575" rIns="91150" bIns="4557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18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8183674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8" name="Google Shape;688;p26:notes"/>
          <p:cNvSpPr>
            <a:spLocks noGrp="1" noRot="1" noChangeAspect="1"/>
          </p:cNvSpPr>
          <p:nvPr>
            <p:ph type="sldImg" idx="2"/>
          </p:nvPr>
        </p:nvSpPr>
        <p:spPr>
          <a:xfrm>
            <a:off x="85725" y="742950"/>
            <a:ext cx="6600825" cy="37131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89" name="Google Shape;689;p26:notes"/>
          <p:cNvSpPr txBox="1">
            <a:spLocks noGrp="1"/>
          </p:cNvSpPr>
          <p:nvPr>
            <p:ph type="body" idx="1"/>
          </p:nvPr>
        </p:nvSpPr>
        <p:spPr>
          <a:xfrm>
            <a:off x="676911" y="4705151"/>
            <a:ext cx="5418453" cy="44565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50" tIns="45575" rIns="91150" bIns="45575" anchor="t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0" name="Google Shape;690;p26:notes"/>
          <p:cNvSpPr txBox="1">
            <a:spLocks noGrp="1"/>
          </p:cNvSpPr>
          <p:nvPr>
            <p:ph type="sldNum" idx="12"/>
          </p:nvPr>
        </p:nvSpPr>
        <p:spPr>
          <a:xfrm>
            <a:off x="3835303" y="9407134"/>
            <a:ext cx="2935391" cy="4956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150" tIns="45575" rIns="91150" bIns="4557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19</a:t>
            </a:fld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204855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" name="Google Shape;706;p28:notes"/>
          <p:cNvSpPr txBox="1">
            <a:spLocks noGrp="1"/>
          </p:cNvSpPr>
          <p:nvPr>
            <p:ph type="body" idx="1"/>
          </p:nvPr>
        </p:nvSpPr>
        <p:spPr>
          <a:xfrm>
            <a:off x="676911" y="4705151"/>
            <a:ext cx="5418453" cy="4456511"/>
          </a:xfrm>
          <a:prstGeom prst="rect">
            <a:avLst/>
          </a:prstGeom>
        </p:spPr>
        <p:txBody>
          <a:bodyPr spcFirstLastPara="1" wrap="square" lIns="91150" tIns="45575" rIns="91150" bIns="4557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7" name="Google Shape;707;p28:notes"/>
          <p:cNvSpPr>
            <a:spLocks noGrp="1" noRot="1" noChangeAspect="1"/>
          </p:cNvSpPr>
          <p:nvPr>
            <p:ph type="sldImg" idx="2"/>
          </p:nvPr>
        </p:nvSpPr>
        <p:spPr>
          <a:xfrm>
            <a:off x="85725" y="742950"/>
            <a:ext cx="6600825" cy="37131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15473176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4" name="Google Shape;714;p29:notes"/>
          <p:cNvSpPr txBox="1">
            <a:spLocks noGrp="1"/>
          </p:cNvSpPr>
          <p:nvPr>
            <p:ph type="body" idx="1"/>
          </p:nvPr>
        </p:nvSpPr>
        <p:spPr>
          <a:xfrm>
            <a:off x="676911" y="4705151"/>
            <a:ext cx="5418453" cy="4456511"/>
          </a:xfrm>
          <a:prstGeom prst="rect">
            <a:avLst/>
          </a:prstGeom>
        </p:spPr>
        <p:txBody>
          <a:bodyPr spcFirstLastPara="1" wrap="square" lIns="91150" tIns="45575" rIns="91150" bIns="4557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5" name="Google Shape;715;p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85725" y="742950"/>
            <a:ext cx="6600825" cy="37131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6056388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9" name="Google Shape;599;p16:notes"/>
          <p:cNvSpPr txBox="1">
            <a:spLocks noGrp="1"/>
          </p:cNvSpPr>
          <p:nvPr>
            <p:ph type="body" idx="1"/>
          </p:nvPr>
        </p:nvSpPr>
        <p:spPr>
          <a:xfrm>
            <a:off x="676911" y="4705151"/>
            <a:ext cx="5418453" cy="4456511"/>
          </a:xfrm>
          <a:prstGeom prst="rect">
            <a:avLst/>
          </a:prstGeom>
        </p:spPr>
        <p:txBody>
          <a:bodyPr spcFirstLastPara="1" wrap="square" lIns="91150" tIns="45575" rIns="91150" bIns="4557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0" name="Google Shape;600;p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85725" y="742950"/>
            <a:ext cx="6600825" cy="37131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98909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3" name="Google Shape;723;p30:notes"/>
          <p:cNvSpPr txBox="1">
            <a:spLocks noGrp="1"/>
          </p:cNvSpPr>
          <p:nvPr>
            <p:ph type="body" idx="1"/>
          </p:nvPr>
        </p:nvSpPr>
        <p:spPr>
          <a:xfrm>
            <a:off x="676911" y="4705151"/>
            <a:ext cx="5418453" cy="4456511"/>
          </a:xfrm>
          <a:prstGeom prst="rect">
            <a:avLst/>
          </a:prstGeom>
        </p:spPr>
        <p:txBody>
          <a:bodyPr spcFirstLastPara="1" wrap="square" lIns="91150" tIns="45575" rIns="91150" bIns="4557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4" name="Google Shape;724;p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85725" y="742950"/>
            <a:ext cx="6600825" cy="37131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4318385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1" name="Google Shape;731;p31:notes"/>
          <p:cNvSpPr txBox="1">
            <a:spLocks noGrp="1"/>
          </p:cNvSpPr>
          <p:nvPr>
            <p:ph type="body" idx="1"/>
          </p:nvPr>
        </p:nvSpPr>
        <p:spPr>
          <a:xfrm>
            <a:off x="676911" y="4705151"/>
            <a:ext cx="5418453" cy="4456511"/>
          </a:xfrm>
          <a:prstGeom prst="rect">
            <a:avLst/>
          </a:prstGeom>
        </p:spPr>
        <p:txBody>
          <a:bodyPr spcFirstLastPara="1" wrap="square" lIns="91150" tIns="45575" rIns="91150" bIns="4557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2" name="Google Shape;732;p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85725" y="742950"/>
            <a:ext cx="6600825" cy="37131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71165391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1" name="Google Shape;731;p31:notes"/>
          <p:cNvSpPr txBox="1">
            <a:spLocks noGrp="1"/>
          </p:cNvSpPr>
          <p:nvPr>
            <p:ph type="body" idx="1"/>
          </p:nvPr>
        </p:nvSpPr>
        <p:spPr>
          <a:xfrm>
            <a:off x="676911" y="4705151"/>
            <a:ext cx="5418453" cy="4456511"/>
          </a:xfrm>
          <a:prstGeom prst="rect">
            <a:avLst/>
          </a:prstGeom>
        </p:spPr>
        <p:txBody>
          <a:bodyPr spcFirstLastPara="1" wrap="square" lIns="91150" tIns="45575" rIns="91150" bIns="4557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2" name="Google Shape;732;p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85725" y="742950"/>
            <a:ext cx="6600825" cy="37131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362629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1" name="Google Shape;731;p31:notes"/>
          <p:cNvSpPr txBox="1">
            <a:spLocks noGrp="1"/>
          </p:cNvSpPr>
          <p:nvPr>
            <p:ph type="body" idx="1"/>
          </p:nvPr>
        </p:nvSpPr>
        <p:spPr>
          <a:xfrm>
            <a:off x="676911" y="4705151"/>
            <a:ext cx="5418453" cy="4456511"/>
          </a:xfrm>
          <a:prstGeom prst="rect">
            <a:avLst/>
          </a:prstGeom>
        </p:spPr>
        <p:txBody>
          <a:bodyPr spcFirstLastPara="1" wrap="square" lIns="91150" tIns="45575" rIns="91150" bIns="4557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2" name="Google Shape;732;p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85725" y="742950"/>
            <a:ext cx="6600825" cy="37131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0802244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9" name="Google Shape;609;p17:notes"/>
          <p:cNvSpPr txBox="1">
            <a:spLocks noGrp="1"/>
          </p:cNvSpPr>
          <p:nvPr>
            <p:ph type="body" idx="1"/>
          </p:nvPr>
        </p:nvSpPr>
        <p:spPr>
          <a:xfrm>
            <a:off x="676911" y="4705151"/>
            <a:ext cx="5418453" cy="4456511"/>
          </a:xfrm>
          <a:prstGeom prst="rect">
            <a:avLst/>
          </a:prstGeom>
        </p:spPr>
        <p:txBody>
          <a:bodyPr spcFirstLastPara="1" wrap="square" lIns="91150" tIns="45575" rIns="91150" bIns="4557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0" name="Google Shape;610;p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85725" y="742950"/>
            <a:ext cx="6600825" cy="37131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508754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8" name="Google Shape;618;p18:notes"/>
          <p:cNvSpPr txBox="1">
            <a:spLocks noGrp="1"/>
          </p:cNvSpPr>
          <p:nvPr>
            <p:ph type="body" idx="1"/>
          </p:nvPr>
        </p:nvSpPr>
        <p:spPr>
          <a:xfrm>
            <a:off x="676911" y="4705151"/>
            <a:ext cx="5418453" cy="4456511"/>
          </a:xfrm>
          <a:prstGeom prst="rect">
            <a:avLst/>
          </a:prstGeom>
        </p:spPr>
        <p:txBody>
          <a:bodyPr spcFirstLastPara="1" wrap="square" lIns="91150" tIns="45575" rIns="91150" bIns="4557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9" name="Google Shape;619;p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85725" y="742950"/>
            <a:ext cx="6600825" cy="37131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9508144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9" name="Google Shape;629;p19:notes"/>
          <p:cNvSpPr txBox="1">
            <a:spLocks noGrp="1"/>
          </p:cNvSpPr>
          <p:nvPr>
            <p:ph type="body" idx="1"/>
          </p:nvPr>
        </p:nvSpPr>
        <p:spPr>
          <a:xfrm>
            <a:off x="676911" y="4705151"/>
            <a:ext cx="5418453" cy="4456511"/>
          </a:xfrm>
          <a:prstGeom prst="rect">
            <a:avLst/>
          </a:prstGeom>
        </p:spPr>
        <p:txBody>
          <a:bodyPr spcFirstLastPara="1" wrap="square" lIns="91150" tIns="45575" rIns="91150" bIns="4557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0" name="Google Shape;630;p19:notes"/>
          <p:cNvSpPr>
            <a:spLocks noGrp="1" noRot="1" noChangeAspect="1"/>
          </p:cNvSpPr>
          <p:nvPr>
            <p:ph type="sldImg" idx="2"/>
          </p:nvPr>
        </p:nvSpPr>
        <p:spPr>
          <a:xfrm>
            <a:off x="85725" y="742950"/>
            <a:ext cx="6600825" cy="37131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800439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7" name="Google Shape;637;p20:notes"/>
          <p:cNvSpPr txBox="1">
            <a:spLocks noGrp="1"/>
          </p:cNvSpPr>
          <p:nvPr>
            <p:ph type="body" idx="1"/>
          </p:nvPr>
        </p:nvSpPr>
        <p:spPr>
          <a:xfrm>
            <a:off x="676911" y="4705151"/>
            <a:ext cx="5418453" cy="4456511"/>
          </a:xfrm>
          <a:prstGeom prst="rect">
            <a:avLst/>
          </a:prstGeom>
        </p:spPr>
        <p:txBody>
          <a:bodyPr spcFirstLastPara="1" wrap="square" lIns="91150" tIns="45575" rIns="91150" bIns="4557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8" name="Google Shape;638;p20:notes"/>
          <p:cNvSpPr>
            <a:spLocks noGrp="1" noRot="1" noChangeAspect="1"/>
          </p:cNvSpPr>
          <p:nvPr>
            <p:ph type="sldImg" idx="2"/>
          </p:nvPr>
        </p:nvSpPr>
        <p:spPr>
          <a:xfrm>
            <a:off x="85725" y="742950"/>
            <a:ext cx="6600825" cy="37131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232675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6" name="Google Shape;646;p21:notes"/>
          <p:cNvSpPr txBox="1">
            <a:spLocks noGrp="1"/>
          </p:cNvSpPr>
          <p:nvPr>
            <p:ph type="body" idx="1"/>
          </p:nvPr>
        </p:nvSpPr>
        <p:spPr>
          <a:xfrm>
            <a:off x="676911" y="4705151"/>
            <a:ext cx="5418453" cy="4456511"/>
          </a:xfrm>
          <a:prstGeom prst="rect">
            <a:avLst/>
          </a:prstGeom>
        </p:spPr>
        <p:txBody>
          <a:bodyPr spcFirstLastPara="1" wrap="square" lIns="91150" tIns="45575" rIns="91150" bIns="4557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7" name="Google Shape;647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85725" y="742950"/>
            <a:ext cx="6600825" cy="37131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556736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6" name="Google Shape;646;p21:notes"/>
          <p:cNvSpPr txBox="1">
            <a:spLocks noGrp="1"/>
          </p:cNvSpPr>
          <p:nvPr>
            <p:ph type="body" idx="1"/>
          </p:nvPr>
        </p:nvSpPr>
        <p:spPr>
          <a:xfrm>
            <a:off x="676911" y="4705151"/>
            <a:ext cx="5418453" cy="4456511"/>
          </a:xfrm>
          <a:prstGeom prst="rect">
            <a:avLst/>
          </a:prstGeom>
        </p:spPr>
        <p:txBody>
          <a:bodyPr spcFirstLastPara="1" wrap="square" lIns="91150" tIns="45575" rIns="91150" bIns="4557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7" name="Google Shape;647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85725" y="742950"/>
            <a:ext cx="6600825" cy="37131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1111466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6" name="Google Shape;646;p21:notes"/>
          <p:cNvSpPr txBox="1">
            <a:spLocks noGrp="1"/>
          </p:cNvSpPr>
          <p:nvPr>
            <p:ph type="body" idx="1"/>
          </p:nvPr>
        </p:nvSpPr>
        <p:spPr>
          <a:xfrm>
            <a:off x="676911" y="4705151"/>
            <a:ext cx="5418453" cy="4456511"/>
          </a:xfrm>
          <a:prstGeom prst="rect">
            <a:avLst/>
          </a:prstGeom>
        </p:spPr>
        <p:txBody>
          <a:bodyPr spcFirstLastPara="1" wrap="square" lIns="91150" tIns="45575" rIns="91150" bIns="45575" anchor="t" anchorCtr="0">
            <a:noAutofit/>
          </a:bodyPr>
          <a:lstStyle/>
          <a:p>
            <a:pPr marL="0" lvl="0" indent="0" algn="l" rtl="0">
              <a:spcBef>
                <a:spcPts val="36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7" name="Google Shape;647;p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85725" y="742950"/>
            <a:ext cx="6600825" cy="3713163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0162352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75464-F975-444B-823B-01F6BA2A87C2}" type="datetimeFigureOut">
              <a:rPr lang="tr-TR" smtClean="0"/>
              <a:t>4.12.2024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7D759-BCED-47DD-9335-C6ADB33620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61065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75464-F975-444B-823B-01F6BA2A87C2}" type="datetimeFigureOut">
              <a:rPr lang="tr-TR" smtClean="0"/>
              <a:t>4.12.2024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7D759-BCED-47DD-9335-C6ADB33620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057570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75464-F975-444B-823B-01F6BA2A87C2}" type="datetimeFigureOut">
              <a:rPr lang="tr-TR" smtClean="0"/>
              <a:t>4.12.2024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7D759-BCED-47DD-9335-C6ADB33620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16671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75464-F975-444B-823B-01F6BA2A87C2}" type="datetimeFigureOut">
              <a:rPr lang="tr-TR" smtClean="0"/>
              <a:t>4.12.2024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7D759-BCED-47DD-9335-C6ADB33620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1628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75464-F975-444B-823B-01F6BA2A87C2}" type="datetimeFigureOut">
              <a:rPr lang="tr-TR" smtClean="0"/>
              <a:t>4.12.2024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7D759-BCED-47DD-9335-C6ADB33620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2957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75464-F975-444B-823B-01F6BA2A87C2}" type="datetimeFigureOut">
              <a:rPr lang="tr-TR" smtClean="0"/>
              <a:t>4.12.2024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7D759-BCED-47DD-9335-C6ADB33620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53629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75464-F975-444B-823B-01F6BA2A87C2}" type="datetimeFigureOut">
              <a:rPr lang="tr-TR" smtClean="0"/>
              <a:t>4.12.2024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7D759-BCED-47DD-9335-C6ADB33620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05953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75464-F975-444B-823B-01F6BA2A87C2}" type="datetimeFigureOut">
              <a:rPr lang="tr-TR" smtClean="0"/>
              <a:t>4.12.2024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7D759-BCED-47DD-9335-C6ADB33620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94603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75464-F975-444B-823B-01F6BA2A87C2}" type="datetimeFigureOut">
              <a:rPr lang="tr-TR" smtClean="0"/>
              <a:t>4.12.2024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7D759-BCED-47DD-9335-C6ADB33620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7046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75464-F975-444B-823B-01F6BA2A87C2}" type="datetimeFigureOut">
              <a:rPr lang="tr-TR" smtClean="0"/>
              <a:t>4.12.2024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7D759-BCED-47DD-9335-C6ADB33620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69787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675464-F975-444B-823B-01F6BA2A87C2}" type="datetimeFigureOut">
              <a:rPr lang="tr-TR" smtClean="0"/>
              <a:t>4.12.2024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47D759-BCED-47DD-9335-C6ADB33620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36282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675464-F975-444B-823B-01F6BA2A87C2}" type="datetimeFigureOut">
              <a:rPr lang="tr-TR" smtClean="0"/>
              <a:t>4.12.2024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47D759-BCED-47DD-9335-C6ADB33620D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94474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0" name="Google Shape;590;p15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600"/>
              <a:buFont typeface="Calibri"/>
              <a:buNone/>
            </a:pPr>
            <a:r>
              <a:rPr lang="tr-TR" sz="3600" b="1">
                <a:solidFill>
                  <a:srgbClr val="FF0000"/>
                </a:solidFill>
              </a:rPr>
              <a:t>Fakülteye Kayıt Yaptıran Öğrencilerin Puanları</a:t>
            </a:r>
            <a:endParaRPr/>
          </a:p>
        </p:txBody>
      </p:sp>
      <p:graphicFrame>
        <p:nvGraphicFramePr>
          <p:cNvPr id="591" name="Google Shape;591;p15"/>
          <p:cNvGraphicFramePr/>
          <p:nvPr>
            <p:extLst/>
          </p:nvPr>
        </p:nvGraphicFramePr>
        <p:xfrm>
          <a:off x="839788" y="3232150"/>
          <a:ext cx="10225125" cy="1520125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179982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59901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39383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25565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944225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2232575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6064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Calibri"/>
                        <a:buNone/>
                      </a:pPr>
                      <a:endParaRPr sz="2400" b="0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endParaRPr sz="1400" b="0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Puan Türü</a:t>
                      </a:r>
                      <a:endParaRPr sz="1400" b="0" i="0" u="none" strike="noStrike" cap="none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En Düşük Puan</a:t>
                      </a:r>
                      <a:endParaRPr sz="1400" b="0" i="0" u="none" strike="noStrike" cap="none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En Yüksek </a:t>
                      </a:r>
                      <a:endParaRPr sz="1400" b="0" i="0" u="none" strike="noStrike" cap="none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Puan</a:t>
                      </a:r>
                      <a:endParaRPr sz="1400" b="0" i="0" u="none" strike="noStrike" cap="none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200" b="1" i="0" u="none" strike="noStrike" cap="none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En Küçük Puanla Yerleşen Adayın Başarı Sırası</a:t>
                      </a:r>
                      <a:endParaRPr sz="1200" b="0" i="0" u="none" strike="noStrike" cap="none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200" b="1" i="0" u="none" strike="noStrike" cap="none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(2018)</a:t>
                      </a:r>
                      <a:endParaRPr sz="1200" b="0" i="0" u="none" strike="noStrike" cap="none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DD9C3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0637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Calibri"/>
                        <a:buNone/>
                      </a:pPr>
                      <a:r>
                        <a:rPr lang="tr-TR" sz="2400" b="1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2019</a:t>
                      </a:r>
                      <a:endParaRPr/>
                    </a:p>
                  </a:txBody>
                  <a:tcPr marL="68575" marR="68575" marT="0" marB="0" anchor="ctr">
                    <a:lnL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Hemşirelik</a:t>
                      </a:r>
                      <a:endParaRPr sz="1400" b="0" i="0" u="none" strike="noStrike" cap="none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SAY</a:t>
                      </a:r>
                      <a:endParaRPr sz="1400" b="1" i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314,07</a:t>
                      </a:r>
                      <a:endParaRPr sz="1400" b="1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346,94</a:t>
                      </a:r>
                      <a:endParaRPr sz="1400" b="1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600" b="1" dirty="0"/>
                        <a:t>133000</a:t>
                      </a:r>
                      <a:endParaRPr sz="1600" b="1" dirty="0"/>
                    </a:p>
                  </a:txBody>
                  <a:tcPr marL="68575" marR="68575" marT="0" marB="0" anchor="ctr">
                    <a:lnL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DD9C3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073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Calibri"/>
                        <a:buNone/>
                      </a:pPr>
                      <a:endParaRPr sz="2400" b="0" i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70C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Çocuk Gelişimi</a:t>
                      </a:r>
                      <a:endParaRPr sz="1400" b="0" i="0" u="none" strike="noStrike" cap="none">
                        <a:solidFill>
                          <a:srgbClr val="0070C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           EA</a:t>
                      </a:r>
                      <a:endParaRPr sz="1400" b="1" i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313,97</a:t>
                      </a:r>
                      <a:endParaRPr sz="1400" b="1" i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334,41</a:t>
                      </a:r>
                      <a:endParaRPr sz="1400" b="1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DD9C3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dirty="0"/>
                        <a:t>--</a:t>
                      </a:r>
                      <a:endParaRPr dirty="0"/>
                    </a:p>
                  </a:txBody>
                  <a:tcPr marL="68575" marR="68575" marT="0" marB="0" anchor="ctr">
                    <a:lnL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DD9C3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92" name="Google Shape;592;p15"/>
          <p:cNvSpPr txBox="1">
            <a:spLocks noGrp="1"/>
          </p:cNvSpPr>
          <p:nvPr>
            <p:ph type="sldNum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1</a:t>
            </a:fld>
            <a:endParaRPr>
              <a:solidFill>
                <a:srgbClr val="89898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593" name="Google Shape;593;p15"/>
          <p:cNvGraphicFramePr/>
          <p:nvPr>
            <p:extLst/>
          </p:nvPr>
        </p:nvGraphicFramePr>
        <p:xfrm>
          <a:off x="839788" y="2276475"/>
          <a:ext cx="10225125" cy="914412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179982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60853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41606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2239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944225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2232575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440094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Calibri"/>
                        <a:buNone/>
                      </a:pPr>
                      <a:r>
                        <a:rPr lang="tr-TR" sz="2400" b="1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2018</a:t>
                      </a:r>
                      <a:endParaRPr dirty="0"/>
                    </a:p>
                  </a:txBody>
                  <a:tcPr marL="62500" marR="62500" marT="0" marB="0" anchor="ctr">
                    <a:lnL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5D8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Hemşirelik</a:t>
                      </a:r>
                      <a:endParaRPr sz="1400" b="0" i="0" u="none" strike="noStrike" cap="none">
                        <a:solidFill>
                          <a:srgbClr val="FF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2500" marR="62500" marT="0" marB="0" anchor="ctr">
                    <a:lnL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5D8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SAY (MEF-3)</a:t>
                      </a:r>
                      <a:endParaRPr sz="1400" b="1" i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2500" marR="62500" marT="0" marB="0" anchor="ctr">
                    <a:lnL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5D8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295.65</a:t>
                      </a:r>
                      <a:endParaRPr sz="1400" b="1" i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2500" marR="62500" marT="0" marB="0" anchor="ctr">
                    <a:lnL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5D8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350.10</a:t>
                      </a:r>
                      <a:endParaRPr sz="1400" b="1" i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2500" marR="62500" marT="0" marB="0" anchor="ctr">
                    <a:lnL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5D8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endParaRPr sz="1400" b="1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2500" marR="62500" marT="0" marB="0" anchor="ctr">
                    <a:lnL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5D8F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74318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Calibri"/>
                        <a:buNone/>
                      </a:pPr>
                      <a:endParaRPr sz="2400" b="0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2500" marR="62500" marT="0" marB="0" anchor="ctr">
                    <a:lnL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5D8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70C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Çocuk Gelişimi</a:t>
                      </a:r>
                      <a:endParaRPr sz="1400" b="0" i="0" u="none" strike="noStrike" cap="none" dirty="0">
                        <a:solidFill>
                          <a:srgbClr val="0070C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2500" marR="62500" marT="0" marB="0" anchor="ctr">
                    <a:lnL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5D8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EA</a:t>
                      </a:r>
                      <a:endParaRPr sz="1400" b="1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2500" marR="62500" marT="0" marB="0" anchor="ctr">
                    <a:lnL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5D8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296.62</a:t>
                      </a:r>
                      <a:endParaRPr sz="1400" b="1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2500" marR="62500" marT="0" marB="0" anchor="ctr">
                    <a:lnL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5D8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330.27</a:t>
                      </a:r>
                      <a:endParaRPr sz="1400" b="1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2500" marR="62500" marT="0" marB="0" anchor="ctr">
                    <a:lnL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5D8F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--</a:t>
                      </a:r>
                      <a:endParaRPr sz="1400" b="1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2500" marR="62500" marT="0" marB="0" anchor="ctr">
                    <a:lnL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5D8F1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594" name="Google Shape;594;p15"/>
          <p:cNvGraphicFramePr/>
          <p:nvPr>
            <p:extLst/>
          </p:nvPr>
        </p:nvGraphicFramePr>
        <p:xfrm>
          <a:off x="855663" y="1125537"/>
          <a:ext cx="10225075" cy="1150937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178435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58908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65348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95025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24790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568929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Calibri"/>
                        <a:buNone/>
                      </a:pPr>
                      <a:r>
                        <a:rPr lang="tr-TR" sz="2800" b="1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2017</a:t>
                      </a:r>
                      <a:endParaRPr dirty="0"/>
                    </a:p>
                  </a:txBody>
                  <a:tcPr marL="62500" marR="62500" marT="0" marB="0" anchor="ctr">
                    <a:lnL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DE9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Puan Türü</a:t>
                      </a:r>
                      <a:endParaRPr sz="1400" b="0" i="0" u="none" strike="noStrike" cap="none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2500" marR="62500" marT="0" marB="0" anchor="ctr">
                    <a:lnL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DE9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En Düşük Puan</a:t>
                      </a:r>
                      <a:endParaRPr sz="1400" b="0" i="0" u="none" strike="noStrike" cap="none">
                        <a:solidFill>
                          <a:srgbClr val="FF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2500" marR="62500" marT="0" marB="0" anchor="ctr">
                    <a:lnL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DE9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En Yüksek </a:t>
                      </a:r>
                      <a:endParaRPr sz="1400" b="0" i="0" u="none" strike="noStrike" cap="none">
                        <a:solidFill>
                          <a:srgbClr val="FF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ctr" rtl="0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Puan</a:t>
                      </a:r>
                      <a:endParaRPr sz="1400" b="0" i="0" u="none" strike="noStrike" cap="none">
                        <a:solidFill>
                          <a:srgbClr val="FF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2500" marR="62500" marT="0" marB="0" anchor="ctr">
                    <a:lnL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DE9D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En Küçük Puanla Yerleşen Adayın Başarı Sırası</a:t>
                      </a:r>
                      <a:endParaRPr sz="1400" b="0" i="0" u="none" strike="noStrike" cap="none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2500" marR="62500" marT="0" marB="0" anchor="ctr">
                    <a:lnL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DE9D8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82008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400"/>
                        <a:buFont typeface="Times New Roman"/>
                        <a:buNone/>
                      </a:pPr>
                      <a:endParaRPr sz="1400" b="0" i="0" u="none" strike="noStrike" cap="none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2500" marR="62500" marT="0" marB="0" anchor="ctr">
                    <a:lnL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200" b="1" i="0" u="sng" strike="noStrike" cap="none" dirty="0" smtClean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Hemşirelik</a:t>
                      </a:r>
                    </a:p>
                    <a:p>
                      <a:pPr marL="0" marR="0" lvl="0" indent="0" algn="ctr" rtl="0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200" b="1" i="0" u="none" strike="noStrike" cap="none" dirty="0" smtClean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SAY </a:t>
                      </a:r>
                      <a:r>
                        <a:rPr lang="tr-TR" sz="12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(MEF-3)</a:t>
                      </a:r>
                      <a:endParaRPr sz="1200" b="1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2500" marR="62500" marT="0" marB="0" anchor="ctr">
                    <a:lnL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310.23301</a:t>
                      </a:r>
                      <a:endParaRPr sz="1400" b="1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2500" marR="62500" marT="0" marB="0" anchor="ctr">
                    <a:lnL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328.95402</a:t>
                      </a:r>
                      <a:endParaRPr sz="1400" b="1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2500" marR="62500" marT="0" marB="0" anchor="ctr">
                    <a:lnL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--</a:t>
                      </a:r>
                      <a:endParaRPr sz="1400" b="1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2500" marR="62500" marT="0" marB="0" anchor="ctr">
                    <a:lnL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595" name="Google Shape;595;p15"/>
          <p:cNvGraphicFramePr/>
          <p:nvPr>
            <p:extLst/>
          </p:nvPr>
        </p:nvGraphicFramePr>
        <p:xfrm>
          <a:off x="855663" y="4793538"/>
          <a:ext cx="10225076" cy="1685925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177938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61249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36668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27819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936955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2251371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7731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Calibri"/>
                        <a:buNone/>
                      </a:pPr>
                      <a:endParaRPr sz="2400" b="0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5DF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endParaRPr sz="1400" b="0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5DF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Puan Türü</a:t>
                      </a:r>
                      <a:endParaRPr sz="1400" b="0" i="0" u="none" strike="noStrike" cap="none">
                        <a:solidFill>
                          <a:srgbClr val="FF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5DF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En Düşük Puan</a:t>
                      </a:r>
                      <a:endParaRPr sz="1400" b="0" i="0" u="none" strike="noStrike" cap="none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5DF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En Yüksek </a:t>
                      </a:r>
                      <a:endParaRPr sz="1400" b="0" i="0" u="none" strike="noStrike" cap="none">
                        <a:solidFill>
                          <a:srgbClr val="FF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ctr" rtl="0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Puan</a:t>
                      </a:r>
                      <a:endParaRPr sz="1400" b="0" i="0" u="none" strike="noStrike" cap="none">
                        <a:solidFill>
                          <a:srgbClr val="FF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5DF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En Küçük Puanla Yerleşen Adayın Başarı Sırası</a:t>
                      </a:r>
                      <a:endParaRPr sz="1400" b="0" i="0" u="none" strike="noStrike" cap="none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ctr" rtl="0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(2019)</a:t>
                      </a:r>
                      <a:endParaRPr sz="1400" b="0" i="0" u="none" strike="noStrike" cap="none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5DFEC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060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Calibri"/>
                        <a:buNone/>
                      </a:pPr>
                      <a:r>
                        <a:rPr lang="tr-TR" sz="2400" b="1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2020</a:t>
                      </a:r>
                      <a:endParaRPr/>
                    </a:p>
                  </a:txBody>
                  <a:tcPr marL="68575" marR="68575" marT="0" marB="0" anchor="ctr">
                    <a:lnL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5DF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Hemşirelik</a:t>
                      </a:r>
                      <a:endParaRPr sz="1400" b="0" i="0" u="none" strike="noStrike" cap="none">
                        <a:solidFill>
                          <a:srgbClr val="FF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5DF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SAY</a:t>
                      </a:r>
                      <a:endParaRPr sz="1400" b="1" i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5DF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355.23</a:t>
                      </a:r>
                      <a:endParaRPr sz="1400" b="1" i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5DF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380.49</a:t>
                      </a:r>
                      <a:endParaRPr sz="1400" b="1" i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5DF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295,50952</a:t>
                      </a:r>
                      <a:endParaRPr/>
                    </a:p>
                  </a:txBody>
                  <a:tcPr marL="68575" marR="68575" marT="0" marB="0" anchor="ctr">
                    <a:lnL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5DFEC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0682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Calibri"/>
                        <a:buNone/>
                      </a:pPr>
                      <a:endParaRPr sz="2400" b="0" i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5DF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70C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Çocuk Gelişimi</a:t>
                      </a:r>
                      <a:endParaRPr sz="1400" b="0" i="0" u="none" strike="noStrike" cap="none">
                        <a:solidFill>
                          <a:srgbClr val="0070C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5DF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           EA</a:t>
                      </a:r>
                      <a:endParaRPr sz="1400" b="1" i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5DF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329.38 </a:t>
                      </a:r>
                      <a:endParaRPr sz="1400" b="1" i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5DF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354.65</a:t>
                      </a:r>
                      <a:endParaRPr sz="1400" b="1" i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5DFE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296,62946</a:t>
                      </a:r>
                      <a:endParaRPr dirty="0"/>
                    </a:p>
                  </a:txBody>
                  <a:tcPr marL="68575" marR="68575" marT="0" marB="0" anchor="ctr">
                    <a:lnL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E5DFEC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596" name="Google Shape;596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050926" cy="1050926"/>
          </a:xfrm>
          <a:prstGeom prst="rect">
            <a:avLst/>
          </a:prstGeom>
          <a:noFill/>
          <a:ln>
            <a:noFill/>
          </a:ln>
        </p:spPr>
      </p:pic>
      <p:pic>
        <p:nvPicPr>
          <p:cNvPr id="597" name="Google Shape;597;p1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1190746" y="0"/>
            <a:ext cx="938609" cy="98072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80431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9" name="Google Shape;649;p21"/>
          <p:cNvSpPr txBox="1">
            <a:spLocks noGrp="1"/>
          </p:cNvSpPr>
          <p:nvPr>
            <p:ph type="title"/>
          </p:nvPr>
        </p:nvSpPr>
        <p:spPr>
          <a:xfrm>
            <a:off x="952500" y="260648"/>
            <a:ext cx="10629900" cy="300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Calibri"/>
              <a:buNone/>
            </a:pPr>
            <a:r>
              <a:rPr lang="tr-TR">
                <a:solidFill>
                  <a:srgbClr val="FF0000"/>
                </a:solidFill>
              </a:rPr>
              <a:t>Yıllara Göre Yatay Geçiş İle </a:t>
            </a:r>
            <a:r>
              <a:rPr lang="tr-TR" b="1" u="sng">
                <a:solidFill>
                  <a:srgbClr val="002060"/>
                </a:solidFill>
              </a:rPr>
              <a:t>Gelen</a:t>
            </a:r>
            <a:r>
              <a:rPr lang="tr-TR">
                <a:solidFill>
                  <a:srgbClr val="FF0000"/>
                </a:solidFill>
              </a:rPr>
              <a:t> Öğrenciler</a:t>
            </a:r>
            <a:r>
              <a:rPr lang="tr-TR" b="1">
                <a:solidFill>
                  <a:srgbClr val="FF0000"/>
                </a:solidFill>
              </a:rPr>
              <a:t/>
            </a:r>
            <a:br>
              <a:rPr lang="tr-TR" b="1">
                <a:solidFill>
                  <a:srgbClr val="FF0000"/>
                </a:solidFill>
              </a:rPr>
            </a:br>
            <a:endParaRPr>
              <a:solidFill>
                <a:srgbClr val="FF0000"/>
              </a:solidFill>
            </a:endParaRPr>
          </a:p>
        </p:txBody>
      </p:sp>
      <p:graphicFrame>
        <p:nvGraphicFramePr>
          <p:cNvPr id="650" name="Google Shape;650;p21"/>
          <p:cNvGraphicFramePr/>
          <p:nvPr>
            <p:extLst/>
          </p:nvPr>
        </p:nvGraphicFramePr>
        <p:xfrm>
          <a:off x="983432" y="1410795"/>
          <a:ext cx="10207313" cy="4479553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263326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54071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82841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20491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443893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1" u="none" strike="noStrike" cap="none" dirty="0">
                          <a:solidFill>
                            <a:srgbClr val="FF0000"/>
                          </a:solidFill>
                        </a:rPr>
                        <a:t>Bölüm</a:t>
                      </a:r>
                      <a:endParaRPr sz="1600" b="1" i="0" u="none" strike="noStrike" cap="none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1" u="none" strike="noStrike" cap="none" dirty="0">
                          <a:solidFill>
                            <a:srgbClr val="FF0000"/>
                          </a:solidFill>
                        </a:rPr>
                        <a:t>Yıl</a:t>
                      </a:r>
                      <a:endParaRPr sz="1600" b="1" i="0" u="none" strike="noStrike" cap="none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1" u="none" strike="noStrike" cap="none">
                          <a:solidFill>
                            <a:srgbClr val="FF0000"/>
                          </a:solidFill>
                        </a:rPr>
                        <a:t>Geldiği Ünviversite</a:t>
                      </a:r>
                      <a:endParaRPr sz="1600" b="1" i="0" u="none" strike="noStrike" cap="none">
                        <a:solidFill>
                          <a:srgbClr val="FF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1" u="none" strike="noStrike" cap="none" dirty="0">
                          <a:solidFill>
                            <a:srgbClr val="FF0000"/>
                          </a:solidFill>
                        </a:rPr>
                        <a:t>Öğrenci Sayısı</a:t>
                      </a:r>
                      <a:endParaRPr sz="1600" b="1" i="0" u="none" strike="noStrike" cap="none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81794">
                <a:tc rowSpan="3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800" b="1" u="none" strike="noStrike" cap="none" dirty="0"/>
                        <a:t>Hemşirelik</a:t>
                      </a:r>
                      <a:endParaRPr sz="18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FABF8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0" u="none" strike="noStrike" cap="none" dirty="0">
                          <a:latin typeface="+mj-lt"/>
                        </a:rPr>
                        <a:t>2023</a:t>
                      </a:r>
                      <a:endParaRPr sz="1600" b="0" i="0" u="none" strike="noStrike" cap="none" dirty="0">
                        <a:solidFill>
                          <a:srgbClr val="000000"/>
                        </a:solidFill>
                        <a:latin typeface="+mj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FABF8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0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Akdeniz Üniversitesi Hemşirelik Fakültesi</a:t>
                      </a:r>
                      <a:endParaRPr sz="1600" b="0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FABF8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2000" b="0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  <a:endParaRPr sz="2000" b="0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FABF8E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839634">
                <a:tc v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FABF8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0" i="0" u="none" strike="noStrike" cap="none" dirty="0">
                        <a:solidFill>
                          <a:srgbClr val="000000"/>
                        </a:solidFill>
                        <a:latin typeface="+mj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FABF8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0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Tokat Gaziosmanpaşa Üniversitesi Erbaa Sağlık Bilimleri Fakültesi </a:t>
                      </a:r>
                      <a:endParaRPr sz="1600" b="0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FABF8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2000" b="0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  <a:endParaRPr sz="2000" b="0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FABF8E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653558">
                <a:tc v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FABF8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0" i="0" u="none" strike="noStrike" cap="none" dirty="0">
                        <a:solidFill>
                          <a:srgbClr val="000000"/>
                        </a:solidFill>
                        <a:latin typeface="+mj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FABF8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0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İstanbul Bilgi Üniversitesi Sağlık Bilimleri Fakültesi </a:t>
                      </a:r>
                    </a:p>
                  </a:txBody>
                  <a:tcPr marL="9525" marR="9525" marT="9525" marB="0" anchor="ctr">
                    <a:solidFill>
                      <a:srgbClr val="FABF8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2000" b="0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  <a:endParaRPr sz="2000" b="0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FABF8E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653558">
                <a:tc rowSpan="3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800" b="1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Çocuk Gelişimi</a:t>
                      </a:r>
                      <a:endParaRPr sz="1800" b="1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B2A0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0" i="0" u="none" strike="noStrike" cap="none" dirty="0">
                          <a:solidFill>
                            <a:schemeClr val="dk1"/>
                          </a:solidFill>
                          <a:latin typeface="+mj-lt"/>
                          <a:ea typeface="Calibri"/>
                          <a:cs typeface="Calibri"/>
                          <a:sym typeface="Calibri"/>
                        </a:rPr>
                        <a:t>2023</a:t>
                      </a:r>
                      <a:endParaRPr sz="1600" b="0" i="0" u="none" strike="noStrike" cap="none" dirty="0">
                        <a:solidFill>
                          <a:schemeClr val="dk1"/>
                        </a:solidFill>
                        <a:latin typeface="+mj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B2A0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0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Munzur Üniversitesi Sağlık Bilimleri Fakültesi</a:t>
                      </a:r>
                      <a:endParaRPr sz="1600" b="0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B2A0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2000" b="0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  <a:endParaRPr sz="2000" b="0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B2A0C7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653558">
                <a:tc v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b="1" i="0" u="none" strike="noStrike" cap="none" dirty="0">
                        <a:solidFill>
                          <a:srgbClr val="CCC0D9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B2A0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chemeClr val="dk1"/>
                        </a:solidFill>
                        <a:latin typeface="+mj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B2A0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0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Atatürk Üniversitesi Açık ve Uzaktan Öğretim Fakültesi </a:t>
                      </a:r>
                      <a:endParaRPr sz="1600" b="0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B2A0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2000" b="0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  <a:endParaRPr sz="2000" b="0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B2A0C7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653558">
                <a:tc v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b="1" i="0" u="none" strike="noStrike" cap="none" dirty="0">
                        <a:solidFill>
                          <a:srgbClr val="CCC0D9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B2A0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chemeClr val="dk1"/>
                        </a:solidFill>
                        <a:latin typeface="+mj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B2A0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0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Kırıkkale Üniversitesi </a:t>
                      </a:r>
                      <a:r>
                        <a:rPr lang="tr-TR" sz="1600" b="0" i="0" u="none" strike="noStrike" cap="none" dirty="0" smtClean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Sağlık </a:t>
                      </a:r>
                      <a:r>
                        <a:rPr lang="tr-TR" sz="1600" b="0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Bilimleri Fakültesi </a:t>
                      </a:r>
                      <a:endParaRPr sz="1600" b="0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B2A0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2000" b="0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  <a:endParaRPr sz="2000" b="0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B2A0C7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04476022"/>
                  </a:ext>
                </a:extLst>
              </a:tr>
            </a:tbl>
          </a:graphicData>
        </a:graphic>
      </p:graphicFrame>
      <p:pic>
        <p:nvPicPr>
          <p:cNvPr id="651" name="Google Shape;651;p2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83432" cy="983432"/>
          </a:xfrm>
          <a:prstGeom prst="rect">
            <a:avLst/>
          </a:prstGeom>
          <a:noFill/>
          <a:ln>
            <a:noFill/>
          </a:ln>
        </p:spPr>
      </p:pic>
      <p:pic>
        <p:nvPicPr>
          <p:cNvPr id="652" name="Google Shape;652;p2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1190746" y="0"/>
            <a:ext cx="938609" cy="98072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03323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9" name="Google Shape;649;p21"/>
          <p:cNvSpPr txBox="1">
            <a:spLocks noGrp="1"/>
          </p:cNvSpPr>
          <p:nvPr>
            <p:ph type="title"/>
          </p:nvPr>
        </p:nvSpPr>
        <p:spPr>
          <a:xfrm>
            <a:off x="952500" y="260648"/>
            <a:ext cx="10629900" cy="300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Calibri"/>
              <a:buNone/>
            </a:pPr>
            <a:r>
              <a:rPr lang="tr-TR" dirty="0" smtClean="0">
                <a:solidFill>
                  <a:srgbClr val="FF0000"/>
                </a:solidFill>
              </a:rPr>
              <a:t>Yıllara </a:t>
            </a:r>
            <a:r>
              <a:rPr lang="tr-TR" dirty="0">
                <a:solidFill>
                  <a:srgbClr val="FF0000"/>
                </a:solidFill>
              </a:rPr>
              <a:t>Göre Yatay Geçiş İle </a:t>
            </a:r>
            <a:r>
              <a:rPr lang="tr-TR" b="1" u="sng" dirty="0">
                <a:solidFill>
                  <a:srgbClr val="002060"/>
                </a:solidFill>
              </a:rPr>
              <a:t>Gelen</a:t>
            </a:r>
            <a:r>
              <a:rPr lang="tr-TR" dirty="0">
                <a:solidFill>
                  <a:srgbClr val="FF0000"/>
                </a:solidFill>
              </a:rPr>
              <a:t> Öğrenciler</a:t>
            </a:r>
            <a:r>
              <a:rPr lang="tr-TR" b="1" dirty="0">
                <a:solidFill>
                  <a:srgbClr val="FF0000"/>
                </a:solidFill>
              </a:rPr>
              <a:t/>
            </a:r>
            <a:br>
              <a:rPr lang="tr-TR" b="1" dirty="0">
                <a:solidFill>
                  <a:srgbClr val="FF0000"/>
                </a:solidFill>
              </a:rPr>
            </a:br>
            <a:endParaRPr dirty="0">
              <a:solidFill>
                <a:srgbClr val="FF0000"/>
              </a:solidFill>
            </a:endParaRPr>
          </a:p>
        </p:txBody>
      </p:sp>
      <p:pic>
        <p:nvPicPr>
          <p:cNvPr id="651" name="Google Shape;651;p2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83432" cy="983432"/>
          </a:xfrm>
          <a:prstGeom prst="rect">
            <a:avLst/>
          </a:prstGeom>
          <a:noFill/>
          <a:ln>
            <a:noFill/>
          </a:ln>
        </p:spPr>
      </p:pic>
      <p:pic>
        <p:nvPicPr>
          <p:cNvPr id="652" name="Google Shape;652;p2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1190746" y="0"/>
            <a:ext cx="938609" cy="980728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6" name="Google Shape;650;p21"/>
          <p:cNvGraphicFramePr/>
          <p:nvPr>
            <p:extLst/>
          </p:nvPr>
        </p:nvGraphicFramePr>
        <p:xfrm>
          <a:off x="0" y="980729"/>
          <a:ext cx="12192001" cy="5897638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314527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84029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4572798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633636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476838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1" u="none" strike="noStrike" cap="none" dirty="0">
                          <a:solidFill>
                            <a:srgbClr val="FF0000"/>
                          </a:solidFill>
                        </a:rPr>
                        <a:t>Bölüm</a:t>
                      </a:r>
                      <a:endParaRPr sz="1600" b="1" i="0" u="none" strike="noStrike" cap="none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1" u="none" strike="noStrike" cap="none" dirty="0">
                          <a:solidFill>
                            <a:srgbClr val="FF0000"/>
                          </a:solidFill>
                        </a:rPr>
                        <a:t>Yıl</a:t>
                      </a:r>
                      <a:endParaRPr sz="1600" b="1" i="0" u="none" strike="noStrike" cap="none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1" u="none" strike="noStrike" cap="none" dirty="0">
                          <a:solidFill>
                            <a:srgbClr val="FF0000"/>
                          </a:solidFill>
                        </a:rPr>
                        <a:t>Geldiği </a:t>
                      </a:r>
                      <a:r>
                        <a:rPr lang="tr-TR" sz="1600" b="1" u="none" strike="noStrike" cap="none" dirty="0" err="1" smtClean="0">
                          <a:solidFill>
                            <a:srgbClr val="FF0000"/>
                          </a:solidFill>
                        </a:rPr>
                        <a:t>Ünviversite</a:t>
                      </a:r>
                      <a:endParaRPr lang="tr-TR" sz="1600" b="1" u="none" strike="noStrike" cap="none" dirty="0" smtClean="0">
                        <a:solidFill>
                          <a:srgbClr val="FF0000"/>
                        </a:solidFill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1" u="none" strike="noStrike" cap="none" dirty="0">
                          <a:solidFill>
                            <a:srgbClr val="FF0000"/>
                          </a:solidFill>
                        </a:rPr>
                        <a:t>Öğrenci Sayısı</a:t>
                      </a:r>
                      <a:endParaRPr sz="1600" b="1" i="0" u="none" strike="noStrike" cap="none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93432">
                <a:tc row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800" b="1" u="none" strike="noStrike" cap="none" dirty="0"/>
                        <a:t>Hemşirelik</a:t>
                      </a:r>
                      <a:endParaRPr sz="18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FABF8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0" u="none" strike="noStrike" cap="none" dirty="0"/>
                        <a:t>2024</a:t>
                      </a:r>
                      <a:endParaRPr sz="1600" b="0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FABF8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0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FABF8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b="0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FABF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902467">
                <a:tc v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b="0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FABF8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0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FABF8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Süleyman Demirel Üniversitesi</a:t>
                      </a: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Sağlık Bilimleri Fakültesi</a:t>
                      </a: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800" b="0" i="0" u="none" strike="noStrike" kern="1200" cap="non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Calibri"/>
                        </a:rPr>
                        <a:t>Hemşirelik Bölümü</a:t>
                      </a:r>
                      <a:endParaRPr sz="1600" b="0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FABF8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2000" b="0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  <a:endParaRPr sz="2000" b="0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FABF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138557">
                <a:tc rowSpan="3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800" b="1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Çocuk Gelişimi</a:t>
                      </a:r>
                      <a:endParaRPr sz="1800" b="1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B2A0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800" b="0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2024</a:t>
                      </a:r>
                      <a:endParaRPr sz="1800" b="0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B2A0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Hitit Üniversitesi</a:t>
                      </a: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Sağlık Bilimleri Fakültesi</a:t>
                      </a: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0" i="0" u="none" strike="noStrike" kern="1200" cap="non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Calibri"/>
                        </a:rPr>
                        <a:t>Çocuk Gelişim Bölümü</a:t>
                      </a:r>
                      <a:endParaRPr lang="tr-TR" sz="1400" b="0" i="0" u="none" strike="noStrike" cap="none" dirty="0" smtClean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0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B2A0C7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2000" b="0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</a:t>
                      </a:r>
                      <a:endParaRPr sz="2000" b="0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B2A0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220513">
                <a:tc v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b="0" i="0" u="none" strike="noStrike" cap="none" dirty="0">
                        <a:solidFill>
                          <a:srgbClr val="CCC0D9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B2A0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B2A0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İstanbul Üniversitesi</a:t>
                      </a: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Açık Ve Uzaktan Eğitim Fakültesi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400" b="0" i="0" u="none" strike="noStrike" kern="1200" cap="non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Calibri"/>
                        </a:rPr>
                        <a:t>Çocuk Gelişim Bölümü</a:t>
                      </a:r>
                      <a:endParaRPr lang="tr-TR" sz="1200" b="0" i="0" u="none" strike="noStrike" cap="none" dirty="0" smtClean="0">
                        <a:solidFill>
                          <a:schemeClr val="dk1"/>
                        </a:solidFill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400" b="0" i="0" u="none" strike="noStrike" cap="none" dirty="0" smtClean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(Açık Öğretim)</a:t>
                      </a: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0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B2A0C7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b="0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B2A0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1745464">
                <a:tc v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b="0" i="0" u="none" strike="noStrike" cap="none" dirty="0">
                        <a:solidFill>
                          <a:srgbClr val="CCC0D9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B2A0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B2A0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Atatürk Üniversitesi</a:t>
                      </a: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Açık Ve Uzaktan Eğitim Fakültesi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400" b="0" i="0" u="none" strike="noStrike" kern="1200" cap="none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sym typeface="Calibri"/>
                        </a:rPr>
                        <a:t>Çocuk Gelişim Bölümü</a:t>
                      </a:r>
                      <a:endParaRPr lang="tr-TR" sz="1200" b="0" i="0" u="none" strike="noStrike" cap="none" dirty="0" smtClean="0">
                        <a:solidFill>
                          <a:schemeClr val="dk1"/>
                        </a:solidFill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400" b="0" i="0" u="none" strike="noStrike" cap="none" dirty="0" smtClean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(Açık Öğretim)</a:t>
                      </a: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0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B2A0C7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b="0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B2A0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0447602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533593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7" name="Google Shape;657;p22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Calibri"/>
              <a:buNone/>
            </a:pPr>
            <a:r>
              <a:rPr lang="tr-TR" b="1">
                <a:solidFill>
                  <a:srgbClr val="FF0000"/>
                </a:solidFill>
              </a:rPr>
              <a:t>Yıllara Göre Yatay Geçiş İle </a:t>
            </a:r>
            <a:r>
              <a:rPr lang="tr-TR" b="1" u="sng">
                <a:solidFill>
                  <a:srgbClr val="002060"/>
                </a:solidFill>
              </a:rPr>
              <a:t>Giden</a:t>
            </a:r>
            <a:r>
              <a:rPr lang="tr-TR" b="1">
                <a:solidFill>
                  <a:srgbClr val="FF0000"/>
                </a:solidFill>
              </a:rPr>
              <a:t> Öğrenciler</a:t>
            </a:r>
            <a:br>
              <a:rPr lang="tr-TR" b="1">
                <a:solidFill>
                  <a:srgbClr val="FF0000"/>
                </a:solidFill>
              </a:rPr>
            </a:br>
            <a:endParaRPr b="1">
              <a:solidFill>
                <a:srgbClr val="FF0000"/>
              </a:solidFill>
            </a:endParaRPr>
          </a:p>
        </p:txBody>
      </p:sp>
      <p:graphicFrame>
        <p:nvGraphicFramePr>
          <p:cNvPr id="658" name="Google Shape;658;p22"/>
          <p:cNvGraphicFramePr/>
          <p:nvPr>
            <p:extLst/>
          </p:nvPr>
        </p:nvGraphicFramePr>
        <p:xfrm>
          <a:off x="471948" y="981068"/>
          <a:ext cx="11248104" cy="5818856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270302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65533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430181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58792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659327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800" b="1" i="0" u="none" strike="noStrike" cap="none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Bölüm </a:t>
                      </a:r>
                      <a:endParaRPr sz="18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tr-TR" sz="1800" b="1" i="0" u="none" strike="noStrike" cap="none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Yıl</a:t>
                      </a:r>
                      <a:endParaRPr sz="18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800" b="1" i="0" u="none" strike="noStrike" cap="none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Gittiği Üniversite</a:t>
                      </a:r>
                      <a:endParaRPr sz="1800" b="0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tr-TR" sz="1800" b="1" i="0" u="none" strike="noStrike" cap="none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tr-TR" sz="1800" b="1" i="0" u="none" strike="noStrike" cap="none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Öğrenci Sayısı</a:t>
                      </a: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57049">
                <a:tc rowSpan="3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1" u="none" strike="noStrike" cap="none" dirty="0"/>
                        <a:t>Hemşirelik</a:t>
                      </a: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B2A0C7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1" u="none" strike="noStrike" cap="none" dirty="0"/>
                        <a:t>2018</a:t>
                      </a: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B2A0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0" u="none" strike="noStrike" cap="none"/>
                        <a:t>Akdeniz Ünv. (Antalya)</a:t>
                      </a:r>
                      <a:endParaRPr sz="1600" b="0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B2A0C7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3200" b="1" u="none" strike="noStrike" cap="none" dirty="0"/>
                        <a:t>3  </a:t>
                      </a:r>
                      <a:endParaRPr sz="32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B2A0C7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57049"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B2A0C7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B2A0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0" u="none" strike="noStrike" cap="none"/>
                        <a:t>Medeniyet Ünv. (İstanbul)</a:t>
                      </a:r>
                      <a:endParaRPr sz="1600" b="0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B2A0C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57049"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B2A0C7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B2A0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0" u="none" strike="noStrike" cap="none"/>
                        <a:t>Çoruh Ünv. (Artvin)</a:t>
                      </a:r>
                      <a:endParaRPr sz="1600" b="0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B2A0C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57049">
                <a:tc rowSpan="8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1" u="none" strike="noStrike" cap="none" dirty="0"/>
                        <a:t>Hemşirelik</a:t>
                      </a: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 rowSpan="8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1" u="none" strike="noStrike" cap="none" dirty="0"/>
                        <a:t>2019</a:t>
                      </a: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0" u="none" strike="noStrike" cap="none"/>
                        <a:t>Yüzüncü Yıl Ünv. (Van)</a:t>
                      </a:r>
                      <a:endParaRPr sz="1600" b="0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 rowSpan="8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3200" b="1" u="none" strike="noStrike" cap="none" dirty="0"/>
                        <a:t>8</a:t>
                      </a:r>
                      <a:endParaRPr sz="32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57049"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0" u="none" strike="noStrike" cap="none"/>
                        <a:t>Akdeniz Ünv. (Antalya)</a:t>
                      </a:r>
                      <a:endParaRPr sz="1600" b="0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257049"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0" u="none" strike="noStrike" cap="none"/>
                        <a:t>Mustafa Kemal Ünv. (Hatay)</a:t>
                      </a:r>
                      <a:endParaRPr sz="1600" b="0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257049"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0" u="none" strike="noStrike" cap="none"/>
                        <a:t>Osman Gazi Ünv. (Eskişehir)</a:t>
                      </a:r>
                      <a:endParaRPr sz="1600" b="0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257049"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0" u="none" strike="noStrike" cap="none"/>
                        <a:t>Adnan Menderes Ünv. (Aydın)</a:t>
                      </a:r>
                      <a:endParaRPr sz="1600" b="0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14328"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0" u="none" strike="noStrike" cap="none"/>
                        <a:t>Sağlık Bilimleri Ünv. (Ankara)</a:t>
                      </a:r>
                      <a:endParaRPr sz="1600" b="0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257049"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0" u="none" strike="noStrike" cap="none"/>
                        <a:t>Dokuz Eylül Ünv. (İzmir)</a:t>
                      </a:r>
                      <a:endParaRPr sz="1600" b="0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257049"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0" u="none" strike="noStrike" cap="none"/>
                        <a:t>Atatürk Ünv. (Erzurum)</a:t>
                      </a:r>
                      <a:endParaRPr sz="1600" b="0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  <a:tr h="257049">
                <a:tc rowSpan="7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1" u="none" strike="noStrike" cap="none" dirty="0"/>
                        <a:t>Çocuk Gelişimi</a:t>
                      </a: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C2D59B"/>
                    </a:solidFill>
                  </a:tcPr>
                </a:tc>
                <a:tc rowSpan="7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1" u="none" strike="noStrike" cap="none" dirty="0"/>
                        <a:t>2019</a:t>
                      </a: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C2D59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0" u="none" strike="noStrike" cap="none"/>
                        <a:t>Selçuk Ünv. (Konya)</a:t>
                      </a:r>
                      <a:endParaRPr sz="1600" b="0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C2D59B"/>
                    </a:solidFill>
                  </a:tcPr>
                </a:tc>
                <a:tc rowSpan="7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3200" b="1" u="none" strike="noStrike" cap="none" dirty="0"/>
                        <a:t>7</a:t>
                      </a:r>
                      <a:endParaRPr sz="32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C2D59B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2"/>
                  </a:ext>
                </a:extLst>
              </a:tr>
              <a:tr h="257049"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C2D59B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C2D59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0" u="none" strike="noStrike" cap="none"/>
                        <a:t>Medipol Ünv. (İstanbul)</a:t>
                      </a:r>
                      <a:endParaRPr sz="1600" b="0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C2D59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13"/>
                  </a:ext>
                </a:extLst>
              </a:tr>
              <a:tr h="346069"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C2D59B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C2D59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0" u="none" strike="noStrike" cap="none"/>
                        <a:t>Adnan Menderes Ünv.(Aydın)</a:t>
                      </a:r>
                      <a:endParaRPr sz="1600" b="0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C2D59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14"/>
                  </a:ext>
                </a:extLst>
              </a:tr>
              <a:tr h="359236"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C2D59B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C2D59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0" u="none" strike="noStrike" cap="none"/>
                        <a:t>Sağlık Bilimleri Ünv.(Ankara)</a:t>
                      </a:r>
                      <a:endParaRPr sz="1600" b="0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C2D59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15"/>
                  </a:ext>
                </a:extLst>
              </a:tr>
              <a:tr h="257049"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C2D59B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C2D59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0" u="none" strike="noStrike" cap="none"/>
                        <a:t>Üsküdar Ünv.(İstanbul)</a:t>
                      </a:r>
                      <a:endParaRPr sz="1600" b="0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C2D59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16"/>
                  </a:ext>
                </a:extLst>
              </a:tr>
              <a:tr h="257049"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C2D59B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C2D59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0" u="none" strike="noStrike" cap="none" dirty="0"/>
                        <a:t>Selçuk </a:t>
                      </a:r>
                      <a:r>
                        <a:rPr lang="tr-TR" sz="1600" b="0" u="none" strike="noStrike" cap="none" dirty="0" err="1"/>
                        <a:t>Ünv</a:t>
                      </a:r>
                      <a:r>
                        <a:rPr lang="tr-TR" sz="1600" b="0" u="none" strike="noStrike" cap="none" dirty="0"/>
                        <a:t>.(Konya</a:t>
                      </a:r>
                      <a:endParaRPr sz="1600" b="0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C2D59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17"/>
                  </a:ext>
                </a:extLst>
              </a:tr>
              <a:tr h="368227"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C2D59B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C2D59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0" u="none" strike="noStrike" cap="none" dirty="0"/>
                        <a:t>Mehmet Akif Ersoy </a:t>
                      </a:r>
                      <a:r>
                        <a:rPr lang="tr-TR" sz="1600" b="0" u="none" strike="noStrike" cap="none" dirty="0" err="1"/>
                        <a:t>Ünv</a:t>
                      </a:r>
                      <a:r>
                        <a:rPr lang="tr-TR" sz="1600" b="0" u="none" strike="noStrike" cap="none" dirty="0"/>
                        <a:t>. (Burdur)</a:t>
                      </a:r>
                      <a:endParaRPr sz="1600" b="0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C2D59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18"/>
                  </a:ext>
                </a:extLst>
              </a:tr>
            </a:tbl>
          </a:graphicData>
        </a:graphic>
      </p:graphicFrame>
      <p:pic>
        <p:nvPicPr>
          <p:cNvPr id="659" name="Google Shape;659;p2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83432" cy="983432"/>
          </a:xfrm>
          <a:prstGeom prst="rect">
            <a:avLst/>
          </a:prstGeom>
          <a:noFill/>
          <a:ln>
            <a:noFill/>
          </a:ln>
        </p:spPr>
      </p:pic>
      <p:pic>
        <p:nvPicPr>
          <p:cNvPr id="660" name="Google Shape;660;p22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1241676" y="0"/>
            <a:ext cx="938609" cy="98072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486365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" name="Google Shape;665;p23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Calibri"/>
              <a:buNone/>
            </a:pPr>
            <a:r>
              <a:rPr lang="tr-TR" b="1">
                <a:solidFill>
                  <a:srgbClr val="FF0000"/>
                </a:solidFill>
              </a:rPr>
              <a:t>Yıllara Göre Yatay Geçiş İle </a:t>
            </a:r>
            <a:r>
              <a:rPr lang="tr-TR" b="1" u="sng">
                <a:solidFill>
                  <a:srgbClr val="002060"/>
                </a:solidFill>
              </a:rPr>
              <a:t>Giden</a:t>
            </a:r>
            <a:r>
              <a:rPr lang="tr-TR" b="1">
                <a:solidFill>
                  <a:srgbClr val="FF0000"/>
                </a:solidFill>
              </a:rPr>
              <a:t> Öğrenciler</a:t>
            </a:r>
            <a:br>
              <a:rPr lang="tr-TR" b="1">
                <a:solidFill>
                  <a:srgbClr val="FF0000"/>
                </a:solidFill>
              </a:rPr>
            </a:br>
            <a:endParaRPr b="1">
              <a:solidFill>
                <a:srgbClr val="FF0000"/>
              </a:solidFill>
            </a:endParaRPr>
          </a:p>
        </p:txBody>
      </p:sp>
      <p:graphicFrame>
        <p:nvGraphicFramePr>
          <p:cNvPr id="666" name="Google Shape;666;p23"/>
          <p:cNvGraphicFramePr/>
          <p:nvPr>
            <p:extLst/>
          </p:nvPr>
        </p:nvGraphicFramePr>
        <p:xfrm>
          <a:off x="609599" y="1052737"/>
          <a:ext cx="10469550" cy="4927575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251595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54075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400405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4088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448350">
                <a:tc gridSpan="4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1" i="0" u="none" strike="noStrike" cap="none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	Bölüm                                        Yıl                                 Gittiği Üniversite                              	        Öğrenci Sayısı</a:t>
                      </a:r>
                      <a:endParaRPr sz="1600" b="1" i="0" u="none" strike="noStrike" cap="none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10875">
                <a:tc rowSpan="6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1" u="none" strike="noStrike" cap="none" dirty="0"/>
                        <a:t>Hemşirelik</a:t>
                      </a: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 rowSpan="6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2020</a:t>
                      </a: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0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Karabük Üniversitesi</a:t>
                      </a:r>
                      <a:endParaRPr sz="1600" b="0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 rowSpan="6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32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6</a:t>
                      </a:r>
                      <a:endParaRPr sz="32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10875"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0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Manisa Celâl Bayar Üniversitesi</a:t>
                      </a:r>
                      <a:endParaRPr sz="1600" b="0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10875"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0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Tokat Gaziosmanpaşa Üniversitesi</a:t>
                      </a:r>
                      <a:endParaRPr sz="1600" b="0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10875"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0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Bolu Abant İzzet Baysal Üniversitesi</a:t>
                      </a:r>
                      <a:endParaRPr sz="1600" b="0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10875"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0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Selçuk Üniversitesi</a:t>
                      </a:r>
                      <a:endParaRPr sz="1600" b="0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10875"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tr-TR" sz="1600" b="0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Balıkesir Üniversitesi</a:t>
                      </a:r>
                      <a:endParaRPr sz="1600" b="0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410875">
                <a:tc rowSpan="4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1" u="none" strike="noStrike" cap="none" dirty="0"/>
                        <a:t>Çocuk Gelişimi</a:t>
                      </a: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C2D59B"/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1" u="none" strike="noStrike" cap="none" dirty="0"/>
                        <a:t>2020</a:t>
                      </a: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C2D59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Adnan Menderes Üniversitesi (</a:t>
                      </a:r>
                      <a:r>
                        <a:rPr lang="tr-TR" sz="14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Aydın)</a:t>
                      </a:r>
                      <a:endParaRPr sz="1400" b="0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C2D59B"/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3200" b="1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</a:t>
                      </a:r>
                      <a:endParaRPr sz="32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C2D59B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410875"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C2D59B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C2D59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Ankara Üniversitesi</a:t>
                      </a:r>
                      <a:endParaRPr sz="1600" b="0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C2D59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584975"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C2D59B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C2D59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Selçuk Üniversitesi</a:t>
                      </a:r>
                      <a:endParaRPr sz="1600" b="0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C2D59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607250"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C2D59B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C2D59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0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Kırşehir Ahi Evran Üniversitesi</a:t>
                      </a:r>
                      <a:endParaRPr sz="1600" b="0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C2D59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667" name="Google Shape;667;p23"/>
          <p:cNvSpPr txBox="1">
            <a:spLocks noGrp="1"/>
          </p:cNvSpPr>
          <p:nvPr>
            <p:ph type="sldNum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13</a:t>
            </a:fld>
            <a:endParaRPr>
              <a:solidFill>
                <a:srgbClr val="89898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68" name="Google Shape;668;p2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83432" cy="983432"/>
          </a:xfrm>
          <a:prstGeom prst="rect">
            <a:avLst/>
          </a:prstGeom>
          <a:noFill/>
          <a:ln>
            <a:noFill/>
          </a:ln>
        </p:spPr>
      </p:pic>
      <p:pic>
        <p:nvPicPr>
          <p:cNvPr id="669" name="Google Shape;669;p2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1190746" y="0"/>
            <a:ext cx="938609" cy="98072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155869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4" name="Google Shape;674;p24"/>
          <p:cNvSpPr txBox="1">
            <a:spLocks noGrp="1"/>
          </p:cNvSpPr>
          <p:nvPr>
            <p:ph type="title"/>
          </p:nvPr>
        </p:nvSpPr>
        <p:spPr>
          <a:xfrm>
            <a:off x="695325" y="188913"/>
            <a:ext cx="10887075" cy="86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Calibri"/>
              <a:buNone/>
            </a:pPr>
            <a:r>
              <a:rPr lang="tr-TR" b="1">
                <a:solidFill>
                  <a:srgbClr val="FF0000"/>
                </a:solidFill>
              </a:rPr>
              <a:t>Yıllara Göre Yatay Geçiş İle </a:t>
            </a:r>
            <a:r>
              <a:rPr lang="tr-TR" b="1" u="sng">
                <a:solidFill>
                  <a:srgbClr val="002060"/>
                </a:solidFill>
              </a:rPr>
              <a:t>Giden</a:t>
            </a:r>
            <a:r>
              <a:rPr lang="tr-TR" b="1">
                <a:solidFill>
                  <a:srgbClr val="FF0000"/>
                </a:solidFill>
              </a:rPr>
              <a:t> Öğrenciler</a:t>
            </a:r>
            <a:br>
              <a:rPr lang="tr-TR" b="1">
                <a:solidFill>
                  <a:srgbClr val="FF0000"/>
                </a:solidFill>
              </a:rPr>
            </a:br>
            <a:endParaRPr b="1">
              <a:solidFill>
                <a:srgbClr val="FF0000"/>
              </a:solidFill>
            </a:endParaRPr>
          </a:p>
        </p:txBody>
      </p:sp>
      <p:graphicFrame>
        <p:nvGraphicFramePr>
          <p:cNvPr id="675" name="Google Shape;675;p24"/>
          <p:cNvGraphicFramePr/>
          <p:nvPr>
            <p:extLst/>
          </p:nvPr>
        </p:nvGraphicFramePr>
        <p:xfrm>
          <a:off x="983432" y="1167143"/>
          <a:ext cx="10207315" cy="476261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245292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50215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90376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34847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411525">
                <a:tc gridSpan="4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1" i="0" u="none" strike="noStrike" cap="none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        Bölüm                                        Yıl                                 </a:t>
                      </a:r>
                      <a:r>
                        <a:rPr lang="tr-TR" sz="1600" b="1" i="0" u="none" strike="noStrike" cap="none" baseline="0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      </a:t>
                      </a:r>
                      <a:r>
                        <a:rPr lang="tr-TR" sz="1600" b="1" i="0" u="none" strike="noStrike" cap="none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Gittiği Üniversite                                         Öğrenci Sayısı</a:t>
                      </a:r>
                      <a:endParaRPr sz="1600" b="1" i="0" u="none" strike="noStrike" cap="none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77125">
                <a:tc rowSpan="10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1" u="none" strike="noStrike" cap="none" dirty="0"/>
                        <a:t>Hemşirelik</a:t>
                      </a: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rowSpan="10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2021</a:t>
                      </a: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0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Mersin </a:t>
                      </a:r>
                      <a:r>
                        <a:rPr lang="tr-TR" sz="1600" b="0" i="0" u="none" strike="noStrike" cap="none" dirty="0" smtClean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Üniversitesi (</a:t>
                      </a:r>
                      <a:r>
                        <a:rPr lang="tr-TR" sz="1600" b="0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Hemşirelik Fak.)</a:t>
                      </a:r>
                      <a:endParaRPr sz="1600" b="0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 rowSpan="10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32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15</a:t>
                      </a:r>
                      <a:endParaRPr sz="32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64175"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0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Alanya </a:t>
                      </a:r>
                      <a:r>
                        <a:rPr lang="tr-TR" sz="1600" b="0" i="0" u="none" strike="noStrike" cap="none" dirty="0" err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Alaaddin</a:t>
                      </a:r>
                      <a:r>
                        <a:rPr lang="tr-TR" sz="1600" b="0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Keykubat </a:t>
                      </a:r>
                      <a:r>
                        <a:rPr lang="tr-TR" sz="1600" b="0" i="0" u="none" strike="noStrike" cap="none" dirty="0" err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Ünv</a:t>
                      </a:r>
                      <a:r>
                        <a:rPr lang="tr-TR" sz="1600" b="0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.(Sağlık Bilimleri Fakültesi)</a:t>
                      </a:r>
                      <a:endParaRPr sz="1600" b="0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77125"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Muş Alpaslan Üniversitesi (Sağlık Bilimleri Fak.)</a:t>
                      </a:r>
                      <a:endParaRPr sz="1600" b="0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77125"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0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İzmir Demokrasi Ünv.(Sağlık Bilimleri Fak.)</a:t>
                      </a:r>
                      <a:endParaRPr sz="1600" b="0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77125"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0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Osmaniye Korkut Ata Ünv.(Sağlık Bilimleri Fak.)</a:t>
                      </a:r>
                      <a:endParaRPr sz="1600" b="0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77125"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Calibri"/>
                        <a:buNone/>
                      </a:pPr>
                      <a:r>
                        <a:rPr lang="tr-TR" sz="1600" b="0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Gaziantep </a:t>
                      </a:r>
                      <a:r>
                        <a:rPr lang="tr-TR" sz="1600" b="0" i="0" u="none" strike="noStrike" cap="none" dirty="0" smtClean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Üniversitesi (</a:t>
                      </a:r>
                      <a:r>
                        <a:rPr lang="tr-TR" sz="1600" b="0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Sağlık Bilimleri Fak)</a:t>
                      </a:r>
                      <a:endParaRPr sz="1600" b="0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464175"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0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Sakarya Uygulamalı Bilimler </a:t>
                      </a:r>
                      <a:r>
                        <a:rPr lang="tr-TR" sz="1600" b="0" i="0" u="none" strike="noStrike" cap="none" dirty="0" err="1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Ünv</a:t>
                      </a:r>
                      <a:r>
                        <a:rPr lang="tr-TR" sz="1600" b="0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.(Sağlık Bilimleri Fakültesi)</a:t>
                      </a:r>
                      <a:endParaRPr sz="1600" b="0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77125"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Manisa Celal Bayar Ünv.(Sağlık Bilimleri Fak)</a:t>
                      </a:r>
                      <a:endParaRPr sz="1600" b="0" i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536925"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0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Akdeniz </a:t>
                      </a:r>
                      <a:r>
                        <a:rPr lang="tr-TR" sz="1600" b="0" i="0" u="none" strike="noStrike" cap="none" dirty="0" smtClean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Üniversitesi (</a:t>
                      </a:r>
                      <a:r>
                        <a:rPr lang="tr-TR" sz="1600" b="0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Hemşirelik Fak.)</a:t>
                      </a:r>
                      <a:endParaRPr sz="1600" b="0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557350"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0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Tekirdağ </a:t>
                      </a:r>
                      <a:r>
                        <a:rPr lang="tr-TR" sz="1600" b="0" i="0" u="none" strike="noStrike" cap="none" dirty="0" smtClean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Üniversitesi (</a:t>
                      </a:r>
                      <a:r>
                        <a:rPr lang="tr-TR" sz="1600" b="0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Sağlık Yüksekokulu)</a:t>
                      </a:r>
                      <a:endParaRPr sz="1600" b="0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</a:tbl>
          </a:graphicData>
        </a:graphic>
      </p:graphicFrame>
      <p:pic>
        <p:nvPicPr>
          <p:cNvPr id="676" name="Google Shape;676;p2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83432" cy="983432"/>
          </a:xfrm>
          <a:prstGeom prst="rect">
            <a:avLst/>
          </a:prstGeom>
          <a:noFill/>
          <a:ln>
            <a:noFill/>
          </a:ln>
        </p:spPr>
      </p:pic>
      <p:pic>
        <p:nvPicPr>
          <p:cNvPr id="677" name="Google Shape;677;p24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1190746" y="0"/>
            <a:ext cx="938609" cy="98072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294717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2" name="Google Shape;682;p25"/>
          <p:cNvSpPr txBox="1">
            <a:spLocks noGrp="1"/>
          </p:cNvSpPr>
          <p:nvPr>
            <p:ph type="sldNum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15</a:t>
            </a:fld>
            <a:endParaRPr>
              <a:solidFill>
                <a:srgbClr val="89898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3" name="Google Shape;683;p25"/>
          <p:cNvSpPr txBox="1">
            <a:spLocks noGrp="1"/>
          </p:cNvSpPr>
          <p:nvPr>
            <p:ph type="title"/>
          </p:nvPr>
        </p:nvSpPr>
        <p:spPr>
          <a:xfrm>
            <a:off x="609600" y="485775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Calibri"/>
              <a:buNone/>
            </a:pPr>
            <a:r>
              <a:rPr lang="tr-TR" b="1">
                <a:solidFill>
                  <a:srgbClr val="FF0000"/>
                </a:solidFill>
              </a:rPr>
              <a:t>Yıllara Göre Yatay Geçiş İle </a:t>
            </a:r>
            <a:r>
              <a:rPr lang="tr-TR" b="1" u="sng">
                <a:solidFill>
                  <a:srgbClr val="002060"/>
                </a:solidFill>
              </a:rPr>
              <a:t>Giden</a:t>
            </a:r>
            <a:r>
              <a:rPr lang="tr-TR" b="1">
                <a:solidFill>
                  <a:srgbClr val="FF0000"/>
                </a:solidFill>
              </a:rPr>
              <a:t> Öğrenciler</a:t>
            </a:r>
            <a:br>
              <a:rPr lang="tr-TR" b="1">
                <a:solidFill>
                  <a:srgbClr val="FF0000"/>
                </a:solidFill>
              </a:rPr>
            </a:br>
            <a:endParaRPr b="1">
              <a:solidFill>
                <a:srgbClr val="FF0000"/>
              </a:solidFill>
            </a:endParaRPr>
          </a:p>
        </p:txBody>
      </p:sp>
      <p:graphicFrame>
        <p:nvGraphicFramePr>
          <p:cNvPr id="684" name="Google Shape;684;p25"/>
          <p:cNvGraphicFramePr/>
          <p:nvPr>
            <p:extLst/>
          </p:nvPr>
        </p:nvGraphicFramePr>
        <p:xfrm>
          <a:off x="479376" y="1340770"/>
          <a:ext cx="11017225" cy="4460935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264755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62135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42135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534825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496525">
                <a:tc gridSpan="4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1" i="0" u="none" strike="noStrike" cap="none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	Bölüm                                        Yıl                                  	Gittiği Üniversite                              	Öğrenci Sayısı</a:t>
                      </a:r>
                      <a:endParaRPr sz="1600" b="1" i="0" u="none" strike="noStrike" cap="none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752100">
                <a:tc rowSpan="4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Çocuk Gelişimi</a:t>
                      </a:r>
                      <a:endParaRPr dirty="0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C2D59B"/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2021</a:t>
                      </a: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C2D59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0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İnönü Üniversitesi (Sağlık Bilimleri Fakültesi)</a:t>
                      </a:r>
                      <a:endParaRPr sz="1600" b="0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C2D59B"/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32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7</a:t>
                      </a:r>
                      <a:endParaRPr sz="32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C2D59B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28425"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C2D59B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C2D59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0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Hacettepe Üniversitesi (Sağlık Bilimleri Fakültesi)</a:t>
                      </a:r>
                      <a:endParaRPr sz="1600" b="0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C2D59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28425"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C2D59B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C2D59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0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Kırıkkale Üniversitesi (Sağlık Bilimleri Fakültesi)</a:t>
                      </a:r>
                      <a:endParaRPr sz="1600" b="0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C2D59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28425"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C2D59B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C2D59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0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Sağlık Bilimleri </a:t>
                      </a:r>
                      <a:r>
                        <a:rPr lang="tr-TR" sz="1600" b="0" i="0" u="none" strike="noStrike" cap="none" dirty="0" smtClean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Üniversitesi (Gülhane </a:t>
                      </a:r>
                      <a:r>
                        <a:rPr lang="tr-TR" sz="1600" b="0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Sağlık Bilimleri Fakültesi)</a:t>
                      </a:r>
                      <a:endParaRPr sz="1600" b="0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C2D59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504550">
                <a:tc rowSpan="4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Hemşirelik</a:t>
                      </a: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2022</a:t>
                      </a: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0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Tokat Gaziosmanpaşa </a:t>
                      </a:r>
                      <a:r>
                        <a:rPr lang="tr-TR" sz="1600" b="0" i="0" u="none" strike="noStrike" cap="none" dirty="0" smtClean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Üniversitesi (</a:t>
                      </a:r>
                      <a:r>
                        <a:rPr lang="tr-TR" sz="1600" b="0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Sağlık Bilimleri Fakültesi)</a:t>
                      </a:r>
                      <a:endParaRPr sz="1600" b="0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32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16</a:t>
                      </a:r>
                      <a:endParaRPr sz="32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428425"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0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Bingöl Üniversitesi (Veterinerlik Fakültesi</a:t>
                      </a:r>
                      <a:endParaRPr sz="1600" b="0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428425"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0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Akdeniz Üniversitesi (Hemşirelik Fakültesi</a:t>
                      </a:r>
                      <a:endParaRPr sz="1600" b="0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428425"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0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Antalya Bilim Üniversitesi (Sağlık Bilimleri Fakültesi)</a:t>
                      </a:r>
                      <a:endParaRPr sz="1600" b="0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</a:tbl>
          </a:graphicData>
        </a:graphic>
      </p:graphicFrame>
      <p:pic>
        <p:nvPicPr>
          <p:cNvPr id="685" name="Google Shape;685;p2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83432" cy="983432"/>
          </a:xfrm>
          <a:prstGeom prst="rect">
            <a:avLst/>
          </a:prstGeom>
          <a:noFill/>
          <a:ln>
            <a:noFill/>
          </a:ln>
        </p:spPr>
      </p:pic>
      <p:pic>
        <p:nvPicPr>
          <p:cNvPr id="686" name="Google Shape;686;p25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1190746" y="0"/>
            <a:ext cx="938609" cy="98072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192293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2" name="Google Shape;692;p26"/>
          <p:cNvSpPr txBox="1">
            <a:spLocks noGrp="1"/>
          </p:cNvSpPr>
          <p:nvPr>
            <p:ph type="title"/>
          </p:nvPr>
        </p:nvSpPr>
        <p:spPr>
          <a:xfrm>
            <a:off x="666750" y="214313"/>
            <a:ext cx="10915650" cy="7858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Calibri"/>
              <a:buNone/>
            </a:pPr>
            <a:r>
              <a:rPr lang="tr-TR" b="1">
                <a:solidFill>
                  <a:srgbClr val="FF0000"/>
                </a:solidFill>
              </a:rPr>
              <a:t>Yıllara Göre Yatay Geçiş İle </a:t>
            </a:r>
            <a:r>
              <a:rPr lang="tr-TR" b="1" u="sng">
                <a:solidFill>
                  <a:srgbClr val="002060"/>
                </a:solidFill>
              </a:rPr>
              <a:t>Giden</a:t>
            </a:r>
            <a:r>
              <a:rPr lang="tr-TR" b="1">
                <a:solidFill>
                  <a:srgbClr val="FF0000"/>
                </a:solidFill>
              </a:rPr>
              <a:t> Öğrenciler</a:t>
            </a:r>
            <a:br>
              <a:rPr lang="tr-TR" b="1">
                <a:solidFill>
                  <a:srgbClr val="FF0000"/>
                </a:solidFill>
              </a:rPr>
            </a:br>
            <a:endParaRPr b="1">
              <a:solidFill>
                <a:srgbClr val="FF0000"/>
              </a:solidFill>
            </a:endParaRPr>
          </a:p>
        </p:txBody>
      </p:sp>
      <p:graphicFrame>
        <p:nvGraphicFramePr>
          <p:cNvPr id="693" name="Google Shape;693;p26"/>
          <p:cNvGraphicFramePr/>
          <p:nvPr>
            <p:extLst/>
          </p:nvPr>
        </p:nvGraphicFramePr>
        <p:xfrm>
          <a:off x="983432" y="1000125"/>
          <a:ext cx="10207314" cy="496633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245291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50216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90375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34847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423775">
                <a:tc gridSpan="4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1" i="0" u="none" strike="noStrike" cap="none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	Bölüm                                    Yıl                                 Gittiği Üniversite                                             Öğrenci Sayısı</a:t>
                      </a:r>
                      <a:endParaRPr sz="1600" b="1" i="0" u="none" strike="noStrike" cap="none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63425">
                <a:tc rowSpan="10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Hemşirelik</a:t>
                      </a: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rowSpan="10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2022</a:t>
                      </a: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0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Ordu Üniversitesi (Sağlık Bilimleri Fakültesi)</a:t>
                      </a:r>
                      <a:endParaRPr sz="1600" b="0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 rowSpan="10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32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16</a:t>
                      </a:r>
                      <a:endParaRPr sz="32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65650"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0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Toros Üniversitesi (Sağlık Bilimleri Fakültesi)</a:t>
                      </a:r>
                      <a:endParaRPr sz="1600" b="0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63425"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0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Niğde Ömer Halis Demir Üniversitesi (Zübeyde Hanım Sağlık Bilimleri Fakültesi)</a:t>
                      </a:r>
                      <a:endParaRPr sz="1600" b="0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63425"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0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İstanbul  Medeniyet Üniversitesi (Sağlık Bilimleri Fakültesi)</a:t>
                      </a:r>
                      <a:endParaRPr sz="1600" b="0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65650"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0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Kafkas Üniversitesi (Veterinerlik Fakültesi)</a:t>
                      </a:r>
                      <a:endParaRPr sz="1600" b="0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63425"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0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Hatay Mustafa Kemal Üniversitesi (Sağlık Bilimleri Fakültesi)</a:t>
                      </a:r>
                      <a:endParaRPr sz="1600" b="0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65650"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0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Bandırma Üniversitesi (Sağlık Bilimleri Fakültesi</a:t>
                      </a:r>
                      <a:endParaRPr sz="1600" b="0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463425"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0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Aydın Adnan Menderes Üniversitesi (Hemşirelik Fakültesi)</a:t>
                      </a:r>
                      <a:endParaRPr sz="1600" b="0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463425"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0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Alanya Alaaddin Keykubat Üniversitesi (Sağlık Bilimleri Fakültesi</a:t>
                      </a:r>
                      <a:endParaRPr sz="1600" b="0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365650"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0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Hitit Üniversitesi (Sağlık Bilimleri Fakültesi)</a:t>
                      </a:r>
                      <a:endParaRPr sz="1600" b="0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</a:tbl>
          </a:graphicData>
        </a:graphic>
      </p:graphicFrame>
      <p:pic>
        <p:nvPicPr>
          <p:cNvPr id="694" name="Google Shape;694;p2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83432" cy="983432"/>
          </a:xfrm>
          <a:prstGeom prst="rect">
            <a:avLst/>
          </a:prstGeom>
          <a:noFill/>
          <a:ln>
            <a:noFill/>
          </a:ln>
        </p:spPr>
      </p:pic>
      <p:pic>
        <p:nvPicPr>
          <p:cNvPr id="695" name="Google Shape;695;p2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1190746" y="0"/>
            <a:ext cx="938609" cy="98072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40205431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1" name="Google Shape;701;p27"/>
          <p:cNvSpPr txBox="1">
            <a:spLocks noGrp="1"/>
          </p:cNvSpPr>
          <p:nvPr>
            <p:ph type="title"/>
          </p:nvPr>
        </p:nvSpPr>
        <p:spPr>
          <a:xfrm>
            <a:off x="666750" y="214313"/>
            <a:ext cx="10915650" cy="7858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Calibri"/>
              <a:buNone/>
            </a:pPr>
            <a:r>
              <a:rPr lang="tr-TR" b="1" dirty="0">
                <a:solidFill>
                  <a:srgbClr val="FF0000"/>
                </a:solidFill>
              </a:rPr>
              <a:t>Yıllara Göre Yatay Geçiş İle </a:t>
            </a:r>
            <a:r>
              <a:rPr lang="tr-TR" b="1" u="sng" dirty="0">
                <a:solidFill>
                  <a:srgbClr val="002060"/>
                </a:solidFill>
              </a:rPr>
              <a:t>Giden</a:t>
            </a:r>
            <a:r>
              <a:rPr lang="tr-TR" b="1" dirty="0">
                <a:solidFill>
                  <a:srgbClr val="FF0000"/>
                </a:solidFill>
              </a:rPr>
              <a:t> Öğrenciler</a:t>
            </a:r>
            <a:br>
              <a:rPr lang="tr-TR" b="1" dirty="0">
                <a:solidFill>
                  <a:srgbClr val="FF0000"/>
                </a:solidFill>
              </a:rPr>
            </a:br>
            <a:endParaRPr b="1" dirty="0">
              <a:solidFill>
                <a:srgbClr val="FF0000"/>
              </a:solidFill>
            </a:endParaRPr>
          </a:p>
        </p:txBody>
      </p:sp>
      <p:graphicFrame>
        <p:nvGraphicFramePr>
          <p:cNvPr id="702" name="Google Shape;702;p27"/>
          <p:cNvGraphicFramePr/>
          <p:nvPr>
            <p:extLst/>
          </p:nvPr>
        </p:nvGraphicFramePr>
        <p:xfrm>
          <a:off x="721493" y="1323738"/>
          <a:ext cx="10806163" cy="4251149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259684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59027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432387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295166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504989">
                <a:tc gridSpan="4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1" i="0" u="none" strike="noStrike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	Bölüm                                        Yıl                                  	Gittiği Üniversite                              	Öğrenci Sayısı</a:t>
                      </a:r>
                      <a:endParaRPr sz="1600" b="1" i="0" u="none" strike="noStrike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76052">
                <a:tc rowSpan="8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1" i="0" u="none" strike="noStrik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Çocuk Gelişimi</a:t>
                      </a:r>
                      <a:endParaRPr sz="1600" b="1" i="0" u="none" strike="noStrik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rowSpan="8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1" i="0" u="none" strike="noStrik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2022</a:t>
                      </a:r>
                      <a:endParaRPr sz="1600" b="1" i="0" u="none" strike="noStrik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400" b="0" i="0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Ege Üniversitesi (Ödemiş Sağlık Bilimleri Fakültesi)</a:t>
                      </a:r>
                      <a:endParaRPr sz="1400" b="0" i="0" u="none" strike="noStrik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C2D59B"/>
                    </a:solidFill>
                  </a:tcPr>
                </a:tc>
                <a:tc rowSpan="8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3200" b="1" i="0" u="none" strike="noStrik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12</a:t>
                      </a:r>
                      <a:endParaRPr sz="3200" b="1" i="0" u="none" strike="noStrik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C2D59B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35711"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C2D59B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C2D59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İnönü Üniversitesi (Sağlık Bilimleri Fakültesi)</a:t>
                      </a:r>
                      <a:endParaRPr sz="1400" b="0" i="0" u="none" strike="noStrik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C2D59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35711"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C2D59B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C2D59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Kırıkkale Üniversitesi (Sağlık Bilimleri Fakültesi)</a:t>
                      </a:r>
                      <a:endParaRPr sz="1400" b="0" i="0" u="none" strike="noStrik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C2D59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35711"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C2D59B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C2D59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Ankara Üniversitesi (Sağlık Bilimleri Fakültesi)</a:t>
                      </a:r>
                      <a:endParaRPr sz="1400" b="0" i="0" u="none" strike="noStrik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C2D59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35711"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C2D59B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C2D59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Akdeniz Üniversitesi (Turizm Fakültesi)</a:t>
                      </a:r>
                      <a:endParaRPr sz="1400" b="0" i="0" u="none" strike="noStrik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C2D59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435711"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C2D59B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C2D59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Hitit Üniversitesi (Sağlık Bilimleri Fakültesi)</a:t>
                      </a:r>
                      <a:endParaRPr sz="1400" b="0" i="0" u="none" strike="noStrik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C2D59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435711"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C2D59B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C2D59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Alanya </a:t>
                      </a:r>
                      <a:r>
                        <a:rPr lang="tr-TR" sz="1400" b="0" i="0" u="none" strike="noStrike" dirty="0" err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Alaaddin</a:t>
                      </a:r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Keykubat Üniversitesi</a:t>
                      </a:r>
                      <a:endParaRPr sz="1400" b="0" i="0" u="none" strike="noStrik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C2D59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555842"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C2D59B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C2D59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400" b="0" i="0" u="none" strike="noStrik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Aydın Adnan Menderes Üniversitesi (Sağlık Bilimleri Fakültesi)</a:t>
                      </a:r>
                      <a:endParaRPr sz="1400" b="0" i="0" u="none" strike="noStrik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C2D59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</a:tbl>
          </a:graphicData>
        </a:graphic>
      </p:graphicFrame>
      <p:pic>
        <p:nvPicPr>
          <p:cNvPr id="703" name="Google Shape;703;p2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83432" cy="983432"/>
          </a:xfrm>
          <a:prstGeom prst="rect">
            <a:avLst/>
          </a:prstGeom>
          <a:noFill/>
          <a:ln>
            <a:noFill/>
          </a:ln>
        </p:spPr>
      </p:pic>
      <p:pic>
        <p:nvPicPr>
          <p:cNvPr id="704" name="Google Shape;704;p2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1190746" y="0"/>
            <a:ext cx="938609" cy="98072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844275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2" name="Google Shape;692;p26"/>
          <p:cNvSpPr txBox="1">
            <a:spLocks noGrp="1"/>
          </p:cNvSpPr>
          <p:nvPr>
            <p:ph type="title"/>
          </p:nvPr>
        </p:nvSpPr>
        <p:spPr>
          <a:xfrm>
            <a:off x="629264" y="62335"/>
            <a:ext cx="10915650" cy="7858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Calibri"/>
              <a:buNone/>
            </a:pPr>
            <a:r>
              <a:rPr lang="tr-TR" b="1">
                <a:solidFill>
                  <a:srgbClr val="FF0000"/>
                </a:solidFill>
              </a:rPr>
              <a:t>Yıllara Göre Yatay Geçiş İle </a:t>
            </a:r>
            <a:r>
              <a:rPr lang="tr-TR" b="1" u="sng">
                <a:solidFill>
                  <a:srgbClr val="002060"/>
                </a:solidFill>
              </a:rPr>
              <a:t>Giden</a:t>
            </a:r>
            <a:r>
              <a:rPr lang="tr-TR" b="1">
                <a:solidFill>
                  <a:srgbClr val="FF0000"/>
                </a:solidFill>
              </a:rPr>
              <a:t> Öğrenciler</a:t>
            </a:r>
            <a:br>
              <a:rPr lang="tr-TR" b="1">
                <a:solidFill>
                  <a:srgbClr val="FF0000"/>
                </a:solidFill>
              </a:rPr>
            </a:br>
            <a:endParaRPr b="1">
              <a:solidFill>
                <a:srgbClr val="FF0000"/>
              </a:solidFill>
            </a:endParaRPr>
          </a:p>
        </p:txBody>
      </p:sp>
      <p:graphicFrame>
        <p:nvGraphicFramePr>
          <p:cNvPr id="693" name="Google Shape;693;p26"/>
          <p:cNvGraphicFramePr/>
          <p:nvPr>
            <p:extLst/>
          </p:nvPr>
        </p:nvGraphicFramePr>
        <p:xfrm>
          <a:off x="980251" y="848147"/>
          <a:ext cx="10602149" cy="367742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254780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56027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451415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97991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345026">
                <a:tc gridSpan="4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1" i="0" u="none" strike="noStrike" cap="none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	Bölüm                                     Yıl                                         Gittiği Üniversite                                                Öğrenci Sayısı </a:t>
                      </a:r>
                      <a:endParaRPr sz="1600" b="1" i="0" u="none" strike="noStrike" cap="none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89992">
                <a:tc rowSpan="9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Hemşirelik</a:t>
                      </a: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rowSpan="9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2023</a:t>
                      </a: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b="0" i="0" u="none" strike="noStrike" cap="none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  Akdeniz Üniversitesi Hemşirelik Fakültesi </a:t>
                      </a:r>
                      <a:endParaRPr sz="1200" b="0" i="0" u="none" strike="noStrike" cap="none" dirty="0">
                        <a:solidFill>
                          <a:srgbClr val="000000"/>
                        </a:solidFill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 rowSpan="9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28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9</a:t>
                      </a:r>
                      <a:endParaRPr sz="28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52446"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b="0" i="0" u="none" strike="noStrike" cap="none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  Aydın Adnan Menderes Üniversitesi      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b="0" i="0" u="none" strike="noStrike" cap="none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  Hemşirelik Fakültesi</a:t>
                      </a:r>
                      <a:endParaRPr sz="1200" b="0" i="0" u="none" strike="noStrike" cap="none" dirty="0">
                        <a:solidFill>
                          <a:srgbClr val="000000"/>
                        </a:solidFill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03848"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b="0" i="0" u="none" strike="noStrike" cap="none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  Aydın Adnan Menderes Üniversitesi      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b="0" i="0" u="none" strike="noStrike" cap="none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  Hemşirelik </a:t>
                      </a:r>
                      <a:r>
                        <a:rPr lang="tr-TR" sz="1200" b="0" i="0" u="none" strike="noStrike" cap="none" dirty="0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Fakültesi</a:t>
                      </a:r>
                      <a:endParaRPr lang="tr-TR" sz="1200" b="0" i="0" u="none" strike="noStrike" cap="none" dirty="0">
                        <a:solidFill>
                          <a:srgbClr val="000000"/>
                        </a:solidFill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80616"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b="0" i="0" u="none" strike="noStrike" cap="none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  Akdeniz Üniversitesi Sağlık Bilimleri </a:t>
                      </a:r>
                      <a:r>
                        <a:rPr lang="tr-TR" sz="1200" b="0" i="0" u="none" strike="noStrike" cap="none" dirty="0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Fakültesi</a:t>
                      </a:r>
                      <a:endParaRPr lang="tr-TR" sz="1200" b="0" i="0" u="none" strike="noStrike" cap="none" dirty="0">
                        <a:solidFill>
                          <a:srgbClr val="000000"/>
                        </a:solidFill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52446"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b="0" i="0" u="none" strike="noStrike" cap="none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  Alanya Alaaddin Keykubat Üniversitesi  Sağlık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b="0" i="0" u="none" strike="noStrike" cap="none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  Bilimleri Fakültesi</a:t>
                      </a:r>
                      <a:endParaRPr sz="1200" b="0" i="0" u="none" strike="noStrike" cap="none" dirty="0">
                        <a:solidFill>
                          <a:srgbClr val="000000"/>
                        </a:solidFill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180616"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b="0" i="0" u="none" strike="noStrike" cap="none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  Tarsus Üniversitesi Sağlık Bilimleri Fakültesi </a:t>
                      </a:r>
                      <a:endParaRPr sz="1200" b="0" i="0" u="none" strike="noStrike" cap="none" dirty="0">
                        <a:solidFill>
                          <a:srgbClr val="000000"/>
                        </a:solidFill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52446"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b="0" i="0" u="none" strike="noStrike" cap="none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  Bandırma </a:t>
                      </a:r>
                      <a:r>
                        <a:rPr lang="tr-TR" sz="1200" b="0" i="0" u="none" strike="noStrike" cap="none" dirty="0" err="1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Onyedi</a:t>
                      </a:r>
                      <a:r>
                        <a:rPr lang="tr-TR" sz="1200" b="0" i="0" u="none" strike="noStrike" cap="none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 Eylül Üniversitesi Sağlık  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b="0" i="0" u="none" strike="noStrike" cap="none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  Bilimleri Fakültesi </a:t>
                      </a:r>
                      <a:endParaRPr sz="1200" b="0" i="0" u="none" strike="noStrike" cap="none" dirty="0">
                        <a:solidFill>
                          <a:srgbClr val="000000"/>
                        </a:solidFill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432656"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Süleyman Demirel Üniversitesi Sağlık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tr-TR" sz="1200" b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Bilimleri Fakültesi</a:t>
                      </a:r>
                      <a:endParaRPr sz="1200" b="0" i="0" u="none" strike="noStrike" cap="none" dirty="0">
                        <a:solidFill>
                          <a:srgbClr val="000000"/>
                        </a:solidFill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696108"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Süleyman Demirel Üniversitesi Sağlık   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Bilimleri Fakültesi</a:t>
                      </a:r>
                      <a:endParaRPr lang="tr-TR" sz="1200" b="0" i="0" u="none" strike="noStrike" cap="none" dirty="0">
                        <a:solidFill>
                          <a:srgbClr val="000000"/>
                        </a:solidFill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i="0" u="none" strike="noStrike" cap="none" dirty="0">
                        <a:solidFill>
                          <a:srgbClr val="000000"/>
                        </a:solidFill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</a:tbl>
          </a:graphicData>
        </a:graphic>
      </p:graphicFrame>
      <p:pic>
        <p:nvPicPr>
          <p:cNvPr id="694" name="Google Shape;694;p2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83432" cy="983432"/>
          </a:xfrm>
          <a:prstGeom prst="rect">
            <a:avLst/>
          </a:prstGeom>
          <a:noFill/>
          <a:ln>
            <a:noFill/>
          </a:ln>
        </p:spPr>
      </p:pic>
      <p:pic>
        <p:nvPicPr>
          <p:cNvPr id="695" name="Google Shape;695;p2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1190746" y="0"/>
            <a:ext cx="938609" cy="980728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6" name="Google Shape;702;p27"/>
          <p:cNvGraphicFramePr/>
          <p:nvPr>
            <p:extLst/>
          </p:nvPr>
        </p:nvGraphicFramePr>
        <p:xfrm>
          <a:off x="980251" y="4358366"/>
          <a:ext cx="10598967" cy="1396249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254705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55978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452885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96327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358233">
                <a:tc rowSpan="4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1" i="0" u="none" strike="noStrik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Çocuk Gelişimi</a:t>
                      </a:r>
                      <a:endParaRPr sz="1600" b="1" i="0" u="none" strike="noStrik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1" i="0" u="none" strike="noStrik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2023</a:t>
                      </a:r>
                      <a:endParaRPr sz="1600" b="1" i="0" u="none" strike="noStrik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  </a:t>
                      </a:r>
                      <a:r>
                        <a:rPr lang="tr-TR" sz="1200" b="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Calibri" panose="020F0502020204030204" pitchFamily="34" charset="0"/>
                        </a:rPr>
                        <a:t>Sağlık Bilimleri Üniversitesi Hamidiye   Sağlık  Bilimleri Fakültesi</a:t>
                      </a:r>
                      <a:endParaRPr sz="1200" b="0" i="0" u="none" strike="noStrike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C2D59B"/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2800" b="1" i="0" u="none" strike="noStrik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</a:t>
                      </a:r>
                      <a:endParaRPr sz="2800" b="1" i="0" u="none" strike="noStrik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C2D59B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35974"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C2D59B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C2D59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  Kırıkkale Üniversitesi Sağlık Bilimleri Fakültesi</a:t>
                      </a:r>
                      <a:endParaRPr sz="1200" b="0" i="0" u="none" strike="noStrike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C2D59B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b="1" i="0" u="none" strike="noStrik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C2D59B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41825"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C2D59B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C2D59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  Bandırma </a:t>
                      </a:r>
                      <a:r>
                        <a:rPr lang="tr-TR" sz="1200" b="0" i="0" u="none" strike="noStrike" dirty="0" err="1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Onyedi</a:t>
                      </a:r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 Eylül Üniversitesi Sağlık  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  Bilimleri  Fakültesi</a:t>
                      </a:r>
                    </a:p>
                  </a:txBody>
                  <a:tcPr marL="9350" marR="9350" marT="9350" marB="0" anchor="ctr">
                    <a:solidFill>
                      <a:srgbClr val="C2D59B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b="1" i="0" u="none" strike="noStrik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C2D59B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26932"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C2D59B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C2D59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200" b="0" i="0" u="none" strike="noStrike" dirty="0">
                          <a:solidFill>
                            <a:srgbClr val="000000"/>
                          </a:solidFill>
                          <a:latin typeface="Calibri" panose="020F0502020204030204" pitchFamily="34" charset="0"/>
                          <a:ea typeface="Calibri"/>
                          <a:cs typeface="Calibri" panose="020F0502020204030204" pitchFamily="34" charset="0"/>
                          <a:sym typeface="Calibri"/>
                        </a:rPr>
                        <a:t>  Sağlık Hizmetleri Meslek Yüksekokulu</a:t>
                      </a:r>
                      <a:endParaRPr sz="1200" b="0" i="0" u="none" strike="noStrike" dirty="0">
                        <a:solidFill>
                          <a:srgbClr val="000000"/>
                        </a:solidFill>
                        <a:latin typeface="Calibri" panose="020F0502020204030204" pitchFamily="34" charset="0"/>
                        <a:ea typeface="Calibri"/>
                        <a:cs typeface="Calibri" panose="020F0502020204030204" pitchFamily="34" charset="0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C2D59B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b="1" i="0" u="none" strike="noStrik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C2D59B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042337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2" name="Google Shape;692;p26"/>
          <p:cNvSpPr txBox="1">
            <a:spLocks noGrp="1"/>
          </p:cNvSpPr>
          <p:nvPr>
            <p:ph type="title"/>
          </p:nvPr>
        </p:nvSpPr>
        <p:spPr>
          <a:xfrm>
            <a:off x="629264" y="62335"/>
            <a:ext cx="10915650" cy="7858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Calibri"/>
              <a:buNone/>
            </a:pPr>
            <a:r>
              <a:rPr lang="tr-TR" b="1" dirty="0">
                <a:solidFill>
                  <a:srgbClr val="FF0000"/>
                </a:solidFill>
              </a:rPr>
              <a:t>2024 Yıllara Göre Yatay Geçiş İle </a:t>
            </a:r>
            <a:r>
              <a:rPr lang="tr-TR" b="1" u="sng" dirty="0">
                <a:solidFill>
                  <a:srgbClr val="002060"/>
                </a:solidFill>
              </a:rPr>
              <a:t>Giden</a:t>
            </a:r>
            <a:r>
              <a:rPr lang="tr-TR" b="1" dirty="0">
                <a:solidFill>
                  <a:srgbClr val="FF0000"/>
                </a:solidFill>
              </a:rPr>
              <a:t> Öğrenciler</a:t>
            </a:r>
            <a:br>
              <a:rPr lang="tr-TR" b="1" dirty="0">
                <a:solidFill>
                  <a:srgbClr val="FF0000"/>
                </a:solidFill>
              </a:rPr>
            </a:br>
            <a:endParaRPr b="1" dirty="0">
              <a:solidFill>
                <a:srgbClr val="FF0000"/>
              </a:solidFill>
            </a:endParaRPr>
          </a:p>
        </p:txBody>
      </p:sp>
      <p:graphicFrame>
        <p:nvGraphicFramePr>
          <p:cNvPr id="693" name="Google Shape;693;p26"/>
          <p:cNvGraphicFramePr/>
          <p:nvPr>
            <p:extLst/>
          </p:nvPr>
        </p:nvGraphicFramePr>
        <p:xfrm>
          <a:off x="0" y="806005"/>
          <a:ext cx="12081165" cy="3170249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2903223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77793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903716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496292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360155">
                <a:tc gridSpan="4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1" i="0" u="none" strike="noStrike" cap="none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	Bölüm                                     Yıl                                         Gittiği Üniversite                                                Öğrenci Sayısı </a:t>
                      </a:r>
                      <a:endParaRPr sz="1600" b="1" i="0" u="none" strike="noStrike" cap="none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02708">
                <a:tc rowSpan="7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Hemşirelik</a:t>
                      </a: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rowSpan="7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2024</a:t>
                      </a: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tr-TR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Akdeniz Üniversitesi/Hemşirelik Fakültesi</a:t>
                      </a:r>
                    </a:p>
                  </a:txBody>
                  <a:tcPr marL="68580" marR="68580" marT="0" marB="0">
                    <a:solidFill>
                      <a:srgbClr val="FABF8E"/>
                    </a:solidFill>
                  </a:tcPr>
                </a:tc>
                <a:tc rowSpan="7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28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7</a:t>
                      </a:r>
                      <a:endParaRPr sz="28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67901"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tr-TR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Akdeniz Üniversitesi/Hemşirelik Fakültesi</a:t>
                      </a:r>
                    </a:p>
                  </a:txBody>
                  <a:tcPr marL="68580" marR="68580" marT="0" marB="0">
                    <a:solidFill>
                      <a:srgbClr val="FABF8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21557"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tr-TR" sz="12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Tekirdağ Namık Kemal Üniversitesi//Sağlık Bilimleri Fakültesi</a:t>
                      </a:r>
                    </a:p>
                  </a:txBody>
                  <a:tcPr marL="68580" marR="68580" marT="0" marB="0">
                    <a:solidFill>
                      <a:srgbClr val="FABF8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40448"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tr-TR" sz="12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İzmir İleri teknoloji Üniversitesi Enstitüsü/ Mühendislik Fakültesi</a:t>
                      </a:r>
                    </a:p>
                  </a:txBody>
                  <a:tcPr marL="68580" marR="68580" marT="0" marB="0">
                    <a:solidFill>
                      <a:srgbClr val="FABF8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16943"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tr-TR" sz="12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Atatürk Üniversitesi/ Hemşirelik Fakültesi </a:t>
                      </a:r>
                    </a:p>
                  </a:txBody>
                  <a:tcPr marL="68580" marR="68580" marT="0" marB="0">
                    <a:solidFill>
                      <a:srgbClr val="FABF8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12426"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tr-TR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Sağlık Bilimleri Fakültesi/</a:t>
                      </a:r>
                      <a:r>
                        <a:rPr lang="tr-TR" sz="800" kern="100">
                          <a:solidFill>
                            <a:srgbClr val="8B0000"/>
                          </a:solidFill>
                          <a:effectLst/>
                          <a:latin typeface="Open Sans" panose="020B0606030504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tr-TR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Sakarya Üniversitesi</a:t>
                      </a:r>
                    </a:p>
                  </a:txBody>
                  <a:tcPr marL="68580" marR="68580" marT="0" marB="0">
                    <a:solidFill>
                      <a:srgbClr val="FABF8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48111"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FABF8E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tr-TR" sz="12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Muğla Sıtkı Koçman Üniversitesi/ Fethiye Sağlık Bilimleri Fakültesi</a:t>
                      </a:r>
                    </a:p>
                  </a:txBody>
                  <a:tcPr marL="68580" marR="68580" marT="0" marB="0">
                    <a:solidFill>
                      <a:srgbClr val="FABF8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  <p:pic>
        <p:nvPicPr>
          <p:cNvPr id="694" name="Google Shape;694;p2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81370" y="-135285"/>
            <a:ext cx="983432" cy="983432"/>
          </a:xfrm>
          <a:prstGeom prst="rect">
            <a:avLst/>
          </a:prstGeom>
          <a:noFill/>
          <a:ln>
            <a:noFill/>
          </a:ln>
        </p:spPr>
      </p:pic>
      <p:pic>
        <p:nvPicPr>
          <p:cNvPr id="695" name="Google Shape;695;p2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1338564" y="10097"/>
            <a:ext cx="880966" cy="848147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6" name="Google Shape;702;p27"/>
          <p:cNvGraphicFramePr/>
          <p:nvPr>
            <p:extLst/>
          </p:nvPr>
        </p:nvGraphicFramePr>
        <p:xfrm>
          <a:off x="13855" y="3976253"/>
          <a:ext cx="12178144" cy="2886573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290945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773382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87432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62098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267145">
                <a:tc rowSpan="8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1" i="0" u="none" strike="noStrik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Çocuk Gelişimi</a:t>
                      </a:r>
                      <a:endParaRPr sz="1600" b="1" i="0" u="none" strike="noStrik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rowSpan="8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1" i="0" u="none" strike="noStrik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2024</a:t>
                      </a:r>
                      <a:endParaRPr sz="1600" b="1" i="0" u="none" strike="noStrik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tr-TR" sz="12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Ankara Yıldırım Beyazıt Üniversitesi/Sağlık Bilimleri Fakültesi </a:t>
                      </a:r>
                    </a:p>
                  </a:txBody>
                  <a:tcPr marL="68580" marR="68580" marT="0" marB="0">
                    <a:solidFill>
                      <a:srgbClr val="C2D59B"/>
                    </a:solidFill>
                  </a:tcPr>
                </a:tc>
                <a:tc rowSpan="8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2800" b="1" i="0" u="none" strike="noStrik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8</a:t>
                      </a:r>
                      <a:endParaRPr sz="2800" b="1" i="0" u="none" strike="noStrik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C2D5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05828"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C2D59B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C2D59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tr-TR" sz="12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Akdeniz Üniversitesi/Manavgat Sosyal ve Beşeri Bilimler Fakültesi </a:t>
                      </a:r>
                    </a:p>
                  </a:txBody>
                  <a:tcPr marL="68580" marR="68580" marT="0" marB="0">
                    <a:solidFill>
                      <a:srgbClr val="C2D59B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b="1" i="0" u="none" strike="noStrik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C2D5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93742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tr-TR" sz="12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Selçuk Üniversitesi/ Sağlık Bilimleri Fakültesi </a:t>
                      </a:r>
                    </a:p>
                  </a:txBody>
                  <a:tcPr marL="68580" marR="68580" marT="0" marB="0">
                    <a:solidFill>
                      <a:srgbClr val="C2D59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287104152"/>
                  </a:ext>
                </a:extLst>
              </a:tr>
              <a:tr h="205486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tr-TR" sz="12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İnönü Üniversitesi/Sağlık Bilimleri Fakültesi </a:t>
                      </a:r>
                    </a:p>
                  </a:txBody>
                  <a:tcPr marL="68580" marR="68580" marT="0" marB="0">
                    <a:solidFill>
                      <a:srgbClr val="C2D59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495766832"/>
                  </a:ext>
                </a:extLst>
              </a:tr>
              <a:tr h="293742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tr-TR" sz="12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Sağlık Bilimleri Üniversitesi/ Hamidiye Sağlık Bilimleri Fakültesi</a:t>
                      </a:r>
                    </a:p>
                  </a:txBody>
                  <a:tcPr marL="68580" marR="68580" marT="0" marB="0">
                    <a:solidFill>
                      <a:srgbClr val="C2D59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598709433"/>
                  </a:ext>
                </a:extLst>
              </a:tr>
              <a:tr h="405828"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C2D59B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C2D59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tr-TR" sz="12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İstanbul Nişantaşı Üniversitesi Rektörlüğü/</a:t>
                      </a:r>
                      <a:r>
                        <a:rPr lang="tr-TR" sz="700" kern="100" dirty="0">
                          <a:solidFill>
                            <a:srgbClr val="2145AE"/>
                          </a:solidFill>
                          <a:effectLst/>
                          <a:latin typeface="Tahoma" panose="020B060403050404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tr-TR" sz="12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İktisadi, İdari Ve Sosyal Bilimler Fakültesi</a:t>
                      </a:r>
                    </a:p>
                  </a:txBody>
                  <a:tcPr marL="68580" marR="68580" marT="0" marB="0">
                    <a:solidFill>
                      <a:srgbClr val="C2D59B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b="1" i="0" u="none" strike="noStrik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C2D5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24598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tr-TR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On Dokuz Mayıs Üniversitesi/Sağlık Bilimleri Fakültesi</a:t>
                      </a:r>
                    </a:p>
                  </a:txBody>
                  <a:tcPr marL="68580" marR="68580" marT="0" marB="0">
                    <a:solidFill>
                      <a:srgbClr val="C2D59B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355903425"/>
                  </a:ext>
                </a:extLst>
              </a:tr>
              <a:tr h="785378"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C2D59B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C2D59B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tr-TR" sz="12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Sağlık Bilimleri </a:t>
                      </a:r>
                      <a:r>
                        <a:rPr lang="tr-TR" sz="1200" kern="100" dirty="0" smtClean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Üniversitesi</a:t>
                      </a:r>
                      <a:r>
                        <a:rPr lang="tr-TR" sz="1200" kern="100" baseline="0" dirty="0" smtClean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tr-TR" sz="1100" kern="1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Hamidiye </a:t>
                      </a:r>
                      <a:r>
                        <a:rPr lang="tr-TR" sz="1100" kern="1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Sağlık Bilimleri </a:t>
                      </a:r>
                      <a:r>
                        <a:rPr lang="tr-TR" sz="1100" kern="1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Fakültesi</a:t>
                      </a:r>
                      <a:r>
                        <a:rPr lang="tr-TR" sz="1200" kern="10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tr-TR" sz="1200" kern="100" baseline="0" dirty="0" smtClean="0">
                          <a:solidFill>
                            <a:schemeClr val="tx1"/>
                          </a:solidFill>
                          <a:effectLst/>
                          <a:latin typeface="Tahoma" panose="020B060403050404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tr-TR" sz="1100" kern="100" dirty="0" smtClean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Çocuk </a:t>
                      </a:r>
                      <a:r>
                        <a:rPr lang="tr-TR" sz="1100" kern="100" dirty="0">
                          <a:solidFill>
                            <a:srgbClr val="000000"/>
                          </a:solidFill>
                          <a:effectLst/>
                          <a:latin typeface="Tahoma" panose="020B060403050404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Gelişim Bölümü</a:t>
                      </a:r>
                      <a:endParaRPr lang="tr-TR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C2D59B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b="1" i="0" u="none" strike="noStrik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350" marR="9350" marT="9350" marB="0" anchor="ctr">
                    <a:solidFill>
                      <a:srgbClr val="C2D59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856237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2" name="Google Shape;602;p16"/>
          <p:cNvSpPr txBox="1">
            <a:spLocks noGrp="1"/>
          </p:cNvSpPr>
          <p:nvPr>
            <p:ph type="sldNum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2</a:t>
            </a:fld>
            <a:endParaRPr>
              <a:solidFill>
                <a:srgbClr val="89898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3" name="Google Shape;603;p16"/>
          <p:cNvSpPr txBox="1">
            <a:spLocks noGrp="1"/>
          </p:cNvSpPr>
          <p:nvPr>
            <p:ph type="title"/>
          </p:nvPr>
        </p:nvSpPr>
        <p:spPr>
          <a:xfrm>
            <a:off x="591338" y="20132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3600"/>
              <a:buFont typeface="Calibri"/>
              <a:buNone/>
            </a:pPr>
            <a:r>
              <a:rPr lang="tr-TR" sz="3600" b="1" dirty="0">
                <a:solidFill>
                  <a:srgbClr val="FF0000"/>
                </a:solidFill>
              </a:rPr>
              <a:t>Fakülteye K</a:t>
            </a:r>
            <a:r>
              <a:rPr lang="tr-TR" sz="3600" b="1" dirty="0" smtClean="0">
                <a:solidFill>
                  <a:srgbClr val="FF0000"/>
                </a:solidFill>
              </a:rPr>
              <a:t>ayıt </a:t>
            </a:r>
            <a:r>
              <a:rPr lang="tr-TR" sz="3600" b="1" dirty="0">
                <a:solidFill>
                  <a:srgbClr val="FF0000"/>
                </a:solidFill>
              </a:rPr>
              <a:t>Y</a:t>
            </a:r>
            <a:r>
              <a:rPr lang="tr-TR" sz="3600" b="1" dirty="0" smtClean="0">
                <a:solidFill>
                  <a:srgbClr val="FF0000"/>
                </a:solidFill>
              </a:rPr>
              <a:t>aptıran </a:t>
            </a:r>
            <a:r>
              <a:rPr lang="tr-TR" sz="3600" b="1" dirty="0">
                <a:solidFill>
                  <a:srgbClr val="FF0000"/>
                </a:solidFill>
              </a:rPr>
              <a:t>Öğrencilerin Puanları</a:t>
            </a:r>
            <a:endParaRPr dirty="0"/>
          </a:p>
        </p:txBody>
      </p:sp>
      <p:graphicFrame>
        <p:nvGraphicFramePr>
          <p:cNvPr id="604" name="Google Shape;604;p16"/>
          <p:cNvGraphicFramePr/>
          <p:nvPr>
            <p:extLst/>
          </p:nvPr>
        </p:nvGraphicFramePr>
        <p:xfrm>
          <a:off x="964729" y="793908"/>
          <a:ext cx="10225075" cy="1566483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169862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69702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3970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5764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55145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2304575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741853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Calibri"/>
                        <a:buNone/>
                      </a:pPr>
                      <a:endParaRPr sz="2400" b="0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DA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endParaRPr sz="1400" b="0" i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DA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Puan Türü</a:t>
                      </a:r>
                      <a:endParaRPr sz="1400" b="0" i="0" u="none" strike="noStrike" cap="none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DA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En Düşük Puan</a:t>
                      </a:r>
                      <a:endParaRPr sz="1400" b="0" i="0" u="none" strike="noStrike" cap="none">
                        <a:solidFill>
                          <a:srgbClr val="FF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DA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En Yüksek </a:t>
                      </a:r>
                      <a:endParaRPr sz="1400" b="0" i="0" u="none" strike="noStrike" cap="none">
                        <a:solidFill>
                          <a:srgbClr val="FF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ctr" rtl="0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Puan</a:t>
                      </a:r>
                      <a:endParaRPr sz="1400" b="0" i="0" u="none" strike="noStrike" cap="none">
                        <a:solidFill>
                          <a:srgbClr val="FF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DA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En </a:t>
                      </a:r>
                      <a:r>
                        <a:rPr lang="tr-TR" sz="1400" b="1" i="0" u="none" strike="noStrike" cap="none" dirty="0" smtClean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Düşük </a:t>
                      </a:r>
                      <a:r>
                        <a:rPr lang="tr-TR" sz="1400" b="1" i="0" u="none" strike="noStrike" cap="none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Puanla Yerleşen Adayın Başarı Sırası</a:t>
                      </a:r>
                      <a:endParaRPr sz="1400" b="0" i="0" u="none" strike="noStrike" cap="none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ctr" rtl="0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(2021)</a:t>
                      </a:r>
                      <a:endParaRPr sz="1400" b="0" i="0" u="none" strike="noStrike" cap="none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DADA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1231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Calibri"/>
                        <a:buNone/>
                      </a:pPr>
                      <a:r>
                        <a:rPr lang="tr-TR" sz="2400" b="1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2021</a:t>
                      </a:r>
                      <a:endParaRPr/>
                    </a:p>
                  </a:txBody>
                  <a:tcPr marL="68575" marR="68575" marT="0" marB="0" anchor="ctr">
                    <a:lnL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DA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Hemşirelik</a:t>
                      </a:r>
                      <a:endParaRPr sz="1400" b="0" i="0" u="none" strike="noStrike" cap="none">
                        <a:solidFill>
                          <a:srgbClr val="FF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DA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SAY</a:t>
                      </a:r>
                      <a:endParaRPr sz="1400" b="1" i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DA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307,202</a:t>
                      </a:r>
                      <a:endParaRPr sz="1400" b="1" i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DA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329,363</a:t>
                      </a:r>
                      <a:endParaRPr sz="1400" b="1" i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DA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151.599</a:t>
                      </a:r>
                      <a:endParaRPr dirty="0"/>
                    </a:p>
                  </a:txBody>
                  <a:tcPr marL="68575" marR="68575" marT="0" marB="0" anchor="ctr">
                    <a:lnL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DADA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12315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Calibri"/>
                        <a:buNone/>
                      </a:pPr>
                      <a:endParaRPr sz="2400" b="0" i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DA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70C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Çocuk Gelişimi</a:t>
                      </a:r>
                      <a:endParaRPr sz="1400" b="0" i="0" u="none" strike="noStrike" cap="none">
                        <a:solidFill>
                          <a:srgbClr val="0070C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DA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           EA</a:t>
                      </a:r>
                      <a:endParaRPr sz="1400" b="1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DA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313,97</a:t>
                      </a:r>
                      <a:endParaRPr sz="1400" b="1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DA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334,41</a:t>
                      </a:r>
                      <a:endParaRPr sz="1400" b="1" i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DADA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187.756</a:t>
                      </a:r>
                      <a:endParaRPr dirty="0"/>
                    </a:p>
                  </a:txBody>
                  <a:tcPr marL="68575" marR="68575" marT="0" marB="0" anchor="ctr">
                    <a:lnL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2DADA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605" name="Google Shape;605;p16"/>
          <p:cNvGraphicFramePr/>
          <p:nvPr>
            <p:extLst/>
          </p:nvPr>
        </p:nvGraphicFramePr>
        <p:xfrm>
          <a:off x="964729" y="2360391"/>
          <a:ext cx="10225075" cy="167640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169862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69702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3970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5764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527375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232865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703709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Calibri"/>
                        <a:buNone/>
                      </a:pPr>
                      <a:endParaRPr sz="2400" b="0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endParaRPr sz="1400" b="0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400"/>
                        <a:buFont typeface="Calibri"/>
                        <a:buNone/>
                      </a:pPr>
                      <a:endParaRPr sz="1400" b="0" i="0" u="none" strike="noStrike" cap="none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400"/>
                        <a:buFont typeface="Calibri"/>
                        <a:buNone/>
                      </a:pPr>
                      <a:endParaRPr sz="1400" b="0" i="0" u="none" strike="noStrike" cap="none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400"/>
                        <a:buFont typeface="Calibri"/>
                        <a:buNone/>
                      </a:pPr>
                      <a:endParaRPr sz="1400" b="0" i="0" u="none" strike="noStrike" cap="none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En </a:t>
                      </a:r>
                      <a:r>
                        <a:rPr lang="tr-TR" sz="1400" b="1" i="0" u="none" strike="noStrike" cap="none" dirty="0" smtClean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Düşük </a:t>
                      </a:r>
                      <a:r>
                        <a:rPr lang="tr-TR" sz="1400" b="1" i="0" u="none" strike="noStrike" cap="none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Puanla Yerleşen Adayın Başarı Sırası</a:t>
                      </a:r>
                      <a:endParaRPr sz="1400" b="0" i="0" u="none" strike="noStrike" cap="none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ctr" rtl="0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(2022)</a:t>
                      </a:r>
                      <a:endParaRPr sz="1400" b="0" i="0" u="none" strike="noStrike" cap="none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6E3BC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37317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Calibri"/>
                        <a:buNone/>
                      </a:pPr>
                      <a:r>
                        <a:rPr lang="tr-TR" sz="2400" b="1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2022</a:t>
                      </a:r>
                      <a:endParaRPr/>
                    </a:p>
                  </a:txBody>
                  <a:tcPr marL="68575" marR="68575" marT="0" marB="0" anchor="ctr">
                    <a:lnL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Hemşirelik</a:t>
                      </a:r>
                      <a:endParaRPr sz="1400" b="0" i="0" u="none" strike="noStrike" cap="none">
                        <a:solidFill>
                          <a:srgbClr val="FF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SAY</a:t>
                      </a:r>
                      <a:endParaRPr sz="1400" b="1" i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358.48883</a:t>
                      </a:r>
                      <a:endParaRPr sz="1400" b="1" i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20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401.34922</a:t>
                      </a:r>
                      <a:endParaRPr sz="2000" b="1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161554</a:t>
                      </a:r>
                      <a:endParaRPr/>
                    </a:p>
                  </a:txBody>
                  <a:tcPr marL="68575" marR="68575" marT="0" marB="0" anchor="ctr">
                    <a:lnL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6E3BC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35374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Calibri"/>
                        <a:buNone/>
                      </a:pPr>
                      <a:endParaRPr sz="2400" b="0" i="0" u="none" strike="noStrike" cap="non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70C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rgbClr val="0070C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Çocuk Gelişimi</a:t>
                      </a:r>
                      <a:endParaRPr sz="1400" b="0" i="0" u="none" strike="noStrike" cap="none" dirty="0">
                        <a:solidFill>
                          <a:srgbClr val="0070C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             EA</a:t>
                      </a:r>
                      <a:endParaRPr sz="1400" b="1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330.95596</a:t>
                      </a:r>
                      <a:endParaRPr sz="1400" b="1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20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341.97224</a:t>
                      </a:r>
                      <a:endParaRPr sz="2000" b="1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68575" marR="68575" marT="0" marB="0" anchor="ctr">
                    <a:lnL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245658</a:t>
                      </a:r>
                      <a:endParaRPr dirty="0"/>
                    </a:p>
                  </a:txBody>
                  <a:tcPr marL="68575" marR="68575" marT="0" marB="0" anchor="ctr">
                    <a:lnL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BFBFBF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D6E3BC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606" name="Google Shape;606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1050926" cy="1050926"/>
          </a:xfrm>
          <a:prstGeom prst="rect">
            <a:avLst/>
          </a:prstGeom>
          <a:noFill/>
          <a:ln>
            <a:noFill/>
          </a:ln>
        </p:spPr>
      </p:pic>
      <p:pic>
        <p:nvPicPr>
          <p:cNvPr id="607" name="Google Shape;607;p16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1190746" y="0"/>
            <a:ext cx="938609" cy="980728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2" name="Tablo 1">
            <a:extLst>
              <a:ext uri="{FF2B5EF4-FFF2-40B4-BE49-F238E27FC236}">
                <a16:creationId xmlns="" xmlns:a16="http://schemas.microsoft.com/office/drawing/2014/main" id="{D4F20C40-5221-035B-B54C-E93DD19148BF}"/>
              </a:ext>
            </a:extLst>
          </p:cNvPr>
          <p:cNvGraphicFramePr>
            <a:graphicFrameLocks noGrp="1"/>
          </p:cNvGraphicFramePr>
          <p:nvPr>
            <p:extLst/>
          </p:nvPr>
        </p:nvGraphicFramePr>
        <p:xfrm>
          <a:off x="964729" y="4036791"/>
          <a:ext cx="10225074" cy="1603883"/>
        </p:xfrm>
        <a:graphic>
          <a:graphicData uri="http://schemas.openxmlformats.org/drawingml/2006/table">
            <a:tbl>
              <a:tblPr/>
              <a:tblGrid>
                <a:gridCol w="164874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74690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39699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57638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524009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2332023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38099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En </a:t>
                      </a:r>
                      <a:r>
                        <a:rPr kumimoji="0" lang="tr-TR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Düşük </a:t>
                      </a:r>
                      <a:r>
                        <a:rPr kumimoji="0" lang="tr-TR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Puanla Yerleşen Adayın Başarı Sırası</a:t>
                      </a:r>
                      <a:endParaRPr kumimoji="0" lang="tr-TR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(2023)</a:t>
                      </a:r>
                      <a:endParaRPr kumimoji="0" lang="tr-TR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3498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2023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Hemşirelik</a:t>
                      </a:r>
                      <a:endParaRPr kumimoji="0" lang="tr-TR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SAY</a:t>
                      </a:r>
                      <a:endParaRPr kumimoji="0" lang="tr-TR" alt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362.243</a:t>
                      </a:r>
                      <a:endParaRPr lang="tr-TR" sz="20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+mn-cs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alt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407.755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362.242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6849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Çocuk Gelişimi</a:t>
                      </a:r>
                      <a:endParaRPr kumimoji="0" lang="tr-TR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             EA</a:t>
                      </a:r>
                      <a:endParaRPr kumimoji="0" lang="tr-TR" alt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tr-TR" sz="2000" b="1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331.409</a:t>
                      </a:r>
                      <a:endParaRPr kumimoji="0" lang="tr-TR" altLang="en-US" sz="11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373.811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331.409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3425772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9" name="Google Shape;709;p28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tr-TR" sz="3600" b="1" u="sng" dirty="0"/>
              <a:t>Dikey Geçiş </a:t>
            </a:r>
            <a:r>
              <a:rPr lang="tr-TR" sz="3600" b="1" dirty="0">
                <a:solidFill>
                  <a:srgbClr val="FF0000"/>
                </a:solidFill>
              </a:rPr>
              <a:t>İle </a:t>
            </a:r>
            <a:r>
              <a:rPr lang="tr-TR" sz="3600" b="1" u="sng" dirty="0">
                <a:solidFill>
                  <a:schemeClr val="tx1"/>
                </a:solidFill>
              </a:rPr>
              <a:t>Gelen </a:t>
            </a:r>
            <a:r>
              <a:rPr lang="tr-TR" sz="3600" b="1" dirty="0">
                <a:solidFill>
                  <a:srgbClr val="FF0000"/>
                </a:solidFill>
              </a:rPr>
              <a:t>Öğrenci ve Geldikleri Bölümler</a:t>
            </a:r>
            <a:r>
              <a:rPr lang="tr-TR" b="1" dirty="0">
                <a:solidFill>
                  <a:srgbClr val="000000"/>
                </a:solidFill>
              </a:rPr>
              <a:t/>
            </a:r>
            <a:br>
              <a:rPr lang="tr-TR" b="1" dirty="0">
                <a:solidFill>
                  <a:srgbClr val="000000"/>
                </a:solidFill>
              </a:rPr>
            </a:br>
            <a:endParaRPr dirty="0"/>
          </a:p>
        </p:txBody>
      </p:sp>
      <p:graphicFrame>
        <p:nvGraphicFramePr>
          <p:cNvPr id="710" name="Google Shape;710;p28"/>
          <p:cNvGraphicFramePr/>
          <p:nvPr>
            <p:extLst/>
          </p:nvPr>
        </p:nvGraphicFramePr>
        <p:xfrm>
          <a:off x="407975" y="1150016"/>
          <a:ext cx="11376050" cy="5425415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255005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14805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08660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459135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398900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800" b="1" i="0" u="none" strike="noStrike" cap="none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Kazandığı Bölüm</a:t>
                      </a:r>
                      <a:endParaRPr dirty="0"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800" b="1" i="0" u="none" strike="noStrike" cap="none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Yıl</a:t>
                      </a:r>
                      <a:endParaRPr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800" b="1" i="0" u="none" strike="noStrike" cap="none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Geldiği Bölüm</a:t>
                      </a:r>
                      <a:endParaRPr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800" b="1" i="0" u="none" strike="noStrike" cap="none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Geldiği MYO</a:t>
                      </a:r>
                      <a:endParaRPr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18800">
                <a:tc rowSpan="5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HEMŞİRELİK</a:t>
                      </a:r>
                      <a:endParaRPr dirty="0"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2019</a:t>
                      </a:r>
                      <a:endParaRPr dirty="0"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İlk ve Acil Yardım</a:t>
                      </a:r>
                      <a:endParaRPr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Sağlık Hizmetleri MYO (ANKARA </a:t>
                      </a:r>
                      <a:r>
                        <a:rPr lang="tr-TR" sz="1400" b="1" i="0" u="none" strike="noStrike" cap="none" dirty="0" err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Ünv</a:t>
                      </a:r>
                      <a:r>
                        <a:rPr lang="tr-TR" sz="14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)</a:t>
                      </a:r>
                      <a:endParaRPr dirty="0"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36250">
                <a:tc v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endParaRPr sz="14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endParaRPr sz="14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Yaşlı Bakımı</a:t>
                      </a:r>
                      <a:endParaRPr dirty="0"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Sağlık Hizmetleri MYO (AKDENİZ </a:t>
                      </a:r>
                      <a:r>
                        <a:rPr lang="tr-TR" sz="1400" b="1" i="0" u="none" strike="noStrike" cap="none" dirty="0" err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Ünv</a:t>
                      </a:r>
                      <a:r>
                        <a:rPr lang="tr-TR" sz="14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.)</a:t>
                      </a:r>
                      <a:endParaRPr dirty="0"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36250">
                <a:tc v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endParaRPr sz="14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endParaRPr sz="14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Fizyoterapi</a:t>
                      </a:r>
                      <a:endParaRPr dirty="0"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Sağlık Hizmetleri MYO (AKDENİZ </a:t>
                      </a:r>
                      <a:r>
                        <a:rPr lang="tr-TR" sz="1400" b="1" i="0" u="none" strike="noStrike" cap="none" dirty="0" err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Ünv</a:t>
                      </a:r>
                      <a:r>
                        <a:rPr lang="tr-TR" sz="14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.)</a:t>
                      </a:r>
                      <a:endParaRPr dirty="0"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36250">
                <a:tc v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endParaRPr sz="14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endParaRPr sz="14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İlk ve Acil Yardım</a:t>
                      </a:r>
                      <a:endParaRPr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Sağlık Hizmetleri MYO (Karamanoğlu Mehmet Bey </a:t>
                      </a:r>
                      <a:r>
                        <a:rPr lang="tr-TR" sz="1400" b="1" i="0" u="none" strike="noStrike" cap="none" dirty="0" err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Ünv</a:t>
                      </a:r>
                      <a:r>
                        <a:rPr lang="tr-TR" sz="14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.)</a:t>
                      </a:r>
                      <a:endParaRPr dirty="0"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36250">
                <a:tc v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endParaRPr sz="14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endParaRPr sz="14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Fizyoterapi</a:t>
                      </a:r>
                      <a:endParaRPr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Sağlık Hizmetleri MYO (AKDENİZ </a:t>
                      </a:r>
                      <a:r>
                        <a:rPr lang="tr-TR" sz="1400" b="1" i="0" u="none" strike="noStrike" cap="none" dirty="0" err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Ünv</a:t>
                      </a:r>
                      <a:r>
                        <a:rPr lang="tr-TR" sz="14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.)</a:t>
                      </a:r>
                      <a:endParaRPr dirty="0"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495490">
                <a:tc rowSpan="5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HEMŞİRELİK</a:t>
                      </a:r>
                      <a:endParaRPr dirty="0"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2020</a:t>
                      </a:r>
                      <a:endParaRPr dirty="0"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İlk ve Acil Yardım</a:t>
                      </a:r>
                      <a:endParaRPr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Sağlık Hizmetleri MYO (AKDENİZ </a:t>
                      </a:r>
                      <a:r>
                        <a:rPr lang="tr-TR" sz="1400" b="1" i="0" u="none" strike="noStrike" cap="none" dirty="0" err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Ünv</a:t>
                      </a:r>
                      <a:r>
                        <a:rPr lang="tr-TR" sz="14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.)</a:t>
                      </a:r>
                      <a:endParaRPr dirty="0"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436250">
                <a:tc v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endParaRPr sz="14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endParaRPr sz="14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Tıbbi Hizmetler ve Teknikleri</a:t>
                      </a:r>
                      <a:endParaRPr dirty="0"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Sağlık Hizmetleri MYO (Hatay Mustafa Kemal </a:t>
                      </a:r>
                      <a:r>
                        <a:rPr lang="tr-TR" sz="1400" b="1" i="0" u="none" strike="noStrike" cap="none" dirty="0" err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Ünv</a:t>
                      </a:r>
                      <a:r>
                        <a:rPr lang="tr-TR" sz="14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.)</a:t>
                      </a:r>
                      <a:endParaRPr dirty="0"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707725">
                <a:tc v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endParaRPr sz="14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endParaRPr sz="14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Tıbbi Hizmetler ve Teknikler Bölümü</a:t>
                      </a:r>
                      <a:endParaRPr dirty="0"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(Ameliyathane Hizmetleri)</a:t>
                      </a:r>
                      <a:endParaRPr dirty="0"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Hamidiye Sağlık Hizmetleri MYO (İst. Sağlık Bilimleri </a:t>
                      </a:r>
                      <a:r>
                        <a:rPr lang="tr-TR" sz="1400" b="1" i="0" u="none" strike="noStrike" cap="none" dirty="0" err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Ünv</a:t>
                      </a:r>
                      <a:r>
                        <a:rPr lang="tr-TR" sz="14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.)</a:t>
                      </a:r>
                      <a:endParaRPr dirty="0"/>
                    </a:p>
                  </a:txBody>
                  <a:tcPr marL="9525" marR="9525" marT="9525" marB="0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611625">
                <a:tc v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endParaRPr sz="14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endParaRPr sz="14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Tıbbi Hizmetler ve Teknikler Bölümü</a:t>
                      </a:r>
                      <a:endParaRPr dirty="0"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(İlk ve Acil Yardım)</a:t>
                      </a:r>
                      <a:endParaRPr dirty="0"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Hamidiye Sağlık Hizmetleri MYO (İst. Sağlık Bilimleri </a:t>
                      </a:r>
                      <a:r>
                        <a:rPr lang="tr-TR" sz="1400" b="1" i="0" u="none" strike="noStrike" cap="none" dirty="0" err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Ünv</a:t>
                      </a:r>
                      <a:r>
                        <a:rPr lang="tr-TR" sz="14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.)</a:t>
                      </a:r>
                      <a:endParaRPr dirty="0"/>
                    </a:p>
                  </a:txBody>
                  <a:tcPr marL="9525" marR="9525" marT="9525" marB="0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611625">
                <a:tc v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endParaRPr sz="14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endParaRPr sz="14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İlk ve Acil Yardım</a:t>
                      </a:r>
                      <a:endParaRPr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Toros Üniversitesi MYO (Mersin)</a:t>
                      </a:r>
                      <a:endParaRPr dirty="0"/>
                    </a:p>
                  </a:txBody>
                  <a:tcPr marL="9525" marR="9525" marT="9525" marB="0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</a:tbl>
          </a:graphicData>
        </a:graphic>
      </p:graphicFrame>
      <p:pic>
        <p:nvPicPr>
          <p:cNvPr id="711" name="Google Shape;711;p2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83432" cy="983432"/>
          </a:xfrm>
          <a:prstGeom prst="rect">
            <a:avLst/>
          </a:prstGeom>
          <a:noFill/>
          <a:ln>
            <a:noFill/>
          </a:ln>
        </p:spPr>
      </p:pic>
      <p:pic>
        <p:nvPicPr>
          <p:cNvPr id="712" name="Google Shape;712;p28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1190746" y="0"/>
            <a:ext cx="938609" cy="98072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770217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" name="Google Shape;717;p29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tr-TR" sz="3600" b="1" u="sng" dirty="0"/>
              <a:t>Dikey Geçiş </a:t>
            </a:r>
            <a:r>
              <a:rPr lang="tr-TR" sz="3600" b="1" dirty="0">
                <a:solidFill>
                  <a:srgbClr val="FF0000"/>
                </a:solidFill>
              </a:rPr>
              <a:t>İle </a:t>
            </a:r>
            <a:r>
              <a:rPr lang="tr-TR" sz="3600" b="1" u="sng" dirty="0">
                <a:solidFill>
                  <a:schemeClr val="tx1"/>
                </a:solidFill>
              </a:rPr>
              <a:t>Gelen</a:t>
            </a:r>
            <a:r>
              <a:rPr lang="tr-TR" sz="3600" b="1" dirty="0">
                <a:solidFill>
                  <a:srgbClr val="FF0000"/>
                </a:solidFill>
              </a:rPr>
              <a:t> Öğrenci ve Geldikleri Bölümler</a:t>
            </a:r>
            <a:r>
              <a:rPr lang="tr-TR" b="1" dirty="0">
                <a:solidFill>
                  <a:srgbClr val="000000"/>
                </a:solidFill>
              </a:rPr>
              <a:t/>
            </a:r>
            <a:br>
              <a:rPr lang="tr-TR" b="1" dirty="0">
                <a:solidFill>
                  <a:srgbClr val="000000"/>
                </a:solidFill>
              </a:rPr>
            </a:br>
            <a:endParaRPr dirty="0"/>
          </a:p>
        </p:txBody>
      </p:sp>
      <p:graphicFrame>
        <p:nvGraphicFramePr>
          <p:cNvPr id="718" name="Google Shape;718;p29"/>
          <p:cNvGraphicFramePr/>
          <p:nvPr>
            <p:extLst/>
          </p:nvPr>
        </p:nvGraphicFramePr>
        <p:xfrm>
          <a:off x="747253" y="1493547"/>
          <a:ext cx="10913806" cy="4456130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269577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85206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96118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440479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853834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800" b="1" i="0" u="none" strike="noStrike" cap="none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Kazandığı Bölüm</a:t>
                      </a:r>
                      <a:endParaRPr dirty="0"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800" b="1" i="0" u="none" strike="noStrike" cap="none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Yıl</a:t>
                      </a:r>
                      <a:endParaRPr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800" b="1" i="0" u="none" strike="noStrike" cap="none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Geldiği Bölüm</a:t>
                      </a:r>
                      <a:endParaRPr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800" b="1" i="0" u="none" strike="noStrike" cap="none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Geldiği MYO</a:t>
                      </a:r>
                      <a:endParaRPr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50915">
                <a:tc rowSpan="5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ÇOCUK GELİŞİMİ</a:t>
                      </a:r>
                      <a:endParaRPr dirty="0"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2020</a:t>
                      </a:r>
                      <a:endParaRPr dirty="0"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Çocuk Gelişimi</a:t>
                      </a:r>
                      <a:endParaRPr dirty="0"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Medipol MYO ( İstanbul Medipol Ünv.)</a:t>
                      </a:r>
                      <a:endParaRPr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781568">
                <a:tc v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endParaRPr sz="14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endParaRPr sz="14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Çocuk Bakımı ve Gençlik Hizmetleri</a:t>
                      </a:r>
                      <a:endParaRPr dirty="0"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(Çocuk Gelişimi)</a:t>
                      </a:r>
                      <a:endParaRPr dirty="0"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Antakya MYO (Hatay Mustafa Kemal Ünv.)</a:t>
                      </a:r>
                      <a:endParaRPr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752443">
                <a:tc v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endParaRPr sz="14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endParaRPr sz="14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Çocuk Gelişimi</a:t>
                      </a:r>
                      <a:endParaRPr dirty="0"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Sağlık Hizmetleri MYO (Artvin Çoruh </a:t>
                      </a:r>
                      <a:r>
                        <a:rPr lang="tr-TR" sz="1400" b="1" i="0" u="none" strike="noStrike" cap="none" dirty="0" err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Ünv</a:t>
                      </a:r>
                      <a:r>
                        <a:rPr lang="tr-TR" sz="14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.)</a:t>
                      </a:r>
                      <a:endParaRPr dirty="0"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90934">
                <a:tc v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endParaRPr sz="14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endParaRPr sz="14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Çocuk Gelişimi</a:t>
                      </a:r>
                      <a:endParaRPr dirty="0"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Atatürk Sağlık Hizmetleri MYO (Ege </a:t>
                      </a:r>
                      <a:r>
                        <a:rPr lang="tr-TR" sz="1400" b="1" i="0" u="none" strike="noStrike" cap="none" dirty="0" err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Ünv</a:t>
                      </a:r>
                      <a:r>
                        <a:rPr lang="tr-TR" sz="14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.)</a:t>
                      </a:r>
                      <a:endParaRPr dirty="0"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1126436">
                <a:tc v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endParaRPr sz="14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endParaRPr sz="14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endParaRPr sz="1400" b="1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Çocuk Gelişimi</a:t>
                      </a:r>
                      <a:endParaRPr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endParaRPr sz="1400" b="1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endParaRPr sz="1400" b="1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endParaRPr sz="14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Sağlık Hizmetleri MYO (Akdeniz </a:t>
                      </a:r>
                      <a:r>
                        <a:rPr lang="tr-TR" sz="1400" b="1" i="0" u="none" strike="noStrike" cap="none" dirty="0" err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Ünv</a:t>
                      </a:r>
                      <a:r>
                        <a:rPr lang="tr-TR" sz="14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.)</a:t>
                      </a:r>
                      <a:endParaRPr dirty="0"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endParaRPr sz="14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720" name="Google Shape;720;p2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83432" cy="983432"/>
          </a:xfrm>
          <a:prstGeom prst="rect">
            <a:avLst/>
          </a:prstGeom>
          <a:noFill/>
          <a:ln>
            <a:noFill/>
          </a:ln>
        </p:spPr>
      </p:pic>
      <p:pic>
        <p:nvPicPr>
          <p:cNvPr id="721" name="Google Shape;721;p29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1190746" y="0"/>
            <a:ext cx="938609" cy="98072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7454028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6" name="Google Shape;726;p30"/>
          <p:cNvSpPr txBox="1">
            <a:spLocks noGrp="1"/>
          </p:cNvSpPr>
          <p:nvPr>
            <p:ph type="title"/>
          </p:nvPr>
        </p:nvSpPr>
        <p:spPr>
          <a:xfrm>
            <a:off x="609600" y="4143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tr-TR" sz="3600" b="1" u="sng" dirty="0"/>
              <a:t>Dikey Geçiş </a:t>
            </a:r>
            <a:r>
              <a:rPr lang="tr-TR" sz="3600" b="1" dirty="0">
                <a:solidFill>
                  <a:srgbClr val="FF0000"/>
                </a:solidFill>
              </a:rPr>
              <a:t>İle </a:t>
            </a:r>
            <a:r>
              <a:rPr lang="tr-TR" sz="3600" b="1" u="sng" dirty="0">
                <a:solidFill>
                  <a:schemeClr val="tx1"/>
                </a:solidFill>
              </a:rPr>
              <a:t>Gelen </a:t>
            </a:r>
            <a:r>
              <a:rPr lang="tr-TR" sz="3600" b="1" dirty="0">
                <a:solidFill>
                  <a:srgbClr val="FF0000"/>
                </a:solidFill>
              </a:rPr>
              <a:t>Öğrenci ve Geldikleri Bölümler</a:t>
            </a:r>
            <a:r>
              <a:rPr lang="tr-TR" b="1" dirty="0">
                <a:solidFill>
                  <a:srgbClr val="000000"/>
                </a:solidFill>
              </a:rPr>
              <a:t/>
            </a:r>
            <a:br>
              <a:rPr lang="tr-TR" b="1" dirty="0">
                <a:solidFill>
                  <a:srgbClr val="000000"/>
                </a:solidFill>
              </a:rPr>
            </a:br>
            <a:endParaRPr dirty="0"/>
          </a:p>
        </p:txBody>
      </p:sp>
      <p:graphicFrame>
        <p:nvGraphicFramePr>
          <p:cNvPr id="727" name="Google Shape;727;p30"/>
          <p:cNvGraphicFramePr/>
          <p:nvPr>
            <p:extLst/>
          </p:nvPr>
        </p:nvGraphicFramePr>
        <p:xfrm>
          <a:off x="983432" y="1411443"/>
          <a:ext cx="10471149" cy="4736523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262260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8132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84107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4226134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487903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800" b="1" i="0" u="none" strike="noStrike" cap="none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Kazandığı Bölüm</a:t>
                      </a:r>
                      <a:endParaRPr dirty="0"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800" b="1" i="0" u="none" strike="noStrike" cap="none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Yıl</a:t>
                      </a:r>
                      <a:endParaRPr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800" b="1" i="0" u="none" strike="noStrike" cap="none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Geldiği Bölüm</a:t>
                      </a:r>
                      <a:endParaRPr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800" b="1" i="0" u="none" strike="noStrike" cap="none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Geldiği MYO</a:t>
                      </a:r>
                      <a:endParaRPr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12247">
                <a:tc rowSpan="4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HEMŞİRELİK</a:t>
                      </a:r>
                      <a:endParaRPr dirty="0"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2021</a:t>
                      </a:r>
                      <a:endParaRPr dirty="0"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Tıbbi Laboratuvar Teknikleri</a:t>
                      </a:r>
                      <a:endParaRPr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2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Sağlık Hizmetleri Meslek Yüksekokulu (Bingöl </a:t>
                      </a:r>
                      <a:r>
                        <a:rPr lang="tr-TR" sz="1200" b="1" i="0" u="none" strike="noStrike" cap="none" dirty="0" err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Ünv</a:t>
                      </a:r>
                      <a:r>
                        <a:rPr lang="tr-TR" sz="12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.)</a:t>
                      </a:r>
                      <a:endParaRPr sz="1200" dirty="0"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74146">
                <a:tc v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endParaRPr sz="14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endParaRPr sz="14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Ameliyathane Hizmetleri</a:t>
                      </a:r>
                      <a:endParaRPr dirty="0"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2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İstanbul Şişli Meslek </a:t>
                      </a:r>
                      <a:r>
                        <a:rPr lang="tr-TR" sz="1200" b="1" i="0" u="none" strike="noStrike" cap="none" dirty="0" smtClean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Yüksekokulu (</a:t>
                      </a:r>
                      <a:r>
                        <a:rPr lang="tr-TR" sz="12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İstanbul Şişli  </a:t>
                      </a:r>
                      <a:r>
                        <a:rPr lang="tr-TR" sz="1200" b="1" i="0" u="none" strike="noStrike" cap="none" dirty="0" err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Ünv</a:t>
                      </a:r>
                      <a:r>
                        <a:rPr lang="tr-TR" sz="12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.)</a:t>
                      </a:r>
                      <a:endParaRPr sz="1200" dirty="0"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74146">
                <a:tc v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endParaRPr sz="14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endParaRPr sz="14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İlk Ve Acil Yardım</a:t>
                      </a:r>
                      <a:endParaRPr dirty="0"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2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Sağlık Hizmetleri Meslek </a:t>
                      </a:r>
                      <a:r>
                        <a:rPr lang="tr-TR" sz="1200" b="1" i="0" u="none" strike="noStrike" cap="none" dirty="0" smtClean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Yüksekokulu (</a:t>
                      </a:r>
                      <a:r>
                        <a:rPr lang="tr-TR" sz="12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İstanbul Gelişim </a:t>
                      </a:r>
                      <a:r>
                        <a:rPr lang="tr-TR" sz="1200" b="1" i="0" u="none" strike="noStrike" cap="none" dirty="0" err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Ünv</a:t>
                      </a:r>
                      <a:r>
                        <a:rPr lang="tr-TR" sz="12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.)</a:t>
                      </a:r>
                      <a:endParaRPr sz="1200" dirty="0"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574146">
                <a:tc v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endParaRPr sz="14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endParaRPr sz="14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Fizyoterapi</a:t>
                      </a:r>
                      <a:endParaRPr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2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Atatürk Sağlık Hizmetleri MYO (Afyonkarahisar Sağlık Bilimleri  </a:t>
                      </a:r>
                      <a:r>
                        <a:rPr lang="tr-TR" sz="1200" b="1" i="0" u="none" strike="noStrike" cap="none" dirty="0" err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Ünv</a:t>
                      </a:r>
                      <a:r>
                        <a:rPr lang="tr-TR" sz="12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.)</a:t>
                      </a:r>
                      <a:endParaRPr sz="12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574146">
                <a:tc rowSpan="3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ÇOCUK GELİŞİMİ</a:t>
                      </a:r>
                      <a:endParaRPr dirty="0"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2021</a:t>
                      </a:r>
                      <a:endParaRPr dirty="0"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Çocuk Gelişimi</a:t>
                      </a:r>
                      <a:endParaRPr dirty="0"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Bucak Hikmet Tolunay MYO (Burdur Mehmet Akif Ersoy Ünv.)</a:t>
                      </a:r>
                      <a:endParaRPr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574146">
                <a:tc v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endParaRPr sz="14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endParaRPr sz="14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Çocuk Gelişimi</a:t>
                      </a:r>
                      <a:endParaRPr dirty="0"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 dirty="0" err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Açıköğretim</a:t>
                      </a:r>
                      <a:r>
                        <a:rPr lang="tr-TR" sz="14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Fakültesi (Atatürk </a:t>
                      </a:r>
                      <a:r>
                        <a:rPr lang="tr-TR" sz="1400" b="1" i="0" u="none" strike="noStrike" cap="none" dirty="0" err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Ünv</a:t>
                      </a:r>
                      <a:r>
                        <a:rPr lang="tr-TR" sz="14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.)</a:t>
                      </a:r>
                      <a:endParaRPr dirty="0"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865643">
                <a:tc v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endParaRPr sz="14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endParaRPr sz="14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Çocuk Gelişimi </a:t>
                      </a:r>
                      <a:endParaRPr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2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Salihli  MYO (Manisa Celâl Bayar </a:t>
                      </a:r>
                      <a:r>
                        <a:rPr lang="tr-TR" sz="1400" b="1" i="0" u="none" strike="noStrike" cap="none" dirty="0" err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Ünv</a:t>
                      </a:r>
                      <a:r>
                        <a:rPr lang="tr-TR" sz="14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.)</a:t>
                      </a:r>
                      <a:endParaRPr dirty="0"/>
                    </a:p>
                  </a:txBody>
                  <a:tcPr marL="9525" marR="9525" marT="9525" marB="0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</a:tbl>
          </a:graphicData>
        </a:graphic>
      </p:graphicFrame>
      <p:pic>
        <p:nvPicPr>
          <p:cNvPr id="728" name="Google Shape;728;p3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83432" cy="983432"/>
          </a:xfrm>
          <a:prstGeom prst="rect">
            <a:avLst/>
          </a:prstGeom>
          <a:noFill/>
          <a:ln>
            <a:noFill/>
          </a:ln>
        </p:spPr>
      </p:pic>
      <p:pic>
        <p:nvPicPr>
          <p:cNvPr id="729" name="Google Shape;729;p30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1190746" y="0"/>
            <a:ext cx="938609" cy="98072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1069382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4" name="Google Shape;734;p31"/>
          <p:cNvSpPr txBox="1">
            <a:spLocks noGrp="1"/>
          </p:cNvSpPr>
          <p:nvPr>
            <p:ph type="title"/>
          </p:nvPr>
        </p:nvSpPr>
        <p:spPr>
          <a:xfrm>
            <a:off x="1023938" y="214313"/>
            <a:ext cx="10558462" cy="714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tr-TR" sz="3600" b="1" u="sng" dirty="0"/>
              <a:t>Dikey Geçiş </a:t>
            </a:r>
            <a:r>
              <a:rPr lang="tr-TR" sz="3600" b="1" dirty="0">
                <a:solidFill>
                  <a:srgbClr val="FF0000"/>
                </a:solidFill>
              </a:rPr>
              <a:t>İle </a:t>
            </a:r>
            <a:r>
              <a:rPr lang="tr-TR" sz="3600" b="1" u="sng" dirty="0">
                <a:solidFill>
                  <a:schemeClr val="tx1"/>
                </a:solidFill>
              </a:rPr>
              <a:t>Gelen</a:t>
            </a:r>
            <a:r>
              <a:rPr lang="tr-TR" sz="3600" b="1" dirty="0">
                <a:solidFill>
                  <a:srgbClr val="FF0000"/>
                </a:solidFill>
              </a:rPr>
              <a:t> Öğrenci ve Geldikleri Bölümler</a:t>
            </a:r>
            <a:r>
              <a:rPr lang="tr-TR" b="1" dirty="0">
                <a:solidFill>
                  <a:srgbClr val="000000"/>
                </a:solidFill>
              </a:rPr>
              <a:t/>
            </a:r>
            <a:br>
              <a:rPr lang="tr-TR" b="1" dirty="0">
                <a:solidFill>
                  <a:srgbClr val="000000"/>
                </a:solidFill>
              </a:rPr>
            </a:br>
            <a:endParaRPr dirty="0"/>
          </a:p>
        </p:txBody>
      </p:sp>
      <p:graphicFrame>
        <p:nvGraphicFramePr>
          <p:cNvPr id="735" name="Google Shape;735;p31"/>
          <p:cNvGraphicFramePr/>
          <p:nvPr>
            <p:extLst/>
          </p:nvPr>
        </p:nvGraphicFramePr>
        <p:xfrm>
          <a:off x="442453" y="1142998"/>
          <a:ext cx="11208774" cy="4859455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305792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91915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70785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452383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508561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800" b="1" i="0" u="none" strike="noStrike" cap="none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Kazandığı Bölüm</a:t>
                      </a:r>
                      <a:endParaRPr dirty="0"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800" b="1" i="0" u="none" strike="noStrike" cap="none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Yıl</a:t>
                      </a:r>
                      <a:endParaRPr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800" b="1" i="0" u="none" strike="noStrike" cap="none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Geldiği Bölüm</a:t>
                      </a:r>
                      <a:endParaRPr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800" b="1" i="0" u="none" strike="noStrike" cap="none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Geldiği MYO</a:t>
                      </a:r>
                      <a:endParaRPr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33963">
                <a:tc rowSpan="4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HEMŞİRELİK</a:t>
                      </a:r>
                      <a:endParaRPr dirty="0"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2022</a:t>
                      </a:r>
                      <a:endParaRPr dirty="0"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2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Anestezi</a:t>
                      </a:r>
                      <a:endParaRPr sz="1200" dirty="0"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200" b="1" i="0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Sağlık Hizmetleri Meslek Yüksekokulu</a:t>
                      </a:r>
                      <a:r>
                        <a:rPr lang="tr-TR" sz="12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(İstanbul Aydın </a:t>
                      </a:r>
                      <a:r>
                        <a:rPr lang="tr-TR" sz="1200" b="1" i="0" u="none" strike="noStrike" cap="none" dirty="0" err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Ünv</a:t>
                      </a:r>
                      <a:r>
                        <a:rPr lang="tr-TR" sz="12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.)</a:t>
                      </a:r>
                      <a:endParaRPr sz="1200" dirty="0"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50272">
                <a:tc v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endParaRPr sz="14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endParaRPr sz="14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2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Yaşlı Bakımı</a:t>
                      </a:r>
                      <a:endParaRPr sz="1200" dirty="0"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200" b="1" i="0" u="none" strike="noStrike" cap="none" dirty="0" err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Açıköğretim</a:t>
                      </a:r>
                      <a:r>
                        <a:rPr lang="tr-TR" sz="12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Fakültesi (Anadolu  </a:t>
                      </a:r>
                      <a:r>
                        <a:rPr lang="tr-TR" sz="1200" b="1" i="0" u="none" strike="noStrike" cap="none" dirty="0" err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Ünv</a:t>
                      </a:r>
                      <a:r>
                        <a:rPr lang="tr-TR" sz="12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.)</a:t>
                      </a:r>
                      <a:endParaRPr sz="1200" dirty="0"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14658">
                <a:tc v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endParaRPr sz="14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endParaRPr sz="14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2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Tıbbi Görüntüleme Teknikleri</a:t>
                      </a:r>
                      <a:endParaRPr sz="1200" dirty="0"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2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Sağlık Hizmetleri Meslek Yüksekokulu(Afyon Kocatepe </a:t>
                      </a:r>
                      <a:r>
                        <a:rPr lang="tr-TR" sz="1200" b="1" i="0" u="none" strike="noStrike" cap="none" dirty="0" err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Ünv</a:t>
                      </a:r>
                      <a:r>
                        <a:rPr lang="tr-TR" sz="12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.)</a:t>
                      </a:r>
                      <a:endParaRPr sz="1200" dirty="0"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53961">
                <a:tc v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endParaRPr sz="14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endParaRPr sz="14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2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Yaşlı Bakımı</a:t>
                      </a:r>
                      <a:endParaRPr sz="1200" dirty="0"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200" b="1" i="0" u="none" strike="noStrike" cap="none" dirty="0" err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Açıköğretim</a:t>
                      </a:r>
                      <a:r>
                        <a:rPr lang="tr-TR" sz="12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Fakültesi (Anadolu  </a:t>
                      </a:r>
                      <a:r>
                        <a:rPr lang="tr-TR" sz="1200" b="1" i="0" u="none" strike="noStrike" cap="none" dirty="0" err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Ünv</a:t>
                      </a:r>
                      <a:r>
                        <a:rPr lang="tr-TR" sz="12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.)</a:t>
                      </a:r>
                      <a:endParaRPr sz="1200" dirty="0"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12841">
                <a:tc rowSpan="5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ÇOCUK GELİŞİMİ</a:t>
                      </a:r>
                      <a:endParaRPr dirty="0"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2022</a:t>
                      </a:r>
                      <a:endParaRPr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2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Çocuk Gelişimi</a:t>
                      </a:r>
                      <a:endParaRPr sz="12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2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Meslek </a:t>
                      </a:r>
                      <a:r>
                        <a:rPr lang="tr-TR" sz="1200" b="1" i="0" u="none" strike="noStrike" cap="none" dirty="0" smtClean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Yüksekokulu (</a:t>
                      </a:r>
                      <a:r>
                        <a:rPr lang="tr-TR" sz="12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Çağ  </a:t>
                      </a:r>
                      <a:r>
                        <a:rPr lang="tr-TR" sz="1200" b="1" i="0" u="none" strike="noStrike" cap="none" dirty="0" err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Ünv</a:t>
                      </a:r>
                      <a:r>
                        <a:rPr lang="tr-TR" sz="12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.)</a:t>
                      </a:r>
                      <a:endParaRPr sz="12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556181">
                <a:tc v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endParaRPr sz="14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endParaRPr sz="14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2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Çocuk Gelişimi</a:t>
                      </a:r>
                      <a:endParaRPr sz="1200" dirty="0"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2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Sağlık Hizmetleri </a:t>
                      </a:r>
                      <a:r>
                        <a:rPr lang="tr-TR" sz="1200" b="1" i="0" u="none" strike="noStrike" cap="none" dirty="0" err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Meslekyüksekokulu</a:t>
                      </a:r>
                      <a:r>
                        <a:rPr lang="tr-TR" sz="12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(Pamukkale </a:t>
                      </a:r>
                      <a:r>
                        <a:rPr lang="tr-TR" sz="1200" b="1" i="0" u="none" strike="noStrike" cap="none" dirty="0" err="1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Ünv</a:t>
                      </a:r>
                      <a:r>
                        <a:rPr lang="tr-TR" sz="12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.)</a:t>
                      </a:r>
                      <a:endParaRPr sz="1200" dirty="0"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451426">
                <a:tc v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endParaRPr sz="14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endParaRPr sz="14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2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Çocuk Gelişimi </a:t>
                      </a:r>
                      <a:endParaRPr sz="1200" dirty="0"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200" b="1" i="0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Eynesil Kamil Nalbant Meslek Yüksekokulu (Giresun </a:t>
                      </a:r>
                      <a:r>
                        <a:rPr lang="tr-TR" sz="1200" b="1" i="0" dirty="0" err="1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Ünv</a:t>
                      </a:r>
                      <a:r>
                        <a:rPr lang="tr-TR" sz="1200" b="1" i="0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.)</a:t>
                      </a:r>
                      <a:endParaRPr sz="12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300477">
                <a:tc v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endParaRPr sz="14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endParaRPr sz="14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200" b="1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Çocuk Gelişimi </a:t>
                      </a:r>
                      <a:endParaRPr sz="1200"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endParaRPr sz="1200" b="1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200" b="1" i="0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Sağlık Hizmetleri Meslek Yüksekokulu (Adıyaman </a:t>
                      </a:r>
                      <a:r>
                        <a:rPr lang="tr-TR" sz="1200" b="1" i="0" dirty="0" err="1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Ünv</a:t>
                      </a:r>
                      <a:r>
                        <a:rPr lang="tr-TR" sz="1200" b="1" i="0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.)</a:t>
                      </a:r>
                      <a:endParaRPr sz="12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902307">
                <a:tc v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endParaRPr sz="14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endParaRPr sz="14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200" b="1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Çocuk Gelişimi </a:t>
                      </a:r>
                      <a:endParaRPr sz="1200"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endParaRPr sz="1200" b="1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200" b="1" i="0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Keskin Meslek Yüksekokulu (Kırıkkale </a:t>
                      </a:r>
                      <a:r>
                        <a:rPr lang="tr-TR" sz="1200" b="1" i="0" dirty="0" err="1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Ünv</a:t>
                      </a:r>
                      <a:r>
                        <a:rPr lang="tr-TR" sz="1200" b="1" i="0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.)</a:t>
                      </a:r>
                      <a:endParaRPr sz="12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</a:tbl>
          </a:graphicData>
        </a:graphic>
      </p:graphicFrame>
      <p:pic>
        <p:nvPicPr>
          <p:cNvPr id="736" name="Google Shape;736;p3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785813" cy="785813"/>
          </a:xfrm>
          <a:prstGeom prst="rect">
            <a:avLst/>
          </a:prstGeom>
          <a:noFill/>
          <a:ln>
            <a:noFill/>
          </a:ln>
        </p:spPr>
      </p:pic>
      <p:pic>
        <p:nvPicPr>
          <p:cNvPr id="737" name="Google Shape;737;p3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1190746" y="0"/>
            <a:ext cx="938609" cy="98072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8010734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4" name="Google Shape;734;p31"/>
          <p:cNvSpPr txBox="1">
            <a:spLocks noGrp="1"/>
          </p:cNvSpPr>
          <p:nvPr>
            <p:ph type="title"/>
          </p:nvPr>
        </p:nvSpPr>
        <p:spPr>
          <a:xfrm>
            <a:off x="1023938" y="214313"/>
            <a:ext cx="10558462" cy="714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tr-TR" sz="3600" b="1" u="sng" dirty="0"/>
              <a:t>Dikey Geçiş </a:t>
            </a:r>
            <a:r>
              <a:rPr lang="tr-TR" sz="3600" b="1" dirty="0">
                <a:solidFill>
                  <a:srgbClr val="FF0000"/>
                </a:solidFill>
              </a:rPr>
              <a:t>İle </a:t>
            </a:r>
            <a:r>
              <a:rPr lang="tr-TR" sz="3600" b="1" u="sng" dirty="0">
                <a:solidFill>
                  <a:schemeClr val="tx1"/>
                </a:solidFill>
              </a:rPr>
              <a:t>Gelen</a:t>
            </a:r>
            <a:r>
              <a:rPr lang="tr-TR" sz="3600" b="1" dirty="0">
                <a:solidFill>
                  <a:srgbClr val="FF0000"/>
                </a:solidFill>
              </a:rPr>
              <a:t> Öğrenci ve Geldikleri Bölümler</a:t>
            </a:r>
            <a:r>
              <a:rPr lang="tr-TR" b="1" dirty="0">
                <a:solidFill>
                  <a:srgbClr val="000000"/>
                </a:solidFill>
              </a:rPr>
              <a:t/>
            </a:r>
            <a:br>
              <a:rPr lang="tr-TR" b="1" dirty="0">
                <a:solidFill>
                  <a:srgbClr val="000000"/>
                </a:solidFill>
              </a:rPr>
            </a:br>
            <a:endParaRPr dirty="0"/>
          </a:p>
        </p:txBody>
      </p:sp>
      <p:graphicFrame>
        <p:nvGraphicFramePr>
          <p:cNvPr id="735" name="Google Shape;735;p31"/>
          <p:cNvGraphicFramePr/>
          <p:nvPr>
            <p:extLst/>
          </p:nvPr>
        </p:nvGraphicFramePr>
        <p:xfrm>
          <a:off x="442453" y="1143001"/>
          <a:ext cx="11543070" cy="4632259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3149129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94656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57057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4876800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423553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800" b="1" i="0" u="none" strike="noStrike" cap="none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Kazandığı Bölüm</a:t>
                      </a:r>
                      <a:endParaRPr dirty="0"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800" b="1" i="0" u="none" strike="noStrike" cap="none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Yıl</a:t>
                      </a:r>
                      <a:endParaRPr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800" b="1" i="0" u="none" strike="noStrike" cap="none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Geldiği Bölüm</a:t>
                      </a:r>
                      <a:endParaRPr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800" b="1" i="0" u="none" strike="noStrike" cap="none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Geldiği MYO</a:t>
                      </a:r>
                      <a:endParaRPr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44710">
                <a:tc rowSpan="5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HEMŞİRELİK</a:t>
                      </a:r>
                      <a:endParaRPr dirty="0"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2023</a:t>
                      </a:r>
                      <a:endParaRPr dirty="0"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Fizyoterapi </a:t>
                      </a:r>
                      <a:endParaRPr sz="1200" dirty="0"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Sağlık Hizmetleri Meslek Yüksekokulu  (</a:t>
                      </a:r>
                      <a:r>
                        <a:rPr lang="tr-TR" sz="1200" b="1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Artvin  </a:t>
                      </a:r>
                      <a:r>
                        <a:rPr lang="tr-TR" sz="1200" b="1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Ünv</a:t>
                      </a:r>
                      <a:r>
                        <a:rPr lang="tr-TR" sz="1200" b="1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.)</a:t>
                      </a:r>
                      <a:endParaRPr sz="1200" b="1" dirty="0"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291724">
                <a:tc v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endParaRPr sz="14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endParaRPr sz="14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Yaşlı Bakımı</a:t>
                      </a:r>
                      <a:endParaRPr sz="1200" dirty="0"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Sağlık Hizmetleri Meslek Yüksekokulu ( İstanbul </a:t>
                      </a:r>
                      <a:r>
                        <a:rPr lang="tr-TR" sz="12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Ünv</a:t>
                      </a:r>
                      <a:r>
                        <a:rPr lang="tr-TR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)</a:t>
                      </a:r>
                      <a:endParaRPr sz="1000" dirty="0"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91724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İlk ve Acil Yardım </a:t>
                      </a:r>
                      <a:endParaRPr sz="12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Sağlık Hizmetleri Meslek Yüksekokulu ( Mersin </a:t>
                      </a:r>
                      <a:r>
                        <a:rPr lang="tr-TR" sz="12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Ünv</a:t>
                      </a:r>
                      <a:r>
                        <a:rPr lang="tr-TR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) </a:t>
                      </a:r>
                      <a:endParaRPr sz="10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957267846"/>
                  </a:ext>
                </a:extLst>
              </a:tr>
              <a:tr h="345346">
                <a:tc v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endParaRPr sz="14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endParaRPr sz="14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İlk ve Acil Yardım </a:t>
                      </a:r>
                      <a:endParaRPr sz="1200" dirty="0"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Sağlık Hizmetleri Meslek Yüksekokulu ( Ankara </a:t>
                      </a:r>
                      <a:r>
                        <a:rPr lang="tr-TR" sz="12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Ünv</a:t>
                      </a:r>
                      <a:r>
                        <a:rPr lang="tr-TR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) </a:t>
                      </a:r>
                      <a:endParaRPr sz="1000" dirty="0"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294795">
                <a:tc v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endParaRPr sz="14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endParaRPr sz="14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Tıbbi </a:t>
                      </a:r>
                      <a:r>
                        <a:rPr lang="tr-TR" sz="12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Laboratuvar </a:t>
                      </a:r>
                      <a:r>
                        <a:rPr lang="tr-TR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Teknikleri </a:t>
                      </a:r>
                      <a:endParaRPr sz="1200" dirty="0"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Sağlık Hizmetleri Meslek Yüksekokulu ( Akdeniz </a:t>
                      </a:r>
                      <a:r>
                        <a:rPr lang="tr-TR" sz="12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Ünv</a:t>
                      </a:r>
                      <a:r>
                        <a:rPr lang="tr-TR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) </a:t>
                      </a:r>
                      <a:endParaRPr sz="1000" dirty="0"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43833">
                <a:tc rowSpan="7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ÇOCUK GELİŞİMİ</a:t>
                      </a:r>
                      <a:endParaRPr dirty="0"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rowSpan="7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2023</a:t>
                      </a:r>
                      <a:endParaRPr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Çocuk Gelişimi</a:t>
                      </a:r>
                      <a:endParaRPr sz="12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Kozluk Meslek Yüksekokulu ( Batman </a:t>
                      </a:r>
                      <a:r>
                        <a:rPr lang="tr-TR" sz="12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Ünv</a:t>
                      </a:r>
                      <a:r>
                        <a:rPr lang="tr-TR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) </a:t>
                      </a:r>
                      <a:endParaRPr sz="10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43833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Çocuk Gelişimi</a:t>
                      </a:r>
                      <a:endParaRPr sz="12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Sağlık Hizmetleri Meslek Yüksekokulu ( Van </a:t>
                      </a:r>
                      <a:r>
                        <a:rPr lang="tr-TR" sz="12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Yüzüncüyıl</a:t>
                      </a:r>
                      <a:r>
                        <a:rPr lang="tr-TR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tr-TR" sz="12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Ünv</a:t>
                      </a:r>
                      <a:r>
                        <a:rPr lang="tr-TR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) </a:t>
                      </a:r>
                      <a:endParaRPr sz="10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330408837"/>
                  </a:ext>
                </a:extLst>
              </a:tr>
              <a:tr h="379594">
                <a:tc v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endParaRPr sz="14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endParaRPr sz="14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Çocuk Gelişimi</a:t>
                      </a:r>
                      <a:endParaRPr sz="1200" dirty="0"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Sağlık Hizmetleri Meslek Yüksekokulu ( İnönü </a:t>
                      </a:r>
                      <a:r>
                        <a:rPr lang="tr-TR" sz="12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Ünv</a:t>
                      </a:r>
                      <a:r>
                        <a:rPr lang="tr-TR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)</a:t>
                      </a:r>
                      <a:endParaRPr sz="1000" dirty="0"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375970">
                <a:tc v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endParaRPr sz="14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endParaRPr sz="14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  <a:tabLst/>
                        <a:defRPr/>
                      </a:pPr>
                      <a:r>
                        <a:rPr lang="tr-TR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Çocuk Gelişimi</a:t>
                      </a:r>
                      <a:endParaRPr lang="tr-TR" sz="1200" dirty="0"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endParaRPr sz="12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  <a:tabLst/>
                        <a:defRPr/>
                      </a:pPr>
                      <a:r>
                        <a:rPr lang="tr-TR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Sağlık Hizmetleri Meslek Yüksekokulu ( Hakkari </a:t>
                      </a:r>
                      <a:r>
                        <a:rPr lang="tr-TR" sz="12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Ünv</a:t>
                      </a:r>
                      <a:r>
                        <a:rPr lang="tr-TR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) </a:t>
                      </a:r>
                      <a:endParaRPr lang="tr-TR" sz="1000" dirty="0"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endParaRPr sz="10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37597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Çocuk Gelişimi </a:t>
                      </a:r>
                      <a:endParaRPr sz="1200"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Sağlık Hizmetleri Meslek Yüksekokulu ( Akdeniz </a:t>
                      </a:r>
                      <a:r>
                        <a:rPr lang="tr-TR" sz="12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Ünv</a:t>
                      </a:r>
                      <a:r>
                        <a:rPr lang="tr-TR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) </a:t>
                      </a:r>
                      <a:endParaRPr sz="10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895777428"/>
                  </a:ext>
                </a:extLst>
              </a:tr>
              <a:tr h="345922">
                <a:tc v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endParaRPr sz="14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endParaRPr sz="14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Çocuk Gelişimi</a:t>
                      </a:r>
                      <a:endParaRPr sz="12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Atatürk Sağlık Hizmetleri Meslek Yüksekokulu ( Ege </a:t>
                      </a:r>
                      <a:r>
                        <a:rPr lang="tr-TR" sz="1200" b="1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Ünv</a:t>
                      </a:r>
                      <a:r>
                        <a:rPr lang="tr-TR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) </a:t>
                      </a:r>
                      <a:endParaRPr sz="10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345922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  <a:tabLst/>
                        <a:defRPr/>
                      </a:pPr>
                      <a:r>
                        <a:rPr lang="tr-TR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Çocuk Gelişimi</a:t>
                      </a:r>
                      <a:endParaRPr lang="tr-TR" sz="1200" b="1" i="0" u="none" strike="noStrike" cap="none" dirty="0">
                        <a:solidFill>
                          <a:srgbClr val="000000"/>
                        </a:solidFill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endParaRPr sz="12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  <a:tabLst/>
                        <a:defRPr/>
                      </a:pPr>
                      <a:r>
                        <a:rPr lang="tr-TR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Sağlık Hizmetleri Meslek Yüksekokulu (  Süleyman Demirel </a:t>
                      </a:r>
                      <a:r>
                        <a:rPr lang="tr-TR" sz="1200" b="1" kern="1200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Ünv</a:t>
                      </a:r>
                      <a:r>
                        <a:rPr lang="tr-TR" sz="12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tr-TR" sz="12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tr-TR" sz="1000" dirty="0"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endParaRPr sz="10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2524169751"/>
                  </a:ext>
                </a:extLst>
              </a:tr>
            </a:tbl>
          </a:graphicData>
        </a:graphic>
      </p:graphicFrame>
      <p:pic>
        <p:nvPicPr>
          <p:cNvPr id="736" name="Google Shape;736;p3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785813" cy="785813"/>
          </a:xfrm>
          <a:prstGeom prst="rect">
            <a:avLst/>
          </a:prstGeom>
          <a:noFill/>
          <a:ln>
            <a:noFill/>
          </a:ln>
        </p:spPr>
      </p:pic>
      <p:pic>
        <p:nvPicPr>
          <p:cNvPr id="737" name="Google Shape;737;p3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1190746" y="0"/>
            <a:ext cx="938609" cy="98072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6525244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4" name="Google Shape;734;p31"/>
          <p:cNvSpPr txBox="1">
            <a:spLocks noGrp="1"/>
          </p:cNvSpPr>
          <p:nvPr>
            <p:ph type="title"/>
          </p:nvPr>
        </p:nvSpPr>
        <p:spPr>
          <a:xfrm>
            <a:off x="1023938" y="214313"/>
            <a:ext cx="10558462" cy="7143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tr-TR" sz="3600" b="1" u="sng" dirty="0" smtClean="0"/>
              <a:t>Dikey </a:t>
            </a:r>
            <a:r>
              <a:rPr lang="tr-TR" sz="3600" b="1" u="sng" dirty="0"/>
              <a:t>Geçiş </a:t>
            </a:r>
            <a:r>
              <a:rPr lang="tr-TR" sz="3600" b="1" dirty="0">
                <a:solidFill>
                  <a:srgbClr val="FF0000"/>
                </a:solidFill>
              </a:rPr>
              <a:t>İle </a:t>
            </a:r>
            <a:r>
              <a:rPr lang="tr-TR" sz="3600" b="1" u="sng" dirty="0">
                <a:solidFill>
                  <a:schemeClr val="tx1"/>
                </a:solidFill>
              </a:rPr>
              <a:t>Gelen</a:t>
            </a:r>
            <a:r>
              <a:rPr lang="tr-TR" sz="3600" b="1" dirty="0">
                <a:solidFill>
                  <a:srgbClr val="FF0000"/>
                </a:solidFill>
              </a:rPr>
              <a:t> Öğrenci ve Geldikleri Bölümler</a:t>
            </a:r>
            <a:r>
              <a:rPr lang="tr-TR" b="1" dirty="0">
                <a:solidFill>
                  <a:srgbClr val="000000"/>
                </a:solidFill>
              </a:rPr>
              <a:t/>
            </a:r>
            <a:br>
              <a:rPr lang="tr-TR" b="1" dirty="0">
                <a:solidFill>
                  <a:srgbClr val="000000"/>
                </a:solidFill>
              </a:rPr>
            </a:br>
            <a:endParaRPr dirty="0"/>
          </a:p>
        </p:txBody>
      </p:sp>
      <p:pic>
        <p:nvPicPr>
          <p:cNvPr id="736" name="Google Shape;736;p3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785813" cy="785813"/>
          </a:xfrm>
          <a:prstGeom prst="rect">
            <a:avLst/>
          </a:prstGeom>
          <a:noFill/>
          <a:ln>
            <a:noFill/>
          </a:ln>
        </p:spPr>
      </p:pic>
      <p:pic>
        <p:nvPicPr>
          <p:cNvPr id="737" name="Google Shape;737;p3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1305309" y="0"/>
            <a:ext cx="824046" cy="785813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6" name="Google Shape;735;p31"/>
          <p:cNvGraphicFramePr/>
          <p:nvPr>
            <p:extLst/>
          </p:nvPr>
        </p:nvGraphicFramePr>
        <p:xfrm>
          <a:off x="-1" y="785815"/>
          <a:ext cx="12129356" cy="6072184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330907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99464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70113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124498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438181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800" b="1" i="0" u="none" strike="noStrike" cap="none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Kazandığı Bölüm</a:t>
                      </a:r>
                      <a:endParaRPr dirty="0"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800" b="1" i="0" u="none" strike="noStrike" cap="none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Yıl</a:t>
                      </a:r>
                      <a:endParaRPr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800" b="1" i="0" u="none" strike="noStrike" cap="none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Geldiği Bölüm</a:t>
                      </a:r>
                      <a:endParaRPr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800" b="1" i="0" u="none" strike="noStrike" cap="none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Geldiği MYO</a:t>
                      </a:r>
                      <a:endParaRPr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540260">
                <a:tc rowSpan="7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HEMŞİRELİK</a:t>
                      </a:r>
                      <a:endParaRPr dirty="0"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rowSpan="7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2024</a:t>
                      </a:r>
                      <a:endParaRPr dirty="0"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tr-TR" sz="1200" b="1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Anestezi</a:t>
                      </a:r>
                    </a:p>
                  </a:txBody>
                  <a:tcPr marL="68580" marR="68580" marT="0" marB="0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tr-TR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Kahramanmaraş Sütçü İmam Üniversitesi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tr-TR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Sağlık Hizmetleri Meslek Yüksekokulu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301799">
                <a:tc v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endParaRPr sz="14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endParaRPr sz="14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tr-TR" sz="1200" b="1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Tıbbi Laboratuvar Teknikleri</a:t>
                      </a:r>
                    </a:p>
                  </a:txBody>
                  <a:tcPr marL="68580" marR="68580" marT="0" marB="0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tr-TR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Mersin Üniversitesi Sağlık Hizmetleri Meslek Yüksekokulu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01799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tr-TR" sz="1200" b="1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Radyoterapi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tr-TR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Erciyes Üniversitesi</a:t>
                      </a:r>
                      <a:r>
                        <a:rPr lang="tr-TR" sz="700" kern="100">
                          <a:solidFill>
                            <a:srgbClr val="3B3A36"/>
                          </a:solidFill>
                          <a:effectLst/>
                          <a:latin typeface="Tahoma" panose="020B060403050404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tr-TR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Halil Bayraktar Sağlık Hizmetleri Meslek Yüksekokulu 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62549644"/>
                  </a:ext>
                </a:extLst>
              </a:tr>
              <a:tr h="301799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tr-TR" sz="1200" b="1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Yaşlı Bakımı (Ankara)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tr-TR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Sağlık Bilimleri Üniversitesi  Gülhane Sağlık Meslek Yüksekokulu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80164220"/>
                  </a:ext>
                </a:extLst>
              </a:tr>
              <a:tr h="435151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tr-TR" sz="1200" b="1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Diyaliz Pr.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tr-TR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Kayseri Üniversitesi İncesu Ayşe Ve Saffet Arslan Sağlık Hizmetleri Meslek Yüksekokulu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957267846"/>
                  </a:ext>
                </a:extLst>
              </a:tr>
              <a:tr h="435151">
                <a:tc v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endParaRPr sz="14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endParaRPr sz="14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tr-TR" sz="1200" b="1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İlk ve Acil Yardım</a:t>
                      </a:r>
                    </a:p>
                  </a:txBody>
                  <a:tcPr marL="68580" marR="68580" marT="0" marB="0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tr-TR" sz="12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Tokat Gaziosmanpaşa Üniversitesi</a:t>
                      </a:r>
                      <a:r>
                        <a:rPr lang="tr-TR" sz="700" kern="100" dirty="0">
                          <a:solidFill>
                            <a:srgbClr val="3B3A36"/>
                          </a:solidFill>
                          <a:effectLst/>
                          <a:latin typeface="Tahoma" panose="020B060403050404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tr-TR" sz="12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Erbaa Sağlık Hizmetleri Meslek Yüksekokulu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04976">
                <a:tc v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endParaRPr sz="14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endParaRPr sz="14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tr-TR" sz="1200" b="1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Yaşlı Bakımı</a:t>
                      </a:r>
                    </a:p>
                  </a:txBody>
                  <a:tcPr marL="68580" marR="68580" marT="0" marB="0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tr-TR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Akdeniz Üniversitesi</a:t>
                      </a:r>
                      <a:r>
                        <a:rPr lang="tr-TR" sz="700" kern="100">
                          <a:solidFill>
                            <a:srgbClr val="3B3A36"/>
                          </a:solidFill>
                          <a:effectLst/>
                          <a:latin typeface="Tahoma" panose="020B060403050404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tr-TR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Sağlık Hizmetleri Meslek Yüksekokulu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40260">
                <a:tc rowSpan="7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ÇOCUK GELİŞİMİ</a:t>
                      </a:r>
                      <a:endParaRPr dirty="0"/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rowSpan="7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2024</a:t>
                      </a:r>
                      <a:endParaRPr dirty="0"/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tr-TR" sz="1200" b="1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tr-TR" sz="1200" b="1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Çocuk Gelişimi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tr-TR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Hakkari Üniversitesi</a:t>
                      </a:r>
                      <a:r>
                        <a:rPr lang="tr-TR" sz="700" kern="100">
                          <a:solidFill>
                            <a:srgbClr val="3B3A36"/>
                          </a:solidFill>
                          <a:effectLst/>
                          <a:latin typeface="Tahoma" panose="020B060403050404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tr-TR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Sağlık Hizmetleri Meslek Yüksekokulu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435151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tr-TR" sz="1200" b="1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Çocuk Gelişimi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tr-TR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Sağlık Bilimleri Üniversitesi</a:t>
                      </a:r>
                      <a:r>
                        <a:rPr lang="tr-TR" sz="700" kern="100">
                          <a:solidFill>
                            <a:srgbClr val="3B3A36"/>
                          </a:solidFill>
                          <a:effectLst/>
                          <a:latin typeface="Tahoma" panose="020B060403050404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tr-TR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Hamidiye Sağlık Hizmetleri Meslek Yüksekokulu (İstanbul)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330408837"/>
                  </a:ext>
                </a:extLst>
              </a:tr>
              <a:tr h="392704">
                <a:tc v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endParaRPr sz="14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endParaRPr sz="14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tr-TR" sz="1200" b="1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Çocuk Gelişimi</a:t>
                      </a:r>
                    </a:p>
                  </a:txBody>
                  <a:tcPr marL="68580" marR="68580" marT="0" marB="0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tr-TR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İnönü Üniversitesi</a:t>
                      </a:r>
                      <a:r>
                        <a:rPr lang="tr-TR" sz="700" kern="100">
                          <a:solidFill>
                            <a:srgbClr val="3B3A36"/>
                          </a:solidFill>
                          <a:effectLst/>
                          <a:latin typeface="Tahoma" panose="020B060403050404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tr-TR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Sağlık Hizmetleri Meslek Yüksekokulu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388955">
                <a:tc v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endParaRPr sz="14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endParaRPr sz="14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tr-TR" sz="1200" b="1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Optisyenlik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tr-TR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Sakarya Üniversitesi</a:t>
                      </a:r>
                      <a:r>
                        <a:rPr lang="tr-TR" sz="700" kern="100">
                          <a:solidFill>
                            <a:srgbClr val="3B3A36"/>
                          </a:solidFill>
                          <a:effectLst/>
                          <a:latin typeface="Tahoma" panose="020B060403050404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tr-TR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Sakarya Sağlık Hizmetleri Meslek Yüksekokulu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540260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tr-TR" sz="1200" b="1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Anestezi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tr-TR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Kahramanmaraş Sütçü İmam Üniversitesi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tr-TR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Sağlık Hizmetleri Meslek Yüksekokulu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95777428"/>
                  </a:ext>
                </a:extLst>
              </a:tr>
              <a:tr h="357869">
                <a:tc v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endParaRPr sz="14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endParaRPr sz="14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tr-TR" sz="1200" b="1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Tıbbi Laboratuvar Teknikleri</a:t>
                      </a:r>
                    </a:p>
                  </a:txBody>
                  <a:tcPr marL="68580" marR="68580" marT="0" marB="0">
                    <a:lnL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tr-TR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Mersin Üniversitesi Sağlık Hizmetleri Meslek Yüksekokulu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57869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tr-TR" sz="1200" b="1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 Radyoterapi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tr-TR" sz="12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Erciyes Üniversitesi</a:t>
                      </a:r>
                      <a:r>
                        <a:rPr lang="tr-TR" sz="700" kern="100" dirty="0">
                          <a:solidFill>
                            <a:srgbClr val="3B3A36"/>
                          </a:solidFill>
                          <a:effectLst/>
                          <a:latin typeface="Tahoma" panose="020B060403050404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tr-TR" sz="12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Halil Bayraktar Sağlık Hizmetleri Meslek Yüksekokulu 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chemeClr val="lt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5241697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10765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Numarası Yer Tutucusu 1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 smtClean="0"/>
              <a:t>3</a:t>
            </a:fld>
            <a:endParaRPr lang="tr-TR"/>
          </a:p>
        </p:txBody>
      </p:sp>
      <p:sp>
        <p:nvSpPr>
          <p:cNvPr id="5" name="Google Shape;603;p16"/>
          <p:cNvSpPr txBox="1">
            <a:spLocks/>
          </p:cNvSpPr>
          <p:nvPr/>
        </p:nvSpPr>
        <p:spPr>
          <a:xfrm>
            <a:off x="595547" y="457200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>
              <a:buClr>
                <a:srgbClr val="FF0000"/>
              </a:buClr>
              <a:buSzPts val="3600"/>
              <a:buFont typeface="Calibri"/>
              <a:buNone/>
            </a:pPr>
            <a:r>
              <a:rPr lang="tr-TR" sz="3600" b="1" dirty="0" smtClean="0">
                <a:solidFill>
                  <a:srgbClr val="FF0000"/>
                </a:solidFill>
              </a:rPr>
              <a:t>Fakülteye Kayıt Yaptıran Öğrencilerin Puanları (2024)</a:t>
            </a:r>
            <a:endParaRPr lang="tr-TR" dirty="0"/>
          </a:p>
        </p:txBody>
      </p:sp>
      <p:pic>
        <p:nvPicPr>
          <p:cNvPr id="6" name="Google Shape;606;p1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87805"/>
            <a:ext cx="1050926" cy="1050926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Resim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225029" y="122497"/>
            <a:ext cx="938865" cy="981541"/>
          </a:xfrm>
          <a:prstGeom prst="rect">
            <a:avLst/>
          </a:prstGeom>
        </p:spPr>
      </p:pic>
      <p:graphicFrame>
        <p:nvGraphicFramePr>
          <p:cNvPr id="8" name="Tablo 7"/>
          <p:cNvGraphicFramePr>
            <a:graphicFrameLocks noGrp="1"/>
          </p:cNvGraphicFramePr>
          <p:nvPr>
            <p:extLst/>
          </p:nvPr>
        </p:nvGraphicFramePr>
        <p:xfrm>
          <a:off x="887893" y="2308122"/>
          <a:ext cx="10225074" cy="2240280"/>
        </p:xfrm>
        <a:graphic>
          <a:graphicData uri="http://schemas.openxmlformats.org/drawingml/2006/table">
            <a:tbl>
              <a:tblPr/>
              <a:tblGrid>
                <a:gridCol w="1648749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746908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031400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941985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524009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2332023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</a:tblGrid>
              <a:tr h="36849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alt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altLang="en-US" sz="14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En yüksek Puanla Yerleşen Adayın Başarı Sırası</a:t>
                      </a:r>
                      <a:endParaRPr kumimoji="0" lang="tr-TR" altLang="en-US" sz="14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  <a:sym typeface="Arial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altLang="en-US" sz="14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(2024)</a:t>
                      </a:r>
                      <a:endParaRPr kumimoji="0" lang="tr-TR" alt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alt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altLang="en-US" sz="14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En Düşük Puanla Yerleşen Adayın Başarı Sırası</a:t>
                      </a:r>
                      <a:endParaRPr kumimoji="0" lang="tr-TR" altLang="en-US" sz="14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  <a:sym typeface="Arial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altLang="en-US" sz="1400" b="1" i="0" u="none" strike="noStrike" kern="0" cap="none" spc="0" normalizeH="0" baseline="0" noProof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  <a:sym typeface="Arial"/>
                        </a:rPr>
                        <a:t>(2024)</a:t>
                      </a:r>
                      <a:endParaRPr kumimoji="0" lang="tr-TR" altLang="en-US" sz="1400" b="0" i="0" u="none" strike="noStrike" kern="0" cap="none" spc="0" normalizeH="0" baseline="0" noProof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+mn-ea"/>
                        <a:cs typeface="Calibri" panose="020F0502020204030204" pitchFamily="34" charset="0"/>
                        <a:sym typeface="Arial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36849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2024</a:t>
                      </a:r>
                      <a:endParaRPr kumimoji="0" lang="en-US" altLang="en-US" sz="2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Hemşirelik</a:t>
                      </a:r>
                      <a:endParaRPr kumimoji="0" lang="tr-TR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alt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124.307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alt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167.676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36849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Font typeface="Arial" panose="020B0604020202020204" pitchFamily="34" charset="0"/>
                        <a:defRPr sz="28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1pPr>
                      <a:lvl2pPr marL="742950" indent="-285750">
                        <a:spcBef>
                          <a:spcPct val="20000"/>
                        </a:spcBef>
                        <a:buFont typeface="Arial" panose="020B0604020202020204" pitchFamily="34" charset="0"/>
                        <a:defRPr sz="24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2pPr>
                      <a:lvl3pPr marL="11430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 sz="2000"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3pPr>
                      <a:lvl4pPr marL="16002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4pPr>
                      <a:lvl5pPr marL="2057400" indent="-228600">
                        <a:spcBef>
                          <a:spcPct val="20000"/>
                        </a:spcBef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5pPr>
                      <a:lvl6pPr marL="25146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6pPr>
                      <a:lvl7pPr marL="29718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7pPr>
                      <a:lvl8pPr marL="34290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8pPr>
                      <a:lvl9pPr marL="3886200" indent="-228600"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anose="020B0604020202020204" pitchFamily="34" charset="0"/>
                        <a:defRPr>
                          <a:solidFill>
                            <a:schemeClr val="tx1"/>
                          </a:solidFill>
                          <a:latin typeface="Calibri" panose="020F050202020403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Çocuk Gelişimi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alt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alt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166.013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altLang="en-US" sz="20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6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214.913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BFBFB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04632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2" name="Google Shape;612;p17"/>
          <p:cNvSpPr txBox="1">
            <a:spLocks noGrp="1"/>
          </p:cNvSpPr>
          <p:nvPr>
            <p:ph type="title"/>
          </p:nvPr>
        </p:nvSpPr>
        <p:spPr>
          <a:xfrm>
            <a:off x="1127448" y="274638"/>
            <a:ext cx="10454952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Calibri"/>
              <a:buNone/>
            </a:pPr>
            <a:r>
              <a:rPr lang="tr-TR" b="1" dirty="0" smtClean="0">
                <a:solidFill>
                  <a:srgbClr val="FF0000"/>
                </a:solidFill>
              </a:rPr>
              <a:t>Kumluca </a:t>
            </a:r>
            <a:r>
              <a:rPr lang="tr-TR" b="1" dirty="0">
                <a:solidFill>
                  <a:srgbClr val="FF0000"/>
                </a:solidFill>
              </a:rPr>
              <a:t>Sağlık Bilimleri Fakültesi </a:t>
            </a:r>
            <a:br>
              <a:rPr lang="tr-TR" b="1" dirty="0">
                <a:solidFill>
                  <a:srgbClr val="FF0000"/>
                </a:solidFill>
              </a:rPr>
            </a:br>
            <a:r>
              <a:rPr lang="tr-TR" b="1" dirty="0">
                <a:solidFill>
                  <a:srgbClr val="FF0000"/>
                </a:solidFill>
              </a:rPr>
              <a:t>Başarı Sıralaması</a:t>
            </a:r>
            <a:endParaRPr dirty="0"/>
          </a:p>
        </p:txBody>
      </p:sp>
      <p:graphicFrame>
        <p:nvGraphicFramePr>
          <p:cNvPr id="613" name="Google Shape;613;p17"/>
          <p:cNvGraphicFramePr/>
          <p:nvPr>
            <p:extLst/>
          </p:nvPr>
        </p:nvGraphicFramePr>
        <p:xfrm>
          <a:off x="1002891" y="1803929"/>
          <a:ext cx="9861754" cy="3743704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147407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18063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10121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24869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317522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13071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1238864">
                  <a:extLst>
                    <a:ext uri="{9D8B030D-6E8A-4147-A177-3AD203B41FA5}">
                      <a16:colId xmlns="" xmlns:a16="http://schemas.microsoft.com/office/drawing/2014/main" val="3762153206"/>
                    </a:ext>
                  </a:extLst>
                </a:gridCol>
                <a:gridCol w="1170039"/>
              </a:tblGrid>
              <a:tr h="828193">
                <a:tc gridSpan="8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3600" b="1" u="none" strike="noStrike" cap="none" dirty="0" smtClean="0"/>
                        <a:t>       </a:t>
                      </a:r>
                      <a:r>
                        <a:rPr lang="tr-TR" sz="3600" b="1" u="none" strike="noStrike" cap="none" dirty="0" err="1" smtClean="0"/>
                        <a:t>Üni.sayısı</a:t>
                      </a:r>
                      <a:r>
                        <a:rPr lang="tr-TR" sz="3600" b="1" u="none" strike="noStrike" cap="none" dirty="0" smtClean="0"/>
                        <a:t> </a:t>
                      </a:r>
                      <a:r>
                        <a:rPr lang="tr-TR" sz="3600" b="1" u="none" strike="noStrike" cap="none" dirty="0"/>
                        <a:t>/ Başarı </a:t>
                      </a:r>
                      <a:r>
                        <a:rPr lang="tr-TR" sz="3600" b="1" u="none" strike="noStrike" cap="none" dirty="0" smtClean="0"/>
                        <a:t>sırası</a:t>
                      </a:r>
                      <a:endParaRPr sz="2800" dirty="0"/>
                    </a:p>
                  </a:txBody>
                  <a:tcPr marL="91450" marR="91450" marT="45725" marB="45725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endParaRPr sz="2800" dirty="0"/>
                    </a:p>
                  </a:txBody>
                  <a:tcPr marL="91450" marR="91450" marT="45725" marB="45725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 dirty="0"/>
                    </a:p>
                  </a:txBody>
                  <a:tcPr marL="91450" marR="91450" marT="45725" marB="45725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endParaRPr sz="1200" u="none" strike="noStrike" cap="none" dirty="0"/>
                    </a:p>
                  </a:txBody>
                  <a:tcPr marL="91450" marR="91450" marT="45725" marB="45725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endParaRPr sz="1200" u="none" strike="noStrike" cap="none" dirty="0"/>
                    </a:p>
                  </a:txBody>
                  <a:tcPr marL="91450" marR="91450" marT="45725" marB="45725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u="none" strike="noStrike" cap="none" dirty="0"/>
                    </a:p>
                  </a:txBody>
                  <a:tcPr marL="91450" marR="91450" marT="45725" marB="45725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sz="1200" u="none" strike="noStrike" cap="none" dirty="0"/>
                    </a:p>
                  </a:txBody>
                  <a:tcPr marL="91450" marR="91450" marT="45725" marB="45725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sz="1200" u="none" strike="noStrike" cap="none" dirty="0"/>
                    </a:p>
                  </a:txBody>
                  <a:tcPr marL="91450" marR="91450" marT="45725" marB="45725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749318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2000" b="1" i="0" u="none" strike="noStrike" cap="none" dirty="0">
                          <a:solidFill>
                            <a:schemeClr val="tx1"/>
                          </a:solidFill>
                        </a:rPr>
                        <a:t>Yıl</a:t>
                      </a:r>
                      <a:endParaRPr sz="2000" b="1" i="0" u="none" strike="noStrike" cap="none" dirty="0">
                        <a:solidFill>
                          <a:schemeClr val="tx1"/>
                        </a:solidFill>
                      </a:endParaRPr>
                    </a:p>
                  </a:txBody>
                  <a:tcPr marL="91450" marR="91450" marT="45725" marB="45725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1" u="none" strike="noStrike" cap="none" dirty="0" smtClean="0"/>
                        <a:t> </a:t>
                      </a:r>
                      <a:r>
                        <a:rPr lang="tr-TR" sz="1600" b="1" u="none" strike="noStrike" cap="none" dirty="0"/>
                        <a:t>2018</a:t>
                      </a:r>
                      <a:endParaRPr sz="1600" b="1" u="none" strike="noStrike" cap="none" dirty="0"/>
                    </a:p>
                  </a:txBody>
                  <a:tcPr marL="91450" marR="91450" marT="45725" marB="45725"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1" u="none" strike="noStrike" cap="none" dirty="0" smtClean="0"/>
                        <a:t>2019</a:t>
                      </a:r>
                      <a:endParaRPr sz="1600" b="1" u="none" strike="noStrike" cap="none" dirty="0"/>
                    </a:p>
                  </a:txBody>
                  <a:tcPr marL="91450" marR="91450" marT="45725" marB="45725"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1" u="none" strike="noStrike" cap="none" dirty="0" smtClean="0"/>
                        <a:t>2020</a:t>
                      </a:r>
                      <a:endParaRPr sz="1600" b="1" u="none" strike="noStrike" cap="none" dirty="0"/>
                    </a:p>
                  </a:txBody>
                  <a:tcPr marL="91450" marR="91450" marT="45725" marB="45725"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1" u="none" strike="noStrike" cap="none" dirty="0" smtClean="0"/>
                        <a:t>2021</a:t>
                      </a:r>
                      <a:endParaRPr sz="1600" b="1" u="none" strike="noStrike" cap="none" dirty="0"/>
                    </a:p>
                  </a:txBody>
                  <a:tcPr marL="91450" marR="91450" marT="45725" marB="45725"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1" u="none" strike="noStrike" cap="none" dirty="0" smtClean="0"/>
                        <a:t>2022</a:t>
                      </a:r>
                      <a:endParaRPr sz="1600" b="1" u="none" strike="noStrike" cap="none" dirty="0"/>
                    </a:p>
                  </a:txBody>
                  <a:tcPr marL="91450" marR="91450" marT="45725" marB="45725"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1" u="none" strike="noStrike" cap="none" dirty="0" smtClean="0"/>
                        <a:t>2023</a:t>
                      </a:r>
                      <a:endParaRPr sz="1600" b="1" u="none" strike="noStrike" cap="none" dirty="0"/>
                    </a:p>
                  </a:txBody>
                  <a:tcPr marL="91450" marR="91450" marT="45725" marB="45725">
                    <a:solidFill>
                      <a:srgbClr val="EAF1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1" u="none" strike="noStrike" cap="none" dirty="0" smtClean="0"/>
                        <a:t>2024</a:t>
                      </a:r>
                      <a:endParaRPr sz="1600" b="1" u="none" strike="noStrike" cap="none" dirty="0"/>
                    </a:p>
                  </a:txBody>
                  <a:tcPr marL="91450" marR="91450" marT="45725" marB="45725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907067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2400"/>
                        <a:buFont typeface="Calibri"/>
                        <a:buNone/>
                      </a:pPr>
                      <a:r>
                        <a:rPr lang="tr-TR" sz="1800" b="1" i="0" u="none" strike="noStrike" cap="none" dirty="0">
                          <a:solidFill>
                            <a:schemeClr val="tx1"/>
                          </a:solidFill>
                        </a:rPr>
                        <a:t>Hemşirelik </a:t>
                      </a:r>
                      <a:endParaRPr sz="1800" b="1" i="0" u="none" strike="noStrike" cap="none" dirty="0">
                        <a:solidFill>
                          <a:schemeClr val="tx1"/>
                        </a:solidFill>
                      </a:endParaRPr>
                    </a:p>
                  </a:txBody>
                  <a:tcPr marL="91450" marR="91450" marT="45725" marB="45725" anchor="ctr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2400"/>
                        <a:buFont typeface="Calibri"/>
                        <a:buNone/>
                      </a:pPr>
                      <a:r>
                        <a:rPr lang="tr-TR" sz="2000" b="1" u="none" strike="noStrike" cap="none" dirty="0">
                          <a:solidFill>
                            <a:srgbClr val="FF0000"/>
                          </a:solidFill>
                        </a:rPr>
                        <a:t>-</a:t>
                      </a:r>
                      <a:endParaRPr sz="1200" dirty="0"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u="none" strike="noStrike" cap="none" dirty="0"/>
                    </a:p>
                  </a:txBody>
                  <a:tcPr marL="91450" marR="91450" marT="45725" marB="45725">
                    <a:solidFill>
                      <a:srgbClr val="E5B8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2000" b="1" u="none" strike="noStrike" cap="none" dirty="0" smtClean="0"/>
                        <a:t>/ </a:t>
                      </a:r>
                      <a:r>
                        <a:rPr lang="tr-TR" sz="2000" b="1" u="none" strike="noStrike" cap="none" dirty="0" smtClean="0">
                          <a:solidFill>
                            <a:srgbClr val="FF0000"/>
                          </a:solidFill>
                        </a:rPr>
                        <a:t>47</a:t>
                      </a:r>
                      <a:endParaRPr sz="2000" b="1" u="none" strike="noStrike" cap="none" dirty="0">
                        <a:solidFill>
                          <a:srgbClr val="FF0000"/>
                        </a:solidFill>
                      </a:endParaRPr>
                    </a:p>
                  </a:txBody>
                  <a:tcPr marL="91450" marR="91450" marT="45725" marB="45725">
                    <a:solidFill>
                      <a:srgbClr val="E5B8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2000" b="1" u="none" strike="noStrike" cap="none" dirty="0"/>
                        <a:t>103 / </a:t>
                      </a:r>
                      <a:r>
                        <a:rPr lang="tr-TR" sz="2000" b="1" u="none" strike="noStrike" cap="none" dirty="0">
                          <a:solidFill>
                            <a:srgbClr val="FF0000"/>
                          </a:solidFill>
                        </a:rPr>
                        <a:t>34</a:t>
                      </a:r>
                      <a:endParaRPr sz="2000" b="1" u="none" strike="noStrike" cap="none" dirty="0">
                        <a:solidFill>
                          <a:srgbClr val="FF0000"/>
                        </a:solidFill>
                      </a:endParaRPr>
                    </a:p>
                  </a:txBody>
                  <a:tcPr marL="91450" marR="91450" marT="45725" marB="45725">
                    <a:solidFill>
                      <a:srgbClr val="E5B8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2000" b="1" u="none" strike="noStrike" cap="none" dirty="0"/>
                        <a:t>  </a:t>
                      </a:r>
                      <a:r>
                        <a:rPr lang="tr-TR" sz="2000" b="1" u="none" strike="noStrike" cap="none" dirty="0" smtClean="0"/>
                        <a:t>108 / </a:t>
                      </a:r>
                      <a:r>
                        <a:rPr lang="tr-TR" sz="2000" b="1" u="none" strike="noStrike" cap="none" dirty="0" smtClean="0">
                          <a:solidFill>
                            <a:srgbClr val="FF0000"/>
                          </a:solidFill>
                        </a:rPr>
                        <a:t>37</a:t>
                      </a:r>
                      <a:endParaRPr sz="2000" b="1" u="none" strike="noStrike" cap="none" dirty="0">
                        <a:solidFill>
                          <a:srgbClr val="FF0000"/>
                        </a:solidFill>
                      </a:endParaRPr>
                    </a:p>
                  </a:txBody>
                  <a:tcPr marL="91450" marR="91450" marT="45725" marB="45725">
                    <a:solidFill>
                      <a:srgbClr val="E5B8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2000" b="1" u="none" strike="noStrike" cap="none" dirty="0" smtClean="0"/>
                        <a:t>112 / </a:t>
                      </a:r>
                      <a:r>
                        <a:rPr lang="tr-TR" sz="2000" b="1" u="none" strike="noStrike" cap="none" dirty="0" smtClean="0">
                          <a:solidFill>
                            <a:srgbClr val="FF0000"/>
                          </a:solidFill>
                        </a:rPr>
                        <a:t>46</a:t>
                      </a:r>
                      <a:endParaRPr sz="2000" b="1" u="none" strike="noStrike" cap="none" dirty="0">
                        <a:solidFill>
                          <a:srgbClr val="FF0000"/>
                        </a:solidFill>
                      </a:endParaRPr>
                    </a:p>
                  </a:txBody>
                  <a:tcPr marL="91450" marR="91450" marT="45725" marB="45725">
                    <a:solidFill>
                      <a:srgbClr val="E5B8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b="1" dirty="0" smtClean="0">
                          <a:solidFill>
                            <a:schemeClr val="tx1"/>
                          </a:solidFill>
                        </a:rPr>
                        <a:t>114 / </a:t>
                      </a:r>
                      <a:r>
                        <a:rPr lang="tr-TR" sz="2000" b="1" dirty="0" smtClean="0">
                          <a:solidFill>
                            <a:srgbClr val="FF0000"/>
                          </a:solidFill>
                        </a:rPr>
                        <a:t>44</a:t>
                      </a:r>
                      <a:r>
                        <a:rPr lang="tr-TR" sz="2000" b="1" dirty="0">
                          <a:solidFill>
                            <a:srgbClr val="FF0000"/>
                          </a:solidFill>
                        </a:rPr>
                        <a:t>.</a:t>
                      </a: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b="1" u="none" strike="noStrike" cap="none" dirty="0">
                        <a:solidFill>
                          <a:schemeClr val="tx1"/>
                        </a:solidFill>
                      </a:endParaRPr>
                    </a:p>
                  </a:txBody>
                  <a:tcPr marL="91450" marR="91450" marT="45725" marB="45725">
                    <a:solidFill>
                      <a:srgbClr val="E5B8B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2000" b="1" u="none" strike="noStrike" cap="none" dirty="0">
                          <a:solidFill>
                            <a:schemeClr val="tx1"/>
                          </a:solidFill>
                        </a:rPr>
                        <a:t>114/48</a:t>
                      </a:r>
                      <a:endParaRPr sz="2000" b="1" u="none" strike="noStrike" cap="none" dirty="0">
                        <a:solidFill>
                          <a:schemeClr val="tx1"/>
                        </a:solidFill>
                      </a:endParaRPr>
                    </a:p>
                  </a:txBody>
                  <a:tcPr marL="91450" marR="91450" marT="45725" marB="45725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259126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400"/>
                        <a:buFont typeface="Calibri"/>
                        <a:buNone/>
                      </a:pPr>
                      <a:r>
                        <a:rPr lang="tr-TR" sz="1800" b="1" i="0" u="none" strike="noStrike" cap="none" dirty="0">
                          <a:solidFill>
                            <a:schemeClr val="tx1"/>
                          </a:solidFill>
                        </a:rPr>
                        <a:t>Çocuk Gelişimi </a:t>
                      </a:r>
                      <a:endParaRPr sz="1100" dirty="0">
                        <a:solidFill>
                          <a:schemeClr val="tx1"/>
                        </a:solidFill>
                      </a:endParaRPr>
                    </a:p>
                  </a:txBody>
                  <a:tcPr marL="91450" marR="91450" marT="45725" marB="45725">
                    <a:solidFill>
                      <a:schemeClr val="bg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2000" b="1" u="none" strike="noStrike" cap="none">
                          <a:solidFill>
                            <a:srgbClr val="FF0000"/>
                          </a:solidFill>
                        </a:rPr>
                        <a:t>-</a:t>
                      </a:r>
                      <a:endParaRPr sz="2000" b="1" u="none" strike="noStrike" cap="none">
                        <a:solidFill>
                          <a:srgbClr val="FF0000"/>
                        </a:solidFill>
                      </a:endParaRPr>
                    </a:p>
                  </a:txBody>
                  <a:tcPr marL="91450" marR="91450" marT="45725" marB="45725">
                    <a:solidFill>
                      <a:srgbClr val="CCC0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2000" b="1" u="none" strike="noStrike" cap="none" dirty="0" smtClean="0"/>
                        <a:t>/ </a:t>
                      </a:r>
                      <a:r>
                        <a:rPr lang="tr-TR" sz="2000" b="1" u="none" strike="noStrike" cap="none" dirty="0" smtClean="0">
                          <a:solidFill>
                            <a:srgbClr val="FF0000"/>
                          </a:solidFill>
                        </a:rPr>
                        <a:t>7</a:t>
                      </a:r>
                      <a:endParaRPr sz="2000" b="1" u="none" strike="noStrike" cap="none" dirty="0">
                        <a:solidFill>
                          <a:srgbClr val="FF0000"/>
                        </a:solidFill>
                      </a:endParaRPr>
                    </a:p>
                  </a:txBody>
                  <a:tcPr marL="91450" marR="91450" marT="45725" marB="45725">
                    <a:solidFill>
                      <a:srgbClr val="CCC0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2000" b="1" u="none" strike="noStrike" cap="none" dirty="0"/>
                        <a:t>24 / </a:t>
                      </a:r>
                      <a:r>
                        <a:rPr lang="tr-TR" sz="2000" b="1" u="none" strike="noStrike" cap="none" dirty="0">
                          <a:solidFill>
                            <a:srgbClr val="FF0000"/>
                          </a:solidFill>
                        </a:rPr>
                        <a:t>7</a:t>
                      </a:r>
                      <a:endParaRPr sz="2000" b="1" u="none" strike="noStrike" cap="none" dirty="0">
                        <a:solidFill>
                          <a:srgbClr val="FF0000"/>
                        </a:solidFill>
                      </a:endParaRPr>
                    </a:p>
                  </a:txBody>
                  <a:tcPr marL="91450" marR="91450" marT="45725" marB="45725">
                    <a:solidFill>
                      <a:srgbClr val="CCC0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2000" b="1" u="none" strike="noStrike" cap="none" dirty="0"/>
                        <a:t>   </a:t>
                      </a:r>
                      <a:r>
                        <a:rPr lang="tr-TR" sz="2000" b="1" u="none" strike="noStrike" cap="none" dirty="0" smtClean="0"/>
                        <a:t>26 / </a:t>
                      </a:r>
                      <a:r>
                        <a:rPr lang="tr-TR" sz="2000" b="1" u="none" strike="noStrike" cap="none" dirty="0" smtClean="0">
                          <a:solidFill>
                            <a:srgbClr val="FF0000"/>
                          </a:solidFill>
                        </a:rPr>
                        <a:t>8</a:t>
                      </a:r>
                      <a:endParaRPr sz="2000" b="1" u="none" strike="noStrike" cap="none" dirty="0">
                        <a:solidFill>
                          <a:srgbClr val="FF0000"/>
                        </a:solidFill>
                      </a:endParaRPr>
                    </a:p>
                  </a:txBody>
                  <a:tcPr marL="91450" marR="91450" marT="45725" marB="45725">
                    <a:solidFill>
                      <a:srgbClr val="CCC0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2000" b="1" u="none" strike="noStrike" cap="none" dirty="0" smtClean="0"/>
                        <a:t>29 / </a:t>
                      </a:r>
                      <a:r>
                        <a:rPr lang="tr-TR" sz="2000" b="1" u="none" strike="noStrike" cap="none" dirty="0" smtClean="0">
                          <a:solidFill>
                            <a:srgbClr val="FF0000"/>
                          </a:solidFill>
                        </a:rPr>
                        <a:t>12</a:t>
                      </a:r>
                      <a:endParaRPr sz="2000" b="1" u="none" strike="noStrike" cap="none" dirty="0">
                        <a:solidFill>
                          <a:srgbClr val="FF0000"/>
                        </a:solidFill>
                      </a:endParaRPr>
                    </a:p>
                  </a:txBody>
                  <a:tcPr marL="91450" marR="91450" marT="45725" marB="45725">
                    <a:solidFill>
                      <a:srgbClr val="CCC0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2000" b="1" dirty="0" smtClean="0">
                          <a:solidFill>
                            <a:schemeClr val="tx1"/>
                          </a:solidFill>
                        </a:rPr>
                        <a:t>29 / </a:t>
                      </a:r>
                      <a:r>
                        <a:rPr lang="tr-TR" sz="2000" b="1" dirty="0" smtClean="0">
                          <a:solidFill>
                            <a:srgbClr val="FF0000"/>
                          </a:solidFill>
                        </a:rPr>
                        <a:t>9</a:t>
                      </a:r>
                      <a:endParaRPr lang="tr-TR" sz="2000" b="1" dirty="0">
                        <a:solidFill>
                          <a:srgbClr val="FF0000"/>
                        </a:solidFill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2000" b="1" u="none" strike="noStrike" cap="none" dirty="0">
                        <a:solidFill>
                          <a:schemeClr val="tx1"/>
                        </a:solidFill>
                      </a:endParaRPr>
                    </a:p>
                  </a:txBody>
                  <a:tcPr marL="91450" marR="91450" marT="45725" marB="45725">
                    <a:solidFill>
                      <a:srgbClr val="CCC0D9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2000" b="1" u="none" strike="noStrike" cap="none" dirty="0">
                          <a:solidFill>
                            <a:schemeClr val="tx1"/>
                          </a:solidFill>
                        </a:rPr>
                        <a:t>32/11</a:t>
                      </a:r>
                      <a:endParaRPr sz="2000" b="1" u="none" strike="noStrike" cap="none" dirty="0">
                        <a:solidFill>
                          <a:schemeClr val="tx1"/>
                        </a:solidFill>
                      </a:endParaRPr>
                    </a:p>
                  </a:txBody>
                  <a:tcPr marL="91450" marR="91450" marT="45725" marB="45725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14" name="Google Shape;614;p17"/>
          <p:cNvSpPr txBox="1">
            <a:spLocks noGrp="1"/>
          </p:cNvSpPr>
          <p:nvPr>
            <p:ph type="sldNum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4</a:t>
            </a:fld>
            <a:endParaRPr>
              <a:solidFill>
                <a:srgbClr val="89898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15" name="Google Shape;615;p1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1424" cy="911424"/>
          </a:xfrm>
          <a:prstGeom prst="rect">
            <a:avLst/>
          </a:prstGeom>
          <a:noFill/>
          <a:ln>
            <a:noFill/>
          </a:ln>
        </p:spPr>
      </p:pic>
      <p:pic>
        <p:nvPicPr>
          <p:cNvPr id="616" name="Google Shape;616;p17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1253391" y="37827"/>
            <a:ext cx="938609" cy="98072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212801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Google Shape;621;p18"/>
          <p:cNvGraphicFramePr/>
          <p:nvPr>
            <p:extLst/>
          </p:nvPr>
        </p:nvGraphicFramePr>
        <p:xfrm>
          <a:off x="2" y="-1"/>
          <a:ext cx="12191999" cy="6969878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152406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15227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1524067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1524067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1524067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167154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1422719">
                  <a:extLst>
                    <a:ext uri="{9D8B030D-6E8A-4147-A177-3AD203B41FA5}">
                      <a16:colId xmlns:a16="http://schemas.microsoft.com/office/drawing/2014/main" xmlns="" val="3119911831"/>
                    </a:ext>
                  </a:extLst>
                </a:gridCol>
                <a:gridCol w="1478772">
                  <a:extLst>
                    <a:ext uri="{9D8B030D-6E8A-4147-A177-3AD203B41FA5}">
                      <a16:colId xmlns:a16="http://schemas.microsoft.com/office/drawing/2014/main" xmlns="" val="2790362928"/>
                    </a:ext>
                  </a:extLst>
                </a:gridCol>
              </a:tblGrid>
              <a:tr h="381665">
                <a:tc gridSpan="8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70C0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800" b="1" i="0" u="none" strike="noStrike" cap="none" dirty="0" smtClean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HEMŞİRELİK </a:t>
                      </a:r>
                      <a:r>
                        <a:rPr lang="tr-TR" sz="1800" b="1" i="0" u="none" strike="noStrike" cap="none" dirty="0">
                          <a:solidFill>
                            <a:schemeClr val="tx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BÖLÜMÜNE KAYIT OLAN ÖĞRENCİ SAYILARI</a:t>
                      </a: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C0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70C0"/>
                        </a:buClr>
                        <a:buSzPts val="1800"/>
                        <a:buFont typeface="Calibri"/>
                        <a:buNone/>
                      </a:pPr>
                      <a:endParaRPr sz="1100" b="0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C0D9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70C0"/>
                        </a:buClr>
                        <a:buSzPts val="1800"/>
                        <a:buFont typeface="Calibri"/>
                        <a:buNone/>
                      </a:pPr>
                      <a:endParaRPr sz="1100" b="0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CCC0D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97198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600" b="1" i="0" u="none" strike="noStrike" cap="none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YIL</a:t>
                      </a:r>
                      <a:endParaRPr sz="1600" b="1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600" b="1" i="0" u="none" strike="noStrike" cap="none" dirty="0" smtClean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Merkezi</a:t>
                      </a:r>
                    </a:p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600" b="1" i="0" u="none" strike="noStrike" cap="none" dirty="0" smtClean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Okul Birinciliği</a:t>
                      </a:r>
                    </a:p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600" b="1" i="0" u="none" strike="noStrike" cap="none" dirty="0" smtClean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34 </a:t>
                      </a:r>
                      <a:r>
                        <a:rPr lang="tr-TR" sz="1600" b="1" i="0" u="none" strike="noStrike" cap="none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Yaş </a:t>
                      </a:r>
                      <a:r>
                        <a:rPr lang="tr-TR" sz="1600" b="1" i="0" u="none" strike="noStrike" cap="none" dirty="0" smtClean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Üstü</a:t>
                      </a: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600" b="1" i="0" u="none" strike="noStrike" cap="none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Yatay Geçişle Gelen</a:t>
                      </a:r>
                      <a:endParaRPr sz="1600" b="1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600" b="1" i="0" u="none" strike="noStrike" cap="none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Dikey Geçişle Gelen</a:t>
                      </a:r>
                      <a:endParaRPr sz="1600" b="1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600" b="1" i="0" u="none" strike="noStrike" cap="none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Yabancı Uyruklu Gelen</a:t>
                      </a:r>
                      <a:endParaRPr sz="1600" b="1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600" b="1" i="0" u="none" strike="noStrike" cap="none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TOPLAM</a:t>
                      </a:r>
                    </a:p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600" b="1" i="0" u="none" strike="noStrike" cap="none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(KAYITLI</a:t>
                      </a:r>
                      <a:r>
                        <a:rPr lang="tr-TR" sz="1600" b="1" i="0" u="none" strike="noStrike" cap="none" baseline="0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ÖĞRENCİLER</a:t>
                      </a:r>
                      <a:r>
                        <a:rPr lang="tr-TR" sz="1600" b="1" i="0" u="none" strike="noStrike" cap="none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)</a:t>
                      </a:r>
                      <a:endParaRPr sz="1600" b="1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600" b="1" i="0" u="none" strike="noStrike" cap="none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Yatay Geçişle</a:t>
                      </a:r>
                      <a:r>
                        <a:rPr lang="tr-TR" sz="1600" b="1" i="0" u="none" strike="noStrike" cap="none" baseline="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Giden</a:t>
                      </a:r>
                      <a:endParaRPr sz="1600" b="1" i="0" u="none" strike="noStrike" cap="none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600" b="1" i="0" u="none" strike="noStrike" cap="none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Kayıt sildiren sayısı</a:t>
                      </a:r>
                      <a:endParaRPr sz="1600" b="1" i="0" u="none" strike="noStrike" cap="none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19014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3333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rgbClr val="333333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2017</a:t>
                      </a:r>
                      <a:endParaRPr sz="1400" b="1" i="0" u="none" strike="noStrike" cap="none" dirty="0">
                        <a:solidFill>
                          <a:schemeClr val="dk1"/>
                        </a:solidFill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3333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rgbClr val="333333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60</a:t>
                      </a:r>
                      <a:endParaRPr sz="1400" b="1" i="0" u="none" strike="noStrike" cap="none" dirty="0">
                        <a:solidFill>
                          <a:schemeClr val="dk1"/>
                        </a:solidFill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3333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rgbClr val="333333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-</a:t>
                      </a:r>
                      <a:endParaRPr sz="1400" b="1" i="0" u="none" strike="noStrike" cap="none" dirty="0">
                        <a:solidFill>
                          <a:schemeClr val="dk1"/>
                        </a:solidFill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3333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rgbClr val="333333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-</a:t>
                      </a:r>
                      <a:endParaRPr sz="1400" b="1" i="0" u="none" strike="noStrike" cap="none" dirty="0">
                        <a:solidFill>
                          <a:schemeClr val="dk1"/>
                        </a:solidFill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3333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rgbClr val="333333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-</a:t>
                      </a:r>
                      <a:endParaRPr sz="1400" b="1" i="0" u="none" strike="noStrike" cap="none" dirty="0">
                        <a:solidFill>
                          <a:schemeClr val="dk1"/>
                        </a:solidFill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3333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rgbClr val="333333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60</a:t>
                      </a:r>
                      <a:endParaRPr sz="1400" b="1" i="0" u="none" strike="noStrike" cap="none" dirty="0">
                        <a:solidFill>
                          <a:schemeClr val="dk1"/>
                        </a:solidFill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3333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3</a:t>
                      </a:r>
                      <a:endParaRPr sz="1400" b="1" i="0" u="none" strike="noStrike" cap="none" dirty="0">
                        <a:solidFill>
                          <a:schemeClr val="dk1"/>
                        </a:solidFill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3333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-</a:t>
                      </a:r>
                      <a:endParaRPr sz="1400" b="1" i="0" u="none" strike="noStrike" cap="none" dirty="0">
                        <a:solidFill>
                          <a:schemeClr val="dk1"/>
                        </a:solidFill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19014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3333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rgbClr val="333333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2018</a:t>
                      </a:r>
                      <a:endParaRPr sz="1400" b="1" i="0" u="none" strike="noStrike" cap="none" dirty="0">
                        <a:solidFill>
                          <a:schemeClr val="dk1"/>
                        </a:solidFill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3333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rgbClr val="333333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70</a:t>
                      </a:r>
                      <a:endParaRPr sz="1400" b="1" i="0" u="none" strike="noStrike" cap="none" dirty="0">
                        <a:solidFill>
                          <a:schemeClr val="dk1"/>
                        </a:solidFill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3333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rgbClr val="333333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2</a:t>
                      </a:r>
                      <a:endParaRPr sz="1400" b="1" i="0" u="none" strike="noStrike" cap="none" dirty="0">
                        <a:solidFill>
                          <a:schemeClr val="dk1"/>
                        </a:solidFill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3333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400" b="1" i="0" u="none" strike="noStrike" cap="none">
                          <a:solidFill>
                            <a:srgbClr val="333333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-</a:t>
                      </a:r>
                      <a:endParaRPr sz="1400" b="1" i="0" u="none" strike="noStrike" cap="none">
                        <a:solidFill>
                          <a:schemeClr val="dk1"/>
                        </a:solidFill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3333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rgbClr val="333333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  <a:endParaRPr sz="1400" b="1" i="0" u="none" strike="noStrike" cap="none" dirty="0">
                        <a:solidFill>
                          <a:schemeClr val="dk1"/>
                        </a:solidFill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3333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rgbClr val="333333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73</a:t>
                      </a:r>
                      <a:endParaRPr sz="1400" b="1" i="0" u="none" strike="noStrike" cap="none" dirty="0">
                        <a:solidFill>
                          <a:schemeClr val="dk1"/>
                        </a:solidFill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3333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8</a:t>
                      </a:r>
                      <a:endParaRPr sz="1400" b="1" i="0" u="none" strike="noStrike" cap="none" dirty="0">
                        <a:solidFill>
                          <a:schemeClr val="dk1"/>
                        </a:solidFill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3333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-</a:t>
                      </a:r>
                      <a:endParaRPr sz="1400" b="1" i="0" u="none" strike="noStrike" cap="none" dirty="0">
                        <a:solidFill>
                          <a:schemeClr val="dk1"/>
                        </a:solidFill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19014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3333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rgbClr val="333333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2019</a:t>
                      </a:r>
                      <a:endParaRPr sz="1400" b="1" i="0" u="none" strike="noStrike" cap="none" dirty="0">
                        <a:solidFill>
                          <a:schemeClr val="dk1"/>
                        </a:solidFill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3333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rgbClr val="333333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72</a:t>
                      </a:r>
                      <a:endParaRPr sz="1400" b="1" i="0" u="none" strike="noStrike" cap="none" dirty="0">
                        <a:solidFill>
                          <a:schemeClr val="dk1"/>
                        </a:solidFill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3333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rgbClr val="333333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4</a:t>
                      </a:r>
                      <a:endParaRPr sz="1400" b="1" i="0" u="none" strike="noStrike" cap="none" dirty="0">
                        <a:solidFill>
                          <a:schemeClr val="dk1"/>
                        </a:solidFill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3333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rgbClr val="333333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5</a:t>
                      </a:r>
                      <a:endParaRPr sz="1400" b="1" i="0" u="none" strike="noStrike" cap="none" dirty="0">
                        <a:solidFill>
                          <a:schemeClr val="dk1"/>
                        </a:solidFill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3333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rgbClr val="333333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  <a:endParaRPr sz="1400" b="1" i="0" u="none" strike="noStrike" cap="none" dirty="0">
                        <a:solidFill>
                          <a:schemeClr val="dk1"/>
                        </a:solidFill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3333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rgbClr val="333333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82</a:t>
                      </a:r>
                      <a:endParaRPr sz="1400" b="1" i="0" u="none" strike="noStrike" cap="none" dirty="0">
                        <a:solidFill>
                          <a:schemeClr val="dk1"/>
                        </a:solidFill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3333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6</a:t>
                      </a:r>
                      <a:endParaRPr sz="1400" b="1" i="0" u="none" strike="noStrike" cap="none" dirty="0">
                        <a:solidFill>
                          <a:schemeClr val="dk1"/>
                        </a:solidFill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3333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-</a:t>
                      </a:r>
                      <a:endParaRPr sz="1400" b="1" i="0" u="none" strike="noStrike" cap="none" dirty="0">
                        <a:solidFill>
                          <a:schemeClr val="dk1"/>
                        </a:solidFill>
                        <a:latin typeface="+mn-lt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219014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2020</a:t>
                      </a:r>
                      <a:endParaRPr sz="1400" dirty="0"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72</a:t>
                      </a:r>
                      <a:endParaRPr sz="1400" dirty="0"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3</a:t>
                      </a:r>
                      <a:endParaRPr sz="1400" dirty="0"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5</a:t>
                      </a:r>
                      <a:endParaRPr sz="1400" dirty="0"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2</a:t>
                      </a:r>
                      <a:endParaRPr sz="1400" dirty="0"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82</a:t>
                      </a:r>
                      <a:endParaRPr sz="1400" dirty="0"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400" b="1" dirty="0">
                          <a:latin typeface="+mn-lt"/>
                        </a:rPr>
                        <a:t>15</a:t>
                      </a:r>
                      <a:endParaRPr sz="1400" b="1" dirty="0"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400" b="1" dirty="0">
                          <a:latin typeface="+mn-lt"/>
                        </a:rPr>
                        <a:t>1</a:t>
                      </a:r>
                      <a:endParaRPr sz="1400" b="1" dirty="0"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19014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2021</a:t>
                      </a:r>
                      <a:endParaRPr sz="1400" dirty="0"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75</a:t>
                      </a:r>
                      <a:endParaRPr sz="1400" dirty="0"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  <a:endParaRPr sz="1400" dirty="0"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5</a:t>
                      </a:r>
                      <a:endParaRPr sz="1400" dirty="0"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  <a:endParaRPr sz="1400" dirty="0"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82</a:t>
                      </a:r>
                      <a:endParaRPr sz="1400" dirty="0"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400" b="1" dirty="0">
                          <a:latin typeface="+mn-lt"/>
                        </a:rPr>
                        <a:t>16</a:t>
                      </a:r>
                      <a:endParaRPr sz="1400" b="1" dirty="0"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400" b="1" dirty="0">
                          <a:latin typeface="+mn-lt"/>
                        </a:rPr>
                        <a:t>2</a:t>
                      </a:r>
                      <a:endParaRPr sz="1400" b="1" dirty="0"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19014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2022</a:t>
                      </a:r>
                      <a:endParaRPr sz="1400" dirty="0"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88</a:t>
                      </a:r>
                      <a:endParaRPr sz="1400" dirty="0"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2</a:t>
                      </a:r>
                      <a:endParaRPr sz="1400" dirty="0"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5</a:t>
                      </a:r>
                      <a:endParaRPr sz="1400" dirty="0"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-</a:t>
                      </a:r>
                      <a:endParaRPr sz="1400" dirty="0"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chemeClr val="dk1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95</a:t>
                      </a:r>
                      <a:endParaRPr sz="1400" dirty="0"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400" b="1" dirty="0">
                          <a:latin typeface="+mn-lt"/>
                        </a:rPr>
                        <a:t>9</a:t>
                      </a:r>
                      <a:endParaRPr sz="1400" b="1" dirty="0"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400" b="1" dirty="0">
                          <a:latin typeface="+mn-lt"/>
                        </a:rPr>
                        <a:t>3</a:t>
                      </a:r>
                      <a:endParaRPr sz="1400" b="1" dirty="0"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19014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400" b="1" dirty="0">
                          <a:latin typeface="+mn-lt"/>
                        </a:rPr>
                        <a:t>2023</a:t>
                      </a:r>
                      <a:endParaRPr sz="1400" b="1" dirty="0">
                        <a:latin typeface="+mn-lt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91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74611426"/>
                  </a:ext>
                </a:extLst>
              </a:tr>
              <a:tr h="275778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400" b="1" dirty="0"/>
                        <a:t>2024</a:t>
                      </a:r>
                      <a:endParaRPr sz="1400" b="1" dirty="0"/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85+3+3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99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424392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400" b="1" dirty="0"/>
                        <a:t>TOPLAM</a:t>
                      </a:r>
                      <a:endParaRPr sz="1400" b="1" dirty="0"/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alt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alt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alt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alt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r-TR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573</a:t>
                      </a: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alt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tr-TR" alt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283785">
                <a:tc gridSpan="8">
                  <a:txBody>
                    <a:bodyPr/>
                    <a:lstStyle/>
                    <a:p>
                      <a:pPr algn="ctr"/>
                      <a:r>
                        <a:rPr lang="tr-TR" sz="1800" b="1" dirty="0"/>
                        <a:t>Çocuk Gelişimi Bölümüne</a:t>
                      </a:r>
                      <a:r>
                        <a:rPr lang="tr-TR" sz="1800" b="1" baseline="0" dirty="0"/>
                        <a:t> Kayıt Olan Öğrenci Sayıları</a:t>
                      </a:r>
                      <a:endParaRPr lang="tr-TR" sz="1800" b="1" dirty="0"/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70C0"/>
                        </a:buClr>
                        <a:buSzPts val="1800"/>
                        <a:buFont typeface="Calibri"/>
                        <a:buNone/>
                      </a:pPr>
                      <a:endParaRPr sz="1100" b="0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70C0"/>
                        </a:buClr>
                        <a:buSzPts val="1800"/>
                        <a:buFont typeface="Calibri"/>
                        <a:buNone/>
                      </a:pPr>
                      <a:endParaRPr sz="1100" b="0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877213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600" b="1" i="0" u="none" strike="noStrike" cap="none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YIL</a:t>
                      </a:r>
                      <a:endParaRPr sz="1600" b="1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800"/>
                        <a:buFont typeface="Calibri"/>
                        <a:buNone/>
                        <a:tabLst/>
                        <a:defRPr/>
                      </a:pPr>
                      <a:r>
                        <a:rPr lang="tr-TR" sz="1600" b="1" i="0" u="none" strike="noStrike" cap="none" dirty="0" smtClean="0">
                          <a:solidFill>
                            <a:srgbClr val="FF0000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Merkezi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800"/>
                        <a:buFont typeface="Calibri"/>
                        <a:buNone/>
                        <a:tabLst/>
                        <a:defRPr/>
                      </a:pPr>
                      <a:r>
                        <a:rPr lang="tr-TR" sz="1600" b="1" i="0" u="none" strike="noStrike" cap="none" dirty="0" smtClean="0">
                          <a:solidFill>
                            <a:srgbClr val="FF0000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Okul Birinciliği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800"/>
                        <a:buFont typeface="Calibri"/>
                        <a:buNone/>
                        <a:tabLst/>
                        <a:defRPr/>
                      </a:pPr>
                      <a:r>
                        <a:rPr lang="tr-TR" sz="1600" b="1" i="0" u="none" strike="noStrike" cap="none" dirty="0" smtClean="0">
                          <a:solidFill>
                            <a:srgbClr val="FF0000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34 </a:t>
                      </a:r>
                      <a:r>
                        <a:rPr lang="tr-TR" sz="1600" b="1" i="0" u="none" strike="noStrike" cap="none" dirty="0">
                          <a:solidFill>
                            <a:srgbClr val="FF0000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Yaş </a:t>
                      </a:r>
                      <a:r>
                        <a:rPr lang="tr-TR" sz="1600" b="1" i="0" u="none" strike="noStrike" cap="none" dirty="0" smtClean="0">
                          <a:solidFill>
                            <a:srgbClr val="FF0000"/>
                          </a:solidFill>
                          <a:latin typeface="+mn-lt"/>
                          <a:ea typeface="Calibri"/>
                          <a:cs typeface="Calibri"/>
                          <a:sym typeface="Calibri"/>
                        </a:rPr>
                        <a:t>Üstü</a:t>
                      </a:r>
                      <a:endParaRPr sz="1600" b="1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600" b="1" i="0" u="none" strike="noStrike" cap="none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Yatay Geçişle </a:t>
                      </a:r>
                      <a:endParaRPr lang="tr-TR" sz="1600" b="1" i="0" u="none" strike="noStrike" cap="none" dirty="0" smtClean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600" b="1" i="0" u="none" strike="noStrike" cap="none" dirty="0" smtClean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Gelen</a:t>
                      </a:r>
                      <a:endParaRPr sz="1600" b="1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600" b="1" i="0" u="none" strike="noStrike" cap="none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Dikey Geçişle </a:t>
                      </a:r>
                      <a:endParaRPr lang="tr-TR" sz="1600" b="1" i="0" u="none" strike="noStrike" cap="none" dirty="0" smtClean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600" b="1" i="0" u="none" strike="noStrike" cap="none" dirty="0" smtClean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Gelen</a:t>
                      </a:r>
                      <a:endParaRPr sz="1600" b="1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600" b="1" i="0" u="none" strike="noStrike" cap="none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Yabancı Uyruklu Gelen</a:t>
                      </a:r>
                      <a:endParaRPr sz="1600" b="1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600" b="1" i="0" u="none" strike="noStrike" cap="none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TOPLAM</a:t>
                      </a: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600" b="1" i="0" u="none" strike="noStrike" cap="none" dirty="0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(KAYITLI ÖĞRENCİLER)</a:t>
                      </a: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600" b="1" i="0" u="none" strike="noStrike" cap="none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Yatay Geçişle</a:t>
                      </a:r>
                      <a:r>
                        <a:rPr lang="tr-TR" sz="1600" b="1" i="0" u="none" strike="noStrike" cap="none" baseline="0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Giden</a:t>
                      </a:r>
                      <a:endParaRPr sz="1600" b="1" i="0" u="none" strike="noStrike" cap="none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600" b="1" i="0" u="none" strike="noStrike" cap="none" dirty="0">
                          <a:solidFill>
                            <a:schemeClr val="bg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Kayıt sildiren sayısı</a:t>
                      </a:r>
                      <a:endParaRPr sz="1600" b="1" i="0" u="none" strike="noStrike" cap="none" dirty="0">
                        <a:solidFill>
                          <a:schemeClr val="bg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225714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3333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rgbClr val="333333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2018</a:t>
                      </a:r>
                      <a:endParaRPr sz="1400" b="1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3333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rgbClr val="333333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60</a:t>
                      </a:r>
                      <a:endParaRPr sz="1400" b="1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3333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rgbClr val="333333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</a:t>
                      </a:r>
                      <a:endParaRPr sz="1400" b="1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3333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rgbClr val="333333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</a:t>
                      </a:r>
                      <a:endParaRPr sz="1400" b="1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3333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rgbClr val="333333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</a:t>
                      </a:r>
                      <a:endParaRPr sz="1400" b="1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3333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rgbClr val="333333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60</a:t>
                      </a:r>
                      <a:endParaRPr sz="1400" b="1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3333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7</a:t>
                      </a:r>
                      <a:endParaRPr sz="1400" b="1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3333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</a:t>
                      </a:r>
                      <a:endParaRPr sz="1400" b="1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225714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3333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rgbClr val="333333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2019</a:t>
                      </a:r>
                      <a:endParaRPr sz="1400" b="1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3333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rgbClr val="333333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72</a:t>
                      </a:r>
                      <a:endParaRPr sz="1400" b="1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3333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rgbClr val="333333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</a:t>
                      </a:r>
                      <a:endParaRPr sz="1400" b="1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3333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rgbClr val="333333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</a:t>
                      </a:r>
                      <a:endParaRPr sz="1400" b="1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3333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rgbClr val="333333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</a:t>
                      </a:r>
                      <a:endParaRPr sz="1400" b="1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3333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rgbClr val="333333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77</a:t>
                      </a:r>
                      <a:endParaRPr sz="1400" b="1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3333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</a:t>
                      </a:r>
                      <a:endParaRPr sz="1400" b="1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333333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  <a:endParaRPr sz="1400" b="1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224269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2020</a:t>
                      </a:r>
                      <a:endParaRPr sz="1400" dirty="0"/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72</a:t>
                      </a:r>
                      <a:endParaRPr sz="1400" dirty="0"/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</a:t>
                      </a:r>
                      <a:endParaRPr sz="1400" dirty="0"/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4</a:t>
                      </a:r>
                      <a:endParaRPr sz="1400" dirty="0"/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</a:t>
                      </a:r>
                      <a:endParaRPr sz="1400" dirty="0"/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80</a:t>
                      </a:r>
                      <a:endParaRPr sz="14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400" b="1" dirty="0"/>
                        <a:t>7</a:t>
                      </a:r>
                      <a:endParaRPr sz="1400" b="1" dirty="0"/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400" b="1" dirty="0"/>
                        <a:t>8</a:t>
                      </a:r>
                      <a:endParaRPr sz="1400" b="1" dirty="0"/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224269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2021</a:t>
                      </a:r>
                      <a:endParaRPr sz="1400" dirty="0"/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400" b="1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67</a:t>
                      </a:r>
                      <a:endParaRPr sz="1400"/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</a:t>
                      </a:r>
                      <a:endParaRPr sz="1400" dirty="0"/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</a:t>
                      </a:r>
                      <a:endParaRPr sz="1400" dirty="0"/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</a:t>
                      </a:r>
                      <a:endParaRPr sz="1400" dirty="0"/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70</a:t>
                      </a:r>
                      <a:endParaRPr sz="14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400" b="1" dirty="0"/>
                        <a:t>12</a:t>
                      </a:r>
                      <a:endParaRPr sz="1400" b="1" dirty="0"/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400" b="1" dirty="0"/>
                        <a:t>7</a:t>
                      </a:r>
                      <a:endParaRPr sz="1400" b="1" dirty="0"/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224269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2022</a:t>
                      </a:r>
                      <a:endParaRPr sz="1400" dirty="0"/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400" b="1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72</a:t>
                      </a:r>
                      <a:endParaRPr sz="1400"/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</a:t>
                      </a:r>
                      <a:endParaRPr sz="1400" dirty="0"/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5</a:t>
                      </a:r>
                      <a:endParaRPr sz="1400" dirty="0"/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-</a:t>
                      </a:r>
                      <a:endParaRPr sz="1400" dirty="0"/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400" b="1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79</a:t>
                      </a:r>
                      <a:endParaRPr sz="1400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400" b="1" dirty="0"/>
                        <a:t>4</a:t>
                      </a:r>
                      <a:endParaRPr sz="1400" b="1" dirty="0"/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400" b="1" dirty="0"/>
                        <a:t>5</a:t>
                      </a:r>
                      <a:endParaRPr sz="1400" b="1" dirty="0"/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265159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400" b="1" dirty="0"/>
                        <a:t>2023</a:t>
                      </a:r>
                      <a:endParaRPr sz="1400" b="1" dirty="0"/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400" b="1" dirty="0"/>
                        <a:t>72</a:t>
                      </a:r>
                      <a:endParaRPr sz="1400" b="1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400" b="1" dirty="0"/>
                        <a:t>3</a:t>
                      </a:r>
                      <a:endParaRPr sz="1400" b="1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400" b="1" dirty="0"/>
                        <a:t>7</a:t>
                      </a:r>
                      <a:endParaRPr sz="1400" b="1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400" b="1" dirty="0"/>
                        <a:t>-</a:t>
                      </a:r>
                      <a:endParaRPr sz="1400" b="1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400" b="1" dirty="0"/>
                        <a:t>82</a:t>
                      </a:r>
                      <a:endParaRPr sz="1400" b="1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400" b="1" dirty="0"/>
                        <a:t>4</a:t>
                      </a:r>
                      <a:endParaRPr sz="1400" b="1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400" b="1" dirty="0"/>
                        <a:t>9</a:t>
                      </a:r>
                      <a:endParaRPr sz="1400" b="1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60611943"/>
                  </a:ext>
                </a:extLst>
              </a:tr>
              <a:tr h="265159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400" b="1" dirty="0"/>
                        <a:t>2024</a:t>
                      </a:r>
                      <a:endParaRPr sz="1400" b="1" dirty="0"/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400" b="1" dirty="0"/>
                        <a:t>40+1+1</a:t>
                      </a:r>
                      <a:endParaRPr sz="1400" b="1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400" b="1" dirty="0"/>
                        <a:t>3</a:t>
                      </a:r>
                      <a:endParaRPr sz="1400" b="1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400" b="1" dirty="0"/>
                        <a:t>5</a:t>
                      </a:r>
                      <a:endParaRPr sz="1400" b="1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endParaRPr sz="1400" b="1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400" b="1" dirty="0"/>
                        <a:t>50</a:t>
                      </a:r>
                      <a:endParaRPr sz="1400" b="1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400" b="1" dirty="0"/>
                        <a:t>8</a:t>
                      </a:r>
                      <a:endParaRPr sz="1400" b="1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400" b="1" dirty="0"/>
                        <a:t>4</a:t>
                      </a:r>
                      <a:endParaRPr sz="1400" b="1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20"/>
                  </a:ext>
                </a:extLst>
              </a:tr>
              <a:tr h="265159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400" b="1" dirty="0"/>
                        <a:t>TOPLAM</a:t>
                      </a:r>
                      <a:endParaRPr sz="1400" b="1" dirty="0"/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endParaRPr sz="1400" b="1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endParaRPr sz="1400" b="1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endParaRPr sz="1400" b="1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endParaRPr sz="1400" b="1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400" b="1" dirty="0"/>
                        <a:t>498</a:t>
                      </a:r>
                      <a:endParaRPr sz="1400" b="1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endParaRPr sz="1400" b="1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endParaRPr sz="1400" b="1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8"/>
                  </a:ext>
                </a:extLst>
              </a:tr>
              <a:tr h="265159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100" b="1" dirty="0">
                          <a:solidFill>
                            <a:schemeClr val="bg1"/>
                          </a:solidFill>
                        </a:rPr>
                        <a:t>FAKÜLTE TOPLAM</a:t>
                      </a:r>
                      <a:endParaRPr sz="1100" b="1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endParaRPr sz="1100" b="1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endParaRPr sz="1100" b="1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endParaRPr sz="1100" b="1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endParaRPr sz="1100" b="1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r>
                        <a:rPr lang="tr-TR" sz="1100" b="1" dirty="0">
                          <a:solidFill>
                            <a:schemeClr val="bg1"/>
                          </a:solidFill>
                        </a:rPr>
                        <a:t>Kayıtlı olan öğrenci  599</a:t>
                      </a:r>
                      <a:endParaRPr sz="1100" b="1" dirty="0">
                        <a:solidFill>
                          <a:schemeClr val="bg1"/>
                        </a:solidFill>
                      </a:endParaRPr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0000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endParaRPr sz="1100" b="1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800"/>
                        <a:buFont typeface="Calibri"/>
                        <a:buNone/>
                      </a:pPr>
                      <a:endParaRPr sz="1200" b="1" dirty="0"/>
                    </a:p>
                  </a:txBody>
                  <a:tcPr marL="0" marR="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37905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o 2"/>
          <p:cNvGraphicFramePr>
            <a:graphicFrameLocks noGrp="1"/>
          </p:cNvGraphicFramePr>
          <p:nvPr>
            <p:extLst/>
          </p:nvPr>
        </p:nvGraphicFramePr>
        <p:xfrm>
          <a:off x="1727196" y="955640"/>
          <a:ext cx="8753990" cy="5287844"/>
        </p:xfrm>
        <a:graphic>
          <a:graphicData uri="http://schemas.openxmlformats.org/drawingml/2006/table">
            <a:tbl>
              <a:tblPr firstRow="1" bandRow="1"/>
              <a:tblGrid>
                <a:gridCol w="437699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437699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1321961">
                <a:tc gridSpan="2">
                  <a:txBody>
                    <a:bodyPr/>
                    <a:lstStyle/>
                    <a:p>
                      <a:pPr algn="ctr"/>
                      <a:endParaRPr lang="tr-TR" sz="2800" dirty="0"/>
                    </a:p>
                    <a:p>
                      <a:pPr algn="ctr"/>
                      <a:r>
                        <a:rPr lang="tr-TR" sz="2800" b="1" dirty="0" smtClean="0"/>
                        <a:t>HALEN</a:t>
                      </a:r>
                      <a:r>
                        <a:rPr lang="tr-TR" sz="2800" b="1" baseline="0" dirty="0" smtClean="0"/>
                        <a:t> </a:t>
                      </a:r>
                      <a:r>
                        <a:rPr lang="tr-TR" sz="2800" b="1" baseline="0" dirty="0"/>
                        <a:t>KAYITLI OLAN </a:t>
                      </a:r>
                      <a:r>
                        <a:rPr lang="tr-TR" sz="2800" b="1" baseline="0" dirty="0" smtClean="0"/>
                        <a:t>ÖĞRENCİ SAYISI (</a:t>
                      </a:r>
                      <a:r>
                        <a:rPr lang="tr-TR" sz="2800" b="1" dirty="0" smtClean="0"/>
                        <a:t>2024) </a:t>
                      </a:r>
                      <a:endParaRPr lang="tr-TR" sz="2800" b="1" dirty="0"/>
                    </a:p>
                  </a:txBody>
                  <a:tcPr>
                    <a:solidFill>
                      <a:srgbClr val="00B05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321961">
                <a:tc>
                  <a:txBody>
                    <a:bodyPr/>
                    <a:lstStyle/>
                    <a:p>
                      <a:pPr algn="ctr"/>
                      <a:endParaRPr lang="tr-TR" sz="2400" b="1" dirty="0"/>
                    </a:p>
                    <a:p>
                      <a:pPr algn="ctr"/>
                      <a:r>
                        <a:rPr lang="tr-TR" sz="2400" b="1" dirty="0"/>
                        <a:t>Hemşirelik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800" b="1" dirty="0"/>
                        <a:t>345</a:t>
                      </a:r>
                    </a:p>
                  </a:txBody>
                  <a:tcPr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321961">
                <a:tc>
                  <a:txBody>
                    <a:bodyPr/>
                    <a:lstStyle/>
                    <a:p>
                      <a:pPr algn="ctr"/>
                      <a:endParaRPr lang="tr-TR" sz="2400" b="1" dirty="0"/>
                    </a:p>
                    <a:p>
                      <a:pPr algn="ctr"/>
                      <a:r>
                        <a:rPr lang="tr-TR" sz="2400" b="1" dirty="0"/>
                        <a:t>Çocuk Gelişimi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800" b="1" dirty="0"/>
                        <a:t>254</a:t>
                      </a:r>
                    </a:p>
                  </a:txBody>
                  <a:tcPr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321961">
                <a:tc>
                  <a:txBody>
                    <a:bodyPr/>
                    <a:lstStyle/>
                    <a:p>
                      <a:pPr algn="ctr"/>
                      <a:endParaRPr lang="tr-TR" sz="2400" b="1" dirty="0"/>
                    </a:p>
                    <a:p>
                      <a:pPr algn="ctr"/>
                      <a:r>
                        <a:rPr lang="tr-TR" sz="2400" b="1" dirty="0"/>
                        <a:t>Toplam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sz="2800" b="1" i="0" u="none" strike="noStrike" cap="none" dirty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599</a:t>
                      </a:r>
                    </a:p>
                  </a:txBody>
                  <a:tcPr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4" name="Google Shape;622;p1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0"/>
            <a:ext cx="894735" cy="882031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Google Shape;623;p1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306689" y="45319"/>
            <a:ext cx="800778" cy="83671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938744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2" name="Google Shape;632;p19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Calibri"/>
              <a:buNone/>
            </a:pPr>
            <a:r>
              <a:rPr lang="tr-TR">
                <a:solidFill>
                  <a:srgbClr val="FF0000"/>
                </a:solidFill>
              </a:rPr>
              <a:t>Yıllara Göre Yatay Geçiş İle </a:t>
            </a:r>
            <a:r>
              <a:rPr lang="tr-TR" b="1" u="sng">
                <a:solidFill>
                  <a:srgbClr val="002060"/>
                </a:solidFill>
              </a:rPr>
              <a:t>Gelen</a:t>
            </a:r>
            <a:r>
              <a:rPr lang="tr-TR">
                <a:solidFill>
                  <a:srgbClr val="FF0000"/>
                </a:solidFill>
              </a:rPr>
              <a:t> Öğrenciler</a:t>
            </a:r>
            <a:r>
              <a:rPr lang="tr-TR" b="1">
                <a:solidFill>
                  <a:srgbClr val="FF0000"/>
                </a:solidFill>
              </a:rPr>
              <a:t/>
            </a:r>
            <a:br>
              <a:rPr lang="tr-TR" b="1">
                <a:solidFill>
                  <a:srgbClr val="FF0000"/>
                </a:solidFill>
              </a:rPr>
            </a:br>
            <a:endParaRPr>
              <a:solidFill>
                <a:srgbClr val="FF0000"/>
              </a:solidFill>
            </a:endParaRPr>
          </a:p>
        </p:txBody>
      </p:sp>
      <p:graphicFrame>
        <p:nvGraphicFramePr>
          <p:cNvPr id="633" name="Google Shape;633;p19"/>
          <p:cNvGraphicFramePr/>
          <p:nvPr>
            <p:extLst/>
          </p:nvPr>
        </p:nvGraphicFramePr>
        <p:xfrm>
          <a:off x="983433" y="1258070"/>
          <a:ext cx="10284643" cy="4513464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265322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55238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85740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221619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443386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1" u="none" strike="noStrike" cap="none" dirty="0">
                          <a:solidFill>
                            <a:srgbClr val="FF0000"/>
                          </a:solidFill>
                        </a:rPr>
                        <a:t>Bölüm</a:t>
                      </a:r>
                      <a:endParaRPr sz="1600" b="1" i="0" u="none" strike="noStrike" cap="none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1" u="none" strike="noStrike" cap="none" dirty="0">
                          <a:solidFill>
                            <a:srgbClr val="FF0000"/>
                          </a:solidFill>
                        </a:rPr>
                        <a:t>Yıl</a:t>
                      </a:r>
                      <a:endParaRPr sz="1600" b="1" i="0" u="none" strike="noStrike" cap="none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1" u="none" strike="noStrike" cap="none" dirty="0">
                          <a:solidFill>
                            <a:srgbClr val="FF0000"/>
                          </a:solidFill>
                        </a:rPr>
                        <a:t>Geldiği Üniversite</a:t>
                      </a:r>
                      <a:endParaRPr sz="1600" b="1" i="0" u="none" strike="noStrike" cap="none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1" u="none" strike="noStrike" cap="none" dirty="0">
                          <a:solidFill>
                            <a:srgbClr val="FF0000"/>
                          </a:solidFill>
                        </a:rPr>
                        <a:t>Öğrenci Sayısı</a:t>
                      </a:r>
                      <a:endParaRPr sz="1600" b="1" i="0" u="none" strike="noStrike" cap="none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459577">
                <a:tc row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800" b="1" u="none" strike="noStrike" cap="none" dirty="0"/>
                        <a:t>Hemşirelik</a:t>
                      </a:r>
                      <a:endParaRPr sz="18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FABF8E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1" u="none" strike="noStrike" cap="none" dirty="0"/>
                        <a:t>2018</a:t>
                      </a: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FABF8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u="none" strike="noStrike" cap="none"/>
                        <a:t>Yüksek İhtisas Ünv. (Ankara)</a:t>
                      </a:r>
                      <a:endParaRPr sz="1600" b="0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FABF8E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2000" b="1" u="none" strike="noStrike" cap="none"/>
                        <a:t>2</a:t>
                      </a:r>
                      <a:endParaRPr sz="2000" b="1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FABF8E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59577">
                <a:tc v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FABF8E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FABF8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u="none" strike="noStrike" cap="none" dirty="0"/>
                        <a:t>Okan </a:t>
                      </a:r>
                      <a:r>
                        <a:rPr lang="tr-TR" sz="1600" u="none" strike="noStrike" cap="none" dirty="0" err="1"/>
                        <a:t>Ünv</a:t>
                      </a:r>
                      <a:r>
                        <a:rPr lang="tr-TR" sz="1600" u="none" strike="noStrike" cap="none" dirty="0"/>
                        <a:t>. (İstanbul)</a:t>
                      </a:r>
                      <a:endParaRPr sz="1600" b="0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FABF8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59577">
                <a:tc rowSpan="4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800" b="1" u="none" strike="noStrike" cap="none" dirty="0"/>
                        <a:t>Hemşirelik</a:t>
                      </a:r>
                      <a:endParaRPr sz="18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D6E3BC"/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1" u="none" strike="noStrike" cap="none" dirty="0"/>
                        <a:t>2019</a:t>
                      </a: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u="none" strike="noStrike" cap="none" dirty="0"/>
                        <a:t>Gelişim </a:t>
                      </a:r>
                      <a:r>
                        <a:rPr lang="tr-TR" sz="1600" u="none" strike="noStrike" cap="none" dirty="0" err="1"/>
                        <a:t>Ünv</a:t>
                      </a:r>
                      <a:r>
                        <a:rPr lang="tr-TR" sz="1600" u="none" strike="noStrike" cap="none" dirty="0"/>
                        <a:t>. (İstanbul)</a:t>
                      </a:r>
                      <a:endParaRPr sz="1600" b="0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D6E3BC"/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2000" b="1" u="none" strike="noStrike" cap="none" dirty="0"/>
                        <a:t>4</a:t>
                      </a:r>
                      <a:endParaRPr sz="20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D6E3BC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59577">
                <a:tc v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D6E3BC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u="none" strike="noStrike" cap="none" dirty="0"/>
                        <a:t>İstinye </a:t>
                      </a:r>
                      <a:r>
                        <a:rPr lang="tr-TR" sz="1600" u="none" strike="noStrike" cap="none" dirty="0" err="1"/>
                        <a:t>Ünv</a:t>
                      </a:r>
                      <a:r>
                        <a:rPr lang="tr-TR" sz="1600" u="none" strike="noStrike" cap="none" dirty="0"/>
                        <a:t>. (İstanbul)</a:t>
                      </a:r>
                      <a:endParaRPr sz="1600" b="0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D6E3B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59577">
                <a:tc v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D6E3BC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u="none" strike="noStrike" cap="none" dirty="0"/>
                        <a:t>Karatay </a:t>
                      </a:r>
                      <a:r>
                        <a:rPr lang="tr-TR" sz="1600" u="none" strike="noStrike" cap="none" dirty="0" err="1"/>
                        <a:t>Ünv</a:t>
                      </a:r>
                      <a:r>
                        <a:rPr lang="tr-TR" sz="1600" u="none" strike="noStrike" cap="none" dirty="0"/>
                        <a:t>. (Konya)</a:t>
                      </a:r>
                      <a:endParaRPr sz="1600" b="0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D6E3B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459577">
                <a:tc v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D6E3BC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D6E3B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u="none" strike="noStrike" cap="none" dirty="0"/>
                        <a:t>Batman </a:t>
                      </a:r>
                      <a:r>
                        <a:rPr lang="tr-TR" sz="1600" u="none" strike="noStrike" cap="none" dirty="0" err="1"/>
                        <a:t>Ünv</a:t>
                      </a:r>
                      <a:r>
                        <a:rPr lang="tr-TR" sz="1600" u="none" strike="noStrike" cap="none" dirty="0"/>
                        <a:t>. (Batman)</a:t>
                      </a:r>
                      <a:endParaRPr sz="1600" b="0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D6E3BC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459577">
                <a:tc rowSpan="3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800" b="1" u="none" strike="noStrike" cap="none" dirty="0"/>
                        <a:t>Çocuk Gelişimi</a:t>
                      </a:r>
                      <a:endParaRPr sz="18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B2A0C7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1" u="none" strike="noStrike" cap="none" dirty="0"/>
                        <a:t>2019</a:t>
                      </a: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B2A0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u="none" strike="noStrike" cap="none" dirty="0"/>
                        <a:t>Karatekin </a:t>
                      </a:r>
                      <a:r>
                        <a:rPr lang="tr-TR" sz="1600" u="none" strike="noStrike" cap="none" dirty="0" err="1"/>
                        <a:t>Ünv</a:t>
                      </a:r>
                      <a:r>
                        <a:rPr lang="tr-TR" sz="1600" u="none" strike="noStrike" cap="none" dirty="0"/>
                        <a:t>. (Çankırı)</a:t>
                      </a:r>
                      <a:endParaRPr sz="1600" b="0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B2A0C7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2000" b="1" u="none" strike="noStrike" cap="none"/>
                        <a:t>3</a:t>
                      </a:r>
                      <a:endParaRPr sz="2000" b="1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B2A0C7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409653">
                <a:tc v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0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B2A0C7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0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B2A0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u="none" strike="noStrike" cap="none" dirty="0"/>
                        <a:t>Karatekin </a:t>
                      </a:r>
                      <a:r>
                        <a:rPr lang="tr-TR" sz="1600" u="none" strike="noStrike" cap="none" dirty="0" err="1"/>
                        <a:t>Ünv</a:t>
                      </a:r>
                      <a:r>
                        <a:rPr lang="tr-TR" sz="1600" u="none" strike="noStrike" cap="none" dirty="0"/>
                        <a:t>. (Çankırı)</a:t>
                      </a:r>
                      <a:endParaRPr sz="1600" b="0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B2A0C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443386">
                <a:tc v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0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B2A0C7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0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B2A0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u="none" strike="noStrike" cap="none" dirty="0"/>
                        <a:t>Karatekin </a:t>
                      </a:r>
                      <a:r>
                        <a:rPr lang="tr-TR" sz="1600" u="none" strike="noStrike" cap="none" dirty="0" err="1"/>
                        <a:t>Ünv</a:t>
                      </a:r>
                      <a:r>
                        <a:rPr lang="tr-TR" sz="1600" u="none" strike="noStrike" cap="none" dirty="0"/>
                        <a:t>. (Çankırı)</a:t>
                      </a:r>
                      <a:endParaRPr sz="1600" b="0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B2A0C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</a:tbl>
          </a:graphicData>
        </a:graphic>
      </p:graphicFrame>
      <p:pic>
        <p:nvPicPr>
          <p:cNvPr id="634" name="Google Shape;634;p1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83432" cy="983432"/>
          </a:xfrm>
          <a:prstGeom prst="rect">
            <a:avLst/>
          </a:prstGeom>
          <a:noFill/>
          <a:ln>
            <a:noFill/>
          </a:ln>
        </p:spPr>
      </p:pic>
      <p:pic>
        <p:nvPicPr>
          <p:cNvPr id="635" name="Google Shape;635;p19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1190746" y="0"/>
            <a:ext cx="938609" cy="98072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111611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0" name="Google Shape;640;p20"/>
          <p:cNvSpPr txBox="1"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Calibri"/>
              <a:buNone/>
            </a:pPr>
            <a:r>
              <a:rPr lang="tr-TR">
                <a:solidFill>
                  <a:srgbClr val="FF0000"/>
                </a:solidFill>
              </a:rPr>
              <a:t>Yıllara Göre Yatay Geçiş İle </a:t>
            </a:r>
            <a:r>
              <a:rPr lang="tr-TR" b="1" u="sng">
                <a:solidFill>
                  <a:srgbClr val="002060"/>
                </a:solidFill>
              </a:rPr>
              <a:t>Gelen</a:t>
            </a:r>
            <a:r>
              <a:rPr lang="tr-TR">
                <a:solidFill>
                  <a:srgbClr val="FF0000"/>
                </a:solidFill>
              </a:rPr>
              <a:t> Öğrenciler</a:t>
            </a:r>
            <a:r>
              <a:rPr lang="tr-TR" b="1">
                <a:solidFill>
                  <a:srgbClr val="FF0000"/>
                </a:solidFill>
              </a:rPr>
              <a:t/>
            </a:r>
            <a:br>
              <a:rPr lang="tr-TR" b="1">
                <a:solidFill>
                  <a:srgbClr val="FF0000"/>
                </a:solidFill>
              </a:rPr>
            </a:br>
            <a:endParaRPr>
              <a:solidFill>
                <a:srgbClr val="FF0000"/>
              </a:solidFill>
            </a:endParaRPr>
          </a:p>
        </p:txBody>
      </p:sp>
      <p:graphicFrame>
        <p:nvGraphicFramePr>
          <p:cNvPr id="641" name="Google Shape;641;p20"/>
          <p:cNvGraphicFramePr/>
          <p:nvPr>
            <p:extLst/>
          </p:nvPr>
        </p:nvGraphicFramePr>
        <p:xfrm>
          <a:off x="983432" y="1417638"/>
          <a:ext cx="10207314" cy="3655374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263326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54071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82841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20491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563459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1" u="none" strike="noStrike" cap="none" dirty="0">
                          <a:solidFill>
                            <a:srgbClr val="FF0000"/>
                          </a:solidFill>
                        </a:rPr>
                        <a:t>Bölüm</a:t>
                      </a:r>
                      <a:endParaRPr sz="1600" b="1" i="0" u="none" strike="noStrike" cap="none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1" u="none" strike="noStrike" cap="none" dirty="0">
                          <a:solidFill>
                            <a:srgbClr val="FF0000"/>
                          </a:solidFill>
                        </a:rPr>
                        <a:t>Yıl</a:t>
                      </a:r>
                      <a:endParaRPr sz="1600" b="1" i="0" u="none" strike="noStrike" cap="none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1" u="none" strike="noStrike" cap="none" dirty="0">
                          <a:solidFill>
                            <a:srgbClr val="FF0000"/>
                          </a:solidFill>
                        </a:rPr>
                        <a:t>Geldiği Üniversite</a:t>
                      </a:r>
                      <a:endParaRPr sz="1600" b="1" i="0" u="none" strike="noStrike" cap="none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1" u="none" strike="noStrike" cap="none" dirty="0">
                          <a:solidFill>
                            <a:srgbClr val="FF0000"/>
                          </a:solidFill>
                        </a:rPr>
                        <a:t>Öğrenci Sayısı</a:t>
                      </a:r>
                      <a:endParaRPr sz="1600" b="1" i="0" u="none" strike="noStrike" cap="none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32114">
                <a:tc rowSpan="3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800" b="1" u="none" strike="noStrike" cap="none" dirty="0"/>
                        <a:t>Hemşirelik</a:t>
                      </a:r>
                      <a:endParaRPr sz="18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FABF8E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1" u="none" strike="noStrike" cap="none" dirty="0"/>
                        <a:t>2020</a:t>
                      </a: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FABF8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800" b="1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Van Yüzüncü Yıl Üniversitesi</a:t>
                      </a:r>
                      <a:endParaRPr sz="1600" b="1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FABF8E"/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2000" b="1" i="0" u="none" strike="noStrike" cap="non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3</a:t>
                      </a:r>
                      <a:endParaRPr sz="2000" b="1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FABF8E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32114">
                <a:tc v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FABF8E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FABF8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800" b="1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Lefke Avrupa Üniversitesi</a:t>
                      </a:r>
                      <a:endParaRPr sz="1600" b="1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FABF8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632114">
                <a:tc v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FABF8E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FABF8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800" b="1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Trakya Üniversitesi</a:t>
                      </a:r>
                      <a:endParaRPr sz="1600" b="1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FABF8E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632114">
                <a:tc row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800" b="1" u="none" strike="noStrike" cap="none" dirty="0"/>
                        <a:t>Çocuk Gelişimi</a:t>
                      </a:r>
                      <a:endParaRPr sz="18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B2A0C7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1" u="none" strike="noStrike" cap="none" dirty="0"/>
                        <a:t>2020</a:t>
                      </a: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B2A0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600"/>
                        <a:buFont typeface="Calibri"/>
                        <a:buNone/>
                      </a:pPr>
                      <a:r>
                        <a:rPr lang="tr-TR" sz="1600" b="1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Bilecik Şeyh Edebali Üniversitesi</a:t>
                      </a: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B2A0C7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2000" b="1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</a:t>
                      </a:r>
                      <a:endParaRPr sz="2000" b="1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B2A0C7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563459">
                <a:tc v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0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B2A0C7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0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B2A0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1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Uluslararası Kıbrıs Üniversitesi</a:t>
                      </a: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B2A0C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642" name="Google Shape;642;p20"/>
          <p:cNvSpPr txBox="1">
            <a:spLocks noGrp="1"/>
          </p:cNvSpPr>
          <p:nvPr>
            <p:ph type="sldNum" idx="12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tr-TR">
                <a:solidFill>
                  <a:srgbClr val="898989"/>
                </a:solidFill>
                <a:latin typeface="Calibri"/>
                <a:ea typeface="Calibri"/>
                <a:cs typeface="Calibri"/>
                <a:sym typeface="Calibri"/>
              </a:rPr>
              <a:t>8</a:t>
            </a:fld>
            <a:endParaRPr>
              <a:solidFill>
                <a:srgbClr val="898989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643" name="Google Shape;643;p20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83432" cy="983432"/>
          </a:xfrm>
          <a:prstGeom prst="rect">
            <a:avLst/>
          </a:prstGeom>
          <a:noFill/>
          <a:ln>
            <a:noFill/>
          </a:ln>
        </p:spPr>
      </p:pic>
      <p:pic>
        <p:nvPicPr>
          <p:cNvPr id="644" name="Google Shape;644;p20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1190746" y="0"/>
            <a:ext cx="938609" cy="98072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909689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9" name="Google Shape;649;p21"/>
          <p:cNvSpPr txBox="1">
            <a:spLocks noGrp="1"/>
          </p:cNvSpPr>
          <p:nvPr>
            <p:ph type="title"/>
          </p:nvPr>
        </p:nvSpPr>
        <p:spPr>
          <a:xfrm>
            <a:off x="952500" y="260648"/>
            <a:ext cx="10629900" cy="3000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0000"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ct val="100000"/>
              <a:buFont typeface="Calibri"/>
              <a:buNone/>
            </a:pPr>
            <a:r>
              <a:rPr lang="tr-TR">
                <a:solidFill>
                  <a:srgbClr val="FF0000"/>
                </a:solidFill>
              </a:rPr>
              <a:t>Yıllara Göre Yatay Geçiş İle </a:t>
            </a:r>
            <a:r>
              <a:rPr lang="tr-TR" b="1" u="sng">
                <a:solidFill>
                  <a:srgbClr val="002060"/>
                </a:solidFill>
              </a:rPr>
              <a:t>Gelen</a:t>
            </a:r>
            <a:r>
              <a:rPr lang="tr-TR">
                <a:solidFill>
                  <a:srgbClr val="FF0000"/>
                </a:solidFill>
              </a:rPr>
              <a:t> Öğrenciler</a:t>
            </a:r>
            <a:r>
              <a:rPr lang="tr-TR" b="1">
                <a:solidFill>
                  <a:srgbClr val="FF0000"/>
                </a:solidFill>
              </a:rPr>
              <a:t/>
            </a:r>
            <a:br>
              <a:rPr lang="tr-TR" b="1">
                <a:solidFill>
                  <a:srgbClr val="FF0000"/>
                </a:solidFill>
              </a:rPr>
            </a:br>
            <a:endParaRPr>
              <a:solidFill>
                <a:srgbClr val="FF0000"/>
              </a:solidFill>
            </a:endParaRPr>
          </a:p>
        </p:txBody>
      </p:sp>
      <p:graphicFrame>
        <p:nvGraphicFramePr>
          <p:cNvPr id="650" name="Google Shape;650;p21"/>
          <p:cNvGraphicFramePr/>
          <p:nvPr>
            <p:extLst/>
          </p:nvPr>
        </p:nvGraphicFramePr>
        <p:xfrm>
          <a:off x="983432" y="1410795"/>
          <a:ext cx="10207313" cy="3980358"/>
        </p:xfrm>
        <a:graphic>
          <a:graphicData uri="http://schemas.openxmlformats.org/drawingml/2006/table">
            <a:tbl>
              <a:tblPr>
                <a:noFill/>
              </a:tblPr>
              <a:tblGrid>
                <a:gridCol w="263326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54071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382841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2204917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443893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1" u="none" strike="noStrike" cap="none" dirty="0">
                          <a:solidFill>
                            <a:srgbClr val="FF0000"/>
                          </a:solidFill>
                        </a:rPr>
                        <a:t>Bölüm</a:t>
                      </a:r>
                      <a:endParaRPr sz="1600" b="1" i="0" u="none" strike="noStrike" cap="none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1" u="none" strike="noStrike" cap="none" dirty="0">
                          <a:solidFill>
                            <a:srgbClr val="FF0000"/>
                          </a:solidFill>
                        </a:rPr>
                        <a:t>Yıl</a:t>
                      </a:r>
                      <a:endParaRPr sz="1600" b="1" i="0" u="none" strike="noStrike" cap="none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1" u="none" strike="noStrike" cap="none" dirty="0">
                          <a:solidFill>
                            <a:srgbClr val="FF0000"/>
                          </a:solidFill>
                        </a:rPr>
                        <a:t>Geldiği Üniversite</a:t>
                      </a:r>
                      <a:endParaRPr sz="1600" b="1" i="0" u="none" strike="noStrike" cap="none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1" u="none" strike="noStrike" cap="none" dirty="0">
                          <a:solidFill>
                            <a:srgbClr val="FF0000"/>
                          </a:solidFill>
                        </a:rPr>
                        <a:t>Öğrenci Sayısı</a:t>
                      </a:r>
                      <a:endParaRPr sz="1600" b="1" i="0" u="none" strike="noStrike" cap="none" dirty="0">
                        <a:solidFill>
                          <a:srgbClr val="FF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81794">
                <a:tc rowSpan="3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800" b="1" u="none" strike="noStrike" cap="none" dirty="0"/>
                        <a:t>Hemşirelik</a:t>
                      </a:r>
                      <a:endParaRPr sz="18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800" b="1" u="none" strike="noStrike" cap="none" dirty="0"/>
                        <a:t>Hemşirelik</a:t>
                      </a:r>
                      <a:endParaRPr sz="18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FABF8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1" u="none" strike="noStrike" cap="none"/>
                        <a:t>2021</a:t>
                      </a:r>
                      <a:endParaRPr sz="1600" b="1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FABF8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0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Trakya Üniversitesi</a:t>
                      </a:r>
                      <a:endParaRPr b="0" dirty="0"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0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Keşan Hakkı Yörük Sağlık Yüksekokulu</a:t>
                      </a:r>
                      <a:endParaRPr sz="1600" b="0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FABF8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20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  <a:endParaRPr sz="20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FABF8E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993997">
                <a:tc v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FABF8E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1" u="none" strike="noStrike" cap="none" dirty="0"/>
                        <a:t>2022</a:t>
                      </a: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FABF8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800" b="0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Afyonkarahisar Sağlık Bilimleri Üniversitesi</a:t>
                      </a:r>
                      <a:endParaRPr dirty="0"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800" b="0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Sağlık Bilimleri Fakültesi</a:t>
                      </a:r>
                      <a:endParaRPr sz="1600" b="0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FABF8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20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  <a:endParaRPr sz="20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FABF8E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653558">
                <a:tc v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FABF8E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FABF8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8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Amasya Üniversitesi</a:t>
                      </a:r>
                      <a:endParaRPr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8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Sağlık Bilimleri Fakültesi</a:t>
                      </a:r>
                      <a:endParaRPr sz="1600" b="0" i="0" u="none" strike="noStrike" cap="non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FABF8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2000" b="1" i="0" u="none" strike="noStrike" cap="none" dirty="0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  <a:endParaRPr sz="2000" b="1" i="0" u="none" strike="noStrike" cap="none" dirty="0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FABF8E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653558">
                <a:tc row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800" b="1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Çocuk Gelişimi</a:t>
                      </a:r>
                      <a:endParaRPr sz="1800" b="1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B2A0C7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600" b="1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2022</a:t>
                      </a:r>
                      <a:endParaRPr sz="1600" b="1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B2A0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8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Bilecik Şeyh Edebali Üniversitesi</a:t>
                      </a:r>
                      <a:endParaRPr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800" b="0" i="0" u="none" strike="noStrike" cap="none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Sağlık Bilimleri Fakültesi</a:t>
                      </a:r>
                      <a:endParaRPr sz="1600" b="0" i="0" u="none" strike="noStrike" cap="none">
                        <a:solidFill>
                          <a:srgbClr val="CCC0D9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B2A0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2000" b="1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  <a:endParaRPr sz="2000" b="1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B2A0C7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653558">
                <a:tc v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b="1" i="0" u="none" strike="noStrike" cap="none" dirty="0">
                        <a:solidFill>
                          <a:srgbClr val="CCC0D9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B2A0C7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600" b="1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B2A0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800" b="0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Çankırı Karatekin Üniversitesi</a:t>
                      </a:r>
                      <a:endParaRPr dirty="0"/>
                    </a:p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1800" b="0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Sağlık Bilimleri Fakültesi</a:t>
                      </a:r>
                      <a:endParaRPr sz="1600" b="0" i="0" u="none" strike="noStrike" cap="none" dirty="0">
                        <a:solidFill>
                          <a:srgbClr val="CCC0D9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B2A0C7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tr-TR" sz="2000" b="1" i="0" u="none" strike="noStrike" cap="none" dirty="0">
                          <a:solidFill>
                            <a:schemeClr val="dk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1</a:t>
                      </a:r>
                      <a:endParaRPr sz="2000" b="1" i="0" u="none" strike="noStrike" cap="none" dirty="0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L="9525" marR="9525" marT="9525" marB="0" anchor="ctr">
                    <a:solidFill>
                      <a:srgbClr val="B2A0C7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  <p:pic>
        <p:nvPicPr>
          <p:cNvPr id="651" name="Google Shape;651;p21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83432" cy="983432"/>
          </a:xfrm>
          <a:prstGeom prst="rect">
            <a:avLst/>
          </a:prstGeom>
          <a:noFill/>
          <a:ln>
            <a:noFill/>
          </a:ln>
        </p:spPr>
      </p:pic>
      <p:pic>
        <p:nvPicPr>
          <p:cNvPr id="652" name="Google Shape;652;p21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11190746" y="0"/>
            <a:ext cx="938609" cy="98072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3113210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2237</Words>
  <Application>Microsoft Office PowerPoint</Application>
  <PresentationFormat>Geniş ekran</PresentationFormat>
  <Paragraphs>760</Paragraphs>
  <Slides>25</Slides>
  <Notes>23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7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25</vt:i4>
      </vt:variant>
    </vt:vector>
  </HeadingPairs>
  <TitlesOfParts>
    <vt:vector size="33" baseType="lpstr">
      <vt:lpstr>Aptos</vt:lpstr>
      <vt:lpstr>Arial</vt:lpstr>
      <vt:lpstr>Calibri</vt:lpstr>
      <vt:lpstr>Calibri Light</vt:lpstr>
      <vt:lpstr>Open Sans</vt:lpstr>
      <vt:lpstr>Tahoma</vt:lpstr>
      <vt:lpstr>Times New Roman</vt:lpstr>
      <vt:lpstr>Office Teması</vt:lpstr>
      <vt:lpstr>Fakülteye Kayıt Yaptıran Öğrencilerin Puanları</vt:lpstr>
      <vt:lpstr>Fakülteye Kayıt Yaptıran Öğrencilerin Puanları</vt:lpstr>
      <vt:lpstr>PowerPoint Sunusu</vt:lpstr>
      <vt:lpstr>Kumluca Sağlık Bilimleri Fakültesi  Başarı Sıralaması</vt:lpstr>
      <vt:lpstr>PowerPoint Sunusu</vt:lpstr>
      <vt:lpstr>PowerPoint Sunusu</vt:lpstr>
      <vt:lpstr>Yıllara Göre Yatay Geçiş İle Gelen Öğrenciler </vt:lpstr>
      <vt:lpstr>Yıllara Göre Yatay Geçiş İle Gelen Öğrenciler </vt:lpstr>
      <vt:lpstr>Yıllara Göre Yatay Geçiş İle Gelen Öğrenciler </vt:lpstr>
      <vt:lpstr>Yıllara Göre Yatay Geçiş İle Gelen Öğrenciler </vt:lpstr>
      <vt:lpstr>Yıllara Göre Yatay Geçiş İle Gelen Öğrenciler </vt:lpstr>
      <vt:lpstr>Yıllara Göre Yatay Geçiş İle Giden Öğrenciler </vt:lpstr>
      <vt:lpstr>Yıllara Göre Yatay Geçiş İle Giden Öğrenciler </vt:lpstr>
      <vt:lpstr>Yıllara Göre Yatay Geçiş İle Giden Öğrenciler </vt:lpstr>
      <vt:lpstr>Yıllara Göre Yatay Geçiş İle Giden Öğrenciler </vt:lpstr>
      <vt:lpstr>Yıllara Göre Yatay Geçiş İle Giden Öğrenciler </vt:lpstr>
      <vt:lpstr>Yıllara Göre Yatay Geçiş İle Giden Öğrenciler </vt:lpstr>
      <vt:lpstr>Yıllara Göre Yatay Geçiş İle Giden Öğrenciler </vt:lpstr>
      <vt:lpstr>2024 Yıllara Göre Yatay Geçiş İle Giden Öğrenciler </vt:lpstr>
      <vt:lpstr>Dikey Geçiş İle Gelen Öğrenci ve Geldikleri Bölümler </vt:lpstr>
      <vt:lpstr>Dikey Geçiş İle Gelen Öğrenci ve Geldikleri Bölümler </vt:lpstr>
      <vt:lpstr>Dikey Geçiş İle Gelen Öğrenci ve Geldikleri Bölümler </vt:lpstr>
      <vt:lpstr>Dikey Geçiş İle Gelen Öğrenci ve Geldikleri Bölümler </vt:lpstr>
      <vt:lpstr>Dikey Geçiş İle Gelen Öğrenci ve Geldikleri Bölümler </vt:lpstr>
      <vt:lpstr>Dikey Geçiş İle Gelen Öğrenci ve Geldikleri Bölümler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Fakülteye Kayıt Yaptıran Öğrencilerin Puanları</dc:title>
  <dc:creator>Lenovo</dc:creator>
  <cp:lastModifiedBy>Lenovo</cp:lastModifiedBy>
  <cp:revision>1</cp:revision>
  <dcterms:created xsi:type="dcterms:W3CDTF">2024-12-04T10:24:06Z</dcterms:created>
  <dcterms:modified xsi:type="dcterms:W3CDTF">2024-12-04T10:24:34Z</dcterms:modified>
</cp:coreProperties>
</file>