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C9578-725E-4852-8FFF-7EEC147F086A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8F7E2-79B7-4191-8335-12B370A502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3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5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8469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22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713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23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028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24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508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25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6833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89" name="Google Shape;689;p26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6:notes"/>
          <p:cNvSpPr txBox="1">
            <a:spLocks noGrp="1"/>
          </p:cNvSpPr>
          <p:nvPr>
            <p:ph type="sldNum" idx="12"/>
          </p:nvPr>
        </p:nvSpPr>
        <p:spPr>
          <a:xfrm>
            <a:off x="3835303" y="9407134"/>
            <a:ext cx="2935391" cy="495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2135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98" name="Google Shape;698;p27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27:notes"/>
          <p:cNvSpPr txBox="1">
            <a:spLocks noGrp="1"/>
          </p:cNvSpPr>
          <p:nvPr>
            <p:ph type="sldNum" idx="12"/>
          </p:nvPr>
        </p:nvSpPr>
        <p:spPr>
          <a:xfrm>
            <a:off x="3835303" y="9407134"/>
            <a:ext cx="2935391" cy="495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9758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89" name="Google Shape;689;p26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6:notes"/>
          <p:cNvSpPr txBox="1">
            <a:spLocks noGrp="1"/>
          </p:cNvSpPr>
          <p:nvPr>
            <p:ph type="sldNum" idx="12"/>
          </p:nvPr>
        </p:nvSpPr>
        <p:spPr>
          <a:xfrm>
            <a:off x="3835303" y="9407134"/>
            <a:ext cx="2935391" cy="495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1836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89" name="Google Shape;689;p26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6:notes"/>
          <p:cNvSpPr txBox="1">
            <a:spLocks noGrp="1"/>
          </p:cNvSpPr>
          <p:nvPr>
            <p:ph type="sldNum" idx="12"/>
          </p:nvPr>
        </p:nvSpPr>
        <p:spPr>
          <a:xfrm>
            <a:off x="3835303" y="9407134"/>
            <a:ext cx="2935391" cy="495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50" tIns="45575" rIns="91150" bIns="45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048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28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4731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29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563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16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89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30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31838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31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1165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31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6262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31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802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17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0875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18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081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19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0043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20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3267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21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5673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21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1114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21:notes"/>
          <p:cNvSpPr txBox="1">
            <a:spLocks noGrp="1"/>
          </p:cNvSpPr>
          <p:nvPr>
            <p:ph type="body" idx="1"/>
          </p:nvPr>
        </p:nvSpPr>
        <p:spPr>
          <a:xfrm>
            <a:off x="676911" y="4705151"/>
            <a:ext cx="5418453" cy="4456511"/>
          </a:xfrm>
          <a:prstGeom prst="rect">
            <a:avLst/>
          </a:prstGeom>
        </p:spPr>
        <p:txBody>
          <a:bodyPr spcFirstLastPara="1" wrap="square" lIns="91150" tIns="45575" rIns="91150" bIns="45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00825" cy="3713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623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10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75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67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62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95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36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59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46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0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7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28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5464-F975-444B-823B-01F6BA2A87C2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D759-BCED-47DD-9335-C6ADB3362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47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rgbClr val="FF0000"/>
                </a:solidFill>
              </a:rPr>
              <a:t>Fakülteye Kayıt Yaptıran Öğrencilerin Puanları</a:t>
            </a:r>
            <a:endParaRPr/>
          </a:p>
        </p:txBody>
      </p:sp>
      <p:graphicFrame>
        <p:nvGraphicFramePr>
          <p:cNvPr id="591" name="Google Shape;591;p15"/>
          <p:cNvGraphicFramePr/>
          <p:nvPr>
            <p:extLst/>
          </p:nvPr>
        </p:nvGraphicFramePr>
        <p:xfrm>
          <a:off x="839788" y="3232150"/>
          <a:ext cx="10225125" cy="15201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99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90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3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56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42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325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 Türü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Düşük Puan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Yüksek 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Küçük Puanla Yerleşen Adayın Başarı Sırası</a:t>
                      </a:r>
                      <a:endParaRPr sz="12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(2018)</a:t>
                      </a:r>
                      <a:endParaRPr sz="12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2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SAY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314,07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346,94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600" b="1" dirty="0"/>
                        <a:t>133000</a:t>
                      </a:r>
                      <a:endParaRPr sz="1600" b="1"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7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400" b="0" i="0" u="none" strike="noStrike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EA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313,97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334,41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dirty="0"/>
                        <a:t>--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2" name="Google Shape;592;p15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93" name="Google Shape;593;p15"/>
          <p:cNvGraphicFramePr/>
          <p:nvPr>
            <p:extLst/>
          </p:nvPr>
        </p:nvGraphicFramePr>
        <p:xfrm>
          <a:off x="839788" y="2276475"/>
          <a:ext cx="10225125" cy="91441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99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8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60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42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325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2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</a:t>
                      </a:r>
                      <a:endParaRPr dirty="0"/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SAY (MEF-3)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295.65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350.10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3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400" b="0" i="0" u="none" strike="noStrike" cap="none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296.62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330.27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94" name="Google Shape;594;p15"/>
          <p:cNvGraphicFramePr/>
          <p:nvPr>
            <p:extLst/>
          </p:nvPr>
        </p:nvGraphicFramePr>
        <p:xfrm>
          <a:off x="855663" y="1125537"/>
          <a:ext cx="10225075" cy="115093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843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9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34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502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479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689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rPr lang="tr-TR" sz="28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</a:t>
                      </a:r>
                      <a:endParaRPr dirty="0"/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 Türü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Düşük Puan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Yüksek 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Küçük Puanla Yerleşen Adayın Başarı Sırası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00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Times New Roman"/>
                        <a:buNone/>
                      </a:pP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sng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</a:p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SAY 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(MEF-3)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310.23301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328.95402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500" marR="62500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95" name="Google Shape;595;p15"/>
          <p:cNvGraphicFramePr/>
          <p:nvPr>
            <p:extLst/>
          </p:nvPr>
        </p:nvGraphicFramePr>
        <p:xfrm>
          <a:off x="855663" y="4793538"/>
          <a:ext cx="10225076" cy="16859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79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24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66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81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69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513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7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 Türü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Düşük Puan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Yüksek 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Küçük Puanla Yerleşen Adayın Başarı Sırası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(2019)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2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SAY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355.23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380.49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295,50952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6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400" b="0" i="0" u="none" strike="noStrike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EA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329.38 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354.65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296,62946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96" name="Google Shape;59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50926" cy="1050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04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21"/>
          <p:cNvSpPr txBox="1">
            <a:spLocks noGrp="1"/>
          </p:cNvSpPr>
          <p:nvPr>
            <p:ph type="title"/>
          </p:nvPr>
        </p:nvSpPr>
        <p:spPr>
          <a:xfrm>
            <a:off x="952500" y="260648"/>
            <a:ext cx="10629900" cy="30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Gelen</a:t>
            </a:r>
            <a:r>
              <a:rPr lang="tr-TR">
                <a:solidFill>
                  <a:srgbClr val="FF0000"/>
                </a:solidFill>
              </a:rPr>
              <a:t> Öğrenciler</a:t>
            </a:r>
            <a:r>
              <a:rPr lang="tr-TR" b="1">
                <a:solidFill>
                  <a:srgbClr val="FF0000"/>
                </a:solidFill>
              </a:rPr>
              <a:t/>
            </a:r>
            <a:br>
              <a:rPr lang="tr-TR" b="1">
                <a:solidFill>
                  <a:srgbClr val="FF0000"/>
                </a:solidFill>
              </a:rPr>
            </a:br>
            <a:endParaRPr>
              <a:solidFill>
                <a:srgbClr val="FF0000"/>
              </a:solidFill>
            </a:endParaRPr>
          </a:p>
        </p:txBody>
      </p:sp>
      <p:graphicFrame>
        <p:nvGraphicFramePr>
          <p:cNvPr id="650" name="Google Shape;650;p21"/>
          <p:cNvGraphicFramePr/>
          <p:nvPr>
            <p:extLst/>
          </p:nvPr>
        </p:nvGraphicFramePr>
        <p:xfrm>
          <a:off x="983432" y="1410795"/>
          <a:ext cx="10207313" cy="447955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33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0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84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49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389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Bölüm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Yıl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>
                          <a:solidFill>
                            <a:srgbClr val="FF0000"/>
                          </a:solidFill>
                        </a:rPr>
                        <a:t>Geldiği Ünviversite</a:t>
                      </a:r>
                      <a:endParaRPr sz="16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1794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Hemşirelik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 dirty="0">
                          <a:latin typeface="+mj-lt"/>
                        </a:rPr>
                        <a:t>2023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Akdeniz Üniversitesi Hemşirelik Fakültesi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963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Tokat Gaziosmanpaşa Üniversitesi Erbaa Sağlık Bilimleri Fakültesi 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355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İstanbul Bilgi Üniversitesi Sağlık Bilimleri Fakültesi </a:t>
                      </a: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3558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Munzur Üniversitesi Sağlık Bilimleri Fakültesi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355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CCC0D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Atatürk Üniversitesi Açık ve Uzaktan Öğretim Fakültesi 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355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CCC0D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Kırıkkale Üniversitesi </a:t>
                      </a:r>
                      <a:r>
                        <a:rPr lang="tr-TR" sz="1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</a:t>
                      </a: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Bilimleri Fakültesi 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4476022"/>
                  </a:ext>
                </a:extLst>
              </a:tr>
            </a:tbl>
          </a:graphicData>
        </a:graphic>
      </p:graphicFrame>
      <p:pic>
        <p:nvPicPr>
          <p:cNvPr id="651" name="Google Shape;65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21"/>
          <p:cNvSpPr txBox="1">
            <a:spLocks noGrp="1"/>
          </p:cNvSpPr>
          <p:nvPr>
            <p:ph type="title"/>
          </p:nvPr>
        </p:nvSpPr>
        <p:spPr>
          <a:xfrm>
            <a:off x="952500" y="260648"/>
            <a:ext cx="10629900" cy="30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dirty="0" smtClean="0">
                <a:solidFill>
                  <a:srgbClr val="FF0000"/>
                </a:solidFill>
              </a:rPr>
              <a:t>Yıllara </a:t>
            </a:r>
            <a:r>
              <a:rPr lang="tr-TR" dirty="0">
                <a:solidFill>
                  <a:srgbClr val="FF0000"/>
                </a:solidFill>
              </a:rPr>
              <a:t>Göre Yatay Geçiş İle </a:t>
            </a:r>
            <a:r>
              <a:rPr lang="tr-TR" b="1" u="sng" dirty="0">
                <a:solidFill>
                  <a:srgbClr val="002060"/>
                </a:solidFill>
              </a:rPr>
              <a:t>Gelen</a:t>
            </a:r>
            <a:r>
              <a:rPr lang="tr-TR" dirty="0">
                <a:solidFill>
                  <a:srgbClr val="FF0000"/>
                </a:solidFill>
              </a:rPr>
              <a:t> Öğrenciler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endParaRPr dirty="0">
              <a:solidFill>
                <a:srgbClr val="FF0000"/>
              </a:solidFill>
            </a:endParaRPr>
          </a:p>
        </p:txBody>
      </p:sp>
      <p:pic>
        <p:nvPicPr>
          <p:cNvPr id="651" name="Google Shape;65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oogle Shape;650;p21"/>
          <p:cNvGraphicFramePr/>
          <p:nvPr>
            <p:extLst/>
          </p:nvPr>
        </p:nvGraphicFramePr>
        <p:xfrm>
          <a:off x="0" y="980729"/>
          <a:ext cx="12192001" cy="589763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45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0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336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8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Bölüm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Yıl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Geldiği </a:t>
                      </a:r>
                      <a:r>
                        <a:rPr lang="tr-TR" sz="1600" b="1" u="none" strike="noStrike" cap="none" dirty="0" err="1" smtClean="0">
                          <a:solidFill>
                            <a:srgbClr val="FF0000"/>
                          </a:solidFill>
                        </a:rPr>
                        <a:t>Ünviversite</a:t>
                      </a:r>
                      <a:endParaRPr lang="tr-TR" sz="1600" b="1" u="none" strike="noStrike" cap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432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Hemşirelik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 dirty="0"/>
                        <a:t>2024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46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Süleyman Demirel Üniversitesi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Bilimleri Fakültesi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Hemşirelik Bölümü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855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Hitit Üniversitesi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Bilimleri Fakültesi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Çocuk Gelişim Bölümü</a:t>
                      </a:r>
                      <a:endParaRPr lang="tr-TR" sz="1400" b="0" i="0" u="none" strike="noStrike" cap="none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2051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dirty="0">
                        <a:solidFill>
                          <a:srgbClr val="CCC0D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İstanbul Üniversitesi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Açık Ve Uzaktan Eğitim Fakültesi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Çocuk Gelişim Bölümü</a:t>
                      </a:r>
                      <a:endParaRPr lang="tr-TR" sz="12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(Açık Öğretim)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4546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dirty="0">
                        <a:solidFill>
                          <a:srgbClr val="CCC0D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Atatürk Üniversitesi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Açık Ve Uzaktan Eğitim Fakültesi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Çocuk Gelişim Bölümü</a:t>
                      </a:r>
                      <a:endParaRPr lang="tr-TR" sz="12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(Açık Öğretim)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4476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5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2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Giden</a:t>
            </a:r>
            <a:r>
              <a:rPr lang="tr-TR" b="1">
                <a:solidFill>
                  <a:srgbClr val="FF0000"/>
                </a:solidFill>
              </a:rPr>
              <a:t> Öğrenciler</a:t>
            </a:r>
            <a:br>
              <a:rPr lang="tr-TR" b="1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</p:txBody>
      </p:sp>
      <p:graphicFrame>
        <p:nvGraphicFramePr>
          <p:cNvPr id="658" name="Google Shape;658;p22"/>
          <p:cNvGraphicFramePr/>
          <p:nvPr>
            <p:extLst/>
          </p:nvPr>
        </p:nvGraphicFramePr>
        <p:xfrm>
          <a:off x="471948" y="981068"/>
          <a:ext cx="11248104" cy="581885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7030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53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018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879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932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Bölüm 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Yıl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Gittiği Üniversite</a:t>
                      </a:r>
                      <a:endParaRPr sz="1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tr-TR" sz="18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Öğrenci Sayısı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049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2018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Akdeniz Ünv. (Antalya)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u="none" strike="noStrike" cap="none" dirty="0"/>
                        <a:t>3  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Medeniyet Ünv. (İstanbul)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Çoruh Ünv. (Artvin)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7049"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2019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Yüzüncü Yıl Ünv. (Van)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u="none" strike="noStrike" cap="none" dirty="0"/>
                        <a:t>8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Akdeniz Ünv. (Antalya)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Mustafa Kemal Ünv. (Hatay)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Osman Gazi Ünv. (Eskişehir)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Adnan Menderes Ünv. (Aydın)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432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Sağlık Bilimleri Ünv. (Ankara)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Dokuz Eylül Ünv. (İzmir)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Atatürk Ünv. (Erzurum)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7049">
                <a:tc row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Çocuk Gelişimi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2019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Selçuk Ünv. (Konya)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u="none" strike="noStrike" cap="none" dirty="0"/>
                        <a:t>7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Medipol Ünv. (İstanbul)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606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Adnan Menderes Ünv.(Aydın)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5923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Sağlık Bilimleri Ünv.(Ankara)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/>
                        <a:t>Üsküdar Ünv.(İstanbul)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7049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 dirty="0"/>
                        <a:t>Selçuk </a:t>
                      </a:r>
                      <a:r>
                        <a:rPr lang="tr-TR" sz="1600" b="0" u="none" strike="noStrike" cap="none" dirty="0" err="1"/>
                        <a:t>Ünv</a:t>
                      </a:r>
                      <a:r>
                        <a:rPr lang="tr-TR" sz="1600" b="0" u="none" strike="noStrike" cap="none" dirty="0"/>
                        <a:t>.(Konya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68227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cap="none" dirty="0"/>
                        <a:t>Mehmet Akif Ersoy </a:t>
                      </a:r>
                      <a:r>
                        <a:rPr lang="tr-TR" sz="1600" b="0" u="none" strike="noStrike" cap="none" dirty="0" err="1"/>
                        <a:t>Ünv</a:t>
                      </a:r>
                      <a:r>
                        <a:rPr lang="tr-TR" sz="1600" b="0" u="none" strike="noStrike" cap="none" dirty="0"/>
                        <a:t>. (Burdur)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659" name="Google Shape;65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4167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63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2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Giden</a:t>
            </a:r>
            <a:r>
              <a:rPr lang="tr-TR" b="1">
                <a:solidFill>
                  <a:srgbClr val="FF0000"/>
                </a:solidFill>
              </a:rPr>
              <a:t> Öğrenciler</a:t>
            </a:r>
            <a:br>
              <a:rPr lang="tr-TR" b="1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</p:txBody>
      </p:sp>
      <p:graphicFrame>
        <p:nvGraphicFramePr>
          <p:cNvPr id="666" name="Google Shape;666;p23"/>
          <p:cNvGraphicFramePr/>
          <p:nvPr>
            <p:extLst/>
          </p:nvPr>
        </p:nvGraphicFramePr>
        <p:xfrm>
          <a:off x="609599" y="1052737"/>
          <a:ext cx="10469550" cy="49275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15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0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04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0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835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Bölüm                                        Yıl                                 Gittiği Üniversite                              	        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0875"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Karabük Üniversitesi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08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Manisa Celâl Bayar Üniversitesi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08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Tokat Gaziosmanpaşa Üniversitesi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08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Bolu Abant İzzet Baysal Üniversitesi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08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Selçuk Üniversitesi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08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Balıkesir Üniversitesi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0875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Çocuk Gelişimi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2020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Adnan Menderes Üniversitesi (</a:t>
                      </a:r>
                      <a:r>
                        <a:rPr lang="tr-TR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Aydın)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08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Ankara Üniversitesi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849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Selçuk Üniversitesi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0725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Kırşehir Ahi Evran Üniversitesi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67" name="Google Shape;667;p23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8" name="Google Shape;66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558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24"/>
          <p:cNvSpPr txBox="1">
            <a:spLocks noGrp="1"/>
          </p:cNvSpPr>
          <p:nvPr>
            <p:ph type="title"/>
          </p:nvPr>
        </p:nvSpPr>
        <p:spPr>
          <a:xfrm>
            <a:off x="695325" y="188913"/>
            <a:ext cx="10887075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Giden</a:t>
            </a:r>
            <a:r>
              <a:rPr lang="tr-TR" b="1">
                <a:solidFill>
                  <a:srgbClr val="FF0000"/>
                </a:solidFill>
              </a:rPr>
              <a:t> Öğrenciler</a:t>
            </a:r>
            <a:br>
              <a:rPr lang="tr-TR" b="1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</p:txBody>
      </p:sp>
      <p:graphicFrame>
        <p:nvGraphicFramePr>
          <p:cNvPr id="675" name="Google Shape;675;p24"/>
          <p:cNvGraphicFramePr/>
          <p:nvPr>
            <p:extLst/>
          </p:nvPr>
        </p:nvGraphicFramePr>
        <p:xfrm>
          <a:off x="983432" y="1167143"/>
          <a:ext cx="10207315" cy="47626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529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2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3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484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152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Bölüm                                        Yıl                                 </a:t>
                      </a:r>
                      <a:r>
                        <a:rPr lang="tr-TR" sz="1600" b="1" i="0" u="none" strike="noStrike" cap="none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</a:t>
                      </a: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Gittiği Üniversite                                         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7125">
                <a:tc row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Mersin </a:t>
                      </a:r>
                      <a:r>
                        <a:rPr lang="tr-TR" sz="1600" b="0" i="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Üniversitesi (</a:t>
                      </a: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 Fak.)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1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Alanya </a:t>
                      </a:r>
                      <a:r>
                        <a:rPr lang="tr-TR" sz="16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Alaaddin</a:t>
                      </a: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Keykubat </a:t>
                      </a:r>
                      <a:r>
                        <a:rPr lang="tr-TR" sz="16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.(Sağlık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1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Muş Alpaslan Üniversitesi (Sağlık Bilimleri Fak.)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71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İzmir Demokrasi Ünv.(Sağlık Bilimleri Fak.)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71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Osmaniye Korkut Ata Ünv.(Sağlık Bilimleri Fak.)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1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Gaziantep </a:t>
                      </a:r>
                      <a:r>
                        <a:rPr lang="tr-TR" sz="1600" b="0" i="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Üniversitesi (</a:t>
                      </a: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Fak)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417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Sakarya Uygulamalı Bilimler </a:t>
                      </a:r>
                      <a:r>
                        <a:rPr lang="tr-TR" sz="1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.(Sağlık Bilimleri Fakültesi)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71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Manisa Celal Bayar Ünv.(Sağlık Bilimleri Fak)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69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Akdeniz </a:t>
                      </a:r>
                      <a:r>
                        <a:rPr lang="tr-TR" sz="1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Üniversitesi (</a:t>
                      </a: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 Fak.)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5735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Tekirdağ </a:t>
                      </a:r>
                      <a:r>
                        <a:rPr lang="tr-TR" sz="1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Üniversitesi (</a:t>
                      </a: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Yüksekokulu)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76" name="Google Shape;67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471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25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p25"/>
          <p:cNvSpPr txBox="1">
            <a:spLocks noGrp="1"/>
          </p:cNvSpPr>
          <p:nvPr>
            <p:ph type="title"/>
          </p:nvPr>
        </p:nvSpPr>
        <p:spPr>
          <a:xfrm>
            <a:off x="609600" y="48577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Giden</a:t>
            </a:r>
            <a:r>
              <a:rPr lang="tr-TR" b="1">
                <a:solidFill>
                  <a:srgbClr val="FF0000"/>
                </a:solidFill>
              </a:rPr>
              <a:t> Öğrenciler</a:t>
            </a:r>
            <a:br>
              <a:rPr lang="tr-TR" b="1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</p:txBody>
      </p:sp>
      <p:graphicFrame>
        <p:nvGraphicFramePr>
          <p:cNvPr id="684" name="Google Shape;684;p25"/>
          <p:cNvGraphicFramePr/>
          <p:nvPr>
            <p:extLst/>
          </p:nvPr>
        </p:nvGraphicFramePr>
        <p:xfrm>
          <a:off x="479376" y="1340770"/>
          <a:ext cx="11017225" cy="446093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47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13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13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34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652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Bölüm                                        Yıl                                  	Gittiği Üniversite                              	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2100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İnönü Üniversitesi (Sağlık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Hacettepe Üniversitesi (Sağlık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Kırıkkale Üniversitesi (Sağlık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</a:t>
                      </a:r>
                      <a:r>
                        <a:rPr lang="tr-TR" sz="1600" b="0" i="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Üniversitesi (Gülhane </a:t>
                      </a: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550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Tokat Gaziosmanpaşa </a:t>
                      </a:r>
                      <a:r>
                        <a:rPr lang="tr-TR" sz="1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Üniversitesi (</a:t>
                      </a: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8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Bingöl Üniversitesi (Veterinerlik Fakültesi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8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Akdeniz Üniversitesi (Hemşirelik Fakültesi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8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Antalya Bilim Üniversitesi (Sağlık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85" name="Google Shape;68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Google Shape;686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229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26"/>
          <p:cNvSpPr txBox="1">
            <a:spLocks noGrp="1"/>
          </p:cNvSpPr>
          <p:nvPr>
            <p:ph type="title"/>
          </p:nvPr>
        </p:nvSpPr>
        <p:spPr>
          <a:xfrm>
            <a:off x="666750" y="214313"/>
            <a:ext cx="10915650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Giden</a:t>
            </a:r>
            <a:r>
              <a:rPr lang="tr-TR" b="1">
                <a:solidFill>
                  <a:srgbClr val="FF0000"/>
                </a:solidFill>
              </a:rPr>
              <a:t> Öğrenciler</a:t>
            </a:r>
            <a:br>
              <a:rPr lang="tr-TR" b="1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</p:txBody>
      </p:sp>
      <p:graphicFrame>
        <p:nvGraphicFramePr>
          <p:cNvPr id="693" name="Google Shape;693;p26"/>
          <p:cNvGraphicFramePr/>
          <p:nvPr>
            <p:extLst/>
          </p:nvPr>
        </p:nvGraphicFramePr>
        <p:xfrm>
          <a:off x="983432" y="1000125"/>
          <a:ext cx="10207314" cy="49663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529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2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37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484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377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Bölüm                                    Yıl                                 Gittiği Üniversite                                             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3425">
                <a:tc row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Ordu Üniversitesi (Sağlık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3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65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Toros Üniversitesi (Sağlık Bilimleri Fakültesi)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3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Niğde Ömer Halis Demir Üniversitesi (Zübeyde Hanım Sağlık Bilimleri Fakültesi)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3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İstanbul  Medeniyet Üniversitesi (Sağlık Bilimleri Fakültesi)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65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Kafkas Üniversitesi (Veterinerlik Fakültesi)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3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Hatay Mustafa Kemal Üniversitesi (Sağlık Bilimleri Fakültesi)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65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Bandırma Üniversitesi (Sağlık Bilimleri Fakültesi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3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Aydın Adnan Menderes Üniversitesi (Hemşirelik Fakültesi)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34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Alanya Alaaddin Keykubat Üniversitesi (Sağlık Bilimleri Fakültesi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65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Hitit Üniversitesi (Sağlık Bilimleri Fakültesi)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94" name="Google Shape;69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054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27"/>
          <p:cNvSpPr txBox="1">
            <a:spLocks noGrp="1"/>
          </p:cNvSpPr>
          <p:nvPr>
            <p:ph type="title"/>
          </p:nvPr>
        </p:nvSpPr>
        <p:spPr>
          <a:xfrm>
            <a:off x="666750" y="214313"/>
            <a:ext cx="10915650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 dirty="0">
                <a:solidFill>
                  <a:srgbClr val="FF0000"/>
                </a:solidFill>
              </a:rPr>
              <a:t>Yıllara Göre Yatay Geçiş İle </a:t>
            </a:r>
            <a:r>
              <a:rPr lang="tr-TR" b="1" u="sng" dirty="0">
                <a:solidFill>
                  <a:srgbClr val="002060"/>
                </a:solidFill>
              </a:rPr>
              <a:t>Giden</a:t>
            </a:r>
            <a:r>
              <a:rPr lang="tr-TR" b="1" dirty="0">
                <a:solidFill>
                  <a:srgbClr val="FF0000"/>
                </a:solidFill>
              </a:rPr>
              <a:t> Öğrenciler</a:t>
            </a:r>
            <a:br>
              <a:rPr lang="tr-TR" b="1" dirty="0">
                <a:solidFill>
                  <a:srgbClr val="FF0000"/>
                </a:solidFill>
              </a:rPr>
            </a:br>
            <a:endParaRPr b="1" dirty="0">
              <a:solidFill>
                <a:srgbClr val="FF0000"/>
              </a:solidFill>
            </a:endParaRPr>
          </a:p>
        </p:txBody>
      </p:sp>
      <p:graphicFrame>
        <p:nvGraphicFramePr>
          <p:cNvPr id="702" name="Google Shape;702;p27"/>
          <p:cNvGraphicFramePr/>
          <p:nvPr>
            <p:extLst/>
          </p:nvPr>
        </p:nvGraphicFramePr>
        <p:xfrm>
          <a:off x="721493" y="1323738"/>
          <a:ext cx="10806163" cy="425114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96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02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3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951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989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Bölüm                                        Yıl                                  	Gittiği Üniversite                              	Öğrenci Sayısı</a:t>
                      </a:r>
                      <a:endParaRPr sz="1600" b="1" i="0" u="none" strike="noStrik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52"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Ege Üniversitesi (Ödemiş Sağlık Bilimleri Fakültesi)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32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71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İnönü Üniversitesi (Sağlık Bilimleri Fakültesi)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71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Kırıkkale Üniversitesi (Sağlık Bilimleri Fakültesi)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71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Ankara Üniversitesi (Sağlık Bilimleri Fakültesi)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71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Akdeniz Üniversitesi (Turizm Fakültesi)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71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Hitit Üniversitesi (Sağlık Bilimleri Fakültesi)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571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Alanya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Alaaddin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Keykubat Üniversitesi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55842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Aydın Adnan Menderes Üniversitesi (Sağlık Bilimleri Fakültesi)</a:t>
                      </a:r>
                      <a:endParaRPr sz="1400" b="0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03" name="Google Shape;70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427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26"/>
          <p:cNvSpPr txBox="1">
            <a:spLocks noGrp="1"/>
          </p:cNvSpPr>
          <p:nvPr>
            <p:ph type="title"/>
          </p:nvPr>
        </p:nvSpPr>
        <p:spPr>
          <a:xfrm>
            <a:off x="629264" y="62335"/>
            <a:ext cx="10915650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Giden</a:t>
            </a:r>
            <a:r>
              <a:rPr lang="tr-TR" b="1">
                <a:solidFill>
                  <a:srgbClr val="FF0000"/>
                </a:solidFill>
              </a:rPr>
              <a:t> Öğrenciler</a:t>
            </a:r>
            <a:br>
              <a:rPr lang="tr-TR" b="1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</p:txBody>
      </p:sp>
      <p:graphicFrame>
        <p:nvGraphicFramePr>
          <p:cNvPr id="693" name="Google Shape;693;p26"/>
          <p:cNvGraphicFramePr/>
          <p:nvPr>
            <p:extLst/>
          </p:nvPr>
        </p:nvGraphicFramePr>
        <p:xfrm>
          <a:off x="980251" y="848147"/>
          <a:ext cx="10602149" cy="36774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47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141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9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026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Bölüm                                     Yıl                                         Gittiği Üniversite                                                Öğrenci Sayısı 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992">
                <a:tc rowSpan="9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Akdeniz Üniversitesi Hemşirelik Fakültesi 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8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2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4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Aydın Adnan Menderes Üniversitesi     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Hemşirelik Fakültesi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84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Aydın Adnan Menderes Üniversitesi     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Hemşirelik </a:t>
                      </a:r>
                      <a:r>
                        <a:rPr lang="tr-TR" sz="1200" b="0" i="0" u="none" strike="noStrike" cap="none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Fakültesi</a:t>
                      </a:r>
                      <a:endParaRPr lang="tr-TR"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061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Akdeniz Üniversitesi Sağlık Bilimleri </a:t>
                      </a:r>
                      <a:r>
                        <a:rPr lang="tr-TR" sz="1200" b="0" i="0" u="none" strike="noStrike" cap="none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Fakültesi</a:t>
                      </a:r>
                      <a:endParaRPr lang="tr-TR"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44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Alanya Alaaddin Keykubat Üniversitesi  Sağlık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Bilimleri Fakültesi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061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Tarsus Üniversitesi Sağlık Bilimleri Fakültesi 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244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Bandırma </a:t>
                      </a:r>
                      <a:r>
                        <a:rPr lang="tr-TR" sz="1200" b="0" i="0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Onyedi</a:t>
                      </a: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Eylül Üniversitesi Sağlık 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Bilimleri Fakültesi 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65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Süleyman Demirel Üniversitesi Sağlık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Bilimleri Fakültesi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9610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Süleyman Demirel Üniversitesi Sağlık  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Bilimleri Fakültesi</a:t>
                      </a:r>
                      <a:endParaRPr lang="tr-TR"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94" name="Google Shape;69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oogle Shape;702;p27"/>
          <p:cNvGraphicFramePr/>
          <p:nvPr>
            <p:extLst/>
          </p:nvPr>
        </p:nvGraphicFramePr>
        <p:xfrm>
          <a:off x="980251" y="4358366"/>
          <a:ext cx="10598967" cy="139624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470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97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288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32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8233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tr-TR" sz="12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Sağlık Bilimleri Üniversitesi Hamidiye   Sağlık  Bilimleri Fakültesi</a:t>
                      </a:r>
                      <a:endParaRPr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28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974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 Kırıkkale Üniversitesi Sağlık Bilimleri Fakültesi</a:t>
                      </a:r>
                      <a:endParaRPr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1825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 Bandırma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Onyedi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Eylül Üniversitesi Sağlık 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 Bilimleri  Fakültesi</a:t>
                      </a: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932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 Sağlık Hizmetleri Meslek Yüksekokulu</a:t>
                      </a:r>
                      <a:endParaRPr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423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26"/>
          <p:cNvSpPr txBox="1">
            <a:spLocks noGrp="1"/>
          </p:cNvSpPr>
          <p:nvPr>
            <p:ph type="title"/>
          </p:nvPr>
        </p:nvSpPr>
        <p:spPr>
          <a:xfrm>
            <a:off x="629264" y="62335"/>
            <a:ext cx="10915650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 dirty="0">
                <a:solidFill>
                  <a:srgbClr val="FF0000"/>
                </a:solidFill>
              </a:rPr>
              <a:t>2024 Yıllara Göre Yatay Geçiş İle </a:t>
            </a:r>
            <a:r>
              <a:rPr lang="tr-TR" b="1" u="sng" dirty="0">
                <a:solidFill>
                  <a:srgbClr val="002060"/>
                </a:solidFill>
              </a:rPr>
              <a:t>Giden</a:t>
            </a:r>
            <a:r>
              <a:rPr lang="tr-TR" b="1" dirty="0">
                <a:solidFill>
                  <a:srgbClr val="FF0000"/>
                </a:solidFill>
              </a:rPr>
              <a:t> Öğrenciler</a:t>
            </a:r>
            <a:br>
              <a:rPr lang="tr-TR" b="1" dirty="0">
                <a:solidFill>
                  <a:srgbClr val="FF0000"/>
                </a:solidFill>
              </a:rPr>
            </a:br>
            <a:endParaRPr b="1" dirty="0">
              <a:solidFill>
                <a:srgbClr val="FF0000"/>
              </a:solidFill>
            </a:endParaRPr>
          </a:p>
        </p:txBody>
      </p:sp>
      <p:graphicFrame>
        <p:nvGraphicFramePr>
          <p:cNvPr id="693" name="Google Shape;693;p26"/>
          <p:cNvGraphicFramePr/>
          <p:nvPr>
            <p:extLst/>
          </p:nvPr>
        </p:nvGraphicFramePr>
        <p:xfrm>
          <a:off x="0" y="806005"/>
          <a:ext cx="12081165" cy="317024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903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7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037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62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15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Bölüm                                     Yıl                                         Gittiği Üniversite                                                Öğrenci Sayısı 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708">
                <a:tc row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Akdeniz Üniversitesi/Hemşirelik Fakültesi</a:t>
                      </a:r>
                    </a:p>
                  </a:txBody>
                  <a:tcPr marL="68580" marR="68580" marT="0" marB="0">
                    <a:solidFill>
                      <a:srgbClr val="FABF8E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8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2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90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Akdeniz Üniversitesi/Hemşirelik Fakültesi</a:t>
                      </a:r>
                    </a:p>
                  </a:txBody>
                  <a:tcPr marL="68580" marR="68580" marT="0" marB="0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557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Tekirdağ Namık Kemal Üniversitesi//Sağlık Bilimleri Fakültesi</a:t>
                      </a:r>
                    </a:p>
                  </a:txBody>
                  <a:tcPr marL="68580" marR="68580" marT="0" marB="0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44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İzmir İleri teknoloji Üniversitesi Enstitüsü/ Mühendislik Fakültesi</a:t>
                      </a:r>
                    </a:p>
                  </a:txBody>
                  <a:tcPr marL="68580" marR="68580" marT="0" marB="0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943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Atatürk Üniversitesi/ Hemşirelik Fakültesi </a:t>
                      </a:r>
                    </a:p>
                  </a:txBody>
                  <a:tcPr marL="68580" marR="68580" marT="0" marB="0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426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Bilimleri Fakültesi/</a:t>
                      </a:r>
                      <a:r>
                        <a:rPr lang="tr-TR" sz="800" kern="100">
                          <a:solidFill>
                            <a:srgbClr val="8B0000"/>
                          </a:solidFill>
                          <a:effectLst/>
                          <a:latin typeface="Open Sans" panose="020B0606030504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Sakarya Üniversitesi</a:t>
                      </a:r>
                    </a:p>
                  </a:txBody>
                  <a:tcPr marL="68580" marR="68580" marT="0" marB="0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8111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Muğla Sıtkı Koçman Üniversitesi/ Fethiye Sağlık Bilimleri Fakültesi</a:t>
                      </a:r>
                    </a:p>
                  </a:txBody>
                  <a:tcPr marL="68580" marR="68580" marT="0" marB="0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694" name="Google Shape;69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1370" y="-135285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38564" y="10097"/>
            <a:ext cx="880966" cy="84814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oogle Shape;702;p27"/>
          <p:cNvGraphicFramePr/>
          <p:nvPr>
            <p:extLst/>
          </p:nvPr>
        </p:nvGraphicFramePr>
        <p:xfrm>
          <a:off x="13855" y="3976253"/>
          <a:ext cx="12178144" cy="288657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909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743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7145"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Ankara Yıldırım Beyazıt Üniversitesi/Sağlık Bilimleri Fakültesi </a:t>
                      </a: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28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82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Akdeniz Üniversitesi/Manavgat Sosyal ve Beşeri Bilimler Fakültesi </a:t>
                      </a: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3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Selçuk Üniversitesi/ Sağlık Bilimleri Fakültesi </a:t>
                      </a: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7104152"/>
                  </a:ext>
                </a:extLst>
              </a:tr>
              <a:tr h="2054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İnönü Üniversitesi/Sağlık Bilimleri Fakültesi </a:t>
                      </a: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5766832"/>
                  </a:ext>
                </a:extLst>
              </a:tr>
              <a:tr h="293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Bilimleri Üniversitesi/ Hamidiye Sağlık Bilimleri Fakültesi</a:t>
                      </a: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8709433"/>
                  </a:ext>
                </a:extLst>
              </a:tr>
              <a:tr h="40582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İstanbul Nişantaşı Üniversitesi Rektörlüğü/</a:t>
                      </a:r>
                      <a:r>
                        <a:rPr lang="tr-TR" sz="700" kern="100" dirty="0">
                          <a:solidFill>
                            <a:srgbClr val="2145AE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İktisadi, İdari Ve Sosyal Bilimler Fakültesi</a:t>
                      </a: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5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On Dokuz Mayıs Üniversitesi/Sağlık Bilimleri Fakültesi</a:t>
                      </a: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5903425"/>
                  </a:ext>
                </a:extLst>
              </a:tr>
              <a:tr h="78537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Bilimleri </a:t>
                      </a:r>
                      <a:r>
                        <a:rPr lang="tr-TR" sz="1200" kern="100" dirty="0" smtClea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Üniversitesi</a:t>
                      </a:r>
                      <a:r>
                        <a:rPr lang="tr-TR" sz="1200" kern="100" baseline="0" dirty="0" smtClea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tr-TR" sz="1100" kern="1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Hamidiye </a:t>
                      </a:r>
                      <a:r>
                        <a:rPr lang="tr-TR" sz="1100" kern="1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Bilimleri </a:t>
                      </a:r>
                      <a:r>
                        <a:rPr lang="tr-TR" sz="1100" kern="1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Fakültesi</a:t>
                      </a:r>
                      <a:r>
                        <a:rPr lang="tr-TR" sz="1200" kern="1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r-TR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100" kern="1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Çocuk </a:t>
                      </a:r>
                      <a:r>
                        <a:rPr lang="tr-TR" sz="1100" kern="1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Gelişim Bölümü</a:t>
                      </a:r>
                      <a:endParaRPr lang="tr-TR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 strike="no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350" marR="9350" marT="9350" marB="0" anchor="ctr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62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16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16"/>
          <p:cNvSpPr txBox="1">
            <a:spLocks noGrp="1"/>
          </p:cNvSpPr>
          <p:nvPr>
            <p:ph type="title"/>
          </p:nvPr>
        </p:nvSpPr>
        <p:spPr>
          <a:xfrm>
            <a:off x="591338" y="2013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tr-TR" sz="3600" b="1" dirty="0">
                <a:solidFill>
                  <a:srgbClr val="FF0000"/>
                </a:solidFill>
              </a:rPr>
              <a:t>Fakülteye K</a:t>
            </a:r>
            <a:r>
              <a:rPr lang="tr-TR" sz="3600" b="1" dirty="0" smtClean="0">
                <a:solidFill>
                  <a:srgbClr val="FF0000"/>
                </a:solidFill>
              </a:rPr>
              <a:t>ayıt </a:t>
            </a:r>
            <a:r>
              <a:rPr lang="tr-TR" sz="3600" b="1" dirty="0">
                <a:solidFill>
                  <a:srgbClr val="FF0000"/>
                </a:solidFill>
              </a:rPr>
              <a:t>Y</a:t>
            </a:r>
            <a:r>
              <a:rPr lang="tr-TR" sz="3600" b="1" dirty="0" smtClean="0">
                <a:solidFill>
                  <a:srgbClr val="FF0000"/>
                </a:solidFill>
              </a:rPr>
              <a:t>aptıran </a:t>
            </a:r>
            <a:r>
              <a:rPr lang="tr-TR" sz="3600" b="1" dirty="0">
                <a:solidFill>
                  <a:srgbClr val="FF0000"/>
                </a:solidFill>
              </a:rPr>
              <a:t>Öğrencilerin Puanları</a:t>
            </a:r>
            <a:endParaRPr dirty="0"/>
          </a:p>
        </p:txBody>
      </p:sp>
      <p:graphicFrame>
        <p:nvGraphicFramePr>
          <p:cNvPr id="604" name="Google Shape;604;p16"/>
          <p:cNvGraphicFramePr/>
          <p:nvPr>
            <p:extLst/>
          </p:nvPr>
        </p:nvGraphicFramePr>
        <p:xfrm>
          <a:off x="964729" y="793908"/>
          <a:ext cx="10225075" cy="156648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986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7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6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14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045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418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 Türü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Düşük Puan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Yüksek 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</a:t>
                      </a:r>
                      <a:r>
                        <a:rPr lang="tr-TR" sz="14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Düşük </a:t>
                      </a: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Puanla Yerleşen Adayın Başarı Sırası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(2021)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23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2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SAY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307,202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329,363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151.599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3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400" b="0" i="0" u="none" strike="noStrike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EA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313,97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334,41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187.756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05" name="Google Shape;605;p16"/>
          <p:cNvGraphicFramePr/>
          <p:nvPr>
            <p:extLst/>
          </p:nvPr>
        </p:nvGraphicFramePr>
        <p:xfrm>
          <a:off x="964729" y="2360391"/>
          <a:ext cx="10225075" cy="16764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986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7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6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73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286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037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</a:t>
                      </a:r>
                      <a:r>
                        <a:rPr lang="tr-TR" sz="14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Düşük </a:t>
                      </a: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Puanla Yerleşen Adayın Başarı Sırası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(2022)</a:t>
                      </a:r>
                      <a:endParaRPr sz="1400" b="0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73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2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Hemşirelik</a:t>
                      </a:r>
                      <a:endParaRPr sz="1400" b="0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SAY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358.48883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401.34922</a:t>
                      </a: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161554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537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400" b="0" i="0" u="none" strike="noStrike" cap="none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EA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330.95596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341.97224</a:t>
                      </a: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245658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06" name="Google Shape;60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50926" cy="1050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o 1">
            <a:extLst>
              <a:ext uri="{FF2B5EF4-FFF2-40B4-BE49-F238E27FC236}">
                <a16:creationId xmlns="" xmlns:a16="http://schemas.microsoft.com/office/drawing/2014/main" id="{D4F20C40-5221-035B-B54C-E93DD19148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64729" y="4036791"/>
          <a:ext cx="10225074" cy="1603883"/>
        </p:xfrm>
        <a:graphic>
          <a:graphicData uri="http://schemas.openxmlformats.org/drawingml/2006/table">
            <a:tbl>
              <a:tblPr/>
              <a:tblGrid>
                <a:gridCol w="16487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69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6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6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40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320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09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kumimoji="0" lang="tr-T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Düşük </a:t>
                      </a: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Puanla Yerleşen Adayın Başarı Sırası</a:t>
                      </a:r>
                      <a:endParaRPr kumimoji="0" lang="tr-T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tr-T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Hemşirelik</a:t>
                      </a:r>
                      <a:endParaRPr kumimoji="0" lang="tr-T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SAY</a:t>
                      </a: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362.243</a:t>
                      </a:r>
                      <a:endParaRPr lang="tr-TR" sz="2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407.755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362.242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8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Çocuk Gelişimi</a:t>
                      </a:r>
                      <a:endParaRPr kumimoji="0" lang="tr-T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EA</a:t>
                      </a: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331.409</a:t>
                      </a:r>
                      <a:endParaRPr kumimoji="0" lang="tr-T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373.811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331.409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257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tr-TR" sz="3600" b="1" u="sng" dirty="0"/>
              <a:t>Dikey Geçiş </a:t>
            </a:r>
            <a:r>
              <a:rPr lang="tr-TR" sz="3600" b="1" dirty="0">
                <a:solidFill>
                  <a:srgbClr val="FF0000"/>
                </a:solidFill>
              </a:rPr>
              <a:t>İle </a:t>
            </a:r>
            <a:r>
              <a:rPr lang="tr-TR" sz="3600" b="1" u="sng" dirty="0">
                <a:solidFill>
                  <a:schemeClr val="tx1"/>
                </a:solidFill>
              </a:rPr>
              <a:t>Gelen </a:t>
            </a:r>
            <a:r>
              <a:rPr lang="tr-TR" sz="3600" b="1" dirty="0">
                <a:solidFill>
                  <a:srgbClr val="FF0000"/>
                </a:solidFill>
              </a:rPr>
              <a:t>Öğrenci ve Geldikleri Bölümler</a:t>
            </a:r>
            <a:r>
              <a:rPr lang="tr-TR" b="1" dirty="0">
                <a:solidFill>
                  <a:srgbClr val="000000"/>
                </a:solidFill>
              </a:rPr>
              <a:t/>
            </a:r>
            <a:br>
              <a:rPr lang="tr-TR" b="1" dirty="0">
                <a:solidFill>
                  <a:srgbClr val="000000"/>
                </a:solidFill>
              </a:rPr>
            </a:br>
            <a:endParaRPr dirty="0"/>
          </a:p>
        </p:txBody>
      </p:sp>
      <p:graphicFrame>
        <p:nvGraphicFramePr>
          <p:cNvPr id="710" name="Google Shape;710;p28"/>
          <p:cNvGraphicFramePr/>
          <p:nvPr>
            <p:extLst/>
          </p:nvPr>
        </p:nvGraphicFramePr>
        <p:xfrm>
          <a:off x="407975" y="1150016"/>
          <a:ext cx="11376050" cy="542541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50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8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86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91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Kazandığı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Yıl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MYO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8800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HEMŞİRELİK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İlk ve Acil Yardım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(ANKARA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625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Yaşlı Bakımı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(AKDENİZ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625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Fizyoterapi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(AKDENİZ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625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İlk ve Acil Yardım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(Karamanoğlu Mehmet Bey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625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Fizyoterapi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(AKDENİZ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5490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HEMŞİRELİK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İlk ve Acil Yardım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(AKDENİZ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625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Tıbbi Hizmetler ve Teknikleri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(Hatay Mustafa Kemal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772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Tıbbi Hizmetler ve Teknikler Bölümü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(Ameliyathane Hizmetleri)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Hamidiye Sağlık Hizmetleri MYO (İst. Sağlık Bilimleri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1162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Tıbbi Hizmetler ve Teknikler Bölümü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(İlk ve Acil Yardım)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Hamidiye Sağlık Hizmetleri MYO (İst. Sağlık Bilimleri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1162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İlk ve Acil Yardım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Toros Üniversitesi MYO (Mersin)</a:t>
                      </a:r>
                      <a:endParaRPr dirty="0"/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11" name="Google Shape;71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02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2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tr-TR" sz="3600" b="1" u="sng" dirty="0"/>
              <a:t>Dikey Geçiş </a:t>
            </a:r>
            <a:r>
              <a:rPr lang="tr-TR" sz="3600" b="1" dirty="0">
                <a:solidFill>
                  <a:srgbClr val="FF0000"/>
                </a:solidFill>
              </a:rPr>
              <a:t>İle </a:t>
            </a:r>
            <a:r>
              <a:rPr lang="tr-TR" sz="3600" b="1" u="sng" dirty="0">
                <a:solidFill>
                  <a:schemeClr val="tx1"/>
                </a:solidFill>
              </a:rPr>
              <a:t>Gelen</a:t>
            </a:r>
            <a:r>
              <a:rPr lang="tr-TR" sz="3600" b="1" dirty="0">
                <a:solidFill>
                  <a:srgbClr val="FF0000"/>
                </a:solidFill>
              </a:rPr>
              <a:t> Öğrenci ve Geldikleri Bölümler</a:t>
            </a:r>
            <a:r>
              <a:rPr lang="tr-TR" b="1" dirty="0">
                <a:solidFill>
                  <a:srgbClr val="000000"/>
                </a:solidFill>
              </a:rPr>
              <a:t/>
            </a:r>
            <a:br>
              <a:rPr lang="tr-TR" b="1" dirty="0">
                <a:solidFill>
                  <a:srgbClr val="000000"/>
                </a:solidFill>
              </a:rPr>
            </a:br>
            <a:endParaRPr dirty="0"/>
          </a:p>
        </p:txBody>
      </p:sp>
      <p:graphicFrame>
        <p:nvGraphicFramePr>
          <p:cNvPr id="718" name="Google Shape;718;p29"/>
          <p:cNvGraphicFramePr/>
          <p:nvPr>
            <p:extLst/>
          </p:nvPr>
        </p:nvGraphicFramePr>
        <p:xfrm>
          <a:off x="747253" y="1493547"/>
          <a:ext cx="10913806" cy="44561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957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2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11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4047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538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Kazandığı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Yıl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MYO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915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GELİŞİMİ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Medipol MYO ( İstanbul Medipol Ünv.)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156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Bakımı ve Gençlik Hizmetleri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(Çocuk Gelişimi)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Antakya MYO (Hatay Mustafa Kemal Ünv.)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244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(Artvin Çoruh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093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Atatürk Sağlık Hizmetleri MYO (Ege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2643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MYO (Akdeniz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20" name="Google Shape;720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4540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30"/>
          <p:cNvSpPr txBox="1">
            <a:spLocks noGrp="1"/>
          </p:cNvSpPr>
          <p:nvPr>
            <p:ph type="title"/>
          </p:nvPr>
        </p:nvSpPr>
        <p:spPr>
          <a:xfrm>
            <a:off x="609600" y="4143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tr-TR" sz="3600" b="1" u="sng" dirty="0"/>
              <a:t>Dikey Geçiş </a:t>
            </a:r>
            <a:r>
              <a:rPr lang="tr-TR" sz="3600" b="1" dirty="0">
                <a:solidFill>
                  <a:srgbClr val="FF0000"/>
                </a:solidFill>
              </a:rPr>
              <a:t>İle </a:t>
            </a:r>
            <a:r>
              <a:rPr lang="tr-TR" sz="3600" b="1" u="sng" dirty="0">
                <a:solidFill>
                  <a:schemeClr val="tx1"/>
                </a:solidFill>
              </a:rPr>
              <a:t>Gelen </a:t>
            </a:r>
            <a:r>
              <a:rPr lang="tr-TR" sz="3600" b="1" dirty="0">
                <a:solidFill>
                  <a:srgbClr val="FF0000"/>
                </a:solidFill>
              </a:rPr>
              <a:t>Öğrenci ve Geldikleri Bölümler</a:t>
            </a:r>
            <a:r>
              <a:rPr lang="tr-TR" b="1" dirty="0">
                <a:solidFill>
                  <a:srgbClr val="000000"/>
                </a:solidFill>
              </a:rPr>
              <a:t/>
            </a:r>
            <a:br>
              <a:rPr lang="tr-TR" b="1" dirty="0">
                <a:solidFill>
                  <a:srgbClr val="000000"/>
                </a:solidFill>
              </a:rPr>
            </a:br>
            <a:endParaRPr dirty="0"/>
          </a:p>
        </p:txBody>
      </p:sp>
      <p:graphicFrame>
        <p:nvGraphicFramePr>
          <p:cNvPr id="727" name="Google Shape;727;p30"/>
          <p:cNvGraphicFramePr/>
          <p:nvPr>
            <p:extLst/>
          </p:nvPr>
        </p:nvGraphicFramePr>
        <p:xfrm>
          <a:off x="983432" y="1411443"/>
          <a:ext cx="10471149" cy="473652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22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13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410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261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79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Kazandığı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Yıl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MYO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2247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HEMŞİRELİK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Tıbbi Laboratuvar Teknikleri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Meslek Yüksekokulu (Bingöl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14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Ameliyathane Hizmetleri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İstanbul Şişli Meslek </a:t>
                      </a:r>
                      <a:r>
                        <a:rPr lang="tr-TR" sz="1200" b="1" i="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Yüksekokulu (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İstanbul Şişli 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414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İlk Ve Acil Yardım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Meslek </a:t>
                      </a:r>
                      <a:r>
                        <a:rPr lang="tr-TR" sz="1200" b="1" i="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Yüksekokulu (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İstanbul Gelişim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414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Fizyoterapi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Atatürk Sağlık Hizmetleri MYO (Afyonkarahisar Sağlık Bilimleri 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4146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GELİŞİMİ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Bucak Hikmet Tolunay MYO (Burdur Mehmet Akif Ersoy Ünv.)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414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Açıköğretim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Fakültesi (Atatürk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6564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Salihli  MYO (Manisa Celâl Bayar </a:t>
                      </a:r>
                      <a:r>
                        <a:rPr lang="tr-TR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dirty="0"/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28" name="Google Shape;72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0693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31"/>
          <p:cNvSpPr txBox="1">
            <a:spLocks noGrp="1"/>
          </p:cNvSpPr>
          <p:nvPr>
            <p:ph type="title"/>
          </p:nvPr>
        </p:nvSpPr>
        <p:spPr>
          <a:xfrm>
            <a:off x="1023938" y="214313"/>
            <a:ext cx="1055846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tr-TR" sz="3600" b="1" u="sng" dirty="0"/>
              <a:t>Dikey Geçiş </a:t>
            </a:r>
            <a:r>
              <a:rPr lang="tr-TR" sz="3600" b="1" dirty="0">
                <a:solidFill>
                  <a:srgbClr val="FF0000"/>
                </a:solidFill>
              </a:rPr>
              <a:t>İle </a:t>
            </a:r>
            <a:r>
              <a:rPr lang="tr-TR" sz="3600" b="1" u="sng" dirty="0">
                <a:solidFill>
                  <a:schemeClr val="tx1"/>
                </a:solidFill>
              </a:rPr>
              <a:t>Gelen</a:t>
            </a:r>
            <a:r>
              <a:rPr lang="tr-TR" sz="3600" b="1" dirty="0">
                <a:solidFill>
                  <a:srgbClr val="FF0000"/>
                </a:solidFill>
              </a:rPr>
              <a:t> Öğrenci ve Geldikleri Bölümler</a:t>
            </a:r>
            <a:r>
              <a:rPr lang="tr-TR" b="1" dirty="0">
                <a:solidFill>
                  <a:srgbClr val="000000"/>
                </a:solidFill>
              </a:rPr>
              <a:t/>
            </a:r>
            <a:br>
              <a:rPr lang="tr-TR" b="1" dirty="0">
                <a:solidFill>
                  <a:srgbClr val="000000"/>
                </a:solidFill>
              </a:rPr>
            </a:br>
            <a:endParaRPr dirty="0"/>
          </a:p>
        </p:txBody>
      </p:sp>
      <p:graphicFrame>
        <p:nvGraphicFramePr>
          <p:cNvPr id="735" name="Google Shape;735;p31"/>
          <p:cNvGraphicFramePr/>
          <p:nvPr>
            <p:extLst/>
          </p:nvPr>
        </p:nvGraphicFramePr>
        <p:xfrm>
          <a:off x="442453" y="1142998"/>
          <a:ext cx="11208774" cy="48594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57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91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78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23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8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Kazandığı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Yıl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MYO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3963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HEMŞİRELİK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Anestezi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Meslek Yüksekokulu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(İstanbul Aydın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0272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Yaşlı Bakımı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Açıköğretim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Fakültesi (Anadolu 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65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Tıbbi Görüntüleme Teknikleri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Meslek Yüksekokulu(Afyon Kocatepe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3961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Yaşlı Bakımı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Açıköğretim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Fakültesi (Anadolu 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2841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GELİŞİMİ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Meslek </a:t>
                      </a:r>
                      <a:r>
                        <a:rPr lang="tr-TR" sz="1200" b="1" i="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Yüksekokulu (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Çağ 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6181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Meslekyüksekokulu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(Pamukkale </a:t>
                      </a:r>
                      <a:r>
                        <a:rPr lang="tr-TR" sz="12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142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 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Eynesil Kamil Nalbant Meslek Yüksekokulu (Giresun </a:t>
                      </a:r>
                      <a:r>
                        <a:rPr lang="tr-TR" sz="1200" b="1" i="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047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 </a:t>
                      </a:r>
                      <a:endParaRPr sz="12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Hizmetleri Meslek Yüksekokulu (Adıyaman </a:t>
                      </a:r>
                      <a:r>
                        <a:rPr lang="tr-TR" sz="1200" b="1" i="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0230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 </a:t>
                      </a:r>
                      <a:endParaRPr sz="12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Keskin Meslek Yüksekokulu (Kırıkkale </a:t>
                      </a:r>
                      <a:r>
                        <a:rPr lang="tr-TR" sz="1200" b="1" i="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Ünv</a:t>
                      </a:r>
                      <a:r>
                        <a:rPr lang="tr-TR" sz="12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.)</a:t>
                      </a: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36" name="Google Shape;73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85813" cy="785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107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31"/>
          <p:cNvSpPr txBox="1">
            <a:spLocks noGrp="1"/>
          </p:cNvSpPr>
          <p:nvPr>
            <p:ph type="title"/>
          </p:nvPr>
        </p:nvSpPr>
        <p:spPr>
          <a:xfrm>
            <a:off x="1023938" y="214313"/>
            <a:ext cx="1055846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tr-TR" sz="3600" b="1" u="sng" dirty="0"/>
              <a:t>Dikey Geçiş </a:t>
            </a:r>
            <a:r>
              <a:rPr lang="tr-TR" sz="3600" b="1" dirty="0">
                <a:solidFill>
                  <a:srgbClr val="FF0000"/>
                </a:solidFill>
              </a:rPr>
              <a:t>İle </a:t>
            </a:r>
            <a:r>
              <a:rPr lang="tr-TR" sz="3600" b="1" u="sng" dirty="0">
                <a:solidFill>
                  <a:schemeClr val="tx1"/>
                </a:solidFill>
              </a:rPr>
              <a:t>Gelen</a:t>
            </a:r>
            <a:r>
              <a:rPr lang="tr-TR" sz="3600" b="1" dirty="0">
                <a:solidFill>
                  <a:srgbClr val="FF0000"/>
                </a:solidFill>
              </a:rPr>
              <a:t> Öğrenci ve Geldikleri Bölümler</a:t>
            </a:r>
            <a:r>
              <a:rPr lang="tr-TR" b="1" dirty="0">
                <a:solidFill>
                  <a:srgbClr val="000000"/>
                </a:solidFill>
              </a:rPr>
              <a:t/>
            </a:r>
            <a:br>
              <a:rPr lang="tr-TR" b="1" dirty="0">
                <a:solidFill>
                  <a:srgbClr val="000000"/>
                </a:solidFill>
              </a:rPr>
            </a:br>
            <a:endParaRPr dirty="0"/>
          </a:p>
        </p:txBody>
      </p:sp>
      <p:graphicFrame>
        <p:nvGraphicFramePr>
          <p:cNvPr id="735" name="Google Shape;735;p31"/>
          <p:cNvGraphicFramePr/>
          <p:nvPr>
            <p:extLst/>
          </p:nvPr>
        </p:nvGraphicFramePr>
        <p:xfrm>
          <a:off x="442453" y="1143001"/>
          <a:ext cx="11543070" cy="463225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491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6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705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87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35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Kazandığı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Yıl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MYO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710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HEMŞİRELİK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Fizyoterapi 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 (</a:t>
                      </a:r>
                      <a:r>
                        <a:rPr lang="tr-TR" sz="12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Artvin  </a:t>
                      </a:r>
                      <a:r>
                        <a:rPr lang="tr-TR" sz="12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sz="1200" b="1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172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Yaşlı Bakımı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İstanbul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)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7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İlk ve Acil Yardım 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Mersin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7267846"/>
                  </a:ext>
                </a:extLst>
              </a:tr>
              <a:tr h="34534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İlk ve Acil Yardım 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Ankara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79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Tıbbi 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Laboratuvar 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Teknikleri 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Akdeniz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833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GELİŞİMİ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Çocuk Gelişimi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Kozluk Meslek Yüksekokulu ( Batman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) 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3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Çocuk Gelişimi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Van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Yüzüncüyıl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) 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0408837"/>
                  </a:ext>
                </a:extLst>
              </a:tr>
              <a:tr h="37959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Çocuk Gelişimi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İnönü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)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97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Çocuk Gelişimi</a:t>
                      </a:r>
                      <a:endParaRPr lang="tr-TR" sz="12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Hakkari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) </a:t>
                      </a:r>
                      <a:endParaRPr lang="tr-TR"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59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Çocuk Gelişimi </a:t>
                      </a:r>
                      <a:endParaRPr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Akdeniz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) 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5777428"/>
                  </a:ext>
                </a:extLst>
              </a:tr>
              <a:tr h="345922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Çocuk Gelişimi</a:t>
                      </a: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Atatürk Sağlık Hizmetleri Meslek Yüksekokulu ( Ege </a:t>
                      </a:r>
                      <a:r>
                        <a:rPr lang="tr-T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) 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9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Çocuk Gelişimi</a:t>
                      </a:r>
                      <a:endParaRPr lang="tr-TR" sz="1200" b="1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Sağlık Hizmetleri Meslek Yüksekokulu (  Süleyman Demirel </a:t>
                      </a:r>
                      <a:r>
                        <a:rPr lang="tr-TR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Ünv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4169751"/>
                  </a:ext>
                </a:extLst>
              </a:tr>
            </a:tbl>
          </a:graphicData>
        </a:graphic>
      </p:graphicFrame>
      <p:pic>
        <p:nvPicPr>
          <p:cNvPr id="736" name="Google Shape;73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85813" cy="785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252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31"/>
          <p:cNvSpPr txBox="1">
            <a:spLocks noGrp="1"/>
          </p:cNvSpPr>
          <p:nvPr>
            <p:ph type="title"/>
          </p:nvPr>
        </p:nvSpPr>
        <p:spPr>
          <a:xfrm>
            <a:off x="1023938" y="214313"/>
            <a:ext cx="1055846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tr-TR" sz="3600" b="1" u="sng" dirty="0" smtClean="0"/>
              <a:t>Dikey </a:t>
            </a:r>
            <a:r>
              <a:rPr lang="tr-TR" sz="3600" b="1" u="sng" dirty="0"/>
              <a:t>Geçiş </a:t>
            </a:r>
            <a:r>
              <a:rPr lang="tr-TR" sz="3600" b="1" dirty="0">
                <a:solidFill>
                  <a:srgbClr val="FF0000"/>
                </a:solidFill>
              </a:rPr>
              <a:t>İle </a:t>
            </a:r>
            <a:r>
              <a:rPr lang="tr-TR" sz="3600" b="1" u="sng" dirty="0">
                <a:solidFill>
                  <a:schemeClr val="tx1"/>
                </a:solidFill>
              </a:rPr>
              <a:t>Gelen</a:t>
            </a:r>
            <a:r>
              <a:rPr lang="tr-TR" sz="3600" b="1" dirty="0">
                <a:solidFill>
                  <a:srgbClr val="FF0000"/>
                </a:solidFill>
              </a:rPr>
              <a:t> Öğrenci ve Geldikleri Bölümler</a:t>
            </a:r>
            <a:r>
              <a:rPr lang="tr-TR" b="1" dirty="0">
                <a:solidFill>
                  <a:srgbClr val="000000"/>
                </a:solidFill>
              </a:rPr>
              <a:t/>
            </a:r>
            <a:br>
              <a:rPr lang="tr-TR" b="1" dirty="0">
                <a:solidFill>
                  <a:srgbClr val="000000"/>
                </a:solidFill>
              </a:rPr>
            </a:br>
            <a:endParaRPr dirty="0"/>
          </a:p>
        </p:txBody>
      </p:sp>
      <p:pic>
        <p:nvPicPr>
          <p:cNvPr id="736" name="Google Shape;73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85813" cy="785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05309" y="0"/>
            <a:ext cx="824046" cy="78581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oogle Shape;735;p31"/>
          <p:cNvGraphicFramePr/>
          <p:nvPr>
            <p:extLst/>
          </p:nvPr>
        </p:nvGraphicFramePr>
        <p:xfrm>
          <a:off x="-1" y="785815"/>
          <a:ext cx="12129356" cy="607218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09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4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1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244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81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Kazandığı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Yıl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Bölüm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Geldiği MYO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260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HEMŞİRELİK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Anestezi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Kahramanmaraş Sütçü İmam Üniversitesi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Hizmetleri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799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Tıbbi Laboratuvar Teknikleri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Mersin Üniversitesi Sağlık Hizmetleri Meslek Yüksekokulu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7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Radyoterapi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Erciyes Üniversitesi</a:t>
                      </a:r>
                      <a:r>
                        <a:rPr lang="tr-TR" sz="700" kern="10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Halil Bayraktar Sağlık Hizmetleri Meslek Yüksekokulu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2549644"/>
                  </a:ext>
                </a:extLst>
              </a:tr>
              <a:tr h="3017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Yaşlı Bakımı (Ankara)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Bilimleri Üniversitesi  Gülhane Sağlık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164220"/>
                  </a:ext>
                </a:extLst>
              </a:tr>
              <a:tr h="4351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Diyaliz Pr.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Kayseri Üniversitesi İncesu Ayşe Ve Saffet Arslan Sağlık Hizmetleri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7267846"/>
                  </a:ext>
                </a:extLst>
              </a:tr>
              <a:tr h="435151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İlk ve Acil Yardım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Tokat Gaziosmanpaşa Üniversitesi</a:t>
                      </a:r>
                      <a:r>
                        <a:rPr lang="tr-TR" sz="700" kern="100" dirty="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Erbaa Sağlık Hizmetleri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97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Yaşlı Bakımı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Akdeniz Üniversitesi</a:t>
                      </a:r>
                      <a:r>
                        <a:rPr lang="tr-TR" sz="700" kern="10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Hizmetleri Meslek Yüksekokulu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260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GELİŞİMİ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Çocuk Gelişimi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Hakkari Üniversitesi</a:t>
                      </a:r>
                      <a:r>
                        <a:rPr lang="tr-TR" sz="700" kern="10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Hizmetleri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51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Çocuk Gelişimi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Bilimleri Üniversitesi</a:t>
                      </a:r>
                      <a:r>
                        <a:rPr lang="tr-TR" sz="700" kern="10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Hamidiye Sağlık Hizmetleri Meslek Yüksekokulu (İstanbul)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408837"/>
                  </a:ext>
                </a:extLst>
              </a:tr>
              <a:tr h="39270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Çocuk Gelişimi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İnönü Üniversitesi</a:t>
                      </a:r>
                      <a:r>
                        <a:rPr lang="tr-TR" sz="700" kern="10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Hizmetleri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5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Optisyenlik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Sakarya Üniversitesi</a:t>
                      </a:r>
                      <a:r>
                        <a:rPr lang="tr-TR" sz="700" kern="10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Sakarya Sağlık Hizmetleri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02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Anestezi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Kahramanmaraş Sütçü İmam Üniversitesi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Sağlık Hizmetleri Meslek Yüksekokulu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5777428"/>
                  </a:ext>
                </a:extLst>
              </a:tr>
              <a:tr h="357869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Tıbbi Laboratuvar Teknikleri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Mersin Üniversitesi Sağlık Hizmetleri Meslek Yüksekokulu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78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Radyoterapi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Erciyes Üniversitesi</a:t>
                      </a:r>
                      <a:r>
                        <a:rPr lang="tr-TR" sz="700" kern="100" dirty="0">
                          <a:solidFill>
                            <a:srgbClr val="3B3A36"/>
                          </a:solidFill>
                          <a:effectLst/>
                          <a:latin typeface="Tahoma" panose="020B060403050404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Halil Bayraktar Sağlık Hizmetleri Meslek Yüksekokulu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4169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07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3</a:t>
            </a:fld>
            <a:endParaRPr lang="tr-TR"/>
          </a:p>
        </p:txBody>
      </p:sp>
      <p:sp>
        <p:nvSpPr>
          <p:cNvPr id="5" name="Google Shape;603;p16"/>
          <p:cNvSpPr txBox="1">
            <a:spLocks/>
          </p:cNvSpPr>
          <p:nvPr/>
        </p:nvSpPr>
        <p:spPr>
          <a:xfrm>
            <a:off x="595547" y="4572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FF0000"/>
              </a:buClr>
              <a:buSzPts val="3600"/>
              <a:buFont typeface="Calibri"/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Fakülteye Kayıt Yaptıran Öğrencilerin Puanları (2024)</a:t>
            </a:r>
            <a:endParaRPr lang="tr-TR" dirty="0"/>
          </a:p>
        </p:txBody>
      </p:sp>
      <p:pic>
        <p:nvPicPr>
          <p:cNvPr id="6" name="Google Shape;60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87805"/>
            <a:ext cx="1050926" cy="1050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5029" y="122497"/>
            <a:ext cx="938865" cy="981541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/>
          </p:nvPr>
        </p:nvGraphicFramePr>
        <p:xfrm>
          <a:off x="887893" y="2308122"/>
          <a:ext cx="10225074" cy="2240280"/>
        </p:xfrm>
        <a:graphic>
          <a:graphicData uri="http://schemas.openxmlformats.org/drawingml/2006/table">
            <a:tbl>
              <a:tblPr/>
              <a:tblGrid>
                <a:gridCol w="1648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69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1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19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320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8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En yüksek Puanla Yerleşen Adayın Başarı Sırası</a:t>
                      </a:r>
                      <a:endParaRPr kumimoji="0" lang="tr-TR" alt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(2024)</a:t>
                      </a: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En Düşük Puanla Yerleşen Adayın Başarı Sırası</a:t>
                      </a:r>
                      <a:endParaRPr kumimoji="0" lang="tr-TR" alt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(2024)</a:t>
                      </a:r>
                      <a:endParaRPr kumimoji="0" lang="tr-TR" alt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Hemşirelik</a:t>
                      </a:r>
                      <a:endParaRPr kumimoji="0" lang="tr-T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124.307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167.676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Çocuk Gelişimi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166.013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214.913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6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17"/>
          <p:cNvSpPr txBox="1">
            <a:spLocks noGrp="1"/>
          </p:cNvSpPr>
          <p:nvPr>
            <p:ph type="title"/>
          </p:nvPr>
        </p:nvSpPr>
        <p:spPr>
          <a:xfrm>
            <a:off x="1127448" y="274638"/>
            <a:ext cx="1045495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 b="1" dirty="0" smtClean="0">
                <a:solidFill>
                  <a:srgbClr val="FF0000"/>
                </a:solidFill>
              </a:rPr>
              <a:t>Kumluca </a:t>
            </a:r>
            <a:r>
              <a:rPr lang="tr-TR" b="1" dirty="0">
                <a:solidFill>
                  <a:srgbClr val="FF0000"/>
                </a:solidFill>
              </a:rPr>
              <a:t>Sağlık Bilimleri Fakültesi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Başarı Sıralaması</a:t>
            </a:r>
            <a:endParaRPr dirty="0"/>
          </a:p>
        </p:txBody>
      </p:sp>
      <p:graphicFrame>
        <p:nvGraphicFramePr>
          <p:cNvPr id="613" name="Google Shape;613;p17"/>
          <p:cNvGraphicFramePr/>
          <p:nvPr>
            <p:extLst/>
          </p:nvPr>
        </p:nvGraphicFramePr>
        <p:xfrm>
          <a:off x="1002891" y="1803929"/>
          <a:ext cx="9861754" cy="374370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74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0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1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86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75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071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38864">
                  <a:extLst>
                    <a:ext uri="{9D8B030D-6E8A-4147-A177-3AD203B41FA5}">
                      <a16:colId xmlns="" xmlns:a16="http://schemas.microsoft.com/office/drawing/2014/main" val="3762153206"/>
                    </a:ext>
                  </a:extLst>
                </a:gridCol>
                <a:gridCol w="1170039"/>
              </a:tblGrid>
              <a:tr h="828193"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3600" b="1" u="none" strike="noStrike" cap="none" dirty="0" smtClean="0"/>
                        <a:t>       </a:t>
                      </a:r>
                      <a:r>
                        <a:rPr lang="tr-TR" sz="3600" b="1" u="none" strike="noStrike" cap="none" dirty="0" err="1" smtClean="0"/>
                        <a:t>Üni.sayısı</a:t>
                      </a:r>
                      <a:r>
                        <a:rPr lang="tr-TR" sz="3600" b="1" u="none" strike="noStrike" cap="none" dirty="0" smtClean="0"/>
                        <a:t> </a:t>
                      </a:r>
                      <a:r>
                        <a:rPr lang="tr-TR" sz="3600" b="1" u="none" strike="noStrike" cap="none" dirty="0"/>
                        <a:t>/ Başarı </a:t>
                      </a:r>
                      <a:r>
                        <a:rPr lang="tr-TR" sz="3600" b="1" u="none" strike="noStrike" cap="none" dirty="0" smtClean="0"/>
                        <a:t>sırası</a:t>
                      </a:r>
                      <a:endParaRPr sz="2800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2800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93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chemeClr val="tx1"/>
                          </a:solidFill>
                        </a:rPr>
                        <a:t>Yıl</a:t>
                      </a:r>
                      <a:endParaRPr sz="2000" b="1" i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 smtClean="0"/>
                        <a:t> </a:t>
                      </a:r>
                      <a:r>
                        <a:rPr lang="tr-TR" sz="1600" b="1" u="none" strike="noStrike" cap="none" dirty="0"/>
                        <a:t>2018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 smtClean="0"/>
                        <a:t>2019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 smtClean="0"/>
                        <a:t>2020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 smtClean="0"/>
                        <a:t>2021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 smtClean="0"/>
                        <a:t>2022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 smtClean="0"/>
                        <a:t>2023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 smtClean="0"/>
                        <a:t>2024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0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chemeClr val="tx1"/>
                          </a:solidFill>
                        </a:rPr>
                        <a:t>Hemşirelik </a:t>
                      </a:r>
                      <a:endParaRPr sz="1800" b="1" i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2000" b="1" u="none" strike="noStrike" cap="none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sz="12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 smtClean="0"/>
                        <a:t>/ </a:t>
                      </a:r>
                      <a:r>
                        <a:rPr lang="tr-TR" sz="2000" b="1" u="none" strike="noStrike" cap="none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/>
                        <a:t>103 / </a:t>
                      </a:r>
                      <a:r>
                        <a:rPr lang="tr-TR" sz="2000" b="1" u="none" strike="noStrike" cap="none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/>
                        <a:t>  </a:t>
                      </a:r>
                      <a:r>
                        <a:rPr lang="tr-TR" sz="2000" b="1" u="none" strike="noStrike" cap="none" dirty="0" smtClean="0"/>
                        <a:t>108 / </a:t>
                      </a:r>
                      <a:r>
                        <a:rPr lang="tr-TR" sz="2000" b="1" u="none" strike="noStrike" cap="none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 smtClean="0"/>
                        <a:t>112 / </a:t>
                      </a:r>
                      <a:r>
                        <a:rPr lang="tr-TR" sz="2000" b="1" u="none" strike="noStrike" cap="none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</a:rPr>
                        <a:t>114 / </a:t>
                      </a:r>
                      <a:r>
                        <a:rPr lang="tr-TR" sz="20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r>
                        <a:rPr lang="tr-TR" sz="2000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>
                          <a:solidFill>
                            <a:schemeClr val="tx1"/>
                          </a:solidFill>
                        </a:rPr>
                        <a:t>114/48</a:t>
                      </a:r>
                      <a:endParaRPr sz="20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91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chemeClr val="tx1"/>
                          </a:solidFill>
                        </a:rPr>
                        <a:t>Çocuk Gelişimi </a:t>
                      </a: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>
                          <a:solidFill>
                            <a:srgbClr val="FF0000"/>
                          </a:solidFill>
                        </a:rPr>
                        <a:t>-</a:t>
                      </a:r>
                      <a:endParaRPr sz="2000" b="1" u="none" strike="noStrike" cap="none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 smtClean="0"/>
                        <a:t>/ </a:t>
                      </a:r>
                      <a:r>
                        <a:rPr lang="tr-TR" sz="2000" b="1" u="none" strike="noStrike" cap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/>
                        <a:t>24 / </a:t>
                      </a:r>
                      <a:r>
                        <a:rPr lang="tr-TR" sz="2000" b="1" u="none" strike="noStrike" cap="none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/>
                        <a:t>   </a:t>
                      </a:r>
                      <a:r>
                        <a:rPr lang="tr-TR" sz="2000" b="1" u="none" strike="noStrike" cap="none" dirty="0" smtClean="0"/>
                        <a:t>26 / </a:t>
                      </a:r>
                      <a:r>
                        <a:rPr lang="tr-TR" sz="2000" b="1" u="none" strike="noStrike" cap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 smtClean="0"/>
                        <a:t>29 / </a:t>
                      </a:r>
                      <a:r>
                        <a:rPr lang="tr-TR" sz="2000" b="1" u="none" strike="noStrike" cap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sz="20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</a:rPr>
                        <a:t>29 / </a:t>
                      </a:r>
                      <a:r>
                        <a:rPr lang="tr-TR" sz="20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>
                          <a:solidFill>
                            <a:schemeClr val="tx1"/>
                          </a:solidFill>
                        </a:rPr>
                        <a:t>32/11</a:t>
                      </a:r>
                      <a:endParaRPr sz="20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4" name="Google Shape;614;p1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5" name="Google Shape;61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424" cy="911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53391" y="37827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28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621;p18"/>
          <p:cNvGraphicFramePr/>
          <p:nvPr>
            <p:extLst/>
          </p:nvPr>
        </p:nvGraphicFramePr>
        <p:xfrm>
          <a:off x="2" y="-1"/>
          <a:ext cx="12191999" cy="696987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240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2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715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22719">
                  <a:extLst>
                    <a:ext uri="{9D8B030D-6E8A-4147-A177-3AD203B41FA5}">
                      <a16:colId xmlns:a16="http://schemas.microsoft.com/office/drawing/2014/main" xmlns="" val="3119911831"/>
                    </a:ext>
                  </a:extLst>
                </a:gridCol>
                <a:gridCol w="1478772">
                  <a:extLst>
                    <a:ext uri="{9D8B030D-6E8A-4147-A177-3AD203B41FA5}">
                      <a16:colId xmlns:a16="http://schemas.microsoft.com/office/drawing/2014/main" xmlns="" val="2790362928"/>
                    </a:ext>
                  </a:extLst>
                </a:gridCol>
              </a:tblGrid>
              <a:tr h="381665"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 b="1" i="0" u="none" strike="noStrike" cap="none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HEMŞİRELİK </a:t>
                      </a:r>
                      <a:r>
                        <a:rPr lang="tr-TR" sz="1800" b="1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BÖLÜMÜNE KAYIT OLAN ÖĞRENCİ SAYILARI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719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YIL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Merkezi</a:t>
                      </a: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Okul Birinciliği</a:t>
                      </a: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 </a:t>
                      </a: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Yaş </a:t>
                      </a: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Üstü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Yatay Geçişle Gelen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Dikey Geçişle Gelen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Yabancı Uyruklu Gelen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TOPLAM</a:t>
                      </a: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(KAYITLI</a:t>
                      </a:r>
                      <a:r>
                        <a:rPr lang="tr-TR" sz="1600" b="1" i="0" u="none" strike="noStrike" cap="none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ÖĞRENCİLER</a:t>
                      </a: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Yatay Geçişle</a:t>
                      </a:r>
                      <a:r>
                        <a:rPr lang="tr-TR" sz="1600" b="1" i="0" u="none" strike="noStrike" cap="none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Giden</a:t>
                      </a:r>
                      <a:endParaRPr sz="16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Kayıt sildiren sayısı</a:t>
                      </a:r>
                      <a:endParaRPr sz="16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2017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2018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70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73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2019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>
                          <a:latin typeface="+mn-lt"/>
                        </a:rPr>
                        <a:t>15</a:t>
                      </a:r>
                      <a:endParaRPr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>
                          <a:latin typeface="+mn-lt"/>
                        </a:rPr>
                        <a:t>1</a:t>
                      </a:r>
                      <a:endParaRPr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75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>
                          <a:latin typeface="+mn-lt"/>
                        </a:rPr>
                        <a:t>16</a:t>
                      </a:r>
                      <a:endParaRPr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>
                          <a:latin typeface="+mn-lt"/>
                        </a:rPr>
                        <a:t>2</a:t>
                      </a:r>
                      <a:endParaRPr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88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95</a:t>
                      </a:r>
                      <a:endParaRPr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>
                          <a:latin typeface="+mn-lt"/>
                        </a:rPr>
                        <a:t>9</a:t>
                      </a:r>
                      <a:endParaRPr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>
                          <a:latin typeface="+mn-lt"/>
                        </a:rPr>
                        <a:t>3</a:t>
                      </a:r>
                      <a:endParaRPr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>
                          <a:latin typeface="+mn-lt"/>
                        </a:rPr>
                        <a:t>2023</a:t>
                      </a:r>
                      <a:endParaRPr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4611426"/>
                  </a:ext>
                </a:extLst>
              </a:tr>
              <a:tr h="2757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2024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85+3+3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TOPLAM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3785">
                <a:tc gridSpan="8">
                  <a:txBody>
                    <a:bodyPr/>
                    <a:lstStyle/>
                    <a:p>
                      <a:pPr algn="ctr"/>
                      <a:r>
                        <a:rPr lang="tr-TR" sz="1800" b="1" dirty="0"/>
                        <a:t>Çocuk Gelişimi Bölümüne</a:t>
                      </a:r>
                      <a:r>
                        <a:rPr lang="tr-TR" sz="1800" b="1" baseline="0" dirty="0"/>
                        <a:t> Kayıt Olan Öğrenci Sayıları</a:t>
                      </a:r>
                      <a:endParaRPr lang="tr-TR" sz="18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772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YIL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Merkezi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Okul Birinciliği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34 </a:t>
                      </a: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Yaş </a:t>
                      </a: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Üstü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Yatay Geçişle </a:t>
                      </a:r>
                      <a:endParaRPr lang="tr-TR" sz="1600" b="1" i="0" u="none" strike="noStrike" cap="none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Gelen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Dikey Geçişle </a:t>
                      </a:r>
                      <a:endParaRPr lang="tr-TR" sz="1600" b="1" i="0" u="none" strike="noStrike" cap="none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Gelen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Yabancı Uyruklu Gelen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TOPLAM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(KAYITLI ÖĞRENCİLER)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Yatay Geçişle</a:t>
                      </a:r>
                      <a:r>
                        <a:rPr lang="tr-TR" sz="1600" b="1" i="0" u="none" strike="noStrike" cap="none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Giden</a:t>
                      </a:r>
                      <a:endParaRPr sz="16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Kayıt sildiren sayısı</a:t>
                      </a:r>
                      <a:endParaRPr sz="16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57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57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7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8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  <a:endParaRPr sz="140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12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7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  <a:endParaRPr sz="140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</a:t>
                      </a:r>
                      <a:endParaRPr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4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5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51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2023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72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3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7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-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82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4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9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611943"/>
                  </a:ext>
                </a:extLst>
              </a:tr>
              <a:tr h="2651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2024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40+1+1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3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5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50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8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4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651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TOPLAM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400" b="1" dirty="0"/>
                        <a:t>498</a:t>
                      </a: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51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100" b="1" dirty="0">
                          <a:solidFill>
                            <a:schemeClr val="bg1"/>
                          </a:solidFill>
                        </a:rPr>
                        <a:t>FAKÜLTE TOPLAM</a:t>
                      </a:r>
                      <a:endParaRPr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100" b="1" dirty="0">
                          <a:solidFill>
                            <a:schemeClr val="bg1"/>
                          </a:solidFill>
                        </a:rPr>
                        <a:t>Kayıtlı olan öğrenci  599</a:t>
                      </a:r>
                      <a:endParaRPr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1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2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79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1727196" y="955640"/>
          <a:ext cx="8753990" cy="5287844"/>
        </p:xfrm>
        <a:graphic>
          <a:graphicData uri="http://schemas.openxmlformats.org/drawingml/2006/table">
            <a:tbl>
              <a:tblPr firstRow="1" bandRow="1"/>
              <a:tblGrid>
                <a:gridCol w="43769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769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21961">
                <a:tc gridSpan="2">
                  <a:txBody>
                    <a:bodyPr/>
                    <a:lstStyle/>
                    <a:p>
                      <a:pPr algn="ctr"/>
                      <a:endParaRPr lang="tr-TR" sz="2800" dirty="0"/>
                    </a:p>
                    <a:p>
                      <a:pPr algn="ctr"/>
                      <a:r>
                        <a:rPr lang="tr-TR" sz="2800" b="1" dirty="0" smtClean="0"/>
                        <a:t>HALEN</a:t>
                      </a:r>
                      <a:r>
                        <a:rPr lang="tr-TR" sz="2800" b="1" baseline="0" dirty="0" smtClean="0"/>
                        <a:t> </a:t>
                      </a:r>
                      <a:r>
                        <a:rPr lang="tr-TR" sz="2800" b="1" baseline="0" dirty="0"/>
                        <a:t>KAYITLI OLAN </a:t>
                      </a:r>
                      <a:r>
                        <a:rPr lang="tr-TR" sz="2800" b="1" baseline="0" dirty="0" smtClean="0"/>
                        <a:t>ÖĞRENCİ SAYISI (</a:t>
                      </a:r>
                      <a:r>
                        <a:rPr lang="tr-TR" sz="2800" b="1" dirty="0" smtClean="0"/>
                        <a:t>2024) </a:t>
                      </a:r>
                      <a:endParaRPr lang="tr-TR" sz="2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1961">
                <a:tc>
                  <a:txBody>
                    <a:bodyPr/>
                    <a:lstStyle/>
                    <a:p>
                      <a:pPr algn="ctr"/>
                      <a:endParaRPr lang="tr-TR" sz="2400" b="1" dirty="0"/>
                    </a:p>
                    <a:p>
                      <a:pPr algn="ctr"/>
                      <a:r>
                        <a:rPr lang="tr-TR" sz="2400" b="1" dirty="0"/>
                        <a:t>Hemşirelik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/>
                        <a:t>345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21961">
                <a:tc>
                  <a:txBody>
                    <a:bodyPr/>
                    <a:lstStyle/>
                    <a:p>
                      <a:pPr algn="ctr"/>
                      <a:endParaRPr lang="tr-TR" sz="2400" b="1" dirty="0"/>
                    </a:p>
                    <a:p>
                      <a:pPr algn="ctr"/>
                      <a:r>
                        <a:rPr lang="tr-TR" sz="2400" b="1" dirty="0"/>
                        <a:t>Çocuk Gelişimi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/>
                        <a:t>254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21961">
                <a:tc>
                  <a:txBody>
                    <a:bodyPr/>
                    <a:lstStyle/>
                    <a:p>
                      <a:pPr algn="ctr"/>
                      <a:endParaRPr lang="tr-TR" sz="2400" b="1" dirty="0"/>
                    </a:p>
                    <a:p>
                      <a:pPr algn="ctr"/>
                      <a:r>
                        <a:rPr lang="tr-TR" sz="2400" b="1" dirty="0"/>
                        <a:t>Toplam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Google Shape;62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894735" cy="882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2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06689" y="45319"/>
            <a:ext cx="800778" cy="836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387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Gelen</a:t>
            </a:r>
            <a:r>
              <a:rPr lang="tr-TR">
                <a:solidFill>
                  <a:srgbClr val="FF0000"/>
                </a:solidFill>
              </a:rPr>
              <a:t> Öğrenciler</a:t>
            </a:r>
            <a:r>
              <a:rPr lang="tr-TR" b="1">
                <a:solidFill>
                  <a:srgbClr val="FF0000"/>
                </a:solidFill>
              </a:rPr>
              <a:t/>
            </a:r>
            <a:br>
              <a:rPr lang="tr-TR" b="1">
                <a:solidFill>
                  <a:srgbClr val="FF0000"/>
                </a:solidFill>
              </a:rPr>
            </a:br>
            <a:endParaRPr>
              <a:solidFill>
                <a:srgbClr val="FF0000"/>
              </a:solidFill>
            </a:endParaRPr>
          </a:p>
        </p:txBody>
      </p:sp>
      <p:graphicFrame>
        <p:nvGraphicFramePr>
          <p:cNvPr id="633" name="Google Shape;633;p19"/>
          <p:cNvGraphicFramePr/>
          <p:nvPr>
            <p:extLst/>
          </p:nvPr>
        </p:nvGraphicFramePr>
        <p:xfrm>
          <a:off x="983433" y="1258070"/>
          <a:ext cx="10284643" cy="451346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532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23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57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216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33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Bölüm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Yıl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Geldiği Üniversite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9577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Hemşirelik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2018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/>
                        <a:t>Yüksek İhtisas Ünv. (Ankara)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/>
                        <a:t>2</a:t>
                      </a:r>
                      <a:endParaRPr sz="20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957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Okan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(İstanbul)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9577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Hemşirelik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2019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Gelişim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(İstanbul)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 dirty="0"/>
                        <a:t>4</a:t>
                      </a:r>
                      <a:endParaRPr sz="2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957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İstinye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(İstanbul)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957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Karatay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(Konya)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957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Batman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(Batman)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957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Çocuk Gelişimi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2019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Karatekin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(Çankırı)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u="none" strike="noStrike" cap="none"/>
                        <a:t>3</a:t>
                      </a:r>
                      <a:endParaRPr sz="20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965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Karatekin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(Çankırı)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3386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u="none" strike="noStrike" cap="none" dirty="0"/>
                        <a:t>Karatekin </a:t>
                      </a:r>
                      <a:r>
                        <a:rPr lang="tr-TR" sz="1600" u="none" strike="noStrike" cap="none" dirty="0" err="1"/>
                        <a:t>Ünv</a:t>
                      </a:r>
                      <a:r>
                        <a:rPr lang="tr-TR" sz="1600" u="none" strike="noStrike" cap="none" dirty="0"/>
                        <a:t>. (Çankırı)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34" name="Google Shape;63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116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2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Gelen</a:t>
            </a:r>
            <a:r>
              <a:rPr lang="tr-TR">
                <a:solidFill>
                  <a:srgbClr val="FF0000"/>
                </a:solidFill>
              </a:rPr>
              <a:t> Öğrenciler</a:t>
            </a:r>
            <a:r>
              <a:rPr lang="tr-TR" b="1">
                <a:solidFill>
                  <a:srgbClr val="FF0000"/>
                </a:solidFill>
              </a:rPr>
              <a:t/>
            </a:r>
            <a:br>
              <a:rPr lang="tr-TR" b="1">
                <a:solidFill>
                  <a:srgbClr val="FF0000"/>
                </a:solidFill>
              </a:rPr>
            </a:br>
            <a:endParaRPr>
              <a:solidFill>
                <a:srgbClr val="FF0000"/>
              </a:solidFill>
            </a:endParaRPr>
          </a:p>
        </p:txBody>
      </p:sp>
      <p:graphicFrame>
        <p:nvGraphicFramePr>
          <p:cNvPr id="641" name="Google Shape;641;p20"/>
          <p:cNvGraphicFramePr/>
          <p:nvPr>
            <p:extLst/>
          </p:nvPr>
        </p:nvGraphicFramePr>
        <p:xfrm>
          <a:off x="983432" y="1417638"/>
          <a:ext cx="10207314" cy="36553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33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0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84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49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34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Bölüm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Yıl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Geldiği Üniversite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2114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Hemşirelik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2020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Van Yüzüncü Yıl Üniversitesi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20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211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Lefke Avrupa Üniversitesi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2114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Trakya Üniversitesi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114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Çocuk Gelişimi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2020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Bilecik Şeyh Edebali Üniversitesi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20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459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Uluslararası Kıbrıs Üniversitesi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42" name="Google Shape;642;p20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3" name="Google Shape;64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Google Shape;644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096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21"/>
          <p:cNvSpPr txBox="1">
            <a:spLocks noGrp="1"/>
          </p:cNvSpPr>
          <p:nvPr>
            <p:ph type="title"/>
          </p:nvPr>
        </p:nvSpPr>
        <p:spPr>
          <a:xfrm>
            <a:off x="952500" y="260648"/>
            <a:ext cx="10629900" cy="30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tr-TR">
                <a:solidFill>
                  <a:srgbClr val="FF0000"/>
                </a:solidFill>
              </a:rPr>
              <a:t>Yıllara Göre Yatay Geçiş İle </a:t>
            </a:r>
            <a:r>
              <a:rPr lang="tr-TR" b="1" u="sng">
                <a:solidFill>
                  <a:srgbClr val="002060"/>
                </a:solidFill>
              </a:rPr>
              <a:t>Gelen</a:t>
            </a:r>
            <a:r>
              <a:rPr lang="tr-TR">
                <a:solidFill>
                  <a:srgbClr val="FF0000"/>
                </a:solidFill>
              </a:rPr>
              <a:t> Öğrenciler</a:t>
            </a:r>
            <a:r>
              <a:rPr lang="tr-TR" b="1">
                <a:solidFill>
                  <a:srgbClr val="FF0000"/>
                </a:solidFill>
              </a:rPr>
              <a:t/>
            </a:r>
            <a:br>
              <a:rPr lang="tr-TR" b="1">
                <a:solidFill>
                  <a:srgbClr val="FF0000"/>
                </a:solidFill>
              </a:rPr>
            </a:br>
            <a:endParaRPr>
              <a:solidFill>
                <a:srgbClr val="FF0000"/>
              </a:solidFill>
            </a:endParaRPr>
          </a:p>
        </p:txBody>
      </p:sp>
      <p:graphicFrame>
        <p:nvGraphicFramePr>
          <p:cNvPr id="650" name="Google Shape;650;p21"/>
          <p:cNvGraphicFramePr/>
          <p:nvPr>
            <p:extLst/>
          </p:nvPr>
        </p:nvGraphicFramePr>
        <p:xfrm>
          <a:off x="983432" y="1410795"/>
          <a:ext cx="10207313" cy="39803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33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0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84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49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389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Bölüm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Yıl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Geldiği Üniversite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>
                          <a:solidFill>
                            <a:srgbClr val="FF0000"/>
                          </a:solidFill>
                        </a:rPr>
                        <a:t>Öğrenci Sayısı</a:t>
                      </a:r>
                      <a:endParaRPr sz="1600" b="1" i="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1794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Hemşirelik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cap="none" dirty="0"/>
                        <a:t>Hemşirelik</a:t>
                      </a: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/>
                        <a:t>2021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Trakya Üniversitesi</a:t>
                      </a:r>
                      <a:endParaRPr b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Keşan Hakkı Yörük Sağlık Yüksekokulu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399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cap="none" dirty="0"/>
                        <a:t>2022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Afyonkarahisar Sağlık Bilimleri Üniversitesi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Fakültesi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355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Amasya Üniversitesi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Fakültesi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3558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Çocuk Gelişimi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Bilecik Şeyh Edebali Üniversitesi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Fakültesi</a:t>
                      </a:r>
                      <a:endParaRPr sz="1600" b="0" i="0" u="none" strike="noStrike" cap="none">
                        <a:solidFill>
                          <a:srgbClr val="CCC0D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355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strike="noStrike" cap="none" dirty="0">
                        <a:solidFill>
                          <a:srgbClr val="CCC0D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Çankırı Karatekin Üniversitesi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Sağlık Bilimleri Fakültesi</a:t>
                      </a:r>
                      <a:endParaRPr sz="1600" b="0" i="0" u="none" strike="noStrike" cap="none" dirty="0">
                        <a:solidFill>
                          <a:srgbClr val="CCC0D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solidFill>
                      <a:srgbClr val="B2A0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51" name="Google Shape;65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3432" cy="983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90746" y="0"/>
            <a:ext cx="938609" cy="98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32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2237</Words>
  <Application>Microsoft Office PowerPoint</Application>
  <PresentationFormat>Geniş ekran</PresentationFormat>
  <Paragraphs>760</Paragraphs>
  <Slides>25</Slides>
  <Notes>23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3" baseType="lpstr">
      <vt:lpstr>Aptos</vt:lpstr>
      <vt:lpstr>Arial</vt:lpstr>
      <vt:lpstr>Calibri</vt:lpstr>
      <vt:lpstr>Calibri Light</vt:lpstr>
      <vt:lpstr>Open Sans</vt:lpstr>
      <vt:lpstr>Tahoma</vt:lpstr>
      <vt:lpstr>Times New Roman</vt:lpstr>
      <vt:lpstr>Office Teması</vt:lpstr>
      <vt:lpstr>Fakülteye Kayıt Yaptıran Öğrencilerin Puanları</vt:lpstr>
      <vt:lpstr>Fakülteye Kayıt Yaptıran Öğrencilerin Puanları</vt:lpstr>
      <vt:lpstr>PowerPoint Sunusu</vt:lpstr>
      <vt:lpstr>Kumluca Sağlık Bilimleri Fakültesi  Başarı Sıralaması</vt:lpstr>
      <vt:lpstr>PowerPoint Sunusu</vt:lpstr>
      <vt:lpstr>PowerPoint Sunusu</vt:lpstr>
      <vt:lpstr>Yıllara Göre Yatay Geçiş İle Gelen Öğrenciler </vt:lpstr>
      <vt:lpstr>Yıllara Göre Yatay Geçiş İle Gelen Öğrenciler </vt:lpstr>
      <vt:lpstr>Yıllara Göre Yatay Geçiş İle Gelen Öğrenciler </vt:lpstr>
      <vt:lpstr>Yıllara Göre Yatay Geçiş İle Gelen Öğrenciler </vt:lpstr>
      <vt:lpstr>Yıllara Göre Yatay Geçiş İle Gelen Öğrenciler </vt:lpstr>
      <vt:lpstr>Yıllara Göre Yatay Geçiş İle Giden Öğrenciler </vt:lpstr>
      <vt:lpstr>Yıllara Göre Yatay Geçiş İle Giden Öğrenciler </vt:lpstr>
      <vt:lpstr>Yıllara Göre Yatay Geçiş İle Giden Öğrenciler </vt:lpstr>
      <vt:lpstr>Yıllara Göre Yatay Geçiş İle Giden Öğrenciler </vt:lpstr>
      <vt:lpstr>Yıllara Göre Yatay Geçiş İle Giden Öğrenciler </vt:lpstr>
      <vt:lpstr>Yıllara Göre Yatay Geçiş İle Giden Öğrenciler </vt:lpstr>
      <vt:lpstr>Yıllara Göre Yatay Geçiş İle Giden Öğrenciler </vt:lpstr>
      <vt:lpstr>2024 Yıllara Göre Yatay Geçiş İle Giden Öğrenciler </vt:lpstr>
      <vt:lpstr>Dikey Geçiş İle Gelen Öğrenci ve Geldikleri Bölümler </vt:lpstr>
      <vt:lpstr>Dikey Geçiş İle Gelen Öğrenci ve Geldikleri Bölümler </vt:lpstr>
      <vt:lpstr>Dikey Geçiş İle Gelen Öğrenci ve Geldikleri Bölümler </vt:lpstr>
      <vt:lpstr>Dikey Geçiş İle Gelen Öğrenci ve Geldikleri Bölümler </vt:lpstr>
      <vt:lpstr>Dikey Geçiş İle Gelen Öğrenci ve Geldikleri Bölümler </vt:lpstr>
      <vt:lpstr>Dikey Geçiş İle Gelen Öğrenci ve Geldikleri Bölümler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Fakülteye Kayıt Yaptıran Öğrencilerin Puanları</dc:title>
  <dc:creator>Lenovo</dc:creator>
  <cp:lastModifiedBy>Lenovo</cp:lastModifiedBy>
  <cp:revision>1</cp:revision>
  <dcterms:created xsi:type="dcterms:W3CDTF">2024-12-04T10:24:06Z</dcterms:created>
  <dcterms:modified xsi:type="dcterms:W3CDTF">2024-12-04T10:24:34Z</dcterms:modified>
</cp:coreProperties>
</file>