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9" r:id="rId2"/>
  </p:sldMasterIdLst>
  <p:notesMasterIdLst>
    <p:notesMasterId r:id="rId42"/>
  </p:notesMasterIdLst>
  <p:handoutMasterIdLst>
    <p:handoutMasterId r:id="rId43"/>
  </p:handoutMasterIdLst>
  <p:sldIdLst>
    <p:sldId id="558" r:id="rId3"/>
    <p:sldId id="567" r:id="rId4"/>
    <p:sldId id="542" r:id="rId5"/>
    <p:sldId id="578" r:id="rId6"/>
    <p:sldId id="579" r:id="rId7"/>
    <p:sldId id="590" r:id="rId8"/>
    <p:sldId id="595" r:id="rId9"/>
    <p:sldId id="596" r:id="rId10"/>
    <p:sldId id="597" r:id="rId11"/>
    <p:sldId id="598" r:id="rId12"/>
    <p:sldId id="574" r:id="rId13"/>
    <p:sldId id="577" r:id="rId14"/>
    <p:sldId id="580" r:id="rId15"/>
    <p:sldId id="584" r:id="rId16"/>
    <p:sldId id="587" r:id="rId17"/>
    <p:sldId id="591" r:id="rId18"/>
    <p:sldId id="592" r:id="rId19"/>
    <p:sldId id="600" r:id="rId20"/>
    <p:sldId id="593" r:id="rId21"/>
    <p:sldId id="601" r:id="rId22"/>
    <p:sldId id="602" r:id="rId23"/>
    <p:sldId id="603" r:id="rId24"/>
    <p:sldId id="605" r:id="rId25"/>
    <p:sldId id="606" r:id="rId26"/>
    <p:sldId id="607" r:id="rId27"/>
    <p:sldId id="608" r:id="rId28"/>
    <p:sldId id="609" r:id="rId29"/>
    <p:sldId id="610" r:id="rId30"/>
    <p:sldId id="611" r:id="rId31"/>
    <p:sldId id="604" r:id="rId32"/>
    <p:sldId id="612" r:id="rId33"/>
    <p:sldId id="613" r:id="rId34"/>
    <p:sldId id="614" r:id="rId35"/>
    <p:sldId id="615" r:id="rId36"/>
    <p:sldId id="616" r:id="rId37"/>
    <p:sldId id="594" r:id="rId38"/>
    <p:sldId id="572" r:id="rId39"/>
    <p:sldId id="599" r:id="rId40"/>
    <p:sldId id="617" r:id="rId41"/>
  </p:sldIdLst>
  <p:sldSz cx="9144000" cy="6858000" type="screen4x3"/>
  <p:notesSz cx="9144000" cy="6858000"/>
  <p:defaultTextStyle>
    <a:defPPr>
      <a:defRPr lang="en-US"/>
    </a:defPPr>
    <a:lvl1pPr algn="l" rtl="0" eaLnBrk="0" fontAlgn="base" hangingPunct="0">
      <a:spcBef>
        <a:spcPct val="0"/>
      </a:spcBef>
      <a:spcAft>
        <a:spcPct val="0"/>
      </a:spcAft>
      <a:defRPr kumimoji="1" sz="2400" b="1" kern="1200">
        <a:solidFill>
          <a:schemeClr val="tx1"/>
        </a:solidFill>
        <a:latin typeface="Arial" charset="0"/>
        <a:ea typeface="+mn-ea"/>
        <a:cs typeface="Arial" charset="0"/>
      </a:defRPr>
    </a:lvl1pPr>
    <a:lvl2pPr marL="457200" algn="l" rtl="0" eaLnBrk="0" fontAlgn="base" hangingPunct="0">
      <a:spcBef>
        <a:spcPct val="0"/>
      </a:spcBef>
      <a:spcAft>
        <a:spcPct val="0"/>
      </a:spcAft>
      <a:defRPr kumimoji="1" sz="2400" b="1" kern="1200">
        <a:solidFill>
          <a:schemeClr val="tx1"/>
        </a:solidFill>
        <a:latin typeface="Arial" charset="0"/>
        <a:ea typeface="+mn-ea"/>
        <a:cs typeface="Arial" charset="0"/>
      </a:defRPr>
    </a:lvl2pPr>
    <a:lvl3pPr marL="914400" algn="l" rtl="0" eaLnBrk="0" fontAlgn="base" hangingPunct="0">
      <a:spcBef>
        <a:spcPct val="0"/>
      </a:spcBef>
      <a:spcAft>
        <a:spcPct val="0"/>
      </a:spcAft>
      <a:defRPr kumimoji="1" sz="2400" b="1" kern="1200">
        <a:solidFill>
          <a:schemeClr val="tx1"/>
        </a:solidFill>
        <a:latin typeface="Arial" charset="0"/>
        <a:ea typeface="+mn-ea"/>
        <a:cs typeface="Arial" charset="0"/>
      </a:defRPr>
    </a:lvl3pPr>
    <a:lvl4pPr marL="1371600" algn="l" rtl="0" eaLnBrk="0" fontAlgn="base" hangingPunct="0">
      <a:spcBef>
        <a:spcPct val="0"/>
      </a:spcBef>
      <a:spcAft>
        <a:spcPct val="0"/>
      </a:spcAft>
      <a:defRPr kumimoji="1" sz="2400" b="1" kern="1200">
        <a:solidFill>
          <a:schemeClr val="tx1"/>
        </a:solidFill>
        <a:latin typeface="Arial" charset="0"/>
        <a:ea typeface="+mn-ea"/>
        <a:cs typeface="Arial" charset="0"/>
      </a:defRPr>
    </a:lvl4pPr>
    <a:lvl5pPr marL="1828800" algn="l" rtl="0" eaLnBrk="0" fontAlgn="base" hangingPunct="0">
      <a:spcBef>
        <a:spcPct val="0"/>
      </a:spcBef>
      <a:spcAft>
        <a:spcPct val="0"/>
      </a:spcAft>
      <a:defRPr kumimoji="1" sz="2400" b="1" kern="1200">
        <a:solidFill>
          <a:schemeClr val="tx1"/>
        </a:solidFill>
        <a:latin typeface="Arial" charset="0"/>
        <a:ea typeface="+mn-ea"/>
        <a:cs typeface="Arial" charset="0"/>
      </a:defRPr>
    </a:lvl5pPr>
    <a:lvl6pPr marL="2286000" algn="l" defTabSz="914400" rtl="0" eaLnBrk="1" latinLnBrk="0" hangingPunct="1">
      <a:defRPr kumimoji="1" sz="2400" b="1" kern="1200">
        <a:solidFill>
          <a:schemeClr val="tx1"/>
        </a:solidFill>
        <a:latin typeface="Arial" charset="0"/>
        <a:ea typeface="+mn-ea"/>
        <a:cs typeface="Arial" charset="0"/>
      </a:defRPr>
    </a:lvl6pPr>
    <a:lvl7pPr marL="2743200" algn="l" defTabSz="914400" rtl="0" eaLnBrk="1" latinLnBrk="0" hangingPunct="1">
      <a:defRPr kumimoji="1" sz="2400" b="1" kern="1200">
        <a:solidFill>
          <a:schemeClr val="tx1"/>
        </a:solidFill>
        <a:latin typeface="Arial" charset="0"/>
        <a:ea typeface="+mn-ea"/>
        <a:cs typeface="Arial" charset="0"/>
      </a:defRPr>
    </a:lvl7pPr>
    <a:lvl8pPr marL="3200400" algn="l" defTabSz="914400" rtl="0" eaLnBrk="1" latinLnBrk="0" hangingPunct="1">
      <a:defRPr kumimoji="1" sz="2400" b="1" kern="1200">
        <a:solidFill>
          <a:schemeClr val="tx1"/>
        </a:solidFill>
        <a:latin typeface="Arial" charset="0"/>
        <a:ea typeface="+mn-ea"/>
        <a:cs typeface="Arial" charset="0"/>
      </a:defRPr>
    </a:lvl8pPr>
    <a:lvl9pPr marL="3657600" algn="l" defTabSz="914400" rtl="0" eaLnBrk="1" latinLnBrk="0" hangingPunct="1">
      <a:defRPr kumimoji="1" sz="2400"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432">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D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autoAdjust="0"/>
    <p:restoredTop sz="94662" autoAdjust="0"/>
  </p:normalViewPr>
  <p:slideViewPr>
    <p:cSldViewPr>
      <p:cViewPr varScale="1">
        <p:scale>
          <a:sx n="82" d="100"/>
          <a:sy n="82" d="100"/>
        </p:scale>
        <p:origin x="1474" y="72"/>
      </p:cViewPr>
      <p:guideLst>
        <p:guide orient="horz" pos="2160"/>
        <p:guide pos="432"/>
      </p:guideLst>
    </p:cSldViewPr>
  </p:slideViewPr>
  <p:outlineViewPr>
    <p:cViewPr>
      <p:scale>
        <a:sx n="33" d="100"/>
        <a:sy n="33" d="100"/>
      </p:scale>
      <p:origin x="0" y="30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1698" y="-4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F3559B-FF5A-4BCB-AB83-219B8C6BD3B6}" type="doc">
      <dgm:prSet loTypeId="urn:microsoft.com/office/officeart/2005/8/layout/vList3#1" loCatId="list" qsTypeId="urn:microsoft.com/office/officeart/2005/8/quickstyle/simple1" qsCatId="simple" csTypeId="urn:microsoft.com/office/officeart/2005/8/colors/colorful5" csCatId="colorful" phldr="1"/>
      <dgm:spPr/>
      <dgm:t>
        <a:bodyPr/>
        <a:lstStyle/>
        <a:p>
          <a:endParaRPr lang="en-GB"/>
        </a:p>
      </dgm:t>
    </dgm:pt>
    <dgm:pt modelId="{B93C8A96-6CE3-4AD0-A197-347193686D1A}">
      <dgm:prSet custT="1"/>
      <dgm:spPr/>
      <dgm:t>
        <a:bodyPr/>
        <a:lstStyle/>
        <a:p>
          <a:pPr algn="ctr">
            <a:spcAft>
              <a:spcPts val="600"/>
            </a:spcAft>
          </a:pPr>
          <a:r>
            <a:rPr lang="tr-TR" sz="1600" b="1" dirty="0">
              <a:solidFill>
                <a:schemeClr val="bg1"/>
              </a:solidFill>
            </a:rPr>
            <a:t>Onlar Bizim </a:t>
          </a:r>
          <a:r>
            <a:rPr lang="tr-TR" sz="1600" b="1" dirty="0" err="1">
              <a:solidFill>
                <a:schemeClr val="bg1"/>
              </a:solidFill>
            </a:rPr>
            <a:t>Hemşehrimiz</a:t>
          </a:r>
          <a:r>
            <a:rPr lang="tr-TR" sz="1600" b="1" dirty="0">
              <a:solidFill>
                <a:schemeClr val="bg1"/>
              </a:solidFill>
            </a:rPr>
            <a:t>: Uluslararası Göç ve Kültürlerarası İletişim</a:t>
          </a:r>
          <a:endParaRPr lang="tr-TR" sz="1600" dirty="0">
            <a:solidFill>
              <a:schemeClr val="bg1"/>
            </a:solidFill>
          </a:endParaRPr>
        </a:p>
        <a:p>
          <a:pPr algn="ctr">
            <a:spcAft>
              <a:spcPts val="600"/>
            </a:spcAft>
          </a:pPr>
          <a:r>
            <a:rPr lang="tr-TR" sz="1400" b="1" dirty="0">
              <a:solidFill>
                <a:schemeClr val="bg1"/>
              </a:solidFill>
            </a:rPr>
            <a:t>Antalya </a:t>
          </a:r>
          <a:r>
            <a:rPr lang="tr-TR" sz="1400" b="1" dirty="0" err="1">
              <a:solidFill>
                <a:schemeClr val="bg1"/>
              </a:solidFill>
            </a:rPr>
            <a:t>Kurumiçi</a:t>
          </a:r>
          <a:r>
            <a:rPr lang="tr-TR" sz="1400" b="1" dirty="0">
              <a:solidFill>
                <a:schemeClr val="bg1"/>
              </a:solidFill>
            </a:rPr>
            <a:t> Farkındalık Eğitimi</a:t>
          </a:r>
        </a:p>
      </dgm:t>
    </dgm:pt>
    <dgm:pt modelId="{9AD12015-19BF-44F0-B8CF-9DB90BF080A7}" type="parTrans" cxnId="{57D6AEC2-7B93-4F46-B87A-C1B0D59026E3}">
      <dgm:prSet/>
      <dgm:spPr/>
      <dgm:t>
        <a:bodyPr/>
        <a:lstStyle/>
        <a:p>
          <a:endParaRPr lang="en-GB"/>
        </a:p>
      </dgm:t>
    </dgm:pt>
    <dgm:pt modelId="{2B6C5FCF-0420-4131-AE96-1F0883DA15CB}" type="sibTrans" cxnId="{57D6AEC2-7B93-4F46-B87A-C1B0D59026E3}">
      <dgm:prSet/>
      <dgm:spPr/>
      <dgm:t>
        <a:bodyPr/>
        <a:lstStyle/>
        <a:p>
          <a:endParaRPr lang="en-GB"/>
        </a:p>
      </dgm:t>
    </dgm:pt>
    <dgm:pt modelId="{817660EF-D14B-4C2B-BCEC-93E2B220F9A6}" type="pres">
      <dgm:prSet presAssocID="{14F3559B-FF5A-4BCB-AB83-219B8C6BD3B6}" presName="linearFlow" presStyleCnt="0">
        <dgm:presLayoutVars>
          <dgm:dir/>
          <dgm:resizeHandles val="exact"/>
        </dgm:presLayoutVars>
      </dgm:prSet>
      <dgm:spPr/>
    </dgm:pt>
    <dgm:pt modelId="{8D8E2ACB-3278-4083-8491-4C2D7EA43229}" type="pres">
      <dgm:prSet presAssocID="{B93C8A96-6CE3-4AD0-A197-347193686D1A}" presName="composite" presStyleCnt="0"/>
      <dgm:spPr/>
    </dgm:pt>
    <dgm:pt modelId="{1EB6807C-296F-4C7C-9E27-5B24DE9B0B3E}" type="pres">
      <dgm:prSet presAssocID="{B93C8A96-6CE3-4AD0-A197-347193686D1A}" presName="imgShp" presStyleLbl="fgImgPlace1" presStyleIdx="0" presStyleCnt="1" custFlipHor="1" custScaleX="3601" custLinFactNeighborX="-33761" custLinFactNeighborY="-3779"/>
      <dgm:spPr>
        <a:prstGeom prst="ellipse">
          <a:avLst/>
        </a:prstGeom>
      </dgm:spPr>
    </dgm:pt>
    <dgm:pt modelId="{462C0710-5AF8-4E8E-8C87-4117FFA4B850}" type="pres">
      <dgm:prSet presAssocID="{B93C8A96-6CE3-4AD0-A197-347193686D1A}" presName="txShp" presStyleLbl="node1" presStyleIdx="0" presStyleCnt="1" custScaleX="150376" custLinFactNeighborX="15221" custLinFactNeighborY="7460">
        <dgm:presLayoutVars>
          <dgm:bulletEnabled val="1"/>
        </dgm:presLayoutVars>
      </dgm:prSet>
      <dgm:spPr/>
    </dgm:pt>
  </dgm:ptLst>
  <dgm:cxnLst>
    <dgm:cxn modelId="{0D201F49-CFB1-4219-A041-2AEFE9330D94}" type="presOf" srcId="{14F3559B-FF5A-4BCB-AB83-219B8C6BD3B6}" destId="{817660EF-D14B-4C2B-BCEC-93E2B220F9A6}" srcOrd="0" destOrd="0" presId="urn:microsoft.com/office/officeart/2005/8/layout/vList3#1"/>
    <dgm:cxn modelId="{EF41B0A9-712A-457B-A106-83708F5EC555}" type="presOf" srcId="{B93C8A96-6CE3-4AD0-A197-347193686D1A}" destId="{462C0710-5AF8-4E8E-8C87-4117FFA4B850}" srcOrd="0" destOrd="0" presId="urn:microsoft.com/office/officeart/2005/8/layout/vList3#1"/>
    <dgm:cxn modelId="{57D6AEC2-7B93-4F46-B87A-C1B0D59026E3}" srcId="{14F3559B-FF5A-4BCB-AB83-219B8C6BD3B6}" destId="{B93C8A96-6CE3-4AD0-A197-347193686D1A}" srcOrd="0" destOrd="0" parTransId="{9AD12015-19BF-44F0-B8CF-9DB90BF080A7}" sibTransId="{2B6C5FCF-0420-4131-AE96-1F0883DA15CB}"/>
    <dgm:cxn modelId="{CD023472-64DD-4315-B153-4B6EDD644A44}" type="presParOf" srcId="{817660EF-D14B-4C2B-BCEC-93E2B220F9A6}" destId="{8D8E2ACB-3278-4083-8491-4C2D7EA43229}" srcOrd="0" destOrd="0" presId="urn:microsoft.com/office/officeart/2005/8/layout/vList3#1"/>
    <dgm:cxn modelId="{C6FD8205-98CC-4EA1-8122-648652B5896D}" type="presParOf" srcId="{8D8E2ACB-3278-4083-8491-4C2D7EA43229}" destId="{1EB6807C-296F-4C7C-9E27-5B24DE9B0B3E}" srcOrd="0" destOrd="0" presId="urn:microsoft.com/office/officeart/2005/8/layout/vList3#1"/>
    <dgm:cxn modelId="{4FF05C85-4E88-4A07-BC88-0AB814C6F3CB}" type="presParOf" srcId="{8D8E2ACB-3278-4083-8491-4C2D7EA43229}" destId="{462C0710-5AF8-4E8E-8C87-4117FFA4B850}"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2C0710-5AF8-4E8E-8C87-4117FFA4B850}">
      <dsp:nvSpPr>
        <dsp:cNvPr id="0" name=""/>
        <dsp:cNvSpPr/>
      </dsp:nvSpPr>
      <dsp:spPr>
        <a:xfrm rot="10800000">
          <a:off x="-1" y="1076"/>
          <a:ext cx="5608237" cy="1101330"/>
        </a:xfrm>
        <a:prstGeom prst="homePlat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5656" tIns="60960" rIns="113792" bIns="60960" numCol="1" spcCol="1270" anchor="ctr" anchorCtr="0">
          <a:noAutofit/>
        </a:bodyPr>
        <a:lstStyle/>
        <a:p>
          <a:pPr marL="0" lvl="0" indent="0" algn="ctr" defTabSz="711200">
            <a:lnSpc>
              <a:spcPct val="90000"/>
            </a:lnSpc>
            <a:spcBef>
              <a:spcPct val="0"/>
            </a:spcBef>
            <a:spcAft>
              <a:spcPts val="600"/>
            </a:spcAft>
            <a:buNone/>
          </a:pPr>
          <a:r>
            <a:rPr lang="tr-TR" sz="1600" b="1" kern="1200" dirty="0">
              <a:solidFill>
                <a:schemeClr val="bg1"/>
              </a:solidFill>
            </a:rPr>
            <a:t>Onlar Bizim </a:t>
          </a:r>
          <a:r>
            <a:rPr lang="tr-TR" sz="1600" b="1" kern="1200" dirty="0" err="1">
              <a:solidFill>
                <a:schemeClr val="bg1"/>
              </a:solidFill>
            </a:rPr>
            <a:t>Hemşehrimiz</a:t>
          </a:r>
          <a:r>
            <a:rPr lang="tr-TR" sz="1600" b="1" kern="1200" dirty="0">
              <a:solidFill>
                <a:schemeClr val="bg1"/>
              </a:solidFill>
            </a:rPr>
            <a:t>: Uluslararası Göç ve Kültürlerarası İletişim</a:t>
          </a:r>
          <a:endParaRPr lang="tr-TR" sz="1600" kern="1200" dirty="0">
            <a:solidFill>
              <a:schemeClr val="bg1"/>
            </a:solidFill>
          </a:endParaRPr>
        </a:p>
        <a:p>
          <a:pPr marL="0" lvl="0" indent="0" algn="ctr" defTabSz="711200">
            <a:lnSpc>
              <a:spcPct val="90000"/>
            </a:lnSpc>
            <a:spcBef>
              <a:spcPct val="0"/>
            </a:spcBef>
            <a:spcAft>
              <a:spcPts val="600"/>
            </a:spcAft>
            <a:buNone/>
          </a:pPr>
          <a:r>
            <a:rPr lang="tr-TR" sz="1400" b="1" kern="1200" dirty="0">
              <a:solidFill>
                <a:schemeClr val="bg1"/>
              </a:solidFill>
            </a:rPr>
            <a:t>Antalya </a:t>
          </a:r>
          <a:r>
            <a:rPr lang="tr-TR" sz="1400" b="1" kern="1200" dirty="0" err="1">
              <a:solidFill>
                <a:schemeClr val="bg1"/>
              </a:solidFill>
            </a:rPr>
            <a:t>Kurumiçi</a:t>
          </a:r>
          <a:r>
            <a:rPr lang="tr-TR" sz="1400" b="1" kern="1200" dirty="0">
              <a:solidFill>
                <a:schemeClr val="bg1"/>
              </a:solidFill>
            </a:rPr>
            <a:t> Farkındalık Eğitimi</a:t>
          </a:r>
        </a:p>
      </dsp:txBody>
      <dsp:txXfrm rot="10800000">
        <a:off x="275331" y="1076"/>
        <a:ext cx="5332905" cy="1101330"/>
      </dsp:txXfrm>
    </dsp:sp>
    <dsp:sp modelId="{1EB6807C-296F-4C7C-9E27-5B24DE9B0B3E}">
      <dsp:nvSpPr>
        <dsp:cNvPr id="0" name=""/>
        <dsp:cNvSpPr/>
      </dsp:nvSpPr>
      <dsp:spPr>
        <a:xfrm flipH="1">
          <a:off x="547729" y="0"/>
          <a:ext cx="39658" cy="1101330"/>
        </a:xfrm>
        <a:prstGeom prst="ellipse">
          <a:avLst/>
        </a:prstGeom>
        <a:solidFill>
          <a:schemeClr val="accent5">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483" name="Rectangle 3"/>
          <p:cNvSpPr>
            <a:spLocks noGrp="1" noChangeArrowheads="1"/>
          </p:cNvSpPr>
          <p:nvPr>
            <p:ph type="dt" sz="quarter" idx="1"/>
          </p:nvPr>
        </p:nvSpPr>
        <p:spPr bwMode="auto">
          <a:xfrm>
            <a:off x="518160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484" name="Rectangle 4"/>
          <p:cNvSpPr>
            <a:spLocks noGrp="1" noChangeArrowheads="1"/>
          </p:cNvSpPr>
          <p:nvPr>
            <p:ph type="ftr" sz="quarter" idx="2"/>
          </p:nvPr>
        </p:nvSpPr>
        <p:spPr bwMode="auto">
          <a:xfrm>
            <a:off x="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r>
              <a:rPr lang="en-US"/>
              <a:t>AB Destekleme Programlarına Katılım Hazırlıkları</a:t>
            </a:r>
          </a:p>
        </p:txBody>
      </p:sp>
      <p:sp>
        <p:nvSpPr>
          <p:cNvPr id="20485" name="Rectangle 5"/>
          <p:cNvSpPr>
            <a:spLocks noGrp="1" noChangeArrowheads="1"/>
          </p:cNvSpPr>
          <p:nvPr>
            <p:ph type="sldNum" sz="quarter" idx="3"/>
          </p:nvPr>
        </p:nvSpPr>
        <p:spPr bwMode="auto">
          <a:xfrm>
            <a:off x="518160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kumimoji="0" sz="1200" b="0">
                <a:latin typeface="Times New Roman" pitchFamily="18" charset="0"/>
              </a:defRPr>
            </a:lvl1pPr>
          </a:lstStyle>
          <a:p>
            <a:fld id="{B5FF4713-FDF3-497A-BF91-A35A6C1F63E9}" type="slidenum">
              <a:rPr lang="en-US" altLang="tr-TR"/>
              <a:pPr/>
              <a:t>‹#›</a:t>
            </a:fld>
            <a:endParaRPr lang="en-US" altLang="tr-TR"/>
          </a:p>
        </p:txBody>
      </p:sp>
    </p:spTree>
    <p:extLst>
      <p:ext uri="{BB962C8B-B14F-4D97-AF65-F5344CB8AC3E}">
        <p14:creationId xmlns:p14="http://schemas.microsoft.com/office/powerpoint/2010/main" val="13911760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11267" name="Rectangle 3"/>
          <p:cNvSpPr>
            <a:spLocks noGrp="1" noRot="1" noChangeAspect="1" noChangeArrowheads="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1219200" y="3257550"/>
            <a:ext cx="6705600" cy="30861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518160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54" name="Rectangle 6"/>
          <p:cNvSpPr>
            <a:spLocks noGrp="1" noChangeArrowheads="1"/>
          </p:cNvSpPr>
          <p:nvPr>
            <p:ph type="ftr" sz="quarter" idx="4"/>
          </p:nvPr>
        </p:nvSpPr>
        <p:spPr bwMode="auto">
          <a:xfrm>
            <a:off x="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518160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kumimoji="0" sz="1200" b="0">
                <a:latin typeface="Times New Roman" pitchFamily="18" charset="0"/>
              </a:defRPr>
            </a:lvl1pPr>
          </a:lstStyle>
          <a:p>
            <a:fld id="{8303F730-A30E-4907-977E-E6A7572D6AAE}" type="slidenum">
              <a:rPr lang="en-US" altLang="tr-TR"/>
              <a:pPr/>
              <a:t>‹#›</a:t>
            </a:fld>
            <a:endParaRPr lang="en-US" altLang="tr-TR"/>
          </a:p>
        </p:txBody>
      </p:sp>
    </p:spTree>
    <p:extLst>
      <p:ext uri="{BB962C8B-B14F-4D97-AF65-F5344CB8AC3E}">
        <p14:creationId xmlns:p14="http://schemas.microsoft.com/office/powerpoint/2010/main" val="9707152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a:p>
        </p:txBody>
      </p:sp>
      <p:sp>
        <p:nvSpPr>
          <p:cNvPr id="4" name="Slayt Numarası Yer Tutucusu 3"/>
          <p:cNvSpPr>
            <a:spLocks noGrp="1"/>
          </p:cNvSpPr>
          <p:nvPr>
            <p:ph type="sldNum" sz="quarter" idx="10"/>
          </p:nvPr>
        </p:nvSpPr>
        <p:spPr/>
        <p:txBody>
          <a:bodyPr/>
          <a:lstStyle/>
          <a:p>
            <a:fld id="{03207CD9-313A-4253-9BD8-9BCF4AD97F12}" type="slidenum">
              <a:rPr lang="en-GB" smtClean="0"/>
              <a:pPr/>
              <a:t>2</a:t>
            </a:fld>
            <a:endParaRPr lang="en-GB"/>
          </a:p>
        </p:txBody>
      </p:sp>
    </p:spTree>
    <p:extLst>
      <p:ext uri="{BB962C8B-B14F-4D97-AF65-F5344CB8AC3E}">
        <p14:creationId xmlns:p14="http://schemas.microsoft.com/office/powerpoint/2010/main" val="3469500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gradFill rotWithShape="0">
          <a:gsLst>
            <a:gs pos="0">
              <a:srgbClr val="002F5E"/>
            </a:gs>
            <a:gs pos="50000">
              <a:schemeClr val="bg1"/>
            </a:gs>
            <a:gs pos="100000">
              <a:srgbClr val="002F5E"/>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6" name="Rectangle 9"/>
          <p:cNvSpPr>
            <a:spLocks noChangeArrowheads="1"/>
          </p:cNvSpPr>
          <p:nvPr/>
        </p:nvSpPr>
        <p:spPr bwMode="auto">
          <a:xfrm>
            <a:off x="0" y="3505200"/>
            <a:ext cx="4724400" cy="152400"/>
          </a:xfrm>
          <a:prstGeom prst="rect">
            <a:avLst/>
          </a:prstGeom>
          <a:solidFill>
            <a:schemeClr val="accent1">
              <a:alpha val="50195"/>
            </a:schemeClr>
          </a:solidFill>
          <a:ln w="9525">
            <a:noFill/>
            <a:miter lim="800000"/>
            <a:headEnd/>
            <a:tailEnd/>
          </a:ln>
        </p:spPr>
        <p:txBody>
          <a:bodyPr/>
          <a:lstStyle/>
          <a:p>
            <a:pPr eaLnBrk="1" hangingPunct="1"/>
            <a:endParaRPr lang="de-DE" b="0">
              <a:latin typeface="Times New Roman" pitchFamily="18" charset="0"/>
            </a:endParaRPr>
          </a:p>
        </p:txBody>
      </p:sp>
      <p:sp>
        <p:nvSpPr>
          <p:cNvPr id="3076" name="Rectangle 4"/>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3077"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2" charset="2"/>
              <a:buNone/>
              <a:defRPr b="0">
                <a:latin typeface="Times New Roman" pitchFamily="18" charset="0"/>
              </a:defRPr>
            </a:lvl1pPr>
          </a:lstStyle>
          <a:p>
            <a:r>
              <a:rPr lang="en-US"/>
              <a:t>Click to edit Master subtitle style</a:t>
            </a:r>
          </a:p>
        </p:txBody>
      </p:sp>
      <p:sp>
        <p:nvSpPr>
          <p:cNvPr id="7" name="Rectangle 6"/>
          <p:cNvSpPr>
            <a:spLocks noGrp="1" noChangeArrowheads="1"/>
          </p:cNvSpPr>
          <p:nvPr>
            <p:ph type="dt" sz="quarter" idx="10"/>
          </p:nvPr>
        </p:nvSpPr>
        <p:spPr bwMode="auto">
          <a:xfrm>
            <a:off x="685800" y="6172200"/>
            <a:ext cx="1905000" cy="457200"/>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eaLnBrk="1" hangingPunct="1">
              <a:lnSpc>
                <a:spcPct val="100000"/>
              </a:lnSpc>
              <a:spcBef>
                <a:spcPct val="0"/>
              </a:spcBef>
              <a:buFontTx/>
              <a:buNone/>
              <a:defRPr kumimoji="0" sz="1400" b="0">
                <a:latin typeface="+mj-lt"/>
                <a:cs typeface="Arial" charset="0"/>
              </a:defRPr>
            </a:lvl1pPr>
          </a:lstStyle>
          <a:p>
            <a:pPr>
              <a:defRPr/>
            </a:pPr>
            <a:fld id="{9239DDF0-47CC-4CC3-9B5D-4D14F2B80AA1}" type="datetime1">
              <a:rPr lang="en-US"/>
              <a:pPr>
                <a:defRPr/>
              </a:pPr>
              <a:t>5/23/2023</a:t>
            </a:fld>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80A91A8F-384E-4C5D-9BF8-85344CC2A818}" type="slidenum">
              <a:rPr lang="en-US" altLang="tr-TR"/>
              <a:pPr/>
              <a:t>‹#›</a:t>
            </a:fld>
            <a:endParaRPr lang="en-US" altLang="tr-TR"/>
          </a:p>
        </p:txBody>
      </p:sp>
    </p:spTree>
  </p:cSld>
  <p:clrMapOvr>
    <a:masterClrMapping/>
  </p:clrMapOvr>
  <p:transition>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D371051A-2477-4BAF-B4BD-44AF70107D7A}" type="slidenum">
              <a:rPr lang="en-US" altLang="tr-TR"/>
              <a:pPr/>
              <a:t>‹#›</a:t>
            </a:fld>
            <a:endParaRPr lang="en-US" altLang="tr-TR"/>
          </a:p>
        </p:txBody>
      </p:sp>
    </p:spTree>
  </p:cSld>
  <p:clrMapOvr>
    <a:masterClrMapping/>
  </p:clrMapOvr>
  <p:transition>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609600"/>
            <a:ext cx="1943100" cy="5486400"/>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609600"/>
            <a:ext cx="5676900" cy="54864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481EF3A2-D6A9-442D-A390-B771FA353473}" type="slidenum">
              <a:rPr lang="en-US" altLang="tr-TR"/>
              <a:pPr/>
              <a:t>‹#›</a:t>
            </a:fld>
            <a:endParaRPr lang="en-US" altLang="tr-TR"/>
          </a:p>
        </p:txBody>
      </p:sp>
    </p:spTree>
  </p:cSld>
  <p:clrMapOvr>
    <a:masterClrMapping/>
  </p:clrMapOvr>
  <p:transition>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1143000"/>
          </a:xfrm>
        </p:spPr>
        <p:txBody>
          <a:bodyPr/>
          <a:lstStyle/>
          <a:p>
            <a:r>
              <a:rPr lang="tr-TR"/>
              <a:t>Asıl başlık stili için tıklatın</a:t>
            </a:r>
          </a:p>
        </p:txBody>
      </p:sp>
      <p:sp>
        <p:nvSpPr>
          <p:cNvPr id="3" name="2 SmartArt Yer Tutucusu"/>
          <p:cNvSpPr>
            <a:spLocks noGrp="1"/>
          </p:cNvSpPr>
          <p:nvPr>
            <p:ph type="dgm" idx="1"/>
          </p:nvPr>
        </p:nvSpPr>
        <p:spPr>
          <a:xfrm>
            <a:off x="685800" y="1981200"/>
            <a:ext cx="7772400" cy="4114800"/>
          </a:xfrm>
        </p:spPr>
        <p:txBody>
          <a:bodyPr/>
          <a:lstStyle/>
          <a:p>
            <a:pPr lvl="0"/>
            <a:endParaRPr lang="tr-TR" noProof="0"/>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986D62C6-B9D8-4C6D-B50B-25B90F2E120B}" type="slidenum">
              <a:rPr lang="en-US" altLang="tr-TR"/>
              <a:pPr/>
              <a:t>‹#›</a:t>
            </a:fld>
            <a:endParaRPr lang="en-US" altLang="tr-TR"/>
          </a:p>
        </p:txBody>
      </p:sp>
    </p:spTree>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a:xfrm>
            <a:off x="7771210" y="6130437"/>
            <a:ext cx="859712" cy="370396"/>
          </a:xfrm>
          <a:prstGeom prst="rect">
            <a:avLst/>
          </a:prstGeom>
        </p:spPr>
        <p:txBody>
          <a:bodyPr/>
          <a:lstStyle/>
          <a:p>
            <a:fld id="{EA1F4F71-2FB5-47D9-9E02-0A9C63BA794B}" type="datetime1">
              <a:rPr lang="en-US" smtClean="0"/>
              <a:pPr/>
              <a:t>5/23/2023</a:t>
            </a:fld>
            <a:endParaRPr lang="en-US" dirty="0"/>
          </a:p>
        </p:txBody>
      </p:sp>
      <p:sp>
        <p:nvSpPr>
          <p:cNvPr id="6" name="Footer Placeholder 5"/>
          <p:cNvSpPr>
            <a:spLocks noGrp="1"/>
          </p:cNvSpPr>
          <p:nvPr>
            <p:ph type="ftr" sz="quarter" idx="11"/>
          </p:nvPr>
        </p:nvSpPr>
        <p:spPr/>
        <p:txBody>
          <a:bodyPr/>
          <a:lstStyle/>
          <a:p>
            <a:r>
              <a:rPr lang="en-US"/>
              <a:t>AKUZEM © 2014</a:t>
            </a:r>
            <a:endParaRPr lang="en-US" dirty="0"/>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79823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6" name="Group 6"/>
            <p:cNvGrpSpPr>
              <a:grpSpLocks/>
            </p:cNvGrpSpPr>
            <p:nvPr/>
          </p:nvGrpSpPr>
          <p:grpSpPr bwMode="auto">
            <a:xfrm>
              <a:off x="1313" y="187"/>
              <a:ext cx="4298"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39" y="786"/>
                  <a:ext cx="2919" cy="2151"/>
                  <a:chOff x="1265" y="814"/>
                  <a:chExt cx="2919" cy="2151"/>
                </a:xfrm>
              </p:grpSpPr>
              <p:sp>
                <p:nvSpPr>
                  <p:cNvPr id="133" name="Oval 9"/>
                  <p:cNvSpPr>
                    <a:spLocks noChangeArrowheads="1"/>
                  </p:cNvSpPr>
                  <p:nvPr/>
                </p:nvSpPr>
                <p:spPr bwMode="hidden">
                  <a:xfrm>
                    <a:off x="1265" y="817"/>
                    <a:ext cx="2922" cy="2145"/>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1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5" y="1502"/>
                    <a:ext cx="1258" cy="2327"/>
                    <a:chOff x="3471" y="1530"/>
                    <a:chExt cx="1258" cy="2327"/>
                  </a:xfrm>
                </p:grpSpPr>
                <p:sp>
                  <p:nvSpPr>
                    <p:cNvPr id="131" name="Freeform 13"/>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132" name="Freeform 14"/>
                    <p:cNvSpPr>
                      <a:spLocks/>
                    </p:cNvSpPr>
                    <p:nvPr/>
                  </p:nvSpPr>
                  <p:spPr bwMode="hidden">
                    <a:xfrm rot="2711884">
                      <a:off x="4023" y="3148"/>
                      <a:ext cx="922"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36" name="Group 15"/>
                  <p:cNvGrpSpPr>
                    <a:grpSpLocks/>
                  </p:cNvGrpSpPr>
                  <p:nvPr/>
                </p:nvGrpSpPr>
                <p:grpSpPr bwMode="auto">
                  <a:xfrm>
                    <a:off x="2938" y="1991"/>
                    <a:ext cx="2463" cy="1332"/>
                    <a:chOff x="2864" y="2019"/>
                    <a:chExt cx="2463" cy="1332"/>
                  </a:xfrm>
                </p:grpSpPr>
                <p:sp>
                  <p:nvSpPr>
                    <p:cNvPr id="129" name="Freeform 16"/>
                    <p:cNvSpPr>
                      <a:spLocks/>
                    </p:cNvSpPr>
                    <p:nvPr/>
                  </p:nvSpPr>
                  <p:spPr bwMode="hidden">
                    <a:xfrm rot="2104081">
                      <a:off x="2864" y="2022"/>
                      <a:ext cx="1814" cy="34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30" name="Freeform 17"/>
                    <p:cNvSpPr>
                      <a:spLocks/>
                    </p:cNvSpPr>
                    <p:nvPr/>
                  </p:nvSpPr>
                  <p:spPr bwMode="hidden">
                    <a:xfrm rot="2104081">
                      <a:off x="4352" y="2806"/>
                      <a:ext cx="975"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7" y="1832"/>
                      <a:ext cx="1735"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8" name="Freeform 20"/>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6" name="Freeform 23"/>
                    <p:cNvSpPr>
                      <a:spLocks/>
                    </p:cNvSpPr>
                    <p:nvPr/>
                  </p:nvSpPr>
                  <p:spPr bwMode="hidden">
                    <a:xfrm rot="1080363">
                      <a:off x="4495" y="2036"/>
                      <a:ext cx="901" cy="52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39" name="Group 24"/>
                  <p:cNvGrpSpPr>
                    <a:grpSpLocks/>
                  </p:cNvGrpSpPr>
                  <p:nvPr/>
                </p:nvGrpSpPr>
                <p:grpSpPr bwMode="auto">
                  <a:xfrm>
                    <a:off x="3032" y="1386"/>
                    <a:ext cx="2342" cy="657"/>
                    <a:chOff x="2958" y="1414"/>
                    <a:chExt cx="2342" cy="657"/>
                  </a:xfrm>
                </p:grpSpPr>
                <p:sp>
                  <p:nvSpPr>
                    <p:cNvPr id="123" name="Freeform 25"/>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4" name="Freeform 26"/>
                    <p:cNvSpPr>
                      <a:spLocks/>
                    </p:cNvSpPr>
                    <p:nvPr/>
                  </p:nvSpPr>
                  <p:spPr bwMode="hidden">
                    <a:xfrm rot="463793">
                      <a:off x="4469" y="1582"/>
                      <a:ext cx="828"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40" name="Group 27"/>
                  <p:cNvGrpSpPr>
                    <a:grpSpLocks/>
                  </p:cNvGrpSpPr>
                  <p:nvPr/>
                </p:nvGrpSpPr>
                <p:grpSpPr bwMode="auto">
                  <a:xfrm>
                    <a:off x="3057" y="1241"/>
                    <a:ext cx="2150" cy="343"/>
                    <a:chOff x="2983" y="1269"/>
                    <a:chExt cx="2150" cy="343"/>
                  </a:xfrm>
                </p:grpSpPr>
                <p:sp>
                  <p:nvSpPr>
                    <p:cNvPr id="121" name="Freeform 28"/>
                    <p:cNvSpPr>
                      <a:spLocks/>
                    </p:cNvSpPr>
                    <p:nvPr/>
                  </p:nvSpPr>
                  <p:spPr bwMode="hidden">
                    <a:xfrm rot="-84182">
                      <a:off x="2983" y="1290"/>
                      <a:ext cx="1404" cy="21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2" name="Freeform 29"/>
                    <p:cNvSpPr>
                      <a:spLocks/>
                    </p:cNvSpPr>
                    <p:nvPr/>
                  </p:nvSpPr>
                  <p:spPr bwMode="hidden">
                    <a:xfrm rot="-84182">
                      <a:off x="4379" y="1269"/>
                      <a:ext cx="754" cy="34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41" name="Group 30"/>
                  <p:cNvGrpSpPr>
                    <a:grpSpLocks/>
                  </p:cNvGrpSpPr>
                  <p:nvPr/>
                </p:nvGrpSpPr>
                <p:grpSpPr bwMode="auto">
                  <a:xfrm>
                    <a:off x="3012" y="889"/>
                    <a:ext cx="1879" cy="427"/>
                    <a:chOff x="2938" y="917"/>
                    <a:chExt cx="1879" cy="427"/>
                  </a:xfrm>
                </p:grpSpPr>
                <p:sp>
                  <p:nvSpPr>
                    <p:cNvPr id="119" name="Freeform 31"/>
                    <p:cNvSpPr>
                      <a:spLocks/>
                    </p:cNvSpPr>
                    <p:nvPr/>
                  </p:nvSpPr>
                  <p:spPr bwMode="hidden">
                    <a:xfrm rot="-802576">
                      <a:off x="2938" y="1129"/>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0" name="Freeform 32"/>
                    <p:cNvSpPr>
                      <a:spLocks/>
                    </p:cNvSpPr>
                    <p:nvPr/>
                  </p:nvSpPr>
                  <p:spPr bwMode="hidden">
                    <a:xfrm rot="-802576">
                      <a:off x="4155" y="920"/>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8"/>
                      <a:ext cx="172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8" name="Freeform 35"/>
                    <p:cNvSpPr>
                      <a:spLocks/>
                    </p:cNvSpPr>
                    <p:nvPr/>
                  </p:nvSpPr>
                  <p:spPr bwMode="hidden">
                    <a:xfrm rot="18888116" flipH="1">
                      <a:off x="419" y="3271"/>
                      <a:ext cx="92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43" name="Group 36"/>
                  <p:cNvGrpSpPr>
                    <a:grpSpLocks/>
                  </p:cNvGrpSpPr>
                  <p:nvPr/>
                </p:nvGrpSpPr>
                <p:grpSpPr bwMode="auto">
                  <a:xfrm>
                    <a:off x="69" y="2168"/>
                    <a:ext cx="2463" cy="1332"/>
                    <a:chOff x="-5" y="2196"/>
                    <a:chExt cx="2463" cy="1332"/>
                  </a:xfrm>
                </p:grpSpPr>
                <p:sp>
                  <p:nvSpPr>
                    <p:cNvPr id="115" name="Freeform 37"/>
                    <p:cNvSpPr>
                      <a:spLocks/>
                    </p:cNvSpPr>
                    <p:nvPr/>
                  </p:nvSpPr>
                  <p:spPr bwMode="hidden">
                    <a:xfrm rot="19495919" flipH="1">
                      <a:off x="644" y="2196"/>
                      <a:ext cx="1814" cy="34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6" name="Freeform 38"/>
                    <p:cNvSpPr>
                      <a:spLocks/>
                    </p:cNvSpPr>
                    <p:nvPr/>
                  </p:nvSpPr>
                  <p:spPr bwMode="hidden">
                    <a:xfrm rot="19495919" flipH="1">
                      <a:off x="-2" y="2984"/>
                      <a:ext cx="976" cy="54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44" name="Group 39"/>
                  <p:cNvGrpSpPr>
                    <a:grpSpLocks/>
                  </p:cNvGrpSpPr>
                  <p:nvPr/>
                </p:nvGrpSpPr>
                <p:grpSpPr bwMode="auto">
                  <a:xfrm>
                    <a:off x="22" y="1981"/>
                    <a:ext cx="2477" cy="1064"/>
                    <a:chOff x="-52" y="2009"/>
                    <a:chExt cx="2477" cy="1064"/>
                  </a:xfrm>
                </p:grpSpPr>
                <p:sp>
                  <p:nvSpPr>
                    <p:cNvPr id="113" name="Freeform 40"/>
                    <p:cNvSpPr>
                      <a:spLocks/>
                    </p:cNvSpPr>
                    <p:nvPr/>
                  </p:nvSpPr>
                  <p:spPr bwMode="hidden">
                    <a:xfrm rot="20017085" flipH="1">
                      <a:off x="689" y="2009"/>
                      <a:ext cx="1733"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4" name="Freeform 41"/>
                    <p:cNvSpPr>
                      <a:spLocks/>
                    </p:cNvSpPr>
                    <p:nvPr/>
                  </p:nvSpPr>
                  <p:spPr bwMode="hidden">
                    <a:xfrm rot="20017085" flipH="1">
                      <a:off x="-52" y="2596"/>
                      <a:ext cx="932" cy="474"/>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0" y="1816"/>
                      <a:ext cx="1675" cy="33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2" name="Freeform 44"/>
                    <p:cNvSpPr>
                      <a:spLocks/>
                    </p:cNvSpPr>
                    <p:nvPr/>
                  </p:nvSpPr>
                  <p:spPr bwMode="hidden">
                    <a:xfrm rot="20519637" flipH="1">
                      <a:off x="-74" y="2214"/>
                      <a:ext cx="901" cy="5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6" name="Group 45"/>
                  <p:cNvGrpSpPr>
                    <a:grpSpLocks/>
                  </p:cNvGrpSpPr>
                  <p:nvPr/>
                </p:nvGrpSpPr>
                <p:grpSpPr bwMode="auto">
                  <a:xfrm>
                    <a:off x="96" y="1563"/>
                    <a:ext cx="2342" cy="657"/>
                    <a:chOff x="22" y="1591"/>
                    <a:chExt cx="2342" cy="657"/>
                  </a:xfrm>
                </p:grpSpPr>
                <p:sp>
                  <p:nvSpPr>
                    <p:cNvPr id="109" name="Freeform 46"/>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0" name="Freeform 47"/>
                    <p:cNvSpPr>
                      <a:spLocks/>
                    </p:cNvSpPr>
                    <p:nvPr/>
                  </p:nvSpPr>
                  <p:spPr bwMode="hidden">
                    <a:xfrm rot="21136207" flipH="1">
                      <a:off x="25" y="1758"/>
                      <a:ext cx="828" cy="48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7" name="Group 48"/>
                  <p:cNvGrpSpPr>
                    <a:grpSpLocks/>
                  </p:cNvGrpSpPr>
                  <p:nvPr/>
                </p:nvGrpSpPr>
                <p:grpSpPr bwMode="auto">
                  <a:xfrm>
                    <a:off x="263" y="1418"/>
                    <a:ext cx="2150" cy="343"/>
                    <a:chOff x="189" y="1446"/>
                    <a:chExt cx="2150" cy="343"/>
                  </a:xfrm>
                </p:grpSpPr>
                <p:sp>
                  <p:nvSpPr>
                    <p:cNvPr id="107" name="Freeform 49"/>
                    <p:cNvSpPr>
                      <a:spLocks/>
                    </p:cNvSpPr>
                    <p:nvPr/>
                  </p:nvSpPr>
                  <p:spPr bwMode="hidden">
                    <a:xfrm rot="84182" flipH="1">
                      <a:off x="934" y="1466"/>
                      <a:ext cx="1402"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8" name="Freeform 50"/>
                    <p:cNvSpPr>
                      <a:spLocks/>
                    </p:cNvSpPr>
                    <p:nvPr/>
                  </p:nvSpPr>
                  <p:spPr bwMode="hidden">
                    <a:xfrm rot="84182" flipH="1">
                      <a:off x="189" y="1443"/>
                      <a:ext cx="754" cy="34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2" y="1306"/>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6" name="Freeform 53"/>
                    <p:cNvSpPr>
                      <a:spLocks/>
                    </p:cNvSpPr>
                    <p:nvPr/>
                  </p:nvSpPr>
                  <p:spPr bwMode="hidden">
                    <a:xfrm rot="802576" flipH="1">
                      <a:off x="505" y="1094"/>
                      <a:ext cx="662" cy="34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49" name="Group 54"/>
                  <p:cNvGrpSpPr>
                    <a:grpSpLocks/>
                  </p:cNvGrpSpPr>
                  <p:nvPr/>
                </p:nvGrpSpPr>
                <p:grpSpPr bwMode="auto">
                  <a:xfrm>
                    <a:off x="690" y="871"/>
                    <a:ext cx="1850" cy="554"/>
                    <a:chOff x="616" y="899"/>
                    <a:chExt cx="1850" cy="554"/>
                  </a:xfrm>
                </p:grpSpPr>
                <p:sp>
                  <p:nvSpPr>
                    <p:cNvPr id="103" name="Freeform 55"/>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4" name="Freeform 56"/>
                    <p:cNvSpPr>
                      <a:spLocks/>
                    </p:cNvSpPr>
                    <p:nvPr/>
                  </p:nvSpPr>
                  <p:spPr bwMode="hidden">
                    <a:xfrm rot="1277471" flipH="1">
                      <a:off x="616" y="902"/>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0" name="Group 57"/>
                  <p:cNvGrpSpPr>
                    <a:grpSpLocks/>
                  </p:cNvGrpSpPr>
                  <p:nvPr/>
                </p:nvGrpSpPr>
                <p:grpSpPr bwMode="auto">
                  <a:xfrm>
                    <a:off x="911" y="589"/>
                    <a:ext cx="1767" cy="743"/>
                    <a:chOff x="911" y="589"/>
                    <a:chExt cx="1767" cy="743"/>
                  </a:xfrm>
                </p:grpSpPr>
                <p:sp>
                  <p:nvSpPr>
                    <p:cNvPr id="101" name="Freeform 58"/>
                    <p:cNvSpPr>
                      <a:spLocks/>
                    </p:cNvSpPr>
                    <p:nvPr/>
                  </p:nvSpPr>
                  <p:spPr bwMode="hidden">
                    <a:xfrm rot="2028410" flipH="1">
                      <a:off x="1446" y="1117"/>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2" name="Freeform 59"/>
                    <p:cNvSpPr>
                      <a:spLocks/>
                    </p:cNvSpPr>
                    <p:nvPr/>
                  </p:nvSpPr>
                  <p:spPr bwMode="hidden">
                    <a:xfrm rot="2028410" flipH="1">
                      <a:off x="911" y="592"/>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0" name="Freeform 62"/>
                    <p:cNvSpPr>
                      <a:spLocks/>
                    </p:cNvSpPr>
                    <p:nvPr/>
                  </p:nvSpPr>
                  <p:spPr bwMode="hidden">
                    <a:xfrm rot="2664424" flipH="1">
                      <a:off x="1120" y="300"/>
                      <a:ext cx="672"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2" name="Group 63"/>
                  <p:cNvGrpSpPr>
                    <a:grpSpLocks/>
                  </p:cNvGrpSpPr>
                  <p:nvPr/>
                </p:nvGrpSpPr>
                <p:grpSpPr bwMode="auto">
                  <a:xfrm>
                    <a:off x="1707" y="76"/>
                    <a:ext cx="778" cy="1512"/>
                    <a:chOff x="1633" y="104"/>
                    <a:chExt cx="778" cy="1512"/>
                  </a:xfrm>
                </p:grpSpPr>
                <p:sp>
                  <p:nvSpPr>
                    <p:cNvPr id="97" name="Freeform 64"/>
                    <p:cNvSpPr>
                      <a:spLocks/>
                    </p:cNvSpPr>
                    <p:nvPr/>
                  </p:nvSpPr>
                  <p:spPr bwMode="hidden">
                    <a:xfrm rot="3473776" flipH="1">
                      <a:off x="1750" y="961"/>
                      <a:ext cx="1103"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98" name="Freeform 65"/>
                    <p:cNvSpPr>
                      <a:spLocks/>
                    </p:cNvSpPr>
                    <p:nvPr/>
                  </p:nvSpPr>
                  <p:spPr bwMode="hidden">
                    <a:xfrm rot="3473776" flipH="1">
                      <a:off x="1506" y="231"/>
                      <a:ext cx="591" cy="33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3" name="Group 66"/>
                  <p:cNvGrpSpPr>
                    <a:grpSpLocks/>
                  </p:cNvGrpSpPr>
                  <p:nvPr/>
                </p:nvGrpSpPr>
                <p:grpSpPr bwMode="auto">
                  <a:xfrm>
                    <a:off x="2009" y="0"/>
                    <a:ext cx="634" cy="1534"/>
                    <a:chOff x="1935" y="28"/>
                    <a:chExt cx="634" cy="1534"/>
                  </a:xfrm>
                </p:grpSpPr>
                <p:sp>
                  <p:nvSpPr>
                    <p:cNvPr id="95" name="Freeform 67"/>
                    <p:cNvSpPr>
                      <a:spLocks/>
                    </p:cNvSpPr>
                    <p:nvPr/>
                  </p:nvSpPr>
                  <p:spPr bwMode="hidden">
                    <a:xfrm rot="4126480" flipH="1">
                      <a:off x="1928" y="927"/>
                      <a:ext cx="1063"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96" name="Freeform 68"/>
                    <p:cNvSpPr>
                      <a:spLocks/>
                    </p:cNvSpPr>
                    <p:nvPr/>
                  </p:nvSpPr>
                  <p:spPr bwMode="hidden">
                    <a:xfrm rot="4126480" flipH="1">
                      <a:off x="1821" y="148"/>
                      <a:ext cx="569"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4" name="Group 69"/>
                  <p:cNvGrpSpPr>
                    <a:grpSpLocks/>
                  </p:cNvGrpSpPr>
                  <p:nvPr/>
                </p:nvGrpSpPr>
                <p:grpSpPr bwMode="auto">
                  <a:xfrm>
                    <a:off x="2896" y="644"/>
                    <a:ext cx="1845" cy="566"/>
                    <a:chOff x="2822" y="672"/>
                    <a:chExt cx="1845" cy="566"/>
                  </a:xfrm>
                </p:grpSpPr>
                <p:sp>
                  <p:nvSpPr>
                    <p:cNvPr id="93" name="Freeform 70"/>
                    <p:cNvSpPr>
                      <a:spLocks/>
                    </p:cNvSpPr>
                    <p:nvPr/>
                  </p:nvSpPr>
                  <p:spPr bwMode="hidden">
                    <a:xfrm rot="-1325434">
                      <a:off x="2825" y="1023"/>
                      <a:ext cx="123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94" name="Freeform 71"/>
                    <p:cNvSpPr>
                      <a:spLocks/>
                    </p:cNvSpPr>
                    <p:nvPr/>
                  </p:nvSpPr>
                  <p:spPr bwMode="hidden">
                    <a:xfrm rot="-1325434">
                      <a:off x="4007" y="672"/>
                      <a:ext cx="663" cy="34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92" name="Freeform 74"/>
                    <p:cNvSpPr>
                      <a:spLocks/>
                    </p:cNvSpPr>
                    <p:nvPr/>
                  </p:nvSpPr>
                  <p:spPr bwMode="hidden">
                    <a:xfrm rot="-1921064">
                      <a:off x="3802" y="445"/>
                      <a:ext cx="662"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sp>
                <p:nvSpPr>
                  <p:cNvPr id="56" name="Freeform 75"/>
                  <p:cNvSpPr>
                    <a:spLocks/>
                  </p:cNvSpPr>
                  <p:nvPr/>
                </p:nvSpPr>
                <p:spPr bwMode="hidden">
                  <a:xfrm rot="4578755" flipH="1">
                    <a:off x="2176" y="949"/>
                    <a:ext cx="1026" cy="14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tr-TR"/>
                  </a:p>
                </p:txBody>
              </p:sp>
              <p:sp>
                <p:nvSpPr>
                  <p:cNvPr id="57" name="Freeform 76"/>
                  <p:cNvSpPr>
                    <a:spLocks/>
                  </p:cNvSpPr>
                  <p:nvPr/>
                </p:nvSpPr>
                <p:spPr bwMode="hidden">
                  <a:xfrm rot="4578755" flipH="1">
                    <a:off x="2197" y="196"/>
                    <a:ext cx="552" cy="2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nvGrpSpPr>
                  <p:cNvPr id="58" name="Group 77"/>
                  <p:cNvGrpSpPr>
                    <a:grpSpLocks/>
                  </p:cNvGrpSpPr>
                  <p:nvPr/>
                </p:nvGrpSpPr>
                <p:grpSpPr bwMode="auto">
                  <a:xfrm>
                    <a:off x="2874" y="13"/>
                    <a:ext cx="640" cy="1520"/>
                    <a:chOff x="2800" y="41"/>
                    <a:chExt cx="640" cy="1520"/>
                  </a:xfrm>
                </p:grpSpPr>
                <p:sp>
                  <p:nvSpPr>
                    <p:cNvPr id="89" name="Freeform 78"/>
                    <p:cNvSpPr>
                      <a:spLocks/>
                    </p:cNvSpPr>
                    <p:nvPr/>
                  </p:nvSpPr>
                  <p:spPr bwMode="hidden">
                    <a:xfrm rot="-3857755">
                      <a:off x="2354" y="939"/>
                      <a:ext cx="1063" cy="18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90" name="Freeform 79"/>
                    <p:cNvSpPr>
                      <a:spLocks/>
                    </p:cNvSpPr>
                    <p:nvPr/>
                  </p:nvSpPr>
                  <p:spPr bwMode="hidden">
                    <a:xfrm rot="-3857755">
                      <a:off x="3010" y="182"/>
                      <a:ext cx="569" cy="29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59" name="Group 80"/>
                  <p:cNvGrpSpPr>
                    <a:grpSpLocks/>
                  </p:cNvGrpSpPr>
                  <p:nvPr/>
                </p:nvGrpSpPr>
                <p:grpSpPr bwMode="auto">
                  <a:xfrm>
                    <a:off x="3008" y="135"/>
                    <a:ext cx="1017" cy="1464"/>
                    <a:chOff x="2934" y="163"/>
                    <a:chExt cx="1017" cy="1464"/>
                  </a:xfrm>
                </p:grpSpPr>
                <p:sp>
                  <p:nvSpPr>
                    <p:cNvPr id="87" name="Freeform 81"/>
                    <p:cNvSpPr>
                      <a:spLocks/>
                    </p:cNvSpPr>
                    <p:nvPr/>
                  </p:nvSpPr>
                  <p:spPr bwMode="hidden">
                    <a:xfrm rot="-2777260">
                      <a:off x="2498" y="912"/>
                      <a:ext cx="1155" cy="26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88" name="Freeform 82"/>
                    <p:cNvSpPr>
                      <a:spLocks/>
                    </p:cNvSpPr>
                    <p:nvPr/>
                  </p:nvSpPr>
                  <p:spPr bwMode="hidden">
                    <a:xfrm rot="-2777260">
                      <a:off x="3431" y="260"/>
                      <a:ext cx="622" cy="4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60" name="Group 83"/>
                  <p:cNvGrpSpPr>
                    <a:grpSpLocks/>
                  </p:cNvGrpSpPr>
                  <p:nvPr/>
                </p:nvGrpSpPr>
                <p:grpSpPr bwMode="auto">
                  <a:xfrm>
                    <a:off x="2804" y="4"/>
                    <a:ext cx="243" cy="1448"/>
                    <a:chOff x="2730" y="32"/>
                    <a:chExt cx="243" cy="1448"/>
                  </a:xfrm>
                </p:grpSpPr>
                <p:sp>
                  <p:nvSpPr>
                    <p:cNvPr id="85" name="Freeform 84"/>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86" name="Freeform 85"/>
                    <p:cNvSpPr>
                      <a:spLocks/>
                    </p:cNvSpPr>
                    <p:nvPr/>
                  </p:nvSpPr>
                  <p:spPr bwMode="hidden">
                    <a:xfrm rot="-4903748">
                      <a:off x="2647"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61" name="Group 86"/>
                  <p:cNvGrpSpPr>
                    <a:grpSpLocks/>
                  </p:cNvGrpSpPr>
                  <p:nvPr/>
                </p:nvGrpSpPr>
                <p:grpSpPr bwMode="auto">
                  <a:xfrm>
                    <a:off x="1017" y="1741"/>
                    <a:ext cx="1085" cy="2450"/>
                    <a:chOff x="943" y="1769"/>
                    <a:chExt cx="1085" cy="2450"/>
                  </a:xfrm>
                </p:grpSpPr>
                <p:sp>
                  <p:nvSpPr>
                    <p:cNvPr id="83" name="Freeform 87"/>
                    <p:cNvSpPr>
                      <a:spLocks/>
                    </p:cNvSpPr>
                    <p:nvPr/>
                  </p:nvSpPr>
                  <p:spPr bwMode="hidden">
                    <a:xfrm rot="18335692" flipH="1">
                      <a:off x="1011" y="2474"/>
                      <a:ext cx="172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84" name="Freeform 88"/>
                    <p:cNvSpPr>
                      <a:spLocks/>
                    </p:cNvSpPr>
                    <p:nvPr/>
                  </p:nvSpPr>
                  <p:spPr bwMode="hidden">
                    <a:xfrm rot="18335692" flipH="1">
                      <a:off x="727" y="3510"/>
                      <a:ext cx="923"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2" name="Group 89"/>
                  <p:cNvGrpSpPr>
                    <a:grpSpLocks/>
                  </p:cNvGrpSpPr>
                  <p:nvPr/>
                </p:nvGrpSpPr>
                <p:grpSpPr bwMode="auto">
                  <a:xfrm>
                    <a:off x="1529" y="1908"/>
                    <a:ext cx="766" cy="2373"/>
                    <a:chOff x="1455" y="1936"/>
                    <a:chExt cx="766" cy="2373"/>
                  </a:xfrm>
                </p:grpSpPr>
                <p:sp>
                  <p:nvSpPr>
                    <p:cNvPr id="81" name="Freeform 90"/>
                    <p:cNvSpPr>
                      <a:spLocks/>
                    </p:cNvSpPr>
                    <p:nvPr/>
                  </p:nvSpPr>
                  <p:spPr bwMode="hidden">
                    <a:xfrm rot="17542885" flipH="1">
                      <a:off x="1270" y="2573"/>
                      <a:ext cx="1594" cy="3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82" name="Freeform 91"/>
                    <p:cNvSpPr>
                      <a:spLocks/>
                    </p:cNvSpPr>
                    <p:nvPr/>
                  </p:nvSpPr>
                  <p:spPr bwMode="hidden">
                    <a:xfrm rot="17542885" flipH="1">
                      <a:off x="1273" y="3635"/>
                      <a:ext cx="856"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3" name="Group 92"/>
                  <p:cNvGrpSpPr>
                    <a:grpSpLocks/>
                  </p:cNvGrpSpPr>
                  <p:nvPr/>
                </p:nvGrpSpPr>
                <p:grpSpPr bwMode="auto">
                  <a:xfrm rot="88588">
                    <a:off x="2061" y="1962"/>
                    <a:ext cx="459" cy="2329"/>
                    <a:chOff x="1956" y="1990"/>
                    <a:chExt cx="492" cy="2604"/>
                  </a:xfrm>
                </p:grpSpPr>
                <p:sp>
                  <p:nvSpPr>
                    <p:cNvPr id="79" name="Freeform 93"/>
                    <p:cNvSpPr>
                      <a:spLocks/>
                    </p:cNvSpPr>
                    <p:nvPr/>
                  </p:nvSpPr>
                  <p:spPr bwMode="hidden">
                    <a:xfrm rot="16782062" flipH="1">
                      <a:off x="1436" y="2693"/>
                      <a:ext cx="1710" cy="29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80" name="Freeform 94"/>
                    <p:cNvSpPr>
                      <a:spLocks/>
                    </p:cNvSpPr>
                    <p:nvPr/>
                  </p:nvSpPr>
                  <p:spPr bwMode="hidden">
                    <a:xfrm rot="16782062" flipH="1">
                      <a:off x="1727" y="3894"/>
                      <a:ext cx="918" cy="47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4" name="Group 95"/>
                  <p:cNvGrpSpPr>
                    <a:grpSpLocks/>
                  </p:cNvGrpSpPr>
                  <p:nvPr/>
                </p:nvGrpSpPr>
                <p:grpSpPr bwMode="auto">
                  <a:xfrm>
                    <a:off x="3408" y="1689"/>
                    <a:ext cx="1125" cy="2426"/>
                    <a:chOff x="3334" y="1717"/>
                    <a:chExt cx="1125" cy="2426"/>
                  </a:xfrm>
                </p:grpSpPr>
                <p:sp>
                  <p:nvSpPr>
                    <p:cNvPr id="77" name="Freeform 96"/>
                    <p:cNvSpPr>
                      <a:spLocks/>
                    </p:cNvSpPr>
                    <p:nvPr/>
                  </p:nvSpPr>
                  <p:spPr bwMode="hidden">
                    <a:xfrm rot="3144576">
                      <a:off x="2626" y="2423"/>
                      <a:ext cx="1724" cy="3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8" name="Freeform 97"/>
                    <p:cNvSpPr>
                      <a:spLocks/>
                    </p:cNvSpPr>
                    <p:nvPr/>
                  </p:nvSpPr>
                  <p:spPr bwMode="hidden">
                    <a:xfrm rot="3144576">
                      <a:off x="3751" y="3435"/>
                      <a:ext cx="922" cy="48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5" name="Group 98"/>
                  <p:cNvGrpSpPr>
                    <a:grpSpLocks/>
                  </p:cNvGrpSpPr>
                  <p:nvPr/>
                </p:nvGrpSpPr>
                <p:grpSpPr bwMode="auto">
                  <a:xfrm>
                    <a:off x="3255" y="1838"/>
                    <a:ext cx="883" cy="2426"/>
                    <a:chOff x="3181" y="1866"/>
                    <a:chExt cx="883" cy="2426"/>
                  </a:xfrm>
                </p:grpSpPr>
                <p:sp>
                  <p:nvSpPr>
                    <p:cNvPr id="75" name="Freeform 99"/>
                    <p:cNvSpPr>
                      <a:spLocks/>
                    </p:cNvSpPr>
                    <p:nvPr/>
                  </p:nvSpPr>
                  <p:spPr bwMode="hidden">
                    <a:xfrm rot="3745735">
                      <a:off x="2505" y="2542"/>
                      <a:ext cx="1647"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6" name="Freeform 100"/>
                    <p:cNvSpPr>
                      <a:spLocks/>
                    </p:cNvSpPr>
                    <p:nvPr/>
                  </p:nvSpPr>
                  <p:spPr bwMode="hidden">
                    <a:xfrm rot="3745735">
                      <a:off x="3381" y="3615"/>
                      <a:ext cx="884"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6" name="Group 101"/>
                  <p:cNvGrpSpPr>
                    <a:grpSpLocks/>
                  </p:cNvGrpSpPr>
                  <p:nvPr/>
                </p:nvGrpSpPr>
                <p:grpSpPr bwMode="auto">
                  <a:xfrm>
                    <a:off x="3080" y="1955"/>
                    <a:ext cx="619" cy="2386"/>
                    <a:chOff x="3006" y="1983"/>
                    <a:chExt cx="619" cy="2386"/>
                  </a:xfrm>
                </p:grpSpPr>
                <p:sp>
                  <p:nvSpPr>
                    <p:cNvPr id="73" name="Freeform 102"/>
                    <p:cNvSpPr>
                      <a:spLocks/>
                    </p:cNvSpPr>
                    <p:nvPr/>
                  </p:nvSpPr>
                  <p:spPr bwMode="hidden">
                    <a:xfrm rot="4286818">
                      <a:off x="2328" y="2661"/>
                      <a:ext cx="1599"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4" name="Freeform 103"/>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1"/>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 name="Freeform 106"/>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tr-TR"/>
                    </a:p>
                  </p:txBody>
                </p:sp>
                <p:sp>
                  <p:nvSpPr>
                    <p:cNvPr id="70" name="Freeform 109"/>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grpSp>
          <p:grpSp>
            <p:nvGrpSpPr>
              <p:cNvPr id="23" name="Group 110"/>
              <p:cNvGrpSpPr>
                <a:grpSpLocks/>
              </p:cNvGrpSpPr>
              <p:nvPr/>
            </p:nvGrpSpPr>
            <p:grpSpPr bwMode="auto">
              <a:xfrm>
                <a:off x="74" y="313"/>
                <a:ext cx="5459" cy="3667"/>
                <a:chOff x="74" y="313"/>
                <a:chExt cx="5459" cy="3667"/>
              </a:xfrm>
            </p:grpSpPr>
            <p:grpSp>
              <p:nvGrpSpPr>
                <p:cNvPr id="24" name="Group 111"/>
                <p:cNvGrpSpPr>
                  <a:grpSpLocks/>
                </p:cNvGrpSpPr>
                <p:nvPr/>
              </p:nvGrpSpPr>
              <p:grpSpPr bwMode="auto">
                <a:xfrm>
                  <a:off x="74" y="313"/>
                  <a:ext cx="5459" cy="3667"/>
                  <a:chOff x="74" y="313"/>
                  <a:chExt cx="5459" cy="3667"/>
                </a:xfrm>
              </p:grpSpPr>
              <p:sp>
                <p:nvSpPr>
                  <p:cNvPr id="26" name="Arc 112"/>
                  <p:cNvSpPr>
                    <a:spLocks/>
                  </p:cNvSpPr>
                  <p:nvPr/>
                </p:nvSpPr>
                <p:spPr bwMode="hidden">
                  <a:xfrm flipV="1">
                    <a:off x="2966" y="456"/>
                    <a:ext cx="2567" cy="2047"/>
                  </a:xfrm>
                  <a:custGeom>
                    <a:avLst/>
                    <a:gdLst>
                      <a:gd name="T0" fmla="*/ 2567 w 36729"/>
                      <a:gd name="T1" fmla="*/ 990 h 21600"/>
                      <a:gd name="T2" fmla="*/ 0 w 36729"/>
                      <a:gd name="T3" fmla="*/ 1156 h 21600"/>
                      <a:gd name="T4" fmla="*/ 1246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tr-TR"/>
                  </a:p>
                </p:txBody>
              </p:sp>
              <p:sp>
                <p:nvSpPr>
                  <p:cNvPr id="27" name="Arc 113"/>
                  <p:cNvSpPr>
                    <a:spLocks/>
                  </p:cNvSpPr>
                  <p:nvPr/>
                </p:nvSpPr>
                <p:spPr bwMode="hidden">
                  <a:xfrm flipH="1">
                    <a:off x="385" y="1601"/>
                    <a:ext cx="2017" cy="2379"/>
                  </a:xfrm>
                  <a:custGeom>
                    <a:avLst/>
                    <a:gdLst>
                      <a:gd name="T0" fmla="*/ 0 w 30473"/>
                      <a:gd name="T1" fmla="*/ 203 h 22305"/>
                      <a:gd name="T2" fmla="*/ 2016 w 30473"/>
                      <a:gd name="T3" fmla="*/ 2379 h 22305"/>
                      <a:gd name="T4" fmla="*/ 587 w 30473"/>
                      <a:gd name="T5" fmla="*/ 2304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tr-TR"/>
                  </a:p>
                </p:txBody>
              </p:sp>
              <p:sp>
                <p:nvSpPr>
                  <p:cNvPr id="28" name="Arc 114"/>
                  <p:cNvSpPr>
                    <a:spLocks/>
                  </p:cNvSpPr>
                  <p:nvPr/>
                </p:nvSpPr>
                <p:spPr bwMode="hidden">
                  <a:xfrm>
                    <a:off x="3029" y="1181"/>
                    <a:ext cx="1426" cy="2380"/>
                  </a:xfrm>
                  <a:custGeom>
                    <a:avLst/>
                    <a:gdLst>
                      <a:gd name="T0" fmla="*/ 0 w 34812"/>
                      <a:gd name="T1" fmla="*/ 481 h 22305"/>
                      <a:gd name="T2" fmla="*/ 1426 w 34812"/>
                      <a:gd name="T3" fmla="*/ 2380 h 22305"/>
                      <a:gd name="T4" fmla="*/ 541 w 34812"/>
                      <a:gd name="T5" fmla="*/ 230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29" name="Arc 115"/>
                  <p:cNvSpPr>
                    <a:spLocks/>
                  </p:cNvSpPr>
                  <p:nvPr/>
                </p:nvSpPr>
                <p:spPr bwMode="hidden">
                  <a:xfrm flipH="1">
                    <a:off x="71" y="812"/>
                    <a:ext cx="2543" cy="2380"/>
                  </a:xfrm>
                  <a:custGeom>
                    <a:avLst/>
                    <a:gdLst>
                      <a:gd name="T0" fmla="*/ 0 w 36830"/>
                      <a:gd name="T1" fmla="*/ 670 h 22305"/>
                      <a:gd name="T2" fmla="*/ 2542 w 36830"/>
                      <a:gd name="T3" fmla="*/ 2380 h 22305"/>
                      <a:gd name="T4" fmla="*/ 1052 w 36830"/>
                      <a:gd name="T5" fmla="*/ 2305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tr-TR"/>
                  </a:p>
                </p:txBody>
              </p:sp>
              <p:sp>
                <p:nvSpPr>
                  <p:cNvPr id="30" name="Arc 116"/>
                  <p:cNvSpPr>
                    <a:spLocks/>
                  </p:cNvSpPr>
                  <p:nvPr/>
                </p:nvSpPr>
                <p:spPr bwMode="hidden">
                  <a:xfrm flipH="1">
                    <a:off x="788" y="313"/>
                    <a:ext cx="1851" cy="2304"/>
                  </a:xfrm>
                  <a:custGeom>
                    <a:avLst/>
                    <a:gdLst>
                      <a:gd name="T0" fmla="*/ 0 w 31881"/>
                      <a:gd name="T1" fmla="*/ 1068 h 21600"/>
                      <a:gd name="T2" fmla="*/ 1851 w 31881"/>
                      <a:gd name="T3" fmla="*/ 518 h 21600"/>
                      <a:gd name="T4" fmla="*/ 1058 w 31881"/>
                      <a:gd name="T5" fmla="*/ 2304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tr-TR"/>
                  </a:p>
                </p:txBody>
              </p:sp>
              <p:sp>
                <p:nvSpPr>
                  <p:cNvPr id="31" name="Arc 117"/>
                  <p:cNvSpPr>
                    <a:spLocks/>
                  </p:cNvSpPr>
                  <p:nvPr/>
                </p:nvSpPr>
                <p:spPr bwMode="hidden">
                  <a:xfrm>
                    <a:off x="2763" y="1281"/>
                    <a:ext cx="765" cy="2304"/>
                  </a:xfrm>
                  <a:custGeom>
                    <a:avLst/>
                    <a:gdLst>
                      <a:gd name="T0" fmla="*/ 0 w 31146"/>
                      <a:gd name="T1" fmla="*/ 481 h 21600"/>
                      <a:gd name="T2" fmla="*/ 765 w 31146"/>
                      <a:gd name="T3" fmla="*/ 1020 h 21600"/>
                      <a:gd name="T4" fmla="*/ 325 w 31146"/>
                      <a:gd name="T5" fmla="*/ 2304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tr-TR"/>
                  </a:p>
                </p:txBody>
              </p:sp>
              <p:sp>
                <p:nvSpPr>
                  <p:cNvPr id="32" name="Freeform 118"/>
                  <p:cNvSpPr>
                    <a:spLocks/>
                  </p:cNvSpPr>
                  <p:nvPr/>
                </p:nvSpPr>
                <p:spPr bwMode="hidden">
                  <a:xfrm flipH="1">
                    <a:off x="1800" y="438"/>
                    <a:ext cx="418"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grpSp>
            <p:sp>
              <p:nvSpPr>
                <p:cNvPr id="25" name="Freeform 119"/>
                <p:cNvSpPr>
                  <a:spLocks/>
                </p:cNvSpPr>
                <p:nvPr/>
              </p:nvSpPr>
              <p:spPr bwMode="hidden">
                <a:xfrm rot="-1346631">
                  <a:off x="3280" y="1529"/>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grpSp>
        </p:grpSp>
        <p:grpSp>
          <p:nvGrpSpPr>
            <p:cNvPr id="7" name="Group 120"/>
            <p:cNvGrpSpPr>
              <a:grpSpLocks/>
            </p:cNvGrpSpPr>
            <p:nvPr/>
          </p:nvGrpSpPr>
          <p:grpSpPr bwMode="auto">
            <a:xfrm>
              <a:off x="1476" y="449"/>
              <a:ext cx="4038" cy="2966"/>
              <a:chOff x="210" y="337"/>
              <a:chExt cx="5198" cy="3818"/>
            </a:xfrm>
          </p:grpSpPr>
          <p:sp>
            <p:nvSpPr>
              <p:cNvPr id="8" name="Freeform 121"/>
              <p:cNvSpPr>
                <a:spLocks/>
              </p:cNvSpPr>
              <p:nvPr/>
            </p:nvSpPr>
            <p:spPr bwMode="hidden">
              <a:xfrm flipH="1">
                <a:off x="1934" y="2382"/>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9" name="Arc 122"/>
              <p:cNvSpPr>
                <a:spLocks/>
              </p:cNvSpPr>
              <p:nvPr/>
            </p:nvSpPr>
            <p:spPr bwMode="hidden">
              <a:xfrm flipH="1">
                <a:off x="1054" y="1851"/>
                <a:ext cx="2120" cy="2304"/>
              </a:xfrm>
              <a:custGeom>
                <a:avLst/>
                <a:gdLst>
                  <a:gd name="T0" fmla="*/ 537 w 21600"/>
                  <a:gd name="T1" fmla="*/ 0 h 21602"/>
                  <a:gd name="T2" fmla="*/ 2119 w 21600"/>
                  <a:gd name="T3" fmla="*/ 2304 h 21602"/>
                  <a:gd name="T4" fmla="*/ 0 w 21600"/>
                  <a:gd name="T5" fmla="*/ 2229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tr-TR"/>
              </a:p>
            </p:txBody>
          </p:sp>
          <p:sp>
            <p:nvSpPr>
              <p:cNvPr id="10" name="Arc 123"/>
              <p:cNvSpPr>
                <a:spLocks/>
              </p:cNvSpPr>
              <p:nvPr/>
            </p:nvSpPr>
            <p:spPr bwMode="hidden">
              <a:xfrm flipH="1">
                <a:off x="1266" y="1480"/>
                <a:ext cx="1246" cy="2379"/>
              </a:xfrm>
              <a:custGeom>
                <a:avLst/>
                <a:gdLst>
                  <a:gd name="T0" fmla="*/ 0 w 28940"/>
                  <a:gd name="T1" fmla="*/ 137 h 22305"/>
                  <a:gd name="T2" fmla="*/ 1246 w 28940"/>
                  <a:gd name="T3" fmla="*/ 2379 h 22305"/>
                  <a:gd name="T4" fmla="*/ 316 w 28940"/>
                  <a:gd name="T5" fmla="*/ 2304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tr-TR"/>
              </a:p>
            </p:txBody>
          </p:sp>
          <p:sp>
            <p:nvSpPr>
              <p:cNvPr id="11" name="Arc 124"/>
              <p:cNvSpPr>
                <a:spLocks/>
              </p:cNvSpPr>
              <p:nvPr/>
            </p:nvSpPr>
            <p:spPr bwMode="hidden">
              <a:xfrm flipH="1">
                <a:off x="210" y="1169"/>
                <a:ext cx="2376" cy="2379"/>
              </a:xfrm>
              <a:custGeom>
                <a:avLst/>
                <a:gdLst>
                  <a:gd name="T0" fmla="*/ 0 w 34455"/>
                  <a:gd name="T1" fmla="*/ 452 h 22305"/>
                  <a:gd name="T2" fmla="*/ 2375 w 34455"/>
                  <a:gd name="T3" fmla="*/ 2379 h 22305"/>
                  <a:gd name="T4" fmla="*/ 886 w 34455"/>
                  <a:gd name="T5" fmla="*/ 2304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tr-TR"/>
              </a:p>
            </p:txBody>
          </p:sp>
          <p:sp>
            <p:nvSpPr>
              <p:cNvPr id="12" name="Arc 125"/>
              <p:cNvSpPr>
                <a:spLocks/>
              </p:cNvSpPr>
              <p:nvPr/>
            </p:nvSpPr>
            <p:spPr bwMode="hidden">
              <a:xfrm>
                <a:off x="2840" y="1503"/>
                <a:ext cx="381" cy="2379"/>
              </a:xfrm>
              <a:custGeom>
                <a:avLst/>
                <a:gdLst>
                  <a:gd name="T0" fmla="*/ 0 w 34812"/>
                  <a:gd name="T1" fmla="*/ 481 h 22305"/>
                  <a:gd name="T2" fmla="*/ 381 w 34812"/>
                  <a:gd name="T3" fmla="*/ 2379 h 22305"/>
                  <a:gd name="T4" fmla="*/ 145 w 34812"/>
                  <a:gd name="T5" fmla="*/ 23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13" name="Arc 126"/>
              <p:cNvSpPr>
                <a:spLocks/>
              </p:cNvSpPr>
              <p:nvPr/>
            </p:nvSpPr>
            <p:spPr bwMode="hidden">
              <a:xfrm>
                <a:off x="2940" y="1492"/>
                <a:ext cx="1004" cy="2379"/>
              </a:xfrm>
              <a:custGeom>
                <a:avLst/>
                <a:gdLst>
                  <a:gd name="T0" fmla="*/ 0 w 34812"/>
                  <a:gd name="T1" fmla="*/ 481 h 22305"/>
                  <a:gd name="T2" fmla="*/ 1004 w 34812"/>
                  <a:gd name="T3" fmla="*/ 2379 h 22305"/>
                  <a:gd name="T4" fmla="*/ 381 w 34812"/>
                  <a:gd name="T5" fmla="*/ 23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tr-TR"/>
              </a:p>
            </p:txBody>
          </p:sp>
          <p:sp>
            <p:nvSpPr>
              <p:cNvPr id="14" name="Freeform 127"/>
              <p:cNvSpPr>
                <a:spLocks/>
              </p:cNvSpPr>
              <p:nvPr/>
            </p:nvSpPr>
            <p:spPr bwMode="hidden">
              <a:xfrm>
                <a:off x="3301" y="2635"/>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15" name="Freeform 128"/>
              <p:cNvSpPr>
                <a:spLocks/>
              </p:cNvSpPr>
              <p:nvPr/>
            </p:nvSpPr>
            <p:spPr bwMode="hidden">
              <a:xfrm rot="19660755" flipV="1">
                <a:off x="2546" y="2149"/>
                <a:ext cx="442" cy="83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sp>
            <p:nvSpPr>
              <p:cNvPr id="16" name="Freeform 129"/>
              <p:cNvSpPr>
                <a:spLocks/>
              </p:cNvSpPr>
              <p:nvPr/>
            </p:nvSpPr>
            <p:spPr bwMode="hidden">
              <a:xfrm flipH="1">
                <a:off x="489" y="2503"/>
                <a:ext cx="108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17" name="Freeform 130"/>
              <p:cNvSpPr>
                <a:spLocks/>
              </p:cNvSpPr>
              <p:nvPr/>
            </p:nvSpPr>
            <p:spPr bwMode="hidden">
              <a:xfrm flipH="1">
                <a:off x="1000" y="893"/>
                <a:ext cx="69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18" name="Freeform 131"/>
              <p:cNvSpPr>
                <a:spLocks/>
              </p:cNvSpPr>
              <p:nvPr/>
            </p:nvSpPr>
            <p:spPr bwMode="hidden">
              <a:xfrm>
                <a:off x="4401" y="2279"/>
                <a:ext cx="1007" cy="160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19" name="Freeform 132"/>
              <p:cNvSpPr>
                <a:spLocks/>
              </p:cNvSpPr>
              <p:nvPr/>
            </p:nvSpPr>
            <p:spPr bwMode="hidden">
              <a:xfrm>
                <a:off x="3877" y="1470"/>
                <a:ext cx="1519" cy="106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20" name="Freeform 133"/>
              <p:cNvSpPr>
                <a:spLocks/>
              </p:cNvSpPr>
              <p:nvPr/>
            </p:nvSpPr>
            <p:spPr bwMode="hidden">
              <a:xfrm>
                <a:off x="3934" y="337"/>
                <a:ext cx="663" cy="143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21" name="Freeform 134"/>
              <p:cNvSpPr>
                <a:spLocks/>
              </p:cNvSpPr>
              <p:nvPr/>
            </p:nvSpPr>
            <p:spPr bwMode="hidden">
              <a:xfrm rot="1346631" flipH="1">
                <a:off x="1702" y="1506"/>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grpSp>
      </p:grpSp>
      <p:sp>
        <p:nvSpPr>
          <p:cNvPr id="211079" name="Rectangle 135"/>
          <p:cNvSpPr>
            <a:spLocks noGrp="1" noChangeArrowheads="1"/>
          </p:cNvSpPr>
          <p:nvPr>
            <p:ph type="ctrTitle" sz="quarter"/>
          </p:nvPr>
        </p:nvSpPr>
        <p:spPr>
          <a:xfrm>
            <a:off x="685800" y="1827213"/>
            <a:ext cx="7772400" cy="1627187"/>
          </a:xfrm>
        </p:spPr>
        <p:txBody>
          <a:bodyPr/>
          <a:lstStyle>
            <a:lvl1pPr>
              <a:defRPr/>
            </a:lvl1pPr>
          </a:lstStyle>
          <a:p>
            <a:r>
              <a:rPr lang="tr-TR"/>
              <a:t>Asıl başlık stili için tıklatın</a:t>
            </a:r>
          </a:p>
        </p:txBody>
      </p:sp>
      <p:sp>
        <p:nvSpPr>
          <p:cNvPr id="211080"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tr-TR"/>
              <a:t>Asıl alt başlık stilini düzenlemek için tıklatın</a:t>
            </a:r>
          </a:p>
        </p:txBody>
      </p:sp>
      <p:sp>
        <p:nvSpPr>
          <p:cNvPr id="137" name="Rectangle 137"/>
          <p:cNvSpPr>
            <a:spLocks noGrp="1" noChangeArrowheads="1"/>
          </p:cNvSpPr>
          <p:nvPr>
            <p:ph type="dt" sz="quarter" idx="10"/>
          </p:nvPr>
        </p:nvSpPr>
        <p:spPr/>
        <p:txBody>
          <a:bodyPr/>
          <a:lstStyle>
            <a:lvl1pPr>
              <a:defRPr/>
            </a:lvl1pPr>
          </a:lstStyle>
          <a:p>
            <a:pPr>
              <a:defRPr/>
            </a:pPr>
            <a:fld id="{A69F19EE-E53F-43C7-ACEE-EDE66CBF4DF1}" type="datetime1">
              <a:rPr lang="tr-TR"/>
              <a:pPr>
                <a:defRPr/>
              </a:pPr>
              <a:t>23.05.2023</a:t>
            </a:fld>
            <a:endParaRPr lang="tr-TR"/>
          </a:p>
        </p:txBody>
      </p:sp>
      <p:sp>
        <p:nvSpPr>
          <p:cNvPr id="138" name="Rectangle 138"/>
          <p:cNvSpPr>
            <a:spLocks noGrp="1" noChangeArrowheads="1"/>
          </p:cNvSpPr>
          <p:nvPr>
            <p:ph type="ftr" sz="quarter" idx="11"/>
          </p:nvPr>
        </p:nvSpPr>
        <p:spPr/>
        <p:txBody>
          <a:bodyPr/>
          <a:lstStyle>
            <a:lvl1pPr>
              <a:defRPr/>
            </a:lvl1pPr>
          </a:lstStyle>
          <a:p>
            <a:pPr>
              <a:defRPr/>
            </a:pPr>
            <a:endParaRPr lang="tr-TR"/>
          </a:p>
        </p:txBody>
      </p:sp>
      <p:sp>
        <p:nvSpPr>
          <p:cNvPr id="139" name="Rectangle 139"/>
          <p:cNvSpPr>
            <a:spLocks noGrp="1" noChangeArrowheads="1"/>
          </p:cNvSpPr>
          <p:nvPr>
            <p:ph type="sldNum" sz="quarter" idx="12"/>
          </p:nvPr>
        </p:nvSpPr>
        <p:spPr/>
        <p:txBody>
          <a:bodyPr/>
          <a:lstStyle>
            <a:lvl1pPr>
              <a:defRPr/>
            </a:lvl1pPr>
          </a:lstStyle>
          <a:p>
            <a:fld id="{BB1D218C-6178-4002-BFC0-77E85911973C}" type="slidenum">
              <a:rPr lang="tr-TR" altLang="tr-TR"/>
              <a:pPr/>
              <a:t>‹#›</a:t>
            </a:fld>
            <a:endParaRPr lang="tr-TR" altLang="tr-TR"/>
          </a:p>
        </p:txBody>
      </p:sp>
    </p:spTree>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9"/>
          <p:cNvSpPr>
            <a:spLocks noGrp="1" noChangeArrowheads="1"/>
          </p:cNvSpPr>
          <p:nvPr>
            <p:ph type="dt" sz="half" idx="10"/>
          </p:nvPr>
        </p:nvSpPr>
        <p:spPr>
          <a:ln/>
        </p:spPr>
        <p:txBody>
          <a:bodyPr/>
          <a:lstStyle>
            <a:lvl1pPr>
              <a:defRPr/>
            </a:lvl1pPr>
          </a:lstStyle>
          <a:p>
            <a:pPr>
              <a:defRPr/>
            </a:pPr>
            <a:fld id="{C763772B-41F9-4129-AFFF-72855C50BC2C}" type="datetime1">
              <a:rPr lang="tr-TR"/>
              <a:pPr>
                <a:defRPr/>
              </a:pPr>
              <a:t>23.05.2023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7287858F-2E7A-4FA6-96C6-0F3BBFE9FBA0}" type="slidenum">
              <a:rPr lang="tr-TR" altLang="tr-TR"/>
              <a:pPr/>
              <a:t>‹#›</a:t>
            </a:fld>
            <a:endParaRPr lang="tr-TR" altLang="tr-TR"/>
          </a:p>
        </p:txBody>
      </p:sp>
    </p:spTree>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39"/>
          <p:cNvSpPr>
            <a:spLocks noGrp="1" noChangeArrowheads="1"/>
          </p:cNvSpPr>
          <p:nvPr>
            <p:ph type="dt" sz="half" idx="10"/>
          </p:nvPr>
        </p:nvSpPr>
        <p:spPr>
          <a:ln/>
        </p:spPr>
        <p:txBody>
          <a:bodyPr/>
          <a:lstStyle>
            <a:lvl1pPr>
              <a:defRPr/>
            </a:lvl1pPr>
          </a:lstStyle>
          <a:p>
            <a:pPr>
              <a:defRPr/>
            </a:pPr>
            <a:fld id="{C65CC815-ED76-47DF-B2A6-00DA49CC7203}" type="datetime1">
              <a:rPr lang="tr-TR"/>
              <a:pPr>
                <a:defRPr/>
              </a:pPr>
              <a:t>23.05.2023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BB3C93DC-A1F5-4185-9EBA-49FF00D555D7}" type="slidenum">
              <a:rPr lang="tr-TR" altLang="tr-TR"/>
              <a:pPr/>
              <a:t>‹#›</a:t>
            </a:fld>
            <a:endParaRPr lang="tr-TR" altLang="tr-TR"/>
          </a:p>
        </p:txBody>
      </p:sp>
    </p:spTree>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39"/>
          <p:cNvSpPr>
            <a:spLocks noGrp="1" noChangeArrowheads="1"/>
          </p:cNvSpPr>
          <p:nvPr>
            <p:ph type="dt" sz="half" idx="10"/>
          </p:nvPr>
        </p:nvSpPr>
        <p:spPr>
          <a:ln/>
        </p:spPr>
        <p:txBody>
          <a:bodyPr/>
          <a:lstStyle>
            <a:lvl1pPr>
              <a:defRPr/>
            </a:lvl1pPr>
          </a:lstStyle>
          <a:p>
            <a:pPr>
              <a:defRPr/>
            </a:pPr>
            <a:fld id="{1CC3D7E3-4696-44CB-8D42-2EDB22CD2EA1}" type="datetime1">
              <a:rPr lang="tr-TR"/>
              <a:pPr>
                <a:defRPr/>
              </a:pPr>
              <a:t>23.05.2023</a:t>
            </a:fld>
            <a:endParaRPr lang="tr-TR"/>
          </a:p>
        </p:txBody>
      </p:sp>
      <p:sp>
        <p:nvSpPr>
          <p:cNvPr id="6" name="Rectangle 140"/>
          <p:cNvSpPr>
            <a:spLocks noGrp="1" noChangeArrowheads="1"/>
          </p:cNvSpPr>
          <p:nvPr>
            <p:ph type="ftr" sz="quarter" idx="11"/>
          </p:nvPr>
        </p:nvSpPr>
        <p:spPr>
          <a:ln/>
        </p:spPr>
        <p:txBody>
          <a:bodyPr/>
          <a:lstStyle>
            <a:lvl1pPr>
              <a:defRPr/>
            </a:lvl1pPr>
          </a:lstStyle>
          <a:p>
            <a:pPr>
              <a:defRPr/>
            </a:pPr>
            <a:endParaRPr lang="tr-TR"/>
          </a:p>
        </p:txBody>
      </p:sp>
      <p:sp>
        <p:nvSpPr>
          <p:cNvPr id="7" name="Rectangle 141"/>
          <p:cNvSpPr>
            <a:spLocks noGrp="1" noChangeArrowheads="1"/>
          </p:cNvSpPr>
          <p:nvPr>
            <p:ph type="sldNum" sz="quarter" idx="12"/>
          </p:nvPr>
        </p:nvSpPr>
        <p:spPr>
          <a:ln/>
        </p:spPr>
        <p:txBody>
          <a:bodyPr/>
          <a:lstStyle>
            <a:lvl1pPr>
              <a:defRPr/>
            </a:lvl1pPr>
          </a:lstStyle>
          <a:p>
            <a:fld id="{2CD8649C-90E1-47B6-BE6B-BF5D61188BBB}" type="slidenum">
              <a:rPr lang="tr-TR" altLang="tr-TR"/>
              <a:pPr/>
              <a:t>‹#›</a:t>
            </a:fld>
            <a:endParaRPr lang="tr-TR" altLang="tr-TR"/>
          </a:p>
        </p:txBody>
      </p:sp>
    </p:spTree>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39"/>
          <p:cNvSpPr>
            <a:spLocks noGrp="1" noChangeArrowheads="1"/>
          </p:cNvSpPr>
          <p:nvPr>
            <p:ph type="dt" sz="half" idx="10"/>
          </p:nvPr>
        </p:nvSpPr>
        <p:spPr>
          <a:ln/>
        </p:spPr>
        <p:txBody>
          <a:bodyPr/>
          <a:lstStyle>
            <a:lvl1pPr>
              <a:defRPr/>
            </a:lvl1pPr>
          </a:lstStyle>
          <a:p>
            <a:pPr>
              <a:defRPr/>
            </a:pPr>
            <a:fld id="{F5042FE0-E425-447E-AD4A-C8397D48E541}" type="datetime1">
              <a:rPr lang="tr-TR"/>
              <a:pPr>
                <a:defRPr/>
              </a:pPr>
              <a:t>23.05.2023</a:t>
            </a:fld>
            <a:endParaRPr lang="tr-TR"/>
          </a:p>
        </p:txBody>
      </p:sp>
      <p:sp>
        <p:nvSpPr>
          <p:cNvPr id="8" name="Rectangle 140"/>
          <p:cNvSpPr>
            <a:spLocks noGrp="1" noChangeArrowheads="1"/>
          </p:cNvSpPr>
          <p:nvPr>
            <p:ph type="ftr" sz="quarter" idx="11"/>
          </p:nvPr>
        </p:nvSpPr>
        <p:spPr>
          <a:ln/>
        </p:spPr>
        <p:txBody>
          <a:bodyPr/>
          <a:lstStyle>
            <a:lvl1pPr>
              <a:defRPr/>
            </a:lvl1pPr>
          </a:lstStyle>
          <a:p>
            <a:pPr>
              <a:defRPr/>
            </a:pPr>
            <a:endParaRPr lang="tr-TR"/>
          </a:p>
        </p:txBody>
      </p:sp>
      <p:sp>
        <p:nvSpPr>
          <p:cNvPr id="9" name="Rectangle 141"/>
          <p:cNvSpPr>
            <a:spLocks noGrp="1" noChangeArrowheads="1"/>
          </p:cNvSpPr>
          <p:nvPr>
            <p:ph type="sldNum" sz="quarter" idx="12"/>
          </p:nvPr>
        </p:nvSpPr>
        <p:spPr>
          <a:ln/>
        </p:spPr>
        <p:txBody>
          <a:bodyPr/>
          <a:lstStyle>
            <a:lvl1pPr>
              <a:defRPr/>
            </a:lvl1pPr>
          </a:lstStyle>
          <a:p>
            <a:fld id="{08ECA342-D10A-4466-B39D-EAD2C88E161C}" type="slidenum">
              <a:rPr lang="tr-TR" altLang="tr-TR"/>
              <a:pPr/>
              <a:t>‹#›</a:t>
            </a:fld>
            <a:endParaRPr lang="tr-TR" altLang="tr-TR"/>
          </a:p>
        </p:txBody>
      </p:sp>
    </p:spTree>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39"/>
          <p:cNvSpPr>
            <a:spLocks noGrp="1" noChangeArrowheads="1"/>
          </p:cNvSpPr>
          <p:nvPr>
            <p:ph type="dt" sz="half" idx="10"/>
          </p:nvPr>
        </p:nvSpPr>
        <p:spPr>
          <a:ln/>
        </p:spPr>
        <p:txBody>
          <a:bodyPr/>
          <a:lstStyle>
            <a:lvl1pPr>
              <a:defRPr/>
            </a:lvl1pPr>
          </a:lstStyle>
          <a:p>
            <a:pPr>
              <a:defRPr/>
            </a:pPr>
            <a:fld id="{4706B7A1-1F21-4554-82F7-5E130D42D11F}" type="datetime1">
              <a:rPr lang="tr-TR"/>
              <a:pPr>
                <a:defRPr/>
              </a:pPr>
              <a:t>23.05.2023</a:t>
            </a:fld>
            <a:endParaRPr lang="tr-TR"/>
          </a:p>
        </p:txBody>
      </p:sp>
      <p:sp>
        <p:nvSpPr>
          <p:cNvPr id="4" name="Rectangle 140"/>
          <p:cNvSpPr>
            <a:spLocks noGrp="1" noChangeArrowheads="1"/>
          </p:cNvSpPr>
          <p:nvPr>
            <p:ph type="ftr" sz="quarter" idx="11"/>
          </p:nvPr>
        </p:nvSpPr>
        <p:spPr>
          <a:ln/>
        </p:spPr>
        <p:txBody>
          <a:bodyPr/>
          <a:lstStyle>
            <a:lvl1pPr>
              <a:defRPr/>
            </a:lvl1pPr>
          </a:lstStyle>
          <a:p>
            <a:pPr>
              <a:defRPr/>
            </a:pPr>
            <a:endParaRPr lang="tr-TR"/>
          </a:p>
        </p:txBody>
      </p:sp>
      <p:sp>
        <p:nvSpPr>
          <p:cNvPr id="5" name="Rectangle 141"/>
          <p:cNvSpPr>
            <a:spLocks noGrp="1" noChangeArrowheads="1"/>
          </p:cNvSpPr>
          <p:nvPr>
            <p:ph type="sldNum" sz="quarter" idx="12"/>
          </p:nvPr>
        </p:nvSpPr>
        <p:spPr>
          <a:ln/>
        </p:spPr>
        <p:txBody>
          <a:bodyPr/>
          <a:lstStyle>
            <a:lvl1pPr>
              <a:defRPr/>
            </a:lvl1pPr>
          </a:lstStyle>
          <a:p>
            <a:fld id="{ED0A3538-3D51-4132-9FE7-EE63C99FF633}" type="slidenum">
              <a:rPr lang="tr-TR" altLang="tr-TR"/>
              <a:pPr/>
              <a:t>‹#›</a:t>
            </a:fld>
            <a:endParaRPr lang="tr-TR" altLang="tr-TR"/>
          </a:p>
        </p:txBody>
      </p:sp>
    </p:spTree>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88F588EC-830B-420B-B9DF-62AAA38664F3}" type="slidenum">
              <a:rPr lang="en-US" altLang="tr-TR"/>
              <a:pPr/>
              <a:t>‹#›</a:t>
            </a:fld>
            <a:endParaRPr lang="en-US" altLang="tr-TR"/>
          </a:p>
        </p:txBody>
      </p:sp>
    </p:spTree>
  </p:cSld>
  <p:clrMapOvr>
    <a:masterClrMapping/>
  </p:clrMapOvr>
  <p:transition>
    <p:strips dir="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fld id="{DBFA6B93-C1E1-4AAC-A723-B125A5A091C2}" type="datetime1">
              <a:rPr lang="tr-TR"/>
              <a:pPr>
                <a:defRPr/>
              </a:pPr>
              <a:t>23.05.2023</a:t>
            </a:fld>
            <a:endParaRPr lang="tr-TR"/>
          </a:p>
        </p:txBody>
      </p:sp>
      <p:sp>
        <p:nvSpPr>
          <p:cNvPr id="3" name="Rectangle 140"/>
          <p:cNvSpPr>
            <a:spLocks noGrp="1" noChangeArrowheads="1"/>
          </p:cNvSpPr>
          <p:nvPr>
            <p:ph type="ftr" sz="quarter" idx="11"/>
          </p:nvPr>
        </p:nvSpPr>
        <p:spPr>
          <a:ln/>
        </p:spPr>
        <p:txBody>
          <a:bodyPr/>
          <a:lstStyle>
            <a:lvl1pPr>
              <a:defRPr/>
            </a:lvl1pPr>
          </a:lstStyle>
          <a:p>
            <a:pPr>
              <a:defRPr/>
            </a:pPr>
            <a:endParaRPr lang="tr-TR"/>
          </a:p>
        </p:txBody>
      </p:sp>
      <p:sp>
        <p:nvSpPr>
          <p:cNvPr id="4" name="Rectangle 141"/>
          <p:cNvSpPr>
            <a:spLocks noGrp="1" noChangeArrowheads="1"/>
          </p:cNvSpPr>
          <p:nvPr>
            <p:ph type="sldNum" sz="quarter" idx="12"/>
          </p:nvPr>
        </p:nvSpPr>
        <p:spPr>
          <a:ln/>
        </p:spPr>
        <p:txBody>
          <a:bodyPr/>
          <a:lstStyle>
            <a:lvl1pPr>
              <a:defRPr/>
            </a:lvl1pPr>
          </a:lstStyle>
          <a:p>
            <a:fld id="{1C6E7A20-3DBD-4C2F-A01E-EFC5E0BAF7BC}" type="slidenum">
              <a:rPr lang="tr-TR" altLang="tr-TR"/>
              <a:pPr/>
              <a:t>‹#›</a:t>
            </a:fld>
            <a:endParaRPr lang="tr-TR" altLang="tr-TR"/>
          </a:p>
        </p:txBody>
      </p:sp>
    </p:spTree>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39"/>
          <p:cNvSpPr>
            <a:spLocks noGrp="1" noChangeArrowheads="1"/>
          </p:cNvSpPr>
          <p:nvPr>
            <p:ph type="dt" sz="half" idx="10"/>
          </p:nvPr>
        </p:nvSpPr>
        <p:spPr>
          <a:ln/>
        </p:spPr>
        <p:txBody>
          <a:bodyPr/>
          <a:lstStyle>
            <a:lvl1pPr>
              <a:defRPr/>
            </a:lvl1pPr>
          </a:lstStyle>
          <a:p>
            <a:pPr>
              <a:defRPr/>
            </a:pPr>
            <a:fld id="{F0AB2E1E-D966-4A3E-B5B0-E7BBE50AB904}" type="datetime1">
              <a:rPr lang="tr-TR"/>
              <a:pPr>
                <a:defRPr/>
              </a:pPr>
              <a:t>23.05.2023</a:t>
            </a:fld>
            <a:endParaRPr lang="tr-TR"/>
          </a:p>
        </p:txBody>
      </p:sp>
      <p:sp>
        <p:nvSpPr>
          <p:cNvPr id="6" name="Rectangle 140"/>
          <p:cNvSpPr>
            <a:spLocks noGrp="1" noChangeArrowheads="1"/>
          </p:cNvSpPr>
          <p:nvPr>
            <p:ph type="ftr" sz="quarter" idx="11"/>
          </p:nvPr>
        </p:nvSpPr>
        <p:spPr>
          <a:ln/>
        </p:spPr>
        <p:txBody>
          <a:bodyPr/>
          <a:lstStyle>
            <a:lvl1pPr>
              <a:defRPr/>
            </a:lvl1pPr>
          </a:lstStyle>
          <a:p>
            <a:pPr>
              <a:defRPr/>
            </a:pPr>
            <a:endParaRPr lang="tr-TR"/>
          </a:p>
        </p:txBody>
      </p:sp>
      <p:sp>
        <p:nvSpPr>
          <p:cNvPr id="7" name="Rectangle 141"/>
          <p:cNvSpPr>
            <a:spLocks noGrp="1" noChangeArrowheads="1"/>
          </p:cNvSpPr>
          <p:nvPr>
            <p:ph type="sldNum" sz="quarter" idx="12"/>
          </p:nvPr>
        </p:nvSpPr>
        <p:spPr>
          <a:ln/>
        </p:spPr>
        <p:txBody>
          <a:bodyPr/>
          <a:lstStyle>
            <a:lvl1pPr>
              <a:defRPr/>
            </a:lvl1pPr>
          </a:lstStyle>
          <a:p>
            <a:fld id="{F5E63147-519E-495C-A6F9-D2FE108B8B6F}" type="slidenum">
              <a:rPr lang="tr-TR" altLang="tr-TR"/>
              <a:pPr/>
              <a:t>‹#›</a:t>
            </a:fld>
            <a:endParaRPr lang="tr-TR" altLang="tr-TR"/>
          </a:p>
        </p:txBody>
      </p:sp>
    </p:spTree>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39"/>
          <p:cNvSpPr>
            <a:spLocks noGrp="1" noChangeArrowheads="1"/>
          </p:cNvSpPr>
          <p:nvPr>
            <p:ph type="dt" sz="half" idx="10"/>
          </p:nvPr>
        </p:nvSpPr>
        <p:spPr>
          <a:ln/>
        </p:spPr>
        <p:txBody>
          <a:bodyPr/>
          <a:lstStyle>
            <a:lvl1pPr>
              <a:defRPr/>
            </a:lvl1pPr>
          </a:lstStyle>
          <a:p>
            <a:pPr>
              <a:defRPr/>
            </a:pPr>
            <a:fld id="{4223EF13-F125-422A-B703-C3BC7C75ED44}" type="datetime1">
              <a:rPr lang="tr-TR"/>
              <a:pPr>
                <a:defRPr/>
              </a:pPr>
              <a:t>23.05.2023</a:t>
            </a:fld>
            <a:endParaRPr lang="tr-TR"/>
          </a:p>
        </p:txBody>
      </p:sp>
      <p:sp>
        <p:nvSpPr>
          <p:cNvPr id="6" name="Rectangle 140"/>
          <p:cNvSpPr>
            <a:spLocks noGrp="1" noChangeArrowheads="1"/>
          </p:cNvSpPr>
          <p:nvPr>
            <p:ph type="ftr" sz="quarter" idx="11"/>
          </p:nvPr>
        </p:nvSpPr>
        <p:spPr>
          <a:ln/>
        </p:spPr>
        <p:txBody>
          <a:bodyPr/>
          <a:lstStyle>
            <a:lvl1pPr>
              <a:defRPr/>
            </a:lvl1pPr>
          </a:lstStyle>
          <a:p>
            <a:pPr>
              <a:defRPr/>
            </a:pPr>
            <a:endParaRPr lang="tr-TR"/>
          </a:p>
        </p:txBody>
      </p:sp>
      <p:sp>
        <p:nvSpPr>
          <p:cNvPr id="7" name="Rectangle 141"/>
          <p:cNvSpPr>
            <a:spLocks noGrp="1" noChangeArrowheads="1"/>
          </p:cNvSpPr>
          <p:nvPr>
            <p:ph type="sldNum" sz="quarter" idx="12"/>
          </p:nvPr>
        </p:nvSpPr>
        <p:spPr>
          <a:ln/>
        </p:spPr>
        <p:txBody>
          <a:bodyPr/>
          <a:lstStyle>
            <a:lvl1pPr>
              <a:defRPr/>
            </a:lvl1pPr>
          </a:lstStyle>
          <a:p>
            <a:fld id="{82DC16ED-2E3C-48D3-8992-CF53CA120936}" type="slidenum">
              <a:rPr lang="tr-TR" altLang="tr-TR"/>
              <a:pPr/>
              <a:t>‹#›</a:t>
            </a:fld>
            <a:endParaRPr lang="tr-TR" altLang="tr-TR"/>
          </a:p>
        </p:txBody>
      </p:sp>
    </p:spTree>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9"/>
          <p:cNvSpPr>
            <a:spLocks noGrp="1" noChangeArrowheads="1"/>
          </p:cNvSpPr>
          <p:nvPr>
            <p:ph type="dt" sz="half" idx="10"/>
          </p:nvPr>
        </p:nvSpPr>
        <p:spPr>
          <a:ln/>
        </p:spPr>
        <p:txBody>
          <a:bodyPr/>
          <a:lstStyle>
            <a:lvl1pPr>
              <a:defRPr/>
            </a:lvl1pPr>
          </a:lstStyle>
          <a:p>
            <a:pPr>
              <a:defRPr/>
            </a:pPr>
            <a:fld id="{DF8BAEE6-4D53-42CE-9C0F-9FD54169E4C5}" type="datetime1">
              <a:rPr lang="tr-TR"/>
              <a:pPr>
                <a:defRPr/>
              </a:pPr>
              <a:t>23.05.2023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51CD29F3-EE93-45A4-B22A-FE296ECD6FAF}" type="slidenum">
              <a:rPr lang="tr-TR" altLang="tr-TR"/>
              <a:pPr/>
              <a:t>‹#›</a:t>
            </a:fld>
            <a:endParaRPr lang="tr-TR" altLang="tr-TR"/>
          </a:p>
        </p:txBody>
      </p:sp>
    </p:spTree>
  </p:cSld>
  <p:clrMapOvr>
    <a:masterClrMapping/>
  </p:clrMapOvr>
  <p:transition>
    <p:strips dir="r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301625"/>
            <a:ext cx="1943100" cy="579437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301625"/>
            <a:ext cx="5676900" cy="57943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9"/>
          <p:cNvSpPr>
            <a:spLocks noGrp="1" noChangeArrowheads="1"/>
          </p:cNvSpPr>
          <p:nvPr>
            <p:ph type="dt" sz="half" idx="10"/>
          </p:nvPr>
        </p:nvSpPr>
        <p:spPr>
          <a:ln/>
        </p:spPr>
        <p:txBody>
          <a:bodyPr/>
          <a:lstStyle>
            <a:lvl1pPr>
              <a:defRPr/>
            </a:lvl1pPr>
          </a:lstStyle>
          <a:p>
            <a:pPr>
              <a:defRPr/>
            </a:pPr>
            <a:fld id="{2DD0B24B-13C4-494F-BA3A-50E12F94186B}" type="datetime1">
              <a:rPr lang="tr-TR"/>
              <a:pPr>
                <a:defRPr/>
              </a:pPr>
              <a:t>23.05.2023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3C2E6F72-2405-43A1-AFA7-CBB58BEEED7C}" type="slidenum">
              <a:rPr lang="tr-TR" altLang="tr-TR"/>
              <a:pPr/>
              <a:t>‹#›</a:t>
            </a:fld>
            <a:endParaRPr lang="tr-TR" altLang="tr-TR"/>
          </a:p>
        </p:txBody>
      </p:sp>
    </p:spTree>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F443AD71-04D7-43D8-885B-0DF677836B65}" type="slidenum">
              <a:rPr lang="en-US" altLang="tr-TR"/>
              <a:pPr/>
              <a:t>‹#›</a:t>
            </a:fld>
            <a:endParaRPr lang="en-US" altLang="tr-TR"/>
          </a:p>
        </p:txBody>
      </p:sp>
    </p:spTree>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fld id="{CB7DFF7A-9495-4D70-B1B9-ADE4ED9C3249}" type="slidenum">
              <a:rPr lang="en-US" altLang="tr-TR"/>
              <a:pPr/>
              <a:t>‹#›</a:t>
            </a:fld>
            <a:endParaRPr lang="en-US" altLang="tr-TR"/>
          </a:p>
        </p:txBody>
      </p:sp>
    </p:spTree>
  </p:cSld>
  <p:clrMapOvr>
    <a:masterClrMapping/>
  </p:clrMapOvr>
  <p:transition>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9"/>
          <p:cNvSpPr>
            <a:spLocks noGrp="1" noChangeArrowheads="1"/>
          </p:cNvSpPr>
          <p:nvPr>
            <p:ph type="ftr" sz="quarter" idx="10"/>
          </p:nvPr>
        </p:nvSpPr>
        <p:spPr>
          <a:ln/>
        </p:spPr>
        <p:txBody>
          <a:bodyPr/>
          <a:lstStyle>
            <a:lvl1pPr>
              <a:defRPr/>
            </a:lvl1pPr>
          </a:lstStyle>
          <a:p>
            <a:pPr>
              <a:defRPr/>
            </a:pPr>
            <a:endParaRPr lang="en-US"/>
          </a:p>
        </p:txBody>
      </p:sp>
      <p:sp>
        <p:nvSpPr>
          <p:cNvPr id="8" name="Rectangle 10"/>
          <p:cNvSpPr>
            <a:spLocks noGrp="1" noChangeArrowheads="1"/>
          </p:cNvSpPr>
          <p:nvPr>
            <p:ph type="sldNum" sz="quarter" idx="11"/>
          </p:nvPr>
        </p:nvSpPr>
        <p:spPr>
          <a:ln/>
        </p:spPr>
        <p:txBody>
          <a:bodyPr/>
          <a:lstStyle>
            <a:lvl1pPr>
              <a:defRPr/>
            </a:lvl1pPr>
          </a:lstStyle>
          <a:p>
            <a:fld id="{3E9A5550-77EF-4946-B2AE-630279552224}" type="slidenum">
              <a:rPr lang="en-US" altLang="tr-TR"/>
              <a:pPr/>
              <a:t>‹#›</a:t>
            </a:fld>
            <a:endParaRPr lang="en-US" altLang="tr-TR"/>
          </a:p>
        </p:txBody>
      </p:sp>
    </p:spTree>
  </p:cSld>
  <p:clrMapOvr>
    <a:masterClrMapping/>
  </p:clrMapOvr>
  <p:transition>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9"/>
          <p:cNvSpPr>
            <a:spLocks noGrp="1" noChangeArrowheads="1"/>
          </p:cNvSpPr>
          <p:nvPr>
            <p:ph type="ftr" sz="quarter" idx="10"/>
          </p:nvPr>
        </p:nvSpPr>
        <p:spPr>
          <a:ln/>
        </p:spPr>
        <p:txBody>
          <a:bodyPr/>
          <a:lstStyle>
            <a:lvl1pPr>
              <a:defRPr/>
            </a:lvl1pPr>
          </a:lstStyle>
          <a:p>
            <a:pPr>
              <a:defRPr/>
            </a:pPr>
            <a:endParaRPr lang="en-US"/>
          </a:p>
        </p:txBody>
      </p:sp>
      <p:sp>
        <p:nvSpPr>
          <p:cNvPr id="4" name="Rectangle 10"/>
          <p:cNvSpPr>
            <a:spLocks noGrp="1" noChangeArrowheads="1"/>
          </p:cNvSpPr>
          <p:nvPr>
            <p:ph type="sldNum" sz="quarter" idx="11"/>
          </p:nvPr>
        </p:nvSpPr>
        <p:spPr>
          <a:ln/>
        </p:spPr>
        <p:txBody>
          <a:bodyPr/>
          <a:lstStyle>
            <a:lvl1pPr>
              <a:defRPr/>
            </a:lvl1pPr>
          </a:lstStyle>
          <a:p>
            <a:fld id="{BA678CDE-C8EE-418E-81F1-CC7784E50A56}" type="slidenum">
              <a:rPr lang="en-US" altLang="tr-TR"/>
              <a:pPr/>
              <a:t>‹#›</a:t>
            </a:fld>
            <a:endParaRPr lang="en-US" altLang="tr-TR"/>
          </a:p>
        </p:txBody>
      </p:sp>
    </p:spTree>
  </p:cSld>
  <p:clrMapOvr>
    <a:masterClrMapping/>
  </p:clrMapOvr>
  <p:transition>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US"/>
          </a:p>
        </p:txBody>
      </p:sp>
      <p:sp>
        <p:nvSpPr>
          <p:cNvPr id="3" name="Rectangle 10"/>
          <p:cNvSpPr>
            <a:spLocks noGrp="1" noChangeArrowheads="1"/>
          </p:cNvSpPr>
          <p:nvPr>
            <p:ph type="sldNum" sz="quarter" idx="11"/>
          </p:nvPr>
        </p:nvSpPr>
        <p:spPr>
          <a:ln/>
        </p:spPr>
        <p:txBody>
          <a:bodyPr/>
          <a:lstStyle>
            <a:lvl1pPr>
              <a:defRPr/>
            </a:lvl1pPr>
          </a:lstStyle>
          <a:p>
            <a:fld id="{EECFEEF7-A0BB-42AD-A9B1-745CB258E6D9}" type="slidenum">
              <a:rPr lang="en-US" altLang="tr-TR"/>
              <a:pPr/>
              <a:t>‹#›</a:t>
            </a:fld>
            <a:endParaRPr lang="en-US" altLang="tr-TR"/>
          </a:p>
        </p:txBody>
      </p:sp>
    </p:spTree>
  </p:cSld>
  <p:clrMapOvr>
    <a:masterClrMapping/>
  </p:clrMapOvr>
  <p:transition>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fld id="{198974DE-41E9-4D42-A441-E8A32104411B}" type="slidenum">
              <a:rPr lang="en-US" altLang="tr-TR"/>
              <a:pPr/>
              <a:t>‹#›</a:t>
            </a:fld>
            <a:endParaRPr lang="en-US" altLang="tr-TR"/>
          </a:p>
        </p:txBody>
      </p:sp>
    </p:spTree>
  </p:cSld>
  <p:clrMapOvr>
    <a:masterClrMapping/>
  </p:clrMapOvr>
  <p:transition>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fld id="{140DE997-9C42-4739-87E0-3653D14C2B80}" type="slidenum">
              <a:rPr lang="en-US" altLang="tr-TR"/>
              <a:pPr/>
              <a:t>‹#›</a:t>
            </a:fld>
            <a:endParaRPr lang="en-US" altLang="tr-TR"/>
          </a:p>
        </p:txBody>
      </p:sp>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F5E"/>
            </a:gs>
          </a:gsLst>
          <a:lin ang="54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5123" name="Rectangle 3"/>
          <p:cNvSpPr>
            <a:spLocks noChangeArrowheads="1"/>
          </p:cNvSpPr>
          <p:nvPr/>
        </p:nvSpPr>
        <p:spPr bwMode="auto">
          <a:xfrm>
            <a:off x="152400" y="1752600"/>
            <a:ext cx="4724400" cy="152400"/>
          </a:xfrm>
          <a:prstGeom prst="rect">
            <a:avLst/>
          </a:prstGeom>
          <a:solidFill>
            <a:schemeClr val="accent1">
              <a:alpha val="50195"/>
            </a:schemeClr>
          </a:solidFill>
          <a:ln w="9525">
            <a:noFill/>
            <a:miter lim="800000"/>
            <a:headEnd/>
            <a:tailEnd/>
          </a:ln>
        </p:spPr>
        <p:txBody>
          <a:bodyPr/>
          <a:lstStyle/>
          <a:p>
            <a:pPr eaLnBrk="1" hangingPunct="1"/>
            <a:endParaRPr lang="de-DE" b="0">
              <a:latin typeface="Times New Roman" pitchFamily="18" charset="0"/>
            </a:endParaRPr>
          </a:p>
        </p:txBody>
      </p:sp>
      <p:sp>
        <p:nvSpPr>
          <p:cNvPr id="5124" name="Rectangle 4"/>
          <p:cNvSpPr>
            <a:spLocks noChangeArrowheads="1"/>
          </p:cNvSpPr>
          <p:nvPr/>
        </p:nvSpPr>
        <p:spPr bwMode="auto">
          <a:xfrm>
            <a:off x="685800" y="6629400"/>
            <a:ext cx="3505200" cy="227013"/>
          </a:xfrm>
          <a:prstGeom prst="rect">
            <a:avLst/>
          </a:prstGeom>
          <a:solidFill>
            <a:srgbClr val="FFFF00"/>
          </a:solidFill>
          <a:ln w="9525">
            <a:noFill/>
            <a:miter lim="800000"/>
            <a:headEnd/>
            <a:tailEnd/>
          </a:ln>
        </p:spPr>
        <p:txBody>
          <a:bodyPr/>
          <a:lstStyle/>
          <a:p>
            <a:pPr eaLnBrk="1" hangingPunct="1"/>
            <a:endParaRPr lang="de-DE" b="0">
              <a:latin typeface="Times New Roman" pitchFamily="18" charset="0"/>
            </a:endParaRPr>
          </a:p>
        </p:txBody>
      </p:sp>
      <p:sp>
        <p:nvSpPr>
          <p:cNvPr id="1029"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1030"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5127"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1033"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lnSpc>
                <a:spcPct val="100000"/>
              </a:lnSpc>
              <a:spcBef>
                <a:spcPct val="0"/>
              </a:spcBef>
              <a:buFontTx/>
              <a:buNone/>
              <a:defRPr kumimoji="0" sz="1400" b="0">
                <a:latin typeface="+mj-lt"/>
                <a:cs typeface="Arial" charset="0"/>
              </a:defRPr>
            </a:lvl1pPr>
          </a:lstStyle>
          <a:p>
            <a:pPr>
              <a:defRPr/>
            </a:pPr>
            <a:endParaRPr lang="en-US"/>
          </a:p>
        </p:txBody>
      </p:sp>
      <p:sp>
        <p:nvSpPr>
          <p:cNvPr id="1034"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1" hangingPunct="1">
              <a:defRPr kumimoji="0" sz="1400" b="0">
                <a:latin typeface="Times New Roman" pitchFamily="18" charset="0"/>
              </a:defRPr>
            </a:lvl1pPr>
          </a:lstStyle>
          <a:p>
            <a:fld id="{3D216A27-79F6-4129-9419-F9B0BA860CAE}" type="slidenum">
              <a:rPr lang="en-US" altLang="tr-TR"/>
              <a:pPr/>
              <a:t>‹#›</a:t>
            </a:fld>
            <a:endParaRPr lang="en-US" altLang="tr-TR"/>
          </a:p>
        </p:txBody>
      </p:sp>
    </p:spTree>
  </p:cSld>
  <p:clrMap bg1="dk2" tx1="lt1" bg2="dk1" tx2="lt2" accent1="accent1" accent2="accent2" accent3="accent3" accent4="accent4" accent5="accent5" accent6="accent6" hlink="hlink" folHlink="folHlink"/>
  <p:sldLayoutIdLst>
    <p:sldLayoutId id="2147483946"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49" r:id="rId13"/>
  </p:sldLayoutIdLst>
  <p:transition>
    <p:strips dir="rd"/>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6303963" y="0"/>
            <a:ext cx="2840037" cy="3254375"/>
            <a:chOff x="3115" y="0"/>
            <a:chExt cx="2170" cy="2486"/>
          </a:xfrm>
        </p:grpSpPr>
        <p:grpSp>
          <p:nvGrpSpPr>
            <p:cNvPr id="7176" name="Group 3"/>
            <p:cNvGrpSpPr>
              <a:grpSpLocks/>
            </p:cNvGrpSpPr>
            <p:nvPr/>
          </p:nvGrpSpPr>
          <p:grpSpPr bwMode="auto">
            <a:xfrm>
              <a:off x="4080" y="1910"/>
              <a:ext cx="768" cy="576"/>
              <a:chOff x="0" y="0"/>
              <a:chExt cx="768" cy="576"/>
            </a:xfrm>
          </p:grpSpPr>
          <p:sp>
            <p:nvSpPr>
              <p:cNvPr id="7308" name="Oval 4"/>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9" name="Oval 5"/>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77" name="Group 6"/>
            <p:cNvGrpSpPr>
              <a:grpSpLocks/>
            </p:cNvGrpSpPr>
            <p:nvPr/>
          </p:nvGrpSpPr>
          <p:grpSpPr bwMode="auto">
            <a:xfrm>
              <a:off x="4257" y="1103"/>
              <a:ext cx="768" cy="576"/>
              <a:chOff x="0" y="0"/>
              <a:chExt cx="768" cy="576"/>
            </a:xfrm>
          </p:grpSpPr>
          <p:sp>
            <p:nvSpPr>
              <p:cNvPr id="7306" name="Oval 7"/>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7" name="Oval 8"/>
              <p:cNvSpPr>
                <a:spLocks noChangeArrowheads="1"/>
              </p:cNvSpPr>
              <p:nvPr/>
            </p:nvSpPr>
            <p:spPr bwMode="hidden">
              <a:xfrm>
                <a:off x="276" y="254"/>
                <a:ext cx="186" cy="109"/>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78" name="Group 9"/>
            <p:cNvGrpSpPr>
              <a:grpSpLocks/>
            </p:cNvGrpSpPr>
            <p:nvPr/>
          </p:nvGrpSpPr>
          <p:grpSpPr bwMode="auto">
            <a:xfrm>
              <a:off x="3134" y="0"/>
              <a:ext cx="768" cy="576"/>
              <a:chOff x="0" y="0"/>
              <a:chExt cx="768" cy="576"/>
            </a:xfrm>
          </p:grpSpPr>
          <p:sp>
            <p:nvSpPr>
              <p:cNvPr id="7304"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5" name="Oval 11"/>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79" name="Group 12"/>
            <p:cNvGrpSpPr>
              <a:grpSpLocks/>
            </p:cNvGrpSpPr>
            <p:nvPr/>
          </p:nvGrpSpPr>
          <p:grpSpPr bwMode="auto">
            <a:xfrm>
              <a:off x="3115" y="0"/>
              <a:ext cx="2170" cy="1702"/>
              <a:chOff x="3115" y="0"/>
              <a:chExt cx="2170" cy="1702"/>
            </a:xfrm>
          </p:grpSpPr>
          <p:grpSp>
            <p:nvGrpSpPr>
              <p:cNvPr id="7180" name="Group 13"/>
              <p:cNvGrpSpPr>
                <a:grpSpLocks/>
              </p:cNvGrpSpPr>
              <p:nvPr/>
            </p:nvGrpSpPr>
            <p:grpSpPr bwMode="auto">
              <a:xfrm>
                <a:off x="3640" y="308"/>
                <a:ext cx="1145" cy="844"/>
                <a:chOff x="1265" y="814"/>
                <a:chExt cx="2919" cy="2151"/>
              </a:xfrm>
            </p:grpSpPr>
            <p:sp>
              <p:nvSpPr>
                <p:cNvPr id="7302"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3"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81" name="Group 16"/>
              <p:cNvGrpSpPr>
                <a:grpSpLocks/>
              </p:cNvGrpSpPr>
              <p:nvPr/>
            </p:nvGrpSpPr>
            <p:grpSpPr bwMode="auto">
              <a:xfrm>
                <a:off x="3115" y="0"/>
                <a:ext cx="2145" cy="1702"/>
                <a:chOff x="3115" y="0"/>
                <a:chExt cx="2145" cy="1702"/>
              </a:xfrm>
            </p:grpSpPr>
            <p:grpSp>
              <p:nvGrpSpPr>
                <p:cNvPr id="7204" name="Group 17"/>
                <p:cNvGrpSpPr>
                  <a:grpSpLocks/>
                </p:cNvGrpSpPr>
                <p:nvPr/>
              </p:nvGrpSpPr>
              <p:grpSpPr bwMode="auto">
                <a:xfrm>
                  <a:off x="4505" y="589"/>
                  <a:ext cx="493" cy="912"/>
                  <a:chOff x="3471" y="1530"/>
                  <a:chExt cx="1258" cy="2327"/>
                </a:xfrm>
              </p:grpSpPr>
              <p:sp>
                <p:nvSpPr>
                  <p:cNvPr id="7300" name="Freeform 18"/>
                  <p:cNvSpPr>
                    <a:spLocks/>
                  </p:cNvSpPr>
                  <p:nvPr/>
                </p:nvSpPr>
                <p:spPr bwMode="hidden">
                  <a:xfrm rot="2711884">
                    <a:off x="2775" y="2236"/>
                    <a:ext cx="1705"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301" name="Freeform 19"/>
                  <p:cNvSpPr>
                    <a:spLocks/>
                  </p:cNvSpPr>
                  <p:nvPr/>
                </p:nvSpPr>
                <p:spPr bwMode="hidden">
                  <a:xfrm rot="2711884">
                    <a:off x="4027" y="3141"/>
                    <a:ext cx="910" cy="4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05" name="Group 20"/>
                <p:cNvGrpSpPr>
                  <a:grpSpLocks/>
                </p:cNvGrpSpPr>
                <p:nvPr/>
              </p:nvGrpSpPr>
              <p:grpSpPr bwMode="auto">
                <a:xfrm>
                  <a:off x="4267" y="781"/>
                  <a:ext cx="966" cy="522"/>
                  <a:chOff x="2864" y="2019"/>
                  <a:chExt cx="2463" cy="1332"/>
                </a:xfrm>
              </p:grpSpPr>
              <p:sp>
                <p:nvSpPr>
                  <p:cNvPr id="7298" name="Freeform 21"/>
                  <p:cNvSpPr>
                    <a:spLocks/>
                  </p:cNvSpPr>
                  <p:nvPr/>
                </p:nvSpPr>
                <p:spPr bwMode="hidden">
                  <a:xfrm rot="2104081">
                    <a:off x="2865" y="2019"/>
                    <a:ext cx="1812"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9" name="Freeform 22"/>
                  <p:cNvSpPr>
                    <a:spLocks/>
                  </p:cNvSpPr>
                  <p:nvPr/>
                </p:nvSpPr>
                <p:spPr bwMode="hidden">
                  <a:xfrm rot="2104081">
                    <a:off x="4352" y="2805"/>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6" name="Group 23"/>
                <p:cNvGrpSpPr>
                  <a:grpSpLocks/>
                </p:cNvGrpSpPr>
                <p:nvPr/>
              </p:nvGrpSpPr>
              <p:grpSpPr bwMode="auto">
                <a:xfrm>
                  <a:off x="4280" y="707"/>
                  <a:ext cx="971" cy="417"/>
                  <a:chOff x="2897" y="1832"/>
                  <a:chExt cx="2477" cy="1064"/>
                </a:xfrm>
              </p:grpSpPr>
              <p:sp>
                <p:nvSpPr>
                  <p:cNvPr id="7296" name="Freeform 24"/>
                  <p:cNvSpPr>
                    <a:spLocks/>
                  </p:cNvSpPr>
                  <p:nvPr/>
                </p:nvSpPr>
                <p:spPr bwMode="hidden">
                  <a:xfrm rot="1582915">
                    <a:off x="2896" y="1832"/>
                    <a:ext cx="1736" cy="30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7" name="Freeform 25"/>
                  <p:cNvSpPr>
                    <a:spLocks/>
                  </p:cNvSpPr>
                  <p:nvPr/>
                </p:nvSpPr>
                <p:spPr bwMode="hidden">
                  <a:xfrm rot="1582915">
                    <a:off x="4443" y="2420"/>
                    <a:ext cx="931" cy="47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7" name="Group 26"/>
                <p:cNvGrpSpPr>
                  <a:grpSpLocks/>
                </p:cNvGrpSpPr>
                <p:nvPr/>
              </p:nvGrpSpPr>
              <p:grpSpPr bwMode="auto">
                <a:xfrm>
                  <a:off x="4291" y="630"/>
                  <a:ext cx="969" cy="364"/>
                  <a:chOff x="2924" y="1636"/>
                  <a:chExt cx="2472" cy="927"/>
                </a:xfrm>
              </p:grpSpPr>
              <p:sp>
                <p:nvSpPr>
                  <p:cNvPr id="7294" name="Freeform 27"/>
                  <p:cNvSpPr>
                    <a:spLocks/>
                  </p:cNvSpPr>
                  <p:nvPr/>
                </p:nvSpPr>
                <p:spPr bwMode="hidden">
                  <a:xfrm rot="1080363">
                    <a:off x="2907" y="1619"/>
                    <a:ext cx="1680" cy="34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5" name="Freeform 28"/>
                  <p:cNvSpPr>
                    <a:spLocks/>
                  </p:cNvSpPr>
                  <p:nvPr/>
                </p:nvSpPr>
                <p:spPr bwMode="hidden">
                  <a:xfrm rot="1080363">
                    <a:off x="4488" y="2030"/>
                    <a:ext cx="891" cy="51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8" name="Group 29"/>
                <p:cNvGrpSpPr>
                  <a:grpSpLocks/>
                </p:cNvGrpSpPr>
                <p:nvPr/>
              </p:nvGrpSpPr>
              <p:grpSpPr bwMode="auto">
                <a:xfrm>
                  <a:off x="4304" y="543"/>
                  <a:ext cx="918" cy="258"/>
                  <a:chOff x="2958" y="1414"/>
                  <a:chExt cx="2342" cy="657"/>
                </a:xfrm>
              </p:grpSpPr>
              <p:sp>
                <p:nvSpPr>
                  <p:cNvPr id="7292" name="Freeform 30"/>
                  <p:cNvSpPr>
                    <a:spLocks/>
                  </p:cNvSpPr>
                  <p:nvPr/>
                </p:nvSpPr>
                <p:spPr bwMode="hidden">
                  <a:xfrm rot="463793">
                    <a:off x="2957" y="1415"/>
                    <a:ext cx="154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3" name="Freeform 31"/>
                  <p:cNvSpPr>
                    <a:spLocks/>
                  </p:cNvSpPr>
                  <p:nvPr/>
                </p:nvSpPr>
                <p:spPr bwMode="hidden">
                  <a:xfrm rot="463793">
                    <a:off x="4470" y="1581"/>
                    <a:ext cx="829" cy="47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9" name="Group 32"/>
                <p:cNvGrpSpPr>
                  <a:grpSpLocks/>
                </p:cNvGrpSpPr>
                <p:nvPr/>
              </p:nvGrpSpPr>
              <p:grpSpPr bwMode="auto">
                <a:xfrm>
                  <a:off x="4314" y="487"/>
                  <a:ext cx="843" cy="134"/>
                  <a:chOff x="2983" y="1269"/>
                  <a:chExt cx="2150" cy="343"/>
                </a:xfrm>
              </p:grpSpPr>
              <p:sp>
                <p:nvSpPr>
                  <p:cNvPr id="7290" name="Freeform 33"/>
                  <p:cNvSpPr>
                    <a:spLocks/>
                  </p:cNvSpPr>
                  <p:nvPr/>
                </p:nvSpPr>
                <p:spPr bwMode="hidden">
                  <a:xfrm rot="-84182">
                    <a:off x="2982" y="1286"/>
                    <a:ext cx="1404" cy="22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1" name="Freeform 34"/>
                  <p:cNvSpPr>
                    <a:spLocks/>
                  </p:cNvSpPr>
                  <p:nvPr/>
                </p:nvSpPr>
                <p:spPr bwMode="hidden">
                  <a:xfrm rot="-84182">
                    <a:off x="4377" y="1252"/>
                    <a:ext cx="755" cy="36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10" name="Group 35"/>
                <p:cNvGrpSpPr>
                  <a:grpSpLocks/>
                </p:cNvGrpSpPr>
                <p:nvPr/>
              </p:nvGrpSpPr>
              <p:grpSpPr bwMode="auto">
                <a:xfrm>
                  <a:off x="4296" y="349"/>
                  <a:ext cx="737" cy="167"/>
                  <a:chOff x="2938" y="917"/>
                  <a:chExt cx="1879" cy="427"/>
                </a:xfrm>
              </p:grpSpPr>
              <p:sp>
                <p:nvSpPr>
                  <p:cNvPr id="7288" name="Freeform 36"/>
                  <p:cNvSpPr>
                    <a:spLocks/>
                  </p:cNvSpPr>
                  <p:nvPr/>
                </p:nvSpPr>
                <p:spPr bwMode="hidden">
                  <a:xfrm rot="-802576">
                    <a:off x="2921" y="1128"/>
                    <a:ext cx="1249" cy="20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89" name="Freeform 37"/>
                  <p:cNvSpPr>
                    <a:spLocks/>
                  </p:cNvSpPr>
                  <p:nvPr/>
                </p:nvSpPr>
                <p:spPr bwMode="hidden">
                  <a:xfrm rot="-802576">
                    <a:off x="4148" y="918"/>
                    <a:ext cx="668"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11" name="Group 38"/>
                <p:cNvGrpSpPr>
                  <a:grpSpLocks/>
                </p:cNvGrpSpPr>
                <p:nvPr/>
              </p:nvGrpSpPr>
              <p:grpSpPr bwMode="auto">
                <a:xfrm>
                  <a:off x="3394" y="637"/>
                  <a:ext cx="493" cy="912"/>
                  <a:chOff x="637" y="1653"/>
                  <a:chExt cx="1257" cy="2326"/>
                </a:xfrm>
              </p:grpSpPr>
              <p:sp>
                <p:nvSpPr>
                  <p:cNvPr id="7286" name="Freeform 39"/>
                  <p:cNvSpPr>
                    <a:spLocks/>
                  </p:cNvSpPr>
                  <p:nvPr/>
                </p:nvSpPr>
                <p:spPr bwMode="hidden">
                  <a:xfrm rot="18888116" flipH="1">
                    <a:off x="873" y="2343"/>
                    <a:ext cx="1726"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7" name="Freeform 40"/>
                  <p:cNvSpPr>
                    <a:spLocks/>
                  </p:cNvSpPr>
                  <p:nvPr/>
                </p:nvSpPr>
                <p:spPr bwMode="hidden">
                  <a:xfrm rot="18888116" flipH="1">
                    <a:off x="419" y="3271"/>
                    <a:ext cx="925"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12" name="Group 41"/>
                <p:cNvGrpSpPr>
                  <a:grpSpLocks/>
                </p:cNvGrpSpPr>
                <p:nvPr/>
              </p:nvGrpSpPr>
              <p:grpSpPr bwMode="auto">
                <a:xfrm>
                  <a:off x="3142" y="850"/>
                  <a:ext cx="966" cy="522"/>
                  <a:chOff x="-5" y="2196"/>
                  <a:chExt cx="2463" cy="1332"/>
                </a:xfrm>
              </p:grpSpPr>
              <p:sp>
                <p:nvSpPr>
                  <p:cNvPr id="7284" name="Freeform 42"/>
                  <p:cNvSpPr>
                    <a:spLocks/>
                  </p:cNvSpPr>
                  <p:nvPr/>
                </p:nvSpPr>
                <p:spPr bwMode="hidden">
                  <a:xfrm rot="19495919" flipH="1">
                    <a:off x="644" y="2196"/>
                    <a:ext cx="1797"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5" name="Freeform 43"/>
                  <p:cNvSpPr>
                    <a:spLocks/>
                  </p:cNvSpPr>
                  <p:nvPr/>
                </p:nvSpPr>
                <p:spPr bwMode="hidden">
                  <a:xfrm rot="19495919" flipH="1">
                    <a:off x="-6" y="2982"/>
                    <a:ext cx="968"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13" name="Group 44"/>
                <p:cNvGrpSpPr>
                  <a:grpSpLocks/>
                </p:cNvGrpSpPr>
                <p:nvPr/>
              </p:nvGrpSpPr>
              <p:grpSpPr bwMode="auto">
                <a:xfrm>
                  <a:off x="3124" y="777"/>
                  <a:ext cx="971" cy="417"/>
                  <a:chOff x="-52" y="2009"/>
                  <a:chExt cx="2477" cy="1064"/>
                </a:xfrm>
              </p:grpSpPr>
              <p:sp>
                <p:nvSpPr>
                  <p:cNvPr id="7282" name="Freeform 45"/>
                  <p:cNvSpPr>
                    <a:spLocks/>
                  </p:cNvSpPr>
                  <p:nvPr/>
                </p:nvSpPr>
                <p:spPr bwMode="hidden">
                  <a:xfrm rot="20017085" flipH="1">
                    <a:off x="689" y="2010"/>
                    <a:ext cx="1736" cy="30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3" name="Freeform 46"/>
                  <p:cNvSpPr>
                    <a:spLocks/>
                  </p:cNvSpPr>
                  <p:nvPr/>
                </p:nvSpPr>
                <p:spPr bwMode="hidden">
                  <a:xfrm rot="20017085" flipH="1">
                    <a:off x="-53" y="2598"/>
                    <a:ext cx="931" cy="45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4" name="Group 47"/>
                <p:cNvGrpSpPr>
                  <a:grpSpLocks/>
                </p:cNvGrpSpPr>
                <p:nvPr/>
              </p:nvGrpSpPr>
              <p:grpSpPr bwMode="auto">
                <a:xfrm>
                  <a:off x="3115" y="700"/>
                  <a:ext cx="969" cy="363"/>
                  <a:chOff x="-74" y="1813"/>
                  <a:chExt cx="2472" cy="927"/>
                </a:xfrm>
              </p:grpSpPr>
              <p:sp>
                <p:nvSpPr>
                  <p:cNvPr id="7280" name="Freeform 48"/>
                  <p:cNvSpPr>
                    <a:spLocks/>
                  </p:cNvSpPr>
                  <p:nvPr/>
                </p:nvSpPr>
                <p:spPr bwMode="hidden">
                  <a:xfrm rot="20519637" flipH="1">
                    <a:off x="721" y="1812"/>
                    <a:ext cx="1677" cy="32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1" name="Freeform 49"/>
                  <p:cNvSpPr>
                    <a:spLocks/>
                  </p:cNvSpPr>
                  <p:nvPr/>
                </p:nvSpPr>
                <p:spPr bwMode="hidden">
                  <a:xfrm rot="20519637" flipH="1">
                    <a:off x="-74" y="2212"/>
                    <a:ext cx="900" cy="51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5" name="Group 50"/>
                <p:cNvGrpSpPr>
                  <a:grpSpLocks/>
                </p:cNvGrpSpPr>
                <p:nvPr/>
              </p:nvGrpSpPr>
              <p:grpSpPr bwMode="auto">
                <a:xfrm>
                  <a:off x="3153" y="613"/>
                  <a:ext cx="918" cy="257"/>
                  <a:chOff x="22" y="1591"/>
                  <a:chExt cx="2342" cy="657"/>
                </a:xfrm>
              </p:grpSpPr>
              <p:sp>
                <p:nvSpPr>
                  <p:cNvPr id="7278" name="Freeform 51"/>
                  <p:cNvSpPr>
                    <a:spLocks/>
                  </p:cNvSpPr>
                  <p:nvPr/>
                </p:nvSpPr>
                <p:spPr bwMode="hidden">
                  <a:xfrm rot="21136207" flipH="1">
                    <a:off x="819" y="1574"/>
                    <a:ext cx="154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9" name="Freeform 52"/>
                  <p:cNvSpPr>
                    <a:spLocks/>
                  </p:cNvSpPr>
                  <p:nvPr/>
                </p:nvSpPr>
                <p:spPr bwMode="hidden">
                  <a:xfrm rot="21136207" flipH="1">
                    <a:off x="21" y="1757"/>
                    <a:ext cx="829"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6" name="Group 53"/>
                <p:cNvGrpSpPr>
                  <a:grpSpLocks/>
                </p:cNvGrpSpPr>
                <p:nvPr/>
              </p:nvGrpSpPr>
              <p:grpSpPr bwMode="auto">
                <a:xfrm>
                  <a:off x="3218" y="556"/>
                  <a:ext cx="843" cy="134"/>
                  <a:chOff x="189" y="1446"/>
                  <a:chExt cx="2150" cy="343"/>
                </a:xfrm>
              </p:grpSpPr>
              <p:sp>
                <p:nvSpPr>
                  <p:cNvPr id="7276" name="Freeform 54"/>
                  <p:cNvSpPr>
                    <a:spLocks/>
                  </p:cNvSpPr>
                  <p:nvPr/>
                </p:nvSpPr>
                <p:spPr bwMode="hidden">
                  <a:xfrm rot="84182" flipH="1">
                    <a:off x="935" y="1463"/>
                    <a:ext cx="1404" cy="22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7" name="Freeform 55"/>
                  <p:cNvSpPr>
                    <a:spLocks/>
                  </p:cNvSpPr>
                  <p:nvPr/>
                </p:nvSpPr>
                <p:spPr bwMode="hidden">
                  <a:xfrm rot="84182" flipH="1">
                    <a:off x="189" y="1429"/>
                    <a:ext cx="755" cy="36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7" name="Group 56"/>
                <p:cNvGrpSpPr>
                  <a:grpSpLocks/>
                </p:cNvGrpSpPr>
                <p:nvPr/>
              </p:nvGrpSpPr>
              <p:grpSpPr bwMode="auto">
                <a:xfrm>
                  <a:off x="3342" y="418"/>
                  <a:ext cx="737" cy="167"/>
                  <a:chOff x="505" y="1094"/>
                  <a:chExt cx="1879" cy="427"/>
                </a:xfrm>
              </p:grpSpPr>
              <p:sp>
                <p:nvSpPr>
                  <p:cNvPr id="7274" name="Freeform 57"/>
                  <p:cNvSpPr>
                    <a:spLocks/>
                  </p:cNvSpPr>
                  <p:nvPr/>
                </p:nvSpPr>
                <p:spPr bwMode="hidden">
                  <a:xfrm rot="802576" flipH="1">
                    <a:off x="1151" y="1306"/>
                    <a:ext cx="1234"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5" name="Freeform 58"/>
                  <p:cNvSpPr>
                    <a:spLocks/>
                  </p:cNvSpPr>
                  <p:nvPr/>
                </p:nvSpPr>
                <p:spPr bwMode="hidden">
                  <a:xfrm rot="802576" flipH="1">
                    <a:off x="505" y="1095"/>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18" name="Group 59"/>
                <p:cNvGrpSpPr>
                  <a:grpSpLocks/>
                </p:cNvGrpSpPr>
                <p:nvPr/>
              </p:nvGrpSpPr>
              <p:grpSpPr bwMode="auto">
                <a:xfrm>
                  <a:off x="3386" y="341"/>
                  <a:ext cx="725" cy="218"/>
                  <a:chOff x="616" y="899"/>
                  <a:chExt cx="1850" cy="554"/>
                </a:xfrm>
              </p:grpSpPr>
              <p:sp>
                <p:nvSpPr>
                  <p:cNvPr id="7272" name="Freeform 60"/>
                  <p:cNvSpPr>
                    <a:spLocks/>
                  </p:cNvSpPr>
                  <p:nvPr/>
                </p:nvSpPr>
                <p:spPr bwMode="hidden">
                  <a:xfrm rot="1277471" flipH="1">
                    <a:off x="1231" y="1237"/>
                    <a:ext cx="1235" cy="21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3" name="Freeform 61"/>
                  <p:cNvSpPr>
                    <a:spLocks/>
                  </p:cNvSpPr>
                  <p:nvPr/>
                </p:nvSpPr>
                <p:spPr bwMode="hidden">
                  <a:xfrm rot="1277471" flipH="1">
                    <a:off x="615" y="898"/>
                    <a:ext cx="662"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19" name="Group 62"/>
                <p:cNvGrpSpPr>
                  <a:grpSpLocks/>
                </p:cNvGrpSpPr>
                <p:nvPr/>
              </p:nvGrpSpPr>
              <p:grpSpPr bwMode="auto">
                <a:xfrm>
                  <a:off x="3472" y="231"/>
                  <a:ext cx="693" cy="291"/>
                  <a:chOff x="3472" y="231"/>
                  <a:chExt cx="693" cy="291"/>
                </a:xfrm>
              </p:grpSpPr>
              <p:sp>
                <p:nvSpPr>
                  <p:cNvPr id="7270" name="Freeform 63"/>
                  <p:cNvSpPr>
                    <a:spLocks/>
                  </p:cNvSpPr>
                  <p:nvPr/>
                </p:nvSpPr>
                <p:spPr bwMode="hidden">
                  <a:xfrm rot="2028410" flipH="1">
                    <a:off x="3679" y="438"/>
                    <a:ext cx="483"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1" name="Freeform 64"/>
                  <p:cNvSpPr>
                    <a:spLocks/>
                  </p:cNvSpPr>
                  <p:nvPr/>
                </p:nvSpPr>
                <p:spPr bwMode="hidden">
                  <a:xfrm rot="2028410" flipH="1">
                    <a:off x="3472" y="228"/>
                    <a:ext cx="260" cy="13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0" name="Group 65"/>
                <p:cNvGrpSpPr>
                  <a:grpSpLocks/>
                </p:cNvGrpSpPr>
                <p:nvPr/>
              </p:nvGrpSpPr>
              <p:grpSpPr bwMode="auto">
                <a:xfrm>
                  <a:off x="3554" y="118"/>
                  <a:ext cx="664" cy="349"/>
                  <a:chOff x="3554" y="118"/>
                  <a:chExt cx="664" cy="349"/>
                </a:xfrm>
              </p:grpSpPr>
              <p:sp>
                <p:nvSpPr>
                  <p:cNvPr id="7268" name="Freeform 66"/>
                  <p:cNvSpPr>
                    <a:spLocks/>
                  </p:cNvSpPr>
                  <p:nvPr/>
                </p:nvSpPr>
                <p:spPr bwMode="hidden">
                  <a:xfrm rot="2664424" flipH="1">
                    <a:off x="3728" y="383"/>
                    <a:ext cx="490"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69" name="Freeform 67"/>
                  <p:cNvSpPr>
                    <a:spLocks/>
                  </p:cNvSpPr>
                  <p:nvPr/>
                </p:nvSpPr>
                <p:spPr bwMode="hidden">
                  <a:xfrm rot="2664424" flipH="1">
                    <a:off x="3554" y="118"/>
                    <a:ext cx="263"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1" name="Group 68"/>
                <p:cNvGrpSpPr>
                  <a:grpSpLocks/>
                </p:cNvGrpSpPr>
                <p:nvPr/>
              </p:nvGrpSpPr>
              <p:grpSpPr bwMode="auto">
                <a:xfrm>
                  <a:off x="3784" y="30"/>
                  <a:ext cx="305" cy="593"/>
                  <a:chOff x="1633" y="104"/>
                  <a:chExt cx="778" cy="1512"/>
                </a:xfrm>
              </p:grpSpPr>
              <p:sp>
                <p:nvSpPr>
                  <p:cNvPr id="7266" name="Freeform 69"/>
                  <p:cNvSpPr>
                    <a:spLocks/>
                  </p:cNvSpPr>
                  <p:nvPr/>
                </p:nvSpPr>
                <p:spPr bwMode="hidden">
                  <a:xfrm rot="3473776" flipH="1">
                    <a:off x="1752" y="958"/>
                    <a:ext cx="1101" cy="21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67" name="Freeform 70"/>
                  <p:cNvSpPr>
                    <a:spLocks/>
                  </p:cNvSpPr>
                  <p:nvPr/>
                </p:nvSpPr>
                <p:spPr bwMode="hidden">
                  <a:xfrm rot="3473776" flipH="1">
                    <a:off x="1505" y="231"/>
                    <a:ext cx="591" cy="33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2" name="Group 71"/>
                <p:cNvGrpSpPr>
                  <a:grpSpLocks/>
                </p:cNvGrpSpPr>
                <p:nvPr/>
              </p:nvGrpSpPr>
              <p:grpSpPr bwMode="auto">
                <a:xfrm>
                  <a:off x="3903" y="0"/>
                  <a:ext cx="248" cy="601"/>
                  <a:chOff x="1935" y="28"/>
                  <a:chExt cx="634" cy="1534"/>
                </a:xfrm>
              </p:grpSpPr>
              <p:sp>
                <p:nvSpPr>
                  <p:cNvPr id="7264" name="Freeform 72"/>
                  <p:cNvSpPr>
                    <a:spLocks/>
                  </p:cNvSpPr>
                  <p:nvPr/>
                </p:nvSpPr>
                <p:spPr bwMode="hidden">
                  <a:xfrm rot="4126480" flipH="1">
                    <a:off x="1940" y="916"/>
                    <a:ext cx="1043"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65" name="Freeform 73"/>
                  <p:cNvSpPr>
                    <a:spLocks/>
                  </p:cNvSpPr>
                  <p:nvPr/>
                </p:nvSpPr>
                <p:spPr bwMode="hidden">
                  <a:xfrm rot="4126480" flipH="1">
                    <a:off x="1820"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3" name="Group 74"/>
                <p:cNvGrpSpPr>
                  <a:grpSpLocks/>
                </p:cNvGrpSpPr>
                <p:nvPr/>
              </p:nvGrpSpPr>
              <p:grpSpPr bwMode="auto">
                <a:xfrm>
                  <a:off x="4251" y="252"/>
                  <a:ext cx="723" cy="222"/>
                  <a:chOff x="2822" y="672"/>
                  <a:chExt cx="1845" cy="566"/>
                </a:xfrm>
              </p:grpSpPr>
              <p:sp>
                <p:nvSpPr>
                  <p:cNvPr id="7262" name="Freeform 75"/>
                  <p:cNvSpPr>
                    <a:spLocks/>
                  </p:cNvSpPr>
                  <p:nvPr/>
                </p:nvSpPr>
                <p:spPr bwMode="hidden">
                  <a:xfrm rot="-1325434">
                    <a:off x="2805" y="1022"/>
                    <a:ext cx="1232" cy="21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63" name="Freeform 76"/>
                  <p:cNvSpPr>
                    <a:spLocks/>
                  </p:cNvSpPr>
                  <p:nvPr/>
                </p:nvSpPr>
                <p:spPr bwMode="hidden">
                  <a:xfrm rot="-1325434">
                    <a:off x="4003" y="673"/>
                    <a:ext cx="647" cy="33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24" name="Group 77"/>
                <p:cNvGrpSpPr>
                  <a:grpSpLocks/>
                </p:cNvGrpSpPr>
                <p:nvPr/>
              </p:nvGrpSpPr>
              <p:grpSpPr bwMode="auto">
                <a:xfrm>
                  <a:off x="4196" y="163"/>
                  <a:ext cx="699" cy="282"/>
                  <a:chOff x="2683" y="445"/>
                  <a:chExt cx="1781" cy="717"/>
                </a:xfrm>
              </p:grpSpPr>
              <p:sp>
                <p:nvSpPr>
                  <p:cNvPr id="7260" name="Freeform 78"/>
                  <p:cNvSpPr>
                    <a:spLocks/>
                  </p:cNvSpPr>
                  <p:nvPr/>
                </p:nvSpPr>
                <p:spPr bwMode="hidden">
                  <a:xfrm rot="-1921064">
                    <a:off x="2682" y="946"/>
                    <a:ext cx="1227" cy="21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61" name="Freeform 79"/>
                  <p:cNvSpPr>
                    <a:spLocks/>
                  </p:cNvSpPr>
                  <p:nvPr/>
                </p:nvSpPr>
                <p:spPr bwMode="hidden">
                  <a:xfrm rot="-1921064">
                    <a:off x="3801" y="444"/>
                    <a:ext cx="646"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sp>
              <p:nvSpPr>
                <p:cNvPr id="7225" name="Freeform 80"/>
                <p:cNvSpPr>
                  <a:spLocks/>
                </p:cNvSpPr>
                <p:nvPr/>
              </p:nvSpPr>
              <p:spPr bwMode="hidden">
                <a:xfrm rot="4578755" flipH="1">
                  <a:off x="3968" y="372"/>
                  <a:ext cx="403" cy="5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tr-TR"/>
                </a:p>
              </p:txBody>
            </p:sp>
            <p:sp>
              <p:nvSpPr>
                <p:cNvPr id="7226" name="Freeform 81"/>
                <p:cNvSpPr>
                  <a:spLocks/>
                </p:cNvSpPr>
                <p:nvPr/>
              </p:nvSpPr>
              <p:spPr bwMode="hidden">
                <a:xfrm rot="4578755" flipH="1">
                  <a:off x="3977" y="77"/>
                  <a:ext cx="216" cy="9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nvGrpSpPr>
                <p:cNvPr id="7227" name="Group 82"/>
                <p:cNvGrpSpPr>
                  <a:grpSpLocks/>
                </p:cNvGrpSpPr>
                <p:nvPr/>
              </p:nvGrpSpPr>
              <p:grpSpPr bwMode="auto">
                <a:xfrm>
                  <a:off x="4242" y="5"/>
                  <a:ext cx="251" cy="596"/>
                  <a:chOff x="2800" y="41"/>
                  <a:chExt cx="640" cy="1520"/>
                </a:xfrm>
              </p:grpSpPr>
              <p:sp>
                <p:nvSpPr>
                  <p:cNvPr id="7258" name="Freeform 83"/>
                  <p:cNvSpPr>
                    <a:spLocks/>
                  </p:cNvSpPr>
                  <p:nvPr/>
                </p:nvSpPr>
                <p:spPr bwMode="hidden">
                  <a:xfrm rot="-3857755">
                    <a:off x="2370" y="928"/>
                    <a:ext cx="1045" cy="1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59" name="Freeform 84"/>
                  <p:cNvSpPr>
                    <a:spLocks/>
                  </p:cNvSpPr>
                  <p:nvPr/>
                </p:nvSpPr>
                <p:spPr bwMode="hidden">
                  <a:xfrm rot="-3857755">
                    <a:off x="3013" y="180"/>
                    <a:ext cx="566" cy="28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28" name="Group 85"/>
                <p:cNvGrpSpPr>
                  <a:grpSpLocks/>
                </p:cNvGrpSpPr>
                <p:nvPr/>
              </p:nvGrpSpPr>
              <p:grpSpPr bwMode="auto">
                <a:xfrm>
                  <a:off x="4295" y="53"/>
                  <a:ext cx="398" cy="574"/>
                  <a:chOff x="2934" y="163"/>
                  <a:chExt cx="1017" cy="1464"/>
                </a:xfrm>
              </p:grpSpPr>
              <p:sp>
                <p:nvSpPr>
                  <p:cNvPr id="7256" name="Freeform 86"/>
                  <p:cNvSpPr>
                    <a:spLocks/>
                  </p:cNvSpPr>
                  <p:nvPr/>
                </p:nvSpPr>
                <p:spPr bwMode="hidden">
                  <a:xfrm rot="-2777260">
                    <a:off x="2493" y="915"/>
                    <a:ext cx="1154"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57" name="Freeform 87"/>
                  <p:cNvSpPr>
                    <a:spLocks/>
                  </p:cNvSpPr>
                  <p:nvPr/>
                </p:nvSpPr>
                <p:spPr bwMode="hidden">
                  <a:xfrm rot="-2777260">
                    <a:off x="3431" y="262"/>
                    <a:ext cx="619" cy="42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29" name="Group 88"/>
                <p:cNvGrpSpPr>
                  <a:grpSpLocks/>
                </p:cNvGrpSpPr>
                <p:nvPr/>
              </p:nvGrpSpPr>
              <p:grpSpPr bwMode="auto">
                <a:xfrm>
                  <a:off x="4215" y="2"/>
                  <a:ext cx="95" cy="567"/>
                  <a:chOff x="2730" y="32"/>
                  <a:chExt cx="243" cy="1448"/>
                </a:xfrm>
              </p:grpSpPr>
              <p:sp>
                <p:nvSpPr>
                  <p:cNvPr id="7254" name="Freeform 89"/>
                  <p:cNvSpPr>
                    <a:spLocks/>
                  </p:cNvSpPr>
                  <p:nvPr/>
                </p:nvSpPr>
                <p:spPr bwMode="hidden">
                  <a:xfrm rot="-4903748">
                    <a:off x="2297" y="959"/>
                    <a:ext cx="954" cy="8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55" name="Freeform 90"/>
                  <p:cNvSpPr>
                    <a:spLocks/>
                  </p:cNvSpPr>
                  <p:nvPr/>
                </p:nvSpPr>
                <p:spPr bwMode="hidden">
                  <a:xfrm rot="-4903748">
                    <a:off x="2650" y="222"/>
                    <a:ext cx="511" cy="13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30" name="Group 91"/>
                <p:cNvGrpSpPr>
                  <a:grpSpLocks/>
                </p:cNvGrpSpPr>
                <p:nvPr/>
              </p:nvGrpSpPr>
              <p:grpSpPr bwMode="auto">
                <a:xfrm>
                  <a:off x="3514" y="683"/>
                  <a:ext cx="425" cy="960"/>
                  <a:chOff x="943" y="1769"/>
                  <a:chExt cx="1085" cy="2450"/>
                </a:xfrm>
              </p:grpSpPr>
              <p:sp>
                <p:nvSpPr>
                  <p:cNvPr id="7252" name="Freeform 92"/>
                  <p:cNvSpPr>
                    <a:spLocks/>
                  </p:cNvSpPr>
                  <p:nvPr/>
                </p:nvSpPr>
                <p:spPr bwMode="hidden">
                  <a:xfrm rot="18335692" flipH="1">
                    <a:off x="1009" y="2474"/>
                    <a:ext cx="172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53" name="Freeform 93"/>
                  <p:cNvSpPr>
                    <a:spLocks/>
                  </p:cNvSpPr>
                  <p:nvPr/>
                </p:nvSpPr>
                <p:spPr bwMode="hidden">
                  <a:xfrm rot="18335692" flipH="1">
                    <a:off x="727" y="3495"/>
                    <a:ext cx="922"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1" name="Group 94"/>
                <p:cNvGrpSpPr>
                  <a:grpSpLocks/>
                </p:cNvGrpSpPr>
                <p:nvPr/>
              </p:nvGrpSpPr>
              <p:grpSpPr bwMode="auto">
                <a:xfrm>
                  <a:off x="3715" y="748"/>
                  <a:ext cx="300" cy="930"/>
                  <a:chOff x="1455" y="1936"/>
                  <a:chExt cx="766" cy="2373"/>
                </a:xfrm>
              </p:grpSpPr>
              <p:sp>
                <p:nvSpPr>
                  <p:cNvPr id="7250" name="Freeform 95"/>
                  <p:cNvSpPr>
                    <a:spLocks/>
                  </p:cNvSpPr>
                  <p:nvPr/>
                </p:nvSpPr>
                <p:spPr bwMode="hidden">
                  <a:xfrm rot="17542885" flipH="1">
                    <a:off x="1268" y="2577"/>
                    <a:ext cx="159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51" name="Freeform 96"/>
                  <p:cNvSpPr>
                    <a:spLocks/>
                  </p:cNvSpPr>
                  <p:nvPr/>
                </p:nvSpPr>
                <p:spPr bwMode="hidden">
                  <a:xfrm rot="17542885" flipH="1">
                    <a:off x="1278" y="3624"/>
                    <a:ext cx="845"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2" name="Group 97"/>
                <p:cNvGrpSpPr>
                  <a:grpSpLocks/>
                </p:cNvGrpSpPr>
                <p:nvPr/>
              </p:nvGrpSpPr>
              <p:grpSpPr bwMode="auto">
                <a:xfrm rot="88588">
                  <a:off x="3923" y="769"/>
                  <a:ext cx="180" cy="913"/>
                  <a:chOff x="1956" y="1990"/>
                  <a:chExt cx="492" cy="2604"/>
                </a:xfrm>
              </p:grpSpPr>
              <p:sp>
                <p:nvSpPr>
                  <p:cNvPr id="7248" name="Freeform 98"/>
                  <p:cNvSpPr>
                    <a:spLocks/>
                  </p:cNvSpPr>
                  <p:nvPr/>
                </p:nvSpPr>
                <p:spPr bwMode="hidden">
                  <a:xfrm rot="16782062" flipH="1">
                    <a:off x="1421" y="2675"/>
                    <a:ext cx="1712" cy="30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49" name="Freeform 99"/>
                  <p:cNvSpPr>
                    <a:spLocks/>
                  </p:cNvSpPr>
                  <p:nvPr/>
                </p:nvSpPr>
                <p:spPr bwMode="hidden">
                  <a:xfrm rot="16782062" flipH="1">
                    <a:off x="1713" y="3881"/>
                    <a:ext cx="917" cy="47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3" name="Group 100"/>
                <p:cNvGrpSpPr>
                  <a:grpSpLocks/>
                </p:cNvGrpSpPr>
                <p:nvPr/>
              </p:nvGrpSpPr>
              <p:grpSpPr bwMode="auto">
                <a:xfrm>
                  <a:off x="4451" y="662"/>
                  <a:ext cx="442" cy="951"/>
                  <a:chOff x="3334" y="1717"/>
                  <a:chExt cx="1125" cy="2426"/>
                </a:xfrm>
              </p:grpSpPr>
              <p:sp>
                <p:nvSpPr>
                  <p:cNvPr id="7246" name="Freeform 101"/>
                  <p:cNvSpPr>
                    <a:spLocks/>
                  </p:cNvSpPr>
                  <p:nvPr/>
                </p:nvSpPr>
                <p:spPr bwMode="hidden">
                  <a:xfrm rot="3144576">
                    <a:off x="2627" y="2423"/>
                    <a:ext cx="1723"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7" name="Freeform 102"/>
                  <p:cNvSpPr>
                    <a:spLocks/>
                  </p:cNvSpPr>
                  <p:nvPr/>
                </p:nvSpPr>
                <p:spPr bwMode="hidden">
                  <a:xfrm rot="3144576">
                    <a:off x="3752" y="3435"/>
                    <a:ext cx="925" cy="49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4" name="Group 103"/>
                <p:cNvGrpSpPr>
                  <a:grpSpLocks/>
                </p:cNvGrpSpPr>
                <p:nvPr/>
              </p:nvGrpSpPr>
              <p:grpSpPr bwMode="auto">
                <a:xfrm>
                  <a:off x="4391" y="721"/>
                  <a:ext cx="347" cy="951"/>
                  <a:chOff x="3181" y="1866"/>
                  <a:chExt cx="883" cy="2426"/>
                </a:xfrm>
              </p:grpSpPr>
              <p:sp>
                <p:nvSpPr>
                  <p:cNvPr id="7244" name="Freeform 104"/>
                  <p:cNvSpPr>
                    <a:spLocks/>
                  </p:cNvSpPr>
                  <p:nvPr/>
                </p:nvSpPr>
                <p:spPr bwMode="hidden">
                  <a:xfrm rot="3745735">
                    <a:off x="2506" y="2524"/>
                    <a:ext cx="1649"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5" name="Freeform 105"/>
                  <p:cNvSpPr>
                    <a:spLocks/>
                  </p:cNvSpPr>
                  <p:nvPr/>
                </p:nvSpPr>
                <p:spPr bwMode="hidden">
                  <a:xfrm rot="3745735">
                    <a:off x="3387" y="3597"/>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5" name="Group 106"/>
                <p:cNvGrpSpPr>
                  <a:grpSpLocks/>
                </p:cNvGrpSpPr>
                <p:nvPr/>
              </p:nvGrpSpPr>
              <p:grpSpPr bwMode="auto">
                <a:xfrm>
                  <a:off x="4323" y="767"/>
                  <a:ext cx="243" cy="935"/>
                  <a:chOff x="3006" y="1983"/>
                  <a:chExt cx="619" cy="2386"/>
                </a:xfrm>
              </p:grpSpPr>
              <p:sp>
                <p:nvSpPr>
                  <p:cNvPr id="7242" name="Freeform 107"/>
                  <p:cNvSpPr>
                    <a:spLocks/>
                  </p:cNvSpPr>
                  <p:nvPr/>
                </p:nvSpPr>
                <p:spPr bwMode="hidden">
                  <a:xfrm rot="4286818">
                    <a:off x="2328" y="2644"/>
                    <a:ext cx="1600" cy="24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3" name="Freeform 108"/>
                  <p:cNvSpPr>
                    <a:spLocks/>
                  </p:cNvSpPr>
                  <p:nvPr/>
                </p:nvSpPr>
                <p:spPr bwMode="hidden">
                  <a:xfrm rot="4286818">
                    <a:off x="3003" y="3730"/>
                    <a:ext cx="857"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7236" name="Group 109"/>
                <p:cNvGrpSpPr>
                  <a:grpSpLocks/>
                </p:cNvGrpSpPr>
                <p:nvPr/>
              </p:nvGrpSpPr>
              <p:grpSpPr bwMode="auto">
                <a:xfrm>
                  <a:off x="4249" y="813"/>
                  <a:ext cx="159" cy="870"/>
                  <a:chOff x="2819" y="2101"/>
                  <a:chExt cx="405" cy="2219"/>
                </a:xfrm>
              </p:grpSpPr>
              <p:sp>
                <p:nvSpPr>
                  <p:cNvPr id="7240" name="Freeform 110"/>
                  <p:cNvSpPr>
                    <a:spLocks/>
                  </p:cNvSpPr>
                  <p:nvPr/>
                </p:nvSpPr>
                <p:spPr bwMode="hidden">
                  <a:xfrm rot="4898956">
                    <a:off x="2216" y="2703"/>
                    <a:ext cx="1454" cy="2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1" name="Freeform 111"/>
                  <p:cNvSpPr>
                    <a:spLocks/>
                  </p:cNvSpPr>
                  <p:nvPr/>
                </p:nvSpPr>
                <p:spPr bwMode="hidden">
                  <a:xfrm rot="4898956">
                    <a:off x="2637" y="3714"/>
                    <a:ext cx="78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7237" name="Group 112"/>
                <p:cNvGrpSpPr>
                  <a:grpSpLocks/>
                </p:cNvGrpSpPr>
                <p:nvPr/>
              </p:nvGrpSpPr>
              <p:grpSpPr bwMode="auto">
                <a:xfrm>
                  <a:off x="4045" y="826"/>
                  <a:ext cx="167" cy="857"/>
                  <a:chOff x="2287" y="2135"/>
                  <a:chExt cx="426" cy="2185"/>
                </a:xfrm>
              </p:grpSpPr>
              <p:sp>
                <p:nvSpPr>
                  <p:cNvPr id="7238" name="Freeform 113"/>
                  <p:cNvSpPr>
                    <a:spLocks/>
                  </p:cNvSpPr>
                  <p:nvPr/>
                </p:nvSpPr>
                <p:spPr bwMode="hidden">
                  <a:xfrm rot="5755659">
                    <a:off x="1903" y="2758"/>
                    <a:ext cx="1432" cy="1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tr-TR"/>
                  </a:p>
                </p:txBody>
              </p:sp>
              <p:sp>
                <p:nvSpPr>
                  <p:cNvPr id="7239" name="Freeform 114"/>
                  <p:cNvSpPr>
                    <a:spLocks/>
                  </p:cNvSpPr>
                  <p:nvPr/>
                </p:nvSpPr>
                <p:spPr bwMode="hidden">
                  <a:xfrm rot="5755659">
                    <a:off x="2051" y="3772"/>
                    <a:ext cx="767" cy="294"/>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sp>
            <p:nvSpPr>
              <p:cNvPr id="7182" name="Freeform 115"/>
              <p:cNvSpPr>
                <a:spLocks/>
              </p:cNvSpPr>
              <p:nvPr/>
            </p:nvSpPr>
            <p:spPr bwMode="hidden">
              <a:xfrm flipH="1">
                <a:off x="3873" y="934"/>
                <a:ext cx="190"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7183" name="Arc 116"/>
              <p:cNvSpPr>
                <a:spLocks/>
              </p:cNvSpPr>
              <p:nvPr/>
            </p:nvSpPr>
            <p:spPr bwMode="hidden">
              <a:xfrm flipH="1">
                <a:off x="3527" y="725"/>
                <a:ext cx="832" cy="900"/>
              </a:xfrm>
              <a:custGeom>
                <a:avLst/>
                <a:gdLst>
                  <a:gd name="T0" fmla="*/ 211 w 21600"/>
                  <a:gd name="T1" fmla="*/ 0 h 21602"/>
                  <a:gd name="T2" fmla="*/ 832 w 21600"/>
                  <a:gd name="T3" fmla="*/ 900 h 21602"/>
                  <a:gd name="T4" fmla="*/ 0 w 21600"/>
                  <a:gd name="T5" fmla="*/ 871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tr-TR"/>
              </a:p>
            </p:txBody>
          </p:sp>
          <p:sp>
            <p:nvSpPr>
              <p:cNvPr id="7184" name="Arc 117"/>
              <p:cNvSpPr>
                <a:spLocks/>
              </p:cNvSpPr>
              <p:nvPr/>
            </p:nvSpPr>
            <p:spPr bwMode="hidden">
              <a:xfrm flipV="1">
                <a:off x="4278" y="179"/>
                <a:ext cx="1007" cy="802"/>
              </a:xfrm>
              <a:custGeom>
                <a:avLst/>
                <a:gdLst>
                  <a:gd name="T0" fmla="*/ 1007 w 36729"/>
                  <a:gd name="T1" fmla="*/ 388 h 21600"/>
                  <a:gd name="T2" fmla="*/ 0 w 36729"/>
                  <a:gd name="T3" fmla="*/ 453 h 21600"/>
                  <a:gd name="T4" fmla="*/ 489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tr-TR"/>
              </a:p>
            </p:txBody>
          </p:sp>
          <p:sp>
            <p:nvSpPr>
              <p:cNvPr id="7185" name="Arc 118"/>
              <p:cNvSpPr>
                <a:spLocks/>
              </p:cNvSpPr>
              <p:nvPr/>
            </p:nvSpPr>
            <p:spPr bwMode="hidden">
              <a:xfrm flipH="1">
                <a:off x="3612" y="580"/>
                <a:ext cx="485" cy="933"/>
              </a:xfrm>
              <a:custGeom>
                <a:avLst/>
                <a:gdLst>
                  <a:gd name="T0" fmla="*/ 0 w 28940"/>
                  <a:gd name="T1" fmla="*/ 54 h 22305"/>
                  <a:gd name="T2" fmla="*/ 485 w 28940"/>
                  <a:gd name="T3" fmla="*/ 933 h 22305"/>
                  <a:gd name="T4" fmla="*/ 123 w 28940"/>
                  <a:gd name="T5" fmla="*/ 904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tr-TR"/>
              </a:p>
            </p:txBody>
          </p:sp>
          <p:sp>
            <p:nvSpPr>
              <p:cNvPr id="7186" name="Arc 119"/>
              <p:cNvSpPr>
                <a:spLocks/>
              </p:cNvSpPr>
              <p:nvPr/>
            </p:nvSpPr>
            <p:spPr bwMode="hidden">
              <a:xfrm flipH="1">
                <a:off x="3267" y="628"/>
                <a:ext cx="791" cy="928"/>
              </a:xfrm>
              <a:custGeom>
                <a:avLst/>
                <a:gdLst>
                  <a:gd name="T0" fmla="*/ 0 w 30473"/>
                  <a:gd name="T1" fmla="*/ 79 h 22305"/>
                  <a:gd name="T2" fmla="*/ 791 w 30473"/>
                  <a:gd name="T3" fmla="*/ 928 h 22305"/>
                  <a:gd name="T4" fmla="*/ 230 w 30473"/>
                  <a:gd name="T5" fmla="*/ 899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tr-TR"/>
              </a:p>
            </p:txBody>
          </p:sp>
          <p:sp>
            <p:nvSpPr>
              <p:cNvPr id="7187" name="Arc 120"/>
              <p:cNvSpPr>
                <a:spLocks/>
              </p:cNvSpPr>
              <p:nvPr/>
            </p:nvSpPr>
            <p:spPr bwMode="hidden">
              <a:xfrm flipH="1">
                <a:off x="3197" y="458"/>
                <a:ext cx="932" cy="933"/>
              </a:xfrm>
              <a:custGeom>
                <a:avLst/>
                <a:gdLst>
                  <a:gd name="T0" fmla="*/ 0 w 34455"/>
                  <a:gd name="T1" fmla="*/ 177 h 22305"/>
                  <a:gd name="T2" fmla="*/ 932 w 34455"/>
                  <a:gd name="T3" fmla="*/ 933 h 22305"/>
                  <a:gd name="T4" fmla="*/ 348 w 34455"/>
                  <a:gd name="T5" fmla="*/ 904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tr-TR"/>
              </a:p>
            </p:txBody>
          </p:sp>
          <p:sp>
            <p:nvSpPr>
              <p:cNvPr id="7188" name="Arc 121"/>
              <p:cNvSpPr>
                <a:spLocks/>
              </p:cNvSpPr>
              <p:nvPr/>
            </p:nvSpPr>
            <p:spPr bwMode="hidden">
              <a:xfrm>
                <a:off x="4229" y="589"/>
                <a:ext cx="149" cy="933"/>
              </a:xfrm>
              <a:custGeom>
                <a:avLst/>
                <a:gdLst>
                  <a:gd name="T0" fmla="*/ 0 w 34812"/>
                  <a:gd name="T1" fmla="*/ 189 h 22305"/>
                  <a:gd name="T2" fmla="*/ 149 w 34812"/>
                  <a:gd name="T3" fmla="*/ 933 h 22305"/>
                  <a:gd name="T4" fmla="*/ 57 w 34812"/>
                  <a:gd name="T5" fmla="*/ 9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7189" name="Arc 122"/>
              <p:cNvSpPr>
                <a:spLocks/>
              </p:cNvSpPr>
              <p:nvPr/>
            </p:nvSpPr>
            <p:spPr bwMode="hidden">
              <a:xfrm>
                <a:off x="4269" y="585"/>
                <a:ext cx="393" cy="933"/>
              </a:xfrm>
              <a:custGeom>
                <a:avLst/>
                <a:gdLst>
                  <a:gd name="T0" fmla="*/ 0 w 34812"/>
                  <a:gd name="T1" fmla="*/ 189 h 22305"/>
                  <a:gd name="T2" fmla="*/ 393 w 34812"/>
                  <a:gd name="T3" fmla="*/ 933 h 22305"/>
                  <a:gd name="T4" fmla="*/ 149 w 34812"/>
                  <a:gd name="T5" fmla="*/ 9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tr-TR"/>
              </a:p>
            </p:txBody>
          </p:sp>
          <p:sp>
            <p:nvSpPr>
              <p:cNvPr id="7190" name="Arc 123"/>
              <p:cNvSpPr>
                <a:spLocks/>
              </p:cNvSpPr>
              <p:nvPr/>
            </p:nvSpPr>
            <p:spPr bwMode="hidden">
              <a:xfrm>
                <a:off x="4302" y="463"/>
                <a:ext cx="558" cy="933"/>
              </a:xfrm>
              <a:custGeom>
                <a:avLst/>
                <a:gdLst>
                  <a:gd name="T0" fmla="*/ 0 w 34812"/>
                  <a:gd name="T1" fmla="*/ 189 h 22305"/>
                  <a:gd name="T2" fmla="*/ 558 w 34812"/>
                  <a:gd name="T3" fmla="*/ 933 h 22305"/>
                  <a:gd name="T4" fmla="*/ 212 w 34812"/>
                  <a:gd name="T5" fmla="*/ 9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7191" name="Freeform 124"/>
              <p:cNvSpPr>
                <a:spLocks/>
              </p:cNvSpPr>
              <p:nvPr/>
            </p:nvSpPr>
            <p:spPr bwMode="hidden">
              <a:xfrm>
                <a:off x="4410" y="1033"/>
                <a:ext cx="188"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7192" name="Freeform 125"/>
              <p:cNvSpPr>
                <a:spLocks/>
              </p:cNvSpPr>
              <p:nvPr/>
            </p:nvSpPr>
            <p:spPr bwMode="hidden">
              <a:xfrm rot="19660755" flipV="1">
                <a:off x="4114" y="843"/>
                <a:ext cx="171" cy="326"/>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sp>
            <p:nvSpPr>
              <p:cNvPr id="7193" name="Arc 126"/>
              <p:cNvSpPr>
                <a:spLocks/>
              </p:cNvSpPr>
              <p:nvPr/>
            </p:nvSpPr>
            <p:spPr bwMode="hidden">
              <a:xfrm flipH="1">
                <a:off x="3144" y="319"/>
                <a:ext cx="996" cy="933"/>
              </a:xfrm>
              <a:custGeom>
                <a:avLst/>
                <a:gdLst>
                  <a:gd name="T0" fmla="*/ 0 w 36830"/>
                  <a:gd name="T1" fmla="*/ 263 h 22305"/>
                  <a:gd name="T2" fmla="*/ 996 w 36830"/>
                  <a:gd name="T3" fmla="*/ 933 h 22305"/>
                  <a:gd name="T4" fmla="*/ 412 w 36830"/>
                  <a:gd name="T5" fmla="*/ 904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tr-TR"/>
              </a:p>
            </p:txBody>
          </p:sp>
          <p:sp>
            <p:nvSpPr>
              <p:cNvPr id="7194" name="Arc 127"/>
              <p:cNvSpPr>
                <a:spLocks/>
              </p:cNvSpPr>
              <p:nvPr/>
            </p:nvSpPr>
            <p:spPr bwMode="hidden">
              <a:xfrm flipH="1">
                <a:off x="3426" y="122"/>
                <a:ext cx="724" cy="899"/>
              </a:xfrm>
              <a:custGeom>
                <a:avLst/>
                <a:gdLst>
                  <a:gd name="T0" fmla="*/ 0 w 31881"/>
                  <a:gd name="T1" fmla="*/ 417 h 21600"/>
                  <a:gd name="T2" fmla="*/ 724 w 31881"/>
                  <a:gd name="T3" fmla="*/ 202 h 21600"/>
                  <a:gd name="T4" fmla="*/ 414 w 31881"/>
                  <a:gd name="T5" fmla="*/ 899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tr-TR"/>
              </a:p>
            </p:txBody>
          </p:sp>
          <p:sp>
            <p:nvSpPr>
              <p:cNvPr id="7195" name="Arc 128"/>
              <p:cNvSpPr>
                <a:spLocks/>
              </p:cNvSpPr>
              <p:nvPr/>
            </p:nvSpPr>
            <p:spPr bwMode="hidden">
              <a:xfrm>
                <a:off x="4199" y="502"/>
                <a:ext cx="297" cy="901"/>
              </a:xfrm>
              <a:custGeom>
                <a:avLst/>
                <a:gdLst>
                  <a:gd name="T0" fmla="*/ 0 w 31146"/>
                  <a:gd name="T1" fmla="*/ 188 h 21600"/>
                  <a:gd name="T2" fmla="*/ 297 w 31146"/>
                  <a:gd name="T3" fmla="*/ 399 h 21600"/>
                  <a:gd name="T4" fmla="*/ 126 w 31146"/>
                  <a:gd name="T5" fmla="*/ 901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tr-TR"/>
              </a:p>
            </p:txBody>
          </p:sp>
          <p:sp>
            <p:nvSpPr>
              <p:cNvPr id="7196" name="Freeform 129"/>
              <p:cNvSpPr>
                <a:spLocks/>
              </p:cNvSpPr>
              <p:nvPr/>
            </p:nvSpPr>
            <p:spPr bwMode="hidden">
              <a:xfrm flipH="1">
                <a:off x="3307" y="981"/>
                <a:ext cx="426" cy="59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197" name="Freeform 130"/>
              <p:cNvSpPr>
                <a:spLocks/>
              </p:cNvSpPr>
              <p:nvPr/>
            </p:nvSpPr>
            <p:spPr bwMode="hidden">
              <a:xfrm flipH="1">
                <a:off x="3507" y="350"/>
                <a:ext cx="273"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198" name="Freeform 131"/>
              <p:cNvSpPr>
                <a:spLocks/>
              </p:cNvSpPr>
              <p:nvPr/>
            </p:nvSpPr>
            <p:spPr bwMode="hidden">
              <a:xfrm flipH="1">
                <a:off x="3821" y="172"/>
                <a:ext cx="164"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199" name="Freeform 132"/>
              <p:cNvSpPr>
                <a:spLocks/>
              </p:cNvSpPr>
              <p:nvPr/>
            </p:nvSpPr>
            <p:spPr bwMode="hidden">
              <a:xfrm>
                <a:off x="4841" y="894"/>
                <a:ext cx="395" cy="6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7200" name="Freeform 133"/>
              <p:cNvSpPr>
                <a:spLocks/>
              </p:cNvSpPr>
              <p:nvPr/>
            </p:nvSpPr>
            <p:spPr bwMode="hidden">
              <a:xfrm>
                <a:off x="4636" y="576"/>
                <a:ext cx="594" cy="41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201" name="Freeform 134"/>
              <p:cNvSpPr>
                <a:spLocks/>
              </p:cNvSpPr>
              <p:nvPr/>
            </p:nvSpPr>
            <p:spPr bwMode="hidden">
              <a:xfrm>
                <a:off x="4658" y="132"/>
                <a:ext cx="260" cy="55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202" name="Freeform 135"/>
              <p:cNvSpPr>
                <a:spLocks/>
              </p:cNvSpPr>
              <p:nvPr/>
            </p:nvSpPr>
            <p:spPr bwMode="hidden">
              <a:xfrm rot="-1346631">
                <a:off x="4401" y="599"/>
                <a:ext cx="175"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sp>
            <p:nvSpPr>
              <p:cNvPr id="7203" name="Freeform 136"/>
              <p:cNvSpPr>
                <a:spLocks/>
              </p:cNvSpPr>
              <p:nvPr/>
            </p:nvSpPr>
            <p:spPr bwMode="hidden">
              <a:xfrm rot="1346631" flipH="1">
                <a:off x="3783" y="589"/>
                <a:ext cx="172" cy="33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grpSp>
      </p:grpSp>
      <p:sp>
        <p:nvSpPr>
          <p:cNvPr id="7171"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7172"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210059"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FontTx/>
              <a:buNone/>
              <a:defRPr kumimoji="0" sz="1400" b="0">
                <a:latin typeface="+mn-lt"/>
                <a:cs typeface="Arial" charset="0"/>
              </a:defRPr>
            </a:lvl1pPr>
          </a:lstStyle>
          <a:p>
            <a:pPr>
              <a:defRPr/>
            </a:pPr>
            <a:fld id="{822C8812-83B7-4DCE-AE0C-B42E1FB55E7D}" type="datetime1">
              <a:rPr lang="tr-TR"/>
              <a:pPr>
                <a:defRPr/>
              </a:pPr>
              <a:t>23.05.2023</a:t>
            </a:fld>
            <a:endParaRPr lang="tr-TR"/>
          </a:p>
        </p:txBody>
      </p:sp>
      <p:sp>
        <p:nvSpPr>
          <p:cNvPr id="210060"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FontTx/>
              <a:buNone/>
              <a:defRPr kumimoji="0" sz="1400" b="0">
                <a:latin typeface="+mn-lt"/>
                <a:cs typeface="Arial" charset="0"/>
              </a:defRPr>
            </a:lvl1pPr>
          </a:lstStyle>
          <a:p>
            <a:pPr>
              <a:defRPr/>
            </a:pPr>
            <a:endParaRPr lang="tr-TR"/>
          </a:p>
        </p:txBody>
      </p:sp>
      <p:sp>
        <p:nvSpPr>
          <p:cNvPr id="210061"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b="0">
                <a:latin typeface="Arial Black" pitchFamily="34" charset="0"/>
              </a:defRPr>
            </a:lvl1pPr>
          </a:lstStyle>
          <a:p>
            <a:fld id="{601C9E15-0587-460E-B15E-4D023F150262}" type="slidenum">
              <a:rPr lang="tr-TR" altLang="tr-TR"/>
              <a:pPr/>
              <a:t>‹#›</a:t>
            </a:fld>
            <a:endParaRPr lang="tr-TR" altLang="tr-TR"/>
          </a:p>
        </p:txBody>
      </p:sp>
    </p:spTree>
  </p:cSld>
  <p:clrMap bg1="dk2" tx1="lt1" bg2="dk1" tx2="lt2" accent1="accent1" accent2="accent2" accent3="accent3" accent4="accent4" accent5="accent5" accent6="accent6" hlink="hlink" folHlink="folHlink"/>
  <p:sldLayoutIdLst>
    <p:sldLayoutId id="2147483948"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Lst>
  <p:transition>
    <p:strips dir="rd"/>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hudoc.ecri.coe.int/eng#{%22sort%22:[%22ECRIPublicationDate%20Descending%22],%22ECRIIdentifier%22:[%22REC-02rev-2018-006-ENG%2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echr.coe.int/documents/convention_tur.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hudoc.ecri.coe.int/eng#{%22sort%22:[%22ecr&#305;publicationdate%20descending%22],%22ecr&#305;&#305;dentifier%22:[%22rec-02rev-2018-006-eng%22]}" TargetMode="External"/><Relationship Id="rId2" Type="http://schemas.openxmlformats.org/officeDocument/2006/relationships/hyperlink" Target="https://www.esithaklar.org/wp-content/uploads/2016/02/Brosur-TR.pdf" TargetMode="External"/><Relationship Id="rId1" Type="http://schemas.openxmlformats.org/officeDocument/2006/relationships/slideLayout" Target="../slideLayouts/slideLayout2.xml"/><Relationship Id="rId4" Type="http://schemas.openxmlformats.org/officeDocument/2006/relationships/hyperlink" Target="https://insanhaklarimerkezi.bilgi.edu.tr/"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www.mevzuat.gov.tr/mevzuatmetin/1.5.6701.pdf" TargetMode="External"/><Relationship Id="rId2" Type="http://schemas.openxmlformats.org/officeDocument/2006/relationships/hyperlink" Target="https://www.tihek.gov.tr/" TargetMode="External"/><Relationship Id="rId1" Type="http://schemas.openxmlformats.org/officeDocument/2006/relationships/slideLayout" Target="../slideLayouts/slideLayout2.xml"/><Relationship Id="rId4" Type="http://schemas.openxmlformats.org/officeDocument/2006/relationships/hyperlink" Target="https://insanhaklarimerkezi.bilgi.edu.tr/media/uploads/2016/05/05/BMde_Insan_Haklari_Yorumlari_1981_2006.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566313194"/>
              </p:ext>
            </p:extLst>
          </p:nvPr>
        </p:nvGraphicFramePr>
        <p:xfrm>
          <a:off x="1786374" y="2014728"/>
          <a:ext cx="5608235" cy="1102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262406832"/>
              </p:ext>
            </p:extLst>
          </p:nvPr>
        </p:nvGraphicFramePr>
        <p:xfrm>
          <a:off x="1422475" y="3839195"/>
          <a:ext cx="6988716" cy="2071601"/>
        </p:xfrm>
        <a:graphic>
          <a:graphicData uri="http://schemas.openxmlformats.org/drawingml/2006/table">
            <a:tbl>
              <a:tblPr firstRow="1" firstCol="1" bandRow="1">
                <a:tableStyleId>{93296810-A885-4BE3-A3E7-6D5BEEA58F35}</a:tableStyleId>
              </a:tblPr>
              <a:tblGrid>
                <a:gridCol w="1219482">
                  <a:extLst>
                    <a:ext uri="{9D8B030D-6E8A-4147-A177-3AD203B41FA5}">
                      <a16:colId xmlns:a16="http://schemas.microsoft.com/office/drawing/2014/main" val="20000"/>
                    </a:ext>
                  </a:extLst>
                </a:gridCol>
                <a:gridCol w="703097">
                  <a:extLst>
                    <a:ext uri="{9D8B030D-6E8A-4147-A177-3AD203B41FA5}">
                      <a16:colId xmlns:a16="http://schemas.microsoft.com/office/drawing/2014/main" val="20001"/>
                    </a:ext>
                  </a:extLst>
                </a:gridCol>
                <a:gridCol w="644215">
                  <a:extLst>
                    <a:ext uri="{9D8B030D-6E8A-4147-A177-3AD203B41FA5}">
                      <a16:colId xmlns:a16="http://schemas.microsoft.com/office/drawing/2014/main" val="20002"/>
                    </a:ext>
                  </a:extLst>
                </a:gridCol>
                <a:gridCol w="1157574">
                  <a:extLst>
                    <a:ext uri="{9D8B030D-6E8A-4147-A177-3AD203B41FA5}">
                      <a16:colId xmlns:a16="http://schemas.microsoft.com/office/drawing/2014/main" val="20003"/>
                    </a:ext>
                  </a:extLst>
                </a:gridCol>
                <a:gridCol w="1068595">
                  <a:extLst>
                    <a:ext uri="{9D8B030D-6E8A-4147-A177-3AD203B41FA5}">
                      <a16:colId xmlns:a16="http://schemas.microsoft.com/office/drawing/2014/main" val="20004"/>
                    </a:ext>
                  </a:extLst>
                </a:gridCol>
                <a:gridCol w="2195753">
                  <a:extLst>
                    <a:ext uri="{9D8B030D-6E8A-4147-A177-3AD203B41FA5}">
                      <a16:colId xmlns:a16="http://schemas.microsoft.com/office/drawing/2014/main" val="20005"/>
                    </a:ext>
                  </a:extLst>
                </a:gridCol>
              </a:tblGrid>
              <a:tr h="972326">
                <a:tc>
                  <a:txBody>
                    <a:bodyPr/>
                    <a:lstStyle/>
                    <a:p>
                      <a:pPr marL="72000" algn="l">
                        <a:spcBef>
                          <a:spcPts val="1200"/>
                        </a:spcBef>
                        <a:spcAft>
                          <a:spcPts val="1200"/>
                        </a:spcAft>
                      </a:pPr>
                      <a:r>
                        <a:rPr lang="tr-TR" sz="1400" dirty="0">
                          <a:effectLst/>
                          <a:latin typeface="+mj-lt"/>
                          <a:ea typeface="Times New Roman" panose="02020603050405020304" pitchFamily="18" charset="0"/>
                        </a:rPr>
                        <a:t>Seminer Başlığı</a:t>
                      </a:r>
                      <a:endParaRPr lang="en-GB" sz="1400"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gridSpan="4">
                  <a:txBody>
                    <a:bodyPr/>
                    <a:lstStyle/>
                    <a:p>
                      <a:endParaRPr lang="tr-TR" sz="1800" b="0" i="0" u="none" strike="noStrike" kern="1200" baseline="0" dirty="0">
                        <a:solidFill>
                          <a:schemeClr val="lt1"/>
                        </a:solidFill>
                        <a:latin typeface="+mn-lt"/>
                        <a:ea typeface="+mn-ea"/>
                        <a:cs typeface="+mn-cs"/>
                      </a:endParaRPr>
                    </a:p>
                    <a:p>
                      <a:pPr algn="ctr"/>
                      <a:r>
                        <a:rPr lang="tr-TR" sz="1800" b="0" i="0" u="none" strike="noStrike" kern="1200" baseline="0" dirty="0">
                          <a:solidFill>
                            <a:schemeClr val="lt1"/>
                          </a:solidFill>
                          <a:latin typeface="+mn-lt"/>
                          <a:ea typeface="+mn-ea"/>
                          <a:cs typeface="+mn-cs"/>
                        </a:rPr>
                        <a:t> </a:t>
                      </a:r>
                      <a:r>
                        <a:rPr lang="tr-TR" sz="1800" b="0" i="0" u="none" strike="noStrike" kern="1200" baseline="0" dirty="0">
                          <a:solidFill>
                            <a:schemeClr val="bg2"/>
                          </a:solidFill>
                          <a:latin typeface="+mn-lt"/>
                          <a:ea typeface="+mn-ea"/>
                          <a:cs typeface="+mn-cs"/>
                        </a:rPr>
                        <a:t>Ayrımcılıkla Mücadele Mekanizmaları: Uluslararası Düzenlemeler ve Türkiye’de Kurumsal Yapı </a:t>
                      </a:r>
                      <a:r>
                        <a:rPr lang="tr-TR" sz="1800" b="0" i="0" u="none" strike="noStrike" kern="1200" baseline="0" dirty="0">
                          <a:solidFill>
                            <a:schemeClr val="lt1"/>
                          </a:solidFill>
                          <a:latin typeface="+mn-lt"/>
                          <a:ea typeface="+mn-ea"/>
                          <a:cs typeface="+mn-cs"/>
                        </a:rPr>
                        <a:t>	</a:t>
                      </a:r>
                    </a:p>
                  </a:txBody>
                  <a:tcPr marL="51435" marR="51435" marT="0" marB="0" anchor="ctr">
                    <a:cell3D prstMaterial="dkEdge">
                      <a:bevel prst="coolSlant"/>
                      <a:lightRig rig="flood" dir="t"/>
                    </a:cell3D>
                    <a:solidFill>
                      <a:schemeClr val="accent5">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ctr"/>
                      <a:endParaRPr lang="tr-TR" sz="1400" b="0" dirty="0">
                        <a:solidFill>
                          <a:schemeClr val="tx1"/>
                        </a:solidFill>
                      </a:endParaRPr>
                    </a:p>
                  </a:txBody>
                  <a:tcPr marL="51435" marR="51435" marT="0" marB="0" anchor="ctr">
                    <a:cell3D prstMaterial="dkEdge">
                      <a:bevel prst="coolSlant"/>
                      <a:lightRig rig="flood" dir="t"/>
                    </a:cell3D>
                    <a:solidFill>
                      <a:schemeClr val="accent5">
                        <a:lumMod val="20000"/>
                        <a:lumOff val="80000"/>
                      </a:schemeClr>
                    </a:solidFill>
                  </a:tcPr>
                </a:tc>
                <a:extLst>
                  <a:ext uri="{0D108BD9-81ED-4DB2-BD59-A6C34878D82A}">
                    <a16:rowId xmlns:a16="http://schemas.microsoft.com/office/drawing/2014/main" val="10000"/>
                  </a:ext>
                </a:extLst>
              </a:tr>
              <a:tr h="700001">
                <a:tc>
                  <a:txBody>
                    <a:bodyPr/>
                    <a:lstStyle/>
                    <a:p>
                      <a:pPr marL="72000" algn="l">
                        <a:spcBef>
                          <a:spcPts val="600"/>
                        </a:spcBef>
                        <a:spcAft>
                          <a:spcPts val="600"/>
                        </a:spcAft>
                      </a:pPr>
                      <a:r>
                        <a:rPr lang="tr-TR" sz="1400" dirty="0">
                          <a:effectLst/>
                          <a:latin typeface="+mj-lt"/>
                          <a:ea typeface="Times New Roman" panose="02020603050405020304" pitchFamily="18" charset="0"/>
                        </a:rPr>
                        <a:t>Hafta</a:t>
                      </a:r>
                      <a:endParaRPr lang="en-GB" sz="1400"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a:txBody>
                    <a:bodyPr/>
                    <a:lstStyle/>
                    <a:p>
                      <a:pPr marL="108000" algn="ctr">
                        <a:spcBef>
                          <a:spcPts val="600"/>
                        </a:spcBef>
                        <a:spcAft>
                          <a:spcPts val="600"/>
                        </a:spcAft>
                      </a:pPr>
                      <a:r>
                        <a:rPr lang="tr-TR" sz="1400" b="1" dirty="0">
                          <a:effectLst/>
                          <a:latin typeface="+mj-lt"/>
                          <a:ea typeface="Times New Roman" panose="02020603050405020304" pitchFamily="18" charset="0"/>
                        </a:rPr>
                        <a:t>6</a:t>
                      </a:r>
                      <a:endParaRPr lang="en-GB" sz="1400" b="1"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20000"/>
                        <a:lumOff val="80000"/>
                      </a:schemeClr>
                    </a:solidFill>
                  </a:tcPr>
                </a:tc>
                <a:tc>
                  <a:txBody>
                    <a:bodyPr/>
                    <a:lstStyle/>
                    <a:p>
                      <a:pPr algn="ctr">
                        <a:spcBef>
                          <a:spcPts val="600"/>
                        </a:spcBef>
                        <a:spcAft>
                          <a:spcPts val="600"/>
                        </a:spcAft>
                      </a:pPr>
                      <a:r>
                        <a:rPr lang="tr-TR" sz="1400" b="1" dirty="0">
                          <a:solidFill>
                            <a:schemeClr val="bg1"/>
                          </a:solidFill>
                          <a:effectLst/>
                          <a:latin typeface="+mj-lt"/>
                          <a:ea typeface="Times New Roman" panose="02020603050405020304" pitchFamily="18" charset="0"/>
                        </a:rPr>
                        <a:t>Tarih</a:t>
                      </a:r>
                      <a:endParaRPr lang="en-GB" sz="1400" b="1" dirty="0">
                        <a:solidFill>
                          <a:schemeClr val="bg1"/>
                        </a:solidFill>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a:txBody>
                    <a:bodyPr/>
                    <a:lstStyle/>
                    <a:p>
                      <a:pPr algn="ctr">
                        <a:spcBef>
                          <a:spcPts val="600"/>
                        </a:spcBef>
                        <a:spcAft>
                          <a:spcPts val="600"/>
                        </a:spcAft>
                      </a:pPr>
                      <a:r>
                        <a:rPr lang="tr-TR" sz="1400" b="1" dirty="0">
                          <a:effectLst/>
                          <a:latin typeface="+mj-lt"/>
                          <a:ea typeface="Times New Roman" panose="02020603050405020304" pitchFamily="18" charset="0"/>
                        </a:rPr>
                        <a:t>18 Mayıs 2023</a:t>
                      </a:r>
                      <a:endParaRPr lang="en-GB" sz="1400" b="1"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20000"/>
                        <a:lumOff val="80000"/>
                      </a:schemeClr>
                    </a:solidFill>
                  </a:tcPr>
                </a:tc>
                <a:tc>
                  <a:txBody>
                    <a:bodyPr/>
                    <a:lstStyle/>
                    <a:p>
                      <a:pPr marL="36000" algn="ctr">
                        <a:spcBef>
                          <a:spcPts val="600"/>
                        </a:spcBef>
                        <a:spcAft>
                          <a:spcPts val="600"/>
                        </a:spcAft>
                      </a:pPr>
                      <a:r>
                        <a:rPr lang="tr-TR" sz="1400" b="1" dirty="0">
                          <a:solidFill>
                            <a:schemeClr val="bg1"/>
                          </a:solidFill>
                          <a:effectLst/>
                          <a:latin typeface="+mj-lt"/>
                          <a:ea typeface="Times New Roman" panose="02020603050405020304" pitchFamily="18" charset="0"/>
                        </a:rPr>
                        <a:t>Konuşmacı</a:t>
                      </a:r>
                      <a:endParaRPr lang="en-GB" sz="1400" b="1" dirty="0">
                        <a:solidFill>
                          <a:schemeClr val="bg1"/>
                        </a:solidFill>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a:txBody>
                    <a:bodyPr/>
                    <a:lstStyle/>
                    <a:p>
                      <a:pPr algn="ctr">
                        <a:spcBef>
                          <a:spcPts val="600"/>
                        </a:spcBef>
                        <a:spcAft>
                          <a:spcPts val="600"/>
                        </a:spcAft>
                      </a:pPr>
                      <a:r>
                        <a:rPr lang="tr-TR" sz="1400" b="1" baseline="0" dirty="0">
                          <a:effectLst/>
                          <a:latin typeface="+mj-lt"/>
                          <a:ea typeface="Times New Roman" panose="02020603050405020304" pitchFamily="18" charset="0"/>
                        </a:rPr>
                        <a:t>Dr. </a:t>
                      </a:r>
                      <a:r>
                        <a:rPr lang="tr-TR" sz="1400" b="1" baseline="0" dirty="0" err="1">
                          <a:effectLst/>
                          <a:latin typeface="+mj-lt"/>
                          <a:ea typeface="Times New Roman" panose="02020603050405020304" pitchFamily="18" charset="0"/>
                        </a:rPr>
                        <a:t>Öğr</a:t>
                      </a:r>
                      <a:r>
                        <a:rPr lang="tr-TR" sz="1400" b="1" baseline="0" dirty="0">
                          <a:effectLst/>
                          <a:latin typeface="+mj-lt"/>
                          <a:ea typeface="Times New Roman" panose="02020603050405020304" pitchFamily="18" charset="0"/>
                        </a:rPr>
                        <a:t>. Üyesi Damla Mursül</a:t>
                      </a:r>
                      <a:endParaRPr lang="en-GB" sz="1400" b="1"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20000"/>
                        <a:lumOff val="80000"/>
                      </a:schemeClr>
                    </a:solidFill>
                  </a:tcPr>
                </a:tc>
                <a:extLst>
                  <a:ext uri="{0D108BD9-81ED-4DB2-BD59-A6C34878D82A}">
                    <a16:rowId xmlns:a16="http://schemas.microsoft.com/office/drawing/2014/main" val="10001"/>
                  </a:ext>
                </a:extLst>
              </a:tr>
            </a:tbl>
          </a:graphicData>
        </a:graphic>
      </p:graphicFrame>
      <p:sp>
        <p:nvSpPr>
          <p:cNvPr id="9" name="Text Box 3"/>
          <p:cNvSpPr txBox="1">
            <a:spLocks noChangeArrowheads="1"/>
          </p:cNvSpPr>
          <p:nvPr/>
        </p:nvSpPr>
        <p:spPr bwMode="auto">
          <a:xfrm>
            <a:off x="2339752" y="980728"/>
            <a:ext cx="4869904" cy="839789"/>
          </a:xfrm>
          <a:prstGeom prst="rect">
            <a:avLst/>
          </a:prstGeom>
          <a:solidFill>
            <a:srgbClr val="FFC000">
              <a:alpha val="79000"/>
            </a:srgbClr>
          </a:solidFill>
          <a:ln w="0">
            <a:noFill/>
            <a:miter lim="800000"/>
            <a:headEnd/>
            <a:tailEnd/>
          </a:ln>
          <a:scene3d>
            <a:camera prst="orthographicFront"/>
            <a:lightRig rig="threePt" dir="t"/>
          </a:scene3d>
          <a:sp3d>
            <a:bevelB w="139700" prst="cross"/>
          </a:sp3d>
        </p:spPr>
        <p:txBody>
          <a:bodyPr wrap="square">
            <a:noAutofit/>
          </a:bodyPr>
          <a:lstStyle/>
          <a:p>
            <a:pPr algn="ctr">
              <a:spcBef>
                <a:spcPts val="900"/>
              </a:spcBef>
              <a:spcAft>
                <a:spcPts val="0"/>
              </a:spcAft>
            </a:pPr>
            <a:r>
              <a:rPr lang="tr-TR" sz="1400" dirty="0">
                <a:ln w="0"/>
                <a:solidFill>
                  <a:schemeClr val="bg1"/>
                </a:solidFill>
                <a:latin typeface="+mj-lt"/>
                <a:ea typeface="Times New Roman" panose="02020603050405020304" pitchFamily="18" charset="0"/>
                <a:cs typeface="Arial" panose="020B0604020202020204" pitchFamily="34" charset="0"/>
              </a:rPr>
              <a:t>Akdeniz Üniversitesi </a:t>
            </a:r>
            <a:endParaRPr lang="en-GB" sz="1400" dirty="0">
              <a:ln w="0"/>
              <a:solidFill>
                <a:schemeClr val="bg1"/>
              </a:solidFill>
              <a:latin typeface="+mj-lt"/>
              <a:ea typeface="Times New Roman" panose="02020603050405020304" pitchFamily="18" charset="0"/>
            </a:endParaRPr>
          </a:p>
          <a:p>
            <a:pPr algn="ctr">
              <a:spcAft>
                <a:spcPts val="0"/>
              </a:spcAft>
            </a:pPr>
            <a:r>
              <a:rPr lang="tr-TR" sz="1400" dirty="0">
                <a:ln w="0"/>
                <a:solidFill>
                  <a:schemeClr val="bg1"/>
                </a:solidFill>
                <a:latin typeface="+mj-lt"/>
                <a:ea typeface="Times New Roman" panose="02020603050405020304" pitchFamily="18" charset="0"/>
              </a:rPr>
              <a:t>Sosyal Politika ve Göç Çalışmaları</a:t>
            </a:r>
          </a:p>
          <a:p>
            <a:pPr algn="ctr">
              <a:spcAft>
                <a:spcPts val="0"/>
              </a:spcAft>
            </a:pPr>
            <a:r>
              <a:rPr lang="tr-TR" sz="1400" dirty="0">
                <a:ln w="0"/>
                <a:solidFill>
                  <a:schemeClr val="bg1"/>
                </a:solidFill>
                <a:latin typeface="+mj-lt"/>
                <a:ea typeface="Times New Roman" panose="02020603050405020304" pitchFamily="18" charset="0"/>
              </a:rPr>
              <a:t>Uygulama ve Araştırma Merkezi - ASPAG</a:t>
            </a:r>
            <a:endParaRPr lang="en-GB" sz="1400" dirty="0">
              <a:ln w="0"/>
              <a:solidFill>
                <a:schemeClr val="bg1"/>
              </a:solidFill>
              <a:latin typeface="+mj-lt"/>
              <a:ea typeface="Times New Roman" panose="02020603050405020304" pitchFamily="18" charset="0"/>
            </a:endParaRPr>
          </a:p>
          <a:p>
            <a:pPr algn="ctr">
              <a:lnSpc>
                <a:spcPct val="115000"/>
              </a:lnSpc>
              <a:spcAft>
                <a:spcPts val="0"/>
              </a:spcAft>
            </a:pPr>
            <a:r>
              <a:rPr lang="tr-TR" sz="1800" dirty="0">
                <a:ln w="0"/>
                <a:solidFill>
                  <a:schemeClr val="bg1"/>
                </a:solidFill>
                <a:latin typeface="+mj-lt"/>
                <a:ea typeface="Times New Roman" panose="02020603050405020304" pitchFamily="18" charset="0"/>
                <a:cs typeface="Arial" panose="020B0604020202020204" pitchFamily="34" charset="0"/>
              </a:rPr>
              <a:t> </a:t>
            </a:r>
            <a:endParaRPr lang="en-GB" sz="1800" dirty="0">
              <a:ln w="0"/>
              <a:solidFill>
                <a:schemeClr val="bg1"/>
              </a:solidFill>
              <a:latin typeface="+mj-lt"/>
              <a:ea typeface="Times New Roman" panose="02020603050405020304" pitchFamily="18" charset="0"/>
            </a:endParaRPr>
          </a:p>
        </p:txBody>
      </p:sp>
      <p:sp>
        <p:nvSpPr>
          <p:cNvPr id="11" name="Altbilgi Yer Tutucusu 3"/>
          <p:cNvSpPr txBox="1">
            <a:spLocks/>
          </p:cNvSpPr>
          <p:nvPr/>
        </p:nvSpPr>
        <p:spPr>
          <a:xfrm>
            <a:off x="129013" y="5769886"/>
            <a:ext cx="9014987" cy="230864"/>
          </a:xfrm>
          <a:prstGeom prst="rect">
            <a:avLst/>
          </a:prstGeom>
          <a:solidFill>
            <a:schemeClr val="accent4">
              <a:lumMod val="20000"/>
              <a:lumOff val="80000"/>
            </a:schemeClr>
          </a:solidFill>
        </p:spPr>
        <p:txBody>
          <a:bodyPr vert="horz" lIns="68580" tIns="34290" rIns="68580" bIns="3429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450"/>
              </a:spcAft>
            </a:pPr>
            <a:r>
              <a:rPr lang="tr-TR" sz="600" dirty="0"/>
              <a:t>ESEN/AB’nin Yapısı ve İşleyişi</a:t>
            </a:r>
            <a:endParaRPr lang="en-US" sz="600" dirty="0"/>
          </a:p>
        </p:txBody>
      </p:sp>
      <p:pic>
        <p:nvPicPr>
          <p:cNvPr id="2" name="Resim 1">
            <a:extLst>
              <a:ext uri="{FF2B5EF4-FFF2-40B4-BE49-F238E27FC236}">
                <a16:creationId xmlns:a16="http://schemas.microsoft.com/office/drawing/2014/main" id="{717A8670-2B12-FBC0-C1B9-B80C2305FA3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57837" y="2009720"/>
            <a:ext cx="1169947" cy="1116293"/>
          </a:xfrm>
          <a:prstGeom prst="rect">
            <a:avLst/>
          </a:prstGeom>
          <a:noFill/>
          <a:ln>
            <a:noFill/>
          </a:ln>
        </p:spPr>
      </p:pic>
    </p:spTree>
    <p:extLst>
      <p:ext uri="{BB962C8B-B14F-4D97-AF65-F5344CB8AC3E}">
        <p14:creationId xmlns:p14="http://schemas.microsoft.com/office/powerpoint/2010/main" val="1581340660"/>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4 Slayt Numarası Yer Tutucusu"/>
          <p:cNvSpPr>
            <a:spLocks noGrp="1"/>
          </p:cNvSpPr>
          <p:nvPr>
            <p:ph type="sldNum" sz="quarter" idx="11"/>
          </p:nvPr>
        </p:nvSpPr>
        <p:spPr>
          <a:noFill/>
        </p:spPr>
        <p:txBody>
          <a:bodyPr/>
          <a:lstStyle/>
          <a:p>
            <a:fld id="{1BC9B856-72B0-4ED9-AC60-3E87C36BF403}" type="slidenum">
              <a:rPr lang="en-US" altLang="tr-TR"/>
              <a:pPr/>
              <a:t>10</a:t>
            </a:fld>
            <a:endParaRPr lang="en-US" altLang="tr-TR"/>
          </a:p>
        </p:txBody>
      </p:sp>
      <p:sp>
        <p:nvSpPr>
          <p:cNvPr id="260098" name="Rectangle 2"/>
          <p:cNvSpPr>
            <a:spLocks noGrp="1" noChangeArrowheads="1"/>
          </p:cNvSpPr>
          <p:nvPr>
            <p:ph type="title"/>
          </p:nvPr>
        </p:nvSpPr>
        <p:spPr/>
        <p:txBody>
          <a:bodyPr/>
          <a:lstStyle/>
          <a:p>
            <a:pPr algn="ctr" eaLnBrk="1" hangingPunct="1">
              <a:defRPr/>
            </a:pPr>
            <a:r>
              <a:rPr lang="tr-TR" sz="3800" dirty="0"/>
              <a:t>Ayrımcılıkla Mücadelede Uluslararası Düzenlemeler</a:t>
            </a:r>
            <a:endParaRPr lang="de-DE" sz="3800" dirty="0"/>
          </a:p>
        </p:txBody>
      </p:sp>
      <p:sp>
        <p:nvSpPr>
          <p:cNvPr id="260099" name="Rectangle 3"/>
          <p:cNvSpPr>
            <a:spLocks noGrp="1" noChangeArrowheads="1"/>
          </p:cNvSpPr>
          <p:nvPr>
            <p:ph type="body" idx="1"/>
          </p:nvPr>
        </p:nvSpPr>
        <p:spPr/>
        <p:txBody>
          <a:bodyPr/>
          <a:lstStyle/>
          <a:p>
            <a:pPr>
              <a:spcAft>
                <a:spcPts val="600"/>
              </a:spcAft>
            </a:pPr>
            <a:r>
              <a:rPr lang="tr-TR" altLang="tr-TR" sz="2200" dirty="0"/>
              <a:t>Süreç</a:t>
            </a:r>
          </a:p>
          <a:p>
            <a:pPr>
              <a:spcAft>
                <a:spcPts val="600"/>
              </a:spcAft>
            </a:pPr>
            <a:r>
              <a:rPr lang="tr-TR" altLang="tr-TR" sz="2200" dirty="0"/>
              <a:t>Aktörler</a:t>
            </a:r>
          </a:p>
          <a:p>
            <a:pPr lvl="1">
              <a:spcAft>
                <a:spcPts val="600"/>
              </a:spcAft>
            </a:pPr>
            <a:r>
              <a:rPr lang="tr-TR" altLang="tr-TR" sz="2200" dirty="0"/>
              <a:t>Birleşmiş Milletler</a:t>
            </a:r>
          </a:p>
          <a:p>
            <a:pPr lvl="1">
              <a:spcAft>
                <a:spcPts val="600"/>
              </a:spcAft>
            </a:pPr>
            <a:r>
              <a:rPr lang="tr-TR" altLang="tr-TR" sz="2200" dirty="0"/>
              <a:t>Avrupa Konseyi</a:t>
            </a:r>
          </a:p>
          <a:p>
            <a:pPr lvl="1">
              <a:spcAft>
                <a:spcPts val="600"/>
              </a:spcAft>
            </a:pPr>
            <a:r>
              <a:rPr lang="tr-TR" altLang="tr-TR" sz="2200" dirty="0"/>
              <a:t>Avrupa Birliği</a:t>
            </a:r>
          </a:p>
          <a:p>
            <a:pPr lvl="1">
              <a:spcAft>
                <a:spcPts val="600"/>
              </a:spcAft>
            </a:pPr>
            <a:r>
              <a:rPr lang="tr-TR" altLang="tr-TR" sz="2200" dirty="0"/>
              <a:t>Eşitlik Kurumları*</a:t>
            </a:r>
            <a:endParaRPr lang="de-DE" altLang="tr-TR" sz="2200" dirty="0"/>
          </a:p>
        </p:txBody>
      </p:sp>
    </p:spTree>
    <p:extLst>
      <p:ext uri="{BB962C8B-B14F-4D97-AF65-F5344CB8AC3E}">
        <p14:creationId xmlns:p14="http://schemas.microsoft.com/office/powerpoint/2010/main" val="1670522173"/>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60098"/>
                                        </p:tgtEl>
                                        <p:attrNameLst>
                                          <p:attrName>style.visibility</p:attrName>
                                        </p:attrNameLst>
                                      </p:cBhvr>
                                      <p:to>
                                        <p:strVal val="visible"/>
                                      </p:to>
                                    </p:set>
                                    <p:anim calcmode="lin" valueType="num">
                                      <p:cBhvr additive="base">
                                        <p:cTn id="7" dur="500" fill="hold"/>
                                        <p:tgtEl>
                                          <p:spTgt spid="260098"/>
                                        </p:tgtEl>
                                        <p:attrNameLst>
                                          <p:attrName>ppt_x</p:attrName>
                                        </p:attrNameLst>
                                      </p:cBhvr>
                                      <p:tavLst>
                                        <p:tav tm="0">
                                          <p:val>
                                            <p:strVal val="#ppt_x"/>
                                          </p:val>
                                        </p:tav>
                                        <p:tav tm="100000">
                                          <p:val>
                                            <p:strVal val="#ppt_x"/>
                                          </p:val>
                                        </p:tav>
                                      </p:tavLst>
                                    </p:anim>
                                    <p:anim calcmode="lin" valueType="num">
                                      <p:cBhvr additive="base">
                                        <p:cTn id="8" dur="500" fill="hold"/>
                                        <p:tgtEl>
                                          <p:spTgt spid="260098"/>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260099">
                                            <p:txEl>
                                              <p:pRg st="0" end="0"/>
                                            </p:txEl>
                                          </p:spTgt>
                                        </p:tgtEl>
                                        <p:attrNameLst>
                                          <p:attrName>style.visibility</p:attrName>
                                        </p:attrNameLst>
                                      </p:cBhvr>
                                      <p:to>
                                        <p:strVal val="visible"/>
                                      </p:to>
                                    </p:set>
                                    <p:animEffect transition="in" filter="blinds(horizontal)">
                                      <p:cBhvr>
                                        <p:cTn id="12" dur="500"/>
                                        <p:tgtEl>
                                          <p:spTgt spid="260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60099">
                                            <p:txEl>
                                              <p:pRg st="1" end="1"/>
                                            </p:txEl>
                                          </p:spTgt>
                                        </p:tgtEl>
                                        <p:attrNameLst>
                                          <p:attrName>style.visibility</p:attrName>
                                        </p:attrNameLst>
                                      </p:cBhvr>
                                      <p:to>
                                        <p:strVal val="visible"/>
                                      </p:to>
                                    </p:set>
                                    <p:animEffect transition="in" filter="blinds(horizontal)">
                                      <p:cBhvr>
                                        <p:cTn id="17" dur="500"/>
                                        <p:tgtEl>
                                          <p:spTgt spid="260099">
                                            <p:txEl>
                                              <p:pRg st="1" end="1"/>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260099">
                                            <p:txEl>
                                              <p:pRg st="2" end="2"/>
                                            </p:txEl>
                                          </p:spTgt>
                                        </p:tgtEl>
                                        <p:attrNameLst>
                                          <p:attrName>style.visibility</p:attrName>
                                        </p:attrNameLst>
                                      </p:cBhvr>
                                      <p:to>
                                        <p:strVal val="visible"/>
                                      </p:to>
                                    </p:set>
                                    <p:animEffect transition="in" filter="blinds(horizontal)">
                                      <p:cBhvr>
                                        <p:cTn id="20" dur="500"/>
                                        <p:tgtEl>
                                          <p:spTgt spid="260099">
                                            <p:txEl>
                                              <p:pRg st="2" end="2"/>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60099">
                                            <p:txEl>
                                              <p:pRg st="3" end="3"/>
                                            </p:txEl>
                                          </p:spTgt>
                                        </p:tgtEl>
                                        <p:attrNameLst>
                                          <p:attrName>style.visibility</p:attrName>
                                        </p:attrNameLst>
                                      </p:cBhvr>
                                      <p:to>
                                        <p:strVal val="visible"/>
                                      </p:to>
                                    </p:set>
                                    <p:animEffect transition="in" filter="blinds(horizontal)">
                                      <p:cBhvr>
                                        <p:cTn id="23" dur="500"/>
                                        <p:tgtEl>
                                          <p:spTgt spid="260099">
                                            <p:txEl>
                                              <p:pRg st="3" end="3"/>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260099">
                                            <p:txEl>
                                              <p:pRg st="4" end="4"/>
                                            </p:txEl>
                                          </p:spTgt>
                                        </p:tgtEl>
                                        <p:attrNameLst>
                                          <p:attrName>style.visibility</p:attrName>
                                        </p:attrNameLst>
                                      </p:cBhvr>
                                      <p:to>
                                        <p:strVal val="visible"/>
                                      </p:to>
                                    </p:set>
                                    <p:animEffect transition="in" filter="blinds(horizontal)">
                                      <p:cBhvr>
                                        <p:cTn id="26" dur="500"/>
                                        <p:tgtEl>
                                          <p:spTgt spid="260099">
                                            <p:txEl>
                                              <p:pRg st="4" end="4"/>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260099">
                                            <p:txEl>
                                              <p:pRg st="5" end="5"/>
                                            </p:txEl>
                                          </p:spTgt>
                                        </p:tgtEl>
                                        <p:attrNameLst>
                                          <p:attrName>style.visibility</p:attrName>
                                        </p:attrNameLst>
                                      </p:cBhvr>
                                      <p:to>
                                        <p:strVal val="visible"/>
                                      </p:to>
                                    </p:set>
                                    <p:animEffect transition="in" filter="blinds(horizontal)">
                                      <p:cBhvr>
                                        <p:cTn id="29" dur="500"/>
                                        <p:tgtEl>
                                          <p:spTgt spid="260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8" grpId="0"/>
      <p:bldP spid="26009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11</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dirty="0"/>
              <a:t>Birleşmiş Milletler - Sözleşmeler</a:t>
            </a:r>
            <a:endParaRPr lang="de-DE" dirty="0"/>
          </a:p>
        </p:txBody>
      </p:sp>
      <p:sp>
        <p:nvSpPr>
          <p:cNvPr id="7" name="Rectangle 3">
            <a:extLst>
              <a:ext uri="{FF2B5EF4-FFF2-40B4-BE49-F238E27FC236}">
                <a16:creationId xmlns:a16="http://schemas.microsoft.com/office/drawing/2014/main" id="{4A2BBD29-79E9-4401-851B-ED56F3891ED5}"/>
              </a:ext>
            </a:extLst>
          </p:cNvPr>
          <p:cNvSpPr txBox="1">
            <a:spLocks noChangeArrowheads="1"/>
          </p:cNvSpPr>
          <p:nvPr/>
        </p:nvSpPr>
        <p:spPr bwMode="auto">
          <a:xfrm>
            <a:off x="609600" y="1942010"/>
            <a:ext cx="7713617" cy="4511326"/>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lnSpc>
                <a:spcPct val="120000"/>
              </a:lnSpc>
            </a:pPr>
            <a:r>
              <a:rPr lang="tr-TR" sz="2800" dirty="0"/>
              <a:t>Her Türlü Irk Ayrımcılığının Ortadan Kaldırılmasına İlişkin Uluslararası Sözleşme (1969)</a:t>
            </a:r>
          </a:p>
          <a:p>
            <a:pPr algn="just">
              <a:lnSpc>
                <a:spcPct val="120000"/>
              </a:lnSpc>
            </a:pPr>
            <a:r>
              <a:rPr lang="tr-TR" sz="2800" dirty="0"/>
              <a:t>Medeni ve Siyasi Haklara İlişkin Uluslararası Sözleşme (1976)</a:t>
            </a:r>
          </a:p>
          <a:p>
            <a:pPr algn="just">
              <a:lnSpc>
                <a:spcPct val="120000"/>
              </a:lnSpc>
            </a:pPr>
            <a:r>
              <a:rPr lang="tr-TR" sz="2800" dirty="0"/>
              <a:t>Ekonomik, Sosyal ve Kültürel Haklara İlişkin Uluslararası Sözleşme (1976)</a:t>
            </a:r>
          </a:p>
          <a:p>
            <a:pPr algn="just">
              <a:lnSpc>
                <a:spcPct val="120000"/>
              </a:lnSpc>
            </a:pPr>
            <a:r>
              <a:rPr lang="tr-TR" sz="2800" dirty="0"/>
              <a:t>Kadınlara Karşı Her Türlü Ayrımcılığın Önlenmesi Sözleşmesi (1981)</a:t>
            </a:r>
          </a:p>
          <a:p>
            <a:pPr algn="just">
              <a:lnSpc>
                <a:spcPct val="120000"/>
              </a:lnSpc>
            </a:pPr>
            <a:r>
              <a:rPr lang="tr-TR" sz="2800" dirty="0"/>
              <a:t>Çocuk Haklarına Dair Sözleşme</a:t>
            </a:r>
          </a:p>
          <a:p>
            <a:pPr algn="just">
              <a:lnSpc>
                <a:spcPct val="120000"/>
              </a:lnSpc>
            </a:pPr>
            <a:r>
              <a:rPr lang="tr-TR" sz="2800" dirty="0"/>
              <a:t>Engellilerin Haklarına İlişkin Sözleşme</a:t>
            </a:r>
          </a:p>
          <a:p>
            <a:pPr algn="just">
              <a:lnSpc>
                <a:spcPct val="120000"/>
              </a:lnSpc>
            </a:pPr>
            <a:r>
              <a:rPr lang="tr-TR" sz="2800" dirty="0"/>
              <a:t>Mültecilerin Hukuki Durumuna Dair Sözleşme</a:t>
            </a:r>
          </a:p>
          <a:p>
            <a:pPr>
              <a:lnSpc>
                <a:spcPct val="120000"/>
              </a:lnSpc>
            </a:pPr>
            <a:r>
              <a:rPr lang="tr-TR" sz="2800" dirty="0"/>
              <a:t>Diğer çeşitli belgeler (insanhaklarımerkezi.bilgi.edu.tr)</a:t>
            </a:r>
          </a:p>
        </p:txBody>
      </p:sp>
    </p:spTree>
    <p:extLst>
      <p:ext uri="{BB962C8B-B14F-4D97-AF65-F5344CB8AC3E}">
        <p14:creationId xmlns:p14="http://schemas.microsoft.com/office/powerpoint/2010/main" val="2037372109"/>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12</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sz="4000" dirty="0"/>
              <a:t>Diğer: BM Paris İlkeleri/Prensipleri </a:t>
            </a:r>
            <a:endParaRPr lang="de-DE" sz="4000" dirty="0"/>
          </a:p>
        </p:txBody>
      </p:sp>
      <p:sp>
        <p:nvSpPr>
          <p:cNvPr id="5" name="Rectangle 3">
            <a:extLst>
              <a:ext uri="{FF2B5EF4-FFF2-40B4-BE49-F238E27FC236}">
                <a16:creationId xmlns:a16="http://schemas.microsoft.com/office/drawing/2014/main" id="{CC705ED9-043B-4437-A31D-68E86D5CE340}"/>
              </a:ext>
            </a:extLst>
          </p:cNvPr>
          <p:cNvSpPr txBox="1">
            <a:spLocks noChangeArrowheads="1"/>
          </p:cNvSpPr>
          <p:nvPr/>
        </p:nvSpPr>
        <p:spPr bwMode="auto">
          <a:xfrm>
            <a:off x="467544" y="1930269"/>
            <a:ext cx="7713617" cy="4040779"/>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lang="tr-TR" dirty="0"/>
              <a:t>Doğrudan insan haklarıyla ilgili bir ilkeler bütünü içermekle birlikte</a:t>
            </a:r>
          </a:p>
          <a:p>
            <a:pPr algn="just"/>
            <a:r>
              <a:rPr lang="tr-TR" dirty="0"/>
              <a:t>Ayrımcılıkla mücadeleyi öneren </a:t>
            </a:r>
            <a:r>
              <a:rPr lang="tr-TR" b="1" dirty="0"/>
              <a:t>temel referans belgelerden biri</a:t>
            </a:r>
          </a:p>
          <a:p>
            <a:pPr algn="just"/>
            <a:r>
              <a:rPr lang="tr-TR" dirty="0"/>
              <a:t>İnsan haklarının geliştirilmesi ve korunması için kurulan </a:t>
            </a:r>
            <a:r>
              <a:rPr lang="tr-TR" b="1" dirty="0"/>
              <a:t>ulusal kuruluşlara </a:t>
            </a:r>
            <a:r>
              <a:rPr lang="tr-TR" dirty="0"/>
              <a:t>dair düzenlemeler de içermekte (1993)</a:t>
            </a:r>
          </a:p>
        </p:txBody>
      </p:sp>
    </p:spTree>
    <p:extLst>
      <p:ext uri="{BB962C8B-B14F-4D97-AF65-F5344CB8AC3E}">
        <p14:creationId xmlns:p14="http://schemas.microsoft.com/office/powerpoint/2010/main" val="3808876796"/>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13</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sz="4000" dirty="0"/>
              <a:t>Nedir Bu İlkeler?</a:t>
            </a:r>
            <a:endParaRPr lang="de-DE" sz="4000" dirty="0"/>
          </a:p>
        </p:txBody>
      </p:sp>
      <p:sp>
        <p:nvSpPr>
          <p:cNvPr id="5" name="Rectangle 3">
            <a:extLst>
              <a:ext uri="{FF2B5EF4-FFF2-40B4-BE49-F238E27FC236}">
                <a16:creationId xmlns:a16="http://schemas.microsoft.com/office/drawing/2014/main" id="{CC705ED9-043B-4437-A31D-68E86D5CE340}"/>
              </a:ext>
            </a:extLst>
          </p:cNvPr>
          <p:cNvSpPr txBox="1">
            <a:spLocks noChangeArrowheads="1"/>
          </p:cNvSpPr>
          <p:nvPr/>
        </p:nvSpPr>
        <p:spPr bwMode="auto">
          <a:xfrm>
            <a:off x="467544" y="1930269"/>
            <a:ext cx="7713617" cy="4040779"/>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lnSpc>
                <a:spcPct val="150000"/>
              </a:lnSpc>
              <a:buFont typeface="Arial" panose="020B0604020202020204" pitchFamily="34" charset="0"/>
              <a:buChar char="•"/>
            </a:pPr>
            <a:r>
              <a:rPr lang="tr-TR" sz="2000" dirty="0"/>
              <a:t>Kuruluşun yasal veya anayasal dayanağa sahip olması,</a:t>
            </a:r>
          </a:p>
          <a:p>
            <a:pPr algn="just">
              <a:lnSpc>
                <a:spcPct val="150000"/>
              </a:lnSpc>
              <a:buFont typeface="Arial" panose="020B0604020202020204" pitchFamily="34" charset="0"/>
              <a:buChar char="•"/>
            </a:pPr>
            <a:r>
              <a:rPr lang="tr-TR" sz="2000" dirty="0"/>
              <a:t>Hükümetten bağımsız olması ve özerklik,</a:t>
            </a:r>
          </a:p>
          <a:p>
            <a:pPr algn="just">
              <a:lnSpc>
                <a:spcPct val="150000"/>
              </a:lnSpc>
              <a:buFont typeface="Arial" panose="020B0604020202020204" pitchFamily="34" charset="0"/>
              <a:buChar char="•"/>
            </a:pPr>
            <a:r>
              <a:rPr lang="tr-TR" sz="2000" dirty="0"/>
              <a:t>İnsan haklarının korunması ve güçlendirilmesi için geniş yetkilere sahip olması ve yeterlilik,</a:t>
            </a:r>
          </a:p>
          <a:p>
            <a:pPr algn="just">
              <a:lnSpc>
                <a:spcPct val="150000"/>
              </a:lnSpc>
              <a:buFont typeface="Arial" panose="020B0604020202020204" pitchFamily="34" charset="0"/>
              <a:buChar char="•"/>
            </a:pPr>
            <a:r>
              <a:rPr lang="tr-TR" sz="2000" dirty="0"/>
              <a:t>Üye seçiminde ve tayininde çoğulculuk ve bağımsızlığın sağlanması,</a:t>
            </a:r>
          </a:p>
          <a:p>
            <a:pPr algn="just">
              <a:lnSpc>
                <a:spcPct val="150000"/>
              </a:lnSpc>
              <a:buFont typeface="Arial" panose="020B0604020202020204" pitchFamily="34" charset="0"/>
              <a:buChar char="•"/>
            </a:pPr>
            <a:r>
              <a:rPr lang="tr-TR" sz="2000" dirty="0"/>
              <a:t>Yeterli mali kaynak ve mali özerklik,</a:t>
            </a:r>
          </a:p>
          <a:p>
            <a:pPr algn="just">
              <a:lnSpc>
                <a:spcPct val="150000"/>
              </a:lnSpc>
              <a:buFont typeface="Arial" panose="020B0604020202020204" pitchFamily="34" charset="0"/>
              <a:buChar char="•"/>
            </a:pPr>
            <a:r>
              <a:rPr lang="tr-TR" sz="2000" dirty="0"/>
              <a:t>Sivil toplum ve devlet arasında köprü olması (tihek.gov.tr)</a:t>
            </a:r>
          </a:p>
        </p:txBody>
      </p:sp>
    </p:spTree>
    <p:extLst>
      <p:ext uri="{BB962C8B-B14F-4D97-AF65-F5344CB8AC3E}">
        <p14:creationId xmlns:p14="http://schemas.microsoft.com/office/powerpoint/2010/main" val="2075549178"/>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14</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sz="4000" dirty="0"/>
              <a:t>Avrupa Konseyi - Sözleşmeler</a:t>
            </a:r>
            <a:endParaRPr lang="de-DE" sz="4000" dirty="0"/>
          </a:p>
        </p:txBody>
      </p:sp>
      <p:sp>
        <p:nvSpPr>
          <p:cNvPr id="6" name="2 İçerik Yer Tutucusu">
            <a:extLst>
              <a:ext uri="{FF2B5EF4-FFF2-40B4-BE49-F238E27FC236}">
                <a16:creationId xmlns:a16="http://schemas.microsoft.com/office/drawing/2014/main" id="{840E985C-A01B-4F99-A71E-61EE04C54136}"/>
              </a:ext>
            </a:extLst>
          </p:cNvPr>
          <p:cNvSpPr txBox="1">
            <a:spLocks/>
          </p:cNvSpPr>
          <p:nvPr/>
        </p:nvSpPr>
        <p:spPr bwMode="auto">
          <a:xfrm>
            <a:off x="467544" y="1917118"/>
            <a:ext cx="771366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lang="tr-TR" sz="2400" cap="none" dirty="0"/>
              <a:t>Avrupa İnsan Hakları Sözleşmesi</a:t>
            </a:r>
          </a:p>
          <a:p>
            <a:pPr algn="just"/>
            <a:r>
              <a:rPr lang="tr-TR" sz="2400" cap="none" dirty="0"/>
              <a:t>İşkencenin ve Gayriinsani ya </a:t>
            </a:r>
            <a:r>
              <a:rPr lang="tr-TR" sz="2400" dirty="0"/>
              <a:t>d</a:t>
            </a:r>
            <a:r>
              <a:rPr lang="tr-TR" sz="2400" cap="none" dirty="0"/>
              <a:t>a Küçültücü Ceza veya Muamelenin Önlenmesine Dair Avrupa Sözleşmesi</a:t>
            </a:r>
          </a:p>
          <a:p>
            <a:pPr algn="just"/>
            <a:r>
              <a:rPr lang="tr-TR" sz="2400" cap="none" dirty="0"/>
              <a:t>Göçmen İşçilerin Hukuki Statüsü Avrupa Sözleşmesi</a:t>
            </a:r>
          </a:p>
          <a:p>
            <a:pPr algn="just"/>
            <a:r>
              <a:rPr lang="tr-TR" sz="2400" cap="none" dirty="0"/>
              <a:t>Kadınlara Yönelik Şiddet ve Ev İçi Şiddetin Önlenmesi ve Bunlarla Mücadeleye İlişkin Avrupa Konseyi Sözleşmesi (İstanbul Sözleşmesi)</a:t>
            </a:r>
          </a:p>
          <a:p>
            <a:r>
              <a:rPr lang="tr-TR" sz="2400" dirty="0"/>
              <a:t>D</a:t>
            </a:r>
            <a:r>
              <a:rPr lang="tr-TR" sz="2400" cap="none" dirty="0"/>
              <a:t>iğer çeşitli belgeler (insanhaklarımerkezi.bilgi.edu.tr).</a:t>
            </a:r>
          </a:p>
        </p:txBody>
      </p:sp>
    </p:spTree>
    <p:extLst>
      <p:ext uri="{BB962C8B-B14F-4D97-AF65-F5344CB8AC3E}">
        <p14:creationId xmlns:p14="http://schemas.microsoft.com/office/powerpoint/2010/main" val="2675181847"/>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15</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sz="2800" dirty="0"/>
              <a:t>Diğer: Irkçılığa ve Hoşgörüsüzlüğe Karşı </a:t>
            </a:r>
            <a:br>
              <a:rPr lang="tr-TR" sz="2800" dirty="0"/>
            </a:br>
            <a:r>
              <a:rPr lang="tr-TR" sz="2800" dirty="0"/>
              <a:t>Avrupa Komisyonu (ECRI, 1993)</a:t>
            </a:r>
            <a:endParaRPr lang="de-DE" sz="2800" dirty="0"/>
          </a:p>
        </p:txBody>
      </p:sp>
      <p:sp>
        <p:nvSpPr>
          <p:cNvPr id="6" name="2 İçerik Yer Tutucusu">
            <a:extLst>
              <a:ext uri="{FF2B5EF4-FFF2-40B4-BE49-F238E27FC236}">
                <a16:creationId xmlns:a16="http://schemas.microsoft.com/office/drawing/2014/main" id="{840E985C-A01B-4F99-A71E-61EE04C54136}"/>
              </a:ext>
            </a:extLst>
          </p:cNvPr>
          <p:cNvSpPr txBox="1">
            <a:spLocks/>
          </p:cNvSpPr>
          <p:nvPr/>
        </p:nvSpPr>
        <p:spPr bwMode="auto">
          <a:xfrm>
            <a:off x="467544" y="1917118"/>
            <a:ext cx="771366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lang="tr-TR" sz="2800" dirty="0"/>
              <a:t>H</a:t>
            </a:r>
            <a:r>
              <a:rPr lang="tr-TR" sz="2800" cap="none" dirty="0"/>
              <a:t>erhangi bir sözleşmeye dayanmadan kurulan,</a:t>
            </a:r>
          </a:p>
          <a:p>
            <a:pPr algn="just"/>
            <a:r>
              <a:rPr lang="tr-TR" sz="2800" dirty="0"/>
              <a:t>K</a:t>
            </a:r>
            <a:r>
              <a:rPr lang="tr-TR" sz="2800" cap="none" dirty="0"/>
              <a:t>onsey üyesi ülkelere yapılan ziyaretlerle hazırlanan raporlara dayanan,</a:t>
            </a:r>
          </a:p>
          <a:p>
            <a:pPr algn="just"/>
            <a:r>
              <a:rPr lang="tr-TR" sz="2800" dirty="0"/>
              <a:t>G</a:t>
            </a:r>
            <a:r>
              <a:rPr lang="tr-TR" sz="2800" cap="none" dirty="0"/>
              <a:t>enel politika tavsiyeleri de yayınlayan bir komisyon</a:t>
            </a:r>
          </a:p>
        </p:txBody>
      </p:sp>
    </p:spTree>
    <p:extLst>
      <p:ext uri="{BB962C8B-B14F-4D97-AF65-F5344CB8AC3E}">
        <p14:creationId xmlns:p14="http://schemas.microsoft.com/office/powerpoint/2010/main" val="3278392708"/>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8EA1BC-AD52-6CDE-3034-3D1E567C0F89}"/>
              </a:ext>
            </a:extLst>
          </p:cNvPr>
          <p:cNvSpPr>
            <a:spLocks noGrp="1"/>
          </p:cNvSpPr>
          <p:nvPr>
            <p:ph type="title"/>
          </p:nvPr>
        </p:nvSpPr>
        <p:spPr>
          <a:xfrm>
            <a:off x="685800" y="609600"/>
            <a:ext cx="7772400" cy="947192"/>
          </a:xfrm>
        </p:spPr>
        <p:txBody>
          <a:bodyPr/>
          <a:lstStyle/>
          <a:p>
            <a:pPr algn="ctr"/>
            <a:r>
              <a:rPr lang="tr-TR" sz="3000" cap="none" dirty="0"/>
              <a:t>Irkçılığa ve Hoşgörüsüzlüğe Karşı </a:t>
            </a:r>
            <a:br>
              <a:rPr lang="tr-TR" sz="3000" cap="none" dirty="0"/>
            </a:br>
            <a:r>
              <a:rPr lang="tr-TR" sz="3000" cap="none" dirty="0"/>
              <a:t>Avrupa Komisyonu Raporları/Genel Politika Tavsiye Kararları</a:t>
            </a:r>
            <a:endParaRPr lang="tr-TR" sz="3000" dirty="0"/>
          </a:p>
        </p:txBody>
      </p:sp>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16</a:t>
            </a:fld>
            <a:endParaRPr lang="en-US" altLang="tr-TR"/>
          </a:p>
        </p:txBody>
      </p:sp>
      <p:sp>
        <p:nvSpPr>
          <p:cNvPr id="6" name="İçerik Yer Tutucusu 5">
            <a:extLst>
              <a:ext uri="{FF2B5EF4-FFF2-40B4-BE49-F238E27FC236}">
                <a16:creationId xmlns:a16="http://schemas.microsoft.com/office/drawing/2014/main" id="{43119A37-F767-DA36-D655-4CF47ADCF6F4}"/>
              </a:ext>
            </a:extLst>
          </p:cNvPr>
          <p:cNvSpPr>
            <a:spLocks noGrp="1"/>
          </p:cNvSpPr>
          <p:nvPr>
            <p:ph idx="1"/>
          </p:nvPr>
        </p:nvSpPr>
        <p:spPr/>
        <p:txBody>
          <a:bodyPr/>
          <a:lstStyle/>
          <a:p>
            <a:pPr algn="just"/>
            <a:r>
              <a:rPr lang="tr-TR" sz="2200" dirty="0"/>
              <a:t>P</a:t>
            </a:r>
            <a:r>
              <a:rPr lang="tr-TR" sz="2200" cap="none" dirty="0"/>
              <a:t>ek çok alanda tematik çalışmalar içermekte</a:t>
            </a:r>
          </a:p>
          <a:p>
            <a:pPr marL="0" indent="0" algn="just">
              <a:buNone/>
            </a:pPr>
            <a:endParaRPr lang="tr-TR" sz="2200" cap="none" dirty="0"/>
          </a:p>
          <a:p>
            <a:pPr marL="0" indent="0" algn="just">
              <a:buNone/>
            </a:pPr>
            <a:r>
              <a:rPr lang="tr-TR" sz="2200" u="sng" dirty="0"/>
              <a:t>Ö</a:t>
            </a:r>
            <a:r>
              <a:rPr lang="tr-TR" sz="2200" b="1" u="sng" cap="none" dirty="0"/>
              <a:t>rnekler</a:t>
            </a:r>
            <a:r>
              <a:rPr lang="tr-TR" sz="2200" u="sng" dirty="0"/>
              <a:t>:</a:t>
            </a:r>
            <a:r>
              <a:rPr lang="tr-TR" sz="2200" b="1" cap="none" dirty="0"/>
              <a:t> </a:t>
            </a:r>
            <a:r>
              <a:rPr lang="tr-TR" sz="2200" b="1" dirty="0"/>
              <a:t>I</a:t>
            </a:r>
            <a:r>
              <a:rPr lang="tr-TR" sz="2200" cap="none" dirty="0"/>
              <a:t>rkçılık, yabancı düşmanlığı, antisemitizm ve hoşgörüsüzlükle mücadele, Romanlara/çingenelere yönelik ırkçılık ve hoşgörüsüzlükle mücadele, Müslümanlara yönelik hoşgörüsüzlük ve ayrımcılıkla mücadele, teröre karşı faaliyetlerde ırkçılıkla mücadele,</a:t>
            </a:r>
          </a:p>
          <a:p>
            <a:pPr marL="0" indent="0" algn="just">
              <a:buNone/>
            </a:pPr>
            <a:r>
              <a:rPr lang="tr-TR" sz="2200" cap="none" dirty="0"/>
              <a:t>polis faaliyetlerinde, spor alanında, istihdamda, nefret söylemiyle, düzensiz göçmenlerin ayrımcılığa karşı korunması </a:t>
            </a:r>
            <a:r>
              <a:rPr lang="tr-TR" sz="2200" cap="none" dirty="0" err="1"/>
              <a:t>vb</a:t>
            </a:r>
            <a:r>
              <a:rPr lang="tr-TR" sz="2200" cap="none" dirty="0"/>
              <a:t>….</a:t>
            </a:r>
          </a:p>
          <a:p>
            <a:endParaRPr lang="tr-TR" sz="2200" dirty="0"/>
          </a:p>
        </p:txBody>
      </p:sp>
    </p:spTree>
    <p:extLst>
      <p:ext uri="{BB962C8B-B14F-4D97-AF65-F5344CB8AC3E}">
        <p14:creationId xmlns:p14="http://schemas.microsoft.com/office/powerpoint/2010/main" val="126480398"/>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423706-7E84-F5BF-84E5-A22103612452}"/>
              </a:ext>
            </a:extLst>
          </p:cNvPr>
          <p:cNvSpPr>
            <a:spLocks noGrp="1"/>
          </p:cNvSpPr>
          <p:nvPr>
            <p:ph type="title"/>
          </p:nvPr>
        </p:nvSpPr>
        <p:spPr/>
        <p:txBody>
          <a:bodyPr/>
          <a:lstStyle/>
          <a:p>
            <a:pPr algn="ctr"/>
            <a:r>
              <a:rPr lang="tr-TR" sz="4000" dirty="0"/>
              <a:t>Avrupa Birliği</a:t>
            </a:r>
          </a:p>
        </p:txBody>
      </p:sp>
      <p:sp>
        <p:nvSpPr>
          <p:cNvPr id="4" name="Slayt Numarası Yer Tutucusu 3">
            <a:extLst>
              <a:ext uri="{FF2B5EF4-FFF2-40B4-BE49-F238E27FC236}">
                <a16:creationId xmlns:a16="http://schemas.microsoft.com/office/drawing/2014/main" id="{64DE9A7E-B551-9392-CB4F-EBB6E30992A4}"/>
              </a:ext>
            </a:extLst>
          </p:cNvPr>
          <p:cNvSpPr>
            <a:spLocks noGrp="1"/>
          </p:cNvSpPr>
          <p:nvPr>
            <p:ph type="sldNum" sz="quarter" idx="11"/>
          </p:nvPr>
        </p:nvSpPr>
        <p:spPr/>
        <p:txBody>
          <a:bodyPr/>
          <a:lstStyle/>
          <a:p>
            <a:fld id="{88F588EC-830B-420B-B9DF-62AAA38664F3}" type="slidenum">
              <a:rPr lang="en-US" altLang="tr-TR" smtClean="0"/>
              <a:pPr/>
              <a:t>17</a:t>
            </a:fld>
            <a:endParaRPr lang="en-US" altLang="tr-TR"/>
          </a:p>
        </p:txBody>
      </p:sp>
      <p:sp>
        <p:nvSpPr>
          <p:cNvPr id="6" name="İçerik Yer Tutucusu 5">
            <a:extLst>
              <a:ext uri="{FF2B5EF4-FFF2-40B4-BE49-F238E27FC236}">
                <a16:creationId xmlns:a16="http://schemas.microsoft.com/office/drawing/2014/main" id="{A846F680-30A8-3602-4F2B-3AE6A74079CF}"/>
              </a:ext>
            </a:extLst>
          </p:cNvPr>
          <p:cNvSpPr>
            <a:spLocks noGrp="1"/>
          </p:cNvSpPr>
          <p:nvPr>
            <p:ph idx="1"/>
          </p:nvPr>
        </p:nvSpPr>
        <p:spPr/>
        <p:txBody>
          <a:bodyPr/>
          <a:lstStyle/>
          <a:p>
            <a:pPr algn="just"/>
            <a:r>
              <a:rPr lang="tr-TR" sz="2200" dirty="0"/>
              <a:t>Üye ülkeleri bağlayıcı nitelikteki konsey direktifleri</a:t>
            </a:r>
          </a:p>
          <a:p>
            <a:pPr marL="0" indent="0" algn="just">
              <a:buNone/>
            </a:pPr>
            <a:r>
              <a:rPr lang="tr-TR" sz="2200" b="1" u="sng" dirty="0"/>
              <a:t>Örnekler</a:t>
            </a:r>
            <a:r>
              <a:rPr lang="tr-TR" sz="2200" u="sng" dirty="0"/>
              <a:t>:</a:t>
            </a:r>
            <a:r>
              <a:rPr lang="tr-TR" sz="2200" b="1" dirty="0"/>
              <a:t> </a:t>
            </a:r>
            <a:r>
              <a:rPr lang="tr-TR" sz="2200" dirty="0"/>
              <a:t>Irk  ve Etnik Kökene Bakılmaksızın Kişilere Eşit Muamele Edilmesi İlkesinin Uygulamaya Konulmasına İlişkin Konsey Direktifi (2000)</a:t>
            </a:r>
          </a:p>
          <a:p>
            <a:pPr lvl="1" algn="just"/>
            <a:r>
              <a:rPr lang="tr-TR" sz="2200" dirty="0"/>
              <a:t>İstihdam  ve İş Konusunda Eşit Muamele İçin Bir Genel Çerçeve Oluşturulmasına İlişkin Konsey Direktifi (2000)</a:t>
            </a:r>
          </a:p>
          <a:p>
            <a:pPr lvl="1" algn="just"/>
            <a:r>
              <a:rPr lang="tr-TR" sz="2200" dirty="0"/>
              <a:t>Çalışma Koşullarında Kadın ve Erkeğe Eşit Muamele İlkesinin </a:t>
            </a:r>
            <a:r>
              <a:rPr lang="tr-TR" sz="2200" dirty="0" err="1"/>
              <a:t>Uyg</a:t>
            </a:r>
            <a:r>
              <a:rPr lang="tr-TR" sz="2200" dirty="0"/>
              <a:t>. İlişkin Konsey Direktifi (2002)</a:t>
            </a:r>
          </a:p>
          <a:p>
            <a:pPr lvl="1" algn="just"/>
            <a:r>
              <a:rPr lang="tr-TR" sz="2200" dirty="0"/>
              <a:t>Kadın ve Erkeklerin Mal ve Hizmetlere Erişimi Hakkında (2004) …</a:t>
            </a:r>
          </a:p>
          <a:p>
            <a:pPr marL="0" indent="0">
              <a:buNone/>
            </a:pPr>
            <a:endParaRPr lang="tr-TR" sz="2200" dirty="0"/>
          </a:p>
        </p:txBody>
      </p:sp>
    </p:spTree>
    <p:extLst>
      <p:ext uri="{BB962C8B-B14F-4D97-AF65-F5344CB8AC3E}">
        <p14:creationId xmlns:p14="http://schemas.microsoft.com/office/powerpoint/2010/main" val="3694569559"/>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9CAA955-17B6-4C34-A0E7-59FA723B3C00}"/>
              </a:ext>
            </a:extLst>
          </p:cNvPr>
          <p:cNvSpPr>
            <a:spLocks noGrp="1"/>
          </p:cNvSpPr>
          <p:nvPr>
            <p:ph idx="1"/>
          </p:nvPr>
        </p:nvSpPr>
        <p:spPr/>
        <p:txBody>
          <a:bodyPr/>
          <a:lstStyle/>
          <a:p>
            <a:pPr algn="just"/>
            <a:r>
              <a:rPr lang="tr-TR" sz="3000" dirty="0"/>
              <a:t>Tüm ayrımcılık konuları tek tek ele alınmamakta ancak eşitlik kurumlarının kurulması gerekliliği vurgusu yapmaktadırlar. </a:t>
            </a:r>
          </a:p>
          <a:p>
            <a:pPr algn="just"/>
            <a:r>
              <a:rPr lang="tr-TR" sz="3000" dirty="0"/>
              <a:t>Ayrımcılığın tüm alanları için kurulmuş bir eşitlik kurumu öneren direktif yok (</a:t>
            </a:r>
            <a:r>
              <a:rPr lang="tr-TR" sz="3000" dirty="0" err="1"/>
              <a:t>Odyakmaz</a:t>
            </a:r>
            <a:r>
              <a:rPr lang="tr-TR" sz="3000" dirty="0"/>
              <a:t>, 2008).</a:t>
            </a:r>
          </a:p>
          <a:p>
            <a:endParaRPr lang="tr-TR" sz="3000" dirty="0"/>
          </a:p>
        </p:txBody>
      </p:sp>
      <p:sp>
        <p:nvSpPr>
          <p:cNvPr id="4" name="Slayt Numarası Yer Tutucusu 3">
            <a:extLst>
              <a:ext uri="{FF2B5EF4-FFF2-40B4-BE49-F238E27FC236}">
                <a16:creationId xmlns:a16="http://schemas.microsoft.com/office/drawing/2014/main" id="{364D085D-3E7F-8932-3B2D-63FA20CE8EAF}"/>
              </a:ext>
            </a:extLst>
          </p:cNvPr>
          <p:cNvSpPr>
            <a:spLocks noGrp="1"/>
          </p:cNvSpPr>
          <p:nvPr>
            <p:ph type="sldNum" sz="quarter" idx="11"/>
          </p:nvPr>
        </p:nvSpPr>
        <p:spPr/>
        <p:txBody>
          <a:bodyPr/>
          <a:lstStyle/>
          <a:p>
            <a:fld id="{88F588EC-830B-420B-B9DF-62AAA38664F3}" type="slidenum">
              <a:rPr lang="en-US" altLang="tr-TR" smtClean="0"/>
              <a:pPr/>
              <a:t>18</a:t>
            </a:fld>
            <a:endParaRPr lang="en-US" altLang="tr-TR"/>
          </a:p>
        </p:txBody>
      </p:sp>
    </p:spTree>
    <p:extLst>
      <p:ext uri="{BB962C8B-B14F-4D97-AF65-F5344CB8AC3E}">
        <p14:creationId xmlns:p14="http://schemas.microsoft.com/office/powerpoint/2010/main" val="3780374436"/>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C46151-7D5E-E545-F0B6-B99FD5CE3521}"/>
              </a:ext>
            </a:extLst>
          </p:cNvPr>
          <p:cNvSpPr>
            <a:spLocks noGrp="1"/>
          </p:cNvSpPr>
          <p:nvPr>
            <p:ph type="title"/>
          </p:nvPr>
        </p:nvSpPr>
        <p:spPr/>
        <p:txBody>
          <a:bodyPr/>
          <a:lstStyle/>
          <a:p>
            <a:pPr algn="ctr"/>
            <a:r>
              <a:rPr lang="tr-TR" sz="3000" dirty="0"/>
              <a:t>Avrupa Birliğinde Ayrımcılıkla Mücadele Mekanizmaları</a:t>
            </a:r>
          </a:p>
        </p:txBody>
      </p:sp>
      <p:sp>
        <p:nvSpPr>
          <p:cNvPr id="4" name="Slayt Numarası Yer Tutucusu 3">
            <a:extLst>
              <a:ext uri="{FF2B5EF4-FFF2-40B4-BE49-F238E27FC236}">
                <a16:creationId xmlns:a16="http://schemas.microsoft.com/office/drawing/2014/main" id="{57631AC4-3884-02F2-7EBF-73BFE3E5481F}"/>
              </a:ext>
            </a:extLst>
          </p:cNvPr>
          <p:cNvSpPr>
            <a:spLocks noGrp="1"/>
          </p:cNvSpPr>
          <p:nvPr>
            <p:ph type="sldNum" sz="quarter" idx="11"/>
          </p:nvPr>
        </p:nvSpPr>
        <p:spPr/>
        <p:txBody>
          <a:bodyPr/>
          <a:lstStyle/>
          <a:p>
            <a:fld id="{88F588EC-830B-420B-B9DF-62AAA38664F3}" type="slidenum">
              <a:rPr lang="en-US" altLang="tr-TR" smtClean="0"/>
              <a:pPr/>
              <a:t>19</a:t>
            </a:fld>
            <a:endParaRPr lang="en-US" altLang="tr-TR"/>
          </a:p>
        </p:txBody>
      </p:sp>
      <p:sp>
        <p:nvSpPr>
          <p:cNvPr id="6" name="İçerik Yer Tutucusu 5">
            <a:extLst>
              <a:ext uri="{FF2B5EF4-FFF2-40B4-BE49-F238E27FC236}">
                <a16:creationId xmlns:a16="http://schemas.microsoft.com/office/drawing/2014/main" id="{40621F21-2539-151F-F9E4-8767FB5AB07C}"/>
              </a:ext>
            </a:extLst>
          </p:cNvPr>
          <p:cNvSpPr>
            <a:spLocks noGrp="1"/>
          </p:cNvSpPr>
          <p:nvPr>
            <p:ph idx="1"/>
          </p:nvPr>
        </p:nvSpPr>
        <p:spPr/>
        <p:txBody>
          <a:bodyPr/>
          <a:lstStyle/>
          <a:p>
            <a:pPr algn="just"/>
            <a:r>
              <a:rPr lang="tr-TR" sz="2200" dirty="0"/>
              <a:t>Avrupa Ombudsmanı (1992)</a:t>
            </a:r>
          </a:p>
          <a:p>
            <a:pPr algn="just"/>
            <a:r>
              <a:rPr lang="tr-TR" sz="2200" dirty="0"/>
              <a:t>Temel Haklar Ajansı (1997 Avrupa Irkçılık ve Yabancı Düşmanlığı Gözlem Merkezinden, 2007)</a:t>
            </a:r>
          </a:p>
          <a:p>
            <a:pPr lvl="1" algn="just"/>
            <a:r>
              <a:rPr lang="tr-TR" sz="2000" u="sng" dirty="0"/>
              <a:t>Çalışma alanları</a:t>
            </a:r>
            <a:r>
              <a:rPr lang="tr-TR" sz="2000" dirty="0"/>
              <a:t>: ırkçılık, yabancı düşmanlığı, cinsiyet, ırk veya etnik köken, din veya inanç, engellilik, yaş ya da cinsel yönelim temelli ve azınlık mensuplarına yönelik ve bu temellerden birden fazlasını içeren çoklu ayrımcılık, mağdurların tazmin edilmesi, çocukların korunmasını da içerecek şekilde çocuk hakları, sığınma, göç ve göçmenlerin entegrasyonu, vize ve sınır kontrolü… (Karan, 2009).</a:t>
            </a:r>
          </a:p>
          <a:p>
            <a:endParaRPr lang="tr-TR" dirty="0"/>
          </a:p>
        </p:txBody>
      </p:sp>
    </p:spTree>
    <p:extLst>
      <p:ext uri="{BB962C8B-B14F-4D97-AF65-F5344CB8AC3E}">
        <p14:creationId xmlns:p14="http://schemas.microsoft.com/office/powerpoint/2010/main" val="1810127805"/>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ayt Numarası Yer Tutucusu 8"/>
          <p:cNvSpPr>
            <a:spLocks noGrp="1"/>
          </p:cNvSpPr>
          <p:nvPr>
            <p:ph type="sldNum" sz="quarter" idx="12"/>
          </p:nvPr>
        </p:nvSpPr>
        <p:spPr>
          <a:xfrm>
            <a:off x="665430" y="4618965"/>
            <a:ext cx="414196" cy="222284"/>
          </a:xfrm>
        </p:spPr>
        <p:txBody>
          <a:bodyPr/>
          <a:lstStyle/>
          <a:p>
            <a:pPr algn="ctr"/>
            <a:r>
              <a:rPr lang="tr-TR" sz="900" dirty="0"/>
              <a:t>2hft  </a:t>
            </a:r>
            <a:fld id="{D57F1E4F-1CFF-5643-939E-217C01CDF565}" type="slidenum">
              <a:rPr lang="en-US" sz="900"/>
              <a:pPr algn="ctr"/>
              <a:t>2</a:t>
            </a:fld>
            <a:endParaRPr lang="en-US" sz="900" dirty="0"/>
          </a:p>
        </p:txBody>
      </p:sp>
      <p:sp>
        <p:nvSpPr>
          <p:cNvPr id="10" name="Altbilgi Yer Tutucusu 3"/>
          <p:cNvSpPr txBox="1">
            <a:spLocks/>
          </p:cNvSpPr>
          <p:nvPr/>
        </p:nvSpPr>
        <p:spPr>
          <a:xfrm>
            <a:off x="149382" y="857251"/>
            <a:ext cx="8994618" cy="320741"/>
          </a:xfrm>
          <a:prstGeom prst="rect">
            <a:avLst/>
          </a:prstGeom>
          <a:solidFill>
            <a:schemeClr val="accent5">
              <a:lumMod val="60000"/>
              <a:lumOff val="40000"/>
            </a:schemeClr>
          </a:solidFill>
        </p:spPr>
        <p:txBody>
          <a:bodyPr vert="horz" lIns="0" tIns="34290" rIns="1350000" bIns="3429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450"/>
              </a:spcAft>
            </a:pPr>
            <a:r>
              <a:rPr lang="tr-TR" sz="1200" dirty="0">
                <a:solidFill>
                  <a:schemeClr val="bg2"/>
                </a:solidFill>
              </a:rPr>
              <a:t>			</a:t>
            </a:r>
            <a:r>
              <a:rPr lang="tr-TR" sz="1400" dirty="0">
                <a:solidFill>
                  <a:schemeClr val="bg2"/>
                </a:solidFill>
              </a:rPr>
              <a:t>Onlar Bizim </a:t>
            </a:r>
            <a:r>
              <a:rPr lang="tr-TR" sz="1400" dirty="0" err="1">
                <a:solidFill>
                  <a:schemeClr val="bg2"/>
                </a:solidFill>
              </a:rPr>
              <a:t>Hemşehrimiz</a:t>
            </a:r>
            <a:r>
              <a:rPr lang="tr-TR" sz="1400" dirty="0">
                <a:solidFill>
                  <a:schemeClr val="bg2"/>
                </a:solidFill>
              </a:rPr>
              <a:t> – Uluslararası Göç ve Kültürlerarası İletişim</a:t>
            </a:r>
            <a:endParaRPr lang="tr-TR" sz="1600" dirty="0">
              <a:solidFill>
                <a:schemeClr val="bg2"/>
              </a:solidFill>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382" y="4567130"/>
            <a:ext cx="516048" cy="332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o 2"/>
          <p:cNvGraphicFramePr>
            <a:graphicFrameLocks noGrp="1"/>
          </p:cNvGraphicFramePr>
          <p:nvPr>
            <p:extLst>
              <p:ext uri="{D42A27DB-BD31-4B8C-83A1-F6EECF244321}">
                <p14:modId xmlns:p14="http://schemas.microsoft.com/office/powerpoint/2010/main" val="938167382"/>
              </p:ext>
            </p:extLst>
          </p:nvPr>
        </p:nvGraphicFramePr>
        <p:xfrm>
          <a:off x="149382" y="1393328"/>
          <a:ext cx="8994618" cy="246707"/>
        </p:xfrm>
        <a:graphic>
          <a:graphicData uri="http://schemas.openxmlformats.org/drawingml/2006/table">
            <a:tbl>
              <a:tblPr firstRow="1" firstCol="1" bandRow="1">
                <a:tableStyleId>{93296810-A885-4BE3-A3E7-6D5BEEA58F35}</a:tableStyleId>
              </a:tblPr>
              <a:tblGrid>
                <a:gridCol w="8994618">
                  <a:extLst>
                    <a:ext uri="{9D8B030D-6E8A-4147-A177-3AD203B41FA5}">
                      <a16:colId xmlns:a16="http://schemas.microsoft.com/office/drawing/2014/main" val="20000"/>
                    </a:ext>
                  </a:extLst>
                </a:gridCol>
              </a:tblGrid>
              <a:tr h="246707">
                <a:tc>
                  <a:txBody>
                    <a:bodyPr/>
                    <a:lstStyle/>
                    <a:p>
                      <a:pPr marL="72000" marR="0" indent="0" algn="ctr" defTabSz="457200" rtl="0" eaLnBrk="1" fontAlgn="auto" latinLnBrk="0" hangingPunct="1">
                        <a:lnSpc>
                          <a:spcPct val="100000"/>
                        </a:lnSpc>
                        <a:spcBef>
                          <a:spcPts val="1200"/>
                        </a:spcBef>
                        <a:spcAft>
                          <a:spcPts val="1200"/>
                        </a:spcAft>
                        <a:buClrTx/>
                        <a:buSzTx/>
                        <a:buFontTx/>
                        <a:buNone/>
                        <a:tabLst/>
                        <a:defRPr/>
                      </a:pPr>
                      <a:r>
                        <a:rPr lang="tr-TR" sz="1600" b="1" dirty="0">
                          <a:solidFill>
                            <a:schemeClr val="bg2"/>
                          </a:solidFill>
                          <a:effectLst/>
                          <a:latin typeface="+mj-lt"/>
                          <a:ea typeface="Times New Roman" panose="02020603050405020304" pitchFamily="18" charset="0"/>
                        </a:rPr>
                        <a:t>Seminer Konusuna Giriş</a:t>
                      </a:r>
                      <a:endParaRPr lang="en-GB" sz="1600" b="1" dirty="0">
                        <a:solidFill>
                          <a:schemeClr val="bg2"/>
                        </a:solidFill>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extLst>
                  <a:ext uri="{0D108BD9-81ED-4DB2-BD59-A6C34878D82A}">
                    <a16:rowId xmlns:a16="http://schemas.microsoft.com/office/drawing/2014/main" val="10000"/>
                  </a:ext>
                </a:extLst>
              </a:tr>
            </a:tbl>
          </a:graphicData>
        </a:graphic>
      </p:graphicFrame>
      <p:sp>
        <p:nvSpPr>
          <p:cNvPr id="11" name="Text Box 3"/>
          <p:cNvSpPr txBox="1">
            <a:spLocks noChangeArrowheads="1"/>
          </p:cNvSpPr>
          <p:nvPr/>
        </p:nvSpPr>
        <p:spPr bwMode="auto">
          <a:xfrm>
            <a:off x="1331640" y="2132856"/>
            <a:ext cx="6696744" cy="4019947"/>
          </a:xfrm>
          <a:prstGeom prst="rect">
            <a:avLst/>
          </a:prstGeom>
          <a:solidFill>
            <a:srgbClr val="F3FFF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81000" indent="-285750">
              <a:tabLst>
                <a:tab pos="285750" algn="l"/>
              </a:tabLst>
              <a:defRPr sz="2400">
                <a:solidFill>
                  <a:schemeClr val="tx1"/>
                </a:solidFill>
                <a:latin typeface="Times New Roman" pitchFamily="18" charset="0"/>
                <a:sym typeface="Monotype Sorts" pitchFamily="2" charset="2"/>
              </a:defRPr>
            </a:lvl1pPr>
            <a:lvl2pPr marL="742950" indent="-285750">
              <a:tabLst>
                <a:tab pos="285750" algn="l"/>
              </a:tabLst>
              <a:defRPr sz="2400">
                <a:solidFill>
                  <a:schemeClr val="tx1"/>
                </a:solidFill>
                <a:latin typeface="Times New Roman" pitchFamily="18" charset="0"/>
                <a:sym typeface="Monotype Sorts" pitchFamily="2" charset="2"/>
              </a:defRPr>
            </a:lvl2pPr>
            <a:lvl3pPr marL="1143000" indent="-228600">
              <a:tabLst>
                <a:tab pos="285750" algn="l"/>
              </a:tabLst>
              <a:defRPr sz="2400">
                <a:solidFill>
                  <a:schemeClr val="tx1"/>
                </a:solidFill>
                <a:latin typeface="Times New Roman" pitchFamily="18" charset="0"/>
                <a:sym typeface="Monotype Sorts" pitchFamily="2" charset="2"/>
              </a:defRPr>
            </a:lvl3pPr>
            <a:lvl4pPr marL="1600200" indent="-228600">
              <a:tabLst>
                <a:tab pos="285750" algn="l"/>
              </a:tabLst>
              <a:defRPr sz="2400">
                <a:solidFill>
                  <a:schemeClr val="tx1"/>
                </a:solidFill>
                <a:latin typeface="Times New Roman" pitchFamily="18" charset="0"/>
                <a:sym typeface="Monotype Sorts" pitchFamily="2" charset="2"/>
              </a:defRPr>
            </a:lvl4pPr>
            <a:lvl5pPr marL="2057400" indent="-228600">
              <a:tabLst>
                <a:tab pos="285750" algn="l"/>
              </a:tabLst>
              <a:defRPr sz="2400">
                <a:solidFill>
                  <a:schemeClr val="tx1"/>
                </a:solidFill>
                <a:latin typeface="Times New Roman" pitchFamily="18" charset="0"/>
                <a:sym typeface="Monotype Sorts" pitchFamily="2" charset="2"/>
              </a:defRPr>
            </a:lvl5pPr>
            <a:lvl6pPr marL="2514600" indent="-228600" eaLnBrk="0" fontAlgn="base" hangingPunct="0">
              <a:spcBef>
                <a:spcPct val="0"/>
              </a:spcBef>
              <a:spcAft>
                <a:spcPct val="0"/>
              </a:spcAft>
              <a:tabLst>
                <a:tab pos="285750" algn="l"/>
              </a:tabLst>
              <a:defRPr sz="2400">
                <a:solidFill>
                  <a:schemeClr val="tx1"/>
                </a:solidFill>
                <a:latin typeface="Times New Roman" pitchFamily="18" charset="0"/>
                <a:sym typeface="Monotype Sorts" pitchFamily="2" charset="2"/>
              </a:defRPr>
            </a:lvl6pPr>
            <a:lvl7pPr marL="2971800" indent="-228600" eaLnBrk="0" fontAlgn="base" hangingPunct="0">
              <a:spcBef>
                <a:spcPct val="0"/>
              </a:spcBef>
              <a:spcAft>
                <a:spcPct val="0"/>
              </a:spcAft>
              <a:tabLst>
                <a:tab pos="285750" algn="l"/>
              </a:tabLst>
              <a:defRPr sz="2400">
                <a:solidFill>
                  <a:schemeClr val="tx1"/>
                </a:solidFill>
                <a:latin typeface="Times New Roman" pitchFamily="18" charset="0"/>
                <a:sym typeface="Monotype Sorts" pitchFamily="2" charset="2"/>
              </a:defRPr>
            </a:lvl7pPr>
            <a:lvl8pPr marL="3429000" indent="-228600" eaLnBrk="0" fontAlgn="base" hangingPunct="0">
              <a:spcBef>
                <a:spcPct val="0"/>
              </a:spcBef>
              <a:spcAft>
                <a:spcPct val="0"/>
              </a:spcAft>
              <a:tabLst>
                <a:tab pos="285750" algn="l"/>
              </a:tabLst>
              <a:defRPr sz="2400">
                <a:solidFill>
                  <a:schemeClr val="tx1"/>
                </a:solidFill>
                <a:latin typeface="Times New Roman" pitchFamily="18" charset="0"/>
                <a:sym typeface="Monotype Sorts" pitchFamily="2" charset="2"/>
              </a:defRPr>
            </a:lvl8pPr>
            <a:lvl9pPr marL="3886200" indent="-228600" eaLnBrk="0" fontAlgn="base" hangingPunct="0">
              <a:spcBef>
                <a:spcPct val="0"/>
              </a:spcBef>
              <a:spcAft>
                <a:spcPct val="0"/>
              </a:spcAft>
              <a:tabLst>
                <a:tab pos="285750" algn="l"/>
              </a:tabLst>
              <a:defRPr sz="2400">
                <a:solidFill>
                  <a:schemeClr val="tx1"/>
                </a:solidFill>
                <a:latin typeface="Times New Roman" pitchFamily="18" charset="0"/>
                <a:sym typeface="Monotype Sorts" pitchFamily="2" charset="2"/>
              </a:defRPr>
            </a:lvl9pPr>
          </a:lstStyle>
          <a:p>
            <a:pPr marL="285750" indent="-214313" algn="ctr" defTabSz="685800">
              <a:lnSpc>
                <a:spcPct val="0"/>
              </a:lnSpc>
              <a:tabLst>
                <a:tab pos="214313" algn="l"/>
              </a:tabLst>
              <a:defRPr/>
            </a:pPr>
            <a:endParaRPr kumimoji="0" lang="tr-TR" altLang="tr-TR" sz="1600" b="0" kern="0" dirty="0">
              <a:solidFill>
                <a:srgbClr val="FF6600"/>
              </a:solidFill>
            </a:endParaRPr>
          </a:p>
          <a:p>
            <a:pPr marL="0" indent="0" algn="ctr" defTabSz="685800">
              <a:spcAft>
                <a:spcPts val="900"/>
              </a:spcAft>
              <a:buSzPct val="65000"/>
              <a:tabLst/>
              <a:defRPr/>
            </a:pPr>
            <a:r>
              <a:rPr lang="tr-TR" altLang="tr-TR" sz="1800" u="sng" kern="0" dirty="0">
                <a:solidFill>
                  <a:schemeClr val="accent1"/>
                </a:solidFill>
              </a:rPr>
              <a:t>Seminer Dizisinin Konu Başlıkları</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Onlar Bizim </a:t>
            </a:r>
            <a:r>
              <a:rPr lang="tr-TR" altLang="tr-TR" sz="1800" b="0" kern="0" dirty="0" err="1">
                <a:solidFill>
                  <a:srgbClr val="663300"/>
                </a:solidFill>
              </a:rPr>
              <a:t>Hemşehrimiz</a:t>
            </a:r>
            <a:r>
              <a:rPr lang="tr-TR" altLang="tr-TR" sz="1800" b="0" kern="0" dirty="0">
                <a:solidFill>
                  <a:srgbClr val="663300"/>
                </a:solidFill>
              </a:rPr>
              <a:t> – Göç ve Ötesi</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Göç ve Göçmenliğe Dair Söylemler – Nasıl Ele Alınmalı?</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Göçmenlerin Kamu Hizmetlerine Erişimi</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Göç ve Göçmenlerle İletişimin </a:t>
            </a:r>
            <a:r>
              <a:rPr lang="tr-TR" altLang="tr-TR" sz="1800" b="0" kern="0" dirty="0" err="1">
                <a:solidFill>
                  <a:srgbClr val="663300"/>
                </a:solidFill>
              </a:rPr>
              <a:t>ABC’si</a:t>
            </a:r>
            <a:endParaRPr lang="tr-TR" altLang="tr-TR" sz="1800" b="0" kern="0" dirty="0">
              <a:solidFill>
                <a:srgbClr val="663300"/>
              </a:solidFill>
            </a:endParaRP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Yerel Kuruluşlar ve Yeni </a:t>
            </a:r>
            <a:r>
              <a:rPr lang="tr-TR" altLang="tr-TR" sz="1800" b="0" kern="0" dirty="0" err="1">
                <a:solidFill>
                  <a:srgbClr val="663300"/>
                </a:solidFill>
              </a:rPr>
              <a:t>Hemşehrileri</a:t>
            </a:r>
            <a:r>
              <a:rPr lang="tr-TR" altLang="tr-TR" sz="1800" b="0" kern="0" dirty="0">
                <a:solidFill>
                  <a:srgbClr val="663300"/>
                </a:solidFill>
              </a:rPr>
              <a:t> Göçmenler</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Antalya’nın Göç Profili ve Göç Yönetiminin Örgütlenmesi</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Türkiye’de Göç Politikaları ve Uyumu Destekleyen Uygulamalar</a:t>
            </a:r>
          </a:p>
          <a:p>
            <a:pPr marL="792000" lvl="1" algn="just" defTabSz="685800">
              <a:spcAft>
                <a:spcPts val="900"/>
              </a:spcAft>
              <a:buSzPct val="100000"/>
              <a:buFont typeface="Arial" panose="020B0604020202020204" pitchFamily="34" charset="0"/>
              <a:buChar char="•"/>
              <a:defRPr/>
            </a:pPr>
            <a:r>
              <a:rPr lang="tr-TR" altLang="tr-TR" sz="1800" b="0" kern="0" dirty="0">
                <a:solidFill>
                  <a:srgbClr val="663300"/>
                </a:solidFill>
              </a:rPr>
              <a:t>Krizler Çağında Emek ve Göçmenlik</a:t>
            </a:r>
          </a:p>
          <a:p>
            <a:pPr marL="285750" indent="-214313" algn="just" defTabSz="685800">
              <a:lnSpc>
                <a:spcPct val="30000"/>
              </a:lnSpc>
              <a:buSzPct val="65000"/>
              <a:buFont typeface="Times New Roman" pitchFamily="18" charset="0"/>
              <a:buChar char="►"/>
              <a:tabLst>
                <a:tab pos="214313" algn="l"/>
              </a:tabLst>
              <a:defRPr/>
            </a:pPr>
            <a:endParaRPr kumimoji="0" lang="tr-TR" altLang="tr-TR" sz="1800" b="0" i="1" kern="0" dirty="0">
              <a:solidFill>
                <a:srgbClr val="CC9900"/>
              </a:solidFill>
            </a:endParaRPr>
          </a:p>
        </p:txBody>
      </p:sp>
    </p:spTree>
    <p:extLst>
      <p:ext uri="{BB962C8B-B14F-4D97-AF65-F5344CB8AC3E}">
        <p14:creationId xmlns:p14="http://schemas.microsoft.com/office/powerpoint/2010/main" val="3293053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506BE2-82E7-2E27-26F3-309CC40EF76D}"/>
              </a:ext>
            </a:extLst>
          </p:cNvPr>
          <p:cNvSpPr>
            <a:spLocks noGrp="1"/>
          </p:cNvSpPr>
          <p:nvPr>
            <p:ph type="title"/>
          </p:nvPr>
        </p:nvSpPr>
        <p:spPr/>
        <p:txBody>
          <a:bodyPr/>
          <a:lstStyle/>
          <a:p>
            <a:pPr algn="ctr"/>
            <a:r>
              <a:rPr lang="tr-TR" dirty="0"/>
              <a:t>Eşitlik Kurumları</a:t>
            </a:r>
          </a:p>
        </p:txBody>
      </p:sp>
      <p:sp>
        <p:nvSpPr>
          <p:cNvPr id="3" name="İçerik Yer Tutucusu 2">
            <a:extLst>
              <a:ext uri="{FF2B5EF4-FFF2-40B4-BE49-F238E27FC236}">
                <a16:creationId xmlns:a16="http://schemas.microsoft.com/office/drawing/2014/main" id="{D98F8DE7-481A-037D-B948-78D6B4BB1FD1}"/>
              </a:ext>
            </a:extLst>
          </p:cNvPr>
          <p:cNvSpPr>
            <a:spLocks noGrp="1"/>
          </p:cNvSpPr>
          <p:nvPr>
            <p:ph idx="1"/>
          </p:nvPr>
        </p:nvSpPr>
        <p:spPr/>
        <p:txBody>
          <a:bodyPr/>
          <a:lstStyle/>
          <a:p>
            <a:pPr algn="just"/>
            <a:r>
              <a:rPr lang="tr-TR" sz="2600" dirty="0"/>
              <a:t>E</a:t>
            </a:r>
            <a:r>
              <a:rPr lang="tr-TR" sz="2600" cap="none" dirty="0"/>
              <a:t>şitlikle ilgili norm ve değerlerin uygulamaya geçirilmesini güvence altına almak üzere kurulan kurumlar (</a:t>
            </a:r>
            <a:r>
              <a:rPr lang="tr-TR" sz="2600" dirty="0" err="1"/>
              <a:t>M</a:t>
            </a:r>
            <a:r>
              <a:rPr lang="tr-TR" sz="2600" cap="none" dirty="0" err="1"/>
              <a:t>oon’dan</a:t>
            </a:r>
            <a:r>
              <a:rPr lang="tr-TR" sz="2600" cap="none" dirty="0"/>
              <a:t> </a:t>
            </a:r>
            <a:r>
              <a:rPr lang="tr-TR" sz="2600" cap="none" dirty="0" err="1"/>
              <a:t>akt</a:t>
            </a:r>
            <a:r>
              <a:rPr lang="tr-TR" sz="2600" cap="none" dirty="0"/>
              <a:t>. Karan, 2009)</a:t>
            </a:r>
          </a:p>
          <a:p>
            <a:pPr algn="just"/>
            <a:r>
              <a:rPr lang="tr-TR" sz="2600" dirty="0"/>
              <a:t>K</a:t>
            </a:r>
            <a:r>
              <a:rPr lang="tr-TR" sz="2600" cap="none" dirty="0"/>
              <a:t>urumların ayrımcılıkla hukuki açıdan mücadele biçimleri ise farklılaşmakta</a:t>
            </a:r>
          </a:p>
          <a:p>
            <a:pPr marL="0" indent="0" algn="just">
              <a:buNone/>
            </a:pPr>
            <a:r>
              <a:rPr lang="tr-TR" sz="2600" b="1" u="sng" cap="none" dirty="0"/>
              <a:t>Örnek:</a:t>
            </a:r>
            <a:r>
              <a:rPr lang="tr-TR" sz="2600" b="1" cap="none" dirty="0"/>
              <a:t> </a:t>
            </a:r>
            <a:r>
              <a:rPr lang="tr-TR" sz="2600" b="1" dirty="0"/>
              <a:t>M</a:t>
            </a:r>
            <a:r>
              <a:rPr lang="tr-TR" sz="2600" cap="none" dirty="0"/>
              <a:t>ağdurlara hukuki yardım, arabuluculuk, kendi adına yargısal veya idari usullere başvurma, müdahil olma ya da ayrımcılıkla mücadelede test yöntemine başvurma gibi yollara başvurma...</a:t>
            </a:r>
          </a:p>
          <a:p>
            <a:endParaRPr lang="tr-TR" sz="2600" dirty="0"/>
          </a:p>
        </p:txBody>
      </p:sp>
      <p:sp>
        <p:nvSpPr>
          <p:cNvPr id="4" name="Slayt Numarası Yer Tutucusu 3">
            <a:extLst>
              <a:ext uri="{FF2B5EF4-FFF2-40B4-BE49-F238E27FC236}">
                <a16:creationId xmlns:a16="http://schemas.microsoft.com/office/drawing/2014/main" id="{99121824-A9C8-5FFF-2B9F-11CAB3324FA1}"/>
              </a:ext>
            </a:extLst>
          </p:cNvPr>
          <p:cNvSpPr>
            <a:spLocks noGrp="1"/>
          </p:cNvSpPr>
          <p:nvPr>
            <p:ph type="sldNum" sz="quarter" idx="11"/>
          </p:nvPr>
        </p:nvSpPr>
        <p:spPr/>
        <p:txBody>
          <a:bodyPr/>
          <a:lstStyle/>
          <a:p>
            <a:fld id="{88F588EC-830B-420B-B9DF-62AAA38664F3}" type="slidenum">
              <a:rPr lang="en-US" altLang="tr-TR" smtClean="0"/>
              <a:pPr/>
              <a:t>20</a:t>
            </a:fld>
            <a:endParaRPr lang="en-US" altLang="tr-TR"/>
          </a:p>
        </p:txBody>
      </p:sp>
    </p:spTree>
    <p:extLst>
      <p:ext uri="{BB962C8B-B14F-4D97-AF65-F5344CB8AC3E}">
        <p14:creationId xmlns:p14="http://schemas.microsoft.com/office/powerpoint/2010/main" val="2544553221"/>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B2A274-4626-A64E-D0C5-ECBAC5B91731}"/>
              </a:ext>
            </a:extLst>
          </p:cNvPr>
          <p:cNvSpPr>
            <a:spLocks noGrp="1"/>
          </p:cNvSpPr>
          <p:nvPr>
            <p:ph type="title"/>
          </p:nvPr>
        </p:nvSpPr>
        <p:spPr>
          <a:xfrm>
            <a:off x="395536" y="609600"/>
            <a:ext cx="8424936" cy="875184"/>
          </a:xfrm>
        </p:spPr>
        <p:txBody>
          <a:bodyPr/>
          <a:lstStyle/>
          <a:p>
            <a:pPr algn="ctr"/>
            <a:r>
              <a:rPr lang="tr-TR" sz="3200" dirty="0"/>
              <a:t>Irkçılığa ve Hoşgörüsüzlüğe Karşı Avrupa Komisyonu 2 </a:t>
            </a:r>
            <a:r>
              <a:rPr lang="tr-TR" sz="3200" dirty="0" err="1"/>
              <a:t>No’lu</a:t>
            </a:r>
            <a:r>
              <a:rPr lang="tr-TR" sz="3200" dirty="0"/>
              <a:t> Genel Politika Tavsiye Kararı</a:t>
            </a:r>
          </a:p>
        </p:txBody>
      </p:sp>
      <p:sp>
        <p:nvSpPr>
          <p:cNvPr id="3" name="İçerik Yer Tutucusu 2">
            <a:extLst>
              <a:ext uri="{FF2B5EF4-FFF2-40B4-BE49-F238E27FC236}">
                <a16:creationId xmlns:a16="http://schemas.microsoft.com/office/drawing/2014/main" id="{D9558535-A890-0F9B-C4C5-4ECB507382CB}"/>
              </a:ext>
            </a:extLst>
          </p:cNvPr>
          <p:cNvSpPr>
            <a:spLocks noGrp="1"/>
          </p:cNvSpPr>
          <p:nvPr>
            <p:ph idx="1"/>
          </p:nvPr>
        </p:nvSpPr>
        <p:spPr/>
        <p:txBody>
          <a:bodyPr/>
          <a:lstStyle/>
          <a:p>
            <a:pPr marL="0" indent="0" algn="just">
              <a:buNone/>
            </a:pPr>
            <a:r>
              <a:rPr lang="tr-TR" sz="2000" i="1" dirty="0">
                <a:ea typeface="Calibri" panose="020F0502020204030204" pitchFamily="34" charset="0"/>
                <a:cs typeface="Times New Roman" panose="02020603050405020304" pitchFamily="18" charset="0"/>
              </a:rPr>
              <a:t>İyi uygulama örneklerinden hareketle seçilmiş tavsiye kararlarında eşitlik kurumları;</a:t>
            </a:r>
          </a:p>
          <a:p>
            <a:pPr algn="just"/>
            <a:r>
              <a:rPr lang="tr-TR" sz="2000" dirty="0">
                <a:effectLst/>
                <a:ea typeface="Calibri" panose="020F0502020204030204" pitchFamily="34" charset="0"/>
                <a:cs typeface="Times New Roman" panose="02020603050405020304" pitchFamily="18" charset="0"/>
              </a:rPr>
              <a:t>Anayasa veya parlamentodan </a:t>
            </a:r>
            <a:r>
              <a:rPr lang="tr-TR" sz="2000" dirty="0">
                <a:ea typeface="Calibri" panose="020F0502020204030204" pitchFamily="34" charset="0"/>
                <a:cs typeface="Times New Roman" panose="02020603050405020304" pitchFamily="18" charset="0"/>
              </a:rPr>
              <a:t>geçirilen</a:t>
            </a:r>
            <a:r>
              <a:rPr lang="tr-TR" sz="2000" dirty="0">
                <a:effectLst/>
                <a:ea typeface="Calibri" panose="020F0502020204030204" pitchFamily="34" charset="0"/>
                <a:cs typeface="Times New Roman" panose="02020603050405020304" pitchFamily="18" charset="0"/>
              </a:rPr>
              <a:t> yasalarla kurulmalı</a:t>
            </a:r>
          </a:p>
          <a:p>
            <a:pPr algn="just"/>
            <a:r>
              <a:rPr lang="tr-TR" sz="2000" dirty="0">
                <a:effectLst/>
                <a:ea typeface="Calibri" panose="020F0502020204030204" pitchFamily="34" charset="0"/>
                <a:cs typeface="Times New Roman" panose="02020603050405020304" pitchFamily="18" charset="0"/>
              </a:rPr>
              <a:t>Farklılıkları, çeşitliliği, iyi ilişkileri yaygınlaştırmalı, ayrımcılığı ve hoşgörüsüzlüğü önlemeli, ortadan kaldırmalı</a:t>
            </a:r>
          </a:p>
          <a:p>
            <a:pPr algn="just"/>
            <a:r>
              <a:rPr lang="tr-TR" sz="2000" dirty="0">
                <a:effectLst/>
                <a:ea typeface="Calibri" panose="020F0502020204030204" pitchFamily="34" charset="0"/>
                <a:cs typeface="Times New Roman" panose="02020603050405020304" pitchFamily="18" charset="0"/>
              </a:rPr>
              <a:t>Kamu ve özel sektörü kapsamalı</a:t>
            </a:r>
          </a:p>
          <a:p>
            <a:pPr algn="just"/>
            <a:r>
              <a:rPr lang="tr-TR" sz="2000" dirty="0">
                <a:effectLst/>
                <a:ea typeface="Calibri" panose="020F0502020204030204" pitchFamily="34" charset="0"/>
                <a:cs typeface="Times New Roman" panose="02020603050405020304" pitchFamily="18" charset="0"/>
              </a:rPr>
              <a:t>Yasama ve yürütmeden ayrı yasal kurumlar olmalı (tamamen bağımsız)</a:t>
            </a:r>
          </a:p>
          <a:p>
            <a:pPr algn="just"/>
            <a:r>
              <a:rPr lang="tr-TR" sz="2000" dirty="0">
                <a:effectLst/>
                <a:ea typeface="Calibri" panose="020F0502020204030204" pitchFamily="34" charset="0"/>
                <a:cs typeface="Times New Roman" panose="02020603050405020304" pitchFamily="18" charset="0"/>
              </a:rPr>
              <a:t>Devlet ya da siyasi partilerin müdahalesi olmadan çalışmalı</a:t>
            </a:r>
          </a:p>
          <a:p>
            <a:pPr algn="just"/>
            <a:r>
              <a:rPr lang="tr-TR" sz="2000" dirty="0">
                <a:effectLst/>
                <a:ea typeface="Calibri" panose="020F0502020204030204" pitchFamily="34" charset="0"/>
                <a:cs typeface="Times New Roman" panose="02020603050405020304" pitchFamily="18" charset="0"/>
              </a:rPr>
              <a:t>Yetkilendirilmeli ve erişilebilir olmalı </a:t>
            </a:r>
            <a:r>
              <a:rPr lang="tr-TR" sz="2000" cap="none" dirty="0">
                <a:effectLst/>
                <a:ea typeface="Calibri" panose="020F0502020204030204" pitchFamily="34" charset="0"/>
                <a:cs typeface="Times New Roman" panose="02020603050405020304" pitchFamily="18" charset="0"/>
              </a:rPr>
              <a:t>(</a:t>
            </a:r>
            <a:r>
              <a:rPr lang="tr-TR" sz="2000" cap="none" dirty="0">
                <a:effectLst/>
                <a:ea typeface="Calibri" panose="020F0502020204030204" pitchFamily="34" charset="0"/>
                <a:cs typeface="Times New Roman" panose="02020603050405020304" pitchFamily="18" charset="0"/>
                <a:hlinkClick r:id="rId2"/>
              </a:rPr>
              <a:t>https://hudoc.ecri.coe.int/eng#{%22sort%22:[%22ecrıpublicationdate%20descending%22],%22ecrııdentifier%22:[%22rec-02rev-2018-006-eng%22]}</a:t>
            </a:r>
            <a:r>
              <a:rPr lang="tr-TR" sz="2000" cap="none" dirty="0">
                <a:effectLst/>
                <a:ea typeface="Calibri" panose="020F0502020204030204" pitchFamily="34" charset="0"/>
                <a:cs typeface="Times New Roman" panose="02020603050405020304" pitchFamily="18" charset="0"/>
              </a:rPr>
              <a:t>).</a:t>
            </a:r>
          </a:p>
          <a:p>
            <a:endParaRPr lang="tr-TR" sz="2000" dirty="0"/>
          </a:p>
        </p:txBody>
      </p:sp>
      <p:sp>
        <p:nvSpPr>
          <p:cNvPr id="4" name="Slayt Numarası Yer Tutucusu 3">
            <a:extLst>
              <a:ext uri="{FF2B5EF4-FFF2-40B4-BE49-F238E27FC236}">
                <a16:creationId xmlns:a16="http://schemas.microsoft.com/office/drawing/2014/main" id="{CC493C8B-3713-8CE4-1F2F-14279B674455}"/>
              </a:ext>
            </a:extLst>
          </p:cNvPr>
          <p:cNvSpPr>
            <a:spLocks noGrp="1"/>
          </p:cNvSpPr>
          <p:nvPr>
            <p:ph type="sldNum" sz="quarter" idx="11"/>
          </p:nvPr>
        </p:nvSpPr>
        <p:spPr/>
        <p:txBody>
          <a:bodyPr/>
          <a:lstStyle/>
          <a:p>
            <a:fld id="{88F588EC-830B-420B-B9DF-62AAA38664F3}" type="slidenum">
              <a:rPr lang="en-US" altLang="tr-TR" smtClean="0"/>
              <a:pPr/>
              <a:t>21</a:t>
            </a:fld>
            <a:endParaRPr lang="en-US" altLang="tr-TR"/>
          </a:p>
        </p:txBody>
      </p:sp>
    </p:spTree>
    <p:extLst>
      <p:ext uri="{BB962C8B-B14F-4D97-AF65-F5344CB8AC3E}">
        <p14:creationId xmlns:p14="http://schemas.microsoft.com/office/powerpoint/2010/main" val="2443398623"/>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1B77AF-3A67-57B2-94D3-D3C6E7E06345}"/>
              </a:ext>
            </a:extLst>
          </p:cNvPr>
          <p:cNvSpPr>
            <a:spLocks noGrp="1"/>
          </p:cNvSpPr>
          <p:nvPr>
            <p:ph idx="1"/>
          </p:nvPr>
        </p:nvSpPr>
        <p:spPr>
          <a:xfrm>
            <a:off x="685800" y="1844824"/>
            <a:ext cx="7772400" cy="4251176"/>
          </a:xfrm>
        </p:spPr>
        <p:txBody>
          <a:bodyPr/>
          <a:lstStyle/>
          <a:p>
            <a:pPr algn="just"/>
            <a:r>
              <a:rPr lang="tr-TR" sz="2500" dirty="0">
                <a:ea typeface="Calibri" panose="020F0502020204030204" pitchFamily="34" charset="0"/>
              </a:rPr>
              <a:t>S</a:t>
            </a:r>
            <a:r>
              <a:rPr lang="tr-TR" sz="2500" dirty="0">
                <a:effectLst/>
                <a:ea typeface="Calibri" panose="020F0502020204030204" pitchFamily="34" charset="0"/>
              </a:rPr>
              <a:t>on birkaç yıl içerisinde Avrupa Komisyonuna üye ülkelerde eşitlik kurumlarının oluşturulmasına hız verilmiş durumda</a:t>
            </a:r>
          </a:p>
          <a:p>
            <a:pPr algn="just"/>
            <a:r>
              <a:rPr lang="tr-TR" sz="2500" dirty="0">
                <a:ea typeface="Calibri" panose="020F0502020204030204" pitchFamily="34" charset="0"/>
              </a:rPr>
              <a:t>Ulusal insan hakları kurumları*</a:t>
            </a:r>
            <a:endParaRPr lang="tr-TR" sz="2500" dirty="0">
              <a:effectLst/>
              <a:ea typeface="Calibri" panose="020F0502020204030204" pitchFamily="34" charset="0"/>
            </a:endParaRPr>
          </a:p>
          <a:p>
            <a:pPr algn="just"/>
            <a:r>
              <a:rPr lang="tr-TR" sz="2500" dirty="0">
                <a:ea typeface="Calibri" panose="020F0502020204030204" pitchFamily="34" charset="0"/>
              </a:rPr>
              <a:t>K</a:t>
            </a:r>
            <a:r>
              <a:rPr lang="tr-TR" sz="2500" dirty="0">
                <a:effectLst/>
                <a:ea typeface="Calibri" panose="020F0502020204030204" pitchFamily="34" charset="0"/>
              </a:rPr>
              <a:t>apsamlı ve çeşitlilik içeren bir eşitlik kurumu oluşturabilmek mümkün mü?</a:t>
            </a:r>
          </a:p>
          <a:p>
            <a:pPr algn="just"/>
            <a:r>
              <a:rPr lang="tr-TR" sz="2500" dirty="0">
                <a:ea typeface="Calibri" panose="020F0502020204030204" pitchFamily="34" charset="0"/>
              </a:rPr>
              <a:t>B</a:t>
            </a:r>
            <a:r>
              <a:rPr lang="tr-TR" sz="2500" dirty="0">
                <a:effectLst/>
                <a:ea typeface="Calibri" panose="020F0502020204030204" pitchFamily="34" charset="0"/>
              </a:rPr>
              <a:t>ağımsızlıkları ve fon bulma noktasında sorunlar…</a:t>
            </a:r>
            <a:endParaRPr lang="tr-TR" sz="2500" dirty="0"/>
          </a:p>
          <a:p>
            <a:pPr marL="0" indent="0">
              <a:buNone/>
            </a:pPr>
            <a:endParaRPr lang="tr-TR" sz="2500" dirty="0"/>
          </a:p>
        </p:txBody>
      </p:sp>
      <p:sp>
        <p:nvSpPr>
          <p:cNvPr id="4" name="Slayt Numarası Yer Tutucusu 3">
            <a:extLst>
              <a:ext uri="{FF2B5EF4-FFF2-40B4-BE49-F238E27FC236}">
                <a16:creationId xmlns:a16="http://schemas.microsoft.com/office/drawing/2014/main" id="{C849556A-9362-5C7E-FE52-391148759173}"/>
              </a:ext>
            </a:extLst>
          </p:cNvPr>
          <p:cNvSpPr>
            <a:spLocks noGrp="1"/>
          </p:cNvSpPr>
          <p:nvPr>
            <p:ph type="sldNum" sz="quarter" idx="11"/>
          </p:nvPr>
        </p:nvSpPr>
        <p:spPr/>
        <p:txBody>
          <a:bodyPr/>
          <a:lstStyle/>
          <a:p>
            <a:fld id="{88F588EC-830B-420B-B9DF-62AAA38664F3}" type="slidenum">
              <a:rPr lang="en-US" altLang="tr-TR" smtClean="0"/>
              <a:pPr/>
              <a:t>22</a:t>
            </a:fld>
            <a:endParaRPr lang="en-US" altLang="tr-TR"/>
          </a:p>
        </p:txBody>
      </p:sp>
    </p:spTree>
    <p:extLst>
      <p:ext uri="{BB962C8B-B14F-4D97-AF65-F5344CB8AC3E}">
        <p14:creationId xmlns:p14="http://schemas.microsoft.com/office/powerpoint/2010/main" val="3893326312"/>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3421B7-924D-483D-015A-102A857E4FFD}"/>
              </a:ext>
            </a:extLst>
          </p:cNvPr>
          <p:cNvSpPr>
            <a:spLocks noGrp="1"/>
          </p:cNvSpPr>
          <p:nvPr>
            <p:ph type="title"/>
          </p:nvPr>
        </p:nvSpPr>
        <p:spPr>
          <a:xfrm>
            <a:off x="677889" y="838200"/>
            <a:ext cx="7772400" cy="1143000"/>
          </a:xfrm>
        </p:spPr>
        <p:txBody>
          <a:bodyPr/>
          <a:lstStyle/>
          <a:p>
            <a:pPr algn="ctr" eaLnBrk="1" hangingPunct="1"/>
            <a:r>
              <a:rPr lang="tr-TR" altLang="tr-TR" sz="4000" dirty="0"/>
              <a:t>Türkiye’deki Hukuki ve Kurumsal Yapı</a:t>
            </a:r>
            <a:br>
              <a:rPr lang="tr-TR" altLang="tr-TR" dirty="0"/>
            </a:br>
            <a:endParaRPr lang="tr-TR" dirty="0"/>
          </a:p>
        </p:txBody>
      </p:sp>
      <p:sp>
        <p:nvSpPr>
          <p:cNvPr id="3" name="İçerik Yer Tutucusu 2">
            <a:extLst>
              <a:ext uri="{FF2B5EF4-FFF2-40B4-BE49-F238E27FC236}">
                <a16:creationId xmlns:a16="http://schemas.microsoft.com/office/drawing/2014/main" id="{F3EC0EC4-B0AB-836A-1494-90E4E56A0554}"/>
              </a:ext>
            </a:extLst>
          </p:cNvPr>
          <p:cNvSpPr>
            <a:spLocks noGrp="1"/>
          </p:cNvSpPr>
          <p:nvPr>
            <p:ph idx="1"/>
          </p:nvPr>
        </p:nvSpPr>
        <p:spPr/>
        <p:txBody>
          <a:bodyPr/>
          <a:lstStyle/>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Türk hukukunda 1924 Anayasası’ndan bu yana tüm anayasalarda ve birçok kanunda ayrımcılığın yasaklanmasına ve eşitlik ilkesine dair pek çok düzenleme bulunmakta (Gül &amp; Karan, 2011).</a:t>
            </a:r>
            <a:endParaRPr lang="tr-TR" sz="2000" dirty="0">
              <a:ea typeface="Calibri" panose="020F0502020204030204" pitchFamily="34" charset="0"/>
              <a:cs typeface="Times New Roman" panose="02020603050405020304" pitchFamily="18" charset="0"/>
            </a:endParaRPr>
          </a:p>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1930 Belediye Kanunu (kadına da seçme ve seçilme hakkı tanır)</a:t>
            </a:r>
            <a:endParaRPr lang="tr-TR" sz="2000" dirty="0">
              <a:ea typeface="Calibri" panose="020F0502020204030204" pitchFamily="34" charset="0"/>
              <a:cs typeface="Times New Roman" panose="02020603050405020304" pitchFamily="18" charset="0"/>
            </a:endParaRPr>
          </a:p>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1933 Köy Kanunu değişikliği ile muhtar ve ihtiyar heyetlerine kadın seçilme hakkı</a:t>
            </a:r>
            <a:endParaRPr lang="tr-TR" sz="2000" dirty="0">
              <a:ea typeface="Calibri" panose="020F0502020204030204" pitchFamily="34" charset="0"/>
              <a:cs typeface="Times New Roman" panose="02020603050405020304" pitchFamily="18" charset="0"/>
            </a:endParaRPr>
          </a:p>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1934 milletvekili seçme ve seçilme hakkı (</a:t>
            </a:r>
            <a:r>
              <a:rPr lang="tr-TR" sz="2000" dirty="0" err="1">
                <a:effectLst/>
                <a:ea typeface="Calibri" panose="020F0502020204030204" pitchFamily="34" charset="0"/>
                <a:cs typeface="Times New Roman" panose="02020603050405020304" pitchFamily="18" charset="0"/>
              </a:rPr>
              <a:t>Odyakmaz</a:t>
            </a:r>
            <a:r>
              <a:rPr lang="tr-TR" sz="2000" dirty="0">
                <a:effectLst/>
                <a:ea typeface="Calibri" panose="020F0502020204030204" pitchFamily="34" charset="0"/>
                <a:cs typeface="Times New Roman" panose="02020603050405020304" pitchFamily="18" charset="0"/>
              </a:rPr>
              <a:t>, 2008).</a:t>
            </a:r>
          </a:p>
          <a:p>
            <a:endParaRPr lang="tr-TR" sz="2000" dirty="0"/>
          </a:p>
        </p:txBody>
      </p:sp>
      <p:sp>
        <p:nvSpPr>
          <p:cNvPr id="4" name="Slayt Numarası Yer Tutucusu 3">
            <a:extLst>
              <a:ext uri="{FF2B5EF4-FFF2-40B4-BE49-F238E27FC236}">
                <a16:creationId xmlns:a16="http://schemas.microsoft.com/office/drawing/2014/main" id="{AD2DB2CD-9D14-DCC7-7772-547009F74C19}"/>
              </a:ext>
            </a:extLst>
          </p:cNvPr>
          <p:cNvSpPr>
            <a:spLocks noGrp="1"/>
          </p:cNvSpPr>
          <p:nvPr>
            <p:ph type="sldNum" sz="quarter" idx="11"/>
          </p:nvPr>
        </p:nvSpPr>
        <p:spPr/>
        <p:txBody>
          <a:bodyPr/>
          <a:lstStyle/>
          <a:p>
            <a:fld id="{88F588EC-830B-420B-B9DF-62AAA38664F3}" type="slidenum">
              <a:rPr lang="en-US" altLang="tr-TR" smtClean="0"/>
              <a:pPr/>
              <a:t>23</a:t>
            </a:fld>
            <a:endParaRPr lang="en-US" altLang="tr-TR"/>
          </a:p>
        </p:txBody>
      </p:sp>
    </p:spTree>
    <p:extLst>
      <p:ext uri="{BB962C8B-B14F-4D97-AF65-F5344CB8AC3E}">
        <p14:creationId xmlns:p14="http://schemas.microsoft.com/office/powerpoint/2010/main" val="3358136278"/>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E252FD-2475-FD2F-A4B1-5545F42DE90A}"/>
              </a:ext>
            </a:extLst>
          </p:cNvPr>
          <p:cNvSpPr>
            <a:spLocks noGrp="1"/>
          </p:cNvSpPr>
          <p:nvPr>
            <p:ph type="title"/>
          </p:nvPr>
        </p:nvSpPr>
        <p:spPr/>
        <p:txBody>
          <a:bodyPr/>
          <a:lstStyle/>
          <a:p>
            <a:pPr algn="ctr"/>
            <a:r>
              <a:rPr lang="tr-TR" sz="3800" dirty="0"/>
              <a:t>Ayrımcılıkla İlgili Uluslararası Düzenlemelerin Ulusal Mevzuata Yansımaları</a:t>
            </a:r>
          </a:p>
        </p:txBody>
      </p:sp>
      <p:sp>
        <p:nvSpPr>
          <p:cNvPr id="3" name="İçerik Yer Tutucusu 2">
            <a:extLst>
              <a:ext uri="{FF2B5EF4-FFF2-40B4-BE49-F238E27FC236}">
                <a16:creationId xmlns:a16="http://schemas.microsoft.com/office/drawing/2014/main" id="{F3F376B3-153B-3B3D-7266-1064DDCF0FFB}"/>
              </a:ext>
            </a:extLst>
          </p:cNvPr>
          <p:cNvSpPr>
            <a:spLocks noGrp="1"/>
          </p:cNvSpPr>
          <p:nvPr>
            <p:ph idx="1"/>
          </p:nvPr>
        </p:nvSpPr>
        <p:spPr/>
        <p:txBody>
          <a:bodyPr/>
          <a:lstStyle/>
          <a:p>
            <a:pPr algn="just">
              <a:spcBef>
                <a:spcPts val="1440"/>
              </a:spcBef>
              <a:spcAft>
                <a:spcPts val="800"/>
              </a:spcAft>
              <a:buFont typeface="Wingdings" panose="05000000000000000000" pitchFamily="2" charset="2"/>
              <a:buChar char=""/>
            </a:pPr>
            <a:r>
              <a:rPr lang="tr-TR" sz="2000" dirty="0">
                <a:effectLst/>
                <a:ea typeface="Calibri" panose="020F0502020204030204" pitchFamily="34" charset="0"/>
                <a:cs typeface="Times New Roman" panose="02020603050405020304" pitchFamily="18" charset="0"/>
              </a:rPr>
              <a:t>Devletler - yasama organlarıyla varsa sözleşmeyle ihtilaf halindeki mevcut yasaları kaldırarak, sözleşmeye uygun yasaları hayata geçirerek sözleşmeden doğan sorumluluklarını yerine getirirler (Gül &amp; Karan, 2011).</a:t>
            </a:r>
          </a:p>
          <a:p>
            <a:pPr algn="just">
              <a:spcBef>
                <a:spcPts val="1440"/>
              </a:spcBef>
              <a:spcAft>
                <a:spcPts val="800"/>
              </a:spcAft>
              <a:buFont typeface="Wingdings" panose="05000000000000000000" pitchFamily="2" charset="2"/>
              <a:buChar char=""/>
            </a:pPr>
            <a:r>
              <a:rPr lang="tr-TR" sz="2000" b="1" dirty="0">
                <a:effectLst/>
                <a:ea typeface="Calibri" panose="020F0502020204030204" pitchFamily="34" charset="0"/>
                <a:cs typeface="Times New Roman" panose="02020603050405020304" pitchFamily="18" charset="0"/>
              </a:rPr>
              <a:t>1982 Anay</a:t>
            </a:r>
            <a:r>
              <a:rPr lang="tr-TR" sz="2000" dirty="0">
                <a:ea typeface="Calibri" panose="020F0502020204030204" pitchFamily="34" charset="0"/>
                <a:cs typeface="Times New Roman" panose="02020603050405020304" pitchFamily="18" charset="0"/>
              </a:rPr>
              <a:t>asası</a:t>
            </a:r>
            <a:r>
              <a:rPr lang="tr-TR" sz="2000" b="1" dirty="0">
                <a:effectLst/>
                <a:ea typeface="Calibri" panose="020F0502020204030204" pitchFamily="34" charset="0"/>
                <a:cs typeface="Times New Roman" panose="02020603050405020304" pitchFamily="18" charset="0"/>
              </a:rPr>
              <a:t> </a:t>
            </a:r>
            <a:r>
              <a:rPr lang="tr-TR" sz="2000" b="1" dirty="0" err="1">
                <a:effectLst/>
                <a:ea typeface="Calibri" panose="020F0502020204030204" pitchFamily="34" charset="0"/>
                <a:cs typeface="Times New Roman" panose="02020603050405020304" pitchFamily="18" charset="0"/>
              </a:rPr>
              <a:t>md.</a:t>
            </a:r>
            <a:r>
              <a:rPr lang="tr-TR" sz="2000" b="1" dirty="0">
                <a:effectLst/>
                <a:ea typeface="Calibri" panose="020F0502020204030204" pitchFamily="34" charset="0"/>
                <a:cs typeface="Times New Roman" panose="02020603050405020304" pitchFamily="18" charset="0"/>
              </a:rPr>
              <a:t> 90 çerçevesinde;</a:t>
            </a:r>
          </a:p>
          <a:p>
            <a:pPr marL="0" indent="0" algn="ctr">
              <a:spcBef>
                <a:spcPts val="1440"/>
              </a:spcBef>
              <a:spcAft>
                <a:spcPts val="800"/>
              </a:spcAft>
              <a:buNone/>
            </a:pPr>
            <a:r>
              <a:rPr lang="tr-TR" sz="2000" dirty="0">
                <a:effectLst/>
                <a:ea typeface="Calibri" panose="020F0502020204030204" pitchFamily="34" charset="0"/>
                <a:cs typeface="Times New Roman" panose="02020603050405020304" pitchFamily="18" charset="0"/>
              </a:rPr>
              <a:t>Türkiye’nin taraf olduğu insan haklarıyla ilgili uluslararası sözleşmelerde Türkiye, bu hakları koruma altına almış ve kanunlarla çelişmesi halinde de uluslararası sözleşme hükümlerini esas almayı taahhüt etmiştir.</a:t>
            </a:r>
          </a:p>
          <a:p>
            <a:pPr marL="0" indent="0" algn="just">
              <a:spcBef>
                <a:spcPts val="1440"/>
              </a:spcBef>
              <a:spcAft>
                <a:spcPts val="800"/>
              </a:spcAft>
              <a:buNone/>
            </a:pPr>
            <a:endParaRPr lang="tr-TR" sz="2000" dirty="0">
              <a:effectLst/>
              <a:ea typeface="Calibri" panose="020F0502020204030204" pitchFamily="34" charset="0"/>
              <a:cs typeface="Times New Roman" panose="02020603050405020304" pitchFamily="18" charset="0"/>
            </a:endParaRPr>
          </a:p>
          <a:p>
            <a:endParaRPr lang="tr-TR" sz="2000" dirty="0"/>
          </a:p>
        </p:txBody>
      </p:sp>
      <p:sp>
        <p:nvSpPr>
          <p:cNvPr id="4" name="Slayt Numarası Yer Tutucusu 3">
            <a:extLst>
              <a:ext uri="{FF2B5EF4-FFF2-40B4-BE49-F238E27FC236}">
                <a16:creationId xmlns:a16="http://schemas.microsoft.com/office/drawing/2014/main" id="{FE2CF66F-8A90-06D8-078B-D22E74DE0716}"/>
              </a:ext>
            </a:extLst>
          </p:cNvPr>
          <p:cNvSpPr>
            <a:spLocks noGrp="1"/>
          </p:cNvSpPr>
          <p:nvPr>
            <p:ph type="sldNum" sz="quarter" idx="11"/>
          </p:nvPr>
        </p:nvSpPr>
        <p:spPr/>
        <p:txBody>
          <a:bodyPr/>
          <a:lstStyle/>
          <a:p>
            <a:fld id="{88F588EC-830B-420B-B9DF-62AAA38664F3}" type="slidenum">
              <a:rPr lang="en-US" altLang="tr-TR" smtClean="0"/>
              <a:pPr/>
              <a:t>24</a:t>
            </a:fld>
            <a:endParaRPr lang="en-US" altLang="tr-TR"/>
          </a:p>
        </p:txBody>
      </p:sp>
    </p:spTree>
    <p:extLst>
      <p:ext uri="{BB962C8B-B14F-4D97-AF65-F5344CB8AC3E}">
        <p14:creationId xmlns:p14="http://schemas.microsoft.com/office/powerpoint/2010/main" val="1612281565"/>
      </p:ext>
    </p:extLst>
  </p:cSld>
  <p:clrMapOvr>
    <a:masterClrMapping/>
  </p:clrMapOvr>
  <p:transition>
    <p:strips dir="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A4154B-DDB7-E0AB-6AED-BB5CA99A42D7}"/>
              </a:ext>
            </a:extLst>
          </p:cNvPr>
          <p:cNvSpPr>
            <a:spLocks noGrp="1"/>
          </p:cNvSpPr>
          <p:nvPr>
            <p:ph idx="1"/>
          </p:nvPr>
        </p:nvSpPr>
        <p:spPr/>
        <p:txBody>
          <a:bodyPr/>
          <a:lstStyle/>
          <a:p>
            <a:pPr algn="just">
              <a:spcBef>
                <a:spcPts val="1440"/>
              </a:spcBef>
              <a:spcAft>
                <a:spcPts val="800"/>
              </a:spcAft>
            </a:pPr>
            <a:r>
              <a:rPr lang="tr-TR" sz="2000" b="1" dirty="0">
                <a:effectLst/>
                <a:ea typeface="Calibri" panose="020F0502020204030204" pitchFamily="34" charset="0"/>
                <a:cs typeface="Times New Roman" panose="02020603050405020304" pitchFamily="18" charset="0"/>
              </a:rPr>
              <a:t>1982 Anayasası </a:t>
            </a:r>
            <a:r>
              <a:rPr lang="tr-TR" sz="2000" b="1" dirty="0" err="1">
                <a:effectLst/>
                <a:ea typeface="Calibri" panose="020F0502020204030204" pitchFamily="34" charset="0"/>
                <a:cs typeface="Times New Roman" panose="02020603050405020304" pitchFamily="18" charset="0"/>
              </a:rPr>
              <a:t>md.</a:t>
            </a:r>
            <a:r>
              <a:rPr lang="tr-TR" sz="2000" b="1" dirty="0">
                <a:effectLst/>
                <a:ea typeface="Calibri" panose="020F0502020204030204" pitchFamily="34" charset="0"/>
                <a:cs typeface="Times New Roman" panose="02020603050405020304" pitchFamily="18" charset="0"/>
              </a:rPr>
              <a:t> 10 Kanun önünde eşitlik ilkesi;</a:t>
            </a:r>
          </a:p>
          <a:p>
            <a:pPr marL="0" indent="0" algn="ctr">
              <a:spcBef>
                <a:spcPts val="1440"/>
              </a:spcBef>
              <a:spcAft>
                <a:spcPts val="800"/>
              </a:spcAft>
              <a:buNone/>
            </a:pPr>
            <a:r>
              <a:rPr lang="tr-TR" sz="2000" i="1" dirty="0">
                <a:effectLst/>
                <a:ea typeface="Calibri" panose="020F0502020204030204" pitchFamily="34" charset="0"/>
                <a:cs typeface="Times New Roman" panose="02020603050405020304" pitchFamily="18" charset="0"/>
              </a:rPr>
              <a:t>Herkes, dil, ırk, renk, cinsiyet, siyasi düşünce, felsefi inanç, din, mezhep ve benzeri sebeplerle ayırım gözetilmeksizin kanun önünde eşittir.</a:t>
            </a:r>
          </a:p>
          <a:p>
            <a:pPr algn="just">
              <a:spcBef>
                <a:spcPts val="1440"/>
              </a:spcBef>
              <a:spcAft>
                <a:spcPts val="800"/>
              </a:spcAft>
              <a:buFont typeface="Wingdings" panose="05000000000000000000" pitchFamily="2" charset="2"/>
              <a:buChar char=""/>
            </a:pPr>
            <a:r>
              <a:rPr lang="tr-TR" sz="2000" dirty="0">
                <a:ea typeface="Calibri" panose="020F0502020204030204" pitchFamily="34" charset="0"/>
                <a:cs typeface="Times New Roman" panose="02020603050405020304" pitchFamily="18" charset="0"/>
              </a:rPr>
              <a:t>Ailenin Korunması ve Kadına Karşı Şiddetin Önlenmesine Dair Kanun (2012)</a:t>
            </a:r>
          </a:p>
          <a:p>
            <a:pPr algn="just">
              <a:spcBef>
                <a:spcPts val="1440"/>
              </a:spcBef>
              <a:spcAft>
                <a:spcPts val="800"/>
              </a:spcAft>
              <a:buFont typeface="Wingdings" panose="05000000000000000000" pitchFamily="2" charset="2"/>
              <a:buChar char=""/>
            </a:pPr>
            <a:r>
              <a:rPr lang="tr-TR" sz="2000" dirty="0">
                <a:ea typeface="Calibri" panose="020F0502020204030204" pitchFamily="34" charset="0"/>
                <a:cs typeface="Times New Roman" panose="02020603050405020304" pitchFamily="18" charset="0"/>
              </a:rPr>
              <a:t>Türk Medeni Kanunu, İş Kanunu </a:t>
            </a:r>
          </a:p>
          <a:p>
            <a:pPr algn="just">
              <a:spcBef>
                <a:spcPts val="1440"/>
              </a:spcBef>
              <a:spcAft>
                <a:spcPts val="800"/>
              </a:spcAft>
              <a:buFont typeface="Wingdings" panose="05000000000000000000" pitchFamily="2" charset="2"/>
              <a:buChar char=""/>
            </a:pPr>
            <a:r>
              <a:rPr lang="tr-TR" sz="2000" dirty="0">
                <a:effectLst/>
                <a:ea typeface="Calibri" panose="020F0502020204030204" pitchFamily="34" charset="0"/>
                <a:cs typeface="Times New Roman" panose="02020603050405020304" pitchFamily="18" charset="0"/>
              </a:rPr>
              <a:t>1979 CEDAW </a:t>
            </a:r>
            <a:r>
              <a:rPr lang="tr-TR" sz="2000" dirty="0">
                <a:ea typeface="Calibri" panose="020F0502020204030204" pitchFamily="34" charset="0"/>
                <a:cs typeface="Times New Roman" panose="02020603050405020304" pitchFamily="18" charset="0"/>
              </a:rPr>
              <a:t>- </a:t>
            </a:r>
            <a:r>
              <a:rPr lang="tr-TR" sz="2000" dirty="0">
                <a:effectLst/>
                <a:ea typeface="Calibri" panose="020F0502020204030204" pitchFamily="34" charset="0"/>
                <a:cs typeface="Times New Roman" panose="02020603050405020304" pitchFamily="18" charset="0"/>
              </a:rPr>
              <a:t>Kadınlara Karşı Her Türlü Ayrımcılığın Önlenmesi Sözleşmesi (1981’de yürürlüğe girdi, Türkiye 1985’te imzaladı ve 1986’da taraf oldu</a:t>
            </a:r>
            <a:r>
              <a:rPr lang="tr-TR" sz="2000" dirty="0">
                <a:ea typeface="Calibri" panose="020F0502020204030204" pitchFamily="34" charset="0"/>
                <a:cs typeface="Times New Roman" panose="02020603050405020304" pitchFamily="18" charset="0"/>
              </a:rPr>
              <a:t>).</a:t>
            </a:r>
            <a:endParaRPr lang="tr-TR" sz="2000" dirty="0">
              <a:effectLst/>
              <a:ea typeface="Calibri" panose="020F0502020204030204" pitchFamily="34" charset="0"/>
              <a:cs typeface="Times New Roman" panose="02020603050405020304" pitchFamily="18" charset="0"/>
            </a:endParaRPr>
          </a:p>
          <a:p>
            <a:endParaRPr lang="tr-TR" sz="2000" dirty="0"/>
          </a:p>
        </p:txBody>
      </p:sp>
      <p:sp>
        <p:nvSpPr>
          <p:cNvPr id="4" name="Slayt Numarası Yer Tutucusu 3">
            <a:extLst>
              <a:ext uri="{FF2B5EF4-FFF2-40B4-BE49-F238E27FC236}">
                <a16:creationId xmlns:a16="http://schemas.microsoft.com/office/drawing/2014/main" id="{784830C4-1DFB-2005-F670-DB9C16A731BA}"/>
              </a:ext>
            </a:extLst>
          </p:cNvPr>
          <p:cNvSpPr>
            <a:spLocks noGrp="1"/>
          </p:cNvSpPr>
          <p:nvPr>
            <p:ph type="sldNum" sz="quarter" idx="11"/>
          </p:nvPr>
        </p:nvSpPr>
        <p:spPr/>
        <p:txBody>
          <a:bodyPr/>
          <a:lstStyle/>
          <a:p>
            <a:fld id="{88F588EC-830B-420B-B9DF-62AAA38664F3}" type="slidenum">
              <a:rPr lang="en-US" altLang="tr-TR" smtClean="0"/>
              <a:pPr/>
              <a:t>25</a:t>
            </a:fld>
            <a:endParaRPr lang="en-US" altLang="tr-TR"/>
          </a:p>
        </p:txBody>
      </p:sp>
    </p:spTree>
    <p:extLst>
      <p:ext uri="{BB962C8B-B14F-4D97-AF65-F5344CB8AC3E}">
        <p14:creationId xmlns:p14="http://schemas.microsoft.com/office/powerpoint/2010/main" val="35685752"/>
      </p:ext>
    </p:extLst>
  </p:cSld>
  <p:clrMapOvr>
    <a:masterClrMapping/>
  </p:clrMapOvr>
  <p:transition>
    <p:strips dir="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1B2D36-2DBB-96B9-7415-B4C309FCB8CC}"/>
              </a:ext>
            </a:extLst>
          </p:cNvPr>
          <p:cNvSpPr>
            <a:spLocks noGrp="1"/>
          </p:cNvSpPr>
          <p:nvPr>
            <p:ph type="title"/>
          </p:nvPr>
        </p:nvSpPr>
        <p:spPr/>
        <p:txBody>
          <a:bodyPr/>
          <a:lstStyle/>
          <a:p>
            <a:pPr algn="ctr"/>
            <a:r>
              <a:rPr lang="tr-TR" dirty="0"/>
              <a:t>İdari Yapılanma</a:t>
            </a:r>
          </a:p>
        </p:txBody>
      </p:sp>
      <p:sp>
        <p:nvSpPr>
          <p:cNvPr id="3" name="İçerik Yer Tutucusu 2">
            <a:extLst>
              <a:ext uri="{FF2B5EF4-FFF2-40B4-BE49-F238E27FC236}">
                <a16:creationId xmlns:a16="http://schemas.microsoft.com/office/drawing/2014/main" id="{0A926E0B-EE20-1F21-3AF4-43398A603E7A}"/>
              </a:ext>
            </a:extLst>
          </p:cNvPr>
          <p:cNvSpPr>
            <a:spLocks noGrp="1"/>
          </p:cNvSpPr>
          <p:nvPr>
            <p:ph idx="1"/>
          </p:nvPr>
        </p:nvSpPr>
        <p:spPr/>
        <p:txBody>
          <a:bodyPr/>
          <a:lstStyle/>
          <a:p>
            <a:pPr algn="just">
              <a:lnSpc>
                <a:spcPct val="150000"/>
              </a:lnSpc>
            </a:pPr>
            <a:r>
              <a:rPr lang="tr-TR" sz="2000" b="0" dirty="0"/>
              <a:t>1990 - TBMM İnsan Haklarını İnceleme Komisyonunun Kurulması  (ilk)</a:t>
            </a:r>
          </a:p>
          <a:p>
            <a:pPr marL="0" indent="0" algn="just">
              <a:lnSpc>
                <a:spcPct val="150000"/>
              </a:lnSpc>
              <a:buNone/>
            </a:pPr>
            <a:r>
              <a:rPr lang="tr-TR" sz="2000" b="0" dirty="0"/>
              <a:t>*1999 AB Aday Ülke Olması Sonrasında Hızlanan Bir Süreç</a:t>
            </a:r>
          </a:p>
          <a:p>
            <a:pPr algn="just">
              <a:lnSpc>
                <a:spcPct val="150000"/>
              </a:lnSpc>
            </a:pPr>
            <a:r>
              <a:rPr lang="tr-TR" sz="2000" b="0" dirty="0"/>
              <a:t>2001 – Başbakanlık İnsan Hakları Başkanlığı</a:t>
            </a:r>
          </a:p>
          <a:p>
            <a:pPr algn="just">
              <a:lnSpc>
                <a:spcPct val="150000"/>
              </a:lnSpc>
            </a:pPr>
            <a:r>
              <a:rPr lang="tr-TR" sz="2000" b="0" dirty="0"/>
              <a:t>2003 – İl ve İlçe İnsan Hakları Danışma Kurulu</a:t>
            </a:r>
          </a:p>
          <a:p>
            <a:pPr algn="just">
              <a:lnSpc>
                <a:spcPct val="150000"/>
              </a:lnSpc>
            </a:pPr>
            <a:r>
              <a:rPr lang="tr-TR" sz="2000" dirty="0"/>
              <a:t>2012 – 6328 Sayılı  Kamu Denetçiliği Kurumu </a:t>
            </a:r>
          </a:p>
          <a:p>
            <a:pPr algn="just">
              <a:lnSpc>
                <a:spcPct val="150000"/>
              </a:lnSpc>
            </a:pPr>
            <a:r>
              <a:rPr lang="tr-TR" sz="2000" b="0" dirty="0"/>
              <a:t>2012 – 6332 Sayılı Türkiye İnsan Hakları Kurumu Kanunu</a:t>
            </a:r>
          </a:p>
          <a:p>
            <a:pPr algn="just">
              <a:lnSpc>
                <a:spcPct val="150000"/>
              </a:lnSpc>
            </a:pPr>
            <a:r>
              <a:rPr lang="tr-TR" sz="2000" dirty="0"/>
              <a:t>2016 - 6701 Sayılı TİHEK (Türkiye ve İnsan Hakları Eşitlik Kurumu Kanunu)</a:t>
            </a:r>
          </a:p>
          <a:p>
            <a:pPr>
              <a:lnSpc>
                <a:spcPct val="150000"/>
              </a:lnSpc>
            </a:pPr>
            <a:endParaRPr lang="tr-TR" sz="2000" dirty="0"/>
          </a:p>
        </p:txBody>
      </p:sp>
      <p:sp>
        <p:nvSpPr>
          <p:cNvPr id="4" name="Slayt Numarası Yer Tutucusu 3">
            <a:extLst>
              <a:ext uri="{FF2B5EF4-FFF2-40B4-BE49-F238E27FC236}">
                <a16:creationId xmlns:a16="http://schemas.microsoft.com/office/drawing/2014/main" id="{6200B779-D76B-0BF4-2080-07C5AA11DA17}"/>
              </a:ext>
            </a:extLst>
          </p:cNvPr>
          <p:cNvSpPr>
            <a:spLocks noGrp="1"/>
          </p:cNvSpPr>
          <p:nvPr>
            <p:ph type="sldNum" sz="quarter" idx="11"/>
          </p:nvPr>
        </p:nvSpPr>
        <p:spPr/>
        <p:txBody>
          <a:bodyPr/>
          <a:lstStyle/>
          <a:p>
            <a:fld id="{88F588EC-830B-420B-B9DF-62AAA38664F3}" type="slidenum">
              <a:rPr lang="en-US" altLang="tr-TR" smtClean="0"/>
              <a:pPr/>
              <a:t>26</a:t>
            </a:fld>
            <a:endParaRPr lang="en-US" altLang="tr-TR"/>
          </a:p>
        </p:txBody>
      </p:sp>
    </p:spTree>
    <p:extLst>
      <p:ext uri="{BB962C8B-B14F-4D97-AF65-F5344CB8AC3E}">
        <p14:creationId xmlns:p14="http://schemas.microsoft.com/office/powerpoint/2010/main" val="3897238188"/>
      </p:ext>
    </p:extLst>
  </p:cSld>
  <p:clrMapOvr>
    <a:masterClrMapping/>
  </p:clrMapOvr>
  <p:transition>
    <p:strips dir="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2F10AC-575F-E39F-9C9E-009C1D51C506}"/>
              </a:ext>
            </a:extLst>
          </p:cNvPr>
          <p:cNvSpPr>
            <a:spLocks noGrp="1"/>
          </p:cNvSpPr>
          <p:nvPr>
            <p:ph type="title"/>
          </p:nvPr>
        </p:nvSpPr>
        <p:spPr/>
        <p:txBody>
          <a:bodyPr/>
          <a:lstStyle/>
          <a:p>
            <a:pPr algn="ctr"/>
            <a:r>
              <a:rPr lang="tr-TR" dirty="0"/>
              <a:t>Kamu Denetçiliği Kurumu</a:t>
            </a:r>
          </a:p>
        </p:txBody>
      </p:sp>
      <p:sp>
        <p:nvSpPr>
          <p:cNvPr id="3" name="İçerik Yer Tutucusu 2">
            <a:extLst>
              <a:ext uri="{FF2B5EF4-FFF2-40B4-BE49-F238E27FC236}">
                <a16:creationId xmlns:a16="http://schemas.microsoft.com/office/drawing/2014/main" id="{C3110B40-DC1A-F614-C873-8612C922D32B}"/>
              </a:ext>
            </a:extLst>
          </p:cNvPr>
          <p:cNvSpPr>
            <a:spLocks noGrp="1"/>
          </p:cNvSpPr>
          <p:nvPr>
            <p:ph idx="1"/>
          </p:nvPr>
        </p:nvSpPr>
        <p:spPr/>
        <p:txBody>
          <a:bodyPr/>
          <a:lstStyle/>
          <a:p>
            <a:pPr algn="just"/>
            <a:r>
              <a:rPr lang="tr-TR" sz="2400" i="0" u="none" strike="noStrike" baseline="0" dirty="0"/>
              <a:t>Türkiye’de 2012 yılında 6328 sayılı kanunla kamu hizmetlerinin işleyişinde bağımsız ve etkin bir şikâyet mekanizması oluşturmak suretiyle, </a:t>
            </a:r>
          </a:p>
          <a:p>
            <a:pPr algn="just"/>
            <a:r>
              <a:rPr lang="tr-TR" sz="2400" dirty="0"/>
              <a:t>İ</a:t>
            </a:r>
            <a:r>
              <a:rPr lang="tr-TR" sz="2400" i="0" u="none" strike="noStrike" baseline="0" dirty="0"/>
              <a:t>darenin her türlü eylem ve işlemleri ile tutum ve davranışlarını; </a:t>
            </a:r>
          </a:p>
          <a:p>
            <a:pPr algn="just"/>
            <a:r>
              <a:rPr lang="tr-TR" sz="2400" dirty="0"/>
              <a:t>İ</a:t>
            </a:r>
            <a:r>
              <a:rPr lang="tr-TR" sz="2400" i="0" u="none" strike="noStrike" baseline="0" dirty="0"/>
              <a:t>nsan haklarına dayalı adalet anlayışı içinde, </a:t>
            </a:r>
          </a:p>
          <a:p>
            <a:pPr algn="just"/>
            <a:r>
              <a:rPr lang="tr-TR" sz="2400" dirty="0"/>
              <a:t>H</a:t>
            </a:r>
            <a:r>
              <a:rPr lang="tr-TR" sz="2400" i="0" u="none" strike="noStrike" baseline="0" dirty="0"/>
              <a:t>ukuka ve hakkaniyete uygunluk yönlerinden incelemek, araştırmak ve önerilerde bulunmak üzere Kamu Denetçiliği Kurumu (Ombudsmanlık) kurulmuştur (Karan &amp; Sever, 2020).</a:t>
            </a:r>
            <a:endParaRPr lang="tr-TR" sz="2400" dirty="0"/>
          </a:p>
          <a:p>
            <a:endParaRPr lang="tr-TR" sz="2400" dirty="0"/>
          </a:p>
        </p:txBody>
      </p:sp>
      <p:sp>
        <p:nvSpPr>
          <p:cNvPr id="4" name="Slayt Numarası Yer Tutucusu 3">
            <a:extLst>
              <a:ext uri="{FF2B5EF4-FFF2-40B4-BE49-F238E27FC236}">
                <a16:creationId xmlns:a16="http://schemas.microsoft.com/office/drawing/2014/main" id="{84125FAE-7A0E-A6AD-E075-C349A96950CC}"/>
              </a:ext>
            </a:extLst>
          </p:cNvPr>
          <p:cNvSpPr>
            <a:spLocks noGrp="1"/>
          </p:cNvSpPr>
          <p:nvPr>
            <p:ph type="sldNum" sz="quarter" idx="11"/>
          </p:nvPr>
        </p:nvSpPr>
        <p:spPr/>
        <p:txBody>
          <a:bodyPr/>
          <a:lstStyle/>
          <a:p>
            <a:fld id="{88F588EC-830B-420B-B9DF-62AAA38664F3}" type="slidenum">
              <a:rPr lang="en-US" altLang="tr-TR" smtClean="0"/>
              <a:pPr/>
              <a:t>27</a:t>
            </a:fld>
            <a:endParaRPr lang="en-US" altLang="tr-TR"/>
          </a:p>
        </p:txBody>
      </p:sp>
    </p:spTree>
    <p:extLst>
      <p:ext uri="{BB962C8B-B14F-4D97-AF65-F5344CB8AC3E}">
        <p14:creationId xmlns:p14="http://schemas.microsoft.com/office/powerpoint/2010/main" val="137703519"/>
      </p:ext>
    </p:extLst>
  </p:cSld>
  <p:clrMapOvr>
    <a:masterClrMapping/>
  </p:clrMapOvr>
  <p:transition>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2A5CD8-5910-97ED-4240-8BB1FA629F44}"/>
              </a:ext>
            </a:extLst>
          </p:cNvPr>
          <p:cNvSpPr>
            <a:spLocks noGrp="1"/>
          </p:cNvSpPr>
          <p:nvPr>
            <p:ph type="title"/>
          </p:nvPr>
        </p:nvSpPr>
        <p:spPr/>
        <p:txBody>
          <a:bodyPr/>
          <a:lstStyle/>
          <a:p>
            <a:pPr algn="ctr"/>
            <a:r>
              <a:rPr lang="tr-TR" dirty="0"/>
              <a:t>Türkiye İnsan Hakları ve Eşitlik Kurumu (TİHEK)</a:t>
            </a:r>
          </a:p>
        </p:txBody>
      </p:sp>
      <p:sp>
        <p:nvSpPr>
          <p:cNvPr id="3" name="İçerik Yer Tutucusu 2">
            <a:extLst>
              <a:ext uri="{FF2B5EF4-FFF2-40B4-BE49-F238E27FC236}">
                <a16:creationId xmlns:a16="http://schemas.microsoft.com/office/drawing/2014/main" id="{5A8B9A18-56C9-1A7A-8869-2AD362D2CC3F}"/>
              </a:ext>
            </a:extLst>
          </p:cNvPr>
          <p:cNvSpPr>
            <a:spLocks noGrp="1"/>
          </p:cNvSpPr>
          <p:nvPr>
            <p:ph idx="1"/>
          </p:nvPr>
        </p:nvSpPr>
        <p:spPr/>
        <p:txBody>
          <a:bodyPr/>
          <a:lstStyle/>
          <a:p>
            <a:pPr algn="just"/>
            <a:r>
              <a:rPr lang="tr-TR" sz="2400" dirty="0"/>
              <a:t>İ</a:t>
            </a:r>
            <a:r>
              <a:rPr lang="tr-TR" sz="2400" i="0" u="none" strike="noStrike" baseline="0" dirty="0"/>
              <a:t>nsan onurunu temel alarak insan haklarının korunması ve geliştirilmesi, kişilerin eşit muamele görme hakkının güvence altına alınması, hukuken tanınmış hak ve hürriyetlerden yararlanmada ayrımcılığın önlenmesi ile </a:t>
            </a:r>
          </a:p>
          <a:p>
            <a:pPr algn="just"/>
            <a:r>
              <a:rPr lang="tr-TR" sz="2400" dirty="0"/>
              <a:t>B</a:t>
            </a:r>
            <a:r>
              <a:rPr lang="tr-TR" sz="2400" i="0" u="none" strike="noStrike" baseline="0" dirty="0"/>
              <a:t>u ilkeler doğrultusunda faaliyet göstermek, </a:t>
            </a:r>
          </a:p>
          <a:p>
            <a:pPr algn="just"/>
            <a:r>
              <a:rPr lang="tr-TR" sz="2400" dirty="0"/>
              <a:t>İ</a:t>
            </a:r>
            <a:r>
              <a:rPr lang="tr-TR" sz="2400" i="0" u="none" strike="noStrike" baseline="0" dirty="0"/>
              <a:t>şkence ve kötü muameleyle etkin mücadele etmek ve bu konuda ulusal önleme mekanizması görevini yerine getirmek üzere kurulmuştur (Karan &amp; Sever, 2020).</a:t>
            </a:r>
            <a:endParaRPr lang="tr-TR" sz="2400" dirty="0"/>
          </a:p>
          <a:p>
            <a:endParaRPr lang="tr-TR" sz="2400" dirty="0"/>
          </a:p>
        </p:txBody>
      </p:sp>
      <p:sp>
        <p:nvSpPr>
          <p:cNvPr id="4" name="Slayt Numarası Yer Tutucusu 3">
            <a:extLst>
              <a:ext uri="{FF2B5EF4-FFF2-40B4-BE49-F238E27FC236}">
                <a16:creationId xmlns:a16="http://schemas.microsoft.com/office/drawing/2014/main" id="{D16E65F3-DD9A-50D8-604B-3E5CD8FEBC4D}"/>
              </a:ext>
            </a:extLst>
          </p:cNvPr>
          <p:cNvSpPr>
            <a:spLocks noGrp="1"/>
          </p:cNvSpPr>
          <p:nvPr>
            <p:ph type="sldNum" sz="quarter" idx="11"/>
          </p:nvPr>
        </p:nvSpPr>
        <p:spPr/>
        <p:txBody>
          <a:bodyPr/>
          <a:lstStyle/>
          <a:p>
            <a:fld id="{88F588EC-830B-420B-B9DF-62AAA38664F3}" type="slidenum">
              <a:rPr lang="en-US" altLang="tr-TR" smtClean="0"/>
              <a:pPr/>
              <a:t>28</a:t>
            </a:fld>
            <a:endParaRPr lang="en-US" altLang="tr-TR"/>
          </a:p>
        </p:txBody>
      </p:sp>
    </p:spTree>
    <p:extLst>
      <p:ext uri="{BB962C8B-B14F-4D97-AF65-F5344CB8AC3E}">
        <p14:creationId xmlns:p14="http://schemas.microsoft.com/office/powerpoint/2010/main" val="2153189355"/>
      </p:ext>
    </p:extLst>
  </p:cSld>
  <p:clrMapOvr>
    <a:masterClrMapping/>
  </p:clrMapOvr>
  <p:transition>
    <p:strips dir="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2EA9EE-945B-0391-32FE-5AFCAD16F15E}"/>
              </a:ext>
            </a:extLst>
          </p:cNvPr>
          <p:cNvSpPr>
            <a:spLocks noGrp="1"/>
          </p:cNvSpPr>
          <p:nvPr>
            <p:ph type="title"/>
          </p:nvPr>
        </p:nvSpPr>
        <p:spPr/>
        <p:txBody>
          <a:bodyPr/>
          <a:lstStyle/>
          <a:p>
            <a:pPr algn="ctr"/>
            <a:r>
              <a:rPr lang="tr-TR" dirty="0"/>
              <a:t>Türkiye İnsan Hakları ve Eşitlik Kurumu Kanunu</a:t>
            </a:r>
          </a:p>
        </p:txBody>
      </p:sp>
      <p:sp>
        <p:nvSpPr>
          <p:cNvPr id="3" name="İçerik Yer Tutucusu 2">
            <a:extLst>
              <a:ext uri="{FF2B5EF4-FFF2-40B4-BE49-F238E27FC236}">
                <a16:creationId xmlns:a16="http://schemas.microsoft.com/office/drawing/2014/main" id="{EB5ADCF1-55C9-119F-0E72-ABC1B4EDB5BF}"/>
              </a:ext>
            </a:extLst>
          </p:cNvPr>
          <p:cNvSpPr>
            <a:spLocks noGrp="1"/>
          </p:cNvSpPr>
          <p:nvPr>
            <p:ph idx="1"/>
          </p:nvPr>
        </p:nvSpPr>
        <p:spPr/>
        <p:txBody>
          <a:bodyPr/>
          <a:lstStyle/>
          <a:p>
            <a:pPr indent="0" algn="just">
              <a:lnSpc>
                <a:spcPct val="100000"/>
              </a:lnSpc>
              <a:spcBef>
                <a:spcPts val="1440"/>
              </a:spcBef>
              <a:spcAft>
                <a:spcPts val="1440"/>
              </a:spcAft>
              <a:buNone/>
            </a:pPr>
            <a:r>
              <a:rPr lang="tr-TR" sz="1800" dirty="0">
                <a:ea typeface="Calibri" panose="020F0502020204030204" pitchFamily="34" charset="0"/>
                <a:cs typeface="Times New Roman" panose="02020603050405020304" pitchFamily="18" charset="0"/>
              </a:rPr>
              <a:t>A</a:t>
            </a:r>
            <a:r>
              <a:rPr lang="tr-TR" sz="1800" dirty="0">
                <a:effectLst/>
                <a:ea typeface="Calibri" panose="020F0502020204030204" pitchFamily="34" charset="0"/>
                <a:cs typeface="Times New Roman" panose="02020603050405020304" pitchFamily="18" charset="0"/>
              </a:rPr>
              <a:t>yrımcılık türleri şu şekilde sıralanmaktadır (</a:t>
            </a:r>
            <a:r>
              <a:rPr lang="tr-TR" sz="1800" dirty="0" err="1">
                <a:effectLst/>
                <a:ea typeface="Calibri" panose="020F0502020204030204" pitchFamily="34" charset="0"/>
                <a:cs typeface="Times New Roman" panose="02020603050405020304" pitchFamily="18" charset="0"/>
              </a:rPr>
              <a:t>md.</a:t>
            </a:r>
            <a:r>
              <a:rPr lang="tr-TR" sz="1800" dirty="0">
                <a:effectLst/>
                <a:ea typeface="Calibri" panose="020F0502020204030204" pitchFamily="34" charset="0"/>
                <a:cs typeface="Times New Roman" panose="02020603050405020304" pitchFamily="18" charset="0"/>
              </a:rPr>
              <a:t> 4):</a:t>
            </a:r>
          </a:p>
          <a:p>
            <a:pPr marL="342900" lvl="0" indent="-342900" algn="just">
              <a:lnSpc>
                <a:spcPct val="100000"/>
              </a:lnSpc>
              <a:spcBef>
                <a:spcPts val="1440"/>
              </a:spcBef>
              <a:spcAft>
                <a:spcPts val="1440"/>
              </a:spcAft>
              <a:buFont typeface="Symbol" panose="05050102010706020507" pitchFamily="18" charset="2"/>
              <a:buChar char=""/>
            </a:pPr>
            <a:r>
              <a:rPr lang="tr-TR" sz="1800" dirty="0">
                <a:ea typeface="Calibri" panose="020F0502020204030204" pitchFamily="34" charset="0"/>
                <a:cs typeface="Times New Roman" panose="02020603050405020304" pitchFamily="18" charset="0"/>
              </a:rPr>
              <a:t>Ayrı tutma, </a:t>
            </a:r>
            <a:r>
              <a:rPr lang="tr-TR" sz="1800" dirty="0">
                <a:effectLst/>
                <a:ea typeface="Calibri" panose="020F0502020204030204" pitchFamily="34" charset="0"/>
                <a:cs typeface="Times New Roman" panose="02020603050405020304" pitchFamily="18" charset="0"/>
              </a:rPr>
              <a:t>ayrımcılık talimatı verme ve bu talimatları uygulama,</a:t>
            </a:r>
          </a:p>
          <a:p>
            <a:pPr marL="342900" lvl="0" indent="-342900" algn="just">
              <a:lnSpc>
                <a:spcPct val="100000"/>
              </a:lnSpc>
              <a:spcBef>
                <a:spcPts val="1440"/>
              </a:spcBef>
              <a:spcAft>
                <a:spcPts val="1440"/>
              </a:spcAft>
              <a:buFont typeface="Symbol" panose="05050102010706020507" pitchFamily="18" charset="2"/>
              <a:buChar char=""/>
            </a:pPr>
            <a:r>
              <a:rPr lang="tr-TR" sz="1800" dirty="0">
                <a:ea typeface="Calibri" panose="020F0502020204030204" pitchFamily="34" charset="0"/>
                <a:cs typeface="Times New Roman" panose="02020603050405020304" pitchFamily="18" charset="0"/>
              </a:rPr>
              <a:t>Ç</a:t>
            </a:r>
            <a:r>
              <a:rPr lang="tr-TR" sz="1800" dirty="0">
                <a:effectLst/>
                <a:ea typeface="Calibri" panose="020F0502020204030204" pitchFamily="34" charset="0"/>
                <a:cs typeface="Times New Roman" panose="02020603050405020304" pitchFamily="18" charset="0"/>
              </a:rPr>
              <a:t>oklu ayrımcılık - doğrudan ayrımcılık</a:t>
            </a:r>
            <a:r>
              <a:rPr lang="tr-TR" sz="1800" dirty="0">
                <a:ea typeface="Calibri" panose="020F0502020204030204" pitchFamily="34" charset="0"/>
                <a:cs typeface="Times New Roman" panose="02020603050405020304" pitchFamily="18" charset="0"/>
              </a:rPr>
              <a:t> - </a:t>
            </a:r>
            <a:r>
              <a:rPr lang="tr-TR" sz="1800" dirty="0">
                <a:effectLst/>
                <a:ea typeface="Calibri" panose="020F0502020204030204" pitchFamily="34" charset="0"/>
                <a:cs typeface="Times New Roman" panose="02020603050405020304" pitchFamily="18" charset="0"/>
              </a:rPr>
              <a:t>dolaylı ayrımcılık,</a:t>
            </a:r>
          </a:p>
          <a:p>
            <a:pPr marL="342900" lvl="0" indent="-342900" algn="just">
              <a:lnSpc>
                <a:spcPct val="100000"/>
              </a:lnSpc>
              <a:spcBef>
                <a:spcPts val="1440"/>
              </a:spcBef>
              <a:spcAft>
                <a:spcPts val="1440"/>
              </a:spcAft>
              <a:buFont typeface="Symbol" panose="05050102010706020507" pitchFamily="18" charset="2"/>
              <a:buChar char=""/>
            </a:pPr>
            <a:r>
              <a:rPr lang="tr-TR" sz="1800" dirty="0">
                <a:ea typeface="Calibri" panose="020F0502020204030204" pitchFamily="34" charset="0"/>
                <a:cs typeface="Times New Roman" panose="02020603050405020304" pitchFamily="18" charset="0"/>
              </a:rPr>
              <a:t>İ</a:t>
            </a:r>
            <a:r>
              <a:rPr lang="tr-TR" sz="1800" dirty="0">
                <a:effectLst/>
                <a:ea typeface="Calibri" panose="020F0502020204030204" pitchFamily="34" charset="0"/>
                <a:cs typeface="Times New Roman" panose="02020603050405020304" pitchFamily="18" charset="0"/>
              </a:rPr>
              <a:t>şyerinde yıldırma, makul düzenleme yapmama, taciz,</a:t>
            </a:r>
            <a:r>
              <a:rPr lang="tr-TR" sz="1800" dirty="0">
                <a:ea typeface="Calibri" panose="020F0502020204030204" pitchFamily="34" charset="0"/>
                <a:cs typeface="Times New Roman" panose="02020603050405020304" pitchFamily="18" charset="0"/>
              </a:rPr>
              <a:t> </a:t>
            </a:r>
            <a:r>
              <a:rPr lang="tr-TR" sz="1800" dirty="0">
                <a:effectLst/>
                <a:ea typeface="Calibri" panose="020F0502020204030204" pitchFamily="34" charset="0"/>
                <a:cs typeface="Times New Roman" panose="02020603050405020304" pitchFamily="18" charset="0"/>
              </a:rPr>
              <a:t>varsayılan temele dayalı ayrımcılık,</a:t>
            </a:r>
          </a:p>
          <a:p>
            <a:pPr marL="342900" lvl="0" indent="-342900" algn="just">
              <a:lnSpc>
                <a:spcPct val="100000"/>
              </a:lnSpc>
              <a:spcBef>
                <a:spcPts val="1440"/>
              </a:spcBef>
              <a:spcAft>
                <a:spcPts val="1440"/>
              </a:spcAft>
              <a:buFont typeface="Symbol" panose="05050102010706020507" pitchFamily="18" charset="2"/>
              <a:buChar char=""/>
            </a:pPr>
            <a:r>
              <a:rPr lang="tr-TR" sz="1800" dirty="0">
                <a:ea typeface="Calibri" panose="020F0502020204030204" pitchFamily="34" charset="0"/>
                <a:cs typeface="Times New Roman" panose="02020603050405020304" pitchFamily="18" charset="0"/>
              </a:rPr>
              <a:t>S</a:t>
            </a:r>
            <a:r>
              <a:rPr lang="tr-TR" sz="1800" dirty="0">
                <a:effectLst/>
                <a:ea typeface="Calibri" panose="020F0502020204030204" pitchFamily="34" charset="0"/>
                <a:cs typeface="Times New Roman" panose="02020603050405020304" pitchFamily="18" charset="0"/>
              </a:rPr>
              <a:t>on olarak da eşit muamele ilkesine uyulması veya ayrımcılığın önlenmesi amacıyla idari ya da adli süreçler başlatan veya bu süreçlere katılan kişilerle bunların temsilcilerinin, bu nedenle maruz kaldıkları olumsuz muameleleri içermektedir (Türkiye İnsan Hakları ve Eşitlik Kurumu Kanunu, 2016).</a:t>
            </a:r>
          </a:p>
          <a:p>
            <a:pPr algn="just">
              <a:lnSpc>
                <a:spcPct val="100000"/>
              </a:lnSpc>
            </a:pPr>
            <a:endParaRPr lang="tr-TR" sz="1800" dirty="0"/>
          </a:p>
          <a:p>
            <a:endParaRPr lang="tr-TR" sz="1800" dirty="0"/>
          </a:p>
        </p:txBody>
      </p:sp>
      <p:sp>
        <p:nvSpPr>
          <p:cNvPr id="4" name="Slayt Numarası Yer Tutucusu 3">
            <a:extLst>
              <a:ext uri="{FF2B5EF4-FFF2-40B4-BE49-F238E27FC236}">
                <a16:creationId xmlns:a16="http://schemas.microsoft.com/office/drawing/2014/main" id="{5CA9A9FD-D81A-DF38-4A81-4BC3A483C900}"/>
              </a:ext>
            </a:extLst>
          </p:cNvPr>
          <p:cNvSpPr>
            <a:spLocks noGrp="1"/>
          </p:cNvSpPr>
          <p:nvPr>
            <p:ph type="sldNum" sz="quarter" idx="11"/>
          </p:nvPr>
        </p:nvSpPr>
        <p:spPr/>
        <p:txBody>
          <a:bodyPr/>
          <a:lstStyle/>
          <a:p>
            <a:fld id="{88F588EC-830B-420B-B9DF-62AAA38664F3}" type="slidenum">
              <a:rPr lang="en-US" altLang="tr-TR" smtClean="0"/>
              <a:pPr/>
              <a:t>29</a:t>
            </a:fld>
            <a:endParaRPr lang="en-US" altLang="tr-TR"/>
          </a:p>
        </p:txBody>
      </p:sp>
    </p:spTree>
    <p:extLst>
      <p:ext uri="{BB962C8B-B14F-4D97-AF65-F5344CB8AC3E}">
        <p14:creationId xmlns:p14="http://schemas.microsoft.com/office/powerpoint/2010/main" val="1852839838"/>
      </p:ext>
    </p:extLst>
  </p:cSld>
  <p:clrMapOvr>
    <a:masterClrMapping/>
  </p:clrMapOvr>
  <p:transition>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548679"/>
            <a:ext cx="7772400" cy="1215033"/>
          </a:xfrm>
        </p:spPr>
        <p:txBody>
          <a:bodyPr/>
          <a:lstStyle/>
          <a:p>
            <a:pPr algn="ctr" eaLnBrk="1" hangingPunct="1"/>
            <a:r>
              <a:rPr lang="tr-TR" sz="3200" b="0" i="0" u="none" strike="noStrike" kern="1200" baseline="0" dirty="0">
                <a:latin typeface="+mn-lt"/>
                <a:ea typeface="+mn-ea"/>
                <a:cs typeface="+mn-cs"/>
              </a:rPr>
              <a:t>Ayrımcılıkla Mücadele Mekanizmaları: Uluslararası Düzenlemeler ve Türkiye’de Kurumsal Yapı </a:t>
            </a:r>
            <a:endParaRPr lang="tr-TR" altLang="tr-TR" sz="3200" dirty="0"/>
          </a:p>
        </p:txBody>
      </p:sp>
      <p:sp>
        <p:nvSpPr>
          <p:cNvPr id="88067" name="Rectangle 3"/>
          <p:cNvSpPr>
            <a:spLocks noGrp="1" noChangeArrowheads="1"/>
          </p:cNvSpPr>
          <p:nvPr>
            <p:ph type="body" idx="1"/>
          </p:nvPr>
        </p:nvSpPr>
        <p:spPr>
          <a:xfrm>
            <a:off x="611560" y="2276872"/>
            <a:ext cx="7772400" cy="4392489"/>
          </a:xfrm>
        </p:spPr>
        <p:txBody>
          <a:bodyPr/>
          <a:lstStyle/>
          <a:p>
            <a:pPr algn="just" eaLnBrk="1" hangingPunct="1"/>
            <a:r>
              <a:rPr lang="tr-TR" altLang="tr-TR" dirty="0"/>
              <a:t>Kısaca Konu Hakkında</a:t>
            </a:r>
          </a:p>
          <a:p>
            <a:pPr algn="just" eaLnBrk="1" hangingPunct="1"/>
            <a:r>
              <a:rPr lang="tr-TR" altLang="tr-TR" dirty="0"/>
              <a:t>Kavramsal Olarak Ayrımcılık</a:t>
            </a:r>
          </a:p>
          <a:p>
            <a:pPr algn="just" eaLnBrk="1" hangingPunct="1"/>
            <a:r>
              <a:rPr lang="tr-TR" altLang="tr-TR" dirty="0"/>
              <a:t>Ayrımcılıkla Mücadelede Uluslararası Düzenlemeler</a:t>
            </a:r>
          </a:p>
          <a:p>
            <a:pPr algn="just" eaLnBrk="1" hangingPunct="1"/>
            <a:r>
              <a:rPr lang="tr-TR" altLang="tr-TR" dirty="0"/>
              <a:t>Türkiye’deki Yansımaları: Yasal-Kurumsal Yapı</a:t>
            </a:r>
          </a:p>
          <a:p>
            <a:pPr algn="just" eaLnBrk="1" hangingPunct="1"/>
            <a:r>
              <a:rPr lang="tr-TR" altLang="tr-TR" dirty="0"/>
              <a:t>Irk ve Etnik Kökene Dayalı Ayrımcılık ve Türkiye Örneği</a:t>
            </a:r>
          </a:p>
        </p:txBody>
      </p:sp>
    </p:spTree>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30CA1C-585F-7EFA-CE97-86BD96CB0CF4}"/>
              </a:ext>
            </a:extLst>
          </p:cNvPr>
          <p:cNvSpPr>
            <a:spLocks noGrp="1"/>
          </p:cNvSpPr>
          <p:nvPr>
            <p:ph type="title"/>
          </p:nvPr>
        </p:nvSpPr>
        <p:spPr/>
        <p:txBody>
          <a:bodyPr/>
          <a:lstStyle/>
          <a:p>
            <a:pPr algn="ctr"/>
            <a:r>
              <a:rPr lang="tr-TR" altLang="tr-TR" dirty="0"/>
              <a:t>Irk ve Etnik Kökene Dayalı Ayrımcılık ve Türkiye Örneği</a:t>
            </a:r>
            <a:endParaRPr lang="tr-TR" dirty="0"/>
          </a:p>
        </p:txBody>
      </p:sp>
      <p:sp>
        <p:nvSpPr>
          <p:cNvPr id="3" name="İçerik Yer Tutucusu 2">
            <a:extLst>
              <a:ext uri="{FF2B5EF4-FFF2-40B4-BE49-F238E27FC236}">
                <a16:creationId xmlns:a16="http://schemas.microsoft.com/office/drawing/2014/main" id="{7903C6A0-AFCE-7A3E-C6C6-38349079AE7F}"/>
              </a:ext>
            </a:extLst>
          </p:cNvPr>
          <p:cNvSpPr>
            <a:spLocks noGrp="1"/>
          </p:cNvSpPr>
          <p:nvPr>
            <p:ph idx="1"/>
          </p:nvPr>
        </p:nvSpPr>
        <p:spPr>
          <a:xfrm>
            <a:off x="539552" y="1981200"/>
            <a:ext cx="7918648" cy="4114800"/>
          </a:xfrm>
        </p:spPr>
        <p:txBody>
          <a:bodyPr/>
          <a:lstStyle/>
          <a:p>
            <a:pPr marL="0" indent="0" algn="ctr">
              <a:buNone/>
            </a:pPr>
            <a:r>
              <a:rPr lang="tr-TR" sz="2000" b="1" dirty="0">
                <a:effectLst/>
                <a:ea typeface="Calibri" panose="020F0502020204030204" pitchFamily="34" charset="0"/>
                <a:cs typeface="Times New Roman" panose="02020603050405020304" pitchFamily="18" charset="0"/>
              </a:rPr>
              <a:t>Irk veya etnik köken ayrımcılığı</a:t>
            </a:r>
            <a:r>
              <a:rPr lang="tr-TR" sz="2000" dirty="0">
                <a:effectLst/>
                <a:ea typeface="Calibri" panose="020F0502020204030204" pitchFamily="34" charset="0"/>
                <a:cs typeface="Times New Roman" panose="02020603050405020304" pitchFamily="18" charset="0"/>
              </a:rPr>
              <a:t> ‘</a:t>
            </a:r>
            <a:r>
              <a:rPr lang="tr-TR" sz="2000" i="1" dirty="0">
                <a:effectLst/>
                <a:ea typeface="Calibri" panose="020F0502020204030204" pitchFamily="34" charset="0"/>
                <a:cs typeface="Times New Roman" panose="02020603050405020304" pitchFamily="18" charset="0"/>
              </a:rPr>
              <a:t>bir kişiye ırkı, rengi, etnik kökeni, göçmen statüsü veya milliyeti nedeniyle benzer durumdaki başka bir kişiden daha olumsuz davranılması</a:t>
            </a:r>
            <a:r>
              <a:rPr lang="tr-TR" sz="2000" dirty="0">
                <a:effectLst/>
                <a:ea typeface="Calibri" panose="020F0502020204030204" pitchFamily="34" charset="0"/>
                <a:cs typeface="Times New Roman" panose="02020603050405020304" pitchFamily="18" charset="0"/>
              </a:rPr>
              <a:t>’ olarak ifade edilebilir (Eşit Haklar İçin İzleme Derneği, 2016)</a:t>
            </a:r>
          </a:p>
          <a:p>
            <a:pPr algn="just"/>
            <a:r>
              <a:rPr lang="tr-TR" sz="2000" b="0" i="1" dirty="0">
                <a:effectLst/>
                <a:ea typeface="Calibri" panose="020F0502020204030204" pitchFamily="34" charset="0"/>
                <a:cs typeface="Times New Roman" panose="02020603050405020304" pitchFamily="18" charset="0"/>
              </a:rPr>
              <a:t>Temel Referans Belge: </a:t>
            </a:r>
            <a:r>
              <a:rPr lang="tr-TR" sz="2000" dirty="0">
                <a:effectLst/>
                <a:ea typeface="Calibri" panose="020F0502020204030204" pitchFamily="34" charset="0"/>
                <a:cs typeface="Times New Roman" panose="02020603050405020304" pitchFamily="18" charset="0"/>
              </a:rPr>
              <a:t>BM Her Türlü Irk Ayrımcılığının Ortadan Kaldırılmasına İlişkin Uluslararası Sözleşme (179 ülke onayladı)</a:t>
            </a:r>
          </a:p>
          <a:p>
            <a:pPr marL="0" indent="0" algn="ctr">
              <a:buNone/>
            </a:pPr>
            <a:r>
              <a:rPr lang="tr-TR" sz="2000" dirty="0">
                <a:effectLst/>
                <a:ea typeface="Calibri" panose="020F0502020204030204" pitchFamily="34" charset="0"/>
                <a:cs typeface="Times New Roman" panose="02020603050405020304" pitchFamily="18" charset="0"/>
              </a:rPr>
              <a:t>Md.1</a:t>
            </a:r>
            <a:r>
              <a:rPr lang="tr-TR" sz="2000" u="sng" dirty="0">
                <a:ea typeface="Calibri" panose="020F0502020204030204" pitchFamily="34" charset="0"/>
                <a:cs typeface="Times New Roman" panose="02020603050405020304" pitchFamily="18" charset="0"/>
              </a:rPr>
              <a:t> </a:t>
            </a:r>
            <a:r>
              <a:rPr lang="tr-TR" sz="2000" dirty="0">
                <a:ea typeface="Calibri" panose="020F0502020204030204" pitchFamily="34" charset="0"/>
                <a:cs typeface="Times New Roman" panose="02020603050405020304" pitchFamily="18" charset="0"/>
              </a:rPr>
              <a:t>Irk Ayrımcılığı; </a:t>
            </a:r>
            <a:r>
              <a:rPr lang="tr-TR" sz="2000" dirty="0">
                <a:effectLst/>
                <a:ea typeface="Calibri" panose="020F0502020204030204" pitchFamily="34" charset="0"/>
                <a:cs typeface="Times New Roman" panose="02020603050405020304" pitchFamily="18" charset="0"/>
              </a:rPr>
              <a:t>‘</a:t>
            </a:r>
            <a:r>
              <a:rPr lang="tr-TR" sz="2000" i="1" dirty="0">
                <a:ea typeface="Calibri" panose="020F0502020204030204" pitchFamily="34" charset="0"/>
                <a:cs typeface="Times New Roman" panose="02020603050405020304" pitchFamily="18" charset="0"/>
              </a:rPr>
              <a:t>S</a:t>
            </a:r>
            <a:r>
              <a:rPr lang="tr-TR" sz="2000" i="1" dirty="0">
                <a:effectLst/>
                <a:ea typeface="Calibri" panose="020F0502020204030204" pitchFamily="34" charset="0"/>
                <a:cs typeface="Times New Roman" panose="02020603050405020304" pitchFamily="18" charset="0"/>
              </a:rPr>
              <a:t>iyasal, ekonomik, sosyal, kültürel veya kamusal yaşamın herhangi bir alanında, insan hakları ve temel özgürlüklerin eşit ölçüde tanınmasını, kullanılmasını veya bunlardan yararlanılmasını kaldırma veya zayıflatma amacına sahip olan veya bu sonuçları doğuran ırk, renk, soy, ulusal veya etnik kökene dayanarak herhangi bir ayırma, dışlama, kısıtlama veya ayrıcalık tanıma</a:t>
            </a:r>
            <a:r>
              <a:rPr lang="tr-TR" sz="2000" dirty="0">
                <a:effectLst/>
                <a:ea typeface="Calibri" panose="020F0502020204030204" pitchFamily="34" charset="0"/>
                <a:cs typeface="Times New Roman" panose="02020603050405020304" pitchFamily="18" charset="0"/>
              </a:rPr>
              <a:t>’ şeklinde ifade etmektedir (Uyar, 2006: 42).</a:t>
            </a:r>
          </a:p>
          <a:p>
            <a:endParaRPr lang="tr-TR" sz="2000" dirty="0"/>
          </a:p>
        </p:txBody>
      </p:sp>
      <p:sp>
        <p:nvSpPr>
          <p:cNvPr id="4" name="Slayt Numarası Yer Tutucusu 3">
            <a:extLst>
              <a:ext uri="{FF2B5EF4-FFF2-40B4-BE49-F238E27FC236}">
                <a16:creationId xmlns:a16="http://schemas.microsoft.com/office/drawing/2014/main" id="{371BB9E9-EFB2-0222-D61A-B3D7E4FF4A8B}"/>
              </a:ext>
            </a:extLst>
          </p:cNvPr>
          <p:cNvSpPr>
            <a:spLocks noGrp="1"/>
          </p:cNvSpPr>
          <p:nvPr>
            <p:ph type="sldNum" sz="quarter" idx="11"/>
          </p:nvPr>
        </p:nvSpPr>
        <p:spPr/>
        <p:txBody>
          <a:bodyPr/>
          <a:lstStyle/>
          <a:p>
            <a:fld id="{88F588EC-830B-420B-B9DF-62AAA38664F3}" type="slidenum">
              <a:rPr lang="en-US" altLang="tr-TR" smtClean="0"/>
              <a:pPr/>
              <a:t>30</a:t>
            </a:fld>
            <a:endParaRPr lang="en-US" altLang="tr-TR" dirty="0"/>
          </a:p>
        </p:txBody>
      </p:sp>
    </p:spTree>
    <p:extLst>
      <p:ext uri="{BB962C8B-B14F-4D97-AF65-F5344CB8AC3E}">
        <p14:creationId xmlns:p14="http://schemas.microsoft.com/office/powerpoint/2010/main" val="1950247677"/>
      </p:ext>
    </p:extLst>
  </p:cSld>
  <p:clrMapOvr>
    <a:masterClrMapping/>
  </p:clrMapOvr>
  <p:transition>
    <p:strips dir="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2E3509-2528-B317-BFED-00834DCA58D0}"/>
              </a:ext>
            </a:extLst>
          </p:cNvPr>
          <p:cNvSpPr>
            <a:spLocks noGrp="1"/>
          </p:cNvSpPr>
          <p:nvPr>
            <p:ph type="title"/>
          </p:nvPr>
        </p:nvSpPr>
        <p:spPr/>
        <p:txBody>
          <a:bodyPr/>
          <a:lstStyle/>
          <a:p>
            <a:pPr algn="ctr"/>
            <a:r>
              <a:rPr lang="tr-TR" sz="4000" dirty="0"/>
              <a:t>Taraf Olunan Uluslararası Düzenlemeler</a:t>
            </a:r>
          </a:p>
        </p:txBody>
      </p:sp>
      <p:sp>
        <p:nvSpPr>
          <p:cNvPr id="3" name="İçerik Yer Tutucusu 2">
            <a:extLst>
              <a:ext uri="{FF2B5EF4-FFF2-40B4-BE49-F238E27FC236}">
                <a16:creationId xmlns:a16="http://schemas.microsoft.com/office/drawing/2014/main" id="{BE06EA4D-E074-FD65-7A85-9F89EA313B59}"/>
              </a:ext>
            </a:extLst>
          </p:cNvPr>
          <p:cNvSpPr>
            <a:spLocks noGrp="1"/>
          </p:cNvSpPr>
          <p:nvPr>
            <p:ph idx="1"/>
          </p:nvPr>
        </p:nvSpPr>
        <p:spPr/>
        <p:txBody>
          <a:bodyPr/>
          <a:lstStyle/>
          <a:p>
            <a:pPr marL="0" indent="0" algn="just">
              <a:buNone/>
            </a:pPr>
            <a:r>
              <a:rPr lang="tr-TR" sz="2200" b="1" dirty="0"/>
              <a:t>Avrupa Konseyi: </a:t>
            </a:r>
          </a:p>
          <a:p>
            <a:pPr algn="just"/>
            <a:r>
              <a:rPr lang="tr-TR" sz="2200" dirty="0">
                <a:effectLst/>
                <a:ea typeface="Calibri" panose="020F0502020204030204" pitchFamily="34" charset="0"/>
                <a:cs typeface="Times New Roman" panose="02020603050405020304" pitchFamily="18" charset="0"/>
              </a:rPr>
              <a:t>ECRI - Irkçılık ve Hoşgörüsüzlüğe Karşı Avrupa Komisyonu </a:t>
            </a:r>
          </a:p>
          <a:p>
            <a:pPr algn="just"/>
            <a:r>
              <a:rPr lang="tr-TR" sz="2200" dirty="0">
                <a:effectLst/>
                <a:ea typeface="Calibri" panose="020F0502020204030204" pitchFamily="34" charset="0"/>
                <a:cs typeface="Times New Roman" panose="02020603050405020304" pitchFamily="18" charset="0"/>
              </a:rPr>
              <a:t>Avrupa İnsan Hakları Sözleşmesi (md.1 ve md.14) </a:t>
            </a:r>
          </a:p>
          <a:p>
            <a:pPr lvl="1" algn="just"/>
            <a:r>
              <a:rPr lang="tr-TR" sz="2000" dirty="0">
                <a:ea typeface="Calibri" panose="020F0502020204030204" pitchFamily="34" charset="0"/>
                <a:cs typeface="Times New Roman" panose="02020603050405020304" pitchFamily="18" charset="0"/>
              </a:rPr>
              <a:t>Türkiye 1954 yılında taraf oldu</a:t>
            </a:r>
          </a:p>
          <a:p>
            <a:pPr lvl="1" algn="just"/>
            <a:r>
              <a:rPr lang="tr-TR" sz="2000" dirty="0">
                <a:ea typeface="Calibri" panose="020F0502020204030204" pitchFamily="34" charset="0"/>
                <a:cs typeface="Times New Roman" panose="02020603050405020304" pitchFamily="18" charset="0"/>
              </a:rPr>
              <a:t>A</a:t>
            </a:r>
            <a:r>
              <a:rPr lang="tr-TR" sz="2000" dirty="0">
                <a:effectLst/>
                <a:ea typeface="Calibri" panose="020F0502020204030204" pitchFamily="34" charset="0"/>
                <a:cs typeface="Times New Roman" panose="02020603050405020304" pitchFamily="18" charset="0"/>
              </a:rPr>
              <a:t>yrımcılığın genel olarak tanımlanması ve yasaklanması ile ilgili </a:t>
            </a:r>
            <a:r>
              <a:rPr lang="tr-TR" sz="1900" dirty="0">
                <a:effectLst/>
                <a:ea typeface="Calibri" panose="020F0502020204030204" pitchFamily="34" charset="0"/>
                <a:cs typeface="Times New Roman" panose="02020603050405020304" pitchFamily="18" charset="0"/>
              </a:rPr>
              <a:t>(</a:t>
            </a:r>
            <a:r>
              <a:rPr lang="tr-TR" sz="1900" cap="none" dirty="0">
                <a:effectLst/>
                <a:ea typeface="Calibri" panose="020F0502020204030204" pitchFamily="34" charset="0"/>
                <a:cs typeface="Times New Roman" panose="02020603050405020304" pitchFamily="18" charset="0"/>
                <a:hlinkClick r:id="rId2"/>
              </a:rPr>
              <a:t>https://www.echr.coe.int/documents/convention_tur.pdf</a:t>
            </a:r>
            <a:r>
              <a:rPr lang="tr-TR" sz="1900" cap="none" dirty="0">
                <a:effectLst/>
                <a:ea typeface="Calibri" panose="020F0502020204030204" pitchFamily="34" charset="0"/>
                <a:cs typeface="Times New Roman" panose="02020603050405020304" pitchFamily="18" charset="0"/>
              </a:rPr>
              <a:t>). </a:t>
            </a:r>
          </a:p>
          <a:p>
            <a:pPr lvl="1" algn="just"/>
            <a:r>
              <a:rPr lang="tr-TR" sz="2000" cap="none" dirty="0">
                <a:ea typeface="Calibri" panose="020F0502020204030204" pitchFamily="34" charset="0"/>
                <a:cs typeface="Times New Roman" panose="02020603050405020304" pitchFamily="18" charset="0"/>
              </a:rPr>
              <a:t>12 </a:t>
            </a:r>
            <a:r>
              <a:rPr lang="tr-TR" sz="2000" dirty="0" err="1">
                <a:ea typeface="Calibri" panose="020F0502020204030204" pitchFamily="34" charset="0"/>
                <a:cs typeface="Times New Roman" panose="02020603050405020304" pitchFamily="18" charset="0"/>
              </a:rPr>
              <a:t>N</a:t>
            </a:r>
            <a:r>
              <a:rPr lang="tr-TR" sz="2000" cap="none" dirty="0" err="1">
                <a:ea typeface="Calibri" panose="020F0502020204030204" pitchFamily="34" charset="0"/>
                <a:cs typeface="Times New Roman" panose="02020603050405020304" pitchFamily="18" charset="0"/>
              </a:rPr>
              <a:t>o’lu</a:t>
            </a:r>
            <a:r>
              <a:rPr lang="tr-TR" sz="2000" cap="none" dirty="0">
                <a:ea typeface="Calibri" panose="020F0502020204030204" pitchFamily="34" charset="0"/>
                <a:cs typeface="Times New Roman" panose="02020603050405020304" pitchFamily="18" charset="0"/>
              </a:rPr>
              <a:t> protokol henüz onaylanmadı (nesnel ölçülebilir veriler sunulması talebiyle ilgili)</a:t>
            </a:r>
            <a:endParaRPr lang="tr-TR" sz="2000" cap="none" dirty="0">
              <a:effectLst/>
              <a:ea typeface="Calibri" panose="020F0502020204030204" pitchFamily="34" charset="0"/>
              <a:cs typeface="Times New Roman" panose="02020603050405020304" pitchFamily="18" charset="0"/>
            </a:endParaRPr>
          </a:p>
          <a:p>
            <a:endParaRPr lang="tr-TR" dirty="0"/>
          </a:p>
        </p:txBody>
      </p:sp>
      <p:sp>
        <p:nvSpPr>
          <p:cNvPr id="4" name="Slayt Numarası Yer Tutucusu 3">
            <a:extLst>
              <a:ext uri="{FF2B5EF4-FFF2-40B4-BE49-F238E27FC236}">
                <a16:creationId xmlns:a16="http://schemas.microsoft.com/office/drawing/2014/main" id="{41961326-1027-8779-564A-D0E779DF9C29}"/>
              </a:ext>
            </a:extLst>
          </p:cNvPr>
          <p:cNvSpPr>
            <a:spLocks noGrp="1"/>
          </p:cNvSpPr>
          <p:nvPr>
            <p:ph type="sldNum" sz="quarter" idx="11"/>
          </p:nvPr>
        </p:nvSpPr>
        <p:spPr/>
        <p:txBody>
          <a:bodyPr/>
          <a:lstStyle/>
          <a:p>
            <a:fld id="{88F588EC-830B-420B-B9DF-62AAA38664F3}" type="slidenum">
              <a:rPr lang="en-US" altLang="tr-TR" smtClean="0"/>
              <a:pPr/>
              <a:t>31</a:t>
            </a:fld>
            <a:endParaRPr lang="en-US" altLang="tr-TR"/>
          </a:p>
        </p:txBody>
      </p:sp>
    </p:spTree>
    <p:extLst>
      <p:ext uri="{BB962C8B-B14F-4D97-AF65-F5344CB8AC3E}">
        <p14:creationId xmlns:p14="http://schemas.microsoft.com/office/powerpoint/2010/main" val="1919458724"/>
      </p:ext>
    </p:extLst>
  </p:cSld>
  <p:clrMapOvr>
    <a:masterClrMapping/>
  </p:clrMapOvr>
  <p:transition>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557A88-D947-7801-9469-94B2170F755D}"/>
              </a:ext>
            </a:extLst>
          </p:cNvPr>
          <p:cNvSpPr>
            <a:spLocks noGrp="1"/>
          </p:cNvSpPr>
          <p:nvPr>
            <p:ph idx="1"/>
          </p:nvPr>
        </p:nvSpPr>
        <p:spPr/>
        <p:txBody>
          <a:bodyPr/>
          <a:lstStyle/>
          <a:p>
            <a:pPr marL="0" indent="0" algn="just">
              <a:buNone/>
            </a:pPr>
            <a:r>
              <a:rPr lang="tr-TR" sz="2000" b="1" dirty="0"/>
              <a:t>Birleşmiş Milletler:</a:t>
            </a:r>
          </a:p>
          <a:p>
            <a:pPr algn="just">
              <a:spcBef>
                <a:spcPts val="1440"/>
              </a:spcBef>
              <a:spcAft>
                <a:spcPts val="800"/>
              </a:spcAft>
            </a:pPr>
            <a:r>
              <a:rPr lang="tr-TR" sz="2000" b="1" dirty="0">
                <a:effectLst/>
                <a:ea typeface="Calibri" panose="020F0502020204030204" pitchFamily="34" charset="0"/>
                <a:cs typeface="Times New Roman" panose="02020603050405020304" pitchFamily="18" charset="0"/>
              </a:rPr>
              <a:t>Medeni ve Siyasi Haklara İlişkin Uluslararası Sözleşme</a:t>
            </a:r>
            <a:endParaRPr lang="tr-TR" sz="2000" dirty="0">
              <a:effectLst/>
              <a:ea typeface="Calibri" panose="020F0502020204030204" pitchFamily="34" charset="0"/>
              <a:cs typeface="Times New Roman" panose="02020603050405020304" pitchFamily="18" charset="0"/>
            </a:endParaRPr>
          </a:p>
          <a:p>
            <a:pPr lvl="1" algn="just">
              <a:spcBef>
                <a:spcPts val="1440"/>
              </a:spcBef>
            </a:pPr>
            <a:r>
              <a:rPr lang="tr-TR" sz="2000" dirty="0">
                <a:effectLst/>
                <a:ea typeface="Calibri" panose="020F0502020204030204" pitchFamily="34" charset="0"/>
                <a:cs typeface="Times New Roman" panose="02020603050405020304" pitchFamily="18" charset="0"/>
              </a:rPr>
              <a:t>2006 yılında Türkiye taraf oldu</a:t>
            </a:r>
          </a:p>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Sözleşmeye çekince koymuş olan Türkiye, Sözleşme Ek İhtiyari Protokol’e de aynı tutumla yaklaşmış,</a:t>
            </a:r>
          </a:p>
          <a:p>
            <a:pPr lvl="1" algn="just">
              <a:spcBef>
                <a:spcPts val="1440"/>
              </a:spcBef>
              <a:spcAft>
                <a:spcPts val="800"/>
              </a:spcAft>
            </a:pPr>
            <a:r>
              <a:rPr lang="tr-TR" sz="2000" dirty="0">
                <a:ea typeface="Calibri" panose="020F0502020204030204" pitchFamily="34" charset="0"/>
                <a:cs typeface="Times New Roman" panose="02020603050405020304" pitchFamily="18" charset="0"/>
              </a:rPr>
              <a:t>D</a:t>
            </a:r>
            <a:r>
              <a:rPr lang="tr-TR" sz="2000" dirty="0">
                <a:effectLst/>
                <a:ea typeface="Calibri" panose="020F0502020204030204" pitchFamily="34" charset="0"/>
                <a:cs typeface="Times New Roman" panose="02020603050405020304" pitchFamily="18" charset="0"/>
              </a:rPr>
              <a:t>evletin </a:t>
            </a:r>
            <a:r>
              <a:rPr lang="tr-TR" sz="2000" dirty="0" err="1">
                <a:effectLst/>
                <a:ea typeface="Calibri" panose="020F0502020204030204" pitchFamily="34" charset="0"/>
                <a:cs typeface="Times New Roman" panose="02020603050405020304" pitchFamily="18" charset="0"/>
              </a:rPr>
              <a:t>Sözleşme’de</a:t>
            </a:r>
            <a:r>
              <a:rPr lang="tr-TR" sz="2000" dirty="0">
                <a:effectLst/>
                <a:ea typeface="Calibri" panose="020F0502020204030204" pitchFamily="34" charset="0"/>
                <a:cs typeface="Times New Roman" panose="02020603050405020304" pitchFamily="18" charset="0"/>
              </a:rPr>
              <a:t> güvence altına alınan haklar dışında yer alan diğer haklara karşı ortaya çıkabilecek ihlalleri inceleme yetkisini ilgili Komiteye bırakmaktan kaçınmıştır.</a:t>
            </a:r>
          </a:p>
        </p:txBody>
      </p:sp>
      <p:sp>
        <p:nvSpPr>
          <p:cNvPr id="4" name="Slayt Numarası Yer Tutucusu 3">
            <a:extLst>
              <a:ext uri="{FF2B5EF4-FFF2-40B4-BE49-F238E27FC236}">
                <a16:creationId xmlns:a16="http://schemas.microsoft.com/office/drawing/2014/main" id="{1D892EE8-1275-F104-8C6E-A4D3A510AA48}"/>
              </a:ext>
            </a:extLst>
          </p:cNvPr>
          <p:cNvSpPr>
            <a:spLocks noGrp="1"/>
          </p:cNvSpPr>
          <p:nvPr>
            <p:ph type="sldNum" sz="quarter" idx="11"/>
          </p:nvPr>
        </p:nvSpPr>
        <p:spPr/>
        <p:txBody>
          <a:bodyPr/>
          <a:lstStyle/>
          <a:p>
            <a:fld id="{88F588EC-830B-420B-B9DF-62AAA38664F3}" type="slidenum">
              <a:rPr lang="en-US" altLang="tr-TR" smtClean="0"/>
              <a:pPr/>
              <a:t>32</a:t>
            </a:fld>
            <a:endParaRPr lang="en-US" altLang="tr-TR"/>
          </a:p>
        </p:txBody>
      </p:sp>
    </p:spTree>
    <p:extLst>
      <p:ext uri="{BB962C8B-B14F-4D97-AF65-F5344CB8AC3E}">
        <p14:creationId xmlns:p14="http://schemas.microsoft.com/office/powerpoint/2010/main" val="3190488722"/>
      </p:ext>
    </p:extLst>
  </p:cSld>
  <p:clrMapOvr>
    <a:masterClrMapping/>
  </p:clrMapOvr>
  <p:transition>
    <p:strips dir="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DB87100-CE8B-D1BC-D136-857C8626E944}"/>
              </a:ext>
            </a:extLst>
          </p:cNvPr>
          <p:cNvSpPr>
            <a:spLocks noGrp="1"/>
          </p:cNvSpPr>
          <p:nvPr>
            <p:ph idx="1"/>
          </p:nvPr>
        </p:nvSpPr>
        <p:spPr/>
        <p:txBody>
          <a:bodyPr/>
          <a:lstStyle/>
          <a:p>
            <a:pPr algn="just">
              <a:spcBef>
                <a:spcPts val="1440"/>
              </a:spcBef>
              <a:spcAft>
                <a:spcPts val="800"/>
              </a:spcAft>
            </a:pPr>
            <a:r>
              <a:rPr lang="tr-TR" sz="2000" b="1" dirty="0">
                <a:effectLst/>
                <a:ea typeface="Calibri" panose="020F0502020204030204" pitchFamily="34" charset="0"/>
                <a:cs typeface="Times New Roman" panose="02020603050405020304" pitchFamily="18" charset="0"/>
              </a:rPr>
              <a:t>Her Türlü Irk Ayrımcılığının Ortadan Kaldırılmasına İlişkin Uluslararası Sözleşme:</a:t>
            </a:r>
            <a:endParaRPr lang="tr-TR" sz="2000" dirty="0">
              <a:effectLst/>
              <a:ea typeface="Calibri" panose="020F0502020204030204" pitchFamily="34" charset="0"/>
              <a:cs typeface="Times New Roman" panose="02020603050405020304" pitchFamily="18" charset="0"/>
            </a:endParaRPr>
          </a:p>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2002 yılında Türkiye taraf oldu</a:t>
            </a:r>
          </a:p>
          <a:p>
            <a:pPr lvl="1" algn="just">
              <a:spcBef>
                <a:spcPts val="1440"/>
              </a:spcBef>
              <a:spcAft>
                <a:spcPts val="800"/>
              </a:spcAft>
            </a:pPr>
            <a:r>
              <a:rPr lang="tr-TR" sz="2000" dirty="0">
                <a:effectLst/>
                <a:ea typeface="Calibri" panose="020F0502020204030204" pitchFamily="34" charset="0"/>
                <a:cs typeface="Times New Roman" panose="02020603050405020304" pitchFamily="18" charset="0"/>
              </a:rPr>
              <a:t>Sözleşmenin 1.maddesi, ırk ayrımcılığı teriminin herhangi bir alanda temel hak ve özgürlüklerin ortadan kaldırılması da dahil olmak üzere bu gibi amaçlara yönelik ırk, soy, ulusal ya da etnik kökene dayanan her ayrımın, dışlama, kısıtlama veya tercih anlamına geleceğini ifade etmektedir.</a:t>
            </a:r>
          </a:p>
          <a:p>
            <a:pPr algn="just">
              <a:spcBef>
                <a:spcPts val="1440"/>
              </a:spcBef>
              <a:spcAft>
                <a:spcPts val="800"/>
              </a:spcAft>
            </a:pPr>
            <a:r>
              <a:rPr lang="tr-TR" sz="2000" b="1" dirty="0">
                <a:effectLst/>
                <a:ea typeface="Calibri" panose="020F0502020204030204" pitchFamily="34" charset="0"/>
                <a:cs typeface="Times New Roman" panose="02020603050405020304" pitchFamily="18" charset="0"/>
              </a:rPr>
              <a:t>Irk Ayrımcılığının Ortadan Kaldırılması Komitesi</a:t>
            </a:r>
            <a:endParaRPr lang="tr-TR" sz="2000" dirty="0">
              <a:effectLst/>
              <a:ea typeface="Calibri" panose="020F0502020204030204" pitchFamily="34"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D896062A-5535-146E-6C13-E8FAAC8AD34A}"/>
              </a:ext>
            </a:extLst>
          </p:cNvPr>
          <p:cNvSpPr>
            <a:spLocks noGrp="1"/>
          </p:cNvSpPr>
          <p:nvPr>
            <p:ph type="sldNum" sz="quarter" idx="11"/>
          </p:nvPr>
        </p:nvSpPr>
        <p:spPr/>
        <p:txBody>
          <a:bodyPr/>
          <a:lstStyle/>
          <a:p>
            <a:fld id="{88F588EC-830B-420B-B9DF-62AAA38664F3}" type="slidenum">
              <a:rPr lang="en-US" altLang="tr-TR" smtClean="0"/>
              <a:pPr/>
              <a:t>33</a:t>
            </a:fld>
            <a:endParaRPr lang="en-US" altLang="tr-TR"/>
          </a:p>
        </p:txBody>
      </p:sp>
    </p:spTree>
    <p:extLst>
      <p:ext uri="{BB962C8B-B14F-4D97-AF65-F5344CB8AC3E}">
        <p14:creationId xmlns:p14="http://schemas.microsoft.com/office/powerpoint/2010/main" val="2016199240"/>
      </p:ext>
    </p:extLst>
  </p:cSld>
  <p:clrMapOvr>
    <a:masterClrMapping/>
  </p:clrMapOvr>
  <p:transition>
    <p:strips dir="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07B004-43FD-BAB8-BD2D-1AC6D9E85E08}"/>
              </a:ext>
            </a:extLst>
          </p:cNvPr>
          <p:cNvSpPr>
            <a:spLocks noGrp="1"/>
          </p:cNvSpPr>
          <p:nvPr>
            <p:ph type="title"/>
          </p:nvPr>
        </p:nvSpPr>
        <p:spPr/>
        <p:txBody>
          <a:bodyPr/>
          <a:lstStyle/>
          <a:p>
            <a:r>
              <a:rPr lang="tr-TR" dirty="0"/>
              <a:t>Komitenin Türkiye Raporları-1</a:t>
            </a:r>
          </a:p>
        </p:txBody>
      </p:sp>
      <p:sp>
        <p:nvSpPr>
          <p:cNvPr id="3" name="İçerik Yer Tutucusu 2">
            <a:extLst>
              <a:ext uri="{FF2B5EF4-FFF2-40B4-BE49-F238E27FC236}">
                <a16:creationId xmlns:a16="http://schemas.microsoft.com/office/drawing/2014/main" id="{E79A70F2-80CA-0BE5-1873-043B826AA995}"/>
              </a:ext>
            </a:extLst>
          </p:cNvPr>
          <p:cNvSpPr>
            <a:spLocks noGrp="1"/>
          </p:cNvSpPr>
          <p:nvPr>
            <p:ph idx="1"/>
          </p:nvPr>
        </p:nvSpPr>
        <p:spPr/>
        <p:txBody>
          <a:bodyPr/>
          <a:lstStyle/>
          <a:p>
            <a:pPr indent="180340" algn="just">
              <a:lnSpc>
                <a:spcPct val="100000"/>
              </a:lnSpc>
              <a:spcBef>
                <a:spcPts val="1440"/>
              </a:spcBef>
              <a:spcAft>
                <a:spcPts val="1440"/>
              </a:spcAft>
            </a:pPr>
            <a:r>
              <a:rPr lang="tr-TR" sz="1900" dirty="0">
                <a:effectLst/>
                <a:ea typeface="Calibri" panose="020F0502020204030204" pitchFamily="34" charset="0"/>
                <a:cs typeface="Times New Roman" panose="02020603050405020304" pitchFamily="18" charset="0"/>
              </a:rPr>
              <a:t>T.C. Anayasasının genel içeriğinin (10.madde de dahil olmak üzere) ulusal ya da etnik köken ifadesinin kullanımı açısından sorunlar taşıdığı,</a:t>
            </a:r>
          </a:p>
          <a:p>
            <a:pPr indent="180340" algn="just">
              <a:lnSpc>
                <a:spcPct val="100000"/>
              </a:lnSpc>
              <a:spcBef>
                <a:spcPts val="1440"/>
              </a:spcBef>
              <a:spcAft>
                <a:spcPts val="1440"/>
              </a:spcAft>
            </a:pPr>
            <a:r>
              <a:rPr lang="tr-TR" sz="1900" dirty="0">
                <a:effectLst/>
                <a:ea typeface="Calibri" panose="020F0502020204030204" pitchFamily="34" charset="0"/>
                <a:cs typeface="Times New Roman" panose="02020603050405020304" pitchFamily="18" charset="0"/>
              </a:rPr>
              <a:t>Bununla birlikte etnik dillerle ilgili resmi verilerin bulunmayışı, </a:t>
            </a:r>
          </a:p>
          <a:p>
            <a:pPr indent="180340" algn="just">
              <a:lnSpc>
                <a:spcPct val="100000"/>
              </a:lnSpc>
              <a:spcBef>
                <a:spcPts val="1440"/>
              </a:spcBef>
              <a:spcAft>
                <a:spcPts val="1440"/>
              </a:spcAft>
            </a:pPr>
            <a:r>
              <a:rPr lang="tr-TR" sz="1900" dirty="0">
                <a:ea typeface="Calibri" panose="020F0502020204030204" pitchFamily="34" charset="0"/>
                <a:cs typeface="Times New Roman" panose="02020603050405020304" pitchFamily="18" charset="0"/>
              </a:rPr>
              <a:t>E</a:t>
            </a:r>
            <a:r>
              <a:rPr lang="tr-TR" sz="1900" dirty="0">
                <a:effectLst/>
                <a:ea typeface="Calibri" panose="020F0502020204030204" pitchFamily="34" charset="0"/>
                <a:cs typeface="Times New Roman" panose="02020603050405020304" pitchFamily="18" charset="0"/>
              </a:rPr>
              <a:t>tnik grupların mecliste ya da kamudaki temsil düzeylerine dair bilginin olmayışı, </a:t>
            </a:r>
          </a:p>
          <a:p>
            <a:pPr indent="180340" algn="just">
              <a:lnSpc>
                <a:spcPct val="100000"/>
              </a:lnSpc>
              <a:spcBef>
                <a:spcPts val="1440"/>
              </a:spcBef>
              <a:spcAft>
                <a:spcPts val="1440"/>
              </a:spcAft>
            </a:pPr>
            <a:r>
              <a:rPr lang="tr-TR" sz="1900" dirty="0">
                <a:ea typeface="Calibri" panose="020F0502020204030204" pitchFamily="34" charset="0"/>
                <a:cs typeface="Times New Roman" panose="02020603050405020304" pitchFamily="18" charset="0"/>
              </a:rPr>
              <a:t>U</a:t>
            </a:r>
            <a:r>
              <a:rPr lang="tr-TR" sz="1900" dirty="0">
                <a:effectLst/>
                <a:ea typeface="Calibri" panose="020F0502020204030204" pitchFamily="34" charset="0"/>
                <a:cs typeface="Times New Roman" panose="02020603050405020304" pitchFamily="18" charset="0"/>
              </a:rPr>
              <a:t>lusal açıdan ırk ayrımcılığını tanımlayan yasal bir düzenlemenin olmayışı,</a:t>
            </a:r>
          </a:p>
          <a:p>
            <a:pPr indent="180340" algn="just">
              <a:lnSpc>
                <a:spcPct val="100000"/>
              </a:lnSpc>
              <a:spcBef>
                <a:spcPts val="1440"/>
              </a:spcBef>
              <a:spcAft>
                <a:spcPts val="1440"/>
              </a:spcAft>
            </a:pPr>
            <a:r>
              <a:rPr lang="tr-TR" sz="1900" dirty="0">
                <a:ea typeface="Calibri" panose="020F0502020204030204" pitchFamily="34" charset="0"/>
                <a:cs typeface="Times New Roman" panose="02020603050405020304" pitchFamily="18" charset="0"/>
              </a:rPr>
              <a:t>T</a:t>
            </a:r>
            <a:r>
              <a:rPr lang="tr-TR" sz="1900" dirty="0">
                <a:effectLst/>
                <a:ea typeface="Calibri" panose="020F0502020204030204" pitchFamily="34" charset="0"/>
                <a:cs typeface="Times New Roman" panose="02020603050405020304" pitchFamily="18" charset="0"/>
              </a:rPr>
              <a:t>ürkiye’nin 1951 tarihli Cenevre Sözleşmesi’ne coğrafi çekince koyuşu,</a:t>
            </a:r>
          </a:p>
          <a:p>
            <a:pPr indent="0" algn="just">
              <a:lnSpc>
                <a:spcPct val="100000"/>
              </a:lnSpc>
              <a:spcBef>
                <a:spcPts val="1440"/>
              </a:spcBef>
              <a:spcAft>
                <a:spcPts val="1440"/>
              </a:spcAft>
              <a:buNone/>
            </a:pPr>
            <a:endParaRPr lang="tr-TR" sz="1900" dirty="0"/>
          </a:p>
        </p:txBody>
      </p:sp>
      <p:sp>
        <p:nvSpPr>
          <p:cNvPr id="4" name="Slayt Numarası Yer Tutucusu 3">
            <a:extLst>
              <a:ext uri="{FF2B5EF4-FFF2-40B4-BE49-F238E27FC236}">
                <a16:creationId xmlns:a16="http://schemas.microsoft.com/office/drawing/2014/main" id="{9B5BAEBD-FA81-0EB1-6C5A-54FAC1FE9ADC}"/>
              </a:ext>
            </a:extLst>
          </p:cNvPr>
          <p:cNvSpPr>
            <a:spLocks noGrp="1"/>
          </p:cNvSpPr>
          <p:nvPr>
            <p:ph type="sldNum" sz="quarter" idx="11"/>
          </p:nvPr>
        </p:nvSpPr>
        <p:spPr/>
        <p:txBody>
          <a:bodyPr/>
          <a:lstStyle/>
          <a:p>
            <a:fld id="{88F588EC-830B-420B-B9DF-62AAA38664F3}" type="slidenum">
              <a:rPr lang="en-US" altLang="tr-TR" smtClean="0"/>
              <a:pPr/>
              <a:t>34</a:t>
            </a:fld>
            <a:endParaRPr lang="en-US" altLang="tr-TR"/>
          </a:p>
        </p:txBody>
      </p:sp>
    </p:spTree>
    <p:extLst>
      <p:ext uri="{BB962C8B-B14F-4D97-AF65-F5344CB8AC3E}">
        <p14:creationId xmlns:p14="http://schemas.microsoft.com/office/powerpoint/2010/main" val="3687329977"/>
      </p:ext>
    </p:extLst>
  </p:cSld>
  <p:clrMapOvr>
    <a:masterClrMapping/>
  </p:clrMapOvr>
  <p:transition>
    <p:strips dir="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5E3ECA-8A44-4A77-EE77-61A244B44F65}"/>
              </a:ext>
            </a:extLst>
          </p:cNvPr>
          <p:cNvSpPr>
            <a:spLocks noGrp="1"/>
          </p:cNvSpPr>
          <p:nvPr>
            <p:ph type="title"/>
          </p:nvPr>
        </p:nvSpPr>
        <p:spPr/>
        <p:txBody>
          <a:bodyPr/>
          <a:lstStyle/>
          <a:p>
            <a:r>
              <a:rPr lang="tr-TR" dirty="0"/>
              <a:t>Komitenin Türkiye Raporları-2</a:t>
            </a:r>
          </a:p>
        </p:txBody>
      </p:sp>
      <p:sp>
        <p:nvSpPr>
          <p:cNvPr id="3" name="İçerik Yer Tutucusu 2">
            <a:extLst>
              <a:ext uri="{FF2B5EF4-FFF2-40B4-BE49-F238E27FC236}">
                <a16:creationId xmlns:a16="http://schemas.microsoft.com/office/drawing/2014/main" id="{D287615B-7CA2-F010-9A72-BFF0D03E839F}"/>
              </a:ext>
            </a:extLst>
          </p:cNvPr>
          <p:cNvSpPr>
            <a:spLocks noGrp="1"/>
          </p:cNvSpPr>
          <p:nvPr>
            <p:ph idx="1"/>
          </p:nvPr>
        </p:nvSpPr>
        <p:spPr/>
        <p:txBody>
          <a:bodyPr/>
          <a:lstStyle/>
          <a:p>
            <a:pPr marL="571500" indent="-342900" algn="just">
              <a:lnSpc>
                <a:spcPct val="100000"/>
              </a:lnSpc>
              <a:spcBef>
                <a:spcPts val="1440"/>
              </a:spcBef>
              <a:spcAft>
                <a:spcPts val="1440"/>
              </a:spcAft>
            </a:pPr>
            <a:r>
              <a:rPr lang="tr-TR" sz="1800" dirty="0">
                <a:ea typeface="Calibri" panose="020F0502020204030204" pitchFamily="34" charset="0"/>
                <a:cs typeface="Times New Roman" panose="02020603050405020304" pitchFamily="18" charset="0"/>
              </a:rPr>
              <a:t>Ir</a:t>
            </a:r>
            <a:r>
              <a:rPr lang="tr-TR" sz="1800" dirty="0">
                <a:effectLst/>
                <a:ea typeface="Calibri" panose="020F0502020204030204" pitchFamily="34" charset="0"/>
                <a:cs typeface="Times New Roman" panose="02020603050405020304" pitchFamily="18" charset="0"/>
              </a:rPr>
              <a:t>k ayrımcılığına yönelik çalışmalar yapan kurumlara danışılması gerekliliği ve hakların izlenmesi için ulusal bir insan hakları kurumunun oluşturulması gibi pek çok konuda tavsiyele</a:t>
            </a:r>
            <a:r>
              <a:rPr lang="tr-TR" sz="1800" dirty="0">
                <a:ea typeface="Calibri" panose="020F0502020204030204" pitchFamily="34" charset="0"/>
                <a:cs typeface="Times New Roman" panose="02020603050405020304" pitchFamily="18" charset="0"/>
              </a:rPr>
              <a:t>r </a:t>
            </a:r>
            <a:r>
              <a:rPr lang="tr-TR" sz="1800" dirty="0">
                <a:effectLst/>
                <a:ea typeface="Calibri" panose="020F0502020204030204" pitchFamily="34" charset="0"/>
                <a:cs typeface="Times New Roman" panose="02020603050405020304" pitchFamily="18" charset="0"/>
              </a:rPr>
              <a:t>(</a:t>
            </a:r>
            <a:r>
              <a:rPr lang="tr-TR" sz="1800" dirty="0" err="1">
                <a:effectLst/>
                <a:ea typeface="Calibri" panose="020F0502020204030204" pitchFamily="34" charset="0"/>
                <a:cs typeface="Times New Roman" panose="02020603050405020304" pitchFamily="18" charset="0"/>
              </a:rPr>
              <a:t>Committee</a:t>
            </a:r>
            <a:r>
              <a:rPr lang="tr-TR" sz="1800" dirty="0">
                <a:effectLst/>
                <a:ea typeface="Calibri" panose="020F0502020204030204" pitchFamily="34" charset="0"/>
                <a:cs typeface="Times New Roman" panose="02020603050405020304" pitchFamily="18" charset="0"/>
              </a:rPr>
              <a:t> on </a:t>
            </a:r>
            <a:r>
              <a:rPr lang="tr-TR" sz="1800" dirty="0" err="1">
                <a:effectLst/>
                <a:ea typeface="Calibri" panose="020F0502020204030204" pitchFamily="34" charset="0"/>
                <a:cs typeface="Times New Roman" panose="02020603050405020304" pitchFamily="18" charset="0"/>
              </a:rPr>
              <a:t>the</a:t>
            </a:r>
            <a:r>
              <a:rPr lang="tr-TR" sz="1800" dirty="0">
                <a:effectLst/>
                <a:ea typeface="Calibri" panose="020F0502020204030204" pitchFamily="34" charset="0"/>
                <a:cs typeface="Times New Roman" panose="02020603050405020304" pitchFamily="18" charset="0"/>
              </a:rPr>
              <a:t> </a:t>
            </a:r>
            <a:r>
              <a:rPr lang="tr-TR" sz="1800" dirty="0" err="1">
                <a:effectLst/>
                <a:ea typeface="Calibri" panose="020F0502020204030204" pitchFamily="34" charset="0"/>
                <a:cs typeface="Times New Roman" panose="02020603050405020304" pitchFamily="18" charset="0"/>
              </a:rPr>
              <a:t>Elimination</a:t>
            </a:r>
            <a:r>
              <a:rPr lang="tr-TR" sz="1800" dirty="0">
                <a:effectLst/>
                <a:ea typeface="Calibri" panose="020F0502020204030204" pitchFamily="34" charset="0"/>
                <a:cs typeface="Times New Roman" panose="02020603050405020304" pitchFamily="18" charset="0"/>
              </a:rPr>
              <a:t> of </a:t>
            </a:r>
            <a:r>
              <a:rPr lang="tr-TR" sz="1800" dirty="0" err="1">
                <a:effectLst/>
                <a:ea typeface="Calibri" panose="020F0502020204030204" pitchFamily="34" charset="0"/>
                <a:cs typeface="Times New Roman" panose="02020603050405020304" pitchFamily="18" charset="0"/>
              </a:rPr>
              <a:t>Racial</a:t>
            </a:r>
            <a:r>
              <a:rPr lang="tr-TR" sz="1800" dirty="0">
                <a:effectLst/>
                <a:ea typeface="Calibri" panose="020F0502020204030204" pitchFamily="34" charset="0"/>
                <a:cs typeface="Times New Roman" panose="02020603050405020304" pitchFamily="18" charset="0"/>
              </a:rPr>
              <a:t> </a:t>
            </a:r>
            <a:r>
              <a:rPr lang="tr-TR" sz="1800" dirty="0" err="1">
                <a:effectLst/>
                <a:ea typeface="Calibri" panose="020F0502020204030204" pitchFamily="34" charset="0"/>
                <a:cs typeface="Times New Roman" panose="02020603050405020304" pitchFamily="18" charset="0"/>
              </a:rPr>
              <a:t>Discrimination</a:t>
            </a:r>
            <a:r>
              <a:rPr lang="tr-TR" sz="1800" dirty="0">
                <a:effectLst/>
                <a:ea typeface="Calibri" panose="020F0502020204030204" pitchFamily="34" charset="0"/>
                <a:cs typeface="Times New Roman" panose="02020603050405020304" pitchFamily="18" charset="0"/>
              </a:rPr>
              <a:t>, 2009). </a:t>
            </a:r>
          </a:p>
          <a:p>
            <a:pPr marL="571500" indent="-342900" algn="just">
              <a:lnSpc>
                <a:spcPct val="100000"/>
              </a:lnSpc>
              <a:spcBef>
                <a:spcPts val="1440"/>
              </a:spcBef>
              <a:spcAft>
                <a:spcPts val="1440"/>
              </a:spcAft>
            </a:pPr>
            <a:r>
              <a:rPr lang="tr-TR" sz="1800" dirty="0">
                <a:effectLst/>
                <a:ea typeface="Calibri" panose="020F0502020204030204" pitchFamily="34" charset="0"/>
                <a:cs typeface="Times New Roman" panose="02020603050405020304" pitchFamily="18" charset="0"/>
              </a:rPr>
              <a:t>Türkiye gerek Ombudsmanlık gerek Türkiye İnsan Haklarımı Kurumu gerekse de Yabancılar ve Uluslararası Koruma Kanunu’nun yürürlüğe konması bakımından olumlu (</a:t>
            </a:r>
            <a:r>
              <a:rPr lang="tr-TR" sz="1800" dirty="0" err="1">
                <a:effectLst/>
                <a:ea typeface="Calibri" panose="020F0502020204030204" pitchFamily="34" charset="0"/>
                <a:cs typeface="Times New Roman" panose="02020603050405020304" pitchFamily="18" charset="0"/>
              </a:rPr>
              <a:t>Committee</a:t>
            </a:r>
            <a:r>
              <a:rPr lang="tr-TR" sz="1800" dirty="0">
                <a:effectLst/>
                <a:ea typeface="Calibri" panose="020F0502020204030204" pitchFamily="34" charset="0"/>
                <a:cs typeface="Times New Roman" panose="02020603050405020304" pitchFamily="18" charset="0"/>
              </a:rPr>
              <a:t> on </a:t>
            </a:r>
            <a:r>
              <a:rPr lang="tr-TR" sz="1800" dirty="0" err="1">
                <a:effectLst/>
                <a:ea typeface="Calibri" panose="020F0502020204030204" pitchFamily="34" charset="0"/>
                <a:cs typeface="Times New Roman" panose="02020603050405020304" pitchFamily="18" charset="0"/>
              </a:rPr>
              <a:t>the</a:t>
            </a:r>
            <a:r>
              <a:rPr lang="tr-TR" sz="1800" dirty="0">
                <a:effectLst/>
                <a:ea typeface="Calibri" panose="020F0502020204030204" pitchFamily="34" charset="0"/>
                <a:cs typeface="Times New Roman" panose="02020603050405020304" pitchFamily="18" charset="0"/>
              </a:rPr>
              <a:t> </a:t>
            </a:r>
            <a:r>
              <a:rPr lang="tr-TR" sz="1800" dirty="0" err="1">
                <a:effectLst/>
                <a:ea typeface="Calibri" panose="020F0502020204030204" pitchFamily="34" charset="0"/>
                <a:cs typeface="Times New Roman" panose="02020603050405020304" pitchFamily="18" charset="0"/>
              </a:rPr>
              <a:t>Elimination</a:t>
            </a:r>
            <a:r>
              <a:rPr lang="tr-TR" sz="1800" dirty="0">
                <a:effectLst/>
                <a:ea typeface="Calibri" panose="020F0502020204030204" pitchFamily="34" charset="0"/>
                <a:cs typeface="Times New Roman" panose="02020603050405020304" pitchFamily="18" charset="0"/>
              </a:rPr>
              <a:t> of </a:t>
            </a:r>
            <a:r>
              <a:rPr lang="tr-TR" sz="1800" dirty="0" err="1">
                <a:effectLst/>
                <a:ea typeface="Calibri" panose="020F0502020204030204" pitchFamily="34" charset="0"/>
                <a:cs typeface="Times New Roman" panose="02020603050405020304" pitchFamily="18" charset="0"/>
              </a:rPr>
              <a:t>Racial</a:t>
            </a:r>
            <a:r>
              <a:rPr lang="tr-TR" sz="1800" dirty="0">
                <a:effectLst/>
                <a:ea typeface="Calibri" panose="020F0502020204030204" pitchFamily="34" charset="0"/>
                <a:cs typeface="Times New Roman" panose="02020603050405020304" pitchFamily="18" charset="0"/>
              </a:rPr>
              <a:t> </a:t>
            </a:r>
            <a:r>
              <a:rPr lang="tr-TR" sz="1800" dirty="0" err="1">
                <a:effectLst/>
                <a:ea typeface="Calibri" panose="020F0502020204030204" pitchFamily="34" charset="0"/>
                <a:cs typeface="Times New Roman" panose="02020603050405020304" pitchFamily="18" charset="0"/>
              </a:rPr>
              <a:t>Discrimination</a:t>
            </a:r>
            <a:r>
              <a:rPr lang="tr-TR" sz="1800" dirty="0">
                <a:effectLst/>
                <a:ea typeface="Calibri" panose="020F0502020204030204" pitchFamily="34" charset="0"/>
                <a:cs typeface="Times New Roman" panose="02020603050405020304" pitchFamily="18" charset="0"/>
              </a:rPr>
              <a:t>, 2016). </a:t>
            </a:r>
          </a:p>
          <a:p>
            <a:pPr marL="571500" indent="-342900" algn="just">
              <a:lnSpc>
                <a:spcPct val="100000"/>
              </a:lnSpc>
              <a:spcBef>
                <a:spcPts val="1440"/>
              </a:spcBef>
              <a:spcAft>
                <a:spcPts val="1440"/>
              </a:spcAft>
            </a:pPr>
            <a:r>
              <a:rPr lang="tr-TR" sz="1800" dirty="0">
                <a:effectLst/>
                <a:ea typeface="Calibri" panose="020F0502020204030204" pitchFamily="34" charset="0"/>
                <a:cs typeface="Times New Roman" panose="02020603050405020304" pitchFamily="18" charset="0"/>
              </a:rPr>
              <a:t>Son olarak Türkiye’de ayrımcılıkla mücadelede etkin bir şekilde rol oynayan kurumlara bakıldığında Türkiye İnsan Hakları Kurumu ve Kamu Denetçiliği Kurumu başta olmak üzere insan hakları üzerine çalışan birçok derneği de içeren geniş bir yelpazede genişlemekte olduğu görülmektedir. </a:t>
            </a:r>
          </a:p>
        </p:txBody>
      </p:sp>
      <p:sp>
        <p:nvSpPr>
          <p:cNvPr id="4" name="Slayt Numarası Yer Tutucusu 3">
            <a:extLst>
              <a:ext uri="{FF2B5EF4-FFF2-40B4-BE49-F238E27FC236}">
                <a16:creationId xmlns:a16="http://schemas.microsoft.com/office/drawing/2014/main" id="{944E2257-9FFB-4693-65E7-B0954FD10CC6}"/>
              </a:ext>
            </a:extLst>
          </p:cNvPr>
          <p:cNvSpPr>
            <a:spLocks noGrp="1"/>
          </p:cNvSpPr>
          <p:nvPr>
            <p:ph type="sldNum" sz="quarter" idx="11"/>
          </p:nvPr>
        </p:nvSpPr>
        <p:spPr/>
        <p:txBody>
          <a:bodyPr/>
          <a:lstStyle/>
          <a:p>
            <a:fld id="{88F588EC-830B-420B-B9DF-62AAA38664F3}" type="slidenum">
              <a:rPr lang="en-US" altLang="tr-TR" smtClean="0"/>
              <a:pPr/>
              <a:t>35</a:t>
            </a:fld>
            <a:endParaRPr lang="en-US" altLang="tr-TR" dirty="0"/>
          </a:p>
        </p:txBody>
      </p:sp>
    </p:spTree>
    <p:extLst>
      <p:ext uri="{BB962C8B-B14F-4D97-AF65-F5344CB8AC3E}">
        <p14:creationId xmlns:p14="http://schemas.microsoft.com/office/powerpoint/2010/main" val="1219493914"/>
      </p:ext>
    </p:extLst>
  </p:cSld>
  <p:clrMapOvr>
    <a:masterClrMapping/>
  </p:clrMapOvr>
  <p:transition>
    <p:strips dir="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36</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dirty="0"/>
              <a:t>Sonuç ve Değerlendirmeler</a:t>
            </a:r>
            <a:endParaRPr lang="de-DE" dirty="0"/>
          </a:p>
        </p:txBody>
      </p:sp>
      <p:sp>
        <p:nvSpPr>
          <p:cNvPr id="5" name="2 İçerik Yer Tutucusu">
            <a:extLst>
              <a:ext uri="{FF2B5EF4-FFF2-40B4-BE49-F238E27FC236}">
                <a16:creationId xmlns:a16="http://schemas.microsoft.com/office/drawing/2014/main" id="{C78CC482-147F-4266-AD90-561B7BA05DA9}"/>
              </a:ext>
            </a:extLst>
          </p:cNvPr>
          <p:cNvSpPr txBox="1">
            <a:spLocks/>
          </p:cNvSpPr>
          <p:nvPr/>
        </p:nvSpPr>
        <p:spPr bwMode="auto">
          <a:xfrm>
            <a:off x="685800" y="2132012"/>
            <a:ext cx="727938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fontScale="92500"/>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kumimoji="0" lang="tr-TR" altLang="tr-TR" sz="2200" kern="0" dirty="0">
                <a:cs typeface="Times New Roman" panose="02020603050405020304" pitchFamily="18" charset="0"/>
              </a:rPr>
              <a:t>Türkiye’de ayrımcılıkla ilgili yasal ve idari altyapı 2000’li yılların başı itibarıyla oluşturulmaya başlanmıştır.</a:t>
            </a:r>
          </a:p>
          <a:p>
            <a:pPr algn="just"/>
            <a:r>
              <a:rPr kumimoji="0" lang="tr-TR" altLang="tr-TR" sz="2200" kern="0" dirty="0">
                <a:cs typeface="Times New Roman" panose="02020603050405020304" pitchFamily="18" charset="0"/>
              </a:rPr>
              <a:t>AB aday ülke statüsünde olmanın sürece dair gelişmeleri hızlandırdığı,</a:t>
            </a:r>
          </a:p>
          <a:p>
            <a:pPr algn="just"/>
            <a:r>
              <a:rPr kumimoji="0" lang="tr-TR" altLang="tr-TR" sz="2200" kern="0" dirty="0">
                <a:cs typeface="Times New Roman" panose="02020603050405020304" pitchFamily="18" charset="0"/>
              </a:rPr>
              <a:t>AB dışındaki uluslararası düzenlemelerin de Türkiye’deki gelişmeleri etkilediği,</a:t>
            </a:r>
          </a:p>
          <a:p>
            <a:pPr algn="just"/>
            <a:r>
              <a:rPr kumimoji="0" lang="tr-TR" altLang="tr-TR" sz="2200" kern="0" dirty="0">
                <a:cs typeface="Times New Roman" panose="02020603050405020304" pitchFamily="18" charset="0"/>
              </a:rPr>
              <a:t>Kamu Denetçiliği Kurumu, TİHEK ve Yabancılar ve Uluslararası Koruma Kanunu (ve ardından göç teşkilatlanması) gibi son 10 yıllık süreçte gerçekleşen olumlu gelişmelere rağmen</a:t>
            </a:r>
          </a:p>
          <a:p>
            <a:pPr algn="just"/>
            <a:r>
              <a:rPr kumimoji="0" lang="tr-TR" altLang="tr-TR" sz="2200" kern="0" dirty="0">
                <a:cs typeface="Times New Roman" panose="02020603050405020304" pitchFamily="18" charset="0"/>
              </a:rPr>
              <a:t>Henüz yeterli düzeyde ilerleme kaydedilemediği görülmektedir.</a:t>
            </a:r>
          </a:p>
          <a:p>
            <a:pPr algn="just"/>
            <a:endParaRPr kumimoji="0" lang="tr-TR" altLang="tr-TR" sz="2200" kern="0" dirty="0">
              <a:cs typeface="Times New Roman" panose="02020603050405020304" pitchFamily="18" charset="0"/>
            </a:endParaRPr>
          </a:p>
        </p:txBody>
      </p:sp>
    </p:spTree>
    <p:extLst>
      <p:ext uri="{BB962C8B-B14F-4D97-AF65-F5344CB8AC3E}">
        <p14:creationId xmlns:p14="http://schemas.microsoft.com/office/powerpoint/2010/main" val="490165570"/>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4 Slayt Numarası Yer Tutucusu"/>
          <p:cNvSpPr>
            <a:spLocks noGrp="1"/>
          </p:cNvSpPr>
          <p:nvPr>
            <p:ph type="sldNum" sz="quarter" idx="11"/>
          </p:nvPr>
        </p:nvSpPr>
        <p:spPr>
          <a:noFill/>
        </p:spPr>
        <p:txBody>
          <a:bodyPr/>
          <a:lstStyle/>
          <a:p>
            <a:fld id="{C0937A5A-5135-451E-ABCB-E2B4A120DE8A}" type="slidenum">
              <a:rPr lang="en-US" altLang="tr-TR"/>
              <a:pPr/>
              <a:t>37</a:t>
            </a:fld>
            <a:endParaRPr lang="en-US" altLang="tr-TR"/>
          </a:p>
        </p:txBody>
      </p:sp>
      <p:sp>
        <p:nvSpPr>
          <p:cNvPr id="207874" name="Rectangle 2"/>
          <p:cNvSpPr>
            <a:spLocks noGrp="1" noChangeArrowheads="1"/>
          </p:cNvSpPr>
          <p:nvPr>
            <p:ph type="title"/>
          </p:nvPr>
        </p:nvSpPr>
        <p:spPr/>
        <p:txBody>
          <a:bodyPr/>
          <a:lstStyle/>
          <a:p>
            <a:pPr algn="ctr" eaLnBrk="1" hangingPunct="1">
              <a:defRPr/>
            </a:pPr>
            <a:r>
              <a:rPr lang="tr-TR" sz="3600" dirty="0"/>
              <a:t>Tartışma Konuları</a:t>
            </a:r>
            <a:endParaRPr lang="de-DE" sz="3600" dirty="0"/>
          </a:p>
        </p:txBody>
      </p:sp>
      <p:sp>
        <p:nvSpPr>
          <p:cNvPr id="207875" name="Rectangle 3"/>
          <p:cNvSpPr>
            <a:spLocks noGrp="1" noChangeArrowheads="1"/>
          </p:cNvSpPr>
          <p:nvPr>
            <p:ph type="body" idx="1"/>
          </p:nvPr>
        </p:nvSpPr>
        <p:spPr/>
        <p:txBody>
          <a:bodyPr/>
          <a:lstStyle/>
          <a:p>
            <a:pPr marL="0" indent="0" algn="ctr" eaLnBrk="1" fontAlgn="auto" hangingPunct="1">
              <a:buNone/>
            </a:pPr>
            <a:r>
              <a:rPr lang="tr-TR" sz="2400" u="sng" dirty="0"/>
              <a:t>DEĞERLENDİRME SORULARI</a:t>
            </a:r>
          </a:p>
          <a:p>
            <a:pPr marL="0" indent="0" algn="just" eaLnBrk="1" fontAlgn="auto" hangingPunct="1">
              <a:buNone/>
            </a:pPr>
            <a:endParaRPr lang="tr-TR" sz="1050" b="0" dirty="0"/>
          </a:p>
          <a:p>
            <a:pPr marL="457200" indent="-457200" algn="just" eaLnBrk="1" fontAlgn="ctr" hangingPunct="1">
              <a:lnSpc>
                <a:spcPct val="150000"/>
              </a:lnSpc>
              <a:buFont typeface="+mj-lt"/>
              <a:buAutoNum type="arabicPeriod"/>
            </a:pPr>
            <a:r>
              <a:rPr lang="tr-TR" sz="2400" b="0" dirty="0"/>
              <a:t>Ayrımcılığa dair farkındalıklarımız nelerdir?</a:t>
            </a:r>
          </a:p>
          <a:p>
            <a:pPr marL="457200" indent="-457200" algn="just" eaLnBrk="1" fontAlgn="ctr" hangingPunct="1">
              <a:lnSpc>
                <a:spcPct val="150000"/>
              </a:lnSpc>
              <a:buFont typeface="+mj-lt"/>
              <a:buAutoNum type="arabicPeriod"/>
            </a:pPr>
            <a:r>
              <a:rPr lang="tr-TR" sz="2400" b="0" dirty="0"/>
              <a:t>Ayrımcılıkla ilgili ulusal ve uluslararası düzenlemelere neden ihtiyaç duyulmaktadır?</a:t>
            </a:r>
          </a:p>
          <a:p>
            <a:pPr marL="457200" indent="-457200" algn="just" eaLnBrk="1" fontAlgn="ctr" hangingPunct="1">
              <a:lnSpc>
                <a:spcPct val="150000"/>
              </a:lnSpc>
              <a:buFont typeface="+mj-lt"/>
              <a:buAutoNum type="arabicPeriod"/>
            </a:pPr>
            <a:r>
              <a:rPr lang="tr-TR" sz="2400" b="0" dirty="0"/>
              <a:t>Türkiye gerek ayrımcılık gerekse etnik kökene dayalı ayrımcılıkta nerede konumlanmaktadır? Bugüne dair sorunlar ve geleceğe dair olası sorunlar nelerdir?</a:t>
            </a:r>
          </a:p>
        </p:txBody>
      </p:sp>
    </p:spTree>
    <p:extLst>
      <p:ext uri="{BB962C8B-B14F-4D97-AF65-F5344CB8AC3E}">
        <p14:creationId xmlns:p14="http://schemas.microsoft.com/office/powerpoint/2010/main" val="539707920"/>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07874"/>
                                        </p:tgtEl>
                                        <p:attrNameLst>
                                          <p:attrName>style.visibility</p:attrName>
                                        </p:attrNameLst>
                                      </p:cBhvr>
                                      <p:to>
                                        <p:strVal val="visible"/>
                                      </p:to>
                                    </p:set>
                                    <p:animEffect transition="in" filter="checkerboard(across)">
                                      <p:cBhvr>
                                        <p:cTn id="7" dur="500"/>
                                        <p:tgtEl>
                                          <p:spTgt spid="207874"/>
                                        </p:tgtEl>
                                      </p:cBhvr>
                                    </p:animEffect>
                                  </p:childTnLst>
                                </p:cTn>
                              </p:par>
                              <p:par>
                                <p:cTn id="8" presetID="12" presetClass="entr" presetSubtype="4" fill="hold" grpId="1" nodeType="withEffect">
                                  <p:stCondLst>
                                    <p:cond delay="0"/>
                                  </p:stCondLst>
                                  <p:childTnLst>
                                    <p:set>
                                      <p:cBhvr>
                                        <p:cTn id="9" dur="1" fill="hold">
                                          <p:stCondLst>
                                            <p:cond delay="0"/>
                                          </p:stCondLst>
                                        </p:cTn>
                                        <p:tgtEl>
                                          <p:spTgt spid="207874"/>
                                        </p:tgtEl>
                                        <p:attrNameLst>
                                          <p:attrName>style.visibility</p:attrName>
                                        </p:attrNameLst>
                                      </p:cBhvr>
                                      <p:to>
                                        <p:strVal val="visible"/>
                                      </p:to>
                                    </p:set>
                                    <p:animEffect transition="in" filter="slide(fromBottom)">
                                      <p:cBhvr>
                                        <p:cTn id="10" dur="500"/>
                                        <p:tgtEl>
                                          <p:spTgt spid="207874"/>
                                        </p:tgtEl>
                                      </p:cBhvr>
                                    </p:animEffect>
                                  </p:childTnLst>
                                </p:cTn>
                              </p:par>
                            </p:childTnLst>
                          </p:cTn>
                        </p:par>
                        <p:par>
                          <p:cTn id="11" fill="hold">
                            <p:stCondLst>
                              <p:cond delay="500"/>
                            </p:stCondLst>
                            <p:childTnLst>
                              <p:par>
                                <p:cTn id="12" presetID="8" presetClass="entr" presetSubtype="16" fill="hold" grpId="0" nodeType="afterEffect">
                                  <p:stCondLst>
                                    <p:cond delay="0"/>
                                  </p:stCondLst>
                                  <p:childTnLst>
                                    <p:set>
                                      <p:cBhvr>
                                        <p:cTn id="13" dur="1" fill="hold">
                                          <p:stCondLst>
                                            <p:cond delay="0"/>
                                          </p:stCondLst>
                                        </p:cTn>
                                        <p:tgtEl>
                                          <p:spTgt spid="207875">
                                            <p:txEl>
                                              <p:pRg st="0" end="0"/>
                                            </p:txEl>
                                          </p:spTgt>
                                        </p:tgtEl>
                                        <p:attrNameLst>
                                          <p:attrName>style.visibility</p:attrName>
                                        </p:attrNameLst>
                                      </p:cBhvr>
                                      <p:to>
                                        <p:strVal val="visible"/>
                                      </p:to>
                                    </p:set>
                                    <p:animEffect transition="in" filter="diamond(in)">
                                      <p:cBhvr>
                                        <p:cTn id="14" dur="2000"/>
                                        <p:tgtEl>
                                          <p:spTgt spid="2078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207875">
                                            <p:txEl>
                                              <p:pRg st="2" end="2"/>
                                            </p:txEl>
                                          </p:spTgt>
                                        </p:tgtEl>
                                        <p:attrNameLst>
                                          <p:attrName>style.visibility</p:attrName>
                                        </p:attrNameLst>
                                      </p:cBhvr>
                                      <p:to>
                                        <p:strVal val="visible"/>
                                      </p:to>
                                    </p:set>
                                    <p:animEffect transition="in" filter="diamond(in)">
                                      <p:cBhvr>
                                        <p:cTn id="19" dur="2000"/>
                                        <p:tgtEl>
                                          <p:spTgt spid="20787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207875">
                                            <p:txEl>
                                              <p:pRg st="3" end="3"/>
                                            </p:txEl>
                                          </p:spTgt>
                                        </p:tgtEl>
                                        <p:attrNameLst>
                                          <p:attrName>style.visibility</p:attrName>
                                        </p:attrNameLst>
                                      </p:cBhvr>
                                      <p:to>
                                        <p:strVal val="visible"/>
                                      </p:to>
                                    </p:set>
                                    <p:animEffect transition="in" filter="diamond(in)">
                                      <p:cBhvr>
                                        <p:cTn id="24" dur="2000"/>
                                        <p:tgtEl>
                                          <p:spTgt spid="20787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207875">
                                            <p:txEl>
                                              <p:pRg st="4" end="4"/>
                                            </p:txEl>
                                          </p:spTgt>
                                        </p:tgtEl>
                                        <p:attrNameLst>
                                          <p:attrName>style.visibility</p:attrName>
                                        </p:attrNameLst>
                                      </p:cBhvr>
                                      <p:to>
                                        <p:strVal val="visible"/>
                                      </p:to>
                                    </p:set>
                                    <p:animEffect transition="in" filter="diamond(in)">
                                      <p:cBhvr>
                                        <p:cTn id="29" dur="2000"/>
                                        <p:tgtEl>
                                          <p:spTgt spid="207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p:bldP spid="207874" grpId="1"/>
      <p:bldP spid="20787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38</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dirty="0"/>
              <a:t>Kaynakça</a:t>
            </a:r>
            <a:endParaRPr lang="de-DE" dirty="0"/>
          </a:p>
        </p:txBody>
      </p:sp>
      <p:sp>
        <p:nvSpPr>
          <p:cNvPr id="5" name="2 İçerik Yer Tutucusu">
            <a:extLst>
              <a:ext uri="{FF2B5EF4-FFF2-40B4-BE49-F238E27FC236}">
                <a16:creationId xmlns:a16="http://schemas.microsoft.com/office/drawing/2014/main" id="{C78CC482-147F-4266-AD90-561B7BA05DA9}"/>
              </a:ext>
            </a:extLst>
          </p:cNvPr>
          <p:cNvSpPr txBox="1">
            <a:spLocks/>
          </p:cNvSpPr>
          <p:nvPr/>
        </p:nvSpPr>
        <p:spPr bwMode="auto">
          <a:xfrm>
            <a:off x="472008" y="1916832"/>
            <a:ext cx="7772400" cy="3888432"/>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lang="tr-TR" sz="1500" dirty="0">
                <a:effectLst/>
                <a:ea typeface="Times New Roman" panose="02020603050405020304" pitchFamily="18" charset="0"/>
                <a:cs typeface="Times New Roman" panose="02020603050405020304" pitchFamily="18" charset="0"/>
              </a:rPr>
              <a:t>Bayır, D. (2018). Eşitlik, Ayrımcılık, Irkçılık. Uluslararası Ayrımcılık Konferansı içinde (</a:t>
            </a:r>
            <a:r>
              <a:rPr lang="tr-TR" sz="1500" dirty="0" err="1">
                <a:effectLst/>
                <a:ea typeface="Times New Roman" panose="02020603050405020304" pitchFamily="18" charset="0"/>
                <a:cs typeface="Times New Roman" panose="02020603050405020304" pitchFamily="18" charset="0"/>
              </a:rPr>
              <a:t>ss</a:t>
            </a:r>
            <a:r>
              <a:rPr lang="tr-TR" sz="1500" dirty="0">
                <a:effectLst/>
                <a:ea typeface="Times New Roman" panose="02020603050405020304" pitchFamily="18" charset="0"/>
                <a:cs typeface="Times New Roman" panose="02020603050405020304" pitchFamily="18" charset="0"/>
              </a:rPr>
              <a:t>. 71-79). İstanbul: ESHİD.</a:t>
            </a:r>
          </a:p>
          <a:p>
            <a:pPr algn="just"/>
            <a:r>
              <a:rPr lang="tr-TR" sz="1500" dirty="0">
                <a:effectLst/>
                <a:ea typeface="Times New Roman" panose="02020603050405020304" pitchFamily="18" charset="0"/>
                <a:cs typeface="Times New Roman" panose="02020603050405020304" pitchFamily="18" charset="0"/>
              </a:rPr>
              <a:t>Eşit Haklar İçin İzleme Derneği. (2016). Irk veya Etnik Köken Ayrımcılığı Haklarınızı Bilin. İstanbul. </a:t>
            </a:r>
            <a:r>
              <a:rPr lang="tr-TR" sz="1500" u="none" strike="noStrike" dirty="0">
                <a:solidFill>
                  <a:srgbClr val="0563C1"/>
                </a:solidFill>
                <a:effectLst/>
                <a:ea typeface="Times New Roman" panose="02020603050405020304" pitchFamily="18" charset="0"/>
                <a:cs typeface="Times New Roman" panose="02020603050405020304" pitchFamily="18" charset="0"/>
                <a:hlinkClick r:id="rId2"/>
              </a:rPr>
              <a:t>https://www.esithaklar.org/wp-content/uploads/2016/02/Brosur-TR.pdf</a:t>
            </a:r>
            <a:r>
              <a:rPr lang="tr-TR" sz="1500" dirty="0">
                <a:effectLst/>
                <a:ea typeface="Times New Roman" panose="02020603050405020304" pitchFamily="18" charset="0"/>
                <a:cs typeface="Times New Roman" panose="02020603050405020304" pitchFamily="18" charset="0"/>
              </a:rPr>
              <a:t>,  (15.05.2023).</a:t>
            </a:r>
          </a:p>
          <a:p>
            <a:pPr algn="just"/>
            <a:r>
              <a:rPr lang="tr-TR" sz="1500" dirty="0" err="1">
                <a:effectLst/>
                <a:ea typeface="Times New Roman" panose="02020603050405020304" pitchFamily="18" charset="0"/>
                <a:cs typeface="Times New Roman" panose="02020603050405020304" pitchFamily="18" charset="0"/>
              </a:rPr>
              <a:t>Gül</a:t>
            </a:r>
            <a:r>
              <a:rPr lang="tr-TR" sz="1500" dirty="0">
                <a:effectLst/>
                <a:ea typeface="Times New Roman" panose="02020603050405020304" pitchFamily="18" charset="0"/>
                <a:cs typeface="Times New Roman" panose="02020603050405020304" pitchFamily="18" charset="0"/>
              </a:rPr>
              <a:t>, I. I. </a:t>
            </a:r>
            <a:r>
              <a:rPr lang="tr-TR" sz="1500" dirty="0">
                <a:ea typeface="Times New Roman" panose="02020603050405020304" pitchFamily="18" charset="0"/>
                <a:cs typeface="Times New Roman" panose="02020603050405020304" pitchFamily="18" charset="0"/>
              </a:rPr>
              <a:t>&amp;</a:t>
            </a:r>
            <a:r>
              <a:rPr lang="tr-TR" sz="1500" dirty="0">
                <a:effectLst/>
                <a:ea typeface="Times New Roman" panose="02020603050405020304" pitchFamily="18" charset="0"/>
                <a:cs typeface="Times New Roman" panose="02020603050405020304" pitchFamily="18" charset="0"/>
              </a:rPr>
              <a:t> Karan, U. (2011). Ayrımcılık Yasağı: Kavram, Hukuk, İzleme ve Belgeleme. (B. </a:t>
            </a:r>
            <a:r>
              <a:rPr lang="tr-TR" sz="1500" dirty="0" err="1">
                <a:effectLst/>
                <a:ea typeface="Times New Roman" panose="02020603050405020304" pitchFamily="18" charset="0"/>
                <a:cs typeface="Times New Roman" panose="02020603050405020304" pitchFamily="18" charset="0"/>
              </a:rPr>
              <a:t>Yeşiladalı</a:t>
            </a:r>
            <a:r>
              <a:rPr lang="tr-TR" sz="1500" dirty="0">
                <a:effectLst/>
                <a:ea typeface="Times New Roman" panose="02020603050405020304" pitchFamily="18" charset="0"/>
                <a:cs typeface="Times New Roman" panose="02020603050405020304" pitchFamily="18" charset="0"/>
              </a:rPr>
              <a:t> ve G. Ayata, Ed.). İstanbul: </a:t>
            </a:r>
            <a:r>
              <a:rPr lang="tr-TR" sz="1500" dirty="0" err="1">
                <a:effectLst/>
                <a:ea typeface="Times New Roman" panose="02020603050405020304" pitchFamily="18" charset="0"/>
                <a:cs typeface="Times New Roman" panose="02020603050405020304" pitchFamily="18" charset="0"/>
              </a:rPr>
              <a:t>İstanbul</a:t>
            </a:r>
            <a:r>
              <a:rPr lang="tr-TR" sz="1500" dirty="0">
                <a:effectLst/>
                <a:ea typeface="Times New Roman" panose="02020603050405020304" pitchFamily="18" charset="0"/>
                <a:cs typeface="Times New Roman" panose="02020603050405020304" pitchFamily="18" charset="0"/>
              </a:rPr>
              <a:t> Bilgi </a:t>
            </a:r>
            <a:r>
              <a:rPr lang="tr-TR" sz="1500" dirty="0" err="1">
                <a:effectLst/>
                <a:ea typeface="Times New Roman" panose="02020603050405020304" pitchFamily="18" charset="0"/>
                <a:cs typeface="Times New Roman" panose="02020603050405020304" pitchFamily="18" charset="0"/>
              </a:rPr>
              <a:t>Üniversitesi</a:t>
            </a:r>
            <a:r>
              <a:rPr lang="tr-TR" sz="1500" dirty="0">
                <a:ea typeface="Times New Roman" panose="02020603050405020304" pitchFamily="18" charset="0"/>
                <a:cs typeface="Times New Roman" panose="02020603050405020304" pitchFamily="18" charset="0"/>
              </a:rPr>
              <a:t>.</a:t>
            </a:r>
          </a:p>
          <a:p>
            <a:pPr algn="just"/>
            <a:r>
              <a:rPr lang="tr-TR" sz="1500" dirty="0">
                <a:effectLst/>
                <a:ea typeface="Calibri" panose="020F0502020204030204" pitchFamily="34" charset="0"/>
                <a:cs typeface="Times New Roman" panose="02020603050405020304" pitchFamily="18" charset="0"/>
              </a:rPr>
              <a:t>Irkçılığa ve Hoşgörüsüzlüğe Karşı Avrupa Komisyonu 2 </a:t>
            </a:r>
            <a:r>
              <a:rPr lang="tr-TR" sz="1500" dirty="0" err="1">
                <a:effectLst/>
                <a:ea typeface="Calibri" panose="020F0502020204030204" pitchFamily="34" charset="0"/>
                <a:cs typeface="Times New Roman" panose="02020603050405020304" pitchFamily="18" charset="0"/>
              </a:rPr>
              <a:t>No’lu</a:t>
            </a:r>
            <a:r>
              <a:rPr lang="tr-TR" sz="1500" dirty="0">
                <a:effectLst/>
                <a:ea typeface="Calibri" panose="020F0502020204030204" pitchFamily="34" charset="0"/>
                <a:cs typeface="Times New Roman" panose="02020603050405020304" pitchFamily="18" charset="0"/>
              </a:rPr>
              <a:t> genel politika tavsiye kararı </a:t>
            </a:r>
            <a:r>
              <a:rPr lang="tr-TR" sz="1500" u="sng" dirty="0">
                <a:solidFill>
                  <a:srgbClr val="0563C1"/>
                </a:solidFill>
                <a:effectLst/>
                <a:ea typeface="Calibri" panose="020F0502020204030204" pitchFamily="34" charset="0"/>
                <a:cs typeface="Times New Roman" panose="02020603050405020304" pitchFamily="18" charset="0"/>
                <a:hlinkClick r:id="rId3"/>
              </a:rPr>
              <a:t>https://hudoc.ecri.coe.int/eng#{%22sort%22:[%22ecrıpublicationdate%20descending%22],%22ecrııdentifier%22:[%22rec-02rev-2018-006-eng%22]}</a:t>
            </a:r>
            <a:r>
              <a:rPr lang="tr-TR" sz="1500" u="sng" dirty="0">
                <a:solidFill>
                  <a:srgbClr val="0563C1"/>
                </a:solidFill>
                <a:effectLst/>
                <a:ea typeface="Calibri" panose="020F0502020204030204" pitchFamily="34" charset="0"/>
                <a:cs typeface="Times New Roman" panose="02020603050405020304" pitchFamily="18" charset="0"/>
              </a:rPr>
              <a:t>,</a:t>
            </a:r>
            <a:r>
              <a:rPr lang="tr-TR" sz="1500" dirty="0">
                <a:effectLst/>
                <a:ea typeface="Calibri" panose="020F0502020204030204" pitchFamily="34" charset="0"/>
                <a:cs typeface="Times New Roman" panose="02020603050405020304" pitchFamily="18" charset="0"/>
              </a:rPr>
              <a:t> (10.05.2023</a:t>
            </a:r>
            <a:r>
              <a:rPr lang="tr-TR" sz="1500" dirty="0">
                <a:ea typeface="Calibri" panose="020F0502020204030204" pitchFamily="34" charset="0"/>
                <a:cs typeface="Times New Roman" panose="02020603050405020304" pitchFamily="18" charset="0"/>
              </a:rPr>
              <a:t>).</a:t>
            </a:r>
          </a:p>
          <a:p>
            <a:pPr algn="just"/>
            <a:r>
              <a:rPr lang="tr-TR" sz="1500" dirty="0">
                <a:effectLst/>
                <a:ea typeface="Calibri" panose="020F0502020204030204" pitchFamily="34" charset="0"/>
                <a:cs typeface="Times New Roman" panose="02020603050405020304" pitchFamily="18" charset="0"/>
              </a:rPr>
              <a:t>İnsan Hakları Hukuku Bilgi Bankası. </a:t>
            </a:r>
            <a:r>
              <a:rPr lang="tr-TR" sz="1500" dirty="0">
                <a:effectLst/>
                <a:ea typeface="Calibri" panose="020F0502020204030204" pitchFamily="34" charset="0"/>
                <a:cs typeface="Times New Roman" panose="02020603050405020304" pitchFamily="18" charset="0"/>
                <a:hlinkClick r:id="rId4"/>
              </a:rPr>
              <a:t>https://insanhaklarimerkezi.bilgi.edu.tr/</a:t>
            </a:r>
            <a:r>
              <a:rPr lang="tr-TR" sz="1500" dirty="0">
                <a:effectLst/>
                <a:ea typeface="Calibri" panose="020F0502020204030204" pitchFamily="34" charset="0"/>
                <a:cs typeface="Times New Roman" panose="02020603050405020304" pitchFamily="18" charset="0"/>
              </a:rPr>
              <a:t> (10.05.2023</a:t>
            </a:r>
            <a:r>
              <a:rPr lang="tr-TR" sz="1500" dirty="0">
                <a:ea typeface="Calibri" panose="020F0502020204030204" pitchFamily="34" charset="0"/>
                <a:cs typeface="Times New Roman" panose="02020603050405020304" pitchFamily="18" charset="0"/>
              </a:rPr>
              <a:t>).</a:t>
            </a:r>
            <a:endParaRPr lang="tr-TR" sz="1500" dirty="0">
              <a:effectLst/>
              <a:ea typeface="Calibri" panose="020F0502020204030204" pitchFamily="34" charset="0"/>
              <a:cs typeface="Times New Roman" panose="02020603050405020304" pitchFamily="18" charset="0"/>
            </a:endParaRPr>
          </a:p>
          <a:p>
            <a:pPr algn="just"/>
            <a:r>
              <a:rPr lang="tr-TR" sz="1500" dirty="0">
                <a:cs typeface="Times New Roman" panose="02020603050405020304" pitchFamily="18" charset="0"/>
              </a:rPr>
              <a:t>Karan, U. (2009). Avrupa Birliği Ülkelerinde Ayrımcılık Yasağı ve Eşitlik Kurumları. Ankara: </a:t>
            </a:r>
            <a:r>
              <a:rPr lang="tr-TR" sz="1500" dirty="0" err="1">
                <a:cs typeface="Times New Roman" panose="02020603050405020304" pitchFamily="18" charset="0"/>
              </a:rPr>
              <a:t>Mattek</a:t>
            </a:r>
            <a:r>
              <a:rPr lang="tr-TR" sz="1500" dirty="0">
                <a:cs typeface="Times New Roman" panose="02020603050405020304" pitchFamily="18" charset="0"/>
              </a:rPr>
              <a:t> Matbaacılık.</a:t>
            </a:r>
          </a:p>
          <a:p>
            <a:pPr algn="just"/>
            <a:r>
              <a:rPr lang="tr-TR" sz="1500" dirty="0">
                <a:cs typeface="Times New Roman" panose="02020603050405020304" pitchFamily="18" charset="0"/>
              </a:rPr>
              <a:t>Karan, U. &amp; Sever, Ç. (2020). Bir İnsan Hakları Koruma Mekanizması Olarak Ulusal Eşitlik Kurumları Kamu Denetçiliği Kurumu ve Türkiye İnsan Hakları ve Eşitlik Kurumu Örneği. </a:t>
            </a:r>
            <a:r>
              <a:rPr lang="tr-TR" sz="1500" dirty="0">
                <a:effectLst/>
                <a:ea typeface="Times New Roman" panose="02020603050405020304" pitchFamily="18" charset="0"/>
                <a:cs typeface="Times New Roman" panose="02020603050405020304" pitchFamily="18" charset="0"/>
              </a:rPr>
              <a:t>İstanbul: ESHİD.</a:t>
            </a:r>
            <a:endParaRPr lang="tr-TR" sz="1500" dirty="0">
              <a:ea typeface="Calibri" panose="020F0502020204030204" pitchFamily="34" charset="0"/>
              <a:cs typeface="Times New Roman" panose="02020603050405020304" pitchFamily="18" charset="0"/>
            </a:endParaRPr>
          </a:p>
          <a:p>
            <a:pPr algn="just"/>
            <a:endParaRPr lang="tr-TR" sz="1500" dirty="0">
              <a:cs typeface="Times New Roman" panose="02020603050405020304" pitchFamily="18" charset="0"/>
            </a:endParaRPr>
          </a:p>
        </p:txBody>
      </p:sp>
    </p:spTree>
    <p:extLst>
      <p:ext uri="{BB962C8B-B14F-4D97-AF65-F5344CB8AC3E}">
        <p14:creationId xmlns:p14="http://schemas.microsoft.com/office/powerpoint/2010/main" val="1738546387"/>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4BF7293-80CD-760C-EB0E-F88266FCDACD}"/>
              </a:ext>
            </a:extLst>
          </p:cNvPr>
          <p:cNvSpPr>
            <a:spLocks noGrp="1"/>
          </p:cNvSpPr>
          <p:nvPr>
            <p:ph idx="1"/>
          </p:nvPr>
        </p:nvSpPr>
        <p:spPr>
          <a:xfrm>
            <a:off x="395536" y="1988840"/>
            <a:ext cx="8062664" cy="4536504"/>
          </a:xfrm>
        </p:spPr>
        <p:txBody>
          <a:bodyPr/>
          <a:lstStyle/>
          <a:p>
            <a:pPr algn="just"/>
            <a:r>
              <a:rPr lang="tr-TR" sz="1500" dirty="0" err="1">
                <a:cs typeface="Times New Roman" panose="02020603050405020304" pitchFamily="18" charset="0"/>
              </a:rPr>
              <a:t>Odyakmaz</a:t>
            </a:r>
            <a:r>
              <a:rPr lang="tr-TR" sz="1500" dirty="0">
                <a:cs typeface="Times New Roman" panose="02020603050405020304" pitchFamily="18" charset="0"/>
              </a:rPr>
              <a:t>, Z. (2008). Eşitlik Kurumları ve Türkiye’de Durum. Selçuk Üniversitesi Hukuk Fakültesi Dergisi, 16(1): 93-116.</a:t>
            </a:r>
            <a:endParaRPr lang="tr-TR" sz="1500" dirty="0">
              <a:effectLst/>
              <a:ea typeface="Calibri" panose="020F0502020204030204" pitchFamily="34" charset="0"/>
              <a:cs typeface="Times New Roman" panose="02020603050405020304" pitchFamily="18" charset="0"/>
            </a:endParaRPr>
          </a:p>
          <a:p>
            <a:pPr algn="just">
              <a:spcBef>
                <a:spcPts val="600"/>
              </a:spcBef>
              <a:spcAft>
                <a:spcPts val="600"/>
              </a:spcAft>
            </a:pPr>
            <a:r>
              <a:rPr lang="tr-TR" sz="1500" dirty="0">
                <a:effectLst/>
                <a:ea typeface="Times New Roman" panose="02020603050405020304" pitchFamily="18" charset="0"/>
                <a:cs typeface="Times New Roman" panose="02020603050405020304" pitchFamily="18" charset="0"/>
              </a:rPr>
              <a:t>Oran, B. (2018). Ulusal ve Uluslararası Yükümlülükler Açısından Türkiye’de Ayrımcılık ve Nefret. Uluslararası Ayrımcılık Konferansı içinde (</a:t>
            </a:r>
            <a:r>
              <a:rPr lang="tr-TR" sz="1500" dirty="0" err="1">
                <a:effectLst/>
                <a:ea typeface="Times New Roman" panose="02020603050405020304" pitchFamily="18" charset="0"/>
                <a:cs typeface="Times New Roman" panose="02020603050405020304" pitchFamily="18" charset="0"/>
              </a:rPr>
              <a:t>ss</a:t>
            </a:r>
            <a:r>
              <a:rPr lang="tr-TR" sz="1500" dirty="0">
                <a:effectLst/>
                <a:ea typeface="Times New Roman" panose="02020603050405020304" pitchFamily="18" charset="0"/>
                <a:cs typeface="Times New Roman" panose="02020603050405020304" pitchFamily="18" charset="0"/>
              </a:rPr>
              <a:t>. 27-37). İstanbul: ESHİD.</a:t>
            </a:r>
            <a:r>
              <a:rPr lang="tr-TR" sz="1500" u="none" strike="noStrike" dirty="0">
                <a:solidFill>
                  <a:srgbClr val="0563C1"/>
                </a:solidFill>
                <a:effectLst/>
                <a:ea typeface="Times New Roman" panose="02020603050405020304" pitchFamily="18" charset="0"/>
                <a:cs typeface="Times New Roman" panose="02020603050405020304" pitchFamily="18" charset="0"/>
              </a:rPr>
              <a:t> </a:t>
            </a:r>
          </a:p>
          <a:p>
            <a:pPr algn="just">
              <a:spcBef>
                <a:spcPts val="600"/>
              </a:spcBef>
              <a:spcAft>
                <a:spcPts val="600"/>
              </a:spcAft>
            </a:pPr>
            <a:r>
              <a:rPr lang="tr-TR" sz="1500" dirty="0">
                <a:effectLst/>
                <a:ea typeface="Times New Roman" panose="02020603050405020304" pitchFamily="18" charset="0"/>
                <a:cs typeface="Times New Roman" panose="02020603050405020304" pitchFamily="18" charset="0"/>
              </a:rPr>
              <a:t>Şahin </a:t>
            </a:r>
            <a:r>
              <a:rPr lang="tr-TR" sz="1500" dirty="0" err="1">
                <a:effectLst/>
                <a:ea typeface="Times New Roman" panose="02020603050405020304" pitchFamily="18" charset="0"/>
                <a:cs typeface="Times New Roman" panose="02020603050405020304" pitchFamily="18" charset="0"/>
              </a:rPr>
              <a:t>Taşğın</a:t>
            </a:r>
            <a:r>
              <a:rPr lang="tr-TR" sz="1500" dirty="0">
                <a:effectLst/>
                <a:ea typeface="Times New Roman" panose="02020603050405020304" pitchFamily="18" charset="0"/>
                <a:cs typeface="Times New Roman" panose="02020603050405020304" pitchFamily="18" charset="0"/>
              </a:rPr>
              <a:t>, N. (2021). Irkçılık ve Ayrımcılığın Önlenmesi: Türkiye’deki Mevcut Durum ve Sosyal Hizmet İçin Öneriler. Toplum ve Sosyal Hizmet, 32(1): 293-315. </a:t>
            </a:r>
          </a:p>
          <a:p>
            <a:pPr algn="just"/>
            <a:r>
              <a:rPr lang="tr-TR" sz="1500" dirty="0">
                <a:effectLst/>
                <a:ea typeface="Times New Roman" panose="02020603050405020304" pitchFamily="18" charset="0"/>
                <a:cs typeface="Times New Roman" panose="02020603050405020304" pitchFamily="18" charset="0"/>
              </a:rPr>
              <a:t>Türkiye İnsan Hakları Kurumu. </a:t>
            </a:r>
            <a:r>
              <a:rPr lang="tr-TR" sz="1500" dirty="0">
                <a:effectLst/>
                <a:ea typeface="Times New Roman" panose="02020603050405020304" pitchFamily="18" charset="0"/>
                <a:cs typeface="Times New Roman" panose="02020603050405020304" pitchFamily="18" charset="0"/>
                <a:hlinkClick r:id="rId2"/>
              </a:rPr>
              <a:t>https://www.tihek.gov.tr/</a:t>
            </a:r>
            <a:r>
              <a:rPr lang="tr-TR" sz="1500" dirty="0">
                <a:effectLst/>
                <a:ea typeface="Times New Roman" panose="02020603050405020304" pitchFamily="18" charset="0"/>
                <a:cs typeface="Times New Roman" panose="02020603050405020304" pitchFamily="18" charset="0"/>
              </a:rPr>
              <a:t>, (09.05.2023).</a:t>
            </a:r>
          </a:p>
          <a:p>
            <a:pPr algn="just"/>
            <a:r>
              <a:rPr lang="tr-TR" sz="1500" dirty="0">
                <a:effectLst/>
                <a:ea typeface="Times New Roman" panose="02020603050405020304" pitchFamily="18" charset="0"/>
                <a:cs typeface="Times New Roman" panose="02020603050405020304" pitchFamily="18" charset="0"/>
              </a:rPr>
              <a:t>Türkiye İnsan Hakları ve Eşitlik Kurumu Kanunu. (2016). </a:t>
            </a:r>
            <a:r>
              <a:rPr lang="tr-TR" sz="1500" u="none" strike="noStrike" dirty="0">
                <a:solidFill>
                  <a:srgbClr val="0563C1"/>
                </a:solidFill>
                <a:effectLst/>
                <a:ea typeface="Times New Roman" panose="02020603050405020304" pitchFamily="18" charset="0"/>
                <a:cs typeface="Times New Roman" panose="02020603050405020304" pitchFamily="18" charset="0"/>
                <a:hlinkClick r:id="rId3"/>
              </a:rPr>
              <a:t>https://www.mevzuat.gov.tr/mevzuatmetin/1.5.6701.pdf</a:t>
            </a:r>
            <a:r>
              <a:rPr lang="tr-TR" sz="1500" dirty="0">
                <a:effectLst/>
                <a:ea typeface="Times New Roman" panose="02020603050405020304" pitchFamily="18" charset="0"/>
                <a:cs typeface="Times New Roman" panose="02020603050405020304" pitchFamily="18" charset="0"/>
              </a:rPr>
              <a:t>, (11.05.2023).</a:t>
            </a:r>
          </a:p>
          <a:p>
            <a:pPr algn="just"/>
            <a:r>
              <a:rPr lang="tr-TR" sz="1500" dirty="0">
                <a:effectLst/>
                <a:ea typeface="Times New Roman" panose="02020603050405020304" pitchFamily="18" charset="0"/>
                <a:cs typeface="Times New Roman" panose="02020603050405020304" pitchFamily="18" charset="0"/>
              </a:rPr>
              <a:t>Uyar, L. (2006). </a:t>
            </a:r>
            <a:r>
              <a:rPr lang="tr-TR" sz="1500" dirty="0" err="1">
                <a:effectLst/>
                <a:ea typeface="Times New Roman" panose="02020603050405020304" pitchFamily="18" charset="0"/>
                <a:cs typeface="Times New Roman" panose="02020603050405020304" pitchFamily="18" charset="0"/>
              </a:rPr>
              <a:t>Birleşmis</a:t>
            </a:r>
            <a:r>
              <a:rPr lang="tr-TR" sz="1500" dirty="0">
                <a:effectLst/>
                <a:ea typeface="Times New Roman" panose="02020603050405020304" pitchFamily="18" charset="0"/>
                <a:cs typeface="Times New Roman" panose="02020603050405020304" pitchFamily="18" charset="0"/>
              </a:rPr>
              <a:t>̧ </a:t>
            </a:r>
            <a:r>
              <a:rPr lang="tr-TR" sz="1500" dirty="0" err="1">
                <a:effectLst/>
                <a:ea typeface="Times New Roman" panose="02020603050405020304" pitchFamily="18" charset="0"/>
                <a:cs typeface="Times New Roman" panose="02020603050405020304" pitchFamily="18" charset="0"/>
              </a:rPr>
              <a:t>Milletler’de</a:t>
            </a:r>
            <a:r>
              <a:rPr lang="tr-TR" sz="1500" dirty="0">
                <a:effectLst/>
                <a:ea typeface="Times New Roman" panose="02020603050405020304" pitchFamily="18" charset="0"/>
                <a:cs typeface="Times New Roman" panose="02020603050405020304" pitchFamily="18" charset="0"/>
              </a:rPr>
              <a:t> İnsan Hakları Yorumları: </a:t>
            </a:r>
            <a:r>
              <a:rPr lang="tr-TR" sz="1500" dirty="0" err="1">
                <a:effectLst/>
                <a:ea typeface="Times New Roman" panose="02020603050405020304" pitchFamily="18" charset="0"/>
                <a:cs typeface="Times New Roman" panose="02020603050405020304" pitchFamily="18" charset="0"/>
              </a:rPr>
              <a:t>İnsan</a:t>
            </a:r>
            <a:r>
              <a:rPr lang="tr-TR" sz="1500" dirty="0">
                <a:effectLst/>
                <a:ea typeface="Times New Roman" panose="02020603050405020304" pitchFamily="18" charset="0"/>
                <a:cs typeface="Times New Roman" panose="02020603050405020304" pitchFamily="18" charset="0"/>
              </a:rPr>
              <a:t> Hakları Komitesi ve Ekonomik Sosyal ve </a:t>
            </a:r>
            <a:r>
              <a:rPr lang="tr-TR" sz="1500" dirty="0" err="1">
                <a:effectLst/>
                <a:ea typeface="Times New Roman" panose="02020603050405020304" pitchFamily="18" charset="0"/>
                <a:cs typeface="Times New Roman" panose="02020603050405020304" pitchFamily="18" charset="0"/>
              </a:rPr>
              <a:t>Kültürel</a:t>
            </a:r>
            <a:r>
              <a:rPr lang="tr-TR" sz="1500" dirty="0">
                <a:effectLst/>
                <a:ea typeface="Times New Roman" panose="02020603050405020304" pitchFamily="18" charset="0"/>
                <a:cs typeface="Times New Roman" panose="02020603050405020304" pitchFamily="18" charset="0"/>
              </a:rPr>
              <a:t> Haklar Komitesi, 1981-2006 (1.Baskı.). İstanbul: </a:t>
            </a:r>
            <a:r>
              <a:rPr lang="tr-TR" sz="1500" dirty="0" err="1">
                <a:effectLst/>
                <a:ea typeface="Times New Roman" panose="02020603050405020304" pitchFamily="18" charset="0"/>
                <a:cs typeface="Times New Roman" panose="02020603050405020304" pitchFamily="18" charset="0"/>
              </a:rPr>
              <a:t>İstanbul</a:t>
            </a:r>
            <a:r>
              <a:rPr lang="tr-TR" sz="1500" dirty="0">
                <a:effectLst/>
                <a:ea typeface="Times New Roman" panose="02020603050405020304" pitchFamily="18" charset="0"/>
                <a:cs typeface="Times New Roman" panose="02020603050405020304" pitchFamily="18" charset="0"/>
              </a:rPr>
              <a:t> Bilgi </a:t>
            </a:r>
            <a:r>
              <a:rPr lang="tr-TR" sz="1500" dirty="0" err="1">
                <a:effectLst/>
                <a:ea typeface="Times New Roman" panose="02020603050405020304" pitchFamily="18" charset="0"/>
                <a:cs typeface="Times New Roman" panose="02020603050405020304" pitchFamily="18" charset="0"/>
              </a:rPr>
              <a:t>Üniversitesi</a:t>
            </a:r>
            <a:r>
              <a:rPr lang="tr-TR" sz="1500" dirty="0">
                <a:effectLst/>
                <a:ea typeface="Times New Roman" panose="02020603050405020304" pitchFamily="18" charset="0"/>
                <a:cs typeface="Times New Roman" panose="02020603050405020304" pitchFamily="18" charset="0"/>
              </a:rPr>
              <a:t> Yayınları. </a:t>
            </a:r>
            <a:r>
              <a:rPr lang="tr-TR" sz="1500" u="none" strike="noStrike" dirty="0">
                <a:solidFill>
                  <a:srgbClr val="0563C1"/>
                </a:solidFill>
                <a:effectLst/>
                <a:ea typeface="Times New Roman" panose="02020603050405020304" pitchFamily="18" charset="0"/>
                <a:cs typeface="Times New Roman" panose="02020603050405020304" pitchFamily="18" charset="0"/>
                <a:hlinkClick r:id="rId4"/>
              </a:rPr>
              <a:t>https://insanhaklarimerkezi.bilgi.edu.tr/media/uploads/2016/05/05/BMde_Insan_Haklari_Yorumlari_1981_2006.pdf</a:t>
            </a:r>
            <a:r>
              <a:rPr lang="tr-TR" sz="1500" dirty="0">
                <a:effectLst/>
                <a:ea typeface="Times New Roman" panose="02020603050405020304" pitchFamily="18" charset="0"/>
                <a:cs typeface="Times New Roman" panose="02020603050405020304" pitchFamily="18" charset="0"/>
              </a:rPr>
              <a:t>, (11.05.2023).</a:t>
            </a:r>
            <a:endParaRPr lang="tr-TR" sz="1500" dirty="0">
              <a:effectLst/>
              <a:ea typeface="Calibri" panose="020F0502020204030204" pitchFamily="34"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0041CD2B-82D7-C1F8-356A-8CC3AAF104E8}"/>
              </a:ext>
            </a:extLst>
          </p:cNvPr>
          <p:cNvSpPr>
            <a:spLocks noGrp="1"/>
          </p:cNvSpPr>
          <p:nvPr>
            <p:ph type="sldNum" sz="quarter" idx="11"/>
          </p:nvPr>
        </p:nvSpPr>
        <p:spPr/>
        <p:txBody>
          <a:bodyPr/>
          <a:lstStyle/>
          <a:p>
            <a:fld id="{88F588EC-830B-420B-B9DF-62AAA38664F3}" type="slidenum">
              <a:rPr lang="en-US" altLang="tr-TR" smtClean="0"/>
              <a:pPr/>
              <a:t>39</a:t>
            </a:fld>
            <a:endParaRPr lang="en-US" altLang="tr-TR"/>
          </a:p>
        </p:txBody>
      </p:sp>
    </p:spTree>
    <p:extLst>
      <p:ext uri="{BB962C8B-B14F-4D97-AF65-F5344CB8AC3E}">
        <p14:creationId xmlns:p14="http://schemas.microsoft.com/office/powerpoint/2010/main" val="3274282398"/>
      </p:ext>
    </p:extLst>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4</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dirty="0"/>
              <a:t>Kısaca Konu Hakkında</a:t>
            </a:r>
            <a:endParaRPr lang="de-DE" dirty="0"/>
          </a:p>
        </p:txBody>
      </p:sp>
      <p:sp>
        <p:nvSpPr>
          <p:cNvPr id="5" name="2 İçerik Yer Tutucusu">
            <a:extLst>
              <a:ext uri="{FF2B5EF4-FFF2-40B4-BE49-F238E27FC236}">
                <a16:creationId xmlns:a16="http://schemas.microsoft.com/office/drawing/2014/main" id="{C78CC482-147F-4266-AD90-561B7BA05DA9}"/>
              </a:ext>
            </a:extLst>
          </p:cNvPr>
          <p:cNvSpPr txBox="1">
            <a:spLocks/>
          </p:cNvSpPr>
          <p:nvPr/>
        </p:nvSpPr>
        <p:spPr bwMode="auto">
          <a:xfrm>
            <a:off x="685800" y="1916832"/>
            <a:ext cx="7279382" cy="425536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kumimoji="0" lang="tr-TR" altLang="tr-TR" sz="2000" u="sng" kern="0" dirty="0">
                <a:cs typeface="Times New Roman" panose="02020603050405020304" pitchFamily="18" charset="0"/>
              </a:rPr>
              <a:t>İnsan Hakları:</a:t>
            </a:r>
            <a:r>
              <a:rPr kumimoji="0" lang="tr-TR" altLang="tr-TR" sz="2000" kern="0" dirty="0">
                <a:cs typeface="Times New Roman" panose="02020603050405020304" pitchFamily="18" charset="0"/>
              </a:rPr>
              <a:t> </a:t>
            </a:r>
            <a:r>
              <a:rPr kumimoji="0" lang="tr-TR" sz="2000" kern="0" dirty="0">
                <a:cs typeface="Times New Roman" panose="02020603050405020304" pitchFamily="18" charset="0"/>
              </a:rPr>
              <a:t>İstisnasız bir şekilde herkesin, sadece insan olması sıfatıyla doğuştan sahip olduğu, dokunulamaz, devredilemez ve vazgeçilemez hak ve özgürlükler</a:t>
            </a:r>
          </a:p>
          <a:p>
            <a:pPr algn="just"/>
            <a:r>
              <a:rPr kumimoji="0" lang="tr-TR" sz="2000" kern="0" dirty="0">
                <a:cs typeface="Times New Roman" panose="02020603050405020304" pitchFamily="18" charset="0"/>
              </a:rPr>
              <a:t>İnsan Hakları Evrensel Beyannamesi (BM, 1948)</a:t>
            </a:r>
          </a:p>
          <a:p>
            <a:pPr algn="just"/>
            <a:r>
              <a:rPr kumimoji="0" lang="tr-TR" sz="2000" u="sng" kern="0" dirty="0">
                <a:cs typeface="Times New Roman" panose="02020603050405020304" pitchFamily="18" charset="0"/>
              </a:rPr>
              <a:t>Eşitlik</a:t>
            </a:r>
          </a:p>
          <a:p>
            <a:pPr marL="0" indent="0" algn="just">
              <a:buNone/>
            </a:pPr>
            <a:r>
              <a:rPr kumimoji="0" lang="tr-TR" sz="2000" kern="0" dirty="0">
                <a:cs typeface="Times New Roman" panose="02020603050405020304" pitchFamily="18" charset="0"/>
              </a:rPr>
              <a:t>Şekli eşitlik: Herkesin, tüm verili koşullarıyla eşit olduğu varsayımından yola çıkan, eşit durumda olanların eşit muamele görmesini ve ayrımcılık yapılmadığı sürece mevcut durumun korunmasını eşitliğin varlığı için yeterli sayan eşitlik anlayışı.</a:t>
            </a:r>
          </a:p>
          <a:p>
            <a:pPr algn="just"/>
            <a:r>
              <a:rPr kumimoji="0" lang="tr-TR" sz="2000" kern="0" dirty="0">
                <a:cs typeface="Times New Roman" panose="02020603050405020304" pitchFamily="18" charset="0"/>
              </a:rPr>
              <a:t>Ayrımcılık</a:t>
            </a:r>
          </a:p>
          <a:p>
            <a:pPr algn="just"/>
            <a:r>
              <a:rPr kumimoji="0" lang="tr-TR" sz="2000" kern="0" dirty="0">
                <a:cs typeface="Times New Roman" panose="02020603050405020304" pitchFamily="18" charset="0"/>
              </a:rPr>
              <a:t>Hukuki ve İdari Yapılanmanın Önemi</a:t>
            </a:r>
          </a:p>
          <a:p>
            <a:pPr algn="just">
              <a:lnSpc>
                <a:spcPct val="110000"/>
              </a:lnSpc>
            </a:pPr>
            <a:endParaRPr kumimoji="0" lang="tr-TR" altLang="tr-TR" sz="2000" kern="0" dirty="0">
              <a:cs typeface="Times New Roman" panose="02020603050405020304" pitchFamily="18" charset="0"/>
            </a:endParaRPr>
          </a:p>
        </p:txBody>
      </p:sp>
    </p:spTree>
    <p:extLst>
      <p:ext uri="{BB962C8B-B14F-4D97-AF65-F5344CB8AC3E}">
        <p14:creationId xmlns:p14="http://schemas.microsoft.com/office/powerpoint/2010/main" val="2891904564"/>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5</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dirty="0"/>
              <a:t>Ayrımcılık Nedir?</a:t>
            </a:r>
            <a:endParaRPr lang="de-DE" dirty="0"/>
          </a:p>
        </p:txBody>
      </p:sp>
      <p:sp>
        <p:nvSpPr>
          <p:cNvPr id="6" name="Rectangle 3">
            <a:extLst>
              <a:ext uri="{FF2B5EF4-FFF2-40B4-BE49-F238E27FC236}">
                <a16:creationId xmlns:a16="http://schemas.microsoft.com/office/drawing/2014/main" id="{446EE310-3925-4792-B71F-0BB0D5D82B55}"/>
              </a:ext>
            </a:extLst>
          </p:cNvPr>
          <p:cNvSpPr txBox="1">
            <a:spLocks noChangeArrowheads="1"/>
          </p:cNvSpPr>
          <p:nvPr/>
        </p:nvSpPr>
        <p:spPr bwMode="auto">
          <a:xfrm>
            <a:off x="685800" y="1916832"/>
            <a:ext cx="7179494" cy="471256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lgn="just"/>
            <a:r>
              <a:rPr lang="tr-TR" sz="2200" dirty="0"/>
              <a:t>Bir kişinin kendi grubunun ayrıcalığını ve konumunu koruyan,</a:t>
            </a:r>
          </a:p>
          <a:p>
            <a:pPr algn="just"/>
            <a:r>
              <a:rPr lang="tr-TR" sz="2200" dirty="0"/>
              <a:t>Başkalarının uğradığı adaletsizliği, haksızlığı, eşitsizliği görmezden gelen,</a:t>
            </a:r>
          </a:p>
          <a:p>
            <a:pPr algn="just"/>
            <a:r>
              <a:rPr lang="tr-TR" sz="2200" dirty="0"/>
              <a:t>Hatta bazen bu durumlara yol açan tutumları ve davranışları…</a:t>
            </a:r>
          </a:p>
          <a:p>
            <a:pPr algn="just"/>
            <a:r>
              <a:rPr lang="tr-TR" sz="2200" dirty="0"/>
              <a:t>Haklı bir nedene dayanmayan, hukuksuz ve adil olmayan, uygunsuz ayrımcı davranışlar (Bayır, 2018).</a:t>
            </a:r>
          </a:p>
          <a:p>
            <a:pPr algn="just"/>
            <a:r>
              <a:rPr lang="tr-TR" sz="2200" dirty="0"/>
              <a:t>Bu davranışlar küçük düşürücü, rencide edici, aşağılayıcı, hor gören, tehdit içeren söylem ya da eylemler olabilir. </a:t>
            </a:r>
          </a:p>
        </p:txBody>
      </p:sp>
    </p:spTree>
    <p:extLst>
      <p:ext uri="{BB962C8B-B14F-4D97-AF65-F5344CB8AC3E}">
        <p14:creationId xmlns:p14="http://schemas.microsoft.com/office/powerpoint/2010/main" val="2581868829"/>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par>
                          <p:cTn id="13" fill="hold">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animEffect transition="in" filter="blinds(horizontal)">
                                      <p:cBhvr>
                                        <p:cTn id="16" dur="500"/>
                                        <p:tgtEl>
                                          <p:spTgt spid="6">
                                            <p:txEl>
                                              <p:pRg st="1" end="1"/>
                                            </p:txEl>
                                          </p:spTgt>
                                        </p:tgtEl>
                                      </p:cBhvr>
                                    </p:animEffect>
                                  </p:childTnLst>
                                </p:cTn>
                              </p:par>
                            </p:childTnLst>
                          </p:cTn>
                        </p:par>
                        <p:par>
                          <p:cTn id="17" fill="hold">
                            <p:stCondLst>
                              <p:cond delay="1500"/>
                            </p:stCondLst>
                            <p:childTnLst>
                              <p:par>
                                <p:cTn id="18" presetID="3" presetClass="entr" presetSubtype="10" fill="hold" grpId="0" nodeType="after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blinds(horizontal)">
                                      <p:cBhvr>
                                        <p:cTn id="20" dur="500"/>
                                        <p:tgtEl>
                                          <p:spTgt spid="6">
                                            <p:txEl>
                                              <p:pRg st="2" end="2"/>
                                            </p:txEl>
                                          </p:spTgt>
                                        </p:tgtEl>
                                      </p:cBhvr>
                                    </p:animEffect>
                                  </p:childTnLst>
                                </p:cTn>
                              </p:par>
                            </p:childTnLst>
                          </p:cTn>
                        </p:par>
                        <p:par>
                          <p:cTn id="21" fill="hold">
                            <p:stCondLst>
                              <p:cond delay="2000"/>
                            </p:stCondLst>
                            <p:childTnLst>
                              <p:par>
                                <p:cTn id="22" presetID="3" presetClass="entr" presetSubtype="10" fill="hold" grpId="0" nodeType="after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blinds(horizontal)">
                                      <p:cBhvr>
                                        <p:cTn id="24" dur="500"/>
                                        <p:tgtEl>
                                          <p:spTgt spid="6">
                                            <p:txEl>
                                              <p:pRg st="3" end="3"/>
                                            </p:txEl>
                                          </p:spTgt>
                                        </p:tgtEl>
                                      </p:cBhvr>
                                    </p:animEffect>
                                  </p:childTnLst>
                                </p:cTn>
                              </p:par>
                            </p:childTnLst>
                          </p:cTn>
                        </p:par>
                        <p:par>
                          <p:cTn id="25" fill="hold">
                            <p:stCondLst>
                              <p:cond delay="2500"/>
                            </p:stCondLst>
                            <p:childTnLst>
                              <p:par>
                                <p:cTn id="26" presetID="3" presetClass="entr" presetSubtype="10" fill="hold" grpId="0" nodeType="after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blinds(horizontal)">
                                      <p:cBhvr>
                                        <p:cTn id="28"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11722D-B29F-F4E2-8FCC-D40BD2DECED8}"/>
              </a:ext>
            </a:extLst>
          </p:cNvPr>
          <p:cNvSpPr>
            <a:spLocks noGrp="1"/>
          </p:cNvSpPr>
          <p:nvPr>
            <p:ph type="title"/>
          </p:nvPr>
        </p:nvSpPr>
        <p:spPr/>
        <p:txBody>
          <a:bodyPr/>
          <a:lstStyle/>
          <a:p>
            <a:pPr algn="ctr"/>
            <a:r>
              <a:rPr lang="tr-TR" sz="3800" dirty="0"/>
              <a:t>BM İnsan Hakları Komitesi (1989/18)</a:t>
            </a:r>
          </a:p>
        </p:txBody>
      </p:sp>
      <p:sp>
        <p:nvSpPr>
          <p:cNvPr id="4" name="Slayt Numarası Yer Tutucusu 3">
            <a:extLst>
              <a:ext uri="{FF2B5EF4-FFF2-40B4-BE49-F238E27FC236}">
                <a16:creationId xmlns:a16="http://schemas.microsoft.com/office/drawing/2014/main" id="{B0E90842-A00A-825C-0FD0-C90F0E52FE0F}"/>
              </a:ext>
            </a:extLst>
          </p:cNvPr>
          <p:cNvSpPr>
            <a:spLocks noGrp="1"/>
          </p:cNvSpPr>
          <p:nvPr>
            <p:ph type="sldNum" sz="quarter" idx="11"/>
          </p:nvPr>
        </p:nvSpPr>
        <p:spPr/>
        <p:txBody>
          <a:bodyPr/>
          <a:lstStyle/>
          <a:p>
            <a:fld id="{88F588EC-830B-420B-B9DF-62AAA38664F3}" type="slidenum">
              <a:rPr lang="en-US" altLang="tr-TR" smtClean="0"/>
              <a:pPr/>
              <a:t>6</a:t>
            </a:fld>
            <a:endParaRPr lang="en-US" altLang="tr-TR"/>
          </a:p>
        </p:txBody>
      </p:sp>
      <p:sp>
        <p:nvSpPr>
          <p:cNvPr id="6" name="İçerik Yer Tutucusu 5">
            <a:extLst>
              <a:ext uri="{FF2B5EF4-FFF2-40B4-BE49-F238E27FC236}">
                <a16:creationId xmlns:a16="http://schemas.microsoft.com/office/drawing/2014/main" id="{C22EF9D4-C590-B75F-7191-510572746EAD}"/>
              </a:ext>
            </a:extLst>
          </p:cNvPr>
          <p:cNvSpPr>
            <a:spLocks noGrp="1"/>
          </p:cNvSpPr>
          <p:nvPr>
            <p:ph idx="1"/>
          </p:nvPr>
        </p:nvSpPr>
        <p:spPr/>
        <p:txBody>
          <a:bodyPr/>
          <a:lstStyle/>
          <a:p>
            <a:pPr marL="0" indent="0" algn="ctr">
              <a:buNone/>
            </a:pPr>
            <a:r>
              <a:rPr lang="tr-TR" sz="2800" dirty="0">
                <a:ea typeface="Calibri" panose="020F0502020204030204" pitchFamily="34" charset="0"/>
                <a:cs typeface="Times New Roman" panose="02020603050405020304" pitchFamily="18" charset="0"/>
              </a:rPr>
              <a:t>A</a:t>
            </a:r>
            <a:r>
              <a:rPr lang="tr-TR" sz="2800" b="1" dirty="0">
                <a:effectLst/>
                <a:ea typeface="Calibri" panose="020F0502020204030204" pitchFamily="34" charset="0"/>
                <a:cs typeface="Times New Roman" panose="02020603050405020304" pitchFamily="18" charset="0"/>
              </a:rPr>
              <a:t>yrımcılık</a:t>
            </a:r>
            <a:r>
              <a:rPr lang="tr-TR" sz="2800" b="1" dirty="0">
                <a:ea typeface="Calibri" panose="020F0502020204030204" pitchFamily="34" charset="0"/>
                <a:cs typeface="Times New Roman" panose="02020603050405020304" pitchFamily="18" charset="0"/>
              </a:rPr>
              <a:t>:</a:t>
            </a:r>
            <a:r>
              <a:rPr lang="tr-TR" sz="2800" dirty="0">
                <a:effectLst/>
                <a:ea typeface="Calibri" panose="020F0502020204030204" pitchFamily="34" charset="0"/>
                <a:cs typeface="Times New Roman" panose="02020603050405020304" pitchFamily="18" charset="0"/>
              </a:rPr>
              <a:t> ‘‘</a:t>
            </a:r>
            <a:r>
              <a:rPr lang="tr-TR" sz="2800" i="1" dirty="0">
                <a:ea typeface="Calibri" panose="020F0502020204030204" pitchFamily="34" charset="0"/>
                <a:cs typeface="Times New Roman" panose="02020603050405020304" pitchFamily="18" charset="0"/>
              </a:rPr>
              <a:t> Ayırma, dışlama, kısıtlama veya ırk, renk, cinsiyet, dil, din, ulusal ya da toplumsal köken, mülkiyet, doğum, siyasi veya diğer görüşlere dayalı olarak gerçekleştirilen ve bütün hak ve hürriyetlerin herkes tarafından tanınmasını ve kullanılmasını engelleyecek veya tanınmasını ve kullanılmasını sınırlandıracak davranışlar…’’ </a:t>
            </a:r>
            <a:endParaRPr lang="tr-TR" sz="2800" i="1" dirty="0"/>
          </a:p>
          <a:p>
            <a:pPr marL="0" indent="0">
              <a:buNone/>
            </a:pPr>
            <a:endParaRPr lang="tr-TR" sz="2800" dirty="0"/>
          </a:p>
        </p:txBody>
      </p:sp>
    </p:spTree>
    <p:extLst>
      <p:ext uri="{BB962C8B-B14F-4D97-AF65-F5344CB8AC3E}">
        <p14:creationId xmlns:p14="http://schemas.microsoft.com/office/powerpoint/2010/main" val="2564700068"/>
      </p:ext>
    </p:extLst>
  </p:cSld>
  <p:clrMapOvr>
    <a:masterClrMapping/>
  </p:clrMapOvr>
  <p:transition>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7</a:t>
            </a:fld>
            <a:endParaRPr lang="en-US" altLang="tr-TR"/>
          </a:p>
        </p:txBody>
      </p:sp>
      <p:sp>
        <p:nvSpPr>
          <p:cNvPr id="259074" name="Rectangle 2"/>
          <p:cNvSpPr>
            <a:spLocks noGrp="1" noChangeArrowheads="1"/>
          </p:cNvSpPr>
          <p:nvPr>
            <p:ph type="title"/>
          </p:nvPr>
        </p:nvSpPr>
        <p:spPr/>
        <p:txBody>
          <a:bodyPr/>
          <a:lstStyle/>
          <a:p>
            <a:pPr algn="ctr" eaLnBrk="1" hangingPunct="1">
              <a:defRPr/>
            </a:pPr>
            <a:r>
              <a:rPr lang="tr-TR" dirty="0"/>
              <a:t>Ayrımcılık Yasağı</a:t>
            </a:r>
            <a:endParaRPr lang="de-DE" dirty="0"/>
          </a:p>
        </p:txBody>
      </p:sp>
      <p:sp>
        <p:nvSpPr>
          <p:cNvPr id="259075" name="Rectangle 3"/>
          <p:cNvSpPr>
            <a:spLocks noGrp="1" noChangeArrowheads="1"/>
          </p:cNvSpPr>
          <p:nvPr>
            <p:ph type="body" idx="1"/>
          </p:nvPr>
        </p:nvSpPr>
        <p:spPr>
          <a:xfrm>
            <a:off x="685800" y="1988839"/>
            <a:ext cx="7631113" cy="4277557"/>
          </a:xfrm>
        </p:spPr>
        <p:txBody>
          <a:bodyPr/>
          <a:lstStyle/>
          <a:p>
            <a:pPr algn="just">
              <a:lnSpc>
                <a:spcPct val="150000"/>
              </a:lnSpc>
            </a:pPr>
            <a:r>
              <a:rPr lang="tr-TR" sz="2200" dirty="0"/>
              <a:t>Irk, etnik köken, renk, cinsiyet, cinsel yönelim, yaş, dil, din, inanç, ulusal ya da toplumsal köken, mülkiyet, engellilik, doğum, siyasal ya da diğer görüşlere dayalı olarak </a:t>
            </a:r>
          </a:p>
          <a:p>
            <a:pPr algn="just">
              <a:lnSpc>
                <a:spcPct val="150000"/>
              </a:lnSpc>
            </a:pPr>
            <a:r>
              <a:rPr lang="tr-TR" sz="2200" dirty="0"/>
              <a:t>Veya benzer bir nedenle gerçekleştirilen farklı muamelenin hukuken yasaklanması (Gül &amp; Karan, 2011).</a:t>
            </a:r>
          </a:p>
          <a:p>
            <a:pPr marL="457200" lvl="1" indent="0" eaLnBrk="1" hangingPunct="1">
              <a:lnSpc>
                <a:spcPct val="150000"/>
              </a:lnSpc>
              <a:buNone/>
            </a:pPr>
            <a:endParaRPr lang="tr-TR" altLang="tr-TR" sz="1800" dirty="0">
              <a:latin typeface="Century Gothic" panose="020B0502020202020204" pitchFamily="34" charset="0"/>
            </a:endParaRPr>
          </a:p>
        </p:txBody>
      </p:sp>
    </p:spTree>
    <p:extLst>
      <p:ext uri="{BB962C8B-B14F-4D97-AF65-F5344CB8AC3E}">
        <p14:creationId xmlns:p14="http://schemas.microsoft.com/office/powerpoint/2010/main" val="1421152820"/>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259075">
                                            <p:txEl>
                                              <p:pRg st="0" end="0"/>
                                            </p:txEl>
                                          </p:spTgt>
                                        </p:tgtEl>
                                        <p:attrNameLst>
                                          <p:attrName>style.visibility</p:attrName>
                                        </p:attrNameLst>
                                      </p:cBhvr>
                                      <p:to>
                                        <p:strVal val="visible"/>
                                      </p:to>
                                    </p:set>
                                    <p:animEffect transition="in" filter="blinds(horizontal)">
                                      <p:cBhvr>
                                        <p:cTn id="12" dur="500"/>
                                        <p:tgtEl>
                                          <p:spTgt spid="259075">
                                            <p:txEl>
                                              <p:pRg st="0" end="0"/>
                                            </p:txEl>
                                          </p:spTgt>
                                        </p:tgtEl>
                                      </p:cBhvr>
                                    </p:animEffect>
                                  </p:childTnLst>
                                </p:cTn>
                              </p:par>
                            </p:childTnLst>
                          </p:cTn>
                        </p:par>
                        <p:par>
                          <p:cTn id="13" fill="hold">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259075">
                                            <p:txEl>
                                              <p:pRg st="1" end="1"/>
                                            </p:txEl>
                                          </p:spTgt>
                                        </p:tgtEl>
                                        <p:attrNameLst>
                                          <p:attrName>style.visibility</p:attrName>
                                        </p:attrNameLst>
                                      </p:cBhvr>
                                      <p:to>
                                        <p:strVal val="visible"/>
                                      </p:to>
                                    </p:set>
                                    <p:animEffect transition="in" filter="blinds(horizontal)">
                                      <p:cBhvr>
                                        <p:cTn id="16" dur="500"/>
                                        <p:tgtEl>
                                          <p:spTgt spid="259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P spid="25907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4 Slayt Numarası Yer Tutucusu"/>
          <p:cNvSpPr>
            <a:spLocks noGrp="1"/>
          </p:cNvSpPr>
          <p:nvPr>
            <p:ph type="sldNum" sz="quarter" idx="11"/>
          </p:nvPr>
        </p:nvSpPr>
        <p:spPr>
          <a:noFill/>
        </p:spPr>
        <p:txBody>
          <a:bodyPr/>
          <a:lstStyle/>
          <a:p>
            <a:fld id="{856B6EB7-B2EF-4EC4-88D1-D5F917A4B688}" type="slidenum">
              <a:rPr lang="en-US" altLang="tr-TR"/>
              <a:pPr/>
              <a:t>8</a:t>
            </a:fld>
            <a:endParaRPr lang="en-US" altLang="tr-TR"/>
          </a:p>
        </p:txBody>
      </p:sp>
      <p:sp>
        <p:nvSpPr>
          <p:cNvPr id="274434" name="Rectangle 2"/>
          <p:cNvSpPr>
            <a:spLocks noGrp="1" noChangeArrowheads="1"/>
          </p:cNvSpPr>
          <p:nvPr>
            <p:ph type="title"/>
          </p:nvPr>
        </p:nvSpPr>
        <p:spPr>
          <a:xfrm>
            <a:off x="852845" y="764480"/>
            <a:ext cx="7772400" cy="711523"/>
          </a:xfrm>
        </p:spPr>
        <p:txBody>
          <a:bodyPr/>
          <a:lstStyle/>
          <a:p>
            <a:pPr algn="ctr" eaLnBrk="1" hangingPunct="1">
              <a:defRPr/>
            </a:pPr>
            <a:r>
              <a:rPr lang="tr-TR" sz="3500" dirty="0"/>
              <a:t>Ayrımcılıkla İlişkili Kavramlar/Olgular</a:t>
            </a:r>
            <a:endParaRPr lang="de-DE" sz="3500" dirty="0"/>
          </a:p>
        </p:txBody>
      </p:sp>
      <p:sp>
        <p:nvSpPr>
          <p:cNvPr id="274435" name="Rectangle 3"/>
          <p:cNvSpPr>
            <a:spLocks noGrp="1" noChangeArrowheads="1"/>
          </p:cNvSpPr>
          <p:nvPr>
            <p:ph type="body" idx="1"/>
          </p:nvPr>
        </p:nvSpPr>
        <p:spPr>
          <a:xfrm>
            <a:off x="899592" y="1916832"/>
            <a:ext cx="7701980" cy="4176688"/>
          </a:xfrm>
        </p:spPr>
        <p:txBody>
          <a:bodyPr/>
          <a:lstStyle/>
          <a:p>
            <a:pPr algn="just">
              <a:lnSpc>
                <a:spcPct val="150000"/>
              </a:lnSpc>
            </a:pPr>
            <a:r>
              <a:rPr lang="tr-TR" sz="2000" dirty="0"/>
              <a:t>Doğrudan Ayrımcılık – Dolaylı Ayrımcılık</a:t>
            </a:r>
          </a:p>
          <a:p>
            <a:pPr algn="just">
              <a:lnSpc>
                <a:spcPct val="150000"/>
              </a:lnSpc>
            </a:pPr>
            <a:r>
              <a:rPr lang="tr-TR" sz="2000" dirty="0"/>
              <a:t>Çoklu Ayrımcılık – Pozitif Ayrımcılık – Sistematik Ayrımcılık</a:t>
            </a:r>
          </a:p>
          <a:p>
            <a:pPr algn="just">
              <a:lnSpc>
                <a:spcPct val="150000"/>
              </a:lnSpc>
            </a:pPr>
            <a:r>
              <a:rPr lang="tr-TR" sz="2000" dirty="0"/>
              <a:t>Ayrımcılığa Maruz Kalan Özne</a:t>
            </a:r>
          </a:p>
          <a:p>
            <a:pPr algn="just">
              <a:lnSpc>
                <a:spcPct val="150000"/>
              </a:lnSpc>
            </a:pPr>
            <a:r>
              <a:rPr lang="tr-TR" sz="2000" dirty="0"/>
              <a:t>Nefret Söylemi  - Nefret Suçu</a:t>
            </a:r>
          </a:p>
          <a:p>
            <a:pPr algn="just">
              <a:lnSpc>
                <a:spcPct val="150000"/>
              </a:lnSpc>
            </a:pPr>
            <a:r>
              <a:rPr lang="tr-TR" sz="2000" dirty="0"/>
              <a:t>Ayrımcılıkla Mücadele Süreci</a:t>
            </a:r>
          </a:p>
          <a:p>
            <a:pPr algn="just">
              <a:lnSpc>
                <a:spcPct val="150000"/>
              </a:lnSpc>
            </a:pPr>
            <a:r>
              <a:rPr lang="tr-TR" sz="2000" dirty="0"/>
              <a:t>Mücadele Araçları</a:t>
            </a:r>
          </a:p>
          <a:p>
            <a:pPr eaLnBrk="1" hangingPunct="1">
              <a:lnSpc>
                <a:spcPct val="150000"/>
              </a:lnSpc>
            </a:pPr>
            <a:endParaRPr lang="de-DE" altLang="tr-TR" sz="1600" dirty="0">
              <a:latin typeface="Century Gothic" panose="020B0502020202020204" pitchFamily="34" charset="0"/>
            </a:endParaRPr>
          </a:p>
        </p:txBody>
      </p:sp>
    </p:spTree>
    <p:extLst>
      <p:ext uri="{BB962C8B-B14F-4D97-AF65-F5344CB8AC3E}">
        <p14:creationId xmlns:p14="http://schemas.microsoft.com/office/powerpoint/2010/main" val="3377374563"/>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74434"/>
                                        </p:tgtEl>
                                        <p:attrNameLst>
                                          <p:attrName>style.visibility</p:attrName>
                                        </p:attrNameLst>
                                      </p:cBhvr>
                                      <p:to>
                                        <p:strVal val="visible"/>
                                      </p:to>
                                    </p:set>
                                    <p:anim calcmode="lin" valueType="num">
                                      <p:cBhvr additive="base">
                                        <p:cTn id="7" dur="500" fill="hold"/>
                                        <p:tgtEl>
                                          <p:spTgt spid="274434"/>
                                        </p:tgtEl>
                                        <p:attrNameLst>
                                          <p:attrName>ppt_x</p:attrName>
                                        </p:attrNameLst>
                                      </p:cBhvr>
                                      <p:tavLst>
                                        <p:tav tm="0">
                                          <p:val>
                                            <p:strVal val="#ppt_x"/>
                                          </p:val>
                                        </p:tav>
                                        <p:tav tm="100000">
                                          <p:val>
                                            <p:strVal val="#ppt_x"/>
                                          </p:val>
                                        </p:tav>
                                      </p:tavLst>
                                    </p:anim>
                                    <p:anim calcmode="lin" valueType="num">
                                      <p:cBhvr additive="base">
                                        <p:cTn id="8" dur="500" fill="hold"/>
                                        <p:tgtEl>
                                          <p:spTgt spid="27443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274435">
                                            <p:txEl>
                                              <p:pRg st="0" end="0"/>
                                            </p:txEl>
                                          </p:spTgt>
                                        </p:tgtEl>
                                        <p:attrNameLst>
                                          <p:attrName>style.visibility</p:attrName>
                                        </p:attrNameLst>
                                      </p:cBhvr>
                                      <p:to>
                                        <p:strVal val="visible"/>
                                      </p:to>
                                    </p:set>
                                    <p:animEffect transition="in" filter="blinds(horizontal)">
                                      <p:cBhvr>
                                        <p:cTn id="12" dur="500"/>
                                        <p:tgtEl>
                                          <p:spTgt spid="274435">
                                            <p:txEl>
                                              <p:pRg st="0" end="0"/>
                                            </p:txEl>
                                          </p:spTgt>
                                        </p:tgtEl>
                                      </p:cBhvr>
                                    </p:animEffect>
                                  </p:childTnLst>
                                </p:cTn>
                              </p:par>
                            </p:childTnLst>
                          </p:cTn>
                        </p:par>
                        <p:par>
                          <p:cTn id="13" fill="hold">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274435">
                                            <p:txEl>
                                              <p:pRg st="1" end="1"/>
                                            </p:txEl>
                                          </p:spTgt>
                                        </p:tgtEl>
                                        <p:attrNameLst>
                                          <p:attrName>style.visibility</p:attrName>
                                        </p:attrNameLst>
                                      </p:cBhvr>
                                      <p:to>
                                        <p:strVal val="visible"/>
                                      </p:to>
                                    </p:set>
                                    <p:animEffect transition="in" filter="blinds(horizontal)">
                                      <p:cBhvr>
                                        <p:cTn id="16" dur="500"/>
                                        <p:tgtEl>
                                          <p:spTgt spid="274435">
                                            <p:txEl>
                                              <p:pRg st="1" end="1"/>
                                            </p:txEl>
                                          </p:spTgt>
                                        </p:tgtEl>
                                      </p:cBhvr>
                                    </p:animEffect>
                                  </p:childTnLst>
                                </p:cTn>
                              </p:par>
                            </p:childTnLst>
                          </p:cTn>
                        </p:par>
                        <p:par>
                          <p:cTn id="17" fill="hold">
                            <p:stCondLst>
                              <p:cond delay="1500"/>
                            </p:stCondLst>
                            <p:childTnLst>
                              <p:par>
                                <p:cTn id="18" presetID="3" presetClass="entr" presetSubtype="10" fill="hold" grpId="0" nodeType="afterEffect">
                                  <p:stCondLst>
                                    <p:cond delay="0"/>
                                  </p:stCondLst>
                                  <p:childTnLst>
                                    <p:set>
                                      <p:cBhvr>
                                        <p:cTn id="19" dur="1" fill="hold">
                                          <p:stCondLst>
                                            <p:cond delay="0"/>
                                          </p:stCondLst>
                                        </p:cTn>
                                        <p:tgtEl>
                                          <p:spTgt spid="274435">
                                            <p:txEl>
                                              <p:pRg st="2" end="2"/>
                                            </p:txEl>
                                          </p:spTgt>
                                        </p:tgtEl>
                                        <p:attrNameLst>
                                          <p:attrName>style.visibility</p:attrName>
                                        </p:attrNameLst>
                                      </p:cBhvr>
                                      <p:to>
                                        <p:strVal val="visible"/>
                                      </p:to>
                                    </p:set>
                                    <p:animEffect transition="in" filter="blinds(horizontal)">
                                      <p:cBhvr>
                                        <p:cTn id="20" dur="500"/>
                                        <p:tgtEl>
                                          <p:spTgt spid="274435">
                                            <p:txEl>
                                              <p:pRg st="2" end="2"/>
                                            </p:txEl>
                                          </p:spTgt>
                                        </p:tgtEl>
                                      </p:cBhvr>
                                    </p:animEffect>
                                  </p:childTnLst>
                                </p:cTn>
                              </p:par>
                            </p:childTnLst>
                          </p:cTn>
                        </p:par>
                        <p:par>
                          <p:cTn id="21" fill="hold">
                            <p:stCondLst>
                              <p:cond delay="2000"/>
                            </p:stCondLst>
                            <p:childTnLst>
                              <p:par>
                                <p:cTn id="22" presetID="3" presetClass="entr" presetSubtype="10" fill="hold" grpId="0" nodeType="afterEffect">
                                  <p:stCondLst>
                                    <p:cond delay="0"/>
                                  </p:stCondLst>
                                  <p:childTnLst>
                                    <p:set>
                                      <p:cBhvr>
                                        <p:cTn id="23" dur="1" fill="hold">
                                          <p:stCondLst>
                                            <p:cond delay="0"/>
                                          </p:stCondLst>
                                        </p:cTn>
                                        <p:tgtEl>
                                          <p:spTgt spid="274435">
                                            <p:txEl>
                                              <p:pRg st="3" end="3"/>
                                            </p:txEl>
                                          </p:spTgt>
                                        </p:tgtEl>
                                        <p:attrNameLst>
                                          <p:attrName>style.visibility</p:attrName>
                                        </p:attrNameLst>
                                      </p:cBhvr>
                                      <p:to>
                                        <p:strVal val="visible"/>
                                      </p:to>
                                    </p:set>
                                    <p:animEffect transition="in" filter="blinds(horizontal)">
                                      <p:cBhvr>
                                        <p:cTn id="24" dur="500"/>
                                        <p:tgtEl>
                                          <p:spTgt spid="274435">
                                            <p:txEl>
                                              <p:pRg st="3" end="3"/>
                                            </p:txEl>
                                          </p:spTgt>
                                        </p:tgtEl>
                                      </p:cBhvr>
                                    </p:animEffect>
                                  </p:childTnLst>
                                </p:cTn>
                              </p:par>
                            </p:childTnLst>
                          </p:cTn>
                        </p:par>
                        <p:par>
                          <p:cTn id="25" fill="hold">
                            <p:stCondLst>
                              <p:cond delay="2500"/>
                            </p:stCondLst>
                            <p:childTnLst>
                              <p:par>
                                <p:cTn id="26" presetID="3" presetClass="entr" presetSubtype="10" fill="hold" grpId="0" nodeType="afterEffect">
                                  <p:stCondLst>
                                    <p:cond delay="0"/>
                                  </p:stCondLst>
                                  <p:childTnLst>
                                    <p:set>
                                      <p:cBhvr>
                                        <p:cTn id="27" dur="1" fill="hold">
                                          <p:stCondLst>
                                            <p:cond delay="0"/>
                                          </p:stCondLst>
                                        </p:cTn>
                                        <p:tgtEl>
                                          <p:spTgt spid="274435">
                                            <p:txEl>
                                              <p:pRg st="4" end="4"/>
                                            </p:txEl>
                                          </p:spTgt>
                                        </p:tgtEl>
                                        <p:attrNameLst>
                                          <p:attrName>style.visibility</p:attrName>
                                        </p:attrNameLst>
                                      </p:cBhvr>
                                      <p:to>
                                        <p:strVal val="visible"/>
                                      </p:to>
                                    </p:set>
                                    <p:animEffect transition="in" filter="blinds(horizontal)">
                                      <p:cBhvr>
                                        <p:cTn id="28" dur="500"/>
                                        <p:tgtEl>
                                          <p:spTgt spid="274435">
                                            <p:txEl>
                                              <p:pRg st="4" end="4"/>
                                            </p:txEl>
                                          </p:spTgt>
                                        </p:tgtEl>
                                      </p:cBhvr>
                                    </p:animEffect>
                                  </p:childTnLst>
                                </p:cTn>
                              </p:par>
                            </p:childTnLst>
                          </p:cTn>
                        </p:par>
                        <p:par>
                          <p:cTn id="29" fill="hold">
                            <p:stCondLst>
                              <p:cond delay="3000"/>
                            </p:stCondLst>
                            <p:childTnLst>
                              <p:par>
                                <p:cTn id="30" presetID="3" presetClass="entr" presetSubtype="10" fill="hold" grpId="0" nodeType="afterEffect">
                                  <p:stCondLst>
                                    <p:cond delay="0"/>
                                  </p:stCondLst>
                                  <p:childTnLst>
                                    <p:set>
                                      <p:cBhvr>
                                        <p:cTn id="31" dur="1" fill="hold">
                                          <p:stCondLst>
                                            <p:cond delay="0"/>
                                          </p:stCondLst>
                                        </p:cTn>
                                        <p:tgtEl>
                                          <p:spTgt spid="274435">
                                            <p:txEl>
                                              <p:pRg st="5" end="5"/>
                                            </p:txEl>
                                          </p:spTgt>
                                        </p:tgtEl>
                                        <p:attrNameLst>
                                          <p:attrName>style.visibility</p:attrName>
                                        </p:attrNameLst>
                                      </p:cBhvr>
                                      <p:to>
                                        <p:strVal val="visible"/>
                                      </p:to>
                                    </p:set>
                                    <p:animEffect transition="in" filter="blinds(horizontal)">
                                      <p:cBhvr>
                                        <p:cTn id="32" dur="500"/>
                                        <p:tgtEl>
                                          <p:spTgt spid="2744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4" grpId="0"/>
      <p:bldP spid="27443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4 Slayt Numarası Yer Tutucusu"/>
          <p:cNvSpPr>
            <a:spLocks noGrp="1"/>
          </p:cNvSpPr>
          <p:nvPr>
            <p:ph type="sldNum" sz="quarter" idx="11"/>
          </p:nvPr>
        </p:nvSpPr>
        <p:spPr>
          <a:noFill/>
        </p:spPr>
        <p:txBody>
          <a:bodyPr/>
          <a:lstStyle/>
          <a:p>
            <a:fld id="{F340A977-4EC0-49C6-8B1D-C9363A71DC5C}" type="slidenum">
              <a:rPr lang="en-US" altLang="tr-TR"/>
              <a:pPr/>
              <a:t>9</a:t>
            </a:fld>
            <a:endParaRPr lang="en-US" altLang="tr-TR"/>
          </a:p>
        </p:txBody>
      </p:sp>
      <p:sp>
        <p:nvSpPr>
          <p:cNvPr id="275458" name="Rectangle 2"/>
          <p:cNvSpPr>
            <a:spLocks noGrp="1" noChangeArrowheads="1"/>
          </p:cNvSpPr>
          <p:nvPr>
            <p:ph type="title"/>
          </p:nvPr>
        </p:nvSpPr>
        <p:spPr/>
        <p:txBody>
          <a:bodyPr/>
          <a:lstStyle/>
          <a:p>
            <a:pPr algn="ctr" eaLnBrk="1" hangingPunct="1">
              <a:defRPr/>
            </a:pPr>
            <a:r>
              <a:rPr lang="tr-TR" dirty="0"/>
              <a:t>Ayrımcılık Türleri</a:t>
            </a:r>
            <a:endParaRPr lang="de-DE" dirty="0"/>
          </a:p>
        </p:txBody>
      </p:sp>
      <p:sp>
        <p:nvSpPr>
          <p:cNvPr id="275459" name="Rectangle 3"/>
          <p:cNvSpPr>
            <a:spLocks noGrp="1" noChangeArrowheads="1"/>
          </p:cNvSpPr>
          <p:nvPr>
            <p:ph type="body" idx="1"/>
          </p:nvPr>
        </p:nvSpPr>
        <p:spPr>
          <a:xfrm>
            <a:off x="685800" y="1981200"/>
            <a:ext cx="7918450" cy="4256088"/>
          </a:xfrm>
        </p:spPr>
        <p:txBody>
          <a:bodyPr/>
          <a:lstStyle/>
          <a:p>
            <a:pPr algn="just"/>
            <a:r>
              <a:rPr lang="tr-TR" sz="2000" dirty="0"/>
              <a:t>Cinsiyet ayrımcılığı, ırk ayrımcılığı, dini ayrımcılık, yaşa veya cinsel yönelime dayalı ayrımcılık</a:t>
            </a:r>
          </a:p>
          <a:p>
            <a:pPr marL="0" indent="0" algn="just">
              <a:buNone/>
            </a:pPr>
            <a:endParaRPr lang="tr-TR" sz="2000" u="sng" dirty="0"/>
          </a:p>
          <a:p>
            <a:pPr marL="0" indent="0" algn="just">
              <a:buNone/>
            </a:pPr>
            <a:r>
              <a:rPr lang="tr-TR" sz="2000" u="sng" dirty="0"/>
              <a:t>Örnekler</a:t>
            </a:r>
            <a:r>
              <a:rPr lang="tr-TR" sz="2000" dirty="0"/>
              <a:t>:</a:t>
            </a:r>
          </a:p>
          <a:p>
            <a:pPr marL="0" indent="0" algn="just">
              <a:buNone/>
            </a:pPr>
            <a:r>
              <a:rPr lang="tr-TR" sz="2000" dirty="0">
                <a:ea typeface="Calibri" panose="020F0502020204030204" pitchFamily="34" charset="0"/>
                <a:cs typeface="Times New Roman" panose="02020603050405020304" pitchFamily="18" charset="0"/>
              </a:rPr>
              <a:t>Yabancı düşmanlığı, Müslümanlara karşı ayrımcılık, Beyaz-zenci ayrımı, medyada ırkçı nefret söylemleri, mültecilerin yerleşim bölgelerinden tahliye edilmesi, ırksal şiddet, cinsel yönelime dayalı ayrımcılık, hamilelik ve sonrasında kadının biyolojik durumunun eşit muamele gereğince korunmaması, diğer cinsin üstünlüğüne dayalı reklam yapma, hamile olunca işten çıkarılma, çocuk işçiliği ….. (</a:t>
            </a:r>
            <a:r>
              <a:rPr lang="tr-TR" sz="2000" dirty="0" err="1">
                <a:ea typeface="Calibri" panose="020F0502020204030204" pitchFamily="34" charset="0"/>
                <a:cs typeface="Times New Roman" panose="02020603050405020304" pitchFamily="18" charset="0"/>
              </a:rPr>
              <a:t>Odyakmaz</a:t>
            </a:r>
            <a:r>
              <a:rPr lang="tr-TR" sz="2000" dirty="0">
                <a:ea typeface="Calibri" panose="020F0502020204030204" pitchFamily="34" charset="0"/>
                <a:cs typeface="Times New Roman" panose="02020603050405020304" pitchFamily="18" charset="0"/>
              </a:rPr>
              <a:t>, 2018).</a:t>
            </a:r>
            <a:endParaRPr lang="tr-TR" sz="2000" dirty="0"/>
          </a:p>
          <a:p>
            <a:pPr>
              <a:spcBef>
                <a:spcPts val="600"/>
              </a:spcBef>
              <a:spcAft>
                <a:spcPts val="600"/>
              </a:spcAft>
            </a:pPr>
            <a:endParaRPr lang="de-DE" altLang="tr-TR" sz="2000" b="0" dirty="0"/>
          </a:p>
        </p:txBody>
      </p:sp>
    </p:spTree>
    <p:extLst>
      <p:ext uri="{BB962C8B-B14F-4D97-AF65-F5344CB8AC3E}">
        <p14:creationId xmlns:p14="http://schemas.microsoft.com/office/powerpoint/2010/main" val="454784885"/>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75458"/>
                                        </p:tgtEl>
                                        <p:attrNameLst>
                                          <p:attrName>style.visibility</p:attrName>
                                        </p:attrNameLst>
                                      </p:cBhvr>
                                      <p:to>
                                        <p:strVal val="visible"/>
                                      </p:to>
                                    </p:set>
                                    <p:anim calcmode="lin" valueType="num">
                                      <p:cBhvr additive="base">
                                        <p:cTn id="7" dur="500" fill="hold"/>
                                        <p:tgtEl>
                                          <p:spTgt spid="275458"/>
                                        </p:tgtEl>
                                        <p:attrNameLst>
                                          <p:attrName>ppt_x</p:attrName>
                                        </p:attrNameLst>
                                      </p:cBhvr>
                                      <p:tavLst>
                                        <p:tav tm="0">
                                          <p:val>
                                            <p:strVal val="#ppt_x"/>
                                          </p:val>
                                        </p:tav>
                                        <p:tav tm="100000">
                                          <p:val>
                                            <p:strVal val="#ppt_x"/>
                                          </p:val>
                                        </p:tav>
                                      </p:tavLst>
                                    </p:anim>
                                    <p:anim calcmode="lin" valueType="num">
                                      <p:cBhvr additive="base">
                                        <p:cTn id="8" dur="500" fill="hold"/>
                                        <p:tgtEl>
                                          <p:spTgt spid="275458"/>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275459">
                                            <p:txEl>
                                              <p:pRg st="0" end="0"/>
                                            </p:txEl>
                                          </p:spTgt>
                                        </p:tgtEl>
                                        <p:attrNameLst>
                                          <p:attrName>style.visibility</p:attrName>
                                        </p:attrNameLst>
                                      </p:cBhvr>
                                      <p:to>
                                        <p:strVal val="visible"/>
                                      </p:to>
                                    </p:set>
                                    <p:animEffect transition="in" filter="blinds(horizontal)">
                                      <p:cBhvr>
                                        <p:cTn id="12" dur="500"/>
                                        <p:tgtEl>
                                          <p:spTgt spid="275459">
                                            <p:txEl>
                                              <p:pRg st="0" end="0"/>
                                            </p:txEl>
                                          </p:spTgt>
                                        </p:tgtEl>
                                      </p:cBhvr>
                                    </p:animEffect>
                                  </p:childTnLst>
                                </p:cTn>
                              </p:par>
                            </p:childTnLst>
                          </p:cTn>
                        </p:par>
                        <p:par>
                          <p:cTn id="13" fill="hold">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275459">
                                            <p:txEl>
                                              <p:pRg st="2" end="2"/>
                                            </p:txEl>
                                          </p:spTgt>
                                        </p:tgtEl>
                                        <p:attrNameLst>
                                          <p:attrName>style.visibility</p:attrName>
                                        </p:attrNameLst>
                                      </p:cBhvr>
                                      <p:to>
                                        <p:strVal val="visible"/>
                                      </p:to>
                                    </p:set>
                                    <p:animEffect transition="in" filter="blinds(horizontal)">
                                      <p:cBhvr>
                                        <p:cTn id="16" dur="500"/>
                                        <p:tgtEl>
                                          <p:spTgt spid="275459">
                                            <p:txEl>
                                              <p:pRg st="2" end="2"/>
                                            </p:txEl>
                                          </p:spTgt>
                                        </p:tgtEl>
                                      </p:cBhvr>
                                    </p:animEffect>
                                  </p:childTnLst>
                                </p:cTn>
                              </p:par>
                            </p:childTnLst>
                          </p:cTn>
                        </p:par>
                        <p:par>
                          <p:cTn id="17" fill="hold">
                            <p:stCondLst>
                              <p:cond delay="1500"/>
                            </p:stCondLst>
                            <p:childTnLst>
                              <p:par>
                                <p:cTn id="18" presetID="3" presetClass="entr" presetSubtype="10" fill="hold" grpId="0" nodeType="afterEffect">
                                  <p:stCondLst>
                                    <p:cond delay="0"/>
                                  </p:stCondLst>
                                  <p:childTnLst>
                                    <p:set>
                                      <p:cBhvr>
                                        <p:cTn id="19" dur="1" fill="hold">
                                          <p:stCondLst>
                                            <p:cond delay="0"/>
                                          </p:stCondLst>
                                        </p:cTn>
                                        <p:tgtEl>
                                          <p:spTgt spid="275459">
                                            <p:txEl>
                                              <p:pRg st="3" end="3"/>
                                            </p:txEl>
                                          </p:spTgt>
                                        </p:tgtEl>
                                        <p:attrNameLst>
                                          <p:attrName>style.visibility</p:attrName>
                                        </p:attrNameLst>
                                      </p:cBhvr>
                                      <p:to>
                                        <p:strVal val="visible"/>
                                      </p:to>
                                    </p:set>
                                    <p:animEffect transition="in" filter="blinds(horizontal)">
                                      <p:cBhvr>
                                        <p:cTn id="20" dur="500"/>
                                        <p:tgtEl>
                                          <p:spTgt spid="275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8" grpId="0"/>
      <p:bldP spid="275459" grpId="0" build="p"/>
    </p:bldLst>
  </p:timing>
</p:sld>
</file>

<file path=ppt/theme/theme1.xml><?xml version="1.0" encoding="utf-8"?>
<a:theme xmlns:a="http://schemas.openxmlformats.org/drawingml/2006/main" name="Project Overview">
  <a:themeElements>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oject Overview">
      <a:majorFont>
        <a:latin typeface="Times New Roman"/>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Tx/>
          <a:buSzTx/>
          <a:buFontTx/>
          <a:buChar char="–"/>
          <a:tabLst/>
          <a:defRPr kumimoji="1" lang="en-US" sz="24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Tx/>
          <a:buSzTx/>
          <a:buFontTx/>
          <a:buChar char="–"/>
          <a:tabLst/>
          <a:defRPr kumimoji="1" lang="en-US" sz="24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avai Fişekler">
  <a:themeElements>
    <a:clrScheme name="Havai Fişekler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Havai Fişekler">
      <a:majorFont>
        <a:latin typeface="Arial Black"/>
        <a:ea typeface=""/>
        <a:cs typeface=""/>
      </a:majorFont>
      <a:minorFont>
        <a:latin typeface="Arial Black"/>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avai Fişekler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Havai Fişekler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Havai Fişekler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Havai Fişekler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Havai Fişekler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Havai Fişekler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3623</TotalTime>
  <Words>2918</Words>
  <Application>Microsoft Office PowerPoint</Application>
  <PresentationFormat>Ekran Gösterisi (4:3)</PresentationFormat>
  <Paragraphs>265</Paragraphs>
  <Slides>39</Slides>
  <Notes>1</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39</vt:i4>
      </vt:variant>
    </vt:vector>
  </HeadingPairs>
  <TitlesOfParts>
    <vt:vector size="47" baseType="lpstr">
      <vt:lpstr>Arial</vt:lpstr>
      <vt:lpstr>Arial Black</vt:lpstr>
      <vt:lpstr>Century Gothic</vt:lpstr>
      <vt:lpstr>Symbol</vt:lpstr>
      <vt:lpstr>Times New Roman</vt:lpstr>
      <vt:lpstr>Wingdings</vt:lpstr>
      <vt:lpstr>Project Overview</vt:lpstr>
      <vt:lpstr>Havai Fişekler</vt:lpstr>
      <vt:lpstr>PowerPoint Sunusu</vt:lpstr>
      <vt:lpstr>PowerPoint Sunusu</vt:lpstr>
      <vt:lpstr>Ayrımcılıkla Mücadele Mekanizmaları: Uluslararası Düzenlemeler ve Türkiye’de Kurumsal Yapı </vt:lpstr>
      <vt:lpstr>Kısaca Konu Hakkında</vt:lpstr>
      <vt:lpstr>Ayrımcılık Nedir?</vt:lpstr>
      <vt:lpstr>BM İnsan Hakları Komitesi (1989/18)</vt:lpstr>
      <vt:lpstr>Ayrımcılık Yasağı</vt:lpstr>
      <vt:lpstr>Ayrımcılıkla İlişkili Kavramlar/Olgular</vt:lpstr>
      <vt:lpstr>Ayrımcılık Türleri</vt:lpstr>
      <vt:lpstr>Ayrımcılıkla Mücadelede Uluslararası Düzenlemeler</vt:lpstr>
      <vt:lpstr>Birleşmiş Milletler - Sözleşmeler</vt:lpstr>
      <vt:lpstr>Diğer: BM Paris İlkeleri/Prensipleri </vt:lpstr>
      <vt:lpstr>Nedir Bu İlkeler?</vt:lpstr>
      <vt:lpstr>Avrupa Konseyi - Sözleşmeler</vt:lpstr>
      <vt:lpstr>Diğer: Irkçılığa ve Hoşgörüsüzlüğe Karşı  Avrupa Komisyonu (ECRI, 1993)</vt:lpstr>
      <vt:lpstr>Irkçılığa ve Hoşgörüsüzlüğe Karşı  Avrupa Komisyonu Raporları/Genel Politika Tavsiye Kararları</vt:lpstr>
      <vt:lpstr>Avrupa Birliği</vt:lpstr>
      <vt:lpstr>PowerPoint Sunusu</vt:lpstr>
      <vt:lpstr>Avrupa Birliğinde Ayrımcılıkla Mücadele Mekanizmaları</vt:lpstr>
      <vt:lpstr>Eşitlik Kurumları</vt:lpstr>
      <vt:lpstr>Irkçılığa ve Hoşgörüsüzlüğe Karşı Avrupa Komisyonu 2 No’lu Genel Politika Tavsiye Kararı</vt:lpstr>
      <vt:lpstr>PowerPoint Sunusu</vt:lpstr>
      <vt:lpstr>Türkiye’deki Hukuki ve Kurumsal Yapı </vt:lpstr>
      <vt:lpstr>Ayrımcılıkla İlgili Uluslararası Düzenlemelerin Ulusal Mevzuata Yansımaları</vt:lpstr>
      <vt:lpstr>PowerPoint Sunusu</vt:lpstr>
      <vt:lpstr>İdari Yapılanma</vt:lpstr>
      <vt:lpstr>Kamu Denetçiliği Kurumu</vt:lpstr>
      <vt:lpstr>Türkiye İnsan Hakları ve Eşitlik Kurumu (TİHEK)</vt:lpstr>
      <vt:lpstr>Türkiye İnsan Hakları ve Eşitlik Kurumu Kanunu</vt:lpstr>
      <vt:lpstr>Irk ve Etnik Kökene Dayalı Ayrımcılık ve Türkiye Örneği</vt:lpstr>
      <vt:lpstr>Taraf Olunan Uluslararası Düzenlemeler</vt:lpstr>
      <vt:lpstr>PowerPoint Sunusu</vt:lpstr>
      <vt:lpstr>PowerPoint Sunusu</vt:lpstr>
      <vt:lpstr>Komitenin Türkiye Raporları-1</vt:lpstr>
      <vt:lpstr>Komitenin Türkiye Raporları-2</vt:lpstr>
      <vt:lpstr>Sonuç ve Değerlendirmeler</vt:lpstr>
      <vt:lpstr>Tartışma Konuları</vt:lpstr>
      <vt:lpstr>Kaynakça</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Erol Esen</dc:creator>
  <cp:lastModifiedBy>xxxx</cp:lastModifiedBy>
  <cp:revision>58</cp:revision>
  <dcterms:created xsi:type="dcterms:W3CDTF">2020-12-20T08:12:24Z</dcterms:created>
  <dcterms:modified xsi:type="dcterms:W3CDTF">2023-05-23T22:00:47Z</dcterms:modified>
</cp:coreProperties>
</file>