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eg"/>
  <Override PartName="/ppt/media/image35.jpg" ContentType="image/jpeg"/>
  <Override PartName="/ppt/media/image3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9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5" r:id="rId34"/>
    <p:sldId id="287" r:id="rId35"/>
    <p:sldId id="288" r:id="rId36"/>
    <p:sldId id="289" r:id="rId37"/>
    <p:sldId id="290" r:id="rId38"/>
    <p:sldId id="291" r:id="rId39"/>
    <p:sldId id="292" r:id="rId40"/>
    <p:sldId id="298" r:id="rId41"/>
    <p:sldId id="294" r:id="rId42"/>
    <p:sldId id="296" r:id="rId4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DC786A4-F3E1-4E6A-978D-BFD95FB503E4}" type="datetimeFigureOut">
              <a:rPr lang="tr-TR" smtClean="0"/>
              <a:t>22.07.2025</a:t>
            </a:fld>
            <a:endParaRPr lang="tr-TR"/>
          </a:p>
        </p:txBody>
      </p:sp>
      <p:sp>
        <p:nvSpPr>
          <p:cNvPr id="4" name="Slayt Resmi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E3E8896-9717-445A-8B54-8FE353BFECD1}" type="slidenum">
              <a:rPr lang="tr-TR" smtClean="0"/>
              <a:t>‹#›</a:t>
            </a:fld>
            <a:endParaRPr lang="tr-TR"/>
          </a:p>
        </p:txBody>
      </p:sp>
    </p:spTree>
    <p:extLst>
      <p:ext uri="{BB962C8B-B14F-4D97-AF65-F5344CB8AC3E}">
        <p14:creationId xmlns:p14="http://schemas.microsoft.com/office/powerpoint/2010/main" val="151409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3E8896-9717-445A-8B54-8FE353BFECD1}" type="slidenum">
              <a:rPr lang="tr-TR" smtClean="0"/>
              <a:t>4</a:t>
            </a:fld>
            <a:endParaRPr lang="tr-TR"/>
          </a:p>
        </p:txBody>
      </p:sp>
    </p:spTree>
    <p:extLst>
      <p:ext uri="{BB962C8B-B14F-4D97-AF65-F5344CB8AC3E}">
        <p14:creationId xmlns:p14="http://schemas.microsoft.com/office/powerpoint/2010/main" val="200471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sp>
        <p:nvSpPr>
          <p:cNvPr id="17" name="bg object 17"/>
          <p:cNvSpPr/>
          <p:nvPr/>
        </p:nvSpPr>
        <p:spPr>
          <a:xfrm>
            <a:off x="0" y="6490715"/>
            <a:ext cx="9144000" cy="367665"/>
          </a:xfrm>
          <a:custGeom>
            <a:avLst/>
            <a:gdLst/>
            <a:ahLst/>
            <a:cxnLst/>
            <a:rect l="l" t="t" r="r" b="b"/>
            <a:pathLst>
              <a:path w="9144000" h="367665">
                <a:moveTo>
                  <a:pt x="9144000" y="0"/>
                </a:moveTo>
                <a:lnTo>
                  <a:pt x="0" y="0"/>
                </a:lnTo>
                <a:lnTo>
                  <a:pt x="0" y="367284"/>
                </a:lnTo>
                <a:lnTo>
                  <a:pt x="9144000" y="367284"/>
                </a:lnTo>
                <a:lnTo>
                  <a:pt x="9144000" y="0"/>
                </a:lnTo>
                <a:close/>
              </a:path>
            </a:pathLst>
          </a:custGeom>
          <a:solidFill>
            <a:srgbClr val="1C3669"/>
          </a:solidFill>
        </p:spPr>
        <p:txBody>
          <a:bodyPr wrap="square" lIns="0" tIns="0" rIns="0" bIns="0" rtlCol="0"/>
          <a:lstStyle/>
          <a:p>
            <a:endParaRPr/>
          </a:p>
        </p:txBody>
      </p:sp>
      <p:sp>
        <p:nvSpPr>
          <p:cNvPr id="18" name="bg object 18"/>
          <p:cNvSpPr/>
          <p:nvPr/>
        </p:nvSpPr>
        <p:spPr>
          <a:xfrm>
            <a:off x="8173211" y="6492239"/>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7956804" y="167639"/>
            <a:ext cx="987551" cy="987551"/>
          </a:xfrm>
          <a:prstGeom prst="rect">
            <a:avLst/>
          </a:prstGeom>
        </p:spPr>
      </p:pic>
      <p:sp>
        <p:nvSpPr>
          <p:cNvPr id="2" name="Holder 2"/>
          <p:cNvSpPr>
            <a:spLocks noGrp="1"/>
          </p:cNvSpPr>
          <p:nvPr>
            <p:ph type="title"/>
          </p:nvPr>
        </p:nvSpPr>
        <p:spPr/>
        <p:txBody>
          <a:bodyPr lIns="0" tIns="0" rIns="0" bIns="0"/>
          <a:lstStyle>
            <a:lvl1pPr>
              <a:defRPr sz="3200"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sp>
        <p:nvSpPr>
          <p:cNvPr id="17" name="bg object 17"/>
          <p:cNvSpPr/>
          <p:nvPr/>
        </p:nvSpPr>
        <p:spPr>
          <a:xfrm>
            <a:off x="0" y="6490716"/>
            <a:ext cx="9144000" cy="367665"/>
          </a:xfrm>
          <a:custGeom>
            <a:avLst/>
            <a:gdLst/>
            <a:ahLst/>
            <a:cxnLst/>
            <a:rect l="l" t="t" r="r" b="b"/>
            <a:pathLst>
              <a:path w="9144000" h="367665">
                <a:moveTo>
                  <a:pt x="9144000" y="0"/>
                </a:moveTo>
                <a:lnTo>
                  <a:pt x="0" y="0"/>
                </a:lnTo>
                <a:lnTo>
                  <a:pt x="0" y="367284"/>
                </a:lnTo>
                <a:lnTo>
                  <a:pt x="9144000" y="367284"/>
                </a:lnTo>
                <a:lnTo>
                  <a:pt x="9144000" y="0"/>
                </a:lnTo>
                <a:close/>
              </a:path>
            </a:pathLst>
          </a:custGeom>
          <a:solidFill>
            <a:srgbClr val="1C3669"/>
          </a:solidFill>
        </p:spPr>
        <p:txBody>
          <a:bodyPr wrap="square" lIns="0" tIns="0" rIns="0" bIns="0" rtlCol="0"/>
          <a:lstStyle/>
          <a:p>
            <a:endParaRPr/>
          </a:p>
        </p:txBody>
      </p:sp>
      <p:sp>
        <p:nvSpPr>
          <p:cNvPr id="18" name="bg object 18"/>
          <p:cNvSpPr/>
          <p:nvPr/>
        </p:nvSpPr>
        <p:spPr>
          <a:xfrm>
            <a:off x="8173211" y="6492239"/>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457200" y="5391911"/>
            <a:ext cx="2755392" cy="1089660"/>
          </a:xfrm>
          <a:prstGeom prst="rect">
            <a:avLst/>
          </a:prstGeom>
        </p:spPr>
      </p:pic>
      <p:pic>
        <p:nvPicPr>
          <p:cNvPr id="20" name="bg object 20"/>
          <p:cNvPicPr/>
          <p:nvPr/>
        </p:nvPicPr>
        <p:blipFill>
          <a:blip r:embed="rId3" cstate="print"/>
          <a:stretch>
            <a:fillRect/>
          </a:stretch>
        </p:blipFill>
        <p:spPr>
          <a:xfrm>
            <a:off x="4939284" y="4096511"/>
            <a:ext cx="3589019" cy="2385060"/>
          </a:xfrm>
          <a:prstGeom prst="rect">
            <a:avLst/>
          </a:prstGeom>
        </p:spPr>
      </p:pic>
      <p:pic>
        <p:nvPicPr>
          <p:cNvPr id="21" name="bg object 21"/>
          <p:cNvPicPr/>
          <p:nvPr/>
        </p:nvPicPr>
        <p:blipFill>
          <a:blip r:embed="rId4" cstate="print"/>
          <a:stretch>
            <a:fillRect/>
          </a:stretch>
        </p:blipFill>
        <p:spPr>
          <a:xfrm>
            <a:off x="5003291" y="4160519"/>
            <a:ext cx="3404323" cy="2201288"/>
          </a:xfrm>
          <a:prstGeom prst="rect">
            <a:avLst/>
          </a:prstGeom>
        </p:spPr>
      </p:pic>
      <p:sp>
        <p:nvSpPr>
          <p:cNvPr id="22" name="bg object 22"/>
          <p:cNvSpPr/>
          <p:nvPr/>
        </p:nvSpPr>
        <p:spPr>
          <a:xfrm>
            <a:off x="4984241" y="4141469"/>
            <a:ext cx="3444240" cy="2240280"/>
          </a:xfrm>
          <a:custGeom>
            <a:avLst/>
            <a:gdLst/>
            <a:ahLst/>
            <a:cxnLst/>
            <a:rect l="l" t="t" r="r" b="b"/>
            <a:pathLst>
              <a:path w="3444240" h="2240279">
                <a:moveTo>
                  <a:pt x="0" y="0"/>
                </a:moveTo>
                <a:lnTo>
                  <a:pt x="3444240" y="0"/>
                </a:lnTo>
                <a:lnTo>
                  <a:pt x="3444240" y="2240279"/>
                </a:lnTo>
                <a:lnTo>
                  <a:pt x="0" y="2240279"/>
                </a:lnTo>
                <a:lnTo>
                  <a:pt x="0" y="0"/>
                </a:lnTo>
                <a:close/>
              </a:path>
            </a:pathLst>
          </a:custGeom>
          <a:ln w="38100">
            <a:solidFill>
              <a:srgbClr val="000000"/>
            </a:solidFill>
          </a:ln>
        </p:spPr>
        <p:txBody>
          <a:bodyPr wrap="square" lIns="0" tIns="0" rIns="0" bIns="0" rtlCol="0"/>
          <a:lstStyle/>
          <a:p>
            <a:endParaRPr/>
          </a:p>
        </p:txBody>
      </p:sp>
      <p:pic>
        <p:nvPicPr>
          <p:cNvPr id="23" name="bg object 23"/>
          <p:cNvPicPr/>
          <p:nvPr/>
        </p:nvPicPr>
        <p:blipFill>
          <a:blip r:embed="rId5" cstate="print"/>
          <a:stretch>
            <a:fillRect/>
          </a:stretch>
        </p:blipFill>
        <p:spPr>
          <a:xfrm>
            <a:off x="7956804" y="167639"/>
            <a:ext cx="987551" cy="987551"/>
          </a:xfrm>
          <a:prstGeom prst="rect">
            <a:avLst/>
          </a:prstGeom>
        </p:spPr>
      </p:pic>
      <p:sp>
        <p:nvSpPr>
          <p:cNvPr id="2" name="Holder 2"/>
          <p:cNvSpPr>
            <a:spLocks noGrp="1"/>
          </p:cNvSpPr>
          <p:nvPr>
            <p:ph type="title"/>
          </p:nvPr>
        </p:nvSpPr>
        <p:spPr/>
        <p:txBody>
          <a:bodyPr lIns="0" tIns="0" rIns="0" bIns="0"/>
          <a:lstStyle>
            <a:lvl1pPr>
              <a:defRPr sz="3200"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535940" y="1542567"/>
            <a:ext cx="3585845" cy="3794760"/>
          </a:xfrm>
          <a:prstGeom prst="rect">
            <a:avLst/>
          </a:prstGeom>
        </p:spPr>
        <p:txBody>
          <a:bodyPr wrap="square" lIns="0" tIns="0" rIns="0" bIns="0">
            <a:spAutoFit/>
          </a:bodyPr>
          <a:lstStyle>
            <a:lvl1pPr>
              <a:defRPr sz="2400" b="1" i="0">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sp>
        <p:nvSpPr>
          <p:cNvPr id="17" name="bg object 17"/>
          <p:cNvSpPr/>
          <p:nvPr/>
        </p:nvSpPr>
        <p:spPr>
          <a:xfrm>
            <a:off x="0" y="6490715"/>
            <a:ext cx="9144000" cy="367665"/>
          </a:xfrm>
          <a:custGeom>
            <a:avLst/>
            <a:gdLst/>
            <a:ahLst/>
            <a:cxnLst/>
            <a:rect l="l" t="t" r="r" b="b"/>
            <a:pathLst>
              <a:path w="9144000" h="367665">
                <a:moveTo>
                  <a:pt x="9144000" y="0"/>
                </a:moveTo>
                <a:lnTo>
                  <a:pt x="0" y="0"/>
                </a:lnTo>
                <a:lnTo>
                  <a:pt x="0" y="367284"/>
                </a:lnTo>
                <a:lnTo>
                  <a:pt x="9144000" y="367284"/>
                </a:lnTo>
                <a:lnTo>
                  <a:pt x="9144000" y="0"/>
                </a:lnTo>
                <a:close/>
              </a:path>
            </a:pathLst>
          </a:custGeom>
          <a:solidFill>
            <a:srgbClr val="1C3669"/>
          </a:solidFill>
        </p:spPr>
        <p:txBody>
          <a:bodyPr wrap="square" lIns="0" tIns="0" rIns="0" bIns="0" rtlCol="0"/>
          <a:lstStyle/>
          <a:p>
            <a:endParaRPr/>
          </a:p>
        </p:txBody>
      </p:sp>
      <p:sp>
        <p:nvSpPr>
          <p:cNvPr id="18" name="bg object 18"/>
          <p:cNvSpPr/>
          <p:nvPr/>
        </p:nvSpPr>
        <p:spPr>
          <a:xfrm>
            <a:off x="8173211" y="6492239"/>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sp>
        <p:nvSpPr>
          <p:cNvPr id="2" name="Holder 2"/>
          <p:cNvSpPr>
            <a:spLocks noGrp="1"/>
          </p:cNvSpPr>
          <p:nvPr>
            <p:ph type="title"/>
          </p:nvPr>
        </p:nvSpPr>
        <p:spPr>
          <a:xfrm>
            <a:off x="1239138" y="105828"/>
            <a:ext cx="6665722" cy="1003592"/>
          </a:xfrm>
          <a:prstGeom prst="rect">
            <a:avLst/>
          </a:prstGeom>
        </p:spPr>
        <p:txBody>
          <a:bodyPr wrap="square" lIns="0" tIns="0" rIns="0" bIns="0">
            <a:spAutoFit/>
          </a:bodyPr>
          <a:lstStyle>
            <a:lvl1pPr>
              <a:defRPr sz="32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329565" y="1577975"/>
            <a:ext cx="8339455" cy="387096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2769235" y="6582526"/>
            <a:ext cx="3605529" cy="194309"/>
          </a:xfrm>
          <a:prstGeom prst="rect">
            <a:avLst/>
          </a:prstGeom>
        </p:spPr>
        <p:txBody>
          <a:bodyPr wrap="square" lIns="0" tIns="0" rIns="0" bIns="0">
            <a:spAutoFit/>
          </a:bodyPr>
          <a:lstStyle>
            <a:lvl1pPr>
              <a:defRPr sz="1200" b="1" i="0">
                <a:solidFill>
                  <a:schemeClr val="bg1"/>
                </a:solidFill>
                <a:latin typeface="Times New Roman"/>
                <a:cs typeface="Times New Roman"/>
              </a:defRPr>
            </a:lvl1p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a:xfrm>
            <a:off x="8861297" y="6583319"/>
            <a:ext cx="241300" cy="194309"/>
          </a:xfrm>
          <a:prstGeom prst="rect">
            <a:avLst/>
          </a:prstGeom>
        </p:spPr>
        <p:txBody>
          <a:bodyPr wrap="square" lIns="0" tIns="0" rIns="0" bIns="0">
            <a:spAutoFit/>
          </a:bodyPr>
          <a:lstStyle>
            <a:lvl1pPr>
              <a:defRPr sz="1200" b="1" i="0">
                <a:solidFill>
                  <a:schemeClr val="bg1"/>
                </a:solidFill>
                <a:latin typeface="Times New Roman"/>
                <a:cs typeface="Times New Roman"/>
              </a:defRPr>
            </a:lvl1pPr>
          </a:lstStyle>
          <a:p>
            <a:pPr marL="38100">
              <a:lnSpc>
                <a:spcPts val="141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png"/><Relationship Id="rId7" Type="http://schemas.openxmlformats.org/officeDocument/2006/relationships/hyperlink" Target="mailto:eem@akdeniz.edu.t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em.akdeniz.edu.t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em.akdeniz.edu.tr/tr/akademik_kadro-284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image" Target="../media/image1.png"/><Relationship Id="rId4" Type="http://schemas.openxmlformats.org/officeDocument/2006/relationships/image" Target="../media/image21.png"/><Relationship Id="rId9"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jpg"/><Relationship Id="rId10" Type="http://schemas.openxmlformats.org/officeDocument/2006/relationships/image" Target="../media/image1.png"/><Relationship Id="rId4" Type="http://schemas.openxmlformats.org/officeDocument/2006/relationships/image" Target="../media/image39.png"/><Relationship Id="rId9"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jpg"/><Relationship Id="rId10" Type="http://schemas.openxmlformats.org/officeDocument/2006/relationships/image" Target="../media/image1.png"/><Relationship Id="rId4" Type="http://schemas.openxmlformats.org/officeDocument/2006/relationships/image" Target="../media/image51.png"/><Relationship Id="rId9" Type="http://schemas.openxmlformats.org/officeDocument/2006/relationships/image" Target="../media/image56.jp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jpg"/><Relationship Id="rId10" Type="http://schemas.openxmlformats.org/officeDocument/2006/relationships/image" Target="../media/image1.png"/><Relationship Id="rId4" Type="http://schemas.openxmlformats.org/officeDocument/2006/relationships/image" Target="../media/image66.png"/><Relationship Id="rId9" Type="http://schemas.openxmlformats.org/officeDocument/2006/relationships/image" Target="../media/image71.jp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3.jpg"/><Relationship Id="rId7" Type="http://schemas.openxmlformats.org/officeDocument/2006/relationships/image" Target="../media/image77.jp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jp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jp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jp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0.png"/><Relationship Id="rId7" Type="http://schemas.openxmlformats.org/officeDocument/2006/relationships/image" Target="../media/image94.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g"/><Relationship Id="rId9" Type="http://schemas.openxmlformats.org/officeDocument/2006/relationships/image" Target="../media/image95.jp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eem.akdeniz.edu.t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grpSp>
        <p:nvGrpSpPr>
          <p:cNvPr id="3" name="object 3"/>
          <p:cNvGrpSpPr/>
          <p:nvPr/>
        </p:nvGrpSpPr>
        <p:grpSpPr>
          <a:xfrm>
            <a:off x="0" y="6490715"/>
            <a:ext cx="9144000" cy="367665"/>
            <a:chOff x="0" y="6490715"/>
            <a:chExt cx="9144000" cy="367665"/>
          </a:xfrm>
        </p:grpSpPr>
        <p:sp>
          <p:nvSpPr>
            <p:cNvPr id="4" name="object 4"/>
            <p:cNvSpPr/>
            <p:nvPr/>
          </p:nvSpPr>
          <p:spPr>
            <a:xfrm>
              <a:off x="0" y="6490715"/>
              <a:ext cx="8173720" cy="367665"/>
            </a:xfrm>
            <a:custGeom>
              <a:avLst/>
              <a:gdLst/>
              <a:ahLst/>
              <a:cxnLst/>
              <a:rect l="l" t="t" r="r" b="b"/>
              <a:pathLst>
                <a:path w="8173720" h="367665">
                  <a:moveTo>
                    <a:pt x="0" y="367284"/>
                  </a:moveTo>
                  <a:lnTo>
                    <a:pt x="8173211" y="367284"/>
                  </a:lnTo>
                  <a:lnTo>
                    <a:pt x="8173211" y="0"/>
                  </a:lnTo>
                  <a:lnTo>
                    <a:pt x="0" y="0"/>
                  </a:lnTo>
                  <a:lnTo>
                    <a:pt x="0" y="367284"/>
                  </a:lnTo>
                  <a:close/>
                </a:path>
              </a:pathLst>
            </a:custGeom>
            <a:solidFill>
              <a:srgbClr val="1C3669"/>
            </a:solidFill>
          </p:spPr>
          <p:txBody>
            <a:bodyPr wrap="square" lIns="0" tIns="0" rIns="0" bIns="0" rtlCol="0"/>
            <a:lstStyle/>
            <a:p>
              <a:endParaRPr/>
            </a:p>
          </p:txBody>
        </p:sp>
        <p:sp>
          <p:nvSpPr>
            <p:cNvPr id="5" name="object 5"/>
            <p:cNvSpPr/>
            <p:nvPr/>
          </p:nvSpPr>
          <p:spPr>
            <a:xfrm>
              <a:off x="8173211" y="6492239"/>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7956804" y="167639"/>
            <a:ext cx="987551" cy="987551"/>
          </a:xfrm>
          <a:prstGeom prst="rect">
            <a:avLst/>
          </a:prstGeom>
        </p:spPr>
      </p:pic>
      <p:sp>
        <p:nvSpPr>
          <p:cNvPr id="7" name="object 7"/>
          <p:cNvSpPr/>
          <p:nvPr/>
        </p:nvSpPr>
        <p:spPr>
          <a:xfrm>
            <a:off x="0" y="4064508"/>
            <a:ext cx="9144000" cy="502920"/>
          </a:xfrm>
          <a:custGeom>
            <a:avLst/>
            <a:gdLst/>
            <a:ahLst/>
            <a:cxnLst/>
            <a:rect l="l" t="t" r="r" b="b"/>
            <a:pathLst>
              <a:path w="9144000" h="502920">
                <a:moveTo>
                  <a:pt x="9144000" y="0"/>
                </a:moveTo>
                <a:lnTo>
                  <a:pt x="0" y="0"/>
                </a:lnTo>
                <a:lnTo>
                  <a:pt x="0" y="502920"/>
                </a:lnTo>
                <a:lnTo>
                  <a:pt x="9144000" y="502920"/>
                </a:lnTo>
                <a:lnTo>
                  <a:pt x="9144000" y="0"/>
                </a:lnTo>
                <a:close/>
              </a:path>
            </a:pathLst>
          </a:custGeom>
          <a:solidFill>
            <a:srgbClr val="0162AC"/>
          </a:solidFill>
        </p:spPr>
        <p:txBody>
          <a:bodyPr wrap="square" lIns="0" tIns="0" rIns="0" bIns="0" rtlCol="0"/>
          <a:lstStyle/>
          <a:p>
            <a:endParaRPr/>
          </a:p>
        </p:txBody>
      </p:sp>
      <p:sp>
        <p:nvSpPr>
          <p:cNvPr id="8" name="object 8"/>
          <p:cNvSpPr txBox="1"/>
          <p:nvPr/>
        </p:nvSpPr>
        <p:spPr>
          <a:xfrm>
            <a:off x="312547" y="4002532"/>
            <a:ext cx="8516620" cy="436880"/>
          </a:xfrm>
          <a:prstGeom prst="rect">
            <a:avLst/>
          </a:prstGeom>
        </p:spPr>
        <p:txBody>
          <a:bodyPr vert="horz" wrap="square" lIns="0" tIns="12700" rIns="0" bIns="0" rtlCol="0">
            <a:spAutoFit/>
          </a:bodyPr>
          <a:lstStyle/>
          <a:p>
            <a:pPr marL="12700">
              <a:lnSpc>
                <a:spcPct val="100000"/>
              </a:lnSpc>
              <a:spcBef>
                <a:spcPts val="100"/>
              </a:spcBef>
            </a:pPr>
            <a:r>
              <a:rPr sz="2700" b="1" spc="-10" dirty="0">
                <a:solidFill>
                  <a:srgbClr val="FFFFFF"/>
                </a:solidFill>
                <a:latin typeface="Times New Roman"/>
                <a:cs typeface="Times New Roman"/>
              </a:rPr>
              <a:t>Elektrik-</a:t>
            </a:r>
            <a:r>
              <a:rPr sz="2700" b="1" dirty="0">
                <a:solidFill>
                  <a:srgbClr val="FFFFFF"/>
                </a:solidFill>
                <a:latin typeface="Times New Roman"/>
                <a:cs typeface="Times New Roman"/>
              </a:rPr>
              <a:t>Elektronik</a:t>
            </a:r>
            <a:r>
              <a:rPr sz="2700" b="1" spc="-35" dirty="0">
                <a:solidFill>
                  <a:srgbClr val="FFFFFF"/>
                </a:solidFill>
                <a:latin typeface="Times New Roman"/>
                <a:cs typeface="Times New Roman"/>
              </a:rPr>
              <a:t> </a:t>
            </a:r>
            <a:r>
              <a:rPr sz="2700" b="1" dirty="0">
                <a:solidFill>
                  <a:srgbClr val="FFFFFF"/>
                </a:solidFill>
                <a:latin typeface="Times New Roman"/>
                <a:cs typeface="Times New Roman"/>
              </a:rPr>
              <a:t>Mühendisliği</a:t>
            </a:r>
            <a:r>
              <a:rPr sz="2700" b="1" spc="-70" dirty="0">
                <a:solidFill>
                  <a:srgbClr val="FFFFFF"/>
                </a:solidFill>
                <a:latin typeface="Times New Roman"/>
                <a:cs typeface="Times New Roman"/>
              </a:rPr>
              <a:t> </a:t>
            </a:r>
            <a:r>
              <a:rPr sz="2700" b="1" dirty="0">
                <a:solidFill>
                  <a:srgbClr val="FFFFFF"/>
                </a:solidFill>
                <a:latin typeface="Times New Roman"/>
                <a:cs typeface="Times New Roman"/>
              </a:rPr>
              <a:t>Bölümü</a:t>
            </a:r>
            <a:r>
              <a:rPr sz="2700" b="1" spc="-45" dirty="0">
                <a:solidFill>
                  <a:srgbClr val="FFFFFF"/>
                </a:solidFill>
                <a:latin typeface="Times New Roman"/>
                <a:cs typeface="Times New Roman"/>
              </a:rPr>
              <a:t> </a:t>
            </a:r>
            <a:r>
              <a:rPr sz="2700" b="1" dirty="0">
                <a:solidFill>
                  <a:srgbClr val="FFFFFF"/>
                </a:solidFill>
                <a:latin typeface="Times New Roman"/>
                <a:cs typeface="Times New Roman"/>
              </a:rPr>
              <a:t>(%30</a:t>
            </a:r>
            <a:r>
              <a:rPr sz="2700" b="1" spc="-45" dirty="0">
                <a:solidFill>
                  <a:srgbClr val="FFFFFF"/>
                </a:solidFill>
                <a:latin typeface="Times New Roman"/>
                <a:cs typeface="Times New Roman"/>
              </a:rPr>
              <a:t> </a:t>
            </a:r>
            <a:r>
              <a:rPr sz="2700" b="1" spc="-10" dirty="0">
                <a:solidFill>
                  <a:srgbClr val="FFFFFF"/>
                </a:solidFill>
                <a:latin typeface="Times New Roman"/>
                <a:cs typeface="Times New Roman"/>
              </a:rPr>
              <a:t>İngilizce)</a:t>
            </a:r>
            <a:endParaRPr sz="2700">
              <a:latin typeface="Times New Roman"/>
              <a:cs typeface="Times New Roman"/>
            </a:endParaRPr>
          </a:p>
        </p:txBody>
      </p:sp>
      <p:pic>
        <p:nvPicPr>
          <p:cNvPr id="9" name="object 9"/>
          <p:cNvPicPr/>
          <p:nvPr/>
        </p:nvPicPr>
        <p:blipFill>
          <a:blip r:embed="rId3" cstate="print"/>
          <a:stretch>
            <a:fillRect/>
          </a:stretch>
        </p:blipFill>
        <p:spPr>
          <a:xfrm>
            <a:off x="0" y="4826520"/>
            <a:ext cx="1981200" cy="1420355"/>
          </a:xfrm>
          <a:prstGeom prst="rect">
            <a:avLst/>
          </a:prstGeom>
        </p:spPr>
      </p:pic>
      <p:pic>
        <p:nvPicPr>
          <p:cNvPr id="10" name="object 10"/>
          <p:cNvPicPr/>
          <p:nvPr/>
        </p:nvPicPr>
        <p:blipFill>
          <a:blip r:embed="rId4" cstate="print"/>
          <a:stretch>
            <a:fillRect/>
          </a:stretch>
        </p:blipFill>
        <p:spPr>
          <a:xfrm>
            <a:off x="0" y="1411224"/>
            <a:ext cx="7382256" cy="2450592"/>
          </a:xfrm>
          <a:prstGeom prst="rect">
            <a:avLst/>
          </a:prstGeom>
        </p:spPr>
      </p:pic>
      <p:pic>
        <p:nvPicPr>
          <p:cNvPr id="11" name="object 11"/>
          <p:cNvPicPr/>
          <p:nvPr/>
        </p:nvPicPr>
        <p:blipFill>
          <a:blip r:embed="rId5" cstate="print"/>
          <a:stretch>
            <a:fillRect/>
          </a:stretch>
        </p:blipFill>
        <p:spPr>
          <a:xfrm>
            <a:off x="7450835" y="1411224"/>
            <a:ext cx="1623059" cy="2389632"/>
          </a:xfrm>
          <a:prstGeom prst="rect">
            <a:avLst/>
          </a:prstGeom>
        </p:spPr>
      </p:pic>
      <p:sp>
        <p:nvSpPr>
          <p:cNvPr id="12" name="object 12"/>
          <p:cNvSpPr txBox="1"/>
          <p:nvPr/>
        </p:nvSpPr>
        <p:spPr>
          <a:xfrm>
            <a:off x="2377439" y="4828032"/>
            <a:ext cx="4866640" cy="1477010"/>
          </a:xfrm>
          <a:prstGeom prst="rect">
            <a:avLst/>
          </a:prstGeom>
          <a:ln w="9144">
            <a:solidFill>
              <a:srgbClr val="000000"/>
            </a:solidFill>
          </a:ln>
        </p:spPr>
        <p:txBody>
          <a:bodyPr vert="horz" wrap="square" lIns="0" tIns="37465" rIns="0" bIns="0" rtlCol="0">
            <a:spAutoFit/>
          </a:bodyPr>
          <a:lstStyle/>
          <a:p>
            <a:pPr marL="92075" marR="165100">
              <a:lnSpc>
                <a:spcPct val="100000"/>
              </a:lnSpc>
              <a:spcBef>
                <a:spcPts val="295"/>
              </a:spcBef>
            </a:pPr>
            <a:r>
              <a:rPr sz="1800" b="1" dirty="0">
                <a:latin typeface="Times New Roman"/>
                <a:cs typeface="Times New Roman"/>
              </a:rPr>
              <a:t>Adres:</a:t>
            </a:r>
            <a:r>
              <a:rPr sz="1800" b="1" spc="-50" dirty="0">
                <a:latin typeface="Times New Roman"/>
                <a:cs typeface="Times New Roman"/>
              </a:rPr>
              <a:t> </a:t>
            </a:r>
            <a:r>
              <a:rPr sz="1800" dirty="0">
                <a:latin typeface="Times New Roman"/>
                <a:cs typeface="Times New Roman"/>
              </a:rPr>
              <a:t>Dumlupınar</a:t>
            </a:r>
            <a:r>
              <a:rPr sz="1800" spc="-20" dirty="0">
                <a:latin typeface="Times New Roman"/>
                <a:cs typeface="Times New Roman"/>
              </a:rPr>
              <a:t> </a:t>
            </a:r>
            <a:r>
              <a:rPr sz="1800" spc="-10" dirty="0">
                <a:latin typeface="Times New Roman"/>
                <a:cs typeface="Times New Roman"/>
              </a:rPr>
              <a:t>Bulvarı,</a:t>
            </a:r>
            <a:r>
              <a:rPr sz="1800" spc="-120" dirty="0">
                <a:latin typeface="Times New Roman"/>
                <a:cs typeface="Times New Roman"/>
              </a:rPr>
              <a:t> </a:t>
            </a:r>
            <a:r>
              <a:rPr sz="1800" dirty="0">
                <a:latin typeface="Times New Roman"/>
                <a:cs typeface="Times New Roman"/>
              </a:rPr>
              <a:t>Akdeniz</a:t>
            </a:r>
            <a:r>
              <a:rPr sz="1800" spc="-35" dirty="0">
                <a:latin typeface="Times New Roman"/>
                <a:cs typeface="Times New Roman"/>
              </a:rPr>
              <a:t> </a:t>
            </a:r>
            <a:r>
              <a:rPr sz="1800" spc="-10" dirty="0">
                <a:latin typeface="Times New Roman"/>
                <a:cs typeface="Times New Roman"/>
              </a:rPr>
              <a:t>Üniversitesi </a:t>
            </a:r>
            <a:r>
              <a:rPr sz="1800" spc="-20" dirty="0">
                <a:latin typeface="Times New Roman"/>
                <a:cs typeface="Times New Roman"/>
              </a:rPr>
              <a:t>Yerleşkesi,</a:t>
            </a:r>
            <a:r>
              <a:rPr sz="1800" spc="-15" dirty="0">
                <a:latin typeface="Times New Roman"/>
                <a:cs typeface="Times New Roman"/>
              </a:rPr>
              <a:t> </a:t>
            </a:r>
            <a:r>
              <a:rPr sz="1800" dirty="0">
                <a:latin typeface="Times New Roman"/>
                <a:cs typeface="Times New Roman"/>
              </a:rPr>
              <a:t>07058</a:t>
            </a:r>
            <a:r>
              <a:rPr sz="1800" spc="5" dirty="0">
                <a:latin typeface="Times New Roman"/>
                <a:cs typeface="Times New Roman"/>
              </a:rPr>
              <a:t> </a:t>
            </a:r>
            <a:r>
              <a:rPr sz="1800" dirty="0">
                <a:latin typeface="Times New Roman"/>
                <a:cs typeface="Times New Roman"/>
              </a:rPr>
              <a:t>Konyaaltı</a:t>
            </a:r>
            <a:r>
              <a:rPr sz="1800" spc="-40" dirty="0">
                <a:latin typeface="Times New Roman"/>
                <a:cs typeface="Times New Roman"/>
              </a:rPr>
              <a:t> </a:t>
            </a:r>
            <a:r>
              <a:rPr sz="1800" dirty="0">
                <a:latin typeface="Times New Roman"/>
                <a:cs typeface="Times New Roman"/>
              </a:rPr>
              <a:t>/</a:t>
            </a:r>
            <a:r>
              <a:rPr sz="1800" spc="-100" dirty="0">
                <a:latin typeface="Times New Roman"/>
                <a:cs typeface="Times New Roman"/>
              </a:rPr>
              <a:t> </a:t>
            </a:r>
            <a:r>
              <a:rPr sz="1800" dirty="0">
                <a:latin typeface="Times New Roman"/>
                <a:cs typeface="Times New Roman"/>
              </a:rPr>
              <a:t>Antalya,</a:t>
            </a:r>
            <a:r>
              <a:rPr sz="1800" spc="-75" dirty="0">
                <a:latin typeface="Times New Roman"/>
                <a:cs typeface="Times New Roman"/>
              </a:rPr>
              <a:t> </a:t>
            </a:r>
            <a:r>
              <a:rPr sz="1800" spc="-10" dirty="0">
                <a:latin typeface="Times New Roman"/>
                <a:cs typeface="Times New Roman"/>
              </a:rPr>
              <a:t>Türkiye </a:t>
            </a:r>
            <a:r>
              <a:rPr sz="1800" b="1" spc="-10" dirty="0">
                <a:latin typeface="Times New Roman"/>
                <a:cs typeface="Times New Roman"/>
              </a:rPr>
              <a:t>İnternet</a:t>
            </a:r>
            <a:r>
              <a:rPr sz="1800" b="1" spc="-105" dirty="0">
                <a:latin typeface="Times New Roman"/>
                <a:cs typeface="Times New Roman"/>
              </a:rPr>
              <a:t> </a:t>
            </a:r>
            <a:r>
              <a:rPr sz="1800" b="1" dirty="0">
                <a:latin typeface="Times New Roman"/>
                <a:cs typeface="Times New Roman"/>
              </a:rPr>
              <a:t>Adresi:</a:t>
            </a:r>
            <a:r>
              <a:rPr sz="1800" b="1" spc="-45" dirty="0">
                <a:latin typeface="Times New Roman"/>
                <a:cs typeface="Times New Roman"/>
              </a:rPr>
              <a:t> </a:t>
            </a:r>
            <a:r>
              <a:rPr sz="1800" u="sng" spc="-10" dirty="0">
                <a:solidFill>
                  <a:srgbClr val="0562C1"/>
                </a:solidFill>
                <a:uFill>
                  <a:solidFill>
                    <a:srgbClr val="0562C1"/>
                  </a:solidFill>
                </a:uFill>
                <a:latin typeface="Times New Roman"/>
                <a:cs typeface="Times New Roman"/>
                <a:hlinkClick r:id="rId6"/>
              </a:rPr>
              <a:t>http://eem.akdeniz.edu.tr/</a:t>
            </a:r>
            <a:endParaRPr sz="1800">
              <a:latin typeface="Times New Roman"/>
              <a:cs typeface="Times New Roman"/>
            </a:endParaRPr>
          </a:p>
          <a:p>
            <a:pPr marL="92075">
              <a:lnSpc>
                <a:spcPct val="100000"/>
              </a:lnSpc>
            </a:pPr>
            <a:r>
              <a:rPr sz="1800" b="1" spc="-25" dirty="0">
                <a:latin typeface="Times New Roman"/>
                <a:cs typeface="Times New Roman"/>
              </a:rPr>
              <a:t>Tel.:</a:t>
            </a:r>
            <a:r>
              <a:rPr sz="1800" b="1" spc="-30" dirty="0">
                <a:latin typeface="Times New Roman"/>
                <a:cs typeface="Times New Roman"/>
              </a:rPr>
              <a:t> </a:t>
            </a:r>
            <a:r>
              <a:rPr sz="1800" dirty="0">
                <a:latin typeface="Times New Roman"/>
                <a:cs typeface="Times New Roman"/>
              </a:rPr>
              <a:t>+902423106303</a:t>
            </a:r>
            <a:r>
              <a:rPr sz="1800" spc="395" dirty="0">
                <a:latin typeface="Times New Roman"/>
                <a:cs typeface="Times New Roman"/>
              </a:rPr>
              <a:t> </a:t>
            </a:r>
            <a:r>
              <a:rPr sz="1800" b="1" dirty="0">
                <a:latin typeface="Times New Roman"/>
                <a:cs typeface="Times New Roman"/>
              </a:rPr>
              <a:t>Fax:</a:t>
            </a:r>
            <a:r>
              <a:rPr sz="1800" b="1" spc="-30" dirty="0">
                <a:latin typeface="Times New Roman"/>
                <a:cs typeface="Times New Roman"/>
              </a:rPr>
              <a:t> </a:t>
            </a:r>
            <a:r>
              <a:rPr sz="1800" spc="-10" dirty="0">
                <a:latin typeface="Times New Roman"/>
                <a:cs typeface="Times New Roman"/>
              </a:rPr>
              <a:t>+902423106306</a:t>
            </a:r>
            <a:endParaRPr sz="1800">
              <a:latin typeface="Times New Roman"/>
              <a:cs typeface="Times New Roman"/>
            </a:endParaRPr>
          </a:p>
          <a:p>
            <a:pPr marL="91440">
              <a:lnSpc>
                <a:spcPct val="100000"/>
              </a:lnSpc>
            </a:pPr>
            <a:r>
              <a:rPr sz="1800" b="1" spc="-10" dirty="0">
                <a:latin typeface="Times New Roman"/>
                <a:cs typeface="Times New Roman"/>
              </a:rPr>
              <a:t>e-</a:t>
            </a:r>
            <a:r>
              <a:rPr sz="1800" b="1" dirty="0">
                <a:latin typeface="Times New Roman"/>
                <a:cs typeface="Times New Roman"/>
              </a:rPr>
              <a:t>mail:</a:t>
            </a:r>
            <a:r>
              <a:rPr sz="1800" b="1" spc="-35" dirty="0">
                <a:latin typeface="Times New Roman"/>
                <a:cs typeface="Times New Roman"/>
              </a:rPr>
              <a:t> </a:t>
            </a:r>
            <a:r>
              <a:rPr sz="1800" u="sng" spc="-10" dirty="0">
                <a:solidFill>
                  <a:srgbClr val="0562C1"/>
                </a:solidFill>
                <a:uFill>
                  <a:solidFill>
                    <a:srgbClr val="0562C1"/>
                  </a:solidFill>
                </a:uFill>
                <a:latin typeface="Times New Roman"/>
                <a:cs typeface="Times New Roman"/>
                <a:hlinkClick r:id="rId7"/>
              </a:rPr>
              <a:t>eem@akdeniz.edu.tr</a:t>
            </a:r>
            <a:endParaRPr sz="1800">
              <a:latin typeface="Times New Roman"/>
              <a:cs typeface="Times New Roman"/>
            </a:endParaRPr>
          </a:p>
        </p:txBody>
      </p:sp>
      <p:sp>
        <p:nvSpPr>
          <p:cNvPr id="13" name="object 13"/>
          <p:cNvSpPr txBox="1">
            <a:spLocks noGrp="1"/>
          </p:cNvSpPr>
          <p:nvPr>
            <p:ph type="title"/>
          </p:nvPr>
        </p:nvSpPr>
        <p:spPr>
          <a:prstGeom prst="rect">
            <a:avLst/>
          </a:prstGeom>
        </p:spPr>
        <p:txBody>
          <a:bodyPr vert="horz" wrap="square" lIns="0" tIns="118402" rIns="0" bIns="0" rtlCol="0">
            <a:spAutoFit/>
          </a:bodyPr>
          <a:lstStyle/>
          <a:p>
            <a:pPr marL="647700" marR="5080" indent="225425">
              <a:lnSpc>
                <a:spcPts val="3460"/>
              </a:lnSpc>
              <a:spcBef>
                <a:spcPts val="535"/>
              </a:spcBef>
            </a:pPr>
            <a:r>
              <a:rPr dirty="0"/>
              <a:t>AKDENİZ</a:t>
            </a:r>
            <a:r>
              <a:rPr spc="-50" dirty="0"/>
              <a:t> </a:t>
            </a:r>
            <a:r>
              <a:rPr spc="-10" dirty="0"/>
              <a:t>ÜNİVERSİTESİ </a:t>
            </a:r>
            <a:r>
              <a:rPr dirty="0"/>
              <a:t>MÜHENDİSLİK</a:t>
            </a:r>
            <a:r>
              <a:rPr spc="-170" dirty="0"/>
              <a:t> </a:t>
            </a:r>
            <a:r>
              <a:rPr spc="-50" dirty="0"/>
              <a:t>FAKÜLTESİ</a:t>
            </a:r>
          </a:p>
        </p:txBody>
      </p:sp>
      <p:pic>
        <p:nvPicPr>
          <p:cNvPr id="14" name="object 14"/>
          <p:cNvPicPr/>
          <p:nvPr/>
        </p:nvPicPr>
        <p:blipFill>
          <a:blip r:embed="rId8" cstate="print"/>
          <a:stretch>
            <a:fillRect/>
          </a:stretch>
        </p:blipFill>
        <p:spPr>
          <a:xfrm>
            <a:off x="7380731" y="4828032"/>
            <a:ext cx="1687068" cy="1417320"/>
          </a:xfrm>
          <a:prstGeom prst="rect">
            <a:avLst/>
          </a:prstGeom>
        </p:spPr>
      </p:pic>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a:t>
            </a:fld>
            <a:endParaRPr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248" rIns="0" bIns="0" rtlCol="0">
            <a:spAutoFit/>
          </a:bodyPr>
          <a:lstStyle/>
          <a:p>
            <a:pPr marL="1100455">
              <a:lnSpc>
                <a:spcPct val="100000"/>
              </a:lnSpc>
              <a:spcBef>
                <a:spcPts val="105"/>
              </a:spcBef>
            </a:pPr>
            <a:r>
              <a:rPr dirty="0"/>
              <a:t>PROGRAM</a:t>
            </a:r>
            <a:r>
              <a:rPr spc="-50" dirty="0"/>
              <a:t> </a:t>
            </a:r>
            <a:r>
              <a:rPr spc="-10" dirty="0"/>
              <a:t>ÇIKTILARI</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10</a:t>
            </a:fld>
            <a:endParaRPr spc="-25" dirty="0"/>
          </a:p>
        </p:txBody>
      </p:sp>
      <p:sp>
        <p:nvSpPr>
          <p:cNvPr id="3" name="object 3"/>
          <p:cNvSpPr txBox="1"/>
          <p:nvPr/>
        </p:nvSpPr>
        <p:spPr>
          <a:xfrm>
            <a:off x="304800" y="1330476"/>
            <a:ext cx="8340090" cy="5030993"/>
          </a:xfrm>
          <a:prstGeom prst="rect">
            <a:avLst/>
          </a:prstGeom>
        </p:spPr>
        <p:txBody>
          <a:bodyPr vert="horz" wrap="square" lIns="0" tIns="85725" rIns="0" bIns="0" rtlCol="0">
            <a:spAutoFit/>
          </a:bodyPr>
          <a:lstStyle/>
          <a:p>
            <a:pPr marL="182880" marR="5080" indent="-170815" algn="just">
              <a:lnSpc>
                <a:spcPct val="80000"/>
              </a:lnSpc>
              <a:spcBef>
                <a:spcPts val="675"/>
              </a:spcBef>
              <a:buClr>
                <a:srgbClr val="FF0000"/>
              </a:buClr>
              <a:buFont typeface="Arial"/>
              <a:buChar char="•"/>
              <a:tabLst>
                <a:tab pos="184785" algn="l"/>
              </a:tabLst>
            </a:pPr>
            <a:r>
              <a:rPr lang="tr-TR" sz="2400" dirty="0">
                <a:latin typeface="Times New Roman"/>
                <a:cs typeface="Times New Roman"/>
              </a:rPr>
              <a:t>İletişim Becerileri</a:t>
            </a:r>
          </a:p>
          <a:p>
            <a:pPr marL="12065" marR="5080" algn="just">
              <a:lnSpc>
                <a:spcPct val="80000"/>
              </a:lnSpc>
              <a:spcBef>
                <a:spcPts val="675"/>
              </a:spcBef>
              <a:buClr>
                <a:srgbClr val="FF0000"/>
              </a:buClr>
              <a:tabLst>
                <a:tab pos="184785" algn="l"/>
              </a:tabLst>
            </a:pPr>
            <a:r>
              <a:rPr lang="tr-TR" sz="2400" dirty="0">
                <a:latin typeface="Times New Roman"/>
                <a:cs typeface="Times New Roman"/>
              </a:rPr>
              <a:t>		Türkçe ve en az bir yabancı dili kullanarak sözlü ve yazılı etkin iletişim kurabilir.</a:t>
            </a:r>
          </a:p>
          <a:p>
            <a:pPr marL="12065" marR="5080" algn="just">
              <a:lnSpc>
                <a:spcPct val="80000"/>
              </a:lnSpc>
              <a:spcBef>
                <a:spcPts val="675"/>
              </a:spcBef>
              <a:buClr>
                <a:srgbClr val="FF0000"/>
              </a:buClr>
              <a:tabLst>
                <a:tab pos="184785" algn="l"/>
              </a:tabLst>
            </a:pPr>
            <a:r>
              <a:rPr lang="tr-TR" sz="2400" dirty="0">
                <a:latin typeface="Times New Roman"/>
                <a:cs typeface="Times New Roman"/>
              </a:rPr>
              <a:t>		Teknik rapor hazırlayabilir, sunum yapabilir, açık ve anlaşılır talimat verebilir.</a:t>
            </a:r>
          </a:p>
          <a:p>
            <a:pPr marL="12065" marR="5080" algn="just">
              <a:lnSpc>
                <a:spcPct val="80000"/>
              </a:lnSpc>
              <a:spcBef>
                <a:spcPts val="675"/>
              </a:spcBef>
              <a:buClr>
                <a:srgbClr val="FF0000"/>
              </a:buClr>
              <a:tabLst>
                <a:tab pos="184785" algn="l"/>
              </a:tabLst>
            </a:pPr>
            <a:endParaRPr lang="tr-TR" sz="2400" dirty="0">
              <a:latin typeface="Times New Roman"/>
              <a:cs typeface="Times New Roman"/>
            </a:endParaRPr>
          </a:p>
          <a:p>
            <a:pPr marL="182880" marR="5080" indent="-170815" algn="just">
              <a:lnSpc>
                <a:spcPct val="80000"/>
              </a:lnSpc>
              <a:spcBef>
                <a:spcPts val="675"/>
              </a:spcBef>
              <a:buClr>
                <a:srgbClr val="FF0000"/>
              </a:buClr>
              <a:buFont typeface="Arial"/>
              <a:buChar char="•"/>
              <a:tabLst>
                <a:tab pos="184785" algn="l"/>
              </a:tabLst>
            </a:pPr>
            <a:r>
              <a:rPr lang="tr-TR" sz="2400" dirty="0">
                <a:latin typeface="Times New Roman"/>
                <a:cs typeface="Times New Roman"/>
              </a:rPr>
              <a:t>Yaşam Boyu Öğrenme Bilinci</a:t>
            </a:r>
          </a:p>
          <a:p>
            <a:pPr marL="12065" marR="5080" algn="just">
              <a:lnSpc>
                <a:spcPct val="80000"/>
              </a:lnSpc>
              <a:spcBef>
                <a:spcPts val="675"/>
              </a:spcBef>
              <a:buClr>
                <a:srgbClr val="FF0000"/>
              </a:buClr>
              <a:tabLst>
                <a:tab pos="184785" algn="l"/>
              </a:tabLst>
            </a:pPr>
            <a:r>
              <a:rPr lang="tr-TR" sz="2400" dirty="0">
                <a:latin typeface="Times New Roman"/>
                <a:cs typeface="Times New Roman"/>
              </a:rPr>
              <a:t>		Sürekli gelişim ve öğrenmenin önemini kavramış, bilgiye ulaşma yollarını bilen ve kendini güncelleyebilen bir bireydir. </a:t>
            </a:r>
          </a:p>
          <a:p>
            <a:pPr marL="12065" marR="5080" algn="just">
              <a:lnSpc>
                <a:spcPct val="80000"/>
              </a:lnSpc>
              <a:spcBef>
                <a:spcPts val="675"/>
              </a:spcBef>
              <a:buClr>
                <a:srgbClr val="FF0000"/>
              </a:buClr>
              <a:tabLst>
                <a:tab pos="184785" algn="l"/>
              </a:tabLst>
            </a:pPr>
            <a:endParaRPr lang="tr-TR" sz="2400" dirty="0">
              <a:latin typeface="Times New Roman"/>
              <a:cs typeface="Times New Roman"/>
            </a:endParaRPr>
          </a:p>
          <a:p>
            <a:pPr marL="182880" marR="5080" indent="-170815" algn="just">
              <a:lnSpc>
                <a:spcPct val="80000"/>
              </a:lnSpc>
              <a:spcBef>
                <a:spcPts val="675"/>
              </a:spcBef>
              <a:buClr>
                <a:srgbClr val="FF0000"/>
              </a:buClr>
              <a:buFont typeface="Arial"/>
              <a:buChar char="•"/>
              <a:tabLst>
                <a:tab pos="184785" algn="l"/>
              </a:tabLst>
            </a:pPr>
            <a:r>
              <a:rPr lang="tr-TR" sz="2400" dirty="0">
                <a:latin typeface="Times New Roman"/>
                <a:cs typeface="Times New Roman"/>
              </a:rPr>
              <a:t>Mesleki ve Etik Sorumluluk</a:t>
            </a:r>
          </a:p>
          <a:p>
            <a:pPr marL="12065" marR="5080" algn="just">
              <a:lnSpc>
                <a:spcPct val="80000"/>
              </a:lnSpc>
              <a:spcBef>
                <a:spcPts val="675"/>
              </a:spcBef>
              <a:buClr>
                <a:srgbClr val="FF0000"/>
              </a:buClr>
              <a:tabLst>
                <a:tab pos="184785" algn="l"/>
              </a:tabLst>
            </a:pPr>
            <a:r>
              <a:rPr lang="tr-TR" sz="2400" dirty="0">
                <a:latin typeface="Times New Roman"/>
                <a:cs typeface="Times New Roman"/>
              </a:rPr>
              <a:t>		Mühendislik etiğine ve mesleki sorumluluklara bağlıdır.</a:t>
            </a:r>
          </a:p>
          <a:p>
            <a:pPr marL="12065" marR="5080" algn="just">
              <a:lnSpc>
                <a:spcPct val="80000"/>
              </a:lnSpc>
              <a:spcBef>
                <a:spcPts val="675"/>
              </a:spcBef>
              <a:buClr>
                <a:srgbClr val="FF0000"/>
              </a:buClr>
              <a:tabLst>
                <a:tab pos="184785" algn="l"/>
              </a:tabLst>
            </a:pPr>
            <a:r>
              <a:rPr lang="tr-TR" sz="2400" dirty="0">
                <a:latin typeface="Times New Roman"/>
                <a:cs typeface="Times New Roman"/>
              </a:rPr>
              <a:t>		Uygulamalarda ilgili standart ve yönetmelikleri bilir, etik ilkelere uygun davranır.</a:t>
            </a:r>
            <a:endParaRPr sz="24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248" rIns="0" bIns="0" rtlCol="0">
            <a:spAutoFit/>
          </a:bodyPr>
          <a:lstStyle/>
          <a:p>
            <a:pPr marL="1100455">
              <a:lnSpc>
                <a:spcPct val="100000"/>
              </a:lnSpc>
              <a:spcBef>
                <a:spcPts val="105"/>
              </a:spcBef>
            </a:pPr>
            <a:r>
              <a:rPr dirty="0"/>
              <a:t>PROGRAM</a:t>
            </a:r>
            <a:r>
              <a:rPr spc="-50" dirty="0"/>
              <a:t> </a:t>
            </a:r>
            <a:r>
              <a:rPr spc="-10" dirty="0"/>
              <a:t>ÇIKTILARI</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11</a:t>
            </a:fld>
            <a:endParaRPr spc="-25" dirty="0"/>
          </a:p>
        </p:txBody>
      </p:sp>
      <p:sp>
        <p:nvSpPr>
          <p:cNvPr id="3" name="object 3"/>
          <p:cNvSpPr txBox="1">
            <a:spLocks noGrp="1"/>
          </p:cNvSpPr>
          <p:nvPr>
            <p:ph type="body" idx="1"/>
          </p:nvPr>
        </p:nvSpPr>
        <p:spPr>
          <a:xfrm>
            <a:off x="329565" y="1577975"/>
            <a:ext cx="8339455" cy="4106124"/>
          </a:xfrm>
          <a:prstGeom prst="rect">
            <a:avLst/>
          </a:prstGeom>
        </p:spPr>
        <p:txBody>
          <a:bodyPr vert="horz" wrap="square" lIns="0" tIns="873633" rIns="0" bIns="0" rtlCol="0">
            <a:spAutoFit/>
          </a:bodyPr>
          <a:lstStyle/>
          <a:p>
            <a:pPr marL="182880" marR="5080" indent="-170815" algn="just">
              <a:lnSpc>
                <a:spcPct val="80000"/>
              </a:lnSpc>
              <a:spcBef>
                <a:spcPts val="675"/>
              </a:spcBef>
              <a:buClr>
                <a:srgbClr val="FF0000"/>
              </a:buClr>
              <a:buFont typeface="Arial"/>
              <a:buChar char="•"/>
              <a:tabLst>
                <a:tab pos="184785" algn="l"/>
              </a:tabLst>
            </a:pPr>
            <a:r>
              <a:rPr lang="tr-TR" dirty="0"/>
              <a:t>Toplumsal ve Evrensel Farkındalık</a:t>
            </a:r>
          </a:p>
          <a:p>
            <a:pPr marL="12065" marR="5080" algn="just">
              <a:lnSpc>
                <a:spcPct val="80000"/>
              </a:lnSpc>
              <a:spcBef>
                <a:spcPts val="675"/>
              </a:spcBef>
              <a:buClr>
                <a:srgbClr val="FF0000"/>
              </a:buClr>
              <a:tabLst>
                <a:tab pos="184785" algn="l"/>
              </a:tabLst>
            </a:pPr>
            <a:r>
              <a:rPr lang="tr-TR" dirty="0"/>
              <a:t>		Mühendislik çözümlerinin çevre, sağlık, güvenlik ve toplum üzerindeki etkilerini değerlendirebilir.</a:t>
            </a:r>
          </a:p>
          <a:p>
            <a:pPr marL="12065" marR="5080" algn="just">
              <a:lnSpc>
                <a:spcPct val="80000"/>
              </a:lnSpc>
              <a:spcBef>
                <a:spcPts val="675"/>
              </a:spcBef>
              <a:buClr>
                <a:srgbClr val="FF0000"/>
              </a:buClr>
              <a:tabLst>
                <a:tab pos="184785" algn="l"/>
              </a:tabLst>
            </a:pPr>
            <a:r>
              <a:rPr lang="tr-TR" dirty="0"/>
              <a:t>		Çağın önemli sorunlarına (enerji, iklim değişikliği, sürdürülebilirlik) duyarlıdır.</a:t>
            </a:r>
          </a:p>
          <a:p>
            <a:pPr marL="182880" marR="5080" indent="-170815" algn="just">
              <a:lnSpc>
                <a:spcPct val="80000"/>
              </a:lnSpc>
              <a:spcBef>
                <a:spcPts val="675"/>
              </a:spcBef>
              <a:buClr>
                <a:srgbClr val="FF0000"/>
              </a:buClr>
              <a:buFont typeface="Arial"/>
              <a:buChar char="•"/>
              <a:tabLst>
                <a:tab pos="184785" algn="l"/>
              </a:tabLst>
            </a:pPr>
            <a:endParaRPr spc="-10" dirty="0"/>
          </a:p>
          <a:p>
            <a:pPr marL="182880" marR="5080" indent="-170815" algn="just">
              <a:lnSpc>
                <a:spcPct val="80000"/>
              </a:lnSpc>
              <a:buClr>
                <a:srgbClr val="FF0000"/>
              </a:buClr>
              <a:buFont typeface="Arial"/>
              <a:buChar char="•"/>
              <a:tabLst>
                <a:tab pos="184785" algn="l"/>
              </a:tabLst>
            </a:pPr>
            <a:r>
              <a:rPr lang="tr-TR" dirty="0"/>
              <a:t>Girişimcilik ve İş Yaşamı Hazırlığı</a:t>
            </a:r>
          </a:p>
          <a:p>
            <a:pPr marL="12065" marR="5080" algn="just">
              <a:lnSpc>
                <a:spcPct val="80000"/>
              </a:lnSpc>
              <a:buClr>
                <a:srgbClr val="FF0000"/>
              </a:buClr>
              <a:tabLst>
                <a:tab pos="184785" algn="l"/>
              </a:tabLst>
            </a:pPr>
            <a:r>
              <a:rPr lang="tr-TR" dirty="0"/>
              <a:t>		Proje, risk ve değişim yönetimi gibi iş yaşamına ait kavramlara hâkimdir.</a:t>
            </a:r>
          </a:p>
          <a:p>
            <a:pPr marL="12065" marR="5080" algn="just">
              <a:lnSpc>
                <a:spcPct val="80000"/>
              </a:lnSpc>
              <a:buClr>
                <a:srgbClr val="FF0000"/>
              </a:buClr>
              <a:tabLst>
                <a:tab pos="184785" algn="l"/>
              </a:tabLst>
            </a:pPr>
            <a:r>
              <a:rPr lang="tr-TR" dirty="0"/>
              <a:t>		Girişimcilik ve yenilikçilik konularında farkındalığı vardır.</a:t>
            </a:r>
            <a:endParaRPr spc="-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7359" y="3238372"/>
            <a:ext cx="1760855" cy="299720"/>
          </a:xfrm>
          <a:prstGeom prst="rect">
            <a:avLst/>
          </a:prstGeom>
        </p:spPr>
        <p:txBody>
          <a:bodyPr vert="horz" wrap="square" lIns="0" tIns="12700" rIns="0" bIns="0" rtlCol="0">
            <a:spAutoFit/>
          </a:bodyPr>
          <a:lstStyle/>
          <a:p>
            <a:pPr marL="184785" indent="-172085">
              <a:lnSpc>
                <a:spcPct val="100000"/>
              </a:lnSpc>
              <a:spcBef>
                <a:spcPts val="100"/>
              </a:spcBef>
              <a:buClr>
                <a:srgbClr val="FF0000"/>
              </a:buClr>
              <a:buFont typeface="Arial"/>
              <a:buChar char="•"/>
              <a:tabLst>
                <a:tab pos="184785" algn="l"/>
              </a:tabLst>
            </a:pPr>
            <a:r>
              <a:rPr sz="1800" dirty="0">
                <a:latin typeface="Times New Roman"/>
                <a:cs typeface="Times New Roman"/>
              </a:rPr>
              <a:t>Elektrik</a:t>
            </a:r>
            <a:r>
              <a:rPr sz="1800" spc="-85" dirty="0">
                <a:latin typeface="Times New Roman"/>
                <a:cs typeface="Times New Roman"/>
              </a:rPr>
              <a:t> </a:t>
            </a:r>
            <a:r>
              <a:rPr sz="1800" spc="-10" dirty="0">
                <a:latin typeface="Times New Roman"/>
                <a:cs typeface="Times New Roman"/>
              </a:rPr>
              <a:t>Tesisleri</a:t>
            </a:r>
            <a:endParaRPr sz="1800" dirty="0">
              <a:latin typeface="Times New Roman"/>
              <a:cs typeface="Times New Roman"/>
            </a:endParaRPr>
          </a:p>
        </p:txBody>
      </p:sp>
      <p:sp>
        <p:nvSpPr>
          <p:cNvPr id="3" name="object 3"/>
          <p:cNvSpPr txBox="1"/>
          <p:nvPr/>
        </p:nvSpPr>
        <p:spPr>
          <a:xfrm>
            <a:off x="1227359" y="3767200"/>
            <a:ext cx="1165860" cy="299720"/>
          </a:xfrm>
          <a:prstGeom prst="rect">
            <a:avLst/>
          </a:prstGeom>
        </p:spPr>
        <p:txBody>
          <a:bodyPr vert="horz" wrap="square" lIns="0" tIns="12700" rIns="0" bIns="0" rtlCol="0">
            <a:spAutoFit/>
          </a:bodyPr>
          <a:lstStyle/>
          <a:p>
            <a:pPr marL="184785" indent="-172085">
              <a:lnSpc>
                <a:spcPct val="100000"/>
              </a:lnSpc>
              <a:spcBef>
                <a:spcPts val="100"/>
              </a:spcBef>
              <a:buClr>
                <a:srgbClr val="FF0000"/>
              </a:buClr>
              <a:buFont typeface="Arial"/>
              <a:buChar char="•"/>
              <a:tabLst>
                <a:tab pos="184785" algn="l"/>
              </a:tabLst>
            </a:pPr>
            <a:r>
              <a:rPr sz="1800" spc="-10" dirty="0">
                <a:latin typeface="Times New Roman"/>
                <a:cs typeface="Times New Roman"/>
              </a:rPr>
              <a:t>Elektronik</a:t>
            </a:r>
            <a:endParaRPr sz="1800">
              <a:latin typeface="Times New Roman"/>
              <a:cs typeface="Times New Roman"/>
            </a:endParaRPr>
          </a:p>
        </p:txBody>
      </p:sp>
      <p:sp>
        <p:nvSpPr>
          <p:cNvPr id="4" name="object 4"/>
          <p:cNvSpPr txBox="1"/>
          <p:nvPr/>
        </p:nvSpPr>
        <p:spPr>
          <a:xfrm>
            <a:off x="1227359" y="4294504"/>
            <a:ext cx="1939925" cy="299720"/>
          </a:xfrm>
          <a:prstGeom prst="rect">
            <a:avLst/>
          </a:prstGeom>
        </p:spPr>
        <p:txBody>
          <a:bodyPr vert="horz" wrap="square" lIns="0" tIns="12700" rIns="0" bIns="0" rtlCol="0">
            <a:spAutoFit/>
          </a:bodyPr>
          <a:lstStyle/>
          <a:p>
            <a:pPr marL="184785" indent="-172085">
              <a:lnSpc>
                <a:spcPct val="100000"/>
              </a:lnSpc>
              <a:spcBef>
                <a:spcPts val="100"/>
              </a:spcBef>
              <a:buClr>
                <a:srgbClr val="FF0000"/>
              </a:buClr>
              <a:buFont typeface="Arial"/>
              <a:buChar char="•"/>
              <a:tabLst>
                <a:tab pos="184785" algn="l"/>
              </a:tabLst>
            </a:pPr>
            <a:r>
              <a:rPr sz="1800" spc="-10" dirty="0">
                <a:latin typeface="Times New Roman"/>
                <a:cs typeface="Times New Roman"/>
              </a:rPr>
              <a:t>Telekomünikasyon</a:t>
            </a:r>
            <a:endParaRPr sz="1800">
              <a:latin typeface="Times New Roman"/>
              <a:cs typeface="Times New Roman"/>
            </a:endParaRPr>
          </a:p>
        </p:txBody>
      </p:sp>
      <p:sp>
        <p:nvSpPr>
          <p:cNvPr id="5" name="object 5"/>
          <p:cNvSpPr txBox="1"/>
          <p:nvPr/>
        </p:nvSpPr>
        <p:spPr>
          <a:xfrm>
            <a:off x="4952015" y="3238372"/>
            <a:ext cx="2725420" cy="574040"/>
          </a:xfrm>
          <a:prstGeom prst="rect">
            <a:avLst/>
          </a:prstGeom>
        </p:spPr>
        <p:txBody>
          <a:bodyPr vert="horz" wrap="square" lIns="0" tIns="12700" rIns="0" bIns="0" rtlCol="0">
            <a:spAutoFit/>
          </a:bodyPr>
          <a:lstStyle/>
          <a:p>
            <a:pPr marL="184785" marR="5080" indent="-172720">
              <a:lnSpc>
                <a:spcPct val="100000"/>
              </a:lnSpc>
              <a:spcBef>
                <a:spcPts val="100"/>
              </a:spcBef>
              <a:buClr>
                <a:srgbClr val="FF0000"/>
              </a:buClr>
              <a:buFont typeface="Arial"/>
              <a:buChar char="•"/>
              <a:tabLst>
                <a:tab pos="184785" algn="l"/>
              </a:tabLst>
            </a:pPr>
            <a:r>
              <a:rPr sz="1800" spc="-10" dirty="0">
                <a:latin typeface="Times New Roman"/>
                <a:cs typeface="Times New Roman"/>
              </a:rPr>
              <a:t>Elektromanyetik</a:t>
            </a:r>
            <a:r>
              <a:rPr sz="1800" spc="-110" dirty="0">
                <a:latin typeface="Times New Roman"/>
                <a:cs typeface="Times New Roman"/>
              </a:rPr>
              <a:t> </a:t>
            </a:r>
            <a:r>
              <a:rPr sz="1800" dirty="0">
                <a:latin typeface="Times New Roman"/>
                <a:cs typeface="Times New Roman"/>
              </a:rPr>
              <a:t>Alanlar</a:t>
            </a:r>
            <a:r>
              <a:rPr sz="1800" spc="40" dirty="0">
                <a:latin typeface="Times New Roman"/>
                <a:cs typeface="Times New Roman"/>
              </a:rPr>
              <a:t> </a:t>
            </a:r>
            <a:r>
              <a:rPr sz="1800" spc="-25" dirty="0">
                <a:latin typeface="Times New Roman"/>
                <a:cs typeface="Times New Roman"/>
              </a:rPr>
              <a:t>ve </a:t>
            </a:r>
            <a:r>
              <a:rPr sz="1800" dirty="0">
                <a:latin typeface="Times New Roman"/>
                <a:cs typeface="Times New Roman"/>
              </a:rPr>
              <a:t>Mikrodalga</a:t>
            </a:r>
            <a:r>
              <a:rPr sz="1800" spc="-100" dirty="0">
                <a:latin typeface="Times New Roman"/>
                <a:cs typeface="Times New Roman"/>
              </a:rPr>
              <a:t> </a:t>
            </a:r>
            <a:r>
              <a:rPr sz="1800" spc="-10" dirty="0">
                <a:latin typeface="Times New Roman"/>
                <a:cs typeface="Times New Roman"/>
              </a:rPr>
              <a:t>Tekniği</a:t>
            </a:r>
            <a:endParaRPr sz="1800">
              <a:latin typeface="Times New Roman"/>
              <a:cs typeface="Times New Roman"/>
            </a:endParaRPr>
          </a:p>
        </p:txBody>
      </p:sp>
      <p:sp>
        <p:nvSpPr>
          <p:cNvPr id="6" name="object 6"/>
          <p:cNvSpPr txBox="1"/>
          <p:nvPr/>
        </p:nvSpPr>
        <p:spPr>
          <a:xfrm>
            <a:off x="4952015" y="4041519"/>
            <a:ext cx="1997075" cy="299720"/>
          </a:xfrm>
          <a:prstGeom prst="rect">
            <a:avLst/>
          </a:prstGeom>
        </p:spPr>
        <p:txBody>
          <a:bodyPr vert="horz" wrap="square" lIns="0" tIns="12700" rIns="0" bIns="0" rtlCol="0">
            <a:spAutoFit/>
          </a:bodyPr>
          <a:lstStyle/>
          <a:p>
            <a:pPr marL="184785" indent="-172085">
              <a:lnSpc>
                <a:spcPct val="100000"/>
              </a:lnSpc>
              <a:spcBef>
                <a:spcPts val="100"/>
              </a:spcBef>
              <a:buClr>
                <a:srgbClr val="FF0000"/>
              </a:buClr>
              <a:buFont typeface="Arial"/>
              <a:buChar char="•"/>
              <a:tabLst>
                <a:tab pos="184785" algn="l"/>
              </a:tabLst>
            </a:pPr>
            <a:r>
              <a:rPr sz="1800" dirty="0">
                <a:latin typeface="Times New Roman"/>
                <a:cs typeface="Times New Roman"/>
              </a:rPr>
              <a:t>Elektrik</a:t>
            </a:r>
            <a:r>
              <a:rPr sz="1800" spc="-45" dirty="0">
                <a:latin typeface="Times New Roman"/>
                <a:cs typeface="Times New Roman"/>
              </a:rPr>
              <a:t> </a:t>
            </a:r>
            <a:r>
              <a:rPr sz="1800" spc="-10" dirty="0">
                <a:latin typeface="Times New Roman"/>
                <a:cs typeface="Times New Roman"/>
              </a:rPr>
              <a:t>Makinaları</a:t>
            </a:r>
            <a:endParaRPr sz="1800">
              <a:latin typeface="Times New Roman"/>
              <a:cs typeface="Times New Roman"/>
            </a:endParaRPr>
          </a:p>
        </p:txBody>
      </p:sp>
      <p:sp>
        <p:nvSpPr>
          <p:cNvPr id="7" name="object 7"/>
          <p:cNvSpPr txBox="1"/>
          <p:nvPr/>
        </p:nvSpPr>
        <p:spPr>
          <a:xfrm>
            <a:off x="4952015" y="4568825"/>
            <a:ext cx="3112770" cy="299720"/>
          </a:xfrm>
          <a:prstGeom prst="rect">
            <a:avLst/>
          </a:prstGeom>
        </p:spPr>
        <p:txBody>
          <a:bodyPr vert="horz" wrap="square" lIns="0" tIns="12700" rIns="0" bIns="0" rtlCol="0">
            <a:spAutoFit/>
          </a:bodyPr>
          <a:lstStyle/>
          <a:p>
            <a:pPr marL="184785" indent="-172085">
              <a:lnSpc>
                <a:spcPct val="100000"/>
              </a:lnSpc>
              <a:spcBef>
                <a:spcPts val="100"/>
              </a:spcBef>
              <a:buClr>
                <a:srgbClr val="FF0000"/>
              </a:buClr>
              <a:buFont typeface="Arial"/>
              <a:buChar char="•"/>
              <a:tabLst>
                <a:tab pos="184785" algn="l"/>
              </a:tabLst>
            </a:pPr>
            <a:r>
              <a:rPr sz="1800" dirty="0">
                <a:latin typeface="Times New Roman"/>
                <a:cs typeface="Times New Roman"/>
              </a:rPr>
              <a:t>Kontrol</a:t>
            </a:r>
            <a:r>
              <a:rPr sz="1800" spc="-35" dirty="0">
                <a:latin typeface="Times New Roman"/>
                <a:cs typeface="Times New Roman"/>
              </a:rPr>
              <a:t> </a:t>
            </a:r>
            <a:r>
              <a:rPr sz="1800" dirty="0">
                <a:latin typeface="Times New Roman"/>
                <a:cs typeface="Times New Roman"/>
              </a:rPr>
              <a:t>ve</a:t>
            </a:r>
            <a:r>
              <a:rPr sz="1800" spc="-35" dirty="0">
                <a:latin typeface="Times New Roman"/>
                <a:cs typeface="Times New Roman"/>
              </a:rPr>
              <a:t> </a:t>
            </a:r>
            <a:r>
              <a:rPr sz="1800" dirty="0">
                <a:latin typeface="Times New Roman"/>
                <a:cs typeface="Times New Roman"/>
              </a:rPr>
              <a:t>Kumanda</a:t>
            </a:r>
            <a:r>
              <a:rPr sz="1800" spc="-20" dirty="0">
                <a:latin typeface="Times New Roman"/>
                <a:cs typeface="Times New Roman"/>
              </a:rPr>
              <a:t> </a:t>
            </a:r>
            <a:r>
              <a:rPr sz="1800" spc="-10" dirty="0">
                <a:latin typeface="Times New Roman"/>
                <a:cs typeface="Times New Roman"/>
              </a:rPr>
              <a:t>Sistemleri</a:t>
            </a:r>
            <a:endParaRPr sz="1800">
              <a:latin typeface="Times New Roman"/>
              <a:cs typeface="Times New Roman"/>
            </a:endParaRPr>
          </a:p>
        </p:txBody>
      </p:sp>
      <p:sp>
        <p:nvSpPr>
          <p:cNvPr id="8" name="object 8"/>
          <p:cNvSpPr txBox="1"/>
          <p:nvPr/>
        </p:nvSpPr>
        <p:spPr>
          <a:xfrm>
            <a:off x="294256" y="4823332"/>
            <a:ext cx="5643245" cy="1192634"/>
          </a:xfrm>
          <a:prstGeom prst="rect">
            <a:avLst/>
          </a:prstGeom>
        </p:spPr>
        <p:txBody>
          <a:bodyPr vert="horz" wrap="square" lIns="0" tIns="12700" rIns="0" bIns="0" rtlCol="0">
            <a:spAutoFit/>
          </a:bodyPr>
          <a:lstStyle/>
          <a:p>
            <a:pPr marL="1117600" indent="-172085">
              <a:lnSpc>
                <a:spcPct val="100000"/>
              </a:lnSpc>
              <a:spcBef>
                <a:spcPts val="100"/>
              </a:spcBef>
              <a:buClr>
                <a:srgbClr val="FF0000"/>
              </a:buClr>
              <a:buFont typeface="Arial"/>
              <a:buChar char="•"/>
              <a:tabLst>
                <a:tab pos="1117600" algn="l"/>
              </a:tabLst>
            </a:pPr>
            <a:r>
              <a:rPr sz="1800" dirty="0">
                <a:latin typeface="Times New Roman"/>
                <a:cs typeface="Times New Roman"/>
              </a:rPr>
              <a:t>Devreler</a:t>
            </a:r>
            <a:r>
              <a:rPr sz="1800" spc="-50" dirty="0">
                <a:latin typeface="Times New Roman"/>
                <a:cs typeface="Times New Roman"/>
              </a:rPr>
              <a:t> </a:t>
            </a:r>
            <a:r>
              <a:rPr sz="1800" dirty="0">
                <a:latin typeface="Times New Roman"/>
                <a:cs typeface="Times New Roman"/>
              </a:rPr>
              <a:t>ve</a:t>
            </a:r>
            <a:r>
              <a:rPr sz="1800" spc="-15" dirty="0">
                <a:latin typeface="Times New Roman"/>
                <a:cs typeface="Times New Roman"/>
              </a:rPr>
              <a:t> </a:t>
            </a:r>
            <a:r>
              <a:rPr sz="1800" spc="-10" dirty="0">
                <a:latin typeface="Times New Roman"/>
                <a:cs typeface="Times New Roman"/>
              </a:rPr>
              <a:t>Sistemler</a:t>
            </a:r>
            <a:endParaRPr sz="1800" dirty="0">
              <a:latin typeface="Times New Roman"/>
              <a:cs typeface="Times New Roman"/>
            </a:endParaRPr>
          </a:p>
          <a:p>
            <a:pPr>
              <a:lnSpc>
                <a:spcPct val="100000"/>
              </a:lnSpc>
              <a:spcBef>
                <a:spcPts val="1975"/>
              </a:spcBef>
            </a:pPr>
            <a:endParaRPr sz="1800" dirty="0">
              <a:latin typeface="Times New Roman"/>
              <a:cs typeface="Times New Roman"/>
            </a:endParaRPr>
          </a:p>
          <a:p>
            <a:pPr marL="12700">
              <a:lnSpc>
                <a:spcPct val="100000"/>
              </a:lnSpc>
            </a:pPr>
            <a:r>
              <a:rPr sz="2400" dirty="0">
                <a:latin typeface="Times New Roman"/>
                <a:cs typeface="Times New Roman"/>
              </a:rPr>
              <a:t>Akademik</a:t>
            </a:r>
            <a:r>
              <a:rPr sz="2400" spc="-40" dirty="0">
                <a:latin typeface="Times New Roman"/>
                <a:cs typeface="Times New Roman"/>
              </a:rPr>
              <a:t> </a:t>
            </a:r>
            <a:r>
              <a:rPr sz="2400" dirty="0">
                <a:latin typeface="Times New Roman"/>
                <a:cs typeface="Times New Roman"/>
              </a:rPr>
              <a:t>kadromuza</a:t>
            </a:r>
            <a:r>
              <a:rPr sz="2400" spc="-40" dirty="0">
                <a:latin typeface="Times New Roman"/>
                <a:cs typeface="Times New Roman"/>
              </a:rPr>
              <a:t> </a:t>
            </a:r>
            <a:r>
              <a:rPr sz="2400" u="heavy" dirty="0">
                <a:solidFill>
                  <a:srgbClr val="944F71"/>
                </a:solidFill>
                <a:uFill>
                  <a:solidFill>
                    <a:srgbClr val="944F71"/>
                  </a:solidFill>
                </a:uFill>
                <a:latin typeface="Times New Roman"/>
                <a:cs typeface="Times New Roman"/>
                <a:hlinkClick r:id="rId2"/>
              </a:rPr>
              <a:t>buradan</a:t>
            </a:r>
            <a:r>
              <a:rPr sz="2400" spc="-50" dirty="0">
                <a:solidFill>
                  <a:srgbClr val="944F71"/>
                </a:solidFill>
                <a:latin typeface="Times New Roman"/>
                <a:cs typeface="Times New Roman"/>
              </a:rPr>
              <a:t> </a:t>
            </a:r>
            <a:r>
              <a:rPr sz="2400" spc="-10" dirty="0">
                <a:latin typeface="Times New Roman"/>
                <a:cs typeface="Times New Roman"/>
              </a:rPr>
              <a:t>ulaşabilirsiniz.</a:t>
            </a:r>
            <a:endParaRPr sz="2400" dirty="0">
              <a:latin typeface="Times New Roman"/>
              <a:cs typeface="Times New Roman"/>
            </a:endParaRPr>
          </a:p>
        </p:txBody>
      </p:sp>
      <p:pic>
        <p:nvPicPr>
          <p:cNvPr id="9" name="object 9"/>
          <p:cNvPicPr/>
          <p:nvPr/>
        </p:nvPicPr>
        <p:blipFill>
          <a:blip r:embed="rId3" cstate="print"/>
          <a:stretch>
            <a:fillRect/>
          </a:stretch>
        </p:blipFill>
        <p:spPr>
          <a:xfrm>
            <a:off x="751331" y="1391411"/>
            <a:ext cx="7641335" cy="1644395"/>
          </a:xfrm>
          <a:prstGeom prst="rect">
            <a:avLst/>
          </a:prstGeom>
        </p:spPr>
      </p:pic>
      <p:sp>
        <p:nvSpPr>
          <p:cNvPr id="10" name="object 10"/>
          <p:cNvSpPr txBox="1">
            <a:spLocks noGrp="1"/>
          </p:cNvSpPr>
          <p:nvPr>
            <p:ph type="title"/>
          </p:nvPr>
        </p:nvSpPr>
        <p:spPr>
          <a:prstGeom prst="rect">
            <a:avLst/>
          </a:prstGeom>
        </p:spPr>
        <p:txBody>
          <a:bodyPr vert="horz" wrap="square" lIns="0" tIns="283248" rIns="0" bIns="0" rtlCol="0">
            <a:spAutoFit/>
          </a:bodyPr>
          <a:lstStyle/>
          <a:p>
            <a:pPr marL="1280160">
              <a:lnSpc>
                <a:spcPct val="100000"/>
              </a:lnSpc>
              <a:spcBef>
                <a:spcPts val="105"/>
              </a:spcBef>
            </a:pPr>
            <a:r>
              <a:rPr dirty="0"/>
              <a:t>ANABİLİM</a:t>
            </a:r>
            <a:r>
              <a:rPr spc="-110" dirty="0"/>
              <a:t> </a:t>
            </a:r>
            <a:r>
              <a:rPr spc="-10" dirty="0"/>
              <a:t>DALLARI</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4412" y="1617598"/>
            <a:ext cx="7742555" cy="4364355"/>
          </a:xfrm>
          <a:prstGeom prst="rect">
            <a:avLst/>
          </a:prstGeom>
        </p:spPr>
        <p:txBody>
          <a:bodyPr vert="horz" wrap="square" lIns="0" tIns="108585" rIns="0" bIns="0" rtlCol="0">
            <a:spAutoFit/>
          </a:bodyPr>
          <a:lstStyle/>
          <a:p>
            <a:pPr marL="184785" indent="-172085">
              <a:lnSpc>
                <a:spcPct val="100000"/>
              </a:lnSpc>
              <a:spcBef>
                <a:spcPts val="855"/>
              </a:spcBef>
              <a:buClr>
                <a:srgbClr val="FF0000"/>
              </a:buClr>
              <a:buFont typeface="Arial"/>
              <a:buChar char="•"/>
              <a:tabLst>
                <a:tab pos="184785" algn="l"/>
              </a:tabLst>
            </a:pPr>
            <a:r>
              <a:rPr sz="1800" dirty="0">
                <a:latin typeface="Times New Roman"/>
                <a:cs typeface="Times New Roman"/>
              </a:rPr>
              <a:t>Haberleşme</a:t>
            </a:r>
            <a:r>
              <a:rPr sz="1800" spc="-65" dirty="0">
                <a:latin typeface="Times New Roman"/>
                <a:cs typeface="Times New Roman"/>
              </a:rPr>
              <a:t> </a:t>
            </a:r>
            <a:r>
              <a:rPr sz="1800" spc="-10" dirty="0">
                <a:latin typeface="Times New Roman"/>
                <a:cs typeface="Times New Roman"/>
              </a:rPr>
              <a:t>Sistemleri</a:t>
            </a:r>
            <a:endParaRPr sz="1800" dirty="0">
              <a:latin typeface="Times New Roman"/>
              <a:cs typeface="Times New Roman"/>
            </a:endParaRPr>
          </a:p>
          <a:p>
            <a:pPr marL="184785" indent="-172085">
              <a:lnSpc>
                <a:spcPct val="100000"/>
              </a:lnSpc>
              <a:spcBef>
                <a:spcPts val="755"/>
              </a:spcBef>
              <a:buClr>
                <a:srgbClr val="FF0000"/>
              </a:buClr>
              <a:buFont typeface="Arial"/>
              <a:buChar char="•"/>
              <a:tabLst>
                <a:tab pos="184785" algn="l"/>
              </a:tabLst>
            </a:pPr>
            <a:r>
              <a:rPr sz="1800" dirty="0">
                <a:latin typeface="Times New Roman"/>
                <a:cs typeface="Times New Roman"/>
              </a:rPr>
              <a:t>Elektromanyetizma</a:t>
            </a:r>
            <a:r>
              <a:rPr sz="1800" spc="-85" dirty="0">
                <a:latin typeface="Times New Roman"/>
                <a:cs typeface="Times New Roman"/>
              </a:rPr>
              <a:t> </a:t>
            </a:r>
            <a:r>
              <a:rPr sz="1800" dirty="0">
                <a:latin typeface="Times New Roman"/>
                <a:cs typeface="Times New Roman"/>
              </a:rPr>
              <a:t>ve</a:t>
            </a:r>
            <a:r>
              <a:rPr sz="1800" spc="-55" dirty="0">
                <a:latin typeface="Times New Roman"/>
                <a:cs typeface="Times New Roman"/>
              </a:rPr>
              <a:t> </a:t>
            </a:r>
            <a:r>
              <a:rPr sz="1800" dirty="0">
                <a:latin typeface="Times New Roman"/>
                <a:cs typeface="Times New Roman"/>
              </a:rPr>
              <a:t>Mikrodalga</a:t>
            </a:r>
            <a:r>
              <a:rPr sz="1800" spc="-95" dirty="0">
                <a:latin typeface="Times New Roman"/>
                <a:cs typeface="Times New Roman"/>
              </a:rPr>
              <a:t> </a:t>
            </a:r>
            <a:r>
              <a:rPr sz="1800" spc="-10" dirty="0">
                <a:latin typeface="Times New Roman"/>
                <a:cs typeface="Times New Roman"/>
              </a:rPr>
              <a:t>Teknikleri</a:t>
            </a:r>
            <a:endParaRPr sz="1800" dirty="0">
              <a:latin typeface="Times New Roman"/>
              <a:cs typeface="Times New Roman"/>
            </a:endParaRPr>
          </a:p>
          <a:p>
            <a:pPr marL="184785" indent="-172085">
              <a:lnSpc>
                <a:spcPct val="100000"/>
              </a:lnSpc>
              <a:spcBef>
                <a:spcPts val="745"/>
              </a:spcBef>
              <a:buClr>
                <a:srgbClr val="FF0000"/>
              </a:buClr>
              <a:buFont typeface="Arial"/>
              <a:buChar char="•"/>
              <a:tabLst>
                <a:tab pos="184785" algn="l"/>
              </a:tabLst>
            </a:pPr>
            <a:r>
              <a:rPr sz="1800" dirty="0">
                <a:latin typeface="Times New Roman"/>
                <a:cs typeface="Times New Roman"/>
              </a:rPr>
              <a:t>Kontrol</a:t>
            </a:r>
            <a:r>
              <a:rPr sz="1800" spc="-35" dirty="0">
                <a:latin typeface="Times New Roman"/>
                <a:cs typeface="Times New Roman"/>
              </a:rPr>
              <a:t> </a:t>
            </a:r>
            <a:r>
              <a:rPr sz="1800" dirty="0">
                <a:latin typeface="Times New Roman"/>
                <a:cs typeface="Times New Roman"/>
              </a:rPr>
              <a:t>ve</a:t>
            </a:r>
            <a:r>
              <a:rPr sz="1800" spc="-35" dirty="0">
                <a:latin typeface="Times New Roman"/>
                <a:cs typeface="Times New Roman"/>
              </a:rPr>
              <a:t> </a:t>
            </a:r>
            <a:r>
              <a:rPr sz="1800" dirty="0">
                <a:latin typeface="Times New Roman"/>
                <a:cs typeface="Times New Roman"/>
              </a:rPr>
              <a:t>Kumanda</a:t>
            </a:r>
            <a:r>
              <a:rPr sz="1800" spc="-20" dirty="0">
                <a:latin typeface="Times New Roman"/>
                <a:cs typeface="Times New Roman"/>
              </a:rPr>
              <a:t> </a:t>
            </a:r>
            <a:r>
              <a:rPr sz="1800" spc="-10" dirty="0">
                <a:latin typeface="Times New Roman"/>
                <a:cs typeface="Times New Roman"/>
              </a:rPr>
              <a:t>Sistemleri</a:t>
            </a:r>
            <a:endParaRPr sz="1800" dirty="0">
              <a:latin typeface="Times New Roman"/>
              <a:cs typeface="Times New Roman"/>
            </a:endParaRPr>
          </a:p>
          <a:p>
            <a:pPr marL="184785" indent="-172085">
              <a:lnSpc>
                <a:spcPct val="100000"/>
              </a:lnSpc>
              <a:spcBef>
                <a:spcPts val="755"/>
              </a:spcBef>
              <a:buClr>
                <a:srgbClr val="FF0000"/>
              </a:buClr>
              <a:buFont typeface="Arial"/>
              <a:buChar char="•"/>
              <a:tabLst>
                <a:tab pos="184785" algn="l"/>
              </a:tabLst>
            </a:pPr>
            <a:r>
              <a:rPr sz="1800" dirty="0">
                <a:latin typeface="Times New Roman"/>
                <a:cs typeface="Times New Roman"/>
              </a:rPr>
              <a:t>Bilgisayarlar</a:t>
            </a:r>
            <a:r>
              <a:rPr sz="1800" spc="-40" dirty="0">
                <a:latin typeface="Times New Roman"/>
                <a:cs typeface="Times New Roman"/>
              </a:rPr>
              <a:t> </a:t>
            </a:r>
            <a:r>
              <a:rPr sz="1800" dirty="0">
                <a:latin typeface="Times New Roman"/>
                <a:cs typeface="Times New Roman"/>
              </a:rPr>
              <a:t>ve</a:t>
            </a:r>
            <a:r>
              <a:rPr sz="1800" spc="30" dirty="0">
                <a:latin typeface="Times New Roman"/>
                <a:cs typeface="Times New Roman"/>
              </a:rPr>
              <a:t> </a:t>
            </a:r>
            <a:r>
              <a:rPr sz="1800" spc="-10" dirty="0">
                <a:latin typeface="Times New Roman"/>
                <a:cs typeface="Times New Roman"/>
              </a:rPr>
              <a:t>Bilgisayar</a:t>
            </a:r>
            <a:r>
              <a:rPr sz="1800" spc="-114" dirty="0">
                <a:latin typeface="Times New Roman"/>
                <a:cs typeface="Times New Roman"/>
              </a:rPr>
              <a:t> </a:t>
            </a:r>
            <a:r>
              <a:rPr sz="1800" spc="-10" dirty="0">
                <a:latin typeface="Times New Roman"/>
                <a:cs typeface="Times New Roman"/>
              </a:rPr>
              <a:t>Ağları</a:t>
            </a:r>
            <a:endParaRPr sz="1800" dirty="0">
              <a:latin typeface="Times New Roman"/>
              <a:cs typeface="Times New Roman"/>
            </a:endParaRPr>
          </a:p>
          <a:p>
            <a:pPr marL="184785" indent="-172085">
              <a:lnSpc>
                <a:spcPct val="100000"/>
              </a:lnSpc>
              <a:spcBef>
                <a:spcPts val="850"/>
              </a:spcBef>
              <a:buClr>
                <a:srgbClr val="FF0000"/>
              </a:buClr>
              <a:buFont typeface="Arial"/>
              <a:buChar char="•"/>
              <a:tabLst>
                <a:tab pos="184785" algn="l"/>
              </a:tabLst>
            </a:pPr>
            <a:r>
              <a:rPr sz="1800" spc="-10" dirty="0">
                <a:latin typeface="Times New Roman"/>
                <a:cs typeface="Times New Roman"/>
              </a:rPr>
              <a:t>Mikroelektronik</a:t>
            </a:r>
            <a:endParaRPr sz="1800" dirty="0">
              <a:latin typeface="Times New Roman"/>
              <a:cs typeface="Times New Roman"/>
            </a:endParaRPr>
          </a:p>
          <a:p>
            <a:pPr marL="184785" indent="-172085">
              <a:lnSpc>
                <a:spcPct val="100000"/>
              </a:lnSpc>
              <a:spcBef>
                <a:spcPts val="940"/>
              </a:spcBef>
              <a:buClr>
                <a:srgbClr val="FF0000"/>
              </a:buClr>
              <a:buFont typeface="Arial"/>
              <a:buChar char="•"/>
              <a:tabLst>
                <a:tab pos="184785" algn="l"/>
              </a:tabLst>
            </a:pPr>
            <a:r>
              <a:rPr sz="1800" dirty="0">
                <a:latin typeface="Times New Roman"/>
                <a:cs typeface="Times New Roman"/>
              </a:rPr>
              <a:t>Biyomedikal</a:t>
            </a:r>
            <a:r>
              <a:rPr sz="1800" spc="-45" dirty="0">
                <a:latin typeface="Times New Roman"/>
                <a:cs typeface="Times New Roman"/>
              </a:rPr>
              <a:t> </a:t>
            </a:r>
            <a:r>
              <a:rPr sz="1800" spc="-10" dirty="0">
                <a:latin typeface="Times New Roman"/>
                <a:cs typeface="Times New Roman"/>
              </a:rPr>
              <a:t>Elektronik</a:t>
            </a:r>
            <a:endParaRPr sz="1800" dirty="0">
              <a:latin typeface="Times New Roman"/>
              <a:cs typeface="Times New Roman"/>
            </a:endParaRPr>
          </a:p>
          <a:p>
            <a:pPr marL="184785" indent="-172085">
              <a:lnSpc>
                <a:spcPct val="100000"/>
              </a:lnSpc>
              <a:spcBef>
                <a:spcPts val="944"/>
              </a:spcBef>
              <a:buClr>
                <a:srgbClr val="FF0000"/>
              </a:buClr>
              <a:buFont typeface="Arial"/>
              <a:buChar char="•"/>
              <a:tabLst>
                <a:tab pos="184785" algn="l"/>
              </a:tabLst>
            </a:pPr>
            <a:r>
              <a:rPr sz="1800" dirty="0">
                <a:latin typeface="Times New Roman"/>
                <a:cs typeface="Times New Roman"/>
              </a:rPr>
              <a:t>Elektrik</a:t>
            </a:r>
            <a:r>
              <a:rPr sz="1800" spc="-45" dirty="0">
                <a:latin typeface="Times New Roman"/>
                <a:cs typeface="Times New Roman"/>
              </a:rPr>
              <a:t> </a:t>
            </a:r>
            <a:r>
              <a:rPr sz="1800" dirty="0">
                <a:latin typeface="Times New Roman"/>
                <a:cs typeface="Times New Roman"/>
              </a:rPr>
              <a:t>Makineleri</a:t>
            </a:r>
            <a:r>
              <a:rPr sz="1800" spc="-40" dirty="0">
                <a:latin typeface="Times New Roman"/>
                <a:cs typeface="Times New Roman"/>
              </a:rPr>
              <a:t> </a:t>
            </a:r>
            <a:r>
              <a:rPr sz="1800" dirty="0">
                <a:latin typeface="Times New Roman"/>
                <a:cs typeface="Times New Roman"/>
              </a:rPr>
              <a:t>ve</a:t>
            </a:r>
            <a:r>
              <a:rPr sz="1800" spc="-30" dirty="0">
                <a:latin typeface="Times New Roman"/>
                <a:cs typeface="Times New Roman"/>
              </a:rPr>
              <a:t> </a:t>
            </a:r>
            <a:r>
              <a:rPr sz="1800" dirty="0">
                <a:latin typeface="Times New Roman"/>
                <a:cs typeface="Times New Roman"/>
              </a:rPr>
              <a:t>Güç</a:t>
            </a:r>
            <a:r>
              <a:rPr sz="1800" spc="-30" dirty="0">
                <a:latin typeface="Times New Roman"/>
                <a:cs typeface="Times New Roman"/>
              </a:rPr>
              <a:t> </a:t>
            </a:r>
            <a:r>
              <a:rPr sz="1800" spc="-10" dirty="0">
                <a:latin typeface="Times New Roman"/>
                <a:cs typeface="Times New Roman"/>
              </a:rPr>
              <a:t>Sistemleri</a:t>
            </a:r>
            <a:endParaRPr sz="1800" dirty="0">
              <a:latin typeface="Times New Roman"/>
              <a:cs typeface="Times New Roman"/>
            </a:endParaRPr>
          </a:p>
          <a:p>
            <a:pPr marL="184785" indent="-172085">
              <a:lnSpc>
                <a:spcPct val="100000"/>
              </a:lnSpc>
              <a:spcBef>
                <a:spcPts val="950"/>
              </a:spcBef>
              <a:buClr>
                <a:srgbClr val="FF0000"/>
              </a:buClr>
              <a:buFont typeface="Arial"/>
              <a:buChar char="•"/>
              <a:tabLst>
                <a:tab pos="184785" algn="l"/>
              </a:tabLst>
            </a:pPr>
            <a:r>
              <a:rPr sz="1800" dirty="0">
                <a:latin typeface="Times New Roman"/>
                <a:cs typeface="Times New Roman"/>
              </a:rPr>
              <a:t>Endüstriyel</a:t>
            </a:r>
            <a:r>
              <a:rPr sz="1800" spc="-65" dirty="0">
                <a:latin typeface="Times New Roman"/>
                <a:cs typeface="Times New Roman"/>
              </a:rPr>
              <a:t> </a:t>
            </a:r>
            <a:r>
              <a:rPr sz="1800" spc="-10" dirty="0">
                <a:latin typeface="Times New Roman"/>
                <a:cs typeface="Times New Roman"/>
              </a:rPr>
              <a:t>Otomasyon</a:t>
            </a:r>
            <a:endParaRPr sz="1800" dirty="0">
              <a:latin typeface="Times New Roman"/>
              <a:cs typeface="Times New Roman"/>
            </a:endParaRPr>
          </a:p>
          <a:p>
            <a:pPr marL="184785" indent="-172085">
              <a:lnSpc>
                <a:spcPct val="100000"/>
              </a:lnSpc>
              <a:spcBef>
                <a:spcPts val="1030"/>
              </a:spcBef>
              <a:buClr>
                <a:srgbClr val="FF0000"/>
              </a:buClr>
              <a:buFont typeface="Arial"/>
              <a:buChar char="•"/>
              <a:tabLst>
                <a:tab pos="184785" algn="l"/>
              </a:tabLst>
            </a:pPr>
            <a:r>
              <a:rPr sz="1800" dirty="0">
                <a:latin typeface="Times New Roman"/>
                <a:cs typeface="Times New Roman"/>
              </a:rPr>
              <a:t>Elektrik</a:t>
            </a:r>
            <a:r>
              <a:rPr sz="1800" spc="-50" dirty="0">
                <a:latin typeface="Times New Roman"/>
                <a:cs typeface="Times New Roman"/>
              </a:rPr>
              <a:t> </a:t>
            </a:r>
            <a:r>
              <a:rPr sz="1800" dirty="0">
                <a:latin typeface="Times New Roman"/>
                <a:cs typeface="Times New Roman"/>
              </a:rPr>
              <a:t>Enerji</a:t>
            </a:r>
            <a:r>
              <a:rPr sz="1800" spc="-45" dirty="0">
                <a:latin typeface="Times New Roman"/>
                <a:cs typeface="Times New Roman"/>
              </a:rPr>
              <a:t> </a:t>
            </a:r>
            <a:r>
              <a:rPr sz="1800" spc="-10" dirty="0">
                <a:latin typeface="Times New Roman"/>
                <a:cs typeface="Times New Roman"/>
              </a:rPr>
              <a:t>Sistemleri</a:t>
            </a:r>
            <a:endParaRPr sz="1800" dirty="0">
              <a:latin typeface="Times New Roman"/>
              <a:cs typeface="Times New Roman"/>
            </a:endParaRPr>
          </a:p>
          <a:p>
            <a:pPr marL="12700" marR="5080" algn="just">
              <a:lnSpc>
                <a:spcPct val="80000"/>
              </a:lnSpc>
              <a:spcBef>
                <a:spcPts val="1814"/>
              </a:spcBef>
            </a:pPr>
            <a:r>
              <a:rPr sz="1800" b="1" dirty="0">
                <a:latin typeface="Times New Roman"/>
                <a:cs typeface="Times New Roman"/>
              </a:rPr>
              <a:t>Yukarıda</a:t>
            </a:r>
            <a:r>
              <a:rPr sz="1800" b="1" spc="240" dirty="0">
                <a:latin typeface="Times New Roman"/>
                <a:cs typeface="Times New Roman"/>
              </a:rPr>
              <a:t>  </a:t>
            </a:r>
            <a:r>
              <a:rPr sz="1800" b="1" dirty="0">
                <a:latin typeface="Times New Roman"/>
                <a:cs typeface="Times New Roman"/>
              </a:rPr>
              <a:t>belirtilen</a:t>
            </a:r>
            <a:r>
              <a:rPr sz="1800" b="1" spc="240" dirty="0">
                <a:latin typeface="Times New Roman"/>
                <a:cs typeface="Times New Roman"/>
              </a:rPr>
              <a:t>  </a:t>
            </a:r>
            <a:r>
              <a:rPr sz="1800" b="1" dirty="0">
                <a:latin typeface="Times New Roman"/>
                <a:cs typeface="Times New Roman"/>
              </a:rPr>
              <a:t>konular</a:t>
            </a:r>
            <a:r>
              <a:rPr sz="1800" b="1" spc="220" dirty="0">
                <a:latin typeface="Times New Roman"/>
                <a:cs typeface="Times New Roman"/>
              </a:rPr>
              <a:t>  </a:t>
            </a:r>
            <a:r>
              <a:rPr sz="1800" b="1" dirty="0">
                <a:latin typeface="Times New Roman"/>
                <a:cs typeface="Times New Roman"/>
              </a:rPr>
              <a:t>başta</a:t>
            </a:r>
            <a:r>
              <a:rPr sz="1800" b="1" spc="245" dirty="0">
                <a:latin typeface="Times New Roman"/>
                <a:cs typeface="Times New Roman"/>
              </a:rPr>
              <a:t>  </a:t>
            </a:r>
            <a:r>
              <a:rPr sz="1800" b="1" dirty="0">
                <a:latin typeface="Times New Roman"/>
                <a:cs typeface="Times New Roman"/>
              </a:rPr>
              <a:t>olmak</a:t>
            </a:r>
            <a:r>
              <a:rPr sz="1800" b="1" spc="240" dirty="0">
                <a:latin typeface="Times New Roman"/>
                <a:cs typeface="Times New Roman"/>
              </a:rPr>
              <a:t>  </a:t>
            </a:r>
            <a:r>
              <a:rPr sz="1800" b="1" dirty="0">
                <a:latin typeface="Times New Roman"/>
                <a:cs typeface="Times New Roman"/>
              </a:rPr>
              <a:t>üzere,</a:t>
            </a:r>
            <a:r>
              <a:rPr sz="1800" b="1" spc="245" dirty="0">
                <a:latin typeface="Times New Roman"/>
                <a:cs typeface="Times New Roman"/>
              </a:rPr>
              <a:t>  </a:t>
            </a:r>
            <a:r>
              <a:rPr sz="1800" b="1" dirty="0">
                <a:latin typeface="Times New Roman"/>
                <a:cs typeface="Times New Roman"/>
              </a:rPr>
              <a:t>bölümümüz</a:t>
            </a:r>
            <a:r>
              <a:rPr sz="1800" b="1" spc="229" dirty="0">
                <a:latin typeface="Times New Roman"/>
                <a:cs typeface="Times New Roman"/>
              </a:rPr>
              <a:t>  </a:t>
            </a:r>
            <a:r>
              <a:rPr sz="1800" b="1" spc="-10" dirty="0">
                <a:latin typeface="Times New Roman"/>
                <a:cs typeface="Times New Roman"/>
              </a:rPr>
              <a:t>akademik </a:t>
            </a:r>
            <a:r>
              <a:rPr sz="1800" b="1" dirty="0">
                <a:latin typeface="Times New Roman"/>
                <a:cs typeface="Times New Roman"/>
              </a:rPr>
              <a:t>personelleri</a:t>
            </a:r>
            <a:r>
              <a:rPr sz="1800" b="1" spc="420" dirty="0">
                <a:latin typeface="Times New Roman"/>
                <a:cs typeface="Times New Roman"/>
              </a:rPr>
              <a:t> </a:t>
            </a:r>
            <a:r>
              <a:rPr sz="1800" b="1" dirty="0">
                <a:latin typeface="Times New Roman"/>
                <a:cs typeface="Times New Roman"/>
              </a:rPr>
              <a:t>tarafından</a:t>
            </a:r>
            <a:r>
              <a:rPr sz="1800" b="1" spc="415" dirty="0">
                <a:latin typeface="Times New Roman"/>
                <a:cs typeface="Times New Roman"/>
              </a:rPr>
              <a:t> </a:t>
            </a:r>
            <a:r>
              <a:rPr sz="1800" b="1" spc="-10" dirty="0">
                <a:latin typeface="Times New Roman"/>
                <a:cs typeface="Times New Roman"/>
              </a:rPr>
              <a:t>elektrik-</a:t>
            </a:r>
            <a:r>
              <a:rPr sz="1800" b="1" dirty="0">
                <a:latin typeface="Times New Roman"/>
                <a:cs typeface="Times New Roman"/>
              </a:rPr>
              <a:t>elektronik</a:t>
            </a:r>
            <a:r>
              <a:rPr sz="1800" b="1" spc="400" dirty="0">
                <a:latin typeface="Times New Roman"/>
                <a:cs typeface="Times New Roman"/>
              </a:rPr>
              <a:t> </a:t>
            </a:r>
            <a:r>
              <a:rPr sz="1800" b="1" dirty="0">
                <a:latin typeface="Times New Roman"/>
                <a:cs typeface="Times New Roman"/>
              </a:rPr>
              <a:t>mühendisliğinin</a:t>
            </a:r>
            <a:r>
              <a:rPr sz="1800" b="1" spc="415" dirty="0">
                <a:latin typeface="Times New Roman"/>
                <a:cs typeface="Times New Roman"/>
              </a:rPr>
              <a:t> </a:t>
            </a:r>
            <a:r>
              <a:rPr sz="1800" b="1" dirty="0">
                <a:latin typeface="Times New Roman"/>
                <a:cs typeface="Times New Roman"/>
              </a:rPr>
              <a:t>tüm</a:t>
            </a:r>
            <a:r>
              <a:rPr sz="1800" b="1" spc="415" dirty="0">
                <a:latin typeface="Times New Roman"/>
                <a:cs typeface="Times New Roman"/>
              </a:rPr>
              <a:t> </a:t>
            </a:r>
            <a:r>
              <a:rPr sz="1800" b="1" spc="-10" dirty="0">
                <a:latin typeface="Times New Roman"/>
                <a:cs typeface="Times New Roman"/>
              </a:rPr>
              <a:t>alanlarında </a:t>
            </a:r>
            <a:r>
              <a:rPr sz="1800" b="1" dirty="0">
                <a:latin typeface="Times New Roman"/>
                <a:cs typeface="Times New Roman"/>
              </a:rPr>
              <a:t>çalışmalar</a:t>
            </a:r>
            <a:r>
              <a:rPr sz="1800" b="1" spc="-110" dirty="0">
                <a:latin typeface="Times New Roman"/>
                <a:cs typeface="Times New Roman"/>
              </a:rPr>
              <a:t> </a:t>
            </a:r>
            <a:r>
              <a:rPr sz="1800" b="1" spc="-10" dirty="0">
                <a:latin typeface="Times New Roman"/>
                <a:cs typeface="Times New Roman"/>
              </a:rPr>
              <a:t>gerçekleştirilmektedir.</a:t>
            </a:r>
            <a:endParaRPr sz="1800" dirty="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18402" rIns="0" bIns="0" rtlCol="0">
            <a:spAutoFit/>
          </a:bodyPr>
          <a:lstStyle/>
          <a:p>
            <a:pPr marL="2246630" marR="5080" indent="-1318895">
              <a:lnSpc>
                <a:spcPts val="3460"/>
              </a:lnSpc>
              <a:spcBef>
                <a:spcPts val="535"/>
              </a:spcBef>
            </a:pPr>
            <a:r>
              <a:rPr spc="-10" dirty="0"/>
              <a:t>ARAŞTIRMA</a:t>
            </a:r>
            <a:r>
              <a:rPr spc="-250" dirty="0"/>
              <a:t> </a:t>
            </a:r>
            <a:r>
              <a:rPr dirty="0"/>
              <a:t>VE</a:t>
            </a:r>
            <a:r>
              <a:rPr spc="-25" dirty="0"/>
              <a:t> </a:t>
            </a:r>
            <a:r>
              <a:rPr spc="-10" dirty="0"/>
              <a:t>EĞİTİM ALANLARI</a:t>
            </a:r>
          </a:p>
        </p:txBody>
      </p:sp>
      <p:grpSp>
        <p:nvGrpSpPr>
          <p:cNvPr id="4" name="object 4"/>
          <p:cNvGrpSpPr/>
          <p:nvPr/>
        </p:nvGrpSpPr>
        <p:grpSpPr>
          <a:xfrm>
            <a:off x="6307835" y="1996439"/>
            <a:ext cx="2383790" cy="2933700"/>
            <a:chOff x="6307835" y="1996439"/>
            <a:chExt cx="2383790" cy="2933700"/>
          </a:xfrm>
        </p:grpSpPr>
        <p:pic>
          <p:nvPicPr>
            <p:cNvPr id="5" name="object 5"/>
            <p:cNvPicPr/>
            <p:nvPr/>
          </p:nvPicPr>
          <p:blipFill>
            <a:blip r:embed="rId2" cstate="print"/>
            <a:stretch>
              <a:fillRect/>
            </a:stretch>
          </p:blipFill>
          <p:spPr>
            <a:xfrm>
              <a:off x="6307835" y="1996439"/>
              <a:ext cx="2383536" cy="2933700"/>
            </a:xfrm>
            <a:prstGeom prst="rect">
              <a:avLst/>
            </a:prstGeom>
          </p:spPr>
        </p:pic>
        <p:pic>
          <p:nvPicPr>
            <p:cNvPr id="6" name="object 6"/>
            <p:cNvPicPr/>
            <p:nvPr/>
          </p:nvPicPr>
          <p:blipFill>
            <a:blip r:embed="rId3" cstate="print"/>
            <a:stretch>
              <a:fillRect/>
            </a:stretch>
          </p:blipFill>
          <p:spPr>
            <a:xfrm>
              <a:off x="6371843" y="2060460"/>
              <a:ext cx="2200655" cy="2750807"/>
            </a:xfrm>
            <a:prstGeom prst="rect">
              <a:avLst/>
            </a:prstGeom>
          </p:spPr>
        </p:pic>
        <p:sp>
          <p:nvSpPr>
            <p:cNvPr id="7" name="object 7"/>
            <p:cNvSpPr/>
            <p:nvPr/>
          </p:nvSpPr>
          <p:spPr>
            <a:xfrm>
              <a:off x="6352793" y="2041397"/>
              <a:ext cx="2239010" cy="2788920"/>
            </a:xfrm>
            <a:custGeom>
              <a:avLst/>
              <a:gdLst/>
              <a:ahLst/>
              <a:cxnLst/>
              <a:rect l="l" t="t" r="r" b="b"/>
              <a:pathLst>
                <a:path w="2239009" h="2788920">
                  <a:moveTo>
                    <a:pt x="0" y="0"/>
                  </a:moveTo>
                  <a:lnTo>
                    <a:pt x="2238755" y="0"/>
                  </a:lnTo>
                  <a:lnTo>
                    <a:pt x="2238755" y="2788920"/>
                  </a:lnTo>
                  <a:lnTo>
                    <a:pt x="0" y="2788920"/>
                  </a:lnTo>
                  <a:lnTo>
                    <a:pt x="0" y="0"/>
                  </a:lnTo>
                  <a:close/>
                </a:path>
              </a:pathLst>
            </a:custGeom>
            <a:ln w="38100">
              <a:solidFill>
                <a:srgbClr val="000000"/>
              </a:solidFill>
            </a:ln>
          </p:spPr>
          <p:txBody>
            <a:bodyPr wrap="square" lIns="0" tIns="0" rIns="0" bIns="0" rtlCol="0"/>
            <a:lstStyle/>
            <a:p>
              <a:endParaRPr/>
            </a:p>
          </p:txBody>
        </p:sp>
      </p:gr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6419" y="1621948"/>
            <a:ext cx="8011159" cy="4399281"/>
          </a:xfrm>
          <a:prstGeom prst="rect">
            <a:avLst/>
          </a:prstGeom>
        </p:spPr>
        <p:txBody>
          <a:bodyPr vert="horz" wrap="square" lIns="0" tIns="74295" rIns="0" bIns="0" rtlCol="0">
            <a:spAutoFit/>
          </a:bodyPr>
          <a:lstStyle/>
          <a:p>
            <a:pPr marL="182880" marR="5080" indent="-170815" algn="l">
              <a:lnSpc>
                <a:spcPct val="80000"/>
              </a:lnSpc>
              <a:spcBef>
                <a:spcPts val="585"/>
              </a:spcBef>
              <a:buClr>
                <a:srgbClr val="FF0000"/>
              </a:buClr>
              <a:buFont typeface="Arial"/>
              <a:buChar char="•"/>
              <a:tabLst>
                <a:tab pos="184150" algn="l"/>
              </a:tabLst>
            </a:pPr>
            <a:r>
              <a:rPr lang="tr-TR" sz="2000" dirty="0"/>
              <a:t>Bölümümüz, 2006 yılında kurulmuş ve ilk defa 2008-2009 eğitim öğretim döneminde lisans öğrencisi alarak açılmıştır. Üniversitemiz bünyesinde başlatılan Bologna süreci ile birlikte öğrenme çıktılarına ve bunlarla ilişkili iş yüküne dayalı öğrenme hacmini gösteren uluslararası derecelendirme sistemi  olan Avrupa Kredi Transferi ve Biriktirme Sistemi'ne (AKTS) geçilmiştir.  </a:t>
            </a:r>
          </a:p>
          <a:p>
            <a:pPr marL="182880" marR="5080" indent="-170815" algn="l">
              <a:lnSpc>
                <a:spcPct val="80000"/>
              </a:lnSpc>
              <a:spcBef>
                <a:spcPts val="585"/>
              </a:spcBef>
              <a:buClr>
                <a:srgbClr val="FF0000"/>
              </a:buClr>
              <a:buFont typeface="Arial"/>
              <a:buChar char="•"/>
              <a:tabLst>
                <a:tab pos="184150" algn="l"/>
              </a:tabLst>
            </a:pPr>
            <a:endParaRPr lang="tr-TR" sz="2000" dirty="0"/>
          </a:p>
          <a:p>
            <a:pPr marL="182880" marR="5080" indent="-170815" algn="l">
              <a:lnSpc>
                <a:spcPct val="80000"/>
              </a:lnSpc>
              <a:spcBef>
                <a:spcPts val="585"/>
              </a:spcBef>
              <a:buClr>
                <a:srgbClr val="FF0000"/>
              </a:buClr>
              <a:buFont typeface="Arial"/>
              <a:buChar char="•"/>
              <a:tabLst>
                <a:tab pos="184150" algn="l"/>
              </a:tabLst>
            </a:pPr>
            <a:r>
              <a:rPr lang="tr-TR" sz="2000" dirty="0"/>
              <a:t>2012 yılında ikinci öğretim programına öğrenci alınmaya başlanmıştır. </a:t>
            </a:r>
          </a:p>
          <a:p>
            <a:pPr marL="182880" marR="5080" indent="-170815" algn="l">
              <a:lnSpc>
                <a:spcPct val="80000"/>
              </a:lnSpc>
              <a:spcBef>
                <a:spcPts val="585"/>
              </a:spcBef>
              <a:buClr>
                <a:srgbClr val="FF0000"/>
              </a:buClr>
              <a:buFont typeface="Arial"/>
              <a:buChar char="•"/>
              <a:tabLst>
                <a:tab pos="184150" algn="l"/>
              </a:tabLst>
            </a:pPr>
            <a:endParaRPr lang="tr-TR" sz="2000" dirty="0"/>
          </a:p>
          <a:p>
            <a:pPr marL="182880" marR="5080" indent="-170815" algn="l">
              <a:lnSpc>
                <a:spcPct val="80000"/>
              </a:lnSpc>
              <a:spcBef>
                <a:spcPts val="585"/>
              </a:spcBef>
              <a:buClr>
                <a:srgbClr val="FF0000"/>
              </a:buClr>
              <a:buFont typeface="Arial"/>
              <a:buChar char="•"/>
              <a:tabLst>
                <a:tab pos="184150" algn="l"/>
              </a:tabLst>
            </a:pPr>
            <a:r>
              <a:rPr lang="tr-TR" sz="2000" dirty="0"/>
              <a:t>Bölümümüzde 2014-2015 eğitim-öğretim yılından itibaren hem örgün hem de ikinci öğretim programında %30 İngilizce eğitime geçilmiştir.</a:t>
            </a:r>
          </a:p>
          <a:p>
            <a:pPr marL="182880" marR="5080" indent="-170815" algn="l">
              <a:lnSpc>
                <a:spcPct val="80000"/>
              </a:lnSpc>
              <a:spcBef>
                <a:spcPts val="585"/>
              </a:spcBef>
              <a:buClr>
                <a:srgbClr val="FF0000"/>
              </a:buClr>
              <a:buFont typeface="Arial"/>
              <a:buChar char="•"/>
              <a:tabLst>
                <a:tab pos="184150" algn="l"/>
              </a:tabLst>
            </a:pPr>
            <a:endParaRPr sz="2000" dirty="0">
              <a:latin typeface="Times New Roman"/>
              <a:cs typeface="Times New Roman"/>
            </a:endParaRPr>
          </a:p>
          <a:p>
            <a:pPr marL="182880" marR="260350" indent="-170815" algn="l">
              <a:lnSpc>
                <a:spcPct val="80000"/>
              </a:lnSpc>
              <a:spcBef>
                <a:spcPts val="5"/>
              </a:spcBef>
              <a:buClr>
                <a:srgbClr val="FF0000"/>
              </a:buClr>
              <a:buFont typeface="Arial"/>
              <a:buChar char="•"/>
              <a:tabLst>
                <a:tab pos="184150" algn="l"/>
              </a:tabLst>
            </a:pPr>
            <a:r>
              <a:rPr sz="2000" dirty="0" err="1"/>
              <a:t>İngilizce</a:t>
            </a:r>
            <a:r>
              <a:rPr sz="2000" dirty="0"/>
              <a:t> hazırlık </a:t>
            </a:r>
            <a:r>
              <a:rPr sz="2000" dirty="0" err="1"/>
              <a:t>eğitimi</a:t>
            </a:r>
            <a:r>
              <a:rPr sz="2000" dirty="0"/>
              <a:t> </a:t>
            </a:r>
            <a:r>
              <a:rPr sz="2000" dirty="0" err="1"/>
              <a:t>zorunludur</a:t>
            </a:r>
            <a:r>
              <a:rPr sz="2000" dirty="0"/>
              <a:t>. Program kapsamında seçime ve ilgi alanına bağlı </a:t>
            </a:r>
            <a:r>
              <a:rPr sz="2000" dirty="0" err="1"/>
              <a:t>olmak</a:t>
            </a:r>
            <a:r>
              <a:rPr sz="2000" dirty="0"/>
              <a:t> </a:t>
            </a:r>
            <a:r>
              <a:rPr sz="2000" dirty="0" err="1"/>
              <a:t>koşulu</a:t>
            </a:r>
            <a:r>
              <a:rPr sz="2000" dirty="0"/>
              <a:t> ile İngilizce alınan ders oranını </a:t>
            </a:r>
            <a:r>
              <a:rPr sz="2000" dirty="0">
                <a:solidFill>
                  <a:schemeClr val="accent1"/>
                </a:solidFill>
              </a:rPr>
              <a:t>%80’e kadar </a:t>
            </a:r>
            <a:r>
              <a:rPr sz="2000" dirty="0" err="1">
                <a:solidFill>
                  <a:schemeClr val="accent1"/>
                </a:solidFill>
              </a:rPr>
              <a:t>çıkarmak</a:t>
            </a:r>
            <a:r>
              <a:rPr sz="2000" dirty="0">
                <a:solidFill>
                  <a:schemeClr val="accent1"/>
                </a:solidFill>
              </a:rPr>
              <a:t> </a:t>
            </a:r>
            <a:r>
              <a:rPr sz="2000" dirty="0" err="1"/>
              <a:t>mümkündür</a:t>
            </a:r>
            <a:r>
              <a:rPr sz="2000" dirty="0"/>
              <a:t>.</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14</a:t>
            </a:fld>
            <a:endParaRPr spc="-25" dirty="0"/>
          </a:p>
        </p:txBody>
      </p:sp>
      <p:sp>
        <p:nvSpPr>
          <p:cNvPr id="3" name="object 3"/>
          <p:cNvSpPr txBox="1">
            <a:spLocks noGrp="1"/>
          </p:cNvSpPr>
          <p:nvPr>
            <p:ph type="title"/>
          </p:nvPr>
        </p:nvSpPr>
        <p:spPr>
          <a:prstGeom prst="rect">
            <a:avLst/>
          </a:prstGeom>
        </p:spPr>
        <p:txBody>
          <a:bodyPr vert="horz" wrap="square" lIns="0" tIns="266636" rIns="0" bIns="0" rtlCol="0">
            <a:spAutoFit/>
          </a:bodyPr>
          <a:lstStyle/>
          <a:p>
            <a:pPr marL="1637030">
              <a:lnSpc>
                <a:spcPct val="100000"/>
              </a:lnSpc>
              <a:spcBef>
                <a:spcPts val="100"/>
              </a:spcBef>
            </a:pPr>
            <a:r>
              <a:rPr sz="3300" dirty="0"/>
              <a:t>LİSANS</a:t>
            </a:r>
            <a:r>
              <a:rPr sz="3300" spc="-105" dirty="0"/>
              <a:t> </a:t>
            </a:r>
            <a:r>
              <a:rPr sz="3300" spc="-10" dirty="0"/>
              <a:t>EĞİTİMİ</a:t>
            </a:r>
            <a:endParaRPr sz="3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7945" rIns="0" bIns="0" rtlCol="0">
            <a:spAutoFit/>
          </a:bodyPr>
          <a:lstStyle/>
          <a:p>
            <a:pPr marL="1748155" marR="5715" indent="-343535">
              <a:lnSpc>
                <a:spcPts val="3460"/>
              </a:lnSpc>
              <a:spcBef>
                <a:spcPts val="535"/>
              </a:spcBef>
            </a:pPr>
            <a:r>
              <a:rPr dirty="0"/>
              <a:t>ÖĞRENCİ</a:t>
            </a:r>
            <a:r>
              <a:rPr spc="-95" dirty="0"/>
              <a:t> </a:t>
            </a:r>
            <a:r>
              <a:rPr spc="-10" dirty="0"/>
              <a:t>DEĞİŞİM PROGRAMLARI</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15</a:t>
            </a:fld>
            <a:endParaRPr spc="-25" dirty="0"/>
          </a:p>
        </p:txBody>
      </p:sp>
      <p:sp>
        <p:nvSpPr>
          <p:cNvPr id="11" name="object 3">
            <a:extLst>
              <a:ext uri="{FF2B5EF4-FFF2-40B4-BE49-F238E27FC236}">
                <a16:creationId xmlns:a16="http://schemas.microsoft.com/office/drawing/2014/main" id="{AA2CD0E9-8ACB-4F62-AAC9-90C24A142002}"/>
              </a:ext>
            </a:extLst>
          </p:cNvPr>
          <p:cNvSpPr txBox="1">
            <a:spLocks noGrp="1"/>
          </p:cNvSpPr>
          <p:nvPr>
            <p:ph sz="half" idx="2"/>
          </p:nvPr>
        </p:nvSpPr>
        <p:spPr>
          <a:xfrm>
            <a:off x="609600" y="1554766"/>
            <a:ext cx="3585845" cy="3567643"/>
          </a:xfrm>
          <a:prstGeom prst="rect">
            <a:avLst/>
          </a:prstGeom>
        </p:spPr>
        <p:txBody>
          <a:bodyPr vert="horz" wrap="square" lIns="0" tIns="12700" rIns="0" bIns="0" rtlCol="0">
            <a:spAutoFit/>
          </a:bodyPr>
          <a:lstStyle/>
          <a:p>
            <a:pPr marL="183515" indent="-170815">
              <a:lnSpc>
                <a:spcPts val="2735"/>
              </a:lnSpc>
              <a:spcBef>
                <a:spcPts val="100"/>
              </a:spcBef>
              <a:buClr>
                <a:srgbClr val="FF0000"/>
              </a:buClr>
              <a:buFont typeface="Arial"/>
              <a:buChar char="•"/>
              <a:tabLst>
                <a:tab pos="183515" algn="l"/>
              </a:tabLst>
            </a:pPr>
            <a:r>
              <a:rPr spc="-10" dirty="0"/>
              <a:t>Erasmus+</a:t>
            </a:r>
            <a:r>
              <a:rPr spc="-120" dirty="0"/>
              <a:t> </a:t>
            </a:r>
            <a:r>
              <a:rPr spc="-10" dirty="0"/>
              <a:t>Anlaşmalı</a:t>
            </a:r>
          </a:p>
          <a:p>
            <a:pPr marL="184785">
              <a:lnSpc>
                <a:spcPts val="2735"/>
              </a:lnSpc>
            </a:pPr>
            <a:r>
              <a:rPr spc="-10" dirty="0"/>
              <a:t>Üniversiteler</a:t>
            </a:r>
          </a:p>
          <a:p>
            <a:pPr marL="536575" lvl="1" indent="-184150">
              <a:lnSpc>
                <a:spcPts val="2050"/>
              </a:lnSpc>
              <a:spcBef>
                <a:spcPts val="200"/>
              </a:spcBef>
              <a:buClr>
                <a:srgbClr val="FF0000"/>
              </a:buClr>
              <a:buSzPct val="94444"/>
              <a:buFont typeface="Wingdings"/>
              <a:buChar char=""/>
              <a:tabLst>
                <a:tab pos="536575" algn="l"/>
              </a:tabLst>
            </a:pPr>
            <a:r>
              <a:rPr sz="1800" dirty="0">
                <a:solidFill>
                  <a:schemeClr val="tx1"/>
                </a:solidFill>
                <a:latin typeface="Times New Roman"/>
                <a:cs typeface="Times New Roman"/>
              </a:rPr>
              <a:t>Angel</a:t>
            </a:r>
            <a:r>
              <a:rPr sz="1800" spc="-50" dirty="0">
                <a:solidFill>
                  <a:schemeClr val="tx1"/>
                </a:solidFill>
                <a:latin typeface="Times New Roman"/>
                <a:cs typeface="Times New Roman"/>
              </a:rPr>
              <a:t> </a:t>
            </a:r>
            <a:r>
              <a:rPr sz="1800" dirty="0">
                <a:solidFill>
                  <a:schemeClr val="tx1"/>
                </a:solidFill>
                <a:latin typeface="Times New Roman"/>
                <a:cs typeface="Times New Roman"/>
              </a:rPr>
              <a:t>Kanchev</a:t>
            </a:r>
            <a:r>
              <a:rPr sz="1800" spc="-45" dirty="0">
                <a:solidFill>
                  <a:schemeClr val="tx1"/>
                </a:solidFill>
                <a:latin typeface="Times New Roman"/>
                <a:cs typeface="Times New Roman"/>
              </a:rPr>
              <a:t> </a:t>
            </a:r>
            <a:r>
              <a:rPr sz="1800" spc="-10" dirty="0">
                <a:solidFill>
                  <a:schemeClr val="tx1"/>
                </a:solidFill>
                <a:latin typeface="Times New Roman"/>
                <a:cs typeface="Times New Roman"/>
              </a:rPr>
              <a:t>Üniversitesi</a:t>
            </a:r>
            <a:endParaRPr sz="1800" dirty="0">
              <a:solidFill>
                <a:schemeClr val="tx1"/>
              </a:solidFill>
              <a:latin typeface="Times New Roman"/>
              <a:cs typeface="Times New Roman"/>
            </a:endParaRPr>
          </a:p>
          <a:p>
            <a:pPr marL="527685">
              <a:lnSpc>
                <a:spcPts val="2050"/>
              </a:lnSpc>
            </a:pPr>
            <a:r>
              <a:rPr sz="1800" b="0" spc="-10" dirty="0">
                <a:latin typeface="Times New Roman"/>
                <a:cs typeface="Times New Roman"/>
              </a:rPr>
              <a:t>(</a:t>
            </a:r>
            <a:r>
              <a:rPr sz="1800" b="0" i="1" spc="-10" dirty="0" err="1">
                <a:latin typeface="Times New Roman"/>
                <a:cs typeface="Times New Roman"/>
              </a:rPr>
              <a:t>Bulgaristan</a:t>
            </a:r>
            <a:r>
              <a:rPr sz="1800" b="0" spc="-10" dirty="0">
                <a:latin typeface="Times New Roman"/>
                <a:cs typeface="Times New Roman"/>
              </a:rPr>
              <a:t>)</a:t>
            </a:r>
            <a:endParaRPr lang="tr-TR" sz="1800" b="0" spc="-10" dirty="0">
              <a:latin typeface="Times New Roman"/>
              <a:cs typeface="Times New Roman"/>
            </a:endParaRPr>
          </a:p>
          <a:p>
            <a:pPr marL="536575" lvl="1" indent="-184150">
              <a:lnSpc>
                <a:spcPts val="2050"/>
              </a:lnSpc>
              <a:spcBef>
                <a:spcPts val="195"/>
              </a:spcBef>
              <a:buClr>
                <a:srgbClr val="FF0000"/>
              </a:buClr>
              <a:buSzPct val="94444"/>
              <a:buFont typeface="Wingdings"/>
              <a:buChar char=""/>
              <a:tabLst>
                <a:tab pos="536575" algn="l"/>
              </a:tabLst>
            </a:pPr>
            <a:r>
              <a:rPr sz="1800" spc="-25" dirty="0" err="1">
                <a:solidFill>
                  <a:schemeClr val="tx1"/>
                </a:solidFill>
                <a:latin typeface="Times New Roman"/>
                <a:cs typeface="Times New Roman"/>
              </a:rPr>
              <a:t>Vytaustas</a:t>
            </a:r>
            <a:r>
              <a:rPr sz="1800" spc="-45" dirty="0">
                <a:solidFill>
                  <a:schemeClr val="tx1"/>
                </a:solidFill>
                <a:latin typeface="Times New Roman"/>
                <a:cs typeface="Times New Roman"/>
              </a:rPr>
              <a:t> </a:t>
            </a:r>
            <a:r>
              <a:rPr sz="1800" dirty="0">
                <a:solidFill>
                  <a:schemeClr val="tx1"/>
                </a:solidFill>
                <a:latin typeface="Times New Roman"/>
                <a:cs typeface="Times New Roman"/>
              </a:rPr>
              <a:t>Magnus</a:t>
            </a:r>
            <a:r>
              <a:rPr sz="1800" spc="-25" dirty="0">
                <a:solidFill>
                  <a:schemeClr val="tx1"/>
                </a:solidFill>
                <a:latin typeface="Times New Roman"/>
                <a:cs typeface="Times New Roman"/>
              </a:rPr>
              <a:t> </a:t>
            </a:r>
            <a:r>
              <a:rPr sz="1800" spc="-10" dirty="0">
                <a:solidFill>
                  <a:schemeClr val="tx1"/>
                </a:solidFill>
                <a:latin typeface="Times New Roman"/>
                <a:cs typeface="Times New Roman"/>
              </a:rPr>
              <a:t>Üniversitesi</a:t>
            </a:r>
            <a:endParaRPr sz="1800" dirty="0">
              <a:solidFill>
                <a:schemeClr val="tx1"/>
              </a:solidFill>
              <a:latin typeface="Times New Roman"/>
              <a:cs typeface="Times New Roman"/>
            </a:endParaRPr>
          </a:p>
          <a:p>
            <a:pPr marL="527685">
              <a:lnSpc>
                <a:spcPts val="2050"/>
              </a:lnSpc>
            </a:pPr>
            <a:r>
              <a:rPr sz="1800" b="0" spc="-10" dirty="0">
                <a:latin typeface="Times New Roman"/>
                <a:cs typeface="Times New Roman"/>
              </a:rPr>
              <a:t>(</a:t>
            </a:r>
            <a:r>
              <a:rPr sz="1800" b="0" i="1" spc="-10" dirty="0">
                <a:latin typeface="Times New Roman"/>
                <a:cs typeface="Times New Roman"/>
              </a:rPr>
              <a:t>Litvanya</a:t>
            </a:r>
            <a:r>
              <a:rPr sz="1800" b="0" spc="-10" dirty="0">
                <a:latin typeface="Times New Roman"/>
                <a:cs typeface="Times New Roman"/>
              </a:rPr>
              <a:t>)</a:t>
            </a:r>
            <a:endParaRPr sz="1800" dirty="0">
              <a:latin typeface="Times New Roman"/>
              <a:cs typeface="Times New Roman"/>
            </a:endParaRPr>
          </a:p>
          <a:p>
            <a:pPr marL="527685" lvl="1" indent="-184150">
              <a:lnSpc>
                <a:spcPts val="2050"/>
              </a:lnSpc>
              <a:spcBef>
                <a:spcPts val="180"/>
              </a:spcBef>
              <a:buClr>
                <a:srgbClr val="FF0000"/>
              </a:buClr>
              <a:buSzPct val="94444"/>
              <a:buFont typeface="Wingdings"/>
              <a:buChar char=""/>
              <a:tabLst>
                <a:tab pos="536575" algn="l"/>
              </a:tabLst>
            </a:pPr>
            <a:r>
              <a:rPr lang="tr-TR" sz="1800" dirty="0" err="1">
                <a:solidFill>
                  <a:schemeClr val="tx1"/>
                </a:solidFill>
                <a:latin typeface="Times New Roman"/>
                <a:cs typeface="Times New Roman"/>
              </a:rPr>
              <a:t>Debrecen</a:t>
            </a:r>
            <a:r>
              <a:rPr lang="tr-TR" sz="1800" dirty="0">
                <a:solidFill>
                  <a:schemeClr val="tx1"/>
                </a:solidFill>
                <a:latin typeface="Times New Roman"/>
                <a:cs typeface="Times New Roman"/>
              </a:rPr>
              <a:t> Üniversitesi</a:t>
            </a:r>
            <a:r>
              <a:rPr sz="1800" spc="-60" dirty="0">
                <a:solidFill>
                  <a:schemeClr val="tx1"/>
                </a:solidFill>
                <a:latin typeface="Times New Roman"/>
                <a:cs typeface="Times New Roman"/>
              </a:rPr>
              <a:t> </a:t>
            </a:r>
            <a:r>
              <a:rPr i="1" spc="-10" dirty="0">
                <a:solidFill>
                  <a:schemeClr val="tx1"/>
                </a:solidFill>
                <a:latin typeface="Times New Roman"/>
                <a:cs typeface="Times New Roman"/>
              </a:rPr>
              <a:t>(</a:t>
            </a:r>
            <a:r>
              <a:rPr lang="tr-TR" i="1" spc="-10" dirty="0">
                <a:solidFill>
                  <a:schemeClr val="tx1"/>
                </a:solidFill>
                <a:latin typeface="Times New Roman"/>
                <a:cs typeface="Times New Roman"/>
              </a:rPr>
              <a:t>Macaristan</a:t>
            </a:r>
            <a:r>
              <a:rPr i="1" spc="-10" dirty="0">
                <a:solidFill>
                  <a:schemeClr val="tx1"/>
                </a:solidFill>
                <a:latin typeface="Times New Roman"/>
                <a:cs typeface="Times New Roman"/>
              </a:rPr>
              <a:t>)</a:t>
            </a:r>
          </a:p>
          <a:p>
            <a:pPr marL="536575" lvl="1" indent="-184150">
              <a:lnSpc>
                <a:spcPts val="2050"/>
              </a:lnSpc>
              <a:spcBef>
                <a:spcPts val="180"/>
              </a:spcBef>
              <a:buClr>
                <a:srgbClr val="FF0000"/>
              </a:buClr>
              <a:buSzPct val="94444"/>
              <a:buFont typeface="Wingdings"/>
              <a:buChar char=""/>
              <a:tabLst>
                <a:tab pos="536575" algn="l"/>
              </a:tabLst>
            </a:pPr>
            <a:r>
              <a:rPr lang="tr-TR" sz="1800" spc="-50" dirty="0" err="1">
                <a:solidFill>
                  <a:schemeClr val="tx1"/>
                </a:solidFill>
                <a:latin typeface="Times New Roman"/>
                <a:cs typeface="Times New Roman"/>
              </a:rPr>
              <a:t>Lublin</a:t>
            </a:r>
            <a:r>
              <a:rPr lang="tr-TR" sz="1800" spc="-50" dirty="0">
                <a:solidFill>
                  <a:schemeClr val="tx1"/>
                </a:solidFill>
                <a:latin typeface="Times New Roman"/>
                <a:cs typeface="Times New Roman"/>
              </a:rPr>
              <a:t> Teknoloji Üniversitesi </a:t>
            </a:r>
            <a:r>
              <a:rPr sz="1800" b="0" spc="-10" dirty="0">
                <a:solidFill>
                  <a:schemeClr val="tx1"/>
                </a:solidFill>
                <a:latin typeface="Times New Roman"/>
                <a:cs typeface="Times New Roman"/>
              </a:rPr>
              <a:t>(</a:t>
            </a:r>
            <a:r>
              <a:rPr sz="1800" b="0" i="1" spc="-10" dirty="0">
                <a:solidFill>
                  <a:schemeClr val="tx1"/>
                </a:solidFill>
                <a:latin typeface="Times New Roman"/>
                <a:cs typeface="Times New Roman"/>
              </a:rPr>
              <a:t>Po</a:t>
            </a:r>
            <a:r>
              <a:rPr lang="tr-TR" sz="1800" b="0" i="1" spc="-10" dirty="0" err="1">
                <a:solidFill>
                  <a:schemeClr val="tx1"/>
                </a:solidFill>
                <a:latin typeface="Times New Roman"/>
                <a:cs typeface="Times New Roman"/>
              </a:rPr>
              <a:t>lonya</a:t>
            </a:r>
            <a:r>
              <a:rPr sz="1800" b="0" spc="-10" dirty="0">
                <a:solidFill>
                  <a:schemeClr val="tx1"/>
                </a:solidFill>
                <a:latin typeface="Times New Roman"/>
                <a:cs typeface="Times New Roman"/>
              </a:rPr>
              <a:t>)</a:t>
            </a:r>
            <a:endParaRPr sz="1800" dirty="0">
              <a:solidFill>
                <a:schemeClr val="tx1"/>
              </a:solidFill>
              <a:latin typeface="Times New Roman"/>
              <a:cs typeface="Times New Roman"/>
            </a:endParaRPr>
          </a:p>
          <a:p>
            <a:pPr marL="536575" lvl="1" indent="-184150">
              <a:lnSpc>
                <a:spcPct val="100000"/>
              </a:lnSpc>
              <a:spcBef>
                <a:spcPts val="190"/>
              </a:spcBef>
              <a:buClr>
                <a:srgbClr val="FF0000"/>
              </a:buClr>
              <a:buSzPct val="94444"/>
              <a:buFont typeface="Wingdings"/>
              <a:buChar char=""/>
              <a:tabLst>
                <a:tab pos="536575" algn="l"/>
              </a:tabLst>
            </a:pPr>
            <a:r>
              <a:rPr sz="1800" dirty="0">
                <a:solidFill>
                  <a:schemeClr val="tx1"/>
                </a:solidFill>
                <a:latin typeface="Times New Roman"/>
                <a:cs typeface="Times New Roman"/>
              </a:rPr>
              <a:t>Aland</a:t>
            </a:r>
            <a:r>
              <a:rPr sz="1800" spc="-40" dirty="0">
                <a:solidFill>
                  <a:schemeClr val="tx1"/>
                </a:solidFill>
                <a:latin typeface="Times New Roman"/>
                <a:cs typeface="Times New Roman"/>
              </a:rPr>
              <a:t> </a:t>
            </a:r>
            <a:r>
              <a:rPr sz="1800" dirty="0">
                <a:solidFill>
                  <a:schemeClr val="tx1"/>
                </a:solidFill>
                <a:latin typeface="Times New Roman"/>
                <a:cs typeface="Times New Roman"/>
              </a:rPr>
              <a:t>Üniversitesi</a:t>
            </a:r>
            <a:r>
              <a:rPr sz="1800" spc="-35" dirty="0">
                <a:solidFill>
                  <a:schemeClr val="tx1"/>
                </a:solidFill>
                <a:latin typeface="Times New Roman"/>
                <a:cs typeface="Times New Roman"/>
              </a:rPr>
              <a:t> </a:t>
            </a:r>
            <a:r>
              <a:rPr sz="1800" spc="-10" dirty="0">
                <a:solidFill>
                  <a:schemeClr val="tx1"/>
                </a:solidFill>
                <a:latin typeface="Times New Roman"/>
                <a:cs typeface="Times New Roman"/>
              </a:rPr>
              <a:t>(Finlandiya)</a:t>
            </a:r>
            <a:endParaRPr sz="1800" dirty="0">
              <a:solidFill>
                <a:schemeClr val="tx1"/>
              </a:solidFill>
              <a:latin typeface="Times New Roman"/>
              <a:cs typeface="Times New Roman"/>
            </a:endParaRPr>
          </a:p>
          <a:p>
            <a:pPr marL="536575" lvl="1" indent="-184150">
              <a:lnSpc>
                <a:spcPct val="100000"/>
              </a:lnSpc>
              <a:spcBef>
                <a:spcPts val="180"/>
              </a:spcBef>
              <a:buClr>
                <a:srgbClr val="FF0000"/>
              </a:buClr>
              <a:buSzPct val="94444"/>
              <a:buFont typeface="Wingdings"/>
              <a:buChar char=""/>
              <a:tabLst>
                <a:tab pos="536575" algn="l"/>
              </a:tabLst>
            </a:pPr>
            <a:r>
              <a:rPr sz="1800" dirty="0" err="1">
                <a:solidFill>
                  <a:schemeClr val="tx1"/>
                </a:solidFill>
                <a:latin typeface="Times New Roman"/>
                <a:cs typeface="Times New Roman"/>
              </a:rPr>
              <a:t>Leira</a:t>
            </a:r>
            <a:r>
              <a:rPr sz="1800" spc="-50" dirty="0">
                <a:solidFill>
                  <a:schemeClr val="tx1"/>
                </a:solidFill>
                <a:latin typeface="Times New Roman"/>
                <a:cs typeface="Times New Roman"/>
              </a:rPr>
              <a:t> </a:t>
            </a:r>
            <a:r>
              <a:rPr sz="1800" dirty="0">
                <a:solidFill>
                  <a:schemeClr val="tx1"/>
                </a:solidFill>
                <a:latin typeface="Times New Roman"/>
                <a:cs typeface="Times New Roman"/>
              </a:rPr>
              <a:t>Üniversitesi</a:t>
            </a:r>
            <a:r>
              <a:rPr sz="1800" spc="-40" dirty="0">
                <a:solidFill>
                  <a:schemeClr val="tx1"/>
                </a:solidFill>
                <a:latin typeface="Times New Roman"/>
                <a:cs typeface="Times New Roman"/>
              </a:rPr>
              <a:t> </a:t>
            </a:r>
            <a:r>
              <a:rPr sz="1800" spc="-10" dirty="0">
                <a:solidFill>
                  <a:schemeClr val="tx1"/>
                </a:solidFill>
                <a:latin typeface="Times New Roman"/>
                <a:cs typeface="Times New Roman"/>
              </a:rPr>
              <a:t>(</a:t>
            </a:r>
            <a:r>
              <a:rPr sz="1800" i="1" spc="-10" dirty="0">
                <a:solidFill>
                  <a:schemeClr val="tx1"/>
                </a:solidFill>
                <a:latin typeface="Times New Roman"/>
                <a:cs typeface="Times New Roman"/>
              </a:rPr>
              <a:t>Portekiz</a:t>
            </a:r>
            <a:r>
              <a:rPr sz="1800" spc="-10" dirty="0">
                <a:solidFill>
                  <a:schemeClr val="tx1"/>
                </a:solidFill>
                <a:latin typeface="Times New Roman"/>
                <a:cs typeface="Times New Roman"/>
              </a:rPr>
              <a:t>)</a:t>
            </a:r>
            <a:endParaRPr sz="1800" dirty="0">
              <a:solidFill>
                <a:schemeClr val="tx1"/>
              </a:solidFill>
              <a:latin typeface="Times New Roman"/>
              <a:cs typeface="Times New Roman"/>
            </a:endParaRPr>
          </a:p>
        </p:txBody>
      </p:sp>
      <p:sp>
        <p:nvSpPr>
          <p:cNvPr id="12" name="object 4">
            <a:extLst>
              <a:ext uri="{FF2B5EF4-FFF2-40B4-BE49-F238E27FC236}">
                <a16:creationId xmlns:a16="http://schemas.microsoft.com/office/drawing/2014/main" id="{B743732D-0296-4B5D-8092-5D3BB40FD979}"/>
              </a:ext>
            </a:extLst>
          </p:cNvPr>
          <p:cNvSpPr txBox="1"/>
          <p:nvPr/>
        </p:nvSpPr>
        <p:spPr>
          <a:xfrm>
            <a:off x="4763524" y="1554766"/>
            <a:ext cx="3515360" cy="1937069"/>
          </a:xfrm>
          <a:prstGeom prst="rect">
            <a:avLst/>
          </a:prstGeom>
        </p:spPr>
        <p:txBody>
          <a:bodyPr vert="horz" wrap="square" lIns="0" tIns="43815" rIns="0" bIns="0" rtlCol="0">
            <a:spAutoFit/>
          </a:bodyPr>
          <a:lstStyle/>
          <a:p>
            <a:pPr marL="184785" marR="1038225" indent="-175895">
              <a:lnSpc>
                <a:spcPts val="1939"/>
              </a:lnSpc>
              <a:spcBef>
                <a:spcPts val="345"/>
              </a:spcBef>
              <a:buClr>
                <a:srgbClr val="FF0000"/>
              </a:buClr>
              <a:buSzPct val="94444"/>
              <a:buFont typeface="Wingdings"/>
              <a:buChar char=""/>
              <a:tabLst>
                <a:tab pos="184785" algn="l"/>
                <a:tab pos="193040" algn="l"/>
              </a:tabLst>
            </a:pPr>
            <a:r>
              <a:rPr sz="1800" dirty="0">
                <a:solidFill>
                  <a:schemeClr val="tx1"/>
                </a:solidFill>
                <a:latin typeface="Times New Roman"/>
                <a:cs typeface="Times New Roman"/>
              </a:rPr>
              <a:t>AGH</a:t>
            </a:r>
            <a:r>
              <a:rPr sz="1800" spc="-30" dirty="0">
                <a:solidFill>
                  <a:schemeClr val="tx1"/>
                </a:solidFill>
                <a:latin typeface="Times New Roman"/>
                <a:cs typeface="Times New Roman"/>
              </a:rPr>
              <a:t> </a:t>
            </a:r>
            <a:r>
              <a:rPr sz="1800" dirty="0">
                <a:solidFill>
                  <a:schemeClr val="tx1"/>
                </a:solidFill>
                <a:latin typeface="Times New Roman"/>
                <a:cs typeface="Times New Roman"/>
              </a:rPr>
              <a:t>Bilim</a:t>
            </a:r>
            <a:r>
              <a:rPr sz="1800" spc="-25" dirty="0">
                <a:solidFill>
                  <a:schemeClr val="tx1"/>
                </a:solidFill>
                <a:latin typeface="Times New Roman"/>
                <a:cs typeface="Times New Roman"/>
              </a:rPr>
              <a:t> </a:t>
            </a:r>
            <a:r>
              <a:rPr sz="1800" dirty="0">
                <a:solidFill>
                  <a:schemeClr val="tx1"/>
                </a:solidFill>
                <a:latin typeface="Times New Roman"/>
                <a:cs typeface="Times New Roman"/>
              </a:rPr>
              <a:t>ve</a:t>
            </a:r>
            <a:r>
              <a:rPr sz="1800" spc="-65" dirty="0">
                <a:solidFill>
                  <a:schemeClr val="tx1"/>
                </a:solidFill>
                <a:latin typeface="Times New Roman"/>
                <a:cs typeface="Times New Roman"/>
              </a:rPr>
              <a:t> </a:t>
            </a:r>
            <a:r>
              <a:rPr sz="1800" spc="-10" dirty="0">
                <a:solidFill>
                  <a:schemeClr val="tx1"/>
                </a:solidFill>
                <a:latin typeface="Times New Roman"/>
                <a:cs typeface="Times New Roman"/>
              </a:rPr>
              <a:t>Teknoloji </a:t>
            </a:r>
            <a:r>
              <a:rPr sz="1800" dirty="0">
                <a:solidFill>
                  <a:schemeClr val="tx1"/>
                </a:solidFill>
                <a:latin typeface="Times New Roman"/>
                <a:cs typeface="Times New Roman"/>
              </a:rPr>
              <a:t>Üniversitesi</a:t>
            </a:r>
            <a:r>
              <a:rPr sz="1800" spc="-75" dirty="0">
                <a:solidFill>
                  <a:schemeClr val="tx1"/>
                </a:solidFill>
                <a:latin typeface="Times New Roman"/>
                <a:cs typeface="Times New Roman"/>
              </a:rPr>
              <a:t> </a:t>
            </a:r>
            <a:r>
              <a:rPr sz="1800" spc="-10" dirty="0">
                <a:solidFill>
                  <a:schemeClr val="tx1"/>
                </a:solidFill>
                <a:latin typeface="Times New Roman"/>
                <a:cs typeface="Times New Roman"/>
              </a:rPr>
              <a:t>(</a:t>
            </a:r>
            <a:r>
              <a:rPr sz="1800" i="1" spc="-10" dirty="0">
                <a:solidFill>
                  <a:schemeClr val="tx1"/>
                </a:solidFill>
                <a:latin typeface="Times New Roman"/>
                <a:cs typeface="Times New Roman"/>
              </a:rPr>
              <a:t>Polonya</a:t>
            </a:r>
            <a:r>
              <a:rPr sz="1800" spc="-10" dirty="0">
                <a:solidFill>
                  <a:schemeClr val="tx1"/>
                </a:solidFill>
                <a:latin typeface="Times New Roman"/>
                <a:cs typeface="Times New Roman"/>
              </a:rPr>
              <a:t>)</a:t>
            </a:r>
            <a:endParaRPr sz="1800" dirty="0">
              <a:solidFill>
                <a:schemeClr val="tx1"/>
              </a:solidFill>
              <a:latin typeface="Times New Roman"/>
              <a:cs typeface="Times New Roman"/>
            </a:endParaRPr>
          </a:p>
          <a:p>
            <a:pPr marL="193675" indent="-184150">
              <a:lnSpc>
                <a:spcPct val="100000"/>
              </a:lnSpc>
              <a:spcBef>
                <a:spcPts val="155"/>
              </a:spcBef>
              <a:buClr>
                <a:srgbClr val="FF0000"/>
              </a:buClr>
              <a:buSzPct val="94444"/>
              <a:buFont typeface="Wingdings"/>
              <a:buChar char=""/>
              <a:tabLst>
                <a:tab pos="193675" algn="l"/>
              </a:tabLst>
            </a:pPr>
            <a:r>
              <a:rPr lang="tr-TR" dirty="0">
                <a:solidFill>
                  <a:schemeClr val="tx1"/>
                </a:solidFill>
                <a:latin typeface="Times New Roman"/>
                <a:cs typeface="Times New Roman"/>
              </a:rPr>
              <a:t>Belgrad</a:t>
            </a:r>
            <a:r>
              <a:rPr lang="tr-TR" sz="1800" spc="385" dirty="0">
                <a:solidFill>
                  <a:schemeClr val="tx1"/>
                </a:solidFill>
                <a:latin typeface="Times New Roman"/>
                <a:cs typeface="Times New Roman"/>
              </a:rPr>
              <a:t> </a:t>
            </a:r>
            <a:r>
              <a:rPr lang="tr-TR" sz="1800" dirty="0">
                <a:solidFill>
                  <a:schemeClr val="tx1"/>
                </a:solidFill>
                <a:latin typeface="Times New Roman"/>
                <a:cs typeface="Times New Roman"/>
              </a:rPr>
              <a:t>Üniversitesi</a:t>
            </a:r>
            <a:r>
              <a:rPr lang="tr-TR" sz="1800" spc="-40" dirty="0">
                <a:solidFill>
                  <a:schemeClr val="tx1"/>
                </a:solidFill>
                <a:latin typeface="Times New Roman"/>
                <a:cs typeface="Times New Roman"/>
              </a:rPr>
              <a:t> </a:t>
            </a:r>
            <a:r>
              <a:rPr lang="tr-TR" sz="1800" spc="-10" dirty="0">
                <a:solidFill>
                  <a:schemeClr val="tx1"/>
                </a:solidFill>
                <a:latin typeface="Times New Roman"/>
                <a:cs typeface="Times New Roman"/>
              </a:rPr>
              <a:t>(</a:t>
            </a:r>
            <a:r>
              <a:rPr lang="tr-TR" sz="1800" i="1" spc="-10" dirty="0">
                <a:solidFill>
                  <a:schemeClr val="tx1"/>
                </a:solidFill>
                <a:latin typeface="Times New Roman"/>
                <a:cs typeface="Times New Roman"/>
              </a:rPr>
              <a:t>Sırbistan</a:t>
            </a:r>
            <a:r>
              <a:rPr lang="tr-TR" sz="1800" spc="-10" dirty="0">
                <a:solidFill>
                  <a:schemeClr val="tx1"/>
                </a:solidFill>
                <a:latin typeface="Times New Roman"/>
                <a:cs typeface="Times New Roman"/>
              </a:rPr>
              <a:t>)</a:t>
            </a:r>
            <a:endParaRPr lang="tr-TR" sz="1800" dirty="0">
              <a:solidFill>
                <a:schemeClr val="tx1"/>
              </a:solidFill>
              <a:latin typeface="Times New Roman"/>
              <a:cs typeface="Times New Roman"/>
            </a:endParaRPr>
          </a:p>
          <a:p>
            <a:pPr marL="193675" indent="-184150">
              <a:lnSpc>
                <a:spcPts val="2050"/>
              </a:lnSpc>
              <a:spcBef>
                <a:spcPts val="195"/>
              </a:spcBef>
              <a:buClr>
                <a:srgbClr val="FF0000"/>
              </a:buClr>
              <a:buSzPct val="94444"/>
              <a:buFont typeface="Wingdings"/>
              <a:buChar char=""/>
              <a:tabLst>
                <a:tab pos="193675" algn="l"/>
              </a:tabLst>
            </a:pPr>
            <a:r>
              <a:rPr lang="tr-TR" sz="1800" spc="-10" dirty="0" err="1">
                <a:solidFill>
                  <a:schemeClr val="tx1"/>
                </a:solidFill>
                <a:latin typeface="Times New Roman"/>
                <a:cs typeface="Times New Roman"/>
              </a:rPr>
              <a:t>Czestochowa</a:t>
            </a:r>
            <a:r>
              <a:rPr lang="tr-TR" sz="1800" spc="-55" dirty="0">
                <a:solidFill>
                  <a:schemeClr val="tx1"/>
                </a:solidFill>
                <a:latin typeface="Times New Roman"/>
                <a:cs typeface="Times New Roman"/>
              </a:rPr>
              <a:t> </a:t>
            </a:r>
            <a:r>
              <a:rPr lang="tr-TR" sz="1800" spc="-10" dirty="0">
                <a:solidFill>
                  <a:schemeClr val="tx1"/>
                </a:solidFill>
                <a:latin typeface="Times New Roman"/>
                <a:cs typeface="Times New Roman"/>
              </a:rPr>
              <a:t>Teknoloji</a:t>
            </a:r>
            <a:r>
              <a:rPr lang="tr-TR" sz="1800" spc="-40" dirty="0">
                <a:solidFill>
                  <a:schemeClr val="tx1"/>
                </a:solidFill>
                <a:latin typeface="Times New Roman"/>
                <a:cs typeface="Times New Roman"/>
              </a:rPr>
              <a:t> </a:t>
            </a:r>
            <a:r>
              <a:rPr lang="tr-TR" sz="1800" spc="-10" dirty="0">
                <a:solidFill>
                  <a:schemeClr val="tx1"/>
                </a:solidFill>
                <a:latin typeface="Times New Roman"/>
                <a:cs typeface="Times New Roman"/>
              </a:rPr>
              <a:t>Üniversitesi</a:t>
            </a:r>
            <a:endParaRPr lang="tr-TR" sz="1800" dirty="0">
              <a:solidFill>
                <a:schemeClr val="tx1"/>
              </a:solidFill>
              <a:latin typeface="Times New Roman"/>
              <a:cs typeface="Times New Roman"/>
            </a:endParaRPr>
          </a:p>
          <a:p>
            <a:pPr marL="184785">
              <a:lnSpc>
                <a:spcPts val="2050"/>
              </a:lnSpc>
            </a:pPr>
            <a:r>
              <a:rPr sz="1800" spc="-10" dirty="0">
                <a:solidFill>
                  <a:schemeClr val="tx1"/>
                </a:solidFill>
                <a:latin typeface="Times New Roman"/>
                <a:cs typeface="Times New Roman"/>
              </a:rPr>
              <a:t>(</a:t>
            </a:r>
            <a:r>
              <a:rPr sz="1800" i="1" spc="-10" dirty="0" err="1">
                <a:solidFill>
                  <a:schemeClr val="tx1"/>
                </a:solidFill>
                <a:latin typeface="Times New Roman"/>
                <a:cs typeface="Times New Roman"/>
              </a:rPr>
              <a:t>Polonya</a:t>
            </a:r>
            <a:r>
              <a:rPr sz="1800" spc="-10" dirty="0">
                <a:solidFill>
                  <a:schemeClr val="tx1"/>
                </a:solidFill>
                <a:latin typeface="Times New Roman"/>
                <a:cs typeface="Times New Roman"/>
              </a:rPr>
              <a:t>)</a:t>
            </a:r>
            <a:endParaRPr lang="tr-TR" sz="1800" spc="-10" dirty="0">
              <a:solidFill>
                <a:schemeClr val="tx1"/>
              </a:solidFill>
              <a:latin typeface="Times New Roman"/>
              <a:cs typeface="Times New Roman"/>
            </a:endParaRPr>
          </a:p>
          <a:p>
            <a:pPr marL="184785" marR="1083310" indent="-175895">
              <a:lnSpc>
                <a:spcPts val="1939"/>
              </a:lnSpc>
              <a:spcBef>
                <a:spcPts val="405"/>
              </a:spcBef>
              <a:buClr>
                <a:srgbClr val="FF0000"/>
              </a:buClr>
              <a:buSzPct val="94444"/>
              <a:buFont typeface="Wingdings"/>
              <a:buChar char=""/>
              <a:tabLst>
                <a:tab pos="184785" algn="l"/>
                <a:tab pos="193040" algn="l"/>
              </a:tabLst>
            </a:pPr>
            <a:r>
              <a:rPr sz="1800" dirty="0" err="1">
                <a:solidFill>
                  <a:schemeClr val="tx1"/>
                </a:solidFill>
                <a:latin typeface="Times New Roman"/>
                <a:cs typeface="Times New Roman"/>
              </a:rPr>
              <a:t>Sosyal</a:t>
            </a:r>
            <a:r>
              <a:rPr sz="1800" spc="-40" dirty="0">
                <a:solidFill>
                  <a:schemeClr val="tx1"/>
                </a:solidFill>
                <a:latin typeface="Times New Roman"/>
                <a:cs typeface="Times New Roman"/>
              </a:rPr>
              <a:t> </a:t>
            </a:r>
            <a:r>
              <a:rPr sz="1800" dirty="0">
                <a:solidFill>
                  <a:schemeClr val="tx1"/>
                </a:solidFill>
                <a:latin typeface="Times New Roman"/>
                <a:cs typeface="Times New Roman"/>
              </a:rPr>
              <a:t>ve</a:t>
            </a:r>
            <a:r>
              <a:rPr sz="1800" spc="5" dirty="0">
                <a:solidFill>
                  <a:schemeClr val="tx1"/>
                </a:solidFill>
                <a:latin typeface="Times New Roman"/>
                <a:cs typeface="Times New Roman"/>
              </a:rPr>
              <a:t> </a:t>
            </a:r>
            <a:r>
              <a:rPr sz="1800" dirty="0">
                <a:solidFill>
                  <a:schemeClr val="tx1"/>
                </a:solidFill>
                <a:latin typeface="Times New Roman"/>
                <a:cs typeface="Times New Roman"/>
              </a:rPr>
              <a:t>Medya</a:t>
            </a:r>
            <a:r>
              <a:rPr sz="1800" spc="-30" dirty="0">
                <a:solidFill>
                  <a:schemeClr val="tx1"/>
                </a:solidFill>
                <a:latin typeface="Times New Roman"/>
                <a:cs typeface="Times New Roman"/>
              </a:rPr>
              <a:t> </a:t>
            </a:r>
            <a:r>
              <a:rPr sz="1800" spc="-10" dirty="0">
                <a:solidFill>
                  <a:schemeClr val="tx1"/>
                </a:solidFill>
                <a:latin typeface="Times New Roman"/>
                <a:cs typeface="Times New Roman"/>
              </a:rPr>
              <a:t>Kültür </a:t>
            </a:r>
            <a:r>
              <a:rPr sz="1800" dirty="0">
                <a:solidFill>
                  <a:schemeClr val="tx1"/>
                </a:solidFill>
                <a:latin typeface="Times New Roman"/>
                <a:cs typeface="Times New Roman"/>
              </a:rPr>
              <a:t>Üniversitesi</a:t>
            </a:r>
            <a:r>
              <a:rPr sz="1800" spc="-75" dirty="0">
                <a:solidFill>
                  <a:schemeClr val="tx1"/>
                </a:solidFill>
                <a:latin typeface="Times New Roman"/>
                <a:cs typeface="Times New Roman"/>
              </a:rPr>
              <a:t> </a:t>
            </a:r>
            <a:r>
              <a:rPr sz="1800" spc="-10" dirty="0">
                <a:solidFill>
                  <a:schemeClr val="tx1"/>
                </a:solidFill>
                <a:latin typeface="Times New Roman"/>
                <a:cs typeface="Times New Roman"/>
              </a:rPr>
              <a:t>(</a:t>
            </a:r>
            <a:r>
              <a:rPr sz="1800" i="1" spc="-10" dirty="0">
                <a:solidFill>
                  <a:schemeClr val="tx1"/>
                </a:solidFill>
                <a:latin typeface="Times New Roman"/>
                <a:cs typeface="Times New Roman"/>
              </a:rPr>
              <a:t>Polonya</a:t>
            </a:r>
            <a:r>
              <a:rPr sz="1800" spc="-10" dirty="0">
                <a:solidFill>
                  <a:schemeClr val="tx1"/>
                </a:solidFill>
                <a:latin typeface="Times New Roman"/>
                <a:cs typeface="Times New Roman"/>
              </a:rPr>
              <a:t>)</a:t>
            </a:r>
            <a:endParaRPr sz="1800" dirty="0">
              <a:solidFill>
                <a:schemeClr val="tx1"/>
              </a:solidFill>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1500" y="2770632"/>
            <a:ext cx="4279900" cy="2489200"/>
            <a:chOff x="571500" y="2770632"/>
            <a:chExt cx="4279900" cy="2489200"/>
          </a:xfrm>
        </p:grpSpPr>
        <p:pic>
          <p:nvPicPr>
            <p:cNvPr id="3" name="object 3"/>
            <p:cNvPicPr/>
            <p:nvPr/>
          </p:nvPicPr>
          <p:blipFill>
            <a:blip r:embed="rId2" cstate="print"/>
            <a:stretch>
              <a:fillRect/>
            </a:stretch>
          </p:blipFill>
          <p:spPr>
            <a:xfrm>
              <a:off x="571500" y="2770632"/>
              <a:ext cx="4279392" cy="2488691"/>
            </a:xfrm>
            <a:prstGeom prst="rect">
              <a:avLst/>
            </a:prstGeom>
          </p:spPr>
        </p:pic>
        <p:pic>
          <p:nvPicPr>
            <p:cNvPr id="4" name="object 4"/>
            <p:cNvPicPr/>
            <p:nvPr/>
          </p:nvPicPr>
          <p:blipFill>
            <a:blip r:embed="rId3" cstate="print"/>
            <a:stretch>
              <a:fillRect/>
            </a:stretch>
          </p:blipFill>
          <p:spPr>
            <a:xfrm>
              <a:off x="635507" y="2834640"/>
              <a:ext cx="4096512" cy="2305812"/>
            </a:xfrm>
            <a:prstGeom prst="rect">
              <a:avLst/>
            </a:prstGeom>
          </p:spPr>
        </p:pic>
        <p:sp>
          <p:nvSpPr>
            <p:cNvPr id="5" name="object 5"/>
            <p:cNvSpPr/>
            <p:nvPr/>
          </p:nvSpPr>
          <p:spPr>
            <a:xfrm>
              <a:off x="616457" y="2815590"/>
              <a:ext cx="4135120" cy="2344420"/>
            </a:xfrm>
            <a:custGeom>
              <a:avLst/>
              <a:gdLst/>
              <a:ahLst/>
              <a:cxnLst/>
              <a:rect l="l" t="t" r="r" b="b"/>
              <a:pathLst>
                <a:path w="4135120" h="2344420">
                  <a:moveTo>
                    <a:pt x="0" y="0"/>
                  </a:moveTo>
                  <a:lnTo>
                    <a:pt x="4134612" y="0"/>
                  </a:lnTo>
                  <a:lnTo>
                    <a:pt x="4134612" y="2343912"/>
                  </a:lnTo>
                  <a:lnTo>
                    <a:pt x="0" y="2343912"/>
                  </a:lnTo>
                  <a:lnTo>
                    <a:pt x="0" y="0"/>
                  </a:lnTo>
                  <a:close/>
                </a:path>
              </a:pathLst>
            </a:custGeom>
            <a:ln w="38100">
              <a:solidFill>
                <a:srgbClr val="000000"/>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3197988" y="1336549"/>
            <a:ext cx="1487424" cy="1498091"/>
          </a:xfrm>
          <a:prstGeom prst="rect">
            <a:avLst/>
          </a:prstGeom>
        </p:spPr>
      </p:pic>
      <p:pic>
        <p:nvPicPr>
          <p:cNvPr id="7" name="object 7"/>
          <p:cNvPicPr/>
          <p:nvPr/>
        </p:nvPicPr>
        <p:blipFill>
          <a:blip r:embed="rId5" cstate="print"/>
          <a:stretch>
            <a:fillRect/>
          </a:stretch>
        </p:blipFill>
        <p:spPr>
          <a:xfrm>
            <a:off x="635507" y="1430021"/>
            <a:ext cx="1822704" cy="1280160"/>
          </a:xfrm>
          <a:prstGeom prst="rect">
            <a:avLst/>
          </a:prstGeom>
        </p:spPr>
      </p:pic>
      <p:sp>
        <p:nvSpPr>
          <p:cNvPr id="8" name="object 8"/>
          <p:cNvSpPr txBox="1"/>
          <p:nvPr/>
        </p:nvSpPr>
        <p:spPr>
          <a:xfrm>
            <a:off x="782701" y="1528916"/>
            <a:ext cx="8057260" cy="5008935"/>
          </a:xfrm>
          <a:prstGeom prst="rect">
            <a:avLst/>
          </a:prstGeom>
        </p:spPr>
        <p:txBody>
          <a:bodyPr vert="horz" wrap="square" lIns="0" tIns="12065" rIns="0" bIns="0" rtlCol="0">
            <a:spAutoFit/>
          </a:bodyPr>
          <a:lstStyle/>
          <a:p>
            <a:pPr marL="4349115" indent="-342265">
              <a:lnSpc>
                <a:spcPts val="2375"/>
              </a:lnSpc>
              <a:spcBef>
                <a:spcPts val="95"/>
              </a:spcBef>
              <a:buClr>
                <a:srgbClr val="FF0000"/>
              </a:buClr>
              <a:buFont typeface="Arial"/>
              <a:buChar char="•"/>
              <a:tabLst>
                <a:tab pos="4349115" algn="l"/>
              </a:tabLst>
            </a:pPr>
            <a:r>
              <a:rPr sz="2200" b="1" spc="-20" dirty="0">
                <a:latin typeface="Times New Roman"/>
                <a:cs typeface="Times New Roman"/>
              </a:rPr>
              <a:t>Mevlana</a:t>
            </a:r>
            <a:r>
              <a:rPr sz="2200" b="1" spc="-65" dirty="0">
                <a:latin typeface="Times New Roman"/>
                <a:cs typeface="Times New Roman"/>
              </a:rPr>
              <a:t> </a:t>
            </a:r>
            <a:r>
              <a:rPr sz="2200" b="1" spc="-10" dirty="0">
                <a:latin typeface="Times New Roman"/>
                <a:cs typeface="Times New Roman"/>
              </a:rPr>
              <a:t>Anlaşmalı</a:t>
            </a:r>
            <a:endParaRPr sz="2200" dirty="0">
              <a:latin typeface="Times New Roman"/>
              <a:cs typeface="Times New Roman"/>
            </a:endParaRPr>
          </a:p>
          <a:p>
            <a:pPr marL="4349750">
              <a:lnSpc>
                <a:spcPts val="2375"/>
              </a:lnSpc>
            </a:pPr>
            <a:r>
              <a:rPr sz="2200" b="1" spc="-10" dirty="0">
                <a:latin typeface="Times New Roman"/>
                <a:cs typeface="Times New Roman"/>
              </a:rPr>
              <a:t>Üniversiteler</a:t>
            </a:r>
            <a:endParaRPr sz="2200" dirty="0">
              <a:latin typeface="Times New Roman"/>
              <a:cs typeface="Times New Roman"/>
            </a:endParaRPr>
          </a:p>
          <a:p>
            <a:pPr marL="4491990" lvl="1" indent="-285750">
              <a:lnSpc>
                <a:spcPts val="1730"/>
              </a:lnSpc>
              <a:spcBef>
                <a:spcPts val="35"/>
              </a:spcBef>
              <a:buClr>
                <a:srgbClr val="FF0000"/>
              </a:buClr>
              <a:buFont typeface="Wingdings"/>
              <a:buChar char=""/>
              <a:tabLst>
                <a:tab pos="4491990" algn="l"/>
              </a:tabLst>
            </a:pPr>
            <a:r>
              <a:rPr lang="tr-TR" sz="1600" spc="-10" dirty="0">
                <a:solidFill>
                  <a:schemeClr val="tx1"/>
                </a:solidFill>
                <a:latin typeface="Times New Roman"/>
                <a:cs typeface="Times New Roman"/>
              </a:rPr>
              <a:t>Korkut Ata </a:t>
            </a:r>
            <a:r>
              <a:rPr lang="tr-TR" sz="1600" spc="-10" dirty="0" err="1">
                <a:solidFill>
                  <a:schemeClr val="tx1"/>
                </a:solidFill>
                <a:latin typeface="Times New Roman"/>
                <a:cs typeface="Times New Roman"/>
              </a:rPr>
              <a:t>Kızılorda</a:t>
            </a:r>
            <a:r>
              <a:rPr lang="tr-TR" sz="1600" spc="-10" dirty="0">
                <a:solidFill>
                  <a:schemeClr val="tx1"/>
                </a:solidFill>
                <a:latin typeface="Times New Roman"/>
                <a:cs typeface="Times New Roman"/>
              </a:rPr>
              <a:t> Devlet </a:t>
            </a:r>
            <a:r>
              <a:rPr sz="1600" spc="-10" dirty="0" err="1">
                <a:solidFill>
                  <a:schemeClr val="tx1"/>
                </a:solidFill>
                <a:latin typeface="Times New Roman"/>
                <a:cs typeface="Times New Roman"/>
              </a:rPr>
              <a:t>Üniversitesi</a:t>
            </a:r>
            <a:endParaRPr sz="1600" dirty="0">
              <a:solidFill>
                <a:schemeClr val="tx1"/>
              </a:solidFill>
              <a:latin typeface="Times New Roman"/>
              <a:cs typeface="Times New Roman"/>
            </a:endParaRPr>
          </a:p>
          <a:p>
            <a:pPr marL="4492625">
              <a:lnSpc>
                <a:spcPts val="1730"/>
              </a:lnSpc>
            </a:pPr>
            <a:r>
              <a:rPr sz="1600" spc="-10" dirty="0">
                <a:solidFill>
                  <a:schemeClr val="tx1"/>
                </a:solidFill>
                <a:latin typeface="Times New Roman"/>
                <a:cs typeface="Times New Roman"/>
              </a:rPr>
              <a:t>(</a:t>
            </a:r>
            <a:r>
              <a:rPr lang="tr-TR" sz="1600" i="1" spc="-10" dirty="0">
                <a:solidFill>
                  <a:schemeClr val="tx1"/>
                </a:solidFill>
                <a:latin typeface="Times New Roman"/>
                <a:cs typeface="Times New Roman"/>
              </a:rPr>
              <a:t>Kazakistan</a:t>
            </a:r>
            <a:r>
              <a:rPr sz="1600" spc="-10" dirty="0">
                <a:solidFill>
                  <a:schemeClr val="tx1"/>
                </a:solidFill>
                <a:latin typeface="Times New Roman"/>
                <a:cs typeface="Times New Roman"/>
              </a:rPr>
              <a:t>)</a:t>
            </a:r>
            <a:endParaRPr sz="1600" dirty="0">
              <a:solidFill>
                <a:schemeClr val="tx1"/>
              </a:solidFill>
              <a:latin typeface="Times New Roman"/>
              <a:cs typeface="Times New Roman"/>
            </a:endParaRPr>
          </a:p>
          <a:p>
            <a:pPr marL="4491990" lvl="1" indent="-285750">
              <a:lnSpc>
                <a:spcPct val="100000"/>
              </a:lnSpc>
              <a:spcBef>
                <a:spcPts val="215"/>
              </a:spcBef>
              <a:buClr>
                <a:srgbClr val="FF0000"/>
              </a:buClr>
              <a:buFont typeface="Wingdings"/>
              <a:buChar char=""/>
              <a:tabLst>
                <a:tab pos="4491990" algn="l"/>
              </a:tabLst>
            </a:pPr>
            <a:r>
              <a:rPr lang="tr-TR" sz="1600" spc="-30" dirty="0" err="1">
                <a:solidFill>
                  <a:schemeClr val="tx1"/>
                </a:solidFill>
                <a:latin typeface="Times New Roman"/>
                <a:cs typeface="Times New Roman"/>
              </a:rPr>
              <a:t>Airlangga</a:t>
            </a:r>
            <a:r>
              <a:rPr sz="1600" spc="-30" dirty="0">
                <a:solidFill>
                  <a:schemeClr val="tx1"/>
                </a:solidFill>
                <a:latin typeface="Times New Roman"/>
                <a:cs typeface="Times New Roman"/>
              </a:rPr>
              <a:t> </a:t>
            </a:r>
            <a:r>
              <a:rPr sz="1600" dirty="0">
                <a:solidFill>
                  <a:schemeClr val="tx1"/>
                </a:solidFill>
                <a:latin typeface="Times New Roman"/>
                <a:cs typeface="Times New Roman"/>
              </a:rPr>
              <a:t>Üniversitesi</a:t>
            </a:r>
            <a:r>
              <a:rPr sz="1600" spc="-25" dirty="0">
                <a:solidFill>
                  <a:schemeClr val="tx1"/>
                </a:solidFill>
                <a:latin typeface="Times New Roman"/>
                <a:cs typeface="Times New Roman"/>
              </a:rPr>
              <a:t> </a:t>
            </a:r>
            <a:r>
              <a:rPr sz="1600" spc="-10" dirty="0">
                <a:solidFill>
                  <a:schemeClr val="tx1"/>
                </a:solidFill>
                <a:latin typeface="Times New Roman"/>
                <a:cs typeface="Times New Roman"/>
              </a:rPr>
              <a:t>(</a:t>
            </a:r>
            <a:r>
              <a:rPr sz="1600" i="1" spc="-10" dirty="0">
                <a:solidFill>
                  <a:schemeClr val="tx1"/>
                </a:solidFill>
                <a:latin typeface="Times New Roman"/>
                <a:cs typeface="Times New Roman"/>
              </a:rPr>
              <a:t>Endonezya</a:t>
            </a:r>
            <a:r>
              <a:rPr sz="1600" spc="-10" dirty="0">
                <a:solidFill>
                  <a:schemeClr val="tx1"/>
                </a:solidFill>
                <a:latin typeface="Times New Roman"/>
                <a:cs typeface="Times New Roman"/>
              </a:rPr>
              <a:t>)</a:t>
            </a:r>
            <a:endParaRPr sz="1600" dirty="0">
              <a:solidFill>
                <a:schemeClr val="tx1"/>
              </a:solidFill>
              <a:latin typeface="Times New Roman"/>
              <a:cs typeface="Times New Roman"/>
            </a:endParaRPr>
          </a:p>
          <a:p>
            <a:pPr marL="4491990" lvl="1" indent="-285750">
              <a:lnSpc>
                <a:spcPct val="100000"/>
              </a:lnSpc>
              <a:spcBef>
                <a:spcPts val="219"/>
              </a:spcBef>
              <a:buClr>
                <a:srgbClr val="FF0000"/>
              </a:buClr>
              <a:buFont typeface="Wingdings"/>
              <a:buChar char=""/>
              <a:tabLst>
                <a:tab pos="4491990" algn="l"/>
              </a:tabLst>
            </a:pPr>
            <a:r>
              <a:rPr lang="tr-TR" sz="1600" dirty="0">
                <a:solidFill>
                  <a:schemeClr val="tx1"/>
                </a:solidFill>
                <a:latin typeface="Times New Roman"/>
                <a:cs typeface="Times New Roman"/>
              </a:rPr>
              <a:t>Kırgızistan Uluslararası </a:t>
            </a:r>
            <a:r>
              <a:rPr sz="1600" dirty="0" err="1">
                <a:solidFill>
                  <a:schemeClr val="tx1"/>
                </a:solidFill>
                <a:latin typeface="Times New Roman"/>
                <a:cs typeface="Times New Roman"/>
              </a:rPr>
              <a:t>Üniversitesi</a:t>
            </a:r>
            <a:r>
              <a:rPr sz="1600" spc="-30" dirty="0">
                <a:solidFill>
                  <a:schemeClr val="tx1"/>
                </a:solidFill>
                <a:latin typeface="Times New Roman"/>
                <a:cs typeface="Times New Roman"/>
              </a:rPr>
              <a:t> </a:t>
            </a:r>
            <a:r>
              <a:rPr sz="1600" spc="-10" dirty="0">
                <a:solidFill>
                  <a:schemeClr val="tx1"/>
                </a:solidFill>
                <a:latin typeface="Times New Roman"/>
                <a:cs typeface="Times New Roman"/>
              </a:rPr>
              <a:t>(</a:t>
            </a:r>
            <a:r>
              <a:rPr lang="tr-TR" sz="1600" i="1" spc="-10" dirty="0">
                <a:solidFill>
                  <a:schemeClr val="tx1"/>
                </a:solidFill>
                <a:latin typeface="Times New Roman"/>
                <a:cs typeface="Times New Roman"/>
              </a:rPr>
              <a:t>Kırgızistan</a:t>
            </a:r>
            <a:r>
              <a:rPr sz="1600" spc="-10" dirty="0">
                <a:solidFill>
                  <a:schemeClr val="tx1"/>
                </a:solidFill>
                <a:latin typeface="Times New Roman"/>
                <a:cs typeface="Times New Roman"/>
              </a:rPr>
              <a:t>)</a:t>
            </a:r>
            <a:endParaRPr sz="1600" dirty="0">
              <a:solidFill>
                <a:schemeClr val="tx1"/>
              </a:solidFill>
              <a:latin typeface="Times New Roman"/>
              <a:cs typeface="Times New Roman"/>
            </a:endParaRPr>
          </a:p>
          <a:p>
            <a:pPr marL="4491355" marR="205104" lvl="1" indent="-285750">
              <a:lnSpc>
                <a:spcPct val="80000"/>
              </a:lnSpc>
              <a:spcBef>
                <a:spcPts val="600"/>
              </a:spcBef>
              <a:buClr>
                <a:srgbClr val="FF0000"/>
              </a:buClr>
              <a:buFont typeface="Wingdings"/>
              <a:buChar char=""/>
              <a:tabLst>
                <a:tab pos="4492625" algn="l"/>
              </a:tabLst>
            </a:pPr>
            <a:r>
              <a:rPr lang="tr-TR" sz="1600" spc="-20" dirty="0">
                <a:solidFill>
                  <a:schemeClr val="tx1"/>
                </a:solidFill>
                <a:latin typeface="Times New Roman"/>
                <a:cs typeface="Times New Roman"/>
              </a:rPr>
              <a:t>Azad </a:t>
            </a:r>
            <a:r>
              <a:rPr lang="tr-TR" sz="1600" spc="-20" dirty="0" err="1">
                <a:solidFill>
                  <a:schemeClr val="tx1"/>
                </a:solidFill>
                <a:latin typeface="Times New Roman"/>
                <a:cs typeface="Times New Roman"/>
              </a:rPr>
              <a:t>Jammu</a:t>
            </a:r>
            <a:r>
              <a:rPr lang="tr-TR" sz="1600" spc="-20" dirty="0">
                <a:solidFill>
                  <a:schemeClr val="tx1"/>
                </a:solidFill>
                <a:latin typeface="Times New Roman"/>
                <a:cs typeface="Times New Roman"/>
              </a:rPr>
              <a:t> </a:t>
            </a:r>
            <a:r>
              <a:rPr lang="tr-TR" sz="1600" spc="-20" dirty="0" err="1">
                <a:solidFill>
                  <a:schemeClr val="tx1"/>
                </a:solidFill>
                <a:latin typeface="Times New Roman"/>
                <a:cs typeface="Times New Roman"/>
              </a:rPr>
              <a:t>and</a:t>
            </a:r>
            <a:r>
              <a:rPr lang="tr-TR" sz="1600" spc="-20" dirty="0">
                <a:solidFill>
                  <a:schemeClr val="tx1"/>
                </a:solidFill>
                <a:latin typeface="Times New Roman"/>
                <a:cs typeface="Times New Roman"/>
              </a:rPr>
              <a:t> </a:t>
            </a:r>
            <a:r>
              <a:rPr lang="tr-TR" sz="1600" spc="-20" dirty="0" err="1">
                <a:solidFill>
                  <a:schemeClr val="tx1"/>
                </a:solidFill>
                <a:latin typeface="Times New Roman"/>
                <a:cs typeface="Times New Roman"/>
              </a:rPr>
              <a:t>Kashmir</a:t>
            </a:r>
            <a:r>
              <a:rPr lang="tr-TR" sz="1600" spc="-20" dirty="0">
                <a:solidFill>
                  <a:schemeClr val="tx1"/>
                </a:solidFill>
                <a:latin typeface="Times New Roman"/>
                <a:cs typeface="Times New Roman"/>
              </a:rPr>
              <a:t> </a:t>
            </a:r>
            <a:r>
              <a:rPr sz="1600" dirty="0" err="1">
                <a:solidFill>
                  <a:schemeClr val="tx1"/>
                </a:solidFill>
                <a:latin typeface="Times New Roman"/>
                <a:cs typeface="Times New Roman"/>
              </a:rPr>
              <a:t>Üniversitesi</a:t>
            </a:r>
            <a:r>
              <a:rPr sz="1600" spc="-45" dirty="0">
                <a:solidFill>
                  <a:schemeClr val="tx1"/>
                </a:solidFill>
                <a:latin typeface="Times New Roman"/>
                <a:cs typeface="Times New Roman"/>
              </a:rPr>
              <a:t> </a:t>
            </a:r>
            <a:r>
              <a:rPr sz="1600" spc="-10" dirty="0">
                <a:solidFill>
                  <a:schemeClr val="tx1"/>
                </a:solidFill>
                <a:latin typeface="Times New Roman"/>
                <a:cs typeface="Times New Roman"/>
              </a:rPr>
              <a:t>(</a:t>
            </a:r>
            <a:r>
              <a:rPr lang="tr-TR" sz="1600" i="1" spc="-10" dirty="0">
                <a:solidFill>
                  <a:schemeClr val="tx1"/>
                </a:solidFill>
                <a:latin typeface="Times New Roman"/>
                <a:cs typeface="Times New Roman"/>
              </a:rPr>
              <a:t>Pakistan</a:t>
            </a:r>
            <a:r>
              <a:rPr sz="1600" spc="-10" dirty="0">
                <a:solidFill>
                  <a:schemeClr val="tx1"/>
                </a:solidFill>
                <a:latin typeface="Times New Roman"/>
                <a:cs typeface="Times New Roman"/>
              </a:rPr>
              <a:t>)</a:t>
            </a:r>
            <a:endParaRPr sz="1600" dirty="0">
              <a:solidFill>
                <a:schemeClr val="tx1"/>
              </a:solidFill>
              <a:latin typeface="Times New Roman"/>
              <a:cs typeface="Times New Roman"/>
            </a:endParaRPr>
          </a:p>
          <a:p>
            <a:pPr marL="4491990" lvl="1" indent="-285750">
              <a:lnSpc>
                <a:spcPts val="1730"/>
              </a:lnSpc>
              <a:spcBef>
                <a:spcPts val="215"/>
              </a:spcBef>
              <a:buClr>
                <a:srgbClr val="FF0000"/>
              </a:buClr>
              <a:buFont typeface="Wingdings"/>
              <a:buChar char=""/>
              <a:tabLst>
                <a:tab pos="4491990" algn="l"/>
              </a:tabLst>
            </a:pPr>
            <a:r>
              <a:rPr lang="tr-TR" sz="1600" spc="-10" dirty="0" err="1">
                <a:solidFill>
                  <a:schemeClr val="tx1"/>
                </a:solidFill>
                <a:latin typeface="Times New Roman"/>
                <a:cs typeface="Times New Roman"/>
              </a:rPr>
              <a:t>Hajvery</a:t>
            </a:r>
            <a:r>
              <a:rPr lang="tr-TR" sz="1600" spc="-10" dirty="0">
                <a:solidFill>
                  <a:schemeClr val="tx1"/>
                </a:solidFill>
                <a:latin typeface="Times New Roman"/>
                <a:cs typeface="Times New Roman"/>
              </a:rPr>
              <a:t> </a:t>
            </a:r>
            <a:r>
              <a:rPr sz="1600" spc="-10" dirty="0" err="1">
                <a:solidFill>
                  <a:schemeClr val="tx1"/>
                </a:solidFill>
                <a:latin typeface="Times New Roman"/>
                <a:cs typeface="Times New Roman"/>
              </a:rPr>
              <a:t>Üniversitesi</a:t>
            </a:r>
            <a:r>
              <a:rPr lang="tr-TR" sz="1600" spc="-10" dirty="0">
                <a:solidFill>
                  <a:schemeClr val="tx1"/>
                </a:solidFill>
                <a:latin typeface="Times New Roman"/>
                <a:cs typeface="Times New Roman"/>
              </a:rPr>
              <a:t> </a:t>
            </a:r>
            <a:r>
              <a:rPr sz="1600" spc="-10" dirty="0">
                <a:solidFill>
                  <a:schemeClr val="tx1"/>
                </a:solidFill>
                <a:latin typeface="Times New Roman"/>
                <a:cs typeface="Times New Roman"/>
              </a:rPr>
              <a:t>(</a:t>
            </a:r>
            <a:r>
              <a:rPr lang="tr-TR" sz="1600" i="1" spc="-10" dirty="0">
                <a:solidFill>
                  <a:schemeClr val="tx1"/>
                </a:solidFill>
                <a:latin typeface="Times New Roman"/>
                <a:cs typeface="Times New Roman"/>
              </a:rPr>
              <a:t>Pakistan</a:t>
            </a:r>
            <a:r>
              <a:rPr sz="1600" spc="-10" dirty="0">
                <a:solidFill>
                  <a:schemeClr val="tx1"/>
                </a:solidFill>
                <a:latin typeface="Times New Roman"/>
                <a:cs typeface="Times New Roman"/>
              </a:rPr>
              <a:t>)</a:t>
            </a:r>
            <a:endParaRPr lang="tr-TR" sz="1600" spc="-10" dirty="0">
              <a:solidFill>
                <a:schemeClr val="tx1"/>
              </a:solidFill>
              <a:latin typeface="Times New Roman"/>
              <a:cs typeface="Times New Roman"/>
            </a:endParaRPr>
          </a:p>
          <a:p>
            <a:pPr marL="4491990" lvl="1" indent="-285750">
              <a:lnSpc>
                <a:spcPts val="1730"/>
              </a:lnSpc>
              <a:spcBef>
                <a:spcPts val="215"/>
              </a:spcBef>
              <a:buClr>
                <a:srgbClr val="FF0000"/>
              </a:buClr>
              <a:buFont typeface="Wingdings"/>
              <a:buChar char=""/>
              <a:tabLst>
                <a:tab pos="4491990" algn="l"/>
              </a:tabLst>
            </a:pPr>
            <a:r>
              <a:rPr lang="tr-TR" sz="1600" spc="-10" dirty="0">
                <a:solidFill>
                  <a:schemeClr val="tx1"/>
                </a:solidFill>
                <a:latin typeface="Times New Roman"/>
                <a:cs typeface="Times New Roman"/>
              </a:rPr>
              <a:t>Ulusal Bilim ve Teknoloji Üniversitesi (</a:t>
            </a:r>
            <a:r>
              <a:rPr lang="tr-TR" sz="1600" i="1" spc="-10" dirty="0">
                <a:solidFill>
                  <a:schemeClr val="tx1"/>
                </a:solidFill>
                <a:latin typeface="Times New Roman"/>
                <a:cs typeface="Times New Roman"/>
              </a:rPr>
              <a:t>Pakistan</a:t>
            </a:r>
            <a:r>
              <a:rPr lang="tr-TR" sz="1600" spc="-10" dirty="0">
                <a:solidFill>
                  <a:schemeClr val="tx1"/>
                </a:solidFill>
                <a:latin typeface="Times New Roman"/>
                <a:cs typeface="Times New Roman"/>
              </a:rPr>
              <a:t>)</a:t>
            </a:r>
          </a:p>
          <a:p>
            <a:pPr marL="4491990" lvl="1" indent="-285750">
              <a:lnSpc>
                <a:spcPts val="1730"/>
              </a:lnSpc>
              <a:spcBef>
                <a:spcPts val="215"/>
              </a:spcBef>
              <a:buClr>
                <a:srgbClr val="FF0000"/>
              </a:buClr>
              <a:buFont typeface="Wingdings"/>
              <a:buChar char=""/>
              <a:tabLst>
                <a:tab pos="4491990" algn="l"/>
              </a:tabLst>
            </a:pPr>
            <a:r>
              <a:rPr lang="tr-TR" sz="1600" dirty="0" err="1">
                <a:solidFill>
                  <a:schemeClr val="tx1"/>
                </a:solidFill>
                <a:latin typeface="Times New Roman"/>
                <a:cs typeface="Times New Roman"/>
              </a:rPr>
              <a:t>Lahore</a:t>
            </a:r>
            <a:r>
              <a:rPr lang="tr-TR" sz="1600" dirty="0">
                <a:solidFill>
                  <a:schemeClr val="tx1"/>
                </a:solidFill>
                <a:latin typeface="Times New Roman"/>
                <a:cs typeface="Times New Roman"/>
              </a:rPr>
              <a:t> </a:t>
            </a:r>
            <a:r>
              <a:rPr lang="tr-TR" sz="1600" dirty="0" err="1">
                <a:solidFill>
                  <a:schemeClr val="tx1"/>
                </a:solidFill>
                <a:latin typeface="Times New Roman"/>
                <a:cs typeface="Times New Roman"/>
              </a:rPr>
              <a:t>College</a:t>
            </a:r>
            <a:r>
              <a:rPr lang="tr-TR" sz="1600" dirty="0">
                <a:solidFill>
                  <a:schemeClr val="tx1"/>
                </a:solidFill>
                <a:latin typeface="Times New Roman"/>
                <a:cs typeface="Times New Roman"/>
              </a:rPr>
              <a:t> </a:t>
            </a:r>
            <a:r>
              <a:rPr lang="tr-TR" sz="1600" dirty="0" err="1">
                <a:solidFill>
                  <a:schemeClr val="tx1"/>
                </a:solidFill>
                <a:latin typeface="Times New Roman"/>
                <a:cs typeface="Times New Roman"/>
              </a:rPr>
              <a:t>for</a:t>
            </a:r>
            <a:r>
              <a:rPr lang="tr-TR" sz="1600" dirty="0">
                <a:solidFill>
                  <a:schemeClr val="tx1"/>
                </a:solidFill>
                <a:latin typeface="Times New Roman"/>
                <a:cs typeface="Times New Roman"/>
              </a:rPr>
              <a:t> </a:t>
            </a:r>
            <a:r>
              <a:rPr lang="tr-TR" sz="1600" dirty="0" err="1">
                <a:solidFill>
                  <a:schemeClr val="tx1"/>
                </a:solidFill>
                <a:latin typeface="Times New Roman"/>
                <a:cs typeface="Times New Roman"/>
              </a:rPr>
              <a:t>Women</a:t>
            </a:r>
            <a:r>
              <a:rPr lang="tr-TR" sz="1600" dirty="0">
                <a:solidFill>
                  <a:schemeClr val="tx1"/>
                </a:solidFill>
                <a:latin typeface="Times New Roman"/>
                <a:cs typeface="Times New Roman"/>
              </a:rPr>
              <a:t> Üniversitesi </a:t>
            </a:r>
            <a:r>
              <a:rPr lang="tr-TR" sz="1600" spc="-10" dirty="0">
                <a:solidFill>
                  <a:schemeClr val="tx1"/>
                </a:solidFill>
                <a:latin typeface="Times New Roman"/>
                <a:cs typeface="Times New Roman"/>
              </a:rPr>
              <a:t>(</a:t>
            </a:r>
            <a:r>
              <a:rPr lang="tr-TR" sz="1600" i="1" spc="-10" dirty="0">
                <a:solidFill>
                  <a:schemeClr val="tx1"/>
                </a:solidFill>
                <a:latin typeface="Times New Roman"/>
                <a:cs typeface="Times New Roman"/>
              </a:rPr>
              <a:t>Pakistan</a:t>
            </a:r>
            <a:r>
              <a:rPr lang="tr-TR" sz="1600" spc="-10" dirty="0">
                <a:solidFill>
                  <a:schemeClr val="tx1"/>
                </a:solidFill>
                <a:latin typeface="Times New Roman"/>
                <a:cs typeface="Times New Roman"/>
              </a:rPr>
              <a:t>)</a:t>
            </a:r>
            <a:endParaRPr sz="1600" dirty="0">
              <a:solidFill>
                <a:schemeClr val="tx1"/>
              </a:solidFill>
              <a:latin typeface="Times New Roman"/>
              <a:cs typeface="Times New Roman"/>
            </a:endParaRPr>
          </a:p>
          <a:p>
            <a:pPr marL="4491990" lvl="1" indent="-285750">
              <a:lnSpc>
                <a:spcPts val="1730"/>
              </a:lnSpc>
              <a:spcBef>
                <a:spcPts val="215"/>
              </a:spcBef>
              <a:buClr>
                <a:srgbClr val="FF0000"/>
              </a:buClr>
              <a:buFont typeface="Wingdings"/>
              <a:buChar char=""/>
              <a:tabLst>
                <a:tab pos="4491990" algn="l"/>
              </a:tabLst>
            </a:pPr>
            <a:r>
              <a:rPr sz="1600" dirty="0">
                <a:solidFill>
                  <a:schemeClr val="tx1"/>
                </a:solidFill>
                <a:latin typeface="Times New Roman"/>
                <a:cs typeface="Times New Roman"/>
              </a:rPr>
              <a:t>Don</a:t>
            </a:r>
            <a:r>
              <a:rPr sz="1600" spc="-55" dirty="0">
                <a:solidFill>
                  <a:schemeClr val="tx1"/>
                </a:solidFill>
                <a:latin typeface="Times New Roman"/>
                <a:cs typeface="Times New Roman"/>
              </a:rPr>
              <a:t> </a:t>
            </a:r>
            <a:r>
              <a:rPr sz="1600" dirty="0">
                <a:solidFill>
                  <a:schemeClr val="tx1"/>
                </a:solidFill>
                <a:latin typeface="Times New Roman"/>
                <a:cs typeface="Times New Roman"/>
              </a:rPr>
              <a:t>State</a:t>
            </a:r>
            <a:r>
              <a:rPr sz="1600" spc="-40" dirty="0">
                <a:solidFill>
                  <a:schemeClr val="tx1"/>
                </a:solidFill>
                <a:latin typeface="Times New Roman"/>
                <a:cs typeface="Times New Roman"/>
              </a:rPr>
              <a:t> </a:t>
            </a:r>
            <a:r>
              <a:rPr sz="1600" spc="-20" dirty="0">
                <a:solidFill>
                  <a:schemeClr val="tx1"/>
                </a:solidFill>
                <a:latin typeface="Times New Roman"/>
                <a:cs typeface="Times New Roman"/>
              </a:rPr>
              <a:t>Teknik Üniversitesi </a:t>
            </a:r>
            <a:r>
              <a:rPr sz="1600" i="1" spc="-10" dirty="0">
                <a:solidFill>
                  <a:schemeClr val="tx1"/>
                </a:solidFill>
                <a:latin typeface="Times New Roman"/>
                <a:cs typeface="Times New Roman"/>
              </a:rPr>
              <a:t>(</a:t>
            </a:r>
            <a:r>
              <a:rPr sz="1600" i="1" spc="-10" dirty="0" err="1">
                <a:solidFill>
                  <a:schemeClr val="tx1"/>
                </a:solidFill>
                <a:latin typeface="Times New Roman"/>
                <a:cs typeface="Times New Roman"/>
              </a:rPr>
              <a:t>Rusya</a:t>
            </a:r>
            <a:r>
              <a:rPr sz="1600" i="1" spc="-10" dirty="0">
                <a:solidFill>
                  <a:schemeClr val="tx1"/>
                </a:solidFill>
                <a:latin typeface="Times New Roman"/>
                <a:cs typeface="Times New Roman"/>
              </a:rPr>
              <a:t>)</a:t>
            </a:r>
            <a:endParaRPr lang="tr-TR" sz="1600" i="1" spc="-10" dirty="0">
              <a:solidFill>
                <a:schemeClr val="tx1"/>
              </a:solidFill>
              <a:latin typeface="Times New Roman"/>
              <a:cs typeface="Times New Roman"/>
            </a:endParaRPr>
          </a:p>
          <a:p>
            <a:pPr marL="4491990" lvl="1" indent="-285750">
              <a:spcBef>
                <a:spcPts val="215"/>
              </a:spcBef>
              <a:buClr>
                <a:srgbClr val="FF0000"/>
              </a:buClr>
              <a:buFont typeface="Wingdings"/>
              <a:buChar char=""/>
              <a:tabLst>
                <a:tab pos="4491990" algn="l"/>
              </a:tabLst>
            </a:pPr>
            <a:r>
              <a:rPr lang="tr-TR" sz="1600" spc="-10" dirty="0" err="1">
                <a:solidFill>
                  <a:schemeClr val="tx1"/>
                </a:solidFill>
                <a:latin typeface="Times New Roman"/>
                <a:cs typeface="Times New Roman"/>
              </a:rPr>
              <a:t>Voronej</a:t>
            </a:r>
            <a:r>
              <a:rPr lang="tr-TR" sz="1600" spc="-10" dirty="0">
                <a:solidFill>
                  <a:schemeClr val="tx1"/>
                </a:solidFill>
                <a:latin typeface="Times New Roman"/>
                <a:cs typeface="Times New Roman"/>
              </a:rPr>
              <a:t> Devlet Üniversitesi </a:t>
            </a:r>
            <a:r>
              <a:rPr lang="tr-TR" sz="1600" i="1" spc="-10" dirty="0">
                <a:solidFill>
                  <a:schemeClr val="tx1"/>
                </a:solidFill>
                <a:latin typeface="Times New Roman"/>
                <a:cs typeface="Times New Roman"/>
              </a:rPr>
              <a:t>(Rusya)</a:t>
            </a:r>
          </a:p>
          <a:p>
            <a:pPr marL="4491990" lvl="1" indent="-285750">
              <a:lnSpc>
                <a:spcPct val="100000"/>
              </a:lnSpc>
              <a:spcBef>
                <a:spcPts val="215"/>
              </a:spcBef>
              <a:buClr>
                <a:srgbClr val="FF0000"/>
              </a:buClr>
              <a:buFont typeface="Wingdings"/>
              <a:buChar char=""/>
              <a:tabLst>
                <a:tab pos="4491990" algn="l"/>
              </a:tabLst>
            </a:pPr>
            <a:r>
              <a:rPr lang="tr-TR" sz="1600" dirty="0">
                <a:solidFill>
                  <a:schemeClr val="tx1"/>
                </a:solidFill>
                <a:latin typeface="Times New Roman"/>
                <a:cs typeface="Times New Roman"/>
              </a:rPr>
              <a:t>Ukrayna Ulusal Yaşam ve Çevre Bilimleri Üniversitesi </a:t>
            </a:r>
            <a:r>
              <a:rPr lang="tr-TR" sz="1600" i="1" spc="-10" dirty="0">
                <a:solidFill>
                  <a:schemeClr val="tx1"/>
                </a:solidFill>
                <a:latin typeface="Times New Roman"/>
                <a:cs typeface="Times New Roman"/>
              </a:rPr>
              <a:t>(Ukrayna)</a:t>
            </a:r>
            <a:endParaRPr sz="1600" i="1" spc="-10" dirty="0">
              <a:solidFill>
                <a:schemeClr val="tx1"/>
              </a:solidFill>
              <a:latin typeface="Times New Roman"/>
              <a:cs typeface="Times New Roman"/>
            </a:endParaRPr>
          </a:p>
          <a:p>
            <a:pPr marL="5080">
              <a:lnSpc>
                <a:spcPts val="2630"/>
              </a:lnSpc>
              <a:spcBef>
                <a:spcPts val="1385"/>
              </a:spcBef>
              <a:buClr>
                <a:srgbClr val="FF0000"/>
              </a:buClr>
              <a:buSzPct val="95454"/>
              <a:tabLst>
                <a:tab pos="111125" algn="l"/>
              </a:tabLst>
            </a:pPr>
            <a:r>
              <a:rPr sz="1800" spc="-10" dirty="0">
                <a:latin typeface="Times New Roman"/>
                <a:cs typeface="Times New Roman"/>
              </a:rPr>
              <a:t>.</a:t>
            </a:r>
            <a:endParaRPr sz="1800" dirty="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16</a:t>
            </a:fld>
            <a:endParaRPr spc="-25" dirty="0"/>
          </a:p>
        </p:txBody>
      </p:sp>
      <p:sp>
        <p:nvSpPr>
          <p:cNvPr id="9" name="object 9"/>
          <p:cNvSpPr txBox="1">
            <a:spLocks noGrp="1"/>
          </p:cNvSpPr>
          <p:nvPr>
            <p:ph type="title"/>
          </p:nvPr>
        </p:nvSpPr>
        <p:spPr>
          <a:prstGeom prst="rect">
            <a:avLst/>
          </a:prstGeom>
        </p:spPr>
        <p:txBody>
          <a:bodyPr vert="horz" wrap="square" lIns="0" tIns="67945" rIns="0" bIns="0" rtlCol="0">
            <a:spAutoFit/>
          </a:bodyPr>
          <a:lstStyle/>
          <a:p>
            <a:pPr marL="1748155" marR="5715" indent="-343535">
              <a:lnSpc>
                <a:spcPts val="3460"/>
              </a:lnSpc>
              <a:spcBef>
                <a:spcPts val="535"/>
              </a:spcBef>
            </a:pPr>
            <a:r>
              <a:rPr dirty="0"/>
              <a:t>ÖĞRENCİ</a:t>
            </a:r>
            <a:r>
              <a:rPr spc="-95" dirty="0"/>
              <a:t> </a:t>
            </a:r>
            <a:r>
              <a:rPr spc="-10" dirty="0"/>
              <a:t>DEĞİŞİM PROGRAMLARI</a:t>
            </a:r>
          </a:p>
        </p:txBody>
      </p:sp>
      <p:sp>
        <p:nvSpPr>
          <p:cNvPr id="12" name="Dikdörtgen 11">
            <a:extLst>
              <a:ext uri="{FF2B5EF4-FFF2-40B4-BE49-F238E27FC236}">
                <a16:creationId xmlns:a16="http://schemas.microsoft.com/office/drawing/2014/main" id="{FCD51BD7-EE16-4A90-B1C2-EF914175E053}"/>
              </a:ext>
            </a:extLst>
          </p:cNvPr>
          <p:cNvSpPr/>
          <p:nvPr/>
        </p:nvSpPr>
        <p:spPr>
          <a:xfrm>
            <a:off x="297943" y="5224868"/>
            <a:ext cx="8245221" cy="1141851"/>
          </a:xfrm>
          <a:prstGeom prst="rect">
            <a:avLst/>
          </a:prstGeom>
        </p:spPr>
        <p:txBody>
          <a:bodyPr wrap="square">
            <a:spAutoFit/>
          </a:bodyPr>
          <a:lstStyle/>
          <a:p>
            <a:pPr marL="111125" indent="-106045">
              <a:lnSpc>
                <a:spcPts val="2630"/>
              </a:lnSpc>
              <a:spcBef>
                <a:spcPts val="1385"/>
              </a:spcBef>
              <a:buClr>
                <a:srgbClr val="FF0000"/>
              </a:buClr>
              <a:buSzPct val="95454"/>
              <a:buFont typeface="Arial"/>
              <a:buChar char="•"/>
              <a:tabLst>
                <a:tab pos="111125" algn="l"/>
              </a:tabLst>
            </a:pPr>
            <a:r>
              <a:rPr lang="tr-TR" sz="2200" b="1" spc="-10" dirty="0">
                <a:latin typeface="Times New Roman"/>
                <a:cs typeface="Times New Roman"/>
              </a:rPr>
              <a:t>Farabi</a:t>
            </a:r>
            <a:r>
              <a:rPr lang="tr-TR" sz="2200" b="1" spc="-130" dirty="0">
                <a:latin typeface="Times New Roman"/>
                <a:cs typeface="Times New Roman"/>
              </a:rPr>
              <a:t> </a:t>
            </a:r>
            <a:r>
              <a:rPr lang="tr-TR" sz="2200" b="1" dirty="0">
                <a:latin typeface="Times New Roman"/>
                <a:cs typeface="Times New Roman"/>
              </a:rPr>
              <a:t>Anlaşmalı</a:t>
            </a:r>
            <a:r>
              <a:rPr lang="tr-TR" sz="2200" b="1" spc="-75" dirty="0">
                <a:latin typeface="Times New Roman"/>
                <a:cs typeface="Times New Roman"/>
              </a:rPr>
              <a:t> </a:t>
            </a:r>
            <a:r>
              <a:rPr lang="tr-TR" sz="2200" b="1" spc="-10" dirty="0">
                <a:latin typeface="Times New Roman"/>
                <a:cs typeface="Times New Roman"/>
              </a:rPr>
              <a:t>Üniversiteler</a:t>
            </a:r>
            <a:endParaRPr lang="tr-TR" sz="2200" dirty="0">
              <a:latin typeface="Times New Roman"/>
              <a:cs typeface="Times New Roman"/>
            </a:endParaRPr>
          </a:p>
          <a:p>
            <a:pPr marL="394970" marR="4017010" lvl="1" indent="-184785" algn="l">
              <a:lnSpc>
                <a:spcPct val="80000"/>
              </a:lnSpc>
              <a:spcBef>
                <a:spcPts val="420"/>
              </a:spcBef>
              <a:buClr>
                <a:srgbClr val="FF0000"/>
              </a:buClr>
              <a:buSzPct val="94444"/>
              <a:buFont typeface="Wingdings"/>
              <a:buChar char=""/>
              <a:tabLst>
                <a:tab pos="394970" algn="l"/>
              </a:tabLst>
            </a:pPr>
            <a:r>
              <a:rPr lang="tr-TR" sz="1800" dirty="0">
                <a:latin typeface="Times New Roman"/>
                <a:cs typeface="Times New Roman"/>
              </a:rPr>
              <a:t>50’den</a:t>
            </a:r>
            <a:r>
              <a:rPr lang="tr-TR" sz="1800" spc="265" dirty="0">
                <a:latin typeface="Times New Roman"/>
                <a:cs typeface="Times New Roman"/>
              </a:rPr>
              <a:t>  </a:t>
            </a:r>
            <a:r>
              <a:rPr lang="tr-TR" sz="1800" dirty="0">
                <a:latin typeface="Times New Roman"/>
                <a:cs typeface="Times New Roman"/>
              </a:rPr>
              <a:t>fazla</a:t>
            </a:r>
            <a:r>
              <a:rPr lang="tr-TR" sz="1800" spc="260" dirty="0">
                <a:latin typeface="Times New Roman"/>
                <a:cs typeface="Times New Roman"/>
              </a:rPr>
              <a:t>  </a:t>
            </a:r>
            <a:r>
              <a:rPr lang="tr-TR" sz="1800" dirty="0">
                <a:latin typeface="Times New Roman"/>
                <a:cs typeface="Times New Roman"/>
              </a:rPr>
              <a:t>devlet</a:t>
            </a:r>
            <a:r>
              <a:rPr lang="tr-TR" sz="1800" spc="265" dirty="0">
                <a:latin typeface="Times New Roman"/>
                <a:cs typeface="Times New Roman"/>
              </a:rPr>
              <a:t>  </a:t>
            </a:r>
            <a:r>
              <a:rPr lang="tr-TR" sz="1800" dirty="0">
                <a:latin typeface="Times New Roman"/>
                <a:cs typeface="Times New Roman"/>
              </a:rPr>
              <a:t>üniversitesi</a:t>
            </a:r>
            <a:r>
              <a:rPr lang="tr-TR" sz="1800" spc="260" dirty="0">
                <a:latin typeface="Times New Roman"/>
                <a:cs typeface="Times New Roman"/>
              </a:rPr>
              <a:t>  </a:t>
            </a:r>
            <a:r>
              <a:rPr lang="tr-TR" sz="1800" spc="-25" dirty="0">
                <a:latin typeface="Times New Roman"/>
                <a:cs typeface="Times New Roman"/>
              </a:rPr>
              <a:t>ile </a:t>
            </a:r>
            <a:r>
              <a:rPr lang="tr-TR" sz="1800" dirty="0">
                <a:latin typeface="Times New Roman"/>
                <a:cs typeface="Times New Roman"/>
              </a:rPr>
              <a:t>öğrenci</a:t>
            </a:r>
            <a:r>
              <a:rPr lang="tr-TR" sz="1800" spc="385" dirty="0">
                <a:latin typeface="Times New Roman"/>
                <a:cs typeface="Times New Roman"/>
              </a:rPr>
              <a:t>  </a:t>
            </a:r>
            <a:r>
              <a:rPr lang="tr-TR" sz="1800" dirty="0">
                <a:latin typeface="Times New Roman"/>
                <a:cs typeface="Times New Roman"/>
              </a:rPr>
              <a:t>değişimine</a:t>
            </a:r>
            <a:r>
              <a:rPr lang="tr-TR" sz="1800" spc="400" dirty="0">
                <a:latin typeface="Times New Roman"/>
                <a:cs typeface="Times New Roman"/>
              </a:rPr>
              <a:t>  </a:t>
            </a:r>
            <a:r>
              <a:rPr lang="tr-TR" sz="1800" dirty="0">
                <a:latin typeface="Times New Roman"/>
                <a:cs typeface="Times New Roman"/>
              </a:rPr>
              <a:t>ilişkin</a:t>
            </a:r>
            <a:r>
              <a:rPr lang="tr-TR" sz="1800" spc="390" dirty="0">
                <a:latin typeface="Times New Roman"/>
                <a:cs typeface="Times New Roman"/>
              </a:rPr>
              <a:t>  </a:t>
            </a:r>
            <a:r>
              <a:rPr lang="tr-TR" sz="1800" spc="-10" dirty="0">
                <a:latin typeface="Times New Roman"/>
                <a:cs typeface="Times New Roman"/>
              </a:rPr>
              <a:t>anlaşma bulunmaktadır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2225" algn="ctr">
              <a:lnSpc>
                <a:spcPts val="3650"/>
              </a:lnSpc>
              <a:spcBef>
                <a:spcPts val="100"/>
              </a:spcBef>
            </a:pPr>
            <a:r>
              <a:rPr spc="-10" dirty="0"/>
              <a:t>ÇİFT</a:t>
            </a:r>
            <a:r>
              <a:rPr spc="-240" dirty="0"/>
              <a:t> </a:t>
            </a:r>
            <a:r>
              <a:rPr dirty="0"/>
              <a:t>ANA</a:t>
            </a:r>
            <a:r>
              <a:rPr spc="-190" dirty="0"/>
              <a:t> </a:t>
            </a:r>
            <a:r>
              <a:rPr spc="-25" dirty="0"/>
              <a:t>DAL</a:t>
            </a:r>
          </a:p>
          <a:p>
            <a:pPr algn="ctr">
              <a:lnSpc>
                <a:spcPts val="3650"/>
              </a:lnSpc>
            </a:pPr>
            <a:r>
              <a:rPr dirty="0"/>
              <a:t>ve</a:t>
            </a:r>
            <a:r>
              <a:rPr spc="-190" dirty="0"/>
              <a:t> </a:t>
            </a:r>
            <a:r>
              <a:rPr spc="-55" dirty="0"/>
              <a:t>YAN</a:t>
            </a:r>
            <a:r>
              <a:rPr spc="-70" dirty="0"/>
              <a:t> </a:t>
            </a:r>
            <a:r>
              <a:rPr dirty="0"/>
              <a:t>DAL</a:t>
            </a:r>
            <a:r>
              <a:rPr spc="-200" dirty="0"/>
              <a:t> </a:t>
            </a:r>
            <a:r>
              <a:rPr spc="-10" dirty="0"/>
              <a:t>PROGRAMLARI</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17</a:t>
            </a:fld>
            <a:endParaRPr spc="-25" dirty="0"/>
          </a:p>
        </p:txBody>
      </p:sp>
      <p:sp>
        <p:nvSpPr>
          <p:cNvPr id="3" name="object 3"/>
          <p:cNvSpPr txBox="1"/>
          <p:nvPr/>
        </p:nvSpPr>
        <p:spPr>
          <a:xfrm>
            <a:off x="535940" y="1447698"/>
            <a:ext cx="8073390" cy="4251870"/>
          </a:xfrm>
          <a:prstGeom prst="rect">
            <a:avLst/>
          </a:prstGeom>
        </p:spPr>
        <p:txBody>
          <a:bodyPr vert="horz" wrap="square" lIns="0" tIns="74295" rIns="0" bIns="0" rtlCol="0">
            <a:spAutoFit/>
          </a:bodyPr>
          <a:lstStyle/>
          <a:p>
            <a:pPr marL="182880" marR="5080" indent="-170815" algn="just">
              <a:lnSpc>
                <a:spcPct val="80000"/>
              </a:lnSpc>
              <a:spcBef>
                <a:spcPts val="585"/>
              </a:spcBef>
              <a:buClr>
                <a:srgbClr val="FF0000"/>
              </a:buClr>
              <a:buFont typeface="Arial"/>
              <a:buChar char="•"/>
              <a:tabLst>
                <a:tab pos="184150" algn="l"/>
              </a:tabLst>
            </a:pPr>
            <a:r>
              <a:rPr sz="2000" b="1" dirty="0">
                <a:solidFill>
                  <a:srgbClr val="0162AC"/>
                </a:solidFill>
                <a:latin typeface="Times New Roman"/>
                <a:cs typeface="Times New Roman"/>
              </a:rPr>
              <a:t>Çift</a:t>
            </a:r>
            <a:r>
              <a:rPr sz="2000" b="1" spc="180" dirty="0">
                <a:solidFill>
                  <a:srgbClr val="0162AC"/>
                </a:solidFill>
                <a:latin typeface="Times New Roman"/>
                <a:cs typeface="Times New Roman"/>
              </a:rPr>
              <a:t>  </a:t>
            </a:r>
            <a:r>
              <a:rPr sz="2000" b="1" dirty="0">
                <a:solidFill>
                  <a:srgbClr val="0162AC"/>
                </a:solidFill>
                <a:latin typeface="Times New Roman"/>
                <a:cs typeface="Times New Roman"/>
              </a:rPr>
              <a:t>ana</a:t>
            </a:r>
            <a:r>
              <a:rPr sz="2000" b="1" spc="190" dirty="0">
                <a:solidFill>
                  <a:srgbClr val="0162AC"/>
                </a:solidFill>
                <a:latin typeface="Times New Roman"/>
                <a:cs typeface="Times New Roman"/>
              </a:rPr>
              <a:t>  </a:t>
            </a:r>
            <a:r>
              <a:rPr sz="2000" b="1" dirty="0">
                <a:solidFill>
                  <a:srgbClr val="0162AC"/>
                </a:solidFill>
                <a:latin typeface="Times New Roman"/>
                <a:cs typeface="Times New Roman"/>
              </a:rPr>
              <a:t>dal</a:t>
            </a:r>
            <a:r>
              <a:rPr sz="2000" b="1" spc="175" dirty="0">
                <a:solidFill>
                  <a:srgbClr val="0162AC"/>
                </a:solidFill>
                <a:latin typeface="Times New Roman"/>
                <a:cs typeface="Times New Roman"/>
              </a:rPr>
              <a:t>  </a:t>
            </a:r>
            <a:r>
              <a:rPr sz="2000" b="1" dirty="0">
                <a:solidFill>
                  <a:srgbClr val="0162AC"/>
                </a:solidFill>
                <a:latin typeface="Times New Roman"/>
                <a:cs typeface="Times New Roman"/>
              </a:rPr>
              <a:t>programı</a:t>
            </a:r>
            <a:r>
              <a:rPr sz="2000" dirty="0">
                <a:latin typeface="Times New Roman"/>
                <a:cs typeface="Times New Roman"/>
              </a:rPr>
              <a:t>,</a:t>
            </a:r>
            <a:r>
              <a:rPr sz="2000" spc="190" dirty="0">
                <a:latin typeface="Times New Roman"/>
                <a:cs typeface="Times New Roman"/>
              </a:rPr>
              <a:t>  </a:t>
            </a:r>
            <a:r>
              <a:rPr sz="2000" dirty="0">
                <a:latin typeface="Times New Roman"/>
                <a:cs typeface="Times New Roman"/>
              </a:rPr>
              <a:t>lisans</a:t>
            </a:r>
            <a:r>
              <a:rPr sz="2000" spc="180" dirty="0">
                <a:latin typeface="Times New Roman"/>
                <a:cs typeface="Times New Roman"/>
              </a:rPr>
              <a:t>  </a:t>
            </a:r>
            <a:r>
              <a:rPr sz="2000" dirty="0">
                <a:latin typeface="Times New Roman"/>
                <a:cs typeface="Times New Roman"/>
              </a:rPr>
              <a:t>programlarını</a:t>
            </a:r>
            <a:r>
              <a:rPr sz="2000" spc="175" dirty="0">
                <a:latin typeface="Times New Roman"/>
                <a:cs typeface="Times New Roman"/>
              </a:rPr>
              <a:t>  </a:t>
            </a:r>
            <a:r>
              <a:rPr sz="2000" dirty="0">
                <a:latin typeface="Times New Roman"/>
                <a:cs typeface="Times New Roman"/>
              </a:rPr>
              <a:t>üstün</a:t>
            </a:r>
            <a:r>
              <a:rPr sz="2000" spc="185" dirty="0">
                <a:latin typeface="Times New Roman"/>
                <a:cs typeface="Times New Roman"/>
              </a:rPr>
              <a:t>  </a:t>
            </a:r>
            <a:r>
              <a:rPr sz="2000" dirty="0">
                <a:latin typeface="Times New Roman"/>
                <a:cs typeface="Times New Roman"/>
              </a:rPr>
              <a:t>başarıyla</a:t>
            </a:r>
            <a:r>
              <a:rPr sz="2000" spc="185" dirty="0">
                <a:latin typeface="Times New Roman"/>
                <a:cs typeface="Times New Roman"/>
              </a:rPr>
              <a:t>  </a:t>
            </a:r>
            <a:r>
              <a:rPr sz="2000" spc="-10" dirty="0">
                <a:latin typeface="Times New Roman"/>
                <a:cs typeface="Times New Roman"/>
              </a:rPr>
              <a:t>yürüten 	</a:t>
            </a:r>
            <a:r>
              <a:rPr sz="2000" dirty="0">
                <a:latin typeface="Times New Roman"/>
                <a:cs typeface="Times New Roman"/>
              </a:rPr>
              <a:t>öğrencilerin,</a:t>
            </a:r>
            <a:r>
              <a:rPr sz="2000" spc="75" dirty="0">
                <a:latin typeface="Times New Roman"/>
                <a:cs typeface="Times New Roman"/>
              </a:rPr>
              <a:t>  </a:t>
            </a:r>
            <a:r>
              <a:rPr sz="2000" dirty="0">
                <a:latin typeface="Times New Roman"/>
                <a:cs typeface="Times New Roman"/>
              </a:rPr>
              <a:t>aynı</a:t>
            </a:r>
            <a:r>
              <a:rPr sz="2000" spc="75" dirty="0">
                <a:latin typeface="Times New Roman"/>
                <a:cs typeface="Times New Roman"/>
              </a:rPr>
              <a:t>  </a:t>
            </a:r>
            <a:r>
              <a:rPr sz="2000" dirty="0">
                <a:latin typeface="Times New Roman"/>
                <a:cs typeface="Times New Roman"/>
              </a:rPr>
              <a:t>zamanda</a:t>
            </a:r>
            <a:r>
              <a:rPr sz="2000" spc="75" dirty="0">
                <a:latin typeface="Times New Roman"/>
                <a:cs typeface="Times New Roman"/>
              </a:rPr>
              <a:t>  </a:t>
            </a:r>
            <a:r>
              <a:rPr sz="2000" dirty="0">
                <a:latin typeface="Times New Roman"/>
                <a:cs typeface="Times New Roman"/>
              </a:rPr>
              <a:t>ikinci</a:t>
            </a:r>
            <a:r>
              <a:rPr sz="2000" spc="75" dirty="0">
                <a:latin typeface="Times New Roman"/>
                <a:cs typeface="Times New Roman"/>
              </a:rPr>
              <a:t>  </a:t>
            </a:r>
            <a:r>
              <a:rPr sz="2000" dirty="0">
                <a:latin typeface="Times New Roman"/>
                <a:cs typeface="Times New Roman"/>
              </a:rPr>
              <a:t>bir</a:t>
            </a:r>
            <a:r>
              <a:rPr sz="2000" spc="70" dirty="0">
                <a:latin typeface="Times New Roman"/>
                <a:cs typeface="Times New Roman"/>
              </a:rPr>
              <a:t>  </a:t>
            </a:r>
            <a:r>
              <a:rPr sz="2000" dirty="0">
                <a:latin typeface="Times New Roman"/>
                <a:cs typeface="Times New Roman"/>
              </a:rPr>
              <a:t>dalda</a:t>
            </a:r>
            <a:r>
              <a:rPr sz="2000" spc="75" dirty="0">
                <a:latin typeface="Times New Roman"/>
                <a:cs typeface="Times New Roman"/>
              </a:rPr>
              <a:t>  </a:t>
            </a:r>
            <a:r>
              <a:rPr sz="2000" dirty="0">
                <a:latin typeface="Times New Roman"/>
                <a:cs typeface="Times New Roman"/>
              </a:rPr>
              <a:t>lisans</a:t>
            </a:r>
            <a:r>
              <a:rPr sz="2000" spc="65" dirty="0">
                <a:latin typeface="Times New Roman"/>
                <a:cs typeface="Times New Roman"/>
              </a:rPr>
              <a:t>  </a:t>
            </a:r>
            <a:r>
              <a:rPr sz="2000" dirty="0">
                <a:latin typeface="Times New Roman"/>
                <a:cs typeface="Times New Roman"/>
              </a:rPr>
              <a:t>diploması</a:t>
            </a:r>
            <a:r>
              <a:rPr sz="2000" spc="80" dirty="0">
                <a:latin typeface="Times New Roman"/>
                <a:cs typeface="Times New Roman"/>
              </a:rPr>
              <a:t>  </a:t>
            </a:r>
            <a:r>
              <a:rPr sz="2000" spc="-10" dirty="0">
                <a:latin typeface="Times New Roman"/>
                <a:cs typeface="Times New Roman"/>
              </a:rPr>
              <a:t>almalarına 	</a:t>
            </a:r>
            <a:r>
              <a:rPr sz="2000" dirty="0">
                <a:latin typeface="Times New Roman"/>
                <a:cs typeface="Times New Roman"/>
              </a:rPr>
              <a:t>olanak</a:t>
            </a:r>
            <a:r>
              <a:rPr sz="2000" spc="-35" dirty="0">
                <a:latin typeface="Times New Roman"/>
                <a:cs typeface="Times New Roman"/>
              </a:rPr>
              <a:t> </a:t>
            </a:r>
            <a:r>
              <a:rPr sz="2000" dirty="0">
                <a:latin typeface="Times New Roman"/>
                <a:cs typeface="Times New Roman"/>
              </a:rPr>
              <a:t>sağlayan</a:t>
            </a:r>
            <a:r>
              <a:rPr sz="2000" spc="-20" dirty="0">
                <a:latin typeface="Times New Roman"/>
                <a:cs typeface="Times New Roman"/>
              </a:rPr>
              <a:t> </a:t>
            </a:r>
            <a:r>
              <a:rPr sz="2000" dirty="0">
                <a:latin typeface="Times New Roman"/>
                <a:cs typeface="Times New Roman"/>
              </a:rPr>
              <a:t>bir</a:t>
            </a:r>
            <a:r>
              <a:rPr sz="2000" spc="-25" dirty="0">
                <a:latin typeface="Times New Roman"/>
                <a:cs typeface="Times New Roman"/>
              </a:rPr>
              <a:t> </a:t>
            </a:r>
            <a:r>
              <a:rPr sz="2000" spc="-10" dirty="0">
                <a:latin typeface="Times New Roman"/>
                <a:cs typeface="Times New Roman"/>
              </a:rPr>
              <a:t>programdır.</a:t>
            </a:r>
            <a:endParaRPr sz="2000" dirty="0">
              <a:latin typeface="Times New Roman"/>
              <a:cs typeface="Times New Roman"/>
            </a:endParaRPr>
          </a:p>
          <a:p>
            <a:pPr>
              <a:lnSpc>
                <a:spcPct val="100000"/>
              </a:lnSpc>
              <a:spcBef>
                <a:spcPts val="254"/>
              </a:spcBef>
              <a:buClr>
                <a:srgbClr val="FF0000"/>
              </a:buClr>
              <a:buFont typeface="Arial"/>
              <a:buChar char="•"/>
            </a:pPr>
            <a:endParaRPr sz="2000" dirty="0">
              <a:latin typeface="Times New Roman"/>
              <a:cs typeface="Times New Roman"/>
            </a:endParaRPr>
          </a:p>
          <a:p>
            <a:pPr marL="182880" marR="5080" indent="-170815" algn="just">
              <a:lnSpc>
                <a:spcPct val="80000"/>
              </a:lnSpc>
              <a:buClr>
                <a:srgbClr val="FF0000"/>
              </a:buClr>
              <a:buFont typeface="Arial"/>
              <a:buChar char="•"/>
              <a:tabLst>
                <a:tab pos="184785" algn="l"/>
              </a:tabLst>
            </a:pPr>
            <a:r>
              <a:rPr sz="2000" b="1" dirty="0">
                <a:solidFill>
                  <a:srgbClr val="0162AC"/>
                </a:solidFill>
                <a:latin typeface="Times New Roman"/>
                <a:cs typeface="Times New Roman"/>
              </a:rPr>
              <a:t>Yan</a:t>
            </a:r>
            <a:r>
              <a:rPr sz="2000" b="1" spc="15" dirty="0">
                <a:solidFill>
                  <a:srgbClr val="0162AC"/>
                </a:solidFill>
                <a:latin typeface="Times New Roman"/>
                <a:cs typeface="Times New Roman"/>
              </a:rPr>
              <a:t>  </a:t>
            </a:r>
            <a:r>
              <a:rPr sz="2000" b="1" dirty="0">
                <a:solidFill>
                  <a:srgbClr val="0162AC"/>
                </a:solidFill>
                <a:latin typeface="Times New Roman"/>
                <a:cs typeface="Times New Roman"/>
              </a:rPr>
              <a:t>dal</a:t>
            </a:r>
            <a:r>
              <a:rPr sz="2000" b="1" spc="10" dirty="0">
                <a:solidFill>
                  <a:srgbClr val="0162AC"/>
                </a:solidFill>
                <a:latin typeface="Times New Roman"/>
                <a:cs typeface="Times New Roman"/>
              </a:rPr>
              <a:t>  </a:t>
            </a:r>
            <a:r>
              <a:rPr sz="2000" b="1" dirty="0">
                <a:solidFill>
                  <a:srgbClr val="0162AC"/>
                </a:solidFill>
                <a:latin typeface="Times New Roman"/>
                <a:cs typeface="Times New Roman"/>
              </a:rPr>
              <a:t>programı</a:t>
            </a:r>
            <a:r>
              <a:rPr sz="2000" b="1" spc="10" dirty="0">
                <a:solidFill>
                  <a:srgbClr val="0162AC"/>
                </a:solidFill>
                <a:latin typeface="Times New Roman"/>
                <a:cs typeface="Times New Roman"/>
              </a:rPr>
              <a:t>  </a:t>
            </a:r>
            <a:r>
              <a:rPr sz="2000" dirty="0">
                <a:latin typeface="Times New Roman"/>
                <a:cs typeface="Times New Roman"/>
              </a:rPr>
              <a:t>ise</a:t>
            </a:r>
            <a:r>
              <a:rPr sz="2000" spc="5" dirty="0">
                <a:latin typeface="Times New Roman"/>
                <a:cs typeface="Times New Roman"/>
              </a:rPr>
              <a:t>  </a:t>
            </a:r>
            <a:r>
              <a:rPr sz="2000" dirty="0">
                <a:latin typeface="Times New Roman"/>
                <a:cs typeface="Times New Roman"/>
              </a:rPr>
              <a:t>kayıtlı</a:t>
            </a:r>
            <a:r>
              <a:rPr sz="2000" spc="15" dirty="0">
                <a:latin typeface="Times New Roman"/>
                <a:cs typeface="Times New Roman"/>
              </a:rPr>
              <a:t>  </a:t>
            </a:r>
            <a:r>
              <a:rPr sz="2000" dirty="0">
                <a:latin typeface="Times New Roman"/>
                <a:cs typeface="Times New Roman"/>
              </a:rPr>
              <a:t>bulundukları</a:t>
            </a:r>
            <a:r>
              <a:rPr sz="2000" spc="15" dirty="0">
                <a:latin typeface="Times New Roman"/>
                <a:cs typeface="Times New Roman"/>
              </a:rPr>
              <a:t>  </a:t>
            </a:r>
            <a:r>
              <a:rPr sz="2000" dirty="0">
                <a:latin typeface="Times New Roman"/>
                <a:cs typeface="Times New Roman"/>
              </a:rPr>
              <a:t>ana</a:t>
            </a:r>
            <a:r>
              <a:rPr sz="2000" spc="15" dirty="0">
                <a:latin typeface="Times New Roman"/>
                <a:cs typeface="Times New Roman"/>
              </a:rPr>
              <a:t>  </a:t>
            </a:r>
            <a:r>
              <a:rPr sz="2000" dirty="0">
                <a:latin typeface="Times New Roman"/>
                <a:cs typeface="Times New Roman"/>
              </a:rPr>
              <a:t>dal</a:t>
            </a:r>
            <a:r>
              <a:rPr sz="2000" spc="10" dirty="0">
                <a:latin typeface="Times New Roman"/>
                <a:cs typeface="Times New Roman"/>
              </a:rPr>
              <a:t>  </a:t>
            </a:r>
            <a:r>
              <a:rPr sz="2000" dirty="0">
                <a:latin typeface="Times New Roman"/>
                <a:cs typeface="Times New Roman"/>
              </a:rPr>
              <a:t>lisans</a:t>
            </a:r>
            <a:r>
              <a:rPr sz="2000" spc="10" dirty="0">
                <a:latin typeface="Times New Roman"/>
                <a:cs typeface="Times New Roman"/>
              </a:rPr>
              <a:t>  </a:t>
            </a:r>
            <a:r>
              <a:rPr sz="2000" spc="-10" dirty="0">
                <a:latin typeface="Times New Roman"/>
                <a:cs typeface="Times New Roman"/>
              </a:rPr>
              <a:t>programlarını 	</a:t>
            </a:r>
            <a:r>
              <a:rPr sz="2000" dirty="0">
                <a:latin typeface="Times New Roman"/>
                <a:cs typeface="Times New Roman"/>
              </a:rPr>
              <a:t>başarıyla</a:t>
            </a:r>
            <a:r>
              <a:rPr sz="2000" spc="235" dirty="0">
                <a:latin typeface="Times New Roman"/>
                <a:cs typeface="Times New Roman"/>
              </a:rPr>
              <a:t> </a:t>
            </a:r>
            <a:r>
              <a:rPr sz="2000" dirty="0">
                <a:latin typeface="Times New Roman"/>
                <a:cs typeface="Times New Roman"/>
              </a:rPr>
              <a:t>yürüten</a:t>
            </a:r>
            <a:r>
              <a:rPr sz="2000" spc="240" dirty="0">
                <a:latin typeface="Times New Roman"/>
                <a:cs typeface="Times New Roman"/>
              </a:rPr>
              <a:t> </a:t>
            </a:r>
            <a:r>
              <a:rPr sz="2000" dirty="0">
                <a:latin typeface="Times New Roman"/>
                <a:cs typeface="Times New Roman"/>
              </a:rPr>
              <a:t>öğrencilerin</a:t>
            </a:r>
            <a:r>
              <a:rPr sz="2000" spc="245" dirty="0">
                <a:latin typeface="Times New Roman"/>
                <a:cs typeface="Times New Roman"/>
              </a:rPr>
              <a:t> </a:t>
            </a:r>
            <a:r>
              <a:rPr sz="2000" dirty="0">
                <a:latin typeface="Times New Roman"/>
                <a:cs typeface="Times New Roman"/>
              </a:rPr>
              <a:t>ilgi</a:t>
            </a:r>
            <a:r>
              <a:rPr sz="2000" spc="235" dirty="0">
                <a:latin typeface="Times New Roman"/>
                <a:cs typeface="Times New Roman"/>
              </a:rPr>
              <a:t> </a:t>
            </a:r>
            <a:r>
              <a:rPr sz="2000" dirty="0">
                <a:latin typeface="Times New Roman"/>
                <a:cs typeface="Times New Roman"/>
              </a:rPr>
              <a:t>duydukları</a:t>
            </a:r>
            <a:r>
              <a:rPr sz="2000" spc="229" dirty="0">
                <a:latin typeface="Times New Roman"/>
                <a:cs typeface="Times New Roman"/>
              </a:rPr>
              <a:t> </a:t>
            </a:r>
            <a:r>
              <a:rPr sz="2000" dirty="0">
                <a:latin typeface="Times New Roman"/>
                <a:cs typeface="Times New Roman"/>
              </a:rPr>
              <a:t>başka</a:t>
            </a:r>
            <a:r>
              <a:rPr sz="2000" spc="235" dirty="0">
                <a:latin typeface="Times New Roman"/>
                <a:cs typeface="Times New Roman"/>
              </a:rPr>
              <a:t> </a:t>
            </a:r>
            <a:r>
              <a:rPr sz="2000" dirty="0">
                <a:latin typeface="Times New Roman"/>
                <a:cs typeface="Times New Roman"/>
              </a:rPr>
              <a:t>bir</a:t>
            </a:r>
            <a:r>
              <a:rPr sz="2000" spc="240" dirty="0">
                <a:latin typeface="Times New Roman"/>
                <a:cs typeface="Times New Roman"/>
              </a:rPr>
              <a:t> </a:t>
            </a:r>
            <a:r>
              <a:rPr sz="2000" dirty="0">
                <a:latin typeface="Times New Roman"/>
                <a:cs typeface="Times New Roman"/>
              </a:rPr>
              <a:t>dalda</a:t>
            </a:r>
            <a:r>
              <a:rPr sz="2000" spc="240" dirty="0">
                <a:latin typeface="Times New Roman"/>
                <a:cs typeface="Times New Roman"/>
              </a:rPr>
              <a:t> </a:t>
            </a:r>
            <a:r>
              <a:rPr sz="2000" dirty="0">
                <a:latin typeface="Times New Roman"/>
                <a:cs typeface="Times New Roman"/>
              </a:rPr>
              <a:t>sınırlı</a:t>
            </a:r>
            <a:r>
              <a:rPr sz="2000" spc="229" dirty="0">
                <a:latin typeface="Times New Roman"/>
                <a:cs typeface="Times New Roman"/>
              </a:rPr>
              <a:t> </a:t>
            </a:r>
            <a:r>
              <a:rPr sz="2000" spc="-10" dirty="0">
                <a:latin typeface="Times New Roman"/>
                <a:cs typeface="Times New Roman"/>
              </a:rPr>
              <a:t>sayıda 	</a:t>
            </a:r>
            <a:r>
              <a:rPr sz="2000" dirty="0">
                <a:latin typeface="Times New Roman"/>
                <a:cs typeface="Times New Roman"/>
              </a:rPr>
              <a:t>ders</a:t>
            </a:r>
            <a:r>
              <a:rPr sz="2000" spc="245" dirty="0">
                <a:latin typeface="Times New Roman"/>
                <a:cs typeface="Times New Roman"/>
              </a:rPr>
              <a:t> </a:t>
            </a:r>
            <a:r>
              <a:rPr sz="2000" dirty="0">
                <a:latin typeface="Times New Roman"/>
                <a:cs typeface="Times New Roman"/>
              </a:rPr>
              <a:t>almalarını</a:t>
            </a:r>
            <a:r>
              <a:rPr sz="2000" spc="235" dirty="0">
                <a:latin typeface="Times New Roman"/>
                <a:cs typeface="Times New Roman"/>
              </a:rPr>
              <a:t> </a:t>
            </a:r>
            <a:r>
              <a:rPr sz="2000" dirty="0">
                <a:latin typeface="Times New Roman"/>
                <a:cs typeface="Times New Roman"/>
              </a:rPr>
              <a:t>sağlayan</a:t>
            </a:r>
            <a:r>
              <a:rPr sz="2000" spc="240" dirty="0">
                <a:latin typeface="Times New Roman"/>
                <a:cs typeface="Times New Roman"/>
              </a:rPr>
              <a:t> </a:t>
            </a:r>
            <a:r>
              <a:rPr sz="2000" dirty="0">
                <a:latin typeface="Times New Roman"/>
                <a:cs typeface="Times New Roman"/>
              </a:rPr>
              <a:t>bir</a:t>
            </a:r>
            <a:r>
              <a:rPr sz="2000" spc="240" dirty="0">
                <a:latin typeface="Times New Roman"/>
                <a:cs typeface="Times New Roman"/>
              </a:rPr>
              <a:t> </a:t>
            </a:r>
            <a:r>
              <a:rPr sz="2000" dirty="0">
                <a:latin typeface="Times New Roman"/>
                <a:cs typeface="Times New Roman"/>
              </a:rPr>
              <a:t>programdır.</a:t>
            </a:r>
            <a:r>
              <a:rPr sz="2000" spc="250" dirty="0">
                <a:latin typeface="Times New Roman"/>
                <a:cs typeface="Times New Roman"/>
              </a:rPr>
              <a:t> </a:t>
            </a:r>
            <a:r>
              <a:rPr sz="2000" dirty="0">
                <a:latin typeface="Times New Roman"/>
                <a:cs typeface="Times New Roman"/>
              </a:rPr>
              <a:t>Mezuniyette</a:t>
            </a:r>
            <a:r>
              <a:rPr sz="2000" spc="250" dirty="0">
                <a:latin typeface="Times New Roman"/>
                <a:cs typeface="Times New Roman"/>
              </a:rPr>
              <a:t> </a:t>
            </a:r>
            <a:r>
              <a:rPr sz="2000" dirty="0">
                <a:latin typeface="Times New Roman"/>
                <a:cs typeface="Times New Roman"/>
              </a:rPr>
              <a:t>ana</a:t>
            </a:r>
            <a:r>
              <a:rPr sz="2000" spc="235" dirty="0">
                <a:latin typeface="Times New Roman"/>
                <a:cs typeface="Times New Roman"/>
              </a:rPr>
              <a:t> </a:t>
            </a:r>
            <a:r>
              <a:rPr sz="2000" dirty="0">
                <a:latin typeface="Times New Roman"/>
                <a:cs typeface="Times New Roman"/>
              </a:rPr>
              <a:t>bölüm</a:t>
            </a:r>
            <a:r>
              <a:rPr sz="2000" spc="220" dirty="0">
                <a:latin typeface="Times New Roman"/>
                <a:cs typeface="Times New Roman"/>
              </a:rPr>
              <a:t> </a:t>
            </a:r>
            <a:r>
              <a:rPr sz="2000" spc="-10" dirty="0">
                <a:latin typeface="Times New Roman"/>
                <a:cs typeface="Times New Roman"/>
              </a:rPr>
              <a:t>diploması 	</a:t>
            </a:r>
            <a:r>
              <a:rPr sz="2000" dirty="0">
                <a:latin typeface="Times New Roman"/>
                <a:cs typeface="Times New Roman"/>
              </a:rPr>
              <a:t>yanında</a:t>
            </a:r>
            <a:r>
              <a:rPr sz="2000" spc="180" dirty="0">
                <a:latin typeface="Times New Roman"/>
                <a:cs typeface="Times New Roman"/>
              </a:rPr>
              <a:t>  </a:t>
            </a:r>
            <a:r>
              <a:rPr sz="2000" dirty="0">
                <a:latin typeface="Times New Roman"/>
                <a:cs typeface="Times New Roman"/>
              </a:rPr>
              <a:t>yan</a:t>
            </a:r>
            <a:r>
              <a:rPr sz="2000" spc="180" dirty="0">
                <a:latin typeface="Times New Roman"/>
                <a:cs typeface="Times New Roman"/>
              </a:rPr>
              <a:t>  </a:t>
            </a:r>
            <a:r>
              <a:rPr sz="2000" dirty="0">
                <a:latin typeface="Times New Roman"/>
                <a:cs typeface="Times New Roman"/>
              </a:rPr>
              <a:t>dal</a:t>
            </a:r>
            <a:r>
              <a:rPr sz="2000" spc="175" dirty="0">
                <a:latin typeface="Times New Roman"/>
                <a:cs typeface="Times New Roman"/>
              </a:rPr>
              <a:t>  </a:t>
            </a:r>
            <a:r>
              <a:rPr sz="2000" dirty="0">
                <a:latin typeface="Times New Roman"/>
                <a:cs typeface="Times New Roman"/>
              </a:rPr>
              <a:t>sertifikası</a:t>
            </a:r>
            <a:r>
              <a:rPr sz="2000" spc="175" dirty="0">
                <a:latin typeface="Times New Roman"/>
                <a:cs typeface="Times New Roman"/>
              </a:rPr>
              <a:t>  </a:t>
            </a:r>
            <a:r>
              <a:rPr sz="2000" dirty="0">
                <a:latin typeface="Times New Roman"/>
                <a:cs typeface="Times New Roman"/>
              </a:rPr>
              <a:t>almak</a:t>
            </a:r>
            <a:r>
              <a:rPr sz="2000" spc="185" dirty="0">
                <a:latin typeface="Times New Roman"/>
                <a:cs typeface="Times New Roman"/>
              </a:rPr>
              <a:t>  </a:t>
            </a:r>
            <a:r>
              <a:rPr sz="2000" dirty="0">
                <a:latin typeface="Times New Roman"/>
                <a:cs typeface="Times New Roman"/>
              </a:rPr>
              <a:t>için</a:t>
            </a:r>
            <a:r>
              <a:rPr sz="2000" spc="185" dirty="0">
                <a:latin typeface="Times New Roman"/>
                <a:cs typeface="Times New Roman"/>
              </a:rPr>
              <a:t>  </a:t>
            </a:r>
            <a:r>
              <a:rPr sz="2000" dirty="0">
                <a:latin typeface="Times New Roman"/>
                <a:cs typeface="Times New Roman"/>
              </a:rPr>
              <a:t>yan</a:t>
            </a:r>
            <a:r>
              <a:rPr sz="2000" spc="180" dirty="0">
                <a:latin typeface="Times New Roman"/>
                <a:cs typeface="Times New Roman"/>
              </a:rPr>
              <a:t>  </a:t>
            </a:r>
            <a:r>
              <a:rPr sz="2000" dirty="0">
                <a:latin typeface="Times New Roman"/>
                <a:cs typeface="Times New Roman"/>
              </a:rPr>
              <a:t>dal</a:t>
            </a:r>
            <a:r>
              <a:rPr sz="2000" spc="175" dirty="0">
                <a:latin typeface="Times New Roman"/>
                <a:cs typeface="Times New Roman"/>
              </a:rPr>
              <a:t>  </a:t>
            </a:r>
            <a:r>
              <a:rPr sz="2000" dirty="0">
                <a:latin typeface="Times New Roman"/>
                <a:cs typeface="Times New Roman"/>
              </a:rPr>
              <a:t>programı</a:t>
            </a:r>
            <a:r>
              <a:rPr sz="2000" spc="180" dirty="0">
                <a:latin typeface="Times New Roman"/>
                <a:cs typeface="Times New Roman"/>
              </a:rPr>
              <a:t>  </a:t>
            </a:r>
            <a:r>
              <a:rPr sz="2000" spc="-10" dirty="0">
                <a:latin typeface="Times New Roman"/>
                <a:cs typeface="Times New Roman"/>
              </a:rPr>
              <a:t>koşullarının 	</a:t>
            </a:r>
            <a:r>
              <a:rPr sz="2000" dirty="0">
                <a:latin typeface="Times New Roman"/>
                <a:cs typeface="Times New Roman"/>
              </a:rPr>
              <a:t>tamamlanması</a:t>
            </a:r>
            <a:r>
              <a:rPr sz="2000" spc="-75" dirty="0">
                <a:latin typeface="Times New Roman"/>
                <a:cs typeface="Times New Roman"/>
              </a:rPr>
              <a:t> </a:t>
            </a:r>
            <a:r>
              <a:rPr sz="2000" spc="-10" dirty="0">
                <a:latin typeface="Times New Roman"/>
                <a:cs typeface="Times New Roman"/>
              </a:rPr>
              <a:t>gereklidir.</a:t>
            </a:r>
            <a:endParaRPr sz="2000" dirty="0">
              <a:latin typeface="Times New Roman"/>
              <a:cs typeface="Times New Roman"/>
            </a:endParaRPr>
          </a:p>
          <a:p>
            <a:pPr>
              <a:lnSpc>
                <a:spcPct val="100000"/>
              </a:lnSpc>
              <a:spcBef>
                <a:spcPts val="265"/>
              </a:spcBef>
              <a:buClr>
                <a:srgbClr val="FF0000"/>
              </a:buClr>
              <a:buFont typeface="Arial"/>
              <a:buChar char="•"/>
            </a:pPr>
            <a:endParaRPr sz="2000" dirty="0">
              <a:latin typeface="Times New Roman"/>
              <a:cs typeface="Times New Roman"/>
            </a:endParaRPr>
          </a:p>
          <a:p>
            <a:pPr marL="184150" marR="5715" indent="-171450" algn="just">
              <a:lnSpc>
                <a:spcPct val="80000"/>
              </a:lnSpc>
              <a:spcBef>
                <a:spcPts val="5"/>
              </a:spcBef>
              <a:buClr>
                <a:srgbClr val="FF0000"/>
              </a:buClr>
              <a:buFont typeface="Arial"/>
              <a:buChar char="•"/>
              <a:tabLst>
                <a:tab pos="184150" algn="l"/>
              </a:tabLst>
            </a:pPr>
            <a:r>
              <a:rPr sz="2000" dirty="0">
                <a:latin typeface="Times New Roman"/>
                <a:cs typeface="Times New Roman"/>
              </a:rPr>
              <a:t>Çift</a:t>
            </a:r>
            <a:r>
              <a:rPr sz="2000" spc="130" dirty="0">
                <a:latin typeface="Times New Roman"/>
                <a:cs typeface="Times New Roman"/>
              </a:rPr>
              <a:t> </a:t>
            </a:r>
            <a:r>
              <a:rPr sz="2000" dirty="0">
                <a:latin typeface="Times New Roman"/>
                <a:cs typeface="Times New Roman"/>
              </a:rPr>
              <a:t>ana</a:t>
            </a:r>
            <a:r>
              <a:rPr sz="2000" spc="150" dirty="0">
                <a:latin typeface="Times New Roman"/>
                <a:cs typeface="Times New Roman"/>
              </a:rPr>
              <a:t> </a:t>
            </a:r>
            <a:r>
              <a:rPr sz="2000" dirty="0">
                <a:latin typeface="Times New Roman"/>
                <a:cs typeface="Times New Roman"/>
              </a:rPr>
              <a:t>dal</a:t>
            </a:r>
            <a:r>
              <a:rPr sz="2000" spc="140" dirty="0">
                <a:latin typeface="Times New Roman"/>
                <a:cs typeface="Times New Roman"/>
              </a:rPr>
              <a:t> </a:t>
            </a:r>
            <a:r>
              <a:rPr sz="2000" dirty="0">
                <a:latin typeface="Times New Roman"/>
                <a:cs typeface="Times New Roman"/>
              </a:rPr>
              <a:t>ve</a:t>
            </a:r>
            <a:r>
              <a:rPr sz="2000" spc="135" dirty="0">
                <a:latin typeface="Times New Roman"/>
                <a:cs typeface="Times New Roman"/>
              </a:rPr>
              <a:t> </a:t>
            </a:r>
            <a:r>
              <a:rPr sz="2000" dirty="0">
                <a:latin typeface="Times New Roman"/>
                <a:cs typeface="Times New Roman"/>
              </a:rPr>
              <a:t>yan</a:t>
            </a:r>
            <a:r>
              <a:rPr sz="2000" spc="155" dirty="0">
                <a:latin typeface="Times New Roman"/>
                <a:cs typeface="Times New Roman"/>
              </a:rPr>
              <a:t> </a:t>
            </a:r>
            <a:r>
              <a:rPr sz="2000" dirty="0">
                <a:latin typeface="Times New Roman"/>
                <a:cs typeface="Times New Roman"/>
              </a:rPr>
              <a:t>dal</a:t>
            </a:r>
            <a:r>
              <a:rPr sz="2000" spc="140" dirty="0">
                <a:latin typeface="Times New Roman"/>
                <a:cs typeface="Times New Roman"/>
              </a:rPr>
              <a:t> </a:t>
            </a:r>
            <a:r>
              <a:rPr sz="2000" dirty="0">
                <a:latin typeface="Times New Roman"/>
                <a:cs typeface="Times New Roman"/>
              </a:rPr>
              <a:t>programları</a:t>
            </a:r>
            <a:r>
              <a:rPr sz="2000" spc="145" dirty="0">
                <a:latin typeface="Times New Roman"/>
                <a:cs typeface="Times New Roman"/>
              </a:rPr>
              <a:t> </a:t>
            </a:r>
            <a:r>
              <a:rPr sz="2000" dirty="0">
                <a:latin typeface="Times New Roman"/>
                <a:cs typeface="Times New Roman"/>
              </a:rPr>
              <a:t>hakkında</a:t>
            </a:r>
            <a:r>
              <a:rPr sz="2000" spc="145" dirty="0">
                <a:latin typeface="Times New Roman"/>
                <a:cs typeface="Times New Roman"/>
              </a:rPr>
              <a:t> </a:t>
            </a:r>
            <a:r>
              <a:rPr sz="2000" dirty="0">
                <a:latin typeface="Times New Roman"/>
                <a:cs typeface="Times New Roman"/>
              </a:rPr>
              <a:t>aşağıda</a:t>
            </a:r>
            <a:r>
              <a:rPr sz="2000" spc="130" dirty="0">
                <a:latin typeface="Times New Roman"/>
                <a:cs typeface="Times New Roman"/>
              </a:rPr>
              <a:t> </a:t>
            </a:r>
            <a:r>
              <a:rPr sz="2000" dirty="0">
                <a:latin typeface="Times New Roman"/>
                <a:cs typeface="Times New Roman"/>
              </a:rPr>
              <a:t>belirtilen</a:t>
            </a:r>
            <a:r>
              <a:rPr sz="2000" spc="145" dirty="0">
                <a:latin typeface="Times New Roman"/>
                <a:cs typeface="Times New Roman"/>
              </a:rPr>
              <a:t> </a:t>
            </a:r>
            <a:r>
              <a:rPr sz="2000" dirty="0">
                <a:latin typeface="Times New Roman"/>
                <a:cs typeface="Times New Roman"/>
              </a:rPr>
              <a:t>bölümler</a:t>
            </a:r>
            <a:r>
              <a:rPr sz="2000" spc="155" dirty="0">
                <a:latin typeface="Times New Roman"/>
                <a:cs typeface="Times New Roman"/>
              </a:rPr>
              <a:t> </a:t>
            </a:r>
            <a:r>
              <a:rPr sz="2000" spc="-25" dirty="0">
                <a:latin typeface="Times New Roman"/>
                <a:cs typeface="Times New Roman"/>
              </a:rPr>
              <a:t>ile </a:t>
            </a:r>
            <a:r>
              <a:rPr sz="2000" dirty="0">
                <a:latin typeface="Times New Roman"/>
                <a:cs typeface="Times New Roman"/>
              </a:rPr>
              <a:t>protokol</a:t>
            </a:r>
            <a:r>
              <a:rPr sz="2000" spc="235" dirty="0">
                <a:latin typeface="Times New Roman"/>
                <a:cs typeface="Times New Roman"/>
              </a:rPr>
              <a:t> </a:t>
            </a:r>
            <a:r>
              <a:rPr sz="2000" dirty="0">
                <a:latin typeface="Times New Roman"/>
                <a:cs typeface="Times New Roman"/>
              </a:rPr>
              <a:t>çalışmaları</a:t>
            </a:r>
            <a:r>
              <a:rPr sz="2000" spc="254" dirty="0">
                <a:latin typeface="Times New Roman"/>
                <a:cs typeface="Times New Roman"/>
              </a:rPr>
              <a:t> </a:t>
            </a:r>
            <a:r>
              <a:rPr sz="2000" dirty="0" err="1">
                <a:latin typeface="Times New Roman"/>
                <a:cs typeface="Times New Roman"/>
              </a:rPr>
              <a:t>yürütülmektedir</a:t>
            </a:r>
            <a:r>
              <a:rPr sz="2000" dirty="0">
                <a:latin typeface="Times New Roman"/>
                <a:cs typeface="Times New Roman"/>
              </a:rPr>
              <a:t>.</a:t>
            </a:r>
            <a:r>
              <a:rPr lang="tr-TR" sz="2000" spc="245" dirty="0">
                <a:latin typeface="Times New Roman"/>
                <a:cs typeface="Times New Roman"/>
              </a:rPr>
              <a:t> </a:t>
            </a:r>
            <a:endParaRPr lang="tr-TR" sz="2000" dirty="0">
              <a:latin typeface="Times New Roman"/>
              <a:cs typeface="Times New Roman"/>
            </a:endParaRPr>
          </a:p>
          <a:p>
            <a:pPr marL="547370" lvl="1" indent="-193675">
              <a:lnSpc>
                <a:spcPts val="2250"/>
              </a:lnSpc>
              <a:spcBef>
                <a:spcPts val="1320"/>
              </a:spcBef>
              <a:buClr>
                <a:srgbClr val="FF0000"/>
              </a:buClr>
              <a:buSzPct val="94736"/>
              <a:buFont typeface="Wingdings"/>
              <a:buChar char=""/>
              <a:tabLst>
                <a:tab pos="547370" algn="l"/>
              </a:tabLst>
            </a:pPr>
            <a:r>
              <a:rPr lang="tr-TR" sz="1900" dirty="0">
                <a:latin typeface="Times New Roman"/>
                <a:cs typeface="Times New Roman"/>
              </a:rPr>
              <a:t>Bilgisayar</a:t>
            </a:r>
            <a:r>
              <a:rPr lang="tr-TR" sz="1900" spc="-70" dirty="0">
                <a:latin typeface="Times New Roman"/>
                <a:cs typeface="Times New Roman"/>
              </a:rPr>
              <a:t> </a:t>
            </a:r>
            <a:r>
              <a:rPr lang="tr-TR" sz="1900" dirty="0">
                <a:latin typeface="Times New Roman"/>
                <a:cs typeface="Times New Roman"/>
              </a:rPr>
              <a:t>Mühendisliği</a:t>
            </a:r>
            <a:r>
              <a:rPr lang="tr-TR" sz="1900" spc="-60" dirty="0">
                <a:latin typeface="Times New Roman"/>
                <a:cs typeface="Times New Roman"/>
              </a:rPr>
              <a:t> </a:t>
            </a:r>
            <a:r>
              <a:rPr lang="tr-TR" sz="1900" spc="-10" dirty="0">
                <a:latin typeface="Times New Roman"/>
                <a:cs typeface="Times New Roman"/>
              </a:rPr>
              <a:t>Bölümü</a:t>
            </a:r>
            <a:endParaRPr lang="tr-TR" sz="1900" dirty="0">
              <a:latin typeface="Times New Roman"/>
              <a:cs typeface="Times New Roman"/>
            </a:endParaRPr>
          </a:p>
          <a:p>
            <a:pPr marL="546735" lvl="1" indent="-193675">
              <a:lnSpc>
                <a:spcPts val="2220"/>
              </a:lnSpc>
              <a:buClr>
                <a:srgbClr val="FF0000"/>
              </a:buClr>
              <a:buSzPct val="94736"/>
              <a:buFont typeface="Wingdings"/>
              <a:buChar char=""/>
              <a:tabLst>
                <a:tab pos="546735" algn="l"/>
              </a:tabLst>
            </a:pPr>
            <a:r>
              <a:rPr sz="1900" dirty="0" err="1">
                <a:latin typeface="Times New Roman"/>
                <a:cs typeface="Times New Roman"/>
              </a:rPr>
              <a:t>Uzay</a:t>
            </a:r>
            <a:r>
              <a:rPr sz="1900" spc="-35" dirty="0">
                <a:latin typeface="Times New Roman"/>
                <a:cs typeface="Times New Roman"/>
              </a:rPr>
              <a:t> </a:t>
            </a:r>
            <a:r>
              <a:rPr sz="1900" dirty="0">
                <a:latin typeface="Times New Roman"/>
                <a:cs typeface="Times New Roman"/>
              </a:rPr>
              <a:t>Bilimleri</a:t>
            </a:r>
            <a:r>
              <a:rPr sz="1900" spc="-30" dirty="0">
                <a:latin typeface="Times New Roman"/>
                <a:cs typeface="Times New Roman"/>
              </a:rPr>
              <a:t> </a:t>
            </a:r>
            <a:r>
              <a:rPr sz="1900" dirty="0">
                <a:latin typeface="Times New Roman"/>
                <a:cs typeface="Times New Roman"/>
              </a:rPr>
              <a:t>ve</a:t>
            </a:r>
            <a:r>
              <a:rPr sz="1900" spc="-65" dirty="0">
                <a:latin typeface="Times New Roman"/>
                <a:cs typeface="Times New Roman"/>
              </a:rPr>
              <a:t> </a:t>
            </a:r>
            <a:r>
              <a:rPr sz="1900" spc="-10" dirty="0">
                <a:latin typeface="Times New Roman"/>
                <a:cs typeface="Times New Roman"/>
              </a:rPr>
              <a:t>Teknolojileri</a:t>
            </a:r>
            <a:r>
              <a:rPr sz="1900" spc="-55" dirty="0">
                <a:latin typeface="Times New Roman"/>
                <a:cs typeface="Times New Roman"/>
              </a:rPr>
              <a:t> </a:t>
            </a:r>
            <a:r>
              <a:rPr sz="1900" spc="-10" dirty="0">
                <a:latin typeface="Times New Roman"/>
                <a:cs typeface="Times New Roman"/>
              </a:rPr>
              <a:t>Bölümü</a:t>
            </a:r>
            <a:endParaRPr sz="1900" dirty="0">
              <a:latin typeface="Times New Roman"/>
              <a:cs typeface="Times New Roman"/>
            </a:endParaRPr>
          </a:p>
          <a:p>
            <a:pPr marL="546735" lvl="1" indent="-193675">
              <a:lnSpc>
                <a:spcPts val="2250"/>
              </a:lnSpc>
              <a:buClr>
                <a:srgbClr val="FF0000"/>
              </a:buClr>
              <a:buSzPct val="94736"/>
              <a:buFont typeface="Wingdings"/>
              <a:buChar char=""/>
              <a:tabLst>
                <a:tab pos="546735" algn="l"/>
              </a:tabLst>
            </a:pPr>
            <a:r>
              <a:rPr sz="1900" dirty="0">
                <a:latin typeface="Times New Roman"/>
                <a:cs typeface="Times New Roman"/>
              </a:rPr>
              <a:t>Makine</a:t>
            </a:r>
            <a:r>
              <a:rPr sz="1900" spc="-60" dirty="0">
                <a:latin typeface="Times New Roman"/>
                <a:cs typeface="Times New Roman"/>
              </a:rPr>
              <a:t> </a:t>
            </a:r>
            <a:r>
              <a:rPr sz="1900" dirty="0">
                <a:latin typeface="Times New Roman"/>
                <a:cs typeface="Times New Roman"/>
              </a:rPr>
              <a:t>Mühendisliği</a:t>
            </a:r>
            <a:r>
              <a:rPr sz="1900" spc="-60" dirty="0">
                <a:latin typeface="Times New Roman"/>
                <a:cs typeface="Times New Roman"/>
              </a:rPr>
              <a:t> </a:t>
            </a:r>
            <a:r>
              <a:rPr sz="1900" spc="-10" dirty="0">
                <a:latin typeface="Times New Roman"/>
                <a:cs typeface="Times New Roman"/>
              </a:rPr>
              <a:t>Bölümü</a:t>
            </a:r>
            <a:endParaRPr sz="1900" dirty="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grpSp>
        <p:nvGrpSpPr>
          <p:cNvPr id="3" name="object 3"/>
          <p:cNvGrpSpPr/>
          <p:nvPr/>
        </p:nvGrpSpPr>
        <p:grpSpPr>
          <a:xfrm>
            <a:off x="0" y="4453128"/>
            <a:ext cx="9144000" cy="2405380"/>
            <a:chOff x="0" y="4453128"/>
            <a:chExt cx="9144000" cy="2405380"/>
          </a:xfrm>
        </p:grpSpPr>
        <p:sp>
          <p:nvSpPr>
            <p:cNvPr id="4" name="object 4"/>
            <p:cNvSpPr/>
            <p:nvPr/>
          </p:nvSpPr>
          <p:spPr>
            <a:xfrm>
              <a:off x="0" y="6490716"/>
              <a:ext cx="9144000" cy="367665"/>
            </a:xfrm>
            <a:custGeom>
              <a:avLst/>
              <a:gdLst/>
              <a:ahLst/>
              <a:cxnLst/>
              <a:rect l="l" t="t" r="r" b="b"/>
              <a:pathLst>
                <a:path w="9144000" h="367665">
                  <a:moveTo>
                    <a:pt x="9144000" y="0"/>
                  </a:moveTo>
                  <a:lnTo>
                    <a:pt x="0" y="0"/>
                  </a:lnTo>
                  <a:lnTo>
                    <a:pt x="0" y="367284"/>
                  </a:lnTo>
                  <a:lnTo>
                    <a:pt x="9144000" y="367284"/>
                  </a:lnTo>
                  <a:lnTo>
                    <a:pt x="9144000" y="0"/>
                  </a:lnTo>
                  <a:close/>
                </a:path>
              </a:pathLst>
            </a:custGeom>
            <a:solidFill>
              <a:srgbClr val="1C3669"/>
            </a:solidFill>
          </p:spPr>
          <p:txBody>
            <a:bodyPr wrap="square" lIns="0" tIns="0" rIns="0" bIns="0" rtlCol="0"/>
            <a:lstStyle/>
            <a:p>
              <a:endParaRPr/>
            </a:p>
          </p:txBody>
        </p:sp>
        <p:sp>
          <p:nvSpPr>
            <p:cNvPr id="5" name="object 5"/>
            <p:cNvSpPr/>
            <p:nvPr/>
          </p:nvSpPr>
          <p:spPr>
            <a:xfrm>
              <a:off x="8173211" y="6492240"/>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pic>
          <p:nvPicPr>
            <p:cNvPr id="6" name="object 6"/>
            <p:cNvPicPr/>
            <p:nvPr/>
          </p:nvPicPr>
          <p:blipFill>
            <a:blip r:embed="rId2" cstate="print"/>
            <a:stretch>
              <a:fillRect/>
            </a:stretch>
          </p:blipFill>
          <p:spPr>
            <a:xfrm>
              <a:off x="5981700" y="4453128"/>
              <a:ext cx="3157728" cy="2058924"/>
            </a:xfrm>
            <a:prstGeom prst="rect">
              <a:avLst/>
            </a:prstGeom>
          </p:spPr>
        </p:pic>
        <p:pic>
          <p:nvPicPr>
            <p:cNvPr id="7" name="object 7"/>
            <p:cNvPicPr/>
            <p:nvPr/>
          </p:nvPicPr>
          <p:blipFill>
            <a:blip r:embed="rId3" cstate="print"/>
            <a:stretch>
              <a:fillRect/>
            </a:stretch>
          </p:blipFill>
          <p:spPr>
            <a:xfrm>
              <a:off x="6045708" y="4517136"/>
              <a:ext cx="2978073" cy="1876044"/>
            </a:xfrm>
            <a:prstGeom prst="rect">
              <a:avLst/>
            </a:prstGeom>
          </p:spPr>
        </p:pic>
        <p:sp>
          <p:nvSpPr>
            <p:cNvPr id="8" name="object 8"/>
            <p:cNvSpPr/>
            <p:nvPr/>
          </p:nvSpPr>
          <p:spPr>
            <a:xfrm>
              <a:off x="6026658" y="4498086"/>
              <a:ext cx="3013075" cy="1914525"/>
            </a:xfrm>
            <a:custGeom>
              <a:avLst/>
              <a:gdLst/>
              <a:ahLst/>
              <a:cxnLst/>
              <a:rect l="l" t="t" r="r" b="b"/>
              <a:pathLst>
                <a:path w="3013075" h="1914525">
                  <a:moveTo>
                    <a:pt x="0" y="0"/>
                  </a:moveTo>
                  <a:lnTo>
                    <a:pt x="3012947" y="0"/>
                  </a:lnTo>
                  <a:lnTo>
                    <a:pt x="3012947" y="1914144"/>
                  </a:lnTo>
                  <a:lnTo>
                    <a:pt x="0" y="1914144"/>
                  </a:lnTo>
                  <a:lnTo>
                    <a:pt x="0" y="0"/>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4058411" y="4453128"/>
              <a:ext cx="2058924" cy="2058924"/>
            </a:xfrm>
            <a:prstGeom prst="rect">
              <a:avLst/>
            </a:prstGeom>
          </p:spPr>
        </p:pic>
        <p:pic>
          <p:nvPicPr>
            <p:cNvPr id="10" name="object 10"/>
            <p:cNvPicPr/>
            <p:nvPr/>
          </p:nvPicPr>
          <p:blipFill>
            <a:blip r:embed="rId5" cstate="print"/>
            <a:stretch>
              <a:fillRect/>
            </a:stretch>
          </p:blipFill>
          <p:spPr>
            <a:xfrm>
              <a:off x="4122420" y="4517136"/>
              <a:ext cx="1876044" cy="1876044"/>
            </a:xfrm>
            <a:prstGeom prst="rect">
              <a:avLst/>
            </a:prstGeom>
          </p:spPr>
        </p:pic>
        <p:sp>
          <p:nvSpPr>
            <p:cNvPr id="11" name="object 11"/>
            <p:cNvSpPr/>
            <p:nvPr/>
          </p:nvSpPr>
          <p:spPr>
            <a:xfrm>
              <a:off x="4103370" y="4498086"/>
              <a:ext cx="1914525" cy="1914525"/>
            </a:xfrm>
            <a:custGeom>
              <a:avLst/>
              <a:gdLst/>
              <a:ahLst/>
              <a:cxnLst/>
              <a:rect l="l" t="t" r="r" b="b"/>
              <a:pathLst>
                <a:path w="1914525" h="1914525">
                  <a:moveTo>
                    <a:pt x="0" y="0"/>
                  </a:moveTo>
                  <a:lnTo>
                    <a:pt x="1914144" y="0"/>
                  </a:lnTo>
                  <a:lnTo>
                    <a:pt x="1914144" y="1914144"/>
                  </a:lnTo>
                  <a:lnTo>
                    <a:pt x="0" y="1914144"/>
                  </a:lnTo>
                  <a:lnTo>
                    <a:pt x="0" y="0"/>
                  </a:lnTo>
                  <a:close/>
                </a:path>
              </a:pathLst>
            </a:custGeom>
            <a:ln w="38100">
              <a:solidFill>
                <a:srgbClr val="000000"/>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1716023" y="4453128"/>
              <a:ext cx="2453640" cy="2060448"/>
            </a:xfrm>
            <a:prstGeom prst="rect">
              <a:avLst/>
            </a:prstGeom>
          </p:spPr>
        </p:pic>
        <p:pic>
          <p:nvPicPr>
            <p:cNvPr id="13" name="object 13"/>
            <p:cNvPicPr/>
            <p:nvPr/>
          </p:nvPicPr>
          <p:blipFill>
            <a:blip r:embed="rId7" cstate="print"/>
            <a:stretch>
              <a:fillRect/>
            </a:stretch>
          </p:blipFill>
          <p:spPr>
            <a:xfrm>
              <a:off x="1780032" y="4517136"/>
              <a:ext cx="2267191" cy="1877568"/>
            </a:xfrm>
            <a:prstGeom prst="rect">
              <a:avLst/>
            </a:prstGeom>
          </p:spPr>
        </p:pic>
        <p:sp>
          <p:nvSpPr>
            <p:cNvPr id="14" name="object 14"/>
            <p:cNvSpPr/>
            <p:nvPr/>
          </p:nvSpPr>
          <p:spPr>
            <a:xfrm>
              <a:off x="1760982" y="4498086"/>
              <a:ext cx="2308860" cy="1915795"/>
            </a:xfrm>
            <a:custGeom>
              <a:avLst/>
              <a:gdLst/>
              <a:ahLst/>
              <a:cxnLst/>
              <a:rect l="l" t="t" r="r" b="b"/>
              <a:pathLst>
                <a:path w="2308860" h="1915795">
                  <a:moveTo>
                    <a:pt x="0" y="0"/>
                  </a:moveTo>
                  <a:lnTo>
                    <a:pt x="2308860" y="0"/>
                  </a:lnTo>
                  <a:lnTo>
                    <a:pt x="2308860" y="1915668"/>
                  </a:lnTo>
                  <a:lnTo>
                    <a:pt x="0" y="1915668"/>
                  </a:lnTo>
                  <a:lnTo>
                    <a:pt x="0" y="0"/>
                  </a:lnTo>
                  <a:close/>
                </a:path>
              </a:pathLst>
            </a:custGeom>
            <a:ln w="38100">
              <a:solidFill>
                <a:srgbClr val="000000"/>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59435" y="4453128"/>
              <a:ext cx="1766316" cy="2060448"/>
            </a:xfrm>
            <a:prstGeom prst="rect">
              <a:avLst/>
            </a:prstGeom>
          </p:spPr>
        </p:pic>
        <p:pic>
          <p:nvPicPr>
            <p:cNvPr id="16" name="object 16"/>
            <p:cNvPicPr/>
            <p:nvPr/>
          </p:nvPicPr>
          <p:blipFill>
            <a:blip r:embed="rId9" cstate="print"/>
            <a:stretch>
              <a:fillRect/>
            </a:stretch>
          </p:blipFill>
          <p:spPr>
            <a:xfrm>
              <a:off x="123444" y="4517136"/>
              <a:ext cx="1577467" cy="1877568"/>
            </a:xfrm>
            <a:prstGeom prst="rect">
              <a:avLst/>
            </a:prstGeom>
          </p:spPr>
        </p:pic>
        <p:sp>
          <p:nvSpPr>
            <p:cNvPr id="17" name="object 17"/>
            <p:cNvSpPr/>
            <p:nvPr/>
          </p:nvSpPr>
          <p:spPr>
            <a:xfrm>
              <a:off x="104394" y="4498086"/>
              <a:ext cx="1621790" cy="1915795"/>
            </a:xfrm>
            <a:custGeom>
              <a:avLst/>
              <a:gdLst/>
              <a:ahLst/>
              <a:cxnLst/>
              <a:rect l="l" t="t" r="r" b="b"/>
              <a:pathLst>
                <a:path w="1621789" h="1915795">
                  <a:moveTo>
                    <a:pt x="0" y="0"/>
                  </a:moveTo>
                  <a:lnTo>
                    <a:pt x="1621536" y="0"/>
                  </a:lnTo>
                  <a:lnTo>
                    <a:pt x="1621536" y="1915668"/>
                  </a:lnTo>
                  <a:lnTo>
                    <a:pt x="0" y="1915668"/>
                  </a:lnTo>
                  <a:lnTo>
                    <a:pt x="0" y="0"/>
                  </a:lnTo>
                  <a:close/>
                </a:path>
              </a:pathLst>
            </a:custGeom>
            <a:ln w="38100">
              <a:solidFill>
                <a:srgbClr val="000000"/>
              </a:solidFill>
            </a:ln>
          </p:spPr>
          <p:txBody>
            <a:bodyPr wrap="square" lIns="0" tIns="0" rIns="0" bIns="0" rtlCol="0"/>
            <a:lstStyle/>
            <a:p>
              <a:endParaRPr/>
            </a:p>
          </p:txBody>
        </p:sp>
      </p:grpSp>
      <p:pic>
        <p:nvPicPr>
          <p:cNvPr id="18" name="object 18"/>
          <p:cNvPicPr/>
          <p:nvPr/>
        </p:nvPicPr>
        <p:blipFill>
          <a:blip r:embed="rId10" cstate="print"/>
          <a:stretch>
            <a:fillRect/>
          </a:stretch>
        </p:blipFill>
        <p:spPr>
          <a:xfrm>
            <a:off x="7956804" y="167639"/>
            <a:ext cx="987551" cy="987551"/>
          </a:xfrm>
          <a:prstGeom prst="rect">
            <a:avLst/>
          </a:prstGeom>
        </p:spPr>
      </p:pic>
      <p:sp>
        <p:nvSpPr>
          <p:cNvPr id="19" name="object 19"/>
          <p:cNvSpPr txBox="1"/>
          <p:nvPr/>
        </p:nvSpPr>
        <p:spPr>
          <a:xfrm>
            <a:off x="546284" y="1758594"/>
            <a:ext cx="7910195" cy="2213426"/>
          </a:xfrm>
          <a:prstGeom prst="rect">
            <a:avLst/>
          </a:prstGeom>
        </p:spPr>
        <p:txBody>
          <a:bodyPr vert="horz" wrap="square" lIns="0" tIns="12700" rIns="0" bIns="0" rtlCol="0">
            <a:spAutoFit/>
          </a:bodyPr>
          <a:lstStyle/>
          <a:p>
            <a:pPr marL="183515" indent="-170815">
              <a:lnSpc>
                <a:spcPct val="100000"/>
              </a:lnSpc>
              <a:spcBef>
                <a:spcPts val="100"/>
              </a:spcBef>
              <a:buClr>
                <a:srgbClr val="FF0000"/>
              </a:buClr>
              <a:buFont typeface="Arial"/>
              <a:buChar char="•"/>
              <a:tabLst>
                <a:tab pos="183515" algn="l"/>
              </a:tabLst>
            </a:pPr>
            <a:r>
              <a:rPr sz="2400" b="1" dirty="0">
                <a:latin typeface="Times New Roman"/>
                <a:cs typeface="Times New Roman"/>
              </a:rPr>
              <a:t>Bölümümüzde</a:t>
            </a:r>
            <a:r>
              <a:rPr sz="2400" b="1" spc="-90" dirty="0">
                <a:latin typeface="Times New Roman"/>
                <a:cs typeface="Times New Roman"/>
              </a:rPr>
              <a:t> </a:t>
            </a:r>
            <a:r>
              <a:rPr sz="2400" b="1" spc="-10" dirty="0">
                <a:latin typeface="Times New Roman"/>
                <a:cs typeface="Times New Roman"/>
              </a:rPr>
              <a:t>öğrenciler,</a:t>
            </a:r>
            <a:endParaRPr sz="2400" dirty="0">
              <a:latin typeface="Times New Roman"/>
              <a:cs typeface="Times New Roman"/>
            </a:endParaRPr>
          </a:p>
          <a:p>
            <a:pPr>
              <a:lnSpc>
                <a:spcPct val="100000"/>
              </a:lnSpc>
              <a:buClr>
                <a:srgbClr val="FF0000"/>
              </a:buClr>
              <a:buFont typeface="Arial"/>
              <a:buChar char="•"/>
            </a:pPr>
            <a:endParaRPr sz="2400" dirty="0">
              <a:latin typeface="Times New Roman"/>
              <a:cs typeface="Times New Roman"/>
            </a:endParaRPr>
          </a:p>
          <a:p>
            <a:pPr marL="527685" marR="5080" lvl="1" indent="-172720">
              <a:lnSpc>
                <a:spcPts val="2160"/>
              </a:lnSpc>
              <a:buClr>
                <a:srgbClr val="FF0000"/>
              </a:buClr>
              <a:buFont typeface="Wingdings"/>
              <a:buChar char=""/>
              <a:tabLst>
                <a:tab pos="527685" algn="l"/>
                <a:tab pos="619760" algn="l"/>
              </a:tabLst>
            </a:pPr>
            <a:r>
              <a:rPr sz="2000" dirty="0">
                <a:latin typeface="Times New Roman"/>
                <a:cs typeface="Times New Roman"/>
              </a:rPr>
              <a:t>	İlk</a:t>
            </a:r>
            <a:r>
              <a:rPr sz="2000" spc="-25" dirty="0">
                <a:latin typeface="Times New Roman"/>
                <a:cs typeface="Times New Roman"/>
              </a:rPr>
              <a:t> </a:t>
            </a:r>
            <a:r>
              <a:rPr lang="tr-TR" sz="2000" dirty="0">
                <a:latin typeface="Times New Roman"/>
                <a:cs typeface="Times New Roman"/>
              </a:rPr>
              <a:t>iki</a:t>
            </a:r>
            <a:r>
              <a:rPr sz="2000" spc="-20" dirty="0">
                <a:latin typeface="Times New Roman"/>
                <a:cs typeface="Times New Roman"/>
              </a:rPr>
              <a:t> </a:t>
            </a:r>
            <a:r>
              <a:rPr sz="2000" dirty="0">
                <a:latin typeface="Times New Roman"/>
                <a:cs typeface="Times New Roman"/>
              </a:rPr>
              <a:t>yıl,</a:t>
            </a:r>
            <a:r>
              <a:rPr sz="2000" spc="-10" dirty="0">
                <a:latin typeface="Times New Roman"/>
                <a:cs typeface="Times New Roman"/>
              </a:rPr>
              <a:t> </a:t>
            </a:r>
            <a:r>
              <a:rPr sz="2000" dirty="0">
                <a:latin typeface="Times New Roman"/>
                <a:cs typeface="Times New Roman"/>
              </a:rPr>
              <a:t>elektrik-elektronik</a:t>
            </a:r>
            <a:r>
              <a:rPr sz="2000" spc="-50" dirty="0">
                <a:latin typeface="Times New Roman"/>
                <a:cs typeface="Times New Roman"/>
              </a:rPr>
              <a:t> </a:t>
            </a:r>
            <a:r>
              <a:rPr sz="2000" dirty="0">
                <a:latin typeface="Times New Roman"/>
                <a:cs typeface="Times New Roman"/>
              </a:rPr>
              <a:t>mühendisliğinin</a:t>
            </a:r>
            <a:r>
              <a:rPr sz="2000" spc="-50" dirty="0">
                <a:latin typeface="Times New Roman"/>
                <a:cs typeface="Times New Roman"/>
              </a:rPr>
              <a:t> </a:t>
            </a:r>
            <a:r>
              <a:rPr sz="2000" dirty="0">
                <a:latin typeface="Times New Roman"/>
                <a:cs typeface="Times New Roman"/>
              </a:rPr>
              <a:t>tüm</a:t>
            </a:r>
            <a:r>
              <a:rPr sz="2000" spc="-25" dirty="0">
                <a:latin typeface="Times New Roman"/>
                <a:cs typeface="Times New Roman"/>
              </a:rPr>
              <a:t> </a:t>
            </a:r>
            <a:r>
              <a:rPr sz="2000" dirty="0">
                <a:latin typeface="Times New Roman"/>
                <a:cs typeface="Times New Roman"/>
              </a:rPr>
              <a:t>alanlarında</a:t>
            </a:r>
            <a:r>
              <a:rPr sz="2000" spc="-60" dirty="0">
                <a:latin typeface="Times New Roman"/>
                <a:cs typeface="Times New Roman"/>
              </a:rPr>
              <a:t> </a:t>
            </a:r>
            <a:r>
              <a:rPr sz="2000" spc="-10" dirty="0">
                <a:latin typeface="Times New Roman"/>
                <a:cs typeface="Times New Roman"/>
              </a:rPr>
              <a:t>kuramsal </a:t>
            </a:r>
            <a:r>
              <a:rPr sz="2000" dirty="0">
                <a:latin typeface="Times New Roman"/>
                <a:cs typeface="Times New Roman"/>
              </a:rPr>
              <a:t>ve</a:t>
            </a:r>
            <a:r>
              <a:rPr sz="2000" spc="-15" dirty="0">
                <a:latin typeface="Times New Roman"/>
                <a:cs typeface="Times New Roman"/>
              </a:rPr>
              <a:t> </a:t>
            </a:r>
            <a:r>
              <a:rPr sz="2000" dirty="0">
                <a:latin typeface="Times New Roman"/>
                <a:cs typeface="Times New Roman"/>
              </a:rPr>
              <a:t>deneysel</a:t>
            </a:r>
            <a:r>
              <a:rPr sz="2000" spc="-30" dirty="0">
                <a:latin typeface="Times New Roman"/>
                <a:cs typeface="Times New Roman"/>
              </a:rPr>
              <a:t> </a:t>
            </a:r>
            <a:r>
              <a:rPr sz="2000" dirty="0">
                <a:latin typeface="Times New Roman"/>
                <a:cs typeface="Times New Roman"/>
              </a:rPr>
              <a:t>dersler</a:t>
            </a:r>
            <a:r>
              <a:rPr sz="2000" spc="-35" dirty="0">
                <a:latin typeface="Times New Roman"/>
                <a:cs typeface="Times New Roman"/>
              </a:rPr>
              <a:t> </a:t>
            </a:r>
            <a:r>
              <a:rPr sz="2000" spc="-10" dirty="0">
                <a:latin typeface="Times New Roman"/>
                <a:cs typeface="Times New Roman"/>
              </a:rPr>
              <a:t>almaktadır.</a:t>
            </a:r>
            <a:endParaRPr sz="2000" dirty="0">
              <a:latin typeface="Times New Roman"/>
              <a:cs typeface="Times New Roman"/>
            </a:endParaRPr>
          </a:p>
          <a:p>
            <a:pPr lvl="1">
              <a:lnSpc>
                <a:spcPct val="100000"/>
              </a:lnSpc>
              <a:spcBef>
                <a:spcPts val="229"/>
              </a:spcBef>
              <a:buClr>
                <a:srgbClr val="FF0000"/>
              </a:buClr>
              <a:buFont typeface="Wingdings"/>
              <a:buChar char=""/>
            </a:pPr>
            <a:endParaRPr sz="2000" dirty="0">
              <a:latin typeface="Times New Roman"/>
              <a:cs typeface="Times New Roman"/>
            </a:endParaRPr>
          </a:p>
          <a:p>
            <a:pPr marL="527685" marR="107314" lvl="1" indent="-186690">
              <a:lnSpc>
                <a:spcPts val="2160"/>
              </a:lnSpc>
              <a:buClr>
                <a:srgbClr val="FF0000"/>
              </a:buClr>
              <a:buFont typeface="Wingdings"/>
              <a:buChar char=""/>
              <a:tabLst>
                <a:tab pos="527685" algn="l"/>
                <a:tab pos="555625" algn="l"/>
              </a:tabLst>
            </a:pPr>
            <a:r>
              <a:rPr sz="2000" dirty="0">
                <a:latin typeface="Times New Roman"/>
                <a:cs typeface="Times New Roman"/>
              </a:rPr>
              <a:t>	Son</a:t>
            </a:r>
            <a:r>
              <a:rPr sz="2000" spc="-20" dirty="0">
                <a:latin typeface="Times New Roman"/>
                <a:cs typeface="Times New Roman"/>
              </a:rPr>
              <a:t> </a:t>
            </a:r>
            <a:r>
              <a:rPr lang="tr-TR" sz="2000" spc="-20" dirty="0">
                <a:latin typeface="Times New Roman"/>
                <a:cs typeface="Times New Roman"/>
              </a:rPr>
              <a:t>iki </a:t>
            </a:r>
            <a:r>
              <a:rPr sz="2000" dirty="0" err="1">
                <a:latin typeface="Times New Roman"/>
                <a:cs typeface="Times New Roman"/>
              </a:rPr>
              <a:t>yılda</a:t>
            </a:r>
            <a:r>
              <a:rPr sz="2000" spc="-15" dirty="0">
                <a:latin typeface="Times New Roman"/>
                <a:cs typeface="Times New Roman"/>
              </a:rPr>
              <a:t> </a:t>
            </a:r>
            <a:r>
              <a:rPr sz="2000" dirty="0">
                <a:latin typeface="Times New Roman"/>
                <a:cs typeface="Times New Roman"/>
              </a:rPr>
              <a:t>ise</a:t>
            </a:r>
            <a:r>
              <a:rPr sz="2000" spc="-10" dirty="0">
                <a:latin typeface="Times New Roman"/>
                <a:cs typeface="Times New Roman"/>
              </a:rPr>
              <a:t> </a:t>
            </a:r>
            <a:r>
              <a:rPr sz="2000" dirty="0">
                <a:latin typeface="Times New Roman"/>
                <a:cs typeface="Times New Roman"/>
              </a:rPr>
              <a:t>seçmeli</a:t>
            </a:r>
            <a:r>
              <a:rPr sz="2000" spc="-10" dirty="0">
                <a:latin typeface="Times New Roman"/>
                <a:cs typeface="Times New Roman"/>
              </a:rPr>
              <a:t> </a:t>
            </a:r>
            <a:r>
              <a:rPr sz="2000" dirty="0">
                <a:latin typeface="Times New Roman"/>
                <a:cs typeface="Times New Roman"/>
              </a:rPr>
              <a:t>dersler</a:t>
            </a:r>
            <a:r>
              <a:rPr sz="2000" spc="-35" dirty="0">
                <a:latin typeface="Times New Roman"/>
                <a:cs typeface="Times New Roman"/>
              </a:rPr>
              <a:t> </a:t>
            </a:r>
            <a:r>
              <a:rPr sz="2000" dirty="0">
                <a:latin typeface="Times New Roman"/>
                <a:cs typeface="Times New Roman"/>
              </a:rPr>
              <a:t>ile</a:t>
            </a:r>
            <a:r>
              <a:rPr sz="2000" spc="-10" dirty="0">
                <a:latin typeface="Times New Roman"/>
                <a:cs typeface="Times New Roman"/>
              </a:rPr>
              <a:t> </a:t>
            </a:r>
            <a:r>
              <a:rPr sz="2000" dirty="0">
                <a:latin typeface="Times New Roman"/>
                <a:cs typeface="Times New Roman"/>
              </a:rPr>
              <a:t>öğrencilere</a:t>
            </a:r>
            <a:r>
              <a:rPr sz="2000" spc="-40" dirty="0">
                <a:latin typeface="Times New Roman"/>
                <a:cs typeface="Times New Roman"/>
              </a:rPr>
              <a:t> </a:t>
            </a:r>
            <a:r>
              <a:rPr sz="2000" dirty="0">
                <a:latin typeface="Times New Roman"/>
                <a:cs typeface="Times New Roman"/>
              </a:rPr>
              <a:t>ilgi</a:t>
            </a:r>
            <a:r>
              <a:rPr sz="2000" spc="-25" dirty="0">
                <a:latin typeface="Times New Roman"/>
                <a:cs typeface="Times New Roman"/>
              </a:rPr>
              <a:t> </a:t>
            </a:r>
            <a:r>
              <a:rPr sz="2000" dirty="0">
                <a:latin typeface="Times New Roman"/>
                <a:cs typeface="Times New Roman"/>
              </a:rPr>
              <a:t>duydukları</a:t>
            </a:r>
            <a:r>
              <a:rPr sz="2000" spc="-45" dirty="0">
                <a:latin typeface="Times New Roman"/>
                <a:cs typeface="Times New Roman"/>
              </a:rPr>
              <a:t> </a:t>
            </a:r>
            <a:r>
              <a:rPr sz="2000" spc="-10" dirty="0">
                <a:latin typeface="Times New Roman"/>
                <a:cs typeface="Times New Roman"/>
              </a:rPr>
              <a:t>elektrik- </a:t>
            </a:r>
            <a:r>
              <a:rPr sz="2000" dirty="0">
                <a:latin typeface="Times New Roman"/>
                <a:cs typeface="Times New Roman"/>
              </a:rPr>
              <a:t>elektronik</a:t>
            </a:r>
            <a:r>
              <a:rPr sz="2000" spc="-60" dirty="0">
                <a:latin typeface="Times New Roman"/>
                <a:cs typeface="Times New Roman"/>
              </a:rPr>
              <a:t> </a:t>
            </a:r>
            <a:r>
              <a:rPr sz="2000" dirty="0">
                <a:latin typeface="Times New Roman"/>
                <a:cs typeface="Times New Roman"/>
              </a:rPr>
              <a:t>mühendisliği</a:t>
            </a:r>
            <a:r>
              <a:rPr sz="2000" spc="-70" dirty="0">
                <a:latin typeface="Times New Roman"/>
                <a:cs typeface="Times New Roman"/>
              </a:rPr>
              <a:t> </a:t>
            </a:r>
            <a:r>
              <a:rPr sz="2000" dirty="0">
                <a:latin typeface="Times New Roman"/>
                <a:cs typeface="Times New Roman"/>
              </a:rPr>
              <a:t>alanlarında</a:t>
            </a:r>
            <a:r>
              <a:rPr sz="2000" spc="-70" dirty="0">
                <a:latin typeface="Times New Roman"/>
                <a:cs typeface="Times New Roman"/>
              </a:rPr>
              <a:t> </a:t>
            </a:r>
            <a:r>
              <a:rPr sz="2000" dirty="0">
                <a:latin typeface="Times New Roman"/>
                <a:cs typeface="Times New Roman"/>
              </a:rPr>
              <a:t>uzmanlaşma</a:t>
            </a:r>
            <a:r>
              <a:rPr sz="2000" spc="-20" dirty="0">
                <a:latin typeface="Times New Roman"/>
                <a:cs typeface="Times New Roman"/>
              </a:rPr>
              <a:t> </a:t>
            </a:r>
            <a:r>
              <a:rPr sz="2000" dirty="0">
                <a:latin typeface="Times New Roman"/>
                <a:cs typeface="Times New Roman"/>
              </a:rPr>
              <a:t>imkanı</a:t>
            </a:r>
            <a:r>
              <a:rPr sz="2000" spc="-35" dirty="0">
                <a:latin typeface="Times New Roman"/>
                <a:cs typeface="Times New Roman"/>
              </a:rPr>
              <a:t> </a:t>
            </a:r>
            <a:r>
              <a:rPr sz="2000" spc="-10" dirty="0">
                <a:latin typeface="Times New Roman"/>
                <a:cs typeface="Times New Roman"/>
              </a:rPr>
              <a:t>sunulmaktadır.</a:t>
            </a:r>
            <a:endParaRPr sz="2000" dirty="0">
              <a:latin typeface="Times New Roman"/>
              <a:cs typeface="Times New Roman"/>
            </a:endParaRPr>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18</a:t>
            </a:fld>
            <a:endParaRPr spc="-25" dirty="0"/>
          </a:p>
        </p:txBody>
      </p:sp>
      <p:sp>
        <p:nvSpPr>
          <p:cNvPr id="20" name="object 20"/>
          <p:cNvSpPr txBox="1">
            <a:spLocks noGrp="1"/>
          </p:cNvSpPr>
          <p:nvPr>
            <p:ph type="title"/>
          </p:nvPr>
        </p:nvSpPr>
        <p:spPr>
          <a:prstGeom prst="rect">
            <a:avLst/>
          </a:prstGeom>
        </p:spPr>
        <p:txBody>
          <a:bodyPr vert="horz" wrap="square" lIns="0" tIns="283248" rIns="0" bIns="0" rtlCol="0">
            <a:spAutoFit/>
          </a:bodyPr>
          <a:lstStyle/>
          <a:p>
            <a:pPr marL="2371725">
              <a:lnSpc>
                <a:spcPct val="100000"/>
              </a:lnSpc>
              <a:spcBef>
                <a:spcPts val="105"/>
              </a:spcBef>
            </a:pPr>
            <a:r>
              <a:rPr spc="-10" dirty="0"/>
              <a:t>DERSLER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86915"/>
            <a:ext cx="8072755" cy="4330700"/>
          </a:xfrm>
          <a:prstGeom prst="rect">
            <a:avLst/>
          </a:prstGeom>
        </p:spPr>
        <p:txBody>
          <a:bodyPr vert="horz" wrap="square" lIns="0" tIns="74295" rIns="0" bIns="0" rtlCol="0">
            <a:spAutoFit/>
          </a:bodyPr>
          <a:lstStyle/>
          <a:p>
            <a:pPr marL="184785" marR="5080" indent="-172720">
              <a:lnSpc>
                <a:spcPct val="80000"/>
              </a:lnSpc>
              <a:spcBef>
                <a:spcPts val="585"/>
              </a:spcBef>
              <a:buClr>
                <a:srgbClr val="FF0000"/>
              </a:buClr>
              <a:buFont typeface="Arial"/>
              <a:buChar char="•"/>
              <a:tabLst>
                <a:tab pos="184785" algn="l"/>
                <a:tab pos="248285" algn="l"/>
              </a:tabLst>
            </a:pPr>
            <a:r>
              <a:rPr sz="2000" dirty="0">
                <a:solidFill>
                  <a:srgbClr val="FF0000"/>
                </a:solidFill>
                <a:latin typeface="Arial"/>
                <a:cs typeface="Arial"/>
              </a:rPr>
              <a:t>	</a:t>
            </a:r>
            <a:r>
              <a:rPr sz="2000" b="1" dirty="0">
                <a:latin typeface="Times New Roman"/>
                <a:cs typeface="Times New Roman"/>
              </a:rPr>
              <a:t>2.</a:t>
            </a:r>
            <a:r>
              <a:rPr sz="2000" b="1" spc="445" dirty="0">
                <a:latin typeface="Times New Roman"/>
                <a:cs typeface="Times New Roman"/>
              </a:rPr>
              <a:t> </a:t>
            </a:r>
            <a:r>
              <a:rPr sz="2000" b="1" dirty="0">
                <a:latin typeface="Times New Roman"/>
                <a:cs typeface="Times New Roman"/>
              </a:rPr>
              <a:t>yıl</a:t>
            </a:r>
            <a:r>
              <a:rPr sz="2000" b="1" spc="440" dirty="0">
                <a:latin typeface="Times New Roman"/>
                <a:cs typeface="Times New Roman"/>
              </a:rPr>
              <a:t> </a:t>
            </a:r>
            <a:r>
              <a:rPr sz="2000" b="1" dirty="0">
                <a:latin typeface="Times New Roman"/>
                <a:cs typeface="Times New Roman"/>
              </a:rPr>
              <a:t>sonundan</a:t>
            </a:r>
            <a:r>
              <a:rPr sz="2000" b="1" spc="459" dirty="0">
                <a:latin typeface="Times New Roman"/>
                <a:cs typeface="Times New Roman"/>
              </a:rPr>
              <a:t> </a:t>
            </a:r>
            <a:r>
              <a:rPr sz="2000" b="1" dirty="0">
                <a:latin typeface="Times New Roman"/>
                <a:cs typeface="Times New Roman"/>
              </a:rPr>
              <a:t>başlayıp</a:t>
            </a:r>
            <a:r>
              <a:rPr sz="2000" b="1" spc="445" dirty="0">
                <a:latin typeface="Times New Roman"/>
                <a:cs typeface="Times New Roman"/>
              </a:rPr>
              <a:t> </a:t>
            </a:r>
            <a:r>
              <a:rPr sz="2000" b="1" dirty="0">
                <a:latin typeface="Times New Roman"/>
                <a:cs typeface="Times New Roman"/>
              </a:rPr>
              <a:t>mezun</a:t>
            </a:r>
            <a:r>
              <a:rPr sz="2000" b="1" spc="455" dirty="0">
                <a:latin typeface="Times New Roman"/>
                <a:cs typeface="Times New Roman"/>
              </a:rPr>
              <a:t> </a:t>
            </a:r>
            <a:r>
              <a:rPr sz="2000" b="1" dirty="0">
                <a:latin typeface="Times New Roman"/>
                <a:cs typeface="Times New Roman"/>
              </a:rPr>
              <a:t>olana</a:t>
            </a:r>
            <a:r>
              <a:rPr sz="2000" b="1" spc="455" dirty="0">
                <a:latin typeface="Times New Roman"/>
                <a:cs typeface="Times New Roman"/>
              </a:rPr>
              <a:t> </a:t>
            </a:r>
            <a:r>
              <a:rPr sz="2000" b="1" dirty="0">
                <a:latin typeface="Times New Roman"/>
                <a:cs typeface="Times New Roman"/>
              </a:rPr>
              <a:t>kadar</a:t>
            </a:r>
            <a:r>
              <a:rPr sz="2000" b="1" spc="405" dirty="0">
                <a:latin typeface="Times New Roman"/>
                <a:cs typeface="Times New Roman"/>
              </a:rPr>
              <a:t> </a:t>
            </a:r>
            <a:r>
              <a:rPr sz="2000" b="1" dirty="0">
                <a:latin typeface="Times New Roman"/>
                <a:cs typeface="Times New Roman"/>
              </a:rPr>
              <a:t>yaz</a:t>
            </a:r>
            <a:r>
              <a:rPr sz="2000" b="1" spc="445" dirty="0">
                <a:latin typeface="Times New Roman"/>
                <a:cs typeface="Times New Roman"/>
              </a:rPr>
              <a:t> </a:t>
            </a:r>
            <a:r>
              <a:rPr sz="2000" b="1" dirty="0">
                <a:latin typeface="Times New Roman"/>
                <a:cs typeface="Times New Roman"/>
              </a:rPr>
              <a:t>döneminde</a:t>
            </a:r>
            <a:r>
              <a:rPr sz="2000" b="1" spc="450" dirty="0">
                <a:latin typeface="Times New Roman"/>
                <a:cs typeface="Times New Roman"/>
              </a:rPr>
              <a:t> </a:t>
            </a:r>
            <a:r>
              <a:rPr sz="2000" b="1" spc="-10" dirty="0">
                <a:latin typeface="Times New Roman"/>
                <a:cs typeface="Times New Roman"/>
              </a:rPr>
              <a:t>toplam </a:t>
            </a:r>
            <a:r>
              <a:rPr sz="2000" b="1" dirty="0">
                <a:solidFill>
                  <a:srgbClr val="0162AC"/>
                </a:solidFill>
                <a:latin typeface="Times New Roman"/>
                <a:cs typeface="Times New Roman"/>
              </a:rPr>
              <a:t>50</a:t>
            </a:r>
            <a:r>
              <a:rPr sz="2000" b="1" spc="-15" dirty="0">
                <a:solidFill>
                  <a:srgbClr val="0162AC"/>
                </a:solidFill>
                <a:latin typeface="Times New Roman"/>
                <a:cs typeface="Times New Roman"/>
              </a:rPr>
              <a:t> </a:t>
            </a:r>
            <a:r>
              <a:rPr sz="2000" b="1" dirty="0">
                <a:solidFill>
                  <a:srgbClr val="0162AC"/>
                </a:solidFill>
                <a:latin typeface="Times New Roman"/>
                <a:cs typeface="Times New Roman"/>
              </a:rPr>
              <a:t>iş</a:t>
            </a:r>
            <a:r>
              <a:rPr sz="2000" b="1" spc="-5" dirty="0">
                <a:solidFill>
                  <a:srgbClr val="0162AC"/>
                </a:solidFill>
                <a:latin typeface="Times New Roman"/>
                <a:cs typeface="Times New Roman"/>
              </a:rPr>
              <a:t> </a:t>
            </a:r>
            <a:r>
              <a:rPr sz="2000" b="1" dirty="0">
                <a:solidFill>
                  <a:srgbClr val="0162AC"/>
                </a:solidFill>
                <a:latin typeface="Times New Roman"/>
                <a:cs typeface="Times New Roman"/>
              </a:rPr>
              <a:t>günü</a:t>
            </a:r>
            <a:r>
              <a:rPr sz="2000" b="1" spc="-5" dirty="0">
                <a:solidFill>
                  <a:srgbClr val="0162AC"/>
                </a:solidFill>
                <a:latin typeface="Times New Roman"/>
                <a:cs typeface="Times New Roman"/>
              </a:rPr>
              <a:t> </a:t>
            </a:r>
            <a:r>
              <a:rPr sz="2000" b="1" dirty="0">
                <a:latin typeface="Times New Roman"/>
                <a:cs typeface="Times New Roman"/>
              </a:rPr>
              <a:t>birim</a:t>
            </a:r>
            <a:r>
              <a:rPr sz="2000" b="1" spc="-25" dirty="0">
                <a:latin typeface="Times New Roman"/>
                <a:cs typeface="Times New Roman"/>
              </a:rPr>
              <a:t> </a:t>
            </a:r>
            <a:r>
              <a:rPr sz="2000" b="1" dirty="0">
                <a:latin typeface="Times New Roman"/>
                <a:cs typeface="Times New Roman"/>
              </a:rPr>
              <a:t>dışı</a:t>
            </a:r>
            <a:r>
              <a:rPr sz="2000" b="1" spc="-10" dirty="0">
                <a:latin typeface="Times New Roman"/>
                <a:cs typeface="Times New Roman"/>
              </a:rPr>
              <a:t> </a:t>
            </a:r>
            <a:r>
              <a:rPr sz="2000" b="1" dirty="0">
                <a:latin typeface="Times New Roman"/>
                <a:cs typeface="Times New Roman"/>
              </a:rPr>
              <a:t>uygulama</a:t>
            </a:r>
            <a:r>
              <a:rPr sz="2000" b="1" spc="-35" dirty="0">
                <a:latin typeface="Times New Roman"/>
                <a:cs typeface="Times New Roman"/>
              </a:rPr>
              <a:t> </a:t>
            </a:r>
            <a:r>
              <a:rPr sz="2000" b="1" dirty="0">
                <a:latin typeface="Times New Roman"/>
                <a:cs typeface="Times New Roman"/>
              </a:rPr>
              <a:t>(staj)</a:t>
            </a:r>
            <a:r>
              <a:rPr sz="2000" b="1" spc="-40" dirty="0">
                <a:latin typeface="Times New Roman"/>
                <a:cs typeface="Times New Roman"/>
              </a:rPr>
              <a:t> </a:t>
            </a:r>
            <a:r>
              <a:rPr sz="2000" b="1" dirty="0">
                <a:latin typeface="Times New Roman"/>
                <a:cs typeface="Times New Roman"/>
              </a:rPr>
              <a:t>yapmak</a:t>
            </a:r>
            <a:r>
              <a:rPr sz="2000" b="1" spc="-25" dirty="0">
                <a:latin typeface="Times New Roman"/>
                <a:cs typeface="Times New Roman"/>
              </a:rPr>
              <a:t> </a:t>
            </a:r>
            <a:r>
              <a:rPr sz="2000" b="1" spc="-10" dirty="0">
                <a:latin typeface="Times New Roman"/>
                <a:cs typeface="Times New Roman"/>
              </a:rPr>
              <a:t>zorunludur.</a:t>
            </a:r>
            <a:endParaRPr sz="2000" dirty="0">
              <a:latin typeface="Times New Roman"/>
              <a:cs typeface="Times New Roman"/>
            </a:endParaRPr>
          </a:p>
          <a:p>
            <a:pPr>
              <a:lnSpc>
                <a:spcPct val="100000"/>
              </a:lnSpc>
              <a:spcBef>
                <a:spcPts val="290"/>
              </a:spcBef>
              <a:buClr>
                <a:srgbClr val="FF0000"/>
              </a:buClr>
              <a:buFont typeface="Arial"/>
              <a:buChar char="•"/>
            </a:pPr>
            <a:endParaRPr sz="2000" dirty="0">
              <a:latin typeface="Times New Roman"/>
              <a:cs typeface="Times New Roman"/>
            </a:endParaRPr>
          </a:p>
          <a:p>
            <a:pPr marL="248285" indent="-235585">
              <a:lnSpc>
                <a:spcPts val="2160"/>
              </a:lnSpc>
              <a:buClr>
                <a:srgbClr val="FF0000"/>
              </a:buClr>
              <a:buFont typeface="Arial"/>
              <a:buChar char="•"/>
              <a:tabLst>
                <a:tab pos="248285" algn="l"/>
              </a:tabLst>
            </a:pPr>
            <a:r>
              <a:rPr sz="2000" b="1" dirty="0">
                <a:latin typeface="Times New Roman"/>
                <a:cs typeface="Times New Roman"/>
              </a:rPr>
              <a:t>Örnek</a:t>
            </a:r>
            <a:r>
              <a:rPr sz="2000" b="1" spc="-45" dirty="0">
                <a:latin typeface="Times New Roman"/>
                <a:cs typeface="Times New Roman"/>
              </a:rPr>
              <a:t> </a:t>
            </a:r>
            <a:r>
              <a:rPr sz="2000" b="1" dirty="0">
                <a:latin typeface="Times New Roman"/>
                <a:cs typeface="Times New Roman"/>
              </a:rPr>
              <a:t>olarak,</a:t>
            </a:r>
            <a:r>
              <a:rPr sz="2000" b="1" spc="-15" dirty="0">
                <a:latin typeface="Times New Roman"/>
                <a:cs typeface="Times New Roman"/>
              </a:rPr>
              <a:t> </a:t>
            </a:r>
            <a:r>
              <a:rPr sz="2000" b="1" dirty="0">
                <a:latin typeface="Times New Roman"/>
                <a:cs typeface="Times New Roman"/>
              </a:rPr>
              <a:t>aşağıda</a:t>
            </a:r>
            <a:r>
              <a:rPr sz="2000" b="1" spc="-25" dirty="0">
                <a:latin typeface="Times New Roman"/>
                <a:cs typeface="Times New Roman"/>
              </a:rPr>
              <a:t> </a:t>
            </a:r>
            <a:r>
              <a:rPr sz="2000" b="1" dirty="0">
                <a:latin typeface="Times New Roman"/>
                <a:cs typeface="Times New Roman"/>
              </a:rPr>
              <a:t>çalışma</a:t>
            </a:r>
            <a:r>
              <a:rPr sz="2000" b="1" spc="-20" dirty="0">
                <a:latin typeface="Times New Roman"/>
                <a:cs typeface="Times New Roman"/>
              </a:rPr>
              <a:t> </a:t>
            </a:r>
            <a:r>
              <a:rPr sz="2000" b="1" dirty="0">
                <a:latin typeface="Times New Roman"/>
                <a:cs typeface="Times New Roman"/>
              </a:rPr>
              <a:t>alanları</a:t>
            </a:r>
            <a:r>
              <a:rPr sz="2000" b="1" spc="-35" dirty="0">
                <a:latin typeface="Times New Roman"/>
                <a:cs typeface="Times New Roman"/>
              </a:rPr>
              <a:t> </a:t>
            </a:r>
            <a:r>
              <a:rPr sz="2000" b="1" dirty="0">
                <a:latin typeface="Times New Roman"/>
                <a:cs typeface="Times New Roman"/>
              </a:rPr>
              <a:t>belirtilen</a:t>
            </a:r>
            <a:r>
              <a:rPr sz="2000" b="1" spc="-20" dirty="0">
                <a:latin typeface="Times New Roman"/>
                <a:cs typeface="Times New Roman"/>
              </a:rPr>
              <a:t> </a:t>
            </a:r>
            <a:r>
              <a:rPr sz="2000" b="1" dirty="0">
                <a:latin typeface="Times New Roman"/>
                <a:cs typeface="Times New Roman"/>
              </a:rPr>
              <a:t>kamu/özel</a:t>
            </a:r>
            <a:r>
              <a:rPr sz="2000" b="1" spc="-20" dirty="0">
                <a:latin typeface="Times New Roman"/>
                <a:cs typeface="Times New Roman"/>
              </a:rPr>
              <a:t> </a:t>
            </a:r>
            <a:r>
              <a:rPr sz="2000" b="1" dirty="0">
                <a:latin typeface="Times New Roman"/>
                <a:cs typeface="Times New Roman"/>
              </a:rPr>
              <a:t>kurum</a:t>
            </a:r>
            <a:r>
              <a:rPr sz="2000" b="1" spc="-30" dirty="0">
                <a:latin typeface="Times New Roman"/>
                <a:cs typeface="Times New Roman"/>
              </a:rPr>
              <a:t> </a:t>
            </a:r>
            <a:r>
              <a:rPr sz="2000" b="1" spc="-20" dirty="0">
                <a:latin typeface="Times New Roman"/>
                <a:cs typeface="Times New Roman"/>
              </a:rPr>
              <a:t>veya</a:t>
            </a:r>
            <a:endParaRPr sz="2000" dirty="0">
              <a:latin typeface="Times New Roman"/>
              <a:cs typeface="Times New Roman"/>
            </a:endParaRPr>
          </a:p>
          <a:p>
            <a:pPr marL="184785">
              <a:lnSpc>
                <a:spcPts val="2160"/>
              </a:lnSpc>
            </a:pPr>
            <a:r>
              <a:rPr sz="2000" b="1" dirty="0">
                <a:latin typeface="Times New Roman"/>
                <a:cs typeface="Times New Roman"/>
              </a:rPr>
              <a:t>kuruluşlarda</a:t>
            </a:r>
            <a:r>
              <a:rPr sz="2000" b="1" spc="-50" dirty="0">
                <a:latin typeface="Times New Roman"/>
                <a:cs typeface="Times New Roman"/>
              </a:rPr>
              <a:t> </a:t>
            </a:r>
            <a:r>
              <a:rPr sz="2000" b="1" dirty="0">
                <a:latin typeface="Times New Roman"/>
                <a:cs typeface="Times New Roman"/>
              </a:rPr>
              <a:t>staj</a:t>
            </a:r>
            <a:r>
              <a:rPr sz="2000" b="1" spc="-30" dirty="0">
                <a:latin typeface="Times New Roman"/>
                <a:cs typeface="Times New Roman"/>
              </a:rPr>
              <a:t> </a:t>
            </a:r>
            <a:r>
              <a:rPr sz="2000" b="1" spc="-10" dirty="0">
                <a:latin typeface="Times New Roman"/>
                <a:cs typeface="Times New Roman"/>
              </a:rPr>
              <a:t>yapılabilir:</a:t>
            </a:r>
            <a:endParaRPr sz="2000" dirty="0">
              <a:latin typeface="Times New Roman"/>
              <a:cs typeface="Times New Roman"/>
            </a:endParaRPr>
          </a:p>
          <a:p>
            <a:pPr marL="536575" lvl="1" indent="-184150">
              <a:lnSpc>
                <a:spcPct val="100000"/>
              </a:lnSpc>
              <a:spcBef>
                <a:spcPts val="919"/>
              </a:spcBef>
              <a:buClr>
                <a:srgbClr val="FF0000"/>
              </a:buClr>
              <a:buSzPct val="94444"/>
              <a:buFont typeface="Wingdings"/>
              <a:buChar char=""/>
              <a:tabLst>
                <a:tab pos="536575" algn="l"/>
              </a:tabLst>
            </a:pPr>
            <a:r>
              <a:rPr sz="1800" spc="-10" dirty="0">
                <a:latin typeface="Times New Roman"/>
                <a:cs typeface="Times New Roman"/>
              </a:rPr>
              <a:t>AR-</a:t>
            </a:r>
            <a:r>
              <a:rPr sz="1800" dirty="0">
                <a:latin typeface="Times New Roman"/>
                <a:cs typeface="Times New Roman"/>
              </a:rPr>
              <a:t>GE</a:t>
            </a:r>
            <a:r>
              <a:rPr sz="1800" spc="-15" dirty="0">
                <a:latin typeface="Times New Roman"/>
                <a:cs typeface="Times New Roman"/>
              </a:rPr>
              <a:t> </a:t>
            </a:r>
            <a:r>
              <a:rPr sz="1800" dirty="0">
                <a:latin typeface="Times New Roman"/>
                <a:cs typeface="Times New Roman"/>
              </a:rPr>
              <a:t>özelliklerine</a:t>
            </a:r>
            <a:r>
              <a:rPr sz="1800" spc="-55" dirty="0">
                <a:latin typeface="Times New Roman"/>
                <a:cs typeface="Times New Roman"/>
              </a:rPr>
              <a:t> </a:t>
            </a:r>
            <a:r>
              <a:rPr sz="1800" dirty="0">
                <a:latin typeface="Times New Roman"/>
                <a:cs typeface="Times New Roman"/>
              </a:rPr>
              <a:t>sahip</a:t>
            </a:r>
            <a:r>
              <a:rPr sz="1800" spc="-15" dirty="0">
                <a:latin typeface="Times New Roman"/>
                <a:cs typeface="Times New Roman"/>
              </a:rPr>
              <a:t> </a:t>
            </a:r>
            <a:r>
              <a:rPr sz="1800" dirty="0">
                <a:latin typeface="Times New Roman"/>
                <a:cs typeface="Times New Roman"/>
              </a:rPr>
              <a:t>üretim</a:t>
            </a:r>
            <a:r>
              <a:rPr sz="1800" spc="-35" dirty="0">
                <a:latin typeface="Times New Roman"/>
                <a:cs typeface="Times New Roman"/>
              </a:rPr>
              <a:t> </a:t>
            </a:r>
            <a:r>
              <a:rPr sz="1800" dirty="0">
                <a:latin typeface="Times New Roman"/>
                <a:cs typeface="Times New Roman"/>
              </a:rPr>
              <a:t>ön</a:t>
            </a:r>
            <a:r>
              <a:rPr sz="1800" spc="-30" dirty="0">
                <a:latin typeface="Times New Roman"/>
                <a:cs typeface="Times New Roman"/>
              </a:rPr>
              <a:t> </a:t>
            </a:r>
            <a:r>
              <a:rPr sz="1800" dirty="0">
                <a:latin typeface="Times New Roman"/>
                <a:cs typeface="Times New Roman"/>
              </a:rPr>
              <a:t>sürecine</a:t>
            </a:r>
            <a:r>
              <a:rPr sz="1800" spc="-30" dirty="0">
                <a:latin typeface="Times New Roman"/>
                <a:cs typeface="Times New Roman"/>
              </a:rPr>
              <a:t> </a:t>
            </a:r>
            <a:r>
              <a:rPr sz="1800" dirty="0">
                <a:latin typeface="Times New Roman"/>
                <a:cs typeface="Times New Roman"/>
              </a:rPr>
              <a:t>destek</a:t>
            </a:r>
            <a:r>
              <a:rPr sz="1800" spc="-30" dirty="0">
                <a:latin typeface="Times New Roman"/>
                <a:cs typeface="Times New Roman"/>
              </a:rPr>
              <a:t> </a:t>
            </a:r>
            <a:r>
              <a:rPr sz="1800" dirty="0">
                <a:latin typeface="Times New Roman"/>
                <a:cs typeface="Times New Roman"/>
              </a:rPr>
              <a:t>veren</a:t>
            </a:r>
            <a:r>
              <a:rPr sz="1800" spc="-40" dirty="0">
                <a:latin typeface="Times New Roman"/>
                <a:cs typeface="Times New Roman"/>
              </a:rPr>
              <a:t> </a:t>
            </a:r>
            <a:r>
              <a:rPr sz="1800" spc="-10" dirty="0">
                <a:latin typeface="Times New Roman"/>
                <a:cs typeface="Times New Roman"/>
              </a:rPr>
              <a:t>firmalar,</a:t>
            </a:r>
            <a:endParaRPr sz="1800" dirty="0">
              <a:latin typeface="Times New Roman"/>
              <a:cs typeface="Times New Roman"/>
            </a:endParaRPr>
          </a:p>
          <a:p>
            <a:pPr marL="536575" lvl="1" indent="-184150">
              <a:lnSpc>
                <a:spcPct val="100000"/>
              </a:lnSpc>
              <a:spcBef>
                <a:spcPts val="145"/>
              </a:spcBef>
              <a:buClr>
                <a:srgbClr val="FF0000"/>
              </a:buClr>
              <a:buSzPct val="94444"/>
              <a:buFont typeface="Wingdings"/>
              <a:buChar char=""/>
              <a:tabLst>
                <a:tab pos="536575" algn="l"/>
              </a:tabLst>
            </a:pPr>
            <a:r>
              <a:rPr sz="1800" dirty="0">
                <a:latin typeface="Times New Roman"/>
                <a:cs typeface="Times New Roman"/>
              </a:rPr>
              <a:t>Elektronik</a:t>
            </a:r>
            <a:r>
              <a:rPr sz="1800" spc="-50" dirty="0">
                <a:latin typeface="Times New Roman"/>
                <a:cs typeface="Times New Roman"/>
              </a:rPr>
              <a:t> </a:t>
            </a:r>
            <a:r>
              <a:rPr sz="1800" dirty="0">
                <a:latin typeface="Times New Roman"/>
                <a:cs typeface="Times New Roman"/>
              </a:rPr>
              <a:t>sistemlerin</a:t>
            </a:r>
            <a:r>
              <a:rPr sz="1800" spc="-35" dirty="0">
                <a:latin typeface="Times New Roman"/>
                <a:cs typeface="Times New Roman"/>
              </a:rPr>
              <a:t> </a:t>
            </a:r>
            <a:r>
              <a:rPr sz="1800" dirty="0">
                <a:latin typeface="Times New Roman"/>
                <a:cs typeface="Times New Roman"/>
              </a:rPr>
              <a:t>kurulumu,</a:t>
            </a:r>
            <a:r>
              <a:rPr sz="1800" spc="-35" dirty="0">
                <a:latin typeface="Times New Roman"/>
                <a:cs typeface="Times New Roman"/>
              </a:rPr>
              <a:t> </a:t>
            </a:r>
            <a:r>
              <a:rPr sz="1800" dirty="0">
                <a:latin typeface="Times New Roman"/>
                <a:cs typeface="Times New Roman"/>
              </a:rPr>
              <a:t>tasarımı,</a:t>
            </a:r>
            <a:r>
              <a:rPr sz="1800" spc="-45" dirty="0">
                <a:latin typeface="Times New Roman"/>
                <a:cs typeface="Times New Roman"/>
              </a:rPr>
              <a:t> </a:t>
            </a:r>
            <a:r>
              <a:rPr sz="1800" dirty="0">
                <a:latin typeface="Times New Roman"/>
                <a:cs typeface="Times New Roman"/>
              </a:rPr>
              <a:t>bakımı</a:t>
            </a:r>
            <a:r>
              <a:rPr sz="1800" spc="-25" dirty="0">
                <a:latin typeface="Times New Roman"/>
                <a:cs typeface="Times New Roman"/>
              </a:rPr>
              <a:t> </a:t>
            </a:r>
            <a:r>
              <a:rPr sz="1800" dirty="0">
                <a:latin typeface="Times New Roman"/>
                <a:cs typeface="Times New Roman"/>
              </a:rPr>
              <a:t>ve</a:t>
            </a:r>
            <a:r>
              <a:rPr sz="1800" spc="-35" dirty="0">
                <a:latin typeface="Times New Roman"/>
                <a:cs typeface="Times New Roman"/>
              </a:rPr>
              <a:t> </a:t>
            </a:r>
            <a:r>
              <a:rPr sz="1800" dirty="0">
                <a:latin typeface="Times New Roman"/>
                <a:cs typeface="Times New Roman"/>
              </a:rPr>
              <a:t>onarımı</a:t>
            </a:r>
            <a:r>
              <a:rPr sz="1800" spc="-35" dirty="0">
                <a:latin typeface="Times New Roman"/>
                <a:cs typeface="Times New Roman"/>
              </a:rPr>
              <a:t> </a:t>
            </a:r>
            <a:r>
              <a:rPr sz="1800" dirty="0">
                <a:latin typeface="Times New Roman"/>
                <a:cs typeface="Times New Roman"/>
              </a:rPr>
              <a:t>ile</a:t>
            </a:r>
            <a:r>
              <a:rPr sz="1800" spc="-45" dirty="0">
                <a:latin typeface="Times New Roman"/>
                <a:cs typeface="Times New Roman"/>
              </a:rPr>
              <a:t> </a:t>
            </a:r>
            <a:r>
              <a:rPr sz="1800" dirty="0">
                <a:latin typeface="Times New Roman"/>
                <a:cs typeface="Times New Roman"/>
              </a:rPr>
              <a:t>ilgili</a:t>
            </a:r>
            <a:r>
              <a:rPr sz="1800" spc="-40" dirty="0">
                <a:latin typeface="Times New Roman"/>
                <a:cs typeface="Times New Roman"/>
              </a:rPr>
              <a:t> </a:t>
            </a:r>
            <a:r>
              <a:rPr sz="1800" spc="-10" dirty="0">
                <a:latin typeface="Times New Roman"/>
                <a:cs typeface="Times New Roman"/>
              </a:rPr>
              <a:t>firmalar,</a:t>
            </a:r>
            <a:endParaRPr sz="1800" dirty="0">
              <a:latin typeface="Times New Roman"/>
              <a:cs typeface="Times New Roman"/>
            </a:endParaRPr>
          </a:p>
          <a:p>
            <a:pPr marL="527685" marR="5715" lvl="1" indent="-175895">
              <a:lnSpc>
                <a:spcPct val="80000"/>
              </a:lnSpc>
              <a:spcBef>
                <a:spcPts val="575"/>
              </a:spcBef>
              <a:buClr>
                <a:srgbClr val="FF0000"/>
              </a:buClr>
              <a:buSzPct val="94444"/>
              <a:buFont typeface="Wingdings"/>
              <a:buChar char=""/>
              <a:tabLst>
                <a:tab pos="527685" algn="l"/>
                <a:tab pos="535940" algn="l"/>
                <a:tab pos="1864360" algn="l"/>
                <a:tab pos="3101340" algn="l"/>
                <a:tab pos="4231005" algn="l"/>
                <a:tab pos="5033645" algn="l"/>
                <a:tab pos="5916295" algn="l"/>
                <a:tab pos="6365875" algn="l"/>
                <a:tab pos="7830820" algn="l"/>
              </a:tabLst>
            </a:pPr>
            <a:r>
              <a:rPr sz="1800" spc="-10" dirty="0">
                <a:latin typeface="Times New Roman"/>
                <a:cs typeface="Times New Roman"/>
              </a:rPr>
              <a:t>Haberleşme</a:t>
            </a:r>
            <a:r>
              <a:rPr sz="1800" dirty="0">
                <a:latin typeface="Times New Roman"/>
                <a:cs typeface="Times New Roman"/>
              </a:rPr>
              <a:t>	</a:t>
            </a:r>
            <a:r>
              <a:rPr sz="1800" spc="-10" dirty="0">
                <a:latin typeface="Times New Roman"/>
                <a:cs typeface="Times New Roman"/>
              </a:rPr>
              <a:t>sektöründe</a:t>
            </a:r>
            <a:r>
              <a:rPr sz="1800" dirty="0">
                <a:latin typeface="Times New Roman"/>
                <a:cs typeface="Times New Roman"/>
              </a:rPr>
              <a:t>	</a:t>
            </a:r>
            <a:r>
              <a:rPr sz="1800" spc="-10" dirty="0">
                <a:latin typeface="Times New Roman"/>
                <a:cs typeface="Times New Roman"/>
              </a:rPr>
              <a:t>planlama,</a:t>
            </a:r>
            <a:r>
              <a:rPr sz="1800" dirty="0">
                <a:latin typeface="Times New Roman"/>
                <a:cs typeface="Times New Roman"/>
              </a:rPr>
              <a:t>	</a:t>
            </a:r>
            <a:r>
              <a:rPr sz="1800" spc="-10" dirty="0">
                <a:latin typeface="Times New Roman"/>
                <a:cs typeface="Times New Roman"/>
              </a:rPr>
              <a:t>bakım</a:t>
            </a:r>
            <a:r>
              <a:rPr sz="1800" dirty="0">
                <a:latin typeface="Times New Roman"/>
                <a:cs typeface="Times New Roman"/>
              </a:rPr>
              <a:t>	</a:t>
            </a:r>
            <a:r>
              <a:rPr sz="1800" spc="-10" dirty="0">
                <a:latin typeface="Times New Roman"/>
                <a:cs typeface="Times New Roman"/>
              </a:rPr>
              <a:t>onarım</a:t>
            </a:r>
            <a:r>
              <a:rPr sz="1800" dirty="0">
                <a:latin typeface="Times New Roman"/>
                <a:cs typeface="Times New Roman"/>
              </a:rPr>
              <a:t>	</a:t>
            </a:r>
            <a:r>
              <a:rPr sz="1800" spc="-25" dirty="0">
                <a:latin typeface="Times New Roman"/>
                <a:cs typeface="Times New Roman"/>
              </a:rPr>
              <a:t>ve</a:t>
            </a:r>
            <a:r>
              <a:rPr sz="1800" dirty="0">
                <a:latin typeface="Times New Roman"/>
                <a:cs typeface="Times New Roman"/>
              </a:rPr>
              <a:t>	</a:t>
            </a:r>
            <a:r>
              <a:rPr sz="1800" spc="-10" dirty="0">
                <a:latin typeface="Times New Roman"/>
                <a:cs typeface="Times New Roman"/>
              </a:rPr>
              <a:t>optimizasyon</a:t>
            </a:r>
            <a:r>
              <a:rPr sz="1800" dirty="0">
                <a:latin typeface="Times New Roman"/>
                <a:cs typeface="Times New Roman"/>
              </a:rPr>
              <a:t>	</a:t>
            </a:r>
            <a:r>
              <a:rPr sz="1800" spc="-25" dirty="0">
                <a:latin typeface="Times New Roman"/>
                <a:cs typeface="Times New Roman"/>
              </a:rPr>
              <a:t>alt </a:t>
            </a:r>
            <a:r>
              <a:rPr sz="1800" spc="-10" dirty="0">
                <a:latin typeface="Times New Roman"/>
                <a:cs typeface="Times New Roman"/>
              </a:rPr>
              <a:t>departmanları,</a:t>
            </a:r>
            <a:endParaRPr sz="1800" dirty="0">
              <a:latin typeface="Times New Roman"/>
              <a:cs typeface="Times New Roman"/>
            </a:endParaRPr>
          </a:p>
          <a:p>
            <a:pPr marL="536575" lvl="1" indent="-184150">
              <a:lnSpc>
                <a:spcPct val="100000"/>
              </a:lnSpc>
              <a:spcBef>
                <a:spcPts val="145"/>
              </a:spcBef>
              <a:buClr>
                <a:srgbClr val="FF0000"/>
              </a:buClr>
              <a:buSzPct val="94444"/>
              <a:buFont typeface="Wingdings"/>
              <a:buChar char=""/>
              <a:tabLst>
                <a:tab pos="536575" algn="l"/>
              </a:tabLst>
            </a:pPr>
            <a:r>
              <a:rPr sz="1800" dirty="0">
                <a:latin typeface="Times New Roman"/>
                <a:cs typeface="Times New Roman"/>
              </a:rPr>
              <a:t>Biyomedikal</a:t>
            </a:r>
            <a:r>
              <a:rPr sz="1800" spc="-65" dirty="0">
                <a:latin typeface="Times New Roman"/>
                <a:cs typeface="Times New Roman"/>
              </a:rPr>
              <a:t> </a:t>
            </a:r>
            <a:r>
              <a:rPr sz="1800" dirty="0">
                <a:latin typeface="Times New Roman"/>
                <a:cs typeface="Times New Roman"/>
              </a:rPr>
              <a:t>cihaz</a:t>
            </a:r>
            <a:r>
              <a:rPr sz="1800" spc="-25" dirty="0">
                <a:latin typeface="Times New Roman"/>
                <a:cs typeface="Times New Roman"/>
              </a:rPr>
              <a:t> </a:t>
            </a:r>
            <a:r>
              <a:rPr sz="1800" dirty="0">
                <a:latin typeface="Times New Roman"/>
                <a:cs typeface="Times New Roman"/>
              </a:rPr>
              <a:t>üreticileri</a:t>
            </a:r>
            <a:r>
              <a:rPr sz="1800" spc="-50" dirty="0">
                <a:latin typeface="Times New Roman"/>
                <a:cs typeface="Times New Roman"/>
              </a:rPr>
              <a:t> </a:t>
            </a:r>
            <a:r>
              <a:rPr sz="1800" dirty="0">
                <a:latin typeface="Times New Roman"/>
                <a:cs typeface="Times New Roman"/>
              </a:rPr>
              <a:t>ve</a:t>
            </a:r>
            <a:r>
              <a:rPr sz="1800" spc="-25" dirty="0">
                <a:latin typeface="Times New Roman"/>
                <a:cs typeface="Times New Roman"/>
              </a:rPr>
              <a:t> </a:t>
            </a:r>
            <a:r>
              <a:rPr sz="1800" dirty="0">
                <a:latin typeface="Times New Roman"/>
                <a:cs typeface="Times New Roman"/>
              </a:rPr>
              <a:t>teknik</a:t>
            </a:r>
            <a:r>
              <a:rPr sz="1800" spc="-40" dirty="0">
                <a:latin typeface="Times New Roman"/>
                <a:cs typeface="Times New Roman"/>
              </a:rPr>
              <a:t> </a:t>
            </a:r>
            <a:r>
              <a:rPr sz="1800" dirty="0">
                <a:latin typeface="Times New Roman"/>
                <a:cs typeface="Times New Roman"/>
              </a:rPr>
              <a:t>servis</a:t>
            </a:r>
            <a:r>
              <a:rPr sz="1800" spc="-20" dirty="0">
                <a:latin typeface="Times New Roman"/>
                <a:cs typeface="Times New Roman"/>
              </a:rPr>
              <a:t> </a:t>
            </a:r>
            <a:r>
              <a:rPr sz="1800" dirty="0">
                <a:latin typeface="Times New Roman"/>
                <a:cs typeface="Times New Roman"/>
              </a:rPr>
              <a:t>desteği</a:t>
            </a:r>
            <a:r>
              <a:rPr sz="1800" spc="-30" dirty="0">
                <a:latin typeface="Times New Roman"/>
                <a:cs typeface="Times New Roman"/>
              </a:rPr>
              <a:t> </a:t>
            </a:r>
            <a:r>
              <a:rPr sz="1800" dirty="0">
                <a:latin typeface="Times New Roman"/>
                <a:cs typeface="Times New Roman"/>
              </a:rPr>
              <a:t>veren</a:t>
            </a:r>
            <a:r>
              <a:rPr sz="1800" spc="-30" dirty="0">
                <a:latin typeface="Times New Roman"/>
                <a:cs typeface="Times New Roman"/>
              </a:rPr>
              <a:t> </a:t>
            </a:r>
            <a:r>
              <a:rPr sz="1800" spc="-10" dirty="0">
                <a:latin typeface="Times New Roman"/>
                <a:cs typeface="Times New Roman"/>
              </a:rPr>
              <a:t>firmalar,</a:t>
            </a:r>
            <a:endParaRPr sz="1800" dirty="0">
              <a:latin typeface="Times New Roman"/>
              <a:cs typeface="Times New Roman"/>
            </a:endParaRPr>
          </a:p>
          <a:p>
            <a:pPr marL="536575" lvl="1" indent="-184150">
              <a:lnSpc>
                <a:spcPct val="100000"/>
              </a:lnSpc>
              <a:spcBef>
                <a:spcPts val="145"/>
              </a:spcBef>
              <a:buClr>
                <a:srgbClr val="FF0000"/>
              </a:buClr>
              <a:buSzPct val="94444"/>
              <a:buFont typeface="Wingdings"/>
              <a:buChar char=""/>
              <a:tabLst>
                <a:tab pos="536575" algn="l"/>
              </a:tabLst>
            </a:pPr>
            <a:r>
              <a:rPr sz="1800" spc="-25" dirty="0">
                <a:latin typeface="Times New Roman"/>
                <a:cs typeface="Times New Roman"/>
              </a:rPr>
              <a:t>Yazılım</a:t>
            </a:r>
            <a:r>
              <a:rPr sz="1800" spc="-45" dirty="0">
                <a:latin typeface="Times New Roman"/>
                <a:cs typeface="Times New Roman"/>
              </a:rPr>
              <a:t> </a:t>
            </a:r>
            <a:r>
              <a:rPr sz="1800" spc="-10" dirty="0">
                <a:latin typeface="Times New Roman"/>
                <a:cs typeface="Times New Roman"/>
              </a:rPr>
              <a:t>firmaları,</a:t>
            </a:r>
            <a:endParaRPr sz="1800" dirty="0">
              <a:latin typeface="Times New Roman"/>
              <a:cs typeface="Times New Roman"/>
            </a:endParaRPr>
          </a:p>
          <a:p>
            <a:pPr marL="536575" lvl="1" indent="-184150">
              <a:lnSpc>
                <a:spcPct val="100000"/>
              </a:lnSpc>
              <a:spcBef>
                <a:spcPts val="140"/>
              </a:spcBef>
              <a:buClr>
                <a:srgbClr val="FF0000"/>
              </a:buClr>
              <a:buSzPct val="94444"/>
              <a:buFont typeface="Wingdings"/>
              <a:buChar char=""/>
              <a:tabLst>
                <a:tab pos="536575" algn="l"/>
              </a:tabLst>
            </a:pPr>
            <a:r>
              <a:rPr sz="1800" dirty="0">
                <a:latin typeface="Times New Roman"/>
                <a:cs typeface="Times New Roman"/>
              </a:rPr>
              <a:t>Network</a:t>
            </a:r>
            <a:r>
              <a:rPr sz="1800" spc="-30" dirty="0">
                <a:latin typeface="Times New Roman"/>
                <a:cs typeface="Times New Roman"/>
              </a:rPr>
              <a:t> </a:t>
            </a:r>
            <a:r>
              <a:rPr sz="1800" dirty="0">
                <a:latin typeface="Times New Roman"/>
                <a:cs typeface="Times New Roman"/>
              </a:rPr>
              <a:t>alt</a:t>
            </a:r>
            <a:r>
              <a:rPr sz="1800" spc="-25" dirty="0">
                <a:latin typeface="Times New Roman"/>
                <a:cs typeface="Times New Roman"/>
              </a:rPr>
              <a:t> </a:t>
            </a:r>
            <a:r>
              <a:rPr sz="1800" dirty="0">
                <a:latin typeface="Times New Roman"/>
                <a:cs typeface="Times New Roman"/>
              </a:rPr>
              <a:t>yapısı</a:t>
            </a:r>
            <a:r>
              <a:rPr sz="1800" spc="-45" dirty="0">
                <a:latin typeface="Times New Roman"/>
                <a:cs typeface="Times New Roman"/>
              </a:rPr>
              <a:t> </a:t>
            </a:r>
            <a:r>
              <a:rPr sz="1800" dirty="0">
                <a:latin typeface="Times New Roman"/>
                <a:cs typeface="Times New Roman"/>
              </a:rPr>
              <a:t>planlayan</a:t>
            </a:r>
            <a:r>
              <a:rPr sz="1800" spc="-50" dirty="0">
                <a:latin typeface="Times New Roman"/>
                <a:cs typeface="Times New Roman"/>
              </a:rPr>
              <a:t> </a:t>
            </a:r>
            <a:r>
              <a:rPr sz="1800" dirty="0">
                <a:latin typeface="Times New Roman"/>
                <a:cs typeface="Times New Roman"/>
              </a:rPr>
              <a:t>ve</a:t>
            </a:r>
            <a:r>
              <a:rPr sz="1800" spc="-25" dirty="0">
                <a:latin typeface="Times New Roman"/>
                <a:cs typeface="Times New Roman"/>
              </a:rPr>
              <a:t> </a:t>
            </a:r>
            <a:r>
              <a:rPr sz="1800" dirty="0">
                <a:latin typeface="Times New Roman"/>
                <a:cs typeface="Times New Roman"/>
              </a:rPr>
              <a:t>gerçekleyen</a:t>
            </a:r>
            <a:r>
              <a:rPr sz="1800" spc="-60" dirty="0">
                <a:latin typeface="Times New Roman"/>
                <a:cs typeface="Times New Roman"/>
              </a:rPr>
              <a:t> </a:t>
            </a:r>
            <a:r>
              <a:rPr sz="1800" spc="-10" dirty="0">
                <a:latin typeface="Times New Roman"/>
                <a:cs typeface="Times New Roman"/>
              </a:rPr>
              <a:t>firmalar,</a:t>
            </a:r>
            <a:endParaRPr sz="1800" dirty="0">
              <a:latin typeface="Times New Roman"/>
              <a:cs typeface="Times New Roman"/>
            </a:endParaRPr>
          </a:p>
          <a:p>
            <a:pPr marL="536575" lvl="1" indent="-184150">
              <a:lnSpc>
                <a:spcPct val="100000"/>
              </a:lnSpc>
              <a:spcBef>
                <a:spcPts val="145"/>
              </a:spcBef>
              <a:buClr>
                <a:srgbClr val="FF0000"/>
              </a:buClr>
              <a:buSzPct val="94444"/>
              <a:buFont typeface="Wingdings"/>
              <a:buChar char=""/>
              <a:tabLst>
                <a:tab pos="536575" algn="l"/>
              </a:tabLst>
            </a:pPr>
            <a:r>
              <a:rPr sz="1800" dirty="0">
                <a:latin typeface="Times New Roman"/>
                <a:cs typeface="Times New Roman"/>
              </a:rPr>
              <a:t>Enerji</a:t>
            </a:r>
            <a:r>
              <a:rPr sz="1800" spc="-35" dirty="0">
                <a:latin typeface="Times New Roman"/>
                <a:cs typeface="Times New Roman"/>
              </a:rPr>
              <a:t> </a:t>
            </a:r>
            <a:r>
              <a:rPr sz="1800" dirty="0">
                <a:latin typeface="Times New Roman"/>
                <a:cs typeface="Times New Roman"/>
              </a:rPr>
              <a:t>üretimi,</a:t>
            </a:r>
            <a:r>
              <a:rPr sz="1800" spc="-30" dirty="0">
                <a:latin typeface="Times New Roman"/>
                <a:cs typeface="Times New Roman"/>
              </a:rPr>
              <a:t> </a:t>
            </a:r>
            <a:r>
              <a:rPr sz="1800" dirty="0">
                <a:latin typeface="Times New Roman"/>
                <a:cs typeface="Times New Roman"/>
              </a:rPr>
              <a:t>iletimi,</a:t>
            </a:r>
            <a:r>
              <a:rPr sz="1800" spc="-30" dirty="0">
                <a:latin typeface="Times New Roman"/>
                <a:cs typeface="Times New Roman"/>
              </a:rPr>
              <a:t> </a:t>
            </a:r>
            <a:r>
              <a:rPr sz="1800" dirty="0">
                <a:latin typeface="Times New Roman"/>
                <a:cs typeface="Times New Roman"/>
              </a:rPr>
              <a:t>dağıtımı</a:t>
            </a:r>
            <a:r>
              <a:rPr sz="1800" spc="-20" dirty="0">
                <a:latin typeface="Times New Roman"/>
                <a:cs typeface="Times New Roman"/>
              </a:rPr>
              <a:t> </a:t>
            </a:r>
            <a:r>
              <a:rPr sz="1800" dirty="0">
                <a:latin typeface="Times New Roman"/>
                <a:cs typeface="Times New Roman"/>
              </a:rPr>
              <a:t>ve</a:t>
            </a:r>
            <a:r>
              <a:rPr sz="1800" spc="-20" dirty="0">
                <a:latin typeface="Times New Roman"/>
                <a:cs typeface="Times New Roman"/>
              </a:rPr>
              <a:t> </a:t>
            </a:r>
            <a:r>
              <a:rPr sz="1800" dirty="0">
                <a:latin typeface="Times New Roman"/>
                <a:cs typeface="Times New Roman"/>
              </a:rPr>
              <a:t>otomasyonu</a:t>
            </a:r>
            <a:r>
              <a:rPr sz="1800" spc="-40" dirty="0">
                <a:latin typeface="Times New Roman"/>
                <a:cs typeface="Times New Roman"/>
              </a:rPr>
              <a:t> </a:t>
            </a:r>
            <a:r>
              <a:rPr sz="1800" dirty="0">
                <a:latin typeface="Times New Roman"/>
                <a:cs typeface="Times New Roman"/>
              </a:rPr>
              <a:t>ile</a:t>
            </a:r>
            <a:r>
              <a:rPr sz="1800" spc="-30" dirty="0">
                <a:latin typeface="Times New Roman"/>
                <a:cs typeface="Times New Roman"/>
              </a:rPr>
              <a:t> </a:t>
            </a:r>
            <a:r>
              <a:rPr sz="1800" dirty="0">
                <a:latin typeface="Times New Roman"/>
                <a:cs typeface="Times New Roman"/>
              </a:rPr>
              <a:t>ilişkili</a:t>
            </a:r>
            <a:r>
              <a:rPr sz="1800" spc="-30" dirty="0">
                <a:latin typeface="Times New Roman"/>
                <a:cs typeface="Times New Roman"/>
              </a:rPr>
              <a:t> </a:t>
            </a:r>
            <a:r>
              <a:rPr sz="1800" spc="-10" dirty="0">
                <a:latin typeface="Times New Roman"/>
                <a:cs typeface="Times New Roman"/>
              </a:rPr>
              <a:t>firmalar,</a:t>
            </a:r>
            <a:endParaRPr sz="1800" dirty="0">
              <a:latin typeface="Times New Roman"/>
              <a:cs typeface="Times New Roman"/>
            </a:endParaRPr>
          </a:p>
          <a:p>
            <a:pPr marL="527050" marR="7620" lvl="1" indent="-175260">
              <a:lnSpc>
                <a:spcPts val="1730"/>
              </a:lnSpc>
              <a:spcBef>
                <a:spcPts val="560"/>
              </a:spcBef>
              <a:buClr>
                <a:srgbClr val="FF0000"/>
              </a:buClr>
              <a:buSzPct val="94444"/>
              <a:buFont typeface="Wingdings"/>
              <a:buChar char=""/>
              <a:tabLst>
                <a:tab pos="527050" algn="l"/>
                <a:tab pos="535940" algn="l"/>
                <a:tab pos="1515110" algn="l"/>
                <a:tab pos="2491740" algn="l"/>
                <a:tab pos="3328670" algn="l"/>
                <a:tab pos="4497070" algn="l"/>
                <a:tab pos="5271770" algn="l"/>
                <a:tab pos="5930265" algn="l"/>
                <a:tab pos="6435725" algn="l"/>
                <a:tab pos="7096125" algn="l"/>
                <a:tab pos="7844155" algn="l"/>
              </a:tabLst>
            </a:pPr>
            <a:r>
              <a:rPr sz="1800" spc="-10" dirty="0">
                <a:latin typeface="Times New Roman"/>
                <a:cs typeface="Times New Roman"/>
              </a:rPr>
              <a:t>Yukarıda</a:t>
            </a:r>
            <a:r>
              <a:rPr sz="1800" dirty="0">
                <a:latin typeface="Times New Roman"/>
                <a:cs typeface="Times New Roman"/>
              </a:rPr>
              <a:t>	</a:t>
            </a:r>
            <a:r>
              <a:rPr sz="1800" spc="-10" dirty="0">
                <a:latin typeface="Times New Roman"/>
                <a:cs typeface="Times New Roman"/>
              </a:rPr>
              <a:t>sıralanan</a:t>
            </a:r>
            <a:r>
              <a:rPr sz="1800" dirty="0">
                <a:latin typeface="Times New Roman"/>
                <a:cs typeface="Times New Roman"/>
              </a:rPr>
              <a:t>	</a:t>
            </a:r>
            <a:r>
              <a:rPr sz="1800" spc="-10" dirty="0">
                <a:latin typeface="Times New Roman"/>
                <a:cs typeface="Times New Roman"/>
              </a:rPr>
              <a:t>faaliyet</a:t>
            </a:r>
            <a:r>
              <a:rPr sz="1800" dirty="0">
                <a:latin typeface="Times New Roman"/>
                <a:cs typeface="Times New Roman"/>
              </a:rPr>
              <a:t>	</a:t>
            </a:r>
            <a:r>
              <a:rPr sz="1800" spc="-10" dirty="0">
                <a:latin typeface="Times New Roman"/>
                <a:cs typeface="Times New Roman"/>
              </a:rPr>
              <a:t>alanlarında</a:t>
            </a:r>
            <a:r>
              <a:rPr sz="1800" dirty="0">
                <a:latin typeface="Times New Roman"/>
                <a:cs typeface="Times New Roman"/>
              </a:rPr>
              <a:t>	</a:t>
            </a:r>
            <a:r>
              <a:rPr sz="1800" spc="-10" dirty="0">
                <a:latin typeface="Times New Roman"/>
                <a:cs typeface="Times New Roman"/>
              </a:rPr>
              <a:t>hizmet</a:t>
            </a:r>
            <a:r>
              <a:rPr sz="1800" dirty="0">
                <a:latin typeface="Times New Roman"/>
                <a:cs typeface="Times New Roman"/>
              </a:rPr>
              <a:t>	</a:t>
            </a:r>
            <a:r>
              <a:rPr sz="1800" spc="-10" dirty="0">
                <a:latin typeface="Times New Roman"/>
                <a:cs typeface="Times New Roman"/>
              </a:rPr>
              <a:t>veren</a:t>
            </a:r>
            <a:r>
              <a:rPr sz="1800" dirty="0">
                <a:latin typeface="Times New Roman"/>
                <a:cs typeface="Times New Roman"/>
              </a:rPr>
              <a:t>	</a:t>
            </a:r>
            <a:r>
              <a:rPr sz="1800" spc="-25" dirty="0">
                <a:latin typeface="Times New Roman"/>
                <a:cs typeface="Times New Roman"/>
              </a:rPr>
              <a:t>tüm</a:t>
            </a:r>
            <a:r>
              <a:rPr sz="1800" dirty="0">
                <a:latin typeface="Times New Roman"/>
                <a:cs typeface="Times New Roman"/>
              </a:rPr>
              <a:t>	</a:t>
            </a:r>
            <a:r>
              <a:rPr sz="1800" spc="-20" dirty="0">
                <a:latin typeface="Times New Roman"/>
                <a:cs typeface="Times New Roman"/>
              </a:rPr>
              <a:t>kamu</a:t>
            </a:r>
            <a:r>
              <a:rPr sz="1800" dirty="0">
                <a:latin typeface="Times New Roman"/>
                <a:cs typeface="Times New Roman"/>
              </a:rPr>
              <a:t>	</a:t>
            </a:r>
            <a:r>
              <a:rPr sz="1800" spc="-10" dirty="0">
                <a:latin typeface="Times New Roman"/>
                <a:cs typeface="Times New Roman"/>
              </a:rPr>
              <a:t>kurum</a:t>
            </a:r>
            <a:r>
              <a:rPr sz="1800" dirty="0">
                <a:latin typeface="Times New Roman"/>
                <a:cs typeface="Times New Roman"/>
              </a:rPr>
              <a:t>	</a:t>
            </a:r>
            <a:r>
              <a:rPr sz="1800" spc="-30" dirty="0">
                <a:latin typeface="Times New Roman"/>
                <a:cs typeface="Times New Roman"/>
              </a:rPr>
              <a:t>ve </a:t>
            </a:r>
            <a:r>
              <a:rPr sz="1800" spc="-10" dirty="0">
                <a:latin typeface="Times New Roman"/>
                <a:cs typeface="Times New Roman"/>
              </a:rPr>
              <a:t>kuruluşları.</a:t>
            </a:r>
            <a:endParaRPr sz="1800" dirty="0">
              <a:latin typeface="Times New Roman"/>
              <a:cs typeface="Times New Roman"/>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19</a:t>
            </a:fld>
            <a:endParaRPr spc="-25" dirty="0"/>
          </a:p>
        </p:txBody>
      </p:sp>
      <p:sp>
        <p:nvSpPr>
          <p:cNvPr id="3" name="object 3"/>
          <p:cNvSpPr txBox="1">
            <a:spLocks noGrp="1"/>
          </p:cNvSpPr>
          <p:nvPr>
            <p:ph type="title"/>
          </p:nvPr>
        </p:nvSpPr>
        <p:spPr>
          <a:prstGeom prst="rect">
            <a:avLst/>
          </a:prstGeom>
        </p:spPr>
        <p:txBody>
          <a:bodyPr vert="horz" wrap="square" lIns="0" tIns="283248" rIns="0" bIns="0" rtlCol="0">
            <a:spAutoFit/>
          </a:bodyPr>
          <a:lstStyle/>
          <a:p>
            <a:pPr marL="1396365">
              <a:lnSpc>
                <a:spcPct val="100000"/>
              </a:lnSpc>
              <a:spcBef>
                <a:spcPts val="105"/>
              </a:spcBef>
            </a:pPr>
            <a:r>
              <a:rPr spc="-30" dirty="0"/>
              <a:t>STAJ</a:t>
            </a:r>
            <a:r>
              <a:rPr spc="-165" dirty="0"/>
              <a:t> </a:t>
            </a:r>
            <a:r>
              <a:rPr spc="-10" dirty="0"/>
              <a:t>OLANAKLARI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470" y="1379601"/>
            <a:ext cx="8416290" cy="4930775"/>
          </a:xfrm>
          <a:prstGeom prst="rect">
            <a:avLst/>
          </a:prstGeom>
        </p:spPr>
        <p:txBody>
          <a:bodyPr vert="horz" wrap="square" lIns="0" tIns="13335" rIns="0" bIns="0" rtlCol="0">
            <a:spAutoFit/>
          </a:bodyPr>
          <a:lstStyle/>
          <a:p>
            <a:pPr marL="12700" algn="just">
              <a:lnSpc>
                <a:spcPct val="100000"/>
              </a:lnSpc>
              <a:spcBef>
                <a:spcPts val="105"/>
              </a:spcBef>
            </a:pPr>
            <a:r>
              <a:rPr sz="2000" b="1" dirty="0">
                <a:solidFill>
                  <a:srgbClr val="0162AC"/>
                </a:solidFill>
                <a:latin typeface="Times New Roman"/>
                <a:cs typeface="Times New Roman"/>
              </a:rPr>
              <a:t>Mühendislik</a:t>
            </a:r>
            <a:r>
              <a:rPr sz="2000" b="1" spc="-40" dirty="0">
                <a:solidFill>
                  <a:srgbClr val="0162AC"/>
                </a:solidFill>
                <a:latin typeface="Times New Roman"/>
                <a:cs typeface="Times New Roman"/>
              </a:rPr>
              <a:t> </a:t>
            </a:r>
            <a:r>
              <a:rPr sz="2000" b="1" spc="-10" dirty="0">
                <a:solidFill>
                  <a:srgbClr val="0162AC"/>
                </a:solidFill>
                <a:latin typeface="Times New Roman"/>
                <a:cs typeface="Times New Roman"/>
              </a:rPr>
              <a:t>nedir?</a:t>
            </a:r>
            <a:endParaRPr sz="2000" dirty="0">
              <a:latin typeface="Times New Roman"/>
              <a:cs typeface="Times New Roman"/>
            </a:endParaRPr>
          </a:p>
          <a:p>
            <a:pPr marL="12700" marR="5080" algn="just">
              <a:lnSpc>
                <a:spcPct val="100000"/>
              </a:lnSpc>
              <a:spcBef>
                <a:spcPts val="5"/>
              </a:spcBef>
            </a:pPr>
            <a:r>
              <a:rPr sz="1800" b="1" dirty="0">
                <a:latin typeface="Times New Roman"/>
                <a:cs typeface="Times New Roman"/>
              </a:rPr>
              <a:t>Temel</a:t>
            </a:r>
            <a:r>
              <a:rPr sz="1800" b="1" spc="200" dirty="0">
                <a:latin typeface="Times New Roman"/>
                <a:cs typeface="Times New Roman"/>
              </a:rPr>
              <a:t> </a:t>
            </a:r>
            <a:r>
              <a:rPr sz="1800" b="1" dirty="0">
                <a:latin typeface="Times New Roman"/>
                <a:cs typeface="Times New Roman"/>
              </a:rPr>
              <a:t>matematik</a:t>
            </a:r>
            <a:r>
              <a:rPr sz="1800" b="1" spc="200" dirty="0">
                <a:latin typeface="Times New Roman"/>
                <a:cs typeface="Times New Roman"/>
              </a:rPr>
              <a:t> </a:t>
            </a:r>
            <a:r>
              <a:rPr sz="1800" b="1" dirty="0">
                <a:latin typeface="Times New Roman"/>
                <a:cs typeface="Times New Roman"/>
              </a:rPr>
              <a:t>ve</a:t>
            </a:r>
            <a:r>
              <a:rPr sz="1800" b="1" spc="195" dirty="0">
                <a:latin typeface="Times New Roman"/>
                <a:cs typeface="Times New Roman"/>
              </a:rPr>
              <a:t> </a:t>
            </a:r>
            <a:r>
              <a:rPr sz="1800" b="1" dirty="0">
                <a:latin typeface="Times New Roman"/>
                <a:cs typeface="Times New Roman"/>
              </a:rPr>
              <a:t>fen</a:t>
            </a:r>
            <a:r>
              <a:rPr sz="1800" b="1" spc="195" dirty="0">
                <a:latin typeface="Times New Roman"/>
                <a:cs typeface="Times New Roman"/>
              </a:rPr>
              <a:t> </a:t>
            </a:r>
            <a:r>
              <a:rPr sz="1800" b="1" dirty="0">
                <a:latin typeface="Times New Roman"/>
                <a:cs typeface="Times New Roman"/>
              </a:rPr>
              <a:t>bilimlerini</a:t>
            </a:r>
            <a:r>
              <a:rPr sz="1800" b="1" spc="195" dirty="0">
                <a:latin typeface="Times New Roman"/>
                <a:cs typeface="Times New Roman"/>
              </a:rPr>
              <a:t> </a:t>
            </a:r>
            <a:r>
              <a:rPr sz="1800" b="1" dirty="0">
                <a:latin typeface="Times New Roman"/>
                <a:cs typeface="Times New Roman"/>
              </a:rPr>
              <a:t>kullanarak,</a:t>
            </a:r>
            <a:r>
              <a:rPr sz="1800" b="1" spc="204" dirty="0">
                <a:latin typeface="Times New Roman"/>
                <a:cs typeface="Times New Roman"/>
              </a:rPr>
              <a:t> </a:t>
            </a:r>
            <a:r>
              <a:rPr sz="1800" b="1" dirty="0">
                <a:latin typeface="Times New Roman"/>
                <a:cs typeface="Times New Roman"/>
              </a:rPr>
              <a:t>karmaşık</a:t>
            </a:r>
            <a:r>
              <a:rPr sz="1800" b="1" spc="200" dirty="0">
                <a:latin typeface="Times New Roman"/>
                <a:cs typeface="Times New Roman"/>
              </a:rPr>
              <a:t> </a:t>
            </a:r>
            <a:r>
              <a:rPr sz="1800" b="1" dirty="0">
                <a:latin typeface="Times New Roman"/>
                <a:cs typeface="Times New Roman"/>
              </a:rPr>
              <a:t>bir</a:t>
            </a:r>
            <a:r>
              <a:rPr sz="1800" b="1" spc="175" dirty="0">
                <a:latin typeface="Times New Roman"/>
                <a:cs typeface="Times New Roman"/>
              </a:rPr>
              <a:t> </a:t>
            </a:r>
            <a:r>
              <a:rPr sz="1800" b="1" dirty="0">
                <a:latin typeface="Times New Roman"/>
                <a:cs typeface="Times New Roman"/>
              </a:rPr>
              <a:t>sistemi,</a:t>
            </a:r>
            <a:r>
              <a:rPr sz="1800" b="1" spc="195" dirty="0">
                <a:latin typeface="Times New Roman"/>
                <a:cs typeface="Times New Roman"/>
              </a:rPr>
              <a:t> </a:t>
            </a:r>
            <a:r>
              <a:rPr sz="1800" b="1" dirty="0">
                <a:latin typeface="Times New Roman"/>
                <a:cs typeface="Times New Roman"/>
              </a:rPr>
              <a:t>süreci,</a:t>
            </a:r>
            <a:r>
              <a:rPr sz="1800" b="1" spc="195" dirty="0">
                <a:latin typeface="Times New Roman"/>
                <a:cs typeface="Times New Roman"/>
              </a:rPr>
              <a:t> </a:t>
            </a:r>
            <a:r>
              <a:rPr sz="1800" b="1" spc="-10" dirty="0">
                <a:latin typeface="Times New Roman"/>
                <a:cs typeface="Times New Roman"/>
              </a:rPr>
              <a:t>cihazı </a:t>
            </a:r>
            <a:r>
              <a:rPr sz="1800" b="1" dirty="0">
                <a:latin typeface="Times New Roman"/>
                <a:cs typeface="Times New Roman"/>
              </a:rPr>
              <a:t>veya</a:t>
            </a:r>
            <a:r>
              <a:rPr sz="1800" b="1" spc="235" dirty="0">
                <a:latin typeface="Times New Roman"/>
                <a:cs typeface="Times New Roman"/>
              </a:rPr>
              <a:t> </a:t>
            </a:r>
            <a:r>
              <a:rPr sz="1800" b="1" dirty="0">
                <a:latin typeface="Times New Roman"/>
                <a:cs typeface="Times New Roman"/>
              </a:rPr>
              <a:t>ürünü</a:t>
            </a:r>
            <a:r>
              <a:rPr sz="1800" b="1" spc="240" dirty="0">
                <a:latin typeface="Times New Roman"/>
                <a:cs typeface="Times New Roman"/>
              </a:rPr>
              <a:t> </a:t>
            </a:r>
            <a:r>
              <a:rPr sz="1800" b="1" dirty="0">
                <a:latin typeface="Times New Roman"/>
                <a:cs typeface="Times New Roman"/>
              </a:rPr>
              <a:t>gerçekçi</a:t>
            </a:r>
            <a:r>
              <a:rPr sz="1800" b="1" spc="240" dirty="0">
                <a:latin typeface="Times New Roman"/>
                <a:cs typeface="Times New Roman"/>
              </a:rPr>
              <a:t> </a:t>
            </a:r>
            <a:r>
              <a:rPr sz="1800" b="1" dirty="0">
                <a:latin typeface="Times New Roman"/>
                <a:cs typeface="Times New Roman"/>
              </a:rPr>
              <a:t>kısıtlar</a:t>
            </a:r>
            <a:r>
              <a:rPr sz="1800" b="1" spc="204" dirty="0">
                <a:latin typeface="Times New Roman"/>
                <a:cs typeface="Times New Roman"/>
              </a:rPr>
              <a:t> </a:t>
            </a:r>
            <a:r>
              <a:rPr sz="1800" b="1" dirty="0">
                <a:latin typeface="Times New Roman"/>
                <a:cs typeface="Times New Roman"/>
              </a:rPr>
              <a:t>ve</a:t>
            </a:r>
            <a:r>
              <a:rPr sz="1800" b="1" spc="250" dirty="0">
                <a:latin typeface="Times New Roman"/>
                <a:cs typeface="Times New Roman"/>
              </a:rPr>
              <a:t> </a:t>
            </a:r>
            <a:r>
              <a:rPr sz="1800" b="1" dirty="0">
                <a:latin typeface="Times New Roman"/>
                <a:cs typeface="Times New Roman"/>
              </a:rPr>
              <a:t>koşullar</a:t>
            </a:r>
            <a:r>
              <a:rPr sz="1800" b="1" spc="210" dirty="0">
                <a:latin typeface="Times New Roman"/>
                <a:cs typeface="Times New Roman"/>
              </a:rPr>
              <a:t> </a:t>
            </a:r>
            <a:r>
              <a:rPr sz="1800" b="1" dirty="0">
                <a:latin typeface="Times New Roman"/>
                <a:cs typeface="Times New Roman"/>
              </a:rPr>
              <a:t>altında,</a:t>
            </a:r>
            <a:r>
              <a:rPr sz="1800" b="1" spc="254" dirty="0">
                <a:latin typeface="Times New Roman"/>
                <a:cs typeface="Times New Roman"/>
              </a:rPr>
              <a:t> </a:t>
            </a:r>
            <a:r>
              <a:rPr sz="1800" b="1" dirty="0">
                <a:latin typeface="Times New Roman"/>
                <a:cs typeface="Times New Roman"/>
              </a:rPr>
              <a:t>belirli</a:t>
            </a:r>
            <a:r>
              <a:rPr sz="1800" b="1" spc="245" dirty="0">
                <a:latin typeface="Times New Roman"/>
                <a:cs typeface="Times New Roman"/>
              </a:rPr>
              <a:t> </a:t>
            </a:r>
            <a:r>
              <a:rPr sz="1800" b="1" dirty="0">
                <a:latin typeface="Times New Roman"/>
                <a:cs typeface="Times New Roman"/>
              </a:rPr>
              <a:t>gereksinimleri</a:t>
            </a:r>
            <a:r>
              <a:rPr sz="1800" b="1" spc="240" dirty="0">
                <a:latin typeface="Times New Roman"/>
                <a:cs typeface="Times New Roman"/>
              </a:rPr>
              <a:t> </a:t>
            </a:r>
            <a:r>
              <a:rPr sz="1800" b="1" spc="-10" dirty="0">
                <a:latin typeface="Times New Roman"/>
                <a:cs typeface="Times New Roman"/>
              </a:rPr>
              <a:t>karşılayacak </a:t>
            </a:r>
            <a:r>
              <a:rPr sz="1800" b="1" dirty="0">
                <a:latin typeface="Times New Roman"/>
                <a:cs typeface="Times New Roman"/>
              </a:rPr>
              <a:t>şekilde</a:t>
            </a:r>
            <a:r>
              <a:rPr sz="1800" b="1" spc="275" dirty="0">
                <a:latin typeface="Times New Roman"/>
                <a:cs typeface="Times New Roman"/>
              </a:rPr>
              <a:t> </a:t>
            </a:r>
            <a:r>
              <a:rPr sz="1800" b="1" dirty="0">
                <a:latin typeface="Times New Roman"/>
                <a:cs typeface="Times New Roman"/>
              </a:rPr>
              <a:t>tasarlama</a:t>
            </a:r>
            <a:r>
              <a:rPr sz="1800" b="1" spc="275" dirty="0">
                <a:latin typeface="Times New Roman"/>
                <a:cs typeface="Times New Roman"/>
              </a:rPr>
              <a:t> </a:t>
            </a:r>
            <a:r>
              <a:rPr sz="1800" b="1" dirty="0">
                <a:latin typeface="Times New Roman"/>
                <a:cs typeface="Times New Roman"/>
              </a:rPr>
              <a:t>ve</a:t>
            </a:r>
            <a:r>
              <a:rPr sz="1800" b="1" spc="270" dirty="0">
                <a:latin typeface="Times New Roman"/>
                <a:cs typeface="Times New Roman"/>
              </a:rPr>
              <a:t> </a:t>
            </a:r>
            <a:r>
              <a:rPr sz="1800" b="1" dirty="0">
                <a:latin typeface="Times New Roman"/>
                <a:cs typeface="Times New Roman"/>
              </a:rPr>
              <a:t>bu</a:t>
            </a:r>
            <a:r>
              <a:rPr sz="1800" b="1" spc="270" dirty="0">
                <a:latin typeface="Times New Roman"/>
                <a:cs typeface="Times New Roman"/>
              </a:rPr>
              <a:t> </a:t>
            </a:r>
            <a:r>
              <a:rPr sz="1800" b="1" dirty="0">
                <a:latin typeface="Times New Roman"/>
                <a:cs typeface="Times New Roman"/>
              </a:rPr>
              <a:t>amaçla</a:t>
            </a:r>
            <a:r>
              <a:rPr sz="1800" b="1" spc="275" dirty="0">
                <a:latin typeface="Times New Roman"/>
                <a:cs typeface="Times New Roman"/>
              </a:rPr>
              <a:t> </a:t>
            </a:r>
            <a:r>
              <a:rPr sz="1800" b="1" dirty="0">
                <a:latin typeface="Times New Roman"/>
                <a:cs typeface="Times New Roman"/>
              </a:rPr>
              <a:t>modern</a:t>
            </a:r>
            <a:r>
              <a:rPr sz="1800" b="1" spc="270" dirty="0">
                <a:latin typeface="Times New Roman"/>
                <a:cs typeface="Times New Roman"/>
              </a:rPr>
              <a:t> </a:t>
            </a:r>
            <a:r>
              <a:rPr sz="1800" b="1" dirty="0">
                <a:latin typeface="Times New Roman"/>
                <a:cs typeface="Times New Roman"/>
              </a:rPr>
              <a:t>tasarım</a:t>
            </a:r>
            <a:r>
              <a:rPr sz="1800" b="1" spc="265" dirty="0">
                <a:latin typeface="Times New Roman"/>
                <a:cs typeface="Times New Roman"/>
              </a:rPr>
              <a:t> </a:t>
            </a:r>
            <a:r>
              <a:rPr sz="1800" b="1" dirty="0">
                <a:latin typeface="Times New Roman"/>
                <a:cs typeface="Times New Roman"/>
              </a:rPr>
              <a:t>yöntemlerini</a:t>
            </a:r>
            <a:r>
              <a:rPr sz="1800" b="1" spc="275" dirty="0">
                <a:latin typeface="Times New Roman"/>
                <a:cs typeface="Times New Roman"/>
              </a:rPr>
              <a:t> </a:t>
            </a:r>
            <a:r>
              <a:rPr sz="1800" b="1" dirty="0">
                <a:latin typeface="Times New Roman"/>
                <a:cs typeface="Times New Roman"/>
              </a:rPr>
              <a:t>uygulama</a:t>
            </a:r>
            <a:r>
              <a:rPr sz="1800" b="1" spc="275" dirty="0">
                <a:latin typeface="Times New Roman"/>
                <a:cs typeface="Times New Roman"/>
              </a:rPr>
              <a:t> </a:t>
            </a:r>
            <a:r>
              <a:rPr sz="1800" b="1" spc="-10" dirty="0">
                <a:latin typeface="Times New Roman"/>
                <a:cs typeface="Times New Roman"/>
              </a:rPr>
              <a:t>becerisine </a:t>
            </a:r>
            <a:r>
              <a:rPr sz="1800" b="1" dirty="0">
                <a:latin typeface="Times New Roman"/>
                <a:cs typeface="Times New Roman"/>
              </a:rPr>
              <a:t>sahip</a:t>
            </a:r>
            <a:r>
              <a:rPr sz="1800" b="1" spc="-15" dirty="0">
                <a:latin typeface="Times New Roman"/>
                <a:cs typeface="Times New Roman"/>
              </a:rPr>
              <a:t> </a:t>
            </a:r>
            <a:r>
              <a:rPr sz="1800" b="1" spc="-10" dirty="0">
                <a:latin typeface="Times New Roman"/>
                <a:cs typeface="Times New Roman"/>
              </a:rPr>
              <a:t>olmaktır.</a:t>
            </a:r>
            <a:endParaRPr sz="1800" dirty="0">
              <a:latin typeface="Times New Roman"/>
              <a:cs typeface="Times New Roman"/>
            </a:endParaRPr>
          </a:p>
          <a:p>
            <a:pPr>
              <a:lnSpc>
                <a:spcPct val="100000"/>
              </a:lnSpc>
              <a:spcBef>
                <a:spcPts val="1495"/>
              </a:spcBef>
            </a:pPr>
            <a:endParaRPr sz="1800" dirty="0">
              <a:latin typeface="Times New Roman"/>
              <a:cs typeface="Times New Roman"/>
            </a:endParaRPr>
          </a:p>
          <a:p>
            <a:pPr marL="12700">
              <a:lnSpc>
                <a:spcPct val="100000"/>
              </a:lnSpc>
            </a:pPr>
            <a:r>
              <a:rPr sz="2000" b="1" dirty="0">
                <a:solidFill>
                  <a:srgbClr val="0162AC"/>
                </a:solidFill>
                <a:latin typeface="Times New Roman"/>
                <a:cs typeface="Times New Roman"/>
              </a:rPr>
              <a:t>Mühendislik</a:t>
            </a:r>
            <a:r>
              <a:rPr sz="2000" b="1" spc="-45" dirty="0">
                <a:solidFill>
                  <a:srgbClr val="0162AC"/>
                </a:solidFill>
                <a:latin typeface="Times New Roman"/>
                <a:cs typeface="Times New Roman"/>
              </a:rPr>
              <a:t> </a:t>
            </a:r>
            <a:r>
              <a:rPr sz="2000" b="1" spc="-10" dirty="0">
                <a:solidFill>
                  <a:srgbClr val="0162AC"/>
                </a:solidFill>
                <a:latin typeface="Times New Roman"/>
                <a:cs typeface="Times New Roman"/>
              </a:rPr>
              <a:t>yaklaşımı</a:t>
            </a:r>
            <a:endParaRPr sz="2000" dirty="0">
              <a:latin typeface="Times New Roman"/>
              <a:cs typeface="Times New Roman"/>
            </a:endParaRPr>
          </a:p>
          <a:p>
            <a:pPr marL="12700">
              <a:lnSpc>
                <a:spcPct val="100000"/>
              </a:lnSpc>
              <a:spcBef>
                <a:spcPts val="10"/>
              </a:spcBef>
            </a:pPr>
            <a:r>
              <a:rPr sz="1800" b="1" dirty="0">
                <a:latin typeface="Times New Roman"/>
                <a:cs typeface="Times New Roman"/>
              </a:rPr>
              <a:t>Mühendislik</a:t>
            </a:r>
            <a:r>
              <a:rPr sz="1800" b="1" spc="455" dirty="0">
                <a:latin typeface="Times New Roman"/>
                <a:cs typeface="Times New Roman"/>
              </a:rPr>
              <a:t> </a:t>
            </a:r>
            <a:r>
              <a:rPr sz="1800" b="1" dirty="0">
                <a:latin typeface="Times New Roman"/>
                <a:cs typeface="Times New Roman"/>
              </a:rPr>
              <a:t>yaklaşımı,</a:t>
            </a:r>
            <a:r>
              <a:rPr sz="1800" b="1" spc="465" dirty="0">
                <a:latin typeface="Times New Roman"/>
                <a:cs typeface="Times New Roman"/>
              </a:rPr>
              <a:t> </a:t>
            </a:r>
            <a:r>
              <a:rPr sz="1800" b="1" i="1" dirty="0">
                <a:latin typeface="Times New Roman"/>
                <a:cs typeface="Times New Roman"/>
              </a:rPr>
              <a:t>mühendislik</a:t>
            </a:r>
            <a:r>
              <a:rPr sz="1800" b="1" i="1" spc="459" dirty="0">
                <a:latin typeface="Times New Roman"/>
                <a:cs typeface="Times New Roman"/>
              </a:rPr>
              <a:t> </a:t>
            </a:r>
            <a:r>
              <a:rPr sz="1800" b="1" i="1" dirty="0">
                <a:latin typeface="Times New Roman"/>
                <a:cs typeface="Times New Roman"/>
              </a:rPr>
              <a:t>tasarım</a:t>
            </a:r>
            <a:r>
              <a:rPr sz="1800" b="1" i="1" spc="455" dirty="0">
                <a:latin typeface="Times New Roman"/>
                <a:cs typeface="Times New Roman"/>
              </a:rPr>
              <a:t> </a:t>
            </a:r>
            <a:r>
              <a:rPr sz="1800" b="1" i="1" dirty="0">
                <a:latin typeface="Times New Roman"/>
                <a:cs typeface="Times New Roman"/>
              </a:rPr>
              <a:t>yöntemi</a:t>
            </a:r>
            <a:r>
              <a:rPr sz="1800" b="1" i="1" spc="455" dirty="0">
                <a:latin typeface="Times New Roman"/>
                <a:cs typeface="Times New Roman"/>
              </a:rPr>
              <a:t> </a:t>
            </a:r>
            <a:r>
              <a:rPr sz="1800" b="1" i="1" dirty="0">
                <a:latin typeface="Times New Roman"/>
                <a:cs typeface="Times New Roman"/>
              </a:rPr>
              <a:t>olarak</a:t>
            </a:r>
            <a:r>
              <a:rPr sz="1800" b="1" i="1" spc="459" dirty="0">
                <a:latin typeface="Times New Roman"/>
                <a:cs typeface="Times New Roman"/>
              </a:rPr>
              <a:t> </a:t>
            </a:r>
            <a:r>
              <a:rPr sz="1800" b="1" i="1" dirty="0">
                <a:latin typeface="Times New Roman"/>
                <a:cs typeface="Times New Roman"/>
              </a:rPr>
              <a:t>isimlendirilir</a:t>
            </a:r>
            <a:r>
              <a:rPr sz="1800" b="1" i="1" spc="445" dirty="0">
                <a:latin typeface="Times New Roman"/>
                <a:cs typeface="Times New Roman"/>
              </a:rPr>
              <a:t> </a:t>
            </a:r>
            <a:r>
              <a:rPr sz="1800" b="1" i="1" dirty="0">
                <a:latin typeface="Times New Roman"/>
                <a:cs typeface="Times New Roman"/>
              </a:rPr>
              <a:t>ve</a:t>
            </a:r>
            <a:r>
              <a:rPr sz="1800" b="1" i="1" spc="470" dirty="0">
                <a:latin typeface="Times New Roman"/>
                <a:cs typeface="Times New Roman"/>
              </a:rPr>
              <a:t> </a:t>
            </a:r>
            <a:r>
              <a:rPr sz="1800" b="1" i="1" spc="-20" dirty="0">
                <a:latin typeface="Times New Roman"/>
                <a:cs typeface="Times New Roman"/>
              </a:rPr>
              <a:t>yedi</a:t>
            </a:r>
            <a:endParaRPr sz="1800" dirty="0">
              <a:latin typeface="Times New Roman"/>
              <a:cs typeface="Times New Roman"/>
            </a:endParaRPr>
          </a:p>
          <a:p>
            <a:pPr marL="12700">
              <a:lnSpc>
                <a:spcPct val="100000"/>
              </a:lnSpc>
            </a:pPr>
            <a:r>
              <a:rPr sz="1800" b="1" i="1" dirty="0">
                <a:latin typeface="Times New Roman"/>
                <a:cs typeface="Times New Roman"/>
              </a:rPr>
              <a:t>adımdan</a:t>
            </a:r>
            <a:r>
              <a:rPr sz="1800" b="1" i="1" spc="-25" dirty="0">
                <a:latin typeface="Times New Roman"/>
                <a:cs typeface="Times New Roman"/>
              </a:rPr>
              <a:t> </a:t>
            </a:r>
            <a:r>
              <a:rPr sz="1800" b="1" i="1" spc="-10" dirty="0">
                <a:latin typeface="Times New Roman"/>
                <a:cs typeface="Times New Roman"/>
              </a:rPr>
              <a:t>oluşur:</a:t>
            </a:r>
            <a:endParaRPr sz="1800" dirty="0">
              <a:latin typeface="Times New Roman"/>
              <a:cs typeface="Times New Roman"/>
            </a:endParaRPr>
          </a:p>
          <a:p>
            <a:pPr>
              <a:lnSpc>
                <a:spcPct val="100000"/>
              </a:lnSpc>
              <a:spcBef>
                <a:spcPts val="85"/>
              </a:spcBef>
            </a:pPr>
            <a:endParaRPr sz="1800" dirty="0">
              <a:latin typeface="Times New Roman"/>
              <a:cs typeface="Times New Roman"/>
            </a:endParaRPr>
          </a:p>
          <a:p>
            <a:pPr marL="299085" indent="-286385">
              <a:lnSpc>
                <a:spcPct val="100000"/>
              </a:lnSpc>
              <a:spcBef>
                <a:spcPts val="5"/>
              </a:spcBef>
              <a:buClr>
                <a:srgbClr val="FF0000"/>
              </a:buClr>
              <a:buFont typeface="Wingdings 2"/>
              <a:buChar char="⚫"/>
              <a:tabLst>
                <a:tab pos="299085" algn="l"/>
              </a:tabLst>
            </a:pPr>
            <a:r>
              <a:rPr sz="1800" dirty="0">
                <a:latin typeface="Times New Roman"/>
                <a:cs typeface="Times New Roman"/>
              </a:rPr>
              <a:t>Problemin</a:t>
            </a:r>
            <a:r>
              <a:rPr sz="1800" spc="-65" dirty="0">
                <a:latin typeface="Times New Roman"/>
                <a:cs typeface="Times New Roman"/>
              </a:rPr>
              <a:t> </a:t>
            </a:r>
            <a:r>
              <a:rPr sz="1800" spc="-10" dirty="0">
                <a:latin typeface="Times New Roman"/>
                <a:cs typeface="Times New Roman"/>
              </a:rPr>
              <a:t>tanımı,</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dirty="0">
                <a:latin typeface="Times New Roman"/>
                <a:cs typeface="Times New Roman"/>
              </a:rPr>
              <a:t>Gerekli</a:t>
            </a:r>
            <a:r>
              <a:rPr sz="1800" spc="-25" dirty="0">
                <a:latin typeface="Times New Roman"/>
                <a:cs typeface="Times New Roman"/>
              </a:rPr>
              <a:t> </a:t>
            </a:r>
            <a:r>
              <a:rPr sz="1800" dirty="0">
                <a:latin typeface="Times New Roman"/>
                <a:cs typeface="Times New Roman"/>
              </a:rPr>
              <a:t>bilginin</a:t>
            </a:r>
            <a:r>
              <a:rPr sz="1800" spc="-15" dirty="0">
                <a:latin typeface="Times New Roman"/>
                <a:cs typeface="Times New Roman"/>
              </a:rPr>
              <a:t> </a:t>
            </a:r>
            <a:r>
              <a:rPr sz="1800" spc="-10" dirty="0">
                <a:latin typeface="Times New Roman"/>
                <a:cs typeface="Times New Roman"/>
              </a:rPr>
              <a:t>derlenmesi,</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dirty="0">
                <a:latin typeface="Times New Roman"/>
                <a:cs typeface="Times New Roman"/>
              </a:rPr>
              <a:t>Çözümler</a:t>
            </a:r>
            <a:r>
              <a:rPr sz="1800" spc="-40" dirty="0">
                <a:latin typeface="Times New Roman"/>
                <a:cs typeface="Times New Roman"/>
              </a:rPr>
              <a:t> </a:t>
            </a:r>
            <a:r>
              <a:rPr sz="1800" dirty="0">
                <a:latin typeface="Times New Roman"/>
                <a:cs typeface="Times New Roman"/>
              </a:rPr>
              <a:t>için</a:t>
            </a:r>
            <a:r>
              <a:rPr sz="1800" spc="-35" dirty="0">
                <a:latin typeface="Times New Roman"/>
                <a:cs typeface="Times New Roman"/>
              </a:rPr>
              <a:t> </a:t>
            </a:r>
            <a:r>
              <a:rPr sz="1800" spc="-10" dirty="0">
                <a:latin typeface="Times New Roman"/>
                <a:cs typeface="Times New Roman"/>
              </a:rPr>
              <a:t>araştırma,</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dirty="0">
                <a:latin typeface="Times New Roman"/>
                <a:cs typeface="Times New Roman"/>
              </a:rPr>
              <a:t>Düşünceden</a:t>
            </a:r>
            <a:r>
              <a:rPr sz="1800" spc="-55" dirty="0">
                <a:latin typeface="Times New Roman"/>
                <a:cs typeface="Times New Roman"/>
              </a:rPr>
              <a:t> </a:t>
            </a:r>
            <a:r>
              <a:rPr sz="1800" dirty="0">
                <a:latin typeface="Times New Roman"/>
                <a:cs typeface="Times New Roman"/>
              </a:rPr>
              <a:t>öncül</a:t>
            </a:r>
            <a:r>
              <a:rPr sz="1800" spc="-45" dirty="0">
                <a:latin typeface="Times New Roman"/>
                <a:cs typeface="Times New Roman"/>
              </a:rPr>
              <a:t> </a:t>
            </a:r>
            <a:r>
              <a:rPr sz="1800" dirty="0">
                <a:latin typeface="Times New Roman"/>
                <a:cs typeface="Times New Roman"/>
              </a:rPr>
              <a:t>tasarımlara</a:t>
            </a:r>
            <a:r>
              <a:rPr sz="1800" spc="-60" dirty="0">
                <a:latin typeface="Times New Roman"/>
                <a:cs typeface="Times New Roman"/>
              </a:rPr>
              <a:t> </a:t>
            </a:r>
            <a:r>
              <a:rPr sz="1800" spc="-10" dirty="0">
                <a:latin typeface="Times New Roman"/>
                <a:cs typeface="Times New Roman"/>
              </a:rPr>
              <a:t>geçiş,</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dirty="0">
                <a:latin typeface="Times New Roman"/>
                <a:cs typeface="Times New Roman"/>
              </a:rPr>
              <a:t>Çözümlerin</a:t>
            </a:r>
            <a:r>
              <a:rPr sz="1800" spc="-40" dirty="0">
                <a:latin typeface="Times New Roman"/>
                <a:cs typeface="Times New Roman"/>
              </a:rPr>
              <a:t> </a:t>
            </a:r>
            <a:r>
              <a:rPr sz="1800" dirty="0">
                <a:latin typeface="Times New Roman"/>
                <a:cs typeface="Times New Roman"/>
              </a:rPr>
              <a:t>değerlendirilmesi</a:t>
            </a:r>
            <a:r>
              <a:rPr sz="1800" spc="-55" dirty="0">
                <a:latin typeface="Times New Roman"/>
                <a:cs typeface="Times New Roman"/>
              </a:rPr>
              <a:t> </a:t>
            </a:r>
            <a:r>
              <a:rPr sz="1800" dirty="0">
                <a:latin typeface="Times New Roman"/>
                <a:cs typeface="Times New Roman"/>
              </a:rPr>
              <a:t>ve</a:t>
            </a:r>
            <a:r>
              <a:rPr sz="1800" spc="-20" dirty="0">
                <a:latin typeface="Times New Roman"/>
                <a:cs typeface="Times New Roman"/>
              </a:rPr>
              <a:t> </a:t>
            </a:r>
            <a:r>
              <a:rPr sz="1800" dirty="0">
                <a:latin typeface="Times New Roman"/>
                <a:cs typeface="Times New Roman"/>
              </a:rPr>
              <a:t>uygun</a:t>
            </a:r>
            <a:r>
              <a:rPr sz="1800" spc="-55" dirty="0">
                <a:latin typeface="Times New Roman"/>
                <a:cs typeface="Times New Roman"/>
              </a:rPr>
              <a:t> </a:t>
            </a:r>
            <a:r>
              <a:rPr sz="1800" dirty="0">
                <a:latin typeface="Times New Roman"/>
                <a:cs typeface="Times New Roman"/>
              </a:rPr>
              <a:t>çözümün</a:t>
            </a:r>
            <a:r>
              <a:rPr sz="1800" spc="-25" dirty="0">
                <a:latin typeface="Times New Roman"/>
                <a:cs typeface="Times New Roman"/>
              </a:rPr>
              <a:t> </a:t>
            </a:r>
            <a:r>
              <a:rPr sz="1800" spc="-10" dirty="0">
                <a:latin typeface="Times New Roman"/>
                <a:cs typeface="Times New Roman"/>
              </a:rPr>
              <a:t>seçimi,</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dirty="0">
                <a:latin typeface="Times New Roman"/>
                <a:cs typeface="Times New Roman"/>
              </a:rPr>
              <a:t>Raporların,</a:t>
            </a:r>
            <a:r>
              <a:rPr sz="1800" spc="-60" dirty="0">
                <a:latin typeface="Times New Roman"/>
                <a:cs typeface="Times New Roman"/>
              </a:rPr>
              <a:t> </a:t>
            </a:r>
            <a:r>
              <a:rPr sz="1800" dirty="0">
                <a:latin typeface="Times New Roman"/>
                <a:cs typeface="Times New Roman"/>
              </a:rPr>
              <a:t>planların</a:t>
            </a:r>
            <a:r>
              <a:rPr sz="1800" spc="-50" dirty="0">
                <a:latin typeface="Times New Roman"/>
                <a:cs typeface="Times New Roman"/>
              </a:rPr>
              <a:t> </a:t>
            </a:r>
            <a:r>
              <a:rPr sz="1800" dirty="0">
                <a:latin typeface="Times New Roman"/>
                <a:cs typeface="Times New Roman"/>
              </a:rPr>
              <a:t>ve</a:t>
            </a:r>
            <a:r>
              <a:rPr sz="1800" spc="-35" dirty="0">
                <a:latin typeface="Times New Roman"/>
                <a:cs typeface="Times New Roman"/>
              </a:rPr>
              <a:t> </a:t>
            </a:r>
            <a:r>
              <a:rPr sz="1800" dirty="0">
                <a:latin typeface="Times New Roman"/>
                <a:cs typeface="Times New Roman"/>
              </a:rPr>
              <a:t>isterlerin</a:t>
            </a:r>
            <a:r>
              <a:rPr sz="1800" spc="-50" dirty="0">
                <a:latin typeface="Times New Roman"/>
                <a:cs typeface="Times New Roman"/>
              </a:rPr>
              <a:t> </a:t>
            </a:r>
            <a:r>
              <a:rPr sz="1800" spc="-10" dirty="0">
                <a:latin typeface="Times New Roman"/>
                <a:cs typeface="Times New Roman"/>
              </a:rPr>
              <a:t>hazırlanması,</a:t>
            </a:r>
            <a:endParaRPr sz="1800" dirty="0">
              <a:latin typeface="Times New Roman"/>
              <a:cs typeface="Times New Roman"/>
            </a:endParaRPr>
          </a:p>
          <a:p>
            <a:pPr marL="299085" indent="-286385">
              <a:lnSpc>
                <a:spcPct val="100000"/>
              </a:lnSpc>
              <a:buClr>
                <a:srgbClr val="FF0000"/>
              </a:buClr>
              <a:buFont typeface="Wingdings 2"/>
              <a:buChar char="⚫"/>
              <a:tabLst>
                <a:tab pos="299085" algn="l"/>
              </a:tabLst>
            </a:pPr>
            <a:r>
              <a:rPr sz="1800" spc="-10" dirty="0">
                <a:latin typeface="Times New Roman"/>
                <a:cs typeface="Times New Roman"/>
              </a:rPr>
              <a:t>Tasarımın</a:t>
            </a:r>
            <a:r>
              <a:rPr sz="1800" spc="-90" dirty="0">
                <a:latin typeface="Times New Roman"/>
                <a:cs typeface="Times New Roman"/>
              </a:rPr>
              <a:t> </a:t>
            </a:r>
            <a:r>
              <a:rPr sz="1800" spc="-10" dirty="0">
                <a:latin typeface="Times New Roman"/>
                <a:cs typeface="Times New Roman"/>
              </a:rPr>
              <a:t>uygulanması.</a:t>
            </a:r>
            <a:endParaRPr sz="1800" dirty="0">
              <a:latin typeface="Times New Roman"/>
              <a:cs typeface="Times New Roman"/>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a:t>
            </a:fld>
            <a:endParaRPr spc="-25" dirty="0"/>
          </a:p>
        </p:txBody>
      </p:sp>
      <p:sp>
        <p:nvSpPr>
          <p:cNvPr id="3" name="object 3"/>
          <p:cNvSpPr txBox="1">
            <a:spLocks noGrp="1"/>
          </p:cNvSpPr>
          <p:nvPr>
            <p:ph type="title"/>
          </p:nvPr>
        </p:nvSpPr>
        <p:spPr>
          <a:prstGeom prst="rect">
            <a:avLst/>
          </a:prstGeom>
        </p:spPr>
        <p:txBody>
          <a:bodyPr vert="horz" wrap="square" lIns="0" tIns="118402" rIns="0" bIns="0" rtlCol="0">
            <a:spAutoFit/>
          </a:bodyPr>
          <a:lstStyle/>
          <a:p>
            <a:pPr marL="647700" marR="5080" indent="225425">
              <a:lnSpc>
                <a:spcPts val="3460"/>
              </a:lnSpc>
              <a:spcBef>
                <a:spcPts val="535"/>
              </a:spcBef>
            </a:pPr>
            <a:r>
              <a:rPr dirty="0"/>
              <a:t>AKDENİZ</a:t>
            </a:r>
            <a:r>
              <a:rPr spc="-50" dirty="0"/>
              <a:t> </a:t>
            </a:r>
            <a:r>
              <a:rPr spc="-10" dirty="0"/>
              <a:t>ÜNİVERSİTESİ </a:t>
            </a:r>
            <a:r>
              <a:rPr dirty="0"/>
              <a:t>MÜHENDİSLİK</a:t>
            </a:r>
            <a:r>
              <a:rPr spc="-170" dirty="0"/>
              <a:t> </a:t>
            </a:r>
            <a:r>
              <a:rPr spc="-50" dirty="0"/>
              <a:t>FAKÜLTESİ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406713"/>
            <a:ext cx="7172325" cy="4671695"/>
          </a:xfrm>
          <a:prstGeom prst="rect">
            <a:avLst/>
          </a:prstGeom>
        </p:spPr>
        <p:txBody>
          <a:bodyPr vert="horz" wrap="square" lIns="0" tIns="12700" rIns="0" bIns="0" rtlCol="0">
            <a:spAutoFit/>
          </a:bodyPr>
          <a:lstStyle/>
          <a:p>
            <a:pPr marL="63500">
              <a:lnSpc>
                <a:spcPct val="100000"/>
              </a:lnSpc>
              <a:spcBef>
                <a:spcPts val="100"/>
              </a:spcBef>
            </a:pPr>
            <a:r>
              <a:rPr sz="2400" b="1" dirty="0">
                <a:solidFill>
                  <a:srgbClr val="0162AC"/>
                </a:solidFill>
                <a:latin typeface="Times New Roman"/>
                <a:cs typeface="Times New Roman"/>
              </a:rPr>
              <a:t>Yüksek</a:t>
            </a:r>
            <a:r>
              <a:rPr sz="2400" b="1" spc="-50" dirty="0">
                <a:solidFill>
                  <a:srgbClr val="0162AC"/>
                </a:solidFill>
                <a:latin typeface="Times New Roman"/>
                <a:cs typeface="Times New Roman"/>
              </a:rPr>
              <a:t> </a:t>
            </a:r>
            <a:r>
              <a:rPr sz="2400" b="1" dirty="0">
                <a:solidFill>
                  <a:srgbClr val="0162AC"/>
                </a:solidFill>
                <a:latin typeface="Times New Roman"/>
                <a:cs typeface="Times New Roman"/>
              </a:rPr>
              <a:t>lisans</a:t>
            </a:r>
            <a:r>
              <a:rPr sz="2400" b="1" spc="-50" dirty="0">
                <a:solidFill>
                  <a:srgbClr val="0162AC"/>
                </a:solidFill>
                <a:latin typeface="Times New Roman"/>
                <a:cs typeface="Times New Roman"/>
              </a:rPr>
              <a:t> </a:t>
            </a:r>
            <a:r>
              <a:rPr sz="2400" b="1" dirty="0">
                <a:solidFill>
                  <a:srgbClr val="0162AC"/>
                </a:solidFill>
                <a:latin typeface="Times New Roman"/>
                <a:cs typeface="Times New Roman"/>
              </a:rPr>
              <a:t>programı</a:t>
            </a:r>
            <a:r>
              <a:rPr sz="2400" b="1" spc="-45" dirty="0">
                <a:solidFill>
                  <a:srgbClr val="0162AC"/>
                </a:solidFill>
                <a:latin typeface="Times New Roman"/>
                <a:cs typeface="Times New Roman"/>
              </a:rPr>
              <a:t> </a:t>
            </a:r>
            <a:r>
              <a:rPr sz="2400" b="1" dirty="0">
                <a:latin typeface="Times New Roman"/>
                <a:cs typeface="Times New Roman"/>
              </a:rPr>
              <a:t>ve</a:t>
            </a:r>
            <a:r>
              <a:rPr sz="2400" b="1" spc="-45" dirty="0">
                <a:latin typeface="Times New Roman"/>
                <a:cs typeface="Times New Roman"/>
              </a:rPr>
              <a:t> </a:t>
            </a:r>
            <a:r>
              <a:rPr sz="2400" b="1" dirty="0">
                <a:solidFill>
                  <a:srgbClr val="E37839"/>
                </a:solidFill>
                <a:latin typeface="Times New Roman"/>
                <a:cs typeface="Times New Roman"/>
              </a:rPr>
              <a:t>doktora</a:t>
            </a:r>
            <a:r>
              <a:rPr sz="2400" b="1" spc="-45" dirty="0">
                <a:solidFill>
                  <a:srgbClr val="E37839"/>
                </a:solidFill>
                <a:latin typeface="Times New Roman"/>
                <a:cs typeface="Times New Roman"/>
              </a:rPr>
              <a:t> </a:t>
            </a:r>
            <a:r>
              <a:rPr sz="2400" b="1" dirty="0">
                <a:solidFill>
                  <a:srgbClr val="E37839"/>
                </a:solidFill>
                <a:latin typeface="Times New Roman"/>
                <a:cs typeface="Times New Roman"/>
              </a:rPr>
              <a:t>programımızda</a:t>
            </a:r>
            <a:r>
              <a:rPr sz="2400" b="1" spc="-45" dirty="0">
                <a:solidFill>
                  <a:srgbClr val="E37839"/>
                </a:solidFill>
                <a:latin typeface="Times New Roman"/>
                <a:cs typeface="Times New Roman"/>
              </a:rPr>
              <a:t> </a:t>
            </a:r>
            <a:r>
              <a:rPr sz="2400" b="1" spc="-25" dirty="0">
                <a:latin typeface="Times New Roman"/>
                <a:cs typeface="Times New Roman"/>
              </a:rPr>
              <a:t>ise</a:t>
            </a:r>
            <a:endParaRPr sz="2400" dirty="0">
              <a:latin typeface="Times New Roman"/>
              <a:cs typeface="Times New Roman"/>
            </a:endParaRPr>
          </a:p>
          <a:p>
            <a:pPr>
              <a:lnSpc>
                <a:spcPct val="100000"/>
              </a:lnSpc>
              <a:spcBef>
                <a:spcPts val="1470"/>
              </a:spcBef>
            </a:pPr>
            <a:endParaRPr sz="2400" dirty="0">
              <a:latin typeface="Times New Roman"/>
              <a:cs typeface="Times New Roman"/>
            </a:endParaRPr>
          </a:p>
          <a:p>
            <a:pPr marL="354965" indent="-342265">
              <a:lnSpc>
                <a:spcPct val="100000"/>
              </a:lnSpc>
              <a:buClr>
                <a:srgbClr val="FF0000"/>
              </a:buClr>
              <a:buSzPct val="60000"/>
              <a:buFont typeface="Arial"/>
              <a:buChar char="•"/>
              <a:tabLst>
                <a:tab pos="354965" algn="l"/>
              </a:tabLst>
            </a:pPr>
            <a:r>
              <a:rPr sz="2000" dirty="0">
                <a:latin typeface="Times New Roman"/>
                <a:cs typeface="Times New Roman"/>
              </a:rPr>
              <a:t>Medikal</a:t>
            </a:r>
            <a:r>
              <a:rPr sz="2000" spc="-35" dirty="0">
                <a:latin typeface="Times New Roman"/>
                <a:cs typeface="Times New Roman"/>
              </a:rPr>
              <a:t> </a:t>
            </a:r>
            <a:r>
              <a:rPr sz="2000" spc="-10" dirty="0">
                <a:latin typeface="Times New Roman"/>
                <a:cs typeface="Times New Roman"/>
              </a:rPr>
              <a:t>elektronik,</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Sinyal</a:t>
            </a:r>
            <a:r>
              <a:rPr sz="2000" spc="-20" dirty="0">
                <a:latin typeface="Times New Roman"/>
                <a:cs typeface="Times New Roman"/>
              </a:rPr>
              <a:t> </a:t>
            </a:r>
            <a:r>
              <a:rPr sz="2000" spc="-10" dirty="0">
                <a:latin typeface="Times New Roman"/>
                <a:cs typeface="Times New Roman"/>
              </a:rPr>
              <a:t>işleme,</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Elektromanyetik</a:t>
            </a:r>
            <a:r>
              <a:rPr sz="2000" spc="-90" dirty="0">
                <a:latin typeface="Times New Roman"/>
                <a:cs typeface="Times New Roman"/>
              </a:rPr>
              <a:t> </a:t>
            </a:r>
            <a:r>
              <a:rPr sz="2000" spc="-10" dirty="0">
                <a:latin typeface="Times New Roman"/>
                <a:cs typeface="Times New Roman"/>
              </a:rPr>
              <a:t>uyumluluk,</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Elektromanyetik</a:t>
            </a:r>
            <a:r>
              <a:rPr sz="2000" spc="-85" dirty="0">
                <a:latin typeface="Times New Roman"/>
                <a:cs typeface="Times New Roman"/>
              </a:rPr>
              <a:t> </a:t>
            </a:r>
            <a:r>
              <a:rPr sz="2000" spc="-10" dirty="0">
                <a:latin typeface="Times New Roman"/>
                <a:cs typeface="Times New Roman"/>
              </a:rPr>
              <a:t>dalgalar,</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Kablosuz</a:t>
            </a:r>
            <a:r>
              <a:rPr sz="2000" spc="-40" dirty="0">
                <a:latin typeface="Times New Roman"/>
                <a:cs typeface="Times New Roman"/>
              </a:rPr>
              <a:t> </a:t>
            </a:r>
            <a:r>
              <a:rPr sz="2000" spc="-10" dirty="0">
                <a:latin typeface="Times New Roman"/>
                <a:cs typeface="Times New Roman"/>
              </a:rPr>
              <a:t>haberleşeme,</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Güç</a:t>
            </a:r>
            <a:r>
              <a:rPr sz="2000" spc="-20" dirty="0">
                <a:latin typeface="Times New Roman"/>
                <a:cs typeface="Times New Roman"/>
              </a:rPr>
              <a:t> </a:t>
            </a:r>
            <a:r>
              <a:rPr sz="2000" spc="-10" dirty="0">
                <a:latin typeface="Times New Roman"/>
                <a:cs typeface="Times New Roman"/>
              </a:rPr>
              <a:t>elektroniği,</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Antenler</a:t>
            </a:r>
            <a:r>
              <a:rPr sz="2000" spc="-35" dirty="0">
                <a:latin typeface="Times New Roman"/>
                <a:cs typeface="Times New Roman"/>
              </a:rPr>
              <a:t> </a:t>
            </a:r>
            <a:r>
              <a:rPr sz="2000" dirty="0">
                <a:latin typeface="Times New Roman"/>
                <a:cs typeface="Times New Roman"/>
              </a:rPr>
              <a:t>ve</a:t>
            </a:r>
            <a:r>
              <a:rPr sz="2000" spc="-15" dirty="0">
                <a:latin typeface="Times New Roman"/>
                <a:cs typeface="Times New Roman"/>
              </a:rPr>
              <a:t> </a:t>
            </a:r>
            <a:r>
              <a:rPr sz="2000" spc="-10" dirty="0">
                <a:latin typeface="Times New Roman"/>
                <a:cs typeface="Times New Roman"/>
              </a:rPr>
              <a:t>yayılma,</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Enerji</a:t>
            </a:r>
            <a:r>
              <a:rPr sz="2000" spc="-45" dirty="0">
                <a:latin typeface="Times New Roman"/>
                <a:cs typeface="Times New Roman"/>
              </a:rPr>
              <a:t> </a:t>
            </a:r>
            <a:r>
              <a:rPr sz="2000" spc="-10" dirty="0">
                <a:latin typeface="Times New Roman"/>
                <a:cs typeface="Times New Roman"/>
              </a:rPr>
              <a:t>Sistemleri,</a:t>
            </a:r>
            <a:endParaRPr sz="2000" dirty="0">
              <a:latin typeface="Times New Roman"/>
              <a:cs typeface="Times New Roman"/>
            </a:endParaRPr>
          </a:p>
          <a:p>
            <a:pPr marL="354965" indent="-342265">
              <a:lnSpc>
                <a:spcPct val="100000"/>
              </a:lnSpc>
              <a:spcBef>
                <a:spcPts val="480"/>
              </a:spcBef>
              <a:buClr>
                <a:srgbClr val="FF0000"/>
              </a:buClr>
              <a:buSzPct val="60000"/>
              <a:buFont typeface="Arial"/>
              <a:buChar char="•"/>
              <a:tabLst>
                <a:tab pos="354965" algn="l"/>
              </a:tabLst>
            </a:pPr>
            <a:r>
              <a:rPr sz="2000" dirty="0">
                <a:latin typeface="Times New Roman"/>
                <a:cs typeface="Times New Roman"/>
              </a:rPr>
              <a:t>Elektrik</a:t>
            </a:r>
            <a:r>
              <a:rPr sz="2000" spc="-45" dirty="0">
                <a:latin typeface="Times New Roman"/>
                <a:cs typeface="Times New Roman"/>
              </a:rPr>
              <a:t> </a:t>
            </a:r>
            <a:r>
              <a:rPr sz="2000" dirty="0">
                <a:latin typeface="Times New Roman"/>
                <a:cs typeface="Times New Roman"/>
              </a:rPr>
              <a:t>Makineleri</a:t>
            </a:r>
            <a:r>
              <a:rPr sz="2000" spc="-50" dirty="0">
                <a:latin typeface="Times New Roman"/>
                <a:cs typeface="Times New Roman"/>
              </a:rPr>
              <a:t> </a:t>
            </a:r>
            <a:r>
              <a:rPr sz="2000" spc="-25" dirty="0">
                <a:latin typeface="Times New Roman"/>
                <a:cs typeface="Times New Roman"/>
              </a:rPr>
              <a:t>vb.</a:t>
            </a:r>
            <a:endParaRPr sz="2000" dirty="0">
              <a:latin typeface="Times New Roman"/>
              <a:cs typeface="Times New Roman"/>
            </a:endParaRPr>
          </a:p>
          <a:p>
            <a:pPr marL="12700">
              <a:lnSpc>
                <a:spcPct val="100000"/>
              </a:lnSpc>
              <a:spcBef>
                <a:spcPts val="1630"/>
              </a:spcBef>
            </a:pPr>
            <a:r>
              <a:rPr sz="2000" b="1" dirty="0">
                <a:latin typeface="Times New Roman"/>
                <a:cs typeface="Times New Roman"/>
              </a:rPr>
              <a:t>konularında</a:t>
            </a:r>
            <a:r>
              <a:rPr sz="2000" b="1" spc="-45" dirty="0">
                <a:latin typeface="Times New Roman"/>
                <a:cs typeface="Times New Roman"/>
              </a:rPr>
              <a:t> </a:t>
            </a:r>
            <a:r>
              <a:rPr sz="2000" b="1" dirty="0">
                <a:latin typeface="Times New Roman"/>
                <a:cs typeface="Times New Roman"/>
              </a:rPr>
              <a:t>tez</a:t>
            </a:r>
            <a:r>
              <a:rPr sz="2000" b="1" spc="-10" dirty="0">
                <a:latin typeface="Times New Roman"/>
                <a:cs typeface="Times New Roman"/>
              </a:rPr>
              <a:t> </a:t>
            </a:r>
            <a:r>
              <a:rPr sz="2000" b="1" dirty="0">
                <a:latin typeface="Times New Roman"/>
                <a:cs typeface="Times New Roman"/>
              </a:rPr>
              <a:t>çalışmaları</a:t>
            </a:r>
            <a:r>
              <a:rPr sz="2000" b="1" spc="-45" dirty="0">
                <a:latin typeface="Times New Roman"/>
                <a:cs typeface="Times New Roman"/>
              </a:rPr>
              <a:t> </a:t>
            </a:r>
            <a:r>
              <a:rPr sz="2000" b="1" spc="-10" dirty="0">
                <a:latin typeface="Times New Roman"/>
                <a:cs typeface="Times New Roman"/>
              </a:rPr>
              <a:t>yapılmaktadır.</a:t>
            </a:r>
            <a:endParaRPr sz="2000" dirty="0">
              <a:latin typeface="Times New Roman"/>
              <a:cs typeface="Times New Roman"/>
            </a:endParaRPr>
          </a:p>
        </p:txBody>
      </p:sp>
      <p:grpSp>
        <p:nvGrpSpPr>
          <p:cNvPr id="3" name="object 3"/>
          <p:cNvGrpSpPr/>
          <p:nvPr/>
        </p:nvGrpSpPr>
        <p:grpSpPr>
          <a:xfrm>
            <a:off x="5657088" y="1996439"/>
            <a:ext cx="2920365" cy="4023360"/>
            <a:chOff x="5657088" y="1996439"/>
            <a:chExt cx="2920365" cy="4023360"/>
          </a:xfrm>
        </p:grpSpPr>
        <p:pic>
          <p:nvPicPr>
            <p:cNvPr id="4" name="object 4"/>
            <p:cNvPicPr/>
            <p:nvPr/>
          </p:nvPicPr>
          <p:blipFill>
            <a:blip r:embed="rId2" cstate="print"/>
            <a:stretch>
              <a:fillRect/>
            </a:stretch>
          </p:blipFill>
          <p:spPr>
            <a:xfrm>
              <a:off x="5657088" y="3796283"/>
              <a:ext cx="2919984" cy="2223516"/>
            </a:xfrm>
            <a:prstGeom prst="rect">
              <a:avLst/>
            </a:prstGeom>
          </p:spPr>
        </p:pic>
        <p:pic>
          <p:nvPicPr>
            <p:cNvPr id="5" name="object 5"/>
            <p:cNvPicPr/>
            <p:nvPr/>
          </p:nvPicPr>
          <p:blipFill>
            <a:blip r:embed="rId3" cstate="print"/>
            <a:stretch>
              <a:fillRect/>
            </a:stretch>
          </p:blipFill>
          <p:spPr>
            <a:xfrm>
              <a:off x="5721096" y="3860291"/>
              <a:ext cx="2737104" cy="2040636"/>
            </a:xfrm>
            <a:prstGeom prst="rect">
              <a:avLst/>
            </a:prstGeom>
          </p:spPr>
        </p:pic>
        <p:sp>
          <p:nvSpPr>
            <p:cNvPr id="6" name="object 6"/>
            <p:cNvSpPr/>
            <p:nvPr/>
          </p:nvSpPr>
          <p:spPr>
            <a:xfrm>
              <a:off x="5702046" y="3841241"/>
              <a:ext cx="2775585" cy="2078989"/>
            </a:xfrm>
            <a:custGeom>
              <a:avLst/>
              <a:gdLst/>
              <a:ahLst/>
              <a:cxnLst/>
              <a:rect l="l" t="t" r="r" b="b"/>
              <a:pathLst>
                <a:path w="2775584" h="2078989">
                  <a:moveTo>
                    <a:pt x="0" y="0"/>
                  </a:moveTo>
                  <a:lnTo>
                    <a:pt x="2775204" y="0"/>
                  </a:lnTo>
                  <a:lnTo>
                    <a:pt x="2775204" y="2078735"/>
                  </a:lnTo>
                  <a:lnTo>
                    <a:pt x="0" y="2078735"/>
                  </a:lnTo>
                  <a:lnTo>
                    <a:pt x="0" y="0"/>
                  </a:lnTo>
                  <a:close/>
                </a:path>
              </a:pathLst>
            </a:custGeom>
            <a:ln w="38100">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6518148" y="1996439"/>
              <a:ext cx="1787652" cy="1845563"/>
            </a:xfrm>
            <a:prstGeom prst="rect">
              <a:avLst/>
            </a:prstGeom>
          </p:spPr>
        </p:pic>
        <p:pic>
          <p:nvPicPr>
            <p:cNvPr id="8" name="object 8"/>
            <p:cNvPicPr/>
            <p:nvPr/>
          </p:nvPicPr>
          <p:blipFill>
            <a:blip r:embed="rId5" cstate="print"/>
            <a:stretch>
              <a:fillRect/>
            </a:stretch>
          </p:blipFill>
          <p:spPr>
            <a:xfrm>
              <a:off x="6582155" y="2060447"/>
              <a:ext cx="1604772" cy="1662683"/>
            </a:xfrm>
            <a:prstGeom prst="rect">
              <a:avLst/>
            </a:prstGeom>
          </p:spPr>
        </p:pic>
        <p:sp>
          <p:nvSpPr>
            <p:cNvPr id="9" name="object 9"/>
            <p:cNvSpPr/>
            <p:nvPr/>
          </p:nvSpPr>
          <p:spPr>
            <a:xfrm>
              <a:off x="6563105" y="2041397"/>
              <a:ext cx="1643380" cy="1701164"/>
            </a:xfrm>
            <a:custGeom>
              <a:avLst/>
              <a:gdLst/>
              <a:ahLst/>
              <a:cxnLst/>
              <a:rect l="l" t="t" r="r" b="b"/>
              <a:pathLst>
                <a:path w="1643379" h="1701164">
                  <a:moveTo>
                    <a:pt x="0" y="0"/>
                  </a:moveTo>
                  <a:lnTo>
                    <a:pt x="1642872" y="0"/>
                  </a:lnTo>
                  <a:lnTo>
                    <a:pt x="1642872" y="1700783"/>
                  </a:lnTo>
                  <a:lnTo>
                    <a:pt x="0" y="1700783"/>
                  </a:lnTo>
                  <a:lnTo>
                    <a:pt x="0" y="0"/>
                  </a:lnTo>
                  <a:close/>
                </a:path>
              </a:pathLst>
            </a:custGeom>
            <a:ln w="38100">
              <a:solidFill>
                <a:srgbClr val="000000"/>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283248" rIns="0" bIns="0" rtlCol="0">
            <a:spAutoFit/>
          </a:bodyPr>
          <a:lstStyle/>
          <a:p>
            <a:pPr marL="1224280">
              <a:lnSpc>
                <a:spcPct val="100000"/>
              </a:lnSpc>
              <a:spcBef>
                <a:spcPts val="105"/>
              </a:spcBef>
            </a:pPr>
            <a:r>
              <a:rPr dirty="0"/>
              <a:t>LİSANSÜSTÜ</a:t>
            </a:r>
            <a:r>
              <a:rPr spc="-55" dirty="0"/>
              <a:t> </a:t>
            </a:r>
            <a:r>
              <a:rPr spc="-10" dirty="0"/>
              <a:t>EĞİTİM</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786" y="1564665"/>
            <a:ext cx="8267065" cy="4763135"/>
          </a:xfrm>
          <a:prstGeom prst="rect">
            <a:avLst/>
          </a:prstGeom>
        </p:spPr>
        <p:txBody>
          <a:bodyPr vert="horz" wrap="square" lIns="0" tIns="12065" rIns="0" bIns="0" rtlCol="0">
            <a:spAutoFit/>
          </a:bodyPr>
          <a:lstStyle/>
          <a:p>
            <a:pPr marL="12700">
              <a:lnSpc>
                <a:spcPts val="1939"/>
              </a:lnSpc>
              <a:spcBef>
                <a:spcPts val="95"/>
              </a:spcBef>
              <a:tabLst>
                <a:tab pos="2158365" algn="l"/>
                <a:tab pos="3698875" algn="l"/>
                <a:tab pos="5057140" algn="l"/>
                <a:tab pos="5623560" algn="l"/>
                <a:tab pos="6875145" algn="l"/>
                <a:tab pos="7691755" algn="l"/>
              </a:tabLst>
            </a:pPr>
            <a:r>
              <a:rPr sz="1900" b="1" spc="-10" dirty="0">
                <a:latin typeface="Times New Roman"/>
                <a:cs typeface="Times New Roman"/>
              </a:rPr>
              <a:t>Elektrik-elektronik</a:t>
            </a:r>
            <a:r>
              <a:rPr sz="1900" b="1" dirty="0">
                <a:latin typeface="Times New Roman"/>
                <a:cs typeface="Times New Roman"/>
              </a:rPr>
              <a:t>	</a:t>
            </a:r>
            <a:r>
              <a:rPr sz="1900" b="1" spc="-10" dirty="0">
                <a:latin typeface="Times New Roman"/>
                <a:cs typeface="Times New Roman"/>
              </a:rPr>
              <a:t>mühendisliği,</a:t>
            </a:r>
            <a:r>
              <a:rPr sz="1900" b="1" dirty="0">
                <a:latin typeface="Times New Roman"/>
                <a:cs typeface="Times New Roman"/>
              </a:rPr>
              <a:t>	</a:t>
            </a:r>
            <a:r>
              <a:rPr sz="1900" b="1" spc="-10" dirty="0">
                <a:latin typeface="Times New Roman"/>
                <a:cs typeface="Times New Roman"/>
              </a:rPr>
              <a:t>günümüzde</a:t>
            </a:r>
            <a:r>
              <a:rPr sz="1900" b="1" dirty="0">
                <a:latin typeface="Times New Roman"/>
                <a:cs typeface="Times New Roman"/>
              </a:rPr>
              <a:t>	</a:t>
            </a:r>
            <a:r>
              <a:rPr sz="1900" b="1" spc="-10" dirty="0">
                <a:latin typeface="Times New Roman"/>
                <a:cs typeface="Times New Roman"/>
              </a:rPr>
              <a:t>ileri</a:t>
            </a:r>
            <a:r>
              <a:rPr sz="1900" b="1" dirty="0">
                <a:latin typeface="Times New Roman"/>
                <a:cs typeface="Times New Roman"/>
              </a:rPr>
              <a:t>	</a:t>
            </a:r>
            <a:r>
              <a:rPr sz="1900" b="1" spc="-10" dirty="0">
                <a:latin typeface="Times New Roman"/>
                <a:cs typeface="Times New Roman"/>
              </a:rPr>
              <a:t>teknolojiyi</a:t>
            </a:r>
            <a:r>
              <a:rPr sz="1900" b="1" dirty="0">
                <a:latin typeface="Times New Roman"/>
                <a:cs typeface="Times New Roman"/>
              </a:rPr>
              <a:t>	</a:t>
            </a:r>
            <a:r>
              <a:rPr sz="1900" b="1" spc="-10" dirty="0">
                <a:latin typeface="Times New Roman"/>
                <a:cs typeface="Times New Roman"/>
              </a:rPr>
              <a:t>üreten</a:t>
            </a:r>
            <a:r>
              <a:rPr sz="1900" b="1" dirty="0">
                <a:latin typeface="Times New Roman"/>
                <a:cs typeface="Times New Roman"/>
              </a:rPr>
              <a:t>	</a:t>
            </a:r>
            <a:r>
              <a:rPr sz="1900" b="1" spc="-10" dirty="0">
                <a:latin typeface="Times New Roman"/>
                <a:cs typeface="Times New Roman"/>
              </a:rPr>
              <a:t>temel</a:t>
            </a:r>
            <a:endParaRPr sz="1900">
              <a:latin typeface="Times New Roman"/>
              <a:cs typeface="Times New Roman"/>
            </a:endParaRPr>
          </a:p>
          <a:p>
            <a:pPr marL="12700" marR="5715" indent="-635">
              <a:lnSpc>
                <a:spcPct val="70000"/>
              </a:lnSpc>
              <a:spcBef>
                <a:spcPts val="340"/>
              </a:spcBef>
            </a:pPr>
            <a:r>
              <a:rPr sz="1900" b="1" dirty="0">
                <a:latin typeface="Times New Roman"/>
                <a:cs typeface="Times New Roman"/>
              </a:rPr>
              <a:t>bilim</a:t>
            </a:r>
            <a:r>
              <a:rPr sz="1900" b="1" spc="455" dirty="0">
                <a:latin typeface="Times New Roman"/>
                <a:cs typeface="Times New Roman"/>
              </a:rPr>
              <a:t> </a:t>
            </a:r>
            <a:r>
              <a:rPr sz="1900" b="1" dirty="0">
                <a:latin typeface="Times New Roman"/>
                <a:cs typeface="Times New Roman"/>
              </a:rPr>
              <a:t>dalı</a:t>
            </a:r>
            <a:r>
              <a:rPr sz="1900" b="1" spc="450" dirty="0">
                <a:latin typeface="Times New Roman"/>
                <a:cs typeface="Times New Roman"/>
              </a:rPr>
              <a:t> </a:t>
            </a:r>
            <a:r>
              <a:rPr sz="1900" b="1" dirty="0">
                <a:latin typeface="Times New Roman"/>
                <a:cs typeface="Times New Roman"/>
              </a:rPr>
              <a:t>olduğu</a:t>
            </a:r>
            <a:r>
              <a:rPr sz="1900" b="1" spc="459" dirty="0">
                <a:latin typeface="Times New Roman"/>
                <a:cs typeface="Times New Roman"/>
              </a:rPr>
              <a:t> </a:t>
            </a:r>
            <a:r>
              <a:rPr sz="1900" b="1" dirty="0">
                <a:latin typeface="Times New Roman"/>
                <a:cs typeface="Times New Roman"/>
              </a:rPr>
              <a:t>için,</a:t>
            </a:r>
            <a:r>
              <a:rPr sz="1900" b="1" spc="455" dirty="0">
                <a:latin typeface="Times New Roman"/>
                <a:cs typeface="Times New Roman"/>
              </a:rPr>
              <a:t> </a:t>
            </a:r>
            <a:r>
              <a:rPr sz="1900" b="1" dirty="0">
                <a:latin typeface="Times New Roman"/>
                <a:cs typeface="Times New Roman"/>
              </a:rPr>
              <a:t>bölümden</a:t>
            </a:r>
            <a:r>
              <a:rPr sz="1900" b="1" spc="455" dirty="0">
                <a:latin typeface="Times New Roman"/>
                <a:cs typeface="Times New Roman"/>
              </a:rPr>
              <a:t> </a:t>
            </a:r>
            <a:r>
              <a:rPr sz="1900" b="1" dirty="0">
                <a:latin typeface="Times New Roman"/>
                <a:cs typeface="Times New Roman"/>
              </a:rPr>
              <a:t>mezun</a:t>
            </a:r>
            <a:r>
              <a:rPr sz="1900" b="1" spc="465" dirty="0">
                <a:latin typeface="Times New Roman"/>
                <a:cs typeface="Times New Roman"/>
              </a:rPr>
              <a:t> </a:t>
            </a:r>
            <a:r>
              <a:rPr sz="1900" b="1" dirty="0">
                <a:latin typeface="Times New Roman"/>
                <a:cs typeface="Times New Roman"/>
              </a:rPr>
              <a:t>olanların</a:t>
            </a:r>
            <a:r>
              <a:rPr sz="1900" b="1" spc="455" dirty="0">
                <a:latin typeface="Times New Roman"/>
                <a:cs typeface="Times New Roman"/>
              </a:rPr>
              <a:t> </a:t>
            </a:r>
            <a:r>
              <a:rPr sz="1900" b="1" dirty="0">
                <a:latin typeface="Times New Roman"/>
                <a:cs typeface="Times New Roman"/>
              </a:rPr>
              <a:t>çalışma</a:t>
            </a:r>
            <a:r>
              <a:rPr sz="1900" b="1" spc="450" dirty="0">
                <a:latin typeface="Times New Roman"/>
                <a:cs typeface="Times New Roman"/>
              </a:rPr>
              <a:t> </a:t>
            </a:r>
            <a:r>
              <a:rPr sz="1900" b="1" dirty="0">
                <a:latin typeface="Times New Roman"/>
                <a:cs typeface="Times New Roman"/>
              </a:rPr>
              <a:t>alanları</a:t>
            </a:r>
            <a:r>
              <a:rPr sz="1900" b="1" spc="459" dirty="0">
                <a:latin typeface="Times New Roman"/>
                <a:cs typeface="Times New Roman"/>
              </a:rPr>
              <a:t> </a:t>
            </a:r>
            <a:r>
              <a:rPr sz="1900" b="1" spc="-10" dirty="0">
                <a:latin typeface="Times New Roman"/>
                <a:cs typeface="Times New Roman"/>
              </a:rPr>
              <a:t>oldukça geniştir.</a:t>
            </a:r>
            <a:endParaRPr sz="1900">
              <a:latin typeface="Times New Roman"/>
              <a:cs typeface="Times New Roman"/>
            </a:endParaRPr>
          </a:p>
          <a:p>
            <a:pPr marL="183515" indent="-170815">
              <a:lnSpc>
                <a:spcPts val="2280"/>
              </a:lnSpc>
              <a:spcBef>
                <a:spcPts val="1945"/>
              </a:spcBef>
              <a:buClr>
                <a:srgbClr val="FF0000"/>
              </a:buClr>
              <a:buFont typeface="Arial"/>
              <a:buChar char="•"/>
              <a:tabLst>
                <a:tab pos="183515" algn="l"/>
              </a:tabLst>
            </a:pPr>
            <a:r>
              <a:rPr sz="1900" b="1" i="1" dirty="0">
                <a:latin typeface="Times New Roman"/>
                <a:cs typeface="Times New Roman"/>
              </a:rPr>
              <a:t>Savunma</a:t>
            </a:r>
            <a:r>
              <a:rPr sz="1900" b="1" i="1" spc="-60" dirty="0">
                <a:latin typeface="Times New Roman"/>
                <a:cs typeface="Times New Roman"/>
              </a:rPr>
              <a:t> </a:t>
            </a:r>
            <a:r>
              <a:rPr sz="1900" b="1" i="1" spc="-10" dirty="0">
                <a:latin typeface="Times New Roman"/>
                <a:cs typeface="Times New Roman"/>
              </a:rPr>
              <a:t>sanayi</a:t>
            </a:r>
            <a:endParaRPr sz="1900">
              <a:latin typeface="Times New Roman"/>
              <a:cs typeface="Times New Roman"/>
            </a:endParaRPr>
          </a:p>
          <a:p>
            <a:pPr marL="527050" lvl="1" indent="-174625">
              <a:lnSpc>
                <a:spcPts val="2039"/>
              </a:lnSpc>
              <a:buClr>
                <a:srgbClr val="FF0000"/>
              </a:buClr>
              <a:buSzPct val="94117"/>
              <a:buFont typeface="Wingdings"/>
              <a:buChar char=""/>
              <a:tabLst>
                <a:tab pos="527050" algn="l"/>
              </a:tabLst>
            </a:pPr>
            <a:r>
              <a:rPr sz="1700" dirty="0">
                <a:latin typeface="Times New Roman"/>
                <a:cs typeface="Times New Roman"/>
              </a:rPr>
              <a:t>Kablolu</a:t>
            </a:r>
            <a:r>
              <a:rPr sz="1700" spc="-25" dirty="0">
                <a:latin typeface="Times New Roman"/>
                <a:cs typeface="Times New Roman"/>
              </a:rPr>
              <a:t> </a:t>
            </a:r>
            <a:r>
              <a:rPr sz="1700" dirty="0">
                <a:latin typeface="Times New Roman"/>
                <a:cs typeface="Times New Roman"/>
              </a:rPr>
              <a:t>veya</a:t>
            </a:r>
            <a:r>
              <a:rPr sz="1700" spc="-40" dirty="0">
                <a:latin typeface="Times New Roman"/>
                <a:cs typeface="Times New Roman"/>
              </a:rPr>
              <a:t> </a:t>
            </a:r>
            <a:r>
              <a:rPr sz="1700" dirty="0">
                <a:latin typeface="Times New Roman"/>
                <a:cs typeface="Times New Roman"/>
              </a:rPr>
              <a:t>mobil</a:t>
            </a:r>
            <a:r>
              <a:rPr sz="1700" spc="-20" dirty="0">
                <a:latin typeface="Times New Roman"/>
                <a:cs typeface="Times New Roman"/>
              </a:rPr>
              <a:t> </a:t>
            </a:r>
            <a:r>
              <a:rPr sz="1700" dirty="0">
                <a:latin typeface="Times New Roman"/>
                <a:cs typeface="Times New Roman"/>
              </a:rPr>
              <a:t>haberleşme</a:t>
            </a:r>
            <a:r>
              <a:rPr sz="1700" spc="-25" dirty="0">
                <a:latin typeface="Times New Roman"/>
                <a:cs typeface="Times New Roman"/>
              </a:rPr>
              <a:t> </a:t>
            </a:r>
            <a:r>
              <a:rPr sz="1700" spc="-10" dirty="0">
                <a:latin typeface="Times New Roman"/>
                <a:cs typeface="Times New Roman"/>
              </a:rPr>
              <a:t>sistemleri</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Kontrol</a:t>
            </a:r>
            <a:r>
              <a:rPr sz="1700" spc="-45" dirty="0">
                <a:latin typeface="Times New Roman"/>
                <a:cs typeface="Times New Roman"/>
              </a:rPr>
              <a:t> </a:t>
            </a:r>
            <a:r>
              <a:rPr sz="1700" dirty="0">
                <a:latin typeface="Times New Roman"/>
                <a:cs typeface="Times New Roman"/>
              </a:rPr>
              <a:t>ve</a:t>
            </a:r>
            <a:r>
              <a:rPr sz="1700" spc="-30" dirty="0">
                <a:latin typeface="Times New Roman"/>
                <a:cs typeface="Times New Roman"/>
              </a:rPr>
              <a:t> </a:t>
            </a:r>
            <a:r>
              <a:rPr sz="1700" dirty="0">
                <a:latin typeface="Times New Roman"/>
                <a:cs typeface="Times New Roman"/>
              </a:rPr>
              <a:t>kumanda</a:t>
            </a:r>
            <a:r>
              <a:rPr sz="1700" spc="-45" dirty="0">
                <a:latin typeface="Times New Roman"/>
                <a:cs typeface="Times New Roman"/>
              </a:rPr>
              <a:t> </a:t>
            </a:r>
            <a:r>
              <a:rPr sz="1700" dirty="0">
                <a:latin typeface="Times New Roman"/>
                <a:cs typeface="Times New Roman"/>
              </a:rPr>
              <a:t>sistemleri,</a:t>
            </a:r>
            <a:r>
              <a:rPr sz="1700" spc="-10" dirty="0">
                <a:latin typeface="Times New Roman"/>
                <a:cs typeface="Times New Roman"/>
              </a:rPr>
              <a:t> </a:t>
            </a:r>
            <a:r>
              <a:rPr sz="1700" dirty="0">
                <a:latin typeface="Times New Roman"/>
                <a:cs typeface="Times New Roman"/>
              </a:rPr>
              <a:t>robotik,</a:t>
            </a:r>
            <a:r>
              <a:rPr sz="1700" spc="-25" dirty="0">
                <a:latin typeface="Times New Roman"/>
                <a:cs typeface="Times New Roman"/>
              </a:rPr>
              <a:t> </a:t>
            </a:r>
            <a:r>
              <a:rPr sz="1700" spc="-10" dirty="0">
                <a:latin typeface="Times New Roman"/>
                <a:cs typeface="Times New Roman"/>
              </a:rPr>
              <a:t>otomasyon</a:t>
            </a:r>
            <a:endParaRPr sz="1700">
              <a:latin typeface="Times New Roman"/>
              <a:cs typeface="Times New Roman"/>
            </a:endParaRPr>
          </a:p>
          <a:p>
            <a:pPr marL="527050" lvl="1" indent="-174625">
              <a:lnSpc>
                <a:spcPts val="2030"/>
              </a:lnSpc>
              <a:buClr>
                <a:srgbClr val="FF0000"/>
              </a:buClr>
              <a:buSzPct val="94117"/>
              <a:buFont typeface="Wingdings"/>
              <a:buChar char=""/>
              <a:tabLst>
                <a:tab pos="527050" algn="l"/>
              </a:tabLst>
            </a:pPr>
            <a:r>
              <a:rPr sz="1700" dirty="0">
                <a:latin typeface="Times New Roman"/>
                <a:cs typeface="Times New Roman"/>
              </a:rPr>
              <a:t>Modelleme</a:t>
            </a:r>
            <a:r>
              <a:rPr sz="1700" spc="-35" dirty="0">
                <a:latin typeface="Times New Roman"/>
                <a:cs typeface="Times New Roman"/>
              </a:rPr>
              <a:t> </a:t>
            </a:r>
            <a:r>
              <a:rPr sz="1700" dirty="0">
                <a:latin typeface="Times New Roman"/>
                <a:cs typeface="Times New Roman"/>
              </a:rPr>
              <a:t>ve</a:t>
            </a:r>
            <a:r>
              <a:rPr sz="1700" spc="-30" dirty="0">
                <a:latin typeface="Times New Roman"/>
                <a:cs typeface="Times New Roman"/>
              </a:rPr>
              <a:t> </a:t>
            </a:r>
            <a:r>
              <a:rPr sz="1700" dirty="0">
                <a:latin typeface="Times New Roman"/>
                <a:cs typeface="Times New Roman"/>
              </a:rPr>
              <a:t>prototip</a:t>
            </a:r>
            <a:r>
              <a:rPr sz="1700" spc="-20" dirty="0">
                <a:latin typeface="Times New Roman"/>
                <a:cs typeface="Times New Roman"/>
              </a:rPr>
              <a:t> </a:t>
            </a:r>
            <a:r>
              <a:rPr sz="1700" spc="-10" dirty="0">
                <a:latin typeface="Times New Roman"/>
                <a:cs typeface="Times New Roman"/>
              </a:rPr>
              <a:t>geliştirme</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spc="-10" dirty="0">
                <a:latin typeface="Times New Roman"/>
                <a:cs typeface="Times New Roman"/>
              </a:rPr>
              <a:t>Simülasyon</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Gerçek</a:t>
            </a:r>
            <a:r>
              <a:rPr sz="1700" spc="-40" dirty="0">
                <a:latin typeface="Times New Roman"/>
                <a:cs typeface="Times New Roman"/>
              </a:rPr>
              <a:t> </a:t>
            </a:r>
            <a:r>
              <a:rPr sz="1700" dirty="0">
                <a:latin typeface="Times New Roman"/>
                <a:cs typeface="Times New Roman"/>
              </a:rPr>
              <a:t>zamanda</a:t>
            </a:r>
            <a:r>
              <a:rPr sz="1700" spc="-35" dirty="0">
                <a:latin typeface="Times New Roman"/>
                <a:cs typeface="Times New Roman"/>
              </a:rPr>
              <a:t> </a:t>
            </a:r>
            <a:r>
              <a:rPr sz="1700" dirty="0">
                <a:latin typeface="Times New Roman"/>
                <a:cs typeface="Times New Roman"/>
              </a:rPr>
              <a:t>veri</a:t>
            </a:r>
            <a:r>
              <a:rPr sz="1700" spc="-25" dirty="0">
                <a:latin typeface="Times New Roman"/>
                <a:cs typeface="Times New Roman"/>
              </a:rPr>
              <a:t> </a:t>
            </a:r>
            <a:r>
              <a:rPr sz="1700" dirty="0">
                <a:latin typeface="Times New Roman"/>
                <a:cs typeface="Times New Roman"/>
              </a:rPr>
              <a:t>okuma,</a:t>
            </a:r>
            <a:r>
              <a:rPr sz="1700" spc="-5" dirty="0">
                <a:latin typeface="Times New Roman"/>
                <a:cs typeface="Times New Roman"/>
              </a:rPr>
              <a:t> </a:t>
            </a:r>
            <a:r>
              <a:rPr sz="1700" spc="-10" dirty="0">
                <a:latin typeface="Times New Roman"/>
                <a:cs typeface="Times New Roman"/>
              </a:rPr>
              <a:t>değerlendirme</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Uzay</a:t>
            </a:r>
            <a:r>
              <a:rPr sz="1700" spc="-55" dirty="0">
                <a:latin typeface="Times New Roman"/>
                <a:cs typeface="Times New Roman"/>
              </a:rPr>
              <a:t> </a:t>
            </a:r>
            <a:r>
              <a:rPr sz="1700" dirty="0">
                <a:latin typeface="Times New Roman"/>
                <a:cs typeface="Times New Roman"/>
              </a:rPr>
              <a:t>robotiği,</a:t>
            </a:r>
            <a:r>
              <a:rPr sz="1700" spc="-10" dirty="0">
                <a:latin typeface="Times New Roman"/>
                <a:cs typeface="Times New Roman"/>
              </a:rPr>
              <a:t> </a:t>
            </a:r>
            <a:r>
              <a:rPr sz="1700" dirty="0">
                <a:latin typeface="Times New Roman"/>
                <a:cs typeface="Times New Roman"/>
              </a:rPr>
              <a:t>teleoperasyon,</a:t>
            </a:r>
            <a:r>
              <a:rPr sz="1700" spc="-45" dirty="0">
                <a:latin typeface="Times New Roman"/>
                <a:cs typeface="Times New Roman"/>
              </a:rPr>
              <a:t> </a:t>
            </a:r>
            <a:r>
              <a:rPr sz="1700" dirty="0">
                <a:latin typeface="Times New Roman"/>
                <a:cs typeface="Times New Roman"/>
              </a:rPr>
              <a:t>uzaktan</a:t>
            </a:r>
            <a:r>
              <a:rPr sz="1700" spc="-40" dirty="0">
                <a:latin typeface="Times New Roman"/>
                <a:cs typeface="Times New Roman"/>
              </a:rPr>
              <a:t> </a:t>
            </a:r>
            <a:r>
              <a:rPr sz="1700" spc="-10" dirty="0">
                <a:latin typeface="Times New Roman"/>
                <a:cs typeface="Times New Roman"/>
              </a:rPr>
              <a:t>algılama</a:t>
            </a:r>
            <a:endParaRPr sz="1700">
              <a:latin typeface="Times New Roman"/>
              <a:cs typeface="Times New Roman"/>
            </a:endParaRPr>
          </a:p>
          <a:p>
            <a:pPr marL="183515" indent="-170815">
              <a:lnSpc>
                <a:spcPts val="2280"/>
              </a:lnSpc>
              <a:spcBef>
                <a:spcPts val="340"/>
              </a:spcBef>
              <a:buClr>
                <a:srgbClr val="FF0000"/>
              </a:buClr>
              <a:buFont typeface="Arial"/>
              <a:buChar char="•"/>
              <a:tabLst>
                <a:tab pos="183515" algn="l"/>
              </a:tabLst>
            </a:pPr>
            <a:r>
              <a:rPr sz="1900" b="1" i="1" dirty="0">
                <a:latin typeface="Times New Roman"/>
                <a:cs typeface="Times New Roman"/>
              </a:rPr>
              <a:t>Kamu</a:t>
            </a:r>
            <a:r>
              <a:rPr sz="1900" b="1" i="1" spc="-35" dirty="0">
                <a:latin typeface="Times New Roman"/>
                <a:cs typeface="Times New Roman"/>
              </a:rPr>
              <a:t> </a:t>
            </a:r>
            <a:r>
              <a:rPr sz="1900" b="1" i="1" spc="-10" dirty="0">
                <a:latin typeface="Times New Roman"/>
                <a:cs typeface="Times New Roman"/>
              </a:rPr>
              <a:t>kurumları</a:t>
            </a:r>
            <a:endParaRPr sz="1900">
              <a:latin typeface="Times New Roman"/>
              <a:cs typeface="Times New Roman"/>
            </a:endParaRPr>
          </a:p>
          <a:p>
            <a:pPr marL="527050" lvl="1" indent="-174625">
              <a:lnSpc>
                <a:spcPts val="2030"/>
              </a:lnSpc>
              <a:buClr>
                <a:srgbClr val="FF0000"/>
              </a:buClr>
              <a:buSzPct val="94117"/>
              <a:buFont typeface="Wingdings"/>
              <a:buChar char=""/>
              <a:tabLst>
                <a:tab pos="527050" algn="l"/>
              </a:tabLst>
            </a:pPr>
            <a:r>
              <a:rPr sz="1700" spc="-45" dirty="0">
                <a:latin typeface="Times New Roman"/>
                <a:cs typeface="Times New Roman"/>
              </a:rPr>
              <a:t>Yer</a:t>
            </a:r>
            <a:r>
              <a:rPr sz="1700" spc="-55" dirty="0">
                <a:latin typeface="Times New Roman"/>
                <a:cs typeface="Times New Roman"/>
              </a:rPr>
              <a:t> </a:t>
            </a:r>
            <a:r>
              <a:rPr sz="1700" dirty="0">
                <a:latin typeface="Times New Roman"/>
                <a:cs typeface="Times New Roman"/>
              </a:rPr>
              <a:t>ve</a:t>
            </a:r>
            <a:r>
              <a:rPr sz="1700" spc="-35" dirty="0">
                <a:latin typeface="Times New Roman"/>
                <a:cs typeface="Times New Roman"/>
              </a:rPr>
              <a:t> </a:t>
            </a:r>
            <a:r>
              <a:rPr sz="1700" dirty="0">
                <a:latin typeface="Times New Roman"/>
                <a:cs typeface="Times New Roman"/>
              </a:rPr>
              <a:t>uydu</a:t>
            </a:r>
            <a:r>
              <a:rPr sz="1700" spc="-20" dirty="0">
                <a:latin typeface="Times New Roman"/>
                <a:cs typeface="Times New Roman"/>
              </a:rPr>
              <a:t> </a:t>
            </a:r>
            <a:r>
              <a:rPr sz="1700" dirty="0">
                <a:latin typeface="Times New Roman"/>
                <a:cs typeface="Times New Roman"/>
              </a:rPr>
              <a:t>sistemleri</a:t>
            </a:r>
            <a:r>
              <a:rPr sz="1700" spc="10" dirty="0">
                <a:latin typeface="Times New Roman"/>
                <a:cs typeface="Times New Roman"/>
              </a:rPr>
              <a:t> </a:t>
            </a:r>
            <a:r>
              <a:rPr sz="1700" spc="-30" dirty="0">
                <a:latin typeface="Times New Roman"/>
                <a:cs typeface="Times New Roman"/>
              </a:rPr>
              <a:t>(TÜRKSAT</a:t>
            </a:r>
            <a:r>
              <a:rPr sz="1700" spc="-75" dirty="0">
                <a:latin typeface="Times New Roman"/>
                <a:cs typeface="Times New Roman"/>
              </a:rPr>
              <a:t> </a:t>
            </a:r>
            <a:r>
              <a:rPr sz="1700" spc="-10" dirty="0">
                <a:latin typeface="Times New Roman"/>
                <a:cs typeface="Times New Roman"/>
              </a:rPr>
              <a:t>gibi)</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Yüksek</a:t>
            </a:r>
            <a:r>
              <a:rPr sz="1700" spc="-50" dirty="0">
                <a:latin typeface="Times New Roman"/>
                <a:cs typeface="Times New Roman"/>
              </a:rPr>
              <a:t> </a:t>
            </a:r>
            <a:r>
              <a:rPr sz="1700" dirty="0">
                <a:latin typeface="Times New Roman"/>
                <a:cs typeface="Times New Roman"/>
              </a:rPr>
              <a:t>enerji</a:t>
            </a:r>
            <a:r>
              <a:rPr sz="1700" spc="-55" dirty="0">
                <a:latin typeface="Times New Roman"/>
                <a:cs typeface="Times New Roman"/>
              </a:rPr>
              <a:t> </a:t>
            </a:r>
            <a:r>
              <a:rPr sz="1700" dirty="0">
                <a:latin typeface="Times New Roman"/>
                <a:cs typeface="Times New Roman"/>
              </a:rPr>
              <a:t>sistemleri</a:t>
            </a:r>
            <a:r>
              <a:rPr sz="1700" spc="-20" dirty="0">
                <a:latin typeface="Times New Roman"/>
                <a:cs typeface="Times New Roman"/>
              </a:rPr>
              <a:t> </a:t>
            </a:r>
            <a:r>
              <a:rPr sz="1700" spc="-10" dirty="0">
                <a:latin typeface="Times New Roman"/>
                <a:cs typeface="Times New Roman"/>
              </a:rPr>
              <a:t>(Barajlar,</a:t>
            </a:r>
            <a:r>
              <a:rPr sz="1700" spc="-45" dirty="0">
                <a:latin typeface="Times New Roman"/>
                <a:cs typeface="Times New Roman"/>
              </a:rPr>
              <a:t> </a:t>
            </a:r>
            <a:r>
              <a:rPr sz="1700" dirty="0">
                <a:latin typeface="Times New Roman"/>
                <a:cs typeface="Times New Roman"/>
              </a:rPr>
              <a:t>Santraller</a:t>
            </a:r>
            <a:r>
              <a:rPr sz="1700" spc="-35" dirty="0">
                <a:latin typeface="Times New Roman"/>
                <a:cs typeface="Times New Roman"/>
              </a:rPr>
              <a:t> </a:t>
            </a:r>
            <a:r>
              <a:rPr sz="1700" spc="-10" dirty="0">
                <a:latin typeface="Times New Roman"/>
                <a:cs typeface="Times New Roman"/>
              </a:rPr>
              <a:t>gibi)</a:t>
            </a:r>
            <a:endParaRPr sz="1700">
              <a:latin typeface="Times New Roman"/>
              <a:cs typeface="Times New Roman"/>
            </a:endParaRPr>
          </a:p>
          <a:p>
            <a:pPr marL="183515" indent="-170815">
              <a:lnSpc>
                <a:spcPts val="2280"/>
              </a:lnSpc>
              <a:spcBef>
                <a:spcPts val="340"/>
              </a:spcBef>
              <a:buClr>
                <a:srgbClr val="FF0000"/>
              </a:buClr>
              <a:buFont typeface="Arial"/>
              <a:buChar char="•"/>
              <a:tabLst>
                <a:tab pos="183515" algn="l"/>
              </a:tabLst>
            </a:pPr>
            <a:r>
              <a:rPr sz="1900" b="1" i="1" spc="-10" dirty="0">
                <a:latin typeface="Times New Roman"/>
                <a:cs typeface="Times New Roman"/>
              </a:rPr>
              <a:t>Otomotiv</a:t>
            </a:r>
            <a:endParaRPr sz="1900">
              <a:latin typeface="Times New Roman"/>
              <a:cs typeface="Times New Roman"/>
            </a:endParaRPr>
          </a:p>
          <a:p>
            <a:pPr marL="527050" lvl="1" indent="-174625">
              <a:lnSpc>
                <a:spcPts val="2039"/>
              </a:lnSpc>
              <a:buClr>
                <a:srgbClr val="FF0000"/>
              </a:buClr>
              <a:buSzPct val="94117"/>
              <a:buFont typeface="Wingdings"/>
              <a:buChar char=""/>
              <a:tabLst>
                <a:tab pos="527050" algn="l"/>
              </a:tabLst>
            </a:pPr>
            <a:r>
              <a:rPr sz="1700" dirty="0">
                <a:latin typeface="Times New Roman"/>
                <a:cs typeface="Times New Roman"/>
              </a:rPr>
              <a:t>Mekanik</a:t>
            </a:r>
            <a:r>
              <a:rPr sz="1700" spc="-25" dirty="0">
                <a:latin typeface="Times New Roman"/>
                <a:cs typeface="Times New Roman"/>
              </a:rPr>
              <a:t> </a:t>
            </a:r>
            <a:r>
              <a:rPr sz="1700" dirty="0">
                <a:latin typeface="Times New Roman"/>
                <a:cs typeface="Times New Roman"/>
              </a:rPr>
              <a:t>ve</a:t>
            </a:r>
            <a:r>
              <a:rPr sz="1700" spc="-35" dirty="0">
                <a:latin typeface="Times New Roman"/>
                <a:cs typeface="Times New Roman"/>
              </a:rPr>
              <a:t> </a:t>
            </a:r>
            <a:r>
              <a:rPr sz="1700" dirty="0">
                <a:latin typeface="Times New Roman"/>
                <a:cs typeface="Times New Roman"/>
              </a:rPr>
              <a:t>elektronik</a:t>
            </a:r>
            <a:r>
              <a:rPr sz="1700" spc="-15" dirty="0">
                <a:latin typeface="Times New Roman"/>
                <a:cs typeface="Times New Roman"/>
              </a:rPr>
              <a:t> </a:t>
            </a:r>
            <a:r>
              <a:rPr sz="1700" spc="-10" dirty="0">
                <a:latin typeface="Times New Roman"/>
                <a:cs typeface="Times New Roman"/>
              </a:rPr>
              <a:t>stabilite</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Bilgisayar</a:t>
            </a:r>
            <a:r>
              <a:rPr sz="1700" spc="-40" dirty="0">
                <a:latin typeface="Times New Roman"/>
                <a:cs typeface="Times New Roman"/>
              </a:rPr>
              <a:t> </a:t>
            </a:r>
            <a:r>
              <a:rPr sz="1700" dirty="0">
                <a:latin typeface="Times New Roman"/>
                <a:cs typeface="Times New Roman"/>
              </a:rPr>
              <a:t>kontrollü</a:t>
            </a:r>
            <a:r>
              <a:rPr sz="1700" spc="-35" dirty="0">
                <a:latin typeface="Times New Roman"/>
                <a:cs typeface="Times New Roman"/>
              </a:rPr>
              <a:t> </a:t>
            </a:r>
            <a:r>
              <a:rPr sz="1700" dirty="0">
                <a:latin typeface="Times New Roman"/>
                <a:cs typeface="Times New Roman"/>
              </a:rPr>
              <a:t>modüllerin</a:t>
            </a:r>
            <a:r>
              <a:rPr sz="1700" spc="-35" dirty="0">
                <a:latin typeface="Times New Roman"/>
                <a:cs typeface="Times New Roman"/>
              </a:rPr>
              <a:t> </a:t>
            </a:r>
            <a:r>
              <a:rPr sz="1700" dirty="0">
                <a:latin typeface="Times New Roman"/>
                <a:cs typeface="Times New Roman"/>
              </a:rPr>
              <a:t>yazılım</a:t>
            </a:r>
            <a:r>
              <a:rPr sz="1700" spc="-30" dirty="0">
                <a:latin typeface="Times New Roman"/>
                <a:cs typeface="Times New Roman"/>
              </a:rPr>
              <a:t> </a:t>
            </a:r>
            <a:r>
              <a:rPr sz="1700" dirty="0">
                <a:latin typeface="Times New Roman"/>
                <a:cs typeface="Times New Roman"/>
              </a:rPr>
              <a:t>ve</a:t>
            </a:r>
            <a:r>
              <a:rPr sz="1700" spc="-60" dirty="0">
                <a:latin typeface="Times New Roman"/>
                <a:cs typeface="Times New Roman"/>
              </a:rPr>
              <a:t> </a:t>
            </a:r>
            <a:r>
              <a:rPr sz="1700" dirty="0">
                <a:latin typeface="Times New Roman"/>
                <a:cs typeface="Times New Roman"/>
              </a:rPr>
              <a:t>donanımlarının</a:t>
            </a:r>
            <a:r>
              <a:rPr sz="1700" spc="-30" dirty="0">
                <a:latin typeface="Times New Roman"/>
                <a:cs typeface="Times New Roman"/>
              </a:rPr>
              <a:t> </a:t>
            </a:r>
            <a:r>
              <a:rPr sz="1700" dirty="0">
                <a:latin typeface="Times New Roman"/>
                <a:cs typeface="Times New Roman"/>
              </a:rPr>
              <a:t>tasarımı</a:t>
            </a:r>
            <a:r>
              <a:rPr sz="1700" spc="-30" dirty="0">
                <a:latin typeface="Times New Roman"/>
                <a:cs typeface="Times New Roman"/>
              </a:rPr>
              <a:t> </a:t>
            </a:r>
            <a:r>
              <a:rPr sz="1700" dirty="0">
                <a:latin typeface="Times New Roman"/>
                <a:cs typeface="Times New Roman"/>
              </a:rPr>
              <a:t>ve</a:t>
            </a:r>
            <a:r>
              <a:rPr sz="1700" spc="-45" dirty="0">
                <a:latin typeface="Times New Roman"/>
                <a:cs typeface="Times New Roman"/>
              </a:rPr>
              <a:t> </a:t>
            </a:r>
            <a:r>
              <a:rPr sz="1700" spc="-10" dirty="0">
                <a:latin typeface="Times New Roman"/>
                <a:cs typeface="Times New Roman"/>
              </a:rPr>
              <a:t>uygulaması</a:t>
            </a:r>
            <a:endParaRPr sz="1700">
              <a:latin typeface="Times New Roman"/>
              <a:cs typeface="Times New Roman"/>
            </a:endParaRPr>
          </a:p>
          <a:p>
            <a:pPr marL="527050" lvl="1" indent="-174625">
              <a:lnSpc>
                <a:spcPts val="2035"/>
              </a:lnSpc>
              <a:buClr>
                <a:srgbClr val="FF0000"/>
              </a:buClr>
              <a:buSzPct val="94117"/>
              <a:buFont typeface="Wingdings"/>
              <a:buChar char=""/>
              <a:tabLst>
                <a:tab pos="527050" algn="l"/>
              </a:tabLst>
            </a:pPr>
            <a:r>
              <a:rPr sz="1700" dirty="0">
                <a:latin typeface="Times New Roman"/>
                <a:cs typeface="Times New Roman"/>
              </a:rPr>
              <a:t>Araç</a:t>
            </a:r>
            <a:r>
              <a:rPr sz="1700" spc="-65" dirty="0">
                <a:latin typeface="Times New Roman"/>
                <a:cs typeface="Times New Roman"/>
              </a:rPr>
              <a:t> </a:t>
            </a:r>
            <a:r>
              <a:rPr sz="1700" dirty="0">
                <a:latin typeface="Times New Roman"/>
                <a:cs typeface="Times New Roman"/>
              </a:rPr>
              <a:t>elektrik</a:t>
            </a:r>
            <a:r>
              <a:rPr sz="1700" spc="-25" dirty="0">
                <a:latin typeface="Times New Roman"/>
                <a:cs typeface="Times New Roman"/>
              </a:rPr>
              <a:t> </a:t>
            </a:r>
            <a:r>
              <a:rPr sz="1700" dirty="0">
                <a:latin typeface="Times New Roman"/>
                <a:cs typeface="Times New Roman"/>
              </a:rPr>
              <a:t>altyapısının</a:t>
            </a:r>
            <a:r>
              <a:rPr sz="1700" spc="-20" dirty="0">
                <a:latin typeface="Times New Roman"/>
                <a:cs typeface="Times New Roman"/>
              </a:rPr>
              <a:t> </a:t>
            </a:r>
            <a:r>
              <a:rPr sz="1700" dirty="0">
                <a:latin typeface="Times New Roman"/>
                <a:cs typeface="Times New Roman"/>
              </a:rPr>
              <a:t>tasarımı</a:t>
            </a:r>
            <a:r>
              <a:rPr sz="1700" spc="-25" dirty="0">
                <a:latin typeface="Times New Roman"/>
                <a:cs typeface="Times New Roman"/>
              </a:rPr>
              <a:t> </a:t>
            </a:r>
            <a:r>
              <a:rPr sz="1700" dirty="0">
                <a:latin typeface="Times New Roman"/>
                <a:cs typeface="Times New Roman"/>
              </a:rPr>
              <a:t>ve</a:t>
            </a:r>
            <a:r>
              <a:rPr sz="1700" spc="-50" dirty="0">
                <a:latin typeface="Times New Roman"/>
                <a:cs typeface="Times New Roman"/>
              </a:rPr>
              <a:t> </a:t>
            </a:r>
            <a:r>
              <a:rPr sz="1700" spc="-10" dirty="0">
                <a:latin typeface="Times New Roman"/>
                <a:cs typeface="Times New Roman"/>
              </a:rPr>
              <a:t>uygulanması</a:t>
            </a:r>
            <a:endParaRPr sz="1700">
              <a:latin typeface="Times New Roman"/>
              <a:cs typeface="Times New Roman"/>
            </a:endParaRPr>
          </a:p>
        </p:txBody>
      </p:sp>
      <p:grpSp>
        <p:nvGrpSpPr>
          <p:cNvPr id="3" name="object 3"/>
          <p:cNvGrpSpPr/>
          <p:nvPr/>
        </p:nvGrpSpPr>
        <p:grpSpPr>
          <a:xfrm>
            <a:off x="5588508" y="3076955"/>
            <a:ext cx="3256915" cy="1911350"/>
            <a:chOff x="5588508" y="3076955"/>
            <a:chExt cx="3256915" cy="1911350"/>
          </a:xfrm>
        </p:grpSpPr>
        <p:pic>
          <p:nvPicPr>
            <p:cNvPr id="4" name="object 4"/>
            <p:cNvPicPr/>
            <p:nvPr/>
          </p:nvPicPr>
          <p:blipFill>
            <a:blip r:embed="rId2" cstate="print"/>
            <a:stretch>
              <a:fillRect/>
            </a:stretch>
          </p:blipFill>
          <p:spPr>
            <a:xfrm>
              <a:off x="5588508" y="3076955"/>
              <a:ext cx="3256788" cy="1911095"/>
            </a:xfrm>
            <a:prstGeom prst="rect">
              <a:avLst/>
            </a:prstGeom>
          </p:spPr>
        </p:pic>
        <p:pic>
          <p:nvPicPr>
            <p:cNvPr id="5" name="object 5"/>
            <p:cNvPicPr/>
            <p:nvPr/>
          </p:nvPicPr>
          <p:blipFill>
            <a:blip r:embed="rId3" cstate="print"/>
            <a:stretch>
              <a:fillRect/>
            </a:stretch>
          </p:blipFill>
          <p:spPr>
            <a:xfrm>
              <a:off x="5652516" y="3140963"/>
              <a:ext cx="3073908" cy="1728216"/>
            </a:xfrm>
            <a:prstGeom prst="rect">
              <a:avLst/>
            </a:prstGeom>
          </p:spPr>
        </p:pic>
        <p:sp>
          <p:nvSpPr>
            <p:cNvPr id="6" name="object 6"/>
            <p:cNvSpPr/>
            <p:nvPr/>
          </p:nvSpPr>
          <p:spPr>
            <a:xfrm>
              <a:off x="5633466" y="3121913"/>
              <a:ext cx="3112135" cy="1766570"/>
            </a:xfrm>
            <a:custGeom>
              <a:avLst/>
              <a:gdLst/>
              <a:ahLst/>
              <a:cxnLst/>
              <a:rect l="l" t="t" r="r" b="b"/>
              <a:pathLst>
                <a:path w="3112134" h="1766570">
                  <a:moveTo>
                    <a:pt x="0" y="0"/>
                  </a:moveTo>
                  <a:lnTo>
                    <a:pt x="3112008" y="0"/>
                  </a:lnTo>
                  <a:lnTo>
                    <a:pt x="3112008" y="1766316"/>
                  </a:lnTo>
                  <a:lnTo>
                    <a:pt x="0" y="1766316"/>
                  </a:lnTo>
                  <a:lnTo>
                    <a:pt x="0" y="0"/>
                  </a:lnTo>
                  <a:close/>
                </a:path>
              </a:pathLst>
            </a:custGeom>
            <a:ln w="38100">
              <a:solidFill>
                <a:srgbClr val="000000"/>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18402" rIns="0" bIns="0" rtlCol="0">
            <a:spAutoFit/>
          </a:bodyPr>
          <a:lstStyle/>
          <a:p>
            <a:pPr marL="2246630" marR="5080" indent="-1327785">
              <a:lnSpc>
                <a:spcPts val="3460"/>
              </a:lnSpc>
              <a:spcBef>
                <a:spcPts val="535"/>
              </a:spcBef>
            </a:pPr>
            <a:r>
              <a:rPr dirty="0"/>
              <a:t>MEZUNLARIN</a:t>
            </a:r>
            <a:r>
              <a:rPr spc="-170" dirty="0"/>
              <a:t> </a:t>
            </a:r>
            <a:r>
              <a:rPr spc="-10" dirty="0"/>
              <a:t>ÇALIŞMA ALANLARI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002" y="1389268"/>
            <a:ext cx="8258809" cy="4924425"/>
          </a:xfrm>
          <a:prstGeom prst="rect">
            <a:avLst/>
          </a:prstGeom>
        </p:spPr>
        <p:txBody>
          <a:bodyPr vert="horz" wrap="square" lIns="0" tIns="57150" rIns="0" bIns="0" rtlCol="0">
            <a:spAutoFit/>
          </a:bodyPr>
          <a:lstStyle/>
          <a:p>
            <a:pPr marL="299085" indent="-286385">
              <a:lnSpc>
                <a:spcPct val="100000"/>
              </a:lnSpc>
              <a:spcBef>
                <a:spcPts val="450"/>
              </a:spcBef>
              <a:buClr>
                <a:srgbClr val="FF0000"/>
              </a:buClr>
              <a:buSzPct val="83333"/>
              <a:buFont typeface="Arial"/>
              <a:buChar char="•"/>
              <a:tabLst>
                <a:tab pos="299085" algn="l"/>
              </a:tabLst>
            </a:pPr>
            <a:r>
              <a:rPr sz="1800" b="1" i="1" dirty="0">
                <a:latin typeface="Times New Roman"/>
                <a:cs typeface="Times New Roman"/>
              </a:rPr>
              <a:t>Medikal</a:t>
            </a:r>
            <a:r>
              <a:rPr sz="1800" b="1" i="1" spc="-15" dirty="0">
                <a:latin typeface="Times New Roman"/>
                <a:cs typeface="Times New Roman"/>
              </a:rPr>
              <a:t> </a:t>
            </a:r>
            <a:r>
              <a:rPr sz="1800" b="1" i="1" spc="-10" dirty="0">
                <a:latin typeface="Times New Roman"/>
                <a:cs typeface="Times New Roman"/>
              </a:rPr>
              <a:t>elektronik</a:t>
            </a:r>
            <a:endParaRPr sz="1800">
              <a:latin typeface="Times New Roman"/>
              <a:cs typeface="Times New Roman"/>
            </a:endParaRPr>
          </a:p>
          <a:p>
            <a:pPr marL="664845" lvl="1" indent="-285115">
              <a:lnSpc>
                <a:spcPct val="100000"/>
              </a:lnSpc>
              <a:spcBef>
                <a:spcPts val="309"/>
              </a:spcBef>
              <a:buClr>
                <a:srgbClr val="FF0000"/>
              </a:buClr>
              <a:buSzPct val="84375"/>
              <a:buFont typeface="Wingdings"/>
              <a:buChar char=""/>
              <a:tabLst>
                <a:tab pos="664845" algn="l"/>
              </a:tabLst>
            </a:pPr>
            <a:r>
              <a:rPr sz="1600" dirty="0">
                <a:latin typeface="Times New Roman"/>
                <a:cs typeface="Times New Roman"/>
              </a:rPr>
              <a:t>Tıpta</a:t>
            </a:r>
            <a:r>
              <a:rPr sz="1600" spc="-50" dirty="0">
                <a:latin typeface="Times New Roman"/>
                <a:cs typeface="Times New Roman"/>
              </a:rPr>
              <a:t> </a:t>
            </a:r>
            <a:r>
              <a:rPr sz="1600" dirty="0">
                <a:latin typeface="Times New Roman"/>
                <a:cs typeface="Times New Roman"/>
              </a:rPr>
              <a:t>kullanılan</a:t>
            </a:r>
            <a:r>
              <a:rPr sz="1600" spc="-55" dirty="0">
                <a:latin typeface="Times New Roman"/>
                <a:cs typeface="Times New Roman"/>
              </a:rPr>
              <a:t> </a:t>
            </a:r>
            <a:r>
              <a:rPr sz="1600" dirty="0">
                <a:latin typeface="Times New Roman"/>
                <a:cs typeface="Times New Roman"/>
              </a:rPr>
              <a:t>elektronik</a:t>
            </a:r>
            <a:r>
              <a:rPr sz="1600" spc="-45" dirty="0">
                <a:latin typeface="Times New Roman"/>
                <a:cs typeface="Times New Roman"/>
              </a:rPr>
              <a:t> </a:t>
            </a:r>
            <a:r>
              <a:rPr sz="1600" dirty="0">
                <a:latin typeface="Times New Roman"/>
                <a:cs typeface="Times New Roman"/>
              </a:rPr>
              <a:t>sistemlerin</a:t>
            </a:r>
            <a:r>
              <a:rPr sz="1600" spc="-15" dirty="0">
                <a:latin typeface="Times New Roman"/>
                <a:cs typeface="Times New Roman"/>
              </a:rPr>
              <a:t> </a:t>
            </a:r>
            <a:r>
              <a:rPr sz="1600" dirty="0">
                <a:latin typeface="Times New Roman"/>
                <a:cs typeface="Times New Roman"/>
              </a:rPr>
              <a:t>tasarımı,</a:t>
            </a:r>
            <a:r>
              <a:rPr sz="1600" spc="-25" dirty="0">
                <a:latin typeface="Times New Roman"/>
                <a:cs typeface="Times New Roman"/>
              </a:rPr>
              <a:t> </a:t>
            </a:r>
            <a:r>
              <a:rPr sz="1600" dirty="0">
                <a:latin typeface="Times New Roman"/>
                <a:cs typeface="Times New Roman"/>
              </a:rPr>
              <a:t>uygulanması,</a:t>
            </a:r>
            <a:r>
              <a:rPr sz="1600" spc="-25" dirty="0">
                <a:latin typeface="Times New Roman"/>
                <a:cs typeface="Times New Roman"/>
              </a:rPr>
              <a:t> </a:t>
            </a:r>
            <a:r>
              <a:rPr sz="1600" dirty="0">
                <a:latin typeface="Times New Roman"/>
                <a:cs typeface="Times New Roman"/>
              </a:rPr>
              <a:t>testi,</a:t>
            </a:r>
            <a:r>
              <a:rPr sz="1600" spc="-40" dirty="0">
                <a:latin typeface="Times New Roman"/>
                <a:cs typeface="Times New Roman"/>
              </a:rPr>
              <a:t> </a:t>
            </a:r>
            <a:r>
              <a:rPr sz="1600" spc="-10" dirty="0">
                <a:latin typeface="Times New Roman"/>
                <a:cs typeface="Times New Roman"/>
              </a:rPr>
              <a:t>kalibrasyonu,</a:t>
            </a:r>
            <a:endParaRPr sz="1600">
              <a:latin typeface="Times New Roman"/>
              <a:cs typeface="Times New Roman"/>
            </a:endParaRPr>
          </a:p>
          <a:p>
            <a:pPr marL="299085" indent="-286385">
              <a:lnSpc>
                <a:spcPct val="100000"/>
              </a:lnSpc>
              <a:spcBef>
                <a:spcPts val="590"/>
              </a:spcBef>
              <a:buClr>
                <a:srgbClr val="FF0000"/>
              </a:buClr>
              <a:buSzPct val="83333"/>
              <a:buFont typeface="Arial"/>
              <a:buChar char="•"/>
              <a:tabLst>
                <a:tab pos="299085" algn="l"/>
              </a:tabLst>
            </a:pPr>
            <a:r>
              <a:rPr sz="1800" b="1" i="1" spc="-10" dirty="0">
                <a:latin typeface="Times New Roman"/>
                <a:cs typeface="Times New Roman"/>
              </a:rPr>
              <a:t>Üniversiteler</a:t>
            </a:r>
            <a:endParaRPr sz="1800">
              <a:latin typeface="Times New Roman"/>
              <a:cs typeface="Times New Roman"/>
            </a:endParaRPr>
          </a:p>
          <a:p>
            <a:pPr marL="664845" lvl="1" indent="-285115">
              <a:lnSpc>
                <a:spcPct val="100000"/>
              </a:lnSpc>
              <a:spcBef>
                <a:spcPts val="309"/>
              </a:spcBef>
              <a:buClr>
                <a:srgbClr val="FF0000"/>
              </a:buClr>
              <a:buSzPct val="84375"/>
              <a:buFont typeface="Wingdings"/>
              <a:buChar char=""/>
              <a:tabLst>
                <a:tab pos="664845" algn="l"/>
              </a:tabLst>
            </a:pPr>
            <a:r>
              <a:rPr sz="1600" dirty="0">
                <a:latin typeface="Times New Roman"/>
                <a:cs typeface="Times New Roman"/>
              </a:rPr>
              <a:t>Çok</a:t>
            </a:r>
            <a:r>
              <a:rPr sz="1600" spc="-60" dirty="0">
                <a:latin typeface="Times New Roman"/>
                <a:cs typeface="Times New Roman"/>
              </a:rPr>
              <a:t> </a:t>
            </a:r>
            <a:r>
              <a:rPr sz="1600" dirty="0">
                <a:latin typeface="Times New Roman"/>
                <a:cs typeface="Times New Roman"/>
              </a:rPr>
              <a:t>geniş</a:t>
            </a:r>
            <a:r>
              <a:rPr sz="1600" spc="-40" dirty="0">
                <a:latin typeface="Times New Roman"/>
                <a:cs typeface="Times New Roman"/>
              </a:rPr>
              <a:t> </a:t>
            </a:r>
            <a:r>
              <a:rPr sz="1600" dirty="0">
                <a:latin typeface="Times New Roman"/>
                <a:cs typeface="Times New Roman"/>
              </a:rPr>
              <a:t>bir</a:t>
            </a:r>
            <a:r>
              <a:rPr sz="1600" spc="-50" dirty="0">
                <a:latin typeface="Times New Roman"/>
                <a:cs typeface="Times New Roman"/>
              </a:rPr>
              <a:t> </a:t>
            </a:r>
            <a:r>
              <a:rPr sz="1600" dirty="0">
                <a:latin typeface="Times New Roman"/>
                <a:cs typeface="Times New Roman"/>
              </a:rPr>
              <a:t>spektrumda</a:t>
            </a:r>
            <a:r>
              <a:rPr sz="1600" spc="-15" dirty="0">
                <a:latin typeface="Times New Roman"/>
                <a:cs typeface="Times New Roman"/>
              </a:rPr>
              <a:t> </a:t>
            </a:r>
            <a:r>
              <a:rPr sz="1600" dirty="0">
                <a:latin typeface="Times New Roman"/>
                <a:cs typeface="Times New Roman"/>
              </a:rPr>
              <a:t>yer</a:t>
            </a:r>
            <a:r>
              <a:rPr sz="1600" spc="-25" dirty="0">
                <a:latin typeface="Times New Roman"/>
                <a:cs typeface="Times New Roman"/>
              </a:rPr>
              <a:t> </a:t>
            </a:r>
            <a:r>
              <a:rPr sz="1600" dirty="0">
                <a:latin typeface="Times New Roman"/>
                <a:cs typeface="Times New Roman"/>
              </a:rPr>
              <a:t>alabilecek</a:t>
            </a:r>
            <a:r>
              <a:rPr sz="1600" spc="-20" dirty="0">
                <a:latin typeface="Times New Roman"/>
                <a:cs typeface="Times New Roman"/>
              </a:rPr>
              <a:t> </a:t>
            </a:r>
            <a:r>
              <a:rPr sz="1600" dirty="0">
                <a:latin typeface="Times New Roman"/>
                <a:cs typeface="Times New Roman"/>
              </a:rPr>
              <a:t>kuramsal ve</a:t>
            </a:r>
            <a:r>
              <a:rPr sz="1600" spc="-55" dirty="0">
                <a:latin typeface="Times New Roman"/>
                <a:cs typeface="Times New Roman"/>
              </a:rPr>
              <a:t> </a:t>
            </a:r>
            <a:r>
              <a:rPr sz="1600" dirty="0">
                <a:latin typeface="Times New Roman"/>
                <a:cs typeface="Times New Roman"/>
              </a:rPr>
              <a:t>uygulamalı </a:t>
            </a:r>
            <a:r>
              <a:rPr sz="1600" spc="-10" dirty="0">
                <a:latin typeface="Times New Roman"/>
                <a:cs typeface="Times New Roman"/>
              </a:rPr>
              <a:t>araştırmalar,</a:t>
            </a:r>
            <a:endParaRPr sz="1600">
              <a:latin typeface="Times New Roman"/>
              <a:cs typeface="Times New Roman"/>
            </a:endParaRPr>
          </a:p>
          <a:p>
            <a:pPr marL="299085" indent="-286385">
              <a:lnSpc>
                <a:spcPct val="100000"/>
              </a:lnSpc>
              <a:spcBef>
                <a:spcPts val="590"/>
              </a:spcBef>
              <a:buClr>
                <a:srgbClr val="FF0000"/>
              </a:buClr>
              <a:buSzPct val="83333"/>
              <a:buFont typeface="Arial"/>
              <a:buChar char="•"/>
              <a:tabLst>
                <a:tab pos="299085" algn="l"/>
              </a:tabLst>
            </a:pPr>
            <a:r>
              <a:rPr sz="1800" b="1" i="1" dirty="0">
                <a:latin typeface="Times New Roman"/>
                <a:cs typeface="Times New Roman"/>
              </a:rPr>
              <a:t>Küçük,</a:t>
            </a:r>
            <a:r>
              <a:rPr sz="1800" b="1" i="1" spc="-20" dirty="0">
                <a:latin typeface="Times New Roman"/>
                <a:cs typeface="Times New Roman"/>
              </a:rPr>
              <a:t> </a:t>
            </a:r>
            <a:r>
              <a:rPr sz="1800" b="1" i="1" dirty="0">
                <a:latin typeface="Times New Roman"/>
                <a:cs typeface="Times New Roman"/>
              </a:rPr>
              <a:t>orta</a:t>
            </a:r>
            <a:r>
              <a:rPr sz="1800" b="1" i="1" spc="-10" dirty="0">
                <a:latin typeface="Times New Roman"/>
                <a:cs typeface="Times New Roman"/>
              </a:rPr>
              <a:t> </a:t>
            </a:r>
            <a:r>
              <a:rPr sz="1800" b="1" i="1" dirty="0">
                <a:latin typeface="Times New Roman"/>
                <a:cs typeface="Times New Roman"/>
              </a:rPr>
              <a:t>ve</a:t>
            </a:r>
            <a:r>
              <a:rPr sz="1800" b="1" i="1" spc="-15" dirty="0">
                <a:latin typeface="Times New Roman"/>
                <a:cs typeface="Times New Roman"/>
              </a:rPr>
              <a:t> </a:t>
            </a:r>
            <a:r>
              <a:rPr sz="1800" b="1" i="1" dirty="0">
                <a:latin typeface="Times New Roman"/>
                <a:cs typeface="Times New Roman"/>
              </a:rPr>
              <a:t>büyük</a:t>
            </a:r>
            <a:r>
              <a:rPr sz="1800" b="1" i="1" spc="-10" dirty="0">
                <a:latin typeface="Times New Roman"/>
                <a:cs typeface="Times New Roman"/>
              </a:rPr>
              <a:t> </a:t>
            </a:r>
            <a:r>
              <a:rPr sz="1800" b="1" i="1" dirty="0">
                <a:latin typeface="Times New Roman"/>
                <a:cs typeface="Times New Roman"/>
              </a:rPr>
              <a:t>çaplı</a:t>
            </a:r>
            <a:r>
              <a:rPr sz="1800" b="1" i="1" spc="-25" dirty="0">
                <a:latin typeface="Times New Roman"/>
                <a:cs typeface="Times New Roman"/>
              </a:rPr>
              <a:t> </a:t>
            </a:r>
            <a:r>
              <a:rPr sz="1800" b="1" i="1" spc="-10" dirty="0">
                <a:latin typeface="Times New Roman"/>
                <a:cs typeface="Times New Roman"/>
              </a:rPr>
              <a:t>işletmeler</a:t>
            </a:r>
            <a:endParaRPr sz="1800">
              <a:latin typeface="Times New Roman"/>
              <a:cs typeface="Times New Roman"/>
            </a:endParaRPr>
          </a:p>
          <a:p>
            <a:pPr marL="664845" lvl="1" indent="-285115">
              <a:lnSpc>
                <a:spcPct val="100000"/>
              </a:lnSpc>
              <a:spcBef>
                <a:spcPts val="309"/>
              </a:spcBef>
              <a:buClr>
                <a:srgbClr val="FF0000"/>
              </a:buClr>
              <a:buSzPct val="84375"/>
              <a:buFont typeface="Wingdings"/>
              <a:buChar char=""/>
              <a:tabLst>
                <a:tab pos="664845" algn="l"/>
              </a:tabLst>
            </a:pPr>
            <a:r>
              <a:rPr sz="1600" dirty="0">
                <a:latin typeface="Times New Roman"/>
                <a:cs typeface="Times New Roman"/>
              </a:rPr>
              <a:t>Elektronik</a:t>
            </a:r>
            <a:r>
              <a:rPr sz="1600" spc="-55" dirty="0">
                <a:latin typeface="Times New Roman"/>
                <a:cs typeface="Times New Roman"/>
              </a:rPr>
              <a:t> </a:t>
            </a:r>
            <a:r>
              <a:rPr sz="1600" dirty="0">
                <a:latin typeface="Times New Roman"/>
                <a:cs typeface="Times New Roman"/>
              </a:rPr>
              <a:t>sistemlerin</a:t>
            </a:r>
            <a:r>
              <a:rPr sz="1600" spc="-30" dirty="0">
                <a:latin typeface="Times New Roman"/>
                <a:cs typeface="Times New Roman"/>
              </a:rPr>
              <a:t> </a:t>
            </a:r>
            <a:r>
              <a:rPr sz="1600" dirty="0">
                <a:latin typeface="Times New Roman"/>
                <a:cs typeface="Times New Roman"/>
              </a:rPr>
              <a:t>prototiplendirilmesi</a:t>
            </a:r>
            <a:r>
              <a:rPr sz="1600" spc="-15" dirty="0">
                <a:latin typeface="Times New Roman"/>
                <a:cs typeface="Times New Roman"/>
              </a:rPr>
              <a:t> </a:t>
            </a:r>
            <a:r>
              <a:rPr sz="1600" dirty="0">
                <a:latin typeface="Times New Roman"/>
                <a:cs typeface="Times New Roman"/>
              </a:rPr>
              <a:t>ve</a:t>
            </a:r>
            <a:r>
              <a:rPr sz="1600" spc="-80" dirty="0">
                <a:latin typeface="Times New Roman"/>
                <a:cs typeface="Times New Roman"/>
              </a:rPr>
              <a:t> </a:t>
            </a:r>
            <a:r>
              <a:rPr sz="1600" spc="-10" dirty="0">
                <a:latin typeface="Times New Roman"/>
                <a:cs typeface="Times New Roman"/>
              </a:rPr>
              <a:t>üretimi,</a:t>
            </a:r>
            <a:endParaRPr sz="1600">
              <a:latin typeface="Times New Roman"/>
              <a:cs typeface="Times New Roman"/>
            </a:endParaRPr>
          </a:p>
          <a:p>
            <a:pPr marL="715010" lvl="1" indent="-335280">
              <a:lnSpc>
                <a:spcPct val="100000"/>
              </a:lnSpc>
              <a:spcBef>
                <a:spcPts val="300"/>
              </a:spcBef>
              <a:buClr>
                <a:srgbClr val="FF0000"/>
              </a:buClr>
              <a:buSzPct val="84375"/>
              <a:buFont typeface="Wingdings"/>
              <a:buChar char=""/>
              <a:tabLst>
                <a:tab pos="715010" algn="l"/>
              </a:tabLst>
            </a:pPr>
            <a:r>
              <a:rPr sz="1600" spc="-10" dirty="0">
                <a:latin typeface="Times New Roman"/>
                <a:cs typeface="Times New Roman"/>
              </a:rPr>
              <a:t>Kalite-kontrol,</a:t>
            </a:r>
            <a:endParaRPr sz="1600">
              <a:latin typeface="Times New Roman"/>
              <a:cs typeface="Times New Roman"/>
            </a:endParaRPr>
          </a:p>
          <a:p>
            <a:pPr marL="664845" lvl="1" indent="-285115">
              <a:lnSpc>
                <a:spcPct val="100000"/>
              </a:lnSpc>
              <a:spcBef>
                <a:spcPts val="300"/>
              </a:spcBef>
              <a:buClr>
                <a:srgbClr val="FF0000"/>
              </a:buClr>
              <a:buSzPct val="84375"/>
              <a:buFont typeface="Wingdings"/>
              <a:buChar char=""/>
              <a:tabLst>
                <a:tab pos="664845" algn="l"/>
              </a:tabLst>
            </a:pPr>
            <a:r>
              <a:rPr sz="1600" dirty="0">
                <a:latin typeface="Times New Roman"/>
                <a:cs typeface="Times New Roman"/>
              </a:rPr>
              <a:t>Ölçme</a:t>
            </a:r>
            <a:r>
              <a:rPr sz="1600" spc="10" dirty="0">
                <a:latin typeface="Times New Roman"/>
                <a:cs typeface="Times New Roman"/>
              </a:rPr>
              <a:t> </a:t>
            </a:r>
            <a:r>
              <a:rPr sz="1600" dirty="0">
                <a:latin typeface="Times New Roman"/>
                <a:cs typeface="Times New Roman"/>
              </a:rPr>
              <a:t>ve</a:t>
            </a:r>
            <a:r>
              <a:rPr sz="1600" spc="-45" dirty="0">
                <a:latin typeface="Times New Roman"/>
                <a:cs typeface="Times New Roman"/>
              </a:rPr>
              <a:t> </a:t>
            </a:r>
            <a:r>
              <a:rPr sz="1600" spc="-10" dirty="0">
                <a:latin typeface="Times New Roman"/>
                <a:cs typeface="Times New Roman"/>
              </a:rPr>
              <a:t>değerlendirme,</a:t>
            </a:r>
            <a:endParaRPr sz="1600">
              <a:latin typeface="Times New Roman"/>
              <a:cs typeface="Times New Roman"/>
            </a:endParaRPr>
          </a:p>
          <a:p>
            <a:pPr marL="299085" indent="-286385">
              <a:lnSpc>
                <a:spcPct val="100000"/>
              </a:lnSpc>
              <a:spcBef>
                <a:spcPts val="590"/>
              </a:spcBef>
              <a:buClr>
                <a:srgbClr val="FF0000"/>
              </a:buClr>
              <a:buSzPct val="83333"/>
              <a:buFont typeface="Arial"/>
              <a:buChar char="•"/>
              <a:tabLst>
                <a:tab pos="299085" algn="l"/>
              </a:tabLst>
            </a:pPr>
            <a:r>
              <a:rPr sz="1800" b="1" i="1" dirty="0">
                <a:latin typeface="Times New Roman"/>
                <a:cs typeface="Times New Roman"/>
              </a:rPr>
              <a:t>Kendi</a:t>
            </a:r>
            <a:r>
              <a:rPr sz="1800" b="1" i="1" spc="-35" dirty="0">
                <a:latin typeface="Times New Roman"/>
                <a:cs typeface="Times New Roman"/>
              </a:rPr>
              <a:t> </a:t>
            </a:r>
            <a:r>
              <a:rPr sz="1800" b="1" i="1" dirty="0">
                <a:latin typeface="Times New Roman"/>
                <a:cs typeface="Times New Roman"/>
              </a:rPr>
              <a:t>kurdukları</a:t>
            </a:r>
            <a:r>
              <a:rPr sz="1800" b="1" i="1" spc="-15" dirty="0">
                <a:latin typeface="Times New Roman"/>
                <a:cs typeface="Times New Roman"/>
              </a:rPr>
              <a:t> </a:t>
            </a:r>
            <a:r>
              <a:rPr sz="1800" b="1" i="1" spc="-10" dirty="0">
                <a:latin typeface="Times New Roman"/>
                <a:cs typeface="Times New Roman"/>
              </a:rPr>
              <a:t>şirketlerde</a:t>
            </a:r>
            <a:endParaRPr sz="1800">
              <a:latin typeface="Times New Roman"/>
              <a:cs typeface="Times New Roman"/>
            </a:endParaRPr>
          </a:p>
          <a:p>
            <a:pPr marL="664845" lvl="1" indent="-285115">
              <a:lnSpc>
                <a:spcPct val="100000"/>
              </a:lnSpc>
              <a:spcBef>
                <a:spcPts val="309"/>
              </a:spcBef>
              <a:buClr>
                <a:srgbClr val="FF0000"/>
              </a:buClr>
              <a:buSzPct val="84375"/>
              <a:buFont typeface="Wingdings"/>
              <a:buChar char=""/>
              <a:tabLst>
                <a:tab pos="664845" algn="l"/>
              </a:tabLst>
            </a:pPr>
            <a:r>
              <a:rPr sz="1600" dirty="0">
                <a:latin typeface="Times New Roman"/>
                <a:cs typeface="Times New Roman"/>
              </a:rPr>
              <a:t>Devre</a:t>
            </a:r>
            <a:r>
              <a:rPr sz="1600" spc="-45" dirty="0">
                <a:latin typeface="Times New Roman"/>
                <a:cs typeface="Times New Roman"/>
              </a:rPr>
              <a:t> </a:t>
            </a:r>
            <a:r>
              <a:rPr sz="1600" dirty="0">
                <a:latin typeface="Times New Roman"/>
                <a:cs typeface="Times New Roman"/>
              </a:rPr>
              <a:t>üretimi,</a:t>
            </a:r>
            <a:r>
              <a:rPr sz="1600" spc="5" dirty="0">
                <a:latin typeface="Times New Roman"/>
                <a:cs typeface="Times New Roman"/>
              </a:rPr>
              <a:t> </a:t>
            </a:r>
            <a:r>
              <a:rPr sz="1600" dirty="0">
                <a:latin typeface="Times New Roman"/>
                <a:cs typeface="Times New Roman"/>
              </a:rPr>
              <a:t>test,</a:t>
            </a:r>
            <a:r>
              <a:rPr sz="1600" spc="-35" dirty="0">
                <a:latin typeface="Times New Roman"/>
                <a:cs typeface="Times New Roman"/>
              </a:rPr>
              <a:t> </a:t>
            </a:r>
            <a:r>
              <a:rPr sz="1600" dirty="0">
                <a:latin typeface="Times New Roman"/>
                <a:cs typeface="Times New Roman"/>
              </a:rPr>
              <a:t>kalibrasyon,</a:t>
            </a:r>
            <a:r>
              <a:rPr sz="1600" spc="-35" dirty="0">
                <a:latin typeface="Times New Roman"/>
                <a:cs typeface="Times New Roman"/>
              </a:rPr>
              <a:t> </a:t>
            </a:r>
            <a:r>
              <a:rPr sz="1600" dirty="0">
                <a:latin typeface="Times New Roman"/>
                <a:cs typeface="Times New Roman"/>
              </a:rPr>
              <a:t>ölçüm</a:t>
            </a:r>
            <a:r>
              <a:rPr sz="1600" spc="-40" dirty="0">
                <a:latin typeface="Times New Roman"/>
                <a:cs typeface="Times New Roman"/>
              </a:rPr>
              <a:t> </a:t>
            </a:r>
            <a:r>
              <a:rPr sz="1600" dirty="0">
                <a:latin typeface="Times New Roman"/>
                <a:cs typeface="Times New Roman"/>
              </a:rPr>
              <a:t>veya</a:t>
            </a:r>
            <a:r>
              <a:rPr sz="1600" spc="-45" dirty="0">
                <a:latin typeface="Times New Roman"/>
                <a:cs typeface="Times New Roman"/>
              </a:rPr>
              <a:t> </a:t>
            </a:r>
            <a:r>
              <a:rPr sz="1600" spc="-10" dirty="0">
                <a:latin typeface="Times New Roman"/>
                <a:cs typeface="Times New Roman"/>
              </a:rPr>
              <a:t>değerlendirme,</a:t>
            </a:r>
            <a:endParaRPr sz="1600">
              <a:latin typeface="Times New Roman"/>
              <a:cs typeface="Times New Roman"/>
            </a:endParaRPr>
          </a:p>
          <a:p>
            <a:pPr marL="664845" lvl="1" indent="-285115">
              <a:lnSpc>
                <a:spcPct val="100000"/>
              </a:lnSpc>
              <a:spcBef>
                <a:spcPts val="300"/>
              </a:spcBef>
              <a:buClr>
                <a:srgbClr val="FF0000"/>
              </a:buClr>
              <a:buSzPct val="84375"/>
              <a:buFont typeface="Wingdings"/>
              <a:buChar char=""/>
              <a:tabLst>
                <a:tab pos="664845" algn="l"/>
              </a:tabLst>
            </a:pPr>
            <a:r>
              <a:rPr sz="1600" dirty="0">
                <a:latin typeface="Times New Roman"/>
                <a:cs typeface="Times New Roman"/>
              </a:rPr>
              <a:t>Kablolu</a:t>
            </a:r>
            <a:r>
              <a:rPr sz="1600" spc="-45" dirty="0">
                <a:latin typeface="Times New Roman"/>
                <a:cs typeface="Times New Roman"/>
              </a:rPr>
              <a:t> </a:t>
            </a:r>
            <a:r>
              <a:rPr sz="1600" dirty="0">
                <a:latin typeface="Times New Roman"/>
                <a:cs typeface="Times New Roman"/>
              </a:rPr>
              <a:t>veya</a:t>
            </a:r>
            <a:r>
              <a:rPr sz="1600" spc="-50" dirty="0">
                <a:latin typeface="Times New Roman"/>
                <a:cs typeface="Times New Roman"/>
              </a:rPr>
              <a:t> </a:t>
            </a:r>
            <a:r>
              <a:rPr sz="1600" dirty="0">
                <a:latin typeface="Times New Roman"/>
                <a:cs typeface="Times New Roman"/>
              </a:rPr>
              <a:t>kablosuz</a:t>
            </a:r>
            <a:r>
              <a:rPr sz="1600" spc="-60" dirty="0">
                <a:latin typeface="Times New Roman"/>
                <a:cs typeface="Times New Roman"/>
              </a:rPr>
              <a:t> </a:t>
            </a:r>
            <a:r>
              <a:rPr sz="1600" dirty="0">
                <a:latin typeface="Times New Roman"/>
                <a:cs typeface="Times New Roman"/>
              </a:rPr>
              <a:t>ağ</a:t>
            </a:r>
            <a:r>
              <a:rPr sz="1600" spc="-40" dirty="0">
                <a:latin typeface="Times New Roman"/>
                <a:cs typeface="Times New Roman"/>
              </a:rPr>
              <a:t> </a:t>
            </a:r>
            <a:r>
              <a:rPr sz="1600" dirty="0">
                <a:latin typeface="Times New Roman"/>
                <a:cs typeface="Times New Roman"/>
              </a:rPr>
              <a:t>kurulumları, gömülü</a:t>
            </a:r>
            <a:r>
              <a:rPr sz="1600" spc="-30" dirty="0">
                <a:latin typeface="Times New Roman"/>
                <a:cs typeface="Times New Roman"/>
              </a:rPr>
              <a:t> </a:t>
            </a:r>
            <a:r>
              <a:rPr sz="1600" dirty="0">
                <a:latin typeface="Times New Roman"/>
                <a:cs typeface="Times New Roman"/>
              </a:rPr>
              <a:t>sistemlerin </a:t>
            </a:r>
            <a:r>
              <a:rPr sz="1600" spc="-10" dirty="0">
                <a:latin typeface="Times New Roman"/>
                <a:cs typeface="Times New Roman"/>
              </a:rPr>
              <a:t>tasarımı,</a:t>
            </a:r>
            <a:endParaRPr sz="1600">
              <a:latin typeface="Times New Roman"/>
              <a:cs typeface="Times New Roman"/>
            </a:endParaRPr>
          </a:p>
          <a:p>
            <a:pPr marL="664845" lvl="1" indent="-285115">
              <a:lnSpc>
                <a:spcPct val="100000"/>
              </a:lnSpc>
              <a:spcBef>
                <a:spcPts val="300"/>
              </a:spcBef>
              <a:buClr>
                <a:srgbClr val="FF0000"/>
              </a:buClr>
              <a:buSzPct val="84375"/>
              <a:buFont typeface="Wingdings"/>
              <a:buChar char=""/>
              <a:tabLst>
                <a:tab pos="664845" algn="l"/>
              </a:tabLst>
            </a:pPr>
            <a:r>
              <a:rPr sz="1600" dirty="0">
                <a:latin typeface="Times New Roman"/>
                <a:cs typeface="Times New Roman"/>
              </a:rPr>
              <a:t>Kontrol,</a:t>
            </a:r>
            <a:r>
              <a:rPr sz="1600" spc="-35" dirty="0">
                <a:latin typeface="Times New Roman"/>
                <a:cs typeface="Times New Roman"/>
              </a:rPr>
              <a:t> </a:t>
            </a:r>
            <a:r>
              <a:rPr sz="1600" dirty="0">
                <a:latin typeface="Times New Roman"/>
                <a:cs typeface="Times New Roman"/>
              </a:rPr>
              <a:t>otomasyon,</a:t>
            </a:r>
            <a:r>
              <a:rPr sz="1600" spc="-5" dirty="0">
                <a:latin typeface="Times New Roman"/>
                <a:cs typeface="Times New Roman"/>
              </a:rPr>
              <a:t> </a:t>
            </a:r>
            <a:r>
              <a:rPr sz="1600" dirty="0">
                <a:latin typeface="Times New Roman"/>
                <a:cs typeface="Times New Roman"/>
              </a:rPr>
              <a:t>robotik</a:t>
            </a:r>
            <a:r>
              <a:rPr sz="1600" spc="-30" dirty="0">
                <a:latin typeface="Times New Roman"/>
                <a:cs typeface="Times New Roman"/>
              </a:rPr>
              <a:t> </a:t>
            </a:r>
            <a:r>
              <a:rPr sz="1600" dirty="0">
                <a:latin typeface="Times New Roman"/>
                <a:cs typeface="Times New Roman"/>
              </a:rPr>
              <a:t>ve</a:t>
            </a:r>
            <a:r>
              <a:rPr sz="1600" spc="-35" dirty="0">
                <a:latin typeface="Times New Roman"/>
                <a:cs typeface="Times New Roman"/>
              </a:rPr>
              <a:t> </a:t>
            </a:r>
            <a:r>
              <a:rPr sz="1600" dirty="0">
                <a:latin typeface="Times New Roman"/>
                <a:cs typeface="Times New Roman"/>
              </a:rPr>
              <a:t>bu</a:t>
            </a:r>
            <a:r>
              <a:rPr sz="1600" spc="-50" dirty="0">
                <a:latin typeface="Times New Roman"/>
                <a:cs typeface="Times New Roman"/>
              </a:rPr>
              <a:t> </a:t>
            </a:r>
            <a:r>
              <a:rPr sz="1600" dirty="0">
                <a:latin typeface="Times New Roman"/>
                <a:cs typeface="Times New Roman"/>
              </a:rPr>
              <a:t>alanlarda</a:t>
            </a:r>
            <a:r>
              <a:rPr sz="1600" spc="-10" dirty="0">
                <a:latin typeface="Times New Roman"/>
                <a:cs typeface="Times New Roman"/>
              </a:rPr>
              <a:t> </a:t>
            </a:r>
            <a:r>
              <a:rPr sz="1600" dirty="0">
                <a:latin typeface="Times New Roman"/>
                <a:cs typeface="Times New Roman"/>
              </a:rPr>
              <a:t>parça</a:t>
            </a:r>
            <a:r>
              <a:rPr sz="1600" spc="-25" dirty="0">
                <a:latin typeface="Times New Roman"/>
                <a:cs typeface="Times New Roman"/>
              </a:rPr>
              <a:t> </a:t>
            </a:r>
            <a:r>
              <a:rPr sz="1600" spc="-10" dirty="0">
                <a:latin typeface="Times New Roman"/>
                <a:cs typeface="Times New Roman"/>
              </a:rPr>
              <a:t>tasarımı,</a:t>
            </a:r>
            <a:endParaRPr sz="1600">
              <a:latin typeface="Times New Roman"/>
              <a:cs typeface="Times New Roman"/>
            </a:endParaRPr>
          </a:p>
          <a:p>
            <a:pPr marL="664845" marR="131445" lvl="1" indent="-285115">
              <a:lnSpc>
                <a:spcPct val="100000"/>
              </a:lnSpc>
              <a:spcBef>
                <a:spcPts val="300"/>
              </a:spcBef>
              <a:buClr>
                <a:srgbClr val="FF0000"/>
              </a:buClr>
              <a:buSzPct val="84375"/>
              <a:buFont typeface="Wingdings"/>
              <a:buChar char=""/>
              <a:tabLst>
                <a:tab pos="664845" algn="l"/>
              </a:tabLst>
            </a:pPr>
            <a:r>
              <a:rPr sz="1600" dirty="0">
                <a:latin typeface="Times New Roman"/>
                <a:cs typeface="Times New Roman"/>
              </a:rPr>
              <a:t>Mekatronik</a:t>
            </a:r>
            <a:r>
              <a:rPr sz="1600" spc="-45" dirty="0">
                <a:latin typeface="Times New Roman"/>
                <a:cs typeface="Times New Roman"/>
              </a:rPr>
              <a:t> </a:t>
            </a:r>
            <a:r>
              <a:rPr sz="1600" dirty="0">
                <a:latin typeface="Times New Roman"/>
                <a:cs typeface="Times New Roman"/>
              </a:rPr>
              <a:t>sistemlerin</a:t>
            </a:r>
            <a:r>
              <a:rPr sz="1600" spc="-20" dirty="0">
                <a:latin typeface="Times New Roman"/>
                <a:cs typeface="Times New Roman"/>
              </a:rPr>
              <a:t> </a:t>
            </a:r>
            <a:r>
              <a:rPr sz="1600" dirty="0">
                <a:latin typeface="Times New Roman"/>
                <a:cs typeface="Times New Roman"/>
              </a:rPr>
              <a:t>tasarımı,</a:t>
            </a:r>
            <a:r>
              <a:rPr sz="1600" spc="-20" dirty="0">
                <a:latin typeface="Times New Roman"/>
                <a:cs typeface="Times New Roman"/>
              </a:rPr>
              <a:t> </a:t>
            </a:r>
            <a:r>
              <a:rPr sz="1600" dirty="0">
                <a:latin typeface="Times New Roman"/>
                <a:cs typeface="Times New Roman"/>
              </a:rPr>
              <a:t>uygulanması,</a:t>
            </a:r>
            <a:r>
              <a:rPr sz="1600" spc="-25" dirty="0">
                <a:latin typeface="Times New Roman"/>
                <a:cs typeface="Times New Roman"/>
              </a:rPr>
              <a:t> </a:t>
            </a:r>
            <a:r>
              <a:rPr sz="1600" dirty="0">
                <a:latin typeface="Times New Roman"/>
                <a:cs typeface="Times New Roman"/>
              </a:rPr>
              <a:t>enerji</a:t>
            </a:r>
            <a:r>
              <a:rPr sz="1600" spc="-40" dirty="0">
                <a:latin typeface="Times New Roman"/>
                <a:cs typeface="Times New Roman"/>
              </a:rPr>
              <a:t> </a:t>
            </a:r>
            <a:r>
              <a:rPr sz="1600" dirty="0">
                <a:latin typeface="Times New Roman"/>
                <a:cs typeface="Times New Roman"/>
              </a:rPr>
              <a:t>ve</a:t>
            </a:r>
            <a:r>
              <a:rPr sz="1600" spc="-70" dirty="0">
                <a:latin typeface="Times New Roman"/>
                <a:cs typeface="Times New Roman"/>
              </a:rPr>
              <a:t> </a:t>
            </a:r>
            <a:r>
              <a:rPr sz="1600" dirty="0">
                <a:latin typeface="Times New Roman"/>
                <a:cs typeface="Times New Roman"/>
              </a:rPr>
              <a:t>serbest</a:t>
            </a:r>
            <a:r>
              <a:rPr sz="1600" spc="-50" dirty="0">
                <a:latin typeface="Times New Roman"/>
                <a:cs typeface="Times New Roman"/>
              </a:rPr>
              <a:t> </a:t>
            </a:r>
            <a:r>
              <a:rPr sz="1600" dirty="0">
                <a:latin typeface="Times New Roman"/>
                <a:cs typeface="Times New Roman"/>
              </a:rPr>
              <a:t>mühendislik</a:t>
            </a:r>
            <a:r>
              <a:rPr sz="1600" spc="-30" dirty="0">
                <a:latin typeface="Times New Roman"/>
                <a:cs typeface="Times New Roman"/>
              </a:rPr>
              <a:t> </a:t>
            </a:r>
            <a:r>
              <a:rPr sz="1600" spc="-10" dirty="0">
                <a:latin typeface="Times New Roman"/>
                <a:cs typeface="Times New Roman"/>
              </a:rPr>
              <a:t>hizmetlerinde, </a:t>
            </a:r>
            <a:r>
              <a:rPr sz="1600" dirty="0">
                <a:latin typeface="Times New Roman"/>
                <a:cs typeface="Times New Roman"/>
              </a:rPr>
              <a:t>proje</a:t>
            </a:r>
            <a:r>
              <a:rPr sz="1600" spc="-20" dirty="0">
                <a:latin typeface="Times New Roman"/>
                <a:cs typeface="Times New Roman"/>
              </a:rPr>
              <a:t> </a:t>
            </a:r>
            <a:r>
              <a:rPr sz="1600" dirty="0">
                <a:latin typeface="Times New Roman"/>
                <a:cs typeface="Times New Roman"/>
              </a:rPr>
              <a:t>vb.</a:t>
            </a:r>
            <a:r>
              <a:rPr sz="1600" spc="-30" dirty="0">
                <a:latin typeface="Times New Roman"/>
                <a:cs typeface="Times New Roman"/>
              </a:rPr>
              <a:t> </a:t>
            </a:r>
            <a:r>
              <a:rPr sz="1600" spc="-10" dirty="0">
                <a:latin typeface="Times New Roman"/>
                <a:cs typeface="Times New Roman"/>
              </a:rPr>
              <a:t>alanlarda,</a:t>
            </a:r>
            <a:endParaRPr sz="1600">
              <a:latin typeface="Times New Roman"/>
              <a:cs typeface="Times New Roman"/>
            </a:endParaRPr>
          </a:p>
          <a:p>
            <a:pPr marL="379730" marR="5080">
              <a:lnSpc>
                <a:spcPct val="100000"/>
              </a:lnSpc>
              <a:spcBef>
                <a:spcPts val="1550"/>
              </a:spcBef>
            </a:pPr>
            <a:r>
              <a:rPr sz="1800" b="1" spc="-25" dirty="0">
                <a:latin typeface="Times New Roman"/>
                <a:cs typeface="Times New Roman"/>
              </a:rPr>
              <a:t>Yalnızca</a:t>
            </a:r>
            <a:r>
              <a:rPr sz="1800" b="1" spc="-60" dirty="0">
                <a:latin typeface="Times New Roman"/>
                <a:cs typeface="Times New Roman"/>
              </a:rPr>
              <a:t> </a:t>
            </a:r>
            <a:r>
              <a:rPr sz="1800" b="1" dirty="0">
                <a:latin typeface="Times New Roman"/>
                <a:cs typeface="Times New Roman"/>
              </a:rPr>
              <a:t>ülkemizde</a:t>
            </a:r>
            <a:r>
              <a:rPr sz="1800" b="1" spc="-25" dirty="0">
                <a:latin typeface="Times New Roman"/>
                <a:cs typeface="Times New Roman"/>
              </a:rPr>
              <a:t> </a:t>
            </a:r>
            <a:r>
              <a:rPr sz="1800" b="1" dirty="0">
                <a:latin typeface="Times New Roman"/>
                <a:cs typeface="Times New Roman"/>
              </a:rPr>
              <a:t>değil,</a:t>
            </a:r>
            <a:r>
              <a:rPr sz="1800" b="1" spc="-55" dirty="0">
                <a:latin typeface="Times New Roman"/>
                <a:cs typeface="Times New Roman"/>
              </a:rPr>
              <a:t> </a:t>
            </a:r>
            <a:r>
              <a:rPr sz="1800" b="1" dirty="0">
                <a:latin typeface="Times New Roman"/>
                <a:cs typeface="Times New Roman"/>
              </a:rPr>
              <a:t>başta</a:t>
            </a:r>
            <a:r>
              <a:rPr sz="1800" b="1" spc="-114" dirty="0">
                <a:latin typeface="Times New Roman"/>
                <a:cs typeface="Times New Roman"/>
              </a:rPr>
              <a:t> </a:t>
            </a:r>
            <a:r>
              <a:rPr sz="1800" b="1" dirty="0">
                <a:latin typeface="Times New Roman"/>
                <a:cs typeface="Times New Roman"/>
              </a:rPr>
              <a:t>Amerika</a:t>
            </a:r>
            <a:r>
              <a:rPr sz="1800" b="1" spc="-50" dirty="0">
                <a:latin typeface="Times New Roman"/>
                <a:cs typeface="Times New Roman"/>
              </a:rPr>
              <a:t> </a:t>
            </a:r>
            <a:r>
              <a:rPr sz="1800" b="1" dirty="0">
                <a:latin typeface="Times New Roman"/>
                <a:cs typeface="Times New Roman"/>
              </a:rPr>
              <a:t>ve</a:t>
            </a:r>
            <a:r>
              <a:rPr sz="1800" b="1" spc="-110" dirty="0">
                <a:latin typeface="Times New Roman"/>
                <a:cs typeface="Times New Roman"/>
              </a:rPr>
              <a:t> </a:t>
            </a:r>
            <a:r>
              <a:rPr sz="1800" b="1" spc="-10" dirty="0">
                <a:latin typeface="Times New Roman"/>
                <a:cs typeface="Times New Roman"/>
              </a:rPr>
              <a:t>Avrupa</a:t>
            </a:r>
            <a:r>
              <a:rPr sz="1800" b="1" spc="-40" dirty="0">
                <a:latin typeface="Times New Roman"/>
                <a:cs typeface="Times New Roman"/>
              </a:rPr>
              <a:t> </a:t>
            </a:r>
            <a:r>
              <a:rPr sz="1800" b="1" dirty="0">
                <a:latin typeface="Times New Roman"/>
                <a:cs typeface="Times New Roman"/>
              </a:rPr>
              <a:t>olmak</a:t>
            </a:r>
            <a:r>
              <a:rPr sz="1800" b="1" spc="-40" dirty="0">
                <a:latin typeface="Times New Roman"/>
                <a:cs typeface="Times New Roman"/>
              </a:rPr>
              <a:t> </a:t>
            </a:r>
            <a:r>
              <a:rPr sz="1800" b="1" dirty="0">
                <a:latin typeface="Times New Roman"/>
                <a:cs typeface="Times New Roman"/>
              </a:rPr>
              <a:t>üzere</a:t>
            </a:r>
            <a:r>
              <a:rPr sz="1800" b="1" spc="-25" dirty="0">
                <a:latin typeface="Times New Roman"/>
                <a:cs typeface="Times New Roman"/>
              </a:rPr>
              <a:t> </a:t>
            </a:r>
            <a:r>
              <a:rPr sz="1800" b="1" dirty="0">
                <a:latin typeface="Times New Roman"/>
                <a:cs typeface="Times New Roman"/>
              </a:rPr>
              <a:t>birçok</a:t>
            </a:r>
            <a:r>
              <a:rPr sz="1800" b="1" spc="-55" dirty="0">
                <a:latin typeface="Times New Roman"/>
                <a:cs typeface="Times New Roman"/>
              </a:rPr>
              <a:t> </a:t>
            </a:r>
            <a:r>
              <a:rPr sz="1800" b="1" dirty="0">
                <a:latin typeface="Times New Roman"/>
                <a:cs typeface="Times New Roman"/>
              </a:rPr>
              <a:t>ülkede</a:t>
            </a:r>
            <a:r>
              <a:rPr sz="1800" b="1" spc="-45" dirty="0">
                <a:latin typeface="Times New Roman"/>
                <a:cs typeface="Times New Roman"/>
              </a:rPr>
              <a:t> </a:t>
            </a:r>
            <a:r>
              <a:rPr sz="1800" b="1" spc="-25" dirty="0">
                <a:latin typeface="Times New Roman"/>
                <a:cs typeface="Times New Roman"/>
              </a:rPr>
              <a:t>iş </a:t>
            </a:r>
            <a:r>
              <a:rPr sz="1800" b="1" dirty="0">
                <a:latin typeface="Times New Roman"/>
                <a:cs typeface="Times New Roman"/>
              </a:rPr>
              <a:t>olanaklarına</a:t>
            </a:r>
            <a:r>
              <a:rPr sz="1800" b="1" spc="-45" dirty="0">
                <a:latin typeface="Times New Roman"/>
                <a:cs typeface="Times New Roman"/>
              </a:rPr>
              <a:t> </a:t>
            </a:r>
            <a:r>
              <a:rPr sz="1800" b="1" spc="-10" dirty="0">
                <a:latin typeface="Times New Roman"/>
                <a:cs typeface="Times New Roman"/>
              </a:rPr>
              <a:t>sahiplerdir.</a:t>
            </a:r>
            <a:endParaRPr sz="1800">
              <a:latin typeface="Times New Roman"/>
              <a:cs typeface="Times New Roman"/>
            </a:endParaRPr>
          </a:p>
        </p:txBody>
      </p:sp>
      <p:grpSp>
        <p:nvGrpSpPr>
          <p:cNvPr id="3" name="object 3"/>
          <p:cNvGrpSpPr/>
          <p:nvPr/>
        </p:nvGrpSpPr>
        <p:grpSpPr>
          <a:xfrm>
            <a:off x="6778752" y="2572511"/>
            <a:ext cx="1991995" cy="2056130"/>
            <a:chOff x="6778752" y="2572511"/>
            <a:chExt cx="1991995" cy="2056130"/>
          </a:xfrm>
        </p:grpSpPr>
        <p:pic>
          <p:nvPicPr>
            <p:cNvPr id="4" name="object 4"/>
            <p:cNvPicPr/>
            <p:nvPr/>
          </p:nvPicPr>
          <p:blipFill>
            <a:blip r:embed="rId2" cstate="print"/>
            <a:stretch>
              <a:fillRect/>
            </a:stretch>
          </p:blipFill>
          <p:spPr>
            <a:xfrm>
              <a:off x="6778752" y="2572511"/>
              <a:ext cx="1991868" cy="2055876"/>
            </a:xfrm>
            <a:prstGeom prst="rect">
              <a:avLst/>
            </a:prstGeom>
          </p:spPr>
        </p:pic>
        <p:pic>
          <p:nvPicPr>
            <p:cNvPr id="5" name="object 5"/>
            <p:cNvPicPr/>
            <p:nvPr/>
          </p:nvPicPr>
          <p:blipFill>
            <a:blip r:embed="rId3" cstate="print"/>
            <a:stretch>
              <a:fillRect/>
            </a:stretch>
          </p:blipFill>
          <p:spPr>
            <a:xfrm>
              <a:off x="6842760" y="2636519"/>
              <a:ext cx="1808988" cy="1872995"/>
            </a:xfrm>
            <a:prstGeom prst="rect">
              <a:avLst/>
            </a:prstGeom>
          </p:spPr>
        </p:pic>
        <p:sp>
          <p:nvSpPr>
            <p:cNvPr id="6" name="object 6"/>
            <p:cNvSpPr/>
            <p:nvPr/>
          </p:nvSpPr>
          <p:spPr>
            <a:xfrm>
              <a:off x="6823710" y="2617469"/>
              <a:ext cx="1847214" cy="1911350"/>
            </a:xfrm>
            <a:custGeom>
              <a:avLst/>
              <a:gdLst/>
              <a:ahLst/>
              <a:cxnLst/>
              <a:rect l="l" t="t" r="r" b="b"/>
              <a:pathLst>
                <a:path w="1847215" h="1911350">
                  <a:moveTo>
                    <a:pt x="0" y="0"/>
                  </a:moveTo>
                  <a:lnTo>
                    <a:pt x="1847088" y="0"/>
                  </a:lnTo>
                  <a:lnTo>
                    <a:pt x="1847088" y="1911095"/>
                  </a:lnTo>
                  <a:lnTo>
                    <a:pt x="0" y="1911095"/>
                  </a:lnTo>
                  <a:lnTo>
                    <a:pt x="0" y="0"/>
                  </a:lnTo>
                  <a:close/>
                </a:path>
              </a:pathLst>
            </a:custGeom>
            <a:ln w="38100">
              <a:solidFill>
                <a:srgbClr val="000000"/>
              </a:solidFill>
            </a:ln>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18402" rIns="0" bIns="0" rtlCol="0">
            <a:spAutoFit/>
          </a:bodyPr>
          <a:lstStyle/>
          <a:p>
            <a:pPr marL="2246630" marR="5080" indent="-1327785">
              <a:lnSpc>
                <a:spcPts val="3460"/>
              </a:lnSpc>
              <a:spcBef>
                <a:spcPts val="535"/>
              </a:spcBef>
            </a:pPr>
            <a:r>
              <a:rPr dirty="0"/>
              <a:t>MEZUNLARIN</a:t>
            </a:r>
            <a:r>
              <a:rPr spc="-170" dirty="0"/>
              <a:t> </a:t>
            </a:r>
            <a:r>
              <a:rPr spc="-10" dirty="0"/>
              <a:t>ÇALIŞMA ALANLARI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9951" y="1470558"/>
            <a:ext cx="7851140" cy="4772025"/>
          </a:xfrm>
          <a:prstGeom prst="rect">
            <a:avLst/>
          </a:prstGeom>
        </p:spPr>
        <p:txBody>
          <a:bodyPr vert="horz" wrap="square" lIns="0" tIns="53975" rIns="0" bIns="0" rtlCol="0">
            <a:spAutoFit/>
          </a:bodyPr>
          <a:lstStyle/>
          <a:p>
            <a:pPr marL="12700" marR="5080">
              <a:lnSpc>
                <a:spcPts val="2590"/>
              </a:lnSpc>
              <a:spcBef>
                <a:spcPts val="425"/>
              </a:spcBef>
            </a:pPr>
            <a:r>
              <a:rPr sz="2400" b="1" dirty="0">
                <a:latin typeface="Times New Roman"/>
                <a:cs typeface="Times New Roman"/>
              </a:rPr>
              <a:t>Bölümümüzde</a:t>
            </a:r>
            <a:r>
              <a:rPr sz="2400" b="1" spc="90" dirty="0">
                <a:latin typeface="Times New Roman"/>
                <a:cs typeface="Times New Roman"/>
              </a:rPr>
              <a:t> </a:t>
            </a:r>
            <a:r>
              <a:rPr sz="2400" b="1" dirty="0">
                <a:latin typeface="Times New Roman"/>
                <a:cs typeface="Times New Roman"/>
              </a:rPr>
              <a:t>lisans</a:t>
            </a:r>
            <a:r>
              <a:rPr sz="2400" b="1" spc="95" dirty="0">
                <a:latin typeface="Times New Roman"/>
                <a:cs typeface="Times New Roman"/>
              </a:rPr>
              <a:t> </a:t>
            </a:r>
            <a:r>
              <a:rPr sz="2400" b="1" dirty="0">
                <a:latin typeface="Times New Roman"/>
                <a:cs typeface="Times New Roman"/>
              </a:rPr>
              <a:t>derslerinde</a:t>
            </a:r>
            <a:r>
              <a:rPr sz="2400" b="1" spc="95" dirty="0">
                <a:latin typeface="Times New Roman"/>
                <a:cs typeface="Times New Roman"/>
              </a:rPr>
              <a:t> </a:t>
            </a:r>
            <a:r>
              <a:rPr sz="2400" b="1" dirty="0">
                <a:latin typeface="Times New Roman"/>
                <a:cs typeface="Times New Roman"/>
              </a:rPr>
              <a:t>ve</a:t>
            </a:r>
            <a:r>
              <a:rPr sz="2400" b="1" spc="90" dirty="0">
                <a:latin typeface="Times New Roman"/>
                <a:cs typeface="Times New Roman"/>
              </a:rPr>
              <a:t> </a:t>
            </a:r>
            <a:r>
              <a:rPr sz="2400" b="1" dirty="0">
                <a:latin typeface="Times New Roman"/>
                <a:cs typeface="Times New Roman"/>
              </a:rPr>
              <a:t>lisansüstü</a:t>
            </a:r>
            <a:r>
              <a:rPr sz="2400" b="1" spc="90" dirty="0">
                <a:latin typeface="Times New Roman"/>
                <a:cs typeface="Times New Roman"/>
              </a:rPr>
              <a:t> </a:t>
            </a:r>
            <a:r>
              <a:rPr sz="2400" b="1" spc="-10" dirty="0">
                <a:latin typeface="Times New Roman"/>
                <a:cs typeface="Times New Roman"/>
              </a:rPr>
              <a:t>çalışmalarda </a:t>
            </a:r>
            <a:r>
              <a:rPr sz="2400" b="1" dirty="0">
                <a:latin typeface="Times New Roman"/>
                <a:cs typeface="Times New Roman"/>
              </a:rPr>
              <a:t>kullanılan</a:t>
            </a:r>
            <a:r>
              <a:rPr sz="2400" b="1" spc="-50" dirty="0">
                <a:latin typeface="Times New Roman"/>
                <a:cs typeface="Times New Roman"/>
              </a:rPr>
              <a:t> </a:t>
            </a:r>
            <a:r>
              <a:rPr sz="2400" b="1" spc="-20" dirty="0">
                <a:latin typeface="Times New Roman"/>
                <a:cs typeface="Times New Roman"/>
              </a:rPr>
              <a:t>laboratuvarlar,</a:t>
            </a:r>
            <a:r>
              <a:rPr sz="2400" b="1" spc="-60" dirty="0">
                <a:latin typeface="Times New Roman"/>
                <a:cs typeface="Times New Roman"/>
              </a:rPr>
              <a:t> </a:t>
            </a:r>
            <a:r>
              <a:rPr sz="2400" b="1" spc="-10" dirty="0">
                <a:latin typeface="Times New Roman"/>
                <a:cs typeface="Times New Roman"/>
              </a:rPr>
              <a:t>şunlardır:</a:t>
            </a:r>
            <a:endParaRPr sz="2400" dirty="0">
              <a:latin typeface="Times New Roman"/>
              <a:cs typeface="Times New Roman"/>
            </a:endParaRPr>
          </a:p>
          <a:p>
            <a:pPr marL="213360" indent="-205104">
              <a:lnSpc>
                <a:spcPct val="100000"/>
              </a:lnSpc>
              <a:spcBef>
                <a:spcPts val="1735"/>
              </a:spcBef>
              <a:buClr>
                <a:srgbClr val="FF0000"/>
              </a:buClr>
              <a:buSzPct val="95000"/>
              <a:buFont typeface="Wingdings"/>
              <a:buChar char=""/>
              <a:tabLst>
                <a:tab pos="213360" algn="l"/>
              </a:tabLst>
            </a:pPr>
            <a:r>
              <a:rPr sz="2000" spc="-20" dirty="0">
                <a:latin typeface="Times New Roman"/>
                <a:cs typeface="Times New Roman"/>
              </a:rPr>
              <a:t>Temel</a:t>
            </a:r>
            <a:r>
              <a:rPr sz="2000" spc="-15" dirty="0">
                <a:latin typeface="Times New Roman"/>
                <a:cs typeface="Times New Roman"/>
              </a:rPr>
              <a:t> </a:t>
            </a:r>
            <a:r>
              <a:rPr sz="2000" spc="-10" dirty="0">
                <a:latin typeface="Times New Roman"/>
                <a:cs typeface="Times New Roman"/>
              </a:rPr>
              <a:t>Elektrik-</a:t>
            </a:r>
            <a:r>
              <a:rPr sz="2000" dirty="0">
                <a:latin typeface="Times New Roman"/>
                <a:cs typeface="Times New Roman"/>
              </a:rPr>
              <a:t>Elektronik</a:t>
            </a:r>
            <a:r>
              <a:rPr sz="2000" spc="-60" dirty="0">
                <a:latin typeface="Times New Roman"/>
                <a:cs typeface="Times New Roman"/>
              </a:rPr>
              <a:t> </a:t>
            </a:r>
            <a:r>
              <a:rPr sz="2000" dirty="0">
                <a:latin typeface="Times New Roman"/>
                <a:cs typeface="Times New Roman"/>
              </a:rPr>
              <a:t>ve</a:t>
            </a:r>
            <a:r>
              <a:rPr sz="2000" spc="-30" dirty="0">
                <a:latin typeface="Times New Roman"/>
                <a:cs typeface="Times New Roman"/>
              </a:rPr>
              <a:t> </a:t>
            </a:r>
            <a:r>
              <a:rPr sz="2000" dirty="0">
                <a:latin typeface="Times New Roman"/>
                <a:cs typeface="Times New Roman"/>
              </a:rPr>
              <a:t>Devre</a:t>
            </a:r>
            <a:r>
              <a:rPr sz="2000" spc="-4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520"/>
              </a:spcBef>
              <a:buClr>
                <a:srgbClr val="FF0000"/>
              </a:buClr>
              <a:buSzPct val="95000"/>
              <a:buFont typeface="Wingdings"/>
              <a:buChar char=""/>
              <a:tabLst>
                <a:tab pos="213360" algn="l"/>
              </a:tabLst>
            </a:pPr>
            <a:r>
              <a:rPr sz="2000" dirty="0">
                <a:latin typeface="Times New Roman"/>
                <a:cs typeface="Times New Roman"/>
              </a:rPr>
              <a:t>Anten</a:t>
            </a:r>
            <a:r>
              <a:rPr sz="2000" spc="-25" dirty="0">
                <a:latin typeface="Times New Roman"/>
                <a:cs typeface="Times New Roman"/>
              </a:rPr>
              <a:t> </a:t>
            </a:r>
            <a:r>
              <a:rPr sz="2000" dirty="0">
                <a:latin typeface="Times New Roman"/>
                <a:cs typeface="Times New Roman"/>
              </a:rPr>
              <a:t>ve</a:t>
            </a:r>
            <a:r>
              <a:rPr sz="2000" spc="-20" dirty="0">
                <a:latin typeface="Times New Roman"/>
                <a:cs typeface="Times New Roman"/>
              </a:rPr>
              <a:t> </a:t>
            </a:r>
            <a:r>
              <a:rPr sz="2000" dirty="0">
                <a:latin typeface="Times New Roman"/>
                <a:cs typeface="Times New Roman"/>
              </a:rPr>
              <a:t>Mikrodalga</a:t>
            </a:r>
            <a:r>
              <a:rPr sz="2000" spc="-4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540"/>
              </a:spcBef>
              <a:buClr>
                <a:srgbClr val="FF0000"/>
              </a:buClr>
              <a:buSzPct val="95000"/>
              <a:buFont typeface="Wingdings"/>
              <a:buChar char=""/>
              <a:tabLst>
                <a:tab pos="213360" algn="l"/>
              </a:tabLst>
            </a:pPr>
            <a:r>
              <a:rPr sz="2000" dirty="0">
                <a:latin typeface="Times New Roman"/>
                <a:cs typeface="Times New Roman"/>
              </a:rPr>
              <a:t>Elektrik</a:t>
            </a:r>
            <a:r>
              <a:rPr sz="2000" spc="-95" dirty="0">
                <a:latin typeface="Times New Roman"/>
                <a:cs typeface="Times New Roman"/>
              </a:rPr>
              <a:t> </a:t>
            </a:r>
            <a:r>
              <a:rPr sz="2000" spc="-10" dirty="0">
                <a:latin typeface="Times New Roman"/>
                <a:cs typeface="Times New Roman"/>
              </a:rPr>
              <a:t>Tesisleri</a:t>
            </a:r>
            <a:r>
              <a:rPr sz="2000" spc="-50" dirty="0">
                <a:latin typeface="Times New Roman"/>
                <a:cs typeface="Times New Roman"/>
              </a:rPr>
              <a:t> </a:t>
            </a:r>
            <a:r>
              <a:rPr sz="2000" dirty="0">
                <a:latin typeface="Times New Roman"/>
                <a:cs typeface="Times New Roman"/>
              </a:rPr>
              <a:t>ve</a:t>
            </a:r>
            <a:r>
              <a:rPr sz="2000" spc="-40" dirty="0">
                <a:latin typeface="Times New Roman"/>
                <a:cs typeface="Times New Roman"/>
              </a:rPr>
              <a:t> </a:t>
            </a:r>
            <a:r>
              <a:rPr sz="2000" dirty="0">
                <a:latin typeface="Times New Roman"/>
                <a:cs typeface="Times New Roman"/>
              </a:rPr>
              <a:t>PLC</a:t>
            </a:r>
            <a:r>
              <a:rPr sz="2000" spc="-3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639"/>
              </a:spcBef>
              <a:buClr>
                <a:srgbClr val="FF0000"/>
              </a:buClr>
              <a:buSzPct val="95000"/>
              <a:buFont typeface="Wingdings"/>
              <a:buChar char=""/>
              <a:tabLst>
                <a:tab pos="213360" algn="l"/>
              </a:tabLst>
            </a:pPr>
            <a:r>
              <a:rPr sz="2000" dirty="0">
                <a:latin typeface="Times New Roman"/>
                <a:cs typeface="Times New Roman"/>
              </a:rPr>
              <a:t>Tıp</a:t>
            </a:r>
            <a:r>
              <a:rPr sz="2000" spc="-20" dirty="0">
                <a:latin typeface="Times New Roman"/>
                <a:cs typeface="Times New Roman"/>
              </a:rPr>
              <a:t> </a:t>
            </a:r>
            <a:r>
              <a:rPr sz="2000" dirty="0">
                <a:latin typeface="Times New Roman"/>
                <a:cs typeface="Times New Roman"/>
              </a:rPr>
              <a:t>Elektroniği</a:t>
            </a:r>
            <a:r>
              <a:rPr sz="2000" spc="-5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525"/>
              </a:spcBef>
              <a:buClr>
                <a:srgbClr val="FF0000"/>
              </a:buClr>
              <a:buSzPct val="95000"/>
              <a:buFont typeface="Wingdings"/>
              <a:buChar char=""/>
              <a:tabLst>
                <a:tab pos="213360" algn="l"/>
              </a:tabLst>
            </a:pPr>
            <a:r>
              <a:rPr sz="2000" dirty="0">
                <a:latin typeface="Times New Roman"/>
                <a:cs typeface="Times New Roman"/>
              </a:rPr>
              <a:t>Sayısal</a:t>
            </a:r>
            <a:r>
              <a:rPr sz="2000" spc="-30" dirty="0">
                <a:latin typeface="Times New Roman"/>
                <a:cs typeface="Times New Roman"/>
              </a:rPr>
              <a:t> </a:t>
            </a:r>
            <a:r>
              <a:rPr sz="2000" dirty="0">
                <a:latin typeface="Times New Roman"/>
                <a:cs typeface="Times New Roman"/>
              </a:rPr>
              <a:t>Elektronik</a:t>
            </a:r>
            <a:r>
              <a:rPr sz="2000" spc="-4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645"/>
              </a:spcBef>
              <a:buClr>
                <a:srgbClr val="FF0000"/>
              </a:buClr>
              <a:buSzPct val="95000"/>
              <a:buFont typeface="Wingdings"/>
              <a:buChar char=""/>
              <a:tabLst>
                <a:tab pos="213360" algn="l"/>
              </a:tabLst>
            </a:pPr>
            <a:r>
              <a:rPr sz="2000" dirty="0">
                <a:latin typeface="Times New Roman"/>
                <a:cs typeface="Times New Roman"/>
              </a:rPr>
              <a:t>Yüksek</a:t>
            </a:r>
            <a:r>
              <a:rPr sz="2000" spc="-45" dirty="0">
                <a:latin typeface="Times New Roman"/>
                <a:cs typeface="Times New Roman"/>
              </a:rPr>
              <a:t> </a:t>
            </a:r>
            <a:r>
              <a:rPr sz="2000" dirty="0">
                <a:latin typeface="Times New Roman"/>
                <a:cs typeface="Times New Roman"/>
              </a:rPr>
              <a:t>Erişim</a:t>
            </a:r>
            <a:r>
              <a:rPr sz="2000" spc="-45" dirty="0">
                <a:latin typeface="Times New Roman"/>
                <a:cs typeface="Times New Roman"/>
              </a:rPr>
              <a:t> </a:t>
            </a:r>
            <a:r>
              <a:rPr sz="2000" dirty="0">
                <a:latin typeface="Times New Roman"/>
                <a:cs typeface="Times New Roman"/>
              </a:rPr>
              <a:t>Hızına</a:t>
            </a:r>
            <a:r>
              <a:rPr sz="2000" spc="-25" dirty="0">
                <a:latin typeface="Times New Roman"/>
                <a:cs typeface="Times New Roman"/>
              </a:rPr>
              <a:t> </a:t>
            </a:r>
            <a:r>
              <a:rPr sz="2000" dirty="0">
                <a:latin typeface="Times New Roman"/>
                <a:cs typeface="Times New Roman"/>
              </a:rPr>
              <a:t>Sahip</a:t>
            </a:r>
            <a:r>
              <a:rPr sz="2000" spc="-30" dirty="0">
                <a:latin typeface="Times New Roman"/>
                <a:cs typeface="Times New Roman"/>
              </a:rPr>
              <a:t> </a:t>
            </a:r>
            <a:r>
              <a:rPr sz="2000" dirty="0">
                <a:latin typeface="Times New Roman"/>
                <a:cs typeface="Times New Roman"/>
              </a:rPr>
              <a:t>Bilgisayar</a:t>
            </a:r>
            <a:r>
              <a:rPr sz="2000" spc="-30"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535"/>
              </a:spcBef>
              <a:buClr>
                <a:srgbClr val="FF0000"/>
              </a:buClr>
              <a:buSzPct val="95000"/>
              <a:buFont typeface="Wingdings"/>
              <a:buChar char=""/>
              <a:tabLst>
                <a:tab pos="213360" algn="l"/>
              </a:tabLst>
            </a:pPr>
            <a:r>
              <a:rPr sz="2000" dirty="0">
                <a:latin typeface="Times New Roman"/>
                <a:cs typeface="Times New Roman"/>
              </a:rPr>
              <a:t>Elektrik</a:t>
            </a:r>
            <a:r>
              <a:rPr sz="2000" spc="-40" dirty="0">
                <a:latin typeface="Times New Roman"/>
                <a:cs typeface="Times New Roman"/>
              </a:rPr>
              <a:t> </a:t>
            </a:r>
            <a:r>
              <a:rPr sz="2000" dirty="0">
                <a:latin typeface="Times New Roman"/>
                <a:cs typeface="Times New Roman"/>
              </a:rPr>
              <a:t>Makineleri</a:t>
            </a:r>
            <a:r>
              <a:rPr sz="2000" spc="-50" dirty="0">
                <a:latin typeface="Times New Roman"/>
                <a:cs typeface="Times New Roman"/>
              </a:rPr>
              <a:t> </a:t>
            </a:r>
            <a:r>
              <a:rPr sz="2000" dirty="0">
                <a:latin typeface="Times New Roman"/>
                <a:cs typeface="Times New Roman"/>
              </a:rPr>
              <a:t>ve</a:t>
            </a:r>
            <a:r>
              <a:rPr sz="2000" spc="-20" dirty="0">
                <a:latin typeface="Times New Roman"/>
                <a:cs typeface="Times New Roman"/>
              </a:rPr>
              <a:t> </a:t>
            </a:r>
            <a:r>
              <a:rPr sz="2000" dirty="0">
                <a:latin typeface="Times New Roman"/>
                <a:cs typeface="Times New Roman"/>
              </a:rPr>
              <a:t>Güç</a:t>
            </a:r>
            <a:r>
              <a:rPr sz="2000" spc="-20" dirty="0">
                <a:latin typeface="Times New Roman"/>
                <a:cs typeface="Times New Roman"/>
              </a:rPr>
              <a:t> </a:t>
            </a:r>
            <a:r>
              <a:rPr sz="2000" dirty="0">
                <a:latin typeface="Times New Roman"/>
                <a:cs typeface="Times New Roman"/>
              </a:rPr>
              <a:t>Elektroniği</a:t>
            </a:r>
            <a:r>
              <a:rPr sz="2000" spc="-65"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a:p>
            <a:pPr marL="213360" indent="-205104">
              <a:lnSpc>
                <a:spcPct val="100000"/>
              </a:lnSpc>
              <a:spcBef>
                <a:spcPts val="1525"/>
              </a:spcBef>
              <a:buClr>
                <a:srgbClr val="FF0000"/>
              </a:buClr>
              <a:buSzPct val="95000"/>
              <a:buFont typeface="Wingdings"/>
              <a:buChar char=""/>
              <a:tabLst>
                <a:tab pos="213360" algn="l"/>
              </a:tabLst>
            </a:pPr>
            <a:r>
              <a:rPr sz="2000" dirty="0">
                <a:latin typeface="Times New Roman"/>
                <a:cs typeface="Times New Roman"/>
              </a:rPr>
              <a:t>Elektromanyetik</a:t>
            </a:r>
            <a:r>
              <a:rPr sz="2000" spc="-80" dirty="0">
                <a:latin typeface="Times New Roman"/>
                <a:cs typeface="Times New Roman"/>
              </a:rPr>
              <a:t> </a:t>
            </a:r>
            <a:r>
              <a:rPr sz="2000" dirty="0">
                <a:latin typeface="Times New Roman"/>
                <a:cs typeface="Times New Roman"/>
              </a:rPr>
              <a:t>Uyumluluk</a:t>
            </a:r>
            <a:r>
              <a:rPr sz="2000" spc="-70" dirty="0">
                <a:latin typeface="Times New Roman"/>
                <a:cs typeface="Times New Roman"/>
              </a:rPr>
              <a:t> </a:t>
            </a:r>
            <a:r>
              <a:rPr sz="2000" spc="-10" dirty="0">
                <a:latin typeface="Times New Roman"/>
                <a:cs typeface="Times New Roman"/>
              </a:rPr>
              <a:t>Laboratuvarı</a:t>
            </a:r>
            <a:endParaRPr sz="2000" dirty="0">
              <a:latin typeface="Times New Roman"/>
              <a:cs typeface="Times New Roman"/>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23</a:t>
            </a:fld>
            <a:endParaRPr spc="-25" dirty="0"/>
          </a:p>
        </p:txBody>
      </p:sp>
      <p:sp>
        <p:nvSpPr>
          <p:cNvPr id="3" name="object 3"/>
          <p:cNvSpPr txBox="1">
            <a:spLocks noGrp="1"/>
          </p:cNvSpPr>
          <p:nvPr>
            <p:ph type="title"/>
          </p:nvPr>
        </p:nvSpPr>
        <p:spPr>
          <a:xfrm>
            <a:off x="1239138" y="105828"/>
            <a:ext cx="6665722" cy="778457"/>
          </a:xfrm>
          <a:prstGeom prst="rect">
            <a:avLst/>
          </a:prstGeom>
        </p:spPr>
        <p:txBody>
          <a:bodyPr vert="horz" wrap="square" lIns="0" tIns="283248" rIns="0" bIns="0" rtlCol="0">
            <a:spAutoFit/>
          </a:bodyPr>
          <a:lstStyle/>
          <a:p>
            <a:pPr marL="669290">
              <a:lnSpc>
                <a:spcPct val="100000"/>
              </a:lnSpc>
              <a:spcBef>
                <a:spcPts val="105"/>
              </a:spcBef>
            </a:pPr>
            <a:r>
              <a:rPr spc="-70" dirty="0"/>
              <a:t>LABORATUVAR</a:t>
            </a:r>
            <a:r>
              <a:rPr spc="-150" dirty="0"/>
              <a:t> </a:t>
            </a:r>
            <a:r>
              <a:rPr lang="tr-TR" spc="-150" dirty="0"/>
              <a:t> </a:t>
            </a:r>
            <a:r>
              <a:rPr spc="-55" dirty="0"/>
              <a:t>ALTYAPISI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7956804" y="167639"/>
            <a:ext cx="987551" cy="987551"/>
          </a:xfrm>
          <a:prstGeom prst="rect">
            <a:avLst/>
          </a:prstGeom>
        </p:spPr>
      </p:pic>
      <p:sp>
        <p:nvSpPr>
          <p:cNvPr id="7" name="object 7"/>
          <p:cNvSpPr txBox="1">
            <a:spLocks noGrp="1"/>
          </p:cNvSpPr>
          <p:nvPr>
            <p:ph type="title"/>
          </p:nvPr>
        </p:nvSpPr>
        <p:spPr>
          <a:prstGeom prst="rect">
            <a:avLst/>
          </a:prstGeom>
        </p:spPr>
        <p:txBody>
          <a:bodyPr vert="horz" wrap="square" lIns="0" tIns="118402" rIns="0" bIns="0" rtlCol="0">
            <a:spAutoFit/>
          </a:bodyPr>
          <a:lstStyle/>
          <a:p>
            <a:pPr marL="1699260" marR="5080" indent="-340360">
              <a:lnSpc>
                <a:spcPts val="3460"/>
              </a:lnSpc>
              <a:spcBef>
                <a:spcPts val="535"/>
              </a:spcBef>
            </a:pPr>
            <a:r>
              <a:rPr dirty="0"/>
              <a:t>GÜÇ</a:t>
            </a:r>
            <a:r>
              <a:rPr spc="-20" dirty="0"/>
              <a:t> </a:t>
            </a:r>
            <a:r>
              <a:rPr spc="-10" dirty="0"/>
              <a:t>ELEKTRONİĞİ LABORATUVARI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24</a:t>
            </a:fld>
            <a:endParaRPr spc="-25" dirty="0"/>
          </a:p>
        </p:txBody>
      </p:sp>
      <p:pic>
        <p:nvPicPr>
          <p:cNvPr id="11" name="Resim 10">
            <a:extLst>
              <a:ext uri="{FF2B5EF4-FFF2-40B4-BE49-F238E27FC236}">
                <a16:creationId xmlns:a16="http://schemas.microsoft.com/office/drawing/2014/main" id="{C420FF94-F23D-46FD-BCB3-75D0C60B04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52"/>
          <a:stretch/>
        </p:blipFill>
        <p:spPr>
          <a:xfrm>
            <a:off x="1016635" y="1371024"/>
            <a:ext cx="3505200" cy="5075425"/>
          </a:xfrm>
          <a:prstGeom prst="rect">
            <a:avLst/>
          </a:prstGeom>
        </p:spPr>
      </p:pic>
      <p:pic>
        <p:nvPicPr>
          <p:cNvPr id="13" name="Resim 12">
            <a:extLst>
              <a:ext uri="{FF2B5EF4-FFF2-40B4-BE49-F238E27FC236}">
                <a16:creationId xmlns:a16="http://schemas.microsoft.com/office/drawing/2014/main" id="{D437D645-4F08-47AE-80A3-79D53439D9E0}"/>
              </a:ext>
            </a:extLst>
          </p:cNvPr>
          <p:cNvPicPr>
            <a:picLocks noChangeAspect="1"/>
          </p:cNvPicPr>
          <p:nvPr/>
        </p:nvPicPr>
        <p:blipFill rotWithShape="1">
          <a:blip r:embed="rId4">
            <a:extLst>
              <a:ext uri="{28A0092B-C50C-407E-A947-70E740481C1C}">
                <a14:useLocalDpi xmlns:a14="http://schemas.microsoft.com/office/drawing/2010/main" val="0"/>
              </a:ext>
            </a:extLst>
          </a:blip>
          <a:srcRect l="-711" t="28222" r="711" b="-992"/>
          <a:stretch/>
        </p:blipFill>
        <p:spPr>
          <a:xfrm>
            <a:off x="4568951" y="1413493"/>
            <a:ext cx="3855749" cy="49904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48739"/>
            <a:ext cx="9144000" cy="5509260"/>
            <a:chOff x="0" y="1348739"/>
            <a:chExt cx="9144000" cy="5509260"/>
          </a:xfrm>
        </p:grpSpPr>
        <p:pic>
          <p:nvPicPr>
            <p:cNvPr id="3" name="object 3"/>
            <p:cNvPicPr/>
            <p:nvPr/>
          </p:nvPicPr>
          <p:blipFill>
            <a:blip r:embed="rId2" cstate="print"/>
            <a:stretch>
              <a:fillRect/>
            </a:stretch>
          </p:blipFill>
          <p:spPr>
            <a:xfrm>
              <a:off x="4436364" y="3139439"/>
              <a:ext cx="4347972" cy="3307079"/>
            </a:xfrm>
            <a:prstGeom prst="rect">
              <a:avLst/>
            </a:prstGeom>
          </p:spPr>
        </p:pic>
        <p:pic>
          <p:nvPicPr>
            <p:cNvPr id="4" name="object 4"/>
            <p:cNvPicPr/>
            <p:nvPr/>
          </p:nvPicPr>
          <p:blipFill>
            <a:blip r:embed="rId3" cstate="print"/>
            <a:stretch>
              <a:fillRect/>
            </a:stretch>
          </p:blipFill>
          <p:spPr>
            <a:xfrm>
              <a:off x="4500371" y="3203447"/>
              <a:ext cx="4165091" cy="3124200"/>
            </a:xfrm>
            <a:prstGeom prst="rect">
              <a:avLst/>
            </a:prstGeom>
          </p:spPr>
        </p:pic>
        <p:sp>
          <p:nvSpPr>
            <p:cNvPr id="5" name="object 5"/>
            <p:cNvSpPr/>
            <p:nvPr/>
          </p:nvSpPr>
          <p:spPr>
            <a:xfrm>
              <a:off x="4481321" y="3184397"/>
              <a:ext cx="4203700" cy="3162300"/>
            </a:xfrm>
            <a:custGeom>
              <a:avLst/>
              <a:gdLst/>
              <a:ahLst/>
              <a:cxnLst/>
              <a:rect l="l" t="t" r="r" b="b"/>
              <a:pathLst>
                <a:path w="4203700" h="3162300">
                  <a:moveTo>
                    <a:pt x="0" y="0"/>
                  </a:moveTo>
                  <a:lnTo>
                    <a:pt x="4203191" y="0"/>
                  </a:lnTo>
                  <a:lnTo>
                    <a:pt x="4203191" y="3162300"/>
                  </a:lnTo>
                  <a:lnTo>
                    <a:pt x="0" y="3162300"/>
                  </a:lnTo>
                  <a:lnTo>
                    <a:pt x="0" y="0"/>
                  </a:lnTo>
                  <a:close/>
                </a:path>
              </a:pathLst>
            </a:custGeom>
            <a:ln w="38100">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979932" y="1382267"/>
              <a:ext cx="3169920" cy="2424683"/>
            </a:xfrm>
            <a:prstGeom prst="rect">
              <a:avLst/>
            </a:prstGeom>
          </p:spPr>
        </p:pic>
        <p:pic>
          <p:nvPicPr>
            <p:cNvPr id="7" name="object 7"/>
            <p:cNvPicPr/>
            <p:nvPr/>
          </p:nvPicPr>
          <p:blipFill>
            <a:blip r:embed="rId5" cstate="print"/>
            <a:stretch>
              <a:fillRect/>
            </a:stretch>
          </p:blipFill>
          <p:spPr>
            <a:xfrm>
              <a:off x="1043939" y="1446275"/>
              <a:ext cx="2987040" cy="2241804"/>
            </a:xfrm>
            <a:prstGeom prst="rect">
              <a:avLst/>
            </a:prstGeom>
          </p:spPr>
        </p:pic>
        <p:sp>
          <p:nvSpPr>
            <p:cNvPr id="8" name="object 8"/>
            <p:cNvSpPr/>
            <p:nvPr/>
          </p:nvSpPr>
          <p:spPr>
            <a:xfrm>
              <a:off x="1024889" y="1427225"/>
              <a:ext cx="3025140" cy="2280285"/>
            </a:xfrm>
            <a:custGeom>
              <a:avLst/>
              <a:gdLst/>
              <a:ahLst/>
              <a:cxnLst/>
              <a:rect l="l" t="t" r="r" b="b"/>
              <a:pathLst>
                <a:path w="3025140" h="2280285">
                  <a:moveTo>
                    <a:pt x="0" y="0"/>
                  </a:moveTo>
                  <a:lnTo>
                    <a:pt x="3025140" y="0"/>
                  </a:lnTo>
                  <a:lnTo>
                    <a:pt x="3025140" y="2279904"/>
                  </a:lnTo>
                  <a:lnTo>
                    <a:pt x="0" y="2279904"/>
                  </a:lnTo>
                  <a:lnTo>
                    <a:pt x="0" y="0"/>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4867655" y="1348739"/>
              <a:ext cx="2846831" cy="2180843"/>
            </a:xfrm>
            <a:prstGeom prst="rect">
              <a:avLst/>
            </a:prstGeom>
          </p:spPr>
        </p:pic>
        <p:pic>
          <p:nvPicPr>
            <p:cNvPr id="10" name="object 10"/>
            <p:cNvPicPr/>
            <p:nvPr/>
          </p:nvPicPr>
          <p:blipFill>
            <a:blip r:embed="rId7" cstate="print"/>
            <a:stretch>
              <a:fillRect/>
            </a:stretch>
          </p:blipFill>
          <p:spPr>
            <a:xfrm>
              <a:off x="4931664" y="1412747"/>
              <a:ext cx="2663951" cy="1997964"/>
            </a:xfrm>
            <a:prstGeom prst="rect">
              <a:avLst/>
            </a:prstGeom>
          </p:spPr>
        </p:pic>
        <p:sp>
          <p:nvSpPr>
            <p:cNvPr id="11" name="object 11"/>
            <p:cNvSpPr/>
            <p:nvPr/>
          </p:nvSpPr>
          <p:spPr>
            <a:xfrm>
              <a:off x="4912614" y="1393697"/>
              <a:ext cx="2702560" cy="2036445"/>
            </a:xfrm>
            <a:custGeom>
              <a:avLst/>
              <a:gdLst/>
              <a:ahLst/>
              <a:cxnLst/>
              <a:rect l="l" t="t" r="r" b="b"/>
              <a:pathLst>
                <a:path w="2702559" h="2036445">
                  <a:moveTo>
                    <a:pt x="0" y="0"/>
                  </a:moveTo>
                  <a:lnTo>
                    <a:pt x="2702051" y="0"/>
                  </a:lnTo>
                  <a:lnTo>
                    <a:pt x="2702051" y="2036064"/>
                  </a:lnTo>
                  <a:lnTo>
                    <a:pt x="0" y="2036064"/>
                  </a:lnTo>
                  <a:lnTo>
                    <a:pt x="0" y="0"/>
                  </a:lnTo>
                  <a:close/>
                </a:path>
              </a:pathLst>
            </a:custGeom>
            <a:ln w="38100">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403859" y="3555491"/>
              <a:ext cx="3866388" cy="2944368"/>
            </a:xfrm>
            <a:prstGeom prst="rect">
              <a:avLst/>
            </a:prstGeom>
          </p:spPr>
        </p:pic>
        <p:pic>
          <p:nvPicPr>
            <p:cNvPr id="13" name="object 13"/>
            <p:cNvPicPr/>
            <p:nvPr/>
          </p:nvPicPr>
          <p:blipFill>
            <a:blip r:embed="rId9" cstate="print"/>
            <a:stretch>
              <a:fillRect/>
            </a:stretch>
          </p:blipFill>
          <p:spPr>
            <a:xfrm>
              <a:off x="467868" y="3619500"/>
              <a:ext cx="3683507" cy="2761488"/>
            </a:xfrm>
            <a:prstGeom prst="rect">
              <a:avLst/>
            </a:prstGeom>
          </p:spPr>
        </p:pic>
        <p:sp>
          <p:nvSpPr>
            <p:cNvPr id="14" name="object 14"/>
            <p:cNvSpPr/>
            <p:nvPr/>
          </p:nvSpPr>
          <p:spPr>
            <a:xfrm>
              <a:off x="448818" y="3600450"/>
              <a:ext cx="3721735" cy="2799715"/>
            </a:xfrm>
            <a:custGeom>
              <a:avLst/>
              <a:gdLst/>
              <a:ahLst/>
              <a:cxnLst/>
              <a:rect l="l" t="t" r="r" b="b"/>
              <a:pathLst>
                <a:path w="3721735" h="2799715">
                  <a:moveTo>
                    <a:pt x="0" y="0"/>
                  </a:moveTo>
                  <a:lnTo>
                    <a:pt x="3721607" y="0"/>
                  </a:lnTo>
                  <a:lnTo>
                    <a:pt x="3721607" y="2799588"/>
                  </a:lnTo>
                  <a:lnTo>
                    <a:pt x="0" y="2799588"/>
                  </a:lnTo>
                  <a:lnTo>
                    <a:pt x="0" y="0"/>
                  </a:lnTo>
                  <a:close/>
                </a:path>
              </a:pathLst>
            </a:custGeom>
            <a:ln w="38100">
              <a:solidFill>
                <a:srgbClr val="000000"/>
              </a:solidFill>
            </a:ln>
          </p:spPr>
          <p:txBody>
            <a:bodyPr wrap="square" lIns="0" tIns="0" rIns="0" bIns="0" rtlCol="0"/>
            <a:lstStyle/>
            <a:p>
              <a:endParaRPr/>
            </a:p>
          </p:txBody>
        </p:sp>
      </p:grpSp>
      <p:pic>
        <p:nvPicPr>
          <p:cNvPr id="15" name="object 15"/>
          <p:cNvPicPr/>
          <p:nvPr/>
        </p:nvPicPr>
        <p:blipFill>
          <a:blip r:embed="rId10" cstate="print"/>
          <a:stretch>
            <a:fillRect/>
          </a:stretch>
        </p:blipFill>
        <p:spPr>
          <a:xfrm>
            <a:off x="7956804" y="167639"/>
            <a:ext cx="987551" cy="987551"/>
          </a:xfrm>
          <a:prstGeom prst="rect">
            <a:avLst/>
          </a:prstGeom>
        </p:spPr>
      </p:pic>
      <p:sp>
        <p:nvSpPr>
          <p:cNvPr id="16" name="object 16"/>
          <p:cNvSpPr txBox="1">
            <a:spLocks noGrp="1"/>
          </p:cNvSpPr>
          <p:nvPr>
            <p:ph type="title"/>
          </p:nvPr>
        </p:nvSpPr>
        <p:spPr>
          <a:prstGeom prst="rect">
            <a:avLst/>
          </a:prstGeom>
        </p:spPr>
        <p:txBody>
          <a:bodyPr vert="horz" wrap="square" lIns="0" tIns="118402" rIns="0" bIns="0" rtlCol="0">
            <a:spAutoFit/>
          </a:bodyPr>
          <a:lstStyle/>
          <a:p>
            <a:pPr marL="1699260" marR="5080" indent="-340360">
              <a:lnSpc>
                <a:spcPts val="3460"/>
              </a:lnSpc>
              <a:spcBef>
                <a:spcPts val="535"/>
              </a:spcBef>
            </a:pPr>
            <a:r>
              <a:rPr dirty="0"/>
              <a:t>GÜÇ</a:t>
            </a:r>
            <a:r>
              <a:rPr spc="-20" dirty="0"/>
              <a:t> </a:t>
            </a:r>
            <a:r>
              <a:rPr spc="-10" dirty="0"/>
              <a:t>ELEKTRONİĞİ LABORATUVARI</a:t>
            </a: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48739"/>
            <a:ext cx="9144000" cy="5509260"/>
            <a:chOff x="0" y="1348739"/>
            <a:chExt cx="9144000" cy="5509260"/>
          </a:xfrm>
        </p:grpSpPr>
        <p:pic>
          <p:nvPicPr>
            <p:cNvPr id="3" name="object 3"/>
            <p:cNvPicPr/>
            <p:nvPr/>
          </p:nvPicPr>
          <p:blipFill>
            <a:blip r:embed="rId2" cstate="print"/>
            <a:stretch>
              <a:fillRect/>
            </a:stretch>
          </p:blipFill>
          <p:spPr>
            <a:xfrm>
              <a:off x="1159763" y="1348739"/>
              <a:ext cx="6879336" cy="5205984"/>
            </a:xfrm>
            <a:prstGeom prst="rect">
              <a:avLst/>
            </a:prstGeom>
          </p:spPr>
        </p:pic>
        <p:pic>
          <p:nvPicPr>
            <p:cNvPr id="4" name="object 4"/>
            <p:cNvPicPr/>
            <p:nvPr/>
          </p:nvPicPr>
          <p:blipFill>
            <a:blip r:embed="rId3" cstate="print"/>
            <a:stretch>
              <a:fillRect/>
            </a:stretch>
          </p:blipFill>
          <p:spPr>
            <a:xfrm>
              <a:off x="1223772" y="1412747"/>
              <a:ext cx="6696456" cy="5023104"/>
            </a:xfrm>
            <a:prstGeom prst="rect">
              <a:avLst/>
            </a:prstGeom>
          </p:spPr>
        </p:pic>
        <p:sp>
          <p:nvSpPr>
            <p:cNvPr id="5" name="object 5"/>
            <p:cNvSpPr/>
            <p:nvPr/>
          </p:nvSpPr>
          <p:spPr>
            <a:xfrm>
              <a:off x="1204722" y="1393697"/>
              <a:ext cx="6734809" cy="5061585"/>
            </a:xfrm>
            <a:custGeom>
              <a:avLst/>
              <a:gdLst/>
              <a:ahLst/>
              <a:cxnLst/>
              <a:rect l="l" t="t" r="r" b="b"/>
              <a:pathLst>
                <a:path w="6734809" h="5061585">
                  <a:moveTo>
                    <a:pt x="0" y="0"/>
                  </a:moveTo>
                  <a:lnTo>
                    <a:pt x="6734556" y="0"/>
                  </a:lnTo>
                  <a:lnTo>
                    <a:pt x="6734556" y="5061204"/>
                  </a:lnTo>
                  <a:lnTo>
                    <a:pt x="0" y="5061204"/>
                  </a:lnTo>
                  <a:lnTo>
                    <a:pt x="0" y="0"/>
                  </a:lnTo>
                  <a:close/>
                </a:path>
              </a:pathLst>
            </a:custGeom>
            <a:ln w="38099">
              <a:solidFill>
                <a:srgbClr val="000000"/>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7956804" y="167639"/>
            <a:ext cx="987551" cy="987551"/>
          </a:xfrm>
          <a:prstGeom prst="rect">
            <a:avLst/>
          </a:prstGeom>
        </p:spPr>
      </p:pic>
      <p:sp>
        <p:nvSpPr>
          <p:cNvPr id="7" name="object 7"/>
          <p:cNvSpPr txBox="1">
            <a:spLocks noGrp="1"/>
          </p:cNvSpPr>
          <p:nvPr>
            <p:ph type="title"/>
          </p:nvPr>
        </p:nvSpPr>
        <p:spPr>
          <a:prstGeom prst="rect">
            <a:avLst/>
          </a:prstGeom>
        </p:spPr>
        <p:txBody>
          <a:bodyPr vert="horz" wrap="square" lIns="0" tIns="118402" rIns="0" bIns="0" rtlCol="0">
            <a:spAutoFit/>
          </a:bodyPr>
          <a:lstStyle/>
          <a:p>
            <a:pPr marL="601980" marR="5080" indent="-589915">
              <a:lnSpc>
                <a:spcPts val="3460"/>
              </a:lnSpc>
              <a:spcBef>
                <a:spcPts val="535"/>
              </a:spcBef>
            </a:pPr>
            <a:r>
              <a:rPr spc="-25" dirty="0"/>
              <a:t>TEMEL</a:t>
            </a:r>
            <a:r>
              <a:rPr spc="-80" dirty="0"/>
              <a:t> </a:t>
            </a:r>
            <a:r>
              <a:rPr spc="-10" dirty="0"/>
              <a:t>ELEKTRİK-ELEKTRONİK </a:t>
            </a:r>
            <a:r>
              <a:rPr dirty="0"/>
              <a:t>VE</a:t>
            </a:r>
            <a:r>
              <a:rPr spc="-25" dirty="0"/>
              <a:t> </a:t>
            </a:r>
            <a:r>
              <a:rPr dirty="0"/>
              <a:t>DEVRE </a:t>
            </a:r>
            <a:r>
              <a:rPr spc="-10" dirty="0"/>
              <a:t>LABORATUVARI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48741"/>
            <a:ext cx="9144000" cy="5509260"/>
            <a:chOff x="0" y="1348741"/>
            <a:chExt cx="9144000" cy="5509260"/>
          </a:xfrm>
        </p:grpSpPr>
        <p:pic>
          <p:nvPicPr>
            <p:cNvPr id="3" name="object 3"/>
            <p:cNvPicPr/>
            <p:nvPr/>
          </p:nvPicPr>
          <p:blipFill>
            <a:blip r:embed="rId2" cstate="print"/>
            <a:stretch>
              <a:fillRect/>
            </a:stretch>
          </p:blipFill>
          <p:spPr>
            <a:xfrm>
              <a:off x="1214627" y="1348741"/>
              <a:ext cx="6769608" cy="5123686"/>
            </a:xfrm>
            <a:prstGeom prst="rect">
              <a:avLst/>
            </a:prstGeom>
          </p:spPr>
        </p:pic>
        <p:pic>
          <p:nvPicPr>
            <p:cNvPr id="4" name="object 4"/>
            <p:cNvPicPr/>
            <p:nvPr/>
          </p:nvPicPr>
          <p:blipFill>
            <a:blip r:embed="rId3" cstate="print"/>
            <a:stretch>
              <a:fillRect/>
            </a:stretch>
          </p:blipFill>
          <p:spPr>
            <a:xfrm>
              <a:off x="1278636" y="1412748"/>
              <a:ext cx="6586727" cy="4940806"/>
            </a:xfrm>
            <a:prstGeom prst="rect">
              <a:avLst/>
            </a:prstGeom>
          </p:spPr>
        </p:pic>
        <p:sp>
          <p:nvSpPr>
            <p:cNvPr id="5" name="object 5"/>
            <p:cNvSpPr/>
            <p:nvPr/>
          </p:nvSpPr>
          <p:spPr>
            <a:xfrm>
              <a:off x="1259586" y="1393698"/>
              <a:ext cx="6624955" cy="4979035"/>
            </a:xfrm>
            <a:custGeom>
              <a:avLst/>
              <a:gdLst/>
              <a:ahLst/>
              <a:cxnLst/>
              <a:rect l="l" t="t" r="r" b="b"/>
              <a:pathLst>
                <a:path w="6624955" h="4979035">
                  <a:moveTo>
                    <a:pt x="0" y="0"/>
                  </a:moveTo>
                  <a:lnTo>
                    <a:pt x="6624827" y="0"/>
                  </a:lnTo>
                  <a:lnTo>
                    <a:pt x="6624827" y="4978908"/>
                  </a:lnTo>
                  <a:lnTo>
                    <a:pt x="0" y="4978908"/>
                  </a:lnTo>
                  <a:lnTo>
                    <a:pt x="0" y="0"/>
                  </a:lnTo>
                  <a:close/>
                </a:path>
              </a:pathLst>
            </a:custGeom>
            <a:ln w="38100">
              <a:solidFill>
                <a:srgbClr val="000000"/>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7956804" y="167639"/>
            <a:ext cx="987551" cy="987551"/>
          </a:xfrm>
          <a:prstGeom prst="rect">
            <a:avLst/>
          </a:prstGeom>
        </p:spPr>
      </p:pic>
      <p:sp>
        <p:nvSpPr>
          <p:cNvPr id="7" name="object 7"/>
          <p:cNvSpPr txBox="1">
            <a:spLocks noGrp="1"/>
          </p:cNvSpPr>
          <p:nvPr>
            <p:ph type="title"/>
          </p:nvPr>
        </p:nvSpPr>
        <p:spPr>
          <a:prstGeom prst="rect">
            <a:avLst/>
          </a:prstGeom>
        </p:spPr>
        <p:txBody>
          <a:bodyPr vert="horz" wrap="square" lIns="0" tIns="118402" rIns="0" bIns="0" rtlCol="0">
            <a:spAutoFit/>
          </a:bodyPr>
          <a:lstStyle/>
          <a:p>
            <a:pPr marL="1698625" marR="5080" indent="-861060">
              <a:lnSpc>
                <a:spcPts val="3460"/>
              </a:lnSpc>
              <a:spcBef>
                <a:spcPts val="535"/>
              </a:spcBef>
            </a:pPr>
            <a:r>
              <a:rPr dirty="0"/>
              <a:t>ELEKTRİK</a:t>
            </a:r>
            <a:r>
              <a:rPr spc="-20" dirty="0"/>
              <a:t> </a:t>
            </a:r>
            <a:r>
              <a:rPr spc="-10" dirty="0"/>
              <a:t>MAKİNELERİ LABORATUVARI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38072"/>
            <a:ext cx="9144000" cy="5520055"/>
            <a:chOff x="0" y="1338072"/>
            <a:chExt cx="9144000" cy="5520055"/>
          </a:xfrm>
        </p:grpSpPr>
        <p:pic>
          <p:nvPicPr>
            <p:cNvPr id="3" name="object 3"/>
            <p:cNvPicPr/>
            <p:nvPr/>
          </p:nvPicPr>
          <p:blipFill>
            <a:blip r:embed="rId2" cstate="print"/>
            <a:stretch>
              <a:fillRect/>
            </a:stretch>
          </p:blipFill>
          <p:spPr>
            <a:xfrm>
              <a:off x="5234940" y="1348740"/>
              <a:ext cx="3909060" cy="5166360"/>
            </a:xfrm>
            <a:prstGeom prst="rect">
              <a:avLst/>
            </a:prstGeom>
          </p:spPr>
        </p:pic>
        <p:pic>
          <p:nvPicPr>
            <p:cNvPr id="4" name="object 4"/>
            <p:cNvPicPr/>
            <p:nvPr/>
          </p:nvPicPr>
          <p:blipFill>
            <a:blip r:embed="rId3" cstate="print"/>
            <a:stretch>
              <a:fillRect/>
            </a:stretch>
          </p:blipFill>
          <p:spPr>
            <a:xfrm>
              <a:off x="5298947" y="1412748"/>
              <a:ext cx="3736848" cy="4983480"/>
            </a:xfrm>
            <a:prstGeom prst="rect">
              <a:avLst/>
            </a:prstGeom>
          </p:spPr>
        </p:pic>
        <p:sp>
          <p:nvSpPr>
            <p:cNvPr id="5" name="object 5"/>
            <p:cNvSpPr/>
            <p:nvPr/>
          </p:nvSpPr>
          <p:spPr>
            <a:xfrm>
              <a:off x="5279897" y="1393698"/>
              <a:ext cx="3775075" cy="5021580"/>
            </a:xfrm>
            <a:custGeom>
              <a:avLst/>
              <a:gdLst/>
              <a:ahLst/>
              <a:cxnLst/>
              <a:rect l="l" t="t" r="r" b="b"/>
              <a:pathLst>
                <a:path w="3775075" h="5021580">
                  <a:moveTo>
                    <a:pt x="0" y="0"/>
                  </a:moveTo>
                  <a:lnTo>
                    <a:pt x="3774948" y="0"/>
                  </a:lnTo>
                  <a:lnTo>
                    <a:pt x="3774948" y="5021580"/>
                  </a:lnTo>
                  <a:lnTo>
                    <a:pt x="0" y="5021580"/>
                  </a:lnTo>
                  <a:lnTo>
                    <a:pt x="0" y="0"/>
                  </a:lnTo>
                  <a:close/>
                </a:path>
              </a:pathLst>
            </a:custGeom>
            <a:ln w="38100">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44196" y="1338072"/>
              <a:ext cx="3745991" cy="2855976"/>
            </a:xfrm>
            <a:prstGeom prst="rect">
              <a:avLst/>
            </a:prstGeom>
          </p:spPr>
        </p:pic>
        <p:pic>
          <p:nvPicPr>
            <p:cNvPr id="7" name="object 7"/>
            <p:cNvPicPr/>
            <p:nvPr/>
          </p:nvPicPr>
          <p:blipFill>
            <a:blip r:embed="rId5" cstate="print"/>
            <a:stretch>
              <a:fillRect/>
            </a:stretch>
          </p:blipFill>
          <p:spPr>
            <a:xfrm>
              <a:off x="108204" y="1402080"/>
              <a:ext cx="3563112" cy="2673096"/>
            </a:xfrm>
            <a:prstGeom prst="rect">
              <a:avLst/>
            </a:prstGeom>
          </p:spPr>
        </p:pic>
        <p:sp>
          <p:nvSpPr>
            <p:cNvPr id="8" name="object 8"/>
            <p:cNvSpPr/>
            <p:nvPr/>
          </p:nvSpPr>
          <p:spPr>
            <a:xfrm>
              <a:off x="89153" y="1383030"/>
              <a:ext cx="3601720" cy="2711450"/>
            </a:xfrm>
            <a:custGeom>
              <a:avLst/>
              <a:gdLst/>
              <a:ahLst/>
              <a:cxnLst/>
              <a:rect l="l" t="t" r="r" b="b"/>
              <a:pathLst>
                <a:path w="3601720" h="2711450">
                  <a:moveTo>
                    <a:pt x="0" y="0"/>
                  </a:moveTo>
                  <a:lnTo>
                    <a:pt x="3601212" y="0"/>
                  </a:lnTo>
                  <a:lnTo>
                    <a:pt x="3601212" y="2711196"/>
                  </a:lnTo>
                  <a:lnTo>
                    <a:pt x="0" y="2711196"/>
                  </a:lnTo>
                  <a:lnTo>
                    <a:pt x="0" y="0"/>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1627632" y="4043172"/>
              <a:ext cx="3240023" cy="2474976"/>
            </a:xfrm>
            <a:prstGeom prst="rect">
              <a:avLst/>
            </a:prstGeom>
          </p:spPr>
        </p:pic>
        <p:pic>
          <p:nvPicPr>
            <p:cNvPr id="10" name="object 10"/>
            <p:cNvPicPr/>
            <p:nvPr/>
          </p:nvPicPr>
          <p:blipFill>
            <a:blip r:embed="rId7" cstate="print"/>
            <a:stretch>
              <a:fillRect/>
            </a:stretch>
          </p:blipFill>
          <p:spPr>
            <a:xfrm>
              <a:off x="1691639" y="4107179"/>
              <a:ext cx="3057143" cy="2292096"/>
            </a:xfrm>
            <a:prstGeom prst="rect">
              <a:avLst/>
            </a:prstGeom>
          </p:spPr>
        </p:pic>
        <p:sp>
          <p:nvSpPr>
            <p:cNvPr id="11" name="object 11"/>
            <p:cNvSpPr/>
            <p:nvPr/>
          </p:nvSpPr>
          <p:spPr>
            <a:xfrm>
              <a:off x="1672589" y="4088129"/>
              <a:ext cx="3095625" cy="2330450"/>
            </a:xfrm>
            <a:custGeom>
              <a:avLst/>
              <a:gdLst/>
              <a:ahLst/>
              <a:cxnLst/>
              <a:rect l="l" t="t" r="r" b="b"/>
              <a:pathLst>
                <a:path w="3095625" h="2330450">
                  <a:moveTo>
                    <a:pt x="0" y="0"/>
                  </a:moveTo>
                  <a:lnTo>
                    <a:pt x="3095243" y="0"/>
                  </a:lnTo>
                  <a:lnTo>
                    <a:pt x="3095243" y="2330196"/>
                  </a:lnTo>
                  <a:lnTo>
                    <a:pt x="0" y="2330196"/>
                  </a:lnTo>
                  <a:lnTo>
                    <a:pt x="0" y="0"/>
                  </a:lnTo>
                  <a:close/>
                </a:path>
              </a:pathLst>
            </a:custGeom>
            <a:ln w="38100">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2420111" y="1357884"/>
              <a:ext cx="3063240" cy="1200912"/>
            </a:xfrm>
            <a:prstGeom prst="rect">
              <a:avLst/>
            </a:prstGeom>
          </p:spPr>
        </p:pic>
        <p:pic>
          <p:nvPicPr>
            <p:cNvPr id="13" name="object 13"/>
            <p:cNvPicPr/>
            <p:nvPr/>
          </p:nvPicPr>
          <p:blipFill>
            <a:blip r:embed="rId9" cstate="print"/>
            <a:stretch>
              <a:fillRect/>
            </a:stretch>
          </p:blipFill>
          <p:spPr>
            <a:xfrm>
              <a:off x="2484120" y="1421892"/>
              <a:ext cx="2880817" cy="1019111"/>
            </a:xfrm>
            <a:prstGeom prst="rect">
              <a:avLst/>
            </a:prstGeom>
          </p:spPr>
        </p:pic>
        <p:sp>
          <p:nvSpPr>
            <p:cNvPr id="14" name="object 14"/>
            <p:cNvSpPr/>
            <p:nvPr/>
          </p:nvSpPr>
          <p:spPr>
            <a:xfrm>
              <a:off x="2465070" y="1402842"/>
              <a:ext cx="2918460" cy="1056640"/>
            </a:xfrm>
            <a:custGeom>
              <a:avLst/>
              <a:gdLst/>
              <a:ahLst/>
              <a:cxnLst/>
              <a:rect l="l" t="t" r="r" b="b"/>
              <a:pathLst>
                <a:path w="2918460" h="1056639">
                  <a:moveTo>
                    <a:pt x="0" y="0"/>
                  </a:moveTo>
                  <a:lnTo>
                    <a:pt x="2918460" y="0"/>
                  </a:lnTo>
                  <a:lnTo>
                    <a:pt x="2918460" y="1056132"/>
                  </a:lnTo>
                  <a:lnTo>
                    <a:pt x="0" y="1056132"/>
                  </a:lnTo>
                  <a:lnTo>
                    <a:pt x="0" y="0"/>
                  </a:lnTo>
                  <a:close/>
                </a:path>
              </a:pathLst>
            </a:custGeom>
            <a:ln w="38100">
              <a:solidFill>
                <a:srgbClr val="000000"/>
              </a:solidFill>
            </a:ln>
          </p:spPr>
          <p:txBody>
            <a:bodyPr wrap="square" lIns="0" tIns="0" rIns="0" bIns="0" rtlCol="0"/>
            <a:lstStyle/>
            <a:p>
              <a:endParaRPr/>
            </a:p>
          </p:txBody>
        </p:sp>
      </p:grpSp>
      <p:pic>
        <p:nvPicPr>
          <p:cNvPr id="15" name="object 15"/>
          <p:cNvPicPr/>
          <p:nvPr/>
        </p:nvPicPr>
        <p:blipFill>
          <a:blip r:embed="rId10" cstate="print"/>
          <a:stretch>
            <a:fillRect/>
          </a:stretch>
        </p:blipFill>
        <p:spPr>
          <a:xfrm>
            <a:off x="7956804" y="167639"/>
            <a:ext cx="987551" cy="987551"/>
          </a:xfrm>
          <a:prstGeom prst="rect">
            <a:avLst/>
          </a:prstGeom>
        </p:spPr>
      </p:pic>
      <p:sp>
        <p:nvSpPr>
          <p:cNvPr id="16" name="object 16"/>
          <p:cNvSpPr txBox="1">
            <a:spLocks noGrp="1"/>
          </p:cNvSpPr>
          <p:nvPr>
            <p:ph type="title"/>
          </p:nvPr>
        </p:nvSpPr>
        <p:spPr>
          <a:prstGeom prst="rect">
            <a:avLst/>
          </a:prstGeom>
        </p:spPr>
        <p:txBody>
          <a:bodyPr vert="horz" wrap="square" lIns="0" tIns="118402" rIns="0" bIns="0" rtlCol="0">
            <a:spAutoFit/>
          </a:bodyPr>
          <a:lstStyle/>
          <a:p>
            <a:pPr marL="1698625" marR="5080" indent="-918844">
              <a:lnSpc>
                <a:spcPts val="3460"/>
              </a:lnSpc>
              <a:spcBef>
                <a:spcPts val="535"/>
              </a:spcBef>
            </a:pPr>
            <a:r>
              <a:rPr dirty="0"/>
              <a:t>ANTEN</a:t>
            </a:r>
            <a:r>
              <a:rPr spc="-85" dirty="0"/>
              <a:t> </a:t>
            </a:r>
            <a:r>
              <a:rPr dirty="0"/>
              <a:t>VE</a:t>
            </a:r>
            <a:r>
              <a:rPr spc="-20" dirty="0"/>
              <a:t> </a:t>
            </a:r>
            <a:r>
              <a:rPr spc="-10" dirty="0"/>
              <a:t>MİKRODALGA LABORATUVARI</a:t>
            </a: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71600"/>
            <a:ext cx="9144000" cy="5486400"/>
            <a:chOff x="0" y="1371600"/>
            <a:chExt cx="9144000" cy="5486400"/>
          </a:xfrm>
        </p:grpSpPr>
        <p:pic>
          <p:nvPicPr>
            <p:cNvPr id="3" name="object 3"/>
            <p:cNvPicPr/>
            <p:nvPr/>
          </p:nvPicPr>
          <p:blipFill>
            <a:blip r:embed="rId2" cstate="print"/>
            <a:stretch>
              <a:fillRect/>
            </a:stretch>
          </p:blipFill>
          <p:spPr>
            <a:xfrm>
              <a:off x="115823" y="1371600"/>
              <a:ext cx="3567684" cy="2720340"/>
            </a:xfrm>
            <a:prstGeom prst="rect">
              <a:avLst/>
            </a:prstGeom>
          </p:spPr>
        </p:pic>
        <p:pic>
          <p:nvPicPr>
            <p:cNvPr id="4" name="object 4"/>
            <p:cNvPicPr/>
            <p:nvPr/>
          </p:nvPicPr>
          <p:blipFill>
            <a:blip r:embed="rId3" cstate="print"/>
            <a:stretch>
              <a:fillRect/>
            </a:stretch>
          </p:blipFill>
          <p:spPr>
            <a:xfrm>
              <a:off x="179831" y="1435607"/>
              <a:ext cx="3384804" cy="2537460"/>
            </a:xfrm>
            <a:prstGeom prst="rect">
              <a:avLst/>
            </a:prstGeom>
          </p:spPr>
        </p:pic>
        <p:sp>
          <p:nvSpPr>
            <p:cNvPr id="5" name="object 5"/>
            <p:cNvSpPr/>
            <p:nvPr/>
          </p:nvSpPr>
          <p:spPr>
            <a:xfrm>
              <a:off x="160781" y="1416557"/>
              <a:ext cx="3423285" cy="2575560"/>
            </a:xfrm>
            <a:custGeom>
              <a:avLst/>
              <a:gdLst/>
              <a:ahLst/>
              <a:cxnLst/>
              <a:rect l="l" t="t" r="r" b="b"/>
              <a:pathLst>
                <a:path w="3423285" h="2575560">
                  <a:moveTo>
                    <a:pt x="0" y="0"/>
                  </a:moveTo>
                  <a:lnTo>
                    <a:pt x="3422904" y="0"/>
                  </a:lnTo>
                  <a:lnTo>
                    <a:pt x="3422904" y="2575560"/>
                  </a:lnTo>
                  <a:lnTo>
                    <a:pt x="0" y="2575560"/>
                  </a:lnTo>
                  <a:lnTo>
                    <a:pt x="0" y="0"/>
                  </a:lnTo>
                  <a:close/>
                </a:path>
              </a:pathLst>
            </a:custGeom>
            <a:ln w="38100">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4488179" y="2860547"/>
              <a:ext cx="4611624" cy="3505200"/>
            </a:xfrm>
            <a:prstGeom prst="rect">
              <a:avLst/>
            </a:prstGeom>
          </p:spPr>
        </p:pic>
        <p:pic>
          <p:nvPicPr>
            <p:cNvPr id="7" name="object 7"/>
            <p:cNvPicPr/>
            <p:nvPr/>
          </p:nvPicPr>
          <p:blipFill>
            <a:blip r:embed="rId5" cstate="print"/>
            <a:stretch>
              <a:fillRect/>
            </a:stretch>
          </p:blipFill>
          <p:spPr>
            <a:xfrm>
              <a:off x="4552188" y="2924555"/>
              <a:ext cx="4428744" cy="3322320"/>
            </a:xfrm>
            <a:prstGeom prst="rect">
              <a:avLst/>
            </a:prstGeom>
          </p:spPr>
        </p:pic>
        <p:sp>
          <p:nvSpPr>
            <p:cNvPr id="8" name="object 8"/>
            <p:cNvSpPr/>
            <p:nvPr/>
          </p:nvSpPr>
          <p:spPr>
            <a:xfrm>
              <a:off x="4533138" y="2905505"/>
              <a:ext cx="4467225" cy="3360420"/>
            </a:xfrm>
            <a:custGeom>
              <a:avLst/>
              <a:gdLst/>
              <a:ahLst/>
              <a:cxnLst/>
              <a:rect l="l" t="t" r="r" b="b"/>
              <a:pathLst>
                <a:path w="4467225" h="3360420">
                  <a:moveTo>
                    <a:pt x="0" y="0"/>
                  </a:moveTo>
                  <a:lnTo>
                    <a:pt x="4466844" y="0"/>
                  </a:lnTo>
                  <a:lnTo>
                    <a:pt x="4466844" y="3360420"/>
                  </a:lnTo>
                  <a:lnTo>
                    <a:pt x="0" y="3360420"/>
                  </a:lnTo>
                  <a:lnTo>
                    <a:pt x="0" y="0"/>
                  </a:lnTo>
                  <a:close/>
                </a:path>
              </a:pathLst>
            </a:custGeom>
            <a:ln w="38099">
              <a:solidFill>
                <a:srgbClr val="000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1051560" y="4003548"/>
              <a:ext cx="3514344" cy="2514600"/>
            </a:xfrm>
            <a:prstGeom prst="rect">
              <a:avLst/>
            </a:prstGeom>
          </p:spPr>
        </p:pic>
        <p:pic>
          <p:nvPicPr>
            <p:cNvPr id="10" name="object 10"/>
            <p:cNvPicPr/>
            <p:nvPr/>
          </p:nvPicPr>
          <p:blipFill>
            <a:blip r:embed="rId7" cstate="print"/>
            <a:stretch>
              <a:fillRect/>
            </a:stretch>
          </p:blipFill>
          <p:spPr>
            <a:xfrm>
              <a:off x="1115567" y="4067555"/>
              <a:ext cx="3331463" cy="2331720"/>
            </a:xfrm>
            <a:prstGeom prst="rect">
              <a:avLst/>
            </a:prstGeom>
          </p:spPr>
        </p:pic>
        <p:sp>
          <p:nvSpPr>
            <p:cNvPr id="11" name="object 11"/>
            <p:cNvSpPr/>
            <p:nvPr/>
          </p:nvSpPr>
          <p:spPr>
            <a:xfrm>
              <a:off x="1096517" y="4048505"/>
              <a:ext cx="3369945" cy="2369820"/>
            </a:xfrm>
            <a:custGeom>
              <a:avLst/>
              <a:gdLst/>
              <a:ahLst/>
              <a:cxnLst/>
              <a:rect l="l" t="t" r="r" b="b"/>
              <a:pathLst>
                <a:path w="3369945" h="2369820">
                  <a:moveTo>
                    <a:pt x="0" y="0"/>
                  </a:moveTo>
                  <a:lnTo>
                    <a:pt x="3369563" y="0"/>
                  </a:lnTo>
                  <a:lnTo>
                    <a:pt x="3369563" y="2369820"/>
                  </a:lnTo>
                  <a:lnTo>
                    <a:pt x="0" y="2369820"/>
                  </a:lnTo>
                  <a:lnTo>
                    <a:pt x="0" y="0"/>
                  </a:lnTo>
                  <a:close/>
                </a:path>
              </a:pathLst>
            </a:custGeom>
            <a:ln w="38100">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4674108" y="1395983"/>
              <a:ext cx="3180588" cy="2371343"/>
            </a:xfrm>
            <a:prstGeom prst="rect">
              <a:avLst/>
            </a:prstGeom>
          </p:spPr>
        </p:pic>
      </p:grpSp>
      <p:pic>
        <p:nvPicPr>
          <p:cNvPr id="13" name="object 13"/>
          <p:cNvPicPr/>
          <p:nvPr/>
        </p:nvPicPr>
        <p:blipFill>
          <a:blip r:embed="rId9" cstate="print"/>
          <a:stretch>
            <a:fillRect/>
          </a:stretch>
        </p:blipFill>
        <p:spPr>
          <a:xfrm>
            <a:off x="7956804" y="167639"/>
            <a:ext cx="987551" cy="987551"/>
          </a:xfrm>
          <a:prstGeom prst="rect">
            <a:avLst/>
          </a:prstGeom>
        </p:spPr>
      </p:pic>
      <p:sp>
        <p:nvSpPr>
          <p:cNvPr id="14" name="object 14"/>
          <p:cNvSpPr txBox="1">
            <a:spLocks noGrp="1"/>
          </p:cNvSpPr>
          <p:nvPr>
            <p:ph type="title"/>
          </p:nvPr>
        </p:nvSpPr>
        <p:spPr>
          <a:prstGeom prst="rect">
            <a:avLst/>
          </a:prstGeom>
        </p:spPr>
        <p:txBody>
          <a:bodyPr vert="horz" wrap="square" lIns="0" tIns="118402" rIns="0" bIns="0" rtlCol="0">
            <a:spAutoFit/>
          </a:bodyPr>
          <a:lstStyle/>
          <a:p>
            <a:pPr marL="1698625" marR="5080" indent="-918844">
              <a:lnSpc>
                <a:spcPts val="3460"/>
              </a:lnSpc>
              <a:spcBef>
                <a:spcPts val="535"/>
              </a:spcBef>
            </a:pPr>
            <a:r>
              <a:rPr dirty="0"/>
              <a:t>ANTEN</a:t>
            </a:r>
            <a:r>
              <a:rPr spc="-85" dirty="0"/>
              <a:t> </a:t>
            </a:r>
            <a:r>
              <a:rPr dirty="0"/>
              <a:t>VE</a:t>
            </a:r>
            <a:r>
              <a:rPr spc="-20" dirty="0"/>
              <a:t> </a:t>
            </a:r>
            <a:r>
              <a:rPr spc="-10" dirty="0"/>
              <a:t>MİKRODALGA LABORATUVARI</a:t>
            </a: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056" y="1624583"/>
            <a:ext cx="8970645" cy="1447800"/>
            <a:chOff x="67056" y="1624583"/>
            <a:chExt cx="8970645" cy="1447800"/>
          </a:xfrm>
        </p:grpSpPr>
        <p:pic>
          <p:nvPicPr>
            <p:cNvPr id="3" name="object 3"/>
            <p:cNvPicPr/>
            <p:nvPr/>
          </p:nvPicPr>
          <p:blipFill>
            <a:blip r:embed="rId2" cstate="print"/>
            <a:stretch>
              <a:fillRect/>
            </a:stretch>
          </p:blipFill>
          <p:spPr>
            <a:xfrm>
              <a:off x="1798320" y="1635251"/>
              <a:ext cx="7239000" cy="1435608"/>
            </a:xfrm>
            <a:prstGeom prst="rect">
              <a:avLst/>
            </a:prstGeom>
          </p:spPr>
        </p:pic>
        <p:pic>
          <p:nvPicPr>
            <p:cNvPr id="4" name="object 4"/>
            <p:cNvPicPr/>
            <p:nvPr/>
          </p:nvPicPr>
          <p:blipFill>
            <a:blip r:embed="rId3" cstate="print"/>
            <a:stretch>
              <a:fillRect/>
            </a:stretch>
          </p:blipFill>
          <p:spPr>
            <a:xfrm>
              <a:off x="67056" y="1624583"/>
              <a:ext cx="1952244" cy="1447800"/>
            </a:xfrm>
            <a:prstGeom prst="rect">
              <a:avLst/>
            </a:prstGeom>
          </p:spPr>
        </p:pic>
        <p:sp>
          <p:nvSpPr>
            <p:cNvPr id="5" name="object 5"/>
            <p:cNvSpPr/>
            <p:nvPr/>
          </p:nvSpPr>
          <p:spPr>
            <a:xfrm>
              <a:off x="180593" y="1701545"/>
              <a:ext cx="8743315" cy="1297305"/>
            </a:xfrm>
            <a:custGeom>
              <a:avLst/>
              <a:gdLst/>
              <a:ahLst/>
              <a:cxnLst/>
              <a:rect l="l" t="t" r="r" b="b"/>
              <a:pathLst>
                <a:path w="8743315" h="1297305">
                  <a:moveTo>
                    <a:pt x="0" y="0"/>
                  </a:moveTo>
                  <a:lnTo>
                    <a:pt x="8743188" y="0"/>
                  </a:lnTo>
                  <a:lnTo>
                    <a:pt x="8743188" y="1296924"/>
                  </a:lnTo>
                  <a:lnTo>
                    <a:pt x="0" y="1296924"/>
                  </a:lnTo>
                  <a:lnTo>
                    <a:pt x="0" y="0"/>
                  </a:lnTo>
                  <a:close/>
                </a:path>
              </a:pathLst>
            </a:custGeom>
            <a:ln w="28956">
              <a:solidFill>
                <a:srgbClr val="000000"/>
              </a:solidFill>
            </a:ln>
          </p:spPr>
          <p:txBody>
            <a:bodyPr wrap="square" lIns="0" tIns="0" rIns="0" bIns="0" rtlCol="0"/>
            <a:lstStyle/>
            <a:p>
              <a:endParaRPr/>
            </a:p>
          </p:txBody>
        </p:sp>
      </p:grpSp>
      <p:sp>
        <p:nvSpPr>
          <p:cNvPr id="6" name="object 6"/>
          <p:cNvSpPr txBox="1"/>
          <p:nvPr/>
        </p:nvSpPr>
        <p:spPr>
          <a:xfrm>
            <a:off x="345502" y="3674795"/>
            <a:ext cx="8411845" cy="1859355"/>
          </a:xfrm>
          <a:prstGeom prst="rect">
            <a:avLst/>
          </a:prstGeom>
        </p:spPr>
        <p:txBody>
          <a:bodyPr vert="horz" wrap="square" lIns="0" tIns="85725" rIns="0" bIns="0" rtlCol="0">
            <a:spAutoFit/>
          </a:bodyPr>
          <a:lstStyle/>
          <a:p>
            <a:pPr marL="12700" marR="5080" algn="just">
              <a:lnSpc>
                <a:spcPct val="80000"/>
              </a:lnSpc>
              <a:spcBef>
                <a:spcPts val="675"/>
              </a:spcBef>
            </a:pPr>
            <a:r>
              <a:rPr lang="tr-TR" sz="2400" dirty="0">
                <a:latin typeface="Times New Roman"/>
                <a:cs typeface="Times New Roman"/>
              </a:rPr>
              <a:t>Akdeniz Üniversitesi Elektrik-Elektronik Mühendisliği Bölümü'nde sanayi ve araştırma kurumlarında tasarım, üretim, kalite-kontrol, uygulama ve araştırma-geliştirme faaliyetlerinde başarı ile görev alabilecek; bilimsel ve etik değerlere sahip; üst düzey düşünme becerisi olan; bireysel ve takım çalışmasına yatkın, çevreye duyarlı mühendisler yetiştirilmesi amaçlanmaktadır. </a:t>
            </a:r>
            <a:endParaRPr sz="240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a:t>
            </a:fld>
            <a:endParaRPr spc="-25" dirty="0"/>
          </a:p>
        </p:txBody>
      </p:sp>
      <p:sp>
        <p:nvSpPr>
          <p:cNvPr id="7" name="object 7"/>
          <p:cNvSpPr txBox="1">
            <a:spLocks noGrp="1"/>
          </p:cNvSpPr>
          <p:nvPr>
            <p:ph type="title"/>
          </p:nvPr>
        </p:nvSpPr>
        <p:spPr>
          <a:prstGeom prst="rect">
            <a:avLst/>
          </a:prstGeom>
        </p:spPr>
        <p:txBody>
          <a:bodyPr vert="horz" wrap="square" lIns="0" tIns="118402" rIns="0" bIns="0" rtlCol="0">
            <a:spAutoFit/>
          </a:bodyPr>
          <a:lstStyle/>
          <a:p>
            <a:pPr marL="793750" marR="5080" indent="-6350">
              <a:lnSpc>
                <a:spcPts val="3460"/>
              </a:lnSpc>
              <a:spcBef>
                <a:spcPts val="535"/>
              </a:spcBef>
            </a:pPr>
            <a:r>
              <a:rPr spc="-10" dirty="0"/>
              <a:t>ELEKTRİK-ELEKTRONİK </a:t>
            </a:r>
            <a:r>
              <a:rPr dirty="0"/>
              <a:t>MÜHENDİSLİĞİ</a:t>
            </a:r>
            <a:r>
              <a:rPr spc="-70" dirty="0"/>
              <a:t> </a:t>
            </a:r>
            <a:r>
              <a:rPr spc="-10" dirty="0"/>
              <a:t>BÖLÜMÜ</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478280"/>
            <a:ext cx="9144000" cy="5379720"/>
            <a:chOff x="0" y="1478280"/>
            <a:chExt cx="9144000" cy="5379720"/>
          </a:xfrm>
        </p:grpSpPr>
        <p:pic>
          <p:nvPicPr>
            <p:cNvPr id="3" name="object 3"/>
            <p:cNvPicPr/>
            <p:nvPr/>
          </p:nvPicPr>
          <p:blipFill>
            <a:blip r:embed="rId2" cstate="print"/>
            <a:stretch>
              <a:fillRect/>
            </a:stretch>
          </p:blipFill>
          <p:spPr>
            <a:xfrm>
              <a:off x="547116" y="1478280"/>
              <a:ext cx="4529328" cy="2459736"/>
            </a:xfrm>
            <a:prstGeom prst="rect">
              <a:avLst/>
            </a:prstGeom>
          </p:spPr>
        </p:pic>
        <p:pic>
          <p:nvPicPr>
            <p:cNvPr id="4" name="object 4"/>
            <p:cNvPicPr/>
            <p:nvPr/>
          </p:nvPicPr>
          <p:blipFill>
            <a:blip r:embed="rId3" cstate="print"/>
            <a:stretch>
              <a:fillRect/>
            </a:stretch>
          </p:blipFill>
          <p:spPr>
            <a:xfrm>
              <a:off x="611123" y="1542288"/>
              <a:ext cx="4346448" cy="2276856"/>
            </a:xfrm>
            <a:prstGeom prst="rect">
              <a:avLst/>
            </a:prstGeom>
          </p:spPr>
        </p:pic>
        <p:sp>
          <p:nvSpPr>
            <p:cNvPr id="5" name="object 5"/>
            <p:cNvSpPr/>
            <p:nvPr/>
          </p:nvSpPr>
          <p:spPr>
            <a:xfrm>
              <a:off x="592073" y="1523238"/>
              <a:ext cx="4384675" cy="2315210"/>
            </a:xfrm>
            <a:custGeom>
              <a:avLst/>
              <a:gdLst/>
              <a:ahLst/>
              <a:cxnLst/>
              <a:rect l="l" t="t" r="r" b="b"/>
              <a:pathLst>
                <a:path w="4384675" h="2315210">
                  <a:moveTo>
                    <a:pt x="0" y="0"/>
                  </a:moveTo>
                  <a:lnTo>
                    <a:pt x="4384548" y="0"/>
                  </a:lnTo>
                  <a:lnTo>
                    <a:pt x="4384548" y="2314956"/>
                  </a:lnTo>
                  <a:lnTo>
                    <a:pt x="0" y="2314956"/>
                  </a:lnTo>
                  <a:lnTo>
                    <a:pt x="0" y="0"/>
                  </a:lnTo>
                  <a:close/>
                </a:path>
              </a:pathLst>
            </a:custGeom>
            <a:ln w="38100">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1022603" y="3755136"/>
              <a:ext cx="3579876" cy="2731008"/>
            </a:xfrm>
            <a:prstGeom prst="rect">
              <a:avLst/>
            </a:prstGeom>
          </p:spPr>
        </p:pic>
        <p:pic>
          <p:nvPicPr>
            <p:cNvPr id="7" name="object 7"/>
            <p:cNvPicPr/>
            <p:nvPr/>
          </p:nvPicPr>
          <p:blipFill>
            <a:blip r:embed="rId5" cstate="print"/>
            <a:stretch>
              <a:fillRect/>
            </a:stretch>
          </p:blipFill>
          <p:spPr>
            <a:xfrm>
              <a:off x="1086611" y="3819144"/>
              <a:ext cx="3396996" cy="2548127"/>
            </a:xfrm>
            <a:prstGeom prst="rect">
              <a:avLst/>
            </a:prstGeom>
          </p:spPr>
        </p:pic>
        <p:sp>
          <p:nvSpPr>
            <p:cNvPr id="8" name="object 8"/>
            <p:cNvSpPr/>
            <p:nvPr/>
          </p:nvSpPr>
          <p:spPr>
            <a:xfrm>
              <a:off x="1067561" y="3800094"/>
              <a:ext cx="3435350" cy="2586355"/>
            </a:xfrm>
            <a:custGeom>
              <a:avLst/>
              <a:gdLst/>
              <a:ahLst/>
              <a:cxnLst/>
              <a:rect l="l" t="t" r="r" b="b"/>
              <a:pathLst>
                <a:path w="3435350" h="2586354">
                  <a:moveTo>
                    <a:pt x="0" y="0"/>
                  </a:moveTo>
                  <a:lnTo>
                    <a:pt x="3435096" y="0"/>
                  </a:lnTo>
                  <a:lnTo>
                    <a:pt x="3435096" y="2586227"/>
                  </a:lnTo>
                  <a:lnTo>
                    <a:pt x="0" y="2586227"/>
                  </a:lnTo>
                  <a:lnTo>
                    <a:pt x="0" y="0"/>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4922520" y="3918203"/>
              <a:ext cx="3422904" cy="2613660"/>
            </a:xfrm>
            <a:prstGeom prst="rect">
              <a:avLst/>
            </a:prstGeom>
          </p:spPr>
        </p:pic>
        <p:pic>
          <p:nvPicPr>
            <p:cNvPr id="10" name="object 10"/>
            <p:cNvPicPr/>
            <p:nvPr/>
          </p:nvPicPr>
          <p:blipFill>
            <a:blip r:embed="rId7" cstate="print"/>
            <a:stretch>
              <a:fillRect/>
            </a:stretch>
          </p:blipFill>
          <p:spPr>
            <a:xfrm>
              <a:off x="4986528" y="3982212"/>
              <a:ext cx="3240024" cy="2430780"/>
            </a:xfrm>
            <a:prstGeom prst="rect">
              <a:avLst/>
            </a:prstGeom>
          </p:spPr>
        </p:pic>
        <p:sp>
          <p:nvSpPr>
            <p:cNvPr id="11" name="object 11"/>
            <p:cNvSpPr/>
            <p:nvPr/>
          </p:nvSpPr>
          <p:spPr>
            <a:xfrm>
              <a:off x="4967478" y="3963162"/>
              <a:ext cx="3278504" cy="2468880"/>
            </a:xfrm>
            <a:custGeom>
              <a:avLst/>
              <a:gdLst/>
              <a:ahLst/>
              <a:cxnLst/>
              <a:rect l="l" t="t" r="r" b="b"/>
              <a:pathLst>
                <a:path w="3278504" h="2468879">
                  <a:moveTo>
                    <a:pt x="0" y="0"/>
                  </a:moveTo>
                  <a:lnTo>
                    <a:pt x="3278124" y="0"/>
                  </a:lnTo>
                  <a:lnTo>
                    <a:pt x="3278124" y="2468880"/>
                  </a:lnTo>
                  <a:lnTo>
                    <a:pt x="0" y="2468880"/>
                  </a:lnTo>
                  <a:lnTo>
                    <a:pt x="0" y="0"/>
                  </a:lnTo>
                  <a:close/>
                </a:path>
              </a:pathLst>
            </a:custGeom>
            <a:ln w="38100">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5012435" y="1708404"/>
              <a:ext cx="3811523" cy="1999488"/>
            </a:xfrm>
            <a:prstGeom prst="rect">
              <a:avLst/>
            </a:prstGeom>
          </p:spPr>
        </p:pic>
        <p:pic>
          <p:nvPicPr>
            <p:cNvPr id="13" name="object 13"/>
            <p:cNvPicPr/>
            <p:nvPr/>
          </p:nvPicPr>
          <p:blipFill>
            <a:blip r:embed="rId9" cstate="print"/>
            <a:stretch>
              <a:fillRect/>
            </a:stretch>
          </p:blipFill>
          <p:spPr>
            <a:xfrm>
              <a:off x="5076444" y="1772412"/>
              <a:ext cx="3628644" cy="1816607"/>
            </a:xfrm>
            <a:prstGeom prst="rect">
              <a:avLst/>
            </a:prstGeom>
          </p:spPr>
        </p:pic>
        <p:sp>
          <p:nvSpPr>
            <p:cNvPr id="14" name="object 14"/>
            <p:cNvSpPr/>
            <p:nvPr/>
          </p:nvSpPr>
          <p:spPr>
            <a:xfrm>
              <a:off x="5057394" y="1753362"/>
              <a:ext cx="3667125" cy="1854835"/>
            </a:xfrm>
            <a:custGeom>
              <a:avLst/>
              <a:gdLst/>
              <a:ahLst/>
              <a:cxnLst/>
              <a:rect l="l" t="t" r="r" b="b"/>
              <a:pathLst>
                <a:path w="3667125" h="1854835">
                  <a:moveTo>
                    <a:pt x="0" y="0"/>
                  </a:moveTo>
                  <a:lnTo>
                    <a:pt x="3666744" y="0"/>
                  </a:lnTo>
                  <a:lnTo>
                    <a:pt x="3666744" y="1854708"/>
                  </a:lnTo>
                  <a:lnTo>
                    <a:pt x="0" y="1854708"/>
                  </a:lnTo>
                  <a:lnTo>
                    <a:pt x="0" y="0"/>
                  </a:lnTo>
                  <a:close/>
                </a:path>
              </a:pathLst>
            </a:custGeom>
            <a:ln w="38100">
              <a:solidFill>
                <a:srgbClr val="000000"/>
              </a:solidFill>
            </a:ln>
          </p:spPr>
          <p:txBody>
            <a:bodyPr wrap="square" lIns="0" tIns="0" rIns="0" bIns="0" rtlCol="0"/>
            <a:lstStyle/>
            <a:p>
              <a:endParaRPr/>
            </a:p>
          </p:txBody>
        </p:sp>
      </p:grpSp>
      <p:pic>
        <p:nvPicPr>
          <p:cNvPr id="15" name="object 15"/>
          <p:cNvPicPr/>
          <p:nvPr/>
        </p:nvPicPr>
        <p:blipFill>
          <a:blip r:embed="rId10" cstate="print"/>
          <a:stretch>
            <a:fillRect/>
          </a:stretch>
        </p:blipFill>
        <p:spPr>
          <a:xfrm>
            <a:off x="7956804" y="167639"/>
            <a:ext cx="987551" cy="987551"/>
          </a:xfrm>
          <a:prstGeom prst="rect">
            <a:avLst/>
          </a:prstGeom>
        </p:spPr>
      </p:pic>
      <p:sp>
        <p:nvSpPr>
          <p:cNvPr id="16" name="object 16"/>
          <p:cNvSpPr txBox="1">
            <a:spLocks noGrp="1"/>
          </p:cNvSpPr>
          <p:nvPr>
            <p:ph type="title"/>
          </p:nvPr>
        </p:nvSpPr>
        <p:spPr>
          <a:prstGeom prst="rect">
            <a:avLst/>
          </a:prstGeom>
        </p:spPr>
        <p:txBody>
          <a:bodyPr vert="horz" wrap="square" lIns="0" tIns="118402" rIns="0" bIns="0" rtlCol="0">
            <a:spAutoFit/>
          </a:bodyPr>
          <a:lstStyle/>
          <a:p>
            <a:pPr marL="1699260" marR="5080" indent="-1268095">
              <a:lnSpc>
                <a:spcPts val="3460"/>
              </a:lnSpc>
              <a:spcBef>
                <a:spcPts val="535"/>
              </a:spcBef>
            </a:pPr>
            <a:r>
              <a:rPr spc="-20" dirty="0"/>
              <a:t>ENDÜSTRİYEL</a:t>
            </a:r>
            <a:r>
              <a:rPr spc="-95" dirty="0"/>
              <a:t> </a:t>
            </a:r>
            <a:r>
              <a:rPr spc="-10" dirty="0"/>
              <a:t>ELEKTRONİK LABORATUVARI</a:t>
            </a: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348739"/>
            <a:ext cx="9144000" cy="5509260"/>
            <a:chOff x="0" y="1348739"/>
            <a:chExt cx="9144000" cy="5509260"/>
          </a:xfrm>
        </p:grpSpPr>
        <p:pic>
          <p:nvPicPr>
            <p:cNvPr id="3" name="object 3"/>
            <p:cNvPicPr/>
            <p:nvPr/>
          </p:nvPicPr>
          <p:blipFill>
            <a:blip r:embed="rId2" cstate="print"/>
            <a:stretch>
              <a:fillRect/>
            </a:stretch>
          </p:blipFill>
          <p:spPr>
            <a:xfrm>
              <a:off x="187452" y="1348739"/>
              <a:ext cx="4695444" cy="3567684"/>
            </a:xfrm>
            <a:prstGeom prst="rect">
              <a:avLst/>
            </a:prstGeom>
          </p:spPr>
        </p:pic>
        <p:pic>
          <p:nvPicPr>
            <p:cNvPr id="4" name="object 4"/>
            <p:cNvPicPr/>
            <p:nvPr/>
          </p:nvPicPr>
          <p:blipFill>
            <a:blip r:embed="rId3" cstate="print"/>
            <a:stretch>
              <a:fillRect/>
            </a:stretch>
          </p:blipFill>
          <p:spPr>
            <a:xfrm>
              <a:off x="251459" y="1412747"/>
              <a:ext cx="4512564" cy="3384804"/>
            </a:xfrm>
            <a:prstGeom prst="rect">
              <a:avLst/>
            </a:prstGeom>
          </p:spPr>
        </p:pic>
        <p:sp>
          <p:nvSpPr>
            <p:cNvPr id="5" name="object 5"/>
            <p:cNvSpPr/>
            <p:nvPr/>
          </p:nvSpPr>
          <p:spPr>
            <a:xfrm>
              <a:off x="232409" y="1393697"/>
              <a:ext cx="4551045" cy="3423285"/>
            </a:xfrm>
            <a:custGeom>
              <a:avLst/>
              <a:gdLst/>
              <a:ahLst/>
              <a:cxnLst/>
              <a:rect l="l" t="t" r="r" b="b"/>
              <a:pathLst>
                <a:path w="4551045" h="3423285">
                  <a:moveTo>
                    <a:pt x="0" y="0"/>
                  </a:moveTo>
                  <a:lnTo>
                    <a:pt x="4550664" y="0"/>
                  </a:lnTo>
                  <a:lnTo>
                    <a:pt x="4550664" y="3422904"/>
                  </a:lnTo>
                  <a:lnTo>
                    <a:pt x="0" y="3422904"/>
                  </a:lnTo>
                  <a:lnTo>
                    <a:pt x="0" y="0"/>
                  </a:lnTo>
                  <a:close/>
                </a:path>
              </a:pathLst>
            </a:custGeom>
            <a:ln w="38100">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5227320" y="1420367"/>
              <a:ext cx="3855720" cy="5079491"/>
            </a:xfrm>
            <a:prstGeom prst="rect">
              <a:avLst/>
            </a:prstGeom>
          </p:spPr>
        </p:pic>
        <p:pic>
          <p:nvPicPr>
            <p:cNvPr id="7" name="object 7"/>
            <p:cNvPicPr/>
            <p:nvPr/>
          </p:nvPicPr>
          <p:blipFill>
            <a:blip r:embed="rId5" cstate="print"/>
            <a:stretch>
              <a:fillRect/>
            </a:stretch>
          </p:blipFill>
          <p:spPr>
            <a:xfrm>
              <a:off x="5291328" y="1484375"/>
              <a:ext cx="3672839" cy="4896610"/>
            </a:xfrm>
            <a:prstGeom prst="rect">
              <a:avLst/>
            </a:prstGeom>
          </p:spPr>
        </p:pic>
        <p:sp>
          <p:nvSpPr>
            <p:cNvPr id="8" name="object 8"/>
            <p:cNvSpPr/>
            <p:nvPr/>
          </p:nvSpPr>
          <p:spPr>
            <a:xfrm>
              <a:off x="5272278" y="1465325"/>
              <a:ext cx="3710940" cy="4935220"/>
            </a:xfrm>
            <a:custGeom>
              <a:avLst/>
              <a:gdLst/>
              <a:ahLst/>
              <a:cxnLst/>
              <a:rect l="l" t="t" r="r" b="b"/>
              <a:pathLst>
                <a:path w="3710940" h="4935220">
                  <a:moveTo>
                    <a:pt x="0" y="0"/>
                  </a:moveTo>
                  <a:lnTo>
                    <a:pt x="3710939" y="0"/>
                  </a:lnTo>
                  <a:lnTo>
                    <a:pt x="3710939" y="4934712"/>
                  </a:lnTo>
                  <a:lnTo>
                    <a:pt x="0" y="4934712"/>
                  </a:lnTo>
                  <a:lnTo>
                    <a:pt x="0" y="0"/>
                  </a:lnTo>
                  <a:close/>
                </a:path>
              </a:pathLst>
            </a:custGeom>
            <a:ln w="38100">
              <a:solidFill>
                <a:srgbClr val="000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3709415" y="4187951"/>
              <a:ext cx="1780032" cy="2311907"/>
            </a:xfrm>
            <a:prstGeom prst="rect">
              <a:avLst/>
            </a:prstGeom>
          </p:spPr>
        </p:pic>
        <p:pic>
          <p:nvPicPr>
            <p:cNvPr id="10" name="object 10"/>
            <p:cNvPicPr/>
            <p:nvPr/>
          </p:nvPicPr>
          <p:blipFill>
            <a:blip r:embed="rId7" cstate="print"/>
            <a:stretch>
              <a:fillRect/>
            </a:stretch>
          </p:blipFill>
          <p:spPr>
            <a:xfrm>
              <a:off x="3773423" y="4251960"/>
              <a:ext cx="1597152" cy="2129028"/>
            </a:xfrm>
            <a:prstGeom prst="rect">
              <a:avLst/>
            </a:prstGeom>
          </p:spPr>
        </p:pic>
        <p:sp>
          <p:nvSpPr>
            <p:cNvPr id="11" name="object 11"/>
            <p:cNvSpPr/>
            <p:nvPr/>
          </p:nvSpPr>
          <p:spPr>
            <a:xfrm>
              <a:off x="3754373" y="4232910"/>
              <a:ext cx="1635760" cy="2167255"/>
            </a:xfrm>
            <a:custGeom>
              <a:avLst/>
              <a:gdLst/>
              <a:ahLst/>
              <a:cxnLst/>
              <a:rect l="l" t="t" r="r" b="b"/>
              <a:pathLst>
                <a:path w="1635760" h="2167254">
                  <a:moveTo>
                    <a:pt x="0" y="0"/>
                  </a:moveTo>
                  <a:lnTo>
                    <a:pt x="1635252" y="0"/>
                  </a:lnTo>
                  <a:lnTo>
                    <a:pt x="1635252" y="2167128"/>
                  </a:lnTo>
                  <a:lnTo>
                    <a:pt x="0" y="2167128"/>
                  </a:lnTo>
                  <a:lnTo>
                    <a:pt x="0" y="0"/>
                  </a:lnTo>
                  <a:close/>
                </a:path>
              </a:pathLst>
            </a:custGeom>
            <a:ln w="38100">
              <a:solidFill>
                <a:srgbClr val="000000"/>
              </a:solidFill>
            </a:ln>
          </p:spPr>
          <p:txBody>
            <a:bodyPr wrap="square" lIns="0" tIns="0" rIns="0" bIns="0" rtlCol="0"/>
            <a:lstStyle/>
            <a:p>
              <a:endParaRPr/>
            </a:p>
          </p:txBody>
        </p:sp>
      </p:grpSp>
      <p:pic>
        <p:nvPicPr>
          <p:cNvPr id="12" name="object 12"/>
          <p:cNvPicPr/>
          <p:nvPr/>
        </p:nvPicPr>
        <p:blipFill>
          <a:blip r:embed="rId8" cstate="print"/>
          <a:stretch>
            <a:fillRect/>
          </a:stretch>
        </p:blipFill>
        <p:spPr>
          <a:xfrm>
            <a:off x="7956804" y="167639"/>
            <a:ext cx="987551" cy="987551"/>
          </a:xfrm>
          <a:prstGeom prst="rect">
            <a:avLst/>
          </a:prstGeom>
        </p:spPr>
      </p:pic>
      <p:sp>
        <p:nvSpPr>
          <p:cNvPr id="13" name="object 13"/>
          <p:cNvSpPr txBox="1">
            <a:spLocks noGrp="1"/>
          </p:cNvSpPr>
          <p:nvPr>
            <p:ph type="title"/>
          </p:nvPr>
        </p:nvSpPr>
        <p:spPr>
          <a:xfrm>
            <a:off x="2676296" y="375742"/>
            <a:ext cx="3790315" cy="513715"/>
          </a:xfrm>
          <a:prstGeom prst="rect">
            <a:avLst/>
          </a:prstGeom>
        </p:spPr>
        <p:txBody>
          <a:bodyPr vert="horz" wrap="square" lIns="0" tIns="13335" rIns="0" bIns="0" rtlCol="0">
            <a:spAutoFit/>
          </a:bodyPr>
          <a:lstStyle/>
          <a:p>
            <a:pPr marL="12700">
              <a:lnSpc>
                <a:spcPct val="100000"/>
              </a:lnSpc>
              <a:spcBef>
                <a:spcPts val="105"/>
              </a:spcBef>
            </a:pPr>
            <a:r>
              <a:rPr spc="-10" dirty="0"/>
              <a:t>MEKANİK</a:t>
            </a:r>
            <a:r>
              <a:rPr spc="-195" dirty="0"/>
              <a:t> </a:t>
            </a:r>
            <a:r>
              <a:rPr spc="-70" dirty="0"/>
              <a:t>ATÖLYE</a:t>
            </a: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56804" y="167639"/>
            <a:ext cx="987551" cy="987551"/>
          </a:xfrm>
          <a:prstGeom prst="rect">
            <a:avLst/>
          </a:prstGeom>
        </p:spPr>
      </p:pic>
      <p:grpSp>
        <p:nvGrpSpPr>
          <p:cNvPr id="3" name="object 3"/>
          <p:cNvGrpSpPr/>
          <p:nvPr/>
        </p:nvGrpSpPr>
        <p:grpSpPr>
          <a:xfrm>
            <a:off x="259079" y="1770888"/>
            <a:ext cx="8884920" cy="4509770"/>
            <a:chOff x="259079" y="1770888"/>
            <a:chExt cx="8884920" cy="4509770"/>
          </a:xfrm>
        </p:grpSpPr>
        <p:pic>
          <p:nvPicPr>
            <p:cNvPr id="4" name="object 4"/>
            <p:cNvPicPr/>
            <p:nvPr/>
          </p:nvPicPr>
          <p:blipFill>
            <a:blip r:embed="rId3" cstate="print"/>
            <a:stretch>
              <a:fillRect/>
            </a:stretch>
          </p:blipFill>
          <p:spPr>
            <a:xfrm>
              <a:off x="6163056" y="1877568"/>
              <a:ext cx="2980944" cy="1947672"/>
            </a:xfrm>
            <a:prstGeom prst="rect">
              <a:avLst/>
            </a:prstGeom>
          </p:spPr>
        </p:pic>
        <p:pic>
          <p:nvPicPr>
            <p:cNvPr id="5" name="object 5"/>
            <p:cNvPicPr/>
            <p:nvPr/>
          </p:nvPicPr>
          <p:blipFill>
            <a:blip r:embed="rId4" cstate="print"/>
            <a:stretch>
              <a:fillRect/>
            </a:stretch>
          </p:blipFill>
          <p:spPr>
            <a:xfrm>
              <a:off x="259079" y="1770888"/>
              <a:ext cx="5951220" cy="4509516"/>
            </a:xfrm>
            <a:prstGeom prst="rect">
              <a:avLst/>
            </a:prstGeom>
          </p:spPr>
        </p:pic>
        <p:pic>
          <p:nvPicPr>
            <p:cNvPr id="6" name="object 6"/>
            <p:cNvPicPr/>
            <p:nvPr/>
          </p:nvPicPr>
          <p:blipFill>
            <a:blip r:embed="rId5" cstate="print"/>
            <a:stretch>
              <a:fillRect/>
            </a:stretch>
          </p:blipFill>
          <p:spPr>
            <a:xfrm>
              <a:off x="323087" y="1834896"/>
              <a:ext cx="5768340" cy="4326635"/>
            </a:xfrm>
            <a:prstGeom prst="rect">
              <a:avLst/>
            </a:prstGeom>
          </p:spPr>
        </p:pic>
        <p:sp>
          <p:nvSpPr>
            <p:cNvPr id="7" name="object 7"/>
            <p:cNvSpPr/>
            <p:nvPr/>
          </p:nvSpPr>
          <p:spPr>
            <a:xfrm>
              <a:off x="304037" y="1815846"/>
              <a:ext cx="5806440" cy="4364990"/>
            </a:xfrm>
            <a:custGeom>
              <a:avLst/>
              <a:gdLst/>
              <a:ahLst/>
              <a:cxnLst/>
              <a:rect l="l" t="t" r="r" b="b"/>
              <a:pathLst>
                <a:path w="5806440" h="4364990">
                  <a:moveTo>
                    <a:pt x="0" y="0"/>
                  </a:moveTo>
                  <a:lnTo>
                    <a:pt x="5806440" y="0"/>
                  </a:lnTo>
                  <a:lnTo>
                    <a:pt x="5806440" y="4364736"/>
                  </a:lnTo>
                  <a:lnTo>
                    <a:pt x="0" y="4364736"/>
                  </a:lnTo>
                  <a:lnTo>
                    <a:pt x="0" y="0"/>
                  </a:lnTo>
                  <a:close/>
                </a:path>
              </a:pathLst>
            </a:custGeom>
            <a:ln w="38100">
              <a:solidFill>
                <a:srgbClr val="000000"/>
              </a:solidFill>
            </a:ln>
          </p:spPr>
          <p:txBody>
            <a:bodyPr wrap="square" lIns="0" tIns="0" rIns="0" bIns="0" rtlCol="0"/>
            <a:lstStyle/>
            <a:p>
              <a:endParaRPr/>
            </a:p>
          </p:txBody>
        </p:sp>
        <p:pic>
          <p:nvPicPr>
            <p:cNvPr id="8" name="object 8"/>
            <p:cNvPicPr/>
            <p:nvPr/>
          </p:nvPicPr>
          <p:blipFill>
            <a:blip r:embed="rId6" cstate="print"/>
            <a:stretch>
              <a:fillRect/>
            </a:stretch>
          </p:blipFill>
          <p:spPr>
            <a:xfrm>
              <a:off x="6498335" y="3148584"/>
              <a:ext cx="2394204" cy="3131818"/>
            </a:xfrm>
            <a:prstGeom prst="rect">
              <a:avLst/>
            </a:prstGeom>
          </p:spPr>
        </p:pic>
        <p:pic>
          <p:nvPicPr>
            <p:cNvPr id="9" name="object 9"/>
            <p:cNvPicPr/>
            <p:nvPr/>
          </p:nvPicPr>
          <p:blipFill>
            <a:blip r:embed="rId7" cstate="print"/>
            <a:stretch>
              <a:fillRect/>
            </a:stretch>
          </p:blipFill>
          <p:spPr>
            <a:xfrm>
              <a:off x="6562344" y="3212591"/>
              <a:ext cx="2211324" cy="2948939"/>
            </a:xfrm>
            <a:prstGeom prst="rect">
              <a:avLst/>
            </a:prstGeom>
          </p:spPr>
        </p:pic>
        <p:sp>
          <p:nvSpPr>
            <p:cNvPr id="10" name="object 10"/>
            <p:cNvSpPr/>
            <p:nvPr/>
          </p:nvSpPr>
          <p:spPr>
            <a:xfrm>
              <a:off x="6543294" y="3193541"/>
              <a:ext cx="2249805" cy="2987040"/>
            </a:xfrm>
            <a:custGeom>
              <a:avLst/>
              <a:gdLst/>
              <a:ahLst/>
              <a:cxnLst/>
              <a:rect l="l" t="t" r="r" b="b"/>
              <a:pathLst>
                <a:path w="2249804" h="2987040">
                  <a:moveTo>
                    <a:pt x="0" y="0"/>
                  </a:moveTo>
                  <a:lnTo>
                    <a:pt x="2249424" y="0"/>
                  </a:lnTo>
                  <a:lnTo>
                    <a:pt x="2249424" y="2987040"/>
                  </a:lnTo>
                  <a:lnTo>
                    <a:pt x="0" y="2987040"/>
                  </a:lnTo>
                  <a:lnTo>
                    <a:pt x="0" y="0"/>
                  </a:lnTo>
                  <a:close/>
                </a:path>
              </a:pathLst>
            </a:custGeom>
            <a:ln w="38099">
              <a:solidFill>
                <a:srgbClr val="000000"/>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283248" rIns="0" bIns="0" rtlCol="0">
            <a:spAutoFit/>
          </a:bodyPr>
          <a:lstStyle/>
          <a:p>
            <a:pPr marL="779145">
              <a:lnSpc>
                <a:spcPct val="100000"/>
              </a:lnSpc>
              <a:spcBef>
                <a:spcPts val="105"/>
              </a:spcBef>
            </a:pPr>
            <a:r>
              <a:rPr spc="-25" dirty="0"/>
              <a:t>PLAZMA</a:t>
            </a:r>
            <a:r>
              <a:rPr spc="-145" dirty="0"/>
              <a:t> </a:t>
            </a:r>
            <a:r>
              <a:rPr spc="-45" dirty="0"/>
              <a:t>LABORATUVARI</a:t>
            </a: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56804" y="167639"/>
            <a:ext cx="987551" cy="987551"/>
          </a:xfrm>
          <a:prstGeom prst="rect">
            <a:avLst/>
          </a:prstGeom>
        </p:spPr>
      </p:pic>
      <p:grpSp>
        <p:nvGrpSpPr>
          <p:cNvPr id="3" name="object 3"/>
          <p:cNvGrpSpPr/>
          <p:nvPr/>
        </p:nvGrpSpPr>
        <p:grpSpPr>
          <a:xfrm>
            <a:off x="259079" y="1770888"/>
            <a:ext cx="8884920" cy="4509770"/>
            <a:chOff x="259079" y="1770888"/>
            <a:chExt cx="8884920" cy="4509770"/>
          </a:xfrm>
        </p:grpSpPr>
        <p:pic>
          <p:nvPicPr>
            <p:cNvPr id="4" name="object 4"/>
            <p:cNvPicPr/>
            <p:nvPr/>
          </p:nvPicPr>
          <p:blipFill>
            <a:blip r:embed="rId3" cstate="print"/>
            <a:stretch>
              <a:fillRect/>
            </a:stretch>
          </p:blipFill>
          <p:spPr>
            <a:xfrm>
              <a:off x="6163056" y="1877568"/>
              <a:ext cx="2980944" cy="1947672"/>
            </a:xfrm>
            <a:prstGeom prst="rect">
              <a:avLst/>
            </a:prstGeom>
          </p:spPr>
        </p:pic>
        <p:pic>
          <p:nvPicPr>
            <p:cNvPr id="5" name="object 5"/>
            <p:cNvPicPr/>
            <p:nvPr/>
          </p:nvPicPr>
          <p:blipFill>
            <a:blip r:embed="rId4" cstate="print"/>
            <a:stretch>
              <a:fillRect/>
            </a:stretch>
          </p:blipFill>
          <p:spPr>
            <a:xfrm>
              <a:off x="259079" y="1770888"/>
              <a:ext cx="5951220" cy="4509516"/>
            </a:xfrm>
            <a:prstGeom prst="rect">
              <a:avLst/>
            </a:prstGeom>
          </p:spPr>
        </p:pic>
        <p:pic>
          <p:nvPicPr>
            <p:cNvPr id="6" name="object 6"/>
            <p:cNvPicPr/>
            <p:nvPr/>
          </p:nvPicPr>
          <p:blipFill>
            <a:blip r:embed="rId5" cstate="print"/>
            <a:stretch>
              <a:fillRect/>
            </a:stretch>
          </p:blipFill>
          <p:spPr>
            <a:xfrm>
              <a:off x="323087" y="1834896"/>
              <a:ext cx="5768340" cy="4326635"/>
            </a:xfrm>
            <a:prstGeom prst="rect">
              <a:avLst/>
            </a:prstGeom>
          </p:spPr>
        </p:pic>
        <p:sp>
          <p:nvSpPr>
            <p:cNvPr id="7" name="object 7"/>
            <p:cNvSpPr/>
            <p:nvPr/>
          </p:nvSpPr>
          <p:spPr>
            <a:xfrm>
              <a:off x="304037" y="1815846"/>
              <a:ext cx="5806440" cy="4364990"/>
            </a:xfrm>
            <a:custGeom>
              <a:avLst/>
              <a:gdLst/>
              <a:ahLst/>
              <a:cxnLst/>
              <a:rect l="l" t="t" r="r" b="b"/>
              <a:pathLst>
                <a:path w="5806440" h="4364990">
                  <a:moveTo>
                    <a:pt x="0" y="0"/>
                  </a:moveTo>
                  <a:lnTo>
                    <a:pt x="5806440" y="0"/>
                  </a:lnTo>
                  <a:lnTo>
                    <a:pt x="5806440" y="4364736"/>
                  </a:lnTo>
                  <a:lnTo>
                    <a:pt x="0" y="4364736"/>
                  </a:lnTo>
                  <a:lnTo>
                    <a:pt x="0" y="0"/>
                  </a:lnTo>
                  <a:close/>
                </a:path>
              </a:pathLst>
            </a:custGeom>
            <a:ln w="38100">
              <a:solidFill>
                <a:srgbClr val="000000"/>
              </a:solidFill>
            </a:ln>
          </p:spPr>
          <p:txBody>
            <a:bodyPr wrap="square" lIns="0" tIns="0" rIns="0" bIns="0" rtlCol="0"/>
            <a:lstStyle/>
            <a:p>
              <a:endParaRPr/>
            </a:p>
          </p:txBody>
        </p:sp>
        <p:pic>
          <p:nvPicPr>
            <p:cNvPr id="8" name="object 8"/>
            <p:cNvPicPr/>
            <p:nvPr/>
          </p:nvPicPr>
          <p:blipFill>
            <a:blip r:embed="rId6" cstate="print"/>
            <a:stretch>
              <a:fillRect/>
            </a:stretch>
          </p:blipFill>
          <p:spPr>
            <a:xfrm>
              <a:off x="6498335" y="3148584"/>
              <a:ext cx="2394204" cy="3131818"/>
            </a:xfrm>
            <a:prstGeom prst="rect">
              <a:avLst/>
            </a:prstGeom>
          </p:spPr>
        </p:pic>
        <p:pic>
          <p:nvPicPr>
            <p:cNvPr id="9" name="object 9"/>
            <p:cNvPicPr/>
            <p:nvPr/>
          </p:nvPicPr>
          <p:blipFill>
            <a:blip r:embed="rId7" cstate="print"/>
            <a:stretch>
              <a:fillRect/>
            </a:stretch>
          </p:blipFill>
          <p:spPr>
            <a:xfrm>
              <a:off x="6562344" y="3212591"/>
              <a:ext cx="2211324" cy="2948939"/>
            </a:xfrm>
            <a:prstGeom prst="rect">
              <a:avLst/>
            </a:prstGeom>
          </p:spPr>
        </p:pic>
        <p:sp>
          <p:nvSpPr>
            <p:cNvPr id="10" name="object 10"/>
            <p:cNvSpPr/>
            <p:nvPr/>
          </p:nvSpPr>
          <p:spPr>
            <a:xfrm>
              <a:off x="6543294" y="3193541"/>
              <a:ext cx="2249805" cy="2987040"/>
            </a:xfrm>
            <a:custGeom>
              <a:avLst/>
              <a:gdLst/>
              <a:ahLst/>
              <a:cxnLst/>
              <a:rect l="l" t="t" r="r" b="b"/>
              <a:pathLst>
                <a:path w="2249804" h="2987040">
                  <a:moveTo>
                    <a:pt x="0" y="0"/>
                  </a:moveTo>
                  <a:lnTo>
                    <a:pt x="2249424" y="0"/>
                  </a:lnTo>
                  <a:lnTo>
                    <a:pt x="2249424" y="2987040"/>
                  </a:lnTo>
                  <a:lnTo>
                    <a:pt x="0" y="2987040"/>
                  </a:lnTo>
                  <a:lnTo>
                    <a:pt x="0" y="0"/>
                  </a:lnTo>
                  <a:close/>
                </a:path>
              </a:pathLst>
            </a:custGeom>
            <a:ln w="38099">
              <a:solidFill>
                <a:srgbClr val="000000"/>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283248" rIns="0" bIns="0" rtlCol="0">
            <a:spAutoFit/>
          </a:bodyPr>
          <a:lstStyle/>
          <a:p>
            <a:pPr marL="779145">
              <a:lnSpc>
                <a:spcPct val="100000"/>
              </a:lnSpc>
              <a:spcBef>
                <a:spcPts val="105"/>
              </a:spcBef>
            </a:pPr>
            <a:r>
              <a:rPr spc="-25" dirty="0"/>
              <a:t>PLAZMA</a:t>
            </a:r>
            <a:r>
              <a:rPr spc="-145" dirty="0"/>
              <a:t> </a:t>
            </a:r>
            <a:r>
              <a:rPr spc="-45" dirty="0"/>
              <a:t>LABORATUVARI</a:t>
            </a: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33</a:t>
            </a:fld>
            <a:endParaRPr spc="-25" dirty="0"/>
          </a:p>
        </p:txBody>
      </p:sp>
    </p:spTree>
    <p:extLst>
      <p:ext uri="{BB962C8B-B14F-4D97-AF65-F5344CB8AC3E}">
        <p14:creationId xmlns:p14="http://schemas.microsoft.com/office/powerpoint/2010/main" val="3050227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69619" y="388944"/>
            <a:ext cx="6665722" cy="568399"/>
          </a:xfrm>
          <a:prstGeom prst="rect">
            <a:avLst/>
          </a:prstGeom>
        </p:spPr>
        <p:txBody>
          <a:bodyPr vert="horz" wrap="square" lIns="0" tIns="118402" rIns="0" bIns="0" rtlCol="0">
            <a:spAutoFit/>
          </a:bodyPr>
          <a:lstStyle/>
          <a:p>
            <a:pPr marL="2054225" marR="5080" indent="-826135">
              <a:lnSpc>
                <a:spcPts val="3460"/>
              </a:lnSpc>
              <a:spcBef>
                <a:spcPts val="535"/>
              </a:spcBef>
            </a:pPr>
            <a:r>
              <a:rPr spc="-10" dirty="0"/>
              <a:t>BAŞARILARI</a:t>
            </a:r>
            <a:r>
              <a:rPr lang="tr-TR" spc="-10" dirty="0"/>
              <a:t>MIZ</a:t>
            </a:r>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34</a:t>
            </a:fld>
            <a:endParaRPr spc="-25" dirty="0"/>
          </a:p>
        </p:txBody>
      </p:sp>
      <p:pic>
        <p:nvPicPr>
          <p:cNvPr id="17" name="Resim 16">
            <a:extLst>
              <a:ext uri="{FF2B5EF4-FFF2-40B4-BE49-F238E27FC236}">
                <a16:creationId xmlns:a16="http://schemas.microsoft.com/office/drawing/2014/main" id="{C0B5734A-0C84-4E86-B2AE-C013B9D8E690}"/>
              </a:ext>
            </a:extLst>
          </p:cNvPr>
          <p:cNvPicPr>
            <a:picLocks noChangeAspect="1"/>
          </p:cNvPicPr>
          <p:nvPr/>
        </p:nvPicPr>
        <p:blipFill>
          <a:blip r:embed="rId2"/>
          <a:stretch>
            <a:fillRect/>
          </a:stretch>
        </p:blipFill>
        <p:spPr>
          <a:xfrm>
            <a:off x="2286000" y="1688722"/>
            <a:ext cx="4191000" cy="41624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325880"/>
          </a:xfrm>
          <a:custGeom>
            <a:avLst/>
            <a:gdLst/>
            <a:ahLst/>
            <a:cxnLst/>
            <a:rect l="l" t="t" r="r" b="b"/>
            <a:pathLst>
              <a:path w="9144000" h="1325880">
                <a:moveTo>
                  <a:pt x="0" y="1325879"/>
                </a:moveTo>
                <a:lnTo>
                  <a:pt x="9143987" y="1325879"/>
                </a:lnTo>
                <a:lnTo>
                  <a:pt x="9143987" y="0"/>
                </a:lnTo>
                <a:lnTo>
                  <a:pt x="0" y="0"/>
                </a:lnTo>
                <a:lnTo>
                  <a:pt x="0" y="1325879"/>
                </a:lnTo>
                <a:close/>
              </a:path>
            </a:pathLst>
          </a:custGeom>
          <a:solidFill>
            <a:srgbClr val="E37739"/>
          </a:solidFill>
        </p:spPr>
        <p:txBody>
          <a:bodyPr wrap="square" lIns="0" tIns="0" rIns="0" bIns="0" rtlCol="0"/>
          <a:lstStyle/>
          <a:p>
            <a:endParaRPr/>
          </a:p>
        </p:txBody>
      </p:sp>
      <p:grpSp>
        <p:nvGrpSpPr>
          <p:cNvPr id="3" name="object 3"/>
          <p:cNvGrpSpPr/>
          <p:nvPr/>
        </p:nvGrpSpPr>
        <p:grpSpPr>
          <a:xfrm>
            <a:off x="0" y="6490716"/>
            <a:ext cx="9144126" cy="367665"/>
            <a:chOff x="0" y="6490716"/>
            <a:chExt cx="9144126" cy="367665"/>
          </a:xfrm>
        </p:grpSpPr>
        <p:sp>
          <p:nvSpPr>
            <p:cNvPr id="4" name="object 4"/>
            <p:cNvSpPr/>
            <p:nvPr/>
          </p:nvSpPr>
          <p:spPr>
            <a:xfrm>
              <a:off x="0" y="6490716"/>
              <a:ext cx="9144000" cy="367665"/>
            </a:xfrm>
            <a:custGeom>
              <a:avLst/>
              <a:gdLst/>
              <a:ahLst/>
              <a:cxnLst/>
              <a:rect l="l" t="t" r="r" b="b"/>
              <a:pathLst>
                <a:path w="9144000" h="367665">
                  <a:moveTo>
                    <a:pt x="9144000" y="0"/>
                  </a:moveTo>
                  <a:lnTo>
                    <a:pt x="0" y="0"/>
                  </a:lnTo>
                  <a:lnTo>
                    <a:pt x="0" y="367284"/>
                  </a:lnTo>
                  <a:lnTo>
                    <a:pt x="9144000" y="367284"/>
                  </a:lnTo>
                  <a:lnTo>
                    <a:pt x="9144000" y="0"/>
                  </a:lnTo>
                  <a:close/>
                </a:path>
              </a:pathLst>
            </a:custGeom>
            <a:solidFill>
              <a:srgbClr val="1C3669"/>
            </a:solidFill>
          </p:spPr>
          <p:txBody>
            <a:bodyPr wrap="square" lIns="0" tIns="0" rIns="0" bIns="0" rtlCol="0"/>
            <a:lstStyle/>
            <a:p>
              <a:endParaRPr/>
            </a:p>
          </p:txBody>
        </p:sp>
        <p:sp>
          <p:nvSpPr>
            <p:cNvPr id="5" name="object 5"/>
            <p:cNvSpPr/>
            <p:nvPr/>
          </p:nvSpPr>
          <p:spPr>
            <a:xfrm>
              <a:off x="8173211" y="6492240"/>
              <a:ext cx="970915" cy="365760"/>
            </a:xfrm>
            <a:custGeom>
              <a:avLst/>
              <a:gdLst/>
              <a:ahLst/>
              <a:cxnLst/>
              <a:rect l="l" t="t" r="r" b="b"/>
              <a:pathLst>
                <a:path w="970915" h="365759">
                  <a:moveTo>
                    <a:pt x="970788" y="0"/>
                  </a:moveTo>
                  <a:lnTo>
                    <a:pt x="0" y="0"/>
                  </a:lnTo>
                  <a:lnTo>
                    <a:pt x="0" y="365760"/>
                  </a:lnTo>
                  <a:lnTo>
                    <a:pt x="970788" y="365760"/>
                  </a:lnTo>
                  <a:lnTo>
                    <a:pt x="970788" y="0"/>
                  </a:lnTo>
                  <a:close/>
                </a:path>
              </a:pathLst>
            </a:custGeom>
            <a:solidFill>
              <a:srgbClr val="E37839"/>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956804" y="167639"/>
            <a:ext cx="987551" cy="987551"/>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35</a:t>
            </a:fld>
            <a:endParaRPr spc="-25" dirty="0"/>
          </a:p>
        </p:txBody>
      </p:sp>
      <p:sp>
        <p:nvSpPr>
          <p:cNvPr id="10" name="object 10"/>
          <p:cNvSpPr txBox="1">
            <a:spLocks noGrp="1"/>
          </p:cNvSpPr>
          <p:nvPr>
            <p:ph type="title"/>
          </p:nvPr>
        </p:nvSpPr>
        <p:spPr>
          <a:xfrm>
            <a:off x="1239138" y="105828"/>
            <a:ext cx="6665722" cy="568399"/>
          </a:xfrm>
          <a:prstGeom prst="rect">
            <a:avLst/>
          </a:prstGeom>
        </p:spPr>
        <p:txBody>
          <a:bodyPr vert="horz" wrap="square" lIns="0" tIns="118402" rIns="0" bIns="0" rtlCol="0">
            <a:spAutoFit/>
          </a:bodyPr>
          <a:lstStyle/>
          <a:p>
            <a:pPr marL="2054225" marR="5080" indent="-826135">
              <a:lnSpc>
                <a:spcPts val="3460"/>
              </a:lnSpc>
              <a:spcBef>
                <a:spcPts val="535"/>
              </a:spcBef>
            </a:pPr>
            <a:r>
              <a:rPr spc="-10" dirty="0"/>
              <a:t>BAŞARILARI</a:t>
            </a:r>
            <a:r>
              <a:rPr lang="tr-TR" spc="-10" dirty="0"/>
              <a:t>MIZ</a:t>
            </a:r>
            <a:endParaRPr spc="-10" dirty="0"/>
          </a:p>
        </p:txBody>
      </p:sp>
      <p:pic>
        <p:nvPicPr>
          <p:cNvPr id="13" name="Resim 12">
            <a:extLst>
              <a:ext uri="{FF2B5EF4-FFF2-40B4-BE49-F238E27FC236}">
                <a16:creationId xmlns:a16="http://schemas.microsoft.com/office/drawing/2014/main" id="{A986F02D-996D-415E-9DA7-2EB73104A91F}"/>
              </a:ext>
            </a:extLst>
          </p:cNvPr>
          <p:cNvPicPr>
            <a:picLocks noChangeAspect="1"/>
          </p:cNvPicPr>
          <p:nvPr/>
        </p:nvPicPr>
        <p:blipFill>
          <a:blip r:embed="rId3"/>
          <a:stretch>
            <a:fillRect/>
          </a:stretch>
        </p:blipFill>
        <p:spPr>
          <a:xfrm>
            <a:off x="146062" y="2648904"/>
            <a:ext cx="8967458" cy="15601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18402" rIns="0" bIns="0" rtlCol="0">
            <a:spAutoFit/>
          </a:bodyPr>
          <a:lstStyle/>
          <a:p>
            <a:pPr marL="2054225" marR="5080" indent="-826135">
              <a:lnSpc>
                <a:spcPts val="3460"/>
              </a:lnSpc>
              <a:spcBef>
                <a:spcPts val="535"/>
              </a:spcBef>
            </a:pPr>
            <a:r>
              <a:rPr spc="-10" dirty="0"/>
              <a:t>ÖĞRENCİLERİMİZİN BAŞARILARI</a:t>
            </a: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36</a:t>
            </a:fld>
            <a:endParaRPr spc="-25" dirty="0"/>
          </a:p>
        </p:txBody>
      </p:sp>
      <p:pic>
        <p:nvPicPr>
          <p:cNvPr id="12" name="Resim 11">
            <a:extLst>
              <a:ext uri="{FF2B5EF4-FFF2-40B4-BE49-F238E27FC236}">
                <a16:creationId xmlns:a16="http://schemas.microsoft.com/office/drawing/2014/main" id="{AEDD946A-46A3-4F05-BD2D-3877E791549B}"/>
              </a:ext>
            </a:extLst>
          </p:cNvPr>
          <p:cNvPicPr>
            <a:picLocks noChangeAspect="1"/>
          </p:cNvPicPr>
          <p:nvPr/>
        </p:nvPicPr>
        <p:blipFill>
          <a:blip r:embed="rId2"/>
          <a:stretch>
            <a:fillRect/>
          </a:stretch>
        </p:blipFill>
        <p:spPr>
          <a:xfrm>
            <a:off x="1828800" y="1554288"/>
            <a:ext cx="5053012" cy="458336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18402" rIns="0" bIns="0" rtlCol="0">
            <a:spAutoFit/>
          </a:bodyPr>
          <a:lstStyle/>
          <a:p>
            <a:pPr marL="2054225" marR="5080" indent="-826135">
              <a:lnSpc>
                <a:spcPts val="3460"/>
              </a:lnSpc>
              <a:spcBef>
                <a:spcPts val="535"/>
              </a:spcBef>
            </a:pPr>
            <a:r>
              <a:rPr spc="-10" dirty="0"/>
              <a:t>ÖĞRENCİLERİMİZİN BAŞARILARI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37</a:t>
            </a:fld>
            <a:endParaRPr spc="-25" dirty="0"/>
          </a:p>
        </p:txBody>
      </p:sp>
      <p:pic>
        <p:nvPicPr>
          <p:cNvPr id="10" name="Resim 9">
            <a:extLst>
              <a:ext uri="{FF2B5EF4-FFF2-40B4-BE49-F238E27FC236}">
                <a16:creationId xmlns:a16="http://schemas.microsoft.com/office/drawing/2014/main" id="{D1A14106-062C-44FD-A610-88CCCCEBB6EE}"/>
              </a:ext>
            </a:extLst>
          </p:cNvPr>
          <p:cNvPicPr>
            <a:picLocks noChangeAspect="1"/>
          </p:cNvPicPr>
          <p:nvPr/>
        </p:nvPicPr>
        <p:blipFill>
          <a:blip r:embed="rId2"/>
          <a:stretch>
            <a:fillRect/>
          </a:stretch>
        </p:blipFill>
        <p:spPr>
          <a:xfrm>
            <a:off x="1643061" y="1676400"/>
            <a:ext cx="5857875" cy="41052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118402" rIns="0" bIns="0" rtlCol="0">
            <a:spAutoFit/>
          </a:bodyPr>
          <a:lstStyle/>
          <a:p>
            <a:pPr marL="2054225" marR="5080" indent="-826135">
              <a:lnSpc>
                <a:spcPts val="3460"/>
              </a:lnSpc>
              <a:spcBef>
                <a:spcPts val="535"/>
              </a:spcBef>
            </a:pPr>
            <a:r>
              <a:rPr spc="-10" dirty="0"/>
              <a:t>ÖĞRENCİLERİMİZİN BAŞARILARI</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38</a:t>
            </a:fld>
            <a:endParaRPr spc="-25" dirty="0"/>
          </a:p>
        </p:txBody>
      </p:sp>
      <p:pic>
        <p:nvPicPr>
          <p:cNvPr id="10" name="Resim 9">
            <a:extLst>
              <a:ext uri="{FF2B5EF4-FFF2-40B4-BE49-F238E27FC236}">
                <a16:creationId xmlns:a16="http://schemas.microsoft.com/office/drawing/2014/main" id="{60916546-4D21-41D7-8F55-D73945C0364F}"/>
              </a:ext>
            </a:extLst>
          </p:cNvPr>
          <p:cNvPicPr>
            <a:picLocks noChangeAspect="1"/>
          </p:cNvPicPr>
          <p:nvPr/>
        </p:nvPicPr>
        <p:blipFill>
          <a:blip r:embed="rId2"/>
          <a:stretch>
            <a:fillRect/>
          </a:stretch>
        </p:blipFill>
        <p:spPr>
          <a:xfrm>
            <a:off x="892004" y="2133600"/>
            <a:ext cx="7359992" cy="350996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39</a:t>
            </a:fld>
            <a:endParaRPr spc="-25" dirty="0"/>
          </a:p>
        </p:txBody>
      </p:sp>
      <p:sp>
        <p:nvSpPr>
          <p:cNvPr id="12" name="object 12"/>
          <p:cNvSpPr txBox="1">
            <a:spLocks noGrp="1"/>
          </p:cNvSpPr>
          <p:nvPr>
            <p:ph type="title"/>
          </p:nvPr>
        </p:nvSpPr>
        <p:spPr>
          <a:prstGeom prst="rect">
            <a:avLst/>
          </a:prstGeom>
        </p:spPr>
        <p:txBody>
          <a:bodyPr vert="horz" wrap="square" lIns="0" tIns="118402" rIns="0" bIns="0" rtlCol="0">
            <a:spAutoFit/>
          </a:bodyPr>
          <a:lstStyle/>
          <a:p>
            <a:pPr marL="2054225" marR="5080" indent="-826135">
              <a:lnSpc>
                <a:spcPts val="3460"/>
              </a:lnSpc>
              <a:spcBef>
                <a:spcPts val="535"/>
              </a:spcBef>
            </a:pPr>
            <a:r>
              <a:rPr spc="-10" dirty="0"/>
              <a:t>ÖĞRENCİLERİMİZİN BAŞARILARI</a:t>
            </a:r>
          </a:p>
        </p:txBody>
      </p:sp>
      <p:pic>
        <p:nvPicPr>
          <p:cNvPr id="15" name="Resim 14">
            <a:extLst>
              <a:ext uri="{FF2B5EF4-FFF2-40B4-BE49-F238E27FC236}">
                <a16:creationId xmlns:a16="http://schemas.microsoft.com/office/drawing/2014/main" id="{AD2F7FBE-A579-464D-8BA3-E9885F13CC9E}"/>
              </a:ext>
            </a:extLst>
          </p:cNvPr>
          <p:cNvPicPr>
            <a:picLocks noChangeAspect="1"/>
          </p:cNvPicPr>
          <p:nvPr/>
        </p:nvPicPr>
        <p:blipFill>
          <a:blip r:embed="rId2"/>
          <a:stretch>
            <a:fillRect/>
          </a:stretch>
        </p:blipFill>
        <p:spPr>
          <a:xfrm>
            <a:off x="983576" y="1524000"/>
            <a:ext cx="7176847" cy="4705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BC5A3C-8474-4C2E-9B89-53375249944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A708CF05-AEA0-4A72-A577-28A8FEA97AAD}"/>
              </a:ext>
            </a:extLst>
          </p:cNvPr>
          <p:cNvSpPr>
            <a:spLocks noGrp="1"/>
          </p:cNvSpPr>
          <p:nvPr>
            <p:ph type="body" idx="1"/>
          </p:nvPr>
        </p:nvSpPr>
        <p:spPr>
          <a:xfrm>
            <a:off x="402271" y="984314"/>
            <a:ext cx="8339455" cy="2215991"/>
          </a:xfrm>
        </p:spPr>
        <p:txBody>
          <a:bodyPr/>
          <a:lstStyle/>
          <a:p>
            <a:endParaRPr lang="tr-TR" dirty="0"/>
          </a:p>
          <a:p>
            <a:pPr marL="342900" indent="-342900">
              <a:buFont typeface="Arial" panose="020B0604020202020204" pitchFamily="34" charset="0"/>
              <a:buChar char="•"/>
            </a:pPr>
            <a:endParaRPr lang="tr-TR" dirty="0"/>
          </a:p>
          <a:p>
            <a:r>
              <a:rPr lang="tr-TR" dirty="0"/>
              <a:t>Elektrik-Elektronik Mühendisliği lisans programı öğretim ve araştırma faaliyetleri, yeterli donanıma sahip 3 genel ve 8 araştırmaya yönelik laboratuvarda; 6 profesör, 3 doçent, 1 doktor öğretim üyesi ve 7 araştırma görevlisi ile yürütülmektedir. </a:t>
            </a:r>
          </a:p>
        </p:txBody>
      </p:sp>
      <p:pic>
        <p:nvPicPr>
          <p:cNvPr id="5" name="Resim 4">
            <a:extLst>
              <a:ext uri="{FF2B5EF4-FFF2-40B4-BE49-F238E27FC236}">
                <a16:creationId xmlns:a16="http://schemas.microsoft.com/office/drawing/2014/main" id="{0141EAD2-6CC8-41B8-BE19-16873601FCA3}"/>
              </a:ext>
            </a:extLst>
          </p:cNvPr>
          <p:cNvPicPr>
            <a:picLocks noChangeAspect="1"/>
          </p:cNvPicPr>
          <p:nvPr/>
        </p:nvPicPr>
        <p:blipFill rotWithShape="1">
          <a:blip r:embed="rId3">
            <a:extLst>
              <a:ext uri="{28A0092B-C50C-407E-A947-70E740481C1C}">
                <a14:useLocalDpi xmlns:a14="http://schemas.microsoft.com/office/drawing/2010/main" val="0"/>
              </a:ext>
            </a:extLst>
          </a:blip>
          <a:srcRect t="47502" b="2514"/>
          <a:stretch/>
        </p:blipFill>
        <p:spPr>
          <a:xfrm>
            <a:off x="9144" y="3462528"/>
            <a:ext cx="9144000" cy="3048000"/>
          </a:xfrm>
          <a:prstGeom prst="rect">
            <a:avLst/>
          </a:prstGeom>
        </p:spPr>
      </p:pic>
    </p:spTree>
    <p:extLst>
      <p:ext uri="{BB962C8B-B14F-4D97-AF65-F5344CB8AC3E}">
        <p14:creationId xmlns:p14="http://schemas.microsoft.com/office/powerpoint/2010/main" val="2656423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40</a:t>
            </a:fld>
            <a:endParaRPr spc="-25" dirty="0"/>
          </a:p>
        </p:txBody>
      </p:sp>
      <p:sp>
        <p:nvSpPr>
          <p:cNvPr id="12" name="object 12"/>
          <p:cNvSpPr txBox="1">
            <a:spLocks noGrp="1"/>
          </p:cNvSpPr>
          <p:nvPr>
            <p:ph type="title"/>
          </p:nvPr>
        </p:nvSpPr>
        <p:spPr>
          <a:prstGeom prst="rect">
            <a:avLst/>
          </a:prstGeom>
        </p:spPr>
        <p:txBody>
          <a:bodyPr vert="horz" wrap="square" lIns="0" tIns="118402" rIns="0" bIns="0" rtlCol="0">
            <a:spAutoFit/>
          </a:bodyPr>
          <a:lstStyle/>
          <a:p>
            <a:pPr marL="2054225" marR="5080" indent="-826135">
              <a:lnSpc>
                <a:spcPts val="3460"/>
              </a:lnSpc>
              <a:spcBef>
                <a:spcPts val="535"/>
              </a:spcBef>
            </a:pPr>
            <a:r>
              <a:rPr spc="-10" dirty="0"/>
              <a:t>ÖĞRENCİLERİMİZİN BAŞARILARI</a:t>
            </a:r>
          </a:p>
        </p:txBody>
      </p:sp>
      <p:pic>
        <p:nvPicPr>
          <p:cNvPr id="2" name="Resim 1">
            <a:extLst>
              <a:ext uri="{FF2B5EF4-FFF2-40B4-BE49-F238E27FC236}">
                <a16:creationId xmlns:a16="http://schemas.microsoft.com/office/drawing/2014/main" id="{26A45FD6-3547-412E-94AF-2497FAA82231}"/>
              </a:ext>
            </a:extLst>
          </p:cNvPr>
          <p:cNvPicPr>
            <a:picLocks noChangeAspect="1"/>
          </p:cNvPicPr>
          <p:nvPr/>
        </p:nvPicPr>
        <p:blipFill>
          <a:blip r:embed="rId2"/>
          <a:stretch>
            <a:fillRect/>
          </a:stretch>
        </p:blipFill>
        <p:spPr>
          <a:xfrm>
            <a:off x="533575" y="2057400"/>
            <a:ext cx="8448372" cy="3176588"/>
          </a:xfrm>
          <a:prstGeom prst="rect">
            <a:avLst/>
          </a:prstGeom>
        </p:spPr>
      </p:pic>
    </p:spTree>
    <p:extLst>
      <p:ext uri="{BB962C8B-B14F-4D97-AF65-F5344CB8AC3E}">
        <p14:creationId xmlns:p14="http://schemas.microsoft.com/office/powerpoint/2010/main" val="2959429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56804" y="167639"/>
            <a:ext cx="987551" cy="987551"/>
          </a:xfrm>
          <a:prstGeom prst="rect">
            <a:avLst/>
          </a:prstGeom>
        </p:spPr>
      </p:pic>
      <p:grpSp>
        <p:nvGrpSpPr>
          <p:cNvPr id="3" name="object 3"/>
          <p:cNvGrpSpPr/>
          <p:nvPr/>
        </p:nvGrpSpPr>
        <p:grpSpPr>
          <a:xfrm>
            <a:off x="-3047" y="1277111"/>
            <a:ext cx="9150350" cy="2072639"/>
            <a:chOff x="-3047" y="1277111"/>
            <a:chExt cx="9150350" cy="2072639"/>
          </a:xfrm>
        </p:grpSpPr>
        <p:pic>
          <p:nvPicPr>
            <p:cNvPr id="4" name="object 4"/>
            <p:cNvPicPr/>
            <p:nvPr/>
          </p:nvPicPr>
          <p:blipFill>
            <a:blip r:embed="rId3" cstate="print"/>
            <a:stretch>
              <a:fillRect/>
            </a:stretch>
          </p:blipFill>
          <p:spPr>
            <a:xfrm>
              <a:off x="0" y="1277111"/>
              <a:ext cx="9144000" cy="2072639"/>
            </a:xfrm>
            <a:prstGeom prst="rect">
              <a:avLst/>
            </a:prstGeom>
          </p:spPr>
        </p:pic>
        <p:pic>
          <p:nvPicPr>
            <p:cNvPr id="5" name="object 5"/>
            <p:cNvPicPr/>
            <p:nvPr/>
          </p:nvPicPr>
          <p:blipFill>
            <a:blip r:embed="rId4" cstate="print"/>
            <a:stretch>
              <a:fillRect/>
            </a:stretch>
          </p:blipFill>
          <p:spPr>
            <a:xfrm>
              <a:off x="35052" y="1341119"/>
              <a:ext cx="9073883" cy="1889759"/>
            </a:xfrm>
            <a:prstGeom prst="rect">
              <a:avLst/>
            </a:prstGeom>
          </p:spPr>
        </p:pic>
        <p:sp>
          <p:nvSpPr>
            <p:cNvPr id="6" name="object 6"/>
            <p:cNvSpPr/>
            <p:nvPr/>
          </p:nvSpPr>
          <p:spPr>
            <a:xfrm>
              <a:off x="16002" y="1322069"/>
              <a:ext cx="9112250" cy="1927860"/>
            </a:xfrm>
            <a:custGeom>
              <a:avLst/>
              <a:gdLst/>
              <a:ahLst/>
              <a:cxnLst/>
              <a:rect l="l" t="t" r="r" b="b"/>
              <a:pathLst>
                <a:path w="9112250" h="1927860">
                  <a:moveTo>
                    <a:pt x="0" y="0"/>
                  </a:moveTo>
                  <a:lnTo>
                    <a:pt x="9111996" y="0"/>
                  </a:lnTo>
                  <a:lnTo>
                    <a:pt x="9111996" y="1927860"/>
                  </a:lnTo>
                  <a:lnTo>
                    <a:pt x="0" y="1927860"/>
                  </a:lnTo>
                  <a:lnTo>
                    <a:pt x="0" y="0"/>
                  </a:lnTo>
                  <a:close/>
                </a:path>
              </a:pathLst>
            </a:custGeom>
            <a:ln w="38099">
              <a:solidFill>
                <a:srgbClr val="000000"/>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3191255" y="3427476"/>
            <a:ext cx="2968751" cy="2953512"/>
          </a:xfrm>
          <a:prstGeom prst="rect">
            <a:avLst/>
          </a:prstGeom>
        </p:spPr>
      </p:pic>
      <p:grpSp>
        <p:nvGrpSpPr>
          <p:cNvPr id="8" name="object 8"/>
          <p:cNvGrpSpPr/>
          <p:nvPr/>
        </p:nvGrpSpPr>
        <p:grpSpPr>
          <a:xfrm>
            <a:off x="225552" y="4002023"/>
            <a:ext cx="2886710" cy="2209800"/>
            <a:chOff x="225552" y="4002023"/>
            <a:chExt cx="2886710" cy="2209800"/>
          </a:xfrm>
        </p:grpSpPr>
        <p:pic>
          <p:nvPicPr>
            <p:cNvPr id="9" name="object 9"/>
            <p:cNvPicPr/>
            <p:nvPr/>
          </p:nvPicPr>
          <p:blipFill>
            <a:blip r:embed="rId6" cstate="print"/>
            <a:stretch>
              <a:fillRect/>
            </a:stretch>
          </p:blipFill>
          <p:spPr>
            <a:xfrm>
              <a:off x="225552" y="4002023"/>
              <a:ext cx="2886456" cy="2209800"/>
            </a:xfrm>
            <a:prstGeom prst="rect">
              <a:avLst/>
            </a:prstGeom>
          </p:spPr>
        </p:pic>
        <p:pic>
          <p:nvPicPr>
            <p:cNvPr id="10" name="object 10"/>
            <p:cNvPicPr/>
            <p:nvPr/>
          </p:nvPicPr>
          <p:blipFill>
            <a:blip r:embed="rId7" cstate="print"/>
            <a:stretch>
              <a:fillRect/>
            </a:stretch>
          </p:blipFill>
          <p:spPr>
            <a:xfrm>
              <a:off x="289560" y="4066031"/>
              <a:ext cx="2703576" cy="2026920"/>
            </a:xfrm>
            <a:prstGeom prst="rect">
              <a:avLst/>
            </a:prstGeom>
          </p:spPr>
        </p:pic>
        <p:sp>
          <p:nvSpPr>
            <p:cNvPr id="11" name="object 11"/>
            <p:cNvSpPr/>
            <p:nvPr/>
          </p:nvSpPr>
          <p:spPr>
            <a:xfrm>
              <a:off x="270510" y="4046981"/>
              <a:ext cx="2741930" cy="2065020"/>
            </a:xfrm>
            <a:custGeom>
              <a:avLst/>
              <a:gdLst/>
              <a:ahLst/>
              <a:cxnLst/>
              <a:rect l="l" t="t" r="r" b="b"/>
              <a:pathLst>
                <a:path w="2741930" h="2065020">
                  <a:moveTo>
                    <a:pt x="0" y="0"/>
                  </a:moveTo>
                  <a:lnTo>
                    <a:pt x="2741676" y="0"/>
                  </a:lnTo>
                  <a:lnTo>
                    <a:pt x="2741676" y="2065020"/>
                  </a:lnTo>
                  <a:lnTo>
                    <a:pt x="0" y="2065020"/>
                  </a:lnTo>
                  <a:lnTo>
                    <a:pt x="0" y="0"/>
                  </a:lnTo>
                  <a:close/>
                </a:path>
              </a:pathLst>
            </a:custGeom>
            <a:ln w="38100">
              <a:solidFill>
                <a:srgbClr val="000000"/>
              </a:solidFill>
            </a:ln>
          </p:spPr>
          <p:txBody>
            <a:bodyPr wrap="square" lIns="0" tIns="0" rIns="0" bIns="0" rtlCol="0"/>
            <a:lstStyle/>
            <a:p>
              <a:endParaRPr/>
            </a:p>
          </p:txBody>
        </p:sp>
      </p:grpSp>
      <p:grpSp>
        <p:nvGrpSpPr>
          <p:cNvPr id="12" name="object 12"/>
          <p:cNvGrpSpPr/>
          <p:nvPr/>
        </p:nvGrpSpPr>
        <p:grpSpPr>
          <a:xfrm>
            <a:off x="6295644" y="3508247"/>
            <a:ext cx="2847340" cy="2181225"/>
            <a:chOff x="6295644" y="3508247"/>
            <a:chExt cx="2847340" cy="2181225"/>
          </a:xfrm>
        </p:grpSpPr>
        <p:pic>
          <p:nvPicPr>
            <p:cNvPr id="13" name="object 13"/>
            <p:cNvPicPr/>
            <p:nvPr/>
          </p:nvPicPr>
          <p:blipFill>
            <a:blip r:embed="rId8" cstate="print"/>
            <a:stretch>
              <a:fillRect/>
            </a:stretch>
          </p:blipFill>
          <p:spPr>
            <a:xfrm>
              <a:off x="6295644" y="3508247"/>
              <a:ext cx="2846831" cy="2180843"/>
            </a:xfrm>
            <a:prstGeom prst="rect">
              <a:avLst/>
            </a:prstGeom>
          </p:spPr>
        </p:pic>
        <p:pic>
          <p:nvPicPr>
            <p:cNvPr id="14" name="object 14"/>
            <p:cNvPicPr/>
            <p:nvPr/>
          </p:nvPicPr>
          <p:blipFill>
            <a:blip r:embed="rId9" cstate="print"/>
            <a:stretch>
              <a:fillRect/>
            </a:stretch>
          </p:blipFill>
          <p:spPr>
            <a:xfrm>
              <a:off x="6359652" y="3572255"/>
              <a:ext cx="2663952" cy="1997964"/>
            </a:xfrm>
            <a:prstGeom prst="rect">
              <a:avLst/>
            </a:prstGeom>
          </p:spPr>
        </p:pic>
        <p:sp>
          <p:nvSpPr>
            <p:cNvPr id="15" name="object 15"/>
            <p:cNvSpPr/>
            <p:nvPr/>
          </p:nvSpPr>
          <p:spPr>
            <a:xfrm>
              <a:off x="6340602" y="3553205"/>
              <a:ext cx="2702560" cy="2036445"/>
            </a:xfrm>
            <a:custGeom>
              <a:avLst/>
              <a:gdLst/>
              <a:ahLst/>
              <a:cxnLst/>
              <a:rect l="l" t="t" r="r" b="b"/>
              <a:pathLst>
                <a:path w="2702559" h="2036445">
                  <a:moveTo>
                    <a:pt x="0" y="0"/>
                  </a:moveTo>
                  <a:lnTo>
                    <a:pt x="2702052" y="0"/>
                  </a:lnTo>
                  <a:lnTo>
                    <a:pt x="2702052" y="2036064"/>
                  </a:lnTo>
                  <a:lnTo>
                    <a:pt x="0" y="2036064"/>
                  </a:lnTo>
                  <a:lnTo>
                    <a:pt x="0" y="0"/>
                  </a:lnTo>
                  <a:close/>
                </a:path>
              </a:pathLst>
            </a:custGeom>
            <a:ln w="38100">
              <a:solidFill>
                <a:srgbClr val="000000"/>
              </a:solidFill>
            </a:ln>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283248" rIns="0" bIns="0" rtlCol="0">
            <a:spAutoFit/>
          </a:bodyPr>
          <a:lstStyle/>
          <a:p>
            <a:pPr marL="1783080">
              <a:lnSpc>
                <a:spcPct val="100000"/>
              </a:lnSpc>
              <a:spcBef>
                <a:spcPts val="105"/>
              </a:spcBef>
            </a:pPr>
            <a:r>
              <a:rPr spc="-10" dirty="0"/>
              <a:t>TEŞEKKÜRLER</a:t>
            </a: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41</a:t>
            </a:fld>
            <a:endParaRPr spc="-2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56804" y="167639"/>
            <a:ext cx="987551" cy="987551"/>
          </a:xfrm>
          <a:prstGeom prst="rect">
            <a:avLst/>
          </a:prstGeom>
        </p:spPr>
      </p:pic>
      <p:sp>
        <p:nvSpPr>
          <p:cNvPr id="16" name="object 16"/>
          <p:cNvSpPr txBox="1">
            <a:spLocks noGrp="1"/>
          </p:cNvSpPr>
          <p:nvPr>
            <p:ph type="title"/>
          </p:nvPr>
        </p:nvSpPr>
        <p:spPr>
          <a:xfrm>
            <a:off x="1239138" y="105828"/>
            <a:ext cx="6665722" cy="778457"/>
          </a:xfrm>
          <a:prstGeom prst="rect">
            <a:avLst/>
          </a:prstGeom>
        </p:spPr>
        <p:txBody>
          <a:bodyPr vert="horz" wrap="square" lIns="0" tIns="283248" rIns="0" bIns="0" rtlCol="0">
            <a:spAutoFit/>
          </a:bodyPr>
          <a:lstStyle/>
          <a:p>
            <a:pPr marL="1783080">
              <a:lnSpc>
                <a:spcPct val="100000"/>
              </a:lnSpc>
              <a:spcBef>
                <a:spcPts val="105"/>
              </a:spcBef>
            </a:pPr>
            <a:r>
              <a:rPr lang="tr-TR" spc="-10" dirty="0"/>
              <a:t>WEB SİTEMİZ</a:t>
            </a:r>
            <a:endParaRPr spc="-10"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42</a:t>
            </a:fld>
            <a:endParaRPr spc="-25" dirty="0"/>
          </a:p>
        </p:txBody>
      </p:sp>
      <p:pic>
        <p:nvPicPr>
          <p:cNvPr id="20" name="Resim 19">
            <a:extLst>
              <a:ext uri="{FF2B5EF4-FFF2-40B4-BE49-F238E27FC236}">
                <a16:creationId xmlns:a16="http://schemas.microsoft.com/office/drawing/2014/main" id="{EFD62467-E792-4E66-9250-30344B70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0971"/>
            <a:ext cx="5029200" cy="5073628"/>
          </a:xfrm>
          <a:prstGeom prst="rect">
            <a:avLst/>
          </a:prstGeom>
        </p:spPr>
      </p:pic>
      <p:sp>
        <p:nvSpPr>
          <p:cNvPr id="21" name="Metin kutusu 20">
            <a:extLst>
              <a:ext uri="{FF2B5EF4-FFF2-40B4-BE49-F238E27FC236}">
                <a16:creationId xmlns:a16="http://schemas.microsoft.com/office/drawing/2014/main" id="{386D14A2-A2A8-486A-978A-096076D53704}"/>
              </a:ext>
            </a:extLst>
          </p:cNvPr>
          <p:cNvSpPr txBox="1"/>
          <p:nvPr/>
        </p:nvSpPr>
        <p:spPr>
          <a:xfrm>
            <a:off x="4993780" y="3410240"/>
            <a:ext cx="4108817" cy="646331"/>
          </a:xfrm>
          <a:prstGeom prst="rect">
            <a:avLst/>
          </a:prstGeom>
          <a:noFill/>
        </p:spPr>
        <p:txBody>
          <a:bodyPr wrap="none" rtlCol="0">
            <a:spAutoFit/>
          </a:bodyPr>
          <a:lstStyle/>
          <a:p>
            <a:r>
              <a:rPr lang="tr-TR" sz="3600" dirty="0">
                <a:solidFill>
                  <a:schemeClr val="tx1"/>
                </a:solidFill>
                <a:hlinkClick r:id="rId4">
                  <a:extLst>
                    <a:ext uri="{A12FA001-AC4F-418D-AE19-62706E023703}">
                      <ahyp:hlinkClr xmlns:ahyp="http://schemas.microsoft.com/office/drawing/2018/hyperlinkcolor" val="tx"/>
                    </a:ext>
                  </a:extLst>
                </a:hlinkClick>
              </a:rPr>
              <a:t>eem.akdeniz.edu.tr</a:t>
            </a:r>
            <a:endParaRPr lang="tr-TR" sz="3600" dirty="0">
              <a:solidFill>
                <a:schemeClr val="tx1"/>
              </a:solidFill>
            </a:endParaRPr>
          </a:p>
        </p:txBody>
      </p:sp>
    </p:spTree>
    <p:extLst>
      <p:ext uri="{BB962C8B-B14F-4D97-AF65-F5344CB8AC3E}">
        <p14:creationId xmlns:p14="http://schemas.microsoft.com/office/powerpoint/2010/main" val="412406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390" y="1620456"/>
            <a:ext cx="7729855" cy="3741420"/>
          </a:xfrm>
          <a:prstGeom prst="rect">
            <a:avLst/>
          </a:prstGeom>
        </p:spPr>
        <p:txBody>
          <a:bodyPr vert="horz" wrap="square" lIns="0" tIns="41275" rIns="0" bIns="0" rtlCol="0">
            <a:spAutoFit/>
          </a:bodyPr>
          <a:lstStyle/>
          <a:p>
            <a:pPr marL="12700" algn="just">
              <a:lnSpc>
                <a:spcPct val="100000"/>
              </a:lnSpc>
              <a:spcBef>
                <a:spcPts val="325"/>
              </a:spcBef>
            </a:pPr>
            <a:r>
              <a:rPr sz="2400" b="1" dirty="0">
                <a:solidFill>
                  <a:srgbClr val="0162AC"/>
                </a:solidFill>
                <a:latin typeface="Times New Roman"/>
                <a:cs typeface="Times New Roman"/>
              </a:rPr>
              <a:t>Programın</a:t>
            </a:r>
            <a:r>
              <a:rPr sz="2400" b="1" spc="-120" dirty="0">
                <a:solidFill>
                  <a:srgbClr val="0162AC"/>
                </a:solidFill>
                <a:latin typeface="Times New Roman"/>
                <a:cs typeface="Times New Roman"/>
              </a:rPr>
              <a:t> </a:t>
            </a:r>
            <a:r>
              <a:rPr sz="2400" b="1" spc="-10" dirty="0">
                <a:solidFill>
                  <a:srgbClr val="0162AC"/>
                </a:solidFill>
                <a:latin typeface="Times New Roman"/>
                <a:cs typeface="Times New Roman"/>
              </a:rPr>
              <a:t>amacı</a:t>
            </a:r>
            <a:endParaRPr sz="2400" dirty="0">
              <a:latin typeface="Times New Roman"/>
              <a:cs typeface="Times New Roman"/>
            </a:endParaRPr>
          </a:p>
          <a:p>
            <a:pPr marL="12700" marR="5080" algn="just">
              <a:lnSpc>
                <a:spcPts val="2300"/>
              </a:lnSpc>
              <a:spcBef>
                <a:spcPts val="790"/>
              </a:spcBef>
            </a:pPr>
            <a:r>
              <a:rPr sz="2400" dirty="0">
                <a:latin typeface="Times New Roman"/>
                <a:cs typeface="Times New Roman"/>
              </a:rPr>
              <a:t>Savunma</a:t>
            </a:r>
            <a:r>
              <a:rPr sz="2400" spc="95" dirty="0">
                <a:latin typeface="Times New Roman"/>
                <a:cs typeface="Times New Roman"/>
              </a:rPr>
              <a:t> </a:t>
            </a:r>
            <a:r>
              <a:rPr sz="2400" dirty="0">
                <a:latin typeface="Times New Roman"/>
                <a:cs typeface="Times New Roman"/>
              </a:rPr>
              <a:t>ve</a:t>
            </a:r>
            <a:r>
              <a:rPr sz="2400" spc="95" dirty="0">
                <a:latin typeface="Times New Roman"/>
                <a:cs typeface="Times New Roman"/>
              </a:rPr>
              <a:t> </a:t>
            </a:r>
            <a:r>
              <a:rPr sz="2400" dirty="0">
                <a:latin typeface="Times New Roman"/>
                <a:cs typeface="Times New Roman"/>
              </a:rPr>
              <a:t>haberleşme</a:t>
            </a:r>
            <a:r>
              <a:rPr sz="2400" spc="95" dirty="0">
                <a:latin typeface="Times New Roman"/>
                <a:cs typeface="Times New Roman"/>
              </a:rPr>
              <a:t> </a:t>
            </a:r>
            <a:r>
              <a:rPr sz="2400" dirty="0">
                <a:latin typeface="Times New Roman"/>
                <a:cs typeface="Times New Roman"/>
              </a:rPr>
              <a:t>teknolojilerinin</a:t>
            </a:r>
            <a:r>
              <a:rPr sz="2400" spc="80" dirty="0">
                <a:latin typeface="Times New Roman"/>
                <a:cs typeface="Times New Roman"/>
              </a:rPr>
              <a:t> </a:t>
            </a:r>
            <a:r>
              <a:rPr sz="2400" dirty="0">
                <a:latin typeface="Times New Roman"/>
                <a:cs typeface="Times New Roman"/>
              </a:rPr>
              <a:t>temel</a:t>
            </a:r>
            <a:r>
              <a:rPr sz="2400" spc="100" dirty="0">
                <a:latin typeface="Times New Roman"/>
                <a:cs typeface="Times New Roman"/>
              </a:rPr>
              <a:t> </a:t>
            </a:r>
            <a:r>
              <a:rPr sz="2400" dirty="0">
                <a:latin typeface="Times New Roman"/>
                <a:cs typeface="Times New Roman"/>
              </a:rPr>
              <a:t>bileşenleri</a:t>
            </a:r>
            <a:r>
              <a:rPr sz="2400" spc="100" dirty="0">
                <a:latin typeface="Times New Roman"/>
                <a:cs typeface="Times New Roman"/>
              </a:rPr>
              <a:t> </a:t>
            </a:r>
            <a:r>
              <a:rPr sz="2400" spc="-20" dirty="0">
                <a:latin typeface="Times New Roman"/>
                <a:cs typeface="Times New Roman"/>
              </a:rPr>
              <a:t>olan </a:t>
            </a:r>
            <a:r>
              <a:rPr sz="2400" dirty="0">
                <a:latin typeface="Times New Roman"/>
                <a:cs typeface="Times New Roman"/>
              </a:rPr>
              <a:t>mikrodalga</a:t>
            </a:r>
            <a:r>
              <a:rPr sz="2400" spc="-25" dirty="0">
                <a:latin typeface="Times New Roman"/>
                <a:cs typeface="Times New Roman"/>
              </a:rPr>
              <a:t> </a:t>
            </a:r>
            <a:r>
              <a:rPr sz="2400" dirty="0">
                <a:latin typeface="Times New Roman"/>
                <a:cs typeface="Times New Roman"/>
              </a:rPr>
              <a:t>ve</a:t>
            </a:r>
            <a:r>
              <a:rPr sz="2400" spc="-20" dirty="0">
                <a:latin typeface="Times New Roman"/>
                <a:cs typeface="Times New Roman"/>
              </a:rPr>
              <a:t> </a:t>
            </a:r>
            <a:r>
              <a:rPr sz="2400" dirty="0">
                <a:latin typeface="Times New Roman"/>
                <a:cs typeface="Times New Roman"/>
              </a:rPr>
              <a:t>anten</a:t>
            </a:r>
            <a:r>
              <a:rPr sz="2400" spc="-25" dirty="0">
                <a:latin typeface="Times New Roman"/>
                <a:cs typeface="Times New Roman"/>
              </a:rPr>
              <a:t> </a:t>
            </a:r>
            <a:r>
              <a:rPr sz="2400" dirty="0">
                <a:latin typeface="Times New Roman"/>
                <a:cs typeface="Times New Roman"/>
              </a:rPr>
              <a:t>teknolojileri,</a:t>
            </a:r>
            <a:r>
              <a:rPr sz="2400" spc="-20" dirty="0">
                <a:latin typeface="Times New Roman"/>
                <a:cs typeface="Times New Roman"/>
              </a:rPr>
              <a:t> </a:t>
            </a:r>
            <a:r>
              <a:rPr sz="2400" dirty="0">
                <a:latin typeface="Times New Roman"/>
                <a:cs typeface="Times New Roman"/>
              </a:rPr>
              <a:t>biyomedikal</a:t>
            </a:r>
            <a:r>
              <a:rPr sz="2400" spc="-35" dirty="0">
                <a:latin typeface="Times New Roman"/>
                <a:cs typeface="Times New Roman"/>
              </a:rPr>
              <a:t> </a:t>
            </a:r>
            <a:r>
              <a:rPr sz="2400" dirty="0">
                <a:latin typeface="Times New Roman"/>
                <a:cs typeface="Times New Roman"/>
              </a:rPr>
              <a:t>işaret</a:t>
            </a:r>
            <a:r>
              <a:rPr sz="2400" spc="-15" dirty="0">
                <a:latin typeface="Times New Roman"/>
                <a:cs typeface="Times New Roman"/>
              </a:rPr>
              <a:t> </a:t>
            </a:r>
            <a:r>
              <a:rPr sz="2400" dirty="0">
                <a:latin typeface="Times New Roman"/>
                <a:cs typeface="Times New Roman"/>
              </a:rPr>
              <a:t>işleme</a:t>
            </a:r>
            <a:r>
              <a:rPr sz="2400" spc="-10" dirty="0">
                <a:latin typeface="Times New Roman"/>
                <a:cs typeface="Times New Roman"/>
              </a:rPr>
              <a:t> </a:t>
            </a:r>
            <a:r>
              <a:rPr sz="2400" spc="-25" dirty="0">
                <a:latin typeface="Times New Roman"/>
                <a:cs typeface="Times New Roman"/>
              </a:rPr>
              <a:t>ve </a:t>
            </a:r>
            <a:r>
              <a:rPr sz="2400" dirty="0">
                <a:latin typeface="Times New Roman"/>
                <a:cs typeface="Times New Roman"/>
              </a:rPr>
              <a:t>cihaz</a:t>
            </a:r>
            <a:r>
              <a:rPr sz="2400" spc="310" dirty="0">
                <a:latin typeface="Times New Roman"/>
                <a:cs typeface="Times New Roman"/>
              </a:rPr>
              <a:t>  </a:t>
            </a:r>
            <a:r>
              <a:rPr sz="2400" dirty="0">
                <a:latin typeface="Times New Roman"/>
                <a:cs typeface="Times New Roman"/>
              </a:rPr>
              <a:t>tasarımı,</a:t>
            </a:r>
            <a:r>
              <a:rPr sz="2400" spc="320" dirty="0">
                <a:latin typeface="Times New Roman"/>
                <a:cs typeface="Times New Roman"/>
              </a:rPr>
              <a:t>  </a:t>
            </a:r>
            <a:r>
              <a:rPr sz="2400" dirty="0">
                <a:latin typeface="Times New Roman"/>
                <a:cs typeface="Times New Roman"/>
              </a:rPr>
              <a:t>endüstriyel</a:t>
            </a:r>
            <a:r>
              <a:rPr sz="2400" spc="320" dirty="0">
                <a:latin typeface="Times New Roman"/>
                <a:cs typeface="Times New Roman"/>
              </a:rPr>
              <a:t>  </a:t>
            </a:r>
            <a:r>
              <a:rPr sz="2400" dirty="0">
                <a:latin typeface="Times New Roman"/>
                <a:cs typeface="Times New Roman"/>
              </a:rPr>
              <a:t>otomasyon</a:t>
            </a:r>
            <a:r>
              <a:rPr sz="2400" spc="320" dirty="0">
                <a:latin typeface="Times New Roman"/>
                <a:cs typeface="Times New Roman"/>
              </a:rPr>
              <a:t>  </a:t>
            </a:r>
            <a:r>
              <a:rPr sz="2400" dirty="0">
                <a:latin typeface="Times New Roman"/>
                <a:cs typeface="Times New Roman"/>
              </a:rPr>
              <a:t>ve</a:t>
            </a:r>
            <a:r>
              <a:rPr sz="2400" spc="320" dirty="0">
                <a:latin typeface="Times New Roman"/>
                <a:cs typeface="Times New Roman"/>
              </a:rPr>
              <a:t>  </a:t>
            </a:r>
            <a:r>
              <a:rPr sz="2400" dirty="0">
                <a:latin typeface="Times New Roman"/>
                <a:cs typeface="Times New Roman"/>
              </a:rPr>
              <a:t>akıllı</a:t>
            </a:r>
            <a:r>
              <a:rPr sz="2400" spc="320" dirty="0">
                <a:latin typeface="Times New Roman"/>
                <a:cs typeface="Times New Roman"/>
              </a:rPr>
              <a:t>  </a:t>
            </a:r>
            <a:r>
              <a:rPr sz="2400" spc="-10" dirty="0">
                <a:latin typeface="Times New Roman"/>
                <a:cs typeface="Times New Roman"/>
              </a:rPr>
              <a:t>şehirler, </a:t>
            </a:r>
            <a:r>
              <a:rPr sz="2400" dirty="0">
                <a:latin typeface="Times New Roman"/>
                <a:cs typeface="Times New Roman"/>
              </a:rPr>
              <a:t>yazılım</a:t>
            </a:r>
            <a:r>
              <a:rPr sz="2400" spc="555" dirty="0">
                <a:latin typeface="Times New Roman"/>
                <a:cs typeface="Times New Roman"/>
              </a:rPr>
              <a:t> </a:t>
            </a:r>
            <a:r>
              <a:rPr sz="2400" dirty="0">
                <a:latin typeface="Times New Roman"/>
                <a:cs typeface="Times New Roman"/>
              </a:rPr>
              <a:t>ve</a:t>
            </a:r>
            <a:r>
              <a:rPr sz="2400" spc="570" dirty="0">
                <a:latin typeface="Times New Roman"/>
                <a:cs typeface="Times New Roman"/>
              </a:rPr>
              <a:t> </a:t>
            </a:r>
            <a:r>
              <a:rPr sz="2400" dirty="0">
                <a:latin typeface="Times New Roman"/>
                <a:cs typeface="Times New Roman"/>
              </a:rPr>
              <a:t>bilgisayar</a:t>
            </a:r>
            <a:r>
              <a:rPr sz="2400" spc="580" dirty="0">
                <a:latin typeface="Times New Roman"/>
                <a:cs typeface="Times New Roman"/>
              </a:rPr>
              <a:t> </a:t>
            </a:r>
            <a:r>
              <a:rPr sz="2400" dirty="0">
                <a:latin typeface="Times New Roman"/>
                <a:cs typeface="Times New Roman"/>
              </a:rPr>
              <a:t>donanımı,</a:t>
            </a:r>
            <a:r>
              <a:rPr sz="2400" spc="565" dirty="0">
                <a:latin typeface="Times New Roman"/>
                <a:cs typeface="Times New Roman"/>
              </a:rPr>
              <a:t> </a:t>
            </a:r>
            <a:r>
              <a:rPr sz="2400" dirty="0">
                <a:latin typeface="Times New Roman"/>
                <a:cs typeface="Times New Roman"/>
              </a:rPr>
              <a:t>elektrik</a:t>
            </a:r>
            <a:r>
              <a:rPr sz="2400" spc="565" dirty="0">
                <a:latin typeface="Times New Roman"/>
                <a:cs typeface="Times New Roman"/>
              </a:rPr>
              <a:t> </a:t>
            </a:r>
            <a:r>
              <a:rPr sz="2400" dirty="0">
                <a:latin typeface="Times New Roman"/>
                <a:cs typeface="Times New Roman"/>
              </a:rPr>
              <a:t>enerjisinin</a:t>
            </a:r>
            <a:r>
              <a:rPr sz="2400" spc="565" dirty="0">
                <a:latin typeface="Times New Roman"/>
                <a:cs typeface="Times New Roman"/>
              </a:rPr>
              <a:t> </a:t>
            </a:r>
            <a:r>
              <a:rPr sz="2400" spc="-10" dirty="0">
                <a:latin typeface="Times New Roman"/>
                <a:cs typeface="Times New Roman"/>
              </a:rPr>
              <a:t>üretimi, </a:t>
            </a:r>
            <a:r>
              <a:rPr sz="2400" dirty="0">
                <a:latin typeface="Times New Roman"/>
                <a:cs typeface="Times New Roman"/>
              </a:rPr>
              <a:t>iletimi,</a:t>
            </a:r>
            <a:r>
              <a:rPr sz="2400" spc="285" dirty="0">
                <a:latin typeface="Times New Roman"/>
                <a:cs typeface="Times New Roman"/>
              </a:rPr>
              <a:t> </a:t>
            </a:r>
            <a:r>
              <a:rPr sz="2400" dirty="0">
                <a:latin typeface="Times New Roman"/>
                <a:cs typeface="Times New Roman"/>
              </a:rPr>
              <a:t>dağıtımı,</a:t>
            </a:r>
            <a:r>
              <a:rPr sz="2400" spc="295" dirty="0">
                <a:latin typeface="Times New Roman"/>
                <a:cs typeface="Times New Roman"/>
              </a:rPr>
              <a:t> </a:t>
            </a:r>
            <a:r>
              <a:rPr sz="2400" dirty="0">
                <a:latin typeface="Times New Roman"/>
                <a:cs typeface="Times New Roman"/>
              </a:rPr>
              <a:t>enerji</a:t>
            </a:r>
            <a:r>
              <a:rPr sz="2400" spc="290" dirty="0">
                <a:latin typeface="Times New Roman"/>
                <a:cs typeface="Times New Roman"/>
              </a:rPr>
              <a:t> </a:t>
            </a:r>
            <a:r>
              <a:rPr sz="2400" dirty="0">
                <a:latin typeface="Times New Roman"/>
                <a:cs typeface="Times New Roman"/>
              </a:rPr>
              <a:t>sistemleri,</a:t>
            </a:r>
            <a:r>
              <a:rPr sz="2400" spc="300" dirty="0">
                <a:latin typeface="Times New Roman"/>
                <a:cs typeface="Times New Roman"/>
              </a:rPr>
              <a:t> </a:t>
            </a:r>
            <a:r>
              <a:rPr sz="2400" dirty="0">
                <a:latin typeface="Times New Roman"/>
                <a:cs typeface="Times New Roman"/>
              </a:rPr>
              <a:t>elektrik</a:t>
            </a:r>
            <a:r>
              <a:rPr sz="2400" spc="285" dirty="0">
                <a:latin typeface="Times New Roman"/>
                <a:cs typeface="Times New Roman"/>
              </a:rPr>
              <a:t> </a:t>
            </a:r>
            <a:r>
              <a:rPr sz="2400" dirty="0">
                <a:latin typeface="Times New Roman"/>
                <a:cs typeface="Times New Roman"/>
              </a:rPr>
              <a:t>enerjisi</a:t>
            </a:r>
            <a:r>
              <a:rPr sz="2400" spc="290" dirty="0">
                <a:latin typeface="Times New Roman"/>
                <a:cs typeface="Times New Roman"/>
              </a:rPr>
              <a:t> </a:t>
            </a:r>
            <a:r>
              <a:rPr sz="2400" dirty="0">
                <a:latin typeface="Times New Roman"/>
                <a:cs typeface="Times New Roman"/>
              </a:rPr>
              <a:t>ile</a:t>
            </a:r>
            <a:r>
              <a:rPr sz="2400" spc="290" dirty="0">
                <a:latin typeface="Times New Roman"/>
                <a:cs typeface="Times New Roman"/>
              </a:rPr>
              <a:t> </a:t>
            </a:r>
            <a:r>
              <a:rPr sz="2400" spc="-10" dirty="0">
                <a:latin typeface="Times New Roman"/>
                <a:cs typeface="Times New Roman"/>
              </a:rPr>
              <a:t>çalışan </a:t>
            </a:r>
            <a:r>
              <a:rPr sz="2400" dirty="0">
                <a:latin typeface="Times New Roman"/>
                <a:cs typeface="Times New Roman"/>
              </a:rPr>
              <a:t>her</a:t>
            </a:r>
            <a:r>
              <a:rPr sz="2400" spc="215" dirty="0">
                <a:latin typeface="Times New Roman"/>
                <a:cs typeface="Times New Roman"/>
              </a:rPr>
              <a:t>   </a:t>
            </a:r>
            <a:r>
              <a:rPr sz="2400" dirty="0">
                <a:latin typeface="Times New Roman"/>
                <a:cs typeface="Times New Roman"/>
              </a:rPr>
              <a:t>türlü</a:t>
            </a:r>
            <a:r>
              <a:rPr sz="2400" spc="210" dirty="0">
                <a:latin typeface="Times New Roman"/>
                <a:cs typeface="Times New Roman"/>
              </a:rPr>
              <a:t>   </a:t>
            </a:r>
            <a:r>
              <a:rPr sz="2400" dirty="0">
                <a:latin typeface="Times New Roman"/>
                <a:cs typeface="Times New Roman"/>
              </a:rPr>
              <a:t>elektronik</a:t>
            </a:r>
            <a:r>
              <a:rPr sz="2400" spc="215" dirty="0">
                <a:latin typeface="Times New Roman"/>
                <a:cs typeface="Times New Roman"/>
              </a:rPr>
              <a:t>   </a:t>
            </a:r>
            <a:r>
              <a:rPr sz="2400" dirty="0">
                <a:latin typeface="Times New Roman"/>
                <a:cs typeface="Times New Roman"/>
              </a:rPr>
              <a:t>ve</a:t>
            </a:r>
            <a:r>
              <a:rPr sz="2400" spc="220" dirty="0">
                <a:latin typeface="Times New Roman"/>
                <a:cs typeface="Times New Roman"/>
              </a:rPr>
              <a:t>   </a:t>
            </a:r>
            <a:r>
              <a:rPr sz="2400" dirty="0">
                <a:latin typeface="Times New Roman"/>
                <a:cs typeface="Times New Roman"/>
              </a:rPr>
              <a:t>elektrikli</a:t>
            </a:r>
            <a:r>
              <a:rPr sz="2400" spc="220" dirty="0">
                <a:latin typeface="Times New Roman"/>
                <a:cs typeface="Times New Roman"/>
              </a:rPr>
              <a:t>   </a:t>
            </a:r>
            <a:r>
              <a:rPr sz="2400" dirty="0">
                <a:latin typeface="Times New Roman"/>
                <a:cs typeface="Times New Roman"/>
              </a:rPr>
              <a:t>cihazların</a:t>
            </a:r>
            <a:r>
              <a:rPr sz="2400" spc="215" dirty="0">
                <a:latin typeface="Times New Roman"/>
                <a:cs typeface="Times New Roman"/>
              </a:rPr>
              <a:t>   </a:t>
            </a:r>
            <a:r>
              <a:rPr sz="2400" spc="-10" dirty="0">
                <a:latin typeface="Times New Roman"/>
                <a:cs typeface="Times New Roman"/>
              </a:rPr>
              <a:t>(elektrik </a:t>
            </a:r>
            <a:r>
              <a:rPr sz="2400" dirty="0">
                <a:latin typeface="Times New Roman"/>
                <a:cs typeface="Times New Roman"/>
              </a:rPr>
              <a:t>makineleri,</a:t>
            </a:r>
            <a:r>
              <a:rPr sz="2400" spc="459" dirty="0">
                <a:latin typeface="Times New Roman"/>
                <a:cs typeface="Times New Roman"/>
              </a:rPr>
              <a:t> </a:t>
            </a:r>
            <a:r>
              <a:rPr sz="2400" dirty="0">
                <a:latin typeface="Times New Roman"/>
                <a:cs typeface="Times New Roman"/>
              </a:rPr>
              <a:t>güç</a:t>
            </a:r>
            <a:r>
              <a:rPr sz="2400" spc="475" dirty="0">
                <a:latin typeface="Times New Roman"/>
                <a:cs typeface="Times New Roman"/>
              </a:rPr>
              <a:t> </a:t>
            </a:r>
            <a:r>
              <a:rPr sz="2400" dirty="0">
                <a:latin typeface="Times New Roman"/>
                <a:cs typeface="Times New Roman"/>
              </a:rPr>
              <a:t>transformatörleri,</a:t>
            </a:r>
            <a:r>
              <a:rPr sz="2400" spc="475" dirty="0">
                <a:latin typeface="Times New Roman"/>
                <a:cs typeface="Times New Roman"/>
              </a:rPr>
              <a:t> </a:t>
            </a:r>
            <a:r>
              <a:rPr sz="2400" dirty="0">
                <a:latin typeface="Times New Roman"/>
                <a:cs typeface="Times New Roman"/>
              </a:rPr>
              <a:t>her</a:t>
            </a:r>
            <a:r>
              <a:rPr sz="2400" spc="475" dirty="0">
                <a:latin typeface="Times New Roman"/>
                <a:cs typeface="Times New Roman"/>
              </a:rPr>
              <a:t> </a:t>
            </a:r>
            <a:r>
              <a:rPr sz="2400" dirty="0">
                <a:latin typeface="Times New Roman"/>
                <a:cs typeface="Times New Roman"/>
              </a:rPr>
              <a:t>tip</a:t>
            </a:r>
            <a:r>
              <a:rPr sz="2400" spc="470" dirty="0">
                <a:latin typeface="Times New Roman"/>
                <a:cs typeface="Times New Roman"/>
              </a:rPr>
              <a:t> </a:t>
            </a:r>
            <a:r>
              <a:rPr sz="2400" dirty="0">
                <a:latin typeface="Times New Roman"/>
                <a:cs typeface="Times New Roman"/>
              </a:rPr>
              <a:t>elektronik</a:t>
            </a:r>
            <a:r>
              <a:rPr sz="2400" spc="475" dirty="0">
                <a:latin typeface="Times New Roman"/>
                <a:cs typeface="Times New Roman"/>
              </a:rPr>
              <a:t> </a:t>
            </a:r>
            <a:r>
              <a:rPr sz="2400" spc="-10" dirty="0">
                <a:latin typeface="Times New Roman"/>
                <a:cs typeface="Times New Roman"/>
              </a:rPr>
              <a:t>cihazlar </a:t>
            </a:r>
            <a:r>
              <a:rPr sz="2400" dirty="0">
                <a:latin typeface="Times New Roman"/>
                <a:cs typeface="Times New Roman"/>
              </a:rPr>
              <a:t>vb.)</a:t>
            </a:r>
            <a:r>
              <a:rPr sz="2400" spc="140" dirty="0">
                <a:latin typeface="Times New Roman"/>
                <a:cs typeface="Times New Roman"/>
              </a:rPr>
              <a:t> </a:t>
            </a:r>
            <a:r>
              <a:rPr sz="2400" dirty="0">
                <a:latin typeface="Times New Roman"/>
                <a:cs typeface="Times New Roman"/>
              </a:rPr>
              <a:t>tasarımı,</a:t>
            </a:r>
            <a:r>
              <a:rPr sz="2400" spc="145" dirty="0">
                <a:latin typeface="Times New Roman"/>
                <a:cs typeface="Times New Roman"/>
              </a:rPr>
              <a:t> </a:t>
            </a:r>
            <a:r>
              <a:rPr sz="2400" dirty="0">
                <a:latin typeface="Times New Roman"/>
                <a:cs typeface="Times New Roman"/>
              </a:rPr>
              <a:t>geliştirilmesi,</a:t>
            </a:r>
            <a:r>
              <a:rPr sz="2400" spc="145" dirty="0">
                <a:latin typeface="Times New Roman"/>
                <a:cs typeface="Times New Roman"/>
              </a:rPr>
              <a:t> </a:t>
            </a:r>
            <a:r>
              <a:rPr sz="2400" dirty="0">
                <a:latin typeface="Times New Roman"/>
                <a:cs typeface="Times New Roman"/>
              </a:rPr>
              <a:t>korunması,</a:t>
            </a:r>
            <a:r>
              <a:rPr sz="2400" spc="140" dirty="0">
                <a:latin typeface="Times New Roman"/>
                <a:cs typeface="Times New Roman"/>
              </a:rPr>
              <a:t> </a:t>
            </a:r>
            <a:r>
              <a:rPr sz="2400" dirty="0">
                <a:latin typeface="Times New Roman"/>
                <a:cs typeface="Times New Roman"/>
              </a:rPr>
              <a:t>kontrolü,</a:t>
            </a:r>
            <a:r>
              <a:rPr sz="2400" spc="140" dirty="0">
                <a:latin typeface="Times New Roman"/>
                <a:cs typeface="Times New Roman"/>
              </a:rPr>
              <a:t> </a:t>
            </a:r>
            <a:r>
              <a:rPr sz="2400" dirty="0">
                <a:latin typeface="Times New Roman"/>
                <a:cs typeface="Times New Roman"/>
              </a:rPr>
              <a:t>güvenliği</a:t>
            </a:r>
            <a:r>
              <a:rPr sz="2400" spc="135" dirty="0">
                <a:latin typeface="Times New Roman"/>
                <a:cs typeface="Times New Roman"/>
              </a:rPr>
              <a:t> </a:t>
            </a:r>
            <a:r>
              <a:rPr sz="2400" spc="-25" dirty="0">
                <a:latin typeface="Times New Roman"/>
                <a:cs typeface="Times New Roman"/>
              </a:rPr>
              <a:t>ve </a:t>
            </a:r>
            <a:r>
              <a:rPr sz="2400" dirty="0">
                <a:latin typeface="Times New Roman"/>
                <a:cs typeface="Times New Roman"/>
              </a:rPr>
              <a:t>işletilmesi</a:t>
            </a:r>
            <a:r>
              <a:rPr sz="2400" spc="490" dirty="0">
                <a:latin typeface="Times New Roman"/>
                <a:cs typeface="Times New Roman"/>
              </a:rPr>
              <a:t> </a:t>
            </a:r>
            <a:r>
              <a:rPr sz="2400" dirty="0">
                <a:latin typeface="Times New Roman"/>
                <a:cs typeface="Times New Roman"/>
              </a:rPr>
              <a:t>konularında</a:t>
            </a:r>
            <a:r>
              <a:rPr sz="2400" spc="495" dirty="0">
                <a:latin typeface="Times New Roman"/>
                <a:cs typeface="Times New Roman"/>
              </a:rPr>
              <a:t> </a:t>
            </a:r>
            <a:r>
              <a:rPr sz="2400" dirty="0">
                <a:latin typeface="Times New Roman"/>
                <a:cs typeface="Times New Roman"/>
              </a:rPr>
              <a:t>uluslararası</a:t>
            </a:r>
            <a:r>
              <a:rPr sz="2400" spc="495" dirty="0">
                <a:latin typeface="Times New Roman"/>
                <a:cs typeface="Times New Roman"/>
              </a:rPr>
              <a:t> </a:t>
            </a:r>
            <a:r>
              <a:rPr sz="2400" dirty="0">
                <a:latin typeface="Times New Roman"/>
                <a:cs typeface="Times New Roman"/>
              </a:rPr>
              <a:t>düzeyde</a:t>
            </a:r>
            <a:r>
              <a:rPr sz="2400" spc="490" dirty="0">
                <a:latin typeface="Times New Roman"/>
                <a:cs typeface="Times New Roman"/>
              </a:rPr>
              <a:t> </a:t>
            </a:r>
            <a:r>
              <a:rPr sz="2400" dirty="0">
                <a:latin typeface="Times New Roman"/>
                <a:cs typeface="Times New Roman"/>
              </a:rPr>
              <a:t>çalışabilecek</a:t>
            </a:r>
            <a:r>
              <a:rPr sz="2400" spc="505" dirty="0">
                <a:latin typeface="Times New Roman"/>
                <a:cs typeface="Times New Roman"/>
              </a:rPr>
              <a:t> </a:t>
            </a:r>
            <a:r>
              <a:rPr sz="2400" spc="-25" dirty="0">
                <a:latin typeface="Times New Roman"/>
                <a:cs typeface="Times New Roman"/>
              </a:rPr>
              <a:t>ve </a:t>
            </a:r>
            <a:r>
              <a:rPr sz="2400" dirty="0">
                <a:latin typeface="Times New Roman"/>
                <a:cs typeface="Times New Roman"/>
              </a:rPr>
              <a:t>araştırma</a:t>
            </a:r>
            <a:r>
              <a:rPr sz="2400" spc="475" dirty="0">
                <a:latin typeface="Times New Roman"/>
                <a:cs typeface="Times New Roman"/>
              </a:rPr>
              <a:t> </a:t>
            </a:r>
            <a:r>
              <a:rPr sz="2400" dirty="0">
                <a:latin typeface="Times New Roman"/>
                <a:cs typeface="Times New Roman"/>
              </a:rPr>
              <a:t>yapabilecek</a:t>
            </a:r>
            <a:r>
              <a:rPr sz="2400" spc="475" dirty="0">
                <a:latin typeface="Times New Roman"/>
                <a:cs typeface="Times New Roman"/>
              </a:rPr>
              <a:t> </a:t>
            </a:r>
            <a:r>
              <a:rPr sz="2400" b="1" dirty="0">
                <a:solidFill>
                  <a:srgbClr val="0162AC"/>
                </a:solidFill>
                <a:latin typeface="Times New Roman"/>
                <a:cs typeface="Times New Roman"/>
              </a:rPr>
              <a:t>en</a:t>
            </a:r>
            <a:r>
              <a:rPr sz="2400" b="1" spc="475" dirty="0">
                <a:solidFill>
                  <a:srgbClr val="0162AC"/>
                </a:solidFill>
                <a:latin typeface="Times New Roman"/>
                <a:cs typeface="Times New Roman"/>
              </a:rPr>
              <a:t> </a:t>
            </a:r>
            <a:r>
              <a:rPr sz="2400" b="1" dirty="0">
                <a:solidFill>
                  <a:srgbClr val="0162AC"/>
                </a:solidFill>
                <a:latin typeface="Times New Roman"/>
                <a:cs typeface="Times New Roman"/>
              </a:rPr>
              <a:t>az</a:t>
            </a:r>
            <a:r>
              <a:rPr sz="2400" b="1" spc="465" dirty="0">
                <a:solidFill>
                  <a:srgbClr val="0162AC"/>
                </a:solidFill>
                <a:latin typeface="Times New Roman"/>
                <a:cs typeface="Times New Roman"/>
              </a:rPr>
              <a:t> </a:t>
            </a:r>
            <a:r>
              <a:rPr sz="2400" b="1" dirty="0">
                <a:solidFill>
                  <a:srgbClr val="0162AC"/>
                </a:solidFill>
                <a:latin typeface="Times New Roman"/>
                <a:cs typeface="Times New Roman"/>
              </a:rPr>
              <a:t>bir</a:t>
            </a:r>
            <a:r>
              <a:rPr sz="2400" b="1" spc="430" dirty="0">
                <a:solidFill>
                  <a:srgbClr val="0162AC"/>
                </a:solidFill>
                <a:latin typeface="Times New Roman"/>
                <a:cs typeface="Times New Roman"/>
              </a:rPr>
              <a:t> </a:t>
            </a:r>
            <a:r>
              <a:rPr sz="2400" b="1" dirty="0">
                <a:solidFill>
                  <a:srgbClr val="0162AC"/>
                </a:solidFill>
                <a:latin typeface="Times New Roman"/>
                <a:cs typeface="Times New Roman"/>
              </a:rPr>
              <a:t>yabancı</a:t>
            </a:r>
            <a:r>
              <a:rPr sz="2400" b="1" spc="480" dirty="0">
                <a:solidFill>
                  <a:srgbClr val="0162AC"/>
                </a:solidFill>
                <a:latin typeface="Times New Roman"/>
                <a:cs typeface="Times New Roman"/>
              </a:rPr>
              <a:t> </a:t>
            </a:r>
            <a:r>
              <a:rPr sz="2400" b="1" dirty="0">
                <a:solidFill>
                  <a:srgbClr val="0162AC"/>
                </a:solidFill>
                <a:latin typeface="Times New Roman"/>
                <a:cs typeface="Times New Roman"/>
              </a:rPr>
              <a:t>dil</a:t>
            </a:r>
            <a:r>
              <a:rPr sz="2400" b="1" spc="465" dirty="0">
                <a:solidFill>
                  <a:srgbClr val="0162AC"/>
                </a:solidFill>
                <a:latin typeface="Times New Roman"/>
                <a:cs typeface="Times New Roman"/>
              </a:rPr>
              <a:t> </a:t>
            </a:r>
            <a:r>
              <a:rPr sz="2400" b="1" dirty="0">
                <a:solidFill>
                  <a:srgbClr val="0162AC"/>
                </a:solidFill>
                <a:latin typeface="Times New Roman"/>
                <a:cs typeface="Times New Roman"/>
              </a:rPr>
              <a:t>bilen</a:t>
            </a:r>
            <a:r>
              <a:rPr sz="2400" b="1" spc="470" dirty="0">
                <a:solidFill>
                  <a:srgbClr val="0162AC"/>
                </a:solidFill>
                <a:latin typeface="Times New Roman"/>
                <a:cs typeface="Times New Roman"/>
              </a:rPr>
              <a:t> </a:t>
            </a:r>
            <a:r>
              <a:rPr sz="2400" spc="-10" dirty="0">
                <a:latin typeface="Times New Roman"/>
                <a:cs typeface="Times New Roman"/>
              </a:rPr>
              <a:t>elektrik- </a:t>
            </a:r>
            <a:r>
              <a:rPr sz="2400" dirty="0">
                <a:latin typeface="Times New Roman"/>
                <a:cs typeface="Times New Roman"/>
              </a:rPr>
              <a:t>elektronik</a:t>
            </a:r>
            <a:r>
              <a:rPr sz="2400" spc="-60" dirty="0">
                <a:latin typeface="Times New Roman"/>
                <a:cs typeface="Times New Roman"/>
              </a:rPr>
              <a:t> </a:t>
            </a:r>
            <a:r>
              <a:rPr sz="2400" dirty="0">
                <a:latin typeface="Times New Roman"/>
                <a:cs typeface="Times New Roman"/>
              </a:rPr>
              <a:t>mühendisi</a:t>
            </a:r>
            <a:r>
              <a:rPr sz="2400" spc="-15" dirty="0">
                <a:latin typeface="Times New Roman"/>
                <a:cs typeface="Times New Roman"/>
              </a:rPr>
              <a:t> </a:t>
            </a:r>
            <a:r>
              <a:rPr sz="2400" spc="-10" dirty="0">
                <a:latin typeface="Times New Roman"/>
                <a:cs typeface="Times New Roman"/>
              </a:rPr>
              <a:t>yetiştirmektir.</a:t>
            </a:r>
            <a:endParaRPr sz="2400" dirty="0">
              <a:latin typeface="Times New Roman"/>
              <a:cs typeface="Times New Roman"/>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5</a:t>
            </a:fld>
            <a:endParaRPr spc="-25" dirty="0"/>
          </a:p>
        </p:txBody>
      </p:sp>
      <p:sp>
        <p:nvSpPr>
          <p:cNvPr id="3" name="object 3"/>
          <p:cNvSpPr txBox="1">
            <a:spLocks noGrp="1"/>
          </p:cNvSpPr>
          <p:nvPr>
            <p:ph type="title"/>
          </p:nvPr>
        </p:nvSpPr>
        <p:spPr>
          <a:prstGeom prst="rect">
            <a:avLst/>
          </a:prstGeom>
        </p:spPr>
        <p:txBody>
          <a:bodyPr vert="horz" wrap="square" lIns="0" tIns="118402" rIns="0" bIns="0" rtlCol="0">
            <a:spAutoFit/>
          </a:bodyPr>
          <a:lstStyle/>
          <a:p>
            <a:pPr marL="793750" marR="5080" indent="-6350">
              <a:lnSpc>
                <a:spcPts val="3460"/>
              </a:lnSpc>
              <a:spcBef>
                <a:spcPts val="535"/>
              </a:spcBef>
            </a:pPr>
            <a:r>
              <a:rPr spc="-10" dirty="0"/>
              <a:t>ELEKTRİK-ELEKTRONİK </a:t>
            </a:r>
            <a:r>
              <a:rPr dirty="0"/>
              <a:t>MÜHENDİSLİĞİ</a:t>
            </a:r>
            <a:r>
              <a:rPr spc="-70" dirty="0"/>
              <a:t> </a:t>
            </a:r>
            <a:r>
              <a:rPr spc="-10" dirty="0"/>
              <a:t>BÖLÜMÜ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927" y="1610993"/>
            <a:ext cx="8256905" cy="3780790"/>
          </a:xfrm>
          <a:prstGeom prst="rect">
            <a:avLst/>
          </a:prstGeom>
        </p:spPr>
        <p:txBody>
          <a:bodyPr vert="horz" wrap="square" lIns="0" tIns="224154" rIns="0" bIns="0" rtlCol="0">
            <a:spAutoFit/>
          </a:bodyPr>
          <a:lstStyle/>
          <a:p>
            <a:pPr marL="12700">
              <a:lnSpc>
                <a:spcPct val="100000"/>
              </a:lnSpc>
              <a:spcBef>
                <a:spcPts val="1764"/>
              </a:spcBef>
            </a:pPr>
            <a:r>
              <a:rPr lang="tr-TR" sz="2800" b="1" dirty="0">
                <a:solidFill>
                  <a:srgbClr val="0162AC"/>
                </a:solidFill>
                <a:latin typeface="Times New Roman"/>
                <a:cs typeface="Times New Roman"/>
              </a:rPr>
              <a:t>Mühendis </a:t>
            </a:r>
            <a:r>
              <a:rPr sz="2800" b="1" dirty="0" err="1">
                <a:solidFill>
                  <a:srgbClr val="0162AC"/>
                </a:solidFill>
                <a:latin typeface="Times New Roman"/>
                <a:cs typeface="Times New Roman"/>
              </a:rPr>
              <a:t>Adaylar</a:t>
            </a:r>
            <a:r>
              <a:rPr lang="tr-TR" sz="2800" b="1" dirty="0" err="1">
                <a:solidFill>
                  <a:srgbClr val="0162AC"/>
                </a:solidFill>
                <a:latin typeface="Times New Roman"/>
                <a:cs typeface="Times New Roman"/>
              </a:rPr>
              <a:t>ından</a:t>
            </a:r>
            <a:r>
              <a:rPr sz="2800" b="1" spc="-140" dirty="0">
                <a:solidFill>
                  <a:srgbClr val="0162AC"/>
                </a:solidFill>
                <a:latin typeface="Times New Roman"/>
                <a:cs typeface="Times New Roman"/>
              </a:rPr>
              <a:t> </a:t>
            </a:r>
            <a:r>
              <a:rPr sz="2800" b="1" dirty="0">
                <a:solidFill>
                  <a:srgbClr val="0162AC"/>
                </a:solidFill>
                <a:latin typeface="Times New Roman"/>
                <a:cs typeface="Times New Roman"/>
              </a:rPr>
              <a:t>Beklenen</a:t>
            </a:r>
            <a:r>
              <a:rPr sz="2800" b="1" spc="-150" dirty="0">
                <a:solidFill>
                  <a:srgbClr val="0162AC"/>
                </a:solidFill>
                <a:latin typeface="Times New Roman"/>
                <a:cs typeface="Times New Roman"/>
              </a:rPr>
              <a:t> </a:t>
            </a:r>
            <a:r>
              <a:rPr sz="2800" b="1" spc="-35" dirty="0">
                <a:solidFill>
                  <a:srgbClr val="0162AC"/>
                </a:solidFill>
                <a:latin typeface="Times New Roman"/>
                <a:cs typeface="Times New Roman"/>
              </a:rPr>
              <a:t>Temel</a:t>
            </a:r>
            <a:r>
              <a:rPr sz="2800" b="1" spc="-130" dirty="0">
                <a:solidFill>
                  <a:srgbClr val="0162AC"/>
                </a:solidFill>
                <a:latin typeface="Times New Roman"/>
                <a:cs typeface="Times New Roman"/>
              </a:rPr>
              <a:t> </a:t>
            </a:r>
            <a:r>
              <a:rPr sz="2800" b="1" spc="-10" dirty="0">
                <a:solidFill>
                  <a:srgbClr val="0162AC"/>
                </a:solidFill>
                <a:latin typeface="Times New Roman"/>
                <a:cs typeface="Times New Roman"/>
              </a:rPr>
              <a:t>Özellikler</a:t>
            </a:r>
            <a:endParaRPr sz="2800" dirty="0">
              <a:latin typeface="Times New Roman"/>
              <a:cs typeface="Times New Roman"/>
            </a:endParaRPr>
          </a:p>
          <a:p>
            <a:pPr marL="183515" indent="-170815">
              <a:lnSpc>
                <a:spcPct val="100000"/>
              </a:lnSpc>
              <a:spcBef>
                <a:spcPts val="1430"/>
              </a:spcBef>
              <a:buClr>
                <a:srgbClr val="FF0000"/>
              </a:buClr>
              <a:buFont typeface="Arial"/>
              <a:buChar char="•"/>
              <a:tabLst>
                <a:tab pos="183515" algn="l"/>
              </a:tabLst>
            </a:pPr>
            <a:r>
              <a:rPr sz="2400" dirty="0">
                <a:latin typeface="Times New Roman"/>
                <a:cs typeface="Times New Roman"/>
              </a:rPr>
              <a:t>Gerek</a:t>
            </a:r>
            <a:r>
              <a:rPr sz="2400" spc="-20" dirty="0">
                <a:latin typeface="Times New Roman"/>
                <a:cs typeface="Times New Roman"/>
              </a:rPr>
              <a:t> </a:t>
            </a:r>
            <a:r>
              <a:rPr sz="2400" dirty="0">
                <a:latin typeface="Times New Roman"/>
                <a:cs typeface="Times New Roman"/>
              </a:rPr>
              <a:t>bağımsız</a:t>
            </a:r>
            <a:r>
              <a:rPr sz="2400" spc="-45" dirty="0">
                <a:latin typeface="Times New Roman"/>
                <a:cs typeface="Times New Roman"/>
              </a:rPr>
              <a:t> </a:t>
            </a:r>
            <a:r>
              <a:rPr sz="2400" dirty="0">
                <a:latin typeface="Times New Roman"/>
                <a:cs typeface="Times New Roman"/>
              </a:rPr>
              <a:t>ve</a:t>
            </a:r>
            <a:r>
              <a:rPr sz="2400" spc="-20" dirty="0">
                <a:latin typeface="Times New Roman"/>
                <a:cs typeface="Times New Roman"/>
              </a:rPr>
              <a:t> </a:t>
            </a:r>
            <a:r>
              <a:rPr sz="2400" dirty="0">
                <a:latin typeface="Times New Roman"/>
                <a:cs typeface="Times New Roman"/>
              </a:rPr>
              <a:t>gerekse</a:t>
            </a:r>
            <a:r>
              <a:rPr sz="2400" spc="-45" dirty="0">
                <a:latin typeface="Times New Roman"/>
                <a:cs typeface="Times New Roman"/>
              </a:rPr>
              <a:t> </a:t>
            </a:r>
            <a:r>
              <a:rPr sz="2400" dirty="0">
                <a:latin typeface="Times New Roman"/>
                <a:cs typeface="Times New Roman"/>
              </a:rPr>
              <a:t>grup</a:t>
            </a:r>
            <a:r>
              <a:rPr sz="2400" spc="-15" dirty="0">
                <a:latin typeface="Times New Roman"/>
                <a:cs typeface="Times New Roman"/>
              </a:rPr>
              <a:t> </a:t>
            </a:r>
            <a:r>
              <a:rPr sz="2400" dirty="0">
                <a:latin typeface="Times New Roman"/>
                <a:cs typeface="Times New Roman"/>
              </a:rPr>
              <a:t>çalışmalarına</a:t>
            </a:r>
            <a:r>
              <a:rPr sz="2400" spc="-55" dirty="0">
                <a:latin typeface="Times New Roman"/>
                <a:cs typeface="Times New Roman"/>
              </a:rPr>
              <a:t> </a:t>
            </a:r>
            <a:r>
              <a:rPr sz="2400" dirty="0">
                <a:latin typeface="Times New Roman"/>
                <a:cs typeface="Times New Roman"/>
              </a:rPr>
              <a:t>yatkın</a:t>
            </a:r>
            <a:r>
              <a:rPr sz="2400" spc="-45" dirty="0">
                <a:latin typeface="Times New Roman"/>
                <a:cs typeface="Times New Roman"/>
              </a:rPr>
              <a:t> </a:t>
            </a:r>
            <a:r>
              <a:rPr sz="2400" spc="-10" dirty="0">
                <a:latin typeface="Times New Roman"/>
                <a:cs typeface="Times New Roman"/>
              </a:rPr>
              <a:t>olmak,</a:t>
            </a:r>
            <a:endParaRPr sz="2400" dirty="0">
              <a:latin typeface="Times New Roman"/>
              <a:cs typeface="Times New Roman"/>
            </a:endParaRPr>
          </a:p>
          <a:p>
            <a:pPr marL="182880" marR="359410" indent="-170815">
              <a:lnSpc>
                <a:spcPts val="2590"/>
              </a:lnSpc>
              <a:spcBef>
                <a:spcPts val="1864"/>
              </a:spcBef>
              <a:buClr>
                <a:srgbClr val="FF0000"/>
              </a:buClr>
              <a:buFont typeface="Arial"/>
              <a:buChar char="•"/>
              <a:tabLst>
                <a:tab pos="184785" algn="l"/>
              </a:tabLst>
            </a:pPr>
            <a:r>
              <a:rPr sz="2400" spc="-10" dirty="0">
                <a:latin typeface="Times New Roman"/>
                <a:cs typeface="Times New Roman"/>
              </a:rPr>
              <a:t>Teknolojik</a:t>
            </a:r>
            <a:r>
              <a:rPr sz="2400" spc="-55" dirty="0">
                <a:latin typeface="Times New Roman"/>
                <a:cs typeface="Times New Roman"/>
              </a:rPr>
              <a:t> </a:t>
            </a:r>
            <a:r>
              <a:rPr sz="2400" dirty="0">
                <a:latin typeface="Times New Roman"/>
                <a:cs typeface="Times New Roman"/>
              </a:rPr>
              <a:t>gelişmeleri</a:t>
            </a:r>
            <a:r>
              <a:rPr sz="2400" spc="-50" dirty="0">
                <a:latin typeface="Times New Roman"/>
                <a:cs typeface="Times New Roman"/>
              </a:rPr>
              <a:t> </a:t>
            </a:r>
            <a:r>
              <a:rPr sz="2400" dirty="0">
                <a:latin typeface="Times New Roman"/>
                <a:cs typeface="Times New Roman"/>
              </a:rPr>
              <a:t>ve</a:t>
            </a:r>
            <a:r>
              <a:rPr sz="2400" spc="-25" dirty="0">
                <a:latin typeface="Times New Roman"/>
                <a:cs typeface="Times New Roman"/>
              </a:rPr>
              <a:t> </a:t>
            </a:r>
            <a:r>
              <a:rPr sz="2400" dirty="0">
                <a:latin typeface="Times New Roman"/>
                <a:cs typeface="Times New Roman"/>
              </a:rPr>
              <a:t>yenilikleri</a:t>
            </a:r>
            <a:r>
              <a:rPr sz="2400" spc="-55" dirty="0">
                <a:latin typeface="Times New Roman"/>
                <a:cs typeface="Times New Roman"/>
              </a:rPr>
              <a:t> </a:t>
            </a:r>
            <a:r>
              <a:rPr sz="2400" dirty="0">
                <a:latin typeface="Times New Roman"/>
                <a:cs typeface="Times New Roman"/>
              </a:rPr>
              <a:t>takip</a:t>
            </a:r>
            <a:r>
              <a:rPr sz="2400" spc="-40" dirty="0">
                <a:latin typeface="Times New Roman"/>
                <a:cs typeface="Times New Roman"/>
              </a:rPr>
              <a:t> </a:t>
            </a:r>
            <a:r>
              <a:rPr sz="2400" dirty="0">
                <a:latin typeface="Times New Roman"/>
                <a:cs typeface="Times New Roman"/>
              </a:rPr>
              <a:t>edebilme</a:t>
            </a:r>
            <a:r>
              <a:rPr sz="2400" spc="-40" dirty="0">
                <a:latin typeface="Times New Roman"/>
                <a:cs typeface="Times New Roman"/>
              </a:rPr>
              <a:t> </a:t>
            </a:r>
            <a:r>
              <a:rPr sz="2400" spc="-10" dirty="0">
                <a:latin typeface="Times New Roman"/>
                <a:cs typeface="Times New Roman"/>
              </a:rPr>
              <a:t>yeteneğine 	</a:t>
            </a:r>
            <a:r>
              <a:rPr sz="2400" dirty="0">
                <a:latin typeface="Times New Roman"/>
                <a:cs typeface="Times New Roman"/>
              </a:rPr>
              <a:t>sahip</a:t>
            </a:r>
            <a:r>
              <a:rPr sz="2400" spc="-20" dirty="0">
                <a:latin typeface="Times New Roman"/>
                <a:cs typeface="Times New Roman"/>
              </a:rPr>
              <a:t> </a:t>
            </a:r>
            <a:r>
              <a:rPr sz="2400" spc="-10" dirty="0">
                <a:latin typeface="Times New Roman"/>
                <a:cs typeface="Times New Roman"/>
              </a:rPr>
              <a:t>olmak,</a:t>
            </a:r>
            <a:endParaRPr sz="2400" dirty="0">
              <a:latin typeface="Times New Roman"/>
              <a:cs typeface="Times New Roman"/>
            </a:endParaRPr>
          </a:p>
          <a:p>
            <a:pPr marL="183515" indent="-170815">
              <a:lnSpc>
                <a:spcPct val="100000"/>
              </a:lnSpc>
              <a:spcBef>
                <a:spcPts val="1490"/>
              </a:spcBef>
              <a:buClr>
                <a:srgbClr val="FF0000"/>
              </a:buClr>
              <a:buFont typeface="Arial"/>
              <a:buChar char="•"/>
              <a:tabLst>
                <a:tab pos="183515" algn="l"/>
              </a:tabLst>
            </a:pPr>
            <a:r>
              <a:rPr sz="2400" dirty="0">
                <a:latin typeface="Times New Roman"/>
                <a:cs typeface="Times New Roman"/>
              </a:rPr>
              <a:t>İleri</a:t>
            </a:r>
            <a:r>
              <a:rPr sz="2400" spc="-45" dirty="0">
                <a:latin typeface="Times New Roman"/>
                <a:cs typeface="Times New Roman"/>
              </a:rPr>
              <a:t> </a:t>
            </a:r>
            <a:r>
              <a:rPr sz="2400" dirty="0">
                <a:latin typeface="Times New Roman"/>
                <a:cs typeface="Times New Roman"/>
              </a:rPr>
              <a:t>düzeyde</a:t>
            </a:r>
            <a:r>
              <a:rPr sz="2400" spc="-15" dirty="0">
                <a:latin typeface="Times New Roman"/>
                <a:cs typeface="Times New Roman"/>
              </a:rPr>
              <a:t> </a:t>
            </a:r>
            <a:r>
              <a:rPr sz="2400" dirty="0">
                <a:latin typeface="Times New Roman"/>
                <a:cs typeface="Times New Roman"/>
              </a:rPr>
              <a:t>kavrama</a:t>
            </a:r>
            <a:r>
              <a:rPr sz="2400" spc="-15" dirty="0">
                <a:latin typeface="Times New Roman"/>
                <a:cs typeface="Times New Roman"/>
              </a:rPr>
              <a:t> </a:t>
            </a:r>
            <a:r>
              <a:rPr sz="2400" dirty="0">
                <a:latin typeface="Times New Roman"/>
                <a:cs typeface="Times New Roman"/>
              </a:rPr>
              <a:t>ve</a:t>
            </a:r>
            <a:r>
              <a:rPr sz="2400" spc="-10" dirty="0">
                <a:latin typeface="Times New Roman"/>
                <a:cs typeface="Times New Roman"/>
              </a:rPr>
              <a:t> </a:t>
            </a:r>
            <a:r>
              <a:rPr sz="2400" dirty="0">
                <a:latin typeface="Times New Roman"/>
                <a:cs typeface="Times New Roman"/>
              </a:rPr>
              <a:t>iletişim</a:t>
            </a:r>
            <a:r>
              <a:rPr sz="2400" spc="-50" dirty="0">
                <a:latin typeface="Times New Roman"/>
                <a:cs typeface="Times New Roman"/>
              </a:rPr>
              <a:t> </a:t>
            </a:r>
            <a:r>
              <a:rPr sz="2400" dirty="0">
                <a:latin typeface="Times New Roman"/>
                <a:cs typeface="Times New Roman"/>
              </a:rPr>
              <a:t>yeteneğine</a:t>
            </a:r>
            <a:r>
              <a:rPr sz="2400" spc="-55" dirty="0">
                <a:latin typeface="Times New Roman"/>
                <a:cs typeface="Times New Roman"/>
              </a:rPr>
              <a:t> </a:t>
            </a:r>
            <a:r>
              <a:rPr sz="2400" dirty="0">
                <a:latin typeface="Times New Roman"/>
                <a:cs typeface="Times New Roman"/>
              </a:rPr>
              <a:t>sahip</a:t>
            </a:r>
            <a:r>
              <a:rPr sz="2400" spc="-20" dirty="0">
                <a:latin typeface="Times New Roman"/>
                <a:cs typeface="Times New Roman"/>
              </a:rPr>
              <a:t> </a:t>
            </a:r>
            <a:r>
              <a:rPr sz="2400" spc="-10" dirty="0">
                <a:latin typeface="Times New Roman"/>
                <a:cs typeface="Times New Roman"/>
              </a:rPr>
              <a:t>olmak,</a:t>
            </a:r>
            <a:endParaRPr sz="2400" dirty="0">
              <a:latin typeface="Times New Roman"/>
              <a:cs typeface="Times New Roman"/>
            </a:endParaRPr>
          </a:p>
          <a:p>
            <a:pPr marL="183515" indent="-170815">
              <a:lnSpc>
                <a:spcPct val="100000"/>
              </a:lnSpc>
              <a:spcBef>
                <a:spcPts val="1520"/>
              </a:spcBef>
              <a:buClr>
                <a:srgbClr val="FF0000"/>
              </a:buClr>
              <a:buFont typeface="Arial"/>
              <a:buChar char="•"/>
              <a:tabLst>
                <a:tab pos="183515" algn="l"/>
              </a:tabLst>
            </a:pPr>
            <a:r>
              <a:rPr sz="2400" dirty="0">
                <a:latin typeface="Times New Roman"/>
                <a:cs typeface="Times New Roman"/>
              </a:rPr>
              <a:t>Matematik</a:t>
            </a:r>
            <a:r>
              <a:rPr sz="2400" spc="-35" dirty="0">
                <a:latin typeface="Times New Roman"/>
                <a:cs typeface="Times New Roman"/>
              </a:rPr>
              <a:t> </a:t>
            </a:r>
            <a:r>
              <a:rPr sz="2400" dirty="0">
                <a:latin typeface="Times New Roman"/>
                <a:cs typeface="Times New Roman"/>
              </a:rPr>
              <a:t>ve</a:t>
            </a:r>
            <a:r>
              <a:rPr sz="2400" spc="-15" dirty="0">
                <a:latin typeface="Times New Roman"/>
                <a:cs typeface="Times New Roman"/>
              </a:rPr>
              <a:t> </a:t>
            </a:r>
            <a:r>
              <a:rPr sz="2400" dirty="0">
                <a:latin typeface="Times New Roman"/>
                <a:cs typeface="Times New Roman"/>
              </a:rPr>
              <a:t>fizik</a:t>
            </a:r>
            <a:r>
              <a:rPr sz="2400" spc="-20" dirty="0">
                <a:latin typeface="Times New Roman"/>
                <a:cs typeface="Times New Roman"/>
              </a:rPr>
              <a:t> </a:t>
            </a:r>
            <a:r>
              <a:rPr sz="2400" dirty="0">
                <a:latin typeface="Times New Roman"/>
                <a:cs typeface="Times New Roman"/>
              </a:rPr>
              <a:t>alanlarına</a:t>
            </a:r>
            <a:r>
              <a:rPr sz="2400" spc="-60" dirty="0">
                <a:latin typeface="Times New Roman"/>
                <a:cs typeface="Times New Roman"/>
              </a:rPr>
              <a:t> </a:t>
            </a:r>
            <a:r>
              <a:rPr sz="2400" dirty="0">
                <a:latin typeface="Times New Roman"/>
                <a:cs typeface="Times New Roman"/>
              </a:rPr>
              <a:t>ilgili</a:t>
            </a:r>
            <a:r>
              <a:rPr sz="2400" spc="-50" dirty="0">
                <a:latin typeface="Times New Roman"/>
                <a:cs typeface="Times New Roman"/>
              </a:rPr>
              <a:t> </a:t>
            </a:r>
            <a:r>
              <a:rPr sz="2400" dirty="0">
                <a:latin typeface="Times New Roman"/>
                <a:cs typeface="Times New Roman"/>
              </a:rPr>
              <a:t>ve</a:t>
            </a:r>
            <a:r>
              <a:rPr sz="2400" spc="-5" dirty="0">
                <a:latin typeface="Times New Roman"/>
                <a:cs typeface="Times New Roman"/>
              </a:rPr>
              <a:t> </a:t>
            </a:r>
            <a:r>
              <a:rPr sz="2400" dirty="0">
                <a:latin typeface="Times New Roman"/>
                <a:cs typeface="Times New Roman"/>
              </a:rPr>
              <a:t>bu</a:t>
            </a:r>
            <a:r>
              <a:rPr sz="2400" spc="-5" dirty="0">
                <a:latin typeface="Times New Roman"/>
                <a:cs typeface="Times New Roman"/>
              </a:rPr>
              <a:t> </a:t>
            </a:r>
            <a:r>
              <a:rPr sz="2400" dirty="0">
                <a:latin typeface="Times New Roman"/>
                <a:cs typeface="Times New Roman"/>
              </a:rPr>
              <a:t>alanlarda</a:t>
            </a:r>
            <a:r>
              <a:rPr sz="2400" spc="-60" dirty="0">
                <a:latin typeface="Times New Roman"/>
                <a:cs typeface="Times New Roman"/>
              </a:rPr>
              <a:t> </a:t>
            </a:r>
            <a:r>
              <a:rPr sz="2400" dirty="0">
                <a:latin typeface="Times New Roman"/>
                <a:cs typeface="Times New Roman"/>
              </a:rPr>
              <a:t>başarılı</a:t>
            </a:r>
            <a:r>
              <a:rPr sz="2400" spc="-40" dirty="0">
                <a:latin typeface="Times New Roman"/>
                <a:cs typeface="Times New Roman"/>
              </a:rPr>
              <a:t> </a:t>
            </a:r>
            <a:r>
              <a:rPr sz="2400" spc="-10" dirty="0">
                <a:latin typeface="Times New Roman"/>
                <a:cs typeface="Times New Roman"/>
              </a:rPr>
              <a:t>olmak,</a:t>
            </a:r>
            <a:endParaRPr sz="2400" dirty="0">
              <a:latin typeface="Times New Roman"/>
              <a:cs typeface="Times New Roman"/>
            </a:endParaRPr>
          </a:p>
          <a:p>
            <a:pPr marL="183515" indent="-170815">
              <a:lnSpc>
                <a:spcPct val="100000"/>
              </a:lnSpc>
              <a:spcBef>
                <a:spcPts val="1540"/>
              </a:spcBef>
              <a:buClr>
                <a:srgbClr val="FF0000"/>
              </a:buClr>
              <a:buFont typeface="Arial"/>
              <a:buChar char="•"/>
              <a:tabLst>
                <a:tab pos="183515" algn="l"/>
              </a:tabLst>
            </a:pPr>
            <a:r>
              <a:rPr sz="2400" dirty="0">
                <a:latin typeface="Times New Roman"/>
                <a:cs typeface="Times New Roman"/>
              </a:rPr>
              <a:t>Dikkatli</a:t>
            </a:r>
            <a:r>
              <a:rPr sz="2400" spc="-40" dirty="0">
                <a:latin typeface="Times New Roman"/>
                <a:cs typeface="Times New Roman"/>
              </a:rPr>
              <a:t> </a:t>
            </a:r>
            <a:r>
              <a:rPr sz="2400" dirty="0">
                <a:latin typeface="Times New Roman"/>
                <a:cs typeface="Times New Roman"/>
              </a:rPr>
              <a:t>ve</a:t>
            </a:r>
            <a:r>
              <a:rPr sz="2400" spc="-5" dirty="0">
                <a:latin typeface="Times New Roman"/>
                <a:cs typeface="Times New Roman"/>
              </a:rPr>
              <a:t> </a:t>
            </a:r>
            <a:r>
              <a:rPr sz="2400" dirty="0">
                <a:latin typeface="Times New Roman"/>
                <a:cs typeface="Times New Roman"/>
              </a:rPr>
              <a:t>sabırlı</a:t>
            </a:r>
            <a:r>
              <a:rPr sz="2400" spc="-40" dirty="0">
                <a:latin typeface="Times New Roman"/>
                <a:cs typeface="Times New Roman"/>
              </a:rPr>
              <a:t> </a:t>
            </a:r>
            <a:r>
              <a:rPr sz="2400" spc="-10" dirty="0">
                <a:latin typeface="Times New Roman"/>
                <a:cs typeface="Times New Roman"/>
              </a:rPr>
              <a:t>olmak.</a:t>
            </a:r>
            <a:endParaRPr sz="2400" dirty="0">
              <a:latin typeface="Times New Roman"/>
              <a:cs typeface="Times New Roman"/>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6</a:t>
            </a:fld>
            <a:endParaRPr spc="-25" dirty="0"/>
          </a:p>
        </p:txBody>
      </p:sp>
      <p:sp>
        <p:nvSpPr>
          <p:cNvPr id="3" name="object 3"/>
          <p:cNvSpPr txBox="1">
            <a:spLocks noGrp="1"/>
          </p:cNvSpPr>
          <p:nvPr>
            <p:ph type="title"/>
          </p:nvPr>
        </p:nvSpPr>
        <p:spPr>
          <a:prstGeom prst="rect">
            <a:avLst/>
          </a:prstGeom>
        </p:spPr>
        <p:txBody>
          <a:bodyPr vert="horz" wrap="square" lIns="0" tIns="118402" rIns="0" bIns="0" rtlCol="0">
            <a:spAutoFit/>
          </a:bodyPr>
          <a:lstStyle/>
          <a:p>
            <a:pPr marL="793750" marR="5080" indent="-6350">
              <a:lnSpc>
                <a:spcPts val="3460"/>
              </a:lnSpc>
              <a:spcBef>
                <a:spcPts val="535"/>
              </a:spcBef>
            </a:pPr>
            <a:r>
              <a:rPr spc="-10" dirty="0"/>
              <a:t>ELEKTRİK-ELEKTRONİK </a:t>
            </a:r>
            <a:r>
              <a:rPr dirty="0"/>
              <a:t>MÜHENDİSLİĞİ</a:t>
            </a:r>
            <a:r>
              <a:rPr spc="-70" dirty="0"/>
              <a:t> </a:t>
            </a:r>
            <a:r>
              <a:rPr spc="-10" dirty="0"/>
              <a:t>BÖLÜMÜ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02271" y="1219200"/>
            <a:ext cx="8339455" cy="5048432"/>
          </a:xfrm>
          <a:prstGeom prst="rect">
            <a:avLst/>
          </a:prstGeom>
        </p:spPr>
        <p:txBody>
          <a:bodyPr vert="horz" wrap="square" lIns="0" tIns="407288" rIns="0" bIns="0" rtlCol="0">
            <a:spAutoFit/>
          </a:bodyPr>
          <a:lstStyle/>
          <a:p>
            <a:pPr marL="12700" algn="just">
              <a:lnSpc>
                <a:spcPct val="100000"/>
              </a:lnSpc>
              <a:spcBef>
                <a:spcPts val="315"/>
              </a:spcBef>
            </a:pPr>
            <a:r>
              <a:rPr b="1" dirty="0">
                <a:solidFill>
                  <a:srgbClr val="0162AC"/>
                </a:solidFill>
                <a:latin typeface="Times New Roman"/>
                <a:cs typeface="Times New Roman"/>
              </a:rPr>
              <a:t>Bölüm</a:t>
            </a:r>
            <a:r>
              <a:rPr b="1" spc="-35" dirty="0">
                <a:solidFill>
                  <a:srgbClr val="0162AC"/>
                </a:solidFill>
                <a:latin typeface="Times New Roman"/>
                <a:cs typeface="Times New Roman"/>
              </a:rPr>
              <a:t> </a:t>
            </a:r>
            <a:r>
              <a:rPr b="1" dirty="0">
                <a:solidFill>
                  <a:srgbClr val="0162AC"/>
                </a:solidFill>
                <a:latin typeface="Times New Roman"/>
                <a:cs typeface="Times New Roman"/>
              </a:rPr>
              <a:t>olarak</a:t>
            </a:r>
            <a:r>
              <a:rPr b="1" spc="-45" dirty="0">
                <a:solidFill>
                  <a:srgbClr val="0162AC"/>
                </a:solidFill>
                <a:latin typeface="Times New Roman"/>
                <a:cs typeface="Times New Roman"/>
              </a:rPr>
              <a:t> </a:t>
            </a:r>
            <a:r>
              <a:rPr b="1" spc="-10" dirty="0">
                <a:solidFill>
                  <a:srgbClr val="0162AC"/>
                </a:solidFill>
                <a:latin typeface="Times New Roman"/>
                <a:cs typeface="Times New Roman"/>
              </a:rPr>
              <a:t>vizyonumuz:</a:t>
            </a:r>
          </a:p>
          <a:p>
            <a:pPr marL="12700" marR="5715" algn="just">
              <a:lnSpc>
                <a:spcPct val="80000"/>
              </a:lnSpc>
              <a:spcBef>
                <a:spcPts val="790"/>
              </a:spcBef>
            </a:pPr>
            <a:r>
              <a:rPr lang="tr-TR" dirty="0"/>
              <a:t>Eğitimde mükemmeliyeti hedefleyen, evrensel düzeyde bilimsel araştırmalar ve yenilikçi mühendislik uygulamalarıyla öne çıkan; ulusal ve uluslararası düzeyde tanınan ve tercih edilen saygın bir mühendislik bölümü olmaktır.</a:t>
            </a:r>
          </a:p>
          <a:p>
            <a:pPr marL="12700" marR="5715" algn="just">
              <a:lnSpc>
                <a:spcPct val="80000"/>
              </a:lnSpc>
              <a:spcBef>
                <a:spcPts val="790"/>
              </a:spcBef>
            </a:pPr>
            <a:endParaRPr spc="-10" dirty="0"/>
          </a:p>
          <a:p>
            <a:pPr marL="12700" algn="just">
              <a:lnSpc>
                <a:spcPct val="100000"/>
              </a:lnSpc>
              <a:spcBef>
                <a:spcPts val="5"/>
              </a:spcBef>
            </a:pPr>
            <a:r>
              <a:rPr b="1" dirty="0" err="1">
                <a:solidFill>
                  <a:srgbClr val="0162AC"/>
                </a:solidFill>
                <a:latin typeface="Times New Roman"/>
                <a:cs typeface="Times New Roman"/>
              </a:rPr>
              <a:t>Bölümümüzün</a:t>
            </a:r>
            <a:r>
              <a:rPr b="1" spc="-114" dirty="0">
                <a:solidFill>
                  <a:srgbClr val="0162AC"/>
                </a:solidFill>
                <a:latin typeface="Times New Roman"/>
                <a:cs typeface="Times New Roman"/>
              </a:rPr>
              <a:t> </a:t>
            </a:r>
            <a:r>
              <a:rPr b="1" spc="-10" dirty="0">
                <a:solidFill>
                  <a:srgbClr val="0162AC"/>
                </a:solidFill>
                <a:latin typeface="Times New Roman"/>
                <a:cs typeface="Times New Roman"/>
              </a:rPr>
              <a:t>amacı:</a:t>
            </a:r>
          </a:p>
          <a:p>
            <a:r>
              <a:rPr lang="tr-TR" dirty="0"/>
              <a:t>Elektrik-elektronik mühendisliğinin tüm disiplinlerinde bilgi, beceri ve yetkinliklerle donatılmış; yenilikçi, araştırmacı, girişimci, etik değerlere bağlı ve toplumsal sorumluluk bilincine sahip mühendisler yetiştirmek; evrensel bilgi birikimine katkı sunacak nitelikli araştırmalar yürütmek ve teknoloji üretimini teşvik etmektir.</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7</a:t>
            </a:fld>
            <a:endParaRPr spc="-25" dirty="0"/>
          </a:p>
        </p:txBody>
      </p:sp>
      <p:sp>
        <p:nvSpPr>
          <p:cNvPr id="3" name="object 3"/>
          <p:cNvSpPr txBox="1">
            <a:spLocks noGrp="1"/>
          </p:cNvSpPr>
          <p:nvPr>
            <p:ph type="title"/>
          </p:nvPr>
        </p:nvSpPr>
        <p:spPr>
          <a:prstGeom prst="rect">
            <a:avLst/>
          </a:prstGeom>
        </p:spPr>
        <p:txBody>
          <a:bodyPr vert="horz" wrap="square" lIns="0" tIns="118402" rIns="0" bIns="0" rtlCol="0">
            <a:spAutoFit/>
          </a:bodyPr>
          <a:lstStyle/>
          <a:p>
            <a:pPr marL="793750" marR="5080" indent="-6350">
              <a:lnSpc>
                <a:spcPts val="3460"/>
              </a:lnSpc>
              <a:spcBef>
                <a:spcPts val="535"/>
              </a:spcBef>
            </a:pPr>
            <a:r>
              <a:rPr spc="-10" dirty="0"/>
              <a:t>ELEKTRİK-ELEKTRNOİK </a:t>
            </a:r>
            <a:r>
              <a:rPr dirty="0"/>
              <a:t>MÜHENDİSLİĞİ</a:t>
            </a:r>
            <a:r>
              <a:rPr spc="-70" dirty="0"/>
              <a:t> </a:t>
            </a:r>
            <a:r>
              <a:rPr spc="-10" dirty="0"/>
              <a:t>BÖLÜMÜ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248" rIns="0" bIns="0" rtlCol="0">
            <a:spAutoFit/>
          </a:bodyPr>
          <a:lstStyle/>
          <a:p>
            <a:pPr marL="1100455">
              <a:lnSpc>
                <a:spcPct val="100000"/>
              </a:lnSpc>
              <a:spcBef>
                <a:spcPts val="105"/>
              </a:spcBef>
            </a:pPr>
            <a:r>
              <a:rPr dirty="0"/>
              <a:t>PROGRAM</a:t>
            </a:r>
            <a:r>
              <a:rPr spc="-50" dirty="0"/>
              <a:t> </a:t>
            </a:r>
            <a:r>
              <a:rPr spc="-10" dirty="0"/>
              <a:t>ÇIKTILARI</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8</a:t>
            </a:fld>
            <a:endParaRPr spc="-25" dirty="0"/>
          </a:p>
        </p:txBody>
      </p:sp>
      <p:sp>
        <p:nvSpPr>
          <p:cNvPr id="3" name="object 3"/>
          <p:cNvSpPr txBox="1"/>
          <p:nvPr/>
        </p:nvSpPr>
        <p:spPr>
          <a:xfrm>
            <a:off x="402271" y="1447800"/>
            <a:ext cx="8339455" cy="4655762"/>
          </a:xfrm>
          <a:prstGeom prst="rect">
            <a:avLst/>
          </a:prstGeom>
        </p:spPr>
        <p:txBody>
          <a:bodyPr vert="horz" wrap="square" lIns="0" tIns="76835" rIns="0" bIns="0" rtlCol="0">
            <a:spAutoFit/>
          </a:bodyPr>
          <a:lstStyle/>
          <a:p>
            <a:pPr marL="12700" marR="5080" indent="-635">
              <a:lnSpc>
                <a:spcPts val="2110"/>
              </a:lnSpc>
              <a:spcBef>
                <a:spcPts val="605"/>
              </a:spcBef>
            </a:pPr>
            <a:r>
              <a:rPr lang="tr-TR" sz="2200" b="1" dirty="0">
                <a:latin typeface="Times New Roman"/>
                <a:cs typeface="Times New Roman"/>
              </a:rPr>
              <a:t>Akdeniz Üniversitesi Elektrik-Elektronik Mühendisliği Bölümü’nden mezun olan bir mühendis, aşağıdaki bilgi, beceri ve yetkinliklerle donatılmış olarak mezun olur:</a:t>
            </a:r>
            <a:endParaRPr sz="2200" dirty="0">
              <a:latin typeface="Times New Roman"/>
              <a:cs typeface="Times New Roman"/>
            </a:endParaRPr>
          </a:p>
          <a:p>
            <a:pPr marL="184785" marR="5080" indent="-172720" algn="l">
              <a:lnSpc>
                <a:spcPts val="2110"/>
              </a:lnSpc>
              <a:spcBef>
                <a:spcPts val="5"/>
              </a:spcBef>
              <a:buClr>
                <a:srgbClr val="FF0000"/>
              </a:buClr>
              <a:buFont typeface="Arial"/>
              <a:buChar char="•"/>
              <a:tabLst>
                <a:tab pos="184785" algn="l"/>
              </a:tabLst>
            </a:pPr>
            <a:r>
              <a:rPr lang="tr-TR" sz="2200" dirty="0">
                <a:latin typeface="Times New Roman"/>
                <a:cs typeface="Times New Roman"/>
              </a:rPr>
              <a:t>Temel Bilgi ve Uygulama Yetkinliği</a:t>
            </a:r>
            <a:br>
              <a:rPr lang="tr-TR" sz="2200" dirty="0">
                <a:latin typeface="Times New Roman"/>
                <a:cs typeface="Times New Roman"/>
              </a:rPr>
            </a:br>
            <a:r>
              <a:rPr lang="tr-TR" sz="2200" dirty="0">
                <a:latin typeface="Times New Roman"/>
                <a:cs typeface="Times New Roman"/>
              </a:rPr>
              <a:t>	Matematik, fen bilimleri ve mühendisliğe özgü bilgileri etkin biçimde kullanabilir. Elektrik-Elektronik mühendisliği alanındaki kuramsal ve uygulamalı bilgileri gerçek dünya problemlerine uygulayabilir.</a:t>
            </a:r>
          </a:p>
          <a:p>
            <a:pPr marL="12065" marR="5080" algn="l">
              <a:lnSpc>
                <a:spcPts val="2110"/>
              </a:lnSpc>
              <a:spcBef>
                <a:spcPts val="5"/>
              </a:spcBef>
              <a:buClr>
                <a:srgbClr val="FF0000"/>
              </a:buClr>
              <a:tabLst>
                <a:tab pos="184785" algn="l"/>
              </a:tabLst>
            </a:pPr>
            <a:endParaRPr lang="tr-TR" sz="2200" dirty="0">
              <a:latin typeface="Times New Roman"/>
              <a:cs typeface="Times New Roman"/>
            </a:endParaRPr>
          </a:p>
          <a:p>
            <a:pPr marL="184785" marR="5080" indent="-172720" algn="l">
              <a:lnSpc>
                <a:spcPts val="2110"/>
              </a:lnSpc>
              <a:spcBef>
                <a:spcPts val="5"/>
              </a:spcBef>
              <a:buClr>
                <a:srgbClr val="FF0000"/>
              </a:buClr>
              <a:buFont typeface="Arial"/>
              <a:buChar char="•"/>
              <a:tabLst>
                <a:tab pos="184785" algn="l"/>
              </a:tabLst>
            </a:pPr>
            <a:r>
              <a:rPr lang="tr-TR" sz="2200" dirty="0">
                <a:latin typeface="Times New Roman"/>
                <a:cs typeface="Times New Roman"/>
              </a:rPr>
              <a:t>Mühendislik Problemlerini Tanımlama ve Çözme</a:t>
            </a:r>
          </a:p>
          <a:p>
            <a:pPr marL="12065" marR="5080" lvl="2" algn="l">
              <a:lnSpc>
                <a:spcPts val="2110"/>
              </a:lnSpc>
              <a:spcBef>
                <a:spcPts val="5"/>
              </a:spcBef>
              <a:buClr>
                <a:srgbClr val="FF0000"/>
              </a:buClr>
              <a:tabLst>
                <a:tab pos="184785" algn="l"/>
              </a:tabLst>
            </a:pPr>
            <a:r>
              <a:rPr lang="tr-TR" sz="2200" dirty="0">
                <a:latin typeface="Times New Roman"/>
                <a:cs typeface="Times New Roman"/>
              </a:rPr>
              <a:t>		Karmaşık mühendislik problemlerini saptama, tanımlama, analiz etme ve uygun yöntemlerle çözme becerisine sahiptir.</a:t>
            </a:r>
          </a:p>
          <a:p>
            <a:pPr marL="12065" marR="5080" lvl="2" algn="l">
              <a:lnSpc>
                <a:spcPts val="2110"/>
              </a:lnSpc>
              <a:spcBef>
                <a:spcPts val="5"/>
              </a:spcBef>
              <a:buClr>
                <a:srgbClr val="FF0000"/>
              </a:buClr>
              <a:tabLst>
                <a:tab pos="184785" algn="l"/>
              </a:tabLst>
            </a:pPr>
            <a:endParaRPr lang="tr-TR" sz="2200" dirty="0">
              <a:latin typeface="Times New Roman"/>
              <a:cs typeface="Times New Roman"/>
            </a:endParaRPr>
          </a:p>
          <a:p>
            <a:pPr marL="354965" marR="5080" lvl="2" indent="-342900" algn="l">
              <a:lnSpc>
                <a:spcPts val="2110"/>
              </a:lnSpc>
              <a:spcBef>
                <a:spcPts val="5"/>
              </a:spcBef>
              <a:buClr>
                <a:srgbClr val="FF0000"/>
              </a:buClr>
              <a:buFont typeface="Arial" panose="020B0604020202020204" pitchFamily="34" charset="0"/>
              <a:buChar char="•"/>
              <a:tabLst>
                <a:tab pos="184785" algn="l"/>
              </a:tabLst>
            </a:pPr>
            <a:r>
              <a:rPr lang="tr-TR" sz="2200" dirty="0">
                <a:latin typeface="Times New Roman"/>
                <a:cs typeface="Times New Roman"/>
              </a:rPr>
              <a:t>Devre, Sistem ve Süreç Tasarımı</a:t>
            </a:r>
          </a:p>
          <a:p>
            <a:pPr marL="12065" marR="5080" lvl="2" algn="l">
              <a:lnSpc>
                <a:spcPts val="2110"/>
              </a:lnSpc>
              <a:spcBef>
                <a:spcPts val="5"/>
              </a:spcBef>
              <a:buClr>
                <a:srgbClr val="FF0000"/>
              </a:buClr>
              <a:tabLst>
                <a:tab pos="184785" algn="l"/>
              </a:tabLst>
            </a:pPr>
            <a:r>
              <a:rPr lang="tr-TR" sz="2200" dirty="0">
                <a:latin typeface="Times New Roman"/>
                <a:cs typeface="Times New Roman"/>
              </a:rPr>
              <a:t>		Belirli bir elektrik-elektronik mühendisliği problemi için sistem, devre veya süreç tasarımı yapabilir. Gerçekçi kısıtlar altında, belirli gereksinimleri karşılayan mühendislik çözümleri geliştirebilir.</a:t>
            </a:r>
            <a:endParaRPr sz="22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248" rIns="0" bIns="0" rtlCol="0">
            <a:spAutoFit/>
          </a:bodyPr>
          <a:lstStyle/>
          <a:p>
            <a:pPr marL="1100455">
              <a:lnSpc>
                <a:spcPct val="100000"/>
              </a:lnSpc>
              <a:spcBef>
                <a:spcPts val="105"/>
              </a:spcBef>
            </a:pPr>
            <a:r>
              <a:rPr dirty="0"/>
              <a:t>PROGRAM</a:t>
            </a:r>
            <a:r>
              <a:rPr spc="-50" dirty="0"/>
              <a:t> </a:t>
            </a:r>
            <a:r>
              <a:rPr spc="-10" dirty="0"/>
              <a:t>ÇIKTILARI</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dirty="0"/>
              <a:t>Akdeniz</a:t>
            </a:r>
            <a:r>
              <a:rPr spc="-55" dirty="0"/>
              <a:t> </a:t>
            </a:r>
            <a:r>
              <a:rPr dirty="0"/>
              <a:t>Üniversitesi</a:t>
            </a:r>
            <a:r>
              <a:rPr spc="-25" dirty="0"/>
              <a:t> </a:t>
            </a:r>
            <a:r>
              <a:rPr spc="-10" dirty="0"/>
              <a:t>Elektrik-</a:t>
            </a:r>
            <a:r>
              <a:rPr dirty="0"/>
              <a:t>Elektronik</a:t>
            </a:r>
            <a:r>
              <a:rPr spc="-25" dirty="0"/>
              <a:t> </a:t>
            </a:r>
            <a:r>
              <a:rPr spc="-10" dirty="0"/>
              <a:t>Mühendisliği</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spc="-25" dirty="0"/>
              <a:t>9</a:t>
            </a:fld>
            <a:endParaRPr spc="-25" dirty="0"/>
          </a:p>
        </p:txBody>
      </p:sp>
      <p:sp>
        <p:nvSpPr>
          <p:cNvPr id="3" name="object 3"/>
          <p:cNvSpPr txBox="1">
            <a:spLocks noGrp="1"/>
          </p:cNvSpPr>
          <p:nvPr>
            <p:ph type="body" idx="1"/>
          </p:nvPr>
        </p:nvSpPr>
        <p:spPr>
          <a:xfrm>
            <a:off x="402271" y="1496932"/>
            <a:ext cx="8339455" cy="4698081"/>
          </a:xfrm>
          <a:prstGeom prst="rect">
            <a:avLst/>
          </a:prstGeom>
        </p:spPr>
        <p:txBody>
          <a:bodyPr vert="horz" wrap="square" lIns="0" tIns="85725" rIns="0" bIns="0" rtlCol="0">
            <a:spAutoFit/>
          </a:bodyPr>
          <a:lstStyle/>
          <a:p>
            <a:pPr marL="182880" marR="5080" indent="-170815" algn="just">
              <a:lnSpc>
                <a:spcPct val="80000"/>
              </a:lnSpc>
              <a:spcBef>
                <a:spcPts val="675"/>
              </a:spcBef>
              <a:buClr>
                <a:srgbClr val="FF0000"/>
              </a:buClr>
              <a:buFont typeface="Arial"/>
              <a:buChar char="•"/>
              <a:tabLst>
                <a:tab pos="184785" algn="l"/>
              </a:tabLst>
            </a:pPr>
            <a:r>
              <a:rPr lang="tr-TR" dirty="0"/>
              <a:t>Deney Tasarlama ve Uygulama</a:t>
            </a:r>
          </a:p>
          <a:p>
            <a:pPr marL="12065" marR="5080" algn="just">
              <a:lnSpc>
                <a:spcPct val="80000"/>
              </a:lnSpc>
              <a:spcBef>
                <a:spcPts val="675"/>
              </a:spcBef>
              <a:buClr>
                <a:srgbClr val="FF0000"/>
              </a:buClr>
              <a:tabLst>
                <a:tab pos="184785" algn="l"/>
              </a:tabLst>
            </a:pPr>
            <a:r>
              <a:rPr lang="tr-TR" dirty="0"/>
              <a:t>		Deney tasarlama, gerçekleştirme, veri toplama ve sonuçları analiz edip yorumlama becerisine sahiptir.</a:t>
            </a:r>
          </a:p>
          <a:p>
            <a:pPr marL="12065" marR="5080" algn="just">
              <a:lnSpc>
                <a:spcPct val="80000"/>
              </a:lnSpc>
              <a:spcBef>
                <a:spcPts val="675"/>
              </a:spcBef>
              <a:buClr>
                <a:srgbClr val="FF0000"/>
              </a:buClr>
              <a:tabLst>
                <a:tab pos="184785" algn="l"/>
              </a:tabLst>
            </a:pPr>
            <a:endParaRPr spc="-10" dirty="0"/>
          </a:p>
          <a:p>
            <a:pPr marL="182880" marR="5080" indent="-170815" algn="just">
              <a:lnSpc>
                <a:spcPct val="80000"/>
              </a:lnSpc>
              <a:buClr>
                <a:srgbClr val="FF0000"/>
              </a:buClr>
              <a:buFont typeface="Arial"/>
              <a:buChar char="•"/>
              <a:tabLst>
                <a:tab pos="184785" algn="l"/>
              </a:tabLst>
            </a:pPr>
            <a:r>
              <a:rPr lang="tr-TR" dirty="0"/>
              <a:t>Modern Mühendislik Araçları ve Bilişim Teknolojileri</a:t>
            </a:r>
          </a:p>
          <a:p>
            <a:pPr marL="12065" marR="5080" algn="just">
              <a:lnSpc>
                <a:spcPct val="80000"/>
              </a:lnSpc>
              <a:buClr>
                <a:srgbClr val="FF0000"/>
              </a:buClr>
              <a:tabLst>
                <a:tab pos="184785" algn="l"/>
              </a:tabLst>
            </a:pPr>
            <a:r>
              <a:rPr lang="tr-TR" dirty="0"/>
              <a:t>		Güncel mühendislik araçlarını, yazılım ve donanım teknolojilerini etkin bir şekilde kullanabilir.</a:t>
            </a:r>
          </a:p>
          <a:p>
            <a:pPr marL="12065" marR="5080" algn="just">
              <a:lnSpc>
                <a:spcPct val="80000"/>
              </a:lnSpc>
              <a:buClr>
                <a:srgbClr val="FF0000"/>
              </a:buClr>
              <a:tabLst>
                <a:tab pos="184785" algn="l"/>
              </a:tabLst>
            </a:pPr>
            <a:endParaRPr lang="tr-TR" dirty="0"/>
          </a:p>
          <a:p>
            <a:pPr marL="182880" marR="5080" indent="-170815" algn="just">
              <a:lnSpc>
                <a:spcPct val="80000"/>
              </a:lnSpc>
              <a:buClr>
                <a:srgbClr val="FF0000"/>
              </a:buClr>
              <a:buFont typeface="Arial"/>
              <a:buChar char="•"/>
              <a:tabLst>
                <a:tab pos="184785" algn="l"/>
              </a:tabLst>
            </a:pPr>
            <a:r>
              <a:rPr lang="tr-TR" dirty="0"/>
              <a:t>İleri Düzeyde Alan Bilgisi</a:t>
            </a:r>
          </a:p>
          <a:p>
            <a:pPr marL="12065" marR="5080" algn="just">
              <a:lnSpc>
                <a:spcPct val="80000"/>
              </a:lnSpc>
              <a:buClr>
                <a:srgbClr val="FF0000"/>
              </a:buClr>
              <a:tabLst>
                <a:tab pos="184785" algn="l"/>
              </a:tabLst>
            </a:pPr>
            <a:r>
              <a:rPr lang="tr-TR" dirty="0"/>
              <a:t>		Elektrik-Elektronik Mühendisliği’nin belirli bir alt alanında derinlemesine bilgi ve uygulama becerisine sahiptir.</a:t>
            </a:r>
          </a:p>
          <a:p>
            <a:pPr marL="12065" marR="5080" algn="just">
              <a:lnSpc>
                <a:spcPct val="80000"/>
              </a:lnSpc>
              <a:buClr>
                <a:srgbClr val="FF0000"/>
              </a:buClr>
              <a:tabLst>
                <a:tab pos="184785" algn="l"/>
              </a:tabLst>
            </a:pPr>
            <a:endParaRPr lang="tr-TR" spc="-10" dirty="0"/>
          </a:p>
          <a:p>
            <a:pPr marL="182880" marR="5080" indent="-170815" algn="just">
              <a:lnSpc>
                <a:spcPct val="80000"/>
              </a:lnSpc>
              <a:buClr>
                <a:srgbClr val="FF0000"/>
              </a:buClr>
              <a:buFont typeface="Arial"/>
              <a:buChar char="•"/>
              <a:tabLst>
                <a:tab pos="184785" algn="l"/>
              </a:tabLst>
            </a:pPr>
            <a:r>
              <a:rPr lang="tr-TR" spc="-10" dirty="0"/>
              <a:t>Çok Disiplinli Takım Çalışması</a:t>
            </a:r>
          </a:p>
          <a:p>
            <a:pPr marL="12065" marR="5080" algn="just">
              <a:lnSpc>
                <a:spcPct val="80000"/>
              </a:lnSpc>
              <a:buClr>
                <a:srgbClr val="FF0000"/>
              </a:buClr>
              <a:tabLst>
                <a:tab pos="184785" algn="l"/>
              </a:tabLst>
            </a:pPr>
            <a:r>
              <a:rPr lang="tr-TR" spc="-10" dirty="0"/>
              <a:t>		Farklı mühendislik ve bilim disiplinleriyle birlikte çalışabilir; takım çalışmalarında aktif rol alabilir.</a:t>
            </a:r>
            <a:endParaRPr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2009</Words>
  <Application>Microsoft Office PowerPoint</Application>
  <PresentationFormat>Ekran Gösterisi (4:3)</PresentationFormat>
  <Paragraphs>330</Paragraphs>
  <Slides>42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Times New Roman</vt:lpstr>
      <vt:lpstr>Wingdings</vt:lpstr>
      <vt:lpstr>Wingdings 2</vt:lpstr>
      <vt:lpstr>Office Theme</vt:lpstr>
      <vt:lpstr>AKDENİZ ÜNİVERSİTESİ MÜHENDİSLİK FAKÜLTESİ</vt:lpstr>
      <vt:lpstr>AKDENİZ ÜNİVERSİTESİ MÜHENDİSLİK FAKÜLTESİ</vt:lpstr>
      <vt:lpstr>ELEKTRİK-ELEKTRONİK MÜHENDİSLİĞİ BÖLÜMÜ</vt:lpstr>
      <vt:lpstr>PowerPoint Sunusu</vt:lpstr>
      <vt:lpstr>ELEKTRİK-ELEKTRONİK MÜHENDİSLİĞİ BÖLÜMÜ</vt:lpstr>
      <vt:lpstr>ELEKTRİK-ELEKTRONİK MÜHENDİSLİĞİ BÖLÜMÜ</vt:lpstr>
      <vt:lpstr>ELEKTRİK-ELEKTRNOİK MÜHENDİSLİĞİ BÖLÜMÜ</vt:lpstr>
      <vt:lpstr>PROGRAM ÇIKTILARI</vt:lpstr>
      <vt:lpstr>PROGRAM ÇIKTILARI</vt:lpstr>
      <vt:lpstr>PROGRAM ÇIKTILARI</vt:lpstr>
      <vt:lpstr>PROGRAM ÇIKTILARI</vt:lpstr>
      <vt:lpstr>ANABİLİM DALLARI</vt:lpstr>
      <vt:lpstr>ARAŞTIRMA VE EĞİTİM ALANLARI</vt:lpstr>
      <vt:lpstr>LİSANS EĞİTİMİ</vt:lpstr>
      <vt:lpstr>ÖĞRENCİ DEĞİŞİM PROGRAMLARI</vt:lpstr>
      <vt:lpstr>ÖĞRENCİ DEĞİŞİM PROGRAMLARI</vt:lpstr>
      <vt:lpstr>ÇİFT ANA DAL ve YAN DAL PROGRAMLARI</vt:lpstr>
      <vt:lpstr>DERSLER</vt:lpstr>
      <vt:lpstr>STAJ OLANAKLARI</vt:lpstr>
      <vt:lpstr>LİSANSÜSTÜ EĞİTİM</vt:lpstr>
      <vt:lpstr>MEZUNLARIN ÇALIŞMA ALANLARI</vt:lpstr>
      <vt:lpstr>MEZUNLARIN ÇALIŞMA ALANLARI</vt:lpstr>
      <vt:lpstr>LABORATUVAR  ALTYAPISI</vt:lpstr>
      <vt:lpstr>GÜÇ ELEKTRONİĞİ LABORATUVARI</vt:lpstr>
      <vt:lpstr>GÜÇ ELEKTRONİĞİ LABORATUVARI</vt:lpstr>
      <vt:lpstr>TEMEL ELEKTRİK-ELEKTRONİK VE DEVRE LABORATUVARI</vt:lpstr>
      <vt:lpstr>ELEKTRİK MAKİNELERİ LABORATUVARI</vt:lpstr>
      <vt:lpstr>ANTEN VE MİKRODALGA LABORATUVARI</vt:lpstr>
      <vt:lpstr>ANTEN VE MİKRODALGA LABORATUVARI</vt:lpstr>
      <vt:lpstr>ENDÜSTRİYEL ELEKTRONİK LABORATUVARI</vt:lpstr>
      <vt:lpstr>MEKANİK ATÖLYE</vt:lpstr>
      <vt:lpstr>PLAZMA LABORATUVARI</vt:lpstr>
      <vt:lpstr>PLAZMA LABORATUVARI</vt:lpstr>
      <vt:lpstr>BAŞARILARIMIZ</vt:lpstr>
      <vt:lpstr>BAŞARILARIMIZ</vt:lpstr>
      <vt:lpstr>ÖĞRENCİLERİMİZİN BAŞARILARI</vt:lpstr>
      <vt:lpstr>ÖĞRENCİLERİMİZİN BAŞARILARI</vt:lpstr>
      <vt:lpstr>ÖĞRENCİLERİMİZİN BAŞARILARI</vt:lpstr>
      <vt:lpstr>ÖĞRENCİLERİMİZİN BAŞARILARI</vt:lpstr>
      <vt:lpstr>ÖĞRENCİLERİMİZİN BAŞARILARI</vt:lpstr>
      <vt:lpstr>TEŞEKKÜRLER</vt:lpstr>
      <vt:lpstr>WEB SİTEMİZ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Üniversitesi Mühendislik Fakültesi</dc:title>
  <dc:creator>au</dc:creator>
  <cp:lastModifiedBy>Betül  Ünal</cp:lastModifiedBy>
  <cp:revision>12</cp:revision>
  <dcterms:created xsi:type="dcterms:W3CDTF">2023-10-05T07:11:25Z</dcterms:created>
  <dcterms:modified xsi:type="dcterms:W3CDTF">2025-07-22T14:02:27Z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2021-08-26T00:00:00Z</vt:filetime>
  </property>
  <property fmtid="{D5CDD505-2E9C-101B-9397-08002B2CF9AE}" pid="3" name="Creator">
    <vt:lpwstr>Acrobat PDFMaker 19 for PowerPoint</vt:lpwstr>
  </property>
  <property fmtid="{D5CDD505-2E9C-101B-9397-08002B2CF9AE}" pid="4" name="LastSaved">
    <vt:filetime>2023-10-05T00:00:00Z</vt:filetime>
  </property>
  <property fmtid="{D5CDD505-2E9C-101B-9397-08002B2CF9AE}" pid="5" name="Producer">
    <vt:lpwstr>iLovePDF</vt:lpwstr>
  </property>
</Properties>
</file>