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8800425" cy="396001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1483"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6480867"/>
            <a:ext cx="24480361" cy="13786732"/>
          </a:xfrm>
        </p:spPr>
        <p:txBody>
          <a:bodyPr anchor="b"/>
          <a:lstStyle>
            <a:lvl1pPr algn="ctr">
              <a:defRPr sz="18898"/>
            </a:lvl1pPr>
          </a:lstStyle>
          <a:p>
            <a:r>
              <a:rPr lang="tr-TR"/>
              <a:t>Asıl başlık stilini düzenlemek için tıklayın</a:t>
            </a:r>
            <a:endParaRPr lang="en-US" dirty="0"/>
          </a:p>
        </p:txBody>
      </p:sp>
      <p:sp>
        <p:nvSpPr>
          <p:cNvPr id="3" name="Subtitle 2"/>
          <p:cNvSpPr>
            <a:spLocks noGrp="1"/>
          </p:cNvSpPr>
          <p:nvPr>
            <p:ph type="subTitle" idx="1"/>
          </p:nvPr>
        </p:nvSpPr>
        <p:spPr>
          <a:xfrm>
            <a:off x="3600053" y="20799268"/>
            <a:ext cx="21600319" cy="9560876"/>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50C12BB-CD48-40BF-B9BA-6346D81809F6}"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168946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50C12BB-CD48-40BF-B9BA-6346D81809F6}"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113684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108343"/>
            <a:ext cx="6210092" cy="33559329"/>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980031" y="2108343"/>
            <a:ext cx="18270270" cy="3355932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50C12BB-CD48-40BF-B9BA-6346D81809F6}"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119913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50C12BB-CD48-40BF-B9BA-6346D81809F6}"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299140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65030" y="9872559"/>
            <a:ext cx="24840367" cy="16472575"/>
          </a:xfrm>
        </p:spPr>
        <p:txBody>
          <a:bodyPr anchor="b"/>
          <a:lstStyle>
            <a:lvl1pPr>
              <a:defRPr sz="18898"/>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65030" y="26500971"/>
            <a:ext cx="24840367" cy="8662538"/>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50C12BB-CD48-40BF-B9BA-6346D81809F6}"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152725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980029" y="10541716"/>
            <a:ext cx="12240181" cy="2512595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4580215" y="10541716"/>
            <a:ext cx="12240181" cy="2512595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50C12BB-CD48-40BF-B9BA-6346D81809F6}" type="datetimeFigureOut">
              <a:rPr lang="tr-TR" smtClean="0"/>
              <a:t>17.11.2022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262100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983780" y="2108352"/>
            <a:ext cx="24840367" cy="765420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983784" y="9707549"/>
            <a:ext cx="12183928" cy="4757520"/>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tr-TR"/>
              <a:t>Asıl metin stillerini düzenlemek için tıklayın</a:t>
            </a:r>
          </a:p>
        </p:txBody>
      </p:sp>
      <p:sp>
        <p:nvSpPr>
          <p:cNvPr id="4" name="Content Placeholder 3"/>
          <p:cNvSpPr>
            <a:spLocks noGrp="1"/>
          </p:cNvSpPr>
          <p:nvPr>
            <p:ph sz="half" idx="2"/>
          </p:nvPr>
        </p:nvSpPr>
        <p:spPr>
          <a:xfrm>
            <a:off x="1983784" y="14465069"/>
            <a:ext cx="12183928" cy="2127593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4580217" y="9707549"/>
            <a:ext cx="12243932" cy="4757520"/>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tr-TR"/>
              <a:t>Asıl metin stillerini düzenlemek için tıklayın</a:t>
            </a:r>
          </a:p>
        </p:txBody>
      </p:sp>
      <p:sp>
        <p:nvSpPr>
          <p:cNvPr id="6" name="Content Placeholder 5"/>
          <p:cNvSpPr>
            <a:spLocks noGrp="1"/>
          </p:cNvSpPr>
          <p:nvPr>
            <p:ph sz="quarter" idx="4"/>
          </p:nvPr>
        </p:nvSpPr>
        <p:spPr>
          <a:xfrm>
            <a:off x="14580217" y="14465069"/>
            <a:ext cx="12243932" cy="2127593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50C12BB-CD48-40BF-B9BA-6346D81809F6}" type="datetimeFigureOut">
              <a:rPr lang="tr-TR" smtClean="0"/>
              <a:t>17.11.2022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140068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50C12BB-CD48-40BF-B9BA-6346D81809F6}" type="datetimeFigureOut">
              <a:rPr lang="tr-TR" smtClean="0"/>
              <a:t>17.11.2022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351140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C12BB-CD48-40BF-B9BA-6346D81809F6}" type="datetimeFigureOut">
              <a:rPr lang="tr-TR" smtClean="0"/>
              <a:t>17.11.2022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100937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83780" y="2640012"/>
            <a:ext cx="9288887" cy="9240044"/>
          </a:xfrm>
        </p:spPr>
        <p:txBody>
          <a:bodyPr anchor="b"/>
          <a:lstStyle>
            <a:lvl1pPr>
              <a:defRPr sz="10079"/>
            </a:lvl1pPr>
          </a:lstStyle>
          <a:p>
            <a:r>
              <a:rPr lang="tr-TR"/>
              <a:t>Asıl başlık stilini düzenlemek için tıklayın</a:t>
            </a:r>
            <a:endParaRPr lang="en-US" dirty="0"/>
          </a:p>
        </p:txBody>
      </p:sp>
      <p:sp>
        <p:nvSpPr>
          <p:cNvPr id="3" name="Content Placeholder 2"/>
          <p:cNvSpPr>
            <a:spLocks noGrp="1"/>
          </p:cNvSpPr>
          <p:nvPr>
            <p:ph idx="1"/>
          </p:nvPr>
        </p:nvSpPr>
        <p:spPr>
          <a:xfrm>
            <a:off x="12243932" y="5701703"/>
            <a:ext cx="14580215" cy="28141800"/>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83780" y="11880056"/>
            <a:ext cx="9288887" cy="22009274"/>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50C12BB-CD48-40BF-B9BA-6346D81809F6}" type="datetimeFigureOut">
              <a:rPr lang="tr-TR" smtClean="0"/>
              <a:t>17.11.2022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409598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83780" y="2640012"/>
            <a:ext cx="9288887" cy="9240044"/>
          </a:xfrm>
        </p:spPr>
        <p:txBody>
          <a:bodyPr anchor="b"/>
          <a:lstStyle>
            <a:lvl1pPr>
              <a:defRPr sz="10079"/>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243932" y="5701703"/>
            <a:ext cx="14580215" cy="28141800"/>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tr-TR"/>
              <a:t>Resim eklemek için simgeye tıklayın</a:t>
            </a:r>
            <a:endParaRPr lang="en-US" dirty="0"/>
          </a:p>
        </p:txBody>
      </p:sp>
      <p:sp>
        <p:nvSpPr>
          <p:cNvPr id="4" name="Text Placeholder 3"/>
          <p:cNvSpPr>
            <a:spLocks noGrp="1"/>
          </p:cNvSpPr>
          <p:nvPr>
            <p:ph type="body" sz="half" idx="2"/>
          </p:nvPr>
        </p:nvSpPr>
        <p:spPr>
          <a:xfrm>
            <a:off x="1983780" y="11880056"/>
            <a:ext cx="9288887" cy="22009274"/>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50C12BB-CD48-40BF-B9BA-6346D81809F6}" type="datetimeFigureOut">
              <a:rPr lang="tr-TR" smtClean="0"/>
              <a:t>17.11.2022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12AF19-5AFB-4481-9387-FFC5C44CE30B}" type="slidenum">
              <a:rPr lang="tr-TR" smtClean="0"/>
              <a:t>‹#›</a:t>
            </a:fld>
            <a:endParaRPr lang="tr-TR"/>
          </a:p>
        </p:txBody>
      </p:sp>
    </p:spTree>
    <p:extLst>
      <p:ext uri="{BB962C8B-B14F-4D97-AF65-F5344CB8AC3E}">
        <p14:creationId xmlns:p14="http://schemas.microsoft.com/office/powerpoint/2010/main" val="318390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108352"/>
            <a:ext cx="24840367" cy="765420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980029" y="10541716"/>
            <a:ext cx="24840367" cy="2512595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980029" y="36703516"/>
            <a:ext cx="6480096" cy="2108343"/>
          </a:xfrm>
          <a:prstGeom prst="rect">
            <a:avLst/>
          </a:prstGeom>
        </p:spPr>
        <p:txBody>
          <a:bodyPr vert="horz" lIns="91440" tIns="45720" rIns="91440" bIns="45720" rtlCol="0" anchor="ctr"/>
          <a:lstStyle>
            <a:lvl1pPr algn="l">
              <a:defRPr sz="3780">
                <a:solidFill>
                  <a:schemeClr val="tx1">
                    <a:tint val="75000"/>
                  </a:schemeClr>
                </a:solidFill>
              </a:defRPr>
            </a:lvl1pPr>
          </a:lstStyle>
          <a:p>
            <a:fld id="{150C12BB-CD48-40BF-B9BA-6346D81809F6}" type="datetimeFigureOut">
              <a:rPr lang="tr-TR" smtClean="0"/>
              <a:t>17.11.2022</a:t>
            </a:fld>
            <a:endParaRPr lang="tr-TR"/>
          </a:p>
        </p:txBody>
      </p:sp>
      <p:sp>
        <p:nvSpPr>
          <p:cNvPr id="5" name="Footer Placeholder 4"/>
          <p:cNvSpPr>
            <a:spLocks noGrp="1"/>
          </p:cNvSpPr>
          <p:nvPr>
            <p:ph type="ftr" sz="quarter" idx="3"/>
          </p:nvPr>
        </p:nvSpPr>
        <p:spPr>
          <a:xfrm>
            <a:off x="9540141" y="36703516"/>
            <a:ext cx="9720143" cy="210834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20340300" y="36703516"/>
            <a:ext cx="6480096" cy="2108343"/>
          </a:xfrm>
          <a:prstGeom prst="rect">
            <a:avLst/>
          </a:prstGeom>
        </p:spPr>
        <p:txBody>
          <a:bodyPr vert="horz" lIns="91440" tIns="45720" rIns="91440" bIns="45720" rtlCol="0" anchor="ctr"/>
          <a:lstStyle>
            <a:lvl1pPr algn="r">
              <a:defRPr sz="3780">
                <a:solidFill>
                  <a:schemeClr val="tx1">
                    <a:tint val="75000"/>
                  </a:schemeClr>
                </a:solidFill>
              </a:defRPr>
            </a:lvl1pPr>
          </a:lstStyle>
          <a:p>
            <a:fld id="{6112AF19-5AFB-4481-9387-FFC5C44CE30B}" type="slidenum">
              <a:rPr lang="tr-TR" smtClean="0"/>
              <a:t>‹#›</a:t>
            </a:fld>
            <a:endParaRPr lang="tr-TR"/>
          </a:p>
        </p:txBody>
      </p:sp>
    </p:spTree>
    <p:extLst>
      <p:ext uri="{BB962C8B-B14F-4D97-AF65-F5344CB8AC3E}">
        <p14:creationId xmlns:p14="http://schemas.microsoft.com/office/powerpoint/2010/main" val="698495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340B74A4-5EAA-886E-AF0D-1BBBC35DBD7C}"/>
              </a:ext>
            </a:extLst>
          </p:cNvPr>
          <p:cNvSpPr txBox="1">
            <a:spLocks/>
          </p:cNvSpPr>
          <p:nvPr/>
        </p:nvSpPr>
        <p:spPr>
          <a:xfrm>
            <a:off x="-3369" y="171450"/>
            <a:ext cx="28803793" cy="3787095"/>
          </a:xfrm>
          <a:prstGeom prst="rect">
            <a:avLst/>
          </a:prstGeom>
        </p:spPr>
        <p:txBody>
          <a:bodyPr vert="horz" lIns="91440" tIns="45720" rIns="91440" bIns="45720" rtlCol="0" anchor="b">
            <a:normAutofit fontScale="97500" lnSpcReduction="10000"/>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r>
              <a:rPr lang="tr-TR" sz="7000" b="1" dirty="0">
                <a:latin typeface="Arial" panose="020B0604020202020204" pitchFamily="34" charset="0"/>
                <a:cs typeface="Arial" panose="020B0604020202020204" pitchFamily="34" charset="0"/>
              </a:rPr>
              <a:t>BAŞLIK </a:t>
            </a:r>
            <a:r>
              <a:rPr lang="tr-TR" sz="7000" b="1" dirty="0" err="1">
                <a:latin typeface="Arial" panose="020B0604020202020204" pitchFamily="34" charset="0"/>
                <a:cs typeface="Arial" panose="020B0604020202020204" pitchFamily="34" charset="0"/>
              </a:rPr>
              <a:t>BAŞLIK</a:t>
            </a:r>
            <a:r>
              <a:rPr lang="tr-TR" sz="7000" b="1" dirty="0">
                <a:latin typeface="Arial" panose="020B0604020202020204" pitchFamily="34" charset="0"/>
                <a:cs typeface="Arial" panose="020B0604020202020204" pitchFamily="34" charset="0"/>
              </a:rPr>
              <a:t> </a:t>
            </a:r>
            <a:r>
              <a:rPr lang="tr-TR" sz="7000" b="1" dirty="0" err="1">
                <a:latin typeface="Arial" panose="020B0604020202020204" pitchFamily="34" charset="0"/>
                <a:cs typeface="Arial" panose="020B0604020202020204" pitchFamily="34" charset="0"/>
              </a:rPr>
              <a:t>BAŞLIK</a:t>
            </a:r>
            <a:r>
              <a:rPr lang="tr-TR" sz="7000" b="1" dirty="0">
                <a:latin typeface="Arial" panose="020B0604020202020204" pitchFamily="34" charset="0"/>
                <a:cs typeface="Arial" panose="020B0604020202020204" pitchFamily="34" charset="0"/>
              </a:rPr>
              <a:t> </a:t>
            </a:r>
            <a:r>
              <a:rPr lang="tr-TR" sz="7000" b="1" dirty="0" err="1">
                <a:latin typeface="Arial" panose="020B0604020202020204" pitchFamily="34" charset="0"/>
                <a:cs typeface="Arial" panose="020B0604020202020204" pitchFamily="34" charset="0"/>
              </a:rPr>
              <a:t>BAŞLIK</a:t>
            </a:r>
            <a:endParaRPr lang="tr-TR" sz="7000" b="1" dirty="0">
              <a:latin typeface="Arial" panose="020B0604020202020204" pitchFamily="34" charset="0"/>
              <a:cs typeface="Arial" panose="020B0604020202020204" pitchFamily="34" charset="0"/>
            </a:endParaRPr>
          </a:p>
          <a:p>
            <a:r>
              <a:rPr lang="tr-TR" sz="7000" b="1" dirty="0">
                <a:latin typeface="Arial" panose="020B0604020202020204" pitchFamily="34" charset="0"/>
                <a:cs typeface="Arial" panose="020B0604020202020204" pitchFamily="34" charset="0"/>
              </a:rPr>
              <a:t>BAŞLIK</a:t>
            </a:r>
          </a:p>
          <a:p>
            <a:r>
              <a:rPr lang="tr-TR" sz="7000" b="1" dirty="0">
                <a:latin typeface="Arial" panose="020B0604020202020204" pitchFamily="34" charset="0"/>
                <a:cs typeface="Arial" panose="020B0604020202020204" pitchFamily="34" charset="0"/>
              </a:rPr>
              <a:t>BAŞLIK </a:t>
            </a:r>
            <a:r>
              <a:rPr lang="tr-TR" sz="7000" b="1" dirty="0" err="1">
                <a:latin typeface="Arial" panose="020B0604020202020204" pitchFamily="34" charset="0"/>
                <a:cs typeface="Arial" panose="020B0604020202020204" pitchFamily="34" charset="0"/>
              </a:rPr>
              <a:t>BAŞLIK</a:t>
            </a:r>
            <a:br>
              <a:rPr lang="tr-TR" sz="6600" b="1" dirty="0">
                <a:latin typeface="Arial" panose="020B0604020202020204" pitchFamily="34" charset="0"/>
                <a:cs typeface="Arial" panose="020B0604020202020204" pitchFamily="34" charset="0"/>
              </a:rPr>
            </a:br>
            <a:r>
              <a:rPr lang="tr-TR" sz="4000" dirty="0">
                <a:latin typeface="Arial" panose="020B0604020202020204" pitchFamily="34" charset="0"/>
                <a:cs typeface="Arial" panose="020B0604020202020204" pitchFamily="34" charset="0"/>
              </a:rPr>
              <a:t> </a:t>
            </a:r>
            <a:r>
              <a:rPr lang="en-US" sz="8900" dirty="0">
                <a:latin typeface="Arial" panose="020B0604020202020204" pitchFamily="34" charset="0"/>
                <a:cs typeface="Arial" panose="020B0604020202020204" pitchFamily="34" charset="0"/>
              </a:rPr>
              <a:t> </a:t>
            </a:r>
            <a:r>
              <a:rPr lang="tr-TR" sz="3600" b="1" dirty="0">
                <a:latin typeface="Arial" panose="020B0604020202020204" pitchFamily="34" charset="0"/>
                <a:cs typeface="Arial" panose="020B0604020202020204" pitchFamily="34" charset="0"/>
              </a:rPr>
              <a:t>Adı Soyadı</a:t>
            </a:r>
            <a:r>
              <a:rPr lang="tr-TR" sz="3600" b="1" baseline="30000" dirty="0">
                <a:latin typeface="Arial" panose="020B0604020202020204" pitchFamily="34" charset="0"/>
                <a:cs typeface="Arial" panose="020B0604020202020204" pitchFamily="34" charset="0"/>
              </a:rPr>
              <a:t>1</a:t>
            </a:r>
            <a:r>
              <a:rPr lang="tr-TR" sz="3600" b="1" dirty="0">
                <a:latin typeface="Arial" panose="020B0604020202020204" pitchFamily="34" charset="0"/>
                <a:cs typeface="Arial" panose="020B0604020202020204" pitchFamily="34" charset="0"/>
              </a:rPr>
              <a:t>, Adı Soyadı</a:t>
            </a:r>
            <a:r>
              <a:rPr lang="tr-TR" sz="3600" b="1" baseline="30000" dirty="0">
                <a:latin typeface="Arial" panose="020B0604020202020204" pitchFamily="34" charset="0"/>
                <a:cs typeface="Arial" panose="020B0604020202020204" pitchFamily="34" charset="0"/>
              </a:rPr>
              <a:t>1</a:t>
            </a:r>
            <a:r>
              <a:rPr lang="tr-TR" sz="3600" b="1" dirty="0">
                <a:latin typeface="Arial" panose="020B0604020202020204" pitchFamily="34" charset="0"/>
                <a:cs typeface="Arial" panose="020B0604020202020204" pitchFamily="34" charset="0"/>
              </a:rPr>
              <a:t>, Adı Soyadı</a:t>
            </a:r>
            <a:r>
              <a:rPr lang="tr-TR" sz="3600" b="1" baseline="30000" dirty="0">
                <a:latin typeface="Arial" panose="020B0604020202020204" pitchFamily="34" charset="0"/>
                <a:cs typeface="Arial" panose="020B0604020202020204" pitchFamily="34" charset="0"/>
              </a:rPr>
              <a:t>1</a:t>
            </a:r>
            <a:r>
              <a:rPr lang="tr-TR" sz="3600" b="1" dirty="0">
                <a:latin typeface="Arial" panose="020B0604020202020204" pitchFamily="34" charset="0"/>
                <a:cs typeface="Arial" panose="020B0604020202020204" pitchFamily="34" charset="0"/>
              </a:rPr>
              <a:t>, Adı Soyadı</a:t>
            </a:r>
            <a:r>
              <a:rPr lang="tr-TR" sz="3600" b="1" baseline="30000" dirty="0">
                <a:latin typeface="Arial" panose="020B0604020202020204" pitchFamily="34" charset="0"/>
                <a:cs typeface="Arial" panose="020B0604020202020204" pitchFamily="34" charset="0"/>
              </a:rPr>
              <a:t>1</a:t>
            </a:r>
            <a:r>
              <a:rPr lang="tr-TR" sz="3600" b="1" dirty="0">
                <a:latin typeface="Arial" panose="020B0604020202020204" pitchFamily="34" charset="0"/>
                <a:cs typeface="Arial" panose="020B0604020202020204" pitchFamily="34" charset="0"/>
              </a:rPr>
              <a:t>, Adı Soyadı</a:t>
            </a:r>
            <a:r>
              <a:rPr lang="tr-TR" sz="3600" b="1" baseline="30000" dirty="0">
                <a:latin typeface="Arial" panose="020B0604020202020204" pitchFamily="34" charset="0"/>
                <a:cs typeface="Arial" panose="020B0604020202020204" pitchFamily="34" charset="0"/>
              </a:rPr>
              <a:t>1</a:t>
            </a:r>
            <a:endParaRPr lang="tr-TR" sz="3600" dirty="0">
              <a:latin typeface="Arial" panose="020B0604020202020204" pitchFamily="34" charset="0"/>
              <a:cs typeface="Arial" panose="020B0604020202020204" pitchFamily="34" charset="0"/>
            </a:endParaRPr>
          </a:p>
        </p:txBody>
      </p:sp>
      <p:pic>
        <p:nvPicPr>
          <p:cNvPr id="10" name="Resim 9">
            <a:extLst>
              <a:ext uri="{FF2B5EF4-FFF2-40B4-BE49-F238E27FC236}">
                <a16:creationId xmlns:a16="http://schemas.microsoft.com/office/drawing/2014/main" id="{4E86F12B-8EF2-B495-290C-C5BD07C47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5960" y="21104"/>
            <a:ext cx="5493984" cy="4944586"/>
          </a:xfrm>
          <a:prstGeom prst="rect">
            <a:avLst/>
          </a:prstGeom>
        </p:spPr>
      </p:pic>
      <p:pic>
        <p:nvPicPr>
          <p:cNvPr id="12" name="Resim 11">
            <a:extLst>
              <a:ext uri="{FF2B5EF4-FFF2-40B4-BE49-F238E27FC236}">
                <a16:creationId xmlns:a16="http://schemas.microsoft.com/office/drawing/2014/main" id="{3F049D5D-CBF5-E7CB-E7AC-6DE17A099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60" y="600700"/>
            <a:ext cx="3496012" cy="3496012"/>
          </a:xfrm>
          <a:prstGeom prst="rect">
            <a:avLst/>
          </a:prstGeom>
        </p:spPr>
      </p:pic>
      <p:sp>
        <p:nvSpPr>
          <p:cNvPr id="13" name="Alt Başlık 2">
            <a:extLst>
              <a:ext uri="{FF2B5EF4-FFF2-40B4-BE49-F238E27FC236}">
                <a16:creationId xmlns:a16="http://schemas.microsoft.com/office/drawing/2014/main" id="{39BA21F3-A1EE-2437-FCCF-BA408AB61365}"/>
              </a:ext>
            </a:extLst>
          </p:cNvPr>
          <p:cNvSpPr txBox="1">
            <a:spLocks/>
          </p:cNvSpPr>
          <p:nvPr/>
        </p:nvSpPr>
        <p:spPr>
          <a:xfrm>
            <a:off x="3262" y="3827324"/>
            <a:ext cx="28803793" cy="677807"/>
          </a:xfrm>
          <a:prstGeom prst="rect">
            <a:avLst/>
          </a:prstGeom>
        </p:spPr>
        <p:txBody>
          <a:bodyPr vert="horz" lIns="91440" tIns="45720" rIns="91440" bIns="45720" rtlCol="0">
            <a:normAutofit/>
          </a:bodyPr>
          <a:lstStyle>
            <a:lvl1pPr marL="0" indent="0" algn="ctr" defTabSz="2880086" rtl="0" eaLnBrk="1" latinLnBrk="0" hangingPunct="1">
              <a:lnSpc>
                <a:spcPct val="90000"/>
              </a:lnSpc>
              <a:spcBef>
                <a:spcPts val="3150"/>
              </a:spcBef>
              <a:buFont typeface="Arial" panose="020B0604020202020204" pitchFamily="34" charset="0"/>
              <a:buNone/>
              <a:defRPr sz="7559" kern="1200">
                <a:solidFill>
                  <a:schemeClr val="tx1"/>
                </a:solidFill>
                <a:latin typeface="+mn-lt"/>
                <a:ea typeface="+mn-ea"/>
                <a:cs typeface="+mn-cs"/>
              </a:defRPr>
            </a:lvl1pPr>
            <a:lvl2pPr marL="1440043" indent="0" algn="ctr" defTabSz="2880086" rtl="0" eaLnBrk="1" latinLnBrk="0" hangingPunct="1">
              <a:lnSpc>
                <a:spcPct val="90000"/>
              </a:lnSpc>
              <a:spcBef>
                <a:spcPts val="1575"/>
              </a:spcBef>
              <a:buFont typeface="Arial" panose="020B0604020202020204" pitchFamily="34" charset="0"/>
              <a:buNone/>
              <a:defRPr sz="6299" kern="1200">
                <a:solidFill>
                  <a:schemeClr val="tx1"/>
                </a:solidFill>
                <a:latin typeface="+mn-lt"/>
                <a:ea typeface="+mn-ea"/>
                <a:cs typeface="+mn-cs"/>
              </a:defRPr>
            </a:lvl2pPr>
            <a:lvl3pPr marL="2880086" indent="0" algn="ctr" defTabSz="2880086" rtl="0" eaLnBrk="1" latinLnBrk="0" hangingPunct="1">
              <a:lnSpc>
                <a:spcPct val="90000"/>
              </a:lnSpc>
              <a:spcBef>
                <a:spcPts val="1575"/>
              </a:spcBef>
              <a:buFont typeface="Arial" panose="020B0604020202020204" pitchFamily="34" charset="0"/>
              <a:buNone/>
              <a:defRPr sz="5669" kern="1200">
                <a:solidFill>
                  <a:schemeClr val="tx1"/>
                </a:solidFill>
                <a:latin typeface="+mn-lt"/>
                <a:ea typeface="+mn-ea"/>
                <a:cs typeface="+mn-cs"/>
              </a:defRPr>
            </a:lvl3pPr>
            <a:lvl4pPr marL="4320129" indent="0" algn="ctr" defTabSz="2880086"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4pPr>
            <a:lvl5pPr marL="5760171" indent="0" algn="ctr" defTabSz="2880086"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5pPr>
            <a:lvl6pPr marL="7200214" indent="0" algn="ctr" defTabSz="2880086"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6pPr>
            <a:lvl7pPr marL="8640257" indent="0" algn="ctr" defTabSz="2880086"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7pPr>
            <a:lvl8pPr marL="10080300" indent="0" algn="ctr" defTabSz="2880086"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8pPr>
            <a:lvl9pPr marL="11520343" indent="0" algn="ctr" defTabSz="2880086" rtl="0" eaLnBrk="1" latinLnBrk="0" hangingPunct="1">
              <a:lnSpc>
                <a:spcPct val="90000"/>
              </a:lnSpc>
              <a:spcBef>
                <a:spcPts val="1575"/>
              </a:spcBef>
              <a:buFont typeface="Arial" panose="020B0604020202020204" pitchFamily="34" charset="0"/>
              <a:buNone/>
              <a:defRPr sz="5040" kern="1200">
                <a:solidFill>
                  <a:schemeClr val="tx1"/>
                </a:solidFill>
                <a:latin typeface="+mn-lt"/>
                <a:ea typeface="+mn-ea"/>
                <a:cs typeface="+mn-cs"/>
              </a:defRPr>
            </a:lvl9pPr>
          </a:lstStyle>
          <a:p>
            <a:pPr>
              <a:lnSpc>
                <a:spcPct val="120000"/>
              </a:lnSpc>
              <a:spcBef>
                <a:spcPts val="0"/>
              </a:spcBef>
            </a:pPr>
            <a:r>
              <a:rPr lang="en-US" sz="2600" i="1" baseline="30000" dirty="0">
                <a:latin typeface="Arial" panose="020B0604020202020204" pitchFamily="34" charset="0"/>
                <a:cs typeface="Arial" panose="020B0604020202020204" pitchFamily="34" charset="0"/>
              </a:rPr>
              <a:t>1</a:t>
            </a:r>
            <a:r>
              <a:rPr lang="en-US" sz="2600" i="1" dirty="0">
                <a:latin typeface="Arial" panose="020B0604020202020204" pitchFamily="34" charset="0"/>
                <a:cs typeface="Arial" panose="020B0604020202020204" pitchFamily="34" charset="0"/>
              </a:rPr>
              <a:t> </a:t>
            </a:r>
            <a:r>
              <a:rPr lang="tr-TR" sz="2600" i="1" dirty="0">
                <a:latin typeface="Arial" panose="020B0604020202020204" pitchFamily="34" charset="0"/>
                <a:cs typeface="Arial" panose="020B0604020202020204" pitchFamily="34" charset="0"/>
              </a:rPr>
              <a:t>Akdeniz Üniversitesi, Ziraat Fakültesi Tarım Makinaları ve Teknolojileri Mühendisliği Bölümü, 07070 Konyaaltı/Antalya Türkiye</a:t>
            </a:r>
            <a:endParaRPr lang="en-US" sz="2600" dirty="0">
              <a:latin typeface="Arial" panose="020B0604020202020204" pitchFamily="34" charset="0"/>
              <a:cs typeface="Arial" panose="020B0604020202020204" pitchFamily="34" charset="0"/>
            </a:endParaRPr>
          </a:p>
        </p:txBody>
      </p:sp>
      <p:sp>
        <p:nvSpPr>
          <p:cNvPr id="14" name="Metin kutusu 13">
            <a:extLst>
              <a:ext uri="{FF2B5EF4-FFF2-40B4-BE49-F238E27FC236}">
                <a16:creationId xmlns:a16="http://schemas.microsoft.com/office/drawing/2014/main" id="{5ED0923A-7FAF-6E28-F0AD-ED78ECF87BF0}"/>
              </a:ext>
            </a:extLst>
          </p:cNvPr>
          <p:cNvSpPr txBox="1"/>
          <p:nvPr/>
        </p:nvSpPr>
        <p:spPr>
          <a:xfrm>
            <a:off x="211015" y="4696302"/>
            <a:ext cx="28369847" cy="584775"/>
          </a:xfrm>
          <a:prstGeom prst="rect">
            <a:avLst/>
          </a:prstGeom>
          <a:solidFill>
            <a:srgbClr val="FF0000"/>
          </a:solidFill>
          <a:ln w="57150">
            <a:solidFill>
              <a:schemeClr val="tx1"/>
            </a:solidFill>
          </a:ln>
        </p:spPr>
        <p:txBody>
          <a:bodyPr wrap="square" rtlCol="0">
            <a:spAutoFit/>
          </a:bodyPr>
          <a:lstStyle/>
          <a:p>
            <a:pPr algn="ctr"/>
            <a:r>
              <a:rPr lang="tr-TR" sz="3200" b="1" dirty="0">
                <a:solidFill>
                  <a:schemeClr val="bg1"/>
                </a:solidFill>
                <a:latin typeface="Arial" panose="020B0604020202020204" pitchFamily="34" charset="0"/>
                <a:cs typeface="Arial" panose="020B0604020202020204" pitchFamily="34" charset="0"/>
              </a:rPr>
              <a:t>ÖZET</a:t>
            </a:r>
            <a:endParaRPr lang="tr-TR" sz="1100" dirty="0">
              <a:solidFill>
                <a:schemeClr val="bg1"/>
              </a:solidFill>
              <a:latin typeface="Arial" panose="020B0604020202020204" pitchFamily="34" charset="0"/>
              <a:cs typeface="Arial" panose="020B0604020202020204" pitchFamily="34" charset="0"/>
            </a:endParaRPr>
          </a:p>
        </p:txBody>
      </p:sp>
      <p:sp>
        <p:nvSpPr>
          <p:cNvPr id="15" name="16 Metin kutusu">
            <a:extLst>
              <a:ext uri="{FF2B5EF4-FFF2-40B4-BE49-F238E27FC236}">
                <a16:creationId xmlns:a16="http://schemas.microsoft.com/office/drawing/2014/main" id="{A525D3B1-58E5-8C49-F860-B431D8D569C8}"/>
              </a:ext>
            </a:extLst>
          </p:cNvPr>
          <p:cNvSpPr txBox="1"/>
          <p:nvPr/>
        </p:nvSpPr>
        <p:spPr>
          <a:xfrm>
            <a:off x="211015" y="5407929"/>
            <a:ext cx="28369846" cy="5693866"/>
          </a:xfrm>
          <a:prstGeom prst="rect">
            <a:avLst/>
          </a:prstGeom>
          <a:noFill/>
          <a:ln>
            <a:solidFill>
              <a:schemeClr val="tx1"/>
            </a:solidFill>
          </a:ln>
        </p:spPr>
        <p:txBody>
          <a:bodyPr wrap="square" rtlCol="0">
            <a:spAutoFit/>
          </a:bodyPr>
          <a:lstStyle/>
          <a:p>
            <a:pPr algn="just"/>
            <a:r>
              <a:rPr lang="en-US" sz="2800" dirty="0">
                <a:latin typeface="Arial" pitchFamily="34" charset="0"/>
                <a:cs typeface="Arial" pitchFamily="34" charset="0"/>
              </a:rPr>
              <a:t>Turkey is the fourth</a:t>
            </a:r>
            <a:r>
              <a:rPr lang="en-US" sz="2800" baseline="30000" dirty="0">
                <a:latin typeface="Arial" pitchFamily="34" charset="0"/>
                <a:cs typeface="Arial" pitchFamily="34" charset="0"/>
              </a:rPr>
              <a:t> </a:t>
            </a:r>
            <a:r>
              <a:rPr lang="en-US" sz="2800" dirty="0">
                <a:latin typeface="Arial" pitchFamily="34" charset="0"/>
                <a:cs typeface="Arial" pitchFamily="34" charset="0"/>
              </a:rPr>
              <a:t>biggest tomato producer with 11.850.000 tons in the world. Tomato can be evaluated in alternative methods as dried besides consuming fresh and industrial product. Dried tomato can be produced in two manners, in factory (semi dry) and open field (sun dry). Since decreasing in profit margin of dried tomato production in last years, reducing the costs is becoming one of the most important priorities for dried tomato sector.</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In a research on the sector, it is determined that there are approximately 90 dried tomato factories in Turkey. 53% of those factories are located in İzmir and </a:t>
            </a:r>
            <a:r>
              <a:rPr lang="en-US" sz="2800" dirty="0" err="1">
                <a:latin typeface="Arial" pitchFamily="34" charset="0"/>
                <a:cs typeface="Arial" pitchFamily="34" charset="0"/>
              </a:rPr>
              <a:t>Manisa</a:t>
            </a:r>
            <a:r>
              <a:rPr lang="en-US" sz="2800" dirty="0">
                <a:latin typeface="Arial" pitchFamily="34" charset="0"/>
                <a:cs typeface="Arial" pitchFamily="34" charset="0"/>
              </a:rPr>
              <a:t> provinces and they have been operated with 90 different drying fields. Tomato cutting machinery is used in the 5% of investigated factories as partial mechanization while </a:t>
            </a:r>
            <a:r>
              <a:rPr lang="en-US" sz="2800" dirty="0" err="1">
                <a:latin typeface="Arial" pitchFamily="34" charset="0"/>
                <a:cs typeface="Arial" pitchFamily="34" charset="0"/>
              </a:rPr>
              <a:t>labour</a:t>
            </a:r>
            <a:r>
              <a:rPr lang="en-US" sz="2800" dirty="0">
                <a:latin typeface="Arial" pitchFamily="34" charset="0"/>
                <a:cs typeface="Arial" pitchFamily="34" charset="0"/>
              </a:rPr>
              <a:t> force is used in 95% of them which is completely based on manual </a:t>
            </a:r>
            <a:r>
              <a:rPr lang="en-US" sz="2800" dirty="0" err="1">
                <a:latin typeface="Arial" pitchFamily="34" charset="0"/>
                <a:cs typeface="Arial" pitchFamily="34" charset="0"/>
              </a:rPr>
              <a:t>labour</a:t>
            </a:r>
            <a:r>
              <a:rPr lang="en-US" sz="2800" dirty="0">
                <a:latin typeface="Arial" pitchFamily="34" charset="0"/>
                <a:cs typeface="Arial" pitchFamily="34" charset="0"/>
              </a:rPr>
              <a:t>.</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According to results, it is determined that semi dry production has been realized in higher hygienic conditions than the others. Meantime, sun dry is open to environmental conditions and being affected by climatic conditions in important level. On the other hand, hygienic issues based on human originated compromise the important quality issues. </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The process of semi dry is conducted in a factory and it is possible to establish standard conditions. Because of the facilities of a factory, semi dry process can be mechanized in a shorter period than the others. Major cost amongst the production costs in both processes is raw material costs. This is followed by energy cost in semi dry method and </a:t>
            </a:r>
            <a:r>
              <a:rPr lang="en-US" sz="2800" dirty="0" err="1">
                <a:latin typeface="Arial" pitchFamily="34" charset="0"/>
                <a:cs typeface="Arial" pitchFamily="34" charset="0"/>
              </a:rPr>
              <a:t>labour</a:t>
            </a:r>
            <a:r>
              <a:rPr lang="en-US" sz="2800" dirty="0">
                <a:latin typeface="Arial" pitchFamily="34" charset="0"/>
                <a:cs typeface="Arial" pitchFamily="34" charset="0"/>
              </a:rPr>
              <a:t> cost in sun dry method. The managers pointed out that the mechanization is a requirement for both production systems. </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In the dried tomato production, raising the quality and removing human originated manufacturing defects are found as primary issues. According to the results, R&amp;D studies intended for improving manufacturing process are expressed as a priority.</a:t>
            </a:r>
            <a:endParaRPr lang="tr-TR" sz="2800" dirty="0">
              <a:latin typeface="Arial" pitchFamily="34" charset="0"/>
              <a:cs typeface="Arial" pitchFamily="34" charset="0"/>
            </a:endParaRPr>
          </a:p>
        </p:txBody>
      </p:sp>
      <p:sp>
        <p:nvSpPr>
          <p:cNvPr id="16" name="Metin kutusu 15">
            <a:extLst>
              <a:ext uri="{FF2B5EF4-FFF2-40B4-BE49-F238E27FC236}">
                <a16:creationId xmlns:a16="http://schemas.microsoft.com/office/drawing/2014/main" id="{B5B75C0D-BF16-2634-B82A-94A8596F5A74}"/>
              </a:ext>
            </a:extLst>
          </p:cNvPr>
          <p:cNvSpPr txBox="1"/>
          <p:nvPr/>
        </p:nvSpPr>
        <p:spPr>
          <a:xfrm>
            <a:off x="211014" y="11648086"/>
            <a:ext cx="28369847" cy="584775"/>
          </a:xfrm>
          <a:prstGeom prst="rect">
            <a:avLst/>
          </a:prstGeom>
          <a:solidFill>
            <a:srgbClr val="FF0000"/>
          </a:solidFill>
          <a:ln w="57150">
            <a:solidFill>
              <a:schemeClr val="tx1"/>
            </a:solidFill>
          </a:ln>
        </p:spPr>
        <p:txBody>
          <a:bodyPr wrap="square" rtlCol="0">
            <a:spAutoFit/>
          </a:bodyPr>
          <a:lstStyle/>
          <a:p>
            <a:pPr algn="ctr"/>
            <a:r>
              <a:rPr lang="tr-TR" sz="3200" b="1" dirty="0">
                <a:solidFill>
                  <a:schemeClr val="bg1"/>
                </a:solidFill>
                <a:latin typeface="Arial" panose="020B0604020202020204" pitchFamily="34" charset="0"/>
                <a:cs typeface="Arial" panose="020B0604020202020204" pitchFamily="34" charset="0"/>
              </a:rPr>
              <a:t>GİRİŞ</a:t>
            </a:r>
            <a:endParaRPr lang="tr-TR" sz="1100" dirty="0">
              <a:solidFill>
                <a:schemeClr val="bg1"/>
              </a:solidFill>
              <a:latin typeface="Arial" panose="020B0604020202020204" pitchFamily="34" charset="0"/>
              <a:cs typeface="Arial" panose="020B0604020202020204" pitchFamily="34" charset="0"/>
            </a:endParaRPr>
          </a:p>
        </p:txBody>
      </p:sp>
      <p:sp>
        <p:nvSpPr>
          <p:cNvPr id="17" name="16 Metin kutusu">
            <a:extLst>
              <a:ext uri="{FF2B5EF4-FFF2-40B4-BE49-F238E27FC236}">
                <a16:creationId xmlns:a16="http://schemas.microsoft.com/office/drawing/2014/main" id="{12746BD6-8E44-974D-9545-0FFCD9D7C9E5}"/>
              </a:ext>
            </a:extLst>
          </p:cNvPr>
          <p:cNvSpPr txBox="1"/>
          <p:nvPr/>
        </p:nvSpPr>
        <p:spPr>
          <a:xfrm>
            <a:off x="211014" y="12359713"/>
            <a:ext cx="28369846" cy="5693866"/>
          </a:xfrm>
          <a:prstGeom prst="rect">
            <a:avLst/>
          </a:prstGeom>
          <a:noFill/>
          <a:ln>
            <a:solidFill>
              <a:schemeClr val="tx1"/>
            </a:solidFill>
          </a:ln>
        </p:spPr>
        <p:txBody>
          <a:bodyPr wrap="square" rtlCol="0">
            <a:spAutoFit/>
          </a:bodyPr>
          <a:lstStyle/>
          <a:p>
            <a:pPr algn="just"/>
            <a:r>
              <a:rPr lang="en-US" sz="2800" dirty="0">
                <a:latin typeface="Arial" pitchFamily="34" charset="0"/>
                <a:cs typeface="Arial" pitchFamily="34" charset="0"/>
              </a:rPr>
              <a:t>Turkey is the fourth</a:t>
            </a:r>
            <a:r>
              <a:rPr lang="en-US" sz="2800" baseline="30000" dirty="0">
                <a:latin typeface="Arial" pitchFamily="34" charset="0"/>
                <a:cs typeface="Arial" pitchFamily="34" charset="0"/>
              </a:rPr>
              <a:t> </a:t>
            </a:r>
            <a:r>
              <a:rPr lang="en-US" sz="2800" dirty="0">
                <a:latin typeface="Arial" pitchFamily="34" charset="0"/>
                <a:cs typeface="Arial" pitchFamily="34" charset="0"/>
              </a:rPr>
              <a:t>biggest tomato producer with 11.850.000 tons in the world. Tomato can be evaluated in alternative methods as dried besides consuming fresh and industrial product. Dried tomato can be produced in two manners, in factory (semi dry) and open field (sun dry). Since decreasing in profit margin of dried tomato production in last years, reducing the costs is becoming one of the most important priorities for dried tomato sector.</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In a research on the sector, it is determined that there are approximately 90 dried tomato factories in Turkey. 53% of those factories are located in İzmir and </a:t>
            </a:r>
            <a:r>
              <a:rPr lang="en-US" sz="2800" dirty="0" err="1">
                <a:latin typeface="Arial" pitchFamily="34" charset="0"/>
                <a:cs typeface="Arial" pitchFamily="34" charset="0"/>
              </a:rPr>
              <a:t>Manisa</a:t>
            </a:r>
            <a:r>
              <a:rPr lang="en-US" sz="2800" dirty="0">
                <a:latin typeface="Arial" pitchFamily="34" charset="0"/>
                <a:cs typeface="Arial" pitchFamily="34" charset="0"/>
              </a:rPr>
              <a:t> provinces and they have been operated with 90 different drying fields. Tomato cutting machinery is used in the 5% of investigated factories as partial mechanization while </a:t>
            </a:r>
            <a:r>
              <a:rPr lang="en-US" sz="2800" dirty="0" err="1">
                <a:latin typeface="Arial" pitchFamily="34" charset="0"/>
                <a:cs typeface="Arial" pitchFamily="34" charset="0"/>
              </a:rPr>
              <a:t>labour</a:t>
            </a:r>
            <a:r>
              <a:rPr lang="en-US" sz="2800" dirty="0">
                <a:latin typeface="Arial" pitchFamily="34" charset="0"/>
                <a:cs typeface="Arial" pitchFamily="34" charset="0"/>
              </a:rPr>
              <a:t> force is used in 95% of them which is completely based on manual </a:t>
            </a:r>
            <a:r>
              <a:rPr lang="en-US" sz="2800" dirty="0" err="1">
                <a:latin typeface="Arial" pitchFamily="34" charset="0"/>
                <a:cs typeface="Arial" pitchFamily="34" charset="0"/>
              </a:rPr>
              <a:t>labour</a:t>
            </a:r>
            <a:r>
              <a:rPr lang="en-US" sz="2800" dirty="0">
                <a:latin typeface="Arial" pitchFamily="34" charset="0"/>
                <a:cs typeface="Arial" pitchFamily="34" charset="0"/>
              </a:rPr>
              <a:t>.</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According to results, it is determined that semi dry production has been realized in higher hygienic conditions than the others. Meantime, sun dry is open to environmental conditions and being affected by climatic conditions in important level. On the other hand, hygienic issues based on human originated compromise the important quality issues. </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The process of semi dry is conducted in a factory and it is possible to establish standard conditions. Because of the facilities of a factory, semi dry process can be mechanized in a shorter period than the others. Major cost amongst the production costs in both processes is raw material costs. This is followed by energy cost in semi dry method and </a:t>
            </a:r>
            <a:r>
              <a:rPr lang="en-US" sz="2800" dirty="0" err="1">
                <a:latin typeface="Arial" pitchFamily="34" charset="0"/>
                <a:cs typeface="Arial" pitchFamily="34" charset="0"/>
              </a:rPr>
              <a:t>labour</a:t>
            </a:r>
            <a:r>
              <a:rPr lang="en-US" sz="2800" dirty="0">
                <a:latin typeface="Arial" pitchFamily="34" charset="0"/>
                <a:cs typeface="Arial" pitchFamily="34" charset="0"/>
              </a:rPr>
              <a:t> cost in sun dry method. The managers pointed out that the mechanization is a requirement for both production systems. </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In the dried tomato production, raising the quality and removing human originated manufacturing defects are found as primary issues. According to the results, R&amp;D studies intended for improving manufacturing process are expressed as a priority.</a:t>
            </a:r>
            <a:endParaRPr lang="tr-TR" sz="2800" dirty="0">
              <a:latin typeface="Arial" pitchFamily="34" charset="0"/>
              <a:cs typeface="Arial" pitchFamily="34" charset="0"/>
            </a:endParaRPr>
          </a:p>
        </p:txBody>
      </p:sp>
      <p:sp>
        <p:nvSpPr>
          <p:cNvPr id="18" name="Metin kutusu 17">
            <a:extLst>
              <a:ext uri="{FF2B5EF4-FFF2-40B4-BE49-F238E27FC236}">
                <a16:creationId xmlns:a16="http://schemas.microsoft.com/office/drawing/2014/main" id="{5640A639-CB5A-809E-B6C5-91D320E1E139}"/>
              </a:ext>
            </a:extLst>
          </p:cNvPr>
          <p:cNvSpPr txBox="1"/>
          <p:nvPr/>
        </p:nvSpPr>
        <p:spPr>
          <a:xfrm>
            <a:off x="215288" y="18599870"/>
            <a:ext cx="28369847" cy="584775"/>
          </a:xfrm>
          <a:prstGeom prst="rect">
            <a:avLst/>
          </a:prstGeom>
          <a:solidFill>
            <a:srgbClr val="FF0000"/>
          </a:solidFill>
          <a:ln w="57150">
            <a:solidFill>
              <a:schemeClr val="tx1"/>
            </a:solidFill>
          </a:ln>
        </p:spPr>
        <p:txBody>
          <a:bodyPr wrap="square" rtlCol="0">
            <a:spAutoFit/>
          </a:bodyPr>
          <a:lstStyle/>
          <a:p>
            <a:pPr algn="ctr"/>
            <a:r>
              <a:rPr lang="tr-TR" sz="3200" b="1" dirty="0">
                <a:solidFill>
                  <a:schemeClr val="bg1"/>
                </a:solidFill>
                <a:latin typeface="Arial" panose="020B0604020202020204" pitchFamily="34" charset="0"/>
                <a:cs typeface="Arial" panose="020B0604020202020204" pitchFamily="34" charset="0"/>
              </a:rPr>
              <a:t>MATERYAL ve METOT</a:t>
            </a:r>
            <a:endParaRPr lang="tr-TR" sz="1100" dirty="0">
              <a:solidFill>
                <a:schemeClr val="bg1"/>
              </a:solidFill>
              <a:latin typeface="Arial" panose="020B0604020202020204" pitchFamily="34" charset="0"/>
              <a:cs typeface="Arial" panose="020B0604020202020204" pitchFamily="34" charset="0"/>
            </a:endParaRPr>
          </a:p>
        </p:txBody>
      </p:sp>
      <p:sp>
        <p:nvSpPr>
          <p:cNvPr id="19" name="16 Metin kutusu">
            <a:extLst>
              <a:ext uri="{FF2B5EF4-FFF2-40B4-BE49-F238E27FC236}">
                <a16:creationId xmlns:a16="http://schemas.microsoft.com/office/drawing/2014/main" id="{EEDFA181-A588-F16D-27B0-FE39740B625E}"/>
              </a:ext>
            </a:extLst>
          </p:cNvPr>
          <p:cNvSpPr txBox="1"/>
          <p:nvPr/>
        </p:nvSpPr>
        <p:spPr>
          <a:xfrm>
            <a:off x="12039600" y="19311497"/>
            <a:ext cx="16545534" cy="5693866"/>
          </a:xfrm>
          <a:prstGeom prst="rect">
            <a:avLst/>
          </a:prstGeom>
          <a:noFill/>
          <a:ln>
            <a:solidFill>
              <a:schemeClr val="tx1"/>
            </a:solidFill>
          </a:ln>
        </p:spPr>
        <p:txBody>
          <a:bodyPr wrap="square" rtlCol="0">
            <a:spAutoFit/>
          </a:bodyPr>
          <a:lstStyle/>
          <a:p>
            <a:pPr algn="just"/>
            <a:r>
              <a:rPr lang="en-US" sz="2800" dirty="0">
                <a:latin typeface="Arial" pitchFamily="34" charset="0"/>
                <a:cs typeface="Arial" pitchFamily="34" charset="0"/>
              </a:rPr>
              <a:t>Turkey is the fourth</a:t>
            </a:r>
            <a:r>
              <a:rPr lang="en-US" sz="2800" baseline="30000" dirty="0">
                <a:latin typeface="Arial" pitchFamily="34" charset="0"/>
                <a:cs typeface="Arial" pitchFamily="34" charset="0"/>
              </a:rPr>
              <a:t> </a:t>
            </a:r>
            <a:r>
              <a:rPr lang="en-US" sz="2800" dirty="0">
                <a:latin typeface="Arial" pitchFamily="34" charset="0"/>
                <a:cs typeface="Arial" pitchFamily="34" charset="0"/>
              </a:rPr>
              <a:t>biggest tomato producer with 11.850.000 tons in the world. Tomato can be evaluated in alternative methods as dried besides consuming fresh and industrial product. Dried tomato can be produced in two manners, in factory (semi dry) and open field (sun dry). Since decreasing in profit margin of dried tomato production in last years, reducing the costs is becoming one of the most important </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The process of semi dry is conducted in a factory and it is possible to establish standard conditions. Because of the facilities of a factory, semi dry process can be mechanized in a shorter period than the others. Major cost amongst the production costs in both processes is raw material costs. This is followed by energy cost in semi dry method and </a:t>
            </a:r>
            <a:r>
              <a:rPr lang="en-US" sz="2800" dirty="0" err="1">
                <a:latin typeface="Arial" pitchFamily="34" charset="0"/>
                <a:cs typeface="Arial" pitchFamily="34" charset="0"/>
              </a:rPr>
              <a:t>labour</a:t>
            </a:r>
            <a:r>
              <a:rPr lang="en-US" sz="2800" dirty="0">
                <a:latin typeface="Arial" pitchFamily="34" charset="0"/>
                <a:cs typeface="Arial" pitchFamily="34" charset="0"/>
              </a:rPr>
              <a:t> cost in sun dry method. The managers pointed out that the mechanization is a requirement for both production systems. </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In the dried tomato production, raising the quality and removing human originated manufacturing defects are found as primary issues. According to the results, R&amp;D studies intended for improving manufacturing process are expressed as a priority.</a:t>
            </a:r>
            <a:endParaRPr lang="tr-TR" sz="2800" dirty="0">
              <a:latin typeface="Arial" pitchFamily="34" charset="0"/>
              <a:cs typeface="Arial" pitchFamily="34" charset="0"/>
            </a:endParaRPr>
          </a:p>
        </p:txBody>
      </p:sp>
      <p:sp>
        <p:nvSpPr>
          <p:cNvPr id="20" name="Metin kutusu 19">
            <a:extLst>
              <a:ext uri="{FF2B5EF4-FFF2-40B4-BE49-F238E27FC236}">
                <a16:creationId xmlns:a16="http://schemas.microsoft.com/office/drawing/2014/main" id="{7916FF73-10F8-F364-6C63-FC31B79FB6F7}"/>
              </a:ext>
            </a:extLst>
          </p:cNvPr>
          <p:cNvSpPr txBox="1"/>
          <p:nvPr/>
        </p:nvSpPr>
        <p:spPr>
          <a:xfrm>
            <a:off x="211013" y="25551654"/>
            <a:ext cx="28369847" cy="584775"/>
          </a:xfrm>
          <a:prstGeom prst="rect">
            <a:avLst/>
          </a:prstGeom>
          <a:solidFill>
            <a:srgbClr val="FF0000"/>
          </a:solidFill>
          <a:ln w="57150">
            <a:solidFill>
              <a:schemeClr val="tx1"/>
            </a:solidFill>
          </a:ln>
        </p:spPr>
        <p:txBody>
          <a:bodyPr wrap="square" rtlCol="0">
            <a:spAutoFit/>
          </a:bodyPr>
          <a:lstStyle/>
          <a:p>
            <a:pPr algn="ctr"/>
            <a:r>
              <a:rPr lang="tr-TR" sz="3200" b="1" dirty="0">
                <a:solidFill>
                  <a:schemeClr val="bg1"/>
                </a:solidFill>
                <a:latin typeface="Arial" panose="020B0604020202020204" pitchFamily="34" charset="0"/>
                <a:cs typeface="Arial" panose="020B0604020202020204" pitchFamily="34" charset="0"/>
              </a:rPr>
              <a:t>ARAŞTIRMA BULGULARI</a:t>
            </a:r>
            <a:endParaRPr lang="tr-TR" sz="1100" dirty="0">
              <a:solidFill>
                <a:schemeClr val="bg1"/>
              </a:solidFill>
              <a:latin typeface="Arial" panose="020B0604020202020204" pitchFamily="34" charset="0"/>
              <a:cs typeface="Arial" panose="020B0604020202020204" pitchFamily="34" charset="0"/>
            </a:endParaRPr>
          </a:p>
        </p:txBody>
      </p:sp>
      <p:sp>
        <p:nvSpPr>
          <p:cNvPr id="21" name="16 Metin kutusu">
            <a:extLst>
              <a:ext uri="{FF2B5EF4-FFF2-40B4-BE49-F238E27FC236}">
                <a16:creationId xmlns:a16="http://schemas.microsoft.com/office/drawing/2014/main" id="{3C6D0C9A-75BC-AE8F-4DF9-187B57BE8A3C}"/>
              </a:ext>
            </a:extLst>
          </p:cNvPr>
          <p:cNvSpPr txBox="1"/>
          <p:nvPr/>
        </p:nvSpPr>
        <p:spPr>
          <a:xfrm>
            <a:off x="211013" y="26263281"/>
            <a:ext cx="19448587" cy="5693866"/>
          </a:xfrm>
          <a:prstGeom prst="rect">
            <a:avLst/>
          </a:prstGeom>
          <a:noFill/>
          <a:ln>
            <a:solidFill>
              <a:schemeClr val="tx1"/>
            </a:solidFill>
          </a:ln>
        </p:spPr>
        <p:txBody>
          <a:bodyPr wrap="square" rtlCol="0">
            <a:spAutoFit/>
          </a:bodyPr>
          <a:lstStyle/>
          <a:p>
            <a:pPr algn="just"/>
            <a:r>
              <a:rPr lang="en-US" sz="2800" dirty="0">
                <a:latin typeface="Arial" pitchFamily="34" charset="0"/>
                <a:cs typeface="Arial" pitchFamily="34" charset="0"/>
              </a:rPr>
              <a:t>Turkey is the fourth</a:t>
            </a:r>
            <a:r>
              <a:rPr lang="en-US" sz="2800" baseline="30000" dirty="0">
                <a:latin typeface="Arial" pitchFamily="34" charset="0"/>
                <a:cs typeface="Arial" pitchFamily="34" charset="0"/>
              </a:rPr>
              <a:t> </a:t>
            </a:r>
            <a:r>
              <a:rPr lang="en-US" sz="2800" dirty="0">
                <a:latin typeface="Arial" pitchFamily="34" charset="0"/>
                <a:cs typeface="Arial" pitchFamily="34" charset="0"/>
              </a:rPr>
              <a:t>biggest tomato producer with 11.850.000 tons in the world. Tomato can be evaluated in alternative methods as dried besides consuming fresh and industrial product. Dried tomato can be produced in two manners, in factory (semi dry) and open field (sun dry). Since decreasing in profit margin of dried tomato production in last years, reducing the costs is becoming one of the most important priorities for dried tomato sector.</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In a research on the sector, it is determined that there are approximately 90 dried tomato factories in Turkey. 53% of those factories are located in İzmir and </a:t>
            </a:r>
            <a:r>
              <a:rPr lang="en-US" sz="2800" dirty="0" err="1">
                <a:latin typeface="Arial" pitchFamily="34" charset="0"/>
                <a:cs typeface="Arial" pitchFamily="34" charset="0"/>
              </a:rPr>
              <a:t>Manisa</a:t>
            </a:r>
            <a:r>
              <a:rPr lang="en-US" sz="2800" dirty="0">
                <a:latin typeface="Arial" pitchFamily="34" charset="0"/>
                <a:cs typeface="Arial" pitchFamily="34" charset="0"/>
              </a:rPr>
              <a:t> provinces and they have been operated with 90 different drying fields. Tomato cutting machinery </a:t>
            </a:r>
            <a:r>
              <a:rPr lang="tr-TR" sz="2800" dirty="0" err="1">
                <a:latin typeface="Arial" pitchFamily="34" charset="0"/>
                <a:cs typeface="Arial" pitchFamily="34" charset="0"/>
              </a:rPr>
              <a:t>adadsassssssssssssssssssssss</a:t>
            </a:r>
            <a:endParaRPr lang="tr-TR" sz="2800" dirty="0">
              <a:latin typeface="Arial" pitchFamily="34" charset="0"/>
              <a:cs typeface="Arial" pitchFamily="34" charset="0"/>
            </a:endParaRPr>
          </a:p>
          <a:p>
            <a:pPr algn="just"/>
            <a:r>
              <a:rPr lang="tr-TR" sz="2800" dirty="0" err="1">
                <a:latin typeface="Arial" pitchFamily="34" charset="0"/>
                <a:cs typeface="Arial" pitchFamily="34" charset="0"/>
              </a:rPr>
              <a:t>Sdaaaaaaaaaadad</a:t>
            </a:r>
            <a:r>
              <a:rPr lang="en-US" sz="2800" dirty="0">
                <a:latin typeface="Arial" pitchFamily="34" charset="0"/>
                <a:cs typeface="Arial" pitchFamily="34" charset="0"/>
              </a:rPr>
              <a:t>he production costs in both processes is raw material costs. This is followed by energy cost in semi dry method and </a:t>
            </a:r>
            <a:r>
              <a:rPr lang="en-US" sz="2800" dirty="0" err="1">
                <a:latin typeface="Arial" pitchFamily="34" charset="0"/>
                <a:cs typeface="Arial" pitchFamily="34" charset="0"/>
              </a:rPr>
              <a:t>labour</a:t>
            </a:r>
            <a:r>
              <a:rPr lang="en-US" sz="2800" dirty="0">
                <a:latin typeface="Arial" pitchFamily="34" charset="0"/>
                <a:cs typeface="Arial" pitchFamily="34" charset="0"/>
              </a:rPr>
              <a:t> cost in sun dry method. The managers pointed out that the mechanization is a requirement for both production systems. </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In the dried tomato production, raising the quality and removing human originated manufacturing defects are found as primary issues. According to the results, R&amp;D studies intended for improving manufacturing process are expressed as a priority.</a:t>
            </a:r>
            <a:endParaRPr lang="tr-TR" sz="2800" dirty="0">
              <a:latin typeface="Arial" pitchFamily="34" charset="0"/>
              <a:cs typeface="Arial" pitchFamily="34" charset="0"/>
            </a:endParaRPr>
          </a:p>
        </p:txBody>
      </p:sp>
      <p:sp>
        <p:nvSpPr>
          <p:cNvPr id="22" name="Metin kutusu 21">
            <a:extLst>
              <a:ext uri="{FF2B5EF4-FFF2-40B4-BE49-F238E27FC236}">
                <a16:creationId xmlns:a16="http://schemas.microsoft.com/office/drawing/2014/main" id="{026F64AD-5F1B-7836-F96A-C5214D6FB7F9}"/>
              </a:ext>
            </a:extLst>
          </p:cNvPr>
          <p:cNvSpPr txBox="1"/>
          <p:nvPr/>
        </p:nvSpPr>
        <p:spPr>
          <a:xfrm>
            <a:off x="211012" y="32503438"/>
            <a:ext cx="28369847" cy="584775"/>
          </a:xfrm>
          <a:prstGeom prst="rect">
            <a:avLst/>
          </a:prstGeom>
          <a:solidFill>
            <a:srgbClr val="FF0000"/>
          </a:solidFill>
          <a:ln w="57150">
            <a:solidFill>
              <a:schemeClr val="tx1"/>
            </a:solidFill>
          </a:ln>
        </p:spPr>
        <p:txBody>
          <a:bodyPr wrap="square" rtlCol="0">
            <a:spAutoFit/>
          </a:bodyPr>
          <a:lstStyle/>
          <a:p>
            <a:pPr algn="ctr"/>
            <a:r>
              <a:rPr lang="tr-TR" sz="3200" b="1" dirty="0">
                <a:solidFill>
                  <a:schemeClr val="bg1"/>
                </a:solidFill>
                <a:latin typeface="Arial" panose="020B0604020202020204" pitchFamily="34" charset="0"/>
                <a:cs typeface="Arial" panose="020B0604020202020204" pitchFamily="34" charset="0"/>
              </a:rPr>
              <a:t>SONUÇ</a:t>
            </a:r>
            <a:endParaRPr lang="tr-TR" sz="1100" dirty="0">
              <a:solidFill>
                <a:schemeClr val="bg1"/>
              </a:solidFill>
              <a:latin typeface="Arial" panose="020B0604020202020204" pitchFamily="34" charset="0"/>
              <a:cs typeface="Arial" panose="020B0604020202020204" pitchFamily="34" charset="0"/>
            </a:endParaRPr>
          </a:p>
        </p:txBody>
      </p:sp>
      <p:sp>
        <p:nvSpPr>
          <p:cNvPr id="23" name="16 Metin kutusu">
            <a:extLst>
              <a:ext uri="{FF2B5EF4-FFF2-40B4-BE49-F238E27FC236}">
                <a16:creationId xmlns:a16="http://schemas.microsoft.com/office/drawing/2014/main" id="{56943494-C76C-D66C-8240-7F90522D5440}"/>
              </a:ext>
            </a:extLst>
          </p:cNvPr>
          <p:cNvSpPr txBox="1"/>
          <p:nvPr/>
        </p:nvSpPr>
        <p:spPr>
          <a:xfrm>
            <a:off x="211012" y="33215065"/>
            <a:ext cx="28369846" cy="5693866"/>
          </a:xfrm>
          <a:prstGeom prst="rect">
            <a:avLst/>
          </a:prstGeom>
          <a:noFill/>
          <a:ln>
            <a:solidFill>
              <a:schemeClr val="tx1"/>
            </a:solidFill>
          </a:ln>
        </p:spPr>
        <p:txBody>
          <a:bodyPr wrap="square" rtlCol="0">
            <a:spAutoFit/>
          </a:bodyPr>
          <a:lstStyle/>
          <a:p>
            <a:pPr algn="just"/>
            <a:r>
              <a:rPr lang="en-US" sz="2800" dirty="0">
                <a:latin typeface="Arial" pitchFamily="34" charset="0"/>
                <a:cs typeface="Arial" pitchFamily="34" charset="0"/>
              </a:rPr>
              <a:t>Turkey is the fourth</a:t>
            </a:r>
            <a:r>
              <a:rPr lang="en-US" sz="2800" baseline="30000" dirty="0">
                <a:latin typeface="Arial" pitchFamily="34" charset="0"/>
                <a:cs typeface="Arial" pitchFamily="34" charset="0"/>
              </a:rPr>
              <a:t> </a:t>
            </a:r>
            <a:r>
              <a:rPr lang="en-US" sz="2800" dirty="0">
                <a:latin typeface="Arial" pitchFamily="34" charset="0"/>
                <a:cs typeface="Arial" pitchFamily="34" charset="0"/>
              </a:rPr>
              <a:t>biggest tomato producer with 11.850.000 tons in the world. Tomato can be evaluated in alternative methods as dried besides consuming fresh and industrial product. Dried tomato can be produced in two manners, in factory (semi dry) and open field (sun dry). Since decreasing in profit margin of dried tomato production in last years, reducing the costs is becoming one of the most important priorities for dried tomato sector.</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In a research on the sector, it is determined that there are approximately 90 dried tomato factories in Turkey. 53% of those factories are located in İzmir and </a:t>
            </a:r>
            <a:r>
              <a:rPr lang="en-US" sz="2800" dirty="0" err="1">
                <a:latin typeface="Arial" pitchFamily="34" charset="0"/>
                <a:cs typeface="Arial" pitchFamily="34" charset="0"/>
              </a:rPr>
              <a:t>Manisa</a:t>
            </a:r>
            <a:r>
              <a:rPr lang="en-US" sz="2800" dirty="0">
                <a:latin typeface="Arial" pitchFamily="34" charset="0"/>
                <a:cs typeface="Arial" pitchFamily="34" charset="0"/>
              </a:rPr>
              <a:t> provinces and they have been operated with 90 different drying fields. Tomato cutting machinery is used in the 5% of investigated factories as partial mechanization while </a:t>
            </a:r>
            <a:r>
              <a:rPr lang="en-US" sz="2800" dirty="0" err="1">
                <a:latin typeface="Arial" pitchFamily="34" charset="0"/>
                <a:cs typeface="Arial" pitchFamily="34" charset="0"/>
              </a:rPr>
              <a:t>labour</a:t>
            </a:r>
            <a:r>
              <a:rPr lang="en-US" sz="2800" dirty="0">
                <a:latin typeface="Arial" pitchFamily="34" charset="0"/>
                <a:cs typeface="Arial" pitchFamily="34" charset="0"/>
              </a:rPr>
              <a:t> force is used in 95% of them which is completely based on manual </a:t>
            </a:r>
            <a:r>
              <a:rPr lang="en-US" sz="2800" dirty="0" err="1">
                <a:latin typeface="Arial" pitchFamily="34" charset="0"/>
                <a:cs typeface="Arial" pitchFamily="34" charset="0"/>
              </a:rPr>
              <a:t>labour</a:t>
            </a:r>
            <a:r>
              <a:rPr lang="en-US" sz="2800" dirty="0">
                <a:latin typeface="Arial" pitchFamily="34" charset="0"/>
                <a:cs typeface="Arial" pitchFamily="34" charset="0"/>
              </a:rPr>
              <a:t>.</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According to results, it is determined that semi dry production has been realized in higher hygienic conditions than the others. Meantime, sun dry is open to environmental conditions and being affected by climatic conditions in important level. On the other hand, hygienic issues based on human originated compromise the important quality issues. </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The process of semi dry is conducted in a factory and it is possible to establish standard conditions. Because of the facilities of a factory, semi dry process can be mechanized in a shorter period than the others. Major cost amongst the production costs in both processes is raw material costs. This is followed by energy cost in semi dry method and </a:t>
            </a:r>
            <a:r>
              <a:rPr lang="en-US" sz="2800" dirty="0" err="1">
                <a:latin typeface="Arial" pitchFamily="34" charset="0"/>
                <a:cs typeface="Arial" pitchFamily="34" charset="0"/>
              </a:rPr>
              <a:t>labour</a:t>
            </a:r>
            <a:r>
              <a:rPr lang="en-US" sz="2800" dirty="0">
                <a:latin typeface="Arial" pitchFamily="34" charset="0"/>
                <a:cs typeface="Arial" pitchFamily="34" charset="0"/>
              </a:rPr>
              <a:t> cost in sun dry method. The managers pointed out that the mechanization is a requirement for both production systems. </a:t>
            </a:r>
            <a:endParaRPr lang="tr-TR" sz="2800" dirty="0">
              <a:latin typeface="Arial" pitchFamily="34" charset="0"/>
              <a:cs typeface="Arial" pitchFamily="34" charset="0"/>
            </a:endParaRPr>
          </a:p>
          <a:p>
            <a:pPr algn="just"/>
            <a:r>
              <a:rPr lang="en-US" sz="2800" dirty="0">
                <a:latin typeface="Arial" pitchFamily="34" charset="0"/>
                <a:cs typeface="Arial" pitchFamily="34" charset="0"/>
              </a:rPr>
              <a:t>In the dried tomato production, raising the quality and removing human originated manufacturing defects are found as primary issues. According to the results, R&amp;D studies intended for improving manufacturing process are expressed as a priority.</a:t>
            </a:r>
            <a:endParaRPr lang="tr-TR" sz="2800" dirty="0">
              <a:latin typeface="Arial" pitchFamily="34" charset="0"/>
              <a:cs typeface="Arial" pitchFamily="34" charset="0"/>
            </a:endParaRPr>
          </a:p>
        </p:txBody>
      </p:sp>
      <p:sp>
        <p:nvSpPr>
          <p:cNvPr id="26" name="Metin kutusu 25">
            <a:extLst>
              <a:ext uri="{FF2B5EF4-FFF2-40B4-BE49-F238E27FC236}">
                <a16:creationId xmlns:a16="http://schemas.microsoft.com/office/drawing/2014/main" id="{7DC45845-EACF-A9F5-9A5E-C12C5AFFB3F4}"/>
              </a:ext>
            </a:extLst>
          </p:cNvPr>
          <p:cNvSpPr txBox="1"/>
          <p:nvPr/>
        </p:nvSpPr>
        <p:spPr>
          <a:xfrm>
            <a:off x="-3611880" y="5101997"/>
            <a:ext cx="13060680" cy="10372070"/>
          </a:xfrm>
          <a:prstGeom prst="rect">
            <a:avLst/>
          </a:prstGeom>
          <a:solidFill>
            <a:srgbClr val="FFC000"/>
          </a:solidFill>
        </p:spPr>
        <p:txBody>
          <a:bodyPr wrap="square" rtlCol="0">
            <a:spAutoFit/>
          </a:bodyPr>
          <a:lstStyle/>
          <a:p>
            <a:pPr algn="ctr"/>
            <a:r>
              <a:rPr lang="tr-TR" sz="7200" b="1" u="sng" dirty="0">
                <a:solidFill>
                  <a:srgbClr val="FF0000"/>
                </a:solidFill>
              </a:rPr>
              <a:t>BENİ OKU!!!!</a:t>
            </a:r>
            <a:endParaRPr lang="tr-TR" sz="6000" b="1" u="sng" dirty="0">
              <a:solidFill>
                <a:srgbClr val="FF0000"/>
              </a:solidFill>
            </a:endParaRPr>
          </a:p>
          <a:p>
            <a:pPr marL="285750" indent="-285750">
              <a:buFont typeface="Arial" panose="020B0604020202020204" pitchFamily="34" charset="0"/>
              <a:buChar char="•"/>
            </a:pPr>
            <a:r>
              <a:rPr lang="tr-TR" sz="2800" dirty="0"/>
              <a:t>Yazı tipi ve şablonda herhangi bir değişiklik yapmadan büyük küçük harflere dikkat ederek başlığınızı ve ekip arkadaşlarınızı belirleyerek ilgili yerlere gerekli bilgileri giriniz.</a:t>
            </a:r>
          </a:p>
          <a:p>
            <a:pPr marL="285750" indent="-285750">
              <a:buFont typeface="Arial" panose="020B0604020202020204" pitchFamily="34" charset="0"/>
              <a:buChar char="•"/>
            </a:pPr>
            <a:r>
              <a:rPr lang="tr-TR" sz="2800" dirty="0"/>
              <a:t>Adres kısmında herhangi bir değişiklik yapmanıza gerek yok.</a:t>
            </a:r>
          </a:p>
          <a:p>
            <a:pPr marL="285750" indent="-285750">
              <a:buFont typeface="Arial" panose="020B0604020202020204" pitchFamily="34" charset="0"/>
              <a:buChar char="•"/>
            </a:pPr>
            <a:r>
              <a:rPr lang="tr-TR" sz="2800" dirty="0"/>
              <a:t>Logolar başlık isim </a:t>
            </a:r>
            <a:r>
              <a:rPr lang="tr-TR" sz="2800" dirty="0" err="1"/>
              <a:t>soyisim</a:t>
            </a:r>
            <a:r>
              <a:rPr lang="tr-TR" sz="2800" dirty="0"/>
              <a:t> ve adres kısmında hiçbir şeye müdahale etmeden bilgilerinizi giriniz.</a:t>
            </a:r>
          </a:p>
          <a:p>
            <a:pPr marL="285750" indent="-285750">
              <a:buFont typeface="Arial" panose="020B0604020202020204" pitchFamily="34" charset="0"/>
              <a:buChar char="•"/>
            </a:pPr>
            <a:r>
              <a:rPr lang="tr-TR" sz="2800" dirty="0"/>
              <a:t>Başlığınız uzun gelir ve logolara doğru giderse bir kelime önce </a:t>
            </a:r>
            <a:r>
              <a:rPr lang="tr-TR" sz="2800" dirty="0" err="1"/>
              <a:t>enter</a:t>
            </a:r>
            <a:r>
              <a:rPr lang="tr-TR" sz="2800" dirty="0"/>
              <a:t> tuşuna basarak bir alt satıra geçip 3 satır halinde başlığınızı tamamlayınız.</a:t>
            </a:r>
          </a:p>
          <a:p>
            <a:pPr marL="285750" indent="-285750">
              <a:buFont typeface="Arial" panose="020B0604020202020204" pitchFamily="34" charset="0"/>
              <a:buChar char="•"/>
            </a:pPr>
            <a:r>
              <a:rPr lang="tr-TR" sz="2800" dirty="0"/>
              <a:t>Özet ve Giriş gibi koyu renkli çerçeve ile yazılmış başlıkları değiştirmeden altlarında kutucuklara çalışmanızla ilgili bilgileri yazınız.</a:t>
            </a:r>
          </a:p>
          <a:p>
            <a:pPr marL="285750" indent="-285750">
              <a:buFont typeface="Arial" panose="020B0604020202020204" pitchFamily="34" charset="0"/>
              <a:buChar char="•"/>
            </a:pPr>
            <a:r>
              <a:rPr lang="tr-TR" sz="2800" dirty="0"/>
              <a:t>Çalışmanıza göre kutuları büyütüp küçültebilir veya sağa sola çekip yanına başka bir kutucuk koyarak iki kutucuğu yan yana koyabilirsiniz. Örneğin özet tek kutucuk üstte, altında solda giriş kutucuğu sağda materyal metot kutucuğu onların altında diğer kutucuklar.</a:t>
            </a:r>
          </a:p>
          <a:p>
            <a:pPr marL="285750" indent="-285750">
              <a:buFont typeface="Arial" panose="020B0604020202020204" pitchFamily="34" charset="0"/>
              <a:buChar char="•"/>
            </a:pPr>
            <a:r>
              <a:rPr lang="tr-TR" sz="2800" dirty="0"/>
              <a:t>Kırmızı kutucuklar değiştirilmeyecek sadece yeri konumu ve boyutu değiştirilebilir.</a:t>
            </a:r>
          </a:p>
          <a:p>
            <a:pPr marL="285750" indent="-285750">
              <a:buFont typeface="Arial" panose="020B0604020202020204" pitchFamily="34" charset="0"/>
              <a:buChar char="•"/>
            </a:pPr>
            <a:r>
              <a:rPr lang="tr-TR" sz="2800" dirty="0"/>
              <a:t>Çizelge ve şekil yazıları görseldeki gibi yapılacak. Çizelge yazıları çizelgenin üzerinde, şekil yazıları şeklin altında olmalıdır.  Metnin her yerinde kullanılan yazı tipi ve puntolara uygun çalışma gerçekleştirilecektir. Çizelgelerin yazı tipi aynı kalmak şartıyla punto ve görsellerini değiştirebilirsiniz.</a:t>
            </a:r>
          </a:p>
          <a:p>
            <a:pPr marL="285750" indent="-285750">
              <a:buFont typeface="Arial" panose="020B0604020202020204" pitchFamily="34" charset="0"/>
              <a:buChar char="•"/>
            </a:pPr>
            <a:r>
              <a:rPr lang="tr-TR" sz="2800" dirty="0"/>
              <a:t>Baskı öncesi  ve ekstra sorularınız için Arş. Gör. İsmail </a:t>
            </a:r>
            <a:r>
              <a:rPr lang="tr-TR" sz="2800" dirty="0" err="1"/>
              <a:t>BOYAR’dan</a:t>
            </a:r>
            <a:r>
              <a:rPr lang="tr-TR" sz="2800" dirty="0"/>
              <a:t> onay ve destek alabilirsiniz.</a:t>
            </a:r>
          </a:p>
          <a:p>
            <a:pPr marL="285750" indent="-285750">
              <a:buFont typeface="Arial" panose="020B0604020202020204" pitchFamily="34" charset="0"/>
              <a:buChar char="•"/>
            </a:pPr>
            <a:r>
              <a:rPr lang="tr-TR" sz="3600" b="1" u="sng" dirty="0"/>
              <a:t>Bu kutucuğu okuduktan sonra siliniz.</a:t>
            </a:r>
          </a:p>
        </p:txBody>
      </p:sp>
      <p:sp>
        <p:nvSpPr>
          <p:cNvPr id="27" name="Metin kutusu 26">
            <a:extLst>
              <a:ext uri="{FF2B5EF4-FFF2-40B4-BE49-F238E27FC236}">
                <a16:creationId xmlns:a16="http://schemas.microsoft.com/office/drawing/2014/main" id="{2513659C-762E-9AE6-4132-C55E58725A67}"/>
              </a:ext>
            </a:extLst>
          </p:cNvPr>
          <p:cNvSpPr txBox="1"/>
          <p:nvPr/>
        </p:nvSpPr>
        <p:spPr>
          <a:xfrm>
            <a:off x="20528281" y="31180906"/>
            <a:ext cx="7391399" cy="830997"/>
          </a:xfrm>
          <a:prstGeom prst="rect">
            <a:avLst/>
          </a:prstGeom>
          <a:solidFill>
            <a:srgbClr val="FFFF00"/>
          </a:solidFill>
        </p:spPr>
        <p:txBody>
          <a:bodyPr wrap="square" rtlCol="0">
            <a:spAutoFit/>
          </a:bodyPr>
          <a:lstStyle/>
          <a:p>
            <a:pPr algn="ctr"/>
            <a:r>
              <a:rPr lang="tr-TR" sz="2400" dirty="0">
                <a:latin typeface="Arial" panose="020B0604020202020204" pitchFamily="34" charset="0"/>
                <a:cs typeface="Arial" panose="020B0604020202020204" pitchFamily="34" charset="0"/>
              </a:rPr>
              <a:t>Şekil 1. </a:t>
            </a:r>
            <a:r>
              <a:rPr lang="en-US" sz="2400" dirty="0">
                <a:latin typeface="Arial" panose="020B0604020202020204" pitchFamily="34" charset="0"/>
                <a:cs typeface="Arial" panose="020B0604020202020204" pitchFamily="34" charset="0"/>
              </a:rPr>
              <a:t>Major</a:t>
            </a:r>
            <a:r>
              <a:rPr lang="tr-T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Tomato</a:t>
            </a:r>
            <a:r>
              <a:rPr lang="tr-T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Producer</a:t>
            </a:r>
            <a:r>
              <a:rPr lang="tr-T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Countries</a:t>
            </a:r>
            <a:r>
              <a:rPr lang="tr-TR" sz="2400" dirty="0">
                <a:latin typeface="Arial" panose="020B0604020202020204" pitchFamily="34" charset="0"/>
                <a:cs typeface="Arial" panose="020B0604020202020204" pitchFamily="34" charset="0"/>
              </a:rPr>
              <a:t> in </a:t>
            </a:r>
            <a:r>
              <a:rPr lang="en-US" sz="2400" dirty="0">
                <a:latin typeface="Arial" panose="020B0604020202020204" pitchFamily="34" charset="0"/>
                <a:cs typeface="Arial" panose="020B0604020202020204" pitchFamily="34" charset="0"/>
              </a:rPr>
              <a:t>World </a:t>
            </a:r>
            <a:r>
              <a:rPr lang="tr-T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2014</a:t>
            </a:r>
            <a:r>
              <a:rPr lang="tr-TR" sz="2400" dirty="0">
                <a:latin typeface="Arial" panose="020B0604020202020204" pitchFamily="34" charset="0"/>
                <a:cs typeface="Arial" panose="020B0604020202020204" pitchFamily="34" charset="0"/>
              </a:rPr>
              <a:t>)</a:t>
            </a:r>
          </a:p>
        </p:txBody>
      </p:sp>
      <p:pic>
        <p:nvPicPr>
          <p:cNvPr id="28" name="Resim 27">
            <a:extLst>
              <a:ext uri="{FF2B5EF4-FFF2-40B4-BE49-F238E27FC236}">
                <a16:creationId xmlns:a16="http://schemas.microsoft.com/office/drawing/2014/main" id="{B3D5107C-CCC4-31D0-3BAE-EE110DE2223B}"/>
              </a:ext>
            </a:extLst>
          </p:cNvPr>
          <p:cNvPicPr>
            <a:picLocks noChangeAspect="1"/>
          </p:cNvPicPr>
          <p:nvPr/>
        </p:nvPicPr>
        <p:blipFill>
          <a:blip r:embed="rId4"/>
          <a:stretch>
            <a:fillRect/>
          </a:stretch>
        </p:blipFill>
        <p:spPr>
          <a:xfrm>
            <a:off x="21206308" y="26469700"/>
            <a:ext cx="6035344" cy="4377934"/>
          </a:xfrm>
          <a:prstGeom prst="rect">
            <a:avLst/>
          </a:prstGeom>
        </p:spPr>
      </p:pic>
      <p:graphicFrame>
        <p:nvGraphicFramePr>
          <p:cNvPr id="29" name="Tablo 29">
            <a:extLst>
              <a:ext uri="{FF2B5EF4-FFF2-40B4-BE49-F238E27FC236}">
                <a16:creationId xmlns:a16="http://schemas.microsoft.com/office/drawing/2014/main" id="{6D20427A-5AD1-6877-708B-B69021A44B12}"/>
              </a:ext>
            </a:extLst>
          </p:cNvPr>
          <p:cNvGraphicFramePr>
            <a:graphicFrameLocks noGrp="1"/>
          </p:cNvGraphicFramePr>
          <p:nvPr>
            <p:extLst>
              <p:ext uri="{D42A27DB-BD31-4B8C-83A1-F6EECF244321}">
                <p14:modId xmlns:p14="http://schemas.microsoft.com/office/powerpoint/2010/main" val="190414061"/>
              </p:ext>
            </p:extLst>
          </p:nvPr>
        </p:nvGraphicFramePr>
        <p:xfrm>
          <a:off x="335164" y="20979114"/>
          <a:ext cx="11277716" cy="2866263"/>
        </p:xfrm>
        <a:graphic>
          <a:graphicData uri="http://schemas.openxmlformats.org/drawingml/2006/table">
            <a:tbl>
              <a:tblPr firstRow="1" bandRow="1">
                <a:tableStyleId>{5C22544A-7EE6-4342-B048-85BDC9FD1C3A}</a:tableStyleId>
              </a:tblPr>
              <a:tblGrid>
                <a:gridCol w="2819429">
                  <a:extLst>
                    <a:ext uri="{9D8B030D-6E8A-4147-A177-3AD203B41FA5}">
                      <a16:colId xmlns:a16="http://schemas.microsoft.com/office/drawing/2014/main" val="1628416378"/>
                    </a:ext>
                  </a:extLst>
                </a:gridCol>
                <a:gridCol w="2819429">
                  <a:extLst>
                    <a:ext uri="{9D8B030D-6E8A-4147-A177-3AD203B41FA5}">
                      <a16:colId xmlns:a16="http://schemas.microsoft.com/office/drawing/2014/main" val="2201484668"/>
                    </a:ext>
                  </a:extLst>
                </a:gridCol>
                <a:gridCol w="2819429">
                  <a:extLst>
                    <a:ext uri="{9D8B030D-6E8A-4147-A177-3AD203B41FA5}">
                      <a16:colId xmlns:a16="http://schemas.microsoft.com/office/drawing/2014/main" val="2186534412"/>
                    </a:ext>
                  </a:extLst>
                </a:gridCol>
                <a:gridCol w="2819429">
                  <a:extLst>
                    <a:ext uri="{9D8B030D-6E8A-4147-A177-3AD203B41FA5}">
                      <a16:colId xmlns:a16="http://schemas.microsoft.com/office/drawing/2014/main" val="865446734"/>
                    </a:ext>
                  </a:extLst>
                </a:gridCol>
              </a:tblGrid>
              <a:tr h="370840">
                <a:tc>
                  <a:txBody>
                    <a:bodyPr/>
                    <a:lstStyle/>
                    <a:p>
                      <a:r>
                        <a:rPr lang="tr-TR" dirty="0"/>
                        <a:t>A</a:t>
                      </a:r>
                    </a:p>
                  </a:txBody>
                  <a:tcPr/>
                </a:tc>
                <a:tc>
                  <a:txBody>
                    <a:bodyPr/>
                    <a:lstStyle/>
                    <a:p>
                      <a:r>
                        <a:rPr lang="tr-TR" dirty="0"/>
                        <a:t>B</a:t>
                      </a:r>
                    </a:p>
                  </a:txBody>
                  <a:tcPr/>
                </a:tc>
                <a:tc>
                  <a:txBody>
                    <a:bodyPr/>
                    <a:lstStyle/>
                    <a:p>
                      <a:r>
                        <a:rPr lang="tr-TR" dirty="0"/>
                        <a:t>C</a:t>
                      </a:r>
                    </a:p>
                  </a:txBody>
                  <a:tcPr/>
                </a:tc>
                <a:tc>
                  <a:txBody>
                    <a:bodyPr/>
                    <a:lstStyle/>
                    <a:p>
                      <a:r>
                        <a:rPr lang="tr-TR" dirty="0"/>
                        <a:t>D</a:t>
                      </a:r>
                    </a:p>
                  </a:txBody>
                  <a:tcPr/>
                </a:tc>
                <a:extLst>
                  <a:ext uri="{0D108BD9-81ED-4DB2-BD59-A6C34878D82A}">
                    <a16:rowId xmlns:a16="http://schemas.microsoft.com/office/drawing/2014/main" val="3614570007"/>
                  </a:ext>
                </a:extLst>
              </a:tr>
              <a:tr h="370840">
                <a:tc>
                  <a:txBody>
                    <a:bodyPr/>
                    <a:lstStyle/>
                    <a:p>
                      <a:r>
                        <a:rPr lang="tr-TR" dirty="0"/>
                        <a:t>1</a:t>
                      </a:r>
                    </a:p>
                  </a:txBody>
                  <a:tcPr/>
                </a:tc>
                <a:tc>
                  <a:txBody>
                    <a:bodyPr/>
                    <a:lstStyle/>
                    <a:p>
                      <a:r>
                        <a:rPr lang="tr-TR" dirty="0"/>
                        <a:t>5</a:t>
                      </a:r>
                    </a:p>
                  </a:txBody>
                  <a:tcPr/>
                </a:tc>
                <a:tc>
                  <a:txBody>
                    <a:bodyPr/>
                    <a:lstStyle/>
                    <a:p>
                      <a:r>
                        <a:rPr lang="tr-TR" dirty="0"/>
                        <a:t>7</a:t>
                      </a:r>
                    </a:p>
                  </a:txBody>
                  <a:tcPr/>
                </a:tc>
                <a:tc>
                  <a:txBody>
                    <a:bodyPr/>
                    <a:lstStyle/>
                    <a:p>
                      <a:r>
                        <a:rPr lang="tr-TR" dirty="0"/>
                        <a:t>9</a:t>
                      </a:r>
                    </a:p>
                  </a:txBody>
                  <a:tcPr/>
                </a:tc>
                <a:extLst>
                  <a:ext uri="{0D108BD9-81ED-4DB2-BD59-A6C34878D82A}">
                    <a16:rowId xmlns:a16="http://schemas.microsoft.com/office/drawing/2014/main" val="544839902"/>
                  </a:ext>
                </a:extLst>
              </a:tr>
              <a:tr h="370840">
                <a:tc>
                  <a:txBody>
                    <a:bodyPr/>
                    <a:lstStyle/>
                    <a:p>
                      <a:r>
                        <a:rPr lang="tr-TR" dirty="0"/>
                        <a:t>10</a:t>
                      </a:r>
                    </a:p>
                  </a:txBody>
                  <a:tcPr/>
                </a:tc>
                <a:tc>
                  <a:txBody>
                    <a:bodyPr/>
                    <a:lstStyle/>
                    <a:p>
                      <a:r>
                        <a:rPr lang="tr-TR" dirty="0"/>
                        <a:t>15</a:t>
                      </a:r>
                    </a:p>
                  </a:txBody>
                  <a:tcPr/>
                </a:tc>
                <a:tc>
                  <a:txBody>
                    <a:bodyPr/>
                    <a:lstStyle/>
                    <a:p>
                      <a:r>
                        <a:rPr lang="tr-TR" dirty="0"/>
                        <a:t>20</a:t>
                      </a:r>
                    </a:p>
                  </a:txBody>
                  <a:tcPr/>
                </a:tc>
                <a:tc>
                  <a:txBody>
                    <a:bodyPr/>
                    <a:lstStyle/>
                    <a:p>
                      <a:r>
                        <a:rPr lang="tr-TR" dirty="0"/>
                        <a:t>255</a:t>
                      </a:r>
                    </a:p>
                  </a:txBody>
                  <a:tcPr/>
                </a:tc>
                <a:extLst>
                  <a:ext uri="{0D108BD9-81ED-4DB2-BD59-A6C34878D82A}">
                    <a16:rowId xmlns:a16="http://schemas.microsoft.com/office/drawing/2014/main" val="1227545554"/>
                  </a:ext>
                </a:extLst>
              </a:tr>
            </a:tbl>
          </a:graphicData>
        </a:graphic>
      </p:graphicFrame>
      <p:sp>
        <p:nvSpPr>
          <p:cNvPr id="30" name="Metin kutusu 29">
            <a:extLst>
              <a:ext uri="{FF2B5EF4-FFF2-40B4-BE49-F238E27FC236}">
                <a16:creationId xmlns:a16="http://schemas.microsoft.com/office/drawing/2014/main" id="{3F646D90-7C5A-258F-B313-E3188D697CC8}"/>
              </a:ext>
            </a:extLst>
          </p:cNvPr>
          <p:cNvSpPr txBox="1"/>
          <p:nvPr/>
        </p:nvSpPr>
        <p:spPr>
          <a:xfrm>
            <a:off x="2057401" y="19990588"/>
            <a:ext cx="7391399" cy="830997"/>
          </a:xfrm>
          <a:prstGeom prst="rect">
            <a:avLst/>
          </a:prstGeom>
          <a:solidFill>
            <a:srgbClr val="FFFF00"/>
          </a:solidFill>
        </p:spPr>
        <p:txBody>
          <a:bodyPr wrap="square" rtlCol="0">
            <a:spAutoFit/>
          </a:bodyPr>
          <a:lstStyle/>
          <a:p>
            <a:pPr algn="ctr"/>
            <a:r>
              <a:rPr lang="tr-TR" sz="2400" dirty="0">
                <a:latin typeface="Arial" panose="020B0604020202020204" pitchFamily="34" charset="0"/>
                <a:cs typeface="Arial" panose="020B0604020202020204" pitchFamily="34" charset="0"/>
              </a:rPr>
              <a:t>Çizelge. 1. </a:t>
            </a:r>
            <a:r>
              <a:rPr lang="en-US" sz="2400" dirty="0">
                <a:latin typeface="Arial" panose="020B0604020202020204" pitchFamily="34" charset="0"/>
                <a:cs typeface="Arial" panose="020B0604020202020204" pitchFamily="34" charset="0"/>
              </a:rPr>
              <a:t>Major</a:t>
            </a:r>
            <a:r>
              <a:rPr lang="tr-T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Tomato</a:t>
            </a:r>
            <a:r>
              <a:rPr lang="tr-T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Producer</a:t>
            </a:r>
            <a:r>
              <a:rPr lang="tr-T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Countries</a:t>
            </a:r>
            <a:r>
              <a:rPr lang="tr-TR" sz="2400" dirty="0">
                <a:latin typeface="Arial" panose="020B0604020202020204" pitchFamily="34" charset="0"/>
                <a:cs typeface="Arial" panose="020B0604020202020204" pitchFamily="34" charset="0"/>
              </a:rPr>
              <a:t> in </a:t>
            </a:r>
            <a:r>
              <a:rPr lang="en-US" sz="2400" dirty="0">
                <a:latin typeface="Arial" panose="020B0604020202020204" pitchFamily="34" charset="0"/>
                <a:cs typeface="Arial" panose="020B0604020202020204" pitchFamily="34" charset="0"/>
              </a:rPr>
              <a:t>World </a:t>
            </a:r>
            <a:r>
              <a:rPr lang="tr-T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2014</a:t>
            </a:r>
            <a:r>
              <a:rPr lang="tr-T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12706087"/>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1745</Words>
  <Application>Microsoft Office PowerPoint</Application>
  <PresentationFormat>Özel</PresentationFormat>
  <Paragraphs>56</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İsmail Boyar</dc:creator>
  <cp:lastModifiedBy>İsmail Boyar</cp:lastModifiedBy>
  <cp:revision>1</cp:revision>
  <dcterms:created xsi:type="dcterms:W3CDTF">2022-11-17T15:35:51Z</dcterms:created>
  <dcterms:modified xsi:type="dcterms:W3CDTF">2022-11-17T16:15:56Z</dcterms:modified>
</cp:coreProperties>
</file>