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70" r:id="rId2"/>
    <p:sldId id="1074" r:id="rId3"/>
    <p:sldId id="1058" r:id="rId4"/>
    <p:sldId id="1060" r:id="rId5"/>
    <p:sldId id="1061" r:id="rId6"/>
    <p:sldId id="1062" r:id="rId7"/>
    <p:sldId id="1063" r:id="rId8"/>
    <p:sldId id="1066" r:id="rId9"/>
    <p:sldId id="1064" r:id="rId10"/>
    <p:sldId id="1065" r:id="rId11"/>
    <p:sldId id="1067" r:id="rId12"/>
    <p:sldId id="1068" r:id="rId13"/>
    <p:sldId id="1069" r:id="rId14"/>
    <p:sldId id="10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05250"/>
    <a:srgbClr val="445469"/>
    <a:srgbClr val="A83136"/>
    <a:srgbClr val="017165"/>
    <a:srgbClr val="00897B"/>
    <a:srgbClr val="01796B"/>
    <a:srgbClr val="009788"/>
    <a:srgbClr val="27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7692"/>
  </p:normalViewPr>
  <p:slideViewPr>
    <p:cSldViewPr snapToGrid="0" snapToObjects="1" showGuides="1">
      <p:cViewPr varScale="1">
        <p:scale>
          <a:sx n="111" d="100"/>
          <a:sy n="111" d="100"/>
        </p:scale>
        <p:origin x="-354" y="-84"/>
      </p:cViewPr>
      <p:guideLst>
        <p:guide orient="horz" pos="213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839B-1D7C-4AAD-B5F9-F2C3AA11752F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C88D-BE28-4A8D-B641-4C2E172A2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49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3707-5939-CF4B-87DD-8EBAF76B2AB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0EED-7CA7-5E4F-A337-55E5A5CDF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E5385-B39E-9440-A798-2EA8FDA8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5CD7B7-7CCE-7844-A237-28759F1F7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36E64-3CB2-4549-8F03-F724CF47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ACF6-737B-2048-85D2-982D0C2671F1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22DB1B-22D5-A74A-8F42-9698E11F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16795-A596-624A-A107-05D066D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25F64-C560-BC4D-AC03-AD7D4927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6BA8CA-9255-CE49-A15C-3F50FEED0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D3B43-3448-6740-97E6-F281398F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C859-D4CE-1A41-A6BA-DF0C86225DD0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C9F93-5D43-0142-AF6C-0F00D5F9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4428FD-03BC-4744-9957-409D3761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C0B62B-E808-AB42-8E45-A25EAA359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DCC888-5435-B349-B978-9E4DC2B85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6F0AC1-69DF-0947-A5E3-4198866C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D4F8-7C21-534E-AA85-C74E435CFF99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4B22B-7BBA-C445-8F5E-5F4E395C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ECFE6-FF9D-444D-9C4E-212773D9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BA432-3959-4247-A2BD-57E20813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9FA40-E4D4-624E-AE34-F5A1A55E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0D820A-6FDB-E64D-8F19-E618AA4F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44D0-A292-8F4A-BE1E-37E5D3B8FBF1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C4A761-16A4-664E-B43E-75B0E0A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FB597-4C65-9B4B-B9CD-4E2A68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F1F1C-735F-9A45-BACC-1349314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70B16-46D7-0D47-9903-C5B7C9D0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9B0294-6251-2240-9B89-7D528487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1772-45F6-DE40-8232-7B70AC88A07D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EBB116-E9C1-B049-8906-7A2066B3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91FA3-54B7-F545-9535-DF33584E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41233-0239-514C-8713-666C91FA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894C7-351B-E749-8860-81B1F25B4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2088D0-2E33-6E44-9B7E-CF13BD136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0366C9-05BD-E144-AE6A-49A85FB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7DD0-33BD-A74A-A3D6-1E805457E1B8}" type="datetime1">
              <a:rPr lang="tr-TR" smtClean="0"/>
              <a:t>2.12.2021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DB77F9-6A5C-F545-A021-28549212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F652CC-34D3-3343-997A-3D895138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6D5A8-95D5-FC4F-B34D-DEF7ED1C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2AACF3-9DB5-674F-A86E-7775619A7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FCF161-05C4-374D-9674-94656DEF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1699AA-FEC3-2743-9AB1-3BDD2C32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8649A9-5ED5-DC4C-BA49-8B4D5F32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AA405B-8C00-BB4F-8EEB-BA63C75A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D6A-84B8-7C48-9046-1B5D07731056}" type="datetime1">
              <a:rPr lang="tr-TR" smtClean="0"/>
              <a:t>2.12.2021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036A70-2E99-BA46-9345-42752A9D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87EFE6-79ED-DA4A-96F5-7A2EBC3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196B5-B6E6-9C49-9252-8A5D1E90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689C37-D9FE-894A-B4AE-BD3E172E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248-31DD-E84D-833A-37842C67EEAC}" type="datetime1">
              <a:rPr lang="tr-TR" smtClean="0"/>
              <a:t>2.12.2021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4A89D3-A24B-B946-8F45-9795D88B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49941F-38AE-BE43-8F62-D7FACDFA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7FA628-4DA4-534F-9476-E5EE6837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7329-8589-3E48-AB39-63ADC872F05B}" type="datetime1">
              <a:rPr lang="tr-TR" smtClean="0"/>
              <a:t>2.12.2021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22D124-B572-C140-83C9-31D1E296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C280F4-DD8E-9046-9F08-AF75091D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D7060-BEF5-1948-A78D-2A495B0D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17189-3409-3045-91BC-127CFB4C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CFF3DC-D6A4-EE42-A050-F8948EC8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7E2840-9581-5A42-A0F5-609A7838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50-7153-D542-B35B-07701F45C13C}" type="datetime1">
              <a:rPr lang="tr-TR" smtClean="0"/>
              <a:t>2.12.2021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A08F45-E1F6-0547-9CEC-563F8B14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58124D-64C7-784C-8B79-E8E9E42D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FDCEE-4F72-3543-9179-F8F458F1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975262-6D21-FE49-8DDE-F43FFA5E7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4AE9FD-AE35-8248-9CD4-9C3EF487C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50B54E-0C72-AB4B-B5D7-3CD0D9D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FC3-E339-B84D-9ABD-77E2FB55350D}" type="datetime1">
              <a:rPr lang="tr-TR" smtClean="0"/>
              <a:t>2.12.2021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5BE778-5817-9441-A8F8-47863381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15BC5B-BB10-CB4B-9A87-F219B497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A92485-1B1A-7248-AF77-961FAAF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D83171-61CB-8B4C-9334-C0EBE0A0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81CAF3-7BBE-0F4F-A995-E07D2497D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27E6-3106-6E40-B0FF-7FEFC0C78C95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00A27-DABE-FC40-A8A5-FF60E59A5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12D8CE-25A0-C34C-B9B8-272BD2E4A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CC760E58-B113-0542-A595-73A2ABD44EAE}"/>
              </a:ext>
            </a:extLst>
          </p:cNvPr>
          <p:cNvGrpSpPr/>
          <p:nvPr/>
        </p:nvGrpSpPr>
        <p:grpSpPr>
          <a:xfrm>
            <a:off x="640932" y="-423894"/>
            <a:ext cx="14324566" cy="14774783"/>
            <a:chOff x="1088259" y="-77012"/>
            <a:chExt cx="14324566" cy="14774783"/>
          </a:xfrm>
          <a:solidFill>
            <a:schemeClr val="accent1">
              <a:alpha val="6000"/>
            </a:schemeClr>
          </a:solidFill>
        </p:grpSpPr>
        <p:grpSp>
          <p:nvGrpSpPr>
            <p:cNvPr id="111" name="Group 84">
              <a:extLst>
                <a:ext uri="{FF2B5EF4-FFF2-40B4-BE49-F238E27FC236}">
                  <a16:creationId xmlns:a16="http://schemas.microsoft.com/office/drawing/2014/main" xmlns="" id="{04B86018-327E-DD47-85E8-CC3C9D2890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88259" y="5392045"/>
              <a:ext cx="10105263" cy="9305726"/>
              <a:chOff x="3384" y="1685"/>
              <a:chExt cx="910" cy="838"/>
            </a:xfrm>
            <a:grpFill/>
          </p:grpSpPr>
          <p:sp>
            <p:nvSpPr>
              <p:cNvPr id="114" name="Freeform 85">
                <a:extLst>
                  <a:ext uri="{FF2B5EF4-FFF2-40B4-BE49-F238E27FC236}">
                    <a16:creationId xmlns:a16="http://schemas.microsoft.com/office/drawing/2014/main" xmlns="" id="{A0EC2E73-F7C2-3D40-96B5-9A5FA4ED4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6">
                <a:extLst>
                  <a:ext uri="{FF2B5EF4-FFF2-40B4-BE49-F238E27FC236}">
                    <a16:creationId xmlns:a16="http://schemas.microsoft.com/office/drawing/2014/main" xmlns="" id="{5E468D0B-0B7E-B34E-84F8-A3AD37F19F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7">
                <a:extLst>
                  <a:ext uri="{FF2B5EF4-FFF2-40B4-BE49-F238E27FC236}">
                    <a16:creationId xmlns:a16="http://schemas.microsoft.com/office/drawing/2014/main" xmlns="" id="{AF90BAA0-06B7-4441-882A-A3BA8AB5F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xmlns="" id="{967F9FB8-8E38-0D42-BCF2-ABA3C1AE7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xmlns="" id="{F93C94B3-9546-D441-A219-FBE0ED86D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4300" y="-77012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74976" y="276456"/>
            <a:ext cx="88961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AKDENİZ ÜNİVERSİTESİ 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SOSYAL BİLİMLER ENSTİTÜSÜ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Doktora Yeterlik Sınavı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E-İmza Süreci Uygulama Kılavuzu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 Ekim 2021</a:t>
            </a:r>
          </a:p>
          <a:p>
            <a:pPr algn="ctr"/>
            <a:endParaRPr lang="tr-TR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A5380651-A02F-4F44-BBCD-20E5B3079C0A}"/>
              </a:ext>
            </a:extLst>
          </p:cNvPr>
          <p:cNvSpPr/>
          <p:nvPr/>
        </p:nvSpPr>
        <p:spPr>
          <a:xfrm>
            <a:off x="589658" y="-755530"/>
            <a:ext cx="971563" cy="36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F28AE87-8FDC-4367-A6E0-D0BB0CDD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SOSYAL BİLİMLER ENSTİTÜSÜ ANTALYA</a:t>
            </a:r>
          </a:p>
        </p:txBody>
      </p:sp>
      <p:pic>
        <p:nvPicPr>
          <p:cNvPr id="1028" name="Picture 4" descr="Akdeniz Üniversitesi Logo - Amblem Download Vector">
            <a:extLst>
              <a:ext uri="{FF2B5EF4-FFF2-40B4-BE49-F238E27FC236}">
                <a16:creationId xmlns:a16="http://schemas.microsoft.com/office/drawing/2014/main" xmlns="" id="{E0D13E6E-9658-42CC-94A5-FC63DCA6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47" y="875978"/>
            <a:ext cx="1333717" cy="13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50">
            <a:extLst>
              <a:ext uri="{FF2B5EF4-FFF2-40B4-BE49-F238E27FC236}">
                <a16:creationId xmlns:a16="http://schemas.microsoft.com/office/drawing/2014/main" xmlns="" id="{288AA10C-B408-4F18-A24D-4C285AD005D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2" name="Shape 8174">
              <a:extLst>
                <a:ext uri="{FF2B5EF4-FFF2-40B4-BE49-F238E27FC236}">
                  <a16:creationId xmlns:a16="http://schemas.microsoft.com/office/drawing/2014/main" xmlns="" id="{F173BB78-A3C0-4333-BA45-2058AB3A68B8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3" name="Shape 8178">
              <a:extLst>
                <a:ext uri="{FF2B5EF4-FFF2-40B4-BE49-F238E27FC236}">
                  <a16:creationId xmlns:a16="http://schemas.microsoft.com/office/drawing/2014/main" xmlns="" id="{DDE4659B-8E01-455A-8A9F-2EFC8BED0BE9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4" name="Rectangle 53">
              <a:extLst>
                <a:ext uri="{FF2B5EF4-FFF2-40B4-BE49-F238E27FC236}">
                  <a16:creationId xmlns:a16="http://schemas.microsoft.com/office/drawing/2014/main" xmlns="" id="{88C14485-002B-47B3-92ED-059AEBC84DD3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5" name="Grup 8">
              <a:extLst>
                <a:ext uri="{FF2B5EF4-FFF2-40B4-BE49-F238E27FC236}">
                  <a16:creationId xmlns:a16="http://schemas.microsoft.com/office/drawing/2014/main" xmlns="" id="{50891108-BDBB-41C7-9472-BC6B7205FDF1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F1DF8F7B-5669-4F10-AB12-5934ED576F57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37FB438C-E9D8-4BFF-BD21-6B8EE0326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pic>
        <p:nvPicPr>
          <p:cNvPr id="28" name="Resim 27">
            <a:extLst>
              <a:ext uri="{FF2B5EF4-FFF2-40B4-BE49-F238E27FC236}">
                <a16:creationId xmlns:a16="http://schemas.microsoft.com/office/drawing/2014/main" xmlns="" id="{8F703BCF-9EFB-9249-8BC3-B3733EAF6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642" y="675060"/>
            <a:ext cx="1508832" cy="1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05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her bir jüri üyesi tarafından kişisel rapor öneri ve sonuç kısmı doldurulur.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4DBED6F-3EF4-4DD4-8308-E550166B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8" y="1547521"/>
            <a:ext cx="3351825" cy="5074550"/>
          </a:xfrm>
          <a:prstGeom prst="rect">
            <a:avLst/>
          </a:prstGeom>
        </p:spPr>
      </p:pic>
      <p:sp>
        <p:nvSpPr>
          <p:cNvPr id="17" name="Ok: Sağ 16">
            <a:extLst>
              <a:ext uri="{FF2B5EF4-FFF2-40B4-BE49-F238E27FC236}">
                <a16:creationId xmlns:a16="http://schemas.microsoft.com/office/drawing/2014/main" xmlns="" id="{F35314A1-02C9-4047-AABB-AB30B5E38A14}"/>
              </a:ext>
            </a:extLst>
          </p:cNvPr>
          <p:cNvSpPr/>
          <p:nvPr/>
        </p:nvSpPr>
        <p:spPr>
          <a:xfrm rot="16200000">
            <a:off x="2238648" y="6535562"/>
            <a:ext cx="25519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3C263F8-114B-479F-8338-D4959D1044C8}"/>
              </a:ext>
            </a:extLst>
          </p:cNvPr>
          <p:cNvSpPr/>
          <p:nvPr/>
        </p:nvSpPr>
        <p:spPr>
          <a:xfrm>
            <a:off x="2297880" y="6733527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0E737770-F568-4F4B-848C-731C9B5397C8}"/>
              </a:ext>
            </a:extLst>
          </p:cNvPr>
          <p:cNvSpPr txBox="1"/>
          <p:nvPr/>
        </p:nvSpPr>
        <p:spPr>
          <a:xfrm>
            <a:off x="3904003" y="5046574"/>
            <a:ext cx="438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Kişisel rapor öneri ve sonuç kısmı doldurulduktan sonra her bir jüri üyesi </a:t>
            </a:r>
            <a:r>
              <a:rPr lang="tr-TR" b="1" dirty="0"/>
              <a:t>«İmzaya Gönder» </a:t>
            </a:r>
            <a:r>
              <a:rPr lang="tr-TR" dirty="0"/>
              <a:t>seçeneği ile devam eder. </a:t>
            </a:r>
          </a:p>
          <a:p>
            <a:r>
              <a:rPr lang="tr-TR" dirty="0"/>
              <a:t>Girmiş olduğunuz bilgileri onaylayınız.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68" y="2014479"/>
            <a:ext cx="4855731" cy="2199820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xmlns="" id="{E0B5616C-B2D2-424B-A581-16C170F93046}"/>
              </a:ext>
            </a:extLst>
          </p:cNvPr>
          <p:cNvSpPr/>
          <p:nvPr/>
        </p:nvSpPr>
        <p:spPr>
          <a:xfrm rot="16200000">
            <a:off x="9011281" y="4778781"/>
            <a:ext cx="120032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xmlns="" id="{FDB29B94-C3DB-4065-B146-564C799B01B6}"/>
              </a:ext>
            </a:extLst>
          </p:cNvPr>
          <p:cNvSpPr/>
          <p:nvPr/>
        </p:nvSpPr>
        <p:spPr>
          <a:xfrm>
            <a:off x="8710921" y="5390068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FAC6DE8A-6F19-405F-8623-6EE8582B2F23}"/>
              </a:ext>
            </a:extLst>
          </p:cNvPr>
          <p:cNvSpPr txBox="1"/>
          <p:nvPr/>
        </p:nvSpPr>
        <p:spPr>
          <a:xfrm>
            <a:off x="9844756" y="4288219"/>
            <a:ext cx="234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Onaylama sonrasında bu ekran işlemin başarılı olduğunu gösterir.</a:t>
            </a:r>
          </a:p>
        </p:txBody>
      </p:sp>
      <p:grpSp>
        <p:nvGrpSpPr>
          <p:cNvPr id="18" name="Group 50">
            <a:extLst>
              <a:ext uri="{FF2B5EF4-FFF2-40B4-BE49-F238E27FC236}">
                <a16:creationId xmlns:a16="http://schemas.microsoft.com/office/drawing/2014/main" xmlns="" id="{5F2B206B-E576-4E94-9A31-09FC2C4AC40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9" name="Shape 8174">
              <a:extLst>
                <a:ext uri="{FF2B5EF4-FFF2-40B4-BE49-F238E27FC236}">
                  <a16:creationId xmlns:a16="http://schemas.microsoft.com/office/drawing/2014/main" xmlns="" id="{4CD87267-469B-4CB0-A7E9-A54CA5CCA4D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0" name="Shape 8178">
              <a:extLst>
                <a:ext uri="{FF2B5EF4-FFF2-40B4-BE49-F238E27FC236}">
                  <a16:creationId xmlns:a16="http://schemas.microsoft.com/office/drawing/2014/main" xmlns="" id="{4FF515C8-DB8E-4C99-AC46-38C31A22362F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1" name="Rectangle 53">
              <a:extLst>
                <a:ext uri="{FF2B5EF4-FFF2-40B4-BE49-F238E27FC236}">
                  <a16:creationId xmlns:a16="http://schemas.microsoft.com/office/drawing/2014/main" xmlns="" id="{539192D4-EF85-4D87-8972-5D119B1C037D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5" name="Grup 8">
              <a:extLst>
                <a:ext uri="{FF2B5EF4-FFF2-40B4-BE49-F238E27FC236}">
                  <a16:creationId xmlns:a16="http://schemas.microsoft.com/office/drawing/2014/main" xmlns="" id="{CBE2FBC7-55E3-4FC4-B85A-4ADA233F2CF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76831E1-D918-4911-986F-05CB42413E2E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6E861598-D21B-46C2-A71F-96F73C0F6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116E39D0-2A39-4C16-96F9-0F43B1DC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4306065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kişisel raporlar tamamlandıktan sonra Danışman Öğretim Üyesine aşağıdaki e-posta gelir.  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detaylara ulaşmak için ilgili linkte tıklayarak E-İmza süreci içerisinde imzalama işlemini başlatır.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8C8AFEF-6E74-48AA-8335-FBFAA776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58"/>
          <a:stretch/>
        </p:blipFill>
        <p:spPr>
          <a:xfrm>
            <a:off x="441447" y="1554172"/>
            <a:ext cx="9464860" cy="3193853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:a16="http://schemas.microsoft.com/office/drawing/2014/main" xmlns="" id="{58635A23-2574-4EFD-B166-AE476CE700F1}"/>
              </a:ext>
            </a:extLst>
          </p:cNvPr>
          <p:cNvSpPr/>
          <p:nvPr/>
        </p:nvSpPr>
        <p:spPr>
          <a:xfrm>
            <a:off x="441447" y="4002210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D7D030D4-EDF8-4368-87BF-BBA25AF74A30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E7992EC5-4A7C-497D-BBEA-A6F99258A0CB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8136F5B2-35D6-4718-A9DB-A06F79091F62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AE5452DF-7A5E-4272-AEAE-29F2602902F5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0D6DA3E2-04D7-471C-BFD7-267C6B99163A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6A56F61A-D839-49B5-8ABD-5E9F40C998FC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5B67D16D-15A1-4502-851E-C2D0B7116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189F7B8D-DEF0-4921-9869-34AA4D38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1712851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83D2411-5BE2-45CE-99F7-D3B5F86DC46E}"/>
              </a:ext>
            </a:extLst>
          </p:cNvPr>
          <p:cNvSpPr txBox="1"/>
          <p:nvPr/>
        </p:nvSpPr>
        <p:spPr>
          <a:xfrm>
            <a:off x="69928" y="-22139"/>
            <a:ext cx="118587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E-İmza ile imzalama işlemini tamamladıktan sonra, aşağıdaki ekran ile başarılı bir işlem başlatıldığını görecektir.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tarafından imzalama işlemi tamamlandıktan sonra «Jüri Üyelerine»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 ve her bir jüri üyesi imzalamayı tamamlar. İşleminiz arka planda başlatıldı uyarısı görüldüğünde işlem başarılı anlamına gelmektedir. 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imzalama işlemini tamamladıktan sonra, Danışman Öğretim Üyesi</a:t>
            </a: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EBYS üzerinden imzalanmış tutanağa ulaşabilmektedir.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741886F-BC4C-4E4D-AF89-DE7B0B45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41" y="1706153"/>
            <a:ext cx="3825667" cy="1737135"/>
          </a:xfrm>
          <a:prstGeom prst="rect">
            <a:avLst/>
          </a:prstGeom>
        </p:spPr>
      </p:pic>
      <p:grpSp>
        <p:nvGrpSpPr>
          <p:cNvPr id="11" name="Group 50">
            <a:extLst>
              <a:ext uri="{FF2B5EF4-FFF2-40B4-BE49-F238E27FC236}">
                <a16:creationId xmlns:a16="http://schemas.microsoft.com/office/drawing/2014/main" xmlns="" id="{A55F1633-F5C9-461C-B51C-0646A334062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2BF6F69D-8C3B-46D1-8179-1E591E5AAC78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9988FFEC-EFB0-48AB-881D-2D254C89248B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CA811CF8-B152-44CD-BEC0-B20AC0E5224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C344A88D-FE22-4405-A20E-69251F110F5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ECE08F99-6D2A-4996-8AE5-E6CAB5DD7DED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E06F6881-C4CD-4FE0-9A2B-0BBB6B3E7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xmlns="" id="{1E7A4E89-5EBD-4A5E-917B-58DB33D7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2075095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Karşılaşılabilecek Hata: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585639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4BEE9BED-94D9-4CFA-B643-30FD2C7D5B30}"/>
              </a:ext>
            </a:extLst>
          </p:cNvPr>
          <p:cNvSpPr/>
          <p:nvPr/>
        </p:nvSpPr>
        <p:spPr>
          <a:xfrm>
            <a:off x="441447" y="2446874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29F27B22-F5C0-4F26-B015-264DA60D60D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6F1AF009-AB4A-458D-A61A-3DAE6A1F793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DE769EB3-D639-4438-BC9F-665EE9739F91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14C5B719-9591-4E2C-9CAC-E8A726B459D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4227F482-01AC-40C4-8961-3723AC1DAF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E4D06A12-1C8B-42AC-A491-4BB19C13796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CEAFD030-E55F-42C4-BFF0-626813196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19" name="Metin kutusu 18">
            <a:extLst>
              <a:ext uri="{FF2B5EF4-FFF2-40B4-BE49-F238E27FC236}">
                <a16:creationId xmlns:a16="http://schemas.microsoft.com/office/drawing/2014/main" xmlns="" id="{439D8C84-1363-462D-80CB-298D816C5BA0}"/>
              </a:ext>
            </a:extLst>
          </p:cNvPr>
          <p:cNvSpPr txBox="1"/>
          <p:nvPr/>
        </p:nvSpPr>
        <p:spPr>
          <a:xfrm>
            <a:off x="275143" y="347037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Jüri üyeleri detaylara ulaşmak için linke tıkladığında doğrudan «Öneri ve Sonuç Bilgilerini Girmeniz için Sınav Tutanağı </a:t>
            </a:r>
            <a:r>
              <a:rPr lang="tr-TR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Formu»nun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açılması gerekmektedir.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Herhangi bir kullanıcı adı ve şifre bilgisi gerekmemektedir.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Eğer sayfa doğrudan açılmaz ise «Detaylara ulaşmak için buraya tıklayınız» mesajı üzerine sağ tıklayarak «Köprüyü» kopyalayınız ve web tarayıcısına yapıştırarak işleme devam ediniz.</a:t>
            </a:r>
          </a:p>
          <a:p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D885DB0F-3945-4C0E-96D9-A7A834D6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3585774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364568" y="5394325"/>
            <a:ext cx="363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7 Ekim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202</a:t>
            </a:r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1, Antalya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ADA179-BCA2-E640-B7C1-41D33CD66952}"/>
              </a:ext>
            </a:extLst>
          </p:cNvPr>
          <p:cNvSpPr txBox="1"/>
          <p:nvPr/>
        </p:nvSpPr>
        <p:spPr>
          <a:xfrm>
            <a:off x="0" y="26229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AKDENİZ ÜNİVERSİTESİ</a:t>
            </a:r>
          </a:p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SOSYAL BİLİMLER ENSTİTÜSÜ</a:t>
            </a:r>
            <a:endParaRPr lang="en-US" sz="3600" b="1" kern="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8" y="676457"/>
            <a:ext cx="1580447" cy="1580447"/>
          </a:xfrm>
          <a:prstGeom prst="rect">
            <a:avLst/>
          </a:prstGeom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xmlns="" id="{0B2927E1-8F0F-4BF4-9C17-FD0FD42D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35221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1038260" y="866445"/>
            <a:ext cx="10242958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Bu kılavuz ile, Doktora Yeterlik Sınavı sürecinde danışman ve jüri üyeleri tarafından imzalanması gereken;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Sınav tutanağının</a:t>
            </a:r>
          </a:p>
          <a:p>
            <a:pPr marL="2286000" lvl="4" indent="-457200">
              <a:buFont typeface="+mj-lt"/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Elektronik imza sürecine  </a:t>
            </a:r>
            <a:r>
              <a:rPr lang="tr-TR" sz="2400">
                <a:latin typeface="Cambria" panose="02040503050406030204" pitchFamily="18" charset="0"/>
                <a:ea typeface="Cambria" panose="02040503050406030204" pitchFamily="18" charset="0"/>
              </a:rPr>
              <a:t>yardımcı olunması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amaçlanmıştır.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ÖNEMLİ NOT</a:t>
            </a:r>
            <a:r>
              <a:rPr lang="tr-TR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Sınav Tutanağının E-İmza sürecinde, tüm jüri üyelerinin «Elektronik </a:t>
            </a:r>
            <a:r>
              <a:rPr lang="tr-TR" sz="20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İmza»larının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 olması gerekmektedir.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5D845BAE-F65B-4D46-A23D-D3FD3094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grpSp>
        <p:nvGrpSpPr>
          <p:cNvPr id="11" name="Group 50">
            <a:extLst>
              <a:ext uri="{FF2B5EF4-FFF2-40B4-BE49-F238E27FC236}">
                <a16:creationId xmlns:a16="http://schemas.microsoft.com/office/drawing/2014/main" xmlns="" id="{F61D6E53-FEF8-41BD-9389-9905B744635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2" name="Shape 8174">
              <a:extLst>
                <a:ext uri="{FF2B5EF4-FFF2-40B4-BE49-F238E27FC236}">
                  <a16:creationId xmlns:a16="http://schemas.microsoft.com/office/drawing/2014/main" xmlns="" id="{BEE4386F-FF7B-4EEB-8655-D3A9646E8DC7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3" name="Shape 8178">
              <a:extLst>
                <a:ext uri="{FF2B5EF4-FFF2-40B4-BE49-F238E27FC236}">
                  <a16:creationId xmlns:a16="http://schemas.microsoft.com/office/drawing/2014/main" xmlns="" id="{845CFAD3-1269-4743-BAFC-EFEB6F69388E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xmlns="" id="{E100E723-1C38-41A4-BBDF-73E996C900A4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5" name="Grup 8">
              <a:extLst>
                <a:ext uri="{FF2B5EF4-FFF2-40B4-BE49-F238E27FC236}">
                  <a16:creationId xmlns:a16="http://schemas.microsoft.com/office/drawing/2014/main" xmlns="" id="{F9CF966C-AD31-4AC9-80FD-6BE47E6CF876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1705AFFF-A45E-4292-A11A-8B5EC53A3A54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3EF5AEF2-16EB-4F19-8D1F-3C90F6B55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78611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xmlns="" id="{68BC3C88-1CE2-4E45-A62F-10F20AC14F42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1" name="Shape 8174">
              <a:extLst>
                <a:ext uri="{FF2B5EF4-FFF2-40B4-BE49-F238E27FC236}">
                  <a16:creationId xmlns:a16="http://schemas.microsoft.com/office/drawing/2014/main" xmlns="" id="{342B5EAA-FF9B-4422-9DBB-4F63D3BF7DC8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" name="Shape 8178">
              <a:extLst>
                <a:ext uri="{FF2B5EF4-FFF2-40B4-BE49-F238E27FC236}">
                  <a16:creationId xmlns:a16="http://schemas.microsoft.com/office/drawing/2014/main" xmlns="" id="{B6EFAF93-751B-40EB-9349-96E87E6E99CB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xmlns="" id="{4AC07372-E79A-4815-BED8-3536D6BDF34C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4" name="Grup 8">
              <a:extLst>
                <a:ext uri="{FF2B5EF4-FFF2-40B4-BE49-F238E27FC236}">
                  <a16:creationId xmlns:a16="http://schemas.microsoft.com/office/drawing/2014/main" xmlns="" id="{D92E8FC7-77E7-4D9E-9E7A-B04D82C7093A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6DA5D9A-5C8F-410D-9653-C68F9ED50D38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95593C10-BCD1-4381-8521-B6F6BE756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82BC4129-082D-4AE9-B7C3-A119DD84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8541077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Üniversitemiz Elektronik Belge Yönetim Sistemine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(EBYS)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giriş yapılır.</a:t>
            </a: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«İş Akışları»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altından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«Sınav Tutanağı»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sekmesi açılır. 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6860" y="2655516"/>
            <a:ext cx="9382116" cy="419810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6860" y="5042263"/>
            <a:ext cx="1430053" cy="2699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5BC1F29E-C4C0-400E-861D-E620A8D1E05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1BD89734-8B7E-4DEE-8762-1D56057FA238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BF5FD618-F787-4C39-9D3C-3BC937E34E5E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5EAF1012-A705-4A04-8B18-0E5F2A922610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845B95B1-B14A-40CA-A288-6850B68A3547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AF6D4A63-227D-4404-97CF-D2E8D6100C33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E443D62F-45BB-4CDD-89B8-2AB3051AC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1E78E61-C398-446B-ABFF-85ABAF34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2411456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«Enstitü», «Anabilim Dalı», «Öğrencinin Adı Soyadı», «Öğrenci Numarası», «Danışman Adı», «Tezin Adı» kısımları doldurulur.</a:t>
            </a: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«Tezin Adı» kısmına BÜYÜK HARFLER İLE «DOKTORA YETERLİK SINAVI» yazınız.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B9F863F9-7EF2-4F44-9326-7B6F3CD08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75" b="69651"/>
          <a:stretch/>
        </p:blipFill>
        <p:spPr>
          <a:xfrm>
            <a:off x="506222" y="2753572"/>
            <a:ext cx="9283794" cy="3602097"/>
          </a:xfrm>
          <a:prstGeom prst="rect">
            <a:avLst/>
          </a:prstGeom>
        </p:spPr>
      </p:pic>
      <p:grpSp>
        <p:nvGrpSpPr>
          <p:cNvPr id="11" name="Group 50">
            <a:extLst>
              <a:ext uri="{FF2B5EF4-FFF2-40B4-BE49-F238E27FC236}">
                <a16:creationId xmlns:a16="http://schemas.microsoft.com/office/drawing/2014/main" xmlns="" id="{66F804CC-0138-4648-9AF5-65E4E543B3CF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2" name="Shape 8174">
              <a:extLst>
                <a:ext uri="{FF2B5EF4-FFF2-40B4-BE49-F238E27FC236}">
                  <a16:creationId xmlns:a16="http://schemas.microsoft.com/office/drawing/2014/main" xmlns="" id="{B2F56735-7C3D-4792-8DD3-6C4AFB17E494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3" name="Shape 8178">
              <a:extLst>
                <a:ext uri="{FF2B5EF4-FFF2-40B4-BE49-F238E27FC236}">
                  <a16:creationId xmlns:a16="http://schemas.microsoft.com/office/drawing/2014/main" xmlns="" id="{F492E11D-3DD1-41AF-A7ED-34EAAD08F31C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xmlns="" id="{5553E0F3-D6F2-45DC-871C-C0237E823828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5" name="Grup 8">
              <a:extLst>
                <a:ext uri="{FF2B5EF4-FFF2-40B4-BE49-F238E27FC236}">
                  <a16:creationId xmlns:a16="http://schemas.microsoft.com/office/drawing/2014/main" xmlns="" id="{DE5EA997-91C4-4ABC-BE70-3C2CE268BF70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3733B38F-97EC-44C6-8953-56CBDC396D85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3EA0D3CD-F588-4C0F-9EE4-6C5BD1F88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4FC8B313-F3DE-4552-B26B-C5FBF944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7758972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Tutanak ile ilgili diğer bilgiler doldurulur. </a:t>
            </a:r>
          </a:p>
          <a:p>
            <a:pPr marL="457200" indent="-457200">
              <a:buFont typeface="+mj-lt"/>
              <a:buAutoNum type="arabicPeriod" startAt="4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A297C0E-14C6-468C-8E3C-B0BC227E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41" r="15393" b="50000"/>
          <a:stretch/>
        </p:blipFill>
        <p:spPr>
          <a:xfrm>
            <a:off x="348499" y="2029502"/>
            <a:ext cx="9944761" cy="2542314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70D51839-2679-4D67-9894-BBCEC0097D2A}"/>
              </a:ext>
            </a:extLst>
          </p:cNvPr>
          <p:cNvSpPr/>
          <p:nvPr/>
        </p:nvSpPr>
        <p:spPr>
          <a:xfrm>
            <a:off x="5908765" y="2286185"/>
            <a:ext cx="1180012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xmlns="" id="{E11CA78A-C675-418A-AE48-392A8196DC6D}"/>
              </a:ext>
            </a:extLst>
          </p:cNvPr>
          <p:cNvSpPr/>
          <p:nvPr/>
        </p:nvSpPr>
        <p:spPr>
          <a:xfrm rot="7488547">
            <a:off x="6988525" y="1829430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2F66F06B-7694-4226-904F-10D739160E8E}"/>
              </a:ext>
            </a:extLst>
          </p:cNvPr>
          <p:cNvSpPr txBox="1"/>
          <p:nvPr/>
        </p:nvSpPr>
        <p:spPr>
          <a:xfrm>
            <a:off x="7694931" y="1358537"/>
            <a:ext cx="29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Doktora Yeterlik için: «39»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E7721479-4670-4149-BA50-537CAC029096}"/>
              </a:ext>
            </a:extLst>
          </p:cNvPr>
          <p:cNvSpPr/>
          <p:nvPr/>
        </p:nvSpPr>
        <p:spPr>
          <a:xfrm>
            <a:off x="3009082" y="2715122"/>
            <a:ext cx="2076724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xmlns="" id="{B250AADB-DEB0-4D7D-8001-4F8568F4FEDD}"/>
              </a:ext>
            </a:extLst>
          </p:cNvPr>
          <p:cNvSpPr/>
          <p:nvPr/>
        </p:nvSpPr>
        <p:spPr>
          <a:xfrm rot="17749994">
            <a:off x="1358694" y="3923050"/>
            <a:ext cx="2261898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11E558B6-C0D5-4BBE-B346-FF493A24A711}"/>
              </a:ext>
            </a:extLst>
          </p:cNvPr>
          <p:cNvSpPr txBox="1"/>
          <p:nvPr/>
        </p:nvSpPr>
        <p:spPr>
          <a:xfrm>
            <a:off x="1078564" y="5029087"/>
            <a:ext cx="29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Doktora Yeterlik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841F8068-EF57-46E5-B8B4-E015B88A8357}"/>
              </a:ext>
            </a:extLst>
          </p:cNvPr>
          <p:cNvSpPr/>
          <p:nvPr/>
        </p:nvSpPr>
        <p:spPr>
          <a:xfrm>
            <a:off x="5564940" y="2740443"/>
            <a:ext cx="65516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xmlns="" id="{EBB6DB83-75B0-405B-9019-293CC882ACF1}"/>
              </a:ext>
            </a:extLst>
          </p:cNvPr>
          <p:cNvSpPr txBox="1"/>
          <p:nvPr/>
        </p:nvSpPr>
        <p:spPr>
          <a:xfrm>
            <a:off x="5570020" y="2981630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Tarih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xmlns="" id="{3F61EFF1-D6DA-4E1F-AB83-D4D98DB919A6}"/>
              </a:ext>
            </a:extLst>
          </p:cNvPr>
          <p:cNvSpPr/>
          <p:nvPr/>
        </p:nvSpPr>
        <p:spPr>
          <a:xfrm>
            <a:off x="7286069" y="2737150"/>
            <a:ext cx="520345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xmlns="" id="{D395746C-5656-47CA-8B08-463CCE23A9F2}"/>
              </a:ext>
            </a:extLst>
          </p:cNvPr>
          <p:cNvSpPr txBox="1"/>
          <p:nvPr/>
        </p:nvSpPr>
        <p:spPr>
          <a:xfrm>
            <a:off x="7237710" y="2985982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Saat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xmlns="" id="{0114E8F9-8475-4A31-86F6-9D716BE2DB09}"/>
              </a:ext>
            </a:extLst>
          </p:cNvPr>
          <p:cNvSpPr/>
          <p:nvPr/>
        </p:nvSpPr>
        <p:spPr>
          <a:xfrm>
            <a:off x="5081620" y="3432774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65128C68-5374-4766-A658-33843BC9A0ED}"/>
              </a:ext>
            </a:extLst>
          </p:cNvPr>
          <p:cNvSpPr/>
          <p:nvPr/>
        </p:nvSpPr>
        <p:spPr>
          <a:xfrm>
            <a:off x="3059139" y="3803878"/>
            <a:ext cx="4343147" cy="41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2E798893-C955-4EB0-95BD-6119C112F19B}"/>
              </a:ext>
            </a:extLst>
          </p:cNvPr>
          <p:cNvSpPr txBox="1"/>
          <p:nvPr/>
        </p:nvSpPr>
        <p:spPr>
          <a:xfrm>
            <a:off x="4912524" y="3673961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Değerlendirme sonucu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xmlns="" id="{C2132928-B397-40A8-B953-6311D535982C}"/>
              </a:ext>
            </a:extLst>
          </p:cNvPr>
          <p:cNvSpPr/>
          <p:nvPr/>
        </p:nvSpPr>
        <p:spPr>
          <a:xfrm>
            <a:off x="6704406" y="3423475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xmlns="" id="{50839B83-F4D7-4424-8758-920784F31A73}"/>
              </a:ext>
            </a:extLst>
          </p:cNvPr>
          <p:cNvSpPr txBox="1"/>
          <p:nvPr/>
        </p:nvSpPr>
        <p:spPr>
          <a:xfrm>
            <a:off x="6535310" y="3664662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Oy Birliği/Oy Çokluğu</a:t>
            </a:r>
          </a:p>
        </p:txBody>
      </p:sp>
      <p:grpSp>
        <p:nvGrpSpPr>
          <p:cNvPr id="26" name="Group 50">
            <a:extLst>
              <a:ext uri="{FF2B5EF4-FFF2-40B4-BE49-F238E27FC236}">
                <a16:creationId xmlns:a16="http://schemas.microsoft.com/office/drawing/2014/main" xmlns="" id="{D8A4B1E7-2E84-4048-880E-A56567B175A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9" name="Shape 8174">
              <a:extLst>
                <a:ext uri="{FF2B5EF4-FFF2-40B4-BE49-F238E27FC236}">
                  <a16:creationId xmlns:a16="http://schemas.microsoft.com/office/drawing/2014/main" xmlns="" id="{9CF3249B-2584-476F-BA31-A0C18AD40019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30" name="Shape 8178">
              <a:extLst>
                <a:ext uri="{FF2B5EF4-FFF2-40B4-BE49-F238E27FC236}">
                  <a16:creationId xmlns:a16="http://schemas.microsoft.com/office/drawing/2014/main" xmlns="" id="{70DBC59D-D6E7-473A-9910-C725AF254969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1" name="Rectangle 53">
              <a:extLst>
                <a:ext uri="{FF2B5EF4-FFF2-40B4-BE49-F238E27FC236}">
                  <a16:creationId xmlns:a16="http://schemas.microsoft.com/office/drawing/2014/main" xmlns="" id="{C32C16B3-D4A8-4691-8B50-9E5A8233964C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32" name="Grup 8">
              <a:extLst>
                <a:ext uri="{FF2B5EF4-FFF2-40B4-BE49-F238E27FC236}">
                  <a16:creationId xmlns:a16="http://schemas.microsoft.com/office/drawing/2014/main" xmlns="" id="{D75F6346-2941-47D9-837C-C05B7C1994F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CCD88D2B-2784-4A05-AE6B-3B665E94B5C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34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7185AC69-5CCD-4632-AF7D-D8FC3FE00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1D5E863A-3163-4888-A27C-0C6C47AD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40473136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Jüri üyeleri ile ilgili bilgiler doldurulur ve süreç başlatılır.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6016B55-93DB-4507-A5AA-B1B52C32D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62" r="16075"/>
          <a:stretch/>
        </p:blipFill>
        <p:spPr>
          <a:xfrm>
            <a:off x="339791" y="2002970"/>
            <a:ext cx="7402129" cy="4848777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xmlns="" id="{C1DC4710-562C-4E4D-AA5D-CD5206AA237D}"/>
              </a:ext>
            </a:extLst>
          </p:cNvPr>
          <p:cNvSpPr/>
          <p:nvPr/>
        </p:nvSpPr>
        <p:spPr>
          <a:xfrm>
            <a:off x="5588810" y="6087386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1027FF27-8B59-452E-A6A7-D3F2362C3578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ECE461B2-FCA7-46D7-8242-61008C876C1B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61DF3AFF-6045-418D-A876-8AF9E04FB761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BBDF2B10-7B7B-4DA7-80DC-896E8E57EBA4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067F3B94-3B66-4FEE-A1B4-DD6EB142EB47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DB245916-E6EC-41B1-BC31-F11930840C52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77339644-10C0-46DA-A67E-73019BE41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7C1CB01D-C429-4A64-BA43-B7AD283A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1022311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492BFC5-A9DB-4799-8FD4-D6BD615E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67529339-E5AC-4C3C-BBA9-14AD8496AB9E}"/>
              </a:ext>
            </a:extLst>
          </p:cNvPr>
          <p:cNvSpPr/>
          <p:nvPr/>
        </p:nvSpPr>
        <p:spPr>
          <a:xfrm>
            <a:off x="9425872" y="3997812"/>
            <a:ext cx="444521" cy="4184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01D871B1-CE9F-4AC2-8403-1FF8C4C12E5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39EE550A-A5E3-4533-8528-479D0A1A4536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xmlns="" id="{FA4F692A-5712-48C2-B081-9546F17FDA0D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xmlns="" id="{923E7F5D-A509-426D-8187-A0E7AC0AF36F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xmlns="" id="{0FAA5450-D748-4358-A059-D7C49FF343A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D30055D1-EBC8-40C6-B4C4-AD743FCB556C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5ED4C325-8CED-44E9-B216-3FF6573AD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E6F42E6F-4586-4CE3-BB53-5ED2F121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3577571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başlatıldıktan sonra tüm jüri üyelerine </a:t>
            </a:r>
            <a:r>
              <a:rPr lang="tr-T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aynı anda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«Öneri ve Sonuç Bilgilerini Girmeniz için Sınav Tutanağı Formu Bilgilerinize Sunulmuştur» başlıklı bir e-posta sistem tarafından otomatik olarak gönderilir.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2670816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4BEE9BED-94D9-4CFA-B643-30FD2C7D5B30}"/>
              </a:ext>
            </a:extLst>
          </p:cNvPr>
          <p:cNvSpPr/>
          <p:nvPr/>
        </p:nvSpPr>
        <p:spPr>
          <a:xfrm>
            <a:off x="441447" y="4532051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29F27B22-F5C0-4F26-B015-264DA60D60D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6F1AF009-AB4A-458D-A61A-3DAE6A1F793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DE769EB3-D639-4438-BC9F-665EE9739F91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14C5B719-9591-4E2C-9CAC-E8A726B459D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Yeterlik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4227F482-01AC-40C4-8961-3723AC1DAF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E4D06A12-1C8B-42AC-A491-4BB19C13796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CEAFD030-E55F-42C4-BFF0-626813196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EEEDD660-9437-473A-A533-CD16BD4A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8788450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C - Color 10 Red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EF5350"/>
      </a:accent1>
      <a:accent2>
        <a:srgbClr val="F44336"/>
      </a:accent2>
      <a:accent3>
        <a:srgbClr val="E53935"/>
      </a:accent3>
      <a:accent4>
        <a:srgbClr val="D32F2F"/>
      </a:accent4>
      <a:accent5>
        <a:srgbClr val="C62828"/>
      </a:accent5>
      <a:accent6>
        <a:srgbClr val="B71C1C"/>
      </a:accent6>
      <a:hlink>
        <a:srgbClr val="A5A5A5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8148</TotalTime>
  <Words>696</Words>
  <Application>Microsoft Office PowerPoint</Application>
  <PresentationFormat>Özel</PresentationFormat>
  <Paragraphs>128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au</cp:lastModifiedBy>
  <cp:revision>1402</cp:revision>
  <dcterms:created xsi:type="dcterms:W3CDTF">2019-08-27T11:43:38Z</dcterms:created>
  <dcterms:modified xsi:type="dcterms:W3CDTF">2021-12-02T08:07:16Z</dcterms:modified>
</cp:coreProperties>
</file>