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2" r:id="rId8"/>
    <p:sldId id="261" r:id="rId9"/>
    <p:sldId id="264" r:id="rId10"/>
    <p:sldId id="265" r:id="rId11"/>
    <p:sldId id="266" r:id="rId12"/>
    <p:sldId id="270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Açık Stil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Açık Stil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39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0D476-DE5F-44E6-ADC0-1FBD1E5871C3}" type="datetimeFigureOut">
              <a:rPr lang="tr-TR" smtClean="0"/>
              <a:t>25.10.2018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9277E-6C74-44C7-BB2A-8A50AF1A3B37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0D476-DE5F-44E6-ADC0-1FBD1E5871C3}" type="datetimeFigureOut">
              <a:rPr lang="tr-TR" smtClean="0"/>
              <a:t>25.10.2018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9277E-6C74-44C7-BB2A-8A50AF1A3B3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0D476-DE5F-44E6-ADC0-1FBD1E5871C3}" type="datetimeFigureOut">
              <a:rPr lang="tr-TR" smtClean="0"/>
              <a:t>25.10.2018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9277E-6C74-44C7-BB2A-8A50AF1A3B3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0D476-DE5F-44E6-ADC0-1FBD1E5871C3}" type="datetimeFigureOut">
              <a:rPr lang="tr-TR" smtClean="0"/>
              <a:t>25.10.2018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9277E-6C74-44C7-BB2A-8A50AF1A3B3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0D476-DE5F-44E6-ADC0-1FBD1E5871C3}" type="datetimeFigureOut">
              <a:rPr lang="tr-TR" smtClean="0"/>
              <a:t>25.10.2018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9277E-6C74-44C7-BB2A-8A50AF1A3B37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0D476-DE5F-44E6-ADC0-1FBD1E5871C3}" type="datetimeFigureOut">
              <a:rPr lang="tr-TR" smtClean="0"/>
              <a:t>25.10.2018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9277E-6C74-44C7-BB2A-8A50AF1A3B3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0D476-DE5F-44E6-ADC0-1FBD1E5871C3}" type="datetimeFigureOut">
              <a:rPr lang="tr-TR" smtClean="0"/>
              <a:t>25.10.2018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9277E-6C74-44C7-BB2A-8A50AF1A3B3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0D476-DE5F-44E6-ADC0-1FBD1E5871C3}" type="datetimeFigureOut">
              <a:rPr lang="tr-TR" smtClean="0"/>
              <a:t>25.10.2018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9277E-6C74-44C7-BB2A-8A50AF1A3B3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0D476-DE5F-44E6-ADC0-1FBD1E5871C3}" type="datetimeFigureOut">
              <a:rPr lang="tr-TR" smtClean="0"/>
              <a:t>25.10.2018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9277E-6C74-44C7-BB2A-8A50AF1A3B3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0D476-DE5F-44E6-ADC0-1FBD1E5871C3}" type="datetimeFigureOut">
              <a:rPr lang="tr-TR" smtClean="0"/>
              <a:t>25.10.2018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9277E-6C74-44C7-BB2A-8A50AF1A3B3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0D476-DE5F-44E6-ADC0-1FBD1E5871C3}" type="datetimeFigureOut">
              <a:rPr lang="tr-TR" smtClean="0"/>
              <a:t>25.10.2018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079277E-6C74-44C7-BB2A-8A50AF1A3B37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800D476-DE5F-44E6-ADC0-1FBD1E5871C3}" type="datetimeFigureOut">
              <a:rPr lang="tr-TR" smtClean="0"/>
              <a:t>25.10.2018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079277E-6C74-44C7-BB2A-8A50AF1A3B37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Estimating</a:t>
            </a:r>
            <a:r>
              <a:rPr lang="tr-TR" dirty="0" smtClean="0"/>
              <a:t> Risk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Akdeniz </a:t>
            </a:r>
            <a:r>
              <a:rPr lang="tr-TR" dirty="0" err="1" smtClean="0"/>
              <a:t>University</a:t>
            </a:r>
            <a:r>
              <a:rPr lang="tr-TR" dirty="0" smtClean="0"/>
              <a:t> </a:t>
            </a:r>
            <a:r>
              <a:rPr lang="tr-TR" dirty="0" err="1" smtClean="0"/>
              <a:t>Faculty</a:t>
            </a:r>
            <a:r>
              <a:rPr lang="tr-TR" dirty="0" smtClean="0"/>
              <a:t> of </a:t>
            </a:r>
            <a:r>
              <a:rPr lang="tr-TR" dirty="0" err="1" smtClean="0"/>
              <a:t>Medicine</a:t>
            </a:r>
            <a:r>
              <a:rPr lang="tr-TR" dirty="0" smtClean="0"/>
              <a:t> </a:t>
            </a:r>
            <a:r>
              <a:rPr lang="tr-TR" dirty="0" err="1" smtClean="0"/>
              <a:t>Department</a:t>
            </a:r>
            <a:r>
              <a:rPr lang="tr-TR" dirty="0" smtClean="0"/>
              <a:t> of 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/>
              <a:t>H</a:t>
            </a:r>
            <a:r>
              <a:rPr lang="tr-TR" dirty="0" err="1" smtClean="0"/>
              <a:t>ealth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1475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Odds</a:t>
            </a:r>
            <a:endParaRPr lang="tr-T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tr-TR" dirty="0" smtClean="0"/>
                  <a:t>Statistically, an </a:t>
                </a:r>
                <a:r>
                  <a:rPr lang="tr-TR" dirty="0" err="1" smtClean="0"/>
                  <a:t>odds</a:t>
                </a:r>
                <a:r>
                  <a:rPr lang="tr-TR" dirty="0" smtClean="0"/>
                  <a:t> of an </a:t>
                </a:r>
                <a:r>
                  <a:rPr lang="tr-TR" dirty="0" err="1" smtClean="0"/>
                  <a:t>event</a:t>
                </a:r>
                <a:r>
                  <a:rPr lang="tr-TR" dirty="0" smtClean="0"/>
                  <a:t> is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ratio</a:t>
                </a:r>
                <a:r>
                  <a:rPr lang="tr-TR" dirty="0" smtClean="0"/>
                  <a:t> of:</a:t>
                </a:r>
              </a:p>
              <a:p>
                <a:pPr lvl="1"/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probability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that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event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will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occur</a:t>
                </a:r>
                <a:r>
                  <a:rPr lang="tr-TR" dirty="0" smtClean="0"/>
                  <a:t>  </a:t>
                </a:r>
                <a:r>
                  <a:rPr lang="tr-TR" dirty="0" err="1" smtClean="0"/>
                  <a:t>to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probability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that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event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will</a:t>
                </a:r>
                <a:r>
                  <a:rPr lang="tr-TR" dirty="0" smtClean="0"/>
                  <a:t> not </a:t>
                </a:r>
                <a:r>
                  <a:rPr lang="tr-TR" dirty="0" err="1" smtClean="0"/>
                  <a:t>occur</a:t>
                </a:r>
                <a:endParaRPr lang="tr-TR" dirty="0" smtClean="0"/>
              </a:p>
              <a:p>
                <a:pPr lvl="1"/>
                <a:r>
                  <a:rPr lang="tr-TR" dirty="0" smtClean="0"/>
                  <a:t>An </a:t>
                </a:r>
                <a:r>
                  <a:rPr lang="tr-TR" dirty="0" err="1" smtClean="0"/>
                  <a:t>odds</a:t>
                </a:r>
                <a:r>
                  <a:rPr lang="tr-TR" dirty="0" smtClean="0"/>
                  <a:t> of an </a:t>
                </a:r>
                <a:r>
                  <a:rPr lang="tr-TR" dirty="0" err="1" smtClean="0"/>
                  <a:t>event</a:t>
                </a:r>
                <a:r>
                  <a:rPr lang="tr-TR" dirty="0" smtClean="0"/>
                  <a:t> can be </a:t>
                </a:r>
                <a:r>
                  <a:rPr lang="tr-TR" dirty="0" err="1" smtClean="0"/>
                  <a:t>calculated</a:t>
                </a:r>
                <a:r>
                  <a:rPr lang="tr-TR" dirty="0" smtClean="0"/>
                  <a:t>  as:</a:t>
                </a:r>
              </a:p>
              <a:p>
                <a:pPr marL="393192" lvl="1" indent="0">
                  <a:buNone/>
                </a:pPr>
                <a:endParaRPr lang="tr-TR" dirty="0" smtClean="0"/>
              </a:p>
              <a:p>
                <a:pPr marL="667512" lvl="2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tr-TR" sz="4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sz="4000" b="0" i="1" smtClean="0">
                            <a:latin typeface="Cambria Math"/>
                          </a:rPr>
                          <m:t>𝑁𝑢𝑚𝑏𝑒𝑟</m:t>
                        </m:r>
                        <m:r>
                          <a:rPr lang="tr-TR" sz="4000" b="0" i="1" smtClean="0">
                            <a:latin typeface="Cambria Math"/>
                          </a:rPr>
                          <m:t> </m:t>
                        </m:r>
                        <m:r>
                          <a:rPr lang="tr-TR" sz="4000" b="0" i="1" smtClean="0">
                            <a:latin typeface="Cambria Math"/>
                          </a:rPr>
                          <m:t>𝑜𝑓</m:t>
                        </m:r>
                        <m:r>
                          <a:rPr lang="tr-TR" sz="4000" b="0" i="1" smtClean="0">
                            <a:latin typeface="Cambria Math"/>
                          </a:rPr>
                          <m:t> </m:t>
                        </m:r>
                        <m:r>
                          <a:rPr lang="tr-TR" sz="4000" b="0" i="1" smtClean="0">
                            <a:latin typeface="Cambria Math"/>
                          </a:rPr>
                          <m:t>𝑒𝑣𝑒𝑛𝑡𝑠</m:t>
                        </m:r>
                      </m:num>
                      <m:den>
                        <m:r>
                          <a:rPr lang="tr-TR" sz="4000" b="0" i="1" smtClean="0">
                            <a:latin typeface="Cambria Math"/>
                          </a:rPr>
                          <m:t>𝑁𝑢𝑚𝑏𝑒𝑟</m:t>
                        </m:r>
                        <m:r>
                          <a:rPr lang="tr-TR" sz="4000" b="0" i="1" smtClean="0">
                            <a:latin typeface="Cambria Math"/>
                          </a:rPr>
                          <m:t> </m:t>
                        </m:r>
                        <m:r>
                          <a:rPr lang="tr-TR" sz="4000" b="0" i="1" smtClean="0">
                            <a:latin typeface="Cambria Math"/>
                          </a:rPr>
                          <m:t>𝑜𝑓</m:t>
                        </m:r>
                        <m:r>
                          <a:rPr lang="tr-TR" sz="4000" b="0" i="1" smtClean="0">
                            <a:latin typeface="Cambria Math"/>
                          </a:rPr>
                          <m:t> </m:t>
                        </m:r>
                        <m:r>
                          <a:rPr lang="tr-TR" sz="4000" b="0" i="1" smtClean="0">
                            <a:latin typeface="Cambria Math"/>
                          </a:rPr>
                          <m:t>𝑛𝑜𝑛</m:t>
                        </m:r>
                        <m:r>
                          <a:rPr lang="tr-TR" sz="4000" b="0" i="1" smtClean="0">
                            <a:latin typeface="Cambria Math"/>
                          </a:rPr>
                          <m:t>−</m:t>
                        </m:r>
                        <m:r>
                          <a:rPr lang="tr-TR" sz="4000" b="0" i="1" smtClean="0">
                            <a:latin typeface="Cambria Math"/>
                          </a:rPr>
                          <m:t>𝑒𝑣𝑒𝑛𝑡𝑠</m:t>
                        </m:r>
                      </m:den>
                    </m:f>
                  </m:oMath>
                </a14:m>
                <a:r>
                  <a:rPr lang="tr-TR" dirty="0" smtClean="0"/>
                  <a:t> </a:t>
                </a:r>
                <a:endParaRPr lang="tr-TR" dirty="0"/>
              </a:p>
            </p:txBody>
          </p:sp>
        </mc:Choice>
        <mc:Fallback xmlns=""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89" t="-1111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388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78069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Risk  &amp;  </a:t>
            </a:r>
            <a:r>
              <a:rPr lang="tr-TR" dirty="0" err="1" smtClean="0"/>
              <a:t>Odds</a:t>
            </a:r>
            <a:r>
              <a:rPr lang="tr-TR" dirty="0" smtClean="0"/>
              <a:t> in </a:t>
            </a:r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6242913"/>
              </p:ext>
            </p:extLst>
          </p:nvPr>
        </p:nvGraphicFramePr>
        <p:xfrm>
          <a:off x="457201" y="1916833"/>
          <a:ext cx="3610743" cy="12367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3581"/>
                <a:gridCol w="1203581"/>
                <a:gridCol w="1203581"/>
              </a:tblGrid>
              <a:tr h="389762">
                <a:tc>
                  <a:txBody>
                    <a:bodyPr/>
                    <a:lstStyle/>
                    <a:p>
                      <a:pPr algn="ctr"/>
                      <a:endParaRPr lang="tr-TR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Develop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disease</a:t>
                      </a:r>
                      <a:endParaRPr lang="tr-TR" sz="12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smtClean="0"/>
                        <a:t>Do not </a:t>
                      </a:r>
                      <a:r>
                        <a:rPr lang="tr-TR" sz="1200" dirty="0" err="1" smtClean="0"/>
                        <a:t>develop</a:t>
                      </a:r>
                      <a:endParaRPr lang="tr-TR" sz="12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89762"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Exposed</a:t>
                      </a:r>
                      <a:endParaRPr lang="tr-TR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a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b</a:t>
                      </a:r>
                      <a:endParaRPr lang="tr-TR" sz="1800" dirty="0"/>
                    </a:p>
                  </a:txBody>
                  <a:tcPr/>
                </a:tc>
              </a:tr>
              <a:tr h="389762"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Non-exposed</a:t>
                      </a:r>
                      <a:endParaRPr lang="tr-TR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c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d</a:t>
                      </a:r>
                      <a:endParaRPr lang="tr-TR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447278"/>
              </p:ext>
            </p:extLst>
          </p:nvPr>
        </p:nvGraphicFramePr>
        <p:xfrm>
          <a:off x="467544" y="3603260"/>
          <a:ext cx="3672408" cy="12948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136"/>
                <a:gridCol w="1224136"/>
                <a:gridCol w="1224136"/>
              </a:tblGrid>
              <a:tr h="418845">
                <a:tc>
                  <a:txBody>
                    <a:bodyPr/>
                    <a:lstStyle/>
                    <a:p>
                      <a:pPr algn="ctr"/>
                      <a:endParaRPr lang="tr-TR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Develop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disease</a:t>
                      </a:r>
                      <a:endParaRPr lang="tr-TR" sz="12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smtClean="0"/>
                        <a:t>Do not </a:t>
                      </a:r>
                      <a:r>
                        <a:rPr lang="tr-TR" sz="1200" dirty="0" err="1" smtClean="0"/>
                        <a:t>develop</a:t>
                      </a:r>
                      <a:endParaRPr lang="tr-TR" sz="12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18845"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Exposed</a:t>
                      </a:r>
                      <a:endParaRPr lang="tr-TR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a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b</a:t>
                      </a:r>
                      <a:endParaRPr lang="tr-TR" sz="1800" dirty="0"/>
                    </a:p>
                  </a:txBody>
                  <a:tcPr/>
                </a:tc>
              </a:tr>
              <a:tr h="418845"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Non-exposed</a:t>
                      </a:r>
                      <a:endParaRPr lang="tr-TR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c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d</a:t>
                      </a:r>
                      <a:endParaRPr lang="tr-TR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4644008" y="1988840"/>
            <a:ext cx="35897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Risk </a:t>
            </a:r>
            <a:r>
              <a:rPr lang="tr-TR" b="1" dirty="0" err="1" smtClean="0"/>
              <a:t>exposed</a:t>
            </a:r>
            <a:r>
              <a:rPr lang="tr-TR" b="1" dirty="0" smtClean="0"/>
              <a:t>= a/</a:t>
            </a:r>
            <a:r>
              <a:rPr lang="tr-TR" b="1" dirty="0" err="1" smtClean="0"/>
              <a:t>a+b</a:t>
            </a:r>
            <a:endParaRPr lang="tr-TR" b="1" dirty="0" smtClean="0"/>
          </a:p>
          <a:p>
            <a:r>
              <a:rPr lang="tr-TR" b="1" dirty="0" smtClean="0"/>
              <a:t>Risk </a:t>
            </a:r>
            <a:r>
              <a:rPr lang="tr-TR" b="1" dirty="0" err="1" smtClean="0"/>
              <a:t>non_exposed</a:t>
            </a:r>
            <a:r>
              <a:rPr lang="tr-TR" b="1" dirty="0" smtClean="0"/>
              <a:t>= c/</a:t>
            </a:r>
            <a:r>
              <a:rPr lang="tr-TR" b="1" dirty="0" err="1" smtClean="0"/>
              <a:t>c+d</a:t>
            </a:r>
            <a:endParaRPr lang="tr-TR" b="1" dirty="0" smtClean="0"/>
          </a:p>
          <a:p>
            <a:r>
              <a:rPr lang="tr-TR" b="1" dirty="0" err="1" smtClean="0"/>
              <a:t>Relative</a:t>
            </a:r>
            <a:r>
              <a:rPr lang="tr-TR" b="1" dirty="0" smtClean="0"/>
              <a:t> Risk = (a/</a:t>
            </a:r>
            <a:r>
              <a:rPr lang="tr-TR" b="1" dirty="0" err="1" smtClean="0"/>
              <a:t>a+b</a:t>
            </a:r>
            <a:r>
              <a:rPr lang="tr-TR" b="1" dirty="0" smtClean="0"/>
              <a:t>) / (c/</a:t>
            </a:r>
            <a:r>
              <a:rPr lang="tr-TR" b="1" dirty="0" err="1" smtClean="0"/>
              <a:t>c+d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4644008" y="3789040"/>
            <a:ext cx="39295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err="1" smtClean="0"/>
              <a:t>Odds</a:t>
            </a:r>
            <a:r>
              <a:rPr lang="tr-TR" b="1" dirty="0" smtClean="0"/>
              <a:t> </a:t>
            </a:r>
            <a:r>
              <a:rPr lang="tr-TR" b="1" dirty="0" err="1" smtClean="0"/>
              <a:t>exposed</a:t>
            </a:r>
            <a:r>
              <a:rPr lang="tr-TR" b="1" dirty="0" smtClean="0"/>
              <a:t> = a/b</a:t>
            </a:r>
          </a:p>
          <a:p>
            <a:r>
              <a:rPr lang="tr-TR" b="1" dirty="0" err="1" smtClean="0"/>
              <a:t>Odds</a:t>
            </a:r>
            <a:r>
              <a:rPr lang="tr-TR" b="1" dirty="0" smtClean="0"/>
              <a:t> </a:t>
            </a:r>
            <a:r>
              <a:rPr lang="tr-TR" b="1" dirty="0" err="1" smtClean="0"/>
              <a:t>non-exposed</a:t>
            </a:r>
            <a:r>
              <a:rPr lang="tr-TR" b="1" dirty="0" smtClean="0"/>
              <a:t> = c/d</a:t>
            </a:r>
          </a:p>
          <a:p>
            <a:r>
              <a:rPr lang="tr-TR" b="1" dirty="0" err="1" smtClean="0"/>
              <a:t>Odds</a:t>
            </a:r>
            <a:r>
              <a:rPr lang="tr-TR" b="1" dirty="0" smtClean="0"/>
              <a:t> </a:t>
            </a:r>
            <a:r>
              <a:rPr lang="tr-TR" b="1" dirty="0" err="1" smtClean="0"/>
              <a:t>Ratio</a:t>
            </a:r>
            <a:r>
              <a:rPr lang="tr-TR" b="1" dirty="0" smtClean="0"/>
              <a:t>= (a/b) / (c/d) = ad/</a:t>
            </a:r>
            <a:r>
              <a:rPr lang="tr-TR" b="1" dirty="0" err="1" smtClean="0"/>
              <a:t>bc</a:t>
            </a:r>
            <a:endParaRPr lang="tr-TR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Metin kutusu 7"/>
              <p:cNvSpPr txBox="1"/>
              <p:nvPr/>
            </p:nvSpPr>
            <p:spPr>
              <a:xfrm>
                <a:off x="474982" y="5805264"/>
                <a:ext cx="8338052" cy="6702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2400" dirty="0" err="1" smtClean="0"/>
                  <a:t>Odds</a:t>
                </a:r>
                <a:r>
                  <a:rPr lang="tr-TR" sz="2400" dirty="0" smtClean="0"/>
                  <a:t> </a:t>
                </a:r>
                <a:r>
                  <a:rPr lang="tr-TR" sz="2400" dirty="0" err="1" smtClean="0"/>
                  <a:t>Ratio</a:t>
                </a:r>
                <a:r>
                  <a:rPr lang="tr-TR" sz="2400" dirty="0" smtClean="0"/>
                  <a:t>(OR)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sz="2400" b="0" i="1" smtClean="0">
                            <a:latin typeface="Cambria Math"/>
                          </a:rPr>
                          <m:t>𝑜𝑑𝑑𝑠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𝑡h𝑎𝑡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𝑎𝑛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𝑒𝑥𝑝𝑜𝑠𝑒𝑑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𝑝𝑒𝑟𝑠𝑜𝑛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𝑑𝑒𝑣𝑒𝑙𝑜𝑝𝑠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𝑡h𝑒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𝑑𝑖𝑠𝑒𝑎𝑠𝑒</m:t>
                        </m:r>
                      </m:num>
                      <m:den>
                        <m:r>
                          <a:rPr lang="tr-TR" sz="2400" b="0" i="1" smtClean="0">
                            <a:latin typeface="Cambria Math"/>
                          </a:rPr>
                          <m:t>𝑜𝑑𝑑𝑠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𝑡h𝑎𝑡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𝑛𝑜𝑛</m:t>
                        </m:r>
                        <m:r>
                          <a:rPr lang="tr-TR" sz="2400" b="0" i="1" smtClean="0">
                            <a:latin typeface="Cambria Math"/>
                          </a:rPr>
                          <m:t>−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𝑒𝑥𝑝𝑜𝑠𝑒𝑑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𝑝𝑒𝑟𝑠𝑜𝑛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𝑑𝑒𝑣𝑒𝑙𝑜𝑝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𝑡h𝑒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𝑑𝑖𝑠𝑒𝑎𝑠𝑒</m:t>
                        </m:r>
                      </m:den>
                    </m:f>
                  </m:oMath>
                </a14:m>
                <a:endParaRPr lang="tr-TR" sz="2400" dirty="0"/>
              </a:p>
            </p:txBody>
          </p:sp>
        </mc:Choice>
        <mc:Fallback xmlns="">
          <p:sp>
            <p:nvSpPr>
              <p:cNvPr id="8" name="Metin kutusu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982" y="5805264"/>
                <a:ext cx="8338052" cy="670248"/>
              </a:xfrm>
              <a:prstGeom prst="rect">
                <a:avLst/>
              </a:prstGeom>
              <a:blipFill rotWithShape="1">
                <a:blip r:embed="rId2"/>
                <a:stretch>
                  <a:fillRect l="-1170" b="-2727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350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Odds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4306686"/>
              </p:ext>
            </p:extLst>
          </p:nvPr>
        </p:nvGraphicFramePr>
        <p:xfrm>
          <a:off x="457200" y="1916832"/>
          <a:ext cx="3682752" cy="16561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7584"/>
                <a:gridCol w="1227584"/>
                <a:gridCol w="1227584"/>
              </a:tblGrid>
              <a:tr h="552061">
                <a:tc>
                  <a:txBody>
                    <a:bodyPr/>
                    <a:lstStyle/>
                    <a:p>
                      <a:pPr algn="ctr"/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Develop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disease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smtClean="0"/>
                        <a:t>Do not </a:t>
                      </a:r>
                      <a:r>
                        <a:rPr lang="tr-TR" sz="1200" dirty="0" err="1" smtClean="0"/>
                        <a:t>develop</a:t>
                      </a:r>
                      <a:endParaRPr lang="tr-TR" sz="1200" dirty="0"/>
                    </a:p>
                  </a:txBody>
                  <a:tcPr/>
                </a:tc>
              </a:tr>
              <a:tr h="552061"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Exposed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a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b</a:t>
                      </a:r>
                      <a:endParaRPr lang="tr-TR" sz="1800" dirty="0"/>
                    </a:p>
                  </a:txBody>
                  <a:tcPr/>
                </a:tc>
              </a:tr>
              <a:tr h="552061"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Non-exposed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c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d</a:t>
                      </a:r>
                      <a:endParaRPr lang="tr-TR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4788024" y="2878325"/>
            <a:ext cx="11351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a= a/ </a:t>
            </a:r>
            <a:r>
              <a:rPr lang="tr-TR" dirty="0" err="1" smtClean="0"/>
              <a:t>a+b</a:t>
            </a:r>
            <a:endParaRPr lang="tr-TR" dirty="0" smtClean="0"/>
          </a:p>
          <a:p>
            <a:r>
              <a:rPr lang="tr-TR" dirty="0" smtClean="0"/>
              <a:t>b= b/ </a:t>
            </a:r>
            <a:r>
              <a:rPr lang="tr-TR" dirty="0" err="1" smtClean="0"/>
              <a:t>a+b</a:t>
            </a:r>
            <a:endParaRPr lang="tr-TR" dirty="0" smtClean="0"/>
          </a:p>
          <a:p>
            <a:r>
              <a:rPr lang="tr-TR" dirty="0"/>
              <a:t>c</a:t>
            </a:r>
            <a:r>
              <a:rPr lang="tr-TR" dirty="0" smtClean="0"/>
              <a:t>= c/ </a:t>
            </a:r>
            <a:r>
              <a:rPr lang="tr-TR" dirty="0" err="1" smtClean="0"/>
              <a:t>c+d</a:t>
            </a:r>
            <a:endParaRPr lang="tr-TR" dirty="0" smtClean="0"/>
          </a:p>
          <a:p>
            <a:r>
              <a:rPr lang="tr-TR" dirty="0" smtClean="0"/>
              <a:t>d= d/ </a:t>
            </a:r>
            <a:r>
              <a:rPr lang="tr-TR" dirty="0" err="1" smtClean="0"/>
              <a:t>c+d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4211960" y="1844824"/>
            <a:ext cx="42515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tr-TR" dirty="0" err="1" smtClean="0"/>
              <a:t>Odds</a:t>
            </a:r>
            <a:r>
              <a:rPr lang="tr-TR" dirty="0" smtClean="0"/>
              <a:t>: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/>
              <a:t>probability</a:t>
            </a:r>
            <a:r>
              <a:rPr lang="tr-TR" dirty="0"/>
              <a:t> </a:t>
            </a:r>
            <a:r>
              <a:rPr lang="tr-TR" dirty="0" err="1"/>
              <a:t>that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 smtClean="0"/>
              <a:t>event</a:t>
            </a:r>
            <a:endParaRPr lang="tr-TR" dirty="0" smtClean="0"/>
          </a:p>
          <a:p>
            <a:pPr lvl="1"/>
            <a:r>
              <a:rPr lang="tr-TR" dirty="0" smtClean="0"/>
              <a:t> </a:t>
            </a:r>
            <a:r>
              <a:rPr lang="tr-TR" dirty="0" err="1"/>
              <a:t>will</a:t>
            </a:r>
            <a:r>
              <a:rPr lang="tr-TR" dirty="0"/>
              <a:t> </a:t>
            </a:r>
            <a:r>
              <a:rPr lang="tr-TR" dirty="0" err="1" smtClean="0"/>
              <a:t>occur</a:t>
            </a:r>
            <a:r>
              <a:rPr lang="tr-TR" dirty="0" smtClean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probability</a:t>
            </a:r>
            <a:r>
              <a:rPr lang="tr-TR" dirty="0"/>
              <a:t> </a:t>
            </a:r>
            <a:r>
              <a:rPr lang="tr-TR" dirty="0" err="1" smtClean="0"/>
              <a:t>that</a:t>
            </a:r>
            <a:endParaRPr lang="tr-TR" dirty="0" smtClean="0"/>
          </a:p>
          <a:p>
            <a:pPr lvl="1"/>
            <a:r>
              <a:rPr lang="tr-TR" dirty="0" smtClean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event</a:t>
            </a:r>
            <a:r>
              <a:rPr lang="tr-TR" dirty="0"/>
              <a:t> </a:t>
            </a:r>
            <a:r>
              <a:rPr lang="tr-TR" dirty="0" err="1"/>
              <a:t>will</a:t>
            </a:r>
            <a:r>
              <a:rPr lang="tr-TR" dirty="0"/>
              <a:t> not </a:t>
            </a:r>
            <a:r>
              <a:rPr lang="tr-TR" dirty="0" err="1"/>
              <a:t>occur</a:t>
            </a:r>
            <a:endParaRPr lang="tr-TR" dirty="0"/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761158" y="2719427"/>
            <a:ext cx="2088981" cy="4110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3563888" y="2768154"/>
            <a:ext cx="1224136" cy="5888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519397" y="3272973"/>
            <a:ext cx="2330742" cy="411034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>
            <a:off x="3684768" y="3356992"/>
            <a:ext cx="1165371" cy="576064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Metin kutusu 17"/>
              <p:cNvSpPr txBox="1"/>
              <p:nvPr/>
            </p:nvSpPr>
            <p:spPr>
              <a:xfrm>
                <a:off x="559444" y="3960191"/>
                <a:ext cx="2978064" cy="7107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Odds </a:t>
                </a:r>
                <a:r>
                  <a:rPr lang="tr-TR" dirty="0" err="1" smtClean="0"/>
                  <a:t>exposed</a:t>
                </a:r>
                <a:r>
                  <a:rPr lang="tr-TR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smtClean="0">
                            <a:latin typeface="Cambria Math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tr-TR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tr-TR" b="0" i="1" smtClean="0">
                                <a:latin typeface="Cambria Math"/>
                              </a:rPr>
                              <m:t>𝑎</m:t>
                            </m:r>
                          </m:num>
                          <m:den>
                            <m:r>
                              <a:rPr lang="tr-TR" b="0" i="1" smtClean="0">
                                <a:latin typeface="Cambria Math"/>
                              </a:rPr>
                              <m:t>𝑎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𝑏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tr-TR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tr-TR" b="0" i="1" smtClean="0">
                                <a:latin typeface="Cambria Math"/>
                              </a:rPr>
                              <m:t>𝑏</m:t>
                            </m:r>
                          </m:num>
                          <m:den>
                            <m:r>
                              <a:rPr lang="tr-TR" b="0" i="1" smtClean="0">
                                <a:latin typeface="Cambria Math"/>
                              </a:rPr>
                              <m:t>𝑎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𝑏</m:t>
                            </m:r>
                          </m:den>
                        </m:f>
                      </m:den>
                    </m:f>
                  </m:oMath>
                </a14:m>
                <a:r>
                  <a:rPr lang="tr-TR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b="0" i="1" smtClean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tr-TR" b="0" i="1" smtClean="0">
                            <a:latin typeface="Cambria Math"/>
                          </a:rPr>
                          <m:t>𝑏</m:t>
                        </m:r>
                      </m:den>
                    </m:f>
                  </m:oMath>
                </a14:m>
                <a:endParaRPr lang="tr-TR" dirty="0"/>
              </a:p>
            </p:txBody>
          </p:sp>
        </mc:Choice>
        <mc:Fallback xmlns="">
          <p:sp>
            <p:nvSpPr>
              <p:cNvPr id="18" name="Metin kutusu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444" y="3960191"/>
                <a:ext cx="2978064" cy="710707"/>
              </a:xfrm>
              <a:prstGeom prst="rect">
                <a:avLst/>
              </a:prstGeom>
              <a:blipFill rotWithShape="1">
                <a:blip r:embed="rId2"/>
                <a:stretch>
                  <a:fillRect l="-1844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Düz Bağlayıcı 19"/>
          <p:cNvCxnSpPr/>
          <p:nvPr/>
        </p:nvCxnSpPr>
        <p:spPr>
          <a:xfrm>
            <a:off x="2239838" y="4221088"/>
            <a:ext cx="279559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>
            <a:off x="2843808" y="5085184"/>
            <a:ext cx="279559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287029" y="4581128"/>
            <a:ext cx="279559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2799399" y="5404887"/>
            <a:ext cx="279559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Metin kutusu 28"/>
              <p:cNvSpPr txBox="1"/>
              <p:nvPr/>
            </p:nvSpPr>
            <p:spPr>
              <a:xfrm>
                <a:off x="565920" y="4797152"/>
                <a:ext cx="3085588" cy="7107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/>
                  <a:t>Odds</a:t>
                </a:r>
                <a:r>
                  <a:rPr lang="tr-TR" dirty="0"/>
                  <a:t> </a:t>
                </a:r>
                <a:r>
                  <a:rPr lang="tr-TR" dirty="0" err="1" smtClean="0"/>
                  <a:t>non</a:t>
                </a:r>
                <a:r>
                  <a:rPr lang="tr-TR" dirty="0" smtClean="0"/>
                  <a:t>_ </a:t>
                </a:r>
                <a:r>
                  <a:rPr lang="tr-TR" dirty="0" err="1" smtClean="0"/>
                  <a:t>exposed</a:t>
                </a:r>
                <a:r>
                  <a:rPr lang="tr-TR" dirty="0" smtClean="0"/>
                  <a:t> </a:t>
                </a:r>
                <a:r>
                  <a:rPr lang="tr-TR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>
                            <a:latin typeface="Cambria Math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tr-TR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tr-TR" b="0" i="1" smtClean="0">
                                <a:latin typeface="Cambria Math"/>
                              </a:rPr>
                              <m:t>𝑐</m:t>
                            </m:r>
                          </m:num>
                          <m:den>
                            <m:r>
                              <a:rPr lang="tr-TR" b="0" i="1" smtClean="0">
                                <a:latin typeface="Cambria Math"/>
                              </a:rPr>
                              <m:t>𝑐</m:t>
                            </m:r>
                            <m:r>
                              <a:rPr lang="tr-TR" i="1">
                                <a:latin typeface="Cambria Math"/>
                              </a:rPr>
                              <m:t>+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𝑑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tr-TR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tr-TR" b="0" i="1" smtClean="0">
                                <a:latin typeface="Cambria Math"/>
                              </a:rPr>
                              <m:t>𝑑</m:t>
                            </m:r>
                          </m:num>
                          <m:den>
                            <m:r>
                              <a:rPr lang="tr-TR" b="0" i="1" smtClean="0">
                                <a:latin typeface="Cambria Math"/>
                              </a:rPr>
                              <m:t>𝑐</m:t>
                            </m:r>
                            <m:r>
                              <a:rPr lang="tr-TR" i="1">
                                <a:latin typeface="Cambria Math"/>
                              </a:rPr>
                              <m:t>+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𝑑</m:t>
                            </m:r>
                          </m:den>
                        </m:f>
                      </m:den>
                    </m:f>
                  </m:oMath>
                </a14:m>
                <a:r>
                  <a:rPr lang="tr-TR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>
                            <a:latin typeface="Cambria Math"/>
                          </a:rPr>
                        </m:ctrlPr>
                      </m:fPr>
                      <m:num>
                        <m:r>
                          <a:rPr lang="tr-TR" b="0" i="1" smtClean="0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a:rPr lang="tr-TR" b="0" i="1" smtClean="0">
                            <a:latin typeface="Cambria Math"/>
                          </a:rPr>
                          <m:t>𝑑</m:t>
                        </m:r>
                      </m:den>
                    </m:f>
                  </m:oMath>
                </a14:m>
                <a:endParaRPr lang="tr-TR" dirty="0"/>
              </a:p>
            </p:txBody>
          </p:sp>
        </mc:Choice>
        <mc:Fallback xmlns="">
          <p:sp>
            <p:nvSpPr>
              <p:cNvPr id="29" name="Metin kutusu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920" y="4797152"/>
                <a:ext cx="3085588" cy="710707"/>
              </a:xfrm>
              <a:prstGeom prst="rect">
                <a:avLst/>
              </a:prstGeom>
              <a:blipFill rotWithShape="1">
                <a:blip r:embed="rId3"/>
                <a:stretch>
                  <a:fillRect l="-1779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Metin kutusu 29"/>
              <p:cNvSpPr txBox="1"/>
              <p:nvPr/>
            </p:nvSpPr>
            <p:spPr>
              <a:xfrm>
                <a:off x="683567" y="5792928"/>
                <a:ext cx="3583886" cy="6767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400" dirty="0" smtClean="0"/>
                  <a:t>Odds </a:t>
                </a:r>
                <a:r>
                  <a:rPr lang="tr-TR" sz="2400" dirty="0" err="1" smtClean="0"/>
                  <a:t>Ratio</a:t>
                </a:r>
                <a:r>
                  <a:rPr lang="tr-TR" sz="24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sz="2400" b="0" i="1" smtClean="0">
                            <a:latin typeface="Cambria Math"/>
                          </a:rPr>
                          <m:t>𝑎</m:t>
                        </m:r>
                        <m:r>
                          <a:rPr lang="tr-TR" sz="2400" b="0" i="1" smtClean="0">
                            <a:latin typeface="Cambria Math"/>
                          </a:rPr>
                          <m:t>/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tr-TR" sz="2400" b="0" i="1" smtClean="0">
                            <a:latin typeface="Cambria Math"/>
                          </a:rPr>
                          <m:t>𝑐</m:t>
                        </m:r>
                        <m:r>
                          <a:rPr lang="tr-TR" sz="2400" b="0" i="1" smtClean="0">
                            <a:latin typeface="Cambria Math"/>
                          </a:rPr>
                          <m:t>/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𝑑</m:t>
                        </m:r>
                      </m:den>
                    </m:f>
                  </m:oMath>
                </a14:m>
                <a:r>
                  <a:rPr lang="tr-TR" sz="24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sz="2400" b="0" i="1" smtClean="0">
                            <a:latin typeface="Cambria Math"/>
                          </a:rPr>
                          <m:t>𝑎𝑥𝑑</m:t>
                        </m:r>
                      </m:num>
                      <m:den>
                        <m:r>
                          <a:rPr lang="tr-TR" sz="2400" b="0" i="1" smtClean="0">
                            <a:latin typeface="Cambria Math"/>
                          </a:rPr>
                          <m:t>𝑏𝑥𝑐</m:t>
                        </m:r>
                      </m:den>
                    </m:f>
                  </m:oMath>
                </a14:m>
                <a:endParaRPr lang="tr-TR" sz="2400" dirty="0"/>
              </a:p>
            </p:txBody>
          </p:sp>
        </mc:Choice>
        <mc:Fallback xmlns="">
          <p:sp>
            <p:nvSpPr>
              <p:cNvPr id="30" name="Metin kutusu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7" y="5792928"/>
                <a:ext cx="3583886" cy="676724"/>
              </a:xfrm>
              <a:prstGeom prst="rect">
                <a:avLst/>
              </a:prstGeom>
              <a:blipFill rotWithShape="1">
                <a:blip r:embed="rId4"/>
                <a:stretch>
                  <a:fillRect l="-2551" b="-1802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6389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tr-TR" dirty="0" err="1" smtClean="0"/>
              <a:t>Odds</a:t>
            </a:r>
            <a:r>
              <a:rPr lang="tr-TR" dirty="0" smtClean="0"/>
              <a:t> in Case-Control </a:t>
            </a:r>
            <a:r>
              <a:rPr lang="tr-TR" dirty="0" err="1" smtClean="0"/>
              <a:t>Study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4086781"/>
              </p:ext>
            </p:extLst>
          </p:nvPr>
        </p:nvGraphicFramePr>
        <p:xfrm>
          <a:off x="457202" y="1844824"/>
          <a:ext cx="4127282" cy="19042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4313"/>
                <a:gridCol w="1354313"/>
                <a:gridCol w="1418656"/>
              </a:tblGrid>
              <a:tr h="624069"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Case</a:t>
                      </a:r>
                      <a:endParaRPr lang="tr-TR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Control</a:t>
                      </a:r>
                      <a:endParaRPr lang="tr-TR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History</a:t>
                      </a:r>
                      <a:r>
                        <a:rPr lang="tr-TR" dirty="0" smtClean="0"/>
                        <a:t> of </a:t>
                      </a:r>
                      <a:r>
                        <a:rPr lang="tr-TR" dirty="0" err="1" smtClean="0"/>
                        <a:t>exposure</a:t>
                      </a:r>
                      <a:endParaRPr lang="tr-TR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b</a:t>
                      </a:r>
                      <a:endParaRPr lang="tr-TR" dirty="0"/>
                    </a:p>
                  </a:txBody>
                  <a:tcPr/>
                </a:tc>
              </a:tr>
              <a:tr h="624069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No </a:t>
                      </a:r>
                      <a:r>
                        <a:rPr lang="tr-TR" dirty="0" err="1" smtClean="0"/>
                        <a:t>history</a:t>
                      </a:r>
                      <a:r>
                        <a:rPr lang="tr-TR" dirty="0" smtClean="0"/>
                        <a:t> of </a:t>
                      </a:r>
                      <a:r>
                        <a:rPr lang="tr-TR" dirty="0" err="1" smtClean="0"/>
                        <a:t>exposure</a:t>
                      </a:r>
                      <a:endParaRPr lang="tr-TR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c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d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4584483" y="2492896"/>
            <a:ext cx="4884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odds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a </a:t>
            </a:r>
            <a:r>
              <a:rPr lang="tr-TR" dirty="0" err="1" smtClean="0"/>
              <a:t>case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exposed</a:t>
            </a:r>
            <a:r>
              <a:rPr lang="tr-TR" dirty="0"/>
              <a:t> </a:t>
            </a:r>
            <a:r>
              <a:rPr lang="tr-TR" dirty="0" smtClean="0"/>
              <a:t>= a/c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odds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a </a:t>
            </a:r>
            <a:r>
              <a:rPr lang="tr-TR" dirty="0" err="1" smtClean="0"/>
              <a:t>control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exposed</a:t>
            </a:r>
            <a:r>
              <a:rPr lang="tr-TR" dirty="0" smtClean="0"/>
              <a:t> = b/d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1187624" y="4149080"/>
            <a:ext cx="67937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Odds</a:t>
            </a:r>
            <a:r>
              <a:rPr lang="tr-TR" dirty="0" smtClean="0"/>
              <a:t> </a:t>
            </a:r>
            <a:r>
              <a:rPr lang="tr-TR" dirty="0" err="1" smtClean="0"/>
              <a:t>Ratio</a:t>
            </a:r>
            <a:r>
              <a:rPr lang="tr-TR" dirty="0" smtClean="0"/>
              <a:t> (OR)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ratio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odds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a </a:t>
            </a:r>
            <a:r>
              <a:rPr lang="tr-TR" dirty="0" err="1" smtClean="0"/>
              <a:t>case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exposed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odds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a </a:t>
            </a:r>
            <a:r>
              <a:rPr lang="tr-TR" dirty="0" err="1" smtClean="0"/>
              <a:t>control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exposed</a:t>
            </a:r>
            <a:endParaRPr lang="tr-T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Metin kutusu 7"/>
              <p:cNvSpPr txBox="1"/>
              <p:nvPr/>
            </p:nvSpPr>
            <p:spPr>
              <a:xfrm>
                <a:off x="2051720" y="5085184"/>
                <a:ext cx="4104456" cy="9689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3600" dirty="0" smtClean="0"/>
                  <a:t>OR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6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sz="3600" b="0" i="1" smtClean="0">
                            <a:latin typeface="Cambria Math"/>
                          </a:rPr>
                          <m:t>𝑎</m:t>
                        </m:r>
                        <m:r>
                          <a:rPr lang="tr-TR" sz="3600" b="0" i="1" smtClean="0">
                            <a:latin typeface="Cambria Math"/>
                          </a:rPr>
                          <m:t>/</m:t>
                        </m:r>
                        <m:r>
                          <a:rPr lang="tr-TR" sz="3600" b="0" i="1" smtClean="0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a:rPr lang="tr-TR" sz="3600" b="0" i="1" smtClean="0">
                            <a:latin typeface="Cambria Math"/>
                          </a:rPr>
                          <m:t>𝑏</m:t>
                        </m:r>
                        <m:r>
                          <a:rPr lang="tr-TR" sz="3600" b="0" i="1" smtClean="0">
                            <a:latin typeface="Cambria Math"/>
                          </a:rPr>
                          <m:t>/</m:t>
                        </m:r>
                        <m:r>
                          <a:rPr lang="tr-TR" sz="3600" b="0" i="1" smtClean="0">
                            <a:latin typeface="Cambria Math"/>
                          </a:rPr>
                          <m:t>𝑑</m:t>
                        </m:r>
                      </m:den>
                    </m:f>
                  </m:oMath>
                </a14:m>
                <a:r>
                  <a:rPr lang="tr-TR" sz="36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6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sz="3600" b="0" i="1" smtClean="0">
                            <a:latin typeface="Cambria Math"/>
                          </a:rPr>
                          <m:t>𝑎𝑑</m:t>
                        </m:r>
                      </m:num>
                      <m:den>
                        <m:r>
                          <a:rPr lang="tr-TR" sz="3600" b="0" i="1" smtClean="0">
                            <a:latin typeface="Cambria Math"/>
                          </a:rPr>
                          <m:t>𝑏𝑐</m:t>
                        </m:r>
                      </m:den>
                    </m:f>
                  </m:oMath>
                </a14:m>
                <a:endParaRPr lang="tr-TR" sz="3600" dirty="0"/>
              </a:p>
            </p:txBody>
          </p:sp>
        </mc:Choice>
        <mc:Fallback xmlns="">
          <p:sp>
            <p:nvSpPr>
              <p:cNvPr id="8" name="Metin kutusu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5085184"/>
                <a:ext cx="4104456" cy="968920"/>
              </a:xfrm>
              <a:prstGeom prst="rect">
                <a:avLst/>
              </a:prstGeom>
              <a:blipFill rotWithShape="1">
                <a:blip r:embed="rId2"/>
                <a:stretch>
                  <a:fillRect l="-4606" b="-4403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317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52536" y="548680"/>
            <a:ext cx="7581528" cy="1143000"/>
          </a:xfrm>
        </p:spPr>
        <p:txBody>
          <a:bodyPr>
            <a:normAutofit fontScale="90000"/>
          </a:bodyPr>
          <a:lstStyle/>
          <a:p>
            <a:pPr algn="r"/>
            <a:r>
              <a:rPr lang="tr-TR" dirty="0" smtClean="0"/>
              <a:t>	</a:t>
            </a:r>
            <a:r>
              <a:rPr lang="tr-TR" dirty="0" err="1" smtClean="0"/>
              <a:t>Odds</a:t>
            </a:r>
            <a:r>
              <a:rPr lang="tr-TR" dirty="0" smtClean="0"/>
              <a:t> </a:t>
            </a:r>
            <a:r>
              <a:rPr lang="tr-TR" dirty="0" err="1" smtClean="0"/>
              <a:t>ratio</a:t>
            </a:r>
            <a:r>
              <a:rPr lang="tr-TR" dirty="0" smtClean="0"/>
              <a:t> &amp; </a:t>
            </a:r>
            <a:r>
              <a:rPr lang="tr-TR" dirty="0" err="1" smtClean="0"/>
              <a:t>Relative</a:t>
            </a:r>
            <a:r>
              <a:rPr lang="tr-TR" dirty="0" smtClean="0"/>
              <a:t>  Risk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lvl="1" indent="-274320">
              <a:buClr>
                <a:schemeClr val="accent3"/>
              </a:buClr>
              <a:buSzPct val="95000"/>
            </a:pPr>
            <a:r>
              <a:rPr lang="tr-TR" sz="3200" dirty="0" err="1" smtClean="0"/>
              <a:t>Odds</a:t>
            </a:r>
            <a:r>
              <a:rPr lang="tr-TR" sz="3200" dirty="0" smtClean="0"/>
              <a:t> </a:t>
            </a:r>
            <a:r>
              <a:rPr lang="tr-TR" sz="3200" dirty="0" err="1" smtClean="0"/>
              <a:t>ratio</a:t>
            </a:r>
            <a:r>
              <a:rPr lang="tr-TR" sz="3200" dirty="0" smtClean="0"/>
              <a:t> can be </a:t>
            </a:r>
            <a:r>
              <a:rPr lang="tr-TR" sz="3200" dirty="0" err="1" smtClean="0"/>
              <a:t>calculated</a:t>
            </a:r>
            <a:r>
              <a:rPr lang="tr-TR" sz="3200" dirty="0" smtClean="0"/>
              <a:t> in a </a:t>
            </a:r>
            <a:r>
              <a:rPr lang="tr-TR" sz="3200" dirty="0" err="1" smtClean="0"/>
              <a:t>cohort</a:t>
            </a:r>
            <a:r>
              <a:rPr lang="tr-TR" sz="3200" dirty="0" smtClean="0"/>
              <a:t> </a:t>
            </a:r>
            <a:r>
              <a:rPr lang="tr-TR" sz="3200" dirty="0" err="1" smtClean="0"/>
              <a:t>study</a:t>
            </a:r>
            <a:r>
              <a:rPr lang="tr-TR" sz="3200" dirty="0" smtClean="0"/>
              <a:t> </a:t>
            </a:r>
            <a:r>
              <a:rPr lang="tr-TR" sz="3200" dirty="0" err="1" smtClean="0"/>
              <a:t>and</a:t>
            </a:r>
            <a:r>
              <a:rPr lang="tr-TR" sz="3200" dirty="0" smtClean="0"/>
              <a:t> in a </a:t>
            </a:r>
            <a:r>
              <a:rPr lang="tr-TR" sz="3200" dirty="0" err="1" smtClean="0"/>
              <a:t>case</a:t>
            </a:r>
            <a:r>
              <a:rPr lang="tr-TR" sz="3200" dirty="0" smtClean="0"/>
              <a:t> </a:t>
            </a:r>
            <a:r>
              <a:rPr lang="tr-TR" sz="3200" dirty="0" err="1" smtClean="0"/>
              <a:t>control</a:t>
            </a:r>
            <a:r>
              <a:rPr lang="tr-TR" sz="3200" dirty="0" smtClean="0"/>
              <a:t> </a:t>
            </a:r>
            <a:r>
              <a:rPr lang="tr-TR" sz="3200" dirty="0" err="1" smtClean="0"/>
              <a:t>study</a:t>
            </a:r>
            <a:endParaRPr lang="tr-TR" sz="3200" dirty="0" smtClean="0"/>
          </a:p>
          <a:p>
            <a:pPr marL="0" indent="0">
              <a:buNone/>
            </a:pPr>
            <a:endParaRPr lang="tr-TR" sz="3200" dirty="0"/>
          </a:p>
          <a:p>
            <a:r>
              <a:rPr lang="tr-TR" sz="3200" dirty="0" err="1" smtClean="0"/>
              <a:t>Relative</a:t>
            </a:r>
            <a:r>
              <a:rPr lang="tr-TR" sz="3200" dirty="0" smtClean="0"/>
              <a:t> risk can </a:t>
            </a:r>
            <a:r>
              <a:rPr lang="tr-TR" sz="3200" dirty="0" err="1" smtClean="0"/>
              <a:t>only</a:t>
            </a:r>
            <a:r>
              <a:rPr lang="tr-TR" sz="3200" dirty="0" smtClean="0"/>
              <a:t> be </a:t>
            </a:r>
            <a:r>
              <a:rPr lang="tr-TR" sz="3200" dirty="0" err="1" smtClean="0"/>
              <a:t>calculated</a:t>
            </a:r>
            <a:r>
              <a:rPr lang="tr-TR" sz="3200" dirty="0" smtClean="0"/>
              <a:t> in a </a:t>
            </a:r>
            <a:r>
              <a:rPr lang="tr-TR" sz="3200" dirty="0" err="1" smtClean="0"/>
              <a:t>cohort</a:t>
            </a:r>
            <a:r>
              <a:rPr lang="tr-TR" sz="3200" dirty="0" smtClean="0"/>
              <a:t> </a:t>
            </a:r>
            <a:r>
              <a:rPr lang="tr-TR" sz="3200" dirty="0" err="1" smtClean="0"/>
              <a:t>study</a:t>
            </a:r>
            <a:endParaRPr lang="tr-TR" sz="3200" dirty="0" smtClean="0"/>
          </a:p>
        </p:txBody>
      </p:sp>
    </p:spTree>
    <p:extLst>
      <p:ext uri="{BB962C8B-B14F-4D97-AF65-F5344CB8AC3E}">
        <p14:creationId xmlns:p14="http://schemas.microsoft.com/office/powerpoint/2010/main" val="370904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err="1" smtClean="0"/>
              <a:t>When</a:t>
            </a:r>
            <a:r>
              <a:rPr lang="tr-TR" sz="2800" dirty="0" smtClean="0"/>
              <a:t> is </a:t>
            </a:r>
            <a:r>
              <a:rPr lang="tr-TR" sz="2800" dirty="0" err="1" smtClean="0"/>
              <a:t>Odds</a:t>
            </a:r>
            <a:r>
              <a:rPr lang="tr-TR" sz="2800" dirty="0"/>
              <a:t> </a:t>
            </a:r>
            <a:r>
              <a:rPr lang="tr-TR" sz="2800" dirty="0" err="1" smtClean="0"/>
              <a:t>Ratio</a:t>
            </a:r>
            <a:r>
              <a:rPr lang="tr-TR" sz="2800" dirty="0" smtClean="0"/>
              <a:t> a </a:t>
            </a:r>
            <a:r>
              <a:rPr lang="tr-TR" sz="2800" dirty="0" err="1" smtClean="0"/>
              <a:t>good</a:t>
            </a:r>
            <a:r>
              <a:rPr lang="tr-TR" sz="2800" dirty="0" smtClean="0"/>
              <a:t> </a:t>
            </a:r>
            <a:r>
              <a:rPr lang="tr-TR" sz="2800" dirty="0" err="1" smtClean="0"/>
              <a:t>estimate</a:t>
            </a:r>
            <a:r>
              <a:rPr lang="tr-TR" sz="2800" dirty="0" smtClean="0"/>
              <a:t> of </a:t>
            </a:r>
            <a:r>
              <a:rPr lang="tr-TR" sz="2800" dirty="0" err="1" smtClean="0"/>
              <a:t>Relative</a:t>
            </a:r>
            <a:r>
              <a:rPr lang="tr-TR" sz="2800" dirty="0" smtClean="0"/>
              <a:t> Risk </a:t>
            </a: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cases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represent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all</a:t>
            </a:r>
            <a:r>
              <a:rPr lang="tr-TR" dirty="0" smtClean="0"/>
              <a:t> </a:t>
            </a:r>
            <a:r>
              <a:rPr lang="tr-TR" dirty="0" err="1" smtClean="0"/>
              <a:t>cases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controls</a:t>
            </a:r>
            <a:r>
              <a:rPr lang="tr-TR" dirty="0" smtClean="0"/>
              <a:t> </a:t>
            </a:r>
            <a:r>
              <a:rPr lang="tr-TR" dirty="0" err="1" smtClean="0"/>
              <a:t>represent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all</a:t>
            </a:r>
            <a:r>
              <a:rPr lang="tr-TR" dirty="0" smtClean="0"/>
              <a:t> </a:t>
            </a:r>
            <a:r>
              <a:rPr lang="tr-TR" dirty="0" err="1" smtClean="0"/>
              <a:t>people</a:t>
            </a:r>
            <a:r>
              <a:rPr lang="tr-TR" dirty="0" smtClean="0"/>
              <a:t> </a:t>
            </a:r>
            <a:r>
              <a:rPr lang="tr-TR" dirty="0" err="1" smtClean="0"/>
              <a:t>without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being</a:t>
            </a:r>
            <a:r>
              <a:rPr lang="tr-TR" dirty="0" smtClean="0"/>
              <a:t> </a:t>
            </a:r>
            <a:r>
              <a:rPr lang="tr-TR" dirty="0" err="1" smtClean="0"/>
              <a:t>studied</a:t>
            </a:r>
            <a:r>
              <a:rPr lang="tr-TR" dirty="0" smtClean="0"/>
              <a:t> is not a </a:t>
            </a:r>
            <a:r>
              <a:rPr lang="tr-TR" dirty="0" err="1" smtClean="0"/>
              <a:t>frequent</a:t>
            </a:r>
            <a:r>
              <a:rPr lang="tr-TR" dirty="0" smtClean="0"/>
              <a:t> </a:t>
            </a:r>
            <a:r>
              <a:rPr lang="tr-TR" dirty="0" err="1" smtClean="0"/>
              <a:t>one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0825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err="1"/>
              <a:t>When</a:t>
            </a:r>
            <a:r>
              <a:rPr lang="tr-TR" sz="2800" dirty="0"/>
              <a:t> is </a:t>
            </a:r>
            <a:r>
              <a:rPr lang="tr-TR" sz="2800" dirty="0" err="1"/>
              <a:t>Odds</a:t>
            </a:r>
            <a:r>
              <a:rPr lang="tr-TR" sz="2800" dirty="0"/>
              <a:t> </a:t>
            </a:r>
            <a:r>
              <a:rPr lang="tr-TR" sz="2800" dirty="0" err="1"/>
              <a:t>Ratio</a:t>
            </a:r>
            <a:r>
              <a:rPr lang="tr-TR" sz="2800" dirty="0"/>
              <a:t> a </a:t>
            </a:r>
            <a:r>
              <a:rPr lang="tr-TR" sz="2800" dirty="0" err="1"/>
              <a:t>good</a:t>
            </a:r>
            <a:r>
              <a:rPr lang="tr-TR" sz="2800" dirty="0"/>
              <a:t> </a:t>
            </a:r>
            <a:r>
              <a:rPr lang="tr-TR" sz="2800" dirty="0" err="1"/>
              <a:t>estimate</a:t>
            </a:r>
            <a:r>
              <a:rPr lang="tr-TR" sz="2800" dirty="0"/>
              <a:t> of </a:t>
            </a:r>
            <a:r>
              <a:rPr lang="tr-TR" sz="2800" dirty="0" err="1"/>
              <a:t>Relative</a:t>
            </a:r>
            <a:r>
              <a:rPr lang="tr-TR" sz="2800" dirty="0"/>
              <a:t> Risk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tr-TR" dirty="0" smtClean="0"/>
                  <a:t>If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incidence</a:t>
                </a:r>
                <a:r>
                  <a:rPr lang="tr-TR" dirty="0" smtClean="0"/>
                  <a:t> of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disease</a:t>
                </a:r>
                <a:r>
                  <a:rPr lang="tr-TR" dirty="0" smtClean="0"/>
                  <a:t> is </a:t>
                </a:r>
                <a:r>
                  <a:rPr lang="tr-TR" dirty="0" err="1" smtClean="0"/>
                  <a:t>low</a:t>
                </a:r>
                <a:r>
                  <a:rPr lang="tr-TR" dirty="0" smtClean="0"/>
                  <a:t>:</a:t>
                </a:r>
              </a:p>
              <a:p>
                <a:pPr lvl="2"/>
                <a:r>
                  <a:rPr lang="tr-TR" sz="2400" dirty="0" err="1"/>
                  <a:t>a+b</a:t>
                </a:r>
                <a:r>
                  <a:rPr lang="tr-TR" sz="2400" dirty="0"/>
                  <a:t> ~ b</a:t>
                </a:r>
              </a:p>
              <a:p>
                <a:pPr lvl="2"/>
                <a:r>
                  <a:rPr lang="tr-TR" sz="2400" dirty="0" err="1" smtClean="0"/>
                  <a:t>c+d</a:t>
                </a:r>
                <a:r>
                  <a:rPr lang="tr-TR" sz="2400" dirty="0" smtClean="0"/>
                  <a:t> ~ d</a:t>
                </a:r>
                <a:endParaRPr lang="tr-TR" dirty="0" smtClean="0"/>
              </a:p>
              <a:p>
                <a:endParaRPr lang="tr-TR" dirty="0" smtClean="0"/>
              </a:p>
              <a:p>
                <a:r>
                  <a:rPr lang="tr-TR" dirty="0" smtClean="0"/>
                  <a:t>RR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smtClean="0">
                            <a:latin typeface="Cambria Math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tr-TR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tr-TR" b="0" i="1" smtClean="0">
                                <a:latin typeface="Cambria Math"/>
                              </a:rPr>
                              <m:t>𝑎</m:t>
                            </m:r>
                          </m:num>
                          <m:den>
                            <m:r>
                              <a:rPr lang="tr-TR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𝑎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𝑏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)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tr-TR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tr-TR" b="0" i="1" smtClean="0">
                                <a:latin typeface="Cambria Math"/>
                              </a:rPr>
                              <m:t>𝑐</m:t>
                            </m:r>
                          </m:num>
                          <m:den>
                            <m:r>
                              <a:rPr lang="tr-TR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𝑐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𝑑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)</m:t>
                            </m:r>
                          </m:den>
                        </m:f>
                      </m:den>
                    </m:f>
                  </m:oMath>
                </a14:m>
                <a:r>
                  <a:rPr lang="tr-TR" dirty="0" smtClean="0"/>
                  <a:t>   =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b="0" i="1" dirty="0" smtClean="0">
                            <a:latin typeface="Cambria Math"/>
                          </a:rPr>
                          <m:t>𝑎</m:t>
                        </m:r>
                        <m:r>
                          <a:rPr lang="tr-TR" b="0" i="1" dirty="0" smtClean="0">
                            <a:latin typeface="Cambria Math"/>
                          </a:rPr>
                          <m:t>/</m:t>
                        </m:r>
                        <m:r>
                          <a:rPr lang="tr-TR" b="0" i="1" dirty="0" smtClean="0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tr-TR" b="0" i="1" dirty="0" smtClean="0">
                            <a:latin typeface="Cambria Math"/>
                          </a:rPr>
                          <m:t>𝑐</m:t>
                        </m:r>
                        <m:r>
                          <a:rPr lang="tr-TR" b="0" i="1" dirty="0" smtClean="0">
                            <a:latin typeface="Cambria Math"/>
                          </a:rPr>
                          <m:t>/</m:t>
                        </m:r>
                        <m:r>
                          <a:rPr lang="tr-TR" b="0" i="1" dirty="0" smtClean="0">
                            <a:latin typeface="Cambria Math"/>
                          </a:rPr>
                          <m:t>𝑑</m:t>
                        </m:r>
                      </m:den>
                    </m:f>
                  </m:oMath>
                </a14:m>
                <a:r>
                  <a:rPr lang="tr-TR" dirty="0" smtClean="0"/>
                  <a:t>   =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b="0" i="1" dirty="0" smtClean="0">
                            <a:latin typeface="Cambria Math"/>
                          </a:rPr>
                          <m:t>𝑎𝑑</m:t>
                        </m:r>
                      </m:num>
                      <m:den>
                        <m:r>
                          <a:rPr lang="tr-TR" b="0" i="1" dirty="0" smtClean="0">
                            <a:latin typeface="Cambria Math"/>
                          </a:rPr>
                          <m:t>𝑏𝑐</m:t>
                        </m:r>
                      </m:den>
                    </m:f>
                  </m:oMath>
                </a14:m>
                <a:r>
                  <a:rPr lang="tr-TR" dirty="0" smtClean="0"/>
                  <a:t> = OR</a:t>
                </a:r>
              </a:p>
              <a:p>
                <a:pPr marL="0" indent="0" algn="r">
                  <a:buNone/>
                </a:pPr>
                <a:endParaRPr lang="tr-TR" sz="2400" dirty="0"/>
              </a:p>
              <a:p>
                <a:pPr lvl="2"/>
                <a:endParaRPr lang="tr-TR" sz="2400" dirty="0"/>
              </a:p>
            </p:txBody>
          </p:sp>
        </mc:Choice>
        <mc:Fallback xmlns=""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89" t="-1111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Düz Ok Bağlayıcısı 7"/>
          <p:cNvCxnSpPr/>
          <p:nvPr/>
        </p:nvCxnSpPr>
        <p:spPr>
          <a:xfrm flipH="1">
            <a:off x="2051720" y="2780928"/>
            <a:ext cx="288032" cy="1440160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 flipH="1">
            <a:off x="2153757" y="3248980"/>
            <a:ext cx="185996" cy="1476164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959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Comparing</a:t>
            </a:r>
            <a:r>
              <a:rPr lang="tr-TR" dirty="0" smtClean="0"/>
              <a:t> OR </a:t>
            </a:r>
            <a:r>
              <a:rPr lang="tr-TR" dirty="0" err="1" smtClean="0"/>
              <a:t>to</a:t>
            </a:r>
            <a:r>
              <a:rPr lang="tr-TR" dirty="0" smtClean="0"/>
              <a:t> RR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0808935"/>
              </p:ext>
            </p:extLst>
          </p:nvPr>
        </p:nvGraphicFramePr>
        <p:xfrm>
          <a:off x="457200" y="1988838"/>
          <a:ext cx="3466728" cy="18002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5576"/>
                <a:gridCol w="1155576"/>
                <a:gridCol w="1155576"/>
              </a:tblGrid>
              <a:tr h="600067">
                <a:tc>
                  <a:txBody>
                    <a:bodyPr/>
                    <a:lstStyle/>
                    <a:p>
                      <a:pPr algn="ctr"/>
                      <a:endParaRPr lang="tr-TR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Develop</a:t>
                      </a:r>
                      <a:r>
                        <a:rPr lang="tr-TR" sz="1600" dirty="0" smtClean="0">
                          <a:latin typeface="+mj-lt"/>
                        </a:rPr>
                        <a:t> </a:t>
                      </a:r>
                      <a:r>
                        <a:rPr lang="tr-TR" sz="1600" dirty="0" err="1" smtClean="0">
                          <a:latin typeface="+mj-lt"/>
                        </a:rPr>
                        <a:t>disease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Do not </a:t>
                      </a:r>
                      <a:r>
                        <a:rPr lang="tr-TR" sz="1600" dirty="0" err="1" smtClean="0">
                          <a:latin typeface="+mj-lt"/>
                        </a:rPr>
                        <a:t>develop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Exposed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>
                          <a:latin typeface="+mj-lt"/>
                        </a:rPr>
                        <a:t>200</a:t>
                      </a:r>
                      <a:endParaRPr lang="tr-TR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>
                          <a:latin typeface="+mj-lt"/>
                        </a:rPr>
                        <a:t>9800</a:t>
                      </a:r>
                      <a:endParaRPr lang="tr-TR" sz="1800" dirty="0">
                        <a:latin typeface="+mj-lt"/>
                      </a:endParaRPr>
                    </a:p>
                  </a:txBody>
                  <a:tcPr/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Non-exposed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>
                          <a:latin typeface="+mj-lt"/>
                        </a:rPr>
                        <a:t>100</a:t>
                      </a:r>
                      <a:endParaRPr lang="tr-TR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>
                          <a:latin typeface="+mj-lt"/>
                        </a:rPr>
                        <a:t>9900</a:t>
                      </a:r>
                      <a:endParaRPr lang="tr-TR" sz="18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299987"/>
              </p:ext>
            </p:extLst>
          </p:nvPr>
        </p:nvGraphicFramePr>
        <p:xfrm>
          <a:off x="5004047" y="1988841"/>
          <a:ext cx="3791745" cy="17343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3915"/>
                <a:gridCol w="1263915"/>
                <a:gridCol w="1263915"/>
              </a:tblGrid>
              <a:tr h="576064">
                <a:tc>
                  <a:txBody>
                    <a:bodyPr/>
                    <a:lstStyle/>
                    <a:p>
                      <a:pPr algn="ctr"/>
                      <a:endParaRPr lang="tr-TR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Develop</a:t>
                      </a:r>
                      <a:r>
                        <a:rPr lang="tr-TR" sz="1600" dirty="0" smtClean="0">
                          <a:latin typeface="+mj-lt"/>
                        </a:rPr>
                        <a:t> </a:t>
                      </a:r>
                      <a:r>
                        <a:rPr lang="tr-TR" sz="1600" dirty="0" err="1" smtClean="0">
                          <a:latin typeface="+mj-lt"/>
                        </a:rPr>
                        <a:t>disease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Do not </a:t>
                      </a:r>
                      <a:r>
                        <a:rPr lang="tr-TR" sz="1600" dirty="0" err="1" smtClean="0">
                          <a:latin typeface="+mj-lt"/>
                        </a:rPr>
                        <a:t>develop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Exposed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>
                          <a:latin typeface="+mj-lt"/>
                        </a:rPr>
                        <a:t>5000</a:t>
                      </a:r>
                      <a:endParaRPr lang="tr-TR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>
                          <a:latin typeface="+mj-lt"/>
                        </a:rPr>
                        <a:t>5000</a:t>
                      </a:r>
                      <a:endParaRPr lang="tr-TR" sz="1800" dirty="0">
                        <a:latin typeface="+mj-lt"/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Non-exposed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>
                          <a:latin typeface="+mj-lt"/>
                        </a:rPr>
                        <a:t>2500</a:t>
                      </a:r>
                      <a:endParaRPr lang="tr-TR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>
                          <a:latin typeface="+mj-lt"/>
                        </a:rPr>
                        <a:t>7500</a:t>
                      </a:r>
                      <a:endParaRPr lang="tr-TR" sz="18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Metin kutusu 5"/>
              <p:cNvSpPr txBox="1"/>
              <p:nvPr/>
            </p:nvSpPr>
            <p:spPr>
              <a:xfrm>
                <a:off x="467544" y="4581128"/>
                <a:ext cx="3096344" cy="15708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400" dirty="0" smtClean="0"/>
                  <a:t>RR=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sz="2400" b="0" i="1" smtClean="0">
                            <a:latin typeface="Cambria Math"/>
                          </a:rPr>
                          <m:t>200/10,000</m:t>
                        </m:r>
                      </m:num>
                      <m:den>
                        <m:r>
                          <a:rPr lang="tr-TR" sz="2400" b="0" i="1" smtClean="0">
                            <a:latin typeface="Cambria Math"/>
                          </a:rPr>
                          <m:t>100/10,000</m:t>
                        </m:r>
                      </m:den>
                    </m:f>
                  </m:oMath>
                </a14:m>
                <a:r>
                  <a:rPr lang="tr-TR" sz="2400" dirty="0" smtClean="0"/>
                  <a:t> = 2</a:t>
                </a:r>
              </a:p>
              <a:p>
                <a:endParaRPr lang="tr-TR" sz="2400" dirty="0"/>
              </a:p>
              <a:p>
                <a:r>
                  <a:rPr lang="tr-TR" sz="2400" dirty="0" smtClean="0"/>
                  <a:t>OR=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sz="2400" b="0" i="1" smtClean="0">
                            <a:latin typeface="Cambria Math"/>
                          </a:rPr>
                          <m:t>200 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𝑥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9900</m:t>
                        </m:r>
                      </m:num>
                      <m:den>
                        <m:r>
                          <a:rPr lang="tr-TR" sz="2400" b="0" i="1" smtClean="0">
                            <a:latin typeface="Cambria Math"/>
                          </a:rPr>
                          <m:t>100 </m:t>
                        </m:r>
                        <m:r>
                          <a:rPr lang="tr-TR" sz="2400" b="0" i="1" smtClean="0">
                            <a:latin typeface="Cambria Math"/>
                          </a:rPr>
                          <m:t>𝑥</m:t>
                        </m:r>
                        <m:r>
                          <a:rPr lang="tr-TR" sz="2400" b="0" i="1" smtClean="0">
                            <a:latin typeface="Cambria Math"/>
                          </a:rPr>
                          <m:t> 9800</m:t>
                        </m:r>
                      </m:den>
                    </m:f>
                  </m:oMath>
                </a14:m>
                <a:r>
                  <a:rPr lang="tr-TR" sz="2400" dirty="0" smtClean="0"/>
                  <a:t> = </a:t>
                </a:r>
                <a:r>
                  <a:rPr lang="tr-TR" sz="2400" dirty="0" smtClean="0">
                    <a:solidFill>
                      <a:srgbClr val="C00000"/>
                    </a:solidFill>
                  </a:rPr>
                  <a:t>2.02</a:t>
                </a:r>
                <a:endParaRPr lang="tr-TR" sz="2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" name="Metin kutus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581128"/>
                <a:ext cx="3096344" cy="1570879"/>
              </a:xfrm>
              <a:prstGeom prst="rect">
                <a:avLst/>
              </a:prstGeom>
              <a:blipFill rotWithShape="1">
                <a:blip r:embed="rId2"/>
                <a:stretch>
                  <a:fillRect l="-3150" b="-3101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Metin kutusu 6"/>
              <p:cNvSpPr txBox="1"/>
              <p:nvPr/>
            </p:nvSpPr>
            <p:spPr>
              <a:xfrm>
                <a:off x="4939893" y="4653136"/>
                <a:ext cx="3744416" cy="15708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400" dirty="0" smtClean="0"/>
                  <a:t>RR=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tr-TR" sz="2400" b="0" i="1" smtClean="0">
                            <a:latin typeface="Cambria Math"/>
                          </a:rPr>
                          <m:t>5000</m:t>
                        </m:r>
                        <m:r>
                          <a:rPr lang="tr-TR" sz="2400" i="1">
                            <a:latin typeface="Cambria Math"/>
                          </a:rPr>
                          <m:t>/10,000</m:t>
                        </m:r>
                      </m:num>
                      <m:den>
                        <m:r>
                          <a:rPr lang="tr-TR" sz="2400" b="0" i="1" smtClean="0">
                            <a:latin typeface="Cambria Math"/>
                          </a:rPr>
                          <m:t>2500</m:t>
                        </m:r>
                        <m:r>
                          <a:rPr lang="tr-TR" sz="2400" i="1">
                            <a:latin typeface="Cambria Math"/>
                          </a:rPr>
                          <m:t>/10,000</m:t>
                        </m:r>
                      </m:den>
                    </m:f>
                  </m:oMath>
                </a14:m>
                <a:r>
                  <a:rPr lang="tr-TR" sz="2400" dirty="0"/>
                  <a:t> = 2</a:t>
                </a:r>
              </a:p>
              <a:p>
                <a:endParaRPr lang="tr-TR" sz="2400" dirty="0"/>
              </a:p>
              <a:p>
                <a:r>
                  <a:rPr lang="tr-TR" sz="2400" dirty="0"/>
                  <a:t>OR=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tr-TR" sz="2400" b="0" i="1" smtClean="0">
                            <a:latin typeface="Cambria Math"/>
                          </a:rPr>
                          <m:t>5000</m:t>
                        </m:r>
                        <m:r>
                          <a:rPr lang="tr-TR" sz="2400" i="1">
                            <a:latin typeface="Cambria Math"/>
                          </a:rPr>
                          <m:t> </m:t>
                        </m:r>
                        <m:r>
                          <a:rPr lang="tr-TR" sz="2400" i="1">
                            <a:latin typeface="Cambria Math"/>
                          </a:rPr>
                          <m:t>𝑥</m:t>
                        </m:r>
                        <m:r>
                          <a:rPr lang="tr-TR" sz="2400" i="1">
                            <a:latin typeface="Cambria Math"/>
                          </a:rPr>
                          <m:t> 7500</m:t>
                        </m:r>
                      </m:num>
                      <m:den>
                        <m:r>
                          <a:rPr lang="tr-TR" sz="2400" b="0" i="1" smtClean="0">
                            <a:latin typeface="Cambria Math"/>
                          </a:rPr>
                          <m:t>2500</m:t>
                        </m:r>
                        <m:r>
                          <a:rPr lang="tr-TR" sz="2400" i="1">
                            <a:latin typeface="Cambria Math"/>
                          </a:rPr>
                          <m:t> </m:t>
                        </m:r>
                        <m:r>
                          <a:rPr lang="tr-TR" sz="2400" i="1">
                            <a:latin typeface="Cambria Math"/>
                          </a:rPr>
                          <m:t>𝑥</m:t>
                        </m:r>
                        <m:r>
                          <a:rPr lang="tr-TR" sz="2400" i="1">
                            <a:latin typeface="Cambria Math"/>
                          </a:rPr>
                          <m:t> 5000</m:t>
                        </m:r>
                      </m:den>
                    </m:f>
                  </m:oMath>
                </a14:m>
                <a:r>
                  <a:rPr lang="tr-TR" sz="2400" dirty="0"/>
                  <a:t> = </a:t>
                </a:r>
                <a:r>
                  <a:rPr lang="tr-TR" sz="2400" dirty="0" smtClean="0">
                    <a:solidFill>
                      <a:srgbClr val="C00000"/>
                    </a:solidFill>
                  </a:rPr>
                  <a:t>3</a:t>
                </a:r>
                <a:endParaRPr lang="tr-TR" sz="2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7" name="Metin kutusu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9893" y="4653136"/>
                <a:ext cx="3744416" cy="1570879"/>
              </a:xfrm>
              <a:prstGeom prst="rect">
                <a:avLst/>
              </a:prstGeom>
              <a:blipFill rotWithShape="1">
                <a:blip r:embed="rId3"/>
                <a:stretch>
                  <a:fillRect l="-2439" b="-3488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004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dirty="0" err="1" smtClean="0"/>
              <a:t>Interpreting</a:t>
            </a:r>
            <a:r>
              <a:rPr lang="tr-TR" sz="4000" dirty="0" smtClean="0"/>
              <a:t> </a:t>
            </a:r>
            <a:r>
              <a:rPr lang="tr-TR" sz="4000" dirty="0" err="1" smtClean="0"/>
              <a:t>Odds</a:t>
            </a:r>
            <a:r>
              <a:rPr lang="tr-TR" sz="4000" dirty="0" smtClean="0"/>
              <a:t> </a:t>
            </a:r>
            <a:r>
              <a:rPr lang="tr-TR" sz="4000" dirty="0" err="1" smtClean="0"/>
              <a:t>Ratio</a:t>
            </a:r>
            <a:r>
              <a:rPr lang="tr-TR" sz="4000" dirty="0" smtClean="0"/>
              <a:t> of a </a:t>
            </a:r>
            <a:r>
              <a:rPr lang="tr-TR" sz="4000" dirty="0" err="1" smtClean="0"/>
              <a:t>Disease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latin typeface="+mj-lt"/>
              </a:rPr>
              <a:t>If</a:t>
            </a:r>
            <a:r>
              <a:rPr lang="tr-TR" dirty="0" smtClean="0">
                <a:latin typeface="+mj-lt"/>
              </a:rPr>
              <a:t> OR = 1</a:t>
            </a:r>
          </a:p>
          <a:p>
            <a:pPr lvl="2"/>
            <a:r>
              <a:rPr lang="tr-TR" dirty="0" err="1" smtClean="0">
                <a:latin typeface="+mj-lt"/>
              </a:rPr>
              <a:t>Exposure</a:t>
            </a:r>
            <a:r>
              <a:rPr lang="tr-TR" dirty="0" smtClean="0">
                <a:latin typeface="+mj-lt"/>
              </a:rPr>
              <a:t> is not </a:t>
            </a:r>
            <a:r>
              <a:rPr lang="tr-TR" dirty="0" err="1" smtClean="0">
                <a:latin typeface="+mj-lt"/>
              </a:rPr>
              <a:t>related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disease</a:t>
            </a:r>
            <a:endParaRPr lang="tr-TR" dirty="0" smtClean="0">
              <a:latin typeface="+mj-lt"/>
            </a:endParaRPr>
          </a:p>
          <a:p>
            <a:pPr lvl="2"/>
            <a:r>
              <a:rPr lang="tr-TR" dirty="0" smtClean="0">
                <a:latin typeface="+mj-lt"/>
              </a:rPr>
              <a:t>No </a:t>
            </a:r>
            <a:r>
              <a:rPr lang="tr-TR" dirty="0" err="1" smtClean="0">
                <a:latin typeface="+mj-lt"/>
              </a:rPr>
              <a:t>association</a:t>
            </a:r>
            <a:r>
              <a:rPr lang="tr-TR" dirty="0" smtClean="0">
                <a:latin typeface="+mj-lt"/>
              </a:rPr>
              <a:t>, </a:t>
            </a:r>
            <a:r>
              <a:rPr lang="tr-TR" dirty="0" err="1" smtClean="0">
                <a:latin typeface="+mj-lt"/>
              </a:rPr>
              <a:t>independent</a:t>
            </a:r>
            <a:endParaRPr lang="tr-TR" dirty="0" smtClean="0">
              <a:latin typeface="+mj-lt"/>
            </a:endParaRPr>
          </a:p>
          <a:p>
            <a:r>
              <a:rPr lang="tr-TR" dirty="0" err="1" smtClean="0">
                <a:latin typeface="+mj-lt"/>
              </a:rPr>
              <a:t>If</a:t>
            </a:r>
            <a:r>
              <a:rPr lang="tr-TR" dirty="0" smtClean="0">
                <a:latin typeface="+mj-lt"/>
              </a:rPr>
              <a:t> OR &gt; 1</a:t>
            </a:r>
          </a:p>
          <a:p>
            <a:pPr lvl="2"/>
            <a:r>
              <a:rPr lang="tr-TR" dirty="0" err="1" smtClean="0">
                <a:latin typeface="+mj-lt"/>
              </a:rPr>
              <a:t>Exposure</a:t>
            </a:r>
            <a:r>
              <a:rPr lang="tr-TR" dirty="0" smtClean="0">
                <a:latin typeface="+mj-lt"/>
              </a:rPr>
              <a:t> is </a:t>
            </a:r>
            <a:r>
              <a:rPr lang="tr-TR" dirty="0" err="1" smtClean="0">
                <a:latin typeface="+mj-lt"/>
              </a:rPr>
              <a:t>positively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related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disease</a:t>
            </a:r>
            <a:endParaRPr lang="tr-TR" dirty="0" smtClean="0">
              <a:latin typeface="+mj-lt"/>
            </a:endParaRPr>
          </a:p>
          <a:p>
            <a:pPr lvl="2"/>
            <a:r>
              <a:rPr lang="tr-TR" dirty="0" err="1" smtClean="0">
                <a:latin typeface="+mj-lt"/>
              </a:rPr>
              <a:t>Positive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association</a:t>
            </a:r>
            <a:r>
              <a:rPr lang="tr-TR" dirty="0" smtClean="0">
                <a:latin typeface="+mj-lt"/>
              </a:rPr>
              <a:t>, </a:t>
            </a:r>
            <a:r>
              <a:rPr lang="tr-TR" dirty="0" err="1" smtClean="0">
                <a:latin typeface="+mj-lt"/>
              </a:rPr>
              <a:t>casual</a:t>
            </a:r>
            <a:r>
              <a:rPr lang="tr-TR" dirty="0" smtClean="0">
                <a:latin typeface="+mj-lt"/>
              </a:rPr>
              <a:t> </a:t>
            </a:r>
          </a:p>
          <a:p>
            <a:r>
              <a:rPr lang="tr-TR" dirty="0" err="1" smtClean="0">
                <a:latin typeface="+mj-lt"/>
              </a:rPr>
              <a:t>If</a:t>
            </a:r>
            <a:r>
              <a:rPr lang="tr-TR" dirty="0" smtClean="0">
                <a:latin typeface="+mj-lt"/>
              </a:rPr>
              <a:t> OR &lt; 1</a:t>
            </a:r>
          </a:p>
          <a:p>
            <a:pPr lvl="2"/>
            <a:r>
              <a:rPr lang="tr-TR" dirty="0" err="1" smtClean="0">
                <a:latin typeface="+mj-lt"/>
              </a:rPr>
              <a:t>Exposure</a:t>
            </a:r>
            <a:r>
              <a:rPr lang="tr-TR" dirty="0" smtClean="0">
                <a:latin typeface="+mj-lt"/>
              </a:rPr>
              <a:t> is </a:t>
            </a:r>
            <a:r>
              <a:rPr lang="tr-TR" dirty="0" err="1" smtClean="0">
                <a:latin typeface="+mj-lt"/>
              </a:rPr>
              <a:t>negatively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related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disease</a:t>
            </a:r>
            <a:endParaRPr lang="tr-TR" dirty="0" smtClean="0">
              <a:latin typeface="+mj-lt"/>
            </a:endParaRPr>
          </a:p>
          <a:p>
            <a:pPr lvl="2"/>
            <a:r>
              <a:rPr lang="tr-TR" dirty="0" err="1" smtClean="0">
                <a:latin typeface="+mj-lt"/>
              </a:rPr>
              <a:t>Negative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association</a:t>
            </a:r>
            <a:r>
              <a:rPr lang="tr-TR" dirty="0" smtClean="0">
                <a:latin typeface="+mj-lt"/>
              </a:rPr>
              <a:t>, </a:t>
            </a:r>
            <a:r>
              <a:rPr lang="tr-TR" dirty="0" err="1" smtClean="0">
                <a:latin typeface="+mj-lt"/>
              </a:rPr>
              <a:t>protective</a:t>
            </a:r>
            <a:endParaRPr lang="tr-TR" dirty="0" smtClean="0">
              <a:latin typeface="+mj-lt"/>
            </a:endParaRPr>
          </a:p>
          <a:p>
            <a:pPr marL="0" indent="0">
              <a:buNone/>
            </a:pPr>
            <a:r>
              <a:rPr lang="tr-TR" dirty="0">
                <a:latin typeface="+mj-lt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68129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err="1" smtClean="0"/>
              <a:t>Matched</a:t>
            </a:r>
            <a:r>
              <a:rPr lang="tr-TR" sz="4000" b="1" dirty="0" smtClean="0"/>
              <a:t> Case-Control Design</a:t>
            </a:r>
            <a:endParaRPr lang="tr-TR" sz="40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In</a:t>
            </a:r>
            <a:r>
              <a:rPr lang="tr-TR" dirty="0" smtClean="0"/>
              <a:t> a </a:t>
            </a:r>
            <a:r>
              <a:rPr lang="tr-TR" dirty="0" err="1" smtClean="0"/>
              <a:t>matched</a:t>
            </a:r>
            <a:r>
              <a:rPr lang="tr-TR" dirty="0" smtClean="0"/>
              <a:t> </a:t>
            </a:r>
            <a:r>
              <a:rPr lang="tr-TR" dirty="0" err="1" smtClean="0"/>
              <a:t>case-control</a:t>
            </a:r>
            <a:r>
              <a:rPr lang="tr-TR" dirty="0" smtClean="0"/>
              <a:t> </a:t>
            </a:r>
            <a:r>
              <a:rPr lang="tr-TR" dirty="0" err="1" smtClean="0"/>
              <a:t>design</a:t>
            </a:r>
            <a:r>
              <a:rPr lang="tr-TR" dirty="0" smtClean="0"/>
              <a:t>, </a:t>
            </a:r>
            <a:r>
              <a:rPr lang="tr-TR" dirty="0" err="1" smtClean="0"/>
              <a:t>one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 is  </a:t>
            </a:r>
            <a:r>
              <a:rPr lang="tr-TR" dirty="0" err="1" smtClean="0"/>
              <a:t>selected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match</a:t>
            </a:r>
            <a:r>
              <a:rPr lang="tr-TR" dirty="0" smtClean="0"/>
              <a:t> on </a:t>
            </a:r>
            <a:r>
              <a:rPr lang="tr-TR" dirty="0" err="1" smtClean="0"/>
              <a:t>certain</a:t>
            </a:r>
            <a:r>
              <a:rPr lang="tr-TR" dirty="0" smtClean="0"/>
              <a:t> </a:t>
            </a:r>
            <a:r>
              <a:rPr lang="tr-TR" dirty="0" err="1" smtClean="0"/>
              <a:t>characteristics</a:t>
            </a:r>
            <a:r>
              <a:rPr lang="tr-TR" dirty="0" smtClean="0"/>
              <a:t>, </a:t>
            </a:r>
            <a:r>
              <a:rPr lang="tr-TR" dirty="0" err="1" smtClean="0"/>
              <a:t>such</a:t>
            </a:r>
            <a:r>
              <a:rPr lang="tr-TR" dirty="0" smtClean="0"/>
              <a:t> as </a:t>
            </a:r>
            <a:r>
              <a:rPr lang="tr-TR" dirty="0" err="1" smtClean="0"/>
              <a:t>age</a:t>
            </a:r>
            <a:r>
              <a:rPr lang="tr-TR" dirty="0" smtClean="0"/>
              <a:t>, </a:t>
            </a:r>
            <a:r>
              <a:rPr lang="tr-TR" dirty="0" err="1" smtClean="0"/>
              <a:t>race</a:t>
            </a:r>
            <a:r>
              <a:rPr lang="tr-TR" dirty="0" smtClean="0"/>
              <a:t>,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gender</a:t>
            </a:r>
            <a:r>
              <a:rPr lang="tr-TR" dirty="0" smtClean="0"/>
              <a:t>.</a:t>
            </a:r>
          </a:p>
          <a:p>
            <a:endParaRPr lang="tr-TR" dirty="0" smtClean="0"/>
          </a:p>
          <a:p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one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 is </a:t>
            </a:r>
            <a:r>
              <a:rPr lang="tr-TR" dirty="0" err="1" smtClean="0"/>
              <a:t>matched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a </a:t>
            </a:r>
            <a:r>
              <a:rPr lang="tr-TR" dirty="0" err="1" smtClean="0"/>
              <a:t>case</a:t>
            </a:r>
            <a:r>
              <a:rPr lang="tr-TR" dirty="0" smtClean="0"/>
              <a:t>,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case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matched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 </a:t>
            </a:r>
            <a:r>
              <a:rPr lang="tr-TR" dirty="0" err="1" smtClean="0"/>
              <a:t>become</a:t>
            </a:r>
            <a:r>
              <a:rPr lang="tr-TR" dirty="0" smtClean="0"/>
              <a:t> a </a:t>
            </a:r>
            <a:r>
              <a:rPr lang="tr-TR" dirty="0" err="1" smtClean="0"/>
              <a:t>matched</a:t>
            </a:r>
            <a:r>
              <a:rPr lang="tr-TR" dirty="0" smtClean="0"/>
              <a:t> </a:t>
            </a:r>
            <a:r>
              <a:rPr lang="tr-TR" dirty="0" err="1" smtClean="0"/>
              <a:t>pair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149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Relative</a:t>
            </a:r>
            <a:r>
              <a:rPr lang="tr-TR" dirty="0" smtClean="0"/>
              <a:t> Risk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789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b="1" dirty="0" err="1"/>
              <a:t>Matched</a:t>
            </a:r>
            <a:r>
              <a:rPr lang="tr-TR" sz="4400" b="1" dirty="0"/>
              <a:t> Case-Control Design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dirty="0" err="1" smtClean="0"/>
              <a:t>We</a:t>
            </a:r>
            <a:r>
              <a:rPr lang="tr-TR" dirty="0" smtClean="0"/>
              <a:t> can define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types</a:t>
            </a:r>
            <a:r>
              <a:rPr lang="tr-TR" dirty="0" smtClean="0"/>
              <a:t> of </a:t>
            </a:r>
            <a:r>
              <a:rPr lang="tr-TR" dirty="0" err="1" smtClean="0"/>
              <a:t>matched</a:t>
            </a:r>
            <a:r>
              <a:rPr lang="tr-TR" dirty="0" smtClean="0"/>
              <a:t> </a:t>
            </a:r>
            <a:r>
              <a:rPr lang="tr-TR" dirty="0" err="1" smtClean="0"/>
              <a:t>pairs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similarity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difference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of </a:t>
            </a:r>
            <a:r>
              <a:rPr lang="tr-TR" dirty="0" err="1" smtClean="0"/>
              <a:t>control</a:t>
            </a:r>
            <a:r>
              <a:rPr lang="tr-TR" dirty="0" smtClean="0"/>
              <a:t> in </a:t>
            </a:r>
            <a:r>
              <a:rPr lang="tr-TR" dirty="0" err="1" smtClean="0"/>
              <a:t>each</a:t>
            </a:r>
            <a:r>
              <a:rPr lang="tr-TR" dirty="0" smtClean="0"/>
              <a:t> </a:t>
            </a:r>
            <a:r>
              <a:rPr lang="tr-TR" dirty="0" err="1" smtClean="0"/>
              <a:t>pair</a:t>
            </a:r>
            <a:endParaRPr lang="tr-TR" dirty="0" smtClean="0"/>
          </a:p>
          <a:p>
            <a:r>
              <a:rPr lang="tr-TR" dirty="0" err="1" smtClean="0"/>
              <a:t>Concordant</a:t>
            </a:r>
            <a:r>
              <a:rPr lang="tr-TR" dirty="0" smtClean="0"/>
              <a:t> </a:t>
            </a:r>
            <a:r>
              <a:rPr lang="tr-TR" dirty="0" err="1" smtClean="0"/>
              <a:t>pairs</a:t>
            </a:r>
            <a:endParaRPr lang="tr-TR" dirty="0" smtClean="0"/>
          </a:p>
          <a:p>
            <a:pPr marL="850392" lvl="1" indent="-457200">
              <a:buFont typeface="+mj-lt"/>
              <a:buAutoNum type="arabicPeriod"/>
            </a:pPr>
            <a:r>
              <a:rPr lang="tr-TR" dirty="0" err="1" smtClean="0"/>
              <a:t>Pairs</a:t>
            </a:r>
            <a:r>
              <a:rPr lang="tr-TR" dirty="0" smtClean="0"/>
              <a:t> in </a:t>
            </a:r>
            <a:r>
              <a:rPr lang="tr-TR" dirty="0" err="1" smtClean="0"/>
              <a:t>which</a:t>
            </a:r>
            <a:r>
              <a:rPr lang="tr-TR" dirty="0" smtClean="0"/>
              <a:t> </a:t>
            </a:r>
            <a:r>
              <a:rPr lang="tr-TR" dirty="0" err="1" smtClean="0"/>
              <a:t>both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case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</a:t>
            </a:r>
            <a:r>
              <a:rPr lang="tr-TR" dirty="0" err="1" smtClean="0"/>
              <a:t>exposed</a:t>
            </a:r>
            <a:endParaRPr lang="tr-TR" dirty="0" smtClean="0"/>
          </a:p>
          <a:p>
            <a:pPr marL="850392" lvl="1" indent="-457200">
              <a:buFont typeface="+mj-lt"/>
              <a:buAutoNum type="arabicPeriod"/>
            </a:pPr>
            <a:r>
              <a:rPr lang="tr-TR" dirty="0" err="1" smtClean="0"/>
              <a:t>Pairs</a:t>
            </a:r>
            <a:r>
              <a:rPr lang="tr-TR" dirty="0" smtClean="0"/>
              <a:t> in </a:t>
            </a:r>
            <a:r>
              <a:rPr lang="tr-TR" dirty="0" err="1" smtClean="0"/>
              <a:t>which</a:t>
            </a:r>
            <a:r>
              <a:rPr lang="tr-TR" dirty="0" smtClean="0"/>
              <a:t> </a:t>
            </a:r>
            <a:r>
              <a:rPr lang="tr-TR" dirty="0" err="1" smtClean="0"/>
              <a:t>neither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case</a:t>
            </a:r>
            <a:r>
              <a:rPr lang="tr-TR" dirty="0" smtClean="0"/>
              <a:t> </a:t>
            </a:r>
            <a:r>
              <a:rPr lang="tr-TR" dirty="0" err="1" smtClean="0"/>
              <a:t>nor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exposed</a:t>
            </a:r>
            <a:r>
              <a:rPr lang="tr-TR" dirty="0" smtClean="0"/>
              <a:t> </a:t>
            </a:r>
          </a:p>
          <a:p>
            <a:r>
              <a:rPr lang="tr-TR" dirty="0" err="1" smtClean="0"/>
              <a:t>Discordant</a:t>
            </a:r>
            <a:r>
              <a:rPr lang="tr-TR" dirty="0" smtClean="0"/>
              <a:t> </a:t>
            </a:r>
            <a:r>
              <a:rPr lang="tr-TR" dirty="0" err="1" smtClean="0"/>
              <a:t>pairs</a:t>
            </a:r>
            <a:endParaRPr lang="tr-TR" dirty="0" smtClean="0"/>
          </a:p>
          <a:p>
            <a:pPr marL="850392" lvl="1" indent="-457200">
              <a:buFont typeface="+mj-lt"/>
              <a:buAutoNum type="arabicPeriod"/>
            </a:pPr>
            <a:r>
              <a:rPr lang="tr-TR" dirty="0" err="1" smtClean="0"/>
              <a:t>Pairs</a:t>
            </a:r>
            <a:r>
              <a:rPr lang="tr-TR" dirty="0" smtClean="0"/>
              <a:t> in </a:t>
            </a:r>
            <a:r>
              <a:rPr lang="tr-TR" dirty="0" err="1" smtClean="0"/>
              <a:t>which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case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exposed</a:t>
            </a:r>
            <a:r>
              <a:rPr lang="tr-TR" dirty="0" smtClean="0"/>
              <a:t> but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not</a:t>
            </a:r>
          </a:p>
          <a:p>
            <a:pPr marL="850392" lvl="1" indent="-457200">
              <a:buFont typeface="+mj-lt"/>
              <a:buAutoNum type="arabicPeriod"/>
            </a:pPr>
            <a:r>
              <a:rPr lang="tr-TR" dirty="0" err="1" smtClean="0"/>
              <a:t>Pairs</a:t>
            </a:r>
            <a:r>
              <a:rPr lang="tr-TR" dirty="0" smtClean="0"/>
              <a:t> </a:t>
            </a:r>
            <a:r>
              <a:rPr lang="tr-TR" dirty="0" err="1" smtClean="0"/>
              <a:t>inwhich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exposed</a:t>
            </a:r>
            <a:r>
              <a:rPr lang="tr-TR" dirty="0" smtClean="0"/>
              <a:t> but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case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not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0640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2 x 2 </a:t>
            </a:r>
            <a:r>
              <a:rPr lang="tr-TR" sz="3600" dirty="0" err="1" smtClean="0"/>
              <a:t>table</a:t>
            </a:r>
            <a:r>
              <a:rPr lang="tr-TR" sz="3600" dirty="0" smtClean="0"/>
              <a:t> in </a:t>
            </a:r>
            <a:r>
              <a:rPr lang="tr-TR" sz="3600" dirty="0" err="1" smtClean="0"/>
              <a:t>matched</a:t>
            </a:r>
            <a:r>
              <a:rPr lang="tr-TR" sz="3600" dirty="0" smtClean="0"/>
              <a:t> </a:t>
            </a:r>
            <a:r>
              <a:rPr lang="tr-TR" sz="3600" dirty="0" err="1" smtClean="0"/>
              <a:t>case-control</a:t>
            </a:r>
            <a:r>
              <a:rPr lang="tr-TR" sz="3600" dirty="0" smtClean="0"/>
              <a:t> </a:t>
            </a:r>
            <a:r>
              <a:rPr lang="tr-TR" sz="3600" dirty="0" err="1" smtClean="0"/>
              <a:t>design</a:t>
            </a:r>
            <a:endParaRPr lang="tr-TR" sz="36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9440692"/>
              </p:ext>
            </p:extLst>
          </p:nvPr>
        </p:nvGraphicFramePr>
        <p:xfrm>
          <a:off x="2195736" y="2636912"/>
          <a:ext cx="4320480" cy="2360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120"/>
                <a:gridCol w="1080120"/>
                <a:gridCol w="1080120"/>
                <a:gridCol w="1080120"/>
              </a:tblGrid>
              <a:tr h="540060">
                <a:tc rowSpan="2" gridSpan="2"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b="1" dirty="0" err="1" smtClean="0"/>
                        <a:t>Controls</a:t>
                      </a:r>
                      <a:endParaRPr lang="tr-TR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540060">
                <a:tc gridSpan="2"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Exposed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Not </a:t>
                      </a:r>
                      <a:r>
                        <a:rPr lang="tr-TR" dirty="0" err="1" smtClean="0"/>
                        <a:t>Exposed</a:t>
                      </a:r>
                      <a:endParaRPr lang="tr-TR" dirty="0"/>
                    </a:p>
                  </a:txBody>
                  <a:tcPr/>
                </a:tc>
              </a:tr>
              <a:tr h="540060">
                <a:tc rowSpan="2">
                  <a:txBody>
                    <a:bodyPr/>
                    <a:lstStyle/>
                    <a:p>
                      <a:pPr algn="ctr"/>
                      <a:endParaRPr lang="tr-TR" dirty="0" smtClean="0"/>
                    </a:p>
                    <a:p>
                      <a:pPr algn="ctr"/>
                      <a:r>
                        <a:rPr lang="tr-TR" b="1" dirty="0" err="1" smtClean="0"/>
                        <a:t>Cases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Exposed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err="1" smtClean="0">
                          <a:solidFill>
                            <a:srgbClr val="00B050"/>
                          </a:solidFill>
                        </a:rPr>
                        <a:t>aa</a:t>
                      </a:r>
                      <a:endParaRPr lang="tr-TR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err="1" smtClean="0">
                          <a:solidFill>
                            <a:srgbClr val="FF0000"/>
                          </a:solidFill>
                        </a:rPr>
                        <a:t>bb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4006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Not </a:t>
                      </a:r>
                      <a:r>
                        <a:rPr lang="tr-TR" dirty="0" err="1" smtClean="0"/>
                        <a:t>Exposed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cc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err="1" smtClean="0">
                          <a:solidFill>
                            <a:srgbClr val="00B050"/>
                          </a:solidFill>
                        </a:rPr>
                        <a:t>dd</a:t>
                      </a:r>
                      <a:endParaRPr lang="tr-TR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5252155" y="5157192"/>
            <a:ext cx="1465786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00B050"/>
                </a:solidFill>
              </a:rPr>
              <a:t>Concordant</a:t>
            </a:r>
            <a:endParaRPr lang="tr-TR" b="1" dirty="0">
              <a:solidFill>
                <a:srgbClr val="00B050"/>
              </a:solidFill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5043700" y="4236661"/>
            <a:ext cx="608420" cy="992539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5876528" y="4797152"/>
            <a:ext cx="0" cy="432048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323528" y="2204864"/>
            <a:ext cx="1789401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Disconcordant</a:t>
            </a:r>
            <a:endParaRPr lang="tr-TR" b="1" dirty="0">
              <a:solidFill>
                <a:srgbClr val="FF0000"/>
              </a:solidFill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H="1" flipV="1">
            <a:off x="1619672" y="2574196"/>
            <a:ext cx="4104456" cy="150287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 flipH="1" flipV="1">
            <a:off x="1331640" y="2636913"/>
            <a:ext cx="3384376" cy="187220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etin kutusu 20"/>
          <p:cNvSpPr txBox="1"/>
          <p:nvPr/>
        </p:nvSpPr>
        <p:spPr>
          <a:xfrm>
            <a:off x="6617411" y="2636913"/>
            <a:ext cx="23470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bb</a:t>
            </a:r>
            <a:r>
              <a:rPr lang="tr-TR" dirty="0" smtClean="0"/>
              <a:t>: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matched</a:t>
            </a:r>
            <a:r>
              <a:rPr lang="tr-TR" dirty="0" smtClean="0"/>
              <a:t> </a:t>
            </a:r>
            <a:r>
              <a:rPr lang="tr-TR" dirty="0" err="1" smtClean="0"/>
              <a:t>pairs</a:t>
            </a:r>
            <a:r>
              <a:rPr lang="tr-TR" dirty="0" smtClean="0"/>
              <a:t>. 2 x </a:t>
            </a:r>
            <a:r>
              <a:rPr lang="tr-TR" dirty="0" err="1" smtClean="0"/>
              <a:t>bb</a:t>
            </a:r>
            <a:r>
              <a:rPr lang="tr-TR" dirty="0" smtClean="0"/>
              <a:t> </a:t>
            </a:r>
            <a:r>
              <a:rPr lang="tr-TR" dirty="0" err="1" smtClean="0"/>
              <a:t>subjects</a:t>
            </a:r>
            <a:r>
              <a:rPr lang="tr-TR" dirty="0" smtClean="0"/>
              <a:t> in </a:t>
            </a:r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cell</a:t>
            </a:r>
            <a:endParaRPr lang="tr-TR" dirty="0" smtClean="0"/>
          </a:p>
          <a:p>
            <a:r>
              <a:rPr lang="tr-TR" dirty="0" smtClean="0"/>
              <a:t>                           </a:t>
            </a:r>
            <a:endParaRPr lang="tr-TR" dirty="0"/>
          </a:p>
        </p:txBody>
      </p:sp>
      <p:cxnSp>
        <p:nvCxnSpPr>
          <p:cNvPr id="23" name="Düz Ok Bağlayıcısı 22"/>
          <p:cNvCxnSpPr/>
          <p:nvPr/>
        </p:nvCxnSpPr>
        <p:spPr>
          <a:xfrm flipH="1">
            <a:off x="6228184" y="3573016"/>
            <a:ext cx="936104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etin kutusu 26"/>
          <p:cNvSpPr txBox="1"/>
          <p:nvPr/>
        </p:nvSpPr>
        <p:spPr>
          <a:xfrm>
            <a:off x="379359" y="5555410"/>
            <a:ext cx="4968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Total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subjects</a:t>
            </a:r>
            <a:r>
              <a:rPr lang="tr-TR" dirty="0" smtClean="0"/>
              <a:t> = 2 x (</a:t>
            </a:r>
            <a:r>
              <a:rPr lang="tr-TR" dirty="0" err="1" smtClean="0"/>
              <a:t>aa+bb+cc+dd</a:t>
            </a:r>
            <a:r>
              <a:rPr lang="tr-TR" dirty="0" smtClean="0"/>
              <a:t>)</a:t>
            </a:r>
            <a:endParaRPr lang="tr-T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Metin kutusu 31"/>
              <p:cNvSpPr txBox="1"/>
              <p:nvPr/>
            </p:nvSpPr>
            <p:spPr>
              <a:xfrm>
                <a:off x="539551" y="6015529"/>
                <a:ext cx="3626698" cy="801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3200" dirty="0" smtClean="0"/>
                  <a:t>OR (</a:t>
                </a:r>
                <a:r>
                  <a:rPr lang="tr-TR" sz="3200" dirty="0" err="1" smtClean="0"/>
                  <a:t>matched</a:t>
                </a:r>
                <a:r>
                  <a:rPr lang="tr-TR" sz="3200" dirty="0" smtClean="0"/>
                  <a:t>)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sz="3200" b="0" i="1" smtClean="0">
                            <a:latin typeface="Cambria Math"/>
                          </a:rPr>
                          <m:t>𝑏𝑏</m:t>
                        </m:r>
                      </m:num>
                      <m:den>
                        <m:r>
                          <a:rPr lang="tr-TR" sz="3200" b="0" i="1" smtClean="0">
                            <a:latin typeface="Cambria Math"/>
                          </a:rPr>
                          <m:t>𝑐𝑐</m:t>
                        </m:r>
                      </m:den>
                    </m:f>
                  </m:oMath>
                </a14:m>
                <a:endParaRPr lang="tr-TR" sz="3200" dirty="0"/>
              </a:p>
            </p:txBody>
          </p:sp>
        </mc:Choice>
        <mc:Fallback xmlns="">
          <p:sp>
            <p:nvSpPr>
              <p:cNvPr id="32" name="Metin kutusu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1" y="6015529"/>
                <a:ext cx="3626698" cy="801630"/>
              </a:xfrm>
              <a:prstGeom prst="rect">
                <a:avLst/>
              </a:prstGeom>
              <a:blipFill rotWithShape="1">
                <a:blip r:embed="rId2"/>
                <a:stretch>
                  <a:fillRect l="-4377" b="-12214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702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Attributable</a:t>
            </a:r>
            <a:r>
              <a:rPr lang="tr-TR" dirty="0" smtClean="0"/>
              <a:t> Risk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9591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Attributable</a:t>
            </a:r>
            <a:r>
              <a:rPr lang="tr-TR" sz="4000" dirty="0" smtClean="0"/>
              <a:t> Risk(AR)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4389120"/>
          </a:xfrm>
        </p:spPr>
        <p:txBody>
          <a:bodyPr/>
          <a:lstStyle/>
          <a:p>
            <a:r>
              <a:rPr lang="tr-TR" dirty="0" smtClean="0"/>
              <a:t>AR is a </a:t>
            </a:r>
            <a:r>
              <a:rPr lang="tr-TR" dirty="0" err="1" smtClean="0"/>
              <a:t>measure</a:t>
            </a:r>
            <a:r>
              <a:rPr lang="tr-TR" dirty="0" smtClean="0"/>
              <a:t> of </a:t>
            </a:r>
            <a:r>
              <a:rPr lang="tr-TR" dirty="0" err="1" smtClean="0"/>
              <a:t>excess</a:t>
            </a:r>
            <a:r>
              <a:rPr lang="tr-TR" dirty="0" smtClean="0"/>
              <a:t> risk </a:t>
            </a:r>
            <a:r>
              <a:rPr lang="tr-TR" dirty="0" err="1" smtClean="0"/>
              <a:t>that</a:t>
            </a:r>
            <a:r>
              <a:rPr lang="tr-TR" dirty="0" smtClean="0"/>
              <a:t> is </a:t>
            </a:r>
            <a:r>
              <a:rPr lang="tr-TR" dirty="0" err="1" smtClean="0"/>
              <a:t>attributed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r>
              <a:rPr lang="tr-TR" sz="2000" b="1" dirty="0" smtClean="0">
                <a:solidFill>
                  <a:srgbClr val="C00000"/>
                </a:solidFill>
              </a:rPr>
              <a:t>AR= (</a:t>
            </a:r>
            <a:r>
              <a:rPr lang="tr-TR" sz="2000" b="1" dirty="0" err="1" smtClean="0">
                <a:solidFill>
                  <a:srgbClr val="C00000"/>
                </a:solidFill>
              </a:rPr>
              <a:t>incidence</a:t>
            </a:r>
            <a:r>
              <a:rPr lang="tr-TR" sz="2000" b="1" dirty="0" smtClean="0">
                <a:solidFill>
                  <a:srgbClr val="C00000"/>
                </a:solidFill>
              </a:rPr>
              <a:t> in </a:t>
            </a:r>
            <a:r>
              <a:rPr lang="tr-TR" sz="2000" b="1" dirty="0" err="1" smtClean="0">
                <a:solidFill>
                  <a:srgbClr val="C00000"/>
                </a:solidFill>
              </a:rPr>
              <a:t>the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exposed</a:t>
            </a:r>
            <a:r>
              <a:rPr lang="tr-TR" sz="2000" b="1" dirty="0" smtClean="0">
                <a:solidFill>
                  <a:srgbClr val="C00000"/>
                </a:solidFill>
              </a:rPr>
              <a:t>) – (</a:t>
            </a:r>
            <a:r>
              <a:rPr lang="tr-TR" sz="2000" b="1" dirty="0" err="1" smtClean="0">
                <a:solidFill>
                  <a:srgbClr val="C00000"/>
                </a:solidFill>
              </a:rPr>
              <a:t>incidence</a:t>
            </a:r>
            <a:r>
              <a:rPr lang="tr-TR" sz="2000" b="1" dirty="0" smtClean="0">
                <a:solidFill>
                  <a:srgbClr val="C00000"/>
                </a:solidFill>
              </a:rPr>
              <a:t> in </a:t>
            </a:r>
            <a:r>
              <a:rPr lang="tr-TR" sz="2000" b="1" dirty="0" err="1" smtClean="0">
                <a:solidFill>
                  <a:srgbClr val="C00000"/>
                </a:solidFill>
              </a:rPr>
              <a:t>the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non-exposed</a:t>
            </a:r>
            <a:r>
              <a:rPr lang="tr-TR" sz="2000" b="1" dirty="0" smtClean="0">
                <a:solidFill>
                  <a:srgbClr val="C00000"/>
                </a:solidFill>
              </a:rPr>
              <a:t>)</a:t>
            </a:r>
          </a:p>
          <a:p>
            <a:pPr marL="0" indent="0">
              <a:buNone/>
            </a:pPr>
            <a:r>
              <a:rPr lang="tr-TR" sz="2000" b="1" dirty="0" smtClean="0">
                <a:solidFill>
                  <a:srgbClr val="C00000"/>
                </a:solidFill>
              </a:rPr>
              <a:t>						(</a:t>
            </a:r>
            <a:r>
              <a:rPr lang="tr-TR" sz="2000" b="1" dirty="0" err="1" smtClean="0">
                <a:solidFill>
                  <a:srgbClr val="C00000"/>
                </a:solidFill>
              </a:rPr>
              <a:t>baseline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group</a:t>
            </a:r>
            <a:r>
              <a:rPr lang="tr-TR" sz="2000" b="1" dirty="0" smtClean="0">
                <a:solidFill>
                  <a:srgbClr val="C00000"/>
                </a:solidFill>
              </a:rPr>
              <a:t>)</a:t>
            </a:r>
            <a:endParaRPr lang="tr-TR" sz="2000" b="1" dirty="0">
              <a:solidFill>
                <a:srgbClr val="C00000"/>
              </a:solidFill>
            </a:endParaRPr>
          </a:p>
        </p:txBody>
      </p:sp>
      <p:cxnSp>
        <p:nvCxnSpPr>
          <p:cNvPr id="5" name="Düz Bağlayıcı 4"/>
          <p:cNvCxnSpPr/>
          <p:nvPr/>
        </p:nvCxnSpPr>
        <p:spPr>
          <a:xfrm flipH="1">
            <a:off x="971600" y="6093296"/>
            <a:ext cx="69127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Dikdörtgen 8"/>
          <p:cNvSpPr/>
          <p:nvPr/>
        </p:nvSpPr>
        <p:spPr>
          <a:xfrm>
            <a:off x="1979712" y="4221088"/>
            <a:ext cx="914400" cy="187220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4669490" y="5157192"/>
            <a:ext cx="9144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2" name="Düz Bağlayıcı 11"/>
          <p:cNvCxnSpPr>
            <a:stCxn id="9" idx="1"/>
            <a:endCxn id="10" idx="0"/>
          </p:cNvCxnSpPr>
          <p:nvPr/>
        </p:nvCxnSpPr>
        <p:spPr>
          <a:xfrm>
            <a:off x="1979712" y="5157192"/>
            <a:ext cx="3146978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1547664" y="6196662"/>
            <a:ext cx="1657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Exposed</a:t>
            </a:r>
            <a:r>
              <a:rPr lang="tr-TR" dirty="0" smtClean="0"/>
              <a:t> </a:t>
            </a:r>
            <a:r>
              <a:rPr lang="tr-TR" dirty="0" err="1" smtClean="0"/>
              <a:t>group</a:t>
            </a:r>
            <a:endParaRPr lang="tr-TR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4283968" y="6196662"/>
            <a:ext cx="2146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Non-exposed</a:t>
            </a:r>
            <a:r>
              <a:rPr lang="tr-TR" dirty="0" smtClean="0"/>
              <a:t> </a:t>
            </a:r>
            <a:r>
              <a:rPr lang="tr-TR" dirty="0" err="1" smtClean="0"/>
              <a:t>group</a:t>
            </a:r>
            <a:endParaRPr lang="tr-TR" dirty="0"/>
          </a:p>
        </p:txBody>
      </p:sp>
      <p:sp>
        <p:nvSpPr>
          <p:cNvPr id="17" name="Sağ Ayraç 16"/>
          <p:cNvSpPr/>
          <p:nvPr/>
        </p:nvSpPr>
        <p:spPr>
          <a:xfrm>
            <a:off x="5729384" y="5156337"/>
            <a:ext cx="155448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6068131" y="5440578"/>
            <a:ext cx="1491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Baseline</a:t>
            </a:r>
            <a:r>
              <a:rPr lang="tr-TR" dirty="0" smtClean="0"/>
              <a:t> Risk</a:t>
            </a:r>
            <a:endParaRPr lang="tr-TR" dirty="0"/>
          </a:p>
        </p:txBody>
      </p:sp>
      <p:sp>
        <p:nvSpPr>
          <p:cNvPr id="19" name="Sağ Ayraç 18"/>
          <p:cNvSpPr/>
          <p:nvPr/>
        </p:nvSpPr>
        <p:spPr>
          <a:xfrm>
            <a:off x="3049978" y="4200931"/>
            <a:ext cx="155448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Metin kutusu 19"/>
          <p:cNvSpPr txBox="1"/>
          <p:nvPr/>
        </p:nvSpPr>
        <p:spPr>
          <a:xfrm>
            <a:off x="3329669" y="4473465"/>
            <a:ext cx="1889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Attributable</a:t>
            </a:r>
            <a:r>
              <a:rPr lang="tr-TR" dirty="0" smtClean="0"/>
              <a:t> Risk</a:t>
            </a:r>
            <a:endParaRPr lang="tr-TR" dirty="0"/>
          </a:p>
        </p:txBody>
      </p:sp>
      <p:sp>
        <p:nvSpPr>
          <p:cNvPr id="21" name="Sol Ayraç 20"/>
          <p:cNvSpPr/>
          <p:nvPr/>
        </p:nvSpPr>
        <p:spPr>
          <a:xfrm>
            <a:off x="1569350" y="4241937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Metin kutusu 21"/>
          <p:cNvSpPr txBox="1"/>
          <p:nvPr/>
        </p:nvSpPr>
        <p:spPr>
          <a:xfrm>
            <a:off x="13192" y="4317293"/>
            <a:ext cx="1577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Incidence</a:t>
            </a:r>
            <a:r>
              <a:rPr lang="tr-TR" dirty="0" smtClean="0"/>
              <a:t> </a:t>
            </a:r>
            <a:r>
              <a:rPr lang="tr-TR" dirty="0" err="1" smtClean="0"/>
              <a:t>due</a:t>
            </a:r>
            <a:endParaRPr lang="tr-TR" dirty="0" smtClean="0"/>
          </a:p>
          <a:p>
            <a:r>
              <a:rPr lang="tr-TR" dirty="0" err="1"/>
              <a:t>t</a:t>
            </a:r>
            <a:r>
              <a:rPr lang="tr-TR" dirty="0" err="1" smtClean="0"/>
              <a:t>o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endParaRPr lang="tr-TR" dirty="0"/>
          </a:p>
        </p:txBody>
      </p:sp>
      <p:sp>
        <p:nvSpPr>
          <p:cNvPr id="23" name="Sol Ayraç 22"/>
          <p:cNvSpPr/>
          <p:nvPr/>
        </p:nvSpPr>
        <p:spPr>
          <a:xfrm>
            <a:off x="1591124" y="5178896"/>
            <a:ext cx="155448" cy="89184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kutusu 24"/>
          <p:cNvSpPr txBox="1"/>
          <p:nvPr/>
        </p:nvSpPr>
        <p:spPr>
          <a:xfrm>
            <a:off x="-108520" y="5440578"/>
            <a:ext cx="19308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Incidence</a:t>
            </a:r>
            <a:r>
              <a:rPr lang="tr-TR" dirty="0" smtClean="0"/>
              <a:t> not</a:t>
            </a:r>
          </a:p>
          <a:p>
            <a:r>
              <a:rPr lang="tr-TR" dirty="0" err="1"/>
              <a:t>d</a:t>
            </a:r>
            <a:r>
              <a:rPr lang="tr-TR" dirty="0" err="1" smtClean="0"/>
              <a:t>ue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 </a:t>
            </a:r>
            <a:r>
              <a:rPr lang="tr-TR" dirty="0" err="1" smtClean="0"/>
              <a:t>exposure</a:t>
            </a: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3822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Proportional</a:t>
            </a:r>
            <a:r>
              <a:rPr lang="tr-TR" dirty="0" smtClean="0"/>
              <a:t> </a:t>
            </a:r>
            <a:r>
              <a:rPr lang="tr-TR" dirty="0" err="1" smtClean="0"/>
              <a:t>Attributable</a:t>
            </a:r>
            <a:r>
              <a:rPr lang="tr-TR" dirty="0" smtClean="0"/>
              <a:t> Risk</a:t>
            </a:r>
            <a:endParaRPr lang="tr-T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endParaRPr lang="tr-TR" dirty="0" smtClean="0"/>
              </a:p>
              <a:p>
                <a:endParaRPr lang="tr-TR" dirty="0"/>
              </a:p>
              <a:p>
                <a:pPr marL="0" indent="0">
                  <a:buNone/>
                </a:pPr>
                <a:r>
                  <a:rPr lang="tr-TR" dirty="0" smtClean="0"/>
                  <a:t>PAR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smtClean="0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tr-TR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tr-TR" b="0" i="1" smtClean="0">
                                <a:latin typeface="Cambria Math"/>
                              </a:rPr>
                              <m:t>𝐼𝑛𝑐𝑖𝑑𝑒𝑛𝑐𝑒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 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𝑖𝑛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 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𝑒𝑥𝑝𝑜𝑠𝑒𝑑</m:t>
                            </m:r>
                          </m:e>
                        </m:d>
                        <m:r>
                          <a:rPr lang="tr-TR" b="0" i="1" smtClean="0">
                            <a:latin typeface="Cambria Math"/>
                          </a:rPr>
                          <m:t>−(</m:t>
                        </m:r>
                        <m:r>
                          <a:rPr lang="tr-TR" b="0" i="1" smtClean="0">
                            <a:latin typeface="Cambria Math"/>
                          </a:rPr>
                          <m:t>𝑖𝑛𝑐𝑖𝑑𝑒𝑛𝑐𝑒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𝑖𝑛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𝑛𝑜𝑛</m:t>
                        </m:r>
                        <m:r>
                          <a:rPr lang="tr-TR" b="0" i="1" smtClean="0">
                            <a:latin typeface="Cambria Math"/>
                          </a:rPr>
                          <m:t>−</m:t>
                        </m:r>
                        <m:r>
                          <a:rPr lang="tr-TR" b="0" i="1" smtClean="0">
                            <a:latin typeface="Cambria Math"/>
                          </a:rPr>
                          <m:t>𝑒𝑥𝑝𝑜𝑠𝑒𝑑</m:t>
                        </m:r>
                        <m:r>
                          <a:rPr lang="tr-TR" b="0" i="1" smtClean="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tr-TR" b="0" i="1" smtClean="0">
                            <a:latin typeface="Cambria Math"/>
                          </a:rPr>
                          <m:t>𝑖𝑛𝑐𝑖𝑑𝑒𝑛𝑐𝑒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𝑖𝑛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𝑒𝑥𝑝𝑜𝑠𝑒𝑑</m:t>
                        </m:r>
                      </m:den>
                    </m:f>
                  </m:oMath>
                </a14:m>
                <a:endParaRPr lang="tr-TR" dirty="0" smtClean="0"/>
              </a:p>
              <a:p>
                <a:pPr marL="0" indent="0">
                  <a:buNone/>
                </a:pPr>
                <a:endParaRPr lang="tr-TR" dirty="0"/>
              </a:p>
              <a:p>
                <a:pPr marL="0" indent="0">
                  <a:buNone/>
                </a:pPr>
                <a:endParaRPr lang="tr-TR" dirty="0" smtClean="0"/>
              </a:p>
              <a:p>
                <a:pPr marL="0" indent="0">
                  <a:buNone/>
                </a:pPr>
                <a:r>
                  <a:rPr lang="tr-TR" dirty="0" err="1" smtClean="0"/>
                  <a:t>If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you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prevent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exposure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totally</a:t>
                </a:r>
                <a:r>
                  <a:rPr lang="tr-TR" dirty="0" smtClean="0"/>
                  <a:t>, </a:t>
                </a:r>
                <a:r>
                  <a:rPr lang="tr-TR" dirty="0" err="1" smtClean="0"/>
                  <a:t>what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percent</a:t>
                </a:r>
                <a:r>
                  <a:rPr lang="tr-TR" dirty="0" smtClean="0"/>
                  <a:t> of </a:t>
                </a:r>
                <a:r>
                  <a:rPr lang="tr-TR" dirty="0" err="1" smtClean="0"/>
                  <a:t>disease</a:t>
                </a:r>
                <a:r>
                  <a:rPr lang="tr-TR" dirty="0" smtClean="0"/>
                  <a:t> can be </a:t>
                </a:r>
                <a:r>
                  <a:rPr lang="tr-TR" dirty="0" err="1" smtClean="0"/>
                  <a:t>prevented</a:t>
                </a:r>
                <a:r>
                  <a:rPr lang="tr-TR" dirty="0" smtClean="0"/>
                  <a:t> in </a:t>
                </a:r>
                <a:r>
                  <a:rPr lang="tr-TR" dirty="0" err="1" smtClean="0"/>
                  <a:t>exposed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group</a:t>
                </a:r>
                <a:endParaRPr lang="tr-TR" dirty="0"/>
              </a:p>
            </p:txBody>
          </p:sp>
        </mc:Choice>
        <mc:Fallback xmlns=""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979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92088"/>
          </a:xfrm>
        </p:spPr>
        <p:txBody>
          <a:bodyPr>
            <a:normAutofit/>
          </a:bodyPr>
          <a:lstStyle/>
          <a:p>
            <a:r>
              <a:rPr lang="tr-TR" sz="4000" dirty="0" err="1" smtClean="0"/>
              <a:t>Example</a:t>
            </a:r>
            <a:endParaRPr lang="tr-TR" sz="40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6345535"/>
              </p:ext>
            </p:extLst>
          </p:nvPr>
        </p:nvGraphicFramePr>
        <p:xfrm>
          <a:off x="467544" y="1628800"/>
          <a:ext cx="8229600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Develop</a:t>
                      </a:r>
                      <a:r>
                        <a:rPr lang="tr-TR" baseline="0" dirty="0" smtClean="0"/>
                        <a:t> </a:t>
                      </a:r>
                    </a:p>
                    <a:p>
                      <a:pPr algn="ctr"/>
                      <a:r>
                        <a:rPr lang="tr-TR" baseline="0" dirty="0" smtClean="0"/>
                        <a:t>CHD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Do not </a:t>
                      </a:r>
                      <a:r>
                        <a:rPr lang="tr-TR" dirty="0" err="1" smtClean="0"/>
                        <a:t>develop</a:t>
                      </a:r>
                      <a:r>
                        <a:rPr lang="tr-TR" dirty="0" smtClean="0"/>
                        <a:t> CHD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Totals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Incidence</a:t>
                      </a:r>
                      <a:r>
                        <a:rPr lang="tr-TR" dirty="0" smtClean="0"/>
                        <a:t> of CHD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err="1" smtClean="0"/>
                        <a:t>Use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tobacco</a:t>
                      </a:r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1900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50.0 </a:t>
                      </a:r>
                      <a:r>
                        <a:rPr lang="tr-TR" dirty="0" err="1" smtClean="0">
                          <a:latin typeface="+mj-lt"/>
                        </a:rPr>
                        <a:t>per</a:t>
                      </a:r>
                      <a:r>
                        <a:rPr lang="tr-TR" dirty="0" smtClean="0">
                          <a:latin typeface="+mj-lt"/>
                        </a:rPr>
                        <a:t> 1,000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Do not </a:t>
                      </a:r>
                      <a:r>
                        <a:rPr lang="tr-TR" dirty="0" err="1" smtClean="0"/>
                        <a:t>use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tobacco</a:t>
                      </a:r>
                      <a:endParaRPr lang="tr-T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2950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16.7 </a:t>
                      </a:r>
                      <a:r>
                        <a:rPr lang="tr-TR" dirty="0" err="1" smtClean="0">
                          <a:latin typeface="+mj-lt"/>
                        </a:rPr>
                        <a:t>per</a:t>
                      </a:r>
                      <a:r>
                        <a:rPr lang="tr-TR" dirty="0" smtClean="0">
                          <a:latin typeface="+mj-lt"/>
                        </a:rPr>
                        <a:t> 1000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5" name="Metin kutusu 4"/>
              <p:cNvSpPr txBox="1"/>
              <p:nvPr/>
            </p:nvSpPr>
            <p:spPr>
              <a:xfrm>
                <a:off x="611560" y="3933056"/>
                <a:ext cx="4235455" cy="13608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2400" dirty="0" smtClean="0">
                    <a:latin typeface="+mj-lt"/>
                  </a:rPr>
                  <a:t>AR = 50.0 - 16.7 = </a:t>
                </a:r>
                <a:r>
                  <a:rPr lang="tr-TR" sz="2400" dirty="0" smtClean="0">
                    <a:latin typeface="+mj-lt"/>
                  </a:rPr>
                  <a:t>33.3 </a:t>
                </a:r>
                <a:r>
                  <a:rPr lang="tr-TR" sz="2400" dirty="0" err="1" smtClean="0">
                    <a:latin typeface="+mj-lt"/>
                  </a:rPr>
                  <a:t>per</a:t>
                </a:r>
                <a:r>
                  <a:rPr lang="tr-TR" sz="2400" dirty="0" smtClean="0">
                    <a:latin typeface="+mj-lt"/>
                  </a:rPr>
                  <a:t> 1,000</a:t>
                </a:r>
                <a:endParaRPr lang="tr-TR" sz="2400" dirty="0" smtClean="0">
                  <a:latin typeface="+mj-lt"/>
                </a:endParaRPr>
              </a:p>
              <a:p>
                <a:endParaRPr lang="tr-TR" sz="2400" dirty="0">
                  <a:latin typeface="+mj-lt"/>
                </a:endParaRPr>
              </a:p>
              <a:p>
                <a:r>
                  <a:rPr lang="tr-TR" sz="2400" dirty="0" smtClean="0">
                    <a:latin typeface="+mj-lt"/>
                  </a:rPr>
                  <a:t>PAR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sz="2400" b="0" i="1" smtClean="0">
                            <a:latin typeface="Cambria Math"/>
                          </a:rPr>
                          <m:t>50 −16.7</m:t>
                        </m:r>
                      </m:num>
                      <m:den>
                        <m:r>
                          <a:rPr lang="tr-TR" sz="2400" b="0" i="1" smtClean="0">
                            <a:latin typeface="Cambria Math"/>
                          </a:rPr>
                          <m:t>50</m:t>
                        </m:r>
                      </m:den>
                    </m:f>
                  </m:oMath>
                </a14:m>
                <a:r>
                  <a:rPr lang="tr-TR" sz="2400" dirty="0" smtClean="0">
                    <a:latin typeface="+mj-lt"/>
                  </a:rPr>
                  <a:t> = </a:t>
                </a:r>
                <a:r>
                  <a:rPr lang="tr-TR" sz="2400" dirty="0" smtClean="0">
                    <a:latin typeface="+mj-lt"/>
                  </a:rPr>
                  <a:t>0.666 </a:t>
                </a:r>
                <a:r>
                  <a:rPr lang="tr-TR" sz="2400" dirty="0" smtClean="0">
                    <a:latin typeface="+mj-lt"/>
                  </a:rPr>
                  <a:t>= </a:t>
                </a:r>
                <a:r>
                  <a:rPr lang="tr-TR" sz="2400" dirty="0" smtClean="0">
                    <a:latin typeface="+mj-lt"/>
                  </a:rPr>
                  <a:t>66.6 </a:t>
                </a:r>
                <a:r>
                  <a:rPr lang="tr-TR" sz="2400" dirty="0" smtClean="0">
                    <a:latin typeface="+mj-lt"/>
                  </a:rPr>
                  <a:t>%</a:t>
                </a:r>
                <a:endParaRPr lang="tr-TR" sz="2400" dirty="0">
                  <a:latin typeface="+mj-lt"/>
                </a:endParaRPr>
              </a:p>
            </p:txBody>
          </p:sp>
        </mc:Choice>
        <mc:Fallback>
          <p:sp>
            <p:nvSpPr>
              <p:cNvPr id="5" name="Metin kutusu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933056"/>
                <a:ext cx="4235455" cy="1360885"/>
              </a:xfrm>
              <a:prstGeom prst="rect">
                <a:avLst/>
              </a:prstGeom>
              <a:blipFill rotWithShape="1">
                <a:blip r:embed="rId2"/>
                <a:stretch>
                  <a:fillRect l="-2158" t="-3587" r="-1151" b="-4036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Metin kutusu 5"/>
          <p:cNvSpPr txBox="1"/>
          <p:nvPr/>
        </p:nvSpPr>
        <p:spPr>
          <a:xfrm>
            <a:off x="4558" y="5493743"/>
            <a:ext cx="88712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tr-TR" dirty="0" err="1" smtClean="0">
                <a:latin typeface="+mj-lt"/>
              </a:rPr>
              <a:t>Tobacco</a:t>
            </a:r>
            <a:r>
              <a:rPr lang="tr-TR" dirty="0" smtClean="0">
                <a:latin typeface="+mj-lt"/>
              </a:rPr>
              <a:t> is </a:t>
            </a:r>
            <a:r>
              <a:rPr lang="tr-TR" dirty="0" err="1" smtClean="0">
                <a:latin typeface="+mj-lt"/>
              </a:rPr>
              <a:t>responsible</a:t>
            </a:r>
            <a:r>
              <a:rPr lang="tr-TR" dirty="0" smtClean="0">
                <a:latin typeface="+mj-lt"/>
              </a:rPr>
              <a:t> of 33.3 </a:t>
            </a:r>
            <a:r>
              <a:rPr lang="tr-TR" dirty="0" err="1" smtClean="0">
                <a:latin typeface="+mj-lt"/>
              </a:rPr>
              <a:t>per</a:t>
            </a:r>
            <a:r>
              <a:rPr lang="tr-TR" dirty="0" smtClean="0">
                <a:latin typeface="+mj-lt"/>
              </a:rPr>
              <a:t> 1000 </a:t>
            </a:r>
            <a:r>
              <a:rPr lang="tr-TR" dirty="0" err="1" smtClean="0">
                <a:latin typeface="+mj-lt"/>
              </a:rPr>
              <a:t>out</a:t>
            </a:r>
            <a:r>
              <a:rPr lang="tr-TR" dirty="0" smtClean="0">
                <a:latin typeface="+mj-lt"/>
              </a:rPr>
              <a:t> of 50 </a:t>
            </a:r>
            <a:r>
              <a:rPr lang="tr-TR" dirty="0" err="1" smtClean="0">
                <a:latin typeface="+mj-lt"/>
              </a:rPr>
              <a:t>per</a:t>
            </a:r>
            <a:r>
              <a:rPr lang="tr-TR" dirty="0" smtClean="0">
                <a:latin typeface="+mj-lt"/>
              </a:rPr>
              <a:t> 1000 </a:t>
            </a:r>
          </a:p>
          <a:p>
            <a:r>
              <a:rPr lang="tr-TR" dirty="0">
                <a:latin typeface="+mj-lt"/>
              </a:rPr>
              <a:t> </a:t>
            </a:r>
            <a:r>
              <a:rPr lang="tr-TR" dirty="0" smtClean="0">
                <a:latin typeface="+mj-lt"/>
              </a:rPr>
              <a:t>     </a:t>
            </a:r>
            <a:r>
              <a:rPr lang="tr-TR" dirty="0" err="1" smtClean="0">
                <a:latin typeface="+mj-lt"/>
              </a:rPr>
              <a:t>that</a:t>
            </a:r>
            <a:r>
              <a:rPr lang="tr-TR" dirty="0" smtClean="0">
                <a:latin typeface="+mj-lt"/>
              </a:rPr>
              <a:t> is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incidence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exposed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group</a:t>
            </a:r>
            <a:endParaRPr lang="tr-TR" dirty="0" smtClean="0">
              <a:latin typeface="+mj-lt"/>
            </a:endParaRPr>
          </a:p>
          <a:p>
            <a:endParaRPr lang="tr-TR" dirty="0" smtClean="0">
              <a:latin typeface="+mj-lt"/>
            </a:endParaRPr>
          </a:p>
          <a:p>
            <a:r>
              <a:rPr lang="tr-TR" dirty="0" smtClean="0">
                <a:latin typeface="+mj-lt"/>
              </a:rPr>
              <a:t>2. </a:t>
            </a:r>
            <a:r>
              <a:rPr lang="tr-TR" dirty="0" err="1" smtClean="0">
                <a:latin typeface="+mj-lt"/>
              </a:rPr>
              <a:t>If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you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prevent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using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tobacco</a:t>
            </a:r>
            <a:r>
              <a:rPr lang="tr-TR" dirty="0" smtClean="0">
                <a:latin typeface="+mj-lt"/>
              </a:rPr>
              <a:t> , </a:t>
            </a:r>
            <a:r>
              <a:rPr lang="tr-TR" dirty="0" smtClean="0">
                <a:latin typeface="+mj-lt"/>
              </a:rPr>
              <a:t>66.6 </a:t>
            </a:r>
            <a:r>
              <a:rPr lang="tr-TR" dirty="0" smtClean="0">
                <a:latin typeface="+mj-lt"/>
              </a:rPr>
              <a:t>% of CHD </a:t>
            </a:r>
            <a:r>
              <a:rPr lang="tr-TR" dirty="0" err="1" smtClean="0">
                <a:latin typeface="+mj-lt"/>
              </a:rPr>
              <a:t>patients</a:t>
            </a:r>
            <a:r>
              <a:rPr lang="tr-TR" dirty="0" smtClean="0">
                <a:latin typeface="+mj-lt"/>
              </a:rPr>
              <a:t> in </a:t>
            </a:r>
            <a:r>
              <a:rPr lang="tr-TR" dirty="0" err="1" smtClean="0">
                <a:latin typeface="+mj-lt"/>
              </a:rPr>
              <a:t>exposed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tobacco</a:t>
            </a:r>
            <a:r>
              <a:rPr lang="tr-TR" dirty="0" smtClean="0">
                <a:latin typeface="+mj-lt"/>
              </a:rPr>
              <a:t> can be </a:t>
            </a:r>
            <a:r>
              <a:rPr lang="tr-TR" dirty="0" err="1" smtClean="0">
                <a:latin typeface="+mj-lt"/>
              </a:rPr>
              <a:t>prevented</a:t>
            </a:r>
            <a:endParaRPr lang="tr-T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2936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AR in </a:t>
            </a:r>
            <a:r>
              <a:rPr lang="tr-TR" dirty="0" err="1" smtClean="0"/>
              <a:t>the</a:t>
            </a:r>
            <a:r>
              <a:rPr lang="tr-TR" dirty="0" smtClean="0"/>
              <a:t> total </a:t>
            </a:r>
            <a:r>
              <a:rPr lang="tr-TR" dirty="0" err="1" smtClean="0"/>
              <a:t>population</a:t>
            </a:r>
            <a:endParaRPr lang="tr-T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tr-TR" dirty="0" smtClean="0"/>
                  <a:t>Population is mix of </a:t>
                </a:r>
                <a:r>
                  <a:rPr lang="tr-TR" dirty="0" err="1" smtClean="0"/>
                  <a:t>exposed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and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non-exposed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group</a:t>
                </a:r>
                <a:endParaRPr lang="tr-TR" dirty="0" smtClean="0"/>
              </a:p>
              <a:p>
                <a:r>
                  <a:rPr lang="tr-TR" dirty="0" err="1" smtClean="0"/>
                  <a:t>Incidence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attributable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to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exposure</a:t>
                </a:r>
                <a:endParaRPr lang="tr-TR" dirty="0" smtClean="0"/>
              </a:p>
              <a:p>
                <a:pPr lvl="1"/>
                <a:endParaRPr lang="tr-TR" dirty="0" smtClean="0"/>
              </a:p>
              <a:p>
                <a:endParaRPr lang="tr-TR" dirty="0"/>
              </a:p>
              <a:p>
                <a:r>
                  <a:rPr lang="tr-TR" dirty="0" err="1" smtClean="0"/>
                  <a:t>Proportion</a:t>
                </a:r>
                <a:r>
                  <a:rPr lang="tr-TR" dirty="0" smtClean="0"/>
                  <a:t> of </a:t>
                </a:r>
                <a:r>
                  <a:rPr lang="tr-TR" dirty="0" err="1" smtClean="0"/>
                  <a:t>incidence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attributable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to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exposure</a:t>
                </a:r>
                <a:endParaRPr lang="tr-TR" dirty="0" smtClean="0"/>
              </a:p>
              <a:p>
                <a:endParaRPr lang="tr-TR" dirty="0"/>
              </a:p>
              <a:p>
                <a:pPr marL="0" indent="0">
                  <a:buNone/>
                </a:pPr>
                <a:r>
                  <a:rPr lang="tr-TR" b="1" dirty="0" smtClean="0">
                    <a:solidFill>
                      <a:srgbClr val="C00000"/>
                    </a:solidFill>
                  </a:rPr>
                  <a:t>PAR=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tr-TR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tr-TR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𝑰𝒏𝒄𝒊𝒅𝒆𝒏𝒄𝒆</m:t>
                            </m:r>
                            <m:r>
                              <a:rPr lang="tr-TR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 </m:t>
                            </m:r>
                            <m:r>
                              <a:rPr lang="tr-TR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𝒊𝒏</m:t>
                            </m:r>
                            <m:r>
                              <a:rPr lang="tr-TR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 </m:t>
                            </m:r>
                            <m:r>
                              <a:rPr lang="tr-TR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𝒕𝒐𝒕𝒂𝒍</m:t>
                            </m:r>
                            <m:r>
                              <a:rPr lang="tr-TR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 </m:t>
                            </m:r>
                            <m:r>
                              <a:rPr lang="tr-TR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𝒑𝒐𝒑𝒖𝒍𝒂𝒕𝒊𝒐𝒏</m:t>
                            </m:r>
                          </m:e>
                        </m:d>
                        <m: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−(</m:t>
                        </m:r>
                        <m: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𝒊𝒏𝒄𝒊𝒅𝒆𝒏𝒄𝒆</m:t>
                        </m:r>
                        <m: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𝒊𝒏</m:t>
                        </m:r>
                        <m: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𝒏𝒐𝒏</m:t>
                        </m:r>
                        <m: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𝒆𝒙𝒑𝒐𝒔𝒆𝒅</m:t>
                        </m:r>
                        <m: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𝑰𝒏𝒄𝒊𝒅𝒆𝒏𝒄𝒆</m:t>
                        </m:r>
                        <m: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𝒊𝒏</m:t>
                        </m:r>
                        <m: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𝒕𝒐𝒕𝒂𝒍</m:t>
                        </m:r>
                        <m: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tr-TR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𝒑𝒐𝒑𝒖𝒍𝒂𝒕𝒊𝒐𝒏</m:t>
                        </m:r>
                      </m:den>
                    </m:f>
                  </m:oMath>
                </a14:m>
                <a:endParaRPr lang="tr-TR" b="1" dirty="0"/>
              </a:p>
            </p:txBody>
          </p:sp>
        </mc:Choice>
        <mc:Fallback xmlns=""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 t="-1111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Metin kutusu 4"/>
          <p:cNvSpPr txBox="1"/>
          <p:nvPr/>
        </p:nvSpPr>
        <p:spPr>
          <a:xfrm>
            <a:off x="503040" y="3068960"/>
            <a:ext cx="8640960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  </a:t>
            </a:r>
            <a:r>
              <a:rPr lang="tr-TR" b="1" dirty="0" smtClean="0">
                <a:solidFill>
                  <a:srgbClr val="C00000"/>
                </a:solidFill>
              </a:rPr>
              <a:t>AR=(</a:t>
            </a:r>
            <a:r>
              <a:rPr lang="tr-TR" b="1" dirty="0" err="1" smtClean="0">
                <a:solidFill>
                  <a:srgbClr val="C00000"/>
                </a:solidFill>
              </a:rPr>
              <a:t>Incidence</a:t>
            </a:r>
            <a:r>
              <a:rPr lang="tr-TR" b="1" dirty="0" smtClean="0">
                <a:solidFill>
                  <a:srgbClr val="C00000"/>
                </a:solidFill>
              </a:rPr>
              <a:t> in total </a:t>
            </a:r>
            <a:r>
              <a:rPr lang="tr-TR" b="1" dirty="0" err="1" smtClean="0">
                <a:solidFill>
                  <a:srgbClr val="C00000"/>
                </a:solidFill>
              </a:rPr>
              <a:t>population</a:t>
            </a:r>
            <a:r>
              <a:rPr lang="tr-TR" b="1" dirty="0" smtClean="0">
                <a:solidFill>
                  <a:srgbClr val="C00000"/>
                </a:solidFill>
              </a:rPr>
              <a:t>) – (</a:t>
            </a:r>
            <a:r>
              <a:rPr lang="tr-TR" b="1" dirty="0" err="1" smtClean="0">
                <a:solidFill>
                  <a:srgbClr val="C00000"/>
                </a:solidFill>
              </a:rPr>
              <a:t>Incidence</a:t>
            </a:r>
            <a:r>
              <a:rPr lang="tr-TR" b="1" dirty="0" smtClean="0">
                <a:solidFill>
                  <a:srgbClr val="C00000"/>
                </a:solidFill>
              </a:rPr>
              <a:t> in </a:t>
            </a:r>
            <a:r>
              <a:rPr lang="tr-TR" b="1" dirty="0" err="1" smtClean="0">
                <a:solidFill>
                  <a:srgbClr val="C00000"/>
                </a:solidFill>
              </a:rPr>
              <a:t>non-exposed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groups</a:t>
            </a:r>
            <a:r>
              <a:rPr lang="tr-TR" b="1" dirty="0" smtClean="0">
                <a:solidFill>
                  <a:srgbClr val="C00000"/>
                </a:solidFill>
              </a:rPr>
              <a:t>)</a:t>
            </a:r>
            <a:endParaRPr lang="tr-T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6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latin typeface="+mj-lt"/>
              </a:rPr>
              <a:t>If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incidence</a:t>
            </a:r>
            <a:r>
              <a:rPr lang="tr-TR" dirty="0" smtClean="0">
                <a:latin typeface="+mj-lt"/>
              </a:rPr>
              <a:t> in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total </a:t>
            </a:r>
            <a:r>
              <a:rPr lang="tr-TR" dirty="0" err="1" smtClean="0">
                <a:latin typeface="+mj-lt"/>
              </a:rPr>
              <a:t>population</a:t>
            </a:r>
            <a:r>
              <a:rPr lang="tr-TR" dirty="0" smtClean="0">
                <a:latin typeface="+mj-lt"/>
              </a:rPr>
              <a:t> is </a:t>
            </a:r>
            <a:r>
              <a:rPr lang="tr-TR" dirty="0" err="1" smtClean="0">
                <a:latin typeface="+mj-lt"/>
              </a:rPr>
              <a:t>unknown</a:t>
            </a:r>
            <a:r>
              <a:rPr lang="tr-TR" dirty="0" smtClean="0">
                <a:latin typeface="+mj-lt"/>
              </a:rPr>
              <a:t>, it can be </a:t>
            </a:r>
            <a:r>
              <a:rPr lang="tr-TR" dirty="0" err="1" smtClean="0">
                <a:latin typeface="+mj-lt"/>
              </a:rPr>
              <a:t>calculated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if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know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parameters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below</a:t>
            </a:r>
            <a:endParaRPr lang="tr-TR" dirty="0" smtClean="0">
              <a:latin typeface="+mj-lt"/>
            </a:endParaRPr>
          </a:p>
          <a:p>
            <a:pPr lvl="1"/>
            <a:r>
              <a:rPr lang="tr-TR" dirty="0" err="1" smtClean="0">
                <a:latin typeface="+mj-lt"/>
              </a:rPr>
              <a:t>Incidence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among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smokers</a:t>
            </a:r>
            <a:r>
              <a:rPr lang="tr-TR" dirty="0" smtClean="0">
                <a:latin typeface="+mj-lt"/>
              </a:rPr>
              <a:t>  (</a:t>
            </a:r>
            <a:r>
              <a:rPr lang="tr-TR" dirty="0" err="1" smtClean="0">
                <a:solidFill>
                  <a:srgbClr val="C00000"/>
                </a:solidFill>
                <a:latin typeface="+mj-lt"/>
              </a:rPr>
              <a:t>e.g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. 50.0 </a:t>
            </a:r>
            <a:r>
              <a:rPr lang="tr-TR" dirty="0" err="1" smtClean="0">
                <a:solidFill>
                  <a:srgbClr val="C00000"/>
                </a:solidFill>
                <a:latin typeface="+mj-lt"/>
              </a:rPr>
              <a:t>per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rgbClr val="C00000"/>
                </a:solidFill>
                <a:latin typeface="+mj-lt"/>
              </a:rPr>
              <a:t>thousand</a:t>
            </a:r>
            <a:r>
              <a:rPr lang="tr-TR" dirty="0" smtClean="0">
                <a:latin typeface="+mj-lt"/>
              </a:rPr>
              <a:t>)</a:t>
            </a:r>
          </a:p>
          <a:p>
            <a:pPr lvl="1"/>
            <a:r>
              <a:rPr lang="tr-TR" dirty="0" err="1" smtClean="0">
                <a:latin typeface="+mj-lt"/>
              </a:rPr>
              <a:t>Incidence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among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non-smokers</a:t>
            </a:r>
            <a:r>
              <a:rPr lang="tr-TR" dirty="0" smtClean="0">
                <a:latin typeface="+mj-lt"/>
              </a:rPr>
              <a:t> (</a:t>
            </a:r>
            <a:r>
              <a:rPr lang="tr-TR" dirty="0" err="1" smtClean="0">
                <a:solidFill>
                  <a:srgbClr val="C00000"/>
                </a:solidFill>
                <a:latin typeface="+mj-lt"/>
              </a:rPr>
              <a:t>e.g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. 16.7 </a:t>
            </a:r>
            <a:r>
              <a:rPr lang="tr-TR" dirty="0" err="1" smtClean="0">
                <a:solidFill>
                  <a:srgbClr val="C00000"/>
                </a:solidFill>
                <a:latin typeface="+mj-lt"/>
              </a:rPr>
              <a:t>per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rgbClr val="C00000"/>
                </a:solidFill>
                <a:latin typeface="+mj-lt"/>
              </a:rPr>
              <a:t>thousand</a:t>
            </a:r>
            <a:r>
              <a:rPr lang="tr-TR" dirty="0" smtClean="0">
                <a:latin typeface="+mj-lt"/>
              </a:rPr>
              <a:t>)</a:t>
            </a:r>
          </a:p>
          <a:p>
            <a:pPr lvl="1"/>
            <a:r>
              <a:rPr lang="tr-TR" dirty="0" err="1" smtClean="0">
                <a:latin typeface="+mj-lt"/>
              </a:rPr>
              <a:t>Proportion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total </a:t>
            </a:r>
            <a:r>
              <a:rPr lang="tr-TR" dirty="0" err="1" smtClean="0">
                <a:latin typeface="+mj-lt"/>
              </a:rPr>
              <a:t>population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who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smokes</a:t>
            </a:r>
            <a:r>
              <a:rPr lang="tr-TR" dirty="0" smtClean="0">
                <a:latin typeface="+mj-lt"/>
              </a:rPr>
              <a:t>  (</a:t>
            </a:r>
            <a:r>
              <a:rPr lang="tr-TR" dirty="0" err="1" smtClean="0">
                <a:solidFill>
                  <a:srgbClr val="C00000"/>
                </a:solidFill>
                <a:latin typeface="+mj-lt"/>
              </a:rPr>
              <a:t>e.g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. 44%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)</a:t>
            </a:r>
          </a:p>
          <a:p>
            <a:pPr lvl="2"/>
            <a:r>
              <a:rPr lang="tr-TR" dirty="0" err="1" smtClean="0">
                <a:latin typeface="+mj-lt"/>
              </a:rPr>
              <a:t>So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know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that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proportion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non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smokers</a:t>
            </a:r>
            <a:r>
              <a:rPr lang="tr-TR" dirty="0" smtClean="0">
                <a:latin typeface="+mj-lt"/>
              </a:rPr>
              <a:t> in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population</a:t>
            </a:r>
            <a:r>
              <a:rPr lang="tr-TR" dirty="0" smtClean="0">
                <a:latin typeface="+mj-lt"/>
              </a:rPr>
              <a:t> is 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56%</a:t>
            </a:r>
            <a:endParaRPr lang="tr-TR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965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tr-TR" dirty="0" err="1" smtClean="0"/>
              <a:t>Example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/>
          </a:bodyPr>
          <a:lstStyle/>
          <a:p>
            <a:r>
              <a:rPr lang="tr-TR" dirty="0" err="1" smtClean="0"/>
              <a:t>Incidence</a:t>
            </a:r>
            <a:r>
              <a:rPr lang="tr-TR" dirty="0" smtClean="0"/>
              <a:t> in total </a:t>
            </a:r>
            <a:r>
              <a:rPr lang="tr-TR" dirty="0" err="1" smtClean="0"/>
              <a:t>population</a:t>
            </a:r>
            <a:r>
              <a:rPr lang="tr-TR" dirty="0" smtClean="0"/>
              <a:t>:</a:t>
            </a:r>
          </a:p>
          <a:p>
            <a:pPr marL="0" indent="0">
              <a:buNone/>
            </a:pPr>
            <a:endParaRPr lang="tr-TR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Metin kutusu 5"/>
              <p:cNvSpPr txBox="1"/>
              <p:nvPr/>
            </p:nvSpPr>
            <p:spPr>
              <a:xfrm>
                <a:off x="467544" y="2197973"/>
                <a:ext cx="1721690" cy="559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tr-TR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tr-TR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tr-TR" b="0" i="1" smtClean="0">
                                  <a:latin typeface="Cambria Math"/>
                                </a:rPr>
                                <m:t>𝑖𝑛𝑐𝑖𝑑𝑒𝑛𝑐𝑒</m:t>
                              </m:r>
                              <m:r>
                                <a:rPr lang="tr-TR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tr-TR" b="0" i="1" smtClean="0">
                                  <a:latin typeface="Cambria Math"/>
                                </a:rPr>
                                <m:t>𝑖𝑛</m:t>
                              </m:r>
                            </m:e>
                            <m:e>
                              <m:r>
                                <a:rPr lang="tr-TR" b="0" i="1" smtClean="0">
                                  <a:latin typeface="Cambria Math"/>
                                </a:rPr>
                                <m:t>𝑠𝑚𝑜𝑘𝑒𝑟𝑠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tr-TR" dirty="0"/>
              </a:p>
            </p:txBody>
          </p:sp>
        </mc:Choice>
        <mc:Fallback xmlns="">
          <p:sp>
            <p:nvSpPr>
              <p:cNvPr id="6" name="Metin kutus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197973"/>
                <a:ext cx="1721690" cy="55983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Metin kutusu 6"/>
              <p:cNvSpPr txBox="1"/>
              <p:nvPr/>
            </p:nvSpPr>
            <p:spPr>
              <a:xfrm>
                <a:off x="1979712" y="2045815"/>
                <a:ext cx="5613332" cy="11411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tr-TR" i="1" smtClean="0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tr-TR" b="0" i="1" smtClean="0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tr-TR" b="0" i="1" smtClean="0">
                                <a:latin typeface="Cambria Math"/>
                              </a:rPr>
                              <m:t>𝑝𝑒𝑟𝑐𝑒𝑛𝑡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 </m:t>
                            </m:r>
                          </m:e>
                          <m:e>
                            <m:r>
                              <a:rPr lang="tr-TR" b="0" i="1" smtClean="0">
                                <a:latin typeface="Cambria Math"/>
                              </a:rPr>
                              <m:t>𝑠𝑚𝑜𝑘𝑒𝑟𝑠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 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𝑖𝑛</m:t>
                            </m:r>
                          </m:e>
                          <m:e>
                            <m:r>
                              <a:rPr lang="tr-TR" b="0" i="1" smtClean="0">
                                <a:latin typeface="Cambria Math"/>
                              </a:rPr>
                              <m:t>𝑝𝑜𝑝𝑢𝑙𝑎𝑡𝑖𝑜𝑛</m:t>
                            </m:r>
                          </m:e>
                        </m:eqArr>
                      </m:e>
                    </m:d>
                  </m:oMath>
                </a14:m>
                <a:r>
                  <a:rPr lang="tr-TR" dirty="0" smtClean="0"/>
                  <a:t> </a:t>
                </a:r>
                <a:r>
                  <a:rPr lang="tr-TR" sz="4000" dirty="0" smtClean="0"/>
                  <a:t>+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tr-TR" i="1" dirty="0" smtClean="0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tr-TR" b="0" i="1" dirty="0" smtClean="0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tr-TR" b="0" i="1" dirty="0" smtClean="0">
                                <a:latin typeface="Cambria Math"/>
                              </a:rPr>
                              <m:t>𝑖𝑛𝑐𝑖𝑑𝑒𝑛𝑐𝑒</m:t>
                            </m:r>
                            <m:r>
                              <a:rPr lang="tr-TR" b="0" i="1" dirty="0" smtClean="0">
                                <a:latin typeface="Cambria Math"/>
                              </a:rPr>
                              <m:t> </m:t>
                            </m:r>
                            <m:r>
                              <a:rPr lang="tr-TR" b="0" i="1" dirty="0" smtClean="0">
                                <a:latin typeface="Cambria Math"/>
                              </a:rPr>
                              <m:t>𝑖𝑛</m:t>
                            </m:r>
                          </m:e>
                          <m:e>
                            <m:r>
                              <a:rPr lang="tr-TR" b="0" i="1" dirty="0" smtClean="0">
                                <a:latin typeface="Cambria Math"/>
                              </a:rPr>
                              <m:t>𝑛𝑜𝑛</m:t>
                            </m:r>
                            <m:r>
                              <a:rPr lang="tr-TR" b="0" i="1" dirty="0" smtClean="0">
                                <a:latin typeface="Cambria Math"/>
                              </a:rPr>
                              <m:t>−</m:t>
                            </m:r>
                            <m:r>
                              <a:rPr lang="tr-TR" b="0" i="1" dirty="0" smtClean="0">
                                <a:latin typeface="Cambria Math"/>
                              </a:rPr>
                              <m:t>𝑠𝑚𝑜𝑘𝑒𝑟𝑠</m:t>
                            </m:r>
                          </m:e>
                        </m:eqArr>
                      </m:e>
                    </m:d>
                    <m:d>
                      <m:dPr>
                        <m:ctrlPr>
                          <a:rPr lang="tr-TR" i="1" dirty="0" smtClean="0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tr-TR" b="0" i="1" dirty="0" smtClean="0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tr-TR" b="0" i="1" dirty="0" smtClean="0">
                                <a:latin typeface="Cambria Math"/>
                              </a:rPr>
                              <m:t>𝑝𝑒𝑟𝑐𝑒𝑛𝑡</m:t>
                            </m:r>
                          </m:e>
                          <m:e>
                            <m:r>
                              <a:rPr lang="tr-TR" b="0" i="1" dirty="0" smtClean="0">
                                <a:latin typeface="Cambria Math"/>
                              </a:rPr>
                              <m:t>𝑛𝑜𝑛</m:t>
                            </m:r>
                            <m:r>
                              <a:rPr lang="tr-TR" b="0" i="1" dirty="0" smtClean="0">
                                <a:latin typeface="Cambria Math"/>
                              </a:rPr>
                              <m:t>−</m:t>
                            </m:r>
                            <m:r>
                              <a:rPr lang="tr-TR" b="0" i="1" dirty="0" smtClean="0">
                                <a:latin typeface="Cambria Math"/>
                              </a:rPr>
                              <m:t>𝑠𝑚𝑜𝑘𝑒𝑟𝑠</m:t>
                            </m:r>
                          </m:e>
                          <m:e>
                            <m:r>
                              <a:rPr lang="tr-TR" b="0" i="1" dirty="0" smtClean="0">
                                <a:latin typeface="Cambria Math"/>
                              </a:rPr>
                              <m:t>𝑖𝑛</m:t>
                            </m:r>
                            <m:r>
                              <a:rPr lang="tr-TR" b="0" i="1" dirty="0" smtClean="0">
                                <a:latin typeface="Cambria Math"/>
                              </a:rPr>
                              <m:t> </m:t>
                            </m:r>
                            <m:r>
                              <a:rPr lang="tr-TR" b="0" i="1" dirty="0" smtClean="0">
                                <a:latin typeface="Cambria Math"/>
                              </a:rPr>
                              <m:t>𝑝𝑜𝑝𝑢𝑙𝑎𝑡𝑖𝑜𝑛</m:t>
                            </m:r>
                          </m:e>
                        </m:eqArr>
                      </m:e>
                    </m:d>
                  </m:oMath>
                </a14:m>
                <a:endParaRPr lang="tr-TR" b="0" dirty="0" smtClean="0"/>
              </a:p>
              <a:p>
                <a:endParaRPr lang="tr-TR" dirty="0"/>
              </a:p>
            </p:txBody>
          </p:sp>
        </mc:Choice>
        <mc:Fallback xmlns="">
          <p:sp>
            <p:nvSpPr>
              <p:cNvPr id="7" name="Metin kutusu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2045815"/>
                <a:ext cx="5613332" cy="1141146"/>
              </a:xfrm>
              <a:prstGeom prst="rect">
                <a:avLst/>
              </a:prstGeom>
              <a:blipFill rotWithShape="1">
                <a:blip r:embed="rId3"/>
                <a:stretch>
                  <a:fillRect t="-10160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Metin kutusu 7"/>
          <p:cNvSpPr txBox="1"/>
          <p:nvPr/>
        </p:nvSpPr>
        <p:spPr>
          <a:xfrm>
            <a:off x="683568" y="2996952"/>
            <a:ext cx="48750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latin typeface="+mj-lt"/>
              </a:rPr>
              <a:t>(50.0/1000)(0.44) + (16.7/1000)(0.56)</a:t>
            </a:r>
            <a:endParaRPr lang="tr-TR" sz="2400" dirty="0">
              <a:latin typeface="+mj-lt"/>
            </a:endParaRPr>
          </a:p>
          <a:p>
            <a:r>
              <a:rPr lang="tr-TR" sz="2400" dirty="0" smtClean="0">
                <a:latin typeface="+mj-lt"/>
              </a:rPr>
              <a:t>12.32 + 9.35</a:t>
            </a:r>
            <a:endParaRPr lang="tr-TR" sz="2400" dirty="0">
              <a:latin typeface="+mj-lt"/>
            </a:endParaRPr>
          </a:p>
          <a:p>
            <a:r>
              <a:rPr lang="tr-TR" sz="2400" dirty="0" smtClean="0">
                <a:solidFill>
                  <a:srgbClr val="C00000"/>
                </a:solidFill>
                <a:latin typeface="+mj-lt"/>
              </a:rPr>
              <a:t>21.67 </a:t>
            </a:r>
            <a:r>
              <a:rPr lang="tr-TR" sz="2400" dirty="0" err="1" smtClean="0">
                <a:solidFill>
                  <a:srgbClr val="C00000"/>
                </a:solidFill>
                <a:latin typeface="+mj-lt"/>
              </a:rPr>
              <a:t>per</a:t>
            </a:r>
            <a:r>
              <a:rPr lang="tr-TR" sz="2400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sz="2400" dirty="0" err="1" smtClean="0">
                <a:solidFill>
                  <a:srgbClr val="C00000"/>
                </a:solidFill>
                <a:latin typeface="+mj-lt"/>
              </a:rPr>
              <a:t>thousand</a:t>
            </a:r>
            <a:endParaRPr lang="tr-TR" sz="24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07504" y="4653136"/>
            <a:ext cx="902343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+mj-lt"/>
              </a:rPr>
              <a:t>AR in total </a:t>
            </a:r>
            <a:r>
              <a:rPr lang="tr-TR" b="1" dirty="0" err="1" smtClean="0">
                <a:latin typeface="+mj-lt"/>
              </a:rPr>
              <a:t>population</a:t>
            </a:r>
            <a:r>
              <a:rPr lang="tr-TR" b="1" dirty="0" smtClean="0">
                <a:latin typeface="+mj-lt"/>
              </a:rPr>
              <a:t> </a:t>
            </a:r>
            <a:r>
              <a:rPr lang="tr-TR" dirty="0" smtClean="0">
                <a:latin typeface="+mj-lt"/>
              </a:rPr>
              <a:t>= (21.67/1000) – (16.7/1000) = 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4.97 </a:t>
            </a:r>
            <a:r>
              <a:rPr lang="tr-TR" dirty="0" err="1" smtClean="0">
                <a:solidFill>
                  <a:srgbClr val="C00000"/>
                </a:solidFill>
                <a:latin typeface="+mj-lt"/>
              </a:rPr>
              <a:t>per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rgbClr val="C00000"/>
                </a:solidFill>
                <a:latin typeface="+mj-lt"/>
              </a:rPr>
              <a:t>thousand</a:t>
            </a:r>
            <a:endParaRPr lang="tr-TR" dirty="0" smtClean="0">
              <a:solidFill>
                <a:srgbClr val="C00000"/>
              </a:solidFill>
              <a:latin typeface="+mj-lt"/>
            </a:endParaRPr>
          </a:p>
          <a:p>
            <a:r>
              <a:rPr lang="tr-TR" dirty="0" err="1" smtClean="0">
                <a:latin typeface="+mj-lt"/>
              </a:rPr>
              <a:t>It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means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that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tobacco</a:t>
            </a:r>
            <a:r>
              <a:rPr lang="tr-TR" dirty="0" smtClean="0">
                <a:latin typeface="+mj-lt"/>
              </a:rPr>
              <a:t> is </a:t>
            </a:r>
            <a:r>
              <a:rPr lang="tr-TR" dirty="0" err="1" smtClean="0">
                <a:latin typeface="+mj-lt"/>
              </a:rPr>
              <a:t>responsible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from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part</a:t>
            </a:r>
            <a:r>
              <a:rPr lang="tr-TR" dirty="0" smtClean="0">
                <a:latin typeface="+mj-lt"/>
              </a:rPr>
              <a:t> of 4.97 </a:t>
            </a:r>
            <a:r>
              <a:rPr lang="tr-TR" dirty="0" err="1" smtClean="0">
                <a:latin typeface="+mj-lt"/>
              </a:rPr>
              <a:t>per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thousand</a:t>
            </a:r>
            <a:r>
              <a:rPr lang="tr-TR" dirty="0" smtClean="0">
                <a:latin typeface="+mj-lt"/>
              </a:rPr>
              <a:t> of 21.67 </a:t>
            </a:r>
            <a:r>
              <a:rPr lang="tr-TR" dirty="0" err="1" smtClean="0">
                <a:latin typeface="+mj-lt"/>
              </a:rPr>
              <a:t>per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thousand</a:t>
            </a:r>
            <a:endParaRPr lang="tr-TR" dirty="0" smtClean="0">
              <a:latin typeface="+mj-lt"/>
            </a:endParaRPr>
          </a:p>
          <a:p>
            <a:r>
              <a:rPr lang="tr-TR" dirty="0" err="1" smtClean="0">
                <a:latin typeface="+mj-lt"/>
              </a:rPr>
              <a:t>diseased</a:t>
            </a:r>
            <a:r>
              <a:rPr lang="tr-TR" dirty="0" smtClean="0">
                <a:latin typeface="+mj-lt"/>
              </a:rPr>
              <a:t> in total </a:t>
            </a:r>
            <a:r>
              <a:rPr lang="tr-TR" dirty="0" err="1" smtClean="0">
                <a:latin typeface="+mj-lt"/>
              </a:rPr>
              <a:t>population</a:t>
            </a:r>
            <a:r>
              <a:rPr lang="tr-TR" dirty="0" smtClean="0">
                <a:latin typeface="+mj-lt"/>
              </a:rPr>
              <a:t>. </a:t>
            </a:r>
          </a:p>
          <a:p>
            <a:endParaRPr lang="tr-TR" dirty="0">
              <a:latin typeface="+mj-lt"/>
            </a:endParaRPr>
          </a:p>
          <a:p>
            <a:r>
              <a:rPr lang="tr-TR" b="1" dirty="0" smtClean="0">
                <a:latin typeface="+mj-lt"/>
              </a:rPr>
              <a:t>PAR in total </a:t>
            </a:r>
            <a:r>
              <a:rPr lang="tr-TR" b="1" dirty="0" err="1" smtClean="0">
                <a:latin typeface="+mj-lt"/>
              </a:rPr>
              <a:t>population</a:t>
            </a:r>
            <a:r>
              <a:rPr lang="tr-TR" b="1" dirty="0" smtClean="0">
                <a:latin typeface="+mj-lt"/>
              </a:rPr>
              <a:t> </a:t>
            </a:r>
            <a:r>
              <a:rPr lang="tr-TR" dirty="0" smtClean="0">
                <a:latin typeface="+mj-lt"/>
              </a:rPr>
              <a:t>= (21.67-16.7) / 21.67 = </a:t>
            </a:r>
            <a:r>
              <a:rPr lang="tr-TR" dirty="0" smtClean="0">
                <a:solidFill>
                  <a:srgbClr val="C00000"/>
                </a:solidFill>
                <a:latin typeface="+mj-lt"/>
              </a:rPr>
              <a:t>22.9 %</a:t>
            </a:r>
          </a:p>
          <a:p>
            <a:r>
              <a:rPr lang="tr-TR" dirty="0" err="1" smtClean="0">
                <a:latin typeface="+mj-lt"/>
              </a:rPr>
              <a:t>It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means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that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if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tobacco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use</a:t>
            </a:r>
            <a:r>
              <a:rPr lang="tr-TR" dirty="0" smtClean="0">
                <a:latin typeface="+mj-lt"/>
              </a:rPr>
              <a:t> can be </a:t>
            </a:r>
            <a:r>
              <a:rPr lang="tr-TR" dirty="0" err="1" smtClean="0">
                <a:latin typeface="+mj-lt"/>
              </a:rPr>
              <a:t>prevented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totally</a:t>
            </a:r>
            <a:r>
              <a:rPr lang="tr-TR" dirty="0" smtClean="0">
                <a:latin typeface="+mj-lt"/>
              </a:rPr>
              <a:t>,  22.9 of CHD can be </a:t>
            </a:r>
            <a:r>
              <a:rPr lang="tr-TR" dirty="0" err="1" smtClean="0">
                <a:latin typeface="+mj-lt"/>
              </a:rPr>
              <a:t>prevented</a:t>
            </a:r>
            <a:r>
              <a:rPr lang="tr-TR" dirty="0" smtClean="0">
                <a:latin typeface="+mj-lt"/>
              </a:rPr>
              <a:t>.</a:t>
            </a:r>
            <a:endParaRPr lang="tr-TR" dirty="0">
              <a:latin typeface="+mj-lt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8183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Risk</a:t>
            </a:r>
            <a:endParaRPr lang="tr-T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tr-TR" dirty="0" smtClean="0"/>
                  <a:t>Absolute Risk= </a:t>
                </a:r>
                <a:r>
                  <a:rPr lang="tr-TR" dirty="0" err="1"/>
                  <a:t>I</a:t>
                </a:r>
                <a:r>
                  <a:rPr lang="tr-TR" dirty="0" err="1" smtClean="0"/>
                  <a:t>ncidence</a:t>
                </a:r>
                <a:r>
                  <a:rPr lang="tr-TR" dirty="0" smtClean="0"/>
                  <a:t> of </a:t>
                </a:r>
                <a:r>
                  <a:rPr lang="tr-TR" dirty="0" err="1" smtClean="0"/>
                  <a:t>Disease</a:t>
                </a:r>
                <a:r>
                  <a:rPr lang="tr-TR" dirty="0" smtClean="0"/>
                  <a:t> (</a:t>
                </a:r>
                <a:r>
                  <a:rPr lang="tr-TR" dirty="0" err="1" smtClean="0"/>
                  <a:t>attact</a:t>
                </a:r>
                <a:r>
                  <a:rPr lang="tr-TR" dirty="0" smtClean="0"/>
                  <a:t> rate)</a:t>
                </a:r>
              </a:p>
              <a:p>
                <a:endParaRPr lang="tr-TR" dirty="0"/>
              </a:p>
              <a:p>
                <a:pPr lvl="1"/>
                <a:r>
                  <a:rPr lang="tr-TR" dirty="0" err="1" smtClean="0"/>
                  <a:t>Ratio</a:t>
                </a:r>
                <a:r>
                  <a:rPr lang="tr-TR" dirty="0" smtClean="0"/>
                  <a:t> of </a:t>
                </a:r>
                <a:r>
                  <a:rPr lang="tr-TR" dirty="0" err="1" smtClean="0"/>
                  <a:t>risks</a:t>
                </a:r>
                <a:endParaRPr lang="tr-TR" dirty="0" smtClean="0"/>
              </a:p>
              <a:p>
                <a:pPr marL="667512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b="0" i="1" smtClean="0">
                              <a:latin typeface="Cambria Math"/>
                            </a:rPr>
                            <m:t>𝑅𝑖𝑠𝑘</m:t>
                          </m:r>
                          <m:r>
                            <a:rPr lang="tr-TR" b="0" i="1" smtClean="0">
                              <a:latin typeface="Cambria Math"/>
                            </a:rPr>
                            <m:t> </m:t>
                          </m:r>
                          <m:r>
                            <a:rPr lang="tr-TR" b="0" i="1" smtClean="0">
                              <a:latin typeface="Cambria Math"/>
                            </a:rPr>
                            <m:t>𝑖𝑛</m:t>
                          </m:r>
                          <m:r>
                            <a:rPr lang="tr-TR" b="0" i="1" smtClean="0">
                              <a:latin typeface="Cambria Math"/>
                            </a:rPr>
                            <m:t> </m:t>
                          </m:r>
                          <m:r>
                            <a:rPr lang="tr-TR" b="0" i="1" smtClean="0">
                              <a:latin typeface="Cambria Math"/>
                            </a:rPr>
                            <m:t>𝑒𝑥𝑝𝑜𝑠𝑒𝑑</m:t>
                          </m:r>
                        </m:num>
                        <m:den>
                          <m:r>
                            <a:rPr lang="tr-TR" b="0" i="1" smtClean="0">
                              <a:latin typeface="Cambria Math"/>
                            </a:rPr>
                            <m:t>𝑅𝑖𝑠𝑘</m:t>
                          </m:r>
                          <m:r>
                            <a:rPr lang="tr-TR" b="0" i="1" smtClean="0">
                              <a:latin typeface="Cambria Math"/>
                            </a:rPr>
                            <m:t> </m:t>
                          </m:r>
                          <m:r>
                            <a:rPr lang="tr-TR" b="0" i="1" smtClean="0">
                              <a:latin typeface="Cambria Math"/>
                            </a:rPr>
                            <m:t>𝑖𝑛</m:t>
                          </m:r>
                          <m:r>
                            <a:rPr lang="tr-TR" b="0" i="1" smtClean="0">
                              <a:latin typeface="Cambria Math"/>
                            </a:rPr>
                            <m:t> </m:t>
                          </m:r>
                          <m:r>
                            <a:rPr lang="tr-TR" b="0" i="1" smtClean="0">
                              <a:latin typeface="Cambria Math"/>
                            </a:rPr>
                            <m:t>𝑛𝑜𝑛</m:t>
                          </m:r>
                          <m:r>
                            <a:rPr lang="tr-TR" b="0" i="1" smtClean="0">
                              <a:latin typeface="Cambria Math"/>
                            </a:rPr>
                            <m:t>−</m:t>
                          </m:r>
                          <m:r>
                            <a:rPr lang="tr-TR" b="0" i="1" smtClean="0">
                              <a:latin typeface="Cambria Math"/>
                            </a:rPr>
                            <m:t>𝑒𝑥𝑝𝑜𝑠𝑒𝑑</m:t>
                          </m:r>
                        </m:den>
                      </m:f>
                    </m:oMath>
                  </m:oMathPara>
                </a14:m>
                <a:endParaRPr lang="tr-TR" dirty="0" smtClean="0"/>
              </a:p>
              <a:p>
                <a:pPr lvl="1"/>
                <a:endParaRPr lang="tr-TR" dirty="0" smtClean="0"/>
              </a:p>
              <a:p>
                <a:pPr lvl="1"/>
                <a:r>
                  <a:rPr lang="tr-TR" dirty="0" err="1" smtClean="0"/>
                  <a:t>Differences</a:t>
                </a:r>
                <a:r>
                  <a:rPr lang="tr-TR" dirty="0" smtClean="0"/>
                  <a:t> in risk</a:t>
                </a:r>
              </a:p>
              <a:p>
                <a:pPr marL="393192" lvl="1" indent="0">
                  <a:buNone/>
                </a:pPr>
                <a:r>
                  <a:rPr lang="tr-TR" dirty="0" smtClean="0"/>
                  <a:t>		(Risk in </a:t>
                </a:r>
                <a:r>
                  <a:rPr lang="tr-TR" dirty="0" err="1" smtClean="0"/>
                  <a:t>exposed</a:t>
                </a:r>
                <a:r>
                  <a:rPr lang="tr-TR" dirty="0" smtClean="0"/>
                  <a:t>)- (Risk in </a:t>
                </a:r>
                <a:r>
                  <a:rPr lang="tr-TR" dirty="0" err="1" smtClean="0"/>
                  <a:t>non-exposed</a:t>
                </a:r>
                <a:r>
                  <a:rPr lang="tr-TR" dirty="0" smtClean="0"/>
                  <a:t>)</a:t>
                </a:r>
                <a:endParaRPr lang="tr-TR" dirty="0"/>
              </a:p>
            </p:txBody>
          </p:sp>
        </mc:Choice>
        <mc:Fallback xmlns=""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89" t="-1111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300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Relative</a:t>
            </a:r>
            <a:r>
              <a:rPr lang="tr-TR" dirty="0" smtClean="0"/>
              <a:t> Risk </a:t>
            </a:r>
            <a:r>
              <a:rPr lang="tr-TR" dirty="0" err="1" smtClean="0"/>
              <a:t>or</a:t>
            </a:r>
            <a:r>
              <a:rPr lang="tr-TR" dirty="0" smtClean="0"/>
              <a:t> Risk </a:t>
            </a:r>
            <a:r>
              <a:rPr lang="tr-TR" dirty="0" err="1"/>
              <a:t>R</a:t>
            </a:r>
            <a:r>
              <a:rPr lang="tr-TR" dirty="0" err="1" smtClean="0"/>
              <a:t>atio</a:t>
            </a:r>
            <a:endParaRPr lang="tr-T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lang="tr-TR" dirty="0"/>
              </a:p>
              <a:p>
                <a:pPr marL="0" indent="0">
                  <a:buNone/>
                </a:pPr>
                <a:r>
                  <a:rPr lang="tr-TR" dirty="0" err="1" smtClean="0"/>
                  <a:t>Relative</a:t>
                </a:r>
                <a:r>
                  <a:rPr lang="tr-TR" dirty="0" smtClean="0"/>
                  <a:t> Risk (RR)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b="0" i="1" smtClean="0">
                            <a:latin typeface="Cambria Math"/>
                          </a:rPr>
                          <m:t>𝑅𝑖𝑠𝑘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𝑖𝑛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𝑒𝑥𝑝𝑜𝑠𝑒𝑑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a:rPr lang="tr-TR" b="0" i="1" smtClean="0">
                            <a:latin typeface="Cambria Math"/>
                          </a:rPr>
                          <m:t>𝑅𝑖𝑠𝑘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𝑖𝑛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𝑛𝑜𝑛</m:t>
                        </m:r>
                        <m:r>
                          <a:rPr lang="tr-TR" b="0" i="1" smtClean="0">
                            <a:latin typeface="Cambria Math"/>
                          </a:rPr>
                          <m:t>−</m:t>
                        </m:r>
                        <m:r>
                          <a:rPr lang="tr-TR" b="0" i="1" smtClean="0">
                            <a:latin typeface="Cambria Math"/>
                          </a:rPr>
                          <m:t>𝑒𝑥𝑝𝑜𝑠𝑒𝑑</m:t>
                        </m:r>
                      </m:den>
                    </m:f>
                  </m:oMath>
                </a14:m>
                <a:endParaRPr lang="tr-TR" dirty="0"/>
              </a:p>
            </p:txBody>
          </p:sp>
        </mc:Choice>
        <mc:Fallback xmlns=""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930602"/>
              </p:ext>
            </p:extLst>
          </p:nvPr>
        </p:nvGraphicFramePr>
        <p:xfrm>
          <a:off x="683569" y="3429000"/>
          <a:ext cx="7680175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6035"/>
                <a:gridCol w="1536035"/>
                <a:gridCol w="1536035"/>
                <a:gridCol w="1536035"/>
                <a:gridCol w="1536035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Disease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develops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Disease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does</a:t>
                      </a:r>
                      <a:r>
                        <a:rPr lang="tr-TR" dirty="0" smtClean="0"/>
                        <a:t> not </a:t>
                      </a:r>
                      <a:r>
                        <a:rPr lang="tr-TR" dirty="0" err="1" smtClean="0"/>
                        <a:t>develop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Totals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Incidence</a:t>
                      </a:r>
                      <a:r>
                        <a:rPr lang="tr-TR" dirty="0" smtClean="0"/>
                        <a:t> of </a:t>
                      </a:r>
                      <a:r>
                        <a:rPr lang="tr-TR" dirty="0" err="1" smtClean="0"/>
                        <a:t>Disease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Exposed</a:t>
                      </a:r>
                      <a:endParaRPr lang="tr-T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b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a+b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a/</a:t>
                      </a:r>
                      <a:r>
                        <a:rPr lang="tr-TR" dirty="0" err="1" smtClean="0"/>
                        <a:t>a+b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Not </a:t>
                      </a:r>
                      <a:r>
                        <a:rPr lang="tr-TR" dirty="0" err="1" smtClean="0"/>
                        <a:t>exposed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c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c+d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c/</a:t>
                      </a:r>
                      <a:r>
                        <a:rPr lang="tr-TR" dirty="0" err="1" smtClean="0"/>
                        <a:t>c+d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Metin kutusu 4"/>
              <p:cNvSpPr txBox="1"/>
              <p:nvPr/>
            </p:nvSpPr>
            <p:spPr>
              <a:xfrm>
                <a:off x="1542144" y="5290684"/>
                <a:ext cx="5478128" cy="11464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400" dirty="0" smtClean="0"/>
                  <a:t>Relative Risk </a:t>
                </a:r>
                <a:r>
                  <a:rPr lang="tr-TR" dirty="0" smtClean="0"/>
                  <a:t>=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200" i="1" smtClean="0">
                            <a:latin typeface="Cambria Math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tr-TR" sz="3200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tr-TR" sz="3200" b="0" i="1" smtClean="0">
                                <a:latin typeface="Cambria Math"/>
                              </a:rPr>
                              <m:t>𝑎</m:t>
                            </m:r>
                          </m:num>
                          <m:den>
                            <m:r>
                              <a:rPr lang="tr-TR" sz="3200" b="0" i="1" smtClean="0">
                                <a:latin typeface="Cambria Math"/>
                              </a:rPr>
                              <m:t>𝑎</m:t>
                            </m:r>
                            <m:r>
                              <a:rPr lang="tr-TR" sz="3200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tr-TR" sz="3200" b="0" i="1" smtClean="0">
                                <a:latin typeface="Cambria Math"/>
                              </a:rPr>
                              <m:t>𝑏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tr-TR" sz="3200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tr-TR" sz="3200" b="0" i="1" smtClean="0">
                                <a:latin typeface="Cambria Math"/>
                              </a:rPr>
                              <m:t>𝑐</m:t>
                            </m:r>
                          </m:num>
                          <m:den>
                            <m:r>
                              <a:rPr lang="tr-TR" sz="3200" b="0" i="1" smtClean="0">
                                <a:latin typeface="Cambria Math"/>
                              </a:rPr>
                              <m:t>𝑐</m:t>
                            </m:r>
                            <m:r>
                              <a:rPr lang="tr-TR" sz="3200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tr-TR" sz="3200" b="0" i="1" smtClean="0">
                                <a:latin typeface="Cambria Math"/>
                              </a:rPr>
                              <m:t>𝑑</m:t>
                            </m:r>
                          </m:den>
                        </m:f>
                      </m:den>
                    </m:f>
                  </m:oMath>
                </a14:m>
                <a:endParaRPr lang="tr-TR" sz="3200" dirty="0"/>
              </a:p>
            </p:txBody>
          </p:sp>
        </mc:Choice>
        <mc:Fallback xmlns="">
          <p:sp>
            <p:nvSpPr>
              <p:cNvPr id="5" name="Metin kutusu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2144" y="5290684"/>
                <a:ext cx="5478128" cy="1146468"/>
              </a:xfrm>
              <a:prstGeom prst="rect">
                <a:avLst/>
              </a:prstGeom>
              <a:blipFill rotWithShape="1">
                <a:blip r:embed="rId3"/>
                <a:stretch>
                  <a:fillRect l="-1780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566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Relative</a:t>
            </a:r>
            <a:r>
              <a:rPr lang="tr-TR" dirty="0" smtClean="0"/>
              <a:t> Risk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5956671"/>
              </p:ext>
            </p:extLst>
          </p:nvPr>
        </p:nvGraphicFramePr>
        <p:xfrm>
          <a:off x="467544" y="2276872"/>
          <a:ext cx="82296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Develop</a:t>
                      </a:r>
                      <a:r>
                        <a:rPr lang="tr-TR" dirty="0" smtClean="0"/>
                        <a:t> CHD*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Do not </a:t>
                      </a:r>
                      <a:r>
                        <a:rPr lang="tr-TR" dirty="0" err="1" smtClean="0"/>
                        <a:t>develop</a:t>
                      </a:r>
                      <a:r>
                        <a:rPr lang="tr-TR" dirty="0" smtClean="0"/>
                        <a:t>  CHD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Totals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Incidence</a:t>
                      </a:r>
                      <a:r>
                        <a:rPr lang="tr-TR" dirty="0" smtClean="0"/>
                        <a:t> of </a:t>
                      </a:r>
                      <a:r>
                        <a:rPr lang="tr-TR" dirty="0" err="1" smtClean="0"/>
                        <a:t>disease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Use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tobacco</a:t>
                      </a:r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2916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84/3000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Do not </a:t>
                      </a:r>
                      <a:r>
                        <a:rPr lang="tr-TR" dirty="0" err="1" smtClean="0"/>
                        <a:t>use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tobacco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4913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87/5000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Metin kutusu 4"/>
              <p:cNvSpPr txBox="1"/>
              <p:nvPr/>
            </p:nvSpPr>
            <p:spPr>
              <a:xfrm>
                <a:off x="2843808" y="5479875"/>
                <a:ext cx="4176464" cy="5305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Relative Risk </a:t>
                </a:r>
                <a:r>
                  <a:rPr lang="tr-TR" dirty="0" smtClean="0">
                    <a:latin typeface="+mj-lt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b="0" i="1" smtClean="0">
                            <a:latin typeface="Cambria Math"/>
                          </a:rPr>
                          <m:t>84/3000</m:t>
                        </m:r>
                      </m:num>
                      <m:den>
                        <m:r>
                          <a:rPr lang="tr-TR" b="0" i="1" smtClean="0">
                            <a:latin typeface="Cambria Math"/>
                          </a:rPr>
                          <m:t>87/5000</m:t>
                        </m:r>
                      </m:den>
                    </m:f>
                  </m:oMath>
                </a14:m>
                <a:r>
                  <a:rPr lang="tr-TR" dirty="0" smtClean="0">
                    <a:latin typeface="+mj-lt"/>
                  </a:rPr>
                  <a:t> = 1.61</a:t>
                </a:r>
                <a:endParaRPr lang="tr-TR" dirty="0">
                  <a:latin typeface="+mj-lt"/>
                </a:endParaRPr>
              </a:p>
            </p:txBody>
          </p:sp>
        </mc:Choice>
        <mc:Fallback xmlns="">
          <p:sp>
            <p:nvSpPr>
              <p:cNvPr id="5" name="Metin kutusu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808" y="5479875"/>
                <a:ext cx="4176464" cy="530594"/>
              </a:xfrm>
              <a:prstGeom prst="rect">
                <a:avLst/>
              </a:prstGeom>
              <a:blipFill rotWithShape="1">
                <a:blip r:embed="rId2"/>
                <a:stretch>
                  <a:fillRect l="-1314" b="-6897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373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Relative</a:t>
            </a:r>
            <a:r>
              <a:rPr lang="tr-TR" dirty="0" smtClean="0"/>
              <a:t> Risk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tr-TR" dirty="0" err="1" smtClean="0"/>
              <a:t>If</a:t>
            </a:r>
            <a:r>
              <a:rPr lang="tr-TR" dirty="0" smtClean="0"/>
              <a:t> RR= 1</a:t>
            </a:r>
          </a:p>
          <a:p>
            <a:pPr lvl="2"/>
            <a:r>
              <a:rPr lang="tr-TR" dirty="0" smtClean="0"/>
              <a:t>Risk </a:t>
            </a:r>
            <a:r>
              <a:rPr lang="tr-TR" dirty="0"/>
              <a:t>in </a:t>
            </a:r>
            <a:r>
              <a:rPr lang="tr-TR" dirty="0" err="1"/>
              <a:t>exposed</a:t>
            </a:r>
            <a:r>
              <a:rPr lang="tr-TR" dirty="0"/>
              <a:t> = Risk in </a:t>
            </a:r>
            <a:r>
              <a:rPr lang="tr-TR" dirty="0" err="1"/>
              <a:t>non-exposed</a:t>
            </a:r>
            <a:endParaRPr lang="tr-TR" dirty="0"/>
          </a:p>
          <a:p>
            <a:pPr lvl="2"/>
            <a:r>
              <a:rPr lang="tr-TR" dirty="0"/>
              <a:t>No </a:t>
            </a:r>
            <a:r>
              <a:rPr lang="tr-TR" dirty="0" err="1" smtClean="0"/>
              <a:t>association</a:t>
            </a:r>
            <a:endParaRPr lang="tr-TR" dirty="0" smtClean="0"/>
          </a:p>
          <a:p>
            <a:pPr lvl="1"/>
            <a:r>
              <a:rPr lang="tr-TR" dirty="0" err="1" smtClean="0"/>
              <a:t>If</a:t>
            </a:r>
            <a:r>
              <a:rPr lang="tr-TR" dirty="0" smtClean="0"/>
              <a:t> RR &gt; 1 </a:t>
            </a:r>
          </a:p>
          <a:p>
            <a:pPr lvl="2"/>
            <a:r>
              <a:rPr lang="tr-TR" dirty="0" smtClean="0"/>
              <a:t>Risk in </a:t>
            </a:r>
            <a:r>
              <a:rPr lang="tr-TR" dirty="0" err="1" smtClean="0"/>
              <a:t>exposed</a:t>
            </a:r>
            <a:r>
              <a:rPr lang="tr-TR" dirty="0" smtClean="0"/>
              <a:t>  &gt; Risk in </a:t>
            </a:r>
            <a:r>
              <a:rPr lang="tr-TR" dirty="0" err="1" smtClean="0"/>
              <a:t>non-exposed</a:t>
            </a:r>
            <a:endParaRPr lang="tr-TR" dirty="0" smtClean="0"/>
          </a:p>
          <a:p>
            <a:pPr lvl="2"/>
            <a:r>
              <a:rPr lang="tr-TR" dirty="0" err="1" smtClean="0"/>
              <a:t>Positive</a:t>
            </a:r>
            <a:r>
              <a:rPr lang="tr-TR" dirty="0" smtClean="0"/>
              <a:t> </a:t>
            </a:r>
            <a:r>
              <a:rPr lang="tr-TR" dirty="0" err="1" smtClean="0"/>
              <a:t>association</a:t>
            </a:r>
            <a:r>
              <a:rPr lang="tr-TR" dirty="0" smtClean="0"/>
              <a:t>; </a:t>
            </a:r>
            <a:r>
              <a:rPr lang="tr-TR" dirty="0" err="1" smtClean="0"/>
              <a:t>casual</a:t>
            </a:r>
            <a:endParaRPr lang="tr-TR" dirty="0" smtClean="0"/>
          </a:p>
          <a:p>
            <a:pPr lvl="1"/>
            <a:r>
              <a:rPr lang="tr-TR" dirty="0" err="1" smtClean="0"/>
              <a:t>If</a:t>
            </a:r>
            <a:r>
              <a:rPr lang="tr-TR" dirty="0" smtClean="0"/>
              <a:t> RR &lt; 1</a:t>
            </a:r>
          </a:p>
          <a:p>
            <a:pPr lvl="2"/>
            <a:r>
              <a:rPr lang="tr-TR" dirty="0" smtClean="0"/>
              <a:t>Risk in </a:t>
            </a:r>
            <a:r>
              <a:rPr lang="tr-TR" dirty="0" err="1" smtClean="0"/>
              <a:t>exposed</a:t>
            </a:r>
            <a:r>
              <a:rPr lang="tr-TR" dirty="0" smtClean="0"/>
              <a:t> &lt; Risk in </a:t>
            </a:r>
            <a:r>
              <a:rPr lang="tr-TR" dirty="0" err="1" smtClean="0"/>
              <a:t>non-exposed</a:t>
            </a:r>
            <a:endParaRPr lang="tr-TR" dirty="0" smtClean="0"/>
          </a:p>
          <a:p>
            <a:pPr lvl="2"/>
            <a:r>
              <a:rPr lang="tr-TR" dirty="0" err="1" smtClean="0"/>
              <a:t>Negative</a:t>
            </a:r>
            <a:r>
              <a:rPr lang="tr-TR" dirty="0" smtClean="0"/>
              <a:t> </a:t>
            </a:r>
            <a:r>
              <a:rPr lang="tr-TR" dirty="0" err="1" smtClean="0"/>
              <a:t>association</a:t>
            </a:r>
            <a:r>
              <a:rPr lang="tr-TR" dirty="0" smtClean="0"/>
              <a:t>; </a:t>
            </a:r>
            <a:r>
              <a:rPr lang="tr-TR" dirty="0" err="1" smtClean="0"/>
              <a:t>protective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2679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13686"/>
            <a:ext cx="8229600" cy="895034"/>
          </a:xfrm>
        </p:spPr>
        <p:txBody>
          <a:bodyPr/>
          <a:lstStyle/>
          <a:p>
            <a:r>
              <a:rPr lang="tr-TR" dirty="0" err="1" smtClean="0"/>
              <a:t>Exposure-Disease</a:t>
            </a:r>
            <a:r>
              <a:rPr lang="tr-TR" dirty="0" smtClean="0"/>
              <a:t> </a:t>
            </a:r>
            <a:r>
              <a:rPr lang="tr-TR" dirty="0" err="1"/>
              <a:t>T</a:t>
            </a:r>
            <a:r>
              <a:rPr lang="tr-TR" dirty="0" err="1" smtClean="0"/>
              <a:t>ables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631990"/>
              </p:ext>
            </p:extLst>
          </p:nvPr>
        </p:nvGraphicFramePr>
        <p:xfrm>
          <a:off x="395536" y="1196752"/>
          <a:ext cx="4906890" cy="15016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1378"/>
                <a:gridCol w="981378"/>
                <a:gridCol w="981378"/>
                <a:gridCol w="981378"/>
                <a:gridCol w="981378"/>
              </a:tblGrid>
              <a:tr h="375423">
                <a:tc>
                  <a:txBody>
                    <a:bodyPr/>
                    <a:lstStyle/>
                    <a:p>
                      <a:pPr algn="ctr"/>
                      <a:endParaRPr lang="tr-TR" sz="1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Diarrhoea</a:t>
                      </a:r>
                      <a:endParaRPr lang="tr-TR" sz="12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5423">
                <a:tc rowSpan="3"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Both</a:t>
                      </a:r>
                      <a:endParaRPr lang="tr-TR" sz="1200" dirty="0" smtClean="0"/>
                    </a:p>
                    <a:p>
                      <a:pPr algn="ctr"/>
                      <a:r>
                        <a:rPr lang="tr-TR" sz="1200" dirty="0" err="1" smtClean="0"/>
                        <a:t>Meatball</a:t>
                      </a:r>
                      <a:endParaRPr lang="tr-TR" sz="1200" dirty="0" smtClean="0"/>
                    </a:p>
                    <a:p>
                      <a:pPr algn="ctr"/>
                      <a:r>
                        <a:rPr lang="tr-TR" sz="1200" dirty="0" err="1" smtClean="0"/>
                        <a:t>and</a:t>
                      </a:r>
                      <a:endParaRPr lang="tr-TR" sz="1200" dirty="0" smtClean="0"/>
                    </a:p>
                    <a:p>
                      <a:pPr algn="ctr"/>
                      <a:r>
                        <a:rPr lang="tr-TR" sz="1200" dirty="0" err="1" smtClean="0"/>
                        <a:t>Chicken</a:t>
                      </a:r>
                      <a:endParaRPr lang="tr-TR" sz="1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Yes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smtClean="0"/>
                        <a:t>No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smtClean="0"/>
                        <a:t>Total</a:t>
                      </a:r>
                      <a:endParaRPr lang="tr-TR" sz="1200" dirty="0"/>
                    </a:p>
                  </a:txBody>
                  <a:tcPr/>
                </a:tc>
              </a:tr>
              <a:tr h="375423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Ate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46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7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53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</a:tr>
              <a:tr h="375423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Did</a:t>
                      </a:r>
                      <a:r>
                        <a:rPr lang="tr-TR" sz="1200" dirty="0" smtClean="0"/>
                        <a:t> not</a:t>
                      </a:r>
                      <a:r>
                        <a:rPr lang="tr-TR" sz="1200" baseline="0" dirty="0" smtClean="0"/>
                        <a:t> </a:t>
                      </a:r>
                      <a:r>
                        <a:rPr lang="tr-TR" sz="1200" baseline="0" dirty="0" err="1" smtClean="0"/>
                        <a:t>eat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3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7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10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710787"/>
              </p:ext>
            </p:extLst>
          </p:nvPr>
        </p:nvGraphicFramePr>
        <p:xfrm>
          <a:off x="395536" y="4941168"/>
          <a:ext cx="4968550" cy="14847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3710"/>
                <a:gridCol w="993710"/>
                <a:gridCol w="993710"/>
                <a:gridCol w="993710"/>
                <a:gridCol w="993710"/>
              </a:tblGrid>
              <a:tr h="371196">
                <a:tc>
                  <a:txBody>
                    <a:bodyPr/>
                    <a:lstStyle/>
                    <a:p>
                      <a:pPr algn="ctr"/>
                      <a:endParaRPr lang="tr-TR" sz="1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Diarrhoea</a:t>
                      </a:r>
                      <a:endParaRPr lang="tr-TR" sz="12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1196">
                <a:tc rowSpan="3">
                  <a:txBody>
                    <a:bodyPr/>
                    <a:lstStyle/>
                    <a:p>
                      <a:pPr algn="ctr"/>
                      <a:endParaRPr lang="tr-TR" sz="1200" dirty="0" smtClean="0"/>
                    </a:p>
                    <a:p>
                      <a:pPr algn="ctr"/>
                      <a:r>
                        <a:rPr lang="tr-TR" sz="1200" dirty="0" err="1" smtClean="0"/>
                        <a:t>Chicken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only</a:t>
                      </a:r>
                      <a:endParaRPr lang="tr-TR" sz="1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Yes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smtClean="0"/>
                        <a:t>No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smtClean="0"/>
                        <a:t>Total</a:t>
                      </a:r>
                      <a:endParaRPr lang="tr-TR" sz="1200" dirty="0"/>
                    </a:p>
                  </a:txBody>
                  <a:tcPr/>
                </a:tc>
              </a:tr>
              <a:tr h="371196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Ate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>
                          <a:latin typeface="+mj-lt"/>
                        </a:rPr>
                        <a:t>3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>
                          <a:latin typeface="+mj-lt"/>
                        </a:rPr>
                        <a:t>7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>
                          <a:latin typeface="+mj-lt"/>
                        </a:rPr>
                        <a:t>10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</a:tr>
              <a:tr h="371196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Did</a:t>
                      </a:r>
                      <a:r>
                        <a:rPr lang="tr-TR" sz="1200" dirty="0" smtClean="0"/>
                        <a:t> not</a:t>
                      </a:r>
                      <a:r>
                        <a:rPr lang="tr-TR" sz="1200" baseline="0" dirty="0" smtClean="0"/>
                        <a:t> </a:t>
                      </a:r>
                      <a:r>
                        <a:rPr lang="tr-TR" sz="1200" baseline="0" dirty="0" err="1" smtClean="0"/>
                        <a:t>eat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>
                          <a:latin typeface="+mj-lt"/>
                        </a:rPr>
                        <a:t>3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>
                          <a:latin typeface="+mj-lt"/>
                        </a:rPr>
                        <a:t>7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>
                          <a:latin typeface="+mj-lt"/>
                        </a:rPr>
                        <a:t>10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9677"/>
              </p:ext>
            </p:extLst>
          </p:nvPr>
        </p:nvGraphicFramePr>
        <p:xfrm>
          <a:off x="395536" y="3068960"/>
          <a:ext cx="4968554" cy="15553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9704"/>
                <a:gridCol w="989704"/>
                <a:gridCol w="989704"/>
                <a:gridCol w="989704"/>
                <a:gridCol w="1009738"/>
              </a:tblGrid>
              <a:tr h="388842">
                <a:tc>
                  <a:txBody>
                    <a:bodyPr/>
                    <a:lstStyle/>
                    <a:p>
                      <a:pPr algn="ctr"/>
                      <a:endParaRPr lang="tr-TR" sz="1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Diarrhoea</a:t>
                      </a:r>
                      <a:endParaRPr lang="tr-TR" sz="12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8842">
                <a:tc rowSpan="3"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Meatball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only</a:t>
                      </a:r>
                      <a:endParaRPr lang="tr-TR" sz="1200" dirty="0" smtClean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Yes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smtClean="0"/>
                        <a:t>No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smtClean="0"/>
                        <a:t>Total</a:t>
                      </a:r>
                      <a:endParaRPr lang="tr-TR" sz="1200" dirty="0"/>
                    </a:p>
                  </a:txBody>
                  <a:tcPr/>
                </a:tc>
              </a:tr>
              <a:tr h="388842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Ate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>
                          <a:latin typeface="+mj-lt"/>
                        </a:rPr>
                        <a:t>8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>
                          <a:latin typeface="+mj-lt"/>
                        </a:rPr>
                        <a:t>4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>
                          <a:latin typeface="+mj-lt"/>
                        </a:rPr>
                        <a:t>12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</a:tr>
              <a:tr h="388842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Did</a:t>
                      </a:r>
                      <a:r>
                        <a:rPr lang="tr-TR" sz="1200" dirty="0" smtClean="0"/>
                        <a:t> not</a:t>
                      </a:r>
                      <a:r>
                        <a:rPr lang="tr-TR" sz="1200" baseline="0" dirty="0" smtClean="0"/>
                        <a:t> </a:t>
                      </a:r>
                      <a:r>
                        <a:rPr lang="tr-TR" sz="1200" baseline="0" dirty="0" err="1" smtClean="0"/>
                        <a:t>eat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>
                          <a:latin typeface="+mj-lt"/>
                        </a:rPr>
                        <a:t>3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>
                          <a:latin typeface="+mj-lt"/>
                        </a:rPr>
                        <a:t>7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>
                          <a:latin typeface="+mj-lt"/>
                        </a:rPr>
                        <a:t>10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Metin kutusu 6"/>
          <p:cNvSpPr txBox="1"/>
          <p:nvPr/>
        </p:nvSpPr>
        <p:spPr>
          <a:xfrm>
            <a:off x="5436096" y="1909054"/>
            <a:ext cx="2584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+mj-lt"/>
              </a:rPr>
              <a:t>RR= (46/53)/(3/10) = 2.9</a:t>
            </a:r>
            <a:endParaRPr lang="tr-TR" b="1" dirty="0">
              <a:latin typeface="+mj-lt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508104" y="3861048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latin typeface="+mj-lt"/>
              </a:rPr>
              <a:t>RR= </a:t>
            </a:r>
            <a:r>
              <a:rPr lang="tr-TR" b="1" dirty="0" smtClean="0">
                <a:latin typeface="+mj-lt"/>
              </a:rPr>
              <a:t>(8/12)/(</a:t>
            </a:r>
            <a:r>
              <a:rPr lang="tr-TR" b="1" dirty="0">
                <a:latin typeface="+mj-lt"/>
              </a:rPr>
              <a:t>3/10) = </a:t>
            </a:r>
            <a:r>
              <a:rPr lang="tr-TR" b="1" dirty="0" smtClean="0">
                <a:latin typeface="+mj-lt"/>
              </a:rPr>
              <a:t>2.2</a:t>
            </a:r>
            <a:endParaRPr lang="tr-TR" b="1" dirty="0">
              <a:latin typeface="+mj-lt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540164" y="5589240"/>
            <a:ext cx="2417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latin typeface="+mj-lt"/>
              </a:rPr>
              <a:t>RR= </a:t>
            </a:r>
            <a:r>
              <a:rPr lang="tr-TR" b="1" dirty="0" smtClean="0">
                <a:latin typeface="+mj-lt"/>
              </a:rPr>
              <a:t>(3/10)/(</a:t>
            </a:r>
            <a:r>
              <a:rPr lang="tr-TR" b="1" dirty="0">
                <a:latin typeface="+mj-lt"/>
              </a:rPr>
              <a:t>3/10) = </a:t>
            </a:r>
            <a:r>
              <a:rPr lang="tr-TR" b="1" dirty="0" smtClean="0">
                <a:latin typeface="+mj-lt"/>
              </a:rPr>
              <a:t>1.0</a:t>
            </a:r>
            <a:endParaRPr lang="tr-TR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7884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Relative</a:t>
            </a:r>
            <a:r>
              <a:rPr lang="tr-TR" sz="4000" dirty="0" smtClean="0"/>
              <a:t> Risk in Cross-</a:t>
            </a:r>
            <a:r>
              <a:rPr lang="tr-TR" sz="4000" dirty="0" err="1" smtClean="0"/>
              <a:t>Tabulation</a:t>
            </a:r>
            <a:r>
              <a:rPr lang="tr-TR" sz="4000" dirty="0" smtClean="0"/>
              <a:t> </a:t>
            </a:r>
            <a:r>
              <a:rPr lang="tr-TR" sz="4000" dirty="0" err="1"/>
              <a:t>T</a:t>
            </a:r>
            <a:r>
              <a:rPr lang="tr-TR" sz="4000" dirty="0" err="1" smtClean="0"/>
              <a:t>able</a:t>
            </a:r>
            <a:endParaRPr lang="tr-TR" sz="40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5997868"/>
              </p:ext>
            </p:extLst>
          </p:nvPr>
        </p:nvGraphicFramePr>
        <p:xfrm>
          <a:off x="395536" y="1916832"/>
          <a:ext cx="3960440" cy="156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110"/>
                <a:gridCol w="990110"/>
                <a:gridCol w="990110"/>
                <a:gridCol w="99011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Meatball</a:t>
                      </a:r>
                      <a:endParaRPr lang="tr-TR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tr-TR" sz="1600" dirty="0" err="1" smtClean="0"/>
                        <a:t>Chicken</a:t>
                      </a:r>
                      <a:endParaRPr lang="tr-TR" sz="16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dirty="0" err="1" smtClean="0"/>
                        <a:t>Ate</a:t>
                      </a:r>
                      <a:endParaRPr lang="tr-TR" sz="1200" dirty="0" smtClean="0"/>
                    </a:p>
                    <a:p>
                      <a:pPr algn="ctr"/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dirty="0" err="1" smtClean="0"/>
                        <a:t>Did</a:t>
                      </a:r>
                      <a:r>
                        <a:rPr lang="tr-TR" sz="1200" dirty="0" smtClean="0"/>
                        <a:t> not </a:t>
                      </a:r>
                      <a:r>
                        <a:rPr lang="tr-TR" sz="1200" dirty="0" err="1" smtClean="0"/>
                        <a:t>eat</a:t>
                      </a:r>
                      <a:endParaRPr lang="tr-TR" sz="1200" dirty="0" smtClean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Ate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smtClean="0">
                          <a:latin typeface="+mj-lt"/>
                        </a:rPr>
                        <a:t>46/53 (87%)</a:t>
                      </a:r>
                      <a:endParaRPr lang="tr-TR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smtClean="0">
                          <a:latin typeface="+mj-lt"/>
                        </a:rPr>
                        <a:t>3/10(30%)</a:t>
                      </a:r>
                      <a:endParaRPr lang="tr-TR" sz="12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Did</a:t>
                      </a:r>
                      <a:r>
                        <a:rPr lang="tr-TR" sz="1200" dirty="0" smtClean="0"/>
                        <a:t> not </a:t>
                      </a:r>
                      <a:r>
                        <a:rPr lang="tr-TR" sz="1200" dirty="0" err="1" smtClean="0"/>
                        <a:t>eat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smtClean="0">
                          <a:latin typeface="+mj-lt"/>
                        </a:rPr>
                        <a:t>8/12(67%)</a:t>
                      </a:r>
                      <a:endParaRPr lang="tr-TR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smtClean="0">
                          <a:latin typeface="+mj-lt"/>
                        </a:rPr>
                        <a:t>3/10(30%)</a:t>
                      </a:r>
                      <a:endParaRPr lang="tr-TR" sz="12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696863"/>
              </p:ext>
            </p:extLst>
          </p:nvPr>
        </p:nvGraphicFramePr>
        <p:xfrm>
          <a:off x="467544" y="4437112"/>
          <a:ext cx="3888432" cy="16993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8188"/>
                <a:gridCol w="968188"/>
                <a:gridCol w="968188"/>
                <a:gridCol w="983868"/>
              </a:tblGrid>
              <a:tr h="424846"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Meatball</a:t>
                      </a:r>
                      <a:endParaRPr lang="tr-TR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424846">
                <a:tc rowSpan="3">
                  <a:txBody>
                    <a:bodyPr/>
                    <a:lstStyle/>
                    <a:p>
                      <a:pPr algn="ctr"/>
                      <a:r>
                        <a:rPr lang="tr-TR" sz="1600" dirty="0" err="1" smtClean="0"/>
                        <a:t>Chicken</a:t>
                      </a:r>
                      <a:endParaRPr lang="tr-TR" sz="16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dirty="0" err="1" smtClean="0"/>
                        <a:t>Ate</a:t>
                      </a:r>
                      <a:endParaRPr lang="tr-TR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dirty="0" err="1" smtClean="0"/>
                        <a:t>Did</a:t>
                      </a:r>
                      <a:r>
                        <a:rPr lang="tr-TR" sz="1200" dirty="0" smtClean="0"/>
                        <a:t> not </a:t>
                      </a:r>
                      <a:r>
                        <a:rPr lang="tr-TR" sz="1200" dirty="0" err="1" smtClean="0"/>
                        <a:t>eat</a:t>
                      </a:r>
                      <a:endParaRPr lang="tr-TR" sz="1200" dirty="0" smtClean="0"/>
                    </a:p>
                  </a:txBody>
                  <a:tcPr/>
                </a:tc>
              </a:tr>
              <a:tr h="424846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Ate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2.9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1.0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424846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/>
                        <a:t>Did</a:t>
                      </a:r>
                      <a:r>
                        <a:rPr lang="tr-TR" sz="1200" dirty="0" smtClean="0"/>
                        <a:t> not </a:t>
                      </a:r>
                      <a:r>
                        <a:rPr lang="tr-TR" sz="1200" dirty="0" err="1" smtClean="0"/>
                        <a:t>eat</a:t>
                      </a:r>
                      <a:endParaRPr lang="tr-T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2.2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1.0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4860032" y="2708920"/>
            <a:ext cx="2690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Attack </a:t>
            </a:r>
            <a:r>
              <a:rPr lang="tr-TR" dirty="0" err="1" smtClean="0"/>
              <a:t>rates</a:t>
            </a:r>
            <a:r>
              <a:rPr lang="tr-TR" dirty="0" smtClean="0"/>
              <a:t>  of </a:t>
            </a:r>
            <a:r>
              <a:rPr lang="tr-TR" dirty="0" err="1" smtClean="0"/>
              <a:t>diarrhoea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4860032" y="5085184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Relative</a:t>
            </a:r>
            <a:r>
              <a:rPr lang="tr-TR" dirty="0" smtClean="0"/>
              <a:t> risk of </a:t>
            </a:r>
            <a:r>
              <a:rPr lang="tr-TR" dirty="0" err="1" smtClean="0"/>
              <a:t>diarrhoea</a:t>
            </a:r>
            <a:endParaRPr lang="tr-TR" dirty="0"/>
          </a:p>
        </p:txBody>
      </p:sp>
      <p:cxnSp>
        <p:nvCxnSpPr>
          <p:cNvPr id="9" name="Düz Ok Bağlayıcısı 8"/>
          <p:cNvCxnSpPr/>
          <p:nvPr/>
        </p:nvCxnSpPr>
        <p:spPr>
          <a:xfrm flipH="1" flipV="1">
            <a:off x="4247964" y="3284984"/>
            <a:ext cx="828092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/>
          <p:cNvSpPr txBox="1"/>
          <p:nvPr/>
        </p:nvSpPr>
        <p:spPr>
          <a:xfrm>
            <a:off x="5271722" y="3356992"/>
            <a:ext cx="3680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baseline</a:t>
            </a:r>
            <a:r>
              <a:rPr lang="tr-TR" dirty="0" smtClean="0"/>
              <a:t> </a:t>
            </a:r>
            <a:r>
              <a:rPr lang="tr-TR" dirty="0" err="1" smtClean="0"/>
              <a:t>group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comparison</a:t>
            </a:r>
            <a:r>
              <a:rPr lang="tr-TR" dirty="0" smtClean="0"/>
              <a:t> </a:t>
            </a:r>
          </a:p>
          <a:p>
            <a:r>
              <a:rPr lang="tr-TR" dirty="0" smtClean="0"/>
              <a:t>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no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group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9385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Odds</a:t>
            </a:r>
            <a:r>
              <a:rPr lang="tr-TR" dirty="0" smtClean="0"/>
              <a:t> </a:t>
            </a:r>
            <a:r>
              <a:rPr lang="tr-TR" dirty="0" err="1" smtClean="0"/>
              <a:t>Ratio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576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780</TotalTime>
  <Words>1509</Words>
  <Application>Microsoft Office PowerPoint</Application>
  <PresentationFormat>Ekran Gösterisi (4:3)</PresentationFormat>
  <Paragraphs>342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Akış</vt:lpstr>
      <vt:lpstr>Estimating Risk</vt:lpstr>
      <vt:lpstr>Relative Risk</vt:lpstr>
      <vt:lpstr> Risk</vt:lpstr>
      <vt:lpstr>Relative Risk or Risk Ratio</vt:lpstr>
      <vt:lpstr>Relative Risk</vt:lpstr>
      <vt:lpstr>Relative Risk</vt:lpstr>
      <vt:lpstr>Exposure-Disease Tables</vt:lpstr>
      <vt:lpstr>Relative Risk in Cross-Tabulation Table</vt:lpstr>
      <vt:lpstr>Odds Ratio</vt:lpstr>
      <vt:lpstr>Odds</vt:lpstr>
      <vt:lpstr>Risk  &amp;  Odds in Cohort Study</vt:lpstr>
      <vt:lpstr>Odds</vt:lpstr>
      <vt:lpstr>Odds in Case-Control Study</vt:lpstr>
      <vt:lpstr> Odds ratio &amp; Relative  Risk</vt:lpstr>
      <vt:lpstr>When is Odds Ratio a good estimate of Relative Risk </vt:lpstr>
      <vt:lpstr>When is Odds Ratio a good estimate of Relative Risk</vt:lpstr>
      <vt:lpstr>Comparing OR to RR</vt:lpstr>
      <vt:lpstr>Interpreting Odds Ratio of a Disease</vt:lpstr>
      <vt:lpstr>Matched Case-Control Design</vt:lpstr>
      <vt:lpstr>Matched Case-Control Design</vt:lpstr>
      <vt:lpstr>2 x 2 table in matched case-control design</vt:lpstr>
      <vt:lpstr>Attributable Risk</vt:lpstr>
      <vt:lpstr>Attributable Risk(AR)</vt:lpstr>
      <vt:lpstr>Proportional Attributable Risk</vt:lpstr>
      <vt:lpstr>Example</vt:lpstr>
      <vt:lpstr>AR in the total population</vt:lpstr>
      <vt:lpstr>PowerPoint Sunusu</vt:lpstr>
      <vt:lpstr>Example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Estimating Risk</dc:title>
  <dc:creator>genel</dc:creator>
  <cp:lastModifiedBy>genel</cp:lastModifiedBy>
  <cp:revision>48</cp:revision>
  <dcterms:created xsi:type="dcterms:W3CDTF">2015-12-31T09:38:23Z</dcterms:created>
  <dcterms:modified xsi:type="dcterms:W3CDTF">2018-10-25T10:19:07Z</dcterms:modified>
</cp:coreProperties>
</file>