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C82"/>
    <a:srgbClr val="FFE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0" d="100"/>
          <a:sy n="20" d="100"/>
        </p:scale>
        <p:origin x="11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r>
              <a:rPr lang="tr-TR">
                <a:solidFill>
                  <a:schemeClr val="accent1">
                    <a:lumMod val="50000"/>
                  </a:schemeClr>
                </a:solidFill>
              </a:rPr>
              <a:t>Toplam Fenolik Madde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endParaRPr lang="tr-TR"/>
        </a:p>
      </c:txPr>
    </c:title>
    <c:autoTitleDeleted val="0"/>
    <c:plotArea>
      <c:layout>
        <c:manualLayout>
          <c:layoutTarget val="inner"/>
          <c:xMode val="edge"/>
          <c:yMode val="edge"/>
          <c:x val="9.7613768171018245E-2"/>
          <c:y val="0.11225816208124968"/>
          <c:w val="0.87655972646273728"/>
          <c:h val="0.7068904468781364"/>
        </c:manualLayout>
      </c:layout>
      <c:barChart>
        <c:barDir val="col"/>
        <c:grouping val="clustered"/>
        <c:varyColors val="0"/>
        <c:ser>
          <c:idx val="0"/>
          <c:order val="0"/>
          <c:tx>
            <c:strRef>
              <c:f>'poster gallik asit k.'!$H$24</c:f>
              <c:strCache>
                <c:ptCount val="1"/>
                <c:pt idx="0">
                  <c:v>0. gün </c:v>
                </c:pt>
              </c:strCache>
            </c:strRef>
          </c:tx>
          <c:spPr>
            <a:solidFill>
              <a:schemeClr val="accent1">
                <a:shade val="76000"/>
              </a:schemeClr>
            </a:solidFill>
            <a:ln>
              <a:noFill/>
            </a:ln>
            <a:effectLst/>
          </c:spPr>
          <c:invertIfNegative val="0"/>
          <c:cat>
            <c:strRef>
              <c:f>'poster gallik asit k.'!$G$25:$G$29</c:f>
              <c:strCache>
                <c:ptCount val="5"/>
                <c:pt idx="0">
                  <c:v>SÇ+K</c:v>
                </c:pt>
                <c:pt idx="1">
                  <c:v>ŞO+K</c:v>
                </c:pt>
                <c:pt idx="2">
                  <c:v>ŞO</c:v>
                </c:pt>
                <c:pt idx="3">
                  <c:v>ŞO+SÇ+K</c:v>
                </c:pt>
                <c:pt idx="4">
                  <c:v>SÇ</c:v>
                </c:pt>
              </c:strCache>
            </c:strRef>
          </c:cat>
          <c:val>
            <c:numRef>
              <c:f>'poster gallik asit k.'!$H$25:$H$29</c:f>
              <c:numCache>
                <c:formatCode>General</c:formatCode>
                <c:ptCount val="5"/>
                <c:pt idx="0">
                  <c:v>1252.462</c:v>
                </c:pt>
                <c:pt idx="1">
                  <c:v>530.84619999999995</c:v>
                </c:pt>
                <c:pt idx="2">
                  <c:v>439.5385</c:v>
                </c:pt>
                <c:pt idx="3">
                  <c:v>1244.769</c:v>
                </c:pt>
                <c:pt idx="4">
                  <c:v>1253.692</c:v>
                </c:pt>
              </c:numCache>
            </c:numRef>
          </c:val>
          <c:extLst>
            <c:ext xmlns:c16="http://schemas.microsoft.com/office/drawing/2014/chart" uri="{C3380CC4-5D6E-409C-BE32-E72D297353CC}">
              <c16:uniqueId val="{00000000-D24D-4521-8E95-A30DDC5D5580}"/>
            </c:ext>
          </c:extLst>
        </c:ser>
        <c:ser>
          <c:idx val="1"/>
          <c:order val="1"/>
          <c:tx>
            <c:strRef>
              <c:f>'poster gallik asit k.'!$I$24</c:f>
              <c:strCache>
                <c:ptCount val="1"/>
                <c:pt idx="0">
                  <c:v>14. gün</c:v>
                </c:pt>
              </c:strCache>
            </c:strRef>
          </c:tx>
          <c:spPr>
            <a:solidFill>
              <a:schemeClr val="accent1">
                <a:tint val="77000"/>
              </a:schemeClr>
            </a:solidFill>
            <a:ln>
              <a:noFill/>
            </a:ln>
            <a:effectLst/>
          </c:spPr>
          <c:invertIfNegative val="0"/>
          <c:cat>
            <c:strRef>
              <c:f>'poster gallik asit k.'!$G$25:$G$29</c:f>
              <c:strCache>
                <c:ptCount val="5"/>
                <c:pt idx="0">
                  <c:v>SÇ+K</c:v>
                </c:pt>
                <c:pt idx="1">
                  <c:v>ŞO+K</c:v>
                </c:pt>
                <c:pt idx="2">
                  <c:v>ŞO</c:v>
                </c:pt>
                <c:pt idx="3">
                  <c:v>ŞO+SÇ+K</c:v>
                </c:pt>
                <c:pt idx="4">
                  <c:v>SÇ</c:v>
                </c:pt>
              </c:strCache>
            </c:strRef>
          </c:cat>
          <c:val>
            <c:numRef>
              <c:f>'poster gallik asit k.'!$I$25:$I$29</c:f>
              <c:numCache>
                <c:formatCode>General</c:formatCode>
                <c:ptCount val="5"/>
                <c:pt idx="0">
                  <c:v>2600.7689999999998</c:v>
                </c:pt>
                <c:pt idx="1">
                  <c:v>775.34619999999995</c:v>
                </c:pt>
                <c:pt idx="2">
                  <c:v>451.30770000000001</c:v>
                </c:pt>
                <c:pt idx="3">
                  <c:v>2974.154</c:v>
                </c:pt>
                <c:pt idx="4">
                  <c:v>1253.692</c:v>
                </c:pt>
              </c:numCache>
            </c:numRef>
          </c:val>
          <c:extLst>
            <c:ext xmlns:c16="http://schemas.microsoft.com/office/drawing/2014/chart" uri="{C3380CC4-5D6E-409C-BE32-E72D297353CC}">
              <c16:uniqueId val="{00000001-D24D-4521-8E95-A30DDC5D5580}"/>
            </c:ext>
          </c:extLst>
        </c:ser>
        <c:dLbls>
          <c:showLegendKey val="0"/>
          <c:showVal val="0"/>
          <c:showCatName val="0"/>
          <c:showSerName val="0"/>
          <c:showPercent val="0"/>
          <c:showBubbleSize val="0"/>
        </c:dLbls>
        <c:gapWidth val="267"/>
        <c:overlap val="-43"/>
        <c:axId val="402343400"/>
        <c:axId val="402345368"/>
      </c:barChart>
      <c:catAx>
        <c:axId val="4023434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Örnekler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tr-TR"/>
          </a:p>
        </c:txPr>
        <c:crossAx val="402345368"/>
        <c:crosses val="autoZero"/>
        <c:auto val="1"/>
        <c:lblAlgn val="ctr"/>
        <c:lblOffset val="100"/>
        <c:noMultiLvlLbl val="0"/>
      </c:catAx>
      <c:valAx>
        <c:axId val="40234536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Gallik Asit Eşdeğeri</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crossAx val="40234340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r>
              <a:rPr lang="tr-TR">
                <a:solidFill>
                  <a:schemeClr val="accent1">
                    <a:lumMod val="50000"/>
                  </a:schemeClr>
                </a:solidFill>
              </a:rPr>
              <a:t>Selüloz Ağırlıkları</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endParaRPr lang="tr-TR"/>
        </a:p>
      </c:txPr>
    </c:title>
    <c:autoTitleDeleted val="0"/>
    <c:plotArea>
      <c:layout/>
      <c:barChart>
        <c:barDir val="col"/>
        <c:grouping val="clustered"/>
        <c:varyColors val="0"/>
        <c:ser>
          <c:idx val="0"/>
          <c:order val="0"/>
          <c:tx>
            <c:strRef>
              <c:f>'selüloz poster'!$E$23</c:f>
              <c:strCache>
                <c:ptCount val="1"/>
                <c:pt idx="0">
                  <c:v>ıslak ağırlık</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'selüloz poster'!$D$24:$D$26</c:f>
              <c:strCache>
                <c:ptCount val="3"/>
                <c:pt idx="0">
                  <c:v>SÇ+K</c:v>
                </c:pt>
                <c:pt idx="1">
                  <c:v>ŞO+K</c:v>
                </c:pt>
                <c:pt idx="2">
                  <c:v>ŞO+SÇ+K</c:v>
                </c:pt>
              </c:strCache>
            </c:strRef>
          </c:cat>
          <c:val>
            <c:numRef>
              <c:f>'selüloz poster'!$E$24:$E$26</c:f>
              <c:numCache>
                <c:formatCode>General</c:formatCode>
                <c:ptCount val="3"/>
                <c:pt idx="0">
                  <c:v>2.706</c:v>
                </c:pt>
                <c:pt idx="1">
                  <c:v>7.2690000000000001</c:v>
                </c:pt>
                <c:pt idx="2">
                  <c:v>2.5950000000000002</c:v>
                </c:pt>
              </c:numCache>
            </c:numRef>
          </c:val>
          <c:extLst>
            <c:ext xmlns:c16="http://schemas.microsoft.com/office/drawing/2014/chart" uri="{C3380CC4-5D6E-409C-BE32-E72D297353CC}">
              <c16:uniqueId val="{00000000-F387-4228-AFD7-A8FE22A020B4}"/>
            </c:ext>
          </c:extLst>
        </c:ser>
        <c:ser>
          <c:idx val="1"/>
          <c:order val="1"/>
          <c:tx>
            <c:strRef>
              <c:f>'selüloz poster'!$F$23</c:f>
              <c:strCache>
                <c:ptCount val="1"/>
                <c:pt idx="0">
                  <c:v>kuru ağırlık</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'selüloz poster'!$D$24:$D$26</c:f>
              <c:strCache>
                <c:ptCount val="3"/>
                <c:pt idx="0">
                  <c:v>SÇ+K</c:v>
                </c:pt>
                <c:pt idx="1">
                  <c:v>ŞO+K</c:v>
                </c:pt>
                <c:pt idx="2">
                  <c:v>ŞO+SÇ+K</c:v>
                </c:pt>
              </c:strCache>
            </c:strRef>
          </c:cat>
          <c:val>
            <c:numRef>
              <c:f>'selüloz poster'!$F$24:$F$26</c:f>
              <c:numCache>
                <c:formatCode>General</c:formatCode>
                <c:ptCount val="3"/>
                <c:pt idx="0">
                  <c:v>6.4500000000000002E-2</c:v>
                </c:pt>
                <c:pt idx="1">
                  <c:v>0.38400000000000001</c:v>
                </c:pt>
                <c:pt idx="2">
                  <c:v>5.1499999999999997E-2</c:v>
                </c:pt>
              </c:numCache>
            </c:numRef>
          </c:val>
          <c:extLst>
            <c:ext xmlns:c16="http://schemas.microsoft.com/office/drawing/2014/chart" uri="{C3380CC4-5D6E-409C-BE32-E72D297353CC}">
              <c16:uniqueId val="{00000001-F387-4228-AFD7-A8FE22A020B4}"/>
            </c:ext>
          </c:extLst>
        </c:ser>
        <c:dLbls>
          <c:dLblPos val="outEnd"/>
          <c:showLegendKey val="0"/>
          <c:showVal val="1"/>
          <c:showCatName val="0"/>
          <c:showSerName val="0"/>
          <c:showPercent val="0"/>
          <c:showBubbleSize val="0"/>
        </c:dLbls>
        <c:gapWidth val="267"/>
        <c:overlap val="-43"/>
        <c:axId val="409260864"/>
        <c:axId val="409253648"/>
      </c:barChart>
      <c:catAx>
        <c:axId val="40926086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Örnekler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tr-TR"/>
          </a:p>
        </c:txPr>
        <c:crossAx val="409253648"/>
        <c:crosses val="autoZero"/>
        <c:auto val="1"/>
        <c:lblAlgn val="ctr"/>
        <c:lblOffset val="100"/>
        <c:noMultiLvlLbl val="0"/>
      </c:catAx>
      <c:valAx>
        <c:axId val="4092536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Selüloz Ağırlığı (gram)</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crossAx val="4092608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r>
              <a:rPr lang="tr-TR">
                <a:solidFill>
                  <a:schemeClr val="accent1">
                    <a:lumMod val="50000"/>
                  </a:schemeClr>
                </a:solidFill>
              </a:rPr>
              <a:t>pH Ölçümleri</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endParaRPr lang="tr-TR"/>
        </a:p>
      </c:txPr>
    </c:title>
    <c:autoTitleDeleted val="0"/>
    <c:plotArea>
      <c:layout/>
      <c:barChart>
        <c:barDir val="col"/>
        <c:grouping val="clustered"/>
        <c:varyColors val="0"/>
        <c:ser>
          <c:idx val="0"/>
          <c:order val="0"/>
          <c:tx>
            <c:strRef>
              <c:f>'poster ph'!$D$49</c:f>
              <c:strCache>
                <c:ptCount val="1"/>
                <c:pt idx="0">
                  <c:v>0. gün</c:v>
                </c:pt>
              </c:strCache>
            </c:strRef>
          </c:tx>
          <c:spPr>
            <a:solidFill>
              <a:schemeClr val="accent1">
                <a:shade val="76000"/>
              </a:schemeClr>
            </a:solidFill>
            <a:ln>
              <a:noFill/>
            </a:ln>
            <a:effectLst/>
          </c:spPr>
          <c:invertIfNegative val="0"/>
          <c:cat>
            <c:strRef>
              <c:f>'poster ph'!$C$50:$C$54</c:f>
              <c:strCache>
                <c:ptCount val="5"/>
                <c:pt idx="0">
                  <c:v>SÇ+K</c:v>
                </c:pt>
                <c:pt idx="1">
                  <c:v>ŞO+K</c:v>
                </c:pt>
                <c:pt idx="2">
                  <c:v>ŞO+SÇ+K</c:v>
                </c:pt>
                <c:pt idx="3">
                  <c:v>SÇ</c:v>
                </c:pt>
                <c:pt idx="4">
                  <c:v>ŞO</c:v>
                </c:pt>
              </c:strCache>
            </c:strRef>
          </c:cat>
          <c:val>
            <c:numRef>
              <c:f>'poster ph'!$D$50:$D$54</c:f>
              <c:numCache>
                <c:formatCode>General</c:formatCode>
                <c:ptCount val="5"/>
                <c:pt idx="0">
                  <c:v>3.88</c:v>
                </c:pt>
                <c:pt idx="1">
                  <c:v>4.46</c:v>
                </c:pt>
                <c:pt idx="2">
                  <c:v>4.49</c:v>
                </c:pt>
                <c:pt idx="3">
                  <c:v>5.24</c:v>
                </c:pt>
                <c:pt idx="4">
                  <c:v>7.2</c:v>
                </c:pt>
              </c:numCache>
            </c:numRef>
          </c:val>
          <c:extLst>
            <c:ext xmlns:c16="http://schemas.microsoft.com/office/drawing/2014/chart" uri="{C3380CC4-5D6E-409C-BE32-E72D297353CC}">
              <c16:uniqueId val="{00000000-AF18-4176-9FDF-B73B103E03B8}"/>
            </c:ext>
          </c:extLst>
        </c:ser>
        <c:ser>
          <c:idx val="1"/>
          <c:order val="1"/>
          <c:tx>
            <c:strRef>
              <c:f>'poster ph'!$E$49</c:f>
              <c:strCache>
                <c:ptCount val="1"/>
                <c:pt idx="0">
                  <c:v>14. gün</c:v>
                </c:pt>
              </c:strCache>
            </c:strRef>
          </c:tx>
          <c:spPr>
            <a:solidFill>
              <a:schemeClr val="accent1">
                <a:tint val="77000"/>
              </a:schemeClr>
            </a:solidFill>
            <a:ln>
              <a:noFill/>
            </a:ln>
            <a:effectLst/>
          </c:spPr>
          <c:invertIfNegative val="0"/>
          <c:cat>
            <c:strRef>
              <c:f>'poster ph'!$C$50:$C$54</c:f>
              <c:strCache>
                <c:ptCount val="5"/>
                <c:pt idx="0">
                  <c:v>SÇ+K</c:v>
                </c:pt>
                <c:pt idx="1">
                  <c:v>ŞO+K</c:v>
                </c:pt>
                <c:pt idx="2">
                  <c:v>ŞO+SÇ+K</c:v>
                </c:pt>
                <c:pt idx="3">
                  <c:v>SÇ</c:v>
                </c:pt>
                <c:pt idx="4">
                  <c:v>ŞO</c:v>
                </c:pt>
              </c:strCache>
            </c:strRef>
          </c:cat>
          <c:val>
            <c:numRef>
              <c:f>'poster ph'!$E$50:$E$54</c:f>
              <c:numCache>
                <c:formatCode>General</c:formatCode>
                <c:ptCount val="5"/>
                <c:pt idx="0">
                  <c:v>3.51</c:v>
                </c:pt>
                <c:pt idx="1">
                  <c:v>3.91</c:v>
                </c:pt>
                <c:pt idx="2">
                  <c:v>3.4350000000000001</c:v>
                </c:pt>
                <c:pt idx="3">
                  <c:v>5.24</c:v>
                </c:pt>
                <c:pt idx="4">
                  <c:v>7.2</c:v>
                </c:pt>
              </c:numCache>
            </c:numRef>
          </c:val>
          <c:extLst>
            <c:ext xmlns:c16="http://schemas.microsoft.com/office/drawing/2014/chart" uri="{C3380CC4-5D6E-409C-BE32-E72D297353CC}">
              <c16:uniqueId val="{00000001-AF18-4176-9FDF-B73B103E03B8}"/>
            </c:ext>
          </c:extLst>
        </c:ser>
        <c:dLbls>
          <c:showLegendKey val="0"/>
          <c:showVal val="0"/>
          <c:showCatName val="0"/>
          <c:showSerName val="0"/>
          <c:showPercent val="0"/>
          <c:showBubbleSize val="0"/>
        </c:dLbls>
        <c:gapWidth val="267"/>
        <c:overlap val="-43"/>
        <c:axId val="402817056"/>
        <c:axId val="402818040"/>
      </c:barChart>
      <c:catAx>
        <c:axId val="4028170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Örnekler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tr-TR"/>
          </a:p>
        </c:txPr>
        <c:crossAx val="402818040"/>
        <c:crosses val="autoZero"/>
        <c:auto val="1"/>
        <c:lblAlgn val="ctr"/>
        <c:lblOffset val="100"/>
        <c:noMultiLvlLbl val="0"/>
      </c:catAx>
      <c:valAx>
        <c:axId val="4028180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pH</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crossAx val="40281705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r>
              <a:rPr lang="tr-TR">
                <a:solidFill>
                  <a:schemeClr val="accent1">
                    <a:lumMod val="50000"/>
                  </a:schemeClr>
                </a:solidFill>
              </a:rPr>
              <a:t>Antioksidan Aktivite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accent1">
                  <a:lumMod val="50000"/>
                </a:schemeClr>
              </a:solidFill>
              <a:latin typeface="+mj-lt"/>
              <a:ea typeface="+mj-ea"/>
              <a:cs typeface="+mj-cs"/>
            </a:defRPr>
          </a:pPr>
          <a:endParaRPr lang="tr-TR"/>
        </a:p>
      </c:txPr>
    </c:title>
    <c:autoTitleDeleted val="0"/>
    <c:plotArea>
      <c:layout/>
      <c:barChart>
        <c:barDir val="col"/>
        <c:grouping val="clustered"/>
        <c:varyColors val="0"/>
        <c:ser>
          <c:idx val="0"/>
          <c:order val="0"/>
          <c:tx>
            <c:strRef>
              <c:f>'poster aa'!$G$18</c:f>
              <c:strCache>
                <c:ptCount val="1"/>
                <c:pt idx="0">
                  <c:v>0. gün</c:v>
                </c:pt>
              </c:strCache>
            </c:strRef>
          </c:tx>
          <c:spPr>
            <a:solidFill>
              <a:schemeClr val="accent1">
                <a:shade val="76000"/>
              </a:schemeClr>
            </a:solidFill>
            <a:ln>
              <a:noFill/>
            </a:ln>
            <a:effectLst/>
          </c:spPr>
          <c:invertIfNegative val="0"/>
          <c:cat>
            <c:strRef>
              <c:f>'poster aa'!$F$19:$F$23</c:f>
              <c:strCache>
                <c:ptCount val="5"/>
                <c:pt idx="0">
                  <c:v>SÇ+K</c:v>
                </c:pt>
                <c:pt idx="1">
                  <c:v>ŞO+K</c:v>
                </c:pt>
                <c:pt idx="2">
                  <c:v>ŞO</c:v>
                </c:pt>
                <c:pt idx="3">
                  <c:v>ŞO+SÇ+K</c:v>
                </c:pt>
                <c:pt idx="4">
                  <c:v>SÇ</c:v>
                </c:pt>
              </c:strCache>
            </c:strRef>
          </c:cat>
          <c:val>
            <c:numRef>
              <c:f>'poster aa'!$G$19:$G$23</c:f>
              <c:numCache>
                <c:formatCode>General</c:formatCode>
                <c:ptCount val="5"/>
                <c:pt idx="0">
                  <c:v>639.64290000000005</c:v>
                </c:pt>
                <c:pt idx="1">
                  <c:v>302.5</c:v>
                </c:pt>
                <c:pt idx="2">
                  <c:v>290.71429999999998</c:v>
                </c:pt>
                <c:pt idx="3">
                  <c:v>676.07140000000004</c:v>
                </c:pt>
                <c:pt idx="4">
                  <c:v>586.42859999999996</c:v>
                </c:pt>
              </c:numCache>
            </c:numRef>
          </c:val>
          <c:extLst>
            <c:ext xmlns:c16="http://schemas.microsoft.com/office/drawing/2014/chart" uri="{C3380CC4-5D6E-409C-BE32-E72D297353CC}">
              <c16:uniqueId val="{00000000-4D08-442F-A443-CFB220928584}"/>
            </c:ext>
          </c:extLst>
        </c:ser>
        <c:ser>
          <c:idx val="1"/>
          <c:order val="1"/>
          <c:tx>
            <c:strRef>
              <c:f>'poster aa'!$H$18</c:f>
              <c:strCache>
                <c:ptCount val="1"/>
                <c:pt idx="0">
                  <c:v>14. gün</c:v>
                </c:pt>
              </c:strCache>
            </c:strRef>
          </c:tx>
          <c:spPr>
            <a:solidFill>
              <a:schemeClr val="accent1">
                <a:tint val="77000"/>
              </a:schemeClr>
            </a:solidFill>
            <a:ln>
              <a:noFill/>
            </a:ln>
            <a:effectLst/>
          </c:spPr>
          <c:invertIfNegative val="0"/>
          <c:cat>
            <c:strRef>
              <c:f>'poster aa'!$F$19:$F$23</c:f>
              <c:strCache>
                <c:ptCount val="5"/>
                <c:pt idx="0">
                  <c:v>SÇ+K</c:v>
                </c:pt>
                <c:pt idx="1">
                  <c:v>ŞO+K</c:v>
                </c:pt>
                <c:pt idx="2">
                  <c:v>ŞO</c:v>
                </c:pt>
                <c:pt idx="3">
                  <c:v>ŞO+SÇ+K</c:v>
                </c:pt>
                <c:pt idx="4">
                  <c:v>SÇ</c:v>
                </c:pt>
              </c:strCache>
            </c:strRef>
          </c:cat>
          <c:val>
            <c:numRef>
              <c:f>'poster aa'!$H$19:$H$23</c:f>
              <c:numCache>
                <c:formatCode>General</c:formatCode>
                <c:ptCount val="5"/>
                <c:pt idx="0">
                  <c:v>690.89290000000005</c:v>
                </c:pt>
                <c:pt idx="1">
                  <c:v>329.82150000000001</c:v>
                </c:pt>
                <c:pt idx="2">
                  <c:v>390.71429999999998</c:v>
                </c:pt>
                <c:pt idx="3">
                  <c:v>686.07150000000001</c:v>
                </c:pt>
                <c:pt idx="4">
                  <c:v>586.42859999999996</c:v>
                </c:pt>
              </c:numCache>
            </c:numRef>
          </c:val>
          <c:extLst>
            <c:ext xmlns:c16="http://schemas.microsoft.com/office/drawing/2014/chart" uri="{C3380CC4-5D6E-409C-BE32-E72D297353CC}">
              <c16:uniqueId val="{00000001-4D08-442F-A443-CFB220928584}"/>
            </c:ext>
          </c:extLst>
        </c:ser>
        <c:dLbls>
          <c:showLegendKey val="0"/>
          <c:showVal val="0"/>
          <c:showCatName val="0"/>
          <c:showSerName val="0"/>
          <c:showPercent val="0"/>
          <c:showBubbleSize val="0"/>
        </c:dLbls>
        <c:gapWidth val="267"/>
        <c:overlap val="-43"/>
        <c:axId val="387395008"/>
        <c:axId val="387388120"/>
      </c:barChart>
      <c:catAx>
        <c:axId val="387395008"/>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Örnekler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tr-TR"/>
          </a:p>
        </c:txPr>
        <c:crossAx val="387388120"/>
        <c:crosses val="autoZero"/>
        <c:auto val="1"/>
        <c:lblAlgn val="ctr"/>
        <c:lblOffset val="100"/>
        <c:noMultiLvlLbl val="0"/>
      </c:catAx>
      <c:valAx>
        <c:axId val="38738812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tr-TR"/>
                  <a:t>Askorbik Asit Eşdeğeri</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crossAx val="387395008"/>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tr-TR"/>
              <a:t>Asıl başlık stilini düzenlemek için tıklayın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EE7A7CF-52D2-4C6C-BF27-6ECB70ACECD8}" type="datetimeFigureOut">
              <a:rPr lang="tr-TR" smtClean="0"/>
              <a:t>28.04.2025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40171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E7A7CF-52D2-4C6C-BF27-6ECB70ACECD8}" type="datetimeFigureOut">
              <a:rPr lang="tr-TR" smtClean="0"/>
              <a:t>28.04.2025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247774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E7A7CF-52D2-4C6C-BF27-6ECB70ACECD8}" type="datetimeFigureOut">
              <a:rPr lang="tr-TR" smtClean="0"/>
              <a:t>28.04.2025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167786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EE7A7CF-52D2-4C6C-BF27-6ECB70ACECD8}" type="datetimeFigureOut">
              <a:rPr lang="tr-TR" smtClean="0"/>
              <a:t>28.04.2025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248253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tr-TR"/>
              <a:t>Asıl başlık stilini düzenlemek için tıklayın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EE7A7CF-52D2-4C6C-BF27-6ECB70ACECD8}" type="datetimeFigureOut">
              <a:rPr lang="tr-TR" smtClean="0"/>
              <a:t>28.04.2025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8295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EE7A7CF-52D2-4C6C-BF27-6ECB70ACECD8}" type="datetimeFigureOut">
              <a:rPr lang="tr-TR" smtClean="0"/>
              <a:t>28.04.2025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246124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4" name="Content Placeholder 3"/>
          <p:cNvSpPr>
            <a:spLocks noGrp="1"/>
          </p:cNvSpPr>
          <p:nvPr>
            <p:ph sz="half" idx="2"/>
          </p:nvPr>
        </p:nvSpPr>
        <p:spPr>
          <a:xfrm>
            <a:off x="2231675" y="15780233"/>
            <a:ext cx="13706415" cy="2321034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6" name="Content Placeholder 5"/>
          <p:cNvSpPr>
            <a:spLocks noGrp="1"/>
          </p:cNvSpPr>
          <p:nvPr>
            <p:ph sz="quarter" idx="4"/>
          </p:nvPr>
        </p:nvSpPr>
        <p:spPr>
          <a:xfrm>
            <a:off x="16402142" y="15780233"/>
            <a:ext cx="13773917" cy="2321034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EE7A7CF-52D2-4C6C-BF27-6ECB70ACECD8}" type="datetimeFigureOut">
              <a:rPr lang="tr-TR" smtClean="0"/>
              <a:t>28.04.2025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204741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EE7A7CF-52D2-4C6C-BF27-6ECB70ACECD8}" type="datetimeFigureOut">
              <a:rPr lang="tr-TR" smtClean="0"/>
              <a:t>28.04.2025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180424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7A7CF-52D2-4C6C-BF27-6ECB70ACECD8}" type="datetimeFigureOut">
              <a:rPr lang="tr-TR" smtClean="0"/>
              <a:t>28.04.2025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142503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tr-TR"/>
              <a:t>Asıl başlık stilini düzenlemek için tıklayın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E7A7CF-52D2-4C6C-BF27-6ECB70ACECD8}" type="datetimeFigureOut">
              <a:rPr lang="tr-TR" smtClean="0"/>
              <a:t>28.04.2025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44915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tr-TR"/>
              <a:t>Resim eklemek için simgeye tıklayın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EE7A7CF-52D2-4C6C-BF27-6ECB70ACECD8}" type="datetimeFigureOut">
              <a:rPr lang="tr-TR" smtClean="0"/>
              <a:t>28.04.2025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1DB41C7-1B93-4307-973C-D5604CCA3B80}" type="slidenum">
              <a:rPr lang="tr-TR" smtClean="0"/>
              <a:t>‹#›</a:t>
            </a:fld>
            <a:endParaRPr lang="tr-TR"/>
          </a:p>
        </p:txBody>
      </p:sp>
    </p:spTree>
    <p:extLst>
      <p:ext uri="{BB962C8B-B14F-4D97-AF65-F5344CB8AC3E}">
        <p14:creationId xmlns:p14="http://schemas.microsoft.com/office/powerpoint/2010/main" val="140936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EE7A7CF-52D2-4C6C-BF27-6ECB70ACECD8}" type="datetimeFigureOut">
              <a:rPr lang="tr-TR" smtClean="0"/>
              <a:t>28.04.2025</a:t>
            </a:fld>
            <a:endParaRPr lang="tr-T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91DB41C7-1B93-4307-973C-D5604CCA3B80}" type="slidenum">
              <a:rPr lang="tr-TR" smtClean="0"/>
              <a:t>‹#›</a:t>
            </a:fld>
            <a:endParaRPr lang="tr-TR"/>
          </a:p>
        </p:txBody>
      </p:sp>
    </p:spTree>
    <p:extLst>
      <p:ext uri="{BB962C8B-B14F-4D97-AF65-F5344CB8AC3E}">
        <p14:creationId xmlns:p14="http://schemas.microsoft.com/office/powerpoint/2010/main" val="292383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chart" Target="../charts/chart4.xml"/><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chart" Target="../charts/chart1.xml"/><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Dikdörtgen 50">
            <a:extLst>
              <a:ext uri="{FF2B5EF4-FFF2-40B4-BE49-F238E27FC236}">
                <a16:creationId xmlns:a16="http://schemas.microsoft.com/office/drawing/2014/main" id="{76B28093-2755-9331-98BA-B203293B7774}"/>
              </a:ext>
            </a:extLst>
          </p:cNvPr>
          <p:cNvSpPr/>
          <p:nvPr/>
        </p:nvSpPr>
        <p:spPr>
          <a:xfrm>
            <a:off x="0" y="0"/>
            <a:ext cx="32399288" cy="51538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8" name="Picture 4" descr="akdeniz Ã¼niversitesi logosu ile ilgili gÃ¶rsel sonucu">
            <a:extLst>
              <a:ext uri="{FF2B5EF4-FFF2-40B4-BE49-F238E27FC236}">
                <a16:creationId xmlns:a16="http://schemas.microsoft.com/office/drawing/2014/main" id="{939CD3F3-4F8C-43ED-94B5-88F187A24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745" y="739612"/>
            <a:ext cx="4007757" cy="4007757"/>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Katlanmış Köşe 12">
            <a:extLst>
              <a:ext uri="{FF2B5EF4-FFF2-40B4-BE49-F238E27FC236}">
                <a16:creationId xmlns:a16="http://schemas.microsoft.com/office/drawing/2014/main" id="{9AAB4738-A9FD-473D-884D-7AE4A973A21F}"/>
              </a:ext>
            </a:extLst>
          </p:cNvPr>
          <p:cNvSpPr/>
          <p:nvPr/>
        </p:nvSpPr>
        <p:spPr>
          <a:xfrm>
            <a:off x="21459210" y="5745847"/>
            <a:ext cx="5687774" cy="881743"/>
          </a:xfrm>
          <a:prstGeom prst="foldedCorner">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BULGULAR</a:t>
            </a:r>
          </a:p>
        </p:txBody>
      </p:sp>
      <p:grpSp>
        <p:nvGrpSpPr>
          <p:cNvPr id="19" name="Grup 18">
            <a:extLst>
              <a:ext uri="{FF2B5EF4-FFF2-40B4-BE49-F238E27FC236}">
                <a16:creationId xmlns:a16="http://schemas.microsoft.com/office/drawing/2014/main" id="{40A235BC-EE40-6350-A92F-C0794D626968}"/>
              </a:ext>
            </a:extLst>
          </p:cNvPr>
          <p:cNvGrpSpPr/>
          <p:nvPr/>
        </p:nvGrpSpPr>
        <p:grpSpPr>
          <a:xfrm>
            <a:off x="1109774" y="21808776"/>
            <a:ext cx="12352687" cy="12929469"/>
            <a:chOff x="696000" y="17280672"/>
            <a:chExt cx="12739797" cy="12929469"/>
          </a:xfrm>
        </p:grpSpPr>
        <p:sp>
          <p:nvSpPr>
            <p:cNvPr id="11" name="Dikdörtgen: Katlanmış Köşe 10">
              <a:extLst>
                <a:ext uri="{FF2B5EF4-FFF2-40B4-BE49-F238E27FC236}">
                  <a16:creationId xmlns:a16="http://schemas.microsoft.com/office/drawing/2014/main" id="{75A891EC-EB6D-41A8-ACE1-6D20A774AB74}"/>
                </a:ext>
              </a:extLst>
            </p:cNvPr>
            <p:cNvSpPr/>
            <p:nvPr/>
          </p:nvSpPr>
          <p:spPr>
            <a:xfrm>
              <a:off x="4743014" y="17280672"/>
              <a:ext cx="5288205" cy="737823"/>
            </a:xfrm>
            <a:prstGeom prst="foldedCorner">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MATERYAL VE METOT</a:t>
              </a:r>
            </a:p>
          </p:txBody>
        </p:sp>
        <p:sp>
          <p:nvSpPr>
            <p:cNvPr id="7" name="Metin kutusu 6">
              <a:extLst>
                <a:ext uri="{FF2B5EF4-FFF2-40B4-BE49-F238E27FC236}">
                  <a16:creationId xmlns:a16="http://schemas.microsoft.com/office/drawing/2014/main" id="{8346D226-23AF-4D1F-841B-FEAB13CF3643}"/>
                </a:ext>
              </a:extLst>
            </p:cNvPr>
            <p:cNvSpPr txBox="1"/>
            <p:nvPr/>
          </p:nvSpPr>
          <p:spPr>
            <a:xfrm>
              <a:off x="696000" y="18206855"/>
              <a:ext cx="12739797" cy="12003286"/>
            </a:xfrm>
            <a:prstGeom prst="rect">
              <a:avLst/>
            </a:prstGeom>
            <a:solidFill>
              <a:schemeClr val="bg2"/>
            </a:solidFill>
          </p:spPr>
          <p:txBody>
            <a:bodyPr wrap="square" rtlCol="0">
              <a:spAutoFit/>
            </a:bodyPr>
            <a:lstStyle/>
            <a:p>
              <a:pPr marL="457200" indent="-457200">
                <a:buFont typeface="Arial" panose="020B0604020202020204" pitchFamily="34" charset="0"/>
                <a:buChar char="•"/>
              </a:pPr>
              <a:r>
                <a:rPr lang="tr-TR" sz="2800" b="1" dirty="0">
                  <a:solidFill>
                    <a:schemeClr val="accent1">
                      <a:lumMod val="50000"/>
                    </a:schemeClr>
                  </a:solidFill>
                </a:rPr>
                <a:t>Kombu Çayı Fermantasyonu</a:t>
              </a:r>
            </a:p>
            <a:p>
              <a:endParaRPr lang="tr-TR" sz="2800" b="1" dirty="0">
                <a:solidFill>
                  <a:schemeClr val="accent1">
                    <a:lumMod val="50000"/>
                  </a:schemeClr>
                </a:solidFill>
              </a:endParaRPr>
            </a:p>
            <a:p>
              <a:r>
                <a:rPr lang="tr-TR" sz="2800" dirty="0">
                  <a:solidFill>
                    <a:schemeClr val="accent1">
                      <a:lumMod val="50000"/>
                    </a:schemeClr>
                  </a:solidFill>
                </a:rPr>
                <a:t>… örnekleri kullanılarak ……….. deneyleri yapılmıştır</a:t>
              </a:r>
            </a:p>
            <a:p>
              <a:r>
                <a:rPr lang="tr-TR" sz="2800" dirty="0">
                  <a:solidFill>
                    <a:schemeClr val="accent1">
                      <a:lumMod val="50000"/>
                    </a:schemeClr>
                  </a:solidFill>
                </a:rPr>
                <a:t>	</a:t>
              </a:r>
            </a:p>
            <a:p>
              <a:pPr marL="457200" indent="-457200">
                <a:buFont typeface="Arial" panose="020B0604020202020204" pitchFamily="34" charset="0"/>
                <a:buChar char="•"/>
              </a:pPr>
              <a:r>
                <a:rPr lang="tr-TR" sz="2800" b="1" dirty="0">
                  <a:solidFill>
                    <a:schemeClr val="accent1">
                      <a:lumMod val="50000"/>
                    </a:schemeClr>
                  </a:solidFill>
                </a:rPr>
                <a:t>pH Ölçümü</a:t>
              </a:r>
            </a:p>
            <a:p>
              <a:endParaRPr lang="tr-TR" sz="2800" dirty="0">
                <a:solidFill>
                  <a:schemeClr val="accent1">
                    <a:lumMod val="50000"/>
                  </a:schemeClr>
                </a:solidFill>
              </a:endParaRPr>
            </a:p>
            <a:p>
              <a:r>
                <a:rPr lang="tr-TR" sz="2800" dirty="0">
                  <a:solidFill>
                    <a:schemeClr val="accent1">
                      <a:lumMod val="50000"/>
                    </a:schemeClr>
                  </a:solidFill>
                </a:rPr>
                <a:t>Örneklerin 0. ve 14. günlerde pH’ları pH metre ile ölçülmüş ve kaydedilmiştir. </a:t>
              </a:r>
            </a:p>
            <a:p>
              <a:endParaRPr lang="tr-TR" sz="2800" b="1" dirty="0">
                <a:solidFill>
                  <a:schemeClr val="accent1">
                    <a:lumMod val="50000"/>
                  </a:schemeClr>
                </a:solidFill>
              </a:endParaRPr>
            </a:p>
            <a:p>
              <a:pPr marL="457200" indent="-457200">
                <a:buFont typeface="Arial" panose="020B0604020202020204" pitchFamily="34" charset="0"/>
                <a:buChar char="•"/>
              </a:pPr>
              <a:r>
                <a:rPr lang="tr-TR" sz="2800" b="1" dirty="0">
                  <a:solidFill>
                    <a:schemeClr val="accent1">
                      <a:lumMod val="50000"/>
                    </a:schemeClr>
                  </a:solidFill>
                </a:rPr>
                <a:t>Antibakteriyel Aktivite Ölçümü</a:t>
              </a:r>
            </a:p>
            <a:p>
              <a:r>
                <a:rPr lang="tr-TR" sz="2800" dirty="0">
                  <a:solidFill>
                    <a:schemeClr val="accent1">
                      <a:lumMod val="50000"/>
                    </a:schemeClr>
                  </a:solidFill>
                </a:rPr>
                <a:t> Kombu çaylarının antibakteriyel aktivitelerinin belirlenmesinde disk difüzyon tekniği kullanılmıştır (</a:t>
              </a:r>
              <a:r>
                <a:rPr lang="tr-TR" sz="2800" dirty="0" err="1">
                  <a:solidFill>
                    <a:schemeClr val="accent1">
                      <a:lumMod val="50000"/>
                    </a:schemeClr>
                  </a:solidFill>
                </a:rPr>
                <a:t>Ref</a:t>
              </a:r>
              <a:r>
                <a:rPr lang="tr-TR" sz="2800" dirty="0">
                  <a:solidFill>
                    <a:schemeClr val="accent1">
                      <a:lumMod val="50000"/>
                    </a:schemeClr>
                  </a:solidFill>
                </a:rPr>
                <a:t>). Deneylerde X, Y, ve Z suşları kullanılmıştır.</a:t>
              </a:r>
            </a:p>
            <a:p>
              <a:endParaRPr lang="tr-TR" sz="2800" b="1" dirty="0">
                <a:solidFill>
                  <a:schemeClr val="accent1">
                    <a:lumMod val="50000"/>
                  </a:schemeClr>
                </a:solidFill>
              </a:endParaRPr>
            </a:p>
            <a:p>
              <a:pPr marL="457200" indent="-457200">
                <a:buFont typeface="Arial" panose="020B0604020202020204" pitchFamily="34" charset="0"/>
                <a:buChar char="•"/>
              </a:pPr>
              <a:r>
                <a:rPr lang="tr-TR" sz="2800" b="1" dirty="0">
                  <a:solidFill>
                    <a:schemeClr val="accent1">
                      <a:lumMod val="50000"/>
                    </a:schemeClr>
                  </a:solidFill>
                </a:rPr>
                <a:t>Antioksidan Aktivite Tayini</a:t>
              </a:r>
            </a:p>
            <a:p>
              <a:r>
                <a:rPr lang="tr-TR" sz="2800" dirty="0">
                  <a:solidFill>
                    <a:schemeClr val="accent1">
                      <a:lumMod val="50000"/>
                    </a:schemeClr>
                  </a:solidFill>
                </a:rPr>
                <a:t>  Kombu çayının antioksidan deneylerinde 2.2.-Difenil-1-pikrihidrazil (DPPH) radikal söndürücü kapasite yöntemi kullanılmıştır (</a:t>
              </a:r>
              <a:r>
                <a:rPr lang="tr-TR" sz="2800" dirty="0" err="1">
                  <a:solidFill>
                    <a:schemeClr val="accent1">
                      <a:lumMod val="50000"/>
                    </a:schemeClr>
                  </a:solidFill>
                </a:rPr>
                <a:t>Ref</a:t>
              </a:r>
              <a:r>
                <a:rPr lang="tr-TR" sz="2800" dirty="0">
                  <a:solidFill>
                    <a:schemeClr val="accent1">
                      <a:lumMod val="50000"/>
                    </a:schemeClr>
                  </a:solidFill>
                </a:rPr>
                <a:t>).</a:t>
              </a:r>
            </a:p>
            <a:p>
              <a:endParaRPr lang="tr-TR" sz="2800" b="1" dirty="0">
                <a:solidFill>
                  <a:schemeClr val="accent1">
                    <a:lumMod val="50000"/>
                  </a:schemeClr>
                </a:solidFill>
              </a:endParaRPr>
            </a:p>
            <a:p>
              <a:pPr marL="457200" indent="-457200">
                <a:buFont typeface="Arial" panose="020B0604020202020204" pitchFamily="34" charset="0"/>
                <a:buChar char="•"/>
              </a:pPr>
              <a:r>
                <a:rPr lang="tr-TR" sz="2800" b="1" dirty="0">
                  <a:solidFill>
                    <a:schemeClr val="accent1">
                      <a:lumMod val="50000"/>
                    </a:schemeClr>
                  </a:solidFill>
                </a:rPr>
                <a:t>Toplam </a:t>
              </a:r>
              <a:r>
                <a:rPr lang="tr-TR" sz="2800" b="1" dirty="0" err="1">
                  <a:solidFill>
                    <a:schemeClr val="accent1">
                      <a:lumMod val="50000"/>
                    </a:schemeClr>
                  </a:solidFill>
                </a:rPr>
                <a:t>Fenolik</a:t>
              </a:r>
              <a:r>
                <a:rPr lang="tr-TR" sz="2800" b="1" dirty="0">
                  <a:solidFill>
                    <a:schemeClr val="accent1">
                      <a:lumMod val="50000"/>
                    </a:schemeClr>
                  </a:solidFill>
                </a:rPr>
                <a:t> Madde Tayini</a:t>
              </a:r>
            </a:p>
            <a:p>
              <a:r>
                <a:rPr lang="tr-TR" sz="2800" dirty="0">
                  <a:solidFill>
                    <a:schemeClr val="accent1">
                      <a:lumMod val="50000"/>
                    </a:schemeClr>
                  </a:solidFill>
                </a:rPr>
                <a:t> </a:t>
              </a:r>
              <a:r>
                <a:rPr lang="tr-TR" sz="2800" dirty="0" err="1">
                  <a:solidFill>
                    <a:schemeClr val="accent1">
                      <a:lumMod val="50000"/>
                    </a:schemeClr>
                  </a:solidFill>
                </a:rPr>
                <a:t>Folin-Ciocalteu</a:t>
              </a:r>
              <a:r>
                <a:rPr lang="tr-TR" sz="2800" dirty="0">
                  <a:solidFill>
                    <a:schemeClr val="accent1">
                      <a:lumMod val="50000"/>
                    </a:schemeClr>
                  </a:solidFill>
                </a:rPr>
                <a:t> Yöntemi  ile örneklerin toplam fenolik madde miktarları belirlenmiştir (</a:t>
              </a:r>
              <a:r>
                <a:rPr lang="tr-TR" sz="2800" dirty="0" err="1">
                  <a:solidFill>
                    <a:schemeClr val="accent1">
                      <a:lumMod val="50000"/>
                    </a:schemeClr>
                  </a:solidFill>
                </a:rPr>
                <a:t>Ref</a:t>
              </a:r>
              <a:r>
                <a:rPr lang="tr-TR" sz="2800" dirty="0">
                  <a:solidFill>
                    <a:schemeClr val="accent1">
                      <a:lumMod val="50000"/>
                    </a:schemeClr>
                  </a:solidFill>
                </a:rPr>
                <a:t>). </a:t>
              </a:r>
              <a:r>
                <a:rPr lang="tr-TR" sz="2800" dirty="0" err="1">
                  <a:solidFill>
                    <a:schemeClr val="accent1">
                      <a:lumMod val="50000"/>
                    </a:schemeClr>
                  </a:solidFill>
                </a:rPr>
                <a:t>Örrneklerin</a:t>
              </a:r>
              <a:r>
                <a:rPr lang="tr-TR" sz="2800" dirty="0">
                  <a:solidFill>
                    <a:schemeClr val="accent1">
                      <a:lumMod val="50000"/>
                    </a:schemeClr>
                  </a:solidFill>
                </a:rPr>
                <a:t> absorbans değerleri 760 nm’de </a:t>
              </a:r>
              <a:r>
                <a:rPr lang="tr-TR" sz="2800" dirty="0" err="1">
                  <a:solidFill>
                    <a:schemeClr val="accent1">
                      <a:lumMod val="50000"/>
                    </a:schemeClr>
                  </a:solidFill>
                </a:rPr>
                <a:t>ölçülmiş</a:t>
              </a:r>
              <a:r>
                <a:rPr lang="tr-TR" sz="2800" dirty="0">
                  <a:solidFill>
                    <a:schemeClr val="accent1">
                      <a:lumMod val="50000"/>
                    </a:schemeClr>
                  </a:solidFill>
                </a:rPr>
                <a:t> ve örneklerin </a:t>
              </a:r>
              <a:r>
                <a:rPr lang="tr-TR" sz="2800" dirty="0" err="1">
                  <a:solidFill>
                    <a:schemeClr val="accent1">
                      <a:lumMod val="50000"/>
                    </a:schemeClr>
                  </a:solidFill>
                </a:rPr>
                <a:t>gallik</a:t>
              </a:r>
              <a:r>
                <a:rPr lang="tr-TR" sz="2800" dirty="0">
                  <a:solidFill>
                    <a:schemeClr val="accent1">
                      <a:lumMod val="50000"/>
                    </a:schemeClr>
                  </a:solidFill>
                </a:rPr>
                <a:t> asit eşdeğerleri hesaplanmıştır </a:t>
              </a:r>
            </a:p>
            <a:p>
              <a:endParaRPr lang="tr-TR" sz="2800" b="1" dirty="0">
                <a:solidFill>
                  <a:schemeClr val="accent1">
                    <a:lumMod val="50000"/>
                  </a:schemeClr>
                </a:solidFill>
              </a:endParaRPr>
            </a:p>
            <a:p>
              <a:pPr marL="457200" indent="-457200">
                <a:buFont typeface="Arial" panose="020B0604020202020204" pitchFamily="34" charset="0"/>
                <a:buChar char="•"/>
              </a:pPr>
              <a:r>
                <a:rPr lang="tr-TR" sz="2800" b="1" dirty="0">
                  <a:solidFill>
                    <a:schemeClr val="accent1">
                      <a:lumMod val="50000"/>
                    </a:schemeClr>
                  </a:solidFill>
                </a:rPr>
                <a:t>Selüloz Üretim  Miktarının Belirlenmesi</a:t>
              </a:r>
            </a:p>
            <a:p>
              <a:r>
                <a:rPr lang="tr-TR" sz="2800" dirty="0" err="1">
                  <a:solidFill>
                    <a:schemeClr val="accent1">
                      <a:lumMod val="50000"/>
                    </a:schemeClr>
                  </a:solidFill>
                </a:rPr>
                <a:t>Keshk</a:t>
              </a:r>
              <a:r>
                <a:rPr lang="tr-TR" sz="2800" dirty="0">
                  <a:solidFill>
                    <a:schemeClr val="accent1">
                      <a:lumMod val="50000"/>
                    </a:schemeClr>
                  </a:solidFill>
                </a:rPr>
                <a:t> ve ark. (2005) yöntemi kullanılarak selüloz üretim miktarı belirlenmiştir. .</a:t>
              </a:r>
              <a:endParaRPr lang="tr-TR" sz="2800" b="1" dirty="0">
                <a:solidFill>
                  <a:schemeClr val="accent1">
                    <a:lumMod val="50000"/>
                  </a:schemeClr>
                </a:solidFill>
              </a:endParaRPr>
            </a:p>
            <a:p>
              <a:endParaRPr lang="tr-TR" sz="2800" b="1" dirty="0">
                <a:solidFill>
                  <a:schemeClr val="accent1">
                    <a:lumMod val="50000"/>
                  </a:schemeClr>
                </a:solidFill>
              </a:endParaRPr>
            </a:p>
            <a:p>
              <a:pPr marL="457200" indent="-457200">
                <a:buFont typeface="Arial" panose="020B0604020202020204" pitchFamily="34" charset="0"/>
                <a:buChar char="•"/>
              </a:pPr>
              <a:r>
                <a:rPr lang="tr-TR" sz="2800" b="1" dirty="0">
                  <a:solidFill>
                    <a:schemeClr val="accent1">
                      <a:lumMod val="50000"/>
                    </a:schemeClr>
                  </a:solidFill>
                </a:rPr>
                <a:t>İstatistiksel Analiz</a:t>
              </a:r>
            </a:p>
            <a:p>
              <a:pPr algn="just"/>
              <a:r>
                <a:rPr lang="tr-TR" sz="2800" dirty="0">
                  <a:solidFill>
                    <a:schemeClr val="accent1">
                      <a:lumMod val="50000"/>
                    </a:schemeClr>
                  </a:solidFill>
                </a:rPr>
                <a:t>SPSS programında </a:t>
              </a:r>
              <a:r>
                <a:rPr lang="tr-TR" sz="2800" dirty="0" err="1">
                  <a:solidFill>
                    <a:schemeClr val="accent1">
                      <a:lumMod val="50000"/>
                    </a:schemeClr>
                  </a:solidFill>
                </a:rPr>
                <a:t>One-Way</a:t>
              </a:r>
              <a:r>
                <a:rPr lang="tr-TR" sz="2800" dirty="0">
                  <a:solidFill>
                    <a:schemeClr val="accent1">
                      <a:lumMod val="50000"/>
                    </a:schemeClr>
                  </a:solidFill>
                </a:rPr>
                <a:t> ANOVA testi kullanılmıştır.</a:t>
              </a:r>
            </a:p>
            <a:p>
              <a:endParaRPr lang="tr-TR" sz="2800" dirty="0"/>
            </a:p>
            <a:p>
              <a:r>
                <a:rPr lang="tr-TR" b="1" dirty="0"/>
                <a:t>    </a:t>
              </a:r>
            </a:p>
          </p:txBody>
        </p:sp>
      </p:grpSp>
      <p:grpSp>
        <p:nvGrpSpPr>
          <p:cNvPr id="45" name="Grup 44">
            <a:extLst>
              <a:ext uri="{FF2B5EF4-FFF2-40B4-BE49-F238E27FC236}">
                <a16:creationId xmlns:a16="http://schemas.microsoft.com/office/drawing/2014/main" id="{2097FCDC-FDD3-6C57-CF5A-2FA433A73333}"/>
              </a:ext>
            </a:extLst>
          </p:cNvPr>
          <p:cNvGrpSpPr/>
          <p:nvPr/>
        </p:nvGrpSpPr>
        <p:grpSpPr>
          <a:xfrm>
            <a:off x="14663494" y="24977814"/>
            <a:ext cx="16626020" cy="5403108"/>
            <a:chOff x="16039260" y="24622688"/>
            <a:chExt cx="15209501" cy="5403108"/>
          </a:xfrm>
          <a:solidFill>
            <a:schemeClr val="bg2"/>
          </a:solidFill>
        </p:grpSpPr>
        <p:sp>
          <p:nvSpPr>
            <p:cNvPr id="12" name="Dikdörtgen: Katlanmış Köşe 11">
              <a:extLst>
                <a:ext uri="{FF2B5EF4-FFF2-40B4-BE49-F238E27FC236}">
                  <a16:creationId xmlns:a16="http://schemas.microsoft.com/office/drawing/2014/main" id="{BAA57432-C717-4659-9250-C6720250B8E2}"/>
                </a:ext>
              </a:extLst>
            </p:cNvPr>
            <p:cNvSpPr/>
            <p:nvPr/>
          </p:nvSpPr>
          <p:spPr>
            <a:xfrm>
              <a:off x="20665813" y="24622688"/>
              <a:ext cx="6123215" cy="573911"/>
            </a:xfrm>
            <a:prstGeom prst="foldedCorner">
              <a:avLst/>
            </a:prstGeom>
            <a:grp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SONUÇ VE TARTIŞMA</a:t>
              </a:r>
            </a:p>
          </p:txBody>
        </p:sp>
        <p:sp>
          <p:nvSpPr>
            <p:cNvPr id="1025" name="Metin kutusu 1024">
              <a:extLst>
                <a:ext uri="{FF2B5EF4-FFF2-40B4-BE49-F238E27FC236}">
                  <a16:creationId xmlns:a16="http://schemas.microsoft.com/office/drawing/2014/main" id="{5BA95129-00FE-466F-971B-254C2C223859}"/>
                </a:ext>
              </a:extLst>
            </p:cNvPr>
            <p:cNvSpPr txBox="1"/>
            <p:nvPr/>
          </p:nvSpPr>
          <p:spPr>
            <a:xfrm>
              <a:off x="16039260" y="25255259"/>
              <a:ext cx="15209501" cy="4770537"/>
            </a:xfrm>
            <a:prstGeom prst="rect">
              <a:avLst/>
            </a:prstGeom>
            <a:grpFill/>
          </p:spPr>
          <p:txBody>
            <a:bodyPr wrap="square" rtlCol="0">
              <a:spAutoFit/>
            </a:bodyPr>
            <a:lstStyle/>
            <a:p>
              <a:pPr algn="just"/>
              <a:r>
                <a:rPr lang="tr-TR" sz="2800" dirty="0"/>
                <a:t>	Yapılan deneylerde şerbetçi otu bitkisi ile fermente edilen kombu çaylarının var olan antioksidan – antibakteriyel aktivitelerinin ve toplam fenolik madde miktarlarının artması hedeflenmiştir. …….</a:t>
              </a:r>
            </a:p>
            <a:p>
              <a:pPr algn="just"/>
              <a:r>
                <a:rPr lang="tr-TR" sz="2800" dirty="0"/>
                <a:t>	</a:t>
              </a:r>
            </a:p>
            <a:p>
              <a:pPr algn="just"/>
              <a:r>
                <a:rPr lang="tr-TR" sz="2800" dirty="0"/>
                <a:t>Deney sonucunda………………………………</a:t>
              </a:r>
            </a:p>
            <a:p>
              <a:pPr algn="just"/>
              <a:r>
                <a:rPr lang="tr-TR" sz="2800" dirty="0"/>
                <a:t>	</a:t>
              </a:r>
            </a:p>
            <a:p>
              <a:pPr algn="just"/>
              <a:r>
                <a:rPr lang="tr-TR" sz="2800" dirty="0"/>
                <a:t>Antibakteriyel deneylerin istatistiksel analiz sonuçlarına bakıldığı zaman </a:t>
              </a:r>
              <a:r>
                <a:rPr lang="tr-TR" sz="2800" i="1" dirty="0"/>
                <a:t>…………………………</a:t>
              </a:r>
            </a:p>
            <a:p>
              <a:br>
                <a:rPr lang="tr-TR" sz="2400" dirty="0"/>
              </a:br>
              <a:endParaRPr lang="tr-TR" sz="2400" i="1" dirty="0"/>
            </a:p>
            <a:p>
              <a:br>
                <a:rPr lang="tr-TR" sz="2400" dirty="0"/>
              </a:br>
              <a:endParaRPr lang="tr-TR" sz="2400" i="1" dirty="0"/>
            </a:p>
            <a:p>
              <a:br>
                <a:rPr lang="tr-TR" sz="2000" dirty="0"/>
              </a:br>
              <a:endParaRPr lang="tr-TR" sz="2000" dirty="0"/>
            </a:p>
          </p:txBody>
        </p:sp>
      </p:grpSp>
      <p:grpSp>
        <p:nvGrpSpPr>
          <p:cNvPr id="50" name="Grup 49">
            <a:extLst>
              <a:ext uri="{FF2B5EF4-FFF2-40B4-BE49-F238E27FC236}">
                <a16:creationId xmlns:a16="http://schemas.microsoft.com/office/drawing/2014/main" id="{A2DE05F4-4A00-1A1F-2242-0B59702D0506}"/>
              </a:ext>
            </a:extLst>
          </p:cNvPr>
          <p:cNvGrpSpPr/>
          <p:nvPr/>
        </p:nvGrpSpPr>
        <p:grpSpPr>
          <a:xfrm>
            <a:off x="14663494" y="37179752"/>
            <a:ext cx="16626019" cy="4622304"/>
            <a:chOff x="15998509" y="37433752"/>
            <a:chExt cx="15291005" cy="4622304"/>
          </a:xfrm>
          <a:solidFill>
            <a:schemeClr val="bg2"/>
          </a:solidFill>
        </p:grpSpPr>
        <p:sp>
          <p:nvSpPr>
            <p:cNvPr id="39" name="Dikdörtgen: Katlanmış Köşe 38">
              <a:extLst>
                <a:ext uri="{FF2B5EF4-FFF2-40B4-BE49-F238E27FC236}">
                  <a16:creationId xmlns:a16="http://schemas.microsoft.com/office/drawing/2014/main" id="{A831DDD8-B2F2-478E-A17A-34A9CF005DC3}"/>
                </a:ext>
              </a:extLst>
            </p:cNvPr>
            <p:cNvSpPr/>
            <p:nvPr/>
          </p:nvSpPr>
          <p:spPr>
            <a:xfrm>
              <a:off x="21355586" y="37433752"/>
              <a:ext cx="5004608" cy="523858"/>
            </a:xfrm>
            <a:prstGeom prst="foldedCorner">
              <a:avLst/>
            </a:prstGeom>
            <a:grp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REFERANSLAR</a:t>
              </a:r>
            </a:p>
          </p:txBody>
        </p:sp>
        <p:sp>
          <p:nvSpPr>
            <p:cNvPr id="1027" name="Metin kutusu 1026">
              <a:extLst>
                <a:ext uri="{FF2B5EF4-FFF2-40B4-BE49-F238E27FC236}">
                  <a16:creationId xmlns:a16="http://schemas.microsoft.com/office/drawing/2014/main" id="{5330DF40-3556-4611-8F2C-B306FFE34CA2}"/>
                </a:ext>
              </a:extLst>
            </p:cNvPr>
            <p:cNvSpPr txBox="1"/>
            <p:nvPr/>
          </p:nvSpPr>
          <p:spPr>
            <a:xfrm>
              <a:off x="15998509" y="38024183"/>
              <a:ext cx="15291005" cy="4031873"/>
            </a:xfrm>
            <a:prstGeom prst="rect">
              <a:avLst/>
            </a:prstGeom>
            <a:grpFill/>
          </p:spPr>
          <p:txBody>
            <a:bodyPr wrap="square" rtlCol="0">
              <a:spAutoFit/>
            </a:bodyPr>
            <a:lstStyle/>
            <a:p>
              <a:pPr marL="342900" indent="-342900">
                <a:buFont typeface="+mj-lt"/>
                <a:buAutoNum type="arabicPeriod"/>
              </a:pPr>
              <a:r>
                <a:rPr lang="tr-TR" sz="1600" dirty="0"/>
                <a:t>Akan, H. (2015). Kahta (Adıyaman) Merkezi ve Narince Köyünün </a:t>
              </a:r>
              <a:r>
                <a:rPr lang="tr-TR" sz="1600" dirty="0" err="1"/>
                <a:t>Etnobotanik</a:t>
              </a:r>
              <a:r>
                <a:rPr lang="tr-TR" sz="1600" dirty="0"/>
                <a:t> Açıdan Araştırılması. </a:t>
              </a:r>
              <a:r>
                <a:rPr lang="tr-TR" sz="1600" i="1" dirty="0"/>
                <a:t>Bitlis Eren Üniversitesi Fen Bilimleri Dergisi</a:t>
              </a:r>
              <a:r>
                <a:rPr lang="tr-TR" sz="1600" dirty="0"/>
                <a:t>, </a:t>
              </a:r>
              <a:r>
                <a:rPr lang="tr-TR" sz="1600" i="1" dirty="0"/>
                <a:t>4</a:t>
              </a:r>
              <a:r>
                <a:rPr lang="tr-TR" sz="1600" dirty="0"/>
                <a:t>(2).</a:t>
              </a:r>
            </a:p>
            <a:p>
              <a:pPr marL="342900" indent="-342900">
                <a:buFont typeface="+mj-lt"/>
                <a:buAutoNum type="arabicPeriod"/>
              </a:pPr>
              <a:r>
                <a:rPr lang="en-US" sz="1600" dirty="0" err="1"/>
                <a:t>Battikh</a:t>
              </a:r>
              <a:r>
                <a:rPr lang="en-US" sz="1600" dirty="0"/>
                <a:t>, H., </a:t>
              </a:r>
              <a:r>
                <a:rPr lang="en-US" sz="1600" dirty="0" err="1"/>
                <a:t>Chaieb</a:t>
              </a:r>
              <a:r>
                <a:rPr lang="en-US" sz="1600" dirty="0"/>
                <a:t>, K., </a:t>
              </a:r>
              <a:r>
                <a:rPr lang="en-US" sz="1600" dirty="0" err="1"/>
                <a:t>Bakhrouf</a:t>
              </a:r>
              <a:r>
                <a:rPr lang="en-US" sz="1600" dirty="0"/>
                <a:t>, A., &amp; Ammar, E. (2013). Antibacterial and antifungal activities of black and green kombucha teas. </a:t>
              </a:r>
              <a:r>
                <a:rPr lang="en-US" sz="1600" i="1" dirty="0"/>
                <a:t>Journal of Food Biochemistry</a:t>
              </a:r>
              <a:r>
                <a:rPr lang="en-US" sz="1600" dirty="0"/>
                <a:t>, </a:t>
              </a:r>
              <a:r>
                <a:rPr lang="en-US" sz="1600" i="1" dirty="0"/>
                <a:t>37</a:t>
              </a:r>
              <a:r>
                <a:rPr lang="en-US" sz="1600" dirty="0"/>
                <a:t>(2), 231-236.</a:t>
              </a:r>
              <a:endParaRPr lang="tr-TR" sz="1600" dirty="0"/>
            </a:p>
            <a:p>
              <a:pPr marL="342900" indent="-342900">
                <a:buFont typeface="+mj-lt"/>
                <a:buAutoNum type="arabicPeriod"/>
              </a:pPr>
              <a:r>
                <a:rPr lang="tr-TR" sz="1600" dirty="0" err="1"/>
                <a:t>Chakravorty</a:t>
              </a:r>
              <a:r>
                <a:rPr lang="tr-TR" sz="1600" dirty="0"/>
                <a:t>, S., </a:t>
              </a:r>
              <a:r>
                <a:rPr lang="tr-TR" sz="1600" dirty="0" err="1"/>
                <a:t>Bhattacharya</a:t>
              </a:r>
              <a:r>
                <a:rPr lang="tr-TR" sz="1600" dirty="0"/>
                <a:t>, S., </a:t>
              </a:r>
              <a:r>
                <a:rPr lang="tr-TR" sz="1600" dirty="0" err="1"/>
                <a:t>Chatzinotas</a:t>
              </a:r>
              <a:r>
                <a:rPr lang="tr-TR" sz="1600" dirty="0"/>
                <a:t>, A., </a:t>
              </a:r>
              <a:r>
                <a:rPr lang="tr-TR" sz="1600" dirty="0" err="1"/>
                <a:t>Chakraborty</a:t>
              </a:r>
              <a:r>
                <a:rPr lang="tr-TR" sz="1600" dirty="0"/>
                <a:t>, W., </a:t>
              </a:r>
              <a:r>
                <a:rPr lang="tr-TR" sz="1600" dirty="0" err="1"/>
                <a:t>Bhattacharya</a:t>
              </a:r>
              <a:r>
                <a:rPr lang="tr-TR" sz="1600" dirty="0"/>
                <a:t>, D., &amp; </a:t>
              </a:r>
              <a:r>
                <a:rPr lang="tr-TR" sz="1600" dirty="0" err="1"/>
                <a:t>Gachhui</a:t>
              </a:r>
              <a:r>
                <a:rPr lang="tr-TR" sz="1600" dirty="0"/>
                <a:t>, R. (2016). </a:t>
              </a:r>
              <a:r>
                <a:rPr lang="tr-TR" sz="1600" dirty="0" err="1"/>
                <a:t>Kombucha</a:t>
              </a:r>
              <a:r>
                <a:rPr lang="tr-TR" sz="1600" dirty="0"/>
                <a:t> </a:t>
              </a:r>
              <a:r>
                <a:rPr lang="tr-TR" sz="1600" dirty="0" err="1"/>
                <a:t>tea</a:t>
              </a:r>
              <a:r>
                <a:rPr lang="tr-TR" sz="1600" dirty="0"/>
                <a:t> </a:t>
              </a:r>
              <a:r>
                <a:rPr lang="tr-TR" sz="1600" dirty="0" err="1"/>
                <a:t>fermentation</a:t>
              </a:r>
              <a:r>
                <a:rPr lang="tr-TR" sz="1600" dirty="0"/>
                <a:t>: </a:t>
              </a:r>
              <a:r>
                <a:rPr lang="tr-TR" sz="1600" dirty="0" err="1"/>
                <a:t>Microbial</a:t>
              </a:r>
              <a:r>
                <a:rPr lang="tr-TR" sz="1600" dirty="0"/>
                <a:t> </a:t>
              </a:r>
              <a:r>
                <a:rPr lang="tr-TR" sz="1600" dirty="0" err="1"/>
                <a:t>and</a:t>
              </a:r>
              <a:r>
                <a:rPr lang="tr-TR" sz="1600" dirty="0"/>
                <a:t> </a:t>
              </a:r>
              <a:r>
                <a:rPr lang="tr-TR" sz="1600" dirty="0" err="1"/>
                <a:t>biochemical</a:t>
              </a:r>
              <a:r>
                <a:rPr lang="tr-TR" sz="1600" dirty="0"/>
                <a:t> </a:t>
              </a:r>
              <a:r>
                <a:rPr lang="tr-TR" sz="1600" dirty="0" err="1"/>
                <a:t>dynamics</a:t>
              </a:r>
              <a:r>
                <a:rPr lang="tr-TR" sz="1600" dirty="0"/>
                <a:t>. </a:t>
              </a:r>
              <a:r>
                <a:rPr lang="tr-TR" sz="1600" i="1" dirty="0"/>
                <a:t>International </a:t>
              </a:r>
              <a:r>
                <a:rPr lang="tr-TR" sz="1600" i="1" dirty="0" err="1"/>
                <a:t>journal</a:t>
              </a:r>
              <a:r>
                <a:rPr lang="tr-TR" sz="1600" i="1" dirty="0"/>
                <a:t> of </a:t>
              </a:r>
              <a:r>
                <a:rPr lang="tr-TR" sz="1600" i="1" dirty="0" err="1"/>
                <a:t>food</a:t>
              </a:r>
              <a:r>
                <a:rPr lang="tr-TR" sz="1600" i="1" dirty="0"/>
                <a:t> </a:t>
              </a:r>
              <a:r>
                <a:rPr lang="tr-TR" sz="1600" i="1" dirty="0" err="1"/>
                <a:t>microbiology</a:t>
              </a:r>
              <a:r>
                <a:rPr lang="tr-TR" sz="1600" dirty="0"/>
                <a:t>, </a:t>
              </a:r>
              <a:r>
                <a:rPr lang="tr-TR" sz="1600" i="1" dirty="0"/>
                <a:t>220</a:t>
              </a:r>
              <a:r>
                <a:rPr lang="tr-TR" sz="1600" dirty="0"/>
                <a:t>, 63-72.</a:t>
              </a:r>
            </a:p>
            <a:p>
              <a:pPr marL="342900" indent="-342900">
                <a:buFont typeface="+mj-lt"/>
                <a:buAutoNum type="arabicPeriod"/>
              </a:pPr>
              <a:r>
                <a:rPr lang="en-US" sz="1600" dirty="0"/>
                <a:t>Chu, S. C., &amp; Chen, C. (2006). Effects of origins and fermentation time on the antioxidant activities of kombucha. </a:t>
              </a:r>
              <a:r>
                <a:rPr lang="en-US" sz="1600" i="1" dirty="0"/>
                <a:t>Food Chemistry</a:t>
              </a:r>
              <a:r>
                <a:rPr lang="en-US" sz="1600" dirty="0"/>
                <a:t>, </a:t>
              </a:r>
              <a:r>
                <a:rPr lang="en-US" sz="1600" i="1" dirty="0"/>
                <a:t>98</a:t>
              </a:r>
              <a:r>
                <a:rPr lang="en-US" sz="1600" dirty="0"/>
                <a:t>(3), 502-507.</a:t>
              </a:r>
              <a:endParaRPr lang="tr-TR" sz="1600" dirty="0"/>
            </a:p>
            <a:p>
              <a:pPr marL="342900" indent="-342900">
                <a:buFont typeface="+mj-lt"/>
                <a:buAutoNum type="arabicPeriod"/>
              </a:pPr>
              <a:r>
                <a:rPr lang="tr-TR" sz="1600" dirty="0"/>
                <a:t>Coşkun, F. (2006). Gıdalarda bulunan doğal koruyucular. </a:t>
              </a:r>
              <a:r>
                <a:rPr lang="tr-TR" sz="1600" i="1" dirty="0"/>
                <a:t>Gıda teknolojileri elektronik dergisi</a:t>
              </a:r>
              <a:r>
                <a:rPr lang="tr-TR" sz="1600" dirty="0"/>
                <a:t>, </a:t>
              </a:r>
              <a:r>
                <a:rPr lang="tr-TR" sz="1600" i="1" dirty="0"/>
                <a:t>2</a:t>
              </a:r>
              <a:r>
                <a:rPr lang="tr-TR" sz="1600" dirty="0"/>
                <a:t>, 27-33.</a:t>
              </a:r>
            </a:p>
            <a:p>
              <a:pPr marL="342900" indent="-342900">
                <a:buFont typeface="+mj-lt"/>
                <a:buAutoNum type="arabicPeriod"/>
              </a:pPr>
              <a:r>
                <a:rPr lang="tr-TR" sz="1600" dirty="0"/>
                <a:t>Dinçer, C. (2007). Bazı adaçayı (</a:t>
              </a:r>
              <a:r>
                <a:rPr lang="tr-TR" sz="1600" dirty="0" err="1"/>
                <a:t>Salvia</a:t>
              </a:r>
              <a:r>
                <a:rPr lang="tr-TR" sz="1600" dirty="0"/>
                <a:t> </a:t>
              </a:r>
              <a:r>
                <a:rPr lang="tr-TR" sz="1600" dirty="0" err="1"/>
                <a:t>spp</a:t>
              </a:r>
              <a:r>
                <a:rPr lang="tr-TR" sz="1600" dirty="0"/>
                <a:t>.) ve dağ çayı (</a:t>
              </a:r>
              <a:r>
                <a:rPr lang="tr-TR" sz="1600" dirty="0" err="1"/>
                <a:t>Sideritis</a:t>
              </a:r>
              <a:r>
                <a:rPr lang="tr-TR" sz="1600" dirty="0"/>
                <a:t> </a:t>
              </a:r>
              <a:r>
                <a:rPr lang="tr-TR" sz="1600" dirty="0" err="1"/>
                <a:t>spp</a:t>
              </a:r>
              <a:r>
                <a:rPr lang="tr-TR" sz="1600" dirty="0"/>
                <a:t>.) türlerinin kimyasal ve duyusal özelliklerinin belirlenmesi. </a:t>
              </a:r>
              <a:r>
                <a:rPr lang="tr-TR" sz="1600" i="1" dirty="0"/>
                <a:t>Akdeniz Üniversitesi Fen Bilimleri Enstitüsü Gıda Mühendisliği Anabilim Dalı Yüksek Lisans Tezi</a:t>
              </a:r>
              <a:r>
                <a:rPr lang="tr-TR" sz="1600" dirty="0"/>
                <a:t>, </a:t>
              </a:r>
              <a:r>
                <a:rPr lang="tr-TR" sz="1600" i="1" dirty="0"/>
                <a:t>70</a:t>
              </a:r>
              <a:r>
                <a:rPr lang="tr-TR" sz="1600" dirty="0"/>
                <a:t>.</a:t>
              </a:r>
            </a:p>
            <a:p>
              <a:pPr marL="342900" indent="-342900">
                <a:buFont typeface="+mj-lt"/>
                <a:buAutoNum type="arabicPeriod"/>
              </a:pPr>
              <a:r>
                <a:rPr lang="tr-TR" sz="1600" dirty="0"/>
                <a:t>https://bilgihanem.com/serbetci-maya-otu</a:t>
              </a:r>
            </a:p>
            <a:p>
              <a:pPr marL="342900" indent="-342900">
                <a:buFont typeface="+mj-lt"/>
                <a:buAutoNum type="arabicPeriod"/>
              </a:pPr>
              <a:r>
                <a:rPr lang="en-US" sz="1600" dirty="0" err="1"/>
                <a:t>Hudzicki</a:t>
              </a:r>
              <a:r>
                <a:rPr lang="en-US" sz="1600" dirty="0"/>
                <a:t>, J. (2009). Kirby-Bauer disk diffusion susceptibility test protocol.</a:t>
              </a:r>
              <a:endParaRPr lang="tr-TR" sz="1600" dirty="0"/>
            </a:p>
            <a:p>
              <a:pPr marL="342900" indent="-342900">
                <a:buFont typeface="+mj-lt"/>
                <a:buAutoNum type="arabicPeriod"/>
              </a:pPr>
              <a:r>
                <a:rPr lang="tr-TR" sz="1600" dirty="0"/>
                <a:t>İLERİ, T., TAŞÇI, F., &amp; ŞAHİNDOKUYUCU, F. (2010). </a:t>
              </a:r>
              <a:r>
                <a:rPr lang="tr-TR" sz="1600" dirty="0" err="1"/>
                <a:t>Kombucha</a:t>
              </a:r>
              <a:r>
                <a:rPr lang="tr-TR" sz="1600" dirty="0"/>
                <a:t> ve Sağlık Üzerine Etkileri. </a:t>
              </a:r>
              <a:r>
                <a:rPr lang="tr-TR" sz="1600" i="1" dirty="0" err="1"/>
                <a:t>Uludag</a:t>
              </a:r>
              <a:r>
                <a:rPr lang="tr-TR" sz="1600" i="1" dirty="0"/>
                <a:t> </a:t>
              </a:r>
              <a:r>
                <a:rPr lang="tr-TR" sz="1600" i="1" dirty="0" err="1"/>
                <a:t>University</a:t>
              </a:r>
              <a:r>
                <a:rPr lang="tr-TR" sz="1600" i="1" dirty="0"/>
                <a:t> </a:t>
              </a:r>
              <a:r>
                <a:rPr lang="tr-TR" sz="1600" i="1" dirty="0" err="1"/>
                <a:t>Journal</a:t>
              </a:r>
              <a:r>
                <a:rPr lang="tr-TR" sz="1600" i="1" dirty="0"/>
                <a:t> of </a:t>
              </a:r>
              <a:r>
                <a:rPr lang="tr-TR" sz="1600" i="1" dirty="0" err="1"/>
                <a:t>the</a:t>
              </a:r>
              <a:r>
                <a:rPr lang="tr-TR" sz="1600" i="1" dirty="0"/>
                <a:t> </a:t>
              </a:r>
              <a:r>
                <a:rPr lang="tr-TR" sz="1600" i="1" dirty="0" err="1"/>
                <a:t>Faculty</a:t>
              </a:r>
              <a:r>
                <a:rPr lang="tr-TR" sz="1600" i="1" dirty="0"/>
                <a:t> of </a:t>
              </a:r>
              <a:r>
                <a:rPr lang="tr-TR" sz="1600" i="1" dirty="0" err="1"/>
                <a:t>Veterinary</a:t>
              </a:r>
              <a:r>
                <a:rPr lang="tr-TR" sz="1600" i="1" dirty="0"/>
                <a:t> </a:t>
              </a:r>
              <a:r>
                <a:rPr lang="tr-TR" sz="1600" i="1" dirty="0" err="1"/>
                <a:t>Medicine</a:t>
              </a:r>
              <a:r>
                <a:rPr lang="tr-TR" sz="1600" dirty="0"/>
                <a:t>, </a:t>
              </a:r>
              <a:r>
                <a:rPr lang="tr-TR" sz="1600" i="1" dirty="0"/>
                <a:t>29</a:t>
              </a:r>
              <a:r>
                <a:rPr lang="tr-TR" sz="1600" dirty="0"/>
                <a:t>(1), 69-77.</a:t>
              </a:r>
            </a:p>
            <a:p>
              <a:pPr marL="342900" indent="-342900">
                <a:buFont typeface="+mj-lt"/>
                <a:buAutoNum type="arabicPeriod"/>
              </a:pPr>
              <a:r>
                <a:rPr lang="tr-TR" sz="1600" dirty="0"/>
                <a:t>Kahraman, T., Üstün, R., BAYIROĞLU, F., &amp; Aslan, R. (2013). Gıda Kısıtlamasının </a:t>
              </a:r>
              <a:r>
                <a:rPr lang="tr-TR" sz="1600" dirty="0" err="1"/>
                <a:t>Ratlarda</a:t>
              </a:r>
              <a:r>
                <a:rPr lang="tr-TR" sz="1600" dirty="0"/>
                <a:t> Doku </a:t>
              </a:r>
              <a:r>
                <a:rPr lang="tr-TR" sz="1600" dirty="0" err="1"/>
                <a:t>Lipid</a:t>
              </a:r>
              <a:r>
                <a:rPr lang="tr-TR" sz="1600" dirty="0"/>
                <a:t> </a:t>
              </a:r>
              <a:r>
                <a:rPr lang="tr-TR" sz="1600" dirty="0" err="1"/>
                <a:t>Peroksidasyonu</a:t>
              </a:r>
              <a:r>
                <a:rPr lang="tr-TR" sz="1600" dirty="0"/>
                <a:t> ve </a:t>
              </a:r>
              <a:r>
                <a:rPr lang="tr-TR" sz="1600" dirty="0" err="1"/>
                <a:t>Glutatyon</a:t>
              </a:r>
              <a:r>
                <a:rPr lang="tr-TR" sz="1600" dirty="0"/>
                <a:t> Düzeylerine Etkilerinin Araştırılması. </a:t>
              </a:r>
              <a:r>
                <a:rPr lang="tr-TR" sz="1600" i="1" dirty="0"/>
                <a:t>Kocatepe Veteriner Dergisi</a:t>
              </a:r>
              <a:r>
                <a:rPr lang="tr-TR" sz="1600" dirty="0"/>
                <a:t>, </a:t>
              </a:r>
              <a:r>
                <a:rPr lang="tr-TR" sz="1600" i="1" dirty="0"/>
                <a:t>6</a:t>
              </a:r>
              <a:r>
                <a:rPr lang="tr-TR" sz="1600" dirty="0"/>
                <a:t>(1), 19-24.</a:t>
              </a:r>
            </a:p>
            <a:p>
              <a:pPr marL="342900" indent="-342900">
                <a:buFont typeface="+mj-lt"/>
                <a:buAutoNum type="arabicPeriod"/>
              </a:pPr>
              <a:r>
                <a:rPr lang="en-US" sz="1600" dirty="0" err="1"/>
                <a:t>Maisuthisakul</a:t>
              </a:r>
              <a:r>
                <a:rPr lang="en-US" sz="1600" dirty="0"/>
                <a:t>, P., </a:t>
              </a:r>
              <a:r>
                <a:rPr lang="en-US" sz="1600" dirty="0" err="1"/>
                <a:t>Suttajit</a:t>
              </a:r>
              <a:r>
                <a:rPr lang="en-US" sz="1600" dirty="0"/>
                <a:t>, M., &amp; </a:t>
              </a:r>
              <a:r>
                <a:rPr lang="en-US" sz="1600" dirty="0" err="1"/>
                <a:t>Pongsawatmanit</a:t>
              </a:r>
              <a:r>
                <a:rPr lang="en-US" sz="1600" dirty="0"/>
                <a:t>, R. (2007). Assessment of phenolic content and free radical-scavenging capacity of some Thai indigenous plants. </a:t>
              </a:r>
              <a:r>
                <a:rPr lang="en-US" sz="1600" i="1" dirty="0"/>
                <a:t>Food chemistry</a:t>
              </a:r>
              <a:r>
                <a:rPr lang="en-US" sz="1600" dirty="0"/>
                <a:t>, </a:t>
              </a:r>
              <a:r>
                <a:rPr lang="en-US" sz="1600" i="1" dirty="0"/>
                <a:t>100</a:t>
              </a:r>
              <a:r>
                <a:rPr lang="en-US" sz="1600" dirty="0"/>
                <a:t>(4), 1409-1418.</a:t>
              </a:r>
              <a:endParaRPr lang="tr-TR" sz="1600" dirty="0"/>
            </a:p>
            <a:p>
              <a:pPr marL="342900" indent="-342900">
                <a:buFont typeface="+mj-lt"/>
                <a:buAutoNum type="arabicPeriod"/>
              </a:pPr>
              <a:endParaRPr lang="tr-TR" sz="1600" dirty="0"/>
            </a:p>
          </p:txBody>
        </p:sp>
      </p:grpSp>
      <p:grpSp>
        <p:nvGrpSpPr>
          <p:cNvPr id="8" name="Grup 7">
            <a:extLst>
              <a:ext uri="{FF2B5EF4-FFF2-40B4-BE49-F238E27FC236}">
                <a16:creationId xmlns:a16="http://schemas.microsoft.com/office/drawing/2014/main" id="{EDE92ECC-8D5A-9204-6B4F-6DF2BA72E2B7}"/>
              </a:ext>
            </a:extLst>
          </p:cNvPr>
          <p:cNvGrpSpPr/>
          <p:nvPr/>
        </p:nvGrpSpPr>
        <p:grpSpPr>
          <a:xfrm>
            <a:off x="1130300" y="13149585"/>
            <a:ext cx="12313994" cy="8378861"/>
            <a:chOff x="1368548" y="5308900"/>
            <a:chExt cx="12313994" cy="7619907"/>
          </a:xfrm>
        </p:grpSpPr>
        <p:sp>
          <p:nvSpPr>
            <p:cNvPr id="4" name="Dikdörtgen: Katlanmış Köşe 3">
              <a:extLst>
                <a:ext uri="{FF2B5EF4-FFF2-40B4-BE49-F238E27FC236}">
                  <a16:creationId xmlns:a16="http://schemas.microsoft.com/office/drawing/2014/main" id="{08E6ECAF-41D7-4B76-AF95-C4FF24BF1363}"/>
                </a:ext>
              </a:extLst>
            </p:cNvPr>
            <p:cNvSpPr/>
            <p:nvPr/>
          </p:nvSpPr>
          <p:spPr>
            <a:xfrm>
              <a:off x="4743014" y="5308900"/>
              <a:ext cx="5577661" cy="803141"/>
            </a:xfrm>
            <a:prstGeom prst="foldedCorner">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GİRİŞ</a:t>
              </a:r>
            </a:p>
          </p:txBody>
        </p:sp>
        <p:sp>
          <p:nvSpPr>
            <p:cNvPr id="3" name="Metin kutusu 2">
              <a:extLst>
                <a:ext uri="{FF2B5EF4-FFF2-40B4-BE49-F238E27FC236}">
                  <a16:creationId xmlns:a16="http://schemas.microsoft.com/office/drawing/2014/main" id="{4BA1CE79-9E32-4BBA-8E52-931F319954BF}"/>
                </a:ext>
              </a:extLst>
            </p:cNvPr>
            <p:cNvSpPr txBox="1"/>
            <p:nvPr/>
          </p:nvSpPr>
          <p:spPr>
            <a:xfrm>
              <a:off x="1368548" y="6373166"/>
              <a:ext cx="12313994" cy="6555641"/>
            </a:xfrm>
            <a:prstGeom prst="rect">
              <a:avLst/>
            </a:prstGeom>
            <a:solidFill>
              <a:schemeClr val="bg2"/>
            </a:solidFill>
          </p:spPr>
          <p:txBody>
            <a:bodyPr wrap="square" rtlCol="0">
              <a:spAutoFit/>
            </a:bodyPr>
            <a:lstStyle/>
            <a:p>
              <a:pPr algn="just"/>
              <a:r>
                <a:rPr lang="tr-TR" sz="2800" dirty="0"/>
                <a:t>	</a:t>
              </a:r>
              <a:r>
                <a:rPr lang="tr-TR" sz="2800" dirty="0" err="1">
                  <a:solidFill>
                    <a:schemeClr val="accent1">
                      <a:lumMod val="50000"/>
                    </a:schemeClr>
                  </a:solidFill>
                </a:rPr>
                <a:t>Kombu</a:t>
              </a:r>
              <a:r>
                <a:rPr lang="tr-TR" sz="2800" dirty="0">
                  <a:solidFill>
                    <a:schemeClr val="accent1">
                      <a:lumMod val="50000"/>
                    </a:schemeClr>
                  </a:solidFill>
                </a:rPr>
                <a:t> çayı ilk olarak Çin, Rusya ve </a:t>
              </a:r>
              <a:r>
                <a:rPr lang="tr-TR" sz="2800" dirty="0" err="1">
                  <a:solidFill>
                    <a:schemeClr val="accent1">
                      <a:lumMod val="50000"/>
                    </a:schemeClr>
                  </a:solidFill>
                </a:rPr>
                <a:t>Almaya’da</a:t>
              </a:r>
              <a:r>
                <a:rPr lang="tr-TR" sz="2800" dirty="0">
                  <a:solidFill>
                    <a:schemeClr val="accent1">
                      <a:lumMod val="50000"/>
                    </a:schemeClr>
                  </a:solidFill>
                </a:rPr>
                <a:t> tüketilen, günümüzde ise tüm dünyada popüler olan fermente bir içecektir. (İleri ve ark. 2010) Bu içecek, içerdiği mikroorganizmaların </a:t>
              </a:r>
              <a:r>
                <a:rPr lang="tr-TR" sz="2800" dirty="0" err="1">
                  <a:solidFill>
                    <a:schemeClr val="accent1">
                      <a:lumMod val="50000"/>
                    </a:schemeClr>
                  </a:solidFill>
                </a:rPr>
                <a:t>metabolik</a:t>
              </a:r>
              <a:r>
                <a:rPr lang="tr-TR" sz="2800" dirty="0">
                  <a:solidFill>
                    <a:schemeClr val="accent1">
                      <a:lumMod val="50000"/>
                    </a:schemeClr>
                  </a:solidFill>
                </a:rPr>
                <a:t> ürünü olan selülozik bir </a:t>
              </a:r>
              <a:r>
                <a:rPr lang="tr-TR" sz="2800" dirty="0" err="1">
                  <a:solidFill>
                    <a:schemeClr val="accent1">
                      <a:lumMod val="50000"/>
                    </a:schemeClr>
                  </a:solidFill>
                </a:rPr>
                <a:t>biyofilm</a:t>
              </a:r>
              <a:r>
                <a:rPr lang="tr-TR" sz="2800" dirty="0">
                  <a:solidFill>
                    <a:schemeClr val="accent1">
                      <a:lumMod val="50000"/>
                    </a:schemeClr>
                  </a:solidFill>
                </a:rPr>
                <a:t> ve bu </a:t>
              </a:r>
              <a:r>
                <a:rPr lang="tr-TR" sz="2800" dirty="0" err="1">
                  <a:solidFill>
                    <a:schemeClr val="accent1">
                      <a:lumMod val="50000"/>
                    </a:schemeClr>
                  </a:solidFill>
                </a:rPr>
                <a:t>biyofilmin</a:t>
              </a:r>
              <a:r>
                <a:rPr lang="tr-TR" sz="2800" dirty="0">
                  <a:solidFill>
                    <a:schemeClr val="accent1">
                      <a:lumMod val="50000"/>
                    </a:schemeClr>
                  </a:solidFill>
                </a:rPr>
                <a:t> altında kalan </a:t>
              </a:r>
              <a:r>
                <a:rPr lang="tr-TR" sz="2800" dirty="0" err="1">
                  <a:solidFill>
                    <a:schemeClr val="accent1">
                      <a:lumMod val="50000"/>
                    </a:schemeClr>
                  </a:solidFill>
                </a:rPr>
                <a:t>mikroogranizmaların</a:t>
              </a:r>
              <a:r>
                <a:rPr lang="tr-TR" sz="2800" dirty="0">
                  <a:solidFill>
                    <a:schemeClr val="accent1">
                      <a:lumMod val="50000"/>
                    </a:schemeClr>
                  </a:solidFill>
                </a:rPr>
                <a:t> yaşadığı sıvı ortam olmak üzere iki fazdan oluşmaktadır (</a:t>
              </a:r>
              <a:r>
                <a:rPr lang="tr-TR" sz="2800" dirty="0" err="1">
                  <a:solidFill>
                    <a:schemeClr val="accent1">
                      <a:lumMod val="50000"/>
                    </a:schemeClr>
                  </a:solidFill>
                </a:rPr>
                <a:t>Chu</a:t>
              </a:r>
              <a:r>
                <a:rPr lang="tr-TR" sz="2800" dirty="0">
                  <a:solidFill>
                    <a:schemeClr val="accent1">
                      <a:lumMod val="50000"/>
                    </a:schemeClr>
                  </a:solidFill>
                </a:rPr>
                <a:t> ve </a:t>
              </a:r>
              <a:r>
                <a:rPr lang="tr-TR" sz="2800" dirty="0" err="1">
                  <a:solidFill>
                    <a:schemeClr val="accent1">
                      <a:lumMod val="50000"/>
                    </a:schemeClr>
                  </a:solidFill>
                </a:rPr>
                <a:t>Chen</a:t>
              </a:r>
              <a:r>
                <a:rPr lang="tr-TR" sz="2800" dirty="0">
                  <a:solidFill>
                    <a:schemeClr val="accent1">
                      <a:lumMod val="50000"/>
                    </a:schemeClr>
                  </a:solidFill>
                </a:rPr>
                <a:t> 2006; </a:t>
              </a:r>
              <a:r>
                <a:rPr lang="tr-TR" sz="2800" dirty="0" err="1">
                  <a:solidFill>
                    <a:schemeClr val="accent1">
                      <a:lumMod val="50000"/>
                    </a:schemeClr>
                  </a:solidFill>
                </a:rPr>
                <a:t>Battikh</a:t>
              </a:r>
              <a:r>
                <a:rPr lang="tr-TR" sz="2800" dirty="0">
                  <a:solidFill>
                    <a:schemeClr val="accent1">
                      <a:lumMod val="50000"/>
                    </a:schemeClr>
                  </a:solidFill>
                </a:rPr>
                <a:t> ve ark. 2013). Her fazda asetik asit bakterileri ve mayalar </a:t>
              </a:r>
              <a:r>
                <a:rPr lang="tr-TR" sz="2800" dirty="0" err="1">
                  <a:solidFill>
                    <a:schemeClr val="accent1">
                      <a:lumMod val="50000"/>
                    </a:schemeClr>
                  </a:solidFill>
                </a:rPr>
                <a:t>mikrobiyal</a:t>
              </a:r>
              <a:r>
                <a:rPr lang="tr-TR" sz="2800" dirty="0">
                  <a:solidFill>
                    <a:schemeClr val="accent1">
                      <a:lumMod val="50000"/>
                    </a:schemeClr>
                  </a:solidFill>
                </a:rPr>
                <a:t> florayı oluşturmaktadır (</a:t>
              </a:r>
              <a:r>
                <a:rPr lang="tr-TR" sz="2800" dirty="0" err="1">
                  <a:solidFill>
                    <a:schemeClr val="accent1">
                      <a:lumMod val="50000"/>
                    </a:schemeClr>
                  </a:solidFill>
                </a:rPr>
                <a:t>Chakravorty</a:t>
              </a:r>
              <a:r>
                <a:rPr lang="tr-TR" sz="2800" dirty="0">
                  <a:solidFill>
                    <a:schemeClr val="accent1">
                      <a:lumMod val="50000"/>
                    </a:schemeClr>
                  </a:solidFill>
                </a:rPr>
                <a:t> ve ark. 2016). </a:t>
              </a:r>
              <a:r>
                <a:rPr lang="tr-TR" sz="2800" dirty="0" err="1">
                  <a:solidFill>
                    <a:schemeClr val="accent1">
                      <a:lumMod val="50000"/>
                    </a:schemeClr>
                  </a:solidFill>
                </a:rPr>
                <a:t>Kombu</a:t>
              </a:r>
              <a:r>
                <a:rPr lang="tr-TR" sz="2800" dirty="0">
                  <a:solidFill>
                    <a:schemeClr val="accent1">
                      <a:lumMod val="50000"/>
                    </a:schemeClr>
                  </a:solidFill>
                </a:rPr>
                <a:t> çayının </a:t>
              </a:r>
              <a:r>
                <a:rPr lang="tr-TR" sz="2800" dirty="0" err="1">
                  <a:solidFill>
                    <a:schemeClr val="accent1">
                      <a:lumMod val="50000"/>
                    </a:schemeClr>
                  </a:solidFill>
                </a:rPr>
                <a:t>antiiflamatuar</a:t>
              </a:r>
              <a:r>
                <a:rPr lang="tr-TR" sz="2800" dirty="0">
                  <a:solidFill>
                    <a:schemeClr val="accent1">
                      <a:lumMod val="50000"/>
                    </a:schemeClr>
                  </a:solidFill>
                </a:rPr>
                <a:t>, antioksidan ve </a:t>
              </a:r>
              <a:r>
                <a:rPr lang="tr-TR" sz="2800" dirty="0" err="1">
                  <a:solidFill>
                    <a:schemeClr val="accent1">
                      <a:lumMod val="50000"/>
                    </a:schemeClr>
                  </a:solidFill>
                </a:rPr>
                <a:t>antibakteriyel</a:t>
              </a:r>
              <a:r>
                <a:rPr lang="tr-TR" sz="2800" dirty="0">
                  <a:solidFill>
                    <a:schemeClr val="accent1">
                      <a:lumMod val="50000"/>
                    </a:schemeClr>
                  </a:solidFill>
                </a:rPr>
                <a:t> etkiye sahip olduğu kanıtlanmıştır (İleri ve ark. 2010; </a:t>
              </a:r>
              <a:r>
                <a:rPr lang="tr-TR" sz="2800" dirty="0" err="1">
                  <a:solidFill>
                    <a:schemeClr val="accent1">
                      <a:lumMod val="50000"/>
                    </a:schemeClr>
                  </a:solidFill>
                </a:rPr>
                <a:t>Sreeramulu</a:t>
              </a:r>
              <a:r>
                <a:rPr lang="tr-TR" sz="2800" dirty="0">
                  <a:solidFill>
                    <a:schemeClr val="accent1">
                      <a:lumMod val="50000"/>
                    </a:schemeClr>
                  </a:solidFill>
                </a:rPr>
                <a:t> ve ark. 2000).</a:t>
              </a:r>
            </a:p>
            <a:p>
              <a:pPr algn="just"/>
              <a:r>
                <a:rPr lang="tr-TR" sz="2800" dirty="0">
                  <a:solidFill>
                    <a:schemeClr val="accent1">
                      <a:lumMod val="50000"/>
                    </a:schemeClr>
                  </a:solidFill>
                </a:rPr>
                <a:t>	Deneyde kullanılan </a:t>
              </a:r>
              <a:r>
                <a:rPr lang="tr-TR" sz="2800" i="1" dirty="0" err="1">
                  <a:solidFill>
                    <a:schemeClr val="accent1">
                      <a:lumMod val="50000"/>
                    </a:schemeClr>
                  </a:solidFill>
                </a:rPr>
                <a:t>Cannabaceae</a:t>
              </a:r>
              <a:r>
                <a:rPr lang="tr-TR" sz="2800" dirty="0">
                  <a:solidFill>
                    <a:schemeClr val="accent1">
                      <a:lumMod val="50000"/>
                    </a:schemeClr>
                  </a:solidFill>
                </a:rPr>
                <a:t> familyasından şerbetçi otu (</a:t>
              </a:r>
              <a:r>
                <a:rPr lang="tr-TR" sz="2800" i="1" dirty="0" err="1">
                  <a:solidFill>
                    <a:schemeClr val="accent1">
                      <a:lumMod val="50000"/>
                    </a:schemeClr>
                  </a:solidFill>
                </a:rPr>
                <a:t>Humulus</a:t>
              </a:r>
              <a:r>
                <a:rPr lang="tr-TR" sz="2800" i="1" dirty="0">
                  <a:solidFill>
                    <a:schemeClr val="accent1">
                      <a:lumMod val="50000"/>
                    </a:schemeClr>
                  </a:solidFill>
                </a:rPr>
                <a:t> </a:t>
              </a:r>
              <a:r>
                <a:rPr lang="tr-TR" sz="2800" i="1" dirty="0" err="1">
                  <a:solidFill>
                    <a:schemeClr val="accent1">
                      <a:lumMod val="50000"/>
                    </a:schemeClr>
                  </a:solidFill>
                </a:rPr>
                <a:t>lupulus</a:t>
              </a:r>
              <a:r>
                <a:rPr lang="tr-TR" sz="2800" dirty="0">
                  <a:solidFill>
                    <a:schemeClr val="accent1">
                      <a:lumMod val="50000"/>
                    </a:schemeClr>
                  </a:solidFill>
                </a:rPr>
                <a:t>) romatizma ilacı, idrar söktürücü, iştah açıcı olarak kullanılmaktadır (Sarı ve ark. 2010). Özellikle yapısında bulunan  “</a:t>
              </a:r>
              <a:r>
                <a:rPr lang="tr-TR" sz="2800" dirty="0" err="1">
                  <a:solidFill>
                    <a:schemeClr val="accent1">
                      <a:lumMod val="50000"/>
                    </a:schemeClr>
                  </a:solidFill>
                </a:rPr>
                <a:t>lupulin</a:t>
              </a:r>
              <a:r>
                <a:rPr lang="tr-TR" sz="2800" dirty="0">
                  <a:solidFill>
                    <a:schemeClr val="accent1">
                      <a:lumMod val="50000"/>
                    </a:schemeClr>
                  </a:solidFill>
                </a:rPr>
                <a:t>” maddesinin </a:t>
              </a:r>
              <a:r>
                <a:rPr lang="tr-TR" sz="2800" dirty="0" err="1">
                  <a:solidFill>
                    <a:schemeClr val="accent1">
                      <a:lumMod val="50000"/>
                    </a:schemeClr>
                  </a:solidFill>
                </a:rPr>
                <a:t>antibakteriyel</a:t>
              </a:r>
              <a:r>
                <a:rPr lang="tr-TR" sz="2800" dirty="0">
                  <a:solidFill>
                    <a:schemeClr val="accent1">
                      <a:lumMod val="50000"/>
                    </a:schemeClr>
                  </a:solidFill>
                </a:rPr>
                <a:t> aktivite gösterdiği bilinmektedir (Coşkun, F. 2006). Aynı zamanda yatıştırıcı etkisi sebebiyle uyku ilacı olarak da kullanılmaktadır (H. Akan, Y. Bayır, 2015). Yapılan literatür araştırması sonucunda şerbetçi otu ve </a:t>
              </a:r>
              <a:r>
                <a:rPr lang="tr-TR" sz="2800" dirty="0" err="1">
                  <a:solidFill>
                    <a:schemeClr val="accent1">
                      <a:lumMod val="50000"/>
                    </a:schemeClr>
                  </a:solidFill>
                </a:rPr>
                <a:t>kombu</a:t>
              </a:r>
              <a:r>
                <a:rPr lang="tr-TR" sz="2800" dirty="0">
                  <a:solidFill>
                    <a:schemeClr val="accent1">
                      <a:lumMod val="50000"/>
                    </a:schemeClr>
                  </a:solidFill>
                </a:rPr>
                <a:t> çayı fermente edilmiş, 14. gün fermantasyonun toplam </a:t>
              </a:r>
              <a:r>
                <a:rPr lang="tr-TR" sz="2800" dirty="0" err="1">
                  <a:solidFill>
                    <a:schemeClr val="accent1">
                      <a:lumMod val="50000"/>
                    </a:schemeClr>
                  </a:solidFill>
                </a:rPr>
                <a:t>fenolik</a:t>
              </a:r>
              <a:r>
                <a:rPr lang="tr-TR" sz="2800" dirty="0">
                  <a:solidFill>
                    <a:schemeClr val="accent1">
                      <a:lumMod val="50000"/>
                    </a:schemeClr>
                  </a:solidFill>
                </a:rPr>
                <a:t> madde, </a:t>
              </a:r>
              <a:r>
                <a:rPr lang="tr-TR" sz="2800" dirty="0" err="1">
                  <a:solidFill>
                    <a:schemeClr val="accent1">
                      <a:lumMod val="50000"/>
                    </a:schemeClr>
                  </a:solidFill>
                </a:rPr>
                <a:t>antibakteriyel</a:t>
              </a:r>
              <a:r>
                <a:rPr lang="tr-TR" sz="2800" dirty="0">
                  <a:solidFill>
                    <a:schemeClr val="accent1">
                      <a:lumMod val="50000"/>
                    </a:schemeClr>
                  </a:solidFill>
                </a:rPr>
                <a:t> ve antioksidan aktivitelerine bakılmıştır.</a:t>
              </a:r>
            </a:p>
          </p:txBody>
        </p:sp>
      </p:grpSp>
      <p:grpSp>
        <p:nvGrpSpPr>
          <p:cNvPr id="29" name="Grup 28">
            <a:extLst>
              <a:ext uri="{FF2B5EF4-FFF2-40B4-BE49-F238E27FC236}">
                <a16:creationId xmlns:a16="http://schemas.microsoft.com/office/drawing/2014/main" id="{DA937160-2C6A-07A7-6D91-390BA84FD2B8}"/>
              </a:ext>
            </a:extLst>
          </p:cNvPr>
          <p:cNvGrpSpPr/>
          <p:nvPr/>
        </p:nvGrpSpPr>
        <p:grpSpPr>
          <a:xfrm>
            <a:off x="1160335" y="35745754"/>
            <a:ext cx="12874479" cy="4473827"/>
            <a:chOff x="1485695" y="31733482"/>
            <a:chExt cx="12874479" cy="4473827"/>
          </a:xfrm>
        </p:grpSpPr>
        <p:pic>
          <p:nvPicPr>
            <p:cNvPr id="14" name="Resim 13">
              <a:extLst>
                <a:ext uri="{FF2B5EF4-FFF2-40B4-BE49-F238E27FC236}">
                  <a16:creationId xmlns:a16="http://schemas.microsoft.com/office/drawing/2014/main" id="{E0FD7C06-3A7E-4C99-869C-ECE2E191C47D}"/>
                </a:ext>
              </a:extLst>
            </p:cNvPr>
            <p:cNvPicPr>
              <a:picLocks noChangeAspect="1"/>
            </p:cNvPicPr>
            <p:nvPr/>
          </p:nvPicPr>
          <p:blipFill rotWithShape="1">
            <a:blip r:embed="rId3">
              <a:extLst>
                <a:ext uri="{28A0092B-C50C-407E-A947-70E740481C1C}">
                  <a14:useLocalDpi xmlns:a14="http://schemas.microsoft.com/office/drawing/2010/main" val="0"/>
                </a:ext>
              </a:extLst>
            </a:blip>
            <a:srcRect l="7702" t="22870" b="2933"/>
            <a:stretch/>
          </p:blipFill>
          <p:spPr>
            <a:xfrm>
              <a:off x="6007766" y="31733482"/>
              <a:ext cx="3806901" cy="38032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Resim 16" descr="iç mekan, yiyecek, duvar, şişe içeren bir resim&#10;&#10;Açıklama otomatik olarak oluşturuldu">
              <a:extLst>
                <a:ext uri="{FF2B5EF4-FFF2-40B4-BE49-F238E27FC236}">
                  <a16:creationId xmlns:a16="http://schemas.microsoft.com/office/drawing/2014/main" id="{2909FAD1-91A8-45D3-A86C-5D2B17720288}"/>
                </a:ext>
              </a:extLst>
            </p:cNvPr>
            <p:cNvPicPr>
              <a:picLocks noChangeAspect="1"/>
            </p:cNvPicPr>
            <p:nvPr/>
          </p:nvPicPr>
          <p:blipFill rotWithShape="1">
            <a:blip r:embed="rId4">
              <a:extLst>
                <a:ext uri="{28A0092B-C50C-407E-A947-70E740481C1C}">
                  <a14:useLocalDpi xmlns:a14="http://schemas.microsoft.com/office/drawing/2010/main" val="0"/>
                </a:ext>
              </a:extLst>
            </a:blip>
            <a:srcRect l="5240" t="4729" r="20638" b="22674"/>
            <a:stretch/>
          </p:blipFill>
          <p:spPr>
            <a:xfrm>
              <a:off x="1570666" y="31733482"/>
              <a:ext cx="3806901" cy="3807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Resim 14">
              <a:extLst>
                <a:ext uri="{FF2B5EF4-FFF2-40B4-BE49-F238E27FC236}">
                  <a16:creationId xmlns:a16="http://schemas.microsoft.com/office/drawing/2014/main" id="{1C982A2D-05A2-4598-8FFE-952F21455B64}"/>
                </a:ext>
              </a:extLst>
            </p:cNvPr>
            <p:cNvPicPr>
              <a:picLocks noChangeAspect="1"/>
            </p:cNvPicPr>
            <p:nvPr/>
          </p:nvPicPr>
          <p:blipFill rotWithShape="1">
            <a:blip r:embed="rId5"/>
            <a:srcRect l="17908" t="30216" r="19915" b="9163"/>
            <a:stretch/>
          </p:blipFill>
          <p:spPr>
            <a:xfrm>
              <a:off x="10166219" y="31770740"/>
              <a:ext cx="3811475" cy="3807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Metin kutusu 17">
              <a:extLst>
                <a:ext uri="{FF2B5EF4-FFF2-40B4-BE49-F238E27FC236}">
                  <a16:creationId xmlns:a16="http://schemas.microsoft.com/office/drawing/2014/main" id="{9C0EF649-7402-4DF1-B624-56E4F4D08AC4}"/>
                </a:ext>
              </a:extLst>
            </p:cNvPr>
            <p:cNvSpPr txBox="1"/>
            <p:nvPr/>
          </p:nvSpPr>
          <p:spPr>
            <a:xfrm>
              <a:off x="1485695" y="35709418"/>
              <a:ext cx="4261123"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1. </a:t>
              </a:r>
              <a:r>
                <a:rPr lang="tr-TR" sz="2000" dirty="0">
                  <a:solidFill>
                    <a:schemeClr val="accent1">
                      <a:lumMod val="50000"/>
                    </a:schemeClr>
                  </a:solidFill>
                </a:rPr>
                <a:t>Fermantasyon kavanozları</a:t>
              </a:r>
            </a:p>
          </p:txBody>
        </p:sp>
        <p:sp>
          <p:nvSpPr>
            <p:cNvPr id="20" name="Metin kutusu 19">
              <a:extLst>
                <a:ext uri="{FF2B5EF4-FFF2-40B4-BE49-F238E27FC236}">
                  <a16:creationId xmlns:a16="http://schemas.microsoft.com/office/drawing/2014/main" id="{48C51E82-B987-4B70-9D00-CC4E7F1DDCD6}"/>
                </a:ext>
              </a:extLst>
            </p:cNvPr>
            <p:cNvSpPr txBox="1"/>
            <p:nvPr/>
          </p:nvSpPr>
          <p:spPr>
            <a:xfrm>
              <a:off x="6179387" y="35746676"/>
              <a:ext cx="3253908"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2. </a:t>
              </a:r>
              <a:r>
                <a:rPr lang="tr-TR" sz="2000" dirty="0">
                  <a:solidFill>
                    <a:schemeClr val="accent1">
                      <a:lumMod val="50000"/>
                    </a:schemeClr>
                  </a:solidFill>
                </a:rPr>
                <a:t>Antioksidan deneyi</a:t>
              </a:r>
            </a:p>
          </p:txBody>
        </p:sp>
        <p:sp>
          <p:nvSpPr>
            <p:cNvPr id="22" name="Metin kutusu 21">
              <a:extLst>
                <a:ext uri="{FF2B5EF4-FFF2-40B4-BE49-F238E27FC236}">
                  <a16:creationId xmlns:a16="http://schemas.microsoft.com/office/drawing/2014/main" id="{F22ECE14-E2BB-42D4-9704-D357D9C7D011}"/>
                </a:ext>
              </a:extLst>
            </p:cNvPr>
            <p:cNvSpPr txBox="1"/>
            <p:nvPr/>
          </p:nvSpPr>
          <p:spPr>
            <a:xfrm>
              <a:off x="10216724" y="35807199"/>
              <a:ext cx="4143450"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3. </a:t>
              </a:r>
              <a:r>
                <a:rPr lang="tr-TR" sz="2000" dirty="0">
                  <a:solidFill>
                    <a:schemeClr val="accent1">
                      <a:lumMod val="50000"/>
                    </a:schemeClr>
                  </a:solidFill>
                </a:rPr>
                <a:t>Toplam </a:t>
              </a:r>
              <a:r>
                <a:rPr lang="tr-TR" sz="2000" dirty="0" err="1">
                  <a:solidFill>
                    <a:schemeClr val="accent1">
                      <a:lumMod val="50000"/>
                    </a:schemeClr>
                  </a:solidFill>
                </a:rPr>
                <a:t>fenolik</a:t>
              </a:r>
              <a:r>
                <a:rPr lang="tr-TR" sz="2000" dirty="0">
                  <a:solidFill>
                    <a:schemeClr val="accent1">
                      <a:lumMod val="50000"/>
                    </a:schemeClr>
                  </a:solidFill>
                </a:rPr>
                <a:t> madde deneyi</a:t>
              </a:r>
            </a:p>
          </p:txBody>
        </p:sp>
      </p:grpSp>
      <p:grpSp>
        <p:nvGrpSpPr>
          <p:cNvPr id="54" name="Grup 53">
            <a:extLst>
              <a:ext uri="{FF2B5EF4-FFF2-40B4-BE49-F238E27FC236}">
                <a16:creationId xmlns:a16="http://schemas.microsoft.com/office/drawing/2014/main" id="{E31A91A5-606D-54A4-7C05-056FDDB3EB7D}"/>
              </a:ext>
            </a:extLst>
          </p:cNvPr>
          <p:cNvGrpSpPr/>
          <p:nvPr/>
        </p:nvGrpSpPr>
        <p:grpSpPr>
          <a:xfrm>
            <a:off x="15228040" y="20856854"/>
            <a:ext cx="15775638" cy="3161615"/>
            <a:chOff x="15403137" y="20623391"/>
            <a:chExt cx="15775638" cy="3161615"/>
          </a:xfrm>
        </p:grpSpPr>
        <p:grpSp>
          <p:nvGrpSpPr>
            <p:cNvPr id="5" name="Grup 4">
              <a:extLst>
                <a:ext uri="{FF2B5EF4-FFF2-40B4-BE49-F238E27FC236}">
                  <a16:creationId xmlns:a16="http://schemas.microsoft.com/office/drawing/2014/main" id="{A1C84971-55DB-2663-6E85-5EA1F969530A}"/>
                </a:ext>
              </a:extLst>
            </p:cNvPr>
            <p:cNvGrpSpPr/>
            <p:nvPr/>
          </p:nvGrpSpPr>
          <p:grpSpPr>
            <a:xfrm>
              <a:off x="15403137" y="20700420"/>
              <a:ext cx="4043482" cy="3071863"/>
              <a:chOff x="15998509" y="20421899"/>
              <a:chExt cx="4043482" cy="3071863"/>
            </a:xfrm>
            <a:solidFill>
              <a:schemeClr val="bg2"/>
            </a:solidFill>
          </p:grpSpPr>
          <p:pic>
            <p:nvPicPr>
              <p:cNvPr id="27" name="Resim 26">
                <a:extLst>
                  <a:ext uri="{FF2B5EF4-FFF2-40B4-BE49-F238E27FC236}">
                    <a16:creationId xmlns:a16="http://schemas.microsoft.com/office/drawing/2014/main" id="{EAB45473-D269-4A0A-A493-D078AF1B59B8}"/>
                  </a:ext>
                </a:extLst>
              </p:cNvPr>
              <p:cNvPicPr>
                <a:picLocks noChangeAspect="1"/>
              </p:cNvPicPr>
              <p:nvPr/>
            </p:nvPicPr>
            <p:blipFill rotWithShape="1">
              <a:blip r:embed="rId6"/>
              <a:srcRect l="2420" t="16667" r="6912" b="15352"/>
              <a:stretch/>
            </p:blipFill>
            <p:spPr>
              <a:xfrm>
                <a:off x="16400780" y="20421899"/>
                <a:ext cx="2673918" cy="2667980"/>
              </a:xfrm>
              <a:prstGeom prst="roundRect">
                <a:avLst>
                  <a:gd name="adj" fmla="val 16667"/>
                </a:avLst>
              </a:prstGeom>
              <a:grp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Metin kutusu 32">
                <a:extLst>
                  <a:ext uri="{FF2B5EF4-FFF2-40B4-BE49-F238E27FC236}">
                    <a16:creationId xmlns:a16="http://schemas.microsoft.com/office/drawing/2014/main" id="{94000847-44E7-4534-8A78-733CF3347012}"/>
                  </a:ext>
                </a:extLst>
              </p:cNvPr>
              <p:cNvSpPr txBox="1"/>
              <p:nvPr/>
            </p:nvSpPr>
            <p:spPr>
              <a:xfrm>
                <a:off x="15998509" y="23093652"/>
                <a:ext cx="4043482" cy="400110"/>
              </a:xfrm>
              <a:prstGeom prst="rect">
                <a:avLst/>
              </a:prstGeom>
              <a:grpFill/>
            </p:spPr>
            <p:txBody>
              <a:bodyPr wrap="square" rtlCol="0">
                <a:spAutoFit/>
              </a:bodyPr>
              <a:lstStyle/>
              <a:p>
                <a:r>
                  <a:rPr lang="tr-TR" sz="2000" b="1" dirty="0">
                    <a:solidFill>
                      <a:schemeClr val="accent1">
                        <a:lumMod val="50000"/>
                      </a:schemeClr>
                    </a:solidFill>
                  </a:rPr>
                  <a:t>Şekil 4.  </a:t>
                </a:r>
                <a:r>
                  <a:rPr lang="tr-TR" sz="2000" dirty="0" err="1">
                    <a:solidFill>
                      <a:schemeClr val="accent1">
                        <a:lumMod val="50000"/>
                      </a:schemeClr>
                    </a:solidFill>
                  </a:rPr>
                  <a:t>Antibakteriyel</a:t>
                </a:r>
                <a:r>
                  <a:rPr lang="tr-TR" sz="2000" dirty="0">
                    <a:solidFill>
                      <a:schemeClr val="accent1">
                        <a:lumMod val="50000"/>
                      </a:schemeClr>
                    </a:solidFill>
                  </a:rPr>
                  <a:t> test </a:t>
                </a:r>
                <a:r>
                  <a:rPr lang="tr-TR" sz="2000" i="1" dirty="0">
                    <a:solidFill>
                      <a:schemeClr val="accent1">
                        <a:lumMod val="50000"/>
                      </a:schemeClr>
                    </a:solidFill>
                  </a:rPr>
                  <a:t>B. </a:t>
                </a:r>
                <a:r>
                  <a:rPr lang="tr-TR" sz="2000" i="1" dirty="0" err="1">
                    <a:solidFill>
                      <a:schemeClr val="accent1">
                        <a:lumMod val="50000"/>
                      </a:schemeClr>
                    </a:solidFill>
                  </a:rPr>
                  <a:t>cereus</a:t>
                </a:r>
                <a:endParaRPr lang="tr-TR" sz="2000" i="1" dirty="0">
                  <a:solidFill>
                    <a:schemeClr val="accent1">
                      <a:lumMod val="50000"/>
                    </a:schemeClr>
                  </a:solidFill>
                </a:endParaRPr>
              </a:p>
            </p:txBody>
          </p:sp>
        </p:grpSp>
        <p:grpSp>
          <p:nvGrpSpPr>
            <p:cNvPr id="10" name="Grup 9">
              <a:extLst>
                <a:ext uri="{FF2B5EF4-FFF2-40B4-BE49-F238E27FC236}">
                  <a16:creationId xmlns:a16="http://schemas.microsoft.com/office/drawing/2014/main" id="{61629959-8117-3991-6B2A-02EC5F3D4424}"/>
                </a:ext>
              </a:extLst>
            </p:cNvPr>
            <p:cNvGrpSpPr/>
            <p:nvPr/>
          </p:nvGrpSpPr>
          <p:grpSpPr>
            <a:xfrm>
              <a:off x="19637119" y="20623391"/>
              <a:ext cx="11541656" cy="3161615"/>
              <a:chOff x="20184631" y="20332321"/>
              <a:chExt cx="11541656" cy="3161615"/>
            </a:xfrm>
          </p:grpSpPr>
          <p:pic>
            <p:nvPicPr>
              <p:cNvPr id="1024" name="Resim 1023" descr="iç mekan, duvar içeren bir resim&#10;&#10;Açıklama otomatik olarak oluşturuldu">
                <a:extLst>
                  <a:ext uri="{FF2B5EF4-FFF2-40B4-BE49-F238E27FC236}">
                    <a16:creationId xmlns:a16="http://schemas.microsoft.com/office/drawing/2014/main" id="{58114E4C-88E1-4049-B218-EDB0B97B6D26}"/>
                  </a:ext>
                </a:extLst>
              </p:cNvPr>
              <p:cNvPicPr>
                <a:picLocks noChangeAspect="1"/>
              </p:cNvPicPr>
              <p:nvPr/>
            </p:nvPicPr>
            <p:blipFill rotWithShape="1">
              <a:blip r:embed="rId7">
                <a:extLst>
                  <a:ext uri="{28A0092B-C50C-407E-A947-70E740481C1C}">
                    <a14:useLocalDpi xmlns:a14="http://schemas.microsoft.com/office/drawing/2010/main" val="0"/>
                  </a:ext>
                </a:extLst>
              </a:blip>
              <a:srcRect l="8533" t="27149" r="9767" b="17528"/>
              <a:stretch/>
            </p:blipFill>
            <p:spPr>
              <a:xfrm>
                <a:off x="28756034" y="20332321"/>
                <a:ext cx="2673916" cy="2667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9" name="Grup 8">
                <a:extLst>
                  <a:ext uri="{FF2B5EF4-FFF2-40B4-BE49-F238E27FC236}">
                    <a16:creationId xmlns:a16="http://schemas.microsoft.com/office/drawing/2014/main" id="{1326DE33-5D7A-CE8D-D846-D8207C9B8E57}"/>
                  </a:ext>
                </a:extLst>
              </p:cNvPr>
              <p:cNvGrpSpPr/>
              <p:nvPr/>
            </p:nvGrpSpPr>
            <p:grpSpPr>
              <a:xfrm>
                <a:off x="20184631" y="20366481"/>
                <a:ext cx="7238844" cy="3127455"/>
                <a:chOff x="20184631" y="20366481"/>
                <a:chExt cx="7238844" cy="3127455"/>
              </a:xfrm>
            </p:grpSpPr>
            <p:pic>
              <p:nvPicPr>
                <p:cNvPr id="21" name="Resim 20" descr="iç mekan, duvar, tablo içeren bir resim&#10;&#10;Açıklama otomatik olarak oluşturuldu">
                  <a:extLst>
                    <a:ext uri="{FF2B5EF4-FFF2-40B4-BE49-F238E27FC236}">
                      <a16:creationId xmlns:a16="http://schemas.microsoft.com/office/drawing/2014/main" id="{0491B60D-2EF9-4401-AE41-554FEA68E308}"/>
                    </a:ext>
                  </a:extLst>
                </p:cNvPr>
                <p:cNvPicPr>
                  <a:picLocks noChangeAspect="1"/>
                </p:cNvPicPr>
                <p:nvPr/>
              </p:nvPicPr>
              <p:blipFill rotWithShape="1">
                <a:blip r:embed="rId8">
                  <a:extLst>
                    <a:ext uri="{28A0092B-C50C-407E-A947-70E740481C1C}">
                      <a14:useLocalDpi xmlns:a14="http://schemas.microsoft.com/office/drawing/2010/main" val="0"/>
                    </a:ext>
                  </a:extLst>
                </a:blip>
                <a:srcRect l="4614" t="27051" r="19947" b="13796"/>
                <a:stretch/>
              </p:blipFill>
              <p:spPr>
                <a:xfrm>
                  <a:off x="24749559" y="20384704"/>
                  <a:ext cx="2673916" cy="26679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6" name="Grup 5">
                  <a:extLst>
                    <a:ext uri="{FF2B5EF4-FFF2-40B4-BE49-F238E27FC236}">
                      <a16:creationId xmlns:a16="http://schemas.microsoft.com/office/drawing/2014/main" id="{34BD8D61-89FC-BFC8-BC91-CCD10C9F9D7F}"/>
                    </a:ext>
                  </a:extLst>
                </p:cNvPr>
                <p:cNvGrpSpPr/>
                <p:nvPr/>
              </p:nvGrpSpPr>
              <p:grpSpPr>
                <a:xfrm>
                  <a:off x="20184631" y="20366481"/>
                  <a:ext cx="3730881" cy="3127455"/>
                  <a:chOff x="20184631" y="20366481"/>
                  <a:chExt cx="3730881" cy="3127455"/>
                </a:xfrm>
              </p:grpSpPr>
              <p:pic>
                <p:nvPicPr>
                  <p:cNvPr id="32" name="Resim 31">
                    <a:extLst>
                      <a:ext uri="{FF2B5EF4-FFF2-40B4-BE49-F238E27FC236}">
                        <a16:creationId xmlns:a16="http://schemas.microsoft.com/office/drawing/2014/main" id="{7B7C1F32-3D36-40AF-9963-859AD049659A}"/>
                      </a:ext>
                    </a:extLst>
                  </p:cNvPr>
                  <p:cNvPicPr>
                    <a:picLocks noChangeAspect="1"/>
                  </p:cNvPicPr>
                  <p:nvPr/>
                </p:nvPicPr>
                <p:blipFill rotWithShape="1">
                  <a:blip r:embed="rId9"/>
                  <a:srcRect l="3562" t="20196" r="4000" b="10628"/>
                  <a:stretch/>
                </p:blipFill>
                <p:spPr>
                  <a:xfrm>
                    <a:off x="20577984" y="20366481"/>
                    <a:ext cx="2673916" cy="2667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 name="Metin kutusu 33">
                    <a:extLst>
                      <a:ext uri="{FF2B5EF4-FFF2-40B4-BE49-F238E27FC236}">
                        <a16:creationId xmlns:a16="http://schemas.microsoft.com/office/drawing/2014/main" id="{EFEE9D83-18A3-4D4B-98BD-5A2E951E3949}"/>
                      </a:ext>
                    </a:extLst>
                  </p:cNvPr>
                  <p:cNvSpPr txBox="1"/>
                  <p:nvPr/>
                </p:nvSpPr>
                <p:spPr>
                  <a:xfrm>
                    <a:off x="20184631" y="23093826"/>
                    <a:ext cx="3730881"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5. </a:t>
                    </a:r>
                    <a:r>
                      <a:rPr lang="tr-TR" sz="2000" dirty="0">
                        <a:solidFill>
                          <a:schemeClr val="accent1">
                            <a:lumMod val="50000"/>
                          </a:schemeClr>
                        </a:solidFill>
                      </a:rPr>
                      <a:t>Antibakteriyel test </a:t>
                    </a:r>
                    <a:r>
                      <a:rPr lang="tr-TR" sz="2000" i="1" dirty="0">
                        <a:solidFill>
                          <a:schemeClr val="accent1">
                            <a:lumMod val="50000"/>
                          </a:schemeClr>
                        </a:solidFill>
                      </a:rPr>
                      <a:t>E. </a:t>
                    </a:r>
                    <a:r>
                      <a:rPr lang="tr-TR" sz="2000" i="1" dirty="0" err="1">
                        <a:solidFill>
                          <a:schemeClr val="accent1">
                            <a:lumMod val="50000"/>
                          </a:schemeClr>
                        </a:solidFill>
                      </a:rPr>
                      <a:t>coli</a:t>
                    </a:r>
                    <a:endParaRPr lang="tr-TR" sz="2000" i="1" dirty="0">
                      <a:solidFill>
                        <a:schemeClr val="accent1">
                          <a:lumMod val="50000"/>
                        </a:schemeClr>
                      </a:solidFill>
                    </a:endParaRPr>
                  </a:p>
                </p:txBody>
              </p:sp>
            </p:grpSp>
            <p:sp>
              <p:nvSpPr>
                <p:cNvPr id="35" name="Metin kutusu 34">
                  <a:extLst>
                    <a:ext uri="{FF2B5EF4-FFF2-40B4-BE49-F238E27FC236}">
                      <a16:creationId xmlns:a16="http://schemas.microsoft.com/office/drawing/2014/main" id="{1E5BF991-7171-4119-8EAF-B298DF1D5C95}"/>
                    </a:ext>
                  </a:extLst>
                </p:cNvPr>
                <p:cNvSpPr txBox="1"/>
                <p:nvPr/>
              </p:nvSpPr>
              <p:spPr>
                <a:xfrm>
                  <a:off x="24749559" y="23089592"/>
                  <a:ext cx="2673916"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6. </a:t>
                  </a:r>
                  <a:r>
                    <a:rPr lang="tr-TR" sz="2000" dirty="0">
                      <a:solidFill>
                        <a:schemeClr val="accent1">
                          <a:lumMod val="50000"/>
                        </a:schemeClr>
                      </a:solidFill>
                    </a:rPr>
                    <a:t>Islak selüloz</a:t>
                  </a:r>
                </a:p>
              </p:txBody>
            </p:sp>
          </p:grpSp>
          <p:sp>
            <p:nvSpPr>
              <p:cNvPr id="36" name="Metin kutusu 35">
                <a:extLst>
                  <a:ext uri="{FF2B5EF4-FFF2-40B4-BE49-F238E27FC236}">
                    <a16:creationId xmlns:a16="http://schemas.microsoft.com/office/drawing/2014/main" id="{45EA56DC-B462-4D25-8BC0-579100BE61C0}"/>
                  </a:ext>
                </a:extLst>
              </p:cNvPr>
              <p:cNvSpPr txBox="1"/>
              <p:nvPr/>
            </p:nvSpPr>
            <p:spPr>
              <a:xfrm>
                <a:off x="28834695" y="23089592"/>
                <a:ext cx="2891592" cy="400110"/>
              </a:xfrm>
              <a:prstGeom prst="rect">
                <a:avLst/>
              </a:prstGeom>
              <a:solidFill>
                <a:schemeClr val="bg2"/>
              </a:solidFill>
            </p:spPr>
            <p:txBody>
              <a:bodyPr wrap="square" rtlCol="0">
                <a:spAutoFit/>
              </a:bodyPr>
              <a:lstStyle/>
              <a:p>
                <a:r>
                  <a:rPr lang="tr-TR" sz="2000" b="1" dirty="0">
                    <a:solidFill>
                      <a:schemeClr val="accent1">
                        <a:lumMod val="50000"/>
                      </a:schemeClr>
                    </a:solidFill>
                  </a:rPr>
                  <a:t>Şekil 7. </a:t>
                </a:r>
                <a:r>
                  <a:rPr lang="tr-TR" sz="2000" dirty="0">
                    <a:solidFill>
                      <a:schemeClr val="accent1">
                        <a:lumMod val="50000"/>
                      </a:schemeClr>
                    </a:solidFill>
                  </a:rPr>
                  <a:t>Kuru selüloz</a:t>
                </a:r>
              </a:p>
            </p:txBody>
          </p:sp>
        </p:grpSp>
      </p:grpSp>
      <p:grpSp>
        <p:nvGrpSpPr>
          <p:cNvPr id="28" name="Grup 27">
            <a:extLst>
              <a:ext uri="{FF2B5EF4-FFF2-40B4-BE49-F238E27FC236}">
                <a16:creationId xmlns:a16="http://schemas.microsoft.com/office/drawing/2014/main" id="{B2940BD7-7B9F-DD50-5E58-E1281DD629B3}"/>
              </a:ext>
            </a:extLst>
          </p:cNvPr>
          <p:cNvGrpSpPr/>
          <p:nvPr/>
        </p:nvGrpSpPr>
        <p:grpSpPr>
          <a:xfrm>
            <a:off x="14663494" y="35324260"/>
            <a:ext cx="16626018" cy="1028228"/>
            <a:chOff x="16042816" y="41118315"/>
            <a:chExt cx="15073454" cy="1028228"/>
          </a:xfrm>
          <a:solidFill>
            <a:schemeClr val="bg2"/>
          </a:solidFill>
        </p:grpSpPr>
        <p:sp>
          <p:nvSpPr>
            <p:cNvPr id="49" name="Dikdörtgen: Katlanmış Köşe 48">
              <a:extLst>
                <a:ext uri="{FF2B5EF4-FFF2-40B4-BE49-F238E27FC236}">
                  <a16:creationId xmlns:a16="http://schemas.microsoft.com/office/drawing/2014/main" id="{488EA7C3-9703-4C8A-A1AD-557F011C5B02}"/>
                </a:ext>
              </a:extLst>
            </p:cNvPr>
            <p:cNvSpPr/>
            <p:nvPr/>
          </p:nvSpPr>
          <p:spPr>
            <a:xfrm>
              <a:off x="21138956" y="41118315"/>
              <a:ext cx="5265545" cy="566317"/>
            </a:xfrm>
            <a:prstGeom prst="foldedCorner">
              <a:avLst/>
            </a:prstGeom>
            <a:grp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TEŞEKKÜR</a:t>
              </a:r>
            </a:p>
          </p:txBody>
        </p:sp>
        <p:sp>
          <p:nvSpPr>
            <p:cNvPr id="43" name="Metin kutusu 42">
              <a:extLst>
                <a:ext uri="{FF2B5EF4-FFF2-40B4-BE49-F238E27FC236}">
                  <a16:creationId xmlns:a16="http://schemas.microsoft.com/office/drawing/2014/main" id="{3B177649-9838-40E0-A61C-FE7CD3DCD0D0}"/>
                </a:ext>
              </a:extLst>
            </p:cNvPr>
            <p:cNvSpPr txBox="1"/>
            <p:nvPr/>
          </p:nvSpPr>
          <p:spPr>
            <a:xfrm>
              <a:off x="16042816" y="41746433"/>
              <a:ext cx="15073454" cy="400110"/>
            </a:xfrm>
            <a:prstGeom prst="rect">
              <a:avLst/>
            </a:prstGeom>
            <a:grpFill/>
          </p:spPr>
          <p:txBody>
            <a:bodyPr wrap="square" rtlCol="0">
              <a:spAutoFit/>
            </a:bodyPr>
            <a:lstStyle/>
            <a:p>
              <a:pPr algn="just"/>
              <a:endParaRPr lang="tr-TR" sz="2000" dirty="0"/>
            </a:p>
          </p:txBody>
        </p:sp>
      </p:grpSp>
      <p:grpSp>
        <p:nvGrpSpPr>
          <p:cNvPr id="42" name="Grup 41">
            <a:extLst>
              <a:ext uri="{FF2B5EF4-FFF2-40B4-BE49-F238E27FC236}">
                <a16:creationId xmlns:a16="http://schemas.microsoft.com/office/drawing/2014/main" id="{40813D54-3D86-CBF4-0A7E-891D64DB5372}"/>
              </a:ext>
            </a:extLst>
          </p:cNvPr>
          <p:cNvGrpSpPr/>
          <p:nvPr/>
        </p:nvGrpSpPr>
        <p:grpSpPr>
          <a:xfrm>
            <a:off x="14531726" y="7107284"/>
            <a:ext cx="16653495" cy="13260420"/>
            <a:chOff x="14531726" y="6562536"/>
            <a:chExt cx="16653495" cy="13260420"/>
          </a:xfrm>
        </p:grpSpPr>
        <p:sp>
          <p:nvSpPr>
            <p:cNvPr id="23" name="Metin kutusu 22">
              <a:extLst>
                <a:ext uri="{FF2B5EF4-FFF2-40B4-BE49-F238E27FC236}">
                  <a16:creationId xmlns:a16="http://schemas.microsoft.com/office/drawing/2014/main" id="{AAA6683C-29CC-4C50-BCD3-1C46CDAB3BB6}"/>
                </a:ext>
              </a:extLst>
            </p:cNvPr>
            <p:cNvSpPr txBox="1"/>
            <p:nvPr/>
          </p:nvSpPr>
          <p:spPr>
            <a:xfrm>
              <a:off x="14663494" y="12568442"/>
              <a:ext cx="4846171" cy="400110"/>
            </a:xfrm>
            <a:prstGeom prst="rect">
              <a:avLst/>
            </a:prstGeom>
            <a:solidFill>
              <a:schemeClr val="bg2"/>
            </a:solidFill>
          </p:spPr>
          <p:txBody>
            <a:bodyPr wrap="square" rtlCol="0">
              <a:spAutoFit/>
            </a:bodyPr>
            <a:lstStyle/>
            <a:p>
              <a:r>
                <a:rPr lang="tr-TR" sz="2000" b="1" dirty="0">
                  <a:solidFill>
                    <a:schemeClr val="accent1">
                      <a:lumMod val="50000"/>
                    </a:schemeClr>
                  </a:solidFill>
                </a:rPr>
                <a:t>Grafik 1.  </a:t>
              </a:r>
              <a:r>
                <a:rPr lang="tr-TR" sz="2000" dirty="0" err="1">
                  <a:solidFill>
                    <a:schemeClr val="accent1">
                      <a:lumMod val="50000"/>
                    </a:schemeClr>
                  </a:solidFill>
                </a:rPr>
                <a:t>Kombu</a:t>
              </a:r>
              <a:r>
                <a:rPr lang="tr-TR" sz="2000" dirty="0">
                  <a:solidFill>
                    <a:schemeClr val="accent1">
                      <a:lumMod val="50000"/>
                    </a:schemeClr>
                  </a:solidFill>
                </a:rPr>
                <a:t> çaylarının selüloz ağırlıkları</a:t>
              </a:r>
            </a:p>
          </p:txBody>
        </p:sp>
        <p:sp>
          <p:nvSpPr>
            <p:cNvPr id="24" name="Metin kutusu 23">
              <a:extLst>
                <a:ext uri="{FF2B5EF4-FFF2-40B4-BE49-F238E27FC236}">
                  <a16:creationId xmlns:a16="http://schemas.microsoft.com/office/drawing/2014/main" id="{AC0C80CE-E334-44AF-87DD-E643A5DC365B}"/>
                </a:ext>
              </a:extLst>
            </p:cNvPr>
            <p:cNvSpPr txBox="1"/>
            <p:nvPr/>
          </p:nvSpPr>
          <p:spPr>
            <a:xfrm>
              <a:off x="24034212" y="12461409"/>
              <a:ext cx="4531895" cy="400110"/>
            </a:xfrm>
            <a:prstGeom prst="rect">
              <a:avLst/>
            </a:prstGeom>
            <a:solidFill>
              <a:schemeClr val="bg2"/>
            </a:solidFill>
          </p:spPr>
          <p:txBody>
            <a:bodyPr wrap="square" rtlCol="0">
              <a:spAutoFit/>
            </a:bodyPr>
            <a:lstStyle/>
            <a:p>
              <a:r>
                <a:rPr lang="tr-TR" sz="2000" b="1" dirty="0">
                  <a:solidFill>
                    <a:schemeClr val="accent1">
                      <a:lumMod val="50000"/>
                    </a:schemeClr>
                  </a:solidFill>
                </a:rPr>
                <a:t>Grafik 2. </a:t>
              </a:r>
              <a:r>
                <a:rPr lang="tr-TR" sz="2000" dirty="0">
                  <a:solidFill>
                    <a:schemeClr val="accent1">
                      <a:lumMod val="50000"/>
                    </a:schemeClr>
                  </a:solidFill>
                </a:rPr>
                <a:t>Örneklere ait </a:t>
              </a:r>
              <a:r>
                <a:rPr lang="tr-TR" sz="2000" dirty="0" err="1">
                  <a:solidFill>
                    <a:schemeClr val="accent1">
                      <a:lumMod val="50000"/>
                    </a:schemeClr>
                  </a:solidFill>
                </a:rPr>
                <a:t>pH’lar</a:t>
              </a:r>
              <a:endParaRPr lang="tr-TR" sz="2000" dirty="0">
                <a:solidFill>
                  <a:schemeClr val="accent1">
                    <a:lumMod val="50000"/>
                  </a:schemeClr>
                </a:solidFill>
              </a:endParaRPr>
            </a:p>
          </p:txBody>
        </p:sp>
        <p:sp>
          <p:nvSpPr>
            <p:cNvPr id="25" name="Metin kutusu 24">
              <a:extLst>
                <a:ext uri="{FF2B5EF4-FFF2-40B4-BE49-F238E27FC236}">
                  <a16:creationId xmlns:a16="http://schemas.microsoft.com/office/drawing/2014/main" id="{D6CD68DF-B8A3-4707-A338-60878287F09B}"/>
                </a:ext>
              </a:extLst>
            </p:cNvPr>
            <p:cNvSpPr txBox="1"/>
            <p:nvPr/>
          </p:nvSpPr>
          <p:spPr>
            <a:xfrm>
              <a:off x="14663494" y="19366270"/>
              <a:ext cx="5702968" cy="400110"/>
            </a:xfrm>
            <a:prstGeom prst="rect">
              <a:avLst/>
            </a:prstGeom>
            <a:solidFill>
              <a:schemeClr val="bg2"/>
            </a:solidFill>
          </p:spPr>
          <p:txBody>
            <a:bodyPr wrap="square" rtlCol="0">
              <a:spAutoFit/>
            </a:bodyPr>
            <a:lstStyle/>
            <a:p>
              <a:r>
                <a:rPr lang="tr-TR" sz="2000" b="1" dirty="0">
                  <a:solidFill>
                    <a:schemeClr val="accent1">
                      <a:lumMod val="50000"/>
                    </a:schemeClr>
                  </a:solidFill>
                </a:rPr>
                <a:t>Grafik 3. </a:t>
              </a:r>
              <a:r>
                <a:rPr lang="tr-TR" sz="2000" dirty="0">
                  <a:solidFill>
                    <a:schemeClr val="accent1">
                      <a:lumMod val="50000"/>
                    </a:schemeClr>
                  </a:solidFill>
                </a:rPr>
                <a:t>Örneklerin toplam </a:t>
              </a:r>
              <a:r>
                <a:rPr lang="tr-TR" sz="2000" dirty="0" err="1">
                  <a:solidFill>
                    <a:schemeClr val="accent1">
                      <a:lumMod val="50000"/>
                    </a:schemeClr>
                  </a:solidFill>
                </a:rPr>
                <a:t>fenolik</a:t>
              </a:r>
              <a:r>
                <a:rPr lang="tr-TR" sz="2000" dirty="0">
                  <a:solidFill>
                    <a:schemeClr val="accent1">
                      <a:lumMod val="50000"/>
                    </a:schemeClr>
                  </a:solidFill>
                </a:rPr>
                <a:t> madde miktarları</a:t>
              </a:r>
            </a:p>
          </p:txBody>
        </p:sp>
        <p:sp>
          <p:nvSpPr>
            <p:cNvPr id="26" name="Metin kutusu 25">
              <a:extLst>
                <a:ext uri="{FF2B5EF4-FFF2-40B4-BE49-F238E27FC236}">
                  <a16:creationId xmlns:a16="http://schemas.microsoft.com/office/drawing/2014/main" id="{5FCE70DE-D3C3-4141-8B32-DA12975AC9D0}"/>
                </a:ext>
              </a:extLst>
            </p:cNvPr>
            <p:cNvSpPr txBox="1"/>
            <p:nvPr/>
          </p:nvSpPr>
          <p:spPr>
            <a:xfrm>
              <a:off x="24030323" y="19422846"/>
              <a:ext cx="5702967" cy="400110"/>
            </a:xfrm>
            <a:prstGeom prst="rect">
              <a:avLst/>
            </a:prstGeom>
            <a:solidFill>
              <a:schemeClr val="bg2"/>
            </a:solidFill>
          </p:spPr>
          <p:txBody>
            <a:bodyPr wrap="square" rtlCol="0">
              <a:spAutoFit/>
            </a:bodyPr>
            <a:lstStyle/>
            <a:p>
              <a:r>
                <a:rPr lang="tr-TR" sz="2000" b="1" dirty="0">
                  <a:solidFill>
                    <a:schemeClr val="accent1">
                      <a:lumMod val="50000"/>
                    </a:schemeClr>
                  </a:solidFill>
                </a:rPr>
                <a:t>Grafik 4. </a:t>
              </a:r>
              <a:r>
                <a:rPr lang="tr-TR" sz="2000" dirty="0">
                  <a:solidFill>
                    <a:schemeClr val="accent1">
                      <a:lumMod val="50000"/>
                    </a:schemeClr>
                  </a:solidFill>
                </a:rPr>
                <a:t>Örneklerin antioksidan aktiviteleri</a:t>
              </a:r>
            </a:p>
          </p:txBody>
        </p:sp>
        <p:graphicFrame>
          <p:nvGraphicFramePr>
            <p:cNvPr id="44" name="Grafik 43">
              <a:extLst>
                <a:ext uri="{FF2B5EF4-FFF2-40B4-BE49-F238E27FC236}">
                  <a16:creationId xmlns:a16="http://schemas.microsoft.com/office/drawing/2014/main" id="{5DC19001-8634-4275-824D-B54835D26F8E}"/>
                </a:ext>
              </a:extLst>
            </p:cNvPr>
            <p:cNvGraphicFramePr>
              <a:graphicFrameLocks/>
            </p:cNvGraphicFramePr>
            <p:nvPr>
              <p:extLst>
                <p:ext uri="{D42A27DB-BD31-4B8C-83A1-F6EECF244321}">
                  <p14:modId xmlns:p14="http://schemas.microsoft.com/office/powerpoint/2010/main" val="2322257107"/>
                </p:ext>
              </p:extLst>
            </p:nvPr>
          </p:nvGraphicFramePr>
          <p:xfrm>
            <a:off x="14531726" y="13206331"/>
            <a:ext cx="7980729" cy="619722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6" name="Grafik 45">
              <a:extLst>
                <a:ext uri="{FF2B5EF4-FFF2-40B4-BE49-F238E27FC236}">
                  <a16:creationId xmlns:a16="http://schemas.microsoft.com/office/drawing/2014/main" id="{C8B75328-C77A-4016-B23D-DF49C6232C81}"/>
                </a:ext>
              </a:extLst>
            </p:cNvPr>
            <p:cNvGraphicFramePr>
              <a:graphicFrameLocks/>
            </p:cNvGraphicFramePr>
            <p:nvPr>
              <p:extLst>
                <p:ext uri="{D42A27DB-BD31-4B8C-83A1-F6EECF244321}">
                  <p14:modId xmlns:p14="http://schemas.microsoft.com/office/powerpoint/2010/main" val="91137128"/>
                </p:ext>
              </p:extLst>
            </p:nvPr>
          </p:nvGraphicFramePr>
          <p:xfrm>
            <a:off x="14531726" y="6562536"/>
            <a:ext cx="7980729" cy="599134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Grafik 46">
              <a:extLst>
                <a:ext uri="{FF2B5EF4-FFF2-40B4-BE49-F238E27FC236}">
                  <a16:creationId xmlns:a16="http://schemas.microsoft.com/office/drawing/2014/main" id="{2CD086DC-3023-4A08-83B8-8738D4909801}"/>
                </a:ext>
              </a:extLst>
            </p:cNvPr>
            <p:cNvGraphicFramePr>
              <a:graphicFrameLocks/>
            </p:cNvGraphicFramePr>
            <p:nvPr>
              <p:extLst>
                <p:ext uri="{D42A27DB-BD31-4B8C-83A1-F6EECF244321}">
                  <p14:modId xmlns:p14="http://schemas.microsoft.com/office/powerpoint/2010/main" val="1466656930"/>
                </p:ext>
              </p:extLst>
            </p:nvPr>
          </p:nvGraphicFramePr>
          <p:xfrm>
            <a:off x="23628997" y="6596760"/>
            <a:ext cx="7442966" cy="583283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Grafik 47">
              <a:extLst>
                <a:ext uri="{FF2B5EF4-FFF2-40B4-BE49-F238E27FC236}">
                  <a16:creationId xmlns:a16="http://schemas.microsoft.com/office/drawing/2014/main" id="{C2EA8B54-9C57-439B-B888-D5854526B773}"/>
                </a:ext>
              </a:extLst>
            </p:cNvPr>
            <p:cNvGraphicFramePr>
              <a:graphicFrameLocks/>
            </p:cNvGraphicFramePr>
            <p:nvPr>
              <p:extLst>
                <p:ext uri="{D42A27DB-BD31-4B8C-83A1-F6EECF244321}">
                  <p14:modId xmlns:p14="http://schemas.microsoft.com/office/powerpoint/2010/main" val="2657678480"/>
                </p:ext>
              </p:extLst>
            </p:nvPr>
          </p:nvGraphicFramePr>
          <p:xfrm>
            <a:off x="23742255" y="13122505"/>
            <a:ext cx="7442966" cy="6240223"/>
          </p:xfrm>
          <a:graphic>
            <a:graphicData uri="http://schemas.openxmlformats.org/drawingml/2006/chart">
              <c:chart xmlns:c="http://schemas.openxmlformats.org/drawingml/2006/chart" xmlns:r="http://schemas.openxmlformats.org/officeDocument/2006/relationships" r:id="rId13"/>
            </a:graphicData>
          </a:graphic>
        </p:graphicFrame>
      </p:grpSp>
      <p:grpSp>
        <p:nvGrpSpPr>
          <p:cNvPr id="30" name="Grup 29">
            <a:extLst>
              <a:ext uri="{FF2B5EF4-FFF2-40B4-BE49-F238E27FC236}">
                <a16:creationId xmlns:a16="http://schemas.microsoft.com/office/drawing/2014/main" id="{4D5F93BF-7292-9BD8-C46F-9B5421743110}"/>
              </a:ext>
            </a:extLst>
          </p:cNvPr>
          <p:cNvGrpSpPr/>
          <p:nvPr/>
        </p:nvGrpSpPr>
        <p:grpSpPr>
          <a:xfrm>
            <a:off x="1130300" y="5772652"/>
            <a:ext cx="12561792" cy="6758132"/>
            <a:chOff x="942745" y="5308900"/>
            <a:chExt cx="12739797" cy="6758132"/>
          </a:xfrm>
        </p:grpSpPr>
        <p:sp>
          <p:nvSpPr>
            <p:cNvPr id="31" name="Dikdörtgen: Katlanmış Köşe 30">
              <a:extLst>
                <a:ext uri="{FF2B5EF4-FFF2-40B4-BE49-F238E27FC236}">
                  <a16:creationId xmlns:a16="http://schemas.microsoft.com/office/drawing/2014/main" id="{1A2D8BFA-C702-FAE2-A997-71A134D17C5F}"/>
                </a:ext>
              </a:extLst>
            </p:cNvPr>
            <p:cNvSpPr/>
            <p:nvPr/>
          </p:nvSpPr>
          <p:spPr>
            <a:xfrm>
              <a:off x="4743014" y="5308900"/>
              <a:ext cx="5577661" cy="803141"/>
            </a:xfrm>
            <a:prstGeom prst="foldedCorner">
              <a:avLst/>
            </a:prstGeom>
            <a:solidFill>
              <a:schemeClr val="bg2"/>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tr-TR" sz="3600" b="1" dirty="0">
                  <a:solidFill>
                    <a:schemeClr val="accent1">
                      <a:lumMod val="50000"/>
                    </a:schemeClr>
                  </a:solidFill>
                </a:rPr>
                <a:t>ÖZET</a:t>
              </a:r>
            </a:p>
          </p:txBody>
        </p:sp>
        <p:sp>
          <p:nvSpPr>
            <p:cNvPr id="37" name="Metin kutusu 36">
              <a:extLst>
                <a:ext uri="{FF2B5EF4-FFF2-40B4-BE49-F238E27FC236}">
                  <a16:creationId xmlns:a16="http://schemas.microsoft.com/office/drawing/2014/main" id="{2614647A-F883-D054-BF7A-87FB7326E602}"/>
                </a:ext>
              </a:extLst>
            </p:cNvPr>
            <p:cNvSpPr txBox="1"/>
            <p:nvPr/>
          </p:nvSpPr>
          <p:spPr>
            <a:xfrm>
              <a:off x="942745" y="6373166"/>
              <a:ext cx="12739797" cy="5693866"/>
            </a:xfrm>
            <a:prstGeom prst="rect">
              <a:avLst/>
            </a:prstGeom>
            <a:solidFill>
              <a:schemeClr val="bg2"/>
            </a:solidFill>
          </p:spPr>
          <p:txBody>
            <a:bodyPr wrap="square" rtlCol="0">
              <a:spAutoFit/>
            </a:bodyPr>
            <a:lstStyle/>
            <a:p>
              <a:pPr algn="just"/>
              <a:r>
                <a:rPr lang="tr-TR" sz="2800" dirty="0">
                  <a:solidFill>
                    <a:schemeClr val="accent1">
                      <a:lumMod val="75000"/>
                    </a:schemeClr>
                  </a:solidFill>
                </a:rPr>
                <a:t>	</a:t>
              </a:r>
              <a:r>
                <a:rPr lang="tr-TR" sz="2800" dirty="0">
                  <a:solidFill>
                    <a:schemeClr val="accent1">
                      <a:lumMod val="50000"/>
                    </a:schemeClr>
                  </a:solidFill>
                </a:rPr>
                <a:t>Kombu çayı, sağlığa faydalı etkileri nedeniyle tüm dünyada insanlar tarafından takdir edilen ve son zamanlarda oldukça popüler hale gelen fermente bir içecektir. Bu içecek asetik asit bakterileri ve mayanın </a:t>
              </a:r>
              <a:r>
                <a:rPr lang="tr-TR" sz="2800" dirty="0" err="1">
                  <a:solidFill>
                    <a:schemeClr val="accent1">
                      <a:lumMod val="50000"/>
                    </a:schemeClr>
                  </a:solidFill>
                </a:rPr>
                <a:t>simbiyozunu</a:t>
              </a:r>
              <a:r>
                <a:rPr lang="tr-TR" sz="2800" dirty="0">
                  <a:solidFill>
                    <a:schemeClr val="accent1">
                      <a:lumMod val="50000"/>
                    </a:schemeClr>
                  </a:solidFill>
                </a:rPr>
                <a:t> içeren, tatlandırılmış siyah çayın geleneksel bir fermantasyonudur. Bu çalışmada, </a:t>
              </a:r>
              <a:r>
                <a:rPr lang="tr-TR" sz="2800" i="1" dirty="0" err="1">
                  <a:solidFill>
                    <a:schemeClr val="accent1">
                      <a:lumMod val="50000"/>
                    </a:schemeClr>
                  </a:solidFill>
                </a:rPr>
                <a:t>Vitex</a:t>
              </a:r>
              <a:r>
                <a:rPr lang="tr-TR" sz="2800" i="1" dirty="0">
                  <a:solidFill>
                    <a:schemeClr val="accent1">
                      <a:lumMod val="50000"/>
                    </a:schemeClr>
                  </a:solidFill>
                </a:rPr>
                <a:t> </a:t>
              </a:r>
              <a:r>
                <a:rPr lang="tr-TR" sz="2800" i="1" dirty="0" err="1">
                  <a:solidFill>
                    <a:schemeClr val="accent1">
                      <a:lumMod val="50000"/>
                    </a:schemeClr>
                  </a:solidFill>
                </a:rPr>
                <a:t>agnus-castus</a:t>
              </a:r>
              <a:r>
                <a:rPr lang="tr-TR" sz="2800" i="1" dirty="0">
                  <a:solidFill>
                    <a:schemeClr val="accent1">
                      <a:lumMod val="50000"/>
                    </a:schemeClr>
                  </a:solidFill>
                </a:rPr>
                <a:t> </a:t>
              </a:r>
              <a:r>
                <a:rPr lang="tr-TR" sz="2800" dirty="0">
                  <a:solidFill>
                    <a:schemeClr val="accent1">
                      <a:lumMod val="50000"/>
                    </a:schemeClr>
                  </a:solidFill>
                </a:rPr>
                <a:t>L. (hayıt) bitkisi kullanılarak 21 günlük kombu çayı fermantasyonu gerçekleştirilmiştir. Hayıt aromalı kombu çayı 0, 7, 14 ve 21. günlerde toplam fenolik ve flavonoid madde içeriği, mikrobiyolojik profil, antibakteriyel aktivite, antioksidan ve duyusal özellikler açısından değerlendirilmiştir. Sonuçlarımıza göre, hayıt aromalı kombu çayı geleneksel içeceğe göre daha yüksek antioksidan aktiviteye, toplam flavonoid ve fenolik madde içeriğine sahip olmuştur. Her iki içeceğin de kullanılan bakteri suşlarına karşı antibakteriyel etkinliği, fermantasyon süresi boyunca artmış ve fermantasyon sonunda en yüksek düzeyde olmuştur. Duyusal analizler ise hayıt aromalı kombu çayının tadının iyileştirilebileceğini göstermiştir.</a:t>
              </a:r>
            </a:p>
          </p:txBody>
        </p:sp>
      </p:grpSp>
      <p:sp>
        <p:nvSpPr>
          <p:cNvPr id="52" name="Metin kutusu 51">
            <a:extLst>
              <a:ext uri="{FF2B5EF4-FFF2-40B4-BE49-F238E27FC236}">
                <a16:creationId xmlns:a16="http://schemas.microsoft.com/office/drawing/2014/main" id="{0C58927D-25E0-7E63-D8EB-E4894BB3AEB5}"/>
              </a:ext>
            </a:extLst>
          </p:cNvPr>
          <p:cNvSpPr txBox="1"/>
          <p:nvPr/>
        </p:nvSpPr>
        <p:spPr>
          <a:xfrm>
            <a:off x="5332704" y="643723"/>
            <a:ext cx="21404552" cy="4031873"/>
          </a:xfrm>
          <a:prstGeom prst="rect">
            <a:avLst/>
          </a:prstGeom>
          <a:solidFill>
            <a:schemeClr val="bg2">
              <a:lumMod val="9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gn="ctr"/>
            <a:r>
              <a:rPr lang="tr-TR" sz="6000" b="1" dirty="0">
                <a:solidFill>
                  <a:schemeClr val="accent1">
                    <a:lumMod val="50000"/>
                  </a:schemeClr>
                </a:solidFill>
              </a:rPr>
              <a:t>Şerbetçi Otu Bitkisinin Kombu Çayı Fermantasyonunda Antioksidan ve Antibakteriyel Aktivitelerinin Değerlendirilmesi</a:t>
            </a:r>
          </a:p>
          <a:p>
            <a:pPr algn="ctr"/>
            <a:endParaRPr lang="tr-TR" sz="6000" b="1" dirty="0">
              <a:solidFill>
                <a:schemeClr val="accent1">
                  <a:lumMod val="50000"/>
                </a:schemeClr>
              </a:solidFill>
            </a:endParaRPr>
          </a:p>
          <a:p>
            <a:pPr algn="ctr"/>
            <a:r>
              <a:rPr lang="tr-TR" sz="4000" b="1" dirty="0">
                <a:solidFill>
                  <a:schemeClr val="accent1">
                    <a:lumMod val="50000"/>
                  </a:schemeClr>
                </a:solidFill>
              </a:rPr>
              <a:t>Berfin EROĞLU</a:t>
            </a:r>
            <a:r>
              <a:rPr lang="tr-TR" sz="4000" b="1" baseline="30000" dirty="0">
                <a:solidFill>
                  <a:schemeClr val="accent1">
                    <a:lumMod val="50000"/>
                  </a:schemeClr>
                </a:solidFill>
              </a:rPr>
              <a:t>1</a:t>
            </a:r>
            <a:r>
              <a:rPr lang="tr-TR" sz="4000" b="1" dirty="0">
                <a:solidFill>
                  <a:schemeClr val="accent1">
                    <a:lumMod val="50000"/>
                  </a:schemeClr>
                </a:solidFill>
              </a:rPr>
              <a:t>, Dr. Öğr. Üyesi Burcu E. TEFON ÖZTÜRK</a:t>
            </a:r>
            <a:r>
              <a:rPr lang="tr-TR" sz="4000" b="1" baseline="30000" dirty="0">
                <a:solidFill>
                  <a:schemeClr val="accent1">
                    <a:lumMod val="50000"/>
                  </a:schemeClr>
                </a:solidFill>
              </a:rPr>
              <a:t>1</a:t>
            </a:r>
          </a:p>
          <a:p>
            <a:pPr algn="ctr"/>
            <a:r>
              <a:rPr lang="tr-TR" sz="3600" b="1" baseline="30000" dirty="0">
                <a:solidFill>
                  <a:schemeClr val="accent1">
                    <a:lumMod val="50000"/>
                  </a:schemeClr>
                </a:solidFill>
              </a:rPr>
              <a:t>1</a:t>
            </a:r>
            <a:r>
              <a:rPr lang="tr-TR" sz="3600" b="1" dirty="0">
                <a:solidFill>
                  <a:schemeClr val="accent1">
                    <a:lumMod val="50000"/>
                  </a:schemeClr>
                </a:solidFill>
              </a:rPr>
              <a:t>Akdeniz Üniversitesi Fen Fakültesi</a:t>
            </a:r>
            <a:endParaRPr lang="tr-TR" sz="3600" dirty="0">
              <a:solidFill>
                <a:schemeClr val="accent1">
                  <a:lumMod val="50000"/>
                </a:schemeClr>
              </a:solidFill>
            </a:endParaRPr>
          </a:p>
        </p:txBody>
      </p:sp>
      <p:sp>
        <p:nvSpPr>
          <p:cNvPr id="53" name="Dikdörtgen 52">
            <a:extLst>
              <a:ext uri="{FF2B5EF4-FFF2-40B4-BE49-F238E27FC236}">
                <a16:creationId xmlns:a16="http://schemas.microsoft.com/office/drawing/2014/main" id="{0CA6E327-6BC7-4D3E-5B69-5A0D0CDAF13C}"/>
              </a:ext>
            </a:extLst>
          </p:cNvPr>
          <p:cNvSpPr/>
          <p:nvPr/>
        </p:nvSpPr>
        <p:spPr>
          <a:xfrm>
            <a:off x="0" y="41833824"/>
            <a:ext cx="32399288" cy="1382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5" name="Resim 54">
            <a:extLst>
              <a:ext uri="{FF2B5EF4-FFF2-40B4-BE49-F238E27FC236}">
                <a16:creationId xmlns:a16="http://schemas.microsoft.com/office/drawing/2014/main" id="{CA5C90A1-AE13-5C57-EF20-97AB05E15306}"/>
              </a:ext>
            </a:extLst>
          </p:cNvPr>
          <p:cNvPicPr>
            <a:picLocks noChangeAspect="1"/>
          </p:cNvPicPr>
          <p:nvPr/>
        </p:nvPicPr>
        <p:blipFill>
          <a:blip r:embed="rId14"/>
          <a:srcRect l="14587" t="6325" r="10855" b="12206"/>
          <a:stretch/>
        </p:blipFill>
        <p:spPr>
          <a:xfrm>
            <a:off x="26905509" y="1132720"/>
            <a:ext cx="4384003" cy="3387447"/>
          </a:xfrm>
          <a:prstGeom prst="rect">
            <a:avLst/>
          </a:prstGeom>
        </p:spPr>
      </p:pic>
    </p:spTree>
    <p:extLst>
      <p:ext uri="{BB962C8B-B14F-4D97-AF65-F5344CB8AC3E}">
        <p14:creationId xmlns:p14="http://schemas.microsoft.com/office/powerpoint/2010/main" val="159830977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2506</TotalTime>
  <Words>1007</Words>
  <Application>Microsoft Office PowerPoint</Application>
  <PresentationFormat>Özel</PresentationFormat>
  <Paragraphs>80</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eroğlu</dc:creator>
  <cp:lastModifiedBy>Burcu Emine TEFON</cp:lastModifiedBy>
  <cp:revision>94</cp:revision>
  <dcterms:created xsi:type="dcterms:W3CDTF">2019-04-27T16:52:34Z</dcterms:created>
  <dcterms:modified xsi:type="dcterms:W3CDTF">2025-04-28T15:20:46Z</dcterms:modified>
</cp:coreProperties>
</file>