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2" r:id="rId6"/>
    <p:sldId id="261" r:id="rId7"/>
    <p:sldId id="259" r:id="rId8"/>
    <p:sldId id="271" r:id="rId9"/>
    <p:sldId id="270" r:id="rId10"/>
    <p:sldId id="268" r:id="rId11"/>
    <p:sldId id="267" r:id="rId12"/>
    <p:sldId id="266" r:id="rId13"/>
    <p:sldId id="269" r:id="rId14"/>
    <p:sldId id="265" r:id="rId15"/>
    <p:sldId id="264" r:id="rId16"/>
    <p:sldId id="275" r:id="rId17"/>
    <p:sldId id="276" r:id="rId18"/>
    <p:sldId id="263" r:id="rId19"/>
    <p:sldId id="272" r:id="rId20"/>
    <p:sldId id="273" r:id="rId21"/>
    <p:sldId id="274" r:id="rId22"/>
    <p:sldId id="277" r:id="rId23"/>
    <p:sldId id="278" r:id="rId24"/>
    <p:sldId id="281" r:id="rId25"/>
    <p:sldId id="280" r:id="rId26"/>
    <p:sldId id="282" r:id="rId27"/>
    <p:sldId id="283" r:id="rId28"/>
    <p:sldId id="284" r:id="rId29"/>
    <p:sldId id="285" r:id="rId30"/>
    <p:sldId id="286" r:id="rId31"/>
    <p:sldId id="289" r:id="rId32"/>
    <p:sldId id="288" r:id="rId33"/>
    <p:sldId id="287" r:id="rId34"/>
    <p:sldId id="290" r:id="rId35"/>
    <p:sldId id="292" r:id="rId36"/>
    <p:sldId id="291" r:id="rId37"/>
    <p:sldId id="293" r:id="rId38"/>
    <p:sldId id="294" r:id="rId3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hale" initials="İ" lastIdx="1" clrIdx="0">
    <p:extLst>
      <p:ext uri="{19B8F6BF-5375-455C-9EA6-DF929625EA0E}">
        <p15:presenceInfo xmlns:p15="http://schemas.microsoft.com/office/powerpoint/2012/main" userId="a6b7d4ea16c9e3a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67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E46C12CB-564A-4ED1-976B-D6DC638ED2A5}"/>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xmlns="" id="{1EBBC9B9-ED0D-4E73-9A1B-9700A2478C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xmlns="" id="{381A3923-E5CB-4A7A-AA90-F171FB5F814A}"/>
              </a:ext>
            </a:extLst>
          </p:cNvPr>
          <p:cNvSpPr>
            <a:spLocks noGrp="1"/>
          </p:cNvSpPr>
          <p:nvPr>
            <p:ph type="dt" sz="half" idx="10"/>
          </p:nvPr>
        </p:nvSpPr>
        <p:spPr/>
        <p:txBody>
          <a:bodyPr/>
          <a:lstStyle/>
          <a:p>
            <a:fld id="{433C28B5-66BC-41E8-B452-CBEC86734B27}" type="datetimeFigureOut">
              <a:rPr lang="tr-TR" smtClean="0"/>
              <a:t>7.01.2019</a:t>
            </a:fld>
            <a:endParaRPr lang="tr-TR"/>
          </a:p>
        </p:txBody>
      </p:sp>
      <p:sp>
        <p:nvSpPr>
          <p:cNvPr id="5" name="Alt Bilgi Yer Tutucusu 4">
            <a:extLst>
              <a:ext uri="{FF2B5EF4-FFF2-40B4-BE49-F238E27FC236}">
                <a16:creationId xmlns:a16="http://schemas.microsoft.com/office/drawing/2014/main" xmlns="" id="{D97EF7F4-CF2B-4DB9-AA64-3C0382F6DCE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62018D7C-8F5B-4B6C-9C0D-360B169CC757}"/>
              </a:ext>
            </a:extLst>
          </p:cNvPr>
          <p:cNvSpPr>
            <a:spLocks noGrp="1"/>
          </p:cNvSpPr>
          <p:nvPr>
            <p:ph type="sldNum" sz="quarter" idx="12"/>
          </p:nvPr>
        </p:nvSpPr>
        <p:spPr/>
        <p:txBody>
          <a:bodyPr/>
          <a:lstStyle/>
          <a:p>
            <a:fld id="{AF57C014-5E35-43E4-BD22-09C2AA61D178}" type="slidenum">
              <a:rPr lang="tr-TR" smtClean="0"/>
              <a:t>‹#›</a:t>
            </a:fld>
            <a:endParaRPr lang="tr-TR"/>
          </a:p>
        </p:txBody>
      </p:sp>
    </p:spTree>
    <p:extLst>
      <p:ext uri="{BB962C8B-B14F-4D97-AF65-F5344CB8AC3E}">
        <p14:creationId xmlns:p14="http://schemas.microsoft.com/office/powerpoint/2010/main" val="395192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4AB45A43-C1CC-4FD7-AC67-0170415B169C}"/>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xmlns="" id="{130FB0EE-9CC3-48C2-A82A-4C5C0579215B}"/>
              </a:ext>
            </a:extLst>
          </p:cNvPr>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xmlns="" id="{372D2F83-4615-4378-9C85-976792A654D8}"/>
              </a:ext>
            </a:extLst>
          </p:cNvPr>
          <p:cNvSpPr>
            <a:spLocks noGrp="1"/>
          </p:cNvSpPr>
          <p:nvPr>
            <p:ph type="dt" sz="half" idx="10"/>
          </p:nvPr>
        </p:nvSpPr>
        <p:spPr/>
        <p:txBody>
          <a:bodyPr/>
          <a:lstStyle/>
          <a:p>
            <a:fld id="{433C28B5-66BC-41E8-B452-CBEC86734B27}" type="datetimeFigureOut">
              <a:rPr lang="tr-TR" smtClean="0"/>
              <a:t>7.01.2019</a:t>
            </a:fld>
            <a:endParaRPr lang="tr-TR"/>
          </a:p>
        </p:txBody>
      </p:sp>
      <p:sp>
        <p:nvSpPr>
          <p:cNvPr id="5" name="Alt Bilgi Yer Tutucusu 4">
            <a:extLst>
              <a:ext uri="{FF2B5EF4-FFF2-40B4-BE49-F238E27FC236}">
                <a16:creationId xmlns:a16="http://schemas.microsoft.com/office/drawing/2014/main" xmlns="" id="{3A2708A1-570A-43DC-BCDE-23FDE62E923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24463930-D6B9-4C4E-B7E6-E60767BE1D57}"/>
              </a:ext>
            </a:extLst>
          </p:cNvPr>
          <p:cNvSpPr>
            <a:spLocks noGrp="1"/>
          </p:cNvSpPr>
          <p:nvPr>
            <p:ph type="sldNum" sz="quarter" idx="12"/>
          </p:nvPr>
        </p:nvSpPr>
        <p:spPr/>
        <p:txBody>
          <a:bodyPr/>
          <a:lstStyle/>
          <a:p>
            <a:fld id="{AF57C014-5E35-43E4-BD22-09C2AA61D178}" type="slidenum">
              <a:rPr lang="tr-TR" smtClean="0"/>
              <a:t>‹#›</a:t>
            </a:fld>
            <a:endParaRPr lang="tr-TR"/>
          </a:p>
        </p:txBody>
      </p:sp>
    </p:spTree>
    <p:extLst>
      <p:ext uri="{BB962C8B-B14F-4D97-AF65-F5344CB8AC3E}">
        <p14:creationId xmlns:p14="http://schemas.microsoft.com/office/powerpoint/2010/main" val="488181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xmlns="" id="{B3665BB2-29D3-45E7-8E55-43FA8A06402C}"/>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xmlns="" id="{9C50403E-62E7-44F7-8946-179050C8794D}"/>
              </a:ext>
            </a:extLst>
          </p:cNvPr>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xmlns="" id="{CF078F40-EA52-49FC-8A77-5BC11D742AD4}"/>
              </a:ext>
            </a:extLst>
          </p:cNvPr>
          <p:cNvSpPr>
            <a:spLocks noGrp="1"/>
          </p:cNvSpPr>
          <p:nvPr>
            <p:ph type="dt" sz="half" idx="10"/>
          </p:nvPr>
        </p:nvSpPr>
        <p:spPr/>
        <p:txBody>
          <a:bodyPr/>
          <a:lstStyle/>
          <a:p>
            <a:fld id="{433C28B5-66BC-41E8-B452-CBEC86734B27}" type="datetimeFigureOut">
              <a:rPr lang="tr-TR" smtClean="0"/>
              <a:t>7.01.2019</a:t>
            </a:fld>
            <a:endParaRPr lang="tr-TR"/>
          </a:p>
        </p:txBody>
      </p:sp>
      <p:sp>
        <p:nvSpPr>
          <p:cNvPr id="5" name="Alt Bilgi Yer Tutucusu 4">
            <a:extLst>
              <a:ext uri="{FF2B5EF4-FFF2-40B4-BE49-F238E27FC236}">
                <a16:creationId xmlns:a16="http://schemas.microsoft.com/office/drawing/2014/main" xmlns="" id="{7A883D8F-089B-4B6D-BE08-1A86EC15D32C}"/>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DDD1A0CD-E36C-4457-B116-7253544ADB32}"/>
              </a:ext>
            </a:extLst>
          </p:cNvPr>
          <p:cNvSpPr>
            <a:spLocks noGrp="1"/>
          </p:cNvSpPr>
          <p:nvPr>
            <p:ph type="sldNum" sz="quarter" idx="12"/>
          </p:nvPr>
        </p:nvSpPr>
        <p:spPr/>
        <p:txBody>
          <a:bodyPr/>
          <a:lstStyle/>
          <a:p>
            <a:fld id="{AF57C014-5E35-43E4-BD22-09C2AA61D178}" type="slidenum">
              <a:rPr lang="tr-TR" smtClean="0"/>
              <a:t>‹#›</a:t>
            </a:fld>
            <a:endParaRPr lang="tr-TR"/>
          </a:p>
        </p:txBody>
      </p:sp>
    </p:spTree>
    <p:extLst>
      <p:ext uri="{BB962C8B-B14F-4D97-AF65-F5344CB8AC3E}">
        <p14:creationId xmlns:p14="http://schemas.microsoft.com/office/powerpoint/2010/main" val="3375562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4E201687-973C-47EB-B6D5-12FD03F56ECC}"/>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xmlns="" id="{84965624-1C6B-43E8-AA0D-E268FFA0DD44}"/>
              </a:ext>
            </a:extLst>
          </p:cNvPr>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xmlns="" id="{E2B06178-79D4-4DB9-830D-14E755B353A1}"/>
              </a:ext>
            </a:extLst>
          </p:cNvPr>
          <p:cNvSpPr>
            <a:spLocks noGrp="1"/>
          </p:cNvSpPr>
          <p:nvPr>
            <p:ph type="dt" sz="half" idx="10"/>
          </p:nvPr>
        </p:nvSpPr>
        <p:spPr/>
        <p:txBody>
          <a:bodyPr/>
          <a:lstStyle/>
          <a:p>
            <a:fld id="{433C28B5-66BC-41E8-B452-CBEC86734B27}" type="datetimeFigureOut">
              <a:rPr lang="tr-TR" smtClean="0"/>
              <a:t>7.01.2019</a:t>
            </a:fld>
            <a:endParaRPr lang="tr-TR"/>
          </a:p>
        </p:txBody>
      </p:sp>
      <p:sp>
        <p:nvSpPr>
          <p:cNvPr id="5" name="Alt Bilgi Yer Tutucusu 4">
            <a:extLst>
              <a:ext uri="{FF2B5EF4-FFF2-40B4-BE49-F238E27FC236}">
                <a16:creationId xmlns:a16="http://schemas.microsoft.com/office/drawing/2014/main" xmlns="" id="{757DB9CC-720C-4AD7-BFF9-0B1648E3AA8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51F67640-FBA2-4072-99B8-3607A0C47A41}"/>
              </a:ext>
            </a:extLst>
          </p:cNvPr>
          <p:cNvSpPr>
            <a:spLocks noGrp="1"/>
          </p:cNvSpPr>
          <p:nvPr>
            <p:ph type="sldNum" sz="quarter" idx="12"/>
          </p:nvPr>
        </p:nvSpPr>
        <p:spPr/>
        <p:txBody>
          <a:bodyPr/>
          <a:lstStyle/>
          <a:p>
            <a:fld id="{AF57C014-5E35-43E4-BD22-09C2AA61D178}" type="slidenum">
              <a:rPr lang="tr-TR" smtClean="0"/>
              <a:t>‹#›</a:t>
            </a:fld>
            <a:endParaRPr lang="tr-TR"/>
          </a:p>
        </p:txBody>
      </p:sp>
    </p:spTree>
    <p:extLst>
      <p:ext uri="{BB962C8B-B14F-4D97-AF65-F5344CB8AC3E}">
        <p14:creationId xmlns:p14="http://schemas.microsoft.com/office/powerpoint/2010/main" val="641753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016DE0E4-FE44-4554-9085-D70C6B27F0AF}"/>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xmlns="" id="{B3316AC6-BBC4-400D-A957-D85C3D29ADA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a:extLst>
              <a:ext uri="{FF2B5EF4-FFF2-40B4-BE49-F238E27FC236}">
                <a16:creationId xmlns:a16="http://schemas.microsoft.com/office/drawing/2014/main" xmlns="" id="{8C797C08-660F-4940-9284-EFB6662351C8}"/>
              </a:ext>
            </a:extLst>
          </p:cNvPr>
          <p:cNvSpPr>
            <a:spLocks noGrp="1"/>
          </p:cNvSpPr>
          <p:nvPr>
            <p:ph type="dt" sz="half" idx="10"/>
          </p:nvPr>
        </p:nvSpPr>
        <p:spPr/>
        <p:txBody>
          <a:bodyPr/>
          <a:lstStyle/>
          <a:p>
            <a:fld id="{433C28B5-66BC-41E8-B452-CBEC86734B27}" type="datetimeFigureOut">
              <a:rPr lang="tr-TR" smtClean="0"/>
              <a:t>7.01.2019</a:t>
            </a:fld>
            <a:endParaRPr lang="tr-TR"/>
          </a:p>
        </p:txBody>
      </p:sp>
      <p:sp>
        <p:nvSpPr>
          <p:cNvPr id="5" name="Alt Bilgi Yer Tutucusu 4">
            <a:extLst>
              <a:ext uri="{FF2B5EF4-FFF2-40B4-BE49-F238E27FC236}">
                <a16:creationId xmlns:a16="http://schemas.microsoft.com/office/drawing/2014/main" xmlns="" id="{F84ADAE5-3923-4211-8452-75FE2EE2077E}"/>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0DD9DB19-B380-4923-BDA6-EB3FD3278881}"/>
              </a:ext>
            </a:extLst>
          </p:cNvPr>
          <p:cNvSpPr>
            <a:spLocks noGrp="1"/>
          </p:cNvSpPr>
          <p:nvPr>
            <p:ph type="sldNum" sz="quarter" idx="12"/>
          </p:nvPr>
        </p:nvSpPr>
        <p:spPr/>
        <p:txBody>
          <a:bodyPr/>
          <a:lstStyle/>
          <a:p>
            <a:fld id="{AF57C014-5E35-43E4-BD22-09C2AA61D178}" type="slidenum">
              <a:rPr lang="tr-TR" smtClean="0"/>
              <a:t>‹#›</a:t>
            </a:fld>
            <a:endParaRPr lang="tr-TR"/>
          </a:p>
        </p:txBody>
      </p:sp>
    </p:spTree>
    <p:extLst>
      <p:ext uri="{BB962C8B-B14F-4D97-AF65-F5344CB8AC3E}">
        <p14:creationId xmlns:p14="http://schemas.microsoft.com/office/powerpoint/2010/main" val="3034901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1765E563-D8BE-4465-801B-1C9A2718AEEB}"/>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xmlns="" id="{27ED5A9A-C5BF-4D1D-B795-17F6CFFFC75C}"/>
              </a:ext>
            </a:extLst>
          </p:cNvPr>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xmlns="" id="{A72BC023-215C-4235-855C-C35B55494196}"/>
              </a:ext>
            </a:extLst>
          </p:cNvPr>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xmlns="" id="{102A97E4-B294-4F5B-9DF9-74295A5D2255}"/>
              </a:ext>
            </a:extLst>
          </p:cNvPr>
          <p:cNvSpPr>
            <a:spLocks noGrp="1"/>
          </p:cNvSpPr>
          <p:nvPr>
            <p:ph type="dt" sz="half" idx="10"/>
          </p:nvPr>
        </p:nvSpPr>
        <p:spPr/>
        <p:txBody>
          <a:bodyPr/>
          <a:lstStyle/>
          <a:p>
            <a:fld id="{433C28B5-66BC-41E8-B452-CBEC86734B27}" type="datetimeFigureOut">
              <a:rPr lang="tr-TR" smtClean="0"/>
              <a:t>7.01.2019</a:t>
            </a:fld>
            <a:endParaRPr lang="tr-TR"/>
          </a:p>
        </p:txBody>
      </p:sp>
      <p:sp>
        <p:nvSpPr>
          <p:cNvPr id="6" name="Alt Bilgi Yer Tutucusu 5">
            <a:extLst>
              <a:ext uri="{FF2B5EF4-FFF2-40B4-BE49-F238E27FC236}">
                <a16:creationId xmlns:a16="http://schemas.microsoft.com/office/drawing/2014/main" xmlns="" id="{333BF772-933A-45E3-ACD7-E22FCF804510}"/>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xmlns="" id="{0C30C189-6F80-4771-A0AC-EC8E34EC9EEE}"/>
              </a:ext>
            </a:extLst>
          </p:cNvPr>
          <p:cNvSpPr>
            <a:spLocks noGrp="1"/>
          </p:cNvSpPr>
          <p:nvPr>
            <p:ph type="sldNum" sz="quarter" idx="12"/>
          </p:nvPr>
        </p:nvSpPr>
        <p:spPr/>
        <p:txBody>
          <a:bodyPr/>
          <a:lstStyle/>
          <a:p>
            <a:fld id="{AF57C014-5E35-43E4-BD22-09C2AA61D178}" type="slidenum">
              <a:rPr lang="tr-TR" smtClean="0"/>
              <a:t>‹#›</a:t>
            </a:fld>
            <a:endParaRPr lang="tr-TR"/>
          </a:p>
        </p:txBody>
      </p:sp>
    </p:spTree>
    <p:extLst>
      <p:ext uri="{BB962C8B-B14F-4D97-AF65-F5344CB8AC3E}">
        <p14:creationId xmlns:p14="http://schemas.microsoft.com/office/powerpoint/2010/main" val="204765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8D26B78D-4667-4C8A-A2C7-DC2A35744C65}"/>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xmlns="" id="{A78EE3B3-46EB-4C76-8913-4B846D62AE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a:extLst>
              <a:ext uri="{FF2B5EF4-FFF2-40B4-BE49-F238E27FC236}">
                <a16:creationId xmlns:a16="http://schemas.microsoft.com/office/drawing/2014/main" xmlns="" id="{9E2EA421-D40E-405F-927E-35FF9FC98104}"/>
              </a:ext>
            </a:extLst>
          </p:cNvPr>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xmlns="" id="{76E75843-A619-437F-BEA5-5E4267B0CD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a:extLst>
              <a:ext uri="{FF2B5EF4-FFF2-40B4-BE49-F238E27FC236}">
                <a16:creationId xmlns:a16="http://schemas.microsoft.com/office/drawing/2014/main" xmlns="" id="{1D92E35C-FB94-4E8D-9C14-4CEA2B4484C8}"/>
              </a:ext>
            </a:extLst>
          </p:cNvPr>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xmlns="" id="{12F33E1D-4AE0-4E0D-8C84-80D3BF5E7FAB}"/>
              </a:ext>
            </a:extLst>
          </p:cNvPr>
          <p:cNvSpPr>
            <a:spLocks noGrp="1"/>
          </p:cNvSpPr>
          <p:nvPr>
            <p:ph type="dt" sz="half" idx="10"/>
          </p:nvPr>
        </p:nvSpPr>
        <p:spPr/>
        <p:txBody>
          <a:bodyPr/>
          <a:lstStyle/>
          <a:p>
            <a:fld id="{433C28B5-66BC-41E8-B452-CBEC86734B27}" type="datetimeFigureOut">
              <a:rPr lang="tr-TR" smtClean="0"/>
              <a:t>7.01.2019</a:t>
            </a:fld>
            <a:endParaRPr lang="tr-TR"/>
          </a:p>
        </p:txBody>
      </p:sp>
      <p:sp>
        <p:nvSpPr>
          <p:cNvPr id="8" name="Alt Bilgi Yer Tutucusu 7">
            <a:extLst>
              <a:ext uri="{FF2B5EF4-FFF2-40B4-BE49-F238E27FC236}">
                <a16:creationId xmlns:a16="http://schemas.microsoft.com/office/drawing/2014/main" xmlns="" id="{4A613577-C4C2-4B24-95C7-1E6D19C13FD3}"/>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xmlns="" id="{6FB0E99C-8C86-4E2F-AE9C-4339F00BCE91}"/>
              </a:ext>
            </a:extLst>
          </p:cNvPr>
          <p:cNvSpPr>
            <a:spLocks noGrp="1"/>
          </p:cNvSpPr>
          <p:nvPr>
            <p:ph type="sldNum" sz="quarter" idx="12"/>
          </p:nvPr>
        </p:nvSpPr>
        <p:spPr/>
        <p:txBody>
          <a:bodyPr/>
          <a:lstStyle/>
          <a:p>
            <a:fld id="{AF57C014-5E35-43E4-BD22-09C2AA61D178}" type="slidenum">
              <a:rPr lang="tr-TR" smtClean="0"/>
              <a:t>‹#›</a:t>
            </a:fld>
            <a:endParaRPr lang="tr-TR"/>
          </a:p>
        </p:txBody>
      </p:sp>
    </p:spTree>
    <p:extLst>
      <p:ext uri="{BB962C8B-B14F-4D97-AF65-F5344CB8AC3E}">
        <p14:creationId xmlns:p14="http://schemas.microsoft.com/office/powerpoint/2010/main" val="2416319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2234C45E-BC18-4BB3-9078-25A4F9E8BBEE}"/>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xmlns="" id="{F278CA17-A140-4F57-A6BF-B54E632B681F}"/>
              </a:ext>
            </a:extLst>
          </p:cNvPr>
          <p:cNvSpPr>
            <a:spLocks noGrp="1"/>
          </p:cNvSpPr>
          <p:nvPr>
            <p:ph type="dt" sz="half" idx="10"/>
          </p:nvPr>
        </p:nvSpPr>
        <p:spPr/>
        <p:txBody>
          <a:bodyPr/>
          <a:lstStyle/>
          <a:p>
            <a:fld id="{433C28B5-66BC-41E8-B452-CBEC86734B27}" type="datetimeFigureOut">
              <a:rPr lang="tr-TR" smtClean="0"/>
              <a:t>7.01.2019</a:t>
            </a:fld>
            <a:endParaRPr lang="tr-TR"/>
          </a:p>
        </p:txBody>
      </p:sp>
      <p:sp>
        <p:nvSpPr>
          <p:cNvPr id="4" name="Alt Bilgi Yer Tutucusu 3">
            <a:extLst>
              <a:ext uri="{FF2B5EF4-FFF2-40B4-BE49-F238E27FC236}">
                <a16:creationId xmlns:a16="http://schemas.microsoft.com/office/drawing/2014/main" xmlns="" id="{31EB1E94-1AAB-4B5E-B583-EBC34494DC52}"/>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xmlns="" id="{CD9472CA-DF49-4281-A5B0-F1222A23E85A}"/>
              </a:ext>
            </a:extLst>
          </p:cNvPr>
          <p:cNvSpPr>
            <a:spLocks noGrp="1"/>
          </p:cNvSpPr>
          <p:nvPr>
            <p:ph type="sldNum" sz="quarter" idx="12"/>
          </p:nvPr>
        </p:nvSpPr>
        <p:spPr/>
        <p:txBody>
          <a:bodyPr/>
          <a:lstStyle/>
          <a:p>
            <a:fld id="{AF57C014-5E35-43E4-BD22-09C2AA61D178}" type="slidenum">
              <a:rPr lang="tr-TR" smtClean="0"/>
              <a:t>‹#›</a:t>
            </a:fld>
            <a:endParaRPr lang="tr-TR"/>
          </a:p>
        </p:txBody>
      </p:sp>
    </p:spTree>
    <p:extLst>
      <p:ext uri="{BB962C8B-B14F-4D97-AF65-F5344CB8AC3E}">
        <p14:creationId xmlns:p14="http://schemas.microsoft.com/office/powerpoint/2010/main" val="3656876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xmlns="" id="{B154DED2-5630-4A47-B9D4-04642F883730}"/>
              </a:ext>
            </a:extLst>
          </p:cNvPr>
          <p:cNvSpPr>
            <a:spLocks noGrp="1"/>
          </p:cNvSpPr>
          <p:nvPr>
            <p:ph type="dt" sz="half" idx="10"/>
          </p:nvPr>
        </p:nvSpPr>
        <p:spPr/>
        <p:txBody>
          <a:bodyPr/>
          <a:lstStyle/>
          <a:p>
            <a:fld id="{433C28B5-66BC-41E8-B452-CBEC86734B27}" type="datetimeFigureOut">
              <a:rPr lang="tr-TR" smtClean="0"/>
              <a:t>7.01.2019</a:t>
            </a:fld>
            <a:endParaRPr lang="tr-TR"/>
          </a:p>
        </p:txBody>
      </p:sp>
      <p:sp>
        <p:nvSpPr>
          <p:cNvPr id="3" name="Alt Bilgi Yer Tutucusu 2">
            <a:extLst>
              <a:ext uri="{FF2B5EF4-FFF2-40B4-BE49-F238E27FC236}">
                <a16:creationId xmlns:a16="http://schemas.microsoft.com/office/drawing/2014/main" xmlns="" id="{DDA76E2D-BBF5-4BDD-B2F0-5DD45048B647}"/>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xmlns="" id="{1A784604-451E-4703-8979-C4FFB061F473}"/>
              </a:ext>
            </a:extLst>
          </p:cNvPr>
          <p:cNvSpPr>
            <a:spLocks noGrp="1"/>
          </p:cNvSpPr>
          <p:nvPr>
            <p:ph type="sldNum" sz="quarter" idx="12"/>
          </p:nvPr>
        </p:nvSpPr>
        <p:spPr/>
        <p:txBody>
          <a:bodyPr/>
          <a:lstStyle/>
          <a:p>
            <a:fld id="{AF57C014-5E35-43E4-BD22-09C2AA61D178}" type="slidenum">
              <a:rPr lang="tr-TR" smtClean="0"/>
              <a:t>‹#›</a:t>
            </a:fld>
            <a:endParaRPr lang="tr-TR"/>
          </a:p>
        </p:txBody>
      </p:sp>
    </p:spTree>
    <p:extLst>
      <p:ext uri="{BB962C8B-B14F-4D97-AF65-F5344CB8AC3E}">
        <p14:creationId xmlns:p14="http://schemas.microsoft.com/office/powerpoint/2010/main" val="2444318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6157C541-4579-4DF2-95E8-1E7EC5D467C2}"/>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xmlns="" id="{A19540AA-2230-4D2A-BD85-313CD98395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xmlns="" id="{E1953C1E-02E9-43CA-88FB-A1C2724BCF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xmlns="" id="{20F0CD2E-5E4E-46AC-8EE0-ACE0719F795B}"/>
              </a:ext>
            </a:extLst>
          </p:cNvPr>
          <p:cNvSpPr>
            <a:spLocks noGrp="1"/>
          </p:cNvSpPr>
          <p:nvPr>
            <p:ph type="dt" sz="half" idx="10"/>
          </p:nvPr>
        </p:nvSpPr>
        <p:spPr/>
        <p:txBody>
          <a:bodyPr/>
          <a:lstStyle/>
          <a:p>
            <a:fld id="{433C28B5-66BC-41E8-B452-CBEC86734B27}" type="datetimeFigureOut">
              <a:rPr lang="tr-TR" smtClean="0"/>
              <a:t>7.01.2019</a:t>
            </a:fld>
            <a:endParaRPr lang="tr-TR"/>
          </a:p>
        </p:txBody>
      </p:sp>
      <p:sp>
        <p:nvSpPr>
          <p:cNvPr id="6" name="Alt Bilgi Yer Tutucusu 5">
            <a:extLst>
              <a:ext uri="{FF2B5EF4-FFF2-40B4-BE49-F238E27FC236}">
                <a16:creationId xmlns:a16="http://schemas.microsoft.com/office/drawing/2014/main" xmlns="" id="{F547ABAF-27CB-4A48-91A8-22E9FDC7D3D3}"/>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xmlns="" id="{1729EBDA-7717-429C-A081-14DB585B62E8}"/>
              </a:ext>
            </a:extLst>
          </p:cNvPr>
          <p:cNvSpPr>
            <a:spLocks noGrp="1"/>
          </p:cNvSpPr>
          <p:nvPr>
            <p:ph type="sldNum" sz="quarter" idx="12"/>
          </p:nvPr>
        </p:nvSpPr>
        <p:spPr/>
        <p:txBody>
          <a:bodyPr/>
          <a:lstStyle/>
          <a:p>
            <a:fld id="{AF57C014-5E35-43E4-BD22-09C2AA61D178}" type="slidenum">
              <a:rPr lang="tr-TR" smtClean="0"/>
              <a:t>‹#›</a:t>
            </a:fld>
            <a:endParaRPr lang="tr-TR"/>
          </a:p>
        </p:txBody>
      </p:sp>
    </p:spTree>
    <p:extLst>
      <p:ext uri="{BB962C8B-B14F-4D97-AF65-F5344CB8AC3E}">
        <p14:creationId xmlns:p14="http://schemas.microsoft.com/office/powerpoint/2010/main" val="2048946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880590A4-FD86-450F-B9DE-3D577BE6FE53}"/>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xmlns="" id="{98C389E8-8670-49DC-9A96-84F7DFD953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xmlns="" id="{66729BBA-3CFC-4871-AAE5-CD24256C47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xmlns="" id="{AFC971D5-6AF4-47D2-A01A-3FAD378F3073}"/>
              </a:ext>
            </a:extLst>
          </p:cNvPr>
          <p:cNvSpPr>
            <a:spLocks noGrp="1"/>
          </p:cNvSpPr>
          <p:nvPr>
            <p:ph type="dt" sz="half" idx="10"/>
          </p:nvPr>
        </p:nvSpPr>
        <p:spPr/>
        <p:txBody>
          <a:bodyPr/>
          <a:lstStyle/>
          <a:p>
            <a:fld id="{433C28B5-66BC-41E8-B452-CBEC86734B27}" type="datetimeFigureOut">
              <a:rPr lang="tr-TR" smtClean="0"/>
              <a:t>7.01.2019</a:t>
            </a:fld>
            <a:endParaRPr lang="tr-TR"/>
          </a:p>
        </p:txBody>
      </p:sp>
      <p:sp>
        <p:nvSpPr>
          <p:cNvPr id="6" name="Alt Bilgi Yer Tutucusu 5">
            <a:extLst>
              <a:ext uri="{FF2B5EF4-FFF2-40B4-BE49-F238E27FC236}">
                <a16:creationId xmlns:a16="http://schemas.microsoft.com/office/drawing/2014/main" xmlns="" id="{E46F6414-E20A-4B3F-A974-2BCFB271FB5A}"/>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xmlns="" id="{5750AA18-20E2-480D-A59D-B40F8E5A4429}"/>
              </a:ext>
            </a:extLst>
          </p:cNvPr>
          <p:cNvSpPr>
            <a:spLocks noGrp="1"/>
          </p:cNvSpPr>
          <p:nvPr>
            <p:ph type="sldNum" sz="quarter" idx="12"/>
          </p:nvPr>
        </p:nvSpPr>
        <p:spPr/>
        <p:txBody>
          <a:bodyPr/>
          <a:lstStyle/>
          <a:p>
            <a:fld id="{AF57C014-5E35-43E4-BD22-09C2AA61D178}" type="slidenum">
              <a:rPr lang="tr-TR" smtClean="0"/>
              <a:t>‹#›</a:t>
            </a:fld>
            <a:endParaRPr lang="tr-TR"/>
          </a:p>
        </p:txBody>
      </p:sp>
    </p:spTree>
    <p:extLst>
      <p:ext uri="{BB962C8B-B14F-4D97-AF65-F5344CB8AC3E}">
        <p14:creationId xmlns:p14="http://schemas.microsoft.com/office/powerpoint/2010/main" val="1507650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xmlns="" id="{6504B5A6-50F7-4486-9BCC-129E78D89F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xmlns="" id="{5AAA7C07-AFF5-4A17-8B90-BC9213317C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xmlns="" id="{6ABE2CF4-8836-429C-AA1E-03451B2ADE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3C28B5-66BC-41E8-B452-CBEC86734B27}" type="datetimeFigureOut">
              <a:rPr lang="tr-TR" smtClean="0"/>
              <a:t>7.01.2019</a:t>
            </a:fld>
            <a:endParaRPr lang="tr-TR"/>
          </a:p>
        </p:txBody>
      </p:sp>
      <p:sp>
        <p:nvSpPr>
          <p:cNvPr id="5" name="Alt Bilgi Yer Tutucusu 4">
            <a:extLst>
              <a:ext uri="{FF2B5EF4-FFF2-40B4-BE49-F238E27FC236}">
                <a16:creationId xmlns:a16="http://schemas.microsoft.com/office/drawing/2014/main" xmlns="" id="{DAB95C8C-EED9-401B-AF34-4AE892E608E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xmlns="" id="{9AB076AD-EEAD-4F4E-A1B8-0908A5394C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57C014-5E35-43E4-BD22-09C2AA61D178}" type="slidenum">
              <a:rPr lang="tr-TR" smtClean="0"/>
              <a:t>‹#›</a:t>
            </a:fld>
            <a:endParaRPr lang="tr-TR"/>
          </a:p>
        </p:txBody>
      </p:sp>
    </p:spTree>
    <p:extLst>
      <p:ext uri="{BB962C8B-B14F-4D97-AF65-F5344CB8AC3E}">
        <p14:creationId xmlns:p14="http://schemas.microsoft.com/office/powerpoint/2010/main" val="8335255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test-mys.muhasebat.gov.tr/login"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C67481E1-7852-40D6-AF20-6407D95F1389}"/>
              </a:ext>
            </a:extLst>
          </p:cNvPr>
          <p:cNvSpPr>
            <a:spLocks noGrp="1"/>
          </p:cNvSpPr>
          <p:nvPr>
            <p:ph type="ctrTitle"/>
          </p:nvPr>
        </p:nvSpPr>
        <p:spPr>
          <a:xfrm>
            <a:off x="1524000" y="168441"/>
            <a:ext cx="9144000" cy="1211931"/>
          </a:xfrm>
        </p:spPr>
        <p:txBody>
          <a:bodyPr>
            <a:normAutofit fontScale="90000"/>
          </a:bodyPr>
          <a:lstStyle/>
          <a:p>
            <a:r>
              <a:rPr lang="tr-TR" sz="4400" dirty="0">
                <a:solidFill>
                  <a:schemeClr val="bg1"/>
                </a:solidFill>
              </a:rPr>
              <a:t>AKDENİZ ÜNİVERSİTESİ REKTÖRLÜĞÜ</a:t>
            </a:r>
            <a:r>
              <a:rPr lang="tr-TR" dirty="0">
                <a:solidFill>
                  <a:schemeClr val="bg1"/>
                </a:solidFill>
              </a:rPr>
              <a:t> </a:t>
            </a:r>
            <a:br>
              <a:rPr lang="tr-TR" dirty="0">
                <a:solidFill>
                  <a:schemeClr val="bg1"/>
                </a:solidFill>
              </a:rPr>
            </a:br>
            <a:r>
              <a:rPr lang="tr-TR" sz="2700" dirty="0">
                <a:solidFill>
                  <a:schemeClr val="bg1"/>
                </a:solidFill>
              </a:rPr>
              <a:t>İDARİ VE MALİ İŞLER DAİRE BAŞKANLIĞI</a:t>
            </a:r>
          </a:p>
        </p:txBody>
      </p:sp>
      <p:pic>
        <p:nvPicPr>
          <p:cNvPr id="5" name="Resim 4">
            <a:extLst>
              <a:ext uri="{FF2B5EF4-FFF2-40B4-BE49-F238E27FC236}">
                <a16:creationId xmlns:a16="http://schemas.microsoft.com/office/drawing/2014/main" xmlns="" id="{87C9BF0D-B913-472A-B2ED-76B05B6573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80373"/>
            <a:ext cx="12192000" cy="5477628"/>
          </a:xfrm>
          <a:prstGeom prst="rect">
            <a:avLst/>
          </a:prstGeom>
        </p:spPr>
      </p:pic>
      <p:pic>
        <p:nvPicPr>
          <p:cNvPr id="7" name="Resim 6">
            <a:extLst>
              <a:ext uri="{FF2B5EF4-FFF2-40B4-BE49-F238E27FC236}">
                <a16:creationId xmlns:a16="http://schemas.microsoft.com/office/drawing/2014/main" xmlns="" id="{0B4479B3-B72F-4D59-89BB-106F1A112F03}"/>
              </a:ext>
            </a:extLst>
          </p:cNvPr>
          <p:cNvPicPr>
            <a:picLocks noChangeAspect="1"/>
          </p:cNvPicPr>
          <p:nvPr/>
        </p:nvPicPr>
        <p:blipFill>
          <a:blip r:embed="rId3">
            <a:duotone>
              <a:schemeClr val="bg2">
                <a:shade val="45000"/>
                <a:satMod val="135000"/>
              </a:schemeClr>
              <a:prstClr val="white"/>
            </a:duotone>
          </a:blip>
          <a:stretch>
            <a:fillRect/>
          </a:stretch>
        </p:blipFill>
        <p:spPr>
          <a:xfrm>
            <a:off x="1748853" y="1520787"/>
            <a:ext cx="9144793" cy="1908213"/>
          </a:xfrm>
          <a:prstGeom prst="rect">
            <a:avLst/>
          </a:prstGeom>
          <a:noFill/>
          <a:effectLst>
            <a:outerShdw blurRad="50800" dist="50800" dir="5400000" algn="ctr" rotWithShape="0">
              <a:schemeClr val="bg1"/>
            </a:outerShdw>
          </a:effectLst>
        </p:spPr>
      </p:pic>
    </p:spTree>
    <p:extLst>
      <p:ext uri="{BB962C8B-B14F-4D97-AF65-F5344CB8AC3E}">
        <p14:creationId xmlns:p14="http://schemas.microsoft.com/office/powerpoint/2010/main" val="32197560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xmlns="" id="{C29BF410-D153-4A1D-84D7-E3B3E487F3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992688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descr="ekran görüntüsü içeren bir resim&#10;&#10;Açıklama otomatik olarak oluşturuldu">
            <a:extLst>
              <a:ext uri="{FF2B5EF4-FFF2-40B4-BE49-F238E27FC236}">
                <a16:creationId xmlns:a16="http://schemas.microsoft.com/office/drawing/2014/main" xmlns="" id="{8917835E-278F-4154-8AB5-2B6AFFFF22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724357"/>
          </a:xfrm>
          <a:prstGeom prst="rect">
            <a:avLst/>
          </a:prstGeom>
        </p:spPr>
      </p:pic>
    </p:spTree>
    <p:extLst>
      <p:ext uri="{BB962C8B-B14F-4D97-AF65-F5344CB8AC3E}">
        <p14:creationId xmlns:p14="http://schemas.microsoft.com/office/powerpoint/2010/main" val="42280877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xmlns="" id="{3DECF63A-06C3-4645-B33B-6C4CB1026F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1"/>
          </a:xfrm>
          <a:prstGeom prst="rect">
            <a:avLst/>
          </a:prstGeom>
        </p:spPr>
      </p:pic>
    </p:spTree>
    <p:extLst>
      <p:ext uri="{BB962C8B-B14F-4D97-AF65-F5344CB8AC3E}">
        <p14:creationId xmlns:p14="http://schemas.microsoft.com/office/powerpoint/2010/main" val="24256430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ekran görüntüsü içeren bir resim&#10;&#10;Açıklama otomatik olarak oluşturuldu">
            <a:extLst>
              <a:ext uri="{FF2B5EF4-FFF2-40B4-BE49-F238E27FC236}">
                <a16:creationId xmlns:a16="http://schemas.microsoft.com/office/drawing/2014/main" xmlns="" id="{53872FA1-8613-4317-9FA7-26A87F46FF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cxnSp>
        <p:nvCxnSpPr>
          <p:cNvPr id="7" name="Düz Ok Bağlayıcısı 6">
            <a:extLst>
              <a:ext uri="{FF2B5EF4-FFF2-40B4-BE49-F238E27FC236}">
                <a16:creationId xmlns:a16="http://schemas.microsoft.com/office/drawing/2014/main" xmlns="" id="{248D5B17-BEA8-4097-B210-F3ECDC857629}"/>
              </a:ext>
            </a:extLst>
          </p:cNvPr>
          <p:cNvCxnSpPr>
            <a:cxnSpLocks/>
          </p:cNvCxnSpPr>
          <p:nvPr/>
        </p:nvCxnSpPr>
        <p:spPr>
          <a:xfrm flipV="1">
            <a:off x="4908884" y="1997612"/>
            <a:ext cx="741" cy="204167"/>
          </a:xfrm>
          <a:prstGeom prst="straightConnector1">
            <a:avLst/>
          </a:prstGeom>
          <a:ln w="476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80893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xmlns="" id="{371B3BF5-D292-43C2-9F08-35F45C56646F}"/>
              </a:ext>
            </a:extLst>
          </p:cNvPr>
          <p:cNvSpPr/>
          <p:nvPr/>
        </p:nvSpPr>
        <p:spPr>
          <a:xfrm>
            <a:off x="0" y="501772"/>
            <a:ext cx="12052092" cy="369332"/>
          </a:xfrm>
          <a:prstGeom prst="rect">
            <a:avLst/>
          </a:prstGeom>
        </p:spPr>
        <p:txBody>
          <a:bodyPr wrap="square">
            <a:spAutoFit/>
          </a:bodyPr>
          <a:lstStyle/>
          <a:p>
            <a:endParaRPr lang="tr-TR" dirty="0"/>
          </a:p>
        </p:txBody>
      </p:sp>
      <p:pic>
        <p:nvPicPr>
          <p:cNvPr id="6" name="Resim 5" descr="ekran görüntüsü içeren bir resim&#10;&#10;Açıklama otomatik olarak oluşturuldu">
            <a:extLst>
              <a:ext uri="{FF2B5EF4-FFF2-40B4-BE49-F238E27FC236}">
                <a16:creationId xmlns:a16="http://schemas.microsoft.com/office/drawing/2014/main" xmlns="" id="{D7E9E2B1-3ED9-45EE-9396-8285680E4C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Tree>
    <p:extLst>
      <p:ext uri="{BB962C8B-B14F-4D97-AF65-F5344CB8AC3E}">
        <p14:creationId xmlns:p14="http://schemas.microsoft.com/office/powerpoint/2010/main" val="22015780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386F1E20-ADCF-41DD-A020-7441E712D1EF}"/>
              </a:ext>
            </a:extLst>
          </p:cNvPr>
          <p:cNvSpPr>
            <a:spLocks noGrp="1"/>
          </p:cNvSpPr>
          <p:nvPr>
            <p:ph idx="1"/>
          </p:nvPr>
        </p:nvSpPr>
        <p:spPr>
          <a:xfrm>
            <a:off x="0" y="0"/>
            <a:ext cx="12192000" cy="6858000"/>
          </a:xfrm>
        </p:spPr>
        <p:txBody>
          <a:bodyPr>
            <a:normAutofit/>
          </a:bodyPr>
          <a:lstStyle/>
          <a:p>
            <a:r>
              <a:rPr lang="tr-TR" sz="4000" dirty="0">
                <a:solidFill>
                  <a:schemeClr val="bg1"/>
                </a:solidFill>
              </a:rPr>
              <a:t>Gerçekleştirilecek harcama “Harcama Talimatı Onay Belgesi” düzenlenen bir harcama türü ise sistem üzerinden süreç devam ettirilerek “Harcama Talimatı Onay Belgesi” oluşturulur.</a:t>
            </a:r>
          </a:p>
          <a:p>
            <a:endParaRPr lang="tr-TR" sz="4000" dirty="0">
              <a:solidFill>
                <a:schemeClr val="bg1"/>
              </a:solidFill>
            </a:endParaRPr>
          </a:p>
          <a:p>
            <a:pPr marL="0" indent="0">
              <a:buNone/>
            </a:pPr>
            <a:endParaRPr lang="tr-TR" sz="4000" dirty="0">
              <a:solidFill>
                <a:schemeClr val="bg1"/>
              </a:solidFill>
            </a:endParaRPr>
          </a:p>
          <a:p>
            <a:r>
              <a:rPr lang="tr-TR" sz="4000" dirty="0">
                <a:solidFill>
                  <a:schemeClr val="bg1"/>
                </a:solidFill>
              </a:rPr>
              <a:t>Gerçekleştirilecek harcama “Harcama Talimatı Onay Belgesi” düzenlenmeyen bir harcama türü ise doğrudan “Harcama Görüntüleme” ekranına geçilerek “Ödeme Emri Belgesi” oluşturma ekranlarından süreç devam ettirilir.</a:t>
            </a:r>
          </a:p>
        </p:txBody>
      </p:sp>
    </p:spTree>
    <p:extLst>
      <p:ext uri="{BB962C8B-B14F-4D97-AF65-F5344CB8AC3E}">
        <p14:creationId xmlns:p14="http://schemas.microsoft.com/office/powerpoint/2010/main" val="25559041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3D67594A-D0A0-4A8C-8382-E439AA5D641E}"/>
              </a:ext>
            </a:extLst>
          </p:cNvPr>
          <p:cNvSpPr>
            <a:spLocks noGrp="1"/>
          </p:cNvSpPr>
          <p:nvPr>
            <p:ph type="title"/>
          </p:nvPr>
        </p:nvSpPr>
        <p:spPr/>
        <p:txBody>
          <a:bodyPr/>
          <a:lstStyle/>
          <a:p>
            <a:r>
              <a:rPr lang="tr-TR" dirty="0">
                <a:solidFill>
                  <a:schemeClr val="bg1"/>
                </a:solidFill>
              </a:rPr>
              <a:t>Harcama Talimatı Düzenlenmeyen Harcamalar</a:t>
            </a:r>
          </a:p>
        </p:txBody>
      </p:sp>
      <p:sp>
        <p:nvSpPr>
          <p:cNvPr id="3" name="İçerik Yer Tutucusu 2">
            <a:extLst>
              <a:ext uri="{FF2B5EF4-FFF2-40B4-BE49-F238E27FC236}">
                <a16:creationId xmlns:a16="http://schemas.microsoft.com/office/drawing/2014/main" xmlns="" id="{8CCBD7A9-D0A7-4572-9770-CE026B829BD7}"/>
              </a:ext>
            </a:extLst>
          </p:cNvPr>
          <p:cNvSpPr>
            <a:spLocks noGrp="1"/>
          </p:cNvSpPr>
          <p:nvPr>
            <p:ph idx="1"/>
          </p:nvPr>
        </p:nvSpPr>
        <p:spPr>
          <a:xfrm>
            <a:off x="148653" y="1900575"/>
            <a:ext cx="11873458" cy="4351338"/>
          </a:xfrm>
        </p:spPr>
        <p:txBody>
          <a:bodyPr>
            <a:normAutofit/>
          </a:bodyPr>
          <a:lstStyle/>
          <a:p>
            <a:pPr algn="just"/>
            <a:r>
              <a:rPr lang="tr-TR" sz="3600" dirty="0">
                <a:solidFill>
                  <a:schemeClr val="bg1"/>
                </a:solidFill>
              </a:rPr>
              <a:t>Gerçekleştirilecek harcama “Harcama Talimatı Onay Belgesi” düzenlenmeyecek bir harcama ise, veri giriş görevlisi veya gerçekleştirme görevlisi harcama bilgi girişi sayfasındaki gerekli alanlar doldurularak Kaydet butonuna tıklanır ve sol alt köşedeki İleri butonuna tıklanarak harcama görüntüleme ekranına geçilir. Eğer düzeltme yapacak ise Harcama Bilgi Girişi sayfasına dönerek gerekli düzeltme işlemini yapabilir ve Güncelle butonuna tıklayarak kaydedebilir.</a:t>
            </a:r>
          </a:p>
        </p:txBody>
      </p:sp>
    </p:spTree>
    <p:extLst>
      <p:ext uri="{BB962C8B-B14F-4D97-AF65-F5344CB8AC3E}">
        <p14:creationId xmlns:p14="http://schemas.microsoft.com/office/powerpoint/2010/main" val="18377302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ekran görüntüsü içeren bir resim&#10;&#10;Açıklama otomatik olarak oluşturuldu">
            <a:extLst>
              <a:ext uri="{FF2B5EF4-FFF2-40B4-BE49-F238E27FC236}">
                <a16:creationId xmlns:a16="http://schemas.microsoft.com/office/drawing/2014/main" xmlns="" id="{A7ACF704-79C9-4E45-B686-0F851F5959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6973"/>
            <a:ext cx="12157745" cy="4624300"/>
          </a:xfrm>
          <a:prstGeom prst="rect">
            <a:avLst/>
          </a:prstGeom>
        </p:spPr>
      </p:pic>
      <p:pic>
        <p:nvPicPr>
          <p:cNvPr id="7" name="Resim 6">
            <a:extLst>
              <a:ext uri="{FF2B5EF4-FFF2-40B4-BE49-F238E27FC236}">
                <a16:creationId xmlns:a16="http://schemas.microsoft.com/office/drawing/2014/main" xmlns="" id="{0CA6904F-F096-408A-97AF-D8689032D0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76" y="4475017"/>
            <a:ext cx="12124990" cy="2258291"/>
          </a:xfrm>
          <a:prstGeom prst="rect">
            <a:avLst/>
          </a:prstGeom>
        </p:spPr>
      </p:pic>
      <p:cxnSp>
        <p:nvCxnSpPr>
          <p:cNvPr id="9" name="Düz Ok Bağlayıcısı 8">
            <a:extLst>
              <a:ext uri="{FF2B5EF4-FFF2-40B4-BE49-F238E27FC236}">
                <a16:creationId xmlns:a16="http://schemas.microsoft.com/office/drawing/2014/main" xmlns="" id="{3E35AC30-4410-4BBB-A9A3-E514E122C590}"/>
              </a:ext>
            </a:extLst>
          </p:cNvPr>
          <p:cNvCxnSpPr/>
          <p:nvPr/>
        </p:nvCxnSpPr>
        <p:spPr>
          <a:xfrm>
            <a:off x="7495309" y="5056909"/>
            <a:ext cx="2770909" cy="0"/>
          </a:xfrm>
          <a:prstGeom prst="straightConnector1">
            <a:avLst/>
          </a:prstGeom>
          <a:ln w="666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Metin kutusu 9">
            <a:extLst>
              <a:ext uri="{FF2B5EF4-FFF2-40B4-BE49-F238E27FC236}">
                <a16:creationId xmlns:a16="http://schemas.microsoft.com/office/drawing/2014/main" xmlns="" id="{BCE3BF35-1F8C-4D47-A08A-FB7560958F5F}"/>
              </a:ext>
            </a:extLst>
          </p:cNvPr>
          <p:cNvSpPr txBox="1"/>
          <p:nvPr/>
        </p:nvSpPr>
        <p:spPr>
          <a:xfrm>
            <a:off x="2990060" y="4872243"/>
            <a:ext cx="6725920" cy="369332"/>
          </a:xfrm>
          <a:prstGeom prst="rect">
            <a:avLst/>
          </a:prstGeom>
          <a:noFill/>
        </p:spPr>
        <p:txBody>
          <a:bodyPr wrap="square" rtlCol="0">
            <a:spAutoFit/>
          </a:bodyPr>
          <a:lstStyle/>
          <a:p>
            <a:r>
              <a:rPr lang="tr-TR" dirty="0"/>
              <a:t>Ödeme Emri Oluşturma Kısmına Geçilir.</a:t>
            </a:r>
          </a:p>
        </p:txBody>
      </p:sp>
    </p:spTree>
    <p:extLst>
      <p:ext uri="{BB962C8B-B14F-4D97-AF65-F5344CB8AC3E}">
        <p14:creationId xmlns:p14="http://schemas.microsoft.com/office/powerpoint/2010/main" val="3890261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3D67594A-D0A0-4A8C-8382-E439AA5D641E}"/>
              </a:ext>
            </a:extLst>
          </p:cNvPr>
          <p:cNvSpPr>
            <a:spLocks noGrp="1"/>
          </p:cNvSpPr>
          <p:nvPr>
            <p:ph type="title"/>
          </p:nvPr>
        </p:nvSpPr>
        <p:spPr>
          <a:xfrm>
            <a:off x="148652" y="230773"/>
            <a:ext cx="5727492" cy="1325563"/>
          </a:xfrm>
        </p:spPr>
        <p:txBody>
          <a:bodyPr/>
          <a:lstStyle/>
          <a:p>
            <a:r>
              <a:rPr lang="tr-TR" dirty="0">
                <a:solidFill>
                  <a:srgbClr val="FFFF00"/>
                </a:solidFill>
              </a:rPr>
              <a:t>Harcama Talimatı </a:t>
            </a:r>
            <a:br>
              <a:rPr lang="tr-TR" dirty="0">
                <a:solidFill>
                  <a:srgbClr val="FFFF00"/>
                </a:solidFill>
              </a:rPr>
            </a:br>
            <a:r>
              <a:rPr lang="tr-TR" dirty="0">
                <a:solidFill>
                  <a:srgbClr val="FFFF00"/>
                </a:solidFill>
              </a:rPr>
              <a:t>Düzenlenen Harcamalar</a:t>
            </a:r>
          </a:p>
        </p:txBody>
      </p:sp>
      <p:sp>
        <p:nvSpPr>
          <p:cNvPr id="3" name="İçerik Yer Tutucusu 2">
            <a:extLst>
              <a:ext uri="{FF2B5EF4-FFF2-40B4-BE49-F238E27FC236}">
                <a16:creationId xmlns:a16="http://schemas.microsoft.com/office/drawing/2014/main" xmlns="" id="{8CCBD7A9-D0A7-4572-9770-CE026B829BD7}"/>
              </a:ext>
            </a:extLst>
          </p:cNvPr>
          <p:cNvSpPr>
            <a:spLocks noGrp="1"/>
          </p:cNvSpPr>
          <p:nvPr>
            <p:ph idx="1"/>
          </p:nvPr>
        </p:nvSpPr>
        <p:spPr>
          <a:xfrm>
            <a:off x="6090378" y="0"/>
            <a:ext cx="5952970" cy="1556336"/>
          </a:xfrm>
        </p:spPr>
        <p:txBody>
          <a:bodyPr>
            <a:noAutofit/>
          </a:bodyPr>
          <a:lstStyle/>
          <a:p>
            <a:pPr marL="0" indent="0" algn="just">
              <a:buNone/>
            </a:pPr>
            <a:r>
              <a:rPr lang="tr-TR" sz="2000" dirty="0">
                <a:solidFill>
                  <a:schemeClr val="bg1"/>
                </a:solidFill>
              </a:rPr>
              <a:t>Gerçekleştirilecek harcama için “Harcama Talimatı Onay Belgesi” düzenlenmesi gerekiyorsa; Harcama Bilgi Girişi ekranından “Harcama Bilgileri” ekranına geçilir. Ancak tanımlanan bazı harcama tür ve alt türleri seçildiğinde, “Yaklaşık Maliyet Hesap Cetveli” ekranına geçilmektedir.</a:t>
            </a:r>
          </a:p>
        </p:txBody>
      </p:sp>
      <p:pic>
        <p:nvPicPr>
          <p:cNvPr id="5" name="Resim 4" descr="ekran görüntüsü içeren bir resim&#10;&#10;Açıklama otomatik olarak oluşturuldu">
            <a:extLst>
              <a:ext uri="{FF2B5EF4-FFF2-40B4-BE49-F238E27FC236}">
                <a16:creationId xmlns:a16="http://schemas.microsoft.com/office/drawing/2014/main" xmlns="" id="{9F5C2C4F-1810-4D11-94F1-687D6C927D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2" y="1690688"/>
            <a:ext cx="12192000" cy="5330296"/>
          </a:xfrm>
          <a:prstGeom prst="rect">
            <a:avLst/>
          </a:prstGeom>
        </p:spPr>
      </p:pic>
    </p:spTree>
    <p:extLst>
      <p:ext uri="{BB962C8B-B14F-4D97-AF65-F5344CB8AC3E}">
        <p14:creationId xmlns:p14="http://schemas.microsoft.com/office/powerpoint/2010/main" val="29247838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descr="ekran görüntüsü içeren bir resim&#10;&#10;Açıklama otomatik olarak oluşturuldu">
            <a:extLst>
              <a:ext uri="{FF2B5EF4-FFF2-40B4-BE49-F238E27FC236}">
                <a16:creationId xmlns:a16="http://schemas.microsoft.com/office/drawing/2014/main" xmlns="" id="{27F9BDC7-E39F-4623-AB83-0C3FB373AED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2014850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F384543F-22C2-469A-B21C-5B4AA2D3FB66}"/>
              </a:ext>
            </a:extLst>
          </p:cNvPr>
          <p:cNvSpPr>
            <a:spLocks noGrp="1"/>
          </p:cNvSpPr>
          <p:nvPr>
            <p:ph type="title"/>
          </p:nvPr>
        </p:nvSpPr>
        <p:spPr/>
        <p:txBody>
          <a:bodyPr/>
          <a:lstStyle/>
          <a:p>
            <a:r>
              <a:rPr lang="tr-TR" dirty="0"/>
              <a:t> </a:t>
            </a:r>
            <a:r>
              <a:rPr lang="tr-TR" dirty="0">
                <a:solidFill>
                  <a:schemeClr val="bg1"/>
                </a:solidFill>
              </a:rPr>
              <a:t>Harcama Yönetim Sistemi Nedir?</a:t>
            </a:r>
          </a:p>
        </p:txBody>
      </p:sp>
      <p:sp>
        <p:nvSpPr>
          <p:cNvPr id="3" name="İçerik Yer Tutucusu 2">
            <a:extLst>
              <a:ext uri="{FF2B5EF4-FFF2-40B4-BE49-F238E27FC236}">
                <a16:creationId xmlns:a16="http://schemas.microsoft.com/office/drawing/2014/main" xmlns="" id="{C6DD72B7-78DA-4305-83FB-E226E3AF4C14}"/>
              </a:ext>
            </a:extLst>
          </p:cNvPr>
          <p:cNvSpPr>
            <a:spLocks noGrp="1"/>
          </p:cNvSpPr>
          <p:nvPr>
            <p:ph idx="1"/>
          </p:nvPr>
        </p:nvSpPr>
        <p:spPr/>
        <p:txBody>
          <a:bodyPr>
            <a:normAutofit/>
          </a:bodyPr>
          <a:lstStyle/>
          <a:p>
            <a:pPr algn="just"/>
            <a:r>
              <a:rPr lang="tr-TR" sz="4400" dirty="0">
                <a:solidFill>
                  <a:schemeClr val="bg1"/>
                </a:solidFill>
              </a:rPr>
              <a:t>Harcama Yönetim Sistemi, “</a:t>
            </a:r>
            <a:r>
              <a:rPr lang="tr-TR" sz="4400" dirty="0">
                <a:solidFill>
                  <a:srgbClr val="FF0000"/>
                </a:solidFill>
              </a:rPr>
              <a:t>Harcama Talimatı Onay Belgesi</a:t>
            </a:r>
            <a:r>
              <a:rPr lang="tr-TR" sz="4400" dirty="0">
                <a:solidFill>
                  <a:schemeClr val="bg1"/>
                </a:solidFill>
              </a:rPr>
              <a:t>” ile “</a:t>
            </a:r>
            <a:r>
              <a:rPr lang="tr-TR" sz="4400" dirty="0">
                <a:solidFill>
                  <a:srgbClr val="FF0000"/>
                </a:solidFill>
              </a:rPr>
              <a:t>Ödeme Emri Belgesi</a:t>
            </a:r>
            <a:r>
              <a:rPr lang="tr-TR" sz="4400" dirty="0">
                <a:solidFill>
                  <a:schemeClr val="bg1"/>
                </a:solidFill>
              </a:rPr>
              <a:t>” </a:t>
            </a:r>
            <a:r>
              <a:rPr lang="tr-TR" sz="4400" dirty="0" err="1">
                <a:solidFill>
                  <a:schemeClr val="bg1"/>
                </a:solidFill>
              </a:rPr>
              <a:t>nin</a:t>
            </a:r>
            <a:r>
              <a:rPr lang="tr-TR" sz="4400" dirty="0">
                <a:solidFill>
                  <a:schemeClr val="bg1"/>
                </a:solidFill>
              </a:rPr>
              <a:t> e-belge standartlarına uygun olarak elektronik ortamda hazırlamasına ve harcama işlemlerini yürütebilmesine imkân tanıyan bilişim sistemidir. </a:t>
            </a:r>
          </a:p>
        </p:txBody>
      </p:sp>
    </p:spTree>
    <p:extLst>
      <p:ext uri="{BB962C8B-B14F-4D97-AF65-F5344CB8AC3E}">
        <p14:creationId xmlns:p14="http://schemas.microsoft.com/office/powerpoint/2010/main" val="20053548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3D67594A-D0A0-4A8C-8382-E439AA5D641E}"/>
              </a:ext>
            </a:extLst>
          </p:cNvPr>
          <p:cNvSpPr>
            <a:spLocks noGrp="1"/>
          </p:cNvSpPr>
          <p:nvPr>
            <p:ph type="title"/>
          </p:nvPr>
        </p:nvSpPr>
        <p:spPr/>
        <p:txBody>
          <a:bodyPr/>
          <a:lstStyle/>
          <a:p>
            <a:endParaRPr lang="tr-TR"/>
          </a:p>
        </p:txBody>
      </p:sp>
      <p:pic>
        <p:nvPicPr>
          <p:cNvPr id="5" name="İçerik Yer Tutucusu 4" descr="ekran görüntüsü içeren bir resim&#10;&#10;Açıklama otomatik olarak oluşturuldu">
            <a:extLst>
              <a:ext uri="{FF2B5EF4-FFF2-40B4-BE49-F238E27FC236}">
                <a16:creationId xmlns:a16="http://schemas.microsoft.com/office/drawing/2014/main" xmlns="" id="{716364E9-E23F-4492-A138-1C0A19A6525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77550"/>
          </a:xfrm>
        </p:spPr>
      </p:pic>
    </p:spTree>
    <p:extLst>
      <p:ext uri="{BB962C8B-B14F-4D97-AF65-F5344CB8AC3E}">
        <p14:creationId xmlns:p14="http://schemas.microsoft.com/office/powerpoint/2010/main" val="25167331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8CCBD7A9-D0A7-4572-9770-CE026B829BD7}"/>
              </a:ext>
            </a:extLst>
          </p:cNvPr>
          <p:cNvSpPr>
            <a:spLocks noGrp="1"/>
          </p:cNvSpPr>
          <p:nvPr>
            <p:ph idx="1"/>
          </p:nvPr>
        </p:nvSpPr>
        <p:spPr>
          <a:xfrm>
            <a:off x="0" y="0"/>
            <a:ext cx="12192000" cy="6745574"/>
          </a:xfrm>
        </p:spPr>
        <p:txBody>
          <a:bodyPr>
            <a:normAutofit lnSpcReduction="10000"/>
          </a:bodyPr>
          <a:lstStyle/>
          <a:p>
            <a:pPr algn="just"/>
            <a:r>
              <a:rPr lang="tr-TR" dirty="0">
                <a:solidFill>
                  <a:schemeClr val="bg1"/>
                </a:solidFill>
              </a:rPr>
              <a:t>Harcama belgesinin son hali ekranda görüntülenir ve belgeyi düzenleyen kişinin rolüne göre yapabileceği işlemler değişir. </a:t>
            </a:r>
          </a:p>
          <a:p>
            <a:pPr marL="0" indent="0" algn="just">
              <a:buNone/>
            </a:pPr>
            <a:endParaRPr lang="tr-TR" dirty="0">
              <a:solidFill>
                <a:schemeClr val="bg1"/>
              </a:solidFill>
            </a:endParaRPr>
          </a:p>
          <a:p>
            <a:pPr algn="just"/>
            <a:r>
              <a:rPr lang="tr-TR" dirty="0">
                <a:solidFill>
                  <a:srgbClr val="FFFF00"/>
                </a:solidFill>
              </a:rPr>
              <a:t>Veri Giriş Görevlisi</a:t>
            </a:r>
            <a:r>
              <a:rPr lang="tr-TR" dirty="0">
                <a:solidFill>
                  <a:schemeClr val="bg1"/>
                </a:solidFill>
              </a:rPr>
              <a:t>; harcamaya ilişkin bilgileri girdikten sonra “Harcama Talimatı Onay Belgesini” onaylanması için Gerçekleştirme Görevlisine Gönder butonu İade Et tıklayarak gerçekleştirme görevlisine gönderir. Gerçekleştirme görevlisi gönderilen belgeyi onaylamadan, veri giriş görevlisi Geri Çek butonuna basarak belgeyi geri çekebilir veya Harcamayı İptal Et butonunu tıklayarak harcamayı iptal edebilir.</a:t>
            </a:r>
          </a:p>
          <a:p>
            <a:pPr algn="just"/>
            <a:r>
              <a:rPr lang="tr-TR" dirty="0">
                <a:solidFill>
                  <a:srgbClr val="FFFF00"/>
                </a:solidFill>
              </a:rPr>
              <a:t>Gerçekleştirme Görevlisi</a:t>
            </a:r>
            <a:r>
              <a:rPr lang="tr-TR" dirty="0">
                <a:solidFill>
                  <a:schemeClr val="bg1"/>
                </a:solidFill>
              </a:rPr>
              <a:t>; “Harcama Talimatı Onay Belgesini” İade Et butonunu tıklayarak veri giriş görevlisine geri yollayabilir, veri giriş görevlisi veya kendisinin düzenlemiş olduğu “Harcama Talimatı Onay Belgesini” Ön Mali Kontrol Görevlisine Gönder butonunu tıklayarak Ön Mali Kontrol Görevlisine gönderip görüş yazısı isteyebilir, Onaya Gönder butonunu tıklayarak Harcama Yetkilisinin onayına sunabilir veya Harcamayı İptal Et butonunu tıklayarak harcamayı iptal edebilir. Harcama Yetkilisi onayına sunulmuş ancak üzerinde herhangi bir işlem gerçekleştirilmemiş olan harcamalarda Gerçekleştirme Görevlisi butonunu Geri Çek butonunu tıklayarak “Harcama Talimatı Onay Belgesini” onaydan çekebilir. </a:t>
            </a:r>
          </a:p>
        </p:txBody>
      </p:sp>
    </p:spTree>
    <p:extLst>
      <p:ext uri="{BB962C8B-B14F-4D97-AF65-F5344CB8AC3E}">
        <p14:creationId xmlns:p14="http://schemas.microsoft.com/office/powerpoint/2010/main" val="19963161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descr="ekran görüntüsü içeren bir resim&#10;&#10;Açıklama otomatik olarak oluşturuldu">
            <a:extLst>
              <a:ext uri="{FF2B5EF4-FFF2-40B4-BE49-F238E27FC236}">
                <a16:creationId xmlns:a16="http://schemas.microsoft.com/office/drawing/2014/main" xmlns="" id="{CD57A928-D3AC-406A-B7F6-C102F7A997A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12152517" cy="6858000"/>
          </a:xfrm>
        </p:spPr>
      </p:pic>
    </p:spTree>
    <p:extLst>
      <p:ext uri="{BB962C8B-B14F-4D97-AF65-F5344CB8AC3E}">
        <p14:creationId xmlns:p14="http://schemas.microsoft.com/office/powerpoint/2010/main" val="42452836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ekran görüntüsü, iç mekan içeren bir resim&#10;&#10;Açıklama otomatik olarak oluşturuldu">
            <a:extLst>
              <a:ext uri="{FF2B5EF4-FFF2-40B4-BE49-F238E27FC236}">
                <a16:creationId xmlns:a16="http://schemas.microsoft.com/office/drawing/2014/main" xmlns="" id="{DEFB7E8B-1938-4416-9426-2222E697AA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798432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EA7F21A4-DE7F-4A41-905E-D9C4925A4E9B}"/>
              </a:ext>
            </a:extLst>
          </p:cNvPr>
          <p:cNvSpPr>
            <a:spLocks noGrp="1"/>
          </p:cNvSpPr>
          <p:nvPr>
            <p:ph type="title"/>
          </p:nvPr>
        </p:nvSpPr>
        <p:spPr/>
        <p:txBody>
          <a:bodyPr/>
          <a:lstStyle/>
          <a:p>
            <a:endParaRPr lang="tr-TR"/>
          </a:p>
        </p:txBody>
      </p:sp>
      <p:pic>
        <p:nvPicPr>
          <p:cNvPr id="5" name="İçerik Yer Tutucusu 4" descr="ekran görüntüsü içeren bir resim&#10;&#10;Açıklama otomatik olarak oluşturuldu">
            <a:extLst>
              <a:ext uri="{FF2B5EF4-FFF2-40B4-BE49-F238E27FC236}">
                <a16:creationId xmlns:a16="http://schemas.microsoft.com/office/drawing/2014/main" xmlns="" id="{5E0EB1CB-ABB4-4BCC-85E7-EA18583F709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207576" cy="6858000"/>
          </a:xfrm>
        </p:spPr>
      </p:pic>
    </p:spTree>
    <p:extLst>
      <p:ext uri="{BB962C8B-B14F-4D97-AF65-F5344CB8AC3E}">
        <p14:creationId xmlns:p14="http://schemas.microsoft.com/office/powerpoint/2010/main" val="39500458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ekran görüntüsü içeren bir resim&#10;&#10;Açıklama otomatik olarak oluşturuldu">
            <a:extLst>
              <a:ext uri="{FF2B5EF4-FFF2-40B4-BE49-F238E27FC236}">
                <a16:creationId xmlns:a16="http://schemas.microsoft.com/office/drawing/2014/main" xmlns="" id="{21A33029-FBEA-4BBE-8F85-9071A0F481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668085"/>
          </a:xfrm>
          <a:prstGeom prst="rect">
            <a:avLst/>
          </a:prstGeom>
        </p:spPr>
      </p:pic>
    </p:spTree>
    <p:extLst>
      <p:ext uri="{BB962C8B-B14F-4D97-AF65-F5344CB8AC3E}">
        <p14:creationId xmlns:p14="http://schemas.microsoft.com/office/powerpoint/2010/main" val="23136447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ekran görüntüsü, iç mekan içeren bir resim&#10;&#10;Açıklama otomatik olarak oluşturuldu">
            <a:extLst>
              <a:ext uri="{FF2B5EF4-FFF2-40B4-BE49-F238E27FC236}">
                <a16:creationId xmlns:a16="http://schemas.microsoft.com/office/drawing/2014/main" xmlns="" id="{CCAB84CF-1C1E-4CE6-9808-96DCCB8D6B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253723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09F0541E-21C0-4AB4-8A00-2436DB977EE6}"/>
              </a:ext>
            </a:extLst>
          </p:cNvPr>
          <p:cNvSpPr>
            <a:spLocks noGrp="1"/>
          </p:cNvSpPr>
          <p:nvPr>
            <p:ph type="title"/>
          </p:nvPr>
        </p:nvSpPr>
        <p:spPr/>
        <p:txBody>
          <a:bodyPr/>
          <a:lstStyle/>
          <a:p>
            <a:endParaRPr lang="tr-TR"/>
          </a:p>
        </p:txBody>
      </p:sp>
      <p:pic>
        <p:nvPicPr>
          <p:cNvPr id="5" name="İçerik Yer Tutucusu 4" descr="ekran görüntüsü, iç mekan, gök, yol içeren bir resim&#10;&#10;Açıklama otomatik olarak oluşturuldu">
            <a:extLst>
              <a:ext uri="{FF2B5EF4-FFF2-40B4-BE49-F238E27FC236}">
                <a16:creationId xmlns:a16="http://schemas.microsoft.com/office/drawing/2014/main" xmlns="" id="{188981DF-C600-4F4C-8A3B-C6FD72E3A12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5421" cy="6858001"/>
          </a:xfrm>
        </p:spPr>
      </p:pic>
    </p:spTree>
    <p:extLst>
      <p:ext uri="{BB962C8B-B14F-4D97-AF65-F5344CB8AC3E}">
        <p14:creationId xmlns:p14="http://schemas.microsoft.com/office/powerpoint/2010/main" val="5634278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EA7F21A4-DE7F-4A41-905E-D9C4925A4E9B}"/>
              </a:ext>
            </a:extLst>
          </p:cNvPr>
          <p:cNvSpPr>
            <a:spLocks noGrp="1"/>
          </p:cNvSpPr>
          <p:nvPr>
            <p:ph type="title"/>
          </p:nvPr>
        </p:nvSpPr>
        <p:spPr/>
        <p:txBody>
          <a:bodyPr/>
          <a:lstStyle/>
          <a:p>
            <a:endParaRPr lang="tr-TR"/>
          </a:p>
        </p:txBody>
      </p:sp>
      <p:pic>
        <p:nvPicPr>
          <p:cNvPr id="5" name="İçerik Yer Tutucusu 4" descr="ekran görüntüsü, iç mekan, bilgisayar, dizüstü içeren bir resim&#10;&#10;Açıklama otomatik olarak oluşturuldu">
            <a:extLst>
              <a:ext uri="{FF2B5EF4-FFF2-40B4-BE49-F238E27FC236}">
                <a16:creationId xmlns:a16="http://schemas.microsoft.com/office/drawing/2014/main" xmlns="" id="{0A3AD77A-A805-450B-A7F0-3C48146172E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3249" cy="6858000"/>
          </a:xfrm>
        </p:spPr>
      </p:pic>
    </p:spTree>
    <p:extLst>
      <p:ext uri="{BB962C8B-B14F-4D97-AF65-F5344CB8AC3E}">
        <p14:creationId xmlns:p14="http://schemas.microsoft.com/office/powerpoint/2010/main" val="34877888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FC50B373-AFFB-4D37-8B08-4D413057F86B}"/>
              </a:ext>
            </a:extLst>
          </p:cNvPr>
          <p:cNvSpPr>
            <a:spLocks noGrp="1"/>
          </p:cNvSpPr>
          <p:nvPr>
            <p:ph type="title"/>
          </p:nvPr>
        </p:nvSpPr>
        <p:spPr/>
        <p:txBody>
          <a:bodyPr/>
          <a:lstStyle/>
          <a:p>
            <a:endParaRPr lang="tr-TR"/>
          </a:p>
        </p:txBody>
      </p:sp>
      <p:pic>
        <p:nvPicPr>
          <p:cNvPr id="5" name="İçerik Yer Tutucusu 4" descr="ekran görüntüsü, iç mekan, dizüstü, bilgisayar içeren bir resim&#10;&#10;Açıklama otomatik olarak oluşturuldu">
            <a:extLst>
              <a:ext uri="{FF2B5EF4-FFF2-40B4-BE49-F238E27FC236}">
                <a16:creationId xmlns:a16="http://schemas.microsoft.com/office/drawing/2014/main" xmlns="" id="{D79F75EA-A31A-4625-99B5-0E943A55912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75600" cy="6858000"/>
          </a:xfrm>
        </p:spPr>
      </p:pic>
    </p:spTree>
    <p:extLst>
      <p:ext uri="{BB962C8B-B14F-4D97-AF65-F5344CB8AC3E}">
        <p14:creationId xmlns:p14="http://schemas.microsoft.com/office/powerpoint/2010/main" val="1961114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79A1DC7E-DA4C-47D0-AC40-423C0BB7F8A3}"/>
              </a:ext>
            </a:extLst>
          </p:cNvPr>
          <p:cNvSpPr>
            <a:spLocks noGrp="1"/>
          </p:cNvSpPr>
          <p:nvPr>
            <p:ph type="title"/>
          </p:nvPr>
        </p:nvSpPr>
        <p:spPr/>
        <p:txBody>
          <a:bodyPr/>
          <a:lstStyle/>
          <a:p>
            <a:r>
              <a:rPr lang="tr-TR" dirty="0">
                <a:solidFill>
                  <a:schemeClr val="bg1"/>
                </a:solidFill>
              </a:rPr>
              <a:t>Harcama Yönetim Sistemi Hangi Modülerden Oluşmaktadır?</a:t>
            </a:r>
          </a:p>
        </p:txBody>
      </p:sp>
      <p:sp>
        <p:nvSpPr>
          <p:cNvPr id="3" name="İçerik Yer Tutucusu 2">
            <a:extLst>
              <a:ext uri="{FF2B5EF4-FFF2-40B4-BE49-F238E27FC236}">
                <a16:creationId xmlns:a16="http://schemas.microsoft.com/office/drawing/2014/main" xmlns="" id="{9D462CEB-04A8-4325-994B-E8F06BCE25DA}"/>
              </a:ext>
            </a:extLst>
          </p:cNvPr>
          <p:cNvSpPr>
            <a:spLocks noGrp="1"/>
          </p:cNvSpPr>
          <p:nvPr>
            <p:ph idx="1"/>
          </p:nvPr>
        </p:nvSpPr>
        <p:spPr>
          <a:xfrm>
            <a:off x="1063051" y="1882385"/>
            <a:ext cx="4213485" cy="4351338"/>
          </a:xfrm>
        </p:spPr>
        <p:txBody>
          <a:bodyPr>
            <a:normAutofit/>
          </a:bodyPr>
          <a:lstStyle/>
          <a:p>
            <a:pPr marL="0" indent="0">
              <a:buNone/>
            </a:pPr>
            <a:r>
              <a:rPr lang="tr-TR" dirty="0">
                <a:solidFill>
                  <a:srgbClr val="FF0000"/>
                </a:solidFill>
              </a:rPr>
              <a:t>Harcamalar</a:t>
            </a:r>
          </a:p>
          <a:p>
            <a:r>
              <a:rPr lang="tr-TR" dirty="0">
                <a:solidFill>
                  <a:schemeClr val="bg1"/>
                </a:solidFill>
              </a:rPr>
              <a:t>- Harcamalar</a:t>
            </a:r>
          </a:p>
          <a:p>
            <a:r>
              <a:rPr lang="tr-TR" dirty="0">
                <a:solidFill>
                  <a:schemeClr val="bg1"/>
                </a:solidFill>
              </a:rPr>
              <a:t>- Ödeme Emirleri</a:t>
            </a:r>
          </a:p>
          <a:p>
            <a:pPr marL="0" indent="0">
              <a:buNone/>
            </a:pPr>
            <a:r>
              <a:rPr lang="tr-TR" dirty="0">
                <a:solidFill>
                  <a:schemeClr val="bg1"/>
                </a:solidFill>
              </a:rPr>
              <a:t> </a:t>
            </a:r>
            <a:r>
              <a:rPr lang="tr-TR" dirty="0">
                <a:solidFill>
                  <a:srgbClr val="FF0000"/>
                </a:solidFill>
              </a:rPr>
              <a:t>Tanımlamalar</a:t>
            </a:r>
          </a:p>
          <a:p>
            <a:r>
              <a:rPr lang="tr-TR" dirty="0">
                <a:solidFill>
                  <a:schemeClr val="bg1"/>
                </a:solidFill>
              </a:rPr>
              <a:t>- Abonelikler</a:t>
            </a:r>
          </a:p>
          <a:p>
            <a:r>
              <a:rPr lang="tr-TR" dirty="0">
                <a:solidFill>
                  <a:schemeClr val="bg1"/>
                </a:solidFill>
              </a:rPr>
              <a:t>- e-Fatura</a:t>
            </a:r>
          </a:p>
        </p:txBody>
      </p:sp>
      <p:sp>
        <p:nvSpPr>
          <p:cNvPr id="4" name="Dikdörtgen 3">
            <a:extLst>
              <a:ext uri="{FF2B5EF4-FFF2-40B4-BE49-F238E27FC236}">
                <a16:creationId xmlns:a16="http://schemas.microsoft.com/office/drawing/2014/main" xmlns="" id="{139EDB71-DA00-48DB-985E-727129B39DB7}"/>
              </a:ext>
            </a:extLst>
          </p:cNvPr>
          <p:cNvSpPr/>
          <p:nvPr/>
        </p:nvSpPr>
        <p:spPr>
          <a:xfrm>
            <a:off x="6555699" y="1882385"/>
            <a:ext cx="6096000" cy="3576364"/>
          </a:xfrm>
          <a:prstGeom prst="rect">
            <a:avLst/>
          </a:prstGeom>
        </p:spPr>
        <p:txBody>
          <a:bodyPr>
            <a:spAutoFit/>
          </a:bodyPr>
          <a:lstStyle/>
          <a:p>
            <a:pPr lvl="0">
              <a:lnSpc>
                <a:spcPct val="90000"/>
              </a:lnSpc>
              <a:spcBef>
                <a:spcPts val="1000"/>
              </a:spcBef>
            </a:pPr>
            <a:r>
              <a:rPr lang="tr-TR" sz="2800" dirty="0">
                <a:solidFill>
                  <a:prstClr val="white"/>
                </a:solidFill>
              </a:rPr>
              <a:t> </a:t>
            </a:r>
            <a:r>
              <a:rPr lang="tr-TR" sz="2800" dirty="0">
                <a:solidFill>
                  <a:srgbClr val="FF0000"/>
                </a:solidFill>
              </a:rPr>
              <a:t>Yolluk İşlemleri</a:t>
            </a:r>
          </a:p>
          <a:p>
            <a:pPr marL="228600" lvl="0" indent="-228600">
              <a:lnSpc>
                <a:spcPct val="90000"/>
              </a:lnSpc>
              <a:spcBef>
                <a:spcPts val="1000"/>
              </a:spcBef>
              <a:buFont typeface="Arial" panose="020B0604020202020204" pitchFamily="34" charset="0"/>
              <a:buChar char="•"/>
            </a:pPr>
            <a:r>
              <a:rPr lang="tr-TR" sz="2800" dirty="0">
                <a:solidFill>
                  <a:prstClr val="white"/>
                </a:solidFill>
              </a:rPr>
              <a:t>- Denetim Görevi Listesi</a:t>
            </a:r>
          </a:p>
          <a:p>
            <a:pPr marL="228600" lvl="0" indent="-228600">
              <a:lnSpc>
                <a:spcPct val="90000"/>
              </a:lnSpc>
              <a:spcBef>
                <a:spcPts val="1000"/>
              </a:spcBef>
              <a:buFont typeface="Arial" panose="020B0604020202020204" pitchFamily="34" charset="0"/>
              <a:buChar char="•"/>
            </a:pPr>
            <a:r>
              <a:rPr lang="tr-TR" sz="2800" dirty="0">
                <a:solidFill>
                  <a:prstClr val="white"/>
                </a:solidFill>
              </a:rPr>
              <a:t>- Denetim Avans Listesi</a:t>
            </a:r>
          </a:p>
          <a:p>
            <a:pPr marL="228600" lvl="0" indent="-228600">
              <a:lnSpc>
                <a:spcPct val="90000"/>
              </a:lnSpc>
              <a:spcBef>
                <a:spcPts val="1000"/>
              </a:spcBef>
              <a:buFont typeface="Arial" panose="020B0604020202020204" pitchFamily="34" charset="0"/>
              <a:buChar char="•"/>
            </a:pPr>
            <a:r>
              <a:rPr lang="tr-TR" sz="2800" dirty="0">
                <a:solidFill>
                  <a:prstClr val="white"/>
                </a:solidFill>
              </a:rPr>
              <a:t>- Yolluk Bilgi Girişi</a:t>
            </a:r>
          </a:p>
          <a:p>
            <a:pPr lvl="0">
              <a:lnSpc>
                <a:spcPct val="90000"/>
              </a:lnSpc>
              <a:spcBef>
                <a:spcPts val="1000"/>
              </a:spcBef>
            </a:pPr>
            <a:r>
              <a:rPr lang="tr-TR" sz="2800" dirty="0">
                <a:solidFill>
                  <a:prstClr val="white"/>
                </a:solidFill>
              </a:rPr>
              <a:t> </a:t>
            </a:r>
            <a:r>
              <a:rPr lang="tr-TR" sz="2800" dirty="0">
                <a:solidFill>
                  <a:srgbClr val="FF0000"/>
                </a:solidFill>
              </a:rPr>
              <a:t>Referanslar</a:t>
            </a:r>
          </a:p>
          <a:p>
            <a:pPr marL="228600" lvl="0" indent="-228600">
              <a:lnSpc>
                <a:spcPct val="90000"/>
              </a:lnSpc>
              <a:spcBef>
                <a:spcPts val="1000"/>
              </a:spcBef>
              <a:buFont typeface="Arial" panose="020B0604020202020204" pitchFamily="34" charset="0"/>
              <a:buChar char="•"/>
            </a:pPr>
            <a:r>
              <a:rPr lang="tr-TR" sz="2800" dirty="0">
                <a:solidFill>
                  <a:prstClr val="white"/>
                </a:solidFill>
              </a:rPr>
              <a:t>- Harcama Birimi Sorgula</a:t>
            </a:r>
          </a:p>
          <a:p>
            <a:pPr marL="228600" lvl="0" indent="-228600">
              <a:lnSpc>
                <a:spcPct val="90000"/>
              </a:lnSpc>
              <a:spcBef>
                <a:spcPts val="1000"/>
              </a:spcBef>
              <a:buFont typeface="Arial" panose="020B0604020202020204" pitchFamily="34" charset="0"/>
              <a:buChar char="•"/>
            </a:pPr>
            <a:r>
              <a:rPr lang="tr-TR" sz="2800" dirty="0">
                <a:solidFill>
                  <a:prstClr val="white"/>
                </a:solidFill>
              </a:rPr>
              <a:t>- Ödeme Kalemi Türü Sorgula</a:t>
            </a:r>
          </a:p>
        </p:txBody>
      </p:sp>
    </p:spTree>
    <p:extLst>
      <p:ext uri="{BB962C8B-B14F-4D97-AF65-F5344CB8AC3E}">
        <p14:creationId xmlns:p14="http://schemas.microsoft.com/office/powerpoint/2010/main" val="7886801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B6511121-9B35-4688-AC0B-780FFEA706DC}"/>
              </a:ext>
            </a:extLst>
          </p:cNvPr>
          <p:cNvSpPr>
            <a:spLocks noGrp="1"/>
          </p:cNvSpPr>
          <p:nvPr>
            <p:ph type="title"/>
          </p:nvPr>
        </p:nvSpPr>
        <p:spPr/>
        <p:txBody>
          <a:bodyPr/>
          <a:lstStyle/>
          <a:p>
            <a:endParaRPr lang="tr-TR"/>
          </a:p>
        </p:txBody>
      </p:sp>
      <p:pic>
        <p:nvPicPr>
          <p:cNvPr id="5" name="İçerik Yer Tutucusu 4" descr="ekran görüntüsü, iç mekan, yol, gök içeren bir resim&#10;&#10;Açıklama otomatik olarak oluşturuldu">
            <a:extLst>
              <a:ext uri="{FF2B5EF4-FFF2-40B4-BE49-F238E27FC236}">
                <a16:creationId xmlns:a16="http://schemas.microsoft.com/office/drawing/2014/main" xmlns="" id="{C780A859-0847-4F76-B35A-8957A91A046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5437"/>
            <a:ext cx="12202818" cy="6832563"/>
          </a:xfrm>
        </p:spPr>
      </p:pic>
    </p:spTree>
    <p:extLst>
      <p:ext uri="{BB962C8B-B14F-4D97-AF65-F5344CB8AC3E}">
        <p14:creationId xmlns:p14="http://schemas.microsoft.com/office/powerpoint/2010/main" val="13102685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09AAECBC-FC4D-4AA2-8672-4BB4C4985A8D}"/>
              </a:ext>
            </a:extLst>
          </p:cNvPr>
          <p:cNvSpPr>
            <a:spLocks noGrp="1"/>
          </p:cNvSpPr>
          <p:nvPr>
            <p:ph type="title"/>
          </p:nvPr>
        </p:nvSpPr>
        <p:spPr/>
        <p:txBody>
          <a:bodyPr/>
          <a:lstStyle/>
          <a:p>
            <a:endParaRPr lang="tr-TR"/>
          </a:p>
        </p:txBody>
      </p:sp>
      <p:pic>
        <p:nvPicPr>
          <p:cNvPr id="5" name="İçerik Yer Tutucusu 4" descr="ekran görüntüsü, iç mekan, gök, bilgisayar içeren bir resim&#10;&#10;Açıklama otomatik olarak oluşturuldu">
            <a:extLst>
              <a:ext uri="{FF2B5EF4-FFF2-40B4-BE49-F238E27FC236}">
                <a16:creationId xmlns:a16="http://schemas.microsoft.com/office/drawing/2014/main" xmlns="" id="{F6C24C62-A167-4FF8-BF09-336E662BAA9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21350059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C6C1F0B9-ACD0-455A-B72E-F72E144F541A}"/>
              </a:ext>
            </a:extLst>
          </p:cNvPr>
          <p:cNvSpPr>
            <a:spLocks noGrp="1"/>
          </p:cNvSpPr>
          <p:nvPr>
            <p:ph type="title"/>
          </p:nvPr>
        </p:nvSpPr>
        <p:spPr/>
        <p:txBody>
          <a:bodyPr/>
          <a:lstStyle/>
          <a:p>
            <a:endParaRPr lang="tr-TR"/>
          </a:p>
        </p:txBody>
      </p:sp>
      <p:pic>
        <p:nvPicPr>
          <p:cNvPr id="5" name="İçerik Yer Tutucusu 4" descr="ekran görüntüsü, iç mekan, gök, duvar içeren bir resim&#10;&#10;Açıklama otomatik olarak oluşturuldu">
            <a:extLst>
              <a:ext uri="{FF2B5EF4-FFF2-40B4-BE49-F238E27FC236}">
                <a16:creationId xmlns:a16="http://schemas.microsoft.com/office/drawing/2014/main" xmlns="" id="{839EAA26-C554-4C52-99EA-42B47501559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2"/>
            <a:ext cx="12239109" cy="6858001"/>
          </a:xfrm>
        </p:spPr>
      </p:pic>
    </p:spTree>
    <p:extLst>
      <p:ext uri="{BB962C8B-B14F-4D97-AF65-F5344CB8AC3E}">
        <p14:creationId xmlns:p14="http://schemas.microsoft.com/office/powerpoint/2010/main" val="6066375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C13AADB2-11FD-488F-9E8C-C7E57FD13248}"/>
              </a:ext>
            </a:extLst>
          </p:cNvPr>
          <p:cNvSpPr>
            <a:spLocks noGrp="1"/>
          </p:cNvSpPr>
          <p:nvPr>
            <p:ph type="title"/>
          </p:nvPr>
        </p:nvSpPr>
        <p:spPr/>
        <p:txBody>
          <a:bodyPr/>
          <a:lstStyle/>
          <a:p>
            <a:endParaRPr lang="tr-TR"/>
          </a:p>
        </p:txBody>
      </p:sp>
      <p:pic>
        <p:nvPicPr>
          <p:cNvPr id="5" name="İçerik Yer Tutucusu 4" descr="ekran görüntüsü, iç mekan, bilgisayar, duvar içeren bir resim&#10;&#10;Açıklama otomatik olarak oluşturuldu">
            <a:extLst>
              <a:ext uri="{FF2B5EF4-FFF2-40B4-BE49-F238E27FC236}">
                <a16:creationId xmlns:a16="http://schemas.microsoft.com/office/drawing/2014/main" xmlns="" id="{7636EA0A-8D14-4B15-A53D-6BF45A52909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7063" y="-1"/>
            <a:ext cx="12309063" cy="6858001"/>
          </a:xfrm>
        </p:spPr>
      </p:pic>
    </p:spTree>
    <p:extLst>
      <p:ext uri="{BB962C8B-B14F-4D97-AF65-F5344CB8AC3E}">
        <p14:creationId xmlns:p14="http://schemas.microsoft.com/office/powerpoint/2010/main" val="10743031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35BF0BA0-D843-4D10-9EFF-634EC86EC9BA}"/>
              </a:ext>
            </a:extLst>
          </p:cNvPr>
          <p:cNvSpPr>
            <a:spLocks noGrp="1"/>
          </p:cNvSpPr>
          <p:nvPr>
            <p:ph type="title"/>
          </p:nvPr>
        </p:nvSpPr>
        <p:spPr/>
        <p:txBody>
          <a:bodyPr/>
          <a:lstStyle/>
          <a:p>
            <a:endParaRPr lang="tr-TR"/>
          </a:p>
        </p:txBody>
      </p:sp>
      <p:pic>
        <p:nvPicPr>
          <p:cNvPr id="5" name="İçerik Yer Tutucusu 4" descr="ekran görüntüsü, iç mekan, bilgisayar, dizüstü içeren bir resim&#10;&#10;Açıklama otomatik olarak oluşturuldu">
            <a:extLst>
              <a:ext uri="{FF2B5EF4-FFF2-40B4-BE49-F238E27FC236}">
                <a16:creationId xmlns:a16="http://schemas.microsoft.com/office/drawing/2014/main" xmlns="" id="{71241ACB-8037-4EFD-959C-AA2144F2113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32138331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8277FCB8-A018-4D06-832F-748EF2AD2708}"/>
              </a:ext>
            </a:extLst>
          </p:cNvPr>
          <p:cNvSpPr>
            <a:spLocks noGrp="1"/>
          </p:cNvSpPr>
          <p:nvPr>
            <p:ph type="title"/>
          </p:nvPr>
        </p:nvSpPr>
        <p:spPr/>
        <p:txBody>
          <a:bodyPr/>
          <a:lstStyle/>
          <a:p>
            <a:endParaRPr lang="tr-TR"/>
          </a:p>
        </p:txBody>
      </p:sp>
      <p:pic>
        <p:nvPicPr>
          <p:cNvPr id="5" name="İçerik Yer Tutucusu 4" descr="ekran görüntüsü içeren bir resim&#10;&#10;Açıklama otomatik olarak oluşturuldu">
            <a:extLst>
              <a:ext uri="{FF2B5EF4-FFF2-40B4-BE49-F238E27FC236}">
                <a16:creationId xmlns:a16="http://schemas.microsoft.com/office/drawing/2014/main" xmlns="" id="{82A97A5D-AECC-4DE6-9B31-7BD54647CD7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8001"/>
          </a:xfrm>
        </p:spPr>
      </p:pic>
    </p:spTree>
    <p:extLst>
      <p:ext uri="{BB962C8B-B14F-4D97-AF65-F5344CB8AC3E}">
        <p14:creationId xmlns:p14="http://schemas.microsoft.com/office/powerpoint/2010/main" val="28604192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D92FA589-8B3D-4A26-BB2F-C46E6A6F41AA}"/>
              </a:ext>
            </a:extLst>
          </p:cNvPr>
          <p:cNvSpPr>
            <a:spLocks noGrp="1"/>
          </p:cNvSpPr>
          <p:nvPr>
            <p:ph type="title"/>
          </p:nvPr>
        </p:nvSpPr>
        <p:spPr/>
        <p:txBody>
          <a:bodyPr/>
          <a:lstStyle/>
          <a:p>
            <a:endParaRPr lang="tr-TR"/>
          </a:p>
        </p:txBody>
      </p:sp>
      <p:pic>
        <p:nvPicPr>
          <p:cNvPr id="5" name="İçerik Yer Tutucusu 4" descr="ekran görüntüsü, iç mekan içeren bir resim&#10;&#10;Açıklama otomatik olarak oluşturuldu">
            <a:extLst>
              <a:ext uri="{FF2B5EF4-FFF2-40B4-BE49-F238E27FC236}">
                <a16:creationId xmlns:a16="http://schemas.microsoft.com/office/drawing/2014/main" xmlns="" id="{D3A84F4C-DCD5-4166-BCE7-477AB3848E3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12234511" cy="6858000"/>
          </a:xfrm>
        </p:spPr>
      </p:pic>
      <p:sp>
        <p:nvSpPr>
          <p:cNvPr id="7" name="Dikdörtgen 6">
            <a:extLst>
              <a:ext uri="{FF2B5EF4-FFF2-40B4-BE49-F238E27FC236}">
                <a16:creationId xmlns:a16="http://schemas.microsoft.com/office/drawing/2014/main" xmlns="" id="{1824E7F4-084F-4A5D-9393-D5E117C5A3FB}"/>
              </a:ext>
            </a:extLst>
          </p:cNvPr>
          <p:cNvSpPr/>
          <p:nvPr/>
        </p:nvSpPr>
        <p:spPr>
          <a:xfrm>
            <a:off x="3104147" y="6492875"/>
            <a:ext cx="1017687" cy="2455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900" dirty="0"/>
              <a:t>kaydet</a:t>
            </a:r>
          </a:p>
        </p:txBody>
      </p:sp>
    </p:spTree>
    <p:extLst>
      <p:ext uri="{BB962C8B-B14F-4D97-AF65-F5344CB8AC3E}">
        <p14:creationId xmlns:p14="http://schemas.microsoft.com/office/powerpoint/2010/main" val="24620470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225094B9-5BF8-4E9B-91AB-EAEAB7C15EED}"/>
              </a:ext>
            </a:extLst>
          </p:cNvPr>
          <p:cNvSpPr>
            <a:spLocks noGrp="1"/>
          </p:cNvSpPr>
          <p:nvPr>
            <p:ph type="title"/>
          </p:nvPr>
        </p:nvSpPr>
        <p:spPr/>
        <p:txBody>
          <a:bodyPr/>
          <a:lstStyle/>
          <a:p>
            <a:endParaRPr lang="tr-TR"/>
          </a:p>
        </p:txBody>
      </p:sp>
      <p:pic>
        <p:nvPicPr>
          <p:cNvPr id="5" name="İçerik Yer Tutucusu 4" descr="ekran görüntüsü içeren bir resim&#10;&#10;Açıklama otomatik olarak oluşturuldu">
            <a:extLst>
              <a:ext uri="{FF2B5EF4-FFF2-40B4-BE49-F238E27FC236}">
                <a16:creationId xmlns:a16="http://schemas.microsoft.com/office/drawing/2014/main" xmlns="" id="{36D7709C-5109-4E96-AD96-D81D6BBFEB7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12226857" cy="6858000"/>
          </a:xfrm>
        </p:spPr>
      </p:pic>
    </p:spTree>
    <p:extLst>
      <p:ext uri="{BB962C8B-B14F-4D97-AF65-F5344CB8AC3E}">
        <p14:creationId xmlns:p14="http://schemas.microsoft.com/office/powerpoint/2010/main" val="3696144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9ED8926A-8BF6-46C2-A1AD-903AC322F75D}"/>
              </a:ext>
            </a:extLst>
          </p:cNvPr>
          <p:cNvSpPr>
            <a:spLocks noGrp="1"/>
          </p:cNvSpPr>
          <p:nvPr>
            <p:ph type="title"/>
          </p:nvPr>
        </p:nvSpPr>
        <p:spPr/>
        <p:txBody>
          <a:bodyPr/>
          <a:lstStyle/>
          <a:p>
            <a:endParaRPr lang="tr-TR"/>
          </a:p>
        </p:txBody>
      </p:sp>
      <p:pic>
        <p:nvPicPr>
          <p:cNvPr id="5" name="İçerik Yer Tutucusu 4" descr="ekran görüntüsü içeren bir resim&#10;&#10;Açıklama otomatik olarak oluşturuldu">
            <a:extLst>
              <a:ext uri="{FF2B5EF4-FFF2-40B4-BE49-F238E27FC236}">
                <a16:creationId xmlns:a16="http://schemas.microsoft.com/office/drawing/2014/main" xmlns="" id="{E3EADA4B-33A1-4F18-B39F-810EB877B91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794222"/>
          </a:xfrm>
        </p:spPr>
      </p:pic>
    </p:spTree>
    <p:extLst>
      <p:ext uri="{BB962C8B-B14F-4D97-AF65-F5344CB8AC3E}">
        <p14:creationId xmlns:p14="http://schemas.microsoft.com/office/powerpoint/2010/main" val="422622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79A1DC7E-DA4C-47D0-AC40-423C0BB7F8A3}"/>
              </a:ext>
            </a:extLst>
          </p:cNvPr>
          <p:cNvSpPr>
            <a:spLocks noGrp="1"/>
          </p:cNvSpPr>
          <p:nvPr>
            <p:ph type="title"/>
          </p:nvPr>
        </p:nvSpPr>
        <p:spPr>
          <a:xfrm>
            <a:off x="238593" y="-66389"/>
            <a:ext cx="10515600" cy="1325563"/>
          </a:xfrm>
        </p:spPr>
        <p:txBody>
          <a:bodyPr/>
          <a:lstStyle/>
          <a:p>
            <a:r>
              <a:rPr lang="tr-TR" dirty="0">
                <a:solidFill>
                  <a:schemeClr val="bg1"/>
                </a:solidFill>
              </a:rPr>
              <a:t>Harcama Yönetim Sistemi Giriş</a:t>
            </a:r>
          </a:p>
        </p:txBody>
      </p:sp>
      <p:sp>
        <p:nvSpPr>
          <p:cNvPr id="3" name="İçerik Yer Tutucusu 2">
            <a:extLst>
              <a:ext uri="{FF2B5EF4-FFF2-40B4-BE49-F238E27FC236}">
                <a16:creationId xmlns:a16="http://schemas.microsoft.com/office/drawing/2014/main" xmlns="" id="{9D462CEB-04A8-4325-994B-E8F06BCE25DA}"/>
              </a:ext>
            </a:extLst>
          </p:cNvPr>
          <p:cNvSpPr>
            <a:spLocks noGrp="1"/>
          </p:cNvSpPr>
          <p:nvPr>
            <p:ph idx="1"/>
          </p:nvPr>
        </p:nvSpPr>
        <p:spPr>
          <a:xfrm>
            <a:off x="104931" y="1259174"/>
            <a:ext cx="11848475" cy="5396459"/>
          </a:xfrm>
        </p:spPr>
        <p:txBody>
          <a:bodyPr/>
          <a:lstStyle/>
          <a:p>
            <a:r>
              <a:rPr lang="tr-TR" dirty="0">
                <a:solidFill>
                  <a:schemeClr val="bg1"/>
                </a:solidFill>
              </a:rPr>
              <a:t>Harcama Birimleri, https://mys.muhasebat.gov.tr/ adresinden Harcama Yönetim Sistemine ulaşabilir. Ayrıca </a:t>
            </a:r>
          </a:p>
          <a:p>
            <a:pPr marL="0" indent="0">
              <a:buNone/>
            </a:pPr>
            <a:r>
              <a:rPr lang="tr-TR" b="1" dirty="0">
                <a:solidFill>
                  <a:schemeClr val="bg1"/>
                </a:solidFill>
              </a:rPr>
              <a:t>             </a:t>
            </a:r>
            <a:r>
              <a:rPr lang="tr-TR" b="1" u="sng" dirty="0">
                <a:solidFill>
                  <a:schemeClr val="accent4">
                    <a:lumMod val="75000"/>
                  </a:schemeClr>
                </a:solidFill>
                <a:hlinkClick r:id="rId2">
                  <a:extLst>
                    <a:ext uri="{A12FA001-AC4F-418D-AE19-62706E023703}">
                      <ahyp:hlinkClr xmlns:ahyp="http://schemas.microsoft.com/office/drawing/2018/hyperlinkcolor" xmlns="" val="tx"/>
                    </a:ext>
                  </a:extLst>
                </a:hlinkClick>
              </a:rPr>
              <a:t>https://test-mys.muhasebat.gov.tr/login</a:t>
            </a:r>
            <a:r>
              <a:rPr lang="tr-TR" dirty="0">
                <a:solidFill>
                  <a:schemeClr val="accent4">
                    <a:lumMod val="75000"/>
                  </a:schemeClr>
                </a:solidFill>
              </a:rPr>
              <a:t> </a:t>
            </a:r>
            <a:r>
              <a:rPr lang="tr-TR" dirty="0">
                <a:solidFill>
                  <a:schemeClr val="bg1"/>
                </a:solidFill>
              </a:rPr>
              <a:t>adresinden çalışma yapılabilir.</a:t>
            </a:r>
            <a:endParaRPr lang="tr-TR" b="1" u="sng" dirty="0">
              <a:solidFill>
                <a:schemeClr val="accent4">
                  <a:lumMod val="75000"/>
                </a:schemeClr>
              </a:solidFill>
            </a:endParaRPr>
          </a:p>
          <a:p>
            <a:pPr marL="0" indent="0">
              <a:buNone/>
            </a:pPr>
            <a:endParaRPr lang="tr-TR" dirty="0">
              <a:solidFill>
                <a:schemeClr val="bg1"/>
              </a:solidFill>
            </a:endParaRPr>
          </a:p>
          <a:p>
            <a:pPr marL="0" indent="0">
              <a:buNone/>
            </a:pPr>
            <a:r>
              <a:rPr lang="tr-TR" dirty="0">
                <a:solidFill>
                  <a:schemeClr val="bg1"/>
                </a:solidFill>
              </a:rPr>
              <a:t>Sistemde dört farklı rol bulunmaktadır.</a:t>
            </a:r>
          </a:p>
          <a:p>
            <a:r>
              <a:rPr lang="tr-TR" dirty="0">
                <a:solidFill>
                  <a:schemeClr val="bg1"/>
                </a:solidFill>
              </a:rPr>
              <a:t>Veri Giriş Görevlisi</a:t>
            </a:r>
          </a:p>
          <a:p>
            <a:r>
              <a:rPr lang="tr-TR" dirty="0">
                <a:solidFill>
                  <a:schemeClr val="bg1"/>
                </a:solidFill>
              </a:rPr>
              <a:t>Gerçekleştirme Görevlisi </a:t>
            </a:r>
          </a:p>
          <a:p>
            <a:r>
              <a:rPr lang="tr-TR" dirty="0">
                <a:solidFill>
                  <a:schemeClr val="bg1"/>
                </a:solidFill>
              </a:rPr>
              <a:t>Harcama Yetkilisi</a:t>
            </a:r>
          </a:p>
          <a:p>
            <a:r>
              <a:rPr lang="tr-TR" dirty="0">
                <a:solidFill>
                  <a:schemeClr val="bg1"/>
                </a:solidFill>
              </a:rPr>
              <a:t>Strateji Kullanıcısı olarak</a:t>
            </a:r>
          </a:p>
        </p:txBody>
      </p:sp>
    </p:spTree>
    <p:extLst>
      <p:ext uri="{BB962C8B-B14F-4D97-AF65-F5344CB8AC3E}">
        <p14:creationId xmlns:p14="http://schemas.microsoft.com/office/powerpoint/2010/main" val="223801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79A1DC7E-DA4C-47D0-AC40-423C0BB7F8A3}"/>
              </a:ext>
            </a:extLst>
          </p:cNvPr>
          <p:cNvSpPr>
            <a:spLocks noGrp="1"/>
          </p:cNvSpPr>
          <p:nvPr>
            <p:ph type="title"/>
          </p:nvPr>
        </p:nvSpPr>
        <p:spPr>
          <a:xfrm>
            <a:off x="268574" y="1"/>
            <a:ext cx="10515600" cy="884420"/>
          </a:xfrm>
        </p:spPr>
        <p:txBody>
          <a:bodyPr/>
          <a:lstStyle/>
          <a:p>
            <a:r>
              <a:rPr lang="tr-TR" dirty="0">
                <a:solidFill>
                  <a:schemeClr val="bg1"/>
                </a:solidFill>
              </a:rPr>
              <a:t>Görevler</a:t>
            </a:r>
          </a:p>
        </p:txBody>
      </p:sp>
      <p:sp>
        <p:nvSpPr>
          <p:cNvPr id="3" name="İçerik Yer Tutucusu 2">
            <a:extLst>
              <a:ext uri="{FF2B5EF4-FFF2-40B4-BE49-F238E27FC236}">
                <a16:creationId xmlns:a16="http://schemas.microsoft.com/office/drawing/2014/main" xmlns="" id="{9D462CEB-04A8-4325-994B-E8F06BCE25DA}"/>
              </a:ext>
            </a:extLst>
          </p:cNvPr>
          <p:cNvSpPr>
            <a:spLocks noGrp="1"/>
          </p:cNvSpPr>
          <p:nvPr>
            <p:ph idx="1"/>
          </p:nvPr>
        </p:nvSpPr>
        <p:spPr>
          <a:xfrm>
            <a:off x="268574" y="884420"/>
            <a:ext cx="11085226" cy="5726241"/>
          </a:xfrm>
        </p:spPr>
        <p:txBody>
          <a:bodyPr>
            <a:normAutofit fontScale="92500" lnSpcReduction="10000"/>
          </a:bodyPr>
          <a:lstStyle/>
          <a:p>
            <a:pPr algn="just"/>
            <a:r>
              <a:rPr lang="tr-TR" dirty="0">
                <a:solidFill>
                  <a:srgbClr val="FFFF00"/>
                </a:solidFill>
              </a:rPr>
              <a:t>Veri Giriş Görevlisi</a:t>
            </a:r>
            <a:r>
              <a:rPr lang="tr-TR" dirty="0">
                <a:solidFill>
                  <a:schemeClr val="bg1"/>
                </a:solidFill>
              </a:rPr>
              <a:t>; “Harcama Talimatı Onay Belgesi” ile “Ödeme Emri </a:t>
            </a:r>
            <a:r>
              <a:rPr lang="tr-TR" dirty="0" err="1">
                <a:solidFill>
                  <a:schemeClr val="bg1"/>
                </a:solidFill>
              </a:rPr>
              <a:t>Belgesi‟ni</a:t>
            </a:r>
            <a:r>
              <a:rPr lang="tr-TR" dirty="0">
                <a:solidFill>
                  <a:schemeClr val="bg1"/>
                </a:solidFill>
              </a:rPr>
              <a:t> sistem üzerinden hazırlayarak Gerçekleştirme Görevlisine göndermektedir. Belgeler üzerinde imzası bulunmamakta ancak yaptığı işlemlerin kaydı sistem tarafından tutulmaktadır. </a:t>
            </a:r>
          </a:p>
          <a:p>
            <a:pPr algn="just"/>
            <a:r>
              <a:rPr lang="tr-TR" dirty="0">
                <a:solidFill>
                  <a:srgbClr val="FFFF00"/>
                </a:solidFill>
              </a:rPr>
              <a:t>Gerçekleştirme Görevlisi</a:t>
            </a:r>
            <a:r>
              <a:rPr lang="tr-TR" dirty="0">
                <a:solidFill>
                  <a:schemeClr val="bg1"/>
                </a:solidFill>
              </a:rPr>
              <a:t>; Veri Giriş Görevlisi tarafından hazırlanan belgeleri kontrol ederek onaylamakta veya belgeleri kendisi hazırlayarak sistem üzerinden Harcama Yetkilisine göndermektedir. Gerçekleştirme Görevlisinin Harcama Talimatı Onay Belgesinde “Düzenleyen”, Ödeme Emri Belgesinde ise “Gerçekleştirme Görevlisi” sıfatıyla imzası bulunmaktadır.</a:t>
            </a:r>
          </a:p>
          <a:p>
            <a:pPr algn="just"/>
            <a:r>
              <a:rPr lang="tr-TR" dirty="0">
                <a:solidFill>
                  <a:srgbClr val="FFFF00"/>
                </a:solidFill>
              </a:rPr>
              <a:t>Harcama Yetkilisi</a:t>
            </a:r>
            <a:r>
              <a:rPr lang="tr-TR" dirty="0">
                <a:solidFill>
                  <a:schemeClr val="bg1"/>
                </a:solidFill>
              </a:rPr>
              <a:t>; Gerçekleştirme Görevlisi tarafından sistem üzerinden gönderilen Harcama Talimatı Onay Belgesi veya Ödeme Emri Belgesini onaylayarak imzalamakta ve elektronik ortamda muhasebe sistemine göndermektedir.</a:t>
            </a:r>
          </a:p>
          <a:p>
            <a:pPr algn="just"/>
            <a:r>
              <a:rPr lang="tr-TR" dirty="0">
                <a:solidFill>
                  <a:srgbClr val="FFFF00"/>
                </a:solidFill>
              </a:rPr>
              <a:t>Strateji Kullanıcısı</a:t>
            </a:r>
            <a:r>
              <a:rPr lang="tr-TR" dirty="0">
                <a:solidFill>
                  <a:schemeClr val="bg1"/>
                </a:solidFill>
              </a:rPr>
              <a:t>; harcama sürecine ilişkin ön mali kontrol işlemlerini yapmakta ve sistem üzerinden gerçekleştirdiği kontrollere ilişkin görüş yazısı düzenleyerek Harcama Yetkilisi veya Gerçekleştirme Görevlisine göndermektedir.</a:t>
            </a:r>
          </a:p>
        </p:txBody>
      </p:sp>
    </p:spTree>
    <p:extLst>
      <p:ext uri="{BB962C8B-B14F-4D97-AF65-F5344CB8AC3E}">
        <p14:creationId xmlns:p14="http://schemas.microsoft.com/office/powerpoint/2010/main" val="31309782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İçerik Yer Tutucusu 4">
            <a:extLst>
              <a:ext uri="{FF2B5EF4-FFF2-40B4-BE49-F238E27FC236}">
                <a16:creationId xmlns:a16="http://schemas.microsoft.com/office/drawing/2014/main" xmlns="" id="{CBE690B5-FFE5-4BCF-93E2-261D13F5029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6910" cy="6858001"/>
          </a:xfrm>
          <a:prstGeom prst="rect">
            <a:avLst/>
          </a:prstGeom>
        </p:spPr>
      </p:pic>
      <p:sp>
        <p:nvSpPr>
          <p:cNvPr id="23" name="Unvan 1">
            <a:extLst>
              <a:ext uri="{FF2B5EF4-FFF2-40B4-BE49-F238E27FC236}">
                <a16:creationId xmlns:a16="http://schemas.microsoft.com/office/drawing/2014/main" xmlns="" id="{B9B38349-8A7D-4BB7-9645-F9997FFD0B89}"/>
              </a:ext>
            </a:extLst>
          </p:cNvPr>
          <p:cNvSpPr>
            <a:spLocks noGrp="1"/>
          </p:cNvSpPr>
          <p:nvPr>
            <p:ph type="title"/>
          </p:nvPr>
        </p:nvSpPr>
        <p:spPr>
          <a:xfrm>
            <a:off x="1147689" y="500063"/>
            <a:ext cx="10515600" cy="1325563"/>
          </a:xfrm>
        </p:spPr>
        <p:txBody>
          <a:bodyPr vert="horz" lIns="91440" tIns="45720" rIns="91440" bIns="45720" rtlCol="0" anchor="ctr">
            <a:normAutofit/>
          </a:bodyPr>
          <a:lstStyle/>
          <a:p>
            <a:r>
              <a:rPr lang="en-US" kern="1200" dirty="0" err="1">
                <a:solidFill>
                  <a:schemeClr val="bg1"/>
                </a:solidFill>
                <a:latin typeface="+mj-lt"/>
                <a:ea typeface="+mj-ea"/>
                <a:cs typeface="+mj-cs"/>
              </a:rPr>
              <a:t>Kullanıcı</a:t>
            </a:r>
            <a:r>
              <a:rPr lang="en-US" kern="1200" dirty="0">
                <a:solidFill>
                  <a:schemeClr val="bg1"/>
                </a:solidFill>
                <a:latin typeface="+mj-lt"/>
                <a:ea typeface="+mj-ea"/>
                <a:cs typeface="+mj-cs"/>
              </a:rPr>
              <a:t>, TC </a:t>
            </a:r>
            <a:r>
              <a:rPr lang="en-US" kern="1200" dirty="0" err="1">
                <a:solidFill>
                  <a:schemeClr val="bg1"/>
                </a:solidFill>
                <a:latin typeface="+mj-lt"/>
                <a:ea typeface="+mj-ea"/>
                <a:cs typeface="+mj-cs"/>
              </a:rPr>
              <a:t>Kimlik</a:t>
            </a:r>
            <a:r>
              <a:rPr lang="en-US" kern="1200" dirty="0">
                <a:solidFill>
                  <a:schemeClr val="bg1"/>
                </a:solidFill>
                <a:latin typeface="+mj-lt"/>
                <a:ea typeface="+mj-ea"/>
                <a:cs typeface="+mj-cs"/>
              </a:rPr>
              <a:t> </a:t>
            </a:r>
            <a:r>
              <a:rPr lang="en-US" kern="1200" dirty="0" err="1">
                <a:solidFill>
                  <a:schemeClr val="bg1"/>
                </a:solidFill>
                <a:latin typeface="+mj-lt"/>
                <a:ea typeface="+mj-ea"/>
                <a:cs typeface="+mj-cs"/>
              </a:rPr>
              <a:t>Numarası</a:t>
            </a:r>
            <a:r>
              <a:rPr lang="en-US" kern="1200" dirty="0">
                <a:solidFill>
                  <a:schemeClr val="bg1"/>
                </a:solidFill>
                <a:latin typeface="+mj-lt"/>
                <a:ea typeface="+mj-ea"/>
                <a:cs typeface="+mj-cs"/>
              </a:rPr>
              <a:t> </a:t>
            </a:r>
            <a:r>
              <a:rPr lang="en-US" kern="1200" dirty="0" err="1">
                <a:solidFill>
                  <a:schemeClr val="bg1"/>
                </a:solidFill>
                <a:latin typeface="+mj-lt"/>
                <a:ea typeface="+mj-ea"/>
                <a:cs typeface="+mj-cs"/>
              </a:rPr>
              <a:t>ve</a:t>
            </a:r>
            <a:r>
              <a:rPr lang="en-US" kern="1200" dirty="0">
                <a:solidFill>
                  <a:schemeClr val="bg1"/>
                </a:solidFill>
                <a:latin typeface="+mj-lt"/>
                <a:ea typeface="+mj-ea"/>
                <a:cs typeface="+mj-cs"/>
              </a:rPr>
              <a:t> </a:t>
            </a:r>
            <a:r>
              <a:rPr lang="en-US" kern="1200" dirty="0" err="1">
                <a:solidFill>
                  <a:schemeClr val="bg1"/>
                </a:solidFill>
                <a:latin typeface="+mj-lt"/>
                <a:ea typeface="+mj-ea"/>
                <a:cs typeface="+mj-cs"/>
              </a:rPr>
              <a:t>şifresini</a:t>
            </a:r>
            <a:r>
              <a:rPr lang="en-US" kern="1200" dirty="0">
                <a:solidFill>
                  <a:schemeClr val="bg1"/>
                </a:solidFill>
                <a:latin typeface="+mj-lt"/>
                <a:ea typeface="+mj-ea"/>
                <a:cs typeface="+mj-cs"/>
              </a:rPr>
              <a:t> </a:t>
            </a:r>
            <a:r>
              <a:rPr lang="en-US" kern="1200" dirty="0" err="1">
                <a:solidFill>
                  <a:schemeClr val="bg1"/>
                </a:solidFill>
                <a:latin typeface="+mj-lt"/>
                <a:ea typeface="+mj-ea"/>
                <a:cs typeface="+mj-cs"/>
              </a:rPr>
              <a:t>girerek</a:t>
            </a:r>
            <a:r>
              <a:rPr lang="en-US" kern="1200" dirty="0">
                <a:solidFill>
                  <a:schemeClr val="bg1"/>
                </a:solidFill>
                <a:latin typeface="+mj-lt"/>
                <a:ea typeface="+mj-ea"/>
                <a:cs typeface="+mj-cs"/>
              </a:rPr>
              <a:t> </a:t>
            </a:r>
            <a:r>
              <a:rPr lang="en-US" kern="1200" dirty="0" err="1">
                <a:solidFill>
                  <a:schemeClr val="bg1"/>
                </a:solidFill>
                <a:latin typeface="+mj-lt"/>
                <a:ea typeface="+mj-ea"/>
                <a:cs typeface="+mj-cs"/>
              </a:rPr>
              <a:t>sisteme</a:t>
            </a:r>
            <a:r>
              <a:rPr lang="en-US" kern="1200" dirty="0">
                <a:solidFill>
                  <a:schemeClr val="bg1"/>
                </a:solidFill>
                <a:latin typeface="+mj-lt"/>
                <a:ea typeface="+mj-ea"/>
                <a:cs typeface="+mj-cs"/>
              </a:rPr>
              <a:t> </a:t>
            </a:r>
            <a:r>
              <a:rPr lang="en-US" kern="1200" dirty="0" err="1">
                <a:solidFill>
                  <a:schemeClr val="bg1"/>
                </a:solidFill>
                <a:latin typeface="+mj-lt"/>
                <a:ea typeface="+mj-ea"/>
                <a:cs typeface="+mj-cs"/>
              </a:rPr>
              <a:t>giriş</a:t>
            </a:r>
            <a:r>
              <a:rPr lang="en-US" kern="1200" dirty="0">
                <a:solidFill>
                  <a:schemeClr val="bg1"/>
                </a:solidFill>
                <a:latin typeface="+mj-lt"/>
                <a:ea typeface="+mj-ea"/>
                <a:cs typeface="+mj-cs"/>
              </a:rPr>
              <a:t> </a:t>
            </a:r>
            <a:r>
              <a:rPr lang="en-US" kern="1200" dirty="0" err="1">
                <a:solidFill>
                  <a:schemeClr val="bg1"/>
                </a:solidFill>
                <a:latin typeface="+mj-lt"/>
                <a:ea typeface="+mj-ea"/>
                <a:cs typeface="+mj-cs"/>
              </a:rPr>
              <a:t>yapmaktadır</a:t>
            </a:r>
            <a:r>
              <a:rPr lang="en-US" kern="1200" dirty="0">
                <a:solidFill>
                  <a:schemeClr val="bg1"/>
                </a:solidFill>
                <a:latin typeface="+mj-lt"/>
                <a:ea typeface="+mj-ea"/>
                <a:cs typeface="+mj-cs"/>
              </a:rPr>
              <a:t>.</a:t>
            </a:r>
          </a:p>
        </p:txBody>
      </p:sp>
    </p:spTree>
    <p:extLst>
      <p:ext uri="{BB962C8B-B14F-4D97-AF65-F5344CB8AC3E}">
        <p14:creationId xmlns:p14="http://schemas.microsoft.com/office/powerpoint/2010/main" val="12828918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ekran görüntüsü içeren bir resim&#10;&#10;Açıklama otomatik olarak oluşturuldu">
            <a:extLst>
              <a:ext uri="{FF2B5EF4-FFF2-40B4-BE49-F238E27FC236}">
                <a16:creationId xmlns:a16="http://schemas.microsoft.com/office/drawing/2014/main" xmlns="" id="{9CF62C71-83B9-460C-9CF1-D649E3DF72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6" name="Dikdörtgen 5">
            <a:extLst>
              <a:ext uri="{FF2B5EF4-FFF2-40B4-BE49-F238E27FC236}">
                <a16:creationId xmlns:a16="http://schemas.microsoft.com/office/drawing/2014/main" xmlns="" id="{D281EEEC-4F3D-47E5-9D2D-D1ABAF03C742}"/>
              </a:ext>
            </a:extLst>
          </p:cNvPr>
          <p:cNvSpPr/>
          <p:nvPr/>
        </p:nvSpPr>
        <p:spPr>
          <a:xfrm>
            <a:off x="3047999" y="3105835"/>
            <a:ext cx="8065477" cy="369332"/>
          </a:xfrm>
          <a:prstGeom prst="rect">
            <a:avLst/>
          </a:prstGeom>
        </p:spPr>
        <p:txBody>
          <a:bodyPr wrap="square">
            <a:spAutoFit/>
          </a:bodyPr>
          <a:lstStyle/>
          <a:p>
            <a:r>
              <a:rPr lang="tr-TR" dirty="0"/>
              <a:t>Sisteme giriş yapıldığında Kurumsal Kod ve Rol Seçim Ekranına ulaşılır</a:t>
            </a:r>
          </a:p>
        </p:txBody>
      </p:sp>
    </p:spTree>
    <p:extLst>
      <p:ext uri="{BB962C8B-B14F-4D97-AF65-F5344CB8AC3E}">
        <p14:creationId xmlns:p14="http://schemas.microsoft.com/office/powerpoint/2010/main" val="35774703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descr="ekran görüntüsü içeren bir resim&#10;&#10;Açıklama otomatik olarak oluşturuldu">
            <a:extLst>
              <a:ext uri="{FF2B5EF4-FFF2-40B4-BE49-F238E27FC236}">
                <a16:creationId xmlns:a16="http://schemas.microsoft.com/office/drawing/2014/main" xmlns="" id="{AFCDB423-BA07-496E-A8B6-40F8496FCC4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214629" cy="6858000"/>
          </a:xfrm>
        </p:spPr>
      </p:pic>
      <p:sp>
        <p:nvSpPr>
          <p:cNvPr id="6" name="Dikdörtgen 5">
            <a:extLst>
              <a:ext uri="{FF2B5EF4-FFF2-40B4-BE49-F238E27FC236}">
                <a16:creationId xmlns:a16="http://schemas.microsoft.com/office/drawing/2014/main" xmlns="" id="{DE2CC2C0-24A3-4C28-B7E6-F943449DDC3C}"/>
              </a:ext>
            </a:extLst>
          </p:cNvPr>
          <p:cNvSpPr/>
          <p:nvPr/>
        </p:nvSpPr>
        <p:spPr>
          <a:xfrm>
            <a:off x="2015540" y="2442477"/>
            <a:ext cx="5801268" cy="369332"/>
          </a:xfrm>
          <a:prstGeom prst="rect">
            <a:avLst/>
          </a:prstGeom>
        </p:spPr>
        <p:txBody>
          <a:bodyPr wrap="none">
            <a:spAutoFit/>
          </a:bodyPr>
          <a:lstStyle/>
          <a:p>
            <a:r>
              <a:rPr lang="tr-TR" dirty="0"/>
              <a:t>Harcama yönetimi modülü bu alt modüllerden oluşmaktadır.</a:t>
            </a:r>
          </a:p>
        </p:txBody>
      </p:sp>
      <p:cxnSp>
        <p:nvCxnSpPr>
          <p:cNvPr id="8" name="Düz Ok Bağlayıcısı 7">
            <a:extLst>
              <a:ext uri="{FF2B5EF4-FFF2-40B4-BE49-F238E27FC236}">
                <a16:creationId xmlns:a16="http://schemas.microsoft.com/office/drawing/2014/main" xmlns="" id="{0A408307-6122-4AA0-97AD-866F2664B1A5}"/>
              </a:ext>
            </a:extLst>
          </p:cNvPr>
          <p:cNvCxnSpPr>
            <a:cxnSpLocks/>
          </p:cNvCxnSpPr>
          <p:nvPr/>
        </p:nvCxnSpPr>
        <p:spPr>
          <a:xfrm flipH="1">
            <a:off x="1463041" y="2610852"/>
            <a:ext cx="432000" cy="0"/>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7002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62E9CD22-0524-4C5D-B943-27E277170B15}"/>
              </a:ext>
            </a:extLst>
          </p:cNvPr>
          <p:cNvSpPr>
            <a:spLocks noGrp="1"/>
          </p:cNvSpPr>
          <p:nvPr>
            <p:ph type="title"/>
          </p:nvPr>
        </p:nvSpPr>
        <p:spPr>
          <a:xfrm>
            <a:off x="584202" y="74730"/>
            <a:ext cx="10588434" cy="1062644"/>
          </a:xfrm>
        </p:spPr>
        <p:txBody>
          <a:bodyPr anchor="b">
            <a:normAutofit/>
          </a:bodyPr>
          <a:lstStyle/>
          <a:p>
            <a:r>
              <a:rPr lang="tr-TR" dirty="0"/>
              <a:t> </a:t>
            </a:r>
            <a:r>
              <a:rPr lang="tr-TR" dirty="0">
                <a:solidFill>
                  <a:schemeClr val="bg1"/>
                </a:solidFill>
              </a:rPr>
              <a:t>Harcamalar</a:t>
            </a:r>
          </a:p>
        </p:txBody>
      </p:sp>
      <p:cxnSp>
        <p:nvCxnSpPr>
          <p:cNvPr id="33" name="Straight Connector 32">
            <a:extLst>
              <a:ext uri="{FF2B5EF4-FFF2-40B4-BE49-F238E27FC236}">
                <a16:creationId xmlns:a16="http://schemas.microsoft.com/office/drawing/2014/main" xmlns="" id="{39B7FDC9-F0CE-43A7-9F2A-83DD09DC345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5" name="Resim 4" descr="ekran görüntüsü, bilgisayar, iç mekan, dizüstü içeren bir resim&#10;&#10;Açıklama otomatik olarak oluşturuldu">
            <a:extLst>
              <a:ext uri="{FF2B5EF4-FFF2-40B4-BE49-F238E27FC236}">
                <a16:creationId xmlns:a16="http://schemas.microsoft.com/office/drawing/2014/main" xmlns="" id="{D5A24B93-F3B6-4FEA-8C29-1CB31CBE6F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65037"/>
            <a:ext cx="12192000" cy="4592962"/>
          </a:xfrm>
          <a:prstGeom prst="rect">
            <a:avLst/>
          </a:prstGeom>
        </p:spPr>
      </p:pic>
      <p:sp>
        <p:nvSpPr>
          <p:cNvPr id="3" name="İçerik Yer Tutucusu 2">
            <a:extLst>
              <a:ext uri="{FF2B5EF4-FFF2-40B4-BE49-F238E27FC236}">
                <a16:creationId xmlns:a16="http://schemas.microsoft.com/office/drawing/2014/main" xmlns="" id="{5615BA0E-848B-48D0-9DE0-385A5C0AE13D}"/>
              </a:ext>
            </a:extLst>
          </p:cNvPr>
          <p:cNvSpPr>
            <a:spLocks noGrp="1"/>
          </p:cNvSpPr>
          <p:nvPr>
            <p:ph idx="1"/>
          </p:nvPr>
        </p:nvSpPr>
        <p:spPr>
          <a:xfrm>
            <a:off x="4306767" y="74729"/>
            <a:ext cx="7712779" cy="2578521"/>
          </a:xfrm>
        </p:spPr>
        <p:txBody>
          <a:bodyPr>
            <a:normAutofit/>
          </a:bodyPr>
          <a:lstStyle/>
          <a:p>
            <a:r>
              <a:rPr lang="tr-TR" sz="1200" dirty="0">
                <a:solidFill>
                  <a:schemeClr val="bg1"/>
                </a:solidFill>
              </a:rPr>
              <a:t>Harcama Yönetimi modülünden harcamalar alt modülü seçilir ve Harcamalar ekranı görüntülenir</a:t>
            </a:r>
          </a:p>
          <a:p>
            <a:r>
              <a:rPr lang="tr-TR" sz="1200" dirty="0">
                <a:solidFill>
                  <a:schemeClr val="bg1"/>
                </a:solidFill>
              </a:rPr>
              <a:t>Harcamalar ekranında; önceden girilen harcama kayıtları görüntülenmekte, onaylanmamış harcamalar üzerinde düzenleme yapılabilmekte ve yeni harcama kayıtları başlatılmaktadır.</a:t>
            </a:r>
          </a:p>
          <a:p>
            <a:r>
              <a:rPr lang="tr-TR" sz="1200" dirty="0">
                <a:solidFill>
                  <a:schemeClr val="bg1"/>
                </a:solidFill>
              </a:rPr>
              <a:t>Harcama kayıtlarına ilişkin sorgulama yapmak için Harcama Sorgula bölümündeki; Harcama No, İşin Adı, Oluşturma Tarihi, Durum, Ana Tür ve Alt Tür parametrelerinden en az bir tanesi girilerek butonu tıklanır.</a:t>
            </a:r>
          </a:p>
          <a:p>
            <a:r>
              <a:rPr lang="tr-TR" sz="1200" dirty="0">
                <a:solidFill>
                  <a:schemeClr val="bg1"/>
                </a:solidFill>
              </a:rPr>
              <a:t>Sorgulama sonucunda gelen harcama kayıtlarının, herhangi birini görüntülemek için ilgili kayıt seçilerek butonu tıklanır.</a:t>
            </a:r>
          </a:p>
          <a:p>
            <a:r>
              <a:rPr lang="tr-TR" sz="1200" dirty="0">
                <a:solidFill>
                  <a:schemeClr val="bg1"/>
                </a:solidFill>
              </a:rPr>
              <a:t>Henüz onaylanmamış durumdaki harcama kayıtları üzerinde, butonu tıklanarak yeniden düzenleme yapılabilir.</a:t>
            </a:r>
          </a:p>
          <a:p>
            <a:r>
              <a:rPr lang="tr-TR" sz="1200" dirty="0">
                <a:solidFill>
                  <a:schemeClr val="bg1"/>
                </a:solidFill>
              </a:rPr>
              <a:t>Yeni harcama başlatmak için, ekranda yer alan butonu tıklanarak Harcama Bilgi Girişi ekranı görüntülenir.</a:t>
            </a:r>
          </a:p>
        </p:txBody>
      </p:sp>
    </p:spTree>
    <p:extLst>
      <p:ext uri="{BB962C8B-B14F-4D97-AF65-F5344CB8AC3E}">
        <p14:creationId xmlns:p14="http://schemas.microsoft.com/office/powerpoint/2010/main" val="1293817648"/>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549</TotalTime>
  <Words>739</Words>
  <Application>Microsoft Office PowerPoint</Application>
  <PresentationFormat>Geniş ekran</PresentationFormat>
  <Paragraphs>55</Paragraphs>
  <Slides>38</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38</vt:i4>
      </vt:variant>
    </vt:vector>
  </HeadingPairs>
  <TitlesOfParts>
    <vt:vector size="42" baseType="lpstr">
      <vt:lpstr>Arial</vt:lpstr>
      <vt:lpstr>Calibri</vt:lpstr>
      <vt:lpstr>Calibri Light</vt:lpstr>
      <vt:lpstr>Office Teması</vt:lpstr>
      <vt:lpstr>AKDENİZ ÜNİVERSİTESİ REKTÖRLÜĞÜ  İDARİ VE MALİ İŞLER DAİRE BAŞKANLIĞI</vt:lpstr>
      <vt:lpstr> Harcama Yönetim Sistemi Nedir?</vt:lpstr>
      <vt:lpstr>Harcama Yönetim Sistemi Hangi Modülerden Oluşmaktadır?</vt:lpstr>
      <vt:lpstr>Harcama Yönetim Sistemi Giriş</vt:lpstr>
      <vt:lpstr>Görevler</vt:lpstr>
      <vt:lpstr>Kullanıcı, TC Kimlik Numarası ve şifresini girerek sisteme giriş yapmaktadır.</vt:lpstr>
      <vt:lpstr>PowerPoint Sunusu</vt:lpstr>
      <vt:lpstr>PowerPoint Sunusu</vt:lpstr>
      <vt:lpstr> Harcamalar</vt:lpstr>
      <vt:lpstr>PowerPoint Sunusu</vt:lpstr>
      <vt:lpstr>PowerPoint Sunusu</vt:lpstr>
      <vt:lpstr>PowerPoint Sunusu</vt:lpstr>
      <vt:lpstr>PowerPoint Sunusu</vt:lpstr>
      <vt:lpstr>PowerPoint Sunusu</vt:lpstr>
      <vt:lpstr>PowerPoint Sunusu</vt:lpstr>
      <vt:lpstr>Harcama Talimatı Düzenlenmeyen Harcamalar</vt:lpstr>
      <vt:lpstr>PowerPoint Sunusu</vt:lpstr>
      <vt:lpstr>Harcama Talimatı  Düzenlenen Harcamalar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AKDENİZ ÜNİVERSİTESİ REKTÖRLÜĞÜ  İDARİ VE MALİ İŞLER DAİRE BAŞKANLIĞI</dc:title>
  <dc:creator>İhale</dc:creator>
  <cp:lastModifiedBy>HP Inc.</cp:lastModifiedBy>
  <cp:revision>25</cp:revision>
  <dcterms:created xsi:type="dcterms:W3CDTF">2018-12-29T13:10:27Z</dcterms:created>
  <dcterms:modified xsi:type="dcterms:W3CDTF">2019-01-07T07:53:42Z</dcterms:modified>
</cp:coreProperties>
</file>