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9" r:id="rId2"/>
  </p:sldMasterIdLst>
  <p:notesMasterIdLst>
    <p:notesMasterId r:id="rId30"/>
  </p:notesMasterIdLst>
  <p:handoutMasterIdLst>
    <p:handoutMasterId r:id="rId31"/>
  </p:handoutMasterIdLst>
  <p:sldIdLst>
    <p:sldId id="558" r:id="rId3"/>
    <p:sldId id="542" r:id="rId4"/>
    <p:sldId id="578" r:id="rId5"/>
    <p:sldId id="579" r:id="rId6"/>
    <p:sldId id="603" r:id="rId7"/>
    <p:sldId id="595" r:id="rId8"/>
    <p:sldId id="602" r:id="rId9"/>
    <p:sldId id="601" r:id="rId10"/>
    <p:sldId id="614" r:id="rId11"/>
    <p:sldId id="600" r:id="rId12"/>
    <p:sldId id="609" r:id="rId13"/>
    <p:sldId id="611" r:id="rId14"/>
    <p:sldId id="613" r:id="rId15"/>
    <p:sldId id="612" r:id="rId16"/>
    <p:sldId id="608" r:id="rId17"/>
    <p:sldId id="610" r:id="rId18"/>
    <p:sldId id="607" r:id="rId19"/>
    <p:sldId id="615" r:id="rId20"/>
    <p:sldId id="616" r:id="rId21"/>
    <p:sldId id="594" r:id="rId22"/>
    <p:sldId id="618" r:id="rId23"/>
    <p:sldId id="606" r:id="rId24"/>
    <p:sldId id="604" r:id="rId25"/>
    <p:sldId id="605" r:id="rId26"/>
    <p:sldId id="572" r:id="rId27"/>
    <p:sldId id="617" r:id="rId28"/>
    <p:sldId id="599" r:id="rId29"/>
  </p:sldIdLst>
  <p:sldSz cx="9144000" cy="6858000" type="screen4x3"/>
  <p:notesSz cx="9144000" cy="6858000"/>
  <p:defaultTextStyle>
    <a:defPPr>
      <a:defRPr lang="en-US"/>
    </a:defPPr>
    <a:lvl1pPr algn="l" rtl="0" eaLnBrk="0" fontAlgn="base" hangingPunct="0">
      <a:spcBef>
        <a:spcPct val="0"/>
      </a:spcBef>
      <a:spcAft>
        <a:spcPct val="0"/>
      </a:spcAft>
      <a:defRPr kumimoji="1" sz="2400" b="1" kern="1200">
        <a:solidFill>
          <a:schemeClr val="tx1"/>
        </a:solidFill>
        <a:latin typeface="Arial" charset="0"/>
        <a:ea typeface="+mn-ea"/>
        <a:cs typeface="Arial" charset="0"/>
      </a:defRPr>
    </a:lvl1pPr>
    <a:lvl2pPr marL="457200" algn="l" rtl="0" eaLnBrk="0" fontAlgn="base" hangingPunct="0">
      <a:spcBef>
        <a:spcPct val="0"/>
      </a:spcBef>
      <a:spcAft>
        <a:spcPct val="0"/>
      </a:spcAft>
      <a:defRPr kumimoji="1" sz="2400" b="1" kern="1200">
        <a:solidFill>
          <a:schemeClr val="tx1"/>
        </a:solidFill>
        <a:latin typeface="Arial" charset="0"/>
        <a:ea typeface="+mn-ea"/>
        <a:cs typeface="Arial" charset="0"/>
      </a:defRPr>
    </a:lvl2pPr>
    <a:lvl3pPr marL="914400" algn="l" rtl="0" eaLnBrk="0" fontAlgn="base" hangingPunct="0">
      <a:spcBef>
        <a:spcPct val="0"/>
      </a:spcBef>
      <a:spcAft>
        <a:spcPct val="0"/>
      </a:spcAft>
      <a:defRPr kumimoji="1" sz="2400" b="1" kern="1200">
        <a:solidFill>
          <a:schemeClr val="tx1"/>
        </a:solidFill>
        <a:latin typeface="Arial" charset="0"/>
        <a:ea typeface="+mn-ea"/>
        <a:cs typeface="Arial" charset="0"/>
      </a:defRPr>
    </a:lvl3pPr>
    <a:lvl4pPr marL="1371600" algn="l" rtl="0" eaLnBrk="0" fontAlgn="base" hangingPunct="0">
      <a:spcBef>
        <a:spcPct val="0"/>
      </a:spcBef>
      <a:spcAft>
        <a:spcPct val="0"/>
      </a:spcAft>
      <a:defRPr kumimoji="1" sz="2400" b="1" kern="1200">
        <a:solidFill>
          <a:schemeClr val="tx1"/>
        </a:solidFill>
        <a:latin typeface="Arial" charset="0"/>
        <a:ea typeface="+mn-ea"/>
        <a:cs typeface="Arial" charset="0"/>
      </a:defRPr>
    </a:lvl4pPr>
    <a:lvl5pPr marL="1828800" algn="l" rtl="0" eaLnBrk="0" fontAlgn="base" hangingPunct="0">
      <a:spcBef>
        <a:spcPct val="0"/>
      </a:spcBef>
      <a:spcAft>
        <a:spcPct val="0"/>
      </a:spcAft>
      <a:defRPr kumimoji="1" sz="2400" b="1" kern="1200">
        <a:solidFill>
          <a:schemeClr val="tx1"/>
        </a:solidFill>
        <a:latin typeface="Arial" charset="0"/>
        <a:ea typeface="+mn-ea"/>
        <a:cs typeface="Arial" charset="0"/>
      </a:defRPr>
    </a:lvl5pPr>
    <a:lvl6pPr marL="2286000" algn="l" defTabSz="914400" rtl="0" eaLnBrk="1" latinLnBrk="0" hangingPunct="1">
      <a:defRPr kumimoji="1" sz="2400" b="1" kern="1200">
        <a:solidFill>
          <a:schemeClr val="tx1"/>
        </a:solidFill>
        <a:latin typeface="Arial" charset="0"/>
        <a:ea typeface="+mn-ea"/>
        <a:cs typeface="Arial" charset="0"/>
      </a:defRPr>
    </a:lvl6pPr>
    <a:lvl7pPr marL="2743200" algn="l" defTabSz="914400" rtl="0" eaLnBrk="1" latinLnBrk="0" hangingPunct="1">
      <a:defRPr kumimoji="1" sz="2400" b="1" kern="1200">
        <a:solidFill>
          <a:schemeClr val="tx1"/>
        </a:solidFill>
        <a:latin typeface="Arial" charset="0"/>
        <a:ea typeface="+mn-ea"/>
        <a:cs typeface="Arial" charset="0"/>
      </a:defRPr>
    </a:lvl7pPr>
    <a:lvl8pPr marL="3200400" algn="l" defTabSz="914400" rtl="0" eaLnBrk="1" latinLnBrk="0" hangingPunct="1">
      <a:defRPr kumimoji="1" sz="2400" b="1" kern="1200">
        <a:solidFill>
          <a:schemeClr val="tx1"/>
        </a:solidFill>
        <a:latin typeface="Arial" charset="0"/>
        <a:ea typeface="+mn-ea"/>
        <a:cs typeface="Arial" charset="0"/>
      </a:defRPr>
    </a:lvl8pPr>
    <a:lvl9pPr marL="3657600" algn="l" defTabSz="914400" rtl="0" eaLnBrk="1" latinLnBrk="0" hangingPunct="1">
      <a:defRPr kumimoji="1" sz="2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D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62" autoAdjust="0"/>
  </p:normalViewPr>
  <p:slideViewPr>
    <p:cSldViewPr>
      <p:cViewPr varScale="1">
        <p:scale>
          <a:sx n="73" d="100"/>
          <a:sy n="73" d="100"/>
        </p:scale>
        <p:origin x="1290" y="72"/>
      </p:cViewPr>
      <p:guideLst>
        <p:guide orient="horz" pos="2160"/>
        <p:guide pos="432"/>
      </p:guideLst>
    </p:cSldViewPr>
  </p:slideViewPr>
  <p:outlineViewPr>
    <p:cViewPr>
      <p:scale>
        <a:sx n="33" d="100"/>
        <a:sy n="33" d="100"/>
      </p:scale>
      <p:origin x="0" y="3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3559B-FF5A-4BCB-AB83-219B8C6BD3B6}" type="doc">
      <dgm:prSet loTypeId="urn:microsoft.com/office/officeart/2005/8/layout/vList3#1" loCatId="list" qsTypeId="urn:microsoft.com/office/officeart/2005/8/quickstyle/simple1" qsCatId="simple" csTypeId="urn:microsoft.com/office/officeart/2005/8/colors/colorful5" csCatId="colorful" phldr="1"/>
      <dgm:spPr/>
      <dgm:t>
        <a:bodyPr/>
        <a:lstStyle/>
        <a:p>
          <a:endParaRPr lang="en-GB"/>
        </a:p>
      </dgm:t>
    </dgm:pt>
    <dgm:pt modelId="{B93C8A96-6CE3-4AD0-A197-347193686D1A}">
      <dgm:prSet custT="1"/>
      <dgm:spPr/>
      <dgm:t>
        <a:bodyPr/>
        <a:lstStyle/>
        <a:p>
          <a:pPr algn="ctr">
            <a:spcAft>
              <a:spcPts val="600"/>
            </a:spcAft>
          </a:pPr>
          <a:r>
            <a:rPr lang="tr-TR" sz="1600" b="1" dirty="0">
              <a:solidFill>
                <a:schemeClr val="bg1"/>
              </a:solidFill>
            </a:rPr>
            <a:t>Onlar Bizim </a:t>
          </a:r>
          <a:r>
            <a:rPr lang="tr-TR" sz="1600" b="1" dirty="0" err="1">
              <a:solidFill>
                <a:schemeClr val="bg1"/>
              </a:solidFill>
            </a:rPr>
            <a:t>Hemşehrimiz</a:t>
          </a:r>
          <a:r>
            <a:rPr lang="tr-TR" sz="1600" b="1" dirty="0">
              <a:solidFill>
                <a:schemeClr val="bg1"/>
              </a:solidFill>
            </a:rPr>
            <a:t>: Uluslararası Göç ve Kültürlerarası İletişim</a:t>
          </a:r>
          <a:endParaRPr lang="tr-TR" sz="1600" dirty="0">
            <a:solidFill>
              <a:schemeClr val="bg1"/>
            </a:solidFill>
          </a:endParaRPr>
        </a:p>
        <a:p>
          <a:pPr algn="ctr">
            <a:spcAft>
              <a:spcPts val="600"/>
            </a:spcAft>
          </a:pPr>
          <a:r>
            <a:rPr lang="tr-TR" sz="1400" b="1" dirty="0">
              <a:solidFill>
                <a:schemeClr val="bg1"/>
              </a:solidFill>
            </a:rPr>
            <a:t>Antalya </a:t>
          </a:r>
          <a:r>
            <a:rPr lang="tr-TR" sz="1400" b="1" dirty="0" err="1">
              <a:solidFill>
                <a:schemeClr val="bg1"/>
              </a:solidFill>
            </a:rPr>
            <a:t>Kurumiçi</a:t>
          </a:r>
          <a:r>
            <a:rPr lang="tr-TR" sz="1400" b="1" dirty="0">
              <a:solidFill>
                <a:schemeClr val="bg1"/>
              </a:solidFill>
            </a:rPr>
            <a:t> Farkındalık Eğitimi</a:t>
          </a:r>
        </a:p>
      </dgm:t>
    </dgm:pt>
    <dgm:pt modelId="{9AD12015-19BF-44F0-B8CF-9DB90BF080A7}" type="parTrans" cxnId="{57D6AEC2-7B93-4F46-B87A-C1B0D59026E3}">
      <dgm:prSet/>
      <dgm:spPr/>
      <dgm:t>
        <a:bodyPr/>
        <a:lstStyle/>
        <a:p>
          <a:endParaRPr lang="en-GB"/>
        </a:p>
      </dgm:t>
    </dgm:pt>
    <dgm:pt modelId="{2B6C5FCF-0420-4131-AE96-1F0883DA15CB}" type="sibTrans" cxnId="{57D6AEC2-7B93-4F46-B87A-C1B0D59026E3}">
      <dgm:prSet/>
      <dgm:spPr/>
      <dgm:t>
        <a:bodyPr/>
        <a:lstStyle/>
        <a:p>
          <a:endParaRPr lang="en-GB"/>
        </a:p>
      </dgm:t>
    </dgm:pt>
    <dgm:pt modelId="{817660EF-D14B-4C2B-BCEC-93E2B220F9A6}" type="pres">
      <dgm:prSet presAssocID="{14F3559B-FF5A-4BCB-AB83-219B8C6BD3B6}" presName="linearFlow" presStyleCnt="0">
        <dgm:presLayoutVars>
          <dgm:dir/>
          <dgm:resizeHandles val="exact"/>
        </dgm:presLayoutVars>
      </dgm:prSet>
      <dgm:spPr/>
      <dgm:t>
        <a:bodyPr/>
        <a:lstStyle/>
        <a:p>
          <a:endParaRPr lang="tr-TR"/>
        </a:p>
      </dgm:t>
    </dgm:pt>
    <dgm:pt modelId="{8D8E2ACB-3278-4083-8491-4C2D7EA43229}" type="pres">
      <dgm:prSet presAssocID="{B93C8A96-6CE3-4AD0-A197-347193686D1A}" presName="composite" presStyleCnt="0"/>
      <dgm:spPr/>
    </dgm:pt>
    <dgm:pt modelId="{1EB6807C-296F-4C7C-9E27-5B24DE9B0B3E}" type="pres">
      <dgm:prSet presAssocID="{B93C8A96-6CE3-4AD0-A197-347193686D1A}" presName="imgShp" presStyleLbl="fgImgPlace1" presStyleIdx="0" presStyleCnt="1" custFlipHor="1" custScaleX="3601" custLinFactNeighborX="-33761" custLinFactNeighborY="-3779"/>
      <dgm:spPr>
        <a:prstGeom prst="ellipse">
          <a:avLst/>
        </a:prstGeom>
      </dgm:spPr>
    </dgm:pt>
    <dgm:pt modelId="{462C0710-5AF8-4E8E-8C87-4117FFA4B850}" type="pres">
      <dgm:prSet presAssocID="{B93C8A96-6CE3-4AD0-A197-347193686D1A}" presName="txShp" presStyleLbl="node1" presStyleIdx="0" presStyleCnt="1" custScaleX="150376" custLinFactNeighborX="15221" custLinFactNeighborY="7460">
        <dgm:presLayoutVars>
          <dgm:bulletEnabled val="1"/>
        </dgm:presLayoutVars>
      </dgm:prSet>
      <dgm:spPr/>
      <dgm:t>
        <a:bodyPr/>
        <a:lstStyle/>
        <a:p>
          <a:endParaRPr lang="tr-TR"/>
        </a:p>
      </dgm:t>
    </dgm:pt>
  </dgm:ptLst>
  <dgm:cxnLst>
    <dgm:cxn modelId="{0D201F49-CFB1-4219-A041-2AEFE9330D94}" type="presOf" srcId="{14F3559B-FF5A-4BCB-AB83-219B8C6BD3B6}" destId="{817660EF-D14B-4C2B-BCEC-93E2B220F9A6}" srcOrd="0" destOrd="0" presId="urn:microsoft.com/office/officeart/2005/8/layout/vList3#1"/>
    <dgm:cxn modelId="{EF41B0A9-712A-457B-A106-83708F5EC555}" type="presOf" srcId="{B93C8A96-6CE3-4AD0-A197-347193686D1A}" destId="{462C0710-5AF8-4E8E-8C87-4117FFA4B850}" srcOrd="0" destOrd="0" presId="urn:microsoft.com/office/officeart/2005/8/layout/vList3#1"/>
    <dgm:cxn modelId="{57D6AEC2-7B93-4F46-B87A-C1B0D59026E3}" srcId="{14F3559B-FF5A-4BCB-AB83-219B8C6BD3B6}" destId="{B93C8A96-6CE3-4AD0-A197-347193686D1A}" srcOrd="0" destOrd="0" parTransId="{9AD12015-19BF-44F0-B8CF-9DB90BF080A7}" sibTransId="{2B6C5FCF-0420-4131-AE96-1F0883DA15CB}"/>
    <dgm:cxn modelId="{CD023472-64DD-4315-B153-4B6EDD644A44}" type="presParOf" srcId="{817660EF-D14B-4C2B-BCEC-93E2B220F9A6}" destId="{8D8E2ACB-3278-4083-8491-4C2D7EA43229}" srcOrd="0" destOrd="0" presId="urn:microsoft.com/office/officeart/2005/8/layout/vList3#1"/>
    <dgm:cxn modelId="{C6FD8205-98CC-4EA1-8122-648652B5896D}" type="presParOf" srcId="{8D8E2ACB-3278-4083-8491-4C2D7EA43229}" destId="{1EB6807C-296F-4C7C-9E27-5B24DE9B0B3E}" srcOrd="0" destOrd="0" presId="urn:microsoft.com/office/officeart/2005/8/layout/vList3#1"/>
    <dgm:cxn modelId="{4FF05C85-4E88-4A07-BC88-0AB814C6F3CB}" type="presParOf" srcId="{8D8E2ACB-3278-4083-8491-4C2D7EA43229}" destId="{462C0710-5AF8-4E8E-8C87-4117FFA4B850}"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0710-5AF8-4E8E-8C87-4117FFA4B850}">
      <dsp:nvSpPr>
        <dsp:cNvPr id="0" name=""/>
        <dsp:cNvSpPr/>
      </dsp:nvSpPr>
      <dsp:spPr>
        <a:xfrm rot="10800000">
          <a:off x="-1" y="1076"/>
          <a:ext cx="5608237" cy="1101330"/>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656" tIns="60960" rIns="113792" bIns="60960" numCol="1" spcCol="1270" anchor="ctr" anchorCtr="0">
          <a:noAutofit/>
        </a:bodyPr>
        <a:lstStyle/>
        <a:p>
          <a:pPr lvl="0" algn="ctr" defTabSz="711200">
            <a:lnSpc>
              <a:spcPct val="90000"/>
            </a:lnSpc>
            <a:spcBef>
              <a:spcPct val="0"/>
            </a:spcBef>
            <a:spcAft>
              <a:spcPts val="600"/>
            </a:spcAft>
          </a:pPr>
          <a:r>
            <a:rPr lang="tr-TR" sz="1600" b="1" kern="1200" dirty="0">
              <a:solidFill>
                <a:schemeClr val="bg1"/>
              </a:solidFill>
            </a:rPr>
            <a:t>Onlar Bizim </a:t>
          </a:r>
          <a:r>
            <a:rPr lang="tr-TR" sz="1600" b="1" kern="1200" dirty="0" err="1">
              <a:solidFill>
                <a:schemeClr val="bg1"/>
              </a:solidFill>
            </a:rPr>
            <a:t>Hemşehrimiz</a:t>
          </a:r>
          <a:r>
            <a:rPr lang="tr-TR" sz="1600" b="1" kern="1200" dirty="0">
              <a:solidFill>
                <a:schemeClr val="bg1"/>
              </a:solidFill>
            </a:rPr>
            <a:t>: Uluslararası Göç ve Kültürlerarası İletişim</a:t>
          </a:r>
          <a:endParaRPr lang="tr-TR" sz="1600" kern="1200" dirty="0">
            <a:solidFill>
              <a:schemeClr val="bg1"/>
            </a:solidFill>
          </a:endParaRPr>
        </a:p>
        <a:p>
          <a:pPr lvl="0" algn="ctr" defTabSz="711200">
            <a:lnSpc>
              <a:spcPct val="90000"/>
            </a:lnSpc>
            <a:spcBef>
              <a:spcPct val="0"/>
            </a:spcBef>
            <a:spcAft>
              <a:spcPts val="600"/>
            </a:spcAft>
          </a:pPr>
          <a:r>
            <a:rPr lang="tr-TR" sz="1400" b="1" kern="1200" dirty="0">
              <a:solidFill>
                <a:schemeClr val="bg1"/>
              </a:solidFill>
            </a:rPr>
            <a:t>Antalya </a:t>
          </a:r>
          <a:r>
            <a:rPr lang="tr-TR" sz="1400" b="1" kern="1200" dirty="0" err="1">
              <a:solidFill>
                <a:schemeClr val="bg1"/>
              </a:solidFill>
            </a:rPr>
            <a:t>Kurumiçi</a:t>
          </a:r>
          <a:r>
            <a:rPr lang="tr-TR" sz="1400" b="1" kern="1200" dirty="0">
              <a:solidFill>
                <a:schemeClr val="bg1"/>
              </a:solidFill>
            </a:rPr>
            <a:t> Farkındalık Eğitimi</a:t>
          </a:r>
        </a:p>
      </dsp:txBody>
      <dsp:txXfrm rot="10800000">
        <a:off x="275331" y="1076"/>
        <a:ext cx="5332905" cy="1101330"/>
      </dsp:txXfrm>
    </dsp:sp>
    <dsp:sp modelId="{1EB6807C-296F-4C7C-9E27-5B24DE9B0B3E}">
      <dsp:nvSpPr>
        <dsp:cNvPr id="0" name=""/>
        <dsp:cNvSpPr/>
      </dsp:nvSpPr>
      <dsp:spPr>
        <a:xfrm flipH="1">
          <a:off x="547729" y="0"/>
          <a:ext cx="39658" cy="1101330"/>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200" b="0">
                <a:latin typeface="Times New Roman" pitchFamily="18" charset="0"/>
                <a:cs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5181600" y="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200" b="0">
                <a:latin typeface="Times New Roman" pitchFamily="18" charset="0"/>
                <a:cs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651510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FontTx/>
              <a:buNone/>
              <a:defRPr kumimoji="0" sz="1200" b="0">
                <a:latin typeface="Times New Roman" pitchFamily="18" charset="0"/>
                <a:cs typeface="Arial" charset="0"/>
              </a:defRPr>
            </a:lvl1pPr>
          </a:lstStyle>
          <a:p>
            <a:pPr>
              <a:defRPr/>
            </a:pPr>
            <a:r>
              <a:rPr lang="en-US"/>
              <a:t>AB Destekleme Programlarına Katılım Hazırlıkları</a:t>
            </a:r>
          </a:p>
        </p:txBody>
      </p:sp>
      <p:sp>
        <p:nvSpPr>
          <p:cNvPr id="20485" name="Rectangle 5"/>
          <p:cNvSpPr>
            <a:spLocks noGrp="1" noChangeArrowheads="1"/>
          </p:cNvSpPr>
          <p:nvPr>
            <p:ph type="sldNum" sz="quarter" idx="3"/>
          </p:nvPr>
        </p:nvSpPr>
        <p:spPr bwMode="auto">
          <a:xfrm>
            <a:off x="5181600" y="651510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b="0">
                <a:latin typeface="Times New Roman" pitchFamily="18" charset="0"/>
              </a:defRPr>
            </a:lvl1pPr>
          </a:lstStyle>
          <a:p>
            <a:fld id="{B5FF4713-FDF3-497A-BF91-A35A6C1F63E9}" type="slidenum">
              <a:rPr lang="en-US" altLang="tr-TR"/>
              <a:pPr/>
              <a:t>‹#›</a:t>
            </a:fld>
            <a:endParaRPr lang="en-US" altLang="tr-TR"/>
          </a:p>
        </p:txBody>
      </p:sp>
    </p:spTree>
    <p:extLst>
      <p:ext uri="{BB962C8B-B14F-4D97-AF65-F5344CB8AC3E}">
        <p14:creationId xmlns:p14="http://schemas.microsoft.com/office/powerpoint/2010/main" val="1391176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200" b="0">
                <a:latin typeface="Times New Roman" pitchFamily="18" charset="0"/>
                <a:cs typeface="Arial" charset="0"/>
              </a:defRPr>
            </a:lvl1pPr>
          </a:lstStyle>
          <a:p>
            <a:pPr>
              <a:defRPr/>
            </a:pPr>
            <a:endParaRPr lang="en-US"/>
          </a:p>
        </p:txBody>
      </p:sp>
      <p:sp>
        <p:nvSpPr>
          <p:cNvPr id="11267" name="Rectangle 3"/>
          <p:cNvSpPr>
            <a:spLocks noGrp="1" noRot="1" noChangeAspect="1" noChangeArrowheads="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1219200" y="3257550"/>
            <a:ext cx="6705600" cy="30861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5181600" y="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200" b="0">
                <a:latin typeface="Times New Roman" pitchFamily="18" charset="0"/>
                <a:cs typeface="Arial" charset="0"/>
              </a:defRPr>
            </a:lvl1pPr>
          </a:lstStyle>
          <a:p>
            <a:pPr>
              <a:defRPr/>
            </a:pPr>
            <a:endParaRPr lang="en-US"/>
          </a:p>
        </p:txBody>
      </p:sp>
      <p:sp>
        <p:nvSpPr>
          <p:cNvPr id="2054" name="Rectangle 6"/>
          <p:cNvSpPr>
            <a:spLocks noGrp="1" noChangeArrowheads="1"/>
          </p:cNvSpPr>
          <p:nvPr>
            <p:ph type="ftr" sz="quarter" idx="4"/>
          </p:nvPr>
        </p:nvSpPr>
        <p:spPr bwMode="auto">
          <a:xfrm>
            <a:off x="0" y="651510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FontTx/>
              <a:buNone/>
              <a:defRPr kumimoji="0" sz="1200" b="0">
                <a:latin typeface="Times New Roman" pitchFamily="18" charset="0"/>
                <a:cs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5181600" y="6515100"/>
            <a:ext cx="3962400" cy="3429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b="0">
                <a:latin typeface="Times New Roman" pitchFamily="18" charset="0"/>
              </a:defRPr>
            </a:lvl1pPr>
          </a:lstStyle>
          <a:p>
            <a:fld id="{8303F730-A30E-4907-977E-E6A7572D6AAE}" type="slidenum">
              <a:rPr lang="en-US" altLang="tr-TR"/>
              <a:pPr/>
              <a:t>‹#›</a:t>
            </a:fld>
            <a:endParaRPr lang="en-US" altLang="tr-TR"/>
          </a:p>
        </p:txBody>
      </p:sp>
    </p:spTree>
    <p:extLst>
      <p:ext uri="{BB962C8B-B14F-4D97-AF65-F5344CB8AC3E}">
        <p14:creationId xmlns:p14="http://schemas.microsoft.com/office/powerpoint/2010/main" val="970715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lang="de-DE" b="0">
              <a:latin typeface="Times New Roman" pitchFamily="18"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lang="de-DE" b="0">
              <a:latin typeface="Times New Roman" pitchFamily="18"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w="9525">
            <a:noFill/>
            <a:miter lim="800000"/>
            <a:headEnd/>
            <a:tailEnd/>
          </a:ln>
        </p:spPr>
        <p:txBody>
          <a:bodyPr/>
          <a:lstStyle/>
          <a:p>
            <a:pPr eaLnBrk="1" hangingPunct="1"/>
            <a:endParaRPr lang="de-DE" b="0">
              <a:latin typeface="Times New Roman" pitchFamily="18" charset="0"/>
            </a:endParaRPr>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bwMode="auto">
          <a:xfrm>
            <a:off x="685800" y="61722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lnSpc>
                <a:spcPct val="100000"/>
              </a:lnSpc>
              <a:spcBef>
                <a:spcPct val="0"/>
              </a:spcBef>
              <a:buFontTx/>
              <a:buNone/>
              <a:defRPr kumimoji="0" sz="1400" b="0">
                <a:latin typeface="+mj-lt"/>
                <a:cs typeface="Arial" charset="0"/>
              </a:defRPr>
            </a:lvl1pPr>
          </a:lstStyle>
          <a:p>
            <a:pPr>
              <a:defRPr/>
            </a:pPr>
            <a:fld id="{9239DDF0-47CC-4CC3-9B5D-4D14F2B80AA1}" type="datetime1">
              <a:rPr lang="en-US"/>
              <a:pPr>
                <a:defRPr/>
              </a:pPr>
              <a:t>5/20/2023</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fld id="{80A91A8F-384E-4C5D-9BF8-85344CC2A818}" type="slidenum">
              <a:rPr lang="en-US" altLang="tr-TR"/>
              <a:pPr/>
              <a:t>‹#›</a:t>
            </a:fld>
            <a:endParaRPr lang="en-US" altLang="tr-TR"/>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fld id="{D371051A-2477-4BAF-B4BD-44AF70107D7A}" type="slidenum">
              <a:rPr lang="en-US" altLang="tr-TR"/>
              <a:pPr/>
              <a:t>‹#›</a:t>
            </a:fld>
            <a:endParaRPr lang="en-US" altLang="tr-TR"/>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609600"/>
            <a:ext cx="1943100" cy="548640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fld id="{481EF3A2-D6A9-442D-A390-B771FA353473}" type="slidenum">
              <a:rPr lang="en-US" altLang="tr-TR"/>
              <a:pPr/>
              <a:t>‹#›</a:t>
            </a:fld>
            <a:endParaRPr lang="en-US" altLang="tr-TR"/>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a:t>Asıl başlık stili için tıklatın</a:t>
            </a:r>
          </a:p>
        </p:txBody>
      </p:sp>
      <p:sp>
        <p:nvSpPr>
          <p:cNvPr id="3" name="2 SmartArt Yer Tutucusu"/>
          <p:cNvSpPr>
            <a:spLocks noGrp="1"/>
          </p:cNvSpPr>
          <p:nvPr>
            <p:ph type="dgm" idx="1"/>
          </p:nvPr>
        </p:nvSpPr>
        <p:spPr>
          <a:xfrm>
            <a:off x="685800" y="1981200"/>
            <a:ext cx="7772400" cy="4114800"/>
          </a:xfrm>
        </p:spPr>
        <p:txBody>
          <a:bodyPr/>
          <a:lstStyle/>
          <a:p>
            <a:pPr lvl="0"/>
            <a:endParaRPr lang="tr-TR" noProof="0"/>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fld id="{986D62C6-B9D8-4C6D-B50B-25B90F2E120B}" type="slidenum">
              <a:rPr lang="en-US" altLang="tr-TR"/>
              <a:pPr/>
              <a:t>‹#›</a:t>
            </a:fld>
            <a:endParaRPr lang="en-US" altLang="tr-TR"/>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7"/>
                    <a:ext cx="2922" cy="2145"/>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132" name="Freeform 14"/>
                    <p:cNvSpPr>
                      <a:spLocks/>
                    </p:cNvSpPr>
                    <p:nvPr/>
                  </p:nvSpPr>
                  <p:spPr bwMode="hidden">
                    <a:xfrm rot="2711884">
                      <a:off x="4023" y="3148"/>
                      <a:ext cx="922"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2"/>
                      <a:ext cx="1814" cy="3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30" name="Freeform 17"/>
                    <p:cNvSpPr>
                      <a:spLocks/>
                    </p:cNvSpPr>
                    <p:nvPr/>
                  </p:nvSpPr>
                  <p:spPr bwMode="hidden">
                    <a:xfrm rot="2104081">
                      <a:off x="4352" y="2806"/>
                      <a:ext cx="975"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5"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4" name="Freeform 26"/>
                    <p:cNvSpPr>
                      <a:spLocks/>
                    </p:cNvSpPr>
                    <p:nvPr/>
                  </p:nvSpPr>
                  <p:spPr bwMode="hidden">
                    <a:xfrm rot="463793">
                      <a:off x="4469" y="1582"/>
                      <a:ext cx="828"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2" name="Freeform 29"/>
                    <p:cNvSpPr>
                      <a:spLocks/>
                    </p:cNvSpPr>
                    <p:nvPr/>
                  </p:nvSpPr>
                  <p:spPr bwMode="hidden">
                    <a:xfrm rot="-84182">
                      <a:off x="4379" y="1269"/>
                      <a:ext cx="754"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120" name="Freeform 32"/>
                    <p:cNvSpPr>
                      <a:spLocks/>
                    </p:cNvSpPr>
                    <p:nvPr/>
                  </p:nvSpPr>
                  <p:spPr bwMode="hidden">
                    <a:xfrm rot="-802576">
                      <a:off x="4155" y="920"/>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6" name="Freeform 38"/>
                    <p:cNvSpPr>
                      <a:spLocks/>
                    </p:cNvSpPr>
                    <p:nvPr/>
                  </p:nvSpPr>
                  <p:spPr bwMode="hidden">
                    <a:xfrm rot="19495919" flipH="1">
                      <a:off x="-2" y="2984"/>
                      <a:ext cx="976" cy="54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3"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4" name="Freeform 41"/>
                    <p:cNvSpPr>
                      <a:spLocks/>
                    </p:cNvSpPr>
                    <p:nvPr/>
                  </p:nvSpPr>
                  <p:spPr bwMode="hidden">
                    <a:xfrm rot="20017085" flipH="1">
                      <a:off x="-52" y="2596"/>
                      <a:ext cx="932" cy="47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0" y="1816"/>
                      <a:ext cx="1675" cy="33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2" name="Freeform 44"/>
                    <p:cNvSpPr>
                      <a:spLocks/>
                    </p:cNvSpPr>
                    <p:nvPr/>
                  </p:nvSpPr>
                  <p:spPr bwMode="hidden">
                    <a:xfrm rot="20519637" flipH="1">
                      <a:off x="-74" y="2214"/>
                      <a:ext cx="901" cy="5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6" name="Group 45"/>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10" name="Freeform 47"/>
                    <p:cNvSpPr>
                      <a:spLocks/>
                    </p:cNvSpPr>
                    <p:nvPr/>
                  </p:nvSpPr>
                  <p:spPr bwMode="hidden">
                    <a:xfrm rot="21136207" flipH="1">
                      <a:off x="25" y="1758"/>
                      <a:ext cx="828" cy="48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4" y="1466"/>
                      <a:ext cx="1402"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8" name="Freeform 50"/>
                    <p:cNvSpPr>
                      <a:spLocks/>
                    </p:cNvSpPr>
                    <p:nvPr/>
                  </p:nvSpPr>
                  <p:spPr bwMode="hidden">
                    <a:xfrm rot="84182" flipH="1">
                      <a:off x="189" y="1443"/>
                      <a:ext cx="754" cy="3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2" y="1306"/>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4" name="Freeform 56"/>
                    <p:cNvSpPr>
                      <a:spLocks/>
                    </p:cNvSpPr>
                    <p:nvPr/>
                  </p:nvSpPr>
                  <p:spPr bwMode="hidden">
                    <a:xfrm rot="1277471" flipH="1">
                      <a:off x="616" y="902"/>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6" y="1117"/>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2" name="Freeform 59"/>
                    <p:cNvSpPr>
                      <a:spLocks/>
                    </p:cNvSpPr>
                    <p:nvPr/>
                  </p:nvSpPr>
                  <p:spPr bwMode="hidden">
                    <a:xfrm rot="2028410" flipH="1">
                      <a:off x="911" y="592"/>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0" y="961"/>
                      <a:ext cx="1103"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98" name="Freeform 65"/>
                    <p:cNvSpPr>
                      <a:spLocks/>
                    </p:cNvSpPr>
                    <p:nvPr/>
                  </p:nvSpPr>
                  <p:spPr bwMode="hidden">
                    <a:xfrm rot="3473776" flipH="1">
                      <a:off x="1506"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28" y="927"/>
                      <a:ext cx="1063"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96" name="Freeform 68"/>
                    <p:cNvSpPr>
                      <a:spLocks/>
                    </p:cNvSpPr>
                    <p:nvPr/>
                  </p:nvSpPr>
                  <p:spPr bwMode="hidden">
                    <a:xfrm rot="4126480" flipH="1">
                      <a:off x="1821" y="148"/>
                      <a:ext cx="569"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5" y="1023"/>
                      <a:ext cx="123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94" name="Freeform 71"/>
                    <p:cNvSpPr>
                      <a:spLocks/>
                    </p:cNvSpPr>
                    <p:nvPr/>
                  </p:nvSpPr>
                  <p:spPr bwMode="hidden">
                    <a:xfrm rot="-1325434">
                      <a:off x="4007" y="672"/>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2"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92" name="Freeform 74"/>
                    <p:cNvSpPr>
                      <a:spLocks/>
                    </p:cNvSpPr>
                    <p:nvPr/>
                  </p:nvSpPr>
                  <p:spPr bwMode="hidden">
                    <a:xfrm rot="-1921064">
                      <a:off x="3802" y="445"/>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sp>
                <p:nvSpPr>
                  <p:cNvPr id="56" name="Freeform 75"/>
                  <p:cNvSpPr>
                    <a:spLocks/>
                  </p:cNvSpPr>
                  <p:nvPr/>
                </p:nvSpPr>
                <p:spPr bwMode="hidden">
                  <a:xfrm rot="4578755" flipH="1">
                    <a:off x="2176" y="949"/>
                    <a:ext cx="1026"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tr-TR"/>
                  </a:p>
                </p:txBody>
              </p:sp>
              <p:sp>
                <p:nvSpPr>
                  <p:cNvPr id="57" name="Freeform 76"/>
                  <p:cNvSpPr>
                    <a:spLocks/>
                  </p:cNvSpPr>
                  <p:nvPr/>
                </p:nvSpPr>
                <p:spPr bwMode="hidden">
                  <a:xfrm rot="4578755" flipH="1">
                    <a:off x="2197"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54" y="939"/>
                      <a:ext cx="1063" cy="18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90" name="Freeform 79"/>
                    <p:cNvSpPr>
                      <a:spLocks/>
                    </p:cNvSpPr>
                    <p:nvPr/>
                  </p:nvSpPr>
                  <p:spPr bwMode="hidden">
                    <a:xfrm rot="-3857755">
                      <a:off x="3010" y="182"/>
                      <a:ext cx="569" cy="2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8" y="912"/>
                      <a:ext cx="1155" cy="26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88" name="Freeform 82"/>
                    <p:cNvSpPr>
                      <a:spLocks/>
                    </p:cNvSpPr>
                    <p:nvPr/>
                  </p:nvSpPr>
                  <p:spPr bwMode="hidden">
                    <a:xfrm rot="-2777260">
                      <a:off x="3431" y="260"/>
                      <a:ext cx="622" cy="4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60" name="Group 83"/>
                  <p:cNvGrpSpPr>
                    <a:grpSpLocks/>
                  </p:cNvGrpSpPr>
                  <p:nvPr/>
                </p:nvGrpSpPr>
                <p:grpSpPr bwMode="auto">
                  <a:xfrm>
                    <a:off x="2804" y="4"/>
                    <a:ext cx="243" cy="1448"/>
                    <a:chOff x="2730" y="32"/>
                    <a:chExt cx="243" cy="1448"/>
                  </a:xfrm>
                </p:grpSpPr>
                <p:sp>
                  <p:nvSpPr>
                    <p:cNvPr id="85"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86" name="Freeform 85"/>
                    <p:cNvSpPr>
                      <a:spLocks/>
                    </p:cNvSpPr>
                    <p:nvPr/>
                  </p:nvSpPr>
                  <p:spPr bwMode="hidden">
                    <a:xfrm rot="-4903748">
                      <a:off x="2647"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1"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84" name="Freeform 88"/>
                    <p:cNvSpPr>
                      <a:spLocks/>
                    </p:cNvSpPr>
                    <p:nvPr/>
                  </p:nvSpPr>
                  <p:spPr bwMode="hidden">
                    <a:xfrm rot="18335692" flipH="1">
                      <a:off x="727" y="3510"/>
                      <a:ext cx="923"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70" y="2573"/>
                      <a:ext cx="1594" cy="3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82" name="Freeform 91"/>
                    <p:cNvSpPr>
                      <a:spLocks/>
                    </p:cNvSpPr>
                    <p:nvPr/>
                  </p:nvSpPr>
                  <p:spPr bwMode="hidden">
                    <a:xfrm rot="17542885" flipH="1">
                      <a:off x="1273" y="3635"/>
                      <a:ext cx="856"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36" y="2693"/>
                      <a:ext cx="1710" cy="29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80" name="Freeform 94"/>
                    <p:cNvSpPr>
                      <a:spLocks/>
                    </p:cNvSpPr>
                    <p:nvPr/>
                  </p:nvSpPr>
                  <p:spPr bwMode="hidden">
                    <a:xfrm rot="16782062" flipH="1">
                      <a:off x="1727" y="3894"/>
                      <a:ext cx="918"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6" y="2423"/>
                      <a:ext cx="1724" cy="3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8" name="Freeform 97"/>
                    <p:cNvSpPr>
                      <a:spLocks/>
                    </p:cNvSpPr>
                    <p:nvPr/>
                  </p:nvSpPr>
                  <p:spPr bwMode="hidden">
                    <a:xfrm rot="3144576">
                      <a:off x="3751" y="3435"/>
                      <a:ext cx="922"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5" y="2542"/>
                      <a:ext cx="1647"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6" name="Freeform 100"/>
                    <p:cNvSpPr>
                      <a:spLocks/>
                    </p:cNvSpPr>
                    <p:nvPr/>
                  </p:nvSpPr>
                  <p:spPr bwMode="hidden">
                    <a:xfrm rot="3745735">
                      <a:off x="3381" y="3615"/>
                      <a:ext cx="884"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599"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4"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1"/>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2"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tr-TR"/>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7"/>
                  </a:xfrm>
                  <a:custGeom>
                    <a:avLst/>
                    <a:gdLst>
                      <a:gd name="T0" fmla="*/ 2567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tr-TR"/>
                  </a:p>
                </p:txBody>
              </p:sp>
              <p:sp>
                <p:nvSpPr>
                  <p:cNvPr id="27" name="Arc 113"/>
                  <p:cNvSpPr>
                    <a:spLocks/>
                  </p:cNvSpPr>
                  <p:nvPr/>
                </p:nvSpPr>
                <p:spPr bwMode="hidden">
                  <a:xfrm flipH="1">
                    <a:off x="385" y="1601"/>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tr-TR"/>
                  </a:p>
                </p:txBody>
              </p:sp>
              <p:sp>
                <p:nvSpPr>
                  <p:cNvPr id="28" name="Arc 114"/>
                  <p:cNvSpPr>
                    <a:spLocks/>
                  </p:cNvSpPr>
                  <p:nvPr/>
                </p:nvSpPr>
                <p:spPr bwMode="hidden">
                  <a:xfrm>
                    <a:off x="3029"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29" name="Arc 115"/>
                  <p:cNvSpPr>
                    <a:spLocks/>
                  </p:cNvSpPr>
                  <p:nvPr/>
                </p:nvSpPr>
                <p:spPr bwMode="hidden">
                  <a:xfrm flipH="1">
                    <a:off x="71" y="812"/>
                    <a:ext cx="2543" cy="2380"/>
                  </a:xfrm>
                  <a:custGeom>
                    <a:avLst/>
                    <a:gdLst>
                      <a:gd name="T0" fmla="*/ 0 w 36830"/>
                      <a:gd name="T1" fmla="*/ 670 h 22305"/>
                      <a:gd name="T2" fmla="*/ 2542 w 36830"/>
                      <a:gd name="T3" fmla="*/ 2380 h 22305"/>
                      <a:gd name="T4" fmla="*/ 1052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tr-TR"/>
                  </a:p>
                </p:txBody>
              </p:sp>
              <p:sp>
                <p:nvSpPr>
                  <p:cNvPr id="30" name="Arc 116"/>
                  <p:cNvSpPr>
                    <a:spLocks/>
                  </p:cNvSpPr>
                  <p:nvPr/>
                </p:nvSpPr>
                <p:spPr bwMode="hidden">
                  <a:xfrm flipH="1">
                    <a:off x="788" y="313"/>
                    <a:ext cx="1851" cy="2304"/>
                  </a:xfrm>
                  <a:custGeom>
                    <a:avLst/>
                    <a:gdLst>
                      <a:gd name="T0" fmla="*/ 0 w 31881"/>
                      <a:gd name="T1" fmla="*/ 1068 h 21600"/>
                      <a:gd name="T2" fmla="*/ 1851 w 31881"/>
                      <a:gd name="T3" fmla="*/ 518 h 21600"/>
                      <a:gd name="T4" fmla="*/ 1058 w 31881"/>
                      <a:gd name="T5" fmla="*/ 23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tr-TR"/>
                  </a:p>
                </p:txBody>
              </p:sp>
              <p:sp>
                <p:nvSpPr>
                  <p:cNvPr id="31" name="Arc 117"/>
                  <p:cNvSpPr>
                    <a:spLocks/>
                  </p:cNvSpPr>
                  <p:nvPr/>
                </p:nvSpPr>
                <p:spPr bwMode="hidden">
                  <a:xfrm>
                    <a:off x="2763" y="1281"/>
                    <a:ext cx="765" cy="2304"/>
                  </a:xfrm>
                  <a:custGeom>
                    <a:avLst/>
                    <a:gdLst>
                      <a:gd name="T0" fmla="*/ 0 w 31146"/>
                      <a:gd name="T1" fmla="*/ 481 h 21600"/>
                      <a:gd name="T2" fmla="*/ 765 w 31146"/>
                      <a:gd name="T3" fmla="*/ 1020 h 21600"/>
                      <a:gd name="T4" fmla="*/ 325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tr-TR"/>
                  </a:p>
                </p:txBody>
              </p:sp>
              <p:sp>
                <p:nvSpPr>
                  <p:cNvPr id="32"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grpSp>
            <p:sp>
              <p:nvSpPr>
                <p:cNvPr id="25" name="Freeform 119"/>
                <p:cNvSpPr>
                  <a:spLocks/>
                </p:cNvSpPr>
                <p:nvPr/>
              </p:nvSpPr>
              <p:spPr bwMode="hidden">
                <a:xfrm rot="-1346631">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9" name="Arc 122"/>
              <p:cNvSpPr>
                <a:spLocks/>
              </p:cNvSpPr>
              <p:nvPr/>
            </p:nvSpPr>
            <p:spPr bwMode="hidden">
              <a:xfrm flipH="1">
                <a:off x="1054" y="1851"/>
                <a:ext cx="2120" cy="2304"/>
              </a:xfrm>
              <a:custGeom>
                <a:avLst/>
                <a:gdLst>
                  <a:gd name="T0" fmla="*/ 537 w 21600"/>
                  <a:gd name="T1" fmla="*/ 0 h 21602"/>
                  <a:gd name="T2" fmla="*/ 2119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tr-TR"/>
              </a:p>
            </p:txBody>
          </p:sp>
          <p:sp>
            <p:nvSpPr>
              <p:cNvPr id="10" name="Arc 123"/>
              <p:cNvSpPr>
                <a:spLocks/>
              </p:cNvSpPr>
              <p:nvPr/>
            </p:nvSpPr>
            <p:spPr bwMode="hidden">
              <a:xfrm flipH="1">
                <a:off x="1266" y="1480"/>
                <a:ext cx="1246" cy="2379"/>
              </a:xfrm>
              <a:custGeom>
                <a:avLst/>
                <a:gdLst>
                  <a:gd name="T0" fmla="*/ 0 w 28940"/>
                  <a:gd name="T1" fmla="*/ 137 h 22305"/>
                  <a:gd name="T2" fmla="*/ 1246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tr-TR"/>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tr-TR"/>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tr-TR"/>
              </a:p>
            </p:txBody>
          </p:sp>
          <p:sp>
            <p:nvSpPr>
              <p:cNvPr id="14"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5" name="Freeform 128"/>
              <p:cNvSpPr>
                <a:spLocks/>
              </p:cNvSpPr>
              <p:nvPr/>
            </p:nvSpPr>
            <p:spPr bwMode="hidden">
              <a:xfrm rot="19660755" flipV="1">
                <a:off x="2546" y="2149"/>
                <a:ext cx="442"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7" name="Freeform 130"/>
              <p:cNvSpPr>
                <a:spLocks/>
              </p:cNvSpPr>
              <p:nvPr/>
            </p:nvSpPr>
            <p:spPr bwMode="hidden">
              <a:xfrm flipH="1">
                <a:off x="1000" y="893"/>
                <a:ext cx="69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19" name="Freeform 132"/>
              <p:cNvSpPr>
                <a:spLocks/>
              </p:cNvSpPr>
              <p:nvPr/>
            </p:nvSpPr>
            <p:spPr bwMode="hidden">
              <a:xfrm>
                <a:off x="3877" y="1470"/>
                <a:ext cx="1519"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20"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21"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grpSp>
      </p:grpSp>
      <p:sp>
        <p:nvSpPr>
          <p:cNvPr id="211079" name="Rectangle 135"/>
          <p:cNvSpPr>
            <a:spLocks noGrp="1" noChangeArrowheads="1"/>
          </p:cNvSpPr>
          <p:nvPr>
            <p:ph type="ctrTitle" sz="quarter"/>
          </p:nvPr>
        </p:nvSpPr>
        <p:spPr>
          <a:xfrm>
            <a:off x="685800" y="1827213"/>
            <a:ext cx="7772400" cy="1627187"/>
          </a:xfrm>
        </p:spPr>
        <p:txBody>
          <a:bodyPr/>
          <a:lstStyle>
            <a:lvl1pPr>
              <a:defRPr/>
            </a:lvl1pPr>
          </a:lstStyle>
          <a:p>
            <a:r>
              <a:rPr lang="tr-TR"/>
              <a:t>Asıl başlık stili için tıklatın</a:t>
            </a:r>
          </a:p>
        </p:txBody>
      </p:sp>
      <p:sp>
        <p:nvSpPr>
          <p:cNvPr id="211080"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137" name="Rectangle 137"/>
          <p:cNvSpPr>
            <a:spLocks noGrp="1" noChangeArrowheads="1"/>
          </p:cNvSpPr>
          <p:nvPr>
            <p:ph type="dt" sz="quarter" idx="10"/>
          </p:nvPr>
        </p:nvSpPr>
        <p:spPr/>
        <p:txBody>
          <a:bodyPr/>
          <a:lstStyle>
            <a:lvl1pPr>
              <a:defRPr/>
            </a:lvl1pPr>
          </a:lstStyle>
          <a:p>
            <a:pPr>
              <a:defRPr/>
            </a:pPr>
            <a:fld id="{A69F19EE-E53F-43C7-ACEE-EDE66CBF4DF1}" type="datetime1">
              <a:rPr lang="tr-TR"/>
              <a:pPr>
                <a:defRPr/>
              </a:pPr>
              <a:t>20.05.2023</a:t>
            </a:fld>
            <a:endParaRPr lang="tr-TR"/>
          </a:p>
        </p:txBody>
      </p:sp>
      <p:sp>
        <p:nvSpPr>
          <p:cNvPr id="138" name="Rectangle 138"/>
          <p:cNvSpPr>
            <a:spLocks noGrp="1" noChangeArrowheads="1"/>
          </p:cNvSpPr>
          <p:nvPr>
            <p:ph type="ftr" sz="quarter" idx="11"/>
          </p:nvPr>
        </p:nvSpPr>
        <p:spPr/>
        <p:txBody>
          <a:bodyPr/>
          <a:lstStyle>
            <a:lvl1pPr>
              <a:defRPr/>
            </a:lvl1pPr>
          </a:lstStyle>
          <a:p>
            <a:pPr>
              <a:defRPr/>
            </a:pPr>
            <a:endParaRPr lang="tr-TR"/>
          </a:p>
        </p:txBody>
      </p:sp>
      <p:sp>
        <p:nvSpPr>
          <p:cNvPr id="139" name="Rectangle 139"/>
          <p:cNvSpPr>
            <a:spLocks noGrp="1" noChangeArrowheads="1"/>
          </p:cNvSpPr>
          <p:nvPr>
            <p:ph type="sldNum" sz="quarter" idx="12"/>
          </p:nvPr>
        </p:nvSpPr>
        <p:spPr/>
        <p:txBody>
          <a:bodyPr/>
          <a:lstStyle>
            <a:lvl1pPr>
              <a:defRPr/>
            </a:lvl1pPr>
          </a:lstStyle>
          <a:p>
            <a:fld id="{BB1D218C-6178-4002-BFC0-77E85911973C}" type="slidenum">
              <a:rPr lang="tr-TR" altLang="tr-TR"/>
              <a:pPr/>
              <a:t>‹#›</a:t>
            </a:fld>
            <a:endParaRPr lang="tr-TR" altLang="tr-TR"/>
          </a:p>
        </p:txBody>
      </p:sp>
    </p:spTree>
  </p:cSld>
  <p:clrMapOvr>
    <a:masterClrMapping/>
  </p:clrMapOvr>
  <p:transition>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39"/>
          <p:cNvSpPr>
            <a:spLocks noGrp="1" noChangeArrowheads="1"/>
          </p:cNvSpPr>
          <p:nvPr>
            <p:ph type="dt" sz="half" idx="10"/>
          </p:nvPr>
        </p:nvSpPr>
        <p:spPr>
          <a:ln/>
        </p:spPr>
        <p:txBody>
          <a:bodyPr/>
          <a:lstStyle>
            <a:lvl1pPr>
              <a:defRPr/>
            </a:lvl1pPr>
          </a:lstStyle>
          <a:p>
            <a:pPr>
              <a:defRPr/>
            </a:pPr>
            <a:fld id="{C763772B-41F9-4129-AFFF-72855C50BC2C}" type="datetime1">
              <a:rPr lang="tr-TR"/>
              <a:pPr>
                <a:defRPr/>
              </a:pPr>
              <a:t>20.05.2023</a:t>
            </a:fld>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fld id="{7287858F-2E7A-4FA6-96C6-0F3BBFE9FBA0}" type="slidenum">
              <a:rPr lang="tr-TR" altLang="tr-TR"/>
              <a:pPr/>
              <a:t>‹#›</a:t>
            </a:fld>
            <a:endParaRPr lang="tr-TR" altLang="tr-TR"/>
          </a:p>
        </p:txBody>
      </p:sp>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39"/>
          <p:cNvSpPr>
            <a:spLocks noGrp="1" noChangeArrowheads="1"/>
          </p:cNvSpPr>
          <p:nvPr>
            <p:ph type="dt" sz="half" idx="10"/>
          </p:nvPr>
        </p:nvSpPr>
        <p:spPr>
          <a:ln/>
        </p:spPr>
        <p:txBody>
          <a:bodyPr/>
          <a:lstStyle>
            <a:lvl1pPr>
              <a:defRPr/>
            </a:lvl1pPr>
          </a:lstStyle>
          <a:p>
            <a:pPr>
              <a:defRPr/>
            </a:pPr>
            <a:fld id="{C65CC815-ED76-47DF-B2A6-00DA49CC7203}" type="datetime1">
              <a:rPr lang="tr-TR"/>
              <a:pPr>
                <a:defRPr/>
              </a:pPr>
              <a:t>20.05.2023</a:t>
            </a:fld>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fld id="{BB3C93DC-A1F5-4185-9EBA-49FF00D555D7}" type="slidenum">
              <a:rPr lang="tr-TR" altLang="tr-TR"/>
              <a:pPr/>
              <a:t>‹#›</a:t>
            </a:fld>
            <a:endParaRPr lang="tr-TR" altLang="tr-TR"/>
          </a:p>
        </p:txBody>
      </p:sp>
    </p:spTree>
  </p:cSld>
  <p:clrMapOvr>
    <a:masterClrMapping/>
  </p:clrMapOvr>
  <p:transition>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39"/>
          <p:cNvSpPr>
            <a:spLocks noGrp="1" noChangeArrowheads="1"/>
          </p:cNvSpPr>
          <p:nvPr>
            <p:ph type="dt" sz="half" idx="10"/>
          </p:nvPr>
        </p:nvSpPr>
        <p:spPr>
          <a:ln/>
        </p:spPr>
        <p:txBody>
          <a:bodyPr/>
          <a:lstStyle>
            <a:lvl1pPr>
              <a:defRPr/>
            </a:lvl1pPr>
          </a:lstStyle>
          <a:p>
            <a:pPr>
              <a:defRPr/>
            </a:pPr>
            <a:fld id="{1CC3D7E3-4696-44CB-8D42-2EDB22CD2EA1}" type="datetime1">
              <a:rPr lang="tr-TR"/>
              <a:pPr>
                <a:defRPr/>
              </a:pPr>
              <a:t>20.05.2023</a:t>
            </a:fld>
            <a:endParaRPr lang="tr-TR"/>
          </a:p>
        </p:txBody>
      </p:sp>
      <p:sp>
        <p:nvSpPr>
          <p:cNvPr id="6" name="Rectangle 140"/>
          <p:cNvSpPr>
            <a:spLocks noGrp="1" noChangeArrowheads="1"/>
          </p:cNvSpPr>
          <p:nvPr>
            <p:ph type="ftr" sz="quarter" idx="11"/>
          </p:nvPr>
        </p:nvSpPr>
        <p:spPr>
          <a:ln/>
        </p:spPr>
        <p:txBody>
          <a:bodyPr/>
          <a:lstStyle>
            <a:lvl1pPr>
              <a:defRPr/>
            </a:lvl1pPr>
          </a:lstStyle>
          <a:p>
            <a:pPr>
              <a:defRPr/>
            </a:pPr>
            <a:endParaRPr lang="tr-TR"/>
          </a:p>
        </p:txBody>
      </p:sp>
      <p:sp>
        <p:nvSpPr>
          <p:cNvPr id="7" name="Rectangle 141"/>
          <p:cNvSpPr>
            <a:spLocks noGrp="1" noChangeArrowheads="1"/>
          </p:cNvSpPr>
          <p:nvPr>
            <p:ph type="sldNum" sz="quarter" idx="12"/>
          </p:nvPr>
        </p:nvSpPr>
        <p:spPr>
          <a:ln/>
        </p:spPr>
        <p:txBody>
          <a:bodyPr/>
          <a:lstStyle>
            <a:lvl1pPr>
              <a:defRPr/>
            </a:lvl1pPr>
          </a:lstStyle>
          <a:p>
            <a:fld id="{2CD8649C-90E1-47B6-BE6B-BF5D61188BBB}" type="slidenum">
              <a:rPr lang="tr-TR" altLang="tr-TR"/>
              <a:pPr/>
              <a:t>‹#›</a:t>
            </a:fld>
            <a:endParaRPr lang="tr-TR" altLang="tr-TR"/>
          </a:p>
        </p:txBody>
      </p:sp>
    </p:spTree>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39"/>
          <p:cNvSpPr>
            <a:spLocks noGrp="1" noChangeArrowheads="1"/>
          </p:cNvSpPr>
          <p:nvPr>
            <p:ph type="dt" sz="half" idx="10"/>
          </p:nvPr>
        </p:nvSpPr>
        <p:spPr>
          <a:ln/>
        </p:spPr>
        <p:txBody>
          <a:bodyPr/>
          <a:lstStyle>
            <a:lvl1pPr>
              <a:defRPr/>
            </a:lvl1pPr>
          </a:lstStyle>
          <a:p>
            <a:pPr>
              <a:defRPr/>
            </a:pPr>
            <a:fld id="{F5042FE0-E425-447E-AD4A-C8397D48E541}" type="datetime1">
              <a:rPr lang="tr-TR"/>
              <a:pPr>
                <a:defRPr/>
              </a:pPr>
              <a:t>20.05.2023</a:t>
            </a:fld>
            <a:endParaRPr lang="tr-TR"/>
          </a:p>
        </p:txBody>
      </p:sp>
      <p:sp>
        <p:nvSpPr>
          <p:cNvPr id="8" name="Rectangle 140"/>
          <p:cNvSpPr>
            <a:spLocks noGrp="1" noChangeArrowheads="1"/>
          </p:cNvSpPr>
          <p:nvPr>
            <p:ph type="ftr" sz="quarter" idx="11"/>
          </p:nvPr>
        </p:nvSpPr>
        <p:spPr>
          <a:ln/>
        </p:spPr>
        <p:txBody>
          <a:bodyPr/>
          <a:lstStyle>
            <a:lvl1pPr>
              <a:defRPr/>
            </a:lvl1pPr>
          </a:lstStyle>
          <a:p>
            <a:pPr>
              <a:defRPr/>
            </a:pPr>
            <a:endParaRPr lang="tr-TR"/>
          </a:p>
        </p:txBody>
      </p:sp>
      <p:sp>
        <p:nvSpPr>
          <p:cNvPr id="9" name="Rectangle 141"/>
          <p:cNvSpPr>
            <a:spLocks noGrp="1" noChangeArrowheads="1"/>
          </p:cNvSpPr>
          <p:nvPr>
            <p:ph type="sldNum" sz="quarter" idx="12"/>
          </p:nvPr>
        </p:nvSpPr>
        <p:spPr>
          <a:ln/>
        </p:spPr>
        <p:txBody>
          <a:bodyPr/>
          <a:lstStyle>
            <a:lvl1pPr>
              <a:defRPr/>
            </a:lvl1pPr>
          </a:lstStyle>
          <a:p>
            <a:fld id="{08ECA342-D10A-4466-B39D-EAD2C88E161C}" type="slidenum">
              <a:rPr lang="tr-TR" altLang="tr-TR"/>
              <a:pPr/>
              <a:t>‹#›</a:t>
            </a:fld>
            <a:endParaRPr lang="tr-TR" altLang="tr-TR"/>
          </a:p>
        </p:txBody>
      </p:sp>
    </p:spTree>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39"/>
          <p:cNvSpPr>
            <a:spLocks noGrp="1" noChangeArrowheads="1"/>
          </p:cNvSpPr>
          <p:nvPr>
            <p:ph type="dt" sz="half" idx="10"/>
          </p:nvPr>
        </p:nvSpPr>
        <p:spPr>
          <a:ln/>
        </p:spPr>
        <p:txBody>
          <a:bodyPr/>
          <a:lstStyle>
            <a:lvl1pPr>
              <a:defRPr/>
            </a:lvl1pPr>
          </a:lstStyle>
          <a:p>
            <a:pPr>
              <a:defRPr/>
            </a:pPr>
            <a:fld id="{4706B7A1-1F21-4554-82F7-5E130D42D11F}" type="datetime1">
              <a:rPr lang="tr-TR"/>
              <a:pPr>
                <a:defRPr/>
              </a:pPr>
              <a:t>20.05.2023</a:t>
            </a:fld>
            <a:endParaRPr lang="tr-TR"/>
          </a:p>
        </p:txBody>
      </p:sp>
      <p:sp>
        <p:nvSpPr>
          <p:cNvPr id="4" name="Rectangle 140"/>
          <p:cNvSpPr>
            <a:spLocks noGrp="1" noChangeArrowheads="1"/>
          </p:cNvSpPr>
          <p:nvPr>
            <p:ph type="ftr" sz="quarter" idx="11"/>
          </p:nvPr>
        </p:nvSpPr>
        <p:spPr>
          <a:ln/>
        </p:spPr>
        <p:txBody>
          <a:bodyPr/>
          <a:lstStyle>
            <a:lvl1pPr>
              <a:defRPr/>
            </a:lvl1pPr>
          </a:lstStyle>
          <a:p>
            <a:pPr>
              <a:defRPr/>
            </a:pPr>
            <a:endParaRPr lang="tr-TR"/>
          </a:p>
        </p:txBody>
      </p:sp>
      <p:sp>
        <p:nvSpPr>
          <p:cNvPr id="5" name="Rectangle 141"/>
          <p:cNvSpPr>
            <a:spLocks noGrp="1" noChangeArrowheads="1"/>
          </p:cNvSpPr>
          <p:nvPr>
            <p:ph type="sldNum" sz="quarter" idx="12"/>
          </p:nvPr>
        </p:nvSpPr>
        <p:spPr>
          <a:ln/>
        </p:spPr>
        <p:txBody>
          <a:bodyPr/>
          <a:lstStyle>
            <a:lvl1pPr>
              <a:defRPr/>
            </a:lvl1pPr>
          </a:lstStyle>
          <a:p>
            <a:fld id="{ED0A3538-3D51-4132-9FE7-EE63C99FF633}" type="slidenum">
              <a:rPr lang="tr-TR" altLang="tr-TR"/>
              <a:pPr/>
              <a:t>‹#›</a:t>
            </a:fld>
            <a:endParaRPr lang="tr-TR" altLang="tr-TR"/>
          </a:p>
        </p:txBody>
      </p:sp>
    </p:spTree>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fld id="{DBFA6B93-C1E1-4AAC-A723-B125A5A091C2}" type="datetime1">
              <a:rPr lang="tr-TR"/>
              <a:pPr>
                <a:defRPr/>
              </a:pPr>
              <a:t>20.05.2023</a:t>
            </a:fld>
            <a:endParaRPr lang="tr-TR"/>
          </a:p>
        </p:txBody>
      </p:sp>
      <p:sp>
        <p:nvSpPr>
          <p:cNvPr id="3" name="Rectangle 140"/>
          <p:cNvSpPr>
            <a:spLocks noGrp="1" noChangeArrowheads="1"/>
          </p:cNvSpPr>
          <p:nvPr>
            <p:ph type="ftr" sz="quarter" idx="11"/>
          </p:nvPr>
        </p:nvSpPr>
        <p:spPr>
          <a:ln/>
        </p:spPr>
        <p:txBody>
          <a:bodyPr/>
          <a:lstStyle>
            <a:lvl1pPr>
              <a:defRPr/>
            </a:lvl1pPr>
          </a:lstStyle>
          <a:p>
            <a:pPr>
              <a:defRPr/>
            </a:pPr>
            <a:endParaRPr lang="tr-TR"/>
          </a:p>
        </p:txBody>
      </p:sp>
      <p:sp>
        <p:nvSpPr>
          <p:cNvPr id="4" name="Rectangle 141"/>
          <p:cNvSpPr>
            <a:spLocks noGrp="1" noChangeArrowheads="1"/>
          </p:cNvSpPr>
          <p:nvPr>
            <p:ph type="sldNum" sz="quarter" idx="12"/>
          </p:nvPr>
        </p:nvSpPr>
        <p:spPr>
          <a:ln/>
        </p:spPr>
        <p:txBody>
          <a:bodyPr/>
          <a:lstStyle>
            <a:lvl1pPr>
              <a:defRPr/>
            </a:lvl1pPr>
          </a:lstStyle>
          <a:p>
            <a:fld id="{1C6E7A20-3DBD-4C2F-A01E-EFC5E0BAF7BC}" type="slidenum">
              <a:rPr lang="tr-TR" altLang="tr-TR"/>
              <a:pPr/>
              <a:t>‹#›</a:t>
            </a:fld>
            <a:endParaRPr lang="tr-TR" altLang="tr-T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fld id="{88F588EC-830B-420B-B9DF-62AAA38664F3}" type="slidenum">
              <a:rPr lang="en-US" altLang="tr-TR"/>
              <a:pPr/>
              <a:t>‹#›</a:t>
            </a:fld>
            <a:endParaRPr lang="en-US" altLang="tr-TR"/>
          </a:p>
        </p:txBody>
      </p:sp>
    </p:spTree>
  </p:cSld>
  <p:clrMapOvr>
    <a:masterClrMapping/>
  </p:clrMapOvr>
  <p:transition>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39"/>
          <p:cNvSpPr>
            <a:spLocks noGrp="1" noChangeArrowheads="1"/>
          </p:cNvSpPr>
          <p:nvPr>
            <p:ph type="dt" sz="half" idx="10"/>
          </p:nvPr>
        </p:nvSpPr>
        <p:spPr>
          <a:ln/>
        </p:spPr>
        <p:txBody>
          <a:bodyPr/>
          <a:lstStyle>
            <a:lvl1pPr>
              <a:defRPr/>
            </a:lvl1pPr>
          </a:lstStyle>
          <a:p>
            <a:pPr>
              <a:defRPr/>
            </a:pPr>
            <a:fld id="{F0AB2E1E-D966-4A3E-B5B0-E7BBE50AB904}" type="datetime1">
              <a:rPr lang="tr-TR"/>
              <a:pPr>
                <a:defRPr/>
              </a:pPr>
              <a:t>20.05.2023</a:t>
            </a:fld>
            <a:endParaRPr lang="tr-TR"/>
          </a:p>
        </p:txBody>
      </p:sp>
      <p:sp>
        <p:nvSpPr>
          <p:cNvPr id="6" name="Rectangle 140"/>
          <p:cNvSpPr>
            <a:spLocks noGrp="1" noChangeArrowheads="1"/>
          </p:cNvSpPr>
          <p:nvPr>
            <p:ph type="ftr" sz="quarter" idx="11"/>
          </p:nvPr>
        </p:nvSpPr>
        <p:spPr>
          <a:ln/>
        </p:spPr>
        <p:txBody>
          <a:bodyPr/>
          <a:lstStyle>
            <a:lvl1pPr>
              <a:defRPr/>
            </a:lvl1pPr>
          </a:lstStyle>
          <a:p>
            <a:pPr>
              <a:defRPr/>
            </a:pPr>
            <a:endParaRPr lang="tr-TR"/>
          </a:p>
        </p:txBody>
      </p:sp>
      <p:sp>
        <p:nvSpPr>
          <p:cNvPr id="7" name="Rectangle 141"/>
          <p:cNvSpPr>
            <a:spLocks noGrp="1" noChangeArrowheads="1"/>
          </p:cNvSpPr>
          <p:nvPr>
            <p:ph type="sldNum" sz="quarter" idx="12"/>
          </p:nvPr>
        </p:nvSpPr>
        <p:spPr>
          <a:ln/>
        </p:spPr>
        <p:txBody>
          <a:bodyPr/>
          <a:lstStyle>
            <a:lvl1pPr>
              <a:defRPr/>
            </a:lvl1pPr>
          </a:lstStyle>
          <a:p>
            <a:fld id="{F5E63147-519E-495C-A6F9-D2FE108B8B6F}" type="slidenum">
              <a:rPr lang="tr-TR" altLang="tr-TR"/>
              <a:pPr/>
              <a:t>‹#›</a:t>
            </a:fld>
            <a:endParaRPr lang="tr-TR" altLang="tr-TR"/>
          </a:p>
        </p:txBody>
      </p:sp>
    </p:spTree>
  </p:cSld>
  <p:clrMapOvr>
    <a:masterClrMapping/>
  </p:clrMapOvr>
  <p:transition>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39"/>
          <p:cNvSpPr>
            <a:spLocks noGrp="1" noChangeArrowheads="1"/>
          </p:cNvSpPr>
          <p:nvPr>
            <p:ph type="dt" sz="half" idx="10"/>
          </p:nvPr>
        </p:nvSpPr>
        <p:spPr>
          <a:ln/>
        </p:spPr>
        <p:txBody>
          <a:bodyPr/>
          <a:lstStyle>
            <a:lvl1pPr>
              <a:defRPr/>
            </a:lvl1pPr>
          </a:lstStyle>
          <a:p>
            <a:pPr>
              <a:defRPr/>
            </a:pPr>
            <a:fld id="{4223EF13-F125-422A-B703-C3BC7C75ED44}" type="datetime1">
              <a:rPr lang="tr-TR"/>
              <a:pPr>
                <a:defRPr/>
              </a:pPr>
              <a:t>20.05.2023</a:t>
            </a:fld>
            <a:endParaRPr lang="tr-TR"/>
          </a:p>
        </p:txBody>
      </p:sp>
      <p:sp>
        <p:nvSpPr>
          <p:cNvPr id="6" name="Rectangle 140"/>
          <p:cNvSpPr>
            <a:spLocks noGrp="1" noChangeArrowheads="1"/>
          </p:cNvSpPr>
          <p:nvPr>
            <p:ph type="ftr" sz="quarter" idx="11"/>
          </p:nvPr>
        </p:nvSpPr>
        <p:spPr>
          <a:ln/>
        </p:spPr>
        <p:txBody>
          <a:bodyPr/>
          <a:lstStyle>
            <a:lvl1pPr>
              <a:defRPr/>
            </a:lvl1pPr>
          </a:lstStyle>
          <a:p>
            <a:pPr>
              <a:defRPr/>
            </a:pPr>
            <a:endParaRPr lang="tr-TR"/>
          </a:p>
        </p:txBody>
      </p:sp>
      <p:sp>
        <p:nvSpPr>
          <p:cNvPr id="7" name="Rectangle 141"/>
          <p:cNvSpPr>
            <a:spLocks noGrp="1" noChangeArrowheads="1"/>
          </p:cNvSpPr>
          <p:nvPr>
            <p:ph type="sldNum" sz="quarter" idx="12"/>
          </p:nvPr>
        </p:nvSpPr>
        <p:spPr>
          <a:ln/>
        </p:spPr>
        <p:txBody>
          <a:bodyPr/>
          <a:lstStyle>
            <a:lvl1pPr>
              <a:defRPr/>
            </a:lvl1pPr>
          </a:lstStyle>
          <a:p>
            <a:fld id="{82DC16ED-2E3C-48D3-8992-CF53CA120936}" type="slidenum">
              <a:rPr lang="tr-TR" altLang="tr-TR"/>
              <a:pPr/>
              <a:t>‹#›</a:t>
            </a:fld>
            <a:endParaRPr lang="tr-TR" altLang="tr-TR"/>
          </a:p>
        </p:txBody>
      </p:sp>
    </p:spTree>
  </p:cSld>
  <p:clrMapOvr>
    <a:masterClrMapping/>
  </p:clrMapOvr>
  <p:transition>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39"/>
          <p:cNvSpPr>
            <a:spLocks noGrp="1" noChangeArrowheads="1"/>
          </p:cNvSpPr>
          <p:nvPr>
            <p:ph type="dt" sz="half" idx="10"/>
          </p:nvPr>
        </p:nvSpPr>
        <p:spPr>
          <a:ln/>
        </p:spPr>
        <p:txBody>
          <a:bodyPr/>
          <a:lstStyle>
            <a:lvl1pPr>
              <a:defRPr/>
            </a:lvl1pPr>
          </a:lstStyle>
          <a:p>
            <a:pPr>
              <a:defRPr/>
            </a:pPr>
            <a:fld id="{DF8BAEE6-4D53-42CE-9C0F-9FD54169E4C5}" type="datetime1">
              <a:rPr lang="tr-TR"/>
              <a:pPr>
                <a:defRPr/>
              </a:pPr>
              <a:t>20.05.2023</a:t>
            </a:fld>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fld id="{51CD29F3-EE93-45A4-B22A-FE296ECD6FAF}" type="slidenum">
              <a:rPr lang="tr-TR" altLang="tr-TR"/>
              <a:pPr/>
              <a:t>‹#›</a:t>
            </a:fld>
            <a:endParaRPr lang="tr-TR" altLang="tr-TR"/>
          </a:p>
        </p:txBody>
      </p:sp>
    </p:spTree>
  </p:cSld>
  <p:clrMapOvr>
    <a:masterClrMapping/>
  </p:clrMapOvr>
  <p:transition>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15100" y="301625"/>
            <a:ext cx="1943100" cy="579437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85800" y="301625"/>
            <a:ext cx="5676900" cy="579437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39"/>
          <p:cNvSpPr>
            <a:spLocks noGrp="1" noChangeArrowheads="1"/>
          </p:cNvSpPr>
          <p:nvPr>
            <p:ph type="dt" sz="half" idx="10"/>
          </p:nvPr>
        </p:nvSpPr>
        <p:spPr>
          <a:ln/>
        </p:spPr>
        <p:txBody>
          <a:bodyPr/>
          <a:lstStyle>
            <a:lvl1pPr>
              <a:defRPr/>
            </a:lvl1pPr>
          </a:lstStyle>
          <a:p>
            <a:pPr>
              <a:defRPr/>
            </a:pPr>
            <a:fld id="{2DD0B24B-13C4-494F-BA3A-50E12F94186B}" type="datetime1">
              <a:rPr lang="tr-TR"/>
              <a:pPr>
                <a:defRPr/>
              </a:pPr>
              <a:t>20.05.2023</a:t>
            </a:fld>
            <a:endParaRPr lang="tr-TR"/>
          </a:p>
        </p:txBody>
      </p:sp>
      <p:sp>
        <p:nvSpPr>
          <p:cNvPr id="5" name="Rectangle 140"/>
          <p:cNvSpPr>
            <a:spLocks noGrp="1" noChangeArrowheads="1"/>
          </p:cNvSpPr>
          <p:nvPr>
            <p:ph type="ftr" sz="quarter" idx="11"/>
          </p:nvPr>
        </p:nvSpPr>
        <p:spPr>
          <a:ln/>
        </p:spPr>
        <p:txBody>
          <a:bodyPr/>
          <a:lstStyle>
            <a:lvl1pPr>
              <a:defRPr/>
            </a:lvl1pPr>
          </a:lstStyle>
          <a:p>
            <a:pPr>
              <a:defRPr/>
            </a:pPr>
            <a:endParaRPr lang="tr-TR"/>
          </a:p>
        </p:txBody>
      </p:sp>
      <p:sp>
        <p:nvSpPr>
          <p:cNvPr id="6" name="Rectangle 141"/>
          <p:cNvSpPr>
            <a:spLocks noGrp="1" noChangeArrowheads="1"/>
          </p:cNvSpPr>
          <p:nvPr>
            <p:ph type="sldNum" sz="quarter" idx="12"/>
          </p:nvPr>
        </p:nvSpPr>
        <p:spPr>
          <a:ln/>
        </p:spPr>
        <p:txBody>
          <a:bodyPr/>
          <a:lstStyle>
            <a:lvl1pPr>
              <a:defRPr/>
            </a:lvl1pPr>
          </a:lstStyle>
          <a:p>
            <a:fld id="{3C2E6F72-2405-43A1-AFA7-CBB58BEEED7C}" type="slidenum">
              <a:rPr lang="tr-TR" altLang="tr-TR"/>
              <a:pPr/>
              <a:t>‹#›</a:t>
            </a:fld>
            <a:endParaRPr lang="tr-TR" altLang="tr-TR"/>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fld id="{F443AD71-04D7-43D8-885B-0DF677836B65}" type="slidenum">
              <a:rPr lang="en-US" altLang="tr-TR"/>
              <a:pPr/>
              <a:t>‹#›</a:t>
            </a:fld>
            <a:endParaRPr lang="en-US" altLang="tr-T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fld id="{CB7DFF7A-9495-4D70-B1B9-ADE4ED9C3249}" type="slidenum">
              <a:rPr lang="en-US" altLang="tr-TR"/>
              <a:pPr/>
              <a:t>‹#›</a:t>
            </a:fld>
            <a:endParaRPr lang="en-US" altLang="tr-T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fld id="{3E9A5550-77EF-4946-B2AE-630279552224}" type="slidenum">
              <a:rPr lang="en-US" altLang="tr-TR"/>
              <a:pPr/>
              <a:t>‹#›</a:t>
            </a:fld>
            <a:endParaRPr lang="en-US" altLang="tr-TR"/>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fld id="{BA678CDE-C8EE-418E-81F1-CC7784E50A56}" type="slidenum">
              <a:rPr lang="en-US" altLang="tr-TR"/>
              <a:pPr/>
              <a:t>‹#›</a:t>
            </a:fld>
            <a:endParaRPr lang="en-US" altLang="tr-TR"/>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fld id="{EECFEEF7-A0BB-42AD-A9B1-745CB258E6D9}" type="slidenum">
              <a:rPr lang="en-US" altLang="tr-TR"/>
              <a:pPr/>
              <a:t>‹#›</a:t>
            </a:fld>
            <a:endParaRPr lang="en-US" altLang="tr-TR"/>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fld id="{198974DE-41E9-4D42-A441-E8A32104411B}" type="slidenum">
              <a:rPr lang="en-US" altLang="tr-TR"/>
              <a:pPr/>
              <a:t>‹#›</a:t>
            </a:fld>
            <a:endParaRPr lang="en-US" altLang="tr-T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fld id="{140DE997-9C42-4739-87E0-3653D14C2B80}" type="slidenum">
              <a:rPr lang="en-US" altLang="tr-TR"/>
              <a:pPr/>
              <a:t>‹#›</a:t>
            </a:fld>
            <a:endParaRPr lang="en-US" altLang="tr-T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1" hangingPunct="1">
              <a:defRPr/>
            </a:pPr>
            <a:endParaRPr lang="de-DE" b="0">
              <a:latin typeface="Times New Roman" pitchFamily="18" charset="0"/>
            </a:endParaRPr>
          </a:p>
        </p:txBody>
      </p:sp>
      <p:sp>
        <p:nvSpPr>
          <p:cNvPr id="5123" name="Rectangle 3"/>
          <p:cNvSpPr>
            <a:spLocks noChangeArrowheads="1"/>
          </p:cNvSpPr>
          <p:nvPr/>
        </p:nvSpPr>
        <p:spPr bwMode="auto">
          <a:xfrm>
            <a:off x="152400" y="1752600"/>
            <a:ext cx="4724400" cy="152400"/>
          </a:xfrm>
          <a:prstGeom prst="rect">
            <a:avLst/>
          </a:prstGeom>
          <a:solidFill>
            <a:schemeClr val="accent1">
              <a:alpha val="50195"/>
            </a:schemeClr>
          </a:solidFill>
          <a:ln w="9525">
            <a:noFill/>
            <a:miter lim="800000"/>
            <a:headEnd/>
            <a:tailEnd/>
          </a:ln>
        </p:spPr>
        <p:txBody>
          <a:bodyPr/>
          <a:lstStyle/>
          <a:p>
            <a:pPr eaLnBrk="1" hangingPunct="1"/>
            <a:endParaRPr lang="de-DE" b="0">
              <a:latin typeface="Times New Roman" pitchFamily="18" charset="0"/>
            </a:endParaRPr>
          </a:p>
        </p:txBody>
      </p:sp>
      <p:sp>
        <p:nvSpPr>
          <p:cNvPr id="5124" name="Rectangle 4"/>
          <p:cNvSpPr>
            <a:spLocks noChangeArrowheads="1"/>
          </p:cNvSpPr>
          <p:nvPr/>
        </p:nvSpPr>
        <p:spPr bwMode="auto">
          <a:xfrm>
            <a:off x="685800" y="6629400"/>
            <a:ext cx="3505200" cy="227013"/>
          </a:xfrm>
          <a:prstGeom prst="rect">
            <a:avLst/>
          </a:prstGeom>
          <a:solidFill>
            <a:srgbClr val="FFFF00"/>
          </a:solidFill>
          <a:ln w="9525">
            <a:noFill/>
            <a:miter lim="800000"/>
            <a:headEnd/>
            <a:tailEnd/>
          </a:ln>
        </p:spPr>
        <p:txBody>
          <a:bodyPr/>
          <a:lstStyle/>
          <a:p>
            <a:pPr eaLnBrk="1" hangingPunct="1"/>
            <a:endParaRPr lang="de-DE" b="0">
              <a:latin typeface="Times New Roman" pitchFamily="18" charset="0"/>
            </a:endParaRPr>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1" hangingPunct="1">
              <a:defRPr/>
            </a:pPr>
            <a:endParaRPr lang="de-DE" b="0">
              <a:latin typeface="Times New Roman" pitchFamily="18" charset="0"/>
            </a:endParaRPr>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7"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lnSpc>
                <a:spcPct val="100000"/>
              </a:lnSpc>
              <a:spcBef>
                <a:spcPct val="0"/>
              </a:spcBef>
              <a:buFontTx/>
              <a:buNone/>
              <a:defRPr kumimoji="0" sz="1400" b="0">
                <a:latin typeface="+mj-lt"/>
                <a:cs typeface="Arial" charset="0"/>
              </a:defRPr>
            </a:lvl1pPr>
          </a:lstStyle>
          <a:p>
            <a:pPr>
              <a:defRPr/>
            </a:pPr>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kumimoji="0" sz="1400" b="0">
                <a:latin typeface="Times New Roman" pitchFamily="18" charset="0"/>
              </a:defRPr>
            </a:lvl1pPr>
          </a:lstStyle>
          <a:p>
            <a:fld id="{3D216A27-79F6-4129-9419-F9B0BA860CAE}" type="slidenum">
              <a:rPr lang="en-US" altLang="tr-TR"/>
              <a:pPr/>
              <a:t>‹#›</a:t>
            </a:fld>
            <a:endParaRPr lang="en-US" altLang="tr-TR"/>
          </a:p>
        </p:txBody>
      </p:sp>
    </p:spTree>
  </p:cSld>
  <p:clrMap bg1="dk2" tx1="lt1" bg2="dk1" tx2="lt2" accent1="accent1" accent2="accent2" accent3="accent3" accent4="accent4" accent5="accent5" accent6="accent6" hlink="hlink" folHlink="folHlink"/>
  <p:sldLayoutIdLst>
    <p:sldLayoutId id="2147483946"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ransition>
    <p:strips dir="rd"/>
  </p:transition>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6303963" y="0"/>
            <a:ext cx="2840037" cy="3254375"/>
            <a:chOff x="3115" y="0"/>
            <a:chExt cx="2170" cy="2486"/>
          </a:xfrm>
        </p:grpSpPr>
        <p:grpSp>
          <p:nvGrpSpPr>
            <p:cNvPr id="7176" name="Group 3"/>
            <p:cNvGrpSpPr>
              <a:grpSpLocks/>
            </p:cNvGrpSpPr>
            <p:nvPr/>
          </p:nvGrpSpPr>
          <p:grpSpPr bwMode="auto">
            <a:xfrm>
              <a:off x="4080" y="1910"/>
              <a:ext cx="768" cy="576"/>
              <a:chOff x="0" y="0"/>
              <a:chExt cx="768" cy="576"/>
            </a:xfrm>
          </p:grpSpPr>
          <p:sp>
            <p:nvSpPr>
              <p:cNvPr id="7308"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sp>
            <p:nvSpPr>
              <p:cNvPr id="7309"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grpSp>
        <p:grpSp>
          <p:nvGrpSpPr>
            <p:cNvPr id="7177" name="Group 6"/>
            <p:cNvGrpSpPr>
              <a:grpSpLocks/>
            </p:cNvGrpSpPr>
            <p:nvPr/>
          </p:nvGrpSpPr>
          <p:grpSpPr bwMode="auto">
            <a:xfrm>
              <a:off x="4257" y="1103"/>
              <a:ext cx="768" cy="576"/>
              <a:chOff x="0" y="0"/>
              <a:chExt cx="768" cy="576"/>
            </a:xfrm>
          </p:grpSpPr>
          <p:sp>
            <p:nvSpPr>
              <p:cNvPr id="7306"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sp>
            <p:nvSpPr>
              <p:cNvPr id="7307"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grpSp>
        <p:grpSp>
          <p:nvGrpSpPr>
            <p:cNvPr id="7178" name="Group 9"/>
            <p:cNvGrpSpPr>
              <a:grpSpLocks/>
            </p:cNvGrpSpPr>
            <p:nvPr/>
          </p:nvGrpSpPr>
          <p:grpSpPr bwMode="auto">
            <a:xfrm>
              <a:off x="3134" y="0"/>
              <a:ext cx="768" cy="576"/>
              <a:chOff x="0" y="0"/>
              <a:chExt cx="768" cy="576"/>
            </a:xfrm>
          </p:grpSpPr>
          <p:sp>
            <p:nvSpPr>
              <p:cNvPr id="7304"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sp>
            <p:nvSpPr>
              <p:cNvPr id="7305"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grpSp>
        <p:grpSp>
          <p:nvGrpSpPr>
            <p:cNvPr id="7179" name="Group 12"/>
            <p:cNvGrpSpPr>
              <a:grpSpLocks/>
            </p:cNvGrpSpPr>
            <p:nvPr/>
          </p:nvGrpSpPr>
          <p:grpSpPr bwMode="auto">
            <a:xfrm>
              <a:off x="3115" y="0"/>
              <a:ext cx="2170" cy="1702"/>
              <a:chOff x="3115" y="0"/>
              <a:chExt cx="2170" cy="1702"/>
            </a:xfrm>
          </p:grpSpPr>
          <p:grpSp>
            <p:nvGrpSpPr>
              <p:cNvPr id="7180" name="Group 13"/>
              <p:cNvGrpSpPr>
                <a:grpSpLocks/>
              </p:cNvGrpSpPr>
              <p:nvPr/>
            </p:nvGrpSpPr>
            <p:grpSpPr bwMode="auto">
              <a:xfrm>
                <a:off x="3640" y="308"/>
                <a:ext cx="1145" cy="844"/>
                <a:chOff x="1265" y="814"/>
                <a:chExt cx="2919" cy="2151"/>
              </a:xfrm>
            </p:grpSpPr>
            <p:sp>
              <p:nvSpPr>
                <p:cNvPr id="7302"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sp>
              <p:nvSpPr>
                <p:cNvPr id="7303"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pPr eaLnBrk="1" hangingPunct="1">
                    <a:lnSpc>
                      <a:spcPct val="90000"/>
                    </a:lnSpc>
                    <a:spcBef>
                      <a:spcPct val="20000"/>
                    </a:spcBef>
                    <a:buFontTx/>
                    <a:buChar char="–"/>
                  </a:pPr>
                  <a:endParaRPr lang="tr-TR"/>
                </a:p>
              </p:txBody>
            </p:sp>
          </p:grpSp>
          <p:grpSp>
            <p:nvGrpSpPr>
              <p:cNvPr id="7181" name="Group 16"/>
              <p:cNvGrpSpPr>
                <a:grpSpLocks/>
              </p:cNvGrpSpPr>
              <p:nvPr/>
            </p:nvGrpSpPr>
            <p:grpSpPr bwMode="auto">
              <a:xfrm>
                <a:off x="3115" y="0"/>
                <a:ext cx="2145" cy="1702"/>
                <a:chOff x="3115" y="0"/>
                <a:chExt cx="2145" cy="1702"/>
              </a:xfrm>
            </p:grpSpPr>
            <p:grpSp>
              <p:nvGrpSpPr>
                <p:cNvPr id="7204" name="Group 17"/>
                <p:cNvGrpSpPr>
                  <a:grpSpLocks/>
                </p:cNvGrpSpPr>
                <p:nvPr/>
              </p:nvGrpSpPr>
              <p:grpSpPr bwMode="auto">
                <a:xfrm>
                  <a:off x="4505" y="589"/>
                  <a:ext cx="493" cy="912"/>
                  <a:chOff x="3471" y="1530"/>
                  <a:chExt cx="1258" cy="2327"/>
                </a:xfrm>
              </p:grpSpPr>
              <p:sp>
                <p:nvSpPr>
                  <p:cNvPr id="7300" name="Freeform 18"/>
                  <p:cNvSpPr>
                    <a:spLocks/>
                  </p:cNvSpPr>
                  <p:nvPr/>
                </p:nvSpPr>
                <p:spPr bwMode="hidden">
                  <a:xfrm rot="2711884">
                    <a:off x="2775" y="2236"/>
                    <a:ext cx="170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301" name="Freeform 19"/>
                  <p:cNvSpPr>
                    <a:spLocks/>
                  </p:cNvSpPr>
                  <p:nvPr/>
                </p:nvSpPr>
                <p:spPr bwMode="hidden">
                  <a:xfrm rot="2711884">
                    <a:off x="4027" y="3141"/>
                    <a:ext cx="910" cy="4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05" name="Group 20"/>
                <p:cNvGrpSpPr>
                  <a:grpSpLocks/>
                </p:cNvGrpSpPr>
                <p:nvPr/>
              </p:nvGrpSpPr>
              <p:grpSpPr bwMode="auto">
                <a:xfrm>
                  <a:off x="4267" y="781"/>
                  <a:ext cx="966" cy="522"/>
                  <a:chOff x="2864" y="2019"/>
                  <a:chExt cx="2463" cy="1332"/>
                </a:xfrm>
              </p:grpSpPr>
              <p:sp>
                <p:nvSpPr>
                  <p:cNvPr id="7298"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99"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06" name="Group 23"/>
                <p:cNvGrpSpPr>
                  <a:grpSpLocks/>
                </p:cNvGrpSpPr>
                <p:nvPr/>
              </p:nvGrpSpPr>
              <p:grpSpPr bwMode="auto">
                <a:xfrm>
                  <a:off x="4280" y="707"/>
                  <a:ext cx="971" cy="417"/>
                  <a:chOff x="2897" y="1832"/>
                  <a:chExt cx="2477" cy="1064"/>
                </a:xfrm>
              </p:grpSpPr>
              <p:sp>
                <p:nvSpPr>
                  <p:cNvPr id="7296"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97"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07" name="Group 26"/>
                <p:cNvGrpSpPr>
                  <a:grpSpLocks/>
                </p:cNvGrpSpPr>
                <p:nvPr/>
              </p:nvGrpSpPr>
              <p:grpSpPr bwMode="auto">
                <a:xfrm>
                  <a:off x="4291" y="630"/>
                  <a:ext cx="969" cy="364"/>
                  <a:chOff x="2924" y="1636"/>
                  <a:chExt cx="2472" cy="927"/>
                </a:xfrm>
              </p:grpSpPr>
              <p:sp>
                <p:nvSpPr>
                  <p:cNvPr id="7294" name="Freeform 27"/>
                  <p:cNvSpPr>
                    <a:spLocks/>
                  </p:cNvSpPr>
                  <p:nvPr/>
                </p:nvSpPr>
                <p:spPr bwMode="hidden">
                  <a:xfrm rot="1080363">
                    <a:off x="2907" y="1619"/>
                    <a:ext cx="1680" cy="34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95" name="Freeform 28"/>
                  <p:cNvSpPr>
                    <a:spLocks/>
                  </p:cNvSpPr>
                  <p:nvPr/>
                </p:nvSpPr>
                <p:spPr bwMode="hidden">
                  <a:xfrm rot="1080363">
                    <a:off x="4488" y="2030"/>
                    <a:ext cx="891" cy="51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08" name="Group 29"/>
                <p:cNvGrpSpPr>
                  <a:grpSpLocks/>
                </p:cNvGrpSpPr>
                <p:nvPr/>
              </p:nvGrpSpPr>
              <p:grpSpPr bwMode="auto">
                <a:xfrm>
                  <a:off x="4304" y="543"/>
                  <a:ext cx="918" cy="258"/>
                  <a:chOff x="2958" y="1414"/>
                  <a:chExt cx="2342" cy="657"/>
                </a:xfrm>
              </p:grpSpPr>
              <p:sp>
                <p:nvSpPr>
                  <p:cNvPr id="7292"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93" name="Freeform 31"/>
                  <p:cNvSpPr>
                    <a:spLocks/>
                  </p:cNvSpPr>
                  <p:nvPr/>
                </p:nvSpPr>
                <p:spPr bwMode="hidden">
                  <a:xfrm rot="463793">
                    <a:off x="4470" y="1581"/>
                    <a:ext cx="829" cy="47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09" name="Group 32"/>
                <p:cNvGrpSpPr>
                  <a:grpSpLocks/>
                </p:cNvGrpSpPr>
                <p:nvPr/>
              </p:nvGrpSpPr>
              <p:grpSpPr bwMode="auto">
                <a:xfrm>
                  <a:off x="4314" y="487"/>
                  <a:ext cx="843" cy="134"/>
                  <a:chOff x="2983" y="1269"/>
                  <a:chExt cx="2150" cy="343"/>
                </a:xfrm>
              </p:grpSpPr>
              <p:sp>
                <p:nvSpPr>
                  <p:cNvPr id="7290"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91" name="Freeform 34"/>
                  <p:cNvSpPr>
                    <a:spLocks/>
                  </p:cNvSpPr>
                  <p:nvPr/>
                </p:nvSpPr>
                <p:spPr bwMode="hidden">
                  <a:xfrm rot="-84182">
                    <a:off x="4377" y="1252"/>
                    <a:ext cx="755" cy="3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10" name="Group 35"/>
                <p:cNvGrpSpPr>
                  <a:grpSpLocks/>
                </p:cNvGrpSpPr>
                <p:nvPr/>
              </p:nvGrpSpPr>
              <p:grpSpPr bwMode="auto">
                <a:xfrm>
                  <a:off x="4296" y="349"/>
                  <a:ext cx="737" cy="167"/>
                  <a:chOff x="2938" y="917"/>
                  <a:chExt cx="1879" cy="427"/>
                </a:xfrm>
              </p:grpSpPr>
              <p:sp>
                <p:nvSpPr>
                  <p:cNvPr id="7288" name="Freeform 36"/>
                  <p:cNvSpPr>
                    <a:spLocks/>
                  </p:cNvSpPr>
                  <p:nvPr/>
                </p:nvSpPr>
                <p:spPr bwMode="hidden">
                  <a:xfrm rot="-802576">
                    <a:off x="2921" y="1128"/>
                    <a:ext cx="1249" cy="2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89" name="Freeform 37"/>
                  <p:cNvSpPr>
                    <a:spLocks/>
                  </p:cNvSpPr>
                  <p:nvPr/>
                </p:nvSpPr>
                <p:spPr bwMode="hidden">
                  <a:xfrm rot="-802576">
                    <a:off x="4148" y="918"/>
                    <a:ext cx="668"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11" name="Group 38"/>
                <p:cNvGrpSpPr>
                  <a:grpSpLocks/>
                </p:cNvGrpSpPr>
                <p:nvPr/>
              </p:nvGrpSpPr>
              <p:grpSpPr bwMode="auto">
                <a:xfrm>
                  <a:off x="3394" y="637"/>
                  <a:ext cx="493" cy="912"/>
                  <a:chOff x="637" y="1653"/>
                  <a:chExt cx="1257" cy="2326"/>
                </a:xfrm>
              </p:grpSpPr>
              <p:sp>
                <p:nvSpPr>
                  <p:cNvPr id="7286" name="Freeform 39"/>
                  <p:cNvSpPr>
                    <a:spLocks/>
                  </p:cNvSpPr>
                  <p:nvPr/>
                </p:nvSpPr>
                <p:spPr bwMode="hidden">
                  <a:xfrm rot="18888116" flipH="1">
                    <a:off x="873" y="2343"/>
                    <a:ext cx="1726"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87"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12" name="Group 41"/>
                <p:cNvGrpSpPr>
                  <a:grpSpLocks/>
                </p:cNvGrpSpPr>
                <p:nvPr/>
              </p:nvGrpSpPr>
              <p:grpSpPr bwMode="auto">
                <a:xfrm>
                  <a:off x="3142" y="850"/>
                  <a:ext cx="966" cy="522"/>
                  <a:chOff x="-5" y="2196"/>
                  <a:chExt cx="2463" cy="1332"/>
                </a:xfrm>
              </p:grpSpPr>
              <p:sp>
                <p:nvSpPr>
                  <p:cNvPr id="7284" name="Freeform 42"/>
                  <p:cNvSpPr>
                    <a:spLocks/>
                  </p:cNvSpPr>
                  <p:nvPr/>
                </p:nvSpPr>
                <p:spPr bwMode="hidden">
                  <a:xfrm rot="19495919" flipH="1">
                    <a:off x="644" y="2196"/>
                    <a:ext cx="1797"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85" name="Freeform 43"/>
                  <p:cNvSpPr>
                    <a:spLocks/>
                  </p:cNvSpPr>
                  <p:nvPr/>
                </p:nvSpPr>
                <p:spPr bwMode="hidden">
                  <a:xfrm rot="19495919" flipH="1">
                    <a:off x="-6" y="2982"/>
                    <a:ext cx="968"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13" name="Group 44"/>
                <p:cNvGrpSpPr>
                  <a:grpSpLocks/>
                </p:cNvGrpSpPr>
                <p:nvPr/>
              </p:nvGrpSpPr>
              <p:grpSpPr bwMode="auto">
                <a:xfrm>
                  <a:off x="3124" y="777"/>
                  <a:ext cx="971" cy="417"/>
                  <a:chOff x="-52" y="2009"/>
                  <a:chExt cx="2477" cy="1064"/>
                </a:xfrm>
              </p:grpSpPr>
              <p:sp>
                <p:nvSpPr>
                  <p:cNvPr id="7282"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83" name="Freeform 46"/>
                  <p:cNvSpPr>
                    <a:spLocks/>
                  </p:cNvSpPr>
                  <p:nvPr/>
                </p:nvSpPr>
                <p:spPr bwMode="hidden">
                  <a:xfrm rot="20017085" flipH="1">
                    <a:off x="-53" y="2598"/>
                    <a:ext cx="931" cy="45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7214" name="Group 47"/>
                <p:cNvGrpSpPr>
                  <a:grpSpLocks/>
                </p:cNvGrpSpPr>
                <p:nvPr/>
              </p:nvGrpSpPr>
              <p:grpSpPr bwMode="auto">
                <a:xfrm>
                  <a:off x="3115" y="700"/>
                  <a:ext cx="969" cy="363"/>
                  <a:chOff x="-74" y="1813"/>
                  <a:chExt cx="2472" cy="927"/>
                </a:xfrm>
              </p:grpSpPr>
              <p:sp>
                <p:nvSpPr>
                  <p:cNvPr id="7280" name="Freeform 48"/>
                  <p:cNvSpPr>
                    <a:spLocks/>
                  </p:cNvSpPr>
                  <p:nvPr/>
                </p:nvSpPr>
                <p:spPr bwMode="hidden">
                  <a:xfrm rot="20519637" flipH="1">
                    <a:off x="721" y="1812"/>
                    <a:ext cx="1677" cy="32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81" name="Freeform 49"/>
                  <p:cNvSpPr>
                    <a:spLocks/>
                  </p:cNvSpPr>
                  <p:nvPr/>
                </p:nvSpPr>
                <p:spPr bwMode="hidden">
                  <a:xfrm rot="20519637" flipH="1">
                    <a:off x="-74" y="2212"/>
                    <a:ext cx="900" cy="51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7215" name="Group 50"/>
                <p:cNvGrpSpPr>
                  <a:grpSpLocks/>
                </p:cNvGrpSpPr>
                <p:nvPr/>
              </p:nvGrpSpPr>
              <p:grpSpPr bwMode="auto">
                <a:xfrm>
                  <a:off x="3153" y="613"/>
                  <a:ext cx="918" cy="257"/>
                  <a:chOff x="22" y="1591"/>
                  <a:chExt cx="2342" cy="657"/>
                </a:xfrm>
              </p:grpSpPr>
              <p:sp>
                <p:nvSpPr>
                  <p:cNvPr id="7278" name="Freeform 51"/>
                  <p:cNvSpPr>
                    <a:spLocks/>
                  </p:cNvSpPr>
                  <p:nvPr/>
                </p:nvSpPr>
                <p:spPr bwMode="hidden">
                  <a:xfrm rot="21136207" flipH="1">
                    <a:off x="819" y="1574"/>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79"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7216" name="Group 53"/>
                <p:cNvGrpSpPr>
                  <a:grpSpLocks/>
                </p:cNvGrpSpPr>
                <p:nvPr/>
              </p:nvGrpSpPr>
              <p:grpSpPr bwMode="auto">
                <a:xfrm>
                  <a:off x="3218" y="556"/>
                  <a:ext cx="843" cy="134"/>
                  <a:chOff x="189" y="1446"/>
                  <a:chExt cx="2150" cy="343"/>
                </a:xfrm>
              </p:grpSpPr>
              <p:sp>
                <p:nvSpPr>
                  <p:cNvPr id="7276"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77" name="Freeform 55"/>
                  <p:cNvSpPr>
                    <a:spLocks/>
                  </p:cNvSpPr>
                  <p:nvPr/>
                </p:nvSpPr>
                <p:spPr bwMode="hidden">
                  <a:xfrm rot="84182" flipH="1">
                    <a:off x="189" y="1429"/>
                    <a:ext cx="755" cy="36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grpSp>
            <p:grpSp>
              <p:nvGrpSpPr>
                <p:cNvPr id="7217" name="Group 56"/>
                <p:cNvGrpSpPr>
                  <a:grpSpLocks/>
                </p:cNvGrpSpPr>
                <p:nvPr/>
              </p:nvGrpSpPr>
              <p:grpSpPr bwMode="auto">
                <a:xfrm>
                  <a:off x="3342" y="418"/>
                  <a:ext cx="737" cy="167"/>
                  <a:chOff x="505" y="1094"/>
                  <a:chExt cx="1879" cy="427"/>
                </a:xfrm>
              </p:grpSpPr>
              <p:sp>
                <p:nvSpPr>
                  <p:cNvPr id="7274"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75"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7218" name="Group 59"/>
                <p:cNvGrpSpPr>
                  <a:grpSpLocks/>
                </p:cNvGrpSpPr>
                <p:nvPr/>
              </p:nvGrpSpPr>
              <p:grpSpPr bwMode="auto">
                <a:xfrm>
                  <a:off x="3386" y="341"/>
                  <a:ext cx="725" cy="218"/>
                  <a:chOff x="616" y="899"/>
                  <a:chExt cx="1850" cy="554"/>
                </a:xfrm>
              </p:grpSpPr>
              <p:sp>
                <p:nvSpPr>
                  <p:cNvPr id="7272"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73"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7219" name="Group 62"/>
                <p:cNvGrpSpPr>
                  <a:grpSpLocks/>
                </p:cNvGrpSpPr>
                <p:nvPr/>
              </p:nvGrpSpPr>
              <p:grpSpPr bwMode="auto">
                <a:xfrm>
                  <a:off x="3472" y="231"/>
                  <a:ext cx="693" cy="291"/>
                  <a:chOff x="3472" y="231"/>
                  <a:chExt cx="693" cy="291"/>
                </a:xfrm>
              </p:grpSpPr>
              <p:sp>
                <p:nvSpPr>
                  <p:cNvPr id="7270" name="Freeform 63"/>
                  <p:cNvSpPr>
                    <a:spLocks/>
                  </p:cNvSpPr>
                  <p:nvPr/>
                </p:nvSpPr>
                <p:spPr bwMode="hidden">
                  <a:xfrm rot="2028410" flipH="1">
                    <a:off x="3679" y="438"/>
                    <a:ext cx="483"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71" name="Freeform 64"/>
                  <p:cNvSpPr>
                    <a:spLocks/>
                  </p:cNvSpPr>
                  <p:nvPr/>
                </p:nvSpPr>
                <p:spPr bwMode="hidden">
                  <a:xfrm rot="2028410" flipH="1">
                    <a:off x="3472" y="228"/>
                    <a:ext cx="260" cy="13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7220" name="Group 65"/>
                <p:cNvGrpSpPr>
                  <a:grpSpLocks/>
                </p:cNvGrpSpPr>
                <p:nvPr/>
              </p:nvGrpSpPr>
              <p:grpSpPr bwMode="auto">
                <a:xfrm>
                  <a:off x="3554" y="118"/>
                  <a:ext cx="664" cy="349"/>
                  <a:chOff x="3554" y="118"/>
                  <a:chExt cx="664" cy="349"/>
                </a:xfrm>
              </p:grpSpPr>
              <p:sp>
                <p:nvSpPr>
                  <p:cNvPr id="7268"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69"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7221" name="Group 68"/>
                <p:cNvGrpSpPr>
                  <a:grpSpLocks/>
                </p:cNvGrpSpPr>
                <p:nvPr/>
              </p:nvGrpSpPr>
              <p:grpSpPr bwMode="auto">
                <a:xfrm>
                  <a:off x="3784" y="30"/>
                  <a:ext cx="305" cy="593"/>
                  <a:chOff x="1633" y="104"/>
                  <a:chExt cx="778" cy="1512"/>
                </a:xfrm>
              </p:grpSpPr>
              <p:sp>
                <p:nvSpPr>
                  <p:cNvPr id="7266"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67"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7222" name="Group 71"/>
                <p:cNvGrpSpPr>
                  <a:grpSpLocks/>
                </p:cNvGrpSpPr>
                <p:nvPr/>
              </p:nvGrpSpPr>
              <p:grpSpPr bwMode="auto">
                <a:xfrm>
                  <a:off x="3903" y="0"/>
                  <a:ext cx="248" cy="601"/>
                  <a:chOff x="1935" y="28"/>
                  <a:chExt cx="634" cy="1534"/>
                </a:xfrm>
              </p:grpSpPr>
              <p:sp>
                <p:nvSpPr>
                  <p:cNvPr id="7264" name="Freeform 72"/>
                  <p:cNvSpPr>
                    <a:spLocks/>
                  </p:cNvSpPr>
                  <p:nvPr/>
                </p:nvSpPr>
                <p:spPr bwMode="hidden">
                  <a:xfrm rot="4126480" flipH="1">
                    <a:off x="1940" y="916"/>
                    <a:ext cx="1043"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65"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grpSp>
              <p:nvGrpSpPr>
                <p:cNvPr id="7223" name="Group 74"/>
                <p:cNvGrpSpPr>
                  <a:grpSpLocks/>
                </p:cNvGrpSpPr>
                <p:nvPr/>
              </p:nvGrpSpPr>
              <p:grpSpPr bwMode="auto">
                <a:xfrm>
                  <a:off x="4251" y="252"/>
                  <a:ext cx="723" cy="222"/>
                  <a:chOff x="2822" y="672"/>
                  <a:chExt cx="1845" cy="566"/>
                </a:xfrm>
              </p:grpSpPr>
              <p:sp>
                <p:nvSpPr>
                  <p:cNvPr id="7262" name="Freeform 75"/>
                  <p:cNvSpPr>
                    <a:spLocks/>
                  </p:cNvSpPr>
                  <p:nvPr/>
                </p:nvSpPr>
                <p:spPr bwMode="hidden">
                  <a:xfrm rot="-1325434">
                    <a:off x="2805"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63" name="Freeform 76"/>
                  <p:cNvSpPr>
                    <a:spLocks/>
                  </p:cNvSpPr>
                  <p:nvPr/>
                </p:nvSpPr>
                <p:spPr bwMode="hidden">
                  <a:xfrm rot="-1325434">
                    <a:off x="4003" y="673"/>
                    <a:ext cx="647"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24" name="Group 77"/>
                <p:cNvGrpSpPr>
                  <a:grpSpLocks/>
                </p:cNvGrpSpPr>
                <p:nvPr/>
              </p:nvGrpSpPr>
              <p:grpSpPr bwMode="auto">
                <a:xfrm>
                  <a:off x="4196" y="163"/>
                  <a:ext cx="699" cy="282"/>
                  <a:chOff x="2683" y="445"/>
                  <a:chExt cx="1781" cy="717"/>
                </a:xfrm>
              </p:grpSpPr>
              <p:sp>
                <p:nvSpPr>
                  <p:cNvPr id="7260" name="Freeform 78"/>
                  <p:cNvSpPr>
                    <a:spLocks/>
                  </p:cNvSpPr>
                  <p:nvPr/>
                </p:nvSpPr>
                <p:spPr bwMode="hidden">
                  <a:xfrm rot="-1921064">
                    <a:off x="2682" y="946"/>
                    <a:ext cx="1227"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61" name="Freeform 79"/>
                  <p:cNvSpPr>
                    <a:spLocks/>
                  </p:cNvSpPr>
                  <p:nvPr/>
                </p:nvSpPr>
                <p:spPr bwMode="hidden">
                  <a:xfrm rot="-1921064">
                    <a:off x="3801" y="444"/>
                    <a:ext cx="646"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sp>
              <p:nvSpPr>
                <p:cNvPr id="7225"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tr-TR"/>
                </a:p>
              </p:txBody>
            </p:sp>
            <p:sp>
              <p:nvSpPr>
                <p:cNvPr id="7226"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tr-TR"/>
                </a:p>
              </p:txBody>
            </p:sp>
            <p:grpSp>
              <p:nvGrpSpPr>
                <p:cNvPr id="7227" name="Group 82"/>
                <p:cNvGrpSpPr>
                  <a:grpSpLocks/>
                </p:cNvGrpSpPr>
                <p:nvPr/>
              </p:nvGrpSpPr>
              <p:grpSpPr bwMode="auto">
                <a:xfrm>
                  <a:off x="4242" y="5"/>
                  <a:ext cx="251" cy="596"/>
                  <a:chOff x="2800" y="41"/>
                  <a:chExt cx="640" cy="1520"/>
                </a:xfrm>
              </p:grpSpPr>
              <p:sp>
                <p:nvSpPr>
                  <p:cNvPr id="7258" name="Freeform 83"/>
                  <p:cNvSpPr>
                    <a:spLocks/>
                  </p:cNvSpPr>
                  <p:nvPr/>
                </p:nvSpPr>
                <p:spPr bwMode="hidden">
                  <a:xfrm rot="-3857755">
                    <a:off x="2370" y="928"/>
                    <a:ext cx="1045"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59"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28" name="Group 85"/>
                <p:cNvGrpSpPr>
                  <a:grpSpLocks/>
                </p:cNvGrpSpPr>
                <p:nvPr/>
              </p:nvGrpSpPr>
              <p:grpSpPr bwMode="auto">
                <a:xfrm>
                  <a:off x="4295" y="53"/>
                  <a:ext cx="398" cy="574"/>
                  <a:chOff x="2934" y="163"/>
                  <a:chExt cx="1017" cy="1464"/>
                </a:xfrm>
              </p:grpSpPr>
              <p:sp>
                <p:nvSpPr>
                  <p:cNvPr id="7256"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57"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29" name="Group 88"/>
                <p:cNvGrpSpPr>
                  <a:grpSpLocks/>
                </p:cNvGrpSpPr>
                <p:nvPr/>
              </p:nvGrpSpPr>
              <p:grpSpPr bwMode="auto">
                <a:xfrm>
                  <a:off x="4215" y="2"/>
                  <a:ext cx="95" cy="567"/>
                  <a:chOff x="2730" y="32"/>
                  <a:chExt cx="243" cy="1448"/>
                </a:xfrm>
              </p:grpSpPr>
              <p:sp>
                <p:nvSpPr>
                  <p:cNvPr id="7254"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p:spPr>
                <p:txBody>
                  <a:bodyPr wrap="none" anchor="ctr"/>
                  <a:lstStyle/>
                  <a:p>
                    <a:endParaRPr lang="tr-TR"/>
                  </a:p>
                </p:txBody>
              </p:sp>
              <p:sp>
                <p:nvSpPr>
                  <p:cNvPr id="7255"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tr-TR"/>
                  </a:p>
                </p:txBody>
              </p:sp>
            </p:grpSp>
            <p:grpSp>
              <p:nvGrpSpPr>
                <p:cNvPr id="7230" name="Group 91"/>
                <p:cNvGrpSpPr>
                  <a:grpSpLocks/>
                </p:cNvGrpSpPr>
                <p:nvPr/>
              </p:nvGrpSpPr>
              <p:grpSpPr bwMode="auto">
                <a:xfrm>
                  <a:off x="3514" y="683"/>
                  <a:ext cx="425" cy="960"/>
                  <a:chOff x="943" y="1769"/>
                  <a:chExt cx="1085" cy="2450"/>
                </a:xfrm>
              </p:grpSpPr>
              <p:sp>
                <p:nvSpPr>
                  <p:cNvPr id="7252"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53" name="Freeform 93"/>
                  <p:cNvSpPr>
                    <a:spLocks/>
                  </p:cNvSpPr>
                  <p:nvPr/>
                </p:nvSpPr>
                <p:spPr bwMode="hidden">
                  <a:xfrm rot="18335692" flipH="1">
                    <a:off x="727" y="3495"/>
                    <a:ext cx="922"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31" name="Group 94"/>
                <p:cNvGrpSpPr>
                  <a:grpSpLocks/>
                </p:cNvGrpSpPr>
                <p:nvPr/>
              </p:nvGrpSpPr>
              <p:grpSpPr bwMode="auto">
                <a:xfrm>
                  <a:off x="3715" y="748"/>
                  <a:ext cx="300" cy="930"/>
                  <a:chOff x="1455" y="1936"/>
                  <a:chExt cx="766" cy="2373"/>
                </a:xfrm>
              </p:grpSpPr>
              <p:sp>
                <p:nvSpPr>
                  <p:cNvPr id="7250"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51" name="Freeform 96"/>
                  <p:cNvSpPr>
                    <a:spLocks/>
                  </p:cNvSpPr>
                  <p:nvPr/>
                </p:nvSpPr>
                <p:spPr bwMode="hidden">
                  <a:xfrm rot="17542885" flipH="1">
                    <a:off x="1278" y="3624"/>
                    <a:ext cx="84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32" name="Group 97"/>
                <p:cNvGrpSpPr>
                  <a:grpSpLocks/>
                </p:cNvGrpSpPr>
                <p:nvPr/>
              </p:nvGrpSpPr>
              <p:grpSpPr bwMode="auto">
                <a:xfrm rot="88588">
                  <a:off x="3923" y="769"/>
                  <a:ext cx="180" cy="913"/>
                  <a:chOff x="1956" y="1990"/>
                  <a:chExt cx="492" cy="2604"/>
                </a:xfrm>
              </p:grpSpPr>
              <p:sp>
                <p:nvSpPr>
                  <p:cNvPr id="7248" name="Freeform 98"/>
                  <p:cNvSpPr>
                    <a:spLocks/>
                  </p:cNvSpPr>
                  <p:nvPr/>
                </p:nvSpPr>
                <p:spPr bwMode="hidden">
                  <a:xfrm rot="16782062" flipH="1">
                    <a:off x="1421" y="2675"/>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p:spPr>
                <p:txBody>
                  <a:bodyPr wrap="none" anchor="ctr"/>
                  <a:lstStyle/>
                  <a:p>
                    <a:endParaRPr lang="tr-TR"/>
                  </a:p>
                </p:txBody>
              </p:sp>
              <p:sp>
                <p:nvSpPr>
                  <p:cNvPr id="7249" name="Freeform 99"/>
                  <p:cNvSpPr>
                    <a:spLocks/>
                  </p:cNvSpPr>
                  <p:nvPr/>
                </p:nvSpPr>
                <p:spPr bwMode="hidden">
                  <a:xfrm rot="16782062" flipH="1">
                    <a:off x="1713" y="3881"/>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33" name="Group 100"/>
                <p:cNvGrpSpPr>
                  <a:grpSpLocks/>
                </p:cNvGrpSpPr>
                <p:nvPr/>
              </p:nvGrpSpPr>
              <p:grpSpPr bwMode="auto">
                <a:xfrm>
                  <a:off x="4451" y="662"/>
                  <a:ext cx="442" cy="951"/>
                  <a:chOff x="3334" y="1717"/>
                  <a:chExt cx="1125" cy="2426"/>
                </a:xfrm>
              </p:grpSpPr>
              <p:sp>
                <p:nvSpPr>
                  <p:cNvPr id="7246"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247"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34" name="Group 103"/>
                <p:cNvGrpSpPr>
                  <a:grpSpLocks/>
                </p:cNvGrpSpPr>
                <p:nvPr/>
              </p:nvGrpSpPr>
              <p:grpSpPr bwMode="auto">
                <a:xfrm>
                  <a:off x="4391" y="721"/>
                  <a:ext cx="347" cy="951"/>
                  <a:chOff x="3181" y="1866"/>
                  <a:chExt cx="883" cy="2426"/>
                </a:xfrm>
              </p:grpSpPr>
              <p:sp>
                <p:nvSpPr>
                  <p:cNvPr id="7244" name="Freeform 104"/>
                  <p:cNvSpPr>
                    <a:spLocks/>
                  </p:cNvSpPr>
                  <p:nvPr/>
                </p:nvSpPr>
                <p:spPr bwMode="hidden">
                  <a:xfrm rot="3745735">
                    <a:off x="2506" y="2524"/>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245" name="Freeform 105"/>
                  <p:cNvSpPr>
                    <a:spLocks/>
                  </p:cNvSpPr>
                  <p:nvPr/>
                </p:nvSpPr>
                <p:spPr bwMode="hidden">
                  <a:xfrm rot="3745735">
                    <a:off x="3387" y="3597"/>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p:spPr>
                <p:txBody>
                  <a:bodyPr wrap="none" anchor="ctr"/>
                  <a:lstStyle/>
                  <a:p>
                    <a:endParaRPr lang="tr-TR"/>
                  </a:p>
                </p:txBody>
              </p:sp>
            </p:grpSp>
            <p:grpSp>
              <p:nvGrpSpPr>
                <p:cNvPr id="7235" name="Group 106"/>
                <p:cNvGrpSpPr>
                  <a:grpSpLocks/>
                </p:cNvGrpSpPr>
                <p:nvPr/>
              </p:nvGrpSpPr>
              <p:grpSpPr bwMode="auto">
                <a:xfrm>
                  <a:off x="4323" y="767"/>
                  <a:ext cx="243" cy="935"/>
                  <a:chOff x="3006" y="1983"/>
                  <a:chExt cx="619" cy="2386"/>
                </a:xfrm>
              </p:grpSpPr>
              <p:sp>
                <p:nvSpPr>
                  <p:cNvPr id="7242" name="Freeform 107"/>
                  <p:cNvSpPr>
                    <a:spLocks/>
                  </p:cNvSpPr>
                  <p:nvPr/>
                </p:nvSpPr>
                <p:spPr bwMode="hidden">
                  <a:xfrm rot="4286818">
                    <a:off x="2328" y="2644"/>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243" name="Freeform 108"/>
                  <p:cNvSpPr>
                    <a:spLocks/>
                  </p:cNvSpPr>
                  <p:nvPr/>
                </p:nvSpPr>
                <p:spPr bwMode="hidden">
                  <a:xfrm rot="4286818">
                    <a:off x="3003" y="3730"/>
                    <a:ext cx="857"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7236" name="Group 109"/>
                <p:cNvGrpSpPr>
                  <a:grpSpLocks/>
                </p:cNvGrpSpPr>
                <p:nvPr/>
              </p:nvGrpSpPr>
              <p:grpSpPr bwMode="auto">
                <a:xfrm>
                  <a:off x="4249" y="813"/>
                  <a:ext cx="159" cy="870"/>
                  <a:chOff x="2819" y="2101"/>
                  <a:chExt cx="405" cy="2219"/>
                </a:xfrm>
              </p:grpSpPr>
              <p:sp>
                <p:nvSpPr>
                  <p:cNvPr id="7240" name="Freeform 110"/>
                  <p:cNvSpPr>
                    <a:spLocks/>
                  </p:cNvSpPr>
                  <p:nvPr/>
                </p:nvSpPr>
                <p:spPr bwMode="hidden">
                  <a:xfrm rot="4898956">
                    <a:off x="2216" y="2703"/>
                    <a:ext cx="1454"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tr-TR"/>
                  </a:p>
                </p:txBody>
              </p:sp>
              <p:sp>
                <p:nvSpPr>
                  <p:cNvPr id="7241" name="Freeform 111"/>
                  <p:cNvSpPr>
                    <a:spLocks/>
                  </p:cNvSpPr>
                  <p:nvPr/>
                </p:nvSpPr>
                <p:spPr bwMode="hidden">
                  <a:xfrm rot="4898956">
                    <a:off x="2637" y="3714"/>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nvGrpSpPr>
                <p:cNvPr id="7237" name="Group 112"/>
                <p:cNvGrpSpPr>
                  <a:grpSpLocks/>
                </p:cNvGrpSpPr>
                <p:nvPr/>
              </p:nvGrpSpPr>
              <p:grpSpPr bwMode="auto">
                <a:xfrm>
                  <a:off x="4045" y="826"/>
                  <a:ext cx="167" cy="857"/>
                  <a:chOff x="2287" y="2135"/>
                  <a:chExt cx="426" cy="2185"/>
                </a:xfrm>
              </p:grpSpPr>
              <p:sp>
                <p:nvSpPr>
                  <p:cNvPr id="7238"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tr-TR"/>
                  </a:p>
                </p:txBody>
              </p:sp>
              <p:sp>
                <p:nvSpPr>
                  <p:cNvPr id="7239" name="Freeform 114"/>
                  <p:cNvSpPr>
                    <a:spLocks/>
                  </p:cNvSpPr>
                  <p:nvPr/>
                </p:nvSpPr>
                <p:spPr bwMode="hidden">
                  <a:xfrm rot="5755659">
                    <a:off x="2051" y="3772"/>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tr-TR"/>
                  </a:p>
                </p:txBody>
              </p:sp>
            </p:grpSp>
          </p:grpSp>
          <p:sp>
            <p:nvSpPr>
              <p:cNvPr id="7182"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7183" name="Arc 116"/>
              <p:cNvSpPr>
                <a:spLocks/>
              </p:cNvSpPr>
              <p:nvPr/>
            </p:nvSpPr>
            <p:spPr bwMode="hidden">
              <a:xfrm flipH="1">
                <a:off x="3527" y="725"/>
                <a:ext cx="832" cy="900"/>
              </a:xfrm>
              <a:custGeom>
                <a:avLst/>
                <a:gdLst>
                  <a:gd name="T0" fmla="*/ 211 w 21600"/>
                  <a:gd name="T1" fmla="*/ 0 h 21602"/>
                  <a:gd name="T2" fmla="*/ 832 w 21600"/>
                  <a:gd name="T3" fmla="*/ 900 h 21602"/>
                  <a:gd name="T4" fmla="*/ 0 w 21600"/>
                  <a:gd name="T5" fmla="*/ 871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p:spPr>
            <p:txBody>
              <a:bodyPr wrap="none" anchor="ctr"/>
              <a:lstStyle/>
              <a:p>
                <a:endParaRPr lang="tr-TR"/>
              </a:p>
            </p:txBody>
          </p:sp>
          <p:sp>
            <p:nvSpPr>
              <p:cNvPr id="7184"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p:spPr>
            <p:txBody>
              <a:bodyPr wrap="none" anchor="ctr"/>
              <a:lstStyle/>
              <a:p>
                <a:endParaRPr lang="tr-TR"/>
              </a:p>
            </p:txBody>
          </p:sp>
          <p:sp>
            <p:nvSpPr>
              <p:cNvPr id="7185" name="Arc 118"/>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p:spPr>
            <p:txBody>
              <a:bodyPr wrap="none" anchor="ctr"/>
              <a:lstStyle/>
              <a:p>
                <a:endParaRPr lang="tr-TR"/>
              </a:p>
            </p:txBody>
          </p:sp>
          <p:sp>
            <p:nvSpPr>
              <p:cNvPr id="7186" name="Arc 119"/>
              <p:cNvSpPr>
                <a:spLocks/>
              </p:cNvSpPr>
              <p:nvPr/>
            </p:nvSpPr>
            <p:spPr bwMode="hidden">
              <a:xfrm flipH="1">
                <a:off x="3267" y="628"/>
                <a:ext cx="791" cy="928"/>
              </a:xfrm>
              <a:custGeom>
                <a:avLst/>
                <a:gdLst>
                  <a:gd name="T0" fmla="*/ 0 w 30473"/>
                  <a:gd name="T1" fmla="*/ 79 h 22305"/>
                  <a:gd name="T2" fmla="*/ 791 w 30473"/>
                  <a:gd name="T3" fmla="*/ 928 h 22305"/>
                  <a:gd name="T4" fmla="*/ 230 w 30473"/>
                  <a:gd name="T5" fmla="*/ 899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p:spPr>
            <p:txBody>
              <a:bodyPr wrap="none" anchor="ctr"/>
              <a:lstStyle/>
              <a:p>
                <a:endParaRPr lang="tr-TR"/>
              </a:p>
            </p:txBody>
          </p:sp>
          <p:sp>
            <p:nvSpPr>
              <p:cNvPr id="7187"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p:spPr>
            <p:txBody>
              <a:bodyPr wrap="none" anchor="ctr"/>
              <a:lstStyle/>
              <a:p>
                <a:endParaRPr lang="tr-TR"/>
              </a:p>
            </p:txBody>
          </p:sp>
          <p:sp>
            <p:nvSpPr>
              <p:cNvPr id="7188"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7189"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p:spPr>
            <p:txBody>
              <a:bodyPr wrap="none" anchor="ctr"/>
              <a:lstStyle/>
              <a:p>
                <a:endParaRPr lang="tr-TR"/>
              </a:p>
            </p:txBody>
          </p:sp>
          <p:sp>
            <p:nvSpPr>
              <p:cNvPr id="7190" name="Arc 123"/>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p:spPr>
            <p:txBody>
              <a:bodyPr wrap="none" anchor="ctr"/>
              <a:lstStyle/>
              <a:p>
                <a:endParaRPr lang="tr-TR"/>
              </a:p>
            </p:txBody>
          </p:sp>
          <p:sp>
            <p:nvSpPr>
              <p:cNvPr id="7191"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7192"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sp>
            <p:nvSpPr>
              <p:cNvPr id="7193"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p:spPr>
            <p:txBody>
              <a:bodyPr wrap="none" anchor="ctr"/>
              <a:lstStyle/>
              <a:p>
                <a:endParaRPr lang="tr-TR"/>
              </a:p>
            </p:txBody>
          </p:sp>
          <p:sp>
            <p:nvSpPr>
              <p:cNvPr id="7194" name="Arc 127"/>
              <p:cNvSpPr>
                <a:spLocks/>
              </p:cNvSpPr>
              <p:nvPr/>
            </p:nvSpPr>
            <p:spPr bwMode="hidden">
              <a:xfrm flipH="1">
                <a:off x="3426" y="122"/>
                <a:ext cx="724" cy="899"/>
              </a:xfrm>
              <a:custGeom>
                <a:avLst/>
                <a:gdLst>
                  <a:gd name="T0" fmla="*/ 0 w 31881"/>
                  <a:gd name="T1" fmla="*/ 417 h 21600"/>
                  <a:gd name="T2" fmla="*/ 724 w 31881"/>
                  <a:gd name="T3" fmla="*/ 202 h 21600"/>
                  <a:gd name="T4" fmla="*/ 414 w 31881"/>
                  <a:gd name="T5" fmla="*/ 899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p:spPr>
            <p:txBody>
              <a:bodyPr wrap="none" anchor="ctr"/>
              <a:lstStyle/>
              <a:p>
                <a:endParaRPr lang="tr-TR"/>
              </a:p>
            </p:txBody>
          </p:sp>
          <p:sp>
            <p:nvSpPr>
              <p:cNvPr id="7195" name="Arc 128"/>
              <p:cNvSpPr>
                <a:spLocks/>
              </p:cNvSpPr>
              <p:nvPr/>
            </p:nvSpPr>
            <p:spPr bwMode="hidden">
              <a:xfrm>
                <a:off x="4199" y="502"/>
                <a:ext cx="297" cy="901"/>
              </a:xfrm>
              <a:custGeom>
                <a:avLst/>
                <a:gdLst>
                  <a:gd name="T0" fmla="*/ 0 w 31146"/>
                  <a:gd name="T1" fmla="*/ 188 h 21600"/>
                  <a:gd name="T2" fmla="*/ 297 w 31146"/>
                  <a:gd name="T3" fmla="*/ 399 h 21600"/>
                  <a:gd name="T4" fmla="*/ 126 w 31146"/>
                  <a:gd name="T5" fmla="*/ 901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p:spPr>
            <p:txBody>
              <a:bodyPr wrap="none" anchor="ctr"/>
              <a:lstStyle/>
              <a:p>
                <a:endParaRPr lang="tr-TR"/>
              </a:p>
            </p:txBody>
          </p:sp>
          <p:sp>
            <p:nvSpPr>
              <p:cNvPr id="7196"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7197"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7198"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7199"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tr-TR"/>
              </a:p>
            </p:txBody>
          </p:sp>
          <p:sp>
            <p:nvSpPr>
              <p:cNvPr id="7200"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7201" name="Freeform 134"/>
              <p:cNvSpPr>
                <a:spLocks/>
              </p:cNvSpPr>
              <p:nvPr/>
            </p:nvSpPr>
            <p:spPr bwMode="hidden">
              <a:xfrm>
                <a:off x="4658" y="132"/>
                <a:ext cx="260" cy="55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tr-TR"/>
              </a:p>
            </p:txBody>
          </p:sp>
          <p:sp>
            <p:nvSpPr>
              <p:cNvPr id="7202"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sp>
            <p:nvSpPr>
              <p:cNvPr id="7203"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tr-TR"/>
              </a:p>
            </p:txBody>
          </p:sp>
        </p:grpSp>
      </p:grpSp>
      <p:sp>
        <p:nvSpPr>
          <p:cNvPr id="7171"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7172"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210059"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latin typeface="+mn-lt"/>
                <a:cs typeface="Arial" charset="0"/>
              </a:defRPr>
            </a:lvl1pPr>
          </a:lstStyle>
          <a:p>
            <a:pPr>
              <a:defRPr/>
            </a:pPr>
            <a:fld id="{822C8812-83B7-4DCE-AE0C-B42E1FB55E7D}" type="datetime1">
              <a:rPr lang="tr-TR"/>
              <a:pPr>
                <a:defRPr/>
              </a:pPr>
              <a:t>20.05.2023</a:t>
            </a:fld>
            <a:endParaRPr lang="tr-TR"/>
          </a:p>
        </p:txBody>
      </p:sp>
      <p:sp>
        <p:nvSpPr>
          <p:cNvPr id="210060"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latin typeface="+mn-lt"/>
                <a:cs typeface="Arial" charset="0"/>
              </a:defRPr>
            </a:lvl1pPr>
          </a:lstStyle>
          <a:p>
            <a:pPr>
              <a:defRPr/>
            </a:pPr>
            <a:endParaRPr lang="tr-TR"/>
          </a:p>
        </p:txBody>
      </p:sp>
      <p:sp>
        <p:nvSpPr>
          <p:cNvPr id="210061"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latin typeface="Arial Black" pitchFamily="34" charset="0"/>
              </a:defRPr>
            </a:lvl1pPr>
          </a:lstStyle>
          <a:p>
            <a:fld id="{601C9E15-0587-460E-B15E-4D023F150262}"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948"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strips dir="rd"/>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566313194"/>
              </p:ext>
            </p:extLst>
          </p:nvPr>
        </p:nvGraphicFramePr>
        <p:xfrm>
          <a:off x="1786374" y="2014728"/>
          <a:ext cx="5608235" cy="110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o 3"/>
          <p:cNvGraphicFramePr>
            <a:graphicFrameLocks noGrp="1"/>
          </p:cNvGraphicFramePr>
          <p:nvPr>
            <p:extLst>
              <p:ext uri="{D42A27DB-BD31-4B8C-83A1-F6EECF244321}">
                <p14:modId xmlns:p14="http://schemas.microsoft.com/office/powerpoint/2010/main" val="1869377944"/>
              </p:ext>
            </p:extLst>
          </p:nvPr>
        </p:nvGraphicFramePr>
        <p:xfrm>
          <a:off x="1422475" y="3839195"/>
          <a:ext cx="6988716" cy="1672327"/>
        </p:xfrm>
        <a:graphic>
          <a:graphicData uri="http://schemas.openxmlformats.org/drawingml/2006/table">
            <a:tbl>
              <a:tblPr firstRow="1" firstCol="1" bandRow="1">
                <a:tableStyleId>{93296810-A885-4BE3-A3E7-6D5BEEA58F35}</a:tableStyleId>
              </a:tblPr>
              <a:tblGrid>
                <a:gridCol w="1219482">
                  <a:extLst>
                    <a:ext uri="{9D8B030D-6E8A-4147-A177-3AD203B41FA5}">
                      <a16:colId xmlns:a16="http://schemas.microsoft.com/office/drawing/2014/main" val="20000"/>
                    </a:ext>
                  </a:extLst>
                </a:gridCol>
                <a:gridCol w="703097">
                  <a:extLst>
                    <a:ext uri="{9D8B030D-6E8A-4147-A177-3AD203B41FA5}">
                      <a16:colId xmlns:a16="http://schemas.microsoft.com/office/drawing/2014/main" val="20001"/>
                    </a:ext>
                  </a:extLst>
                </a:gridCol>
                <a:gridCol w="644215">
                  <a:extLst>
                    <a:ext uri="{9D8B030D-6E8A-4147-A177-3AD203B41FA5}">
                      <a16:colId xmlns:a16="http://schemas.microsoft.com/office/drawing/2014/main" val="20002"/>
                    </a:ext>
                  </a:extLst>
                </a:gridCol>
                <a:gridCol w="1157574">
                  <a:extLst>
                    <a:ext uri="{9D8B030D-6E8A-4147-A177-3AD203B41FA5}">
                      <a16:colId xmlns:a16="http://schemas.microsoft.com/office/drawing/2014/main" val="20003"/>
                    </a:ext>
                  </a:extLst>
                </a:gridCol>
                <a:gridCol w="1068595">
                  <a:extLst>
                    <a:ext uri="{9D8B030D-6E8A-4147-A177-3AD203B41FA5}">
                      <a16:colId xmlns:a16="http://schemas.microsoft.com/office/drawing/2014/main" val="20004"/>
                    </a:ext>
                  </a:extLst>
                </a:gridCol>
                <a:gridCol w="2195753">
                  <a:extLst>
                    <a:ext uri="{9D8B030D-6E8A-4147-A177-3AD203B41FA5}">
                      <a16:colId xmlns:a16="http://schemas.microsoft.com/office/drawing/2014/main" val="20005"/>
                    </a:ext>
                  </a:extLst>
                </a:gridCol>
              </a:tblGrid>
              <a:tr h="972326">
                <a:tc>
                  <a:txBody>
                    <a:bodyPr/>
                    <a:lstStyle/>
                    <a:p>
                      <a:pPr marL="72000" algn="l">
                        <a:spcBef>
                          <a:spcPts val="1200"/>
                        </a:spcBef>
                        <a:spcAft>
                          <a:spcPts val="1200"/>
                        </a:spcAft>
                      </a:pPr>
                      <a:r>
                        <a:rPr lang="tr-TR" sz="1400" dirty="0">
                          <a:effectLst/>
                          <a:latin typeface="+mj-lt"/>
                          <a:ea typeface="Times New Roman" panose="02020603050405020304" pitchFamily="18" charset="0"/>
                        </a:rPr>
                        <a:t>Seminer Başlığı</a:t>
                      </a:r>
                      <a:endParaRPr lang="en-GB" sz="1400" dirty="0">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60000"/>
                        <a:lumOff val="40000"/>
                      </a:schemeClr>
                    </a:solidFill>
                  </a:tcPr>
                </a:tc>
                <a:tc gridSpan="4">
                  <a:txBody>
                    <a:bodyPr/>
                    <a:lstStyle/>
                    <a:p>
                      <a:pPr marL="108000" marR="0" lvl="0" indent="0" algn="ctr"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2"/>
                          </a:solidFill>
                        </a:rPr>
                        <a:t>Kültürlerarası İletişimin </a:t>
                      </a:r>
                      <a:r>
                        <a:rPr lang="tr-TR" sz="1600" dirty="0" err="1" smtClean="0">
                          <a:solidFill>
                            <a:schemeClr val="bg2"/>
                          </a:solidFill>
                        </a:rPr>
                        <a:t>ABC’si</a:t>
                      </a:r>
                      <a:r>
                        <a:rPr lang="tr-TR" sz="1600" dirty="0" smtClean="0">
                          <a:solidFill>
                            <a:schemeClr val="bg2"/>
                          </a:solidFill>
                        </a:rPr>
                        <a:t> </a:t>
                      </a:r>
                      <a:r>
                        <a:rPr lang="tr-TR" sz="1600" dirty="0" smtClean="0"/>
                        <a:t>	</a:t>
                      </a:r>
                      <a:endParaRPr lang="tr-TR" sz="1600" dirty="0">
                        <a:solidFill>
                          <a:schemeClr val="bg2"/>
                        </a:solidFill>
                      </a:endParaRPr>
                    </a:p>
                  </a:txBody>
                  <a:tcPr marL="51435" marR="51435" marT="0" marB="0" anchor="ctr">
                    <a:cell3D prstMaterial="dkEdge">
                      <a:bevel prst="coolSlant"/>
                      <a:lightRig rig="flood" dir="t"/>
                    </a:cell3D>
                    <a:solidFill>
                      <a:schemeClr val="accent5">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endParaRPr lang="tr-TR" sz="1400" b="0" dirty="0">
                        <a:solidFill>
                          <a:schemeClr val="tx1"/>
                        </a:solidFill>
                      </a:endParaRPr>
                    </a:p>
                  </a:txBody>
                  <a:tcPr marL="51435" marR="51435" marT="0" marB="0" anchor="ctr">
                    <a:cell3D prstMaterial="dkEdge">
                      <a:bevel prst="coolSlant"/>
                      <a:lightRig rig="flood" dir="t"/>
                    </a:cell3D>
                    <a:solidFill>
                      <a:schemeClr val="accent5">
                        <a:lumMod val="20000"/>
                        <a:lumOff val="80000"/>
                      </a:schemeClr>
                    </a:solidFill>
                  </a:tcPr>
                </a:tc>
                <a:extLst>
                  <a:ext uri="{0D108BD9-81ED-4DB2-BD59-A6C34878D82A}">
                    <a16:rowId xmlns:a16="http://schemas.microsoft.com/office/drawing/2014/main" val="10000"/>
                  </a:ext>
                </a:extLst>
              </a:tr>
              <a:tr h="700001">
                <a:tc>
                  <a:txBody>
                    <a:bodyPr/>
                    <a:lstStyle/>
                    <a:p>
                      <a:pPr marL="72000" algn="l">
                        <a:spcBef>
                          <a:spcPts val="600"/>
                        </a:spcBef>
                        <a:spcAft>
                          <a:spcPts val="600"/>
                        </a:spcAft>
                      </a:pPr>
                      <a:r>
                        <a:rPr lang="tr-TR" sz="1400" dirty="0">
                          <a:effectLst/>
                          <a:latin typeface="+mj-lt"/>
                          <a:ea typeface="Times New Roman" panose="02020603050405020304" pitchFamily="18" charset="0"/>
                        </a:rPr>
                        <a:t>Hafta</a:t>
                      </a:r>
                      <a:endParaRPr lang="en-GB" sz="1400" dirty="0">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60000"/>
                        <a:lumOff val="40000"/>
                      </a:schemeClr>
                    </a:solidFill>
                  </a:tcPr>
                </a:tc>
                <a:tc>
                  <a:txBody>
                    <a:bodyPr/>
                    <a:lstStyle/>
                    <a:p>
                      <a:pPr marL="108000" algn="ctr">
                        <a:spcBef>
                          <a:spcPts val="600"/>
                        </a:spcBef>
                        <a:spcAft>
                          <a:spcPts val="600"/>
                        </a:spcAft>
                      </a:pPr>
                      <a:r>
                        <a:rPr lang="tr-TR" sz="1400" b="1" dirty="0" smtClean="0">
                          <a:effectLst/>
                          <a:latin typeface="+mj-lt"/>
                          <a:ea typeface="Times New Roman" panose="02020603050405020304" pitchFamily="18" charset="0"/>
                        </a:rPr>
                        <a:t>4</a:t>
                      </a:r>
                      <a:endParaRPr lang="en-GB" sz="1400" b="1" dirty="0">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20000"/>
                        <a:lumOff val="80000"/>
                      </a:schemeClr>
                    </a:solidFill>
                  </a:tcPr>
                </a:tc>
                <a:tc>
                  <a:txBody>
                    <a:bodyPr/>
                    <a:lstStyle/>
                    <a:p>
                      <a:pPr algn="ctr">
                        <a:spcBef>
                          <a:spcPts val="600"/>
                        </a:spcBef>
                        <a:spcAft>
                          <a:spcPts val="600"/>
                        </a:spcAft>
                      </a:pPr>
                      <a:r>
                        <a:rPr lang="tr-TR" sz="1400" b="1" dirty="0">
                          <a:solidFill>
                            <a:schemeClr val="bg1"/>
                          </a:solidFill>
                          <a:effectLst/>
                          <a:latin typeface="+mj-lt"/>
                          <a:ea typeface="Times New Roman" panose="02020603050405020304" pitchFamily="18" charset="0"/>
                        </a:rPr>
                        <a:t>Tarih</a:t>
                      </a:r>
                      <a:endParaRPr lang="en-GB" sz="1400" b="1" dirty="0">
                        <a:solidFill>
                          <a:schemeClr val="bg1"/>
                        </a:solidFill>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60000"/>
                        <a:lumOff val="40000"/>
                      </a:schemeClr>
                    </a:solidFill>
                  </a:tcPr>
                </a:tc>
                <a:tc>
                  <a:txBody>
                    <a:bodyPr/>
                    <a:lstStyle/>
                    <a:p>
                      <a:pPr algn="ctr">
                        <a:spcBef>
                          <a:spcPts val="600"/>
                        </a:spcBef>
                        <a:spcAft>
                          <a:spcPts val="600"/>
                        </a:spcAft>
                      </a:pPr>
                      <a:r>
                        <a:rPr lang="tr-TR" sz="1400" b="1" dirty="0" smtClean="0">
                          <a:effectLst/>
                          <a:latin typeface="+mj-lt"/>
                          <a:ea typeface="Times New Roman" panose="02020603050405020304" pitchFamily="18" charset="0"/>
                        </a:rPr>
                        <a:t>4 Mayıs</a:t>
                      </a:r>
                      <a:r>
                        <a:rPr lang="tr-TR" sz="1400" b="1" baseline="0" dirty="0" smtClean="0">
                          <a:effectLst/>
                          <a:latin typeface="+mj-lt"/>
                          <a:ea typeface="Times New Roman" panose="02020603050405020304" pitchFamily="18" charset="0"/>
                        </a:rPr>
                        <a:t> </a:t>
                      </a:r>
                      <a:r>
                        <a:rPr lang="tr-TR" sz="1400" b="1" dirty="0" smtClean="0">
                          <a:effectLst/>
                          <a:latin typeface="+mj-lt"/>
                          <a:ea typeface="Times New Roman" panose="02020603050405020304" pitchFamily="18" charset="0"/>
                        </a:rPr>
                        <a:t>2023</a:t>
                      </a:r>
                      <a:endParaRPr lang="en-GB" sz="1400" b="1" dirty="0">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20000"/>
                        <a:lumOff val="80000"/>
                      </a:schemeClr>
                    </a:solidFill>
                  </a:tcPr>
                </a:tc>
                <a:tc>
                  <a:txBody>
                    <a:bodyPr/>
                    <a:lstStyle/>
                    <a:p>
                      <a:pPr marL="36000" algn="ctr">
                        <a:spcBef>
                          <a:spcPts val="600"/>
                        </a:spcBef>
                        <a:spcAft>
                          <a:spcPts val="600"/>
                        </a:spcAft>
                      </a:pPr>
                      <a:r>
                        <a:rPr lang="tr-TR" sz="1400" b="1" dirty="0">
                          <a:solidFill>
                            <a:schemeClr val="bg1"/>
                          </a:solidFill>
                          <a:effectLst/>
                          <a:latin typeface="+mj-lt"/>
                          <a:ea typeface="Times New Roman" panose="02020603050405020304" pitchFamily="18" charset="0"/>
                        </a:rPr>
                        <a:t>Konuşmacı</a:t>
                      </a:r>
                      <a:endParaRPr lang="en-GB" sz="1400" b="1" dirty="0">
                        <a:solidFill>
                          <a:schemeClr val="bg1"/>
                        </a:solidFill>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60000"/>
                        <a:lumOff val="40000"/>
                      </a:schemeClr>
                    </a:solidFill>
                  </a:tcPr>
                </a:tc>
                <a:tc>
                  <a:txBody>
                    <a:bodyPr/>
                    <a:lstStyle/>
                    <a:p>
                      <a:pPr algn="ctr">
                        <a:spcBef>
                          <a:spcPts val="600"/>
                        </a:spcBef>
                        <a:spcAft>
                          <a:spcPts val="600"/>
                        </a:spcAft>
                      </a:pPr>
                      <a:r>
                        <a:rPr lang="tr-TR" sz="1600" dirty="0" smtClean="0"/>
                        <a:t>Dr. </a:t>
                      </a:r>
                      <a:r>
                        <a:rPr lang="tr-TR" sz="1600" dirty="0" err="1" smtClean="0"/>
                        <a:t>Öğr</a:t>
                      </a:r>
                      <a:r>
                        <a:rPr lang="tr-TR" sz="1600" dirty="0" smtClean="0"/>
                        <a:t>. Üyesi Serpil BARDAKÇI TOSUN</a:t>
                      </a:r>
                      <a:endParaRPr lang="en-GB" sz="1400" b="1" dirty="0">
                        <a:effectLst/>
                        <a:latin typeface="+mj-lt"/>
                        <a:ea typeface="Times New Roman" panose="02020603050405020304" pitchFamily="18" charset="0"/>
                      </a:endParaRPr>
                    </a:p>
                  </a:txBody>
                  <a:tcPr marL="51435" marR="51435" marT="0" marB="0" anchor="ctr">
                    <a:cell3D prstMaterial="dkEdge">
                      <a:bevel prst="coolSlant"/>
                      <a:lightRig rig="flood" dir="t"/>
                    </a:cell3D>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9" name="Text Box 3"/>
          <p:cNvSpPr txBox="1">
            <a:spLocks noChangeArrowheads="1"/>
          </p:cNvSpPr>
          <p:nvPr/>
        </p:nvSpPr>
        <p:spPr bwMode="auto">
          <a:xfrm>
            <a:off x="2339752" y="980728"/>
            <a:ext cx="4869904" cy="839789"/>
          </a:xfrm>
          <a:prstGeom prst="rect">
            <a:avLst/>
          </a:prstGeom>
          <a:solidFill>
            <a:srgbClr val="FFC000">
              <a:alpha val="79000"/>
            </a:srgbClr>
          </a:solidFill>
          <a:ln w="0">
            <a:noFill/>
            <a:miter lim="800000"/>
            <a:headEnd/>
            <a:tailEnd/>
          </a:ln>
          <a:scene3d>
            <a:camera prst="orthographicFront"/>
            <a:lightRig rig="threePt" dir="t"/>
          </a:scene3d>
          <a:sp3d>
            <a:bevelB w="139700" prst="cross"/>
          </a:sp3d>
        </p:spPr>
        <p:txBody>
          <a:bodyPr wrap="square">
            <a:noAutofit/>
          </a:bodyPr>
          <a:lstStyle/>
          <a:p>
            <a:pPr algn="ctr">
              <a:spcBef>
                <a:spcPts val="900"/>
              </a:spcBef>
              <a:spcAft>
                <a:spcPts val="0"/>
              </a:spcAft>
            </a:pPr>
            <a:r>
              <a:rPr lang="tr-TR" sz="1400" dirty="0">
                <a:ln w="0"/>
                <a:solidFill>
                  <a:schemeClr val="bg1"/>
                </a:solidFill>
                <a:latin typeface="+mj-lt"/>
                <a:ea typeface="Times New Roman" panose="02020603050405020304" pitchFamily="18" charset="0"/>
                <a:cs typeface="Arial" panose="020B0604020202020204" pitchFamily="34" charset="0"/>
              </a:rPr>
              <a:t>Akdeniz Üniversitesi </a:t>
            </a:r>
            <a:endParaRPr lang="en-GB" sz="1400" dirty="0">
              <a:ln w="0"/>
              <a:solidFill>
                <a:schemeClr val="bg1"/>
              </a:solidFill>
              <a:latin typeface="+mj-lt"/>
              <a:ea typeface="Times New Roman" panose="02020603050405020304" pitchFamily="18" charset="0"/>
            </a:endParaRPr>
          </a:p>
          <a:p>
            <a:pPr algn="ctr">
              <a:spcAft>
                <a:spcPts val="0"/>
              </a:spcAft>
            </a:pPr>
            <a:r>
              <a:rPr lang="tr-TR" sz="1400" dirty="0">
                <a:ln w="0"/>
                <a:solidFill>
                  <a:schemeClr val="bg1"/>
                </a:solidFill>
                <a:latin typeface="+mj-lt"/>
                <a:ea typeface="Times New Roman" panose="02020603050405020304" pitchFamily="18" charset="0"/>
              </a:rPr>
              <a:t>Sosyal Politika ve Göç Çalışmaları</a:t>
            </a:r>
          </a:p>
          <a:p>
            <a:pPr algn="ctr">
              <a:spcAft>
                <a:spcPts val="0"/>
              </a:spcAft>
            </a:pPr>
            <a:r>
              <a:rPr lang="tr-TR" sz="1400" dirty="0">
                <a:ln w="0"/>
                <a:solidFill>
                  <a:schemeClr val="bg1"/>
                </a:solidFill>
                <a:latin typeface="+mj-lt"/>
                <a:ea typeface="Times New Roman" panose="02020603050405020304" pitchFamily="18" charset="0"/>
              </a:rPr>
              <a:t>Uygulama ve Araştırma Merkezi - ASPAG</a:t>
            </a:r>
            <a:endParaRPr lang="en-GB" sz="1400" dirty="0">
              <a:ln w="0"/>
              <a:solidFill>
                <a:schemeClr val="bg1"/>
              </a:solidFill>
              <a:latin typeface="+mj-lt"/>
              <a:ea typeface="Times New Roman" panose="02020603050405020304" pitchFamily="18" charset="0"/>
            </a:endParaRPr>
          </a:p>
          <a:p>
            <a:pPr algn="ctr">
              <a:lnSpc>
                <a:spcPct val="115000"/>
              </a:lnSpc>
              <a:spcAft>
                <a:spcPts val="0"/>
              </a:spcAft>
            </a:pPr>
            <a:r>
              <a:rPr lang="tr-TR" sz="1800" dirty="0">
                <a:ln w="0"/>
                <a:solidFill>
                  <a:schemeClr val="bg1"/>
                </a:solidFill>
                <a:latin typeface="+mj-lt"/>
                <a:ea typeface="Times New Roman" panose="02020603050405020304" pitchFamily="18" charset="0"/>
                <a:cs typeface="Arial" panose="020B0604020202020204" pitchFamily="34" charset="0"/>
              </a:rPr>
              <a:t> </a:t>
            </a:r>
            <a:endParaRPr lang="en-GB" sz="1800" dirty="0">
              <a:ln w="0"/>
              <a:solidFill>
                <a:schemeClr val="bg1"/>
              </a:solidFill>
              <a:latin typeface="+mj-lt"/>
              <a:ea typeface="Times New Roman" panose="02020603050405020304" pitchFamily="18" charset="0"/>
            </a:endParaRPr>
          </a:p>
        </p:txBody>
      </p:sp>
      <p:sp>
        <p:nvSpPr>
          <p:cNvPr id="11" name="Altbilgi Yer Tutucusu 3"/>
          <p:cNvSpPr txBox="1">
            <a:spLocks/>
          </p:cNvSpPr>
          <p:nvPr/>
        </p:nvSpPr>
        <p:spPr>
          <a:xfrm>
            <a:off x="129013" y="5769886"/>
            <a:ext cx="9014987" cy="230864"/>
          </a:xfrm>
          <a:prstGeom prst="rect">
            <a:avLst/>
          </a:prstGeom>
          <a:solidFill>
            <a:schemeClr val="accent4">
              <a:lumMod val="20000"/>
              <a:lumOff val="80000"/>
            </a:schemeClr>
          </a:solidFill>
        </p:spPr>
        <p:txBody>
          <a:bodyPr vert="horz" lIns="68580" tIns="34290" rIns="68580" bIns="3429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450"/>
              </a:spcAft>
            </a:pPr>
            <a:r>
              <a:rPr lang="tr-TR" sz="600" dirty="0"/>
              <a:t>ESEN/AB’nin Yapısı ve İşleyişi</a:t>
            </a:r>
            <a:endParaRPr lang="en-US" sz="600" dirty="0"/>
          </a:p>
        </p:txBody>
      </p:sp>
      <p:pic>
        <p:nvPicPr>
          <p:cNvPr id="2" name="Resim 1">
            <a:extLst>
              <a:ext uri="{FF2B5EF4-FFF2-40B4-BE49-F238E27FC236}">
                <a16:creationId xmlns:a16="http://schemas.microsoft.com/office/drawing/2014/main" id="{717A8670-2B12-FBC0-C1B9-B80C2305FA3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7837" y="2009720"/>
            <a:ext cx="1169947" cy="1116293"/>
          </a:xfrm>
          <a:prstGeom prst="rect">
            <a:avLst/>
          </a:prstGeom>
          <a:noFill/>
          <a:ln>
            <a:noFill/>
          </a:ln>
        </p:spPr>
      </p:pic>
    </p:spTree>
    <p:extLst>
      <p:ext uri="{BB962C8B-B14F-4D97-AF65-F5344CB8AC3E}">
        <p14:creationId xmlns:p14="http://schemas.microsoft.com/office/powerpoint/2010/main" val="1581340660"/>
      </p:ext>
    </p:extLst>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10</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pPr lvl="1" eaLnBrk="1" hangingPunct="1"/>
            <a:endParaRPr lang="tr-TR" altLang="tr-TR" sz="1200" dirty="0" smtClean="0">
              <a:latin typeface="Century Gothic" panose="020B0502020202020204" pitchFamily="34" charset="0"/>
            </a:endParaRPr>
          </a:p>
          <a:p>
            <a:pPr lvl="1" eaLnBrk="1" hangingPunct="1"/>
            <a:endParaRPr lang="tr-TR" altLang="tr-TR" sz="1200" dirty="0">
              <a:latin typeface="Century Gothic" panose="020B0502020202020204" pitchFamily="34" charset="0"/>
            </a:endParaRPr>
          </a:p>
          <a:p>
            <a:endParaRPr lang="tr-TR" sz="2000" dirty="0"/>
          </a:p>
          <a:p>
            <a:pPr algn="just"/>
            <a:r>
              <a:rPr lang="tr-TR" sz="2000" dirty="0"/>
              <a:t>Göç eden ve yerleştikleri ülkede azınlık durumunda olan bireylerin baskın olan yerel kültüre ya da kendi kültürlerine ağırlık vermeleri beklenir. Bu noktada kültürel uyum devreye girer.</a:t>
            </a:r>
          </a:p>
          <a:p>
            <a:pPr algn="just"/>
            <a:r>
              <a:rPr lang="tr-TR" sz="2000" dirty="0"/>
              <a:t>Kültürel uyum, göçmen durumundaki bireylerin baskın kültürel normlara sosyokültürel anlamda uyum ve edinim kazanmaları olarak tanımlanmaktadır (Gül ve </a:t>
            </a:r>
            <a:r>
              <a:rPr lang="tr-TR" sz="2000" dirty="0" err="1"/>
              <a:t>Kolb</a:t>
            </a:r>
            <a:r>
              <a:rPr lang="tr-TR" sz="2000" dirty="0"/>
              <a:t>, 2009: 139). </a:t>
            </a:r>
          </a:p>
          <a:p>
            <a:pPr lvl="1" eaLnBrk="1" hangingPunct="1"/>
            <a:endParaRPr lang="tr-TR" altLang="tr-TR" sz="12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0" y="0"/>
            <a:ext cx="5486400" cy="2612571"/>
          </a:xfrm>
          <a:prstGeom prst="rect">
            <a:avLst/>
          </a:prstGeom>
        </p:spPr>
      </p:pic>
    </p:spTree>
    <p:extLst>
      <p:ext uri="{BB962C8B-B14F-4D97-AF65-F5344CB8AC3E}">
        <p14:creationId xmlns:p14="http://schemas.microsoft.com/office/powerpoint/2010/main" val="203192617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12" dur="500"/>
                                        <p:tgtEl>
                                          <p:spTgt spid="2590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17" dur="5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11</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pPr algn="just"/>
            <a:r>
              <a:rPr lang="tr-TR" sz="2000" dirty="0"/>
              <a:t>Farklı bir kültürün normlarını edinmek, maddi ve manevi unsurlarına uyum sağlamak elbette ki birden bire meydana gelmemektedir. </a:t>
            </a:r>
          </a:p>
          <a:p>
            <a:pPr algn="just"/>
            <a:r>
              <a:rPr lang="tr-TR" sz="2000" dirty="0"/>
              <a:t>Kültürel uyum, gelişimsel bir süreç olarak görülmektedir. Kültürel uyum ancak kültürlerarası duyarlılık ile gerçekleşebilir.</a:t>
            </a:r>
          </a:p>
          <a:p>
            <a:pPr marL="0" indent="0">
              <a:buNone/>
            </a:pPr>
            <a:endParaRPr lang="tr-TR" sz="2000" dirty="0"/>
          </a:p>
          <a:p>
            <a:endParaRPr lang="tr-TR" sz="2000" dirty="0"/>
          </a:p>
          <a:p>
            <a:pPr lvl="1" eaLnBrk="1" hangingPunct="1"/>
            <a:endParaRPr lang="tr-TR" altLang="tr-TR" sz="12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0" y="0"/>
            <a:ext cx="6479177" cy="1825625"/>
          </a:xfrm>
          <a:prstGeom prst="rect">
            <a:avLst/>
          </a:prstGeom>
        </p:spPr>
      </p:pic>
      <p:pic>
        <p:nvPicPr>
          <p:cNvPr id="6" name="Resim 5"/>
          <p:cNvPicPr>
            <a:picLocks noChangeAspect="1"/>
          </p:cNvPicPr>
          <p:nvPr/>
        </p:nvPicPr>
        <p:blipFill>
          <a:blip r:embed="rId3"/>
          <a:stretch>
            <a:fillRect/>
          </a:stretch>
        </p:blipFill>
        <p:spPr>
          <a:xfrm>
            <a:off x="1303223" y="4114800"/>
            <a:ext cx="5881348" cy="2638697"/>
          </a:xfrm>
          <a:prstGeom prst="rect">
            <a:avLst/>
          </a:prstGeom>
        </p:spPr>
      </p:pic>
    </p:spTree>
    <p:extLst>
      <p:ext uri="{BB962C8B-B14F-4D97-AF65-F5344CB8AC3E}">
        <p14:creationId xmlns:p14="http://schemas.microsoft.com/office/powerpoint/2010/main" val="282830132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sz="1050"/>
              <a:pPr/>
              <a:t>12</a:t>
            </a:fld>
            <a:endParaRPr lang="en-US" altLang="tr-TR" sz="1050"/>
          </a:p>
        </p:txBody>
      </p:sp>
      <p:sp>
        <p:nvSpPr>
          <p:cNvPr id="259074" name="Rectangle 2"/>
          <p:cNvSpPr>
            <a:spLocks noGrp="1" noChangeArrowheads="1"/>
          </p:cNvSpPr>
          <p:nvPr>
            <p:ph type="title"/>
          </p:nvPr>
        </p:nvSpPr>
        <p:spPr/>
        <p:txBody>
          <a:bodyPr/>
          <a:lstStyle/>
          <a:p>
            <a:pPr algn="ctr" eaLnBrk="1" hangingPunct="1">
              <a:defRPr/>
            </a:pPr>
            <a:r>
              <a:rPr lang="tr-TR" sz="3200" dirty="0"/>
              <a:t>Kültürlerarası Duyarlılık Gelişim Modeli</a:t>
            </a:r>
            <a:endParaRPr lang="de-DE" sz="3200" dirty="0"/>
          </a:p>
        </p:txBody>
      </p:sp>
      <p:sp>
        <p:nvSpPr>
          <p:cNvPr id="5" name="Metin Yer Tutucusu 4"/>
          <p:cNvSpPr>
            <a:spLocks noGrp="1"/>
          </p:cNvSpPr>
          <p:nvPr>
            <p:ph type="body" idx="1"/>
          </p:nvPr>
        </p:nvSpPr>
        <p:spPr>
          <a:xfrm>
            <a:off x="685800" y="1865313"/>
            <a:ext cx="7631113" cy="3361562"/>
          </a:xfrm>
          <a:prstGeom prst="rect">
            <a:avLst/>
          </a:prstGeom>
        </p:spPr>
        <p:txBody>
          <a:bodyPr wrap="square">
            <a:spAutoFit/>
          </a:bodyPr>
          <a:lstStyle/>
          <a:p>
            <a:pPr eaLnBrk="1" fontAlgn="t" hangingPunct="1"/>
            <a:endParaRPr lang="tr-TR" sz="1800" dirty="0" smtClean="0"/>
          </a:p>
          <a:p>
            <a:pPr eaLnBrk="1" fontAlgn="t" hangingPunct="1"/>
            <a:endParaRPr lang="tr-TR" sz="1800" dirty="0"/>
          </a:p>
          <a:p>
            <a:pPr eaLnBrk="1" fontAlgn="t" hangingPunct="1"/>
            <a:endParaRPr lang="tr-TR" sz="1800" dirty="0" smtClean="0"/>
          </a:p>
          <a:p>
            <a:pPr marL="0" indent="0">
              <a:buNone/>
            </a:pPr>
            <a:endParaRPr lang="tr-TR" sz="1800" dirty="0"/>
          </a:p>
          <a:p>
            <a:pPr algn="just"/>
            <a:r>
              <a:rPr lang="tr-TR" sz="1600" dirty="0" err="1"/>
              <a:t>Milton</a:t>
            </a:r>
            <a:r>
              <a:rPr lang="tr-TR" sz="1600" dirty="0"/>
              <a:t> </a:t>
            </a:r>
            <a:r>
              <a:rPr lang="tr-TR" sz="1600" dirty="0" err="1"/>
              <a:t>Bennett</a:t>
            </a:r>
            <a:r>
              <a:rPr lang="tr-TR" sz="1600" dirty="0"/>
              <a:t>, kültürel uyumun gelişim basamaklarını </a:t>
            </a:r>
            <a:r>
              <a:rPr lang="tr-TR" sz="1800" b="1" dirty="0">
                <a:sym typeface="Symbol" panose="05050102010706020507" pitchFamily="18" charset="2"/>
              </a:rPr>
              <a:t></a:t>
            </a:r>
            <a:r>
              <a:rPr lang="tr-TR" sz="1800" b="1" dirty="0"/>
              <a:t> </a:t>
            </a:r>
            <a:r>
              <a:rPr lang="tr-TR" sz="1600" dirty="0"/>
              <a:t>Tablodaki modele göre açıklamaktadır. </a:t>
            </a:r>
          </a:p>
          <a:p>
            <a:pPr algn="just"/>
            <a:endParaRPr lang="tr-TR" sz="1600" dirty="0"/>
          </a:p>
          <a:p>
            <a:pPr algn="just"/>
            <a:r>
              <a:rPr lang="tr-TR" sz="1600" dirty="0"/>
              <a:t>Ana hedefi, farklı kültürlerden insanların karşılaşmalarını ve birlikte yaşamalarını kolaylaştırmak olan kültürlerarası iletişim açısından bu basamakların dikkate alınması etkin bir yaklaşım olarak görülmektedir.</a:t>
            </a:r>
          </a:p>
          <a:p>
            <a:endParaRPr lang="tr-TR" sz="1800" dirty="0"/>
          </a:p>
        </p:txBody>
      </p:sp>
      <p:sp>
        <p:nvSpPr>
          <p:cNvPr id="2" name="Yuvarlatılmış Dikdörtgen 1"/>
          <p:cNvSpPr/>
          <p:nvPr/>
        </p:nvSpPr>
        <p:spPr bwMode="auto">
          <a:xfrm>
            <a:off x="420763" y="1907312"/>
            <a:ext cx="1198909" cy="4667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algn="ctr" eaLnBrk="1" hangingPunct="1">
              <a:lnSpc>
                <a:spcPct val="90000"/>
              </a:lnSpc>
              <a:spcBef>
                <a:spcPct val="20000"/>
              </a:spcBef>
            </a:pPr>
            <a:r>
              <a:rPr lang="tr-TR" sz="1400" dirty="0" smtClean="0"/>
              <a:t>Reddetme</a:t>
            </a:r>
            <a:endParaRPr lang="tr-TR" sz="1400" b="0" dirty="0"/>
          </a:p>
        </p:txBody>
      </p:sp>
      <p:sp>
        <p:nvSpPr>
          <p:cNvPr id="7" name="Yuvarlatılmış Dikdörtgen 6"/>
          <p:cNvSpPr/>
          <p:nvPr/>
        </p:nvSpPr>
        <p:spPr bwMode="auto">
          <a:xfrm>
            <a:off x="2947015" y="1907312"/>
            <a:ext cx="1264945" cy="4421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1" hangingPunct="1">
              <a:lnSpc>
                <a:spcPct val="90000"/>
              </a:lnSpc>
              <a:spcBef>
                <a:spcPct val="20000"/>
              </a:spcBef>
            </a:pPr>
            <a:r>
              <a:rPr lang="tr-TR" sz="1800" dirty="0"/>
              <a:t>Azaltma</a:t>
            </a:r>
            <a:endParaRPr lang="tr-TR" sz="1800" b="0" dirty="0"/>
          </a:p>
          <a:p>
            <a:pPr marL="0" marR="0" indent="0" algn="l" defTabSz="914400" rtl="0" eaLnBrk="1" fontAlgn="base" latinLnBrk="0" hangingPunct="1">
              <a:lnSpc>
                <a:spcPct val="90000"/>
              </a:lnSpc>
              <a:spcBef>
                <a:spcPct val="20000"/>
              </a:spcBef>
              <a:spcAft>
                <a:spcPct val="0"/>
              </a:spcAft>
              <a:buClrTx/>
              <a:buSzTx/>
              <a:buFontTx/>
              <a:buChar char="–"/>
              <a:tabLst/>
            </a:pPr>
            <a:endParaRPr kumimoji="1" lang="tr-TR" sz="1800" b="1" i="0" u="none" strike="noStrike" cap="none" normalizeH="0" baseline="0" dirty="0" smtClean="0">
              <a:ln>
                <a:noFill/>
              </a:ln>
              <a:solidFill>
                <a:schemeClr val="tx1"/>
              </a:solidFill>
              <a:effectLst/>
            </a:endParaRPr>
          </a:p>
        </p:txBody>
      </p:sp>
      <p:sp>
        <p:nvSpPr>
          <p:cNvPr id="8" name="Yuvarlatılmış Dikdörtgen 7"/>
          <p:cNvSpPr/>
          <p:nvPr/>
        </p:nvSpPr>
        <p:spPr bwMode="auto">
          <a:xfrm>
            <a:off x="4268890" y="1907312"/>
            <a:ext cx="1331882" cy="4421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1" hangingPunct="1">
              <a:lnSpc>
                <a:spcPct val="90000"/>
              </a:lnSpc>
              <a:spcBef>
                <a:spcPct val="20000"/>
              </a:spcBef>
            </a:pPr>
            <a:r>
              <a:rPr lang="tr-TR" sz="1600" dirty="0"/>
              <a:t>Kabul etme </a:t>
            </a:r>
            <a:endParaRPr lang="tr-TR" sz="1600" b="0" dirty="0"/>
          </a:p>
          <a:p>
            <a:pPr marL="0" marR="0" indent="0" algn="l" defTabSz="914400" rtl="0" eaLnBrk="1" fontAlgn="base" latinLnBrk="0" hangingPunct="1">
              <a:lnSpc>
                <a:spcPct val="90000"/>
              </a:lnSpc>
              <a:spcBef>
                <a:spcPct val="20000"/>
              </a:spcBef>
              <a:spcAft>
                <a:spcPct val="0"/>
              </a:spcAft>
              <a:buClrTx/>
              <a:buSzTx/>
              <a:buFontTx/>
              <a:buChar char="–"/>
              <a:tabLst/>
            </a:pPr>
            <a:endParaRPr kumimoji="1" lang="tr-TR" sz="1600" b="1" i="0" u="none" strike="noStrike" cap="none" normalizeH="0" baseline="0" dirty="0" smtClean="0">
              <a:ln>
                <a:noFill/>
              </a:ln>
              <a:solidFill>
                <a:schemeClr val="tx1"/>
              </a:solidFill>
              <a:effectLst/>
            </a:endParaRPr>
          </a:p>
        </p:txBody>
      </p:sp>
      <p:sp>
        <p:nvSpPr>
          <p:cNvPr id="9" name="Yuvarlatılmış Dikdörtgen 8"/>
          <p:cNvSpPr/>
          <p:nvPr/>
        </p:nvSpPr>
        <p:spPr bwMode="auto">
          <a:xfrm>
            <a:off x="5699628" y="1894560"/>
            <a:ext cx="1400397" cy="4794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1" hangingPunct="1">
              <a:lnSpc>
                <a:spcPct val="90000"/>
              </a:lnSpc>
              <a:spcBef>
                <a:spcPct val="20000"/>
              </a:spcBef>
            </a:pPr>
            <a:r>
              <a:rPr lang="tr-TR" sz="1400" dirty="0"/>
              <a:t>Uyum sağlama</a:t>
            </a:r>
            <a:endParaRPr lang="tr-TR" sz="1400" b="0" dirty="0"/>
          </a:p>
          <a:p>
            <a:pPr marL="0" marR="0" indent="0" algn="l" defTabSz="914400" rtl="0" eaLnBrk="1" fontAlgn="base" latinLnBrk="0" hangingPunct="1">
              <a:lnSpc>
                <a:spcPct val="90000"/>
              </a:lnSpc>
              <a:spcBef>
                <a:spcPct val="20000"/>
              </a:spcBef>
              <a:spcAft>
                <a:spcPct val="0"/>
              </a:spcAft>
              <a:buClrTx/>
              <a:buSzTx/>
              <a:buFontTx/>
              <a:buChar char="–"/>
              <a:tabLst/>
            </a:pPr>
            <a:endParaRPr kumimoji="1" lang="tr-TR" sz="1400" b="1" i="0" u="none" strike="noStrike" cap="none" normalizeH="0" baseline="0" dirty="0" smtClean="0">
              <a:ln>
                <a:noFill/>
              </a:ln>
              <a:solidFill>
                <a:schemeClr val="tx1"/>
              </a:solidFill>
              <a:effectLst/>
            </a:endParaRPr>
          </a:p>
        </p:txBody>
      </p:sp>
      <p:sp>
        <p:nvSpPr>
          <p:cNvPr id="10" name="Yuvarlatılmış Dikdörtgen 9"/>
          <p:cNvSpPr/>
          <p:nvPr/>
        </p:nvSpPr>
        <p:spPr bwMode="auto">
          <a:xfrm>
            <a:off x="1691680" y="1907313"/>
            <a:ext cx="1178256" cy="44219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1" hangingPunct="1">
              <a:lnSpc>
                <a:spcPct val="90000"/>
              </a:lnSpc>
              <a:spcBef>
                <a:spcPct val="20000"/>
              </a:spcBef>
            </a:pPr>
            <a:r>
              <a:rPr lang="tr-TR" sz="1600" dirty="0"/>
              <a:t>Savunma</a:t>
            </a:r>
            <a:endParaRPr kumimoji="1" lang="tr-TR" sz="1600" b="1" i="0" u="none" strike="noStrike" cap="none" normalizeH="0" baseline="0" dirty="0" smtClean="0">
              <a:ln>
                <a:noFill/>
              </a:ln>
              <a:solidFill>
                <a:schemeClr val="tx1"/>
              </a:solidFill>
              <a:effectLst/>
            </a:endParaRPr>
          </a:p>
        </p:txBody>
      </p:sp>
      <p:sp>
        <p:nvSpPr>
          <p:cNvPr id="11" name="Yuvarlatılmış Dikdörtgen 10"/>
          <p:cNvSpPr/>
          <p:nvPr/>
        </p:nvSpPr>
        <p:spPr bwMode="auto">
          <a:xfrm>
            <a:off x="7241841" y="1894561"/>
            <a:ext cx="1367655" cy="4794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eaLnBrk="1" hangingPunct="1">
              <a:lnSpc>
                <a:spcPct val="90000"/>
              </a:lnSpc>
              <a:spcBef>
                <a:spcPct val="20000"/>
              </a:spcBef>
            </a:pPr>
            <a:r>
              <a:rPr lang="tr-TR" sz="1600" dirty="0"/>
              <a:t>Bütünleme</a:t>
            </a:r>
            <a:endParaRPr lang="tr-TR" sz="1600" b="0" dirty="0"/>
          </a:p>
          <a:p>
            <a:pPr marL="0" marR="0" indent="0" algn="l" defTabSz="914400" rtl="0" eaLnBrk="1" fontAlgn="base" latinLnBrk="0" hangingPunct="1">
              <a:lnSpc>
                <a:spcPct val="90000"/>
              </a:lnSpc>
              <a:spcBef>
                <a:spcPct val="20000"/>
              </a:spcBef>
              <a:spcAft>
                <a:spcPct val="0"/>
              </a:spcAft>
              <a:buClrTx/>
              <a:buSzTx/>
              <a:buFontTx/>
              <a:buChar char="–"/>
              <a:tabLst/>
            </a:pPr>
            <a:endParaRPr kumimoji="1" lang="tr-TR" sz="2400" b="1"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048776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13</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pPr marL="0" indent="0" algn="just">
              <a:buNone/>
            </a:pPr>
            <a:r>
              <a:rPr lang="tr-TR" sz="1800" u="sng" dirty="0"/>
              <a:t>1)  Reddetme: </a:t>
            </a:r>
            <a:r>
              <a:rPr lang="tr-TR" sz="1800" dirty="0"/>
              <a:t>Bu basamaktaki bireyler kültürel farklılıkları yorumlayamazlar ve bu farklılıkları ‘yabancı’ gibi tek ve geniş bir kategori içinde düşünebilirler. Bu kişiler farklı bir kültür için daha önceden edindikleri bir veya iki özelliği temel bilgi olarak alarak </a:t>
            </a:r>
            <a:r>
              <a:rPr lang="tr-TR" sz="1800" dirty="0" err="1"/>
              <a:t>stereotipler</a:t>
            </a:r>
            <a:r>
              <a:rPr lang="tr-TR" sz="1800" dirty="0"/>
              <a:t> oluştururlar. </a:t>
            </a:r>
            <a:r>
              <a:rPr lang="tr-TR" sz="1800" dirty="0" err="1"/>
              <a:t>Stereotipler</a:t>
            </a:r>
            <a:r>
              <a:rPr lang="tr-TR" sz="1800" dirty="0"/>
              <a:t> bir kültür için oluşturulan sınırlı ve basitleştirilmiş düşüncelerdir (</a:t>
            </a:r>
            <a:r>
              <a:rPr lang="tr-TR" sz="1800" dirty="0" err="1"/>
              <a:t>Kartarı</a:t>
            </a:r>
            <a:r>
              <a:rPr lang="tr-TR" sz="1800" dirty="0"/>
              <a:t>, 2001: 190). Örneğin bir Amerikalı, tüm Afrikalıların ormanda vahşi hayvanlarla yaşadığını düşünebilir; ya da bir Asyalı, tüm kuzey Amerikalıların kovboy olarak çiftliklerde yaşadığı düşüncesine sahip olabilir. </a:t>
            </a:r>
          </a:p>
          <a:p>
            <a:pPr marL="0" indent="0" algn="just">
              <a:buNone/>
            </a:pPr>
            <a:r>
              <a:rPr lang="tr-TR" sz="1800" u="sng" dirty="0"/>
              <a:t>2) Savunma: </a:t>
            </a:r>
            <a:r>
              <a:rPr lang="tr-TR" sz="1800" dirty="0"/>
              <a:t>Bu basamaktaki bireyler kültürel farklılıkları daha fazla yorumlama yeteneğine sahiptirler ancak bu yorumları olumsuz değerlendirmeler içerir. Bu kişiler farklı kültürleri kendi kültürlerinin karşısında tehdit olarak görerek, diğer kültürü olumsuz </a:t>
            </a:r>
            <a:r>
              <a:rPr lang="tr-TR" sz="1800" dirty="0" err="1"/>
              <a:t>stereotipler</a:t>
            </a:r>
            <a:r>
              <a:rPr lang="tr-TR" sz="1800" dirty="0"/>
              <a:t> ile kötüleme, ve kendi kültürünü olumlu </a:t>
            </a:r>
            <a:r>
              <a:rPr lang="tr-TR" sz="1800" dirty="0" err="1"/>
              <a:t>stereotipler</a:t>
            </a:r>
            <a:r>
              <a:rPr lang="tr-TR" sz="1800" dirty="0"/>
              <a:t> ile yüceltme yolunu seçerler. </a:t>
            </a:r>
            <a:r>
              <a:rPr lang="tr-TR" sz="1800" u="sng" dirty="0"/>
              <a:t>Savunma, ‘biz’ ve ‘öteki’ kutuplaşması ile karakterize olur.</a:t>
            </a:r>
          </a:p>
          <a:p>
            <a:pPr lvl="1" eaLnBrk="1" hangingPunct="1"/>
            <a:endParaRPr lang="tr-TR" altLang="tr-TR" sz="11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0" y="0"/>
            <a:ext cx="6766560" cy="1825625"/>
          </a:xfrm>
          <a:prstGeom prst="rect">
            <a:avLst/>
          </a:prstGeom>
        </p:spPr>
      </p:pic>
    </p:spTree>
    <p:extLst>
      <p:ext uri="{BB962C8B-B14F-4D97-AF65-F5344CB8AC3E}">
        <p14:creationId xmlns:p14="http://schemas.microsoft.com/office/powerpoint/2010/main" val="27619957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14</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endParaRPr lang="tr-TR" sz="1600" dirty="0"/>
          </a:p>
          <a:p>
            <a:pPr marL="0" indent="0" algn="just">
              <a:buNone/>
            </a:pPr>
            <a:r>
              <a:rPr lang="tr-TR" sz="1600" dirty="0"/>
              <a:t>3) Azaltma: Bu basamak, bireylerin kendilerini yakın hissettikleri maddi veya manevi değerler kapsamında kültürel farklılıkları erittikleri düzeydir. Bu kişiler bir takım yüzeysel farklılıkları kabul ederler, diğer taraftan daha derinde tüm insanların kendi baskın felsefelerine göre aynı olduğunu düşünerek farklılıkları eritmeye çalışırlar. Örneğin bir kuzey Amerikalı tüm insanların bireysel özgürlüğü ve rekabet ortamını arzuladığına inanabilir. Azaltma basamağındaki bireyler, reddetme basamağındaki kişilerden daha bilgili kabul edilebilir ya da savunma basamağındakilere göre daha hoş karşılanabilirler ancak kültürel uyum anlamında hala </a:t>
            </a:r>
            <a:r>
              <a:rPr lang="tr-TR" sz="1600" dirty="0" err="1"/>
              <a:t>etnomerkezcilerdir</a:t>
            </a:r>
            <a:r>
              <a:rPr lang="tr-TR" sz="1600" dirty="0"/>
              <a:t>. </a:t>
            </a:r>
          </a:p>
          <a:p>
            <a:pPr marL="0" indent="0" algn="just">
              <a:buNone/>
            </a:pPr>
            <a:r>
              <a:rPr lang="tr-TR" sz="1600" dirty="0"/>
              <a:t>4) Kabul etme: Bu basamaktaki bireyler farklı bir kültürü tanımaktan ve keşfetmekten zevk duyarlar. Belirsizlik karşısında daha esnektirler ve tek bir doğrunun olmadığını bilirler. Kabul etme, farklı bir kültürün bakış açısını benimseme anlamına gelmemekte; daha çok farklı kültürlerin düşünüş ve davranış biçimlerinin varlığını kabullenme anlamına gelmektedir. Bu düzey, kültürel görecelik anlayışının ilk basamağıdır.</a:t>
            </a:r>
          </a:p>
          <a:p>
            <a:pPr lvl="1" eaLnBrk="1" hangingPunct="1"/>
            <a:endParaRPr lang="tr-TR" altLang="tr-TR" sz="105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0" y="0"/>
            <a:ext cx="4963886" cy="2050869"/>
          </a:xfrm>
          <a:prstGeom prst="rect">
            <a:avLst/>
          </a:prstGeom>
        </p:spPr>
      </p:pic>
    </p:spTree>
    <p:extLst>
      <p:ext uri="{BB962C8B-B14F-4D97-AF65-F5344CB8AC3E}">
        <p14:creationId xmlns:p14="http://schemas.microsoft.com/office/powerpoint/2010/main" val="115599222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6" dur="500"/>
                                        <p:tgtEl>
                                          <p:spTgt spid="259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15</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pPr marL="0" indent="0" algn="just">
              <a:buNone/>
            </a:pPr>
            <a:r>
              <a:rPr lang="tr-TR" sz="1400" dirty="0"/>
              <a:t>5) Uyum sağlama: Bu basamaktaki bireyler farklı kültürler ile empati kurabilir ve onların bakış açısını alabilirler. Bu kişiler, davranışlarını başka kültürlere göre yeniden düzenleyebilirler. Bu, onların davranış repertuarlarında artı anlamına gelmektedir. Uyumun ileri aşamaları, ‘çift kültürlülük’ ve ‘çok kültürlülük’ olarak görülmektedir. Özellikle iki farklı kültürün evliliğinden doğan çocuklar ve uzun dönemli </a:t>
            </a:r>
            <a:r>
              <a:rPr lang="tr-TR" sz="1400" dirty="0" err="1"/>
              <a:t>expatlar</a:t>
            </a:r>
            <a:r>
              <a:rPr lang="tr-TR" sz="1400" dirty="0"/>
              <a:t> çift kültürlülük yaşamaktadır. Ancak çift kültürlülüğün kendi içinde barındırdığı bir çıkmaz da; bu kişilerin her zaman sahip oldukları iki kültürün dışındaki başka bir kültüre karşı duyarlı olacakları ve uyum sağlayacakları anlamına gelmediğidir. Bu bakımdan çok kültürlülük daha ileri bir aşamayı temsil etmektedir. </a:t>
            </a:r>
          </a:p>
          <a:p>
            <a:pPr marL="0" indent="0" algn="just">
              <a:buNone/>
            </a:pPr>
            <a:r>
              <a:rPr lang="tr-TR" sz="1400" dirty="0"/>
              <a:t>6) Bütünleme: Bu basamak bireylerin kendilerini kültürlerarası ya da çok kültürlü olarak tanımlayabildikleri evredir. Bu basamağa geçiş sürecinde bazen kişiler hiçbir kültüre ait olmama hissi taşıyabilirler ve kendilerini hiçbir kültürle tanımlayamama durumu yaşayabilirler. Ancak bu evreye geçtikten sonra artık bireyler sadece farklı kültürleri değil toplumdaki farklı kesimleri de aynı bakış açısıyla değerlendirme yeteneğine sahip olurlar. Bütünleme basamağı insanları sahip oldukları özellikleri ile kabul etme ve bu doğrultuda, iletişim kurabilme, uyum sağlama, düşünüş ve davranış repertuarını zenginleştirme yeterliğine ulaşma noktasıdır</a:t>
            </a:r>
          </a:p>
          <a:p>
            <a:pPr lvl="1" eaLnBrk="1" hangingPunct="1"/>
            <a:endParaRPr lang="tr-TR" altLang="tr-TR" sz="1000" dirty="0">
              <a:latin typeface="Century Gothic" panose="020B0502020202020204" pitchFamily="34" charset="0"/>
            </a:endParaRPr>
          </a:p>
        </p:txBody>
      </p:sp>
    </p:spTree>
    <p:extLst>
      <p:ext uri="{BB962C8B-B14F-4D97-AF65-F5344CB8AC3E}">
        <p14:creationId xmlns:p14="http://schemas.microsoft.com/office/powerpoint/2010/main" val="118560279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16</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sz="2400" b="1" dirty="0"/>
              <a:t>Kültürlerarası iletişim yeterliğine ilişkin davranış biçimleri, sadece göçmen tarafından değil yerel kişilerin de göçmene karşı benimsemesi beklenilen ideal bir durumu göstermektedir. </a:t>
            </a:r>
            <a:endParaRPr lang="de-DE" sz="2400" b="1" dirty="0"/>
          </a:p>
        </p:txBody>
      </p:sp>
      <p:sp>
        <p:nvSpPr>
          <p:cNvPr id="259075" name="Rectangle 3"/>
          <p:cNvSpPr>
            <a:spLocks noGrp="1" noChangeArrowheads="1"/>
          </p:cNvSpPr>
          <p:nvPr>
            <p:ph type="body" idx="1"/>
          </p:nvPr>
        </p:nvSpPr>
        <p:spPr>
          <a:xfrm>
            <a:off x="685800" y="1865847"/>
            <a:ext cx="7631113" cy="4400550"/>
          </a:xfrm>
        </p:spPr>
        <p:txBody>
          <a:bodyPr/>
          <a:lstStyle/>
          <a:p>
            <a:pPr algn="just"/>
            <a:endParaRPr lang="tr-TR" sz="2000" dirty="0" smtClean="0"/>
          </a:p>
          <a:p>
            <a:pPr algn="just"/>
            <a:r>
              <a:rPr lang="tr-TR" sz="2000" dirty="0" smtClean="0"/>
              <a:t>İnsanların </a:t>
            </a:r>
            <a:r>
              <a:rPr lang="tr-TR" sz="2000" dirty="0"/>
              <a:t>karşılıklı olarak birbirlerinin kültürüne saygı duyduğu, birbirini anlamaya çalıştığı, kişilerarası iletişimi etkin ve uygun bir şekilde yönettiği ve belirsizlikler karşısında olumlu bir tavır aldığı toplumsal bir düzen hayal edilmektedir.</a:t>
            </a:r>
          </a:p>
          <a:p>
            <a:pPr algn="just"/>
            <a:r>
              <a:rPr lang="tr-TR" sz="2000" dirty="0"/>
              <a:t>Tabii ki hiçbir toplumda böylesine steril bir yapının oluşabileceği düşünülmemektedir. Çünkü bireyi, öz kültüründen kaynaklanan bilişsel ve duygusal özelliklerinden soyutlamak çok mümkün değildir. Ancak göç eden bireyin, göç etmesinden kaynaklanan sorunları çözümlemesinde kültürlerarası iletişim yeterliğini oluşturan unsurları geliştirmesi önemlidir</a:t>
            </a:r>
          </a:p>
          <a:p>
            <a:pPr lvl="1" eaLnBrk="1" hangingPunct="1"/>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87990312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6" dur="500"/>
                                        <p:tgtEl>
                                          <p:spTgt spid="259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17</a:t>
            </a:fld>
            <a:endParaRPr lang="en-US" altLang="tr-TR"/>
          </a:p>
        </p:txBody>
      </p:sp>
      <p:sp>
        <p:nvSpPr>
          <p:cNvPr id="259074" name="Rectangle 2"/>
          <p:cNvSpPr>
            <a:spLocks noGrp="1" noChangeArrowheads="1"/>
          </p:cNvSpPr>
          <p:nvPr>
            <p:ph type="title"/>
          </p:nvPr>
        </p:nvSpPr>
        <p:spPr>
          <a:xfrm>
            <a:off x="251520" y="1124744"/>
            <a:ext cx="7772400" cy="1143000"/>
          </a:xfrm>
        </p:spPr>
        <p:txBody>
          <a:bodyPr/>
          <a:lstStyle/>
          <a:p>
            <a:pPr algn="ctr" eaLnBrk="1" hangingPunct="1">
              <a:defRPr/>
            </a:pPr>
            <a:r>
              <a:rPr lang="de-DE" sz="1600" b="1" dirty="0" err="1"/>
              <a:t>Türkiye'de</a:t>
            </a:r>
            <a:r>
              <a:rPr lang="de-DE" sz="1600" b="1" dirty="0"/>
              <a:t> </a:t>
            </a:r>
            <a:r>
              <a:rPr lang="de-DE" sz="1600" b="1" dirty="0" err="1"/>
              <a:t>ikamet</a:t>
            </a:r>
            <a:r>
              <a:rPr lang="de-DE" sz="1600" b="1" dirty="0"/>
              <a:t> </a:t>
            </a:r>
            <a:r>
              <a:rPr lang="de-DE" sz="1600" b="1" dirty="0" err="1"/>
              <a:t>eden</a:t>
            </a:r>
            <a:r>
              <a:rPr lang="de-DE" sz="1600" b="1" dirty="0"/>
              <a:t> </a:t>
            </a:r>
            <a:r>
              <a:rPr lang="de-DE" sz="1600" b="1" dirty="0" err="1"/>
              <a:t>yabancı</a:t>
            </a:r>
            <a:r>
              <a:rPr lang="de-DE" sz="1600" b="1" dirty="0"/>
              <a:t> </a:t>
            </a:r>
            <a:r>
              <a:rPr lang="de-DE" sz="1600" b="1" dirty="0" err="1"/>
              <a:t>ülke</a:t>
            </a:r>
            <a:r>
              <a:rPr lang="de-DE" sz="1600" b="1" dirty="0"/>
              <a:t> </a:t>
            </a:r>
            <a:r>
              <a:rPr lang="de-DE" sz="1600" b="1" dirty="0" err="1"/>
              <a:t>vatandaşlarının</a:t>
            </a:r>
            <a:r>
              <a:rPr lang="de-DE" sz="1600" b="1" dirty="0"/>
              <a:t> </a:t>
            </a:r>
            <a:r>
              <a:rPr lang="de-DE" sz="1600" b="1" dirty="0" err="1"/>
              <a:t>sayısı</a:t>
            </a:r>
            <a:r>
              <a:rPr lang="de-DE" sz="1600" b="1" dirty="0"/>
              <a:t> </a:t>
            </a:r>
            <a:r>
              <a:rPr lang="tr-TR" sz="1600" b="1" dirty="0"/>
              <a:t>:</a:t>
            </a:r>
            <a:br>
              <a:rPr lang="tr-TR" sz="1600" b="1" dirty="0"/>
            </a:br>
            <a:r>
              <a:rPr lang="de-DE" sz="1600" b="1" dirty="0"/>
              <a:t>1 </a:t>
            </a:r>
            <a:r>
              <a:rPr lang="de-DE" sz="1600" b="1" dirty="0" err="1"/>
              <a:t>milyon</a:t>
            </a:r>
            <a:r>
              <a:rPr lang="de-DE" sz="1600" b="1" dirty="0"/>
              <a:t> 823 bin 836</a:t>
            </a:r>
            <a:r>
              <a:rPr lang="tr-TR" sz="1600" b="1" dirty="0"/>
              <a:t> </a:t>
            </a:r>
            <a:br>
              <a:rPr lang="tr-TR" sz="1600" b="1" dirty="0"/>
            </a:br>
            <a:r>
              <a:rPr lang="tr-TR" sz="1600" b="1" dirty="0"/>
              <a:t/>
            </a:r>
            <a:br>
              <a:rPr lang="tr-TR" sz="1600" b="1" dirty="0"/>
            </a:br>
            <a:r>
              <a:rPr lang="de-DE" sz="1600" b="1" dirty="0" err="1"/>
              <a:t>Türkiye'de</a:t>
            </a:r>
            <a:r>
              <a:rPr lang="de-DE" sz="1600" b="1" dirty="0"/>
              <a:t> 19 </a:t>
            </a:r>
            <a:r>
              <a:rPr lang="de-DE" sz="1600" b="1" dirty="0" err="1"/>
              <a:t>Ocak</a:t>
            </a:r>
            <a:r>
              <a:rPr lang="de-DE" sz="1600" b="1" dirty="0"/>
              <a:t> 2023 </a:t>
            </a:r>
            <a:r>
              <a:rPr lang="de-DE" sz="1600" b="1" dirty="0" err="1"/>
              <a:t>itibariyle</a:t>
            </a:r>
            <a:r>
              <a:rPr lang="de-DE" sz="1600" b="1" dirty="0"/>
              <a:t> 154 bin 297 Rus </a:t>
            </a:r>
            <a:r>
              <a:rPr lang="de-DE" sz="1600" b="1" dirty="0" err="1"/>
              <a:t>vatandaşı</a:t>
            </a:r>
            <a:r>
              <a:rPr lang="de-DE" sz="1600" b="1" dirty="0"/>
              <a:t> </a:t>
            </a:r>
            <a:r>
              <a:rPr lang="de-DE" sz="1600" b="1" dirty="0" err="1"/>
              <a:t>yaşıyor</a:t>
            </a:r>
            <a:r>
              <a:rPr lang="de-DE" sz="1600" b="1" dirty="0"/>
              <a:t>.</a:t>
            </a:r>
            <a:endParaRPr lang="de-DE" sz="1600" dirty="0"/>
          </a:p>
        </p:txBody>
      </p:sp>
      <p:sp>
        <p:nvSpPr>
          <p:cNvPr id="259075" name="Rectangle 3"/>
          <p:cNvSpPr>
            <a:spLocks noGrp="1" noChangeArrowheads="1"/>
          </p:cNvSpPr>
          <p:nvPr>
            <p:ph type="body" idx="1"/>
          </p:nvPr>
        </p:nvSpPr>
        <p:spPr>
          <a:xfrm>
            <a:off x="685800" y="1865847"/>
            <a:ext cx="7631113" cy="4400550"/>
          </a:xfrm>
        </p:spPr>
        <p:txBody>
          <a:bodyPr/>
          <a:lstStyle/>
          <a:p>
            <a:endParaRPr lang="tr-TR" sz="1600" dirty="0"/>
          </a:p>
          <a:p>
            <a:pPr algn="just"/>
            <a:endParaRPr lang="tr-TR" sz="1600" dirty="0" smtClean="0"/>
          </a:p>
          <a:p>
            <a:pPr algn="just"/>
            <a:endParaRPr lang="tr-TR" sz="1600" dirty="0"/>
          </a:p>
          <a:p>
            <a:pPr algn="just"/>
            <a:r>
              <a:rPr lang="tr-TR" sz="1600" dirty="0" smtClean="0"/>
              <a:t>Türkiye </a:t>
            </a:r>
            <a:r>
              <a:rPr lang="tr-TR" sz="1600" dirty="0"/>
              <a:t>1990’lı yıllardan itibaren küreselleşmenin de etkisiyle ulaşım ve iletişim alanındaki ilerlemeler, turizm sektöründeki gelişmelerle Almanya, İngiltere ve Kuzey Avrupa ülkeleri gibi Batı ülkelerinden göç almaya başlamıştır</a:t>
            </a:r>
          </a:p>
          <a:p>
            <a:pPr algn="just"/>
            <a:r>
              <a:rPr lang="tr-TR" sz="1600" dirty="0"/>
              <a:t>Türkiye göç alan ve göç veren bir ülke olmasının yanında bir de transit ülke olma özelliğini taşımaktadır. </a:t>
            </a:r>
          </a:p>
          <a:p>
            <a:pPr algn="just"/>
            <a:r>
              <a:rPr lang="tr-TR" sz="1600" dirty="0"/>
              <a:t>Orta Doğu’dan, Afrika’dan ve Balkan ülkelerinden Türkiye’ye göçlerin yaşanmasıyla ülke, hem sürekli göçlerin hem de transit göçlerin önemli bir merkezi haline gelmiştir. Dolayısıyla Türkiye hem yasal göçler hem de yasadışı göçlerden kaynaklı sorunlarla karşı karşıya kalmaktadır</a:t>
            </a:r>
          </a:p>
          <a:p>
            <a:pPr algn="just"/>
            <a:r>
              <a:rPr lang="tr-TR" sz="1600" u="sng" dirty="0"/>
              <a:t>Bu sorunlar nelerdir? </a:t>
            </a:r>
          </a:p>
          <a:p>
            <a:pPr lvl="1" eaLnBrk="1" hangingPunct="1"/>
            <a:endParaRPr lang="tr-TR" altLang="tr-TR" sz="1050" dirty="0">
              <a:latin typeface="Century Gothic" panose="020B0502020202020204" pitchFamily="34" charset="0"/>
            </a:endParaRPr>
          </a:p>
        </p:txBody>
      </p:sp>
    </p:spTree>
    <p:extLst>
      <p:ext uri="{BB962C8B-B14F-4D97-AF65-F5344CB8AC3E}">
        <p14:creationId xmlns:p14="http://schemas.microsoft.com/office/powerpoint/2010/main" val="181413516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12" dur="500"/>
                                        <p:tgtEl>
                                          <p:spTgt spid="259075">
                                            <p:txEl>
                                              <p:pRg st="3" end="3"/>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16" dur="500"/>
                                        <p:tgtEl>
                                          <p:spTgt spid="259075">
                                            <p:txEl>
                                              <p:pRg st="4" end="4"/>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20" dur="500"/>
                                        <p:tgtEl>
                                          <p:spTgt spid="259075">
                                            <p:txEl>
                                              <p:pRg st="5" end="5"/>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6" end="6"/>
                                            </p:txEl>
                                          </p:spTgt>
                                        </p:tgtEl>
                                        <p:attrNameLst>
                                          <p:attrName>style.visibility</p:attrName>
                                        </p:attrNameLst>
                                      </p:cBhvr>
                                      <p:to>
                                        <p:strVal val="visible"/>
                                      </p:to>
                                    </p:set>
                                    <p:animEffect transition="in" filter="blinds(horizontal)">
                                      <p:cBhvr>
                                        <p:cTn id="24" dur="500"/>
                                        <p:tgtEl>
                                          <p:spTgt spid="259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18</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sz="3200" dirty="0"/>
              <a:t>Kültürlerarası iletişim çerçevesinde kültürel uyum asimilasyon olarak algılanmamalıdır!!!</a:t>
            </a:r>
            <a:br>
              <a:rPr lang="tr-TR" sz="3200" dirty="0"/>
            </a:br>
            <a:endParaRPr lang="de-DE" sz="3200" dirty="0"/>
          </a:p>
        </p:txBody>
      </p:sp>
      <p:sp>
        <p:nvSpPr>
          <p:cNvPr id="259075" name="Rectangle 3"/>
          <p:cNvSpPr>
            <a:spLocks noGrp="1" noChangeArrowheads="1"/>
          </p:cNvSpPr>
          <p:nvPr>
            <p:ph type="body" idx="1"/>
          </p:nvPr>
        </p:nvSpPr>
        <p:spPr>
          <a:xfrm>
            <a:off x="685800" y="1865847"/>
            <a:ext cx="7631113" cy="4400550"/>
          </a:xfrm>
        </p:spPr>
        <p:txBody>
          <a:bodyPr/>
          <a:lstStyle/>
          <a:p>
            <a:pPr algn="just"/>
            <a:r>
              <a:rPr lang="tr-TR" sz="1800" dirty="0"/>
              <a:t>Uyum, “bireyin dünya görüşünün ev sahibi kültürün davranış biçimlerini ve değerlerini içerecek şekilde genişlemesi süreci” (</a:t>
            </a:r>
            <a:r>
              <a:rPr lang="tr-TR" sz="1800" dirty="0" err="1"/>
              <a:t>Bennet</a:t>
            </a:r>
            <a:r>
              <a:rPr lang="tr-TR" sz="1800" dirty="0"/>
              <a:t> 1998: 16) olarak tanımlanmaktadır. Dolayısıyla asimilasyon tamamıyla yeni bir birey ortaya çıkarırken kültürel uyum ile birey </a:t>
            </a:r>
            <a:r>
              <a:rPr lang="tr-TR" sz="1800" dirty="0" err="1"/>
              <a:t>çokkültürlü</a:t>
            </a:r>
            <a:r>
              <a:rPr lang="tr-TR" sz="1800" dirty="0"/>
              <a:t> hale gelmektedir</a:t>
            </a:r>
          </a:p>
          <a:p>
            <a:pPr algn="just"/>
            <a:r>
              <a:rPr lang="tr-TR" sz="1800" dirty="0"/>
              <a:t>Önyargılardan ve genelleştirmelerden kaçınmak, küçümseme ve suçlamalardan uzak durmak gerekir</a:t>
            </a:r>
          </a:p>
          <a:p>
            <a:pPr algn="just"/>
            <a:r>
              <a:rPr lang="tr-TR" sz="1800" dirty="0"/>
              <a:t>Farklılıklara duyarlı, karşılıklı iş birliği, saygı ve güvene dayanan iletişim</a:t>
            </a:r>
          </a:p>
          <a:p>
            <a:pPr algn="just"/>
            <a:r>
              <a:rPr lang="tr-TR" sz="1800" dirty="0"/>
              <a:t>BİZ olmayı saygı çerçevesinde öğreneceğiz ama sorunları halı altına süpürmeyeceğiz. </a:t>
            </a:r>
          </a:p>
          <a:p>
            <a:pPr algn="just"/>
            <a:r>
              <a:rPr lang="tr-TR" sz="1800" dirty="0"/>
              <a:t>Karşılıklı olarak </a:t>
            </a:r>
            <a:r>
              <a:rPr lang="tr-TR" sz="1800" dirty="0" err="1"/>
              <a:t>etnomerkezcilikden</a:t>
            </a:r>
            <a:r>
              <a:rPr lang="tr-TR" sz="1800" dirty="0"/>
              <a:t> uzak duracağız.</a:t>
            </a:r>
          </a:p>
          <a:p>
            <a:pPr algn="just"/>
            <a:endParaRPr lang="tr-TR" sz="1800" dirty="0"/>
          </a:p>
          <a:p>
            <a:endParaRPr lang="tr-TR" sz="1800" dirty="0"/>
          </a:p>
        </p:txBody>
      </p:sp>
      <p:sp>
        <p:nvSpPr>
          <p:cNvPr id="5" name="5-Nokta Yıldız 4"/>
          <p:cNvSpPr/>
          <p:nvPr/>
        </p:nvSpPr>
        <p:spPr>
          <a:xfrm>
            <a:off x="8001000" y="1097126"/>
            <a:ext cx="914400" cy="7968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7059590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20" dur="500"/>
                                        <p:tgtEl>
                                          <p:spTgt spid="259075">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4" dur="500"/>
                                        <p:tgtEl>
                                          <p:spTgt spid="259075">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8" dur="5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19</a:t>
            </a:fld>
            <a:endParaRPr lang="en-US" altLang="tr-TR"/>
          </a:p>
        </p:txBody>
      </p:sp>
      <p:sp>
        <p:nvSpPr>
          <p:cNvPr id="259074" name="Rectangle 2"/>
          <p:cNvSpPr>
            <a:spLocks noGrp="1" noChangeArrowheads="1"/>
          </p:cNvSpPr>
          <p:nvPr>
            <p:ph type="title"/>
          </p:nvPr>
        </p:nvSpPr>
        <p:spPr>
          <a:xfrm>
            <a:off x="685800" y="609600"/>
            <a:ext cx="4462264" cy="1143000"/>
          </a:xfrm>
        </p:spPr>
        <p:txBody>
          <a:bodyPr/>
          <a:lstStyle/>
          <a:p>
            <a:pPr algn="ctr" eaLnBrk="1" hangingPunct="1">
              <a:defRPr/>
            </a:pPr>
            <a:r>
              <a:rPr lang="tr-TR" sz="3200" strike="sngStrike" dirty="0" err="1"/>
              <a:t>Etnomerkezcilik</a:t>
            </a:r>
            <a:r>
              <a:rPr lang="tr-TR" sz="3200" dirty="0"/>
              <a:t> Nedir?</a:t>
            </a:r>
            <a:endParaRPr lang="de-DE" sz="3200" dirty="0"/>
          </a:p>
        </p:txBody>
      </p:sp>
      <p:sp>
        <p:nvSpPr>
          <p:cNvPr id="259075" name="Rectangle 3"/>
          <p:cNvSpPr>
            <a:spLocks noGrp="1" noChangeArrowheads="1"/>
          </p:cNvSpPr>
          <p:nvPr>
            <p:ph type="body" idx="1"/>
          </p:nvPr>
        </p:nvSpPr>
        <p:spPr>
          <a:xfrm>
            <a:off x="685800" y="1865847"/>
            <a:ext cx="7631113" cy="4400550"/>
          </a:xfrm>
        </p:spPr>
        <p:txBody>
          <a:bodyPr/>
          <a:lstStyle/>
          <a:p>
            <a:pPr algn="just"/>
            <a:endParaRPr lang="tr-TR" sz="1800" dirty="0" smtClean="0"/>
          </a:p>
          <a:p>
            <a:pPr algn="just"/>
            <a:endParaRPr lang="tr-TR" sz="1800" dirty="0"/>
          </a:p>
          <a:p>
            <a:endParaRPr lang="tr-TR" sz="1800" dirty="0"/>
          </a:p>
          <a:p>
            <a:endParaRPr lang="tr-TR" sz="1800" dirty="0"/>
          </a:p>
          <a:p>
            <a:pPr algn="just"/>
            <a:r>
              <a:rPr lang="tr-TR" sz="1800" dirty="0"/>
              <a:t>Kültürlerarası iletişim bağlamında, bireyin, kendi kültürünü dünyanın merkezine koyması, </a:t>
            </a:r>
          </a:p>
          <a:p>
            <a:pPr algn="just"/>
            <a:r>
              <a:rPr lang="tr-TR" sz="1800" dirty="0" err="1"/>
              <a:t>herşeyi</a:t>
            </a:r>
            <a:r>
              <a:rPr lang="tr-TR" sz="1800" dirty="0"/>
              <a:t> değerlendirirken bu kültürü ölçüt alması </a:t>
            </a:r>
          </a:p>
          <a:p>
            <a:pPr algn="just"/>
            <a:r>
              <a:rPr lang="tr-TR" sz="1800" dirty="0"/>
              <a:t> diğer kültürleri kendi kültüründen değersiz saymasıdır.(</a:t>
            </a:r>
            <a:r>
              <a:rPr lang="tr-TR" sz="1800" dirty="0" err="1"/>
              <a:t>Kartarı</a:t>
            </a:r>
            <a:r>
              <a:rPr lang="tr-TR" sz="1800" dirty="0"/>
              <a:t>, 2001:185)</a:t>
            </a:r>
          </a:p>
          <a:p>
            <a:pPr algn="just"/>
            <a:r>
              <a:rPr lang="tr-TR" sz="1800" dirty="0" err="1"/>
              <a:t>Etnomerkezcilik</a:t>
            </a:r>
            <a:r>
              <a:rPr lang="tr-TR" sz="1800" dirty="0"/>
              <a:t>, kültürlerarası iletişimin önünde bir engel oluşturmaktadır!!!</a:t>
            </a:r>
          </a:p>
          <a:p>
            <a:pPr algn="just"/>
            <a:endParaRPr lang="tr-TR" sz="1800" dirty="0"/>
          </a:p>
        </p:txBody>
      </p:sp>
      <p:pic>
        <p:nvPicPr>
          <p:cNvPr id="6" name="Resim 5"/>
          <p:cNvPicPr>
            <a:picLocks noChangeAspect="1"/>
          </p:cNvPicPr>
          <p:nvPr/>
        </p:nvPicPr>
        <p:blipFill>
          <a:blip r:embed="rId2"/>
          <a:stretch>
            <a:fillRect/>
          </a:stretch>
        </p:blipFill>
        <p:spPr>
          <a:xfrm>
            <a:off x="5004048" y="188640"/>
            <a:ext cx="3960440" cy="2194995"/>
          </a:xfrm>
          <a:prstGeom prst="rect">
            <a:avLst/>
          </a:prstGeom>
        </p:spPr>
      </p:pic>
    </p:spTree>
    <p:extLst>
      <p:ext uri="{BB962C8B-B14F-4D97-AF65-F5344CB8AC3E}">
        <p14:creationId xmlns:p14="http://schemas.microsoft.com/office/powerpoint/2010/main" val="164298310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12" dur="500"/>
                                        <p:tgtEl>
                                          <p:spTgt spid="2590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17" dur="500"/>
                                        <p:tgtEl>
                                          <p:spTgt spid="2590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9075">
                                            <p:txEl>
                                              <p:pRg st="6" end="6"/>
                                            </p:txEl>
                                          </p:spTgt>
                                        </p:tgtEl>
                                        <p:attrNameLst>
                                          <p:attrName>style.visibility</p:attrName>
                                        </p:attrNameLst>
                                      </p:cBhvr>
                                      <p:to>
                                        <p:strVal val="visible"/>
                                      </p:to>
                                    </p:set>
                                    <p:animEffect transition="in" filter="blinds(horizontal)">
                                      <p:cBhvr>
                                        <p:cTn id="22" dur="500"/>
                                        <p:tgtEl>
                                          <p:spTgt spid="2590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9075">
                                            <p:txEl>
                                              <p:pRg st="7" end="7"/>
                                            </p:txEl>
                                          </p:spTgt>
                                        </p:tgtEl>
                                        <p:attrNameLst>
                                          <p:attrName>style.visibility</p:attrName>
                                        </p:attrNameLst>
                                      </p:cBhvr>
                                      <p:to>
                                        <p:strVal val="visible"/>
                                      </p:to>
                                    </p:set>
                                    <p:animEffect transition="in" filter="blinds(horizontal)">
                                      <p:cBhvr>
                                        <p:cTn id="27" dur="500"/>
                                        <p:tgtEl>
                                          <p:spTgt spid="259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tr-TR" sz="4000" dirty="0"/>
              <a:t/>
            </a:r>
            <a:br>
              <a:rPr lang="tr-TR" sz="4000" dirty="0"/>
            </a:br>
            <a:r>
              <a:rPr lang="tr-TR" sz="4000" dirty="0"/>
              <a:t> İLETİŞİM NEDİR? 	</a:t>
            </a:r>
          </a:p>
        </p:txBody>
      </p:sp>
      <p:sp>
        <p:nvSpPr>
          <p:cNvPr id="88067" name="Rectangle 3"/>
          <p:cNvSpPr>
            <a:spLocks noGrp="1" noChangeArrowheads="1"/>
          </p:cNvSpPr>
          <p:nvPr>
            <p:ph type="body" idx="1"/>
          </p:nvPr>
        </p:nvSpPr>
        <p:spPr>
          <a:xfrm>
            <a:off x="701584" y="1763713"/>
            <a:ext cx="7772400" cy="4114800"/>
          </a:xfrm>
        </p:spPr>
        <p:txBody>
          <a:bodyPr/>
          <a:lstStyle/>
          <a:p>
            <a:pPr algn="just"/>
            <a:r>
              <a:rPr lang="tr-TR" sz="2000" dirty="0"/>
              <a:t>İletişim;</a:t>
            </a:r>
          </a:p>
          <a:p>
            <a:pPr algn="just"/>
            <a:r>
              <a:rPr lang="tr-TR" sz="2000" dirty="0"/>
              <a:t>Bir organizmanın bir uyarıcıyla gösterdiği ayırıcı tepkidir.</a:t>
            </a:r>
          </a:p>
          <a:p>
            <a:pPr algn="just"/>
            <a:r>
              <a:rPr lang="tr-TR" sz="2000" dirty="0"/>
              <a:t>Mesajların değiş-tokuşu sürecidir. </a:t>
            </a:r>
          </a:p>
          <a:p>
            <a:pPr algn="just"/>
            <a:r>
              <a:rPr lang="tr-TR" sz="2000" b="1" dirty="0"/>
              <a:t>Duygu, düşünce, fikir, bilgi ve kültürü kapsayan anlamların semboller yardımıyla aktarıldığı bir süreçtir.</a:t>
            </a:r>
          </a:p>
          <a:p>
            <a:pPr algn="just"/>
            <a:r>
              <a:rPr lang="tr-TR" sz="2000" dirty="0"/>
              <a:t>Fikirlerin, düşüncelerin ve duyguların paylaşılmasını sağlayan bir süreçtir. </a:t>
            </a:r>
          </a:p>
        </p:txBody>
      </p:sp>
      <p:pic>
        <p:nvPicPr>
          <p:cNvPr id="4" name="Resim 3"/>
          <p:cNvPicPr>
            <a:picLocks noChangeAspect="1"/>
          </p:cNvPicPr>
          <p:nvPr/>
        </p:nvPicPr>
        <p:blipFill>
          <a:blip r:embed="rId2"/>
          <a:stretch>
            <a:fillRect/>
          </a:stretch>
        </p:blipFill>
        <p:spPr>
          <a:xfrm>
            <a:off x="4067945" y="4797152"/>
            <a:ext cx="4968552" cy="1972492"/>
          </a:xfrm>
          <a:prstGeom prst="rect">
            <a:avLst/>
          </a:prstGeom>
        </p:spPr>
      </p:pic>
    </p:spTree>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20</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Sonuç ve Değerlendirmeler</a:t>
            </a:r>
            <a:endParaRPr lang="de-DE" dirty="0"/>
          </a:p>
        </p:txBody>
      </p:sp>
      <p:sp>
        <p:nvSpPr>
          <p:cNvPr id="5" name="2 İçerik Yer Tutucusu">
            <a:extLst>
              <a:ext uri="{FF2B5EF4-FFF2-40B4-BE49-F238E27FC236}">
                <a16:creationId xmlns:a16="http://schemas.microsoft.com/office/drawing/2014/main" id="{C78CC482-147F-4266-AD90-561B7BA05DA9}"/>
              </a:ext>
            </a:extLst>
          </p:cNvPr>
          <p:cNvSpPr txBox="1">
            <a:spLocks/>
          </p:cNvSpPr>
          <p:nvPr/>
        </p:nvSpPr>
        <p:spPr bwMode="auto">
          <a:xfrm>
            <a:off x="685800" y="2132012"/>
            <a:ext cx="7279382" cy="40401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a:lstStyle>
          <a:p>
            <a:pPr algn="just"/>
            <a:r>
              <a:rPr kumimoji="0" lang="tr-TR" altLang="tr-TR" sz="1600" kern="0" dirty="0" err="1" smtClean="0">
                <a:latin typeface="Century Gothic" panose="020B0502020202020204" pitchFamily="34" charset="0"/>
                <a:cs typeface="Times New Roman" panose="02020603050405020304" pitchFamily="18" charset="0"/>
              </a:rPr>
              <a:t>Küresellemeye</a:t>
            </a:r>
            <a:r>
              <a:rPr kumimoji="0" lang="tr-TR" altLang="tr-TR" sz="1600" kern="0" dirty="0" smtClean="0">
                <a:latin typeface="Century Gothic" panose="020B0502020202020204" pitchFamily="34" charset="0"/>
                <a:cs typeface="Times New Roman" panose="02020603050405020304" pitchFamily="18" charset="0"/>
              </a:rPr>
              <a:t> </a:t>
            </a:r>
            <a:r>
              <a:rPr kumimoji="0" lang="tr-TR" altLang="tr-TR" sz="1600" kern="0" dirty="0">
                <a:latin typeface="Century Gothic" panose="020B0502020202020204" pitchFamily="34" charset="0"/>
                <a:cs typeface="Times New Roman" panose="02020603050405020304" pitchFamily="18" charset="0"/>
              </a:rPr>
              <a:t>paralel </a:t>
            </a:r>
            <a:r>
              <a:rPr kumimoji="0" lang="tr-TR" altLang="tr-TR" sz="1600" kern="0" dirty="0" smtClean="0">
                <a:latin typeface="Century Gothic" panose="020B0502020202020204" pitchFamily="34" charset="0"/>
                <a:cs typeface="Times New Roman" panose="02020603050405020304" pitchFamily="18" charset="0"/>
              </a:rPr>
              <a:t>olarak uluslararası </a:t>
            </a:r>
            <a:r>
              <a:rPr kumimoji="0" lang="tr-TR" altLang="tr-TR" sz="1600" kern="0" dirty="0">
                <a:latin typeface="Century Gothic" panose="020B0502020202020204" pitchFamily="34" charset="0"/>
                <a:cs typeface="Times New Roman" panose="02020603050405020304" pitchFamily="18" charset="0"/>
              </a:rPr>
              <a:t>göçün giderek </a:t>
            </a:r>
            <a:r>
              <a:rPr kumimoji="0" lang="tr-TR" altLang="tr-TR" sz="1600" kern="0" dirty="0" smtClean="0">
                <a:latin typeface="Century Gothic" panose="020B0502020202020204" pitchFamily="34" charset="0"/>
                <a:cs typeface="Times New Roman" panose="02020603050405020304" pitchFamily="18" charset="0"/>
              </a:rPr>
              <a:t>arttığı </a:t>
            </a:r>
            <a:r>
              <a:rPr kumimoji="0" lang="tr-TR" altLang="tr-TR" sz="1600" kern="0" dirty="0">
                <a:latin typeface="Century Gothic" panose="020B0502020202020204" pitchFamily="34" charset="0"/>
                <a:cs typeface="Times New Roman" panose="02020603050405020304" pitchFamily="18" charset="0"/>
              </a:rPr>
              <a:t>günümüz dünyası için kültürlerarası </a:t>
            </a:r>
            <a:r>
              <a:rPr kumimoji="0" lang="tr-TR" altLang="tr-TR" sz="1600" kern="0" dirty="0" smtClean="0">
                <a:latin typeface="Century Gothic" panose="020B0502020202020204" pitchFamily="34" charset="0"/>
                <a:cs typeface="Times New Roman" panose="02020603050405020304" pitchFamily="18" charset="0"/>
              </a:rPr>
              <a:t>iletişim </a:t>
            </a:r>
            <a:r>
              <a:rPr kumimoji="0" lang="tr-TR" altLang="tr-TR" sz="1600" kern="0" dirty="0">
                <a:latin typeface="Century Gothic" panose="020B0502020202020204" pitchFamily="34" charset="0"/>
                <a:cs typeface="Times New Roman" panose="02020603050405020304" pitchFamily="18" charset="0"/>
              </a:rPr>
              <a:t>alanı daha </a:t>
            </a:r>
            <a:r>
              <a:rPr kumimoji="0" lang="tr-TR" altLang="tr-TR" sz="1600" kern="0" dirty="0" smtClean="0">
                <a:latin typeface="Century Gothic" panose="020B0502020202020204" pitchFamily="34" charset="0"/>
                <a:cs typeface="Times New Roman" panose="02020603050405020304" pitchFamily="18" charset="0"/>
              </a:rPr>
              <a:t>fazla önem kazanmaktadır. İnsanların </a:t>
            </a:r>
            <a:r>
              <a:rPr kumimoji="0" lang="tr-TR" altLang="tr-TR" sz="1600" kern="0" dirty="0">
                <a:latin typeface="Century Gothic" panose="020B0502020202020204" pitchFamily="34" charset="0"/>
                <a:cs typeface="Times New Roman" panose="02020603050405020304" pitchFamily="18" charset="0"/>
              </a:rPr>
              <a:t>birbirinden daha çok haberdar </a:t>
            </a:r>
            <a:r>
              <a:rPr kumimoji="0" lang="tr-TR" altLang="tr-TR" sz="1600" kern="0" dirty="0" smtClean="0">
                <a:latin typeface="Century Gothic" panose="020B0502020202020204" pitchFamily="34" charset="0"/>
                <a:cs typeface="Times New Roman" panose="02020603050405020304" pitchFamily="18" charset="0"/>
              </a:rPr>
              <a:t>olduğu </a:t>
            </a:r>
            <a:r>
              <a:rPr kumimoji="0" lang="tr-TR" altLang="tr-TR" sz="1600" kern="0" dirty="0">
                <a:latin typeface="Century Gothic" panose="020B0502020202020204" pitchFamily="34" charset="0"/>
                <a:cs typeface="Times New Roman" panose="02020603050405020304" pitchFamily="18" charset="0"/>
              </a:rPr>
              <a:t>ve daha fazla </a:t>
            </a:r>
            <a:r>
              <a:rPr kumimoji="0" lang="tr-TR" altLang="tr-TR" sz="1600" kern="0" dirty="0" smtClean="0">
                <a:latin typeface="Century Gothic" panose="020B0502020202020204" pitchFamily="34" charset="0"/>
                <a:cs typeface="Times New Roman" panose="02020603050405020304" pitchFamily="18" charset="0"/>
              </a:rPr>
              <a:t>etkileşim içinde bulunduğu </a:t>
            </a:r>
            <a:r>
              <a:rPr kumimoji="0" lang="tr-TR" altLang="tr-TR" sz="1600" kern="0" dirty="0">
                <a:latin typeface="Century Gothic" panose="020B0502020202020204" pitchFamily="34" charset="0"/>
                <a:cs typeface="Times New Roman" panose="02020603050405020304" pitchFamily="18" charset="0"/>
              </a:rPr>
              <a:t>bir dünya düzenine denk </a:t>
            </a:r>
            <a:r>
              <a:rPr kumimoji="0" lang="tr-TR" altLang="tr-TR" sz="1600" kern="0" dirty="0" smtClean="0">
                <a:latin typeface="Century Gothic" panose="020B0502020202020204" pitchFamily="34" charset="0"/>
                <a:cs typeface="Times New Roman" panose="02020603050405020304" pitchFamily="18" charset="0"/>
              </a:rPr>
              <a:t>düşen küreselleşme </a:t>
            </a:r>
            <a:r>
              <a:rPr kumimoji="0" lang="tr-TR" altLang="tr-TR" sz="1600" kern="0" dirty="0">
                <a:latin typeface="Century Gothic" panose="020B0502020202020204" pitchFamily="34" charset="0"/>
                <a:cs typeface="Times New Roman" panose="02020603050405020304" pitchFamily="18" charset="0"/>
              </a:rPr>
              <a:t>olgusu kültürlerin bir </a:t>
            </a:r>
            <a:r>
              <a:rPr kumimoji="0" lang="tr-TR" altLang="tr-TR" sz="1600" kern="0" dirty="0" smtClean="0">
                <a:latin typeface="Century Gothic" panose="020B0502020202020204" pitchFamily="34" charset="0"/>
                <a:cs typeface="Times New Roman" panose="02020603050405020304" pitchFamily="18" charset="0"/>
              </a:rPr>
              <a:t>yandan benzemesine</a:t>
            </a:r>
            <a:r>
              <a:rPr kumimoji="0" lang="tr-TR" altLang="tr-TR" sz="1600" kern="0" dirty="0">
                <a:latin typeface="Century Gothic" panose="020B0502020202020204" pitchFamily="34" charset="0"/>
                <a:cs typeface="Times New Roman" panose="02020603050405020304" pitchFamily="18" charset="0"/>
              </a:rPr>
              <a:t>, </a:t>
            </a:r>
            <a:r>
              <a:rPr kumimoji="0" lang="tr-TR" altLang="tr-TR" sz="1600" kern="0" dirty="0" smtClean="0">
                <a:latin typeface="Century Gothic" panose="020B0502020202020204" pitchFamily="34" charset="0"/>
                <a:cs typeface="Times New Roman" panose="02020603050405020304" pitchFamily="18" charset="0"/>
              </a:rPr>
              <a:t>diğer </a:t>
            </a:r>
            <a:r>
              <a:rPr kumimoji="0" lang="tr-TR" altLang="tr-TR" sz="1600" kern="0" dirty="0">
                <a:latin typeface="Century Gothic" panose="020B0502020202020204" pitchFamily="34" charset="0"/>
                <a:cs typeface="Times New Roman" panose="02020603050405020304" pitchFamily="18" charset="0"/>
              </a:rPr>
              <a:t>yandan toplumsal refleksler ile özgün </a:t>
            </a:r>
            <a:r>
              <a:rPr kumimoji="0" lang="tr-TR" altLang="tr-TR" sz="1600" kern="0" dirty="0" smtClean="0">
                <a:latin typeface="Century Gothic" panose="020B0502020202020204" pitchFamily="34" charset="0"/>
                <a:cs typeface="Times New Roman" panose="02020603050405020304" pitchFamily="18" charset="0"/>
              </a:rPr>
              <a:t>değerlerin </a:t>
            </a:r>
            <a:r>
              <a:rPr kumimoji="0" lang="tr-TR" altLang="tr-TR" sz="1600" kern="0" dirty="0">
                <a:latin typeface="Century Gothic" panose="020B0502020202020204" pitchFamily="34" charset="0"/>
                <a:cs typeface="Times New Roman" panose="02020603050405020304" pitchFamily="18" charset="0"/>
              </a:rPr>
              <a:t>korunması, </a:t>
            </a:r>
            <a:r>
              <a:rPr kumimoji="0" lang="tr-TR" altLang="tr-TR" sz="1600" kern="0" dirty="0" smtClean="0">
                <a:latin typeface="Century Gothic" panose="020B0502020202020204" pitchFamily="34" charset="0"/>
                <a:cs typeface="Times New Roman" panose="02020603050405020304" pitchFamily="18" charset="0"/>
              </a:rPr>
              <a:t>aktarılması ve </a:t>
            </a:r>
            <a:r>
              <a:rPr kumimoji="0" lang="tr-TR" altLang="tr-TR" sz="1600" kern="0" dirty="0">
                <a:latin typeface="Century Gothic" panose="020B0502020202020204" pitchFamily="34" charset="0"/>
                <a:cs typeface="Times New Roman" panose="02020603050405020304" pitchFamily="18" charset="0"/>
              </a:rPr>
              <a:t>öne çıkarılması anlamında </a:t>
            </a:r>
            <a:r>
              <a:rPr kumimoji="0" lang="tr-TR" altLang="tr-TR" sz="1600" kern="0" dirty="0" smtClean="0">
                <a:latin typeface="Century Gothic" panose="020B0502020202020204" pitchFamily="34" charset="0"/>
                <a:cs typeface="Times New Roman" panose="02020603050405020304" pitchFamily="18" charset="0"/>
              </a:rPr>
              <a:t>ayrışmasına </a:t>
            </a:r>
            <a:r>
              <a:rPr kumimoji="0" lang="tr-TR" altLang="tr-TR" sz="1600" kern="0" dirty="0">
                <a:latin typeface="Century Gothic" panose="020B0502020202020204" pitchFamily="34" charset="0"/>
                <a:cs typeface="Times New Roman" panose="02020603050405020304" pitchFamily="18" charset="0"/>
              </a:rPr>
              <a:t>yol açmaktadır. </a:t>
            </a:r>
            <a:endParaRPr kumimoji="0" lang="tr-TR" altLang="tr-TR" sz="1600" kern="0" dirty="0" smtClean="0">
              <a:latin typeface="Century Gothic" panose="020B0502020202020204" pitchFamily="34" charset="0"/>
              <a:cs typeface="Times New Roman" panose="02020603050405020304" pitchFamily="18" charset="0"/>
            </a:endParaRPr>
          </a:p>
          <a:p>
            <a:pPr algn="just"/>
            <a:r>
              <a:rPr kumimoji="0" lang="tr-TR" altLang="tr-TR" sz="1600" kern="0" dirty="0" smtClean="0">
                <a:latin typeface="Century Gothic" panose="020B0502020202020204" pitchFamily="34" charset="0"/>
                <a:cs typeface="Times New Roman" panose="02020603050405020304" pitchFamily="18" charset="0"/>
              </a:rPr>
              <a:t>Uluslararası </a:t>
            </a:r>
            <a:r>
              <a:rPr kumimoji="0" lang="tr-TR" altLang="tr-TR" sz="1600" kern="0" dirty="0">
                <a:latin typeface="Century Gothic" panose="020B0502020202020204" pitchFamily="34" charset="0"/>
                <a:cs typeface="Times New Roman" panose="02020603050405020304" pitchFamily="18" charset="0"/>
              </a:rPr>
              <a:t>göç ile dil, din, gelenek, kültür vb. pek çok açıdan birbirinden tümüyle farklı geçmişlere sahip bireyler aynı ortamda yaşamını sürdürmek durumunda kalmaktadır. </a:t>
            </a:r>
          </a:p>
        </p:txBody>
      </p:sp>
    </p:spTree>
    <p:extLst>
      <p:ext uri="{BB962C8B-B14F-4D97-AF65-F5344CB8AC3E}">
        <p14:creationId xmlns:p14="http://schemas.microsoft.com/office/powerpoint/2010/main" val="49016557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332656"/>
            <a:ext cx="7772400" cy="1419944"/>
          </a:xfrm>
        </p:spPr>
        <p:txBody>
          <a:bodyPr/>
          <a:lstStyle/>
          <a:p>
            <a:pPr algn="ctr"/>
            <a:r>
              <a:rPr lang="tr-TR" sz="3200" dirty="0"/>
              <a:t>Hoşgörü ve karşılıklı saygı en fazla ihtiyacımız olan iki unsurdur.</a:t>
            </a:r>
            <a:br>
              <a:rPr lang="tr-TR" sz="3200" dirty="0"/>
            </a:br>
            <a:endParaRPr lang="tr-TR" sz="3200" dirty="0"/>
          </a:p>
        </p:txBody>
      </p:sp>
      <p:sp>
        <p:nvSpPr>
          <p:cNvPr id="3" name="İçerik Yer Tutucusu 2"/>
          <p:cNvSpPr>
            <a:spLocks noGrp="1"/>
          </p:cNvSpPr>
          <p:nvPr>
            <p:ph idx="1"/>
          </p:nvPr>
        </p:nvSpPr>
        <p:spPr/>
        <p:txBody>
          <a:bodyPr/>
          <a:lstStyle/>
          <a:p>
            <a:pPr algn="just"/>
            <a:r>
              <a:rPr lang="tr-TR" sz="1800" dirty="0" smtClean="0"/>
              <a:t>Uluslararası </a:t>
            </a:r>
            <a:r>
              <a:rPr lang="tr-TR" sz="1800" dirty="0"/>
              <a:t>göç hareketlerinin </a:t>
            </a:r>
            <a:r>
              <a:rPr lang="tr-TR" sz="1800" dirty="0" smtClean="0"/>
              <a:t>oluşturduğu </a:t>
            </a:r>
            <a:r>
              <a:rPr lang="tr-TR" sz="1800" dirty="0"/>
              <a:t>çok </a:t>
            </a:r>
            <a:r>
              <a:rPr lang="tr-TR" sz="1800" dirty="0" smtClean="0"/>
              <a:t>kültürlü ortamlarda kişilerarası iletişimin sağlıklı </a:t>
            </a:r>
            <a:r>
              <a:rPr lang="tr-TR" sz="1800" dirty="0"/>
              <a:t>yürütülebilmesi, kültürel uyumun </a:t>
            </a:r>
            <a:r>
              <a:rPr lang="tr-TR" sz="1800" dirty="0" smtClean="0"/>
              <a:t>sağlanması</a:t>
            </a:r>
            <a:r>
              <a:rPr lang="tr-TR" sz="1800" dirty="0"/>
              <a:t>, etkili ve verimli bir </a:t>
            </a:r>
            <a:r>
              <a:rPr lang="tr-TR" sz="1800" dirty="0" smtClean="0"/>
              <a:t>işbirliğinin </a:t>
            </a:r>
            <a:r>
              <a:rPr lang="tr-TR" sz="1800" dirty="0"/>
              <a:t>yaratılması ve </a:t>
            </a:r>
            <a:r>
              <a:rPr lang="tr-TR" sz="1800" dirty="0" smtClean="0"/>
              <a:t>çatışmaların </a:t>
            </a:r>
            <a:r>
              <a:rPr lang="tr-TR" sz="1800" dirty="0"/>
              <a:t>önlenmesi bir gereklilik olmaktadır. </a:t>
            </a:r>
            <a:endParaRPr lang="tr-TR" sz="1800" dirty="0" smtClean="0"/>
          </a:p>
          <a:p>
            <a:pPr algn="just"/>
            <a:r>
              <a:rPr lang="tr-TR" sz="1800" dirty="0" smtClean="0"/>
              <a:t>Kültürlerarası </a:t>
            </a:r>
            <a:r>
              <a:rPr lang="tr-TR" sz="1800" dirty="0"/>
              <a:t>iletişim, sadece yabancı dil öğretimi ile sınırlı değildir ve insan yaşamının </a:t>
            </a:r>
            <a:r>
              <a:rPr lang="tr-TR" sz="1800" dirty="0" smtClean="0"/>
              <a:t>bütün alanlarını </a:t>
            </a:r>
            <a:r>
              <a:rPr lang="tr-TR" sz="1800" dirty="0"/>
              <a:t>kapsamaktadır. </a:t>
            </a:r>
            <a:endParaRPr lang="tr-TR" sz="1800" dirty="0" smtClean="0"/>
          </a:p>
          <a:p>
            <a:pPr algn="just"/>
            <a:r>
              <a:rPr lang="tr-TR" sz="1800" dirty="0"/>
              <a:t>Kültürlerarası iletişimin önündeki engellerin kaldırılması için hem yerel halkın hem de yerleşik yabancıların hem de Devlet kurumlarının üzerine düşenleri yapması gerekir</a:t>
            </a:r>
            <a:r>
              <a:rPr lang="tr-TR" sz="1800" dirty="0" smtClean="0"/>
              <a:t>.</a:t>
            </a:r>
          </a:p>
          <a:p>
            <a:pPr marL="0" indent="0" algn="just">
              <a:buNone/>
            </a:pPr>
            <a:endParaRPr lang="tr-TR" sz="1800" dirty="0"/>
          </a:p>
        </p:txBody>
      </p:sp>
      <p:sp>
        <p:nvSpPr>
          <p:cNvPr id="4" name="Slayt Numarası Yer Tutucusu 3"/>
          <p:cNvSpPr>
            <a:spLocks noGrp="1"/>
          </p:cNvSpPr>
          <p:nvPr>
            <p:ph type="sldNum" sz="quarter" idx="11"/>
          </p:nvPr>
        </p:nvSpPr>
        <p:spPr/>
        <p:txBody>
          <a:bodyPr/>
          <a:lstStyle/>
          <a:p>
            <a:fld id="{88F588EC-830B-420B-B9DF-62AAA38664F3}" type="slidenum">
              <a:rPr lang="en-US" altLang="tr-TR" smtClean="0"/>
              <a:pPr/>
              <a:t>21</a:t>
            </a:fld>
            <a:endParaRPr lang="en-US" altLang="tr-TR"/>
          </a:p>
        </p:txBody>
      </p:sp>
    </p:spTree>
    <p:extLst>
      <p:ext uri="{BB962C8B-B14F-4D97-AF65-F5344CB8AC3E}">
        <p14:creationId xmlns:p14="http://schemas.microsoft.com/office/powerpoint/2010/main" val="2770990297"/>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22</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PEKİ NE YAPACAĞIZ?</a:t>
            </a: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r>
              <a:rPr lang="tr-TR" sz="1600" dirty="0" smtClean="0"/>
              <a:t>Yabancıların </a:t>
            </a:r>
            <a:r>
              <a:rPr lang="tr-TR" sz="1600" dirty="0"/>
              <a:t>gitme olasılığı üzerine hayalci politikalar değil, var olan ve yerleşen yabancılarla birlikte kabul noktasında nasıl geleceği oluşturacağız  </a:t>
            </a:r>
            <a:r>
              <a:rPr lang="tr-TR" sz="1600" dirty="0" smtClean="0"/>
              <a:t>planlanmalıdır</a:t>
            </a:r>
          </a:p>
          <a:p>
            <a:r>
              <a:rPr lang="tr-TR" sz="1600" dirty="0" smtClean="0"/>
              <a:t>Yerleşik </a:t>
            </a:r>
            <a:r>
              <a:rPr lang="tr-TR" sz="1600" dirty="0"/>
              <a:t>yabancıların artık komşularımız olduğunu </a:t>
            </a:r>
            <a:r>
              <a:rPr lang="tr-TR" sz="1600" dirty="0" smtClean="0"/>
              <a:t>kabulleneceğiz</a:t>
            </a:r>
            <a:endParaRPr lang="tr-TR" sz="1600" dirty="0"/>
          </a:p>
          <a:p>
            <a:r>
              <a:rPr lang="tr-TR" sz="1600" dirty="0"/>
              <a:t>Göç etmenin hukuki ve insani bir hak olduğunu bileceğiz</a:t>
            </a:r>
          </a:p>
          <a:p>
            <a:r>
              <a:rPr lang="tr-TR" sz="1600" dirty="0"/>
              <a:t>DİL öğretimini ilk plana alıp, kursları çoğaltacağız</a:t>
            </a:r>
          </a:p>
          <a:p>
            <a:r>
              <a:rPr lang="tr-TR" sz="1600" dirty="0"/>
              <a:t>göç edenlerin göç ettikleri yere uyum sağlaması için destek olacağız</a:t>
            </a:r>
          </a:p>
          <a:p>
            <a:r>
              <a:rPr lang="tr-TR" sz="1600" dirty="0"/>
              <a:t>Ötekileştirmeden, nefret söyleminden uzak duracağız</a:t>
            </a:r>
          </a:p>
          <a:p>
            <a:r>
              <a:rPr lang="tr-TR" sz="1600" dirty="0"/>
              <a:t>Ekonomiden kaynaklı sorunları hep göçmenlere fatura etmekten vazgeçeceğiz</a:t>
            </a:r>
          </a:p>
          <a:p>
            <a:r>
              <a:rPr lang="tr-TR" sz="1600" dirty="0"/>
              <a:t>Yerel yönetimlerin etkisini ve STK işbirliklerini çoğaltacağız.</a:t>
            </a:r>
          </a:p>
          <a:p>
            <a:r>
              <a:rPr lang="tr-TR" sz="1600" dirty="0"/>
              <a:t>Farkındalık eğitimleri ve seminerleri düzenleyeceğiz.</a:t>
            </a:r>
          </a:p>
          <a:p>
            <a:r>
              <a:rPr lang="tr-TR" sz="1600" dirty="0"/>
              <a:t>Birbirimize karşı hoşgörülü, tahammüllü ve saygılı olacağız</a:t>
            </a:r>
          </a:p>
          <a:p>
            <a:pPr lvl="1" eaLnBrk="1" hangingPunct="1"/>
            <a:endParaRPr lang="tr-TR" altLang="tr-TR" sz="1050" dirty="0">
              <a:latin typeface="Century Gothic" panose="020B0502020202020204" pitchFamily="34" charset="0"/>
            </a:endParaRPr>
          </a:p>
        </p:txBody>
      </p:sp>
    </p:spTree>
    <p:extLst>
      <p:ext uri="{BB962C8B-B14F-4D97-AF65-F5344CB8AC3E}">
        <p14:creationId xmlns:p14="http://schemas.microsoft.com/office/powerpoint/2010/main" val="418518075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20" dur="500"/>
                                        <p:tgtEl>
                                          <p:spTgt spid="259075">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4" dur="500"/>
                                        <p:tgtEl>
                                          <p:spTgt spid="259075">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8" dur="500"/>
                                        <p:tgtEl>
                                          <p:spTgt spid="259075">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32" dur="500"/>
                                        <p:tgtEl>
                                          <p:spTgt spid="259075">
                                            <p:txEl>
                                              <p:pRg st="5" end="5"/>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259075">
                                            <p:txEl>
                                              <p:pRg st="6" end="6"/>
                                            </p:txEl>
                                          </p:spTgt>
                                        </p:tgtEl>
                                        <p:attrNameLst>
                                          <p:attrName>style.visibility</p:attrName>
                                        </p:attrNameLst>
                                      </p:cBhvr>
                                      <p:to>
                                        <p:strVal val="visible"/>
                                      </p:to>
                                    </p:set>
                                    <p:animEffect transition="in" filter="blinds(horizontal)">
                                      <p:cBhvr>
                                        <p:cTn id="36" dur="500"/>
                                        <p:tgtEl>
                                          <p:spTgt spid="259075">
                                            <p:txEl>
                                              <p:pRg st="6" end="6"/>
                                            </p:txEl>
                                          </p:spTgt>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259075">
                                            <p:txEl>
                                              <p:pRg st="7" end="7"/>
                                            </p:txEl>
                                          </p:spTgt>
                                        </p:tgtEl>
                                        <p:attrNameLst>
                                          <p:attrName>style.visibility</p:attrName>
                                        </p:attrNameLst>
                                      </p:cBhvr>
                                      <p:to>
                                        <p:strVal val="visible"/>
                                      </p:to>
                                    </p:set>
                                    <p:animEffect transition="in" filter="blinds(horizontal)">
                                      <p:cBhvr>
                                        <p:cTn id="40" dur="500"/>
                                        <p:tgtEl>
                                          <p:spTgt spid="259075">
                                            <p:txEl>
                                              <p:pRg st="7" end="7"/>
                                            </p:txEl>
                                          </p:spTgt>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259075">
                                            <p:txEl>
                                              <p:pRg st="8" end="8"/>
                                            </p:txEl>
                                          </p:spTgt>
                                        </p:tgtEl>
                                        <p:attrNameLst>
                                          <p:attrName>style.visibility</p:attrName>
                                        </p:attrNameLst>
                                      </p:cBhvr>
                                      <p:to>
                                        <p:strVal val="visible"/>
                                      </p:to>
                                    </p:set>
                                    <p:animEffect transition="in" filter="blinds(horizontal)">
                                      <p:cBhvr>
                                        <p:cTn id="44" dur="500"/>
                                        <p:tgtEl>
                                          <p:spTgt spid="259075">
                                            <p:txEl>
                                              <p:pRg st="8" end="8"/>
                                            </p:txEl>
                                          </p:spTgt>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259075">
                                            <p:txEl>
                                              <p:pRg st="9" end="9"/>
                                            </p:txEl>
                                          </p:spTgt>
                                        </p:tgtEl>
                                        <p:attrNameLst>
                                          <p:attrName>style.visibility</p:attrName>
                                        </p:attrNameLst>
                                      </p:cBhvr>
                                      <p:to>
                                        <p:strVal val="visible"/>
                                      </p:to>
                                    </p:set>
                                    <p:animEffect transition="in" filter="blinds(horizontal)">
                                      <p:cBhvr>
                                        <p:cTn id="48" dur="500"/>
                                        <p:tgtEl>
                                          <p:spTgt spid="259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23</a:t>
            </a:fld>
            <a:endParaRPr lang="en-US" altLang="tr-TR"/>
          </a:p>
        </p:txBody>
      </p:sp>
      <p:sp>
        <p:nvSpPr>
          <p:cNvPr id="259074" name="Rectangle 2"/>
          <p:cNvSpPr>
            <a:spLocks noGrp="1" noChangeArrowheads="1"/>
          </p:cNvSpPr>
          <p:nvPr>
            <p:ph type="title"/>
          </p:nvPr>
        </p:nvSpPr>
        <p:spPr>
          <a:xfrm>
            <a:off x="5071" y="692696"/>
            <a:ext cx="5688632" cy="1143000"/>
          </a:xfrm>
        </p:spPr>
        <p:txBody>
          <a:bodyPr/>
          <a:lstStyle/>
          <a:p>
            <a:pPr algn="ctr" eaLnBrk="1" hangingPunct="1">
              <a:defRPr/>
            </a:pPr>
            <a:r>
              <a:rPr lang="tr-TR" sz="2800" dirty="0"/>
              <a:t>Yabancıların kültür şoku yaşadıkları hallerde destek sağlayacağız. </a:t>
            </a:r>
            <a:endParaRPr lang="de-DE" sz="2800" dirty="0"/>
          </a:p>
        </p:txBody>
      </p:sp>
      <p:sp>
        <p:nvSpPr>
          <p:cNvPr id="259075" name="Rectangle 3"/>
          <p:cNvSpPr>
            <a:spLocks noGrp="1" noChangeArrowheads="1"/>
          </p:cNvSpPr>
          <p:nvPr>
            <p:ph type="body" idx="1"/>
          </p:nvPr>
        </p:nvSpPr>
        <p:spPr>
          <a:xfrm>
            <a:off x="685800" y="1865847"/>
            <a:ext cx="7631113" cy="4400550"/>
          </a:xfrm>
        </p:spPr>
        <p:txBody>
          <a:bodyPr/>
          <a:lstStyle/>
          <a:p>
            <a:pPr algn="just"/>
            <a:endParaRPr lang="tr-TR" sz="2000" dirty="0" smtClean="0"/>
          </a:p>
          <a:p>
            <a:pPr algn="just"/>
            <a:endParaRPr lang="tr-TR" sz="2000" dirty="0"/>
          </a:p>
          <a:p>
            <a:pPr algn="just"/>
            <a:endParaRPr lang="tr-TR" sz="2000" dirty="0" smtClean="0"/>
          </a:p>
          <a:p>
            <a:pPr algn="just"/>
            <a:r>
              <a:rPr lang="tr-TR" sz="2000" dirty="0" smtClean="0"/>
              <a:t>Çünkü </a:t>
            </a:r>
            <a:r>
              <a:rPr lang="tr-TR" sz="2000" dirty="0"/>
              <a:t>bireyin kültürel, sosyal, ekonomik, siyasi ve eğitimsel geçmişi ve deneyimleri göç etiği ülkelerdeki kültürel ortama uyum sağlamalarını zorlaştırmakta ya da kolaylaştırmaktadır. </a:t>
            </a:r>
          </a:p>
          <a:p>
            <a:pPr algn="just"/>
            <a:r>
              <a:rPr lang="tr-TR" sz="2000" dirty="0"/>
              <a:t>Bireyin yaşı, cinsiyeti, eğitim düzeyi, göç nedeni ve kültürel geçmişi ne olursa olsun tanımadığı, farklı bir kültürel ortama girmesinden dolayı iç dünyasında bir takım değişiklikler meydana gelmektedir, bu yüzden de zorlandıkları noktada destek almalarını sağlayacağız</a:t>
            </a:r>
          </a:p>
          <a:p>
            <a:pPr marL="0" indent="0" algn="just">
              <a:buNone/>
            </a:pPr>
            <a:endParaRPr lang="tr-TR" sz="2000" dirty="0"/>
          </a:p>
        </p:txBody>
      </p:sp>
      <p:sp>
        <p:nvSpPr>
          <p:cNvPr id="5" name="Oval 4"/>
          <p:cNvSpPr/>
          <p:nvPr/>
        </p:nvSpPr>
        <p:spPr>
          <a:xfrm>
            <a:off x="5644242" y="27856"/>
            <a:ext cx="3722915" cy="2952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tr-TR" sz="1600" b="1" dirty="0">
                <a:solidFill>
                  <a:prstClr val="black"/>
                </a:solidFill>
              </a:rPr>
              <a:t>Kültür şoku</a:t>
            </a:r>
            <a:r>
              <a:rPr lang="tr-TR" sz="1600" dirty="0">
                <a:solidFill>
                  <a:prstClr val="black"/>
                </a:solidFill>
              </a:rPr>
              <a:t>; bir kültürden başka bir kültüre giden bireylerin, yeni kültüre uyum sağlamakta karşılaştıkları güçlükler, sıkıntılar ve bunalımlar, gösterdikleri tepkilerdir </a:t>
            </a:r>
          </a:p>
        </p:txBody>
      </p:sp>
    </p:spTree>
    <p:extLst>
      <p:ext uri="{BB962C8B-B14F-4D97-AF65-F5344CB8AC3E}">
        <p14:creationId xmlns:p14="http://schemas.microsoft.com/office/powerpoint/2010/main" val="161385608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12" dur="500"/>
                                        <p:tgtEl>
                                          <p:spTgt spid="259075">
                                            <p:txEl>
                                              <p:pRg st="3" end="3"/>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16" dur="500"/>
                                        <p:tgtEl>
                                          <p:spTgt spid="259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24</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ONLAR NE YAPACAK?</a:t>
            </a: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pPr algn="just"/>
            <a:r>
              <a:rPr lang="tr-TR" sz="1800" dirty="0"/>
              <a:t>Bir toplumu tanımak dilini öğrenmekle başlar, yaşadığınız yerin dilini öğreneceksiniz.</a:t>
            </a:r>
          </a:p>
          <a:p>
            <a:pPr algn="just"/>
            <a:r>
              <a:rPr lang="tr-TR" sz="1800" dirty="0"/>
              <a:t>Farklı bir kültür içinde var olabilmek için, her toplumun kendine özgü kültürü ve değerler sistemi olduğunu göz önünde bulundurarak söylemlerin ve davranışların o kültür bağlamında ne ifade etiğini anlamaya çalışacaklar</a:t>
            </a:r>
          </a:p>
          <a:p>
            <a:pPr algn="just"/>
            <a:r>
              <a:rPr lang="tr-TR" sz="1800" dirty="0"/>
              <a:t>Kültürler arası iletişim konusunda din de dil gibi önemli noktalardan birini oluşturmaktadır. Farklı kültürlerle karşılaşmalarda, farklı dinleri eleştirmek, hor görmek yerine, farklı kültürlerin dinlerini ve inanç sistemlerini tanıyıp ona uygun davranmak, yargılayıcı olmadan farklılıkları kabul edip anlamaya çalışmak başarılı bir kültürlerarası iletişimde önemli rol oynamaktadır. </a:t>
            </a:r>
          </a:p>
          <a:p>
            <a:pPr lvl="1" eaLnBrk="1" hangingPunct="1"/>
            <a:endParaRPr lang="tr-TR" altLang="tr-TR" sz="1100" dirty="0">
              <a:latin typeface="Century Gothic" panose="020B0502020202020204" pitchFamily="34" charset="0"/>
            </a:endParaRPr>
          </a:p>
        </p:txBody>
      </p:sp>
    </p:spTree>
    <p:extLst>
      <p:ext uri="{BB962C8B-B14F-4D97-AF65-F5344CB8AC3E}">
        <p14:creationId xmlns:p14="http://schemas.microsoft.com/office/powerpoint/2010/main" val="169029673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20" dur="500"/>
                                        <p:tgtEl>
                                          <p:spTgt spid="259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4 Slayt Numarası Yer Tutucusu"/>
          <p:cNvSpPr>
            <a:spLocks noGrp="1"/>
          </p:cNvSpPr>
          <p:nvPr>
            <p:ph type="sldNum" sz="quarter" idx="11"/>
          </p:nvPr>
        </p:nvSpPr>
        <p:spPr>
          <a:noFill/>
        </p:spPr>
        <p:txBody>
          <a:bodyPr/>
          <a:lstStyle/>
          <a:p>
            <a:fld id="{C0937A5A-5135-451E-ABCB-E2B4A120DE8A}" type="slidenum">
              <a:rPr lang="en-US" altLang="tr-TR"/>
              <a:pPr/>
              <a:t>25</a:t>
            </a:fld>
            <a:endParaRPr lang="en-US" altLang="tr-TR"/>
          </a:p>
        </p:txBody>
      </p:sp>
      <p:sp>
        <p:nvSpPr>
          <p:cNvPr id="207874" name="Rectangle 2"/>
          <p:cNvSpPr>
            <a:spLocks noGrp="1" noChangeArrowheads="1"/>
          </p:cNvSpPr>
          <p:nvPr>
            <p:ph type="title"/>
          </p:nvPr>
        </p:nvSpPr>
        <p:spPr/>
        <p:txBody>
          <a:bodyPr/>
          <a:lstStyle/>
          <a:p>
            <a:pPr algn="ctr" eaLnBrk="1" hangingPunct="1">
              <a:defRPr/>
            </a:pPr>
            <a:r>
              <a:rPr lang="tr-TR" sz="3600" dirty="0"/>
              <a:t>Tartışma Konuları</a:t>
            </a:r>
            <a:endParaRPr lang="de-DE" sz="3600" dirty="0"/>
          </a:p>
        </p:txBody>
      </p:sp>
      <p:sp>
        <p:nvSpPr>
          <p:cNvPr id="207875" name="Rectangle 3"/>
          <p:cNvSpPr>
            <a:spLocks noGrp="1" noChangeArrowheads="1"/>
          </p:cNvSpPr>
          <p:nvPr>
            <p:ph type="body" idx="1"/>
          </p:nvPr>
        </p:nvSpPr>
        <p:spPr/>
        <p:txBody>
          <a:bodyPr/>
          <a:lstStyle/>
          <a:p>
            <a:pPr marL="0" indent="0" algn="just" eaLnBrk="1" fontAlgn="auto" hangingPunct="1">
              <a:buNone/>
            </a:pPr>
            <a:r>
              <a:rPr lang="tr-TR" sz="2400" b="0" dirty="0" smtClean="0"/>
              <a:t>* Türkiye </a:t>
            </a:r>
            <a:r>
              <a:rPr lang="tr-TR" sz="2400" b="0" dirty="0"/>
              <a:t>hem yasal göçler hem de yasadışı </a:t>
            </a:r>
            <a:r>
              <a:rPr lang="tr-TR" sz="2400" b="0" dirty="0" smtClean="0"/>
              <a:t>göçlerden kaynaklı </a:t>
            </a:r>
            <a:r>
              <a:rPr lang="tr-TR" sz="2400" b="0" dirty="0"/>
              <a:t>sorunlarla karşı karşıya kalmaktadır</a:t>
            </a:r>
          </a:p>
          <a:p>
            <a:pPr marL="0" indent="0" algn="just" eaLnBrk="1" fontAlgn="auto" hangingPunct="1">
              <a:buNone/>
            </a:pPr>
            <a:r>
              <a:rPr lang="tr-TR" sz="2400" b="0" dirty="0"/>
              <a:t>Bu sorunlar nelerdir? </a:t>
            </a:r>
            <a:endParaRPr lang="tr-TR" sz="2400" b="0" dirty="0" smtClean="0"/>
          </a:p>
          <a:p>
            <a:pPr marL="0" indent="0" algn="just" eaLnBrk="1" fontAlgn="auto" hangingPunct="1">
              <a:buNone/>
            </a:pPr>
            <a:r>
              <a:rPr lang="tr-TR" sz="2400" b="0" dirty="0" smtClean="0"/>
              <a:t>* Sorunların çözülmesi için yerel halk neler yapmalı?</a:t>
            </a:r>
          </a:p>
          <a:p>
            <a:pPr marL="0" indent="0" algn="just" eaLnBrk="1" fontAlgn="auto" hangingPunct="1">
              <a:buNone/>
            </a:pPr>
            <a:r>
              <a:rPr lang="tr-TR" sz="2400" b="0" dirty="0" smtClean="0"/>
              <a:t>* Yerleşik yabancılar neler yapmalı?</a:t>
            </a:r>
          </a:p>
          <a:p>
            <a:pPr marL="0" indent="0" algn="just" eaLnBrk="1" fontAlgn="auto" hangingPunct="1">
              <a:buNone/>
            </a:pPr>
            <a:r>
              <a:rPr lang="tr-TR" sz="2400" b="0" dirty="0" smtClean="0"/>
              <a:t>* Devletin sorumlulukları nelerdir?</a:t>
            </a:r>
            <a:endParaRPr lang="tr-TR" sz="2400" b="0" dirty="0"/>
          </a:p>
        </p:txBody>
      </p:sp>
    </p:spTree>
    <p:extLst>
      <p:ext uri="{BB962C8B-B14F-4D97-AF65-F5344CB8AC3E}">
        <p14:creationId xmlns:p14="http://schemas.microsoft.com/office/powerpoint/2010/main" val="5397079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checkerboard(across)">
                                      <p:cBhvr>
                                        <p:cTn id="7" dur="500"/>
                                        <p:tgtEl>
                                          <p:spTgt spid="207874"/>
                                        </p:tgtEl>
                                      </p:cBhvr>
                                    </p:animEffect>
                                  </p:childTnLst>
                                </p:cTn>
                              </p:par>
                              <p:par>
                                <p:cTn id="8" presetID="12" presetClass="entr" presetSubtype="4" fill="hold" grpId="1" nodeType="withEffect">
                                  <p:stCondLst>
                                    <p:cond delay="0"/>
                                  </p:stCondLst>
                                  <p:childTnLst>
                                    <p:set>
                                      <p:cBhvr>
                                        <p:cTn id="9" dur="1" fill="hold">
                                          <p:stCondLst>
                                            <p:cond delay="0"/>
                                          </p:stCondLst>
                                        </p:cTn>
                                        <p:tgtEl>
                                          <p:spTgt spid="207874"/>
                                        </p:tgtEl>
                                        <p:attrNameLst>
                                          <p:attrName>style.visibility</p:attrName>
                                        </p:attrNameLst>
                                      </p:cBhvr>
                                      <p:to>
                                        <p:strVal val="visible"/>
                                      </p:to>
                                    </p:set>
                                    <p:animEffect transition="in" filter="slide(fromBottom)">
                                      <p:cBhvr>
                                        <p:cTn id="10" dur="500"/>
                                        <p:tgtEl>
                                          <p:spTgt spid="207874"/>
                                        </p:tgtEl>
                                      </p:cBhvr>
                                    </p:animEffect>
                                  </p:childTnLst>
                                </p:cTn>
                              </p:par>
                            </p:childTnLst>
                          </p:cTn>
                        </p:par>
                        <p:par>
                          <p:cTn id="11" fill="hold">
                            <p:stCondLst>
                              <p:cond delay="500"/>
                            </p:stCondLst>
                            <p:childTnLst>
                              <p:par>
                                <p:cTn id="12" presetID="8" presetClass="entr" presetSubtype="16" fill="hold" grpId="0" nodeType="afterEffect">
                                  <p:stCondLst>
                                    <p:cond delay="0"/>
                                  </p:stCondLst>
                                  <p:childTnLst>
                                    <p:set>
                                      <p:cBhvr>
                                        <p:cTn id="13" dur="1" fill="hold">
                                          <p:stCondLst>
                                            <p:cond delay="0"/>
                                          </p:stCondLst>
                                        </p:cTn>
                                        <p:tgtEl>
                                          <p:spTgt spid="207875">
                                            <p:txEl>
                                              <p:pRg st="0" end="0"/>
                                            </p:txEl>
                                          </p:spTgt>
                                        </p:tgtEl>
                                        <p:attrNameLst>
                                          <p:attrName>style.visibility</p:attrName>
                                        </p:attrNameLst>
                                      </p:cBhvr>
                                      <p:to>
                                        <p:strVal val="visible"/>
                                      </p:to>
                                    </p:set>
                                    <p:animEffect transition="in" filter="diamond(in)">
                                      <p:cBhvr>
                                        <p:cTn id="14" dur="2000"/>
                                        <p:tgtEl>
                                          <p:spTgt spid="207875">
                                            <p:txEl>
                                              <p:pRg st="0" end="0"/>
                                            </p:txEl>
                                          </p:spTgt>
                                        </p:tgtEl>
                                      </p:cBhvr>
                                    </p:animEffect>
                                  </p:childTnLst>
                                </p:cTn>
                              </p:par>
                            </p:childTnLst>
                          </p:cTn>
                        </p:par>
                        <p:par>
                          <p:cTn id="15" fill="hold">
                            <p:stCondLst>
                              <p:cond delay="2500"/>
                            </p:stCondLst>
                            <p:childTnLst>
                              <p:par>
                                <p:cTn id="16" presetID="8" presetClass="entr" presetSubtype="16" fill="hold" grpId="0" nodeType="afterEffect">
                                  <p:stCondLst>
                                    <p:cond delay="0"/>
                                  </p:stCondLst>
                                  <p:childTnLst>
                                    <p:set>
                                      <p:cBhvr>
                                        <p:cTn id="17" dur="1" fill="hold">
                                          <p:stCondLst>
                                            <p:cond delay="0"/>
                                          </p:stCondLst>
                                        </p:cTn>
                                        <p:tgtEl>
                                          <p:spTgt spid="207875">
                                            <p:txEl>
                                              <p:pRg st="1" end="1"/>
                                            </p:txEl>
                                          </p:spTgt>
                                        </p:tgtEl>
                                        <p:attrNameLst>
                                          <p:attrName>style.visibility</p:attrName>
                                        </p:attrNameLst>
                                      </p:cBhvr>
                                      <p:to>
                                        <p:strVal val="visible"/>
                                      </p:to>
                                    </p:set>
                                    <p:animEffect transition="in" filter="diamond(in)">
                                      <p:cBhvr>
                                        <p:cTn id="18" dur="2000"/>
                                        <p:tgtEl>
                                          <p:spTgt spid="2078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07875">
                                            <p:txEl>
                                              <p:pRg st="2" end="2"/>
                                            </p:txEl>
                                          </p:spTgt>
                                        </p:tgtEl>
                                        <p:attrNameLst>
                                          <p:attrName>style.visibility</p:attrName>
                                        </p:attrNameLst>
                                      </p:cBhvr>
                                      <p:to>
                                        <p:strVal val="visible"/>
                                      </p:to>
                                    </p:set>
                                    <p:animEffect transition="in" filter="diamond(in)">
                                      <p:cBhvr>
                                        <p:cTn id="23" dur="2000"/>
                                        <p:tgtEl>
                                          <p:spTgt spid="2078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7875">
                                            <p:txEl>
                                              <p:pRg st="3" end="3"/>
                                            </p:txEl>
                                          </p:spTgt>
                                        </p:tgtEl>
                                        <p:attrNameLst>
                                          <p:attrName>style.visibility</p:attrName>
                                        </p:attrNameLst>
                                      </p:cBhvr>
                                      <p:to>
                                        <p:strVal val="visible"/>
                                      </p:to>
                                    </p:set>
                                    <p:animEffect transition="in" filter="diamond(in)">
                                      <p:cBhvr>
                                        <p:cTn id="28" dur="2000"/>
                                        <p:tgtEl>
                                          <p:spTgt spid="20787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07875">
                                            <p:txEl>
                                              <p:pRg st="4" end="4"/>
                                            </p:txEl>
                                          </p:spTgt>
                                        </p:tgtEl>
                                        <p:attrNameLst>
                                          <p:attrName>style.visibility</p:attrName>
                                        </p:attrNameLst>
                                      </p:cBhvr>
                                      <p:to>
                                        <p:strVal val="visible"/>
                                      </p:to>
                                    </p:set>
                                    <p:animEffect transition="in" filter="diamond(in)">
                                      <p:cBhvr>
                                        <p:cTn id="33" dur="2000"/>
                                        <p:tgtEl>
                                          <p:spTgt spid="207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p:bldP spid="207874" grpId="1"/>
      <p:bldP spid="2078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26</a:t>
            </a:fld>
            <a:endParaRPr lang="en-US" altLang="tr-TR"/>
          </a:p>
        </p:txBody>
      </p:sp>
      <p:sp>
        <p:nvSpPr>
          <p:cNvPr id="259074" name="Rectangle 2"/>
          <p:cNvSpPr>
            <a:spLocks noGrp="1" noChangeArrowheads="1"/>
          </p:cNvSpPr>
          <p:nvPr>
            <p:ph type="title"/>
          </p:nvPr>
        </p:nvSpPr>
        <p:spPr>
          <a:xfrm>
            <a:off x="611560" y="130632"/>
            <a:ext cx="6478488" cy="1143000"/>
          </a:xfrm>
        </p:spPr>
        <p:txBody>
          <a:bodyPr/>
          <a:lstStyle/>
          <a:p>
            <a:pPr algn="ctr" eaLnBrk="1" hangingPunct="1">
              <a:defRPr/>
            </a:pPr>
            <a:r>
              <a:rPr lang="tr-TR" sz="3200" dirty="0"/>
              <a:t>Kültürlerarası Farklılıkları Konu Alan 10 Film</a:t>
            </a:r>
            <a:endParaRPr lang="de-DE" sz="3200" dirty="0"/>
          </a:p>
        </p:txBody>
      </p:sp>
      <p:sp>
        <p:nvSpPr>
          <p:cNvPr id="259075" name="Rectangle 3"/>
          <p:cNvSpPr>
            <a:spLocks noGrp="1" noChangeArrowheads="1"/>
          </p:cNvSpPr>
          <p:nvPr>
            <p:ph type="body" idx="1"/>
          </p:nvPr>
        </p:nvSpPr>
        <p:spPr>
          <a:xfrm>
            <a:off x="472686" y="2132856"/>
            <a:ext cx="7631113" cy="4400550"/>
          </a:xfrm>
        </p:spPr>
        <p:txBody>
          <a:bodyPr/>
          <a:lstStyle/>
          <a:p>
            <a:endParaRPr lang="tr-TR" sz="1600" dirty="0"/>
          </a:p>
          <a:p>
            <a:r>
              <a:rPr lang="tr-TR" sz="1600" dirty="0"/>
              <a:t>Gün Doğmadan Önce/</a:t>
            </a:r>
            <a:r>
              <a:rPr lang="tr-TR" sz="1600" dirty="0" err="1"/>
              <a:t>Before</a:t>
            </a:r>
            <a:r>
              <a:rPr lang="tr-TR" sz="1600" dirty="0"/>
              <a:t> </a:t>
            </a:r>
            <a:r>
              <a:rPr lang="tr-TR" sz="1600" dirty="0" err="1"/>
              <a:t>Sunrise</a:t>
            </a:r>
            <a:r>
              <a:rPr lang="tr-TR" sz="1600" dirty="0"/>
              <a:t> (Romantik-Dram, 1995)</a:t>
            </a:r>
          </a:p>
          <a:p>
            <a:r>
              <a:rPr lang="tr-TR" sz="1600" dirty="0"/>
              <a:t>Human (Belgesel, 2015)</a:t>
            </a:r>
          </a:p>
          <a:p>
            <a:r>
              <a:rPr lang="tr-TR" sz="1600" dirty="0"/>
              <a:t>Baraka (Belgesel, 1992)</a:t>
            </a:r>
          </a:p>
          <a:p>
            <a:r>
              <a:rPr lang="en-US" sz="1600" dirty="0" err="1"/>
              <a:t>Kalbinin</a:t>
            </a:r>
            <a:r>
              <a:rPr lang="en-US" sz="1600" dirty="0"/>
              <a:t> </a:t>
            </a:r>
            <a:r>
              <a:rPr lang="en-US" sz="1600" dirty="0" err="1"/>
              <a:t>Sesini</a:t>
            </a:r>
            <a:r>
              <a:rPr lang="en-US" sz="1600" dirty="0"/>
              <a:t> </a:t>
            </a:r>
            <a:r>
              <a:rPr lang="en-US" sz="1600" dirty="0" err="1"/>
              <a:t>Dinle</a:t>
            </a:r>
            <a:r>
              <a:rPr lang="en-US" sz="1600" dirty="0"/>
              <a:t>/My Big Fat Greek Wedding (</a:t>
            </a:r>
            <a:r>
              <a:rPr lang="en-US" sz="1600" dirty="0" err="1"/>
              <a:t>Romantik-Komedi</a:t>
            </a:r>
            <a:r>
              <a:rPr lang="en-US" sz="1600" dirty="0"/>
              <a:t>, 2002)</a:t>
            </a:r>
          </a:p>
          <a:p>
            <a:r>
              <a:rPr lang="tr-TR" sz="1600" dirty="0"/>
              <a:t>Bir Konuşabilse/</a:t>
            </a:r>
            <a:r>
              <a:rPr lang="tr-TR" sz="1600" dirty="0" err="1"/>
              <a:t>Lost</a:t>
            </a:r>
            <a:r>
              <a:rPr lang="tr-TR" sz="1600" dirty="0"/>
              <a:t> in </a:t>
            </a:r>
            <a:r>
              <a:rPr lang="tr-TR" sz="1600" dirty="0" err="1"/>
              <a:t>Translation</a:t>
            </a:r>
            <a:r>
              <a:rPr lang="tr-TR" sz="1600" dirty="0"/>
              <a:t> (Romantik-Drama, 2003)</a:t>
            </a:r>
          </a:p>
          <a:p>
            <a:r>
              <a:rPr lang="de-DE" sz="1600" dirty="0" err="1"/>
              <a:t>Almanya’ya</a:t>
            </a:r>
            <a:r>
              <a:rPr lang="de-DE" sz="1600" dirty="0"/>
              <a:t> </a:t>
            </a:r>
            <a:r>
              <a:rPr lang="de-DE" sz="1600" dirty="0" err="1"/>
              <a:t>Hoşgeldiniz</a:t>
            </a:r>
            <a:r>
              <a:rPr lang="de-DE" sz="1600" dirty="0"/>
              <a:t>/Willkommen in Deutschland (Komedi-Dram,2011)</a:t>
            </a:r>
            <a:r>
              <a:rPr lang="en-US" sz="1600" dirty="0"/>
              <a:t> </a:t>
            </a:r>
            <a:endParaRPr lang="tr-TR" sz="1600" dirty="0"/>
          </a:p>
          <a:p>
            <a:r>
              <a:rPr lang="en-US" sz="1600" dirty="0"/>
              <a:t>Window to Paris (</a:t>
            </a:r>
            <a:r>
              <a:rPr lang="en-US" sz="1600" dirty="0" err="1"/>
              <a:t>Komedi</a:t>
            </a:r>
            <a:r>
              <a:rPr lang="en-US" sz="1600" dirty="0"/>
              <a:t>-Dram, 1993)</a:t>
            </a:r>
            <a:r>
              <a:rPr lang="tr-TR" sz="1600" dirty="0"/>
              <a:t> </a:t>
            </a:r>
          </a:p>
          <a:p>
            <a:r>
              <a:rPr lang="tr-TR" sz="1600" dirty="0"/>
              <a:t>İspanyol Pansiyonu/</a:t>
            </a:r>
            <a:r>
              <a:rPr lang="tr-TR" sz="1600" dirty="0" err="1"/>
              <a:t>L’Auberge</a:t>
            </a:r>
            <a:r>
              <a:rPr lang="tr-TR" sz="1600" dirty="0"/>
              <a:t> </a:t>
            </a:r>
            <a:r>
              <a:rPr lang="tr-TR" sz="1600" dirty="0" err="1"/>
              <a:t>Espagnole</a:t>
            </a:r>
            <a:r>
              <a:rPr lang="tr-TR" sz="1600" dirty="0"/>
              <a:t>(Komedi-Romantik,2002)</a:t>
            </a:r>
          </a:p>
          <a:p>
            <a:r>
              <a:rPr lang="tr-TR" sz="1600" dirty="0"/>
              <a:t>Yeni Bir Aşk/</a:t>
            </a:r>
            <a:r>
              <a:rPr lang="tr-TR" sz="1600" dirty="0" err="1"/>
              <a:t>Outsourced</a:t>
            </a:r>
            <a:r>
              <a:rPr lang="tr-TR" sz="1600" dirty="0"/>
              <a:t> (Komedi-Romantik, 2006)</a:t>
            </a:r>
          </a:p>
          <a:p>
            <a:r>
              <a:rPr lang="tr-TR" sz="1600" dirty="0"/>
              <a:t>Bir Adam ve İneği, 2016</a:t>
            </a:r>
          </a:p>
          <a:p>
            <a:endParaRPr lang="en-US" sz="1600" dirty="0"/>
          </a:p>
          <a:p>
            <a:endParaRPr lang="de-DE" sz="1600" dirty="0"/>
          </a:p>
          <a:p>
            <a:endParaRPr lang="tr-TR" sz="1600" dirty="0"/>
          </a:p>
          <a:p>
            <a:endParaRPr lang="tr-TR" sz="1600" dirty="0"/>
          </a:p>
          <a:p>
            <a:pPr algn="just"/>
            <a:endParaRPr lang="tr-TR" sz="1600" dirty="0" smtClean="0"/>
          </a:p>
        </p:txBody>
      </p:sp>
      <p:pic>
        <p:nvPicPr>
          <p:cNvPr id="7" name="Resim 6"/>
          <p:cNvPicPr>
            <a:picLocks noChangeAspect="1"/>
          </p:cNvPicPr>
          <p:nvPr/>
        </p:nvPicPr>
        <p:blipFill>
          <a:blip r:embed="rId2"/>
          <a:stretch>
            <a:fillRect/>
          </a:stretch>
        </p:blipFill>
        <p:spPr>
          <a:xfrm>
            <a:off x="6407696" y="692696"/>
            <a:ext cx="2736304" cy="1772506"/>
          </a:xfrm>
          <a:prstGeom prst="rect">
            <a:avLst/>
          </a:prstGeom>
        </p:spPr>
      </p:pic>
    </p:spTree>
    <p:extLst>
      <p:ext uri="{BB962C8B-B14F-4D97-AF65-F5344CB8AC3E}">
        <p14:creationId xmlns:p14="http://schemas.microsoft.com/office/powerpoint/2010/main" val="387367923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27</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Kaynakça</a:t>
            </a:r>
            <a:endParaRPr lang="de-DE" dirty="0"/>
          </a:p>
        </p:txBody>
      </p:sp>
      <p:sp>
        <p:nvSpPr>
          <p:cNvPr id="5" name="2 İçerik Yer Tutucusu">
            <a:extLst>
              <a:ext uri="{FF2B5EF4-FFF2-40B4-BE49-F238E27FC236}">
                <a16:creationId xmlns:a16="http://schemas.microsoft.com/office/drawing/2014/main" id="{C78CC482-147F-4266-AD90-561B7BA05DA9}"/>
              </a:ext>
            </a:extLst>
          </p:cNvPr>
          <p:cNvSpPr txBox="1">
            <a:spLocks/>
          </p:cNvSpPr>
          <p:nvPr/>
        </p:nvSpPr>
        <p:spPr bwMode="auto">
          <a:xfrm>
            <a:off x="685800" y="2132012"/>
            <a:ext cx="7279382" cy="3673252"/>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a:lstStyle>
          <a:p>
            <a:pPr algn="just"/>
            <a:r>
              <a:rPr kumimoji="0" lang="en-US" altLang="tr-TR" sz="1100" kern="0" dirty="0" err="1">
                <a:latin typeface="Century Gothic" panose="020B0502020202020204" pitchFamily="34" charset="0"/>
                <a:cs typeface="Times New Roman" panose="02020603050405020304" pitchFamily="18" charset="0"/>
              </a:rPr>
              <a:t>Aksoy</a:t>
            </a:r>
            <a:r>
              <a:rPr kumimoji="0" lang="en-US" altLang="tr-TR" sz="1100" kern="0" dirty="0">
                <a:latin typeface="Century Gothic" panose="020B0502020202020204" pitchFamily="34" charset="0"/>
                <a:cs typeface="Times New Roman" panose="02020603050405020304" pitchFamily="18" charset="0"/>
              </a:rPr>
              <a:t>, </a:t>
            </a:r>
            <a:r>
              <a:rPr kumimoji="0" lang="en-US" altLang="tr-TR" sz="1100" kern="0" dirty="0" err="1">
                <a:latin typeface="Century Gothic" panose="020B0502020202020204" pitchFamily="34" charset="0"/>
                <a:cs typeface="Times New Roman" panose="02020603050405020304" pitchFamily="18" charset="0"/>
              </a:rPr>
              <a:t>Zeynep</a:t>
            </a:r>
            <a:r>
              <a:rPr kumimoji="0" lang="tr-TR" altLang="tr-TR" sz="1100" kern="0" dirty="0">
                <a:latin typeface="Century Gothic" panose="020B0502020202020204" pitchFamily="34" charset="0"/>
                <a:cs typeface="Times New Roman" panose="02020603050405020304" pitchFamily="18" charset="0"/>
              </a:rPr>
              <a:t>, </a:t>
            </a:r>
            <a:r>
              <a:rPr kumimoji="0" lang="en-US" altLang="tr-TR" sz="1100" kern="0" dirty="0">
                <a:latin typeface="Century Gothic" panose="020B0502020202020204" pitchFamily="34" charset="0"/>
                <a:cs typeface="Times New Roman" panose="02020603050405020304" pitchFamily="18" charset="0"/>
              </a:rPr>
              <a:t>Journal of International Social Research . Winter2012, Vol. 5 Issue 20, p292-303. </a:t>
            </a:r>
            <a:endParaRPr kumimoji="0" lang="tr-TR" altLang="tr-TR" sz="1100" kern="0" dirty="0">
              <a:latin typeface="Century Gothic" panose="020B0502020202020204" pitchFamily="34" charset="0"/>
              <a:cs typeface="Times New Roman" panose="02020603050405020304" pitchFamily="18" charset="0"/>
            </a:endParaRPr>
          </a:p>
          <a:p>
            <a:pPr algn="just"/>
            <a:r>
              <a:rPr kumimoji="0" lang="tr-TR" altLang="tr-TR" sz="1100" kern="0" dirty="0" smtClean="0">
                <a:latin typeface="Century Gothic" panose="020B0502020202020204" pitchFamily="34" charset="0"/>
                <a:cs typeface="Times New Roman" panose="02020603050405020304" pitchFamily="18" charset="0"/>
              </a:rPr>
              <a:t>Akarsu</a:t>
            </a:r>
            <a:r>
              <a:rPr kumimoji="0" lang="tr-TR" altLang="tr-TR" sz="1100" kern="0" dirty="0">
                <a:latin typeface="Century Gothic" panose="020B0502020202020204" pitchFamily="34" charset="0"/>
                <a:cs typeface="Times New Roman" panose="02020603050405020304" pitchFamily="18" charset="0"/>
              </a:rPr>
              <a:t>, B. (1998). Wilhelm </a:t>
            </a:r>
            <a:r>
              <a:rPr kumimoji="0" lang="tr-TR" altLang="tr-TR" sz="1100" kern="0" dirty="0" err="1">
                <a:latin typeface="Century Gothic" panose="020B0502020202020204" pitchFamily="34" charset="0"/>
                <a:cs typeface="Times New Roman" panose="02020603050405020304" pitchFamily="18" charset="0"/>
              </a:rPr>
              <a:t>von</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Humboldt’da</a:t>
            </a:r>
            <a:r>
              <a:rPr kumimoji="0" lang="tr-TR" altLang="tr-TR" sz="1100" kern="0" dirty="0">
                <a:latin typeface="Century Gothic" panose="020B0502020202020204" pitchFamily="34" charset="0"/>
                <a:cs typeface="Times New Roman" panose="02020603050405020304" pitchFamily="18" charset="0"/>
              </a:rPr>
              <a:t> Dil ve Kültür Bağlantısı. 3. Basım, İstanbul: İnkılap Kitabevi.</a:t>
            </a:r>
          </a:p>
          <a:p>
            <a:pPr algn="just"/>
            <a:r>
              <a:rPr kumimoji="0" lang="tr-TR" altLang="tr-TR" sz="1100" kern="0" dirty="0">
                <a:latin typeface="Century Gothic" panose="020B0502020202020204" pitchFamily="34" charset="0"/>
                <a:cs typeface="Times New Roman" panose="02020603050405020304" pitchFamily="18" charset="0"/>
              </a:rPr>
              <a:t>Altındal, A. (2005). Kültür Savaşları I. İstanbul: </a:t>
            </a:r>
            <a:r>
              <a:rPr kumimoji="0" lang="tr-TR" altLang="tr-TR" sz="1100" kern="0" dirty="0" err="1">
                <a:latin typeface="Century Gothic" panose="020B0502020202020204" pitchFamily="34" charset="0"/>
                <a:cs typeface="Times New Roman" panose="02020603050405020304" pitchFamily="18" charset="0"/>
              </a:rPr>
              <a:t>Birharf</a:t>
            </a:r>
            <a:r>
              <a:rPr kumimoji="0" lang="tr-TR" altLang="tr-TR" sz="1100" kern="0" dirty="0">
                <a:latin typeface="Century Gothic" panose="020B0502020202020204" pitchFamily="34" charset="0"/>
                <a:cs typeface="Times New Roman" panose="02020603050405020304" pitchFamily="18" charset="0"/>
              </a:rPr>
              <a:t> Yayıncılık.</a:t>
            </a:r>
          </a:p>
          <a:p>
            <a:pPr algn="just"/>
            <a:r>
              <a:rPr kumimoji="0" lang="tr-TR" altLang="tr-TR" sz="1100" kern="0" dirty="0">
                <a:latin typeface="Century Gothic" panose="020B0502020202020204" pitchFamily="34" charset="0"/>
                <a:cs typeface="Times New Roman" panose="02020603050405020304" pitchFamily="18" charset="0"/>
              </a:rPr>
              <a:t>Başkaya, F. (2005). Sömürge Aydınının Sömürgeleşmiş </a:t>
            </a:r>
            <a:r>
              <a:rPr kumimoji="0" lang="tr-TR" altLang="tr-TR" sz="1100" kern="0" dirty="0" smtClean="0">
                <a:latin typeface="Century Gothic" panose="020B0502020202020204" pitchFamily="34" charset="0"/>
                <a:cs typeface="Times New Roman" panose="02020603050405020304" pitchFamily="18" charset="0"/>
              </a:rPr>
              <a:t>Bilinci, Bilinç </a:t>
            </a:r>
            <a:r>
              <a:rPr kumimoji="0" lang="tr-TR" altLang="tr-TR" sz="1100" kern="0" dirty="0">
                <a:latin typeface="Century Gothic" panose="020B0502020202020204" pitchFamily="34" charset="0"/>
                <a:cs typeface="Times New Roman" panose="02020603050405020304" pitchFamily="18" charset="0"/>
              </a:rPr>
              <a:t>ve Eylem, 2: 8-15.</a:t>
            </a:r>
          </a:p>
          <a:p>
            <a:pPr algn="just"/>
            <a:r>
              <a:rPr kumimoji="0" lang="tr-TR" altLang="tr-TR" sz="1100" kern="0" dirty="0" err="1">
                <a:latin typeface="Century Gothic" panose="020B0502020202020204" pitchFamily="34" charset="0"/>
                <a:cs typeface="Times New Roman" panose="02020603050405020304" pitchFamily="18" charset="0"/>
              </a:rPr>
              <a:t>Bennet</a:t>
            </a:r>
            <a:r>
              <a:rPr kumimoji="0" lang="tr-TR" altLang="tr-TR" sz="1100" kern="0" dirty="0">
                <a:latin typeface="Century Gothic" panose="020B0502020202020204" pitchFamily="34" charset="0"/>
                <a:cs typeface="Times New Roman" panose="02020603050405020304" pitchFamily="18" charset="0"/>
              </a:rPr>
              <a:t>, J. M. (1993). </a:t>
            </a:r>
            <a:r>
              <a:rPr kumimoji="0" lang="tr-TR" altLang="tr-TR" sz="1100" kern="0" dirty="0" err="1">
                <a:latin typeface="Century Gothic" panose="020B0502020202020204" pitchFamily="34" charset="0"/>
                <a:cs typeface="Times New Roman" panose="02020603050405020304" pitchFamily="18" charset="0"/>
              </a:rPr>
              <a:t>Towards</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ethorelativism</a:t>
            </a:r>
            <a:r>
              <a:rPr kumimoji="0" lang="tr-TR" altLang="tr-TR" sz="1100" kern="0" dirty="0">
                <a:latin typeface="Century Gothic" panose="020B0502020202020204" pitchFamily="34" charset="0"/>
                <a:cs typeface="Times New Roman" panose="02020603050405020304" pitchFamily="18" charset="0"/>
              </a:rPr>
              <a:t>: a </a:t>
            </a:r>
            <a:r>
              <a:rPr kumimoji="0" lang="tr-TR" altLang="tr-TR" sz="1100" kern="0" dirty="0" err="1" smtClean="0">
                <a:latin typeface="Century Gothic" panose="020B0502020202020204" pitchFamily="34" charset="0"/>
                <a:cs typeface="Times New Roman" panose="02020603050405020304" pitchFamily="18" charset="0"/>
              </a:rPr>
              <a:t>develepmental</a:t>
            </a:r>
            <a:r>
              <a:rPr kumimoji="0" lang="tr-TR" altLang="tr-TR" sz="1100" kern="0" dirty="0" smtClean="0">
                <a:latin typeface="Century Gothic" panose="020B0502020202020204" pitchFamily="34" charset="0"/>
                <a:cs typeface="Times New Roman" panose="02020603050405020304" pitchFamily="18" charset="0"/>
              </a:rPr>
              <a:t> model </a:t>
            </a:r>
            <a:r>
              <a:rPr kumimoji="0" lang="tr-TR" altLang="tr-TR" sz="1100" kern="0" dirty="0">
                <a:latin typeface="Century Gothic" panose="020B0502020202020204" pitchFamily="34" charset="0"/>
                <a:cs typeface="Times New Roman" panose="02020603050405020304" pitchFamily="18" charset="0"/>
              </a:rPr>
              <a:t>of </a:t>
            </a:r>
            <a:r>
              <a:rPr kumimoji="0" lang="tr-TR" altLang="tr-TR" sz="1100" kern="0" dirty="0" err="1">
                <a:latin typeface="Century Gothic" panose="020B0502020202020204" pitchFamily="34" charset="0"/>
                <a:cs typeface="Times New Roman" panose="02020603050405020304" pitchFamily="18" charset="0"/>
              </a:rPr>
              <a:t>intercultural</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sensitivty</a:t>
            </a:r>
            <a:r>
              <a:rPr kumimoji="0" lang="tr-TR" altLang="tr-TR" sz="1100" kern="0" dirty="0">
                <a:latin typeface="Century Gothic" panose="020B0502020202020204" pitchFamily="34" charset="0"/>
                <a:cs typeface="Times New Roman" panose="02020603050405020304" pitchFamily="18" charset="0"/>
              </a:rPr>
              <a:t>, İçinde: R. Michael </a:t>
            </a:r>
            <a:r>
              <a:rPr kumimoji="0" lang="tr-TR" altLang="tr-TR" sz="1100" kern="0" dirty="0" err="1" smtClean="0">
                <a:latin typeface="Century Gothic" panose="020B0502020202020204" pitchFamily="34" charset="0"/>
                <a:cs typeface="Times New Roman" panose="02020603050405020304" pitchFamily="18" charset="0"/>
              </a:rPr>
              <a:t>Paige</a:t>
            </a:r>
            <a:r>
              <a:rPr kumimoji="0" lang="tr-TR" altLang="tr-TR" sz="1100" kern="0" dirty="0" smtClean="0">
                <a:latin typeface="Century Gothic" panose="020B0502020202020204" pitchFamily="34" charset="0"/>
                <a:cs typeface="Times New Roman" panose="02020603050405020304" pitchFamily="18" charset="0"/>
              </a:rPr>
              <a:t> (Yay</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Education</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for</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the</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Intercultural</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Experience</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smtClean="0">
                <a:latin typeface="Century Gothic" panose="020B0502020202020204" pitchFamily="34" charset="0"/>
                <a:cs typeface="Times New Roman" panose="02020603050405020304" pitchFamily="18" charset="0"/>
              </a:rPr>
              <a:t>Yarmouth</a:t>
            </a:r>
            <a:r>
              <a:rPr kumimoji="0" lang="tr-TR" altLang="tr-TR" sz="1100" kern="0" dirty="0" smtClean="0">
                <a:latin typeface="Century Gothic" panose="020B0502020202020204" pitchFamily="34" charset="0"/>
                <a:cs typeface="Times New Roman" panose="02020603050405020304" pitchFamily="18" charset="0"/>
              </a:rPr>
              <a:t>: </a:t>
            </a:r>
            <a:r>
              <a:rPr kumimoji="0" lang="tr-TR" altLang="tr-TR" sz="1100" kern="0" dirty="0" err="1" smtClean="0">
                <a:latin typeface="Century Gothic" panose="020B0502020202020204" pitchFamily="34" charset="0"/>
                <a:cs typeface="Times New Roman" panose="02020603050405020304" pitchFamily="18" charset="0"/>
              </a:rPr>
              <a:t>Intercultural</a:t>
            </a:r>
            <a:r>
              <a:rPr kumimoji="0" lang="tr-TR" altLang="tr-TR" sz="1100" kern="0" dirty="0" smtClean="0">
                <a:latin typeface="Century Gothic" panose="020B0502020202020204" pitchFamily="34" charset="0"/>
                <a:cs typeface="Times New Roman" panose="02020603050405020304" pitchFamily="18" charset="0"/>
              </a:rPr>
              <a:t> </a:t>
            </a:r>
            <a:r>
              <a:rPr kumimoji="0" lang="tr-TR" altLang="tr-TR" sz="1100" kern="0" dirty="0">
                <a:latin typeface="Century Gothic" panose="020B0502020202020204" pitchFamily="34" charset="0"/>
                <a:cs typeface="Times New Roman" panose="02020603050405020304" pitchFamily="18" charset="0"/>
              </a:rPr>
              <a:t>Pres: </a:t>
            </a:r>
            <a:r>
              <a:rPr kumimoji="0" lang="tr-TR" altLang="tr-TR" sz="1100" kern="0" dirty="0" smtClean="0">
                <a:latin typeface="Century Gothic" panose="020B0502020202020204" pitchFamily="34" charset="0"/>
                <a:cs typeface="Times New Roman" panose="02020603050405020304" pitchFamily="18" charset="0"/>
              </a:rPr>
              <a:t>21-71</a:t>
            </a:r>
          </a:p>
          <a:p>
            <a:pPr algn="just"/>
            <a:r>
              <a:rPr kumimoji="0" lang="tr-TR" altLang="tr-TR" sz="1100" kern="0" dirty="0" err="1" smtClean="0">
                <a:latin typeface="Century Gothic" panose="020B0502020202020204" pitchFamily="34" charset="0"/>
                <a:cs typeface="Times New Roman" panose="02020603050405020304" pitchFamily="18" charset="0"/>
              </a:rPr>
              <a:t>Brière</a:t>
            </a:r>
            <a:r>
              <a:rPr kumimoji="0" lang="tr-TR" altLang="tr-TR" sz="1100" kern="0" dirty="0">
                <a:latin typeface="Century Gothic" panose="020B0502020202020204" pitchFamily="34" charset="0"/>
                <a:cs typeface="Times New Roman" panose="02020603050405020304" pitchFamily="18" charset="0"/>
              </a:rPr>
              <a:t>, J. F. (1989). </a:t>
            </a:r>
            <a:r>
              <a:rPr kumimoji="0" lang="tr-TR" altLang="tr-TR" sz="1100" kern="0" dirty="0" err="1">
                <a:latin typeface="Century Gothic" panose="020B0502020202020204" pitchFamily="34" charset="0"/>
                <a:cs typeface="Times New Roman" panose="02020603050405020304" pitchFamily="18" charset="0"/>
              </a:rPr>
              <a:t>Cultural</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Understanding</a:t>
            </a:r>
            <a:r>
              <a:rPr kumimoji="0" lang="tr-TR" altLang="tr-TR" sz="1100" kern="0" dirty="0">
                <a:latin typeface="Century Gothic" panose="020B0502020202020204" pitchFamily="34" charset="0"/>
                <a:cs typeface="Times New Roman" panose="02020603050405020304" pitchFamily="18" charset="0"/>
              </a:rPr>
              <a:t> Through </a:t>
            </a:r>
            <a:r>
              <a:rPr kumimoji="0" lang="tr-TR" altLang="tr-TR" sz="1100" kern="0" dirty="0" err="1">
                <a:latin typeface="Century Gothic" panose="020B0502020202020204" pitchFamily="34" charset="0"/>
                <a:cs typeface="Times New Roman" panose="02020603050405020304" pitchFamily="18" charset="0"/>
              </a:rPr>
              <a:t>CrossCultural</a:t>
            </a:r>
            <a:r>
              <a:rPr kumimoji="0" lang="tr-TR" altLang="tr-TR" sz="1100" kern="0" dirty="0">
                <a:latin typeface="Century Gothic" panose="020B0502020202020204" pitchFamily="34" charset="0"/>
                <a:cs typeface="Times New Roman" panose="02020603050405020304" pitchFamily="18" charset="0"/>
              </a:rPr>
              <a:t> Analysis, </a:t>
            </a:r>
            <a:r>
              <a:rPr kumimoji="0" lang="tr-TR" altLang="tr-TR" sz="1100" kern="0" dirty="0" err="1">
                <a:latin typeface="Century Gothic" panose="020B0502020202020204" pitchFamily="34" charset="0"/>
                <a:cs typeface="Times New Roman" panose="02020603050405020304" pitchFamily="18" charset="0"/>
              </a:rPr>
              <a:t>The</a:t>
            </a:r>
            <a:r>
              <a:rPr kumimoji="0" lang="tr-TR" altLang="tr-TR" sz="1100" kern="0" dirty="0">
                <a:latin typeface="Century Gothic" panose="020B0502020202020204" pitchFamily="34" charset="0"/>
                <a:cs typeface="Times New Roman" panose="02020603050405020304" pitchFamily="18" charset="0"/>
              </a:rPr>
              <a:t> French </a:t>
            </a:r>
            <a:r>
              <a:rPr kumimoji="0" lang="tr-TR" altLang="tr-TR" sz="1100" kern="0" dirty="0" err="1">
                <a:latin typeface="Century Gothic" panose="020B0502020202020204" pitchFamily="34" charset="0"/>
                <a:cs typeface="Times New Roman" panose="02020603050405020304" pitchFamily="18" charset="0"/>
              </a:rPr>
              <a:t>Review</a:t>
            </a:r>
            <a:r>
              <a:rPr kumimoji="0" lang="tr-TR" altLang="tr-TR" sz="1100" kern="0" dirty="0">
                <a:latin typeface="Century Gothic" panose="020B0502020202020204" pitchFamily="34" charset="0"/>
                <a:cs typeface="Times New Roman" panose="02020603050405020304" pitchFamily="18" charset="0"/>
              </a:rPr>
              <a:t>. 60 (2): </a:t>
            </a:r>
            <a:r>
              <a:rPr kumimoji="0" lang="tr-TR" altLang="tr-TR" sz="1100" kern="0" dirty="0" smtClean="0">
                <a:latin typeface="Century Gothic" panose="020B0502020202020204" pitchFamily="34" charset="0"/>
                <a:cs typeface="Times New Roman" panose="02020603050405020304" pitchFamily="18" charset="0"/>
              </a:rPr>
              <a:t>203-208.s</a:t>
            </a:r>
            <a:r>
              <a:rPr kumimoji="0" lang="tr-TR" altLang="tr-TR" sz="1100" kern="0" dirty="0">
                <a:latin typeface="Century Gothic" panose="020B0502020202020204" pitchFamily="34" charset="0"/>
                <a:cs typeface="Times New Roman" panose="02020603050405020304" pitchFamily="18" charset="0"/>
              </a:rPr>
              <a:t>. 205’den aktaran: </a:t>
            </a:r>
            <a:r>
              <a:rPr kumimoji="0" lang="tr-TR" altLang="tr-TR" sz="1100" kern="0" dirty="0" err="1">
                <a:latin typeface="Century Gothic" panose="020B0502020202020204" pitchFamily="34" charset="0"/>
                <a:cs typeface="Times New Roman" panose="02020603050405020304" pitchFamily="18" charset="0"/>
              </a:rPr>
              <a:t>Roche</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err="1">
                <a:latin typeface="Century Gothic" panose="020B0502020202020204" pitchFamily="34" charset="0"/>
                <a:cs typeface="Times New Roman" panose="02020603050405020304" pitchFamily="18" charset="0"/>
              </a:rPr>
              <a:t>Jörg</a:t>
            </a:r>
            <a:r>
              <a:rPr kumimoji="0" lang="tr-TR" altLang="tr-TR" sz="1100" kern="0" dirty="0">
                <a:latin typeface="Century Gothic" panose="020B0502020202020204" pitchFamily="34" charset="0"/>
                <a:cs typeface="Times New Roman" panose="02020603050405020304" pitchFamily="18" charset="0"/>
              </a:rPr>
              <a:t> (2001). </a:t>
            </a:r>
            <a:r>
              <a:rPr kumimoji="0" lang="tr-TR" altLang="tr-TR" sz="1100" kern="0" dirty="0" err="1" smtClean="0">
                <a:latin typeface="Century Gothic" panose="020B0502020202020204" pitchFamily="34" charset="0"/>
                <a:cs typeface="Times New Roman" panose="02020603050405020304" pitchFamily="18" charset="0"/>
              </a:rPr>
              <a:t>Interkulturelle</a:t>
            </a:r>
            <a:r>
              <a:rPr kumimoji="0" lang="tr-TR" altLang="tr-TR" sz="1100" kern="0" dirty="0" smtClean="0">
                <a:latin typeface="Century Gothic" panose="020B0502020202020204" pitchFamily="34" charset="0"/>
                <a:cs typeface="Times New Roman" panose="02020603050405020304" pitchFamily="18" charset="0"/>
              </a:rPr>
              <a:t> </a:t>
            </a:r>
            <a:r>
              <a:rPr kumimoji="0" lang="tr-TR" altLang="tr-TR" sz="1100" kern="0" dirty="0" err="1" smtClean="0">
                <a:latin typeface="Century Gothic" panose="020B0502020202020204" pitchFamily="34" charset="0"/>
                <a:cs typeface="Times New Roman" panose="02020603050405020304" pitchFamily="18" charset="0"/>
              </a:rPr>
              <a:t>Sprachdidaktik</a:t>
            </a:r>
            <a:endParaRPr kumimoji="0" lang="tr-TR" altLang="tr-TR" sz="1100" kern="0" dirty="0" smtClean="0">
              <a:latin typeface="Century Gothic" panose="020B0502020202020204" pitchFamily="34" charset="0"/>
              <a:cs typeface="Times New Roman" panose="02020603050405020304" pitchFamily="18" charset="0"/>
            </a:endParaRPr>
          </a:p>
          <a:p>
            <a:pPr algn="just"/>
            <a:r>
              <a:rPr kumimoji="0" lang="es-ES" altLang="tr-TR" sz="1100" kern="0" dirty="0" smtClean="0">
                <a:latin typeface="Century Gothic" panose="020B0502020202020204" pitchFamily="34" charset="0"/>
                <a:cs typeface="Times New Roman" panose="02020603050405020304" pitchFamily="18" charset="0"/>
              </a:rPr>
              <a:t>Gül </a:t>
            </a:r>
            <a:r>
              <a:rPr kumimoji="0" lang="es-ES" altLang="tr-TR" sz="1100" kern="0" dirty="0">
                <a:latin typeface="Century Gothic" panose="020B0502020202020204" pitchFamily="34" charset="0"/>
                <a:cs typeface="Times New Roman" panose="02020603050405020304" pitchFamily="18" charset="0"/>
              </a:rPr>
              <a:t>ve Kolb, 2009: </a:t>
            </a:r>
            <a:r>
              <a:rPr kumimoji="0" lang="es-ES" altLang="tr-TR" sz="1100" kern="0" dirty="0" smtClean="0">
                <a:latin typeface="Century Gothic" panose="020B0502020202020204" pitchFamily="34" charset="0"/>
                <a:cs typeface="Times New Roman" panose="02020603050405020304" pitchFamily="18" charset="0"/>
              </a:rPr>
              <a:t>139</a:t>
            </a:r>
            <a:endParaRPr kumimoji="0" lang="es-ES" altLang="tr-TR" sz="1100" kern="0" dirty="0">
              <a:latin typeface="Century Gothic" panose="020B0502020202020204" pitchFamily="34" charset="0"/>
              <a:cs typeface="Times New Roman" panose="02020603050405020304" pitchFamily="18" charset="0"/>
            </a:endParaRPr>
          </a:p>
          <a:p>
            <a:pPr algn="just"/>
            <a:r>
              <a:rPr kumimoji="0" lang="tr-TR" altLang="tr-TR" sz="1100" kern="0" dirty="0" err="1">
                <a:latin typeface="Century Gothic" panose="020B0502020202020204" pitchFamily="34" charset="0"/>
                <a:cs typeface="Times New Roman" panose="02020603050405020304" pitchFamily="18" charset="0"/>
              </a:rPr>
              <a:t>İzbul</a:t>
            </a:r>
            <a:r>
              <a:rPr kumimoji="0" lang="tr-TR" altLang="tr-TR" sz="1100" kern="0" dirty="0">
                <a:latin typeface="Century Gothic" panose="020B0502020202020204" pitchFamily="34" charset="0"/>
                <a:cs typeface="Times New Roman" panose="02020603050405020304" pitchFamily="18" charset="0"/>
              </a:rPr>
              <a:t>, Y. (2004). Kültür ve Kültürel Süreçler. Hacettepe Üniversitesi 1978-84 Yılları Arasında Oluşturulan Kültür Antropolojisi Ders Notları. Internet Versiyonu: Nisan </a:t>
            </a:r>
            <a:r>
              <a:rPr kumimoji="0" lang="tr-TR" altLang="tr-TR" sz="1100" kern="0" dirty="0" smtClean="0">
                <a:latin typeface="Century Gothic" panose="020B0502020202020204" pitchFamily="34" charset="0"/>
                <a:cs typeface="Times New Roman" panose="02020603050405020304" pitchFamily="18" charset="0"/>
              </a:rPr>
              <a:t>2004. URL</a:t>
            </a:r>
            <a:r>
              <a:rPr kumimoji="0" lang="tr-TR" altLang="tr-TR" sz="1100" kern="0" dirty="0">
                <a:latin typeface="Century Gothic" panose="020B0502020202020204" pitchFamily="34" charset="0"/>
                <a:cs typeface="Times New Roman" panose="02020603050405020304" pitchFamily="18" charset="0"/>
              </a:rPr>
              <a:t>: http://</a:t>
            </a:r>
            <a:r>
              <a:rPr kumimoji="0" lang="tr-TR" altLang="tr-TR" sz="1100" kern="0" dirty="0" smtClean="0">
                <a:latin typeface="Century Gothic" panose="020B0502020202020204" pitchFamily="34" charset="0"/>
                <a:cs typeface="Times New Roman" panose="02020603050405020304" pitchFamily="18" charset="0"/>
              </a:rPr>
              <a:t>www.ingilizce-ders.com/bilim-arastirma/kultur/kultur</a:t>
            </a:r>
            <a:r>
              <a:rPr kumimoji="0" lang="tr-TR" altLang="tr-TR" sz="1100" kern="0" dirty="0">
                <a:latin typeface="Century Gothic" panose="020B0502020202020204" pitchFamily="34" charset="0"/>
                <a:cs typeface="Times New Roman" panose="02020603050405020304" pitchFamily="18" charset="0"/>
              </a:rPr>
              <a:t>/ </a:t>
            </a:r>
            <a:r>
              <a:rPr kumimoji="0" lang="tr-TR" altLang="tr-TR" sz="1100" kern="0" dirty="0" smtClean="0">
                <a:latin typeface="Century Gothic" panose="020B0502020202020204" pitchFamily="34" charset="0"/>
                <a:cs typeface="Times New Roman" panose="02020603050405020304" pitchFamily="18" charset="0"/>
              </a:rPr>
              <a:t>kultur.htm</a:t>
            </a:r>
            <a:endParaRPr kumimoji="0" lang="tr-TR" altLang="tr-TR" sz="1100" kern="0" dirty="0">
              <a:latin typeface="Century Gothic" panose="020B0502020202020204" pitchFamily="34" charset="0"/>
              <a:cs typeface="Times New Roman" panose="02020603050405020304" pitchFamily="18" charset="0"/>
            </a:endParaRPr>
          </a:p>
          <a:p>
            <a:pPr algn="just"/>
            <a:r>
              <a:rPr kumimoji="0" lang="tr-TR" altLang="tr-TR" sz="1100" kern="0" dirty="0" err="1">
                <a:latin typeface="Century Gothic" panose="020B0502020202020204" pitchFamily="34" charset="0"/>
                <a:cs typeface="Times New Roman" panose="02020603050405020304" pitchFamily="18" charset="0"/>
              </a:rPr>
              <a:t>Kartarı</a:t>
            </a:r>
            <a:r>
              <a:rPr kumimoji="0" lang="tr-TR" altLang="tr-TR" sz="1100" kern="0" dirty="0">
                <a:latin typeface="Century Gothic" panose="020B0502020202020204" pitchFamily="34" charset="0"/>
                <a:cs typeface="Times New Roman" panose="02020603050405020304" pitchFamily="18" charset="0"/>
              </a:rPr>
              <a:t>, A. (2006). Farklılıklarla Yaşamak: Kültürlerarası İletişim. </a:t>
            </a:r>
            <a:r>
              <a:rPr kumimoji="0" lang="tr-TR" altLang="tr-TR" sz="1100" kern="0" dirty="0" smtClean="0">
                <a:latin typeface="Century Gothic" panose="020B0502020202020204" pitchFamily="34" charset="0"/>
                <a:cs typeface="Times New Roman" panose="02020603050405020304" pitchFamily="18" charset="0"/>
              </a:rPr>
              <a:t>2.Baskı</a:t>
            </a:r>
            <a:r>
              <a:rPr kumimoji="0" lang="tr-TR" altLang="tr-TR" sz="1100" kern="0" dirty="0">
                <a:latin typeface="Century Gothic" panose="020B0502020202020204" pitchFamily="34" charset="0"/>
                <a:cs typeface="Times New Roman" panose="02020603050405020304" pitchFamily="18" charset="0"/>
              </a:rPr>
              <a:t>. Ankara: Ürün Yayınları</a:t>
            </a:r>
            <a:r>
              <a:rPr kumimoji="0" lang="tr-TR" altLang="tr-TR" sz="1100" kern="0" dirty="0" smtClean="0">
                <a:latin typeface="Century Gothic" panose="020B0502020202020204" pitchFamily="34" charset="0"/>
                <a:cs typeface="Times New Roman" panose="02020603050405020304" pitchFamily="18" charset="0"/>
              </a:rPr>
              <a:t>.</a:t>
            </a:r>
          </a:p>
          <a:p>
            <a:pPr algn="just"/>
            <a:r>
              <a:rPr kumimoji="0" lang="tr-TR" altLang="tr-TR" sz="1100" kern="0" dirty="0">
                <a:latin typeface="Century Gothic" panose="020B0502020202020204" pitchFamily="34" charset="0"/>
                <a:cs typeface="Times New Roman" panose="02020603050405020304" pitchFamily="18" charset="0"/>
              </a:rPr>
              <a:t>Kongar, Emre (2003). Kültür Üzerine. 7. Basım. İstanbul: </a:t>
            </a:r>
            <a:r>
              <a:rPr kumimoji="0" lang="tr-TR" altLang="tr-TR" sz="1100" kern="0" dirty="0" smtClean="0">
                <a:latin typeface="Century Gothic" panose="020B0502020202020204" pitchFamily="34" charset="0"/>
                <a:cs typeface="Times New Roman" panose="02020603050405020304" pitchFamily="18" charset="0"/>
              </a:rPr>
              <a:t>Remzi Kitabevi.</a:t>
            </a:r>
          </a:p>
        </p:txBody>
      </p:sp>
    </p:spTree>
    <p:extLst>
      <p:ext uri="{BB962C8B-B14F-4D97-AF65-F5344CB8AC3E}">
        <p14:creationId xmlns:p14="http://schemas.microsoft.com/office/powerpoint/2010/main" val="173854638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3</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NEDEN İLETİŞİM KURARIZ?</a:t>
            </a:r>
            <a:endParaRPr lang="de-DE" dirty="0"/>
          </a:p>
        </p:txBody>
      </p:sp>
      <p:sp>
        <p:nvSpPr>
          <p:cNvPr id="5" name="2 İçerik Yer Tutucusu">
            <a:extLst>
              <a:ext uri="{FF2B5EF4-FFF2-40B4-BE49-F238E27FC236}">
                <a16:creationId xmlns:a16="http://schemas.microsoft.com/office/drawing/2014/main" id="{C78CC482-147F-4266-AD90-561B7BA05DA9}"/>
              </a:ext>
            </a:extLst>
          </p:cNvPr>
          <p:cNvSpPr txBox="1">
            <a:spLocks/>
          </p:cNvSpPr>
          <p:nvPr/>
        </p:nvSpPr>
        <p:spPr bwMode="auto">
          <a:xfrm>
            <a:off x="685800" y="2132012"/>
            <a:ext cx="7279382" cy="4040188"/>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a:lstStyle>
          <a:p>
            <a:pPr algn="just"/>
            <a:endParaRPr lang="tr-TR" sz="1800" dirty="0"/>
          </a:p>
          <a:p>
            <a:pPr algn="just"/>
            <a:r>
              <a:rPr lang="tr-TR" sz="1800" dirty="0"/>
              <a:t>İnsan yaşamını iletişim kurarak sürdürür.</a:t>
            </a:r>
          </a:p>
          <a:p>
            <a:pPr algn="just"/>
            <a:r>
              <a:rPr lang="tr-TR" sz="1800" dirty="0"/>
              <a:t>İnsanda iletişim kurma ihtiyacı, çevreyi etkileme isteğinden kaynaklanır. </a:t>
            </a:r>
          </a:p>
          <a:p>
            <a:pPr algn="just"/>
            <a:r>
              <a:rPr lang="tr-TR" sz="1800" dirty="0"/>
              <a:t>iletişim, ister bilgiyi yaymak, ister eğitmek, ister eğlendirmek ya da yalnızca anlatmak için olsun, </a:t>
            </a:r>
            <a:r>
              <a:rPr lang="tr-TR" sz="1800" u="sng" dirty="0"/>
              <a:t>asıl amaç, bilgi verme ve karşısındakini etkilemektir. </a:t>
            </a:r>
          </a:p>
          <a:p>
            <a:endParaRPr lang="tr-TR" sz="1800" dirty="0"/>
          </a:p>
        </p:txBody>
      </p:sp>
      <p:pic>
        <p:nvPicPr>
          <p:cNvPr id="6" name="Resim 5"/>
          <p:cNvPicPr>
            <a:picLocks noChangeAspect="1"/>
          </p:cNvPicPr>
          <p:nvPr/>
        </p:nvPicPr>
        <p:blipFill>
          <a:blip r:embed="rId2"/>
          <a:stretch>
            <a:fillRect/>
          </a:stretch>
        </p:blipFill>
        <p:spPr>
          <a:xfrm>
            <a:off x="4572000" y="4330927"/>
            <a:ext cx="4389120" cy="2220685"/>
          </a:xfrm>
          <a:prstGeom prst="rect">
            <a:avLst/>
          </a:prstGeom>
        </p:spPr>
      </p:pic>
    </p:spTree>
    <p:extLst>
      <p:ext uri="{BB962C8B-B14F-4D97-AF65-F5344CB8AC3E}">
        <p14:creationId xmlns:p14="http://schemas.microsoft.com/office/powerpoint/2010/main" val="289190456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4</a:t>
            </a:fld>
            <a:endParaRPr lang="en-US" altLang="tr-TR"/>
          </a:p>
        </p:txBody>
      </p:sp>
      <p:sp>
        <p:nvSpPr>
          <p:cNvPr id="259074" name="Rectangle 2"/>
          <p:cNvSpPr>
            <a:spLocks noGrp="1" noChangeArrowheads="1"/>
          </p:cNvSpPr>
          <p:nvPr>
            <p:ph type="title"/>
          </p:nvPr>
        </p:nvSpPr>
        <p:spPr>
          <a:xfrm>
            <a:off x="611560" y="404664"/>
            <a:ext cx="7772400" cy="1143000"/>
          </a:xfrm>
        </p:spPr>
        <p:txBody>
          <a:bodyPr/>
          <a:lstStyle/>
          <a:p>
            <a:pPr algn="ctr" eaLnBrk="1" hangingPunct="1">
              <a:defRPr/>
            </a:pPr>
            <a:r>
              <a:rPr lang="tr-TR" sz="4000" dirty="0"/>
              <a:t>Doğru iletişim kurmak için neler yapmalıyız?</a:t>
            </a:r>
            <a:endParaRPr lang="de-DE" sz="4000" dirty="0"/>
          </a:p>
        </p:txBody>
      </p:sp>
      <p:sp>
        <p:nvSpPr>
          <p:cNvPr id="6" name="Rectangle 3">
            <a:extLst>
              <a:ext uri="{FF2B5EF4-FFF2-40B4-BE49-F238E27FC236}">
                <a16:creationId xmlns:a16="http://schemas.microsoft.com/office/drawing/2014/main" id="{446EE310-3925-4792-B71F-0BB0D5D82B55}"/>
              </a:ext>
            </a:extLst>
          </p:cNvPr>
          <p:cNvSpPr txBox="1">
            <a:spLocks noChangeArrowheads="1"/>
          </p:cNvSpPr>
          <p:nvPr/>
        </p:nvSpPr>
        <p:spPr bwMode="auto">
          <a:xfrm>
            <a:off x="685800" y="1752600"/>
            <a:ext cx="7179494"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a:lstStyle>
          <a:p>
            <a:endParaRPr lang="tr-TR" sz="2000" dirty="0" smtClean="0"/>
          </a:p>
          <a:p>
            <a:endParaRPr lang="tr-TR" sz="2000" dirty="0"/>
          </a:p>
          <a:p>
            <a:endParaRPr lang="tr-TR" sz="2000" dirty="0" smtClean="0"/>
          </a:p>
          <a:p>
            <a:r>
              <a:rPr lang="tr-TR" sz="2000" dirty="0" smtClean="0"/>
              <a:t>Kendini </a:t>
            </a:r>
            <a:r>
              <a:rPr lang="tr-TR" sz="2000" dirty="0"/>
              <a:t>tanımak.</a:t>
            </a:r>
          </a:p>
          <a:p>
            <a:r>
              <a:rPr lang="tr-TR" sz="2000" dirty="0"/>
              <a:t>Kendini açmak ve kendini doğru ifade etmek.</a:t>
            </a:r>
          </a:p>
          <a:p>
            <a:r>
              <a:rPr lang="tr-TR" sz="2000" dirty="0"/>
              <a:t>Karşımızdakini etkin ve ilgili dinlemek.</a:t>
            </a:r>
          </a:p>
          <a:p>
            <a:r>
              <a:rPr lang="tr-TR" sz="2000" dirty="0"/>
              <a:t>Beden dili, göz kontağı, hitap, ses düzeyi vb. kurabilmek. </a:t>
            </a:r>
          </a:p>
          <a:p>
            <a:r>
              <a:rPr lang="tr-TR" sz="2000" dirty="0"/>
              <a:t>Empati kurabilmek (kendimizi karşımızdaki kişinin yerine koyabilmek)</a:t>
            </a:r>
          </a:p>
          <a:p>
            <a:r>
              <a:rPr lang="tr-TR" sz="2000" dirty="0"/>
              <a:t>Eleştirilere karşı açık olmak.</a:t>
            </a:r>
          </a:p>
          <a:p>
            <a:r>
              <a:rPr lang="tr-TR" sz="2000" dirty="0"/>
              <a:t>Hoşgörülü ve önyargısız olmak. (Kültürlerarası iletişimin temeli)</a:t>
            </a:r>
          </a:p>
          <a:p>
            <a:endParaRPr lang="tr-TR" sz="2000" dirty="0"/>
          </a:p>
        </p:txBody>
      </p:sp>
      <p:pic>
        <p:nvPicPr>
          <p:cNvPr id="5" name="Resim 4"/>
          <p:cNvPicPr>
            <a:picLocks noChangeAspect="1"/>
          </p:cNvPicPr>
          <p:nvPr/>
        </p:nvPicPr>
        <p:blipFill>
          <a:blip r:embed="rId2"/>
          <a:stretch>
            <a:fillRect/>
          </a:stretch>
        </p:blipFill>
        <p:spPr>
          <a:xfrm>
            <a:off x="5436096" y="1520794"/>
            <a:ext cx="3483808" cy="1741903"/>
          </a:xfrm>
          <a:prstGeom prst="rect">
            <a:avLst/>
          </a:prstGeom>
        </p:spPr>
      </p:pic>
    </p:spTree>
    <p:extLst>
      <p:ext uri="{BB962C8B-B14F-4D97-AF65-F5344CB8AC3E}">
        <p14:creationId xmlns:p14="http://schemas.microsoft.com/office/powerpoint/2010/main" val="258186882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blinds(horizontal)">
                                      <p:cBhvr>
                                        <p:cTn id="20" dur="500"/>
                                        <p:tgtEl>
                                          <p:spTgt spid="6">
                                            <p:txEl>
                                              <p:pRg st="5" end="5"/>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blinds(horizontal)">
                                      <p:cBhvr>
                                        <p:cTn id="24" dur="500"/>
                                        <p:tgtEl>
                                          <p:spTgt spid="6">
                                            <p:txEl>
                                              <p:pRg st="6" end="6"/>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blinds(horizontal)">
                                      <p:cBhvr>
                                        <p:cTn id="28" dur="500"/>
                                        <p:tgtEl>
                                          <p:spTgt spid="6">
                                            <p:txEl>
                                              <p:pRg st="7" end="7"/>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linds(horizontal)">
                                      <p:cBhvr>
                                        <p:cTn id="32" dur="500"/>
                                        <p:tgtEl>
                                          <p:spTgt spid="6">
                                            <p:txEl>
                                              <p:pRg st="8" end="8"/>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blinds(horizontal)">
                                      <p:cBhvr>
                                        <p:cTn id="3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5</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endParaRPr lang="tr-TR" dirty="0"/>
          </a:p>
          <a:p>
            <a:endParaRPr lang="tr-TR" dirty="0"/>
          </a:p>
          <a:p>
            <a:r>
              <a:rPr lang="tr-TR" sz="2400" dirty="0"/>
              <a:t>Kültür, </a:t>
            </a:r>
          </a:p>
          <a:p>
            <a:r>
              <a:rPr lang="tr-TR" sz="2400" dirty="0"/>
              <a:t>bir toplumu diğer toplumlardan farklı kılan, </a:t>
            </a:r>
          </a:p>
          <a:p>
            <a:r>
              <a:rPr lang="tr-TR" sz="2400" dirty="0"/>
              <a:t>geçmişten beri değişerek devam eden,</a:t>
            </a:r>
          </a:p>
          <a:p>
            <a:r>
              <a:rPr lang="tr-TR" sz="2400" dirty="0"/>
              <a:t> kendine özgü, sanatı, inançları, örf ve adetleri, anlayış ve davranışları ile onun kimliğini oluşturan yaşayış ve düşünüş tarzıdır.</a:t>
            </a:r>
          </a:p>
          <a:p>
            <a:pPr lvl="1" eaLnBrk="1" hangingPunct="1"/>
            <a:endParaRPr lang="tr-TR" altLang="tr-TR" sz="14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0" y="0"/>
            <a:ext cx="7119257" cy="2769326"/>
          </a:xfrm>
          <a:prstGeom prst="rect">
            <a:avLst/>
          </a:prstGeom>
        </p:spPr>
      </p:pic>
    </p:spTree>
    <p:extLst>
      <p:ext uri="{BB962C8B-B14F-4D97-AF65-F5344CB8AC3E}">
        <p14:creationId xmlns:p14="http://schemas.microsoft.com/office/powerpoint/2010/main" val="253139694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2" dur="500"/>
                                        <p:tgtEl>
                                          <p:spTgt spid="259075">
                                            <p:txEl>
                                              <p:pRg st="2" end="2"/>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16" dur="500"/>
                                        <p:tgtEl>
                                          <p:spTgt spid="259075">
                                            <p:txEl>
                                              <p:pRg st="3" end="3"/>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0" dur="500"/>
                                        <p:tgtEl>
                                          <p:spTgt spid="259075">
                                            <p:txEl>
                                              <p:pRg st="4" end="4"/>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24" dur="500"/>
                                        <p:tgtEl>
                                          <p:spTgt spid="259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6</a:t>
            </a:fld>
            <a:endParaRPr lang="en-US" altLang="tr-TR"/>
          </a:p>
        </p:txBody>
      </p:sp>
      <p:sp>
        <p:nvSpPr>
          <p:cNvPr id="259074" name="Rectangle 2"/>
          <p:cNvSpPr>
            <a:spLocks noGrp="1" noChangeArrowheads="1"/>
          </p:cNvSpPr>
          <p:nvPr>
            <p:ph type="title"/>
          </p:nvPr>
        </p:nvSpPr>
        <p:spPr/>
        <p:txBody>
          <a:bodyPr/>
          <a:lstStyle/>
          <a:p>
            <a:pPr algn="ctr" eaLnBrk="1" hangingPunct="1">
              <a:defRPr/>
            </a:pP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endParaRPr lang="tr-TR" sz="2400" dirty="0"/>
          </a:p>
          <a:p>
            <a:r>
              <a:rPr lang="tr-TR" sz="2400" dirty="0"/>
              <a:t>Kültür;</a:t>
            </a:r>
          </a:p>
          <a:p>
            <a:r>
              <a:rPr lang="tr-TR" sz="2400" dirty="0"/>
              <a:t> toplumsaldır, </a:t>
            </a:r>
          </a:p>
          <a:p>
            <a:r>
              <a:rPr lang="tr-TR" sz="2400" dirty="0"/>
              <a:t>tarihseldir, </a:t>
            </a:r>
          </a:p>
          <a:p>
            <a:r>
              <a:rPr lang="tr-TR" sz="2400" dirty="0"/>
              <a:t>öğrenilip aktarılması gereken bir kalıttır, </a:t>
            </a:r>
          </a:p>
          <a:p>
            <a:r>
              <a:rPr lang="tr-TR" sz="2400" dirty="0"/>
              <a:t>işlevseldir, </a:t>
            </a:r>
          </a:p>
          <a:p>
            <a:r>
              <a:rPr lang="tr-TR" sz="2400" u="sng" dirty="0"/>
              <a:t>birlik içinde çokluk-farklılık demektir, </a:t>
            </a:r>
          </a:p>
          <a:p>
            <a:r>
              <a:rPr lang="tr-TR" sz="2400" u="sng" dirty="0"/>
              <a:t>değişkendir.</a:t>
            </a:r>
          </a:p>
          <a:p>
            <a:pPr lvl="1" eaLnBrk="1" hangingPunct="1"/>
            <a:endParaRPr lang="tr-TR" altLang="tr-TR" sz="14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0" y="0"/>
            <a:ext cx="9535886" cy="2312126"/>
          </a:xfrm>
          <a:prstGeom prst="rect">
            <a:avLst/>
          </a:prstGeom>
        </p:spPr>
      </p:pic>
    </p:spTree>
    <p:extLst>
      <p:ext uri="{BB962C8B-B14F-4D97-AF65-F5344CB8AC3E}">
        <p14:creationId xmlns:p14="http://schemas.microsoft.com/office/powerpoint/2010/main" val="14211528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6" dur="500"/>
                                        <p:tgtEl>
                                          <p:spTgt spid="259075">
                                            <p:txEl>
                                              <p:pRg st="2" end="2"/>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0" dur="500"/>
                                        <p:tgtEl>
                                          <p:spTgt spid="259075">
                                            <p:txEl>
                                              <p:pRg st="3" end="3"/>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4" dur="500"/>
                                        <p:tgtEl>
                                          <p:spTgt spid="259075">
                                            <p:txEl>
                                              <p:pRg st="4" end="4"/>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28" dur="500"/>
                                        <p:tgtEl>
                                          <p:spTgt spid="259075">
                                            <p:txEl>
                                              <p:pRg st="5" end="5"/>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59075">
                                            <p:txEl>
                                              <p:pRg st="6" end="6"/>
                                            </p:txEl>
                                          </p:spTgt>
                                        </p:tgtEl>
                                        <p:attrNameLst>
                                          <p:attrName>style.visibility</p:attrName>
                                        </p:attrNameLst>
                                      </p:cBhvr>
                                      <p:to>
                                        <p:strVal val="visible"/>
                                      </p:to>
                                    </p:set>
                                    <p:animEffect transition="in" filter="blinds(horizontal)">
                                      <p:cBhvr>
                                        <p:cTn id="32" dur="500"/>
                                        <p:tgtEl>
                                          <p:spTgt spid="259075">
                                            <p:txEl>
                                              <p:pRg st="6" end="6"/>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259075">
                                            <p:txEl>
                                              <p:pRg st="7" end="7"/>
                                            </p:txEl>
                                          </p:spTgt>
                                        </p:tgtEl>
                                        <p:attrNameLst>
                                          <p:attrName>style.visibility</p:attrName>
                                        </p:attrNameLst>
                                      </p:cBhvr>
                                      <p:to>
                                        <p:strVal val="visible"/>
                                      </p:to>
                                    </p:set>
                                    <p:animEffect transition="in" filter="blinds(horizontal)">
                                      <p:cBhvr>
                                        <p:cTn id="36" dur="500"/>
                                        <p:tgtEl>
                                          <p:spTgt spid="2590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7</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KÜLTÜRLERARASI İLETİŞİM NEDİR?</a:t>
            </a: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endParaRPr lang="tr-TR" sz="2000" dirty="0" smtClean="0"/>
          </a:p>
          <a:p>
            <a:endParaRPr lang="tr-TR" sz="2000" dirty="0"/>
          </a:p>
          <a:p>
            <a:endParaRPr lang="tr-TR" sz="2000" dirty="0" smtClean="0"/>
          </a:p>
          <a:p>
            <a:r>
              <a:rPr lang="tr-TR" sz="2000" dirty="0" smtClean="0"/>
              <a:t>Kültürlerarası </a:t>
            </a:r>
            <a:r>
              <a:rPr lang="tr-TR" sz="2000" dirty="0"/>
              <a:t>iletişim;</a:t>
            </a:r>
          </a:p>
          <a:p>
            <a:r>
              <a:rPr lang="tr-TR" sz="2000" dirty="0"/>
              <a:t>farklı kültürlere mensup insanlar arasında etkileşim ve anlam aktarımları,</a:t>
            </a:r>
          </a:p>
          <a:p>
            <a:pPr marL="0" indent="0">
              <a:buNone/>
            </a:pPr>
            <a:r>
              <a:rPr lang="tr-TR" sz="2000" dirty="0"/>
              <a:t>• </a:t>
            </a:r>
            <a:r>
              <a:rPr lang="tr-TR" sz="2000" dirty="0" smtClean="0"/>
              <a:t>yabancının </a:t>
            </a:r>
            <a:r>
              <a:rPr lang="tr-TR" sz="2000" dirty="0"/>
              <a:t>algılanması, açıklanması </a:t>
            </a:r>
          </a:p>
          <a:p>
            <a:r>
              <a:rPr lang="tr-TR" sz="2000" dirty="0"/>
              <a:t>kültürel farklılıkların gözetilmesi gibi konuları inceleyen</a:t>
            </a:r>
          </a:p>
          <a:p>
            <a:pPr marL="0" indent="0">
              <a:buNone/>
            </a:pPr>
            <a:r>
              <a:rPr lang="tr-TR" sz="2000" dirty="0"/>
              <a:t>• </a:t>
            </a:r>
            <a:r>
              <a:rPr lang="tr-TR" sz="2000" dirty="0" smtClean="0"/>
              <a:t>Disiplinler </a:t>
            </a:r>
            <a:r>
              <a:rPr lang="tr-TR" sz="2000" dirty="0"/>
              <a:t>arası bir bilim dalıdır. </a:t>
            </a:r>
          </a:p>
          <a:p>
            <a:pPr marL="0" indent="0">
              <a:buNone/>
            </a:pPr>
            <a:r>
              <a:rPr lang="tr-TR" sz="2000" dirty="0"/>
              <a:t>Kültürlerarası iletişim;</a:t>
            </a:r>
          </a:p>
          <a:p>
            <a:pPr marL="0" indent="0">
              <a:buNone/>
            </a:pPr>
            <a:r>
              <a:rPr lang="tr-TR" sz="2000" dirty="0"/>
              <a:t>• </a:t>
            </a:r>
            <a:r>
              <a:rPr lang="tr-TR" sz="2000" dirty="0" smtClean="0"/>
              <a:t>Farklı </a:t>
            </a:r>
            <a:r>
              <a:rPr lang="tr-TR" sz="2000" dirty="0"/>
              <a:t>kültürlerden gelen insanların arasındaki iletişimi ve buna bağlı olarak gelişen etkileşimi inceleyen bir bilim dalıdır.</a:t>
            </a:r>
          </a:p>
          <a:p>
            <a:pPr lvl="1" eaLnBrk="1" hangingPunct="1"/>
            <a:endParaRPr lang="tr-TR" altLang="tr-TR" sz="12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5846717" y="1181100"/>
            <a:ext cx="3317965" cy="2114120"/>
          </a:xfrm>
          <a:prstGeom prst="rect">
            <a:avLst/>
          </a:prstGeom>
        </p:spPr>
      </p:pic>
    </p:spTree>
    <p:extLst>
      <p:ext uri="{BB962C8B-B14F-4D97-AF65-F5344CB8AC3E}">
        <p14:creationId xmlns:p14="http://schemas.microsoft.com/office/powerpoint/2010/main" val="190380580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12" dur="500"/>
                                        <p:tgtEl>
                                          <p:spTgt spid="259075">
                                            <p:txEl>
                                              <p:pRg st="3" end="3"/>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16" dur="500"/>
                                        <p:tgtEl>
                                          <p:spTgt spid="259075">
                                            <p:txEl>
                                              <p:pRg st="4" end="4"/>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20" dur="500"/>
                                        <p:tgtEl>
                                          <p:spTgt spid="259075">
                                            <p:txEl>
                                              <p:pRg st="5" end="5"/>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6" end="6"/>
                                            </p:txEl>
                                          </p:spTgt>
                                        </p:tgtEl>
                                        <p:attrNameLst>
                                          <p:attrName>style.visibility</p:attrName>
                                        </p:attrNameLst>
                                      </p:cBhvr>
                                      <p:to>
                                        <p:strVal val="visible"/>
                                      </p:to>
                                    </p:set>
                                    <p:animEffect transition="in" filter="blinds(horizontal)">
                                      <p:cBhvr>
                                        <p:cTn id="24" dur="500"/>
                                        <p:tgtEl>
                                          <p:spTgt spid="259075">
                                            <p:txEl>
                                              <p:pRg st="6" end="6"/>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59075">
                                            <p:txEl>
                                              <p:pRg st="7" end="7"/>
                                            </p:txEl>
                                          </p:spTgt>
                                        </p:tgtEl>
                                        <p:attrNameLst>
                                          <p:attrName>style.visibility</p:attrName>
                                        </p:attrNameLst>
                                      </p:cBhvr>
                                      <p:to>
                                        <p:strVal val="visible"/>
                                      </p:to>
                                    </p:set>
                                    <p:animEffect transition="in" filter="blinds(horizontal)">
                                      <p:cBhvr>
                                        <p:cTn id="28" dur="500"/>
                                        <p:tgtEl>
                                          <p:spTgt spid="259075">
                                            <p:txEl>
                                              <p:pRg st="7" end="7"/>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59075">
                                            <p:txEl>
                                              <p:pRg st="8" end="8"/>
                                            </p:txEl>
                                          </p:spTgt>
                                        </p:tgtEl>
                                        <p:attrNameLst>
                                          <p:attrName>style.visibility</p:attrName>
                                        </p:attrNameLst>
                                      </p:cBhvr>
                                      <p:to>
                                        <p:strVal val="visible"/>
                                      </p:to>
                                    </p:set>
                                    <p:animEffect transition="in" filter="blinds(horizontal)">
                                      <p:cBhvr>
                                        <p:cTn id="32" dur="500"/>
                                        <p:tgtEl>
                                          <p:spTgt spid="259075">
                                            <p:txEl>
                                              <p:pRg st="8" end="8"/>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259075">
                                            <p:txEl>
                                              <p:pRg st="9" end="9"/>
                                            </p:txEl>
                                          </p:spTgt>
                                        </p:tgtEl>
                                        <p:attrNameLst>
                                          <p:attrName>style.visibility</p:attrName>
                                        </p:attrNameLst>
                                      </p:cBhvr>
                                      <p:to>
                                        <p:strVal val="visible"/>
                                      </p:to>
                                    </p:set>
                                    <p:animEffect transition="in" filter="blinds(horizontal)">
                                      <p:cBhvr>
                                        <p:cTn id="36" dur="500"/>
                                        <p:tgtEl>
                                          <p:spTgt spid="259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8</a:t>
            </a:fld>
            <a:endParaRPr lang="en-US" altLang="tr-TR"/>
          </a:p>
        </p:txBody>
      </p:sp>
      <p:sp>
        <p:nvSpPr>
          <p:cNvPr id="259074" name="Rectangle 2"/>
          <p:cNvSpPr>
            <a:spLocks noGrp="1" noChangeArrowheads="1"/>
          </p:cNvSpPr>
          <p:nvPr>
            <p:ph type="title"/>
          </p:nvPr>
        </p:nvSpPr>
        <p:spPr/>
        <p:txBody>
          <a:bodyPr/>
          <a:lstStyle/>
          <a:p>
            <a:pPr algn="ctr" eaLnBrk="1" hangingPunct="1">
              <a:defRPr/>
            </a:pPr>
            <a:r>
              <a:rPr lang="tr-TR" dirty="0"/>
              <a:t>Farklı kültürler nasıl karşılaşır? </a:t>
            </a:r>
            <a:endParaRPr lang="de-DE" dirty="0"/>
          </a:p>
        </p:txBody>
      </p:sp>
      <p:sp>
        <p:nvSpPr>
          <p:cNvPr id="259075" name="Rectangle 3"/>
          <p:cNvSpPr>
            <a:spLocks noGrp="1" noChangeArrowheads="1"/>
          </p:cNvSpPr>
          <p:nvPr>
            <p:ph type="body" idx="1"/>
          </p:nvPr>
        </p:nvSpPr>
        <p:spPr>
          <a:xfrm>
            <a:off x="685800" y="1865847"/>
            <a:ext cx="7631113" cy="4400550"/>
          </a:xfrm>
        </p:spPr>
        <p:txBody>
          <a:bodyPr/>
          <a:lstStyle/>
          <a:p>
            <a:pPr marL="0" indent="0">
              <a:buNone/>
            </a:pPr>
            <a:r>
              <a:rPr lang="tr-TR" sz="1200" dirty="0"/>
              <a:t>• </a:t>
            </a:r>
            <a:r>
              <a:rPr lang="tr-TR" sz="2000" dirty="0"/>
              <a:t>Küreselleşme Etkisi </a:t>
            </a:r>
          </a:p>
          <a:p>
            <a:pPr marL="0" indent="0">
              <a:buNone/>
            </a:pPr>
            <a:r>
              <a:rPr lang="tr-TR" sz="2000" dirty="0"/>
              <a:t>*Dış Göç </a:t>
            </a:r>
          </a:p>
          <a:p>
            <a:pPr marL="0" indent="0">
              <a:buNone/>
            </a:pPr>
            <a:r>
              <a:rPr lang="tr-TR" sz="2000" dirty="0"/>
              <a:t>* İç Göç </a:t>
            </a:r>
          </a:p>
          <a:p>
            <a:pPr marL="0" indent="0">
              <a:buNone/>
            </a:pPr>
            <a:r>
              <a:rPr lang="tr-TR" sz="2000" dirty="0"/>
              <a:t>		• Turizm</a:t>
            </a:r>
          </a:p>
          <a:p>
            <a:pPr marL="0" indent="0">
              <a:buNone/>
            </a:pPr>
            <a:r>
              <a:rPr lang="tr-TR" sz="2000" dirty="0"/>
              <a:t>				</a:t>
            </a:r>
            <a:r>
              <a:rPr lang="tr-TR" sz="2000" dirty="0" smtClean="0"/>
              <a:t>• </a:t>
            </a:r>
            <a:r>
              <a:rPr lang="tr-TR" sz="2000" dirty="0"/>
              <a:t>Sosyalleşme</a:t>
            </a:r>
          </a:p>
          <a:p>
            <a:pPr marL="0" indent="0">
              <a:buNone/>
            </a:pPr>
            <a:r>
              <a:rPr lang="tr-TR" sz="2000" dirty="0"/>
              <a:t>					</a:t>
            </a:r>
            <a:r>
              <a:rPr lang="tr-TR" sz="2000" dirty="0" smtClean="0"/>
              <a:t>*</a:t>
            </a:r>
            <a:r>
              <a:rPr lang="tr-TR" sz="2000" dirty="0"/>
              <a:t>Sağlık </a:t>
            </a:r>
          </a:p>
          <a:p>
            <a:pPr marL="0" indent="0">
              <a:buNone/>
            </a:pPr>
            <a:r>
              <a:rPr lang="tr-TR" sz="2000" dirty="0"/>
              <a:t>					</a:t>
            </a:r>
            <a:r>
              <a:rPr lang="tr-TR" sz="2000" dirty="0" smtClean="0"/>
              <a:t>*</a:t>
            </a:r>
            <a:r>
              <a:rPr lang="tr-TR" sz="2000" dirty="0"/>
              <a:t>Eğitim</a:t>
            </a:r>
          </a:p>
          <a:p>
            <a:pPr marL="0" indent="0">
              <a:buNone/>
            </a:pPr>
            <a:r>
              <a:rPr lang="tr-TR" sz="2000" dirty="0"/>
              <a:t>					</a:t>
            </a:r>
            <a:r>
              <a:rPr lang="tr-TR" sz="2000" dirty="0" smtClean="0"/>
              <a:t>*</a:t>
            </a:r>
            <a:r>
              <a:rPr lang="tr-TR" sz="2000" dirty="0"/>
              <a:t>Spor faaliyetleri</a:t>
            </a:r>
          </a:p>
          <a:p>
            <a:pPr marL="0" indent="0">
              <a:buNone/>
            </a:pPr>
            <a:r>
              <a:rPr lang="tr-TR" sz="2000" dirty="0"/>
              <a:t>					</a:t>
            </a:r>
            <a:r>
              <a:rPr lang="tr-TR" sz="2000" dirty="0" smtClean="0"/>
              <a:t>*</a:t>
            </a:r>
            <a:r>
              <a:rPr lang="tr-TR" sz="2000" dirty="0"/>
              <a:t>Sanatsal faaliyetler</a:t>
            </a:r>
          </a:p>
          <a:p>
            <a:pPr marL="0" indent="0">
              <a:buNone/>
            </a:pPr>
            <a:r>
              <a:rPr lang="tr-TR" sz="2000" dirty="0"/>
              <a:t>• Teknoloji, medya vb. Etkisi </a:t>
            </a:r>
          </a:p>
          <a:p>
            <a:pPr marL="0" indent="0">
              <a:buNone/>
            </a:pPr>
            <a:endParaRPr lang="tr-TR" sz="1200" dirty="0"/>
          </a:p>
          <a:p>
            <a:pPr lvl="1" eaLnBrk="1" hangingPunct="1"/>
            <a:endParaRPr lang="tr-TR" altLang="tr-TR" sz="900" dirty="0">
              <a:latin typeface="Century Gothic" panose="020B0502020202020204" pitchFamily="34" charset="0"/>
            </a:endParaRPr>
          </a:p>
        </p:txBody>
      </p:sp>
      <p:pic>
        <p:nvPicPr>
          <p:cNvPr id="5" name="Resim 4"/>
          <p:cNvPicPr>
            <a:picLocks noChangeAspect="1"/>
          </p:cNvPicPr>
          <p:nvPr/>
        </p:nvPicPr>
        <p:blipFill>
          <a:blip r:embed="rId2"/>
          <a:stretch>
            <a:fillRect/>
          </a:stretch>
        </p:blipFill>
        <p:spPr>
          <a:xfrm>
            <a:off x="6184731" y="1489362"/>
            <a:ext cx="2957701" cy="2313977"/>
          </a:xfrm>
          <a:prstGeom prst="rect">
            <a:avLst/>
          </a:prstGeom>
        </p:spPr>
      </p:pic>
    </p:spTree>
    <p:extLst>
      <p:ext uri="{BB962C8B-B14F-4D97-AF65-F5344CB8AC3E}">
        <p14:creationId xmlns:p14="http://schemas.microsoft.com/office/powerpoint/2010/main" val="7210927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additive="base">
                                        <p:cTn id="7" dur="500" fill="hold"/>
                                        <p:tgtEl>
                                          <p:spTgt spid="259074"/>
                                        </p:tgtEl>
                                        <p:attrNameLst>
                                          <p:attrName>ppt_x</p:attrName>
                                        </p:attrNameLst>
                                      </p:cBhvr>
                                      <p:tavLst>
                                        <p:tav tm="0">
                                          <p:val>
                                            <p:strVal val="#ppt_x"/>
                                          </p:val>
                                        </p:tav>
                                        <p:tav tm="100000">
                                          <p:val>
                                            <p:strVal val="#ppt_x"/>
                                          </p:val>
                                        </p:tav>
                                      </p:tavLst>
                                    </p:anim>
                                    <p:anim calcmode="lin" valueType="num">
                                      <p:cBhvr additive="base">
                                        <p:cTn id="8" dur="500" fill="hold"/>
                                        <p:tgtEl>
                                          <p:spTgt spid="25907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12" dur="500"/>
                                        <p:tgtEl>
                                          <p:spTgt spid="259075">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6" dur="500"/>
                                        <p:tgtEl>
                                          <p:spTgt spid="259075">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20" dur="500"/>
                                        <p:tgtEl>
                                          <p:spTgt spid="259075">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4" dur="500"/>
                                        <p:tgtEl>
                                          <p:spTgt spid="259075">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8" dur="500"/>
                                        <p:tgtEl>
                                          <p:spTgt spid="259075">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32" dur="500"/>
                                        <p:tgtEl>
                                          <p:spTgt spid="259075">
                                            <p:txEl>
                                              <p:pRg st="5" end="5"/>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259075">
                                            <p:txEl>
                                              <p:pRg st="6" end="6"/>
                                            </p:txEl>
                                          </p:spTgt>
                                        </p:tgtEl>
                                        <p:attrNameLst>
                                          <p:attrName>style.visibility</p:attrName>
                                        </p:attrNameLst>
                                      </p:cBhvr>
                                      <p:to>
                                        <p:strVal val="visible"/>
                                      </p:to>
                                    </p:set>
                                    <p:animEffect transition="in" filter="blinds(horizontal)">
                                      <p:cBhvr>
                                        <p:cTn id="36" dur="500"/>
                                        <p:tgtEl>
                                          <p:spTgt spid="259075">
                                            <p:txEl>
                                              <p:pRg st="6" end="6"/>
                                            </p:txEl>
                                          </p:spTgt>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259075">
                                            <p:txEl>
                                              <p:pRg st="7" end="7"/>
                                            </p:txEl>
                                          </p:spTgt>
                                        </p:tgtEl>
                                        <p:attrNameLst>
                                          <p:attrName>style.visibility</p:attrName>
                                        </p:attrNameLst>
                                      </p:cBhvr>
                                      <p:to>
                                        <p:strVal val="visible"/>
                                      </p:to>
                                    </p:set>
                                    <p:animEffect transition="in" filter="blinds(horizontal)">
                                      <p:cBhvr>
                                        <p:cTn id="40" dur="500"/>
                                        <p:tgtEl>
                                          <p:spTgt spid="259075">
                                            <p:txEl>
                                              <p:pRg st="7" end="7"/>
                                            </p:txEl>
                                          </p:spTgt>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259075">
                                            <p:txEl>
                                              <p:pRg st="8" end="8"/>
                                            </p:txEl>
                                          </p:spTgt>
                                        </p:tgtEl>
                                        <p:attrNameLst>
                                          <p:attrName>style.visibility</p:attrName>
                                        </p:attrNameLst>
                                      </p:cBhvr>
                                      <p:to>
                                        <p:strVal val="visible"/>
                                      </p:to>
                                    </p:set>
                                    <p:animEffect transition="in" filter="blinds(horizontal)">
                                      <p:cBhvr>
                                        <p:cTn id="44" dur="500"/>
                                        <p:tgtEl>
                                          <p:spTgt spid="259075">
                                            <p:txEl>
                                              <p:pRg st="8" end="8"/>
                                            </p:txEl>
                                          </p:spTgt>
                                        </p:tgtEl>
                                      </p:cBhvr>
                                    </p:animEffect>
                                  </p:childTnLst>
                                </p:cTn>
                              </p:par>
                            </p:childTnLst>
                          </p:cTn>
                        </p:par>
                        <p:par>
                          <p:cTn id="45" fill="hold">
                            <p:stCondLst>
                              <p:cond delay="5000"/>
                            </p:stCondLst>
                            <p:childTnLst>
                              <p:par>
                                <p:cTn id="46" presetID="3" presetClass="entr" presetSubtype="10" fill="hold" grpId="0" nodeType="afterEffect">
                                  <p:stCondLst>
                                    <p:cond delay="0"/>
                                  </p:stCondLst>
                                  <p:childTnLst>
                                    <p:set>
                                      <p:cBhvr>
                                        <p:cTn id="47" dur="1" fill="hold">
                                          <p:stCondLst>
                                            <p:cond delay="0"/>
                                          </p:stCondLst>
                                        </p:cTn>
                                        <p:tgtEl>
                                          <p:spTgt spid="259075">
                                            <p:txEl>
                                              <p:pRg st="9" end="9"/>
                                            </p:txEl>
                                          </p:spTgt>
                                        </p:tgtEl>
                                        <p:attrNameLst>
                                          <p:attrName>style.visibility</p:attrName>
                                        </p:attrNameLst>
                                      </p:cBhvr>
                                      <p:to>
                                        <p:strVal val="visible"/>
                                      </p:to>
                                    </p:set>
                                    <p:animEffect transition="in" filter="blinds(horizontal)">
                                      <p:cBhvr>
                                        <p:cTn id="48" dur="500"/>
                                        <p:tgtEl>
                                          <p:spTgt spid="259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4 Slayt Numarası Yer Tutucusu"/>
          <p:cNvSpPr>
            <a:spLocks noGrp="1"/>
          </p:cNvSpPr>
          <p:nvPr>
            <p:ph type="sldNum" sz="quarter" idx="11"/>
          </p:nvPr>
        </p:nvSpPr>
        <p:spPr>
          <a:noFill/>
        </p:spPr>
        <p:txBody>
          <a:bodyPr/>
          <a:lstStyle/>
          <a:p>
            <a:fld id="{71B74F36-B8A1-431D-8EC4-C2DCE9E8A8E7}" type="slidenum">
              <a:rPr lang="en-US" altLang="tr-TR"/>
              <a:pPr/>
              <a:t>9</a:t>
            </a:fld>
            <a:endParaRPr lang="en-US" altLang="tr-TR"/>
          </a:p>
        </p:txBody>
      </p:sp>
      <p:sp>
        <p:nvSpPr>
          <p:cNvPr id="259075" name="Rectangle 3"/>
          <p:cNvSpPr>
            <a:spLocks noGrp="1" noChangeArrowheads="1"/>
          </p:cNvSpPr>
          <p:nvPr>
            <p:ph type="body" idx="1"/>
          </p:nvPr>
        </p:nvSpPr>
        <p:spPr>
          <a:xfrm>
            <a:off x="685800" y="1865847"/>
            <a:ext cx="7631113" cy="4400550"/>
          </a:xfrm>
        </p:spPr>
        <p:txBody>
          <a:bodyPr/>
          <a:lstStyle/>
          <a:p>
            <a:pPr marL="0" indent="0">
              <a:buNone/>
            </a:pPr>
            <a:r>
              <a:rPr lang="tr-TR" sz="2400" dirty="0"/>
              <a:t>• Gönderen: Farklı Kültür</a:t>
            </a:r>
          </a:p>
          <a:p>
            <a:pPr marL="0" indent="0">
              <a:buNone/>
            </a:pPr>
            <a:r>
              <a:rPr lang="tr-TR" sz="2400" dirty="0"/>
              <a:t>• </a:t>
            </a:r>
            <a:r>
              <a:rPr lang="tr-TR" sz="2400" dirty="0" err="1"/>
              <a:t>Alıcı:Farklı</a:t>
            </a:r>
            <a:r>
              <a:rPr lang="tr-TR" sz="2400" dirty="0"/>
              <a:t> Kültür</a:t>
            </a:r>
          </a:p>
          <a:p>
            <a:pPr marL="0" indent="0">
              <a:buNone/>
            </a:pPr>
            <a:r>
              <a:rPr lang="tr-TR" sz="2400" dirty="0"/>
              <a:t>• Gönderen, iletiyi kendi kültürel kodlarına göre hazırlar,</a:t>
            </a:r>
          </a:p>
          <a:p>
            <a:pPr marL="0" indent="0">
              <a:buNone/>
            </a:pPr>
            <a:r>
              <a:rPr lang="tr-TR" sz="2400" dirty="0"/>
              <a:t>     Alıcı, iletiyi kendi kodlarına göre açar.</a:t>
            </a:r>
          </a:p>
          <a:p>
            <a:pPr marL="0" indent="0">
              <a:buNone/>
            </a:pPr>
            <a:r>
              <a:rPr lang="tr-TR" sz="2400" dirty="0"/>
              <a:t>• Gönderici, alıcı farklı kültürlerdense bu alışveriş de yanlış anlama</a:t>
            </a:r>
          </a:p>
          <a:p>
            <a:pPr marL="0" indent="0">
              <a:buNone/>
            </a:pPr>
            <a:r>
              <a:rPr lang="tr-TR" sz="2400" dirty="0"/>
              <a:t>olasılığı yüksektir! Dolayısıyla da «ötekileştirme» başlar.</a:t>
            </a:r>
          </a:p>
          <a:p>
            <a:pPr lvl="1" eaLnBrk="1" hangingPunct="1"/>
            <a:endParaRPr lang="tr-TR" altLang="tr-TR" sz="1400" dirty="0">
              <a:latin typeface="Century Gothic" panose="020B0502020202020204" pitchFamily="34" charset="0"/>
            </a:endParaRPr>
          </a:p>
        </p:txBody>
      </p:sp>
      <p:sp>
        <p:nvSpPr>
          <p:cNvPr id="5" name="Unvan 1"/>
          <p:cNvSpPr txBox="1">
            <a:spLocks/>
          </p:cNvSpPr>
          <p:nvPr/>
        </p:nvSpPr>
        <p:spPr bwMode="auto">
          <a:xfrm>
            <a:off x="5337779" y="250029"/>
            <a:ext cx="3815444" cy="1575595"/>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kumimoji="0" lang="tr-TR" sz="3200" b="0" kern="0" dirty="0" smtClean="0"/>
              <a:t>Kültürlerarası İletişim Süreci</a:t>
            </a:r>
            <a:br>
              <a:rPr kumimoji="0" lang="tr-TR" sz="3200" b="0" kern="0" dirty="0" smtClean="0"/>
            </a:br>
            <a:endParaRPr kumimoji="0" lang="tr-TR" sz="3200" b="0" kern="0" dirty="0"/>
          </a:p>
        </p:txBody>
      </p:sp>
      <p:pic>
        <p:nvPicPr>
          <p:cNvPr id="6" name="Resim 5"/>
          <p:cNvPicPr>
            <a:picLocks noChangeAspect="1"/>
          </p:cNvPicPr>
          <p:nvPr/>
        </p:nvPicPr>
        <p:blipFill>
          <a:blip r:embed="rId2"/>
          <a:stretch>
            <a:fillRect/>
          </a:stretch>
        </p:blipFill>
        <p:spPr>
          <a:xfrm>
            <a:off x="1" y="260648"/>
            <a:ext cx="5214132" cy="1564976"/>
          </a:xfrm>
          <a:prstGeom prst="rect">
            <a:avLst/>
          </a:prstGeom>
        </p:spPr>
      </p:pic>
    </p:spTree>
    <p:extLst>
      <p:ext uri="{BB962C8B-B14F-4D97-AF65-F5344CB8AC3E}">
        <p14:creationId xmlns:p14="http://schemas.microsoft.com/office/powerpoint/2010/main" val="95644758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7" dur="500"/>
                                        <p:tgtEl>
                                          <p:spTgt spid="25907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1" dur="500"/>
                                        <p:tgtEl>
                                          <p:spTgt spid="25907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5" dur="500"/>
                                        <p:tgtEl>
                                          <p:spTgt spid="259075">
                                            <p:txEl>
                                              <p:pRg st="2" end="2"/>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19" dur="500"/>
                                        <p:tgtEl>
                                          <p:spTgt spid="259075">
                                            <p:txEl>
                                              <p:pRg st="3" end="3"/>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3" dur="500"/>
                                        <p:tgtEl>
                                          <p:spTgt spid="259075">
                                            <p:txEl>
                                              <p:pRg st="4" end="4"/>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27" dur="500"/>
                                        <p:tgtEl>
                                          <p:spTgt spid="259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1"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1"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vai Fişekler">
  <a:themeElements>
    <a:clrScheme name="Havai Fişekler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Havai Fişekler">
      <a:majorFont>
        <a:latin typeface="Arial Black"/>
        <a:ea typeface=""/>
        <a:cs typeface=""/>
      </a:majorFont>
      <a:minorFont>
        <a:latin typeface="Arial Black"/>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vai Fişekler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Havai Fişekler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Havai Fişekler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Havai Fişekler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Havai Fişekler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Havai Fişekler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3924</TotalTime>
  <Words>2272</Words>
  <Application>Microsoft Office PowerPoint</Application>
  <PresentationFormat>Ekran Gösterisi (4:3)</PresentationFormat>
  <Paragraphs>222</Paragraphs>
  <Slides>27</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27</vt:i4>
      </vt:variant>
    </vt:vector>
  </HeadingPairs>
  <TitlesOfParts>
    <vt:vector size="35" baseType="lpstr">
      <vt:lpstr>Arial</vt:lpstr>
      <vt:lpstr>Arial Black</vt:lpstr>
      <vt:lpstr>Century Gothic</vt:lpstr>
      <vt:lpstr>Symbol</vt:lpstr>
      <vt:lpstr>Times New Roman</vt:lpstr>
      <vt:lpstr>Wingdings</vt:lpstr>
      <vt:lpstr>Project Overview</vt:lpstr>
      <vt:lpstr>Havai Fişekler</vt:lpstr>
      <vt:lpstr>PowerPoint Sunusu</vt:lpstr>
      <vt:lpstr>  İLETİŞİM NEDİR?  </vt:lpstr>
      <vt:lpstr>NEDEN İLETİŞİM KURARIZ?</vt:lpstr>
      <vt:lpstr>Doğru iletişim kurmak için neler yapmalıyız?</vt:lpstr>
      <vt:lpstr>PowerPoint Sunusu</vt:lpstr>
      <vt:lpstr>PowerPoint Sunusu</vt:lpstr>
      <vt:lpstr>KÜLTÜRLERARASI İLETİŞİM NEDİR?</vt:lpstr>
      <vt:lpstr>Farklı kültürler nasıl karşılaşır? </vt:lpstr>
      <vt:lpstr>PowerPoint Sunusu</vt:lpstr>
      <vt:lpstr>PowerPoint Sunusu</vt:lpstr>
      <vt:lpstr>PowerPoint Sunusu</vt:lpstr>
      <vt:lpstr>Kültürlerarası Duyarlılık Gelişim Modeli</vt:lpstr>
      <vt:lpstr>PowerPoint Sunusu</vt:lpstr>
      <vt:lpstr>PowerPoint Sunusu</vt:lpstr>
      <vt:lpstr>PowerPoint Sunusu</vt:lpstr>
      <vt:lpstr>Kültürlerarası iletişim yeterliğine ilişkin davranış biçimleri, sadece göçmen tarafından değil yerel kişilerin de göçmene karşı benimsemesi beklenilen ideal bir durumu göstermektedir. </vt:lpstr>
      <vt:lpstr>Türkiye'de ikamet eden yabancı ülke vatandaşlarının sayısı : 1 milyon 823 bin 836   Türkiye'de 19 Ocak 2023 itibariyle 154 bin 297 Rus vatandaşı yaşıyor.</vt:lpstr>
      <vt:lpstr>Kültürlerarası iletişim çerçevesinde kültürel uyum asimilasyon olarak algılanmamalıdır!!! </vt:lpstr>
      <vt:lpstr>Etnomerkezcilik Nedir?</vt:lpstr>
      <vt:lpstr>Sonuç ve Değerlendirmeler</vt:lpstr>
      <vt:lpstr>Hoşgörü ve karşılıklı saygı en fazla ihtiyacımız olan iki unsurdur. </vt:lpstr>
      <vt:lpstr>PEKİ NE YAPACAĞIZ?</vt:lpstr>
      <vt:lpstr>Yabancıların kültür şoku yaşadıkları hallerde destek sağlayacağız. </vt:lpstr>
      <vt:lpstr>ONLAR NE YAPACAK?</vt:lpstr>
      <vt:lpstr>Tartışma Konuları</vt:lpstr>
      <vt:lpstr>Kültürlerarası Farklılıkları Konu Alan 10 Film</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Erol Esen</dc:creator>
  <cp:lastModifiedBy>Windows Kullanıcısı</cp:lastModifiedBy>
  <cp:revision>67</cp:revision>
  <dcterms:created xsi:type="dcterms:W3CDTF">2020-12-20T08:12:24Z</dcterms:created>
  <dcterms:modified xsi:type="dcterms:W3CDTF">2023-05-20T18:25:04Z</dcterms:modified>
</cp:coreProperties>
</file>