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notesMasterIdLst>
    <p:notesMasterId r:id="rId24"/>
  </p:notesMasterIdLst>
  <p:handoutMasterIdLst>
    <p:handoutMasterId r:id="rId25"/>
  </p:handoutMasterIdLst>
  <p:sldIdLst>
    <p:sldId id="257" r:id="rId2"/>
    <p:sldId id="277" r:id="rId3"/>
    <p:sldId id="281" r:id="rId4"/>
    <p:sldId id="278" r:id="rId5"/>
    <p:sldId id="282" r:id="rId6"/>
    <p:sldId id="283" r:id="rId7"/>
    <p:sldId id="280" r:id="rId8"/>
    <p:sldId id="270" r:id="rId9"/>
    <p:sldId id="271" r:id="rId10"/>
    <p:sldId id="272" r:id="rId11"/>
    <p:sldId id="273" r:id="rId12"/>
    <p:sldId id="288" r:id="rId13"/>
    <p:sldId id="287" r:id="rId14"/>
    <p:sldId id="289" r:id="rId15"/>
    <p:sldId id="290" r:id="rId16"/>
    <p:sldId id="274" r:id="rId17"/>
    <p:sldId id="297" r:id="rId18"/>
    <p:sldId id="291" r:id="rId19"/>
    <p:sldId id="294" r:id="rId20"/>
    <p:sldId id="296" r:id="rId21"/>
    <p:sldId id="261" r:id="rId22"/>
    <p:sldId id="298" r:id="rId23"/>
  </p:sldIdLst>
  <p:sldSz cx="12192000" cy="6858000"/>
  <p:notesSz cx="6794500" cy="99314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0B6196"/>
    <a:srgbClr val="0000CC"/>
    <a:srgbClr val="0000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529" autoAdjust="0"/>
  </p:normalViewPr>
  <p:slideViewPr>
    <p:cSldViewPr snapToGrid="0">
      <p:cViewPr varScale="1">
        <p:scale>
          <a:sx n="113" d="100"/>
          <a:sy n="113" d="100"/>
        </p:scale>
        <p:origin x="372"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p:scale>
          <a:sx n="86" d="100"/>
          <a:sy n="86" d="100"/>
        </p:scale>
        <p:origin x="303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1B3C4D-7FFB-4A50-B9F0-0CD3F7433ABF}" type="doc">
      <dgm:prSet loTypeId="urn:microsoft.com/office/officeart/2005/8/layout/pyramid2" loCatId="pyramid" qsTypeId="urn:microsoft.com/office/officeart/2005/8/quickstyle/3d7" qsCatId="3D" csTypeId="urn:microsoft.com/office/officeart/2005/8/colors/accent5_3" csCatId="accent5" phldr="1"/>
      <dgm:spPr/>
      <dgm:t>
        <a:bodyPr/>
        <a:lstStyle/>
        <a:p>
          <a:endParaRPr lang="tr-TR"/>
        </a:p>
      </dgm:t>
    </dgm:pt>
    <dgm:pt modelId="{73974098-E5DB-46B5-9B75-93BA9D3EF5FD}">
      <dgm:prSet/>
      <dgm:spPr>
        <a:solidFill>
          <a:schemeClr val="accent4">
            <a:lumMod val="20000"/>
            <a:lumOff val="80000"/>
          </a:schemeClr>
        </a:solidFill>
        <a:ln>
          <a:solidFill>
            <a:srgbClr val="FF6600"/>
          </a:solidFill>
        </a:ln>
      </dgm:spPr>
      <dgm:t>
        <a:bodyPr/>
        <a:lstStyle/>
        <a:p>
          <a:pPr rtl="0"/>
          <a:r>
            <a:rPr lang="tr-TR" dirty="0" smtClean="0"/>
            <a:t>Rektör</a:t>
          </a:r>
          <a:endParaRPr lang="tr-TR" dirty="0"/>
        </a:p>
      </dgm:t>
    </dgm:pt>
    <dgm:pt modelId="{51AF1FC6-0053-4A73-8250-96BDE4A7CB77}" type="parTrans" cxnId="{E855593A-A8B4-4B50-8287-11B0CD1354E3}">
      <dgm:prSet/>
      <dgm:spPr/>
      <dgm:t>
        <a:bodyPr/>
        <a:lstStyle/>
        <a:p>
          <a:endParaRPr lang="tr-TR"/>
        </a:p>
      </dgm:t>
    </dgm:pt>
    <dgm:pt modelId="{B900523A-E400-4DD3-9AB3-E992916054BD}" type="sibTrans" cxnId="{E855593A-A8B4-4B50-8287-11B0CD1354E3}">
      <dgm:prSet/>
      <dgm:spPr/>
      <dgm:t>
        <a:bodyPr/>
        <a:lstStyle/>
        <a:p>
          <a:endParaRPr lang="tr-TR"/>
        </a:p>
      </dgm:t>
    </dgm:pt>
    <dgm:pt modelId="{EED6216F-36F1-496E-83FC-D214ED140936}">
      <dgm:prSet/>
      <dgm:spPr>
        <a:solidFill>
          <a:schemeClr val="accent4">
            <a:lumMod val="20000"/>
            <a:lumOff val="80000"/>
            <a:alpha val="90000"/>
          </a:schemeClr>
        </a:solidFill>
        <a:ln>
          <a:solidFill>
            <a:srgbClr val="FF6600"/>
          </a:solidFill>
        </a:ln>
      </dgm:spPr>
      <dgm:t>
        <a:bodyPr/>
        <a:lstStyle/>
        <a:p>
          <a:r>
            <a:rPr lang="tr-TR" dirty="0" smtClean="0"/>
            <a:t>Yönlendirme Kurulu</a:t>
          </a:r>
          <a:endParaRPr lang="tr-TR" dirty="0"/>
        </a:p>
      </dgm:t>
    </dgm:pt>
    <dgm:pt modelId="{9218B233-9CA0-4E44-B74B-CEC22C2605F9}" type="parTrans" cxnId="{14427877-F167-48AA-9334-FA851DB77B49}">
      <dgm:prSet/>
      <dgm:spPr/>
      <dgm:t>
        <a:bodyPr/>
        <a:lstStyle/>
        <a:p>
          <a:endParaRPr lang="tr-TR"/>
        </a:p>
      </dgm:t>
    </dgm:pt>
    <dgm:pt modelId="{78A1A2C0-E2F6-48EC-AD5C-6FBFE223BC72}" type="sibTrans" cxnId="{14427877-F167-48AA-9334-FA851DB77B49}">
      <dgm:prSet/>
      <dgm:spPr/>
      <dgm:t>
        <a:bodyPr/>
        <a:lstStyle/>
        <a:p>
          <a:endParaRPr lang="tr-TR"/>
        </a:p>
      </dgm:t>
    </dgm:pt>
    <dgm:pt modelId="{2EECBC64-5CB1-4FC6-8124-52F9BAE28D88}">
      <dgm:prSet/>
      <dgm:spPr>
        <a:solidFill>
          <a:schemeClr val="accent4">
            <a:lumMod val="20000"/>
            <a:lumOff val="80000"/>
            <a:alpha val="90000"/>
          </a:schemeClr>
        </a:solidFill>
        <a:ln>
          <a:solidFill>
            <a:srgbClr val="FF6600"/>
          </a:solidFill>
        </a:ln>
      </dgm:spPr>
      <dgm:t>
        <a:bodyPr/>
        <a:lstStyle/>
        <a:p>
          <a:r>
            <a:rPr lang="tr-TR" dirty="0" smtClean="0"/>
            <a:t>Strateji Geliştirme Birimi</a:t>
          </a:r>
          <a:endParaRPr lang="tr-TR" dirty="0"/>
        </a:p>
      </dgm:t>
    </dgm:pt>
    <dgm:pt modelId="{5EA342BF-F964-4C92-B89A-CC58C352177D}" type="parTrans" cxnId="{524898BA-B837-4470-B04B-4DF5B481064C}">
      <dgm:prSet/>
      <dgm:spPr/>
      <dgm:t>
        <a:bodyPr/>
        <a:lstStyle/>
        <a:p>
          <a:endParaRPr lang="tr-TR"/>
        </a:p>
      </dgm:t>
    </dgm:pt>
    <dgm:pt modelId="{9FC87789-528C-484B-9C9B-9B6605760AB4}" type="sibTrans" cxnId="{524898BA-B837-4470-B04B-4DF5B481064C}">
      <dgm:prSet/>
      <dgm:spPr/>
      <dgm:t>
        <a:bodyPr/>
        <a:lstStyle/>
        <a:p>
          <a:endParaRPr lang="tr-TR"/>
        </a:p>
      </dgm:t>
    </dgm:pt>
    <dgm:pt modelId="{66C03FA4-44DD-4189-971D-DDE7B29672E5}">
      <dgm:prSet/>
      <dgm:spPr>
        <a:solidFill>
          <a:schemeClr val="accent4">
            <a:lumMod val="20000"/>
            <a:lumOff val="80000"/>
            <a:alpha val="90000"/>
          </a:schemeClr>
        </a:solidFill>
        <a:ln>
          <a:solidFill>
            <a:srgbClr val="FF6600"/>
          </a:solidFill>
        </a:ln>
      </dgm:spPr>
      <dgm:t>
        <a:bodyPr/>
        <a:lstStyle/>
        <a:p>
          <a:r>
            <a:rPr lang="tr-TR" dirty="0" smtClean="0"/>
            <a:t>Stratejik Planlama Ekibi</a:t>
          </a:r>
          <a:endParaRPr lang="tr-TR" dirty="0"/>
        </a:p>
      </dgm:t>
    </dgm:pt>
    <dgm:pt modelId="{642BFF39-B6C1-4DA2-87A8-819465E5704E}" type="parTrans" cxnId="{08982806-A7C5-40C1-92B5-54CCB7351414}">
      <dgm:prSet/>
      <dgm:spPr/>
      <dgm:t>
        <a:bodyPr/>
        <a:lstStyle/>
        <a:p>
          <a:endParaRPr lang="tr-TR"/>
        </a:p>
      </dgm:t>
    </dgm:pt>
    <dgm:pt modelId="{024E3C32-CA8F-42E2-99A7-9E7E2FB5E37C}" type="sibTrans" cxnId="{08982806-A7C5-40C1-92B5-54CCB7351414}">
      <dgm:prSet/>
      <dgm:spPr/>
      <dgm:t>
        <a:bodyPr/>
        <a:lstStyle/>
        <a:p>
          <a:endParaRPr lang="tr-TR"/>
        </a:p>
      </dgm:t>
    </dgm:pt>
    <dgm:pt modelId="{7C696519-8569-42C9-97CB-903F083C98B1}">
      <dgm:prSet/>
      <dgm:spPr>
        <a:solidFill>
          <a:schemeClr val="accent4">
            <a:lumMod val="20000"/>
            <a:lumOff val="80000"/>
            <a:alpha val="90000"/>
          </a:schemeClr>
        </a:solidFill>
        <a:ln>
          <a:solidFill>
            <a:srgbClr val="FF6600"/>
          </a:solidFill>
        </a:ln>
      </dgm:spPr>
      <dgm:t>
        <a:bodyPr/>
        <a:lstStyle/>
        <a:p>
          <a:r>
            <a:rPr lang="tr-TR" dirty="0" smtClean="0"/>
            <a:t>Harcama Birimleri</a:t>
          </a:r>
          <a:endParaRPr lang="tr-TR" dirty="0"/>
        </a:p>
      </dgm:t>
    </dgm:pt>
    <dgm:pt modelId="{2FEF5638-2929-4A85-B65C-B08075691ABA}" type="parTrans" cxnId="{1E7E2DB5-04B3-4387-A73B-C01B19B0B88D}">
      <dgm:prSet/>
      <dgm:spPr/>
      <dgm:t>
        <a:bodyPr/>
        <a:lstStyle/>
        <a:p>
          <a:endParaRPr lang="tr-TR"/>
        </a:p>
      </dgm:t>
    </dgm:pt>
    <dgm:pt modelId="{B251A20B-84BC-4B1E-AD14-4EF6CEC591D2}" type="sibTrans" cxnId="{1E7E2DB5-04B3-4387-A73B-C01B19B0B88D}">
      <dgm:prSet/>
      <dgm:spPr/>
      <dgm:t>
        <a:bodyPr/>
        <a:lstStyle/>
        <a:p>
          <a:endParaRPr lang="tr-TR"/>
        </a:p>
      </dgm:t>
    </dgm:pt>
    <dgm:pt modelId="{7890D927-44F4-4BDD-BD51-5CEFC8C9DBBC}" type="pres">
      <dgm:prSet presAssocID="{2C1B3C4D-7FFB-4A50-B9F0-0CD3F7433ABF}" presName="compositeShape" presStyleCnt="0">
        <dgm:presLayoutVars>
          <dgm:dir/>
          <dgm:resizeHandles/>
        </dgm:presLayoutVars>
      </dgm:prSet>
      <dgm:spPr/>
      <dgm:t>
        <a:bodyPr/>
        <a:lstStyle/>
        <a:p>
          <a:endParaRPr lang="en-GB"/>
        </a:p>
      </dgm:t>
    </dgm:pt>
    <dgm:pt modelId="{9B658CA3-7BA0-4A99-829F-8044056080C6}" type="pres">
      <dgm:prSet presAssocID="{2C1B3C4D-7FFB-4A50-B9F0-0CD3F7433ABF}" presName="pyramid" presStyleLbl="node1" presStyleIdx="0" presStyleCnt="1"/>
      <dgm:spPr>
        <a:solidFill>
          <a:schemeClr val="accent1">
            <a:lumMod val="75000"/>
          </a:schemeClr>
        </a:solidFill>
        <a:ln>
          <a:solidFill>
            <a:schemeClr val="accent1">
              <a:lumMod val="75000"/>
            </a:schemeClr>
          </a:solidFill>
        </a:ln>
      </dgm:spPr>
      <dgm:t>
        <a:bodyPr/>
        <a:lstStyle/>
        <a:p>
          <a:endParaRPr lang="tr-TR"/>
        </a:p>
      </dgm:t>
    </dgm:pt>
    <dgm:pt modelId="{5402E93B-9762-4DC0-AF8A-05976E7412F5}" type="pres">
      <dgm:prSet presAssocID="{2C1B3C4D-7FFB-4A50-B9F0-0CD3F7433ABF}" presName="theList" presStyleCnt="0"/>
      <dgm:spPr/>
    </dgm:pt>
    <dgm:pt modelId="{1D0F97C2-C376-405F-80BC-9B089273B644}" type="pres">
      <dgm:prSet presAssocID="{73974098-E5DB-46B5-9B75-93BA9D3EF5FD}" presName="aNode" presStyleLbl="fgAcc1" presStyleIdx="0" presStyleCnt="5" custLinFactNeighborX="-1741" custLinFactNeighborY="76420">
        <dgm:presLayoutVars>
          <dgm:bulletEnabled val="1"/>
        </dgm:presLayoutVars>
      </dgm:prSet>
      <dgm:spPr/>
      <dgm:t>
        <a:bodyPr/>
        <a:lstStyle/>
        <a:p>
          <a:endParaRPr lang="tr-TR"/>
        </a:p>
      </dgm:t>
    </dgm:pt>
    <dgm:pt modelId="{9558E084-B17B-48CB-A21F-1DFA058B7F02}" type="pres">
      <dgm:prSet presAssocID="{73974098-E5DB-46B5-9B75-93BA9D3EF5FD}" presName="aSpace" presStyleCnt="0"/>
      <dgm:spPr/>
    </dgm:pt>
    <dgm:pt modelId="{9EA2182F-A1DE-4072-B7CC-579EAF5834CF}" type="pres">
      <dgm:prSet presAssocID="{EED6216F-36F1-496E-83FC-D214ED140936}" presName="aNode" presStyleLbl="fgAcc1" presStyleIdx="1" presStyleCnt="5">
        <dgm:presLayoutVars>
          <dgm:bulletEnabled val="1"/>
        </dgm:presLayoutVars>
      </dgm:prSet>
      <dgm:spPr/>
      <dgm:t>
        <a:bodyPr/>
        <a:lstStyle/>
        <a:p>
          <a:endParaRPr lang="en-GB"/>
        </a:p>
      </dgm:t>
    </dgm:pt>
    <dgm:pt modelId="{88F17AA8-6F6D-44AB-B8D5-ED317F70727C}" type="pres">
      <dgm:prSet presAssocID="{EED6216F-36F1-496E-83FC-D214ED140936}" presName="aSpace" presStyleCnt="0"/>
      <dgm:spPr/>
    </dgm:pt>
    <dgm:pt modelId="{8965BD0F-A295-4437-A471-D340CD6490D8}" type="pres">
      <dgm:prSet presAssocID="{2EECBC64-5CB1-4FC6-8124-52F9BAE28D88}" presName="aNode" presStyleLbl="fgAcc1" presStyleIdx="2" presStyleCnt="5">
        <dgm:presLayoutVars>
          <dgm:bulletEnabled val="1"/>
        </dgm:presLayoutVars>
      </dgm:prSet>
      <dgm:spPr/>
      <dgm:t>
        <a:bodyPr/>
        <a:lstStyle/>
        <a:p>
          <a:endParaRPr lang="en-GB"/>
        </a:p>
      </dgm:t>
    </dgm:pt>
    <dgm:pt modelId="{17654E39-4168-47E5-8DD9-89642A9E7DF3}" type="pres">
      <dgm:prSet presAssocID="{2EECBC64-5CB1-4FC6-8124-52F9BAE28D88}" presName="aSpace" presStyleCnt="0"/>
      <dgm:spPr/>
    </dgm:pt>
    <dgm:pt modelId="{C829C117-79B6-47C2-A2BE-CC3E1EAE4E54}" type="pres">
      <dgm:prSet presAssocID="{66C03FA4-44DD-4189-971D-DDE7B29672E5}" presName="aNode" presStyleLbl="fgAcc1" presStyleIdx="3" presStyleCnt="5">
        <dgm:presLayoutVars>
          <dgm:bulletEnabled val="1"/>
        </dgm:presLayoutVars>
      </dgm:prSet>
      <dgm:spPr/>
      <dgm:t>
        <a:bodyPr/>
        <a:lstStyle/>
        <a:p>
          <a:endParaRPr lang="en-GB"/>
        </a:p>
      </dgm:t>
    </dgm:pt>
    <dgm:pt modelId="{30B2FDC1-C6DA-430B-980D-5C541AFE8280}" type="pres">
      <dgm:prSet presAssocID="{66C03FA4-44DD-4189-971D-DDE7B29672E5}" presName="aSpace" presStyleCnt="0"/>
      <dgm:spPr/>
    </dgm:pt>
    <dgm:pt modelId="{423B13D0-0D54-4F0A-8946-2B0528F0792E}" type="pres">
      <dgm:prSet presAssocID="{7C696519-8569-42C9-97CB-903F083C98B1}" presName="aNode" presStyleLbl="fgAcc1" presStyleIdx="4" presStyleCnt="5">
        <dgm:presLayoutVars>
          <dgm:bulletEnabled val="1"/>
        </dgm:presLayoutVars>
      </dgm:prSet>
      <dgm:spPr/>
      <dgm:t>
        <a:bodyPr/>
        <a:lstStyle/>
        <a:p>
          <a:endParaRPr lang="en-GB"/>
        </a:p>
      </dgm:t>
    </dgm:pt>
    <dgm:pt modelId="{3BEEF5F3-6820-4B6B-9A6E-7C24D11E39AE}" type="pres">
      <dgm:prSet presAssocID="{7C696519-8569-42C9-97CB-903F083C98B1}" presName="aSpace" presStyleCnt="0"/>
      <dgm:spPr/>
    </dgm:pt>
  </dgm:ptLst>
  <dgm:cxnLst>
    <dgm:cxn modelId="{14427877-F167-48AA-9334-FA851DB77B49}" srcId="{2C1B3C4D-7FFB-4A50-B9F0-0CD3F7433ABF}" destId="{EED6216F-36F1-496E-83FC-D214ED140936}" srcOrd="1" destOrd="0" parTransId="{9218B233-9CA0-4E44-B74B-CEC22C2605F9}" sibTransId="{78A1A2C0-E2F6-48EC-AD5C-6FBFE223BC72}"/>
    <dgm:cxn modelId="{96324A9C-EB6F-42A2-86A8-B3F14032BDAC}" type="presOf" srcId="{2EECBC64-5CB1-4FC6-8124-52F9BAE28D88}" destId="{8965BD0F-A295-4437-A471-D340CD6490D8}" srcOrd="0" destOrd="0" presId="urn:microsoft.com/office/officeart/2005/8/layout/pyramid2"/>
    <dgm:cxn modelId="{1E227738-CE40-4186-A098-C516426DD289}" type="presOf" srcId="{2C1B3C4D-7FFB-4A50-B9F0-0CD3F7433ABF}" destId="{7890D927-44F4-4BDD-BD51-5CEFC8C9DBBC}" srcOrd="0" destOrd="0" presId="urn:microsoft.com/office/officeart/2005/8/layout/pyramid2"/>
    <dgm:cxn modelId="{98AF0908-71B7-4185-8764-3EDEEDAA78D9}" type="presOf" srcId="{73974098-E5DB-46B5-9B75-93BA9D3EF5FD}" destId="{1D0F97C2-C376-405F-80BC-9B089273B644}" srcOrd="0" destOrd="0" presId="urn:microsoft.com/office/officeart/2005/8/layout/pyramid2"/>
    <dgm:cxn modelId="{570715D6-8879-4147-AFDA-BF1F1A549A98}" type="presOf" srcId="{7C696519-8569-42C9-97CB-903F083C98B1}" destId="{423B13D0-0D54-4F0A-8946-2B0528F0792E}" srcOrd="0" destOrd="0" presId="urn:microsoft.com/office/officeart/2005/8/layout/pyramid2"/>
    <dgm:cxn modelId="{1E7E2DB5-04B3-4387-A73B-C01B19B0B88D}" srcId="{2C1B3C4D-7FFB-4A50-B9F0-0CD3F7433ABF}" destId="{7C696519-8569-42C9-97CB-903F083C98B1}" srcOrd="4" destOrd="0" parTransId="{2FEF5638-2929-4A85-B65C-B08075691ABA}" sibTransId="{B251A20B-84BC-4B1E-AD14-4EF6CEC591D2}"/>
    <dgm:cxn modelId="{A0FE1ACB-8F9F-404F-9991-A7EB53532B67}" type="presOf" srcId="{66C03FA4-44DD-4189-971D-DDE7B29672E5}" destId="{C829C117-79B6-47C2-A2BE-CC3E1EAE4E54}" srcOrd="0" destOrd="0" presId="urn:microsoft.com/office/officeart/2005/8/layout/pyramid2"/>
    <dgm:cxn modelId="{524898BA-B837-4470-B04B-4DF5B481064C}" srcId="{2C1B3C4D-7FFB-4A50-B9F0-0CD3F7433ABF}" destId="{2EECBC64-5CB1-4FC6-8124-52F9BAE28D88}" srcOrd="2" destOrd="0" parTransId="{5EA342BF-F964-4C92-B89A-CC58C352177D}" sibTransId="{9FC87789-528C-484B-9C9B-9B6605760AB4}"/>
    <dgm:cxn modelId="{08982806-A7C5-40C1-92B5-54CCB7351414}" srcId="{2C1B3C4D-7FFB-4A50-B9F0-0CD3F7433ABF}" destId="{66C03FA4-44DD-4189-971D-DDE7B29672E5}" srcOrd="3" destOrd="0" parTransId="{642BFF39-B6C1-4DA2-87A8-819465E5704E}" sibTransId="{024E3C32-CA8F-42E2-99A7-9E7E2FB5E37C}"/>
    <dgm:cxn modelId="{E855593A-A8B4-4B50-8287-11B0CD1354E3}" srcId="{2C1B3C4D-7FFB-4A50-B9F0-0CD3F7433ABF}" destId="{73974098-E5DB-46B5-9B75-93BA9D3EF5FD}" srcOrd="0" destOrd="0" parTransId="{51AF1FC6-0053-4A73-8250-96BDE4A7CB77}" sibTransId="{B900523A-E400-4DD3-9AB3-E992916054BD}"/>
    <dgm:cxn modelId="{63607764-C464-4733-B3C5-9A2F197DC0A2}" type="presOf" srcId="{EED6216F-36F1-496E-83FC-D214ED140936}" destId="{9EA2182F-A1DE-4072-B7CC-579EAF5834CF}" srcOrd="0" destOrd="0" presId="urn:microsoft.com/office/officeart/2005/8/layout/pyramid2"/>
    <dgm:cxn modelId="{827B4299-C112-4C94-94AF-FDF39495858A}" type="presParOf" srcId="{7890D927-44F4-4BDD-BD51-5CEFC8C9DBBC}" destId="{9B658CA3-7BA0-4A99-829F-8044056080C6}" srcOrd="0" destOrd="0" presId="urn:microsoft.com/office/officeart/2005/8/layout/pyramid2"/>
    <dgm:cxn modelId="{13109963-12F5-4351-8EDE-2D33AE9534EE}" type="presParOf" srcId="{7890D927-44F4-4BDD-BD51-5CEFC8C9DBBC}" destId="{5402E93B-9762-4DC0-AF8A-05976E7412F5}" srcOrd="1" destOrd="0" presId="urn:microsoft.com/office/officeart/2005/8/layout/pyramid2"/>
    <dgm:cxn modelId="{0E4CB701-47FF-40B8-99BC-4EC2A4141F97}" type="presParOf" srcId="{5402E93B-9762-4DC0-AF8A-05976E7412F5}" destId="{1D0F97C2-C376-405F-80BC-9B089273B644}" srcOrd="0" destOrd="0" presId="urn:microsoft.com/office/officeart/2005/8/layout/pyramid2"/>
    <dgm:cxn modelId="{553B9AD1-3444-4739-8B4A-1972C1A20B24}" type="presParOf" srcId="{5402E93B-9762-4DC0-AF8A-05976E7412F5}" destId="{9558E084-B17B-48CB-A21F-1DFA058B7F02}" srcOrd="1" destOrd="0" presId="urn:microsoft.com/office/officeart/2005/8/layout/pyramid2"/>
    <dgm:cxn modelId="{7E19C6DC-143B-4A63-81C3-1DE83D1B366F}" type="presParOf" srcId="{5402E93B-9762-4DC0-AF8A-05976E7412F5}" destId="{9EA2182F-A1DE-4072-B7CC-579EAF5834CF}" srcOrd="2" destOrd="0" presId="urn:microsoft.com/office/officeart/2005/8/layout/pyramid2"/>
    <dgm:cxn modelId="{D1734195-E412-4CD9-ACB7-259E530AFDBF}" type="presParOf" srcId="{5402E93B-9762-4DC0-AF8A-05976E7412F5}" destId="{88F17AA8-6F6D-44AB-B8D5-ED317F70727C}" srcOrd="3" destOrd="0" presId="urn:microsoft.com/office/officeart/2005/8/layout/pyramid2"/>
    <dgm:cxn modelId="{4DFE6365-DFC7-4400-9C18-FCFA16580829}" type="presParOf" srcId="{5402E93B-9762-4DC0-AF8A-05976E7412F5}" destId="{8965BD0F-A295-4437-A471-D340CD6490D8}" srcOrd="4" destOrd="0" presId="urn:microsoft.com/office/officeart/2005/8/layout/pyramid2"/>
    <dgm:cxn modelId="{C0F82928-1BD1-4690-A0FB-9BBD938C9061}" type="presParOf" srcId="{5402E93B-9762-4DC0-AF8A-05976E7412F5}" destId="{17654E39-4168-47E5-8DD9-89642A9E7DF3}" srcOrd="5" destOrd="0" presId="urn:microsoft.com/office/officeart/2005/8/layout/pyramid2"/>
    <dgm:cxn modelId="{7FFE1CDC-321A-4902-8143-F7F0D208D92D}" type="presParOf" srcId="{5402E93B-9762-4DC0-AF8A-05976E7412F5}" destId="{C829C117-79B6-47C2-A2BE-CC3E1EAE4E54}" srcOrd="6" destOrd="0" presId="urn:microsoft.com/office/officeart/2005/8/layout/pyramid2"/>
    <dgm:cxn modelId="{9A09C7F9-BB57-4C37-81CB-D68A95D923CC}" type="presParOf" srcId="{5402E93B-9762-4DC0-AF8A-05976E7412F5}" destId="{30B2FDC1-C6DA-430B-980D-5C541AFE8280}" srcOrd="7" destOrd="0" presId="urn:microsoft.com/office/officeart/2005/8/layout/pyramid2"/>
    <dgm:cxn modelId="{548C8354-1814-44C0-959E-66E7FDBDB68A}" type="presParOf" srcId="{5402E93B-9762-4DC0-AF8A-05976E7412F5}" destId="{423B13D0-0D54-4F0A-8946-2B0528F0792E}" srcOrd="8" destOrd="0" presId="urn:microsoft.com/office/officeart/2005/8/layout/pyramid2"/>
    <dgm:cxn modelId="{B354ACAB-18B0-4D96-B91E-085C8CE7736D}" type="presParOf" srcId="{5402E93B-9762-4DC0-AF8A-05976E7412F5}" destId="{3BEEF5F3-6820-4B6B-9A6E-7C24D11E39AE}"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156040-AF98-4F2C-9909-9F2439F6F588}" type="doc">
      <dgm:prSet loTypeId="urn:microsoft.com/office/officeart/2005/8/layout/chevron1" loCatId="process" qsTypeId="urn:microsoft.com/office/officeart/2005/8/quickstyle/simple1" qsCatId="simple" csTypeId="urn:microsoft.com/office/officeart/2005/8/colors/accent1_1" csCatId="accent1" phldr="1"/>
      <dgm:spPr/>
    </dgm:pt>
    <dgm:pt modelId="{74020AF3-C700-4606-8917-C6A353D7963A}">
      <dgm:prSet phldrT="[Text]" custT="1"/>
      <dgm:spPr/>
      <dgm:t>
        <a:bodyPr rtlCol="0"/>
        <a:lstStyle/>
        <a:p>
          <a:pPr rtl="0"/>
          <a:r>
            <a:rPr lang="tr-TR" sz="1400" u="sng" noProof="0" dirty="0" smtClean="0">
              <a:solidFill>
                <a:srgbClr val="990033"/>
              </a:solidFill>
            </a:rPr>
            <a:t>BİRİM FR</a:t>
          </a:r>
        </a:p>
        <a:p>
          <a:pPr rtl="0"/>
          <a:r>
            <a:rPr lang="tr-TR" sz="1400" noProof="0" dirty="0" smtClean="0"/>
            <a:t>İzleyen yılın Mart ayı sonuna kadar</a:t>
          </a:r>
          <a:endParaRPr lang="tr-TR" sz="1400" noProof="0" dirty="0"/>
        </a:p>
      </dgm:t>
      <dgm:extLst>
        <a:ext uri="{E40237B7-FDA0-4F09-8148-C483321AD2D9}">
          <dgm14:cNvPr xmlns:dgm14="http://schemas.microsoft.com/office/drawing/2010/diagram" id="0" name="" title="Step 1 title"/>
        </a:ext>
      </dgm:extLst>
    </dgm:pt>
    <dgm:pt modelId="{87D99D21-0B4A-4259-89FB-0E5941CB535C}" type="parTrans" cxnId="{B0E2386F-A443-4201-8130-FB9CC25AA154}">
      <dgm:prSet/>
      <dgm:spPr/>
      <dgm:t>
        <a:bodyPr rtlCol="0"/>
        <a:lstStyle/>
        <a:p>
          <a:pPr rtl="0"/>
          <a:endParaRPr lang="tr-TR" noProof="0" dirty="0"/>
        </a:p>
      </dgm:t>
    </dgm:pt>
    <dgm:pt modelId="{6CFF1BD9-AE1F-4488-8B72-01186EADA6FF}" type="sibTrans" cxnId="{B0E2386F-A443-4201-8130-FB9CC25AA154}">
      <dgm:prSet/>
      <dgm:spPr/>
      <dgm:t>
        <a:bodyPr rtlCol="0"/>
        <a:lstStyle/>
        <a:p>
          <a:pPr rtl="0"/>
          <a:endParaRPr lang="tr-TR" noProof="0" dirty="0"/>
        </a:p>
      </dgm:t>
    </dgm:pt>
    <dgm:pt modelId="{12E26E22-71B0-4386-A84F-ABF2FF66A99F}">
      <dgm:prSet phldrT="[Text]" custT="1"/>
      <dgm:spPr/>
      <dgm:t>
        <a:bodyPr rtlCol="0"/>
        <a:lstStyle/>
        <a:p>
          <a:pPr rtl="0"/>
          <a:r>
            <a:rPr lang="tr-TR" sz="1400" u="sng" noProof="0" dirty="0" smtClean="0">
              <a:solidFill>
                <a:srgbClr val="990033"/>
              </a:solidFill>
            </a:rPr>
            <a:t>İDARE FR</a:t>
          </a:r>
        </a:p>
        <a:p>
          <a:pPr rtl="0"/>
          <a:r>
            <a:rPr lang="tr-TR" sz="1400" noProof="0" dirty="0" smtClean="0"/>
            <a:t>İzleyen yılın Nisan ayı sonuna kadar</a:t>
          </a:r>
          <a:endParaRPr lang="tr-TR" sz="1400" noProof="0" dirty="0"/>
        </a:p>
      </dgm:t>
      <dgm:extLst>
        <a:ext uri="{E40237B7-FDA0-4F09-8148-C483321AD2D9}">
          <dgm14:cNvPr xmlns:dgm14="http://schemas.microsoft.com/office/drawing/2010/diagram" id="0" name="" title="Step 2 title"/>
        </a:ext>
      </dgm:extLst>
    </dgm:pt>
    <dgm:pt modelId="{3A6CB3CB-0F71-4CA8-93AA-0E3E3D59D313}" type="parTrans" cxnId="{937639B3-2352-48E4-A96B-F63DF2119D92}">
      <dgm:prSet/>
      <dgm:spPr/>
      <dgm:t>
        <a:bodyPr rtlCol="0"/>
        <a:lstStyle/>
        <a:p>
          <a:pPr rtl="0"/>
          <a:endParaRPr lang="tr-TR" noProof="0" dirty="0"/>
        </a:p>
      </dgm:t>
    </dgm:pt>
    <dgm:pt modelId="{E1826C46-15A2-4345-B986-53D05F21F155}" type="sibTrans" cxnId="{937639B3-2352-48E4-A96B-F63DF2119D92}">
      <dgm:prSet/>
      <dgm:spPr/>
      <dgm:t>
        <a:bodyPr rtlCol="0"/>
        <a:lstStyle/>
        <a:p>
          <a:pPr rtl="0"/>
          <a:endParaRPr lang="tr-TR" noProof="0" dirty="0"/>
        </a:p>
      </dgm:t>
    </dgm:pt>
    <dgm:pt modelId="{A8B05E70-CCF1-4080-8EEE-6873C9D4B630}">
      <dgm:prSet phldrT="[Text]" custT="1"/>
      <dgm:spPr/>
      <dgm:t>
        <a:bodyPr rtlCol="0"/>
        <a:lstStyle/>
        <a:p>
          <a:pPr rtl="0"/>
          <a:r>
            <a:rPr lang="tr-TR" sz="1400" u="sng" noProof="0" dirty="0" smtClean="0">
              <a:solidFill>
                <a:srgbClr val="990033"/>
              </a:solidFill>
            </a:rPr>
            <a:t>GENEL FR </a:t>
          </a:r>
        </a:p>
        <a:p>
          <a:pPr rtl="0"/>
          <a:r>
            <a:rPr lang="tr-TR" sz="1300" noProof="0" dirty="0" smtClean="0"/>
            <a:t>İzleyen yılın Haziran sonuna kadar</a:t>
          </a:r>
          <a:endParaRPr lang="tr-TR" sz="1300" noProof="0" dirty="0"/>
        </a:p>
      </dgm:t>
      <dgm:extLst>
        <a:ext uri="{E40237B7-FDA0-4F09-8148-C483321AD2D9}">
          <dgm14:cNvPr xmlns:dgm14="http://schemas.microsoft.com/office/drawing/2010/diagram" id="0" name="" title="Step 3 title"/>
        </a:ext>
      </dgm:extLst>
    </dgm:pt>
    <dgm:pt modelId="{11D1F3D3-0002-4131-9F84-22FBF8692DA9}" type="parTrans" cxnId="{B8B909D0-D4F6-48D4-81DA-A58F34AE3646}">
      <dgm:prSet/>
      <dgm:spPr/>
      <dgm:t>
        <a:bodyPr rtlCol="0"/>
        <a:lstStyle/>
        <a:p>
          <a:pPr rtl="0"/>
          <a:endParaRPr lang="tr-TR" noProof="0" dirty="0"/>
        </a:p>
      </dgm:t>
    </dgm:pt>
    <dgm:pt modelId="{B6438016-7365-4FC0-A372-D90585B4B6EE}" type="sibTrans" cxnId="{B8B909D0-D4F6-48D4-81DA-A58F34AE3646}">
      <dgm:prSet/>
      <dgm:spPr/>
      <dgm:t>
        <a:bodyPr rtlCol="0"/>
        <a:lstStyle/>
        <a:p>
          <a:pPr rtl="0"/>
          <a:endParaRPr lang="tr-TR" noProof="0" dirty="0"/>
        </a:p>
      </dgm:t>
    </dgm:pt>
    <dgm:pt modelId="{42147153-A6C2-4177-BA7D-2ACCC2C1B2F7}">
      <dgm:prSet phldrT="[Text]"/>
      <dgm:spPr/>
      <dgm:t>
        <a:bodyPr rtlCol="0"/>
        <a:lstStyle/>
        <a:p>
          <a:pPr rtl="0"/>
          <a:r>
            <a:rPr lang="tr-TR" u="sng" noProof="0" dirty="0" smtClean="0">
              <a:solidFill>
                <a:srgbClr val="990033"/>
              </a:solidFill>
            </a:rPr>
            <a:t>TBMM </a:t>
          </a:r>
        </a:p>
        <a:p>
          <a:pPr rtl="0"/>
          <a:r>
            <a:rPr lang="tr-TR" u="sng" noProof="0" dirty="0" smtClean="0">
              <a:solidFill>
                <a:srgbClr val="990033"/>
              </a:solidFill>
            </a:rPr>
            <a:t>GÖRÜŞÜLMESİ</a:t>
          </a:r>
        </a:p>
        <a:p>
          <a:pPr rtl="0"/>
          <a:endParaRPr lang="tr-TR" noProof="0" dirty="0"/>
        </a:p>
      </dgm:t>
      <dgm:extLst>
        <a:ext uri="{E40237B7-FDA0-4F09-8148-C483321AD2D9}">
          <dgm14:cNvPr xmlns:dgm14="http://schemas.microsoft.com/office/drawing/2010/diagram" id="0" name="" title="Step 4 title"/>
        </a:ext>
      </dgm:extLst>
    </dgm:pt>
    <dgm:pt modelId="{C6F68745-4C20-4204-96A6-585691399C14}" type="parTrans" cxnId="{777DC3C6-D336-4C94-A624-E5582A07ECAA}">
      <dgm:prSet/>
      <dgm:spPr/>
      <dgm:t>
        <a:bodyPr rtlCol="0"/>
        <a:lstStyle/>
        <a:p>
          <a:pPr rtl="0"/>
          <a:endParaRPr lang="tr-TR" noProof="0" dirty="0"/>
        </a:p>
      </dgm:t>
    </dgm:pt>
    <dgm:pt modelId="{0C6B132F-0347-46BA-86A4-3FAFB6676411}" type="sibTrans" cxnId="{777DC3C6-D336-4C94-A624-E5582A07ECAA}">
      <dgm:prSet/>
      <dgm:spPr/>
      <dgm:t>
        <a:bodyPr rtlCol="0"/>
        <a:lstStyle/>
        <a:p>
          <a:pPr rtl="0"/>
          <a:endParaRPr lang="tr-TR" noProof="0" dirty="0"/>
        </a:p>
      </dgm:t>
    </dgm:pt>
    <dgm:pt modelId="{1C61A9A2-33F2-469B-8AC4-A104A5A98D78}" type="pres">
      <dgm:prSet presAssocID="{44156040-AF98-4F2C-9909-9F2439F6F588}" presName="Name0" presStyleCnt="0">
        <dgm:presLayoutVars>
          <dgm:dir/>
          <dgm:animLvl val="lvl"/>
          <dgm:resizeHandles val="exact"/>
        </dgm:presLayoutVars>
      </dgm:prSet>
      <dgm:spPr/>
    </dgm:pt>
    <dgm:pt modelId="{881B8FEC-9D20-4669-BB2E-FA9CEA0BE5A9}" type="pres">
      <dgm:prSet presAssocID="{74020AF3-C700-4606-8917-C6A353D7963A}" presName="parTxOnly" presStyleLbl="node1" presStyleIdx="0" presStyleCnt="4">
        <dgm:presLayoutVars>
          <dgm:chMax val="0"/>
          <dgm:chPref val="0"/>
          <dgm:bulletEnabled val="1"/>
        </dgm:presLayoutVars>
      </dgm:prSet>
      <dgm:spPr/>
      <dgm:t>
        <a:bodyPr/>
        <a:lstStyle/>
        <a:p>
          <a:endParaRPr lang="tr-TR"/>
        </a:p>
      </dgm:t>
    </dgm:pt>
    <dgm:pt modelId="{705DFC51-4C30-4A07-9F0C-6EB770961C6F}" type="pres">
      <dgm:prSet presAssocID="{6CFF1BD9-AE1F-4488-8B72-01186EADA6FF}" presName="parTxOnlySpace" presStyleCnt="0"/>
      <dgm:spPr/>
    </dgm:pt>
    <dgm:pt modelId="{919A589F-F74A-40C3-BE88-AB8730BCAB04}" type="pres">
      <dgm:prSet presAssocID="{12E26E22-71B0-4386-A84F-ABF2FF66A99F}" presName="parTxOnly" presStyleLbl="node1" presStyleIdx="1" presStyleCnt="4">
        <dgm:presLayoutVars>
          <dgm:chMax val="0"/>
          <dgm:chPref val="0"/>
          <dgm:bulletEnabled val="1"/>
        </dgm:presLayoutVars>
      </dgm:prSet>
      <dgm:spPr/>
      <dgm:t>
        <a:bodyPr/>
        <a:lstStyle/>
        <a:p>
          <a:endParaRPr lang="tr-TR"/>
        </a:p>
      </dgm:t>
    </dgm:pt>
    <dgm:pt modelId="{01C6BCDE-530E-4D03-9CF5-9AB36CDC1FE1}" type="pres">
      <dgm:prSet presAssocID="{E1826C46-15A2-4345-B986-53D05F21F155}" presName="parTxOnlySpace" presStyleCnt="0"/>
      <dgm:spPr/>
    </dgm:pt>
    <dgm:pt modelId="{268F2328-4548-422B-9C65-80797E16B241}" type="pres">
      <dgm:prSet presAssocID="{A8B05E70-CCF1-4080-8EEE-6873C9D4B630}" presName="parTxOnly" presStyleLbl="node1" presStyleIdx="2" presStyleCnt="4">
        <dgm:presLayoutVars>
          <dgm:chMax val="0"/>
          <dgm:chPref val="0"/>
          <dgm:bulletEnabled val="1"/>
        </dgm:presLayoutVars>
      </dgm:prSet>
      <dgm:spPr/>
      <dgm:t>
        <a:bodyPr/>
        <a:lstStyle/>
        <a:p>
          <a:endParaRPr lang="tr-TR"/>
        </a:p>
      </dgm:t>
    </dgm:pt>
    <dgm:pt modelId="{8CB78EC1-7B74-4B6E-94C6-5F808A049A1F}" type="pres">
      <dgm:prSet presAssocID="{B6438016-7365-4FC0-A372-D90585B4B6EE}" presName="parTxOnlySpace" presStyleCnt="0"/>
      <dgm:spPr/>
    </dgm:pt>
    <dgm:pt modelId="{BDD0B0F7-A87C-4B5B-A4C3-4E4BE6EB0FE4}" type="pres">
      <dgm:prSet presAssocID="{42147153-A6C2-4177-BA7D-2ACCC2C1B2F7}" presName="parTxOnly" presStyleLbl="node1" presStyleIdx="3" presStyleCnt="4" custLinFactNeighborX="1718">
        <dgm:presLayoutVars>
          <dgm:chMax val="0"/>
          <dgm:chPref val="0"/>
          <dgm:bulletEnabled val="1"/>
        </dgm:presLayoutVars>
      </dgm:prSet>
      <dgm:spPr/>
      <dgm:t>
        <a:bodyPr/>
        <a:lstStyle/>
        <a:p>
          <a:endParaRPr lang="tr-TR"/>
        </a:p>
      </dgm:t>
    </dgm:pt>
  </dgm:ptLst>
  <dgm:cxnLst>
    <dgm:cxn modelId="{B8B909D0-D4F6-48D4-81DA-A58F34AE3646}" srcId="{44156040-AF98-4F2C-9909-9F2439F6F588}" destId="{A8B05E70-CCF1-4080-8EEE-6873C9D4B630}" srcOrd="2" destOrd="0" parTransId="{11D1F3D3-0002-4131-9F84-22FBF8692DA9}" sibTransId="{B6438016-7365-4FC0-A372-D90585B4B6EE}"/>
    <dgm:cxn modelId="{777DC3C6-D336-4C94-A624-E5582A07ECAA}" srcId="{44156040-AF98-4F2C-9909-9F2439F6F588}" destId="{42147153-A6C2-4177-BA7D-2ACCC2C1B2F7}" srcOrd="3" destOrd="0" parTransId="{C6F68745-4C20-4204-96A6-585691399C14}" sibTransId="{0C6B132F-0347-46BA-86A4-3FAFB6676411}"/>
    <dgm:cxn modelId="{BF4A375F-A05B-45C3-9731-23DBACB9FC02}" type="presOf" srcId="{12E26E22-71B0-4386-A84F-ABF2FF66A99F}" destId="{919A589F-F74A-40C3-BE88-AB8730BCAB04}" srcOrd="0" destOrd="0" presId="urn:microsoft.com/office/officeart/2005/8/layout/chevron1"/>
    <dgm:cxn modelId="{B0E2386F-A443-4201-8130-FB9CC25AA154}" srcId="{44156040-AF98-4F2C-9909-9F2439F6F588}" destId="{74020AF3-C700-4606-8917-C6A353D7963A}" srcOrd="0" destOrd="0" parTransId="{87D99D21-0B4A-4259-89FB-0E5941CB535C}" sibTransId="{6CFF1BD9-AE1F-4488-8B72-01186EADA6FF}"/>
    <dgm:cxn modelId="{937639B3-2352-48E4-A96B-F63DF2119D92}" srcId="{44156040-AF98-4F2C-9909-9F2439F6F588}" destId="{12E26E22-71B0-4386-A84F-ABF2FF66A99F}" srcOrd="1" destOrd="0" parTransId="{3A6CB3CB-0F71-4CA8-93AA-0E3E3D59D313}" sibTransId="{E1826C46-15A2-4345-B986-53D05F21F155}"/>
    <dgm:cxn modelId="{BB4F9699-C9DE-46C4-A04B-CD52EF57D4C5}" type="presOf" srcId="{74020AF3-C700-4606-8917-C6A353D7963A}" destId="{881B8FEC-9D20-4669-BB2E-FA9CEA0BE5A9}" srcOrd="0" destOrd="0" presId="urn:microsoft.com/office/officeart/2005/8/layout/chevron1"/>
    <dgm:cxn modelId="{383A5CFE-2D64-4002-A7C0-1E621409BFD6}" type="presOf" srcId="{44156040-AF98-4F2C-9909-9F2439F6F588}" destId="{1C61A9A2-33F2-469B-8AC4-A104A5A98D78}" srcOrd="0" destOrd="0" presId="urn:microsoft.com/office/officeart/2005/8/layout/chevron1"/>
    <dgm:cxn modelId="{9E75EA9C-2122-47C1-897A-5BBDE8D78AC4}" type="presOf" srcId="{A8B05E70-CCF1-4080-8EEE-6873C9D4B630}" destId="{268F2328-4548-422B-9C65-80797E16B241}" srcOrd="0" destOrd="0" presId="urn:microsoft.com/office/officeart/2005/8/layout/chevron1"/>
    <dgm:cxn modelId="{37A858B6-D71C-4E86-A467-E8D17167DE19}" type="presOf" srcId="{42147153-A6C2-4177-BA7D-2ACCC2C1B2F7}" destId="{BDD0B0F7-A87C-4B5B-A4C3-4E4BE6EB0FE4}" srcOrd="0" destOrd="0" presId="urn:microsoft.com/office/officeart/2005/8/layout/chevron1"/>
    <dgm:cxn modelId="{EDA037DE-3D60-46A9-9DDB-074A05981F8D}" type="presParOf" srcId="{1C61A9A2-33F2-469B-8AC4-A104A5A98D78}" destId="{881B8FEC-9D20-4669-BB2E-FA9CEA0BE5A9}" srcOrd="0" destOrd="0" presId="urn:microsoft.com/office/officeart/2005/8/layout/chevron1"/>
    <dgm:cxn modelId="{8F2A48B2-4519-4F7D-931D-1EB2DDCF4663}" type="presParOf" srcId="{1C61A9A2-33F2-469B-8AC4-A104A5A98D78}" destId="{705DFC51-4C30-4A07-9F0C-6EB770961C6F}" srcOrd="1" destOrd="0" presId="urn:microsoft.com/office/officeart/2005/8/layout/chevron1"/>
    <dgm:cxn modelId="{A8C49188-74D0-46A6-A671-569711775D6B}" type="presParOf" srcId="{1C61A9A2-33F2-469B-8AC4-A104A5A98D78}" destId="{919A589F-F74A-40C3-BE88-AB8730BCAB04}" srcOrd="2" destOrd="0" presId="urn:microsoft.com/office/officeart/2005/8/layout/chevron1"/>
    <dgm:cxn modelId="{DF828B00-7F32-4A0D-9D43-9FD5AE3C854B}" type="presParOf" srcId="{1C61A9A2-33F2-469B-8AC4-A104A5A98D78}" destId="{01C6BCDE-530E-4D03-9CF5-9AB36CDC1FE1}" srcOrd="3" destOrd="0" presId="urn:microsoft.com/office/officeart/2005/8/layout/chevron1"/>
    <dgm:cxn modelId="{2FC0E474-8734-4209-BD6D-C297DEE76CB4}" type="presParOf" srcId="{1C61A9A2-33F2-469B-8AC4-A104A5A98D78}" destId="{268F2328-4548-422B-9C65-80797E16B241}" srcOrd="4" destOrd="0" presId="urn:microsoft.com/office/officeart/2005/8/layout/chevron1"/>
    <dgm:cxn modelId="{30A10B48-C159-4CE5-AFE2-9908BF17AD25}" type="presParOf" srcId="{1C61A9A2-33F2-469B-8AC4-A104A5A98D78}" destId="{8CB78EC1-7B74-4B6E-94C6-5F808A049A1F}" srcOrd="5" destOrd="0" presId="urn:microsoft.com/office/officeart/2005/8/layout/chevron1"/>
    <dgm:cxn modelId="{3065F5B9-06B1-4353-A251-703F2693DE95}" type="presParOf" srcId="{1C61A9A2-33F2-469B-8AC4-A104A5A98D78}" destId="{BDD0B0F7-A87C-4B5B-A4C3-4E4BE6EB0FE4}"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2" y="2"/>
            <a:ext cx="2944283" cy="498295"/>
          </a:xfrm>
          <a:prstGeom prst="rect">
            <a:avLst/>
          </a:prstGeom>
        </p:spPr>
        <p:txBody>
          <a:bodyPr vert="horz" lIns="91426" tIns="45713" rIns="91426" bIns="45713" rtlCol="0"/>
          <a:lstStyle>
            <a:lvl1pPr algn="l">
              <a:defRPr sz="1200"/>
            </a:lvl1pPr>
          </a:lstStyle>
          <a:p>
            <a:pPr rtl="0"/>
            <a:endParaRPr lang="tr-TR" dirty="0"/>
          </a:p>
        </p:txBody>
      </p:sp>
      <p:sp>
        <p:nvSpPr>
          <p:cNvPr id="3" name="Tarih Yer Tutucusu 2"/>
          <p:cNvSpPr>
            <a:spLocks noGrp="1"/>
          </p:cNvSpPr>
          <p:nvPr>
            <p:ph type="dt" sz="quarter" idx="1"/>
          </p:nvPr>
        </p:nvSpPr>
        <p:spPr>
          <a:xfrm>
            <a:off x="3848647" y="2"/>
            <a:ext cx="2944283" cy="498295"/>
          </a:xfrm>
          <a:prstGeom prst="rect">
            <a:avLst/>
          </a:prstGeom>
        </p:spPr>
        <p:txBody>
          <a:bodyPr vert="horz" lIns="91426" tIns="45713" rIns="91426" bIns="45713" rtlCol="0"/>
          <a:lstStyle>
            <a:lvl1pPr algn="r">
              <a:defRPr sz="1200"/>
            </a:lvl1pPr>
          </a:lstStyle>
          <a:p>
            <a:pPr rtl="0"/>
            <a:fld id="{D128A38C-8588-4CF4-A9FF-5E354C9075FE}" type="datetime1">
              <a:rPr lang="tr-TR" smtClean="0"/>
              <a:t>30.10.2018</a:t>
            </a:fld>
            <a:endParaRPr lang="tr-TR" dirty="0"/>
          </a:p>
        </p:txBody>
      </p:sp>
      <p:sp>
        <p:nvSpPr>
          <p:cNvPr id="4" name="Alt Bilgi Yer Tutucusu 3"/>
          <p:cNvSpPr>
            <a:spLocks noGrp="1"/>
          </p:cNvSpPr>
          <p:nvPr>
            <p:ph type="ftr" sz="quarter" idx="2"/>
          </p:nvPr>
        </p:nvSpPr>
        <p:spPr>
          <a:xfrm>
            <a:off x="2" y="9433108"/>
            <a:ext cx="2944283" cy="498294"/>
          </a:xfrm>
          <a:prstGeom prst="rect">
            <a:avLst/>
          </a:prstGeom>
        </p:spPr>
        <p:txBody>
          <a:bodyPr vert="horz" lIns="91426" tIns="45713" rIns="91426" bIns="45713" rtlCol="0" anchor="b"/>
          <a:lstStyle>
            <a:lvl1pPr algn="l">
              <a:defRPr sz="1200"/>
            </a:lvl1pPr>
          </a:lstStyle>
          <a:p>
            <a:pPr rtl="0"/>
            <a:endParaRPr lang="tr-TR" dirty="0"/>
          </a:p>
        </p:txBody>
      </p:sp>
      <p:sp>
        <p:nvSpPr>
          <p:cNvPr id="5" name="Slayt Numarası Yer Tutucusu 4"/>
          <p:cNvSpPr>
            <a:spLocks noGrp="1"/>
          </p:cNvSpPr>
          <p:nvPr>
            <p:ph type="sldNum" sz="quarter" idx="3"/>
          </p:nvPr>
        </p:nvSpPr>
        <p:spPr>
          <a:xfrm>
            <a:off x="3848647" y="9433108"/>
            <a:ext cx="2944283" cy="498294"/>
          </a:xfrm>
          <a:prstGeom prst="rect">
            <a:avLst/>
          </a:prstGeom>
        </p:spPr>
        <p:txBody>
          <a:bodyPr vert="horz" lIns="91426" tIns="45713" rIns="91426" bIns="45713" rtlCol="0" anchor="b"/>
          <a:lstStyle>
            <a:lvl1pPr algn="r">
              <a:defRPr sz="1200"/>
            </a:lvl1pPr>
          </a:lstStyle>
          <a:p>
            <a:pPr rtl="0"/>
            <a:fld id="{84A4F617-7A30-41D4-AB86-5D833C98E18B}" type="slidenum">
              <a:rPr lang="tr-TR" smtClean="0"/>
              <a:t>‹#›</a:t>
            </a:fld>
            <a:endParaRPr lang="tr-TR" dirty="0"/>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2" y="2"/>
            <a:ext cx="2944283" cy="498295"/>
          </a:xfrm>
          <a:prstGeom prst="rect">
            <a:avLst/>
          </a:prstGeom>
        </p:spPr>
        <p:txBody>
          <a:bodyPr vert="horz" lIns="91426" tIns="45713" rIns="91426" bIns="45713" rtlCol="0"/>
          <a:lstStyle>
            <a:lvl1pPr algn="l">
              <a:defRPr sz="1200"/>
            </a:lvl1pPr>
          </a:lstStyle>
          <a:p>
            <a:pPr rtl="0"/>
            <a:endParaRPr lang="tr-TR" noProof="0" dirty="0"/>
          </a:p>
        </p:txBody>
      </p:sp>
      <p:sp>
        <p:nvSpPr>
          <p:cNvPr id="3" name="Tarih Yer Tutucusu 2"/>
          <p:cNvSpPr>
            <a:spLocks noGrp="1"/>
          </p:cNvSpPr>
          <p:nvPr>
            <p:ph type="dt" idx="1"/>
          </p:nvPr>
        </p:nvSpPr>
        <p:spPr>
          <a:xfrm>
            <a:off x="3848647" y="2"/>
            <a:ext cx="2944283" cy="498295"/>
          </a:xfrm>
          <a:prstGeom prst="rect">
            <a:avLst/>
          </a:prstGeom>
        </p:spPr>
        <p:txBody>
          <a:bodyPr vert="horz" lIns="91426" tIns="45713" rIns="91426" bIns="45713" rtlCol="0"/>
          <a:lstStyle>
            <a:lvl1pPr algn="r">
              <a:defRPr sz="1200"/>
            </a:lvl1pPr>
          </a:lstStyle>
          <a:p>
            <a:pPr rtl="0"/>
            <a:fld id="{565C354D-8E33-4330-A532-95271D370E46}" type="datetime1">
              <a:rPr lang="tr-TR" noProof="0" smtClean="0"/>
              <a:t>30.10.2018</a:t>
            </a:fld>
            <a:endParaRPr lang="tr-TR" noProof="0" dirty="0"/>
          </a:p>
        </p:txBody>
      </p:sp>
      <p:sp>
        <p:nvSpPr>
          <p:cNvPr id="4" name="Slayt Görüntüsü Yer Tutucusu 3"/>
          <p:cNvSpPr>
            <a:spLocks noGrp="1" noRot="1" noChangeAspect="1"/>
          </p:cNvSpPr>
          <p:nvPr>
            <p:ph type="sldImg" idx="2"/>
          </p:nvPr>
        </p:nvSpPr>
        <p:spPr>
          <a:xfrm>
            <a:off x="419100" y="1241425"/>
            <a:ext cx="5956300" cy="3351213"/>
          </a:xfrm>
          <a:prstGeom prst="rect">
            <a:avLst/>
          </a:prstGeom>
          <a:noFill/>
          <a:ln w="12700">
            <a:solidFill>
              <a:prstClr val="black"/>
            </a:solidFill>
          </a:ln>
        </p:spPr>
        <p:txBody>
          <a:bodyPr vert="horz" lIns="91426" tIns="45713" rIns="91426" bIns="45713" rtlCol="0" anchor="ctr"/>
          <a:lstStyle/>
          <a:p>
            <a:pPr rtl="0"/>
            <a:endParaRPr lang="tr-TR" noProof="0" dirty="0"/>
          </a:p>
        </p:txBody>
      </p:sp>
      <p:sp>
        <p:nvSpPr>
          <p:cNvPr id="5" name="Notlar Yer Tutucusu 4"/>
          <p:cNvSpPr>
            <a:spLocks noGrp="1"/>
          </p:cNvSpPr>
          <p:nvPr>
            <p:ph type="body" sz="quarter" idx="3"/>
          </p:nvPr>
        </p:nvSpPr>
        <p:spPr>
          <a:xfrm>
            <a:off x="679451" y="4779488"/>
            <a:ext cx="5435600" cy="3910489"/>
          </a:xfrm>
          <a:prstGeom prst="rect">
            <a:avLst/>
          </a:prstGeom>
        </p:spPr>
        <p:txBody>
          <a:bodyPr vert="horz" lIns="91426" tIns="45713" rIns="91426" bIns="45713"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2" y="9433108"/>
            <a:ext cx="2944283" cy="498294"/>
          </a:xfrm>
          <a:prstGeom prst="rect">
            <a:avLst/>
          </a:prstGeom>
        </p:spPr>
        <p:txBody>
          <a:bodyPr vert="horz" lIns="91426" tIns="45713" rIns="91426" bIns="45713"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48647" y="9433108"/>
            <a:ext cx="2944283" cy="498294"/>
          </a:xfrm>
          <a:prstGeom prst="rect">
            <a:avLst/>
          </a:prstGeom>
        </p:spPr>
        <p:txBody>
          <a:bodyPr vert="horz" lIns="91426" tIns="45713" rIns="91426" bIns="45713" rtlCol="0" anchor="b"/>
          <a:lstStyle>
            <a:lvl1pPr algn="r">
              <a:defRPr sz="1200"/>
            </a:lvl1pPr>
          </a:lstStyle>
          <a:p>
            <a:pPr rtl="0"/>
            <a:fld id="{1B9A179D-2D27-49E2-B022-8EDDA2EFE682}" type="slidenum">
              <a:rPr lang="tr-TR" noProof="0" smtClean="0"/>
              <a:t>‹#›</a:t>
            </a:fld>
            <a:endParaRPr lang="tr-TR" noProof="0" dirty="0"/>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r>
              <a:rPr lang="tr-TR" i="1" dirty="0">
                <a:latin typeface="Arial" pitchFamily="34" charset="0"/>
                <a:cs typeface="Arial" pitchFamily="34" charset="0"/>
              </a:rPr>
              <a:t>Bu slayttaki resmi değiştirmek için resmi seçin ve silin. Sonra, yer tutucudaki Resimler simgesine tıklayarak kendi resminizi ekleyin.</a:t>
            </a:r>
          </a:p>
          <a:p>
            <a:pPr rtl="0"/>
            <a:endParaRPr lang="tr-TR" dirty="0"/>
          </a:p>
        </p:txBody>
      </p:sp>
      <p:sp>
        <p:nvSpPr>
          <p:cNvPr id="4" name="Slayt Numarası Yer Tutucusu 3"/>
          <p:cNvSpPr>
            <a:spLocks noGrp="1"/>
          </p:cNvSpPr>
          <p:nvPr>
            <p:ph type="sldNum" sz="quarter" idx="10"/>
          </p:nvPr>
        </p:nvSpPr>
        <p:spPr/>
        <p:txBody>
          <a:bodyPr rtlCol="0"/>
          <a:lstStyle/>
          <a:p>
            <a:pPr rtl="0"/>
            <a:fld id="{1B9A179D-2D27-49E2-B022-8EDDA2EFE682}" type="slidenum">
              <a:rPr lang="tr-TR" smtClean="0"/>
              <a:t>1</a:t>
            </a:fld>
            <a:endParaRPr lang="tr-TR" dirty="0"/>
          </a:p>
        </p:txBody>
      </p:sp>
    </p:spTree>
    <p:extLst>
      <p:ext uri="{BB962C8B-B14F-4D97-AF65-F5344CB8AC3E}">
        <p14:creationId xmlns:p14="http://schemas.microsoft.com/office/powerpoint/2010/main" val="1542422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2</a:t>
            </a:fld>
            <a:endParaRPr lang="tr-TR" dirty="0"/>
          </a:p>
        </p:txBody>
      </p:sp>
    </p:spTree>
    <p:extLst>
      <p:ext uri="{BB962C8B-B14F-4D97-AF65-F5344CB8AC3E}">
        <p14:creationId xmlns:p14="http://schemas.microsoft.com/office/powerpoint/2010/main" val="327269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8</a:t>
            </a:fld>
            <a:endParaRPr lang="tr-TR" dirty="0"/>
          </a:p>
        </p:txBody>
      </p:sp>
    </p:spTree>
    <p:extLst>
      <p:ext uri="{BB962C8B-B14F-4D97-AF65-F5344CB8AC3E}">
        <p14:creationId xmlns:p14="http://schemas.microsoft.com/office/powerpoint/2010/main" val="503015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9</a:t>
            </a:fld>
            <a:endParaRPr lang="tr-TR" dirty="0"/>
          </a:p>
        </p:txBody>
      </p:sp>
    </p:spTree>
    <p:extLst>
      <p:ext uri="{BB962C8B-B14F-4D97-AF65-F5344CB8AC3E}">
        <p14:creationId xmlns:p14="http://schemas.microsoft.com/office/powerpoint/2010/main" val="3667030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10</a:t>
            </a:fld>
            <a:endParaRPr lang="tr-TR" dirty="0"/>
          </a:p>
        </p:txBody>
      </p:sp>
    </p:spTree>
    <p:extLst>
      <p:ext uri="{BB962C8B-B14F-4D97-AF65-F5344CB8AC3E}">
        <p14:creationId xmlns:p14="http://schemas.microsoft.com/office/powerpoint/2010/main" val="1775088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11</a:t>
            </a:fld>
            <a:endParaRPr lang="tr-TR" dirty="0"/>
          </a:p>
        </p:txBody>
      </p:sp>
    </p:spTree>
    <p:extLst>
      <p:ext uri="{BB962C8B-B14F-4D97-AF65-F5344CB8AC3E}">
        <p14:creationId xmlns:p14="http://schemas.microsoft.com/office/powerpoint/2010/main" val="1381732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16</a:t>
            </a:fld>
            <a:endParaRPr lang="tr-TR" dirty="0"/>
          </a:p>
        </p:txBody>
      </p:sp>
    </p:spTree>
    <p:extLst>
      <p:ext uri="{BB962C8B-B14F-4D97-AF65-F5344CB8AC3E}">
        <p14:creationId xmlns:p14="http://schemas.microsoft.com/office/powerpoint/2010/main" val="297497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1B9A179D-2D27-49E2-B022-8EDDA2EFE682}" type="slidenum">
              <a:rPr lang="tr-TR" smtClean="0"/>
              <a:t>21</a:t>
            </a:fld>
            <a:endParaRPr lang="tr-TR" dirty="0"/>
          </a:p>
        </p:txBody>
      </p:sp>
    </p:spTree>
    <p:extLst>
      <p:ext uri="{BB962C8B-B14F-4D97-AF65-F5344CB8AC3E}">
        <p14:creationId xmlns:p14="http://schemas.microsoft.com/office/powerpoint/2010/main" val="31671705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2" name="Serbest Biçimli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a:extLst/>
        </p:spPr>
        <p:txBody>
          <a:bodyPr vert="horz" wrap="square" lIns="91440" tIns="45720" rIns="91440" bIns="45720" numCol="1" rtlCol="0" anchor="t" anchorCtr="0" compatLnSpc="1">
            <a:prstTxWarp prst="textNoShape">
              <a:avLst/>
            </a:prstTxWarp>
            <a:noAutofit/>
          </a:bodyPr>
          <a:lstStyle/>
          <a:p>
            <a:pPr rtl="0"/>
            <a:endParaRPr lang="tr-TR" sz="1800" noProof="0" dirty="0"/>
          </a:p>
        </p:txBody>
      </p:sp>
      <p:sp>
        <p:nvSpPr>
          <p:cNvPr id="7" name="Serbest Biçimli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8" name="Serbest Biçimli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2" name="Başlık 1"/>
          <p:cNvSpPr>
            <a:spLocks noGrp="1"/>
          </p:cNvSpPr>
          <p:nvPr>
            <p:ph type="ctrTitle"/>
          </p:nvPr>
        </p:nvSpPr>
        <p:spPr>
          <a:xfrm>
            <a:off x="1295400" y="1873584"/>
            <a:ext cx="6400800" cy="2560320"/>
          </a:xfrm>
        </p:spPr>
        <p:txBody>
          <a:bodyPr rtlCol="0" anchor="b">
            <a:normAutofit/>
          </a:bodyPr>
          <a:lstStyle>
            <a:lvl1pPr algn="l">
              <a:defRPr sz="4000">
                <a:solidFill>
                  <a:schemeClr val="tx1"/>
                </a:solidFill>
              </a:defRPr>
            </a:lvl1pPr>
          </a:lstStyle>
          <a:p>
            <a:pPr rtl="0"/>
            <a:r>
              <a:rPr lang="tr-TR" noProof="0" smtClean="0"/>
              <a:t>Asıl başlık stili için tıklatın</a:t>
            </a:r>
            <a:endParaRPr lang="tr-TR" noProof="0" dirty="0"/>
          </a:p>
        </p:txBody>
      </p:sp>
      <p:sp>
        <p:nvSpPr>
          <p:cNvPr id="3" name="Alt Başlık 2"/>
          <p:cNvSpPr>
            <a:spLocks noGrp="1"/>
          </p:cNvSpPr>
          <p:nvPr>
            <p:ph type="subTitle" idx="1"/>
          </p:nvPr>
        </p:nvSpPr>
        <p:spPr>
          <a:xfrm>
            <a:off x="1295400" y="4572000"/>
            <a:ext cx="6400800" cy="1600200"/>
          </a:xfrm>
        </p:spPr>
        <p:txBody>
          <a:bodyPr rtlCol="0"/>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smtClean="0"/>
              <a:t>Asıl alt başlık stilini düzenlemek için tıklatın</a:t>
            </a:r>
            <a:endParaRPr lang="tr-TR" noProof="0" dirty="0"/>
          </a:p>
        </p:txBody>
      </p:sp>
    </p:spTree>
    <p:extLst>
      <p:ext uri="{BB962C8B-B14F-4D97-AF65-F5344CB8AC3E}">
        <p14:creationId xmlns:p14="http://schemas.microsoft.com/office/powerpoint/2010/main" val="512585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295400" y="255134"/>
            <a:ext cx="9601200" cy="1036850"/>
          </a:xfrm>
        </p:spPr>
        <p:txBody>
          <a:bodyPr rtlCol="0" anchor="b"/>
          <a:lstStyle>
            <a:lvl1pPr>
              <a:defRPr sz="3200"/>
            </a:lvl1pPr>
          </a:lstStyle>
          <a:p>
            <a:pPr rtl="0"/>
            <a:r>
              <a:rPr lang="tr-TR" noProof="0" smtClean="0"/>
              <a:t>Asıl başlık stili için tıklatın</a:t>
            </a:r>
            <a:endParaRPr lang="tr-TR" noProof="0" dirty="0"/>
          </a:p>
        </p:txBody>
      </p:sp>
      <p:sp>
        <p:nvSpPr>
          <p:cNvPr id="3" name="Resim Yer Tutucusu 2" descr="Resim eklemek için boş yer tutucu. Yer tutucuya tıklayın ve eklemek istediğiniz resmi seçin"/>
          <p:cNvSpPr>
            <a:spLocks noGrp="1"/>
          </p:cNvSpPr>
          <p:nvPr>
            <p:ph type="pic" idx="1"/>
          </p:nvPr>
        </p:nvSpPr>
        <p:spPr>
          <a:xfrm>
            <a:off x="4724400" y="1828801"/>
            <a:ext cx="6172200" cy="4343400"/>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a:xfrm>
            <a:off x="1295400" y="1828800"/>
            <a:ext cx="3017520" cy="4343400"/>
          </a:xfrm>
        </p:spPr>
        <p:txBody>
          <a:bodyPr rtlCol="0"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5" name="Tarih Yer Tutucusu 4"/>
          <p:cNvSpPr>
            <a:spLocks noGrp="1"/>
          </p:cNvSpPr>
          <p:nvPr>
            <p:ph type="dt" sz="half" idx="10"/>
          </p:nvPr>
        </p:nvSpPr>
        <p:spPr/>
        <p:txBody>
          <a:bodyPr rtlCol="0"/>
          <a:lstStyle/>
          <a:p>
            <a:pPr rtl="0"/>
            <a:fld id="{473F2141-2B44-4073-967E-1A20F0ED50B3}" type="datetime1">
              <a:rPr lang="tr-TR" noProof="0" smtClean="0"/>
              <a:t>30.10.2018</a:t>
            </a:fld>
            <a:endParaRPr lang="tr-TR" noProof="0" dirty="0"/>
          </a:p>
        </p:txBody>
      </p:sp>
      <p:sp>
        <p:nvSpPr>
          <p:cNvPr id="7" name="Slayt Numarası Yer Tutucusu 6"/>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106759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Resim Yazılı İki Resim">
    <p:spTree>
      <p:nvGrpSpPr>
        <p:cNvPr id="1" name=""/>
        <p:cNvGrpSpPr/>
        <p:nvPr/>
      </p:nvGrpSpPr>
      <p:grpSpPr>
        <a:xfrm>
          <a:off x="0" y="0"/>
          <a:ext cx="0" cy="0"/>
          <a:chOff x="0" y="0"/>
          <a:chExt cx="0" cy="0"/>
        </a:xfrm>
      </p:grpSpPr>
      <p:sp>
        <p:nvSpPr>
          <p:cNvPr id="9" name="Dikdörtgen 8"/>
          <p:cNvSpPr/>
          <p:nvPr/>
        </p:nvSpPr>
        <p:spPr bwMode="invGray">
          <a:xfrm>
            <a:off x="1295400"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0" name="Dikdörtgen 9"/>
          <p:cNvSpPr/>
          <p:nvPr/>
        </p:nvSpPr>
        <p:spPr bwMode="invGray">
          <a:xfrm>
            <a:off x="6324599"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11" name="Dikdörtgen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sz="1800" noProof="0" dirty="0"/>
          </a:p>
        </p:txBody>
      </p:sp>
      <p:sp>
        <p:nvSpPr>
          <p:cNvPr id="12" name="Dikdörtgen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sz="1800" noProof="0" dirty="0"/>
          </a:p>
        </p:txBody>
      </p:sp>
      <p:sp>
        <p:nvSpPr>
          <p:cNvPr id="2" name="Başlık 1"/>
          <p:cNvSpPr>
            <a:spLocks noGrp="1"/>
          </p:cNvSpPr>
          <p:nvPr>
            <p:ph type="title"/>
          </p:nvPr>
        </p:nvSpPr>
        <p:spPr>
          <a:xfrm>
            <a:off x="1295400" y="255134"/>
            <a:ext cx="9601200" cy="1036850"/>
          </a:xfrm>
        </p:spPr>
        <p:txBody>
          <a:bodyPr rtlCol="0" anchor="b"/>
          <a:lstStyle>
            <a:lvl1pPr>
              <a:defRPr sz="3200"/>
            </a:lvl1pPr>
          </a:lstStyle>
          <a:p>
            <a:pPr rtl="0"/>
            <a:r>
              <a:rPr lang="tr-TR" noProof="0" smtClean="0"/>
              <a:t>Asıl başlık stili için tıklatın</a:t>
            </a:r>
            <a:endParaRPr lang="tr-TR" noProof="0" dirty="0"/>
          </a:p>
        </p:txBody>
      </p:sp>
      <p:sp>
        <p:nvSpPr>
          <p:cNvPr id="3" name="Resim Yer Tutucusu 2" descr="Resim eklemek için boş yer tutucu. Yer tutucuya tıklayın ve eklemek istediğiniz resmi seçin"/>
          <p:cNvSpPr>
            <a:spLocks noGrp="1"/>
          </p:cNvSpPr>
          <p:nvPr>
            <p:ph type="pic" idx="1"/>
          </p:nvPr>
        </p:nvSpPr>
        <p:spPr>
          <a:xfrm>
            <a:off x="1298448" y="1828801"/>
            <a:ext cx="4572000" cy="3428999"/>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4" name="Metin Yer Tutucusu 3"/>
          <p:cNvSpPr>
            <a:spLocks noGrp="1"/>
          </p:cNvSpPr>
          <p:nvPr>
            <p:ph type="body" sz="half" idx="2"/>
          </p:nvPr>
        </p:nvSpPr>
        <p:spPr bwMode="invGray">
          <a:xfrm>
            <a:off x="1371273" y="5333098"/>
            <a:ext cx="4420252" cy="839102"/>
          </a:xfrm>
        </p:spPr>
        <p:txBody>
          <a:bodyPr rtlCol="0"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8" name="Resim Yer Tutucusu 2" descr="Resim eklemek için boş yer tutucu. Yer tutucuya tıklayın ve eklemek istediğiniz resmi seçin"/>
          <p:cNvSpPr>
            <a:spLocks noGrp="1"/>
          </p:cNvSpPr>
          <p:nvPr>
            <p:ph type="pic" idx="13"/>
          </p:nvPr>
        </p:nvSpPr>
        <p:spPr>
          <a:xfrm>
            <a:off x="6324600" y="1828801"/>
            <a:ext cx="4572000" cy="3428999"/>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noProof="0" smtClean="0"/>
              <a:t>Resim eklemek için simgeyi tıklatın</a:t>
            </a:r>
            <a:endParaRPr lang="tr-TR" noProof="0" dirty="0"/>
          </a:p>
        </p:txBody>
      </p:sp>
      <p:sp>
        <p:nvSpPr>
          <p:cNvPr id="13" name="Metin Yer Tutucusu 3"/>
          <p:cNvSpPr>
            <a:spLocks noGrp="1"/>
          </p:cNvSpPr>
          <p:nvPr>
            <p:ph type="body" sz="half" idx="14"/>
          </p:nvPr>
        </p:nvSpPr>
        <p:spPr bwMode="invGray">
          <a:xfrm>
            <a:off x="6412954" y="5333098"/>
            <a:ext cx="4420252" cy="839102"/>
          </a:xfrm>
        </p:spPr>
        <p:txBody>
          <a:bodyPr rtlCol="0"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5" name="Tarih Yer Tutucusu 4"/>
          <p:cNvSpPr>
            <a:spLocks noGrp="1"/>
          </p:cNvSpPr>
          <p:nvPr>
            <p:ph type="dt" sz="half" idx="10"/>
          </p:nvPr>
        </p:nvSpPr>
        <p:spPr/>
        <p:txBody>
          <a:bodyPr rtlCol="0"/>
          <a:lstStyle/>
          <a:p>
            <a:pPr rtl="0"/>
            <a:fld id="{66893326-C5C9-4658-A3E2-EC7D5EE91744}" type="datetime1">
              <a:rPr lang="tr-TR" noProof="0" smtClean="0"/>
              <a:t>30.10.2018</a:t>
            </a:fld>
            <a:endParaRPr lang="tr-TR" noProof="0" dirty="0"/>
          </a:p>
        </p:txBody>
      </p:sp>
      <p:sp>
        <p:nvSpPr>
          <p:cNvPr id="7" name="Slayt Numarası Yer Tutucusu 6"/>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394401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Dikey Metin Yer Tutucusu 2"/>
          <p:cNvSpPr>
            <a:spLocks noGrp="1"/>
          </p:cNvSpPr>
          <p:nvPr>
            <p:ph type="body" orient="vert" idx="1"/>
          </p:nvPr>
        </p:nvSpPr>
        <p:spPr/>
        <p:txBody>
          <a:bodyPr vert="eaVert"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4" name="Tarih Yer Tutucusu 3"/>
          <p:cNvSpPr>
            <a:spLocks noGrp="1"/>
          </p:cNvSpPr>
          <p:nvPr>
            <p:ph type="dt" sz="half" idx="10"/>
          </p:nvPr>
        </p:nvSpPr>
        <p:spPr/>
        <p:txBody>
          <a:bodyPr rtlCol="0"/>
          <a:lstStyle/>
          <a:p>
            <a:pPr rtl="0"/>
            <a:fld id="{689792A9-FE1C-414C-9F3A-87722AFF487F}" type="datetime1">
              <a:rPr lang="tr-TR" noProof="0" smtClean="0"/>
              <a:t>30.10.2018</a:t>
            </a:fld>
            <a:endParaRPr lang="tr-TR" noProof="0" dirty="0"/>
          </a:p>
        </p:txBody>
      </p:sp>
      <p:sp>
        <p:nvSpPr>
          <p:cNvPr id="6" name="Slayt Numarası Yer Tutucusu 5"/>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1092945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Dikdörtgen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8" name="Dikdörtgen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9" name="Dikdörtgen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2" name="Dikey Başlık 1"/>
          <p:cNvSpPr>
            <a:spLocks noGrp="1"/>
          </p:cNvSpPr>
          <p:nvPr>
            <p:ph type="title" orient="vert"/>
          </p:nvPr>
        </p:nvSpPr>
        <p:spPr>
          <a:xfrm>
            <a:off x="9871318" y="685800"/>
            <a:ext cx="1033272" cy="5486400"/>
          </a:xfrm>
        </p:spPr>
        <p:txBody>
          <a:bodyPr vert="eaVert" rtlCol="0"/>
          <a:lstStyle/>
          <a:p>
            <a:pPr rtl="0"/>
            <a:r>
              <a:rPr lang="tr-TR" noProof="0" smtClean="0"/>
              <a:t>Asıl başlık stili için tıklatın</a:t>
            </a:r>
            <a:endParaRPr lang="tr-TR" noProof="0" dirty="0"/>
          </a:p>
        </p:txBody>
      </p:sp>
      <p:sp>
        <p:nvSpPr>
          <p:cNvPr id="3" name="Dikey Metin Yer Tutucusu 2"/>
          <p:cNvSpPr>
            <a:spLocks noGrp="1"/>
          </p:cNvSpPr>
          <p:nvPr>
            <p:ph type="body" orient="vert" idx="1"/>
          </p:nvPr>
        </p:nvSpPr>
        <p:spPr>
          <a:xfrm>
            <a:off x="1295400" y="685800"/>
            <a:ext cx="7976754" cy="5486400"/>
          </a:xfrm>
        </p:spPr>
        <p:txBody>
          <a:bodyPr vert="eaVert"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4" name="Tarih Yer Tutucusu 3"/>
          <p:cNvSpPr>
            <a:spLocks noGrp="1"/>
          </p:cNvSpPr>
          <p:nvPr>
            <p:ph type="dt" sz="half" idx="10"/>
          </p:nvPr>
        </p:nvSpPr>
        <p:spPr/>
        <p:txBody>
          <a:bodyPr rtlCol="0"/>
          <a:lstStyle/>
          <a:p>
            <a:pPr rtl="0"/>
            <a:fld id="{83855435-C7D4-4ECE-9CF0-B9D4F000183E}" type="datetime1">
              <a:rPr lang="tr-TR" noProof="0" smtClean="0"/>
              <a:t>30.10.2018</a:t>
            </a:fld>
            <a:endParaRPr lang="tr-TR" noProof="0" dirty="0"/>
          </a:p>
        </p:txBody>
      </p:sp>
      <p:sp>
        <p:nvSpPr>
          <p:cNvPr id="6" name="Slayt Numarası Yer Tutucusu 5"/>
          <p:cNvSpPr>
            <a:spLocks noGrp="1"/>
          </p:cNvSpPr>
          <p:nvPr>
            <p:ph type="sldNum" sz="quarter" idx="12"/>
          </p:nvPr>
        </p:nvSpPr>
        <p:spPr/>
        <p:txBody>
          <a:bodyPr rtlCol="0"/>
          <a:lstStyle>
            <a:lvl1pPr>
              <a:defRPr>
                <a:solidFill>
                  <a:schemeClr val="bg1"/>
                </a:solidFill>
              </a:defRPr>
            </a:lvl1pPr>
          </a:lstStyle>
          <a:p>
            <a:pPr rtl="0"/>
            <a:fld id="{A7F8E3F6-DE14-48B2-B2BC-6FABA9630FB8}" type="slidenum">
              <a:rPr lang="tr-TR" noProof="0" smtClean="0"/>
              <a:pPr/>
              <a:t>‹#›</a:t>
            </a:fld>
            <a:endParaRPr lang="tr-TR" noProof="0" dirty="0"/>
          </a:p>
        </p:txBody>
      </p:sp>
    </p:spTree>
    <p:extLst>
      <p:ext uri="{BB962C8B-B14F-4D97-AF65-F5344CB8AC3E}">
        <p14:creationId xmlns:p14="http://schemas.microsoft.com/office/powerpoint/2010/main" val="1804110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İçerik Yer Tutucusu 2"/>
          <p:cNvSpPr>
            <a:spLocks noGrp="1"/>
          </p:cNvSpPr>
          <p:nvPr>
            <p:ph idx="1"/>
          </p:nvPr>
        </p:nvSpPr>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ekleme</a:t>
            </a:r>
            <a:endParaRPr lang="tr-TR" noProof="0" dirty="0"/>
          </a:p>
        </p:txBody>
      </p:sp>
      <p:sp>
        <p:nvSpPr>
          <p:cNvPr id="4" name="Tarih Yer Tutucusu 3"/>
          <p:cNvSpPr>
            <a:spLocks noGrp="1"/>
          </p:cNvSpPr>
          <p:nvPr>
            <p:ph type="dt" sz="half" idx="10"/>
          </p:nvPr>
        </p:nvSpPr>
        <p:spPr/>
        <p:txBody>
          <a:bodyPr rtlCol="0"/>
          <a:lstStyle/>
          <a:p>
            <a:pPr rtl="0"/>
            <a:fld id="{EC2CF303-49A3-42BB-89CE-579AB752DA8A}" type="datetime1">
              <a:rPr lang="tr-TR" noProof="0" smtClean="0"/>
              <a:t>30.10.2018</a:t>
            </a:fld>
            <a:endParaRPr lang="tr-TR" noProof="0" dirty="0"/>
          </a:p>
        </p:txBody>
      </p:sp>
      <p:sp>
        <p:nvSpPr>
          <p:cNvPr id="6" name="Slayt Numarası Yer Tutucusu 5"/>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2596182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Resimli Başlık Slaydı">
    <p:spTree>
      <p:nvGrpSpPr>
        <p:cNvPr id="1" name=""/>
        <p:cNvGrpSpPr/>
        <p:nvPr/>
      </p:nvGrpSpPr>
      <p:grpSpPr>
        <a:xfrm>
          <a:off x="0" y="0"/>
          <a:ext cx="0" cy="0"/>
          <a:chOff x="0" y="0"/>
          <a:chExt cx="0" cy="0"/>
        </a:xfrm>
      </p:grpSpPr>
      <p:sp>
        <p:nvSpPr>
          <p:cNvPr id="10" name="Dikdörtgen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a:extLst/>
        </p:spPr>
        <p:txBody>
          <a:bodyPr vert="horz" wrap="square" lIns="91440" tIns="45720" rIns="91440" bIns="45720" numCol="1" rtlCol="0" anchor="t" anchorCtr="0" compatLnSpc="1">
            <a:prstTxWarp prst="textNoShape">
              <a:avLst/>
            </a:prstTxWarp>
          </a:bodyPr>
          <a:lstStyle/>
          <a:p>
            <a:pPr rtl="0"/>
            <a:endParaRPr lang="tr-TR" sz="1800" noProof="0" dirty="0"/>
          </a:p>
        </p:txBody>
      </p:sp>
      <p:sp>
        <p:nvSpPr>
          <p:cNvPr id="11" name="Serbest Biçimli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12" name="Serbest Biçimli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2" name="Başlık 1"/>
          <p:cNvSpPr>
            <a:spLocks noGrp="1"/>
          </p:cNvSpPr>
          <p:nvPr>
            <p:ph type="ctrTitle"/>
          </p:nvPr>
        </p:nvSpPr>
        <p:spPr>
          <a:xfrm>
            <a:off x="1295401" y="1873584"/>
            <a:ext cx="5120640" cy="2560320"/>
          </a:xfrm>
        </p:spPr>
        <p:txBody>
          <a:bodyPr rtlCol="0" anchor="b">
            <a:normAutofit/>
          </a:bodyPr>
          <a:lstStyle>
            <a:lvl1pPr algn="l">
              <a:defRPr sz="4000">
                <a:solidFill>
                  <a:schemeClr val="tx1"/>
                </a:solidFill>
              </a:defRPr>
            </a:lvl1pPr>
          </a:lstStyle>
          <a:p>
            <a:pPr rtl="0"/>
            <a:r>
              <a:rPr lang="tr-TR" noProof="0" smtClean="0"/>
              <a:t>Asıl başlık stili için tıklatın</a:t>
            </a:r>
            <a:endParaRPr lang="tr-TR" noProof="0" dirty="0"/>
          </a:p>
        </p:txBody>
      </p:sp>
      <p:sp>
        <p:nvSpPr>
          <p:cNvPr id="15" name="Resim Yer Tutucusu 14" descr="Resim eklemek için boş yer tutucu. Yer tutucuya tıklayın ve eklemek istediğiniz resmi seçin"/>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rtlCol="0">
            <a:noAutofit/>
          </a:bodyPr>
          <a:lstStyle>
            <a:lvl1pPr marL="0" indent="0" algn="ctr">
              <a:buNone/>
              <a:defRPr sz="2800">
                <a:solidFill>
                  <a:schemeClr val="bg1"/>
                </a:solidFill>
              </a:defRPr>
            </a:lvl1pPr>
          </a:lstStyle>
          <a:p>
            <a:pPr rtl="0"/>
            <a:r>
              <a:rPr lang="tr-TR" noProof="0" smtClean="0"/>
              <a:t>Resim eklemek için simgeyi tıklatın</a:t>
            </a:r>
            <a:endParaRPr lang="tr-TR" noProof="0" dirty="0"/>
          </a:p>
        </p:txBody>
      </p:sp>
      <p:sp>
        <p:nvSpPr>
          <p:cNvPr id="3" name="Alt Başlık 2"/>
          <p:cNvSpPr>
            <a:spLocks noGrp="1"/>
          </p:cNvSpPr>
          <p:nvPr>
            <p:ph type="subTitle" idx="1"/>
          </p:nvPr>
        </p:nvSpPr>
        <p:spPr>
          <a:xfrm>
            <a:off x="1295401" y="4572000"/>
            <a:ext cx="5120640" cy="1600200"/>
          </a:xfrm>
        </p:spPr>
        <p:txBody>
          <a:bodyPr rtlCol="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tr-TR" noProof="0" smtClean="0"/>
              <a:t>Asıl alt başlık stilini düzenlemek için tıklatın</a:t>
            </a:r>
            <a:endParaRPr lang="tr-TR" noProof="0" dirty="0"/>
          </a:p>
        </p:txBody>
      </p:sp>
    </p:spTree>
    <p:extLst>
      <p:ext uri="{BB962C8B-B14F-4D97-AF65-F5344CB8AC3E}">
        <p14:creationId xmlns:p14="http://schemas.microsoft.com/office/powerpoint/2010/main" val="240281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Dikdörtgen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a:extLst/>
        </p:spPr>
        <p:txBody>
          <a:bodyPr vert="horz" wrap="square" lIns="91440" tIns="45720" rIns="91440" bIns="45720" numCol="1" rtlCol="0" anchor="t" anchorCtr="0" compatLnSpc="1">
            <a:prstTxWarp prst="textNoShape">
              <a:avLst/>
            </a:prstTxWarp>
          </a:bodyPr>
          <a:lstStyle/>
          <a:p>
            <a:pPr rtl="0"/>
            <a:endParaRPr lang="tr-TR" sz="1800" noProof="0" dirty="0"/>
          </a:p>
        </p:txBody>
      </p:sp>
      <p:sp>
        <p:nvSpPr>
          <p:cNvPr id="8" name="Serbest Biçimli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9" name="Serbest Biçimli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10" name="Serbest Biçimli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tr-TR" sz="1800" noProof="0" dirty="0"/>
          </a:p>
        </p:txBody>
      </p:sp>
      <p:sp>
        <p:nvSpPr>
          <p:cNvPr id="2" name="Başlık 1"/>
          <p:cNvSpPr>
            <a:spLocks noGrp="1"/>
          </p:cNvSpPr>
          <p:nvPr>
            <p:ph type="title"/>
          </p:nvPr>
        </p:nvSpPr>
        <p:spPr>
          <a:xfrm>
            <a:off x="1295398" y="2914650"/>
            <a:ext cx="8046720" cy="1557338"/>
          </a:xfrm>
        </p:spPr>
        <p:txBody>
          <a:bodyPr rtlCol="0" anchor="b">
            <a:normAutofit/>
          </a:bodyPr>
          <a:lstStyle>
            <a:lvl1pPr>
              <a:defRPr sz="3200">
                <a:solidFill>
                  <a:schemeClr val="tx1"/>
                </a:solidFill>
              </a:defRPr>
            </a:lvl1pPr>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1295398" y="4589463"/>
            <a:ext cx="8046718" cy="1011237"/>
          </a:xfrm>
        </p:spPr>
        <p:txBody>
          <a:bodyPr rtlCol="0"/>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tr-TR" noProof="0" smtClean="0"/>
              <a:t>Asıl metin stillerini düzenlemek için tıklatın</a:t>
            </a:r>
          </a:p>
        </p:txBody>
      </p:sp>
    </p:spTree>
    <p:extLst>
      <p:ext uri="{BB962C8B-B14F-4D97-AF65-F5344CB8AC3E}">
        <p14:creationId xmlns:p14="http://schemas.microsoft.com/office/powerpoint/2010/main" val="1519642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3" name="İçerik Yer Tutucusu 2"/>
          <p:cNvSpPr>
            <a:spLocks noGrp="1"/>
          </p:cNvSpPr>
          <p:nvPr>
            <p:ph sz="half" idx="1"/>
          </p:nvPr>
        </p:nvSpPr>
        <p:spPr>
          <a:xfrm>
            <a:off x="1295399" y="1828800"/>
            <a:ext cx="4572000" cy="4343400"/>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İçerik Yer Tutucusu 3"/>
          <p:cNvSpPr>
            <a:spLocks noGrp="1"/>
          </p:cNvSpPr>
          <p:nvPr>
            <p:ph sz="half" idx="2"/>
          </p:nvPr>
        </p:nvSpPr>
        <p:spPr>
          <a:xfrm>
            <a:off x="6324600" y="1828799"/>
            <a:ext cx="4572000" cy="4343401"/>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5" name="Tarih Yer Tutucusu 4"/>
          <p:cNvSpPr>
            <a:spLocks noGrp="1"/>
          </p:cNvSpPr>
          <p:nvPr>
            <p:ph type="dt" sz="half" idx="10"/>
          </p:nvPr>
        </p:nvSpPr>
        <p:spPr/>
        <p:txBody>
          <a:bodyPr rtlCol="0"/>
          <a:lstStyle/>
          <a:p>
            <a:pPr rtl="0"/>
            <a:fld id="{CEBB5928-B851-4C9B-A365-E943A0712E3B}" type="datetime1">
              <a:rPr lang="tr-TR" noProof="0" smtClean="0"/>
              <a:t>30.10.2018</a:t>
            </a:fld>
            <a:endParaRPr lang="tr-TR" noProof="0" dirty="0"/>
          </a:p>
        </p:txBody>
      </p:sp>
      <p:sp>
        <p:nvSpPr>
          <p:cNvPr id="7" name="Slayt Numarası Yer Tutucusu 6"/>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2448206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295400" y="255134"/>
            <a:ext cx="9601200" cy="1036850"/>
          </a:xfrm>
        </p:spPr>
        <p:txBody>
          <a:bodyPr rtlCol="0"/>
          <a:lstStyle/>
          <a:p>
            <a:pPr rtl="0"/>
            <a:r>
              <a:rPr lang="tr-TR" noProof="0" smtClean="0"/>
              <a:t>Asıl başlık stili için tıklatın</a:t>
            </a:r>
            <a:endParaRPr lang="tr-TR" noProof="0" dirty="0"/>
          </a:p>
        </p:txBody>
      </p:sp>
      <p:sp>
        <p:nvSpPr>
          <p:cNvPr id="3" name="Metin Yer Tutucusu 2"/>
          <p:cNvSpPr>
            <a:spLocks noGrp="1"/>
          </p:cNvSpPr>
          <p:nvPr>
            <p:ph type="body" idx="1"/>
          </p:nvPr>
        </p:nvSpPr>
        <p:spPr>
          <a:xfrm>
            <a:off x="1295400" y="1828800"/>
            <a:ext cx="4572000" cy="850392"/>
          </a:xfrm>
        </p:spPr>
        <p:txBody>
          <a:bodyPr rtlCol="0"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4" name="İçerik Yer Tutucusu 3"/>
          <p:cNvSpPr>
            <a:spLocks noGrp="1"/>
          </p:cNvSpPr>
          <p:nvPr>
            <p:ph sz="half" idx="2"/>
          </p:nvPr>
        </p:nvSpPr>
        <p:spPr>
          <a:xfrm>
            <a:off x="1295400" y="2705100"/>
            <a:ext cx="4572000" cy="3467100"/>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5" name="Metin Yer Tutucusu 4"/>
          <p:cNvSpPr>
            <a:spLocks noGrp="1"/>
          </p:cNvSpPr>
          <p:nvPr>
            <p:ph type="body" sz="quarter" idx="3"/>
          </p:nvPr>
        </p:nvSpPr>
        <p:spPr>
          <a:xfrm>
            <a:off x="6324600" y="1828800"/>
            <a:ext cx="4572000" cy="847725"/>
          </a:xfrm>
        </p:spPr>
        <p:txBody>
          <a:bodyPr rtlCol="0"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noProof="0" smtClean="0"/>
              <a:t>Asıl metin stillerini düzenlemek için tıklatın</a:t>
            </a:r>
          </a:p>
        </p:txBody>
      </p:sp>
      <p:sp>
        <p:nvSpPr>
          <p:cNvPr id="6" name="İçerik Yer Tutucusu 5"/>
          <p:cNvSpPr>
            <a:spLocks noGrp="1"/>
          </p:cNvSpPr>
          <p:nvPr>
            <p:ph sz="quarter" idx="4"/>
          </p:nvPr>
        </p:nvSpPr>
        <p:spPr>
          <a:xfrm>
            <a:off x="6324600" y="2705100"/>
            <a:ext cx="4572000" cy="3467100"/>
          </a:xfrm>
        </p:spPr>
        <p:txBody>
          <a:bodyPr rtlCol="0"/>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ekleme</a:t>
            </a:r>
            <a:endParaRPr lang="tr-TR" noProof="0" dirty="0"/>
          </a:p>
        </p:txBody>
      </p:sp>
      <p:sp>
        <p:nvSpPr>
          <p:cNvPr id="7" name="Tarih Yer Tutucusu 6"/>
          <p:cNvSpPr>
            <a:spLocks noGrp="1"/>
          </p:cNvSpPr>
          <p:nvPr>
            <p:ph type="dt" sz="half" idx="10"/>
          </p:nvPr>
        </p:nvSpPr>
        <p:spPr/>
        <p:txBody>
          <a:bodyPr rtlCol="0"/>
          <a:lstStyle/>
          <a:p>
            <a:pPr rtl="0"/>
            <a:fld id="{47C100D9-B260-40AB-A91B-10D422B633BF}" type="datetime1">
              <a:rPr lang="tr-TR" noProof="0" smtClean="0"/>
              <a:t>30.10.2018</a:t>
            </a:fld>
            <a:endParaRPr lang="tr-TR" noProof="0" dirty="0"/>
          </a:p>
        </p:txBody>
      </p:sp>
      <p:sp>
        <p:nvSpPr>
          <p:cNvPr id="9" name="Slayt Numarası Yer Tutucusu 8"/>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2602360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ekleme</a:t>
            </a:r>
            <a:endParaRPr lang="tr-TR" noProof="0" dirty="0"/>
          </a:p>
        </p:txBody>
      </p:sp>
      <p:sp>
        <p:nvSpPr>
          <p:cNvPr id="3" name="Tarih Yer Tutucusu 2"/>
          <p:cNvSpPr>
            <a:spLocks noGrp="1"/>
          </p:cNvSpPr>
          <p:nvPr>
            <p:ph type="dt" sz="half" idx="10"/>
          </p:nvPr>
        </p:nvSpPr>
        <p:spPr/>
        <p:txBody>
          <a:bodyPr rtlCol="0"/>
          <a:lstStyle/>
          <a:p>
            <a:pPr rtl="0"/>
            <a:fld id="{6FCF04A1-3FDA-4788-B104-5C4AF715F8CF}" type="datetime1">
              <a:rPr lang="tr-TR" noProof="0" smtClean="0"/>
              <a:t>30.10.2018</a:t>
            </a:fld>
            <a:endParaRPr lang="tr-TR" noProof="0" dirty="0"/>
          </a:p>
        </p:txBody>
      </p:sp>
      <p:sp>
        <p:nvSpPr>
          <p:cNvPr id="5" name="Slayt Numarası Yer Tutucusu 4"/>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3397337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Alt Bilgi Yer Tutucusu 2"/>
          <p:cNvSpPr>
            <a:spLocks noGrp="1"/>
          </p:cNvSpPr>
          <p:nvPr>
            <p:ph type="ftr" sz="quarter" idx="11"/>
          </p:nvPr>
        </p:nvSpPr>
        <p:spPr/>
        <p:txBody>
          <a:bodyPr rtlCol="0"/>
          <a:lstStyle/>
          <a:p>
            <a:pPr rtl="0"/>
            <a:r>
              <a:rPr lang="tr-TR" noProof="0" dirty="0" smtClean="0"/>
              <a:t>Alt bilgi ekleme</a:t>
            </a:r>
            <a:endParaRPr lang="tr-TR" noProof="0" dirty="0"/>
          </a:p>
        </p:txBody>
      </p:sp>
      <p:sp>
        <p:nvSpPr>
          <p:cNvPr id="2" name="Tarih Yer Tutucusu 1"/>
          <p:cNvSpPr>
            <a:spLocks noGrp="1"/>
          </p:cNvSpPr>
          <p:nvPr>
            <p:ph type="dt" sz="half" idx="10"/>
          </p:nvPr>
        </p:nvSpPr>
        <p:spPr/>
        <p:txBody>
          <a:bodyPr rtlCol="0"/>
          <a:lstStyle/>
          <a:p>
            <a:pPr rtl="0"/>
            <a:fld id="{ABE7AC06-16C7-4E22-92E2-A09CBF697353}" type="datetime1">
              <a:rPr lang="tr-TR" noProof="0" smtClean="0"/>
              <a:t>30.10.2018</a:t>
            </a:fld>
            <a:endParaRPr lang="tr-TR" noProof="0" dirty="0"/>
          </a:p>
        </p:txBody>
      </p:sp>
      <p:sp>
        <p:nvSpPr>
          <p:cNvPr id="4" name="Slayt Numarası Yer Tutucusu 3"/>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2983636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nchor="b"/>
          <a:lstStyle>
            <a:lvl1pPr>
              <a:defRPr sz="3200"/>
            </a:lvl1pPr>
          </a:lstStyle>
          <a:p>
            <a:pPr rtl="0"/>
            <a:r>
              <a:rPr lang="tr-TR" noProof="0" smtClean="0"/>
              <a:t>Asıl başlık stili için tıklatın</a:t>
            </a:r>
            <a:endParaRPr lang="tr-TR" noProof="0" dirty="0"/>
          </a:p>
        </p:txBody>
      </p:sp>
      <p:sp>
        <p:nvSpPr>
          <p:cNvPr id="3" name="İçerik Yer Tutucusu 2"/>
          <p:cNvSpPr>
            <a:spLocks noGrp="1"/>
          </p:cNvSpPr>
          <p:nvPr>
            <p:ph idx="1"/>
          </p:nvPr>
        </p:nvSpPr>
        <p:spPr>
          <a:xfrm>
            <a:off x="4728209" y="1828800"/>
            <a:ext cx="6126480" cy="4343400"/>
          </a:xfrm>
        </p:spPr>
        <p:txBody>
          <a:bodyPr rtlCol="0">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tr-TR" noProof="0" smtClean="0"/>
              <a:t>Asıl metin stillerini düzenlemek için tıklatın</a:t>
            </a:r>
          </a:p>
          <a:p>
            <a:pPr lvl="1" rtl="0"/>
            <a:r>
              <a:rPr lang="tr-TR" noProof="0" smtClean="0"/>
              <a:t>İkinci düzey</a:t>
            </a:r>
          </a:p>
          <a:p>
            <a:pPr lvl="2" rtl="0"/>
            <a:r>
              <a:rPr lang="tr-TR" noProof="0" smtClean="0"/>
              <a:t>Üçüncü düzey</a:t>
            </a:r>
          </a:p>
          <a:p>
            <a:pPr lvl="3" rtl="0"/>
            <a:r>
              <a:rPr lang="tr-TR" noProof="0" smtClean="0"/>
              <a:t>Dördüncü düzey</a:t>
            </a:r>
          </a:p>
          <a:p>
            <a:pPr lvl="4" rtl="0"/>
            <a:r>
              <a:rPr lang="tr-TR" noProof="0" smtClean="0"/>
              <a:t>Beşinci düzey</a:t>
            </a:r>
            <a:endParaRPr lang="tr-TR" noProof="0" dirty="0"/>
          </a:p>
        </p:txBody>
      </p:sp>
      <p:sp>
        <p:nvSpPr>
          <p:cNvPr id="4" name="Metin Yer Tutucusu 3"/>
          <p:cNvSpPr>
            <a:spLocks noGrp="1"/>
          </p:cNvSpPr>
          <p:nvPr>
            <p:ph type="body" sz="half" idx="2"/>
          </p:nvPr>
        </p:nvSpPr>
        <p:spPr>
          <a:xfrm>
            <a:off x="1295400" y="1828800"/>
            <a:ext cx="3017520" cy="4343400"/>
          </a:xfrm>
        </p:spPr>
        <p:txBody>
          <a:bodyPr rtlCol="0"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tr-TR" noProof="0" smtClean="0"/>
              <a:t>Asıl metin stillerini düzenlemek için tıklatın</a:t>
            </a:r>
          </a:p>
        </p:txBody>
      </p:sp>
      <p:sp>
        <p:nvSpPr>
          <p:cNvPr id="6" name="Alt Bilgi Yer Tutucusu 5"/>
          <p:cNvSpPr>
            <a:spLocks noGrp="1"/>
          </p:cNvSpPr>
          <p:nvPr>
            <p:ph type="ftr" sz="quarter" idx="11"/>
          </p:nvPr>
        </p:nvSpPr>
        <p:spPr/>
        <p:txBody>
          <a:bodyPr rtlCol="0"/>
          <a:lstStyle/>
          <a:p>
            <a:pPr rtl="0"/>
            <a:r>
              <a:rPr lang="tr-TR" noProof="0" dirty="0" smtClean="0"/>
              <a:t>Alt bilgi ekleme</a:t>
            </a:r>
            <a:endParaRPr lang="tr-TR" noProof="0" dirty="0"/>
          </a:p>
        </p:txBody>
      </p:sp>
      <p:sp>
        <p:nvSpPr>
          <p:cNvPr id="5" name="Tarih Yer Tutucusu 4"/>
          <p:cNvSpPr>
            <a:spLocks noGrp="1"/>
          </p:cNvSpPr>
          <p:nvPr>
            <p:ph type="dt" sz="half" idx="10"/>
          </p:nvPr>
        </p:nvSpPr>
        <p:spPr/>
        <p:txBody>
          <a:bodyPr rtlCol="0"/>
          <a:lstStyle/>
          <a:p>
            <a:pPr rtl="0"/>
            <a:fld id="{20CA3710-B7B2-45A3-A97E-36C6BBF524CF}" type="datetime1">
              <a:rPr lang="tr-TR" noProof="0" smtClean="0"/>
              <a:t>30.10.2018</a:t>
            </a:fld>
            <a:endParaRPr lang="tr-TR" noProof="0" dirty="0"/>
          </a:p>
        </p:txBody>
      </p:sp>
      <p:sp>
        <p:nvSpPr>
          <p:cNvPr id="7" name="Slayt Numarası Yer Tutucusu 6"/>
          <p:cNvSpPr>
            <a:spLocks noGrp="1"/>
          </p:cNvSpPr>
          <p:nvPr>
            <p:ph type="sldNum" sz="quarter" idx="12"/>
          </p:nvPr>
        </p:nvSpPr>
        <p:spPr/>
        <p:txBody>
          <a:bodyPr rtlCol="0"/>
          <a:lstStyle/>
          <a:p>
            <a:pPr rtl="0"/>
            <a:fld id="{A7F8E3F6-DE14-48B2-B2BC-6FABA9630FB8}" type="slidenum">
              <a:rPr lang="tr-TR" noProof="0" smtClean="0"/>
              <a:t>‹#›</a:t>
            </a:fld>
            <a:endParaRPr lang="tr-TR" noProof="0" dirty="0"/>
          </a:p>
        </p:txBody>
      </p:sp>
    </p:spTree>
    <p:extLst>
      <p:ext uri="{BB962C8B-B14F-4D97-AF65-F5344CB8AC3E}">
        <p14:creationId xmlns:p14="http://schemas.microsoft.com/office/powerpoint/2010/main" val="254763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Dikdörtgen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8" name="Dikdörtgen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9" name="Dikdörtgen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sp>
        <p:nvSpPr>
          <p:cNvPr id="2" name="Başlık Yer Tutucusu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pPr rtl="0"/>
            <a:r>
              <a:rPr lang="tr-TR" noProof="0" dirty="0" smtClean="0"/>
              <a:t>Asıl başlık stilini düzenlemek için tıklayın</a:t>
            </a:r>
            <a:endParaRPr lang="tr-TR" noProof="0" dirty="0"/>
          </a:p>
        </p:txBody>
      </p:sp>
      <p:sp>
        <p:nvSpPr>
          <p:cNvPr id="3" name="Metin Yer Tutucusu 2"/>
          <p:cNvSpPr>
            <a:spLocks noGrp="1"/>
          </p:cNvSpPr>
          <p:nvPr>
            <p:ph type="body" idx="1"/>
          </p:nvPr>
        </p:nvSpPr>
        <p:spPr>
          <a:xfrm>
            <a:off x="1295400" y="1828800"/>
            <a:ext cx="9601200" cy="4343400"/>
          </a:xfrm>
          <a:prstGeom prst="rect">
            <a:avLst/>
          </a:prstGeom>
        </p:spPr>
        <p:txBody>
          <a:bodyPr vert="horz" lIns="91440" tIns="45720" rIns="91440" bIns="45720" rtlCol="0">
            <a:normAutofit/>
          </a:bodyPr>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5" name="Alt Bilgi Yer Tutucusu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defRPr>
            </a:lvl1pPr>
          </a:lstStyle>
          <a:p>
            <a:pPr rtl="0"/>
            <a:r>
              <a:rPr lang="tr-TR" noProof="0" dirty="0" smtClean="0"/>
              <a:t>Alt bilgi ekleme</a:t>
            </a:r>
            <a:endParaRPr lang="tr-TR" noProof="0" dirty="0"/>
          </a:p>
        </p:txBody>
      </p:sp>
      <p:sp>
        <p:nvSpPr>
          <p:cNvPr id="4" name="Tarih Yer Tutucusu 3"/>
          <p:cNvSpPr>
            <a:spLocks noGrp="1"/>
          </p:cNvSpPr>
          <p:nvPr>
            <p:ph type="dt" sz="half" idx="2"/>
          </p:nvPr>
        </p:nvSpPr>
        <p:spPr>
          <a:xfrm>
            <a:off x="7791449" y="6374999"/>
            <a:ext cx="1480705" cy="274320"/>
          </a:xfrm>
          <a:prstGeom prst="rect">
            <a:avLst/>
          </a:prstGeom>
        </p:spPr>
        <p:txBody>
          <a:bodyPr vert="horz" lIns="91440" tIns="45720" rIns="91440" bIns="45720" rtlCol="0" anchor="ctr"/>
          <a:lstStyle>
            <a:lvl1pPr algn="r">
              <a:defRPr sz="1100">
                <a:solidFill>
                  <a:schemeClr val="tx1"/>
                </a:solidFill>
              </a:defRPr>
            </a:lvl1pPr>
          </a:lstStyle>
          <a:p>
            <a:pPr rtl="0"/>
            <a:fld id="{EC851FCC-D80A-4BC9-9C3A-9FBC53472EC4}" type="datetime1">
              <a:rPr lang="tr-TR" noProof="0" smtClean="0"/>
              <a:t>30.10.2018</a:t>
            </a:fld>
            <a:endParaRPr lang="tr-TR" noProof="0" dirty="0"/>
          </a:p>
        </p:txBody>
      </p:sp>
      <p:sp>
        <p:nvSpPr>
          <p:cNvPr id="6" name="Slayt Numarası Yer Tutucusu 5"/>
          <p:cNvSpPr>
            <a:spLocks noGrp="1"/>
          </p:cNvSpPr>
          <p:nvPr>
            <p:ph type="sldNum" sz="quarter" idx="4"/>
          </p:nvPr>
        </p:nvSpPr>
        <p:spPr>
          <a:xfrm>
            <a:off x="9525000" y="6374999"/>
            <a:ext cx="1371600" cy="274320"/>
          </a:xfrm>
          <a:prstGeom prst="rect">
            <a:avLst/>
          </a:prstGeom>
        </p:spPr>
        <p:txBody>
          <a:bodyPr vert="horz" lIns="91440" tIns="45720" rIns="91440" bIns="45720" rtlCol="0" anchor="ctr"/>
          <a:lstStyle>
            <a:lvl1pPr algn="r">
              <a:defRPr sz="1100">
                <a:solidFill>
                  <a:schemeClr val="tx1"/>
                </a:solidFill>
              </a:defRPr>
            </a:lvl1pPr>
          </a:lstStyle>
          <a:p>
            <a:pPr rtl="0"/>
            <a:fld id="{A7F8E3F6-DE14-48B2-B2BC-6FABA9630FB8}" type="slidenum">
              <a:rPr lang="tr-TR" noProof="0" smtClean="0"/>
              <a:pPr/>
              <a:t>‹#›</a:t>
            </a:fld>
            <a:endParaRPr lang="tr-TR" noProof="0" dirty="0"/>
          </a:p>
        </p:txBody>
      </p:sp>
    </p:spTree>
    <p:extLst>
      <p:ext uri="{BB962C8B-B14F-4D97-AF65-F5344CB8AC3E}">
        <p14:creationId xmlns:p14="http://schemas.microsoft.com/office/powerpoint/2010/main" val="259473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61" r:id="rId11"/>
    <p:sldLayoutId id="2147483658" r:id="rId12"/>
    <p:sldLayoutId id="2147483659"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mn-lt"/>
          <a:ea typeface="+mn-ea"/>
          <a:cs typeface="+mn-cs"/>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7"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61533" y="3166532"/>
            <a:ext cx="5841999" cy="1693335"/>
          </a:xfrm>
        </p:spPr>
        <p:txBody>
          <a:bodyPr rtlCol="0">
            <a:normAutofit/>
          </a:bodyPr>
          <a:lstStyle/>
          <a:p>
            <a:pPr algn="ctr" rtl="0"/>
            <a:r>
              <a:rPr lang="tr-TR" sz="5400" dirty="0" smtClean="0"/>
              <a:t>STRATEJİK PLAN</a:t>
            </a:r>
            <a:endParaRPr lang="tr-TR" sz="5400" dirty="0"/>
          </a:p>
        </p:txBody>
      </p:sp>
      <p:pic>
        <p:nvPicPr>
          <p:cNvPr id="5" name="Resim Yer Tutucusu 4" descr="Hareket bulanıklığıyla gösterilen bir şehir caddesi"/>
          <p:cNvPicPr>
            <a:picLocks noGrp="1" noChangeAspect="1"/>
          </p:cNvPicPr>
          <p:nvPr>
            <p:ph type="pic" sz="quarter" idx="10"/>
          </p:nvPr>
        </p:nvPicPr>
        <p:blipFill rotWithShape="1">
          <a:blip r:embed="rId3" cstate="print">
            <a:extLst>
              <a:ext uri="{28A0092B-C50C-407E-A947-70E740481C1C}">
                <a14:useLocalDpi xmlns:a14="http://schemas.microsoft.com/office/drawing/2010/main" val="0"/>
              </a:ext>
            </a:extLst>
          </a:blip>
          <a:srcRect l="-2743192" t="14" r="42859" b="14"/>
          <a:stretch/>
        </p:blipFill>
        <p:spPr>
          <a:xfrm flipH="1">
            <a:off x="12302067" y="0"/>
            <a:ext cx="59266" cy="6858000"/>
          </a:xfrm>
        </p:spPr>
      </p:pic>
      <p:sp>
        <p:nvSpPr>
          <p:cNvPr id="3" name="Alt Başlık 2"/>
          <p:cNvSpPr>
            <a:spLocks noGrp="1"/>
          </p:cNvSpPr>
          <p:nvPr>
            <p:ph type="subTitle" idx="1"/>
          </p:nvPr>
        </p:nvSpPr>
        <p:spPr>
          <a:xfrm>
            <a:off x="7933267" y="3259667"/>
            <a:ext cx="4258733" cy="1710266"/>
          </a:xfrm>
        </p:spPr>
        <p:txBody>
          <a:bodyPr rtlCol="0">
            <a:normAutofit/>
          </a:bodyPr>
          <a:lstStyle/>
          <a:p>
            <a:pPr rtl="0"/>
            <a:r>
              <a:rPr lang="tr-TR" sz="5400" dirty="0" smtClean="0">
                <a:solidFill>
                  <a:schemeClr val="bg1"/>
                </a:solidFill>
              </a:rPr>
              <a:t>FAALİYET RAPORU</a:t>
            </a:r>
            <a:endParaRPr lang="tr-TR" sz="5400" dirty="0">
              <a:solidFill>
                <a:schemeClr val="bg1"/>
              </a:solidFill>
            </a:endParaRP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smtClean="0"/>
              <a:t>FAALİYET RAPORU</a:t>
            </a:r>
            <a:endParaRPr lang="tr-TR" dirty="0"/>
          </a:p>
        </p:txBody>
      </p:sp>
      <p:sp>
        <p:nvSpPr>
          <p:cNvPr id="3" name="İçerik Yer Tutucusu 2"/>
          <p:cNvSpPr>
            <a:spLocks noGrp="1"/>
          </p:cNvSpPr>
          <p:nvPr>
            <p:ph idx="1"/>
          </p:nvPr>
        </p:nvSpPr>
        <p:spPr>
          <a:xfrm>
            <a:off x="812800" y="1710266"/>
            <a:ext cx="10617200" cy="4639733"/>
          </a:xfrm>
        </p:spPr>
        <p:txBody>
          <a:bodyPr rtlCol="0">
            <a:normAutofit fontScale="92500" lnSpcReduction="10000"/>
          </a:bodyPr>
          <a:lstStyle/>
          <a:p>
            <a:pPr algn="just"/>
            <a:r>
              <a:rPr lang="tr-TR" dirty="0" smtClean="0"/>
              <a:t>Merkezî </a:t>
            </a:r>
            <a:r>
              <a:rPr lang="tr-TR" dirty="0"/>
              <a:t>yönetim kapsamındaki idareler ile sosyal güvenlik kurumlarının bir malî yıldaki faaliyet sonuçları, Cumhurbaşkanlığı tarafından hazırlanacak </a:t>
            </a:r>
            <a:r>
              <a:rPr lang="tr-TR" dirty="0">
                <a:solidFill>
                  <a:srgbClr val="990033"/>
                </a:solidFill>
              </a:rPr>
              <a:t>genel faaliyet raporunda</a:t>
            </a:r>
            <a:r>
              <a:rPr lang="tr-TR" dirty="0"/>
              <a:t> gösterilir. Bu raporda, mahallî idarelerin malî yapılarına ilişkin genel değerlendirmelere de yer verilir. Cumhurbaşkanlığı, genel faaliyet raporunu kamuoyuna açıklar ve bir örneğini </a:t>
            </a:r>
            <a:r>
              <a:rPr lang="tr-TR" dirty="0" smtClean="0">
                <a:solidFill>
                  <a:srgbClr val="990033"/>
                </a:solidFill>
              </a:rPr>
              <a:t>Sayıştay’a</a:t>
            </a:r>
            <a:r>
              <a:rPr lang="tr-TR" dirty="0" smtClean="0"/>
              <a:t> </a:t>
            </a:r>
            <a:r>
              <a:rPr lang="tr-TR" dirty="0"/>
              <a:t>gönderir</a:t>
            </a:r>
            <a:r>
              <a:rPr lang="tr-TR" dirty="0" smtClean="0"/>
              <a:t>.</a:t>
            </a:r>
          </a:p>
          <a:p>
            <a:pPr algn="just"/>
            <a:endParaRPr lang="tr-TR" dirty="0" smtClean="0"/>
          </a:p>
          <a:p>
            <a:pPr algn="just"/>
            <a:r>
              <a:rPr lang="tr-TR" dirty="0" smtClean="0"/>
              <a:t>Sayıştay</a:t>
            </a:r>
            <a:r>
              <a:rPr lang="tr-TR" dirty="0"/>
              <a:t>, mahallî idarelerin raporları hariç </a:t>
            </a:r>
            <a:r>
              <a:rPr lang="tr-TR" dirty="0">
                <a:solidFill>
                  <a:srgbClr val="0B6196"/>
                </a:solidFill>
              </a:rPr>
              <a:t>idare faaliyet raporlarını, mahallî idareler genel faaliyet raporunu ve genel faaliyet raporunu, dış denetim sonuçlarını </a:t>
            </a:r>
            <a:r>
              <a:rPr lang="tr-TR" dirty="0"/>
              <a:t>dikkate alarak görüşlerini de belirtmek suretiyle </a:t>
            </a:r>
            <a:r>
              <a:rPr lang="tr-TR" dirty="0">
                <a:solidFill>
                  <a:srgbClr val="990033"/>
                </a:solidFill>
              </a:rPr>
              <a:t>Türkiye Büyük Millet Meclisine</a:t>
            </a:r>
            <a:r>
              <a:rPr lang="tr-TR" dirty="0"/>
              <a:t> sunar. Türkiye Büyük Millet Meclisi bu raporlar ve değerlendirmeler çerçevesinde, kamu kaynağının elde edilmesi ve kullanılmasına ilişkin olarak kamu idarelerinin yönetim ve hesap verme sorumluluklarını görüşür. Bu görüşmelere </a:t>
            </a:r>
            <a:r>
              <a:rPr lang="tr-TR" dirty="0">
                <a:solidFill>
                  <a:srgbClr val="990033"/>
                </a:solidFill>
              </a:rPr>
              <a:t>üst yönetici veya görevlendireceği yardımcısının ilgili bakanla birlikte katılması zorunludur</a:t>
            </a:r>
            <a:r>
              <a:rPr lang="tr-TR" dirty="0"/>
              <a:t>.</a:t>
            </a:r>
          </a:p>
          <a:p>
            <a:endParaRPr lang="tr-TR" dirty="0"/>
          </a:p>
          <a:p>
            <a:pPr marL="0" indent="0">
              <a:buNone/>
            </a:pPr>
            <a:endParaRPr lang="tr-TR" dirty="0"/>
          </a:p>
        </p:txBody>
      </p:sp>
    </p:spTree>
    <p:extLst>
      <p:ext uri="{BB962C8B-B14F-4D97-AF65-F5344CB8AC3E}">
        <p14:creationId xmlns:p14="http://schemas.microsoft.com/office/powerpoint/2010/main" val="1898402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61532" y="255134"/>
            <a:ext cx="9635067" cy="1036850"/>
          </a:xfrm>
        </p:spPr>
        <p:txBody>
          <a:bodyPr rtlCol="0"/>
          <a:lstStyle/>
          <a:p>
            <a:pPr rtl="0"/>
            <a:r>
              <a:rPr lang="tr-TR" dirty="0" smtClean="0"/>
              <a:t>FAALİYET RAPORLARI</a:t>
            </a:r>
            <a:endParaRPr lang="tr-TR" dirty="0"/>
          </a:p>
        </p:txBody>
      </p:sp>
      <p:sp>
        <p:nvSpPr>
          <p:cNvPr id="3" name="İçerik Yer Tutucusu 2"/>
          <p:cNvSpPr>
            <a:spLocks noGrp="1"/>
          </p:cNvSpPr>
          <p:nvPr>
            <p:ph idx="1"/>
          </p:nvPr>
        </p:nvSpPr>
        <p:spPr>
          <a:xfrm>
            <a:off x="1549400" y="1828799"/>
            <a:ext cx="8737600" cy="4690533"/>
          </a:xfrm>
        </p:spPr>
        <p:txBody>
          <a:bodyPr rtlCol="0">
            <a:normAutofit/>
          </a:bodyPr>
          <a:lstStyle/>
          <a:p>
            <a:pPr marL="0" indent="0">
              <a:buNone/>
            </a:pPr>
            <a:r>
              <a:rPr lang="tr-TR" dirty="0" smtClean="0"/>
              <a:t>		</a:t>
            </a:r>
            <a:r>
              <a:rPr lang="tr-TR" sz="2800" dirty="0" smtClean="0">
                <a:solidFill>
                  <a:srgbClr val="0B6196"/>
                </a:solidFill>
              </a:rPr>
              <a:t>Birim Faaliyet Raporları </a:t>
            </a:r>
          </a:p>
          <a:p>
            <a:pPr marL="1005840" lvl="2" indent="-457200">
              <a:buFont typeface="+mj-lt"/>
              <a:buAutoNum type="arabicParenR"/>
            </a:pPr>
            <a:endParaRPr lang="tr-TR" dirty="0"/>
          </a:p>
          <a:p>
            <a:pPr marL="0" indent="0">
              <a:buNone/>
            </a:pPr>
            <a:endParaRPr lang="tr-TR" dirty="0" smtClean="0"/>
          </a:p>
          <a:p>
            <a:pPr marL="457200" indent="-457200">
              <a:buFont typeface="+mj-lt"/>
              <a:buAutoNum type="arabicParenR"/>
            </a:pPr>
            <a:endParaRPr lang="tr-TR" dirty="0" smtClean="0"/>
          </a:p>
          <a:p>
            <a:pPr marL="0" indent="0">
              <a:buNone/>
            </a:pPr>
            <a:r>
              <a:rPr lang="tr-TR" dirty="0" smtClean="0"/>
              <a:t>		</a:t>
            </a:r>
            <a:r>
              <a:rPr lang="tr-TR" sz="2800" dirty="0" smtClean="0"/>
              <a:t>İdare Faaliyet Raporları</a:t>
            </a:r>
          </a:p>
          <a:p>
            <a:pPr marL="0" indent="0">
              <a:buNone/>
            </a:pPr>
            <a:endParaRPr lang="tr-TR" dirty="0" smtClean="0"/>
          </a:p>
          <a:p>
            <a:pPr marL="0" indent="0">
              <a:buNone/>
            </a:pPr>
            <a:endParaRPr lang="tr-TR" dirty="0" smtClean="0"/>
          </a:p>
          <a:p>
            <a:pPr marL="0" indent="0">
              <a:buNone/>
            </a:pPr>
            <a:r>
              <a:rPr lang="tr-TR" dirty="0"/>
              <a:t>	</a:t>
            </a:r>
            <a:r>
              <a:rPr lang="tr-TR" dirty="0" smtClean="0"/>
              <a:t>	</a:t>
            </a:r>
            <a:r>
              <a:rPr lang="tr-TR" sz="2800" dirty="0" smtClean="0"/>
              <a:t>Genel Faaliyet Raporları</a:t>
            </a:r>
            <a:endParaRPr lang="tr-TR" sz="2800" dirty="0"/>
          </a:p>
        </p:txBody>
      </p:sp>
      <p:sp>
        <p:nvSpPr>
          <p:cNvPr id="4" name="Aşağı Ok 3"/>
          <p:cNvSpPr/>
          <p:nvPr/>
        </p:nvSpPr>
        <p:spPr>
          <a:xfrm>
            <a:off x="4881030" y="2523066"/>
            <a:ext cx="601133" cy="872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şağı Ok 4"/>
          <p:cNvSpPr/>
          <p:nvPr/>
        </p:nvSpPr>
        <p:spPr>
          <a:xfrm>
            <a:off x="4881029" y="4542366"/>
            <a:ext cx="601133" cy="872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609882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FAALİYET RAPORLARI</a:t>
            </a:r>
            <a:endParaRPr lang="tr-TR" dirty="0"/>
          </a:p>
        </p:txBody>
      </p:sp>
      <p:sp>
        <p:nvSpPr>
          <p:cNvPr id="3" name="İçerik Yer Tutucusu 2"/>
          <p:cNvSpPr>
            <a:spLocks noGrp="1"/>
          </p:cNvSpPr>
          <p:nvPr>
            <p:ph idx="1"/>
          </p:nvPr>
        </p:nvSpPr>
        <p:spPr>
          <a:xfrm>
            <a:off x="1295400" y="1735667"/>
            <a:ext cx="9601200" cy="4436533"/>
          </a:xfrm>
        </p:spPr>
        <p:txBody>
          <a:bodyPr/>
          <a:lstStyle/>
          <a:p>
            <a:pPr algn="just"/>
            <a:endParaRPr lang="tr-TR" dirty="0"/>
          </a:p>
          <a:p>
            <a:pPr algn="just"/>
            <a:r>
              <a:rPr lang="tr-TR" dirty="0"/>
              <a:t>Harcama yetkililerince </a:t>
            </a:r>
            <a:r>
              <a:rPr lang="tr-TR" dirty="0">
                <a:solidFill>
                  <a:schemeClr val="accent5">
                    <a:lumMod val="50000"/>
                  </a:schemeClr>
                </a:solidFill>
                <a:sym typeface="Wingdings" panose="05000000000000000000" pitchFamily="2" charset="2"/>
              </a:rPr>
              <a:t></a:t>
            </a:r>
            <a:r>
              <a:rPr lang="tr-TR" dirty="0"/>
              <a:t> </a:t>
            </a:r>
            <a:r>
              <a:rPr lang="tr-TR" u="sng" dirty="0">
                <a:solidFill>
                  <a:srgbClr val="990033"/>
                </a:solidFill>
              </a:rPr>
              <a:t>Birim Faaliyet Raporu</a:t>
            </a:r>
          </a:p>
          <a:p>
            <a:pPr algn="just"/>
            <a:r>
              <a:rPr lang="tr-TR" dirty="0"/>
              <a:t>Üst yöneticilerce </a:t>
            </a:r>
            <a:r>
              <a:rPr lang="tr-TR" dirty="0">
                <a:solidFill>
                  <a:schemeClr val="accent5">
                    <a:lumMod val="50000"/>
                  </a:schemeClr>
                </a:solidFill>
                <a:sym typeface="Wingdings" panose="05000000000000000000" pitchFamily="2" charset="2"/>
              </a:rPr>
              <a:t></a:t>
            </a:r>
            <a:r>
              <a:rPr lang="tr-TR" dirty="0">
                <a:sym typeface="Wingdings" panose="05000000000000000000" pitchFamily="2" charset="2"/>
              </a:rPr>
              <a:t> </a:t>
            </a:r>
            <a:r>
              <a:rPr lang="tr-TR" u="sng" dirty="0">
                <a:solidFill>
                  <a:srgbClr val="990033"/>
                </a:solidFill>
              </a:rPr>
              <a:t>İdare Faaliyet Raporu</a:t>
            </a:r>
          </a:p>
          <a:p>
            <a:pPr algn="just"/>
            <a:r>
              <a:rPr lang="tr-TR" dirty="0"/>
              <a:t>İçişleri Bakanlığınca </a:t>
            </a:r>
            <a:r>
              <a:rPr lang="tr-TR" dirty="0">
                <a:solidFill>
                  <a:schemeClr val="accent5">
                    <a:lumMod val="50000"/>
                  </a:schemeClr>
                </a:solidFill>
                <a:sym typeface="Wingdings" panose="05000000000000000000" pitchFamily="2" charset="2"/>
              </a:rPr>
              <a:t></a:t>
            </a:r>
            <a:r>
              <a:rPr lang="tr-TR" dirty="0">
                <a:sym typeface="Wingdings" panose="05000000000000000000" pitchFamily="2" charset="2"/>
              </a:rPr>
              <a:t> </a:t>
            </a:r>
            <a:r>
              <a:rPr lang="tr-TR" u="sng" dirty="0">
                <a:solidFill>
                  <a:srgbClr val="990033"/>
                </a:solidFill>
              </a:rPr>
              <a:t>Mahalli İdareler Değerlendirme Raporu</a:t>
            </a:r>
          </a:p>
          <a:p>
            <a:pPr algn="just"/>
            <a:r>
              <a:rPr lang="tr-TR" dirty="0" smtClean="0"/>
              <a:t>Cumhurbaşkanlığı tarafından </a:t>
            </a:r>
            <a:r>
              <a:rPr lang="tr-TR" dirty="0" smtClean="0">
                <a:solidFill>
                  <a:schemeClr val="accent5">
                    <a:lumMod val="50000"/>
                  </a:schemeClr>
                </a:solidFill>
                <a:sym typeface="Wingdings" panose="05000000000000000000" pitchFamily="2" charset="2"/>
              </a:rPr>
              <a:t></a:t>
            </a:r>
            <a:r>
              <a:rPr lang="tr-TR" dirty="0" smtClean="0">
                <a:solidFill>
                  <a:schemeClr val="accent5">
                    <a:lumMod val="50000"/>
                  </a:schemeClr>
                </a:solidFill>
              </a:rPr>
              <a:t> </a:t>
            </a:r>
            <a:r>
              <a:rPr lang="tr-TR" u="sng" dirty="0">
                <a:solidFill>
                  <a:srgbClr val="990033"/>
                </a:solidFill>
              </a:rPr>
              <a:t>Genel Faaliyet Raporu</a:t>
            </a:r>
            <a:r>
              <a:rPr lang="tr-TR" dirty="0">
                <a:solidFill>
                  <a:srgbClr val="990033"/>
                </a:solidFill>
              </a:rPr>
              <a:t> </a:t>
            </a:r>
            <a:r>
              <a:rPr lang="tr-TR" dirty="0" smtClean="0"/>
              <a:t>hazırlanır.</a:t>
            </a:r>
            <a:endParaRPr lang="tr-TR" dirty="0">
              <a:solidFill>
                <a:srgbClr val="990033"/>
              </a:solidFill>
            </a:endParaRPr>
          </a:p>
          <a:p>
            <a:pPr marL="0" indent="0" algn="just">
              <a:buNone/>
            </a:pPr>
            <a:endParaRPr lang="tr-TR" sz="1100" u="sng" dirty="0">
              <a:solidFill>
                <a:srgbClr val="990033"/>
              </a:solidFill>
            </a:endParaRPr>
          </a:p>
          <a:p>
            <a:pPr marL="0" indent="0" algn="just">
              <a:buNone/>
            </a:pPr>
            <a:r>
              <a:rPr lang="tr-TR" dirty="0"/>
              <a:t>Sayıştay söz konusu raporları değerlendirir ve TBMM’ </a:t>
            </a:r>
            <a:r>
              <a:rPr lang="tr-TR" dirty="0" err="1"/>
              <a:t>ni</a:t>
            </a:r>
            <a:r>
              <a:rPr lang="tr-TR" dirty="0"/>
              <a:t> bilgilendirir.</a:t>
            </a:r>
          </a:p>
          <a:p>
            <a:endParaRPr lang="tr-TR" dirty="0"/>
          </a:p>
        </p:txBody>
      </p:sp>
    </p:spTree>
    <p:extLst>
      <p:ext uri="{BB962C8B-B14F-4D97-AF65-F5344CB8AC3E}">
        <p14:creationId xmlns:p14="http://schemas.microsoft.com/office/powerpoint/2010/main" val="2300467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BİRİM FAALİYET RAPORU</a:t>
            </a:r>
            <a:endParaRPr lang="tr-TR" dirty="0"/>
          </a:p>
        </p:txBody>
      </p:sp>
      <p:sp>
        <p:nvSpPr>
          <p:cNvPr id="3" name="İçerik Yer Tutucusu 2"/>
          <p:cNvSpPr>
            <a:spLocks noGrp="1"/>
          </p:cNvSpPr>
          <p:nvPr>
            <p:ph idx="1"/>
          </p:nvPr>
        </p:nvSpPr>
        <p:spPr>
          <a:xfrm>
            <a:off x="965200" y="1591733"/>
            <a:ext cx="10464800" cy="4834467"/>
          </a:xfrm>
        </p:spPr>
        <p:txBody>
          <a:bodyPr>
            <a:noAutofit/>
          </a:bodyPr>
          <a:lstStyle/>
          <a:p>
            <a:pPr marL="0" indent="0" algn="just">
              <a:lnSpc>
                <a:spcPct val="100000"/>
              </a:lnSpc>
              <a:buNone/>
            </a:pPr>
            <a:r>
              <a:rPr lang="tr-TR" sz="2200" dirty="0" smtClean="0">
                <a:solidFill>
                  <a:srgbClr val="0B6196"/>
                </a:solidFill>
                <a:sym typeface="Wingdings" panose="05000000000000000000" pitchFamily="2" charset="2"/>
              </a:rPr>
              <a:t> </a:t>
            </a:r>
            <a:r>
              <a:rPr lang="tr-TR" sz="2200" dirty="0" smtClean="0"/>
              <a:t>Birim </a:t>
            </a:r>
            <a:r>
              <a:rPr lang="tr-TR" sz="2200" dirty="0"/>
              <a:t>faaliyet raporu; genel bütçe kapsamındaki kamu idareleri, </a:t>
            </a:r>
            <a:r>
              <a:rPr lang="tr-TR" sz="2200" dirty="0">
                <a:solidFill>
                  <a:srgbClr val="990033"/>
                </a:solidFill>
              </a:rPr>
              <a:t>özel bütçeli idareler</a:t>
            </a:r>
            <a:r>
              <a:rPr lang="tr-TR" sz="2200" dirty="0"/>
              <a:t>, sosyal güvenlik kurumları ve mahalli idarelerin bütçelerinde kendisine ödenek tahsis edilen </a:t>
            </a:r>
            <a:r>
              <a:rPr lang="tr-TR" sz="2200" u="sng" dirty="0">
                <a:solidFill>
                  <a:srgbClr val="0B6196"/>
                </a:solidFill>
              </a:rPr>
              <a:t>harcama yetkilileri </a:t>
            </a:r>
            <a:r>
              <a:rPr lang="tr-TR" sz="2200" dirty="0"/>
              <a:t>tarafından hazırlanır</a:t>
            </a:r>
            <a:r>
              <a:rPr lang="tr-TR" sz="2200" dirty="0" smtClean="0"/>
              <a:t>.</a:t>
            </a:r>
          </a:p>
          <a:p>
            <a:pPr marL="0" indent="0" algn="just">
              <a:lnSpc>
                <a:spcPct val="100000"/>
              </a:lnSpc>
              <a:buNone/>
            </a:pPr>
            <a:r>
              <a:rPr lang="tr-TR" sz="2200" dirty="0" smtClean="0">
                <a:solidFill>
                  <a:srgbClr val="0B6196"/>
                </a:solidFill>
                <a:sym typeface="Wingdings" panose="05000000000000000000" pitchFamily="2" charset="2"/>
              </a:rPr>
              <a:t> </a:t>
            </a:r>
            <a:r>
              <a:rPr lang="tr-TR" sz="2200" dirty="0" smtClean="0"/>
              <a:t>Genel </a:t>
            </a:r>
            <a:r>
              <a:rPr lang="tr-TR" sz="2200" dirty="0"/>
              <a:t>bütçe kapsamındaki kamu idareleri, </a:t>
            </a:r>
            <a:r>
              <a:rPr lang="tr-TR" sz="2200" dirty="0">
                <a:solidFill>
                  <a:srgbClr val="990033"/>
                </a:solidFill>
              </a:rPr>
              <a:t>özel bütçeli idareler </a:t>
            </a:r>
            <a:r>
              <a:rPr lang="tr-TR" sz="2200" dirty="0"/>
              <a:t>ve sosyal güvenlik kurumlarının ilgili mali yıla ilişkin birim faaliyet raporları </a:t>
            </a:r>
            <a:r>
              <a:rPr lang="tr-TR" sz="2200" dirty="0">
                <a:solidFill>
                  <a:srgbClr val="990033"/>
                </a:solidFill>
              </a:rPr>
              <a:t>harcama yetkilileri tarafından izleyen mali yılın en geç Mart ayı sonuna kadar üst yöneticiye </a:t>
            </a:r>
            <a:r>
              <a:rPr lang="tr-TR" sz="2200" dirty="0"/>
              <a:t>sunulur</a:t>
            </a:r>
            <a:r>
              <a:rPr lang="tr-TR" sz="2200" dirty="0" smtClean="0"/>
              <a:t>.</a:t>
            </a:r>
          </a:p>
          <a:p>
            <a:pPr marL="0" indent="0" algn="just">
              <a:lnSpc>
                <a:spcPct val="100000"/>
              </a:lnSpc>
              <a:buNone/>
            </a:pPr>
            <a:r>
              <a:rPr lang="tr-TR" sz="2200" dirty="0" smtClean="0">
                <a:solidFill>
                  <a:srgbClr val="0B6196"/>
                </a:solidFill>
                <a:sym typeface="Wingdings" panose="05000000000000000000" pitchFamily="2" charset="2"/>
              </a:rPr>
              <a:t></a:t>
            </a:r>
            <a:r>
              <a:rPr lang="tr-TR" sz="2200" dirty="0" smtClean="0">
                <a:sym typeface="Wingdings" panose="05000000000000000000" pitchFamily="2" charset="2"/>
              </a:rPr>
              <a:t> </a:t>
            </a:r>
            <a:r>
              <a:rPr lang="tr-TR" sz="2200" dirty="0" smtClean="0"/>
              <a:t>Üst </a:t>
            </a:r>
            <a:r>
              <a:rPr lang="tr-TR" sz="2200" dirty="0"/>
              <a:t>yönetici, harcama birimlerinin faaliyetlerini ve performansını izleyebilmek amacıyla, harcama yetkililerinden </a:t>
            </a:r>
            <a:r>
              <a:rPr lang="tr-TR" sz="2200" dirty="0">
                <a:solidFill>
                  <a:srgbClr val="990033"/>
                </a:solidFill>
              </a:rPr>
              <a:t>üç veya altı aylık birim faaliyet raporları </a:t>
            </a:r>
            <a:r>
              <a:rPr lang="tr-TR" sz="2200" u="sng" dirty="0"/>
              <a:t>isteyebilir</a:t>
            </a:r>
            <a:r>
              <a:rPr lang="tr-TR" sz="2200" u="sng" dirty="0" smtClean="0"/>
              <a:t>.</a:t>
            </a:r>
          </a:p>
          <a:p>
            <a:pPr marL="0" indent="0" algn="just">
              <a:lnSpc>
                <a:spcPct val="100000"/>
              </a:lnSpc>
              <a:buNone/>
            </a:pPr>
            <a:r>
              <a:rPr lang="tr-TR" sz="2200" dirty="0" smtClean="0">
                <a:solidFill>
                  <a:srgbClr val="0B6196"/>
                </a:solidFill>
                <a:sym typeface="Wingdings" panose="05000000000000000000" pitchFamily="2" charset="2"/>
              </a:rPr>
              <a:t> </a:t>
            </a:r>
            <a:r>
              <a:rPr lang="tr-TR" sz="2200" dirty="0" smtClean="0"/>
              <a:t>Birim </a:t>
            </a:r>
            <a:r>
              <a:rPr lang="tr-TR" sz="2200" dirty="0"/>
              <a:t>faaliyet raporu hazırlayan </a:t>
            </a:r>
            <a:r>
              <a:rPr lang="tr-TR" sz="2200" u="sng" dirty="0">
                <a:solidFill>
                  <a:srgbClr val="0B6196"/>
                </a:solidFill>
              </a:rPr>
              <a:t>harcama yetkilileri, </a:t>
            </a:r>
            <a:r>
              <a:rPr lang="tr-TR" sz="2200" dirty="0">
                <a:solidFill>
                  <a:srgbClr val="990033"/>
                </a:solidFill>
              </a:rPr>
              <a:t>raporun içeriğinden ve raporda yer alan </a:t>
            </a:r>
            <a:r>
              <a:rPr lang="tr-TR" sz="2200" dirty="0" smtClean="0">
                <a:solidFill>
                  <a:srgbClr val="990033"/>
                </a:solidFill>
              </a:rPr>
              <a:t>bilgilerin </a:t>
            </a:r>
            <a:r>
              <a:rPr lang="tr-TR" sz="2200" dirty="0">
                <a:solidFill>
                  <a:srgbClr val="990033"/>
                </a:solidFill>
              </a:rPr>
              <a:t>doğruluğundan üst yöneticiye</a:t>
            </a:r>
            <a:r>
              <a:rPr lang="tr-TR" sz="2200" dirty="0"/>
              <a:t> karşı </a:t>
            </a:r>
            <a:r>
              <a:rPr lang="tr-TR" sz="2200" dirty="0" smtClean="0"/>
              <a:t>sorumludur.</a:t>
            </a:r>
            <a:endParaRPr lang="tr-TR" sz="2200" dirty="0"/>
          </a:p>
        </p:txBody>
      </p:sp>
    </p:spTree>
    <p:extLst>
      <p:ext uri="{BB962C8B-B14F-4D97-AF65-F5344CB8AC3E}">
        <p14:creationId xmlns:p14="http://schemas.microsoft.com/office/powerpoint/2010/main" val="2436398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İDARE FAALİYET RAPORU</a:t>
            </a:r>
          </a:p>
        </p:txBody>
      </p:sp>
      <p:sp>
        <p:nvSpPr>
          <p:cNvPr id="3" name="İçerik Yer Tutucusu 2"/>
          <p:cNvSpPr>
            <a:spLocks noGrp="1"/>
          </p:cNvSpPr>
          <p:nvPr>
            <p:ph idx="1"/>
          </p:nvPr>
        </p:nvSpPr>
        <p:spPr>
          <a:xfrm>
            <a:off x="1151467" y="1735667"/>
            <a:ext cx="9838266" cy="4800600"/>
          </a:xfrm>
        </p:spPr>
        <p:txBody>
          <a:bodyPr>
            <a:noAutofit/>
          </a:bodyPr>
          <a:lstStyle/>
          <a:p>
            <a:pPr algn="just"/>
            <a:r>
              <a:rPr lang="tr-TR" sz="2200" dirty="0" smtClean="0"/>
              <a:t>İdare </a:t>
            </a:r>
            <a:r>
              <a:rPr lang="tr-TR" sz="2200" dirty="0"/>
              <a:t>faaliyet raporu, birim faaliyet raporları esas alınarak, idarenin faaliyet sonuçlarını gösterecek şekilde </a:t>
            </a:r>
            <a:r>
              <a:rPr lang="tr-TR" sz="2200" u="sng" dirty="0">
                <a:solidFill>
                  <a:srgbClr val="0B6196"/>
                </a:solidFill>
              </a:rPr>
              <a:t>üst yönetici</a:t>
            </a:r>
            <a:r>
              <a:rPr lang="tr-TR" sz="2200" dirty="0"/>
              <a:t> tarafından </a:t>
            </a:r>
            <a:r>
              <a:rPr lang="tr-TR" sz="2200" dirty="0" smtClean="0"/>
              <a:t>hazırlanır ve </a:t>
            </a:r>
            <a:r>
              <a:rPr lang="tr-TR" sz="2200" dirty="0" smtClean="0">
                <a:solidFill>
                  <a:srgbClr val="990033"/>
                </a:solidFill>
              </a:rPr>
              <a:t>izleyen </a:t>
            </a:r>
            <a:r>
              <a:rPr lang="tr-TR" sz="2200" dirty="0">
                <a:solidFill>
                  <a:srgbClr val="990033"/>
                </a:solidFill>
              </a:rPr>
              <a:t>mali yılın en geç Nisan ayı sonuna kadar </a:t>
            </a:r>
            <a:r>
              <a:rPr lang="tr-TR" sz="2200" dirty="0"/>
              <a:t>kamuoyuna açıklanır. Bu raporların birer örneği aynı süre içerisinde </a:t>
            </a:r>
            <a:r>
              <a:rPr lang="tr-TR" sz="2200" dirty="0" smtClean="0"/>
              <a:t>Sayıştay’a </a:t>
            </a:r>
            <a:r>
              <a:rPr lang="tr-TR" sz="2200" dirty="0"/>
              <a:t>ve </a:t>
            </a:r>
            <a:r>
              <a:rPr lang="tr-TR" sz="2200" dirty="0" smtClean="0"/>
              <a:t>Cumhurbaşkanlığına </a:t>
            </a:r>
            <a:r>
              <a:rPr lang="tr-TR" sz="2200" dirty="0"/>
              <a:t>gönderilir</a:t>
            </a:r>
            <a:r>
              <a:rPr lang="tr-TR" sz="2200" dirty="0" smtClean="0"/>
              <a:t>.</a:t>
            </a:r>
          </a:p>
          <a:p>
            <a:pPr algn="just"/>
            <a:endParaRPr lang="tr-TR" sz="1100" dirty="0"/>
          </a:p>
          <a:p>
            <a:pPr algn="just"/>
            <a:r>
              <a:rPr lang="tr-TR" sz="2200" u="sng" dirty="0">
                <a:solidFill>
                  <a:srgbClr val="0B6196"/>
                </a:solidFill>
              </a:rPr>
              <a:t>İdare faaliyet raporu</a:t>
            </a:r>
            <a:r>
              <a:rPr lang="tr-TR" sz="2200" dirty="0"/>
              <a:t>, ilgili idare hakkındaki genel bilgilerle birlikte; kullanılan kaynakları, </a:t>
            </a:r>
            <a:r>
              <a:rPr lang="tr-TR" sz="2200" dirty="0">
                <a:solidFill>
                  <a:srgbClr val="990033"/>
                </a:solidFill>
              </a:rPr>
              <a:t>bütçe hedef ve gerçekleşmeleri ile meydana gelen sapmaların nedenlerini,</a:t>
            </a:r>
            <a:r>
              <a:rPr lang="tr-TR" sz="2200" dirty="0"/>
              <a:t> varlık ve yükümlülükleri ile yardım yapılan birlik, kurum ve kuruluşların faaliyetlerine ilişkin bilgileri de kapsayan </a:t>
            </a:r>
            <a:r>
              <a:rPr lang="tr-TR" sz="2200" u="sng" dirty="0">
                <a:solidFill>
                  <a:srgbClr val="0B6196"/>
                </a:solidFill>
              </a:rPr>
              <a:t>malî bilgileri</a:t>
            </a:r>
            <a:r>
              <a:rPr lang="tr-TR" sz="2200" dirty="0"/>
              <a:t>; stratejik plan ve performans programı uyarınca yürütülen</a:t>
            </a:r>
            <a:r>
              <a:rPr lang="tr-TR" sz="2200" dirty="0">
                <a:solidFill>
                  <a:srgbClr val="990033"/>
                </a:solidFill>
              </a:rPr>
              <a:t> </a:t>
            </a:r>
            <a:r>
              <a:rPr lang="tr-TR" sz="2200" u="sng" dirty="0">
                <a:solidFill>
                  <a:srgbClr val="0B6196"/>
                </a:solidFill>
              </a:rPr>
              <a:t>faaliyetleri ve performans bilgilerini </a:t>
            </a:r>
            <a:r>
              <a:rPr lang="tr-TR" sz="2200" dirty="0"/>
              <a:t>içerecek şekilde düzenlenir.</a:t>
            </a:r>
          </a:p>
          <a:p>
            <a:pPr marL="0" indent="0" algn="just">
              <a:buNone/>
            </a:pPr>
            <a:endParaRPr lang="tr-TR" sz="2200" dirty="0"/>
          </a:p>
        </p:txBody>
      </p:sp>
    </p:spTree>
    <p:extLst>
      <p:ext uri="{BB962C8B-B14F-4D97-AF65-F5344CB8AC3E}">
        <p14:creationId xmlns:p14="http://schemas.microsoft.com/office/powerpoint/2010/main" val="2412078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FAALİYET RAPORU</a:t>
            </a:r>
            <a:endParaRPr lang="tr-TR" dirty="0"/>
          </a:p>
        </p:txBody>
      </p:sp>
      <p:sp>
        <p:nvSpPr>
          <p:cNvPr id="3" name="İçerik Yer Tutucusu 2"/>
          <p:cNvSpPr>
            <a:spLocks noGrp="1"/>
          </p:cNvSpPr>
          <p:nvPr>
            <p:ph idx="1"/>
          </p:nvPr>
        </p:nvSpPr>
        <p:spPr>
          <a:xfrm>
            <a:off x="1159933" y="1972733"/>
            <a:ext cx="9889067" cy="4309533"/>
          </a:xfrm>
        </p:spPr>
        <p:txBody>
          <a:bodyPr/>
          <a:lstStyle/>
          <a:p>
            <a:pPr lvl="0" algn="just">
              <a:buFont typeface="Wingdings" panose="05000000000000000000" pitchFamily="2" charset="2"/>
              <a:buChar char="Ø"/>
            </a:pPr>
            <a:r>
              <a:rPr lang="tr-TR" dirty="0" smtClean="0">
                <a:solidFill>
                  <a:srgbClr val="990033"/>
                </a:solidFill>
              </a:rPr>
              <a:t> </a:t>
            </a:r>
            <a:r>
              <a:rPr lang="tr-TR" sz="2800" dirty="0" smtClean="0"/>
              <a:t>Genel </a:t>
            </a:r>
            <a:r>
              <a:rPr lang="tr-TR" sz="2800" dirty="0"/>
              <a:t>faaliyet raporu, merkezi yönetim kapsamındaki idarelerin ve sosyal güvenlik kurumlarının bir mali yıldaki faaliyet sonuçlarını gösterecek şekilde </a:t>
            </a:r>
            <a:r>
              <a:rPr lang="tr-TR" sz="2800" u="sng" dirty="0" smtClean="0">
                <a:solidFill>
                  <a:srgbClr val="0B6196"/>
                </a:solidFill>
              </a:rPr>
              <a:t>Cumhurbaşkanlığı</a:t>
            </a:r>
            <a:r>
              <a:rPr lang="tr-TR" sz="2800" dirty="0" smtClean="0">
                <a:solidFill>
                  <a:srgbClr val="0B6196"/>
                </a:solidFill>
              </a:rPr>
              <a:t> </a:t>
            </a:r>
            <a:r>
              <a:rPr lang="tr-TR" sz="2800" dirty="0"/>
              <a:t>tarafından hazırlanır</a:t>
            </a:r>
            <a:r>
              <a:rPr lang="tr-TR" sz="2800" dirty="0" smtClean="0"/>
              <a:t>.</a:t>
            </a:r>
          </a:p>
          <a:p>
            <a:pPr marL="0" lvl="0" indent="0" algn="just">
              <a:buNone/>
            </a:pPr>
            <a:endParaRPr lang="tr-TR" sz="2800" dirty="0" smtClean="0"/>
          </a:p>
          <a:p>
            <a:pPr lvl="0" algn="just">
              <a:buFont typeface="Wingdings" panose="05000000000000000000" pitchFamily="2" charset="2"/>
              <a:buChar char="Ø"/>
            </a:pPr>
            <a:r>
              <a:rPr lang="tr-TR" sz="2800" dirty="0" smtClean="0">
                <a:solidFill>
                  <a:srgbClr val="990033"/>
                </a:solidFill>
              </a:rPr>
              <a:t> </a:t>
            </a:r>
            <a:r>
              <a:rPr lang="tr-TR" sz="2800" dirty="0" smtClean="0"/>
              <a:t>Genel </a:t>
            </a:r>
            <a:r>
              <a:rPr lang="tr-TR" sz="2800" dirty="0"/>
              <a:t>faaliyet raporu </a:t>
            </a:r>
            <a:r>
              <a:rPr lang="tr-TR" sz="2800" dirty="0" smtClean="0"/>
              <a:t>Cumhurbaşkanlığı </a:t>
            </a:r>
            <a:r>
              <a:rPr lang="tr-TR" sz="2800" dirty="0"/>
              <a:t>tarafından izleyen mali yılın </a:t>
            </a:r>
            <a:r>
              <a:rPr lang="tr-TR" sz="2800" dirty="0">
                <a:solidFill>
                  <a:srgbClr val="0B6196"/>
                </a:solidFill>
              </a:rPr>
              <a:t>Haziran ayı sonuna kadar kamuoyuna açıklanır ve aynı süre içinde </a:t>
            </a:r>
            <a:r>
              <a:rPr lang="tr-TR" sz="2800" dirty="0" smtClean="0">
                <a:solidFill>
                  <a:srgbClr val="0B6196"/>
                </a:solidFill>
              </a:rPr>
              <a:t>Sayıştay’a </a:t>
            </a:r>
            <a:r>
              <a:rPr lang="tr-TR" sz="2800" dirty="0"/>
              <a:t>gönderilir.</a:t>
            </a:r>
          </a:p>
        </p:txBody>
      </p:sp>
    </p:spTree>
    <p:extLst>
      <p:ext uri="{BB962C8B-B14F-4D97-AF65-F5344CB8AC3E}">
        <p14:creationId xmlns:p14="http://schemas.microsoft.com/office/powerpoint/2010/main" val="2824983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algn="ctr" rtl="0"/>
            <a:r>
              <a:rPr lang="tr-TR" dirty="0" smtClean="0"/>
              <a:t>FAALİYET RAPORLARININ                             TBMM SUNULMASI VE TBMM GÖRÜŞÜLMESİ</a:t>
            </a:r>
            <a:endParaRPr lang="tr-TR" dirty="0"/>
          </a:p>
        </p:txBody>
      </p:sp>
      <p:sp>
        <p:nvSpPr>
          <p:cNvPr id="3" name="İçerik Yer Tutucusu 2"/>
          <p:cNvSpPr>
            <a:spLocks noGrp="1"/>
          </p:cNvSpPr>
          <p:nvPr>
            <p:ph idx="1"/>
          </p:nvPr>
        </p:nvSpPr>
        <p:spPr>
          <a:xfrm>
            <a:off x="1295400" y="1701800"/>
            <a:ext cx="10126133" cy="4826000"/>
          </a:xfrm>
        </p:spPr>
        <p:txBody>
          <a:bodyPr rtlCol="0">
            <a:normAutofit fontScale="77500" lnSpcReduction="20000"/>
          </a:bodyPr>
          <a:lstStyle/>
          <a:p>
            <a:pPr algn="just"/>
            <a:r>
              <a:rPr lang="tr-TR" b="1" dirty="0">
                <a:solidFill>
                  <a:srgbClr val="0B6196"/>
                </a:solidFill>
                <a:sym typeface="Wingdings" panose="05000000000000000000" pitchFamily="2" charset="2"/>
              </a:rPr>
              <a:t>Faaliyet raporlarının Türkiye Büyük Millet Meclisine sunulması</a:t>
            </a:r>
            <a:endParaRPr lang="tr-TR" b="1" dirty="0" smtClean="0">
              <a:solidFill>
                <a:srgbClr val="0B6196"/>
              </a:solidFill>
              <a:sym typeface="Wingdings" panose="05000000000000000000" pitchFamily="2" charset="2"/>
            </a:endParaRPr>
          </a:p>
          <a:p>
            <a:pPr marL="0" indent="0" algn="just">
              <a:buNone/>
            </a:pPr>
            <a:r>
              <a:rPr lang="tr-TR" dirty="0">
                <a:sym typeface="Wingdings" panose="05000000000000000000" pitchFamily="2" charset="2"/>
              </a:rPr>
              <a:t>	</a:t>
            </a:r>
            <a:r>
              <a:rPr lang="tr-TR" dirty="0" smtClean="0"/>
              <a:t>Mahalli </a:t>
            </a:r>
            <a:r>
              <a:rPr lang="tr-TR" dirty="0"/>
              <a:t>idarelerin faaliyet raporları hariç olmak üzere idare faaliyet raporları, mahalli idareler genel faaliyet raporu ve genel faaliyet raporu, dış denetim sonuçlarını dikkate alarak görüşlerini de belirtmek suretiyle Sayıştay tarafından genel uygunluk bildirimi ile birlikte Türkiye Büyük Millet Meclisine sunulur</a:t>
            </a:r>
            <a:r>
              <a:rPr lang="tr-TR" dirty="0" smtClean="0"/>
              <a:t>. Türkiye </a:t>
            </a:r>
            <a:r>
              <a:rPr lang="tr-TR" dirty="0"/>
              <a:t>Büyük Millet Meclisine sunulan bu raporlar ile genel uygunluk bildirimi komisyonlarda öncelikle görüşülür.</a:t>
            </a:r>
          </a:p>
          <a:p>
            <a:pPr marL="0" indent="0" algn="just">
              <a:buNone/>
            </a:pPr>
            <a:endParaRPr lang="tr-TR" dirty="0" smtClean="0"/>
          </a:p>
          <a:p>
            <a:pPr algn="just"/>
            <a:r>
              <a:rPr lang="tr-TR" b="1" dirty="0" smtClean="0">
                <a:solidFill>
                  <a:srgbClr val="0B6196"/>
                </a:solidFill>
              </a:rPr>
              <a:t>Faaliyet </a:t>
            </a:r>
            <a:r>
              <a:rPr lang="tr-TR" b="1" dirty="0">
                <a:solidFill>
                  <a:srgbClr val="0B6196"/>
                </a:solidFill>
              </a:rPr>
              <a:t>raporlarının Türkiye Büyük Millet Meclisinde görüşülmesi</a:t>
            </a:r>
          </a:p>
          <a:p>
            <a:pPr marL="0" indent="0" algn="just">
              <a:buNone/>
            </a:pPr>
            <a:r>
              <a:rPr lang="tr-TR" dirty="0">
                <a:sym typeface="Wingdings" panose="05000000000000000000" pitchFamily="2" charset="2"/>
              </a:rPr>
              <a:t>	</a:t>
            </a:r>
            <a:r>
              <a:rPr lang="tr-TR" dirty="0" smtClean="0"/>
              <a:t>Türkiye </a:t>
            </a:r>
            <a:r>
              <a:rPr lang="tr-TR" dirty="0"/>
              <a:t>Büyük Millet Meclisinde, Sayıştay tarafından sunulan raporlar ve değerlendirmeler çerçevesinde, kamu kaynağının elde edilmesi ve kullanılmasına ilişkin olarak kamu idarelerinin yönetim ve hesap verme sorumlulukları görüşülür. Bu görüşmelere üst yönetici veya görevlendireceği yardımcısının ilgili bakanla birlikte katılması zorunludur.</a:t>
            </a:r>
          </a:p>
          <a:p>
            <a:pPr marL="0" indent="0" algn="just">
              <a:buNone/>
            </a:pPr>
            <a:r>
              <a:rPr lang="tr-TR" dirty="0" smtClean="0"/>
              <a:t> </a:t>
            </a:r>
            <a:r>
              <a:rPr lang="tr-TR" dirty="0">
                <a:sym typeface="Wingdings" panose="05000000000000000000" pitchFamily="2" charset="2"/>
              </a:rPr>
              <a:t>	</a:t>
            </a:r>
            <a:r>
              <a:rPr lang="tr-TR" dirty="0" smtClean="0"/>
              <a:t>Merkezi </a:t>
            </a:r>
            <a:r>
              <a:rPr lang="tr-TR" dirty="0"/>
              <a:t>yönetim kapsamındaki idarelerin ve sosyal güvenlik kurumlarının idare faaliyet raporları, genel faaliyet raporu, dış denetim genel değerlendirme raporu ve kesin hesap kanun tasarısı ile merkezi yönetim bütçe kanunu tasarısı birlikte görüşülür.</a:t>
            </a:r>
          </a:p>
        </p:txBody>
      </p:sp>
    </p:spTree>
    <p:extLst>
      <p:ext uri="{BB962C8B-B14F-4D97-AF65-F5344CB8AC3E}">
        <p14:creationId xmlns:p14="http://schemas.microsoft.com/office/powerpoint/2010/main" val="800903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BİRİM FAALİYET RAPORUNUN KAPSAMI</a:t>
            </a:r>
          </a:p>
        </p:txBody>
      </p:sp>
      <p:sp>
        <p:nvSpPr>
          <p:cNvPr id="3" name="İçerik Yer Tutucusu 2"/>
          <p:cNvSpPr>
            <a:spLocks noGrp="1"/>
          </p:cNvSpPr>
          <p:nvPr>
            <p:ph idx="1"/>
          </p:nvPr>
        </p:nvSpPr>
        <p:spPr>
          <a:xfrm>
            <a:off x="1109133" y="1667933"/>
            <a:ext cx="9804400" cy="5029201"/>
          </a:xfrm>
        </p:spPr>
        <p:txBody>
          <a:bodyPr>
            <a:normAutofit lnSpcReduction="10000"/>
          </a:bodyPr>
          <a:lstStyle/>
          <a:p>
            <a:pPr marL="0" lvl="0" indent="0" algn="just">
              <a:buNone/>
            </a:pPr>
            <a:r>
              <a:rPr lang="tr-TR" sz="1400" b="1" dirty="0">
                <a:solidFill>
                  <a:srgbClr val="990033"/>
                </a:solidFill>
              </a:rPr>
              <a:t>a) Genel bilgiler: </a:t>
            </a:r>
            <a:r>
              <a:rPr lang="tr-TR" sz="1400" dirty="0">
                <a:solidFill>
                  <a:srgbClr val="595959"/>
                </a:solidFill>
              </a:rPr>
              <a:t>Bu bölümde, idarenin misyon ve vizyonuna, teşkilat yapısına ve mevzuatına ilişkin bilgilere, sunulan hizmetlere, insan kaynakları ve fiziki kaynakları ile ilgili bilgilere, iç ve dış denetim raporlarında yer alan tespit ve değerlendirmelere kısaca yer verilir.</a:t>
            </a:r>
          </a:p>
          <a:p>
            <a:pPr marL="0" lvl="0" indent="0" algn="just">
              <a:buNone/>
            </a:pPr>
            <a:r>
              <a:rPr lang="tr-TR" sz="1400" b="1" dirty="0">
                <a:solidFill>
                  <a:srgbClr val="990033"/>
                </a:solidFill>
              </a:rPr>
              <a:t>b) Amaç ve hedefler: </a:t>
            </a:r>
            <a:r>
              <a:rPr lang="tr-TR" sz="1400" dirty="0">
                <a:solidFill>
                  <a:srgbClr val="595959"/>
                </a:solidFill>
              </a:rPr>
              <a:t>Bu bölümde, idarenin stratejik amaç ve hedeflerine, faaliyet yılı önceliklerine ve izlenen temel ilke ve politikalarına yer verilir.</a:t>
            </a:r>
          </a:p>
          <a:p>
            <a:pPr marL="0" lvl="0" indent="0" algn="just">
              <a:buNone/>
            </a:pPr>
            <a:r>
              <a:rPr lang="tr-TR" sz="1400" b="1" dirty="0">
                <a:solidFill>
                  <a:srgbClr val="990033"/>
                </a:solidFill>
              </a:rPr>
              <a:t>c) Faaliyetlere ilişkin bilgi ve değerlendirmeler: </a:t>
            </a:r>
            <a:r>
              <a:rPr lang="tr-TR" sz="1400" dirty="0">
                <a:solidFill>
                  <a:srgbClr val="595959"/>
                </a:solidFill>
              </a:rPr>
              <a:t>Bu bölümde, mali bilgiler ile performans bilgilerine detaylı olarak yer verilir.</a:t>
            </a:r>
          </a:p>
          <a:p>
            <a:pPr marL="0" lvl="0" indent="0" algn="just">
              <a:buNone/>
            </a:pPr>
            <a:r>
              <a:rPr lang="tr-TR" sz="1400" dirty="0">
                <a:solidFill>
                  <a:srgbClr val="0B6196"/>
                </a:solidFill>
              </a:rPr>
              <a:t>	</a:t>
            </a:r>
            <a:r>
              <a:rPr lang="tr-TR" sz="1400" u="sng" dirty="0">
                <a:solidFill>
                  <a:srgbClr val="0B6196"/>
                </a:solidFill>
              </a:rPr>
              <a:t>1) Mali bilgiler başlığı altında</a:t>
            </a:r>
            <a:r>
              <a:rPr lang="tr-TR" sz="1400" dirty="0">
                <a:solidFill>
                  <a:srgbClr val="0B6196"/>
                </a:solidFill>
              </a:rPr>
              <a:t>, </a:t>
            </a:r>
            <a:r>
              <a:rPr lang="tr-TR" sz="1400" dirty="0">
                <a:solidFill>
                  <a:srgbClr val="595959"/>
                </a:solidFill>
              </a:rPr>
              <a:t>kullanılan kaynaklara, bütçe hedef ve gerçekleşmeleri ile meydana gelen sapmaların nedenlerine, varlık ve yükümlülükler ile yardım yapılan birlik, kurum ve kuruluşların faaliyetlerine ilişkin bilgilere, temel mali tablolara ve bu tablolara ilişkin açıklamalara yer verilir. Ayrıca, iç ve dış mali denetim sonuçları hakkındaki özet bilgiler de bu başlık altında yer alır.</a:t>
            </a:r>
          </a:p>
          <a:p>
            <a:pPr marL="0" lvl="0" indent="0" algn="just">
              <a:buNone/>
            </a:pPr>
            <a:r>
              <a:rPr lang="tr-TR" sz="1400" dirty="0">
                <a:solidFill>
                  <a:srgbClr val="0B6196"/>
                </a:solidFill>
              </a:rPr>
              <a:t>	</a:t>
            </a:r>
            <a:r>
              <a:rPr lang="tr-TR" sz="1400" u="sng" dirty="0">
                <a:solidFill>
                  <a:srgbClr val="0B6196"/>
                </a:solidFill>
              </a:rPr>
              <a:t>2) Performans bilgileri başlığı altında</a:t>
            </a:r>
            <a:r>
              <a:rPr lang="tr-TR" sz="1400" dirty="0">
                <a:solidFill>
                  <a:srgbClr val="0B6196"/>
                </a:solidFill>
              </a:rPr>
              <a:t>, </a:t>
            </a:r>
            <a:r>
              <a:rPr lang="tr-TR" sz="1400" dirty="0">
                <a:solidFill>
                  <a:srgbClr val="595959"/>
                </a:solidFill>
              </a:rPr>
              <a:t>idarenin stratejik plan ve performans programı uyarınca yürütülen faaliyet ve projelerine, performans programında yer alan performans hedef ve göstergelerinin gerçekleşme durumu ile meydana gelen sapmaların nedenlerine, diğer performans bilgilerine ve bunlara ilişkin değerlendirmelere yer verilir.</a:t>
            </a:r>
          </a:p>
          <a:p>
            <a:pPr marL="0" lvl="0" indent="0" algn="just">
              <a:buNone/>
            </a:pPr>
            <a:r>
              <a:rPr lang="tr-TR" sz="1400" b="1" dirty="0">
                <a:solidFill>
                  <a:srgbClr val="990033"/>
                </a:solidFill>
              </a:rPr>
              <a:t>ç) Kurumsal kabiliyet ve kapasitenin değerlendirilmesi: </a:t>
            </a:r>
            <a:r>
              <a:rPr lang="tr-TR" sz="1400" dirty="0">
                <a:solidFill>
                  <a:srgbClr val="595959"/>
                </a:solidFill>
              </a:rPr>
              <a:t>Bu bölümde, orta ve uzun vadeli hedeflere ulaşılabilmesi sürecinde teşkilat yapısı, organizasyon yeteneği, teknolojik kapasite gibi unsurlar açısından içsel bir durum değerlendirmesi yapılarak idarenin üstün ve zayıf yanlarına yer verilir.</a:t>
            </a:r>
          </a:p>
          <a:p>
            <a:pPr marL="0" lvl="0" indent="0" algn="just">
              <a:buNone/>
            </a:pPr>
            <a:r>
              <a:rPr lang="tr-TR" sz="1400" b="1" dirty="0">
                <a:solidFill>
                  <a:srgbClr val="990033"/>
                </a:solidFill>
              </a:rPr>
              <a:t>d) Öneri ve tedbirler: </a:t>
            </a:r>
            <a:r>
              <a:rPr lang="tr-TR" sz="1400" dirty="0">
                <a:solidFill>
                  <a:srgbClr val="595959"/>
                </a:solidFill>
              </a:rPr>
              <a:t>Faaliyet yılı sonuçları ile genel ekonomik koşullar, bütçe imkânları ve beklentiler göz önüne alınarak, idarenin gelecek yıllarda faaliyetlerinde yapmayı planladığı değişiklik önerilerine, hedeflerinde meydana gelecek değişiklikler ile karşılaşabileceği risklere ve bunlara yönelik alınması gereken tedbirlere bu bölümde yer verilir.</a:t>
            </a:r>
          </a:p>
          <a:p>
            <a:endParaRPr lang="tr-TR" dirty="0"/>
          </a:p>
        </p:txBody>
      </p:sp>
    </p:spTree>
    <p:extLst>
      <p:ext uri="{BB962C8B-B14F-4D97-AF65-F5344CB8AC3E}">
        <p14:creationId xmlns:p14="http://schemas.microsoft.com/office/powerpoint/2010/main" val="3917670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04333" y="255134"/>
            <a:ext cx="10337800" cy="1036850"/>
          </a:xfrm>
        </p:spPr>
        <p:txBody>
          <a:bodyPr/>
          <a:lstStyle/>
          <a:p>
            <a:r>
              <a:rPr lang="tr-TR" dirty="0" smtClean="0"/>
              <a:t>BİRİM VE İDARE FAALİYET RAPORUNUN ŞEKLİ – 1 </a:t>
            </a:r>
            <a:endParaRPr lang="tr-TR" dirty="0"/>
          </a:p>
        </p:txBody>
      </p:sp>
      <p:sp>
        <p:nvSpPr>
          <p:cNvPr id="3" name="İçerik Yer Tutucusu 2"/>
          <p:cNvSpPr>
            <a:spLocks noGrp="1"/>
          </p:cNvSpPr>
          <p:nvPr>
            <p:ph idx="1"/>
          </p:nvPr>
        </p:nvSpPr>
        <p:spPr>
          <a:xfrm>
            <a:off x="1295400" y="1549400"/>
            <a:ext cx="7120467" cy="5249333"/>
          </a:xfrm>
        </p:spPr>
        <p:txBody>
          <a:bodyPr>
            <a:normAutofit fontScale="40000" lnSpcReduction="20000"/>
          </a:bodyPr>
          <a:lstStyle/>
          <a:p>
            <a:pPr marL="0" lvl="0" indent="0">
              <a:buNone/>
            </a:pPr>
            <a:r>
              <a:rPr lang="tr-TR" sz="2800" b="1" dirty="0" smtClean="0">
                <a:solidFill>
                  <a:srgbClr val="595959"/>
                </a:solidFill>
              </a:rPr>
              <a:t>………..</a:t>
            </a:r>
            <a:r>
              <a:rPr lang="tr-TR" sz="2800" b="1" dirty="0">
                <a:solidFill>
                  <a:srgbClr val="595959"/>
                </a:solidFill>
              </a:rPr>
              <a:t>YILI</a:t>
            </a:r>
          </a:p>
          <a:p>
            <a:pPr marL="320040" lvl="1" indent="0">
              <a:buNone/>
            </a:pPr>
            <a:r>
              <a:rPr lang="tr-TR" sz="2800" b="1" dirty="0">
                <a:solidFill>
                  <a:srgbClr val="595959"/>
                </a:solidFill>
              </a:rPr>
              <a:t>………….. FAALİYET RAPORU</a:t>
            </a:r>
          </a:p>
          <a:p>
            <a:pPr marL="0" lvl="0" indent="0">
              <a:lnSpc>
                <a:spcPct val="120000"/>
              </a:lnSpc>
              <a:buNone/>
            </a:pPr>
            <a:r>
              <a:rPr lang="tr-TR" sz="2800" b="1" dirty="0">
                <a:solidFill>
                  <a:srgbClr val="0B6196"/>
                </a:solidFill>
              </a:rPr>
              <a:t>ÜST YÖNETİCİ SUNUŞU</a:t>
            </a:r>
          </a:p>
          <a:p>
            <a:pPr marL="0" lvl="0" indent="0">
              <a:lnSpc>
                <a:spcPct val="120000"/>
              </a:lnSpc>
              <a:buNone/>
            </a:pPr>
            <a:r>
              <a:rPr lang="tr-TR" sz="2800" b="1" dirty="0">
                <a:solidFill>
                  <a:srgbClr val="0B6196"/>
                </a:solidFill>
              </a:rPr>
              <a:t>İÇİNDEKİLER</a:t>
            </a:r>
          </a:p>
          <a:p>
            <a:pPr marL="0" lvl="0" indent="0">
              <a:lnSpc>
                <a:spcPct val="120000"/>
              </a:lnSpc>
              <a:buNone/>
            </a:pPr>
            <a:r>
              <a:rPr lang="tr-TR" sz="2800" b="1" dirty="0">
                <a:solidFill>
                  <a:srgbClr val="0B6196"/>
                </a:solidFill>
              </a:rPr>
              <a:t>I-GENEL BİLGİLER</a:t>
            </a:r>
          </a:p>
          <a:p>
            <a:pPr marL="0" lvl="0" indent="0">
              <a:buNone/>
            </a:pPr>
            <a:r>
              <a:rPr lang="tr-TR" sz="2000" dirty="0" smtClean="0">
                <a:solidFill>
                  <a:srgbClr val="595959"/>
                </a:solidFill>
              </a:rPr>
              <a:t>	</a:t>
            </a:r>
            <a:r>
              <a:rPr lang="tr-TR" sz="3000" b="1" dirty="0" smtClean="0">
                <a:solidFill>
                  <a:srgbClr val="595959"/>
                </a:solidFill>
              </a:rPr>
              <a:t>A-Misyon </a:t>
            </a:r>
            <a:r>
              <a:rPr lang="tr-TR" sz="3000" b="1" dirty="0">
                <a:solidFill>
                  <a:srgbClr val="595959"/>
                </a:solidFill>
              </a:rPr>
              <a:t>ve Vizyon</a:t>
            </a:r>
          </a:p>
          <a:p>
            <a:pPr marL="0" lvl="0" indent="0">
              <a:buNone/>
            </a:pPr>
            <a:r>
              <a:rPr lang="tr-TR" sz="3000" dirty="0" smtClean="0">
                <a:solidFill>
                  <a:srgbClr val="595959"/>
                </a:solidFill>
              </a:rPr>
              <a:t>	</a:t>
            </a:r>
            <a:r>
              <a:rPr lang="tr-TR" sz="3000" b="1" dirty="0" smtClean="0">
                <a:solidFill>
                  <a:srgbClr val="595959"/>
                </a:solidFill>
              </a:rPr>
              <a:t>B-Yetki</a:t>
            </a:r>
            <a:r>
              <a:rPr lang="tr-TR" sz="3000" b="1" dirty="0">
                <a:solidFill>
                  <a:srgbClr val="595959"/>
                </a:solidFill>
              </a:rPr>
              <a:t>, Görev ve Sorumluluklar</a:t>
            </a:r>
          </a:p>
          <a:p>
            <a:pPr marL="0" lvl="0" indent="0">
              <a:buNone/>
            </a:pPr>
            <a:r>
              <a:rPr lang="tr-TR" sz="3000" b="1" dirty="0" smtClean="0">
                <a:solidFill>
                  <a:srgbClr val="595959"/>
                </a:solidFill>
              </a:rPr>
              <a:t>	C-İdareye </a:t>
            </a:r>
            <a:r>
              <a:rPr lang="tr-TR" sz="3000" b="1" dirty="0">
                <a:solidFill>
                  <a:srgbClr val="595959"/>
                </a:solidFill>
              </a:rPr>
              <a:t>İlişkin </a:t>
            </a:r>
            <a:r>
              <a:rPr lang="tr-TR" sz="3000" b="1" dirty="0" smtClean="0">
                <a:solidFill>
                  <a:srgbClr val="595959"/>
                </a:solidFill>
              </a:rPr>
              <a:t>Bilgiler</a:t>
            </a:r>
          </a:p>
          <a:p>
            <a:pPr marL="0" lvl="0" indent="0">
              <a:buNone/>
            </a:pPr>
            <a:r>
              <a:rPr lang="tr-TR" sz="3000" dirty="0" smtClean="0">
                <a:solidFill>
                  <a:srgbClr val="595959"/>
                </a:solidFill>
              </a:rPr>
              <a:t>		</a:t>
            </a:r>
            <a:r>
              <a:rPr lang="tr-TR" sz="3000" dirty="0" smtClean="0">
                <a:solidFill>
                  <a:srgbClr val="990033"/>
                </a:solidFill>
              </a:rPr>
              <a:t>-Fiziksel </a:t>
            </a:r>
            <a:r>
              <a:rPr lang="tr-TR" sz="3000" dirty="0">
                <a:solidFill>
                  <a:srgbClr val="990033"/>
                </a:solidFill>
              </a:rPr>
              <a:t>Yapı</a:t>
            </a:r>
          </a:p>
          <a:p>
            <a:pPr marL="0" lvl="0" indent="0">
              <a:buNone/>
            </a:pPr>
            <a:r>
              <a:rPr lang="tr-TR" sz="3000" dirty="0" smtClean="0">
                <a:solidFill>
                  <a:srgbClr val="990033"/>
                </a:solidFill>
              </a:rPr>
              <a:t>		-</a:t>
            </a:r>
            <a:r>
              <a:rPr lang="tr-TR" sz="3000" dirty="0">
                <a:solidFill>
                  <a:srgbClr val="990033"/>
                </a:solidFill>
              </a:rPr>
              <a:t>Örgüt </a:t>
            </a:r>
            <a:r>
              <a:rPr lang="tr-TR" sz="3000" dirty="0" smtClean="0">
                <a:solidFill>
                  <a:srgbClr val="990033"/>
                </a:solidFill>
              </a:rPr>
              <a:t>Yapısı</a:t>
            </a:r>
          </a:p>
          <a:p>
            <a:pPr marL="0" lvl="0" indent="0">
              <a:buNone/>
            </a:pPr>
            <a:r>
              <a:rPr lang="tr-TR" sz="3000" dirty="0">
                <a:solidFill>
                  <a:srgbClr val="990033"/>
                </a:solidFill>
              </a:rPr>
              <a:t>	</a:t>
            </a:r>
            <a:r>
              <a:rPr lang="tr-TR" sz="3000" dirty="0" smtClean="0">
                <a:solidFill>
                  <a:srgbClr val="990033"/>
                </a:solidFill>
              </a:rPr>
              <a:t>	-Bilgi </a:t>
            </a:r>
            <a:r>
              <a:rPr lang="tr-TR" sz="3000" dirty="0">
                <a:solidFill>
                  <a:srgbClr val="990033"/>
                </a:solidFill>
              </a:rPr>
              <a:t>ve Teknolojik Kaynaklar </a:t>
            </a:r>
          </a:p>
          <a:p>
            <a:pPr marL="0" lvl="0" indent="0">
              <a:buNone/>
            </a:pPr>
            <a:r>
              <a:rPr lang="tr-TR" sz="3000" dirty="0" smtClean="0">
                <a:solidFill>
                  <a:srgbClr val="990033"/>
                </a:solidFill>
              </a:rPr>
              <a:t>		-</a:t>
            </a:r>
            <a:r>
              <a:rPr lang="tr-TR" sz="3000" dirty="0">
                <a:solidFill>
                  <a:srgbClr val="990033"/>
                </a:solidFill>
              </a:rPr>
              <a:t>İnsan Kaynakları</a:t>
            </a:r>
          </a:p>
          <a:p>
            <a:pPr marL="0" lvl="0" indent="0">
              <a:buNone/>
            </a:pPr>
            <a:r>
              <a:rPr lang="tr-TR" sz="3000" dirty="0" smtClean="0">
                <a:solidFill>
                  <a:srgbClr val="990033"/>
                </a:solidFill>
              </a:rPr>
              <a:t>		-</a:t>
            </a:r>
            <a:r>
              <a:rPr lang="tr-TR" sz="3000" dirty="0">
                <a:solidFill>
                  <a:srgbClr val="990033"/>
                </a:solidFill>
              </a:rPr>
              <a:t>Sunulan </a:t>
            </a:r>
            <a:r>
              <a:rPr lang="tr-TR" sz="3000" dirty="0" smtClean="0">
                <a:solidFill>
                  <a:srgbClr val="990033"/>
                </a:solidFill>
              </a:rPr>
              <a:t>Hizmetler</a:t>
            </a:r>
          </a:p>
          <a:p>
            <a:pPr marL="0" lvl="0" indent="0">
              <a:buNone/>
            </a:pPr>
            <a:r>
              <a:rPr lang="tr-TR" sz="3000" dirty="0">
                <a:solidFill>
                  <a:srgbClr val="990033"/>
                </a:solidFill>
              </a:rPr>
              <a:t>	</a:t>
            </a:r>
            <a:r>
              <a:rPr lang="tr-TR" sz="3000" dirty="0" smtClean="0">
                <a:solidFill>
                  <a:srgbClr val="990033"/>
                </a:solidFill>
              </a:rPr>
              <a:t>	</a:t>
            </a:r>
            <a:r>
              <a:rPr lang="es-ES" sz="3000" dirty="0" smtClean="0">
                <a:solidFill>
                  <a:srgbClr val="990033"/>
                </a:solidFill>
              </a:rPr>
              <a:t>-Yönetim </a:t>
            </a:r>
            <a:r>
              <a:rPr lang="es-ES" sz="3000" dirty="0">
                <a:solidFill>
                  <a:srgbClr val="990033"/>
                </a:solidFill>
              </a:rPr>
              <a:t>ve İç Kontrol Sistemi</a:t>
            </a:r>
          </a:p>
          <a:p>
            <a:pPr marL="0" lvl="0" indent="0">
              <a:buNone/>
            </a:pPr>
            <a:r>
              <a:rPr lang="tr-TR" sz="3000" dirty="0" smtClean="0">
                <a:solidFill>
                  <a:srgbClr val="595959"/>
                </a:solidFill>
              </a:rPr>
              <a:t>	</a:t>
            </a:r>
            <a:r>
              <a:rPr lang="tr-TR" sz="3000" b="1" dirty="0" smtClean="0">
                <a:solidFill>
                  <a:srgbClr val="595959"/>
                </a:solidFill>
              </a:rPr>
              <a:t>D-Diğer </a:t>
            </a:r>
            <a:r>
              <a:rPr lang="tr-TR" sz="3000" b="1" dirty="0">
                <a:solidFill>
                  <a:srgbClr val="595959"/>
                </a:solidFill>
              </a:rPr>
              <a:t>Hususlar</a:t>
            </a:r>
          </a:p>
          <a:p>
            <a:endParaRPr lang="tr-TR" dirty="0"/>
          </a:p>
        </p:txBody>
      </p:sp>
    </p:spTree>
    <p:extLst>
      <p:ext uri="{BB962C8B-B14F-4D97-AF65-F5344CB8AC3E}">
        <p14:creationId xmlns:p14="http://schemas.microsoft.com/office/powerpoint/2010/main" val="225880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5067" y="255134"/>
            <a:ext cx="10388599" cy="1036850"/>
          </a:xfrm>
        </p:spPr>
        <p:txBody>
          <a:bodyPr/>
          <a:lstStyle/>
          <a:p>
            <a:r>
              <a:rPr lang="tr-TR" dirty="0"/>
              <a:t>BİRİM VE İDARE FAALİYET RAPORUNUN </a:t>
            </a:r>
            <a:r>
              <a:rPr lang="tr-TR" dirty="0" smtClean="0"/>
              <a:t>ŞEKLİ - 2</a:t>
            </a:r>
            <a:endParaRPr lang="tr-TR" dirty="0"/>
          </a:p>
        </p:txBody>
      </p:sp>
      <p:sp>
        <p:nvSpPr>
          <p:cNvPr id="4" name="Rectangle 1"/>
          <p:cNvSpPr>
            <a:spLocks noGrp="1" noChangeArrowheads="1"/>
          </p:cNvSpPr>
          <p:nvPr>
            <p:ph idx="1"/>
          </p:nvPr>
        </p:nvSpPr>
        <p:spPr bwMode="auto">
          <a:xfrm>
            <a:off x="1473201" y="1476488"/>
            <a:ext cx="78740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solidFill>
                  <a:srgbClr val="0B6196"/>
                </a:solidFill>
                <a:effectLst/>
                <a:latin typeface="+mn-lt"/>
                <a:cs typeface="Times New Roman" panose="02020603050405020304" pitchFamily="18" charset="0"/>
              </a:rPr>
              <a:t>II- AMAÇ ve HEDEFLER</a:t>
            </a:r>
            <a:endParaRPr kumimoji="0" lang="tr-TR" altLang="tr-TR" sz="1200" b="1" i="0" u="none" strike="noStrike" cap="none" normalizeH="0" baseline="0" dirty="0" smtClean="0">
              <a:ln>
                <a:noFill/>
              </a:ln>
              <a:solidFill>
                <a:srgbClr val="0B6196"/>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1200" dirty="0" smtClean="0">
                <a:latin typeface="+mn-lt"/>
                <a:cs typeface="Times New Roman" panose="02020603050405020304" pitchFamily="18" charset="0"/>
              </a:rPr>
              <a:t>	</a:t>
            </a:r>
            <a:r>
              <a:rPr lang="tr-TR" altLang="tr-TR" sz="1200" b="1" dirty="0" smtClean="0">
                <a:latin typeface="+mn-lt"/>
                <a:cs typeface="Times New Roman" panose="02020603050405020304" pitchFamily="18" charset="0"/>
              </a:rPr>
              <a:t>A- </a:t>
            </a:r>
            <a:r>
              <a:rPr kumimoji="0" lang="tr-TR" altLang="tr-TR" sz="1200" b="1" i="0" u="none" strike="noStrike" cap="none" normalizeH="0" baseline="0" dirty="0" smtClean="0">
                <a:ln>
                  <a:noFill/>
                </a:ln>
                <a:effectLst/>
                <a:latin typeface="+mn-lt"/>
                <a:cs typeface="Times New Roman" panose="02020603050405020304" pitchFamily="18" charset="0"/>
              </a:rPr>
              <a:t>İdarenin Amaç ve Hedefleri</a:t>
            </a: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effectLst/>
                <a:latin typeface="+mn-lt"/>
                <a:cs typeface="Times New Roman" panose="02020603050405020304" pitchFamily="18" charset="0"/>
              </a:rPr>
              <a:t>	B- Temel Politikalar ve Öncelikler</a:t>
            </a: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effectLst/>
                <a:latin typeface="+mn-lt"/>
                <a:cs typeface="Times New Roman" panose="02020603050405020304" pitchFamily="18" charset="0"/>
              </a:rPr>
              <a:t>	C- Diğer Hususlar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solidFill>
                  <a:srgbClr val="0B6196"/>
                </a:solidFill>
                <a:effectLst/>
                <a:latin typeface="+mn-lt"/>
                <a:cs typeface="Times New Roman" panose="02020603050405020304" pitchFamily="18" charset="0"/>
              </a:rPr>
              <a:t>III- FAALİYETLERE İLİŞKİN BİLGİ VE DEĞERLENDİRMELER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1" i="0" u="none" strike="noStrike" cap="none" normalizeH="0" baseline="0" dirty="0" smtClean="0">
              <a:ln>
                <a:noFill/>
              </a:ln>
              <a:solidFill>
                <a:srgbClr val="0B6196"/>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effectLst/>
                <a:latin typeface="+mn-lt"/>
                <a:cs typeface="Times New Roman" panose="02020603050405020304" pitchFamily="18" charset="0"/>
              </a:rPr>
              <a:t>	</a:t>
            </a:r>
            <a:r>
              <a:rPr kumimoji="0" lang="tr-TR" altLang="tr-TR" sz="1200" b="1" i="0" u="none" strike="noStrike" cap="none" normalizeH="0" baseline="0" dirty="0" smtClean="0">
                <a:ln>
                  <a:noFill/>
                </a:ln>
                <a:effectLst/>
                <a:latin typeface="+mn-lt"/>
                <a:cs typeface="Times New Roman" panose="02020603050405020304" pitchFamily="18" charset="0"/>
              </a:rPr>
              <a:t>A- Mali Bilgiler</a:t>
            </a: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effectLst/>
                <a:latin typeface="+mn-lt"/>
                <a:cs typeface="Times New Roman" panose="02020603050405020304" pitchFamily="18" charset="0"/>
              </a:rPr>
              <a:t>     </a:t>
            </a:r>
            <a:r>
              <a:rPr kumimoji="0" lang="tr-TR" altLang="tr-TR" sz="1200" b="0" i="0" u="none" strike="noStrike" cap="none" normalizeH="0" baseline="0" dirty="0" smtClean="0">
                <a:ln>
                  <a:noFill/>
                </a:ln>
                <a:solidFill>
                  <a:srgbClr val="990033"/>
                </a:solidFill>
                <a:effectLst/>
                <a:latin typeface="+mn-lt"/>
                <a:cs typeface="Times New Roman" panose="02020603050405020304" pitchFamily="18" charset="0"/>
              </a:rPr>
              <a:t> 1- Bütçe Uygulama Sonuçları</a:t>
            </a:r>
            <a:endParaRPr kumimoji="0" lang="tr-TR" altLang="tr-TR" sz="1200" b="0" i="0" u="none" strike="noStrike" cap="none" normalizeH="0" baseline="0" dirty="0" smtClean="0">
              <a:ln>
                <a:noFill/>
              </a:ln>
              <a:solidFill>
                <a:srgbClr val="990033"/>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rgbClr val="990033"/>
                </a:solidFill>
                <a:effectLst/>
                <a:latin typeface="+mn-lt"/>
                <a:cs typeface="Times New Roman" panose="02020603050405020304" pitchFamily="18" charset="0"/>
              </a:rPr>
              <a:t>      2- Temel Mali Tablolara İlişkin Açıklamalar</a:t>
            </a:r>
            <a:endParaRPr kumimoji="0" lang="tr-TR" altLang="tr-TR" sz="1200" b="0" i="0" u="none" strike="noStrike" cap="none" normalizeH="0" baseline="0" dirty="0" smtClean="0">
              <a:ln>
                <a:noFill/>
              </a:ln>
              <a:solidFill>
                <a:srgbClr val="990033"/>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rgbClr val="990033"/>
                </a:solidFill>
                <a:effectLst/>
                <a:latin typeface="+mn-lt"/>
                <a:cs typeface="Times New Roman" panose="02020603050405020304" pitchFamily="18" charset="0"/>
              </a:rPr>
              <a:t>      3- Mali Denetim Sonuçları </a:t>
            </a:r>
            <a:endParaRPr kumimoji="0" lang="tr-TR" altLang="tr-TR" sz="1200" b="0" i="0" u="none" strike="noStrike" cap="none" normalizeH="0" baseline="0" dirty="0" smtClean="0">
              <a:ln>
                <a:noFill/>
              </a:ln>
              <a:solidFill>
                <a:srgbClr val="990033"/>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rgbClr val="990033"/>
                </a:solidFill>
                <a:effectLst/>
                <a:latin typeface="+mn-lt"/>
                <a:cs typeface="Times New Roman" panose="02020603050405020304" pitchFamily="18" charset="0"/>
              </a:rPr>
              <a:t>      4- Diğer Hususlar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dirty="0" smtClean="0">
              <a:ln>
                <a:noFill/>
              </a:ln>
              <a:solidFill>
                <a:srgbClr val="990033"/>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effectLst/>
                <a:latin typeface="+mn-lt"/>
                <a:cs typeface="Times New Roman" panose="02020603050405020304" pitchFamily="18" charset="0"/>
              </a:rPr>
              <a:t>	</a:t>
            </a:r>
            <a:r>
              <a:rPr kumimoji="0" lang="tr-TR" altLang="tr-TR" sz="1200" b="1" i="0" u="none" strike="noStrike" cap="none" normalizeH="0" baseline="0" dirty="0" smtClean="0">
                <a:ln>
                  <a:noFill/>
                </a:ln>
                <a:effectLst/>
                <a:latin typeface="+mn-lt"/>
                <a:cs typeface="Times New Roman" panose="02020603050405020304" pitchFamily="18" charset="0"/>
              </a:rPr>
              <a:t>B- Performans Bilgileri</a:t>
            </a: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effectLst/>
                <a:latin typeface="+mn-lt"/>
                <a:cs typeface="Times New Roman" panose="02020603050405020304" pitchFamily="18" charset="0"/>
              </a:rPr>
              <a:t>    </a:t>
            </a:r>
            <a:r>
              <a:rPr kumimoji="0" lang="tr-TR" altLang="tr-TR" sz="1200" b="0" i="0" u="none" strike="noStrike" cap="none" normalizeH="0" baseline="0" dirty="0" smtClean="0">
                <a:ln>
                  <a:noFill/>
                </a:ln>
                <a:solidFill>
                  <a:schemeClr val="accent1">
                    <a:lumMod val="50000"/>
                  </a:schemeClr>
                </a:solidFill>
                <a:effectLst/>
                <a:latin typeface="+mn-lt"/>
                <a:cs typeface="Times New Roman" panose="02020603050405020304" pitchFamily="18" charset="0"/>
              </a:rPr>
              <a:t>  1- Faaliyet ve Proje Bilgileri</a:t>
            </a:r>
            <a:endParaRPr kumimoji="0" lang="tr-TR" altLang="tr-TR" sz="1200" b="0" i="0" u="none" strike="noStrike" cap="none" normalizeH="0" baseline="0" dirty="0" smtClean="0">
              <a:ln>
                <a:noFill/>
              </a:ln>
              <a:solidFill>
                <a:schemeClr val="accent1">
                  <a:lumMod val="50000"/>
                </a:schemeClr>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accent1">
                    <a:lumMod val="50000"/>
                  </a:schemeClr>
                </a:solidFill>
                <a:effectLst/>
                <a:latin typeface="+mn-lt"/>
                <a:cs typeface="Times New Roman" panose="02020603050405020304" pitchFamily="18" charset="0"/>
              </a:rPr>
              <a:t>      2- Performans Sonuçları Tablosu</a:t>
            </a:r>
            <a:endParaRPr kumimoji="0" lang="tr-TR" altLang="tr-TR" sz="1200" b="0" i="0" u="none" strike="noStrike" cap="none" normalizeH="0" baseline="0" dirty="0" smtClean="0">
              <a:ln>
                <a:noFill/>
              </a:ln>
              <a:solidFill>
                <a:schemeClr val="accent1">
                  <a:lumMod val="50000"/>
                </a:schemeClr>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accent1">
                    <a:lumMod val="50000"/>
                  </a:schemeClr>
                </a:solidFill>
                <a:effectLst/>
                <a:latin typeface="+mn-lt"/>
                <a:cs typeface="Times New Roman" panose="02020603050405020304" pitchFamily="18" charset="0"/>
              </a:rPr>
              <a:t>      3- Performans Sonuçlarının Değerlendirilmesi     </a:t>
            </a:r>
            <a:endParaRPr kumimoji="0" lang="tr-TR" altLang="tr-TR" sz="1200" b="0" i="0" u="none" strike="noStrike" cap="none" normalizeH="0" baseline="0" dirty="0" smtClean="0">
              <a:ln>
                <a:noFill/>
              </a:ln>
              <a:solidFill>
                <a:schemeClr val="accent1">
                  <a:lumMod val="50000"/>
                </a:schemeClr>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accent1">
                    <a:lumMod val="50000"/>
                  </a:schemeClr>
                </a:solidFill>
                <a:effectLst/>
                <a:latin typeface="+mn-lt"/>
                <a:cs typeface="Times New Roman" panose="02020603050405020304" pitchFamily="18" charset="0"/>
              </a:rPr>
              <a:t>      4- Performans Bilgi Sisteminin Değerlendirilmesi</a:t>
            </a:r>
            <a:endParaRPr kumimoji="0" lang="tr-TR" altLang="tr-TR" sz="1200" b="0" i="0" u="none" strike="noStrike" cap="none" normalizeH="0" baseline="0" dirty="0" smtClean="0">
              <a:ln>
                <a:noFill/>
              </a:ln>
              <a:solidFill>
                <a:schemeClr val="accent1">
                  <a:lumMod val="50000"/>
                </a:schemeClr>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chemeClr val="accent1">
                    <a:lumMod val="50000"/>
                  </a:schemeClr>
                </a:solidFill>
                <a:effectLst/>
                <a:latin typeface="+mn-lt"/>
                <a:cs typeface="Times New Roman" panose="02020603050405020304" pitchFamily="18" charset="0"/>
              </a:rPr>
              <a:t>      5- Diğer Hususlar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solidFill>
                  <a:srgbClr val="0B6196"/>
                </a:solidFill>
                <a:effectLst/>
                <a:latin typeface="+mn-lt"/>
                <a:cs typeface="Times New Roman" panose="02020603050405020304" pitchFamily="18" charset="0"/>
              </a:rPr>
              <a:t>IV- KURUMSAL KABİLİYET ve KAPASİTENİN DEĞERLENDİRİLMESİ</a:t>
            </a:r>
            <a:endParaRPr kumimoji="0" lang="tr-TR" altLang="tr-TR" sz="1200" b="1" i="0" u="none" strike="noStrike" cap="none" normalizeH="0" baseline="0" dirty="0" smtClean="0">
              <a:ln>
                <a:noFill/>
              </a:ln>
              <a:solidFill>
                <a:srgbClr val="0B6196"/>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effectLst/>
                <a:latin typeface="+mn-lt"/>
                <a:cs typeface="Times New Roman" panose="02020603050405020304" pitchFamily="18" charset="0"/>
              </a:rPr>
              <a:t>      </a:t>
            </a:r>
            <a:r>
              <a:rPr lang="tr-TR" altLang="tr-TR" sz="1200" dirty="0">
                <a:latin typeface="+mn-lt"/>
                <a:cs typeface="Times New Roman" panose="02020603050405020304" pitchFamily="18" charset="0"/>
              </a:rPr>
              <a:t>	</a:t>
            </a:r>
            <a:r>
              <a:rPr kumimoji="0" lang="tr-TR" altLang="tr-TR" sz="1200" b="1" i="0" u="none" strike="noStrike" cap="none" normalizeH="0" baseline="0" dirty="0" smtClean="0">
                <a:ln>
                  <a:noFill/>
                </a:ln>
                <a:effectLst/>
                <a:latin typeface="+mn-lt"/>
                <a:cs typeface="Times New Roman" panose="02020603050405020304" pitchFamily="18" charset="0"/>
              </a:rPr>
              <a:t> A- Üstünlükler</a:t>
            </a: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effectLst/>
                <a:latin typeface="+mn-lt"/>
                <a:cs typeface="Times New Roman" panose="02020603050405020304" pitchFamily="18" charset="0"/>
              </a:rPr>
              <a:t>        	 B-  Zayıflıklar</a:t>
            </a: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effectLst/>
                <a:latin typeface="+mn-lt"/>
                <a:cs typeface="Times New Roman" panose="02020603050405020304" pitchFamily="18" charset="0"/>
              </a:rPr>
              <a:t>         	 C- Değerlendirme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1" i="0" u="none" strike="noStrike" cap="none" normalizeH="0" baseline="0" dirty="0" smtClean="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solidFill>
                  <a:srgbClr val="0B6196"/>
                </a:solidFill>
                <a:effectLst/>
                <a:latin typeface="+mn-lt"/>
                <a:cs typeface="Times New Roman" panose="02020603050405020304" pitchFamily="18" charset="0"/>
              </a:rPr>
              <a:t>V- ÖNERİ VE TEDBİRLER</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100" b="1" i="0" u="none" strike="noStrike" cap="none" normalizeH="0" baseline="0" dirty="0" smtClean="0">
                <a:ln>
                  <a:noFill/>
                </a:ln>
                <a:solidFill>
                  <a:srgbClr val="0B6196"/>
                </a:solidFill>
                <a:effectLst/>
                <a:latin typeface="+mn-lt"/>
                <a:cs typeface="Times New Roman" panose="02020603050405020304" pitchFamily="18" charset="0"/>
              </a:rPr>
              <a:t>EKLER</a:t>
            </a:r>
          </a:p>
        </p:txBody>
      </p:sp>
    </p:spTree>
    <p:extLst>
      <p:ext uri="{BB962C8B-B14F-4D97-AF65-F5344CB8AC3E}">
        <p14:creationId xmlns:p14="http://schemas.microsoft.com/office/powerpoint/2010/main" val="1731484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smtClean="0"/>
              <a:t>STRATEJİK PLAN</a:t>
            </a:r>
            <a:endParaRPr lang="tr-TR" dirty="0"/>
          </a:p>
        </p:txBody>
      </p:sp>
      <p:sp>
        <p:nvSpPr>
          <p:cNvPr id="5" name="İçerik Yer Tutucusu 4"/>
          <p:cNvSpPr>
            <a:spLocks noGrp="1"/>
          </p:cNvSpPr>
          <p:nvPr>
            <p:ph idx="1"/>
          </p:nvPr>
        </p:nvSpPr>
        <p:spPr>
          <a:xfrm>
            <a:off x="1295400" y="1789470"/>
            <a:ext cx="10444316" cy="4994787"/>
          </a:xfrm>
        </p:spPr>
        <p:txBody>
          <a:bodyPr>
            <a:noAutofit/>
          </a:bodyPr>
          <a:lstStyle/>
          <a:p>
            <a:pPr marL="88900" indent="0" algn="just">
              <a:buNone/>
            </a:pPr>
            <a:r>
              <a:rPr lang="en-GB" sz="2800" dirty="0" smtClean="0"/>
              <a:t>5018 </a:t>
            </a:r>
            <a:r>
              <a:rPr lang="en-GB" sz="2800" dirty="0" err="1"/>
              <a:t>Sayılı</a:t>
            </a:r>
            <a:r>
              <a:rPr lang="en-GB" sz="2800" dirty="0"/>
              <a:t> </a:t>
            </a:r>
            <a:r>
              <a:rPr lang="en-GB" sz="2800" dirty="0" err="1"/>
              <a:t>Kamu</a:t>
            </a:r>
            <a:r>
              <a:rPr lang="en-GB" sz="2800" dirty="0"/>
              <a:t> Mali </a:t>
            </a:r>
            <a:r>
              <a:rPr lang="en-GB" sz="2800" dirty="0" err="1"/>
              <a:t>Yönetimi</a:t>
            </a:r>
            <a:r>
              <a:rPr lang="en-GB" sz="2800" dirty="0"/>
              <a:t> </a:t>
            </a:r>
            <a:r>
              <a:rPr lang="en-GB" sz="2800" dirty="0" err="1"/>
              <a:t>ve</a:t>
            </a:r>
            <a:r>
              <a:rPr lang="en-GB" sz="2800" dirty="0"/>
              <a:t> </a:t>
            </a:r>
            <a:r>
              <a:rPr lang="en-GB" sz="2800" dirty="0" err="1"/>
              <a:t>Kontrol</a:t>
            </a:r>
            <a:r>
              <a:rPr lang="en-GB" sz="2800" dirty="0"/>
              <a:t> </a:t>
            </a:r>
            <a:r>
              <a:rPr lang="en-GB" sz="2800" dirty="0" err="1"/>
              <a:t>Kanunu</a:t>
            </a:r>
            <a:r>
              <a:rPr lang="tr-TR" sz="2800" dirty="0"/>
              <a:t>’</a:t>
            </a:r>
            <a:r>
              <a:rPr lang="en-GB" sz="2800" dirty="0" err="1"/>
              <a:t>na</a:t>
            </a:r>
            <a:r>
              <a:rPr lang="en-GB" sz="2800" dirty="0"/>
              <a:t> </a:t>
            </a:r>
            <a:r>
              <a:rPr lang="en-GB" sz="2800" dirty="0" err="1"/>
              <a:t>göre</a:t>
            </a:r>
            <a:r>
              <a:rPr lang="en-GB" sz="2800" dirty="0"/>
              <a:t> </a:t>
            </a:r>
            <a:r>
              <a:rPr lang="en-GB" sz="2800" b="1" u="sng" dirty="0" err="1"/>
              <a:t>Stratejik</a:t>
            </a:r>
            <a:r>
              <a:rPr lang="en-GB" sz="2800" b="1" u="sng" dirty="0"/>
              <a:t> Plan</a:t>
            </a:r>
            <a:r>
              <a:rPr lang="en-GB" sz="2800" b="1" dirty="0" smtClean="0"/>
              <a:t>;</a:t>
            </a:r>
            <a:endParaRPr lang="tr-TR" sz="2800" b="1" dirty="0" smtClean="0"/>
          </a:p>
          <a:p>
            <a:pPr marL="88900" indent="0" algn="just">
              <a:buNone/>
            </a:pPr>
            <a:endParaRPr lang="tr-TR" sz="1100" b="1" dirty="0" smtClean="0"/>
          </a:p>
          <a:p>
            <a:pPr marL="88900" indent="0" algn="just">
              <a:buNone/>
            </a:pPr>
            <a:endParaRPr lang="tr-TR" sz="1100" b="1" dirty="0"/>
          </a:p>
          <a:p>
            <a:pPr marL="0" indent="0" algn="just">
              <a:lnSpc>
                <a:spcPct val="100000"/>
              </a:lnSpc>
              <a:buNone/>
            </a:pPr>
            <a:r>
              <a:rPr lang="en-GB" sz="2800" dirty="0"/>
              <a:t>“</a:t>
            </a:r>
            <a:r>
              <a:rPr lang="en-GB" sz="2800" dirty="0" err="1">
                <a:solidFill>
                  <a:srgbClr val="0B6196"/>
                </a:solidFill>
              </a:rPr>
              <a:t>Kamu</a:t>
            </a:r>
            <a:r>
              <a:rPr lang="en-GB" sz="2800" dirty="0">
                <a:solidFill>
                  <a:srgbClr val="0B6196"/>
                </a:solidFill>
              </a:rPr>
              <a:t> </a:t>
            </a:r>
            <a:r>
              <a:rPr lang="en-GB" sz="2800" dirty="0" err="1">
                <a:solidFill>
                  <a:srgbClr val="0B6196"/>
                </a:solidFill>
              </a:rPr>
              <a:t>idarelerinin</a:t>
            </a:r>
            <a:r>
              <a:rPr lang="en-GB" sz="2800" dirty="0">
                <a:solidFill>
                  <a:srgbClr val="0B6196"/>
                </a:solidFill>
              </a:rPr>
              <a:t> </a:t>
            </a:r>
            <a:r>
              <a:rPr lang="en-GB" sz="2800" dirty="0" err="1">
                <a:solidFill>
                  <a:srgbClr val="0B6196"/>
                </a:solidFill>
              </a:rPr>
              <a:t>orta</a:t>
            </a:r>
            <a:r>
              <a:rPr lang="en-GB" sz="2800" dirty="0">
                <a:solidFill>
                  <a:srgbClr val="0B6196"/>
                </a:solidFill>
              </a:rPr>
              <a:t> </a:t>
            </a:r>
            <a:r>
              <a:rPr lang="en-GB" sz="2800" dirty="0" err="1">
                <a:solidFill>
                  <a:srgbClr val="0B6196"/>
                </a:solidFill>
              </a:rPr>
              <a:t>ve</a:t>
            </a:r>
            <a:r>
              <a:rPr lang="en-GB" sz="2800" dirty="0">
                <a:solidFill>
                  <a:srgbClr val="0B6196"/>
                </a:solidFill>
              </a:rPr>
              <a:t> </a:t>
            </a:r>
            <a:r>
              <a:rPr lang="en-GB" sz="2800" dirty="0" err="1">
                <a:solidFill>
                  <a:srgbClr val="0B6196"/>
                </a:solidFill>
              </a:rPr>
              <a:t>uzun</a:t>
            </a:r>
            <a:r>
              <a:rPr lang="en-GB" sz="2800" dirty="0">
                <a:solidFill>
                  <a:srgbClr val="0B6196"/>
                </a:solidFill>
              </a:rPr>
              <a:t> </a:t>
            </a:r>
            <a:r>
              <a:rPr lang="en-GB" sz="2800" dirty="0" err="1">
                <a:solidFill>
                  <a:srgbClr val="0B6196"/>
                </a:solidFill>
              </a:rPr>
              <a:t>vadeli</a:t>
            </a:r>
            <a:r>
              <a:rPr lang="en-GB" sz="2800" dirty="0">
                <a:solidFill>
                  <a:srgbClr val="0B6196"/>
                </a:solidFill>
              </a:rPr>
              <a:t> </a:t>
            </a:r>
            <a:r>
              <a:rPr lang="en-GB" sz="2800" dirty="0" err="1">
                <a:solidFill>
                  <a:srgbClr val="0B6196"/>
                </a:solidFill>
              </a:rPr>
              <a:t>amaçlarını</a:t>
            </a:r>
            <a:r>
              <a:rPr lang="en-GB" sz="2800" dirty="0">
                <a:solidFill>
                  <a:srgbClr val="0B6196"/>
                </a:solidFill>
              </a:rPr>
              <a:t>, </a:t>
            </a:r>
            <a:r>
              <a:rPr lang="en-GB" sz="2800" dirty="0" err="1">
                <a:solidFill>
                  <a:srgbClr val="0B6196"/>
                </a:solidFill>
              </a:rPr>
              <a:t>temel</a:t>
            </a:r>
            <a:r>
              <a:rPr lang="en-GB" sz="2800" dirty="0">
                <a:solidFill>
                  <a:srgbClr val="0B6196"/>
                </a:solidFill>
              </a:rPr>
              <a:t> </a:t>
            </a:r>
            <a:r>
              <a:rPr lang="en-GB" sz="2800" dirty="0" err="1">
                <a:solidFill>
                  <a:srgbClr val="0B6196"/>
                </a:solidFill>
              </a:rPr>
              <a:t>ilke</a:t>
            </a:r>
            <a:r>
              <a:rPr lang="en-GB" sz="2800" dirty="0">
                <a:solidFill>
                  <a:srgbClr val="0B6196"/>
                </a:solidFill>
              </a:rPr>
              <a:t> </a:t>
            </a:r>
            <a:r>
              <a:rPr lang="en-GB" sz="2800" dirty="0" err="1">
                <a:solidFill>
                  <a:srgbClr val="0B6196"/>
                </a:solidFill>
              </a:rPr>
              <a:t>ve</a:t>
            </a:r>
            <a:r>
              <a:rPr lang="en-GB" sz="2800" dirty="0">
                <a:solidFill>
                  <a:srgbClr val="0B6196"/>
                </a:solidFill>
              </a:rPr>
              <a:t> </a:t>
            </a:r>
            <a:r>
              <a:rPr lang="en-GB" sz="2800" dirty="0" err="1">
                <a:solidFill>
                  <a:srgbClr val="0B6196"/>
                </a:solidFill>
              </a:rPr>
              <a:t>politikalarını</a:t>
            </a:r>
            <a:r>
              <a:rPr lang="en-GB" sz="2800" dirty="0">
                <a:solidFill>
                  <a:srgbClr val="0B6196"/>
                </a:solidFill>
              </a:rPr>
              <a:t>, </a:t>
            </a:r>
            <a:r>
              <a:rPr lang="en-GB" sz="2800" dirty="0" err="1">
                <a:solidFill>
                  <a:srgbClr val="0B6196"/>
                </a:solidFill>
              </a:rPr>
              <a:t>hedef</a:t>
            </a:r>
            <a:r>
              <a:rPr lang="en-GB" sz="2800" dirty="0">
                <a:solidFill>
                  <a:srgbClr val="0B6196"/>
                </a:solidFill>
              </a:rPr>
              <a:t> </a:t>
            </a:r>
            <a:r>
              <a:rPr lang="en-GB" sz="2800" dirty="0" err="1">
                <a:solidFill>
                  <a:srgbClr val="0B6196"/>
                </a:solidFill>
              </a:rPr>
              <a:t>ve</a:t>
            </a:r>
            <a:r>
              <a:rPr lang="en-GB" sz="2800" dirty="0">
                <a:solidFill>
                  <a:srgbClr val="0B6196"/>
                </a:solidFill>
              </a:rPr>
              <a:t> </a:t>
            </a:r>
            <a:r>
              <a:rPr lang="en-GB" sz="2800" dirty="0" err="1">
                <a:solidFill>
                  <a:srgbClr val="0B6196"/>
                </a:solidFill>
              </a:rPr>
              <a:t>önceliklerini</a:t>
            </a:r>
            <a:r>
              <a:rPr lang="en-GB" sz="2800" dirty="0">
                <a:solidFill>
                  <a:srgbClr val="0B6196"/>
                </a:solidFill>
              </a:rPr>
              <a:t>, </a:t>
            </a:r>
            <a:r>
              <a:rPr lang="en-GB" sz="2800" dirty="0" err="1">
                <a:solidFill>
                  <a:srgbClr val="0B6196"/>
                </a:solidFill>
              </a:rPr>
              <a:t>performans</a:t>
            </a:r>
            <a:r>
              <a:rPr lang="en-GB" sz="2800" dirty="0">
                <a:solidFill>
                  <a:srgbClr val="0B6196"/>
                </a:solidFill>
              </a:rPr>
              <a:t> </a:t>
            </a:r>
            <a:r>
              <a:rPr lang="en-GB" sz="2800" dirty="0" err="1">
                <a:solidFill>
                  <a:srgbClr val="0B6196"/>
                </a:solidFill>
              </a:rPr>
              <a:t>ölçütlerini</a:t>
            </a:r>
            <a:r>
              <a:rPr lang="en-GB" sz="2800" dirty="0">
                <a:solidFill>
                  <a:srgbClr val="0B6196"/>
                </a:solidFill>
              </a:rPr>
              <a:t>, </a:t>
            </a:r>
            <a:r>
              <a:rPr lang="en-GB" sz="2800" dirty="0" err="1">
                <a:solidFill>
                  <a:srgbClr val="0B6196"/>
                </a:solidFill>
              </a:rPr>
              <a:t>bunlara</a:t>
            </a:r>
            <a:r>
              <a:rPr lang="en-GB" sz="2800" dirty="0">
                <a:solidFill>
                  <a:srgbClr val="0B6196"/>
                </a:solidFill>
              </a:rPr>
              <a:t> </a:t>
            </a:r>
            <a:r>
              <a:rPr lang="en-GB" sz="2800" dirty="0" err="1">
                <a:solidFill>
                  <a:srgbClr val="0B6196"/>
                </a:solidFill>
              </a:rPr>
              <a:t>ulaşmak</a:t>
            </a:r>
            <a:r>
              <a:rPr lang="en-GB" sz="2800" dirty="0">
                <a:solidFill>
                  <a:srgbClr val="0B6196"/>
                </a:solidFill>
              </a:rPr>
              <a:t> </a:t>
            </a:r>
            <a:r>
              <a:rPr lang="en-GB" sz="2800" dirty="0" err="1">
                <a:solidFill>
                  <a:srgbClr val="0B6196"/>
                </a:solidFill>
              </a:rPr>
              <a:t>için</a:t>
            </a:r>
            <a:r>
              <a:rPr lang="en-GB" sz="2800" dirty="0">
                <a:solidFill>
                  <a:srgbClr val="0B6196"/>
                </a:solidFill>
              </a:rPr>
              <a:t> </a:t>
            </a:r>
            <a:r>
              <a:rPr lang="en-GB" sz="2800" dirty="0" err="1">
                <a:solidFill>
                  <a:srgbClr val="0B6196"/>
                </a:solidFill>
              </a:rPr>
              <a:t>izlenecek</a:t>
            </a:r>
            <a:r>
              <a:rPr lang="en-GB" sz="2800" dirty="0">
                <a:solidFill>
                  <a:srgbClr val="0B6196"/>
                </a:solidFill>
              </a:rPr>
              <a:t> </a:t>
            </a:r>
            <a:r>
              <a:rPr lang="en-GB" sz="2800" dirty="0" err="1">
                <a:solidFill>
                  <a:srgbClr val="0B6196"/>
                </a:solidFill>
              </a:rPr>
              <a:t>yöntemler</a:t>
            </a:r>
            <a:r>
              <a:rPr lang="en-GB" sz="2800" dirty="0">
                <a:solidFill>
                  <a:srgbClr val="0B6196"/>
                </a:solidFill>
              </a:rPr>
              <a:t> </a:t>
            </a:r>
            <a:r>
              <a:rPr lang="en-GB" sz="2800" dirty="0" err="1">
                <a:solidFill>
                  <a:srgbClr val="0B6196"/>
                </a:solidFill>
              </a:rPr>
              <a:t>ile</a:t>
            </a:r>
            <a:r>
              <a:rPr lang="en-GB" sz="2800" dirty="0">
                <a:solidFill>
                  <a:srgbClr val="0B6196"/>
                </a:solidFill>
              </a:rPr>
              <a:t> </a:t>
            </a:r>
            <a:r>
              <a:rPr lang="en-GB" sz="2800" dirty="0" err="1">
                <a:solidFill>
                  <a:srgbClr val="0B6196"/>
                </a:solidFill>
              </a:rPr>
              <a:t>kaynak</a:t>
            </a:r>
            <a:r>
              <a:rPr lang="en-GB" sz="2800" dirty="0">
                <a:solidFill>
                  <a:srgbClr val="0B6196"/>
                </a:solidFill>
              </a:rPr>
              <a:t> </a:t>
            </a:r>
            <a:r>
              <a:rPr lang="en-GB" sz="2800" dirty="0" err="1">
                <a:solidFill>
                  <a:srgbClr val="0B6196"/>
                </a:solidFill>
              </a:rPr>
              <a:t>dağılımlarını</a:t>
            </a:r>
            <a:r>
              <a:rPr lang="en-GB" sz="2800" dirty="0">
                <a:solidFill>
                  <a:srgbClr val="0B6196"/>
                </a:solidFill>
              </a:rPr>
              <a:t> </a:t>
            </a:r>
            <a:r>
              <a:rPr lang="en-GB" sz="2800" dirty="0" err="1">
                <a:solidFill>
                  <a:srgbClr val="0B6196"/>
                </a:solidFill>
              </a:rPr>
              <a:t>içeren</a:t>
            </a:r>
            <a:r>
              <a:rPr lang="en-GB" sz="2800" dirty="0">
                <a:solidFill>
                  <a:srgbClr val="0B6196"/>
                </a:solidFill>
              </a:rPr>
              <a:t> plan</a:t>
            </a:r>
            <a:r>
              <a:rPr lang="en-GB" sz="2800" dirty="0"/>
              <a:t>”</a:t>
            </a:r>
            <a:r>
              <a:rPr lang="en-GB" sz="2800" dirty="0">
                <a:solidFill>
                  <a:srgbClr val="0B6196"/>
                </a:solidFill>
              </a:rPr>
              <a:t> </a:t>
            </a:r>
            <a:r>
              <a:rPr lang="en-GB" sz="2800" dirty="0" err="1"/>
              <a:t>olarak</a:t>
            </a:r>
            <a:r>
              <a:rPr lang="en-GB" sz="2800" dirty="0"/>
              <a:t> </a:t>
            </a:r>
            <a:r>
              <a:rPr lang="en-GB" sz="2800" dirty="0" err="1"/>
              <a:t>tanımlanmıştır</a:t>
            </a:r>
            <a:r>
              <a:rPr lang="tr-TR" sz="2800" dirty="0"/>
              <a:t>.</a:t>
            </a:r>
          </a:p>
          <a:p>
            <a:pPr marL="0" indent="0" algn="just">
              <a:buNone/>
            </a:pPr>
            <a:endParaRPr lang="tr-TR" sz="2800" dirty="0" smtClean="0"/>
          </a:p>
        </p:txBody>
      </p:sp>
    </p:spTree>
    <p:extLst>
      <p:ext uri="{BB962C8B-B14F-4D97-AF65-F5344CB8AC3E}">
        <p14:creationId xmlns:p14="http://schemas.microsoft.com/office/powerpoint/2010/main" val="2487881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HARCAMA </a:t>
            </a:r>
            <a:r>
              <a:rPr lang="tr-TR" dirty="0" smtClean="0"/>
              <a:t>YETKİLİSİNİN</a:t>
            </a:r>
            <a:r>
              <a:rPr lang="tr-TR" dirty="0"/>
              <a:t/>
            </a:r>
            <a:br>
              <a:rPr lang="tr-TR" dirty="0"/>
            </a:br>
            <a:r>
              <a:rPr lang="tr-TR" dirty="0"/>
              <a:t>İÇ KONTROL GÜVENCE BEYANI</a:t>
            </a:r>
          </a:p>
        </p:txBody>
      </p:sp>
      <p:sp>
        <p:nvSpPr>
          <p:cNvPr id="3" name="İçerik Yer Tutucusu 2"/>
          <p:cNvSpPr>
            <a:spLocks noGrp="1"/>
          </p:cNvSpPr>
          <p:nvPr>
            <p:ph idx="1"/>
          </p:nvPr>
        </p:nvSpPr>
        <p:spPr>
          <a:xfrm>
            <a:off x="867833" y="1667933"/>
            <a:ext cx="10456333" cy="5054600"/>
          </a:xfrm>
        </p:spPr>
        <p:txBody>
          <a:bodyPr>
            <a:normAutofit fontScale="70000" lnSpcReduction="20000"/>
          </a:bodyPr>
          <a:lstStyle/>
          <a:p>
            <a:pPr marL="0" indent="0" algn="ctr">
              <a:buNone/>
            </a:pPr>
            <a:r>
              <a:rPr lang="tr-TR" sz="2900" b="1" dirty="0">
                <a:solidFill>
                  <a:srgbClr val="0B6196"/>
                </a:solidFill>
              </a:rPr>
              <a:t>İÇ KONTROL GÜVENCE </a:t>
            </a:r>
            <a:r>
              <a:rPr lang="tr-TR" sz="2900" b="1" dirty="0" smtClean="0">
                <a:solidFill>
                  <a:srgbClr val="0B6196"/>
                </a:solidFill>
              </a:rPr>
              <a:t>BEYANI</a:t>
            </a:r>
            <a:endParaRPr lang="tr-TR" sz="2900" dirty="0" smtClean="0">
              <a:solidFill>
                <a:srgbClr val="0000CC"/>
              </a:solidFill>
            </a:endParaRPr>
          </a:p>
          <a:p>
            <a:pPr marL="0" indent="0">
              <a:buNone/>
            </a:pPr>
            <a:endParaRPr lang="tr-TR" sz="1200" dirty="0" smtClean="0"/>
          </a:p>
          <a:p>
            <a:pPr marL="0" indent="0" algn="just">
              <a:buNone/>
            </a:pPr>
            <a:r>
              <a:rPr lang="tr-TR" sz="2600" dirty="0" smtClean="0"/>
              <a:t>Harcama </a:t>
            </a:r>
            <a:r>
              <a:rPr lang="tr-TR" sz="2600" dirty="0"/>
              <a:t>yetkilisi olarak yetkim dahilinde</a:t>
            </a:r>
            <a:r>
              <a:rPr lang="tr-TR" sz="2600" dirty="0" smtClean="0"/>
              <a:t>;</a:t>
            </a:r>
          </a:p>
          <a:p>
            <a:pPr marL="0" indent="0" algn="just">
              <a:buNone/>
            </a:pPr>
            <a:r>
              <a:rPr lang="tr-TR" sz="2600" dirty="0"/>
              <a:t>Bu raporda yer alan bilgilerin güvenilir, tam ve doğru olduğunu beyan ederim</a:t>
            </a:r>
            <a:r>
              <a:rPr lang="tr-TR" sz="2600" dirty="0" smtClean="0"/>
              <a:t>.</a:t>
            </a:r>
          </a:p>
          <a:p>
            <a:pPr marL="0" indent="0" algn="just">
              <a:buNone/>
            </a:pPr>
            <a:r>
              <a:rPr lang="tr-TR" sz="2600" dirty="0"/>
              <a:t>Bu raporda açıklanan faaliyetler için idare bütçesinden harcama birimimize tahsis edilmiş kaynakların etkili, ekonomik ve verimli bir şekilde kullanıldığını, görev ve yetki alanım çerçevesinde iç kontrol sisteminin idari ve mali kararlar ile bunlara ilişkin işlemlerin yasallık ve düzenliliği hususunda yeterli güvenceyi sağladığını ve harcama birimimizde süreç kontrolünün etkin olarak uygulandığını bildiririm</a:t>
            </a:r>
            <a:r>
              <a:rPr lang="tr-TR" sz="2600" dirty="0" smtClean="0"/>
              <a:t>.</a:t>
            </a:r>
          </a:p>
          <a:p>
            <a:pPr marL="0" indent="0" algn="just">
              <a:buNone/>
            </a:pPr>
            <a:r>
              <a:rPr lang="tr-TR" sz="2600" dirty="0"/>
              <a:t>Bu güvence, harcama yetkilisi olarak sahip olduğum bilgi ve değerlendirmeler, iç kontroller, iç denetçi raporları ile Sayıştay raporları gibi bilgim dahilindeki hususlara dayanmaktadır</a:t>
            </a:r>
            <a:r>
              <a:rPr lang="tr-TR" sz="2600" dirty="0" smtClean="0"/>
              <a:t>. </a:t>
            </a:r>
            <a:endParaRPr lang="tr-TR" sz="2600" dirty="0" smtClean="0">
              <a:solidFill>
                <a:srgbClr val="0000CC"/>
              </a:solidFill>
            </a:endParaRPr>
          </a:p>
          <a:p>
            <a:pPr marL="0" indent="0" algn="just">
              <a:buNone/>
            </a:pPr>
            <a:r>
              <a:rPr lang="tr-TR" sz="2600" baseline="30000" dirty="0" smtClean="0">
                <a:solidFill>
                  <a:srgbClr val="0000CC"/>
                </a:solidFill>
              </a:rPr>
              <a:t> </a:t>
            </a:r>
            <a:r>
              <a:rPr lang="tr-TR" sz="2600" dirty="0" smtClean="0"/>
              <a:t>Burada </a:t>
            </a:r>
            <a:r>
              <a:rPr lang="tr-TR" sz="2600" dirty="0"/>
              <a:t>raporlanmayan, idarenin menfaatlerine zarar veren herhangi bir husus hakkında bilgim olmadığını beyan </a:t>
            </a:r>
            <a:r>
              <a:rPr lang="tr-TR" sz="2600" dirty="0" smtClean="0"/>
              <a:t>ederim.</a:t>
            </a:r>
          </a:p>
          <a:p>
            <a:pPr marL="0" indent="0" algn="just">
              <a:buNone/>
            </a:pPr>
            <a:r>
              <a:rPr lang="tr-TR" sz="2600" dirty="0" smtClean="0"/>
              <a:t>(Yer-Tarih)</a:t>
            </a:r>
          </a:p>
          <a:p>
            <a:pPr marL="274320" lvl="1" indent="0" algn="just">
              <a:lnSpc>
                <a:spcPct val="100000"/>
              </a:lnSpc>
              <a:buNone/>
            </a:pPr>
            <a:r>
              <a:rPr lang="tr-TR" sz="600" dirty="0"/>
              <a:t>	</a:t>
            </a:r>
            <a:r>
              <a:rPr lang="tr-TR" sz="400" dirty="0" smtClean="0"/>
              <a:t>								</a:t>
            </a:r>
            <a:r>
              <a:rPr lang="tr-TR" sz="1400" dirty="0" smtClean="0"/>
              <a:t>İmza</a:t>
            </a:r>
            <a:endParaRPr lang="tr-TR" sz="1400" dirty="0"/>
          </a:p>
          <a:p>
            <a:pPr marL="274320" lvl="1" indent="0">
              <a:lnSpc>
                <a:spcPct val="100000"/>
              </a:lnSpc>
              <a:buNone/>
            </a:pPr>
            <a:r>
              <a:rPr lang="tr-TR" sz="1400" dirty="0" smtClean="0"/>
              <a:t>									Ad-</a:t>
            </a:r>
            <a:r>
              <a:rPr lang="tr-TR" sz="1400" dirty="0" err="1" smtClean="0"/>
              <a:t>Soyad</a:t>
            </a:r>
            <a:endParaRPr lang="tr-TR" sz="1400" dirty="0"/>
          </a:p>
          <a:p>
            <a:pPr marL="274320" lvl="1" indent="0">
              <a:lnSpc>
                <a:spcPct val="100000"/>
              </a:lnSpc>
              <a:buNone/>
            </a:pPr>
            <a:r>
              <a:rPr lang="tr-TR" sz="1400" dirty="0" smtClean="0"/>
              <a:t>									Unvan</a:t>
            </a:r>
          </a:p>
          <a:p>
            <a:pPr marL="0" indent="0">
              <a:buNone/>
            </a:pPr>
            <a:endParaRPr lang="tr-TR" dirty="0"/>
          </a:p>
        </p:txBody>
      </p:sp>
    </p:spTree>
    <p:extLst>
      <p:ext uri="{BB962C8B-B14F-4D97-AF65-F5344CB8AC3E}">
        <p14:creationId xmlns:p14="http://schemas.microsoft.com/office/powerpoint/2010/main" val="2945615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smtClean="0"/>
              <a:t>RAPORLARIN HAZIRLANMA TAKVİMİ</a:t>
            </a:r>
            <a:endParaRPr lang="tr-TR" dirty="0"/>
          </a:p>
        </p:txBody>
      </p:sp>
      <p:graphicFrame>
        <p:nvGraphicFramePr>
          <p:cNvPr id="6" name="İçerik Yer Tutucusu 5" descr="Soldan sağa doğru yerleştirilmiş 4 adımı gösteren Temel Köşeli Çift Ayraç İşlemi  diyagramı"/>
          <p:cNvGraphicFramePr>
            <a:graphicFrameLocks noGrp="1"/>
          </p:cNvGraphicFramePr>
          <p:nvPr>
            <p:ph idx="1"/>
            <p:extLst>
              <p:ext uri="{D42A27DB-BD31-4B8C-83A1-F6EECF244321}">
                <p14:modId xmlns:p14="http://schemas.microsoft.com/office/powerpoint/2010/main" val="1947397932"/>
              </p:ext>
            </p:extLst>
          </p:nvPr>
        </p:nvGraphicFramePr>
        <p:xfrm>
          <a:off x="982133" y="1828800"/>
          <a:ext cx="10176934" cy="4343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2142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210733" y="1794934"/>
            <a:ext cx="9601200" cy="4343400"/>
          </a:xfrm>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smtClean="0"/>
          </a:p>
          <a:p>
            <a:pPr marL="0" indent="0" algn="ctr">
              <a:buNone/>
            </a:pPr>
            <a:r>
              <a:rPr lang="tr-TR" sz="4000" dirty="0" smtClean="0">
                <a:solidFill>
                  <a:srgbClr val="990033"/>
                </a:solidFill>
              </a:rPr>
              <a:t>DİNLEDİĞİNİZ İÇİN TEŞEKKÜRLER…</a:t>
            </a:r>
            <a:endParaRPr lang="tr-TR" sz="4000" dirty="0">
              <a:solidFill>
                <a:srgbClr val="990033"/>
              </a:solidFill>
            </a:endParaRPr>
          </a:p>
        </p:txBody>
      </p:sp>
    </p:spTree>
    <p:extLst>
      <p:ext uri="{BB962C8B-B14F-4D97-AF65-F5344CB8AC3E}">
        <p14:creationId xmlns:p14="http://schemas.microsoft.com/office/powerpoint/2010/main" val="1057367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STRATEJİK </a:t>
            </a:r>
            <a:r>
              <a:rPr lang="tr-TR" dirty="0" smtClean="0"/>
              <a:t>PLAN NİÇİN HAZIRLANIR?</a:t>
            </a:r>
            <a:endParaRPr lang="tr-TR" dirty="0"/>
          </a:p>
        </p:txBody>
      </p:sp>
      <p:sp>
        <p:nvSpPr>
          <p:cNvPr id="3" name="İçerik Yer Tutucusu 2"/>
          <p:cNvSpPr>
            <a:spLocks noGrp="1"/>
          </p:cNvSpPr>
          <p:nvPr>
            <p:ph idx="1"/>
          </p:nvPr>
        </p:nvSpPr>
        <p:spPr>
          <a:xfrm>
            <a:off x="1219201" y="1803400"/>
            <a:ext cx="9550399" cy="4732867"/>
          </a:xfrm>
        </p:spPr>
        <p:txBody>
          <a:bodyPr>
            <a:normAutofit lnSpcReduction="10000"/>
          </a:bodyPr>
          <a:lstStyle/>
          <a:p>
            <a:pPr marL="0" lvl="0" indent="0">
              <a:buNone/>
            </a:pPr>
            <a:r>
              <a:rPr lang="tr-TR" sz="2800" dirty="0">
                <a:solidFill>
                  <a:srgbClr val="595959"/>
                </a:solidFill>
              </a:rPr>
              <a:t>Madde 9.-(5018 sayılı kanun)</a:t>
            </a:r>
          </a:p>
          <a:p>
            <a:pPr marL="0" indent="0" algn="just">
              <a:buNone/>
            </a:pPr>
            <a:endParaRPr lang="tr-TR" sz="2800" dirty="0"/>
          </a:p>
          <a:p>
            <a:pPr marL="0" indent="0" algn="just">
              <a:buNone/>
            </a:pPr>
            <a:r>
              <a:rPr lang="tr-TR" sz="2800" dirty="0"/>
              <a:t>Kamu idareleri; kalkınma planları, Cumhurbaşkanı tarafından belirlenen politikalar, programlar, ilgili mevzuat ve benimsedikleri temel ilkeler çerçevesinde geleceğe ilişkin </a:t>
            </a:r>
            <a:r>
              <a:rPr lang="tr-TR" sz="2800" dirty="0">
                <a:solidFill>
                  <a:srgbClr val="990033"/>
                </a:solidFill>
              </a:rPr>
              <a:t>misyon</a:t>
            </a:r>
            <a:r>
              <a:rPr lang="tr-TR" sz="2800" dirty="0"/>
              <a:t> ve </a:t>
            </a:r>
            <a:r>
              <a:rPr lang="tr-TR" sz="2800" dirty="0">
                <a:solidFill>
                  <a:srgbClr val="990033"/>
                </a:solidFill>
              </a:rPr>
              <a:t>vizyonlarını</a:t>
            </a:r>
            <a:r>
              <a:rPr lang="tr-TR" sz="2800" dirty="0"/>
              <a:t> oluşturmak, stratejik amaçlar ve ölçülebilir hedefler saptamak, performanslarını önceden belirlenmiş olan göstergeler doğrultusunda ölçmek ve bu sürecin izleme ve değerlendirmesini yapmak amacıyla katılımcı yöntemlerle stratejik plan hazırlarlar</a:t>
            </a:r>
            <a:r>
              <a:rPr lang="tr-TR" sz="2800" dirty="0" smtClean="0"/>
              <a:t>.</a:t>
            </a:r>
          </a:p>
          <a:p>
            <a:pPr algn="just">
              <a:buFont typeface="Wingdings" panose="05000000000000000000" pitchFamily="2" charset="2"/>
              <a:buChar char="Ø"/>
            </a:pPr>
            <a:r>
              <a:rPr lang="tr-TR" sz="2800" dirty="0" smtClean="0">
                <a:solidFill>
                  <a:srgbClr val="990033"/>
                </a:solidFill>
              </a:rPr>
              <a:t> </a:t>
            </a:r>
            <a:r>
              <a:rPr lang="tr-TR" sz="2800" dirty="0"/>
              <a:t>Stratejik planlar beş yıllık dönemi kapsar.</a:t>
            </a:r>
          </a:p>
          <a:p>
            <a:pPr marL="0" indent="0">
              <a:buNone/>
            </a:pPr>
            <a:endParaRPr lang="tr-TR" sz="2800" dirty="0"/>
          </a:p>
          <a:p>
            <a:endParaRPr lang="tr-TR" dirty="0"/>
          </a:p>
        </p:txBody>
      </p:sp>
    </p:spTree>
    <p:extLst>
      <p:ext uri="{BB962C8B-B14F-4D97-AF65-F5344CB8AC3E}">
        <p14:creationId xmlns:p14="http://schemas.microsoft.com/office/powerpoint/2010/main" val="41491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400" y="255134"/>
            <a:ext cx="9601200" cy="1036850"/>
          </a:xfrm>
        </p:spPr>
        <p:txBody>
          <a:bodyPr>
            <a:normAutofit/>
          </a:bodyPr>
          <a:lstStyle/>
          <a:p>
            <a:pPr algn="ctr"/>
            <a:r>
              <a:rPr lang="tr-TR" dirty="0"/>
              <a:t>STRATEJİK </a:t>
            </a:r>
            <a:r>
              <a:rPr lang="tr-TR" dirty="0" smtClean="0"/>
              <a:t>PLANIN</a:t>
            </a:r>
            <a:r>
              <a:rPr lang="tr-TR" dirty="0" smtClean="0">
                <a:sym typeface="Wingdings" panose="05000000000000000000" pitchFamily="2" charset="2"/>
              </a:rPr>
              <a:t> PERFORMANS PROGRAMI İLE İLİŞKİLENDİRİLMESİ</a:t>
            </a:r>
            <a:endParaRPr lang="tr-TR" dirty="0"/>
          </a:p>
        </p:txBody>
      </p:sp>
      <p:sp>
        <p:nvSpPr>
          <p:cNvPr id="3" name="İçerik Yer Tutucusu 2"/>
          <p:cNvSpPr>
            <a:spLocks noGrp="1"/>
          </p:cNvSpPr>
          <p:nvPr>
            <p:ph idx="1"/>
          </p:nvPr>
        </p:nvSpPr>
        <p:spPr>
          <a:xfrm>
            <a:off x="1295400" y="1828800"/>
            <a:ext cx="9677400" cy="4572000"/>
          </a:xfrm>
        </p:spPr>
        <p:txBody>
          <a:bodyPr>
            <a:normAutofit/>
          </a:bodyPr>
          <a:lstStyle/>
          <a:p>
            <a:pPr algn="just">
              <a:buFont typeface="Wingdings" panose="05000000000000000000" pitchFamily="2" charset="2"/>
              <a:buChar char="Ø"/>
            </a:pPr>
            <a:r>
              <a:rPr lang="tr-TR" sz="2800" dirty="0" smtClean="0">
                <a:solidFill>
                  <a:srgbClr val="990033"/>
                </a:solidFill>
              </a:rPr>
              <a:t> </a:t>
            </a:r>
            <a:r>
              <a:rPr lang="tr-TR" sz="2800" dirty="0" smtClean="0"/>
              <a:t>Kamu </a:t>
            </a:r>
            <a:r>
              <a:rPr lang="tr-TR" sz="2800" dirty="0"/>
              <a:t>idareleri, kamu hizmetlerinin istenilen düzeyde ve kalitede sunulabilmesi için bütçeleri ile program ve proje bazında kaynak tahsislerini; stratejik planlarına, yıllık amaç ve hedefleri ile performans göstergelerine dayandırmak zorundadırlar. </a:t>
            </a:r>
            <a:endParaRPr lang="tr-TR" sz="2800" dirty="0" smtClean="0"/>
          </a:p>
          <a:p>
            <a:pPr marL="0" indent="0" algn="just">
              <a:buNone/>
            </a:pPr>
            <a:endParaRPr lang="tr-TR" sz="1100" dirty="0"/>
          </a:p>
          <a:p>
            <a:pPr algn="just">
              <a:buFont typeface="Wingdings" panose="05000000000000000000" pitchFamily="2" charset="2"/>
              <a:buChar char="Ø"/>
            </a:pPr>
            <a:r>
              <a:rPr lang="tr-TR" sz="2800" dirty="0" smtClean="0">
                <a:solidFill>
                  <a:srgbClr val="990033"/>
                </a:solidFill>
              </a:rPr>
              <a:t> </a:t>
            </a:r>
            <a:r>
              <a:rPr lang="tr-TR" sz="2800" dirty="0" smtClean="0"/>
              <a:t>Kamu </a:t>
            </a:r>
            <a:r>
              <a:rPr lang="tr-TR" sz="2800" dirty="0"/>
              <a:t>idareleri, yürütecekleri faaliyet ve projeler ile bunların kaynak ihtiyacını, performans hedef ve göstergelerini içeren performans programı </a:t>
            </a:r>
            <a:r>
              <a:rPr lang="tr-TR" sz="2800" dirty="0" smtClean="0"/>
              <a:t>hazırlar.</a:t>
            </a:r>
          </a:p>
        </p:txBody>
      </p:sp>
    </p:spTree>
    <p:extLst>
      <p:ext uri="{BB962C8B-B14F-4D97-AF65-F5344CB8AC3E}">
        <p14:creationId xmlns:p14="http://schemas.microsoft.com/office/powerpoint/2010/main" val="2579656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STRATEJİK </a:t>
            </a:r>
            <a:r>
              <a:rPr lang="tr-TR" dirty="0" smtClean="0"/>
              <a:t>PLAN GÜNCELLEME</a:t>
            </a:r>
            <a:endParaRPr lang="tr-TR" dirty="0"/>
          </a:p>
        </p:txBody>
      </p:sp>
      <p:sp>
        <p:nvSpPr>
          <p:cNvPr id="3" name="İçerik Yer Tutucusu 2"/>
          <p:cNvSpPr>
            <a:spLocks noGrp="1"/>
          </p:cNvSpPr>
          <p:nvPr>
            <p:ph idx="1"/>
          </p:nvPr>
        </p:nvSpPr>
        <p:spPr>
          <a:xfrm>
            <a:off x="599767" y="1622323"/>
            <a:ext cx="11051459" cy="5152104"/>
          </a:xfrm>
        </p:spPr>
        <p:txBody>
          <a:bodyPr>
            <a:normAutofit fontScale="77500" lnSpcReduction="20000"/>
          </a:bodyPr>
          <a:lstStyle/>
          <a:p>
            <a:pPr algn="just"/>
            <a:r>
              <a:rPr lang="tr-TR" sz="3200" dirty="0" smtClean="0"/>
              <a:t>Stratejik </a:t>
            </a:r>
            <a:r>
              <a:rPr lang="tr-TR" sz="3200" dirty="0"/>
              <a:t>planlar, plan döneminin kalan yılları için güncellenebilir. Güncelleme bir stratejik plan döneminde </a:t>
            </a:r>
            <a:r>
              <a:rPr lang="tr-TR" sz="3200" dirty="0">
                <a:solidFill>
                  <a:srgbClr val="990033"/>
                </a:solidFill>
              </a:rPr>
              <a:t>en fazla iki kez </a:t>
            </a:r>
            <a:r>
              <a:rPr lang="tr-TR" sz="3200" dirty="0"/>
              <a:t>yapılabilir. Güncellenen hususlar ikinci güncellemenin konusu olamaz.</a:t>
            </a:r>
          </a:p>
          <a:p>
            <a:pPr algn="just"/>
            <a:r>
              <a:rPr lang="tr-TR" sz="3200" dirty="0" smtClean="0"/>
              <a:t>İlave </a:t>
            </a:r>
            <a:r>
              <a:rPr lang="tr-TR" sz="3200" dirty="0"/>
              <a:t>kaynak temininin mümkün olmadığı durumlarda yapılacak değişikliklerin uygulanmakta olan planın toplam kaynak gereksinimini değiştirmeyecek nitelikte olması gerekir.</a:t>
            </a:r>
          </a:p>
          <a:p>
            <a:pPr algn="just"/>
            <a:r>
              <a:rPr lang="tr-TR" sz="3200" dirty="0" smtClean="0"/>
              <a:t>Stratejik </a:t>
            </a:r>
            <a:r>
              <a:rPr lang="tr-TR" sz="3200" dirty="0"/>
              <a:t>planın güncellenmesi kararı bakanlıklar ile bakanlıkların bağlı, ilgili ve ilişkili kuruluşlarında üst yöneticinin teklifi ve ilgili bakanın onayı; diğer kamu idarelerinde ise üst yöneticinin onayı ile alınır.</a:t>
            </a:r>
          </a:p>
          <a:p>
            <a:pPr algn="just"/>
            <a:r>
              <a:rPr lang="tr-TR" sz="3200" dirty="0" smtClean="0"/>
              <a:t>Mahalli </a:t>
            </a:r>
            <a:r>
              <a:rPr lang="tr-TR" sz="3200" dirty="0"/>
              <a:t>idareler hariç diğer kamu idarelerince alınan güncelleme kararı, gerekçesi ve güncellenecek hususlarla birlikte en geç Haziran ayı sonuna kadar Bakanlığın uygun görüşüne sunulur. Bakanlık güncellemeye ilişkin kararını 30 gün içerisinde ilgili kamu idaresine iletir. </a:t>
            </a:r>
            <a:endParaRPr lang="tr-TR" sz="3200" dirty="0" smtClean="0"/>
          </a:p>
          <a:p>
            <a:pPr algn="just"/>
            <a:r>
              <a:rPr lang="tr-TR" sz="3200" dirty="0" smtClean="0"/>
              <a:t>Güncellenen </a:t>
            </a:r>
            <a:r>
              <a:rPr lang="tr-TR" sz="3200" dirty="0"/>
              <a:t>stratejik planlar, </a:t>
            </a:r>
            <a:r>
              <a:rPr lang="tr-TR" sz="3200" dirty="0">
                <a:solidFill>
                  <a:srgbClr val="990033"/>
                </a:solidFill>
              </a:rPr>
              <a:t>takip eden yılın Ocak ayı itibarıyla </a:t>
            </a:r>
            <a:r>
              <a:rPr lang="tr-TR" sz="3200" dirty="0"/>
              <a:t>yürürlüğe </a:t>
            </a:r>
            <a:r>
              <a:rPr lang="tr-TR" sz="3200" dirty="0" smtClean="0"/>
              <a:t>konulur, </a:t>
            </a:r>
            <a:r>
              <a:rPr lang="tr-TR" sz="3200" dirty="0" smtClean="0"/>
              <a:t>ilgili </a:t>
            </a:r>
            <a:r>
              <a:rPr lang="tr-TR" sz="3200" dirty="0"/>
              <a:t>kamu idarelerine sunulur ve kamuoyuna </a:t>
            </a:r>
            <a:r>
              <a:rPr lang="tr-TR" sz="3200" dirty="0" smtClean="0"/>
              <a:t>açıklanır.</a:t>
            </a:r>
            <a:endParaRPr lang="tr-TR" sz="3200" dirty="0"/>
          </a:p>
          <a:p>
            <a:endParaRPr lang="tr-TR" dirty="0"/>
          </a:p>
        </p:txBody>
      </p:sp>
    </p:spTree>
    <p:extLst>
      <p:ext uri="{BB962C8B-B14F-4D97-AF65-F5344CB8AC3E}">
        <p14:creationId xmlns:p14="http://schemas.microsoft.com/office/powerpoint/2010/main" val="2994125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STRATEJİK </a:t>
            </a:r>
            <a:r>
              <a:rPr lang="tr-TR" dirty="0" smtClean="0"/>
              <a:t>PLAN YENİLEME</a:t>
            </a:r>
            <a:endParaRPr lang="tr-TR" dirty="0"/>
          </a:p>
        </p:txBody>
      </p:sp>
      <p:sp>
        <p:nvSpPr>
          <p:cNvPr id="3" name="İçerik Yer Tutucusu 2"/>
          <p:cNvSpPr>
            <a:spLocks noGrp="1"/>
          </p:cNvSpPr>
          <p:nvPr>
            <p:ph idx="1"/>
          </p:nvPr>
        </p:nvSpPr>
        <p:spPr>
          <a:xfrm>
            <a:off x="324465" y="1524001"/>
            <a:ext cx="11661058" cy="5191432"/>
          </a:xfrm>
        </p:spPr>
        <p:txBody>
          <a:bodyPr>
            <a:noAutofit/>
          </a:bodyPr>
          <a:lstStyle/>
          <a:p>
            <a:pPr marL="0" indent="0" algn="just">
              <a:lnSpc>
                <a:spcPct val="100000"/>
              </a:lnSpc>
              <a:buNone/>
            </a:pPr>
            <a:r>
              <a:rPr lang="tr-TR" sz="1400" b="1" dirty="0" smtClean="0">
                <a:solidFill>
                  <a:srgbClr val="0B6196"/>
                </a:solidFill>
                <a:sym typeface="Wingdings" panose="05000000000000000000" pitchFamily="2" charset="2"/>
              </a:rPr>
              <a:t> </a:t>
            </a:r>
            <a:r>
              <a:rPr lang="tr-TR" sz="1800" dirty="0" smtClean="0"/>
              <a:t>Bir stratejik planın uygulama dönemi içerisinde; </a:t>
            </a:r>
          </a:p>
          <a:p>
            <a:pPr marL="0" indent="0" algn="just">
              <a:lnSpc>
                <a:spcPct val="100000"/>
              </a:lnSpc>
              <a:buNone/>
            </a:pPr>
            <a:r>
              <a:rPr lang="tr-TR" sz="1400" dirty="0" smtClean="0"/>
              <a:t>              </a:t>
            </a:r>
            <a:r>
              <a:rPr lang="tr-TR" sz="1600" dirty="0" smtClean="0"/>
              <a:t>a</a:t>
            </a:r>
            <a:r>
              <a:rPr lang="tr-TR" sz="1600" dirty="0"/>
              <a:t>) Görev, yetki ve sorumluluklarını düzenleyen mevzuatta önemli değişikliklerin olması hâlinde ilgili kamu idaresinin,</a:t>
            </a:r>
          </a:p>
          <a:p>
            <a:pPr marL="0" indent="0" algn="just">
              <a:lnSpc>
                <a:spcPct val="100000"/>
              </a:lnSpc>
              <a:buNone/>
            </a:pPr>
            <a:r>
              <a:rPr lang="tr-TR" sz="1600" dirty="0"/>
              <a:t> </a:t>
            </a:r>
            <a:r>
              <a:rPr lang="tr-TR" sz="1600" dirty="0" smtClean="0"/>
              <a:t>           b</a:t>
            </a:r>
            <a:r>
              <a:rPr lang="tr-TR" sz="1600" dirty="0"/>
              <a:t>) Hükümetin değişmesi halinde mahalli idareler hariç diğer kamu idarelerinin,</a:t>
            </a:r>
          </a:p>
          <a:p>
            <a:pPr marL="0" indent="0" algn="just">
              <a:lnSpc>
                <a:spcPct val="100000"/>
              </a:lnSpc>
              <a:buNone/>
            </a:pPr>
            <a:r>
              <a:rPr lang="tr-TR" sz="1600" dirty="0"/>
              <a:t> </a:t>
            </a:r>
            <a:r>
              <a:rPr lang="tr-TR" sz="1600" dirty="0" smtClean="0"/>
              <a:t>           c</a:t>
            </a:r>
            <a:r>
              <a:rPr lang="tr-TR" sz="1600" dirty="0"/>
              <a:t>) Bakanın değişmesi halinde ilgili bakanlık ile bağlı, ilgili ve ilişkili kamu idarelerinin,</a:t>
            </a:r>
          </a:p>
          <a:p>
            <a:pPr marL="0" indent="0" algn="just">
              <a:lnSpc>
                <a:spcPct val="100000"/>
              </a:lnSpc>
              <a:buNone/>
            </a:pPr>
            <a:r>
              <a:rPr lang="tr-TR" sz="1600" dirty="0"/>
              <a:t> </a:t>
            </a:r>
            <a:r>
              <a:rPr lang="tr-TR" sz="1600" dirty="0" smtClean="0"/>
              <a:t>           ç</a:t>
            </a:r>
            <a:r>
              <a:rPr lang="tr-TR" sz="1600" dirty="0"/>
              <a:t>) </a:t>
            </a:r>
            <a:r>
              <a:rPr lang="tr-TR" sz="1600" u="sng" dirty="0">
                <a:solidFill>
                  <a:srgbClr val="990033"/>
                </a:solidFill>
                <a:uFill>
                  <a:solidFill>
                    <a:srgbClr val="0B6196"/>
                  </a:solidFill>
                </a:uFill>
              </a:rPr>
              <a:t>Rektörün değişmesi halinde ilgili üniversitenin</a:t>
            </a:r>
            <a:r>
              <a:rPr lang="tr-TR" sz="1600" u="sng" dirty="0" smtClean="0">
                <a:solidFill>
                  <a:srgbClr val="990033"/>
                </a:solidFill>
                <a:uFill>
                  <a:solidFill>
                    <a:srgbClr val="0B6196"/>
                  </a:solidFill>
                </a:uFill>
              </a:rPr>
              <a:t>,</a:t>
            </a:r>
            <a:endParaRPr lang="tr-TR" sz="1600" u="sng" dirty="0">
              <a:solidFill>
                <a:srgbClr val="990033"/>
              </a:solidFill>
              <a:uFill>
                <a:solidFill>
                  <a:srgbClr val="0B6196"/>
                </a:solidFill>
              </a:uFill>
            </a:endParaRPr>
          </a:p>
          <a:p>
            <a:pPr marL="0" indent="0" algn="just">
              <a:lnSpc>
                <a:spcPct val="100000"/>
              </a:lnSpc>
              <a:buNone/>
            </a:pPr>
            <a:r>
              <a:rPr lang="tr-TR" sz="1600" dirty="0"/>
              <a:t> </a:t>
            </a:r>
            <a:r>
              <a:rPr lang="tr-TR" sz="1600" dirty="0" smtClean="0"/>
              <a:t>           d</a:t>
            </a:r>
            <a:r>
              <a:rPr lang="tr-TR" sz="1600" dirty="0"/>
              <a:t>) Mahalli idarelerde üst yöneticinin değişmesi halinde ilgili mahalli </a:t>
            </a:r>
            <a:r>
              <a:rPr lang="tr-TR" sz="1600" dirty="0" smtClean="0"/>
              <a:t>idarenin, stratejik </a:t>
            </a:r>
            <a:r>
              <a:rPr lang="tr-TR" sz="1600" dirty="0"/>
              <a:t>planı yenilenebilir.</a:t>
            </a:r>
            <a:endParaRPr lang="tr-TR" sz="1600" dirty="0" smtClean="0"/>
          </a:p>
          <a:p>
            <a:pPr marL="0" indent="0" algn="just">
              <a:buNone/>
            </a:pPr>
            <a:r>
              <a:rPr lang="tr-TR" sz="1600" b="1" dirty="0" smtClean="0">
                <a:solidFill>
                  <a:srgbClr val="0B6196"/>
                </a:solidFill>
                <a:sym typeface="Wingdings" panose="05000000000000000000" pitchFamily="2" charset="2"/>
              </a:rPr>
              <a:t></a:t>
            </a:r>
            <a:r>
              <a:rPr lang="tr-TR" sz="1600" dirty="0" smtClean="0"/>
              <a:t> </a:t>
            </a:r>
            <a:r>
              <a:rPr lang="tr-TR" sz="1800" dirty="0" smtClean="0"/>
              <a:t>Stratejik planın yenilenmesi kararı yukarıdaki şartların oluşmasını müteakip bakanlıklar ile bağlı, ilgili ve ilişkili kuruluşlarında üst yöneticinin teklifi ve ilgili bakanın; diğer kamu idarelerinde ise üst yöneticinin onayı ile </a:t>
            </a:r>
            <a:r>
              <a:rPr lang="tr-TR" sz="1800" dirty="0" smtClean="0">
                <a:solidFill>
                  <a:srgbClr val="990033"/>
                </a:solidFill>
              </a:rPr>
              <a:t>en geç üç ay içerisinde </a:t>
            </a:r>
            <a:r>
              <a:rPr lang="tr-TR" sz="1800" dirty="0" smtClean="0"/>
              <a:t>alınır</a:t>
            </a:r>
            <a:r>
              <a:rPr lang="tr-TR" sz="1600" dirty="0" smtClean="0"/>
              <a:t>.</a:t>
            </a:r>
          </a:p>
          <a:p>
            <a:pPr marL="0" indent="0" algn="just">
              <a:buNone/>
            </a:pPr>
            <a:r>
              <a:rPr lang="tr-TR" sz="1600" b="1" dirty="0" smtClean="0">
                <a:solidFill>
                  <a:srgbClr val="0B6196"/>
                </a:solidFill>
                <a:sym typeface="Wingdings" panose="05000000000000000000" pitchFamily="2" charset="2"/>
              </a:rPr>
              <a:t></a:t>
            </a:r>
            <a:r>
              <a:rPr lang="tr-TR" sz="1600" dirty="0" smtClean="0"/>
              <a:t> K</a:t>
            </a:r>
            <a:r>
              <a:rPr lang="tr-TR" sz="1800" dirty="0" smtClean="0"/>
              <a:t>amu idarelerince alınan yenileme kararı, gerekçesi ile birlikte bir hafta içerisinde Bakanlığın uygun görüşüne sunulur. Bakanlık, yenilemeye ilişkin kararını </a:t>
            </a:r>
            <a:r>
              <a:rPr lang="tr-TR" sz="1800" dirty="0" smtClean="0">
                <a:solidFill>
                  <a:srgbClr val="990033"/>
                </a:solidFill>
              </a:rPr>
              <a:t>15 gün içerisinde ilgili kamu idaresine iletir.</a:t>
            </a:r>
          </a:p>
          <a:p>
            <a:pPr marL="0" indent="0" algn="just">
              <a:buNone/>
            </a:pPr>
            <a:r>
              <a:rPr lang="tr-TR" sz="1600" b="1" dirty="0" smtClean="0">
                <a:solidFill>
                  <a:srgbClr val="0B6196"/>
                </a:solidFill>
                <a:sym typeface="Wingdings" panose="05000000000000000000" pitchFamily="2" charset="2"/>
              </a:rPr>
              <a:t></a:t>
            </a:r>
            <a:r>
              <a:rPr lang="tr-TR" sz="1600" dirty="0" smtClean="0"/>
              <a:t> </a:t>
            </a:r>
            <a:r>
              <a:rPr lang="tr-TR" sz="1800" dirty="0" smtClean="0"/>
              <a:t>Bakanlık, stratejik planı yenilemesi uygun görülen kamu idaresiyle istişare halinde sürecin takvimi ile temel aşamalarını belirler.</a:t>
            </a:r>
          </a:p>
          <a:p>
            <a:endParaRPr lang="tr-TR" sz="1800" dirty="0"/>
          </a:p>
        </p:txBody>
      </p:sp>
    </p:spTree>
    <p:extLst>
      <p:ext uri="{BB962C8B-B14F-4D97-AF65-F5344CB8AC3E}">
        <p14:creationId xmlns:p14="http://schemas.microsoft.com/office/powerpoint/2010/main" val="3056512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5133" y="255134"/>
            <a:ext cx="10786260" cy="1036850"/>
          </a:xfrm>
        </p:spPr>
        <p:txBody>
          <a:bodyPr/>
          <a:lstStyle/>
          <a:p>
            <a:r>
              <a:rPr lang="tr-TR" dirty="0"/>
              <a:t>STRATEJİK </a:t>
            </a:r>
            <a:r>
              <a:rPr lang="tr-TR" dirty="0" smtClean="0"/>
              <a:t>PLANIN HAZIRLANMASINDA İLGİLİLER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286680536"/>
              </p:ext>
            </p:extLst>
          </p:nvPr>
        </p:nvGraphicFramePr>
        <p:xfrm>
          <a:off x="688258" y="1573161"/>
          <a:ext cx="10953135" cy="4984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3819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smtClean="0"/>
              <a:t>FAALİYET RAPORU NEDİR?</a:t>
            </a:r>
            <a:endParaRPr lang="tr-TR" dirty="0"/>
          </a:p>
        </p:txBody>
      </p:sp>
      <p:sp>
        <p:nvSpPr>
          <p:cNvPr id="3" name="İçerik Yer Tutucusu 2"/>
          <p:cNvSpPr>
            <a:spLocks noGrp="1"/>
          </p:cNvSpPr>
          <p:nvPr>
            <p:ph idx="1"/>
          </p:nvPr>
        </p:nvSpPr>
        <p:spPr>
          <a:xfrm>
            <a:off x="1032387" y="1828799"/>
            <a:ext cx="10205884" cy="4512733"/>
          </a:xfrm>
        </p:spPr>
        <p:txBody>
          <a:bodyPr rtlCol="0">
            <a:normAutofit/>
          </a:bodyPr>
          <a:lstStyle/>
          <a:p>
            <a:pPr marL="0" indent="0">
              <a:buNone/>
            </a:pPr>
            <a:r>
              <a:rPr lang="en-GB" sz="2800" dirty="0"/>
              <a:t>5018 </a:t>
            </a:r>
            <a:r>
              <a:rPr lang="en-GB" sz="2800" dirty="0" err="1"/>
              <a:t>Sayılı</a:t>
            </a:r>
            <a:r>
              <a:rPr lang="en-GB" sz="2800" dirty="0"/>
              <a:t> </a:t>
            </a:r>
            <a:r>
              <a:rPr lang="en-GB" sz="2800" dirty="0" err="1"/>
              <a:t>Kamu</a:t>
            </a:r>
            <a:r>
              <a:rPr lang="en-GB" sz="2800" dirty="0"/>
              <a:t> Mali </a:t>
            </a:r>
            <a:r>
              <a:rPr lang="en-GB" sz="2800" dirty="0" err="1"/>
              <a:t>Yönetimi</a:t>
            </a:r>
            <a:r>
              <a:rPr lang="en-GB" sz="2800" dirty="0"/>
              <a:t> </a:t>
            </a:r>
            <a:r>
              <a:rPr lang="en-GB" sz="2800" dirty="0" err="1"/>
              <a:t>ve</a:t>
            </a:r>
            <a:r>
              <a:rPr lang="en-GB" sz="2800" dirty="0"/>
              <a:t> </a:t>
            </a:r>
            <a:r>
              <a:rPr lang="en-GB" sz="2800" dirty="0" err="1"/>
              <a:t>Kontrol</a:t>
            </a:r>
            <a:r>
              <a:rPr lang="en-GB" sz="2800" dirty="0"/>
              <a:t> </a:t>
            </a:r>
            <a:r>
              <a:rPr lang="en-GB" sz="2800" dirty="0" err="1"/>
              <a:t>Kanunu</a:t>
            </a:r>
            <a:r>
              <a:rPr lang="tr-TR" sz="2800" dirty="0"/>
              <a:t>’</a:t>
            </a:r>
            <a:r>
              <a:rPr lang="en-GB" sz="2800" dirty="0" err="1"/>
              <a:t>na</a:t>
            </a:r>
            <a:r>
              <a:rPr lang="en-GB" sz="2800" dirty="0"/>
              <a:t> </a:t>
            </a:r>
            <a:r>
              <a:rPr lang="en-GB" sz="2800" dirty="0" err="1"/>
              <a:t>göre</a:t>
            </a:r>
            <a:r>
              <a:rPr lang="en-GB" sz="2800" dirty="0"/>
              <a:t> </a:t>
            </a:r>
            <a:r>
              <a:rPr lang="tr-TR" sz="2800" b="1" u="sng" dirty="0" smtClean="0"/>
              <a:t>Faaliyet Raporu</a:t>
            </a:r>
            <a:r>
              <a:rPr lang="en-GB" sz="2800" b="1" dirty="0" smtClean="0"/>
              <a:t>;</a:t>
            </a:r>
            <a:endParaRPr lang="tr-TR" sz="2800" b="1" dirty="0"/>
          </a:p>
          <a:p>
            <a:pPr marL="0" indent="0" rtl="0">
              <a:buNone/>
            </a:pPr>
            <a:endParaRPr lang="tr-TR" sz="1400" dirty="0"/>
          </a:p>
          <a:p>
            <a:pPr marL="0" indent="0" algn="just" rtl="0">
              <a:lnSpc>
                <a:spcPct val="100000"/>
              </a:lnSpc>
              <a:buNone/>
            </a:pPr>
            <a:r>
              <a:rPr lang="tr-TR" sz="2800" dirty="0" smtClean="0"/>
              <a:t>‘’Kamu İdarelerinin stratejik plan ve performans programları uyarınca yürütülen faaliyetlerini, belirlenmiş performans göstergelerine göre hedef ve gerçekleşme durumu ile meydana gelen sapmaların nedenlerini açıklayan, idare hakkındaki  genel ve mali bilgileri içeren rapordur.’’ şeklinde tanımlanmıştır.</a:t>
            </a:r>
            <a:endParaRPr lang="tr-TR" sz="2800" dirty="0"/>
          </a:p>
        </p:txBody>
      </p:sp>
    </p:spTree>
    <p:extLst>
      <p:ext uri="{BB962C8B-B14F-4D97-AF65-F5344CB8AC3E}">
        <p14:creationId xmlns:p14="http://schemas.microsoft.com/office/powerpoint/2010/main" val="1218096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smtClean="0"/>
              <a:t>FAALİYET RAPORU</a:t>
            </a:r>
            <a:endParaRPr lang="tr-TR" dirty="0"/>
          </a:p>
        </p:txBody>
      </p:sp>
      <p:sp>
        <p:nvSpPr>
          <p:cNvPr id="3" name="İçerik Yer Tutucusu 2"/>
          <p:cNvSpPr>
            <a:spLocks noGrp="1"/>
          </p:cNvSpPr>
          <p:nvPr>
            <p:ph idx="1"/>
          </p:nvPr>
        </p:nvSpPr>
        <p:spPr>
          <a:xfrm>
            <a:off x="965200" y="1693333"/>
            <a:ext cx="10329333" cy="4952999"/>
          </a:xfrm>
        </p:spPr>
        <p:txBody>
          <a:bodyPr rtlCol="0">
            <a:normAutofit/>
          </a:bodyPr>
          <a:lstStyle/>
          <a:p>
            <a:pPr marL="0" indent="0">
              <a:buNone/>
            </a:pPr>
            <a:r>
              <a:rPr lang="tr-TR" dirty="0" smtClean="0"/>
              <a:t>Madde 41.-(5018 sayılı kanun)</a:t>
            </a:r>
            <a:endParaRPr lang="tr-TR" dirty="0"/>
          </a:p>
          <a:p>
            <a:pPr marL="0" indent="0">
              <a:lnSpc>
                <a:spcPct val="110000"/>
              </a:lnSpc>
              <a:buNone/>
            </a:pPr>
            <a:r>
              <a:rPr lang="tr-TR" dirty="0"/>
              <a:t> </a:t>
            </a:r>
            <a:r>
              <a:rPr lang="tr-TR" dirty="0" smtClean="0"/>
              <a:t>     </a:t>
            </a:r>
            <a:r>
              <a:rPr lang="tr-TR" dirty="0" smtClean="0">
                <a:solidFill>
                  <a:srgbClr val="0B6196"/>
                </a:solidFill>
              </a:rPr>
              <a:t>•</a:t>
            </a:r>
            <a:r>
              <a:rPr lang="tr-TR" dirty="0" smtClean="0"/>
              <a:t>Üst yöneticiler </a:t>
            </a:r>
            <a:endParaRPr lang="tr-TR" dirty="0"/>
          </a:p>
          <a:p>
            <a:pPr marL="0" indent="0">
              <a:lnSpc>
                <a:spcPct val="110000"/>
              </a:lnSpc>
              <a:buNone/>
            </a:pPr>
            <a:r>
              <a:rPr lang="tr-TR" dirty="0" smtClean="0"/>
              <a:t>      </a:t>
            </a:r>
            <a:r>
              <a:rPr lang="tr-TR" dirty="0" smtClean="0">
                <a:solidFill>
                  <a:srgbClr val="0B6196"/>
                </a:solidFill>
              </a:rPr>
              <a:t>•</a:t>
            </a:r>
            <a:r>
              <a:rPr lang="tr-TR" dirty="0" smtClean="0"/>
              <a:t>Bütçeyle ödenek tahsis edilen harcama yetkililerince,</a:t>
            </a:r>
          </a:p>
          <a:p>
            <a:pPr marL="0" indent="0" algn="just">
              <a:buNone/>
            </a:pPr>
            <a:endParaRPr lang="tr-TR" sz="900" b="1" dirty="0" smtClean="0">
              <a:latin typeface="Times New Roman" panose="02020603050405020304" pitchFamily="18" charset="0"/>
              <a:ea typeface="Times New Roman" panose="02020603050405020304" pitchFamily="18" charset="0"/>
            </a:endParaRPr>
          </a:p>
          <a:p>
            <a:pPr marL="0" indent="0" algn="just">
              <a:buNone/>
            </a:pPr>
            <a:r>
              <a:rPr lang="tr-TR" b="1" dirty="0" smtClean="0">
                <a:latin typeface="Times New Roman" panose="02020603050405020304" pitchFamily="18" charset="0"/>
              </a:rPr>
              <a:t>	</a:t>
            </a:r>
            <a:r>
              <a:rPr lang="tr-TR" dirty="0" smtClean="0"/>
              <a:t>Hesap verme sorumluluğu çerçevesinde, her yıl faaliyet raporu hazırlanır. Üst yönetici, harcama yetkilileri tarafından hazırlanan birim faaliyet raporlarını esas alarak, idaresinin faaliyet sonuçlarını gösteren idare faaliyet raporunu düzenleyerek kamuoyuna açıklar. Merkezî yönetim kapsamındaki kamu idareleri ve sosyal güvenlik kurumları, idare faaliyet raporlarının birer örneğini </a:t>
            </a:r>
            <a:r>
              <a:rPr lang="tr-TR" dirty="0" smtClean="0">
                <a:solidFill>
                  <a:srgbClr val="990033"/>
                </a:solidFill>
              </a:rPr>
              <a:t>Sayıştay'a ve Cumhurbaşkanlığına </a:t>
            </a:r>
            <a:r>
              <a:rPr lang="tr-TR" dirty="0" smtClean="0"/>
              <a:t>gönderir.</a:t>
            </a:r>
            <a:endParaRPr lang="tr-TR" dirty="0"/>
          </a:p>
        </p:txBody>
      </p:sp>
    </p:spTree>
    <p:extLst>
      <p:ext uri="{BB962C8B-B14F-4D97-AF65-F5344CB8AC3E}">
        <p14:creationId xmlns:p14="http://schemas.microsoft.com/office/powerpoint/2010/main" val="3265871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atış Yönü 16X9">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9197_TF03431374" id="{E14A2F2F-73A2-4645-A22D-F2FE1228C14D}" vid="{F8786BF4-695B-4173-93E0-CE87C55D4668}"/>
    </a:ext>
  </a:extLst>
</a:theme>
</file>

<file path=ppt/theme/theme2.xml><?xml version="1.0" encoding="utf-8"?>
<a:theme xmlns:a="http://schemas.openxmlformats.org/drawingml/2006/main" name="Ofis Teması">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İş yönelimi sunusu (geniş ekran)</Template>
  <TotalTime>478</TotalTime>
  <Words>1332</Words>
  <Application>Microsoft Office PowerPoint</Application>
  <PresentationFormat>Geniş ekran</PresentationFormat>
  <Paragraphs>176</Paragraphs>
  <Slides>22</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Book Antiqua</vt:lpstr>
      <vt:lpstr>Times New Roman</vt:lpstr>
      <vt:lpstr>Wingdings</vt:lpstr>
      <vt:lpstr>Satış Yönü 16X9</vt:lpstr>
      <vt:lpstr>STRATEJİK PLAN</vt:lpstr>
      <vt:lpstr>STRATEJİK PLAN</vt:lpstr>
      <vt:lpstr>STRATEJİK PLAN NİÇİN HAZIRLANIR?</vt:lpstr>
      <vt:lpstr>STRATEJİK PLANIN PERFORMANS PROGRAMI İLE İLİŞKİLENDİRİLMESİ</vt:lpstr>
      <vt:lpstr>STRATEJİK PLAN GÜNCELLEME</vt:lpstr>
      <vt:lpstr>STRATEJİK PLAN YENİLEME</vt:lpstr>
      <vt:lpstr>STRATEJİK PLANIN HAZIRLANMASINDA İLGİLİLER</vt:lpstr>
      <vt:lpstr>FAALİYET RAPORU NEDİR?</vt:lpstr>
      <vt:lpstr>FAALİYET RAPORU</vt:lpstr>
      <vt:lpstr>FAALİYET RAPORU</vt:lpstr>
      <vt:lpstr>FAALİYET RAPORLARI</vt:lpstr>
      <vt:lpstr>FAALİYET RAPORLARI</vt:lpstr>
      <vt:lpstr>BİRİM FAALİYET RAPORU</vt:lpstr>
      <vt:lpstr>İDARE FAALİYET RAPORU</vt:lpstr>
      <vt:lpstr>GENEL FAALİYET RAPORU</vt:lpstr>
      <vt:lpstr>FAALİYET RAPORLARININ                             TBMM SUNULMASI VE TBMM GÖRÜŞÜLMESİ</vt:lpstr>
      <vt:lpstr>BİRİM FAALİYET RAPORUNUN KAPSAMI</vt:lpstr>
      <vt:lpstr>BİRİM VE İDARE FAALİYET RAPORUNUN ŞEKLİ – 1 </vt:lpstr>
      <vt:lpstr>BİRİM VE İDARE FAALİYET RAPORUNUN ŞEKLİ - 2</vt:lpstr>
      <vt:lpstr>HARCAMA YETKİLİSİNİN İÇ KONTROL GÜVENCE BEYANI</vt:lpstr>
      <vt:lpstr>RAPORLARIN HAZIRLANMA TAKVİMİ</vt:lpstr>
      <vt:lpstr>PowerPoint Sunusu</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Resimli Başlık Düzeni</dc:title>
  <dc:creator>HP Inc.</dc:creator>
  <cp:lastModifiedBy>HP Inc.</cp:lastModifiedBy>
  <cp:revision>117</cp:revision>
  <cp:lastPrinted>2018-10-26T14:14:23Z</cp:lastPrinted>
  <dcterms:created xsi:type="dcterms:W3CDTF">2018-10-18T13:14:41Z</dcterms:created>
  <dcterms:modified xsi:type="dcterms:W3CDTF">2018-10-30T10:01:45Z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