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75" r:id="rId3"/>
    <p:sldId id="328" r:id="rId4"/>
    <p:sldId id="305" r:id="rId5"/>
    <p:sldId id="307" r:id="rId6"/>
    <p:sldId id="332" r:id="rId7"/>
    <p:sldId id="331" r:id="rId8"/>
    <p:sldId id="330" r:id="rId9"/>
    <p:sldId id="271" r:id="rId10"/>
    <p:sldId id="303" r:id="rId11"/>
    <p:sldId id="319" r:id="rId12"/>
    <p:sldId id="324" r:id="rId13"/>
    <p:sldId id="325" r:id="rId14"/>
    <p:sldId id="326" r:id="rId15"/>
    <p:sldId id="327" r:id="rId16"/>
    <p:sldId id="310" r:id="rId17"/>
    <p:sldId id="258" r:id="rId18"/>
  </p:sldIdLst>
  <p:sldSz cx="9144000" cy="5143500" type="screen16x9"/>
  <p:notesSz cx="6858000" cy="9144000"/>
  <p:embeddedFontLst>
    <p:embeddedFont>
      <p:font typeface="Josefin Slab" pitchFamily="2" charset="-94"/>
      <p:regular r:id="rId20"/>
      <p:bold r:id="rId21"/>
      <p:italic r:id="rId22"/>
      <p:boldItalic r:id="rId23"/>
    </p:embeddedFont>
    <p:embeddedFont>
      <p:font typeface="Josefin Slab Light" pitchFamily="2" charset="-94"/>
      <p:regular r:id="rId24"/>
      <p:bold r:id="rId25"/>
      <p:italic r:id="rId26"/>
      <p:boldItalic r:id="rId27"/>
    </p:embeddedFont>
    <p:embeddedFont>
      <p:font typeface="Ubuntu" panose="020B0504030602030204" pitchFamily="34" charset="0"/>
      <p:regular r:id="rId28"/>
      <p:bold r:id="rId29"/>
      <p:italic r:id="rId30"/>
      <p:boldItalic r:id="rId31"/>
    </p:embeddedFont>
    <p:embeddedFont>
      <p:font typeface="Ubuntu Light" panose="020B0304030602030204" pitchFamily="34" charset="0"/>
      <p:regular r:id="rId32"/>
      <p:bold r:id="rId33"/>
      <p:italic r:id="rId34"/>
      <p:boldItalic r:id="rId35"/>
    </p:embeddedFont>
    <p:embeddedFont>
      <p:font typeface="Ubuntu Medium" panose="020B0604030602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BD81AB-3A20-499F-89C0-DD8ED748B619}">
  <a:tblStyle styleId="{3CBD81AB-3A20-499F-89C0-DD8ED748B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8812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97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34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52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585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36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04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de7457949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de7457949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70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04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4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239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e745794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de745794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981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e745794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de745794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3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64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54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78500" y="-9975"/>
            <a:ext cx="33936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58800" y="1531850"/>
            <a:ext cx="76794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DEBA"/>
              </a:buClr>
              <a:buSzPts val="7200"/>
              <a:buFont typeface="Ubuntu"/>
              <a:buNone/>
              <a:defRPr sz="7200" b="1">
                <a:solidFill>
                  <a:srgbClr val="00DEBA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58794" y="2846353"/>
            <a:ext cx="71376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990600" y="909600"/>
            <a:ext cx="7162800" cy="3324300"/>
          </a:xfrm>
          <a:prstGeom prst="rect">
            <a:avLst/>
          </a:prstGeom>
          <a:solidFill>
            <a:srgbClr val="00D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1609050" y="1249825"/>
            <a:ext cx="5925900" cy="20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2"/>
          </p:nvPr>
        </p:nvSpPr>
        <p:spPr>
          <a:xfrm>
            <a:off x="1294050" y="3353525"/>
            <a:ext cx="65559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 i="1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532051" y="492550"/>
            <a:ext cx="80799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Ubuntu"/>
              <a:buNone/>
              <a:defRPr b="1">
                <a:solidFill>
                  <a:srgbClr val="EFD67E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0" y="-10900"/>
            <a:ext cx="4572000" cy="5154300"/>
          </a:xfrm>
          <a:prstGeom prst="rect">
            <a:avLst/>
          </a:prstGeom>
          <a:solidFill>
            <a:srgbClr val="00D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-1553975" y="1788750"/>
            <a:ext cx="7655100" cy="10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Ubuntu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ubTitle" idx="1"/>
          </p:nvPr>
        </p:nvSpPr>
        <p:spPr>
          <a:xfrm>
            <a:off x="683025" y="2650000"/>
            <a:ext cx="3206100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98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Ubuntu"/>
              <a:buNone/>
              <a:defRPr sz="24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Josefin Slab Light"/>
              <a:buChar char="●"/>
              <a:defRPr sz="16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Josefin Slab Light"/>
              <a:buChar char="○"/>
              <a:defRPr sz="16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Josefin Slab Light"/>
              <a:buChar char="■"/>
              <a:defRPr sz="15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Josefin Slab Light"/>
              <a:buChar char="●"/>
              <a:defRPr sz="15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Josefin Slab Light"/>
              <a:buChar char="○"/>
              <a:defRPr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Josefin Slab Light"/>
              <a:buChar char="■"/>
              <a:defRPr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Josefin Slab Light"/>
              <a:buChar char="●"/>
              <a:defRPr sz="13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Josefin Slab Light"/>
              <a:buChar char="○"/>
              <a:defRPr sz="13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Josefin Slab Light"/>
              <a:buChar char="■"/>
              <a:defRPr sz="1200">
                <a:solidFill>
                  <a:srgbClr val="999999"/>
                </a:solidFill>
                <a:latin typeface="Josefin Slab Light"/>
                <a:ea typeface="Josefin Slab Light"/>
                <a:cs typeface="Josefin Slab Light"/>
                <a:sym typeface="Josefin Slab Light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3" r:id="rId3"/>
    <p:sldLayoutId id="214748367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4CA89F"/>
          </a:fgClr>
          <a:bgClr>
            <a:schemeClr val="bg1"/>
          </a:bgClr>
        </a:patt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ctrTitle"/>
          </p:nvPr>
        </p:nvSpPr>
        <p:spPr>
          <a:xfrm>
            <a:off x="634275" y="448492"/>
            <a:ext cx="4617720" cy="4069081"/>
          </a:xfrm>
          <a:prstGeom prst="rect">
            <a:avLst/>
          </a:prstGeom>
          <a:pattFill prst="pct5">
            <a:fgClr>
              <a:schemeClr val="bg2">
                <a:lumMod val="25000"/>
              </a:schemeClr>
            </a:fgClr>
            <a:bgClr>
              <a:schemeClr val="bg1"/>
            </a:bgClr>
          </a:patt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Rus Dili </a:t>
            </a:r>
            <a:b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 </a:t>
            </a:r>
            <a:b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Edebiyatı</a:t>
            </a:r>
            <a:b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Bölümü</a:t>
            </a:r>
            <a:endParaRPr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66428DB-B6F9-2B0A-23AF-E80EDB69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544" y="0"/>
            <a:ext cx="360173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42"/>
          <p:cNvGraphicFramePr/>
          <p:nvPr>
            <p:extLst>
              <p:ext uri="{D42A27DB-BD31-4B8C-83A1-F6EECF244321}">
                <p14:modId xmlns:p14="http://schemas.microsoft.com/office/powerpoint/2010/main" val="3841810362"/>
              </p:ext>
            </p:extLst>
          </p:nvPr>
        </p:nvGraphicFramePr>
        <p:xfrm>
          <a:off x="1721384" y="1335314"/>
          <a:ext cx="2850616" cy="3645440"/>
        </p:xfrm>
        <a:graphic>
          <a:graphicData uri="http://schemas.openxmlformats.org/drawingml/2006/table">
            <a:tbl>
              <a:tblPr>
                <a:noFill/>
                <a:tableStyleId>{3CBD81AB-3A20-499F-89C0-DD8ED748B619}</a:tableStyleId>
              </a:tblPr>
              <a:tblGrid>
                <a:gridCol w="113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5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200" b="1" dirty="0">
                          <a:solidFill>
                            <a:srgbClr val="43434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Toplam</a:t>
                      </a:r>
                      <a:endParaRPr sz="1200" b="1" dirty="0">
                        <a:solidFill>
                          <a:srgbClr val="434343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rgbClr val="EFEFE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2019</a:t>
                      </a:r>
                      <a:endParaRPr b="1" dirty="0">
                        <a:solidFill>
                          <a:srgbClr val="EFEFE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3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2020</a:t>
                      </a:r>
                      <a:endParaRPr b="1" dirty="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19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2021</a:t>
                      </a:r>
                      <a:endParaRPr b="1" dirty="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44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2022</a:t>
                      </a:r>
                      <a:endParaRPr b="1" dirty="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66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2023</a:t>
                      </a:r>
                      <a:endParaRPr b="1" dirty="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74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8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2024</a:t>
                      </a:r>
                      <a:endParaRPr b="1" dirty="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102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578993"/>
                  </a:ext>
                </a:extLst>
              </a:tr>
            </a:tbl>
          </a:graphicData>
        </a:graphic>
      </p:graphicFrame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532050" y="267165"/>
            <a:ext cx="530995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>
                <a:solidFill>
                  <a:schemeClr val="tx1"/>
                </a:solidFill>
                <a:latin typeface="Ubuntu"/>
                <a:ea typeface="Ubuntu"/>
                <a:cs typeface="Ubuntu"/>
                <a:sym typeface="Ubuntu"/>
              </a:rPr>
              <a:t>Rus Dili ve Edebiyatı Bölümü </a:t>
            </a:r>
            <a:br>
              <a:rPr lang="tr-TR" b="1" dirty="0">
                <a:solidFill>
                  <a:schemeClr val="tx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tr-TR" b="1" dirty="0">
                <a:solidFill>
                  <a:srgbClr val="00DEBA"/>
                </a:solidFill>
                <a:latin typeface="Ubuntu"/>
                <a:ea typeface="Ubuntu"/>
                <a:cs typeface="Ubuntu"/>
                <a:sym typeface="Ubuntu"/>
              </a:rPr>
              <a:t>Kayıtlı Öğrenci Sayıları </a:t>
            </a:r>
            <a:endParaRPr b="1" dirty="0">
              <a:solidFill>
                <a:srgbClr val="00DEB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269540-4126-1510-6038-FBE5915F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61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352444" y="1668502"/>
            <a:ext cx="3938954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Bölüm Başkanı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Çalışma Alanları: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20.Yüzyıl Rus Edebiyatı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Edebiyat Bilimi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Karşılaştırmalı Edebiyat Bilimi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4" y="239486"/>
            <a:ext cx="4500155" cy="11530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/>
              <a:t>Prof. Dr. Reyhan ÇELİK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0621A6-DA0B-E2B9-3FD9-9B64B6FE1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57" y="815522"/>
            <a:ext cx="3223152" cy="32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352444" y="1668502"/>
            <a:ext cx="3938954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Çalışma Alanları: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20.Yüzyıl Rus Edebiyatı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Rus Edebiyatında Kent Metinleri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12.-20.Yüzyıl Kırım Araştırmaları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Çeviri İncelemeleri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Karşılaştırmalı Edebiyat</a:t>
            </a: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4" y="218050"/>
            <a:ext cx="4500155" cy="13559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/>
              <a:t>Dr. Öğr. Üyesi Eda Havva TAN METREŞ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4590CD7-A20E-3EEE-3673-2D23FF14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81" y="926533"/>
            <a:ext cx="2750654" cy="3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352444" y="1668502"/>
            <a:ext cx="3938954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Çalışma Alanları: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Biçimbilim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Sözcükbilim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Karşılaştırmalı Dil ve Folklor Çalışmaları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dirty="0">
                <a:solidFill>
                  <a:schemeClr val="bg1"/>
                </a:solidFill>
              </a:rPr>
              <a:t>Rusça Öğretim </a:t>
            </a:r>
            <a:r>
              <a:rPr lang="tr-TR" sz="1800" b="1" dirty="0" err="1">
                <a:solidFill>
                  <a:schemeClr val="bg1"/>
                </a:solidFill>
              </a:rPr>
              <a:t>Metodları</a:t>
            </a:r>
            <a:endParaRPr lang="tr-TR" sz="18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5" y="420949"/>
            <a:ext cx="4500155" cy="971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/>
              <a:t>Dr. Öğr. Üyesi Fatih DÜZGÜN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6114EB1-1DA1-2E18-0911-7B55AD7A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468" y="906762"/>
            <a:ext cx="2618910" cy="32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352444" y="1668502"/>
            <a:ext cx="3938954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Çalışma Alanları:</a:t>
            </a:r>
          </a:p>
          <a:p>
            <a:pPr marL="0" indent="0"/>
            <a:endParaRPr lang="tr-TR" sz="1800" b="1" dirty="0">
              <a:solidFill>
                <a:schemeClr val="bg1"/>
              </a:solidFill>
            </a:endParaRP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Dilbilim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Karşılaştırmalı Dilbilim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Sözcükbilim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Anlambilim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Söz Dizimi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4" y="218050"/>
            <a:ext cx="4500155" cy="13559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 dirty="0"/>
              <a:t>Öğr. Gör. Dr. R</a:t>
            </a:r>
            <a:r>
              <a:rPr lang="tr-TR" sz="2400" dirty="0" err="1"/>
              <a:t>enata</a:t>
            </a:r>
            <a:r>
              <a:rPr lang="sv-SE" sz="2400" dirty="0"/>
              <a:t> AKTAŞ</a:t>
            </a:r>
            <a:endParaRPr lang="tr-TR" sz="24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9E99CF0-8E1D-B6D7-C33A-3D372B4EF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29" y="917632"/>
            <a:ext cx="3051155" cy="33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352444" y="1668502"/>
            <a:ext cx="3938954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>
                <a:solidFill>
                  <a:schemeClr val="bg1"/>
                </a:solidFill>
              </a:rPr>
              <a:t>Çalışma Alanları:</a:t>
            </a:r>
          </a:p>
          <a:p>
            <a:pPr marL="0" indent="0"/>
            <a:endParaRPr lang="tr-TR" sz="1800" b="1" dirty="0">
              <a:solidFill>
                <a:schemeClr val="bg1"/>
              </a:solidFill>
            </a:endParaRP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Kentsel Morfoloji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Şehir Coğrafyası</a:t>
            </a:r>
          </a:p>
          <a:p>
            <a:pPr marL="0" indent="0"/>
            <a:r>
              <a:rPr lang="tr-TR" sz="1800" b="1" dirty="0">
                <a:solidFill>
                  <a:schemeClr val="bg1"/>
                </a:solidFill>
              </a:rPr>
              <a:t>Beşeri Coğrafya</a:t>
            </a:r>
          </a:p>
          <a:p>
            <a:pPr marL="0" indent="0"/>
            <a:endParaRPr lang="tr-TR" sz="18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1" dirty="0">
              <a:solidFill>
                <a:schemeClr val="bg1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4" y="218050"/>
            <a:ext cx="4500155" cy="13559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dirty="0"/>
              <a:t>Araş. Gör. Gökhan GÖKDEMİR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E01D728-7C38-226C-6C3A-87182294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28" y="786984"/>
            <a:ext cx="2739802" cy="35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621479" y="3147502"/>
            <a:ext cx="3206100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chemeClr val="bg1"/>
                </a:solidFill>
                <a:latin typeface="Ubuntu" panose="020B0504030602030204" pitchFamily="34" charset="0"/>
              </a:rPr>
              <a:t>Fatoş NAS</a:t>
            </a:r>
            <a:endParaRPr sz="24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71844" y="1589650"/>
            <a:ext cx="4500155" cy="13559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tr-TR" sz="2400" dirty="0"/>
            </a:br>
            <a:r>
              <a:rPr lang="tr-TR" sz="2400" dirty="0"/>
              <a:t>Bölüm Sekreterimiz</a:t>
            </a:r>
            <a:br>
              <a:rPr lang="tr-TR" sz="2400" dirty="0"/>
            </a:br>
            <a:r>
              <a:rPr lang="tr-TR" sz="2400" dirty="0"/>
              <a:t>ve</a:t>
            </a:r>
            <a:br>
              <a:rPr lang="tr-TR" sz="2400" dirty="0"/>
            </a:br>
            <a:r>
              <a:rPr lang="tr-TR" sz="2400" dirty="0"/>
              <a:t>Bölüm Öğrenci İşleri Sorumlumuz</a:t>
            </a:r>
            <a:endParaRPr sz="2400" dirty="0"/>
          </a:p>
        </p:txBody>
      </p:sp>
      <p:pic>
        <p:nvPicPr>
          <p:cNvPr id="3" name="Resim 2" descr="duvar, kişi, iç mekan, kıyafet içeren bir resim&#10;&#10;Açıklama otomatik olarak oluşturuldu">
            <a:extLst>
              <a:ext uri="{FF2B5EF4-FFF2-40B4-BE49-F238E27FC236}">
                <a16:creationId xmlns:a16="http://schemas.microsoft.com/office/drawing/2014/main" id="{017BCFEE-9C5D-27DA-62E8-8234C224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31" y="1025658"/>
            <a:ext cx="2818395" cy="28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subTitle" idx="1"/>
          </p:nvPr>
        </p:nvSpPr>
        <p:spPr>
          <a:xfrm>
            <a:off x="1609050" y="1249825"/>
            <a:ext cx="5925900" cy="1321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tr-TR" sz="3200" dirty="0">
                <a:solidFill>
                  <a:schemeClr val="lt1"/>
                </a:solidFill>
                <a:sym typeface="Wingdings" panose="05000000000000000000" pitchFamily="2" charset="2"/>
              </a:rPr>
              <a:t>Rus Dili ve Edebiyatı Bölümü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3200" dirty="0">
                <a:solidFill>
                  <a:schemeClr val="lt1"/>
                </a:solidFill>
              </a:rPr>
              <a:t>Oryantasyon Toplantısına katılımınız için teşekkür ederiz...</a:t>
            </a:r>
            <a:endParaRPr lang="tr-TR" sz="4000" dirty="0">
              <a:solidFill>
                <a:schemeClr val="lt1"/>
              </a:solidFill>
              <a:sym typeface="Wingdings" panose="05000000000000000000" pitchFamily="2" charset="2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3200" dirty="0">
                <a:solidFill>
                  <a:schemeClr val="lt1"/>
                </a:solidFill>
                <a:sym typeface="Wingdings" panose="05000000000000000000" pitchFamily="2" charset="2"/>
              </a:rPr>
              <a:t>http://rde.akdeniz.edu.tr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i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/>
          <p:nvPr/>
        </p:nvSpPr>
        <p:spPr>
          <a:xfrm>
            <a:off x="0" y="2670882"/>
            <a:ext cx="9144000" cy="549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2" name="Google Shape;452;p46"/>
          <p:cNvCxnSpPr/>
          <p:nvPr/>
        </p:nvCxnSpPr>
        <p:spPr>
          <a:xfrm>
            <a:off x="6550238" y="2047537"/>
            <a:ext cx="0" cy="109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oval" w="med" len="med"/>
            <a:tailEnd type="none" w="med" len="med"/>
          </a:ln>
        </p:spPr>
      </p:cxnSp>
      <p:sp>
        <p:nvSpPr>
          <p:cNvPr id="454" name="Google Shape;454;p46"/>
          <p:cNvSpPr txBox="1">
            <a:spLocks noGrp="1"/>
          </p:cNvSpPr>
          <p:nvPr>
            <p:ph type="body" idx="4294967295"/>
          </p:nvPr>
        </p:nvSpPr>
        <p:spPr>
          <a:xfrm>
            <a:off x="1909666" y="3542287"/>
            <a:ext cx="1002481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Bölümün Kuruluşu</a:t>
            </a:r>
            <a:endParaRPr sz="1400" b="1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5" name="Google Shape;455;p46"/>
          <p:cNvSpPr txBox="1">
            <a:spLocks noGrp="1"/>
          </p:cNvSpPr>
          <p:nvPr>
            <p:ph type="title"/>
          </p:nvPr>
        </p:nvSpPr>
        <p:spPr>
          <a:xfrm>
            <a:off x="532051" y="492550"/>
            <a:ext cx="80799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>
                <a:solidFill>
                  <a:srgbClr val="4CA89F"/>
                </a:solidFill>
                <a:latin typeface="Ubuntu"/>
                <a:ea typeface="Ubuntu"/>
                <a:cs typeface="Ubuntu"/>
                <a:sym typeface="Ubuntu"/>
              </a:rPr>
              <a:t>Rus Dili ve Edebiyatı</a:t>
            </a:r>
            <a:r>
              <a:rPr lang="es" b="1" dirty="0">
                <a:solidFill>
                  <a:srgbClr val="4CA89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tr-TR" dirty="0"/>
              <a:t>B</a:t>
            </a:r>
            <a:r>
              <a:rPr lang="tr-TR" b="1" dirty="0">
                <a:latin typeface="Ubuntu"/>
                <a:ea typeface="Ubuntu"/>
                <a:cs typeface="Ubuntu"/>
                <a:sym typeface="Ubuntu"/>
              </a:rPr>
              <a:t>ölümünün </a:t>
            </a:r>
            <a:r>
              <a:rPr lang="tr-TR" dirty="0"/>
              <a:t>Ö</a:t>
            </a:r>
            <a:r>
              <a:rPr lang="tr-TR" b="1" dirty="0">
                <a:latin typeface="Ubuntu"/>
                <a:ea typeface="Ubuntu"/>
                <a:cs typeface="Ubuntu"/>
                <a:sym typeface="Ubuntu"/>
              </a:rPr>
              <a:t>nemli </a:t>
            </a:r>
            <a:r>
              <a:rPr lang="tr-TR" dirty="0"/>
              <a:t>Tarihleri</a:t>
            </a:r>
            <a:endParaRPr b="1" dirty="0">
              <a:solidFill>
                <a:srgbClr val="00DEB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56" name="Google Shape;456;p46"/>
          <p:cNvCxnSpPr/>
          <p:nvPr/>
        </p:nvCxnSpPr>
        <p:spPr>
          <a:xfrm>
            <a:off x="2410907" y="2122450"/>
            <a:ext cx="0" cy="109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oval" w="med" len="med"/>
            <a:tailEnd type="none" w="med" len="med"/>
          </a:ln>
        </p:spPr>
      </p:cxnSp>
      <p:sp>
        <p:nvSpPr>
          <p:cNvPr id="457" name="Google Shape;457;p46"/>
          <p:cNvSpPr/>
          <p:nvPr/>
        </p:nvSpPr>
        <p:spPr>
          <a:xfrm>
            <a:off x="1556944" y="2689458"/>
            <a:ext cx="1707900" cy="549300"/>
          </a:xfrm>
          <a:prstGeom prst="parallelogram">
            <a:avLst>
              <a:gd name="adj" fmla="val 25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"/>
          <p:cNvSpPr/>
          <p:nvPr/>
        </p:nvSpPr>
        <p:spPr>
          <a:xfrm>
            <a:off x="5755397" y="2670882"/>
            <a:ext cx="1707900" cy="549300"/>
          </a:xfrm>
          <a:prstGeom prst="parallelogram">
            <a:avLst>
              <a:gd name="adj" fmla="val 25000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0" name="Google Shape;460;p46"/>
          <p:cNvSpPr txBox="1">
            <a:spLocks noGrp="1"/>
          </p:cNvSpPr>
          <p:nvPr>
            <p:ph type="body" idx="4294967295"/>
          </p:nvPr>
        </p:nvSpPr>
        <p:spPr>
          <a:xfrm>
            <a:off x="5774644" y="3526503"/>
            <a:ext cx="1551139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İlk Mezunların Verilişi</a:t>
            </a:r>
            <a:endParaRPr sz="1400" b="1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61" name="Google Shape;461;p46"/>
          <p:cNvCxnSpPr/>
          <p:nvPr/>
        </p:nvCxnSpPr>
        <p:spPr>
          <a:xfrm rot="10800000">
            <a:off x="4445491" y="3146137"/>
            <a:ext cx="0" cy="10134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dot"/>
            <a:round/>
            <a:headEnd type="oval" w="med" len="med"/>
            <a:tailEnd type="none" w="med" len="med"/>
          </a:ln>
        </p:spPr>
      </p:cxnSp>
      <p:sp>
        <p:nvSpPr>
          <p:cNvPr id="462" name="Google Shape;462;p46"/>
          <p:cNvSpPr/>
          <p:nvPr/>
        </p:nvSpPr>
        <p:spPr>
          <a:xfrm>
            <a:off x="3643010" y="2687800"/>
            <a:ext cx="1707900" cy="549300"/>
          </a:xfrm>
          <a:prstGeom prst="parallelogram">
            <a:avLst>
              <a:gd name="adj" fmla="val 25000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6"/>
          <p:cNvSpPr txBox="1">
            <a:spLocks noGrp="1"/>
          </p:cNvSpPr>
          <p:nvPr>
            <p:ph type="body" idx="4294967295"/>
          </p:nvPr>
        </p:nvSpPr>
        <p:spPr>
          <a:xfrm>
            <a:off x="3854194" y="1715942"/>
            <a:ext cx="1414625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Lisans Programımızın Açılışı</a:t>
            </a:r>
            <a:endParaRPr sz="1400" b="1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9" name="Google Shape;469;p46"/>
          <p:cNvSpPr txBox="1">
            <a:spLocks noGrp="1"/>
          </p:cNvSpPr>
          <p:nvPr>
            <p:ph type="body" idx="4294967295"/>
          </p:nvPr>
        </p:nvSpPr>
        <p:spPr>
          <a:xfrm>
            <a:off x="1802357" y="2781637"/>
            <a:ext cx="1217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20</a:t>
            </a:r>
            <a:r>
              <a:rPr lang="tr-TR" sz="2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07</a:t>
            </a:r>
            <a:endParaRPr sz="2400" b="1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0" name="Google Shape;470;p46"/>
          <p:cNvSpPr txBox="1">
            <a:spLocks noGrp="1"/>
          </p:cNvSpPr>
          <p:nvPr>
            <p:ph type="body" idx="4294967295"/>
          </p:nvPr>
        </p:nvSpPr>
        <p:spPr>
          <a:xfrm>
            <a:off x="3888396" y="2772795"/>
            <a:ext cx="1217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2019</a:t>
            </a:r>
            <a:endParaRPr sz="2400" b="1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1" name="Google Shape;471;p46"/>
          <p:cNvSpPr txBox="1">
            <a:spLocks noGrp="1"/>
          </p:cNvSpPr>
          <p:nvPr>
            <p:ph type="body" idx="4294967295"/>
          </p:nvPr>
        </p:nvSpPr>
        <p:spPr>
          <a:xfrm>
            <a:off x="5941688" y="2740214"/>
            <a:ext cx="1217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4CA89F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sz="2400" b="1" dirty="0">
              <a:solidFill>
                <a:srgbClr val="4CA89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3" name="Google Shape;483;p46"/>
          <p:cNvSpPr/>
          <p:nvPr/>
        </p:nvSpPr>
        <p:spPr>
          <a:xfrm>
            <a:off x="6391613" y="1578218"/>
            <a:ext cx="344244" cy="337442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9" name="Google Shape;473;p46"/>
          <p:cNvSpPr/>
          <p:nvPr/>
        </p:nvSpPr>
        <p:spPr>
          <a:xfrm>
            <a:off x="2262511" y="1597024"/>
            <a:ext cx="296767" cy="336224"/>
          </a:xfrm>
          <a:custGeom>
            <a:avLst/>
            <a:gdLst/>
            <a:ahLst/>
            <a:cxnLst/>
            <a:rect l="l" t="t" r="r" b="b"/>
            <a:pathLst>
              <a:path w="17058" h="19326" extrusionOk="0">
                <a:moveTo>
                  <a:pt x="15013" y="2021"/>
                </a:moveTo>
                <a:lnTo>
                  <a:pt x="11577" y="5741"/>
                </a:lnTo>
                <a:cubicBezTo>
                  <a:pt x="11378" y="5958"/>
                  <a:pt x="11378" y="6290"/>
                  <a:pt x="11577" y="6507"/>
                </a:cubicBezTo>
                <a:lnTo>
                  <a:pt x="15013" y="10230"/>
                </a:lnTo>
                <a:lnTo>
                  <a:pt x="3195" y="10230"/>
                </a:lnTo>
                <a:lnTo>
                  <a:pt x="3195" y="2021"/>
                </a:lnTo>
                <a:close/>
                <a:moveTo>
                  <a:pt x="1716" y="1133"/>
                </a:moveTo>
                <a:cubicBezTo>
                  <a:pt x="1906" y="1136"/>
                  <a:pt x="2060" y="1290"/>
                  <a:pt x="2063" y="1480"/>
                </a:cubicBezTo>
                <a:lnTo>
                  <a:pt x="2063" y="17846"/>
                </a:lnTo>
                <a:cubicBezTo>
                  <a:pt x="2060" y="18036"/>
                  <a:pt x="1906" y="18190"/>
                  <a:pt x="1716" y="18193"/>
                </a:cubicBezTo>
                <a:lnTo>
                  <a:pt x="1483" y="18193"/>
                </a:lnTo>
                <a:cubicBezTo>
                  <a:pt x="1290" y="18190"/>
                  <a:pt x="1136" y="18036"/>
                  <a:pt x="1133" y="17846"/>
                </a:cubicBezTo>
                <a:lnTo>
                  <a:pt x="1133" y="1480"/>
                </a:lnTo>
                <a:cubicBezTo>
                  <a:pt x="1136" y="1290"/>
                  <a:pt x="1290" y="1136"/>
                  <a:pt x="1483" y="1133"/>
                </a:cubicBezTo>
                <a:close/>
                <a:moveTo>
                  <a:pt x="1483" y="1"/>
                </a:moveTo>
                <a:cubicBezTo>
                  <a:pt x="665" y="1"/>
                  <a:pt x="4" y="665"/>
                  <a:pt x="1" y="1480"/>
                </a:cubicBezTo>
                <a:lnTo>
                  <a:pt x="1" y="17846"/>
                </a:lnTo>
                <a:cubicBezTo>
                  <a:pt x="4" y="18661"/>
                  <a:pt x="665" y="19325"/>
                  <a:pt x="1483" y="19325"/>
                </a:cubicBezTo>
                <a:lnTo>
                  <a:pt x="1716" y="19325"/>
                </a:lnTo>
                <a:cubicBezTo>
                  <a:pt x="2531" y="19325"/>
                  <a:pt x="3195" y="18661"/>
                  <a:pt x="3195" y="17846"/>
                </a:cubicBezTo>
                <a:lnTo>
                  <a:pt x="3195" y="11363"/>
                </a:lnTo>
                <a:lnTo>
                  <a:pt x="16306" y="11363"/>
                </a:lnTo>
                <a:cubicBezTo>
                  <a:pt x="16801" y="11360"/>
                  <a:pt x="17058" y="10774"/>
                  <a:pt x="16722" y="10412"/>
                </a:cubicBezTo>
                <a:lnTo>
                  <a:pt x="12764" y="6124"/>
                </a:lnTo>
                <a:lnTo>
                  <a:pt x="16722" y="1836"/>
                </a:lnTo>
                <a:cubicBezTo>
                  <a:pt x="16873" y="1673"/>
                  <a:pt x="16916" y="1432"/>
                  <a:pt x="16825" y="1226"/>
                </a:cubicBezTo>
                <a:cubicBezTo>
                  <a:pt x="16734" y="1021"/>
                  <a:pt x="16532" y="885"/>
                  <a:pt x="16306" y="885"/>
                </a:cubicBezTo>
                <a:lnTo>
                  <a:pt x="3071" y="885"/>
                </a:lnTo>
                <a:cubicBezTo>
                  <a:pt x="2833" y="348"/>
                  <a:pt x="2302" y="1"/>
                  <a:pt x="1716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0" name="Google Shape;483;p46"/>
          <p:cNvSpPr/>
          <p:nvPr/>
        </p:nvSpPr>
        <p:spPr>
          <a:xfrm>
            <a:off x="4273368" y="4244327"/>
            <a:ext cx="344244" cy="337442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B09F86-3CF7-65EE-B5D8-BE8137D0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1475" y="359092"/>
            <a:ext cx="7655100" cy="1011600"/>
          </a:xfrm>
        </p:spPr>
        <p:txBody>
          <a:bodyPr/>
          <a:lstStyle/>
          <a:p>
            <a:r>
              <a:rPr lang="tr-TR" sz="3200" dirty="0"/>
              <a:t>Program Profili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BF7A059-E6E8-143D-5DF7-C74F04C15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32" y="1370692"/>
            <a:ext cx="4151085" cy="34314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Rus Dili ve Edebiyatı Bölümü dört yıllık bir bölümdür.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Bölüme kabul edilen öğrenciler Edebiyat ve Dilbilimi alanlarında donanımlı bir eğitim alarak çeşitli meslek ve iş alanları için (eğitim, kültür, mütercim tercümanlık, turizm, dış ilişkiler vb.) en iyi şekilde hazırlanırlar.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Öğrencilerimizin mesleki donanımlarına katkıda bulunabilecek yardımcı disiplinler seçmeli ders olarak verilmektedir.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84A3BA6-8F98-C636-BCA8-18553274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607" y="0"/>
            <a:ext cx="37963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683025" y="1581037"/>
            <a:ext cx="3206100" cy="279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800" dirty="0">
                <a:latin typeface="Ubuntu" panose="020B0504030602030204" pitchFamily="34" charset="0"/>
              </a:rPr>
              <a:t>Misyonumuz evrensel ve yerel değerlerin ışığında bilimsel üretimi, bireysel ve toplumsal ihtiyaçlar ve insani değerlerle harmanlayarak, kurumsal sorumluluk ve paydaşlarımızın gereksinimleri çerçevesinde kullanılabilir çıktılara dönüştürmektir.</a:t>
            </a: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-1541475" y="569437"/>
            <a:ext cx="7655100" cy="10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dirty="0"/>
              <a:t>Misyonumuz</a:t>
            </a:r>
            <a:endParaRPr sz="4000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6305286-B276-B938-58BC-8D5AFF1F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788" y="0"/>
            <a:ext cx="36772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ubTitle" idx="1"/>
          </p:nvPr>
        </p:nvSpPr>
        <p:spPr>
          <a:xfrm>
            <a:off x="683025" y="1838728"/>
            <a:ext cx="3206100" cy="2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dirty="0">
                <a:latin typeface="Ubuntu" panose="020B0604020202020204" charset="0"/>
              </a:rPr>
              <a:t>Vizyonumuz değer oluşturan ve toplumsal katkı sağlayan akademik çalışmalar ile ulusal ve uluslararası alanda önde gelen bölümlerden biri olmak ve uluslararası standartlarda eğitim sunmaktır.</a:t>
            </a:r>
            <a:endParaRPr dirty="0">
              <a:latin typeface="Ubuntu" panose="020B0604020202020204" charset="0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-1541475" y="695595"/>
            <a:ext cx="7655100" cy="10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dirty="0"/>
              <a:t>Vizyonumuz</a:t>
            </a:r>
            <a:endParaRPr sz="4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163393-7D59-893A-7E51-CF84C1E4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582" y="0"/>
            <a:ext cx="38654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70AD6B-6130-36FE-2570-A6E3781D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87" y="692922"/>
            <a:ext cx="3512856" cy="1011600"/>
          </a:xfrm>
        </p:spPr>
        <p:txBody>
          <a:bodyPr/>
          <a:lstStyle/>
          <a:p>
            <a:r>
              <a:rPr lang="tr-TR" sz="3600" dirty="0"/>
              <a:t>Fiziksel ve Teknik Altyapı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72E64DE-9B9F-4635-E31E-C1A63BA86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57" y="1785257"/>
            <a:ext cx="4448629" cy="271965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Rus Dili ve Edebiyatı bölümü kullanımına tahsis edilmiş dört adet sınıf ve fakülte bünyesinde iki adet toplantı / konferans / seminer salonu bulunmaktadır.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Bu sınıf ve salonlar eğitim-öğretim hizmetlerinin etkinliğini arttıracak şekilde projektörler, hoparlörler, kablosuz internet ağı gibi donanım ve hizmetlerle donatılmıştır.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Ek olarak bağımsız bir bölüm kütüphanesi oluşturulması planlanmaktadır.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D4F6916-6BA3-1B2A-6F8A-40E2ABA54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835" y="0"/>
            <a:ext cx="38491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81BA4D-5D4E-827B-F9BC-159A719E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5027" y="591322"/>
            <a:ext cx="5342204" cy="1011600"/>
          </a:xfrm>
        </p:spPr>
        <p:txBody>
          <a:bodyPr/>
          <a:lstStyle/>
          <a:p>
            <a:r>
              <a:rPr lang="tr-TR" sz="4400" dirty="0"/>
              <a:t>Mezuniyet Koşulları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B58FF1B-A40E-963D-92E3-889FC77A6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02" y="1872671"/>
            <a:ext cx="3758346" cy="2500800"/>
          </a:xfrm>
        </p:spPr>
        <p:txBody>
          <a:bodyPr/>
          <a:lstStyle/>
          <a:p>
            <a:pPr marL="412750" indent="-285750"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Rus Dili ve Edebiyatı Lisans Programından mezun olmak için 240 AKTS krediyi başarıyla tamamlamak ve bütün derslerden başarılı olmak gerekmektedir.</a:t>
            </a:r>
          </a:p>
          <a:p>
            <a:pPr marL="127000" indent="0" algn="l"/>
            <a:endParaRPr lang="tr-TR" dirty="0">
              <a:latin typeface="Ubuntu" panose="020B0504030602030204" pitchFamily="34" charset="0"/>
            </a:endParaRPr>
          </a:p>
          <a:p>
            <a:pPr marL="412750" indent="-285750" algn="l">
              <a:buFont typeface="Arial" panose="020B0604020202020204" pitchFamily="34" charset="0"/>
              <a:buChar char="•"/>
            </a:pPr>
            <a:r>
              <a:rPr lang="tr-TR" dirty="0">
                <a:latin typeface="Ubuntu" panose="020B0504030602030204" pitchFamily="34" charset="0"/>
              </a:rPr>
              <a:t>Bölümümüzün son sınıf öğrencileri belirlenen bir konu üzerine bitirme tezi hazırlarlar.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EDD8D7-AEF6-4ACE-7C56-CDB51257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09" y="0"/>
            <a:ext cx="36968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777160-9699-7F3D-C68F-F3589E13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350"/>
            <a:ext cx="4574961" cy="1011600"/>
          </a:xfrm>
        </p:spPr>
        <p:txBody>
          <a:bodyPr/>
          <a:lstStyle/>
          <a:p>
            <a:r>
              <a:rPr lang="tr-TR" sz="3200" dirty="0"/>
              <a:t>Erasmus+ Anlaşmalarımız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5640E56-65DC-552D-CAEE-580C1AA51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795" y="1909772"/>
            <a:ext cx="3888975" cy="2500800"/>
          </a:xfrm>
        </p:spPr>
        <p:txBody>
          <a:bodyPr/>
          <a:lstStyle/>
          <a:p>
            <a:pPr marL="469900" indent="-342900" algn="l">
              <a:buFont typeface="Arial" panose="020B0604020202020204" pitchFamily="34" charset="0"/>
              <a:buChar char="•"/>
            </a:pPr>
            <a:r>
              <a:rPr lang="tr-TR" sz="2000" dirty="0">
                <a:latin typeface="Ubuntu" panose="020B0504030602030204" pitchFamily="34" charset="0"/>
              </a:rPr>
              <a:t>Letonya, </a:t>
            </a:r>
            <a:r>
              <a:rPr lang="tr-TR" sz="2000" dirty="0" err="1">
                <a:latin typeface="Ubuntu" panose="020B0504030602030204" pitchFamily="34" charset="0"/>
              </a:rPr>
              <a:t>Daugavpils</a:t>
            </a:r>
            <a:r>
              <a:rPr lang="tr-TR" sz="2000" dirty="0">
                <a:latin typeface="Ubuntu" panose="020B0504030602030204" pitchFamily="34" charset="0"/>
              </a:rPr>
              <a:t> / </a:t>
            </a:r>
            <a:r>
              <a:rPr lang="tr-TR" sz="2000" dirty="0" err="1">
                <a:latin typeface="Ubuntu" panose="020B0504030602030204" pitchFamily="34" charset="0"/>
              </a:rPr>
              <a:t>Daugavpils</a:t>
            </a:r>
            <a:r>
              <a:rPr lang="tr-TR" sz="2000" dirty="0">
                <a:latin typeface="Ubuntu" panose="020B0504030602030204" pitchFamily="34" charset="0"/>
              </a:rPr>
              <a:t> </a:t>
            </a:r>
            <a:r>
              <a:rPr lang="tr-TR" sz="2000" dirty="0" err="1">
                <a:latin typeface="Ubuntu" panose="020B0504030602030204" pitchFamily="34" charset="0"/>
              </a:rPr>
              <a:t>University</a:t>
            </a:r>
            <a:endParaRPr lang="tr-TR" sz="2000" dirty="0">
              <a:latin typeface="Ubuntu" panose="020B0504030602030204" pitchFamily="34" charset="0"/>
            </a:endParaRPr>
          </a:p>
          <a:p>
            <a:pPr marL="469900" indent="-342900" algn="l">
              <a:buFont typeface="Arial" panose="020B0604020202020204" pitchFamily="34" charset="0"/>
              <a:buChar char="•"/>
            </a:pPr>
            <a:r>
              <a:rPr lang="tr-TR" sz="2000" dirty="0">
                <a:latin typeface="Ubuntu" panose="020B0504030602030204" pitchFamily="34" charset="0"/>
              </a:rPr>
              <a:t>Letonya, Riga / </a:t>
            </a:r>
            <a:br>
              <a:rPr lang="tr-TR" sz="2000" dirty="0">
                <a:latin typeface="Ubuntu" panose="020B0504030602030204" pitchFamily="34" charset="0"/>
              </a:rPr>
            </a:br>
            <a:r>
              <a:rPr lang="tr-TR" sz="2000" dirty="0" err="1">
                <a:latin typeface="Ubuntu" panose="020B0504030602030204" pitchFamily="34" charset="0"/>
              </a:rPr>
              <a:t>Latvıjas</a:t>
            </a:r>
            <a:r>
              <a:rPr lang="tr-TR" sz="2000" dirty="0">
                <a:latin typeface="Ubuntu" panose="020B0504030602030204" pitchFamily="34" charset="0"/>
              </a:rPr>
              <a:t> </a:t>
            </a:r>
            <a:r>
              <a:rPr lang="tr-TR" sz="2000" dirty="0" err="1">
                <a:latin typeface="Ubuntu" panose="020B0504030602030204" pitchFamily="34" charset="0"/>
              </a:rPr>
              <a:t>Unıversıtat</a:t>
            </a:r>
            <a:endParaRPr lang="tr-TR" sz="2000" dirty="0">
              <a:latin typeface="Ubuntu" panose="020B0504030602030204" pitchFamily="34" charset="0"/>
            </a:endParaRPr>
          </a:p>
          <a:p>
            <a:pPr marL="469900" indent="-342900" algn="l">
              <a:buFont typeface="Arial" panose="020B0604020202020204" pitchFamily="34" charset="0"/>
              <a:buChar char="•"/>
            </a:pPr>
            <a:r>
              <a:rPr lang="tr-TR" sz="2000" dirty="0">
                <a:latin typeface="Ubuntu" panose="020B0504030602030204" pitchFamily="34" charset="0"/>
              </a:rPr>
              <a:t>Polonya, Lodz / </a:t>
            </a:r>
            <a:br>
              <a:rPr lang="tr-TR" sz="2000" dirty="0">
                <a:latin typeface="Ubuntu" panose="020B0504030602030204" pitchFamily="34" charset="0"/>
              </a:rPr>
            </a:br>
            <a:r>
              <a:rPr lang="tr-TR" sz="2000" dirty="0" err="1">
                <a:latin typeface="Ubuntu" panose="020B0504030602030204" pitchFamily="34" charset="0"/>
              </a:rPr>
              <a:t>Lodzki</a:t>
            </a:r>
            <a:r>
              <a:rPr lang="tr-TR" sz="2000" dirty="0">
                <a:latin typeface="Ubuntu" panose="020B0504030602030204" pitchFamily="34" charset="0"/>
              </a:rPr>
              <a:t> </a:t>
            </a:r>
            <a:r>
              <a:rPr lang="tr-TR" sz="2000" dirty="0" err="1">
                <a:latin typeface="Ubuntu" panose="020B0504030602030204" pitchFamily="34" charset="0"/>
              </a:rPr>
              <a:t>Universytet</a:t>
            </a:r>
            <a:endParaRPr lang="tr-TR" sz="2000" dirty="0">
              <a:latin typeface="Ubuntu" panose="020B0504030602030204" pitchFamily="34" charset="0"/>
            </a:endParaRPr>
          </a:p>
          <a:p>
            <a:pPr marL="469900" indent="-342900" algn="l">
              <a:buFont typeface="Arial" panose="020B0604020202020204" pitchFamily="34" charset="0"/>
              <a:buChar char="•"/>
            </a:pPr>
            <a:r>
              <a:rPr lang="tr-TR" sz="2000" dirty="0">
                <a:latin typeface="Ubuntu" panose="020B0504030602030204" pitchFamily="34" charset="0"/>
              </a:rPr>
              <a:t>Bulgaristan, Sofya / </a:t>
            </a:r>
            <a:br>
              <a:rPr lang="tr-TR" sz="2000" dirty="0">
                <a:latin typeface="Ubuntu" panose="020B0504030602030204" pitchFamily="34" charset="0"/>
              </a:rPr>
            </a:br>
            <a:r>
              <a:rPr lang="tr-TR" sz="2000" dirty="0">
                <a:latin typeface="Ubuntu" panose="020B0504030602030204" pitchFamily="34" charset="0"/>
              </a:rPr>
              <a:t>Sofia </a:t>
            </a:r>
            <a:r>
              <a:rPr lang="tr-TR" sz="2000" dirty="0" err="1">
                <a:latin typeface="Ubuntu" panose="020B0504030602030204" pitchFamily="34" charset="0"/>
              </a:rPr>
              <a:t>University</a:t>
            </a:r>
            <a:r>
              <a:rPr lang="tr-TR" sz="2000" dirty="0">
                <a:latin typeface="Ubuntu" panose="020B0504030602030204" pitchFamily="34" charset="0"/>
              </a:rPr>
              <a:t> </a:t>
            </a:r>
            <a:r>
              <a:rPr lang="tr-TR" sz="2000" dirty="0" err="1">
                <a:latin typeface="Ubuntu" panose="020B0504030602030204" pitchFamily="34" charset="0"/>
              </a:rPr>
              <a:t>ST.Kliment</a:t>
            </a:r>
            <a:r>
              <a:rPr lang="tr-TR" sz="2000" dirty="0">
                <a:latin typeface="Ubuntu" panose="020B0504030602030204" pitchFamily="34" charset="0"/>
              </a:rPr>
              <a:t> </a:t>
            </a:r>
            <a:r>
              <a:rPr lang="tr-TR" sz="2000" dirty="0" err="1">
                <a:latin typeface="Ubuntu" panose="020B0504030602030204" pitchFamily="34" charset="0"/>
              </a:rPr>
              <a:t>Ohridski</a:t>
            </a:r>
            <a:endParaRPr lang="tr-TR" sz="2000" dirty="0">
              <a:latin typeface="Ubuntu" panose="020B0504030602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F91AFDD-D5B3-6361-CAC4-65B934A7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102" y="0"/>
            <a:ext cx="39438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42"/>
          <p:cNvGraphicFramePr/>
          <p:nvPr>
            <p:extLst>
              <p:ext uri="{D42A27DB-BD31-4B8C-83A1-F6EECF244321}">
                <p14:modId xmlns:p14="http://schemas.microsoft.com/office/powerpoint/2010/main" val="4221866150"/>
              </p:ext>
            </p:extLst>
          </p:nvPr>
        </p:nvGraphicFramePr>
        <p:xfrm>
          <a:off x="1622915" y="1571476"/>
          <a:ext cx="3203175" cy="1758925"/>
        </p:xfrm>
        <a:graphic>
          <a:graphicData uri="http://schemas.openxmlformats.org/drawingml/2006/table">
            <a:tbl>
              <a:tblPr>
                <a:noFill/>
                <a:tableStyleId>{3CBD81AB-3A20-499F-89C0-DD8ED748B619}</a:tableStyleId>
              </a:tblPr>
              <a:tblGrid>
                <a:gridCol w="127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200" b="1" dirty="0">
                          <a:solidFill>
                            <a:srgbClr val="43434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Toplam Mezun</a:t>
                      </a:r>
                      <a:endParaRPr sz="1200" b="1" dirty="0">
                        <a:solidFill>
                          <a:srgbClr val="434343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Ubuntu"/>
                          <a:cs typeface="Ubuntu"/>
                          <a:sym typeface="Ubuntu"/>
                        </a:rPr>
                        <a:t>2023</a:t>
                      </a:r>
                      <a:endParaRPr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3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Ubuntu"/>
                          <a:cs typeface="Ubuntu"/>
                          <a:sym typeface="Ubuntu"/>
                        </a:rPr>
                        <a:t>2024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1" dirty="0">
                          <a:solidFill>
                            <a:schemeClr val="lt1"/>
                          </a:solidFill>
                          <a:latin typeface="Ubuntu" panose="020B0504030602030204" pitchFamily="34" charset="0"/>
                          <a:ea typeface="Josefin Slab SemiBold"/>
                          <a:cs typeface="Josefin Slab SemiBold"/>
                          <a:sym typeface="Josefin Slab SemiBold"/>
                        </a:rPr>
                        <a:t>24</a:t>
                      </a:r>
                      <a:endParaRPr sz="1800" b="1" dirty="0">
                        <a:solidFill>
                          <a:schemeClr val="lt1"/>
                        </a:solidFill>
                        <a:latin typeface="Ubuntu" panose="020B0504030602030204" pitchFamily="34" charset="0"/>
                        <a:ea typeface="Josefin Slab SemiBold"/>
                        <a:cs typeface="Josefin Slab SemiBold"/>
                        <a:sym typeface="Josefin Slab SemiBol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4A4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D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FFF88008-E152-6DC2-A375-ACB7B81B7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29" y="1"/>
            <a:ext cx="3500999" cy="5179574"/>
          </a:xfrm>
          <a:prstGeom prst="rect">
            <a:avLst/>
          </a:prstGeom>
        </p:spPr>
      </p:pic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848928" y="325222"/>
            <a:ext cx="475115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>
                <a:solidFill>
                  <a:schemeClr val="tx1"/>
                </a:solidFill>
                <a:latin typeface="Ubuntu"/>
                <a:ea typeface="Ubuntu"/>
                <a:cs typeface="Ubuntu"/>
                <a:sym typeface="Ubuntu"/>
              </a:rPr>
              <a:t>Rus Dili ve Edebiyatı Bölümü </a:t>
            </a:r>
            <a:br>
              <a:rPr lang="tr-TR" b="1" dirty="0">
                <a:solidFill>
                  <a:schemeClr val="tx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tr-TR" b="1" dirty="0">
                <a:solidFill>
                  <a:srgbClr val="00DEBA"/>
                </a:solidFill>
                <a:latin typeface="Ubuntu"/>
                <a:ea typeface="Ubuntu"/>
                <a:cs typeface="Ubuntu"/>
                <a:sym typeface="Ubuntu"/>
              </a:rPr>
              <a:t>Mezun Öğrencileri</a:t>
            </a:r>
            <a:endParaRPr b="1" dirty="0">
              <a:solidFill>
                <a:srgbClr val="00DEB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 Mint">
  <a:themeElements>
    <a:clrScheme name="Sarı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2296</TotalTime>
  <Words>447</Words>
  <Application>Microsoft Office PowerPoint</Application>
  <PresentationFormat>Ekran Gösterisi (16:9)</PresentationFormat>
  <Paragraphs>90</Paragraphs>
  <Slides>17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5" baseType="lpstr">
      <vt:lpstr>Ubuntu</vt:lpstr>
      <vt:lpstr>Wingdings</vt:lpstr>
      <vt:lpstr>Ubuntu Light</vt:lpstr>
      <vt:lpstr>Josefin Slab Light</vt:lpstr>
      <vt:lpstr>Arial</vt:lpstr>
      <vt:lpstr>Ubuntu Medium</vt:lpstr>
      <vt:lpstr>Josefin Slab</vt:lpstr>
      <vt:lpstr>Minimal Mint</vt:lpstr>
      <vt:lpstr>Rus Dili  ve  Edebiyatı Bölümü</vt:lpstr>
      <vt:lpstr>Rus Dili ve Edebiyatı Bölümünün Önemli Tarihleri</vt:lpstr>
      <vt:lpstr>Program Profili</vt:lpstr>
      <vt:lpstr>Misyonumuz</vt:lpstr>
      <vt:lpstr>Vizyonumuz</vt:lpstr>
      <vt:lpstr>Fiziksel ve Teknik Altyapı</vt:lpstr>
      <vt:lpstr>Mezuniyet Koşulları</vt:lpstr>
      <vt:lpstr>Erasmus+ Anlaşmalarımız</vt:lpstr>
      <vt:lpstr>Rus Dili ve Edebiyatı Bölümü  Mezun Öğrencileri</vt:lpstr>
      <vt:lpstr>Rus Dili ve Edebiyatı Bölümü  Kayıtlı Öğrenci Sayıları </vt:lpstr>
      <vt:lpstr>Prof. Dr. Reyhan ÇELİK</vt:lpstr>
      <vt:lpstr>Dr. Öğr. Üyesi Eda Havva TAN METREŞ</vt:lpstr>
      <vt:lpstr>Dr. Öğr. Üyesi Fatih DÜZGÜN</vt:lpstr>
      <vt:lpstr>Öğr. Gör. Dr. Renata AKTAŞ</vt:lpstr>
      <vt:lpstr>Araş. Gör. Gökhan GÖKDEMİR</vt:lpstr>
      <vt:lpstr> Bölüm Sekreterimiz ve Bölüm Öğrenci İşleri Sorumlumuz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Felsefe</dc:title>
  <dc:creator>Lenovo</dc:creator>
  <cp:lastModifiedBy>GOKHAN GOKDEMIR</cp:lastModifiedBy>
  <cp:revision>28</cp:revision>
  <dcterms:modified xsi:type="dcterms:W3CDTF">2024-09-25T14:17:14Z</dcterms:modified>
</cp:coreProperties>
</file>