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6" r:id="rId1"/>
  </p:sldMasterIdLst>
  <p:notesMasterIdLst>
    <p:notesMasterId r:id="rId23"/>
  </p:notesMasterIdLst>
  <p:handoutMasterIdLst>
    <p:handoutMasterId r:id="rId24"/>
  </p:handoutMasterIdLst>
  <p:sldIdLst>
    <p:sldId id="558" r:id="rId2"/>
    <p:sldId id="366" r:id="rId3"/>
    <p:sldId id="347" r:id="rId4"/>
    <p:sldId id="398" r:id="rId5"/>
    <p:sldId id="399" r:id="rId6"/>
    <p:sldId id="400" r:id="rId7"/>
    <p:sldId id="401" r:id="rId8"/>
    <p:sldId id="368" r:id="rId9"/>
    <p:sldId id="370" r:id="rId10"/>
    <p:sldId id="372" r:id="rId11"/>
    <p:sldId id="373" r:id="rId12"/>
    <p:sldId id="375" r:id="rId13"/>
    <p:sldId id="348" r:id="rId14"/>
    <p:sldId id="350" r:id="rId15"/>
    <p:sldId id="377" r:id="rId16"/>
    <p:sldId id="364" r:id="rId17"/>
    <p:sldId id="376" r:id="rId18"/>
    <p:sldId id="378" r:id="rId19"/>
    <p:sldId id="355" r:id="rId20"/>
    <p:sldId id="360" r:id="rId21"/>
    <p:sldId id="379" r:id="rId22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000"/>
    <a:srgbClr val="660066"/>
    <a:srgbClr val="626262"/>
    <a:srgbClr val="0099CC"/>
    <a:srgbClr val="000000"/>
    <a:srgbClr val="990000"/>
    <a:srgbClr val="0033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47" autoAdjust="0"/>
    <p:restoredTop sz="93034" autoAdjust="0"/>
  </p:normalViewPr>
  <p:slideViewPr>
    <p:cSldViewPr>
      <p:cViewPr varScale="1">
        <p:scale>
          <a:sx n="80" d="100"/>
          <a:sy n="80" d="100"/>
        </p:scale>
        <p:origin x="941" y="53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258" y="3863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F3559B-FF5A-4BCB-AB83-219B8C6BD3B6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93C8A96-6CE3-4AD0-A197-347193686D1A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>
            <a:spcAft>
              <a:spcPts val="600"/>
            </a:spcAft>
          </a:pPr>
          <a:r>
            <a:rPr lang="tr-TR" sz="1600" b="1" dirty="0">
              <a:solidFill>
                <a:schemeClr val="bg1"/>
              </a:solidFill>
            </a:rPr>
            <a:t>Onlar Bizim </a:t>
          </a:r>
          <a:r>
            <a:rPr lang="tr-TR" sz="1600" b="1" dirty="0" err="1">
              <a:solidFill>
                <a:schemeClr val="bg1"/>
              </a:solidFill>
            </a:rPr>
            <a:t>Hemşehrimiz</a:t>
          </a:r>
          <a:r>
            <a:rPr lang="tr-TR" sz="1600" b="1" dirty="0">
              <a:solidFill>
                <a:schemeClr val="bg1"/>
              </a:solidFill>
            </a:rPr>
            <a:t>: Uluslararası Göç ve Kültürlerarası İletişim</a:t>
          </a:r>
          <a:endParaRPr lang="tr-TR" sz="1600" dirty="0">
            <a:solidFill>
              <a:schemeClr val="bg1"/>
            </a:solidFill>
          </a:endParaRPr>
        </a:p>
        <a:p>
          <a:pPr algn="ctr">
            <a:spcAft>
              <a:spcPts val="600"/>
            </a:spcAft>
          </a:pPr>
          <a:r>
            <a:rPr lang="tr-TR" sz="1400" b="1" dirty="0">
              <a:solidFill>
                <a:schemeClr val="bg1"/>
              </a:solidFill>
            </a:rPr>
            <a:t>Antalya </a:t>
          </a:r>
          <a:r>
            <a:rPr lang="tr-TR" sz="1400" b="1" dirty="0" err="1">
              <a:solidFill>
                <a:schemeClr val="bg1"/>
              </a:solidFill>
            </a:rPr>
            <a:t>Kurumiçi</a:t>
          </a:r>
          <a:r>
            <a:rPr lang="tr-TR" sz="1400" b="1" dirty="0">
              <a:solidFill>
                <a:schemeClr val="bg1"/>
              </a:solidFill>
            </a:rPr>
            <a:t> Farkındalık Eğitimi</a:t>
          </a:r>
        </a:p>
      </dgm:t>
    </dgm:pt>
    <dgm:pt modelId="{9AD12015-19BF-44F0-B8CF-9DB90BF080A7}" type="parTrans" cxnId="{57D6AEC2-7B93-4F46-B87A-C1B0D59026E3}">
      <dgm:prSet/>
      <dgm:spPr/>
      <dgm:t>
        <a:bodyPr/>
        <a:lstStyle/>
        <a:p>
          <a:endParaRPr lang="en-GB"/>
        </a:p>
      </dgm:t>
    </dgm:pt>
    <dgm:pt modelId="{2B6C5FCF-0420-4131-AE96-1F0883DA15CB}" type="sibTrans" cxnId="{57D6AEC2-7B93-4F46-B87A-C1B0D59026E3}">
      <dgm:prSet/>
      <dgm:spPr/>
      <dgm:t>
        <a:bodyPr/>
        <a:lstStyle/>
        <a:p>
          <a:endParaRPr lang="en-GB"/>
        </a:p>
      </dgm:t>
    </dgm:pt>
    <dgm:pt modelId="{817660EF-D14B-4C2B-BCEC-93E2B220F9A6}" type="pres">
      <dgm:prSet presAssocID="{14F3559B-FF5A-4BCB-AB83-219B8C6BD3B6}" presName="linearFlow" presStyleCnt="0">
        <dgm:presLayoutVars>
          <dgm:dir/>
          <dgm:resizeHandles val="exact"/>
        </dgm:presLayoutVars>
      </dgm:prSet>
      <dgm:spPr/>
    </dgm:pt>
    <dgm:pt modelId="{8D8E2ACB-3278-4083-8491-4C2D7EA43229}" type="pres">
      <dgm:prSet presAssocID="{B93C8A96-6CE3-4AD0-A197-347193686D1A}" presName="composite" presStyleCnt="0"/>
      <dgm:spPr/>
    </dgm:pt>
    <dgm:pt modelId="{1EB6807C-296F-4C7C-9E27-5B24DE9B0B3E}" type="pres">
      <dgm:prSet presAssocID="{B93C8A96-6CE3-4AD0-A197-347193686D1A}" presName="imgShp" presStyleLbl="fgImgPlace1" presStyleIdx="0" presStyleCnt="1" custFlipHor="1" custScaleX="3601" custLinFactNeighborX="-33761" custLinFactNeighborY="-3779"/>
      <dgm:spPr>
        <a:prstGeom prst="ellipse">
          <a:avLst/>
        </a:prstGeom>
      </dgm:spPr>
    </dgm:pt>
    <dgm:pt modelId="{462C0710-5AF8-4E8E-8C87-4117FFA4B850}" type="pres">
      <dgm:prSet presAssocID="{B93C8A96-6CE3-4AD0-A197-347193686D1A}" presName="txShp" presStyleLbl="node1" presStyleIdx="0" presStyleCnt="1" custScaleX="150376" custLinFactNeighborX="15221" custLinFactNeighborY="7460">
        <dgm:presLayoutVars>
          <dgm:bulletEnabled val="1"/>
        </dgm:presLayoutVars>
      </dgm:prSet>
      <dgm:spPr/>
    </dgm:pt>
  </dgm:ptLst>
  <dgm:cxnLst>
    <dgm:cxn modelId="{0D201F49-CFB1-4219-A041-2AEFE9330D94}" type="presOf" srcId="{14F3559B-FF5A-4BCB-AB83-219B8C6BD3B6}" destId="{817660EF-D14B-4C2B-BCEC-93E2B220F9A6}" srcOrd="0" destOrd="0" presId="urn:microsoft.com/office/officeart/2005/8/layout/vList3#1"/>
    <dgm:cxn modelId="{EF41B0A9-712A-457B-A106-83708F5EC555}" type="presOf" srcId="{B93C8A96-6CE3-4AD0-A197-347193686D1A}" destId="{462C0710-5AF8-4E8E-8C87-4117FFA4B850}" srcOrd="0" destOrd="0" presId="urn:microsoft.com/office/officeart/2005/8/layout/vList3#1"/>
    <dgm:cxn modelId="{57D6AEC2-7B93-4F46-B87A-C1B0D59026E3}" srcId="{14F3559B-FF5A-4BCB-AB83-219B8C6BD3B6}" destId="{B93C8A96-6CE3-4AD0-A197-347193686D1A}" srcOrd="0" destOrd="0" parTransId="{9AD12015-19BF-44F0-B8CF-9DB90BF080A7}" sibTransId="{2B6C5FCF-0420-4131-AE96-1F0883DA15CB}"/>
    <dgm:cxn modelId="{CD023472-64DD-4315-B153-4B6EDD644A44}" type="presParOf" srcId="{817660EF-D14B-4C2B-BCEC-93E2B220F9A6}" destId="{8D8E2ACB-3278-4083-8491-4C2D7EA43229}" srcOrd="0" destOrd="0" presId="urn:microsoft.com/office/officeart/2005/8/layout/vList3#1"/>
    <dgm:cxn modelId="{C6FD8205-98CC-4EA1-8122-648652B5896D}" type="presParOf" srcId="{8D8E2ACB-3278-4083-8491-4C2D7EA43229}" destId="{1EB6807C-296F-4C7C-9E27-5B24DE9B0B3E}" srcOrd="0" destOrd="0" presId="urn:microsoft.com/office/officeart/2005/8/layout/vList3#1"/>
    <dgm:cxn modelId="{4FF05C85-4E88-4A07-BC88-0AB814C6F3CB}" type="presParOf" srcId="{8D8E2ACB-3278-4083-8491-4C2D7EA43229}" destId="{462C0710-5AF8-4E8E-8C87-4117FFA4B85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B61FA-2BB8-4923-AF94-E0744B16F29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B68F251C-3B52-4F0E-8FE7-DA0F67171ED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dirty="0" err="1"/>
            <a:t>Sosyo-ekonomik</a:t>
          </a:r>
          <a:r>
            <a:rPr lang="de-DE" dirty="0"/>
            <a:t> </a:t>
          </a:r>
          <a:r>
            <a:rPr lang="de-DE" dirty="0" err="1"/>
            <a:t>yaklaşım</a:t>
          </a:r>
          <a:endParaRPr lang="de-DE" dirty="0"/>
        </a:p>
        <a:p>
          <a:pPr marL="0"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dirty="0"/>
        </a:p>
      </dgm:t>
    </dgm:pt>
    <dgm:pt modelId="{A799C242-8437-4C70-BE46-A149D2164D19}" type="parTrans" cxnId="{A5B3EE52-A1E5-4692-84EF-187B83E32787}">
      <dgm:prSet/>
      <dgm:spPr/>
      <dgm:t>
        <a:bodyPr/>
        <a:lstStyle/>
        <a:p>
          <a:endParaRPr lang="de-DE"/>
        </a:p>
      </dgm:t>
    </dgm:pt>
    <dgm:pt modelId="{F68D10BB-35FB-4824-BF1C-84852A4920A9}" type="sibTrans" cxnId="{A5B3EE52-A1E5-4692-84EF-187B83E32787}">
      <dgm:prSet/>
      <dgm:spPr/>
      <dgm:t>
        <a:bodyPr/>
        <a:lstStyle/>
        <a:p>
          <a:endParaRPr lang="de-DE"/>
        </a:p>
      </dgm:t>
    </dgm:pt>
    <dgm:pt modelId="{B4EA527C-6D12-4A72-A9E1-6B30712DCB90}">
      <dgm:prSet/>
      <dgm:spPr/>
      <dgm:t>
        <a:bodyPr/>
        <a:lstStyle/>
        <a:p>
          <a:r>
            <a:rPr lang="de-DE" dirty="0" err="1"/>
            <a:t>Sosyo-kültürel</a:t>
          </a:r>
          <a:r>
            <a:rPr lang="de-DE" dirty="0"/>
            <a:t> </a:t>
          </a:r>
          <a:r>
            <a:rPr lang="de-DE" dirty="0" err="1"/>
            <a:t>yaklaşım</a:t>
          </a:r>
          <a:endParaRPr lang="de-DE" dirty="0"/>
        </a:p>
      </dgm:t>
    </dgm:pt>
    <dgm:pt modelId="{20318CFC-6E72-4A1B-A0C8-4495A5B7503F}" type="parTrans" cxnId="{9000E1C4-C5AD-43F0-A5F4-B955E79B3C41}">
      <dgm:prSet/>
      <dgm:spPr/>
      <dgm:t>
        <a:bodyPr/>
        <a:lstStyle/>
        <a:p>
          <a:endParaRPr lang="de-DE"/>
        </a:p>
      </dgm:t>
    </dgm:pt>
    <dgm:pt modelId="{039B9AE9-9E13-4436-9380-16354AE2615F}" type="sibTrans" cxnId="{9000E1C4-C5AD-43F0-A5F4-B955E79B3C41}">
      <dgm:prSet/>
      <dgm:spPr/>
      <dgm:t>
        <a:bodyPr/>
        <a:lstStyle/>
        <a:p>
          <a:endParaRPr lang="de-DE"/>
        </a:p>
      </dgm:t>
    </dgm:pt>
    <dgm:pt modelId="{E6CC8724-238E-4567-A02B-D1ED39B4D8EE}">
      <dgm:prSet/>
      <dgm:spPr/>
      <dgm:t>
        <a:bodyPr/>
        <a:lstStyle/>
        <a:p>
          <a:r>
            <a:rPr lang="de-DE" dirty="0" err="1"/>
            <a:t>Sosyo</a:t>
          </a:r>
          <a:r>
            <a:rPr lang="de-DE" dirty="0"/>
            <a:t>-politik </a:t>
          </a:r>
          <a:r>
            <a:rPr lang="de-DE" dirty="0" err="1"/>
            <a:t>yaklaşım</a:t>
          </a:r>
          <a:endParaRPr lang="de-DE" dirty="0"/>
        </a:p>
      </dgm:t>
    </dgm:pt>
    <dgm:pt modelId="{BFEE634B-10B5-46C5-8719-C069A249CE5E}" type="parTrans" cxnId="{2FCC6B31-9CC9-4D49-A12C-4F0243D7DC88}">
      <dgm:prSet/>
      <dgm:spPr/>
      <dgm:t>
        <a:bodyPr/>
        <a:lstStyle/>
        <a:p>
          <a:endParaRPr lang="de-DE"/>
        </a:p>
      </dgm:t>
    </dgm:pt>
    <dgm:pt modelId="{574A9847-52B1-4045-9AE4-68050D532A5E}" type="sibTrans" cxnId="{2FCC6B31-9CC9-4D49-A12C-4F0243D7DC88}">
      <dgm:prSet/>
      <dgm:spPr/>
      <dgm:t>
        <a:bodyPr/>
        <a:lstStyle/>
        <a:p>
          <a:endParaRPr lang="de-DE"/>
        </a:p>
      </dgm:t>
    </dgm:pt>
    <dgm:pt modelId="{C9B3A533-44B9-4ECA-B3B5-33B875CBE104}" type="pres">
      <dgm:prSet presAssocID="{C6EB61FA-2BB8-4923-AF94-E0744B16F29F}" presName="compositeShape" presStyleCnt="0">
        <dgm:presLayoutVars>
          <dgm:dir/>
          <dgm:resizeHandles/>
        </dgm:presLayoutVars>
      </dgm:prSet>
      <dgm:spPr/>
    </dgm:pt>
    <dgm:pt modelId="{AB0FC85E-37A1-4F49-AE86-D032887A4FFD}" type="pres">
      <dgm:prSet presAssocID="{C6EB61FA-2BB8-4923-AF94-E0744B16F29F}" presName="pyramid" presStyleLbl="node1" presStyleIdx="0" presStyleCnt="1" custLinFactNeighborX="62" custLinFactNeighborY="-1694"/>
      <dgm:spPr>
        <a:solidFill>
          <a:srgbClr val="C00000"/>
        </a:solidFill>
      </dgm:spPr>
    </dgm:pt>
    <dgm:pt modelId="{9F7C27AB-AB0D-46A7-A970-E57AAE4CBC5B}" type="pres">
      <dgm:prSet presAssocID="{C6EB61FA-2BB8-4923-AF94-E0744B16F29F}" presName="theList" presStyleCnt="0"/>
      <dgm:spPr/>
    </dgm:pt>
    <dgm:pt modelId="{14747013-F328-47A3-88D2-677005015AE3}" type="pres">
      <dgm:prSet presAssocID="{B68F251C-3B52-4F0E-8FE7-DA0F67171ED2}" presName="aNode" presStyleLbl="fgAcc1" presStyleIdx="0" presStyleCnt="3" custLinFactY="93446" custLinFactNeighborX="-1724" custLinFactNeighborY="100000">
        <dgm:presLayoutVars>
          <dgm:bulletEnabled val="1"/>
        </dgm:presLayoutVars>
      </dgm:prSet>
      <dgm:spPr/>
    </dgm:pt>
    <dgm:pt modelId="{13CC6ED4-1584-4513-8CA4-2ADD5AF045A8}" type="pres">
      <dgm:prSet presAssocID="{B68F251C-3B52-4F0E-8FE7-DA0F67171ED2}" presName="aSpace" presStyleCnt="0"/>
      <dgm:spPr/>
    </dgm:pt>
    <dgm:pt modelId="{C94B1132-3A0A-4281-B770-C421101E3BE4}" type="pres">
      <dgm:prSet presAssocID="{B4EA527C-6D12-4A72-A9E1-6B30712DCB90}" presName="aNode" presStyleLbl="fgAcc1" presStyleIdx="1" presStyleCnt="3" custLinFactY="-101429" custLinFactNeighborX="-3803" custLinFactNeighborY="-200000">
        <dgm:presLayoutVars>
          <dgm:bulletEnabled val="1"/>
        </dgm:presLayoutVars>
      </dgm:prSet>
      <dgm:spPr/>
    </dgm:pt>
    <dgm:pt modelId="{7705A960-6D73-45B0-A74D-C85C66CB8053}" type="pres">
      <dgm:prSet presAssocID="{B4EA527C-6D12-4A72-A9E1-6B30712DCB90}" presName="aSpace" presStyleCnt="0"/>
      <dgm:spPr/>
    </dgm:pt>
    <dgm:pt modelId="{8BDC8A0F-B019-4794-802F-92622A5D515C}" type="pres">
      <dgm:prSet presAssocID="{E6CC8724-238E-4567-A02B-D1ED39B4D8EE}" presName="aNode" presStyleLbl="fgAcc1" presStyleIdx="2" presStyleCnt="3" custLinFactNeighborX="-1724" custLinFactNeighborY="8769">
        <dgm:presLayoutVars>
          <dgm:bulletEnabled val="1"/>
        </dgm:presLayoutVars>
      </dgm:prSet>
      <dgm:spPr/>
    </dgm:pt>
    <dgm:pt modelId="{D2F5F817-67B8-49D6-AA70-E3DE2820BEF0}" type="pres">
      <dgm:prSet presAssocID="{E6CC8724-238E-4567-A02B-D1ED39B4D8EE}" presName="aSpace" presStyleCnt="0"/>
      <dgm:spPr/>
    </dgm:pt>
  </dgm:ptLst>
  <dgm:cxnLst>
    <dgm:cxn modelId="{A69E690E-22C5-49E5-A934-90643E9E455D}" type="presOf" srcId="{E6CC8724-238E-4567-A02B-D1ED39B4D8EE}" destId="{8BDC8A0F-B019-4794-802F-92622A5D515C}" srcOrd="0" destOrd="0" presId="urn:microsoft.com/office/officeart/2005/8/layout/pyramid2"/>
    <dgm:cxn modelId="{2FCC6B31-9CC9-4D49-A12C-4F0243D7DC88}" srcId="{C6EB61FA-2BB8-4923-AF94-E0744B16F29F}" destId="{E6CC8724-238E-4567-A02B-D1ED39B4D8EE}" srcOrd="2" destOrd="0" parTransId="{BFEE634B-10B5-46C5-8719-C069A249CE5E}" sibTransId="{574A9847-52B1-4045-9AE4-68050D532A5E}"/>
    <dgm:cxn modelId="{A7901F36-C838-4C06-9A03-03C8C9C77196}" type="presOf" srcId="{B68F251C-3B52-4F0E-8FE7-DA0F67171ED2}" destId="{14747013-F328-47A3-88D2-677005015AE3}" srcOrd="0" destOrd="0" presId="urn:microsoft.com/office/officeart/2005/8/layout/pyramid2"/>
    <dgm:cxn modelId="{6CC13D36-B8A1-4FE9-B1C1-9C80D28375EA}" type="presOf" srcId="{B4EA527C-6D12-4A72-A9E1-6B30712DCB90}" destId="{C94B1132-3A0A-4281-B770-C421101E3BE4}" srcOrd="0" destOrd="0" presId="urn:microsoft.com/office/officeart/2005/8/layout/pyramid2"/>
    <dgm:cxn modelId="{A5B3EE52-A1E5-4692-84EF-187B83E32787}" srcId="{C6EB61FA-2BB8-4923-AF94-E0744B16F29F}" destId="{B68F251C-3B52-4F0E-8FE7-DA0F67171ED2}" srcOrd="0" destOrd="0" parTransId="{A799C242-8437-4C70-BE46-A149D2164D19}" sibTransId="{F68D10BB-35FB-4824-BF1C-84852A4920A9}"/>
    <dgm:cxn modelId="{550BDBAB-49AF-46FB-A084-0687E26B9889}" type="presOf" srcId="{C6EB61FA-2BB8-4923-AF94-E0744B16F29F}" destId="{C9B3A533-44B9-4ECA-B3B5-33B875CBE104}" srcOrd="0" destOrd="0" presId="urn:microsoft.com/office/officeart/2005/8/layout/pyramid2"/>
    <dgm:cxn modelId="{9000E1C4-C5AD-43F0-A5F4-B955E79B3C41}" srcId="{C6EB61FA-2BB8-4923-AF94-E0744B16F29F}" destId="{B4EA527C-6D12-4A72-A9E1-6B30712DCB90}" srcOrd="1" destOrd="0" parTransId="{20318CFC-6E72-4A1B-A0C8-4495A5B7503F}" sibTransId="{039B9AE9-9E13-4436-9380-16354AE2615F}"/>
    <dgm:cxn modelId="{4E45765D-7A6B-4FDD-8BC4-67C2B39649CB}" type="presParOf" srcId="{C9B3A533-44B9-4ECA-B3B5-33B875CBE104}" destId="{AB0FC85E-37A1-4F49-AE86-D032887A4FFD}" srcOrd="0" destOrd="0" presId="urn:microsoft.com/office/officeart/2005/8/layout/pyramid2"/>
    <dgm:cxn modelId="{65098DB8-3DEE-4395-B8F6-69F3CDA618BE}" type="presParOf" srcId="{C9B3A533-44B9-4ECA-B3B5-33B875CBE104}" destId="{9F7C27AB-AB0D-46A7-A970-E57AAE4CBC5B}" srcOrd="1" destOrd="0" presId="urn:microsoft.com/office/officeart/2005/8/layout/pyramid2"/>
    <dgm:cxn modelId="{512E382A-3EED-4D86-B339-BEBD462B3A14}" type="presParOf" srcId="{9F7C27AB-AB0D-46A7-A970-E57AAE4CBC5B}" destId="{14747013-F328-47A3-88D2-677005015AE3}" srcOrd="0" destOrd="0" presId="urn:microsoft.com/office/officeart/2005/8/layout/pyramid2"/>
    <dgm:cxn modelId="{24EB7775-9A36-42A2-9D69-AB1F75DACEE8}" type="presParOf" srcId="{9F7C27AB-AB0D-46A7-A970-E57AAE4CBC5B}" destId="{13CC6ED4-1584-4513-8CA4-2ADD5AF045A8}" srcOrd="1" destOrd="0" presId="urn:microsoft.com/office/officeart/2005/8/layout/pyramid2"/>
    <dgm:cxn modelId="{28AA2991-9A47-4512-A090-A39436CE2E85}" type="presParOf" srcId="{9F7C27AB-AB0D-46A7-A970-E57AAE4CBC5B}" destId="{C94B1132-3A0A-4281-B770-C421101E3BE4}" srcOrd="2" destOrd="0" presId="urn:microsoft.com/office/officeart/2005/8/layout/pyramid2"/>
    <dgm:cxn modelId="{CAD27B2B-BCA3-4BFE-B85C-7B1C34011B76}" type="presParOf" srcId="{9F7C27AB-AB0D-46A7-A970-E57AAE4CBC5B}" destId="{7705A960-6D73-45B0-A74D-C85C66CB8053}" srcOrd="3" destOrd="0" presId="urn:microsoft.com/office/officeart/2005/8/layout/pyramid2"/>
    <dgm:cxn modelId="{AD507193-B9AB-49E1-A439-C4BD406FA18D}" type="presParOf" srcId="{9F7C27AB-AB0D-46A7-A970-E57AAE4CBC5B}" destId="{8BDC8A0F-B019-4794-802F-92622A5D515C}" srcOrd="4" destOrd="0" presId="urn:microsoft.com/office/officeart/2005/8/layout/pyramid2"/>
    <dgm:cxn modelId="{FABDE745-4173-491A-90CD-3F5107ED0295}" type="presParOf" srcId="{9F7C27AB-AB0D-46A7-A970-E57AAE4CBC5B}" destId="{D2F5F817-67B8-49D6-AA70-E3DE2820BEF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C0710-5AF8-4E8E-8C87-4117FFA4B850}">
      <dsp:nvSpPr>
        <dsp:cNvPr id="0" name=""/>
        <dsp:cNvSpPr/>
      </dsp:nvSpPr>
      <dsp:spPr>
        <a:xfrm rot="10800000">
          <a:off x="-1" y="1076"/>
          <a:ext cx="5608237" cy="1101330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65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tr-TR" sz="1600" b="1" kern="1200" dirty="0">
              <a:solidFill>
                <a:schemeClr val="bg1"/>
              </a:solidFill>
            </a:rPr>
            <a:t>Onlar Bizim </a:t>
          </a:r>
          <a:r>
            <a:rPr lang="tr-TR" sz="1600" b="1" kern="1200" dirty="0" err="1">
              <a:solidFill>
                <a:schemeClr val="bg1"/>
              </a:solidFill>
            </a:rPr>
            <a:t>Hemşehrimiz</a:t>
          </a:r>
          <a:r>
            <a:rPr lang="tr-TR" sz="1600" b="1" kern="1200" dirty="0">
              <a:solidFill>
                <a:schemeClr val="bg1"/>
              </a:solidFill>
            </a:rPr>
            <a:t>: Uluslararası Göç ve Kültürlerarası İletişim</a:t>
          </a:r>
          <a:endParaRPr lang="tr-TR" sz="1600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tr-TR" sz="1400" b="1" kern="1200" dirty="0">
              <a:solidFill>
                <a:schemeClr val="bg1"/>
              </a:solidFill>
            </a:rPr>
            <a:t>Antalya </a:t>
          </a:r>
          <a:r>
            <a:rPr lang="tr-TR" sz="1400" b="1" kern="1200" dirty="0" err="1">
              <a:solidFill>
                <a:schemeClr val="bg1"/>
              </a:solidFill>
            </a:rPr>
            <a:t>Kurumiçi</a:t>
          </a:r>
          <a:r>
            <a:rPr lang="tr-TR" sz="1400" b="1" kern="1200" dirty="0">
              <a:solidFill>
                <a:schemeClr val="bg1"/>
              </a:solidFill>
            </a:rPr>
            <a:t> Farkındalık Eğitimi</a:t>
          </a:r>
        </a:p>
      </dsp:txBody>
      <dsp:txXfrm rot="10800000">
        <a:off x="275331" y="1076"/>
        <a:ext cx="5332905" cy="1101330"/>
      </dsp:txXfrm>
    </dsp:sp>
    <dsp:sp modelId="{1EB6807C-296F-4C7C-9E27-5B24DE9B0B3E}">
      <dsp:nvSpPr>
        <dsp:cNvPr id="0" name=""/>
        <dsp:cNvSpPr/>
      </dsp:nvSpPr>
      <dsp:spPr>
        <a:xfrm flipH="1">
          <a:off x="547729" y="0"/>
          <a:ext cx="39658" cy="110133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FC85E-37A1-4F49-AE86-D032887A4FFD}">
      <dsp:nvSpPr>
        <dsp:cNvPr id="0" name=""/>
        <dsp:cNvSpPr/>
      </dsp:nvSpPr>
      <dsp:spPr>
        <a:xfrm>
          <a:off x="1070661" y="0"/>
          <a:ext cx="5328889" cy="5328889"/>
        </a:xfrm>
        <a:prstGeom prst="triangl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47013-F328-47A3-88D2-677005015AE3}">
      <dsp:nvSpPr>
        <dsp:cNvPr id="0" name=""/>
        <dsp:cNvSpPr/>
      </dsp:nvSpPr>
      <dsp:spPr>
        <a:xfrm>
          <a:off x="3672086" y="1872205"/>
          <a:ext cx="3463778" cy="12614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200" kern="1200" dirty="0" err="1"/>
            <a:t>Sosyo-ekonomik</a:t>
          </a:r>
          <a:r>
            <a:rPr lang="de-DE" sz="2200" kern="1200" dirty="0"/>
            <a:t> </a:t>
          </a:r>
          <a:r>
            <a:rPr lang="de-DE" sz="2200" kern="1200" dirty="0" err="1"/>
            <a:t>yaklaşım</a:t>
          </a:r>
          <a:endParaRPr lang="de-DE" sz="2200" kern="1200" dirty="0"/>
        </a:p>
        <a:p>
          <a:pPr marL="0"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200" kern="1200" dirty="0"/>
        </a:p>
      </dsp:txBody>
      <dsp:txXfrm>
        <a:off x="3733665" y="1933784"/>
        <a:ext cx="3340620" cy="1138290"/>
      </dsp:txXfrm>
    </dsp:sp>
    <dsp:sp modelId="{C94B1132-3A0A-4281-B770-C421101E3BE4}">
      <dsp:nvSpPr>
        <dsp:cNvPr id="0" name=""/>
        <dsp:cNvSpPr/>
      </dsp:nvSpPr>
      <dsp:spPr>
        <a:xfrm>
          <a:off x="3600074" y="360044"/>
          <a:ext cx="3463778" cy="12614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Sosyo-kültürel</a:t>
          </a:r>
          <a:r>
            <a:rPr lang="de-DE" sz="2200" kern="1200" dirty="0"/>
            <a:t> </a:t>
          </a:r>
          <a:r>
            <a:rPr lang="de-DE" sz="2200" kern="1200" dirty="0" err="1"/>
            <a:t>yaklaşım</a:t>
          </a:r>
          <a:endParaRPr lang="de-DE" sz="2200" kern="1200" dirty="0"/>
        </a:p>
      </dsp:txBody>
      <dsp:txXfrm>
        <a:off x="3661653" y="421623"/>
        <a:ext cx="3340620" cy="1138290"/>
      </dsp:txXfrm>
    </dsp:sp>
    <dsp:sp modelId="{8BDC8A0F-B019-4794-802F-92622A5D515C}">
      <dsp:nvSpPr>
        <dsp:cNvPr id="0" name=""/>
        <dsp:cNvSpPr/>
      </dsp:nvSpPr>
      <dsp:spPr>
        <a:xfrm>
          <a:off x="3672086" y="3387836"/>
          <a:ext cx="3463778" cy="12614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Sosyo</a:t>
          </a:r>
          <a:r>
            <a:rPr lang="de-DE" sz="2200" kern="1200" dirty="0"/>
            <a:t>-politik </a:t>
          </a:r>
          <a:r>
            <a:rPr lang="de-DE" sz="2200" kern="1200" dirty="0" err="1"/>
            <a:t>yaklaşım</a:t>
          </a:r>
          <a:endParaRPr lang="de-DE" sz="2200" kern="1200" dirty="0"/>
        </a:p>
      </dsp:txBody>
      <dsp:txXfrm>
        <a:off x="3733665" y="3449415"/>
        <a:ext cx="3340620" cy="1138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4E1E758-E406-405C-7715-618D4D3154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4E748D-A207-4AD6-FDC8-5E107EC848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8A16F4D-8755-44B2-997E-8D5AB7AA519E}" type="datetimeFigureOut">
              <a:rPr lang="de-DE" altLang="de-DE"/>
              <a:pPr>
                <a:defRPr/>
              </a:pPr>
              <a:t>26.05.2023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C59D7F-7065-8CA1-6F6B-81C3BBC665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6B1827-EB90-5305-59F7-9ACFB67431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17" tIns="45709" rIns="91417" bIns="457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BDFD04-53F0-4F27-8D39-F43E487A25F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AA3756F-7F91-1EE5-A37D-56022A2CE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E54E0D-4ECB-791E-B7E1-267706BD21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7C6F230-E95A-40EC-90C9-8E31E96FDFD2}" type="datetimeFigureOut">
              <a:rPr lang="de-DE" altLang="de-DE"/>
              <a:t>26.05.2023</a:t>
            </a:fld>
            <a:endParaRPr lang="de-DE" alt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2431AB65-D6F4-0411-AF70-FD8015CCB6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9" rIns="91417" bIns="4570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BE45434F-378E-0B03-1545-377B9F2BE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Metin ana formatını düzenleme</a:t>
            </a:r>
          </a:p>
          <a:p>
            <a:pPr lvl="1"/>
            <a:r>
              <a:rPr lang="de-DE" altLang="de-DE" noProof="0"/>
              <a:t>İkinci seviye</a:t>
            </a:r>
          </a:p>
          <a:p>
            <a:pPr lvl="2"/>
            <a:r>
              <a:rPr lang="de-DE" altLang="de-DE" noProof="0"/>
              <a:t>Üçüncü seviye</a:t>
            </a:r>
          </a:p>
          <a:p>
            <a:pPr lvl="3"/>
            <a:r>
              <a:rPr lang="de-DE" altLang="de-DE" noProof="0"/>
              <a:t>Dördüncü seviye</a:t>
            </a:r>
          </a:p>
          <a:p>
            <a:pPr lvl="4"/>
            <a:r>
              <a:rPr lang="de-DE" altLang="de-DE" noProof="0"/>
              <a:t>Beşinci seviye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9EA981-8806-0698-AA7E-39D4142BB9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EBF8C7-D519-A0EB-A213-1567BED89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1417" tIns="45709" rIns="91417" bIns="457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CACE0C-0D8C-49EC-8B6E-5BF8AFF40EF1}" type="slidenum">
              <a:rPr lang="de-DE" altLang="de-DE"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0117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>
            <a:extLst>
              <a:ext uri="{FF2B5EF4-FFF2-40B4-BE49-F238E27FC236}">
                <a16:creationId xmlns:a16="http://schemas.microsoft.com/office/drawing/2014/main" id="{D554439C-62F9-7140-2B51-DD241C6F90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izenplatzhalter 2">
            <a:extLst>
              <a:ext uri="{FF2B5EF4-FFF2-40B4-BE49-F238E27FC236}">
                <a16:creationId xmlns:a16="http://schemas.microsoft.com/office/drawing/2014/main" id="{63DEEFCA-6BEA-14C0-C7F0-63F81011E5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43012" name="Foliennummernplatzhalter 3">
            <a:extLst>
              <a:ext uri="{FF2B5EF4-FFF2-40B4-BE49-F238E27FC236}">
                <a16:creationId xmlns:a16="http://schemas.microsoft.com/office/drawing/2014/main" id="{45E9AE00-C68D-30FB-7F14-2B19407A3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F05DB2-74B9-48FF-85F4-7217791CF4E7}" type="slidenum">
              <a:rPr lang="de-DE" altLang="de-DE" smtClean="0">
                <a:cs typeface="Arial" panose="020B0604020202020204" pitchFamily="34" charset="0"/>
              </a:rPr>
              <a:t>13</a:t>
            </a:fld>
            <a:endParaRPr lang="de-DE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>
            <a:extLst>
              <a:ext uri="{FF2B5EF4-FFF2-40B4-BE49-F238E27FC236}">
                <a16:creationId xmlns:a16="http://schemas.microsoft.com/office/drawing/2014/main" id="{DF50DC4E-3CCA-EE9A-BADB-72A3CFE926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>
            <a:extLst>
              <a:ext uri="{FF2B5EF4-FFF2-40B4-BE49-F238E27FC236}">
                <a16:creationId xmlns:a16="http://schemas.microsoft.com/office/drawing/2014/main" id="{16134429-C74D-F4B9-7A33-72452DBE7C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47108" name="Foliennummernplatzhalter 3">
            <a:extLst>
              <a:ext uri="{FF2B5EF4-FFF2-40B4-BE49-F238E27FC236}">
                <a16:creationId xmlns:a16="http://schemas.microsoft.com/office/drawing/2014/main" id="{747C048A-C254-D691-AA3D-6CFF439D2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6C996B-9D9D-4605-830B-73832430D323}" type="slidenum">
              <a:rPr lang="de-DE" altLang="de-DE" smtClean="0">
                <a:cs typeface="Arial" panose="020B0604020202020204" pitchFamily="34" charset="0"/>
              </a:rPr>
              <a:t>14</a:t>
            </a:fld>
            <a:endParaRPr lang="de-DE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1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>
            <a:extLst>
              <a:ext uri="{FF2B5EF4-FFF2-40B4-BE49-F238E27FC236}">
                <a16:creationId xmlns:a16="http://schemas.microsoft.com/office/drawing/2014/main" id="{DF50DC4E-3CCA-EE9A-BADB-72A3CFE926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>
            <a:extLst>
              <a:ext uri="{FF2B5EF4-FFF2-40B4-BE49-F238E27FC236}">
                <a16:creationId xmlns:a16="http://schemas.microsoft.com/office/drawing/2014/main" id="{16134429-C74D-F4B9-7A33-72452DBE7C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47108" name="Foliennummernplatzhalter 3">
            <a:extLst>
              <a:ext uri="{FF2B5EF4-FFF2-40B4-BE49-F238E27FC236}">
                <a16:creationId xmlns:a16="http://schemas.microsoft.com/office/drawing/2014/main" id="{747C048A-C254-D691-AA3D-6CFF439D2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6C996B-9D9D-4605-830B-73832430D323}" type="slidenum">
              <a:rPr lang="de-DE" altLang="de-DE" smtClean="0">
                <a:cs typeface="Arial" panose="020B0604020202020204" pitchFamily="34" charset="0"/>
              </a:rPr>
              <a:t>15</a:t>
            </a:fld>
            <a:endParaRPr lang="de-DE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>
            <a:extLst>
              <a:ext uri="{FF2B5EF4-FFF2-40B4-BE49-F238E27FC236}">
                <a16:creationId xmlns:a16="http://schemas.microsoft.com/office/drawing/2014/main" id="{DF50DC4E-3CCA-EE9A-BADB-72A3CFE926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>
            <a:extLst>
              <a:ext uri="{FF2B5EF4-FFF2-40B4-BE49-F238E27FC236}">
                <a16:creationId xmlns:a16="http://schemas.microsoft.com/office/drawing/2014/main" id="{16134429-C74D-F4B9-7A33-72452DBE7C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47108" name="Foliennummernplatzhalter 3">
            <a:extLst>
              <a:ext uri="{FF2B5EF4-FFF2-40B4-BE49-F238E27FC236}">
                <a16:creationId xmlns:a16="http://schemas.microsoft.com/office/drawing/2014/main" id="{747C048A-C254-D691-AA3D-6CFF439D2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6C996B-9D9D-4605-830B-73832430D323}" type="slidenum">
              <a:rPr lang="de-DE" altLang="de-DE" smtClean="0">
                <a:cs typeface="Arial" panose="020B0604020202020204" pitchFamily="34" charset="0"/>
              </a:rPr>
              <a:t>16</a:t>
            </a:fld>
            <a:endParaRPr lang="de-DE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3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>
            <a:extLst>
              <a:ext uri="{FF2B5EF4-FFF2-40B4-BE49-F238E27FC236}">
                <a16:creationId xmlns:a16="http://schemas.microsoft.com/office/drawing/2014/main" id="{90A67A99-D739-CDC6-6178-FE3F1A7180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izenplatzhalter 2">
            <a:extLst>
              <a:ext uri="{FF2B5EF4-FFF2-40B4-BE49-F238E27FC236}">
                <a16:creationId xmlns:a16="http://schemas.microsoft.com/office/drawing/2014/main" id="{3D6399EB-3E31-8FEA-1BB1-46F53E291F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51204" name="Foliennummernplatzhalter 3">
            <a:extLst>
              <a:ext uri="{FF2B5EF4-FFF2-40B4-BE49-F238E27FC236}">
                <a16:creationId xmlns:a16="http://schemas.microsoft.com/office/drawing/2014/main" id="{B1A766D8-802E-AF8E-A89B-5F151768C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399567D-3EE9-45DB-9BCC-6FAA4BA8E6D3}" type="slidenum">
              <a:rPr lang="de-DE" altLang="de-DE" smtClean="0">
                <a:cs typeface="Arial" panose="020B0604020202020204" pitchFamily="34" charset="0"/>
              </a:rPr>
              <a:t>17</a:t>
            </a:fld>
            <a:endParaRPr lang="de-DE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67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2F59883D-6B72-E955-3A2D-026ABF5421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CD2482AD-BEC4-66E8-4EFF-16CB474073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53252" name="Foliennummernplatzhalter 3">
            <a:extLst>
              <a:ext uri="{FF2B5EF4-FFF2-40B4-BE49-F238E27FC236}">
                <a16:creationId xmlns:a16="http://schemas.microsoft.com/office/drawing/2014/main" id="{5495DF2F-AF1B-D219-C59F-ED077A0C2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3CD13A-96EB-45E4-A4B0-303D3927458A}" type="slidenum">
              <a:rPr lang="de-DE" altLang="de-DE" smtClean="0">
                <a:cs typeface="Arial" panose="020B0604020202020204" pitchFamily="34" charset="0"/>
              </a:rPr>
              <a:t>18</a:t>
            </a:fld>
            <a:endParaRPr lang="de-DE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33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>
            <a:extLst>
              <a:ext uri="{FF2B5EF4-FFF2-40B4-BE49-F238E27FC236}">
                <a16:creationId xmlns:a16="http://schemas.microsoft.com/office/drawing/2014/main" id="{91773E28-A57E-538F-A9D1-84B4EEE569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>
            <a:extLst>
              <a:ext uri="{FF2B5EF4-FFF2-40B4-BE49-F238E27FC236}">
                <a16:creationId xmlns:a16="http://schemas.microsoft.com/office/drawing/2014/main" id="{A6F42AFE-0A91-4FC4-BC73-D13426EFBB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57348" name="Foliennummernplatzhalter 3">
            <a:extLst>
              <a:ext uri="{FF2B5EF4-FFF2-40B4-BE49-F238E27FC236}">
                <a16:creationId xmlns:a16="http://schemas.microsoft.com/office/drawing/2014/main" id="{473DE968-ED70-2519-D3FB-CD7C850F7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BEFEEA-0895-403D-B763-12B76D855AC2}" type="slidenum">
              <a:rPr lang="de-DE" altLang="de-DE" smtClean="0">
                <a:cs typeface="Arial" panose="020B0604020202020204" pitchFamily="34" charset="0"/>
              </a:rPr>
              <a:t>19</a:t>
            </a:fld>
            <a:endParaRPr lang="de-DE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90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>
            <a:extLst>
              <a:ext uri="{FF2B5EF4-FFF2-40B4-BE49-F238E27FC236}">
                <a16:creationId xmlns:a16="http://schemas.microsoft.com/office/drawing/2014/main" id="{910FFB25-D289-3ADB-57AD-DF906BCD58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izenplatzhalter 2">
            <a:extLst>
              <a:ext uri="{FF2B5EF4-FFF2-40B4-BE49-F238E27FC236}">
                <a16:creationId xmlns:a16="http://schemas.microsoft.com/office/drawing/2014/main" id="{79406F45-AEB8-BFEB-C0AA-CAF394BCDA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62468" name="Foliennummernplatzhalter 3">
            <a:extLst>
              <a:ext uri="{FF2B5EF4-FFF2-40B4-BE49-F238E27FC236}">
                <a16:creationId xmlns:a16="http://schemas.microsoft.com/office/drawing/2014/main" id="{6113AF17-D0C8-46DB-C153-90994D6FC1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5963" indent="-2746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3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5AF58D7-4522-4421-982D-D76D7EE668C9}" type="slidenum">
              <a:rPr lang="de-DE" altLang="de-DE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de-DE" altLang="de-D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7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4E9CC7AB-F072-8223-F493-CB488F1092E3}"/>
              </a:ext>
            </a:extLst>
          </p:cNvPr>
          <p:cNvSpPr txBox="1">
            <a:spLocks/>
          </p:cNvSpPr>
          <p:nvPr userDrawn="1"/>
        </p:nvSpPr>
        <p:spPr>
          <a:xfrm>
            <a:off x="2000250" y="6545263"/>
            <a:ext cx="5214938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hangingPunct="1">
              <a:defRPr/>
            </a:pPr>
            <a:endParaRPr lang="de-DE" dirty="0">
              <a:ea typeface="+mn-ea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57EE8FB-C62F-38D6-ADD6-A78BC0A4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D4027-D3A3-47AB-AF26-FBE5A54AED89}" type="datetime1">
              <a:rPr lang="de-DE" altLang="de-DE"/>
              <a:pPr>
                <a:defRPr/>
              </a:pPr>
              <a:t>26.05.2023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5CF20D3-778A-23E2-3DAF-571892F7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rgbClr val="626262"/>
                </a:solidFill>
              </a:defRPr>
            </a:lvl1pPr>
          </a:lstStyle>
          <a:p>
            <a:pPr>
              <a:defRPr/>
            </a:pPr>
            <a:r>
              <a:rPr lang="de-DE"/>
              <a:t>Hochschule Landshut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421F1F5-4190-44A9-765E-5E58C607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B99C-32CF-4C65-A180-16B0740444A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2732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A16D00FC-94D8-EE24-A586-6CFD1408E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1593" r="24966" b="148"/>
          <a:stretch>
            <a:fillRect/>
          </a:stretch>
        </p:blipFill>
        <p:spPr bwMode="auto">
          <a:xfrm>
            <a:off x="4572000" y="1830388"/>
            <a:ext cx="457200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10">
            <a:extLst>
              <a:ext uri="{FF2B5EF4-FFF2-40B4-BE49-F238E27FC236}">
                <a16:creationId xmlns:a16="http://schemas.microsoft.com/office/drawing/2014/main" id="{C5EE0A09-D18F-74B3-8831-5DB7B195297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938" y="1830388"/>
            <a:ext cx="8642351" cy="5043487"/>
            <a:chOff x="-7937" y="1829732"/>
            <a:chExt cx="8642350" cy="5044225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5524F5E7-246B-C2BD-B64F-6994267E63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48"/>
            <a:stretch>
              <a:fillRect/>
            </a:stretch>
          </p:blipFill>
          <p:spPr bwMode="auto">
            <a:xfrm>
              <a:off x="-7937" y="1830388"/>
              <a:ext cx="4579938" cy="503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Parallelogramm 1">
              <a:extLst>
                <a:ext uri="{FF2B5EF4-FFF2-40B4-BE49-F238E27FC236}">
                  <a16:creationId xmlns:a16="http://schemas.microsoft.com/office/drawing/2014/main" id="{DF38DE6B-150A-9A2F-720D-84D3959823A2}"/>
                </a:ext>
              </a:extLst>
            </p:cNvPr>
            <p:cNvSpPr/>
            <p:nvPr userDrawn="1"/>
          </p:nvSpPr>
          <p:spPr>
            <a:xfrm>
              <a:off x="4567492" y="1829732"/>
              <a:ext cx="819654" cy="5044225"/>
            </a:xfrm>
            <a:custGeom>
              <a:avLst/>
              <a:gdLst>
                <a:gd name="connsiteX0" fmla="*/ 0 w 1008112"/>
                <a:gd name="connsiteY0" fmla="*/ 1152128 h 1152128"/>
                <a:gd name="connsiteX1" fmla="*/ 252028 w 1008112"/>
                <a:gd name="connsiteY1" fmla="*/ 0 h 1152128"/>
                <a:gd name="connsiteX2" fmla="*/ 1008112 w 1008112"/>
                <a:gd name="connsiteY2" fmla="*/ 0 h 1152128"/>
                <a:gd name="connsiteX3" fmla="*/ 756084 w 1008112"/>
                <a:gd name="connsiteY3" fmla="*/ 1152128 h 1152128"/>
                <a:gd name="connsiteX4" fmla="*/ 0 w 1008112"/>
                <a:gd name="connsiteY4" fmla="*/ 1152128 h 1152128"/>
                <a:gd name="connsiteX0" fmla="*/ 575286 w 1583398"/>
                <a:gd name="connsiteY0" fmla="*/ 1152128 h 1152128"/>
                <a:gd name="connsiteX1" fmla="*/ 0 w 1583398"/>
                <a:gd name="connsiteY1" fmla="*/ 210457 h 1152128"/>
                <a:gd name="connsiteX2" fmla="*/ 1583398 w 1583398"/>
                <a:gd name="connsiteY2" fmla="*/ 0 h 1152128"/>
                <a:gd name="connsiteX3" fmla="*/ 1331370 w 1583398"/>
                <a:gd name="connsiteY3" fmla="*/ 1152128 h 1152128"/>
                <a:gd name="connsiteX4" fmla="*/ 575286 w 1583398"/>
                <a:gd name="connsiteY4" fmla="*/ 1152128 h 1152128"/>
                <a:gd name="connsiteX0" fmla="*/ 0 w 1588683"/>
                <a:gd name="connsiteY0" fmla="*/ 5245157 h 5245157"/>
                <a:gd name="connsiteX1" fmla="*/ 5285 w 1588683"/>
                <a:gd name="connsiteY1" fmla="*/ 210457 h 5245157"/>
                <a:gd name="connsiteX2" fmla="*/ 1588683 w 1588683"/>
                <a:gd name="connsiteY2" fmla="*/ 0 h 5245157"/>
                <a:gd name="connsiteX3" fmla="*/ 1336655 w 1588683"/>
                <a:gd name="connsiteY3" fmla="*/ 1152128 h 5245157"/>
                <a:gd name="connsiteX4" fmla="*/ 0 w 1588683"/>
                <a:gd name="connsiteY4" fmla="*/ 5245157 h 5245157"/>
                <a:gd name="connsiteX0" fmla="*/ 0 w 1336655"/>
                <a:gd name="connsiteY0" fmla="*/ 5034700 h 5034700"/>
                <a:gd name="connsiteX1" fmla="*/ 5285 w 1336655"/>
                <a:gd name="connsiteY1" fmla="*/ 0 h 5034700"/>
                <a:gd name="connsiteX2" fmla="*/ 942798 w 1336655"/>
                <a:gd name="connsiteY2" fmla="*/ 711200 h 5034700"/>
                <a:gd name="connsiteX3" fmla="*/ 1336655 w 1336655"/>
                <a:gd name="connsiteY3" fmla="*/ 941671 h 5034700"/>
                <a:gd name="connsiteX4" fmla="*/ 0 w 1336655"/>
                <a:gd name="connsiteY4" fmla="*/ 5034700 h 5034700"/>
                <a:gd name="connsiteX0" fmla="*/ 0 w 1336655"/>
                <a:gd name="connsiteY0" fmla="*/ 5034700 h 5034700"/>
                <a:gd name="connsiteX1" fmla="*/ 5285 w 1336655"/>
                <a:gd name="connsiteY1" fmla="*/ 0 h 5034700"/>
                <a:gd name="connsiteX2" fmla="*/ 833941 w 1336655"/>
                <a:gd name="connsiteY2" fmla="*/ 0 h 5034700"/>
                <a:gd name="connsiteX3" fmla="*/ 1336655 w 1336655"/>
                <a:gd name="connsiteY3" fmla="*/ 941671 h 5034700"/>
                <a:gd name="connsiteX4" fmla="*/ 0 w 1336655"/>
                <a:gd name="connsiteY4" fmla="*/ 5034700 h 5034700"/>
                <a:gd name="connsiteX0" fmla="*/ 0 w 833941"/>
                <a:gd name="connsiteY0" fmla="*/ 5034700 h 5034700"/>
                <a:gd name="connsiteX1" fmla="*/ 5285 w 833941"/>
                <a:gd name="connsiteY1" fmla="*/ 0 h 5034700"/>
                <a:gd name="connsiteX2" fmla="*/ 833941 w 833941"/>
                <a:gd name="connsiteY2" fmla="*/ 0 h 5034700"/>
                <a:gd name="connsiteX3" fmla="*/ 342427 w 833941"/>
                <a:gd name="connsiteY3" fmla="*/ 4512185 h 5034700"/>
                <a:gd name="connsiteX4" fmla="*/ 0 w 833941"/>
                <a:gd name="connsiteY4" fmla="*/ 5034700 h 5034700"/>
                <a:gd name="connsiteX0" fmla="*/ 0 w 833941"/>
                <a:gd name="connsiteY0" fmla="*/ 5034700 h 5034700"/>
                <a:gd name="connsiteX1" fmla="*/ 5285 w 833941"/>
                <a:gd name="connsiteY1" fmla="*/ 0 h 5034700"/>
                <a:gd name="connsiteX2" fmla="*/ 833941 w 833941"/>
                <a:gd name="connsiteY2" fmla="*/ 0 h 5034700"/>
                <a:gd name="connsiteX3" fmla="*/ 131970 w 833941"/>
                <a:gd name="connsiteY3" fmla="*/ 2784985 h 5034700"/>
                <a:gd name="connsiteX4" fmla="*/ 0 w 833941"/>
                <a:gd name="connsiteY4" fmla="*/ 5034700 h 5034700"/>
                <a:gd name="connsiteX0" fmla="*/ 0 w 833941"/>
                <a:gd name="connsiteY0" fmla="*/ 5034700 h 5034700"/>
                <a:gd name="connsiteX1" fmla="*/ 5285 w 833941"/>
                <a:gd name="connsiteY1" fmla="*/ 0 h 5034700"/>
                <a:gd name="connsiteX2" fmla="*/ 833941 w 833941"/>
                <a:gd name="connsiteY2" fmla="*/ 0 h 5034700"/>
                <a:gd name="connsiteX3" fmla="*/ 298884 w 833941"/>
                <a:gd name="connsiteY3" fmla="*/ 4192871 h 5034700"/>
                <a:gd name="connsiteX4" fmla="*/ 0 w 833941"/>
                <a:gd name="connsiteY4" fmla="*/ 5034700 h 5034700"/>
                <a:gd name="connsiteX0" fmla="*/ 0 w 833941"/>
                <a:gd name="connsiteY0" fmla="*/ 5044225 h 5044225"/>
                <a:gd name="connsiteX1" fmla="*/ 5285 w 833941"/>
                <a:gd name="connsiteY1" fmla="*/ 0 h 5044225"/>
                <a:gd name="connsiteX2" fmla="*/ 833941 w 833941"/>
                <a:gd name="connsiteY2" fmla="*/ 9525 h 5044225"/>
                <a:gd name="connsiteX3" fmla="*/ 298884 w 833941"/>
                <a:gd name="connsiteY3" fmla="*/ 4202396 h 5044225"/>
                <a:gd name="connsiteX4" fmla="*/ 0 w 833941"/>
                <a:gd name="connsiteY4" fmla="*/ 5044225 h 5044225"/>
                <a:gd name="connsiteX0" fmla="*/ 0 w 667254"/>
                <a:gd name="connsiteY0" fmla="*/ 5044225 h 5044225"/>
                <a:gd name="connsiteX1" fmla="*/ 5285 w 667254"/>
                <a:gd name="connsiteY1" fmla="*/ 0 h 5044225"/>
                <a:gd name="connsiteX2" fmla="*/ 667254 w 667254"/>
                <a:gd name="connsiteY2" fmla="*/ 61913 h 5044225"/>
                <a:gd name="connsiteX3" fmla="*/ 298884 w 667254"/>
                <a:gd name="connsiteY3" fmla="*/ 4202396 h 5044225"/>
                <a:gd name="connsiteX4" fmla="*/ 0 w 667254"/>
                <a:gd name="connsiteY4" fmla="*/ 5044225 h 5044225"/>
                <a:gd name="connsiteX0" fmla="*/ 0 w 819654"/>
                <a:gd name="connsiteY0" fmla="*/ 5044225 h 5044225"/>
                <a:gd name="connsiteX1" fmla="*/ 5285 w 819654"/>
                <a:gd name="connsiteY1" fmla="*/ 0 h 5044225"/>
                <a:gd name="connsiteX2" fmla="*/ 819654 w 819654"/>
                <a:gd name="connsiteY2" fmla="*/ 9525 h 5044225"/>
                <a:gd name="connsiteX3" fmla="*/ 298884 w 819654"/>
                <a:gd name="connsiteY3" fmla="*/ 4202396 h 5044225"/>
                <a:gd name="connsiteX4" fmla="*/ 0 w 819654"/>
                <a:gd name="connsiteY4" fmla="*/ 5044225 h 5044225"/>
                <a:gd name="connsiteX0" fmla="*/ 0 w 814892"/>
                <a:gd name="connsiteY0" fmla="*/ 5053750 h 5053750"/>
                <a:gd name="connsiteX1" fmla="*/ 5285 w 814892"/>
                <a:gd name="connsiteY1" fmla="*/ 9525 h 5053750"/>
                <a:gd name="connsiteX2" fmla="*/ 814892 w 814892"/>
                <a:gd name="connsiteY2" fmla="*/ 0 h 5053750"/>
                <a:gd name="connsiteX3" fmla="*/ 298884 w 814892"/>
                <a:gd name="connsiteY3" fmla="*/ 4211921 h 5053750"/>
                <a:gd name="connsiteX4" fmla="*/ 0 w 814892"/>
                <a:gd name="connsiteY4" fmla="*/ 5053750 h 5053750"/>
                <a:gd name="connsiteX0" fmla="*/ 0 w 819654"/>
                <a:gd name="connsiteY0" fmla="*/ 5044225 h 5044225"/>
                <a:gd name="connsiteX1" fmla="*/ 5285 w 819654"/>
                <a:gd name="connsiteY1" fmla="*/ 0 h 5044225"/>
                <a:gd name="connsiteX2" fmla="*/ 819654 w 819654"/>
                <a:gd name="connsiteY2" fmla="*/ 4763 h 5044225"/>
                <a:gd name="connsiteX3" fmla="*/ 298884 w 819654"/>
                <a:gd name="connsiteY3" fmla="*/ 4202396 h 5044225"/>
                <a:gd name="connsiteX4" fmla="*/ 0 w 819654"/>
                <a:gd name="connsiteY4" fmla="*/ 5044225 h 504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654" h="5044225">
                  <a:moveTo>
                    <a:pt x="0" y="5044225"/>
                  </a:moveTo>
                  <a:cubicBezTo>
                    <a:pt x="1762" y="3365992"/>
                    <a:pt x="3523" y="1678233"/>
                    <a:pt x="5285" y="0"/>
                  </a:cubicBezTo>
                  <a:lnTo>
                    <a:pt x="819654" y="4763"/>
                  </a:lnTo>
                  <a:lnTo>
                    <a:pt x="298884" y="4202396"/>
                  </a:lnTo>
                  <a:lnTo>
                    <a:pt x="0" y="50442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0000">
                    <a:shade val="30000"/>
                    <a:satMod val="115000"/>
                    <a:alpha val="18000"/>
                  </a:srgbClr>
                </a:gs>
                <a:gs pos="58000">
                  <a:srgbClr val="BE0000">
                    <a:shade val="67500"/>
                    <a:satMod val="115000"/>
                    <a:alpha val="50000"/>
                  </a:srgbClr>
                </a:gs>
                <a:gs pos="100000">
                  <a:srgbClr val="BE0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6" name="Freihandform 14">
              <a:extLst>
                <a:ext uri="{FF2B5EF4-FFF2-40B4-BE49-F238E27FC236}">
                  <a16:creationId xmlns:a16="http://schemas.microsoft.com/office/drawing/2014/main" id="{18B74560-7367-A7AF-E7DC-D0AC07346F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72000" y="4752747"/>
              <a:ext cx="4062413" cy="2105333"/>
            </a:xfrm>
            <a:custGeom>
              <a:avLst/>
              <a:gdLst>
                <a:gd name="T0" fmla="*/ 0 w 4062413"/>
                <a:gd name="T1" fmla="*/ 0 h 2105025"/>
                <a:gd name="T2" fmla="*/ 600075 w 4062413"/>
                <a:gd name="T3" fmla="*/ 957543 h 2105025"/>
                <a:gd name="T4" fmla="*/ 4062413 w 4062413"/>
                <a:gd name="T5" fmla="*/ 1291016 h 2105025"/>
                <a:gd name="T6" fmla="*/ 3848100 w 4062413"/>
                <a:gd name="T7" fmla="*/ 2105641 h 2105025"/>
                <a:gd name="T8" fmla="*/ 0 w 4062413"/>
                <a:gd name="T9" fmla="*/ 2105641 h 2105025"/>
                <a:gd name="T10" fmla="*/ 0 w 4062413"/>
                <a:gd name="T11" fmla="*/ 0 h 2105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62413" h="2105025">
                  <a:moveTo>
                    <a:pt x="0" y="0"/>
                  </a:moveTo>
                  <a:lnTo>
                    <a:pt x="600075" y="957263"/>
                  </a:lnTo>
                  <a:lnTo>
                    <a:pt x="4062413" y="1290638"/>
                  </a:lnTo>
                  <a:lnTo>
                    <a:pt x="3848100" y="2105025"/>
                  </a:lnTo>
                  <a:lnTo>
                    <a:pt x="0" y="210502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25000">
                  <a:srgbClr val="AB0000"/>
                </a:gs>
                <a:gs pos="100000">
                  <a:srgbClr val="760000"/>
                </a:gs>
              </a:gsLst>
              <a:lin ang="27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de-DE"/>
            </a:p>
          </p:txBody>
        </p:sp>
      </p:grpSp>
      <p:pic>
        <p:nvPicPr>
          <p:cNvPr id="7" name="Grafik 8">
            <a:extLst>
              <a:ext uri="{FF2B5EF4-FFF2-40B4-BE49-F238E27FC236}">
                <a16:creationId xmlns:a16="http://schemas.microsoft.com/office/drawing/2014/main" id="{77EC2139-3D0E-533A-EBCA-D435BCC67D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43338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27"/>
          <p:cNvSpPr>
            <a:spLocks noGrp="1"/>
          </p:cNvSpPr>
          <p:nvPr>
            <p:ph type="body" sz="quarter" idx="10"/>
          </p:nvPr>
        </p:nvSpPr>
        <p:spPr>
          <a:xfrm>
            <a:off x="467544" y="5164449"/>
            <a:ext cx="3600400" cy="720080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3610744" cy="3024336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672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3814B435-57BE-6648-7BFE-D39FA997C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1593" r="24966" b="148"/>
          <a:stretch>
            <a:fillRect/>
          </a:stretch>
        </p:blipFill>
        <p:spPr bwMode="auto">
          <a:xfrm>
            <a:off x="4572000" y="1830388"/>
            <a:ext cx="4572000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10">
            <a:extLst>
              <a:ext uri="{FF2B5EF4-FFF2-40B4-BE49-F238E27FC236}">
                <a16:creationId xmlns:a16="http://schemas.microsoft.com/office/drawing/2014/main" id="{17AA882A-2DB4-20F6-FA2A-E499DFA8EAE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938" y="1830388"/>
            <a:ext cx="8642351" cy="5043487"/>
            <a:chOff x="-7937" y="1829732"/>
            <a:chExt cx="8642350" cy="5044225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EA527D3-B2DC-480B-CE0A-72AD33A41B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48"/>
            <a:stretch>
              <a:fillRect/>
            </a:stretch>
          </p:blipFill>
          <p:spPr bwMode="auto">
            <a:xfrm>
              <a:off x="-7937" y="1830388"/>
              <a:ext cx="4579938" cy="503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Parallelogramm 1">
              <a:extLst>
                <a:ext uri="{FF2B5EF4-FFF2-40B4-BE49-F238E27FC236}">
                  <a16:creationId xmlns:a16="http://schemas.microsoft.com/office/drawing/2014/main" id="{E60CB55A-5517-4F66-DF06-038D321B562C}"/>
                </a:ext>
              </a:extLst>
            </p:cNvPr>
            <p:cNvSpPr/>
            <p:nvPr userDrawn="1"/>
          </p:nvSpPr>
          <p:spPr>
            <a:xfrm>
              <a:off x="4567492" y="1829732"/>
              <a:ext cx="819654" cy="5044225"/>
            </a:xfrm>
            <a:custGeom>
              <a:avLst/>
              <a:gdLst>
                <a:gd name="connsiteX0" fmla="*/ 0 w 1008112"/>
                <a:gd name="connsiteY0" fmla="*/ 1152128 h 1152128"/>
                <a:gd name="connsiteX1" fmla="*/ 252028 w 1008112"/>
                <a:gd name="connsiteY1" fmla="*/ 0 h 1152128"/>
                <a:gd name="connsiteX2" fmla="*/ 1008112 w 1008112"/>
                <a:gd name="connsiteY2" fmla="*/ 0 h 1152128"/>
                <a:gd name="connsiteX3" fmla="*/ 756084 w 1008112"/>
                <a:gd name="connsiteY3" fmla="*/ 1152128 h 1152128"/>
                <a:gd name="connsiteX4" fmla="*/ 0 w 1008112"/>
                <a:gd name="connsiteY4" fmla="*/ 1152128 h 1152128"/>
                <a:gd name="connsiteX0" fmla="*/ 575286 w 1583398"/>
                <a:gd name="connsiteY0" fmla="*/ 1152128 h 1152128"/>
                <a:gd name="connsiteX1" fmla="*/ 0 w 1583398"/>
                <a:gd name="connsiteY1" fmla="*/ 210457 h 1152128"/>
                <a:gd name="connsiteX2" fmla="*/ 1583398 w 1583398"/>
                <a:gd name="connsiteY2" fmla="*/ 0 h 1152128"/>
                <a:gd name="connsiteX3" fmla="*/ 1331370 w 1583398"/>
                <a:gd name="connsiteY3" fmla="*/ 1152128 h 1152128"/>
                <a:gd name="connsiteX4" fmla="*/ 575286 w 1583398"/>
                <a:gd name="connsiteY4" fmla="*/ 1152128 h 1152128"/>
                <a:gd name="connsiteX0" fmla="*/ 0 w 1588683"/>
                <a:gd name="connsiteY0" fmla="*/ 5245157 h 5245157"/>
                <a:gd name="connsiteX1" fmla="*/ 5285 w 1588683"/>
                <a:gd name="connsiteY1" fmla="*/ 210457 h 5245157"/>
                <a:gd name="connsiteX2" fmla="*/ 1588683 w 1588683"/>
                <a:gd name="connsiteY2" fmla="*/ 0 h 5245157"/>
                <a:gd name="connsiteX3" fmla="*/ 1336655 w 1588683"/>
                <a:gd name="connsiteY3" fmla="*/ 1152128 h 5245157"/>
                <a:gd name="connsiteX4" fmla="*/ 0 w 1588683"/>
                <a:gd name="connsiteY4" fmla="*/ 5245157 h 5245157"/>
                <a:gd name="connsiteX0" fmla="*/ 0 w 1336655"/>
                <a:gd name="connsiteY0" fmla="*/ 5034700 h 5034700"/>
                <a:gd name="connsiteX1" fmla="*/ 5285 w 1336655"/>
                <a:gd name="connsiteY1" fmla="*/ 0 h 5034700"/>
                <a:gd name="connsiteX2" fmla="*/ 942798 w 1336655"/>
                <a:gd name="connsiteY2" fmla="*/ 711200 h 5034700"/>
                <a:gd name="connsiteX3" fmla="*/ 1336655 w 1336655"/>
                <a:gd name="connsiteY3" fmla="*/ 941671 h 5034700"/>
                <a:gd name="connsiteX4" fmla="*/ 0 w 1336655"/>
                <a:gd name="connsiteY4" fmla="*/ 5034700 h 5034700"/>
                <a:gd name="connsiteX0" fmla="*/ 0 w 1336655"/>
                <a:gd name="connsiteY0" fmla="*/ 5034700 h 5034700"/>
                <a:gd name="connsiteX1" fmla="*/ 5285 w 1336655"/>
                <a:gd name="connsiteY1" fmla="*/ 0 h 5034700"/>
                <a:gd name="connsiteX2" fmla="*/ 833941 w 1336655"/>
                <a:gd name="connsiteY2" fmla="*/ 0 h 5034700"/>
                <a:gd name="connsiteX3" fmla="*/ 1336655 w 1336655"/>
                <a:gd name="connsiteY3" fmla="*/ 941671 h 5034700"/>
                <a:gd name="connsiteX4" fmla="*/ 0 w 1336655"/>
                <a:gd name="connsiteY4" fmla="*/ 5034700 h 5034700"/>
                <a:gd name="connsiteX0" fmla="*/ 0 w 833941"/>
                <a:gd name="connsiteY0" fmla="*/ 5034700 h 5034700"/>
                <a:gd name="connsiteX1" fmla="*/ 5285 w 833941"/>
                <a:gd name="connsiteY1" fmla="*/ 0 h 5034700"/>
                <a:gd name="connsiteX2" fmla="*/ 833941 w 833941"/>
                <a:gd name="connsiteY2" fmla="*/ 0 h 5034700"/>
                <a:gd name="connsiteX3" fmla="*/ 342427 w 833941"/>
                <a:gd name="connsiteY3" fmla="*/ 4512185 h 5034700"/>
                <a:gd name="connsiteX4" fmla="*/ 0 w 833941"/>
                <a:gd name="connsiteY4" fmla="*/ 5034700 h 5034700"/>
                <a:gd name="connsiteX0" fmla="*/ 0 w 833941"/>
                <a:gd name="connsiteY0" fmla="*/ 5034700 h 5034700"/>
                <a:gd name="connsiteX1" fmla="*/ 5285 w 833941"/>
                <a:gd name="connsiteY1" fmla="*/ 0 h 5034700"/>
                <a:gd name="connsiteX2" fmla="*/ 833941 w 833941"/>
                <a:gd name="connsiteY2" fmla="*/ 0 h 5034700"/>
                <a:gd name="connsiteX3" fmla="*/ 131970 w 833941"/>
                <a:gd name="connsiteY3" fmla="*/ 2784985 h 5034700"/>
                <a:gd name="connsiteX4" fmla="*/ 0 w 833941"/>
                <a:gd name="connsiteY4" fmla="*/ 5034700 h 5034700"/>
                <a:gd name="connsiteX0" fmla="*/ 0 w 833941"/>
                <a:gd name="connsiteY0" fmla="*/ 5034700 h 5034700"/>
                <a:gd name="connsiteX1" fmla="*/ 5285 w 833941"/>
                <a:gd name="connsiteY1" fmla="*/ 0 h 5034700"/>
                <a:gd name="connsiteX2" fmla="*/ 833941 w 833941"/>
                <a:gd name="connsiteY2" fmla="*/ 0 h 5034700"/>
                <a:gd name="connsiteX3" fmla="*/ 298884 w 833941"/>
                <a:gd name="connsiteY3" fmla="*/ 4192871 h 5034700"/>
                <a:gd name="connsiteX4" fmla="*/ 0 w 833941"/>
                <a:gd name="connsiteY4" fmla="*/ 5034700 h 5034700"/>
                <a:gd name="connsiteX0" fmla="*/ 0 w 833941"/>
                <a:gd name="connsiteY0" fmla="*/ 5044225 h 5044225"/>
                <a:gd name="connsiteX1" fmla="*/ 5285 w 833941"/>
                <a:gd name="connsiteY1" fmla="*/ 0 h 5044225"/>
                <a:gd name="connsiteX2" fmla="*/ 833941 w 833941"/>
                <a:gd name="connsiteY2" fmla="*/ 9525 h 5044225"/>
                <a:gd name="connsiteX3" fmla="*/ 298884 w 833941"/>
                <a:gd name="connsiteY3" fmla="*/ 4202396 h 5044225"/>
                <a:gd name="connsiteX4" fmla="*/ 0 w 833941"/>
                <a:gd name="connsiteY4" fmla="*/ 5044225 h 5044225"/>
                <a:gd name="connsiteX0" fmla="*/ 0 w 667254"/>
                <a:gd name="connsiteY0" fmla="*/ 5044225 h 5044225"/>
                <a:gd name="connsiteX1" fmla="*/ 5285 w 667254"/>
                <a:gd name="connsiteY1" fmla="*/ 0 h 5044225"/>
                <a:gd name="connsiteX2" fmla="*/ 667254 w 667254"/>
                <a:gd name="connsiteY2" fmla="*/ 61913 h 5044225"/>
                <a:gd name="connsiteX3" fmla="*/ 298884 w 667254"/>
                <a:gd name="connsiteY3" fmla="*/ 4202396 h 5044225"/>
                <a:gd name="connsiteX4" fmla="*/ 0 w 667254"/>
                <a:gd name="connsiteY4" fmla="*/ 5044225 h 5044225"/>
                <a:gd name="connsiteX0" fmla="*/ 0 w 819654"/>
                <a:gd name="connsiteY0" fmla="*/ 5044225 h 5044225"/>
                <a:gd name="connsiteX1" fmla="*/ 5285 w 819654"/>
                <a:gd name="connsiteY1" fmla="*/ 0 h 5044225"/>
                <a:gd name="connsiteX2" fmla="*/ 819654 w 819654"/>
                <a:gd name="connsiteY2" fmla="*/ 9525 h 5044225"/>
                <a:gd name="connsiteX3" fmla="*/ 298884 w 819654"/>
                <a:gd name="connsiteY3" fmla="*/ 4202396 h 5044225"/>
                <a:gd name="connsiteX4" fmla="*/ 0 w 819654"/>
                <a:gd name="connsiteY4" fmla="*/ 5044225 h 5044225"/>
                <a:gd name="connsiteX0" fmla="*/ 0 w 814892"/>
                <a:gd name="connsiteY0" fmla="*/ 5053750 h 5053750"/>
                <a:gd name="connsiteX1" fmla="*/ 5285 w 814892"/>
                <a:gd name="connsiteY1" fmla="*/ 9525 h 5053750"/>
                <a:gd name="connsiteX2" fmla="*/ 814892 w 814892"/>
                <a:gd name="connsiteY2" fmla="*/ 0 h 5053750"/>
                <a:gd name="connsiteX3" fmla="*/ 298884 w 814892"/>
                <a:gd name="connsiteY3" fmla="*/ 4211921 h 5053750"/>
                <a:gd name="connsiteX4" fmla="*/ 0 w 814892"/>
                <a:gd name="connsiteY4" fmla="*/ 5053750 h 5053750"/>
                <a:gd name="connsiteX0" fmla="*/ 0 w 819654"/>
                <a:gd name="connsiteY0" fmla="*/ 5044225 h 5044225"/>
                <a:gd name="connsiteX1" fmla="*/ 5285 w 819654"/>
                <a:gd name="connsiteY1" fmla="*/ 0 h 5044225"/>
                <a:gd name="connsiteX2" fmla="*/ 819654 w 819654"/>
                <a:gd name="connsiteY2" fmla="*/ 4763 h 5044225"/>
                <a:gd name="connsiteX3" fmla="*/ 298884 w 819654"/>
                <a:gd name="connsiteY3" fmla="*/ 4202396 h 5044225"/>
                <a:gd name="connsiteX4" fmla="*/ 0 w 819654"/>
                <a:gd name="connsiteY4" fmla="*/ 5044225 h 504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654" h="5044225">
                  <a:moveTo>
                    <a:pt x="0" y="5044225"/>
                  </a:moveTo>
                  <a:cubicBezTo>
                    <a:pt x="1762" y="3365992"/>
                    <a:pt x="3523" y="1678233"/>
                    <a:pt x="5285" y="0"/>
                  </a:cubicBezTo>
                  <a:lnTo>
                    <a:pt x="819654" y="4763"/>
                  </a:lnTo>
                  <a:lnTo>
                    <a:pt x="298884" y="4202396"/>
                  </a:lnTo>
                  <a:lnTo>
                    <a:pt x="0" y="50442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0000">
                    <a:shade val="30000"/>
                    <a:satMod val="115000"/>
                    <a:alpha val="18000"/>
                  </a:srgbClr>
                </a:gs>
                <a:gs pos="58000">
                  <a:srgbClr val="BE0000">
                    <a:shade val="67500"/>
                    <a:satMod val="115000"/>
                    <a:alpha val="50000"/>
                  </a:srgbClr>
                </a:gs>
                <a:gs pos="100000">
                  <a:srgbClr val="BE0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6" name="Freihandform 14">
              <a:extLst>
                <a:ext uri="{FF2B5EF4-FFF2-40B4-BE49-F238E27FC236}">
                  <a16:creationId xmlns:a16="http://schemas.microsoft.com/office/drawing/2014/main" id="{B4A2769B-F0DE-6D23-32EC-79463E67BA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72000" y="4752747"/>
              <a:ext cx="4062413" cy="2105333"/>
            </a:xfrm>
            <a:custGeom>
              <a:avLst/>
              <a:gdLst>
                <a:gd name="T0" fmla="*/ 0 w 4062413"/>
                <a:gd name="T1" fmla="*/ 0 h 2105025"/>
                <a:gd name="T2" fmla="*/ 600075 w 4062413"/>
                <a:gd name="T3" fmla="*/ 957543 h 2105025"/>
                <a:gd name="T4" fmla="*/ 4062413 w 4062413"/>
                <a:gd name="T5" fmla="*/ 1291016 h 2105025"/>
                <a:gd name="T6" fmla="*/ 3848100 w 4062413"/>
                <a:gd name="T7" fmla="*/ 2105641 h 2105025"/>
                <a:gd name="T8" fmla="*/ 0 w 4062413"/>
                <a:gd name="T9" fmla="*/ 2105641 h 2105025"/>
                <a:gd name="T10" fmla="*/ 0 w 4062413"/>
                <a:gd name="T11" fmla="*/ 0 h 2105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62413" h="2105025">
                  <a:moveTo>
                    <a:pt x="0" y="0"/>
                  </a:moveTo>
                  <a:lnTo>
                    <a:pt x="600075" y="957263"/>
                  </a:lnTo>
                  <a:lnTo>
                    <a:pt x="4062413" y="1290638"/>
                  </a:lnTo>
                  <a:lnTo>
                    <a:pt x="3848100" y="2105025"/>
                  </a:lnTo>
                  <a:lnTo>
                    <a:pt x="0" y="210502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25000">
                  <a:srgbClr val="AB0000"/>
                </a:gs>
                <a:gs pos="100000">
                  <a:srgbClr val="760000"/>
                </a:gs>
              </a:gsLst>
              <a:lin ang="2700000" scaled="1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de-DE"/>
            </a:p>
          </p:txBody>
        </p:sp>
      </p:grpSp>
      <p:pic>
        <p:nvPicPr>
          <p:cNvPr id="7" name="Grafik 8">
            <a:extLst>
              <a:ext uri="{FF2B5EF4-FFF2-40B4-BE49-F238E27FC236}">
                <a16:creationId xmlns:a16="http://schemas.microsoft.com/office/drawing/2014/main" id="{33E17947-DE4C-36B9-EA8D-6D74D21446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43338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81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Başlık Slaydı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DE" b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de-DE" b="0"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de-DE" b="0">
              <a:latin typeface="Times New Roman" pitchFamily="18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kumimoji="0" sz="1400" b="0"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9239DDF0-47CC-4CC3-9B5D-4D14F2B80AA1}" type="datetime1">
              <a:rPr lang="en-US"/>
              <a:pPr>
                <a:defRPr/>
              </a:pPr>
              <a:t>5/26/2023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91A8F-384E-4C5D-9BF8-85344CC2A81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56831872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1A7186BB-3FA9-0A70-7C99-685085974F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1336675"/>
            <a:ext cx="826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Başlık ana formatını düzenlemek için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42DF1261-16BB-07A0-43A6-F83C69A3F9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23850" y="2287588"/>
            <a:ext cx="8262938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Metin ana formatını düzenleme</a:t>
            </a:r>
          </a:p>
          <a:p>
            <a:pPr lvl="1"/>
            <a:r>
              <a:rPr lang="de-DE" altLang="de-DE"/>
              <a:t>İkinci seviye</a:t>
            </a:r>
          </a:p>
          <a:p>
            <a:pPr lvl="2"/>
            <a:r>
              <a:rPr lang="de-DE" altLang="de-DE"/>
              <a:t>Üçüncü seviye</a:t>
            </a:r>
          </a:p>
          <a:p>
            <a:pPr lvl="3"/>
            <a:r>
              <a:rPr lang="de-DE" altLang="de-DE"/>
              <a:t>Dördüncü seviye</a:t>
            </a:r>
          </a:p>
          <a:p>
            <a:pPr lvl="4"/>
            <a:r>
              <a:rPr lang="de-DE" altLang="de-DE"/>
              <a:t>Beşinci seviye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FCB1CD-58FD-1C9D-7D03-79BF48653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2575"/>
            <a:ext cx="7762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62E7B22-10BD-4CEA-9917-DCD848B89733}"/>
              </a:ext>
            </a:extLst>
          </p:cNvPr>
          <p:cNvSpPr/>
          <p:nvPr/>
        </p:nvSpPr>
        <p:spPr>
          <a:xfrm>
            <a:off x="8948660" y="-14416"/>
            <a:ext cx="205825" cy="6872416"/>
          </a:xfrm>
          <a:prstGeom prst="rect">
            <a:avLst/>
          </a:prstGeom>
          <a:gradFill flip="none" rotWithShape="1">
            <a:gsLst>
              <a:gs pos="0">
                <a:srgbClr val="BE0000">
                  <a:shade val="30000"/>
                  <a:satMod val="115000"/>
                </a:srgbClr>
              </a:gs>
              <a:gs pos="50000">
                <a:srgbClr val="BE0000">
                  <a:shade val="67500"/>
                  <a:satMod val="115000"/>
                </a:srgbClr>
              </a:gs>
              <a:gs pos="100000">
                <a:srgbClr val="BE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F9540AE6-D08E-D724-3C5F-A76147E30348}"/>
              </a:ext>
            </a:extLst>
          </p:cNvPr>
          <p:cNvSpPr txBox="1">
            <a:spLocks/>
          </p:cNvSpPr>
          <p:nvPr/>
        </p:nvSpPr>
        <p:spPr>
          <a:xfrm>
            <a:off x="2000250" y="6545263"/>
            <a:ext cx="5214938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hangingPunct="1">
              <a:defRPr/>
            </a:pPr>
            <a:endParaRPr lang="de-DE" dirty="0">
              <a:ea typeface="+mn-ea"/>
              <a:cs typeface="Arial" pitchFamily="34" charset="0"/>
            </a:endParaRP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F5FB6A1-7E45-86B0-BAA1-FD7EEB3BD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4950" y="65643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626262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87806CD-2F91-428C-B275-572D48B3F2BE}" type="datetime1">
              <a:rPr lang="de-DE" altLang="de-DE"/>
              <a:t>26.05.2023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8ECB614-EAD6-8C54-E4B2-EC7FFC968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188" y="6564313"/>
            <a:ext cx="8215312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200">
                <a:solidFill>
                  <a:srgbClr val="62626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Landshut Üniversitesi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7AF4E92-639B-5915-DFA4-99141D100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92875" y="6564313"/>
            <a:ext cx="20907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626262"/>
                </a:solidFill>
              </a:defRPr>
            </a:lvl1pPr>
          </a:lstStyle>
          <a:p>
            <a:pPr>
              <a:defRPr/>
            </a:pPr>
            <a:fld id="{AEA36076-63DB-45B1-8BC0-EDCA72F97269}" type="slidenum">
              <a:rPr lang="de-DE" altLang="de-DE"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85859"/>
          </a:solidFill>
          <a:latin typeface="+mn-lt"/>
          <a:ea typeface="ＭＳ Ｐゴシック" pitchFamily="34" charset="-128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85859"/>
          </a:solidFill>
          <a:latin typeface="Arial" pitchFamily="34" charset="0"/>
          <a:ea typeface="ＭＳ Ｐゴシック" pitchFamily="34" charset="-128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85859"/>
          </a:solidFill>
          <a:latin typeface="Arial" pitchFamily="34" charset="0"/>
          <a:ea typeface="ＭＳ Ｐゴシック" pitchFamily="34" charset="-128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85859"/>
          </a:solidFill>
          <a:latin typeface="Arial" pitchFamily="34" charset="0"/>
          <a:ea typeface="ＭＳ Ｐゴシック" pitchFamily="34" charset="-128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585859"/>
          </a:solidFill>
          <a:latin typeface="Arial" pitchFamily="34" charset="0"/>
          <a:ea typeface="ＭＳ Ｐゴシック" pitchFamily="34" charset="-128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85859"/>
          </a:solidFill>
          <a:latin typeface="Arial Narrow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85859"/>
          </a:solidFill>
          <a:latin typeface="Arial Narrow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85859"/>
          </a:solidFill>
          <a:latin typeface="Arial Narrow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85859"/>
          </a:solidFill>
          <a:latin typeface="Arial Narrow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30000"/>
        </a:spcBef>
        <a:spcAft>
          <a:spcPct val="30000"/>
        </a:spcAft>
        <a:buClr>
          <a:srgbClr val="BE00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ＭＳ Ｐゴシック" pitchFamily="34" charset="-128"/>
          <a:cs typeface="Geneva" charset="0"/>
        </a:defRPr>
      </a:lvl1pPr>
      <a:lvl2pPr marL="542925" indent="-182563" algn="l" rtl="0" eaLnBrk="0" fontAlgn="base" hangingPunct="0">
        <a:lnSpc>
          <a:spcPct val="110000"/>
        </a:lnSpc>
        <a:spcBef>
          <a:spcPct val="30000"/>
        </a:spcBef>
        <a:spcAft>
          <a:spcPct val="30000"/>
        </a:spcAft>
        <a:buClr>
          <a:srgbClr val="BE0000"/>
        </a:buClr>
        <a:buFont typeface="Symbol" panose="05050102010706020507" pitchFamily="18" charset="2"/>
        <a:buChar char="-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895350" indent="-173038" algn="l" rtl="0" eaLnBrk="0" fontAlgn="base" hangingPunct="0">
        <a:lnSpc>
          <a:spcPct val="110000"/>
        </a:lnSpc>
        <a:spcBef>
          <a:spcPct val="30000"/>
        </a:spcBef>
        <a:spcAft>
          <a:spcPct val="30000"/>
        </a:spcAft>
        <a:buClr>
          <a:srgbClr val="BE00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257300" indent="-182563" algn="l" rtl="0" eaLnBrk="0" fontAlgn="base" hangingPunct="0">
        <a:lnSpc>
          <a:spcPct val="110000"/>
        </a:lnSpc>
        <a:spcBef>
          <a:spcPct val="30000"/>
        </a:spcBef>
        <a:spcAft>
          <a:spcPct val="30000"/>
        </a:spcAft>
        <a:buClr>
          <a:srgbClr val="BE0000"/>
        </a:buClr>
        <a:buFont typeface="Symbol" panose="05050102010706020507" pitchFamily="18" charset="2"/>
        <a:buChar char="-"/>
        <a:defRPr sz="16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1619250" indent="-182563" algn="l" rtl="0" eaLnBrk="0" fontAlgn="base" hangingPunct="0">
        <a:lnSpc>
          <a:spcPct val="110000"/>
        </a:lnSpc>
        <a:spcBef>
          <a:spcPct val="30000"/>
        </a:spcBef>
        <a:spcAft>
          <a:spcPct val="30000"/>
        </a:spcAft>
        <a:buClr>
          <a:srgbClr val="BE00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076450" indent="-182563" algn="l" rtl="0" eaLnBrk="1" fontAlgn="base" hangingPunct="1">
        <a:lnSpc>
          <a:spcPct val="110000"/>
        </a:lnSpc>
        <a:spcBef>
          <a:spcPct val="30000"/>
        </a:spcBef>
        <a:spcAft>
          <a:spcPct val="30000"/>
        </a:spcAft>
        <a:buClr>
          <a:srgbClr val="E17324"/>
        </a:buClr>
        <a:buFont typeface="Wingdings" charset="2"/>
        <a:buChar char="§"/>
        <a:defRPr sz="1600">
          <a:solidFill>
            <a:schemeClr val="tx1"/>
          </a:solidFill>
          <a:latin typeface="+mn-lt"/>
          <a:ea typeface="Geneva" charset="-128"/>
        </a:defRPr>
      </a:lvl6pPr>
      <a:lvl7pPr marL="2533650" indent="-182563" algn="l" rtl="0" eaLnBrk="1" fontAlgn="base" hangingPunct="1">
        <a:lnSpc>
          <a:spcPct val="110000"/>
        </a:lnSpc>
        <a:spcBef>
          <a:spcPct val="30000"/>
        </a:spcBef>
        <a:spcAft>
          <a:spcPct val="30000"/>
        </a:spcAft>
        <a:buClr>
          <a:srgbClr val="E17324"/>
        </a:buClr>
        <a:buFont typeface="Wingdings" charset="2"/>
        <a:buChar char="§"/>
        <a:defRPr sz="1600">
          <a:solidFill>
            <a:schemeClr val="tx1"/>
          </a:solidFill>
          <a:latin typeface="+mn-lt"/>
          <a:ea typeface="Geneva" charset="-128"/>
        </a:defRPr>
      </a:lvl7pPr>
      <a:lvl8pPr marL="2990850" indent="-182563" algn="l" rtl="0" eaLnBrk="1" fontAlgn="base" hangingPunct="1">
        <a:lnSpc>
          <a:spcPct val="110000"/>
        </a:lnSpc>
        <a:spcBef>
          <a:spcPct val="30000"/>
        </a:spcBef>
        <a:spcAft>
          <a:spcPct val="30000"/>
        </a:spcAft>
        <a:buClr>
          <a:srgbClr val="E17324"/>
        </a:buClr>
        <a:buFont typeface="Wingdings" charset="2"/>
        <a:buChar char="§"/>
        <a:defRPr sz="1600">
          <a:solidFill>
            <a:schemeClr val="tx1"/>
          </a:solidFill>
          <a:latin typeface="+mn-lt"/>
          <a:ea typeface="Geneva" charset="-128"/>
        </a:defRPr>
      </a:lvl8pPr>
      <a:lvl9pPr marL="3448050" indent="-182563" algn="l" rtl="0" eaLnBrk="1" fontAlgn="base" hangingPunct="1">
        <a:lnSpc>
          <a:spcPct val="110000"/>
        </a:lnSpc>
        <a:spcBef>
          <a:spcPct val="30000"/>
        </a:spcBef>
        <a:spcAft>
          <a:spcPct val="30000"/>
        </a:spcAft>
        <a:buClr>
          <a:srgbClr val="E17324"/>
        </a:buClr>
        <a:buFont typeface="Wingdings" charset="2"/>
        <a:buChar char="§"/>
        <a:defRPr sz="16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328703292"/>
              </p:ext>
            </p:extLst>
          </p:nvPr>
        </p:nvGraphicFramePr>
        <p:xfrm>
          <a:off x="1786374" y="2014728"/>
          <a:ext cx="5608235" cy="110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908162"/>
              </p:ext>
            </p:extLst>
          </p:nvPr>
        </p:nvGraphicFramePr>
        <p:xfrm>
          <a:off x="1422475" y="3839195"/>
          <a:ext cx="6988716" cy="167232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19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5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2326">
                <a:tc>
                  <a:txBody>
                    <a:bodyPr/>
                    <a:lstStyle/>
                    <a:p>
                      <a:pPr marL="72000" algn="l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Seminer Başlığı</a:t>
                      </a:r>
                      <a:endParaRPr lang="en-GB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</a:rPr>
                        <a:t>Çok Kültürlülük ve Popülizmin Yükselişi – Almanya Örneği</a:t>
                      </a:r>
                    </a:p>
                  </a:txBody>
                  <a:tcPr marL="51435" marR="51435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001">
                <a:tc>
                  <a:txBody>
                    <a:bodyPr/>
                    <a:lstStyle/>
                    <a:p>
                      <a:pPr marL="720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Hafta</a:t>
                      </a:r>
                      <a:endParaRPr lang="en-GB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Tarih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4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 Mayıs 2023</a:t>
                      </a:r>
                      <a:endParaRPr lang="en-GB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4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Konuşmacı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500" b="1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Prof. Dr.</a:t>
                      </a:r>
                      <a:r>
                        <a:rPr lang="tr-TR" sz="1500" b="1" baseline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Mihri Özdoğan</a:t>
                      </a:r>
                      <a:endParaRPr lang="en-GB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39752" y="980728"/>
            <a:ext cx="4869904" cy="839789"/>
          </a:xfrm>
          <a:prstGeom prst="rect">
            <a:avLst/>
          </a:prstGeom>
          <a:solidFill>
            <a:srgbClr val="FFC000">
              <a:alpha val="79000"/>
            </a:srgbClr>
          </a:solidFill>
          <a:ln w="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w="139700" prst="cross"/>
          </a:sp3d>
        </p:spPr>
        <p:txBody>
          <a:bodyPr wrap="square">
            <a:noAutofit/>
          </a:bodyPr>
          <a:lstStyle/>
          <a:p>
            <a:pPr algn="ctr">
              <a:spcBef>
                <a:spcPts val="900"/>
              </a:spcBef>
              <a:spcAft>
                <a:spcPts val="0"/>
              </a:spcAft>
            </a:pPr>
            <a:r>
              <a:rPr lang="tr-TR" sz="1400" dirty="0">
                <a:ln w="0"/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Akdeniz Üniversitesi </a:t>
            </a:r>
            <a:endParaRPr lang="en-GB" sz="1400" dirty="0">
              <a:ln w="0"/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sz="1400" dirty="0">
                <a:ln w="0"/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Sosyal Politika ve Göç Çalışmaları</a:t>
            </a:r>
          </a:p>
          <a:p>
            <a:pPr algn="ctr">
              <a:spcAft>
                <a:spcPts val="0"/>
              </a:spcAft>
            </a:pPr>
            <a:r>
              <a:rPr lang="tr-TR" sz="1400" dirty="0">
                <a:ln w="0"/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Uygulama ve Araştırma Merkezi - ASPAG</a:t>
            </a:r>
            <a:endParaRPr lang="en-GB" sz="1400" dirty="0">
              <a:ln w="0"/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800" dirty="0">
                <a:ln w="0"/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ln w="0"/>
              <a:solidFill>
                <a:schemeClr val="bg1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1" name="Altbilgi Yer Tutucusu 3"/>
          <p:cNvSpPr txBox="1">
            <a:spLocks/>
          </p:cNvSpPr>
          <p:nvPr/>
        </p:nvSpPr>
        <p:spPr>
          <a:xfrm>
            <a:off x="129013" y="5769886"/>
            <a:ext cx="9014987" cy="230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450"/>
              </a:spcAft>
            </a:pPr>
            <a:endParaRPr lang="en-US" sz="600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17A8670-2B12-FBC0-C1B9-B80C2305FA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837" y="2009720"/>
            <a:ext cx="1169947" cy="1116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34066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9B2140D-E5CF-C0FF-F21D-2768FFAFA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223" y="1174951"/>
            <a:ext cx="8402589" cy="5389362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322FEE-F55E-BBC4-2FBE-ED618627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Hochschule Landshut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F35844-6F0B-E043-D045-4C1DC597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0B99C-32CF-4C65-A180-16B0740444AE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9A412FD-C580-D214-2F4B-8F609545AEDA}"/>
              </a:ext>
            </a:extLst>
          </p:cNvPr>
          <p:cNvSpPr txBox="1"/>
          <p:nvPr/>
        </p:nvSpPr>
        <p:spPr>
          <a:xfrm>
            <a:off x="357188" y="426070"/>
            <a:ext cx="7518722" cy="1372877"/>
          </a:xfrm>
          <a:prstGeom prst="rect">
            <a:avLst/>
          </a:prstGeom>
        </p:spPr>
        <p:txBody>
          <a:bodyPr wrap="square" lIns="0" tIns="10860" rIns="0" bIns="0">
            <a:spAutoFit/>
          </a:bodyPr>
          <a:lstStyle/>
          <a:p>
            <a:pPr marL="10860" algn="ctr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prstClr val="black"/>
                </a:solidFill>
                <a:latin typeface="Arial"/>
                <a:cs typeface="Arial"/>
              </a:rPr>
              <a:t>LEIPZIG </a:t>
            </a:r>
            <a:r>
              <a:rPr sz="2400" b="1" spc="-9" dirty="0">
                <a:solidFill>
                  <a:prstClr val="black"/>
                </a:solidFill>
                <a:latin typeface="Arial"/>
                <a:cs typeface="Arial"/>
              </a:rPr>
              <a:t>OTORİTERLİK ÇALIŞMASI </a:t>
            </a:r>
            <a:r>
              <a:rPr lang="de-DE" sz="2400" b="1" dirty="0">
                <a:solidFill>
                  <a:prstClr val="black"/>
                </a:solidFill>
                <a:latin typeface="Arial"/>
                <a:cs typeface="Arial"/>
              </a:rPr>
              <a:t>2022</a:t>
            </a:r>
          </a:p>
          <a:p>
            <a:pPr marL="10860" algn="ctr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r>
              <a:rPr lang="tr-T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-Sonuçlar-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60" algn="ctr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endParaRPr lang="de-DE" altLang="de-DE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60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07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9B2140D-E5CF-C0FF-F21D-2768FFAFA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223" y="1174951"/>
            <a:ext cx="8402589" cy="5389362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322FEE-F55E-BBC4-2FBE-ED618627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Prof. Dr. Mihri Özdoğan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F35844-6F0B-E043-D045-4C1DC597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0B99C-32CF-4C65-A180-16B0740444AE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102A40E7-C0F4-B102-364C-3A98044594B7}"/>
              </a:ext>
            </a:extLst>
          </p:cNvPr>
          <p:cNvSpPr txBox="1"/>
          <p:nvPr/>
        </p:nvSpPr>
        <p:spPr>
          <a:xfrm>
            <a:off x="357188" y="426070"/>
            <a:ext cx="7518722" cy="1372877"/>
          </a:xfrm>
          <a:prstGeom prst="rect">
            <a:avLst/>
          </a:prstGeom>
        </p:spPr>
        <p:txBody>
          <a:bodyPr wrap="square" lIns="0" tIns="10860" rIns="0" bIns="0">
            <a:spAutoFit/>
          </a:bodyPr>
          <a:lstStyle/>
          <a:p>
            <a:pPr marL="10860" algn="ctr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prstClr val="black"/>
                </a:solidFill>
                <a:latin typeface="Arial"/>
                <a:cs typeface="Arial"/>
              </a:rPr>
              <a:t>LEIPZIG </a:t>
            </a:r>
            <a:r>
              <a:rPr sz="2400" b="1" spc="-9" dirty="0">
                <a:solidFill>
                  <a:prstClr val="black"/>
                </a:solidFill>
                <a:latin typeface="Arial"/>
                <a:cs typeface="Arial"/>
              </a:rPr>
              <a:t>OTORİTERLİK ÇALIŞMASI </a:t>
            </a:r>
            <a:r>
              <a:rPr lang="de-DE" sz="2400" b="1" dirty="0">
                <a:solidFill>
                  <a:prstClr val="black"/>
                </a:solidFill>
                <a:latin typeface="Arial"/>
                <a:cs typeface="Arial"/>
              </a:rPr>
              <a:t>2022</a:t>
            </a:r>
          </a:p>
          <a:p>
            <a:pPr marL="10860" algn="ctr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r>
              <a:rPr lang="tr-T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-Sonuçlar-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60" algn="ctr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endParaRPr lang="de-DE" altLang="de-DE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60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1155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322FEE-F55E-BBC4-2FBE-ED618627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Hochschule Landshut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F35844-6F0B-E043-D045-4C1DC597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0B99C-32CF-4C65-A180-16B0740444AE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9A412FD-C580-D214-2F4B-8F609545AEDA}"/>
              </a:ext>
            </a:extLst>
          </p:cNvPr>
          <p:cNvSpPr txBox="1"/>
          <p:nvPr/>
        </p:nvSpPr>
        <p:spPr>
          <a:xfrm>
            <a:off x="357188" y="426070"/>
            <a:ext cx="7518722" cy="1372877"/>
          </a:xfrm>
          <a:prstGeom prst="rect">
            <a:avLst/>
          </a:prstGeom>
        </p:spPr>
        <p:txBody>
          <a:bodyPr wrap="square" lIns="0" tIns="10860" rIns="0" bIns="0">
            <a:spAutoFit/>
          </a:bodyPr>
          <a:lstStyle/>
          <a:p>
            <a:pPr marL="10860" algn="ctr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prstClr val="black"/>
                </a:solidFill>
                <a:latin typeface="Arial"/>
                <a:cs typeface="Arial"/>
              </a:rPr>
              <a:t>LEIPZIG </a:t>
            </a:r>
            <a:r>
              <a:rPr sz="2400" b="1" spc="-9" dirty="0">
                <a:solidFill>
                  <a:prstClr val="black"/>
                </a:solidFill>
                <a:latin typeface="Arial"/>
                <a:cs typeface="Arial"/>
              </a:rPr>
              <a:t>OTORİTERLİK ÇALIŞMASI </a:t>
            </a:r>
            <a:r>
              <a:rPr lang="de-DE" sz="2400" b="1" dirty="0">
                <a:solidFill>
                  <a:prstClr val="black"/>
                </a:solidFill>
                <a:latin typeface="Arial"/>
                <a:cs typeface="Arial"/>
              </a:rPr>
              <a:t>2022</a:t>
            </a:r>
          </a:p>
          <a:p>
            <a:pPr marL="10860" algn="ctr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r>
              <a:rPr lang="tr-T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-Sonuçlar-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60" algn="ctr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endParaRPr lang="de-DE" altLang="de-DE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60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4EEFA40-950F-EE01-69F0-D7B488174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784994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5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3">
            <a:extLst>
              <a:ext uri="{FF2B5EF4-FFF2-40B4-BE49-F238E27FC236}">
                <a16:creationId xmlns:a16="http://schemas.microsoft.com/office/drawing/2014/main" id="{8D06E5E5-95F0-11E7-83FC-B61ED1FCE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997200"/>
            <a:ext cx="8262938" cy="657225"/>
          </a:xfrm>
        </p:spPr>
        <p:txBody>
          <a:bodyPr/>
          <a:lstStyle/>
          <a:p>
            <a:r>
              <a:rPr lang="de-DE" altLang="de-DE" dirty="0">
                <a:solidFill>
                  <a:schemeClr val="tx1"/>
                </a:solidFill>
                <a:cs typeface="Geneva" pitchFamily="1" charset="0"/>
              </a:rPr>
              <a:t> Yeni </a:t>
            </a:r>
            <a:r>
              <a:rPr lang="de-DE" altLang="de-DE" dirty="0" err="1">
                <a:solidFill>
                  <a:schemeClr val="tx1"/>
                </a:solidFill>
                <a:cs typeface="Geneva" pitchFamily="1" charset="0"/>
              </a:rPr>
              <a:t>Sağ'ın</a:t>
            </a:r>
            <a:r>
              <a:rPr lang="de-DE" altLang="de-DE" dirty="0">
                <a:solidFill>
                  <a:schemeClr val="tx1"/>
                </a:solidFill>
                <a:cs typeface="Geneva" pitchFamily="1" charset="0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cs typeface="Geneva" pitchFamily="1" charset="0"/>
              </a:rPr>
              <a:t>yükselişin</a:t>
            </a:r>
            <a:r>
              <a:rPr lang="de-DE" altLang="de-DE" dirty="0">
                <a:solidFill>
                  <a:schemeClr val="tx1"/>
                </a:solidFill>
                <a:cs typeface="Geneva" pitchFamily="1" charset="0"/>
              </a:rPr>
              <a:t> </a:t>
            </a:r>
            <a:r>
              <a:rPr lang="de-DE" altLang="de-DE" dirty="0" err="1">
                <a:solidFill>
                  <a:schemeClr val="tx1"/>
                </a:solidFill>
                <a:cs typeface="Geneva" pitchFamily="1" charset="0"/>
              </a:rPr>
              <a:t>sebepleri</a:t>
            </a:r>
            <a:endParaRPr lang="de-DE" altLang="de-DE" dirty="0">
              <a:solidFill>
                <a:schemeClr val="tx1"/>
              </a:solidFill>
              <a:cs typeface="Geneva" pitchFamily="1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5B7C6AC1-4963-75EA-4A10-4F3A745C6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637693"/>
              </p:ext>
            </p:extLst>
          </p:nvPr>
        </p:nvGraphicFramePr>
        <p:xfrm>
          <a:off x="323850" y="1268760"/>
          <a:ext cx="8262938" cy="5328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87" name="Titel 3">
            <a:extLst>
              <a:ext uri="{FF2B5EF4-FFF2-40B4-BE49-F238E27FC236}">
                <a16:creationId xmlns:a16="http://schemas.microsoft.com/office/drawing/2014/main" id="{E906BD4D-C0EE-C667-1019-9A7FD0BA7128}"/>
              </a:ext>
            </a:extLst>
          </p:cNvPr>
          <p:cNvSpPr txBox="1">
            <a:spLocks/>
          </p:cNvSpPr>
          <p:nvPr/>
        </p:nvSpPr>
        <p:spPr bwMode="auto">
          <a:xfrm>
            <a:off x="1259632" y="333375"/>
            <a:ext cx="788436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itchFamily="1" charset="0"/>
              </a:defRPr>
            </a:lvl1pPr>
            <a:lvl2pPr marL="542925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2pPr>
            <a:lvl3pPr marL="895350" indent="-173038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3pPr>
            <a:lvl4pPr marL="125730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4pPr>
            <a:lvl5pPr marL="161925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5pPr>
            <a:lvl6pPr marL="20764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6pPr>
            <a:lvl7pPr marL="25336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7pPr>
            <a:lvl8pPr marL="29908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8pPr>
            <a:lvl9pPr marL="34480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Yeni </a:t>
            </a: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Sağ'ın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yükselişi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nasıl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açıklanabilir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de-DE" altLang="de-DE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Inhaltsplatzhalter 4">
            <a:extLst>
              <a:ext uri="{FF2B5EF4-FFF2-40B4-BE49-F238E27FC236}">
                <a16:creationId xmlns:a16="http://schemas.microsoft.com/office/drawing/2014/main" id="{1208416E-5C49-0FED-01CB-5F47622B9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761"/>
            <a:ext cx="8262937" cy="453672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  <a:defRPr/>
            </a:pPr>
            <a:r>
              <a:rPr lang="de-DE" altLang="de-DE" sz="1800" dirty="0">
                <a:cs typeface="Calibri" panose="020F0502020204030204" pitchFamily="34" charset="0"/>
              </a:rPr>
              <a:t> 	David </a:t>
            </a:r>
            <a:r>
              <a:rPr lang="de-DE" altLang="de-DE" sz="1800" dirty="0" err="1">
                <a:cs typeface="Calibri" panose="020F0502020204030204" pitchFamily="34" charset="0"/>
              </a:rPr>
              <a:t>Goodhart</a:t>
            </a:r>
            <a:r>
              <a:rPr lang="de-DE" altLang="de-DE" sz="1800" dirty="0">
                <a:cs typeface="Calibri" panose="020F0502020204030204" pitchFamily="34" charset="0"/>
              </a:rPr>
              <a:t> 			 Andreas Reckwitz</a:t>
            </a:r>
          </a:p>
        </p:txBody>
      </p:sp>
      <p:sp>
        <p:nvSpPr>
          <p:cNvPr id="46083" name="Titel 3">
            <a:extLst>
              <a:ext uri="{FF2B5EF4-FFF2-40B4-BE49-F238E27FC236}">
                <a16:creationId xmlns:a16="http://schemas.microsoft.com/office/drawing/2014/main" id="{91992A72-F293-8CC3-9D11-C08A9716940D}"/>
              </a:ext>
            </a:extLst>
          </p:cNvPr>
          <p:cNvSpPr txBox="1">
            <a:spLocks/>
          </p:cNvSpPr>
          <p:nvPr/>
        </p:nvSpPr>
        <p:spPr bwMode="auto">
          <a:xfrm>
            <a:off x="755576" y="193162"/>
            <a:ext cx="826293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itchFamily="1" charset="0"/>
              </a:defRPr>
            </a:lvl1pPr>
            <a:lvl2pPr marL="542925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2pPr>
            <a:lvl3pPr marL="895350" indent="-173038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3pPr>
            <a:lvl4pPr marL="125730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4pPr>
            <a:lvl5pPr marL="161925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5pPr>
            <a:lvl6pPr marL="20764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6pPr>
            <a:lvl7pPr marL="25336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7pPr>
            <a:lvl8pPr marL="29908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8pPr>
            <a:lvl9pPr marL="34480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None/>
            </a:pP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	Yeni </a:t>
            </a:r>
            <a:r>
              <a:rPr lang="de-DE" alt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Sağ'ın</a:t>
            </a: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de-DE" alt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yükselişi</a:t>
            </a: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de-DE" alt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nasıl</a:t>
            </a: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de-DE" alt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açıklanabilir</a:t>
            </a: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?</a:t>
            </a:r>
            <a:r>
              <a:rPr lang="de-DE" altLang="de-DE" sz="2800" b="1" dirty="0">
                <a:latin typeface="+mn-lt"/>
                <a:cs typeface="Calibri" panose="020F0502020204030204" pitchFamily="34" charset="0"/>
              </a:rPr>
              <a:t> 		-</a:t>
            </a:r>
            <a:r>
              <a:rPr lang="de-DE" sz="2400" b="1" dirty="0" err="1"/>
              <a:t>Sosyo-kültürel</a:t>
            </a:r>
            <a:r>
              <a:rPr lang="de-DE" sz="2400" b="1" dirty="0"/>
              <a:t> </a:t>
            </a:r>
            <a:r>
              <a:rPr lang="de-DE" sz="2400" b="1" dirty="0" err="1"/>
              <a:t>yaklaşım</a:t>
            </a:r>
            <a:r>
              <a:rPr lang="de-DE" altLang="de-DE" sz="2800" b="1" dirty="0">
                <a:latin typeface="+mn-lt"/>
                <a:cs typeface="Calibri" panose="020F0502020204030204" pitchFamily="34" charset="0"/>
              </a:rPr>
              <a:t>-</a:t>
            </a:r>
            <a:endParaRPr lang="de-DE" altLang="de-DE" sz="28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endParaRPr lang="de-DE" altLang="de-DE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endParaRPr lang="de-DE" altLang="de-DE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9AA675D-8293-8011-7B24-5FB3BE482342}"/>
              </a:ext>
            </a:extLst>
          </p:cNvPr>
          <p:cNvSpPr txBox="1"/>
          <p:nvPr/>
        </p:nvSpPr>
        <p:spPr>
          <a:xfrm>
            <a:off x="2433514" y="5023534"/>
            <a:ext cx="4874789" cy="125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Aft>
                <a:spcPct val="0"/>
              </a:spcAft>
            </a:pPr>
            <a:r>
              <a:rPr lang="de-DE" altLang="de-DE" sz="1800" dirty="0" err="1">
                <a:cs typeface="Calibri" panose="020F0502020204030204" pitchFamily="34" charset="0"/>
              </a:rPr>
              <a:t>Göç</a:t>
            </a:r>
            <a:r>
              <a:rPr lang="de-DE" altLang="de-DE" sz="1800" dirty="0">
                <a:cs typeface="Calibri" panose="020F0502020204030204" pitchFamily="34" charset="0"/>
              </a:rPr>
              <a:t>, </a:t>
            </a:r>
            <a:r>
              <a:rPr lang="de-DE" altLang="de-DE" sz="1800" dirty="0" err="1">
                <a:cs typeface="Calibri" panose="020F0502020204030204" pitchFamily="34" charset="0"/>
              </a:rPr>
              <a:t>kültürel</a:t>
            </a:r>
            <a:r>
              <a:rPr lang="de-DE" altLang="de-DE" sz="1800" dirty="0">
                <a:cs typeface="Calibri" panose="020F0502020204030204" pitchFamily="34" charset="0"/>
              </a:rPr>
              <a:t> </a:t>
            </a:r>
            <a:r>
              <a:rPr lang="de-DE" altLang="de-DE" sz="1800" dirty="0" err="1">
                <a:cs typeface="Calibri" panose="020F0502020204030204" pitchFamily="34" charset="0"/>
              </a:rPr>
              <a:t>savunmacı</a:t>
            </a:r>
            <a:r>
              <a:rPr lang="de-DE" altLang="de-DE" sz="1800" dirty="0">
                <a:cs typeface="Calibri" panose="020F0502020204030204" pitchFamily="34" charset="0"/>
              </a:rPr>
              <a:t> </a:t>
            </a:r>
            <a:r>
              <a:rPr lang="de-DE" altLang="de-DE" sz="1800" dirty="0" err="1">
                <a:cs typeface="Calibri" panose="020F0502020204030204" pitchFamily="34" charset="0"/>
              </a:rPr>
              <a:t>milliyetçiliği</a:t>
            </a:r>
            <a:r>
              <a:rPr lang="de-DE" altLang="de-DE" sz="1800" dirty="0">
                <a:cs typeface="Calibri" panose="020F0502020204030204" pitchFamily="34" charset="0"/>
              </a:rPr>
              <a:t> </a:t>
            </a:r>
            <a:r>
              <a:rPr lang="de-DE" altLang="de-DE" sz="1800" dirty="0" err="1">
                <a:cs typeface="Calibri" panose="020F0502020204030204" pitchFamily="34" charset="0"/>
              </a:rPr>
              <a:t>çağrıştırıyor</a:t>
            </a:r>
            <a:endParaRPr lang="de-DE" altLang="de-DE" sz="1800" dirty="0"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ct val="0"/>
              </a:spcAft>
            </a:pPr>
            <a:endParaRPr lang="de-DE" altLang="de-DE" sz="1800" dirty="0"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</a:pPr>
            <a:r>
              <a:rPr lang="de-DE" altLang="de-DE" sz="1800" dirty="0">
                <a:cs typeface="Calibri" panose="020F0502020204030204" pitchFamily="34" charset="0"/>
              </a:rPr>
              <a:t> </a:t>
            </a:r>
            <a:r>
              <a:rPr lang="de-DE" altLang="de-DE" sz="1800" dirty="0" err="1">
                <a:cs typeface="Calibri" panose="020F0502020204030204" pitchFamily="34" charset="0"/>
              </a:rPr>
              <a:t>Kültürel</a:t>
            </a:r>
            <a:r>
              <a:rPr lang="de-DE" altLang="de-DE" sz="1800" dirty="0">
                <a:cs typeface="Calibri" panose="020F0502020204030204" pitchFamily="34" charset="0"/>
              </a:rPr>
              <a:t> </a:t>
            </a:r>
            <a:r>
              <a:rPr lang="de-DE" altLang="de-DE" sz="1800" dirty="0" err="1">
                <a:cs typeface="Calibri" panose="020F0502020204030204" pitchFamily="34" charset="0"/>
              </a:rPr>
              <a:t>Tepki</a:t>
            </a:r>
            <a:r>
              <a:rPr lang="de-DE" altLang="de-DE" sz="1800" dirty="0">
                <a:cs typeface="Calibri" panose="020F0502020204030204" pitchFamily="34" charset="0"/>
              </a:rPr>
              <a:t> </a:t>
            </a:r>
            <a:r>
              <a:rPr lang="de-DE" altLang="de-DE" sz="1800" dirty="0" err="1">
                <a:cs typeface="Calibri" panose="020F0502020204030204" pitchFamily="34" charset="0"/>
              </a:rPr>
              <a:t>Olarak</a:t>
            </a:r>
            <a:r>
              <a:rPr lang="de-DE" altLang="de-DE" sz="1800" dirty="0">
                <a:cs typeface="Calibri" panose="020F0502020204030204" pitchFamily="34" charset="0"/>
              </a:rPr>
              <a:t> Yeni </a:t>
            </a:r>
            <a:r>
              <a:rPr lang="de-DE" altLang="de-DE" sz="1800" dirty="0" err="1">
                <a:cs typeface="Calibri" panose="020F0502020204030204" pitchFamily="34" charset="0"/>
              </a:rPr>
              <a:t>Sağın</a:t>
            </a:r>
            <a:r>
              <a:rPr lang="de-DE" altLang="de-DE" sz="1800" dirty="0">
                <a:cs typeface="Calibri" panose="020F0502020204030204" pitchFamily="34" charset="0"/>
              </a:rPr>
              <a:t> </a:t>
            </a:r>
            <a:r>
              <a:rPr lang="de-DE" altLang="de-DE" sz="1800" dirty="0" err="1">
                <a:cs typeface="Calibri" panose="020F0502020204030204" pitchFamily="34" charset="0"/>
              </a:rPr>
              <a:t>Yükselişi</a:t>
            </a:r>
            <a:endParaRPr lang="de-DE" altLang="de-DE" sz="1800" dirty="0">
              <a:cs typeface="Calibri" panose="020F0502020204030204" pitchFamily="34" charset="0"/>
            </a:endParaRP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48C7CC9C-501A-8AB4-18AD-F21DE5D534C6}"/>
              </a:ext>
            </a:extLst>
          </p:cNvPr>
          <p:cNvSpPr/>
          <p:nvPr/>
        </p:nvSpPr>
        <p:spPr>
          <a:xfrm>
            <a:off x="1959582" y="5205324"/>
            <a:ext cx="340693" cy="14401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3910003C-0929-66FB-9F95-783898E7A005}"/>
              </a:ext>
            </a:extLst>
          </p:cNvPr>
          <p:cNvSpPr/>
          <p:nvPr/>
        </p:nvSpPr>
        <p:spPr>
          <a:xfrm>
            <a:off x="2026201" y="6047866"/>
            <a:ext cx="340693" cy="14401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F533B6-013C-E5A7-BEF3-569158B14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37" y="1777799"/>
            <a:ext cx="1999520" cy="30411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0EFE7E4-39A7-8B8C-890F-5BF11E35D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038" y="1762917"/>
            <a:ext cx="1808225" cy="30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06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Inhaltsplatzhalter 4">
            <a:extLst>
              <a:ext uri="{FF2B5EF4-FFF2-40B4-BE49-F238E27FC236}">
                <a16:creationId xmlns:a16="http://schemas.microsoft.com/office/drawing/2014/main" id="{1208416E-5C49-0FED-01CB-5F47622B9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761"/>
            <a:ext cx="8262937" cy="453672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  <a:defRPr/>
            </a:pPr>
            <a:r>
              <a:rPr lang="de-DE" altLang="de-DE" sz="1800" dirty="0">
                <a:cs typeface="Calibri" panose="020F0502020204030204" pitchFamily="34" charset="0"/>
              </a:rPr>
              <a:t>	Philip </a:t>
            </a:r>
            <a:r>
              <a:rPr lang="de-DE" altLang="de-DE" sz="1800" dirty="0" err="1">
                <a:cs typeface="Calibri" panose="020F0502020204030204" pitchFamily="34" charset="0"/>
              </a:rPr>
              <a:t>Manow</a:t>
            </a:r>
            <a:r>
              <a:rPr lang="de-DE" altLang="de-DE" sz="1800" dirty="0">
                <a:cs typeface="Calibri" panose="020F0502020204030204" pitchFamily="34" charset="0"/>
              </a:rPr>
              <a:t>			       Dani Rodrik</a:t>
            </a:r>
          </a:p>
        </p:txBody>
      </p:sp>
      <p:sp>
        <p:nvSpPr>
          <p:cNvPr id="46083" name="Titel 3">
            <a:extLst>
              <a:ext uri="{FF2B5EF4-FFF2-40B4-BE49-F238E27FC236}">
                <a16:creationId xmlns:a16="http://schemas.microsoft.com/office/drawing/2014/main" id="{91992A72-F293-8CC3-9D11-C08A9716940D}"/>
              </a:ext>
            </a:extLst>
          </p:cNvPr>
          <p:cNvSpPr txBox="1">
            <a:spLocks/>
          </p:cNvSpPr>
          <p:nvPr/>
        </p:nvSpPr>
        <p:spPr bwMode="auto">
          <a:xfrm>
            <a:off x="755576" y="193162"/>
            <a:ext cx="826293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itchFamily="1" charset="0"/>
              </a:defRPr>
            </a:lvl1pPr>
            <a:lvl2pPr marL="542925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2pPr>
            <a:lvl3pPr marL="895350" indent="-173038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3pPr>
            <a:lvl4pPr marL="125730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4pPr>
            <a:lvl5pPr marL="161925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5pPr>
            <a:lvl6pPr marL="20764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6pPr>
            <a:lvl7pPr marL="25336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7pPr>
            <a:lvl8pPr marL="29908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8pPr>
            <a:lvl9pPr marL="34480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None/>
            </a:pP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	Yeni </a:t>
            </a:r>
            <a:r>
              <a:rPr lang="de-DE" alt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Sağ'ın</a:t>
            </a: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de-DE" alt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yükselişi</a:t>
            </a: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de-DE" alt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nasıl</a:t>
            </a: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de-DE" alt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açıklanabilir</a:t>
            </a: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?</a:t>
            </a:r>
            <a:r>
              <a:rPr lang="de-DE" altLang="de-DE" sz="2800" b="1" dirty="0">
                <a:latin typeface="+mn-lt"/>
                <a:cs typeface="Calibri" panose="020F0502020204030204" pitchFamily="34" charset="0"/>
              </a:rPr>
              <a:t> 		-</a:t>
            </a:r>
            <a:r>
              <a:rPr lang="de-DE" altLang="de-DE" b="1" dirty="0" err="1">
                <a:latin typeface="+mn-lt"/>
                <a:cs typeface="Calibri" panose="020F0502020204030204" pitchFamily="34" charset="0"/>
              </a:rPr>
              <a:t>Sosyo-ekonomik</a:t>
            </a:r>
            <a:r>
              <a:rPr lang="de-DE" altLang="de-DE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de-DE" altLang="de-DE" b="1" dirty="0" err="1">
                <a:latin typeface="+mn-lt"/>
                <a:cs typeface="Calibri" panose="020F0502020204030204" pitchFamily="34" charset="0"/>
              </a:rPr>
              <a:t>yaklaşım</a:t>
            </a:r>
            <a:r>
              <a:rPr lang="de-DE" altLang="de-DE" sz="2800" b="1" dirty="0">
                <a:latin typeface="+mn-lt"/>
                <a:cs typeface="Calibri" panose="020F0502020204030204" pitchFamily="34" charset="0"/>
              </a:rPr>
              <a:t>-</a:t>
            </a:r>
            <a:endParaRPr lang="de-DE" altLang="de-DE" sz="28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endParaRPr lang="de-DE" altLang="de-DE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endParaRPr lang="de-DE" altLang="de-DE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665387C-8D64-B8EA-AB31-F631EEC06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794825"/>
            <a:ext cx="1800200" cy="271568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9FDF5CC-B81E-0771-92F7-FAA97D12C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879199"/>
            <a:ext cx="1884610" cy="271568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9AA675D-8293-8011-7B24-5FB3BE482342}"/>
              </a:ext>
            </a:extLst>
          </p:cNvPr>
          <p:cNvSpPr txBox="1"/>
          <p:nvPr/>
        </p:nvSpPr>
        <p:spPr>
          <a:xfrm>
            <a:off x="2433515" y="5023534"/>
            <a:ext cx="4576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/>
              <a:t>Ekonomik</a:t>
            </a:r>
            <a:r>
              <a:rPr lang="de-DE" dirty="0"/>
              <a:t> </a:t>
            </a:r>
            <a:r>
              <a:rPr lang="de-DE" dirty="0" err="1"/>
              <a:t>küreselleşmeye</a:t>
            </a:r>
            <a:r>
              <a:rPr lang="de-DE" dirty="0"/>
              <a:t> </a:t>
            </a:r>
            <a:r>
              <a:rPr lang="de-DE" dirty="0" err="1"/>
              <a:t>karşı</a:t>
            </a:r>
            <a:r>
              <a:rPr lang="de-DE" dirty="0"/>
              <a:t> </a:t>
            </a:r>
            <a:r>
              <a:rPr lang="de-DE" dirty="0" err="1"/>
              <a:t>protesto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Ekonomik</a:t>
            </a:r>
            <a:r>
              <a:rPr lang="de-DE" dirty="0"/>
              <a:t>  </a:t>
            </a:r>
            <a:r>
              <a:rPr lang="de-DE" dirty="0" err="1"/>
              <a:t>küreselleşme</a:t>
            </a:r>
            <a:r>
              <a:rPr lang="de-DE" dirty="0"/>
              <a:t> </a:t>
            </a:r>
            <a:r>
              <a:rPr lang="de-DE" dirty="0" err="1"/>
              <a:t>sürecinin</a:t>
            </a:r>
            <a:r>
              <a:rPr lang="de-DE" dirty="0"/>
              <a:t> </a:t>
            </a:r>
            <a:r>
              <a:rPr lang="de-DE" dirty="0" err="1"/>
              <a:t>kaybedenleri</a:t>
            </a:r>
            <a:r>
              <a:rPr lang="de-DE" dirty="0"/>
              <a:t> </a:t>
            </a:r>
            <a:r>
              <a:rPr lang="de-DE" dirty="0" err="1"/>
              <a:t>tezi</a:t>
            </a:r>
            <a:r>
              <a:rPr lang="de-DE" dirty="0"/>
              <a:t> 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48C7CC9C-501A-8AB4-18AD-F21DE5D534C6}"/>
              </a:ext>
            </a:extLst>
          </p:cNvPr>
          <p:cNvSpPr/>
          <p:nvPr/>
        </p:nvSpPr>
        <p:spPr>
          <a:xfrm>
            <a:off x="1959582" y="5205324"/>
            <a:ext cx="340693" cy="14401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3910003C-0929-66FB-9F95-783898E7A005}"/>
              </a:ext>
            </a:extLst>
          </p:cNvPr>
          <p:cNvSpPr/>
          <p:nvPr/>
        </p:nvSpPr>
        <p:spPr>
          <a:xfrm>
            <a:off x="1959581" y="5733480"/>
            <a:ext cx="340693" cy="14401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Inhaltsplatzhalter 4">
            <a:extLst>
              <a:ext uri="{FF2B5EF4-FFF2-40B4-BE49-F238E27FC236}">
                <a16:creationId xmlns:a16="http://schemas.microsoft.com/office/drawing/2014/main" id="{1208416E-5C49-0FED-01CB-5F47622B9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761"/>
            <a:ext cx="8262937" cy="453672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None/>
              <a:defRPr/>
            </a:pPr>
            <a:r>
              <a:rPr lang="de-DE" altLang="de-DE" sz="1800" dirty="0">
                <a:cs typeface="Calibri" panose="020F0502020204030204" pitchFamily="34" charset="0"/>
              </a:rPr>
              <a:t>	Didier </a:t>
            </a:r>
            <a:r>
              <a:rPr lang="de-DE" altLang="de-DE" sz="1800" dirty="0" err="1">
                <a:cs typeface="Calibri" panose="020F0502020204030204" pitchFamily="34" charset="0"/>
              </a:rPr>
              <a:t>Eribon</a:t>
            </a:r>
            <a:r>
              <a:rPr lang="de-DE" altLang="de-DE" sz="1800" dirty="0">
                <a:cs typeface="Calibri" panose="020F0502020204030204" pitchFamily="34" charset="0"/>
              </a:rPr>
              <a:t>			       Mark Lilla</a:t>
            </a:r>
          </a:p>
        </p:txBody>
      </p:sp>
      <p:sp>
        <p:nvSpPr>
          <p:cNvPr id="46083" name="Titel 3">
            <a:extLst>
              <a:ext uri="{FF2B5EF4-FFF2-40B4-BE49-F238E27FC236}">
                <a16:creationId xmlns:a16="http://schemas.microsoft.com/office/drawing/2014/main" id="{91992A72-F293-8CC3-9D11-C08A9716940D}"/>
              </a:ext>
            </a:extLst>
          </p:cNvPr>
          <p:cNvSpPr txBox="1">
            <a:spLocks/>
          </p:cNvSpPr>
          <p:nvPr/>
        </p:nvSpPr>
        <p:spPr bwMode="auto">
          <a:xfrm>
            <a:off x="755576" y="193162"/>
            <a:ext cx="826293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itchFamily="1" charset="0"/>
              </a:defRPr>
            </a:lvl1pPr>
            <a:lvl2pPr marL="542925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2pPr>
            <a:lvl3pPr marL="895350" indent="-173038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3pPr>
            <a:lvl4pPr marL="125730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4pPr>
            <a:lvl5pPr marL="161925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5pPr>
            <a:lvl6pPr marL="20764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6pPr>
            <a:lvl7pPr marL="25336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7pPr>
            <a:lvl8pPr marL="29908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8pPr>
            <a:lvl9pPr marL="34480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None/>
            </a:pP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	Yeni </a:t>
            </a:r>
            <a:r>
              <a:rPr lang="de-DE" alt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Sağ'ın</a:t>
            </a: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de-DE" alt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yükselişi</a:t>
            </a: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de-DE" alt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nasıl</a:t>
            </a: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de-DE" altLang="de-DE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açıklanabilir</a:t>
            </a:r>
            <a:r>
              <a:rPr lang="de-DE" alt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?</a:t>
            </a:r>
            <a:r>
              <a:rPr lang="de-DE" altLang="de-DE" sz="2800" b="1" dirty="0">
                <a:latin typeface="+mn-lt"/>
                <a:cs typeface="Calibri" panose="020F0502020204030204" pitchFamily="34" charset="0"/>
              </a:rPr>
              <a:t> 		-</a:t>
            </a:r>
            <a:r>
              <a:rPr lang="de-DE" sz="2400" b="1" dirty="0" err="1"/>
              <a:t>Sosyopolitik</a:t>
            </a:r>
            <a:r>
              <a:rPr lang="de-DE" sz="2400" b="1" dirty="0"/>
              <a:t> </a:t>
            </a:r>
            <a:r>
              <a:rPr lang="de-DE" sz="2400" b="1" dirty="0" err="1"/>
              <a:t>yaklaşım</a:t>
            </a:r>
            <a:r>
              <a:rPr lang="de-DE" b="1" dirty="0"/>
              <a:t>-</a:t>
            </a:r>
            <a:endParaRPr lang="de-DE" sz="2400" b="1" dirty="0"/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None/>
            </a:pPr>
            <a:endParaRPr lang="de-DE" altLang="de-DE" sz="28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endParaRPr lang="de-DE" altLang="de-DE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endParaRPr lang="de-DE" altLang="de-DE" sz="2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9AA675D-8293-8011-7B24-5FB3BE482342}"/>
              </a:ext>
            </a:extLst>
          </p:cNvPr>
          <p:cNvSpPr txBox="1"/>
          <p:nvPr/>
        </p:nvSpPr>
        <p:spPr>
          <a:xfrm>
            <a:off x="2483768" y="4984933"/>
            <a:ext cx="51925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800" dirty="0" err="1"/>
              <a:t>Kültürel</a:t>
            </a:r>
            <a:r>
              <a:rPr lang="de-DE" sz="1800" dirty="0"/>
              <a:t> </a:t>
            </a:r>
            <a:r>
              <a:rPr lang="de-DE" sz="1800" dirty="0" err="1"/>
              <a:t>liberalleşme</a:t>
            </a:r>
            <a:r>
              <a:rPr lang="de-DE" sz="1800" dirty="0"/>
              <a:t> </a:t>
            </a:r>
            <a:r>
              <a:rPr lang="de-DE" sz="1800" dirty="0" err="1"/>
              <a:t>sürecine</a:t>
            </a:r>
            <a:r>
              <a:rPr lang="de-DE" sz="1800" dirty="0"/>
              <a:t> </a:t>
            </a:r>
            <a:r>
              <a:rPr lang="de-DE" sz="1800" dirty="0" err="1"/>
              <a:t>karşı</a:t>
            </a:r>
            <a:r>
              <a:rPr lang="de-DE" sz="1800" dirty="0"/>
              <a:t> </a:t>
            </a:r>
            <a:r>
              <a:rPr lang="de-DE" sz="1800" dirty="0" err="1"/>
              <a:t>protesto</a:t>
            </a:r>
            <a:r>
              <a:rPr lang="de-DE" sz="1800" dirty="0"/>
              <a:t>; </a:t>
            </a:r>
            <a:r>
              <a:rPr lang="de-DE" sz="1800" dirty="0" err="1"/>
              <a:t>elitlerin</a:t>
            </a:r>
            <a:r>
              <a:rPr lang="de-DE" sz="1800" dirty="0"/>
              <a:t> </a:t>
            </a:r>
            <a:r>
              <a:rPr lang="de-DE" sz="1800" dirty="0" err="1"/>
              <a:t>eleştirisi</a:t>
            </a:r>
            <a:endParaRPr lang="de-DE" sz="1800" dirty="0"/>
          </a:p>
          <a:p>
            <a:pPr>
              <a:defRPr/>
            </a:pPr>
            <a:endParaRPr lang="de-DE" sz="1800" dirty="0"/>
          </a:p>
          <a:p>
            <a:pPr>
              <a:defRPr/>
            </a:pPr>
            <a:r>
              <a:rPr lang="de-DE" sz="1800" dirty="0" err="1"/>
              <a:t>Siyasi</a:t>
            </a:r>
            <a:r>
              <a:rPr lang="de-DE" sz="1800" dirty="0"/>
              <a:t> </a:t>
            </a:r>
            <a:r>
              <a:rPr lang="de-DE" sz="1800" dirty="0" err="1"/>
              <a:t>temsil</a:t>
            </a:r>
            <a:r>
              <a:rPr lang="de-DE" sz="1800" dirty="0"/>
              <a:t> </a:t>
            </a:r>
            <a:r>
              <a:rPr lang="de-DE" sz="1800" dirty="0" err="1"/>
              <a:t>açığı</a:t>
            </a:r>
            <a:endParaRPr lang="de-DE" sz="1800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48C7CC9C-501A-8AB4-18AD-F21DE5D534C6}"/>
              </a:ext>
            </a:extLst>
          </p:cNvPr>
          <p:cNvSpPr/>
          <p:nvPr/>
        </p:nvSpPr>
        <p:spPr>
          <a:xfrm>
            <a:off x="1959582" y="5205324"/>
            <a:ext cx="340693" cy="14401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3910003C-0929-66FB-9F95-783898E7A005}"/>
              </a:ext>
            </a:extLst>
          </p:cNvPr>
          <p:cNvSpPr/>
          <p:nvPr/>
        </p:nvSpPr>
        <p:spPr>
          <a:xfrm>
            <a:off x="1959582" y="5928456"/>
            <a:ext cx="340693" cy="14401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0866CA-EAA2-B63D-B154-DB3441365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9" y="1515187"/>
            <a:ext cx="3367162" cy="32233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12AE13A-B4B7-7A61-DCBD-35CCF8948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3" y="1700808"/>
            <a:ext cx="1800200" cy="28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27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Inhaltsplatzhalter 4">
            <a:extLst>
              <a:ext uri="{FF2B5EF4-FFF2-40B4-BE49-F238E27FC236}">
                <a16:creationId xmlns:a16="http://schemas.microsoft.com/office/drawing/2014/main" id="{FF99EAB5-777D-69CB-A5AD-F5F34CF1C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700213"/>
            <a:ext cx="8262937" cy="44656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1800" dirty="0">
                <a:cs typeface="Geneva" pitchFamily="1" charset="0"/>
              </a:rPr>
              <a:t>Cornelia Koppetsch (2019): </a:t>
            </a:r>
            <a:r>
              <a:rPr lang="de-DE" altLang="de-DE" sz="1800" dirty="0" err="1">
                <a:cs typeface="Geneva" pitchFamily="1" charset="0"/>
              </a:rPr>
              <a:t>endüstriyel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moderniteden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küresel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moderniteye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geçiş</a:t>
            </a:r>
            <a:r>
              <a:rPr lang="de-DE" altLang="de-DE" sz="1800" dirty="0">
                <a:cs typeface="Geneva" pitchFamily="1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altLang="de-DE" sz="1800" dirty="0">
              <a:cs typeface="Geneva" pitchFamily="1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1800" dirty="0" err="1">
                <a:cs typeface="Geneva" pitchFamily="1" charset="0"/>
              </a:rPr>
              <a:t>Toplumsal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değişime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bir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tepki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ve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küreselleşmeye</a:t>
            </a:r>
            <a:r>
              <a:rPr lang="de-DE" altLang="de-DE" sz="1800" dirty="0">
                <a:cs typeface="Geneva" pitchFamily="1" charset="0"/>
              </a:rPr>
              <a:t> (</a:t>
            </a:r>
            <a:r>
              <a:rPr lang="de-DE" altLang="de-DE" sz="1800" dirty="0" err="1">
                <a:cs typeface="Geneva" pitchFamily="1" charset="0"/>
              </a:rPr>
              <a:t>sermaye</a:t>
            </a:r>
            <a:r>
              <a:rPr lang="de-DE" altLang="de-DE" sz="1800" dirty="0">
                <a:cs typeface="Geneva" pitchFamily="1" charset="0"/>
              </a:rPr>
              <a:t>, </a:t>
            </a:r>
            <a:r>
              <a:rPr lang="de-DE" altLang="de-DE" sz="1800" dirty="0" err="1">
                <a:cs typeface="Geneva" pitchFamily="1" charset="0"/>
              </a:rPr>
              <a:t>meta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ve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insanlar</a:t>
            </a:r>
            <a:r>
              <a:rPr lang="de-DE" altLang="de-DE" sz="1800" dirty="0">
                <a:cs typeface="Geneva" pitchFamily="1" charset="0"/>
              </a:rPr>
              <a:t>) </a:t>
            </a:r>
            <a:r>
              <a:rPr lang="de-DE" altLang="de-DE" sz="1800" dirty="0" err="1">
                <a:cs typeface="Geneva" pitchFamily="1" charset="0"/>
              </a:rPr>
              <a:t>karşı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bir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protesto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hareketi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olarak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sağ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popülizm</a:t>
            </a:r>
            <a:r>
              <a:rPr lang="de-DE" altLang="de-DE" sz="1800" dirty="0">
                <a:cs typeface="Geneva" pitchFamily="1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1800" dirty="0" err="1">
                <a:cs typeface="Geneva" pitchFamily="1" charset="0"/>
              </a:rPr>
              <a:t>Ulusal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konteynerin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üç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yönde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açılması</a:t>
            </a:r>
            <a:r>
              <a:rPr lang="de-DE" altLang="de-DE" sz="1800" dirty="0">
                <a:cs typeface="Geneva" pitchFamily="1" charset="0"/>
              </a:rPr>
              <a:t>: </a:t>
            </a:r>
          </a:p>
          <a:p>
            <a:r>
              <a:rPr lang="de-DE" altLang="de-DE" sz="1800" dirty="0" err="1">
                <a:cs typeface="Geneva" pitchFamily="1" charset="0"/>
              </a:rPr>
              <a:t>Ekonominin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uluslararasılaşması</a:t>
            </a:r>
            <a:r>
              <a:rPr lang="de-DE" altLang="de-DE" sz="1800" dirty="0">
                <a:cs typeface="Geneva" pitchFamily="1" charset="0"/>
              </a:rPr>
              <a:t> (</a:t>
            </a:r>
            <a:r>
              <a:rPr lang="de-DE" altLang="de-DE" sz="1800" dirty="0" err="1">
                <a:cs typeface="Geneva" pitchFamily="1" charset="0"/>
              </a:rPr>
              <a:t>ekonomik</a:t>
            </a:r>
            <a:r>
              <a:rPr lang="de-DE" altLang="de-DE" sz="1800" dirty="0">
                <a:cs typeface="Geneva" pitchFamily="1" charset="0"/>
              </a:rPr>
              <a:t>)</a:t>
            </a:r>
          </a:p>
          <a:p>
            <a:r>
              <a:rPr lang="de-DE" altLang="de-DE" sz="1800" dirty="0" err="1">
                <a:cs typeface="Geneva" pitchFamily="1" charset="0"/>
              </a:rPr>
              <a:t>Göçün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küreselleşmesi</a:t>
            </a:r>
            <a:r>
              <a:rPr lang="de-DE" altLang="de-DE" sz="1800" dirty="0">
                <a:cs typeface="Geneva" pitchFamily="1" charset="0"/>
              </a:rPr>
              <a:t> (</a:t>
            </a:r>
            <a:r>
              <a:rPr lang="de-DE" altLang="de-DE" sz="1800" dirty="0" err="1">
                <a:cs typeface="Geneva" pitchFamily="1" charset="0"/>
              </a:rPr>
              <a:t>kültürel</a:t>
            </a:r>
            <a:r>
              <a:rPr lang="de-DE" altLang="de-DE" sz="1800" dirty="0">
                <a:cs typeface="Geneva" pitchFamily="1" charset="0"/>
              </a:rPr>
              <a:t>) </a:t>
            </a:r>
          </a:p>
          <a:p>
            <a:r>
              <a:rPr lang="de-DE" altLang="de-DE" sz="1800" dirty="0" err="1">
                <a:cs typeface="Geneva" pitchFamily="1" charset="0"/>
              </a:rPr>
              <a:t>Siyaset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kurumların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uluslarüstüleştirilmesi</a:t>
            </a:r>
            <a:r>
              <a:rPr lang="de-DE" altLang="de-DE" sz="1800" dirty="0">
                <a:cs typeface="Geneva" pitchFamily="1" charset="0"/>
              </a:rPr>
              <a:t> (</a:t>
            </a:r>
            <a:r>
              <a:rPr lang="de-DE" altLang="de-DE" sz="1800" dirty="0" err="1">
                <a:cs typeface="Geneva" pitchFamily="1" charset="0"/>
              </a:rPr>
              <a:t>siyasal</a:t>
            </a:r>
            <a:r>
              <a:rPr lang="de-DE" altLang="de-DE" sz="1800" dirty="0">
                <a:cs typeface="Geneva" pitchFamily="1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altLang="de-DE" sz="1800" dirty="0">
              <a:cs typeface="Geneva" pitchFamily="1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de-DE" altLang="de-DE" sz="1800" dirty="0">
              <a:cs typeface="Geneva" pitchFamily="1" charset="0"/>
            </a:endParaRPr>
          </a:p>
        </p:txBody>
      </p:sp>
      <p:sp>
        <p:nvSpPr>
          <p:cNvPr id="50179" name="Titel 3">
            <a:extLst>
              <a:ext uri="{FF2B5EF4-FFF2-40B4-BE49-F238E27FC236}">
                <a16:creationId xmlns:a16="http://schemas.microsoft.com/office/drawing/2014/main" id="{139848D2-38B9-EA77-A1C8-45E387B2D8EA}"/>
              </a:ext>
            </a:extLst>
          </p:cNvPr>
          <p:cNvSpPr txBox="1">
            <a:spLocks/>
          </p:cNvSpPr>
          <p:nvPr/>
        </p:nvSpPr>
        <p:spPr bwMode="auto">
          <a:xfrm>
            <a:off x="881063" y="333375"/>
            <a:ext cx="826293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itchFamily="1" charset="0"/>
              </a:defRPr>
            </a:lvl1pPr>
            <a:lvl2pPr marL="542925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2pPr>
            <a:lvl3pPr marL="895350" indent="-173038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3pPr>
            <a:lvl4pPr marL="125730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4pPr>
            <a:lvl5pPr marL="161925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5pPr>
            <a:lvl6pPr marL="20764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6pPr>
            <a:lvl7pPr marL="25336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7pPr>
            <a:lvl8pPr marL="29908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8pPr>
            <a:lvl9pPr marL="34480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r>
              <a:rPr lang="de-DE" altLang="de-DE" b="1">
                <a:solidFill>
                  <a:srgbClr val="5858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Yeni Sağ'ın yükselişi nasıl açıklanabilir?</a:t>
            </a:r>
            <a:endParaRPr lang="de-DE" altLang="de-DE" b="1">
              <a:solidFill>
                <a:srgbClr val="5858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0357C50-2B87-3925-CE6D-0383DD249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3443691"/>
            <a:ext cx="1926902" cy="292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08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Inhaltsplatzhalter 4">
            <a:extLst>
              <a:ext uri="{FF2B5EF4-FFF2-40B4-BE49-F238E27FC236}">
                <a16:creationId xmlns:a16="http://schemas.microsoft.com/office/drawing/2014/main" id="{AA8A36E0-6129-74D2-A418-2D1C15F9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700213"/>
            <a:ext cx="8262937" cy="41052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1800" dirty="0" err="1">
                <a:cs typeface="Geneva" pitchFamily="1" charset="0"/>
              </a:rPr>
              <a:t>Ulusal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konteynerin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açılması</a:t>
            </a:r>
            <a:r>
              <a:rPr lang="de-DE" altLang="de-DE" sz="1800" dirty="0">
                <a:cs typeface="Geneva" pitchFamily="1" charset="0"/>
              </a:rPr>
              <a:t>, </a:t>
            </a:r>
            <a:r>
              <a:rPr lang="de-DE" altLang="de-DE" sz="1800" dirty="0" err="1">
                <a:cs typeface="Geneva" pitchFamily="1" charset="0"/>
              </a:rPr>
              <a:t>devalüasyonlara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veya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yeniden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değerlemelere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yol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açmaktadır</a:t>
            </a:r>
            <a:r>
              <a:rPr lang="de-DE" altLang="de-DE" sz="1800" dirty="0">
                <a:cs typeface="Geneva" pitchFamily="1" charset="0"/>
              </a:rPr>
              <a:t>. </a:t>
            </a:r>
          </a:p>
          <a:p>
            <a:pPr marL="1000125" lvl="2" indent="-285750"/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Ekonomik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sermaye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, </a:t>
            </a:r>
          </a:p>
          <a:p>
            <a:pPr marL="1000125" lvl="2" indent="-285750"/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kültürel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sermaye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ve</a:t>
            </a:r>
            <a:endParaRPr lang="de-DE" altLang="de-DE" sz="1800" dirty="0">
              <a:ea typeface="Geneva" pitchFamily="1" charset="0"/>
              <a:cs typeface="Geneva" pitchFamily="1" charset="0"/>
            </a:endParaRPr>
          </a:p>
          <a:p>
            <a:pPr marL="1000125" lvl="2" indent="-285750"/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sosyal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sermaye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(Kraemer 2017)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altLang="de-DE" sz="1800" dirty="0">
              <a:cs typeface="Geneva" pitchFamily="1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1800" dirty="0">
                <a:cs typeface="Geneva" pitchFamily="1" charset="0"/>
              </a:rPr>
              <a:t>	 </a:t>
            </a:r>
            <a:r>
              <a:rPr lang="de-DE" altLang="de-DE" sz="1800" dirty="0" err="1">
                <a:cs typeface="Geneva" pitchFamily="1" charset="0"/>
              </a:rPr>
              <a:t>Sağ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popülizm</a:t>
            </a:r>
            <a:r>
              <a:rPr lang="de-DE" altLang="de-DE" sz="1800" dirty="0">
                <a:cs typeface="Geneva" pitchFamily="1" charset="0"/>
              </a:rPr>
              <a:t>, </a:t>
            </a:r>
            <a:r>
              <a:rPr lang="de-DE" altLang="de-DE" sz="1800" dirty="0" err="1">
                <a:cs typeface="Geneva" pitchFamily="1" charset="0"/>
              </a:rPr>
              <a:t>daha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fazla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değersizleştirilmemeleri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için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ekonomik</a:t>
            </a:r>
            <a:r>
              <a:rPr lang="de-DE" altLang="de-DE" sz="1800" dirty="0">
                <a:cs typeface="Geneva" pitchFamily="1" charset="0"/>
              </a:rPr>
              <a:t>,  </a:t>
            </a:r>
            <a:r>
              <a:rPr lang="de-DE" altLang="de-DE" sz="1800" dirty="0" err="1">
                <a:cs typeface="Geneva" pitchFamily="1" charset="0"/>
              </a:rPr>
              <a:t>kültürel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ve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sosyal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sermayeyi</a:t>
            </a:r>
            <a:r>
              <a:rPr lang="de-DE" altLang="de-DE" sz="1800" dirty="0">
                <a:cs typeface="Geneva" pitchFamily="1" charset="0"/>
              </a:rPr>
              <a:t>  </a:t>
            </a:r>
            <a:r>
              <a:rPr lang="de-DE" altLang="de-DE" sz="1800" dirty="0" err="1">
                <a:cs typeface="Geneva" pitchFamily="1" charset="0"/>
              </a:rPr>
              <a:t>ulusa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ve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vatana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geri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bağlamak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istiyor</a:t>
            </a:r>
            <a:r>
              <a:rPr lang="de-DE" altLang="de-DE" sz="1800" dirty="0">
                <a:cs typeface="Geneva" pitchFamily="1" charset="0"/>
              </a:rPr>
              <a:t>.</a:t>
            </a:r>
          </a:p>
        </p:txBody>
      </p:sp>
      <p:sp>
        <p:nvSpPr>
          <p:cNvPr id="52227" name="Titel 3">
            <a:extLst>
              <a:ext uri="{FF2B5EF4-FFF2-40B4-BE49-F238E27FC236}">
                <a16:creationId xmlns:a16="http://schemas.microsoft.com/office/drawing/2014/main" id="{856DE88A-E358-E1A9-D3F6-922998816914}"/>
              </a:ext>
            </a:extLst>
          </p:cNvPr>
          <p:cNvSpPr txBox="1">
            <a:spLocks/>
          </p:cNvSpPr>
          <p:nvPr/>
        </p:nvSpPr>
        <p:spPr bwMode="auto">
          <a:xfrm>
            <a:off x="1187624" y="333375"/>
            <a:ext cx="7956376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itchFamily="1" charset="0"/>
              </a:defRPr>
            </a:lvl1pPr>
            <a:lvl2pPr marL="542925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2pPr>
            <a:lvl3pPr marL="895350" indent="-173038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3pPr>
            <a:lvl4pPr marL="125730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4pPr>
            <a:lvl5pPr marL="161925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5pPr>
            <a:lvl6pPr marL="20764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6pPr>
            <a:lvl7pPr marL="25336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7pPr>
            <a:lvl8pPr marL="29908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8pPr>
            <a:lvl9pPr marL="34480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r>
              <a:rPr lang="de-DE" alt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Yeni </a:t>
            </a:r>
            <a:r>
              <a:rPr lang="de-DE" altLang="de-DE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Sağ'ın</a:t>
            </a:r>
            <a:r>
              <a:rPr lang="de-DE" alt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de-DE" altLang="de-DE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yükselişi</a:t>
            </a:r>
            <a:r>
              <a:rPr lang="de-DE" alt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de-DE" altLang="de-DE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nasıl</a:t>
            </a:r>
            <a:r>
              <a:rPr lang="de-DE" alt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de-DE" altLang="de-DE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açıklanabilir</a:t>
            </a:r>
            <a:r>
              <a:rPr lang="de-DE" alt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?</a:t>
            </a:r>
            <a:endParaRPr lang="de-DE" altLang="de-DE" b="1" dirty="0">
              <a:solidFill>
                <a:srgbClr val="5858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ingekerbter Pfeil nach rechts 3">
            <a:extLst>
              <a:ext uri="{FF2B5EF4-FFF2-40B4-BE49-F238E27FC236}">
                <a16:creationId xmlns:a16="http://schemas.microsoft.com/office/drawing/2014/main" id="{9FC253BF-23F1-16E0-6405-FE89DB3AF1ED}"/>
              </a:ext>
            </a:extLst>
          </p:cNvPr>
          <p:cNvSpPr/>
          <p:nvPr/>
        </p:nvSpPr>
        <p:spPr>
          <a:xfrm>
            <a:off x="971600" y="4365104"/>
            <a:ext cx="398537" cy="216024"/>
          </a:xfrm>
          <a:prstGeom prst="notchedRightArrow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83686-4EB5-C42C-9300-982240B5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0" dirty="0">
                <a:solidFill>
                  <a:schemeClr val="tx1"/>
                </a:solidFill>
              </a:rPr>
              <a:t> </a:t>
            </a:r>
            <a:r>
              <a:rPr lang="tr-T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İçerik</a:t>
            </a:r>
            <a:b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7A39E3-76AF-3D30-E391-F07940286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endParaRPr lang="de-DE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 err="1"/>
              <a:t>Göç</a:t>
            </a:r>
            <a:r>
              <a:rPr lang="de-DE" dirty="0"/>
              <a:t>, </a:t>
            </a:r>
            <a:r>
              <a:rPr lang="de-DE" dirty="0" err="1"/>
              <a:t>çok</a:t>
            </a:r>
            <a:r>
              <a:rPr lang="de-DE" dirty="0"/>
              <a:t> </a:t>
            </a:r>
            <a:r>
              <a:rPr lang="de-DE" dirty="0" err="1"/>
              <a:t>kültürlülük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demografik</a:t>
            </a:r>
            <a:r>
              <a:rPr lang="de-DE" dirty="0"/>
              <a:t> </a:t>
            </a:r>
            <a:r>
              <a:rPr lang="de-DE" dirty="0" err="1"/>
              <a:t>değişim</a:t>
            </a:r>
            <a:endParaRPr lang="de-DE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/>
              <a:t> </a:t>
            </a:r>
            <a:r>
              <a:rPr lang="de-DE" dirty="0" err="1"/>
              <a:t>Popülist</a:t>
            </a:r>
            <a:r>
              <a:rPr lang="de-DE" dirty="0"/>
              <a:t> </a:t>
            </a:r>
            <a:r>
              <a:rPr lang="de-DE" dirty="0" err="1"/>
              <a:t>Sağın</a:t>
            </a:r>
            <a:r>
              <a:rPr lang="de-DE" dirty="0"/>
              <a:t> </a:t>
            </a:r>
            <a:r>
              <a:rPr lang="de-DE" dirty="0" err="1"/>
              <a:t>toplumsal</a:t>
            </a:r>
            <a:r>
              <a:rPr lang="de-DE" dirty="0"/>
              <a:t> </a:t>
            </a:r>
            <a:r>
              <a:rPr lang="de-DE" dirty="0" err="1"/>
              <a:t>dinamikleri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boyutları</a:t>
            </a:r>
            <a:endParaRPr lang="de-DE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/>
              <a:t> </a:t>
            </a:r>
            <a:r>
              <a:rPr lang="de-DE" dirty="0" err="1"/>
              <a:t>Popülizmin</a:t>
            </a:r>
            <a:r>
              <a:rPr lang="de-DE" dirty="0"/>
              <a:t> </a:t>
            </a:r>
            <a:r>
              <a:rPr lang="de-DE" dirty="0" err="1"/>
              <a:t>yükselişinin</a:t>
            </a:r>
            <a:r>
              <a:rPr lang="de-DE" dirty="0"/>
              <a:t> </a:t>
            </a:r>
            <a:r>
              <a:rPr lang="de-DE" dirty="0" err="1"/>
              <a:t>sebepleri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A0D7A2-03A4-B67E-A702-E3923994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0B99C-32CF-4C65-A180-16B0740444AE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33462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Inhaltsplatzhalter 4">
            <a:extLst>
              <a:ext uri="{FF2B5EF4-FFF2-40B4-BE49-F238E27FC236}">
                <a16:creationId xmlns:a16="http://schemas.microsoft.com/office/drawing/2014/main" id="{48C4EE61-2D7C-8942-644A-DDC4D18FA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700213"/>
            <a:ext cx="8262937" cy="41052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1800" dirty="0" err="1">
                <a:cs typeface="Geneva" pitchFamily="1" charset="0"/>
              </a:rPr>
              <a:t>Günümüzün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popülist</a:t>
            </a:r>
            <a:r>
              <a:rPr lang="de-DE" altLang="de-DE" sz="1800" dirty="0">
                <a:cs typeface="Geneva" pitchFamily="1" charset="0"/>
              </a:rPr>
              <a:t> </a:t>
            </a:r>
            <a:r>
              <a:rPr lang="de-DE" altLang="de-DE" sz="1800" dirty="0" err="1">
                <a:cs typeface="Geneva" pitchFamily="1" charset="0"/>
              </a:rPr>
              <a:t>anı</a:t>
            </a:r>
            <a:r>
              <a:rPr lang="de-DE" altLang="de-DE" sz="1800" dirty="0">
                <a:cs typeface="Geneva" pitchFamily="1" charset="0"/>
              </a:rPr>
              <a:t>:</a:t>
            </a:r>
          </a:p>
          <a:p>
            <a:pPr marL="1000125" lvl="2" indent="-285750"/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Sosyal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sınıfsızlaşma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: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sosyal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statü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ve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güç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kaybı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, alt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orta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sınıfta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yoğunlaşma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, </a:t>
            </a:r>
          </a:p>
          <a:p>
            <a:pPr marL="1000125" lvl="2" indent="-285750"/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Meşruiyet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krizi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: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ilerici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neoliberalizmin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güvenilirliğini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yitirmesi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,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artan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sosyal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eşitsizlik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, </a:t>
            </a:r>
          </a:p>
          <a:p>
            <a:pPr marL="1000125" lvl="2" indent="-285750"/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Savaş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olayları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: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Dünya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mali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krizi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,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iklim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krizi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, "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mülteci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 </a:t>
            </a:r>
            <a:r>
              <a:rPr lang="de-DE" altLang="de-DE" sz="1800" dirty="0" err="1">
                <a:ea typeface="Geneva" pitchFamily="1" charset="0"/>
                <a:cs typeface="Geneva" pitchFamily="1" charset="0"/>
              </a:rPr>
              <a:t>krizi</a:t>
            </a:r>
            <a:r>
              <a:rPr lang="de-DE" altLang="de-DE" sz="1800" dirty="0">
                <a:ea typeface="Geneva" pitchFamily="1" charset="0"/>
                <a:cs typeface="Geneva" pitchFamily="1" charset="0"/>
              </a:rPr>
              <a:t>" (Koppetsch 2019)</a:t>
            </a:r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55A67E82-03E6-D839-2816-B04BADE1E1C5}"/>
              </a:ext>
            </a:extLst>
          </p:cNvPr>
          <p:cNvSpPr txBox="1">
            <a:spLocks/>
          </p:cNvSpPr>
          <p:nvPr/>
        </p:nvSpPr>
        <p:spPr bwMode="auto">
          <a:xfrm>
            <a:off x="1204913" y="333375"/>
            <a:ext cx="79390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itchFamily="1" charset="0"/>
              </a:defRPr>
            </a:lvl1pPr>
            <a:lvl2pPr marL="542925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2pPr>
            <a:lvl3pPr marL="895350" indent="-173038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3pPr>
            <a:lvl4pPr marL="125730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4pPr>
            <a:lvl5pPr marL="161925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5pPr>
            <a:lvl6pPr marL="20764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6pPr>
            <a:lvl7pPr marL="25336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7pPr>
            <a:lvl8pPr marL="29908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8pPr>
            <a:lvl9pPr marL="34480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r>
              <a:rPr lang="de-DE" alt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Yeni </a:t>
            </a:r>
            <a:r>
              <a:rPr lang="de-DE" altLang="de-DE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Sağ'ın</a:t>
            </a:r>
            <a:r>
              <a:rPr lang="de-DE" alt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de-DE" altLang="de-DE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yükselişi</a:t>
            </a:r>
            <a:r>
              <a:rPr lang="de-DE" alt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de-DE" altLang="de-DE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nasıl</a:t>
            </a:r>
            <a:r>
              <a:rPr lang="de-DE" alt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de-DE" altLang="de-DE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açıklanabilir</a:t>
            </a:r>
            <a:r>
              <a:rPr lang="de-DE" alt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Calibri" panose="020F0502020204030204" pitchFamily="34" charset="0"/>
              </a:rPr>
              <a:t>?</a:t>
            </a:r>
            <a:endParaRPr lang="de-DE" altLang="de-DE" b="1" dirty="0">
              <a:solidFill>
                <a:srgbClr val="5858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Inhaltsplatzhalter 4">
            <a:extLst>
              <a:ext uri="{FF2B5EF4-FFF2-40B4-BE49-F238E27FC236}">
                <a16:creationId xmlns:a16="http://schemas.microsoft.com/office/drawing/2014/main" id="{E36D938B-DBA5-5BB4-E2B2-5DF70936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268413"/>
            <a:ext cx="7920037" cy="43211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1400" dirty="0">
                <a:cs typeface="Geneva" pitchFamily="1" charset="0"/>
              </a:rPr>
              <a:t>Brähler, Elmar; Decker, Oliver (2018): Flucht ins Autoritäre. Rechtsextreme Dynamiken in der Mitte der Gesellschaft. Psychosozial-Verlag, Gießen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1400" dirty="0" err="1">
                <a:cs typeface="Geneva" pitchFamily="1" charset="0"/>
              </a:rPr>
              <a:t>Eribon</a:t>
            </a:r>
            <a:r>
              <a:rPr lang="de-DE" altLang="de-DE" sz="1400" dirty="0">
                <a:cs typeface="Geneva" pitchFamily="1" charset="0"/>
              </a:rPr>
              <a:t>, Didier (2016): Rückkehr nach Reims. Suhrkamp, Berlin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1400" dirty="0" err="1">
                <a:cs typeface="Geneva" pitchFamily="1" charset="0"/>
              </a:rPr>
              <a:t>Goodhart</a:t>
            </a:r>
            <a:r>
              <a:rPr lang="de-DE" altLang="de-DE" sz="1400" dirty="0">
                <a:cs typeface="Geneva" pitchFamily="1" charset="0"/>
              </a:rPr>
              <a:t>, David (2017): The Road </a:t>
            </a:r>
            <a:r>
              <a:rPr lang="de-DE" altLang="de-DE" sz="1400" dirty="0" err="1">
                <a:cs typeface="Geneva" pitchFamily="1" charset="0"/>
              </a:rPr>
              <a:t>to</a:t>
            </a:r>
            <a:r>
              <a:rPr lang="de-DE" altLang="de-DE" sz="1400" dirty="0">
                <a:cs typeface="Geneva" pitchFamily="1" charset="0"/>
              </a:rPr>
              <a:t> </a:t>
            </a:r>
            <a:r>
              <a:rPr lang="de-DE" altLang="de-DE" sz="1400" dirty="0" err="1">
                <a:cs typeface="Geneva" pitchFamily="1" charset="0"/>
              </a:rPr>
              <a:t>Somewhere</a:t>
            </a:r>
            <a:r>
              <a:rPr lang="de-DE" altLang="de-DE" sz="1400" dirty="0">
                <a:cs typeface="Geneva" pitchFamily="1" charset="0"/>
              </a:rPr>
              <a:t>: The Populist </a:t>
            </a:r>
            <a:r>
              <a:rPr lang="de-DE" altLang="de-DE" sz="1400" dirty="0" err="1">
                <a:cs typeface="Geneva" pitchFamily="1" charset="0"/>
              </a:rPr>
              <a:t>Revolt</a:t>
            </a:r>
            <a:r>
              <a:rPr lang="de-DE" altLang="de-DE" sz="1400" dirty="0">
                <a:cs typeface="Geneva" pitchFamily="1" charset="0"/>
              </a:rPr>
              <a:t> and </a:t>
            </a:r>
            <a:r>
              <a:rPr lang="de-DE" altLang="de-DE" sz="1400" dirty="0" err="1">
                <a:cs typeface="Geneva" pitchFamily="1" charset="0"/>
              </a:rPr>
              <a:t>the</a:t>
            </a:r>
            <a:r>
              <a:rPr lang="de-DE" altLang="de-DE" sz="1400" dirty="0">
                <a:cs typeface="Geneva" pitchFamily="1" charset="0"/>
              </a:rPr>
              <a:t> Future </a:t>
            </a:r>
            <a:r>
              <a:rPr lang="de-DE" altLang="de-DE" sz="1400" dirty="0" err="1">
                <a:cs typeface="Geneva" pitchFamily="1" charset="0"/>
              </a:rPr>
              <a:t>of</a:t>
            </a:r>
            <a:r>
              <a:rPr lang="de-DE" altLang="de-DE" sz="1400" dirty="0">
                <a:cs typeface="Geneva" pitchFamily="1" charset="0"/>
              </a:rPr>
              <a:t> Politics. C. Hurst &amp; Co, London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1400" dirty="0">
                <a:cs typeface="Geneva" pitchFamily="1" charset="0"/>
              </a:rPr>
              <a:t>Koppetsch, Cornelia (2019):  Die Gesellschaft des Zorns Rechtspopulismus im globalen Zeitalter </a:t>
            </a:r>
            <a:r>
              <a:rPr lang="de-DE" altLang="de-DE" sz="1400" dirty="0" err="1">
                <a:cs typeface="Geneva" pitchFamily="1" charset="0"/>
              </a:rPr>
              <a:t>Transcript</a:t>
            </a:r>
            <a:r>
              <a:rPr lang="de-DE" altLang="de-DE" sz="1400" dirty="0">
                <a:cs typeface="Geneva" pitchFamily="1" charset="0"/>
              </a:rPr>
              <a:t> Verlag, Bielefeld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1400" dirty="0">
                <a:cs typeface="Geneva" pitchFamily="1" charset="0"/>
              </a:rPr>
              <a:t>Kraemer, Klaus (2018): , Sehnsucht nach dem nationalen Container. Zur symbolischen Ökonomie des neuen Nationalismus in Europa, </a:t>
            </a:r>
            <a:r>
              <a:rPr lang="de-DE" altLang="de-DE" sz="1400" dirty="0" err="1">
                <a:cs typeface="Geneva" pitchFamily="1" charset="0"/>
              </a:rPr>
              <a:t>in:Leviathan</a:t>
            </a:r>
            <a:r>
              <a:rPr lang="de-DE" altLang="de-DE" sz="1400" dirty="0">
                <a:cs typeface="Geneva" pitchFamily="1" charset="0"/>
              </a:rPr>
              <a:t>, Jahrgang 46 (2018), Heft 2, Seite 280 – 302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1400" dirty="0">
                <a:cs typeface="Geneva" pitchFamily="1" charset="0"/>
              </a:rPr>
              <a:t>Lilla, Mark (2017):  The </a:t>
            </a:r>
            <a:r>
              <a:rPr lang="de-DE" altLang="de-DE" sz="1400" dirty="0" err="1">
                <a:cs typeface="Geneva" pitchFamily="1" charset="0"/>
              </a:rPr>
              <a:t>once</a:t>
            </a:r>
            <a:r>
              <a:rPr lang="de-DE" altLang="de-DE" sz="1400" dirty="0">
                <a:cs typeface="Geneva" pitchFamily="1" charset="0"/>
              </a:rPr>
              <a:t> and </a:t>
            </a:r>
            <a:r>
              <a:rPr lang="de-DE" altLang="de-DE" sz="1400" dirty="0" err="1">
                <a:cs typeface="Geneva" pitchFamily="1" charset="0"/>
              </a:rPr>
              <a:t>future</a:t>
            </a:r>
            <a:r>
              <a:rPr lang="de-DE" altLang="de-DE" sz="1400" dirty="0">
                <a:cs typeface="Geneva" pitchFamily="1" charset="0"/>
              </a:rPr>
              <a:t> liberal: After </a:t>
            </a:r>
            <a:r>
              <a:rPr lang="de-DE" altLang="de-DE" sz="1400" dirty="0" err="1">
                <a:cs typeface="Geneva" pitchFamily="1" charset="0"/>
              </a:rPr>
              <a:t>identity</a:t>
            </a:r>
            <a:r>
              <a:rPr lang="de-DE" altLang="de-DE" sz="1400" dirty="0">
                <a:cs typeface="Geneva" pitchFamily="1" charset="0"/>
              </a:rPr>
              <a:t> </a:t>
            </a:r>
            <a:r>
              <a:rPr lang="de-DE" altLang="de-DE" sz="1400" dirty="0" err="1">
                <a:cs typeface="Geneva" pitchFamily="1" charset="0"/>
              </a:rPr>
              <a:t>politics</a:t>
            </a:r>
            <a:r>
              <a:rPr lang="de-DE" altLang="de-DE" sz="1400" dirty="0">
                <a:cs typeface="Geneva" pitchFamily="1" charset="0"/>
              </a:rPr>
              <a:t>, Harper Collins, New York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1400" dirty="0" err="1">
                <a:cs typeface="Geneva" pitchFamily="1" charset="0"/>
              </a:rPr>
              <a:t>Manow</a:t>
            </a:r>
            <a:r>
              <a:rPr lang="de-DE" altLang="de-DE" sz="1400" dirty="0">
                <a:cs typeface="Geneva" pitchFamily="1" charset="0"/>
              </a:rPr>
              <a:t>, Philip(2018): Die Politische Ökonomie des Populismus, Suhrkamp Berlin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1400" dirty="0">
                <a:cs typeface="Geneva" pitchFamily="1" charset="0"/>
              </a:rPr>
              <a:t>May, Michael (2016): Die unscharfen Grenzen des </a:t>
            </a:r>
            <a:r>
              <a:rPr lang="de-DE" altLang="de-DE" sz="1400" dirty="0" err="1">
                <a:cs typeface="Geneva" pitchFamily="1" charset="0"/>
              </a:rPr>
              <a:t>Kontroversitatsgebots</a:t>
            </a:r>
            <a:r>
              <a:rPr lang="de-DE" altLang="de-DE" sz="1400" dirty="0">
                <a:cs typeface="Geneva" pitchFamily="1" charset="0"/>
              </a:rPr>
              <a:t> und des </a:t>
            </a:r>
            <a:r>
              <a:rPr lang="de-DE" altLang="de-DE" sz="1400" dirty="0" err="1">
                <a:cs typeface="Geneva" pitchFamily="1" charset="0"/>
              </a:rPr>
              <a:t>Uberwaltigungsverbots</a:t>
            </a:r>
            <a:r>
              <a:rPr lang="de-DE" altLang="de-DE" sz="1400" dirty="0">
                <a:cs typeface="Geneva" pitchFamily="1" charset="0"/>
              </a:rPr>
              <a:t>. In </a:t>
            </a:r>
            <a:r>
              <a:rPr lang="de-DE" altLang="de-DE" sz="1400" i="1" dirty="0">
                <a:cs typeface="Geneva" pitchFamily="1" charset="0"/>
              </a:rPr>
              <a:t>Brauchen wir den Beutelsbacher Konsens? Eine Debatte </a:t>
            </a:r>
            <a:r>
              <a:rPr lang="de-DE" altLang="de-DE" sz="1400" i="1" dirty="0" err="1">
                <a:cs typeface="Geneva" pitchFamily="1" charset="0"/>
              </a:rPr>
              <a:t>derpolitischen</a:t>
            </a:r>
            <a:r>
              <a:rPr lang="de-DE" altLang="de-DE" sz="1400" i="1" dirty="0">
                <a:cs typeface="Geneva" pitchFamily="1" charset="0"/>
              </a:rPr>
              <a:t> Bildung</a:t>
            </a:r>
            <a:r>
              <a:rPr lang="de-DE" altLang="de-DE" sz="1400" dirty="0">
                <a:cs typeface="Geneva" pitchFamily="1" charset="0"/>
              </a:rPr>
              <a:t>, Hrsg. Benedikt Widmaier und Peter Zorn, 233–241. Bonn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altLang="de-DE" sz="1400" dirty="0">
                <a:cs typeface="Geneva" pitchFamily="1" charset="0"/>
              </a:rPr>
              <a:t>Rodrik, Dani (2017): </a:t>
            </a:r>
            <a:r>
              <a:rPr lang="de-DE" altLang="de-DE" sz="1400" dirty="0" err="1">
                <a:cs typeface="Geneva" pitchFamily="1" charset="0"/>
              </a:rPr>
              <a:t>Populism</a:t>
            </a:r>
            <a:r>
              <a:rPr lang="de-DE" altLang="de-DE" sz="1400" dirty="0">
                <a:cs typeface="Geneva" pitchFamily="1" charset="0"/>
              </a:rPr>
              <a:t> and </a:t>
            </a:r>
            <a:r>
              <a:rPr lang="de-DE" altLang="de-DE" sz="1400" dirty="0" err="1">
                <a:cs typeface="Geneva" pitchFamily="1" charset="0"/>
              </a:rPr>
              <a:t>the</a:t>
            </a:r>
            <a:r>
              <a:rPr lang="de-DE" altLang="de-DE" sz="1400" dirty="0">
                <a:cs typeface="Geneva" pitchFamily="1" charset="0"/>
              </a:rPr>
              <a:t> Economics </a:t>
            </a:r>
            <a:r>
              <a:rPr lang="de-DE" altLang="de-DE" sz="1400" dirty="0" err="1">
                <a:cs typeface="Geneva" pitchFamily="1" charset="0"/>
              </a:rPr>
              <a:t>of</a:t>
            </a:r>
            <a:r>
              <a:rPr lang="de-DE" altLang="de-DE" sz="1400" dirty="0">
                <a:cs typeface="Geneva" pitchFamily="1" charset="0"/>
              </a:rPr>
              <a:t> </a:t>
            </a:r>
            <a:r>
              <a:rPr lang="de-DE" altLang="de-DE" sz="1400" dirty="0" err="1">
                <a:cs typeface="Geneva" pitchFamily="1" charset="0"/>
              </a:rPr>
              <a:t>Globalization</a:t>
            </a:r>
            <a:r>
              <a:rPr lang="de-DE" altLang="de-DE" sz="1400" dirty="0">
                <a:cs typeface="Geneva" pitchFamily="1" charset="0"/>
              </a:rPr>
              <a:t>. Working Paper. 2017. Online: https://drodrik.scholar.harvard.edu/files/dani-rodrik/files/populism_and_the_economics_of_globalization.pdf (Stand 12.11.2019).</a:t>
            </a:r>
          </a:p>
        </p:txBody>
      </p:sp>
      <p:sp>
        <p:nvSpPr>
          <p:cNvPr id="61443" name="Titel 3">
            <a:extLst>
              <a:ext uri="{FF2B5EF4-FFF2-40B4-BE49-F238E27FC236}">
                <a16:creationId xmlns:a16="http://schemas.microsoft.com/office/drawing/2014/main" id="{DEC57B76-F4B2-DEEF-E2B8-91901A0D6FC1}"/>
              </a:ext>
            </a:extLst>
          </p:cNvPr>
          <p:cNvSpPr txBox="1">
            <a:spLocks/>
          </p:cNvSpPr>
          <p:nvPr/>
        </p:nvSpPr>
        <p:spPr bwMode="auto">
          <a:xfrm>
            <a:off x="1116013" y="333375"/>
            <a:ext cx="820896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Geneva" pitchFamily="1" charset="0"/>
              </a:defRPr>
            </a:lvl1pPr>
            <a:lvl2pPr marL="542925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2pPr>
            <a:lvl3pPr marL="895350" indent="-173038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3pPr>
            <a:lvl4pPr marL="125730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4pPr>
            <a:lvl5pPr marL="161925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5pPr>
            <a:lvl6pPr marL="20764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6pPr>
            <a:lvl7pPr marL="25336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7pPr>
            <a:lvl8pPr marL="29908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8pPr>
            <a:lvl9pPr marL="34480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dirty="0" err="1"/>
              <a:t>Kaynakca</a:t>
            </a:r>
            <a:r>
              <a:rPr lang="de-DE" altLang="de-DE" dirty="0"/>
              <a:t>:</a:t>
            </a:r>
            <a:endParaRPr lang="de-DE" altLang="de-DE" b="1" dirty="0">
              <a:solidFill>
                <a:srgbClr val="58585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3">
            <a:extLst>
              <a:ext uri="{FF2B5EF4-FFF2-40B4-BE49-F238E27FC236}">
                <a16:creationId xmlns:a16="http://schemas.microsoft.com/office/drawing/2014/main" id="{957768DF-2DE4-6867-0A76-69EA043B9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997200"/>
            <a:ext cx="8262938" cy="657225"/>
          </a:xfrm>
        </p:spPr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Göç</a:t>
            </a:r>
            <a:r>
              <a:rPr lang="de-DE" dirty="0">
                <a:solidFill>
                  <a:schemeClr val="tx1"/>
                </a:solidFill>
              </a:rPr>
              <a:t>, </a:t>
            </a:r>
            <a:r>
              <a:rPr lang="de-DE" dirty="0" err="1">
                <a:solidFill>
                  <a:schemeClr val="tx1"/>
                </a:solidFill>
              </a:rPr>
              <a:t>çok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kültürlülük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ve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demografik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değişim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Fußzeilenplatzhalter 5">
            <a:extLst>
              <a:ext uri="{FF2B5EF4-FFF2-40B4-BE49-F238E27FC236}">
                <a16:creationId xmlns:a16="http://schemas.microsoft.com/office/drawing/2014/main" id="{9995B2BD-6CB2-6E1F-B484-67A05E86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panose="020B0604020202020204" pitchFamily="34" charset="0"/>
              </a:rPr>
              <a:t>Hochschule Landshut</a:t>
            </a:r>
          </a:p>
        </p:txBody>
      </p:sp>
      <p:sp>
        <p:nvSpPr>
          <p:cNvPr id="49158" name="Foliennummernplatzhalter 4">
            <a:extLst>
              <a:ext uri="{FF2B5EF4-FFF2-40B4-BE49-F238E27FC236}">
                <a16:creationId xmlns:a16="http://schemas.microsoft.com/office/drawing/2014/main" id="{34AE7AF8-C76D-5388-32BF-F6FF88D5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fld id="{66EAF3C5-8808-4D3E-99B7-A818AE2E8038}" type="slidenum">
              <a:rPr lang="de-DE" altLang="de-DE" sz="1200" smtClean="0"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pic>
        <p:nvPicPr>
          <p:cNvPr id="49159" name="Grafik 3">
            <a:extLst>
              <a:ext uri="{FF2B5EF4-FFF2-40B4-BE49-F238E27FC236}">
                <a16:creationId xmlns:a16="http://schemas.microsoft.com/office/drawing/2014/main" id="{1CDD31C5-B04C-B994-DEE4-01C989E93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81" y="1337469"/>
            <a:ext cx="7102475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Rechteck 9">
            <a:extLst>
              <a:ext uri="{FF2B5EF4-FFF2-40B4-BE49-F238E27FC236}">
                <a16:creationId xmlns:a16="http://schemas.microsoft.com/office/drawing/2014/main" id="{2B1858EC-EBD6-6440-81E2-E05E2AA7A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6232525"/>
            <a:ext cx="2200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</a:rPr>
              <a:t>Quelle(n): Statistisches Bundesamt</a:t>
            </a:r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0FF32205-2D47-B221-6D57-AD7B3CE17115}"/>
              </a:ext>
            </a:extLst>
          </p:cNvPr>
          <p:cNvSpPr txBox="1">
            <a:spLocks/>
          </p:cNvSpPr>
          <p:nvPr/>
        </p:nvSpPr>
        <p:spPr bwMode="auto">
          <a:xfrm>
            <a:off x="1259632" y="333375"/>
            <a:ext cx="788436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itchFamily="1" charset="0"/>
              </a:defRPr>
            </a:lvl1pPr>
            <a:lvl2pPr marL="542925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2pPr>
            <a:lvl3pPr marL="895350" indent="-173038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3pPr>
            <a:lvl4pPr marL="125730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4pPr>
            <a:lvl5pPr marL="161925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5pPr>
            <a:lvl6pPr marL="20764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6pPr>
            <a:lvl7pPr marL="25336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7pPr>
            <a:lvl8pPr marL="29908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8pPr>
            <a:lvl9pPr marL="34480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Almanya'da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doğum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ölüm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oranları</a:t>
            </a:r>
            <a:endParaRPr lang="de-DE" altLang="de-DE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Inhaltsplatzhalter 2">
            <a:extLst>
              <a:ext uri="{FF2B5EF4-FFF2-40B4-BE49-F238E27FC236}">
                <a16:creationId xmlns:a16="http://schemas.microsoft.com/office/drawing/2014/main" id="{EAC6CC74-8F04-D882-28EE-EB7C1B527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de-DE" dirty="0">
              <a:ea typeface="Geneva"/>
              <a:cs typeface="Genev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dirty="0">
              <a:ea typeface="Geneva"/>
              <a:cs typeface="Geneva"/>
            </a:endParaRPr>
          </a:p>
          <a:p>
            <a:pPr>
              <a:defRPr/>
            </a:pPr>
            <a:endParaRPr lang="de-DE" dirty="0">
              <a:ea typeface="Geneva"/>
              <a:cs typeface="Geneva"/>
            </a:endParaRPr>
          </a:p>
        </p:txBody>
      </p:sp>
      <p:sp>
        <p:nvSpPr>
          <p:cNvPr id="50180" name="Foliennummernplatzhalter 4">
            <a:extLst>
              <a:ext uri="{FF2B5EF4-FFF2-40B4-BE49-F238E27FC236}">
                <a16:creationId xmlns:a16="http://schemas.microsoft.com/office/drawing/2014/main" id="{9E451D23-4AFA-DE5D-67FB-AE81942A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7F20AE-BBBB-481D-9ABE-047D0D310589}" type="slidenum">
              <a:rPr lang="de-DE" altLang="de-DE" sz="1200" smtClean="0">
                <a:solidFill>
                  <a:srgbClr val="62626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200">
              <a:solidFill>
                <a:srgbClr val="626262"/>
              </a:solidFill>
              <a:latin typeface="Arial" panose="020B0604020202020204" pitchFamily="34" charset="0"/>
            </a:endParaRPr>
          </a:p>
        </p:txBody>
      </p:sp>
      <p:sp>
        <p:nvSpPr>
          <p:cNvPr id="50181" name="Fußzeilenplatzhalter 5">
            <a:extLst>
              <a:ext uri="{FF2B5EF4-FFF2-40B4-BE49-F238E27FC236}">
                <a16:creationId xmlns:a16="http://schemas.microsoft.com/office/drawing/2014/main" id="{A762C95B-8835-7945-CAA6-0D0B0B1E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626262"/>
                </a:solidFill>
                <a:latin typeface="Arial" panose="020B0604020202020204" pitchFamily="34" charset="0"/>
              </a:rPr>
              <a:t>Hochschule Landshut</a:t>
            </a:r>
          </a:p>
        </p:txBody>
      </p:sp>
      <p:pic>
        <p:nvPicPr>
          <p:cNvPr id="50183" name="Grafik 2">
            <a:extLst>
              <a:ext uri="{FF2B5EF4-FFF2-40B4-BE49-F238E27FC236}">
                <a16:creationId xmlns:a16="http://schemas.microsoft.com/office/drawing/2014/main" id="{37521CEE-D63C-40AB-A528-2670395FB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060575"/>
            <a:ext cx="8645525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Rechteck 10">
            <a:extLst>
              <a:ext uri="{FF2B5EF4-FFF2-40B4-BE49-F238E27FC236}">
                <a16:creationId xmlns:a16="http://schemas.microsoft.com/office/drawing/2014/main" id="{31606933-6287-53BA-47C2-571468E3B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6232525"/>
            <a:ext cx="2200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</a:rPr>
              <a:t>Quelle(n): Statistisches Bundesamt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1D4A33C2-CC5D-C794-5AAD-986DE5770473}"/>
              </a:ext>
            </a:extLst>
          </p:cNvPr>
          <p:cNvSpPr txBox="1">
            <a:spLocks/>
          </p:cNvSpPr>
          <p:nvPr/>
        </p:nvSpPr>
        <p:spPr bwMode="auto">
          <a:xfrm>
            <a:off x="1259632" y="333375"/>
            <a:ext cx="788436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itchFamily="1" charset="0"/>
              </a:defRPr>
            </a:lvl1pPr>
            <a:lvl2pPr marL="542925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2pPr>
            <a:lvl3pPr marL="895350" indent="-173038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3pPr>
            <a:lvl4pPr marL="125730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4pPr>
            <a:lvl5pPr marL="161925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5pPr>
            <a:lvl6pPr marL="20764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6pPr>
            <a:lvl7pPr marL="25336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7pPr>
            <a:lvl8pPr marL="29908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8pPr>
            <a:lvl9pPr marL="34480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Almanya'ya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Almanya'dan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göç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1991 - 2017</a:t>
            </a:r>
            <a:endParaRPr lang="de-DE" altLang="de-DE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Inhaltsplatzhalter 2">
            <a:extLst>
              <a:ext uri="{FF2B5EF4-FFF2-40B4-BE49-F238E27FC236}">
                <a16:creationId xmlns:a16="http://schemas.microsoft.com/office/drawing/2014/main" id="{21DDE1CF-2106-5850-591C-85644A3A3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de-DE" dirty="0">
              <a:ea typeface="Geneva"/>
              <a:cs typeface="Genev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dirty="0">
              <a:ea typeface="Geneva"/>
              <a:cs typeface="Geneva"/>
            </a:endParaRPr>
          </a:p>
          <a:p>
            <a:pPr>
              <a:defRPr/>
            </a:pPr>
            <a:endParaRPr lang="de-DE" dirty="0">
              <a:ea typeface="Geneva"/>
              <a:cs typeface="Geneva"/>
            </a:endParaRPr>
          </a:p>
        </p:txBody>
      </p:sp>
      <p:sp>
        <p:nvSpPr>
          <p:cNvPr id="51204" name="Foliennummernplatzhalter 4">
            <a:extLst>
              <a:ext uri="{FF2B5EF4-FFF2-40B4-BE49-F238E27FC236}">
                <a16:creationId xmlns:a16="http://schemas.microsoft.com/office/drawing/2014/main" id="{4F771FBB-10FD-A1D3-6263-C45718D3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4D8535-4DAF-4C5D-881F-CCD573518C57}" type="slidenum">
              <a:rPr lang="de-DE" altLang="de-DE" sz="1200" smtClean="0">
                <a:solidFill>
                  <a:srgbClr val="62626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200">
              <a:solidFill>
                <a:srgbClr val="626262"/>
              </a:solidFill>
              <a:latin typeface="Arial" panose="020B0604020202020204" pitchFamily="34" charset="0"/>
            </a:endParaRPr>
          </a:p>
        </p:txBody>
      </p:sp>
      <p:sp>
        <p:nvSpPr>
          <p:cNvPr id="51205" name="Fußzeilenplatzhalter 5">
            <a:extLst>
              <a:ext uri="{FF2B5EF4-FFF2-40B4-BE49-F238E27FC236}">
                <a16:creationId xmlns:a16="http://schemas.microsoft.com/office/drawing/2014/main" id="{A0B6BFB5-19BA-7B72-47E6-288C6A2C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626262"/>
                </a:solidFill>
                <a:latin typeface="Arial" panose="020B0604020202020204" pitchFamily="34" charset="0"/>
              </a:rPr>
              <a:t>Hochschule Landshut</a:t>
            </a:r>
          </a:p>
        </p:txBody>
      </p:sp>
      <p:pic>
        <p:nvPicPr>
          <p:cNvPr id="51207" name="Grafik 2">
            <a:extLst>
              <a:ext uri="{FF2B5EF4-FFF2-40B4-BE49-F238E27FC236}">
                <a16:creationId xmlns:a16="http://schemas.microsoft.com/office/drawing/2014/main" id="{58119978-B31E-8949-9B07-823B420E3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863725"/>
            <a:ext cx="9144001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Rechteck 10">
            <a:extLst>
              <a:ext uri="{FF2B5EF4-FFF2-40B4-BE49-F238E27FC236}">
                <a16:creationId xmlns:a16="http://schemas.microsoft.com/office/drawing/2014/main" id="{24513C3E-F634-DEA0-F3E9-4D5971545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6232525"/>
            <a:ext cx="2200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</a:rPr>
              <a:t>Quelle(n): Statistisches Bundesamt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D65ECAB7-EE44-C622-0880-81F129417FE3}"/>
              </a:ext>
            </a:extLst>
          </p:cNvPr>
          <p:cNvSpPr txBox="1">
            <a:spLocks/>
          </p:cNvSpPr>
          <p:nvPr/>
        </p:nvSpPr>
        <p:spPr bwMode="auto">
          <a:xfrm>
            <a:off x="1259632" y="333375"/>
            <a:ext cx="788436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Geneva" pitchFamily="1" charset="0"/>
              </a:defRPr>
            </a:lvl1pPr>
            <a:lvl2pPr marL="542925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2pPr>
            <a:lvl3pPr marL="895350" indent="-173038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3pPr>
            <a:lvl4pPr marL="125730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4pPr>
            <a:lvl5pPr marL="1619250" indent="-182563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5pPr>
            <a:lvl6pPr marL="20764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6pPr>
            <a:lvl7pPr marL="25336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7pPr>
            <a:lvl8pPr marL="29908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8pPr>
            <a:lvl9pPr marL="3448050" indent="-182563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BE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Geneva" pitchFamily="1" charset="0"/>
                <a:cs typeface="Geneva" pitchFamily="1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Tx/>
              <a:buNone/>
            </a:pP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Almanya'daki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nüfusun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göç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geçmişi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göç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deneyimi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(1.000 </a:t>
            </a: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kişi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başına</a:t>
            </a:r>
            <a:r>
              <a:rPr lang="de-DE" alt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3">
            <a:extLst>
              <a:ext uri="{FF2B5EF4-FFF2-40B4-BE49-F238E27FC236}">
                <a16:creationId xmlns:a16="http://schemas.microsoft.com/office/drawing/2014/main" id="{957768DF-2DE4-6867-0A76-69EA043B9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997200"/>
            <a:ext cx="8262938" cy="657225"/>
          </a:xfrm>
        </p:spPr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Popülist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Sağın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toplumsal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dinamikleri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ve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boyutları</a:t>
            </a:r>
            <a:endParaRPr lang="de-DE" altLang="de-DE" dirty="0">
              <a:solidFill>
                <a:schemeClr val="tx1"/>
              </a:solidFill>
              <a:cs typeface="Genev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2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DCEAEB-DD84-2D6F-2446-627AD3B0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Prof. Dr. Mihri Özdoğan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9D5DA0-0AC5-0997-C073-4DA6EB0F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0B99C-32CF-4C65-A180-16B0740444AE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EF850EC-ED10-BEA0-44BD-00BD15BC075F}"/>
              </a:ext>
            </a:extLst>
          </p:cNvPr>
          <p:cNvSpPr txBox="1"/>
          <p:nvPr/>
        </p:nvSpPr>
        <p:spPr>
          <a:xfrm>
            <a:off x="539552" y="1268760"/>
            <a:ext cx="821531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 err="1"/>
              <a:t>Popülist</a:t>
            </a:r>
            <a:r>
              <a:rPr lang="de-DE" sz="2800" b="1" dirty="0"/>
              <a:t> </a:t>
            </a:r>
            <a:r>
              <a:rPr lang="de-DE" sz="2800" b="1" dirty="0" err="1"/>
              <a:t>Sağın</a:t>
            </a:r>
            <a:r>
              <a:rPr lang="de-DE" sz="2800" b="1" dirty="0"/>
              <a:t> </a:t>
            </a:r>
            <a:r>
              <a:rPr lang="de-DE" sz="2800" b="1" dirty="0" err="1"/>
              <a:t>toplumsal</a:t>
            </a:r>
            <a:r>
              <a:rPr lang="de-DE" sz="2800" b="1" dirty="0"/>
              <a:t> </a:t>
            </a:r>
            <a:r>
              <a:rPr lang="de-DE" sz="2800" b="1" dirty="0" err="1"/>
              <a:t>dinamikleri</a:t>
            </a:r>
            <a:r>
              <a:rPr lang="de-DE" sz="2800" b="1" dirty="0"/>
              <a:t> </a:t>
            </a:r>
            <a:r>
              <a:rPr lang="de-DE" sz="2800" b="1" dirty="0" err="1"/>
              <a:t>ve</a:t>
            </a:r>
            <a:r>
              <a:rPr lang="de-DE" sz="2800" b="1" dirty="0"/>
              <a:t> </a:t>
            </a:r>
            <a:r>
              <a:rPr lang="de-DE" sz="2800" b="1" dirty="0" err="1"/>
              <a:t>boyutları</a:t>
            </a:r>
            <a:r>
              <a:rPr lang="de-DE" sz="2800" b="1" dirty="0"/>
              <a:t>-</a:t>
            </a:r>
          </a:p>
          <a:p>
            <a:endParaRPr lang="de-DE" sz="2800" b="1" dirty="0"/>
          </a:p>
          <a:p>
            <a:r>
              <a:rPr lang="de-DE" sz="2800" b="1" dirty="0"/>
              <a:t>LEIPZIG OTORİTERLİK ÇALIŞMASI 2022</a:t>
            </a:r>
          </a:p>
          <a:p>
            <a:endParaRPr lang="de-DE" sz="2800" b="1" dirty="0"/>
          </a:p>
          <a:p>
            <a:r>
              <a:rPr lang="de-DE" sz="2800" b="1" dirty="0"/>
              <a:t> </a:t>
            </a:r>
          </a:p>
          <a:p>
            <a:r>
              <a:rPr lang="de-DE" sz="2000" b="1" dirty="0"/>
              <a:t>2002'den </a:t>
            </a:r>
            <a:r>
              <a:rPr lang="de-DE" sz="2000" b="1" dirty="0" err="1"/>
              <a:t>beri</a:t>
            </a:r>
            <a:r>
              <a:rPr lang="de-DE" sz="2000" b="1" dirty="0"/>
              <a:t> her </a:t>
            </a:r>
            <a:r>
              <a:rPr lang="de-DE" sz="2000" b="1" dirty="0" err="1"/>
              <a:t>iki</a:t>
            </a:r>
            <a:r>
              <a:rPr lang="de-DE" sz="2000" b="1" dirty="0"/>
              <a:t> </a:t>
            </a:r>
            <a:r>
              <a:rPr lang="de-DE" sz="2000" b="1" dirty="0" err="1"/>
              <a:t>yılda</a:t>
            </a:r>
            <a:r>
              <a:rPr lang="de-DE" sz="2000" b="1" dirty="0"/>
              <a:t> </a:t>
            </a:r>
            <a:r>
              <a:rPr lang="de-DE" sz="2000" b="1" dirty="0" err="1"/>
              <a:t>bir</a:t>
            </a:r>
            <a:r>
              <a:rPr lang="de-DE" sz="2000" b="1" dirty="0"/>
              <a:t> </a:t>
            </a:r>
            <a:r>
              <a:rPr lang="de-DE" sz="2000" b="1" dirty="0" err="1"/>
              <a:t>Almanya'daki</a:t>
            </a:r>
            <a:r>
              <a:rPr lang="de-DE" sz="2000" b="1" dirty="0"/>
              <a:t> </a:t>
            </a:r>
            <a:r>
              <a:rPr lang="de-DE" sz="2000" b="1" dirty="0" err="1"/>
              <a:t>siyasi</a:t>
            </a:r>
            <a:r>
              <a:rPr lang="de-DE" sz="2000" b="1" dirty="0"/>
              <a:t> </a:t>
            </a:r>
            <a:r>
              <a:rPr lang="de-DE" sz="2000" b="1" dirty="0" err="1"/>
              <a:t>tutumlar</a:t>
            </a:r>
            <a:r>
              <a:rPr lang="de-DE" sz="2000" b="1" dirty="0"/>
              <a:t> </a:t>
            </a:r>
            <a:r>
              <a:rPr lang="de-DE" sz="2000" b="1" dirty="0" err="1"/>
              <a:t>üzerine</a:t>
            </a:r>
            <a:r>
              <a:rPr lang="de-DE" sz="2000" b="1" dirty="0"/>
              <a:t> </a:t>
            </a:r>
            <a:r>
              <a:rPr lang="de-DE" sz="2000" b="1" dirty="0" err="1"/>
              <a:t>yapılan</a:t>
            </a:r>
            <a:r>
              <a:rPr lang="de-DE" sz="2000" b="1" dirty="0"/>
              <a:t> </a:t>
            </a:r>
            <a:r>
              <a:rPr lang="de-DE" sz="2000" b="1" dirty="0" err="1"/>
              <a:t>kamuoyu</a:t>
            </a:r>
            <a:r>
              <a:rPr lang="de-DE" sz="2000" b="1" dirty="0"/>
              <a:t> </a:t>
            </a:r>
            <a:r>
              <a:rPr lang="de-DE" sz="2000" b="1" dirty="0" err="1"/>
              <a:t>araştırmaları</a:t>
            </a:r>
            <a:r>
              <a:rPr lang="de-DE" sz="2000" b="1" dirty="0"/>
              <a:t>  (</a:t>
            </a:r>
            <a:r>
              <a:rPr lang="de-DE" sz="2000" b="1" dirty="0" err="1"/>
              <a:t>nüfusu</a:t>
            </a:r>
            <a:r>
              <a:rPr lang="de-DE" sz="2000" b="1" dirty="0"/>
              <a:t> </a:t>
            </a:r>
            <a:r>
              <a:rPr lang="de-DE" sz="2000" b="1" dirty="0" err="1"/>
              <a:t>temsil</a:t>
            </a:r>
            <a:r>
              <a:rPr lang="de-DE" sz="2000" b="1" dirty="0"/>
              <a:t> </a:t>
            </a:r>
            <a:r>
              <a:rPr lang="de-DE" sz="2000" b="1" dirty="0" err="1"/>
              <a:t>eden</a:t>
            </a:r>
            <a:r>
              <a:rPr lang="de-DE" sz="2000" b="1" dirty="0"/>
              <a:t> </a:t>
            </a:r>
            <a:r>
              <a:rPr lang="de-DE" sz="2000" b="1" dirty="0" err="1"/>
              <a:t>uzun</a:t>
            </a:r>
            <a:r>
              <a:rPr lang="de-DE" sz="2000" b="1" dirty="0"/>
              <a:t> </a:t>
            </a:r>
            <a:r>
              <a:rPr lang="de-DE" sz="2000" b="1" dirty="0" err="1"/>
              <a:t>dönemli</a:t>
            </a:r>
            <a:r>
              <a:rPr lang="de-DE" sz="2000" b="1" dirty="0"/>
              <a:t> </a:t>
            </a:r>
            <a:r>
              <a:rPr lang="de-DE" sz="2000" b="1" dirty="0" err="1"/>
              <a:t>araştırma</a:t>
            </a:r>
            <a:r>
              <a:rPr lang="de-DE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241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DCEAEB-DD84-2D6F-2446-627AD3B0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Prof. Dr. Mihri Özdoğan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9D5DA0-0AC5-0997-C073-4DA6EB0F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0B99C-32CF-4C65-A180-16B0740444AE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DA6A6D47-311C-FE05-1FE1-14232CDE9562}"/>
              </a:ext>
            </a:extLst>
          </p:cNvPr>
          <p:cNvSpPr txBox="1">
            <a:spLocks/>
          </p:cNvSpPr>
          <p:nvPr/>
        </p:nvSpPr>
        <p:spPr bwMode="auto">
          <a:xfrm>
            <a:off x="957263" y="1700213"/>
            <a:ext cx="4244975" cy="3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086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539" b="1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052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1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157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3688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4759">
              <a:defRPr>
                <a:latin typeface="+mn-lt"/>
                <a:ea typeface="+mn-ea"/>
                <a:cs typeface="+mn-cs"/>
              </a:defRPr>
            </a:lvl6pPr>
            <a:lvl7pPr marL="2345710">
              <a:defRPr>
                <a:latin typeface="+mn-lt"/>
                <a:ea typeface="+mn-ea"/>
                <a:cs typeface="+mn-cs"/>
              </a:defRPr>
            </a:lvl7pPr>
            <a:lvl8pPr marL="2736662">
              <a:defRPr>
                <a:latin typeface="+mn-lt"/>
                <a:ea typeface="+mn-ea"/>
                <a:cs typeface="+mn-cs"/>
              </a:defRPr>
            </a:lvl8pPr>
            <a:lvl9pPr marL="3127614">
              <a:defRPr>
                <a:latin typeface="+mn-lt"/>
                <a:ea typeface="+mn-ea"/>
                <a:cs typeface="+mn-cs"/>
              </a:defRPr>
            </a:lvl9pPr>
          </a:lstStyle>
          <a:p>
            <a:pPr marL="9525" eaLnBrk="1" hangingPunct="1">
              <a:spcBef>
                <a:spcPts val="88"/>
              </a:spcBef>
            </a:pPr>
            <a:r>
              <a:rPr lang="de-DE" alt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BOYUTLARIN ÖLÇÜMÜ</a:t>
            </a:r>
          </a:p>
          <a:p>
            <a:pPr marL="9525" eaLnBrk="1" hangingPunct="1">
              <a:lnSpc>
                <a:spcPct val="111000"/>
              </a:lnSpc>
              <a:spcBef>
                <a:spcPts val="1538"/>
              </a:spcBef>
            </a:pPr>
            <a:r>
              <a:rPr lang="de-DE" altLang="de-DE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de-DE" altLang="de-DE" sz="1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Lütfen</a:t>
            </a:r>
            <a:r>
              <a:rPr lang="de-DE" altLang="de-DE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aşağıdaki</a:t>
            </a:r>
            <a:r>
              <a:rPr lang="de-DE" altLang="de-DE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ifadelerin</a:t>
            </a:r>
            <a:r>
              <a:rPr lang="de-DE" altLang="de-DE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de-DE" altLang="de-DE" sz="1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birine</a:t>
            </a:r>
            <a:r>
              <a:rPr lang="de-DE" altLang="de-DE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de-DE" altLang="de-DE" sz="1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ölçüde</a:t>
            </a:r>
            <a:r>
              <a:rPr lang="de-DE" altLang="de-DE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katıldığınızı</a:t>
            </a:r>
            <a:r>
              <a:rPr lang="de-DE" altLang="de-DE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b="0" kern="0" dirty="0" err="1">
                <a:latin typeface="Arial" panose="020B0604020202020204" pitchFamily="34" charset="0"/>
                <a:cs typeface="Arial" panose="020B0604020202020204" pitchFamily="34" charset="0"/>
              </a:rPr>
              <a:t>işaretleyiniz</a:t>
            </a:r>
            <a:r>
              <a:rPr lang="de-DE" altLang="de-DE" sz="1800" b="0" kern="0" dirty="0"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</a:p>
          <a:p>
            <a:pPr marL="9525" eaLnBrk="1" hangingPunct="1">
              <a:spcBef>
                <a:spcPts val="1538"/>
              </a:spcBef>
            </a:pPr>
            <a:r>
              <a:rPr lang="de-DE" alt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Cevap</a:t>
            </a:r>
            <a:r>
              <a:rPr lang="de-DE" alt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seçenekleri</a:t>
            </a:r>
            <a:r>
              <a:rPr lang="de-DE" alt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525" eaLnBrk="1" hangingPunct="1">
              <a:spcBef>
                <a:spcPts val="25"/>
              </a:spcBef>
            </a:pPr>
            <a:endParaRPr lang="de-DE" altLang="de-DE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eaLnBrk="1" hangingPunct="1">
              <a:spcBef>
                <a:spcPct val="0"/>
              </a:spcBef>
              <a:buFontTx/>
              <a:buAutoNum type="arabicPlain"/>
            </a:pPr>
            <a:r>
              <a:rPr lang="de-DE" alt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Tamamen</a:t>
            </a:r>
            <a:r>
              <a:rPr lang="de-DE" alt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reddediyorum</a:t>
            </a:r>
            <a:endParaRPr lang="de-DE" alt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eaLnBrk="1" hangingPunct="1">
              <a:spcBef>
                <a:spcPts val="800"/>
              </a:spcBef>
              <a:buFontTx/>
              <a:buAutoNum type="arabicPlain"/>
            </a:pPr>
            <a:r>
              <a:rPr lang="de-DE" alt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Ağırlıklı</a:t>
            </a:r>
            <a:r>
              <a:rPr lang="de-DE" alt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de-DE" alt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reddediyorum</a:t>
            </a:r>
            <a:endParaRPr lang="de-DE" alt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eaLnBrk="1" hangingPunct="1">
              <a:spcBef>
                <a:spcPts val="713"/>
              </a:spcBef>
              <a:buFontTx/>
              <a:buAutoNum type="arabicPlain"/>
            </a:pPr>
            <a:r>
              <a:rPr lang="de-DE" alt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kısmen</a:t>
            </a:r>
            <a:r>
              <a:rPr lang="de-DE" altLang="de-DE" kern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alt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kısmen</a:t>
            </a:r>
            <a:endParaRPr lang="de-DE" alt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eaLnBrk="1" hangingPunct="1">
              <a:spcBef>
                <a:spcPts val="713"/>
              </a:spcBef>
              <a:buFontTx/>
              <a:buAutoNum type="arabicPlain"/>
            </a:pPr>
            <a:r>
              <a:rPr lang="de-DE" alt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çoğunlukla</a:t>
            </a:r>
            <a:r>
              <a:rPr lang="de-DE" alt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katılıyorum</a:t>
            </a:r>
            <a:endParaRPr lang="de-DE" alt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eaLnBrk="1" hangingPunct="1">
              <a:spcBef>
                <a:spcPts val="800"/>
              </a:spcBef>
              <a:buFontTx/>
              <a:buAutoNum type="arabicPlain"/>
            </a:pPr>
            <a:r>
              <a:rPr lang="de-DE" alt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tamamen</a:t>
            </a:r>
            <a:r>
              <a:rPr lang="de-DE" altLang="de-DE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kern="0" dirty="0" err="1">
                <a:latin typeface="Arial" panose="020B0604020202020204" pitchFamily="34" charset="0"/>
                <a:cs typeface="Arial" panose="020B0604020202020204" pitchFamily="34" charset="0"/>
              </a:rPr>
              <a:t>katılıyorum</a:t>
            </a:r>
            <a:endParaRPr lang="de-DE" alt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80206DC6-D6E2-867B-6C63-1AE28EBD95CA}"/>
              </a:ext>
            </a:extLst>
          </p:cNvPr>
          <p:cNvSpPr txBox="1"/>
          <p:nvPr/>
        </p:nvSpPr>
        <p:spPr>
          <a:xfrm>
            <a:off x="1331640" y="476672"/>
            <a:ext cx="7518722" cy="762454"/>
          </a:xfrm>
          <a:prstGeom prst="rect">
            <a:avLst/>
          </a:prstGeom>
        </p:spPr>
        <p:txBody>
          <a:bodyPr wrap="square" lIns="0" tIns="10860" rIns="0" bIns="0">
            <a:spAutoFit/>
          </a:bodyPr>
          <a:lstStyle/>
          <a:p>
            <a:pPr marL="10860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r>
              <a:rPr sz="2400" b="1" spc="-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LEIPZIG </a:t>
            </a:r>
            <a:r>
              <a:rPr sz="2400" b="1" spc="-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OTORİTERLİK ÇALIŞMASI </a:t>
            </a:r>
            <a:r>
              <a:rPr lang="de-DE" sz="2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2022</a:t>
            </a:r>
          </a:p>
          <a:p>
            <a:pPr marL="10860" eaLnBrk="1" fontAlgn="auto" hangingPunct="1">
              <a:spcBef>
                <a:spcPts val="86"/>
              </a:spcBef>
              <a:spcAft>
                <a:spcPts val="0"/>
              </a:spcAft>
              <a:defRPr/>
            </a:pPr>
            <a:endParaRPr lang="de-DE" sz="2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B5889E9A-7C26-3D51-7B7C-A17309BA464B}"/>
              </a:ext>
            </a:extLst>
          </p:cNvPr>
          <p:cNvSpPr/>
          <p:nvPr/>
        </p:nvSpPr>
        <p:spPr>
          <a:xfrm>
            <a:off x="4724400" y="4459244"/>
            <a:ext cx="216024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eschweifte Klammer rechts 8">
            <a:extLst>
              <a:ext uri="{FF2B5EF4-FFF2-40B4-BE49-F238E27FC236}">
                <a16:creationId xmlns:a16="http://schemas.microsoft.com/office/drawing/2014/main" id="{FE06CAD8-0B3A-0465-80EC-A34C8F84AD34}"/>
              </a:ext>
            </a:extLst>
          </p:cNvPr>
          <p:cNvSpPr/>
          <p:nvPr/>
        </p:nvSpPr>
        <p:spPr>
          <a:xfrm>
            <a:off x="4724400" y="3566646"/>
            <a:ext cx="216024" cy="59912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AABB56A-459E-8956-CD7E-EA54C861FF26}"/>
              </a:ext>
            </a:extLst>
          </p:cNvPr>
          <p:cNvSpPr txBox="1"/>
          <p:nvPr/>
        </p:nvSpPr>
        <p:spPr>
          <a:xfrm>
            <a:off x="5292080" y="4653136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Açık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örtük</a:t>
            </a:r>
            <a:r>
              <a:rPr lang="de-DE" dirty="0"/>
              <a:t> </a:t>
            </a:r>
            <a:r>
              <a:rPr lang="de-DE" dirty="0" err="1"/>
              <a:t>onay</a:t>
            </a:r>
            <a:endParaRPr lang="de-DE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C27AD7D5-BA73-9115-6AE0-121784820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9AF2EBC-B58F-EEA2-AF27-98C73A487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13832D5-A2FC-069E-F247-BCCCB1C06FCD}"/>
              </a:ext>
            </a:extLst>
          </p:cNvPr>
          <p:cNvSpPr txBox="1"/>
          <p:nvPr/>
        </p:nvSpPr>
        <p:spPr>
          <a:xfrm flipH="1">
            <a:off x="5292080" y="3699061"/>
            <a:ext cx="72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4119276950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vorlage_HFB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813</Words>
  <Application>Microsoft Office PowerPoint</Application>
  <PresentationFormat>Ekran Gösterisi (4:3)</PresentationFormat>
  <Paragraphs>129</Paragraphs>
  <Slides>21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Comic Sans MS</vt:lpstr>
      <vt:lpstr>Symbol</vt:lpstr>
      <vt:lpstr>Times New Roman</vt:lpstr>
      <vt:lpstr>Wingdings</vt:lpstr>
      <vt:lpstr>Präsentationsvorlage_HFB</vt:lpstr>
      <vt:lpstr>PowerPoint Sunusu</vt:lpstr>
      <vt:lpstr> İçerik </vt:lpstr>
      <vt:lpstr>Göç, çok kültürlülük ve demografik değişim</vt:lpstr>
      <vt:lpstr>PowerPoint Sunusu</vt:lpstr>
      <vt:lpstr>PowerPoint Sunusu</vt:lpstr>
      <vt:lpstr>PowerPoint Sunusu</vt:lpstr>
      <vt:lpstr>Popülist Sağın toplumsal dinamikleri ve boyutları</vt:lpstr>
      <vt:lpstr>PowerPoint Sunusu</vt:lpstr>
      <vt:lpstr>PowerPoint Sunusu</vt:lpstr>
      <vt:lpstr>PowerPoint Sunusu</vt:lpstr>
      <vt:lpstr>PowerPoint Sunusu</vt:lpstr>
      <vt:lpstr>PowerPoint Sunusu</vt:lpstr>
      <vt:lpstr> Yeni Sağ'ın yükselişin sebepleri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Hochschule Landshut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Leitfaden:  „Ins rechte Licht gerückt“</dc:title>
  <dc:creator>Hintereder Melanie</dc:creator>
  <cp:keywords>, docId:AABCA51F1317FFD19A98E79A1E18F2AC</cp:keywords>
  <cp:lastModifiedBy>Erol Esen</cp:lastModifiedBy>
  <cp:revision>415</cp:revision>
  <cp:lastPrinted>2019-11-05T17:02:00Z</cp:lastPrinted>
  <dcterms:created xsi:type="dcterms:W3CDTF">2012-07-26T07:01:54Z</dcterms:created>
  <dcterms:modified xsi:type="dcterms:W3CDTF">2023-05-26T19:05:58Z</dcterms:modified>
</cp:coreProperties>
</file>