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90" r:id="rId8"/>
    <p:sldId id="261" r:id="rId9"/>
    <p:sldId id="263" r:id="rId10"/>
    <p:sldId id="264" r:id="rId11"/>
    <p:sldId id="266" r:id="rId12"/>
    <p:sldId id="267" r:id="rId13"/>
    <p:sldId id="265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7" r:id="rId25"/>
    <p:sldId id="279" r:id="rId26"/>
    <p:sldId id="280" r:id="rId27"/>
    <p:sldId id="281" r:id="rId28"/>
    <p:sldId id="283" r:id="rId29"/>
    <p:sldId id="282" r:id="rId30"/>
    <p:sldId id="291" r:id="rId31"/>
    <p:sldId id="285" r:id="rId32"/>
    <p:sldId id="284" r:id="rId33"/>
    <p:sldId id="286" r:id="rId34"/>
    <p:sldId id="287" r:id="rId35"/>
    <p:sldId id="288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34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Tema Uygulanmış Stil 1 - Vurgu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ema Uygulanmış Stil 1 - Vurgu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ema Uygulanmış Stil 1 - Vurgu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8F53A6-B2E1-4074-AEE7-3CBB0749608A}" type="datetimeFigureOut">
              <a:rPr lang="tr-TR" smtClean="0"/>
              <a:t>28.01.2016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D0838F7-C5A1-48F5-A9AA-5071F7F39FFC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Experimental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95616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Randomized</a:t>
            </a:r>
            <a:r>
              <a:rPr lang="tr-TR" dirty="0"/>
              <a:t> </a:t>
            </a:r>
            <a:r>
              <a:rPr lang="tr-TR" dirty="0" err="1"/>
              <a:t>Clinical</a:t>
            </a:r>
            <a:r>
              <a:rPr lang="tr-TR" dirty="0"/>
              <a:t> Trial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randomized</a:t>
            </a:r>
            <a:r>
              <a:rPr lang="tr-TR" sz="3200" dirty="0" smtClean="0"/>
              <a:t> </a:t>
            </a:r>
            <a:r>
              <a:rPr lang="tr-TR" sz="3200" dirty="0" err="1" smtClean="0"/>
              <a:t>clinical</a:t>
            </a:r>
            <a:r>
              <a:rPr lang="tr-TR" sz="3200" dirty="0" smtClean="0"/>
              <a:t> </a:t>
            </a:r>
            <a:r>
              <a:rPr lang="tr-TR" sz="3200" dirty="0" err="1" smtClean="0"/>
              <a:t>trial</a:t>
            </a:r>
            <a:r>
              <a:rPr lang="tr-TR" sz="3200" dirty="0" smtClean="0"/>
              <a:t> </a:t>
            </a:r>
            <a:r>
              <a:rPr lang="tr-TR" sz="3200" dirty="0" err="1" smtClean="0"/>
              <a:t>provides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strongest</a:t>
            </a:r>
            <a:r>
              <a:rPr lang="tr-TR" sz="3200" dirty="0" smtClean="0"/>
              <a:t> </a:t>
            </a:r>
            <a:r>
              <a:rPr lang="tr-TR" sz="3200" dirty="0" err="1" smtClean="0"/>
              <a:t>evidence</a:t>
            </a:r>
            <a:r>
              <a:rPr lang="tr-TR" sz="3200" dirty="0" smtClean="0"/>
              <a:t> </a:t>
            </a:r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concluding</a:t>
            </a:r>
            <a:r>
              <a:rPr lang="tr-TR" sz="3200" dirty="0" smtClean="0"/>
              <a:t> </a:t>
            </a:r>
            <a:r>
              <a:rPr lang="tr-TR" sz="3200" dirty="0" err="1" smtClean="0"/>
              <a:t>causation</a:t>
            </a:r>
            <a:r>
              <a:rPr lang="tr-TR" sz="3200" dirty="0" smtClean="0"/>
              <a:t>; it </a:t>
            </a:r>
            <a:r>
              <a:rPr lang="tr-TR" sz="3200" dirty="0" err="1" smtClean="0"/>
              <a:t>provides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best</a:t>
            </a:r>
            <a:r>
              <a:rPr lang="tr-TR" sz="3200" dirty="0" smtClean="0"/>
              <a:t> </a:t>
            </a:r>
            <a:r>
              <a:rPr lang="tr-TR" sz="3200" dirty="0" err="1" smtClean="0"/>
              <a:t>insurance</a:t>
            </a:r>
            <a:r>
              <a:rPr lang="tr-TR" sz="3200" dirty="0" smtClean="0"/>
              <a:t> </a:t>
            </a:r>
            <a:r>
              <a:rPr lang="tr-TR" sz="3200" dirty="0" err="1" smtClean="0"/>
              <a:t>that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result</a:t>
            </a:r>
            <a:r>
              <a:rPr lang="tr-TR" sz="3200" dirty="0" smtClean="0"/>
              <a:t> </a:t>
            </a:r>
            <a:r>
              <a:rPr lang="tr-TR" sz="3200" dirty="0" err="1" smtClean="0"/>
              <a:t>was</a:t>
            </a:r>
            <a:r>
              <a:rPr lang="tr-TR" sz="3200" dirty="0" smtClean="0"/>
              <a:t> </a:t>
            </a:r>
            <a:r>
              <a:rPr lang="tr-TR" sz="3200" dirty="0" err="1" smtClean="0"/>
              <a:t>due</a:t>
            </a:r>
            <a:r>
              <a:rPr lang="tr-TR" sz="3200" dirty="0" smtClean="0"/>
              <a:t> </a:t>
            </a:r>
            <a:r>
              <a:rPr lang="tr-TR" sz="3200" dirty="0" err="1" smtClean="0"/>
              <a:t>to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intervention</a:t>
            </a:r>
            <a:endParaRPr lang="tr-TR" sz="3200" dirty="0" smtClean="0"/>
          </a:p>
          <a:p>
            <a:r>
              <a:rPr lang="tr-TR" sz="3200" dirty="0" err="1" smtClean="0"/>
              <a:t>Randomized</a:t>
            </a:r>
            <a:r>
              <a:rPr lang="tr-TR" sz="3200" dirty="0" smtClean="0"/>
              <a:t> </a:t>
            </a:r>
            <a:r>
              <a:rPr lang="tr-TR" sz="3200" dirty="0" err="1" smtClean="0"/>
              <a:t>trials</a:t>
            </a:r>
            <a:r>
              <a:rPr lang="tr-TR" sz="3200" dirty="0" smtClean="0"/>
              <a:t> </a:t>
            </a:r>
            <a:r>
              <a:rPr lang="tr-TR" sz="3200" dirty="0" err="1" smtClean="0"/>
              <a:t>are</a:t>
            </a:r>
            <a:r>
              <a:rPr lang="tr-TR" sz="3200" dirty="0" smtClean="0"/>
              <a:t> </a:t>
            </a:r>
            <a:r>
              <a:rPr lang="tr-TR" sz="3200" dirty="0" err="1" smtClean="0"/>
              <a:t>gold</a:t>
            </a:r>
            <a:r>
              <a:rPr lang="tr-TR" sz="3200" dirty="0" smtClean="0"/>
              <a:t> standart of </a:t>
            </a:r>
            <a:r>
              <a:rPr lang="tr-TR" sz="3200" dirty="0" err="1" smtClean="0"/>
              <a:t>study</a:t>
            </a:r>
            <a:r>
              <a:rPr lang="tr-TR" sz="3200" dirty="0" smtClean="0"/>
              <a:t> </a:t>
            </a:r>
            <a:r>
              <a:rPr lang="tr-TR" sz="3200" dirty="0" err="1" smtClean="0"/>
              <a:t>designs</a:t>
            </a:r>
            <a:r>
              <a:rPr lang="tr-TR" sz="3200" dirty="0" smtClean="0"/>
              <a:t> </a:t>
            </a:r>
            <a:r>
              <a:rPr lang="tr-TR" sz="3200" dirty="0" err="1" smtClean="0"/>
              <a:t>because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potential</a:t>
            </a:r>
            <a:r>
              <a:rPr lang="tr-TR" sz="3200" dirty="0" smtClean="0"/>
              <a:t> </a:t>
            </a:r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bias</a:t>
            </a:r>
            <a:r>
              <a:rPr lang="tr-TR" sz="3200" dirty="0" smtClean="0"/>
              <a:t> (</a:t>
            </a:r>
            <a:r>
              <a:rPr lang="tr-TR" sz="3200" dirty="0" err="1" smtClean="0"/>
              <a:t>selection</a:t>
            </a:r>
            <a:r>
              <a:rPr lang="tr-TR" sz="3200" dirty="0" smtClean="0"/>
              <a:t> </a:t>
            </a:r>
            <a:r>
              <a:rPr lang="tr-TR" sz="3200" dirty="0" err="1" smtClean="0"/>
              <a:t>into</a:t>
            </a:r>
            <a:r>
              <a:rPr lang="tr-TR" sz="3200" dirty="0" smtClean="0"/>
              <a:t> </a:t>
            </a:r>
            <a:r>
              <a:rPr lang="tr-TR" sz="3200" dirty="0" err="1" smtClean="0"/>
              <a:t>treatment</a:t>
            </a:r>
            <a:r>
              <a:rPr lang="tr-TR" sz="3200" dirty="0" smtClean="0"/>
              <a:t> </a:t>
            </a:r>
            <a:r>
              <a:rPr lang="tr-TR" sz="3200" dirty="0" err="1" smtClean="0"/>
              <a:t>groups</a:t>
            </a:r>
            <a:r>
              <a:rPr lang="tr-TR" sz="3200" dirty="0" smtClean="0"/>
              <a:t>) is </a:t>
            </a:r>
            <a:r>
              <a:rPr lang="tr-TR" sz="3200" dirty="0" err="1" smtClean="0"/>
              <a:t>avoided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4164666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6"/>
          <p:cNvSpPr/>
          <p:nvPr/>
        </p:nvSpPr>
        <p:spPr>
          <a:xfrm>
            <a:off x="5650" y="2996952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err="1" smtClean="0"/>
              <a:t>Defined</a:t>
            </a:r>
            <a:r>
              <a:rPr lang="tr-TR" sz="1600" dirty="0" smtClean="0"/>
              <a:t> </a:t>
            </a:r>
            <a:r>
              <a:rPr lang="tr-TR" sz="1600" dirty="0" err="1" smtClean="0"/>
              <a:t>research</a:t>
            </a:r>
            <a:r>
              <a:rPr lang="tr-TR" sz="1600" dirty="0" smtClean="0"/>
              <a:t> </a:t>
            </a:r>
            <a:r>
              <a:rPr lang="tr-TR" sz="1600" dirty="0" err="1" smtClean="0"/>
              <a:t>group</a:t>
            </a:r>
            <a:endParaRPr lang="tr-TR" sz="1600" dirty="0"/>
          </a:p>
        </p:txBody>
      </p:sp>
      <p:sp>
        <p:nvSpPr>
          <p:cNvPr id="8" name="Yuvarlatılmış Dikdörtgen 7"/>
          <p:cNvSpPr/>
          <p:nvPr/>
        </p:nvSpPr>
        <p:spPr>
          <a:xfrm>
            <a:off x="2195736" y="2348880"/>
            <a:ext cx="122413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err="1" smtClean="0"/>
              <a:t>Experimental</a:t>
            </a:r>
            <a:r>
              <a:rPr lang="tr-TR" sz="1200" dirty="0" smtClean="0"/>
              <a:t> </a:t>
            </a:r>
            <a:r>
              <a:rPr lang="tr-TR" sz="1200" dirty="0" err="1" smtClean="0"/>
              <a:t>subjects</a:t>
            </a:r>
            <a:endParaRPr lang="tr-TR" sz="1200" dirty="0"/>
          </a:p>
        </p:txBody>
      </p:sp>
      <p:sp>
        <p:nvSpPr>
          <p:cNvPr id="10" name="Yuvarlatılmış Dikdörtgen 9"/>
          <p:cNvSpPr/>
          <p:nvPr/>
        </p:nvSpPr>
        <p:spPr>
          <a:xfrm>
            <a:off x="2223218" y="3789040"/>
            <a:ext cx="1196653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dirty="0" err="1" smtClean="0"/>
              <a:t>Controls</a:t>
            </a:r>
            <a:endParaRPr lang="tr-TR" sz="1400" dirty="0"/>
          </a:p>
        </p:txBody>
      </p:sp>
      <p:sp>
        <p:nvSpPr>
          <p:cNvPr id="11" name="Yuvarlatılmış Dikdörtgen 10"/>
          <p:cNvSpPr/>
          <p:nvPr/>
        </p:nvSpPr>
        <p:spPr>
          <a:xfrm>
            <a:off x="6621441" y="1779335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endParaRPr lang="tr-TR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6589275" y="2780928"/>
            <a:ext cx="1944216" cy="2826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err="1" smtClean="0"/>
              <a:t>Without</a:t>
            </a:r>
            <a:r>
              <a:rPr lang="tr-TR" sz="1400" dirty="0" smtClean="0"/>
              <a:t> </a:t>
            </a:r>
            <a:r>
              <a:rPr lang="tr-TR" sz="1400" dirty="0" err="1" smtClean="0"/>
              <a:t>outcome</a:t>
            </a:r>
            <a:endParaRPr lang="tr-TR" sz="1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6588224" y="4509120"/>
            <a:ext cx="1944216" cy="5509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Without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endParaRPr lang="tr-TR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6588224" y="3573016"/>
            <a:ext cx="1944216" cy="228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dirty="0" err="1" smtClean="0"/>
              <a:t>With</a:t>
            </a:r>
            <a:r>
              <a:rPr lang="tr-TR" sz="1600" dirty="0" smtClean="0"/>
              <a:t> </a:t>
            </a:r>
            <a:r>
              <a:rPr lang="tr-TR" sz="1600" dirty="0" err="1" smtClean="0"/>
              <a:t>outcome</a:t>
            </a:r>
            <a:endParaRPr lang="tr-TR" sz="1600" dirty="0"/>
          </a:p>
        </p:txBody>
      </p:sp>
      <p:cxnSp>
        <p:nvCxnSpPr>
          <p:cNvPr id="16" name="Düz Bağlayıcı 15"/>
          <p:cNvCxnSpPr>
            <a:endCxn id="8" idx="1"/>
          </p:cNvCxnSpPr>
          <p:nvPr/>
        </p:nvCxnSpPr>
        <p:spPr>
          <a:xfrm flipV="1">
            <a:off x="1619672" y="2672916"/>
            <a:ext cx="576064" cy="7812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>
            <a:endCxn id="10" idx="1"/>
          </p:cNvCxnSpPr>
          <p:nvPr/>
        </p:nvCxnSpPr>
        <p:spPr>
          <a:xfrm>
            <a:off x="1619672" y="3454152"/>
            <a:ext cx="603546" cy="6949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Sağ Ok 18"/>
          <p:cNvSpPr/>
          <p:nvPr/>
        </p:nvSpPr>
        <p:spPr>
          <a:xfrm>
            <a:off x="3510684" y="2456892"/>
            <a:ext cx="2232248" cy="1080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Sağ Ok 20"/>
          <p:cNvSpPr/>
          <p:nvPr/>
        </p:nvSpPr>
        <p:spPr>
          <a:xfrm>
            <a:off x="3563888" y="4149080"/>
            <a:ext cx="2232248" cy="14401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Sağ Ok 25"/>
          <p:cNvSpPr/>
          <p:nvPr/>
        </p:nvSpPr>
        <p:spPr>
          <a:xfrm>
            <a:off x="467544" y="5397881"/>
            <a:ext cx="280831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Yukarı Ok 26"/>
          <p:cNvSpPr/>
          <p:nvPr/>
        </p:nvSpPr>
        <p:spPr>
          <a:xfrm>
            <a:off x="3995932" y="5157192"/>
            <a:ext cx="144020" cy="456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Yukarı Ok 27"/>
          <p:cNvSpPr/>
          <p:nvPr/>
        </p:nvSpPr>
        <p:spPr>
          <a:xfrm>
            <a:off x="4227607" y="5157192"/>
            <a:ext cx="144020" cy="456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Yukarı Ok 29"/>
          <p:cNvSpPr/>
          <p:nvPr/>
        </p:nvSpPr>
        <p:spPr>
          <a:xfrm>
            <a:off x="4462617" y="5157192"/>
            <a:ext cx="144020" cy="456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Yukarı Ok 30"/>
          <p:cNvSpPr/>
          <p:nvPr/>
        </p:nvSpPr>
        <p:spPr>
          <a:xfrm>
            <a:off x="4701162" y="5157680"/>
            <a:ext cx="144020" cy="456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Yukarı Ok 31"/>
          <p:cNvSpPr/>
          <p:nvPr/>
        </p:nvSpPr>
        <p:spPr>
          <a:xfrm>
            <a:off x="4932040" y="5157680"/>
            <a:ext cx="144020" cy="456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Sağ Ok 32"/>
          <p:cNvSpPr/>
          <p:nvPr/>
        </p:nvSpPr>
        <p:spPr>
          <a:xfrm>
            <a:off x="5724128" y="5289869"/>
            <a:ext cx="280831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Metin kutusu 33"/>
          <p:cNvSpPr txBox="1"/>
          <p:nvPr/>
        </p:nvSpPr>
        <p:spPr>
          <a:xfrm>
            <a:off x="0" y="5795972"/>
            <a:ext cx="1759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Onset</a:t>
            </a:r>
            <a:r>
              <a:rPr lang="tr-TR" b="1" dirty="0" smtClean="0">
                <a:solidFill>
                  <a:srgbClr val="FF0000"/>
                </a:solidFill>
              </a:rPr>
              <a:t> of </a:t>
            </a:r>
            <a:r>
              <a:rPr lang="tr-TR" b="1" dirty="0" err="1" smtClean="0">
                <a:solidFill>
                  <a:srgbClr val="FF0000"/>
                </a:solidFill>
              </a:rPr>
              <a:t>study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3839349" y="5795972"/>
            <a:ext cx="1574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Intervention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7900293" y="5614392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time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7" name="Sol Köşeli Ayraç 36"/>
          <p:cNvSpPr/>
          <p:nvPr/>
        </p:nvSpPr>
        <p:spPr>
          <a:xfrm>
            <a:off x="6094856" y="2031363"/>
            <a:ext cx="504056" cy="9144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Sol Köşeli Ayraç 37"/>
          <p:cNvSpPr/>
          <p:nvPr/>
        </p:nvSpPr>
        <p:spPr>
          <a:xfrm rot="10800000" flipH="1">
            <a:off x="6084168" y="3687316"/>
            <a:ext cx="505107" cy="1097260"/>
          </a:xfrm>
          <a:prstGeom prst="leftBracket">
            <a:avLst>
              <a:gd name="adj" fmla="val 14867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Metin kutusu 38"/>
          <p:cNvSpPr txBox="1"/>
          <p:nvPr/>
        </p:nvSpPr>
        <p:spPr>
          <a:xfrm>
            <a:off x="429332" y="4818759"/>
            <a:ext cx="1726755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Randomization</a:t>
            </a:r>
            <a:endParaRPr lang="tr-TR" dirty="0"/>
          </a:p>
        </p:txBody>
      </p:sp>
      <p:cxnSp>
        <p:nvCxnSpPr>
          <p:cNvPr id="51" name="Düz Bağlayıcı 50"/>
          <p:cNvCxnSpPr>
            <a:stCxn id="7" idx="3"/>
          </p:cNvCxnSpPr>
          <p:nvPr/>
        </p:nvCxnSpPr>
        <p:spPr>
          <a:xfrm>
            <a:off x="1085770" y="3454152"/>
            <a:ext cx="53390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Düz Ok Bağlayıcısı 52"/>
          <p:cNvCxnSpPr/>
          <p:nvPr/>
        </p:nvCxnSpPr>
        <p:spPr>
          <a:xfrm flipH="1" flipV="1">
            <a:off x="1352721" y="3524848"/>
            <a:ext cx="21902" cy="1245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4" name="Metin kutusu 53"/>
          <p:cNvSpPr txBox="1"/>
          <p:nvPr/>
        </p:nvSpPr>
        <p:spPr>
          <a:xfrm>
            <a:off x="3563888" y="1979548"/>
            <a:ext cx="1958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rgbClr val="002060"/>
                </a:solidFill>
              </a:rPr>
              <a:t>New </a:t>
            </a:r>
            <a:r>
              <a:rPr lang="tr-TR" sz="1600" b="1" dirty="0" err="1" smtClean="0">
                <a:solidFill>
                  <a:srgbClr val="002060"/>
                </a:solidFill>
              </a:rPr>
              <a:t>treatment</a:t>
            </a:r>
            <a:r>
              <a:rPr lang="tr-TR" sz="1600" b="1" dirty="0" smtClean="0">
                <a:solidFill>
                  <a:srgbClr val="002060"/>
                </a:solidFill>
              </a:rPr>
              <a:t> </a:t>
            </a:r>
            <a:r>
              <a:rPr lang="tr-TR" sz="1600" b="1" dirty="0" err="1" smtClean="0">
                <a:solidFill>
                  <a:srgbClr val="002060"/>
                </a:solidFill>
              </a:rPr>
              <a:t>etc</a:t>
            </a:r>
            <a:endParaRPr lang="tr-TR" sz="1600" b="1" dirty="0">
              <a:solidFill>
                <a:srgbClr val="002060"/>
              </a:solidFill>
            </a:endParaRPr>
          </a:p>
        </p:txBody>
      </p:sp>
      <p:sp>
        <p:nvSpPr>
          <p:cNvPr id="55" name="Metin kutusu 54"/>
          <p:cNvSpPr txBox="1"/>
          <p:nvPr/>
        </p:nvSpPr>
        <p:spPr>
          <a:xfrm>
            <a:off x="3159075" y="4480678"/>
            <a:ext cx="2871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 smtClean="0">
                <a:solidFill>
                  <a:srgbClr val="00B050"/>
                </a:solidFill>
              </a:rPr>
              <a:t>Current</a:t>
            </a:r>
            <a:r>
              <a:rPr lang="tr-TR" sz="1600" b="1" dirty="0" smtClean="0">
                <a:solidFill>
                  <a:srgbClr val="00B050"/>
                </a:solidFill>
              </a:rPr>
              <a:t> </a:t>
            </a:r>
            <a:r>
              <a:rPr lang="tr-TR" sz="1600" b="1" dirty="0" err="1" smtClean="0">
                <a:solidFill>
                  <a:srgbClr val="00B050"/>
                </a:solidFill>
              </a:rPr>
              <a:t>treatment&amp;plasebo</a:t>
            </a:r>
            <a:endParaRPr lang="tr-TR" sz="1600" b="1" dirty="0">
              <a:solidFill>
                <a:srgbClr val="00B050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30880" y="116632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b="1" dirty="0" err="1" smtClean="0"/>
              <a:t>Randomized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clinical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study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design</a:t>
            </a:r>
            <a:r>
              <a:rPr lang="tr-TR" sz="2800" b="1" dirty="0" smtClean="0"/>
              <a:t> (</a:t>
            </a:r>
            <a:r>
              <a:rPr lang="tr-TR" sz="2800" b="1" dirty="0" err="1" smtClean="0"/>
              <a:t>parallel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controlled</a:t>
            </a:r>
            <a:r>
              <a:rPr lang="tr-TR" sz="2800" b="1" dirty="0" smtClean="0"/>
              <a:t>)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95265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Non-randomized</a:t>
            </a:r>
            <a:r>
              <a:rPr lang="tr-TR" dirty="0" smtClean="0"/>
              <a:t> </a:t>
            </a:r>
            <a:r>
              <a:rPr lang="tr-TR" dirty="0" err="1" smtClean="0"/>
              <a:t>Observational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&amp; </a:t>
            </a:r>
            <a:r>
              <a:rPr lang="tr-TR" dirty="0" err="1" smtClean="0"/>
              <a:t>Randomized</a:t>
            </a:r>
            <a:r>
              <a:rPr lang="tr-TR" dirty="0" smtClean="0"/>
              <a:t>  </a:t>
            </a:r>
            <a:r>
              <a:rPr lang="tr-TR" dirty="0" err="1" smtClean="0"/>
              <a:t>Experimental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6574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tr-TR" sz="3600" dirty="0" err="1" smtClean="0"/>
              <a:t>Non-Randomized</a:t>
            </a:r>
            <a:r>
              <a:rPr lang="tr-TR" sz="3600" dirty="0" smtClean="0"/>
              <a:t> </a:t>
            </a:r>
            <a:r>
              <a:rPr lang="tr-TR" sz="3600" dirty="0" err="1" smtClean="0"/>
              <a:t>Observational</a:t>
            </a:r>
            <a:r>
              <a:rPr lang="tr-TR" sz="3600" dirty="0" smtClean="0"/>
              <a:t> </a:t>
            </a:r>
            <a:r>
              <a:rPr lang="tr-TR" sz="3600" dirty="0" err="1" smtClean="0"/>
              <a:t>Study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sz="2000" dirty="0" err="1" smtClean="0"/>
              <a:t>Patients</a:t>
            </a:r>
            <a:r>
              <a:rPr lang="tr-TR" sz="2000" dirty="0" smtClean="0"/>
              <a:t> (2000) </a:t>
            </a:r>
            <a:r>
              <a:rPr lang="tr-TR" sz="2000" dirty="0" err="1" smtClean="0"/>
              <a:t>who</a:t>
            </a:r>
            <a:r>
              <a:rPr lang="tr-TR" sz="2000" dirty="0" smtClean="0"/>
              <a:t> had MI in an </a:t>
            </a:r>
            <a:r>
              <a:rPr lang="tr-TR" sz="2000" dirty="0" err="1" smtClean="0"/>
              <a:t>hospital</a:t>
            </a:r>
            <a:r>
              <a:rPr lang="tr-TR" sz="2000" dirty="0" smtClean="0"/>
              <a:t> </a:t>
            </a:r>
            <a:r>
              <a:rPr lang="tr-TR" sz="2000" dirty="0" err="1" smtClean="0"/>
              <a:t>during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year</a:t>
            </a:r>
            <a:r>
              <a:rPr lang="tr-TR" sz="2000" dirty="0" smtClean="0"/>
              <a:t>.</a:t>
            </a:r>
          </a:p>
          <a:p>
            <a:r>
              <a:rPr lang="tr-TR" sz="2000" dirty="0" err="1" smtClean="0"/>
              <a:t>Some</a:t>
            </a:r>
            <a:r>
              <a:rPr lang="tr-TR" sz="2000" dirty="0" smtClean="0"/>
              <a:t> (1000) had </a:t>
            </a:r>
            <a:r>
              <a:rPr lang="tr-TR" sz="2000" dirty="0" err="1" smtClean="0"/>
              <a:t>been</a:t>
            </a:r>
            <a:r>
              <a:rPr lang="tr-TR" sz="2000" dirty="0" smtClean="0"/>
              <a:t> </a:t>
            </a:r>
            <a:r>
              <a:rPr lang="tr-TR" sz="2000" dirty="0" err="1" smtClean="0"/>
              <a:t>intervented</a:t>
            </a:r>
            <a:r>
              <a:rPr lang="tr-TR" sz="2000" dirty="0" smtClean="0"/>
              <a:t> (</a:t>
            </a:r>
            <a:r>
              <a:rPr lang="tr-TR" sz="2000" dirty="0" err="1" smtClean="0"/>
              <a:t>any</a:t>
            </a:r>
            <a:r>
              <a:rPr lang="tr-TR" sz="2000" dirty="0" smtClean="0"/>
              <a:t>), </a:t>
            </a:r>
            <a:r>
              <a:rPr lang="tr-TR" sz="2000" dirty="0" err="1" smtClean="0"/>
              <a:t>others</a:t>
            </a:r>
            <a:r>
              <a:rPr lang="tr-TR" sz="2000" dirty="0" smtClean="0"/>
              <a:t> (1000) had not </a:t>
            </a:r>
            <a:r>
              <a:rPr lang="tr-TR" sz="2000" dirty="0" err="1" smtClean="0"/>
              <a:t>been</a:t>
            </a:r>
            <a:r>
              <a:rPr lang="tr-TR" sz="2000" dirty="0" smtClean="0"/>
              <a:t> </a:t>
            </a:r>
            <a:r>
              <a:rPr lang="tr-TR" sz="2000" dirty="0" err="1" smtClean="0"/>
              <a:t>intervented</a:t>
            </a:r>
            <a:endParaRPr lang="tr-TR" sz="2000" dirty="0" smtClean="0"/>
          </a:p>
          <a:p>
            <a:r>
              <a:rPr lang="tr-TR" sz="2000" dirty="0" smtClean="0"/>
              <a:t>480 </a:t>
            </a:r>
            <a:r>
              <a:rPr lang="tr-TR" sz="2000" dirty="0" err="1" smtClean="0"/>
              <a:t>patients</a:t>
            </a:r>
            <a:r>
              <a:rPr lang="tr-TR" sz="2000" dirty="0" smtClean="0"/>
              <a:t> had </a:t>
            </a:r>
            <a:r>
              <a:rPr lang="tr-TR" sz="2000" dirty="0" err="1" smtClean="0"/>
              <a:t>died</a:t>
            </a:r>
            <a:r>
              <a:rPr lang="tr-TR" sz="2000" dirty="0" smtClean="0"/>
              <a:t>, 180 in </a:t>
            </a:r>
            <a:r>
              <a:rPr lang="tr-TR" sz="2000" dirty="0" err="1" smtClean="0"/>
              <a:t>intervention</a:t>
            </a:r>
            <a:r>
              <a:rPr lang="tr-TR" sz="2000" dirty="0" smtClean="0"/>
              <a:t> </a:t>
            </a:r>
            <a:r>
              <a:rPr lang="tr-TR" sz="2000" dirty="0" err="1" smtClean="0"/>
              <a:t>group</a:t>
            </a:r>
            <a:r>
              <a:rPr lang="tr-TR" sz="2000" dirty="0" smtClean="0"/>
              <a:t>, 300 in  not </a:t>
            </a:r>
            <a:r>
              <a:rPr lang="tr-TR" sz="2000" dirty="0" err="1" smtClean="0"/>
              <a:t>intervention</a:t>
            </a:r>
            <a:r>
              <a:rPr lang="tr-TR" sz="2000" dirty="0" smtClean="0"/>
              <a:t> </a:t>
            </a:r>
            <a:r>
              <a:rPr lang="tr-TR" sz="2000" dirty="0" err="1" smtClean="0"/>
              <a:t>group</a:t>
            </a:r>
            <a:endParaRPr lang="tr-TR" sz="2000" dirty="0" smtClean="0"/>
          </a:p>
          <a:p>
            <a:endParaRPr lang="tr-TR" sz="2000" dirty="0" smtClean="0"/>
          </a:p>
          <a:p>
            <a:endParaRPr lang="tr-TR" sz="2000" dirty="0"/>
          </a:p>
          <a:p>
            <a:endParaRPr lang="tr-TR" sz="2000" dirty="0" smtClean="0"/>
          </a:p>
          <a:p>
            <a:endParaRPr lang="tr-TR" sz="2000" dirty="0"/>
          </a:p>
          <a:p>
            <a:endParaRPr lang="tr-TR" sz="2000" dirty="0" smtClean="0"/>
          </a:p>
          <a:p>
            <a:endParaRPr lang="tr-TR" sz="2000" dirty="0"/>
          </a:p>
          <a:p>
            <a:endParaRPr lang="tr-TR" sz="2000" dirty="0" smtClean="0"/>
          </a:p>
          <a:p>
            <a:r>
              <a:rPr lang="tr-TR" sz="2000" dirty="0" err="1" smtClean="0"/>
              <a:t>Conclusion</a:t>
            </a:r>
            <a:r>
              <a:rPr lang="tr-TR" sz="2000" dirty="0" smtClean="0"/>
              <a:t>: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/>
              <a:t>i</a:t>
            </a:r>
            <a:r>
              <a:rPr lang="tr-TR" sz="2000" dirty="0" err="1" smtClean="0"/>
              <a:t>ntervention</a:t>
            </a:r>
            <a:r>
              <a:rPr lang="tr-TR" sz="2000" dirty="0" smtClean="0"/>
              <a:t> </a:t>
            </a:r>
            <a:r>
              <a:rPr lang="tr-TR" sz="2000" dirty="0" err="1" smtClean="0"/>
              <a:t>decreases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mortality</a:t>
            </a:r>
            <a:r>
              <a:rPr lang="tr-TR" sz="2000" dirty="0" smtClean="0"/>
              <a:t> of MI</a:t>
            </a:r>
            <a:endParaRPr lang="tr-TR" dirty="0" smtClean="0"/>
          </a:p>
          <a:p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590621"/>
              </p:ext>
            </p:extLst>
          </p:nvPr>
        </p:nvGraphicFramePr>
        <p:xfrm>
          <a:off x="755576" y="3573016"/>
          <a:ext cx="6096000" cy="165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Number</a:t>
                      </a:r>
                      <a:r>
                        <a:rPr lang="tr-TR" dirty="0" smtClean="0"/>
                        <a:t> of </a:t>
                      </a:r>
                      <a:r>
                        <a:rPr lang="tr-TR" dirty="0" err="1" smtClean="0"/>
                        <a:t>deaths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Mortality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Intervention</a:t>
                      </a:r>
                      <a:r>
                        <a:rPr lang="tr-TR" dirty="0" smtClean="0"/>
                        <a:t> n=1000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18%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No </a:t>
                      </a:r>
                      <a:r>
                        <a:rPr lang="tr-TR" dirty="0" err="1" smtClean="0">
                          <a:solidFill>
                            <a:schemeClr val="tx1"/>
                          </a:solidFill>
                        </a:rPr>
                        <a:t>intervention</a:t>
                      </a:r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 n=1000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5295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dirty="0" err="1"/>
              <a:t>Non-Randomized</a:t>
            </a:r>
            <a:r>
              <a:rPr lang="tr-TR" sz="4000" dirty="0"/>
              <a:t> </a:t>
            </a:r>
            <a:r>
              <a:rPr lang="tr-TR" sz="4000" dirty="0" err="1"/>
              <a:t>Observational</a:t>
            </a:r>
            <a:r>
              <a:rPr lang="tr-TR" sz="4000" dirty="0"/>
              <a:t> </a:t>
            </a:r>
            <a:r>
              <a:rPr lang="tr-TR" sz="4000" dirty="0" err="1"/>
              <a:t>Study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/>
          <a:lstStyle/>
          <a:p>
            <a:r>
              <a:rPr lang="tr-TR" dirty="0" err="1" smtClean="0"/>
              <a:t>Proportions</a:t>
            </a:r>
            <a:r>
              <a:rPr lang="tr-TR" dirty="0" smtClean="0"/>
              <a:t> of </a:t>
            </a:r>
            <a:r>
              <a:rPr lang="tr-TR" dirty="0" err="1" smtClean="0"/>
              <a:t>patients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arrhythmia</a:t>
            </a:r>
            <a:r>
              <a:rPr lang="tr-TR" dirty="0" smtClean="0"/>
              <a:t> X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</a:t>
            </a:r>
            <a:r>
              <a:rPr lang="tr-TR" dirty="0" err="1" smtClean="0"/>
              <a:t>differ</a:t>
            </a: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037096"/>
              </p:ext>
            </p:extLst>
          </p:nvPr>
        </p:nvGraphicFramePr>
        <p:xfrm>
          <a:off x="611560" y="2924944"/>
          <a:ext cx="7992168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/>
                <a:gridCol w="1368152"/>
                <a:gridCol w="936104"/>
                <a:gridCol w="935744"/>
                <a:gridCol w="1080000"/>
                <a:gridCol w="1080000"/>
                <a:gridCol w="1080000"/>
              </a:tblGrid>
              <a:tr h="324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Arrhythmia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 of </a:t>
                      </a:r>
                      <a:r>
                        <a:rPr lang="tr-TR" dirty="0" err="1" smtClean="0"/>
                        <a:t>cases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 of </a:t>
                      </a:r>
                      <a:r>
                        <a:rPr lang="tr-TR" dirty="0" err="1" smtClean="0"/>
                        <a:t>deaths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Mortality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Total </a:t>
                      </a:r>
                      <a:r>
                        <a:rPr lang="tr-TR" dirty="0" err="1" smtClean="0"/>
                        <a:t>Deaths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Mortality</a:t>
                      </a:r>
                      <a:endParaRPr lang="tr-TR" sz="1600" dirty="0"/>
                    </a:p>
                  </a:txBody>
                  <a:tcPr/>
                </a:tc>
              </a:tr>
              <a:tr h="324000">
                <a:tc rowSpan="2">
                  <a:txBody>
                    <a:bodyPr/>
                    <a:lstStyle/>
                    <a:p>
                      <a:r>
                        <a:rPr lang="tr-TR" dirty="0" err="1" smtClean="0"/>
                        <a:t>Intervention</a:t>
                      </a:r>
                      <a:r>
                        <a:rPr lang="tr-TR" dirty="0" smtClean="0"/>
                        <a:t> n=1000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X(-)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180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18%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2400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X(+)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24000">
                <a:tc rowSpan="2">
                  <a:txBody>
                    <a:bodyPr/>
                    <a:lstStyle/>
                    <a:p>
                      <a:r>
                        <a:rPr lang="tr-TR" sz="1400" dirty="0" smtClean="0"/>
                        <a:t>No </a:t>
                      </a:r>
                      <a:r>
                        <a:rPr lang="tr-TR" sz="1400" dirty="0" err="1" smtClean="0"/>
                        <a:t>intervention</a:t>
                      </a:r>
                      <a:endParaRPr lang="tr-TR" sz="1400" dirty="0" smtClean="0"/>
                    </a:p>
                    <a:p>
                      <a:r>
                        <a:rPr lang="tr-TR" sz="1800" dirty="0" smtClean="0"/>
                        <a:t>n=1000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X(-)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300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30%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2400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X(+)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770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Randomized</a:t>
            </a:r>
            <a:r>
              <a:rPr lang="tr-TR" sz="4000" dirty="0" smtClean="0"/>
              <a:t> </a:t>
            </a:r>
            <a:r>
              <a:rPr lang="tr-TR" sz="4000" dirty="0" err="1"/>
              <a:t>E</a:t>
            </a:r>
            <a:r>
              <a:rPr lang="tr-TR" sz="4000" dirty="0" err="1" smtClean="0"/>
              <a:t>xperimental</a:t>
            </a:r>
            <a:r>
              <a:rPr lang="tr-TR" sz="4000" dirty="0" smtClean="0"/>
              <a:t> </a:t>
            </a:r>
            <a:r>
              <a:rPr lang="tr-TR" sz="4000" dirty="0" err="1" smtClean="0"/>
              <a:t>Study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an </a:t>
            </a:r>
            <a:r>
              <a:rPr lang="tr-TR" dirty="0" err="1" smtClean="0"/>
              <a:t>experimental</a:t>
            </a:r>
            <a:r>
              <a:rPr lang="tr-TR" dirty="0" smtClean="0"/>
              <a:t> </a:t>
            </a:r>
            <a:r>
              <a:rPr lang="tr-TR" dirty="0" err="1" smtClean="0"/>
              <a:t>research</a:t>
            </a:r>
            <a:r>
              <a:rPr lang="tr-TR" dirty="0" smtClean="0"/>
              <a:t> </a:t>
            </a:r>
            <a:r>
              <a:rPr lang="tr-TR" dirty="0" err="1" smtClean="0"/>
              <a:t>protocol</a:t>
            </a:r>
            <a:endParaRPr lang="tr-TR" dirty="0" smtClean="0"/>
          </a:p>
          <a:p>
            <a:r>
              <a:rPr lang="tr-TR" dirty="0" smtClean="0"/>
              <a:t>MI </a:t>
            </a:r>
            <a:r>
              <a:rPr lang="tr-TR" dirty="0" err="1" smtClean="0"/>
              <a:t>patients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going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apply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hospital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be </a:t>
            </a:r>
            <a:r>
              <a:rPr lang="tr-TR" dirty="0" err="1" smtClean="0"/>
              <a:t>divided</a:t>
            </a:r>
            <a:r>
              <a:rPr lang="tr-TR" dirty="0" smtClean="0"/>
              <a:t> </a:t>
            </a:r>
            <a:r>
              <a:rPr lang="tr-TR" dirty="0" err="1" smtClean="0"/>
              <a:t>randomly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intervention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intervention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endParaRPr lang="tr-TR" dirty="0" smtClean="0"/>
          </a:p>
          <a:p>
            <a:r>
              <a:rPr lang="tr-TR" dirty="0" err="1" smtClean="0"/>
              <a:t>Proportions</a:t>
            </a:r>
            <a:r>
              <a:rPr lang="tr-TR" dirty="0" smtClean="0"/>
              <a:t> of </a:t>
            </a:r>
            <a:r>
              <a:rPr lang="tr-TR" dirty="0" err="1" smtClean="0"/>
              <a:t>patients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arrhythmia</a:t>
            </a:r>
            <a:r>
              <a:rPr lang="tr-TR" dirty="0" smtClean="0"/>
              <a:t> X in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be </a:t>
            </a:r>
            <a:r>
              <a:rPr lang="tr-TR" dirty="0" err="1" smtClean="0"/>
              <a:t>similar</a:t>
            </a:r>
            <a:r>
              <a:rPr lang="tr-TR" dirty="0"/>
              <a:t> </a:t>
            </a:r>
            <a:r>
              <a:rPr lang="tr-TR" dirty="0" err="1" smtClean="0"/>
              <a:t>because</a:t>
            </a:r>
            <a:r>
              <a:rPr lang="tr-TR" dirty="0" smtClean="0"/>
              <a:t> of </a:t>
            </a:r>
            <a:r>
              <a:rPr lang="tr-TR" dirty="0" err="1" smtClean="0"/>
              <a:t>randomization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64997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 err="1"/>
              <a:t>Randomized</a:t>
            </a:r>
            <a:r>
              <a:rPr lang="tr-TR" sz="5400" dirty="0"/>
              <a:t> </a:t>
            </a:r>
            <a:r>
              <a:rPr lang="tr-TR" sz="5400" dirty="0" err="1"/>
              <a:t>Experimental</a:t>
            </a:r>
            <a:r>
              <a:rPr lang="tr-TR" sz="5400" dirty="0"/>
              <a:t> </a:t>
            </a:r>
            <a:r>
              <a:rPr lang="tr-TR" sz="5400" dirty="0" err="1"/>
              <a:t>Study</a:t>
            </a:r>
            <a:endParaRPr lang="tr-TR" dirty="0"/>
          </a:p>
        </p:txBody>
      </p:sp>
      <p:graphicFrame>
        <p:nvGraphicFramePr>
          <p:cNvPr id="7" name="İçerik Yer Tutucus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7528347"/>
              </p:ext>
            </p:extLst>
          </p:nvPr>
        </p:nvGraphicFramePr>
        <p:xfrm>
          <a:off x="539552" y="2636912"/>
          <a:ext cx="7992168" cy="220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/>
                <a:gridCol w="1440160"/>
                <a:gridCol w="936104"/>
                <a:gridCol w="863736"/>
                <a:gridCol w="1080000"/>
                <a:gridCol w="1080000"/>
                <a:gridCol w="10800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/>
                        <a:t>Arrhythmia</a:t>
                      </a:r>
                      <a:endParaRPr lang="tr-TR" sz="1800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 of </a:t>
                      </a:r>
                      <a:r>
                        <a:rPr lang="tr-TR" dirty="0" err="1" smtClean="0"/>
                        <a:t>cases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 of </a:t>
                      </a:r>
                      <a:r>
                        <a:rPr lang="tr-TR" dirty="0" err="1" smtClean="0"/>
                        <a:t>deaths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Mortality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Total </a:t>
                      </a:r>
                      <a:r>
                        <a:rPr lang="tr-TR" dirty="0" err="1" smtClean="0"/>
                        <a:t>Deaths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Mortality</a:t>
                      </a:r>
                      <a:endParaRPr lang="tr-TR" sz="1600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tr-TR" dirty="0" err="1" smtClean="0"/>
                        <a:t>Intervention</a:t>
                      </a:r>
                      <a:endParaRPr lang="tr-TR" dirty="0" smtClean="0"/>
                    </a:p>
                    <a:p>
                      <a:r>
                        <a:rPr lang="tr-TR" dirty="0" smtClean="0"/>
                        <a:t>n=1000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X(-)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240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24%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X(+)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175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tr-TR" sz="1400" dirty="0" smtClean="0"/>
                        <a:t>No </a:t>
                      </a:r>
                      <a:r>
                        <a:rPr lang="tr-TR" sz="1400" dirty="0" err="1" smtClean="0"/>
                        <a:t>Intervention</a:t>
                      </a:r>
                      <a:endParaRPr lang="tr-TR" sz="1400" dirty="0" smtClean="0"/>
                    </a:p>
                    <a:p>
                      <a:r>
                        <a:rPr lang="tr-TR" sz="1600" dirty="0" smtClean="0"/>
                        <a:t>n=1000</a:t>
                      </a:r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X(-)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240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24%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X(+)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175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Metin kutusu 7"/>
          <p:cNvSpPr txBox="1"/>
          <p:nvPr/>
        </p:nvSpPr>
        <p:spPr>
          <a:xfrm>
            <a:off x="683568" y="5733256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 smtClean="0"/>
              <a:t>Conclusion</a:t>
            </a:r>
            <a:r>
              <a:rPr lang="tr-TR" b="1" dirty="0" smtClean="0"/>
              <a:t>: </a:t>
            </a:r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 smtClean="0"/>
              <a:t>intervention</a:t>
            </a:r>
            <a:r>
              <a:rPr lang="tr-TR" b="1" dirty="0" smtClean="0"/>
              <a:t> </a:t>
            </a:r>
            <a:r>
              <a:rPr lang="tr-TR" b="1" dirty="0" err="1" smtClean="0"/>
              <a:t>does</a:t>
            </a:r>
            <a:r>
              <a:rPr lang="tr-TR" b="1" dirty="0" smtClean="0"/>
              <a:t> not </a:t>
            </a:r>
            <a:r>
              <a:rPr lang="tr-TR" b="1" dirty="0" err="1" smtClean="0"/>
              <a:t>effect</a:t>
            </a:r>
            <a:r>
              <a:rPr lang="tr-TR" b="1" dirty="0" smtClean="0"/>
              <a:t> </a:t>
            </a:r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 smtClean="0"/>
              <a:t>mortality</a:t>
            </a:r>
            <a:r>
              <a:rPr lang="tr-TR" b="1" dirty="0" smtClean="0"/>
              <a:t> of MI</a:t>
            </a:r>
          </a:p>
        </p:txBody>
      </p:sp>
    </p:spTree>
    <p:extLst>
      <p:ext uri="{BB962C8B-B14F-4D97-AF65-F5344CB8AC3E}">
        <p14:creationId xmlns:p14="http://schemas.microsoft.com/office/powerpoint/2010/main" val="1235203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Stratified</a:t>
            </a:r>
            <a:r>
              <a:rPr lang="tr-TR" dirty="0" smtClean="0"/>
              <a:t> </a:t>
            </a:r>
            <a:r>
              <a:rPr lang="tr-TR" dirty="0" err="1" smtClean="0"/>
              <a:t>Randomization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Stratified</a:t>
            </a:r>
            <a:r>
              <a:rPr lang="tr-TR" dirty="0" smtClean="0"/>
              <a:t> </a:t>
            </a:r>
            <a:r>
              <a:rPr lang="tr-TR" dirty="0" err="1" smtClean="0"/>
              <a:t>randomization</a:t>
            </a:r>
            <a:r>
              <a:rPr lang="tr-TR" dirty="0" smtClean="0"/>
              <a:t> is </a:t>
            </a:r>
            <a:r>
              <a:rPr lang="tr-TR" dirty="0" err="1" smtClean="0"/>
              <a:t>random</a:t>
            </a:r>
            <a:r>
              <a:rPr lang="tr-TR" dirty="0" smtClean="0"/>
              <a:t> </a:t>
            </a:r>
            <a:r>
              <a:rPr lang="tr-TR" dirty="0" err="1" smtClean="0"/>
              <a:t>assignment</a:t>
            </a:r>
            <a:r>
              <a:rPr lang="tr-TR" dirty="0" smtClean="0"/>
              <a:t> </a:t>
            </a:r>
            <a:r>
              <a:rPr lang="tr-TR" dirty="0" err="1" smtClean="0"/>
              <a:t>within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defined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participant</a:t>
            </a:r>
            <a:r>
              <a:rPr lang="tr-TR" dirty="0" smtClean="0"/>
              <a:t> </a:t>
            </a:r>
            <a:r>
              <a:rPr lang="tr-TR" dirty="0" err="1" smtClean="0"/>
              <a:t>characteristics</a:t>
            </a:r>
            <a:r>
              <a:rPr lang="tr-TR" dirty="0" smtClean="0"/>
              <a:t> </a:t>
            </a:r>
            <a:r>
              <a:rPr lang="tr-TR" dirty="0" err="1" smtClean="0"/>
              <a:t>such</a:t>
            </a:r>
            <a:r>
              <a:rPr lang="tr-TR" dirty="0" smtClean="0"/>
              <a:t> as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severity</a:t>
            </a:r>
            <a:r>
              <a:rPr lang="tr-TR" dirty="0" smtClean="0"/>
              <a:t>. </a:t>
            </a:r>
          </a:p>
          <a:p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ensures</a:t>
            </a:r>
            <a:r>
              <a:rPr lang="tr-TR" dirty="0" smtClean="0"/>
              <a:t> </a:t>
            </a:r>
            <a:r>
              <a:rPr lang="tr-TR" dirty="0" err="1" smtClean="0"/>
              <a:t>good</a:t>
            </a:r>
            <a:r>
              <a:rPr lang="tr-TR" dirty="0" smtClean="0"/>
              <a:t> </a:t>
            </a:r>
            <a:r>
              <a:rPr lang="tr-TR" dirty="0" err="1" smtClean="0"/>
              <a:t>balance</a:t>
            </a:r>
            <a:r>
              <a:rPr lang="tr-TR" dirty="0" smtClean="0"/>
              <a:t> of </a:t>
            </a:r>
            <a:r>
              <a:rPr lang="tr-TR" dirty="0" err="1" smtClean="0"/>
              <a:t>these</a:t>
            </a:r>
            <a:r>
              <a:rPr lang="tr-TR" dirty="0" smtClean="0"/>
              <a:t> </a:t>
            </a:r>
            <a:r>
              <a:rPr lang="tr-TR" dirty="0" err="1" smtClean="0"/>
              <a:t>factors</a:t>
            </a:r>
            <a:r>
              <a:rPr lang="tr-TR" dirty="0" smtClean="0"/>
              <a:t> </a:t>
            </a:r>
            <a:r>
              <a:rPr lang="tr-TR" dirty="0" err="1" smtClean="0"/>
              <a:t>across</a:t>
            </a:r>
            <a:r>
              <a:rPr lang="tr-TR" dirty="0" smtClean="0"/>
              <a:t> </a:t>
            </a:r>
            <a:r>
              <a:rPr lang="tr-TR" dirty="0" err="1" smtClean="0"/>
              <a:t>intervention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07815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Stratified</a:t>
            </a:r>
            <a:r>
              <a:rPr lang="tr-TR" dirty="0" smtClean="0"/>
              <a:t> </a:t>
            </a:r>
            <a:r>
              <a:rPr lang="tr-TR" dirty="0" err="1" smtClean="0"/>
              <a:t>Randomization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4895591"/>
              </p:ext>
            </p:extLst>
          </p:nvPr>
        </p:nvGraphicFramePr>
        <p:xfrm>
          <a:off x="107504" y="1898249"/>
          <a:ext cx="8579296" cy="3042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6304"/>
                <a:gridCol w="1403209"/>
                <a:gridCol w="1351220"/>
                <a:gridCol w="1576424"/>
                <a:gridCol w="1512139"/>
              </a:tblGrid>
              <a:tr h="370840">
                <a:tc gridSpan="5">
                  <a:txBody>
                    <a:bodyPr/>
                    <a:lstStyle/>
                    <a:p>
                      <a:r>
                        <a:rPr lang="tr-TR" b="1" dirty="0" smtClean="0"/>
                        <a:t>                                           </a:t>
                      </a:r>
                      <a:r>
                        <a:rPr lang="tr-TR" b="1" dirty="0" err="1" smtClean="0"/>
                        <a:t>Defined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research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group</a:t>
                      </a:r>
                      <a:r>
                        <a:rPr lang="tr-TR" b="1" baseline="0" dirty="0" smtClean="0"/>
                        <a:t> – 1000 </a:t>
                      </a:r>
                      <a:r>
                        <a:rPr lang="tr-TR" b="1" baseline="0" dirty="0" err="1" smtClean="0"/>
                        <a:t>patints</a:t>
                      </a:r>
                      <a:endParaRPr lang="tr-T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Stratify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by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gender</a:t>
                      </a:r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600 </a:t>
                      </a:r>
                      <a:r>
                        <a:rPr lang="tr-TR" dirty="0" err="1" smtClean="0">
                          <a:latin typeface="+mj-lt"/>
                        </a:rPr>
                        <a:t>males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400 </a:t>
                      </a:r>
                      <a:r>
                        <a:rPr lang="tr-TR" dirty="0" err="1" smtClean="0">
                          <a:latin typeface="+mj-lt"/>
                        </a:rPr>
                        <a:t>females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Stratify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by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age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360 </a:t>
                      </a:r>
                      <a:r>
                        <a:rPr lang="tr-TR" dirty="0" err="1" smtClean="0">
                          <a:latin typeface="+mj-lt"/>
                        </a:rPr>
                        <a:t>young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240 </a:t>
                      </a:r>
                      <a:r>
                        <a:rPr lang="tr-TR" dirty="0" err="1" smtClean="0">
                          <a:latin typeface="+mj-lt"/>
                        </a:rPr>
                        <a:t>old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300 </a:t>
                      </a:r>
                      <a:r>
                        <a:rPr lang="tr-TR" dirty="0" err="1" smtClean="0">
                          <a:latin typeface="+mj-lt"/>
                        </a:rPr>
                        <a:t>young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100 </a:t>
                      </a:r>
                      <a:r>
                        <a:rPr lang="tr-TR" dirty="0" err="1" smtClean="0">
                          <a:latin typeface="+mj-lt"/>
                        </a:rPr>
                        <a:t>old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15180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Randomize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each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sub-group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to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intervention</a:t>
                      </a:r>
                      <a:r>
                        <a:rPr lang="tr-TR" dirty="0" smtClean="0"/>
                        <a:t> </a:t>
                      </a:r>
                    </a:p>
                    <a:p>
                      <a:r>
                        <a:rPr lang="tr-TR" dirty="0" err="1" smtClean="0"/>
                        <a:t>and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nonintervention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groups</a:t>
                      </a:r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180 + 120 + 150 + 50 = 500</a:t>
                      </a:r>
                    </a:p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New </a:t>
                      </a:r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(</a:t>
                      </a:r>
                      <a:r>
                        <a:rPr lang="tr-TR" dirty="0" err="1" smtClean="0">
                          <a:latin typeface="+mj-lt"/>
                        </a:rPr>
                        <a:t>Intervention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180 + 120 + 150 + 50=500</a:t>
                      </a:r>
                    </a:p>
                    <a:p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err="1" smtClean="0">
                          <a:latin typeface="+mj-lt"/>
                        </a:rPr>
                        <a:t>Placebo</a:t>
                      </a:r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(</a:t>
                      </a:r>
                      <a:r>
                        <a:rPr lang="tr-TR" dirty="0" err="1" smtClean="0">
                          <a:latin typeface="+mj-lt"/>
                        </a:rPr>
                        <a:t>Nonintervention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Düz Ok Bağlayıcısı 5"/>
          <p:cNvCxnSpPr/>
          <p:nvPr/>
        </p:nvCxnSpPr>
        <p:spPr>
          <a:xfrm>
            <a:off x="3203848" y="3356992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3203848" y="3356992"/>
            <a:ext cx="2736304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H="1">
            <a:off x="3743278" y="3315917"/>
            <a:ext cx="1008112" cy="54513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>
            <a:off x="4751390" y="3315917"/>
            <a:ext cx="1800200" cy="54513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H="1">
            <a:off x="4355976" y="3336454"/>
            <a:ext cx="1656184" cy="524594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6012160" y="3336454"/>
            <a:ext cx="1008112" cy="524594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H="1">
            <a:off x="4860032" y="3336454"/>
            <a:ext cx="2736304" cy="524594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7596336" y="3346723"/>
            <a:ext cx="0" cy="504056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 flipH="1">
            <a:off x="3419872" y="2636912"/>
            <a:ext cx="720080" cy="504056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4427984" y="2636912"/>
            <a:ext cx="504056" cy="504056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/>
          <p:nvPr/>
        </p:nvCxnSpPr>
        <p:spPr>
          <a:xfrm flipH="1">
            <a:off x="6551590" y="2636912"/>
            <a:ext cx="673065" cy="432048"/>
          </a:xfrm>
          <a:prstGeom prst="straightConnector1">
            <a:avLst/>
          </a:prstGeom>
          <a:ln>
            <a:solidFill>
              <a:srgbClr val="9F34A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>
            <a:off x="7236296" y="2636912"/>
            <a:ext cx="360040" cy="432048"/>
          </a:xfrm>
          <a:prstGeom prst="straightConnector1">
            <a:avLst/>
          </a:prstGeom>
          <a:ln>
            <a:solidFill>
              <a:srgbClr val="9F34A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Şeritli Sağ Ok 38"/>
          <p:cNvSpPr/>
          <p:nvPr/>
        </p:nvSpPr>
        <p:spPr>
          <a:xfrm>
            <a:off x="2457116" y="4050780"/>
            <a:ext cx="244602" cy="4846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Şeritli Sağ Ok 39"/>
          <p:cNvSpPr/>
          <p:nvPr/>
        </p:nvSpPr>
        <p:spPr>
          <a:xfrm>
            <a:off x="2442794" y="2996952"/>
            <a:ext cx="244602" cy="4846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Şeritli Sağ Ok 40"/>
          <p:cNvSpPr/>
          <p:nvPr/>
        </p:nvSpPr>
        <p:spPr>
          <a:xfrm>
            <a:off x="2436680" y="2204864"/>
            <a:ext cx="244602" cy="4846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0435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Blinding</a:t>
            </a:r>
            <a:r>
              <a:rPr lang="tr-TR" sz="4000" dirty="0" smtClean="0"/>
              <a:t> (</a:t>
            </a:r>
            <a:r>
              <a:rPr lang="tr-TR" sz="4000" dirty="0" err="1" smtClean="0"/>
              <a:t>Masking</a:t>
            </a:r>
            <a:r>
              <a:rPr lang="tr-TR" sz="4000" dirty="0" smtClean="0"/>
              <a:t>)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reduce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chances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investigators</a:t>
            </a:r>
            <a:r>
              <a:rPr lang="tr-TR" dirty="0" smtClean="0"/>
              <a:t> </a:t>
            </a:r>
            <a:r>
              <a:rPr lang="tr-TR" dirty="0" err="1" smtClean="0"/>
              <a:t>see</a:t>
            </a:r>
            <a:r>
              <a:rPr lang="tr-TR" dirty="0" smtClean="0"/>
              <a:t> «</a:t>
            </a:r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expect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see</a:t>
            </a:r>
            <a:r>
              <a:rPr lang="tr-TR" dirty="0" smtClean="0"/>
              <a:t>» , </a:t>
            </a:r>
            <a:r>
              <a:rPr lang="tr-TR" dirty="0" err="1" smtClean="0"/>
              <a:t>researchers</a:t>
            </a:r>
            <a:r>
              <a:rPr lang="tr-TR" dirty="0" smtClean="0"/>
              <a:t> </a:t>
            </a:r>
            <a:r>
              <a:rPr lang="tr-TR" dirty="0" err="1" smtClean="0"/>
              <a:t>designed</a:t>
            </a:r>
            <a:r>
              <a:rPr lang="tr-TR" dirty="0" smtClean="0"/>
              <a:t> «</a:t>
            </a:r>
            <a:r>
              <a:rPr lang="tr-TR" dirty="0" err="1" smtClean="0"/>
              <a:t>blinded</a:t>
            </a:r>
            <a:r>
              <a:rPr lang="tr-TR" dirty="0" smtClean="0"/>
              <a:t> </a:t>
            </a:r>
            <a:r>
              <a:rPr lang="tr-TR" dirty="0" err="1" smtClean="0"/>
              <a:t>trial</a:t>
            </a:r>
            <a:r>
              <a:rPr lang="tr-TR" dirty="0" smtClean="0"/>
              <a:t>» </a:t>
            </a:r>
            <a:r>
              <a:rPr lang="tr-TR" dirty="0" err="1" smtClean="0"/>
              <a:t>Blinding</a:t>
            </a:r>
            <a:r>
              <a:rPr lang="tr-TR" dirty="0" smtClean="0"/>
              <a:t> is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increase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objectivity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persons</a:t>
            </a:r>
            <a:r>
              <a:rPr lang="tr-TR" dirty="0" smtClean="0"/>
              <a:t> </a:t>
            </a:r>
            <a:r>
              <a:rPr lang="tr-TR" dirty="0" err="1" smtClean="0"/>
              <a:t>dealing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randomized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. (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prevent</a:t>
            </a:r>
            <a:r>
              <a:rPr lang="tr-TR" dirty="0" smtClean="0"/>
              <a:t> </a:t>
            </a:r>
            <a:r>
              <a:rPr lang="tr-TR" dirty="0" err="1" smtClean="0"/>
              <a:t>prejudice</a:t>
            </a:r>
            <a:r>
              <a:rPr lang="tr-TR" dirty="0" smtClean="0"/>
              <a:t>)</a:t>
            </a:r>
          </a:p>
          <a:p>
            <a:pPr lvl="2"/>
            <a:r>
              <a:rPr lang="tr-TR" b="1" dirty="0" err="1" smtClean="0"/>
              <a:t>Double</a:t>
            </a:r>
            <a:r>
              <a:rPr lang="tr-TR" b="1" dirty="0" smtClean="0"/>
              <a:t> </a:t>
            </a:r>
            <a:r>
              <a:rPr lang="tr-TR" b="1" dirty="0" err="1" smtClean="0"/>
              <a:t>blind</a:t>
            </a:r>
            <a:r>
              <a:rPr lang="tr-TR" dirty="0" smtClean="0"/>
              <a:t>: </a:t>
            </a:r>
            <a:r>
              <a:rPr lang="tr-TR" dirty="0" err="1" smtClean="0"/>
              <a:t>Neither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nor</a:t>
            </a:r>
            <a:r>
              <a:rPr lang="tr-TR" dirty="0" smtClean="0"/>
              <a:t> </a:t>
            </a:r>
            <a:r>
              <a:rPr lang="tr-TR" dirty="0" err="1" smtClean="0"/>
              <a:t>investigators</a:t>
            </a:r>
            <a:r>
              <a:rPr lang="tr-TR" dirty="0" smtClean="0"/>
              <a:t> </a:t>
            </a:r>
            <a:r>
              <a:rPr lang="tr-TR" dirty="0" err="1" smtClean="0"/>
              <a:t>know</a:t>
            </a:r>
            <a:r>
              <a:rPr lang="tr-TR" dirty="0" smtClean="0"/>
              <a:t> </a:t>
            </a:r>
            <a:r>
              <a:rPr lang="tr-TR" dirty="0" err="1" smtClean="0"/>
              <a:t>whether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subject</a:t>
            </a:r>
            <a:r>
              <a:rPr lang="tr-TR" dirty="0" smtClean="0"/>
              <a:t> is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intervention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endParaRPr lang="tr-TR" dirty="0" smtClean="0"/>
          </a:p>
          <a:p>
            <a:pPr lvl="2"/>
            <a:r>
              <a:rPr lang="tr-TR" b="1" dirty="0" err="1" smtClean="0"/>
              <a:t>Single</a:t>
            </a:r>
            <a:r>
              <a:rPr lang="tr-TR" b="1" dirty="0" smtClean="0"/>
              <a:t> </a:t>
            </a:r>
            <a:r>
              <a:rPr lang="tr-TR" b="1" dirty="0" err="1" smtClean="0"/>
              <a:t>blind</a:t>
            </a:r>
            <a:r>
              <a:rPr lang="tr-TR" dirty="0" smtClean="0"/>
              <a:t>:  </a:t>
            </a:r>
            <a:r>
              <a:rPr lang="tr-TR" dirty="0" err="1"/>
              <a:t>O</a:t>
            </a:r>
            <a:r>
              <a:rPr lang="tr-TR" dirty="0" err="1" smtClean="0"/>
              <a:t>nly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subject</a:t>
            </a:r>
            <a:r>
              <a:rPr lang="tr-TR" dirty="0" smtClean="0"/>
              <a:t> is </a:t>
            </a:r>
            <a:r>
              <a:rPr lang="tr-TR" dirty="0" err="1" smtClean="0"/>
              <a:t>unaware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fact</a:t>
            </a:r>
            <a:r>
              <a:rPr lang="tr-TR" dirty="0" smtClean="0"/>
              <a:t>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5620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Experimental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Intervention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experimentation</a:t>
            </a:r>
            <a:r>
              <a:rPr lang="tr-TR" dirty="0" smtClean="0"/>
              <a:t> is </a:t>
            </a:r>
            <a:r>
              <a:rPr lang="tr-TR" dirty="0" err="1" smtClean="0"/>
              <a:t>attempting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change</a:t>
            </a:r>
            <a:r>
              <a:rPr lang="tr-TR" dirty="0" smtClean="0"/>
              <a:t> a </a:t>
            </a:r>
            <a:r>
              <a:rPr lang="tr-TR" dirty="0" err="1" smtClean="0"/>
              <a:t>variable</a:t>
            </a:r>
            <a:r>
              <a:rPr lang="tr-TR" dirty="0" smtClean="0"/>
              <a:t> in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Evaluate</a:t>
            </a:r>
            <a:r>
              <a:rPr lang="tr-TR" dirty="0" smtClean="0"/>
              <a:t> </a:t>
            </a:r>
            <a:r>
              <a:rPr lang="tr-TR" dirty="0" err="1" smtClean="0"/>
              <a:t>new</a:t>
            </a:r>
            <a:r>
              <a:rPr lang="tr-TR" dirty="0" smtClean="0"/>
              <a:t> </a:t>
            </a:r>
            <a:r>
              <a:rPr lang="tr-TR" dirty="0" err="1" smtClean="0"/>
              <a:t>preventive</a:t>
            </a:r>
            <a:r>
              <a:rPr lang="tr-TR" dirty="0" smtClean="0"/>
              <a:t>, </a:t>
            </a:r>
            <a:r>
              <a:rPr lang="tr-TR" dirty="0" err="1" smtClean="0"/>
              <a:t>therapeutic</a:t>
            </a:r>
            <a:r>
              <a:rPr lang="tr-TR" dirty="0" smtClean="0"/>
              <a:t>,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care</a:t>
            </a:r>
            <a:r>
              <a:rPr lang="tr-TR" dirty="0" smtClean="0"/>
              <a:t> </a:t>
            </a:r>
            <a:r>
              <a:rPr lang="tr-TR" dirty="0" err="1" smtClean="0"/>
              <a:t>delivery</a:t>
            </a:r>
            <a:r>
              <a:rPr lang="tr-TR" dirty="0" smtClean="0"/>
              <a:t> </a:t>
            </a:r>
            <a:r>
              <a:rPr lang="tr-TR" dirty="0" err="1" smtClean="0"/>
              <a:t>measures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causation</a:t>
            </a:r>
            <a:r>
              <a:rPr lang="tr-TR" dirty="0" smtClean="0"/>
              <a:t> of an </a:t>
            </a:r>
            <a:r>
              <a:rPr lang="tr-TR" dirty="0" err="1" smtClean="0"/>
              <a:t>exposure</a:t>
            </a:r>
            <a:r>
              <a:rPr lang="tr-TR" dirty="0" smtClean="0"/>
              <a:t> on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developed</a:t>
            </a:r>
            <a:r>
              <a:rPr lang="tr-TR" dirty="0" smtClean="0"/>
              <a:t> in </a:t>
            </a:r>
            <a:r>
              <a:rPr lang="tr-TR" dirty="0" err="1" smtClean="0"/>
              <a:t>laboratuary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animals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Experimental</a:t>
            </a:r>
            <a:r>
              <a:rPr lang="tr-TR" dirty="0" smtClean="0"/>
              <a:t>  </a:t>
            </a:r>
            <a:r>
              <a:rPr lang="tr-TR" dirty="0" err="1" smtClean="0"/>
              <a:t>studies</a:t>
            </a:r>
            <a:r>
              <a:rPr lang="tr-TR" dirty="0" smtClean="0"/>
              <a:t> in </a:t>
            </a:r>
            <a:r>
              <a:rPr lang="tr-TR" dirty="0" err="1" smtClean="0"/>
              <a:t>medicine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involve</a:t>
            </a:r>
            <a:r>
              <a:rPr lang="tr-TR" dirty="0" smtClean="0"/>
              <a:t> </a:t>
            </a:r>
            <a:r>
              <a:rPr lang="tr-TR" dirty="0" err="1" smtClean="0"/>
              <a:t>humans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called</a:t>
            </a:r>
            <a:r>
              <a:rPr lang="tr-TR" dirty="0" smtClean="0"/>
              <a:t> «</a:t>
            </a:r>
            <a:r>
              <a:rPr lang="tr-TR" dirty="0" err="1" smtClean="0"/>
              <a:t>clinical</a:t>
            </a:r>
            <a:r>
              <a:rPr lang="tr-TR" dirty="0" smtClean="0"/>
              <a:t> </a:t>
            </a:r>
            <a:r>
              <a:rPr lang="tr-TR" dirty="0" err="1" smtClean="0"/>
              <a:t>trials</a:t>
            </a:r>
            <a:r>
              <a:rPr lang="tr-TR" dirty="0" smtClean="0"/>
              <a:t>»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956086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Blinding</a:t>
            </a:r>
            <a:endParaRPr lang="tr-T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374441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3600400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1413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Placebo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 </a:t>
            </a:r>
            <a:r>
              <a:rPr lang="tr-TR" dirty="0" err="1" smtClean="0"/>
              <a:t>placebo</a:t>
            </a:r>
            <a:r>
              <a:rPr lang="tr-TR" dirty="0" smtClean="0"/>
              <a:t> is a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treatment</a:t>
            </a:r>
            <a:r>
              <a:rPr lang="tr-TR" dirty="0" smtClean="0"/>
              <a:t> (</a:t>
            </a:r>
            <a:r>
              <a:rPr lang="tr-TR" dirty="0" err="1" smtClean="0"/>
              <a:t>operation</a:t>
            </a:r>
            <a:r>
              <a:rPr lang="tr-TR" dirty="0" smtClean="0"/>
              <a:t>, </a:t>
            </a:r>
            <a:r>
              <a:rPr lang="tr-TR" dirty="0" err="1" smtClean="0"/>
              <a:t>therapy</a:t>
            </a:r>
            <a:r>
              <a:rPr lang="tr-TR" dirty="0" smtClean="0"/>
              <a:t>, </a:t>
            </a:r>
            <a:r>
              <a:rPr lang="tr-TR" dirty="0" err="1" smtClean="0"/>
              <a:t>chemical</a:t>
            </a:r>
            <a:r>
              <a:rPr lang="tr-TR" dirty="0" smtClean="0"/>
              <a:t> </a:t>
            </a:r>
            <a:r>
              <a:rPr lang="tr-TR" dirty="0" err="1" smtClean="0"/>
              <a:t>solution</a:t>
            </a:r>
            <a:r>
              <a:rPr lang="tr-TR" dirty="0" smtClean="0"/>
              <a:t>, </a:t>
            </a:r>
            <a:r>
              <a:rPr lang="tr-TR" dirty="0" err="1" smtClean="0"/>
              <a:t>pill</a:t>
            </a:r>
            <a:r>
              <a:rPr lang="tr-TR" dirty="0" smtClean="0"/>
              <a:t>, </a:t>
            </a:r>
            <a:r>
              <a:rPr lang="tr-TR" dirty="0" err="1" smtClean="0"/>
              <a:t>diet</a:t>
            </a:r>
            <a:r>
              <a:rPr lang="tr-TR" dirty="0" smtClean="0"/>
              <a:t> </a:t>
            </a:r>
            <a:r>
              <a:rPr lang="tr-TR" dirty="0" err="1" smtClean="0"/>
              <a:t>etc</a:t>
            </a:r>
            <a:r>
              <a:rPr lang="tr-TR" dirty="0" smtClean="0"/>
              <a:t>.) has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therepeutic</a:t>
            </a:r>
            <a:r>
              <a:rPr lang="tr-TR" dirty="0" smtClean="0"/>
              <a:t> </a:t>
            </a:r>
            <a:r>
              <a:rPr lang="tr-TR" dirty="0" err="1" smtClean="0"/>
              <a:t>value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placebo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. </a:t>
            </a:r>
          </a:p>
          <a:p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seems</a:t>
            </a:r>
            <a:r>
              <a:rPr lang="tr-TR" dirty="0" smtClean="0"/>
              <a:t> 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as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material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process</a:t>
            </a:r>
            <a:r>
              <a:rPr lang="tr-TR" dirty="0" smtClean="0"/>
              <a:t> </a:t>
            </a:r>
            <a:r>
              <a:rPr lang="tr-TR" dirty="0" err="1" smtClean="0"/>
              <a:t>which</a:t>
            </a:r>
            <a:r>
              <a:rPr lang="tr-TR" dirty="0" smtClean="0"/>
              <a:t> is </a:t>
            </a:r>
            <a:r>
              <a:rPr lang="tr-TR" dirty="0" err="1" smtClean="0"/>
              <a:t>applied</a:t>
            </a:r>
            <a:r>
              <a:rPr lang="tr-TR" dirty="0" smtClean="0"/>
              <a:t> in </a:t>
            </a:r>
            <a:r>
              <a:rPr lang="tr-TR" dirty="0" err="1" smtClean="0"/>
              <a:t>intervention</a:t>
            </a:r>
            <a:r>
              <a:rPr lang="tr-TR" dirty="0" smtClean="0"/>
              <a:t> (</a:t>
            </a:r>
            <a:r>
              <a:rPr lang="tr-TR" dirty="0" err="1"/>
              <a:t>t</a:t>
            </a:r>
            <a:r>
              <a:rPr lang="tr-TR" dirty="0" err="1" smtClean="0"/>
              <a:t>reatment</a:t>
            </a:r>
            <a:r>
              <a:rPr lang="tr-TR" dirty="0" smtClean="0"/>
              <a:t>) </a:t>
            </a:r>
            <a:r>
              <a:rPr lang="tr-TR" dirty="0" err="1" smtClean="0"/>
              <a:t>group</a:t>
            </a:r>
            <a:r>
              <a:rPr lang="tr-TR" dirty="0"/>
              <a:t> </a:t>
            </a:r>
            <a:r>
              <a:rPr lang="tr-TR" dirty="0" smtClean="0"/>
              <a:t>(</a:t>
            </a:r>
            <a:r>
              <a:rPr lang="tr-TR" dirty="0" err="1" smtClean="0"/>
              <a:t>shape</a:t>
            </a:r>
            <a:r>
              <a:rPr lang="tr-TR" dirty="0" smtClean="0"/>
              <a:t>, </a:t>
            </a:r>
            <a:r>
              <a:rPr lang="tr-TR" dirty="0" err="1" smtClean="0"/>
              <a:t>color</a:t>
            </a:r>
            <a:r>
              <a:rPr lang="tr-TR" dirty="0" smtClean="0"/>
              <a:t>, </a:t>
            </a:r>
            <a:r>
              <a:rPr lang="tr-TR" dirty="0" err="1" smtClean="0"/>
              <a:t>number</a:t>
            </a:r>
            <a:r>
              <a:rPr lang="tr-TR" dirty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intervention</a:t>
            </a:r>
            <a:r>
              <a:rPr lang="tr-TR" dirty="0" smtClean="0"/>
              <a:t> </a:t>
            </a:r>
            <a:r>
              <a:rPr lang="tr-TR" dirty="0" err="1" smtClean="0"/>
              <a:t>style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3492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Compliance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/>
              <a:t>Compliance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willingness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participants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carry</a:t>
            </a:r>
            <a:r>
              <a:rPr lang="tr-TR" dirty="0" smtClean="0"/>
              <a:t> </a:t>
            </a:r>
            <a:r>
              <a:rPr lang="tr-TR" dirty="0" err="1" smtClean="0"/>
              <a:t>out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procedures</a:t>
            </a:r>
            <a:r>
              <a:rPr lang="tr-TR" dirty="0" smtClean="0"/>
              <a:t> </a:t>
            </a:r>
            <a:r>
              <a:rPr lang="tr-TR" dirty="0" err="1" smtClean="0"/>
              <a:t>according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established</a:t>
            </a:r>
            <a:r>
              <a:rPr lang="tr-TR" dirty="0" smtClean="0"/>
              <a:t> </a:t>
            </a:r>
            <a:r>
              <a:rPr lang="tr-TR" dirty="0" err="1" smtClean="0"/>
              <a:t>protocols</a:t>
            </a:r>
            <a:r>
              <a:rPr lang="tr-TR" dirty="0" smtClean="0"/>
              <a:t> (</a:t>
            </a:r>
            <a:r>
              <a:rPr lang="tr-TR" dirty="0" err="1" smtClean="0"/>
              <a:t>adherence</a:t>
            </a:r>
            <a:r>
              <a:rPr lang="tr-TR" dirty="0" smtClean="0"/>
              <a:t>)</a:t>
            </a:r>
          </a:p>
          <a:p>
            <a:r>
              <a:rPr lang="tr-TR" b="1" dirty="0" err="1" smtClean="0"/>
              <a:t>Drop-outs</a:t>
            </a:r>
            <a:r>
              <a:rPr lang="tr-TR" dirty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participants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do not </a:t>
            </a:r>
            <a:r>
              <a:rPr lang="tr-TR" dirty="0" err="1" smtClean="0"/>
              <a:t>adhere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experimental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regimen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/>
              <a:t>during</a:t>
            </a:r>
            <a:r>
              <a:rPr lang="tr-TR" dirty="0" smtClean="0"/>
              <a:t> </a:t>
            </a:r>
            <a:r>
              <a:rPr lang="tr-TR" dirty="0" err="1" smtClean="0"/>
              <a:t>follow-up</a:t>
            </a:r>
            <a:endParaRPr lang="tr-TR" dirty="0" smtClean="0"/>
          </a:p>
          <a:p>
            <a:r>
              <a:rPr lang="tr-TR" b="1" dirty="0" err="1" smtClean="0"/>
              <a:t>Drop-ins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participants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do not </a:t>
            </a:r>
            <a:r>
              <a:rPr lang="tr-TR" dirty="0" err="1" smtClean="0"/>
              <a:t>adhere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control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i="1" dirty="0" err="1" smtClean="0">
                <a:solidFill>
                  <a:srgbClr val="C00000"/>
                </a:solidFill>
              </a:rPr>
              <a:t>regimen</a:t>
            </a:r>
            <a:r>
              <a:rPr lang="tr-TR" i="1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/>
              <a:t>during</a:t>
            </a:r>
            <a:r>
              <a:rPr lang="tr-TR" dirty="0" smtClean="0"/>
              <a:t> </a:t>
            </a:r>
            <a:r>
              <a:rPr lang="tr-TR" dirty="0" err="1" smtClean="0"/>
              <a:t>follow-up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68145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r>
              <a:rPr lang="tr-TR" dirty="0" smtClean="0"/>
              <a:t>: </a:t>
            </a:r>
            <a:r>
              <a:rPr lang="tr-TR" dirty="0" err="1" smtClean="0"/>
              <a:t>Compliance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" dirty="0" err="1" smtClean="0">
                <a:latin typeface="+mj-lt"/>
              </a:rPr>
              <a:t>Canner</a:t>
            </a:r>
            <a:r>
              <a:rPr lang="tr-TR" sz="1800" dirty="0" smtClean="0">
                <a:latin typeface="+mj-lt"/>
              </a:rPr>
              <a:t> PL, et al.(1980) </a:t>
            </a:r>
            <a:r>
              <a:rPr lang="tr-TR" sz="1800" dirty="0" err="1" smtClean="0">
                <a:latin typeface="+mj-lt"/>
              </a:rPr>
              <a:t>Influence</a:t>
            </a:r>
            <a:r>
              <a:rPr lang="tr-TR" sz="1800" dirty="0" smtClean="0">
                <a:latin typeface="+mj-lt"/>
              </a:rPr>
              <a:t> of </a:t>
            </a:r>
            <a:r>
              <a:rPr lang="tr-TR" sz="1800" dirty="0" err="1" smtClean="0">
                <a:latin typeface="+mj-lt"/>
              </a:rPr>
              <a:t>adherence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to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treatment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and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response</a:t>
            </a:r>
            <a:r>
              <a:rPr lang="tr-TR" sz="1800" dirty="0" smtClean="0">
                <a:latin typeface="+mj-lt"/>
              </a:rPr>
              <a:t> of </a:t>
            </a:r>
            <a:r>
              <a:rPr lang="tr-TR" sz="1800" dirty="0" err="1" smtClean="0">
                <a:latin typeface="+mj-lt"/>
              </a:rPr>
              <a:t>cholesterol</a:t>
            </a:r>
            <a:r>
              <a:rPr lang="tr-TR" sz="1800" dirty="0" smtClean="0">
                <a:latin typeface="+mj-lt"/>
              </a:rPr>
              <a:t> on </a:t>
            </a:r>
            <a:r>
              <a:rPr lang="tr-TR" sz="1800" dirty="0" err="1" smtClean="0">
                <a:latin typeface="+mj-lt"/>
              </a:rPr>
              <a:t>mortality</a:t>
            </a:r>
            <a:r>
              <a:rPr lang="tr-TR" sz="1800" dirty="0" smtClean="0">
                <a:latin typeface="+mj-lt"/>
              </a:rPr>
              <a:t> in </a:t>
            </a:r>
            <a:r>
              <a:rPr lang="tr-TR" sz="1800" dirty="0" err="1" smtClean="0">
                <a:latin typeface="+mj-lt"/>
              </a:rPr>
              <a:t>the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coronary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drug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project</a:t>
            </a:r>
            <a:r>
              <a:rPr lang="tr-TR" sz="1800" dirty="0" smtClean="0">
                <a:latin typeface="+mj-lt"/>
              </a:rPr>
              <a:t>. </a:t>
            </a:r>
            <a:r>
              <a:rPr lang="tr-TR" sz="1800" i="1" dirty="0" smtClean="0">
                <a:latin typeface="+mj-lt"/>
              </a:rPr>
              <a:t>N </a:t>
            </a:r>
            <a:r>
              <a:rPr lang="tr-TR" sz="1800" i="1" dirty="0" err="1">
                <a:latin typeface="+mj-lt"/>
              </a:rPr>
              <a:t>E</a:t>
            </a:r>
            <a:r>
              <a:rPr lang="tr-TR" sz="1800" i="1" dirty="0" err="1" smtClean="0">
                <a:latin typeface="+mj-lt"/>
              </a:rPr>
              <a:t>ngl</a:t>
            </a:r>
            <a:r>
              <a:rPr lang="tr-TR" sz="1800" i="1" dirty="0" smtClean="0">
                <a:latin typeface="+mj-lt"/>
              </a:rPr>
              <a:t> J </a:t>
            </a:r>
            <a:r>
              <a:rPr lang="tr-TR" sz="1800" i="1" dirty="0" err="1" smtClean="0">
                <a:latin typeface="+mj-lt"/>
              </a:rPr>
              <a:t>Med</a:t>
            </a:r>
            <a:r>
              <a:rPr lang="tr-TR" sz="1800" i="1" dirty="0" smtClean="0">
                <a:latin typeface="+mj-lt"/>
              </a:rPr>
              <a:t> 303:1038-1041</a:t>
            </a:r>
            <a:endParaRPr lang="tr-TR" sz="1800" i="1" dirty="0">
              <a:latin typeface="+mj-lt"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355130"/>
              </p:ext>
            </p:extLst>
          </p:nvPr>
        </p:nvGraphicFramePr>
        <p:xfrm>
          <a:off x="899592" y="2708920"/>
          <a:ext cx="6096000" cy="138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Number</a:t>
                      </a:r>
                      <a:r>
                        <a:rPr lang="tr-TR" dirty="0" smtClean="0"/>
                        <a:t> of </a:t>
                      </a:r>
                      <a:r>
                        <a:rPr lang="tr-TR" dirty="0" err="1" smtClean="0"/>
                        <a:t>Patients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Five-Year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Mortality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Treatment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1065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18.2%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Placebo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2695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19.4%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974487"/>
              </p:ext>
            </p:extLst>
          </p:nvPr>
        </p:nvGraphicFramePr>
        <p:xfrm>
          <a:off x="899592" y="4221088"/>
          <a:ext cx="6096000" cy="212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Number</a:t>
                      </a:r>
                      <a:r>
                        <a:rPr lang="tr-TR" dirty="0" smtClean="0"/>
                        <a:t> of </a:t>
                      </a:r>
                      <a:r>
                        <a:rPr lang="tr-TR" dirty="0" err="1" smtClean="0"/>
                        <a:t>Patients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Five-Year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Mortality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Treatment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Poor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complier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357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24.6%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Good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complier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708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15.0%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Placebo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2695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19.4%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23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Compliance</a:t>
            </a:r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2243801"/>
              </p:ext>
            </p:extLst>
          </p:nvPr>
        </p:nvGraphicFramePr>
        <p:xfrm>
          <a:off x="467544" y="2636912"/>
          <a:ext cx="8229600" cy="258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/>
                <a:gridCol w="2743200"/>
                <a:gridCol w="2743200"/>
              </a:tblGrid>
              <a:tr h="288032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Number</a:t>
                      </a:r>
                      <a:r>
                        <a:rPr lang="tr-TR" dirty="0" smtClean="0"/>
                        <a:t> of </a:t>
                      </a:r>
                      <a:r>
                        <a:rPr lang="tr-TR" dirty="0" err="1" smtClean="0"/>
                        <a:t>Patients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Five-Year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Mortality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271512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     </a:t>
                      </a:r>
                      <a:r>
                        <a:rPr lang="tr-TR" dirty="0" err="1" smtClean="0">
                          <a:latin typeface="+mj-lt"/>
                        </a:rPr>
                        <a:t>Poor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complier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357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24.6%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     </a:t>
                      </a:r>
                      <a:r>
                        <a:rPr lang="tr-TR" dirty="0" err="1" smtClean="0">
                          <a:latin typeface="+mj-lt"/>
                        </a:rPr>
                        <a:t>Good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complier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708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15.0%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Placebo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     </a:t>
                      </a:r>
                      <a:r>
                        <a:rPr lang="tr-TR" dirty="0" err="1" smtClean="0">
                          <a:latin typeface="+mj-lt"/>
                        </a:rPr>
                        <a:t>Poor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complier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882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+mj-lt"/>
                        </a:rPr>
                        <a:t>28.2%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     </a:t>
                      </a:r>
                      <a:r>
                        <a:rPr lang="tr-TR" dirty="0" err="1" smtClean="0">
                          <a:latin typeface="+mj-lt"/>
                        </a:rPr>
                        <a:t>Good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complier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1813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15.1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28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000" dirty="0" err="1" smtClean="0"/>
              <a:t>Avoiding</a:t>
            </a:r>
            <a:r>
              <a:rPr lang="tr-TR" sz="4000" dirty="0" smtClean="0"/>
              <a:t> </a:t>
            </a:r>
            <a:r>
              <a:rPr lang="tr-TR" sz="4000" dirty="0" err="1" smtClean="0"/>
              <a:t>Non-Compliance</a:t>
            </a:r>
            <a:r>
              <a:rPr lang="tr-TR" sz="4000" dirty="0" smtClean="0"/>
              <a:t> </a:t>
            </a:r>
            <a:r>
              <a:rPr lang="tr-TR" sz="4000" dirty="0" err="1" smtClean="0"/>
              <a:t>Problems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Monitor</a:t>
            </a:r>
            <a:r>
              <a:rPr lang="tr-TR" dirty="0" smtClean="0"/>
              <a:t> </a:t>
            </a:r>
            <a:r>
              <a:rPr lang="tr-TR" dirty="0" err="1" smtClean="0"/>
              <a:t>compliance</a:t>
            </a:r>
            <a:endParaRPr lang="tr-TR" dirty="0" smtClean="0"/>
          </a:p>
          <a:p>
            <a:pPr lvl="1"/>
            <a:r>
              <a:rPr lang="tr-TR" dirty="0" err="1" smtClean="0"/>
              <a:t>Observe</a:t>
            </a:r>
            <a:r>
              <a:rPr lang="tr-TR" dirty="0" smtClean="0"/>
              <a:t> </a:t>
            </a:r>
            <a:r>
              <a:rPr lang="tr-TR" dirty="0" err="1" smtClean="0"/>
              <a:t>treatment</a:t>
            </a:r>
            <a:r>
              <a:rPr lang="tr-TR" dirty="0" smtClean="0"/>
              <a:t> </a:t>
            </a:r>
            <a:r>
              <a:rPr lang="tr-TR" dirty="0" err="1" smtClean="0"/>
              <a:t>directly</a:t>
            </a:r>
            <a:endParaRPr lang="tr-TR" dirty="0" smtClean="0"/>
          </a:p>
          <a:p>
            <a:pPr lvl="1"/>
            <a:r>
              <a:rPr lang="tr-TR" dirty="0" err="1" smtClean="0"/>
              <a:t>Count</a:t>
            </a:r>
            <a:r>
              <a:rPr lang="tr-TR" dirty="0" smtClean="0"/>
              <a:t> </a:t>
            </a:r>
            <a:r>
              <a:rPr lang="tr-TR" dirty="0" err="1" smtClean="0"/>
              <a:t>pills</a:t>
            </a:r>
            <a:endParaRPr lang="tr-TR" dirty="0" smtClean="0"/>
          </a:p>
          <a:p>
            <a:pPr lvl="1"/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blood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urine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confirm</a:t>
            </a:r>
            <a:r>
              <a:rPr lang="tr-TR" dirty="0" smtClean="0"/>
              <a:t> </a:t>
            </a:r>
            <a:r>
              <a:rPr lang="tr-TR" dirty="0" err="1" smtClean="0"/>
              <a:t>compliance</a:t>
            </a:r>
            <a:endParaRPr lang="tr-TR" dirty="0" smtClean="0"/>
          </a:p>
          <a:p>
            <a:r>
              <a:rPr lang="tr-TR" dirty="0" err="1" smtClean="0"/>
              <a:t>Use</a:t>
            </a:r>
            <a:r>
              <a:rPr lang="tr-TR" dirty="0" smtClean="0"/>
              <a:t> of «</a:t>
            </a:r>
            <a:r>
              <a:rPr lang="tr-TR" dirty="0" err="1" smtClean="0"/>
              <a:t>run</a:t>
            </a:r>
            <a:r>
              <a:rPr lang="tr-TR" dirty="0" smtClean="0"/>
              <a:t>-in» </a:t>
            </a:r>
            <a:r>
              <a:rPr lang="tr-TR" dirty="0" err="1" smtClean="0"/>
              <a:t>period</a:t>
            </a:r>
            <a:endParaRPr lang="tr-TR" dirty="0" smtClean="0"/>
          </a:p>
          <a:p>
            <a:pPr lvl="1"/>
            <a:r>
              <a:rPr lang="tr-TR" dirty="0" err="1" smtClean="0"/>
              <a:t>Exclude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non</a:t>
            </a:r>
            <a:r>
              <a:rPr lang="tr-TR" dirty="0" smtClean="0"/>
              <a:t> </a:t>
            </a:r>
            <a:r>
              <a:rPr lang="tr-TR" dirty="0" err="1" smtClean="0"/>
              <a:t>adherent</a:t>
            </a:r>
            <a:r>
              <a:rPr lang="tr-TR" dirty="0" smtClean="0"/>
              <a:t> </a:t>
            </a:r>
            <a:r>
              <a:rPr lang="tr-TR" dirty="0" err="1" smtClean="0"/>
              <a:t>patients</a:t>
            </a:r>
            <a:r>
              <a:rPr lang="tr-TR" dirty="0" smtClean="0"/>
              <a:t> in </a:t>
            </a:r>
            <a:r>
              <a:rPr lang="tr-TR" dirty="0" err="1" smtClean="0"/>
              <a:t>treatment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placebo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patients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has </a:t>
            </a:r>
            <a:r>
              <a:rPr lang="tr-TR" dirty="0" err="1" smtClean="0"/>
              <a:t>adverse</a:t>
            </a:r>
            <a:r>
              <a:rPr lang="tr-TR" dirty="0" smtClean="0"/>
              <a:t> </a:t>
            </a:r>
            <a:r>
              <a:rPr lang="tr-TR" dirty="0" err="1" smtClean="0"/>
              <a:t>effects</a:t>
            </a:r>
            <a:r>
              <a:rPr lang="tr-TR" dirty="0" smtClean="0"/>
              <a:t> of </a:t>
            </a:r>
            <a:r>
              <a:rPr lang="tr-TR" dirty="0" err="1" smtClean="0"/>
              <a:t>treatment</a:t>
            </a:r>
            <a:r>
              <a:rPr lang="tr-TR" dirty="0" smtClean="0"/>
              <a:t> </a:t>
            </a:r>
            <a:r>
              <a:rPr lang="tr-TR" dirty="0" err="1" smtClean="0"/>
              <a:t>before</a:t>
            </a:r>
            <a:r>
              <a:rPr lang="tr-TR" dirty="0" smtClean="0"/>
              <a:t> </a:t>
            </a:r>
            <a:r>
              <a:rPr lang="tr-TR" dirty="0" err="1" smtClean="0"/>
              <a:t>randomization</a:t>
            </a:r>
            <a:r>
              <a:rPr lang="tr-TR" dirty="0" smtClean="0"/>
              <a:t> (in </a:t>
            </a:r>
            <a:r>
              <a:rPr lang="tr-TR" dirty="0" err="1" smtClean="0"/>
              <a:t>run</a:t>
            </a:r>
            <a:r>
              <a:rPr lang="tr-TR" dirty="0" smtClean="0"/>
              <a:t>-in </a:t>
            </a:r>
            <a:r>
              <a:rPr lang="tr-TR" dirty="0" err="1" smtClean="0"/>
              <a:t>period</a:t>
            </a:r>
            <a:r>
              <a:rPr lang="tr-TR" dirty="0" smtClean="0"/>
              <a:t>).</a:t>
            </a:r>
          </a:p>
          <a:p>
            <a:pPr lvl="1"/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period</a:t>
            </a:r>
            <a:r>
              <a:rPr lang="tr-TR" dirty="0" smtClean="0"/>
              <a:t>,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generally</a:t>
            </a:r>
            <a:r>
              <a:rPr lang="tr-TR" dirty="0" smtClean="0"/>
              <a:t> </a:t>
            </a:r>
            <a:r>
              <a:rPr lang="tr-TR" dirty="0" err="1" smtClean="0"/>
              <a:t>take</a:t>
            </a:r>
            <a:r>
              <a:rPr lang="tr-TR" dirty="0" smtClean="0"/>
              <a:t> </a:t>
            </a:r>
            <a:r>
              <a:rPr lang="tr-TR" dirty="0" err="1" smtClean="0"/>
              <a:t>placebo</a:t>
            </a:r>
            <a:r>
              <a:rPr lang="tr-TR" dirty="0" smtClean="0"/>
              <a:t> as </a:t>
            </a:r>
            <a:r>
              <a:rPr lang="tr-TR" dirty="0" err="1" smtClean="0"/>
              <a:t>single</a:t>
            </a:r>
            <a:r>
              <a:rPr lang="tr-TR" dirty="0" smtClean="0"/>
              <a:t> </a:t>
            </a:r>
            <a:r>
              <a:rPr lang="tr-TR" dirty="0" err="1" smtClean="0"/>
              <a:t>blind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07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r>
              <a:rPr lang="tr-TR" dirty="0" smtClean="0"/>
              <a:t>: Run-in </a:t>
            </a:r>
            <a:r>
              <a:rPr lang="tr-TR" dirty="0" err="1" smtClean="0"/>
              <a:t>Period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33.223</a:t>
            </a:r>
            <a:r>
              <a:rPr lang="tr-TR" dirty="0" smtClean="0"/>
              <a:t> </a:t>
            </a:r>
            <a:r>
              <a:rPr lang="tr-TR" dirty="0" err="1" smtClean="0"/>
              <a:t>willing</a:t>
            </a:r>
            <a:r>
              <a:rPr lang="tr-TR" dirty="0" smtClean="0"/>
              <a:t> </a:t>
            </a:r>
            <a:r>
              <a:rPr lang="tr-TR" dirty="0" err="1" smtClean="0"/>
              <a:t>physicians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enrolled</a:t>
            </a:r>
            <a:r>
              <a:rPr lang="tr-TR" dirty="0" smtClean="0"/>
              <a:t> in a </a:t>
            </a:r>
            <a:r>
              <a:rPr lang="tr-TR" dirty="0" err="1" smtClean="0"/>
              <a:t>run</a:t>
            </a:r>
            <a:r>
              <a:rPr lang="tr-TR" dirty="0" smtClean="0"/>
              <a:t>-in </a:t>
            </a:r>
            <a:r>
              <a:rPr lang="tr-TR" dirty="0" err="1" smtClean="0"/>
              <a:t>period</a:t>
            </a:r>
            <a:r>
              <a:rPr lang="tr-TR" dirty="0" smtClean="0"/>
              <a:t> </a:t>
            </a:r>
            <a:r>
              <a:rPr lang="tr-TR" dirty="0" err="1" smtClean="0"/>
              <a:t>during</a:t>
            </a:r>
            <a:r>
              <a:rPr lang="tr-TR" dirty="0" smtClean="0"/>
              <a:t> </a:t>
            </a:r>
            <a:r>
              <a:rPr lang="tr-TR" dirty="0" err="1" smtClean="0"/>
              <a:t>which</a:t>
            </a:r>
            <a:r>
              <a:rPr lang="tr-TR" dirty="0" smtClean="0"/>
              <a:t>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received</a:t>
            </a:r>
            <a:r>
              <a:rPr lang="tr-TR" dirty="0" smtClean="0"/>
              <a:t> </a:t>
            </a:r>
            <a:r>
              <a:rPr lang="tr-TR" dirty="0" err="1" smtClean="0"/>
              <a:t>active</a:t>
            </a:r>
            <a:r>
              <a:rPr lang="tr-TR" dirty="0" smtClean="0"/>
              <a:t> aspirin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placebo</a:t>
            </a:r>
            <a:r>
              <a:rPr lang="tr-TR" dirty="0" smtClean="0"/>
              <a:t> beta-</a:t>
            </a:r>
            <a:r>
              <a:rPr lang="tr-TR" dirty="0" err="1" smtClean="0"/>
              <a:t>carotene</a:t>
            </a:r>
            <a:endParaRPr lang="tr-TR" dirty="0" smtClean="0"/>
          </a:p>
          <a:p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18</a:t>
            </a:r>
            <a:r>
              <a:rPr lang="tr-TR" dirty="0" smtClean="0"/>
              <a:t> </a:t>
            </a:r>
            <a:r>
              <a:rPr lang="tr-TR" dirty="0" err="1" smtClean="0"/>
              <a:t>weeks</a:t>
            </a:r>
            <a:r>
              <a:rPr lang="tr-TR" dirty="0" smtClean="0"/>
              <a:t>, </a:t>
            </a:r>
            <a:r>
              <a:rPr lang="tr-TR" dirty="0" err="1" smtClean="0"/>
              <a:t>participants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sent a </a:t>
            </a:r>
            <a:r>
              <a:rPr lang="tr-TR" dirty="0" err="1" smtClean="0"/>
              <a:t>questionnaire</a:t>
            </a:r>
            <a:r>
              <a:rPr lang="tr-TR" dirty="0" smtClean="0"/>
              <a:t> </a:t>
            </a:r>
            <a:r>
              <a:rPr lang="tr-TR" dirty="0" err="1" smtClean="0"/>
              <a:t>asking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</a:t>
            </a:r>
            <a:r>
              <a:rPr lang="tr-TR" dirty="0" err="1" smtClean="0"/>
              <a:t>their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, </a:t>
            </a:r>
            <a:r>
              <a:rPr lang="tr-TR" dirty="0" err="1" smtClean="0"/>
              <a:t>adverse</a:t>
            </a:r>
            <a:r>
              <a:rPr lang="tr-TR" dirty="0" smtClean="0"/>
              <a:t> </a:t>
            </a:r>
            <a:r>
              <a:rPr lang="tr-TR" dirty="0" err="1" smtClean="0"/>
              <a:t>effects</a:t>
            </a:r>
            <a:r>
              <a:rPr lang="tr-TR" dirty="0" smtClean="0"/>
              <a:t>, </a:t>
            </a:r>
            <a:r>
              <a:rPr lang="tr-TR" dirty="0" err="1" smtClean="0"/>
              <a:t>compliance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willingness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continue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trial</a:t>
            </a:r>
            <a:r>
              <a:rPr lang="tr-TR" dirty="0" smtClean="0"/>
              <a:t>. A total of </a:t>
            </a:r>
            <a:r>
              <a:rPr lang="tr-TR" dirty="0" smtClean="0">
                <a:latin typeface="+mj-lt"/>
              </a:rPr>
              <a:t>11.152  (33%) </a:t>
            </a:r>
            <a:r>
              <a:rPr lang="tr-TR" dirty="0" err="1" smtClean="0">
                <a:latin typeface="+mj-lt"/>
              </a:rPr>
              <a:t>changed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their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minds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reported</a:t>
            </a:r>
            <a:r>
              <a:rPr lang="tr-TR" dirty="0" smtClean="0">
                <a:latin typeface="+mj-lt"/>
              </a:rPr>
              <a:t> a </a:t>
            </a:r>
            <a:r>
              <a:rPr lang="tr-TR" dirty="0" err="1" smtClean="0">
                <a:latin typeface="+mj-lt"/>
              </a:rPr>
              <a:t>reason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exclusion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did</a:t>
            </a:r>
            <a:r>
              <a:rPr lang="tr-TR" dirty="0" smtClean="0">
                <a:latin typeface="+mj-lt"/>
              </a:rPr>
              <a:t> not </a:t>
            </a:r>
            <a:r>
              <a:rPr lang="tr-TR" dirty="0" err="1" smtClean="0">
                <a:latin typeface="+mj-lt"/>
              </a:rPr>
              <a:t>take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study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pills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regularly</a:t>
            </a:r>
            <a:r>
              <a:rPr lang="tr-TR" dirty="0" smtClean="0">
                <a:latin typeface="+mj-lt"/>
              </a:rPr>
              <a:t>.</a:t>
            </a:r>
          </a:p>
          <a:p>
            <a:r>
              <a:rPr lang="tr-TR" dirty="0" err="1" smtClean="0">
                <a:latin typeface="+mj-lt"/>
              </a:rPr>
              <a:t>Then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>
                <a:latin typeface="+mj-lt"/>
              </a:rPr>
              <a:t>t</a:t>
            </a:r>
            <a:r>
              <a:rPr lang="tr-TR" dirty="0" err="1" smtClean="0">
                <a:latin typeface="+mj-lt"/>
              </a:rPr>
              <a:t>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remaining</a:t>
            </a:r>
            <a:r>
              <a:rPr lang="tr-TR" dirty="0" smtClean="0">
                <a:latin typeface="+mj-lt"/>
              </a:rPr>
              <a:t> 22.071 </a:t>
            </a:r>
            <a:r>
              <a:rPr lang="tr-TR" dirty="0" err="1" smtClean="0">
                <a:latin typeface="+mj-lt"/>
              </a:rPr>
              <a:t>physicians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randomly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divided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into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treatment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control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groups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020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Example</a:t>
            </a:r>
            <a:r>
              <a:rPr lang="tr-TR" dirty="0"/>
              <a:t>: Run-in </a:t>
            </a:r>
            <a:r>
              <a:rPr lang="tr-TR" dirty="0" err="1"/>
              <a:t>Period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Reported</a:t>
            </a:r>
            <a:r>
              <a:rPr lang="tr-TR" dirty="0" smtClean="0"/>
              <a:t> </a:t>
            </a:r>
            <a:r>
              <a:rPr lang="tr-TR" dirty="0" err="1" smtClean="0"/>
              <a:t>adherence</a:t>
            </a:r>
            <a:r>
              <a:rPr lang="tr-TR" dirty="0" smtClean="0"/>
              <a:t> </a:t>
            </a:r>
            <a:r>
              <a:rPr lang="tr-TR" dirty="0" err="1" smtClean="0"/>
              <a:t>among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randomized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90%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5 </a:t>
            </a:r>
            <a:r>
              <a:rPr lang="tr-TR" dirty="0" err="1" smtClean="0"/>
              <a:t>years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/>
              <a:t>f</a:t>
            </a:r>
            <a:r>
              <a:rPr lang="tr-TR" dirty="0" err="1" smtClean="0"/>
              <a:t>ound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aspirin </a:t>
            </a:r>
            <a:r>
              <a:rPr lang="tr-TR" dirty="0" err="1" smtClean="0"/>
              <a:t>decreased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 rate of MI(RR: </a:t>
            </a:r>
            <a:r>
              <a:rPr lang="tr-TR" dirty="0" smtClean="0">
                <a:latin typeface="+mj-lt"/>
              </a:rPr>
              <a:t>0,56, CI:0,45-0,70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contrast</a:t>
            </a:r>
            <a:r>
              <a:rPr lang="tr-TR" dirty="0" smtClean="0"/>
              <a:t>, </a:t>
            </a:r>
            <a:r>
              <a:rPr lang="tr-TR" dirty="0" err="1"/>
              <a:t>t</a:t>
            </a:r>
            <a:r>
              <a:rPr lang="tr-TR" dirty="0" err="1" smtClean="0"/>
              <a:t>he</a:t>
            </a:r>
            <a:r>
              <a:rPr lang="tr-TR" dirty="0" smtClean="0"/>
              <a:t> British </a:t>
            </a:r>
            <a:r>
              <a:rPr lang="tr-TR" dirty="0" err="1" smtClean="0"/>
              <a:t>Physicians</a:t>
            </a:r>
            <a:r>
              <a:rPr lang="tr-TR" dirty="0" smtClean="0"/>
              <a:t>’ </a:t>
            </a:r>
            <a:r>
              <a:rPr lang="tr-TR" dirty="0" err="1" smtClean="0"/>
              <a:t>study</a:t>
            </a:r>
            <a:r>
              <a:rPr lang="tr-TR" dirty="0" smtClean="0"/>
              <a:t>, </a:t>
            </a:r>
            <a:r>
              <a:rPr lang="tr-TR" dirty="0" err="1" smtClean="0"/>
              <a:t>which</a:t>
            </a:r>
            <a:r>
              <a:rPr lang="tr-TR" dirty="0" smtClean="0"/>
              <a:t> </a:t>
            </a:r>
            <a:r>
              <a:rPr lang="tr-TR" dirty="0" err="1" smtClean="0"/>
              <a:t>did</a:t>
            </a:r>
            <a:r>
              <a:rPr lang="tr-TR" dirty="0" smtClean="0"/>
              <a:t> not </a:t>
            </a:r>
            <a:r>
              <a:rPr lang="tr-TR" dirty="0" err="1" smtClean="0"/>
              <a:t>use</a:t>
            </a:r>
            <a:r>
              <a:rPr lang="tr-TR" dirty="0" smtClean="0"/>
              <a:t> a </a:t>
            </a:r>
            <a:r>
              <a:rPr lang="tr-TR" dirty="0" err="1" smtClean="0"/>
              <a:t>run</a:t>
            </a:r>
            <a:r>
              <a:rPr lang="tr-TR" dirty="0" smtClean="0"/>
              <a:t>-in </a:t>
            </a:r>
            <a:r>
              <a:rPr lang="tr-TR" dirty="0" err="1" smtClean="0"/>
              <a:t>period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exclude</a:t>
            </a:r>
            <a:r>
              <a:rPr lang="tr-TR" dirty="0" smtClean="0"/>
              <a:t> </a:t>
            </a:r>
            <a:r>
              <a:rPr lang="tr-TR" dirty="0" err="1" smtClean="0"/>
              <a:t>nonadherent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achieved</a:t>
            </a:r>
            <a:r>
              <a:rPr lang="tr-TR" dirty="0" smtClean="0"/>
              <a:t> </a:t>
            </a:r>
            <a:r>
              <a:rPr lang="tr-TR" dirty="0" err="1" smtClean="0"/>
              <a:t>only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70%</a:t>
            </a:r>
            <a:r>
              <a:rPr lang="tr-TR" dirty="0" smtClean="0"/>
              <a:t> </a:t>
            </a:r>
            <a:r>
              <a:rPr lang="tr-TR" dirty="0" err="1" smtClean="0"/>
              <a:t>adherence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found</a:t>
            </a:r>
            <a:r>
              <a:rPr lang="tr-TR" dirty="0" smtClean="0"/>
              <a:t>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significant</a:t>
            </a:r>
            <a:r>
              <a:rPr lang="tr-TR" dirty="0" smtClean="0"/>
              <a:t> </a:t>
            </a:r>
            <a:r>
              <a:rPr lang="tr-TR" dirty="0" err="1" smtClean="0"/>
              <a:t>difference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receiving</a:t>
            </a:r>
            <a:r>
              <a:rPr lang="tr-TR" dirty="0" smtClean="0"/>
              <a:t> aspirin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placebo</a:t>
            </a:r>
            <a:r>
              <a:rPr lang="tr-TR" dirty="0" smtClean="0"/>
              <a:t> (</a:t>
            </a:r>
            <a:r>
              <a:rPr lang="tr-TR" dirty="0" smtClean="0">
                <a:latin typeface="+mj-lt"/>
              </a:rPr>
              <a:t>RR: 0,97, CI: 0,73-1,24</a:t>
            </a:r>
            <a:r>
              <a:rPr lang="tr-TR" dirty="0" smtClean="0"/>
              <a:t>)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2225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6"/>
          <p:cNvSpPr/>
          <p:nvPr/>
        </p:nvSpPr>
        <p:spPr>
          <a:xfrm>
            <a:off x="5650" y="2996952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err="1" smtClean="0"/>
              <a:t>Study</a:t>
            </a:r>
            <a:r>
              <a:rPr lang="tr-TR" sz="1600" dirty="0" smtClean="0"/>
              <a:t> </a:t>
            </a:r>
            <a:r>
              <a:rPr lang="tr-TR" sz="1600" dirty="0" err="1" smtClean="0"/>
              <a:t>Group</a:t>
            </a:r>
            <a:endParaRPr lang="tr-TR" sz="1600" dirty="0"/>
          </a:p>
        </p:txBody>
      </p:sp>
      <p:sp>
        <p:nvSpPr>
          <p:cNvPr id="8" name="Yuvarlatılmış Dikdörtgen 7"/>
          <p:cNvSpPr/>
          <p:nvPr/>
        </p:nvSpPr>
        <p:spPr>
          <a:xfrm>
            <a:off x="1583668" y="2346753"/>
            <a:ext cx="108012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err="1" smtClean="0"/>
              <a:t>treatment</a:t>
            </a:r>
            <a:endParaRPr lang="tr-TR" sz="1400" dirty="0"/>
          </a:p>
        </p:txBody>
      </p:sp>
      <p:sp>
        <p:nvSpPr>
          <p:cNvPr id="10" name="Yuvarlatılmış Dikdörtgen 9"/>
          <p:cNvSpPr/>
          <p:nvPr/>
        </p:nvSpPr>
        <p:spPr>
          <a:xfrm>
            <a:off x="1622710" y="3687316"/>
            <a:ext cx="1080120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dirty="0" err="1" smtClean="0"/>
              <a:t>placebo</a:t>
            </a:r>
            <a:endParaRPr lang="tr-TR" sz="1400" dirty="0"/>
          </a:p>
        </p:txBody>
      </p:sp>
      <p:sp>
        <p:nvSpPr>
          <p:cNvPr id="11" name="Yuvarlatılmış Dikdörtgen 10"/>
          <p:cNvSpPr/>
          <p:nvPr/>
        </p:nvSpPr>
        <p:spPr>
          <a:xfrm>
            <a:off x="3729054" y="1842746"/>
            <a:ext cx="877583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/>
              <a:t>+ </a:t>
            </a:r>
            <a:r>
              <a:rPr lang="tr-TR" sz="1050" dirty="0" err="1" smtClean="0"/>
              <a:t>outcome</a:t>
            </a:r>
            <a:endParaRPr lang="tr-TR" sz="1050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3729054" y="2828032"/>
            <a:ext cx="877583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- </a:t>
            </a:r>
            <a:r>
              <a:rPr lang="tr-TR" sz="1100" dirty="0" err="1" smtClean="0"/>
              <a:t>outcome</a:t>
            </a:r>
            <a:endParaRPr lang="tr-TR" sz="11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3729054" y="4509120"/>
            <a:ext cx="877583" cy="5509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100" dirty="0" smtClean="0"/>
              <a:t>- </a:t>
            </a:r>
            <a:r>
              <a:rPr lang="tr-TR" sz="1100" dirty="0" err="1" smtClean="0"/>
              <a:t>outcome</a:t>
            </a:r>
            <a:endParaRPr lang="tr-TR" sz="11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3729054" y="3528636"/>
            <a:ext cx="877583" cy="2662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1400" dirty="0" smtClean="0"/>
          </a:p>
          <a:p>
            <a:pPr algn="ctr"/>
            <a:r>
              <a:rPr lang="tr-TR" sz="1050" dirty="0" smtClean="0"/>
              <a:t>+ </a:t>
            </a:r>
            <a:r>
              <a:rPr lang="tr-TR" sz="1050" dirty="0" err="1" smtClean="0"/>
              <a:t>outcome</a:t>
            </a:r>
            <a:endParaRPr lang="tr-TR" sz="1050" dirty="0"/>
          </a:p>
          <a:p>
            <a:pPr algn="ctr"/>
            <a:endParaRPr lang="tr-TR" sz="1600" dirty="0" smtClean="0"/>
          </a:p>
        </p:txBody>
      </p:sp>
      <p:cxnSp>
        <p:nvCxnSpPr>
          <p:cNvPr id="16" name="Düz Bağlayıcı 15"/>
          <p:cNvCxnSpPr>
            <a:endCxn id="8" idx="1"/>
          </p:cNvCxnSpPr>
          <p:nvPr/>
        </p:nvCxnSpPr>
        <p:spPr>
          <a:xfrm flipV="1">
            <a:off x="1110240" y="2670789"/>
            <a:ext cx="473428" cy="783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>
            <a:endCxn id="10" idx="1"/>
          </p:cNvCxnSpPr>
          <p:nvPr/>
        </p:nvCxnSpPr>
        <p:spPr>
          <a:xfrm>
            <a:off x="1110240" y="3454152"/>
            <a:ext cx="512470" cy="5932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Sağ Ok 18"/>
          <p:cNvSpPr/>
          <p:nvPr/>
        </p:nvSpPr>
        <p:spPr>
          <a:xfrm>
            <a:off x="2664242" y="2616783"/>
            <a:ext cx="611614" cy="1080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Sağ Ok 20"/>
          <p:cNvSpPr/>
          <p:nvPr/>
        </p:nvSpPr>
        <p:spPr>
          <a:xfrm>
            <a:off x="2708054" y="3911352"/>
            <a:ext cx="567802" cy="1360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2195102" y="3087896"/>
            <a:ext cx="1270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Follow-up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26" name="Sağ Ok 25"/>
          <p:cNvSpPr/>
          <p:nvPr/>
        </p:nvSpPr>
        <p:spPr>
          <a:xfrm>
            <a:off x="467544" y="5397881"/>
            <a:ext cx="14041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Yukarı Ok 26"/>
          <p:cNvSpPr/>
          <p:nvPr/>
        </p:nvSpPr>
        <p:spPr>
          <a:xfrm>
            <a:off x="2592232" y="5169525"/>
            <a:ext cx="144020" cy="456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Yukarı Ok 27"/>
          <p:cNvSpPr/>
          <p:nvPr/>
        </p:nvSpPr>
        <p:spPr>
          <a:xfrm>
            <a:off x="2919945" y="5169525"/>
            <a:ext cx="144020" cy="456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Yukarı Ok 30"/>
          <p:cNvSpPr/>
          <p:nvPr/>
        </p:nvSpPr>
        <p:spPr>
          <a:xfrm>
            <a:off x="6945005" y="5147283"/>
            <a:ext cx="144020" cy="456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Yukarı Ok 31"/>
          <p:cNvSpPr/>
          <p:nvPr/>
        </p:nvSpPr>
        <p:spPr>
          <a:xfrm>
            <a:off x="7228906" y="5147283"/>
            <a:ext cx="144020" cy="4567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Sağ Ok 32"/>
          <p:cNvSpPr/>
          <p:nvPr/>
        </p:nvSpPr>
        <p:spPr>
          <a:xfrm>
            <a:off x="7856034" y="5387971"/>
            <a:ext cx="90749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Metin kutusu 33"/>
          <p:cNvSpPr txBox="1"/>
          <p:nvPr/>
        </p:nvSpPr>
        <p:spPr>
          <a:xfrm>
            <a:off x="10459" y="5996056"/>
            <a:ext cx="1759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Onset</a:t>
            </a:r>
            <a:r>
              <a:rPr lang="tr-TR" b="1" dirty="0" smtClean="0">
                <a:solidFill>
                  <a:srgbClr val="FF0000"/>
                </a:solidFill>
              </a:rPr>
              <a:t> of </a:t>
            </a:r>
            <a:r>
              <a:rPr lang="tr-TR" b="1" dirty="0" err="1" smtClean="0">
                <a:solidFill>
                  <a:srgbClr val="FF0000"/>
                </a:solidFill>
              </a:rPr>
              <a:t>study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2303994" y="5983724"/>
            <a:ext cx="1574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Intervention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7900293" y="5614392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time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7" name="Sol Köşeli Ayraç 36"/>
          <p:cNvSpPr/>
          <p:nvPr/>
        </p:nvSpPr>
        <p:spPr>
          <a:xfrm>
            <a:off x="3275856" y="2031363"/>
            <a:ext cx="432048" cy="9144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Sol Köşeli Ayraç 37"/>
          <p:cNvSpPr/>
          <p:nvPr/>
        </p:nvSpPr>
        <p:spPr>
          <a:xfrm rot="10800000" flipH="1">
            <a:off x="3275857" y="3682849"/>
            <a:ext cx="453197" cy="1101727"/>
          </a:xfrm>
          <a:prstGeom prst="leftBracket">
            <a:avLst>
              <a:gd name="adj" fmla="val 14867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Bağlayıcı 14"/>
          <p:cNvCxnSpPr/>
          <p:nvPr/>
        </p:nvCxnSpPr>
        <p:spPr>
          <a:xfrm>
            <a:off x="4716016" y="1417638"/>
            <a:ext cx="0" cy="4315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5580112" y="1417638"/>
            <a:ext cx="0" cy="4315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Ok Bağlayıcısı 42"/>
          <p:cNvCxnSpPr/>
          <p:nvPr/>
        </p:nvCxnSpPr>
        <p:spPr>
          <a:xfrm>
            <a:off x="4860032" y="2670789"/>
            <a:ext cx="648072" cy="17366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V="1">
            <a:off x="4860032" y="2670789"/>
            <a:ext cx="648072" cy="17366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Yuvarlatılmış Dikdörtgen 51"/>
          <p:cNvSpPr/>
          <p:nvPr/>
        </p:nvSpPr>
        <p:spPr>
          <a:xfrm>
            <a:off x="5725004" y="3759324"/>
            <a:ext cx="108012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err="1" smtClean="0"/>
              <a:t>treatment</a:t>
            </a:r>
            <a:endParaRPr lang="tr-TR" sz="1400" dirty="0"/>
          </a:p>
        </p:txBody>
      </p:sp>
      <p:sp>
        <p:nvSpPr>
          <p:cNvPr id="56" name="Yuvarlatılmış Dikdörtgen 55"/>
          <p:cNvSpPr/>
          <p:nvPr/>
        </p:nvSpPr>
        <p:spPr>
          <a:xfrm>
            <a:off x="5713400" y="2231607"/>
            <a:ext cx="1080120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dirty="0" err="1" smtClean="0"/>
              <a:t>placebo</a:t>
            </a:r>
            <a:endParaRPr lang="tr-TR" sz="1600" dirty="0"/>
          </a:p>
        </p:txBody>
      </p:sp>
      <p:sp>
        <p:nvSpPr>
          <p:cNvPr id="57" name="Sağ Ok 56"/>
          <p:cNvSpPr/>
          <p:nvPr/>
        </p:nvSpPr>
        <p:spPr>
          <a:xfrm>
            <a:off x="6805124" y="2538920"/>
            <a:ext cx="567802" cy="1360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Sağ Ok 57"/>
          <p:cNvSpPr/>
          <p:nvPr/>
        </p:nvSpPr>
        <p:spPr>
          <a:xfrm>
            <a:off x="6805124" y="4038184"/>
            <a:ext cx="611614" cy="1080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Sol Köşeli Ayraç 58"/>
          <p:cNvSpPr/>
          <p:nvPr/>
        </p:nvSpPr>
        <p:spPr>
          <a:xfrm rot="10800000" flipH="1">
            <a:off x="7447096" y="3764884"/>
            <a:ext cx="453197" cy="1101727"/>
          </a:xfrm>
          <a:prstGeom prst="leftBracket">
            <a:avLst>
              <a:gd name="adj" fmla="val 14867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Sol Köşeli Ayraç 59"/>
          <p:cNvSpPr/>
          <p:nvPr/>
        </p:nvSpPr>
        <p:spPr>
          <a:xfrm rot="10800000" flipH="1">
            <a:off x="7372926" y="1893098"/>
            <a:ext cx="453197" cy="1101727"/>
          </a:xfrm>
          <a:prstGeom prst="leftBracket">
            <a:avLst>
              <a:gd name="adj" fmla="val 14867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Yuvarlatılmış Dikdörtgen 60"/>
          <p:cNvSpPr/>
          <p:nvPr/>
        </p:nvSpPr>
        <p:spPr>
          <a:xfrm>
            <a:off x="7919500" y="3528636"/>
            <a:ext cx="97298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00" dirty="0" smtClean="0"/>
              <a:t>+ </a:t>
            </a:r>
            <a:r>
              <a:rPr lang="tr-TR" sz="1100" dirty="0" err="1" smtClean="0"/>
              <a:t>outcome</a:t>
            </a:r>
            <a:endParaRPr lang="tr-TR" sz="1100" dirty="0"/>
          </a:p>
        </p:txBody>
      </p:sp>
      <p:sp>
        <p:nvSpPr>
          <p:cNvPr id="62" name="Yuvarlatılmış Dikdörtgen 61"/>
          <p:cNvSpPr/>
          <p:nvPr/>
        </p:nvSpPr>
        <p:spPr>
          <a:xfrm>
            <a:off x="7919500" y="4775995"/>
            <a:ext cx="97298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00" dirty="0" smtClean="0"/>
              <a:t>- </a:t>
            </a:r>
            <a:r>
              <a:rPr lang="tr-TR" sz="1100" dirty="0" err="1" smtClean="0"/>
              <a:t>outcome</a:t>
            </a:r>
            <a:endParaRPr lang="tr-TR" sz="1100" dirty="0"/>
          </a:p>
        </p:txBody>
      </p:sp>
      <p:sp>
        <p:nvSpPr>
          <p:cNvPr id="63" name="Yuvarlatılmış Dikdörtgen 62"/>
          <p:cNvSpPr/>
          <p:nvPr/>
        </p:nvSpPr>
        <p:spPr>
          <a:xfrm>
            <a:off x="7856034" y="2884934"/>
            <a:ext cx="1036446" cy="2240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100" dirty="0" smtClean="0"/>
              <a:t>- </a:t>
            </a:r>
            <a:r>
              <a:rPr lang="tr-TR" sz="1100" dirty="0" err="1" smtClean="0"/>
              <a:t>outcome</a:t>
            </a:r>
            <a:endParaRPr lang="tr-TR" sz="1100" dirty="0"/>
          </a:p>
        </p:txBody>
      </p:sp>
      <p:sp>
        <p:nvSpPr>
          <p:cNvPr id="64" name="Yuvarlatılmış Dikdörtgen 63"/>
          <p:cNvSpPr/>
          <p:nvPr/>
        </p:nvSpPr>
        <p:spPr>
          <a:xfrm>
            <a:off x="7856033" y="1705228"/>
            <a:ext cx="1036447" cy="5509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100" dirty="0" smtClean="0"/>
              <a:t>+ </a:t>
            </a:r>
            <a:r>
              <a:rPr lang="tr-TR" sz="1100" dirty="0" err="1" smtClean="0"/>
              <a:t>outcome</a:t>
            </a:r>
            <a:endParaRPr lang="tr-TR" sz="1100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4677493" y="5653572"/>
            <a:ext cx="1144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Washout</a:t>
            </a:r>
            <a:endParaRPr lang="tr-TR" b="1" dirty="0" smtClean="0">
              <a:solidFill>
                <a:srgbClr val="C00000"/>
              </a:solidFill>
            </a:endParaRPr>
          </a:p>
          <a:p>
            <a:r>
              <a:rPr lang="tr-TR" b="1" dirty="0" err="1" smtClean="0">
                <a:solidFill>
                  <a:srgbClr val="C00000"/>
                </a:solidFill>
              </a:rPr>
              <a:t>Period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6650863" y="5930571"/>
            <a:ext cx="1574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 err="1" smtClean="0">
                <a:solidFill>
                  <a:srgbClr val="FF0000"/>
                </a:solidFill>
              </a:rPr>
              <a:t>Intervention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5" name="Sağ Ok 64"/>
          <p:cNvSpPr/>
          <p:nvPr/>
        </p:nvSpPr>
        <p:spPr>
          <a:xfrm>
            <a:off x="5897630" y="5337361"/>
            <a:ext cx="90749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6" name="Sağ Ok 65"/>
          <p:cNvSpPr/>
          <p:nvPr/>
        </p:nvSpPr>
        <p:spPr>
          <a:xfrm>
            <a:off x="3502455" y="5390684"/>
            <a:ext cx="90749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35790" y="116632"/>
            <a:ext cx="8229600" cy="1143000"/>
          </a:xfrm>
        </p:spPr>
        <p:txBody>
          <a:bodyPr/>
          <a:lstStyle/>
          <a:p>
            <a:r>
              <a:rPr lang="tr-TR" dirty="0" err="1" smtClean="0"/>
              <a:t>Planned</a:t>
            </a:r>
            <a:r>
              <a:rPr lang="tr-TR" dirty="0" smtClean="0"/>
              <a:t> </a:t>
            </a:r>
            <a:r>
              <a:rPr lang="tr-TR" dirty="0" err="1" smtClean="0"/>
              <a:t>Crossover</a:t>
            </a:r>
            <a:r>
              <a:rPr lang="tr-TR" dirty="0" smtClean="0"/>
              <a:t> Trial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04652" y="1605722"/>
            <a:ext cx="1885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/>
              <a:t>R</a:t>
            </a:r>
            <a:r>
              <a:rPr lang="tr-TR" b="1" dirty="0" err="1" smtClean="0"/>
              <a:t>andomization</a:t>
            </a:r>
            <a:endParaRPr lang="tr-TR" b="1" dirty="0"/>
          </a:p>
        </p:txBody>
      </p:sp>
      <p:cxnSp>
        <p:nvCxnSpPr>
          <p:cNvPr id="9" name="Düz Ok Bağlayıcısı 8"/>
          <p:cNvCxnSpPr/>
          <p:nvPr/>
        </p:nvCxnSpPr>
        <p:spPr>
          <a:xfrm>
            <a:off x="890091" y="1975054"/>
            <a:ext cx="279531" cy="12975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00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Unplanned</a:t>
            </a:r>
            <a:r>
              <a:rPr lang="tr-TR" dirty="0" smtClean="0"/>
              <a:t> </a:t>
            </a:r>
            <a:r>
              <a:rPr lang="tr-TR" dirty="0" err="1"/>
              <a:t>c</a:t>
            </a:r>
            <a:r>
              <a:rPr lang="tr-TR" dirty="0" err="1" smtClean="0"/>
              <a:t>rossover</a:t>
            </a:r>
            <a:r>
              <a:rPr lang="tr-TR" dirty="0" smtClean="0"/>
              <a:t> </a:t>
            </a:r>
            <a:r>
              <a:rPr lang="tr-TR" dirty="0" err="1" smtClean="0"/>
              <a:t>trial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Cardiac</a:t>
            </a:r>
            <a:r>
              <a:rPr lang="tr-TR" dirty="0" smtClean="0"/>
              <a:t> Bypass </a:t>
            </a:r>
            <a:r>
              <a:rPr lang="tr-TR" dirty="0" err="1" smtClean="0"/>
              <a:t>Surgery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 </a:t>
            </a:r>
            <a:endParaRPr lang="tr-TR" dirty="0"/>
          </a:p>
        </p:txBody>
      </p:sp>
      <p:sp>
        <p:nvSpPr>
          <p:cNvPr id="4" name="L-Şekli 3"/>
          <p:cNvSpPr/>
          <p:nvPr/>
        </p:nvSpPr>
        <p:spPr>
          <a:xfrm rot="5400000">
            <a:off x="1151620" y="3465004"/>
            <a:ext cx="1512168" cy="1584176"/>
          </a:xfrm>
          <a:prstGeom prst="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L-Şekli 4"/>
          <p:cNvSpPr/>
          <p:nvPr/>
        </p:nvSpPr>
        <p:spPr>
          <a:xfrm rot="10800000">
            <a:off x="5317171" y="3501008"/>
            <a:ext cx="1512168" cy="1584176"/>
          </a:xfrm>
          <a:prstGeom prst="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3203848" y="2555612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Randomized</a:t>
            </a:r>
            <a:endParaRPr lang="tr-TR" b="1" dirty="0"/>
          </a:p>
        </p:txBody>
      </p:sp>
      <p:cxnSp>
        <p:nvCxnSpPr>
          <p:cNvPr id="8" name="Düz Ok Bağlayıcısı 7"/>
          <p:cNvCxnSpPr>
            <a:stCxn id="6" idx="2"/>
          </p:cNvCxnSpPr>
          <p:nvPr/>
        </p:nvCxnSpPr>
        <p:spPr>
          <a:xfrm flipH="1">
            <a:off x="2915816" y="2924944"/>
            <a:ext cx="1075267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>
            <a:stCxn id="6" idx="2"/>
          </p:cNvCxnSpPr>
          <p:nvPr/>
        </p:nvCxnSpPr>
        <p:spPr>
          <a:xfrm>
            <a:off x="3991083" y="2924944"/>
            <a:ext cx="940957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1115616" y="350100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Surgical</a:t>
            </a:r>
            <a:r>
              <a:rPr lang="tr-TR" dirty="0" smtClean="0"/>
              <a:t> </a:t>
            </a:r>
            <a:r>
              <a:rPr lang="tr-TR" dirty="0" err="1" smtClean="0"/>
              <a:t>Care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5794760" y="3505461"/>
            <a:ext cx="1034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Medical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Care</a:t>
            </a:r>
            <a:endParaRPr lang="tr-TR" dirty="0"/>
          </a:p>
        </p:txBody>
      </p:sp>
      <p:sp>
        <p:nvSpPr>
          <p:cNvPr id="14" name="Dikdörtgen 13"/>
          <p:cNvSpPr/>
          <p:nvPr/>
        </p:nvSpPr>
        <p:spPr>
          <a:xfrm>
            <a:off x="2539049" y="5805264"/>
            <a:ext cx="914400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1600" dirty="0" err="1" smtClean="0"/>
              <a:t>Surgery</a:t>
            </a:r>
            <a:endParaRPr lang="tr-TR" sz="1600" dirty="0"/>
          </a:p>
        </p:txBody>
      </p:sp>
      <p:sp>
        <p:nvSpPr>
          <p:cNvPr id="15" name="Dikdörtgen 14"/>
          <p:cNvSpPr/>
          <p:nvPr/>
        </p:nvSpPr>
        <p:spPr>
          <a:xfrm>
            <a:off x="4644008" y="4502149"/>
            <a:ext cx="9144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1600" dirty="0" err="1" smtClean="0"/>
              <a:t>Require</a:t>
            </a:r>
            <a:endParaRPr lang="tr-TR" sz="1600" dirty="0" smtClean="0"/>
          </a:p>
          <a:p>
            <a:r>
              <a:rPr lang="tr-TR" sz="1600" dirty="0" err="1" smtClean="0"/>
              <a:t>Surgery</a:t>
            </a:r>
            <a:endParaRPr lang="tr-TR" sz="1600" dirty="0"/>
          </a:p>
        </p:txBody>
      </p:sp>
      <p:sp>
        <p:nvSpPr>
          <p:cNvPr id="16" name="Dikdörtgen 15"/>
          <p:cNvSpPr/>
          <p:nvPr/>
        </p:nvSpPr>
        <p:spPr>
          <a:xfrm>
            <a:off x="2539049" y="4555976"/>
            <a:ext cx="9144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dirty="0"/>
          </a:p>
        </p:txBody>
      </p:sp>
      <p:sp>
        <p:nvSpPr>
          <p:cNvPr id="17" name="Dikdörtgen 16"/>
          <p:cNvSpPr/>
          <p:nvPr/>
        </p:nvSpPr>
        <p:spPr>
          <a:xfrm>
            <a:off x="4644008" y="5805264"/>
            <a:ext cx="914400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1600" dirty="0" err="1" smtClean="0"/>
              <a:t>Medical</a:t>
            </a:r>
            <a:r>
              <a:rPr lang="tr-TR" sz="1600" dirty="0" smtClean="0"/>
              <a:t> </a:t>
            </a:r>
            <a:r>
              <a:rPr lang="tr-TR" sz="1600" dirty="0" err="1" smtClean="0"/>
              <a:t>Care</a:t>
            </a:r>
            <a:endParaRPr lang="tr-TR" sz="16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2539050" y="4690010"/>
            <a:ext cx="102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Refuse</a:t>
            </a:r>
            <a:endParaRPr lang="tr-TR" dirty="0" smtClean="0"/>
          </a:p>
          <a:p>
            <a:r>
              <a:rPr lang="tr-TR" dirty="0" err="1" smtClean="0"/>
              <a:t>Surgery</a:t>
            </a:r>
            <a:endParaRPr lang="tr-TR" dirty="0"/>
          </a:p>
        </p:txBody>
      </p:sp>
      <p:cxnSp>
        <p:nvCxnSpPr>
          <p:cNvPr id="20" name="Düz Ok Bağlayıcısı 19"/>
          <p:cNvCxnSpPr>
            <a:stCxn id="18" idx="3"/>
          </p:cNvCxnSpPr>
          <p:nvPr/>
        </p:nvCxnSpPr>
        <p:spPr>
          <a:xfrm>
            <a:off x="3563888" y="5013176"/>
            <a:ext cx="1008112" cy="1080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 flipH="1">
            <a:off x="3635896" y="5013176"/>
            <a:ext cx="825665" cy="1080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0747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Observational</a:t>
            </a:r>
            <a:r>
              <a:rPr lang="tr-TR" dirty="0" smtClean="0"/>
              <a:t> / </a:t>
            </a:r>
            <a:r>
              <a:rPr lang="tr-TR" dirty="0" err="1" smtClean="0"/>
              <a:t>Experimental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/>
              <a:t>Observational</a:t>
            </a:r>
            <a:r>
              <a:rPr lang="tr-TR" b="1" dirty="0" smtClean="0"/>
              <a:t> </a:t>
            </a:r>
            <a:r>
              <a:rPr lang="tr-TR" b="1" dirty="0" err="1" smtClean="0"/>
              <a:t>Study</a:t>
            </a:r>
            <a:endParaRPr lang="tr-TR" b="1" dirty="0" smtClean="0"/>
          </a:p>
          <a:p>
            <a:pPr lvl="1"/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 smtClean="0"/>
              <a:t>investigators</a:t>
            </a:r>
            <a:r>
              <a:rPr lang="tr-TR" b="1" dirty="0" smtClean="0"/>
              <a:t> </a:t>
            </a:r>
            <a:r>
              <a:rPr lang="tr-TR" b="1" dirty="0" err="1" smtClean="0"/>
              <a:t>use</a:t>
            </a:r>
            <a:r>
              <a:rPr lang="tr-TR" b="1" dirty="0" smtClean="0"/>
              <a:t> </a:t>
            </a:r>
            <a:r>
              <a:rPr lang="tr-TR" b="1" dirty="0" err="1" smtClean="0"/>
              <a:t>the</a:t>
            </a:r>
            <a:r>
              <a:rPr lang="tr-TR" b="1" dirty="0" smtClean="0"/>
              <a:t> data </a:t>
            </a:r>
            <a:r>
              <a:rPr lang="tr-TR" b="1" dirty="0" err="1" smtClean="0"/>
              <a:t>observed</a:t>
            </a:r>
            <a:r>
              <a:rPr lang="tr-TR" b="1" dirty="0" smtClean="0"/>
              <a:t> in </a:t>
            </a:r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 smtClean="0"/>
              <a:t>population</a:t>
            </a:r>
            <a:r>
              <a:rPr lang="tr-TR" b="1" dirty="0" smtClean="0"/>
              <a:t> </a:t>
            </a:r>
            <a:r>
              <a:rPr lang="tr-TR" b="1" dirty="0" err="1" smtClean="0"/>
              <a:t>to</a:t>
            </a:r>
            <a:r>
              <a:rPr lang="tr-TR" b="1" dirty="0" smtClean="0"/>
              <a:t> </a:t>
            </a:r>
            <a:r>
              <a:rPr lang="tr-TR" b="1" dirty="0" err="1" smtClean="0"/>
              <a:t>understand</a:t>
            </a:r>
            <a:r>
              <a:rPr lang="tr-TR" b="1" dirty="0" smtClean="0"/>
              <a:t> </a:t>
            </a:r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 smtClean="0"/>
              <a:t>relationship</a:t>
            </a:r>
            <a:r>
              <a:rPr lang="tr-TR" b="1" dirty="0" smtClean="0"/>
              <a:t> </a:t>
            </a:r>
            <a:r>
              <a:rPr lang="tr-TR" b="1" dirty="0" err="1" smtClean="0"/>
              <a:t>between</a:t>
            </a:r>
            <a:r>
              <a:rPr lang="tr-TR" b="1" dirty="0" smtClean="0"/>
              <a:t> </a:t>
            </a:r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 smtClean="0"/>
              <a:t>variables</a:t>
            </a:r>
            <a:endParaRPr lang="tr-TR" b="1" dirty="0"/>
          </a:p>
          <a:p>
            <a:r>
              <a:rPr lang="tr-TR" b="1" dirty="0" err="1" smtClean="0">
                <a:solidFill>
                  <a:srgbClr val="C00000"/>
                </a:solidFill>
              </a:rPr>
              <a:t>Experimental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Study</a:t>
            </a:r>
            <a:endParaRPr lang="tr-TR" b="1" dirty="0" smtClean="0">
              <a:solidFill>
                <a:srgbClr val="C00000"/>
              </a:solidFill>
            </a:endParaRPr>
          </a:p>
          <a:p>
            <a:pPr lvl="1"/>
            <a:r>
              <a:rPr lang="tr-TR" b="1" dirty="0" err="1" smtClean="0">
                <a:solidFill>
                  <a:srgbClr val="C00000"/>
                </a:solidFill>
              </a:rPr>
              <a:t>The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investigators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intervene</a:t>
            </a:r>
            <a:r>
              <a:rPr lang="tr-TR" b="1" dirty="0" smtClean="0">
                <a:solidFill>
                  <a:srgbClr val="C00000"/>
                </a:solidFill>
              </a:rPr>
              <a:t> in </a:t>
            </a:r>
            <a:r>
              <a:rPr lang="tr-TR" b="1" dirty="0" err="1" smtClean="0">
                <a:solidFill>
                  <a:srgbClr val="C00000"/>
                </a:solidFill>
              </a:rPr>
              <a:t>the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natural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history</a:t>
            </a:r>
            <a:r>
              <a:rPr lang="tr-TR" b="1" dirty="0" smtClean="0">
                <a:solidFill>
                  <a:srgbClr val="C00000"/>
                </a:solidFill>
              </a:rPr>
              <a:t> of </a:t>
            </a:r>
            <a:r>
              <a:rPr lang="tr-TR" b="1" dirty="0" err="1" smtClean="0">
                <a:solidFill>
                  <a:srgbClr val="C00000"/>
                </a:solidFill>
              </a:rPr>
              <a:t>event</a:t>
            </a:r>
            <a:r>
              <a:rPr lang="tr-TR" b="1" dirty="0" smtClean="0">
                <a:solidFill>
                  <a:srgbClr val="C00000"/>
                </a:solidFill>
              </a:rPr>
              <a:t>/</a:t>
            </a:r>
            <a:r>
              <a:rPr lang="tr-TR" b="1" dirty="0" err="1" smtClean="0">
                <a:solidFill>
                  <a:srgbClr val="C00000"/>
                </a:solidFill>
              </a:rPr>
              <a:t>disease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by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actively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changing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one</a:t>
            </a:r>
            <a:r>
              <a:rPr lang="tr-TR" b="1" dirty="0" smtClean="0">
                <a:solidFill>
                  <a:srgbClr val="C00000"/>
                </a:solidFill>
              </a:rPr>
              <a:t>  of </a:t>
            </a:r>
            <a:r>
              <a:rPr lang="tr-TR" b="1" dirty="0" err="1" smtClean="0">
                <a:solidFill>
                  <a:srgbClr val="C00000"/>
                </a:solidFill>
              </a:rPr>
              <a:t>the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variables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and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then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try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to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understand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the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relationship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between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the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variables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based</a:t>
            </a:r>
            <a:r>
              <a:rPr lang="tr-TR" b="1" dirty="0" smtClean="0">
                <a:solidFill>
                  <a:srgbClr val="C00000"/>
                </a:solidFill>
              </a:rPr>
              <a:t> on </a:t>
            </a:r>
            <a:r>
              <a:rPr lang="tr-TR" b="1" dirty="0" err="1" smtClean="0">
                <a:solidFill>
                  <a:srgbClr val="C00000"/>
                </a:solidFill>
              </a:rPr>
              <a:t>the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outcomes</a:t>
            </a:r>
            <a:r>
              <a:rPr lang="tr-TR" b="1" dirty="0" smtClean="0">
                <a:solidFill>
                  <a:srgbClr val="C00000"/>
                </a:solidFill>
              </a:rPr>
              <a:t>.</a:t>
            </a:r>
            <a:endParaRPr lang="tr-T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778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Experimental</a:t>
            </a:r>
            <a:r>
              <a:rPr lang="tr-TR" dirty="0" smtClean="0"/>
              <a:t> </a:t>
            </a:r>
            <a:r>
              <a:rPr lang="tr-TR" dirty="0" err="1" smtClean="0"/>
              <a:t>Designs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Trials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self-</a:t>
            </a:r>
            <a:r>
              <a:rPr lang="tr-TR" dirty="0" err="1" smtClean="0"/>
              <a:t>controls</a:t>
            </a:r>
            <a:endParaRPr lang="tr-TR" dirty="0" smtClean="0"/>
          </a:p>
          <a:p>
            <a:pPr lvl="1"/>
            <a:r>
              <a:rPr lang="tr-TR" dirty="0" smtClean="0"/>
              <a:t>An </a:t>
            </a:r>
            <a:r>
              <a:rPr lang="tr-TR" dirty="0" err="1" smtClean="0"/>
              <a:t>experimental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is </a:t>
            </a:r>
            <a:r>
              <a:rPr lang="tr-TR" dirty="0" err="1" smtClean="0"/>
              <a:t>using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 smtClean="0"/>
              <a:t> of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experimental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options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Trials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external</a:t>
            </a:r>
            <a:r>
              <a:rPr lang="tr-TR" dirty="0" smtClean="0"/>
              <a:t> </a:t>
            </a:r>
            <a:r>
              <a:rPr lang="tr-TR" dirty="0" err="1" smtClean="0"/>
              <a:t>controls</a:t>
            </a:r>
            <a:endParaRPr lang="tr-TR" dirty="0" smtClean="0"/>
          </a:p>
          <a:p>
            <a:pPr lvl="1"/>
            <a:r>
              <a:rPr lang="tr-TR" dirty="0" smtClean="0"/>
              <a:t>An </a:t>
            </a:r>
            <a:r>
              <a:rPr lang="tr-TR" dirty="0" err="1" smtClean="0"/>
              <a:t>experimental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is </a:t>
            </a:r>
            <a:r>
              <a:rPr lang="tr-TR" dirty="0" err="1" smtClean="0"/>
              <a:t>using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external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as </a:t>
            </a:r>
            <a:r>
              <a:rPr lang="tr-TR" dirty="0" err="1" smtClean="0"/>
              <a:t>control</a:t>
            </a:r>
            <a:r>
              <a:rPr lang="tr-TR" dirty="0" smtClean="0"/>
              <a:t>. </a:t>
            </a:r>
            <a:r>
              <a:rPr lang="tr-TR" dirty="0" err="1" smtClean="0"/>
              <a:t>Sometimes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result</a:t>
            </a:r>
            <a:r>
              <a:rPr lang="tr-TR" dirty="0" smtClean="0"/>
              <a:t> of </a:t>
            </a:r>
            <a:r>
              <a:rPr lang="tr-TR" dirty="0" err="1" smtClean="0"/>
              <a:t>another</a:t>
            </a:r>
            <a:r>
              <a:rPr lang="tr-TR" dirty="0" smtClean="0"/>
              <a:t> </a:t>
            </a:r>
            <a:r>
              <a:rPr lang="tr-TR" dirty="0" err="1" smtClean="0"/>
              <a:t>investigator’s</a:t>
            </a:r>
            <a:r>
              <a:rPr lang="tr-TR" dirty="0" smtClean="0"/>
              <a:t> </a:t>
            </a:r>
            <a:r>
              <a:rPr lang="tr-TR" dirty="0" err="1" smtClean="0"/>
              <a:t>research</a:t>
            </a:r>
            <a:r>
              <a:rPr lang="tr-TR" dirty="0" smtClean="0"/>
              <a:t> is </a:t>
            </a:r>
            <a:r>
              <a:rPr lang="tr-TR" dirty="0" err="1" smtClean="0"/>
              <a:t>use</a:t>
            </a:r>
            <a:r>
              <a:rPr lang="tr-TR" dirty="0" smtClean="0"/>
              <a:t> as </a:t>
            </a:r>
            <a:r>
              <a:rPr lang="tr-TR" dirty="0" err="1" smtClean="0"/>
              <a:t>acomparison</a:t>
            </a:r>
            <a:r>
              <a:rPr lang="tr-TR" dirty="0" smtClean="0"/>
              <a:t>(</a:t>
            </a:r>
            <a:r>
              <a:rPr lang="tr-TR" dirty="0" err="1" smtClean="0"/>
              <a:t>historical</a:t>
            </a:r>
            <a:r>
              <a:rPr lang="tr-TR" dirty="0" smtClean="0"/>
              <a:t> </a:t>
            </a:r>
            <a:r>
              <a:rPr lang="tr-TR" dirty="0" err="1" smtClean="0"/>
              <a:t>controls</a:t>
            </a:r>
            <a:r>
              <a:rPr lang="tr-TR" dirty="0" smtClean="0"/>
              <a:t>).</a:t>
            </a:r>
          </a:p>
          <a:p>
            <a:pPr marL="0" indent="0">
              <a:buNone/>
            </a:pPr>
            <a:endParaRPr lang="tr-TR" dirty="0" smtClean="0"/>
          </a:p>
          <a:p>
            <a:pPr marL="393192" lvl="1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991657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4800" dirty="0" err="1"/>
              <a:t>Phases</a:t>
            </a:r>
            <a:r>
              <a:rPr lang="tr-TR" sz="4800" dirty="0"/>
              <a:t> in </a:t>
            </a:r>
            <a:r>
              <a:rPr lang="tr-TR" sz="4800" dirty="0" err="1"/>
              <a:t>Testing</a:t>
            </a:r>
            <a:r>
              <a:rPr lang="tr-TR" sz="4800" dirty="0"/>
              <a:t> of New </a:t>
            </a:r>
            <a:r>
              <a:rPr lang="tr-TR" sz="4800" dirty="0" err="1"/>
              <a:t>Drugs</a:t>
            </a:r>
            <a:endParaRPr lang="tr-TR" sz="48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2668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Phase</a:t>
            </a:r>
            <a:r>
              <a:rPr lang="tr-TR" dirty="0" smtClean="0"/>
              <a:t> I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/>
              <a:t>Clinical</a:t>
            </a:r>
            <a:r>
              <a:rPr lang="tr-TR" b="1" dirty="0" smtClean="0"/>
              <a:t> </a:t>
            </a:r>
            <a:r>
              <a:rPr lang="tr-TR" b="1" dirty="0" err="1" smtClean="0"/>
              <a:t>pharmacological</a:t>
            </a:r>
            <a:r>
              <a:rPr lang="tr-TR" b="1" dirty="0" smtClean="0"/>
              <a:t> </a:t>
            </a:r>
            <a:r>
              <a:rPr lang="tr-TR" b="1" dirty="0" err="1" smtClean="0"/>
              <a:t>term</a:t>
            </a:r>
            <a:endParaRPr lang="tr-TR" b="1" dirty="0" smtClean="0"/>
          </a:p>
          <a:p>
            <a:pPr marL="0" indent="0">
              <a:buNone/>
            </a:pPr>
            <a:r>
              <a:rPr lang="tr-TR" dirty="0" smtClean="0"/>
              <a:t>Test </a:t>
            </a:r>
            <a:r>
              <a:rPr lang="tr-TR" dirty="0" err="1" smtClean="0"/>
              <a:t>new</a:t>
            </a:r>
            <a:r>
              <a:rPr lang="tr-TR" dirty="0" smtClean="0"/>
              <a:t> </a:t>
            </a:r>
            <a:r>
              <a:rPr lang="tr-TR" dirty="0" err="1" smtClean="0"/>
              <a:t>drug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treatment</a:t>
            </a:r>
            <a:r>
              <a:rPr lang="tr-TR" dirty="0" smtClean="0"/>
              <a:t> in a </a:t>
            </a:r>
            <a:r>
              <a:rPr lang="tr-TR" dirty="0" err="1" smtClean="0"/>
              <a:t>small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 smtClean="0"/>
              <a:t> of </a:t>
            </a:r>
            <a:r>
              <a:rPr lang="tr-TR" dirty="0" err="1" smtClean="0"/>
              <a:t>healthy</a:t>
            </a:r>
            <a:r>
              <a:rPr lang="tr-TR" dirty="0" smtClean="0"/>
              <a:t> </a:t>
            </a:r>
            <a:r>
              <a:rPr lang="tr-TR" dirty="0" err="1" smtClean="0"/>
              <a:t>people</a:t>
            </a:r>
            <a:r>
              <a:rPr lang="tr-TR" dirty="0" smtClean="0"/>
              <a:t>/</a:t>
            </a:r>
            <a:r>
              <a:rPr lang="tr-TR" dirty="0" err="1" smtClean="0"/>
              <a:t>volunteers</a:t>
            </a:r>
            <a:r>
              <a:rPr lang="tr-TR" dirty="0" smtClean="0"/>
              <a:t> (20-80)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first</a:t>
            </a:r>
            <a:r>
              <a:rPr lang="tr-TR" dirty="0" smtClean="0"/>
              <a:t> time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evaluate</a:t>
            </a:r>
            <a:r>
              <a:rPr lang="tr-TR" dirty="0" smtClean="0"/>
              <a:t> </a:t>
            </a:r>
            <a:r>
              <a:rPr lang="tr-TR" dirty="0" err="1" smtClean="0"/>
              <a:t>its</a:t>
            </a:r>
            <a:r>
              <a:rPr lang="tr-TR" dirty="0" smtClean="0"/>
              <a:t> </a:t>
            </a:r>
            <a:r>
              <a:rPr lang="tr-TR" dirty="0" err="1" smtClean="0"/>
              <a:t>safety</a:t>
            </a:r>
            <a:endParaRPr lang="tr-T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 smtClean="0"/>
              <a:t>Determine</a:t>
            </a:r>
            <a:r>
              <a:rPr lang="tr-TR" dirty="0" smtClean="0"/>
              <a:t> </a:t>
            </a:r>
            <a:r>
              <a:rPr lang="tr-TR" dirty="0" err="1" smtClean="0"/>
              <a:t>levels</a:t>
            </a:r>
            <a:r>
              <a:rPr lang="tr-TR" dirty="0" smtClean="0"/>
              <a:t> of </a:t>
            </a:r>
            <a:r>
              <a:rPr lang="tr-TR" dirty="0" err="1" smtClean="0"/>
              <a:t>toxicity</a:t>
            </a:r>
            <a:r>
              <a:rPr lang="tr-TR" dirty="0" smtClean="0"/>
              <a:t>, </a:t>
            </a:r>
            <a:r>
              <a:rPr lang="tr-TR" dirty="0" err="1" smtClean="0"/>
              <a:t>metabolism</a:t>
            </a:r>
            <a:r>
              <a:rPr lang="tr-TR" dirty="0" smtClean="0"/>
              <a:t>, </a:t>
            </a:r>
            <a:r>
              <a:rPr lang="tr-TR" dirty="0" err="1" smtClean="0"/>
              <a:t>tolerability</a:t>
            </a:r>
            <a:r>
              <a:rPr lang="tr-TR" dirty="0" smtClean="0"/>
              <a:t>, </a:t>
            </a:r>
            <a:r>
              <a:rPr lang="tr-TR" dirty="0" err="1" smtClean="0"/>
              <a:t>pharmacological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safe</a:t>
            </a:r>
            <a:r>
              <a:rPr lang="tr-TR" dirty="0" smtClean="0"/>
              <a:t> </a:t>
            </a:r>
            <a:r>
              <a:rPr lang="tr-TR" dirty="0" err="1" smtClean="0"/>
              <a:t>dosage</a:t>
            </a:r>
            <a:r>
              <a:rPr lang="tr-TR" dirty="0" smtClean="0"/>
              <a:t> </a:t>
            </a:r>
            <a:r>
              <a:rPr lang="tr-TR" dirty="0" err="1" smtClean="0"/>
              <a:t>range</a:t>
            </a:r>
            <a:endParaRPr lang="tr-T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err="1" smtClean="0"/>
              <a:t>Identify</a:t>
            </a:r>
            <a:r>
              <a:rPr lang="tr-TR" dirty="0" smtClean="0"/>
              <a:t> </a:t>
            </a:r>
            <a:r>
              <a:rPr lang="tr-TR" dirty="0" err="1" smtClean="0"/>
              <a:t>side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538786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Phase</a:t>
            </a:r>
            <a:r>
              <a:rPr lang="tr-TR" dirty="0" smtClean="0"/>
              <a:t> II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/>
              <a:t>Efficacy</a:t>
            </a:r>
            <a:r>
              <a:rPr lang="tr-TR" b="1" dirty="0" smtClean="0"/>
              <a:t> </a:t>
            </a:r>
            <a:r>
              <a:rPr lang="tr-TR" b="1" dirty="0" err="1" smtClean="0"/>
              <a:t>studies</a:t>
            </a:r>
            <a:endParaRPr lang="tr-TR" b="1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drug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treatment</a:t>
            </a:r>
            <a:r>
              <a:rPr lang="tr-TR" dirty="0" smtClean="0"/>
              <a:t> is </a:t>
            </a:r>
            <a:r>
              <a:rPr lang="tr-TR" dirty="0" err="1" smtClean="0"/>
              <a:t>given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 </a:t>
            </a:r>
            <a:r>
              <a:rPr lang="tr-TR" dirty="0" err="1" smtClean="0"/>
              <a:t>larger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 (100-300)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efficacy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further</a:t>
            </a:r>
            <a:r>
              <a:rPr lang="tr-TR" dirty="0" smtClean="0"/>
              <a:t> </a:t>
            </a:r>
            <a:r>
              <a:rPr lang="tr-TR" dirty="0" err="1" smtClean="0"/>
              <a:t>evaluate</a:t>
            </a:r>
            <a:r>
              <a:rPr lang="tr-TR" dirty="0" smtClean="0"/>
              <a:t> </a:t>
            </a:r>
            <a:r>
              <a:rPr lang="tr-TR" dirty="0" err="1" smtClean="0"/>
              <a:t>its</a:t>
            </a:r>
            <a:r>
              <a:rPr lang="tr-TR" dirty="0" smtClean="0"/>
              <a:t> </a:t>
            </a:r>
            <a:r>
              <a:rPr lang="tr-TR" dirty="0" err="1" smtClean="0"/>
              <a:t>safety</a:t>
            </a:r>
            <a:r>
              <a:rPr lang="tr-TR" dirty="0" smtClean="0"/>
              <a:t>. </a:t>
            </a:r>
            <a:r>
              <a:rPr lang="tr-TR" dirty="0" err="1" smtClean="0"/>
              <a:t>These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controlled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117982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Phase</a:t>
            </a:r>
            <a:r>
              <a:rPr lang="tr-TR" dirty="0" smtClean="0"/>
              <a:t> III </a:t>
            </a:r>
            <a:r>
              <a:rPr lang="tr-TR" dirty="0" err="1" smtClean="0"/>
              <a:t>Sudies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/>
              <a:t>Effectiveness</a:t>
            </a:r>
            <a:r>
              <a:rPr lang="tr-TR" b="1" dirty="0" smtClean="0"/>
              <a:t>  </a:t>
            </a:r>
            <a:r>
              <a:rPr lang="tr-TR" b="1" dirty="0" err="1" smtClean="0"/>
              <a:t>Studies</a:t>
            </a:r>
            <a:endParaRPr lang="tr-TR" b="1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drug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treatment</a:t>
            </a:r>
            <a:r>
              <a:rPr lang="tr-TR" dirty="0" smtClean="0"/>
              <a:t> is </a:t>
            </a:r>
            <a:r>
              <a:rPr lang="tr-TR" dirty="0" err="1" smtClean="0"/>
              <a:t>given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 </a:t>
            </a:r>
            <a:r>
              <a:rPr lang="tr-TR" dirty="0" err="1" smtClean="0"/>
              <a:t>large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(1000-3000)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confirm</a:t>
            </a:r>
            <a:r>
              <a:rPr lang="tr-TR" dirty="0" smtClean="0"/>
              <a:t> </a:t>
            </a:r>
            <a:r>
              <a:rPr lang="tr-TR" dirty="0" err="1" smtClean="0"/>
              <a:t>its</a:t>
            </a:r>
            <a:r>
              <a:rPr lang="tr-TR" dirty="0" smtClean="0"/>
              <a:t> </a:t>
            </a:r>
            <a:r>
              <a:rPr lang="tr-TR" dirty="0" err="1" smtClean="0"/>
              <a:t>effectiveness</a:t>
            </a:r>
            <a:r>
              <a:rPr lang="tr-TR" dirty="0" smtClean="0"/>
              <a:t>, </a:t>
            </a:r>
            <a:r>
              <a:rPr lang="tr-TR" dirty="0" err="1" smtClean="0"/>
              <a:t>compare</a:t>
            </a:r>
            <a:r>
              <a:rPr lang="tr-TR" dirty="0" smtClean="0"/>
              <a:t> it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commonly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treatments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monitor</a:t>
            </a:r>
            <a:r>
              <a:rPr lang="tr-TR" dirty="0" smtClean="0"/>
              <a:t> </a:t>
            </a:r>
            <a:r>
              <a:rPr lang="tr-TR" dirty="0" err="1" smtClean="0"/>
              <a:t>side</a:t>
            </a:r>
            <a:r>
              <a:rPr lang="tr-TR" dirty="0" smtClean="0"/>
              <a:t> </a:t>
            </a:r>
            <a:r>
              <a:rPr lang="tr-TR" dirty="0" err="1" smtClean="0"/>
              <a:t>effects</a:t>
            </a:r>
            <a:endParaRPr lang="tr-TR" dirty="0" smtClean="0"/>
          </a:p>
          <a:p>
            <a:pPr marL="393192" lvl="1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224328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Phase</a:t>
            </a:r>
            <a:r>
              <a:rPr lang="tr-TR" dirty="0" smtClean="0"/>
              <a:t> IV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Post-marketing </a:t>
            </a:r>
            <a:r>
              <a:rPr lang="tr-TR" b="1" dirty="0" err="1" smtClean="0"/>
              <a:t>clinical</a:t>
            </a:r>
            <a:r>
              <a:rPr lang="tr-TR" b="1" dirty="0" smtClean="0"/>
              <a:t> </a:t>
            </a:r>
            <a:r>
              <a:rPr lang="tr-TR" b="1" dirty="0" err="1" smtClean="0"/>
              <a:t>trials</a:t>
            </a:r>
            <a:endParaRPr lang="tr-TR" b="1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drug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treatment</a:t>
            </a:r>
            <a:r>
              <a:rPr lang="tr-TR" dirty="0" smtClean="0"/>
              <a:t> is </a:t>
            </a:r>
            <a:r>
              <a:rPr lang="tr-TR" dirty="0" err="1" smtClean="0"/>
              <a:t>monitored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gather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information</a:t>
            </a:r>
            <a:r>
              <a:rPr lang="tr-TR" dirty="0" smtClean="0"/>
              <a:t> on </a:t>
            </a:r>
            <a:r>
              <a:rPr lang="tr-TR" dirty="0" err="1" smtClean="0"/>
              <a:t>risks</a:t>
            </a:r>
            <a:r>
              <a:rPr lang="tr-TR" dirty="0" smtClean="0"/>
              <a:t>, </a:t>
            </a:r>
            <a:r>
              <a:rPr lang="tr-TR" dirty="0" err="1" smtClean="0"/>
              <a:t>benefits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optimal </a:t>
            </a:r>
            <a:r>
              <a:rPr lang="tr-TR" dirty="0" err="1" smtClean="0"/>
              <a:t>use</a:t>
            </a:r>
            <a:r>
              <a:rPr lang="tr-TR" dirty="0" smtClean="0"/>
              <a:t>.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drug</a:t>
            </a:r>
            <a:r>
              <a:rPr lang="tr-TR" dirty="0" smtClean="0"/>
              <a:t> is </a:t>
            </a:r>
            <a:r>
              <a:rPr lang="tr-TR" dirty="0" err="1" smtClean="0"/>
              <a:t>compared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competitors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market- </a:t>
            </a:r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drug</a:t>
            </a:r>
            <a:r>
              <a:rPr lang="tr-TR" dirty="0" smtClean="0"/>
              <a:t> has </a:t>
            </a:r>
            <a:r>
              <a:rPr lang="tr-TR" dirty="0" err="1" smtClean="0"/>
              <a:t>been</a:t>
            </a:r>
            <a:r>
              <a:rPr lang="tr-TR" dirty="0" smtClean="0"/>
              <a:t> </a:t>
            </a:r>
            <a:r>
              <a:rPr lang="tr-TR" dirty="0" err="1" smtClean="0"/>
              <a:t>approved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autorities</a:t>
            </a:r>
            <a:r>
              <a:rPr lang="tr-TR" dirty="0" smtClean="0"/>
              <a:t> (FDA </a:t>
            </a:r>
            <a:r>
              <a:rPr lang="tr-TR" dirty="0" err="1" smtClean="0"/>
              <a:t>etc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53803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Interventions</a:t>
            </a:r>
            <a:r>
              <a:rPr lang="tr-TR" dirty="0" smtClean="0"/>
              <a:t> can be </a:t>
            </a:r>
            <a:r>
              <a:rPr lang="tr-TR" dirty="0" err="1" smtClean="0"/>
              <a:t>evaluated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of an </a:t>
            </a:r>
            <a:r>
              <a:rPr lang="tr-TR" dirty="0" err="1" smtClean="0"/>
              <a:t>exposure&amp;toxic</a:t>
            </a:r>
            <a:r>
              <a:rPr lang="tr-TR" dirty="0" smtClean="0"/>
              <a:t> </a:t>
            </a:r>
            <a:r>
              <a:rPr lang="tr-TR" dirty="0" err="1" smtClean="0"/>
              <a:t>agents</a:t>
            </a:r>
            <a:r>
              <a:rPr lang="tr-TR" dirty="0" smtClean="0"/>
              <a:t> </a:t>
            </a:r>
            <a:endParaRPr lang="tr-TR" dirty="0"/>
          </a:p>
          <a:p>
            <a:r>
              <a:rPr lang="tr-TR" dirty="0" smtClean="0"/>
              <a:t>New </a:t>
            </a:r>
            <a:r>
              <a:rPr lang="tr-TR" dirty="0" err="1" smtClean="0"/>
              <a:t>drugs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new</a:t>
            </a:r>
            <a:r>
              <a:rPr lang="tr-TR" dirty="0" smtClean="0"/>
              <a:t> </a:t>
            </a:r>
            <a:r>
              <a:rPr lang="tr-TR" dirty="0" err="1" smtClean="0"/>
              <a:t>treatment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smtClean="0"/>
              <a:t>New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care</a:t>
            </a:r>
            <a:r>
              <a:rPr lang="tr-TR" dirty="0" smtClean="0"/>
              <a:t> </a:t>
            </a:r>
            <a:r>
              <a:rPr lang="tr-TR" dirty="0" err="1" smtClean="0"/>
              <a:t>technology</a:t>
            </a:r>
            <a:endParaRPr lang="tr-TR" dirty="0" smtClean="0"/>
          </a:p>
          <a:p>
            <a:r>
              <a:rPr lang="tr-TR" dirty="0" smtClean="0"/>
              <a:t>New </a:t>
            </a:r>
            <a:r>
              <a:rPr lang="tr-TR" dirty="0" err="1" smtClean="0"/>
              <a:t>methods</a:t>
            </a:r>
            <a:r>
              <a:rPr lang="tr-TR" dirty="0" smtClean="0"/>
              <a:t> of </a:t>
            </a:r>
            <a:r>
              <a:rPr lang="tr-TR" dirty="0" err="1" smtClean="0"/>
              <a:t>primary</a:t>
            </a:r>
            <a:r>
              <a:rPr lang="tr-TR" dirty="0" smtClean="0"/>
              <a:t> </a:t>
            </a:r>
            <a:r>
              <a:rPr lang="tr-TR" dirty="0" err="1" smtClean="0"/>
              <a:t>prevention</a:t>
            </a:r>
            <a:endParaRPr lang="tr-TR" dirty="0" smtClean="0"/>
          </a:p>
          <a:p>
            <a:r>
              <a:rPr lang="tr-TR" dirty="0" smtClean="0"/>
              <a:t>New </a:t>
            </a:r>
            <a:r>
              <a:rPr lang="tr-TR" dirty="0" err="1" smtClean="0"/>
              <a:t>programs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screening</a:t>
            </a:r>
            <a:endParaRPr lang="tr-TR" dirty="0" smtClean="0"/>
          </a:p>
          <a:p>
            <a:r>
              <a:rPr lang="tr-TR" dirty="0" smtClean="0"/>
              <a:t>New </a:t>
            </a:r>
            <a:r>
              <a:rPr lang="tr-TR" dirty="0" err="1" smtClean="0"/>
              <a:t>ways</a:t>
            </a:r>
            <a:r>
              <a:rPr lang="tr-TR" dirty="0" smtClean="0"/>
              <a:t> of </a:t>
            </a:r>
            <a:r>
              <a:rPr lang="tr-TR" dirty="0" err="1" smtClean="0"/>
              <a:t>organising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delivering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services</a:t>
            </a:r>
            <a:r>
              <a:rPr lang="tr-TR" dirty="0" smtClean="0"/>
              <a:t> </a:t>
            </a:r>
          </a:p>
          <a:p>
            <a:r>
              <a:rPr lang="tr-TR" dirty="0" smtClean="0"/>
              <a:t>New </a:t>
            </a:r>
            <a:r>
              <a:rPr lang="tr-TR" dirty="0" err="1" smtClean="0"/>
              <a:t>community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programs</a:t>
            </a:r>
            <a:endParaRPr lang="tr-TR" dirty="0" smtClean="0"/>
          </a:p>
          <a:p>
            <a:r>
              <a:rPr lang="tr-TR" dirty="0" smtClean="0"/>
              <a:t>New </a:t>
            </a:r>
            <a:r>
              <a:rPr lang="tr-TR" dirty="0" err="1" smtClean="0"/>
              <a:t>behavioral</a:t>
            </a:r>
            <a:r>
              <a:rPr lang="tr-TR" dirty="0" smtClean="0"/>
              <a:t> </a:t>
            </a:r>
            <a:r>
              <a:rPr lang="tr-TR" dirty="0" err="1" smtClean="0"/>
              <a:t>intervention</a:t>
            </a:r>
            <a:r>
              <a:rPr lang="tr-TR" dirty="0" smtClean="0"/>
              <a:t> </a:t>
            </a:r>
            <a:r>
              <a:rPr lang="tr-TR" dirty="0" err="1" smtClean="0"/>
              <a:t>programs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2697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Comparison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Exposed</a:t>
            </a:r>
            <a:r>
              <a:rPr lang="tr-TR" dirty="0" smtClean="0"/>
              <a:t> &amp; Not </a:t>
            </a:r>
            <a:r>
              <a:rPr lang="tr-TR" dirty="0" err="1" smtClean="0"/>
              <a:t>exposed</a:t>
            </a:r>
            <a:endParaRPr lang="tr-TR" dirty="0" smtClean="0"/>
          </a:p>
          <a:p>
            <a:r>
              <a:rPr lang="tr-TR" dirty="0" err="1" smtClean="0"/>
              <a:t>Therapy</a:t>
            </a:r>
            <a:r>
              <a:rPr lang="tr-TR" dirty="0" smtClean="0"/>
              <a:t> &amp; No </a:t>
            </a:r>
            <a:r>
              <a:rPr lang="tr-TR" dirty="0" err="1" smtClean="0"/>
              <a:t>therapy</a:t>
            </a:r>
            <a:endParaRPr lang="tr-TR" dirty="0" smtClean="0"/>
          </a:p>
          <a:p>
            <a:r>
              <a:rPr lang="tr-TR" dirty="0" err="1" smtClean="0"/>
              <a:t>Therapy</a:t>
            </a:r>
            <a:r>
              <a:rPr lang="tr-TR" dirty="0" smtClean="0"/>
              <a:t> &amp; </a:t>
            </a:r>
            <a:r>
              <a:rPr lang="tr-TR" dirty="0" err="1" smtClean="0"/>
              <a:t>Placebo</a:t>
            </a:r>
            <a:endParaRPr lang="tr-TR" dirty="0" smtClean="0"/>
          </a:p>
          <a:p>
            <a:r>
              <a:rPr lang="tr-TR" dirty="0" err="1" smtClean="0"/>
              <a:t>Therapy</a:t>
            </a:r>
            <a:r>
              <a:rPr lang="tr-TR" dirty="0" smtClean="0"/>
              <a:t> A &amp; </a:t>
            </a:r>
            <a:r>
              <a:rPr lang="tr-TR" dirty="0" err="1" smtClean="0"/>
              <a:t>Therapy</a:t>
            </a:r>
            <a:r>
              <a:rPr lang="tr-TR" dirty="0" smtClean="0"/>
              <a:t> 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13598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>
                <a:solidFill>
                  <a:srgbClr val="0070C0"/>
                </a:solidFill>
              </a:rPr>
              <a:t>Classification</a:t>
            </a:r>
            <a:r>
              <a:rPr lang="tr-TR" sz="4000" dirty="0" smtClean="0">
                <a:solidFill>
                  <a:srgbClr val="0070C0"/>
                </a:solidFill>
              </a:rPr>
              <a:t> of </a:t>
            </a:r>
            <a:r>
              <a:rPr lang="tr-TR" sz="4000" dirty="0" err="1" smtClean="0">
                <a:solidFill>
                  <a:srgbClr val="0070C0"/>
                </a:solidFill>
              </a:rPr>
              <a:t>Experimental</a:t>
            </a:r>
            <a:r>
              <a:rPr lang="tr-TR" sz="4000" dirty="0" smtClean="0">
                <a:solidFill>
                  <a:srgbClr val="0070C0"/>
                </a:solidFill>
              </a:rPr>
              <a:t> </a:t>
            </a:r>
            <a:r>
              <a:rPr lang="tr-TR" sz="4000" dirty="0" err="1" smtClean="0">
                <a:solidFill>
                  <a:srgbClr val="0070C0"/>
                </a:solidFill>
              </a:rPr>
              <a:t>Studies</a:t>
            </a:r>
            <a:endParaRPr lang="tr-TR" sz="4000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120"/>
          </a:xfrm>
        </p:spPr>
        <p:txBody>
          <a:bodyPr>
            <a:normAutofit/>
          </a:bodyPr>
          <a:lstStyle/>
          <a:p>
            <a:pPr marL="914400" lvl="1" indent="-457200"/>
            <a:r>
              <a:rPr lang="tr-TR" sz="2800" b="1" dirty="0" err="1" smtClean="0"/>
              <a:t>Controlled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Trials</a:t>
            </a:r>
            <a:endParaRPr lang="tr-TR" sz="2800" b="1" dirty="0" smtClean="0"/>
          </a:p>
          <a:p>
            <a:pPr lvl="2"/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Parallel</a:t>
            </a:r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3"/>
            <a:r>
              <a:rPr lang="tr-TR" dirty="0" err="1" smtClean="0">
                <a:solidFill>
                  <a:schemeClr val="bg1">
                    <a:lumMod val="50000"/>
                  </a:schemeClr>
                </a:solidFill>
              </a:rPr>
              <a:t>Randomized</a:t>
            </a:r>
            <a:endParaRPr lang="tr-TR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3"/>
            <a:r>
              <a:rPr lang="tr-TR" dirty="0" err="1" smtClean="0">
                <a:solidFill>
                  <a:schemeClr val="bg1">
                    <a:lumMod val="50000"/>
                  </a:schemeClr>
                </a:solidFill>
              </a:rPr>
              <a:t>Nonrandomized</a:t>
            </a:r>
            <a:endParaRPr lang="tr-TR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/>
            <a:r>
              <a:rPr lang="tr-TR" dirty="0" err="1" smtClean="0"/>
              <a:t>Sequential</a:t>
            </a:r>
            <a:r>
              <a:rPr lang="tr-TR" dirty="0" smtClean="0"/>
              <a:t> </a:t>
            </a:r>
            <a:r>
              <a:rPr lang="tr-TR" dirty="0" err="1" smtClean="0"/>
              <a:t>controls</a:t>
            </a:r>
            <a:endParaRPr lang="tr-TR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3"/>
            <a:r>
              <a:rPr lang="tr-TR" dirty="0" err="1" smtClean="0">
                <a:solidFill>
                  <a:schemeClr val="bg1">
                    <a:lumMod val="50000"/>
                  </a:schemeClr>
                </a:solidFill>
              </a:rPr>
              <a:t>Trials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bg1">
                    <a:lumMod val="50000"/>
                  </a:schemeClr>
                </a:solidFill>
              </a:rPr>
              <a:t>with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 self-</a:t>
            </a:r>
            <a:r>
              <a:rPr lang="tr-TR" dirty="0" err="1" smtClean="0">
                <a:solidFill>
                  <a:schemeClr val="bg1">
                    <a:lumMod val="50000"/>
                  </a:schemeClr>
                </a:solidFill>
              </a:rPr>
              <a:t>controls</a:t>
            </a:r>
            <a:endParaRPr lang="tr-TR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3"/>
            <a:r>
              <a:rPr lang="tr-TR" dirty="0" err="1" smtClean="0">
                <a:solidFill>
                  <a:schemeClr val="bg1">
                    <a:lumMod val="50000"/>
                  </a:schemeClr>
                </a:solidFill>
              </a:rPr>
              <a:t>Crossover</a:t>
            </a:r>
            <a:endParaRPr lang="tr-TR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/>
            <a:r>
              <a:rPr lang="tr-TR" dirty="0" err="1" smtClean="0"/>
              <a:t>External</a:t>
            </a:r>
            <a:r>
              <a:rPr lang="tr-TR" dirty="0" smtClean="0"/>
              <a:t> </a:t>
            </a:r>
            <a:r>
              <a:rPr lang="tr-TR" dirty="0" err="1" smtClean="0"/>
              <a:t>controls</a:t>
            </a:r>
            <a:r>
              <a:rPr lang="tr-TR" dirty="0" smtClean="0"/>
              <a:t> 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tr-TR" dirty="0" err="1" smtClean="0">
                <a:solidFill>
                  <a:schemeClr val="bg1">
                    <a:lumMod val="50000"/>
                  </a:schemeClr>
                </a:solidFill>
              </a:rPr>
              <a:t>including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bg1">
                    <a:lumMod val="50000"/>
                  </a:schemeClr>
                </a:solidFill>
              </a:rPr>
              <a:t>historical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tr-TR" dirty="0">
              <a:solidFill>
                <a:schemeClr val="bg1">
                  <a:lumMod val="50000"/>
                </a:schemeClr>
              </a:solidFill>
            </a:endParaRPr>
          </a:p>
          <a:p>
            <a:pPr marL="667512" lvl="2" indent="0">
              <a:buNone/>
            </a:pPr>
            <a:endParaRPr lang="tr-TR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tr-TR" sz="2800" b="1" dirty="0" smtClean="0"/>
              <a:t>   </a:t>
            </a:r>
            <a:r>
              <a:rPr lang="tr-TR" sz="2800" b="1" dirty="0" err="1" smtClean="0"/>
              <a:t>Studies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with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no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controls</a:t>
            </a:r>
            <a:endParaRPr lang="tr-TR" sz="2800" b="1" dirty="0" smtClean="0"/>
          </a:p>
          <a:p>
            <a:pPr lvl="1"/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36162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0070C0"/>
                </a:solidFill>
              </a:rPr>
              <a:t>Experimental</a:t>
            </a:r>
            <a:r>
              <a:rPr lang="tr-TR" dirty="0" smtClean="0">
                <a:solidFill>
                  <a:srgbClr val="0070C0"/>
                </a:solidFill>
              </a:rPr>
              <a:t> </a:t>
            </a:r>
            <a:r>
              <a:rPr lang="tr-TR" dirty="0" err="1" smtClean="0">
                <a:solidFill>
                  <a:srgbClr val="0070C0"/>
                </a:solidFill>
              </a:rPr>
              <a:t>Studies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Laboratuary</a:t>
            </a:r>
            <a:r>
              <a:rPr lang="tr-TR" dirty="0" smtClean="0"/>
              <a:t> </a:t>
            </a:r>
            <a:r>
              <a:rPr lang="tr-TR" dirty="0" err="1" smtClean="0"/>
              <a:t>experiments</a:t>
            </a:r>
            <a:endParaRPr lang="tr-TR" dirty="0" smtClean="0"/>
          </a:p>
          <a:p>
            <a:r>
              <a:rPr lang="tr-TR" dirty="0" err="1" smtClean="0"/>
              <a:t>Animal</a:t>
            </a:r>
            <a:r>
              <a:rPr lang="tr-TR" dirty="0" smtClean="0"/>
              <a:t> </a:t>
            </a:r>
            <a:r>
              <a:rPr lang="tr-TR" dirty="0" err="1" smtClean="0"/>
              <a:t>experiments</a:t>
            </a:r>
            <a:endParaRPr lang="tr-TR" dirty="0" smtClean="0"/>
          </a:p>
          <a:p>
            <a:r>
              <a:rPr lang="tr-TR" dirty="0" err="1" smtClean="0"/>
              <a:t>Clinical</a:t>
            </a:r>
            <a:r>
              <a:rPr lang="tr-TR" dirty="0" smtClean="0"/>
              <a:t> </a:t>
            </a:r>
            <a:r>
              <a:rPr lang="tr-TR" dirty="0" err="1" smtClean="0"/>
              <a:t>experiments</a:t>
            </a:r>
            <a:endParaRPr lang="tr-TR" dirty="0" smtClean="0"/>
          </a:p>
          <a:p>
            <a:r>
              <a:rPr lang="tr-TR" dirty="0" err="1" smtClean="0"/>
              <a:t>Field</a:t>
            </a:r>
            <a:r>
              <a:rPr lang="tr-TR" dirty="0" smtClean="0"/>
              <a:t> </a:t>
            </a:r>
            <a:r>
              <a:rPr lang="tr-TR" dirty="0" err="1"/>
              <a:t>e</a:t>
            </a:r>
            <a:r>
              <a:rPr lang="tr-TR" dirty="0" err="1" smtClean="0"/>
              <a:t>xperiments</a:t>
            </a:r>
            <a:endParaRPr lang="tr-TR" dirty="0" smtClean="0"/>
          </a:p>
          <a:p>
            <a:r>
              <a:rPr lang="tr-TR" dirty="0" err="1" smtClean="0"/>
              <a:t>Community</a:t>
            </a:r>
            <a:r>
              <a:rPr lang="tr-TR" dirty="0" smtClean="0"/>
              <a:t> </a:t>
            </a:r>
            <a:r>
              <a:rPr lang="tr-TR" dirty="0" err="1" smtClean="0"/>
              <a:t>experiments</a:t>
            </a:r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886075"/>
            <a:ext cx="4788024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12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Randomization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Randomization</a:t>
            </a:r>
            <a:r>
              <a:rPr lang="tr-TR" sz="3200" dirty="0" smtClean="0"/>
              <a:t> is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process</a:t>
            </a:r>
            <a:r>
              <a:rPr lang="tr-TR" sz="3200" dirty="0" smtClean="0"/>
              <a:t> </a:t>
            </a:r>
            <a:r>
              <a:rPr lang="tr-TR" sz="3200" dirty="0" err="1" smtClean="0"/>
              <a:t>by</a:t>
            </a:r>
            <a:r>
              <a:rPr lang="tr-TR" sz="3200" dirty="0" smtClean="0"/>
              <a:t> </a:t>
            </a:r>
            <a:r>
              <a:rPr lang="tr-TR" sz="3200" dirty="0" err="1" smtClean="0"/>
              <a:t>which</a:t>
            </a:r>
            <a:r>
              <a:rPr lang="tr-TR" sz="3200" dirty="0" smtClean="0"/>
              <a:t> </a:t>
            </a:r>
            <a:r>
              <a:rPr lang="tr-TR" sz="3200" dirty="0" err="1" smtClean="0"/>
              <a:t>allocation</a:t>
            </a:r>
            <a:r>
              <a:rPr lang="tr-TR" sz="3200" dirty="0" smtClean="0"/>
              <a:t> of </a:t>
            </a:r>
            <a:r>
              <a:rPr lang="tr-TR" sz="3200" dirty="0" err="1" smtClean="0"/>
              <a:t>subjects</a:t>
            </a:r>
            <a:r>
              <a:rPr lang="tr-TR" sz="3200" dirty="0" smtClean="0"/>
              <a:t> </a:t>
            </a:r>
            <a:r>
              <a:rPr lang="tr-TR" sz="3200" dirty="0" err="1" smtClean="0"/>
              <a:t>to</a:t>
            </a:r>
            <a:r>
              <a:rPr lang="tr-TR" sz="3200" dirty="0" smtClean="0"/>
              <a:t> </a:t>
            </a:r>
            <a:r>
              <a:rPr lang="tr-TR" sz="3200" dirty="0" err="1" smtClean="0"/>
              <a:t>treatment</a:t>
            </a:r>
            <a:r>
              <a:rPr lang="tr-TR" sz="3200" dirty="0" smtClean="0"/>
              <a:t> </a:t>
            </a:r>
            <a:r>
              <a:rPr lang="tr-TR" sz="3200" dirty="0" err="1" smtClean="0"/>
              <a:t>groups</a:t>
            </a:r>
            <a:r>
              <a:rPr lang="tr-TR" sz="3200" dirty="0" smtClean="0"/>
              <a:t> is done </a:t>
            </a:r>
            <a:r>
              <a:rPr lang="tr-TR" sz="3200" dirty="0" err="1" smtClean="0"/>
              <a:t>by</a:t>
            </a:r>
            <a:r>
              <a:rPr lang="tr-TR" sz="3200" dirty="0" smtClean="0"/>
              <a:t> </a:t>
            </a:r>
            <a:r>
              <a:rPr lang="tr-TR" sz="3200" dirty="0" err="1" smtClean="0"/>
              <a:t>chance</a:t>
            </a:r>
            <a:r>
              <a:rPr lang="tr-TR" sz="3200" dirty="0" smtClean="0"/>
              <a:t>, </a:t>
            </a:r>
            <a:r>
              <a:rPr lang="tr-TR" sz="3200" dirty="0" err="1" smtClean="0"/>
              <a:t>without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ability</a:t>
            </a:r>
            <a:r>
              <a:rPr lang="tr-TR" sz="3200" dirty="0" smtClean="0"/>
              <a:t> </a:t>
            </a:r>
            <a:r>
              <a:rPr lang="tr-TR" sz="3200" dirty="0" err="1" smtClean="0"/>
              <a:t>to</a:t>
            </a:r>
            <a:r>
              <a:rPr lang="tr-TR" sz="3200" dirty="0" smtClean="0"/>
              <a:t> </a:t>
            </a:r>
            <a:r>
              <a:rPr lang="tr-TR" sz="3200" dirty="0" err="1" smtClean="0"/>
              <a:t>predict</a:t>
            </a:r>
            <a:r>
              <a:rPr lang="tr-TR" sz="3200" dirty="0" smtClean="0"/>
              <a:t> </a:t>
            </a:r>
            <a:r>
              <a:rPr lang="tr-TR" sz="3200" dirty="0" err="1" smtClean="0"/>
              <a:t>who</a:t>
            </a:r>
            <a:r>
              <a:rPr lang="tr-TR" sz="3200" dirty="0" smtClean="0"/>
              <a:t> is in </a:t>
            </a:r>
            <a:r>
              <a:rPr lang="tr-TR" sz="3200" dirty="0" err="1" smtClean="0"/>
              <a:t>what</a:t>
            </a:r>
            <a:r>
              <a:rPr lang="tr-TR" sz="3200" dirty="0" smtClean="0"/>
              <a:t> </a:t>
            </a:r>
            <a:r>
              <a:rPr lang="tr-TR" sz="3200" dirty="0" err="1" smtClean="0"/>
              <a:t>group</a:t>
            </a:r>
            <a:r>
              <a:rPr lang="tr-TR" sz="3200" dirty="0" smtClean="0"/>
              <a:t>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898526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Randomized</a:t>
            </a:r>
            <a:r>
              <a:rPr lang="tr-TR" dirty="0" smtClean="0"/>
              <a:t> </a:t>
            </a:r>
            <a:r>
              <a:rPr lang="tr-TR" dirty="0" err="1" smtClean="0"/>
              <a:t>Clinical</a:t>
            </a:r>
            <a:r>
              <a:rPr lang="tr-TR" dirty="0" smtClean="0"/>
              <a:t> Trial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 </a:t>
            </a:r>
            <a:r>
              <a:rPr lang="tr-TR" dirty="0" err="1" smtClean="0"/>
              <a:t>trial</a:t>
            </a:r>
            <a:r>
              <a:rPr lang="tr-TR" dirty="0" smtClean="0"/>
              <a:t> is an </a:t>
            </a:r>
            <a:r>
              <a:rPr lang="tr-TR" dirty="0" err="1" smtClean="0"/>
              <a:t>experiment</a:t>
            </a:r>
            <a:endParaRPr lang="tr-TR" dirty="0" smtClean="0"/>
          </a:p>
          <a:p>
            <a:r>
              <a:rPr lang="tr-TR" dirty="0" smtClean="0"/>
              <a:t>A </a:t>
            </a:r>
            <a:r>
              <a:rPr lang="tr-TR" dirty="0" err="1" smtClean="0"/>
              <a:t>clinical</a:t>
            </a:r>
            <a:r>
              <a:rPr lang="tr-TR" dirty="0" smtClean="0"/>
              <a:t> </a:t>
            </a:r>
            <a:r>
              <a:rPr lang="tr-TR" dirty="0" err="1" smtClean="0"/>
              <a:t>trial</a:t>
            </a:r>
            <a:r>
              <a:rPr lang="tr-TR" dirty="0" smtClean="0"/>
              <a:t> is a </a:t>
            </a:r>
            <a:r>
              <a:rPr lang="tr-TR" dirty="0" err="1" smtClean="0"/>
              <a:t>controlled</a:t>
            </a:r>
            <a:r>
              <a:rPr lang="tr-TR" dirty="0" smtClean="0"/>
              <a:t> </a:t>
            </a:r>
            <a:r>
              <a:rPr lang="tr-TR" dirty="0" err="1" smtClean="0"/>
              <a:t>experiment</a:t>
            </a:r>
            <a:r>
              <a:rPr lang="tr-TR" dirty="0" smtClean="0"/>
              <a:t> </a:t>
            </a:r>
            <a:r>
              <a:rPr lang="tr-TR" dirty="0" err="1" smtClean="0"/>
              <a:t>having</a:t>
            </a:r>
            <a:r>
              <a:rPr lang="tr-TR" dirty="0" smtClean="0"/>
              <a:t> a </a:t>
            </a:r>
            <a:r>
              <a:rPr lang="tr-TR" dirty="0" err="1" smtClean="0"/>
              <a:t>clinical</a:t>
            </a:r>
            <a:r>
              <a:rPr lang="tr-TR" dirty="0" smtClean="0"/>
              <a:t> </a:t>
            </a:r>
            <a:r>
              <a:rPr lang="tr-TR" dirty="0" err="1" smtClean="0"/>
              <a:t>event</a:t>
            </a:r>
            <a:r>
              <a:rPr lang="tr-TR" dirty="0" smtClean="0"/>
              <a:t> as an </a:t>
            </a:r>
            <a:r>
              <a:rPr lang="tr-TR" dirty="0" err="1" smtClean="0"/>
              <a:t>outcome</a:t>
            </a:r>
            <a:r>
              <a:rPr lang="tr-TR" dirty="0" smtClean="0"/>
              <a:t> </a:t>
            </a:r>
            <a:r>
              <a:rPr lang="tr-TR" dirty="0" err="1" smtClean="0"/>
              <a:t>measure</a:t>
            </a:r>
            <a:r>
              <a:rPr lang="tr-TR" dirty="0" smtClean="0"/>
              <a:t>, done in </a:t>
            </a:r>
            <a:r>
              <a:rPr lang="tr-TR" dirty="0" err="1" smtClean="0"/>
              <a:t>clinical</a:t>
            </a:r>
            <a:r>
              <a:rPr lang="tr-TR" dirty="0" smtClean="0"/>
              <a:t> </a:t>
            </a:r>
            <a:r>
              <a:rPr lang="tr-TR" dirty="0" err="1" smtClean="0"/>
              <a:t>setting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involving</a:t>
            </a:r>
            <a:r>
              <a:rPr lang="tr-TR" dirty="0" smtClean="0"/>
              <a:t> </a:t>
            </a:r>
            <a:r>
              <a:rPr lang="tr-TR" dirty="0" err="1" smtClean="0"/>
              <a:t>persons</a:t>
            </a:r>
            <a:r>
              <a:rPr lang="tr-TR" dirty="0" smtClean="0"/>
              <a:t> </a:t>
            </a:r>
            <a:r>
              <a:rPr lang="tr-TR" dirty="0" err="1" smtClean="0"/>
              <a:t>having</a:t>
            </a:r>
            <a:r>
              <a:rPr lang="tr-TR" dirty="0" smtClean="0"/>
              <a:t> a </a:t>
            </a:r>
            <a:r>
              <a:rPr lang="tr-TR" dirty="0" err="1" smtClean="0"/>
              <a:t>specific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condition</a:t>
            </a:r>
            <a:r>
              <a:rPr lang="tr-TR" dirty="0" smtClean="0"/>
              <a:t> </a:t>
            </a:r>
          </a:p>
          <a:p>
            <a:r>
              <a:rPr lang="tr-TR" dirty="0" smtClean="0"/>
              <a:t>A </a:t>
            </a:r>
            <a:r>
              <a:rPr lang="tr-TR" dirty="0" err="1" smtClean="0"/>
              <a:t>randomized</a:t>
            </a:r>
            <a:r>
              <a:rPr lang="tr-TR" dirty="0" smtClean="0"/>
              <a:t> </a:t>
            </a:r>
            <a:r>
              <a:rPr lang="tr-TR" dirty="0" err="1" smtClean="0"/>
              <a:t>clinical</a:t>
            </a:r>
            <a:r>
              <a:rPr lang="tr-TR" dirty="0" smtClean="0"/>
              <a:t> </a:t>
            </a:r>
            <a:r>
              <a:rPr lang="tr-TR" dirty="0" err="1" smtClean="0"/>
              <a:t>trial</a:t>
            </a:r>
            <a:r>
              <a:rPr lang="tr-TR" dirty="0" smtClean="0"/>
              <a:t> is a </a:t>
            </a:r>
            <a:r>
              <a:rPr lang="tr-TR" dirty="0" err="1" smtClean="0"/>
              <a:t>clinical</a:t>
            </a:r>
            <a:r>
              <a:rPr lang="tr-TR" dirty="0" smtClean="0"/>
              <a:t> </a:t>
            </a:r>
            <a:r>
              <a:rPr lang="tr-TR" dirty="0" err="1" smtClean="0"/>
              <a:t>trial</a:t>
            </a:r>
            <a:r>
              <a:rPr lang="tr-TR" dirty="0" smtClean="0"/>
              <a:t> </a:t>
            </a:r>
            <a:r>
              <a:rPr lang="tr-TR" dirty="0" err="1" smtClean="0"/>
              <a:t>inwhich</a:t>
            </a:r>
            <a:r>
              <a:rPr lang="tr-TR" dirty="0" smtClean="0"/>
              <a:t> </a:t>
            </a:r>
            <a:r>
              <a:rPr lang="tr-TR" dirty="0" err="1" smtClean="0"/>
              <a:t>participants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randomly</a:t>
            </a:r>
            <a:r>
              <a:rPr lang="tr-TR" dirty="0" smtClean="0"/>
              <a:t> </a:t>
            </a:r>
            <a:r>
              <a:rPr lang="tr-TR" dirty="0" err="1" smtClean="0"/>
              <a:t>assigned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seperate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compare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treatments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370842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645</TotalTime>
  <Words>1525</Words>
  <Application>Microsoft Office PowerPoint</Application>
  <PresentationFormat>Ekran Gösterisi (4:3)</PresentationFormat>
  <Paragraphs>307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Akış</vt:lpstr>
      <vt:lpstr>Experimental Studies</vt:lpstr>
      <vt:lpstr>Experimental Studies</vt:lpstr>
      <vt:lpstr>Observational / Experimental</vt:lpstr>
      <vt:lpstr>Interventions can be evaluated</vt:lpstr>
      <vt:lpstr>Comparison Groups</vt:lpstr>
      <vt:lpstr>Classification of Experimental Studies</vt:lpstr>
      <vt:lpstr>Experimental Studies</vt:lpstr>
      <vt:lpstr>Randomization</vt:lpstr>
      <vt:lpstr>Randomized Clinical Trial</vt:lpstr>
      <vt:lpstr>Randomized Clinical Trial</vt:lpstr>
      <vt:lpstr>Randomized clinical study design (parallel controlled)</vt:lpstr>
      <vt:lpstr>Example</vt:lpstr>
      <vt:lpstr>Non-Randomized Observational Study</vt:lpstr>
      <vt:lpstr>Non-Randomized Observational Study</vt:lpstr>
      <vt:lpstr>Randomized Experimental Study</vt:lpstr>
      <vt:lpstr>Randomized Experimental Study</vt:lpstr>
      <vt:lpstr>Stratified Randomization</vt:lpstr>
      <vt:lpstr>Stratified Randomization</vt:lpstr>
      <vt:lpstr>Blinding (Masking)</vt:lpstr>
      <vt:lpstr>Blinding</vt:lpstr>
      <vt:lpstr>Placebo</vt:lpstr>
      <vt:lpstr>Compliance</vt:lpstr>
      <vt:lpstr>Example: Compliance</vt:lpstr>
      <vt:lpstr>Compliance</vt:lpstr>
      <vt:lpstr>Avoiding Non-Compliance Problems</vt:lpstr>
      <vt:lpstr>Example: Run-in Period</vt:lpstr>
      <vt:lpstr>Example: Run-in Period</vt:lpstr>
      <vt:lpstr>Planned Crossover Trial</vt:lpstr>
      <vt:lpstr>Unplanned crossover trial</vt:lpstr>
      <vt:lpstr>Other Experimental Designs</vt:lpstr>
      <vt:lpstr>Phases in Testing of New Drugs</vt:lpstr>
      <vt:lpstr>Phase I Studies</vt:lpstr>
      <vt:lpstr>Phase II Studies</vt:lpstr>
      <vt:lpstr>Phase III Sudies</vt:lpstr>
      <vt:lpstr>Phase IV Studies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genel</dc:creator>
  <cp:lastModifiedBy>genel</cp:lastModifiedBy>
  <cp:revision>54</cp:revision>
  <dcterms:created xsi:type="dcterms:W3CDTF">2015-12-07T06:57:22Z</dcterms:created>
  <dcterms:modified xsi:type="dcterms:W3CDTF">2016-01-28T12:04:09Z</dcterms:modified>
</cp:coreProperties>
</file>