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0" r:id="rId4"/>
    <p:sldId id="258" r:id="rId5"/>
    <p:sldId id="259" r:id="rId6"/>
    <p:sldId id="263" r:id="rId7"/>
    <p:sldId id="262" r:id="rId8"/>
    <p:sldId id="261" r:id="rId9"/>
    <p:sldId id="268" r:id="rId10"/>
    <p:sldId id="264" r:id="rId11"/>
    <p:sldId id="266" r:id="rId12"/>
    <p:sldId id="267" r:id="rId13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614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E4E02C-78AC-46C5-8757-22DC15DF2CCE}" type="datetimeFigureOut">
              <a:rPr lang="tr-TR" smtClean="0"/>
              <a:t>27.01.2016</a:t>
            </a:fld>
            <a:endParaRPr lang="tr-TR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935B09-0B77-45BF-8BC7-5C2F92CED9F1}" type="slidenum">
              <a:rPr lang="tr-TR" smtClean="0"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E4E02C-78AC-46C5-8757-22DC15DF2CCE}" type="datetimeFigureOut">
              <a:rPr lang="tr-TR" smtClean="0"/>
              <a:t>27.01.2016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935B09-0B77-45BF-8BC7-5C2F92CED9F1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E4E02C-78AC-46C5-8757-22DC15DF2CCE}" type="datetimeFigureOut">
              <a:rPr lang="tr-TR" smtClean="0"/>
              <a:t>27.01.2016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935B09-0B77-45BF-8BC7-5C2F92CED9F1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E4E02C-78AC-46C5-8757-22DC15DF2CCE}" type="datetimeFigureOut">
              <a:rPr lang="tr-TR" smtClean="0"/>
              <a:t>27.01.2016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935B09-0B77-45BF-8BC7-5C2F92CED9F1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E4E02C-78AC-46C5-8757-22DC15DF2CCE}" type="datetimeFigureOut">
              <a:rPr lang="tr-TR" smtClean="0"/>
              <a:t>27.01.2016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935B09-0B77-45BF-8BC7-5C2F92CED9F1}" type="slidenum">
              <a:rPr lang="tr-TR" smtClean="0"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E4E02C-78AC-46C5-8757-22DC15DF2CCE}" type="datetimeFigureOut">
              <a:rPr lang="tr-TR" smtClean="0"/>
              <a:t>27.01.2016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935B09-0B77-45BF-8BC7-5C2F92CED9F1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E4E02C-78AC-46C5-8757-22DC15DF2CCE}" type="datetimeFigureOut">
              <a:rPr lang="tr-TR" smtClean="0"/>
              <a:t>27.01.2016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935B09-0B77-45BF-8BC7-5C2F92CED9F1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E4E02C-78AC-46C5-8757-22DC15DF2CCE}" type="datetimeFigureOut">
              <a:rPr lang="tr-TR" smtClean="0"/>
              <a:t>27.01.2016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935B09-0B77-45BF-8BC7-5C2F92CED9F1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E4E02C-78AC-46C5-8757-22DC15DF2CCE}" type="datetimeFigureOut">
              <a:rPr lang="tr-TR" smtClean="0"/>
              <a:t>27.01.2016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935B09-0B77-45BF-8BC7-5C2F92CED9F1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E4E02C-78AC-46C5-8757-22DC15DF2CCE}" type="datetimeFigureOut">
              <a:rPr lang="tr-TR" smtClean="0"/>
              <a:t>27.01.2016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935B09-0B77-45BF-8BC7-5C2F92CED9F1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E4E02C-78AC-46C5-8757-22DC15DF2CCE}" type="datetimeFigureOut">
              <a:rPr lang="tr-TR" smtClean="0"/>
              <a:t>27.01.2016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31935B09-0B77-45BF-8BC7-5C2F92CED9F1}" type="slidenum">
              <a:rPr lang="tr-TR" smtClean="0"/>
              <a:t>‹#›</a:t>
            </a:fld>
            <a:endParaRPr lang="tr-T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68E4E02C-78AC-46C5-8757-22DC15DF2CCE}" type="datetimeFigureOut">
              <a:rPr lang="tr-TR" smtClean="0"/>
              <a:t>27.01.2016</a:t>
            </a:fld>
            <a:endParaRPr lang="tr-TR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31935B09-0B77-45BF-8BC7-5C2F92CED9F1}" type="slidenum">
              <a:rPr lang="tr-TR" smtClean="0"/>
              <a:t>‹#›</a:t>
            </a:fld>
            <a:endParaRPr lang="tr-TR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smtClean="0"/>
              <a:t>Cross-</a:t>
            </a:r>
            <a:r>
              <a:rPr lang="tr-TR" dirty="0" err="1" smtClean="0"/>
              <a:t>Sectional</a:t>
            </a:r>
            <a:r>
              <a:rPr lang="tr-TR" dirty="0" smtClean="0"/>
              <a:t> </a:t>
            </a:r>
            <a:r>
              <a:rPr lang="tr-TR" dirty="0" err="1"/>
              <a:t>S</a:t>
            </a:r>
            <a:r>
              <a:rPr lang="tr-TR" dirty="0" err="1" smtClean="0"/>
              <a:t>tudies</a:t>
            </a:r>
            <a:endParaRPr lang="tr-TR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tr-TR" sz="2800" dirty="0" err="1" smtClean="0"/>
              <a:t>Observational&amp;Analytical</a:t>
            </a:r>
            <a:r>
              <a:rPr lang="tr-TR" sz="2800" dirty="0" smtClean="0"/>
              <a:t> </a:t>
            </a:r>
            <a:r>
              <a:rPr lang="tr-TR" sz="2800" dirty="0" err="1" smtClean="0"/>
              <a:t>Studies</a:t>
            </a:r>
            <a:endParaRPr lang="tr-TR" sz="2800" dirty="0" smtClean="0"/>
          </a:p>
          <a:p>
            <a:r>
              <a:rPr lang="tr-TR" dirty="0" smtClean="0"/>
              <a:t>Akdeniz </a:t>
            </a:r>
            <a:r>
              <a:rPr lang="tr-TR" dirty="0" err="1" smtClean="0"/>
              <a:t>University</a:t>
            </a:r>
            <a:r>
              <a:rPr lang="tr-TR" dirty="0" smtClean="0"/>
              <a:t> </a:t>
            </a:r>
            <a:r>
              <a:rPr lang="tr-TR" dirty="0" err="1"/>
              <a:t>F</a:t>
            </a:r>
            <a:r>
              <a:rPr lang="tr-TR" dirty="0" err="1" smtClean="0"/>
              <a:t>aculty</a:t>
            </a:r>
            <a:r>
              <a:rPr lang="tr-TR" dirty="0" smtClean="0"/>
              <a:t> of </a:t>
            </a:r>
            <a:r>
              <a:rPr lang="tr-TR" dirty="0" err="1" smtClean="0"/>
              <a:t>Medicine</a:t>
            </a:r>
            <a:r>
              <a:rPr lang="tr-TR" dirty="0" smtClean="0"/>
              <a:t> </a:t>
            </a:r>
            <a:r>
              <a:rPr lang="tr-TR" dirty="0" err="1" smtClean="0"/>
              <a:t>department</a:t>
            </a:r>
            <a:r>
              <a:rPr lang="tr-TR" dirty="0" smtClean="0"/>
              <a:t> of </a:t>
            </a:r>
            <a:r>
              <a:rPr lang="tr-TR" dirty="0" err="1" smtClean="0"/>
              <a:t>Public</a:t>
            </a:r>
            <a:r>
              <a:rPr lang="tr-TR" dirty="0" smtClean="0"/>
              <a:t> </a:t>
            </a:r>
            <a:r>
              <a:rPr lang="tr-TR" dirty="0" err="1" smtClean="0"/>
              <a:t>Health</a:t>
            </a:r>
            <a:r>
              <a:rPr lang="tr-TR" dirty="0" smtClean="0"/>
              <a:t> 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476029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1 Başlık"/>
          <p:cNvSpPr>
            <a:spLocks noGrp="1"/>
          </p:cNvSpPr>
          <p:nvPr>
            <p:ph type="title"/>
          </p:nvPr>
        </p:nvSpPr>
        <p:spPr>
          <a:xfrm>
            <a:off x="490538" y="476672"/>
            <a:ext cx="8305800" cy="1143000"/>
          </a:xfrm>
        </p:spPr>
        <p:txBody>
          <a:bodyPr/>
          <a:lstStyle/>
          <a:p>
            <a:r>
              <a:rPr lang="tr-TR" altLang="tr-TR" dirty="0" err="1" smtClean="0"/>
              <a:t>Disease</a:t>
            </a:r>
            <a:r>
              <a:rPr lang="tr-TR" altLang="tr-TR" dirty="0" smtClean="0"/>
              <a:t> </a:t>
            </a:r>
            <a:r>
              <a:rPr lang="tr-TR" altLang="tr-TR" dirty="0" err="1" smtClean="0"/>
              <a:t>Prevalence</a:t>
            </a:r>
            <a:endParaRPr lang="tr-TR" altLang="tr-TR" dirty="0" smtClean="0"/>
          </a:p>
        </p:txBody>
      </p:sp>
      <p:sp>
        <p:nvSpPr>
          <p:cNvPr id="3" name="2 Veri Yer Tutucusu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endParaRPr lang="tr-TR" dirty="0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r-TR" dirty="0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tr-TR" dirty="0"/>
          </a:p>
        </p:txBody>
      </p:sp>
      <p:sp>
        <p:nvSpPr>
          <p:cNvPr id="6" name="5 Oval"/>
          <p:cNvSpPr/>
          <p:nvPr/>
        </p:nvSpPr>
        <p:spPr>
          <a:xfrm>
            <a:off x="250825" y="2060575"/>
            <a:ext cx="1800225" cy="3240088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dirty="0" err="1" smtClean="0">
                <a:solidFill>
                  <a:srgbClr val="002060"/>
                </a:solidFill>
              </a:rPr>
              <a:t>Defined</a:t>
            </a:r>
            <a:r>
              <a:rPr lang="tr-TR" dirty="0" smtClean="0">
                <a:solidFill>
                  <a:srgbClr val="002060"/>
                </a:solidFill>
              </a:rPr>
              <a:t> </a:t>
            </a:r>
            <a:r>
              <a:rPr lang="tr-TR" dirty="0" err="1" smtClean="0">
                <a:solidFill>
                  <a:srgbClr val="002060"/>
                </a:solidFill>
              </a:rPr>
              <a:t>Population</a:t>
            </a:r>
            <a:endParaRPr lang="tr-TR" sz="1200" dirty="0">
              <a:solidFill>
                <a:srgbClr val="002060"/>
              </a:solidFill>
            </a:endParaRPr>
          </a:p>
        </p:txBody>
      </p:sp>
      <p:sp>
        <p:nvSpPr>
          <p:cNvPr id="7" name="6 Oval"/>
          <p:cNvSpPr/>
          <p:nvPr/>
        </p:nvSpPr>
        <p:spPr>
          <a:xfrm>
            <a:off x="827584" y="2349500"/>
            <a:ext cx="1007566" cy="1008063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sz="1200" dirty="0" err="1" smtClean="0">
                <a:solidFill>
                  <a:srgbClr val="002060"/>
                </a:solidFill>
              </a:rPr>
              <a:t>Sample</a:t>
            </a:r>
            <a:endParaRPr lang="tr-TR" sz="1200" dirty="0">
              <a:solidFill>
                <a:srgbClr val="002060"/>
              </a:solidFill>
            </a:endParaRPr>
          </a:p>
        </p:txBody>
      </p:sp>
      <p:sp>
        <p:nvSpPr>
          <p:cNvPr id="8" name="7 Oval"/>
          <p:cNvSpPr/>
          <p:nvPr/>
        </p:nvSpPr>
        <p:spPr>
          <a:xfrm>
            <a:off x="2267744" y="3210718"/>
            <a:ext cx="1043781" cy="1008063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sz="1200" dirty="0" err="1" smtClean="0">
                <a:solidFill>
                  <a:srgbClr val="002060"/>
                </a:solidFill>
              </a:rPr>
              <a:t>Sample</a:t>
            </a:r>
            <a:endParaRPr lang="tr-TR" sz="1200" dirty="0">
              <a:solidFill>
                <a:srgbClr val="002060"/>
              </a:solidFill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3491880" y="1844824"/>
            <a:ext cx="576064" cy="3816424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anchor="ctr"/>
          <a:lstStyle/>
          <a:p>
            <a:pPr algn="ctr">
              <a:defRPr/>
            </a:pPr>
            <a:r>
              <a:rPr lang="tr-TR" b="1" dirty="0" smtClean="0">
                <a:solidFill>
                  <a:schemeClr val="tx1"/>
                </a:solidFill>
              </a:rPr>
              <a:t>Data Collection</a:t>
            </a:r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10" name="9 Metin kutusu"/>
          <p:cNvSpPr txBox="1"/>
          <p:nvPr/>
        </p:nvSpPr>
        <p:spPr>
          <a:xfrm>
            <a:off x="4500563" y="2060575"/>
            <a:ext cx="1993900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tr-TR" sz="2400" dirty="0" err="1" smtClean="0">
                <a:solidFill>
                  <a:srgbClr val="7030A0"/>
                </a:solidFill>
                <a:latin typeface="+mn-lt"/>
              </a:rPr>
              <a:t>Have</a:t>
            </a:r>
            <a:r>
              <a:rPr lang="tr-TR" sz="2400" dirty="0" smtClean="0">
                <a:solidFill>
                  <a:srgbClr val="7030A0"/>
                </a:solidFill>
                <a:latin typeface="+mn-lt"/>
              </a:rPr>
              <a:t> </a:t>
            </a:r>
            <a:r>
              <a:rPr lang="tr-TR" sz="2400" dirty="0" err="1">
                <a:solidFill>
                  <a:srgbClr val="7030A0"/>
                </a:solidFill>
              </a:rPr>
              <a:t>d</a:t>
            </a:r>
            <a:r>
              <a:rPr lang="tr-TR" sz="2400" dirty="0" err="1" smtClean="0">
                <a:solidFill>
                  <a:srgbClr val="7030A0"/>
                </a:solidFill>
                <a:latin typeface="+mn-lt"/>
              </a:rPr>
              <a:t>isease</a:t>
            </a:r>
            <a:endParaRPr lang="tr-TR" sz="2400" dirty="0">
              <a:solidFill>
                <a:srgbClr val="7030A0"/>
              </a:solidFill>
              <a:latin typeface="+mn-lt"/>
            </a:endParaRPr>
          </a:p>
        </p:txBody>
      </p:sp>
      <p:cxnSp>
        <p:nvCxnSpPr>
          <p:cNvPr id="24" name="23 Düz Ok Bağlayıcısı"/>
          <p:cNvCxnSpPr/>
          <p:nvPr/>
        </p:nvCxnSpPr>
        <p:spPr>
          <a:xfrm>
            <a:off x="3311525" y="3732834"/>
            <a:ext cx="215900" cy="1588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24 Düz Ok Bağlayıcısı"/>
          <p:cNvCxnSpPr/>
          <p:nvPr/>
        </p:nvCxnSpPr>
        <p:spPr>
          <a:xfrm rot="16200000" flipH="1">
            <a:off x="1763712" y="2924176"/>
            <a:ext cx="576263" cy="576262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30 Düz Ok Bağlayıcısı"/>
          <p:cNvCxnSpPr/>
          <p:nvPr/>
        </p:nvCxnSpPr>
        <p:spPr>
          <a:xfrm>
            <a:off x="4211638" y="2328863"/>
            <a:ext cx="215900" cy="1587"/>
          </a:xfrm>
          <a:prstGeom prst="straightConnector1">
            <a:avLst/>
          </a:prstGeom>
          <a:ln w="3810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39 Metin kutusu"/>
          <p:cNvSpPr txBox="1"/>
          <p:nvPr/>
        </p:nvSpPr>
        <p:spPr>
          <a:xfrm>
            <a:off x="4500563" y="2781300"/>
            <a:ext cx="1993900" cy="83099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tr-TR" sz="2400" dirty="0" smtClean="0">
                <a:solidFill>
                  <a:srgbClr val="7030A0"/>
                </a:solidFill>
                <a:latin typeface="+mn-lt"/>
              </a:rPr>
              <a:t>Do not </a:t>
            </a:r>
            <a:r>
              <a:rPr lang="tr-TR" sz="2400" dirty="0" err="1" smtClean="0">
                <a:solidFill>
                  <a:srgbClr val="7030A0"/>
                </a:solidFill>
                <a:latin typeface="+mn-lt"/>
              </a:rPr>
              <a:t>have</a:t>
            </a:r>
            <a:r>
              <a:rPr lang="tr-TR" sz="2400" dirty="0" smtClean="0">
                <a:solidFill>
                  <a:srgbClr val="7030A0"/>
                </a:solidFill>
                <a:latin typeface="+mn-lt"/>
              </a:rPr>
              <a:t> </a:t>
            </a:r>
            <a:r>
              <a:rPr lang="tr-TR" sz="2400" dirty="0" err="1" smtClean="0">
                <a:solidFill>
                  <a:srgbClr val="7030A0"/>
                </a:solidFill>
                <a:latin typeface="+mn-lt"/>
              </a:rPr>
              <a:t>disease</a:t>
            </a:r>
            <a:r>
              <a:rPr lang="tr-TR" sz="2400" dirty="0" smtClean="0">
                <a:solidFill>
                  <a:srgbClr val="7030A0"/>
                </a:solidFill>
                <a:latin typeface="+mn-lt"/>
              </a:rPr>
              <a:t> </a:t>
            </a:r>
            <a:endParaRPr lang="tr-TR" sz="2400" dirty="0">
              <a:solidFill>
                <a:srgbClr val="7030A0"/>
              </a:solidFill>
              <a:latin typeface="+mn-lt"/>
            </a:endParaRPr>
          </a:p>
        </p:txBody>
      </p:sp>
      <p:cxnSp>
        <p:nvCxnSpPr>
          <p:cNvPr id="41" name="40 Düz Ok Bağlayıcısı"/>
          <p:cNvCxnSpPr/>
          <p:nvPr/>
        </p:nvCxnSpPr>
        <p:spPr>
          <a:xfrm>
            <a:off x="4211638" y="2995613"/>
            <a:ext cx="215900" cy="1587"/>
          </a:xfrm>
          <a:prstGeom prst="straightConnector1">
            <a:avLst/>
          </a:prstGeom>
          <a:ln w="3810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43 Metin kutusu"/>
          <p:cNvSpPr txBox="1"/>
          <p:nvPr/>
        </p:nvSpPr>
        <p:spPr>
          <a:xfrm>
            <a:off x="6465888" y="2060575"/>
            <a:ext cx="627062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tr-TR" sz="2400" dirty="0">
                <a:solidFill>
                  <a:srgbClr val="7030A0"/>
                </a:solidFill>
                <a:latin typeface="+mn-lt"/>
              </a:rPr>
              <a:t>(a)</a:t>
            </a:r>
          </a:p>
        </p:txBody>
      </p:sp>
      <p:sp>
        <p:nvSpPr>
          <p:cNvPr id="45" name="44 Metin kutusu"/>
          <p:cNvSpPr txBox="1"/>
          <p:nvPr/>
        </p:nvSpPr>
        <p:spPr>
          <a:xfrm>
            <a:off x="6465888" y="2751138"/>
            <a:ext cx="627062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tr-TR" sz="2400" dirty="0">
                <a:solidFill>
                  <a:srgbClr val="7030A0"/>
                </a:solidFill>
                <a:latin typeface="+mn-lt"/>
              </a:rPr>
              <a:t>(b)</a:t>
            </a:r>
          </a:p>
        </p:txBody>
      </p:sp>
      <p:grpSp>
        <p:nvGrpSpPr>
          <p:cNvPr id="7186" name="55 Grup"/>
          <p:cNvGrpSpPr>
            <a:grpSpLocks/>
          </p:cNvGrpSpPr>
          <p:nvPr/>
        </p:nvGrpSpPr>
        <p:grpSpPr bwMode="auto">
          <a:xfrm>
            <a:off x="4572000" y="3659996"/>
            <a:ext cx="3600450" cy="2160589"/>
            <a:chOff x="4572000" y="3428999"/>
            <a:chExt cx="3600400" cy="2160241"/>
          </a:xfrm>
        </p:grpSpPr>
        <p:cxnSp>
          <p:nvCxnSpPr>
            <p:cNvPr id="38" name="37 Düz Ok Bağlayıcısı"/>
            <p:cNvCxnSpPr/>
            <p:nvPr/>
          </p:nvCxnSpPr>
          <p:spPr>
            <a:xfrm rot="5400000">
              <a:off x="6496069" y="3736925"/>
              <a:ext cx="615851" cy="0"/>
            </a:xfrm>
            <a:prstGeom prst="straightConnector1">
              <a:avLst/>
            </a:prstGeom>
            <a:ln w="38100">
              <a:solidFill>
                <a:srgbClr val="C0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51 Düz Ok Bağlayıcısı"/>
            <p:cNvCxnSpPr/>
            <p:nvPr/>
          </p:nvCxnSpPr>
          <p:spPr>
            <a:xfrm rot="5400000">
              <a:off x="5848378" y="3736925"/>
              <a:ext cx="615851" cy="0"/>
            </a:xfrm>
            <a:prstGeom prst="straightConnector1">
              <a:avLst/>
            </a:prstGeom>
            <a:ln w="38100">
              <a:solidFill>
                <a:srgbClr val="C0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52 Düz Ok Bağlayıcısı"/>
            <p:cNvCxnSpPr/>
            <p:nvPr/>
          </p:nvCxnSpPr>
          <p:spPr>
            <a:xfrm rot="5400000">
              <a:off x="5056227" y="3736925"/>
              <a:ext cx="615851" cy="0"/>
            </a:xfrm>
            <a:prstGeom prst="straightConnector1">
              <a:avLst/>
            </a:prstGeom>
            <a:ln w="38100">
              <a:solidFill>
                <a:srgbClr val="C0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190" name="54 Grup"/>
            <p:cNvGrpSpPr>
              <a:grpSpLocks/>
            </p:cNvGrpSpPr>
            <p:nvPr/>
          </p:nvGrpSpPr>
          <p:grpSpPr bwMode="auto">
            <a:xfrm>
              <a:off x="4572000" y="4149609"/>
              <a:ext cx="3600400" cy="1439631"/>
              <a:chOff x="4572000" y="4149609"/>
              <a:chExt cx="3600400" cy="1439631"/>
            </a:xfrm>
          </p:grpSpPr>
          <p:sp>
            <p:nvSpPr>
              <p:cNvPr id="17" name="16 Metin kutusu"/>
              <p:cNvSpPr txBox="1"/>
              <p:nvPr/>
            </p:nvSpPr>
            <p:spPr>
              <a:xfrm>
                <a:off x="4643437" y="4470232"/>
                <a:ext cx="1873224" cy="830863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>
                  <a:defRPr/>
                </a:pPr>
                <a:r>
                  <a:rPr lang="tr-TR" sz="2400" b="1" dirty="0" err="1" smtClean="0">
                    <a:solidFill>
                      <a:srgbClr val="C00000"/>
                    </a:solidFill>
                    <a:latin typeface="+mn-lt"/>
                  </a:rPr>
                  <a:t>Disease</a:t>
                </a:r>
                <a:r>
                  <a:rPr lang="tr-TR" sz="2400" b="1" dirty="0" smtClean="0">
                    <a:solidFill>
                      <a:srgbClr val="C00000"/>
                    </a:solidFill>
                    <a:latin typeface="+mn-lt"/>
                  </a:rPr>
                  <a:t> </a:t>
                </a:r>
                <a:r>
                  <a:rPr lang="tr-TR" sz="2400" b="1" dirty="0" err="1" smtClean="0">
                    <a:solidFill>
                      <a:srgbClr val="C00000"/>
                    </a:solidFill>
                    <a:latin typeface="+mn-lt"/>
                  </a:rPr>
                  <a:t>Prevalence</a:t>
                </a:r>
                <a:endParaRPr lang="tr-TR" sz="2400" b="1" dirty="0">
                  <a:solidFill>
                    <a:srgbClr val="C00000"/>
                  </a:solidFill>
                  <a:latin typeface="+mn-lt"/>
                </a:endParaRPr>
              </a:p>
            </p:txBody>
          </p:sp>
          <p:sp>
            <p:nvSpPr>
              <p:cNvPr id="46" name="45 Metin kutusu"/>
              <p:cNvSpPr txBox="1"/>
              <p:nvPr/>
            </p:nvSpPr>
            <p:spPr>
              <a:xfrm>
                <a:off x="6178528" y="4633719"/>
                <a:ext cx="625466" cy="461888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>
                  <a:defRPr/>
                </a:pPr>
                <a:r>
                  <a:rPr lang="tr-TR" sz="2400" b="1" dirty="0">
                    <a:solidFill>
                      <a:srgbClr val="C00000"/>
                    </a:solidFill>
                    <a:latin typeface="+mn-lt"/>
                  </a:rPr>
                  <a:t>=</a:t>
                </a:r>
              </a:p>
            </p:txBody>
          </p:sp>
          <p:sp>
            <p:nvSpPr>
              <p:cNvPr id="47" name="46 Metin kutusu"/>
              <p:cNvSpPr txBox="1"/>
              <p:nvPr/>
            </p:nvSpPr>
            <p:spPr>
              <a:xfrm>
                <a:off x="6877018" y="4263891"/>
                <a:ext cx="863588" cy="461889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>
                  <a:defRPr/>
                </a:pPr>
                <a:r>
                  <a:rPr lang="tr-TR" sz="2400" b="1" dirty="0">
                    <a:solidFill>
                      <a:srgbClr val="C00000"/>
                    </a:solidFill>
                    <a:latin typeface="+mn-lt"/>
                  </a:rPr>
                  <a:t>a</a:t>
                </a:r>
              </a:p>
            </p:txBody>
          </p:sp>
          <p:sp>
            <p:nvSpPr>
              <p:cNvPr id="48" name="47 Metin kutusu"/>
              <p:cNvSpPr txBox="1"/>
              <p:nvPr/>
            </p:nvSpPr>
            <p:spPr>
              <a:xfrm>
                <a:off x="6877018" y="4911486"/>
                <a:ext cx="841363" cy="461889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>
                  <a:defRPr/>
                </a:pPr>
                <a:r>
                  <a:rPr lang="tr-TR" sz="2400" b="1" dirty="0">
                    <a:solidFill>
                      <a:srgbClr val="C00000"/>
                    </a:solidFill>
                    <a:latin typeface="+mn-lt"/>
                  </a:rPr>
                  <a:t>a+b</a:t>
                </a:r>
              </a:p>
            </p:txBody>
          </p:sp>
          <p:cxnSp>
            <p:nvCxnSpPr>
              <p:cNvPr id="50" name="49 Düz Bağlayıcı"/>
              <p:cNvCxnSpPr/>
              <p:nvPr/>
            </p:nvCxnSpPr>
            <p:spPr>
              <a:xfrm>
                <a:off x="6803994" y="4870218"/>
                <a:ext cx="1008049" cy="0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4" name="53 Yuvarlatılmış Dikdörtgen"/>
              <p:cNvSpPr/>
              <p:nvPr/>
            </p:nvSpPr>
            <p:spPr>
              <a:xfrm>
                <a:off x="4572000" y="4149609"/>
                <a:ext cx="3600400" cy="1439631"/>
              </a:xfrm>
              <a:prstGeom prst="roundRect">
                <a:avLst/>
              </a:prstGeom>
              <a:noFill/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tr-TR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662812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1 Başlık"/>
          <p:cNvSpPr>
            <a:spLocks noGrp="1"/>
          </p:cNvSpPr>
          <p:nvPr>
            <p:ph type="title"/>
          </p:nvPr>
        </p:nvSpPr>
        <p:spPr>
          <a:xfrm>
            <a:off x="396350" y="116632"/>
            <a:ext cx="8305800" cy="1143000"/>
          </a:xfrm>
        </p:spPr>
        <p:txBody>
          <a:bodyPr/>
          <a:lstStyle/>
          <a:p>
            <a:r>
              <a:rPr lang="tr-TR" altLang="tr-TR" dirty="0" err="1" smtClean="0"/>
              <a:t>Exposure</a:t>
            </a:r>
            <a:r>
              <a:rPr lang="tr-TR" altLang="tr-TR" dirty="0" smtClean="0"/>
              <a:t> &amp; </a:t>
            </a:r>
            <a:r>
              <a:rPr lang="tr-TR" altLang="tr-TR" dirty="0" err="1" smtClean="0"/>
              <a:t>Disease</a:t>
            </a:r>
            <a:endParaRPr lang="tr-TR" altLang="tr-TR" dirty="0" smtClean="0"/>
          </a:p>
        </p:txBody>
      </p:sp>
      <p:sp>
        <p:nvSpPr>
          <p:cNvPr id="3" name="2 Veri Yer Tutucusu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endParaRPr lang="tr-TR" dirty="0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tr-TR" dirty="0"/>
          </a:p>
        </p:txBody>
      </p:sp>
      <p:sp>
        <p:nvSpPr>
          <p:cNvPr id="6" name="5 Oval"/>
          <p:cNvSpPr/>
          <p:nvPr/>
        </p:nvSpPr>
        <p:spPr>
          <a:xfrm>
            <a:off x="250825" y="2060575"/>
            <a:ext cx="1800225" cy="3240088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dirty="0" err="1" smtClean="0">
                <a:solidFill>
                  <a:srgbClr val="002060"/>
                </a:solidFill>
              </a:rPr>
              <a:t>Defined</a:t>
            </a:r>
            <a:r>
              <a:rPr lang="tr-TR" dirty="0" smtClean="0">
                <a:solidFill>
                  <a:srgbClr val="002060"/>
                </a:solidFill>
              </a:rPr>
              <a:t> </a:t>
            </a:r>
            <a:r>
              <a:rPr lang="tr-TR" dirty="0" err="1">
                <a:solidFill>
                  <a:srgbClr val="002060"/>
                </a:solidFill>
              </a:rPr>
              <a:t>P</a:t>
            </a:r>
            <a:r>
              <a:rPr lang="tr-TR" dirty="0" err="1" smtClean="0">
                <a:solidFill>
                  <a:srgbClr val="002060"/>
                </a:solidFill>
              </a:rPr>
              <a:t>opulation</a:t>
            </a:r>
            <a:endParaRPr lang="tr-TR" sz="1200" dirty="0">
              <a:solidFill>
                <a:srgbClr val="002060"/>
              </a:solidFill>
            </a:endParaRPr>
          </a:p>
        </p:txBody>
      </p:sp>
      <p:sp>
        <p:nvSpPr>
          <p:cNvPr id="7" name="6 Oval"/>
          <p:cNvSpPr/>
          <p:nvPr/>
        </p:nvSpPr>
        <p:spPr>
          <a:xfrm>
            <a:off x="827584" y="2349500"/>
            <a:ext cx="1007566" cy="1008063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sz="1200" dirty="0" err="1" smtClean="0">
                <a:solidFill>
                  <a:srgbClr val="002060"/>
                </a:solidFill>
              </a:rPr>
              <a:t>Sample</a:t>
            </a:r>
            <a:endParaRPr lang="tr-TR" sz="1200" dirty="0">
              <a:solidFill>
                <a:srgbClr val="002060"/>
              </a:solidFill>
            </a:endParaRPr>
          </a:p>
        </p:txBody>
      </p:sp>
      <p:sp>
        <p:nvSpPr>
          <p:cNvPr id="8" name="7 Oval"/>
          <p:cNvSpPr/>
          <p:nvPr/>
        </p:nvSpPr>
        <p:spPr>
          <a:xfrm>
            <a:off x="2195739" y="3222625"/>
            <a:ext cx="1007836" cy="1008063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sz="1200" dirty="0" err="1" smtClean="0">
                <a:solidFill>
                  <a:srgbClr val="002060"/>
                </a:solidFill>
              </a:rPr>
              <a:t>Sample</a:t>
            </a:r>
            <a:endParaRPr lang="tr-TR" sz="1200" dirty="0">
              <a:solidFill>
                <a:srgbClr val="002060"/>
              </a:solidFill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3491880" y="1844824"/>
            <a:ext cx="576064" cy="3816424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anchor="ctr"/>
          <a:lstStyle/>
          <a:p>
            <a:pPr algn="ctr">
              <a:defRPr/>
            </a:pPr>
            <a:r>
              <a:rPr lang="tr-TR" b="1" dirty="0" smtClean="0">
                <a:solidFill>
                  <a:schemeClr val="tx1"/>
                </a:solidFill>
              </a:rPr>
              <a:t>Data Collection</a:t>
            </a:r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10" name="9 Metin kutusu"/>
          <p:cNvSpPr txBox="1"/>
          <p:nvPr/>
        </p:nvSpPr>
        <p:spPr>
          <a:xfrm>
            <a:off x="3923928" y="1844824"/>
            <a:ext cx="404783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tr-TR" sz="2000" dirty="0" err="1" smtClean="0">
                <a:solidFill>
                  <a:srgbClr val="7030A0"/>
                </a:solidFill>
                <a:latin typeface="+mn-lt"/>
              </a:rPr>
              <a:t>Exposed</a:t>
            </a:r>
            <a:r>
              <a:rPr lang="tr-TR" sz="2000" dirty="0" smtClean="0">
                <a:solidFill>
                  <a:srgbClr val="7030A0"/>
                </a:solidFill>
              </a:rPr>
              <a:t>; </a:t>
            </a:r>
            <a:r>
              <a:rPr lang="tr-TR" sz="2000" dirty="0" err="1" smtClean="0">
                <a:solidFill>
                  <a:srgbClr val="7030A0"/>
                </a:solidFill>
              </a:rPr>
              <a:t>have</a:t>
            </a:r>
            <a:r>
              <a:rPr lang="tr-TR" sz="2000" dirty="0" smtClean="0">
                <a:solidFill>
                  <a:srgbClr val="7030A0"/>
                </a:solidFill>
              </a:rPr>
              <a:t> </a:t>
            </a:r>
            <a:r>
              <a:rPr lang="tr-TR" sz="2000" dirty="0" err="1" smtClean="0">
                <a:solidFill>
                  <a:srgbClr val="7030A0"/>
                </a:solidFill>
              </a:rPr>
              <a:t>disease</a:t>
            </a:r>
            <a:endParaRPr lang="tr-TR" sz="2000" dirty="0">
              <a:solidFill>
                <a:srgbClr val="7030A0"/>
              </a:solidFill>
              <a:latin typeface="+mn-lt"/>
            </a:endParaRPr>
          </a:p>
        </p:txBody>
      </p:sp>
      <p:cxnSp>
        <p:nvCxnSpPr>
          <p:cNvPr id="24" name="23 Düz Ok Bağlayıcısı"/>
          <p:cNvCxnSpPr/>
          <p:nvPr/>
        </p:nvCxnSpPr>
        <p:spPr>
          <a:xfrm>
            <a:off x="3203575" y="3714750"/>
            <a:ext cx="215900" cy="1588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24 Düz Ok Bağlayıcısı"/>
          <p:cNvCxnSpPr/>
          <p:nvPr/>
        </p:nvCxnSpPr>
        <p:spPr>
          <a:xfrm>
            <a:off x="1835150" y="2985264"/>
            <a:ext cx="360588" cy="400112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30 Düz Ok Bağlayıcısı"/>
          <p:cNvCxnSpPr/>
          <p:nvPr/>
        </p:nvCxnSpPr>
        <p:spPr>
          <a:xfrm>
            <a:off x="4211638" y="2112963"/>
            <a:ext cx="215900" cy="1587"/>
          </a:xfrm>
          <a:prstGeom prst="straightConnector1">
            <a:avLst/>
          </a:prstGeom>
          <a:ln w="3810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39 Metin kutusu"/>
          <p:cNvSpPr txBox="1"/>
          <p:nvPr/>
        </p:nvSpPr>
        <p:spPr>
          <a:xfrm>
            <a:off x="4504142" y="2985264"/>
            <a:ext cx="3311525" cy="40011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tr-TR" sz="2000" dirty="0" smtClean="0">
                <a:solidFill>
                  <a:srgbClr val="7030A0"/>
                </a:solidFill>
                <a:latin typeface="+mn-lt"/>
              </a:rPr>
              <a:t>Not </a:t>
            </a:r>
            <a:r>
              <a:rPr lang="tr-TR" sz="2000" dirty="0" err="1" smtClean="0">
                <a:solidFill>
                  <a:srgbClr val="7030A0"/>
                </a:solidFill>
                <a:latin typeface="+mn-lt"/>
              </a:rPr>
              <a:t>exposed</a:t>
            </a:r>
            <a:r>
              <a:rPr lang="tr-TR" sz="2000" dirty="0" smtClean="0">
                <a:solidFill>
                  <a:srgbClr val="7030A0"/>
                </a:solidFill>
                <a:latin typeface="+mn-lt"/>
              </a:rPr>
              <a:t>; </a:t>
            </a:r>
            <a:r>
              <a:rPr lang="tr-TR" sz="2000" dirty="0" err="1" smtClean="0">
                <a:solidFill>
                  <a:srgbClr val="7030A0"/>
                </a:solidFill>
                <a:latin typeface="+mn-lt"/>
              </a:rPr>
              <a:t>have</a:t>
            </a:r>
            <a:r>
              <a:rPr lang="tr-TR" sz="2000" dirty="0" smtClean="0">
                <a:solidFill>
                  <a:srgbClr val="7030A0"/>
                </a:solidFill>
                <a:latin typeface="+mn-lt"/>
              </a:rPr>
              <a:t> </a:t>
            </a:r>
            <a:r>
              <a:rPr lang="tr-TR" sz="2000" dirty="0" err="1" smtClean="0">
                <a:solidFill>
                  <a:srgbClr val="7030A0"/>
                </a:solidFill>
                <a:latin typeface="+mn-lt"/>
              </a:rPr>
              <a:t>disease</a:t>
            </a:r>
            <a:r>
              <a:rPr lang="tr-TR" sz="2000" dirty="0" smtClean="0">
                <a:solidFill>
                  <a:srgbClr val="7030A0"/>
                </a:solidFill>
              </a:rPr>
              <a:t> </a:t>
            </a:r>
            <a:endParaRPr lang="tr-TR" sz="2000" dirty="0">
              <a:solidFill>
                <a:srgbClr val="7030A0"/>
              </a:solidFill>
              <a:latin typeface="+mn-lt"/>
            </a:endParaRPr>
          </a:p>
        </p:txBody>
      </p:sp>
      <p:cxnSp>
        <p:nvCxnSpPr>
          <p:cNvPr id="41" name="40 Düz Ok Bağlayıcısı"/>
          <p:cNvCxnSpPr/>
          <p:nvPr/>
        </p:nvCxnSpPr>
        <p:spPr>
          <a:xfrm>
            <a:off x="4211638" y="2622550"/>
            <a:ext cx="215900" cy="1588"/>
          </a:xfrm>
          <a:prstGeom prst="straightConnector1">
            <a:avLst/>
          </a:prstGeom>
          <a:ln w="3810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43 Metin kutusu"/>
          <p:cNvSpPr txBox="1"/>
          <p:nvPr/>
        </p:nvSpPr>
        <p:spPr>
          <a:xfrm>
            <a:off x="8316416" y="1844824"/>
            <a:ext cx="625475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tr-TR" sz="2400" dirty="0">
                <a:solidFill>
                  <a:srgbClr val="7030A0"/>
                </a:solidFill>
                <a:latin typeface="+mn-lt"/>
              </a:rPr>
              <a:t>(a)</a:t>
            </a:r>
          </a:p>
        </p:txBody>
      </p:sp>
      <p:sp>
        <p:nvSpPr>
          <p:cNvPr id="45" name="44 Metin kutusu"/>
          <p:cNvSpPr txBox="1"/>
          <p:nvPr/>
        </p:nvSpPr>
        <p:spPr>
          <a:xfrm>
            <a:off x="8316415" y="2367655"/>
            <a:ext cx="625475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tr-TR" sz="2400" dirty="0" smtClean="0">
                <a:solidFill>
                  <a:srgbClr val="7030A0"/>
                </a:solidFill>
                <a:latin typeface="+mn-lt"/>
              </a:rPr>
              <a:t>(b)</a:t>
            </a:r>
            <a:endParaRPr lang="tr-TR" sz="2400" dirty="0">
              <a:solidFill>
                <a:srgbClr val="7030A0"/>
              </a:solidFill>
              <a:latin typeface="+mn-lt"/>
            </a:endParaRPr>
          </a:p>
        </p:txBody>
      </p:sp>
      <p:sp>
        <p:nvSpPr>
          <p:cNvPr id="29" name="28 Metin kutusu"/>
          <p:cNvSpPr txBox="1"/>
          <p:nvPr/>
        </p:nvSpPr>
        <p:spPr>
          <a:xfrm>
            <a:off x="4504142" y="2409940"/>
            <a:ext cx="369515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tr-TR" sz="2000" dirty="0" err="1" smtClean="0">
                <a:solidFill>
                  <a:srgbClr val="7030A0"/>
                </a:solidFill>
                <a:latin typeface="+mn-lt"/>
              </a:rPr>
              <a:t>Exposed</a:t>
            </a:r>
            <a:r>
              <a:rPr lang="tr-TR" sz="2000" dirty="0" smtClean="0">
                <a:solidFill>
                  <a:srgbClr val="7030A0"/>
                </a:solidFill>
                <a:latin typeface="+mn-lt"/>
              </a:rPr>
              <a:t>; do not </a:t>
            </a:r>
            <a:r>
              <a:rPr lang="tr-TR" sz="2000" dirty="0" err="1" smtClean="0">
                <a:solidFill>
                  <a:srgbClr val="7030A0"/>
                </a:solidFill>
                <a:latin typeface="+mn-lt"/>
              </a:rPr>
              <a:t>have</a:t>
            </a:r>
            <a:r>
              <a:rPr lang="tr-TR" sz="2000" dirty="0" smtClean="0">
                <a:solidFill>
                  <a:srgbClr val="7030A0"/>
                </a:solidFill>
                <a:latin typeface="+mn-lt"/>
              </a:rPr>
              <a:t> </a:t>
            </a:r>
            <a:r>
              <a:rPr lang="tr-TR" sz="2000" dirty="0" err="1" smtClean="0">
                <a:solidFill>
                  <a:srgbClr val="7030A0"/>
                </a:solidFill>
                <a:latin typeface="+mn-lt"/>
              </a:rPr>
              <a:t>disease</a:t>
            </a:r>
            <a:endParaRPr lang="tr-TR" sz="2000" dirty="0">
              <a:solidFill>
                <a:srgbClr val="7030A0"/>
              </a:solidFill>
              <a:latin typeface="+mn-lt"/>
            </a:endParaRPr>
          </a:p>
        </p:txBody>
      </p:sp>
      <p:cxnSp>
        <p:nvCxnSpPr>
          <p:cNvPr id="30" name="29 Düz Ok Bağlayıcısı"/>
          <p:cNvCxnSpPr/>
          <p:nvPr/>
        </p:nvCxnSpPr>
        <p:spPr>
          <a:xfrm>
            <a:off x="4211638" y="3222625"/>
            <a:ext cx="215900" cy="1588"/>
          </a:xfrm>
          <a:prstGeom prst="straightConnector1">
            <a:avLst/>
          </a:prstGeom>
          <a:ln w="3810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31 Metin kutusu"/>
          <p:cNvSpPr txBox="1"/>
          <p:nvPr/>
        </p:nvSpPr>
        <p:spPr>
          <a:xfrm>
            <a:off x="4319588" y="3477308"/>
            <a:ext cx="414084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tr-TR" sz="2000" dirty="0" smtClean="0">
                <a:solidFill>
                  <a:srgbClr val="7030A0"/>
                </a:solidFill>
                <a:latin typeface="+mn-lt"/>
              </a:rPr>
              <a:t>     Not </a:t>
            </a:r>
            <a:r>
              <a:rPr lang="tr-TR" sz="2000" dirty="0" err="1" smtClean="0">
                <a:solidFill>
                  <a:srgbClr val="7030A0"/>
                </a:solidFill>
                <a:latin typeface="+mn-lt"/>
              </a:rPr>
              <a:t>exposed</a:t>
            </a:r>
            <a:r>
              <a:rPr lang="tr-TR" sz="2000" dirty="0" smtClean="0">
                <a:solidFill>
                  <a:srgbClr val="7030A0"/>
                </a:solidFill>
              </a:rPr>
              <a:t>; do not </a:t>
            </a:r>
            <a:r>
              <a:rPr lang="tr-TR" sz="2000" dirty="0" err="1" smtClean="0">
                <a:solidFill>
                  <a:srgbClr val="7030A0"/>
                </a:solidFill>
              </a:rPr>
              <a:t>have</a:t>
            </a:r>
            <a:r>
              <a:rPr lang="tr-TR" sz="2000" dirty="0" smtClean="0">
                <a:solidFill>
                  <a:srgbClr val="7030A0"/>
                </a:solidFill>
              </a:rPr>
              <a:t> </a:t>
            </a:r>
            <a:r>
              <a:rPr lang="tr-TR" sz="2000" dirty="0" err="1" smtClean="0">
                <a:solidFill>
                  <a:srgbClr val="7030A0"/>
                </a:solidFill>
              </a:rPr>
              <a:t>disease</a:t>
            </a:r>
            <a:endParaRPr lang="tr-TR" sz="2000" dirty="0">
              <a:solidFill>
                <a:srgbClr val="7030A0"/>
              </a:solidFill>
              <a:latin typeface="+mn-lt"/>
            </a:endParaRPr>
          </a:p>
        </p:txBody>
      </p:sp>
      <p:cxnSp>
        <p:nvCxnSpPr>
          <p:cNvPr id="33" name="32 Düz Ok Bağlayıcısı"/>
          <p:cNvCxnSpPr/>
          <p:nvPr/>
        </p:nvCxnSpPr>
        <p:spPr>
          <a:xfrm>
            <a:off x="4211638" y="3702050"/>
            <a:ext cx="215900" cy="1588"/>
          </a:xfrm>
          <a:prstGeom prst="straightConnector1">
            <a:avLst/>
          </a:prstGeom>
          <a:ln w="3810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33 Metin kutusu"/>
          <p:cNvSpPr txBox="1"/>
          <p:nvPr/>
        </p:nvSpPr>
        <p:spPr>
          <a:xfrm>
            <a:off x="8316416" y="2947119"/>
            <a:ext cx="625475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tr-TR" sz="2400" dirty="0" smtClean="0">
                <a:solidFill>
                  <a:srgbClr val="7030A0"/>
                </a:solidFill>
                <a:latin typeface="+mn-lt"/>
              </a:rPr>
              <a:t>(c)</a:t>
            </a:r>
            <a:endParaRPr lang="tr-TR" sz="2400" dirty="0">
              <a:solidFill>
                <a:srgbClr val="7030A0"/>
              </a:solidFill>
              <a:latin typeface="+mn-lt"/>
            </a:endParaRPr>
          </a:p>
        </p:txBody>
      </p:sp>
      <p:sp>
        <p:nvSpPr>
          <p:cNvPr id="35" name="34 Metin kutusu"/>
          <p:cNvSpPr txBox="1"/>
          <p:nvPr/>
        </p:nvSpPr>
        <p:spPr>
          <a:xfrm>
            <a:off x="8316414" y="3450431"/>
            <a:ext cx="625475" cy="460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tr-TR" sz="2400" dirty="0">
                <a:solidFill>
                  <a:srgbClr val="7030A0"/>
                </a:solidFill>
                <a:latin typeface="+mn-lt"/>
              </a:rPr>
              <a:t>(d)</a:t>
            </a:r>
          </a:p>
        </p:txBody>
      </p:sp>
      <p:graphicFrame>
        <p:nvGraphicFramePr>
          <p:cNvPr id="36" name="35 Tablo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29342904"/>
              </p:ext>
            </p:extLst>
          </p:nvPr>
        </p:nvGraphicFramePr>
        <p:xfrm>
          <a:off x="4572000" y="4437112"/>
          <a:ext cx="3744416" cy="177800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504056"/>
                <a:gridCol w="720080"/>
                <a:gridCol w="1224136"/>
                <a:gridCol w="1296144"/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tr-TR" sz="1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tr-TR" sz="1800" b="1" dirty="0" err="1" smtClean="0">
                          <a:solidFill>
                            <a:schemeClr val="tx1"/>
                          </a:solidFill>
                        </a:rPr>
                        <a:t>Disase</a:t>
                      </a:r>
                      <a:endParaRPr lang="tr-TR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tr-TR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tr-TR" sz="1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800" b="0" dirty="0" err="1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lang="tr-TR" sz="18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800" b="0" dirty="0" smtClean="0">
                          <a:solidFill>
                            <a:schemeClr val="tx1"/>
                          </a:solidFill>
                        </a:rPr>
                        <a:t>No</a:t>
                      </a:r>
                      <a:endParaRPr lang="tr-TR" sz="18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 rowSpan="2">
                  <a:txBody>
                    <a:bodyPr/>
                    <a:lstStyle/>
                    <a:p>
                      <a:pPr algn="ctr"/>
                      <a:endParaRPr lang="tr-TR" sz="1400" b="0" dirty="0">
                        <a:solidFill>
                          <a:schemeClr val="tx1"/>
                        </a:solidFill>
                      </a:endParaRPr>
                    </a:p>
                  </a:txBody>
                  <a:tcPr vert="vert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800" b="0" dirty="0" err="1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lang="tr-TR" sz="1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800" b="1" dirty="0" smtClean="0">
                          <a:solidFill>
                            <a:schemeClr val="tx1"/>
                          </a:solidFill>
                        </a:rPr>
                        <a:t>a</a:t>
                      </a:r>
                      <a:endParaRPr lang="tr-TR" sz="2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800" b="1" dirty="0" smtClean="0">
                          <a:solidFill>
                            <a:schemeClr val="tx1"/>
                          </a:solidFill>
                        </a:rPr>
                        <a:t>b</a:t>
                      </a:r>
                      <a:endParaRPr lang="tr-TR" sz="2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 vMerge="1">
                  <a:txBody>
                    <a:bodyPr/>
                    <a:lstStyle/>
                    <a:p>
                      <a:pPr algn="ctr"/>
                      <a:endParaRPr lang="tr-TR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800" b="0" dirty="0" smtClean="0">
                          <a:solidFill>
                            <a:schemeClr val="tx1"/>
                          </a:solidFill>
                        </a:rPr>
                        <a:t>No </a:t>
                      </a:r>
                      <a:endParaRPr lang="tr-TR" sz="1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800" b="1" dirty="0" smtClean="0">
                          <a:solidFill>
                            <a:schemeClr val="tx1"/>
                          </a:solidFill>
                        </a:rPr>
                        <a:t>c</a:t>
                      </a:r>
                      <a:endParaRPr lang="tr-TR" sz="2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800" b="1" dirty="0" smtClean="0">
                          <a:solidFill>
                            <a:schemeClr val="tx1"/>
                          </a:solidFill>
                        </a:rPr>
                        <a:t>d</a:t>
                      </a:r>
                      <a:endParaRPr lang="tr-TR" sz="2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37" name="36 Metin kutusu"/>
          <p:cNvSpPr txBox="1"/>
          <p:nvPr/>
        </p:nvSpPr>
        <p:spPr>
          <a:xfrm rot="16200000">
            <a:off x="4185582" y="5584593"/>
            <a:ext cx="136815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tr-TR" b="1" dirty="0" err="1" smtClean="0">
                <a:latin typeface="+mn-lt"/>
              </a:rPr>
              <a:t>Exposure</a:t>
            </a:r>
            <a:endParaRPr lang="tr-TR" b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912033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Veri Yer Tutucusu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endParaRPr lang="tr-TR" dirty="0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r-TR" dirty="0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tr-TR" dirty="0"/>
          </a:p>
        </p:txBody>
      </p:sp>
      <p:graphicFrame>
        <p:nvGraphicFramePr>
          <p:cNvPr id="6" name="5 Tablo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1054925"/>
              </p:ext>
            </p:extLst>
          </p:nvPr>
        </p:nvGraphicFramePr>
        <p:xfrm>
          <a:off x="1979712" y="1844700"/>
          <a:ext cx="3744416" cy="177800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504056"/>
                <a:gridCol w="720080"/>
                <a:gridCol w="1224136"/>
                <a:gridCol w="1296144"/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tr-TR" sz="1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tr-TR" sz="1800" b="1" dirty="0" err="1" smtClean="0">
                          <a:solidFill>
                            <a:schemeClr val="tx1"/>
                          </a:solidFill>
                        </a:rPr>
                        <a:t>Disease</a:t>
                      </a:r>
                      <a:endParaRPr lang="tr-TR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tr-TR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tr-TR" sz="1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1800" b="0" dirty="0" err="1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lang="tr-TR" sz="18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800" b="0" dirty="0" smtClean="0">
                          <a:solidFill>
                            <a:schemeClr val="tx1"/>
                          </a:solidFill>
                        </a:rPr>
                        <a:t>No</a:t>
                      </a:r>
                      <a:endParaRPr lang="tr-TR" sz="18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 rowSpan="2">
                  <a:txBody>
                    <a:bodyPr/>
                    <a:lstStyle/>
                    <a:p>
                      <a:pPr algn="ctr"/>
                      <a:endParaRPr lang="tr-TR" sz="1400" b="0" dirty="0">
                        <a:solidFill>
                          <a:schemeClr val="tx1"/>
                        </a:solidFill>
                      </a:endParaRPr>
                    </a:p>
                  </a:txBody>
                  <a:tcPr vert="vert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800" b="0" dirty="0" err="1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lang="tr-TR" sz="1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800" b="1" dirty="0" smtClean="0">
                          <a:solidFill>
                            <a:schemeClr val="tx1"/>
                          </a:solidFill>
                        </a:rPr>
                        <a:t>a</a:t>
                      </a:r>
                      <a:endParaRPr lang="tr-TR" sz="2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800" b="1" dirty="0" smtClean="0">
                          <a:solidFill>
                            <a:schemeClr val="tx1"/>
                          </a:solidFill>
                        </a:rPr>
                        <a:t>b</a:t>
                      </a:r>
                      <a:endParaRPr lang="tr-TR" sz="2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 vMerge="1">
                  <a:txBody>
                    <a:bodyPr/>
                    <a:lstStyle/>
                    <a:p>
                      <a:pPr algn="ctr"/>
                      <a:endParaRPr lang="tr-TR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800" b="0" dirty="0" smtClean="0">
                          <a:solidFill>
                            <a:schemeClr val="tx1"/>
                          </a:solidFill>
                        </a:rPr>
                        <a:t>No </a:t>
                      </a:r>
                      <a:endParaRPr lang="tr-TR" sz="1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800" b="1" dirty="0" smtClean="0">
                          <a:solidFill>
                            <a:schemeClr val="tx1"/>
                          </a:solidFill>
                        </a:rPr>
                        <a:t>c</a:t>
                      </a:r>
                      <a:endParaRPr lang="tr-TR" sz="2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800" b="1" dirty="0" smtClean="0">
                          <a:solidFill>
                            <a:schemeClr val="tx1"/>
                          </a:solidFill>
                        </a:rPr>
                        <a:t>d</a:t>
                      </a:r>
                      <a:endParaRPr lang="tr-TR" sz="2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7" name="6 Metin kutusu"/>
          <p:cNvSpPr txBox="1"/>
          <p:nvPr/>
        </p:nvSpPr>
        <p:spPr>
          <a:xfrm rot="16200000">
            <a:off x="1629198" y="3028308"/>
            <a:ext cx="129614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tr-TR" b="1" dirty="0" err="1"/>
              <a:t>E</a:t>
            </a:r>
            <a:r>
              <a:rPr lang="tr-TR" b="1" dirty="0" err="1" smtClean="0">
                <a:latin typeface="+mn-lt"/>
              </a:rPr>
              <a:t>xposure</a:t>
            </a:r>
            <a:endParaRPr lang="tr-TR" b="1" dirty="0">
              <a:latin typeface="+mn-lt"/>
            </a:endParaRPr>
          </a:p>
        </p:txBody>
      </p:sp>
      <p:cxnSp>
        <p:nvCxnSpPr>
          <p:cNvPr id="10" name="9 Düz Ok Bağlayıcısı"/>
          <p:cNvCxnSpPr/>
          <p:nvPr/>
        </p:nvCxnSpPr>
        <p:spPr>
          <a:xfrm rot="10800000" flipV="1">
            <a:off x="3059113" y="3716338"/>
            <a:ext cx="719137" cy="576262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248" name="34 Grup"/>
          <p:cNvGrpSpPr>
            <a:grpSpLocks/>
          </p:cNvGrpSpPr>
          <p:nvPr/>
        </p:nvGrpSpPr>
        <p:grpSpPr bwMode="auto">
          <a:xfrm>
            <a:off x="539750" y="4346575"/>
            <a:ext cx="3816350" cy="1181100"/>
            <a:chOff x="539552" y="4047455"/>
            <a:chExt cx="3816424" cy="1181745"/>
          </a:xfrm>
        </p:grpSpPr>
        <p:sp>
          <p:nvSpPr>
            <p:cNvPr id="13" name="12 Metin kutusu"/>
            <p:cNvSpPr txBox="1"/>
            <p:nvPr/>
          </p:nvSpPr>
          <p:spPr>
            <a:xfrm>
              <a:off x="539552" y="4357187"/>
              <a:ext cx="2160630" cy="58509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tr-TR" sz="1600" b="1" dirty="0" err="1" smtClean="0">
                  <a:solidFill>
                    <a:srgbClr val="C00000"/>
                  </a:solidFill>
                  <a:latin typeface="+mn-lt"/>
                </a:rPr>
                <a:t>Disease</a:t>
              </a:r>
              <a:r>
                <a:rPr lang="tr-TR" sz="1600" b="1" dirty="0" smtClean="0">
                  <a:solidFill>
                    <a:srgbClr val="C00000"/>
                  </a:solidFill>
                  <a:latin typeface="+mn-lt"/>
                </a:rPr>
                <a:t> </a:t>
              </a:r>
              <a:r>
                <a:rPr lang="tr-TR" sz="1600" b="1" dirty="0" err="1" smtClean="0">
                  <a:solidFill>
                    <a:srgbClr val="C00000"/>
                  </a:solidFill>
                  <a:latin typeface="+mn-lt"/>
                </a:rPr>
                <a:t>prevalence</a:t>
              </a:r>
              <a:r>
                <a:rPr lang="tr-TR" sz="1600" b="1" dirty="0" smtClean="0">
                  <a:solidFill>
                    <a:srgbClr val="C00000"/>
                  </a:solidFill>
                  <a:latin typeface="+mn-lt"/>
                </a:rPr>
                <a:t> </a:t>
              </a:r>
              <a:r>
                <a:rPr lang="tr-TR" sz="1600" b="1" dirty="0" err="1" smtClean="0">
                  <a:solidFill>
                    <a:srgbClr val="C00000"/>
                  </a:solidFill>
                  <a:latin typeface="+mn-lt"/>
                </a:rPr>
                <a:t>who</a:t>
              </a:r>
              <a:r>
                <a:rPr lang="tr-TR" sz="1600" b="1" dirty="0" smtClean="0">
                  <a:solidFill>
                    <a:srgbClr val="C00000"/>
                  </a:solidFill>
                  <a:latin typeface="+mn-lt"/>
                </a:rPr>
                <a:t> </a:t>
              </a:r>
              <a:r>
                <a:rPr lang="tr-TR" sz="1600" b="1" dirty="0" err="1" smtClean="0">
                  <a:solidFill>
                    <a:srgbClr val="C00000"/>
                  </a:solidFill>
                  <a:latin typeface="+mn-lt"/>
                </a:rPr>
                <a:t>are</a:t>
              </a:r>
              <a:r>
                <a:rPr lang="tr-TR" sz="1600" b="1" dirty="0" smtClean="0">
                  <a:solidFill>
                    <a:srgbClr val="C00000"/>
                  </a:solidFill>
                  <a:latin typeface="+mn-lt"/>
                </a:rPr>
                <a:t> </a:t>
              </a:r>
              <a:r>
                <a:rPr lang="tr-TR" sz="1600" b="1" dirty="0" err="1" smtClean="0">
                  <a:solidFill>
                    <a:srgbClr val="C00000"/>
                  </a:solidFill>
                  <a:latin typeface="+mn-lt"/>
                </a:rPr>
                <a:t>exposed</a:t>
              </a:r>
              <a:endParaRPr lang="tr-TR" sz="1600" b="1" dirty="0">
                <a:solidFill>
                  <a:srgbClr val="C00000"/>
                </a:solidFill>
                <a:latin typeface="+mn-lt"/>
              </a:endParaRPr>
            </a:p>
          </p:txBody>
        </p:sp>
        <p:sp>
          <p:nvSpPr>
            <p:cNvPr id="14" name="13 Metin kutusu"/>
            <p:cNvSpPr txBox="1"/>
            <p:nvPr/>
          </p:nvSpPr>
          <p:spPr>
            <a:xfrm>
              <a:off x="2362037" y="4417545"/>
              <a:ext cx="625487" cy="46221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tr-TR" sz="2400" b="1" dirty="0">
                  <a:solidFill>
                    <a:srgbClr val="C00000"/>
                  </a:solidFill>
                  <a:latin typeface="+mn-lt"/>
                </a:rPr>
                <a:t>=</a:t>
              </a:r>
            </a:p>
          </p:txBody>
        </p:sp>
        <p:sp>
          <p:nvSpPr>
            <p:cNvPr id="15" name="14 Metin kutusu"/>
            <p:cNvSpPr txBox="1"/>
            <p:nvPr/>
          </p:nvSpPr>
          <p:spPr>
            <a:xfrm>
              <a:off x="3060551" y="4047455"/>
              <a:ext cx="863617" cy="46221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tr-TR" sz="2400" b="1" dirty="0">
                  <a:solidFill>
                    <a:srgbClr val="C00000"/>
                  </a:solidFill>
                  <a:latin typeface="+mn-lt"/>
                </a:rPr>
                <a:t>a</a:t>
              </a:r>
            </a:p>
          </p:txBody>
        </p:sp>
        <p:sp>
          <p:nvSpPr>
            <p:cNvPr id="16" name="15 Metin kutusu"/>
            <p:cNvSpPr txBox="1"/>
            <p:nvPr/>
          </p:nvSpPr>
          <p:spPr>
            <a:xfrm>
              <a:off x="3060551" y="4695509"/>
              <a:ext cx="841391" cy="46221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tr-TR" sz="2400" b="1" dirty="0" err="1" smtClean="0">
                  <a:solidFill>
                    <a:srgbClr val="C00000"/>
                  </a:solidFill>
                  <a:latin typeface="+mn-lt"/>
                </a:rPr>
                <a:t>a+b</a:t>
              </a:r>
              <a:endParaRPr lang="tr-TR" sz="2400" b="1" dirty="0">
                <a:solidFill>
                  <a:srgbClr val="C00000"/>
                </a:solidFill>
                <a:latin typeface="+mn-lt"/>
              </a:endParaRPr>
            </a:p>
          </p:txBody>
        </p:sp>
        <p:cxnSp>
          <p:nvCxnSpPr>
            <p:cNvPr id="17" name="16 Düz Bağlayıcı"/>
            <p:cNvCxnSpPr/>
            <p:nvPr/>
          </p:nvCxnSpPr>
          <p:spPr>
            <a:xfrm>
              <a:off x="2987524" y="4652623"/>
              <a:ext cx="1008083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17 Yuvarlatılmış Dikdörtgen"/>
            <p:cNvSpPr/>
            <p:nvPr/>
          </p:nvSpPr>
          <p:spPr>
            <a:xfrm>
              <a:off x="539552" y="4077634"/>
              <a:ext cx="3816424" cy="1151566"/>
            </a:xfrm>
            <a:prstGeom prst="roundRect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tr-TR"/>
            </a:p>
          </p:txBody>
        </p:sp>
      </p:grpSp>
      <p:cxnSp>
        <p:nvCxnSpPr>
          <p:cNvPr id="19" name="18 Düz Ok Bağlayıcısı"/>
          <p:cNvCxnSpPr/>
          <p:nvPr/>
        </p:nvCxnSpPr>
        <p:spPr>
          <a:xfrm>
            <a:off x="5219700" y="3716338"/>
            <a:ext cx="720725" cy="576262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250" name="35 Grup"/>
          <p:cNvGrpSpPr>
            <a:grpSpLocks/>
          </p:cNvGrpSpPr>
          <p:nvPr/>
        </p:nvGrpSpPr>
        <p:grpSpPr bwMode="auto">
          <a:xfrm>
            <a:off x="4787900" y="4346575"/>
            <a:ext cx="3816350" cy="1181100"/>
            <a:chOff x="4788024" y="4047455"/>
            <a:chExt cx="3816424" cy="1181745"/>
          </a:xfrm>
        </p:grpSpPr>
        <p:sp>
          <p:nvSpPr>
            <p:cNvPr id="21" name="20 Metin kutusu"/>
            <p:cNvSpPr txBox="1"/>
            <p:nvPr/>
          </p:nvSpPr>
          <p:spPr>
            <a:xfrm>
              <a:off x="4788024" y="4357187"/>
              <a:ext cx="2160630" cy="58509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tr-TR" sz="1600" b="1" dirty="0" err="1" smtClean="0">
                  <a:solidFill>
                    <a:srgbClr val="C00000"/>
                  </a:solidFill>
                  <a:latin typeface="+mn-lt"/>
                </a:rPr>
                <a:t>Disease</a:t>
              </a:r>
              <a:r>
                <a:rPr lang="tr-TR" sz="1600" b="1" dirty="0" smtClean="0">
                  <a:solidFill>
                    <a:srgbClr val="C00000"/>
                  </a:solidFill>
                  <a:latin typeface="+mn-lt"/>
                </a:rPr>
                <a:t> </a:t>
              </a:r>
              <a:r>
                <a:rPr lang="tr-TR" sz="1600" b="1" dirty="0" err="1" smtClean="0">
                  <a:solidFill>
                    <a:srgbClr val="C00000"/>
                  </a:solidFill>
                  <a:latin typeface="+mn-lt"/>
                </a:rPr>
                <a:t>prevalence</a:t>
              </a:r>
              <a:r>
                <a:rPr lang="tr-TR" sz="1600" b="1" dirty="0" smtClean="0">
                  <a:solidFill>
                    <a:srgbClr val="C00000"/>
                  </a:solidFill>
                  <a:latin typeface="+mn-lt"/>
                </a:rPr>
                <a:t> </a:t>
              </a:r>
              <a:r>
                <a:rPr lang="tr-TR" sz="1600" b="1" dirty="0" err="1" smtClean="0">
                  <a:solidFill>
                    <a:srgbClr val="C00000"/>
                  </a:solidFill>
                  <a:latin typeface="+mn-lt"/>
                </a:rPr>
                <a:t>who</a:t>
              </a:r>
              <a:r>
                <a:rPr lang="tr-TR" sz="1600" b="1" dirty="0" smtClean="0">
                  <a:solidFill>
                    <a:srgbClr val="C00000"/>
                  </a:solidFill>
                  <a:latin typeface="+mn-lt"/>
                </a:rPr>
                <a:t> do not </a:t>
              </a:r>
              <a:r>
                <a:rPr lang="tr-TR" sz="1600" b="1" dirty="0" err="1" smtClean="0">
                  <a:solidFill>
                    <a:srgbClr val="C00000"/>
                  </a:solidFill>
                  <a:latin typeface="+mn-lt"/>
                </a:rPr>
                <a:t>exposed</a:t>
              </a:r>
              <a:endParaRPr lang="tr-TR" sz="1600" b="1" dirty="0">
                <a:solidFill>
                  <a:srgbClr val="C00000"/>
                </a:solidFill>
                <a:latin typeface="+mn-lt"/>
              </a:endParaRPr>
            </a:p>
          </p:txBody>
        </p:sp>
        <p:sp>
          <p:nvSpPr>
            <p:cNvPr id="22" name="21 Metin kutusu"/>
            <p:cNvSpPr txBox="1"/>
            <p:nvPr/>
          </p:nvSpPr>
          <p:spPr>
            <a:xfrm>
              <a:off x="6610509" y="4417545"/>
              <a:ext cx="625487" cy="46221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tr-TR" sz="2400" b="1" dirty="0">
                  <a:solidFill>
                    <a:srgbClr val="C00000"/>
                  </a:solidFill>
                  <a:latin typeface="+mn-lt"/>
                </a:rPr>
                <a:t>=</a:t>
              </a:r>
            </a:p>
          </p:txBody>
        </p:sp>
        <p:sp>
          <p:nvSpPr>
            <p:cNvPr id="23" name="22 Metin kutusu"/>
            <p:cNvSpPr txBox="1"/>
            <p:nvPr/>
          </p:nvSpPr>
          <p:spPr>
            <a:xfrm>
              <a:off x="7309023" y="4047455"/>
              <a:ext cx="863617" cy="46221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tr-TR" sz="2400" b="1" dirty="0" smtClean="0">
                  <a:solidFill>
                    <a:srgbClr val="C00000"/>
                  </a:solidFill>
                  <a:latin typeface="+mn-lt"/>
                </a:rPr>
                <a:t>c</a:t>
              </a:r>
              <a:endParaRPr lang="tr-TR" sz="2400" b="1" dirty="0">
                <a:solidFill>
                  <a:srgbClr val="C00000"/>
                </a:solidFill>
                <a:latin typeface="+mn-lt"/>
              </a:endParaRPr>
            </a:p>
          </p:txBody>
        </p:sp>
        <p:sp>
          <p:nvSpPr>
            <p:cNvPr id="24" name="23 Metin kutusu"/>
            <p:cNvSpPr txBox="1"/>
            <p:nvPr/>
          </p:nvSpPr>
          <p:spPr>
            <a:xfrm>
              <a:off x="7309023" y="4695509"/>
              <a:ext cx="841391" cy="46221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tr-TR" sz="2400" b="1" dirty="0" err="1" smtClean="0">
                  <a:solidFill>
                    <a:srgbClr val="C00000"/>
                  </a:solidFill>
                  <a:latin typeface="+mn-lt"/>
                </a:rPr>
                <a:t>c+d</a:t>
              </a:r>
              <a:endParaRPr lang="tr-TR" sz="2400" b="1" dirty="0">
                <a:solidFill>
                  <a:srgbClr val="C00000"/>
                </a:solidFill>
                <a:latin typeface="+mn-lt"/>
              </a:endParaRPr>
            </a:p>
          </p:txBody>
        </p:sp>
        <p:cxnSp>
          <p:nvCxnSpPr>
            <p:cNvPr id="25" name="24 Düz Bağlayıcı"/>
            <p:cNvCxnSpPr/>
            <p:nvPr/>
          </p:nvCxnSpPr>
          <p:spPr>
            <a:xfrm>
              <a:off x="7235996" y="4652623"/>
              <a:ext cx="1008083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25 Yuvarlatılmış Dikdörtgen"/>
            <p:cNvSpPr/>
            <p:nvPr/>
          </p:nvSpPr>
          <p:spPr>
            <a:xfrm>
              <a:off x="4788024" y="4077634"/>
              <a:ext cx="3816424" cy="1151566"/>
            </a:xfrm>
            <a:prstGeom prst="roundRect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tr-TR"/>
            </a:p>
          </p:txBody>
        </p:sp>
      </p:grpSp>
      <p:sp>
        <p:nvSpPr>
          <p:cNvPr id="10260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altLang="tr-TR" sz="2800" dirty="0" err="1" smtClean="0"/>
              <a:t>Disease</a:t>
            </a:r>
            <a:r>
              <a:rPr lang="tr-TR" altLang="tr-TR" sz="2800" dirty="0" smtClean="0"/>
              <a:t> </a:t>
            </a:r>
            <a:r>
              <a:rPr lang="tr-TR" altLang="tr-TR" sz="2800" dirty="0" err="1" smtClean="0"/>
              <a:t>Prevalances</a:t>
            </a:r>
            <a:r>
              <a:rPr lang="tr-TR" altLang="tr-TR" sz="2800" dirty="0" smtClean="0"/>
              <a:t> in </a:t>
            </a:r>
            <a:r>
              <a:rPr lang="tr-TR" altLang="tr-TR" sz="2800" dirty="0" err="1" smtClean="0"/>
              <a:t>exposed</a:t>
            </a:r>
            <a:r>
              <a:rPr lang="tr-TR" altLang="tr-TR" sz="2800" dirty="0" smtClean="0"/>
              <a:t> </a:t>
            </a:r>
            <a:r>
              <a:rPr lang="tr-TR" altLang="tr-TR" sz="2800" dirty="0" err="1" smtClean="0"/>
              <a:t>and</a:t>
            </a:r>
            <a:r>
              <a:rPr lang="tr-TR" altLang="tr-TR" sz="2800" dirty="0" smtClean="0"/>
              <a:t> not </a:t>
            </a:r>
            <a:r>
              <a:rPr lang="tr-TR" altLang="tr-TR" sz="2800" dirty="0" err="1" smtClean="0"/>
              <a:t>exposed</a:t>
            </a:r>
            <a:r>
              <a:rPr lang="tr-TR" altLang="tr-TR" sz="2800" dirty="0" smtClean="0"/>
              <a:t> </a:t>
            </a:r>
            <a:r>
              <a:rPr lang="tr-TR" altLang="tr-TR" sz="2800" dirty="0" err="1" smtClean="0"/>
              <a:t>groups</a:t>
            </a:r>
            <a:endParaRPr lang="tr-TR" altLang="tr-TR" sz="2800" dirty="0" smtClean="0"/>
          </a:p>
        </p:txBody>
      </p:sp>
      <p:sp>
        <p:nvSpPr>
          <p:cNvPr id="11" name="Metin kutusu 10"/>
          <p:cNvSpPr txBox="1"/>
          <p:nvPr/>
        </p:nvSpPr>
        <p:spPr>
          <a:xfrm>
            <a:off x="3665822" y="5758292"/>
            <a:ext cx="20955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Statistical Analysis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768484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Cross-</a:t>
            </a:r>
            <a:r>
              <a:rPr lang="tr-TR" dirty="0" err="1" smtClean="0"/>
              <a:t>Sectional</a:t>
            </a:r>
            <a:r>
              <a:rPr lang="tr-TR" dirty="0" smtClean="0"/>
              <a:t> </a:t>
            </a:r>
            <a:r>
              <a:rPr lang="tr-TR" dirty="0" err="1" smtClean="0"/>
              <a:t>Studies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A </a:t>
            </a:r>
            <a:r>
              <a:rPr lang="tr-TR" dirty="0" err="1" smtClean="0"/>
              <a:t>cross-sectional</a:t>
            </a:r>
            <a:r>
              <a:rPr lang="tr-TR" dirty="0" smtClean="0"/>
              <a:t> </a:t>
            </a:r>
            <a:r>
              <a:rPr lang="tr-TR" dirty="0" err="1" smtClean="0"/>
              <a:t>study</a:t>
            </a:r>
            <a:r>
              <a:rPr lang="tr-TR" dirty="0" smtClean="0"/>
              <a:t> is an </a:t>
            </a:r>
            <a:r>
              <a:rPr lang="tr-TR" dirty="0" err="1" smtClean="0"/>
              <a:t>observational</a:t>
            </a:r>
            <a:r>
              <a:rPr lang="tr-TR" dirty="0" smtClean="0"/>
              <a:t> </a:t>
            </a:r>
            <a:r>
              <a:rPr lang="tr-TR" dirty="0" err="1" smtClean="0"/>
              <a:t>study</a:t>
            </a:r>
            <a:r>
              <a:rPr lang="tr-TR" dirty="0" smtClean="0"/>
              <a:t> </a:t>
            </a:r>
            <a:r>
              <a:rPr lang="tr-TR" dirty="0" err="1" smtClean="0"/>
              <a:t>inwhich</a:t>
            </a:r>
            <a:r>
              <a:rPr lang="tr-TR" dirty="0" smtClean="0"/>
              <a:t> </a:t>
            </a:r>
            <a:r>
              <a:rPr lang="tr-TR" dirty="0" err="1" smtClean="0"/>
              <a:t>exposure</a:t>
            </a:r>
            <a:r>
              <a:rPr lang="tr-TR" dirty="0" smtClean="0"/>
              <a:t> </a:t>
            </a:r>
            <a:r>
              <a:rPr lang="tr-TR" dirty="0" err="1" smtClean="0"/>
              <a:t>and</a:t>
            </a:r>
            <a:r>
              <a:rPr lang="tr-TR" dirty="0" smtClean="0"/>
              <a:t> </a:t>
            </a:r>
            <a:r>
              <a:rPr lang="tr-TR" dirty="0" err="1" smtClean="0"/>
              <a:t>disease</a:t>
            </a:r>
            <a:r>
              <a:rPr lang="tr-TR" dirty="0" smtClean="0"/>
              <a:t> </a:t>
            </a:r>
            <a:r>
              <a:rPr lang="tr-TR" dirty="0" err="1" smtClean="0"/>
              <a:t>are</a:t>
            </a:r>
            <a:r>
              <a:rPr lang="tr-TR" dirty="0" smtClean="0"/>
              <a:t> </a:t>
            </a:r>
            <a:r>
              <a:rPr lang="tr-TR" dirty="0" err="1" smtClean="0"/>
              <a:t>determined</a:t>
            </a:r>
            <a:r>
              <a:rPr lang="tr-TR" dirty="0" smtClean="0"/>
              <a:t> at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same</a:t>
            </a:r>
            <a:r>
              <a:rPr lang="tr-TR" dirty="0" smtClean="0"/>
              <a:t> </a:t>
            </a:r>
            <a:r>
              <a:rPr lang="tr-TR" dirty="0" err="1" smtClean="0"/>
              <a:t>point</a:t>
            </a:r>
            <a:r>
              <a:rPr lang="tr-TR" dirty="0" smtClean="0"/>
              <a:t> in time in </a:t>
            </a:r>
            <a:r>
              <a:rPr lang="tr-TR" dirty="0" err="1" smtClean="0"/>
              <a:t>given</a:t>
            </a:r>
            <a:r>
              <a:rPr lang="tr-TR" dirty="0" smtClean="0"/>
              <a:t> </a:t>
            </a:r>
            <a:r>
              <a:rPr lang="tr-TR" dirty="0" err="1" smtClean="0"/>
              <a:t>population</a:t>
            </a:r>
            <a:r>
              <a:rPr lang="tr-TR" dirty="0" smtClean="0"/>
              <a:t>.</a:t>
            </a:r>
          </a:p>
          <a:p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temporal</a:t>
            </a:r>
            <a:r>
              <a:rPr lang="tr-TR" dirty="0" smtClean="0"/>
              <a:t> </a:t>
            </a:r>
            <a:r>
              <a:rPr lang="tr-TR" dirty="0" err="1" smtClean="0"/>
              <a:t>relationship</a:t>
            </a:r>
            <a:r>
              <a:rPr lang="tr-TR" dirty="0" smtClean="0"/>
              <a:t> </a:t>
            </a:r>
            <a:r>
              <a:rPr lang="tr-TR" dirty="0" err="1" smtClean="0"/>
              <a:t>between</a:t>
            </a:r>
            <a:r>
              <a:rPr lang="tr-TR" dirty="0" smtClean="0"/>
              <a:t> </a:t>
            </a:r>
            <a:r>
              <a:rPr lang="tr-TR" dirty="0" err="1" smtClean="0"/>
              <a:t>exposure</a:t>
            </a:r>
            <a:r>
              <a:rPr lang="tr-TR" dirty="0" smtClean="0"/>
              <a:t> </a:t>
            </a:r>
            <a:r>
              <a:rPr lang="tr-TR" dirty="0" err="1" smtClean="0"/>
              <a:t>and</a:t>
            </a:r>
            <a:r>
              <a:rPr lang="tr-TR" dirty="0" smtClean="0"/>
              <a:t> </a:t>
            </a:r>
            <a:r>
              <a:rPr lang="tr-TR" dirty="0" err="1" smtClean="0"/>
              <a:t>disease</a:t>
            </a:r>
            <a:r>
              <a:rPr lang="tr-TR" dirty="0" smtClean="0"/>
              <a:t> can not be </a:t>
            </a:r>
            <a:r>
              <a:rPr lang="tr-TR" dirty="0" err="1" smtClean="0"/>
              <a:t>determinent</a:t>
            </a:r>
            <a:r>
              <a:rPr lang="tr-TR" dirty="0" smtClean="0"/>
              <a:t>, </a:t>
            </a:r>
            <a:r>
              <a:rPr lang="tr-TR" dirty="0" err="1" smtClean="0"/>
              <a:t>so</a:t>
            </a:r>
            <a:r>
              <a:rPr lang="tr-TR" dirty="0" smtClean="0"/>
              <a:t> </a:t>
            </a:r>
            <a:r>
              <a:rPr lang="tr-TR" dirty="0" err="1" smtClean="0"/>
              <a:t>we</a:t>
            </a:r>
            <a:r>
              <a:rPr lang="tr-TR" dirty="0" smtClean="0"/>
              <a:t> can not </a:t>
            </a:r>
            <a:r>
              <a:rPr lang="tr-TR" dirty="0" err="1" smtClean="0"/>
              <a:t>understand</a:t>
            </a:r>
            <a:r>
              <a:rPr lang="tr-TR" dirty="0" smtClean="0"/>
              <a:t> </a:t>
            </a:r>
            <a:r>
              <a:rPr lang="tr-TR" dirty="0" err="1" smtClean="0"/>
              <a:t>whether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exposure</a:t>
            </a:r>
            <a:r>
              <a:rPr lang="tr-TR" dirty="0" smtClean="0"/>
              <a:t> </a:t>
            </a:r>
            <a:r>
              <a:rPr lang="tr-TR" dirty="0" err="1" smtClean="0"/>
              <a:t>exists</a:t>
            </a:r>
            <a:r>
              <a:rPr lang="tr-TR" dirty="0" smtClean="0"/>
              <a:t> </a:t>
            </a:r>
            <a:r>
              <a:rPr lang="tr-TR" dirty="0" err="1" smtClean="0"/>
              <a:t>before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disease&amp;outcome</a:t>
            </a:r>
            <a:r>
              <a:rPr lang="tr-TR" dirty="0" smtClean="0"/>
              <a:t> </a:t>
            </a:r>
            <a:r>
              <a:rPr lang="tr-TR" dirty="0" err="1" smtClean="0"/>
              <a:t>or</a:t>
            </a:r>
            <a:r>
              <a:rPr lang="tr-TR" dirty="0" smtClean="0"/>
              <a:t> not.</a:t>
            </a:r>
          </a:p>
          <a:p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causality</a:t>
            </a:r>
            <a:r>
              <a:rPr lang="tr-TR" dirty="0" smtClean="0"/>
              <a:t> can be </a:t>
            </a:r>
            <a:r>
              <a:rPr lang="tr-TR" dirty="0" err="1" smtClean="0"/>
              <a:t>weaker</a:t>
            </a:r>
            <a:r>
              <a:rPr lang="tr-TR" dirty="0"/>
              <a:t> </a:t>
            </a:r>
            <a:r>
              <a:rPr lang="tr-TR" dirty="0" err="1" smtClean="0"/>
              <a:t>than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other</a:t>
            </a:r>
            <a:r>
              <a:rPr lang="tr-TR" dirty="0" smtClean="0"/>
              <a:t> </a:t>
            </a:r>
            <a:r>
              <a:rPr lang="tr-TR" dirty="0" err="1" smtClean="0"/>
              <a:t>analytical</a:t>
            </a:r>
            <a:r>
              <a:rPr lang="tr-TR" dirty="0" smtClean="0"/>
              <a:t> </a:t>
            </a:r>
            <a:r>
              <a:rPr lang="tr-TR" dirty="0" err="1" smtClean="0"/>
              <a:t>studies</a:t>
            </a:r>
            <a:endParaRPr lang="tr-TR" dirty="0" smtClean="0"/>
          </a:p>
          <a:p>
            <a:endParaRPr lang="tr-TR" dirty="0" smtClean="0"/>
          </a:p>
          <a:p>
            <a:pPr marL="0" indent="0">
              <a:buNone/>
            </a:pP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962950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Cross-</a:t>
            </a:r>
            <a:r>
              <a:rPr lang="tr-TR" dirty="0" err="1" smtClean="0"/>
              <a:t>Sectional</a:t>
            </a:r>
            <a:r>
              <a:rPr lang="tr-TR" dirty="0" smtClean="0"/>
              <a:t> </a:t>
            </a:r>
            <a:r>
              <a:rPr lang="tr-TR" dirty="0" err="1"/>
              <a:t>S</a:t>
            </a:r>
            <a:r>
              <a:rPr lang="tr-TR" dirty="0" err="1" smtClean="0"/>
              <a:t>tudies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276872"/>
            <a:ext cx="6624736" cy="38884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39711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Cross-</a:t>
            </a:r>
            <a:r>
              <a:rPr lang="tr-TR" dirty="0" err="1" smtClean="0"/>
              <a:t>Sectional</a:t>
            </a:r>
            <a:r>
              <a:rPr lang="tr-TR" dirty="0" smtClean="0"/>
              <a:t> </a:t>
            </a:r>
            <a:r>
              <a:rPr lang="tr-TR" dirty="0" err="1" smtClean="0"/>
              <a:t>Studies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988839"/>
            <a:ext cx="7776864" cy="3960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43189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Cross-</a:t>
            </a:r>
            <a:r>
              <a:rPr lang="tr-TR" dirty="0" err="1" smtClean="0"/>
              <a:t>Sectional</a:t>
            </a:r>
            <a:r>
              <a:rPr lang="tr-TR" dirty="0" smtClean="0"/>
              <a:t> </a:t>
            </a:r>
            <a:r>
              <a:rPr lang="tr-TR" dirty="0" err="1" smtClean="0"/>
              <a:t>Studies</a:t>
            </a:r>
            <a:r>
              <a:rPr lang="tr-TR" dirty="0" smtClean="0"/>
              <a:t> 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tr-TR" b="1" dirty="0" err="1" smtClean="0"/>
              <a:t>Also</a:t>
            </a:r>
            <a:r>
              <a:rPr lang="tr-TR" b="1" dirty="0" smtClean="0"/>
              <a:t> </a:t>
            </a:r>
            <a:r>
              <a:rPr lang="tr-TR" b="1" dirty="0" err="1" smtClean="0"/>
              <a:t>known</a:t>
            </a:r>
            <a:r>
              <a:rPr lang="tr-TR" b="1" dirty="0" smtClean="0"/>
              <a:t> as:</a:t>
            </a:r>
          </a:p>
          <a:p>
            <a:r>
              <a:rPr lang="en-US" dirty="0" smtClean="0"/>
              <a:t>Population </a:t>
            </a:r>
            <a:r>
              <a:rPr lang="en-US" dirty="0"/>
              <a:t>survey</a:t>
            </a:r>
          </a:p>
          <a:p>
            <a:r>
              <a:rPr lang="en-US" dirty="0"/>
              <a:t>Community survey</a:t>
            </a:r>
          </a:p>
          <a:p>
            <a:r>
              <a:rPr lang="en-US" dirty="0"/>
              <a:t>Epidemiological surveillance</a:t>
            </a:r>
          </a:p>
          <a:p>
            <a:r>
              <a:rPr lang="en-US" dirty="0"/>
              <a:t>Screening</a:t>
            </a:r>
          </a:p>
          <a:p>
            <a:r>
              <a:rPr lang="en-US" dirty="0"/>
              <a:t>Prevalence study</a:t>
            </a:r>
          </a:p>
          <a:p>
            <a:r>
              <a:rPr lang="en-US" dirty="0"/>
              <a:t>Baseline survey</a:t>
            </a:r>
          </a:p>
          <a:p>
            <a:r>
              <a:rPr lang="en-US" dirty="0"/>
              <a:t>Fact-finding survey</a:t>
            </a:r>
          </a:p>
          <a:p>
            <a:r>
              <a:rPr lang="en-US" dirty="0"/>
              <a:t>Ad hoc survey</a:t>
            </a:r>
          </a:p>
          <a:p>
            <a:r>
              <a:rPr lang="en-US" dirty="0"/>
              <a:t>Point-in-time study</a:t>
            </a:r>
          </a:p>
          <a:p>
            <a:r>
              <a:rPr lang="en-US" dirty="0"/>
              <a:t>One-shot survey</a:t>
            </a:r>
          </a:p>
          <a:p>
            <a:endParaRPr lang="en-US" dirty="0"/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543038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err="1" smtClean="0"/>
              <a:t>Subjects</a:t>
            </a:r>
            <a:r>
              <a:rPr lang="tr-TR" dirty="0" smtClean="0"/>
              <a:t> </a:t>
            </a:r>
            <a:r>
              <a:rPr lang="tr-TR" dirty="0" err="1" smtClean="0"/>
              <a:t>are</a:t>
            </a:r>
            <a:r>
              <a:rPr lang="tr-TR" dirty="0" smtClean="0"/>
              <a:t> </a:t>
            </a:r>
            <a:r>
              <a:rPr lang="tr-TR" dirty="0" err="1" smtClean="0"/>
              <a:t>obtained</a:t>
            </a:r>
            <a:r>
              <a:rPr lang="tr-TR" dirty="0" smtClean="0"/>
              <a:t> in a </a:t>
            </a:r>
            <a:r>
              <a:rPr lang="tr-TR" dirty="0" err="1" smtClean="0"/>
              <a:t>short</a:t>
            </a:r>
            <a:r>
              <a:rPr lang="tr-TR" dirty="0" smtClean="0"/>
              <a:t> </a:t>
            </a:r>
            <a:r>
              <a:rPr lang="tr-TR" dirty="0" err="1" smtClean="0"/>
              <a:t>period</a:t>
            </a:r>
            <a:r>
              <a:rPr lang="tr-TR" dirty="0" smtClean="0"/>
              <a:t> of time.</a:t>
            </a:r>
          </a:p>
          <a:p>
            <a:r>
              <a:rPr lang="tr-TR" dirty="0" err="1" smtClean="0"/>
              <a:t>Because</a:t>
            </a:r>
            <a:r>
              <a:rPr lang="tr-TR" dirty="0" smtClean="0"/>
              <a:t> </a:t>
            </a:r>
            <a:r>
              <a:rPr lang="tr-TR" dirty="0" err="1" smtClean="0"/>
              <a:t>they</a:t>
            </a:r>
            <a:r>
              <a:rPr lang="tr-TR" dirty="0" smtClean="0"/>
              <a:t> </a:t>
            </a:r>
            <a:r>
              <a:rPr lang="tr-TR" dirty="0" err="1" smtClean="0"/>
              <a:t>focus</a:t>
            </a:r>
            <a:r>
              <a:rPr lang="tr-TR" dirty="0" smtClean="0"/>
              <a:t> on a </a:t>
            </a:r>
            <a:r>
              <a:rPr lang="tr-TR" dirty="0" err="1" smtClean="0"/>
              <a:t>point</a:t>
            </a:r>
            <a:r>
              <a:rPr lang="tr-TR" dirty="0" smtClean="0"/>
              <a:t> in time</a:t>
            </a:r>
          </a:p>
          <a:p>
            <a:r>
              <a:rPr lang="tr-TR" dirty="0" err="1" smtClean="0"/>
              <a:t>They</a:t>
            </a:r>
            <a:r>
              <a:rPr lang="tr-TR" dirty="0" smtClean="0"/>
              <a:t> </a:t>
            </a:r>
            <a:r>
              <a:rPr lang="tr-TR" dirty="0" err="1" smtClean="0"/>
              <a:t>are</a:t>
            </a:r>
            <a:r>
              <a:rPr lang="tr-TR" dirty="0" smtClean="0"/>
              <a:t> </a:t>
            </a:r>
            <a:r>
              <a:rPr lang="tr-TR" dirty="0" err="1" smtClean="0"/>
              <a:t>easy</a:t>
            </a:r>
            <a:r>
              <a:rPr lang="tr-TR" dirty="0" smtClean="0"/>
              <a:t>, </a:t>
            </a:r>
            <a:r>
              <a:rPr lang="tr-TR" dirty="0" err="1" smtClean="0"/>
              <a:t>quick</a:t>
            </a:r>
            <a:r>
              <a:rPr lang="tr-TR" dirty="0" smtClean="0"/>
              <a:t> </a:t>
            </a:r>
            <a:r>
              <a:rPr lang="tr-TR" dirty="0" err="1" smtClean="0"/>
              <a:t>and</a:t>
            </a:r>
            <a:r>
              <a:rPr lang="tr-TR" dirty="0" smtClean="0"/>
              <a:t> </a:t>
            </a:r>
            <a:r>
              <a:rPr lang="tr-TR" dirty="0" err="1" smtClean="0"/>
              <a:t>economical</a:t>
            </a:r>
            <a:endParaRPr lang="tr-TR" dirty="0" smtClean="0"/>
          </a:p>
          <a:p>
            <a:r>
              <a:rPr lang="tr-TR" dirty="0" err="1" smtClean="0"/>
              <a:t>They</a:t>
            </a:r>
            <a:r>
              <a:rPr lang="tr-TR" dirty="0" smtClean="0"/>
              <a:t> </a:t>
            </a:r>
            <a:r>
              <a:rPr lang="tr-TR" dirty="0" err="1" smtClean="0"/>
              <a:t>are</a:t>
            </a:r>
            <a:r>
              <a:rPr lang="tr-TR" dirty="0" smtClean="0"/>
              <a:t> </a:t>
            </a:r>
            <a:r>
              <a:rPr lang="tr-TR" dirty="0" err="1" smtClean="0"/>
              <a:t>useful</a:t>
            </a:r>
            <a:r>
              <a:rPr lang="tr-TR" dirty="0" smtClean="0"/>
              <a:t> </a:t>
            </a:r>
            <a:r>
              <a:rPr lang="tr-TR" dirty="0" err="1" smtClean="0"/>
              <a:t>to</a:t>
            </a:r>
            <a:r>
              <a:rPr lang="tr-TR" dirty="0" smtClean="0"/>
              <a:t> </a:t>
            </a:r>
            <a:r>
              <a:rPr lang="tr-TR" dirty="0" err="1" smtClean="0"/>
              <a:t>conduct</a:t>
            </a:r>
            <a:r>
              <a:rPr lang="tr-TR" dirty="0" smtClean="0"/>
              <a:t> </a:t>
            </a:r>
            <a:r>
              <a:rPr lang="tr-TR" dirty="0" err="1" smtClean="0"/>
              <a:t>surveys</a:t>
            </a:r>
            <a:r>
              <a:rPr lang="tr-TR" dirty="0" smtClean="0"/>
              <a:t> </a:t>
            </a:r>
            <a:r>
              <a:rPr lang="tr-TR" dirty="0" err="1" smtClean="0"/>
              <a:t>and</a:t>
            </a:r>
            <a:r>
              <a:rPr lang="tr-TR" dirty="0" smtClean="0"/>
              <a:t> </a:t>
            </a:r>
            <a:r>
              <a:rPr lang="tr-TR" dirty="0" err="1" smtClean="0"/>
              <a:t>investigate</a:t>
            </a:r>
            <a:r>
              <a:rPr lang="tr-TR" dirty="0" smtClean="0"/>
              <a:t> </a:t>
            </a:r>
            <a:r>
              <a:rPr lang="tr-TR" dirty="0" err="1" smtClean="0"/>
              <a:t>sudden</a:t>
            </a:r>
            <a:r>
              <a:rPr lang="tr-TR" dirty="0" smtClean="0"/>
              <a:t> </a:t>
            </a:r>
            <a:r>
              <a:rPr lang="tr-TR" dirty="0" err="1" smtClean="0"/>
              <a:t>outbreaks</a:t>
            </a:r>
            <a:r>
              <a:rPr lang="tr-TR" dirty="0" smtClean="0"/>
              <a:t>.</a:t>
            </a:r>
          </a:p>
          <a:p>
            <a:pPr marL="0" indent="0">
              <a:buNone/>
            </a:pPr>
            <a:r>
              <a:rPr lang="tr-TR" dirty="0"/>
              <a:t> </a:t>
            </a:r>
            <a:r>
              <a:rPr lang="tr-TR" dirty="0" smtClean="0"/>
              <a:t>            But </a:t>
            </a:r>
            <a:r>
              <a:rPr lang="tr-TR" dirty="0" err="1" smtClean="0"/>
              <a:t>they</a:t>
            </a:r>
            <a:r>
              <a:rPr lang="tr-TR" dirty="0" smtClean="0"/>
              <a:t> </a:t>
            </a:r>
            <a:r>
              <a:rPr lang="tr-TR" dirty="0" err="1" smtClean="0"/>
              <a:t>are</a:t>
            </a:r>
            <a:r>
              <a:rPr lang="tr-TR" dirty="0" smtClean="0"/>
              <a:t> not an </a:t>
            </a:r>
            <a:r>
              <a:rPr lang="tr-TR" dirty="0" err="1" smtClean="0"/>
              <a:t>appropriate</a:t>
            </a:r>
            <a:r>
              <a:rPr lang="tr-TR" dirty="0" smtClean="0"/>
              <a:t> </a:t>
            </a:r>
            <a:r>
              <a:rPr lang="tr-TR" dirty="0" err="1" smtClean="0"/>
              <a:t>way</a:t>
            </a:r>
            <a:r>
              <a:rPr lang="tr-TR" dirty="0" smtClean="0"/>
              <a:t>  </a:t>
            </a:r>
            <a:r>
              <a:rPr lang="tr-TR" dirty="0" err="1" smtClean="0"/>
              <a:t>to</a:t>
            </a:r>
            <a:r>
              <a:rPr lang="tr-TR" dirty="0" smtClean="0"/>
              <a:t> </a:t>
            </a:r>
            <a:r>
              <a:rPr lang="tr-TR" dirty="0" err="1" smtClean="0"/>
              <a:t>study</a:t>
            </a:r>
            <a:endParaRPr lang="tr-TR" dirty="0" smtClean="0"/>
          </a:p>
          <a:p>
            <a:r>
              <a:rPr lang="tr-TR" dirty="0" err="1" smtClean="0"/>
              <a:t>Rare</a:t>
            </a:r>
            <a:r>
              <a:rPr lang="tr-TR" dirty="0" smtClean="0"/>
              <a:t> </a:t>
            </a:r>
            <a:r>
              <a:rPr lang="tr-TR" dirty="0" err="1" smtClean="0"/>
              <a:t>events</a:t>
            </a:r>
            <a:r>
              <a:rPr lang="tr-TR" dirty="0" smtClean="0"/>
              <a:t>, </a:t>
            </a:r>
            <a:r>
              <a:rPr lang="tr-TR" dirty="0" err="1" smtClean="0"/>
              <a:t>diseases</a:t>
            </a:r>
            <a:endParaRPr lang="tr-TR" dirty="0" smtClean="0"/>
          </a:p>
          <a:p>
            <a:r>
              <a:rPr lang="tr-TR" dirty="0" err="1" smtClean="0"/>
              <a:t>Rare</a:t>
            </a:r>
            <a:r>
              <a:rPr lang="tr-TR" dirty="0" smtClean="0"/>
              <a:t> </a:t>
            </a:r>
            <a:r>
              <a:rPr lang="tr-TR" dirty="0" err="1" smtClean="0"/>
              <a:t>exposures</a:t>
            </a:r>
            <a:endParaRPr lang="tr-TR" dirty="0" smtClean="0"/>
          </a:p>
          <a:p>
            <a:r>
              <a:rPr lang="tr-TR" dirty="0" err="1" smtClean="0"/>
              <a:t>Diseases</a:t>
            </a:r>
            <a:r>
              <a:rPr lang="tr-TR" dirty="0" smtClean="0"/>
              <a:t> of </a:t>
            </a:r>
            <a:r>
              <a:rPr lang="tr-TR" dirty="0" err="1" smtClean="0"/>
              <a:t>short</a:t>
            </a:r>
            <a:r>
              <a:rPr lang="tr-TR" dirty="0" smtClean="0"/>
              <a:t> </a:t>
            </a:r>
            <a:r>
              <a:rPr lang="tr-TR" dirty="0" err="1" smtClean="0"/>
              <a:t>duration</a:t>
            </a:r>
            <a:r>
              <a:rPr lang="tr-TR" dirty="0" smtClean="0"/>
              <a:t> </a:t>
            </a:r>
          </a:p>
          <a:p>
            <a:pPr>
              <a:buFont typeface="Wingdings" panose="05000000000000000000" pitchFamily="2" charset="2"/>
              <a:buChar char="Ø"/>
            </a:pPr>
            <a:endParaRPr lang="tr-TR" dirty="0" smtClean="0"/>
          </a:p>
          <a:p>
            <a:pPr marL="0" indent="0">
              <a:buNone/>
            </a:pPr>
            <a:endParaRPr lang="tr-TR" dirty="0"/>
          </a:p>
          <a:p>
            <a:pPr marL="0" indent="0">
              <a:buNone/>
            </a:pPr>
            <a:endParaRPr lang="tr-TR" dirty="0" smtClean="0"/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062398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</p:spPr>
        <p:txBody>
          <a:bodyPr/>
          <a:lstStyle/>
          <a:p>
            <a:r>
              <a:rPr lang="tr-TR" dirty="0" smtClean="0"/>
              <a:t>Cross-</a:t>
            </a:r>
            <a:r>
              <a:rPr lang="tr-TR" dirty="0" err="1" smtClean="0"/>
              <a:t>Sectional</a:t>
            </a:r>
            <a:r>
              <a:rPr lang="tr-TR" dirty="0" smtClean="0"/>
              <a:t> </a:t>
            </a:r>
            <a:r>
              <a:rPr lang="tr-TR" dirty="0" err="1" smtClean="0"/>
              <a:t>Study</a:t>
            </a:r>
            <a:r>
              <a:rPr lang="tr-TR" dirty="0" smtClean="0"/>
              <a:t> Design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47888" y="3107014"/>
            <a:ext cx="1440160" cy="903211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tr-TR" dirty="0" err="1" smtClean="0">
                <a:solidFill>
                  <a:srgbClr val="C00000"/>
                </a:solidFill>
              </a:rPr>
              <a:t>Defined</a:t>
            </a:r>
            <a:endParaRPr lang="tr-TR" dirty="0" smtClean="0">
              <a:solidFill>
                <a:srgbClr val="C00000"/>
              </a:solidFill>
            </a:endParaRPr>
          </a:p>
          <a:p>
            <a:pPr marL="0" indent="0">
              <a:buNone/>
            </a:pPr>
            <a:r>
              <a:rPr lang="tr-TR" dirty="0" err="1" smtClean="0">
                <a:solidFill>
                  <a:srgbClr val="C00000"/>
                </a:solidFill>
              </a:rPr>
              <a:t>Population</a:t>
            </a:r>
            <a:endParaRPr lang="tr-TR" dirty="0">
              <a:solidFill>
                <a:srgbClr val="C00000"/>
              </a:solidFill>
            </a:endParaRPr>
          </a:p>
        </p:txBody>
      </p:sp>
      <p:cxnSp>
        <p:nvCxnSpPr>
          <p:cNvPr id="11" name="Düz Bağlayıcı 10"/>
          <p:cNvCxnSpPr>
            <a:stCxn id="3" idx="3"/>
          </p:cNvCxnSpPr>
          <p:nvPr/>
        </p:nvCxnSpPr>
        <p:spPr>
          <a:xfrm flipV="1">
            <a:off x="1588048" y="3542174"/>
            <a:ext cx="648072" cy="1644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Metin kutusu 13"/>
          <p:cNvSpPr txBox="1"/>
          <p:nvPr/>
        </p:nvSpPr>
        <p:spPr>
          <a:xfrm>
            <a:off x="2051720" y="3424355"/>
            <a:ext cx="936104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dirty="0" err="1" smtClean="0">
                <a:solidFill>
                  <a:srgbClr val="C00000"/>
                </a:solidFill>
              </a:rPr>
              <a:t>Sample</a:t>
            </a:r>
            <a:endParaRPr lang="tr-TR" dirty="0">
              <a:solidFill>
                <a:srgbClr val="C00000"/>
              </a:solidFill>
            </a:endParaRPr>
          </a:p>
        </p:txBody>
      </p:sp>
      <p:cxnSp>
        <p:nvCxnSpPr>
          <p:cNvPr id="17" name="Düz Bağlayıcı 16"/>
          <p:cNvCxnSpPr>
            <a:stCxn id="14" idx="3"/>
          </p:cNvCxnSpPr>
          <p:nvPr/>
        </p:nvCxnSpPr>
        <p:spPr>
          <a:xfrm>
            <a:off x="2987824" y="3609021"/>
            <a:ext cx="57606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Düz Bağlayıcı 20"/>
          <p:cNvCxnSpPr/>
          <p:nvPr/>
        </p:nvCxnSpPr>
        <p:spPr>
          <a:xfrm>
            <a:off x="3563888" y="3609021"/>
            <a:ext cx="432048" cy="46805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Düz Bağlayıcı 24"/>
          <p:cNvCxnSpPr/>
          <p:nvPr/>
        </p:nvCxnSpPr>
        <p:spPr>
          <a:xfrm flipV="1">
            <a:off x="3563888" y="2930416"/>
            <a:ext cx="306497" cy="67860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Düz Bağlayıcı 28"/>
          <p:cNvCxnSpPr/>
          <p:nvPr/>
        </p:nvCxnSpPr>
        <p:spPr>
          <a:xfrm>
            <a:off x="3995936" y="4077072"/>
            <a:ext cx="4572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Düz Bağlayıcı 31"/>
          <p:cNvCxnSpPr/>
          <p:nvPr/>
        </p:nvCxnSpPr>
        <p:spPr>
          <a:xfrm flipV="1">
            <a:off x="3870385" y="2915652"/>
            <a:ext cx="557599" cy="1476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Düz Bağlayıcı 34"/>
          <p:cNvCxnSpPr/>
          <p:nvPr/>
        </p:nvCxnSpPr>
        <p:spPr>
          <a:xfrm flipV="1">
            <a:off x="4453136" y="2426360"/>
            <a:ext cx="360040" cy="50405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Düz Bağlayıcı 37"/>
          <p:cNvCxnSpPr/>
          <p:nvPr/>
        </p:nvCxnSpPr>
        <p:spPr>
          <a:xfrm>
            <a:off x="4468965" y="2930416"/>
            <a:ext cx="360040" cy="48689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Düz Bağlayıcı 41"/>
          <p:cNvCxnSpPr/>
          <p:nvPr/>
        </p:nvCxnSpPr>
        <p:spPr>
          <a:xfrm flipV="1">
            <a:off x="4453136" y="3609022"/>
            <a:ext cx="442900" cy="46805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Düz Bağlayıcı 44"/>
          <p:cNvCxnSpPr/>
          <p:nvPr/>
        </p:nvCxnSpPr>
        <p:spPr>
          <a:xfrm>
            <a:off x="4453136" y="4077072"/>
            <a:ext cx="442900" cy="50405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Düz Bağlayıcı 51"/>
          <p:cNvCxnSpPr/>
          <p:nvPr/>
        </p:nvCxnSpPr>
        <p:spPr>
          <a:xfrm>
            <a:off x="4829005" y="2426360"/>
            <a:ext cx="432784" cy="102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Düz Bağlayıcı 53"/>
          <p:cNvCxnSpPr/>
          <p:nvPr/>
        </p:nvCxnSpPr>
        <p:spPr>
          <a:xfrm flipV="1">
            <a:off x="4862690" y="3414782"/>
            <a:ext cx="399099" cy="957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Düz Bağlayıcı 54"/>
          <p:cNvCxnSpPr/>
          <p:nvPr/>
        </p:nvCxnSpPr>
        <p:spPr>
          <a:xfrm flipV="1">
            <a:off x="4896036" y="3609021"/>
            <a:ext cx="365753" cy="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Düz Bağlayıcı 55"/>
          <p:cNvCxnSpPr/>
          <p:nvPr/>
        </p:nvCxnSpPr>
        <p:spPr>
          <a:xfrm>
            <a:off x="4919751" y="4581128"/>
            <a:ext cx="44433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Metin kutusu 58"/>
          <p:cNvSpPr txBox="1"/>
          <p:nvPr/>
        </p:nvSpPr>
        <p:spPr>
          <a:xfrm>
            <a:off x="5261790" y="2436597"/>
            <a:ext cx="3198642" cy="338554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1600" dirty="0" err="1" smtClean="0"/>
              <a:t>Exposed</a:t>
            </a:r>
            <a:r>
              <a:rPr lang="tr-TR" sz="1600" dirty="0" smtClean="0"/>
              <a:t>; </a:t>
            </a:r>
            <a:r>
              <a:rPr lang="tr-TR" sz="1600" dirty="0" err="1" smtClean="0"/>
              <a:t>Have</a:t>
            </a:r>
            <a:r>
              <a:rPr lang="tr-TR" sz="1600" dirty="0" smtClean="0"/>
              <a:t> </a:t>
            </a:r>
            <a:r>
              <a:rPr lang="tr-TR" sz="1600" dirty="0" err="1" smtClean="0"/>
              <a:t>Disease</a:t>
            </a:r>
            <a:endParaRPr lang="tr-TR" sz="1600" dirty="0"/>
          </a:p>
        </p:txBody>
      </p:sp>
      <p:sp>
        <p:nvSpPr>
          <p:cNvPr id="60" name="Metin kutusu 59"/>
          <p:cNvSpPr txBox="1"/>
          <p:nvPr/>
        </p:nvSpPr>
        <p:spPr>
          <a:xfrm>
            <a:off x="5261790" y="3107005"/>
            <a:ext cx="3198642" cy="338554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1600" dirty="0" err="1" smtClean="0"/>
              <a:t>Exposed</a:t>
            </a:r>
            <a:r>
              <a:rPr lang="tr-TR" sz="1600" dirty="0" smtClean="0"/>
              <a:t>; Do Not </a:t>
            </a:r>
            <a:r>
              <a:rPr lang="tr-TR" sz="1600" dirty="0" err="1" smtClean="0"/>
              <a:t>Have</a:t>
            </a:r>
            <a:r>
              <a:rPr lang="tr-TR" sz="1600" dirty="0" smtClean="0"/>
              <a:t> </a:t>
            </a:r>
            <a:r>
              <a:rPr lang="tr-TR" sz="1600" dirty="0" err="1" smtClean="0"/>
              <a:t>Disease</a:t>
            </a:r>
            <a:endParaRPr lang="tr-TR" sz="1600" dirty="0"/>
          </a:p>
        </p:txBody>
      </p:sp>
      <p:sp>
        <p:nvSpPr>
          <p:cNvPr id="61" name="Metin kutusu 60"/>
          <p:cNvSpPr txBox="1"/>
          <p:nvPr/>
        </p:nvSpPr>
        <p:spPr>
          <a:xfrm>
            <a:off x="5261790" y="3609021"/>
            <a:ext cx="3198642" cy="338554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1600" dirty="0" smtClean="0"/>
              <a:t>Not </a:t>
            </a:r>
            <a:r>
              <a:rPr lang="tr-TR" sz="1600" dirty="0" err="1" smtClean="0"/>
              <a:t>Exposed</a:t>
            </a:r>
            <a:r>
              <a:rPr lang="tr-TR" sz="1600" dirty="0" smtClean="0"/>
              <a:t>; </a:t>
            </a:r>
            <a:r>
              <a:rPr lang="tr-TR" sz="1600" dirty="0" err="1" smtClean="0"/>
              <a:t>Have</a:t>
            </a:r>
            <a:r>
              <a:rPr lang="tr-TR" sz="1600" dirty="0" smtClean="0"/>
              <a:t> </a:t>
            </a:r>
            <a:r>
              <a:rPr lang="tr-TR" sz="1600" dirty="0" err="1" smtClean="0"/>
              <a:t>Disease</a:t>
            </a:r>
            <a:endParaRPr lang="tr-TR" sz="1600" dirty="0"/>
          </a:p>
        </p:txBody>
      </p:sp>
      <p:sp>
        <p:nvSpPr>
          <p:cNvPr id="62" name="Metin kutusu 61"/>
          <p:cNvSpPr txBox="1"/>
          <p:nvPr/>
        </p:nvSpPr>
        <p:spPr>
          <a:xfrm>
            <a:off x="5312939" y="4273351"/>
            <a:ext cx="3147493" cy="58477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1600" dirty="0" smtClean="0"/>
              <a:t>Not </a:t>
            </a:r>
            <a:r>
              <a:rPr lang="tr-TR" sz="1600" dirty="0" err="1" smtClean="0"/>
              <a:t>Exposed</a:t>
            </a:r>
            <a:r>
              <a:rPr lang="tr-TR" sz="1600" dirty="0" smtClean="0"/>
              <a:t>; Do Not </a:t>
            </a:r>
            <a:r>
              <a:rPr lang="tr-TR" sz="1600" dirty="0" err="1" smtClean="0"/>
              <a:t>Have</a:t>
            </a:r>
            <a:r>
              <a:rPr lang="tr-TR" sz="1600" dirty="0" smtClean="0"/>
              <a:t> </a:t>
            </a:r>
            <a:r>
              <a:rPr lang="tr-TR" sz="1600" dirty="0" err="1" smtClean="0"/>
              <a:t>Disease</a:t>
            </a:r>
            <a:endParaRPr lang="tr-TR" sz="1600" dirty="0"/>
          </a:p>
        </p:txBody>
      </p:sp>
      <p:sp>
        <p:nvSpPr>
          <p:cNvPr id="65" name="Metin kutusu 64"/>
          <p:cNvSpPr txBox="1"/>
          <p:nvPr/>
        </p:nvSpPr>
        <p:spPr>
          <a:xfrm>
            <a:off x="1284683" y="2590485"/>
            <a:ext cx="10445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400" b="1" dirty="0" err="1" smtClean="0"/>
              <a:t>Sampling</a:t>
            </a:r>
            <a:endParaRPr lang="tr-TR" sz="1400" b="1" dirty="0"/>
          </a:p>
        </p:txBody>
      </p:sp>
      <p:cxnSp>
        <p:nvCxnSpPr>
          <p:cNvPr id="67" name="Düz Ok Bağlayıcısı 66"/>
          <p:cNvCxnSpPr/>
          <p:nvPr/>
        </p:nvCxnSpPr>
        <p:spPr>
          <a:xfrm>
            <a:off x="1806935" y="3082928"/>
            <a:ext cx="0" cy="4180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Metin kutusu 69"/>
          <p:cNvSpPr txBox="1"/>
          <p:nvPr/>
        </p:nvSpPr>
        <p:spPr>
          <a:xfrm>
            <a:off x="2698288" y="1929263"/>
            <a:ext cx="152624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400" b="1" dirty="0" err="1" smtClean="0"/>
              <a:t>Collecting</a:t>
            </a:r>
            <a:r>
              <a:rPr lang="tr-TR" sz="1400" b="1" dirty="0" smtClean="0"/>
              <a:t> Data</a:t>
            </a:r>
          </a:p>
          <a:p>
            <a:r>
              <a:rPr lang="tr-TR" sz="1400" b="1" dirty="0" err="1" smtClean="0"/>
              <a:t>Quesstionaire</a:t>
            </a:r>
            <a:r>
              <a:rPr lang="tr-TR" sz="1400" b="1" dirty="0" smtClean="0"/>
              <a:t>, PE, </a:t>
            </a:r>
            <a:r>
              <a:rPr lang="tr-TR" sz="1400" b="1" dirty="0" err="1" smtClean="0"/>
              <a:t>Laboratory</a:t>
            </a:r>
            <a:endParaRPr lang="tr-TR" sz="1400" b="1" dirty="0"/>
          </a:p>
        </p:txBody>
      </p:sp>
      <p:cxnSp>
        <p:nvCxnSpPr>
          <p:cNvPr id="72" name="Düz Ok Bağlayıcısı 71"/>
          <p:cNvCxnSpPr/>
          <p:nvPr/>
        </p:nvCxnSpPr>
        <p:spPr>
          <a:xfrm>
            <a:off x="3452356" y="2857787"/>
            <a:ext cx="9056" cy="56656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Metin kutusu 22"/>
          <p:cNvSpPr txBox="1"/>
          <p:nvPr/>
        </p:nvSpPr>
        <p:spPr>
          <a:xfrm>
            <a:off x="8604448" y="2176699"/>
            <a:ext cx="40588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600" dirty="0" smtClean="0"/>
              <a:t>a</a:t>
            </a:r>
            <a:endParaRPr lang="tr-TR" sz="3600" dirty="0"/>
          </a:p>
        </p:txBody>
      </p:sp>
      <p:sp>
        <p:nvSpPr>
          <p:cNvPr id="24" name="Dikdörtgen 23"/>
          <p:cNvSpPr/>
          <p:nvPr/>
        </p:nvSpPr>
        <p:spPr>
          <a:xfrm>
            <a:off x="8612560" y="2904066"/>
            <a:ext cx="41389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tr-TR" sz="3200" dirty="0" smtClean="0">
                <a:solidFill>
                  <a:prstClr val="black"/>
                </a:solidFill>
              </a:rPr>
              <a:t>b</a:t>
            </a:r>
            <a:endParaRPr lang="tr-TR" sz="3200" dirty="0">
              <a:solidFill>
                <a:prstClr val="black"/>
              </a:solidFill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8598631" y="3432180"/>
            <a:ext cx="39786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tr-TR" sz="3600" dirty="0" smtClean="0">
                <a:solidFill>
                  <a:prstClr val="black"/>
                </a:solidFill>
              </a:rPr>
              <a:t>c</a:t>
            </a:r>
            <a:endParaRPr lang="tr-TR" sz="3600" dirty="0">
              <a:solidFill>
                <a:prstClr val="black"/>
              </a:solidFill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8612560" y="4242572"/>
            <a:ext cx="44595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tr-TR" sz="3600" dirty="0" smtClean="0">
                <a:solidFill>
                  <a:prstClr val="black"/>
                </a:solidFill>
              </a:rPr>
              <a:t>d</a:t>
            </a:r>
            <a:endParaRPr lang="tr-TR" sz="3600" dirty="0">
              <a:solidFill>
                <a:prstClr val="black"/>
              </a:solidFill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5260620" y="1652264"/>
            <a:ext cx="319981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tr-TR" sz="2000" b="1" dirty="0" err="1" smtClean="0">
                <a:solidFill>
                  <a:prstClr val="black"/>
                </a:solidFill>
              </a:rPr>
              <a:t>Four</a:t>
            </a:r>
            <a:r>
              <a:rPr lang="tr-TR" sz="2000" b="1" dirty="0" smtClean="0">
                <a:solidFill>
                  <a:prstClr val="black"/>
                </a:solidFill>
              </a:rPr>
              <a:t> </a:t>
            </a:r>
            <a:r>
              <a:rPr lang="tr-TR" sz="2000" b="1" dirty="0" err="1" smtClean="0">
                <a:solidFill>
                  <a:prstClr val="black"/>
                </a:solidFill>
              </a:rPr>
              <a:t>groups</a:t>
            </a:r>
            <a:r>
              <a:rPr lang="tr-TR" sz="2000" b="1" dirty="0" smtClean="0">
                <a:solidFill>
                  <a:prstClr val="black"/>
                </a:solidFill>
              </a:rPr>
              <a:t> </a:t>
            </a:r>
            <a:r>
              <a:rPr lang="tr-TR" sz="2000" b="1" dirty="0" err="1" smtClean="0">
                <a:solidFill>
                  <a:prstClr val="black"/>
                </a:solidFill>
              </a:rPr>
              <a:t>are</a:t>
            </a:r>
            <a:r>
              <a:rPr lang="tr-TR" sz="2000" b="1" dirty="0" smtClean="0">
                <a:solidFill>
                  <a:prstClr val="black"/>
                </a:solidFill>
              </a:rPr>
              <a:t> </a:t>
            </a:r>
            <a:r>
              <a:rPr lang="tr-TR" sz="2000" b="1" dirty="0" err="1" smtClean="0">
                <a:solidFill>
                  <a:prstClr val="black"/>
                </a:solidFill>
              </a:rPr>
              <a:t>possible</a:t>
            </a:r>
            <a:endParaRPr lang="tr-TR" sz="2000" b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7557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Research</a:t>
            </a:r>
            <a:r>
              <a:rPr lang="tr-TR" dirty="0" smtClean="0"/>
              <a:t> </a:t>
            </a:r>
            <a:r>
              <a:rPr lang="tr-TR" dirty="0" err="1" smtClean="0"/>
              <a:t>Question</a:t>
            </a:r>
            <a:endParaRPr lang="tr-TR" dirty="0"/>
          </a:p>
        </p:txBody>
      </p:sp>
      <p:sp>
        <p:nvSpPr>
          <p:cNvPr id="5" name="İçerik Yer Tutucusu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tr-TR" sz="6600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tr-TR" sz="6600" dirty="0" err="1" smtClean="0">
                <a:solidFill>
                  <a:srgbClr val="FF0000"/>
                </a:solidFill>
              </a:rPr>
              <a:t>What</a:t>
            </a:r>
            <a:r>
              <a:rPr lang="tr-TR" sz="6600" dirty="0" smtClean="0">
                <a:solidFill>
                  <a:srgbClr val="FF0000"/>
                </a:solidFill>
              </a:rPr>
              <a:t> is </a:t>
            </a:r>
            <a:r>
              <a:rPr lang="tr-TR" sz="6600" dirty="0" err="1" smtClean="0">
                <a:solidFill>
                  <a:srgbClr val="FF0000"/>
                </a:solidFill>
              </a:rPr>
              <a:t>happening</a:t>
            </a:r>
            <a:r>
              <a:rPr lang="tr-TR" sz="6600" dirty="0" smtClean="0">
                <a:solidFill>
                  <a:srgbClr val="FF0000"/>
                </a:solidFill>
              </a:rPr>
              <a:t>?</a:t>
            </a:r>
            <a:endParaRPr lang="tr-TR" sz="6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0274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33802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kış">
  <a:themeElements>
    <a:clrScheme name="Akış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Akış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kış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108</TotalTime>
  <Words>327</Words>
  <Application>Microsoft Office PowerPoint</Application>
  <PresentationFormat>Ekran Gösterisi (4:3)</PresentationFormat>
  <Paragraphs>106</Paragraphs>
  <Slides>12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12</vt:i4>
      </vt:variant>
    </vt:vector>
  </HeadingPairs>
  <TitlesOfParts>
    <vt:vector size="13" baseType="lpstr">
      <vt:lpstr>Akış</vt:lpstr>
      <vt:lpstr>Cross-Sectional Studies</vt:lpstr>
      <vt:lpstr>Cross-Sectional Studies</vt:lpstr>
      <vt:lpstr>Cross-Sectional Studies</vt:lpstr>
      <vt:lpstr>Cross-Sectional Studies</vt:lpstr>
      <vt:lpstr>Cross-Sectional Studies </vt:lpstr>
      <vt:lpstr>PowerPoint Sunusu</vt:lpstr>
      <vt:lpstr>Cross-Sectional Study Design</vt:lpstr>
      <vt:lpstr>Research Question</vt:lpstr>
      <vt:lpstr>PowerPoint Sunusu</vt:lpstr>
      <vt:lpstr>Disease Prevalence</vt:lpstr>
      <vt:lpstr>Exposure &amp; Disease</vt:lpstr>
      <vt:lpstr>Disease Prevalances in exposed and not exposed groups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genel</dc:creator>
  <cp:lastModifiedBy>genel</cp:lastModifiedBy>
  <cp:revision>21</cp:revision>
  <dcterms:created xsi:type="dcterms:W3CDTF">2015-12-01T09:01:05Z</dcterms:created>
  <dcterms:modified xsi:type="dcterms:W3CDTF">2016-01-27T09:14:36Z</dcterms:modified>
</cp:coreProperties>
</file>