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00"/>
    <a:srgbClr val="336600"/>
    <a:srgbClr val="990000"/>
    <a:srgbClr val="009900"/>
    <a:srgbClr val="FFFF66"/>
    <a:srgbClr val="99FFCC"/>
    <a:srgbClr val="FF66CC"/>
    <a:srgbClr val="3B7CFF"/>
    <a:srgbClr val="1B6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55" autoAdjust="0"/>
  </p:normalViewPr>
  <p:slideViewPr>
    <p:cSldViewPr snapToGrid="0">
      <p:cViewPr varScale="1">
        <p:scale>
          <a:sx n="10" d="100"/>
          <a:sy n="10" d="100"/>
        </p:scale>
        <p:origin x="2116" y="-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3E74-A61A-4B50-878D-4EAB4A87274E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C83AF-2DE8-4F9B-BFAF-15CE88C17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9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83AF-2DE8-4F9B-BFAF-15CE88C17C3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32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27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83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6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60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32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94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74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05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5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77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15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FCBFF-373E-4594-BD22-3560241D999B}" type="datetimeFigureOut">
              <a:rPr lang="tr-TR" smtClean="0"/>
              <a:t>29.04.2025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24AF-A5F4-43A3-A0B9-52CA170CA2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2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Kiriş 39"/>
          <p:cNvSpPr/>
          <p:nvPr/>
        </p:nvSpPr>
        <p:spPr>
          <a:xfrm rot="12195730">
            <a:off x="-18527207" y="3849223"/>
            <a:ext cx="35920251" cy="47784240"/>
          </a:xfrm>
          <a:prstGeom prst="chor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897CFF-993E-8BA8-92C8-2769FCE49E7B}"/>
              </a:ext>
            </a:extLst>
          </p:cNvPr>
          <p:cNvSpPr/>
          <p:nvPr/>
        </p:nvSpPr>
        <p:spPr>
          <a:xfrm rot="20955043">
            <a:off x="11179216" y="5268363"/>
            <a:ext cx="6657431" cy="67306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878738-D621-48F8-B7D8-02DB570DE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3586" y="71088"/>
            <a:ext cx="22648258" cy="3183775"/>
          </a:xfrm>
        </p:spPr>
        <p:txBody>
          <a:bodyPr>
            <a:normAutofit/>
          </a:bodyPr>
          <a:lstStyle/>
          <a:p>
            <a:r>
              <a:rPr lang="tr-TR" sz="9600" b="1" dirty="0">
                <a:solidFill>
                  <a:schemeClr val="bg1">
                    <a:lumMod val="85000"/>
                  </a:schemeClr>
                </a:solidFill>
              </a:rPr>
              <a:t>Biyoloji Bölümü Bitirme Çalışması Poster Örneği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4F9BEAA-30DB-4689-8227-F98200489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0696" y="3080360"/>
            <a:ext cx="24299466" cy="21944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6000" b="1" u="sng" dirty="0">
                <a:solidFill>
                  <a:schemeClr val="bg1">
                    <a:lumMod val="85000"/>
                  </a:schemeClr>
                </a:solidFill>
              </a:rPr>
              <a:t>Ad </a:t>
            </a:r>
            <a:r>
              <a:rPr lang="tr-TR" sz="6000" b="1" u="sng" dirty="0" err="1">
                <a:solidFill>
                  <a:schemeClr val="bg1">
                    <a:lumMod val="85000"/>
                  </a:schemeClr>
                </a:solidFill>
              </a:rPr>
              <a:t>Soyad</a:t>
            </a:r>
            <a:r>
              <a:rPr lang="tr-TR" sz="6000" b="1">
                <a:solidFill>
                  <a:schemeClr val="bg1">
                    <a:lumMod val="85000"/>
                  </a:schemeClr>
                </a:solidFill>
              </a:rPr>
              <a:t>,  Unvan </a:t>
            </a:r>
            <a:r>
              <a:rPr lang="tr-TR" sz="6000" b="1" dirty="0">
                <a:solidFill>
                  <a:schemeClr val="bg1">
                    <a:lumMod val="85000"/>
                  </a:schemeClr>
                </a:solidFill>
              </a:rPr>
              <a:t>Ad </a:t>
            </a:r>
            <a:r>
              <a:rPr lang="tr-TR" sz="6000" b="1" dirty="0" err="1">
                <a:solidFill>
                  <a:schemeClr val="bg1">
                    <a:lumMod val="85000"/>
                  </a:schemeClr>
                </a:solidFill>
              </a:rPr>
              <a:t>soyad</a:t>
            </a:r>
            <a:endParaRPr lang="tr-TR" sz="60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4400" dirty="0">
                <a:solidFill>
                  <a:schemeClr val="bg1">
                    <a:lumMod val="85000"/>
                  </a:schemeClr>
                </a:solidFill>
              </a:rPr>
              <a:t>Adres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5DAFC11-6A75-5C5E-F816-A06D2F536F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1" y="322800"/>
            <a:ext cx="3573576" cy="3575218"/>
          </a:xfrm>
          <a:prstGeom prst="rect">
            <a:avLst/>
          </a:prstGeom>
        </p:spPr>
      </p:pic>
      <p:grpSp>
        <p:nvGrpSpPr>
          <p:cNvPr id="1028" name="Grup 1027">
            <a:extLst>
              <a:ext uri="{FF2B5EF4-FFF2-40B4-BE49-F238E27FC236}">
                <a16:creationId xmlns:a16="http://schemas.microsoft.com/office/drawing/2014/main" id="{4EDA025A-353D-D4AC-F536-AA4F6B4EB56B}"/>
              </a:ext>
            </a:extLst>
          </p:cNvPr>
          <p:cNvGrpSpPr/>
          <p:nvPr/>
        </p:nvGrpSpPr>
        <p:grpSpPr>
          <a:xfrm>
            <a:off x="357693" y="30016580"/>
            <a:ext cx="7996275" cy="4257454"/>
            <a:chOff x="499728" y="32155447"/>
            <a:chExt cx="8426035" cy="4415454"/>
          </a:xfrm>
        </p:grpSpPr>
        <p:sp>
          <p:nvSpPr>
            <p:cNvPr id="32" name="Metin kutusu 31">
              <a:extLst>
                <a:ext uri="{FF2B5EF4-FFF2-40B4-BE49-F238E27FC236}">
                  <a16:creationId xmlns:a16="http://schemas.microsoft.com/office/drawing/2014/main" id="{B070A5DE-EC58-A492-73A0-162A0FD203F0}"/>
                </a:ext>
              </a:extLst>
            </p:cNvPr>
            <p:cNvSpPr txBox="1"/>
            <p:nvPr/>
          </p:nvSpPr>
          <p:spPr>
            <a:xfrm>
              <a:off x="499728" y="36133599"/>
              <a:ext cx="8426035" cy="437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Şekil 2. ………………………….görüntüsü</a:t>
              </a:r>
              <a:endPara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8692B103-95CB-5D36-DA69-BC3A471FA2EC}"/>
                </a:ext>
              </a:extLst>
            </p:cNvPr>
            <p:cNvGrpSpPr/>
            <p:nvPr/>
          </p:nvGrpSpPr>
          <p:grpSpPr>
            <a:xfrm>
              <a:off x="6264537" y="32155447"/>
              <a:ext cx="1940259" cy="847479"/>
              <a:chOff x="6549683" y="32084746"/>
              <a:chExt cx="1940259" cy="847479"/>
            </a:xfrm>
          </p:grpSpPr>
          <p:sp>
            <p:nvSpPr>
              <p:cNvPr id="8" name="Dikdörtgen 7">
                <a:extLst>
                  <a:ext uri="{FF2B5EF4-FFF2-40B4-BE49-F238E27FC236}">
                    <a16:creationId xmlns:a16="http://schemas.microsoft.com/office/drawing/2014/main" id="{334DC59D-B5F5-15BF-4C3F-A6C2CB113505}"/>
                  </a:ext>
                </a:extLst>
              </p:cNvPr>
              <p:cNvSpPr/>
              <p:nvPr/>
            </p:nvSpPr>
            <p:spPr>
              <a:xfrm>
                <a:off x="6549683" y="32084746"/>
                <a:ext cx="1926236" cy="22485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4" name="Dikdörtgen 33">
                <a:extLst>
                  <a:ext uri="{FF2B5EF4-FFF2-40B4-BE49-F238E27FC236}">
                    <a16:creationId xmlns:a16="http://schemas.microsoft.com/office/drawing/2014/main" id="{800BE071-0728-12F7-07A7-5BAE5C381327}"/>
                  </a:ext>
                </a:extLst>
              </p:cNvPr>
              <p:cNvSpPr/>
              <p:nvPr/>
            </p:nvSpPr>
            <p:spPr>
              <a:xfrm>
                <a:off x="6563706" y="32540537"/>
                <a:ext cx="1926236" cy="39168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48379CCD-1A46-A1F7-1C07-9EF270742BCB}"/>
              </a:ext>
            </a:extLst>
          </p:cNvPr>
          <p:cNvSpPr txBox="1"/>
          <p:nvPr/>
        </p:nvSpPr>
        <p:spPr>
          <a:xfrm>
            <a:off x="19968108" y="37762409"/>
            <a:ext cx="12208240" cy="577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</a:rPr>
              <a:t>TEŞEKKÜR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chemeClr val="bg1"/>
                </a:solidFill>
                <a:cs typeface="Arial" charset="0"/>
              </a:rPr>
              <a:t>Bana bu konuda çalışma olanağı sağlayan Danışman hocam ………………..’ya, ……………………… yardım eden …………………………………’e  teşekkür ederim.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</a:rPr>
              <a:t>KAYNAKLAR</a:t>
            </a:r>
            <a:endParaRPr lang="tr-TR" sz="1600" b="1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600" dirty="0" err="1">
                <a:solidFill>
                  <a:schemeClr val="bg1"/>
                </a:solidFill>
              </a:rPr>
              <a:t>Xxx</a:t>
            </a:r>
            <a:endParaRPr lang="tr-TR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FE3371AD-A455-8E94-A173-62CBC3EC32BC}"/>
              </a:ext>
            </a:extLst>
          </p:cNvPr>
          <p:cNvSpPr txBox="1"/>
          <p:nvPr/>
        </p:nvSpPr>
        <p:spPr>
          <a:xfrm>
            <a:off x="357694" y="5467161"/>
            <a:ext cx="10700345" cy="1157048"/>
          </a:xfrm>
          <a:custGeom>
            <a:avLst/>
            <a:gdLst>
              <a:gd name="connsiteX0" fmla="*/ 0 w 12011777"/>
              <a:gd name="connsiteY0" fmla="*/ 0 h 6235361"/>
              <a:gd name="connsiteX1" fmla="*/ 12011777 w 12011777"/>
              <a:gd name="connsiteY1" fmla="*/ 0 h 6235361"/>
              <a:gd name="connsiteX2" fmla="*/ 12011777 w 12011777"/>
              <a:gd name="connsiteY2" fmla="*/ 6235361 h 6235361"/>
              <a:gd name="connsiteX3" fmla="*/ 0 w 12011777"/>
              <a:gd name="connsiteY3" fmla="*/ 6235361 h 6235361"/>
              <a:gd name="connsiteX4" fmla="*/ 0 w 12011777"/>
              <a:gd name="connsiteY4" fmla="*/ 0 h 6235361"/>
              <a:gd name="connsiteX0" fmla="*/ 0 w 12011777"/>
              <a:gd name="connsiteY0" fmla="*/ 0 h 6235361"/>
              <a:gd name="connsiteX1" fmla="*/ 10065746 w 12011777"/>
              <a:gd name="connsiteY1" fmla="*/ 844061 h 6235361"/>
              <a:gd name="connsiteX2" fmla="*/ 12011777 w 12011777"/>
              <a:gd name="connsiteY2" fmla="*/ 6235361 h 6235361"/>
              <a:gd name="connsiteX3" fmla="*/ 0 w 12011777"/>
              <a:gd name="connsiteY3" fmla="*/ 6235361 h 6235361"/>
              <a:gd name="connsiteX4" fmla="*/ 0 w 12011777"/>
              <a:gd name="connsiteY4" fmla="*/ 0 h 623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1777" h="6235361">
                <a:moveTo>
                  <a:pt x="0" y="0"/>
                </a:moveTo>
                <a:lnTo>
                  <a:pt x="10065746" y="844061"/>
                </a:lnTo>
                <a:lnTo>
                  <a:pt x="12011777" y="6235361"/>
                </a:lnTo>
                <a:lnTo>
                  <a:pt x="0" y="62353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ÖZET</a:t>
            </a:r>
            <a:endParaRPr lang="tr-T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tr-T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Çalışmanın 300 -350 kelimelik kısa tanıtımı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Metin kutusu 71">
            <a:extLst>
              <a:ext uri="{FF2B5EF4-FFF2-40B4-BE49-F238E27FC236}">
                <a16:creationId xmlns:a16="http://schemas.microsoft.com/office/drawing/2014/main" id="{7F3FF0B1-26B4-AA13-2D5F-587B7FCDDED9}"/>
              </a:ext>
            </a:extLst>
          </p:cNvPr>
          <p:cNvSpPr txBox="1"/>
          <p:nvPr/>
        </p:nvSpPr>
        <p:spPr>
          <a:xfrm>
            <a:off x="357694" y="12495102"/>
            <a:ext cx="12721398" cy="1117037"/>
          </a:xfrm>
          <a:custGeom>
            <a:avLst/>
            <a:gdLst>
              <a:gd name="connsiteX0" fmla="*/ 0 w 11998759"/>
              <a:gd name="connsiteY0" fmla="*/ 0 h 7129709"/>
              <a:gd name="connsiteX1" fmla="*/ 11998759 w 11998759"/>
              <a:gd name="connsiteY1" fmla="*/ 0 h 7129709"/>
              <a:gd name="connsiteX2" fmla="*/ 11998759 w 11998759"/>
              <a:gd name="connsiteY2" fmla="*/ 7129709 h 7129709"/>
              <a:gd name="connsiteX3" fmla="*/ 0 w 11998759"/>
              <a:gd name="connsiteY3" fmla="*/ 7129709 h 7129709"/>
              <a:gd name="connsiteX4" fmla="*/ 0 w 11998759"/>
              <a:gd name="connsiteY4" fmla="*/ 0 h 7129709"/>
              <a:gd name="connsiteX0" fmla="*/ 0 w 11998759"/>
              <a:gd name="connsiteY0" fmla="*/ 0 h 7129709"/>
              <a:gd name="connsiteX1" fmla="*/ 11998759 w 11998759"/>
              <a:gd name="connsiteY1" fmla="*/ 0 h 7129709"/>
              <a:gd name="connsiteX2" fmla="*/ 11131251 w 11998759"/>
              <a:gd name="connsiteY2" fmla="*/ 6004294 h 7129709"/>
              <a:gd name="connsiteX3" fmla="*/ 0 w 11998759"/>
              <a:gd name="connsiteY3" fmla="*/ 7129709 h 7129709"/>
              <a:gd name="connsiteX4" fmla="*/ 0 w 11998759"/>
              <a:gd name="connsiteY4" fmla="*/ 0 h 7129709"/>
              <a:gd name="connsiteX0" fmla="*/ 0 w 13025608"/>
              <a:gd name="connsiteY0" fmla="*/ 0 h 7129709"/>
              <a:gd name="connsiteX1" fmla="*/ 11998759 w 13025608"/>
              <a:gd name="connsiteY1" fmla="*/ 0 h 7129709"/>
              <a:gd name="connsiteX2" fmla="*/ 13025608 w 13025608"/>
              <a:gd name="connsiteY2" fmla="*/ 5095599 h 7129709"/>
              <a:gd name="connsiteX3" fmla="*/ 0 w 13025608"/>
              <a:gd name="connsiteY3" fmla="*/ 7129709 h 7129709"/>
              <a:gd name="connsiteX4" fmla="*/ 0 w 13025608"/>
              <a:gd name="connsiteY4" fmla="*/ 0 h 7129709"/>
              <a:gd name="connsiteX0" fmla="*/ 0 w 13025608"/>
              <a:gd name="connsiteY0" fmla="*/ 0 h 7129709"/>
              <a:gd name="connsiteX1" fmla="*/ 11569370 w 13025608"/>
              <a:gd name="connsiteY1" fmla="*/ 820043 h 7129709"/>
              <a:gd name="connsiteX2" fmla="*/ 13025608 w 13025608"/>
              <a:gd name="connsiteY2" fmla="*/ 5095599 h 7129709"/>
              <a:gd name="connsiteX3" fmla="*/ 0 w 13025608"/>
              <a:gd name="connsiteY3" fmla="*/ 7129709 h 7129709"/>
              <a:gd name="connsiteX4" fmla="*/ 0 w 13025608"/>
              <a:gd name="connsiteY4" fmla="*/ 0 h 712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608" h="7129709">
                <a:moveTo>
                  <a:pt x="0" y="0"/>
                </a:moveTo>
                <a:lnTo>
                  <a:pt x="11569370" y="820043"/>
                </a:lnTo>
                <a:lnTo>
                  <a:pt x="13025608" y="5095599"/>
                </a:lnTo>
                <a:lnTo>
                  <a:pt x="0" y="712970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GİRİŞ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tr-T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kısımda çalışma konusu ile ilgili literatür bilgisi verilmelidir.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F1A1BFD6-FEB5-09DA-8E7E-1A37DE31CD51}"/>
              </a:ext>
            </a:extLst>
          </p:cNvPr>
          <p:cNvSpPr txBox="1"/>
          <p:nvPr/>
        </p:nvSpPr>
        <p:spPr>
          <a:xfrm>
            <a:off x="357693" y="19335977"/>
            <a:ext cx="12438575" cy="1117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MATERYAL VE METOD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Çalışmada 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kullılan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materyal ve yöntemlere ait kıs bilgiler ve görsellere yer verilmelidir.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Metin kutusu 75">
            <a:extLst>
              <a:ext uri="{FF2B5EF4-FFF2-40B4-BE49-F238E27FC236}">
                <a16:creationId xmlns:a16="http://schemas.microsoft.com/office/drawing/2014/main" id="{B8A9CA39-FF9D-BBCC-75B3-FBAFB78274F8}"/>
              </a:ext>
            </a:extLst>
          </p:cNvPr>
          <p:cNvSpPr txBox="1"/>
          <p:nvPr/>
        </p:nvSpPr>
        <p:spPr>
          <a:xfrm>
            <a:off x="602382" y="27983649"/>
            <a:ext cx="7751586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Şekil 1. …………………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Metin kutusu 77">
            <a:extLst>
              <a:ext uri="{FF2B5EF4-FFF2-40B4-BE49-F238E27FC236}">
                <a16:creationId xmlns:a16="http://schemas.microsoft.com/office/drawing/2014/main" id="{94B0197B-72D8-79F8-4518-10701DCBCC85}"/>
              </a:ext>
            </a:extLst>
          </p:cNvPr>
          <p:cNvSpPr txBox="1"/>
          <p:nvPr/>
        </p:nvSpPr>
        <p:spPr>
          <a:xfrm>
            <a:off x="357693" y="34864124"/>
            <a:ext cx="948391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Materyal ve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metodla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ilgili yazılar eklenebilir. </a:t>
            </a:r>
          </a:p>
        </p:txBody>
      </p:sp>
      <p:sp>
        <p:nvSpPr>
          <p:cNvPr id="79" name="Metin kutusu 78">
            <a:extLst>
              <a:ext uri="{FF2B5EF4-FFF2-40B4-BE49-F238E27FC236}">
                <a16:creationId xmlns:a16="http://schemas.microsoft.com/office/drawing/2014/main" id="{8EA31771-EE5B-826E-D79E-D5CD740020F6}"/>
              </a:ext>
            </a:extLst>
          </p:cNvPr>
          <p:cNvSpPr txBox="1"/>
          <p:nvPr/>
        </p:nvSpPr>
        <p:spPr>
          <a:xfrm>
            <a:off x="8306794" y="29653149"/>
            <a:ext cx="434862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tr-TR" sz="2400" dirty="0"/>
          </a:p>
        </p:txBody>
      </p:sp>
      <p:graphicFrame>
        <p:nvGraphicFramePr>
          <p:cNvPr id="1034" name="Tablo 1033">
            <a:extLst>
              <a:ext uri="{FF2B5EF4-FFF2-40B4-BE49-F238E27FC236}">
                <a16:creationId xmlns:a16="http://schemas.microsoft.com/office/drawing/2014/main" id="{F05F4F21-DE01-AC6E-DA8E-41024D906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50416"/>
              </p:ext>
            </p:extLst>
          </p:nvPr>
        </p:nvGraphicFramePr>
        <p:xfrm>
          <a:off x="357859" y="38366088"/>
          <a:ext cx="4655727" cy="3235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935">
                  <a:extLst>
                    <a:ext uri="{9D8B030D-6E8A-4147-A177-3AD203B41FA5}">
                      <a16:colId xmlns:a16="http://schemas.microsoft.com/office/drawing/2014/main" val="1211499599"/>
                    </a:ext>
                  </a:extLst>
                </a:gridCol>
                <a:gridCol w="2569792">
                  <a:extLst>
                    <a:ext uri="{9D8B030D-6E8A-4147-A177-3AD203B41FA5}">
                      <a16:colId xmlns:a16="http://schemas.microsoft.com/office/drawing/2014/main" val="903159430"/>
                    </a:ext>
                  </a:extLst>
                </a:gridCol>
              </a:tblGrid>
              <a:tr h="363749">
                <a:tc gridSpan="2">
                  <a:txBody>
                    <a:bodyPr/>
                    <a:lstStyle/>
                    <a:p>
                      <a:pPr marL="0" marR="0" indent="0" algn="just" defTabSz="323990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>
                          <a:solidFill>
                            <a:schemeClr val="tx1"/>
                          </a:solidFill>
                        </a:rPr>
                        <a:t>Tablo 1. …………………….</a:t>
                      </a:r>
                      <a:endParaRPr lang="tr-TR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325041"/>
                  </a:ext>
                </a:extLst>
              </a:tr>
              <a:tr h="363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219397"/>
                  </a:ext>
                </a:extLst>
              </a:tr>
              <a:tr h="358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593402"/>
                  </a:ext>
                </a:extLst>
              </a:tr>
              <a:tr h="358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348869"/>
                  </a:ext>
                </a:extLst>
              </a:tr>
              <a:tr h="358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47612"/>
                  </a:ext>
                </a:extLst>
              </a:tr>
              <a:tr h="358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014774"/>
                  </a:ext>
                </a:extLst>
              </a:tr>
              <a:tr h="358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017763"/>
                  </a:ext>
                </a:extLst>
              </a:tr>
              <a:tr h="358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682297"/>
                  </a:ext>
                </a:extLst>
              </a:tr>
              <a:tr h="358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632944"/>
                  </a:ext>
                </a:extLst>
              </a:tr>
            </a:tbl>
          </a:graphicData>
        </a:graphic>
      </p:graphicFrame>
      <p:sp>
        <p:nvSpPr>
          <p:cNvPr id="84" name="Metin kutusu 83">
            <a:extLst>
              <a:ext uri="{FF2B5EF4-FFF2-40B4-BE49-F238E27FC236}">
                <a16:creationId xmlns:a16="http://schemas.microsoft.com/office/drawing/2014/main" id="{9B7E48BE-4788-DCC0-ECA9-9E8F0D51DC4B}"/>
              </a:ext>
            </a:extLst>
          </p:cNvPr>
          <p:cNvSpPr txBox="1"/>
          <p:nvPr/>
        </p:nvSpPr>
        <p:spPr>
          <a:xfrm>
            <a:off x="18134858" y="6018318"/>
            <a:ext cx="1386914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Yönteme ilişkim bilgilerin devamı</a:t>
            </a:r>
            <a:endParaRPr lang="tr-TR" sz="24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Metin kutusu 85">
            <a:extLst>
              <a:ext uri="{FF2B5EF4-FFF2-40B4-BE49-F238E27FC236}">
                <a16:creationId xmlns:a16="http://schemas.microsoft.com/office/drawing/2014/main" id="{C5D2C666-4276-1D5B-AA37-FE59374CC961}"/>
              </a:ext>
            </a:extLst>
          </p:cNvPr>
          <p:cNvSpPr txBox="1"/>
          <p:nvPr/>
        </p:nvSpPr>
        <p:spPr>
          <a:xfrm>
            <a:off x="19932920" y="10838499"/>
            <a:ext cx="1207108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 edilen verilerin değerlendirilmesine ilişkin bilgiler</a:t>
            </a:r>
          </a:p>
        </p:txBody>
      </p:sp>
      <p:sp>
        <p:nvSpPr>
          <p:cNvPr id="88" name="Metin kutusu 87">
            <a:extLst>
              <a:ext uri="{FF2B5EF4-FFF2-40B4-BE49-F238E27FC236}">
                <a16:creationId xmlns:a16="http://schemas.microsoft.com/office/drawing/2014/main" id="{5C33C8D1-9692-5AE2-6FF9-36E902E04694}"/>
              </a:ext>
            </a:extLst>
          </p:cNvPr>
          <p:cNvSpPr txBox="1"/>
          <p:nvPr/>
        </p:nvSpPr>
        <p:spPr>
          <a:xfrm>
            <a:off x="19968108" y="13643859"/>
            <a:ext cx="12035891" cy="319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BULGULAR VE TARTIŞMA</a:t>
            </a:r>
            <a:endParaRPr lang="tr-TR" sz="32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çalışmada ………………………………………………………   örnekleri …………………ile analiz edilerek ……………………ait bilgiler elde edilmiştir. ……………………………………………………………………………… (Şekil 3 ve Şekil 4).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örneklerin analizi sonucunda ……………………………………………………………………………………………… parametreleri Tablo 4’de sunulmuştur.</a:t>
            </a:r>
          </a:p>
        </p:txBody>
      </p:sp>
      <p:graphicFrame>
        <p:nvGraphicFramePr>
          <p:cNvPr id="1044" name="Tablo 1043">
            <a:extLst>
              <a:ext uri="{FF2B5EF4-FFF2-40B4-BE49-F238E27FC236}">
                <a16:creationId xmlns:a16="http://schemas.microsoft.com/office/drawing/2014/main" id="{C5E4EE7E-1D71-DF4C-A31F-B39BC019E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60659"/>
              </p:ext>
            </p:extLst>
          </p:nvPr>
        </p:nvGraphicFramePr>
        <p:xfrm>
          <a:off x="20292168" y="16736095"/>
          <a:ext cx="11270300" cy="41988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29916">
                  <a:extLst>
                    <a:ext uri="{9D8B030D-6E8A-4147-A177-3AD203B41FA5}">
                      <a16:colId xmlns:a16="http://schemas.microsoft.com/office/drawing/2014/main" val="3295033094"/>
                    </a:ext>
                  </a:extLst>
                </a:gridCol>
                <a:gridCol w="1592738">
                  <a:extLst>
                    <a:ext uri="{9D8B030D-6E8A-4147-A177-3AD203B41FA5}">
                      <a16:colId xmlns:a16="http://schemas.microsoft.com/office/drawing/2014/main" val="2737276162"/>
                    </a:ext>
                  </a:extLst>
                </a:gridCol>
                <a:gridCol w="1592738">
                  <a:extLst>
                    <a:ext uri="{9D8B030D-6E8A-4147-A177-3AD203B41FA5}">
                      <a16:colId xmlns:a16="http://schemas.microsoft.com/office/drawing/2014/main" val="656124011"/>
                    </a:ext>
                  </a:extLst>
                </a:gridCol>
                <a:gridCol w="1592738">
                  <a:extLst>
                    <a:ext uri="{9D8B030D-6E8A-4147-A177-3AD203B41FA5}">
                      <a16:colId xmlns:a16="http://schemas.microsoft.com/office/drawing/2014/main" val="2998536029"/>
                    </a:ext>
                  </a:extLst>
                </a:gridCol>
                <a:gridCol w="1592738">
                  <a:extLst>
                    <a:ext uri="{9D8B030D-6E8A-4147-A177-3AD203B41FA5}">
                      <a16:colId xmlns:a16="http://schemas.microsoft.com/office/drawing/2014/main" val="1148471851"/>
                    </a:ext>
                  </a:extLst>
                </a:gridCol>
                <a:gridCol w="1592738">
                  <a:extLst>
                    <a:ext uri="{9D8B030D-6E8A-4147-A177-3AD203B41FA5}">
                      <a16:colId xmlns:a16="http://schemas.microsoft.com/office/drawing/2014/main" val="1477449060"/>
                    </a:ext>
                  </a:extLst>
                </a:gridCol>
                <a:gridCol w="1676694">
                  <a:extLst>
                    <a:ext uri="{9D8B030D-6E8A-4147-A177-3AD203B41FA5}">
                      <a16:colId xmlns:a16="http://schemas.microsoft.com/office/drawing/2014/main" val="1729225585"/>
                    </a:ext>
                  </a:extLst>
                </a:gridCol>
              </a:tblGrid>
              <a:tr h="497534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Tablo 4. …………………………………………………………….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901712"/>
                  </a:ext>
                </a:extLst>
              </a:tr>
              <a:tr h="49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08633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25181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5081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79258"/>
                  </a:ext>
                </a:extLst>
              </a:tr>
              <a:tr h="345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51184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6697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1675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133104"/>
                  </a:ext>
                </a:extLst>
              </a:tr>
              <a:tr h="408264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294694"/>
                  </a:ext>
                </a:extLst>
              </a:tr>
            </a:tbl>
          </a:graphicData>
        </a:graphic>
      </p:graphicFrame>
      <p:graphicFrame>
        <p:nvGraphicFramePr>
          <p:cNvPr id="1051" name="Tablo 1050">
            <a:extLst>
              <a:ext uri="{FF2B5EF4-FFF2-40B4-BE49-F238E27FC236}">
                <a16:creationId xmlns:a16="http://schemas.microsoft.com/office/drawing/2014/main" id="{ABA680AD-9B41-28F3-5CA0-6FC430ADE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80545"/>
              </p:ext>
            </p:extLst>
          </p:nvPr>
        </p:nvGraphicFramePr>
        <p:xfrm>
          <a:off x="20453273" y="7953134"/>
          <a:ext cx="8291392" cy="24932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36169">
                  <a:extLst>
                    <a:ext uri="{9D8B030D-6E8A-4147-A177-3AD203B41FA5}">
                      <a16:colId xmlns:a16="http://schemas.microsoft.com/office/drawing/2014/main" val="2139773375"/>
                    </a:ext>
                  </a:extLst>
                </a:gridCol>
                <a:gridCol w="2058666">
                  <a:extLst>
                    <a:ext uri="{9D8B030D-6E8A-4147-A177-3AD203B41FA5}">
                      <a16:colId xmlns:a16="http://schemas.microsoft.com/office/drawing/2014/main" val="3165032948"/>
                    </a:ext>
                  </a:extLst>
                </a:gridCol>
                <a:gridCol w="1811626">
                  <a:extLst>
                    <a:ext uri="{9D8B030D-6E8A-4147-A177-3AD203B41FA5}">
                      <a16:colId xmlns:a16="http://schemas.microsoft.com/office/drawing/2014/main" val="77147480"/>
                    </a:ext>
                  </a:extLst>
                </a:gridCol>
                <a:gridCol w="2184931">
                  <a:extLst>
                    <a:ext uri="{9D8B030D-6E8A-4147-A177-3AD203B41FA5}">
                      <a16:colId xmlns:a16="http://schemas.microsoft.com/office/drawing/2014/main" val="2551334801"/>
                    </a:ext>
                  </a:extLst>
                </a:gridCol>
              </a:tblGrid>
              <a:tr h="237768">
                <a:tc gridSpan="4">
                  <a:txBody>
                    <a:bodyPr/>
                    <a:lstStyle/>
                    <a:p>
                      <a:pPr marL="0" marR="0" indent="0" algn="l" defTabSz="323990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>
                          <a:solidFill>
                            <a:schemeClr val="bg1"/>
                          </a:solidFill>
                        </a:rPr>
                        <a:t>Tablo</a:t>
                      </a:r>
                      <a:r>
                        <a:rPr lang="tr-TR" sz="2000" b="0" baseline="0" dirty="0">
                          <a:solidFill>
                            <a:schemeClr val="bg1"/>
                          </a:solidFill>
                        </a:rPr>
                        <a:t> 3. Başlık</a:t>
                      </a:r>
                      <a:endParaRPr lang="tr-TR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504337"/>
                  </a:ext>
                </a:extLst>
              </a:tr>
              <a:tr h="237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486687"/>
                  </a:ext>
                </a:extLst>
              </a:tr>
              <a:tr h="266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742812"/>
                  </a:ext>
                </a:extLst>
              </a:tr>
              <a:tr h="266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047553"/>
                  </a:ext>
                </a:extLst>
              </a:tr>
              <a:tr h="266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9322"/>
                  </a:ext>
                </a:extLst>
              </a:tr>
              <a:tr h="266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46940"/>
                  </a:ext>
                </a:extLst>
              </a:tr>
              <a:tr h="266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837953"/>
                  </a:ext>
                </a:extLst>
              </a:tr>
              <a:tr h="266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314808"/>
                  </a:ext>
                </a:extLst>
              </a:tr>
            </a:tbl>
          </a:graphicData>
        </a:graphic>
      </p:graphicFrame>
      <p:sp>
        <p:nvSpPr>
          <p:cNvPr id="110" name="Metin kutusu 109">
            <a:extLst>
              <a:ext uri="{FF2B5EF4-FFF2-40B4-BE49-F238E27FC236}">
                <a16:creationId xmlns:a16="http://schemas.microsoft.com/office/drawing/2014/main" id="{0B080D8E-4CA2-BBF1-23D1-0E201B99CE27}"/>
              </a:ext>
            </a:extLst>
          </p:cNvPr>
          <p:cNvSpPr txBox="1"/>
          <p:nvPr/>
        </p:nvSpPr>
        <p:spPr>
          <a:xfrm>
            <a:off x="20058825" y="21317251"/>
            <a:ext cx="119451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Bulgular devam……………………………………. ………………….. …………………………………………………..</a:t>
            </a:r>
          </a:p>
        </p:txBody>
      </p:sp>
      <p:sp>
        <p:nvSpPr>
          <p:cNvPr id="117" name="Metin kutusu 116">
            <a:extLst>
              <a:ext uri="{FF2B5EF4-FFF2-40B4-BE49-F238E27FC236}">
                <a16:creationId xmlns:a16="http://schemas.microsoft.com/office/drawing/2014/main" id="{30FBAC26-2286-AD63-2992-9DD94F4B5F8F}"/>
              </a:ext>
            </a:extLst>
          </p:cNvPr>
          <p:cNvSpPr txBox="1"/>
          <p:nvPr/>
        </p:nvSpPr>
        <p:spPr>
          <a:xfrm>
            <a:off x="19932920" y="29315056"/>
            <a:ext cx="12071079" cy="187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SONUÇ VE TARTIŞMA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Çalışmadan elde edilen sonuçların tartışması bu alanda yapılmalıdır. </a:t>
            </a:r>
            <a:endParaRPr lang="tr-T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Tablo 66">
            <a:extLst>
              <a:ext uri="{FF2B5EF4-FFF2-40B4-BE49-F238E27FC236}">
                <a16:creationId xmlns:a16="http://schemas.microsoft.com/office/drawing/2014/main" id="{F5C365C7-C810-2778-67D9-C99510DDC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08323"/>
              </p:ext>
            </p:extLst>
          </p:nvPr>
        </p:nvGraphicFramePr>
        <p:xfrm>
          <a:off x="20473652" y="26506495"/>
          <a:ext cx="9338663" cy="24407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36455">
                  <a:extLst>
                    <a:ext uri="{9D8B030D-6E8A-4147-A177-3AD203B41FA5}">
                      <a16:colId xmlns:a16="http://schemas.microsoft.com/office/drawing/2014/main" val="4161757808"/>
                    </a:ext>
                  </a:extLst>
                </a:gridCol>
                <a:gridCol w="601651">
                  <a:extLst>
                    <a:ext uri="{9D8B030D-6E8A-4147-A177-3AD203B41FA5}">
                      <a16:colId xmlns:a16="http://schemas.microsoft.com/office/drawing/2014/main" val="4003247314"/>
                    </a:ext>
                  </a:extLst>
                </a:gridCol>
                <a:gridCol w="1300866">
                  <a:extLst>
                    <a:ext uri="{9D8B030D-6E8A-4147-A177-3AD203B41FA5}">
                      <a16:colId xmlns:a16="http://schemas.microsoft.com/office/drawing/2014/main" val="2708396094"/>
                    </a:ext>
                  </a:extLst>
                </a:gridCol>
                <a:gridCol w="1300866">
                  <a:extLst>
                    <a:ext uri="{9D8B030D-6E8A-4147-A177-3AD203B41FA5}">
                      <a16:colId xmlns:a16="http://schemas.microsoft.com/office/drawing/2014/main" val="2503661379"/>
                    </a:ext>
                  </a:extLst>
                </a:gridCol>
                <a:gridCol w="1300866">
                  <a:extLst>
                    <a:ext uri="{9D8B030D-6E8A-4147-A177-3AD203B41FA5}">
                      <a16:colId xmlns:a16="http://schemas.microsoft.com/office/drawing/2014/main" val="1612327739"/>
                    </a:ext>
                  </a:extLst>
                </a:gridCol>
                <a:gridCol w="1397959">
                  <a:extLst>
                    <a:ext uri="{9D8B030D-6E8A-4147-A177-3AD203B41FA5}">
                      <a16:colId xmlns:a16="http://schemas.microsoft.com/office/drawing/2014/main" val="65552111"/>
                    </a:ext>
                  </a:extLst>
                </a:gridCol>
              </a:tblGrid>
              <a:tr h="259135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Tablo 5. ………………………………..</a:t>
                      </a:r>
                    </a:p>
                  </a:txBody>
                  <a:tcPr marL="44450" marR="44450" marT="0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8802"/>
                  </a:ext>
                </a:extLst>
              </a:tr>
              <a:tr h="25913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0850"/>
                  </a:ext>
                </a:extLst>
              </a:tr>
              <a:tr h="259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256994"/>
                  </a:ext>
                </a:extLst>
              </a:tr>
              <a:tr h="259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458954"/>
                  </a:ext>
                </a:extLst>
              </a:tr>
              <a:tr h="259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82557"/>
                  </a:ext>
                </a:extLst>
              </a:tr>
              <a:tr h="259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741224"/>
                  </a:ext>
                </a:extLst>
              </a:tr>
              <a:tr h="259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051093"/>
                  </a:ext>
                </a:extLst>
              </a:tr>
              <a:tr h="259135">
                <a:tc gridSpan="6">
                  <a:txBody>
                    <a:bodyPr/>
                    <a:lstStyle/>
                    <a:p>
                      <a:pPr marL="0" marR="0" indent="0" algn="l" defTabSz="323990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995393"/>
                  </a:ext>
                </a:extLst>
              </a:tr>
            </a:tbl>
          </a:graphicData>
        </a:graphic>
      </p:graphicFrame>
      <p:graphicFrame>
        <p:nvGraphicFramePr>
          <p:cNvPr id="127" name="Tablo 126">
            <a:extLst>
              <a:ext uri="{FF2B5EF4-FFF2-40B4-BE49-F238E27FC236}">
                <a16:creationId xmlns:a16="http://schemas.microsoft.com/office/drawing/2014/main" id="{6E914E71-5D6D-C576-4020-4B89EA248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24854"/>
              </p:ext>
            </p:extLst>
          </p:nvPr>
        </p:nvGraphicFramePr>
        <p:xfrm>
          <a:off x="5306171" y="38366090"/>
          <a:ext cx="4071550" cy="276375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18998">
                  <a:extLst>
                    <a:ext uri="{9D8B030D-6E8A-4147-A177-3AD203B41FA5}">
                      <a16:colId xmlns:a16="http://schemas.microsoft.com/office/drawing/2014/main" val="3021633173"/>
                    </a:ext>
                  </a:extLst>
                </a:gridCol>
                <a:gridCol w="2552552">
                  <a:extLst>
                    <a:ext uri="{9D8B030D-6E8A-4147-A177-3AD203B41FA5}">
                      <a16:colId xmlns:a16="http://schemas.microsoft.com/office/drawing/2014/main" val="95215083"/>
                    </a:ext>
                  </a:extLst>
                </a:gridCol>
              </a:tblGrid>
              <a:tr h="460625">
                <a:tc gridSpan="2">
                  <a:txBody>
                    <a:bodyPr/>
                    <a:lstStyle/>
                    <a:p>
                      <a:pPr marL="0" marR="0" indent="0" algn="just" defTabSz="323990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Tablo 2. …………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90623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456947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921390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71005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151040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847247"/>
                  </a:ext>
                </a:extLst>
              </a:tr>
            </a:tbl>
          </a:graphicData>
        </a:graphic>
      </p:graphicFrame>
      <p:pic>
        <p:nvPicPr>
          <p:cNvPr id="15" name="Resim 14">
            <a:extLst>
              <a:ext uri="{FF2B5EF4-FFF2-40B4-BE49-F238E27FC236}">
                <a16:creationId xmlns:a16="http://schemas.microsoft.com/office/drawing/2014/main" id="{AAB7A58F-6014-6C0B-9181-A311196D4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701" y="483128"/>
            <a:ext cx="3573576" cy="3398909"/>
          </a:xfrm>
          <a:prstGeom prst="ellipse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99F8501-546A-2AE1-504F-76401E0437E4}"/>
              </a:ext>
            </a:extLst>
          </p:cNvPr>
          <p:cNvSpPr/>
          <p:nvPr/>
        </p:nvSpPr>
        <p:spPr>
          <a:xfrm rot="226396">
            <a:off x="12893247" y="16124091"/>
            <a:ext cx="7249387" cy="71229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33" name="Grup 32"/>
          <p:cNvGrpSpPr/>
          <p:nvPr/>
        </p:nvGrpSpPr>
        <p:grpSpPr>
          <a:xfrm>
            <a:off x="12981899" y="27664392"/>
            <a:ext cx="6853013" cy="7030720"/>
            <a:chOff x="12981899" y="27664392"/>
            <a:chExt cx="6853013" cy="7030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53910F-0C77-688A-2881-709767D24E32}"/>
                </a:ext>
              </a:extLst>
            </p:cNvPr>
            <p:cNvSpPr/>
            <p:nvPr/>
          </p:nvSpPr>
          <p:spPr>
            <a:xfrm rot="226396">
              <a:off x="12981899" y="27664392"/>
              <a:ext cx="6853013" cy="703072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37" name="Metin kutusu 136">
              <a:extLst>
                <a:ext uri="{FF2B5EF4-FFF2-40B4-BE49-F238E27FC236}">
                  <a16:creationId xmlns:a16="http://schemas.microsoft.com/office/drawing/2014/main" id="{FE71C619-C628-FF3B-E790-0F815258DDBE}"/>
                </a:ext>
              </a:extLst>
            </p:cNvPr>
            <p:cNvSpPr txBox="1"/>
            <p:nvPr/>
          </p:nvSpPr>
          <p:spPr>
            <a:xfrm>
              <a:off x="13806349" y="32474625"/>
              <a:ext cx="5320377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Şekil 6. ………………………………………analiz sonucu.</a:t>
              </a:r>
            </a:p>
          </p:txBody>
        </p:sp>
      </p:grpSp>
      <p:grpSp>
        <p:nvGrpSpPr>
          <p:cNvPr id="36" name="Grup 35"/>
          <p:cNvGrpSpPr/>
          <p:nvPr/>
        </p:nvGrpSpPr>
        <p:grpSpPr>
          <a:xfrm>
            <a:off x="9736711" y="33318698"/>
            <a:ext cx="10117393" cy="9895419"/>
            <a:chOff x="10233953" y="36237580"/>
            <a:chExt cx="7797270" cy="7963818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3BEA6F0-F7B7-F161-2465-2BE12C466F9C}"/>
                </a:ext>
              </a:extLst>
            </p:cNvPr>
            <p:cNvSpPr/>
            <p:nvPr/>
          </p:nvSpPr>
          <p:spPr>
            <a:xfrm rot="226396">
              <a:off x="10233953" y="36237580"/>
              <a:ext cx="7797270" cy="7963818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41" name="Metin kutusu 140">
              <a:extLst>
                <a:ext uri="{FF2B5EF4-FFF2-40B4-BE49-F238E27FC236}">
                  <a16:creationId xmlns:a16="http://schemas.microsoft.com/office/drawing/2014/main" id="{A32BC08F-680C-3A28-1CF7-3F2B5F1124A9}"/>
                </a:ext>
              </a:extLst>
            </p:cNvPr>
            <p:cNvSpPr txBox="1"/>
            <p:nvPr/>
          </p:nvSpPr>
          <p:spPr>
            <a:xfrm>
              <a:off x="11511558" y="42244185"/>
              <a:ext cx="5890948" cy="339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Şekil 7. ……………………………ağacı </a:t>
              </a:r>
            </a:p>
          </p:txBody>
        </p:sp>
      </p:grpSp>
      <p:sp>
        <p:nvSpPr>
          <p:cNvPr id="13" name="AutoShape 2" descr="78.000+ Pasta Grafiği Stok Fotoğrafları, Resimler ve Royalt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8097" y="23385933"/>
            <a:ext cx="3501201" cy="3501201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3246882" y="16460734"/>
            <a:ext cx="6505376" cy="640014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7" name="Grup 26"/>
          <p:cNvGrpSpPr/>
          <p:nvPr/>
        </p:nvGrpSpPr>
        <p:grpSpPr>
          <a:xfrm>
            <a:off x="12739435" y="21861678"/>
            <a:ext cx="7190317" cy="7030787"/>
            <a:chOff x="12739435" y="21861678"/>
            <a:chExt cx="7190317" cy="703078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F49DEC-BBDD-3A2F-1548-86B029416967}"/>
                </a:ext>
              </a:extLst>
            </p:cNvPr>
            <p:cNvSpPr/>
            <p:nvPr/>
          </p:nvSpPr>
          <p:spPr>
            <a:xfrm rot="226396">
              <a:off x="12739435" y="21861678"/>
              <a:ext cx="7190317" cy="7030787"/>
            </a:xfrm>
            <a:prstGeom prst="ellipse">
              <a:avLst/>
            </a:prstGeom>
            <a:solidFill>
              <a:srgbClr val="3B7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25" name="Metin kutusu 124">
              <a:extLst>
                <a:ext uri="{FF2B5EF4-FFF2-40B4-BE49-F238E27FC236}">
                  <a16:creationId xmlns:a16="http://schemas.microsoft.com/office/drawing/2014/main" id="{9106BFA1-D3F5-8EFB-561D-42D6963B0BE1}"/>
                </a:ext>
              </a:extLst>
            </p:cNvPr>
            <p:cNvSpPr txBox="1"/>
            <p:nvPr/>
          </p:nvSpPr>
          <p:spPr>
            <a:xfrm>
              <a:off x="13794865" y="27014442"/>
              <a:ext cx="5407609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Şekil 5. ……………………….. grafiği.</a:t>
              </a: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14606102" y="13480869"/>
            <a:ext cx="4217475" cy="19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Oval 40"/>
          <p:cNvSpPr/>
          <p:nvPr/>
        </p:nvSpPr>
        <p:spPr>
          <a:xfrm>
            <a:off x="11512974" y="5590223"/>
            <a:ext cx="6034321" cy="612953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up 19"/>
          <p:cNvGrpSpPr/>
          <p:nvPr/>
        </p:nvGrpSpPr>
        <p:grpSpPr>
          <a:xfrm>
            <a:off x="13339851" y="10039779"/>
            <a:ext cx="6638491" cy="6870661"/>
            <a:chOff x="12990446" y="12276886"/>
            <a:chExt cx="6638491" cy="68706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BA0DEA-33C6-A602-321E-C513C6971BB9}"/>
                </a:ext>
              </a:extLst>
            </p:cNvPr>
            <p:cNvSpPr/>
            <p:nvPr/>
          </p:nvSpPr>
          <p:spPr>
            <a:xfrm rot="226396">
              <a:off x="12990446" y="12297980"/>
              <a:ext cx="6638491" cy="6849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1041" name="Grup 1040">
              <a:extLst>
                <a:ext uri="{FF2B5EF4-FFF2-40B4-BE49-F238E27FC236}">
                  <a16:creationId xmlns:a16="http://schemas.microsoft.com/office/drawing/2014/main" id="{FE17116F-B36E-7C81-A894-3812DC079361}"/>
                </a:ext>
              </a:extLst>
            </p:cNvPr>
            <p:cNvGrpSpPr/>
            <p:nvPr/>
          </p:nvGrpSpPr>
          <p:grpSpPr>
            <a:xfrm>
              <a:off x="13518927" y="13319675"/>
              <a:ext cx="5968002" cy="2035990"/>
              <a:chOff x="21418980" y="26409767"/>
              <a:chExt cx="8207081" cy="2726589"/>
            </a:xfrm>
          </p:grpSpPr>
          <p:grpSp>
            <p:nvGrpSpPr>
              <p:cNvPr id="53" name="Grup 52">
                <a:extLst>
                  <a:ext uri="{FF2B5EF4-FFF2-40B4-BE49-F238E27FC236}">
                    <a16:creationId xmlns:a16="http://schemas.microsoft.com/office/drawing/2014/main" id="{5B21FC81-8C61-E91B-8D0D-779D170973CE}"/>
                  </a:ext>
                </a:extLst>
              </p:cNvPr>
              <p:cNvGrpSpPr/>
              <p:nvPr/>
            </p:nvGrpSpPr>
            <p:grpSpPr>
              <a:xfrm>
                <a:off x="23197178" y="26409767"/>
                <a:ext cx="3177168" cy="1626129"/>
                <a:chOff x="0" y="14749"/>
                <a:chExt cx="2411362" cy="1319980"/>
              </a:xfrm>
            </p:grpSpPr>
            <p:sp>
              <p:nvSpPr>
                <p:cNvPr id="60" name="Dikdörtgen 59">
                  <a:extLst>
                    <a:ext uri="{FF2B5EF4-FFF2-40B4-BE49-F238E27FC236}">
                      <a16:creationId xmlns:a16="http://schemas.microsoft.com/office/drawing/2014/main" id="{3C3A096D-A5D4-7376-9092-E33532309A8B}"/>
                    </a:ext>
                  </a:extLst>
                </p:cNvPr>
                <p:cNvSpPr/>
                <p:nvPr/>
              </p:nvSpPr>
              <p:spPr>
                <a:xfrm>
                  <a:off x="0" y="14749"/>
                  <a:ext cx="1128252" cy="131998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58" name="Dikdörtgen 57">
                  <a:extLst>
                    <a:ext uri="{FF2B5EF4-FFF2-40B4-BE49-F238E27FC236}">
                      <a16:creationId xmlns:a16="http://schemas.microsoft.com/office/drawing/2014/main" id="{8C1717D8-ED7D-3776-0ED3-08D458B5EB63}"/>
                    </a:ext>
                  </a:extLst>
                </p:cNvPr>
                <p:cNvSpPr/>
                <p:nvPr/>
              </p:nvSpPr>
              <p:spPr>
                <a:xfrm>
                  <a:off x="1283110" y="14749"/>
                  <a:ext cx="1128252" cy="1319980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91" name="Metin kutusu 90">
                <a:extLst>
                  <a:ext uri="{FF2B5EF4-FFF2-40B4-BE49-F238E27FC236}">
                    <a16:creationId xmlns:a16="http://schemas.microsoft.com/office/drawing/2014/main" id="{2F0A83EE-D7A6-3716-2878-D6FC8E323233}"/>
                  </a:ext>
                </a:extLst>
              </p:cNvPr>
              <p:cNvSpPr txBox="1"/>
              <p:nvPr/>
            </p:nvSpPr>
            <p:spPr>
              <a:xfrm>
                <a:off x="21418980" y="28571679"/>
                <a:ext cx="8207081" cy="564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Şekil 3. ……………………………. sonuçları</a:t>
                </a:r>
              </a:p>
            </p:txBody>
          </p:sp>
        </p:grpSp>
        <p:sp>
          <p:nvSpPr>
            <p:cNvPr id="93" name="Metin kutusu 92">
              <a:extLst>
                <a:ext uri="{FF2B5EF4-FFF2-40B4-BE49-F238E27FC236}">
                  <a16:creationId xmlns:a16="http://schemas.microsoft.com/office/drawing/2014/main" id="{ED2D0E2C-EFBD-22F4-56DA-910F67722FF9}"/>
                </a:ext>
              </a:extLst>
            </p:cNvPr>
            <p:cNvSpPr txBox="1"/>
            <p:nvPr/>
          </p:nvSpPr>
          <p:spPr>
            <a:xfrm>
              <a:off x="13958692" y="17646046"/>
              <a:ext cx="4717681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r-T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Şekil 4. ……………………………..sonuçları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4CDB10-6266-771C-37C2-9F9297E51B75}"/>
                </a:ext>
              </a:extLst>
            </p:cNvPr>
            <p:cNvSpPr/>
            <p:nvPr/>
          </p:nvSpPr>
          <p:spPr>
            <a:xfrm>
              <a:off x="14682464" y="12276886"/>
              <a:ext cx="3331408" cy="771183"/>
            </a:xfrm>
            <a:custGeom>
              <a:avLst/>
              <a:gdLst>
                <a:gd name="connsiteX0" fmla="*/ 0 w 2873109"/>
                <a:gd name="connsiteY0" fmla="*/ 577412 h 1154823"/>
                <a:gd name="connsiteX1" fmla="*/ 1436555 w 2873109"/>
                <a:gd name="connsiteY1" fmla="*/ 0 h 1154823"/>
                <a:gd name="connsiteX2" fmla="*/ 2873110 w 2873109"/>
                <a:gd name="connsiteY2" fmla="*/ 577412 h 1154823"/>
                <a:gd name="connsiteX3" fmla="*/ 1436555 w 2873109"/>
                <a:gd name="connsiteY3" fmla="*/ 1154824 h 1154823"/>
                <a:gd name="connsiteX4" fmla="*/ 0 w 2873109"/>
                <a:gd name="connsiteY4" fmla="*/ 577412 h 1154823"/>
                <a:gd name="connsiteX0" fmla="*/ 31 w 2873141"/>
                <a:gd name="connsiteY0" fmla="*/ 577412 h 746834"/>
                <a:gd name="connsiteX1" fmla="*/ 1436586 w 2873141"/>
                <a:gd name="connsiteY1" fmla="*/ 0 h 746834"/>
                <a:gd name="connsiteX2" fmla="*/ 2873141 w 2873141"/>
                <a:gd name="connsiteY2" fmla="*/ 577412 h 746834"/>
                <a:gd name="connsiteX3" fmla="*/ 1406106 w 2873141"/>
                <a:gd name="connsiteY3" fmla="*/ 667144 h 746834"/>
                <a:gd name="connsiteX4" fmla="*/ 31 w 2873141"/>
                <a:gd name="connsiteY4" fmla="*/ 577412 h 746834"/>
                <a:gd name="connsiteX0" fmla="*/ 18 w 2999275"/>
                <a:gd name="connsiteY0" fmla="*/ 488920 h 751726"/>
                <a:gd name="connsiteX1" fmla="*/ 1562720 w 2999275"/>
                <a:gd name="connsiteY1" fmla="*/ 408 h 751726"/>
                <a:gd name="connsiteX2" fmla="*/ 2999275 w 2999275"/>
                <a:gd name="connsiteY2" fmla="*/ 577820 h 751726"/>
                <a:gd name="connsiteX3" fmla="*/ 1532240 w 2999275"/>
                <a:gd name="connsiteY3" fmla="*/ 667552 h 751726"/>
                <a:gd name="connsiteX4" fmla="*/ 18 w 2999275"/>
                <a:gd name="connsiteY4" fmla="*/ 488920 h 751726"/>
                <a:gd name="connsiteX0" fmla="*/ 19 w 3244150"/>
                <a:gd name="connsiteY0" fmla="*/ 489204 h 771183"/>
                <a:gd name="connsiteX1" fmla="*/ 1562721 w 3244150"/>
                <a:gd name="connsiteY1" fmla="*/ 692 h 771183"/>
                <a:gd name="connsiteX2" fmla="*/ 3244150 w 3244150"/>
                <a:gd name="connsiteY2" fmla="*/ 606044 h 771183"/>
                <a:gd name="connsiteX3" fmla="*/ 1532241 w 3244150"/>
                <a:gd name="connsiteY3" fmla="*/ 667836 h 771183"/>
                <a:gd name="connsiteX4" fmla="*/ 19 w 3244150"/>
                <a:gd name="connsiteY4" fmla="*/ 489204 h 7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150" h="771183">
                  <a:moveTo>
                    <a:pt x="19" y="489204"/>
                  </a:moveTo>
                  <a:cubicBezTo>
                    <a:pt x="5099" y="378013"/>
                    <a:pt x="1022033" y="-18781"/>
                    <a:pt x="1562721" y="692"/>
                  </a:cubicBezTo>
                  <a:cubicBezTo>
                    <a:pt x="2103409" y="20165"/>
                    <a:pt x="3244150" y="287148"/>
                    <a:pt x="3244150" y="606044"/>
                  </a:cubicBezTo>
                  <a:cubicBezTo>
                    <a:pt x="3244150" y="924940"/>
                    <a:pt x="2072929" y="687309"/>
                    <a:pt x="1532241" y="667836"/>
                  </a:cubicBezTo>
                  <a:cubicBezTo>
                    <a:pt x="991553" y="648363"/>
                    <a:pt x="-5061" y="600395"/>
                    <a:pt x="19" y="4892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3579015" y="23385933"/>
            <a:ext cx="5244562" cy="406058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Yuvarlatılmış Dikdörtgen 42"/>
          <p:cNvSpPr/>
          <p:nvPr/>
        </p:nvSpPr>
        <p:spPr>
          <a:xfrm>
            <a:off x="13980339" y="29371895"/>
            <a:ext cx="5062143" cy="310273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/>
          <p:cNvSpPr/>
          <p:nvPr/>
        </p:nvSpPr>
        <p:spPr>
          <a:xfrm>
            <a:off x="10747708" y="35572649"/>
            <a:ext cx="8075869" cy="479158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 44"/>
          <p:cNvSpPr/>
          <p:nvPr/>
        </p:nvSpPr>
        <p:spPr>
          <a:xfrm>
            <a:off x="307975" y="29371895"/>
            <a:ext cx="8561705" cy="448048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Dikdörtgen 46"/>
          <p:cNvSpPr/>
          <p:nvPr/>
        </p:nvSpPr>
        <p:spPr>
          <a:xfrm>
            <a:off x="705394" y="25416226"/>
            <a:ext cx="3277905" cy="2354073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4199149" y="25377071"/>
            <a:ext cx="2923305" cy="2354073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/>
          <p:cNvSpPr/>
          <p:nvPr/>
        </p:nvSpPr>
        <p:spPr>
          <a:xfrm>
            <a:off x="7317517" y="25434460"/>
            <a:ext cx="1994202" cy="2354073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/>
          <p:cNvSpPr/>
          <p:nvPr/>
        </p:nvSpPr>
        <p:spPr>
          <a:xfrm>
            <a:off x="9514860" y="25416226"/>
            <a:ext cx="2674276" cy="3657033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Yuvarlatılmış Dikdörtgen 54"/>
          <p:cNvSpPr/>
          <p:nvPr/>
        </p:nvSpPr>
        <p:spPr>
          <a:xfrm>
            <a:off x="14667978" y="13401316"/>
            <a:ext cx="4155599" cy="18322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86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</TotalTime>
  <Words>210</Words>
  <Application>Microsoft Office PowerPoint</Application>
  <PresentationFormat>Özel</PresentationFormat>
  <Paragraphs>46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Biyoloji Bölümü Bitirme Çalışması Poster Örneği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kubroztrkk@gmail.com</dc:creator>
  <cp:lastModifiedBy>Burcu Emine TEFON</cp:lastModifiedBy>
  <cp:revision>44</cp:revision>
  <dcterms:created xsi:type="dcterms:W3CDTF">2022-04-29T14:45:29Z</dcterms:created>
  <dcterms:modified xsi:type="dcterms:W3CDTF">2025-04-29T08:03:15Z</dcterms:modified>
</cp:coreProperties>
</file>