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1" r:id="rId4"/>
    <p:sldId id="375" r:id="rId5"/>
    <p:sldId id="374" r:id="rId6"/>
    <p:sldId id="334" r:id="rId7"/>
    <p:sldId id="376" r:id="rId8"/>
    <p:sldId id="373" r:id="rId9"/>
    <p:sldId id="377" r:id="rId10"/>
    <p:sldId id="266" r:id="rId11"/>
    <p:sldId id="285" r:id="rId12"/>
    <p:sldId id="372" r:id="rId13"/>
    <p:sldId id="369" r:id="rId14"/>
    <p:sldId id="378" r:id="rId15"/>
    <p:sldId id="379" r:id="rId16"/>
    <p:sldId id="342"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18D3624B-B4DC-4307-BD49-A39ABFEDE0EE}">
          <p14:sldIdLst>
            <p14:sldId id="256"/>
          </p14:sldIdLst>
        </p14:section>
        <p14:section name="İç Kısım" id="{27115331-DB8E-4447-9790-0DC3CF470CBA}">
          <p14:sldIdLst>
            <p14:sldId id="263"/>
            <p14:sldId id="261"/>
            <p14:sldId id="375"/>
            <p14:sldId id="374"/>
            <p14:sldId id="334"/>
            <p14:sldId id="376"/>
            <p14:sldId id="373"/>
            <p14:sldId id="377"/>
            <p14:sldId id="266"/>
            <p14:sldId id="285"/>
            <p14:sldId id="372"/>
            <p14:sldId id="369"/>
            <p14:sldId id="378"/>
            <p14:sldId id="379"/>
          </p14:sldIdLst>
        </p14:section>
        <p14:section name="Kapak" id="{F5A4E53A-E9E5-4D1B-A715-A0D58136FEBB}">
          <p14:sldIdLst/>
        </p14:section>
        <p14:section name="İç Kısım" id="{09429B3A-8A7F-4A43-8D34-1C6C0D5FBF6E}">
          <p14:sldIdLst/>
        </p14:section>
        <p14:section name="son" id="{55FFBD99-4F87-4DD5-95AB-BFD0B5B9A5BB}">
          <p14:sldIdLst/>
        </p14:section>
        <p14:section name="son" id="{E0CC4030-384E-44B8-B4FC-62D479A93276}">
          <p14:sldIdLst>
            <p14:sldId id="3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97025102-7BE6-4851-A8F4-4CD8F32C3EDE}" type="datetimeFigureOut">
              <a:rPr lang="tr-TR" smtClean="0"/>
              <a:t>22.01.2023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08E103-CE32-4468-8F79-241937388350}" type="slidenum">
              <a:rPr lang="tr-TR" smtClean="0"/>
              <a:t>‹#›</a:t>
            </a:fld>
            <a:endParaRPr lang="tr-TR"/>
          </a:p>
        </p:txBody>
      </p:sp>
    </p:spTree>
    <p:extLst>
      <p:ext uri="{BB962C8B-B14F-4D97-AF65-F5344CB8AC3E}">
        <p14:creationId xmlns:p14="http://schemas.microsoft.com/office/powerpoint/2010/main" val="305146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025102-7BE6-4851-A8F4-4CD8F32C3EDE}" type="datetimeFigureOut">
              <a:rPr lang="tr-TR" smtClean="0"/>
              <a:t>22.01.2023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08E103-CE32-4468-8F79-241937388350}" type="slidenum">
              <a:rPr lang="tr-TR" smtClean="0"/>
              <a:t>‹#›</a:t>
            </a:fld>
            <a:endParaRPr lang="tr-TR"/>
          </a:p>
        </p:txBody>
      </p:sp>
    </p:spTree>
    <p:extLst>
      <p:ext uri="{BB962C8B-B14F-4D97-AF65-F5344CB8AC3E}">
        <p14:creationId xmlns:p14="http://schemas.microsoft.com/office/powerpoint/2010/main" val="365277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025102-7BE6-4851-A8F4-4CD8F32C3EDE}" type="datetimeFigureOut">
              <a:rPr lang="tr-TR" smtClean="0"/>
              <a:t>22.01.2023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08E103-CE32-4468-8F79-241937388350}" type="slidenum">
              <a:rPr lang="tr-TR" smtClean="0"/>
              <a:t>‹#›</a:t>
            </a:fld>
            <a:endParaRPr lang="tr-TR"/>
          </a:p>
        </p:txBody>
      </p:sp>
    </p:spTree>
    <p:extLst>
      <p:ext uri="{BB962C8B-B14F-4D97-AF65-F5344CB8AC3E}">
        <p14:creationId xmlns:p14="http://schemas.microsoft.com/office/powerpoint/2010/main" val="68552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025102-7BE6-4851-A8F4-4CD8F32C3EDE}" type="datetimeFigureOut">
              <a:rPr lang="tr-TR" smtClean="0"/>
              <a:t>22.01.2023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08E103-CE32-4468-8F79-241937388350}" type="slidenum">
              <a:rPr lang="tr-TR" smtClean="0"/>
              <a:t>‹#›</a:t>
            </a:fld>
            <a:endParaRPr lang="tr-TR"/>
          </a:p>
        </p:txBody>
      </p:sp>
    </p:spTree>
    <p:extLst>
      <p:ext uri="{BB962C8B-B14F-4D97-AF65-F5344CB8AC3E}">
        <p14:creationId xmlns:p14="http://schemas.microsoft.com/office/powerpoint/2010/main" val="39369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7025102-7BE6-4851-A8F4-4CD8F32C3EDE}" type="datetimeFigureOut">
              <a:rPr lang="tr-TR" smtClean="0"/>
              <a:t>22.01.2023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08E103-CE32-4468-8F79-241937388350}" type="slidenum">
              <a:rPr lang="tr-TR" smtClean="0"/>
              <a:t>‹#›</a:t>
            </a:fld>
            <a:endParaRPr lang="tr-TR"/>
          </a:p>
        </p:txBody>
      </p:sp>
    </p:spTree>
    <p:extLst>
      <p:ext uri="{BB962C8B-B14F-4D97-AF65-F5344CB8AC3E}">
        <p14:creationId xmlns:p14="http://schemas.microsoft.com/office/powerpoint/2010/main" val="274919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025102-7BE6-4851-A8F4-4CD8F32C3EDE}" type="datetimeFigureOut">
              <a:rPr lang="tr-TR" smtClean="0"/>
              <a:t>22.01.2023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08E103-CE32-4468-8F79-241937388350}" type="slidenum">
              <a:rPr lang="tr-TR" smtClean="0"/>
              <a:t>‹#›</a:t>
            </a:fld>
            <a:endParaRPr lang="tr-TR"/>
          </a:p>
        </p:txBody>
      </p:sp>
    </p:spTree>
    <p:extLst>
      <p:ext uri="{BB962C8B-B14F-4D97-AF65-F5344CB8AC3E}">
        <p14:creationId xmlns:p14="http://schemas.microsoft.com/office/powerpoint/2010/main" val="230706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025102-7BE6-4851-A8F4-4CD8F32C3EDE}" type="datetimeFigureOut">
              <a:rPr lang="tr-TR" smtClean="0"/>
              <a:t>22.01.2023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C08E103-CE32-4468-8F79-241937388350}" type="slidenum">
              <a:rPr lang="tr-TR" smtClean="0"/>
              <a:t>‹#›</a:t>
            </a:fld>
            <a:endParaRPr lang="tr-TR"/>
          </a:p>
        </p:txBody>
      </p:sp>
    </p:spTree>
    <p:extLst>
      <p:ext uri="{BB962C8B-B14F-4D97-AF65-F5344CB8AC3E}">
        <p14:creationId xmlns:p14="http://schemas.microsoft.com/office/powerpoint/2010/main" val="424347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7025102-7BE6-4851-A8F4-4CD8F32C3EDE}" type="datetimeFigureOut">
              <a:rPr lang="tr-TR" smtClean="0"/>
              <a:t>22.01.2023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C08E103-CE32-4468-8F79-241937388350}" type="slidenum">
              <a:rPr lang="tr-TR" smtClean="0"/>
              <a:t>‹#›</a:t>
            </a:fld>
            <a:endParaRPr lang="tr-TR"/>
          </a:p>
        </p:txBody>
      </p:sp>
    </p:spTree>
    <p:extLst>
      <p:ext uri="{BB962C8B-B14F-4D97-AF65-F5344CB8AC3E}">
        <p14:creationId xmlns:p14="http://schemas.microsoft.com/office/powerpoint/2010/main" val="387948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25102-7BE6-4851-A8F4-4CD8F32C3EDE}" type="datetimeFigureOut">
              <a:rPr lang="tr-TR" smtClean="0"/>
              <a:t>22.01.2023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C08E103-CE32-4468-8F79-241937388350}" type="slidenum">
              <a:rPr lang="tr-TR" smtClean="0"/>
              <a:t>‹#›</a:t>
            </a:fld>
            <a:endParaRPr lang="tr-TR"/>
          </a:p>
        </p:txBody>
      </p:sp>
    </p:spTree>
    <p:extLst>
      <p:ext uri="{BB962C8B-B14F-4D97-AF65-F5344CB8AC3E}">
        <p14:creationId xmlns:p14="http://schemas.microsoft.com/office/powerpoint/2010/main" val="356109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7025102-7BE6-4851-A8F4-4CD8F32C3EDE}" type="datetimeFigureOut">
              <a:rPr lang="tr-TR" smtClean="0"/>
              <a:t>22.01.2023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08E103-CE32-4468-8F79-241937388350}" type="slidenum">
              <a:rPr lang="tr-TR" smtClean="0"/>
              <a:t>‹#›</a:t>
            </a:fld>
            <a:endParaRPr lang="tr-TR"/>
          </a:p>
        </p:txBody>
      </p:sp>
    </p:spTree>
    <p:extLst>
      <p:ext uri="{BB962C8B-B14F-4D97-AF65-F5344CB8AC3E}">
        <p14:creationId xmlns:p14="http://schemas.microsoft.com/office/powerpoint/2010/main" val="47860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97025102-7BE6-4851-A8F4-4CD8F32C3EDE}" type="datetimeFigureOut">
              <a:rPr lang="tr-TR" smtClean="0"/>
              <a:t>22.01.2023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08E103-CE32-4468-8F79-241937388350}" type="slidenum">
              <a:rPr lang="tr-TR" smtClean="0"/>
              <a:t>‹#›</a:t>
            </a:fld>
            <a:endParaRPr lang="tr-TR"/>
          </a:p>
        </p:txBody>
      </p:sp>
    </p:spTree>
    <p:extLst>
      <p:ext uri="{BB962C8B-B14F-4D97-AF65-F5344CB8AC3E}">
        <p14:creationId xmlns:p14="http://schemas.microsoft.com/office/powerpoint/2010/main" val="417290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25102-7BE6-4851-A8F4-4CD8F32C3EDE}" type="datetimeFigureOut">
              <a:rPr lang="tr-TR" smtClean="0"/>
              <a:t>22.01.2023</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8E103-CE32-4468-8F79-241937388350}" type="slidenum">
              <a:rPr lang="tr-TR" smtClean="0"/>
              <a:t>‹#›</a:t>
            </a:fld>
            <a:endParaRPr lang="tr-TR"/>
          </a:p>
        </p:txBody>
      </p:sp>
    </p:spTree>
    <p:extLst>
      <p:ext uri="{BB962C8B-B14F-4D97-AF65-F5344CB8AC3E}">
        <p14:creationId xmlns:p14="http://schemas.microsoft.com/office/powerpoint/2010/main" val="1545411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LexUriServ/LexUriServ.do?uri=COM:2011:0567:FIN:EN:PDF"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hyperlink" Target="https://eur-lex.europa.eu/legalcontent/EN/TXT/PDF/?uri=CELEX:52013DC0499&amp;from=EN" TargetMode="External"/><Relationship Id="rId4" Type="http://schemas.openxmlformats.org/officeDocument/2006/relationships/hyperlink" Target="https://eur-lex.europa.eu/legalcontent/EN/TXT/?uri=COM%3A2017%3A247%3AF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mailto:erasmuska107@akdeniz.edu.tr" TargetMode="External"/><Relationship Id="rId4" Type="http://schemas.openxmlformats.org/officeDocument/2006/relationships/hyperlink" Target="mailto:dilekaybar@akdeniz.edu.t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685800" y="2856964"/>
            <a:ext cx="7772400" cy="1440533"/>
          </a:xfrm>
        </p:spPr>
        <p:txBody>
          <a:bodyPr>
            <a:normAutofit/>
          </a:bodyPr>
          <a:lstStyle/>
          <a:p>
            <a:r>
              <a:rPr lang="tr-TR" sz="4000" b="1" dirty="0">
                <a:solidFill>
                  <a:schemeClr val="accent5">
                    <a:lumMod val="50000"/>
                  </a:schemeClr>
                </a:solidFill>
                <a:latin typeface="Arial" panose="020B0604020202020204" pitchFamily="34" charset="0"/>
                <a:cs typeface="Arial" panose="020B0604020202020204" pitchFamily="34" charset="0"/>
              </a:rPr>
              <a:t>AKDENİZ ÜNİVERSİTESİ REKTÖRLÜĞÜ</a:t>
            </a:r>
          </a:p>
        </p:txBody>
      </p:sp>
      <p:sp>
        <p:nvSpPr>
          <p:cNvPr id="3" name="Alt Başlık 2"/>
          <p:cNvSpPr>
            <a:spLocks noGrp="1"/>
          </p:cNvSpPr>
          <p:nvPr>
            <p:ph type="subTitle" idx="1"/>
          </p:nvPr>
        </p:nvSpPr>
        <p:spPr>
          <a:xfrm>
            <a:off x="1143000" y="5009882"/>
            <a:ext cx="6858000" cy="1407016"/>
          </a:xfrm>
        </p:spPr>
        <p:txBody>
          <a:bodyPr/>
          <a:lstStyle/>
          <a:p>
            <a:r>
              <a:rPr lang="tr-TR" dirty="0" err="1" smtClean="0"/>
              <a:t>Öğr</a:t>
            </a:r>
            <a:r>
              <a:rPr lang="tr-TR" dirty="0" smtClean="0"/>
              <a:t>. Gör. Dilek Hale AYBAR</a:t>
            </a:r>
          </a:p>
          <a:p>
            <a:r>
              <a:rPr lang="tr-TR" dirty="0" smtClean="0"/>
              <a:t>Uluslararası İlişkiler Ofisi</a:t>
            </a:r>
          </a:p>
          <a:p>
            <a:r>
              <a:rPr lang="tr-TR" dirty="0" smtClean="0"/>
              <a:t>23.01.2023</a:t>
            </a:r>
            <a:endParaRPr lang="tr-TR" dirty="0"/>
          </a:p>
        </p:txBody>
      </p:sp>
    </p:spTree>
    <p:extLst>
      <p:ext uri="{BB962C8B-B14F-4D97-AF65-F5344CB8AC3E}">
        <p14:creationId xmlns:p14="http://schemas.microsoft.com/office/powerpoint/2010/main" val="163256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28205" y="85226"/>
            <a:ext cx="7886700" cy="1325563"/>
          </a:xfrm>
        </p:spPr>
        <p:txBody>
          <a:bodyPr>
            <a:normAutofit/>
          </a:bodyPr>
          <a:lstStyle/>
          <a:p>
            <a:pPr marL="12700">
              <a:spcBef>
                <a:spcPts val="95"/>
              </a:spcBef>
            </a:pPr>
            <a:r>
              <a:rPr lang="tr-TR" sz="3600" spc="-5" dirty="0">
                <a:solidFill>
                  <a:srgbClr val="FF0000"/>
                </a:solidFill>
                <a:cs typeface="Arial"/>
              </a:rPr>
              <a:t>Ülkelerin 2023 Dönemi KA171 </a:t>
            </a:r>
            <a:r>
              <a:rPr lang="tr-TR" sz="3600" spc="-5" dirty="0" smtClean="0">
                <a:solidFill>
                  <a:srgbClr val="FF0000"/>
                </a:solidFill>
                <a:cs typeface="Arial"/>
              </a:rPr>
              <a:t/>
            </a:r>
            <a:br>
              <a:rPr lang="tr-TR" sz="3600" spc="-5" dirty="0" smtClean="0">
                <a:solidFill>
                  <a:srgbClr val="FF0000"/>
                </a:solidFill>
                <a:cs typeface="Arial"/>
              </a:rPr>
            </a:br>
            <a:r>
              <a:rPr lang="tr-TR" sz="3600" spc="-35" dirty="0" smtClean="0">
                <a:solidFill>
                  <a:srgbClr val="FF0000"/>
                </a:solidFill>
                <a:cs typeface="Arial"/>
              </a:rPr>
              <a:t>Taslak</a:t>
            </a:r>
            <a:r>
              <a:rPr lang="tr-TR" sz="3600" spc="65" dirty="0" smtClean="0">
                <a:solidFill>
                  <a:srgbClr val="FF0000"/>
                </a:solidFill>
                <a:cs typeface="Arial"/>
              </a:rPr>
              <a:t> </a:t>
            </a:r>
            <a:r>
              <a:rPr lang="tr-TR" sz="3600" spc="-5" dirty="0">
                <a:solidFill>
                  <a:srgbClr val="FF0000"/>
                </a:solidFill>
                <a:cs typeface="Arial"/>
              </a:rPr>
              <a:t>Bütçeleri</a:t>
            </a:r>
            <a:endParaRPr lang="tr-TR" sz="3600" spc="-5" dirty="0">
              <a:solidFill>
                <a:srgbClr val="FF0000"/>
              </a:solidFill>
              <a:cs typeface="Arial"/>
            </a:endParaRPr>
          </a:p>
        </p:txBody>
      </p:sp>
      <p:pic>
        <p:nvPicPr>
          <p:cNvPr id="4" name="İçerik Yer Tutucusu 3"/>
          <p:cNvPicPr>
            <a:picLocks noChangeAspect="1"/>
          </p:cNvPicPr>
          <p:nvPr/>
        </p:nvPicPr>
        <p:blipFill>
          <a:blip r:embed="rId3"/>
          <a:stretch>
            <a:fillRect/>
          </a:stretch>
        </p:blipFill>
        <p:spPr>
          <a:xfrm>
            <a:off x="5634653" y="6200578"/>
            <a:ext cx="2314861" cy="657422"/>
          </a:xfrm>
          <a:prstGeom prst="rect">
            <a:avLst/>
          </a:prstGeom>
        </p:spPr>
      </p:pic>
      <p:pic>
        <p:nvPicPr>
          <p:cNvPr id="6" name="Resim 5"/>
          <p:cNvPicPr>
            <a:picLocks noChangeAspect="1"/>
          </p:cNvPicPr>
          <p:nvPr/>
        </p:nvPicPr>
        <p:blipFill rotWithShape="1">
          <a:blip r:embed="rId4"/>
          <a:srcRect l="1572" t="613" r="3689" b="2495"/>
          <a:stretch/>
        </p:blipFill>
        <p:spPr>
          <a:xfrm>
            <a:off x="431074" y="1410789"/>
            <a:ext cx="8386356" cy="4990012"/>
          </a:xfrm>
          <a:prstGeom prst="rect">
            <a:avLst/>
          </a:prstGeom>
        </p:spPr>
      </p:pic>
    </p:spTree>
    <p:extLst>
      <p:ext uri="{BB962C8B-B14F-4D97-AF65-F5344CB8AC3E}">
        <p14:creationId xmlns:p14="http://schemas.microsoft.com/office/powerpoint/2010/main" val="2947859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6"/>
            <a:ext cx="7886700" cy="993411"/>
          </a:xfrm>
        </p:spPr>
        <p:txBody>
          <a:bodyPr>
            <a:normAutofit/>
          </a:bodyPr>
          <a:lstStyle/>
          <a:p>
            <a:r>
              <a:rPr lang="tr-TR" sz="3600" spc="-5" dirty="0">
                <a:solidFill>
                  <a:srgbClr val="FF0000"/>
                </a:solidFill>
                <a:cs typeface="Arial"/>
              </a:rPr>
              <a:t>Erasmus+ Öncelikleri-I </a:t>
            </a:r>
          </a:p>
        </p:txBody>
      </p:sp>
      <p:sp>
        <p:nvSpPr>
          <p:cNvPr id="3" name="İçerik Yer Tutucusu 2"/>
          <p:cNvSpPr>
            <a:spLocks noGrp="1"/>
          </p:cNvSpPr>
          <p:nvPr>
            <p:ph idx="1"/>
          </p:nvPr>
        </p:nvSpPr>
        <p:spPr>
          <a:xfrm>
            <a:off x="535577" y="1358537"/>
            <a:ext cx="8242663" cy="4572000"/>
          </a:xfrm>
        </p:spPr>
        <p:txBody>
          <a:bodyPr>
            <a:normAutofit fontScale="92500" lnSpcReduction="10000"/>
          </a:bodyPr>
          <a:lstStyle/>
          <a:p>
            <a:pPr marL="0" indent="0">
              <a:buNone/>
            </a:pPr>
            <a:r>
              <a:rPr lang="tr-TR" b="1" dirty="0">
                <a:latin typeface="Times New Roman" panose="02020603050405020304" pitchFamily="18" charset="0"/>
                <a:cs typeface="Times New Roman" panose="02020603050405020304" pitchFamily="18" charset="0"/>
              </a:rPr>
              <a:t>İçerme ve Çeşitlilik </a:t>
            </a:r>
          </a:p>
          <a:p>
            <a:pPr marL="0" indent="0">
              <a:buNone/>
            </a:pPr>
            <a:r>
              <a:rPr lang="tr-TR" dirty="0">
                <a:latin typeface="Times New Roman" panose="02020603050405020304" pitchFamily="18" charset="0"/>
                <a:cs typeface="Times New Roman" panose="02020603050405020304" pitchFamily="18" charset="0"/>
              </a:rPr>
              <a:t>• İçerme ve çeşitlilik stratejisi paralelinde planlama yapılması, imkanı kısıtlı kişilere özel önem vererek, tüm geçmişlerden mevcut ve potansiyel katılımcılara eşit ve adil erişim ve fırsatlar sağlanması, bunlara ilişkin destek mekanizmaları paralelinde ulaşılabilir hedefler belirlenmesi, kısa dönem ve karma hareketlilikler planlanması vb. </a:t>
            </a:r>
            <a:endParaRPr lang="tr-TR" dirty="0" smtClean="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tr-TR" b="1" dirty="0">
                <a:latin typeface="Times New Roman" panose="02020603050405020304" pitchFamily="18" charset="0"/>
                <a:cs typeface="Times New Roman" panose="02020603050405020304" pitchFamily="18" charset="0"/>
              </a:rPr>
              <a:t>Dijital Dönüşüm </a:t>
            </a:r>
          </a:p>
          <a:p>
            <a:pPr marL="0" indent="0">
              <a:buNone/>
            </a:pPr>
            <a:r>
              <a:rPr lang="tr-TR" dirty="0">
                <a:latin typeface="Times New Roman" panose="02020603050405020304" pitchFamily="18" charset="0"/>
                <a:cs typeface="Times New Roman" panose="02020603050405020304" pitchFamily="18" charset="0"/>
              </a:rPr>
              <a:t>• Sanal bileşeni olan karma </a:t>
            </a:r>
            <a:r>
              <a:rPr lang="tr-TR" dirty="0" smtClean="0">
                <a:latin typeface="Times New Roman" panose="02020603050405020304" pitchFamily="18" charset="0"/>
                <a:cs typeface="Times New Roman" panose="02020603050405020304" pitchFamily="18" charset="0"/>
              </a:rPr>
              <a:t>hareketlilikler planlanması</a:t>
            </a:r>
            <a:r>
              <a:rPr lang="tr-TR" dirty="0">
                <a:latin typeface="Times New Roman" panose="02020603050405020304" pitchFamily="18" charset="0"/>
                <a:cs typeface="Times New Roman" panose="02020603050405020304" pitchFamily="18" charset="0"/>
              </a:rPr>
              <a:t>, dijital araçların kullanımının arttırılması, hareketliliklerde dijital yeteneklerin arttırılmasına yönelik planlama vb. </a:t>
            </a:r>
            <a:endParaRPr lang="tr-TR" dirty="0">
              <a:latin typeface="Times New Roman" panose="02020603050405020304" pitchFamily="18" charset="0"/>
              <a:cs typeface="Times New Roman" panose="02020603050405020304" pitchFamily="18" charset="0"/>
            </a:endParaRPr>
          </a:p>
        </p:txBody>
      </p:sp>
      <p:pic>
        <p:nvPicPr>
          <p:cNvPr id="4" name="İçerik Yer Tutucusu 3"/>
          <p:cNvPicPr>
            <a:picLocks noChangeAspect="1"/>
          </p:cNvPicPr>
          <p:nvPr/>
        </p:nvPicPr>
        <p:blipFill>
          <a:blip r:embed="rId3"/>
          <a:stretch>
            <a:fillRect/>
          </a:stretch>
        </p:blipFill>
        <p:spPr>
          <a:xfrm>
            <a:off x="5634653" y="6200578"/>
            <a:ext cx="2314861" cy="657422"/>
          </a:xfrm>
          <a:prstGeom prst="rect">
            <a:avLst/>
          </a:prstGeom>
        </p:spPr>
      </p:pic>
    </p:spTree>
    <p:extLst>
      <p:ext uri="{BB962C8B-B14F-4D97-AF65-F5344CB8AC3E}">
        <p14:creationId xmlns:p14="http://schemas.microsoft.com/office/powerpoint/2010/main" val="274420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6"/>
            <a:ext cx="7886700" cy="993411"/>
          </a:xfrm>
        </p:spPr>
        <p:txBody>
          <a:bodyPr>
            <a:normAutofit/>
          </a:bodyPr>
          <a:lstStyle/>
          <a:p>
            <a:r>
              <a:rPr lang="tr-TR" sz="3600" spc="-5" dirty="0">
                <a:solidFill>
                  <a:srgbClr val="FF0000"/>
                </a:solidFill>
                <a:cs typeface="Arial"/>
              </a:rPr>
              <a:t>Erasmus+ </a:t>
            </a:r>
            <a:r>
              <a:rPr lang="tr-TR" sz="3600" spc="-5" dirty="0" smtClean="0">
                <a:solidFill>
                  <a:srgbClr val="FF0000"/>
                </a:solidFill>
                <a:cs typeface="Arial"/>
              </a:rPr>
              <a:t>Öncelikleri-II </a:t>
            </a:r>
            <a:endParaRPr lang="tr-TR" sz="3600" spc="-5" dirty="0">
              <a:solidFill>
                <a:srgbClr val="FF0000"/>
              </a:solidFill>
              <a:cs typeface="Arial"/>
            </a:endParaRPr>
          </a:p>
        </p:txBody>
      </p:sp>
      <p:sp>
        <p:nvSpPr>
          <p:cNvPr id="3" name="İçerik Yer Tutucusu 2"/>
          <p:cNvSpPr>
            <a:spLocks noGrp="1"/>
          </p:cNvSpPr>
          <p:nvPr>
            <p:ph idx="1"/>
          </p:nvPr>
        </p:nvSpPr>
        <p:spPr>
          <a:xfrm>
            <a:off x="535577" y="1358536"/>
            <a:ext cx="8242663" cy="4842041"/>
          </a:xfrm>
        </p:spPr>
        <p:txBody>
          <a:bodyPr>
            <a:normAutofit fontScale="92500" lnSpcReduction="10000"/>
          </a:bodyPr>
          <a:lstStyle/>
          <a:p>
            <a:pPr marL="0" indent="0">
              <a:buNone/>
            </a:pPr>
            <a:r>
              <a:rPr lang="tr-TR" b="1" dirty="0">
                <a:latin typeface="Times New Roman" panose="02020603050405020304" pitchFamily="18" charset="0"/>
                <a:cs typeface="Times New Roman" panose="02020603050405020304" pitchFamily="18" charset="0"/>
              </a:rPr>
              <a:t>Çevre ve İklim Değişikliği İle Mücadele </a:t>
            </a:r>
          </a:p>
          <a:p>
            <a:pPr marL="0" indent="0">
              <a:buNone/>
            </a:pPr>
            <a:r>
              <a:rPr lang="tr-TR" dirty="0">
                <a:latin typeface="Times New Roman" panose="02020603050405020304" pitchFamily="18" charset="0"/>
                <a:cs typeface="Times New Roman" panose="02020603050405020304" pitchFamily="18" charset="0"/>
              </a:rPr>
              <a:t>• Bu alana ilişkin hareketlilikler planlanması, hareketliliklerde sürdürülebilir ulaşım araçlarının ve yeşil seyahatin teşvik edilmesi, enerji kullanımının azaltılması, sürdürülebilir kalkınma, bu alana ilişkin bilgi ve duyarlılığın arttırılması vb. </a:t>
            </a:r>
            <a:endParaRPr lang="tr-TR" dirty="0" smtClean="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tr-TR" b="1" dirty="0">
                <a:latin typeface="Times New Roman" panose="02020603050405020304" pitchFamily="18" charset="0"/>
                <a:cs typeface="Times New Roman" panose="02020603050405020304" pitchFamily="18" charset="0"/>
              </a:rPr>
              <a:t>Demokratik Yaşama Katılım, Ortak Değerler ve Sivil Katılım </a:t>
            </a:r>
          </a:p>
          <a:p>
            <a:pPr marL="0" indent="0">
              <a:buNone/>
            </a:pPr>
            <a:r>
              <a:rPr lang="tr-TR" dirty="0">
                <a:latin typeface="Times New Roman" panose="02020603050405020304" pitchFamily="18" charset="0"/>
                <a:cs typeface="Times New Roman" panose="02020603050405020304" pitchFamily="18" charset="0"/>
              </a:rPr>
              <a:t>• AB’ye ve AB’nin ortak değerlerine ilişkin bilgi düzeyinin arttırılması, sosyal, kültürel yeteneklerin, eleştirel düşünmenin ve medya okuryazarlığının geliştirilmesi vb.</a:t>
            </a:r>
            <a:endParaRPr lang="tr-TR" dirty="0">
              <a:latin typeface="Times New Roman" panose="02020603050405020304" pitchFamily="18" charset="0"/>
              <a:cs typeface="Times New Roman" panose="02020603050405020304" pitchFamily="18" charset="0"/>
            </a:endParaRPr>
          </a:p>
        </p:txBody>
      </p:sp>
      <p:pic>
        <p:nvPicPr>
          <p:cNvPr id="4" name="İçerik Yer Tutucusu 3"/>
          <p:cNvPicPr>
            <a:picLocks noChangeAspect="1"/>
          </p:cNvPicPr>
          <p:nvPr/>
        </p:nvPicPr>
        <p:blipFill>
          <a:blip r:embed="rId3"/>
          <a:stretch>
            <a:fillRect/>
          </a:stretch>
        </p:blipFill>
        <p:spPr>
          <a:xfrm>
            <a:off x="5634653" y="6200578"/>
            <a:ext cx="2314861" cy="657422"/>
          </a:xfrm>
          <a:prstGeom prst="rect">
            <a:avLst/>
          </a:prstGeom>
        </p:spPr>
      </p:pic>
    </p:spTree>
    <p:extLst>
      <p:ext uri="{BB962C8B-B14F-4D97-AF65-F5344CB8AC3E}">
        <p14:creationId xmlns:p14="http://schemas.microsoft.com/office/powerpoint/2010/main" val="243620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28650" y="500062"/>
            <a:ext cx="7886700" cy="1325563"/>
          </a:xfrm>
        </p:spPr>
        <p:txBody>
          <a:bodyPr>
            <a:normAutofit/>
          </a:bodyPr>
          <a:lstStyle/>
          <a:p>
            <a:pPr marL="12065" marR="5080" indent="-1270" algn="ctr">
              <a:lnSpc>
                <a:spcPct val="100000"/>
              </a:lnSpc>
              <a:spcBef>
                <a:spcPts val="100"/>
              </a:spcBef>
            </a:pPr>
            <a:r>
              <a:rPr lang="tr-TR" b="1" dirty="0" smtClean="0">
                <a:solidFill>
                  <a:srgbClr val="FF0000"/>
                </a:solidFill>
                <a:latin typeface="Times New Roman"/>
                <a:cs typeface="Times New Roman"/>
              </a:rPr>
              <a:t>ÖNEMLİ!</a:t>
            </a:r>
            <a:endParaRPr lang="tr-TR" b="1" dirty="0">
              <a:solidFill>
                <a:srgbClr val="FF0000"/>
              </a:solidFill>
              <a:latin typeface="Times New Roman"/>
              <a:cs typeface="Times New Roman"/>
            </a:endParaRPr>
          </a:p>
        </p:txBody>
      </p:sp>
      <p:sp>
        <p:nvSpPr>
          <p:cNvPr id="3" name="İçerik Yer Tutucusu 2"/>
          <p:cNvSpPr>
            <a:spLocks noGrp="1"/>
          </p:cNvSpPr>
          <p:nvPr>
            <p:ph idx="1"/>
          </p:nvPr>
        </p:nvSpPr>
        <p:spPr>
          <a:xfrm>
            <a:off x="628650" y="1825625"/>
            <a:ext cx="7886700" cy="4050892"/>
          </a:xfrm>
        </p:spPr>
        <p:txBody>
          <a:bodyPr>
            <a:normAutofit/>
          </a:bodyPr>
          <a:lstStyle/>
          <a:p>
            <a:pPr algn="ctr"/>
            <a:r>
              <a:rPr lang="tr-TR" dirty="0" smtClean="0">
                <a:latin typeface="Times New Roman" panose="02020603050405020304" pitchFamily="18" charset="0"/>
                <a:cs typeface="Times New Roman" panose="02020603050405020304" pitchFamily="18" charset="0"/>
              </a:rPr>
              <a:t>Proje Başvuru SON Tarihi: </a:t>
            </a:r>
            <a:endParaRPr lang="tr-TR" dirty="0">
              <a:latin typeface="Times New Roman" panose="02020603050405020304" pitchFamily="18" charset="0"/>
              <a:cs typeface="Times New Roman" panose="02020603050405020304" pitchFamily="18" charset="0"/>
            </a:endParaRPr>
          </a:p>
          <a:p>
            <a:pPr marL="0" indent="0" algn="ctr">
              <a:buNone/>
            </a:pPr>
            <a:r>
              <a:rPr lang="tr-TR" b="1" spc="-5" dirty="0">
                <a:solidFill>
                  <a:srgbClr val="FF0000"/>
                </a:solidFill>
                <a:latin typeface="Times New Roman"/>
                <a:cs typeface="Times New Roman"/>
              </a:rPr>
              <a:t>23 Şubat 2023  </a:t>
            </a:r>
            <a:br>
              <a:rPr lang="tr-TR" b="1" spc="-5" dirty="0">
                <a:solidFill>
                  <a:srgbClr val="FF0000"/>
                </a:solidFill>
                <a:latin typeface="Times New Roman"/>
                <a:cs typeface="Times New Roman"/>
              </a:rPr>
            </a:br>
            <a:r>
              <a:rPr lang="tr-TR" b="1" spc="-5" dirty="0">
                <a:solidFill>
                  <a:srgbClr val="FF0000"/>
                </a:solidFill>
                <a:latin typeface="Times New Roman"/>
                <a:cs typeface="Times New Roman"/>
              </a:rPr>
              <a:t>(Brüksel saati</a:t>
            </a:r>
            <a:r>
              <a:rPr lang="tr-TR" b="1" spc="-95" dirty="0">
                <a:solidFill>
                  <a:srgbClr val="FF0000"/>
                </a:solidFill>
                <a:latin typeface="Times New Roman"/>
                <a:cs typeface="Times New Roman"/>
              </a:rPr>
              <a:t> </a:t>
            </a:r>
            <a:r>
              <a:rPr lang="tr-TR" b="1" dirty="0">
                <a:solidFill>
                  <a:srgbClr val="FF0000"/>
                </a:solidFill>
                <a:latin typeface="Times New Roman"/>
                <a:cs typeface="Times New Roman"/>
              </a:rPr>
              <a:t>ile  </a:t>
            </a:r>
            <a:r>
              <a:rPr lang="tr-TR" b="1" spc="-5" dirty="0">
                <a:solidFill>
                  <a:srgbClr val="FF0000"/>
                </a:solidFill>
                <a:latin typeface="Times New Roman"/>
                <a:cs typeface="Times New Roman"/>
              </a:rPr>
              <a:t>12:00</a:t>
            </a:r>
            <a:r>
              <a:rPr lang="tr-TR" b="1" spc="-5" dirty="0" smtClean="0">
                <a:solidFill>
                  <a:srgbClr val="FF0000"/>
                </a:solidFill>
                <a:latin typeface="Times New Roman"/>
                <a:cs typeface="Times New Roman"/>
              </a:rPr>
              <a:t>)</a:t>
            </a:r>
          </a:p>
          <a:p>
            <a:pPr marL="0" indent="0" algn="ctr">
              <a:buNone/>
            </a:pP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Akademisyenlerimiz </a:t>
            </a:r>
            <a:r>
              <a:rPr lang="tr-TR" dirty="0">
                <a:latin typeface="Times New Roman" panose="02020603050405020304" pitchFamily="18" charset="0"/>
                <a:cs typeface="Times New Roman" panose="02020603050405020304" pitchFamily="18" charset="0"/>
              </a:rPr>
              <a:t>tarafından doldurulmuş bilgi formlarının </a:t>
            </a:r>
            <a:r>
              <a:rPr lang="tr-TR" dirty="0" smtClean="0">
                <a:latin typeface="Times New Roman" panose="02020603050405020304" pitchFamily="18" charset="0"/>
                <a:cs typeface="Times New Roman" panose="02020603050405020304" pitchFamily="18" charset="0"/>
              </a:rPr>
              <a:t>en </a:t>
            </a:r>
            <a:r>
              <a:rPr lang="tr-TR" dirty="0">
                <a:latin typeface="Times New Roman" panose="02020603050405020304" pitchFamily="18" charset="0"/>
                <a:cs typeface="Times New Roman" panose="02020603050405020304" pitchFamily="18" charset="0"/>
              </a:rPr>
              <a:t>geç </a:t>
            </a:r>
            <a:r>
              <a:rPr lang="tr-TR" b="1" spc="-5" dirty="0" smtClean="0">
                <a:solidFill>
                  <a:srgbClr val="FF0000"/>
                </a:solidFill>
                <a:latin typeface="Times New Roman"/>
                <a:cs typeface="Times New Roman"/>
              </a:rPr>
              <a:t>10 </a:t>
            </a:r>
            <a:r>
              <a:rPr lang="tr-TR" b="1" spc="-5" dirty="0">
                <a:solidFill>
                  <a:srgbClr val="FF0000"/>
                </a:solidFill>
                <a:latin typeface="Times New Roman"/>
                <a:cs typeface="Times New Roman"/>
              </a:rPr>
              <a:t>Şubat 2023 </a:t>
            </a:r>
            <a:r>
              <a:rPr lang="tr-TR" b="1" spc="-5" dirty="0" smtClean="0">
                <a:solidFill>
                  <a:srgbClr val="FF0000"/>
                </a:solidFill>
                <a:latin typeface="Times New Roman"/>
                <a:cs typeface="Times New Roman"/>
              </a:rPr>
              <a:t>Cuma gününe kadar Ofisimize</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iletilmesi gerekmektedir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pic>
        <p:nvPicPr>
          <p:cNvPr id="4" name="İçerik Yer Tutucusu 3"/>
          <p:cNvPicPr>
            <a:picLocks noChangeAspect="1"/>
          </p:cNvPicPr>
          <p:nvPr/>
        </p:nvPicPr>
        <p:blipFill>
          <a:blip r:embed="rId3"/>
          <a:stretch>
            <a:fillRect/>
          </a:stretch>
        </p:blipFill>
        <p:spPr>
          <a:xfrm>
            <a:off x="5634653" y="6200578"/>
            <a:ext cx="2314861" cy="657422"/>
          </a:xfrm>
          <a:prstGeom prst="rect">
            <a:avLst/>
          </a:prstGeom>
        </p:spPr>
      </p:pic>
    </p:spTree>
    <p:extLst>
      <p:ext uri="{BB962C8B-B14F-4D97-AF65-F5344CB8AC3E}">
        <p14:creationId xmlns:p14="http://schemas.microsoft.com/office/powerpoint/2010/main" val="316547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10638" y="382497"/>
            <a:ext cx="7886700" cy="714784"/>
          </a:xfrm>
        </p:spPr>
        <p:txBody>
          <a:bodyPr>
            <a:normAutofit/>
          </a:bodyPr>
          <a:lstStyle/>
          <a:p>
            <a:pPr marL="12065" marR="5080" indent="-1270">
              <a:lnSpc>
                <a:spcPct val="100000"/>
              </a:lnSpc>
              <a:spcBef>
                <a:spcPts val="100"/>
              </a:spcBef>
            </a:pPr>
            <a:r>
              <a:rPr lang="tr-TR" sz="3200" b="1" dirty="0" smtClean="0">
                <a:solidFill>
                  <a:srgbClr val="FF0000"/>
                </a:solidFill>
                <a:latin typeface="Times New Roman"/>
                <a:cs typeface="Times New Roman"/>
              </a:rPr>
              <a:t>Yükseköğretime Özgü Dokümanlar</a:t>
            </a:r>
            <a:endParaRPr lang="tr-TR" sz="3200" b="1" dirty="0">
              <a:solidFill>
                <a:srgbClr val="FF0000"/>
              </a:solidFill>
              <a:latin typeface="Times New Roman"/>
              <a:cs typeface="Times New Roman"/>
            </a:endParaRPr>
          </a:p>
        </p:txBody>
      </p:sp>
      <p:sp>
        <p:nvSpPr>
          <p:cNvPr id="3" name="İçerik Yer Tutucusu 2"/>
          <p:cNvSpPr>
            <a:spLocks noGrp="1"/>
          </p:cNvSpPr>
          <p:nvPr>
            <p:ph idx="1"/>
          </p:nvPr>
        </p:nvSpPr>
        <p:spPr>
          <a:xfrm>
            <a:off x="498021" y="1623483"/>
            <a:ext cx="7886700" cy="4050892"/>
          </a:xfrm>
        </p:spPr>
        <p:txBody>
          <a:bodyPr>
            <a:noAutofit/>
          </a:bodyPr>
          <a:lstStyle/>
          <a:p>
            <a:pPr algn="ctr">
              <a:buFontTx/>
              <a:buChar char="-"/>
            </a:pPr>
            <a:r>
              <a:rPr lang="en-US" sz="2000" dirty="0" smtClean="0">
                <a:latin typeface="Times New Roman" panose="02020603050405020304" pitchFamily="18" charset="0"/>
                <a:cs typeface="Times New Roman" panose="02020603050405020304" pitchFamily="18" charset="0"/>
              </a:rPr>
              <a:t>Higher </a:t>
            </a:r>
            <a:r>
              <a:rPr lang="en-US" sz="2000" dirty="0">
                <a:latin typeface="Times New Roman" panose="02020603050405020304" pitchFamily="18" charset="0"/>
                <a:cs typeface="Times New Roman" panose="02020603050405020304" pitchFamily="18" charset="0"/>
              </a:rPr>
              <a:t>Education </a:t>
            </a:r>
            <a:r>
              <a:rPr lang="en-US" sz="2000" dirty="0" err="1">
                <a:latin typeface="Times New Roman" panose="02020603050405020304" pitchFamily="18" charset="0"/>
                <a:cs typeface="Times New Roman" panose="02020603050405020304" pitchFamily="18" charset="0"/>
              </a:rPr>
              <a:t>Modernisation</a:t>
            </a:r>
            <a:r>
              <a:rPr lang="en-US" sz="2000" dirty="0">
                <a:latin typeface="Times New Roman" panose="02020603050405020304" pitchFamily="18" charset="0"/>
                <a:cs typeface="Times New Roman" panose="02020603050405020304" pitchFamily="18" charset="0"/>
              </a:rPr>
              <a:t> Agenda:</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hlinkClick r:id="rId3"/>
              </a:rPr>
              <a:t>https://</a:t>
            </a:r>
            <a:r>
              <a:rPr lang="en-US" sz="2000" dirty="0" smtClean="0">
                <a:latin typeface="Times New Roman" panose="02020603050405020304" pitchFamily="18" charset="0"/>
                <a:cs typeface="Times New Roman" panose="02020603050405020304" pitchFamily="18" charset="0"/>
                <a:hlinkClick r:id="rId3"/>
              </a:rPr>
              <a:t>eurlex.europa.eu/LexUriServ/LexUriServ.do?uri=COM:2011:0567:FIN:EN:PDF</a:t>
            </a:r>
            <a:endParaRPr lang="tr-TR" sz="2000" dirty="0" smtClean="0">
              <a:latin typeface="Times New Roman" panose="02020603050405020304" pitchFamily="18" charset="0"/>
              <a:cs typeface="Times New Roman" panose="02020603050405020304" pitchFamily="18" charset="0"/>
            </a:endParaRPr>
          </a:p>
          <a:p>
            <a:pPr algn="ctr">
              <a:buFontTx/>
              <a:buChar char="-"/>
            </a:pPr>
            <a:r>
              <a:rPr lang="en-US" sz="2000" dirty="0" smtClean="0">
                <a:latin typeface="Times New Roman" panose="02020603050405020304" pitchFamily="18" charset="0"/>
                <a:cs typeface="Times New Roman" panose="02020603050405020304" pitchFamily="18" charset="0"/>
              </a:rPr>
              <a:t>Communication </a:t>
            </a:r>
            <a:r>
              <a:rPr lang="en-US" sz="2000" dirty="0">
                <a:latin typeface="Times New Roman" panose="02020603050405020304" pitchFamily="18" charset="0"/>
                <a:cs typeface="Times New Roman" panose="02020603050405020304" pitchFamily="18" charset="0"/>
              </a:rPr>
              <a:t>on a renewed EU agenda for higher education: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hlinkClick r:id="rId4"/>
              </a:rPr>
              <a:t>https://eur-lex.europa.eu/legalcontent/EN/TXT/?</a:t>
            </a:r>
            <a:r>
              <a:rPr lang="en-US" sz="2000" dirty="0" smtClean="0">
                <a:latin typeface="Times New Roman" panose="02020603050405020304" pitchFamily="18" charset="0"/>
                <a:cs typeface="Times New Roman" panose="02020603050405020304" pitchFamily="18" charset="0"/>
                <a:hlinkClick r:id="rId4"/>
              </a:rPr>
              <a:t>uri=COM%3A2017%3A247%3AFIN</a:t>
            </a:r>
            <a:endParaRPr lang="tr-TR" sz="2000" dirty="0" smtClean="0">
              <a:latin typeface="Times New Roman" panose="02020603050405020304" pitchFamily="18" charset="0"/>
              <a:cs typeface="Times New Roman" panose="02020603050405020304" pitchFamily="18" charset="0"/>
            </a:endParaRPr>
          </a:p>
          <a:p>
            <a:pPr algn="ctr">
              <a:buFontTx/>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European higher education in the world strategy: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hlinkClick r:id="rId5"/>
              </a:rPr>
              <a:t>https://eur-lex.europa.eu/legalcontent/EN/TXT/PDF/?</a:t>
            </a:r>
            <a:r>
              <a:rPr lang="en-US" sz="2000" dirty="0" smtClean="0">
                <a:latin typeface="Times New Roman" panose="02020603050405020304" pitchFamily="18" charset="0"/>
                <a:cs typeface="Times New Roman" panose="02020603050405020304" pitchFamily="18" charset="0"/>
                <a:hlinkClick r:id="rId5"/>
              </a:rPr>
              <a:t>uri=CELEX:52013DC0499&amp;from=EN</a:t>
            </a:r>
            <a:endParaRPr lang="tr-TR" sz="2000" dirty="0" smtClean="0">
              <a:latin typeface="Times New Roman" panose="02020603050405020304" pitchFamily="18" charset="0"/>
              <a:cs typeface="Times New Roman" panose="02020603050405020304" pitchFamily="18" charset="0"/>
            </a:endParaRPr>
          </a:p>
          <a:p>
            <a:pPr algn="ctr">
              <a:buFontTx/>
              <a:buChar char="-"/>
            </a:pPr>
            <a:endParaRPr lang="tr-TR" sz="2000" dirty="0" smtClean="0">
              <a:latin typeface="Times New Roman" panose="02020603050405020304" pitchFamily="18" charset="0"/>
              <a:cs typeface="Times New Roman" panose="02020603050405020304" pitchFamily="18" charset="0"/>
            </a:endParaRPr>
          </a:p>
        </p:txBody>
      </p:sp>
      <p:pic>
        <p:nvPicPr>
          <p:cNvPr id="4" name="İçerik Yer Tutucusu 3"/>
          <p:cNvPicPr>
            <a:picLocks noChangeAspect="1"/>
          </p:cNvPicPr>
          <p:nvPr/>
        </p:nvPicPr>
        <p:blipFill>
          <a:blip r:embed="rId6"/>
          <a:stretch>
            <a:fillRect/>
          </a:stretch>
        </p:blipFill>
        <p:spPr>
          <a:xfrm>
            <a:off x="5634653" y="6200578"/>
            <a:ext cx="2314861" cy="657422"/>
          </a:xfrm>
          <a:prstGeom prst="rect">
            <a:avLst/>
          </a:prstGeom>
        </p:spPr>
      </p:pic>
    </p:spTree>
    <p:extLst>
      <p:ext uri="{BB962C8B-B14F-4D97-AF65-F5344CB8AC3E}">
        <p14:creationId xmlns:p14="http://schemas.microsoft.com/office/powerpoint/2010/main" val="141065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10638" y="382497"/>
            <a:ext cx="7886700" cy="714784"/>
          </a:xfrm>
        </p:spPr>
        <p:txBody>
          <a:bodyPr>
            <a:normAutofit/>
          </a:bodyPr>
          <a:lstStyle/>
          <a:p>
            <a:pPr marL="12065" marR="5080" indent="-1270">
              <a:lnSpc>
                <a:spcPct val="100000"/>
              </a:lnSpc>
              <a:spcBef>
                <a:spcPts val="100"/>
              </a:spcBef>
            </a:pPr>
            <a:r>
              <a:rPr lang="tr-TR" sz="3200" b="1" dirty="0" smtClean="0">
                <a:solidFill>
                  <a:srgbClr val="FF0000"/>
                </a:solidFill>
                <a:latin typeface="Times New Roman"/>
                <a:cs typeface="Times New Roman"/>
              </a:rPr>
              <a:t>Yatay Önceliklere Yönelik Dokümanlar</a:t>
            </a:r>
            <a:endParaRPr lang="tr-TR" sz="3200" b="1" dirty="0">
              <a:solidFill>
                <a:srgbClr val="FF0000"/>
              </a:solidFill>
              <a:latin typeface="Times New Roman"/>
              <a:cs typeface="Times New Roman"/>
            </a:endParaRPr>
          </a:p>
        </p:txBody>
      </p:sp>
      <p:sp>
        <p:nvSpPr>
          <p:cNvPr id="3" name="İçerik Yer Tutucusu 2"/>
          <p:cNvSpPr>
            <a:spLocks noGrp="1"/>
          </p:cNvSpPr>
          <p:nvPr>
            <p:ph idx="1"/>
          </p:nvPr>
        </p:nvSpPr>
        <p:spPr>
          <a:xfrm>
            <a:off x="498021" y="1623483"/>
            <a:ext cx="7886700" cy="4050892"/>
          </a:xfrm>
        </p:spPr>
        <p:txBody>
          <a:bodyPr>
            <a:noAutofit/>
          </a:bodyPr>
          <a:lstStyle/>
          <a:p>
            <a:pPr algn="just"/>
            <a:r>
              <a:rPr lang="tr-TR" sz="2000" dirty="0" smtClean="0">
                <a:latin typeface="Times New Roman" panose="02020603050405020304" pitchFamily="18" charset="0"/>
                <a:cs typeface="Times New Roman" panose="02020603050405020304" pitchFamily="18" charset="0"/>
              </a:rPr>
              <a:t>A </a:t>
            </a:r>
            <a:r>
              <a:rPr lang="tr-TR" sz="2000" dirty="0" err="1">
                <a:latin typeface="Times New Roman" panose="02020603050405020304" pitchFamily="18" charset="0"/>
                <a:cs typeface="Times New Roman" panose="02020603050405020304" pitchFamily="18" charset="0"/>
              </a:rPr>
              <a:t>European</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Green</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Deal</a:t>
            </a:r>
            <a:r>
              <a:rPr lang="tr-TR" sz="2000" dirty="0">
                <a:latin typeface="Times New Roman" panose="02020603050405020304" pitchFamily="18" charset="0"/>
                <a:cs typeface="Times New Roman" panose="02020603050405020304" pitchFamily="18" charset="0"/>
              </a:rPr>
              <a:t> | </a:t>
            </a:r>
            <a:r>
              <a:rPr lang="tr-TR" sz="2000" dirty="0" err="1">
                <a:latin typeface="Times New Roman" panose="02020603050405020304" pitchFamily="18" charset="0"/>
                <a:cs typeface="Times New Roman" panose="02020603050405020304" pitchFamily="18" charset="0"/>
              </a:rPr>
              <a:t>European</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Commission</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europa.eu)</a:t>
            </a:r>
          </a:p>
          <a:p>
            <a:pPr marL="0" indent="0" algn="just">
              <a:buNone/>
            </a:pPr>
            <a:endParaRPr lang="tr-TR" sz="2000" dirty="0" smtClean="0">
              <a:latin typeface="Times New Roman" panose="02020603050405020304" pitchFamily="18" charset="0"/>
              <a:cs typeface="Times New Roman" panose="02020603050405020304" pitchFamily="18" charset="0"/>
            </a:endParaRPr>
          </a:p>
          <a:p>
            <a:pPr algn="just"/>
            <a:r>
              <a:rPr lang="tr-TR" sz="2000" dirty="0" err="1" smtClean="0">
                <a:latin typeface="Times New Roman" panose="02020603050405020304" pitchFamily="18" charset="0"/>
                <a:cs typeface="Times New Roman" panose="02020603050405020304" pitchFamily="18" charset="0"/>
              </a:rPr>
              <a:t>Implementation</a:t>
            </a:r>
            <a:r>
              <a:rPr lang="tr-TR" sz="2000" dirty="0" smtClean="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guidelines</a:t>
            </a:r>
            <a:r>
              <a:rPr lang="tr-TR" sz="2000" dirty="0">
                <a:latin typeface="Times New Roman" panose="02020603050405020304" pitchFamily="18" charset="0"/>
                <a:cs typeface="Times New Roman" panose="02020603050405020304" pitchFamily="18" charset="0"/>
              </a:rPr>
              <a:t> - Erasmus+ </a:t>
            </a:r>
            <a:r>
              <a:rPr lang="tr-TR" sz="2000" dirty="0" err="1">
                <a:latin typeface="Times New Roman" panose="02020603050405020304" pitchFamily="18" charset="0"/>
                <a:cs typeface="Times New Roman" panose="02020603050405020304" pitchFamily="18" charset="0"/>
              </a:rPr>
              <a:t>and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European</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Solidarity</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Corps</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err="1">
                <a:latin typeface="Times New Roman" panose="02020603050405020304" pitchFamily="18" charset="0"/>
                <a:cs typeface="Times New Roman" panose="02020603050405020304" pitchFamily="18" charset="0"/>
              </a:rPr>
              <a:t>Inclusion</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and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Diversity</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Strategy</a:t>
            </a:r>
            <a:r>
              <a:rPr lang="tr-TR" sz="2000" dirty="0">
                <a:latin typeface="Times New Roman" panose="02020603050405020304" pitchFamily="18" charset="0"/>
                <a:cs typeface="Times New Roman" panose="02020603050405020304" pitchFamily="18" charset="0"/>
              </a:rPr>
              <a:t> | Erasmus+ (europa.eu</a:t>
            </a:r>
            <a:r>
              <a:rPr lang="tr-TR" sz="2000" dirty="0" smtClean="0">
                <a:latin typeface="Times New Roman" panose="02020603050405020304" pitchFamily="18" charset="0"/>
                <a:cs typeface="Times New Roman" panose="02020603050405020304" pitchFamily="18" charset="0"/>
              </a:rPr>
              <a:t>)</a:t>
            </a:r>
          </a:p>
          <a:p>
            <a:pPr marL="0" indent="0" algn="just">
              <a:buNone/>
            </a:pP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Digital</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Education</a:t>
            </a:r>
            <a:r>
              <a:rPr lang="tr-TR" sz="2000" dirty="0">
                <a:latin typeface="Times New Roman" panose="02020603050405020304" pitchFamily="18" charset="0"/>
                <a:cs typeface="Times New Roman" panose="02020603050405020304" pitchFamily="18" charset="0"/>
              </a:rPr>
              <a:t> Action Plan (2021-2027) | </a:t>
            </a:r>
            <a:r>
              <a:rPr lang="tr-TR" sz="2000" dirty="0" err="1">
                <a:latin typeface="Times New Roman" panose="02020603050405020304" pitchFamily="18" charset="0"/>
                <a:cs typeface="Times New Roman" panose="02020603050405020304" pitchFamily="18" charset="0"/>
              </a:rPr>
              <a:t>Education</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and</a:t>
            </a:r>
            <a:r>
              <a:rPr lang="tr-TR" sz="2000" dirty="0">
                <a:latin typeface="Times New Roman" panose="02020603050405020304" pitchFamily="18" charset="0"/>
                <a:cs typeface="Times New Roman" panose="02020603050405020304" pitchFamily="18" charset="0"/>
              </a:rPr>
              <a:t> Training</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(europa.eu</a:t>
            </a:r>
            <a:r>
              <a:rPr lang="tr-TR" sz="2000" dirty="0" smtClean="0">
                <a:latin typeface="Times New Roman" panose="02020603050405020304" pitchFamily="18" charset="0"/>
                <a:cs typeface="Times New Roman" panose="02020603050405020304" pitchFamily="18" charset="0"/>
              </a:rPr>
              <a:t>)</a:t>
            </a:r>
          </a:p>
        </p:txBody>
      </p:sp>
      <p:pic>
        <p:nvPicPr>
          <p:cNvPr id="4" name="İçerik Yer Tutucusu 3"/>
          <p:cNvPicPr>
            <a:picLocks noChangeAspect="1"/>
          </p:cNvPicPr>
          <p:nvPr/>
        </p:nvPicPr>
        <p:blipFill>
          <a:blip r:embed="rId3"/>
          <a:stretch>
            <a:fillRect/>
          </a:stretch>
        </p:blipFill>
        <p:spPr>
          <a:xfrm>
            <a:off x="5634653" y="6200578"/>
            <a:ext cx="2314861" cy="657422"/>
          </a:xfrm>
          <a:prstGeom prst="rect">
            <a:avLst/>
          </a:prstGeom>
        </p:spPr>
      </p:pic>
    </p:spTree>
    <p:extLst>
      <p:ext uri="{BB962C8B-B14F-4D97-AF65-F5344CB8AC3E}">
        <p14:creationId xmlns:p14="http://schemas.microsoft.com/office/powerpoint/2010/main" val="123113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54407" y="2503019"/>
            <a:ext cx="7886700" cy="1325563"/>
          </a:xfrm>
        </p:spPr>
        <p:txBody>
          <a:bodyPr>
            <a:normAutofit/>
          </a:bodyPr>
          <a:lstStyle/>
          <a:p>
            <a:pPr algn="ctr"/>
            <a:r>
              <a:rPr lang="tr-TR" sz="4800" b="1" dirty="0" smtClean="0">
                <a:solidFill>
                  <a:srgbClr val="0070C0"/>
                </a:solidFill>
              </a:rPr>
              <a:t>TEŞEKKÜRLER</a:t>
            </a:r>
            <a:endParaRPr lang="tr-TR" sz="4800" b="1" dirty="0">
              <a:solidFill>
                <a:srgbClr val="0070C0"/>
              </a:solidFill>
            </a:endParaRPr>
          </a:p>
        </p:txBody>
      </p:sp>
      <p:pic>
        <p:nvPicPr>
          <p:cNvPr id="3" name="İçerik Yer Tutucusu 3"/>
          <p:cNvPicPr>
            <a:picLocks noChangeAspect="1"/>
          </p:cNvPicPr>
          <p:nvPr/>
        </p:nvPicPr>
        <p:blipFill>
          <a:blip r:embed="rId3"/>
          <a:stretch>
            <a:fillRect/>
          </a:stretch>
        </p:blipFill>
        <p:spPr>
          <a:xfrm>
            <a:off x="5634653" y="6200578"/>
            <a:ext cx="2314861" cy="657422"/>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1015668255"/>
              </p:ext>
            </p:extLst>
          </p:nvPr>
        </p:nvGraphicFramePr>
        <p:xfrm>
          <a:off x="1521454" y="4048150"/>
          <a:ext cx="6152606" cy="1543500"/>
        </p:xfrm>
        <a:graphic>
          <a:graphicData uri="http://schemas.openxmlformats.org/drawingml/2006/table">
            <a:tbl>
              <a:tblPr/>
              <a:tblGrid>
                <a:gridCol w="6152606">
                  <a:extLst>
                    <a:ext uri="{9D8B030D-6E8A-4147-A177-3AD203B41FA5}">
                      <a16:colId xmlns:a16="http://schemas.microsoft.com/office/drawing/2014/main" val="708219222"/>
                    </a:ext>
                  </a:extLst>
                </a:gridCol>
              </a:tblGrid>
              <a:tr h="1045973">
                <a:tc>
                  <a:txBody>
                    <a:bodyPr/>
                    <a:lstStyle/>
                    <a:p>
                      <a:pPr algn="ctr"/>
                      <a:r>
                        <a:rPr lang="it-IT" sz="1600" u="none" strike="noStrike" dirty="0">
                          <a:solidFill>
                            <a:srgbClr val="ED8C42"/>
                          </a:solidFill>
                          <a:effectLst/>
                          <a:hlinkClick r:id="rId4"/>
                        </a:rPr>
                        <a:t/>
                      </a:r>
                      <a:br>
                        <a:rPr lang="it-IT" sz="1600" u="none" strike="noStrike" dirty="0">
                          <a:solidFill>
                            <a:srgbClr val="ED8C42"/>
                          </a:solidFill>
                          <a:effectLst/>
                          <a:hlinkClick r:id="rId4"/>
                        </a:rPr>
                      </a:br>
                      <a:r>
                        <a:rPr lang="tr-TR" sz="2000" u="none" strike="noStrike" dirty="0" smtClean="0">
                          <a:solidFill>
                            <a:srgbClr val="ED8C42"/>
                          </a:solidFill>
                          <a:effectLst/>
                          <a:latin typeface="Times New Roman" panose="02020603050405020304" pitchFamily="18" charset="0"/>
                          <a:cs typeface="Times New Roman" panose="02020603050405020304" pitchFamily="18" charset="0"/>
                          <a:hlinkClick r:id="rId5"/>
                        </a:rPr>
                        <a:t>erasmuska107</a:t>
                      </a:r>
                      <a:r>
                        <a:rPr lang="it-IT" sz="2000" u="none" strike="noStrike" dirty="0" smtClean="0">
                          <a:solidFill>
                            <a:srgbClr val="ED8C42"/>
                          </a:solidFill>
                          <a:effectLst/>
                          <a:latin typeface="Times New Roman" panose="02020603050405020304" pitchFamily="18" charset="0"/>
                          <a:cs typeface="Times New Roman" panose="02020603050405020304" pitchFamily="18" charset="0"/>
                          <a:hlinkClick r:id="rId5"/>
                        </a:rPr>
                        <a:t>@akdeniz.edu.tr</a:t>
                      </a:r>
                      <a:endParaRPr lang="tr-TR" sz="2000" u="none" strike="noStrike" dirty="0" smtClean="0">
                        <a:solidFill>
                          <a:srgbClr val="ED8C42"/>
                        </a:solidFill>
                        <a:effectLst/>
                        <a:latin typeface="Times New Roman" panose="02020603050405020304" pitchFamily="18" charset="0"/>
                        <a:cs typeface="Times New Roman" panose="02020603050405020304" pitchFamily="18" charset="0"/>
                      </a:endParaRPr>
                    </a:p>
                    <a:p>
                      <a:pPr algn="ctr"/>
                      <a:r>
                        <a:rPr lang="it-IT" sz="2000" u="none" strike="noStrike" dirty="0" smtClean="0">
                          <a:solidFill>
                            <a:srgbClr val="ED8C42"/>
                          </a:solidFill>
                          <a:effectLst/>
                          <a:latin typeface="Times New Roman" panose="02020603050405020304" pitchFamily="18" charset="0"/>
                          <a:cs typeface="Times New Roman" panose="02020603050405020304" pitchFamily="18" charset="0"/>
                          <a:hlinkClick r:id="rId4"/>
                        </a:rPr>
                        <a:t>dilekaybar@akdeniz.edu.tr</a:t>
                      </a:r>
                      <a:r>
                        <a:rPr lang="it-IT" sz="1600" dirty="0">
                          <a:effectLst/>
                        </a:rPr>
                        <a:t/>
                      </a:r>
                      <a:br>
                        <a:rPr lang="it-IT" sz="1600" dirty="0">
                          <a:effectLst/>
                        </a:rPr>
                      </a:br>
                      <a:r>
                        <a:rPr lang="it-IT" sz="2000" kern="1200" dirty="0">
                          <a:solidFill>
                            <a:schemeClr val="tx1"/>
                          </a:solidFill>
                          <a:latin typeface="Times New Roman" panose="02020603050405020304" pitchFamily="18" charset="0"/>
                          <a:ea typeface="+mn-ea"/>
                          <a:cs typeface="Times New Roman" panose="02020603050405020304" pitchFamily="18" charset="0"/>
                        </a:rPr>
                        <a:t>Tel: +90 242 227 44 00</a:t>
                      </a:r>
                      <a:br>
                        <a:rPr lang="it-IT" sz="2000" kern="1200" dirty="0">
                          <a:solidFill>
                            <a:schemeClr val="tx1"/>
                          </a:solidFill>
                          <a:latin typeface="Times New Roman" panose="02020603050405020304" pitchFamily="18" charset="0"/>
                          <a:ea typeface="+mn-ea"/>
                          <a:cs typeface="Times New Roman" panose="02020603050405020304" pitchFamily="18" charset="0"/>
                        </a:rPr>
                      </a:br>
                      <a:r>
                        <a:rPr lang="it-IT" sz="2000" kern="1200" dirty="0" smtClean="0">
                          <a:solidFill>
                            <a:schemeClr val="tx1"/>
                          </a:solidFill>
                          <a:latin typeface="Times New Roman" panose="02020603050405020304" pitchFamily="18" charset="0"/>
                          <a:ea typeface="+mn-ea"/>
                          <a:cs typeface="Times New Roman" panose="02020603050405020304" pitchFamily="18" charset="0"/>
                        </a:rPr>
                        <a:t>Dahili</a:t>
                      </a:r>
                      <a:r>
                        <a:rPr lang="tr-TR" sz="2000" kern="1200" dirty="0" smtClean="0">
                          <a:solidFill>
                            <a:schemeClr val="tx1"/>
                          </a:solidFill>
                          <a:latin typeface="Times New Roman" panose="02020603050405020304" pitchFamily="18" charset="0"/>
                          <a:ea typeface="+mn-ea"/>
                          <a:cs typeface="Times New Roman" panose="02020603050405020304" pitchFamily="18" charset="0"/>
                        </a:rPr>
                        <a:t>:</a:t>
                      </a:r>
                      <a:r>
                        <a:rPr lang="it-IT" sz="2000" kern="1200" dirty="0" smtClean="0">
                          <a:solidFill>
                            <a:schemeClr val="tx1"/>
                          </a:solidFill>
                          <a:latin typeface="Times New Roman" panose="02020603050405020304" pitchFamily="18" charset="0"/>
                          <a:ea typeface="+mn-ea"/>
                          <a:cs typeface="Times New Roman" panose="02020603050405020304" pitchFamily="18" charset="0"/>
                        </a:rPr>
                        <a:t> 2837</a:t>
                      </a:r>
                      <a:r>
                        <a:rPr lang="tr-TR" sz="2000" kern="1200" dirty="0" smtClean="0">
                          <a:solidFill>
                            <a:schemeClr val="tx1"/>
                          </a:solidFill>
                          <a:latin typeface="Times New Roman" panose="02020603050405020304" pitchFamily="18" charset="0"/>
                          <a:ea typeface="+mn-ea"/>
                          <a:cs typeface="Times New Roman" panose="02020603050405020304" pitchFamily="18" charset="0"/>
                        </a:rPr>
                        <a:t> / 2012 / 6640</a:t>
                      </a:r>
                      <a:endParaRPr lang="it-IT" sz="2000" kern="1200" dirty="0">
                        <a:solidFill>
                          <a:schemeClr val="tx1"/>
                        </a:solidFill>
                        <a:latin typeface="Times New Roman" panose="02020603050405020304" pitchFamily="18" charset="0"/>
                        <a:ea typeface="+mn-ea"/>
                        <a:cs typeface="Times New Roman" panose="02020603050405020304" pitchFamily="18" charset="0"/>
                      </a:endParaRPr>
                    </a:p>
                  </a:txBody>
                  <a:tcPr marL="80459" marR="80459" marT="40230" marB="40230" anchor="ctr">
                    <a:lnL>
                      <a:noFill/>
                    </a:lnL>
                    <a:lnR>
                      <a:noFill/>
                    </a:lnR>
                    <a:lnT>
                      <a:noFill/>
                    </a:lnT>
                    <a:lnB>
                      <a:noFill/>
                    </a:lnB>
                    <a:solidFill>
                      <a:srgbClr val="FFFFFF"/>
                    </a:solidFill>
                  </a:tcPr>
                </a:tc>
                <a:extLst>
                  <a:ext uri="{0D108BD9-81ED-4DB2-BD59-A6C34878D82A}">
                    <a16:rowId xmlns:a16="http://schemas.microsoft.com/office/drawing/2014/main" val="2613340357"/>
                  </a:ext>
                </a:extLst>
              </a:tr>
            </a:tbl>
          </a:graphicData>
        </a:graphic>
      </p:graphicFrame>
    </p:spTree>
    <p:extLst>
      <p:ext uri="{BB962C8B-B14F-4D97-AF65-F5344CB8AC3E}">
        <p14:creationId xmlns:p14="http://schemas.microsoft.com/office/powerpoint/2010/main" val="182714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marL="10101">
              <a:lnSpc>
                <a:spcPct val="100000"/>
              </a:lnSpc>
              <a:spcBef>
                <a:spcPts val="75"/>
              </a:spcBef>
            </a:pPr>
            <a:r>
              <a:rPr lang="tr-TR" sz="2800" spc="-8" dirty="0" smtClean="0">
                <a:solidFill>
                  <a:srgbClr val="C00000"/>
                </a:solidFill>
              </a:rPr>
              <a:t>Erasmus+ programı için ülke </a:t>
            </a:r>
            <a:r>
              <a:rPr lang="tr-TR" sz="2800" spc="-8" dirty="0" err="1" smtClean="0">
                <a:solidFill>
                  <a:srgbClr val="C00000"/>
                </a:solidFill>
              </a:rPr>
              <a:t>kategorizasyonu</a:t>
            </a:r>
            <a:endParaRPr lang="tr-TR" sz="2800" spc="-8" dirty="0">
              <a:solidFill>
                <a:srgbClr val="C00000"/>
              </a:solidFill>
            </a:endParaRPr>
          </a:p>
        </p:txBody>
      </p:sp>
      <p:pic>
        <p:nvPicPr>
          <p:cNvPr id="5" name="İçerik Yer Tutucusu 3"/>
          <p:cNvPicPr>
            <a:picLocks noChangeAspect="1"/>
          </p:cNvPicPr>
          <p:nvPr/>
        </p:nvPicPr>
        <p:blipFill>
          <a:blip r:embed="rId3"/>
          <a:stretch>
            <a:fillRect/>
          </a:stretch>
        </p:blipFill>
        <p:spPr>
          <a:xfrm>
            <a:off x="5634653" y="6200578"/>
            <a:ext cx="2314861" cy="657422"/>
          </a:xfrm>
          <a:prstGeom prst="rect">
            <a:avLst/>
          </a:prstGeom>
        </p:spPr>
      </p:pic>
      <p:grpSp>
        <p:nvGrpSpPr>
          <p:cNvPr id="13" name="object 20"/>
          <p:cNvGrpSpPr/>
          <p:nvPr/>
        </p:nvGrpSpPr>
        <p:grpSpPr>
          <a:xfrm>
            <a:off x="4077657" y="1439222"/>
            <a:ext cx="2261240" cy="633401"/>
            <a:chOff x="4088891" y="1481328"/>
            <a:chExt cx="2493645" cy="698500"/>
          </a:xfrm>
        </p:grpSpPr>
        <p:sp>
          <p:nvSpPr>
            <p:cNvPr id="14" name="object 21"/>
            <p:cNvSpPr/>
            <p:nvPr/>
          </p:nvSpPr>
          <p:spPr>
            <a:xfrm>
              <a:off x="4088891" y="1481328"/>
              <a:ext cx="2493645" cy="466725"/>
            </a:xfrm>
            <a:custGeom>
              <a:avLst/>
              <a:gdLst/>
              <a:ahLst/>
              <a:cxnLst/>
              <a:rect l="l" t="t" r="r" b="b"/>
              <a:pathLst>
                <a:path w="2493645" h="466725">
                  <a:moveTo>
                    <a:pt x="2421636" y="466344"/>
                  </a:moveTo>
                  <a:lnTo>
                    <a:pt x="1524" y="466344"/>
                  </a:lnTo>
                  <a:lnTo>
                    <a:pt x="0" y="464820"/>
                  </a:lnTo>
                  <a:lnTo>
                    <a:pt x="0" y="73152"/>
                  </a:lnTo>
                  <a:lnTo>
                    <a:pt x="1524" y="64008"/>
                  </a:lnTo>
                  <a:lnTo>
                    <a:pt x="22860" y="24384"/>
                  </a:lnTo>
                  <a:lnTo>
                    <a:pt x="22860" y="22860"/>
                  </a:lnTo>
                  <a:lnTo>
                    <a:pt x="41148" y="9144"/>
                  </a:lnTo>
                  <a:lnTo>
                    <a:pt x="56388" y="3048"/>
                  </a:lnTo>
                  <a:lnTo>
                    <a:pt x="71628" y="0"/>
                  </a:lnTo>
                  <a:lnTo>
                    <a:pt x="2491740" y="0"/>
                  </a:lnTo>
                  <a:lnTo>
                    <a:pt x="2493264" y="1524"/>
                  </a:lnTo>
                  <a:lnTo>
                    <a:pt x="2493264" y="4572"/>
                  </a:lnTo>
                  <a:lnTo>
                    <a:pt x="2484120" y="4572"/>
                  </a:lnTo>
                  <a:lnTo>
                    <a:pt x="2484120" y="9144"/>
                  </a:lnTo>
                  <a:lnTo>
                    <a:pt x="73152" y="9144"/>
                  </a:lnTo>
                  <a:lnTo>
                    <a:pt x="65532" y="10668"/>
                  </a:lnTo>
                  <a:lnTo>
                    <a:pt x="59436" y="12192"/>
                  </a:lnTo>
                  <a:lnTo>
                    <a:pt x="53340" y="15240"/>
                  </a:lnTo>
                  <a:lnTo>
                    <a:pt x="45720" y="18288"/>
                  </a:lnTo>
                  <a:lnTo>
                    <a:pt x="39624" y="21336"/>
                  </a:lnTo>
                  <a:lnTo>
                    <a:pt x="41148" y="21336"/>
                  </a:lnTo>
                  <a:lnTo>
                    <a:pt x="28956" y="30480"/>
                  </a:lnTo>
                  <a:lnTo>
                    <a:pt x="30480" y="30480"/>
                  </a:lnTo>
                  <a:lnTo>
                    <a:pt x="21336" y="41148"/>
                  </a:lnTo>
                  <a:lnTo>
                    <a:pt x="12192" y="59436"/>
                  </a:lnTo>
                  <a:lnTo>
                    <a:pt x="10668" y="65532"/>
                  </a:lnTo>
                  <a:lnTo>
                    <a:pt x="9144" y="73152"/>
                  </a:lnTo>
                  <a:lnTo>
                    <a:pt x="9144" y="457200"/>
                  </a:lnTo>
                  <a:lnTo>
                    <a:pt x="4572" y="457200"/>
                  </a:lnTo>
                  <a:lnTo>
                    <a:pt x="9144" y="461772"/>
                  </a:lnTo>
                  <a:lnTo>
                    <a:pt x="2440686" y="461772"/>
                  </a:lnTo>
                  <a:lnTo>
                    <a:pt x="2436876" y="463296"/>
                  </a:lnTo>
                  <a:lnTo>
                    <a:pt x="2421636" y="466344"/>
                  </a:lnTo>
                  <a:close/>
                </a:path>
                <a:path w="2493645" h="466725">
                  <a:moveTo>
                    <a:pt x="2440686" y="461772"/>
                  </a:moveTo>
                  <a:lnTo>
                    <a:pt x="9144" y="461772"/>
                  </a:lnTo>
                  <a:lnTo>
                    <a:pt x="9144" y="457200"/>
                  </a:lnTo>
                  <a:lnTo>
                    <a:pt x="2420112" y="457200"/>
                  </a:lnTo>
                  <a:lnTo>
                    <a:pt x="2426208" y="455676"/>
                  </a:lnTo>
                  <a:lnTo>
                    <a:pt x="2462784" y="435864"/>
                  </a:lnTo>
                  <a:lnTo>
                    <a:pt x="2482596" y="400812"/>
                  </a:lnTo>
                  <a:lnTo>
                    <a:pt x="2484120" y="393192"/>
                  </a:lnTo>
                  <a:lnTo>
                    <a:pt x="2484120" y="4572"/>
                  </a:lnTo>
                  <a:lnTo>
                    <a:pt x="2488692" y="9144"/>
                  </a:lnTo>
                  <a:lnTo>
                    <a:pt x="2493264" y="9144"/>
                  </a:lnTo>
                  <a:lnTo>
                    <a:pt x="2493264" y="393192"/>
                  </a:lnTo>
                  <a:lnTo>
                    <a:pt x="2491740" y="400812"/>
                  </a:lnTo>
                  <a:lnTo>
                    <a:pt x="2490216" y="409956"/>
                  </a:lnTo>
                  <a:lnTo>
                    <a:pt x="2487168" y="416052"/>
                  </a:lnTo>
                  <a:lnTo>
                    <a:pt x="2484120" y="423672"/>
                  </a:lnTo>
                  <a:lnTo>
                    <a:pt x="2479548" y="431292"/>
                  </a:lnTo>
                  <a:lnTo>
                    <a:pt x="2470404" y="441960"/>
                  </a:lnTo>
                  <a:lnTo>
                    <a:pt x="2470404" y="443484"/>
                  </a:lnTo>
                  <a:lnTo>
                    <a:pt x="2468880" y="443484"/>
                  </a:lnTo>
                  <a:lnTo>
                    <a:pt x="2458212" y="452628"/>
                  </a:lnTo>
                  <a:lnTo>
                    <a:pt x="2450592" y="457200"/>
                  </a:lnTo>
                  <a:lnTo>
                    <a:pt x="2444496" y="460248"/>
                  </a:lnTo>
                  <a:lnTo>
                    <a:pt x="2440686" y="461772"/>
                  </a:lnTo>
                  <a:close/>
                </a:path>
                <a:path w="2493645" h="466725">
                  <a:moveTo>
                    <a:pt x="2493264" y="9144"/>
                  </a:moveTo>
                  <a:lnTo>
                    <a:pt x="2488692" y="9144"/>
                  </a:lnTo>
                  <a:lnTo>
                    <a:pt x="2484120" y="4572"/>
                  </a:lnTo>
                  <a:lnTo>
                    <a:pt x="2493264" y="4572"/>
                  </a:lnTo>
                  <a:lnTo>
                    <a:pt x="2493264" y="9144"/>
                  </a:lnTo>
                  <a:close/>
                </a:path>
                <a:path w="2493645" h="466725">
                  <a:moveTo>
                    <a:pt x="9144" y="461772"/>
                  </a:moveTo>
                  <a:lnTo>
                    <a:pt x="4572" y="457200"/>
                  </a:lnTo>
                  <a:lnTo>
                    <a:pt x="9144" y="457200"/>
                  </a:lnTo>
                  <a:lnTo>
                    <a:pt x="9144" y="461772"/>
                  </a:lnTo>
                  <a:close/>
                </a:path>
              </a:pathLst>
            </a:custGeom>
            <a:solidFill>
              <a:srgbClr val="497EBA"/>
            </a:solidFill>
          </p:spPr>
          <p:txBody>
            <a:bodyPr wrap="square" lIns="0" tIns="0" rIns="0" bIns="0" rtlCol="0"/>
            <a:lstStyle/>
            <a:p>
              <a:endParaRPr sz="1632"/>
            </a:p>
          </p:txBody>
        </p:sp>
        <p:sp>
          <p:nvSpPr>
            <p:cNvPr id="15" name="object 22"/>
            <p:cNvSpPr/>
            <p:nvPr/>
          </p:nvSpPr>
          <p:spPr>
            <a:xfrm>
              <a:off x="5018519" y="1932431"/>
              <a:ext cx="660400" cy="247015"/>
            </a:xfrm>
            <a:custGeom>
              <a:avLst/>
              <a:gdLst/>
              <a:ahLst/>
              <a:cxnLst/>
              <a:rect l="l" t="t" r="r" b="b"/>
              <a:pathLst>
                <a:path w="660400" h="247014">
                  <a:moveTo>
                    <a:pt x="312432" y="28968"/>
                  </a:moveTo>
                  <a:lnTo>
                    <a:pt x="297192" y="9144"/>
                  </a:lnTo>
                  <a:lnTo>
                    <a:pt x="54190" y="192138"/>
                  </a:lnTo>
                  <a:lnTo>
                    <a:pt x="38100" y="170700"/>
                  </a:lnTo>
                  <a:lnTo>
                    <a:pt x="0" y="246900"/>
                  </a:lnTo>
                  <a:lnTo>
                    <a:pt x="83820" y="231660"/>
                  </a:lnTo>
                  <a:lnTo>
                    <a:pt x="74676" y="219468"/>
                  </a:lnTo>
                  <a:lnTo>
                    <a:pt x="69176" y="212128"/>
                  </a:lnTo>
                  <a:lnTo>
                    <a:pt x="312432" y="28968"/>
                  </a:lnTo>
                  <a:close/>
                </a:path>
                <a:path w="660400" h="247014">
                  <a:moveTo>
                    <a:pt x="659904" y="246900"/>
                  </a:moveTo>
                  <a:lnTo>
                    <a:pt x="646468" y="222516"/>
                  </a:lnTo>
                  <a:lnTo>
                    <a:pt x="618756" y="172224"/>
                  </a:lnTo>
                  <a:lnTo>
                    <a:pt x="603758" y="193929"/>
                  </a:lnTo>
                  <a:lnTo>
                    <a:pt x="324624" y="0"/>
                  </a:lnTo>
                  <a:lnTo>
                    <a:pt x="309372" y="21348"/>
                  </a:lnTo>
                  <a:lnTo>
                    <a:pt x="589330" y="214820"/>
                  </a:lnTo>
                  <a:lnTo>
                    <a:pt x="574560" y="236232"/>
                  </a:lnTo>
                  <a:lnTo>
                    <a:pt x="659904" y="246900"/>
                  </a:lnTo>
                  <a:close/>
                </a:path>
              </a:pathLst>
            </a:custGeom>
            <a:solidFill>
              <a:srgbClr val="BF0000"/>
            </a:solidFill>
          </p:spPr>
          <p:txBody>
            <a:bodyPr wrap="square" lIns="0" tIns="0" rIns="0" bIns="0" rtlCol="0"/>
            <a:lstStyle/>
            <a:p>
              <a:endParaRPr sz="1632"/>
            </a:p>
          </p:txBody>
        </p:sp>
      </p:grpSp>
      <p:sp>
        <p:nvSpPr>
          <p:cNvPr id="16" name="Dikdörtgen 15"/>
          <p:cNvSpPr/>
          <p:nvPr/>
        </p:nvSpPr>
        <p:spPr>
          <a:xfrm>
            <a:off x="4676814" y="1524774"/>
            <a:ext cx="1175578" cy="343492"/>
          </a:xfrm>
          <a:prstGeom prst="rect">
            <a:avLst/>
          </a:prstGeom>
        </p:spPr>
        <p:txBody>
          <a:bodyPr wrap="none">
            <a:spAutoFit/>
          </a:bodyPr>
          <a:lstStyle/>
          <a:p>
            <a:pPr marL="11516">
              <a:spcBef>
                <a:spcPts val="91"/>
              </a:spcBef>
            </a:pPr>
            <a:r>
              <a:rPr lang="tr-TR" sz="1632" b="1" spc="-9" dirty="0">
                <a:solidFill>
                  <a:srgbClr val="BF0000"/>
                </a:solidFill>
                <a:latin typeface="Carlito"/>
                <a:cs typeface="Carlito"/>
              </a:rPr>
              <a:t>ÜLKELE</a:t>
            </a:r>
            <a:r>
              <a:rPr lang="tr-TR" sz="1632" b="1" spc="-9" dirty="0">
                <a:solidFill>
                  <a:srgbClr val="D20000"/>
                </a:solidFill>
                <a:latin typeface="Carlito"/>
                <a:cs typeface="Carlito"/>
              </a:rPr>
              <a:t>R</a:t>
            </a:r>
            <a:endParaRPr lang="tr-TR" sz="1632" dirty="0">
              <a:latin typeface="Carlito"/>
              <a:cs typeface="Carlito"/>
            </a:endParaRPr>
          </a:p>
        </p:txBody>
      </p:sp>
      <p:sp>
        <p:nvSpPr>
          <p:cNvPr id="17" name="object 7"/>
          <p:cNvSpPr/>
          <p:nvPr/>
        </p:nvSpPr>
        <p:spPr>
          <a:xfrm>
            <a:off x="886318" y="2169304"/>
            <a:ext cx="4064635" cy="1042669"/>
          </a:xfrm>
          <a:custGeom>
            <a:avLst/>
            <a:gdLst/>
            <a:ahLst/>
            <a:cxnLst/>
            <a:rect l="l" t="t" r="r" b="b"/>
            <a:pathLst>
              <a:path w="4064635" h="1042670">
                <a:moveTo>
                  <a:pt x="4058412" y="1042416"/>
                </a:moveTo>
                <a:lnTo>
                  <a:pt x="6096" y="1042416"/>
                </a:lnTo>
                <a:lnTo>
                  <a:pt x="0" y="1036320"/>
                </a:lnTo>
                <a:lnTo>
                  <a:pt x="0" y="6096"/>
                </a:lnTo>
                <a:lnTo>
                  <a:pt x="6096" y="0"/>
                </a:lnTo>
                <a:lnTo>
                  <a:pt x="4058412" y="0"/>
                </a:lnTo>
                <a:lnTo>
                  <a:pt x="4064508" y="6096"/>
                </a:lnTo>
                <a:lnTo>
                  <a:pt x="4064508" y="13716"/>
                </a:lnTo>
                <a:lnTo>
                  <a:pt x="25908" y="13716"/>
                </a:lnTo>
                <a:lnTo>
                  <a:pt x="12192" y="25908"/>
                </a:lnTo>
                <a:lnTo>
                  <a:pt x="25908" y="25908"/>
                </a:lnTo>
                <a:lnTo>
                  <a:pt x="25908" y="1016508"/>
                </a:lnTo>
                <a:lnTo>
                  <a:pt x="12192" y="1016508"/>
                </a:lnTo>
                <a:lnTo>
                  <a:pt x="25908" y="1028700"/>
                </a:lnTo>
                <a:lnTo>
                  <a:pt x="4064508" y="1028700"/>
                </a:lnTo>
                <a:lnTo>
                  <a:pt x="4064508" y="1036320"/>
                </a:lnTo>
                <a:lnTo>
                  <a:pt x="4058412" y="1042416"/>
                </a:lnTo>
                <a:close/>
              </a:path>
              <a:path w="4064635" h="1042670">
                <a:moveTo>
                  <a:pt x="25908" y="25908"/>
                </a:moveTo>
                <a:lnTo>
                  <a:pt x="12192" y="25908"/>
                </a:lnTo>
                <a:lnTo>
                  <a:pt x="25908" y="13716"/>
                </a:lnTo>
                <a:lnTo>
                  <a:pt x="25908" y="25908"/>
                </a:lnTo>
                <a:close/>
              </a:path>
              <a:path w="4064635" h="1042670">
                <a:moveTo>
                  <a:pt x="4038600" y="25908"/>
                </a:moveTo>
                <a:lnTo>
                  <a:pt x="25908" y="25908"/>
                </a:lnTo>
                <a:lnTo>
                  <a:pt x="25908" y="13716"/>
                </a:lnTo>
                <a:lnTo>
                  <a:pt x="4038600" y="13716"/>
                </a:lnTo>
                <a:lnTo>
                  <a:pt x="4038600" y="25908"/>
                </a:lnTo>
                <a:close/>
              </a:path>
              <a:path w="4064635" h="1042670">
                <a:moveTo>
                  <a:pt x="4038600" y="1028700"/>
                </a:moveTo>
                <a:lnTo>
                  <a:pt x="4038600" y="13716"/>
                </a:lnTo>
                <a:lnTo>
                  <a:pt x="4050792" y="25908"/>
                </a:lnTo>
                <a:lnTo>
                  <a:pt x="4064508" y="25908"/>
                </a:lnTo>
                <a:lnTo>
                  <a:pt x="4064508" y="1016508"/>
                </a:lnTo>
                <a:lnTo>
                  <a:pt x="4050792" y="1016508"/>
                </a:lnTo>
                <a:lnTo>
                  <a:pt x="4038600" y="1028700"/>
                </a:lnTo>
                <a:close/>
              </a:path>
              <a:path w="4064635" h="1042670">
                <a:moveTo>
                  <a:pt x="4064508" y="25908"/>
                </a:moveTo>
                <a:lnTo>
                  <a:pt x="4050792" y="25908"/>
                </a:lnTo>
                <a:lnTo>
                  <a:pt x="4038600" y="13716"/>
                </a:lnTo>
                <a:lnTo>
                  <a:pt x="4064508" y="13716"/>
                </a:lnTo>
                <a:lnTo>
                  <a:pt x="4064508" y="25908"/>
                </a:lnTo>
                <a:close/>
              </a:path>
              <a:path w="4064635" h="1042670">
                <a:moveTo>
                  <a:pt x="25908" y="1028700"/>
                </a:moveTo>
                <a:lnTo>
                  <a:pt x="12192" y="1016508"/>
                </a:lnTo>
                <a:lnTo>
                  <a:pt x="25908" y="1016508"/>
                </a:lnTo>
                <a:lnTo>
                  <a:pt x="25908" y="1028700"/>
                </a:lnTo>
                <a:close/>
              </a:path>
              <a:path w="4064635" h="1042670">
                <a:moveTo>
                  <a:pt x="4038600" y="1028700"/>
                </a:moveTo>
                <a:lnTo>
                  <a:pt x="25908" y="1028700"/>
                </a:lnTo>
                <a:lnTo>
                  <a:pt x="25908" y="1016508"/>
                </a:lnTo>
                <a:lnTo>
                  <a:pt x="4038600" y="1016508"/>
                </a:lnTo>
                <a:lnTo>
                  <a:pt x="4038600" y="1028700"/>
                </a:lnTo>
                <a:close/>
              </a:path>
              <a:path w="4064635" h="1042670">
                <a:moveTo>
                  <a:pt x="4064508" y="1028700"/>
                </a:moveTo>
                <a:lnTo>
                  <a:pt x="4038600" y="1028700"/>
                </a:lnTo>
                <a:lnTo>
                  <a:pt x="4050792" y="1016508"/>
                </a:lnTo>
                <a:lnTo>
                  <a:pt x="4064508" y="1016508"/>
                </a:lnTo>
                <a:lnTo>
                  <a:pt x="4064508" y="1028700"/>
                </a:lnTo>
                <a:close/>
              </a:path>
            </a:pathLst>
          </a:custGeom>
          <a:solidFill>
            <a:srgbClr val="548ED4"/>
          </a:solidFill>
        </p:spPr>
        <p:txBody>
          <a:bodyPr wrap="square" lIns="0" tIns="0" rIns="0" bIns="0" rtlCol="0"/>
          <a:lstStyle/>
          <a:p>
            <a:pPr marL="12700">
              <a:lnSpc>
                <a:spcPct val="100000"/>
              </a:lnSpc>
              <a:spcBef>
                <a:spcPts val="100"/>
              </a:spcBef>
            </a:pPr>
            <a:r>
              <a:rPr lang="en-US" b="1" smtClean="0">
                <a:solidFill>
                  <a:srgbClr val="4F80BC"/>
                </a:solidFill>
                <a:latin typeface="Carlito"/>
                <a:cs typeface="Carlito"/>
              </a:rPr>
              <a:t>EU </a:t>
            </a:r>
            <a:r>
              <a:rPr lang="en-US" b="1" spc="-5" smtClean="0">
                <a:solidFill>
                  <a:srgbClr val="4F80BC"/>
                </a:solidFill>
                <a:latin typeface="Carlito"/>
                <a:cs typeface="Carlito"/>
              </a:rPr>
              <a:t>members </a:t>
            </a:r>
            <a:r>
              <a:rPr lang="en-US" b="1" smtClean="0">
                <a:solidFill>
                  <a:srgbClr val="4F80BC"/>
                </a:solidFill>
                <a:latin typeface="Carlito"/>
                <a:cs typeface="Carlito"/>
              </a:rPr>
              <a:t>&amp; </a:t>
            </a:r>
            <a:r>
              <a:rPr lang="en-US" b="1" spc="-5" smtClean="0">
                <a:solidFill>
                  <a:srgbClr val="4F80BC"/>
                </a:solidFill>
                <a:latin typeface="Carlito"/>
                <a:cs typeface="Carlito"/>
              </a:rPr>
              <a:t>third countries associated to </a:t>
            </a:r>
            <a:r>
              <a:rPr lang="en-US" b="1" smtClean="0">
                <a:solidFill>
                  <a:srgbClr val="4F80BC"/>
                </a:solidFill>
                <a:latin typeface="Carlito"/>
                <a:cs typeface="Carlito"/>
              </a:rPr>
              <a:t>the</a:t>
            </a:r>
            <a:r>
              <a:rPr lang="en-US" b="1" spc="-5" smtClean="0">
                <a:solidFill>
                  <a:srgbClr val="4F80BC"/>
                </a:solidFill>
                <a:latin typeface="Carlito"/>
                <a:cs typeface="Carlito"/>
              </a:rPr>
              <a:t> </a:t>
            </a:r>
            <a:r>
              <a:rPr lang="en-US" b="1" spc="-10" smtClean="0">
                <a:solidFill>
                  <a:srgbClr val="4F80BC"/>
                </a:solidFill>
                <a:latin typeface="Carlito"/>
                <a:cs typeface="Carlito"/>
              </a:rPr>
              <a:t>Programme</a:t>
            </a:r>
            <a:endParaRPr lang="en-US" dirty="0">
              <a:latin typeface="Carlito"/>
              <a:cs typeface="Carlito"/>
            </a:endParaRPr>
          </a:p>
        </p:txBody>
      </p:sp>
      <p:sp>
        <p:nvSpPr>
          <p:cNvPr id="18" name="object 13"/>
          <p:cNvSpPr/>
          <p:nvPr/>
        </p:nvSpPr>
        <p:spPr>
          <a:xfrm>
            <a:off x="522514" y="3528711"/>
            <a:ext cx="4441492" cy="2522855"/>
          </a:xfrm>
          <a:custGeom>
            <a:avLst/>
            <a:gdLst/>
            <a:ahLst/>
            <a:cxnLst/>
            <a:rect l="l" t="t" r="r" b="b"/>
            <a:pathLst>
              <a:path w="4188460" h="2522854">
                <a:moveTo>
                  <a:pt x="1886712" y="306324"/>
                </a:moveTo>
                <a:lnTo>
                  <a:pt x="1880616" y="257556"/>
                </a:lnTo>
                <a:lnTo>
                  <a:pt x="1866900" y="211836"/>
                </a:lnTo>
                <a:lnTo>
                  <a:pt x="1862328" y="198120"/>
                </a:lnTo>
                <a:lnTo>
                  <a:pt x="1862328" y="324624"/>
                </a:lnTo>
                <a:lnTo>
                  <a:pt x="1862328" y="2199144"/>
                </a:lnTo>
                <a:lnTo>
                  <a:pt x="1860804" y="2214384"/>
                </a:lnTo>
                <a:lnTo>
                  <a:pt x="1860804" y="2229624"/>
                </a:lnTo>
                <a:lnTo>
                  <a:pt x="1857756" y="2244864"/>
                </a:lnTo>
                <a:lnTo>
                  <a:pt x="1856232" y="2260104"/>
                </a:lnTo>
                <a:lnTo>
                  <a:pt x="1851660" y="2273820"/>
                </a:lnTo>
                <a:lnTo>
                  <a:pt x="1848612" y="2287536"/>
                </a:lnTo>
                <a:lnTo>
                  <a:pt x="1844040" y="2301252"/>
                </a:lnTo>
                <a:lnTo>
                  <a:pt x="1825752" y="2340876"/>
                </a:lnTo>
                <a:lnTo>
                  <a:pt x="1802892" y="2377452"/>
                </a:lnTo>
                <a:lnTo>
                  <a:pt x="1773936" y="2409456"/>
                </a:lnTo>
                <a:lnTo>
                  <a:pt x="1741932" y="2438412"/>
                </a:lnTo>
                <a:lnTo>
                  <a:pt x="1705356" y="2461272"/>
                </a:lnTo>
                <a:lnTo>
                  <a:pt x="1638300" y="2487180"/>
                </a:lnTo>
                <a:lnTo>
                  <a:pt x="1623060" y="2490228"/>
                </a:lnTo>
                <a:lnTo>
                  <a:pt x="1609344" y="2493276"/>
                </a:lnTo>
                <a:lnTo>
                  <a:pt x="1578864" y="2496324"/>
                </a:lnTo>
                <a:lnTo>
                  <a:pt x="307848" y="2496324"/>
                </a:lnTo>
                <a:lnTo>
                  <a:pt x="262128" y="2490228"/>
                </a:lnTo>
                <a:lnTo>
                  <a:pt x="207264" y="2473464"/>
                </a:lnTo>
                <a:lnTo>
                  <a:pt x="156972" y="2446032"/>
                </a:lnTo>
                <a:lnTo>
                  <a:pt x="112776" y="2409456"/>
                </a:lnTo>
                <a:lnTo>
                  <a:pt x="83820" y="2377452"/>
                </a:lnTo>
                <a:lnTo>
                  <a:pt x="60960" y="2340876"/>
                </a:lnTo>
                <a:lnTo>
                  <a:pt x="54864" y="2327160"/>
                </a:lnTo>
                <a:lnTo>
                  <a:pt x="48768" y="2314968"/>
                </a:lnTo>
                <a:lnTo>
                  <a:pt x="42672" y="2301252"/>
                </a:lnTo>
                <a:lnTo>
                  <a:pt x="38100" y="2287536"/>
                </a:lnTo>
                <a:lnTo>
                  <a:pt x="35052" y="2272296"/>
                </a:lnTo>
                <a:lnTo>
                  <a:pt x="32004" y="2258580"/>
                </a:lnTo>
                <a:lnTo>
                  <a:pt x="28956" y="2243340"/>
                </a:lnTo>
                <a:lnTo>
                  <a:pt x="27432" y="2229624"/>
                </a:lnTo>
                <a:lnTo>
                  <a:pt x="25908" y="2214384"/>
                </a:lnTo>
                <a:lnTo>
                  <a:pt x="25908" y="307848"/>
                </a:lnTo>
                <a:lnTo>
                  <a:pt x="28956" y="277368"/>
                </a:lnTo>
                <a:lnTo>
                  <a:pt x="32004" y="263652"/>
                </a:lnTo>
                <a:lnTo>
                  <a:pt x="35052" y="248412"/>
                </a:lnTo>
                <a:lnTo>
                  <a:pt x="48768" y="207264"/>
                </a:lnTo>
                <a:lnTo>
                  <a:pt x="54864" y="195072"/>
                </a:lnTo>
                <a:lnTo>
                  <a:pt x="60960" y="181356"/>
                </a:lnTo>
                <a:lnTo>
                  <a:pt x="76200" y="156972"/>
                </a:lnTo>
                <a:lnTo>
                  <a:pt x="85344" y="144780"/>
                </a:lnTo>
                <a:lnTo>
                  <a:pt x="92964" y="134112"/>
                </a:lnTo>
                <a:lnTo>
                  <a:pt x="112776" y="112776"/>
                </a:lnTo>
                <a:lnTo>
                  <a:pt x="134112" y="92964"/>
                </a:lnTo>
                <a:lnTo>
                  <a:pt x="144780" y="85344"/>
                </a:lnTo>
                <a:lnTo>
                  <a:pt x="156972" y="76200"/>
                </a:lnTo>
                <a:lnTo>
                  <a:pt x="193548" y="54864"/>
                </a:lnTo>
                <a:lnTo>
                  <a:pt x="248412" y="35052"/>
                </a:lnTo>
                <a:lnTo>
                  <a:pt x="263652" y="32004"/>
                </a:lnTo>
                <a:lnTo>
                  <a:pt x="277368" y="28956"/>
                </a:lnTo>
                <a:lnTo>
                  <a:pt x="307848" y="25908"/>
                </a:lnTo>
                <a:lnTo>
                  <a:pt x="1580388" y="25908"/>
                </a:lnTo>
                <a:lnTo>
                  <a:pt x="1624584" y="32004"/>
                </a:lnTo>
                <a:lnTo>
                  <a:pt x="1680972" y="48768"/>
                </a:lnTo>
                <a:lnTo>
                  <a:pt x="1706880" y="62484"/>
                </a:lnTo>
                <a:lnTo>
                  <a:pt x="1719072" y="68580"/>
                </a:lnTo>
                <a:lnTo>
                  <a:pt x="1731264" y="76200"/>
                </a:lnTo>
                <a:lnTo>
                  <a:pt x="1741932" y="85344"/>
                </a:lnTo>
                <a:lnTo>
                  <a:pt x="1754124" y="94488"/>
                </a:lnTo>
                <a:lnTo>
                  <a:pt x="1793748" y="134112"/>
                </a:lnTo>
                <a:lnTo>
                  <a:pt x="1825752" y="181356"/>
                </a:lnTo>
                <a:lnTo>
                  <a:pt x="1837944" y="208788"/>
                </a:lnTo>
                <a:lnTo>
                  <a:pt x="1844040" y="220980"/>
                </a:lnTo>
                <a:lnTo>
                  <a:pt x="1848612" y="234696"/>
                </a:lnTo>
                <a:lnTo>
                  <a:pt x="1853184" y="249936"/>
                </a:lnTo>
                <a:lnTo>
                  <a:pt x="1856232" y="263652"/>
                </a:lnTo>
                <a:lnTo>
                  <a:pt x="1857756" y="278892"/>
                </a:lnTo>
                <a:lnTo>
                  <a:pt x="1860804" y="294132"/>
                </a:lnTo>
                <a:lnTo>
                  <a:pt x="1860804" y="307848"/>
                </a:lnTo>
                <a:lnTo>
                  <a:pt x="1862328" y="324624"/>
                </a:lnTo>
                <a:lnTo>
                  <a:pt x="1862328" y="198120"/>
                </a:lnTo>
                <a:lnTo>
                  <a:pt x="1854708" y="182880"/>
                </a:lnTo>
                <a:lnTo>
                  <a:pt x="1848612" y="169164"/>
                </a:lnTo>
                <a:lnTo>
                  <a:pt x="1840992" y="155448"/>
                </a:lnTo>
                <a:lnTo>
                  <a:pt x="1831848" y="143256"/>
                </a:lnTo>
                <a:lnTo>
                  <a:pt x="1822704" y="129540"/>
                </a:lnTo>
                <a:lnTo>
                  <a:pt x="1792224" y="94488"/>
                </a:lnTo>
                <a:lnTo>
                  <a:pt x="1757172" y="64008"/>
                </a:lnTo>
                <a:lnTo>
                  <a:pt x="1703832" y="32004"/>
                </a:lnTo>
                <a:lnTo>
                  <a:pt x="1644396" y="10668"/>
                </a:lnTo>
                <a:lnTo>
                  <a:pt x="1612392" y="4572"/>
                </a:lnTo>
                <a:lnTo>
                  <a:pt x="1597152" y="1524"/>
                </a:lnTo>
                <a:lnTo>
                  <a:pt x="1580388" y="1524"/>
                </a:lnTo>
                <a:lnTo>
                  <a:pt x="1563624" y="0"/>
                </a:lnTo>
                <a:lnTo>
                  <a:pt x="323088" y="0"/>
                </a:lnTo>
                <a:lnTo>
                  <a:pt x="272796" y="4572"/>
                </a:lnTo>
                <a:lnTo>
                  <a:pt x="211836" y="19812"/>
                </a:lnTo>
                <a:lnTo>
                  <a:pt x="155448" y="47244"/>
                </a:lnTo>
                <a:lnTo>
                  <a:pt x="117348" y="74676"/>
                </a:lnTo>
                <a:lnTo>
                  <a:pt x="73152" y="118872"/>
                </a:lnTo>
                <a:lnTo>
                  <a:pt x="47244" y="156972"/>
                </a:lnTo>
                <a:lnTo>
                  <a:pt x="38100" y="169164"/>
                </a:lnTo>
                <a:lnTo>
                  <a:pt x="32004" y="184404"/>
                </a:lnTo>
                <a:lnTo>
                  <a:pt x="25908" y="198120"/>
                </a:lnTo>
                <a:lnTo>
                  <a:pt x="19812" y="213360"/>
                </a:lnTo>
                <a:lnTo>
                  <a:pt x="15240" y="227076"/>
                </a:lnTo>
                <a:lnTo>
                  <a:pt x="10668" y="243840"/>
                </a:lnTo>
                <a:lnTo>
                  <a:pt x="6096" y="259080"/>
                </a:lnTo>
                <a:lnTo>
                  <a:pt x="3048" y="274320"/>
                </a:lnTo>
                <a:lnTo>
                  <a:pt x="0" y="307848"/>
                </a:lnTo>
                <a:lnTo>
                  <a:pt x="0" y="2215908"/>
                </a:lnTo>
                <a:lnTo>
                  <a:pt x="6096" y="2264676"/>
                </a:lnTo>
                <a:lnTo>
                  <a:pt x="19812" y="2310396"/>
                </a:lnTo>
                <a:lnTo>
                  <a:pt x="54864" y="2380500"/>
                </a:lnTo>
                <a:lnTo>
                  <a:pt x="74676" y="2404884"/>
                </a:lnTo>
                <a:lnTo>
                  <a:pt x="94488" y="2427744"/>
                </a:lnTo>
                <a:lnTo>
                  <a:pt x="129540" y="2458224"/>
                </a:lnTo>
                <a:lnTo>
                  <a:pt x="182880" y="2490228"/>
                </a:lnTo>
                <a:lnTo>
                  <a:pt x="198120" y="2496324"/>
                </a:lnTo>
                <a:lnTo>
                  <a:pt x="211836" y="2502420"/>
                </a:lnTo>
                <a:lnTo>
                  <a:pt x="257556" y="2516136"/>
                </a:lnTo>
                <a:lnTo>
                  <a:pt x="274320" y="2517660"/>
                </a:lnTo>
                <a:lnTo>
                  <a:pt x="289560" y="2520708"/>
                </a:lnTo>
                <a:lnTo>
                  <a:pt x="306324" y="2522232"/>
                </a:lnTo>
                <a:lnTo>
                  <a:pt x="1580388" y="2522232"/>
                </a:lnTo>
                <a:lnTo>
                  <a:pt x="1597152" y="2520708"/>
                </a:lnTo>
                <a:lnTo>
                  <a:pt x="1613916" y="2517660"/>
                </a:lnTo>
                <a:lnTo>
                  <a:pt x="1629156" y="2516136"/>
                </a:lnTo>
                <a:lnTo>
                  <a:pt x="1674876" y="2502420"/>
                </a:lnTo>
                <a:lnTo>
                  <a:pt x="1719072" y="2482608"/>
                </a:lnTo>
                <a:lnTo>
                  <a:pt x="1731264" y="2474988"/>
                </a:lnTo>
                <a:lnTo>
                  <a:pt x="1744980" y="2467368"/>
                </a:lnTo>
                <a:lnTo>
                  <a:pt x="1793748" y="2426220"/>
                </a:lnTo>
                <a:lnTo>
                  <a:pt x="1822704" y="2392692"/>
                </a:lnTo>
                <a:lnTo>
                  <a:pt x="1831848" y="2378976"/>
                </a:lnTo>
                <a:lnTo>
                  <a:pt x="1840992" y="2366784"/>
                </a:lnTo>
                <a:lnTo>
                  <a:pt x="1848612" y="2353068"/>
                </a:lnTo>
                <a:lnTo>
                  <a:pt x="1854708" y="2339352"/>
                </a:lnTo>
                <a:lnTo>
                  <a:pt x="1862328" y="2324112"/>
                </a:lnTo>
                <a:lnTo>
                  <a:pt x="1866900" y="2310396"/>
                </a:lnTo>
                <a:lnTo>
                  <a:pt x="1872996" y="2295156"/>
                </a:lnTo>
                <a:lnTo>
                  <a:pt x="1877568" y="2279916"/>
                </a:lnTo>
                <a:lnTo>
                  <a:pt x="1880616" y="2263152"/>
                </a:lnTo>
                <a:lnTo>
                  <a:pt x="1883664" y="2247912"/>
                </a:lnTo>
                <a:lnTo>
                  <a:pt x="1885188" y="2231148"/>
                </a:lnTo>
                <a:lnTo>
                  <a:pt x="1886712" y="2215908"/>
                </a:lnTo>
                <a:lnTo>
                  <a:pt x="1886712" y="306324"/>
                </a:lnTo>
                <a:close/>
              </a:path>
              <a:path w="4188460" h="2522854">
                <a:moveTo>
                  <a:pt x="4187952" y="222504"/>
                </a:moveTo>
                <a:lnTo>
                  <a:pt x="4177284" y="164592"/>
                </a:lnTo>
                <a:lnTo>
                  <a:pt x="4162044" y="129108"/>
                </a:lnTo>
                <a:lnTo>
                  <a:pt x="4162044" y="214884"/>
                </a:lnTo>
                <a:lnTo>
                  <a:pt x="4162044" y="1143012"/>
                </a:lnTo>
                <a:lnTo>
                  <a:pt x="4152900" y="1184160"/>
                </a:lnTo>
                <a:lnTo>
                  <a:pt x="4137660" y="1222260"/>
                </a:lnTo>
                <a:lnTo>
                  <a:pt x="4114800" y="1254264"/>
                </a:lnTo>
                <a:lnTo>
                  <a:pt x="4085844" y="1283220"/>
                </a:lnTo>
                <a:lnTo>
                  <a:pt x="4052316" y="1306080"/>
                </a:lnTo>
                <a:lnTo>
                  <a:pt x="4015740" y="1321320"/>
                </a:lnTo>
                <a:lnTo>
                  <a:pt x="3974592" y="1328940"/>
                </a:lnTo>
                <a:lnTo>
                  <a:pt x="3963924" y="1330464"/>
                </a:lnTo>
                <a:lnTo>
                  <a:pt x="2279904" y="1330464"/>
                </a:lnTo>
                <a:lnTo>
                  <a:pt x="2270760" y="1328940"/>
                </a:lnTo>
                <a:lnTo>
                  <a:pt x="2249424" y="1325892"/>
                </a:lnTo>
                <a:lnTo>
                  <a:pt x="2209800" y="1313700"/>
                </a:lnTo>
                <a:lnTo>
                  <a:pt x="2174748" y="1293888"/>
                </a:lnTo>
                <a:lnTo>
                  <a:pt x="2144268" y="1269504"/>
                </a:lnTo>
                <a:lnTo>
                  <a:pt x="2118360" y="1237500"/>
                </a:lnTo>
                <a:lnTo>
                  <a:pt x="2098548" y="1202448"/>
                </a:lnTo>
                <a:lnTo>
                  <a:pt x="2086356" y="1162824"/>
                </a:lnTo>
                <a:lnTo>
                  <a:pt x="2083308" y="1143012"/>
                </a:lnTo>
                <a:lnTo>
                  <a:pt x="2083308" y="213360"/>
                </a:lnTo>
                <a:lnTo>
                  <a:pt x="2092452" y="172212"/>
                </a:lnTo>
                <a:lnTo>
                  <a:pt x="2107692" y="134112"/>
                </a:lnTo>
                <a:lnTo>
                  <a:pt x="2130552" y="102108"/>
                </a:lnTo>
                <a:lnTo>
                  <a:pt x="2159508" y="73152"/>
                </a:lnTo>
                <a:lnTo>
                  <a:pt x="2193036" y="50292"/>
                </a:lnTo>
                <a:lnTo>
                  <a:pt x="2229612" y="35052"/>
                </a:lnTo>
                <a:lnTo>
                  <a:pt x="2270760" y="27432"/>
                </a:lnTo>
                <a:lnTo>
                  <a:pt x="2281428" y="25908"/>
                </a:lnTo>
                <a:lnTo>
                  <a:pt x="3963924" y="25908"/>
                </a:lnTo>
                <a:lnTo>
                  <a:pt x="4015740" y="35052"/>
                </a:lnTo>
                <a:lnTo>
                  <a:pt x="4053840" y="51816"/>
                </a:lnTo>
                <a:lnTo>
                  <a:pt x="4087368" y="74676"/>
                </a:lnTo>
                <a:lnTo>
                  <a:pt x="4114800" y="102108"/>
                </a:lnTo>
                <a:lnTo>
                  <a:pt x="4137660" y="135636"/>
                </a:lnTo>
                <a:lnTo>
                  <a:pt x="4158996" y="193548"/>
                </a:lnTo>
                <a:lnTo>
                  <a:pt x="4162044" y="214884"/>
                </a:lnTo>
                <a:lnTo>
                  <a:pt x="4162044" y="129108"/>
                </a:lnTo>
                <a:lnTo>
                  <a:pt x="4134612" y="85344"/>
                </a:lnTo>
                <a:lnTo>
                  <a:pt x="4102608" y="53340"/>
                </a:lnTo>
                <a:lnTo>
                  <a:pt x="4058843" y="25908"/>
                </a:lnTo>
                <a:lnTo>
                  <a:pt x="4044696" y="18288"/>
                </a:lnTo>
                <a:lnTo>
                  <a:pt x="4021836" y="10668"/>
                </a:lnTo>
                <a:lnTo>
                  <a:pt x="4000500" y="4572"/>
                </a:lnTo>
                <a:lnTo>
                  <a:pt x="3977640" y="1524"/>
                </a:lnTo>
                <a:lnTo>
                  <a:pt x="3965448" y="1524"/>
                </a:lnTo>
                <a:lnTo>
                  <a:pt x="3953256" y="0"/>
                </a:lnTo>
                <a:lnTo>
                  <a:pt x="2292096" y="0"/>
                </a:lnTo>
                <a:lnTo>
                  <a:pt x="2279904" y="1524"/>
                </a:lnTo>
                <a:lnTo>
                  <a:pt x="2267712" y="1524"/>
                </a:lnTo>
                <a:lnTo>
                  <a:pt x="2221992" y="10668"/>
                </a:lnTo>
                <a:lnTo>
                  <a:pt x="2179320" y="28956"/>
                </a:lnTo>
                <a:lnTo>
                  <a:pt x="2142744" y="54864"/>
                </a:lnTo>
                <a:lnTo>
                  <a:pt x="2110740" y="86868"/>
                </a:lnTo>
                <a:lnTo>
                  <a:pt x="2084832" y="123444"/>
                </a:lnTo>
                <a:lnTo>
                  <a:pt x="2068068" y="166116"/>
                </a:lnTo>
                <a:lnTo>
                  <a:pt x="2058924" y="211836"/>
                </a:lnTo>
                <a:lnTo>
                  <a:pt x="2057400" y="222504"/>
                </a:lnTo>
                <a:lnTo>
                  <a:pt x="2057400" y="1133868"/>
                </a:lnTo>
                <a:lnTo>
                  <a:pt x="2058924" y="1146060"/>
                </a:lnTo>
                <a:lnTo>
                  <a:pt x="2068068" y="1191780"/>
                </a:lnTo>
                <a:lnTo>
                  <a:pt x="2086356" y="1234452"/>
                </a:lnTo>
                <a:lnTo>
                  <a:pt x="2110740" y="1271028"/>
                </a:lnTo>
                <a:lnTo>
                  <a:pt x="2142744" y="1303032"/>
                </a:lnTo>
                <a:lnTo>
                  <a:pt x="2200656" y="1338084"/>
                </a:lnTo>
                <a:lnTo>
                  <a:pt x="2244852" y="1351800"/>
                </a:lnTo>
                <a:lnTo>
                  <a:pt x="2267712" y="1354848"/>
                </a:lnTo>
                <a:lnTo>
                  <a:pt x="2279904" y="1354848"/>
                </a:lnTo>
                <a:lnTo>
                  <a:pt x="2292096" y="1356372"/>
                </a:lnTo>
                <a:lnTo>
                  <a:pt x="3953256" y="1356372"/>
                </a:lnTo>
                <a:lnTo>
                  <a:pt x="3965448" y="1354848"/>
                </a:lnTo>
                <a:lnTo>
                  <a:pt x="3977640" y="1354848"/>
                </a:lnTo>
                <a:lnTo>
                  <a:pt x="4002024" y="1350276"/>
                </a:lnTo>
                <a:lnTo>
                  <a:pt x="4023360" y="1345704"/>
                </a:lnTo>
                <a:lnTo>
                  <a:pt x="4058920" y="1330464"/>
                </a:lnTo>
                <a:lnTo>
                  <a:pt x="4066032" y="1327416"/>
                </a:lnTo>
                <a:lnTo>
                  <a:pt x="4102608" y="1301508"/>
                </a:lnTo>
                <a:lnTo>
                  <a:pt x="4134612" y="1269504"/>
                </a:lnTo>
                <a:lnTo>
                  <a:pt x="4160520" y="1232928"/>
                </a:lnTo>
                <a:lnTo>
                  <a:pt x="4177284" y="1190256"/>
                </a:lnTo>
                <a:lnTo>
                  <a:pt x="4186428" y="1144536"/>
                </a:lnTo>
                <a:lnTo>
                  <a:pt x="4187952" y="1133868"/>
                </a:lnTo>
                <a:lnTo>
                  <a:pt x="4187952" y="222504"/>
                </a:lnTo>
                <a:close/>
              </a:path>
            </a:pathLst>
          </a:custGeom>
          <a:solidFill>
            <a:srgbClr val="497EBA"/>
          </a:solidFill>
        </p:spPr>
        <p:txBody>
          <a:bodyPr wrap="square" lIns="0" tIns="0" rIns="0" bIns="0" rtlCol="0"/>
          <a:lstStyle/>
          <a:p>
            <a:endParaRPr/>
          </a:p>
        </p:txBody>
      </p:sp>
      <p:sp>
        <p:nvSpPr>
          <p:cNvPr id="19" name="object 17"/>
          <p:cNvSpPr txBox="1"/>
          <p:nvPr/>
        </p:nvSpPr>
        <p:spPr>
          <a:xfrm>
            <a:off x="1285095" y="3645559"/>
            <a:ext cx="841375" cy="147955"/>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548ED4"/>
                </a:solidFill>
                <a:latin typeface="Arial"/>
                <a:cs typeface="Arial"/>
              </a:rPr>
              <a:t>AB </a:t>
            </a:r>
            <a:r>
              <a:rPr sz="800" b="1" spc="-10" dirty="0">
                <a:solidFill>
                  <a:srgbClr val="548ED4"/>
                </a:solidFill>
                <a:latin typeface="Arial"/>
                <a:cs typeface="Arial"/>
              </a:rPr>
              <a:t>Üyesi</a:t>
            </a:r>
            <a:r>
              <a:rPr sz="800" b="1" spc="55" dirty="0">
                <a:solidFill>
                  <a:srgbClr val="548ED4"/>
                </a:solidFill>
                <a:latin typeface="Arial"/>
                <a:cs typeface="Arial"/>
              </a:rPr>
              <a:t> </a:t>
            </a:r>
            <a:r>
              <a:rPr sz="800" b="1" spc="-5" dirty="0">
                <a:solidFill>
                  <a:srgbClr val="548ED4"/>
                </a:solidFill>
                <a:latin typeface="Arial"/>
                <a:cs typeface="Arial"/>
              </a:rPr>
              <a:t>Ülkeler</a:t>
            </a:r>
            <a:endParaRPr sz="800" dirty="0">
              <a:latin typeface="Arial"/>
              <a:cs typeface="Arial"/>
            </a:endParaRPr>
          </a:p>
        </p:txBody>
      </p:sp>
      <p:sp>
        <p:nvSpPr>
          <p:cNvPr id="20" name="object 4"/>
          <p:cNvSpPr txBox="1"/>
          <p:nvPr/>
        </p:nvSpPr>
        <p:spPr>
          <a:xfrm>
            <a:off x="2807610" y="3630353"/>
            <a:ext cx="1986280" cy="269875"/>
          </a:xfrm>
          <a:prstGeom prst="rect">
            <a:avLst/>
          </a:prstGeom>
        </p:spPr>
        <p:txBody>
          <a:bodyPr vert="horz" wrap="square" lIns="0" tIns="13335" rIns="0" bIns="0" rtlCol="0">
            <a:spAutoFit/>
          </a:bodyPr>
          <a:lstStyle/>
          <a:p>
            <a:pPr algn="ctr">
              <a:lnSpc>
                <a:spcPct val="100000"/>
              </a:lnSpc>
              <a:spcBef>
                <a:spcPts val="105"/>
              </a:spcBef>
            </a:pPr>
            <a:r>
              <a:rPr sz="800" b="1" spc="-20" dirty="0">
                <a:solidFill>
                  <a:srgbClr val="548ED4"/>
                </a:solidFill>
                <a:latin typeface="Arial"/>
                <a:cs typeface="Arial"/>
              </a:rPr>
              <a:t>AB </a:t>
            </a:r>
            <a:r>
              <a:rPr sz="800" b="1" spc="-10" dirty="0">
                <a:solidFill>
                  <a:srgbClr val="548ED4"/>
                </a:solidFill>
                <a:latin typeface="Arial"/>
                <a:cs typeface="Arial"/>
              </a:rPr>
              <a:t>üyesi</a:t>
            </a:r>
            <a:r>
              <a:rPr sz="800" b="1" spc="90" dirty="0">
                <a:solidFill>
                  <a:srgbClr val="548ED4"/>
                </a:solidFill>
                <a:latin typeface="Arial"/>
                <a:cs typeface="Arial"/>
              </a:rPr>
              <a:t> </a:t>
            </a:r>
            <a:r>
              <a:rPr sz="800" b="1" spc="-5" dirty="0">
                <a:solidFill>
                  <a:srgbClr val="548ED4"/>
                </a:solidFill>
                <a:latin typeface="Arial"/>
                <a:cs typeface="Arial"/>
              </a:rPr>
              <a:t>olmayıp,</a:t>
            </a:r>
            <a:endParaRPr sz="800" dirty="0">
              <a:latin typeface="Arial"/>
              <a:cs typeface="Arial"/>
            </a:endParaRPr>
          </a:p>
          <a:p>
            <a:pPr algn="ctr">
              <a:lnSpc>
                <a:spcPct val="100000"/>
              </a:lnSpc>
            </a:pPr>
            <a:r>
              <a:rPr sz="800" b="1" dirty="0">
                <a:solidFill>
                  <a:srgbClr val="548ED4"/>
                </a:solidFill>
                <a:latin typeface="Arial"/>
                <a:cs typeface="Arial"/>
              </a:rPr>
              <a:t>Erasmus+ Programına dahil olan</a:t>
            </a:r>
            <a:r>
              <a:rPr sz="800" b="1" spc="-55" dirty="0">
                <a:solidFill>
                  <a:srgbClr val="548ED4"/>
                </a:solidFill>
                <a:latin typeface="Arial"/>
                <a:cs typeface="Arial"/>
              </a:rPr>
              <a:t> </a:t>
            </a:r>
            <a:r>
              <a:rPr sz="800" b="1" spc="-5" dirty="0">
                <a:solidFill>
                  <a:srgbClr val="548ED4"/>
                </a:solidFill>
                <a:latin typeface="Arial"/>
                <a:cs typeface="Arial"/>
              </a:rPr>
              <a:t>Ülkeler</a:t>
            </a:r>
            <a:endParaRPr sz="800" dirty="0">
              <a:latin typeface="Arial"/>
              <a:cs typeface="Arial"/>
            </a:endParaRPr>
          </a:p>
        </p:txBody>
      </p:sp>
      <p:sp>
        <p:nvSpPr>
          <p:cNvPr id="21" name="object 10"/>
          <p:cNvSpPr/>
          <p:nvPr/>
        </p:nvSpPr>
        <p:spPr>
          <a:xfrm>
            <a:off x="5619000" y="2169304"/>
            <a:ext cx="2964490" cy="1042669"/>
          </a:xfrm>
          <a:custGeom>
            <a:avLst/>
            <a:gdLst/>
            <a:ahLst/>
            <a:cxnLst/>
            <a:rect l="l" t="t" r="r" b="b"/>
            <a:pathLst>
              <a:path w="4140834" h="1042670">
                <a:moveTo>
                  <a:pt x="4134612" y="1042416"/>
                </a:moveTo>
                <a:lnTo>
                  <a:pt x="6096" y="1042416"/>
                </a:lnTo>
                <a:lnTo>
                  <a:pt x="0" y="1036320"/>
                </a:lnTo>
                <a:lnTo>
                  <a:pt x="0" y="6096"/>
                </a:lnTo>
                <a:lnTo>
                  <a:pt x="6096" y="0"/>
                </a:lnTo>
                <a:lnTo>
                  <a:pt x="4134612" y="0"/>
                </a:lnTo>
                <a:lnTo>
                  <a:pt x="4140708" y="6096"/>
                </a:lnTo>
                <a:lnTo>
                  <a:pt x="4140708" y="13716"/>
                </a:lnTo>
                <a:lnTo>
                  <a:pt x="25908" y="13716"/>
                </a:lnTo>
                <a:lnTo>
                  <a:pt x="12192" y="25908"/>
                </a:lnTo>
                <a:lnTo>
                  <a:pt x="25908" y="25908"/>
                </a:lnTo>
                <a:lnTo>
                  <a:pt x="25908" y="1016508"/>
                </a:lnTo>
                <a:lnTo>
                  <a:pt x="12192" y="1016508"/>
                </a:lnTo>
                <a:lnTo>
                  <a:pt x="25908" y="1028700"/>
                </a:lnTo>
                <a:lnTo>
                  <a:pt x="4140708" y="1028700"/>
                </a:lnTo>
                <a:lnTo>
                  <a:pt x="4140708" y="1036320"/>
                </a:lnTo>
                <a:lnTo>
                  <a:pt x="4134612" y="1042416"/>
                </a:lnTo>
                <a:close/>
              </a:path>
              <a:path w="4140834" h="1042670">
                <a:moveTo>
                  <a:pt x="25908" y="25908"/>
                </a:moveTo>
                <a:lnTo>
                  <a:pt x="12192" y="25908"/>
                </a:lnTo>
                <a:lnTo>
                  <a:pt x="25908" y="13716"/>
                </a:lnTo>
                <a:lnTo>
                  <a:pt x="25908" y="25908"/>
                </a:lnTo>
                <a:close/>
              </a:path>
              <a:path w="4140834" h="1042670">
                <a:moveTo>
                  <a:pt x="4114800" y="25908"/>
                </a:moveTo>
                <a:lnTo>
                  <a:pt x="25908" y="25908"/>
                </a:lnTo>
                <a:lnTo>
                  <a:pt x="25908" y="13716"/>
                </a:lnTo>
                <a:lnTo>
                  <a:pt x="4114800" y="13716"/>
                </a:lnTo>
                <a:lnTo>
                  <a:pt x="4114800" y="25908"/>
                </a:lnTo>
                <a:close/>
              </a:path>
              <a:path w="4140834" h="1042670">
                <a:moveTo>
                  <a:pt x="4114800" y="1028700"/>
                </a:moveTo>
                <a:lnTo>
                  <a:pt x="4114800" y="13716"/>
                </a:lnTo>
                <a:lnTo>
                  <a:pt x="4126992" y="25908"/>
                </a:lnTo>
                <a:lnTo>
                  <a:pt x="4140708" y="25908"/>
                </a:lnTo>
                <a:lnTo>
                  <a:pt x="4140708" y="1016508"/>
                </a:lnTo>
                <a:lnTo>
                  <a:pt x="4126992" y="1016508"/>
                </a:lnTo>
                <a:lnTo>
                  <a:pt x="4114800" y="1028700"/>
                </a:lnTo>
                <a:close/>
              </a:path>
              <a:path w="4140834" h="1042670">
                <a:moveTo>
                  <a:pt x="4140708" y="25908"/>
                </a:moveTo>
                <a:lnTo>
                  <a:pt x="4126992" y="25908"/>
                </a:lnTo>
                <a:lnTo>
                  <a:pt x="4114800" y="13716"/>
                </a:lnTo>
                <a:lnTo>
                  <a:pt x="4140708" y="13716"/>
                </a:lnTo>
                <a:lnTo>
                  <a:pt x="4140708" y="25908"/>
                </a:lnTo>
                <a:close/>
              </a:path>
              <a:path w="4140834" h="1042670">
                <a:moveTo>
                  <a:pt x="25908" y="1028700"/>
                </a:moveTo>
                <a:lnTo>
                  <a:pt x="12192" y="1016508"/>
                </a:lnTo>
                <a:lnTo>
                  <a:pt x="25908" y="1016508"/>
                </a:lnTo>
                <a:lnTo>
                  <a:pt x="25908" y="1028700"/>
                </a:lnTo>
                <a:close/>
              </a:path>
              <a:path w="4140834" h="1042670">
                <a:moveTo>
                  <a:pt x="4114800" y="1028700"/>
                </a:moveTo>
                <a:lnTo>
                  <a:pt x="25908" y="1028700"/>
                </a:lnTo>
                <a:lnTo>
                  <a:pt x="25908" y="1016508"/>
                </a:lnTo>
                <a:lnTo>
                  <a:pt x="4114800" y="1016508"/>
                </a:lnTo>
                <a:lnTo>
                  <a:pt x="4114800" y="1028700"/>
                </a:lnTo>
                <a:close/>
              </a:path>
              <a:path w="4140834" h="1042670">
                <a:moveTo>
                  <a:pt x="4140708" y="1028700"/>
                </a:moveTo>
                <a:lnTo>
                  <a:pt x="4114800" y="1028700"/>
                </a:lnTo>
                <a:lnTo>
                  <a:pt x="4126992" y="1016508"/>
                </a:lnTo>
                <a:lnTo>
                  <a:pt x="4140708" y="1016508"/>
                </a:lnTo>
                <a:lnTo>
                  <a:pt x="4140708" y="1028700"/>
                </a:lnTo>
                <a:close/>
              </a:path>
            </a:pathLst>
          </a:custGeom>
          <a:solidFill>
            <a:srgbClr val="000000"/>
          </a:solidFill>
        </p:spPr>
        <p:txBody>
          <a:bodyPr wrap="square" lIns="0" tIns="0" rIns="0" bIns="0" rtlCol="0"/>
          <a:lstStyle/>
          <a:p>
            <a:endParaRPr/>
          </a:p>
        </p:txBody>
      </p:sp>
      <p:sp>
        <p:nvSpPr>
          <p:cNvPr id="22" name="object 14"/>
          <p:cNvSpPr/>
          <p:nvPr/>
        </p:nvSpPr>
        <p:spPr>
          <a:xfrm>
            <a:off x="5564227" y="3552273"/>
            <a:ext cx="3074035" cy="558165"/>
          </a:xfrm>
          <a:custGeom>
            <a:avLst/>
            <a:gdLst/>
            <a:ahLst/>
            <a:cxnLst/>
            <a:rect l="l" t="t" r="r" b="b"/>
            <a:pathLst>
              <a:path w="3074034" h="558164">
                <a:moveTo>
                  <a:pt x="2983992" y="557784"/>
                </a:moveTo>
                <a:lnTo>
                  <a:pt x="92964" y="557784"/>
                </a:lnTo>
                <a:lnTo>
                  <a:pt x="82296" y="556260"/>
                </a:lnTo>
                <a:lnTo>
                  <a:pt x="73152" y="554736"/>
                </a:lnTo>
                <a:lnTo>
                  <a:pt x="62484" y="550164"/>
                </a:lnTo>
                <a:lnTo>
                  <a:pt x="54864" y="547116"/>
                </a:lnTo>
                <a:lnTo>
                  <a:pt x="24384" y="522732"/>
                </a:lnTo>
                <a:lnTo>
                  <a:pt x="4572" y="487680"/>
                </a:lnTo>
                <a:lnTo>
                  <a:pt x="0" y="457200"/>
                </a:lnTo>
                <a:lnTo>
                  <a:pt x="0" y="100584"/>
                </a:lnTo>
                <a:lnTo>
                  <a:pt x="1524" y="91440"/>
                </a:lnTo>
                <a:lnTo>
                  <a:pt x="3048" y="80772"/>
                </a:lnTo>
                <a:lnTo>
                  <a:pt x="22860" y="36576"/>
                </a:lnTo>
                <a:lnTo>
                  <a:pt x="30480" y="30480"/>
                </a:lnTo>
                <a:lnTo>
                  <a:pt x="36576" y="22860"/>
                </a:lnTo>
                <a:lnTo>
                  <a:pt x="44196" y="16764"/>
                </a:lnTo>
                <a:lnTo>
                  <a:pt x="62484" y="7620"/>
                </a:lnTo>
                <a:lnTo>
                  <a:pt x="80772" y="1524"/>
                </a:lnTo>
                <a:lnTo>
                  <a:pt x="91440" y="0"/>
                </a:lnTo>
                <a:lnTo>
                  <a:pt x="2982468" y="0"/>
                </a:lnTo>
                <a:lnTo>
                  <a:pt x="3020568" y="12192"/>
                </a:lnTo>
                <a:lnTo>
                  <a:pt x="3037713" y="24384"/>
                </a:lnTo>
                <a:lnTo>
                  <a:pt x="102108" y="24384"/>
                </a:lnTo>
                <a:lnTo>
                  <a:pt x="94488" y="25908"/>
                </a:lnTo>
                <a:lnTo>
                  <a:pt x="86868" y="25908"/>
                </a:lnTo>
                <a:lnTo>
                  <a:pt x="79248" y="28956"/>
                </a:lnTo>
                <a:lnTo>
                  <a:pt x="73152" y="30480"/>
                </a:lnTo>
                <a:lnTo>
                  <a:pt x="65532" y="33528"/>
                </a:lnTo>
                <a:lnTo>
                  <a:pt x="59436" y="38100"/>
                </a:lnTo>
                <a:lnTo>
                  <a:pt x="54864" y="42672"/>
                </a:lnTo>
                <a:lnTo>
                  <a:pt x="48768" y="47244"/>
                </a:lnTo>
                <a:lnTo>
                  <a:pt x="44196" y="51816"/>
                </a:lnTo>
                <a:lnTo>
                  <a:pt x="35052" y="64008"/>
                </a:lnTo>
                <a:lnTo>
                  <a:pt x="32004" y="71628"/>
                </a:lnTo>
                <a:lnTo>
                  <a:pt x="28956" y="77724"/>
                </a:lnTo>
                <a:lnTo>
                  <a:pt x="25908" y="92964"/>
                </a:lnTo>
                <a:lnTo>
                  <a:pt x="25908" y="464820"/>
                </a:lnTo>
                <a:lnTo>
                  <a:pt x="27432" y="470916"/>
                </a:lnTo>
                <a:lnTo>
                  <a:pt x="28956" y="478536"/>
                </a:lnTo>
                <a:lnTo>
                  <a:pt x="65532" y="524256"/>
                </a:lnTo>
                <a:lnTo>
                  <a:pt x="79248" y="528828"/>
                </a:lnTo>
                <a:lnTo>
                  <a:pt x="85344" y="531876"/>
                </a:lnTo>
                <a:lnTo>
                  <a:pt x="92964" y="531876"/>
                </a:lnTo>
                <a:lnTo>
                  <a:pt x="102108" y="533400"/>
                </a:lnTo>
                <a:lnTo>
                  <a:pt x="3039237" y="533400"/>
                </a:lnTo>
                <a:lnTo>
                  <a:pt x="3029712" y="541020"/>
                </a:lnTo>
                <a:lnTo>
                  <a:pt x="3020568" y="545592"/>
                </a:lnTo>
                <a:lnTo>
                  <a:pt x="3012948" y="550164"/>
                </a:lnTo>
                <a:lnTo>
                  <a:pt x="3003804" y="553212"/>
                </a:lnTo>
                <a:lnTo>
                  <a:pt x="2993136" y="556260"/>
                </a:lnTo>
                <a:lnTo>
                  <a:pt x="2983992" y="557784"/>
                </a:lnTo>
                <a:close/>
              </a:path>
              <a:path w="3074034" h="558164">
                <a:moveTo>
                  <a:pt x="3039237" y="533400"/>
                </a:moveTo>
                <a:lnTo>
                  <a:pt x="2979420" y="533400"/>
                </a:lnTo>
                <a:lnTo>
                  <a:pt x="2994660" y="530352"/>
                </a:lnTo>
                <a:lnTo>
                  <a:pt x="3000756" y="527304"/>
                </a:lnTo>
                <a:lnTo>
                  <a:pt x="3008376" y="524256"/>
                </a:lnTo>
                <a:lnTo>
                  <a:pt x="3014472" y="519684"/>
                </a:lnTo>
                <a:lnTo>
                  <a:pt x="3020568" y="516636"/>
                </a:lnTo>
                <a:lnTo>
                  <a:pt x="3025140" y="510540"/>
                </a:lnTo>
                <a:lnTo>
                  <a:pt x="3031236" y="505968"/>
                </a:lnTo>
                <a:lnTo>
                  <a:pt x="3035808" y="499872"/>
                </a:lnTo>
                <a:lnTo>
                  <a:pt x="3041904" y="487680"/>
                </a:lnTo>
                <a:lnTo>
                  <a:pt x="3044952" y="480060"/>
                </a:lnTo>
                <a:lnTo>
                  <a:pt x="3048000" y="464820"/>
                </a:lnTo>
                <a:lnTo>
                  <a:pt x="3048000" y="94488"/>
                </a:lnTo>
                <a:lnTo>
                  <a:pt x="3043428" y="71628"/>
                </a:lnTo>
                <a:lnTo>
                  <a:pt x="3040380" y="65532"/>
                </a:lnTo>
                <a:lnTo>
                  <a:pt x="3026664" y="47244"/>
                </a:lnTo>
                <a:lnTo>
                  <a:pt x="3020568" y="42672"/>
                </a:lnTo>
                <a:lnTo>
                  <a:pt x="3015996" y="38100"/>
                </a:lnTo>
                <a:lnTo>
                  <a:pt x="3008376" y="35052"/>
                </a:lnTo>
                <a:lnTo>
                  <a:pt x="3002280" y="30480"/>
                </a:lnTo>
                <a:lnTo>
                  <a:pt x="2996184" y="28956"/>
                </a:lnTo>
                <a:lnTo>
                  <a:pt x="2980944" y="25908"/>
                </a:lnTo>
                <a:lnTo>
                  <a:pt x="2971800" y="24384"/>
                </a:lnTo>
                <a:lnTo>
                  <a:pt x="3037713" y="24384"/>
                </a:lnTo>
                <a:lnTo>
                  <a:pt x="3066288" y="60960"/>
                </a:lnTo>
                <a:lnTo>
                  <a:pt x="3073908" y="89916"/>
                </a:lnTo>
                <a:lnTo>
                  <a:pt x="3073908" y="466344"/>
                </a:lnTo>
                <a:lnTo>
                  <a:pt x="3072384" y="477012"/>
                </a:lnTo>
                <a:lnTo>
                  <a:pt x="3066288" y="495300"/>
                </a:lnTo>
                <a:lnTo>
                  <a:pt x="3057144" y="513588"/>
                </a:lnTo>
                <a:lnTo>
                  <a:pt x="3044952" y="528828"/>
                </a:lnTo>
                <a:lnTo>
                  <a:pt x="3039237" y="533400"/>
                </a:lnTo>
                <a:close/>
              </a:path>
            </a:pathLst>
          </a:custGeom>
          <a:solidFill>
            <a:srgbClr val="000000"/>
          </a:solidFill>
        </p:spPr>
        <p:txBody>
          <a:bodyPr wrap="square" lIns="0" tIns="0" rIns="0" bIns="0" rtlCol="0"/>
          <a:lstStyle/>
          <a:p>
            <a:endParaRPr/>
          </a:p>
        </p:txBody>
      </p:sp>
      <p:sp>
        <p:nvSpPr>
          <p:cNvPr id="23" name="object 6"/>
          <p:cNvSpPr txBox="1"/>
          <p:nvPr/>
        </p:nvSpPr>
        <p:spPr>
          <a:xfrm>
            <a:off x="635892" y="3885860"/>
            <a:ext cx="1180465" cy="2073910"/>
          </a:xfrm>
          <a:prstGeom prst="rect">
            <a:avLst/>
          </a:prstGeom>
        </p:spPr>
        <p:txBody>
          <a:bodyPr vert="horz" wrap="square" lIns="0" tIns="12700" rIns="0" bIns="0" rtlCol="0">
            <a:spAutoFit/>
          </a:bodyPr>
          <a:lstStyle/>
          <a:p>
            <a:pPr marL="386080" marR="376555" indent="29845" algn="just">
              <a:lnSpc>
                <a:spcPct val="120000"/>
              </a:lnSpc>
              <a:spcBef>
                <a:spcPts val="100"/>
              </a:spcBef>
            </a:pPr>
            <a:r>
              <a:rPr sz="800" b="1" spc="-10" dirty="0">
                <a:latin typeface="Arial"/>
                <a:cs typeface="Arial"/>
              </a:rPr>
              <a:t>Austria  </a:t>
            </a:r>
            <a:r>
              <a:rPr sz="800" b="1" spc="-5" dirty="0">
                <a:latin typeface="Arial"/>
                <a:cs typeface="Arial"/>
              </a:rPr>
              <a:t>Be</a:t>
            </a:r>
            <a:r>
              <a:rPr sz="800" b="1" dirty="0">
                <a:latin typeface="Arial"/>
                <a:cs typeface="Arial"/>
              </a:rPr>
              <a:t>l</a:t>
            </a:r>
            <a:r>
              <a:rPr sz="800" b="1" spc="-5" dirty="0">
                <a:latin typeface="Arial"/>
                <a:cs typeface="Arial"/>
              </a:rPr>
              <a:t>g</a:t>
            </a:r>
            <a:r>
              <a:rPr sz="800" b="1" spc="5" dirty="0">
                <a:latin typeface="Arial"/>
                <a:cs typeface="Arial"/>
              </a:rPr>
              <a:t>i</a:t>
            </a:r>
            <a:r>
              <a:rPr sz="800" b="1" spc="-5" dirty="0">
                <a:latin typeface="Arial"/>
                <a:cs typeface="Arial"/>
              </a:rPr>
              <a:t>u</a:t>
            </a:r>
            <a:r>
              <a:rPr sz="800" b="1" dirty="0">
                <a:latin typeface="Arial"/>
                <a:cs typeface="Arial"/>
              </a:rPr>
              <a:t>m  </a:t>
            </a:r>
            <a:r>
              <a:rPr sz="800" b="1" spc="-5" dirty="0">
                <a:latin typeface="Arial"/>
                <a:cs typeface="Arial"/>
              </a:rPr>
              <a:t>Bu</a:t>
            </a:r>
            <a:r>
              <a:rPr sz="800" b="1" dirty="0">
                <a:latin typeface="Arial"/>
                <a:cs typeface="Arial"/>
              </a:rPr>
              <a:t>l</a:t>
            </a:r>
            <a:r>
              <a:rPr sz="800" b="1" spc="-5" dirty="0">
                <a:latin typeface="Arial"/>
                <a:cs typeface="Arial"/>
              </a:rPr>
              <a:t>g</a:t>
            </a:r>
            <a:r>
              <a:rPr sz="800" b="1" dirty="0">
                <a:latin typeface="Arial"/>
                <a:cs typeface="Arial"/>
              </a:rPr>
              <a:t>a</a:t>
            </a:r>
            <a:r>
              <a:rPr sz="800" b="1" spc="-10" dirty="0">
                <a:latin typeface="Arial"/>
                <a:cs typeface="Arial"/>
              </a:rPr>
              <a:t>r</a:t>
            </a:r>
            <a:r>
              <a:rPr sz="800" b="1" spc="5" dirty="0">
                <a:latin typeface="Arial"/>
                <a:cs typeface="Arial"/>
              </a:rPr>
              <a:t>i</a:t>
            </a:r>
            <a:r>
              <a:rPr sz="800" b="1" dirty="0">
                <a:latin typeface="Arial"/>
                <a:cs typeface="Arial"/>
              </a:rPr>
              <a:t>a  </a:t>
            </a:r>
            <a:r>
              <a:rPr sz="800" b="1" spc="-5" dirty="0">
                <a:latin typeface="Arial"/>
                <a:cs typeface="Arial"/>
              </a:rPr>
              <a:t>Croatia</a:t>
            </a:r>
            <a:endParaRPr sz="800" dirty="0">
              <a:latin typeface="Arial"/>
              <a:cs typeface="Arial"/>
            </a:endParaRPr>
          </a:p>
          <a:p>
            <a:pPr marL="208915" marR="5080" indent="-196850" algn="just">
              <a:lnSpc>
                <a:spcPct val="120000"/>
              </a:lnSpc>
            </a:pPr>
            <a:r>
              <a:rPr sz="800" b="1" dirty="0">
                <a:latin typeface="Arial"/>
                <a:cs typeface="Arial"/>
              </a:rPr>
              <a:t>G.A of </a:t>
            </a:r>
            <a:r>
              <a:rPr sz="800" b="1" spc="-5" dirty="0">
                <a:latin typeface="Arial"/>
                <a:cs typeface="Arial"/>
              </a:rPr>
              <a:t>Southern</a:t>
            </a:r>
            <a:r>
              <a:rPr sz="800" b="1" spc="-65" dirty="0">
                <a:latin typeface="Arial"/>
                <a:cs typeface="Arial"/>
              </a:rPr>
              <a:t> </a:t>
            </a:r>
            <a:r>
              <a:rPr sz="800" b="1" spc="-10" dirty="0">
                <a:latin typeface="Arial"/>
                <a:cs typeface="Arial"/>
              </a:rPr>
              <a:t>Cyprus  </a:t>
            </a:r>
            <a:r>
              <a:rPr sz="800" b="1" dirty="0">
                <a:latin typeface="Arial"/>
                <a:cs typeface="Arial"/>
              </a:rPr>
              <a:t>Czech</a:t>
            </a:r>
            <a:r>
              <a:rPr sz="800" b="1" spc="-15" dirty="0">
                <a:latin typeface="Arial"/>
                <a:cs typeface="Arial"/>
              </a:rPr>
              <a:t> </a:t>
            </a:r>
            <a:r>
              <a:rPr sz="800" b="1" dirty="0">
                <a:latin typeface="Arial"/>
                <a:cs typeface="Arial"/>
              </a:rPr>
              <a:t>Republic</a:t>
            </a:r>
            <a:endParaRPr sz="800" dirty="0">
              <a:latin typeface="Arial"/>
              <a:cs typeface="Arial"/>
            </a:endParaRPr>
          </a:p>
          <a:p>
            <a:pPr marL="370205" marR="358140" indent="-3175" algn="ctr">
              <a:lnSpc>
                <a:spcPct val="120000"/>
              </a:lnSpc>
            </a:pPr>
            <a:r>
              <a:rPr sz="800" b="1" spc="-5" dirty="0">
                <a:latin typeface="Arial"/>
                <a:cs typeface="Arial"/>
              </a:rPr>
              <a:t>Den</a:t>
            </a:r>
            <a:r>
              <a:rPr sz="800" b="1" spc="5" dirty="0">
                <a:latin typeface="Arial"/>
                <a:cs typeface="Arial"/>
              </a:rPr>
              <a:t>m</a:t>
            </a:r>
            <a:r>
              <a:rPr sz="800" b="1" spc="-5" dirty="0">
                <a:latin typeface="Arial"/>
                <a:cs typeface="Arial"/>
              </a:rPr>
              <a:t>a</a:t>
            </a:r>
            <a:r>
              <a:rPr sz="800" b="1" dirty="0">
                <a:latin typeface="Arial"/>
                <a:cs typeface="Arial"/>
              </a:rPr>
              <a:t>rk  Estonia  Finland  </a:t>
            </a:r>
            <a:r>
              <a:rPr sz="800" b="1" spc="-5" dirty="0">
                <a:latin typeface="Arial"/>
                <a:cs typeface="Arial"/>
              </a:rPr>
              <a:t>France  </a:t>
            </a:r>
            <a:r>
              <a:rPr sz="800" b="1" dirty="0">
                <a:latin typeface="Arial"/>
                <a:cs typeface="Arial"/>
              </a:rPr>
              <a:t>G</a:t>
            </a:r>
            <a:r>
              <a:rPr sz="800" b="1" spc="-5" dirty="0">
                <a:latin typeface="Arial"/>
                <a:cs typeface="Arial"/>
              </a:rPr>
              <a:t>e</a:t>
            </a:r>
            <a:r>
              <a:rPr sz="800" b="1" dirty="0">
                <a:latin typeface="Arial"/>
                <a:cs typeface="Arial"/>
              </a:rPr>
              <a:t>rm</a:t>
            </a:r>
            <a:r>
              <a:rPr sz="800" b="1" spc="-5" dirty="0">
                <a:latin typeface="Arial"/>
                <a:cs typeface="Arial"/>
              </a:rPr>
              <a:t>a</a:t>
            </a:r>
            <a:r>
              <a:rPr sz="800" b="1" spc="5" dirty="0">
                <a:latin typeface="Arial"/>
                <a:cs typeface="Arial"/>
              </a:rPr>
              <a:t>n</a:t>
            </a:r>
            <a:r>
              <a:rPr sz="800" b="1" dirty="0">
                <a:latin typeface="Arial"/>
                <a:cs typeface="Arial"/>
              </a:rPr>
              <a:t>y  </a:t>
            </a:r>
            <a:r>
              <a:rPr sz="800" b="1" spc="-5" dirty="0">
                <a:latin typeface="Arial"/>
                <a:cs typeface="Arial"/>
              </a:rPr>
              <a:t>Greece  Hungary  </a:t>
            </a:r>
            <a:r>
              <a:rPr sz="800" b="1" dirty="0">
                <a:latin typeface="Arial"/>
                <a:cs typeface="Arial"/>
              </a:rPr>
              <a:t>Ireland</a:t>
            </a:r>
            <a:endParaRPr sz="800" dirty="0">
              <a:latin typeface="Arial"/>
              <a:cs typeface="Arial"/>
            </a:endParaRPr>
          </a:p>
        </p:txBody>
      </p:sp>
      <p:sp>
        <p:nvSpPr>
          <p:cNvPr id="24" name="object 16"/>
          <p:cNvSpPr txBox="1"/>
          <p:nvPr/>
        </p:nvSpPr>
        <p:spPr>
          <a:xfrm>
            <a:off x="1812433" y="3896517"/>
            <a:ext cx="614680" cy="1927860"/>
          </a:xfrm>
          <a:prstGeom prst="rect">
            <a:avLst/>
          </a:prstGeom>
        </p:spPr>
        <p:txBody>
          <a:bodyPr vert="horz" wrap="square" lIns="0" tIns="12700" rIns="0" bIns="0" rtlCol="0">
            <a:spAutoFit/>
          </a:bodyPr>
          <a:lstStyle/>
          <a:p>
            <a:pPr marL="79375" marR="71755" indent="5715" algn="ctr">
              <a:lnSpc>
                <a:spcPct val="120000"/>
              </a:lnSpc>
              <a:spcBef>
                <a:spcPts val="100"/>
              </a:spcBef>
            </a:pPr>
            <a:r>
              <a:rPr sz="800" b="1" dirty="0">
                <a:latin typeface="Arial"/>
                <a:cs typeface="Arial"/>
              </a:rPr>
              <a:t>Italy  </a:t>
            </a:r>
            <a:r>
              <a:rPr sz="800" b="1" spc="-5" dirty="0">
                <a:latin typeface="Arial"/>
                <a:cs typeface="Arial"/>
              </a:rPr>
              <a:t>Latvia  L</a:t>
            </a:r>
            <a:r>
              <a:rPr sz="800" b="1" spc="5" dirty="0">
                <a:latin typeface="Arial"/>
                <a:cs typeface="Arial"/>
              </a:rPr>
              <a:t>i</a:t>
            </a:r>
            <a:r>
              <a:rPr sz="800" b="1" spc="-15" dirty="0">
                <a:latin typeface="Arial"/>
                <a:cs typeface="Arial"/>
              </a:rPr>
              <a:t>t</a:t>
            </a:r>
            <a:r>
              <a:rPr sz="800" b="1" spc="5" dirty="0">
                <a:latin typeface="Arial"/>
                <a:cs typeface="Arial"/>
              </a:rPr>
              <a:t>h</a:t>
            </a:r>
            <a:r>
              <a:rPr sz="800" b="1" spc="-5" dirty="0">
                <a:latin typeface="Arial"/>
                <a:cs typeface="Arial"/>
              </a:rPr>
              <a:t>uan</a:t>
            </a:r>
            <a:r>
              <a:rPr sz="800" b="1" spc="5" dirty="0">
                <a:latin typeface="Arial"/>
                <a:cs typeface="Arial"/>
              </a:rPr>
              <a:t>i</a:t>
            </a:r>
            <a:r>
              <a:rPr sz="800" b="1" dirty="0">
                <a:latin typeface="Arial"/>
                <a:cs typeface="Arial"/>
              </a:rPr>
              <a:t>a</a:t>
            </a:r>
            <a:endParaRPr sz="800" dirty="0">
              <a:latin typeface="Arial"/>
              <a:cs typeface="Arial"/>
            </a:endParaRPr>
          </a:p>
          <a:p>
            <a:pPr marL="12700" marR="5080" indent="1270" algn="ctr">
              <a:lnSpc>
                <a:spcPct val="120000"/>
              </a:lnSpc>
            </a:pPr>
            <a:r>
              <a:rPr sz="800" b="1" spc="-5" dirty="0">
                <a:latin typeface="Arial"/>
                <a:cs typeface="Arial"/>
              </a:rPr>
              <a:t>Lu</a:t>
            </a:r>
            <a:r>
              <a:rPr sz="800" b="1" dirty="0">
                <a:latin typeface="Arial"/>
                <a:cs typeface="Arial"/>
              </a:rPr>
              <a:t>x</a:t>
            </a:r>
            <a:r>
              <a:rPr sz="800" b="1" spc="-5" dirty="0">
                <a:latin typeface="Arial"/>
                <a:cs typeface="Arial"/>
              </a:rPr>
              <a:t>e</a:t>
            </a:r>
            <a:r>
              <a:rPr sz="800" b="1" dirty="0">
                <a:latin typeface="Arial"/>
                <a:cs typeface="Arial"/>
              </a:rPr>
              <a:t>m</a:t>
            </a:r>
            <a:r>
              <a:rPr sz="800" b="1" spc="5" dirty="0">
                <a:latin typeface="Arial"/>
                <a:cs typeface="Arial"/>
              </a:rPr>
              <a:t>b</a:t>
            </a:r>
            <a:r>
              <a:rPr sz="800" b="1" spc="-5" dirty="0">
                <a:latin typeface="Arial"/>
                <a:cs typeface="Arial"/>
              </a:rPr>
              <a:t>u</a:t>
            </a:r>
            <a:r>
              <a:rPr sz="800" b="1" dirty="0">
                <a:latin typeface="Arial"/>
                <a:cs typeface="Arial"/>
              </a:rPr>
              <a:t>rg  Malta  </a:t>
            </a:r>
            <a:r>
              <a:rPr sz="800" b="1" spc="-5" dirty="0">
                <a:latin typeface="Arial"/>
                <a:cs typeface="Arial"/>
              </a:rPr>
              <a:t>Nethe</a:t>
            </a:r>
            <a:r>
              <a:rPr sz="800" b="1" dirty="0">
                <a:latin typeface="Arial"/>
                <a:cs typeface="Arial"/>
              </a:rPr>
              <a:t>rl</a:t>
            </a:r>
            <a:r>
              <a:rPr sz="800" b="1" spc="-5" dirty="0">
                <a:latin typeface="Arial"/>
                <a:cs typeface="Arial"/>
              </a:rPr>
              <a:t>a</a:t>
            </a:r>
            <a:r>
              <a:rPr sz="800" b="1" spc="5" dirty="0">
                <a:latin typeface="Arial"/>
                <a:cs typeface="Arial"/>
              </a:rPr>
              <a:t>n</a:t>
            </a:r>
            <a:r>
              <a:rPr sz="800" b="1" spc="-5" dirty="0">
                <a:latin typeface="Arial"/>
                <a:cs typeface="Arial"/>
              </a:rPr>
              <a:t>d</a:t>
            </a:r>
            <a:r>
              <a:rPr sz="800" b="1" dirty="0">
                <a:latin typeface="Arial"/>
                <a:cs typeface="Arial"/>
              </a:rPr>
              <a:t>s  Poland  </a:t>
            </a:r>
            <a:r>
              <a:rPr sz="800" b="1" spc="-5" dirty="0">
                <a:latin typeface="Arial"/>
                <a:cs typeface="Arial"/>
              </a:rPr>
              <a:t>Portugal  </a:t>
            </a:r>
            <a:r>
              <a:rPr sz="800" b="1" dirty="0">
                <a:latin typeface="Arial"/>
                <a:cs typeface="Arial"/>
              </a:rPr>
              <a:t>Romania  Slovakia  Slovenia  Spain  Sweden</a:t>
            </a:r>
            <a:endParaRPr sz="800" dirty="0">
              <a:latin typeface="Arial"/>
              <a:cs typeface="Arial"/>
            </a:endParaRPr>
          </a:p>
        </p:txBody>
      </p:sp>
      <p:sp>
        <p:nvSpPr>
          <p:cNvPr id="25" name="object 5"/>
          <p:cNvSpPr txBox="1"/>
          <p:nvPr/>
        </p:nvSpPr>
        <p:spPr>
          <a:xfrm>
            <a:off x="3374030" y="4001870"/>
            <a:ext cx="853440" cy="758190"/>
          </a:xfrm>
          <a:prstGeom prst="rect">
            <a:avLst/>
          </a:prstGeom>
        </p:spPr>
        <p:txBody>
          <a:bodyPr vert="horz" wrap="square" lIns="0" tIns="13335" rIns="0" bIns="0" rtlCol="0">
            <a:spAutoFit/>
          </a:bodyPr>
          <a:lstStyle/>
          <a:p>
            <a:pPr marL="12700" marR="5080" algn="ctr">
              <a:lnSpc>
                <a:spcPct val="100000"/>
              </a:lnSpc>
              <a:spcBef>
                <a:spcPts val="105"/>
              </a:spcBef>
            </a:pPr>
            <a:r>
              <a:rPr sz="800" b="1" dirty="0">
                <a:latin typeface="Arial"/>
                <a:cs typeface="Arial"/>
              </a:rPr>
              <a:t>Iceland  </a:t>
            </a:r>
            <a:r>
              <a:rPr sz="800" b="1" spc="-5" dirty="0">
                <a:latin typeface="Arial"/>
                <a:cs typeface="Arial"/>
              </a:rPr>
              <a:t>Liechtenstein  North</a:t>
            </a:r>
            <a:r>
              <a:rPr sz="800" b="1" spc="-75" dirty="0">
                <a:latin typeface="Arial"/>
                <a:cs typeface="Arial"/>
              </a:rPr>
              <a:t> </a:t>
            </a:r>
            <a:r>
              <a:rPr sz="800" b="1" dirty="0">
                <a:latin typeface="Arial"/>
                <a:cs typeface="Arial"/>
              </a:rPr>
              <a:t>Macedonia  Norway</a:t>
            </a:r>
            <a:endParaRPr sz="800" dirty="0">
              <a:latin typeface="Arial"/>
              <a:cs typeface="Arial"/>
            </a:endParaRPr>
          </a:p>
          <a:p>
            <a:pPr marL="262255" marR="250190" indent="-4445" algn="ctr">
              <a:lnSpc>
                <a:spcPct val="100000"/>
              </a:lnSpc>
            </a:pPr>
            <a:r>
              <a:rPr sz="800" b="1" dirty="0">
                <a:latin typeface="Arial"/>
                <a:cs typeface="Arial"/>
              </a:rPr>
              <a:t>S</a:t>
            </a:r>
            <a:r>
              <a:rPr sz="800" b="1" spc="-5" dirty="0">
                <a:latin typeface="Arial"/>
                <a:cs typeface="Arial"/>
              </a:rPr>
              <a:t>e</a:t>
            </a:r>
            <a:r>
              <a:rPr sz="800" b="1" dirty="0">
                <a:latin typeface="Arial"/>
                <a:cs typeface="Arial"/>
              </a:rPr>
              <a:t>r</a:t>
            </a:r>
            <a:r>
              <a:rPr sz="800" b="1" spc="-5" dirty="0">
                <a:latin typeface="Arial"/>
                <a:cs typeface="Arial"/>
              </a:rPr>
              <a:t>b</a:t>
            </a:r>
            <a:r>
              <a:rPr sz="800" b="1" spc="5" dirty="0">
                <a:latin typeface="Arial"/>
                <a:cs typeface="Arial"/>
              </a:rPr>
              <a:t>i</a:t>
            </a:r>
            <a:r>
              <a:rPr sz="800" b="1" dirty="0">
                <a:latin typeface="Arial"/>
                <a:cs typeface="Arial"/>
              </a:rPr>
              <a:t>a  </a:t>
            </a:r>
            <a:r>
              <a:rPr sz="800" b="1" spc="-10" dirty="0">
                <a:latin typeface="Arial"/>
                <a:cs typeface="Arial"/>
              </a:rPr>
              <a:t>T</a:t>
            </a:r>
            <a:r>
              <a:rPr sz="800" b="1" spc="-5" dirty="0">
                <a:latin typeface="Arial"/>
                <a:cs typeface="Arial"/>
              </a:rPr>
              <a:t>u</a:t>
            </a:r>
            <a:r>
              <a:rPr sz="800" b="1" dirty="0">
                <a:latin typeface="Arial"/>
                <a:cs typeface="Arial"/>
              </a:rPr>
              <a:t>r</a:t>
            </a:r>
            <a:r>
              <a:rPr sz="800" b="1" spc="-5" dirty="0">
                <a:latin typeface="Arial"/>
                <a:cs typeface="Arial"/>
              </a:rPr>
              <a:t>ke</a:t>
            </a:r>
            <a:r>
              <a:rPr sz="800" b="1" dirty="0">
                <a:latin typeface="Arial"/>
                <a:cs typeface="Arial"/>
              </a:rPr>
              <a:t>y</a:t>
            </a:r>
            <a:endParaRPr sz="800" dirty="0">
              <a:latin typeface="Arial"/>
              <a:cs typeface="Arial"/>
            </a:endParaRPr>
          </a:p>
        </p:txBody>
      </p:sp>
      <p:sp>
        <p:nvSpPr>
          <p:cNvPr id="26" name="object 11"/>
          <p:cNvSpPr txBox="1"/>
          <p:nvPr/>
        </p:nvSpPr>
        <p:spPr>
          <a:xfrm>
            <a:off x="5651199" y="2241467"/>
            <a:ext cx="311848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Third </a:t>
            </a:r>
            <a:r>
              <a:rPr sz="1200" b="1" spc="-5" dirty="0">
                <a:latin typeface="Carlito"/>
                <a:cs typeface="Carlito"/>
              </a:rPr>
              <a:t>countries </a:t>
            </a:r>
            <a:r>
              <a:rPr sz="1200" b="1" dirty="0">
                <a:solidFill>
                  <a:srgbClr val="BF0000"/>
                </a:solidFill>
                <a:latin typeface="Carlito"/>
                <a:cs typeface="Carlito"/>
              </a:rPr>
              <a:t>not </a:t>
            </a:r>
            <a:r>
              <a:rPr sz="1200" b="1" spc="-5" dirty="0">
                <a:latin typeface="Carlito"/>
                <a:cs typeface="Carlito"/>
              </a:rPr>
              <a:t>associated to </a:t>
            </a:r>
            <a:r>
              <a:rPr sz="1200" b="1" dirty="0">
                <a:latin typeface="Carlito"/>
                <a:cs typeface="Carlito"/>
              </a:rPr>
              <a:t>the</a:t>
            </a:r>
            <a:r>
              <a:rPr sz="1200" b="1" spc="-45" dirty="0">
                <a:latin typeface="Carlito"/>
                <a:cs typeface="Carlito"/>
              </a:rPr>
              <a:t> </a:t>
            </a:r>
            <a:r>
              <a:rPr sz="1200" b="1" spc="-10" dirty="0">
                <a:latin typeface="Carlito"/>
                <a:cs typeface="Carlito"/>
              </a:rPr>
              <a:t>Programme</a:t>
            </a:r>
            <a:endParaRPr sz="1200" dirty="0">
              <a:latin typeface="Carlito"/>
              <a:cs typeface="Carlito"/>
            </a:endParaRPr>
          </a:p>
        </p:txBody>
      </p:sp>
      <p:sp>
        <p:nvSpPr>
          <p:cNvPr id="27" name="object 12"/>
          <p:cNvSpPr txBox="1"/>
          <p:nvPr/>
        </p:nvSpPr>
        <p:spPr>
          <a:xfrm>
            <a:off x="5968202" y="2790046"/>
            <a:ext cx="2482850" cy="208279"/>
          </a:xfrm>
          <a:prstGeom prst="rect">
            <a:avLst/>
          </a:prstGeom>
        </p:spPr>
        <p:txBody>
          <a:bodyPr vert="horz" wrap="square" lIns="0" tIns="12700" rIns="0" bIns="0" rtlCol="0">
            <a:spAutoFit/>
          </a:bodyPr>
          <a:lstStyle/>
          <a:p>
            <a:pPr marL="12700">
              <a:lnSpc>
                <a:spcPct val="100000"/>
              </a:lnSpc>
              <a:spcBef>
                <a:spcPts val="100"/>
              </a:spcBef>
            </a:pPr>
            <a:r>
              <a:rPr sz="1200" b="1" i="1" spc="-5" dirty="0">
                <a:solidFill>
                  <a:srgbClr val="FF0000"/>
                </a:solidFill>
                <a:latin typeface="Carlito"/>
                <a:cs typeface="Carlito"/>
              </a:rPr>
              <a:t>Eski </a:t>
            </a:r>
            <a:r>
              <a:rPr sz="1200" b="1" i="1" spc="-10" dirty="0">
                <a:solidFill>
                  <a:srgbClr val="FF0000"/>
                </a:solidFill>
                <a:latin typeface="Carlito"/>
                <a:cs typeface="Carlito"/>
              </a:rPr>
              <a:t>Terminoloji </a:t>
            </a:r>
            <a:r>
              <a:rPr sz="1200" b="1" i="1" dirty="0">
                <a:solidFill>
                  <a:srgbClr val="FF0000"/>
                </a:solidFill>
                <a:latin typeface="Carlito"/>
                <a:cs typeface="Carlito"/>
              </a:rPr>
              <a:t>ile </a:t>
            </a:r>
            <a:r>
              <a:rPr sz="1200" b="1" i="1" spc="-5" dirty="0">
                <a:solidFill>
                  <a:srgbClr val="FF0000"/>
                </a:solidFill>
                <a:latin typeface="Carlito"/>
                <a:cs typeface="Carlito"/>
              </a:rPr>
              <a:t>“Partner</a:t>
            </a:r>
            <a:r>
              <a:rPr sz="1200" b="1" i="1" spc="45" dirty="0">
                <a:solidFill>
                  <a:srgbClr val="FF0000"/>
                </a:solidFill>
                <a:latin typeface="Carlito"/>
                <a:cs typeface="Carlito"/>
              </a:rPr>
              <a:t> </a:t>
            </a:r>
            <a:r>
              <a:rPr sz="1200" b="1" i="1" spc="-5" dirty="0">
                <a:solidFill>
                  <a:srgbClr val="FF0000"/>
                </a:solidFill>
                <a:latin typeface="Carlito"/>
                <a:cs typeface="Carlito"/>
              </a:rPr>
              <a:t>Countries”</a:t>
            </a:r>
            <a:endParaRPr sz="1200" dirty="0">
              <a:latin typeface="Carlito"/>
              <a:cs typeface="Carlito"/>
            </a:endParaRPr>
          </a:p>
        </p:txBody>
      </p:sp>
      <p:sp>
        <p:nvSpPr>
          <p:cNvPr id="28" name="object 15"/>
          <p:cNvSpPr txBox="1"/>
          <p:nvPr/>
        </p:nvSpPr>
        <p:spPr>
          <a:xfrm>
            <a:off x="6269964" y="3766945"/>
            <a:ext cx="205930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Arial"/>
                <a:cs typeface="Arial"/>
              </a:rPr>
              <a:t>14 farklı bölgeye ayrılmış 169</a:t>
            </a:r>
            <a:r>
              <a:rPr sz="1000" b="1" spc="15" dirty="0">
                <a:latin typeface="Arial"/>
                <a:cs typeface="Arial"/>
              </a:rPr>
              <a:t> </a:t>
            </a:r>
            <a:r>
              <a:rPr sz="1000" b="1" spc="-5" dirty="0">
                <a:latin typeface="Arial"/>
                <a:cs typeface="Arial"/>
              </a:rPr>
              <a:t>ülke</a:t>
            </a:r>
            <a:endParaRPr sz="1000" dirty="0">
              <a:latin typeface="Arial"/>
              <a:cs typeface="Arial"/>
            </a:endParaRPr>
          </a:p>
        </p:txBody>
      </p:sp>
      <p:sp>
        <p:nvSpPr>
          <p:cNvPr id="29" name="Dikdörtgen 28"/>
          <p:cNvSpPr/>
          <p:nvPr/>
        </p:nvSpPr>
        <p:spPr>
          <a:xfrm>
            <a:off x="914943" y="2818004"/>
            <a:ext cx="3878947" cy="307777"/>
          </a:xfrm>
          <a:prstGeom prst="rect">
            <a:avLst/>
          </a:prstGeom>
        </p:spPr>
        <p:txBody>
          <a:bodyPr wrap="none">
            <a:spAutoFit/>
          </a:bodyPr>
          <a:lstStyle/>
          <a:p>
            <a:pPr marL="12700">
              <a:lnSpc>
                <a:spcPct val="100000"/>
              </a:lnSpc>
              <a:spcBef>
                <a:spcPts val="100"/>
              </a:spcBef>
            </a:pPr>
            <a:r>
              <a:rPr lang="tr-TR" sz="1400" b="1" i="1" spc="-5" dirty="0">
                <a:solidFill>
                  <a:srgbClr val="FF0000"/>
                </a:solidFill>
                <a:latin typeface="Carlito"/>
                <a:cs typeface="Carlito"/>
              </a:rPr>
              <a:t>Eski terminoloji </a:t>
            </a:r>
            <a:r>
              <a:rPr lang="tr-TR" sz="1400" b="1" i="1" dirty="0">
                <a:solidFill>
                  <a:srgbClr val="FF0000"/>
                </a:solidFill>
                <a:latin typeface="Carlito"/>
                <a:cs typeface="Carlito"/>
              </a:rPr>
              <a:t>ile </a:t>
            </a:r>
            <a:r>
              <a:rPr lang="tr-TR" sz="1400" b="1" i="1" spc="-5" dirty="0">
                <a:solidFill>
                  <a:srgbClr val="FF0000"/>
                </a:solidFill>
                <a:latin typeface="Carlito"/>
                <a:cs typeface="Carlito"/>
              </a:rPr>
              <a:t>“</a:t>
            </a:r>
            <a:r>
              <a:rPr lang="tr-TR" sz="1400" b="1" i="1" spc="-5" dirty="0" err="1">
                <a:solidFill>
                  <a:srgbClr val="FF0000"/>
                </a:solidFill>
                <a:latin typeface="Carlito"/>
                <a:cs typeface="Carlito"/>
              </a:rPr>
              <a:t>Programme</a:t>
            </a:r>
            <a:r>
              <a:rPr lang="tr-TR" sz="1400" b="1" i="1" spc="80" dirty="0">
                <a:solidFill>
                  <a:srgbClr val="FF0000"/>
                </a:solidFill>
                <a:latin typeface="Carlito"/>
                <a:cs typeface="Carlito"/>
              </a:rPr>
              <a:t> </a:t>
            </a:r>
            <a:r>
              <a:rPr lang="tr-TR" sz="1400" b="1" i="1" spc="-5" dirty="0" err="1">
                <a:solidFill>
                  <a:srgbClr val="FF0000"/>
                </a:solidFill>
                <a:latin typeface="Carlito"/>
                <a:cs typeface="Carlito"/>
              </a:rPr>
              <a:t>Countries</a:t>
            </a:r>
            <a:r>
              <a:rPr lang="tr-TR" sz="1400" b="1" i="1" spc="-5" dirty="0">
                <a:solidFill>
                  <a:srgbClr val="FF0000"/>
                </a:solidFill>
                <a:latin typeface="Carlito"/>
                <a:cs typeface="Carlito"/>
              </a:rPr>
              <a:t>”</a:t>
            </a:r>
            <a:endParaRPr lang="tr-TR" sz="1400" dirty="0">
              <a:latin typeface="Carlito"/>
              <a:cs typeface="Carlito"/>
            </a:endParaRPr>
          </a:p>
        </p:txBody>
      </p:sp>
      <p:sp>
        <p:nvSpPr>
          <p:cNvPr id="30" name="object 24"/>
          <p:cNvSpPr/>
          <p:nvPr/>
        </p:nvSpPr>
        <p:spPr>
          <a:xfrm>
            <a:off x="1640244" y="3211066"/>
            <a:ext cx="2187575" cy="344805"/>
          </a:xfrm>
          <a:custGeom>
            <a:avLst/>
            <a:gdLst/>
            <a:ahLst/>
            <a:cxnLst/>
            <a:rect l="l" t="t" r="r" b="b"/>
            <a:pathLst>
              <a:path w="2187575" h="344804">
                <a:moveTo>
                  <a:pt x="76212" y="268236"/>
                </a:moveTo>
                <a:lnTo>
                  <a:pt x="51828" y="268236"/>
                </a:lnTo>
                <a:lnTo>
                  <a:pt x="51828" y="0"/>
                </a:lnTo>
                <a:lnTo>
                  <a:pt x="25908" y="0"/>
                </a:lnTo>
                <a:lnTo>
                  <a:pt x="25908" y="268236"/>
                </a:lnTo>
                <a:lnTo>
                  <a:pt x="0" y="268236"/>
                </a:lnTo>
                <a:lnTo>
                  <a:pt x="38100" y="344436"/>
                </a:lnTo>
                <a:lnTo>
                  <a:pt x="70116" y="280428"/>
                </a:lnTo>
                <a:lnTo>
                  <a:pt x="76212" y="268236"/>
                </a:lnTo>
                <a:close/>
              </a:path>
              <a:path w="2187575" h="344804">
                <a:moveTo>
                  <a:pt x="2186952" y="268236"/>
                </a:moveTo>
                <a:lnTo>
                  <a:pt x="2161044" y="268236"/>
                </a:lnTo>
                <a:lnTo>
                  <a:pt x="2161044" y="0"/>
                </a:lnTo>
                <a:lnTo>
                  <a:pt x="2136648" y="0"/>
                </a:lnTo>
                <a:lnTo>
                  <a:pt x="2136648" y="268236"/>
                </a:lnTo>
                <a:lnTo>
                  <a:pt x="2110740" y="268236"/>
                </a:lnTo>
                <a:lnTo>
                  <a:pt x="2148840" y="344436"/>
                </a:lnTo>
                <a:lnTo>
                  <a:pt x="2180856" y="280428"/>
                </a:lnTo>
                <a:lnTo>
                  <a:pt x="2186952" y="268236"/>
                </a:lnTo>
                <a:close/>
              </a:path>
            </a:pathLst>
          </a:custGeom>
          <a:solidFill>
            <a:srgbClr val="4F80BC"/>
          </a:solidFill>
        </p:spPr>
        <p:txBody>
          <a:bodyPr wrap="square" lIns="0" tIns="0" rIns="0" bIns="0" rtlCol="0"/>
          <a:lstStyle/>
          <a:p>
            <a:endParaRPr/>
          </a:p>
        </p:txBody>
      </p:sp>
      <p:sp>
        <p:nvSpPr>
          <p:cNvPr id="31" name="object 23"/>
          <p:cNvSpPr/>
          <p:nvPr/>
        </p:nvSpPr>
        <p:spPr>
          <a:xfrm>
            <a:off x="7201332" y="3211067"/>
            <a:ext cx="76200" cy="344805"/>
          </a:xfrm>
          <a:custGeom>
            <a:avLst/>
            <a:gdLst/>
            <a:ahLst/>
            <a:cxnLst/>
            <a:rect l="l" t="t" r="r" b="b"/>
            <a:pathLst>
              <a:path w="76200" h="344804">
                <a:moveTo>
                  <a:pt x="51816" y="280416"/>
                </a:moveTo>
                <a:lnTo>
                  <a:pt x="25908" y="280416"/>
                </a:lnTo>
                <a:lnTo>
                  <a:pt x="25908" y="0"/>
                </a:lnTo>
                <a:lnTo>
                  <a:pt x="51816" y="0"/>
                </a:lnTo>
                <a:lnTo>
                  <a:pt x="51816" y="280416"/>
                </a:lnTo>
                <a:close/>
              </a:path>
              <a:path w="76200" h="344804">
                <a:moveTo>
                  <a:pt x="38100" y="344424"/>
                </a:moveTo>
                <a:lnTo>
                  <a:pt x="0" y="268224"/>
                </a:lnTo>
                <a:lnTo>
                  <a:pt x="25908" y="268224"/>
                </a:lnTo>
                <a:lnTo>
                  <a:pt x="25908" y="280416"/>
                </a:lnTo>
                <a:lnTo>
                  <a:pt x="70104" y="280416"/>
                </a:lnTo>
                <a:lnTo>
                  <a:pt x="38100" y="344424"/>
                </a:lnTo>
                <a:close/>
              </a:path>
              <a:path w="76200" h="344804">
                <a:moveTo>
                  <a:pt x="70104" y="280416"/>
                </a:moveTo>
                <a:lnTo>
                  <a:pt x="51816" y="280416"/>
                </a:lnTo>
                <a:lnTo>
                  <a:pt x="51816" y="268224"/>
                </a:lnTo>
                <a:lnTo>
                  <a:pt x="76200" y="268224"/>
                </a:lnTo>
                <a:lnTo>
                  <a:pt x="70104" y="280416"/>
                </a:lnTo>
                <a:close/>
              </a:path>
            </a:pathLst>
          </a:custGeom>
          <a:solidFill>
            <a:srgbClr val="4F80BC"/>
          </a:solidFill>
        </p:spPr>
        <p:txBody>
          <a:bodyPr wrap="square" lIns="0" tIns="0" rIns="0" bIns="0" rtlCol="0"/>
          <a:lstStyle/>
          <a:p>
            <a:endParaRPr/>
          </a:p>
        </p:txBody>
      </p:sp>
    </p:spTree>
    <p:extLst>
      <p:ext uri="{BB962C8B-B14F-4D97-AF65-F5344CB8AC3E}">
        <p14:creationId xmlns:p14="http://schemas.microsoft.com/office/powerpoint/2010/main" val="352658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655968" y="622683"/>
            <a:ext cx="6573632" cy="822960"/>
          </a:xfrm>
        </p:spPr>
        <p:txBody>
          <a:bodyPr>
            <a:normAutofit/>
          </a:bodyPr>
          <a:lstStyle/>
          <a:p>
            <a:pPr marL="10101">
              <a:lnSpc>
                <a:spcPct val="100000"/>
              </a:lnSpc>
              <a:spcBef>
                <a:spcPts val="75"/>
              </a:spcBef>
            </a:pPr>
            <a:r>
              <a:rPr lang="tr-TR" sz="3600" spc="-8" dirty="0" smtClean="0">
                <a:solidFill>
                  <a:srgbClr val="C00000"/>
                </a:solidFill>
              </a:rPr>
              <a:t>KA131 </a:t>
            </a:r>
            <a:r>
              <a:rPr lang="tr-TR" sz="3600" spc="-8" dirty="0" err="1" smtClean="0">
                <a:solidFill>
                  <a:srgbClr val="C00000"/>
                </a:solidFill>
              </a:rPr>
              <a:t>vs</a:t>
            </a:r>
            <a:r>
              <a:rPr lang="tr-TR" sz="3600" spc="-8" dirty="0" smtClean="0">
                <a:solidFill>
                  <a:srgbClr val="C00000"/>
                </a:solidFill>
              </a:rPr>
              <a:t> KA171</a:t>
            </a:r>
            <a:endParaRPr lang="tr-TR" sz="3600" spc="-8" dirty="0">
              <a:solidFill>
                <a:srgbClr val="C00000"/>
              </a:solidFill>
            </a:endParaRPr>
          </a:p>
        </p:txBody>
      </p:sp>
      <p:pic>
        <p:nvPicPr>
          <p:cNvPr id="4" name="İçerik Yer Tutucusu 3"/>
          <p:cNvPicPr>
            <a:picLocks noChangeAspect="1"/>
          </p:cNvPicPr>
          <p:nvPr/>
        </p:nvPicPr>
        <p:blipFill>
          <a:blip r:embed="rId3"/>
          <a:stretch>
            <a:fillRect/>
          </a:stretch>
        </p:blipFill>
        <p:spPr>
          <a:xfrm>
            <a:off x="5634653" y="6200578"/>
            <a:ext cx="2314861" cy="657422"/>
          </a:xfrm>
          <a:prstGeom prst="rect">
            <a:avLst/>
          </a:prstGeom>
        </p:spPr>
      </p:pic>
      <p:pic>
        <p:nvPicPr>
          <p:cNvPr id="7" name="Resim 6"/>
          <p:cNvPicPr>
            <a:picLocks noChangeAspect="1"/>
          </p:cNvPicPr>
          <p:nvPr/>
        </p:nvPicPr>
        <p:blipFill rotWithShape="1">
          <a:blip r:embed="rId4"/>
          <a:srcRect l="26909" t="36161" r="25704" b="14375"/>
          <a:stretch/>
        </p:blipFill>
        <p:spPr>
          <a:xfrm>
            <a:off x="1149531" y="1445643"/>
            <a:ext cx="6630165" cy="3891008"/>
          </a:xfrm>
          <a:prstGeom prst="rect">
            <a:avLst/>
          </a:prstGeom>
        </p:spPr>
      </p:pic>
    </p:spTree>
    <p:extLst>
      <p:ext uri="{BB962C8B-B14F-4D97-AF65-F5344CB8AC3E}">
        <p14:creationId xmlns:p14="http://schemas.microsoft.com/office/powerpoint/2010/main" val="333579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6116432" cy="822960"/>
          </a:xfrm>
        </p:spPr>
        <p:txBody>
          <a:bodyPr>
            <a:normAutofit/>
          </a:bodyPr>
          <a:lstStyle/>
          <a:p>
            <a:pPr marL="10101">
              <a:lnSpc>
                <a:spcPct val="100000"/>
              </a:lnSpc>
              <a:spcBef>
                <a:spcPts val="75"/>
              </a:spcBef>
            </a:pPr>
            <a:r>
              <a:rPr lang="tr-TR" sz="3600" spc="-8" dirty="0">
                <a:solidFill>
                  <a:srgbClr val="C00000"/>
                </a:solidFill>
              </a:rPr>
              <a:t>KA171 ÜLKELERİ</a:t>
            </a:r>
          </a:p>
        </p:txBody>
      </p:sp>
      <p:pic>
        <p:nvPicPr>
          <p:cNvPr id="4" name="İçerik Yer Tutucusu 3"/>
          <p:cNvPicPr>
            <a:picLocks noChangeAspect="1"/>
          </p:cNvPicPr>
          <p:nvPr/>
        </p:nvPicPr>
        <p:blipFill>
          <a:blip r:embed="rId3"/>
          <a:stretch>
            <a:fillRect/>
          </a:stretch>
        </p:blipFill>
        <p:spPr>
          <a:xfrm>
            <a:off x="5634653" y="6200578"/>
            <a:ext cx="2314861" cy="657422"/>
          </a:xfrm>
          <a:prstGeom prst="rect">
            <a:avLst/>
          </a:prstGeom>
        </p:spPr>
      </p:pic>
      <p:pic>
        <p:nvPicPr>
          <p:cNvPr id="3" name="Resim 2"/>
          <p:cNvPicPr>
            <a:picLocks noChangeAspect="1"/>
          </p:cNvPicPr>
          <p:nvPr/>
        </p:nvPicPr>
        <p:blipFill rotWithShape="1">
          <a:blip r:embed="rId4"/>
          <a:srcRect l="24198" t="27053" r="22190" b="14554"/>
          <a:stretch/>
        </p:blipFill>
        <p:spPr>
          <a:xfrm>
            <a:off x="302006" y="822960"/>
            <a:ext cx="8319479" cy="5094514"/>
          </a:xfrm>
          <a:prstGeom prst="rect">
            <a:avLst/>
          </a:prstGeom>
        </p:spPr>
      </p:pic>
    </p:spTree>
    <p:extLst>
      <p:ext uri="{BB962C8B-B14F-4D97-AF65-F5344CB8AC3E}">
        <p14:creationId xmlns:p14="http://schemas.microsoft.com/office/powerpoint/2010/main" val="420035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40677" y="1"/>
            <a:ext cx="6573632" cy="822960"/>
          </a:xfrm>
        </p:spPr>
        <p:txBody>
          <a:bodyPr>
            <a:normAutofit/>
          </a:bodyPr>
          <a:lstStyle/>
          <a:p>
            <a:pPr marL="10101">
              <a:lnSpc>
                <a:spcPct val="100000"/>
              </a:lnSpc>
              <a:spcBef>
                <a:spcPts val="75"/>
              </a:spcBef>
            </a:pPr>
            <a:r>
              <a:rPr lang="tr-TR" sz="3600" spc="-8" dirty="0">
                <a:solidFill>
                  <a:srgbClr val="C00000"/>
                </a:solidFill>
              </a:rPr>
              <a:t>KA171 ÜLKELERİ</a:t>
            </a:r>
          </a:p>
        </p:txBody>
      </p:sp>
      <p:pic>
        <p:nvPicPr>
          <p:cNvPr id="4" name="İçerik Yer Tutucusu 3"/>
          <p:cNvPicPr>
            <a:picLocks noChangeAspect="1"/>
          </p:cNvPicPr>
          <p:nvPr/>
        </p:nvPicPr>
        <p:blipFill>
          <a:blip r:embed="rId3"/>
          <a:stretch>
            <a:fillRect/>
          </a:stretch>
        </p:blipFill>
        <p:spPr>
          <a:xfrm>
            <a:off x="5634653" y="6200578"/>
            <a:ext cx="2314861" cy="657422"/>
          </a:xfrm>
          <a:prstGeom prst="rect">
            <a:avLst/>
          </a:prstGeom>
        </p:spPr>
      </p:pic>
      <p:graphicFrame>
        <p:nvGraphicFramePr>
          <p:cNvPr id="6" name="object 3"/>
          <p:cNvGraphicFramePr>
            <a:graphicFrameLocks noGrp="1"/>
          </p:cNvGraphicFramePr>
          <p:nvPr>
            <p:extLst>
              <p:ext uri="{D42A27DB-BD31-4B8C-83A1-F6EECF244321}">
                <p14:modId xmlns:p14="http://schemas.microsoft.com/office/powerpoint/2010/main" val="2800909913"/>
              </p:ext>
            </p:extLst>
          </p:nvPr>
        </p:nvGraphicFramePr>
        <p:xfrm>
          <a:off x="140678" y="822961"/>
          <a:ext cx="8872694" cy="5883275"/>
        </p:xfrm>
        <a:graphic>
          <a:graphicData uri="http://schemas.openxmlformats.org/drawingml/2006/table">
            <a:tbl>
              <a:tblPr firstRow="1" bandRow="1">
                <a:tableStyleId>{2D5ABB26-0587-4C30-8999-92F81FD0307C}</a:tableStyleId>
              </a:tblPr>
              <a:tblGrid>
                <a:gridCol w="1913631">
                  <a:extLst>
                    <a:ext uri="{9D8B030D-6E8A-4147-A177-3AD203B41FA5}">
                      <a16:colId xmlns:a16="http://schemas.microsoft.com/office/drawing/2014/main" val="20000"/>
                    </a:ext>
                  </a:extLst>
                </a:gridCol>
                <a:gridCol w="6959063">
                  <a:extLst>
                    <a:ext uri="{9D8B030D-6E8A-4147-A177-3AD203B41FA5}">
                      <a16:colId xmlns:a16="http://schemas.microsoft.com/office/drawing/2014/main" val="20001"/>
                    </a:ext>
                  </a:extLst>
                </a:gridCol>
              </a:tblGrid>
              <a:tr h="407025">
                <a:tc>
                  <a:txBody>
                    <a:bodyPr/>
                    <a:lstStyle/>
                    <a:p>
                      <a:pPr marL="510540" marR="501650" indent="215900">
                        <a:lnSpc>
                          <a:spcPts val="1200"/>
                        </a:lnSpc>
                        <a:spcBef>
                          <a:spcPts val="35"/>
                        </a:spcBef>
                      </a:pPr>
                      <a:r>
                        <a:rPr sz="1000" b="1" spc="-5" dirty="0">
                          <a:solidFill>
                            <a:srgbClr val="FFFFFF"/>
                          </a:solidFill>
                          <a:latin typeface="Carlito"/>
                          <a:cs typeface="Carlito"/>
                        </a:rPr>
                        <a:t>Region 1  </a:t>
                      </a:r>
                      <a:r>
                        <a:rPr sz="1000" b="1" spc="-5" dirty="0" smtClean="0">
                          <a:solidFill>
                            <a:srgbClr val="FFFFFF"/>
                          </a:solidFill>
                          <a:latin typeface="Carlito"/>
                          <a:cs typeface="Carlito"/>
                        </a:rPr>
                        <a:t>Western</a:t>
                      </a:r>
                      <a:r>
                        <a:rPr lang="tr-TR" sz="1000" b="1" spc="-60" baseline="0" dirty="0" smtClean="0">
                          <a:solidFill>
                            <a:srgbClr val="FFFFFF"/>
                          </a:solidFill>
                          <a:latin typeface="Carlito"/>
                          <a:cs typeface="Carlito"/>
                        </a:rPr>
                        <a:t> </a:t>
                      </a:r>
                      <a:r>
                        <a:rPr sz="1000" b="1" spc="-5" dirty="0" smtClean="0">
                          <a:solidFill>
                            <a:srgbClr val="FFFFFF"/>
                          </a:solidFill>
                          <a:latin typeface="Carlito"/>
                          <a:cs typeface="Carlito"/>
                        </a:rPr>
                        <a:t>Balkans</a:t>
                      </a:r>
                      <a:endParaRPr sz="1000" dirty="0">
                        <a:latin typeface="Carlito"/>
                        <a:cs typeface="Carlito"/>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35" algn="ctr">
                        <a:lnSpc>
                          <a:spcPct val="100000"/>
                        </a:lnSpc>
                        <a:spcBef>
                          <a:spcPts val="595"/>
                        </a:spcBef>
                      </a:pPr>
                      <a:r>
                        <a:rPr sz="1000" spc="-5" dirty="0">
                          <a:latin typeface="Carlito"/>
                          <a:cs typeface="Carlito"/>
                        </a:rPr>
                        <a:t>Albania, Bosnia </a:t>
                      </a:r>
                      <a:r>
                        <a:rPr sz="1000" dirty="0">
                          <a:latin typeface="Carlito"/>
                          <a:cs typeface="Carlito"/>
                        </a:rPr>
                        <a:t>and </a:t>
                      </a:r>
                      <a:r>
                        <a:rPr sz="1000" spc="-5" dirty="0">
                          <a:latin typeface="Carlito"/>
                          <a:cs typeface="Carlito"/>
                        </a:rPr>
                        <a:t>Herzegovina, Kosovo,</a:t>
                      </a:r>
                      <a:r>
                        <a:rPr sz="1000" spc="-15" dirty="0">
                          <a:latin typeface="Carlito"/>
                          <a:cs typeface="Carlito"/>
                        </a:rPr>
                        <a:t> </a:t>
                      </a:r>
                      <a:r>
                        <a:rPr sz="1000" spc="-5" dirty="0">
                          <a:latin typeface="Carlito"/>
                          <a:cs typeface="Carlito"/>
                        </a:rPr>
                        <a:t>Montenegro</a:t>
                      </a:r>
                      <a:endParaRPr sz="1000" dirty="0">
                        <a:latin typeface="Carlito"/>
                        <a:cs typeface="Carlito"/>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0"/>
                  </a:ext>
                </a:extLst>
              </a:tr>
              <a:tr h="405904">
                <a:tc>
                  <a:txBody>
                    <a:bodyPr/>
                    <a:lstStyle/>
                    <a:p>
                      <a:pPr marL="449580" marR="440055" indent="276860">
                        <a:lnSpc>
                          <a:spcPts val="1200"/>
                        </a:lnSpc>
                        <a:spcBef>
                          <a:spcPts val="25"/>
                        </a:spcBef>
                      </a:pPr>
                      <a:r>
                        <a:rPr sz="1000" b="1" spc="-5" dirty="0">
                          <a:solidFill>
                            <a:srgbClr val="FFFFFF"/>
                          </a:solidFill>
                          <a:latin typeface="Carlito"/>
                          <a:cs typeface="Carlito"/>
                        </a:rPr>
                        <a:t>Region 2  Neighborhood</a:t>
                      </a:r>
                      <a:r>
                        <a:rPr sz="1000" b="1" spc="-55" dirty="0">
                          <a:solidFill>
                            <a:srgbClr val="FFFFFF"/>
                          </a:solidFill>
                          <a:latin typeface="Carlito"/>
                          <a:cs typeface="Carlito"/>
                        </a:rPr>
                        <a:t> </a:t>
                      </a:r>
                      <a:r>
                        <a:rPr sz="1000" b="1" spc="-5" dirty="0">
                          <a:solidFill>
                            <a:srgbClr val="FFFFFF"/>
                          </a:solidFill>
                          <a:latin typeface="Carlito"/>
                          <a:cs typeface="Carlito"/>
                        </a:rPr>
                        <a:t>East</a:t>
                      </a:r>
                      <a:endParaRPr sz="1000" dirty="0">
                        <a:latin typeface="Carlito"/>
                        <a:cs typeface="Carlito"/>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905" algn="ctr">
                        <a:lnSpc>
                          <a:spcPct val="100000"/>
                        </a:lnSpc>
                        <a:spcBef>
                          <a:spcPts val="580"/>
                        </a:spcBef>
                      </a:pPr>
                      <a:r>
                        <a:rPr sz="1000" spc="-5" dirty="0">
                          <a:latin typeface="Carlito"/>
                          <a:cs typeface="Carlito"/>
                        </a:rPr>
                        <a:t>Armenia, Azerbaijan, Belarus, Georgia, Moldova,</a:t>
                      </a:r>
                      <a:r>
                        <a:rPr sz="1000" spc="5" dirty="0">
                          <a:latin typeface="Carlito"/>
                          <a:cs typeface="Carlito"/>
                        </a:rPr>
                        <a:t> </a:t>
                      </a:r>
                      <a:r>
                        <a:rPr sz="1000" spc="-5" dirty="0">
                          <a:latin typeface="Carlito"/>
                          <a:cs typeface="Carlito"/>
                        </a:rPr>
                        <a:t>Ukraine</a:t>
                      </a:r>
                      <a:endParaRPr sz="1000" dirty="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1"/>
                  </a:ext>
                </a:extLst>
              </a:tr>
              <a:tr h="321935">
                <a:tc>
                  <a:txBody>
                    <a:bodyPr/>
                    <a:lstStyle/>
                    <a:p>
                      <a:pPr marL="3175" algn="ctr">
                        <a:lnSpc>
                          <a:spcPct val="100000"/>
                        </a:lnSpc>
                        <a:spcBef>
                          <a:spcPts val="175"/>
                        </a:spcBef>
                      </a:pPr>
                      <a:r>
                        <a:rPr sz="1000" b="1" spc="-5" dirty="0">
                          <a:solidFill>
                            <a:srgbClr val="FFFFFF"/>
                          </a:solidFill>
                          <a:latin typeface="Carlito"/>
                          <a:cs typeface="Carlito"/>
                        </a:rPr>
                        <a:t>Region</a:t>
                      </a:r>
                      <a:r>
                        <a:rPr sz="1000" b="1" dirty="0">
                          <a:solidFill>
                            <a:srgbClr val="FFFFFF"/>
                          </a:solidFill>
                          <a:latin typeface="Carlito"/>
                          <a:cs typeface="Carlito"/>
                        </a:rPr>
                        <a:t> </a:t>
                      </a:r>
                      <a:r>
                        <a:rPr sz="1000" b="1" spc="-5" dirty="0">
                          <a:solidFill>
                            <a:srgbClr val="FFFFFF"/>
                          </a:solidFill>
                          <a:latin typeface="Carlito"/>
                          <a:cs typeface="Carlito"/>
                        </a:rPr>
                        <a:t>3</a:t>
                      </a:r>
                      <a:endParaRPr sz="1000" dirty="0">
                        <a:latin typeface="Carlito"/>
                        <a:cs typeface="Carlito"/>
                      </a:endParaRPr>
                    </a:p>
                    <a:p>
                      <a:pPr marL="1270" algn="ctr">
                        <a:lnSpc>
                          <a:spcPct val="100000"/>
                        </a:lnSpc>
                      </a:pPr>
                      <a:r>
                        <a:rPr sz="1000" b="1" spc="-5" dirty="0">
                          <a:solidFill>
                            <a:srgbClr val="FFFFFF"/>
                          </a:solidFill>
                          <a:latin typeface="Carlito"/>
                          <a:cs typeface="Carlito"/>
                        </a:rPr>
                        <a:t>South-Mediterranean</a:t>
                      </a:r>
                      <a:r>
                        <a:rPr sz="1000" b="1" spc="-30" dirty="0">
                          <a:solidFill>
                            <a:srgbClr val="FFFFFF"/>
                          </a:solidFill>
                          <a:latin typeface="Carlito"/>
                          <a:cs typeface="Carlito"/>
                        </a:rPr>
                        <a:t> </a:t>
                      </a:r>
                      <a:r>
                        <a:rPr sz="1000" b="1" spc="-5" dirty="0">
                          <a:solidFill>
                            <a:srgbClr val="FFFFFF"/>
                          </a:solidFill>
                          <a:latin typeface="Carlito"/>
                          <a:cs typeface="Carlito"/>
                        </a:rPr>
                        <a:t>Countries</a:t>
                      </a:r>
                      <a:endParaRPr sz="1000" dirty="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775"/>
                        </a:spcBef>
                      </a:pPr>
                      <a:r>
                        <a:rPr sz="1000" spc="-5" dirty="0">
                          <a:latin typeface="Carlito"/>
                          <a:cs typeface="Carlito"/>
                        </a:rPr>
                        <a:t>Algeria, Egypt, Israel, Jordan, Lebanon, Libya, Morocco, Palestine, Syria,</a:t>
                      </a:r>
                      <a:r>
                        <a:rPr sz="1000" dirty="0">
                          <a:latin typeface="Carlito"/>
                          <a:cs typeface="Carlito"/>
                        </a:rPr>
                        <a:t> </a:t>
                      </a:r>
                      <a:r>
                        <a:rPr sz="1000" spc="-10" dirty="0">
                          <a:latin typeface="Carlito"/>
                          <a:cs typeface="Carlito"/>
                        </a:rPr>
                        <a:t>Tunisia</a:t>
                      </a:r>
                      <a:endParaRPr sz="1000" dirty="0">
                        <a:latin typeface="Carlito"/>
                        <a:cs typeface="Carlito"/>
                      </a:endParaRPr>
                    </a:p>
                  </a:txBody>
                  <a:tcPr marL="0" marR="0" marT="984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2"/>
                  </a:ext>
                </a:extLst>
              </a:tr>
              <a:tr h="405345">
                <a:tc>
                  <a:txBody>
                    <a:bodyPr/>
                    <a:lstStyle/>
                    <a:p>
                      <a:pPr marL="726440" marR="715645" algn="ctr">
                        <a:lnSpc>
                          <a:spcPts val="1200"/>
                        </a:lnSpc>
                        <a:spcBef>
                          <a:spcPts val="20"/>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4 </a:t>
                      </a:r>
                      <a:r>
                        <a:rPr sz="1000" b="1" dirty="0">
                          <a:solidFill>
                            <a:srgbClr val="FFFFFF"/>
                          </a:solidFill>
                          <a:latin typeface="Carlito"/>
                          <a:cs typeface="Carlito"/>
                        </a:rPr>
                        <a:t> </a:t>
                      </a:r>
                      <a:r>
                        <a:rPr sz="1000" b="1" spc="-5" dirty="0">
                          <a:solidFill>
                            <a:srgbClr val="FFFFFF"/>
                          </a:solidFill>
                          <a:latin typeface="Carlito"/>
                          <a:cs typeface="Carlito"/>
                        </a:rPr>
                        <a:t>Russia</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35" algn="ctr">
                        <a:lnSpc>
                          <a:spcPct val="100000"/>
                        </a:lnSpc>
                        <a:spcBef>
                          <a:spcPts val="580"/>
                        </a:spcBef>
                      </a:pPr>
                      <a:r>
                        <a:rPr sz="1000" spc="-10" dirty="0">
                          <a:latin typeface="Carlito"/>
                          <a:cs typeface="Carlito"/>
                        </a:rPr>
                        <a:t>Russia</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3"/>
                  </a:ext>
                </a:extLst>
              </a:tr>
              <a:tr h="422701">
                <a:tc>
                  <a:txBody>
                    <a:bodyPr/>
                    <a:lstStyle/>
                    <a:p>
                      <a:pPr marL="726440" marR="715645" algn="ctr">
                        <a:lnSpc>
                          <a:spcPct val="100000"/>
                        </a:lnSpc>
                        <a:spcBef>
                          <a:spcPts val="175"/>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5 </a:t>
                      </a:r>
                      <a:r>
                        <a:rPr sz="1000" b="1" dirty="0">
                          <a:solidFill>
                            <a:srgbClr val="FFFFFF"/>
                          </a:solidFill>
                          <a:latin typeface="Carlito"/>
                          <a:cs typeface="Carlito"/>
                        </a:rPr>
                        <a:t> </a:t>
                      </a:r>
                      <a:r>
                        <a:rPr sz="1000" b="1" spc="-10" dirty="0">
                          <a:solidFill>
                            <a:srgbClr val="FFFFFF"/>
                          </a:solidFill>
                          <a:latin typeface="Carlito"/>
                          <a:cs typeface="Carlito"/>
                        </a:rPr>
                        <a:t>Asia</a:t>
                      </a:r>
                      <a:endParaRPr sz="1000" dirty="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88340" marR="248285" indent="-433070">
                        <a:lnSpc>
                          <a:spcPct val="100000"/>
                        </a:lnSpc>
                        <a:spcBef>
                          <a:spcPts val="175"/>
                        </a:spcBef>
                      </a:pPr>
                      <a:r>
                        <a:rPr sz="1000" spc="-5" dirty="0">
                          <a:latin typeface="Carlito"/>
                          <a:cs typeface="Carlito"/>
                        </a:rPr>
                        <a:t>Bangladesh, Bhutan, Brunei, Cambodia, China, </a:t>
                      </a:r>
                      <a:r>
                        <a:rPr sz="1000" spc="-10" dirty="0">
                          <a:latin typeface="Carlito"/>
                          <a:cs typeface="Carlito"/>
                        </a:rPr>
                        <a:t>DPR </a:t>
                      </a:r>
                      <a:r>
                        <a:rPr sz="1000" spc="-5" dirty="0">
                          <a:latin typeface="Carlito"/>
                          <a:cs typeface="Carlito"/>
                        </a:rPr>
                        <a:t>Korea, Hong Kong, India, Indonesia, Japan, Korea, Laos, Macao, Malaysia,  Maldives, Mongolia, Myanmar, Nepal, Pakistan, Philippines, Singapore, Sri Lanka, Taiwan, Thailand,</a:t>
                      </a:r>
                      <a:r>
                        <a:rPr sz="1000" spc="-35" dirty="0">
                          <a:latin typeface="Carlito"/>
                          <a:cs typeface="Carlito"/>
                        </a:rPr>
                        <a:t> </a:t>
                      </a:r>
                      <a:r>
                        <a:rPr sz="1000" spc="-5" dirty="0">
                          <a:latin typeface="Carlito"/>
                          <a:cs typeface="Carlito"/>
                        </a:rPr>
                        <a:t>Vietnam</a:t>
                      </a:r>
                      <a:endParaRPr sz="1000" dirty="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4"/>
                  </a:ext>
                </a:extLst>
              </a:tr>
              <a:tr h="405345">
                <a:tc>
                  <a:txBody>
                    <a:bodyPr/>
                    <a:lstStyle/>
                    <a:p>
                      <a:pPr marL="639445" marR="629285" indent="635" algn="ctr">
                        <a:lnSpc>
                          <a:spcPts val="1200"/>
                        </a:lnSpc>
                        <a:spcBef>
                          <a:spcPts val="20"/>
                        </a:spcBef>
                      </a:pPr>
                      <a:r>
                        <a:rPr sz="1000" b="1" spc="-5" dirty="0">
                          <a:solidFill>
                            <a:srgbClr val="FFFFFF"/>
                          </a:solidFill>
                          <a:latin typeface="Carlito"/>
                          <a:cs typeface="Carlito"/>
                        </a:rPr>
                        <a:t>Region 6  Central</a:t>
                      </a:r>
                      <a:r>
                        <a:rPr sz="1000" b="1" spc="-75" dirty="0">
                          <a:solidFill>
                            <a:srgbClr val="FFFFFF"/>
                          </a:solidFill>
                          <a:latin typeface="Carlito"/>
                          <a:cs typeface="Carlito"/>
                        </a:rPr>
                        <a:t> </a:t>
                      </a:r>
                      <a:r>
                        <a:rPr sz="1000" b="1" spc="-10" dirty="0">
                          <a:solidFill>
                            <a:srgbClr val="FFFFFF"/>
                          </a:solidFill>
                          <a:latin typeface="Carlito"/>
                          <a:cs typeface="Carlito"/>
                        </a:rPr>
                        <a:t>Asia</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Afghanistan, Kazakhstan, Kyrgyzstan, Tajikistan, Turkmenistan,</a:t>
                      </a:r>
                      <a:r>
                        <a:rPr sz="1000" spc="-10" dirty="0">
                          <a:latin typeface="Carlito"/>
                          <a:cs typeface="Carlito"/>
                        </a:rPr>
                        <a:t> </a:t>
                      </a:r>
                      <a:r>
                        <a:rPr sz="1000" spc="-5" dirty="0">
                          <a:latin typeface="Carlito"/>
                          <a:cs typeface="Carlito"/>
                        </a:rPr>
                        <a:t>Uzbekistan</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5"/>
                  </a:ext>
                </a:extLst>
              </a:tr>
              <a:tr h="405345">
                <a:tc>
                  <a:txBody>
                    <a:bodyPr/>
                    <a:lstStyle/>
                    <a:p>
                      <a:pPr marL="642620" marR="633730" indent="1905" algn="ctr">
                        <a:lnSpc>
                          <a:spcPts val="1200"/>
                        </a:lnSpc>
                        <a:spcBef>
                          <a:spcPts val="20"/>
                        </a:spcBef>
                      </a:pPr>
                      <a:r>
                        <a:rPr sz="1000" b="1" spc="-5" dirty="0">
                          <a:solidFill>
                            <a:srgbClr val="FFFFFF"/>
                          </a:solidFill>
                          <a:latin typeface="Carlito"/>
                          <a:cs typeface="Carlito"/>
                        </a:rPr>
                        <a:t>Region 7  Middle</a:t>
                      </a:r>
                      <a:r>
                        <a:rPr sz="1000" b="1" spc="-70" dirty="0">
                          <a:solidFill>
                            <a:srgbClr val="FFFFFF"/>
                          </a:solidFill>
                          <a:latin typeface="Carlito"/>
                          <a:cs typeface="Carlito"/>
                        </a:rPr>
                        <a:t> </a:t>
                      </a:r>
                      <a:r>
                        <a:rPr sz="1000" b="1" spc="-5" dirty="0">
                          <a:solidFill>
                            <a:srgbClr val="FFFFFF"/>
                          </a:solidFill>
                          <a:latin typeface="Carlito"/>
                          <a:cs typeface="Carlito"/>
                        </a:rPr>
                        <a:t>East</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Bahrain, Iran, Iraq, Kuwait, Oman, </a:t>
                      </a:r>
                      <a:r>
                        <a:rPr sz="1000" dirty="0">
                          <a:latin typeface="Carlito"/>
                          <a:cs typeface="Carlito"/>
                        </a:rPr>
                        <a:t>Qatar, </a:t>
                      </a:r>
                      <a:r>
                        <a:rPr sz="1000" spc="-5" dirty="0">
                          <a:latin typeface="Carlito"/>
                          <a:cs typeface="Carlito"/>
                        </a:rPr>
                        <a:t>Saudi Arabia, United Arab Emirates, </a:t>
                      </a:r>
                      <a:r>
                        <a:rPr sz="1000" spc="-10" dirty="0">
                          <a:latin typeface="Carlito"/>
                          <a:cs typeface="Carlito"/>
                        </a:rPr>
                        <a:t>Yemen</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6"/>
                  </a:ext>
                </a:extLst>
              </a:tr>
              <a:tr h="405345">
                <a:tc>
                  <a:txBody>
                    <a:bodyPr/>
                    <a:lstStyle/>
                    <a:p>
                      <a:pPr marL="726440" marR="715645" algn="ctr">
                        <a:lnSpc>
                          <a:spcPts val="1200"/>
                        </a:lnSpc>
                        <a:spcBef>
                          <a:spcPts val="20"/>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8 </a:t>
                      </a:r>
                      <a:r>
                        <a:rPr sz="1000" b="1" dirty="0">
                          <a:solidFill>
                            <a:srgbClr val="FFFFFF"/>
                          </a:solidFill>
                          <a:latin typeface="Carlito"/>
                          <a:cs typeface="Carlito"/>
                        </a:rPr>
                        <a:t> </a:t>
                      </a:r>
                      <a:r>
                        <a:rPr sz="1000" b="1" spc="-10" dirty="0">
                          <a:solidFill>
                            <a:srgbClr val="FFFFFF"/>
                          </a:solidFill>
                          <a:latin typeface="Carlito"/>
                          <a:cs typeface="Carlito"/>
                        </a:rPr>
                        <a:t>Pacific</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2072005" marR="189865" indent="-1874520">
                        <a:lnSpc>
                          <a:spcPts val="1200"/>
                        </a:lnSpc>
                        <a:spcBef>
                          <a:spcPts val="20"/>
                        </a:spcBef>
                      </a:pPr>
                      <a:r>
                        <a:rPr sz="1000" spc="-5" dirty="0">
                          <a:latin typeface="Carlito"/>
                          <a:cs typeface="Carlito"/>
                        </a:rPr>
                        <a:t>Australia, Cook Islands, Fiji, Kiribati, Marshall Islands, Micronesia, Nauru, New Zealand, Niue, Palau, Papua </a:t>
                      </a:r>
                      <a:r>
                        <a:rPr sz="1000" spc="-10" dirty="0">
                          <a:latin typeface="Carlito"/>
                          <a:cs typeface="Carlito"/>
                        </a:rPr>
                        <a:t>New </a:t>
                      </a:r>
                      <a:r>
                        <a:rPr sz="1000" spc="-5" dirty="0" smtClean="0">
                          <a:latin typeface="Carlito"/>
                          <a:cs typeface="Carlito"/>
                        </a:rPr>
                        <a:t>Guinea</a:t>
                      </a:r>
                      <a:r>
                        <a:rPr sz="1000" spc="-5" dirty="0">
                          <a:latin typeface="Carlito"/>
                          <a:cs typeface="Carlito"/>
                        </a:rPr>
                        <a:t>, Samoa,  Solomon Islands, </a:t>
                      </a:r>
                      <a:r>
                        <a:rPr sz="1000" spc="-10" dirty="0">
                          <a:latin typeface="Carlito"/>
                          <a:cs typeface="Carlito"/>
                        </a:rPr>
                        <a:t>Timor-Leste, </a:t>
                      </a:r>
                      <a:r>
                        <a:rPr sz="1000" spc="-5" dirty="0">
                          <a:latin typeface="Carlito"/>
                          <a:cs typeface="Carlito"/>
                        </a:rPr>
                        <a:t>Tonga, Tuvalu,</a:t>
                      </a:r>
                      <a:r>
                        <a:rPr sz="1000" spc="40" dirty="0">
                          <a:latin typeface="Carlito"/>
                          <a:cs typeface="Carlito"/>
                        </a:rPr>
                        <a:t> </a:t>
                      </a:r>
                      <a:r>
                        <a:rPr sz="1000" spc="-5" dirty="0">
                          <a:latin typeface="Carlito"/>
                          <a:cs typeface="Carlito"/>
                        </a:rPr>
                        <a:t>Vanuatu</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7"/>
                  </a:ext>
                </a:extLst>
              </a:tr>
              <a:tr h="674082">
                <a:tc>
                  <a:txBody>
                    <a:bodyPr/>
                    <a:lstStyle/>
                    <a:p>
                      <a:pPr>
                        <a:lnSpc>
                          <a:spcPct val="100000"/>
                        </a:lnSpc>
                      </a:pPr>
                      <a:endParaRPr sz="1000">
                        <a:latin typeface="Times New Roman"/>
                        <a:cs typeface="Times New Roman"/>
                      </a:endParaRPr>
                    </a:p>
                    <a:p>
                      <a:pPr marL="3175" algn="ctr">
                        <a:lnSpc>
                          <a:spcPct val="100000"/>
                        </a:lnSpc>
                        <a:spcBef>
                          <a:spcPts val="630"/>
                        </a:spcBef>
                      </a:pPr>
                      <a:r>
                        <a:rPr sz="1000" b="1" spc="-5" dirty="0">
                          <a:solidFill>
                            <a:srgbClr val="FFFFFF"/>
                          </a:solidFill>
                          <a:latin typeface="Carlito"/>
                          <a:cs typeface="Carlito"/>
                        </a:rPr>
                        <a:t>Region</a:t>
                      </a:r>
                      <a:r>
                        <a:rPr sz="1000" b="1" dirty="0">
                          <a:solidFill>
                            <a:srgbClr val="FFFFFF"/>
                          </a:solidFill>
                          <a:latin typeface="Carlito"/>
                          <a:cs typeface="Carlito"/>
                        </a:rPr>
                        <a:t> </a:t>
                      </a:r>
                      <a:r>
                        <a:rPr sz="1000" b="1" spc="-5" dirty="0">
                          <a:solidFill>
                            <a:srgbClr val="FFFFFF"/>
                          </a:solidFill>
                          <a:latin typeface="Carlito"/>
                          <a:cs typeface="Carlito"/>
                        </a:rPr>
                        <a:t>9</a:t>
                      </a:r>
                      <a:endParaRPr sz="1000">
                        <a:latin typeface="Carlito"/>
                        <a:cs typeface="Carlito"/>
                      </a:endParaRPr>
                    </a:p>
                    <a:p>
                      <a:pPr marL="3175" algn="ctr">
                        <a:lnSpc>
                          <a:spcPct val="100000"/>
                        </a:lnSpc>
                      </a:pPr>
                      <a:r>
                        <a:rPr sz="1000" b="1" spc="-5" dirty="0">
                          <a:solidFill>
                            <a:srgbClr val="FFFFFF"/>
                          </a:solidFill>
                          <a:latin typeface="Carlito"/>
                          <a:cs typeface="Carlito"/>
                        </a:rPr>
                        <a:t>Sub-Saharan</a:t>
                      </a:r>
                      <a:r>
                        <a:rPr sz="1000" b="1" spc="-20" dirty="0">
                          <a:solidFill>
                            <a:srgbClr val="FFFFFF"/>
                          </a:solidFill>
                          <a:latin typeface="Carlito"/>
                          <a:cs typeface="Carlito"/>
                        </a:rPr>
                        <a:t> </a:t>
                      </a:r>
                      <a:r>
                        <a:rPr sz="1000" b="1" spc="-5" dirty="0">
                          <a:solidFill>
                            <a:srgbClr val="FFFFFF"/>
                          </a:solidFill>
                          <a:latin typeface="Carlito"/>
                          <a:cs typeface="Carlito"/>
                        </a:rPr>
                        <a:t>Africa</a:t>
                      </a:r>
                      <a:endParaRPr sz="10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11125" marR="100965" algn="ctr">
                        <a:lnSpc>
                          <a:spcPts val="1200"/>
                        </a:lnSpc>
                        <a:spcBef>
                          <a:spcPts val="20"/>
                        </a:spcBef>
                      </a:pPr>
                      <a:r>
                        <a:rPr sz="1000" spc="-5" dirty="0">
                          <a:latin typeface="Carlito"/>
                          <a:cs typeface="Carlito"/>
                        </a:rPr>
                        <a:t>Angola, Benin, Botswana, Burkina Faso, Burundi, Cameroon, Cape </a:t>
                      </a:r>
                      <a:r>
                        <a:rPr sz="1000" spc="-10" dirty="0">
                          <a:latin typeface="Carlito"/>
                          <a:cs typeface="Carlito"/>
                        </a:rPr>
                        <a:t>Verde, </a:t>
                      </a:r>
                      <a:r>
                        <a:rPr sz="1000" spc="-5" dirty="0">
                          <a:latin typeface="Carlito"/>
                          <a:cs typeface="Carlito"/>
                        </a:rPr>
                        <a:t>Central African Republic, Chad, Comoros, Congo, Congo -  Democratic Republic of the, Côte d’Ivoire, Djibouti, Equatorial Guinea, Eritrea, Eswatini, Ethiopia, Gabon, Gambia, Ghana, Guinea,  Guinea-Bissau, Kenya, Lesotho, Liberia, Madagascar, Malawi, Mali, Mauritania, Mauritius, Mozambique, Namibia, Niger, Nigeria,  Rwanda, Sao Tome and Principe, Senegal, Seychelles, Sierra Leone, Somalia, South Africa, South Sudan, Sudan, Tanzania, Togo,  Uganda, Zambia,</a:t>
                      </a:r>
                      <a:r>
                        <a:rPr sz="1000" spc="-30" dirty="0">
                          <a:latin typeface="Carlito"/>
                          <a:cs typeface="Carlito"/>
                        </a:rPr>
                        <a:t> </a:t>
                      </a:r>
                      <a:r>
                        <a:rPr sz="1000" spc="-5" dirty="0">
                          <a:latin typeface="Carlito"/>
                          <a:cs typeface="Carlito"/>
                        </a:rPr>
                        <a:t>Zimbabwe</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8"/>
                  </a:ext>
                </a:extLst>
              </a:tr>
              <a:tr h="405345">
                <a:tc>
                  <a:txBody>
                    <a:bodyPr/>
                    <a:lstStyle/>
                    <a:p>
                      <a:pPr marL="591185" marR="582295" indent="103505">
                        <a:lnSpc>
                          <a:spcPts val="1200"/>
                        </a:lnSpc>
                        <a:spcBef>
                          <a:spcPts val="20"/>
                        </a:spcBef>
                      </a:pPr>
                      <a:r>
                        <a:rPr sz="1000" b="1" spc="-5" dirty="0">
                          <a:solidFill>
                            <a:srgbClr val="FFFFFF"/>
                          </a:solidFill>
                          <a:latin typeface="Carlito"/>
                          <a:cs typeface="Carlito"/>
                        </a:rPr>
                        <a:t>Region </a:t>
                      </a:r>
                      <a:r>
                        <a:rPr sz="1000" b="1" spc="-10" dirty="0">
                          <a:solidFill>
                            <a:srgbClr val="FFFFFF"/>
                          </a:solidFill>
                          <a:latin typeface="Carlito"/>
                          <a:cs typeface="Carlito"/>
                        </a:rPr>
                        <a:t>10  </a:t>
                      </a:r>
                      <a:r>
                        <a:rPr sz="1000" b="1" spc="-5" dirty="0">
                          <a:solidFill>
                            <a:srgbClr val="FFFFFF"/>
                          </a:solidFill>
                          <a:latin typeface="Carlito"/>
                          <a:cs typeface="Carlito"/>
                        </a:rPr>
                        <a:t>Latin</a:t>
                      </a:r>
                      <a:r>
                        <a:rPr sz="1000" b="1" spc="-60" dirty="0">
                          <a:solidFill>
                            <a:srgbClr val="FFFFFF"/>
                          </a:solidFill>
                          <a:latin typeface="Carlito"/>
                          <a:cs typeface="Carlito"/>
                        </a:rPr>
                        <a:t> </a:t>
                      </a:r>
                      <a:r>
                        <a:rPr sz="1000" b="1" spc="-5" dirty="0">
                          <a:solidFill>
                            <a:srgbClr val="FFFFFF"/>
                          </a:solidFill>
                          <a:latin typeface="Carlito"/>
                          <a:cs typeface="Carlito"/>
                        </a:rPr>
                        <a:t>America</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2534285" marR="202565" indent="-2322830">
                        <a:lnSpc>
                          <a:spcPts val="1200"/>
                        </a:lnSpc>
                        <a:spcBef>
                          <a:spcPts val="20"/>
                        </a:spcBef>
                      </a:pPr>
                      <a:r>
                        <a:rPr sz="1000" spc="-5" dirty="0">
                          <a:latin typeface="Carlito"/>
                          <a:cs typeface="Carlito"/>
                        </a:rPr>
                        <a:t>Argentina, Bolivia, Brazil, Chile, Colombia, Costa Rica, Ecuador, El Salvador, Guatemala, Honduras, Mexico, Nicaragua, Panama,  Paraguay, Peru, Uruguay,</a:t>
                      </a:r>
                      <a:r>
                        <a:rPr sz="1000" spc="-25" dirty="0">
                          <a:latin typeface="Carlito"/>
                          <a:cs typeface="Carlito"/>
                        </a:rPr>
                        <a:t> </a:t>
                      </a:r>
                      <a:r>
                        <a:rPr sz="1000" spc="-5" dirty="0">
                          <a:latin typeface="Carlito"/>
                          <a:cs typeface="Carlito"/>
                        </a:rPr>
                        <a:t>Venezuela</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9"/>
                  </a:ext>
                </a:extLst>
              </a:tr>
              <a:tr h="557069">
                <a:tc>
                  <a:txBody>
                    <a:bodyPr/>
                    <a:lstStyle/>
                    <a:p>
                      <a:pPr marL="694690" marR="683895" algn="ctr">
                        <a:lnSpc>
                          <a:spcPct val="100000"/>
                        </a:lnSpc>
                        <a:spcBef>
                          <a:spcPts val="175"/>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10" dirty="0">
                          <a:solidFill>
                            <a:srgbClr val="FFFFFF"/>
                          </a:solidFill>
                          <a:latin typeface="Carlito"/>
                          <a:cs typeface="Carlito"/>
                        </a:rPr>
                        <a:t>11  </a:t>
                      </a:r>
                      <a:r>
                        <a:rPr sz="1000" b="1" dirty="0">
                          <a:solidFill>
                            <a:srgbClr val="FFFFFF"/>
                          </a:solidFill>
                          <a:latin typeface="Carlito"/>
                          <a:cs typeface="Carlito"/>
                        </a:rPr>
                        <a:t>C</a:t>
                      </a:r>
                      <a:r>
                        <a:rPr sz="1000" b="1" spc="-5" dirty="0">
                          <a:solidFill>
                            <a:srgbClr val="FFFFFF"/>
                          </a:solidFill>
                          <a:latin typeface="Carlito"/>
                          <a:cs typeface="Carlito"/>
                        </a:rPr>
                        <a:t>a</a:t>
                      </a:r>
                      <a:r>
                        <a:rPr sz="1000" b="1" spc="10" dirty="0">
                          <a:solidFill>
                            <a:srgbClr val="FFFFFF"/>
                          </a:solidFill>
                          <a:latin typeface="Carlito"/>
                          <a:cs typeface="Carlito"/>
                        </a:rPr>
                        <a:t>r</a:t>
                      </a:r>
                      <a:r>
                        <a:rPr sz="1000" b="1" dirty="0">
                          <a:solidFill>
                            <a:srgbClr val="FFFFFF"/>
                          </a:solidFill>
                          <a:latin typeface="Carlito"/>
                          <a:cs typeface="Carlito"/>
                        </a:rPr>
                        <a:t>r</a:t>
                      </a:r>
                      <a:r>
                        <a:rPr sz="1000" b="1" spc="-10" dirty="0">
                          <a:solidFill>
                            <a:srgbClr val="FFFFFF"/>
                          </a:solidFill>
                          <a:latin typeface="Carlito"/>
                          <a:cs typeface="Carlito"/>
                        </a:rPr>
                        <a:t>i</a:t>
                      </a:r>
                      <a:r>
                        <a:rPr sz="1000" b="1" dirty="0">
                          <a:solidFill>
                            <a:srgbClr val="FFFFFF"/>
                          </a:solidFill>
                          <a:latin typeface="Carlito"/>
                          <a:cs typeface="Carlito"/>
                        </a:rPr>
                        <a:t>b</a:t>
                      </a:r>
                      <a:r>
                        <a:rPr sz="1000" b="1" spc="5" dirty="0">
                          <a:solidFill>
                            <a:srgbClr val="FFFFFF"/>
                          </a:solidFill>
                          <a:latin typeface="Carlito"/>
                          <a:cs typeface="Carlito"/>
                        </a:rPr>
                        <a:t>e</a:t>
                      </a:r>
                      <a:r>
                        <a:rPr sz="1000" b="1" spc="-5" dirty="0">
                          <a:solidFill>
                            <a:srgbClr val="FFFFFF"/>
                          </a:solidFill>
                          <a:latin typeface="Carlito"/>
                          <a:cs typeface="Carlito"/>
                        </a:rPr>
                        <a:t>a</a:t>
                      </a:r>
                      <a:r>
                        <a:rPr sz="1000" b="1" dirty="0">
                          <a:solidFill>
                            <a:srgbClr val="FFFFFF"/>
                          </a:solidFill>
                          <a:latin typeface="Carlito"/>
                          <a:cs typeface="Carlito"/>
                        </a:rPr>
                        <a:t>n</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659255" marR="50800" indent="-1600200">
                        <a:lnSpc>
                          <a:spcPct val="100000"/>
                        </a:lnSpc>
                        <a:spcBef>
                          <a:spcPts val="175"/>
                        </a:spcBef>
                      </a:pPr>
                      <a:r>
                        <a:rPr sz="1000" spc="-5" dirty="0">
                          <a:latin typeface="Carlito"/>
                          <a:cs typeface="Carlito"/>
                        </a:rPr>
                        <a:t>Antigua &amp; Barbuda , Bahamas , Barbados , Belize, Cuba, Dominica, Dominican Republic, Grenada, Guyana, </a:t>
                      </a:r>
                      <a:r>
                        <a:rPr sz="1000" dirty="0">
                          <a:latin typeface="Carlito"/>
                          <a:cs typeface="Carlito"/>
                        </a:rPr>
                        <a:t>Haiti, </a:t>
                      </a:r>
                      <a:r>
                        <a:rPr sz="1000" spc="-5" dirty="0">
                          <a:latin typeface="Carlito"/>
                          <a:cs typeface="Carlito"/>
                        </a:rPr>
                        <a:t>Jamaica, </a:t>
                      </a:r>
                      <a:r>
                        <a:rPr sz="1000" spc="-10" dirty="0">
                          <a:latin typeface="Carlito"/>
                          <a:cs typeface="Carlito"/>
                        </a:rPr>
                        <a:t>St </a:t>
                      </a:r>
                      <a:r>
                        <a:rPr sz="1000" spc="-5" dirty="0">
                          <a:latin typeface="Carlito"/>
                          <a:cs typeface="Carlito"/>
                        </a:rPr>
                        <a:t>Kitts and  Nevis, St Lucia, St Vincent &amp; Grenadines, Suriname, Trinidad &amp;</a:t>
                      </a:r>
                      <a:r>
                        <a:rPr sz="1000" spc="65" dirty="0">
                          <a:latin typeface="Carlito"/>
                          <a:cs typeface="Carlito"/>
                        </a:rPr>
                        <a:t> </a:t>
                      </a:r>
                      <a:r>
                        <a:rPr sz="1000" spc="-5" dirty="0">
                          <a:latin typeface="Carlito"/>
                          <a:cs typeface="Carlito"/>
                        </a:rPr>
                        <a:t>Tobago</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10"/>
                  </a:ext>
                </a:extLst>
              </a:tr>
              <a:tr h="405345">
                <a:tc>
                  <a:txBody>
                    <a:bodyPr/>
                    <a:lstStyle/>
                    <a:p>
                      <a:pPr marL="614045" marR="603250" indent="80645">
                        <a:lnSpc>
                          <a:spcPts val="1200"/>
                        </a:lnSpc>
                        <a:spcBef>
                          <a:spcPts val="20"/>
                        </a:spcBef>
                      </a:pPr>
                      <a:r>
                        <a:rPr sz="1000" b="1" spc="-5" dirty="0">
                          <a:solidFill>
                            <a:srgbClr val="FFFFFF"/>
                          </a:solidFill>
                          <a:latin typeface="Carlito"/>
                          <a:cs typeface="Carlito"/>
                        </a:rPr>
                        <a:t>Region </a:t>
                      </a:r>
                      <a:r>
                        <a:rPr sz="1000" b="1" spc="-10" dirty="0">
                          <a:solidFill>
                            <a:srgbClr val="FFFFFF"/>
                          </a:solidFill>
                          <a:latin typeface="Carlito"/>
                          <a:cs typeface="Carlito"/>
                        </a:rPr>
                        <a:t>12  </a:t>
                      </a:r>
                      <a:r>
                        <a:rPr sz="1000" b="1" spc="-5" dirty="0">
                          <a:solidFill>
                            <a:srgbClr val="FFFFFF"/>
                          </a:solidFill>
                          <a:latin typeface="Carlito"/>
                          <a:cs typeface="Carlito"/>
                        </a:rPr>
                        <a:t>US &amp;</a:t>
                      </a:r>
                      <a:r>
                        <a:rPr sz="1000" b="1" spc="-65" dirty="0">
                          <a:solidFill>
                            <a:srgbClr val="FFFFFF"/>
                          </a:solidFill>
                          <a:latin typeface="Carlito"/>
                          <a:cs typeface="Carlito"/>
                        </a:rPr>
                        <a:t> </a:t>
                      </a:r>
                      <a:r>
                        <a:rPr sz="1000" b="1" spc="-5" dirty="0">
                          <a:solidFill>
                            <a:srgbClr val="FFFFFF"/>
                          </a:solidFill>
                          <a:latin typeface="Carlito"/>
                          <a:cs typeface="Carlito"/>
                        </a:rPr>
                        <a:t>Canada</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United States of America,</a:t>
                      </a:r>
                      <a:r>
                        <a:rPr sz="1000" spc="10" dirty="0">
                          <a:latin typeface="Carlito"/>
                          <a:cs typeface="Carlito"/>
                        </a:rPr>
                        <a:t> </a:t>
                      </a:r>
                      <a:r>
                        <a:rPr sz="1000" spc="-5" dirty="0">
                          <a:latin typeface="Carlito"/>
                          <a:cs typeface="Carlito"/>
                        </a:rPr>
                        <a:t>Canada</a:t>
                      </a:r>
                      <a:endParaRPr sz="1000" dirty="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0749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Resim 9"/>
          <p:cNvPicPr>
            <a:picLocks noChangeAspect="1"/>
          </p:cNvPicPr>
          <p:nvPr/>
        </p:nvPicPr>
        <p:blipFill rotWithShape="1">
          <a:blip r:embed="rId3"/>
          <a:srcRect l="23797" t="25447" r="22190" b="13482"/>
          <a:stretch/>
        </p:blipFill>
        <p:spPr>
          <a:xfrm>
            <a:off x="435734" y="901337"/>
            <a:ext cx="8336233" cy="5299241"/>
          </a:xfrm>
          <a:prstGeom prst="rect">
            <a:avLst/>
          </a:prstGeom>
        </p:spPr>
      </p:pic>
      <p:pic>
        <p:nvPicPr>
          <p:cNvPr id="4" name="İçerik Yer Tutucusu 3"/>
          <p:cNvPicPr>
            <a:picLocks noChangeAspect="1"/>
          </p:cNvPicPr>
          <p:nvPr/>
        </p:nvPicPr>
        <p:blipFill>
          <a:blip r:embed="rId4"/>
          <a:stretch>
            <a:fillRect/>
          </a:stretch>
        </p:blipFill>
        <p:spPr>
          <a:xfrm>
            <a:off x="5634653" y="6200578"/>
            <a:ext cx="2314861" cy="657422"/>
          </a:xfrm>
          <a:prstGeom prst="rect">
            <a:avLst/>
          </a:prstGeom>
        </p:spPr>
      </p:pic>
      <p:sp>
        <p:nvSpPr>
          <p:cNvPr id="8" name="Unvan 7"/>
          <p:cNvSpPr>
            <a:spLocks noGrp="1"/>
          </p:cNvSpPr>
          <p:nvPr>
            <p:ph type="title"/>
          </p:nvPr>
        </p:nvSpPr>
        <p:spPr>
          <a:xfrm>
            <a:off x="295001" y="169184"/>
            <a:ext cx="7104561" cy="637258"/>
          </a:xfrm>
        </p:spPr>
        <p:txBody>
          <a:bodyPr>
            <a:normAutofit/>
          </a:bodyPr>
          <a:lstStyle/>
          <a:p>
            <a:r>
              <a:rPr lang="tr-TR" sz="3600" spc="-5" dirty="0">
                <a:solidFill>
                  <a:srgbClr val="FF0000"/>
                </a:solidFill>
                <a:cs typeface="Arial"/>
              </a:rPr>
              <a:t>Hareketlilik </a:t>
            </a:r>
            <a:r>
              <a:rPr lang="tr-TR" sz="3600" spc="-5" dirty="0" err="1">
                <a:solidFill>
                  <a:srgbClr val="FF0000"/>
                </a:solidFill>
                <a:cs typeface="Arial"/>
              </a:rPr>
              <a:t>Kısıtı</a:t>
            </a:r>
            <a:r>
              <a:rPr lang="tr-TR" sz="3600" spc="-5" dirty="0">
                <a:solidFill>
                  <a:srgbClr val="FF0000"/>
                </a:solidFill>
                <a:cs typeface="Arial"/>
              </a:rPr>
              <a:t> Olan</a:t>
            </a:r>
            <a:r>
              <a:rPr lang="tr-TR" sz="3600" spc="-80" dirty="0">
                <a:solidFill>
                  <a:srgbClr val="FF0000"/>
                </a:solidFill>
                <a:cs typeface="Arial"/>
              </a:rPr>
              <a:t> </a:t>
            </a:r>
            <a:r>
              <a:rPr lang="tr-TR" sz="3600" spc="-5" dirty="0" smtClean="0">
                <a:solidFill>
                  <a:srgbClr val="FF0000"/>
                </a:solidFill>
                <a:cs typeface="Arial"/>
              </a:rPr>
              <a:t>Ülkeler</a:t>
            </a:r>
            <a:endParaRPr lang="tr-TR" sz="3600" dirty="0"/>
          </a:p>
        </p:txBody>
      </p:sp>
    </p:spTree>
    <p:extLst>
      <p:ext uri="{BB962C8B-B14F-4D97-AF65-F5344CB8AC3E}">
        <p14:creationId xmlns:p14="http://schemas.microsoft.com/office/powerpoint/2010/main" val="125001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çerik Yer Tutucusu 3"/>
          <p:cNvPicPr>
            <a:picLocks noChangeAspect="1"/>
          </p:cNvPicPr>
          <p:nvPr/>
        </p:nvPicPr>
        <p:blipFill>
          <a:blip r:embed="rId3"/>
          <a:stretch>
            <a:fillRect/>
          </a:stretch>
        </p:blipFill>
        <p:spPr>
          <a:xfrm>
            <a:off x="5634653" y="6200578"/>
            <a:ext cx="2314861" cy="657422"/>
          </a:xfrm>
          <a:prstGeom prst="rect">
            <a:avLst/>
          </a:prstGeom>
        </p:spPr>
      </p:pic>
      <p:sp>
        <p:nvSpPr>
          <p:cNvPr id="8" name="Unvan 7"/>
          <p:cNvSpPr>
            <a:spLocks noGrp="1"/>
          </p:cNvSpPr>
          <p:nvPr>
            <p:ph type="title"/>
          </p:nvPr>
        </p:nvSpPr>
        <p:spPr>
          <a:xfrm>
            <a:off x="503585" y="490428"/>
            <a:ext cx="7104561" cy="637258"/>
          </a:xfrm>
        </p:spPr>
        <p:txBody>
          <a:bodyPr>
            <a:normAutofit/>
          </a:bodyPr>
          <a:lstStyle/>
          <a:p>
            <a:r>
              <a:rPr lang="tr-TR" sz="3600" spc="-5" dirty="0" smtClean="0">
                <a:solidFill>
                  <a:srgbClr val="FF0000"/>
                </a:solidFill>
                <a:cs typeface="Arial"/>
              </a:rPr>
              <a:t>KA171 Hibe Destekleri</a:t>
            </a:r>
            <a:endParaRPr lang="tr-TR" sz="3600" dirty="0"/>
          </a:p>
        </p:txBody>
      </p:sp>
      <p:pic>
        <p:nvPicPr>
          <p:cNvPr id="2" name="Resim 1"/>
          <p:cNvPicPr>
            <a:picLocks noChangeAspect="1"/>
          </p:cNvPicPr>
          <p:nvPr/>
        </p:nvPicPr>
        <p:blipFill rotWithShape="1">
          <a:blip r:embed="rId4"/>
          <a:srcRect l="24801" t="27590" r="23294" b="14375"/>
          <a:stretch/>
        </p:blipFill>
        <p:spPr>
          <a:xfrm>
            <a:off x="503585" y="1293223"/>
            <a:ext cx="7543135" cy="4741818"/>
          </a:xfrm>
          <a:prstGeom prst="rect">
            <a:avLst/>
          </a:prstGeom>
        </p:spPr>
      </p:pic>
    </p:spTree>
    <p:extLst>
      <p:ext uri="{BB962C8B-B14F-4D97-AF65-F5344CB8AC3E}">
        <p14:creationId xmlns:p14="http://schemas.microsoft.com/office/powerpoint/2010/main" val="257370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28205" y="85227"/>
            <a:ext cx="7026184" cy="814070"/>
          </a:xfrm>
        </p:spPr>
        <p:txBody>
          <a:bodyPr>
            <a:normAutofit/>
          </a:bodyPr>
          <a:lstStyle/>
          <a:p>
            <a:pPr marL="12700">
              <a:spcBef>
                <a:spcPts val="100"/>
              </a:spcBef>
            </a:pPr>
            <a:r>
              <a:rPr lang="tr-TR" sz="3600" spc="-5" dirty="0" smtClean="0">
                <a:solidFill>
                  <a:srgbClr val="FF0000"/>
                </a:solidFill>
                <a:cs typeface="Arial"/>
              </a:rPr>
              <a:t>2021-2027 </a:t>
            </a:r>
            <a:r>
              <a:rPr lang="tr-TR" sz="3600" spc="-5" dirty="0">
                <a:solidFill>
                  <a:srgbClr val="FF0000"/>
                </a:solidFill>
                <a:cs typeface="Arial"/>
              </a:rPr>
              <a:t>dönemi </a:t>
            </a:r>
            <a:r>
              <a:rPr lang="tr-TR" sz="3600" spc="-10" dirty="0">
                <a:solidFill>
                  <a:srgbClr val="FF0000"/>
                </a:solidFill>
                <a:cs typeface="Arial"/>
              </a:rPr>
              <a:t>EU</a:t>
            </a:r>
            <a:r>
              <a:rPr lang="tr-TR" sz="3600" spc="-25" dirty="0">
                <a:solidFill>
                  <a:srgbClr val="FF0000"/>
                </a:solidFill>
                <a:cs typeface="Arial"/>
              </a:rPr>
              <a:t> </a:t>
            </a:r>
            <a:r>
              <a:rPr lang="tr-TR" sz="3600" dirty="0">
                <a:solidFill>
                  <a:srgbClr val="FF0000"/>
                </a:solidFill>
                <a:cs typeface="Arial"/>
              </a:rPr>
              <a:t>hedefleri</a:t>
            </a:r>
            <a:endParaRPr lang="tr-TR" sz="3600" dirty="0">
              <a:solidFill>
                <a:srgbClr val="FF0000"/>
              </a:solidFill>
              <a:cs typeface="Arial"/>
            </a:endParaRPr>
          </a:p>
        </p:txBody>
      </p:sp>
      <p:pic>
        <p:nvPicPr>
          <p:cNvPr id="4" name="İçerik Yer Tutucusu 3"/>
          <p:cNvPicPr>
            <a:picLocks noChangeAspect="1"/>
          </p:cNvPicPr>
          <p:nvPr/>
        </p:nvPicPr>
        <p:blipFill>
          <a:blip r:embed="rId3"/>
          <a:stretch>
            <a:fillRect/>
          </a:stretch>
        </p:blipFill>
        <p:spPr>
          <a:xfrm>
            <a:off x="5634653" y="6200578"/>
            <a:ext cx="2314861" cy="657422"/>
          </a:xfrm>
          <a:prstGeom prst="rect">
            <a:avLst/>
          </a:prstGeom>
        </p:spPr>
      </p:pic>
      <p:pic>
        <p:nvPicPr>
          <p:cNvPr id="5" name="Resim 4"/>
          <p:cNvPicPr>
            <a:picLocks noChangeAspect="1"/>
          </p:cNvPicPr>
          <p:nvPr/>
        </p:nvPicPr>
        <p:blipFill rotWithShape="1">
          <a:blip r:embed="rId4"/>
          <a:srcRect l="1513" r="1241"/>
          <a:stretch/>
        </p:blipFill>
        <p:spPr>
          <a:xfrm>
            <a:off x="169817" y="899296"/>
            <a:ext cx="8660674" cy="5497327"/>
          </a:xfrm>
          <a:prstGeom prst="rect">
            <a:avLst/>
          </a:prstGeom>
        </p:spPr>
      </p:pic>
    </p:spTree>
    <p:extLst>
      <p:ext uri="{BB962C8B-B14F-4D97-AF65-F5344CB8AC3E}">
        <p14:creationId xmlns:p14="http://schemas.microsoft.com/office/powerpoint/2010/main" val="336621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44137" y="361263"/>
            <a:ext cx="7026184" cy="814070"/>
          </a:xfrm>
        </p:spPr>
        <p:txBody>
          <a:bodyPr>
            <a:noAutofit/>
          </a:bodyPr>
          <a:lstStyle/>
          <a:p>
            <a:pPr marL="12700">
              <a:spcBef>
                <a:spcPts val="100"/>
              </a:spcBef>
            </a:pPr>
            <a:r>
              <a:rPr lang="tr-TR" sz="2800" spc="-5" dirty="0" smtClean="0">
                <a:solidFill>
                  <a:srgbClr val="FF0000"/>
                </a:solidFill>
                <a:cs typeface="Arial"/>
              </a:rPr>
              <a:t>2021-2027 </a:t>
            </a:r>
            <a:r>
              <a:rPr lang="tr-TR" sz="2800" spc="-5" dirty="0">
                <a:solidFill>
                  <a:srgbClr val="FF0000"/>
                </a:solidFill>
                <a:cs typeface="Arial"/>
              </a:rPr>
              <a:t>dönemi </a:t>
            </a:r>
            <a:r>
              <a:rPr lang="tr-TR" sz="2800" spc="-10" dirty="0">
                <a:solidFill>
                  <a:srgbClr val="FF0000"/>
                </a:solidFill>
                <a:cs typeface="Arial"/>
              </a:rPr>
              <a:t>EU</a:t>
            </a:r>
            <a:r>
              <a:rPr lang="tr-TR" sz="2800" spc="-25" dirty="0">
                <a:solidFill>
                  <a:srgbClr val="FF0000"/>
                </a:solidFill>
                <a:cs typeface="Arial"/>
              </a:rPr>
              <a:t> </a:t>
            </a:r>
            <a:r>
              <a:rPr lang="tr-TR" sz="2800" dirty="0" smtClean="0">
                <a:solidFill>
                  <a:srgbClr val="FF0000"/>
                </a:solidFill>
                <a:cs typeface="Arial"/>
              </a:rPr>
              <a:t>hedefleri ile ilgili olarak ihtiyaç duyulacak ülke kategorileri</a:t>
            </a:r>
            <a:endParaRPr lang="tr-TR" sz="2800" dirty="0">
              <a:solidFill>
                <a:srgbClr val="FF0000"/>
              </a:solidFill>
              <a:cs typeface="Arial"/>
            </a:endParaRPr>
          </a:p>
        </p:txBody>
      </p:sp>
      <p:pic>
        <p:nvPicPr>
          <p:cNvPr id="4" name="İçerik Yer Tutucusu 3"/>
          <p:cNvPicPr>
            <a:picLocks noChangeAspect="1"/>
          </p:cNvPicPr>
          <p:nvPr/>
        </p:nvPicPr>
        <p:blipFill>
          <a:blip r:embed="rId3"/>
          <a:stretch>
            <a:fillRect/>
          </a:stretch>
        </p:blipFill>
        <p:spPr>
          <a:xfrm>
            <a:off x="5634653" y="6200578"/>
            <a:ext cx="2314861" cy="657422"/>
          </a:xfrm>
          <a:prstGeom prst="rect">
            <a:avLst/>
          </a:prstGeom>
        </p:spPr>
      </p:pic>
      <p:pic>
        <p:nvPicPr>
          <p:cNvPr id="3" name="Resim 2"/>
          <p:cNvPicPr>
            <a:picLocks noChangeAspect="1"/>
          </p:cNvPicPr>
          <p:nvPr/>
        </p:nvPicPr>
        <p:blipFill rotWithShape="1">
          <a:blip r:embed="rId4"/>
          <a:srcRect l="24097" t="37232" r="22592" b="17411"/>
          <a:stretch/>
        </p:blipFill>
        <p:spPr>
          <a:xfrm>
            <a:off x="444137" y="1463041"/>
            <a:ext cx="8451669" cy="4042794"/>
          </a:xfrm>
          <a:prstGeom prst="rect">
            <a:avLst/>
          </a:prstGeom>
        </p:spPr>
      </p:pic>
    </p:spTree>
    <p:extLst>
      <p:ext uri="{BB962C8B-B14F-4D97-AF65-F5344CB8AC3E}">
        <p14:creationId xmlns:p14="http://schemas.microsoft.com/office/powerpoint/2010/main" val="1602761371"/>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1227</TotalTime>
  <Words>739</Words>
  <Application>Microsoft Office PowerPoint</Application>
  <PresentationFormat>Ekran Gösterisi (4:3)</PresentationFormat>
  <Paragraphs>85</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Carlito</vt:lpstr>
      <vt:lpstr>Times New Roman</vt:lpstr>
      <vt:lpstr>Office Teması</vt:lpstr>
      <vt:lpstr>AKDENİZ ÜNİVERSİTESİ REKTÖRLÜĞÜ</vt:lpstr>
      <vt:lpstr>Erasmus+ programı için ülke kategorizasyonu</vt:lpstr>
      <vt:lpstr>KA131 vs KA171</vt:lpstr>
      <vt:lpstr>KA171 ÜLKELERİ</vt:lpstr>
      <vt:lpstr>KA171 ÜLKELERİ</vt:lpstr>
      <vt:lpstr>Hareketlilik Kısıtı Olan Ülkeler</vt:lpstr>
      <vt:lpstr>KA171 Hibe Destekleri</vt:lpstr>
      <vt:lpstr>2021-2027 dönemi EU hedefleri</vt:lpstr>
      <vt:lpstr>2021-2027 dönemi EU hedefleri ile ilgili olarak ihtiyaç duyulacak ülke kategorileri</vt:lpstr>
      <vt:lpstr>Ülkelerin 2023 Dönemi KA171  Taslak Bütçeleri</vt:lpstr>
      <vt:lpstr>Erasmus+ Öncelikleri-I </vt:lpstr>
      <vt:lpstr>Erasmus+ Öncelikleri-II </vt:lpstr>
      <vt:lpstr>ÖNEMLİ!</vt:lpstr>
      <vt:lpstr>Yükseköğretime Özgü Dokümanlar</vt:lpstr>
      <vt:lpstr>Yatay Önceliklere Yönelik Dokümanlar</vt:lpstr>
      <vt:lpstr>TEŞEKKÜRLER</vt:lpstr>
    </vt:vector>
  </TitlesOfParts>
  <Company>WolfmanTR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AKDENİZ ÜNİVERSİTESİ REKTÖRLÜĞÜ</dc:title>
  <dc:creator>toshiba</dc:creator>
  <cp:lastModifiedBy>Dilek Hale SIPAHI AYBAR</cp:lastModifiedBy>
  <cp:revision>142</cp:revision>
  <dcterms:created xsi:type="dcterms:W3CDTF">2017-09-15T11:16:26Z</dcterms:created>
  <dcterms:modified xsi:type="dcterms:W3CDTF">2023-01-22T21:51:54Z</dcterms:modified>
</cp:coreProperties>
</file>