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58" r:id="rId5"/>
    <p:sldId id="259" r:id="rId6"/>
    <p:sldId id="262" r:id="rId7"/>
    <p:sldId id="263" r:id="rId8"/>
    <p:sldId id="265" r:id="rId9"/>
    <p:sldId id="264" r:id="rId10"/>
    <p:sldId id="269" r:id="rId11"/>
    <p:sldId id="270" r:id="rId12"/>
    <p:sldId id="266" r:id="rId13"/>
    <p:sldId id="267" r:id="rId14"/>
    <p:sldId id="268" r:id="rId15"/>
    <p:sldId id="260" r:id="rId16"/>
    <p:sldId id="271" r:id="rId17"/>
    <p:sldId id="272" r:id="rId18"/>
    <p:sldId id="276" r:id="rId19"/>
    <p:sldId id="273" r:id="rId20"/>
    <p:sldId id="274" r:id="rId21"/>
    <p:sldId id="277" r:id="rId22"/>
    <p:sldId id="275" r:id="rId23"/>
    <p:sldId id="278" r:id="rId24"/>
    <p:sldId id="281" r:id="rId25"/>
    <p:sldId id="282" r:id="rId26"/>
    <p:sldId id="283" r:id="rId27"/>
    <p:sldId id="279"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9" d="100"/>
          <a:sy n="129" d="100"/>
        </p:scale>
        <p:origin x="-39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EAEDB958-B1FE-45F9-8A8C-540FF8974AD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AEDB958-B1FE-45F9-8A8C-540FF8974AD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AEDB958-B1FE-45F9-8A8C-540FF8974AD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B578D00E-E088-46A5-BA4C-C08BE4F80284}" type="datetimeFigureOut">
              <a:rPr lang="tr-TR" smtClean="0"/>
              <a:pPr/>
              <a:t>25.10.2018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EAEDB958-B1FE-45F9-8A8C-540FF8974AD8}"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578D00E-E088-46A5-BA4C-C08BE4F80284}" type="datetimeFigureOut">
              <a:rPr lang="tr-TR" smtClean="0"/>
              <a:pPr/>
              <a:t>25.10.2018</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EDB958-B1FE-45F9-8A8C-540FF8974AD8}"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Case-Control </a:t>
            </a:r>
            <a:r>
              <a:rPr lang="tr-TR" dirty="0" err="1" smtClean="0"/>
              <a:t>Studies</a:t>
            </a:r>
            <a:endParaRPr lang="tr-TR" dirty="0"/>
          </a:p>
        </p:txBody>
      </p:sp>
      <p:sp>
        <p:nvSpPr>
          <p:cNvPr id="3" name="Alt Başlık 2"/>
          <p:cNvSpPr>
            <a:spLocks noGrp="1"/>
          </p:cNvSpPr>
          <p:nvPr>
            <p:ph type="subTitle" idx="1"/>
          </p:nvPr>
        </p:nvSpPr>
        <p:spPr/>
        <p:txBody>
          <a:bodyPr/>
          <a:lstStyle/>
          <a:p>
            <a:r>
              <a:rPr lang="tr-TR" sz="3600" dirty="0" err="1" smtClean="0"/>
              <a:t>Observational&amp;Analytical</a:t>
            </a:r>
            <a:endParaRPr lang="tr-TR" sz="3600" dirty="0" smtClean="0"/>
          </a:p>
          <a:p>
            <a:r>
              <a:rPr lang="tr-TR" dirty="0" smtClean="0"/>
              <a:t>Akdeniz </a:t>
            </a:r>
            <a:r>
              <a:rPr lang="tr-TR" dirty="0" err="1"/>
              <a:t>U</a:t>
            </a:r>
            <a:r>
              <a:rPr lang="tr-TR" dirty="0" err="1" smtClean="0"/>
              <a:t>niversity</a:t>
            </a:r>
            <a:r>
              <a:rPr lang="tr-TR" dirty="0" smtClean="0"/>
              <a:t> </a:t>
            </a:r>
            <a:r>
              <a:rPr lang="tr-TR" dirty="0" err="1"/>
              <a:t>F</a:t>
            </a:r>
            <a:r>
              <a:rPr lang="tr-TR" dirty="0" err="1" smtClean="0"/>
              <a:t>aculty</a:t>
            </a:r>
            <a:r>
              <a:rPr lang="tr-TR" dirty="0" smtClean="0"/>
              <a:t> of </a:t>
            </a:r>
            <a:r>
              <a:rPr lang="tr-TR" dirty="0" err="1" smtClean="0"/>
              <a:t>Medicine</a:t>
            </a:r>
            <a:r>
              <a:rPr lang="tr-TR" dirty="0" smtClean="0"/>
              <a:t> </a:t>
            </a:r>
            <a:r>
              <a:rPr lang="tr-TR" dirty="0" err="1" smtClean="0"/>
              <a:t>Department</a:t>
            </a:r>
            <a:r>
              <a:rPr lang="tr-TR" dirty="0" smtClean="0"/>
              <a:t> of </a:t>
            </a:r>
            <a:r>
              <a:rPr lang="tr-TR" dirty="0" err="1" smtClean="0"/>
              <a:t>Public</a:t>
            </a:r>
            <a:r>
              <a:rPr lang="tr-TR" dirty="0" smtClean="0"/>
              <a:t> </a:t>
            </a:r>
            <a:r>
              <a:rPr lang="tr-TR" dirty="0" err="1" smtClean="0"/>
              <a:t>Health</a:t>
            </a:r>
            <a:endParaRPr lang="tr-TR" dirty="0"/>
          </a:p>
        </p:txBody>
      </p:sp>
    </p:spTree>
    <p:extLst>
      <p:ext uri="{BB962C8B-B14F-4D97-AF65-F5344CB8AC3E}">
        <p14:creationId xmlns:p14="http://schemas.microsoft.com/office/powerpoint/2010/main" val="515494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Issues</a:t>
            </a:r>
            <a:r>
              <a:rPr lang="tr-TR" dirty="0" smtClean="0"/>
              <a:t> in </a:t>
            </a:r>
            <a:r>
              <a:rPr lang="tr-TR" dirty="0" err="1" smtClean="0"/>
              <a:t>Selection</a:t>
            </a:r>
            <a:r>
              <a:rPr lang="tr-TR" dirty="0" smtClean="0"/>
              <a:t> of </a:t>
            </a:r>
            <a:r>
              <a:rPr lang="tr-TR" dirty="0" err="1" smtClean="0"/>
              <a:t>Cases</a:t>
            </a:r>
            <a:endParaRPr lang="tr-TR" dirty="0"/>
          </a:p>
        </p:txBody>
      </p:sp>
      <p:sp>
        <p:nvSpPr>
          <p:cNvPr id="3" name="İçerik Yer Tutucusu 2"/>
          <p:cNvSpPr>
            <a:spLocks noGrp="1"/>
          </p:cNvSpPr>
          <p:nvPr>
            <p:ph idx="1"/>
          </p:nvPr>
        </p:nvSpPr>
        <p:spPr/>
        <p:txBody>
          <a:bodyPr>
            <a:normAutofit fontScale="92500"/>
          </a:bodyPr>
          <a:lstStyle/>
          <a:p>
            <a:r>
              <a:rPr lang="tr-TR" dirty="0" err="1" smtClean="0"/>
              <a:t>Cases</a:t>
            </a:r>
            <a:r>
              <a:rPr lang="tr-TR" dirty="0" smtClean="0"/>
              <a:t> </a:t>
            </a:r>
            <a:r>
              <a:rPr lang="tr-TR" dirty="0" err="1" smtClean="0"/>
              <a:t>should</a:t>
            </a:r>
            <a:r>
              <a:rPr lang="tr-TR" dirty="0" smtClean="0"/>
              <a:t> be </a:t>
            </a:r>
            <a:r>
              <a:rPr lang="tr-TR" dirty="0" err="1" smtClean="0"/>
              <a:t>homogenous</a:t>
            </a:r>
            <a:endParaRPr lang="tr-TR" dirty="0" smtClean="0"/>
          </a:p>
          <a:p>
            <a:pPr lvl="1"/>
            <a:r>
              <a:rPr lang="tr-TR" dirty="0" err="1" smtClean="0"/>
              <a:t>If</a:t>
            </a:r>
            <a:r>
              <a:rPr lang="tr-TR" dirty="0" smtClean="0"/>
              <a:t> </a:t>
            </a:r>
            <a:r>
              <a:rPr lang="tr-TR" dirty="0" err="1" smtClean="0"/>
              <a:t>diagnostic</a:t>
            </a:r>
            <a:r>
              <a:rPr lang="tr-TR" dirty="0" smtClean="0"/>
              <a:t> </a:t>
            </a:r>
            <a:r>
              <a:rPr lang="tr-TR" dirty="0" err="1" smtClean="0"/>
              <a:t>tests</a:t>
            </a:r>
            <a:r>
              <a:rPr lang="tr-TR" dirty="0" smtClean="0"/>
              <a:t> </a:t>
            </a:r>
            <a:r>
              <a:rPr lang="tr-TR" dirty="0" err="1" smtClean="0"/>
              <a:t>are</a:t>
            </a:r>
            <a:r>
              <a:rPr lang="tr-TR" dirty="0" smtClean="0"/>
              <a:t> </a:t>
            </a:r>
            <a:r>
              <a:rPr lang="tr-TR" dirty="0" err="1" smtClean="0"/>
              <a:t>used</a:t>
            </a:r>
            <a:r>
              <a:rPr lang="tr-TR" dirty="0" smtClean="0"/>
              <a:t> </a:t>
            </a:r>
            <a:r>
              <a:rPr lang="tr-TR" dirty="0" err="1" smtClean="0"/>
              <a:t>to</a:t>
            </a:r>
            <a:r>
              <a:rPr lang="tr-TR" dirty="0" smtClean="0"/>
              <a:t> </a:t>
            </a:r>
            <a:r>
              <a:rPr lang="tr-TR" dirty="0" err="1" smtClean="0"/>
              <a:t>identify</a:t>
            </a:r>
            <a:r>
              <a:rPr lang="tr-TR" dirty="0" smtClean="0"/>
              <a:t> </a:t>
            </a:r>
            <a:r>
              <a:rPr lang="tr-TR" dirty="0" err="1" smtClean="0"/>
              <a:t>cases</a:t>
            </a:r>
            <a:r>
              <a:rPr lang="tr-TR" dirty="0" smtClean="0"/>
              <a:t>:</a:t>
            </a:r>
          </a:p>
          <a:p>
            <a:pPr lvl="2"/>
            <a:r>
              <a:rPr lang="tr-TR" dirty="0" smtClean="0"/>
              <a:t>High-</a:t>
            </a:r>
            <a:r>
              <a:rPr lang="tr-TR" dirty="0" err="1" smtClean="0"/>
              <a:t>sensitivity</a:t>
            </a:r>
            <a:r>
              <a:rPr lang="tr-TR" dirty="0" smtClean="0"/>
              <a:t> </a:t>
            </a:r>
            <a:r>
              <a:rPr lang="tr-TR" dirty="0" err="1" smtClean="0"/>
              <a:t>tests</a:t>
            </a:r>
            <a:r>
              <a:rPr lang="tr-TR" dirty="0" smtClean="0"/>
              <a:t> </a:t>
            </a:r>
            <a:r>
              <a:rPr lang="tr-TR" dirty="0" err="1" smtClean="0"/>
              <a:t>yield</a:t>
            </a:r>
            <a:r>
              <a:rPr lang="tr-TR" dirty="0" smtClean="0"/>
              <a:t> a </a:t>
            </a:r>
            <a:r>
              <a:rPr lang="tr-TR" dirty="0" err="1" smtClean="0"/>
              <a:t>high</a:t>
            </a:r>
            <a:r>
              <a:rPr lang="tr-TR" dirty="0" smtClean="0"/>
              <a:t> </a:t>
            </a:r>
            <a:r>
              <a:rPr lang="tr-TR" dirty="0" err="1" smtClean="0"/>
              <a:t>number</a:t>
            </a:r>
            <a:r>
              <a:rPr lang="tr-TR" dirty="0" smtClean="0"/>
              <a:t> of </a:t>
            </a:r>
            <a:r>
              <a:rPr lang="tr-TR" dirty="0" err="1" smtClean="0"/>
              <a:t>false</a:t>
            </a:r>
            <a:r>
              <a:rPr lang="tr-TR" dirty="0" smtClean="0"/>
              <a:t> </a:t>
            </a:r>
            <a:r>
              <a:rPr lang="tr-TR" dirty="0" err="1" smtClean="0"/>
              <a:t>positives</a:t>
            </a:r>
            <a:r>
              <a:rPr lang="tr-TR" dirty="0" smtClean="0"/>
              <a:t>. </a:t>
            </a:r>
            <a:r>
              <a:rPr lang="tr-TR" dirty="0" err="1" smtClean="0"/>
              <a:t>So</a:t>
            </a:r>
            <a:r>
              <a:rPr lang="tr-TR" dirty="0" smtClean="0"/>
              <a:t> </a:t>
            </a:r>
            <a:r>
              <a:rPr lang="tr-TR" dirty="0" err="1" smtClean="0"/>
              <a:t>some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without</a:t>
            </a:r>
            <a:r>
              <a:rPr lang="tr-TR" dirty="0" smtClean="0"/>
              <a:t> </a:t>
            </a:r>
            <a:r>
              <a:rPr lang="tr-TR" dirty="0" err="1" smtClean="0"/>
              <a:t>disease</a:t>
            </a:r>
            <a:r>
              <a:rPr lang="tr-TR" dirty="0" smtClean="0"/>
              <a:t> </a:t>
            </a:r>
            <a:r>
              <a:rPr lang="tr-TR" dirty="0" err="1" smtClean="0"/>
              <a:t>will</a:t>
            </a:r>
            <a:r>
              <a:rPr lang="tr-TR" dirty="0" smtClean="0"/>
              <a:t> </a:t>
            </a:r>
            <a:r>
              <a:rPr lang="tr-TR" dirty="0" err="1" smtClean="0"/>
              <a:t>enter</a:t>
            </a:r>
            <a:r>
              <a:rPr lang="tr-TR" dirty="0" smtClean="0"/>
              <a:t> </a:t>
            </a:r>
            <a:r>
              <a:rPr lang="tr-TR" dirty="0" err="1" smtClean="0"/>
              <a:t>to</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r>
              <a:rPr lang="tr-TR" dirty="0" smtClean="0"/>
              <a:t>.</a:t>
            </a:r>
          </a:p>
          <a:p>
            <a:pPr lvl="2"/>
            <a:r>
              <a:rPr lang="tr-TR" dirty="0" err="1" smtClean="0"/>
              <a:t>Low-sensitivity</a:t>
            </a:r>
            <a:r>
              <a:rPr lang="tr-TR" dirty="0" smtClean="0"/>
              <a:t> but </a:t>
            </a:r>
            <a:r>
              <a:rPr lang="tr-TR" dirty="0" err="1" smtClean="0"/>
              <a:t>high-specifity</a:t>
            </a:r>
            <a:r>
              <a:rPr lang="tr-TR" dirty="0" smtClean="0"/>
              <a:t> </a:t>
            </a:r>
            <a:r>
              <a:rPr lang="tr-TR" dirty="0" err="1" smtClean="0"/>
              <a:t>tests</a:t>
            </a:r>
            <a:r>
              <a:rPr lang="tr-TR" dirty="0" smtClean="0"/>
              <a:t>  </a:t>
            </a:r>
            <a:r>
              <a:rPr lang="tr-TR" dirty="0" err="1" smtClean="0"/>
              <a:t>result</a:t>
            </a:r>
            <a:r>
              <a:rPr lang="tr-TR" dirty="0" smtClean="0"/>
              <a:t>  in a </a:t>
            </a:r>
            <a:r>
              <a:rPr lang="tr-TR" dirty="0" err="1" smtClean="0"/>
              <a:t>lower</a:t>
            </a:r>
            <a:r>
              <a:rPr lang="tr-TR" dirty="0" smtClean="0"/>
              <a:t> </a:t>
            </a:r>
            <a:r>
              <a:rPr lang="tr-TR" dirty="0" err="1" smtClean="0"/>
              <a:t>number</a:t>
            </a:r>
            <a:r>
              <a:rPr lang="tr-TR" dirty="0" smtClean="0"/>
              <a:t> of </a:t>
            </a:r>
            <a:r>
              <a:rPr lang="tr-TR" dirty="0" err="1" smtClean="0"/>
              <a:t>false</a:t>
            </a:r>
            <a:r>
              <a:rPr lang="tr-TR" dirty="0" smtClean="0"/>
              <a:t> </a:t>
            </a:r>
            <a:r>
              <a:rPr lang="tr-TR" dirty="0" err="1" smtClean="0"/>
              <a:t>positive</a:t>
            </a:r>
            <a:r>
              <a:rPr lang="tr-TR" dirty="0" smtClean="0"/>
              <a:t> but </a:t>
            </a:r>
            <a:r>
              <a:rPr lang="tr-TR" dirty="0" err="1" smtClean="0"/>
              <a:t>high</a:t>
            </a:r>
            <a:r>
              <a:rPr lang="tr-TR" dirty="0" smtClean="0"/>
              <a:t> </a:t>
            </a:r>
            <a:r>
              <a:rPr lang="tr-TR" dirty="0" err="1" smtClean="0"/>
              <a:t>number</a:t>
            </a:r>
            <a:r>
              <a:rPr lang="tr-TR" dirty="0" smtClean="0"/>
              <a:t> of </a:t>
            </a:r>
            <a:r>
              <a:rPr lang="tr-TR" dirty="0" err="1" smtClean="0"/>
              <a:t>false</a:t>
            </a:r>
            <a:r>
              <a:rPr lang="tr-TR" dirty="0" smtClean="0"/>
              <a:t> </a:t>
            </a:r>
            <a:r>
              <a:rPr lang="tr-TR" dirty="0" err="1" smtClean="0"/>
              <a:t>negatives</a:t>
            </a:r>
            <a:r>
              <a:rPr lang="tr-TR" dirty="0" smtClean="0"/>
              <a:t>. </a:t>
            </a:r>
            <a:r>
              <a:rPr lang="tr-TR" dirty="0" err="1" smtClean="0"/>
              <a:t>So</a:t>
            </a:r>
            <a:r>
              <a:rPr lang="tr-TR" dirty="0" smtClean="0"/>
              <a:t> </a:t>
            </a:r>
            <a:r>
              <a:rPr lang="tr-TR" dirty="0" err="1" smtClean="0"/>
              <a:t>some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a:t>
            </a:r>
            <a:r>
              <a:rPr lang="tr-TR" dirty="0" smtClean="0"/>
              <a:t> </a:t>
            </a:r>
            <a:r>
              <a:rPr lang="tr-TR" dirty="0" err="1" smtClean="0"/>
              <a:t>disease</a:t>
            </a:r>
            <a:r>
              <a:rPr lang="tr-TR" dirty="0" smtClean="0"/>
              <a:t> </a:t>
            </a:r>
            <a:r>
              <a:rPr lang="tr-TR" dirty="0" err="1" smtClean="0"/>
              <a:t>will</a:t>
            </a:r>
            <a:r>
              <a:rPr lang="tr-TR" dirty="0" smtClean="0"/>
              <a:t> not be </a:t>
            </a:r>
            <a:r>
              <a:rPr lang="tr-TR" dirty="0" err="1" smtClean="0"/>
              <a:t>able</a:t>
            </a:r>
            <a:r>
              <a:rPr lang="tr-TR" dirty="0" smtClean="0"/>
              <a:t> </a:t>
            </a:r>
            <a:r>
              <a:rPr lang="tr-TR" dirty="0" err="1" smtClean="0"/>
              <a:t>to</a:t>
            </a:r>
            <a:r>
              <a:rPr lang="tr-TR" dirty="0" smtClean="0"/>
              <a:t> </a:t>
            </a:r>
            <a:r>
              <a:rPr lang="tr-TR" dirty="0" err="1" smtClean="0"/>
              <a:t>enter</a:t>
            </a:r>
            <a:r>
              <a:rPr lang="tr-TR" dirty="0" smtClean="0"/>
              <a:t> </a:t>
            </a:r>
            <a:r>
              <a:rPr lang="tr-TR" dirty="0" err="1" smtClean="0"/>
              <a:t>to</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endParaRPr lang="tr-TR" dirty="0" smtClean="0"/>
          </a:p>
          <a:p>
            <a:pPr lvl="1"/>
            <a:r>
              <a:rPr lang="tr-TR" dirty="0" err="1" smtClean="0"/>
              <a:t>Trying</a:t>
            </a:r>
            <a:r>
              <a:rPr lang="tr-TR" dirty="0" smtClean="0"/>
              <a:t> </a:t>
            </a:r>
            <a:r>
              <a:rPr lang="tr-TR" dirty="0" err="1" smtClean="0"/>
              <a:t>to</a:t>
            </a:r>
            <a:r>
              <a:rPr lang="tr-TR" dirty="0" smtClean="0"/>
              <a:t> </a:t>
            </a:r>
            <a:r>
              <a:rPr lang="tr-TR" dirty="0" err="1" smtClean="0"/>
              <a:t>catch</a:t>
            </a:r>
            <a:r>
              <a:rPr lang="tr-TR" dirty="0" smtClean="0"/>
              <a:t>  </a:t>
            </a:r>
            <a:r>
              <a:rPr lang="tr-TR" dirty="0" err="1" smtClean="0"/>
              <a:t>mild</a:t>
            </a:r>
            <a:r>
              <a:rPr lang="tr-TR" dirty="0" smtClean="0"/>
              <a:t> </a:t>
            </a:r>
            <a:r>
              <a:rPr lang="tr-TR" dirty="0" err="1" smtClean="0"/>
              <a:t>and</a:t>
            </a:r>
            <a:r>
              <a:rPr lang="tr-TR" dirty="0" smtClean="0"/>
              <a:t> </a:t>
            </a:r>
            <a:r>
              <a:rPr lang="tr-TR" dirty="0" err="1" smtClean="0"/>
              <a:t>earlier</a:t>
            </a:r>
            <a:r>
              <a:rPr lang="tr-TR" dirty="0" smtClean="0"/>
              <a:t> </a:t>
            </a:r>
            <a:r>
              <a:rPr lang="tr-TR" dirty="0" err="1" smtClean="0"/>
              <a:t>forms</a:t>
            </a:r>
            <a:r>
              <a:rPr lang="tr-TR" dirty="0" smtClean="0"/>
              <a:t> of </a:t>
            </a:r>
            <a:r>
              <a:rPr lang="tr-TR" dirty="0" err="1" smtClean="0"/>
              <a:t>disease</a:t>
            </a:r>
            <a:r>
              <a:rPr lang="tr-TR" dirty="0" smtClean="0"/>
              <a:t> </a:t>
            </a:r>
            <a:r>
              <a:rPr lang="tr-TR" dirty="0" err="1" smtClean="0"/>
              <a:t>may</a:t>
            </a:r>
            <a:r>
              <a:rPr lang="tr-TR" dirty="0" smtClean="0"/>
              <a:t> </a:t>
            </a:r>
            <a:r>
              <a:rPr lang="tr-TR" dirty="0" err="1" smtClean="0"/>
              <a:t>also</a:t>
            </a:r>
            <a:r>
              <a:rPr lang="tr-TR" dirty="0" smtClean="0"/>
              <a:t> </a:t>
            </a:r>
            <a:r>
              <a:rPr lang="tr-TR" dirty="0" err="1" smtClean="0"/>
              <a:t>include</a:t>
            </a:r>
            <a:r>
              <a:rPr lang="tr-TR" dirty="0" smtClean="0"/>
              <a:t> </a:t>
            </a:r>
            <a:r>
              <a:rPr lang="tr-TR" dirty="0" err="1" smtClean="0"/>
              <a:t>higher</a:t>
            </a:r>
            <a:r>
              <a:rPr lang="tr-TR" dirty="0" smtClean="0"/>
              <a:t> </a:t>
            </a:r>
            <a:r>
              <a:rPr lang="tr-TR" dirty="0" err="1" smtClean="0"/>
              <a:t>false</a:t>
            </a:r>
            <a:r>
              <a:rPr lang="tr-TR" dirty="0" smtClean="0"/>
              <a:t> </a:t>
            </a:r>
            <a:r>
              <a:rPr lang="tr-TR" dirty="0" err="1" smtClean="0"/>
              <a:t>positives</a:t>
            </a:r>
            <a:r>
              <a:rPr lang="tr-TR" dirty="0" smtClean="0"/>
              <a:t> </a:t>
            </a:r>
            <a:r>
              <a:rPr lang="tr-TR" dirty="0" err="1" smtClean="0"/>
              <a:t>than</a:t>
            </a:r>
            <a:r>
              <a:rPr lang="tr-TR" dirty="0" smtClean="0"/>
              <a:t> a severe form of </a:t>
            </a:r>
            <a:r>
              <a:rPr lang="tr-TR" dirty="0" err="1" smtClean="0"/>
              <a:t>disease</a:t>
            </a:r>
            <a:r>
              <a:rPr lang="tr-TR" dirty="0" smtClean="0"/>
              <a:t>.</a:t>
            </a:r>
          </a:p>
          <a:p>
            <a:pPr lvl="1"/>
            <a:endParaRPr lang="tr-TR" dirty="0"/>
          </a:p>
          <a:p>
            <a:pPr marL="393192" lvl="1" indent="0">
              <a:buNone/>
            </a:pPr>
            <a:r>
              <a:rPr lang="tr-TR" i="1" dirty="0" err="1" smtClean="0">
                <a:solidFill>
                  <a:srgbClr val="FF0000"/>
                </a:solidFill>
              </a:rPr>
              <a:t>All</a:t>
            </a:r>
            <a:r>
              <a:rPr lang="tr-TR" i="1" dirty="0" smtClean="0">
                <a:solidFill>
                  <a:srgbClr val="FF0000"/>
                </a:solidFill>
              </a:rPr>
              <a:t> </a:t>
            </a:r>
            <a:r>
              <a:rPr lang="tr-TR" i="1" dirty="0" err="1" smtClean="0">
                <a:solidFill>
                  <a:srgbClr val="FF0000"/>
                </a:solidFill>
              </a:rPr>
              <a:t>these</a:t>
            </a:r>
            <a:r>
              <a:rPr lang="tr-TR" i="1" dirty="0" smtClean="0">
                <a:solidFill>
                  <a:srgbClr val="FF0000"/>
                </a:solidFill>
              </a:rPr>
              <a:t> </a:t>
            </a:r>
            <a:r>
              <a:rPr lang="tr-TR" i="1" dirty="0" err="1" smtClean="0">
                <a:solidFill>
                  <a:srgbClr val="FF0000"/>
                </a:solidFill>
              </a:rPr>
              <a:t>are</a:t>
            </a:r>
            <a:r>
              <a:rPr lang="tr-TR" i="1" dirty="0" smtClean="0">
                <a:solidFill>
                  <a:srgbClr val="FF0000"/>
                </a:solidFill>
              </a:rPr>
              <a:t> </a:t>
            </a:r>
            <a:r>
              <a:rPr lang="tr-TR" i="1" dirty="0" err="1" smtClean="0">
                <a:solidFill>
                  <a:srgbClr val="FF0000"/>
                </a:solidFill>
              </a:rPr>
              <a:t>able</a:t>
            </a:r>
            <a:r>
              <a:rPr lang="tr-TR" i="1" dirty="0" smtClean="0">
                <a:solidFill>
                  <a:srgbClr val="FF0000"/>
                </a:solidFill>
              </a:rPr>
              <a:t> </a:t>
            </a:r>
            <a:r>
              <a:rPr lang="tr-TR" i="1" dirty="0" err="1" smtClean="0">
                <a:solidFill>
                  <a:srgbClr val="FF0000"/>
                </a:solidFill>
              </a:rPr>
              <a:t>to</a:t>
            </a:r>
            <a:r>
              <a:rPr lang="tr-TR" i="1" dirty="0" smtClean="0">
                <a:solidFill>
                  <a:srgbClr val="FF0000"/>
                </a:solidFill>
              </a:rPr>
              <a:t> </a:t>
            </a:r>
            <a:r>
              <a:rPr lang="tr-TR" i="1" dirty="0" err="1" smtClean="0">
                <a:solidFill>
                  <a:srgbClr val="FF0000"/>
                </a:solidFill>
              </a:rPr>
              <a:t>effect</a:t>
            </a:r>
            <a:r>
              <a:rPr lang="tr-TR" i="1" dirty="0" smtClean="0">
                <a:solidFill>
                  <a:srgbClr val="FF0000"/>
                </a:solidFill>
              </a:rPr>
              <a:t> </a:t>
            </a:r>
            <a:r>
              <a:rPr lang="tr-TR" i="1" dirty="0" err="1" smtClean="0">
                <a:solidFill>
                  <a:srgbClr val="FF0000"/>
                </a:solidFill>
              </a:rPr>
              <a:t>negatively</a:t>
            </a:r>
            <a:r>
              <a:rPr lang="tr-TR" i="1" dirty="0" smtClean="0">
                <a:solidFill>
                  <a:srgbClr val="FF0000"/>
                </a:solidFill>
              </a:rPr>
              <a:t> </a:t>
            </a:r>
            <a:r>
              <a:rPr lang="tr-TR" i="1" dirty="0" err="1" smtClean="0">
                <a:solidFill>
                  <a:srgbClr val="FF0000"/>
                </a:solidFill>
              </a:rPr>
              <a:t>to</a:t>
            </a:r>
            <a:r>
              <a:rPr lang="tr-TR" i="1" dirty="0" smtClean="0">
                <a:solidFill>
                  <a:srgbClr val="FF0000"/>
                </a:solidFill>
              </a:rPr>
              <a:t> set </a:t>
            </a:r>
            <a:r>
              <a:rPr lang="tr-TR" i="1" dirty="0" err="1" smtClean="0">
                <a:solidFill>
                  <a:srgbClr val="FF0000"/>
                </a:solidFill>
              </a:rPr>
              <a:t>causality</a:t>
            </a:r>
            <a:r>
              <a:rPr lang="tr-TR" i="1" dirty="0" smtClean="0">
                <a:solidFill>
                  <a:srgbClr val="FF0000"/>
                </a:solidFill>
              </a:rPr>
              <a:t>.</a:t>
            </a:r>
          </a:p>
        </p:txBody>
      </p:sp>
    </p:spTree>
    <p:extLst>
      <p:ext uri="{BB962C8B-B14F-4D97-AF65-F5344CB8AC3E}">
        <p14:creationId xmlns:p14="http://schemas.microsoft.com/office/powerpoint/2010/main" val="3502416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smtClean="0"/>
              <a:t>Example</a:t>
            </a:r>
            <a:r>
              <a:rPr lang="tr-TR" dirty="0" err="1"/>
              <a:t>:</a:t>
            </a:r>
            <a:r>
              <a:rPr lang="tr-TR" dirty="0" err="1" smtClean="0"/>
              <a:t>Effect</a:t>
            </a:r>
            <a:r>
              <a:rPr lang="tr-TR" dirty="0" smtClean="0"/>
              <a:t> of </a:t>
            </a:r>
            <a:r>
              <a:rPr lang="tr-TR" dirty="0" err="1" smtClean="0"/>
              <a:t>diagnostic</a:t>
            </a:r>
            <a:r>
              <a:rPr lang="tr-TR" dirty="0" smtClean="0"/>
              <a:t> </a:t>
            </a:r>
            <a:r>
              <a:rPr lang="tr-TR" dirty="0" err="1" smtClean="0"/>
              <a:t>tests</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1363850916"/>
              </p:ext>
            </p:extLst>
          </p:nvPr>
        </p:nvGraphicFramePr>
        <p:xfrm>
          <a:off x="107504" y="2276872"/>
          <a:ext cx="3682752" cy="2169160"/>
        </p:xfrm>
        <a:graphic>
          <a:graphicData uri="http://schemas.openxmlformats.org/drawingml/2006/table">
            <a:tbl>
              <a:tblPr firstRow="1" bandRow="1">
                <a:tableStyleId>{5C22544A-7EE6-4342-B048-85BDC9FD1C3A}</a:tableStyleId>
              </a:tblPr>
              <a:tblGrid>
                <a:gridCol w="917941"/>
                <a:gridCol w="923435"/>
                <a:gridCol w="920688"/>
                <a:gridCol w="920688"/>
              </a:tblGrid>
              <a:tr h="370840">
                <a:tc>
                  <a:txBody>
                    <a:bodyPr/>
                    <a:lstStyle/>
                    <a:p>
                      <a:endParaRPr lang="tr-TR" dirty="0"/>
                    </a:p>
                  </a:txBody>
                  <a:tcPr/>
                </a:tc>
                <a:tc>
                  <a:txBody>
                    <a:bodyPr/>
                    <a:lstStyle/>
                    <a:p>
                      <a:r>
                        <a:rPr lang="tr-TR" dirty="0" smtClean="0"/>
                        <a:t>Gold test +</a:t>
                      </a:r>
                      <a:endParaRPr lang="tr-TR" dirty="0"/>
                    </a:p>
                  </a:txBody>
                  <a:tcPr/>
                </a:tc>
                <a:tc>
                  <a:txBody>
                    <a:bodyPr/>
                    <a:lstStyle/>
                    <a:p>
                      <a:r>
                        <a:rPr lang="tr-TR" dirty="0" smtClean="0"/>
                        <a:t>Gold</a:t>
                      </a:r>
                      <a:r>
                        <a:rPr lang="tr-TR" baseline="0" dirty="0" smtClean="0"/>
                        <a:t> test -</a:t>
                      </a:r>
                      <a:endParaRPr lang="tr-TR" dirty="0"/>
                    </a:p>
                  </a:txBody>
                  <a:tcPr/>
                </a:tc>
                <a:tc>
                  <a:txBody>
                    <a:bodyPr/>
                    <a:lstStyle/>
                    <a:p>
                      <a:r>
                        <a:rPr lang="tr-TR" dirty="0" smtClean="0"/>
                        <a:t>Total</a:t>
                      </a:r>
                      <a:endParaRPr lang="tr-TR" dirty="0"/>
                    </a:p>
                  </a:txBody>
                  <a:tcPr/>
                </a:tc>
              </a:tr>
              <a:tr h="370840">
                <a:tc>
                  <a:txBody>
                    <a:bodyPr/>
                    <a:lstStyle/>
                    <a:p>
                      <a:r>
                        <a:rPr lang="tr-TR" dirty="0" smtClean="0"/>
                        <a:t>Test</a:t>
                      </a:r>
                      <a:r>
                        <a:rPr lang="tr-TR" baseline="0" dirty="0" smtClean="0"/>
                        <a:t> +</a:t>
                      </a:r>
                    </a:p>
                    <a:p>
                      <a:r>
                        <a:rPr lang="tr-TR" sz="1200" baseline="0" dirty="0" smtClean="0"/>
                        <a:t>(</a:t>
                      </a:r>
                      <a:r>
                        <a:rPr lang="tr-TR" sz="1200" baseline="0" dirty="0" err="1" smtClean="0"/>
                        <a:t>cases</a:t>
                      </a:r>
                      <a:r>
                        <a:rPr lang="tr-TR" sz="1200" baseline="0" dirty="0" smtClean="0"/>
                        <a:t>)</a:t>
                      </a:r>
                      <a:endParaRPr lang="tr-TR" sz="1200" dirty="0"/>
                    </a:p>
                  </a:txBody>
                  <a:tcPr/>
                </a:tc>
                <a:tc>
                  <a:txBody>
                    <a:bodyPr/>
                    <a:lstStyle/>
                    <a:p>
                      <a:r>
                        <a:rPr lang="tr-TR" dirty="0" smtClean="0"/>
                        <a:t>95 </a:t>
                      </a:r>
                    </a:p>
                    <a:p>
                      <a:r>
                        <a:rPr lang="tr-TR" sz="1400" dirty="0" smtClean="0"/>
                        <a:t>(True</a:t>
                      </a:r>
                      <a:r>
                        <a:rPr lang="tr-TR" sz="1400" baseline="0" dirty="0" smtClean="0"/>
                        <a:t> +)</a:t>
                      </a:r>
                      <a:endParaRPr lang="tr-TR" sz="1400" dirty="0"/>
                    </a:p>
                  </a:txBody>
                  <a:tcPr/>
                </a:tc>
                <a:tc>
                  <a:txBody>
                    <a:bodyPr/>
                    <a:lstStyle/>
                    <a:p>
                      <a:r>
                        <a:rPr lang="tr-TR" dirty="0" smtClean="0"/>
                        <a:t>45</a:t>
                      </a:r>
                    </a:p>
                    <a:p>
                      <a:r>
                        <a:rPr lang="tr-TR" sz="1400" dirty="0" smtClean="0"/>
                        <a:t>(</a:t>
                      </a:r>
                      <a:r>
                        <a:rPr lang="tr-TR" sz="1400" dirty="0" err="1" smtClean="0"/>
                        <a:t>False</a:t>
                      </a:r>
                      <a:r>
                        <a:rPr lang="tr-TR" sz="1400" dirty="0" smtClean="0"/>
                        <a:t> +)</a:t>
                      </a:r>
                      <a:endParaRPr lang="tr-TR" sz="1400" dirty="0"/>
                    </a:p>
                  </a:txBody>
                  <a:tcPr/>
                </a:tc>
                <a:tc>
                  <a:txBody>
                    <a:bodyPr/>
                    <a:lstStyle/>
                    <a:p>
                      <a:r>
                        <a:rPr lang="tr-TR" dirty="0" smtClean="0"/>
                        <a:t>140</a:t>
                      </a:r>
                      <a:endParaRPr lang="tr-TR" dirty="0"/>
                    </a:p>
                  </a:txBody>
                  <a:tcPr/>
                </a:tc>
              </a:tr>
              <a:tr h="370840">
                <a:tc>
                  <a:txBody>
                    <a:bodyPr/>
                    <a:lstStyle/>
                    <a:p>
                      <a:r>
                        <a:rPr lang="tr-TR" dirty="0" smtClean="0"/>
                        <a:t>Test –</a:t>
                      </a:r>
                    </a:p>
                    <a:p>
                      <a:r>
                        <a:rPr lang="tr-TR" sz="1200" dirty="0" smtClean="0"/>
                        <a:t>(</a:t>
                      </a:r>
                      <a:r>
                        <a:rPr lang="tr-TR" sz="1200" dirty="0" err="1" smtClean="0"/>
                        <a:t>excluded</a:t>
                      </a:r>
                      <a:r>
                        <a:rPr lang="tr-TR" sz="1200" dirty="0" smtClean="0"/>
                        <a:t>)</a:t>
                      </a:r>
                      <a:endParaRPr lang="tr-TR" sz="1200" dirty="0"/>
                    </a:p>
                  </a:txBody>
                  <a:tcPr/>
                </a:tc>
                <a:tc>
                  <a:txBody>
                    <a:bodyPr/>
                    <a:lstStyle/>
                    <a:p>
                      <a:r>
                        <a:rPr lang="tr-TR" dirty="0" smtClean="0"/>
                        <a:t>5</a:t>
                      </a:r>
                    </a:p>
                    <a:p>
                      <a:r>
                        <a:rPr lang="tr-TR" sz="1400" dirty="0" smtClean="0"/>
                        <a:t>(</a:t>
                      </a:r>
                      <a:r>
                        <a:rPr lang="tr-TR" sz="1400" dirty="0" err="1" smtClean="0"/>
                        <a:t>False</a:t>
                      </a:r>
                      <a:r>
                        <a:rPr lang="tr-TR" sz="1400" dirty="0" smtClean="0"/>
                        <a:t> -)</a:t>
                      </a:r>
                      <a:endParaRPr lang="tr-TR" sz="1400" dirty="0"/>
                    </a:p>
                  </a:txBody>
                  <a:tcPr/>
                </a:tc>
                <a:tc>
                  <a:txBody>
                    <a:bodyPr/>
                    <a:lstStyle/>
                    <a:p>
                      <a:r>
                        <a:rPr lang="tr-TR" dirty="0" smtClean="0"/>
                        <a:t>55</a:t>
                      </a:r>
                    </a:p>
                    <a:p>
                      <a:r>
                        <a:rPr lang="tr-TR" sz="1400" dirty="0" smtClean="0"/>
                        <a:t>(True -)</a:t>
                      </a:r>
                      <a:endParaRPr lang="tr-TR" sz="1400" dirty="0"/>
                    </a:p>
                  </a:txBody>
                  <a:tcPr/>
                </a:tc>
                <a:tc>
                  <a:txBody>
                    <a:bodyPr/>
                    <a:lstStyle/>
                    <a:p>
                      <a:r>
                        <a:rPr lang="tr-TR" dirty="0" smtClean="0"/>
                        <a:t>60</a:t>
                      </a:r>
                      <a:endParaRPr lang="tr-TR" dirty="0"/>
                    </a:p>
                  </a:txBody>
                  <a:tcPr/>
                </a:tc>
              </a:tr>
              <a:tr h="370840">
                <a:tc>
                  <a:txBody>
                    <a:bodyPr/>
                    <a:lstStyle/>
                    <a:p>
                      <a:r>
                        <a:rPr lang="tr-TR" dirty="0" smtClean="0"/>
                        <a:t>Total</a:t>
                      </a:r>
                      <a:endParaRPr lang="tr-TR" dirty="0"/>
                    </a:p>
                  </a:txBody>
                  <a:tcPr/>
                </a:tc>
                <a:tc>
                  <a:txBody>
                    <a:bodyPr/>
                    <a:lstStyle/>
                    <a:p>
                      <a:r>
                        <a:rPr lang="tr-TR" dirty="0" smtClean="0"/>
                        <a:t>100</a:t>
                      </a:r>
                      <a:endParaRPr lang="tr-TR" dirty="0"/>
                    </a:p>
                  </a:txBody>
                  <a:tcPr/>
                </a:tc>
                <a:tc>
                  <a:txBody>
                    <a:bodyPr/>
                    <a:lstStyle/>
                    <a:p>
                      <a:r>
                        <a:rPr lang="tr-TR" dirty="0" smtClean="0"/>
                        <a:t>100</a:t>
                      </a:r>
                      <a:endParaRPr lang="tr-TR" dirty="0"/>
                    </a:p>
                  </a:txBody>
                  <a:tcPr/>
                </a:tc>
                <a:tc>
                  <a:txBody>
                    <a:bodyPr/>
                    <a:lstStyle/>
                    <a:p>
                      <a:r>
                        <a:rPr lang="tr-TR" dirty="0" smtClean="0"/>
                        <a:t>200</a:t>
                      </a:r>
                      <a:endParaRPr lang="tr-TR" dirty="0"/>
                    </a:p>
                  </a:txBody>
                  <a:tcPr/>
                </a:tc>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3823297497"/>
              </p:ext>
            </p:extLst>
          </p:nvPr>
        </p:nvGraphicFramePr>
        <p:xfrm>
          <a:off x="4788024" y="2276872"/>
          <a:ext cx="3336032" cy="2169160"/>
        </p:xfrm>
        <a:graphic>
          <a:graphicData uri="http://schemas.openxmlformats.org/drawingml/2006/table">
            <a:tbl>
              <a:tblPr firstRow="1" bandRow="1">
                <a:tableStyleId>{5C22544A-7EE6-4342-B048-85BDC9FD1C3A}</a:tableStyleId>
              </a:tblPr>
              <a:tblGrid>
                <a:gridCol w="834008"/>
                <a:gridCol w="834008"/>
                <a:gridCol w="834008"/>
                <a:gridCol w="834008"/>
              </a:tblGrid>
              <a:tr h="370840">
                <a:tc>
                  <a:txBody>
                    <a:bodyPr/>
                    <a:lstStyle/>
                    <a:p>
                      <a:endParaRPr lang="tr-T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Gold test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Gold</a:t>
                      </a:r>
                      <a:r>
                        <a:rPr lang="tr-TR" baseline="0" dirty="0" smtClean="0"/>
                        <a:t> test -</a:t>
                      </a:r>
                      <a:endParaRPr lang="tr-TR" dirty="0" smtClean="0"/>
                    </a:p>
                  </a:txBody>
                  <a:tcPr/>
                </a:tc>
                <a:tc>
                  <a:txBody>
                    <a:bodyPr/>
                    <a:lstStyle/>
                    <a:p>
                      <a:r>
                        <a:rPr lang="tr-TR" dirty="0" smtClean="0"/>
                        <a:t>Total</a:t>
                      </a:r>
                      <a:endParaRPr lang="tr-TR" dirty="0"/>
                    </a:p>
                  </a:txBody>
                  <a:tcPr/>
                </a:tc>
              </a:tr>
              <a:tr h="370840">
                <a:tc>
                  <a:txBody>
                    <a:bodyPr/>
                    <a:lstStyle/>
                    <a:p>
                      <a:r>
                        <a:rPr lang="tr-TR" sz="1800" dirty="0" smtClean="0"/>
                        <a:t>Test</a:t>
                      </a:r>
                      <a:r>
                        <a:rPr lang="tr-TR" sz="1800" baseline="0" dirty="0" smtClean="0"/>
                        <a:t> +</a:t>
                      </a:r>
                    </a:p>
                    <a:p>
                      <a:r>
                        <a:rPr lang="tr-TR" sz="1400" baseline="0" dirty="0" smtClean="0"/>
                        <a:t>(</a:t>
                      </a:r>
                      <a:r>
                        <a:rPr lang="tr-TR" sz="1400" baseline="0" dirty="0" err="1" smtClean="0"/>
                        <a:t>cases</a:t>
                      </a:r>
                      <a:r>
                        <a:rPr lang="tr-TR" sz="1400" baseline="0" dirty="0" smtClean="0"/>
                        <a:t>)</a:t>
                      </a:r>
                      <a:endParaRPr lang="tr-TR" sz="1400" dirty="0" smtClean="0"/>
                    </a:p>
                  </a:txBody>
                  <a:tcPr/>
                </a:tc>
                <a:tc>
                  <a:txBody>
                    <a:bodyPr/>
                    <a:lstStyle/>
                    <a:p>
                      <a:r>
                        <a:rPr lang="tr-TR" dirty="0" smtClean="0"/>
                        <a:t>55</a:t>
                      </a:r>
                    </a:p>
                    <a:p>
                      <a:r>
                        <a:rPr lang="tr-TR" sz="1400" dirty="0" smtClean="0"/>
                        <a:t>(True +)</a:t>
                      </a:r>
                      <a:endParaRPr lang="tr-TR" sz="1400" dirty="0"/>
                    </a:p>
                  </a:txBody>
                  <a:tcPr/>
                </a:tc>
                <a:tc>
                  <a:txBody>
                    <a:bodyPr/>
                    <a:lstStyle/>
                    <a:p>
                      <a:r>
                        <a:rPr lang="tr-TR" dirty="0" smtClean="0"/>
                        <a:t>5</a:t>
                      </a:r>
                    </a:p>
                    <a:p>
                      <a:r>
                        <a:rPr lang="tr-TR" sz="1400" dirty="0" smtClean="0"/>
                        <a:t>(</a:t>
                      </a:r>
                      <a:r>
                        <a:rPr lang="tr-TR" sz="1400" dirty="0" err="1" smtClean="0"/>
                        <a:t>False</a:t>
                      </a:r>
                      <a:r>
                        <a:rPr lang="tr-TR" sz="1400" dirty="0" smtClean="0"/>
                        <a:t> +)</a:t>
                      </a:r>
                      <a:endParaRPr lang="tr-TR" sz="1400" dirty="0"/>
                    </a:p>
                  </a:txBody>
                  <a:tcPr/>
                </a:tc>
                <a:tc>
                  <a:txBody>
                    <a:bodyPr/>
                    <a:lstStyle/>
                    <a:p>
                      <a:r>
                        <a:rPr lang="tr-TR" dirty="0" smtClean="0"/>
                        <a:t>60</a:t>
                      </a:r>
                      <a:endParaRPr lang="tr-TR" dirty="0"/>
                    </a:p>
                  </a:txBody>
                  <a:tcPr/>
                </a:tc>
              </a:tr>
              <a:tr h="370840">
                <a:tc>
                  <a:txBody>
                    <a:bodyPr/>
                    <a:lstStyle/>
                    <a:p>
                      <a:r>
                        <a:rPr lang="tr-TR" sz="1800" dirty="0" smtClean="0"/>
                        <a:t>Test –</a:t>
                      </a:r>
                    </a:p>
                    <a:p>
                      <a:r>
                        <a:rPr lang="tr-TR" sz="1200" dirty="0" smtClean="0"/>
                        <a:t>(</a:t>
                      </a:r>
                      <a:r>
                        <a:rPr lang="tr-TR" sz="1200" dirty="0" err="1" smtClean="0"/>
                        <a:t>excluded</a:t>
                      </a:r>
                      <a:endParaRPr lang="tr-TR" sz="1200" dirty="0"/>
                    </a:p>
                  </a:txBody>
                  <a:tcPr/>
                </a:tc>
                <a:tc>
                  <a:txBody>
                    <a:bodyPr/>
                    <a:lstStyle/>
                    <a:p>
                      <a:r>
                        <a:rPr lang="tr-TR" dirty="0" smtClean="0"/>
                        <a:t>45</a:t>
                      </a:r>
                    </a:p>
                    <a:p>
                      <a:r>
                        <a:rPr lang="tr-TR" sz="1400" dirty="0" smtClean="0"/>
                        <a:t>(</a:t>
                      </a:r>
                      <a:r>
                        <a:rPr lang="tr-TR" sz="1400" dirty="0" err="1" smtClean="0"/>
                        <a:t>False</a:t>
                      </a:r>
                      <a:r>
                        <a:rPr lang="tr-TR" sz="1400" dirty="0" smtClean="0"/>
                        <a:t> -)</a:t>
                      </a:r>
                      <a:endParaRPr lang="tr-TR" sz="1400" dirty="0"/>
                    </a:p>
                  </a:txBody>
                  <a:tcPr/>
                </a:tc>
                <a:tc>
                  <a:txBody>
                    <a:bodyPr/>
                    <a:lstStyle/>
                    <a:p>
                      <a:r>
                        <a:rPr lang="tr-TR" dirty="0" smtClean="0"/>
                        <a:t>95</a:t>
                      </a:r>
                    </a:p>
                    <a:p>
                      <a:r>
                        <a:rPr lang="tr-TR" sz="1400" dirty="0" smtClean="0"/>
                        <a:t>(True -)</a:t>
                      </a:r>
                      <a:endParaRPr lang="tr-TR" sz="1400" dirty="0"/>
                    </a:p>
                  </a:txBody>
                  <a:tcPr/>
                </a:tc>
                <a:tc>
                  <a:txBody>
                    <a:bodyPr/>
                    <a:lstStyle/>
                    <a:p>
                      <a:r>
                        <a:rPr lang="tr-TR" dirty="0" smtClean="0"/>
                        <a:t>140</a:t>
                      </a:r>
                      <a:endParaRPr lang="tr-TR" dirty="0"/>
                    </a:p>
                  </a:txBody>
                  <a:tcPr/>
                </a:tc>
              </a:tr>
              <a:tr h="370840">
                <a:tc>
                  <a:txBody>
                    <a:bodyPr/>
                    <a:lstStyle/>
                    <a:p>
                      <a:r>
                        <a:rPr lang="tr-TR" dirty="0" smtClean="0"/>
                        <a:t>Total</a:t>
                      </a:r>
                      <a:endParaRPr lang="tr-TR" dirty="0"/>
                    </a:p>
                  </a:txBody>
                  <a:tcPr/>
                </a:tc>
                <a:tc>
                  <a:txBody>
                    <a:bodyPr/>
                    <a:lstStyle/>
                    <a:p>
                      <a:r>
                        <a:rPr lang="tr-TR" dirty="0" smtClean="0"/>
                        <a:t>100</a:t>
                      </a:r>
                      <a:endParaRPr lang="tr-TR" dirty="0"/>
                    </a:p>
                  </a:txBody>
                  <a:tcPr/>
                </a:tc>
                <a:tc>
                  <a:txBody>
                    <a:bodyPr/>
                    <a:lstStyle/>
                    <a:p>
                      <a:r>
                        <a:rPr lang="tr-TR" dirty="0" smtClean="0"/>
                        <a:t>100</a:t>
                      </a:r>
                      <a:endParaRPr lang="tr-TR" dirty="0"/>
                    </a:p>
                  </a:txBody>
                  <a:tcPr/>
                </a:tc>
                <a:tc>
                  <a:txBody>
                    <a:bodyPr/>
                    <a:lstStyle/>
                    <a:p>
                      <a:r>
                        <a:rPr lang="tr-TR" dirty="0" smtClean="0"/>
                        <a:t>200</a:t>
                      </a:r>
                      <a:endParaRPr lang="tr-TR" dirty="0"/>
                    </a:p>
                  </a:txBody>
                  <a:tcPr/>
                </a:tc>
              </a:tr>
            </a:tbl>
          </a:graphicData>
        </a:graphic>
      </p:graphicFrame>
      <p:sp>
        <p:nvSpPr>
          <p:cNvPr id="6" name="Metin kutusu 5"/>
          <p:cNvSpPr txBox="1"/>
          <p:nvPr/>
        </p:nvSpPr>
        <p:spPr>
          <a:xfrm>
            <a:off x="539552" y="1844824"/>
            <a:ext cx="2808312" cy="369332"/>
          </a:xfrm>
          <a:prstGeom prst="rect">
            <a:avLst/>
          </a:prstGeom>
          <a:noFill/>
        </p:spPr>
        <p:txBody>
          <a:bodyPr wrap="square" rtlCol="0">
            <a:spAutoFit/>
          </a:bodyPr>
          <a:lstStyle/>
          <a:p>
            <a:r>
              <a:rPr lang="tr-TR" b="1" dirty="0" smtClean="0"/>
              <a:t>High-</a:t>
            </a:r>
            <a:r>
              <a:rPr lang="tr-TR" b="1" dirty="0" err="1" smtClean="0"/>
              <a:t>sensitivity</a:t>
            </a:r>
            <a:r>
              <a:rPr lang="tr-TR" b="1" dirty="0" smtClean="0"/>
              <a:t> test</a:t>
            </a:r>
            <a:endParaRPr lang="tr-TR" b="1" dirty="0"/>
          </a:p>
        </p:txBody>
      </p:sp>
      <p:sp>
        <p:nvSpPr>
          <p:cNvPr id="7" name="Metin kutusu 6"/>
          <p:cNvSpPr txBox="1"/>
          <p:nvPr/>
        </p:nvSpPr>
        <p:spPr>
          <a:xfrm>
            <a:off x="4911682" y="1844824"/>
            <a:ext cx="2291781" cy="369332"/>
          </a:xfrm>
          <a:prstGeom prst="rect">
            <a:avLst/>
          </a:prstGeom>
          <a:noFill/>
        </p:spPr>
        <p:txBody>
          <a:bodyPr wrap="none" rtlCol="0">
            <a:spAutoFit/>
          </a:bodyPr>
          <a:lstStyle/>
          <a:p>
            <a:r>
              <a:rPr lang="tr-TR" b="1" dirty="0" err="1" smtClean="0"/>
              <a:t>Low-sensitivity</a:t>
            </a:r>
            <a:r>
              <a:rPr lang="tr-TR" b="1" dirty="0" smtClean="0"/>
              <a:t> test</a:t>
            </a:r>
            <a:endParaRPr lang="tr-TR" b="1" dirty="0"/>
          </a:p>
        </p:txBody>
      </p:sp>
      <p:cxnSp>
        <p:nvCxnSpPr>
          <p:cNvPr id="9" name="Düz Ok Bağlayıcısı 8"/>
          <p:cNvCxnSpPr/>
          <p:nvPr/>
        </p:nvCxnSpPr>
        <p:spPr>
          <a:xfrm flipH="1">
            <a:off x="1394898" y="3356992"/>
            <a:ext cx="623792"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Metin kutusu 12"/>
          <p:cNvSpPr txBox="1"/>
          <p:nvPr/>
        </p:nvSpPr>
        <p:spPr>
          <a:xfrm>
            <a:off x="203577" y="4978042"/>
            <a:ext cx="3818866" cy="1477328"/>
          </a:xfrm>
          <a:prstGeom prst="rect">
            <a:avLst/>
          </a:prstGeom>
          <a:noFill/>
        </p:spPr>
        <p:txBody>
          <a:bodyPr wrap="none" rtlCol="0">
            <a:spAutoFit/>
          </a:bodyPr>
          <a:lstStyle/>
          <a:p>
            <a:r>
              <a:rPr lang="tr-TR" dirty="0" err="1" smtClean="0"/>
              <a:t>False</a:t>
            </a:r>
            <a:r>
              <a:rPr lang="tr-TR" dirty="0" smtClean="0"/>
              <a:t> + </a:t>
            </a:r>
            <a:r>
              <a:rPr lang="tr-TR" dirty="0" smtClean="0">
                <a:latin typeface="+mj-lt"/>
              </a:rPr>
              <a:t>45</a:t>
            </a:r>
            <a:r>
              <a:rPr lang="tr-TR" dirty="0" smtClean="0"/>
              <a:t> </a:t>
            </a:r>
            <a:r>
              <a:rPr lang="tr-TR" dirty="0" err="1" smtClean="0"/>
              <a:t>people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without</a:t>
            </a:r>
            <a:r>
              <a:rPr lang="tr-TR" dirty="0" smtClean="0"/>
              <a:t> </a:t>
            </a:r>
          </a:p>
          <a:p>
            <a:r>
              <a:rPr lang="tr-TR" dirty="0" err="1" smtClean="0"/>
              <a:t>disease</a:t>
            </a:r>
            <a:r>
              <a:rPr lang="tr-TR" dirty="0" smtClean="0"/>
              <a:t> </a:t>
            </a:r>
            <a:r>
              <a:rPr lang="tr-TR" dirty="0" err="1" smtClean="0"/>
              <a:t>will</a:t>
            </a:r>
            <a:r>
              <a:rPr lang="tr-TR" dirty="0" smtClean="0"/>
              <a:t> </a:t>
            </a:r>
            <a:r>
              <a:rPr lang="tr-TR" dirty="0" err="1" smtClean="0"/>
              <a:t>enter</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endParaRPr lang="tr-TR" dirty="0" smtClean="0"/>
          </a:p>
          <a:p>
            <a:endParaRPr lang="tr-TR" dirty="0"/>
          </a:p>
          <a:p>
            <a:r>
              <a:rPr lang="tr-TR" dirty="0" err="1" smtClean="0"/>
              <a:t>False</a:t>
            </a:r>
            <a:r>
              <a:rPr lang="tr-TR" dirty="0" smtClean="0"/>
              <a:t> – </a:t>
            </a:r>
            <a:r>
              <a:rPr lang="tr-TR" dirty="0" smtClean="0">
                <a:latin typeface="+mj-lt"/>
              </a:rPr>
              <a:t>5</a:t>
            </a:r>
            <a:r>
              <a:rPr lang="tr-TR" dirty="0" smtClean="0"/>
              <a:t> </a:t>
            </a:r>
            <a:r>
              <a:rPr lang="tr-TR" dirty="0" err="1" smtClean="0"/>
              <a:t>people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a:t>
            </a:r>
            <a:r>
              <a:rPr lang="tr-TR" dirty="0" smtClean="0"/>
              <a:t> </a:t>
            </a:r>
            <a:r>
              <a:rPr lang="tr-TR" dirty="0" err="1" smtClean="0"/>
              <a:t>disease</a:t>
            </a:r>
            <a:endParaRPr lang="tr-TR" dirty="0" smtClean="0"/>
          </a:p>
          <a:p>
            <a:r>
              <a:rPr lang="tr-TR" dirty="0" smtClean="0"/>
              <a:t> </a:t>
            </a:r>
            <a:r>
              <a:rPr lang="tr-TR" dirty="0" err="1" smtClean="0"/>
              <a:t>will</a:t>
            </a:r>
            <a:r>
              <a:rPr lang="tr-TR" dirty="0" smtClean="0"/>
              <a:t> not </a:t>
            </a:r>
            <a:r>
              <a:rPr lang="tr-TR" dirty="0" err="1" smtClean="0"/>
              <a:t>enter</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endParaRPr lang="tr-TR" dirty="0"/>
          </a:p>
        </p:txBody>
      </p:sp>
      <p:cxnSp>
        <p:nvCxnSpPr>
          <p:cNvPr id="15" name="Düz Ok Bağlayıcısı 14"/>
          <p:cNvCxnSpPr/>
          <p:nvPr/>
        </p:nvCxnSpPr>
        <p:spPr>
          <a:xfrm flipH="1">
            <a:off x="1323135" y="4005064"/>
            <a:ext cx="216024"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Düz Ok Bağlayıcısı 20"/>
          <p:cNvCxnSpPr/>
          <p:nvPr/>
        </p:nvCxnSpPr>
        <p:spPr>
          <a:xfrm flipH="1">
            <a:off x="6300192" y="3356992"/>
            <a:ext cx="216024"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Düz Ok Bağlayıcısı 22"/>
          <p:cNvCxnSpPr/>
          <p:nvPr/>
        </p:nvCxnSpPr>
        <p:spPr>
          <a:xfrm>
            <a:off x="6182526" y="4005064"/>
            <a:ext cx="58833"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Metin kutusu 26"/>
          <p:cNvSpPr txBox="1"/>
          <p:nvPr/>
        </p:nvSpPr>
        <p:spPr>
          <a:xfrm>
            <a:off x="4606783" y="4978042"/>
            <a:ext cx="3943900" cy="1477328"/>
          </a:xfrm>
          <a:prstGeom prst="rect">
            <a:avLst/>
          </a:prstGeom>
          <a:noFill/>
        </p:spPr>
        <p:txBody>
          <a:bodyPr wrap="none" rtlCol="0">
            <a:spAutoFit/>
          </a:bodyPr>
          <a:lstStyle/>
          <a:p>
            <a:r>
              <a:rPr lang="tr-TR" dirty="0" err="1" smtClean="0"/>
              <a:t>False</a:t>
            </a:r>
            <a:r>
              <a:rPr lang="tr-TR" dirty="0" smtClean="0"/>
              <a:t> + </a:t>
            </a:r>
            <a:r>
              <a:rPr lang="tr-TR" dirty="0" smtClean="0">
                <a:latin typeface="+mj-lt"/>
              </a:rPr>
              <a:t>5</a:t>
            </a:r>
            <a:r>
              <a:rPr lang="tr-TR" dirty="0" smtClean="0"/>
              <a:t> </a:t>
            </a:r>
            <a:r>
              <a:rPr lang="tr-TR" dirty="0" err="1" smtClean="0"/>
              <a:t>people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without</a:t>
            </a:r>
            <a:r>
              <a:rPr lang="tr-TR" dirty="0" smtClean="0"/>
              <a:t> </a:t>
            </a:r>
          </a:p>
          <a:p>
            <a:r>
              <a:rPr lang="tr-TR" dirty="0" err="1" smtClean="0"/>
              <a:t>disease</a:t>
            </a:r>
            <a:r>
              <a:rPr lang="tr-TR" dirty="0" smtClean="0"/>
              <a:t> </a:t>
            </a:r>
            <a:r>
              <a:rPr lang="tr-TR" dirty="0" err="1" smtClean="0"/>
              <a:t>will</a:t>
            </a:r>
            <a:r>
              <a:rPr lang="tr-TR" dirty="0" smtClean="0"/>
              <a:t> </a:t>
            </a:r>
            <a:r>
              <a:rPr lang="tr-TR" dirty="0" err="1" smtClean="0"/>
              <a:t>enter</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endParaRPr lang="tr-TR" dirty="0" smtClean="0"/>
          </a:p>
          <a:p>
            <a:endParaRPr lang="tr-TR" dirty="0"/>
          </a:p>
          <a:p>
            <a:r>
              <a:rPr lang="tr-TR" dirty="0" err="1" smtClean="0"/>
              <a:t>False</a:t>
            </a:r>
            <a:r>
              <a:rPr lang="tr-TR" dirty="0" smtClean="0"/>
              <a:t> – </a:t>
            </a:r>
            <a:r>
              <a:rPr lang="tr-TR" dirty="0" smtClean="0">
                <a:latin typeface="+mj-lt"/>
              </a:rPr>
              <a:t>45</a:t>
            </a:r>
            <a:r>
              <a:rPr lang="tr-TR" dirty="0" smtClean="0"/>
              <a:t> </a:t>
            </a:r>
            <a:r>
              <a:rPr lang="tr-TR" dirty="0" err="1" smtClean="0"/>
              <a:t>people</a:t>
            </a:r>
            <a:r>
              <a:rPr lang="tr-TR" dirty="0" smtClean="0"/>
              <a:t> </a:t>
            </a:r>
            <a:r>
              <a:rPr lang="tr-TR" dirty="0" err="1" smtClean="0"/>
              <a:t>who</a:t>
            </a:r>
            <a:r>
              <a:rPr lang="tr-TR" dirty="0" smtClean="0"/>
              <a:t> </a:t>
            </a:r>
            <a:r>
              <a:rPr lang="tr-TR" dirty="0" err="1" smtClean="0"/>
              <a:t>are</a:t>
            </a:r>
            <a:r>
              <a:rPr lang="tr-TR" dirty="0" smtClean="0"/>
              <a:t> </a:t>
            </a:r>
            <a:r>
              <a:rPr lang="tr-TR" dirty="0" err="1" smtClean="0"/>
              <a:t>with</a:t>
            </a:r>
            <a:r>
              <a:rPr lang="tr-TR" dirty="0" smtClean="0"/>
              <a:t> </a:t>
            </a:r>
            <a:r>
              <a:rPr lang="tr-TR" dirty="0" err="1" smtClean="0"/>
              <a:t>disease</a:t>
            </a:r>
            <a:endParaRPr lang="tr-TR" dirty="0" smtClean="0"/>
          </a:p>
          <a:p>
            <a:r>
              <a:rPr lang="tr-TR" dirty="0" smtClean="0"/>
              <a:t> </a:t>
            </a:r>
            <a:r>
              <a:rPr lang="tr-TR" dirty="0" err="1" smtClean="0"/>
              <a:t>will</a:t>
            </a:r>
            <a:r>
              <a:rPr lang="tr-TR" dirty="0" smtClean="0"/>
              <a:t> not </a:t>
            </a:r>
            <a:r>
              <a:rPr lang="tr-TR" dirty="0" err="1" smtClean="0"/>
              <a:t>enter</a:t>
            </a:r>
            <a:r>
              <a:rPr lang="tr-TR" dirty="0" smtClean="0"/>
              <a:t> </a:t>
            </a:r>
            <a:r>
              <a:rPr lang="tr-TR" dirty="0" err="1" smtClean="0"/>
              <a:t>the</a:t>
            </a:r>
            <a:r>
              <a:rPr lang="tr-TR" dirty="0" smtClean="0"/>
              <a:t> </a:t>
            </a:r>
            <a:r>
              <a:rPr lang="tr-TR" dirty="0" err="1" smtClean="0"/>
              <a:t>case</a:t>
            </a:r>
            <a:r>
              <a:rPr lang="tr-TR" dirty="0" smtClean="0"/>
              <a:t> </a:t>
            </a:r>
            <a:r>
              <a:rPr lang="tr-TR" dirty="0" err="1" smtClean="0"/>
              <a:t>group</a:t>
            </a:r>
            <a:endParaRPr lang="tr-TR" dirty="0"/>
          </a:p>
        </p:txBody>
      </p:sp>
    </p:spTree>
    <p:extLst>
      <p:ext uri="{BB962C8B-B14F-4D97-AF65-F5344CB8AC3E}">
        <p14:creationId xmlns:p14="http://schemas.microsoft.com/office/powerpoint/2010/main" val="1770852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Issues</a:t>
            </a:r>
            <a:r>
              <a:rPr lang="tr-TR" dirty="0" smtClean="0"/>
              <a:t> in </a:t>
            </a:r>
            <a:r>
              <a:rPr lang="tr-TR" dirty="0" err="1" smtClean="0"/>
              <a:t>Selection</a:t>
            </a:r>
            <a:r>
              <a:rPr lang="tr-TR" dirty="0" smtClean="0"/>
              <a:t> of </a:t>
            </a:r>
            <a:r>
              <a:rPr lang="tr-TR" dirty="0" err="1" smtClean="0"/>
              <a:t>Cases</a:t>
            </a:r>
            <a:endParaRPr lang="tr-TR" dirty="0"/>
          </a:p>
        </p:txBody>
      </p:sp>
      <p:sp>
        <p:nvSpPr>
          <p:cNvPr id="3" name="İçerik Yer Tutucusu 2"/>
          <p:cNvSpPr>
            <a:spLocks noGrp="1"/>
          </p:cNvSpPr>
          <p:nvPr>
            <p:ph idx="1"/>
          </p:nvPr>
        </p:nvSpPr>
        <p:spPr/>
        <p:txBody>
          <a:bodyPr/>
          <a:lstStyle/>
          <a:p>
            <a:r>
              <a:rPr lang="tr-TR" dirty="0" err="1" smtClean="0"/>
              <a:t>Cases</a:t>
            </a:r>
            <a:r>
              <a:rPr lang="tr-TR" dirty="0" smtClean="0"/>
              <a:t> </a:t>
            </a:r>
            <a:r>
              <a:rPr lang="tr-TR" dirty="0" err="1" smtClean="0"/>
              <a:t>should</a:t>
            </a:r>
            <a:r>
              <a:rPr lang="tr-TR" dirty="0" smtClean="0"/>
              <a:t> be </a:t>
            </a:r>
            <a:r>
              <a:rPr lang="tr-TR" dirty="0" err="1" smtClean="0"/>
              <a:t>homogeneous</a:t>
            </a:r>
            <a:endParaRPr lang="tr-TR" dirty="0" smtClean="0"/>
          </a:p>
          <a:p>
            <a:r>
              <a:rPr lang="tr-TR" dirty="0" err="1" smtClean="0"/>
              <a:t>Conceptually</a:t>
            </a:r>
            <a:r>
              <a:rPr lang="tr-TR" dirty="0" smtClean="0"/>
              <a:t>, </a:t>
            </a:r>
            <a:r>
              <a:rPr lang="tr-TR" dirty="0" err="1" smtClean="0"/>
              <a:t>controls</a:t>
            </a:r>
            <a:r>
              <a:rPr lang="tr-TR" dirty="0" smtClean="0"/>
              <a:t> </a:t>
            </a:r>
            <a:r>
              <a:rPr lang="tr-TR" dirty="0" err="1" smtClean="0"/>
              <a:t>should</a:t>
            </a:r>
            <a:r>
              <a:rPr lang="tr-TR" dirty="0" smtClean="0"/>
              <a:t> </a:t>
            </a:r>
            <a:r>
              <a:rPr lang="tr-TR" dirty="0" err="1" smtClean="0"/>
              <a:t>come</a:t>
            </a:r>
            <a:r>
              <a:rPr lang="tr-TR" dirty="0" smtClean="0"/>
              <a:t> </a:t>
            </a:r>
            <a:r>
              <a:rPr lang="tr-TR" dirty="0" err="1" smtClean="0"/>
              <a:t>from</a:t>
            </a:r>
            <a:r>
              <a:rPr lang="tr-TR" dirty="0" smtClean="0"/>
              <a:t> </a:t>
            </a:r>
            <a:r>
              <a:rPr lang="tr-TR" dirty="0" err="1" smtClean="0"/>
              <a:t>the</a:t>
            </a:r>
            <a:r>
              <a:rPr lang="tr-TR" dirty="0" smtClean="0"/>
              <a:t> </a:t>
            </a:r>
            <a:r>
              <a:rPr lang="tr-TR" dirty="0" err="1" smtClean="0"/>
              <a:t>same</a:t>
            </a:r>
            <a:r>
              <a:rPr lang="tr-TR" dirty="0" smtClean="0"/>
              <a:t> </a:t>
            </a:r>
            <a:r>
              <a:rPr lang="tr-TR" dirty="0" err="1" smtClean="0"/>
              <a:t>population</a:t>
            </a:r>
            <a:r>
              <a:rPr lang="tr-TR" dirty="0" smtClean="0"/>
              <a:t> at risk of </a:t>
            </a:r>
            <a:r>
              <a:rPr lang="tr-TR" dirty="0" err="1" smtClean="0"/>
              <a:t>disease</a:t>
            </a:r>
            <a:r>
              <a:rPr lang="tr-TR" dirty="0" smtClean="0"/>
              <a:t> </a:t>
            </a:r>
            <a:r>
              <a:rPr lang="tr-TR" dirty="0" err="1" smtClean="0"/>
              <a:t>from</a:t>
            </a:r>
            <a:r>
              <a:rPr lang="tr-TR" dirty="0" smtClean="0"/>
              <a:t> </a:t>
            </a:r>
            <a:r>
              <a:rPr lang="tr-TR" dirty="0" err="1" smtClean="0"/>
              <a:t>which</a:t>
            </a:r>
            <a:r>
              <a:rPr lang="tr-TR" dirty="0" smtClean="0"/>
              <a:t> </a:t>
            </a:r>
            <a:r>
              <a:rPr lang="tr-TR" dirty="0" err="1" smtClean="0"/>
              <a:t>cases</a:t>
            </a:r>
            <a:r>
              <a:rPr lang="tr-TR" dirty="0" smtClean="0"/>
              <a:t> </a:t>
            </a:r>
            <a:r>
              <a:rPr lang="tr-TR" dirty="0" err="1" smtClean="0"/>
              <a:t>develop</a:t>
            </a:r>
            <a:endParaRPr lang="tr-TR" dirty="0" smtClean="0"/>
          </a:p>
          <a:p>
            <a:r>
              <a:rPr lang="tr-TR" dirty="0" smtClean="0"/>
              <a:t>But </a:t>
            </a:r>
            <a:r>
              <a:rPr lang="tr-TR" dirty="0" err="1" smtClean="0"/>
              <a:t>practically</a:t>
            </a:r>
            <a:r>
              <a:rPr lang="tr-TR" dirty="0" smtClean="0"/>
              <a:t>, </a:t>
            </a:r>
            <a:r>
              <a:rPr lang="tr-TR" dirty="0" err="1" smtClean="0"/>
              <a:t>controls</a:t>
            </a:r>
            <a:r>
              <a:rPr lang="tr-TR" dirty="0" smtClean="0"/>
              <a:t> </a:t>
            </a:r>
            <a:r>
              <a:rPr lang="tr-TR" dirty="0" err="1" smtClean="0"/>
              <a:t>are</a:t>
            </a:r>
            <a:r>
              <a:rPr lang="tr-TR" dirty="0" smtClean="0"/>
              <a:t> </a:t>
            </a:r>
            <a:r>
              <a:rPr lang="tr-TR" dirty="0" err="1" smtClean="0"/>
              <a:t>often</a:t>
            </a:r>
            <a:r>
              <a:rPr lang="tr-TR" dirty="0" smtClean="0"/>
              <a:t> </a:t>
            </a:r>
            <a:r>
              <a:rPr lang="tr-TR" dirty="0" err="1" smtClean="0"/>
              <a:t>selected</a:t>
            </a:r>
            <a:r>
              <a:rPr lang="tr-TR" dirty="0" smtClean="0"/>
              <a:t> </a:t>
            </a:r>
            <a:r>
              <a:rPr lang="tr-TR" dirty="0" err="1" smtClean="0"/>
              <a:t>to</a:t>
            </a:r>
            <a:r>
              <a:rPr lang="tr-TR" dirty="0" smtClean="0"/>
              <a:t> be </a:t>
            </a:r>
            <a:r>
              <a:rPr lang="tr-TR" dirty="0" err="1" smtClean="0"/>
              <a:t>similar</a:t>
            </a:r>
            <a:r>
              <a:rPr lang="tr-TR" dirty="0" smtClean="0"/>
              <a:t> </a:t>
            </a:r>
            <a:r>
              <a:rPr lang="tr-TR" dirty="0" err="1" smtClean="0"/>
              <a:t>to</a:t>
            </a:r>
            <a:r>
              <a:rPr lang="tr-TR" dirty="0" smtClean="0"/>
              <a:t> </a:t>
            </a:r>
            <a:r>
              <a:rPr lang="tr-TR" dirty="0" err="1" smtClean="0"/>
              <a:t>cases</a:t>
            </a:r>
            <a:r>
              <a:rPr lang="tr-TR" dirty="0" smtClean="0"/>
              <a:t> on </a:t>
            </a:r>
            <a:r>
              <a:rPr lang="tr-TR" dirty="0" err="1" smtClean="0"/>
              <a:t>some</a:t>
            </a:r>
            <a:r>
              <a:rPr lang="tr-TR" dirty="0" smtClean="0"/>
              <a:t> </a:t>
            </a:r>
            <a:r>
              <a:rPr lang="tr-TR" dirty="0" err="1" smtClean="0"/>
              <a:t>key</a:t>
            </a:r>
            <a:r>
              <a:rPr lang="tr-TR" dirty="0" smtClean="0"/>
              <a:t> </a:t>
            </a:r>
            <a:r>
              <a:rPr lang="tr-TR" dirty="0" err="1" smtClean="0"/>
              <a:t>factors</a:t>
            </a:r>
            <a:r>
              <a:rPr lang="tr-TR" dirty="0" smtClean="0"/>
              <a:t> but </a:t>
            </a:r>
            <a:r>
              <a:rPr lang="tr-TR" dirty="0" err="1" smtClean="0"/>
              <a:t>without</a:t>
            </a:r>
            <a:r>
              <a:rPr lang="tr-TR" dirty="0" smtClean="0"/>
              <a:t> </a:t>
            </a:r>
            <a:r>
              <a:rPr lang="tr-TR" dirty="0" err="1" smtClean="0"/>
              <a:t>the</a:t>
            </a:r>
            <a:r>
              <a:rPr lang="tr-TR" dirty="0" smtClean="0"/>
              <a:t> </a:t>
            </a:r>
            <a:r>
              <a:rPr lang="tr-TR" dirty="0" err="1" smtClean="0"/>
              <a:t>disease</a:t>
            </a:r>
            <a:r>
              <a:rPr lang="tr-TR" dirty="0" smtClean="0"/>
              <a:t>. </a:t>
            </a:r>
            <a:r>
              <a:rPr lang="tr-TR" dirty="0" err="1" smtClean="0"/>
              <a:t>Because</a:t>
            </a:r>
            <a:r>
              <a:rPr lang="tr-TR" dirty="0" smtClean="0"/>
              <a:t> it is </a:t>
            </a:r>
            <a:r>
              <a:rPr lang="tr-TR" dirty="0" err="1" smtClean="0"/>
              <a:t>difficult</a:t>
            </a:r>
            <a:r>
              <a:rPr lang="tr-TR" dirty="0" smtClean="0"/>
              <a:t> </a:t>
            </a:r>
            <a:r>
              <a:rPr lang="tr-TR" dirty="0" err="1" smtClean="0"/>
              <a:t>to</a:t>
            </a:r>
            <a:r>
              <a:rPr lang="tr-TR" dirty="0" smtClean="0"/>
              <a:t> define </a:t>
            </a:r>
            <a:r>
              <a:rPr lang="tr-TR" dirty="0" err="1" smtClean="0"/>
              <a:t>the</a:t>
            </a:r>
            <a:r>
              <a:rPr lang="tr-TR" dirty="0" smtClean="0"/>
              <a:t> </a:t>
            </a:r>
            <a:r>
              <a:rPr lang="tr-TR" dirty="0" err="1" smtClean="0"/>
              <a:t>population</a:t>
            </a:r>
            <a:r>
              <a:rPr lang="tr-TR" dirty="0" smtClean="0"/>
              <a:t> at risk of </a:t>
            </a:r>
            <a:r>
              <a:rPr lang="tr-TR" dirty="0" err="1" smtClean="0"/>
              <a:t>disease</a:t>
            </a:r>
            <a:r>
              <a:rPr lang="tr-TR" dirty="0" smtClean="0"/>
              <a:t>.</a:t>
            </a:r>
          </a:p>
          <a:p>
            <a:r>
              <a:rPr lang="tr-TR" dirty="0" err="1" smtClean="0"/>
              <a:t>Different</a:t>
            </a:r>
            <a:r>
              <a:rPr lang="tr-TR" dirty="0" smtClean="0"/>
              <a:t> </a:t>
            </a:r>
            <a:r>
              <a:rPr lang="tr-TR" dirty="0" err="1" smtClean="0"/>
              <a:t>type</a:t>
            </a:r>
            <a:r>
              <a:rPr lang="tr-TR" dirty="0" smtClean="0"/>
              <a:t> of </a:t>
            </a:r>
            <a:r>
              <a:rPr lang="tr-TR" dirty="0" err="1" smtClean="0"/>
              <a:t>controls</a:t>
            </a:r>
            <a:r>
              <a:rPr lang="tr-TR" dirty="0" smtClean="0"/>
              <a:t> </a:t>
            </a:r>
            <a:r>
              <a:rPr lang="tr-TR" dirty="0" err="1" smtClean="0"/>
              <a:t>may</a:t>
            </a:r>
            <a:r>
              <a:rPr lang="tr-TR" dirty="0" smtClean="0"/>
              <a:t> be </a:t>
            </a:r>
            <a:r>
              <a:rPr lang="tr-TR" dirty="0" err="1" smtClean="0"/>
              <a:t>used</a:t>
            </a:r>
            <a:r>
              <a:rPr lang="tr-TR" dirty="0" smtClean="0"/>
              <a:t>, </a:t>
            </a:r>
            <a:r>
              <a:rPr lang="tr-TR" dirty="0" err="1" smtClean="0"/>
              <a:t>and</a:t>
            </a:r>
            <a:r>
              <a:rPr lang="tr-TR" dirty="0" smtClean="0"/>
              <a:t> </a:t>
            </a:r>
            <a:r>
              <a:rPr lang="tr-TR" dirty="0" err="1" smtClean="0"/>
              <a:t>they</a:t>
            </a:r>
            <a:r>
              <a:rPr lang="tr-TR" dirty="0" smtClean="0"/>
              <a:t> </a:t>
            </a:r>
            <a:r>
              <a:rPr lang="tr-TR" dirty="0" err="1" smtClean="0"/>
              <a:t>have</a:t>
            </a:r>
            <a:r>
              <a:rPr lang="tr-TR" dirty="0" smtClean="0"/>
              <a:t> </a:t>
            </a:r>
            <a:r>
              <a:rPr lang="tr-TR" dirty="0" err="1" smtClean="0"/>
              <a:t>different</a:t>
            </a:r>
            <a:r>
              <a:rPr lang="tr-TR" dirty="0" smtClean="0"/>
              <a:t> </a:t>
            </a:r>
            <a:r>
              <a:rPr lang="tr-TR" dirty="0" err="1" smtClean="0"/>
              <a:t>limitations</a:t>
            </a:r>
            <a:r>
              <a:rPr lang="tr-TR" dirty="0" smtClean="0"/>
              <a:t>. </a:t>
            </a:r>
            <a:endParaRPr lang="tr-TR" dirty="0"/>
          </a:p>
        </p:txBody>
      </p:sp>
    </p:spTree>
    <p:extLst>
      <p:ext uri="{BB962C8B-B14F-4D97-AF65-F5344CB8AC3E}">
        <p14:creationId xmlns:p14="http://schemas.microsoft.com/office/powerpoint/2010/main" val="1189406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Types</a:t>
            </a:r>
            <a:r>
              <a:rPr lang="tr-TR" dirty="0" smtClean="0"/>
              <a:t> of </a:t>
            </a:r>
            <a:r>
              <a:rPr lang="tr-TR" dirty="0" err="1" smtClean="0"/>
              <a:t>Controls</a:t>
            </a:r>
            <a:endParaRPr lang="tr-TR" dirty="0"/>
          </a:p>
        </p:txBody>
      </p:sp>
      <p:sp>
        <p:nvSpPr>
          <p:cNvPr id="3" name="İçerik Yer Tutucusu 2"/>
          <p:cNvSpPr>
            <a:spLocks noGrp="1"/>
          </p:cNvSpPr>
          <p:nvPr>
            <p:ph idx="1"/>
          </p:nvPr>
        </p:nvSpPr>
        <p:spPr/>
        <p:txBody>
          <a:bodyPr>
            <a:normAutofit/>
          </a:bodyPr>
          <a:lstStyle/>
          <a:p>
            <a:r>
              <a:rPr lang="tr-TR" dirty="0" err="1" smtClean="0"/>
              <a:t>Hospital</a:t>
            </a:r>
            <a:r>
              <a:rPr lang="tr-TR" dirty="0" smtClean="0"/>
              <a:t> </a:t>
            </a:r>
            <a:r>
              <a:rPr lang="tr-TR" dirty="0" err="1" smtClean="0"/>
              <a:t>controls</a:t>
            </a:r>
            <a:endParaRPr lang="tr-TR" dirty="0" smtClean="0"/>
          </a:p>
          <a:p>
            <a:pPr lvl="1"/>
            <a:r>
              <a:rPr lang="tr-TR" sz="1800" dirty="0" err="1" smtClean="0"/>
              <a:t>They</a:t>
            </a:r>
            <a:r>
              <a:rPr lang="tr-TR" sz="1800" dirty="0" smtClean="0"/>
              <a:t> </a:t>
            </a:r>
            <a:r>
              <a:rPr lang="tr-TR" sz="1800" dirty="0" err="1" smtClean="0"/>
              <a:t>have</a:t>
            </a:r>
            <a:r>
              <a:rPr lang="tr-TR" sz="1800" dirty="0" smtClean="0"/>
              <a:t> </a:t>
            </a:r>
            <a:r>
              <a:rPr lang="tr-TR" sz="1800" dirty="0" err="1" smtClean="0"/>
              <a:t>similar</a:t>
            </a:r>
            <a:r>
              <a:rPr lang="tr-TR" sz="1800" dirty="0" smtClean="0"/>
              <a:t> </a:t>
            </a:r>
            <a:r>
              <a:rPr lang="tr-TR" sz="1800" dirty="0" err="1" smtClean="0"/>
              <a:t>quality</a:t>
            </a:r>
            <a:r>
              <a:rPr lang="tr-TR" sz="1800" dirty="0" smtClean="0"/>
              <a:t> of </a:t>
            </a:r>
            <a:r>
              <a:rPr lang="tr-TR" sz="1800" dirty="0" err="1" smtClean="0"/>
              <a:t>information</a:t>
            </a:r>
            <a:r>
              <a:rPr lang="tr-TR" sz="1800" dirty="0" smtClean="0"/>
              <a:t>, </a:t>
            </a:r>
            <a:r>
              <a:rPr lang="tr-TR" sz="1800" dirty="0" err="1" smtClean="0"/>
              <a:t>are</a:t>
            </a:r>
            <a:r>
              <a:rPr lang="tr-TR" sz="1800" dirty="0" smtClean="0"/>
              <a:t> </a:t>
            </a:r>
            <a:r>
              <a:rPr lang="tr-TR" sz="1800" dirty="0" err="1" smtClean="0"/>
              <a:t>convenient</a:t>
            </a:r>
            <a:r>
              <a:rPr lang="tr-TR" sz="1800" dirty="0" smtClean="0"/>
              <a:t> </a:t>
            </a:r>
            <a:r>
              <a:rPr lang="tr-TR" sz="1800" dirty="0" err="1" smtClean="0"/>
              <a:t>to</a:t>
            </a:r>
            <a:r>
              <a:rPr lang="tr-TR" sz="1800" dirty="0" smtClean="0"/>
              <a:t> </a:t>
            </a:r>
            <a:r>
              <a:rPr lang="tr-TR" sz="1800" dirty="0" err="1" smtClean="0"/>
              <a:t>select</a:t>
            </a:r>
            <a:r>
              <a:rPr lang="tr-TR" sz="1800" dirty="0" smtClean="0"/>
              <a:t>. But </a:t>
            </a:r>
            <a:r>
              <a:rPr lang="tr-TR" sz="1800" dirty="0" err="1" smtClean="0"/>
              <a:t>they</a:t>
            </a:r>
            <a:r>
              <a:rPr lang="tr-TR" sz="1800" dirty="0" smtClean="0"/>
              <a:t> </a:t>
            </a:r>
            <a:r>
              <a:rPr lang="tr-TR" sz="1800" dirty="0" err="1" smtClean="0"/>
              <a:t>have</a:t>
            </a:r>
            <a:r>
              <a:rPr lang="tr-TR" sz="1800" dirty="0" smtClean="0"/>
              <a:t> </a:t>
            </a:r>
            <a:r>
              <a:rPr lang="tr-TR" sz="1800" dirty="0" err="1" smtClean="0"/>
              <a:t>some</a:t>
            </a:r>
            <a:r>
              <a:rPr lang="tr-TR" sz="1800" dirty="0" smtClean="0"/>
              <a:t> </a:t>
            </a:r>
            <a:r>
              <a:rPr lang="tr-TR" sz="1800" dirty="0" err="1" smtClean="0"/>
              <a:t>specific</a:t>
            </a:r>
            <a:r>
              <a:rPr lang="tr-TR" sz="1800" dirty="0" smtClean="0"/>
              <a:t> </a:t>
            </a:r>
            <a:r>
              <a:rPr lang="tr-TR" sz="1800" dirty="0" err="1" smtClean="0"/>
              <a:t>characteristics</a:t>
            </a:r>
            <a:r>
              <a:rPr lang="tr-TR" sz="1800" dirty="0" smtClean="0"/>
              <a:t> </a:t>
            </a:r>
            <a:r>
              <a:rPr lang="tr-TR" sz="1800" dirty="0" err="1" smtClean="0"/>
              <a:t>or</a:t>
            </a:r>
            <a:r>
              <a:rPr lang="tr-TR" sz="1800" dirty="0" smtClean="0"/>
              <a:t> </a:t>
            </a:r>
            <a:r>
              <a:rPr lang="tr-TR" sz="1800" dirty="0" err="1" smtClean="0"/>
              <a:t>diseases</a:t>
            </a:r>
            <a:r>
              <a:rPr lang="tr-TR" sz="1800" dirty="0" smtClean="0"/>
              <a:t> </a:t>
            </a:r>
            <a:r>
              <a:rPr lang="tr-TR" sz="1800" dirty="0" err="1" smtClean="0"/>
              <a:t>that</a:t>
            </a:r>
            <a:r>
              <a:rPr lang="tr-TR" sz="1800" dirty="0" smtClean="0"/>
              <a:t> </a:t>
            </a:r>
            <a:r>
              <a:rPr lang="tr-TR" sz="1800" dirty="0" err="1" smtClean="0"/>
              <a:t>led</a:t>
            </a:r>
            <a:r>
              <a:rPr lang="tr-TR" sz="1800" dirty="0" smtClean="0"/>
              <a:t> </a:t>
            </a:r>
            <a:r>
              <a:rPr lang="tr-TR" sz="1800" dirty="0" err="1" smtClean="0"/>
              <a:t>to</a:t>
            </a:r>
            <a:r>
              <a:rPr lang="tr-TR" sz="1800" dirty="0" smtClean="0"/>
              <a:t> </a:t>
            </a:r>
            <a:r>
              <a:rPr lang="tr-TR" sz="1800" dirty="0" err="1" smtClean="0"/>
              <a:t>hospitalization</a:t>
            </a:r>
            <a:r>
              <a:rPr lang="tr-TR" sz="1800" dirty="0" smtClean="0"/>
              <a:t>.</a:t>
            </a:r>
          </a:p>
          <a:p>
            <a:r>
              <a:rPr lang="tr-TR" dirty="0" err="1" smtClean="0"/>
              <a:t>Dead</a:t>
            </a:r>
            <a:r>
              <a:rPr lang="tr-TR" dirty="0" smtClean="0"/>
              <a:t> </a:t>
            </a:r>
            <a:r>
              <a:rPr lang="tr-TR" dirty="0" err="1" smtClean="0"/>
              <a:t>controls</a:t>
            </a:r>
            <a:endParaRPr lang="tr-TR" dirty="0" smtClean="0"/>
          </a:p>
          <a:p>
            <a:pPr lvl="1"/>
            <a:r>
              <a:rPr lang="tr-TR" sz="1800" dirty="0" err="1" smtClean="0"/>
              <a:t>If</a:t>
            </a:r>
            <a:r>
              <a:rPr lang="tr-TR" sz="1800" dirty="0" smtClean="0"/>
              <a:t> </a:t>
            </a:r>
            <a:r>
              <a:rPr lang="tr-TR" sz="1800" dirty="0" err="1" smtClean="0"/>
              <a:t>cases</a:t>
            </a:r>
            <a:r>
              <a:rPr lang="tr-TR" sz="1800" dirty="0" smtClean="0"/>
              <a:t> </a:t>
            </a:r>
            <a:r>
              <a:rPr lang="tr-TR" sz="1800" dirty="0" err="1" smtClean="0"/>
              <a:t>are</a:t>
            </a:r>
            <a:r>
              <a:rPr lang="tr-TR" sz="1800" dirty="0" smtClean="0"/>
              <a:t> </a:t>
            </a:r>
            <a:r>
              <a:rPr lang="tr-TR" sz="1800" dirty="0" err="1" smtClean="0"/>
              <a:t>dead</a:t>
            </a:r>
            <a:r>
              <a:rPr lang="tr-TR" sz="1800" dirty="0" smtClean="0"/>
              <a:t>, </a:t>
            </a:r>
            <a:r>
              <a:rPr lang="tr-TR" sz="1800" dirty="0" err="1" smtClean="0"/>
              <a:t>information</a:t>
            </a:r>
            <a:r>
              <a:rPr lang="tr-TR" sz="1800" dirty="0" smtClean="0"/>
              <a:t> of </a:t>
            </a:r>
            <a:r>
              <a:rPr lang="tr-TR" sz="1800" dirty="0" err="1" smtClean="0"/>
              <a:t>past</a:t>
            </a:r>
            <a:r>
              <a:rPr lang="tr-TR" sz="1800" dirty="0" smtClean="0"/>
              <a:t> </a:t>
            </a:r>
            <a:r>
              <a:rPr lang="tr-TR" sz="1800" dirty="0" err="1" smtClean="0"/>
              <a:t>exposures</a:t>
            </a:r>
            <a:r>
              <a:rPr lang="tr-TR" sz="1800" dirty="0" smtClean="0"/>
              <a:t> </a:t>
            </a:r>
            <a:r>
              <a:rPr lang="tr-TR" sz="1800" dirty="0" err="1" smtClean="0"/>
              <a:t>will</a:t>
            </a:r>
            <a:r>
              <a:rPr lang="tr-TR" sz="1800" dirty="0" smtClean="0"/>
              <a:t> be </a:t>
            </a:r>
            <a:r>
              <a:rPr lang="tr-TR" sz="1800" dirty="0" err="1" smtClean="0"/>
              <a:t>given</a:t>
            </a:r>
            <a:r>
              <a:rPr lang="tr-TR" sz="1800" dirty="0" smtClean="0"/>
              <a:t> </a:t>
            </a:r>
            <a:r>
              <a:rPr lang="tr-TR" sz="1800" dirty="0" err="1" smtClean="0"/>
              <a:t>by</a:t>
            </a:r>
            <a:r>
              <a:rPr lang="tr-TR" sz="1800" dirty="0" smtClean="0"/>
              <a:t> </a:t>
            </a:r>
            <a:r>
              <a:rPr lang="tr-TR" sz="1800" dirty="0" err="1" smtClean="0"/>
              <a:t>relatives</a:t>
            </a:r>
            <a:r>
              <a:rPr lang="tr-TR" sz="1800" dirty="0" smtClean="0"/>
              <a:t> </a:t>
            </a:r>
            <a:r>
              <a:rPr lang="tr-TR" sz="1800" dirty="0" err="1" smtClean="0"/>
              <a:t>such</a:t>
            </a:r>
            <a:r>
              <a:rPr lang="tr-TR" sz="1800" dirty="0" smtClean="0"/>
              <a:t> as </a:t>
            </a:r>
            <a:r>
              <a:rPr lang="tr-TR" sz="1800" dirty="0" err="1" smtClean="0"/>
              <a:t>spouse</a:t>
            </a:r>
            <a:r>
              <a:rPr lang="tr-TR" sz="1800" dirty="0" smtClean="0"/>
              <a:t> </a:t>
            </a:r>
            <a:r>
              <a:rPr lang="tr-TR" sz="1800" dirty="0" err="1" smtClean="0"/>
              <a:t>or</a:t>
            </a:r>
            <a:r>
              <a:rPr lang="tr-TR" sz="1800" dirty="0" smtClean="0"/>
              <a:t> </a:t>
            </a:r>
            <a:r>
              <a:rPr lang="tr-TR" sz="1800" dirty="0" err="1" smtClean="0"/>
              <a:t>children</a:t>
            </a:r>
            <a:r>
              <a:rPr lang="tr-TR" sz="1800" dirty="0" smtClean="0"/>
              <a:t>.  </a:t>
            </a:r>
            <a:r>
              <a:rPr lang="tr-TR" sz="1800" dirty="0" err="1" smtClean="0"/>
              <a:t>This</a:t>
            </a:r>
            <a:r>
              <a:rPr lang="tr-TR" sz="1800" dirty="0" smtClean="0"/>
              <a:t> </a:t>
            </a:r>
            <a:r>
              <a:rPr lang="tr-TR" sz="1800" dirty="0" err="1" smtClean="0"/>
              <a:t>information</a:t>
            </a:r>
            <a:r>
              <a:rPr lang="tr-TR" sz="1800" dirty="0" smtClean="0"/>
              <a:t> </a:t>
            </a:r>
            <a:r>
              <a:rPr lang="tr-TR" sz="1800" dirty="0" err="1" smtClean="0"/>
              <a:t>may</a:t>
            </a:r>
            <a:r>
              <a:rPr lang="tr-TR" sz="1800" dirty="0" smtClean="0"/>
              <a:t> </a:t>
            </a:r>
            <a:r>
              <a:rPr lang="tr-TR" sz="1800" dirty="0" err="1" smtClean="0"/>
              <a:t>have</a:t>
            </a:r>
            <a:r>
              <a:rPr lang="tr-TR" sz="1800" dirty="0" smtClean="0"/>
              <a:t> </a:t>
            </a:r>
            <a:r>
              <a:rPr lang="tr-TR" sz="1800" dirty="0" err="1" smtClean="0"/>
              <a:t>some</a:t>
            </a:r>
            <a:r>
              <a:rPr lang="tr-TR" sz="1800" dirty="0" smtClean="0"/>
              <a:t> </a:t>
            </a:r>
            <a:r>
              <a:rPr lang="tr-TR" sz="1800" dirty="0" err="1" smtClean="0"/>
              <a:t>limitations</a:t>
            </a:r>
            <a:r>
              <a:rPr lang="tr-TR" sz="1800" dirty="0" smtClean="0"/>
              <a:t>. </a:t>
            </a:r>
            <a:r>
              <a:rPr lang="tr-TR" sz="1800" dirty="0" err="1" smtClean="0"/>
              <a:t>That</a:t>
            </a:r>
            <a:r>
              <a:rPr lang="tr-TR" sz="1800" dirty="0" smtClean="0"/>
              <a:t> time, </a:t>
            </a:r>
            <a:r>
              <a:rPr lang="tr-TR" sz="1800" dirty="0" err="1" smtClean="0"/>
              <a:t>dead</a:t>
            </a:r>
            <a:r>
              <a:rPr lang="tr-TR" sz="1800" dirty="0" smtClean="0"/>
              <a:t> </a:t>
            </a:r>
            <a:r>
              <a:rPr lang="tr-TR" sz="1800" dirty="0" err="1" smtClean="0"/>
              <a:t>people</a:t>
            </a:r>
            <a:r>
              <a:rPr lang="tr-TR" sz="1800" dirty="0" smtClean="0"/>
              <a:t> can be </a:t>
            </a:r>
            <a:r>
              <a:rPr lang="tr-TR" sz="1800" dirty="0" err="1" smtClean="0"/>
              <a:t>selected</a:t>
            </a:r>
            <a:r>
              <a:rPr lang="tr-TR" sz="1800" dirty="0" smtClean="0"/>
              <a:t> as </a:t>
            </a:r>
            <a:r>
              <a:rPr lang="tr-TR" sz="1800" dirty="0" err="1" smtClean="0"/>
              <a:t>controls</a:t>
            </a:r>
            <a:r>
              <a:rPr lang="tr-TR" sz="1800" dirty="0" smtClean="0"/>
              <a:t> </a:t>
            </a:r>
            <a:r>
              <a:rPr lang="tr-TR" sz="1800" dirty="0" err="1" smtClean="0"/>
              <a:t>who</a:t>
            </a:r>
            <a:r>
              <a:rPr lang="tr-TR" sz="1800" dirty="0" smtClean="0"/>
              <a:t> </a:t>
            </a:r>
            <a:r>
              <a:rPr lang="tr-TR" sz="1800" dirty="0" err="1" smtClean="0"/>
              <a:t>share</a:t>
            </a:r>
            <a:r>
              <a:rPr lang="tr-TR" sz="1800" dirty="0" smtClean="0"/>
              <a:t> </a:t>
            </a:r>
            <a:r>
              <a:rPr lang="tr-TR" sz="1800" dirty="0" err="1" smtClean="0"/>
              <a:t>the</a:t>
            </a:r>
            <a:r>
              <a:rPr lang="tr-TR" sz="1800" dirty="0" smtClean="0"/>
              <a:t> </a:t>
            </a:r>
            <a:r>
              <a:rPr lang="tr-TR" sz="1800" dirty="0" err="1" smtClean="0"/>
              <a:t>same</a:t>
            </a:r>
            <a:r>
              <a:rPr lang="tr-TR" sz="1800" dirty="0" smtClean="0"/>
              <a:t> </a:t>
            </a:r>
            <a:r>
              <a:rPr lang="tr-TR" sz="1800" dirty="0" err="1" smtClean="0"/>
              <a:t>limitations</a:t>
            </a:r>
            <a:endParaRPr lang="tr-TR" sz="1800" dirty="0" smtClean="0"/>
          </a:p>
          <a:p>
            <a:r>
              <a:rPr lang="tr-TR" dirty="0" smtClean="0"/>
              <a:t>Best </a:t>
            </a:r>
            <a:r>
              <a:rPr lang="tr-TR" dirty="0" err="1" smtClean="0"/>
              <a:t>friend&amp;neighbour</a:t>
            </a:r>
            <a:r>
              <a:rPr lang="tr-TR" dirty="0" smtClean="0"/>
              <a:t> </a:t>
            </a:r>
            <a:r>
              <a:rPr lang="tr-TR" dirty="0" err="1" smtClean="0"/>
              <a:t>controls</a:t>
            </a:r>
            <a:endParaRPr lang="tr-TR" dirty="0" smtClean="0"/>
          </a:p>
          <a:p>
            <a:pPr lvl="1"/>
            <a:r>
              <a:rPr lang="tr-TR" sz="1800" dirty="0" smtClean="0"/>
              <a:t>May </a:t>
            </a:r>
            <a:r>
              <a:rPr lang="tr-TR" sz="1800" dirty="0" err="1" smtClean="0"/>
              <a:t>share</a:t>
            </a:r>
            <a:r>
              <a:rPr lang="tr-TR" sz="1800" dirty="0" smtClean="0"/>
              <a:t> </a:t>
            </a:r>
            <a:r>
              <a:rPr lang="tr-TR" sz="1800" dirty="0" err="1" smtClean="0"/>
              <a:t>similar</a:t>
            </a:r>
            <a:r>
              <a:rPr lang="tr-TR" sz="1800" dirty="0" smtClean="0"/>
              <a:t> </a:t>
            </a:r>
            <a:r>
              <a:rPr lang="tr-TR" sz="1800" dirty="0" err="1" smtClean="0"/>
              <a:t>characteristics</a:t>
            </a:r>
            <a:endParaRPr lang="tr-TR" sz="1800" dirty="0" smtClean="0"/>
          </a:p>
          <a:p>
            <a:r>
              <a:rPr lang="tr-TR" dirty="0" err="1" smtClean="0"/>
              <a:t>Population</a:t>
            </a:r>
            <a:r>
              <a:rPr lang="tr-TR" dirty="0" smtClean="0"/>
              <a:t> </a:t>
            </a:r>
            <a:r>
              <a:rPr lang="tr-TR" dirty="0" err="1" smtClean="0"/>
              <a:t>controls</a:t>
            </a:r>
            <a:endParaRPr lang="tr-TR" dirty="0" smtClean="0"/>
          </a:p>
          <a:p>
            <a:pPr lvl="1"/>
            <a:r>
              <a:rPr lang="tr-TR" sz="1800" dirty="0" err="1" smtClean="0"/>
              <a:t>Random</a:t>
            </a:r>
            <a:r>
              <a:rPr lang="tr-TR" sz="1800" dirty="0" smtClean="0"/>
              <a:t> </a:t>
            </a:r>
            <a:r>
              <a:rPr lang="tr-TR" sz="1800" dirty="0" err="1" smtClean="0"/>
              <a:t>population</a:t>
            </a:r>
            <a:r>
              <a:rPr lang="tr-TR" sz="1800" dirty="0" smtClean="0"/>
              <a:t> </a:t>
            </a:r>
            <a:r>
              <a:rPr lang="tr-TR" sz="1800" dirty="0" err="1" smtClean="0"/>
              <a:t>based</a:t>
            </a:r>
            <a:r>
              <a:rPr lang="tr-TR" sz="1800" dirty="0" smtClean="0"/>
              <a:t> </a:t>
            </a:r>
            <a:r>
              <a:rPr lang="tr-TR" sz="1800" dirty="0" err="1" smtClean="0"/>
              <a:t>samples</a:t>
            </a:r>
            <a:r>
              <a:rPr lang="tr-TR" sz="1800" dirty="0" smtClean="0"/>
              <a:t>. </a:t>
            </a:r>
            <a:r>
              <a:rPr lang="tr-TR" sz="1800" dirty="0" err="1" smtClean="0"/>
              <a:t>The</a:t>
            </a:r>
            <a:r>
              <a:rPr lang="tr-TR" sz="1800" dirty="0" smtClean="0"/>
              <a:t> </a:t>
            </a:r>
            <a:r>
              <a:rPr lang="tr-TR" sz="1800" dirty="0" err="1" smtClean="0"/>
              <a:t>best</a:t>
            </a:r>
            <a:r>
              <a:rPr lang="tr-TR" sz="1800" dirty="0" smtClean="0"/>
              <a:t> </a:t>
            </a:r>
            <a:r>
              <a:rPr lang="tr-TR" sz="1800" dirty="0" err="1" smtClean="0"/>
              <a:t>way</a:t>
            </a:r>
            <a:r>
              <a:rPr lang="tr-TR" sz="1800" dirty="0" smtClean="0"/>
              <a:t> </a:t>
            </a:r>
            <a:r>
              <a:rPr lang="tr-TR" sz="1800" dirty="0" err="1" smtClean="0"/>
              <a:t>to</a:t>
            </a:r>
            <a:r>
              <a:rPr lang="tr-TR" sz="1800" dirty="0" smtClean="0"/>
              <a:t> set </a:t>
            </a:r>
            <a:r>
              <a:rPr lang="tr-TR" sz="1800" dirty="0" err="1" smtClean="0"/>
              <a:t>causality</a:t>
            </a:r>
            <a:r>
              <a:rPr lang="tr-TR" sz="1800" dirty="0" smtClean="0"/>
              <a:t>.</a:t>
            </a:r>
            <a:endParaRPr lang="tr-TR" sz="1800" dirty="0"/>
          </a:p>
        </p:txBody>
      </p:sp>
    </p:spTree>
    <p:extLst>
      <p:ext uri="{BB962C8B-B14F-4D97-AF65-F5344CB8AC3E}">
        <p14:creationId xmlns:p14="http://schemas.microsoft.com/office/powerpoint/2010/main" val="2985706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dirty="0" err="1" smtClean="0"/>
              <a:t>Example</a:t>
            </a:r>
            <a:r>
              <a:rPr lang="tr-TR" sz="2800" dirty="0" smtClean="0"/>
              <a:t> : </a:t>
            </a:r>
            <a:r>
              <a:rPr lang="tr-TR" sz="2800" dirty="0" err="1" smtClean="0"/>
              <a:t>Selection</a:t>
            </a:r>
            <a:r>
              <a:rPr lang="tr-TR" sz="2800" dirty="0" smtClean="0"/>
              <a:t> of </a:t>
            </a:r>
            <a:r>
              <a:rPr lang="tr-TR" sz="2800" dirty="0" err="1" smtClean="0"/>
              <a:t>cases</a:t>
            </a:r>
            <a:r>
              <a:rPr lang="tr-TR" sz="2800" dirty="0" smtClean="0"/>
              <a:t> </a:t>
            </a:r>
            <a:r>
              <a:rPr lang="tr-TR" sz="2800" dirty="0" err="1" smtClean="0"/>
              <a:t>and</a:t>
            </a:r>
            <a:r>
              <a:rPr lang="tr-TR" sz="2800" dirty="0" smtClean="0"/>
              <a:t> </a:t>
            </a:r>
            <a:r>
              <a:rPr lang="tr-TR" sz="2800" dirty="0" err="1" smtClean="0"/>
              <a:t>controls</a:t>
            </a:r>
            <a:r>
              <a:rPr lang="tr-TR" sz="2800" dirty="0" smtClean="0"/>
              <a:t> (</a:t>
            </a:r>
            <a:r>
              <a:rPr lang="tr-TR" sz="2800" dirty="0" err="1" smtClean="0"/>
              <a:t>Macmahon’s</a:t>
            </a:r>
            <a:r>
              <a:rPr lang="tr-TR" sz="2800" dirty="0" smtClean="0"/>
              <a:t> Case Control </a:t>
            </a:r>
            <a:r>
              <a:rPr lang="tr-TR" sz="2800" dirty="0" err="1" smtClean="0"/>
              <a:t>Study</a:t>
            </a:r>
            <a:r>
              <a:rPr lang="tr-TR" sz="2800" dirty="0" smtClean="0"/>
              <a:t> of </a:t>
            </a:r>
            <a:r>
              <a:rPr lang="tr-TR" sz="2800" dirty="0" err="1" smtClean="0"/>
              <a:t>Pancreatic</a:t>
            </a:r>
            <a:r>
              <a:rPr lang="tr-TR" sz="2800" dirty="0" smtClean="0"/>
              <a:t> </a:t>
            </a:r>
            <a:r>
              <a:rPr lang="tr-TR" sz="2800" dirty="0" err="1" smtClean="0"/>
              <a:t>Cancer</a:t>
            </a:r>
            <a:r>
              <a:rPr lang="tr-TR" sz="2800" dirty="0" smtClean="0"/>
              <a:t>)</a:t>
            </a:r>
            <a:endParaRPr lang="tr-TR" sz="2800" dirty="0"/>
          </a:p>
        </p:txBody>
      </p:sp>
      <p:sp>
        <p:nvSpPr>
          <p:cNvPr id="3" name="İçerik Yer Tutucusu 2"/>
          <p:cNvSpPr>
            <a:spLocks noGrp="1"/>
          </p:cNvSpPr>
          <p:nvPr>
            <p:ph idx="1"/>
          </p:nvPr>
        </p:nvSpPr>
        <p:spPr/>
        <p:txBody>
          <a:bodyPr>
            <a:normAutofit/>
          </a:bodyPr>
          <a:lstStyle/>
          <a:p>
            <a:r>
              <a:rPr lang="tr-TR" dirty="0" err="1" smtClean="0"/>
              <a:t>Cases</a:t>
            </a:r>
            <a:endParaRPr lang="tr-TR" dirty="0" smtClean="0"/>
          </a:p>
          <a:p>
            <a:pPr lvl="1"/>
            <a:r>
              <a:rPr lang="tr-TR" dirty="0" err="1" smtClean="0"/>
              <a:t>Patients</a:t>
            </a:r>
            <a:r>
              <a:rPr lang="tr-TR" dirty="0" smtClean="0"/>
              <a:t> </a:t>
            </a:r>
            <a:r>
              <a:rPr lang="tr-TR" dirty="0" err="1" smtClean="0"/>
              <a:t>with</a:t>
            </a:r>
            <a:r>
              <a:rPr lang="tr-TR" dirty="0" smtClean="0"/>
              <a:t> </a:t>
            </a:r>
            <a:r>
              <a:rPr lang="tr-TR" dirty="0" err="1" smtClean="0"/>
              <a:t>histological</a:t>
            </a:r>
            <a:r>
              <a:rPr lang="tr-TR" dirty="0" smtClean="0"/>
              <a:t> </a:t>
            </a:r>
            <a:r>
              <a:rPr lang="tr-TR" dirty="0" err="1" smtClean="0"/>
              <a:t>diagnoses</a:t>
            </a:r>
            <a:r>
              <a:rPr lang="tr-TR" dirty="0" smtClean="0"/>
              <a:t> of </a:t>
            </a:r>
            <a:r>
              <a:rPr lang="tr-TR" dirty="0" err="1" smtClean="0"/>
              <a:t>pancreatic</a:t>
            </a:r>
            <a:r>
              <a:rPr lang="tr-TR" dirty="0" smtClean="0"/>
              <a:t> </a:t>
            </a:r>
            <a:r>
              <a:rPr lang="tr-TR" dirty="0" err="1" smtClean="0"/>
              <a:t>cancer</a:t>
            </a:r>
            <a:r>
              <a:rPr lang="tr-TR" dirty="0" smtClean="0"/>
              <a:t> in </a:t>
            </a:r>
            <a:r>
              <a:rPr lang="tr-TR" dirty="0" smtClean="0">
                <a:latin typeface="+mj-lt"/>
              </a:rPr>
              <a:t>11</a:t>
            </a:r>
            <a:r>
              <a:rPr lang="tr-TR" dirty="0" smtClean="0"/>
              <a:t> Boston </a:t>
            </a:r>
            <a:r>
              <a:rPr lang="tr-TR" dirty="0" err="1" smtClean="0"/>
              <a:t>and</a:t>
            </a:r>
            <a:r>
              <a:rPr lang="tr-TR" dirty="0" smtClean="0"/>
              <a:t> Rhode Island </a:t>
            </a:r>
            <a:r>
              <a:rPr lang="tr-TR" dirty="0" err="1" smtClean="0"/>
              <a:t>hospitals</a:t>
            </a:r>
            <a:r>
              <a:rPr lang="tr-TR" dirty="0" smtClean="0"/>
              <a:t> </a:t>
            </a:r>
            <a:r>
              <a:rPr lang="tr-TR" dirty="0" err="1" smtClean="0"/>
              <a:t>from</a:t>
            </a:r>
            <a:r>
              <a:rPr lang="tr-TR" dirty="0" smtClean="0"/>
              <a:t> </a:t>
            </a:r>
            <a:r>
              <a:rPr lang="tr-TR" dirty="0" err="1" smtClean="0"/>
              <a:t>October</a:t>
            </a:r>
            <a:r>
              <a:rPr lang="tr-TR" dirty="0" smtClean="0"/>
              <a:t>, </a:t>
            </a:r>
            <a:r>
              <a:rPr lang="tr-TR" dirty="0" smtClean="0">
                <a:latin typeface="+mj-lt"/>
              </a:rPr>
              <a:t>1974</a:t>
            </a:r>
            <a:r>
              <a:rPr lang="tr-TR" dirty="0" smtClean="0"/>
              <a:t> </a:t>
            </a:r>
            <a:r>
              <a:rPr lang="tr-TR" dirty="0" err="1" smtClean="0"/>
              <a:t>to</a:t>
            </a:r>
            <a:r>
              <a:rPr lang="tr-TR" dirty="0" smtClean="0"/>
              <a:t> </a:t>
            </a:r>
            <a:r>
              <a:rPr lang="tr-TR" dirty="0" err="1" smtClean="0"/>
              <a:t>August</a:t>
            </a:r>
            <a:r>
              <a:rPr lang="tr-TR" dirty="0" smtClean="0"/>
              <a:t> ,</a:t>
            </a:r>
            <a:r>
              <a:rPr lang="tr-TR" dirty="0" smtClean="0">
                <a:latin typeface="+mj-lt"/>
              </a:rPr>
              <a:t>1979.</a:t>
            </a:r>
          </a:p>
          <a:p>
            <a:r>
              <a:rPr lang="tr-TR" dirty="0" err="1" smtClean="0"/>
              <a:t>Controls</a:t>
            </a:r>
            <a:endParaRPr lang="tr-TR" dirty="0"/>
          </a:p>
          <a:p>
            <a:pPr lvl="1"/>
            <a:r>
              <a:rPr lang="tr-TR" dirty="0" err="1" smtClean="0"/>
              <a:t>All</a:t>
            </a:r>
            <a:r>
              <a:rPr lang="tr-TR" dirty="0" smtClean="0"/>
              <a:t> </a:t>
            </a:r>
            <a:r>
              <a:rPr lang="tr-TR" dirty="0" err="1" smtClean="0"/>
              <a:t>other</a:t>
            </a:r>
            <a:r>
              <a:rPr lang="tr-TR" dirty="0" smtClean="0"/>
              <a:t> </a:t>
            </a:r>
            <a:r>
              <a:rPr lang="tr-TR" dirty="0" err="1" smtClean="0"/>
              <a:t>patients</a:t>
            </a:r>
            <a:r>
              <a:rPr lang="tr-TR" dirty="0" smtClean="0"/>
              <a:t>  </a:t>
            </a:r>
            <a:r>
              <a:rPr lang="tr-TR" dirty="0" err="1" smtClean="0"/>
              <a:t>who</a:t>
            </a:r>
            <a:r>
              <a:rPr lang="tr-TR" dirty="0" smtClean="0"/>
              <a:t> </a:t>
            </a:r>
            <a:r>
              <a:rPr lang="tr-TR" dirty="0" err="1" smtClean="0"/>
              <a:t>were</a:t>
            </a:r>
            <a:r>
              <a:rPr lang="tr-TR" dirty="0" smtClean="0"/>
              <a:t> </a:t>
            </a:r>
            <a:r>
              <a:rPr lang="tr-TR" dirty="0" err="1" smtClean="0"/>
              <a:t>under</a:t>
            </a:r>
            <a:r>
              <a:rPr lang="tr-TR" dirty="0" smtClean="0"/>
              <a:t> </a:t>
            </a:r>
            <a:r>
              <a:rPr lang="tr-TR" dirty="0" err="1" smtClean="0"/>
              <a:t>the</a:t>
            </a:r>
            <a:r>
              <a:rPr lang="tr-TR" dirty="0" smtClean="0"/>
              <a:t> </a:t>
            </a:r>
            <a:r>
              <a:rPr lang="tr-TR" dirty="0" err="1" smtClean="0"/>
              <a:t>care</a:t>
            </a:r>
            <a:r>
              <a:rPr lang="tr-TR" dirty="0" smtClean="0"/>
              <a:t> of </a:t>
            </a:r>
            <a:r>
              <a:rPr lang="tr-TR" dirty="0" err="1" smtClean="0"/>
              <a:t>the</a:t>
            </a:r>
            <a:r>
              <a:rPr lang="tr-TR" dirty="0" smtClean="0"/>
              <a:t> </a:t>
            </a:r>
            <a:r>
              <a:rPr lang="tr-TR" dirty="0" err="1" smtClean="0"/>
              <a:t>same</a:t>
            </a:r>
            <a:r>
              <a:rPr lang="tr-TR" dirty="0" smtClean="0"/>
              <a:t> </a:t>
            </a:r>
            <a:r>
              <a:rPr lang="tr-TR" dirty="0" err="1" smtClean="0"/>
              <a:t>physician</a:t>
            </a:r>
            <a:r>
              <a:rPr lang="tr-TR" dirty="0" smtClean="0"/>
              <a:t> in </a:t>
            </a:r>
            <a:r>
              <a:rPr lang="tr-TR" dirty="0" err="1" smtClean="0"/>
              <a:t>the</a:t>
            </a:r>
            <a:r>
              <a:rPr lang="tr-TR" dirty="0" smtClean="0"/>
              <a:t> </a:t>
            </a:r>
            <a:r>
              <a:rPr lang="tr-TR" dirty="0" err="1" smtClean="0"/>
              <a:t>same</a:t>
            </a:r>
            <a:r>
              <a:rPr lang="tr-TR" dirty="0" smtClean="0"/>
              <a:t> </a:t>
            </a:r>
            <a:r>
              <a:rPr lang="tr-TR" dirty="0" err="1" smtClean="0"/>
              <a:t>hospital</a:t>
            </a:r>
            <a:r>
              <a:rPr lang="tr-TR" dirty="0" smtClean="0"/>
              <a:t> at </a:t>
            </a:r>
            <a:r>
              <a:rPr lang="tr-TR" dirty="0" err="1" smtClean="0"/>
              <a:t>the</a:t>
            </a:r>
            <a:r>
              <a:rPr lang="tr-TR" dirty="0" smtClean="0"/>
              <a:t> time of </a:t>
            </a:r>
            <a:r>
              <a:rPr lang="tr-TR" dirty="0" err="1" smtClean="0"/>
              <a:t>the</a:t>
            </a:r>
            <a:r>
              <a:rPr lang="tr-TR" dirty="0" smtClean="0"/>
              <a:t> </a:t>
            </a:r>
            <a:r>
              <a:rPr lang="tr-TR" dirty="0" err="1" smtClean="0"/>
              <a:t>interview</a:t>
            </a:r>
            <a:r>
              <a:rPr lang="tr-TR" dirty="0" smtClean="0"/>
              <a:t> of a </a:t>
            </a:r>
            <a:r>
              <a:rPr lang="tr-TR" dirty="0" err="1" smtClean="0"/>
              <a:t>patient</a:t>
            </a:r>
            <a:r>
              <a:rPr lang="tr-TR" dirty="0" smtClean="0"/>
              <a:t> </a:t>
            </a:r>
            <a:r>
              <a:rPr lang="tr-TR" dirty="0" err="1" smtClean="0"/>
              <a:t>with</a:t>
            </a:r>
            <a:r>
              <a:rPr lang="tr-TR" dirty="0" smtClean="0"/>
              <a:t> </a:t>
            </a:r>
            <a:r>
              <a:rPr lang="tr-TR" dirty="0" err="1" smtClean="0"/>
              <a:t>pancreatic</a:t>
            </a:r>
            <a:r>
              <a:rPr lang="tr-TR" dirty="0" smtClean="0"/>
              <a:t> </a:t>
            </a:r>
            <a:r>
              <a:rPr lang="tr-TR" dirty="0" err="1" smtClean="0"/>
              <a:t>cancer</a:t>
            </a:r>
            <a:r>
              <a:rPr lang="tr-TR" dirty="0" smtClean="0"/>
              <a:t>.</a:t>
            </a:r>
          </a:p>
          <a:p>
            <a:pPr marL="393192" lvl="1" indent="0">
              <a:buNone/>
            </a:pPr>
            <a:endParaRPr lang="tr-TR" sz="2000" i="1" dirty="0" smtClean="0"/>
          </a:p>
          <a:p>
            <a:pPr marL="393192" lvl="1" indent="0">
              <a:buNone/>
            </a:pPr>
            <a:r>
              <a:rPr lang="tr-TR" sz="2000" i="1" dirty="0" err="1" smtClean="0">
                <a:solidFill>
                  <a:srgbClr val="FF0000"/>
                </a:solidFill>
              </a:rPr>
              <a:t>In</a:t>
            </a:r>
            <a:r>
              <a:rPr lang="tr-TR" sz="2000" i="1" dirty="0" smtClean="0">
                <a:solidFill>
                  <a:srgbClr val="FF0000"/>
                </a:solidFill>
              </a:rPr>
              <a:t> </a:t>
            </a:r>
            <a:r>
              <a:rPr lang="tr-TR" sz="2000" i="1" dirty="0" err="1" smtClean="0">
                <a:solidFill>
                  <a:srgbClr val="FF0000"/>
                </a:solidFill>
              </a:rPr>
              <a:t>these</a:t>
            </a:r>
            <a:r>
              <a:rPr lang="tr-TR" sz="2000" i="1" dirty="0" smtClean="0">
                <a:solidFill>
                  <a:srgbClr val="FF0000"/>
                </a:solidFill>
              </a:rPr>
              <a:t> </a:t>
            </a:r>
            <a:r>
              <a:rPr lang="tr-TR" sz="2000" i="1" dirty="0" err="1" smtClean="0">
                <a:solidFill>
                  <a:srgbClr val="FF0000"/>
                </a:solidFill>
              </a:rPr>
              <a:t>study</a:t>
            </a:r>
            <a:r>
              <a:rPr lang="tr-TR" sz="2000" i="1" dirty="0" smtClean="0">
                <a:solidFill>
                  <a:srgbClr val="FF0000"/>
                </a:solidFill>
              </a:rPr>
              <a:t> </a:t>
            </a:r>
            <a:r>
              <a:rPr lang="tr-TR" sz="2000" i="1" dirty="0" err="1" smtClean="0">
                <a:solidFill>
                  <a:srgbClr val="FF0000"/>
                </a:solidFill>
              </a:rPr>
              <a:t>Macmahon</a:t>
            </a:r>
            <a:r>
              <a:rPr lang="tr-TR" sz="2000" i="1" dirty="0" smtClean="0">
                <a:solidFill>
                  <a:srgbClr val="FF0000"/>
                </a:solidFill>
              </a:rPr>
              <a:t> </a:t>
            </a:r>
            <a:r>
              <a:rPr lang="tr-TR" sz="2000" i="1" dirty="0" err="1" smtClean="0">
                <a:solidFill>
                  <a:srgbClr val="FF0000"/>
                </a:solidFill>
              </a:rPr>
              <a:t>investigated</a:t>
            </a:r>
            <a:r>
              <a:rPr lang="tr-TR" sz="2000" i="1" dirty="0" smtClean="0">
                <a:solidFill>
                  <a:srgbClr val="FF0000"/>
                </a:solidFill>
              </a:rPr>
              <a:t> </a:t>
            </a:r>
            <a:r>
              <a:rPr lang="tr-TR" sz="2000" i="1" dirty="0" err="1" smtClean="0">
                <a:solidFill>
                  <a:srgbClr val="FF0000"/>
                </a:solidFill>
              </a:rPr>
              <a:t>the</a:t>
            </a:r>
            <a:r>
              <a:rPr lang="tr-TR" sz="2000" i="1" dirty="0" smtClean="0">
                <a:solidFill>
                  <a:srgbClr val="FF0000"/>
                </a:solidFill>
              </a:rPr>
              <a:t> </a:t>
            </a:r>
            <a:r>
              <a:rPr lang="tr-TR" sz="2000" i="1" dirty="0" err="1" smtClean="0">
                <a:solidFill>
                  <a:srgbClr val="FF0000"/>
                </a:solidFill>
              </a:rPr>
              <a:t>causality</a:t>
            </a:r>
            <a:r>
              <a:rPr lang="tr-TR" sz="2000" i="1" dirty="0" smtClean="0">
                <a:solidFill>
                  <a:srgbClr val="FF0000"/>
                </a:solidFill>
              </a:rPr>
              <a:t> </a:t>
            </a:r>
            <a:r>
              <a:rPr lang="tr-TR" sz="2000" i="1" dirty="0" err="1" smtClean="0">
                <a:solidFill>
                  <a:srgbClr val="FF0000"/>
                </a:solidFill>
              </a:rPr>
              <a:t>between</a:t>
            </a:r>
            <a:r>
              <a:rPr lang="tr-TR" sz="2000" i="1" dirty="0" smtClean="0">
                <a:solidFill>
                  <a:srgbClr val="FF0000"/>
                </a:solidFill>
              </a:rPr>
              <a:t> </a:t>
            </a:r>
            <a:r>
              <a:rPr lang="tr-TR" sz="2000" i="1" dirty="0" err="1" smtClean="0">
                <a:solidFill>
                  <a:srgbClr val="FF0000"/>
                </a:solidFill>
              </a:rPr>
              <a:t>pancreatic</a:t>
            </a:r>
            <a:r>
              <a:rPr lang="tr-TR" sz="2000" i="1" dirty="0" smtClean="0">
                <a:solidFill>
                  <a:srgbClr val="FF0000"/>
                </a:solidFill>
              </a:rPr>
              <a:t> </a:t>
            </a:r>
            <a:r>
              <a:rPr lang="tr-TR" sz="2000" i="1" dirty="0" err="1" smtClean="0">
                <a:solidFill>
                  <a:srgbClr val="FF0000"/>
                </a:solidFill>
              </a:rPr>
              <a:t>cancer</a:t>
            </a:r>
            <a:r>
              <a:rPr lang="tr-TR" sz="2000" i="1" dirty="0" smtClean="0">
                <a:solidFill>
                  <a:srgbClr val="FF0000"/>
                </a:solidFill>
              </a:rPr>
              <a:t> </a:t>
            </a:r>
            <a:r>
              <a:rPr lang="tr-TR" sz="2000" i="1" dirty="0" err="1" smtClean="0">
                <a:solidFill>
                  <a:srgbClr val="FF0000"/>
                </a:solidFill>
              </a:rPr>
              <a:t>and</a:t>
            </a:r>
            <a:r>
              <a:rPr lang="tr-TR" sz="2000" i="1" dirty="0" smtClean="0">
                <a:solidFill>
                  <a:srgbClr val="FF0000"/>
                </a:solidFill>
              </a:rPr>
              <a:t> </a:t>
            </a:r>
            <a:r>
              <a:rPr lang="tr-TR" sz="2000" i="1" dirty="0" err="1" smtClean="0">
                <a:solidFill>
                  <a:srgbClr val="FF0000"/>
                </a:solidFill>
              </a:rPr>
              <a:t>use</a:t>
            </a:r>
            <a:r>
              <a:rPr lang="tr-TR" sz="2000" i="1" dirty="0" smtClean="0">
                <a:solidFill>
                  <a:srgbClr val="FF0000"/>
                </a:solidFill>
              </a:rPr>
              <a:t> of </a:t>
            </a:r>
            <a:r>
              <a:rPr lang="tr-TR" sz="2000" i="1" dirty="0" err="1" smtClean="0">
                <a:solidFill>
                  <a:srgbClr val="FF0000"/>
                </a:solidFill>
              </a:rPr>
              <a:t>tobacco</a:t>
            </a:r>
            <a:r>
              <a:rPr lang="tr-TR" sz="2000" i="1" dirty="0" smtClean="0">
                <a:solidFill>
                  <a:srgbClr val="FF0000"/>
                </a:solidFill>
              </a:rPr>
              <a:t>, </a:t>
            </a:r>
            <a:r>
              <a:rPr lang="tr-TR" sz="2000" i="1" dirty="0" err="1" smtClean="0">
                <a:solidFill>
                  <a:srgbClr val="FF0000"/>
                </a:solidFill>
              </a:rPr>
              <a:t>alcohol</a:t>
            </a:r>
            <a:r>
              <a:rPr lang="tr-TR" sz="2000" i="1" dirty="0" smtClean="0">
                <a:solidFill>
                  <a:srgbClr val="FF0000"/>
                </a:solidFill>
              </a:rPr>
              <a:t> </a:t>
            </a:r>
            <a:r>
              <a:rPr lang="tr-TR" sz="2000" i="1" dirty="0" err="1" smtClean="0">
                <a:solidFill>
                  <a:srgbClr val="FF0000"/>
                </a:solidFill>
              </a:rPr>
              <a:t>and</a:t>
            </a:r>
            <a:r>
              <a:rPr lang="tr-TR" sz="2000" i="1" dirty="0" smtClean="0">
                <a:solidFill>
                  <a:srgbClr val="FF0000"/>
                </a:solidFill>
              </a:rPr>
              <a:t> </a:t>
            </a:r>
            <a:r>
              <a:rPr lang="tr-TR" sz="2000" i="1" dirty="0" err="1" smtClean="0">
                <a:solidFill>
                  <a:srgbClr val="FF0000"/>
                </a:solidFill>
              </a:rPr>
              <a:t>coffee</a:t>
            </a:r>
            <a:endParaRPr lang="tr-TR" sz="2000" i="1" dirty="0">
              <a:solidFill>
                <a:srgbClr val="FF0000"/>
              </a:solidFill>
            </a:endParaRPr>
          </a:p>
        </p:txBody>
      </p:sp>
    </p:spTree>
    <p:extLst>
      <p:ext uri="{BB962C8B-B14F-4D97-AF65-F5344CB8AC3E}">
        <p14:creationId xmlns:p14="http://schemas.microsoft.com/office/powerpoint/2010/main" val="922543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800" dirty="0" err="1">
                <a:solidFill>
                  <a:srgbClr val="04617B"/>
                </a:solidFill>
              </a:rPr>
              <a:t>Example</a:t>
            </a:r>
            <a:r>
              <a:rPr lang="tr-TR" sz="2800" dirty="0">
                <a:solidFill>
                  <a:srgbClr val="04617B"/>
                </a:solidFill>
              </a:rPr>
              <a:t> : </a:t>
            </a:r>
            <a:r>
              <a:rPr lang="tr-TR" sz="2800" dirty="0" err="1">
                <a:solidFill>
                  <a:srgbClr val="04617B"/>
                </a:solidFill>
              </a:rPr>
              <a:t>Selection</a:t>
            </a:r>
            <a:r>
              <a:rPr lang="tr-TR" sz="2800" dirty="0">
                <a:solidFill>
                  <a:srgbClr val="04617B"/>
                </a:solidFill>
              </a:rPr>
              <a:t> of </a:t>
            </a:r>
            <a:r>
              <a:rPr lang="tr-TR" sz="2800" dirty="0" err="1">
                <a:solidFill>
                  <a:srgbClr val="04617B"/>
                </a:solidFill>
              </a:rPr>
              <a:t>cases</a:t>
            </a:r>
            <a:r>
              <a:rPr lang="tr-TR" sz="2800" dirty="0">
                <a:solidFill>
                  <a:srgbClr val="04617B"/>
                </a:solidFill>
              </a:rPr>
              <a:t> </a:t>
            </a:r>
            <a:r>
              <a:rPr lang="tr-TR" sz="2800" dirty="0" err="1">
                <a:solidFill>
                  <a:srgbClr val="04617B"/>
                </a:solidFill>
              </a:rPr>
              <a:t>and</a:t>
            </a:r>
            <a:r>
              <a:rPr lang="tr-TR" sz="2800" dirty="0">
                <a:solidFill>
                  <a:srgbClr val="04617B"/>
                </a:solidFill>
              </a:rPr>
              <a:t> </a:t>
            </a:r>
            <a:r>
              <a:rPr lang="tr-TR" sz="2800" dirty="0" err="1">
                <a:solidFill>
                  <a:srgbClr val="04617B"/>
                </a:solidFill>
              </a:rPr>
              <a:t>controls</a:t>
            </a:r>
            <a:r>
              <a:rPr lang="tr-TR" sz="2800" dirty="0">
                <a:solidFill>
                  <a:srgbClr val="04617B"/>
                </a:solidFill>
              </a:rPr>
              <a:t> (</a:t>
            </a:r>
            <a:r>
              <a:rPr lang="tr-TR" sz="2800" dirty="0" err="1">
                <a:solidFill>
                  <a:srgbClr val="04617B"/>
                </a:solidFill>
              </a:rPr>
              <a:t>Macmahon’s</a:t>
            </a:r>
            <a:r>
              <a:rPr lang="tr-TR" sz="2800" dirty="0">
                <a:solidFill>
                  <a:srgbClr val="04617B"/>
                </a:solidFill>
              </a:rPr>
              <a:t> Case Control </a:t>
            </a:r>
            <a:r>
              <a:rPr lang="tr-TR" sz="2800" dirty="0" err="1">
                <a:solidFill>
                  <a:srgbClr val="04617B"/>
                </a:solidFill>
              </a:rPr>
              <a:t>Study</a:t>
            </a:r>
            <a:r>
              <a:rPr lang="tr-TR" sz="2800" dirty="0">
                <a:solidFill>
                  <a:srgbClr val="04617B"/>
                </a:solidFill>
              </a:rPr>
              <a:t> of </a:t>
            </a:r>
            <a:r>
              <a:rPr lang="tr-TR" sz="2800" dirty="0" err="1">
                <a:solidFill>
                  <a:srgbClr val="04617B"/>
                </a:solidFill>
              </a:rPr>
              <a:t>Pancreatic</a:t>
            </a:r>
            <a:r>
              <a:rPr lang="tr-TR" sz="2800" dirty="0">
                <a:solidFill>
                  <a:srgbClr val="04617B"/>
                </a:solidFill>
              </a:rPr>
              <a:t> </a:t>
            </a:r>
            <a:r>
              <a:rPr lang="tr-TR" sz="2800" dirty="0" err="1">
                <a:solidFill>
                  <a:srgbClr val="04617B"/>
                </a:solidFill>
              </a:rPr>
              <a:t>Cancer</a:t>
            </a:r>
            <a:r>
              <a:rPr lang="tr-TR" sz="2800" dirty="0">
                <a:solidFill>
                  <a:srgbClr val="04617B"/>
                </a:solidFill>
              </a:rPr>
              <a:t>)</a:t>
            </a:r>
            <a:endParaRPr lang="tr-TR" dirty="0"/>
          </a:p>
        </p:txBody>
      </p:sp>
      <p:sp>
        <p:nvSpPr>
          <p:cNvPr id="5" name="İçerik Yer Tutucusu 4"/>
          <p:cNvSpPr>
            <a:spLocks noGrp="1"/>
          </p:cNvSpPr>
          <p:nvPr>
            <p:ph idx="1"/>
          </p:nvPr>
        </p:nvSpPr>
        <p:spPr/>
        <p:txBody>
          <a:bodyPr/>
          <a:lstStyle/>
          <a:p>
            <a:r>
              <a:rPr lang="tr-TR" dirty="0" err="1" smtClean="0"/>
              <a:t>Included</a:t>
            </a:r>
            <a:r>
              <a:rPr lang="tr-TR" dirty="0" smtClean="0"/>
              <a:t>: </a:t>
            </a:r>
          </a:p>
          <a:p>
            <a:pPr lvl="1"/>
            <a:r>
              <a:rPr lang="tr-TR" sz="2000" dirty="0" err="1" smtClean="0"/>
              <a:t>All</a:t>
            </a:r>
            <a:r>
              <a:rPr lang="tr-TR" sz="2000" dirty="0" smtClean="0"/>
              <a:t> </a:t>
            </a:r>
            <a:r>
              <a:rPr lang="tr-TR" sz="2000" dirty="0" err="1" smtClean="0"/>
              <a:t>other</a:t>
            </a:r>
            <a:r>
              <a:rPr lang="tr-TR" sz="2000" dirty="0" smtClean="0"/>
              <a:t> </a:t>
            </a:r>
            <a:r>
              <a:rPr lang="tr-TR" sz="2000" dirty="0" err="1" smtClean="0"/>
              <a:t>patients</a:t>
            </a:r>
            <a:r>
              <a:rPr lang="tr-TR" sz="2000" dirty="0" smtClean="0"/>
              <a:t> </a:t>
            </a:r>
            <a:r>
              <a:rPr lang="tr-TR" sz="2000" dirty="0" err="1" smtClean="0"/>
              <a:t>who</a:t>
            </a:r>
            <a:r>
              <a:rPr lang="tr-TR" sz="2000" dirty="0" smtClean="0"/>
              <a:t> </a:t>
            </a:r>
            <a:r>
              <a:rPr lang="tr-TR" sz="2000" dirty="0" err="1" smtClean="0"/>
              <a:t>were</a:t>
            </a:r>
            <a:r>
              <a:rPr lang="tr-TR" sz="2000" dirty="0" smtClean="0"/>
              <a:t> </a:t>
            </a:r>
            <a:r>
              <a:rPr lang="tr-TR" sz="2000" dirty="0" err="1" smtClean="0"/>
              <a:t>under</a:t>
            </a:r>
            <a:r>
              <a:rPr lang="tr-TR" sz="2000" dirty="0" smtClean="0"/>
              <a:t> </a:t>
            </a:r>
            <a:r>
              <a:rPr lang="tr-TR" sz="2000" dirty="0" err="1" smtClean="0"/>
              <a:t>the</a:t>
            </a:r>
            <a:r>
              <a:rPr lang="tr-TR" sz="2000" dirty="0" smtClean="0"/>
              <a:t> </a:t>
            </a:r>
            <a:r>
              <a:rPr lang="tr-TR" sz="2000" dirty="0" err="1" smtClean="0"/>
              <a:t>care</a:t>
            </a:r>
            <a:r>
              <a:rPr lang="tr-TR" sz="2000" dirty="0" smtClean="0"/>
              <a:t> of </a:t>
            </a:r>
            <a:r>
              <a:rPr lang="tr-TR" sz="2000" dirty="0" err="1" smtClean="0"/>
              <a:t>the</a:t>
            </a:r>
            <a:r>
              <a:rPr lang="tr-TR" sz="2000" dirty="0" smtClean="0"/>
              <a:t> </a:t>
            </a:r>
            <a:r>
              <a:rPr lang="tr-TR" sz="2000" dirty="0" err="1" smtClean="0"/>
              <a:t>same</a:t>
            </a:r>
            <a:r>
              <a:rPr lang="tr-TR" sz="2000" dirty="0" smtClean="0"/>
              <a:t> </a:t>
            </a:r>
            <a:r>
              <a:rPr lang="tr-TR" sz="2000" dirty="0" err="1" smtClean="0"/>
              <a:t>physsician</a:t>
            </a:r>
            <a:r>
              <a:rPr lang="tr-TR" sz="2000" dirty="0" smtClean="0"/>
              <a:t>  in </a:t>
            </a:r>
            <a:r>
              <a:rPr lang="tr-TR" sz="2000" dirty="0" err="1" smtClean="0"/>
              <a:t>the</a:t>
            </a:r>
            <a:r>
              <a:rPr lang="tr-TR" sz="2000" dirty="0" smtClean="0"/>
              <a:t> </a:t>
            </a:r>
            <a:r>
              <a:rPr lang="tr-TR" sz="2000" dirty="0" err="1" smtClean="0"/>
              <a:t>same</a:t>
            </a:r>
            <a:r>
              <a:rPr lang="tr-TR" sz="2000" dirty="0" smtClean="0"/>
              <a:t> </a:t>
            </a:r>
            <a:r>
              <a:rPr lang="tr-TR" sz="2000" dirty="0" err="1" smtClean="0"/>
              <a:t>hospital</a:t>
            </a:r>
            <a:r>
              <a:rPr lang="tr-TR" sz="2000" dirty="0" smtClean="0"/>
              <a:t> at </a:t>
            </a:r>
            <a:r>
              <a:rPr lang="tr-TR" sz="2000" dirty="0" err="1" smtClean="0"/>
              <a:t>the</a:t>
            </a:r>
            <a:r>
              <a:rPr lang="tr-TR" sz="2000" dirty="0" smtClean="0"/>
              <a:t> time of </a:t>
            </a:r>
            <a:r>
              <a:rPr lang="tr-TR" sz="2000" dirty="0" err="1" smtClean="0"/>
              <a:t>the</a:t>
            </a:r>
            <a:r>
              <a:rPr lang="tr-TR" sz="2000" dirty="0" smtClean="0"/>
              <a:t> </a:t>
            </a:r>
            <a:r>
              <a:rPr lang="tr-TR" sz="2000" dirty="0" err="1" smtClean="0"/>
              <a:t>interview</a:t>
            </a:r>
            <a:r>
              <a:rPr lang="tr-TR" sz="2000" dirty="0" smtClean="0"/>
              <a:t> of a </a:t>
            </a:r>
            <a:r>
              <a:rPr lang="tr-TR" sz="2000" dirty="0" err="1" smtClean="0"/>
              <a:t>patient</a:t>
            </a:r>
            <a:r>
              <a:rPr lang="tr-TR" sz="2000" dirty="0" smtClean="0"/>
              <a:t> </a:t>
            </a:r>
            <a:r>
              <a:rPr lang="tr-TR" sz="2000" dirty="0" err="1" smtClean="0"/>
              <a:t>with</a:t>
            </a:r>
            <a:r>
              <a:rPr lang="tr-TR" sz="2000" dirty="0" smtClean="0"/>
              <a:t> </a:t>
            </a:r>
            <a:r>
              <a:rPr lang="tr-TR" sz="2000" dirty="0" err="1" smtClean="0"/>
              <a:t>pancreatic</a:t>
            </a:r>
            <a:r>
              <a:rPr lang="tr-TR" sz="2000" dirty="0" smtClean="0"/>
              <a:t> </a:t>
            </a:r>
            <a:r>
              <a:rPr lang="tr-TR" sz="2000" dirty="0" err="1" smtClean="0"/>
              <a:t>cancer</a:t>
            </a:r>
            <a:r>
              <a:rPr lang="tr-TR" sz="2000" dirty="0" smtClean="0"/>
              <a:t>.</a:t>
            </a:r>
          </a:p>
          <a:p>
            <a:r>
              <a:rPr lang="tr-TR" dirty="0" err="1" smtClean="0"/>
              <a:t>Excluded</a:t>
            </a:r>
            <a:r>
              <a:rPr lang="tr-TR" dirty="0" smtClean="0"/>
              <a:t>(</a:t>
            </a:r>
            <a:r>
              <a:rPr lang="tr-TR" dirty="0" err="1" smtClean="0"/>
              <a:t>among</a:t>
            </a:r>
            <a:r>
              <a:rPr lang="tr-TR" dirty="0" smtClean="0"/>
              <a:t> </a:t>
            </a:r>
            <a:r>
              <a:rPr lang="tr-TR" dirty="0" err="1" smtClean="0"/>
              <a:t>from</a:t>
            </a:r>
            <a:r>
              <a:rPr lang="tr-TR" dirty="0" smtClean="0"/>
              <a:t> </a:t>
            </a:r>
            <a:r>
              <a:rPr lang="tr-TR" dirty="0" err="1" smtClean="0"/>
              <a:t>the</a:t>
            </a:r>
            <a:r>
              <a:rPr lang="tr-TR" dirty="0" smtClean="0"/>
              <a:t> </a:t>
            </a:r>
            <a:r>
              <a:rPr lang="tr-TR" dirty="0" err="1" smtClean="0"/>
              <a:t>patients</a:t>
            </a:r>
            <a:r>
              <a:rPr lang="tr-TR" dirty="0" smtClean="0"/>
              <a:t> </a:t>
            </a:r>
            <a:r>
              <a:rPr lang="tr-TR" dirty="0" err="1" smtClean="0"/>
              <a:t>above</a:t>
            </a:r>
            <a:r>
              <a:rPr lang="tr-TR" dirty="0" smtClean="0"/>
              <a:t>)</a:t>
            </a:r>
          </a:p>
          <a:p>
            <a:pPr lvl="1"/>
            <a:r>
              <a:rPr lang="tr-TR" sz="2000" dirty="0" err="1" smtClean="0"/>
              <a:t>Patients</a:t>
            </a:r>
            <a:r>
              <a:rPr lang="tr-TR" sz="2000" dirty="0" smtClean="0"/>
              <a:t> </a:t>
            </a:r>
            <a:r>
              <a:rPr lang="tr-TR" sz="2000" dirty="0" err="1" smtClean="0"/>
              <a:t>with</a:t>
            </a:r>
            <a:r>
              <a:rPr lang="tr-TR" sz="2000" dirty="0" smtClean="0"/>
              <a:t> </a:t>
            </a:r>
            <a:r>
              <a:rPr lang="tr-TR" sz="2000" dirty="0" err="1" smtClean="0"/>
              <a:t>pancreatic</a:t>
            </a:r>
            <a:r>
              <a:rPr lang="tr-TR" sz="2000" dirty="0" smtClean="0"/>
              <a:t> </a:t>
            </a:r>
            <a:r>
              <a:rPr lang="tr-TR" sz="2000" dirty="0" err="1" smtClean="0"/>
              <a:t>or</a:t>
            </a:r>
            <a:r>
              <a:rPr lang="tr-TR" sz="2000" dirty="0" smtClean="0"/>
              <a:t> </a:t>
            </a:r>
            <a:r>
              <a:rPr lang="tr-TR" sz="2000" dirty="0" err="1" smtClean="0"/>
              <a:t>hepatobility</a:t>
            </a:r>
            <a:r>
              <a:rPr lang="tr-TR" sz="2000" dirty="0" smtClean="0"/>
              <a:t> </a:t>
            </a:r>
            <a:r>
              <a:rPr lang="tr-TR" sz="2000" dirty="0" err="1" smtClean="0"/>
              <a:t>tract</a:t>
            </a:r>
            <a:r>
              <a:rPr lang="tr-TR" sz="2000" dirty="0" smtClean="0"/>
              <a:t> </a:t>
            </a:r>
            <a:r>
              <a:rPr lang="tr-TR" sz="2000" dirty="0" err="1" smtClean="0"/>
              <a:t>diseases</a:t>
            </a:r>
            <a:r>
              <a:rPr lang="tr-TR" sz="2000" dirty="0" smtClean="0"/>
              <a:t> </a:t>
            </a:r>
            <a:r>
              <a:rPr lang="tr-TR" sz="2000" dirty="0" err="1" smtClean="0"/>
              <a:t>known</a:t>
            </a:r>
            <a:r>
              <a:rPr lang="tr-TR" sz="2000" dirty="0" smtClean="0"/>
              <a:t> </a:t>
            </a:r>
            <a:r>
              <a:rPr lang="tr-TR" sz="2000" dirty="0" err="1" smtClean="0"/>
              <a:t>to</a:t>
            </a:r>
            <a:r>
              <a:rPr lang="tr-TR" sz="2000" dirty="0" smtClean="0"/>
              <a:t> be </a:t>
            </a:r>
            <a:r>
              <a:rPr lang="tr-TR" sz="2000" dirty="0" err="1" smtClean="0"/>
              <a:t>associated</a:t>
            </a:r>
            <a:r>
              <a:rPr lang="tr-TR" sz="2000" dirty="0" smtClean="0"/>
              <a:t> </a:t>
            </a:r>
            <a:r>
              <a:rPr lang="tr-TR" sz="2000" dirty="0" err="1" smtClean="0"/>
              <a:t>with</a:t>
            </a:r>
            <a:r>
              <a:rPr lang="tr-TR" sz="2000" dirty="0" smtClean="0"/>
              <a:t> </a:t>
            </a:r>
            <a:r>
              <a:rPr lang="tr-TR" sz="2000" dirty="0" err="1" smtClean="0"/>
              <a:t>smoking</a:t>
            </a:r>
            <a:r>
              <a:rPr lang="tr-TR" sz="2000" dirty="0" smtClean="0"/>
              <a:t> </a:t>
            </a:r>
            <a:r>
              <a:rPr lang="tr-TR" sz="2000" dirty="0" err="1" smtClean="0"/>
              <a:t>or</a:t>
            </a:r>
            <a:r>
              <a:rPr lang="tr-TR" sz="2000" dirty="0" smtClean="0"/>
              <a:t> </a:t>
            </a:r>
            <a:r>
              <a:rPr lang="tr-TR" sz="2000" dirty="0" err="1" smtClean="0"/>
              <a:t>alcohol</a:t>
            </a:r>
            <a:r>
              <a:rPr lang="tr-TR" sz="2000" dirty="0" smtClean="0"/>
              <a:t> </a:t>
            </a:r>
            <a:r>
              <a:rPr lang="tr-TR" sz="2000" dirty="0" err="1" smtClean="0"/>
              <a:t>consumption</a:t>
            </a:r>
            <a:endParaRPr lang="tr-TR" sz="2000" dirty="0" smtClean="0"/>
          </a:p>
          <a:p>
            <a:pPr lvl="1"/>
            <a:r>
              <a:rPr lang="tr-TR" sz="2000" dirty="0" err="1" smtClean="0"/>
              <a:t>Patients</a:t>
            </a:r>
            <a:r>
              <a:rPr lang="tr-TR" sz="2000" dirty="0" smtClean="0"/>
              <a:t> </a:t>
            </a:r>
            <a:r>
              <a:rPr lang="tr-TR" sz="2000" dirty="0" err="1" smtClean="0"/>
              <a:t>with</a:t>
            </a:r>
            <a:r>
              <a:rPr lang="tr-TR" sz="2000" dirty="0" smtClean="0"/>
              <a:t> </a:t>
            </a:r>
            <a:r>
              <a:rPr lang="tr-TR" sz="2000" dirty="0" err="1" smtClean="0"/>
              <a:t>cardiovasculer</a:t>
            </a:r>
            <a:r>
              <a:rPr lang="tr-TR" sz="2000" dirty="0" smtClean="0"/>
              <a:t> </a:t>
            </a:r>
            <a:r>
              <a:rPr lang="tr-TR" sz="2000" dirty="0" err="1" smtClean="0"/>
              <a:t>disease</a:t>
            </a:r>
            <a:r>
              <a:rPr lang="tr-TR" sz="2000" dirty="0" smtClean="0"/>
              <a:t>, </a:t>
            </a:r>
            <a:r>
              <a:rPr lang="tr-TR" sz="2000" dirty="0" err="1" smtClean="0"/>
              <a:t>diabetes</a:t>
            </a:r>
            <a:r>
              <a:rPr lang="tr-TR" sz="2000" dirty="0" smtClean="0"/>
              <a:t>, </a:t>
            </a:r>
            <a:r>
              <a:rPr lang="tr-TR" sz="2000" dirty="0" err="1" smtClean="0"/>
              <a:t>respirtory</a:t>
            </a:r>
            <a:r>
              <a:rPr lang="tr-TR" sz="2000" dirty="0" smtClean="0"/>
              <a:t> </a:t>
            </a:r>
            <a:r>
              <a:rPr lang="tr-TR" sz="2000" dirty="0" err="1" smtClean="0"/>
              <a:t>or</a:t>
            </a:r>
            <a:r>
              <a:rPr lang="tr-TR" sz="2000" dirty="0" smtClean="0"/>
              <a:t> </a:t>
            </a:r>
            <a:r>
              <a:rPr lang="tr-TR" sz="2000" dirty="0" err="1" smtClean="0"/>
              <a:t>bladder</a:t>
            </a:r>
            <a:r>
              <a:rPr lang="tr-TR" sz="2000" dirty="0" smtClean="0"/>
              <a:t> </a:t>
            </a:r>
            <a:r>
              <a:rPr lang="tr-TR" sz="2000" dirty="0" err="1" smtClean="0"/>
              <a:t>cancer</a:t>
            </a:r>
            <a:r>
              <a:rPr lang="tr-TR" sz="2000" dirty="0" smtClean="0"/>
              <a:t> </a:t>
            </a:r>
            <a:r>
              <a:rPr lang="tr-TR" sz="2000" dirty="0" err="1" smtClean="0"/>
              <a:t>and</a:t>
            </a:r>
            <a:r>
              <a:rPr lang="tr-TR" sz="2000" dirty="0" smtClean="0"/>
              <a:t> </a:t>
            </a:r>
            <a:r>
              <a:rPr lang="tr-TR" sz="2000" dirty="0" err="1" smtClean="0"/>
              <a:t>peptic</a:t>
            </a:r>
            <a:r>
              <a:rPr lang="tr-TR" sz="2000" dirty="0" smtClean="0"/>
              <a:t> </a:t>
            </a:r>
            <a:r>
              <a:rPr lang="tr-TR" sz="2000" dirty="0" err="1" smtClean="0"/>
              <a:t>ulcer</a:t>
            </a:r>
            <a:r>
              <a:rPr lang="tr-TR" sz="2000" dirty="0" smtClean="0"/>
              <a:t> </a:t>
            </a:r>
          </a:p>
          <a:p>
            <a:pPr lvl="1"/>
            <a:endParaRPr lang="tr-TR" sz="2000" dirty="0"/>
          </a:p>
          <a:p>
            <a:pPr marL="393192" lvl="1" indent="0">
              <a:buNone/>
            </a:pPr>
            <a:r>
              <a:rPr lang="tr-TR" sz="2000" i="1" dirty="0" err="1" smtClean="0">
                <a:solidFill>
                  <a:srgbClr val="FF0000"/>
                </a:solidFill>
              </a:rPr>
              <a:t>Because</a:t>
            </a:r>
            <a:r>
              <a:rPr lang="tr-TR" sz="2000" i="1" dirty="0" smtClean="0">
                <a:solidFill>
                  <a:srgbClr val="FF0000"/>
                </a:solidFill>
              </a:rPr>
              <a:t>, </a:t>
            </a:r>
            <a:r>
              <a:rPr lang="tr-TR" sz="2000" i="1" dirty="0" err="1" smtClean="0">
                <a:solidFill>
                  <a:srgbClr val="FF0000"/>
                </a:solidFill>
              </a:rPr>
              <a:t>these</a:t>
            </a:r>
            <a:r>
              <a:rPr lang="tr-TR" sz="2000" i="1" dirty="0" smtClean="0">
                <a:solidFill>
                  <a:srgbClr val="FF0000"/>
                </a:solidFill>
              </a:rPr>
              <a:t> </a:t>
            </a:r>
            <a:r>
              <a:rPr lang="tr-TR" sz="2000" i="1" dirty="0" err="1" smtClean="0">
                <a:solidFill>
                  <a:srgbClr val="FF0000"/>
                </a:solidFill>
              </a:rPr>
              <a:t>illnesses</a:t>
            </a:r>
            <a:r>
              <a:rPr lang="tr-TR" sz="2000" i="1" dirty="0" smtClean="0">
                <a:solidFill>
                  <a:srgbClr val="FF0000"/>
                </a:solidFill>
              </a:rPr>
              <a:t> can be </a:t>
            </a:r>
            <a:r>
              <a:rPr lang="tr-TR" sz="2000" i="1" dirty="0" err="1" smtClean="0">
                <a:solidFill>
                  <a:srgbClr val="FF0000"/>
                </a:solidFill>
              </a:rPr>
              <a:t>triggered</a:t>
            </a:r>
            <a:r>
              <a:rPr lang="tr-TR" sz="2000" i="1" dirty="0" smtClean="0">
                <a:solidFill>
                  <a:srgbClr val="FF0000"/>
                </a:solidFill>
              </a:rPr>
              <a:t> </a:t>
            </a:r>
            <a:r>
              <a:rPr lang="tr-TR" sz="2000" i="1" dirty="0" err="1" smtClean="0">
                <a:solidFill>
                  <a:srgbClr val="FF0000"/>
                </a:solidFill>
              </a:rPr>
              <a:t>by</a:t>
            </a:r>
            <a:r>
              <a:rPr lang="tr-TR" sz="2000" i="1" dirty="0" smtClean="0">
                <a:solidFill>
                  <a:srgbClr val="FF0000"/>
                </a:solidFill>
              </a:rPr>
              <a:t> </a:t>
            </a:r>
            <a:r>
              <a:rPr lang="tr-TR" sz="2000" i="1" dirty="0" err="1" smtClean="0">
                <a:solidFill>
                  <a:srgbClr val="FF0000"/>
                </a:solidFill>
              </a:rPr>
              <a:t>smoking</a:t>
            </a:r>
            <a:r>
              <a:rPr lang="tr-TR" sz="2000" i="1" dirty="0" smtClean="0">
                <a:solidFill>
                  <a:srgbClr val="FF0000"/>
                </a:solidFill>
              </a:rPr>
              <a:t> </a:t>
            </a:r>
            <a:r>
              <a:rPr lang="tr-TR" sz="2000" i="1" dirty="0" err="1" smtClean="0">
                <a:solidFill>
                  <a:srgbClr val="FF0000"/>
                </a:solidFill>
              </a:rPr>
              <a:t>and</a:t>
            </a:r>
            <a:r>
              <a:rPr lang="tr-TR" sz="2000" i="1" dirty="0" smtClean="0">
                <a:solidFill>
                  <a:srgbClr val="FF0000"/>
                </a:solidFill>
              </a:rPr>
              <a:t> </a:t>
            </a:r>
            <a:r>
              <a:rPr lang="tr-TR" sz="2000" i="1" dirty="0" err="1" smtClean="0">
                <a:solidFill>
                  <a:srgbClr val="FF0000"/>
                </a:solidFill>
              </a:rPr>
              <a:t>alcohol</a:t>
            </a:r>
            <a:r>
              <a:rPr lang="tr-TR" sz="2000" i="1" dirty="0" smtClean="0">
                <a:solidFill>
                  <a:srgbClr val="FF0000"/>
                </a:solidFill>
              </a:rPr>
              <a:t> </a:t>
            </a:r>
            <a:r>
              <a:rPr lang="tr-TR" sz="2000" i="1" dirty="0" err="1" smtClean="0">
                <a:solidFill>
                  <a:srgbClr val="FF0000"/>
                </a:solidFill>
              </a:rPr>
              <a:t>and</a:t>
            </a:r>
            <a:r>
              <a:rPr lang="tr-TR" sz="2000" i="1" dirty="0" smtClean="0">
                <a:solidFill>
                  <a:srgbClr val="FF0000"/>
                </a:solidFill>
              </a:rPr>
              <a:t> </a:t>
            </a:r>
            <a:r>
              <a:rPr lang="tr-TR" sz="2000" i="1" dirty="0" err="1" smtClean="0">
                <a:solidFill>
                  <a:srgbClr val="FF0000"/>
                </a:solidFill>
              </a:rPr>
              <a:t>coffe</a:t>
            </a:r>
            <a:r>
              <a:rPr lang="tr-TR" sz="2000" i="1" dirty="0" smtClean="0">
                <a:solidFill>
                  <a:srgbClr val="FF0000"/>
                </a:solidFill>
              </a:rPr>
              <a:t> </a:t>
            </a:r>
            <a:r>
              <a:rPr lang="tr-TR" sz="2000" i="1" dirty="0" err="1" smtClean="0">
                <a:solidFill>
                  <a:srgbClr val="FF0000"/>
                </a:solidFill>
              </a:rPr>
              <a:t>consumption</a:t>
            </a:r>
            <a:endParaRPr lang="tr-TR" sz="2000" i="1" dirty="0" smtClean="0">
              <a:solidFill>
                <a:srgbClr val="FF0000"/>
              </a:solidFill>
            </a:endParaRPr>
          </a:p>
        </p:txBody>
      </p:sp>
    </p:spTree>
    <p:extLst>
      <p:ext uri="{BB962C8B-B14F-4D97-AF65-F5344CB8AC3E}">
        <p14:creationId xmlns:p14="http://schemas.microsoft.com/office/powerpoint/2010/main" val="6423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Case Control </a:t>
            </a:r>
            <a:r>
              <a:rPr lang="tr-TR" dirty="0" err="1" smtClean="0"/>
              <a:t>Studies-Matching</a:t>
            </a:r>
            <a:endParaRPr lang="tr-TR" dirty="0"/>
          </a:p>
        </p:txBody>
      </p:sp>
      <p:sp>
        <p:nvSpPr>
          <p:cNvPr id="3" name="İçerik Yer Tutucusu 2"/>
          <p:cNvSpPr>
            <a:spLocks noGrp="1"/>
          </p:cNvSpPr>
          <p:nvPr>
            <p:ph idx="1"/>
          </p:nvPr>
        </p:nvSpPr>
        <p:spPr/>
        <p:txBody>
          <a:bodyPr/>
          <a:lstStyle/>
          <a:p>
            <a:r>
              <a:rPr lang="tr-TR" dirty="0" err="1" smtClean="0"/>
              <a:t>Matching</a:t>
            </a:r>
            <a:r>
              <a:rPr lang="tr-TR" dirty="0" smtClean="0"/>
              <a:t> is </a:t>
            </a:r>
            <a:r>
              <a:rPr lang="tr-TR" dirty="0" err="1" smtClean="0"/>
              <a:t>the</a:t>
            </a:r>
            <a:r>
              <a:rPr lang="tr-TR" dirty="0" smtClean="0"/>
              <a:t> </a:t>
            </a:r>
            <a:r>
              <a:rPr lang="tr-TR" dirty="0" err="1" smtClean="0"/>
              <a:t>process</a:t>
            </a:r>
            <a:r>
              <a:rPr lang="tr-TR" dirty="0" smtClean="0"/>
              <a:t> of </a:t>
            </a:r>
            <a:r>
              <a:rPr lang="tr-TR" dirty="0" err="1" smtClean="0"/>
              <a:t>selecting</a:t>
            </a:r>
            <a:r>
              <a:rPr lang="tr-TR" dirty="0" smtClean="0"/>
              <a:t> </a:t>
            </a:r>
            <a:r>
              <a:rPr lang="tr-TR" dirty="0" err="1" smtClean="0"/>
              <a:t>controls</a:t>
            </a:r>
            <a:r>
              <a:rPr lang="tr-TR" dirty="0" smtClean="0"/>
              <a:t> in a </a:t>
            </a:r>
            <a:r>
              <a:rPr lang="tr-TR" dirty="0" err="1" smtClean="0"/>
              <a:t>case-control</a:t>
            </a:r>
            <a:r>
              <a:rPr lang="tr-TR" dirty="0" smtClean="0"/>
              <a:t> </a:t>
            </a:r>
            <a:r>
              <a:rPr lang="tr-TR" dirty="0" err="1" smtClean="0"/>
              <a:t>study</a:t>
            </a:r>
            <a:r>
              <a:rPr lang="tr-TR" dirty="0" smtClean="0"/>
              <a:t> </a:t>
            </a:r>
            <a:r>
              <a:rPr lang="tr-TR" dirty="0" err="1" smtClean="0"/>
              <a:t>so</a:t>
            </a:r>
            <a:r>
              <a:rPr lang="tr-TR" dirty="0" smtClean="0"/>
              <a:t> </a:t>
            </a:r>
            <a:r>
              <a:rPr lang="tr-TR" dirty="0" err="1" smtClean="0"/>
              <a:t>that</a:t>
            </a:r>
            <a:r>
              <a:rPr lang="tr-TR" dirty="0" smtClean="0"/>
              <a:t> </a:t>
            </a:r>
            <a:r>
              <a:rPr lang="tr-TR" dirty="0" err="1" smtClean="0"/>
              <a:t>the</a:t>
            </a:r>
            <a:r>
              <a:rPr lang="tr-TR" dirty="0" smtClean="0"/>
              <a:t> </a:t>
            </a:r>
            <a:r>
              <a:rPr lang="tr-TR" dirty="0" err="1" smtClean="0"/>
              <a:t>controls</a:t>
            </a:r>
            <a:r>
              <a:rPr lang="tr-TR" dirty="0" smtClean="0"/>
              <a:t> </a:t>
            </a:r>
            <a:r>
              <a:rPr lang="tr-TR" dirty="0" err="1" smtClean="0"/>
              <a:t>are</a:t>
            </a:r>
            <a:r>
              <a:rPr lang="tr-TR" dirty="0" smtClean="0"/>
              <a:t> </a:t>
            </a:r>
            <a:r>
              <a:rPr lang="tr-TR" dirty="0" err="1" smtClean="0"/>
              <a:t>similar</a:t>
            </a:r>
            <a:r>
              <a:rPr lang="tr-TR" dirty="0" smtClean="0"/>
              <a:t> </a:t>
            </a:r>
            <a:r>
              <a:rPr lang="tr-TR" dirty="0" err="1" smtClean="0"/>
              <a:t>to</a:t>
            </a:r>
            <a:r>
              <a:rPr lang="tr-TR" dirty="0" smtClean="0"/>
              <a:t> </a:t>
            </a:r>
            <a:r>
              <a:rPr lang="tr-TR" dirty="0" err="1" smtClean="0"/>
              <a:t>the</a:t>
            </a:r>
            <a:r>
              <a:rPr lang="tr-TR" dirty="0" smtClean="0"/>
              <a:t> </a:t>
            </a:r>
            <a:r>
              <a:rPr lang="tr-TR" dirty="0" err="1" smtClean="0"/>
              <a:t>cases</a:t>
            </a:r>
            <a:r>
              <a:rPr lang="tr-TR" dirty="0" smtClean="0"/>
              <a:t> </a:t>
            </a:r>
            <a:r>
              <a:rPr lang="tr-TR" dirty="0" err="1" smtClean="0"/>
              <a:t>with</a:t>
            </a:r>
            <a:r>
              <a:rPr lang="tr-TR" dirty="0" smtClean="0"/>
              <a:t> </a:t>
            </a:r>
            <a:r>
              <a:rPr lang="tr-TR" dirty="0" err="1" smtClean="0"/>
              <a:t>regard</a:t>
            </a:r>
            <a:r>
              <a:rPr lang="tr-TR" dirty="0" smtClean="0"/>
              <a:t> </a:t>
            </a:r>
            <a:r>
              <a:rPr lang="tr-TR" dirty="0" err="1" smtClean="0"/>
              <a:t>to</a:t>
            </a:r>
            <a:r>
              <a:rPr lang="tr-TR" dirty="0" smtClean="0"/>
              <a:t> </a:t>
            </a:r>
            <a:r>
              <a:rPr lang="tr-TR" dirty="0" err="1" smtClean="0"/>
              <a:t>certain</a:t>
            </a:r>
            <a:r>
              <a:rPr lang="tr-TR" dirty="0" smtClean="0"/>
              <a:t> </a:t>
            </a:r>
            <a:r>
              <a:rPr lang="tr-TR" dirty="0" err="1" smtClean="0"/>
              <a:t>key</a:t>
            </a:r>
            <a:r>
              <a:rPr lang="tr-TR" dirty="0" smtClean="0"/>
              <a:t> </a:t>
            </a:r>
            <a:r>
              <a:rPr lang="tr-TR" dirty="0" err="1" smtClean="0"/>
              <a:t>characteristics</a:t>
            </a:r>
            <a:r>
              <a:rPr lang="tr-TR" dirty="0" smtClean="0"/>
              <a:t>- </a:t>
            </a:r>
            <a:r>
              <a:rPr lang="tr-TR" dirty="0" err="1" smtClean="0"/>
              <a:t>such</a:t>
            </a:r>
            <a:r>
              <a:rPr lang="tr-TR" dirty="0" smtClean="0"/>
              <a:t> as </a:t>
            </a:r>
            <a:r>
              <a:rPr lang="tr-TR" dirty="0" err="1" smtClean="0"/>
              <a:t>age</a:t>
            </a:r>
            <a:r>
              <a:rPr lang="tr-TR" dirty="0" smtClean="0"/>
              <a:t>, </a:t>
            </a:r>
            <a:r>
              <a:rPr lang="tr-TR" dirty="0" err="1" smtClean="0"/>
              <a:t>sex</a:t>
            </a:r>
            <a:r>
              <a:rPr lang="tr-TR" dirty="0" smtClean="0"/>
              <a:t> </a:t>
            </a:r>
            <a:r>
              <a:rPr lang="tr-TR" dirty="0" err="1" smtClean="0"/>
              <a:t>and</a:t>
            </a:r>
            <a:r>
              <a:rPr lang="tr-TR" dirty="0" smtClean="0"/>
              <a:t> </a:t>
            </a:r>
            <a:r>
              <a:rPr lang="tr-TR" dirty="0" err="1" smtClean="0"/>
              <a:t>race</a:t>
            </a:r>
            <a:endParaRPr lang="tr-TR" dirty="0" smtClean="0"/>
          </a:p>
          <a:p>
            <a:r>
              <a:rPr lang="tr-TR" dirty="0" err="1" smtClean="0"/>
              <a:t>Matching</a:t>
            </a:r>
            <a:r>
              <a:rPr lang="tr-TR" dirty="0" smtClean="0"/>
              <a:t> can be </a:t>
            </a:r>
            <a:r>
              <a:rPr lang="tr-TR" dirty="0" err="1" smtClean="0"/>
              <a:t>performed</a:t>
            </a:r>
            <a:r>
              <a:rPr lang="tr-TR" dirty="0" smtClean="0"/>
              <a:t> at an </a:t>
            </a:r>
            <a:r>
              <a:rPr lang="tr-TR" dirty="0" err="1" smtClean="0"/>
              <a:t>individual</a:t>
            </a:r>
            <a:r>
              <a:rPr lang="tr-TR" dirty="0" smtClean="0"/>
              <a:t> </a:t>
            </a:r>
            <a:r>
              <a:rPr lang="tr-TR" dirty="0" err="1" smtClean="0"/>
              <a:t>or</a:t>
            </a:r>
            <a:r>
              <a:rPr lang="tr-TR" dirty="0" smtClean="0"/>
              <a:t> </a:t>
            </a:r>
            <a:r>
              <a:rPr lang="tr-TR" dirty="0" err="1" smtClean="0"/>
              <a:t>group</a:t>
            </a:r>
            <a:r>
              <a:rPr lang="tr-TR" dirty="0" smtClean="0"/>
              <a:t> </a:t>
            </a:r>
            <a:r>
              <a:rPr lang="tr-TR" dirty="0" err="1" smtClean="0"/>
              <a:t>level</a:t>
            </a:r>
            <a:endParaRPr lang="tr-TR" dirty="0" smtClean="0"/>
          </a:p>
          <a:p>
            <a:pPr lvl="1"/>
            <a:r>
              <a:rPr lang="tr-TR" dirty="0" err="1" smtClean="0"/>
              <a:t>Individual</a:t>
            </a:r>
            <a:r>
              <a:rPr lang="tr-TR" dirty="0" smtClean="0"/>
              <a:t> </a:t>
            </a:r>
            <a:r>
              <a:rPr lang="tr-TR" dirty="0" err="1" smtClean="0"/>
              <a:t>matching</a:t>
            </a:r>
            <a:r>
              <a:rPr lang="tr-TR" dirty="0" smtClean="0"/>
              <a:t> </a:t>
            </a:r>
          </a:p>
          <a:p>
            <a:pPr lvl="1"/>
            <a:r>
              <a:rPr lang="tr-TR" dirty="0" err="1" smtClean="0"/>
              <a:t>Group</a:t>
            </a:r>
            <a:r>
              <a:rPr lang="tr-TR" dirty="0" smtClean="0"/>
              <a:t> </a:t>
            </a:r>
            <a:r>
              <a:rPr lang="tr-TR" dirty="0" err="1" smtClean="0"/>
              <a:t>matching</a:t>
            </a:r>
            <a:endParaRPr lang="tr-TR" dirty="0"/>
          </a:p>
        </p:txBody>
      </p:sp>
    </p:spTree>
    <p:extLst>
      <p:ext uri="{BB962C8B-B14F-4D97-AF65-F5344CB8AC3E}">
        <p14:creationId xmlns:p14="http://schemas.microsoft.com/office/powerpoint/2010/main" val="1774934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600" b="1" dirty="0"/>
              <a:t>Case Control </a:t>
            </a:r>
            <a:r>
              <a:rPr lang="tr-TR" sz="3600" b="1" dirty="0" err="1" smtClean="0"/>
              <a:t>Studies-Matching</a:t>
            </a:r>
            <a:r>
              <a:rPr lang="tr-TR" sz="3600" b="1" dirty="0" smtClean="0"/>
              <a:t>, </a:t>
            </a:r>
            <a:r>
              <a:rPr lang="tr-TR" sz="3600" b="1" dirty="0" err="1" smtClean="0"/>
              <a:t>Recall</a:t>
            </a:r>
            <a:r>
              <a:rPr lang="tr-TR" sz="3600" b="1" dirty="0" smtClean="0"/>
              <a:t> </a:t>
            </a:r>
            <a:r>
              <a:rPr lang="tr-TR" sz="3600" b="1" dirty="0" err="1" smtClean="0"/>
              <a:t>Bias</a:t>
            </a:r>
            <a:endParaRPr lang="tr-TR" sz="3600" b="1" dirty="0"/>
          </a:p>
        </p:txBody>
      </p:sp>
      <p:sp>
        <p:nvSpPr>
          <p:cNvPr id="3" name="İçerik Yer Tutucusu 2"/>
          <p:cNvSpPr>
            <a:spLocks noGrp="1"/>
          </p:cNvSpPr>
          <p:nvPr>
            <p:ph idx="1"/>
          </p:nvPr>
        </p:nvSpPr>
        <p:spPr/>
        <p:txBody>
          <a:bodyPr/>
          <a:lstStyle/>
          <a:p>
            <a:r>
              <a:rPr lang="tr-TR" dirty="0" err="1" smtClean="0"/>
              <a:t>Matching</a:t>
            </a:r>
            <a:r>
              <a:rPr lang="tr-TR" dirty="0" smtClean="0"/>
              <a:t> on </a:t>
            </a:r>
            <a:r>
              <a:rPr lang="tr-TR" dirty="0" err="1" smtClean="0"/>
              <a:t>many</a:t>
            </a:r>
            <a:r>
              <a:rPr lang="tr-TR" dirty="0" smtClean="0"/>
              <a:t> </a:t>
            </a:r>
            <a:r>
              <a:rPr lang="tr-TR" dirty="0" err="1" smtClean="0"/>
              <a:t>variables</a:t>
            </a:r>
            <a:r>
              <a:rPr lang="tr-TR" dirty="0" smtClean="0"/>
              <a:t> </a:t>
            </a:r>
            <a:r>
              <a:rPr lang="tr-TR" dirty="0" err="1" smtClean="0"/>
              <a:t>may</a:t>
            </a:r>
            <a:r>
              <a:rPr lang="tr-TR" dirty="0" smtClean="0"/>
              <a:t> </a:t>
            </a:r>
            <a:r>
              <a:rPr lang="tr-TR" dirty="0" err="1" smtClean="0"/>
              <a:t>make</a:t>
            </a:r>
            <a:r>
              <a:rPr lang="tr-TR" dirty="0" smtClean="0"/>
              <a:t> it </a:t>
            </a:r>
            <a:r>
              <a:rPr lang="tr-TR" dirty="0" err="1" smtClean="0"/>
              <a:t>difficult</a:t>
            </a:r>
            <a:r>
              <a:rPr lang="tr-TR" dirty="0" smtClean="0"/>
              <a:t> </a:t>
            </a:r>
            <a:r>
              <a:rPr lang="tr-TR" dirty="0" err="1" smtClean="0"/>
              <a:t>to</a:t>
            </a:r>
            <a:r>
              <a:rPr lang="tr-TR" dirty="0" smtClean="0"/>
              <a:t> </a:t>
            </a:r>
            <a:r>
              <a:rPr lang="tr-TR" dirty="0" err="1" smtClean="0"/>
              <a:t>find</a:t>
            </a:r>
            <a:r>
              <a:rPr lang="tr-TR" dirty="0" smtClean="0"/>
              <a:t> an </a:t>
            </a:r>
            <a:r>
              <a:rPr lang="tr-TR" dirty="0" err="1" smtClean="0"/>
              <a:t>appropriate</a:t>
            </a:r>
            <a:r>
              <a:rPr lang="tr-TR" dirty="0" smtClean="0"/>
              <a:t> </a:t>
            </a:r>
            <a:r>
              <a:rPr lang="tr-TR" dirty="0" err="1" smtClean="0"/>
              <a:t>control</a:t>
            </a:r>
            <a:endParaRPr lang="tr-TR" dirty="0" smtClean="0"/>
          </a:p>
          <a:p>
            <a:r>
              <a:rPr lang="tr-TR" dirty="0" smtClean="0"/>
              <a:t>Information on </a:t>
            </a:r>
            <a:r>
              <a:rPr lang="tr-TR" dirty="0" err="1" smtClean="0"/>
              <a:t>some</a:t>
            </a:r>
            <a:r>
              <a:rPr lang="tr-TR" dirty="0" smtClean="0"/>
              <a:t> </a:t>
            </a:r>
            <a:r>
              <a:rPr lang="tr-TR" dirty="0" err="1" smtClean="0"/>
              <a:t>past</a:t>
            </a:r>
            <a:r>
              <a:rPr lang="tr-TR" dirty="0" smtClean="0"/>
              <a:t> </a:t>
            </a:r>
            <a:r>
              <a:rPr lang="tr-TR" dirty="0" err="1" smtClean="0"/>
              <a:t>exposures</a:t>
            </a:r>
            <a:r>
              <a:rPr lang="tr-TR" dirty="0" smtClean="0"/>
              <a:t> </a:t>
            </a:r>
            <a:r>
              <a:rPr lang="tr-TR" dirty="0" err="1" smtClean="0"/>
              <a:t>depends</a:t>
            </a:r>
            <a:r>
              <a:rPr lang="tr-TR" dirty="0" smtClean="0"/>
              <a:t> on </a:t>
            </a:r>
            <a:r>
              <a:rPr lang="tr-TR" dirty="0" err="1" smtClean="0"/>
              <a:t>memory</a:t>
            </a:r>
            <a:r>
              <a:rPr lang="tr-TR" dirty="0" smtClean="0"/>
              <a:t> of </a:t>
            </a:r>
            <a:r>
              <a:rPr lang="tr-TR" dirty="0" err="1" smtClean="0"/>
              <a:t>events</a:t>
            </a:r>
            <a:r>
              <a:rPr lang="tr-TR" dirty="0" smtClean="0"/>
              <a:t> </a:t>
            </a:r>
            <a:r>
              <a:rPr lang="tr-TR" dirty="0" err="1" smtClean="0"/>
              <a:t>from</a:t>
            </a:r>
            <a:r>
              <a:rPr lang="tr-TR" dirty="0" smtClean="0"/>
              <a:t> </a:t>
            </a:r>
            <a:r>
              <a:rPr lang="tr-TR" dirty="0" err="1" smtClean="0"/>
              <a:t>both</a:t>
            </a:r>
            <a:r>
              <a:rPr lang="tr-TR" dirty="0" smtClean="0"/>
              <a:t> </a:t>
            </a:r>
            <a:r>
              <a:rPr lang="tr-TR" dirty="0" err="1" smtClean="0"/>
              <a:t>cases</a:t>
            </a:r>
            <a:r>
              <a:rPr lang="tr-TR" dirty="0" smtClean="0"/>
              <a:t> </a:t>
            </a:r>
            <a:r>
              <a:rPr lang="tr-TR" dirty="0" err="1" smtClean="0"/>
              <a:t>and</a:t>
            </a:r>
            <a:r>
              <a:rPr lang="tr-TR" dirty="0" smtClean="0"/>
              <a:t> </a:t>
            </a:r>
            <a:r>
              <a:rPr lang="tr-TR" dirty="0" err="1" smtClean="0"/>
              <a:t>controls</a:t>
            </a:r>
            <a:r>
              <a:rPr lang="tr-TR" dirty="0" smtClean="0"/>
              <a:t> (</a:t>
            </a:r>
            <a:r>
              <a:rPr lang="tr-TR" dirty="0" err="1" smtClean="0"/>
              <a:t>Often</a:t>
            </a:r>
            <a:r>
              <a:rPr lang="tr-TR" dirty="0" smtClean="0"/>
              <a:t> </a:t>
            </a:r>
            <a:r>
              <a:rPr lang="tr-TR" dirty="0" err="1" smtClean="0"/>
              <a:t>inadequate</a:t>
            </a:r>
            <a:r>
              <a:rPr lang="tr-TR" dirty="0" smtClean="0"/>
              <a:t> </a:t>
            </a:r>
            <a:r>
              <a:rPr lang="tr-TR" dirty="0" err="1" smtClean="0"/>
              <a:t>or</a:t>
            </a:r>
            <a:r>
              <a:rPr lang="tr-TR" dirty="0" smtClean="0"/>
              <a:t> </a:t>
            </a:r>
            <a:r>
              <a:rPr lang="tr-TR" dirty="0" err="1" smtClean="0"/>
              <a:t>limited</a:t>
            </a:r>
            <a:r>
              <a:rPr lang="tr-TR" dirty="0" smtClean="0"/>
              <a:t>- </a:t>
            </a:r>
            <a:r>
              <a:rPr lang="tr-TR" dirty="0" err="1" smtClean="0"/>
              <a:t>for</a:t>
            </a:r>
            <a:r>
              <a:rPr lang="tr-TR" dirty="0" smtClean="0"/>
              <a:t> </a:t>
            </a:r>
            <a:r>
              <a:rPr lang="tr-TR" dirty="0" err="1" smtClean="0"/>
              <a:t>example</a:t>
            </a:r>
            <a:r>
              <a:rPr lang="tr-TR" dirty="0" smtClean="0"/>
              <a:t>; how </a:t>
            </a:r>
            <a:r>
              <a:rPr lang="tr-TR" dirty="0" err="1" smtClean="0"/>
              <a:t>many</a:t>
            </a:r>
            <a:r>
              <a:rPr lang="tr-TR" dirty="0" smtClean="0"/>
              <a:t> </a:t>
            </a:r>
            <a:r>
              <a:rPr lang="tr-TR" dirty="0" err="1" smtClean="0"/>
              <a:t>cigarettes</a:t>
            </a:r>
            <a:r>
              <a:rPr lang="tr-TR" dirty="0" smtClean="0"/>
              <a:t> </a:t>
            </a:r>
            <a:r>
              <a:rPr lang="tr-TR" dirty="0" err="1" smtClean="0"/>
              <a:t>have</a:t>
            </a:r>
            <a:r>
              <a:rPr lang="tr-TR" dirty="0" smtClean="0"/>
              <a:t> </a:t>
            </a:r>
            <a:r>
              <a:rPr lang="tr-TR" dirty="0" err="1" smtClean="0"/>
              <a:t>you</a:t>
            </a:r>
            <a:r>
              <a:rPr lang="tr-TR" dirty="0" smtClean="0"/>
              <a:t> </a:t>
            </a:r>
            <a:r>
              <a:rPr lang="tr-TR" dirty="0" err="1" smtClean="0"/>
              <a:t>smoked</a:t>
            </a:r>
            <a:r>
              <a:rPr lang="tr-TR" dirty="0" smtClean="0"/>
              <a:t> </a:t>
            </a:r>
            <a:r>
              <a:rPr lang="tr-TR" dirty="0" err="1" smtClean="0"/>
              <a:t>per</a:t>
            </a:r>
            <a:r>
              <a:rPr lang="tr-TR" dirty="0" smtClean="0"/>
              <a:t> </a:t>
            </a:r>
            <a:r>
              <a:rPr lang="tr-TR" dirty="0" err="1" smtClean="0"/>
              <a:t>day</a:t>
            </a:r>
            <a:r>
              <a:rPr lang="tr-TR" dirty="0" smtClean="0"/>
              <a:t> </a:t>
            </a:r>
            <a:r>
              <a:rPr lang="tr-TR" dirty="0" err="1" smtClean="0"/>
              <a:t>for</a:t>
            </a:r>
            <a:r>
              <a:rPr lang="tr-TR" dirty="0" smtClean="0"/>
              <a:t> </a:t>
            </a:r>
            <a:r>
              <a:rPr lang="tr-TR" dirty="0" smtClean="0">
                <a:latin typeface="+mj-lt"/>
              </a:rPr>
              <a:t>30</a:t>
            </a:r>
            <a:r>
              <a:rPr lang="tr-TR" dirty="0" smtClean="0"/>
              <a:t> </a:t>
            </a:r>
            <a:r>
              <a:rPr lang="tr-TR" dirty="0" err="1" smtClean="0"/>
              <a:t>years</a:t>
            </a:r>
            <a:r>
              <a:rPr lang="tr-TR" dirty="0" smtClean="0"/>
              <a:t>?)</a:t>
            </a:r>
          </a:p>
          <a:p>
            <a:r>
              <a:rPr lang="tr-TR" b="1" dirty="0" err="1" smtClean="0"/>
              <a:t>Recall</a:t>
            </a:r>
            <a:r>
              <a:rPr lang="tr-TR" b="1" dirty="0" smtClean="0"/>
              <a:t> </a:t>
            </a:r>
            <a:r>
              <a:rPr lang="tr-TR" b="1" dirty="0" err="1" smtClean="0"/>
              <a:t>bias</a:t>
            </a:r>
            <a:r>
              <a:rPr lang="tr-TR" dirty="0" smtClean="0"/>
              <a:t> </a:t>
            </a:r>
            <a:r>
              <a:rPr lang="tr-TR" dirty="0" err="1" smtClean="0"/>
              <a:t>occurs</a:t>
            </a:r>
            <a:r>
              <a:rPr lang="tr-TR" dirty="0" smtClean="0"/>
              <a:t> </a:t>
            </a:r>
            <a:r>
              <a:rPr lang="tr-TR" dirty="0" err="1" smtClean="0"/>
              <a:t>when</a:t>
            </a:r>
            <a:r>
              <a:rPr lang="tr-TR" dirty="0" smtClean="0"/>
              <a:t> </a:t>
            </a:r>
            <a:r>
              <a:rPr lang="tr-TR" dirty="0" err="1" smtClean="0"/>
              <a:t>the</a:t>
            </a:r>
            <a:r>
              <a:rPr lang="tr-TR" dirty="0" smtClean="0"/>
              <a:t> </a:t>
            </a:r>
            <a:r>
              <a:rPr lang="tr-TR" dirty="0" err="1" smtClean="0"/>
              <a:t>recall</a:t>
            </a:r>
            <a:r>
              <a:rPr lang="tr-TR" dirty="0" smtClean="0"/>
              <a:t> is </a:t>
            </a:r>
            <a:r>
              <a:rPr lang="tr-TR" dirty="0" err="1" smtClean="0"/>
              <a:t>better</a:t>
            </a:r>
            <a:r>
              <a:rPr lang="tr-TR" dirty="0" smtClean="0"/>
              <a:t> </a:t>
            </a:r>
            <a:r>
              <a:rPr lang="tr-TR" dirty="0" err="1" smtClean="0"/>
              <a:t>among</a:t>
            </a:r>
            <a:r>
              <a:rPr lang="tr-TR" dirty="0" smtClean="0"/>
              <a:t> </a:t>
            </a:r>
            <a:r>
              <a:rPr lang="tr-TR" dirty="0" err="1" smtClean="0"/>
              <a:t>cases</a:t>
            </a:r>
            <a:r>
              <a:rPr lang="tr-TR" dirty="0" smtClean="0"/>
              <a:t> </a:t>
            </a:r>
            <a:r>
              <a:rPr lang="tr-TR" dirty="0" err="1" smtClean="0"/>
              <a:t>than</a:t>
            </a:r>
            <a:r>
              <a:rPr lang="tr-TR" dirty="0" smtClean="0"/>
              <a:t> </a:t>
            </a:r>
            <a:r>
              <a:rPr lang="tr-TR" dirty="0" err="1" smtClean="0"/>
              <a:t>controls</a:t>
            </a:r>
            <a:r>
              <a:rPr lang="tr-TR" dirty="0" smtClean="0"/>
              <a:t> </a:t>
            </a:r>
            <a:r>
              <a:rPr lang="tr-TR" dirty="0" err="1" smtClean="0"/>
              <a:t>because</a:t>
            </a:r>
            <a:r>
              <a:rPr lang="tr-TR" dirty="0" smtClean="0"/>
              <a:t> of </a:t>
            </a:r>
            <a:r>
              <a:rPr lang="tr-TR" dirty="0" err="1" smtClean="0"/>
              <a:t>the</a:t>
            </a:r>
            <a:r>
              <a:rPr lang="tr-TR" dirty="0" smtClean="0"/>
              <a:t> presence of </a:t>
            </a:r>
            <a:r>
              <a:rPr lang="tr-TR" dirty="0" err="1" smtClean="0"/>
              <a:t>the</a:t>
            </a:r>
            <a:r>
              <a:rPr lang="tr-TR" dirty="0" smtClean="0"/>
              <a:t> </a:t>
            </a:r>
            <a:r>
              <a:rPr lang="tr-TR" dirty="0" err="1" smtClean="0"/>
              <a:t>disease</a:t>
            </a:r>
            <a:r>
              <a:rPr lang="tr-TR" dirty="0" smtClean="0"/>
              <a:t>. </a:t>
            </a:r>
            <a:r>
              <a:rPr lang="tr-TR" dirty="0" err="1" smtClean="0"/>
              <a:t>Consequently</a:t>
            </a:r>
            <a:r>
              <a:rPr lang="tr-TR" dirty="0" smtClean="0"/>
              <a:t>, a </a:t>
            </a:r>
            <a:r>
              <a:rPr lang="tr-TR" dirty="0" err="1" smtClean="0"/>
              <a:t>false</a:t>
            </a:r>
            <a:r>
              <a:rPr lang="tr-TR" dirty="0" smtClean="0"/>
              <a:t> </a:t>
            </a:r>
            <a:r>
              <a:rPr lang="tr-TR" dirty="0" err="1" smtClean="0"/>
              <a:t>association</a:t>
            </a:r>
            <a:r>
              <a:rPr lang="tr-TR" dirty="0" smtClean="0"/>
              <a:t> </a:t>
            </a:r>
            <a:r>
              <a:rPr lang="tr-TR" dirty="0" err="1" smtClean="0"/>
              <a:t>may</a:t>
            </a:r>
            <a:r>
              <a:rPr lang="tr-TR" dirty="0" smtClean="0"/>
              <a:t> be </a:t>
            </a:r>
            <a:r>
              <a:rPr lang="tr-TR" dirty="0" err="1" smtClean="0"/>
              <a:t>found</a:t>
            </a:r>
            <a:r>
              <a:rPr lang="tr-TR" dirty="0" smtClean="0"/>
              <a:t> </a:t>
            </a:r>
            <a:r>
              <a:rPr lang="tr-TR" dirty="0" err="1" smtClean="0"/>
              <a:t>between</a:t>
            </a:r>
            <a:r>
              <a:rPr lang="tr-TR" dirty="0" smtClean="0"/>
              <a:t> </a:t>
            </a:r>
            <a:r>
              <a:rPr lang="tr-TR" dirty="0" err="1" smtClean="0"/>
              <a:t>exposure</a:t>
            </a:r>
            <a:r>
              <a:rPr lang="tr-TR" dirty="0" smtClean="0"/>
              <a:t> </a:t>
            </a:r>
            <a:r>
              <a:rPr lang="tr-TR" dirty="0" err="1" smtClean="0"/>
              <a:t>and</a:t>
            </a:r>
            <a:r>
              <a:rPr lang="tr-TR" dirty="0" smtClean="0"/>
              <a:t> </a:t>
            </a:r>
            <a:r>
              <a:rPr lang="tr-TR" dirty="0" err="1" smtClean="0"/>
              <a:t>disease</a:t>
            </a:r>
            <a:r>
              <a:rPr lang="tr-TR" dirty="0" smtClean="0"/>
              <a:t>.</a:t>
            </a:r>
            <a:endParaRPr lang="tr-TR" dirty="0"/>
          </a:p>
        </p:txBody>
      </p:sp>
    </p:spTree>
    <p:extLst>
      <p:ext uri="{BB962C8B-B14F-4D97-AF65-F5344CB8AC3E}">
        <p14:creationId xmlns:p14="http://schemas.microsoft.com/office/powerpoint/2010/main" val="2873997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Recall</a:t>
            </a:r>
            <a:r>
              <a:rPr lang="tr-TR" dirty="0" smtClean="0"/>
              <a:t> </a:t>
            </a:r>
            <a:r>
              <a:rPr lang="tr-TR" dirty="0" err="1" smtClean="0"/>
              <a:t>Bias</a:t>
            </a:r>
            <a:endParaRPr lang="tr-TR" dirty="0"/>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988840"/>
            <a:ext cx="8568952" cy="3960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4575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200" dirty="0" err="1" smtClean="0"/>
              <a:t>Example</a:t>
            </a:r>
            <a:r>
              <a:rPr lang="tr-TR" sz="3200" dirty="0" smtClean="0"/>
              <a:t>: </a:t>
            </a:r>
            <a:r>
              <a:rPr lang="tr-TR" sz="3200" dirty="0" err="1" smtClean="0"/>
              <a:t>Artificial</a:t>
            </a:r>
            <a:r>
              <a:rPr lang="tr-TR" sz="3200" dirty="0" smtClean="0"/>
              <a:t> </a:t>
            </a:r>
            <a:r>
              <a:rPr lang="tr-TR" sz="3200" dirty="0" err="1" smtClean="0"/>
              <a:t>association</a:t>
            </a:r>
            <a:r>
              <a:rPr lang="tr-TR" sz="3200" dirty="0" smtClean="0"/>
              <a:t> </a:t>
            </a:r>
            <a:r>
              <a:rPr lang="tr-TR" sz="3200" dirty="0" err="1" smtClean="0"/>
              <a:t>from</a:t>
            </a:r>
            <a:r>
              <a:rPr lang="tr-TR" sz="3200" dirty="0" smtClean="0"/>
              <a:t> </a:t>
            </a:r>
            <a:r>
              <a:rPr lang="tr-TR" sz="3200" dirty="0" err="1" smtClean="0"/>
              <a:t>recall</a:t>
            </a:r>
            <a:r>
              <a:rPr lang="tr-TR" sz="3200" dirty="0" smtClean="0"/>
              <a:t> </a:t>
            </a:r>
            <a:r>
              <a:rPr lang="tr-TR" sz="3200" dirty="0" err="1" smtClean="0"/>
              <a:t>bias</a:t>
            </a:r>
            <a:endParaRPr lang="tr-TR" sz="3200"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021645941"/>
              </p:ext>
            </p:extLst>
          </p:nvPr>
        </p:nvGraphicFramePr>
        <p:xfrm>
          <a:off x="457200" y="1935163"/>
          <a:ext cx="8229600" cy="3200400"/>
        </p:xfrm>
        <a:graphic>
          <a:graphicData uri="http://schemas.openxmlformats.org/drawingml/2006/table">
            <a:tbl>
              <a:tblPr firstRow="1" bandRow="1">
                <a:tableStyleId>{5C22544A-7EE6-4342-B048-85BDC9FD1C3A}</a:tableStyleId>
              </a:tblPr>
              <a:tblGrid>
                <a:gridCol w="2530624"/>
                <a:gridCol w="2955776"/>
                <a:gridCol w="2743200"/>
              </a:tblGrid>
              <a:tr h="370840">
                <a:tc gridSpan="3">
                  <a:txBody>
                    <a:bodyPr/>
                    <a:lstStyle/>
                    <a:p>
                      <a:pPr algn="ctr"/>
                      <a:r>
                        <a:rPr lang="tr-TR" dirty="0" smtClean="0"/>
                        <a:t>A </a:t>
                      </a:r>
                      <a:r>
                        <a:rPr lang="tr-TR" dirty="0" err="1" smtClean="0"/>
                        <a:t>study</a:t>
                      </a:r>
                      <a:r>
                        <a:rPr lang="tr-TR" dirty="0" smtClean="0"/>
                        <a:t> of </a:t>
                      </a:r>
                      <a:r>
                        <a:rPr lang="tr-TR" dirty="0" err="1" smtClean="0"/>
                        <a:t>taking</a:t>
                      </a:r>
                      <a:r>
                        <a:rPr lang="tr-TR" dirty="0" smtClean="0"/>
                        <a:t> </a:t>
                      </a:r>
                      <a:r>
                        <a:rPr lang="tr-TR" dirty="0" err="1" smtClean="0"/>
                        <a:t>medicine</a:t>
                      </a:r>
                      <a:r>
                        <a:rPr lang="tr-TR" dirty="0" smtClean="0"/>
                        <a:t> </a:t>
                      </a:r>
                      <a:r>
                        <a:rPr lang="tr-TR" dirty="0" err="1" smtClean="0"/>
                        <a:t>during</a:t>
                      </a:r>
                      <a:r>
                        <a:rPr lang="tr-TR" dirty="0" smtClean="0"/>
                        <a:t> </a:t>
                      </a:r>
                      <a:r>
                        <a:rPr lang="tr-TR" dirty="0" err="1" smtClean="0"/>
                        <a:t>pregnancy</a:t>
                      </a:r>
                      <a:r>
                        <a:rPr lang="tr-TR" dirty="0" smtClean="0"/>
                        <a:t> </a:t>
                      </a:r>
                    </a:p>
                    <a:p>
                      <a:pPr algn="ctr"/>
                      <a:r>
                        <a:rPr lang="tr-TR" dirty="0" err="1" smtClean="0"/>
                        <a:t>and</a:t>
                      </a:r>
                      <a:r>
                        <a:rPr lang="tr-TR" dirty="0" smtClean="0"/>
                        <a:t> </a:t>
                      </a:r>
                      <a:r>
                        <a:rPr lang="tr-TR" dirty="0" err="1" smtClean="0"/>
                        <a:t>congenital</a:t>
                      </a:r>
                      <a:r>
                        <a:rPr lang="tr-TR" dirty="0" smtClean="0"/>
                        <a:t> </a:t>
                      </a:r>
                      <a:r>
                        <a:rPr lang="tr-TR" dirty="0" err="1" smtClean="0"/>
                        <a:t>malformations</a:t>
                      </a:r>
                      <a:endParaRPr lang="tr-TR" dirty="0"/>
                    </a:p>
                  </a:txBody>
                  <a:tcPr/>
                </a:tc>
                <a:tc hMerge="1">
                  <a:txBody>
                    <a:bodyPr/>
                    <a:lstStyle/>
                    <a:p>
                      <a:endParaRPr lang="tr-TR" dirty="0"/>
                    </a:p>
                  </a:txBody>
                  <a:tcPr/>
                </a:tc>
                <a:tc hMerge="1">
                  <a:txBody>
                    <a:bodyPr/>
                    <a:lstStyle/>
                    <a:p>
                      <a:endParaRPr lang="tr-TR" dirty="0"/>
                    </a:p>
                  </a:txBody>
                  <a:tcPr/>
                </a:tc>
              </a:tr>
              <a:tr h="370840">
                <a:tc>
                  <a:txBody>
                    <a:bodyPr/>
                    <a:lstStyle/>
                    <a:p>
                      <a:endParaRPr lang="tr-TR" dirty="0"/>
                    </a:p>
                  </a:txBody>
                  <a:tcPr/>
                </a:tc>
                <a:tc>
                  <a:txBody>
                    <a:bodyPr/>
                    <a:lstStyle/>
                    <a:p>
                      <a:r>
                        <a:rPr lang="tr-TR" dirty="0" err="1" smtClean="0"/>
                        <a:t>Cases</a:t>
                      </a:r>
                      <a:r>
                        <a:rPr lang="tr-TR" dirty="0" smtClean="0"/>
                        <a:t> </a:t>
                      </a:r>
                    </a:p>
                    <a:p>
                      <a:r>
                        <a:rPr lang="tr-TR" dirty="0" smtClean="0"/>
                        <a:t>(</a:t>
                      </a:r>
                      <a:r>
                        <a:rPr lang="tr-TR" dirty="0" err="1" smtClean="0"/>
                        <a:t>Congenital</a:t>
                      </a:r>
                      <a:r>
                        <a:rPr lang="tr-TR" smtClean="0"/>
                        <a:t> Malformations</a:t>
                      </a:r>
                      <a:r>
                        <a:rPr lang="tr-TR" dirty="0" smtClean="0"/>
                        <a:t>)</a:t>
                      </a:r>
                      <a:endParaRPr lang="tr-TR" dirty="0"/>
                    </a:p>
                  </a:txBody>
                  <a:tcPr/>
                </a:tc>
                <a:tc>
                  <a:txBody>
                    <a:bodyPr/>
                    <a:lstStyle/>
                    <a:p>
                      <a:r>
                        <a:rPr lang="tr-TR" dirty="0" err="1" smtClean="0"/>
                        <a:t>Controls</a:t>
                      </a:r>
                      <a:r>
                        <a:rPr lang="tr-TR" baseline="0" dirty="0" smtClean="0"/>
                        <a:t> </a:t>
                      </a:r>
                    </a:p>
                    <a:p>
                      <a:r>
                        <a:rPr lang="tr-TR" baseline="0" dirty="0" smtClean="0"/>
                        <a:t>(No </a:t>
                      </a:r>
                      <a:r>
                        <a:rPr lang="tr-TR" baseline="0" dirty="0" err="1" smtClean="0"/>
                        <a:t>Malformations</a:t>
                      </a:r>
                      <a:r>
                        <a:rPr lang="tr-TR" baseline="0" dirty="0" smtClean="0"/>
                        <a:t>)</a:t>
                      </a:r>
                      <a:endParaRPr lang="tr-TR" dirty="0"/>
                    </a:p>
                  </a:txBody>
                  <a:tcPr/>
                </a:tc>
              </a:tr>
              <a:tr h="370840">
                <a:tc>
                  <a:txBody>
                    <a:bodyPr/>
                    <a:lstStyle/>
                    <a:p>
                      <a:r>
                        <a:rPr lang="tr-TR" dirty="0" smtClean="0"/>
                        <a:t>True </a:t>
                      </a:r>
                      <a:r>
                        <a:rPr lang="tr-TR" dirty="0" err="1" smtClean="0"/>
                        <a:t>percent</a:t>
                      </a:r>
                      <a:r>
                        <a:rPr lang="tr-TR" dirty="0" smtClean="0"/>
                        <a:t> of </a:t>
                      </a:r>
                      <a:r>
                        <a:rPr lang="tr-TR" dirty="0" err="1" smtClean="0"/>
                        <a:t>taking</a:t>
                      </a:r>
                      <a:r>
                        <a:rPr lang="tr-TR" dirty="0" smtClean="0"/>
                        <a:t> </a:t>
                      </a:r>
                      <a:r>
                        <a:rPr lang="tr-TR" dirty="0" err="1" smtClean="0"/>
                        <a:t>medication</a:t>
                      </a:r>
                      <a:endParaRPr lang="tr-TR" dirty="0"/>
                    </a:p>
                  </a:txBody>
                  <a:tcPr/>
                </a:tc>
                <a:tc>
                  <a:txBody>
                    <a:bodyPr/>
                    <a:lstStyle/>
                    <a:p>
                      <a:r>
                        <a:rPr lang="tr-TR" dirty="0" smtClean="0">
                          <a:latin typeface="+mj-lt"/>
                        </a:rPr>
                        <a:t>15%</a:t>
                      </a:r>
                      <a:endParaRPr lang="tr-TR" dirty="0">
                        <a:latin typeface="+mj-lt"/>
                      </a:endParaRPr>
                    </a:p>
                  </a:txBody>
                  <a:tcPr/>
                </a:tc>
                <a:tc>
                  <a:txBody>
                    <a:bodyPr/>
                    <a:lstStyle/>
                    <a:p>
                      <a:r>
                        <a:rPr lang="tr-TR" dirty="0" smtClean="0">
                          <a:latin typeface="+mj-lt"/>
                        </a:rPr>
                        <a:t>15%</a:t>
                      </a:r>
                      <a:endParaRPr lang="tr-TR" dirty="0">
                        <a:latin typeface="+mj-lt"/>
                      </a:endParaRPr>
                    </a:p>
                  </a:txBody>
                  <a:tcPr/>
                </a:tc>
              </a:tr>
              <a:tr h="370840">
                <a:tc>
                  <a:txBody>
                    <a:bodyPr/>
                    <a:lstStyle/>
                    <a:p>
                      <a:r>
                        <a:rPr lang="tr-TR" dirty="0" err="1" smtClean="0"/>
                        <a:t>Percent</a:t>
                      </a:r>
                      <a:r>
                        <a:rPr lang="tr-TR" baseline="0" dirty="0" smtClean="0"/>
                        <a:t> of </a:t>
                      </a:r>
                      <a:r>
                        <a:rPr lang="tr-TR" baseline="0" dirty="0" err="1" smtClean="0"/>
                        <a:t>taking</a:t>
                      </a:r>
                      <a:r>
                        <a:rPr lang="tr-TR" baseline="0" dirty="0" smtClean="0"/>
                        <a:t> </a:t>
                      </a:r>
                      <a:r>
                        <a:rPr lang="tr-TR" baseline="0" dirty="0" err="1" smtClean="0"/>
                        <a:t>medication</a:t>
                      </a:r>
                      <a:r>
                        <a:rPr lang="tr-TR" baseline="0" dirty="0" smtClean="0"/>
                        <a:t> </a:t>
                      </a:r>
                      <a:r>
                        <a:rPr lang="tr-TR" baseline="0" dirty="0" err="1" smtClean="0"/>
                        <a:t>recalled</a:t>
                      </a:r>
                      <a:endParaRPr lang="tr-TR" dirty="0"/>
                    </a:p>
                  </a:txBody>
                  <a:tcPr/>
                </a:tc>
                <a:tc>
                  <a:txBody>
                    <a:bodyPr/>
                    <a:lstStyle/>
                    <a:p>
                      <a:r>
                        <a:rPr lang="tr-TR" dirty="0" smtClean="0">
                          <a:latin typeface="+mj-lt"/>
                        </a:rPr>
                        <a:t>90%</a:t>
                      </a:r>
                      <a:endParaRPr lang="tr-TR" dirty="0">
                        <a:latin typeface="+mj-lt"/>
                      </a:endParaRPr>
                    </a:p>
                  </a:txBody>
                  <a:tcPr/>
                </a:tc>
                <a:tc>
                  <a:txBody>
                    <a:bodyPr/>
                    <a:lstStyle/>
                    <a:p>
                      <a:r>
                        <a:rPr lang="tr-TR" dirty="0" smtClean="0">
                          <a:latin typeface="+mj-lt"/>
                        </a:rPr>
                        <a:t>10%</a:t>
                      </a:r>
                      <a:endParaRPr lang="tr-TR" dirty="0">
                        <a:latin typeface="+mj-lt"/>
                      </a:endParaRPr>
                    </a:p>
                  </a:txBody>
                  <a:tcPr/>
                </a:tc>
              </a:tr>
              <a:tr h="370840">
                <a:tc>
                  <a:txBody>
                    <a:bodyPr/>
                    <a:lstStyle/>
                    <a:p>
                      <a:r>
                        <a:rPr lang="tr-TR" dirty="0" err="1" smtClean="0"/>
                        <a:t>Taking</a:t>
                      </a:r>
                      <a:r>
                        <a:rPr lang="tr-TR" dirty="0" smtClean="0"/>
                        <a:t> </a:t>
                      </a:r>
                      <a:r>
                        <a:rPr lang="tr-TR" dirty="0" err="1" smtClean="0"/>
                        <a:t>medication</a:t>
                      </a:r>
                      <a:r>
                        <a:rPr lang="tr-TR" dirty="0" smtClean="0"/>
                        <a:t> rate </a:t>
                      </a:r>
                      <a:r>
                        <a:rPr lang="tr-TR" dirty="0" err="1" smtClean="0"/>
                        <a:t>by</a:t>
                      </a:r>
                      <a:r>
                        <a:rPr lang="tr-TR" baseline="0" dirty="0" smtClean="0"/>
                        <a:t> </a:t>
                      </a:r>
                      <a:r>
                        <a:rPr lang="tr-TR" baseline="0" dirty="0" err="1" smtClean="0"/>
                        <a:t>interview</a:t>
                      </a:r>
                      <a:endParaRPr lang="tr-TR" dirty="0"/>
                    </a:p>
                  </a:txBody>
                  <a:tcPr/>
                </a:tc>
                <a:tc>
                  <a:txBody>
                    <a:bodyPr/>
                    <a:lstStyle/>
                    <a:p>
                      <a:r>
                        <a:rPr lang="tr-TR" dirty="0" smtClean="0">
                          <a:latin typeface="+mj-lt"/>
                        </a:rPr>
                        <a:t>13,5%</a:t>
                      </a:r>
                      <a:endParaRPr lang="tr-TR" dirty="0">
                        <a:latin typeface="+mj-lt"/>
                      </a:endParaRPr>
                    </a:p>
                  </a:txBody>
                  <a:tcPr/>
                </a:tc>
                <a:tc>
                  <a:txBody>
                    <a:bodyPr/>
                    <a:lstStyle/>
                    <a:p>
                      <a:r>
                        <a:rPr lang="tr-TR" dirty="0" smtClean="0">
                          <a:latin typeface="+mj-lt"/>
                        </a:rPr>
                        <a:t>1,5%</a:t>
                      </a:r>
                      <a:endParaRPr lang="tr-TR" dirty="0">
                        <a:latin typeface="+mj-lt"/>
                      </a:endParaRPr>
                    </a:p>
                  </a:txBody>
                  <a:tcPr/>
                </a:tc>
              </a:tr>
            </a:tbl>
          </a:graphicData>
        </a:graphic>
      </p:graphicFrame>
    </p:spTree>
    <p:extLst>
      <p:ext uri="{BB962C8B-B14F-4D97-AF65-F5344CB8AC3E}">
        <p14:creationId xmlns:p14="http://schemas.microsoft.com/office/powerpoint/2010/main" val="4269855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Case-Control </a:t>
            </a:r>
            <a:r>
              <a:rPr lang="tr-TR" dirty="0" err="1" smtClean="0"/>
              <a:t>Studies</a:t>
            </a:r>
            <a:endParaRPr lang="tr-TR" dirty="0"/>
          </a:p>
        </p:txBody>
      </p:sp>
      <p:sp>
        <p:nvSpPr>
          <p:cNvPr id="3" name="İçerik Yer Tutucusu 2"/>
          <p:cNvSpPr>
            <a:spLocks noGrp="1"/>
          </p:cNvSpPr>
          <p:nvPr>
            <p:ph idx="1"/>
          </p:nvPr>
        </p:nvSpPr>
        <p:spPr/>
        <p:txBody>
          <a:bodyPr>
            <a:normAutofit fontScale="92500" lnSpcReduction="10000"/>
          </a:bodyPr>
          <a:lstStyle/>
          <a:p>
            <a:r>
              <a:rPr lang="tr-TR" dirty="0" smtClean="0"/>
              <a:t>A </a:t>
            </a:r>
            <a:r>
              <a:rPr lang="tr-TR" dirty="0" err="1" smtClean="0"/>
              <a:t>case-control</a:t>
            </a:r>
            <a:r>
              <a:rPr lang="tr-TR" dirty="0" smtClean="0"/>
              <a:t> </a:t>
            </a:r>
            <a:r>
              <a:rPr lang="tr-TR" dirty="0" err="1" smtClean="0"/>
              <a:t>study</a:t>
            </a:r>
            <a:r>
              <a:rPr lang="tr-TR" dirty="0" smtClean="0"/>
              <a:t> is </a:t>
            </a:r>
            <a:r>
              <a:rPr lang="tr-TR" dirty="0" err="1" smtClean="0"/>
              <a:t>usually</a:t>
            </a:r>
            <a:r>
              <a:rPr lang="tr-TR" dirty="0" smtClean="0"/>
              <a:t> </a:t>
            </a:r>
            <a:r>
              <a:rPr lang="tr-TR" dirty="0" err="1" smtClean="0"/>
              <a:t>conducted</a:t>
            </a:r>
            <a:r>
              <a:rPr lang="tr-TR" dirty="0" smtClean="0"/>
              <a:t> </a:t>
            </a:r>
            <a:r>
              <a:rPr lang="tr-TR" dirty="0" err="1" smtClean="0"/>
              <a:t>before</a:t>
            </a:r>
            <a:r>
              <a:rPr lang="tr-TR" dirty="0" smtClean="0"/>
              <a:t> a </a:t>
            </a:r>
            <a:r>
              <a:rPr lang="tr-TR" dirty="0" err="1" smtClean="0"/>
              <a:t>cohort</a:t>
            </a:r>
            <a:r>
              <a:rPr lang="tr-TR" dirty="0" smtClean="0"/>
              <a:t> </a:t>
            </a:r>
            <a:r>
              <a:rPr lang="tr-TR" dirty="0" err="1" smtClean="0"/>
              <a:t>or</a:t>
            </a:r>
            <a:r>
              <a:rPr lang="tr-TR" dirty="0" smtClean="0"/>
              <a:t> an </a:t>
            </a:r>
            <a:r>
              <a:rPr lang="tr-TR" dirty="0" err="1" smtClean="0"/>
              <a:t>experimental</a:t>
            </a:r>
            <a:r>
              <a:rPr lang="tr-TR" dirty="0" smtClean="0"/>
              <a:t> </a:t>
            </a:r>
            <a:r>
              <a:rPr lang="tr-TR" dirty="0" err="1" smtClean="0"/>
              <a:t>study</a:t>
            </a:r>
            <a:r>
              <a:rPr lang="tr-TR" dirty="0" smtClean="0"/>
              <a:t> </a:t>
            </a:r>
            <a:r>
              <a:rPr lang="tr-TR" dirty="0" err="1" smtClean="0"/>
              <a:t>to</a:t>
            </a:r>
            <a:r>
              <a:rPr lang="tr-TR" dirty="0" smtClean="0"/>
              <a:t> </a:t>
            </a:r>
            <a:r>
              <a:rPr lang="tr-TR" dirty="0" err="1" smtClean="0"/>
              <a:t>identify</a:t>
            </a:r>
            <a:r>
              <a:rPr lang="tr-TR" dirty="0" smtClean="0"/>
              <a:t> </a:t>
            </a:r>
            <a:r>
              <a:rPr lang="tr-TR" dirty="0" err="1" smtClean="0"/>
              <a:t>the</a:t>
            </a:r>
            <a:r>
              <a:rPr lang="tr-TR" dirty="0" smtClean="0"/>
              <a:t> </a:t>
            </a:r>
            <a:r>
              <a:rPr lang="tr-TR" dirty="0" err="1" smtClean="0"/>
              <a:t>possible</a:t>
            </a:r>
            <a:r>
              <a:rPr lang="tr-TR" dirty="0" smtClean="0"/>
              <a:t> </a:t>
            </a:r>
            <a:r>
              <a:rPr lang="tr-TR" dirty="0" err="1" smtClean="0"/>
              <a:t>etiology</a:t>
            </a:r>
            <a:r>
              <a:rPr lang="tr-TR" dirty="0" smtClean="0"/>
              <a:t> of </a:t>
            </a:r>
            <a:r>
              <a:rPr lang="tr-TR" dirty="0" err="1" smtClean="0"/>
              <a:t>the</a:t>
            </a:r>
            <a:r>
              <a:rPr lang="tr-TR" dirty="0" smtClean="0"/>
              <a:t> </a:t>
            </a:r>
            <a:r>
              <a:rPr lang="tr-TR" dirty="0" err="1" smtClean="0"/>
              <a:t>disease</a:t>
            </a:r>
            <a:r>
              <a:rPr lang="tr-TR" dirty="0" smtClean="0"/>
              <a:t>. </a:t>
            </a:r>
            <a:r>
              <a:rPr lang="tr-TR" dirty="0" err="1" smtClean="0"/>
              <a:t>It</a:t>
            </a:r>
            <a:r>
              <a:rPr lang="tr-TR" dirty="0" smtClean="0"/>
              <a:t> </a:t>
            </a:r>
            <a:r>
              <a:rPr lang="tr-TR" dirty="0" err="1" smtClean="0"/>
              <a:t>costs</a:t>
            </a:r>
            <a:r>
              <a:rPr lang="tr-TR" dirty="0" smtClean="0"/>
              <a:t> </a:t>
            </a:r>
            <a:r>
              <a:rPr lang="tr-TR" dirty="0" err="1" smtClean="0"/>
              <a:t>relatively</a:t>
            </a:r>
            <a:r>
              <a:rPr lang="tr-TR" dirty="0" smtClean="0"/>
              <a:t> </a:t>
            </a:r>
            <a:r>
              <a:rPr lang="tr-TR" dirty="0" err="1" smtClean="0"/>
              <a:t>less</a:t>
            </a:r>
            <a:r>
              <a:rPr lang="tr-TR" dirty="0" smtClean="0"/>
              <a:t> </a:t>
            </a:r>
            <a:r>
              <a:rPr lang="tr-TR" dirty="0" err="1" smtClean="0"/>
              <a:t>and</a:t>
            </a:r>
            <a:r>
              <a:rPr lang="tr-TR" dirty="0" smtClean="0"/>
              <a:t> </a:t>
            </a:r>
            <a:r>
              <a:rPr lang="tr-TR" dirty="0" err="1" smtClean="0"/>
              <a:t>conducted</a:t>
            </a:r>
            <a:r>
              <a:rPr lang="tr-TR" dirty="0" smtClean="0"/>
              <a:t> in a </a:t>
            </a:r>
            <a:r>
              <a:rPr lang="tr-TR" dirty="0" err="1" smtClean="0"/>
              <a:t>short</a:t>
            </a:r>
            <a:r>
              <a:rPr lang="tr-TR" dirty="0" smtClean="0"/>
              <a:t> time.</a:t>
            </a:r>
          </a:p>
          <a:p>
            <a:r>
              <a:rPr lang="tr-TR" dirty="0" err="1" smtClean="0"/>
              <a:t>For</a:t>
            </a:r>
            <a:r>
              <a:rPr lang="tr-TR" dirty="0" smtClean="0"/>
              <a:t> a </a:t>
            </a:r>
            <a:r>
              <a:rPr lang="tr-TR" dirty="0" err="1" smtClean="0"/>
              <a:t>given</a:t>
            </a:r>
            <a:r>
              <a:rPr lang="tr-TR" dirty="0" smtClean="0"/>
              <a:t> </a:t>
            </a:r>
            <a:r>
              <a:rPr lang="tr-TR" dirty="0" err="1" smtClean="0"/>
              <a:t>disease</a:t>
            </a:r>
            <a:r>
              <a:rPr lang="tr-TR" dirty="0" smtClean="0"/>
              <a:t>, a </a:t>
            </a:r>
            <a:r>
              <a:rPr lang="tr-TR" dirty="0" err="1" smtClean="0"/>
              <a:t>case-control</a:t>
            </a:r>
            <a:r>
              <a:rPr lang="tr-TR" dirty="0" smtClean="0"/>
              <a:t> </a:t>
            </a:r>
            <a:r>
              <a:rPr lang="tr-TR" dirty="0" err="1" smtClean="0"/>
              <a:t>study</a:t>
            </a:r>
            <a:r>
              <a:rPr lang="tr-TR" dirty="0" smtClean="0"/>
              <a:t> can </a:t>
            </a:r>
            <a:r>
              <a:rPr lang="tr-TR" dirty="0" err="1" smtClean="0"/>
              <a:t>investigate</a:t>
            </a:r>
            <a:r>
              <a:rPr lang="tr-TR" dirty="0" smtClean="0"/>
              <a:t> </a:t>
            </a:r>
            <a:r>
              <a:rPr lang="tr-TR" dirty="0" err="1" smtClean="0"/>
              <a:t>multiple</a:t>
            </a:r>
            <a:r>
              <a:rPr lang="tr-TR" dirty="0" smtClean="0"/>
              <a:t> </a:t>
            </a:r>
            <a:r>
              <a:rPr lang="tr-TR" dirty="0" err="1" smtClean="0"/>
              <a:t>exposures</a:t>
            </a:r>
            <a:endParaRPr lang="tr-TR" dirty="0" smtClean="0"/>
          </a:p>
          <a:p>
            <a:r>
              <a:rPr lang="tr-TR" dirty="0" smtClean="0"/>
              <a:t>A </a:t>
            </a:r>
            <a:r>
              <a:rPr lang="tr-TR" dirty="0" err="1" smtClean="0"/>
              <a:t>case-control</a:t>
            </a:r>
            <a:r>
              <a:rPr lang="tr-TR" dirty="0" smtClean="0"/>
              <a:t> </a:t>
            </a:r>
            <a:r>
              <a:rPr lang="tr-TR" dirty="0" err="1" smtClean="0"/>
              <a:t>study</a:t>
            </a:r>
            <a:r>
              <a:rPr lang="tr-TR" dirty="0" smtClean="0"/>
              <a:t> is </a:t>
            </a:r>
            <a:r>
              <a:rPr lang="tr-TR" dirty="0" err="1" smtClean="0"/>
              <a:t>preferred</a:t>
            </a:r>
            <a:r>
              <a:rPr lang="tr-TR" dirty="0" smtClean="0"/>
              <a:t> </a:t>
            </a:r>
            <a:r>
              <a:rPr lang="tr-TR" dirty="0" err="1" smtClean="0"/>
              <a:t>when</a:t>
            </a:r>
            <a:r>
              <a:rPr lang="tr-TR" dirty="0" smtClean="0"/>
              <a:t> </a:t>
            </a:r>
            <a:r>
              <a:rPr lang="tr-TR" dirty="0" err="1" smtClean="0"/>
              <a:t>the</a:t>
            </a:r>
            <a:r>
              <a:rPr lang="tr-TR" dirty="0" smtClean="0"/>
              <a:t> </a:t>
            </a:r>
            <a:r>
              <a:rPr lang="tr-TR" dirty="0" err="1" smtClean="0"/>
              <a:t>disease</a:t>
            </a:r>
            <a:r>
              <a:rPr lang="tr-TR" dirty="0" smtClean="0"/>
              <a:t> is </a:t>
            </a:r>
            <a:r>
              <a:rPr lang="tr-TR" dirty="0" err="1" smtClean="0"/>
              <a:t>rare</a:t>
            </a:r>
            <a:r>
              <a:rPr lang="tr-TR" dirty="0" smtClean="0"/>
              <a:t>. Limited </a:t>
            </a:r>
            <a:r>
              <a:rPr lang="tr-TR" dirty="0" err="1" smtClean="0"/>
              <a:t>number</a:t>
            </a:r>
            <a:r>
              <a:rPr lang="tr-TR" dirty="0" smtClean="0"/>
              <a:t> of </a:t>
            </a:r>
            <a:r>
              <a:rPr lang="tr-TR" dirty="0" err="1" smtClean="0"/>
              <a:t>cases</a:t>
            </a:r>
            <a:r>
              <a:rPr lang="tr-TR" dirty="0" smtClean="0"/>
              <a:t> </a:t>
            </a:r>
            <a:r>
              <a:rPr lang="tr-TR" dirty="0" err="1" smtClean="0"/>
              <a:t>will</a:t>
            </a:r>
            <a:r>
              <a:rPr lang="tr-TR" dirty="0" smtClean="0"/>
              <a:t> be </a:t>
            </a:r>
            <a:r>
              <a:rPr lang="tr-TR" dirty="0" err="1" smtClean="0"/>
              <a:t>enough</a:t>
            </a:r>
            <a:r>
              <a:rPr lang="tr-TR" dirty="0" smtClean="0"/>
              <a:t> </a:t>
            </a:r>
            <a:r>
              <a:rPr lang="tr-TR" dirty="0" err="1" smtClean="0"/>
              <a:t>to</a:t>
            </a:r>
            <a:r>
              <a:rPr lang="tr-TR" dirty="0" smtClean="0"/>
              <a:t> </a:t>
            </a:r>
            <a:r>
              <a:rPr lang="tr-TR" dirty="0" err="1" smtClean="0"/>
              <a:t>show</a:t>
            </a:r>
            <a:r>
              <a:rPr lang="tr-TR" dirty="0" smtClean="0"/>
              <a:t> </a:t>
            </a:r>
            <a:r>
              <a:rPr lang="tr-TR" dirty="0" err="1" smtClean="0"/>
              <a:t>the</a:t>
            </a:r>
            <a:r>
              <a:rPr lang="tr-TR" dirty="0" smtClean="0"/>
              <a:t> </a:t>
            </a:r>
            <a:r>
              <a:rPr lang="tr-TR" dirty="0" err="1" smtClean="0"/>
              <a:t>causality</a:t>
            </a:r>
            <a:r>
              <a:rPr lang="tr-TR" dirty="0" smtClean="0"/>
              <a:t> </a:t>
            </a:r>
            <a:r>
              <a:rPr lang="tr-TR" dirty="0" err="1" smtClean="0"/>
              <a:t>between</a:t>
            </a:r>
            <a:r>
              <a:rPr lang="tr-TR" dirty="0" smtClean="0"/>
              <a:t> </a:t>
            </a:r>
            <a:r>
              <a:rPr lang="tr-TR" dirty="0" err="1" smtClean="0"/>
              <a:t>disease</a:t>
            </a:r>
            <a:r>
              <a:rPr lang="tr-TR" dirty="0" smtClean="0"/>
              <a:t> </a:t>
            </a:r>
            <a:r>
              <a:rPr lang="tr-TR" dirty="0" err="1" smtClean="0"/>
              <a:t>and</a:t>
            </a:r>
            <a:r>
              <a:rPr lang="tr-TR" dirty="0" smtClean="0"/>
              <a:t> </a:t>
            </a:r>
            <a:r>
              <a:rPr lang="tr-TR" dirty="0" err="1" smtClean="0"/>
              <a:t>exposure</a:t>
            </a:r>
            <a:r>
              <a:rPr lang="tr-TR" dirty="0" smtClean="0"/>
              <a:t>. </a:t>
            </a:r>
          </a:p>
          <a:p>
            <a:r>
              <a:rPr lang="tr-TR" dirty="0" smtClean="0"/>
              <a:t>On </a:t>
            </a:r>
            <a:r>
              <a:rPr lang="tr-TR" dirty="0" err="1" smtClean="0"/>
              <a:t>the</a:t>
            </a:r>
            <a:r>
              <a:rPr lang="tr-TR" dirty="0" smtClean="0"/>
              <a:t> </a:t>
            </a:r>
            <a:r>
              <a:rPr lang="tr-TR" dirty="0" err="1" smtClean="0"/>
              <a:t>contrary</a:t>
            </a:r>
            <a:r>
              <a:rPr lang="tr-TR" dirty="0" smtClean="0"/>
              <a:t>; A </a:t>
            </a:r>
            <a:r>
              <a:rPr lang="tr-TR" dirty="0" err="1" smtClean="0"/>
              <a:t>cohort</a:t>
            </a:r>
            <a:r>
              <a:rPr lang="tr-TR" dirty="0" smtClean="0"/>
              <a:t> </a:t>
            </a:r>
            <a:r>
              <a:rPr lang="tr-TR" dirty="0" err="1" smtClean="0"/>
              <a:t>study</a:t>
            </a:r>
            <a:r>
              <a:rPr lang="tr-TR" dirty="0" smtClean="0"/>
              <a:t> of a </a:t>
            </a:r>
            <a:r>
              <a:rPr lang="tr-TR" dirty="0" err="1" smtClean="0"/>
              <a:t>rare</a:t>
            </a:r>
            <a:r>
              <a:rPr lang="tr-TR" dirty="0" smtClean="0"/>
              <a:t> </a:t>
            </a:r>
            <a:r>
              <a:rPr lang="tr-TR" dirty="0" err="1" smtClean="0"/>
              <a:t>disease</a:t>
            </a:r>
            <a:r>
              <a:rPr lang="tr-TR" dirty="0" smtClean="0"/>
              <a:t> </a:t>
            </a:r>
            <a:r>
              <a:rPr lang="tr-TR" dirty="0" err="1" smtClean="0"/>
              <a:t>would</a:t>
            </a:r>
            <a:r>
              <a:rPr lang="tr-TR" dirty="0" smtClean="0"/>
              <a:t> </a:t>
            </a:r>
            <a:r>
              <a:rPr lang="tr-TR" dirty="0" err="1" smtClean="0"/>
              <a:t>need</a:t>
            </a:r>
            <a:r>
              <a:rPr lang="tr-TR" dirty="0" smtClean="0"/>
              <a:t> </a:t>
            </a:r>
            <a:r>
              <a:rPr lang="tr-TR" dirty="0" err="1" smtClean="0"/>
              <a:t>to</a:t>
            </a:r>
            <a:r>
              <a:rPr lang="tr-TR" dirty="0" smtClean="0"/>
              <a:t> start </a:t>
            </a:r>
            <a:r>
              <a:rPr lang="tr-TR" dirty="0" err="1" smtClean="0"/>
              <a:t>with</a:t>
            </a:r>
            <a:r>
              <a:rPr lang="tr-TR" dirty="0" smtClean="0"/>
              <a:t> a </a:t>
            </a:r>
            <a:r>
              <a:rPr lang="tr-TR" dirty="0" err="1" smtClean="0"/>
              <a:t>very</a:t>
            </a:r>
            <a:r>
              <a:rPr lang="tr-TR" dirty="0" smtClean="0"/>
              <a:t> </a:t>
            </a:r>
            <a:r>
              <a:rPr lang="tr-TR" dirty="0" err="1" smtClean="0"/>
              <a:t>large</a:t>
            </a:r>
            <a:r>
              <a:rPr lang="tr-TR" dirty="0" smtClean="0"/>
              <a:t> </a:t>
            </a:r>
            <a:r>
              <a:rPr lang="tr-TR" dirty="0" err="1" smtClean="0"/>
              <a:t>number</a:t>
            </a:r>
            <a:r>
              <a:rPr lang="tr-TR" dirty="0" smtClean="0"/>
              <a:t> of </a:t>
            </a:r>
            <a:r>
              <a:rPr lang="tr-TR" dirty="0" err="1" smtClean="0"/>
              <a:t>exposed</a:t>
            </a:r>
            <a:r>
              <a:rPr lang="tr-TR" dirty="0" smtClean="0"/>
              <a:t> </a:t>
            </a:r>
            <a:r>
              <a:rPr lang="tr-TR" dirty="0" err="1" smtClean="0"/>
              <a:t>people</a:t>
            </a:r>
            <a:r>
              <a:rPr lang="tr-TR" dirty="0" smtClean="0"/>
              <a:t> </a:t>
            </a:r>
            <a:r>
              <a:rPr lang="tr-TR" dirty="0" err="1" smtClean="0"/>
              <a:t>to</a:t>
            </a:r>
            <a:r>
              <a:rPr lang="tr-TR" dirty="0" smtClean="0"/>
              <a:t> </a:t>
            </a:r>
            <a:r>
              <a:rPr lang="tr-TR" dirty="0" err="1" smtClean="0"/>
              <a:t>get</a:t>
            </a:r>
            <a:r>
              <a:rPr lang="tr-TR" dirty="0" smtClean="0"/>
              <a:t> </a:t>
            </a:r>
            <a:r>
              <a:rPr lang="tr-TR" dirty="0" err="1" smtClean="0"/>
              <a:t>adequate</a:t>
            </a:r>
            <a:r>
              <a:rPr lang="tr-TR" dirty="0" smtClean="0"/>
              <a:t> </a:t>
            </a:r>
            <a:r>
              <a:rPr lang="tr-TR" dirty="0" err="1" smtClean="0"/>
              <a:t>number</a:t>
            </a:r>
            <a:r>
              <a:rPr lang="tr-TR" dirty="0" smtClean="0"/>
              <a:t> of </a:t>
            </a:r>
            <a:r>
              <a:rPr lang="tr-TR" dirty="0" err="1" smtClean="0"/>
              <a:t>cases</a:t>
            </a:r>
            <a:r>
              <a:rPr lang="tr-TR" dirty="0" smtClean="0"/>
              <a:t>.</a:t>
            </a:r>
            <a:endParaRPr lang="tr-TR" dirty="0"/>
          </a:p>
        </p:txBody>
      </p:sp>
    </p:spTree>
    <p:extLst>
      <p:ext uri="{BB962C8B-B14F-4D97-AF65-F5344CB8AC3E}">
        <p14:creationId xmlns:p14="http://schemas.microsoft.com/office/powerpoint/2010/main" val="3272287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Multiple</a:t>
            </a:r>
            <a:r>
              <a:rPr lang="tr-TR" dirty="0" smtClean="0"/>
              <a:t> Control </a:t>
            </a:r>
            <a:r>
              <a:rPr lang="tr-TR" dirty="0" err="1" smtClean="0"/>
              <a:t>Groups</a:t>
            </a:r>
            <a:endParaRPr lang="tr-TR" dirty="0"/>
          </a:p>
        </p:txBody>
      </p:sp>
      <p:sp>
        <p:nvSpPr>
          <p:cNvPr id="3" name="İçerik Yer Tutucusu 2"/>
          <p:cNvSpPr>
            <a:spLocks noGrp="1"/>
          </p:cNvSpPr>
          <p:nvPr>
            <p:ph idx="1"/>
          </p:nvPr>
        </p:nvSpPr>
        <p:spPr/>
        <p:txBody>
          <a:bodyPr>
            <a:normAutofit lnSpcReduction="10000"/>
          </a:bodyPr>
          <a:lstStyle/>
          <a:p>
            <a:r>
              <a:rPr lang="tr-TR" dirty="0" err="1" smtClean="0"/>
              <a:t>Because</a:t>
            </a:r>
            <a:r>
              <a:rPr lang="tr-TR" dirty="0" smtClean="0"/>
              <a:t> of </a:t>
            </a:r>
            <a:r>
              <a:rPr lang="tr-TR" dirty="0" err="1" smtClean="0"/>
              <a:t>the</a:t>
            </a:r>
            <a:r>
              <a:rPr lang="tr-TR" dirty="0" smtClean="0"/>
              <a:t> </a:t>
            </a:r>
            <a:r>
              <a:rPr lang="tr-TR" dirty="0" err="1" smtClean="0"/>
              <a:t>limitations</a:t>
            </a:r>
            <a:r>
              <a:rPr lang="tr-TR" dirty="0" smtClean="0"/>
              <a:t> in </a:t>
            </a:r>
            <a:r>
              <a:rPr lang="tr-TR" dirty="0" err="1" smtClean="0"/>
              <a:t>the</a:t>
            </a:r>
            <a:r>
              <a:rPr lang="tr-TR" dirty="0" smtClean="0"/>
              <a:t> </a:t>
            </a:r>
            <a:r>
              <a:rPr lang="tr-TR" dirty="0" err="1" smtClean="0"/>
              <a:t>selection</a:t>
            </a:r>
            <a:r>
              <a:rPr lang="tr-TR" dirty="0" smtClean="0"/>
              <a:t> of </a:t>
            </a:r>
            <a:r>
              <a:rPr lang="tr-TR" dirty="0" err="1" smtClean="0"/>
              <a:t>controls</a:t>
            </a:r>
            <a:r>
              <a:rPr lang="tr-TR" dirty="0" smtClean="0"/>
              <a:t>, </a:t>
            </a:r>
            <a:r>
              <a:rPr lang="tr-TR" dirty="0" err="1" smtClean="0"/>
              <a:t>the</a:t>
            </a:r>
            <a:r>
              <a:rPr lang="tr-TR" dirty="0" smtClean="0"/>
              <a:t> </a:t>
            </a:r>
            <a:r>
              <a:rPr lang="tr-TR" dirty="0" err="1" smtClean="0"/>
              <a:t>use</a:t>
            </a:r>
            <a:r>
              <a:rPr lang="tr-TR" dirty="0" smtClean="0"/>
              <a:t> of </a:t>
            </a:r>
            <a:r>
              <a:rPr lang="tr-TR" dirty="0" err="1" smtClean="0"/>
              <a:t>multiple</a:t>
            </a:r>
            <a:r>
              <a:rPr lang="tr-TR" dirty="0" smtClean="0"/>
              <a:t> </a:t>
            </a:r>
            <a:r>
              <a:rPr lang="tr-TR" dirty="0" err="1" smtClean="0"/>
              <a:t>control</a:t>
            </a:r>
            <a:r>
              <a:rPr lang="tr-TR" dirty="0" smtClean="0"/>
              <a:t> </a:t>
            </a:r>
            <a:r>
              <a:rPr lang="tr-TR" dirty="0" err="1" smtClean="0"/>
              <a:t>groups</a:t>
            </a:r>
            <a:r>
              <a:rPr lang="tr-TR" dirty="0" smtClean="0"/>
              <a:t> </a:t>
            </a:r>
            <a:r>
              <a:rPr lang="tr-TR" dirty="0" err="1" smtClean="0"/>
              <a:t>may</a:t>
            </a:r>
            <a:r>
              <a:rPr lang="tr-TR" dirty="0" smtClean="0"/>
              <a:t> be </a:t>
            </a:r>
            <a:r>
              <a:rPr lang="tr-TR" dirty="0" err="1" smtClean="0"/>
              <a:t>necessary</a:t>
            </a:r>
            <a:endParaRPr lang="tr-TR" dirty="0" smtClean="0"/>
          </a:p>
          <a:p>
            <a:pPr lvl="1"/>
            <a:r>
              <a:rPr lang="tr-TR" dirty="0" err="1" smtClean="0"/>
              <a:t>Use</a:t>
            </a:r>
            <a:r>
              <a:rPr lang="tr-TR" dirty="0" smtClean="0"/>
              <a:t> </a:t>
            </a:r>
            <a:r>
              <a:rPr lang="tr-TR" dirty="0" err="1" smtClean="0"/>
              <a:t>both</a:t>
            </a:r>
            <a:r>
              <a:rPr lang="tr-TR" dirty="0" smtClean="0"/>
              <a:t> </a:t>
            </a:r>
            <a:r>
              <a:rPr lang="tr-TR" dirty="0" err="1" smtClean="0"/>
              <a:t>living</a:t>
            </a:r>
            <a:r>
              <a:rPr lang="tr-TR" dirty="0" smtClean="0"/>
              <a:t> </a:t>
            </a:r>
            <a:r>
              <a:rPr lang="tr-TR" dirty="0" err="1" smtClean="0"/>
              <a:t>controls</a:t>
            </a:r>
            <a:r>
              <a:rPr lang="tr-TR" dirty="0" smtClean="0"/>
              <a:t> </a:t>
            </a:r>
            <a:r>
              <a:rPr lang="tr-TR" dirty="0" err="1" smtClean="0"/>
              <a:t>and</a:t>
            </a:r>
            <a:r>
              <a:rPr lang="tr-TR" dirty="0" smtClean="0"/>
              <a:t> </a:t>
            </a:r>
            <a:r>
              <a:rPr lang="tr-TR" dirty="0" err="1" smtClean="0"/>
              <a:t>death</a:t>
            </a:r>
            <a:r>
              <a:rPr lang="tr-TR" dirty="0" smtClean="0"/>
              <a:t> </a:t>
            </a:r>
            <a:r>
              <a:rPr lang="tr-TR" dirty="0" err="1" smtClean="0"/>
              <a:t>controls</a:t>
            </a:r>
            <a:r>
              <a:rPr lang="tr-TR" dirty="0" smtClean="0"/>
              <a:t>.</a:t>
            </a:r>
            <a:r>
              <a:rPr lang="tr-TR" dirty="0"/>
              <a:t> </a:t>
            </a:r>
            <a:endParaRPr lang="tr-TR" dirty="0" smtClean="0"/>
          </a:p>
          <a:p>
            <a:pPr lvl="2"/>
            <a:r>
              <a:rPr lang="tr-TR" sz="1500" i="1" dirty="0" err="1" smtClean="0"/>
              <a:t>If</a:t>
            </a:r>
            <a:r>
              <a:rPr lang="tr-TR" sz="1500" i="1" dirty="0" smtClean="0"/>
              <a:t> </a:t>
            </a:r>
            <a:r>
              <a:rPr lang="tr-TR" sz="1500" i="1" dirty="0" err="1"/>
              <a:t>cases</a:t>
            </a:r>
            <a:r>
              <a:rPr lang="tr-TR" sz="1500" i="1" dirty="0"/>
              <a:t> </a:t>
            </a:r>
            <a:r>
              <a:rPr lang="tr-TR" sz="1500" i="1" dirty="0" err="1"/>
              <a:t>are</a:t>
            </a:r>
            <a:r>
              <a:rPr lang="tr-TR" sz="1500" i="1" dirty="0"/>
              <a:t> </a:t>
            </a:r>
            <a:r>
              <a:rPr lang="tr-TR" sz="1500" i="1" dirty="0" err="1"/>
              <a:t>dead</a:t>
            </a:r>
            <a:r>
              <a:rPr lang="tr-TR" sz="1500" i="1" dirty="0"/>
              <a:t>, </a:t>
            </a:r>
            <a:r>
              <a:rPr lang="tr-TR" sz="1500" i="1" dirty="0" err="1"/>
              <a:t>information</a:t>
            </a:r>
            <a:r>
              <a:rPr lang="tr-TR" sz="1500" i="1" dirty="0"/>
              <a:t> of </a:t>
            </a:r>
            <a:r>
              <a:rPr lang="tr-TR" sz="1500" i="1" dirty="0" err="1"/>
              <a:t>past</a:t>
            </a:r>
            <a:r>
              <a:rPr lang="tr-TR" sz="1500" i="1" dirty="0"/>
              <a:t> </a:t>
            </a:r>
            <a:r>
              <a:rPr lang="tr-TR" sz="1500" i="1" dirty="0" err="1"/>
              <a:t>exposures</a:t>
            </a:r>
            <a:r>
              <a:rPr lang="tr-TR" sz="1500" i="1" dirty="0"/>
              <a:t> </a:t>
            </a:r>
            <a:r>
              <a:rPr lang="tr-TR" sz="1500" i="1" dirty="0" err="1"/>
              <a:t>will</a:t>
            </a:r>
            <a:r>
              <a:rPr lang="tr-TR" sz="1500" i="1" dirty="0"/>
              <a:t> be </a:t>
            </a:r>
            <a:r>
              <a:rPr lang="tr-TR" sz="1500" i="1" dirty="0" err="1"/>
              <a:t>given</a:t>
            </a:r>
            <a:r>
              <a:rPr lang="tr-TR" sz="1500" i="1" dirty="0"/>
              <a:t> </a:t>
            </a:r>
            <a:r>
              <a:rPr lang="tr-TR" sz="1500" i="1" dirty="0" err="1"/>
              <a:t>by</a:t>
            </a:r>
            <a:r>
              <a:rPr lang="tr-TR" sz="1500" i="1" dirty="0"/>
              <a:t> </a:t>
            </a:r>
            <a:r>
              <a:rPr lang="tr-TR" sz="1500" i="1" dirty="0" err="1"/>
              <a:t>relatives</a:t>
            </a:r>
            <a:r>
              <a:rPr lang="tr-TR" sz="1500" i="1" dirty="0"/>
              <a:t> </a:t>
            </a:r>
            <a:r>
              <a:rPr lang="tr-TR" sz="1500" i="1" dirty="0" err="1" smtClean="0"/>
              <a:t>or</a:t>
            </a:r>
            <a:r>
              <a:rPr lang="tr-TR" sz="1500" i="1" dirty="0" smtClean="0"/>
              <a:t> </a:t>
            </a:r>
            <a:r>
              <a:rPr lang="tr-TR" sz="1500" i="1" dirty="0" err="1" smtClean="0"/>
              <a:t>surrogates</a:t>
            </a:r>
            <a:r>
              <a:rPr lang="tr-TR" sz="1500" i="1" dirty="0" smtClean="0"/>
              <a:t> </a:t>
            </a:r>
            <a:r>
              <a:rPr lang="tr-TR" sz="1500" i="1" dirty="0" err="1" smtClean="0"/>
              <a:t>such</a:t>
            </a:r>
            <a:r>
              <a:rPr lang="tr-TR" sz="1500" i="1" dirty="0" smtClean="0"/>
              <a:t> </a:t>
            </a:r>
            <a:r>
              <a:rPr lang="tr-TR" sz="1500" i="1" dirty="0"/>
              <a:t>as </a:t>
            </a:r>
            <a:r>
              <a:rPr lang="tr-TR" sz="1500" i="1" dirty="0" err="1"/>
              <a:t>spouse</a:t>
            </a:r>
            <a:r>
              <a:rPr lang="tr-TR" sz="1500" i="1" dirty="0"/>
              <a:t> ,</a:t>
            </a:r>
            <a:r>
              <a:rPr lang="tr-TR" sz="1500" i="1" dirty="0" smtClean="0"/>
              <a:t> </a:t>
            </a:r>
            <a:r>
              <a:rPr lang="tr-TR" sz="1500" i="1" dirty="0" err="1" smtClean="0"/>
              <a:t>children</a:t>
            </a:r>
            <a:r>
              <a:rPr lang="tr-TR" sz="1500" i="1" dirty="0"/>
              <a:t> </a:t>
            </a:r>
            <a:r>
              <a:rPr lang="tr-TR" sz="1500" i="1" dirty="0" err="1" smtClean="0"/>
              <a:t>or</a:t>
            </a:r>
            <a:r>
              <a:rPr lang="tr-TR" sz="1500" i="1" dirty="0" smtClean="0"/>
              <a:t> </a:t>
            </a:r>
            <a:r>
              <a:rPr lang="tr-TR" sz="1500" i="1" dirty="0" err="1" smtClean="0"/>
              <a:t>nursemaid</a:t>
            </a:r>
            <a:r>
              <a:rPr lang="tr-TR" sz="1500" i="1" dirty="0" smtClean="0"/>
              <a:t>.  </a:t>
            </a:r>
            <a:r>
              <a:rPr lang="tr-TR" sz="1500" i="1" dirty="0" err="1"/>
              <a:t>T</a:t>
            </a:r>
            <a:r>
              <a:rPr lang="tr-TR" sz="1500" i="1" dirty="0" err="1" smtClean="0"/>
              <a:t>his</a:t>
            </a:r>
            <a:r>
              <a:rPr lang="tr-TR" sz="1500" i="1" dirty="0" smtClean="0"/>
              <a:t> </a:t>
            </a:r>
            <a:r>
              <a:rPr lang="tr-TR" sz="1500" i="1" dirty="0" err="1"/>
              <a:t>information</a:t>
            </a:r>
            <a:r>
              <a:rPr lang="tr-TR" sz="1500" i="1" dirty="0"/>
              <a:t> </a:t>
            </a:r>
            <a:r>
              <a:rPr lang="tr-TR" sz="1500" i="1" dirty="0" err="1"/>
              <a:t>may</a:t>
            </a:r>
            <a:r>
              <a:rPr lang="tr-TR" sz="1500" i="1" dirty="0"/>
              <a:t> </a:t>
            </a:r>
            <a:r>
              <a:rPr lang="tr-TR" sz="1500" i="1" dirty="0" err="1"/>
              <a:t>have</a:t>
            </a:r>
            <a:r>
              <a:rPr lang="tr-TR" sz="1500" i="1" dirty="0"/>
              <a:t> </a:t>
            </a:r>
            <a:r>
              <a:rPr lang="tr-TR" sz="1500" i="1" dirty="0" err="1"/>
              <a:t>some</a:t>
            </a:r>
            <a:r>
              <a:rPr lang="tr-TR" sz="1500" i="1" dirty="0"/>
              <a:t> </a:t>
            </a:r>
            <a:r>
              <a:rPr lang="tr-TR" sz="1500" i="1" dirty="0" err="1"/>
              <a:t>limitations</a:t>
            </a:r>
            <a:r>
              <a:rPr lang="tr-TR" sz="1500" i="1" dirty="0"/>
              <a:t>. </a:t>
            </a:r>
            <a:r>
              <a:rPr lang="tr-TR" sz="1500" i="1" dirty="0" err="1"/>
              <a:t>That</a:t>
            </a:r>
            <a:r>
              <a:rPr lang="tr-TR" sz="1500" i="1" dirty="0"/>
              <a:t> time, </a:t>
            </a:r>
            <a:r>
              <a:rPr lang="tr-TR" sz="1500" i="1" dirty="0" err="1"/>
              <a:t>dead</a:t>
            </a:r>
            <a:r>
              <a:rPr lang="tr-TR" sz="1500" i="1" dirty="0"/>
              <a:t> </a:t>
            </a:r>
            <a:r>
              <a:rPr lang="tr-TR" sz="1500" i="1" dirty="0" err="1"/>
              <a:t>people</a:t>
            </a:r>
            <a:r>
              <a:rPr lang="tr-TR" sz="1500" i="1" dirty="0"/>
              <a:t> can be </a:t>
            </a:r>
            <a:r>
              <a:rPr lang="tr-TR" sz="1500" i="1" dirty="0" err="1"/>
              <a:t>selected</a:t>
            </a:r>
            <a:r>
              <a:rPr lang="tr-TR" sz="1500" i="1" dirty="0"/>
              <a:t> as </a:t>
            </a:r>
            <a:r>
              <a:rPr lang="tr-TR" sz="1500" i="1" dirty="0" err="1"/>
              <a:t>controls</a:t>
            </a:r>
            <a:r>
              <a:rPr lang="tr-TR" sz="1500" i="1" dirty="0"/>
              <a:t> </a:t>
            </a:r>
            <a:r>
              <a:rPr lang="tr-TR" sz="1500" i="1" dirty="0" err="1"/>
              <a:t>who</a:t>
            </a:r>
            <a:r>
              <a:rPr lang="tr-TR" sz="1500" i="1" dirty="0"/>
              <a:t> </a:t>
            </a:r>
            <a:r>
              <a:rPr lang="tr-TR" sz="1500" i="1" dirty="0" err="1"/>
              <a:t>share</a:t>
            </a:r>
            <a:r>
              <a:rPr lang="tr-TR" sz="1500" i="1" dirty="0"/>
              <a:t> </a:t>
            </a:r>
            <a:r>
              <a:rPr lang="tr-TR" sz="1500" i="1" dirty="0" err="1"/>
              <a:t>the</a:t>
            </a:r>
            <a:r>
              <a:rPr lang="tr-TR" sz="1500" i="1" dirty="0"/>
              <a:t> </a:t>
            </a:r>
            <a:r>
              <a:rPr lang="tr-TR" sz="1500" i="1" dirty="0" err="1"/>
              <a:t>same</a:t>
            </a:r>
            <a:r>
              <a:rPr lang="tr-TR" sz="1500" i="1" dirty="0"/>
              <a:t> </a:t>
            </a:r>
            <a:r>
              <a:rPr lang="tr-TR" sz="1500" i="1" dirty="0" err="1"/>
              <a:t>limitations</a:t>
            </a:r>
            <a:endParaRPr lang="tr-TR" sz="1500" i="1" dirty="0"/>
          </a:p>
          <a:p>
            <a:pPr lvl="1"/>
            <a:r>
              <a:rPr lang="tr-TR" dirty="0" err="1" smtClean="0"/>
              <a:t>Hospital</a:t>
            </a:r>
            <a:r>
              <a:rPr lang="tr-TR" dirty="0" smtClean="0"/>
              <a:t> </a:t>
            </a:r>
            <a:r>
              <a:rPr lang="tr-TR" dirty="0" err="1" smtClean="0"/>
              <a:t>controls</a:t>
            </a:r>
            <a:r>
              <a:rPr lang="tr-TR" dirty="0" smtClean="0"/>
              <a:t> </a:t>
            </a:r>
            <a:r>
              <a:rPr lang="tr-TR" dirty="0" err="1" smtClean="0"/>
              <a:t>and</a:t>
            </a:r>
            <a:r>
              <a:rPr lang="tr-TR" dirty="0" smtClean="0"/>
              <a:t> </a:t>
            </a:r>
            <a:r>
              <a:rPr lang="tr-TR" dirty="0" err="1" smtClean="0"/>
              <a:t>community</a:t>
            </a:r>
            <a:r>
              <a:rPr lang="tr-TR" dirty="0" smtClean="0"/>
              <a:t> </a:t>
            </a:r>
            <a:r>
              <a:rPr lang="tr-TR" dirty="0" err="1" smtClean="0"/>
              <a:t>controls</a:t>
            </a:r>
            <a:endParaRPr lang="tr-TR" dirty="0" smtClean="0"/>
          </a:p>
          <a:p>
            <a:pPr lvl="2"/>
            <a:r>
              <a:rPr lang="tr-TR" sz="1600" i="1" dirty="0" err="1" smtClean="0"/>
              <a:t>Hospital</a:t>
            </a:r>
            <a:r>
              <a:rPr lang="tr-TR" sz="1600" i="1" dirty="0" smtClean="0"/>
              <a:t> </a:t>
            </a:r>
            <a:r>
              <a:rPr lang="tr-TR" sz="1600" i="1" dirty="0" err="1" smtClean="0"/>
              <a:t>controls</a:t>
            </a:r>
            <a:r>
              <a:rPr lang="tr-TR" sz="1600" i="1" dirty="0" smtClean="0"/>
              <a:t> </a:t>
            </a:r>
            <a:r>
              <a:rPr lang="tr-TR" sz="1600" i="1" dirty="0" err="1" smtClean="0"/>
              <a:t>may</a:t>
            </a:r>
            <a:r>
              <a:rPr lang="tr-TR" sz="1600" i="1" dirty="0" smtClean="0"/>
              <a:t> </a:t>
            </a:r>
            <a:r>
              <a:rPr lang="tr-TR" sz="1600" i="1" dirty="0" err="1" smtClean="0"/>
              <a:t>have</a:t>
            </a:r>
            <a:r>
              <a:rPr lang="tr-TR" sz="1600" i="1" dirty="0" smtClean="0"/>
              <a:t> </a:t>
            </a:r>
            <a:r>
              <a:rPr lang="tr-TR" sz="1600" i="1" dirty="0" err="1" smtClean="0"/>
              <a:t>some</a:t>
            </a:r>
            <a:r>
              <a:rPr lang="tr-TR" sz="1600" i="1" dirty="0" smtClean="0"/>
              <a:t> </a:t>
            </a:r>
            <a:r>
              <a:rPr lang="tr-TR" sz="1600" i="1" dirty="0" err="1" smtClean="0"/>
              <a:t>conditions</a:t>
            </a:r>
            <a:r>
              <a:rPr lang="tr-TR" sz="1600" i="1" dirty="0" smtClean="0"/>
              <a:t> </a:t>
            </a:r>
            <a:r>
              <a:rPr lang="tr-TR" sz="1600" i="1" dirty="0" err="1" smtClean="0"/>
              <a:t>that</a:t>
            </a:r>
            <a:r>
              <a:rPr lang="tr-TR" sz="1600" i="1" dirty="0" smtClean="0"/>
              <a:t> </a:t>
            </a:r>
            <a:r>
              <a:rPr lang="tr-TR" sz="1600" i="1" dirty="0" err="1" smtClean="0"/>
              <a:t>lead</a:t>
            </a:r>
            <a:r>
              <a:rPr lang="tr-TR" sz="1600" i="1" dirty="0" smtClean="0"/>
              <a:t> </a:t>
            </a:r>
            <a:r>
              <a:rPr lang="tr-TR" sz="1600" i="1" dirty="0" err="1" smtClean="0"/>
              <a:t>to</a:t>
            </a:r>
            <a:r>
              <a:rPr lang="tr-TR" sz="1600" i="1" dirty="0" smtClean="0"/>
              <a:t> </a:t>
            </a:r>
            <a:r>
              <a:rPr lang="tr-TR" sz="1600" i="1" dirty="0" err="1" smtClean="0"/>
              <a:t>frequent</a:t>
            </a:r>
            <a:r>
              <a:rPr lang="tr-TR" sz="1600" i="1" dirty="0" smtClean="0"/>
              <a:t> </a:t>
            </a:r>
            <a:r>
              <a:rPr lang="tr-TR" sz="1600" i="1" dirty="0" err="1" smtClean="0"/>
              <a:t>hospital</a:t>
            </a:r>
            <a:r>
              <a:rPr lang="tr-TR" sz="1600" i="1" dirty="0" smtClean="0"/>
              <a:t> </a:t>
            </a:r>
            <a:r>
              <a:rPr lang="tr-TR" sz="1600" i="1" dirty="0" err="1" smtClean="0"/>
              <a:t>visits</a:t>
            </a:r>
            <a:endParaRPr lang="tr-TR" sz="1600" i="1" dirty="0" smtClean="0"/>
          </a:p>
          <a:p>
            <a:pPr lvl="1"/>
            <a:r>
              <a:rPr lang="tr-TR" dirty="0" err="1" smtClean="0"/>
              <a:t>Non-disease</a:t>
            </a:r>
            <a:r>
              <a:rPr lang="tr-TR" dirty="0"/>
              <a:t> </a:t>
            </a:r>
            <a:r>
              <a:rPr lang="tr-TR" dirty="0" err="1" smtClean="0"/>
              <a:t>controls</a:t>
            </a:r>
            <a:r>
              <a:rPr lang="tr-TR" dirty="0" smtClean="0"/>
              <a:t> </a:t>
            </a:r>
            <a:r>
              <a:rPr lang="tr-TR" dirty="0" err="1" smtClean="0"/>
              <a:t>and</a:t>
            </a:r>
            <a:r>
              <a:rPr lang="tr-TR" dirty="0" smtClean="0"/>
              <a:t> </a:t>
            </a:r>
            <a:r>
              <a:rPr lang="tr-TR" dirty="0" err="1" smtClean="0"/>
              <a:t>cancer</a:t>
            </a:r>
            <a:r>
              <a:rPr lang="tr-TR" dirty="0" smtClean="0"/>
              <a:t>(</a:t>
            </a:r>
            <a:r>
              <a:rPr lang="tr-TR" dirty="0" err="1" smtClean="0"/>
              <a:t>for</a:t>
            </a:r>
            <a:r>
              <a:rPr lang="tr-TR" dirty="0" smtClean="0"/>
              <a:t> </a:t>
            </a:r>
            <a:r>
              <a:rPr lang="tr-TR" dirty="0" err="1" smtClean="0"/>
              <a:t>example</a:t>
            </a:r>
            <a:r>
              <a:rPr lang="tr-TR" dirty="0" smtClean="0"/>
              <a:t>) </a:t>
            </a:r>
            <a:r>
              <a:rPr lang="tr-TR" dirty="0" err="1" smtClean="0"/>
              <a:t>controls</a:t>
            </a:r>
            <a:endParaRPr lang="tr-TR" dirty="0" smtClean="0"/>
          </a:p>
          <a:p>
            <a:pPr lvl="2"/>
            <a:r>
              <a:rPr lang="tr-TR" sz="1800" i="1" dirty="0" err="1" smtClean="0"/>
              <a:t>Recall</a:t>
            </a:r>
            <a:r>
              <a:rPr lang="tr-TR" sz="1800" i="1" dirty="0" smtClean="0"/>
              <a:t> of </a:t>
            </a:r>
            <a:r>
              <a:rPr lang="tr-TR" sz="1800" i="1" dirty="0" err="1" smtClean="0"/>
              <a:t>past</a:t>
            </a:r>
            <a:r>
              <a:rPr lang="tr-TR" sz="1800" i="1" dirty="0" smtClean="0"/>
              <a:t> </a:t>
            </a:r>
            <a:r>
              <a:rPr lang="tr-TR" sz="1800" i="1" dirty="0" err="1" smtClean="0"/>
              <a:t>exposures</a:t>
            </a:r>
            <a:r>
              <a:rPr lang="tr-TR" sz="1800" i="1" dirty="0" smtClean="0"/>
              <a:t> of </a:t>
            </a:r>
            <a:r>
              <a:rPr lang="tr-TR" sz="1800" i="1" dirty="0" err="1" smtClean="0"/>
              <a:t>different</a:t>
            </a:r>
            <a:r>
              <a:rPr lang="tr-TR" sz="1800" i="1" dirty="0" smtClean="0"/>
              <a:t> </a:t>
            </a:r>
            <a:r>
              <a:rPr lang="tr-TR" sz="1800" i="1" dirty="0" err="1" smtClean="0"/>
              <a:t>control</a:t>
            </a:r>
            <a:r>
              <a:rPr lang="tr-TR" sz="1800" i="1" dirty="0" smtClean="0"/>
              <a:t> </a:t>
            </a:r>
            <a:r>
              <a:rPr lang="tr-TR" sz="1800" i="1" dirty="0" err="1" smtClean="0"/>
              <a:t>groups</a:t>
            </a:r>
            <a:r>
              <a:rPr lang="tr-TR" sz="1800" i="1" dirty="0" smtClean="0"/>
              <a:t> can </a:t>
            </a:r>
            <a:r>
              <a:rPr lang="tr-TR" sz="1800" i="1" dirty="0" err="1" smtClean="0"/>
              <a:t>differ</a:t>
            </a:r>
            <a:endParaRPr lang="tr-TR" sz="1800" i="1" dirty="0"/>
          </a:p>
          <a:p>
            <a:pPr marL="667512" lvl="2" indent="0">
              <a:buNone/>
            </a:pPr>
            <a:endParaRPr lang="tr-TR" sz="1800" i="1" dirty="0" smtClean="0"/>
          </a:p>
          <a:p>
            <a:pPr marL="667512" lvl="2" indent="0">
              <a:buNone/>
            </a:pPr>
            <a:r>
              <a:rPr lang="tr-TR" sz="2400" b="1" dirty="0" err="1" smtClean="0">
                <a:solidFill>
                  <a:srgbClr val="FF0000"/>
                </a:solidFill>
              </a:rPr>
              <a:t>All</a:t>
            </a:r>
            <a:r>
              <a:rPr lang="tr-TR" sz="2400" b="1" dirty="0" smtClean="0">
                <a:solidFill>
                  <a:srgbClr val="FF0000"/>
                </a:solidFill>
              </a:rPr>
              <a:t> </a:t>
            </a:r>
            <a:r>
              <a:rPr lang="tr-TR" sz="2400" b="1" dirty="0" err="1" smtClean="0">
                <a:solidFill>
                  <a:srgbClr val="FF0000"/>
                </a:solidFill>
              </a:rPr>
              <a:t>people</a:t>
            </a:r>
            <a:r>
              <a:rPr lang="tr-TR" sz="2400" b="1" dirty="0" smtClean="0">
                <a:solidFill>
                  <a:srgbClr val="FF0000"/>
                </a:solidFill>
              </a:rPr>
              <a:t> in </a:t>
            </a:r>
            <a:r>
              <a:rPr lang="tr-TR" sz="2400" b="1" dirty="0" err="1" smtClean="0">
                <a:solidFill>
                  <a:srgbClr val="FF0000"/>
                </a:solidFill>
              </a:rPr>
              <a:t>the</a:t>
            </a:r>
            <a:r>
              <a:rPr lang="tr-TR" sz="2400" b="1" dirty="0" smtClean="0">
                <a:solidFill>
                  <a:srgbClr val="FF0000"/>
                </a:solidFill>
              </a:rPr>
              <a:t> </a:t>
            </a:r>
            <a:r>
              <a:rPr lang="tr-TR" sz="2400" b="1" dirty="0" err="1" smtClean="0">
                <a:solidFill>
                  <a:srgbClr val="FF0000"/>
                </a:solidFill>
              </a:rPr>
              <a:t>different</a:t>
            </a:r>
            <a:r>
              <a:rPr lang="tr-TR" sz="2400" b="1" dirty="0" smtClean="0">
                <a:solidFill>
                  <a:srgbClr val="FF0000"/>
                </a:solidFill>
              </a:rPr>
              <a:t> </a:t>
            </a:r>
            <a:r>
              <a:rPr lang="tr-TR" sz="2400" b="1" dirty="0" err="1" smtClean="0">
                <a:solidFill>
                  <a:srgbClr val="FF0000"/>
                </a:solidFill>
              </a:rPr>
              <a:t>control</a:t>
            </a:r>
            <a:r>
              <a:rPr lang="tr-TR" sz="2400" b="1" dirty="0" smtClean="0">
                <a:solidFill>
                  <a:srgbClr val="FF0000"/>
                </a:solidFill>
              </a:rPr>
              <a:t> </a:t>
            </a:r>
            <a:r>
              <a:rPr lang="tr-TR" sz="2400" b="1" dirty="0" err="1" smtClean="0">
                <a:solidFill>
                  <a:srgbClr val="FF0000"/>
                </a:solidFill>
              </a:rPr>
              <a:t>groups</a:t>
            </a:r>
            <a:r>
              <a:rPr lang="tr-TR" sz="2400" b="1" dirty="0" smtClean="0">
                <a:solidFill>
                  <a:srgbClr val="FF0000"/>
                </a:solidFill>
              </a:rPr>
              <a:t> can be </a:t>
            </a:r>
            <a:r>
              <a:rPr lang="tr-TR" sz="2400" b="1" dirty="0" err="1" smtClean="0">
                <a:solidFill>
                  <a:srgbClr val="FF0000"/>
                </a:solidFill>
              </a:rPr>
              <a:t>matched</a:t>
            </a:r>
            <a:r>
              <a:rPr lang="tr-TR" sz="2400" b="1" dirty="0" smtClean="0">
                <a:solidFill>
                  <a:srgbClr val="FF0000"/>
                </a:solidFill>
              </a:rPr>
              <a:t> on </a:t>
            </a:r>
            <a:r>
              <a:rPr lang="tr-TR" sz="2400" b="1" dirty="0" err="1" smtClean="0">
                <a:solidFill>
                  <a:srgbClr val="FF0000"/>
                </a:solidFill>
              </a:rPr>
              <a:t>age</a:t>
            </a:r>
            <a:r>
              <a:rPr lang="tr-TR" sz="2400" b="1" dirty="0" smtClean="0">
                <a:solidFill>
                  <a:srgbClr val="FF0000"/>
                </a:solidFill>
              </a:rPr>
              <a:t> , </a:t>
            </a:r>
            <a:r>
              <a:rPr lang="tr-TR" sz="2400" b="1" dirty="0" err="1" smtClean="0">
                <a:solidFill>
                  <a:srgbClr val="FF0000"/>
                </a:solidFill>
              </a:rPr>
              <a:t>gender</a:t>
            </a:r>
            <a:r>
              <a:rPr lang="tr-TR" sz="2400" b="1" dirty="0" smtClean="0">
                <a:solidFill>
                  <a:srgbClr val="FF0000"/>
                </a:solidFill>
              </a:rPr>
              <a:t>, </a:t>
            </a:r>
            <a:r>
              <a:rPr lang="tr-TR" sz="2400" b="1" dirty="0" err="1" smtClean="0">
                <a:solidFill>
                  <a:srgbClr val="FF0000"/>
                </a:solidFill>
              </a:rPr>
              <a:t>race</a:t>
            </a:r>
            <a:r>
              <a:rPr lang="tr-TR" sz="2400" b="1" dirty="0" smtClean="0">
                <a:solidFill>
                  <a:srgbClr val="FF0000"/>
                </a:solidFill>
              </a:rPr>
              <a:t> </a:t>
            </a:r>
            <a:r>
              <a:rPr lang="tr-TR" sz="2400" b="1" dirty="0" err="1" smtClean="0">
                <a:solidFill>
                  <a:srgbClr val="FF0000"/>
                </a:solidFill>
              </a:rPr>
              <a:t>etc</a:t>
            </a:r>
            <a:r>
              <a:rPr lang="tr-TR" sz="2400" b="1" dirty="0" smtClean="0">
                <a:solidFill>
                  <a:srgbClr val="FF0000"/>
                </a:solidFill>
              </a:rPr>
              <a:t> </a:t>
            </a:r>
            <a:r>
              <a:rPr lang="tr-TR" sz="2400" b="1" dirty="0" err="1" smtClean="0">
                <a:solidFill>
                  <a:srgbClr val="FF0000"/>
                </a:solidFill>
              </a:rPr>
              <a:t>to</a:t>
            </a:r>
            <a:r>
              <a:rPr lang="tr-TR" sz="2400" b="1" dirty="0" smtClean="0">
                <a:solidFill>
                  <a:srgbClr val="FF0000"/>
                </a:solidFill>
              </a:rPr>
              <a:t> </a:t>
            </a:r>
            <a:r>
              <a:rPr lang="tr-TR" sz="2400" b="1" dirty="0" err="1" smtClean="0">
                <a:solidFill>
                  <a:srgbClr val="FF0000"/>
                </a:solidFill>
              </a:rPr>
              <a:t>cases</a:t>
            </a:r>
            <a:endParaRPr lang="tr-TR" sz="2400" b="1" dirty="0" smtClean="0">
              <a:solidFill>
                <a:srgbClr val="FF0000"/>
              </a:solidFill>
            </a:endParaRPr>
          </a:p>
        </p:txBody>
      </p:sp>
    </p:spTree>
    <p:extLst>
      <p:ext uri="{BB962C8B-B14F-4D97-AF65-F5344CB8AC3E}">
        <p14:creationId xmlns:p14="http://schemas.microsoft.com/office/powerpoint/2010/main" val="1649055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800" dirty="0" err="1" smtClean="0"/>
              <a:t>Nested</a:t>
            </a:r>
            <a:r>
              <a:rPr lang="tr-TR" sz="4800" dirty="0" smtClean="0"/>
              <a:t> Case Control </a:t>
            </a:r>
            <a:r>
              <a:rPr lang="tr-TR" sz="4800" dirty="0" err="1" smtClean="0"/>
              <a:t>Studies</a:t>
            </a:r>
            <a:endParaRPr lang="tr-TR" sz="4800" dirty="0"/>
          </a:p>
        </p:txBody>
      </p:sp>
      <p:sp>
        <p:nvSpPr>
          <p:cNvPr id="3" name="Metin Yer Tutucusu 2"/>
          <p:cNvSpPr>
            <a:spLocks noGrp="1"/>
          </p:cNvSpPr>
          <p:nvPr>
            <p:ph type="body" idx="1"/>
          </p:nvPr>
        </p:nvSpPr>
        <p:spPr/>
        <p:txBody>
          <a:bodyPr/>
          <a:lstStyle/>
          <a:p>
            <a:endParaRPr lang="tr-TR"/>
          </a:p>
        </p:txBody>
      </p:sp>
    </p:spTree>
    <p:extLst>
      <p:ext uri="{BB962C8B-B14F-4D97-AF65-F5344CB8AC3E}">
        <p14:creationId xmlns:p14="http://schemas.microsoft.com/office/powerpoint/2010/main" val="34139879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7578"/>
            <a:ext cx="8085584" cy="963150"/>
          </a:xfrm>
        </p:spPr>
        <p:txBody>
          <a:bodyPr>
            <a:normAutofit/>
          </a:bodyPr>
          <a:lstStyle/>
          <a:p>
            <a:r>
              <a:rPr lang="tr-TR" sz="3600" dirty="0" err="1" smtClean="0"/>
              <a:t>Nested</a:t>
            </a:r>
            <a:r>
              <a:rPr lang="tr-TR" sz="3600" dirty="0" smtClean="0"/>
              <a:t> Case-Control</a:t>
            </a:r>
            <a:endParaRPr lang="tr-TR" sz="3600" dirty="0"/>
          </a:p>
        </p:txBody>
      </p:sp>
      <p:sp>
        <p:nvSpPr>
          <p:cNvPr id="3" name="İçerik Yer Tutucusu 2"/>
          <p:cNvSpPr>
            <a:spLocks noGrp="1"/>
          </p:cNvSpPr>
          <p:nvPr>
            <p:ph idx="1"/>
          </p:nvPr>
        </p:nvSpPr>
        <p:spPr>
          <a:xfrm>
            <a:off x="457200" y="1124744"/>
            <a:ext cx="8229600" cy="4968552"/>
          </a:xfrm>
        </p:spPr>
        <p:txBody>
          <a:bodyPr>
            <a:normAutofit fontScale="77500" lnSpcReduction="20000"/>
          </a:bodyPr>
          <a:lstStyle/>
          <a:p>
            <a:r>
              <a:rPr lang="en-US" dirty="0"/>
              <a:t>Suppose a prospective cohort study were conducted among almost </a:t>
            </a:r>
            <a:r>
              <a:rPr lang="en-US" dirty="0">
                <a:latin typeface="+mj-lt"/>
              </a:rPr>
              <a:t>90,000</a:t>
            </a:r>
            <a:r>
              <a:rPr lang="en-US" dirty="0"/>
              <a:t> women for the purpose of studying the determinants of cancer and cardiovascular disease. </a:t>
            </a:r>
            <a:endParaRPr lang="tr-TR" dirty="0" smtClean="0"/>
          </a:p>
          <a:p>
            <a:r>
              <a:rPr lang="en-US" dirty="0" smtClean="0"/>
              <a:t>After </a:t>
            </a:r>
            <a:r>
              <a:rPr lang="en-US" dirty="0"/>
              <a:t>enrollment, the women provide baseline </a:t>
            </a:r>
            <a:r>
              <a:rPr lang="en-US" dirty="0" smtClean="0"/>
              <a:t>information, </a:t>
            </a:r>
            <a:r>
              <a:rPr lang="en-US" dirty="0"/>
              <a:t>and they also provide baseline blood and urine samples that are frozen for possible future use. </a:t>
            </a:r>
            <a:endParaRPr lang="tr-TR" dirty="0" smtClean="0"/>
          </a:p>
          <a:p>
            <a:r>
              <a:rPr lang="en-US" dirty="0" smtClean="0"/>
              <a:t>The </a:t>
            </a:r>
            <a:r>
              <a:rPr lang="en-US" dirty="0"/>
              <a:t>women are then followed, and, after about eight years, the investigators want to test the hypothesis that past exposure to pesticides such as DDT is a risk factor for breast cancer. </a:t>
            </a:r>
            <a:endParaRPr lang="tr-TR" dirty="0" smtClean="0"/>
          </a:p>
          <a:p>
            <a:r>
              <a:rPr lang="en-US" dirty="0" smtClean="0"/>
              <a:t>Eight </a:t>
            </a:r>
            <a:r>
              <a:rPr lang="en-US" dirty="0"/>
              <a:t>years have passed since the beginning of the study, and </a:t>
            </a:r>
            <a:r>
              <a:rPr lang="en-US" dirty="0">
                <a:latin typeface="+mj-lt"/>
              </a:rPr>
              <a:t>1.439 </a:t>
            </a:r>
            <a:r>
              <a:rPr lang="en-US" dirty="0"/>
              <a:t>women in the cohort have developed breast cancer. Since they froze blood samples at baseline, they have the option of analyzing all of the blood samples in order to ascertain exposure to DDT at the beginning of the study before any cancers occurred. </a:t>
            </a:r>
            <a:endParaRPr lang="tr-TR" dirty="0" smtClean="0"/>
          </a:p>
          <a:p>
            <a:r>
              <a:rPr lang="en-US" dirty="0" smtClean="0"/>
              <a:t>The </a:t>
            </a:r>
            <a:r>
              <a:rPr lang="en-US" dirty="0"/>
              <a:t>problem is that there are almost </a:t>
            </a:r>
            <a:r>
              <a:rPr lang="en-US" dirty="0">
                <a:latin typeface="+mj-lt"/>
              </a:rPr>
              <a:t>90,000</a:t>
            </a:r>
            <a:r>
              <a:rPr lang="en-US" dirty="0"/>
              <a:t> women and it would cost </a:t>
            </a:r>
            <a:r>
              <a:rPr lang="en-US" dirty="0">
                <a:latin typeface="+mj-lt"/>
              </a:rPr>
              <a:t>$20 </a:t>
            </a:r>
            <a:r>
              <a:rPr lang="en-US" dirty="0"/>
              <a:t>to analyze each of the blood samples. If the investigators could have analyzed all </a:t>
            </a:r>
            <a:r>
              <a:rPr lang="en-US" dirty="0">
                <a:latin typeface="+mj-lt"/>
              </a:rPr>
              <a:t>90,000 </a:t>
            </a:r>
            <a:r>
              <a:rPr lang="en-US" dirty="0"/>
              <a:t>samples this is what they would have found the results at the </a:t>
            </a:r>
            <a:r>
              <a:rPr lang="tr-TR" dirty="0" err="1" smtClean="0"/>
              <a:t>next</a:t>
            </a:r>
            <a:r>
              <a:rPr lang="en-US" dirty="0" smtClean="0"/>
              <a:t>.</a:t>
            </a:r>
            <a:endParaRPr lang="en-US" dirty="0"/>
          </a:p>
          <a:p>
            <a:endParaRPr lang="en-US" dirty="0"/>
          </a:p>
          <a:p>
            <a:endParaRPr lang="tr-TR" dirty="0"/>
          </a:p>
        </p:txBody>
      </p:sp>
    </p:spTree>
    <p:extLst>
      <p:ext uri="{BB962C8B-B14F-4D97-AF65-F5344CB8AC3E}">
        <p14:creationId xmlns:p14="http://schemas.microsoft.com/office/powerpoint/2010/main" val="4161444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9032"/>
            <a:ext cx="8229600" cy="1143000"/>
          </a:xfrm>
        </p:spPr>
        <p:txBody>
          <a:bodyPr/>
          <a:lstStyle/>
          <a:p>
            <a:r>
              <a:rPr lang="tr-TR" sz="3600" dirty="0" err="1">
                <a:solidFill>
                  <a:srgbClr val="04617B"/>
                </a:solidFill>
              </a:rPr>
              <a:t>Nested</a:t>
            </a:r>
            <a:r>
              <a:rPr lang="tr-TR" sz="3600" dirty="0">
                <a:solidFill>
                  <a:srgbClr val="04617B"/>
                </a:solidFill>
              </a:rPr>
              <a:t> Case-Control</a:t>
            </a:r>
            <a:endParaRPr lang="tr-TR" dirty="0"/>
          </a:p>
        </p:txBody>
      </p:sp>
      <p:sp>
        <p:nvSpPr>
          <p:cNvPr id="3" name="İçerik Yer Tutucusu 2"/>
          <p:cNvSpPr>
            <a:spLocks noGrp="1"/>
          </p:cNvSpPr>
          <p:nvPr>
            <p:ph idx="1"/>
          </p:nvPr>
        </p:nvSpPr>
        <p:spPr>
          <a:xfrm>
            <a:off x="457200" y="1196752"/>
            <a:ext cx="8229600" cy="5127848"/>
          </a:xfrm>
        </p:spPr>
        <p:txBody>
          <a:bodyPr>
            <a:normAutofit lnSpcReduction="10000"/>
          </a:bodyPr>
          <a:lstStyle/>
          <a:p>
            <a:r>
              <a:rPr lang="en-US" dirty="0">
                <a:latin typeface="+mj-lt"/>
              </a:rPr>
              <a:t>If they had been able to afford analyzing all of the baseline blood specimens in order to categorize the women as having had DDT exposure or not, they would have found a risk ratio = 1.87 (95% confidence interval: 1.66-2.10). The problem is that this would have cost almost $1.8 million, and the investigators did not have the funding to do this</a:t>
            </a:r>
            <a:r>
              <a:rPr lang="en-US" dirty="0"/>
              <a:t>.</a:t>
            </a:r>
          </a:p>
          <a:p>
            <a:endParaRPr lang="tr-TR" dirty="0" smtClean="0"/>
          </a:p>
          <a:p>
            <a:r>
              <a:rPr lang="en-US" dirty="0" smtClean="0">
                <a:latin typeface="+mj-lt"/>
              </a:rPr>
              <a:t>While </a:t>
            </a:r>
            <a:r>
              <a:rPr lang="en-US" dirty="0">
                <a:latin typeface="+mj-lt"/>
              </a:rPr>
              <a:t>1,439 breast cancers is a disturbing number, it is only 1.6% of the entire cohort, so the outcome is relatively rare, and it is costing a lot of money to analyze the blood specimens obtained from all of the non-diseased women. </a:t>
            </a:r>
            <a:endParaRPr lang="tr-TR" dirty="0" smtClean="0">
              <a:latin typeface="+mj-lt"/>
            </a:endParaRPr>
          </a:p>
          <a:p>
            <a:endParaRPr lang="tr-TR" dirty="0"/>
          </a:p>
        </p:txBody>
      </p:sp>
    </p:spTree>
    <p:extLst>
      <p:ext uri="{BB962C8B-B14F-4D97-AF65-F5344CB8AC3E}">
        <p14:creationId xmlns:p14="http://schemas.microsoft.com/office/powerpoint/2010/main" val="609075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1026" name="Picture 2" descr="C:\Users\genel\Documents\boston univ\Case-Control Studies_files\DDT_Stud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88155"/>
            <a:ext cx="8424936" cy="583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183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en-US" dirty="0">
                <a:latin typeface="+mj-lt"/>
              </a:rPr>
              <a:t>There is, however, another more efficient alternative, i.e., to use a case-control sampling strategy. One could analyze all of the blood samples from women who had developed breast cancer, but only a sample of the whole cohort in order to estimate the exposure distribution in the population that produced the cases</a:t>
            </a:r>
            <a:r>
              <a:rPr lang="en-US" dirty="0" smtClean="0">
                <a:latin typeface="+mj-lt"/>
              </a:rPr>
              <a:t>.</a:t>
            </a:r>
            <a:endParaRPr lang="tr-TR" dirty="0" smtClean="0">
              <a:latin typeface="+mj-lt"/>
            </a:endParaRPr>
          </a:p>
          <a:p>
            <a:r>
              <a:rPr lang="en-US" dirty="0">
                <a:latin typeface="+mj-lt"/>
              </a:rPr>
              <a:t>If one were to analyze the blood samples of 2,878 of the non-diseased women (twice as many as the number of cases), one would obtain results that would look something like those in the figure to the </a:t>
            </a:r>
            <a:r>
              <a:rPr lang="tr-TR" dirty="0" err="1" smtClean="0">
                <a:latin typeface="+mj-lt"/>
              </a:rPr>
              <a:t>next</a:t>
            </a:r>
            <a:r>
              <a:rPr lang="en-US" dirty="0" smtClean="0">
                <a:latin typeface="+mj-lt"/>
              </a:rPr>
              <a:t>.</a:t>
            </a:r>
            <a:endParaRPr lang="tr-TR" dirty="0">
              <a:latin typeface="+mj-lt"/>
            </a:endParaRPr>
          </a:p>
          <a:p>
            <a:endParaRPr lang="en-US" dirty="0"/>
          </a:p>
          <a:p>
            <a:endParaRPr lang="tr-TR" dirty="0"/>
          </a:p>
        </p:txBody>
      </p:sp>
    </p:spTree>
    <p:extLst>
      <p:ext uri="{BB962C8B-B14F-4D97-AF65-F5344CB8AC3E}">
        <p14:creationId xmlns:p14="http://schemas.microsoft.com/office/powerpoint/2010/main" val="1358727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2050" name="Picture 2" descr="C:\Users\genel\Documents\boston univ\Case-Control Studies_files\Nested Case-control.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620689"/>
            <a:ext cx="7848872" cy="5703912"/>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4644008" y="6249943"/>
            <a:ext cx="2909194" cy="584775"/>
          </a:xfrm>
          <a:prstGeom prst="rect">
            <a:avLst/>
          </a:prstGeom>
          <a:noFill/>
        </p:spPr>
        <p:txBody>
          <a:bodyPr wrap="none" rtlCol="0">
            <a:spAutoFit/>
          </a:bodyPr>
          <a:lstStyle/>
          <a:p>
            <a:r>
              <a:rPr lang="tr-TR" sz="3200" dirty="0" err="1" smtClean="0"/>
              <a:t>Cost</a:t>
            </a:r>
            <a:r>
              <a:rPr lang="tr-TR" sz="3200" dirty="0" smtClean="0"/>
              <a:t> is </a:t>
            </a:r>
            <a:r>
              <a:rPr lang="tr-TR" sz="3200" dirty="0" smtClean="0">
                <a:latin typeface="+mj-lt"/>
              </a:rPr>
              <a:t>86,340$ </a:t>
            </a:r>
            <a:endParaRPr lang="tr-TR" sz="3200" dirty="0">
              <a:latin typeface="+mj-lt"/>
            </a:endParaRPr>
          </a:p>
        </p:txBody>
      </p:sp>
    </p:spTree>
    <p:extLst>
      <p:ext uri="{BB962C8B-B14F-4D97-AF65-F5344CB8AC3E}">
        <p14:creationId xmlns:p14="http://schemas.microsoft.com/office/powerpoint/2010/main" val="440713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87"/>
            <a:ext cx="8229600" cy="1143000"/>
          </a:xfrm>
        </p:spPr>
        <p:txBody>
          <a:bodyPr/>
          <a:lstStyle/>
          <a:p>
            <a:r>
              <a:rPr lang="tr-TR" sz="3600" dirty="0" err="1">
                <a:solidFill>
                  <a:srgbClr val="04617B"/>
                </a:solidFill>
              </a:rPr>
              <a:t>Nested</a:t>
            </a:r>
            <a:r>
              <a:rPr lang="tr-TR" sz="3600" dirty="0">
                <a:solidFill>
                  <a:srgbClr val="04617B"/>
                </a:solidFill>
              </a:rPr>
              <a:t> Case-Control</a:t>
            </a:r>
            <a:endParaRPr lang="tr-TR" dirty="0"/>
          </a:p>
        </p:txBody>
      </p:sp>
      <p:sp>
        <p:nvSpPr>
          <p:cNvPr id="3" name="İçerik Yer Tutucusu 2"/>
          <p:cNvSpPr>
            <a:spLocks noGrp="1"/>
          </p:cNvSpPr>
          <p:nvPr>
            <p:ph idx="1"/>
          </p:nvPr>
        </p:nvSpPr>
        <p:spPr>
          <a:xfrm>
            <a:off x="457200" y="1196752"/>
            <a:ext cx="8229600" cy="5127848"/>
          </a:xfrm>
        </p:spPr>
        <p:txBody>
          <a:bodyPr>
            <a:normAutofit/>
          </a:bodyPr>
          <a:lstStyle/>
          <a:p>
            <a:pPr marL="0" indent="0">
              <a:buNone/>
            </a:pPr>
            <a:endParaRPr lang="en-US" dirty="0">
              <a:latin typeface="+mj-lt"/>
            </a:endParaRPr>
          </a:p>
          <a:p>
            <a:r>
              <a:rPr lang="en-US" dirty="0">
                <a:latin typeface="+mj-lt"/>
              </a:rPr>
              <a:t>With this approach a similar estimate of risk was obtained after analyzing blood samples from only a small sample of the entire population at a fraction of the cost with hardly any loss in precision. In essence, a case-control strategy was used, but it was conducted within the context of a prospective cohort study. This is referred to as a case-control study "nested" within a cohort study</a:t>
            </a:r>
            <a:r>
              <a:rPr lang="en-US" dirty="0" smtClean="0">
                <a:latin typeface="+mj-lt"/>
              </a:rPr>
              <a:t>.</a:t>
            </a:r>
            <a:endParaRPr lang="en-US" dirty="0">
              <a:latin typeface="+mj-lt"/>
            </a:endParaRPr>
          </a:p>
        </p:txBody>
      </p:sp>
    </p:spTree>
    <p:extLst>
      <p:ext uri="{BB962C8B-B14F-4D97-AF65-F5344CB8AC3E}">
        <p14:creationId xmlns:p14="http://schemas.microsoft.com/office/powerpoint/2010/main" val="4015624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Picture 5"/>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636912"/>
            <a:ext cx="4364422" cy="2392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6966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Case-Control </a:t>
            </a:r>
            <a:r>
              <a:rPr lang="tr-TR" dirty="0" err="1"/>
              <a:t>S</a:t>
            </a:r>
            <a:r>
              <a:rPr lang="tr-TR" dirty="0" err="1" smtClean="0"/>
              <a:t>tudies</a:t>
            </a:r>
            <a:endParaRPr lang="tr-TR" dirty="0"/>
          </a:p>
        </p:txBody>
      </p:sp>
      <p:sp>
        <p:nvSpPr>
          <p:cNvPr id="3" name="İçerik Yer Tutucusu 2"/>
          <p:cNvSpPr>
            <a:spLocks noGrp="1"/>
          </p:cNvSpPr>
          <p:nvPr>
            <p:ph idx="1"/>
          </p:nvPr>
        </p:nvSpPr>
        <p:spPr/>
        <p:txBody>
          <a:bodyPr/>
          <a:lstStyle/>
          <a:p>
            <a:r>
              <a:rPr lang="tr-TR" dirty="0" err="1" smtClean="0"/>
              <a:t>These</a:t>
            </a:r>
            <a:r>
              <a:rPr lang="tr-TR" dirty="0" smtClean="0"/>
              <a:t> </a:t>
            </a:r>
            <a:r>
              <a:rPr lang="tr-TR" dirty="0" err="1" smtClean="0"/>
              <a:t>type</a:t>
            </a:r>
            <a:r>
              <a:rPr lang="tr-TR" dirty="0" smtClean="0"/>
              <a:t> of </a:t>
            </a:r>
            <a:r>
              <a:rPr lang="tr-TR" dirty="0" err="1" smtClean="0"/>
              <a:t>researches</a:t>
            </a:r>
            <a:r>
              <a:rPr lang="tr-TR" dirty="0" smtClean="0"/>
              <a:t> </a:t>
            </a:r>
            <a:r>
              <a:rPr lang="tr-TR" dirty="0" err="1" smtClean="0"/>
              <a:t>begin</a:t>
            </a:r>
            <a:r>
              <a:rPr lang="tr-TR" dirty="0" smtClean="0"/>
              <a:t> </a:t>
            </a:r>
            <a:r>
              <a:rPr lang="tr-TR" dirty="0" err="1" smtClean="0"/>
              <a:t>with</a:t>
            </a:r>
            <a:r>
              <a:rPr lang="tr-TR" dirty="0" smtClean="0"/>
              <a:t> </a:t>
            </a:r>
            <a:r>
              <a:rPr lang="tr-TR" dirty="0" err="1" smtClean="0"/>
              <a:t>the</a:t>
            </a:r>
            <a:r>
              <a:rPr lang="tr-TR" dirty="0" smtClean="0"/>
              <a:t> </a:t>
            </a:r>
            <a:r>
              <a:rPr lang="tr-TR" dirty="0" err="1" smtClean="0"/>
              <a:t>case</a:t>
            </a:r>
            <a:r>
              <a:rPr lang="tr-TR" dirty="0" smtClean="0"/>
              <a:t> </a:t>
            </a:r>
            <a:r>
              <a:rPr lang="tr-TR" dirty="0" err="1" smtClean="0"/>
              <a:t>and</a:t>
            </a:r>
            <a:r>
              <a:rPr lang="tr-TR" dirty="0" smtClean="0"/>
              <a:t> </a:t>
            </a:r>
            <a:r>
              <a:rPr lang="tr-TR" dirty="0" err="1" smtClean="0"/>
              <a:t>control</a:t>
            </a:r>
            <a:r>
              <a:rPr lang="tr-TR" dirty="0" smtClean="0"/>
              <a:t> </a:t>
            </a:r>
            <a:r>
              <a:rPr lang="tr-TR" dirty="0" err="1" smtClean="0"/>
              <a:t>groups</a:t>
            </a:r>
            <a:r>
              <a:rPr lang="tr-TR" dirty="0" smtClean="0"/>
              <a:t> </a:t>
            </a:r>
            <a:r>
              <a:rPr lang="tr-TR" dirty="0" err="1" smtClean="0"/>
              <a:t>and</a:t>
            </a:r>
            <a:r>
              <a:rPr lang="tr-TR" dirty="0" smtClean="0"/>
              <a:t> </a:t>
            </a:r>
            <a:r>
              <a:rPr lang="tr-TR" dirty="0" err="1" smtClean="0"/>
              <a:t>then</a:t>
            </a:r>
            <a:r>
              <a:rPr lang="tr-TR" dirty="0" smtClean="0"/>
              <a:t> </a:t>
            </a:r>
            <a:r>
              <a:rPr lang="tr-TR" dirty="0" err="1" smtClean="0"/>
              <a:t>look</a:t>
            </a:r>
            <a:r>
              <a:rPr lang="tr-TR" dirty="0" smtClean="0"/>
              <a:t> </a:t>
            </a:r>
            <a:r>
              <a:rPr lang="tr-TR" dirty="0" err="1" smtClean="0"/>
              <a:t>backward</a:t>
            </a:r>
            <a:r>
              <a:rPr lang="tr-TR" dirty="0" smtClean="0"/>
              <a:t> in time </a:t>
            </a:r>
            <a:r>
              <a:rPr lang="tr-TR" dirty="0" err="1" smtClean="0"/>
              <a:t>to</a:t>
            </a:r>
            <a:r>
              <a:rPr lang="tr-TR" dirty="0" smtClean="0"/>
              <a:t> </a:t>
            </a:r>
            <a:r>
              <a:rPr lang="tr-TR" dirty="0" err="1" smtClean="0"/>
              <a:t>try</a:t>
            </a:r>
            <a:r>
              <a:rPr lang="tr-TR" dirty="0" smtClean="0"/>
              <a:t> </a:t>
            </a:r>
            <a:r>
              <a:rPr lang="tr-TR" dirty="0" err="1" smtClean="0"/>
              <a:t>to</a:t>
            </a:r>
            <a:r>
              <a:rPr lang="tr-TR" dirty="0" smtClean="0"/>
              <a:t> </a:t>
            </a:r>
            <a:r>
              <a:rPr lang="tr-TR" dirty="0" err="1" smtClean="0"/>
              <a:t>deteckt</a:t>
            </a:r>
            <a:r>
              <a:rPr lang="tr-TR" dirty="0" smtClean="0"/>
              <a:t> </a:t>
            </a:r>
            <a:r>
              <a:rPr lang="tr-TR" dirty="0" err="1" smtClean="0"/>
              <a:t>possible</a:t>
            </a:r>
            <a:r>
              <a:rPr lang="tr-TR" dirty="0" smtClean="0"/>
              <a:t> </a:t>
            </a:r>
            <a:r>
              <a:rPr lang="tr-TR" dirty="0" err="1" smtClean="0"/>
              <a:t>causes</a:t>
            </a:r>
            <a:r>
              <a:rPr lang="tr-TR" dirty="0" smtClean="0"/>
              <a:t> </a:t>
            </a:r>
            <a:r>
              <a:rPr lang="tr-TR" dirty="0" err="1" smtClean="0"/>
              <a:t>and</a:t>
            </a:r>
            <a:r>
              <a:rPr lang="tr-TR" dirty="0" smtClean="0"/>
              <a:t> risk </a:t>
            </a:r>
            <a:r>
              <a:rPr lang="tr-TR" dirty="0" err="1" smtClean="0"/>
              <a:t>factors</a:t>
            </a:r>
            <a:r>
              <a:rPr lang="tr-TR" dirty="0" smtClean="0"/>
              <a:t>.</a:t>
            </a:r>
          </a:p>
          <a:p>
            <a:endParaRPr lang="tr-TR" dirty="0" smtClean="0"/>
          </a:p>
          <a:p>
            <a:r>
              <a:rPr lang="tr-TR" dirty="0" err="1" smtClean="0"/>
              <a:t>Because</a:t>
            </a:r>
            <a:r>
              <a:rPr lang="tr-TR" dirty="0" smtClean="0"/>
              <a:t> of </a:t>
            </a:r>
            <a:r>
              <a:rPr lang="tr-TR" dirty="0" err="1" smtClean="0"/>
              <a:t>that</a:t>
            </a:r>
            <a:r>
              <a:rPr lang="tr-TR" dirty="0" smtClean="0"/>
              <a:t>, </a:t>
            </a:r>
            <a:r>
              <a:rPr lang="tr-TR" dirty="0" err="1" smtClean="0"/>
              <a:t>the</a:t>
            </a:r>
            <a:r>
              <a:rPr lang="tr-TR" dirty="0" smtClean="0"/>
              <a:t> </a:t>
            </a:r>
            <a:r>
              <a:rPr lang="tr-TR" dirty="0" err="1" smtClean="0"/>
              <a:t>case</a:t>
            </a:r>
            <a:r>
              <a:rPr lang="tr-TR" dirty="0" smtClean="0"/>
              <a:t>–</a:t>
            </a:r>
            <a:r>
              <a:rPr lang="tr-TR" dirty="0" err="1" smtClean="0"/>
              <a:t>control</a:t>
            </a:r>
            <a:r>
              <a:rPr lang="tr-TR" dirty="0" smtClean="0"/>
              <a:t> </a:t>
            </a:r>
            <a:r>
              <a:rPr lang="tr-TR" dirty="0" err="1" smtClean="0"/>
              <a:t>studies</a:t>
            </a:r>
            <a:r>
              <a:rPr lang="tr-TR" dirty="0" smtClean="0"/>
              <a:t> </a:t>
            </a:r>
            <a:r>
              <a:rPr lang="tr-TR" dirty="0" err="1" smtClean="0"/>
              <a:t>are</a:t>
            </a:r>
            <a:r>
              <a:rPr lang="tr-TR" dirty="0" smtClean="0"/>
              <a:t> </a:t>
            </a:r>
            <a:r>
              <a:rPr lang="tr-TR" dirty="0" err="1" smtClean="0"/>
              <a:t>known</a:t>
            </a:r>
            <a:r>
              <a:rPr lang="tr-TR" dirty="0" smtClean="0"/>
              <a:t> as «</a:t>
            </a:r>
            <a:r>
              <a:rPr lang="tr-TR" dirty="0" err="1" smtClean="0"/>
              <a:t>retrospective</a:t>
            </a:r>
            <a:r>
              <a:rPr lang="tr-TR" dirty="0" smtClean="0"/>
              <a:t>» </a:t>
            </a:r>
            <a:r>
              <a:rPr lang="tr-TR" dirty="0" err="1" smtClean="0"/>
              <a:t>studies</a:t>
            </a:r>
            <a:r>
              <a:rPr lang="tr-TR" dirty="0" smtClean="0"/>
              <a:t>. </a:t>
            </a:r>
            <a:endParaRPr lang="tr-TR" dirty="0"/>
          </a:p>
        </p:txBody>
      </p:sp>
    </p:spTree>
    <p:extLst>
      <p:ext uri="{BB962C8B-B14F-4D97-AF65-F5344CB8AC3E}">
        <p14:creationId xmlns:p14="http://schemas.microsoft.com/office/powerpoint/2010/main" val="778732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Research</a:t>
            </a:r>
            <a:r>
              <a:rPr lang="tr-TR" dirty="0" smtClean="0"/>
              <a:t> </a:t>
            </a:r>
            <a:r>
              <a:rPr lang="tr-TR" dirty="0" err="1" smtClean="0"/>
              <a:t>Question</a:t>
            </a:r>
            <a:endParaRPr lang="tr-TR" dirty="0"/>
          </a:p>
        </p:txBody>
      </p:sp>
      <p:sp>
        <p:nvSpPr>
          <p:cNvPr id="3" name="İçerik Yer Tutucusu 2"/>
          <p:cNvSpPr>
            <a:spLocks noGrp="1"/>
          </p:cNvSpPr>
          <p:nvPr>
            <p:ph idx="1"/>
          </p:nvPr>
        </p:nvSpPr>
        <p:spPr/>
        <p:txBody>
          <a:bodyPr>
            <a:normAutofit/>
          </a:bodyPr>
          <a:lstStyle/>
          <a:p>
            <a:pPr marL="0" indent="0">
              <a:buNone/>
            </a:pPr>
            <a:endParaRPr lang="tr-TR" sz="6600" dirty="0" smtClean="0">
              <a:solidFill>
                <a:srgbClr val="FF0000"/>
              </a:solidFill>
            </a:endParaRPr>
          </a:p>
          <a:p>
            <a:pPr marL="0" indent="0">
              <a:buNone/>
            </a:pPr>
            <a:r>
              <a:rPr lang="tr-TR" sz="6600" dirty="0" err="1" smtClean="0">
                <a:solidFill>
                  <a:srgbClr val="FF0000"/>
                </a:solidFill>
              </a:rPr>
              <a:t>What</a:t>
            </a:r>
            <a:r>
              <a:rPr lang="tr-TR" sz="6600" dirty="0" smtClean="0">
                <a:solidFill>
                  <a:srgbClr val="FF0000"/>
                </a:solidFill>
              </a:rPr>
              <a:t> </a:t>
            </a:r>
            <a:r>
              <a:rPr lang="tr-TR" sz="6600" dirty="0" err="1" smtClean="0">
                <a:solidFill>
                  <a:srgbClr val="FF0000"/>
                </a:solidFill>
              </a:rPr>
              <a:t>Happened</a:t>
            </a:r>
            <a:r>
              <a:rPr lang="tr-TR" sz="6600" dirty="0" smtClean="0">
                <a:solidFill>
                  <a:srgbClr val="FF0000"/>
                </a:solidFill>
              </a:rPr>
              <a:t>?</a:t>
            </a:r>
            <a:endParaRPr lang="tr-TR" sz="6600" dirty="0">
              <a:solidFill>
                <a:srgbClr val="FF0000"/>
              </a:solidFill>
            </a:endParaRPr>
          </a:p>
        </p:txBody>
      </p:sp>
    </p:spTree>
    <p:extLst>
      <p:ext uri="{BB962C8B-B14F-4D97-AF65-F5344CB8AC3E}">
        <p14:creationId xmlns:p14="http://schemas.microsoft.com/office/powerpoint/2010/main" val="646942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Retrospectivity</a:t>
            </a:r>
            <a:endParaRPr lang="tr-TR" dirty="0"/>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276872"/>
            <a:ext cx="6048672"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3661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1429" y="476672"/>
            <a:ext cx="8229600" cy="1143000"/>
          </a:xfrm>
        </p:spPr>
        <p:txBody>
          <a:bodyPr>
            <a:normAutofit/>
          </a:bodyPr>
          <a:lstStyle/>
          <a:p>
            <a:r>
              <a:rPr lang="tr-TR" dirty="0"/>
              <a:t>Case-Control </a:t>
            </a:r>
            <a:r>
              <a:rPr lang="tr-TR" dirty="0" err="1"/>
              <a:t>Study</a:t>
            </a:r>
            <a:r>
              <a:rPr lang="tr-TR" dirty="0"/>
              <a:t> </a:t>
            </a:r>
            <a:r>
              <a:rPr lang="tr-TR" dirty="0" err="1"/>
              <a:t>Desıgn</a:t>
            </a:r>
            <a:endParaRPr lang="tr-TR" dirty="0"/>
          </a:p>
        </p:txBody>
      </p:sp>
      <p:sp>
        <p:nvSpPr>
          <p:cNvPr id="3" name="İçerik Yer Tutucusu 2"/>
          <p:cNvSpPr>
            <a:spLocks noGrp="1"/>
          </p:cNvSpPr>
          <p:nvPr>
            <p:ph idx="1"/>
          </p:nvPr>
        </p:nvSpPr>
        <p:spPr>
          <a:xfrm>
            <a:off x="457200" y="1600200"/>
            <a:ext cx="8229600" cy="4709120"/>
          </a:xfrm>
        </p:spPr>
        <p:style>
          <a:lnRef idx="2">
            <a:schemeClr val="accent2"/>
          </a:lnRef>
          <a:fillRef idx="1">
            <a:schemeClr val="lt1"/>
          </a:fillRef>
          <a:effectRef idx="0">
            <a:schemeClr val="accent2"/>
          </a:effectRef>
          <a:fontRef idx="minor">
            <a:schemeClr val="dk1"/>
          </a:fontRef>
        </p:style>
        <p:txBody>
          <a:bodyPr/>
          <a:lstStyle/>
          <a:p>
            <a:pPr marL="0" indent="0">
              <a:buNone/>
            </a:pPr>
            <a:endParaRPr lang="tr-TR" dirty="0"/>
          </a:p>
        </p:txBody>
      </p:sp>
      <p:sp>
        <p:nvSpPr>
          <p:cNvPr id="7" name="Yuvarlatılmış Dikdörtgen 6"/>
          <p:cNvSpPr/>
          <p:nvPr/>
        </p:nvSpPr>
        <p:spPr>
          <a:xfrm>
            <a:off x="6523549" y="2708920"/>
            <a:ext cx="1631034" cy="648072"/>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Case </a:t>
            </a:r>
            <a:r>
              <a:rPr lang="tr-TR" dirty="0" err="1" smtClean="0"/>
              <a:t>Group</a:t>
            </a:r>
            <a:endParaRPr lang="tr-TR" dirty="0"/>
          </a:p>
        </p:txBody>
      </p:sp>
      <p:sp>
        <p:nvSpPr>
          <p:cNvPr id="8" name="Yuvarlatılmış Dikdörtgen 7"/>
          <p:cNvSpPr/>
          <p:nvPr/>
        </p:nvSpPr>
        <p:spPr>
          <a:xfrm>
            <a:off x="6517596" y="4077072"/>
            <a:ext cx="1595200" cy="648072"/>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Control </a:t>
            </a:r>
            <a:r>
              <a:rPr lang="tr-TR" dirty="0" err="1" smtClean="0"/>
              <a:t>Group</a:t>
            </a:r>
            <a:endParaRPr lang="tr-TR" dirty="0"/>
          </a:p>
        </p:txBody>
      </p:sp>
      <p:cxnSp>
        <p:nvCxnSpPr>
          <p:cNvPr id="11" name="Düz Bağlayıcı 10"/>
          <p:cNvCxnSpPr/>
          <p:nvPr/>
        </p:nvCxnSpPr>
        <p:spPr>
          <a:xfrm>
            <a:off x="6469358" y="281693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a:stCxn id="7" idx="1"/>
          </p:cNvCxnSpPr>
          <p:nvPr/>
        </p:nvCxnSpPr>
        <p:spPr>
          <a:xfrm flipH="1">
            <a:off x="3402055" y="3032956"/>
            <a:ext cx="3121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H="1">
            <a:off x="3396102" y="4379436"/>
            <a:ext cx="3121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H="1" flipV="1">
            <a:off x="2699792" y="2564904"/>
            <a:ext cx="683906" cy="4680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H="1">
            <a:off x="2627784" y="3032956"/>
            <a:ext cx="720082" cy="3960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flipH="1">
            <a:off x="2716883" y="4379436"/>
            <a:ext cx="648074" cy="502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flipH="1" flipV="1">
            <a:off x="2699792" y="3911384"/>
            <a:ext cx="683906" cy="468052"/>
          </a:xfrm>
          <a:prstGeom prst="line">
            <a:avLst/>
          </a:prstGeom>
        </p:spPr>
        <p:style>
          <a:lnRef idx="1">
            <a:schemeClr val="accent1"/>
          </a:lnRef>
          <a:fillRef idx="0">
            <a:schemeClr val="accent1"/>
          </a:fillRef>
          <a:effectRef idx="0">
            <a:schemeClr val="accent1"/>
          </a:effectRef>
          <a:fontRef idx="minor">
            <a:schemeClr val="tx1"/>
          </a:fontRef>
        </p:style>
      </p:cxnSp>
      <p:sp>
        <p:nvSpPr>
          <p:cNvPr id="26" name="Yuvarlatılmış Dikdörtgen 25"/>
          <p:cNvSpPr/>
          <p:nvPr/>
        </p:nvSpPr>
        <p:spPr>
          <a:xfrm>
            <a:off x="1785392" y="2336304"/>
            <a:ext cx="914400" cy="457200"/>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tr-TR" dirty="0" smtClean="0"/>
              <a:t>a</a:t>
            </a:r>
            <a:endParaRPr lang="tr-TR" dirty="0"/>
          </a:p>
        </p:txBody>
      </p:sp>
      <p:sp>
        <p:nvSpPr>
          <p:cNvPr id="27" name="Yuvarlatılmış Dikdörtgen 26"/>
          <p:cNvSpPr/>
          <p:nvPr/>
        </p:nvSpPr>
        <p:spPr>
          <a:xfrm>
            <a:off x="1802483" y="4725144"/>
            <a:ext cx="914400" cy="4572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tr-TR" dirty="0" smtClean="0"/>
              <a:t>d</a:t>
            </a:r>
            <a:endParaRPr lang="tr-TR" dirty="0"/>
          </a:p>
        </p:txBody>
      </p:sp>
      <p:sp>
        <p:nvSpPr>
          <p:cNvPr id="28" name="Yuvarlatılmış Dikdörtgen 27"/>
          <p:cNvSpPr/>
          <p:nvPr/>
        </p:nvSpPr>
        <p:spPr>
          <a:xfrm>
            <a:off x="2123727" y="3247099"/>
            <a:ext cx="528383" cy="228600"/>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tr-TR" dirty="0" smtClean="0"/>
              <a:t>b</a:t>
            </a:r>
            <a:endParaRPr lang="tr-TR" dirty="0"/>
          </a:p>
        </p:txBody>
      </p:sp>
      <p:sp>
        <p:nvSpPr>
          <p:cNvPr id="29" name="Yuvarlatılmış Dikdörtgen 28"/>
          <p:cNvSpPr/>
          <p:nvPr/>
        </p:nvSpPr>
        <p:spPr>
          <a:xfrm>
            <a:off x="2123727" y="3789040"/>
            <a:ext cx="579706" cy="21602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tr-TR" dirty="0" smtClean="0"/>
              <a:t>c</a:t>
            </a:r>
            <a:endParaRPr lang="tr-TR" dirty="0"/>
          </a:p>
        </p:txBody>
      </p:sp>
      <p:sp>
        <p:nvSpPr>
          <p:cNvPr id="31" name="Metin kutusu 30"/>
          <p:cNvSpPr txBox="1"/>
          <p:nvPr/>
        </p:nvSpPr>
        <p:spPr>
          <a:xfrm>
            <a:off x="467544" y="2380238"/>
            <a:ext cx="1017586" cy="369332"/>
          </a:xfrm>
          <a:prstGeom prst="rect">
            <a:avLst/>
          </a:prstGeom>
          <a:noFill/>
        </p:spPr>
        <p:txBody>
          <a:bodyPr wrap="none" rtlCol="0">
            <a:spAutoFit/>
          </a:bodyPr>
          <a:lstStyle/>
          <a:p>
            <a:r>
              <a:rPr lang="tr-TR" dirty="0" err="1" smtClean="0"/>
              <a:t>Exposed</a:t>
            </a:r>
            <a:endParaRPr lang="tr-TR" dirty="0"/>
          </a:p>
        </p:txBody>
      </p:sp>
      <p:sp>
        <p:nvSpPr>
          <p:cNvPr id="32" name="Metin kutusu 31"/>
          <p:cNvSpPr txBox="1"/>
          <p:nvPr/>
        </p:nvSpPr>
        <p:spPr>
          <a:xfrm>
            <a:off x="431573" y="3176733"/>
            <a:ext cx="1295226" cy="369332"/>
          </a:xfrm>
          <a:prstGeom prst="rect">
            <a:avLst/>
          </a:prstGeom>
          <a:noFill/>
        </p:spPr>
        <p:txBody>
          <a:bodyPr wrap="none" rtlCol="0">
            <a:spAutoFit/>
          </a:bodyPr>
          <a:lstStyle/>
          <a:p>
            <a:r>
              <a:rPr lang="tr-TR" dirty="0" err="1" smtClean="0"/>
              <a:t>Unexposed</a:t>
            </a:r>
            <a:endParaRPr lang="tr-TR" dirty="0"/>
          </a:p>
        </p:txBody>
      </p:sp>
      <p:sp>
        <p:nvSpPr>
          <p:cNvPr id="35" name="Metin kutusu 34"/>
          <p:cNvSpPr txBox="1"/>
          <p:nvPr/>
        </p:nvSpPr>
        <p:spPr>
          <a:xfrm>
            <a:off x="467544" y="3707740"/>
            <a:ext cx="1017586" cy="369332"/>
          </a:xfrm>
          <a:prstGeom prst="rect">
            <a:avLst/>
          </a:prstGeom>
          <a:noFill/>
        </p:spPr>
        <p:txBody>
          <a:bodyPr wrap="none" rtlCol="0">
            <a:spAutoFit/>
          </a:bodyPr>
          <a:lstStyle/>
          <a:p>
            <a:r>
              <a:rPr lang="tr-TR" dirty="0" err="1" smtClean="0"/>
              <a:t>Exposed</a:t>
            </a:r>
            <a:endParaRPr lang="tr-TR" dirty="0"/>
          </a:p>
        </p:txBody>
      </p:sp>
      <p:sp>
        <p:nvSpPr>
          <p:cNvPr id="36" name="Metin kutusu 35"/>
          <p:cNvSpPr txBox="1"/>
          <p:nvPr/>
        </p:nvSpPr>
        <p:spPr>
          <a:xfrm>
            <a:off x="467544" y="4793104"/>
            <a:ext cx="1295226" cy="369332"/>
          </a:xfrm>
          <a:prstGeom prst="rect">
            <a:avLst/>
          </a:prstGeom>
          <a:noFill/>
        </p:spPr>
        <p:txBody>
          <a:bodyPr wrap="none" rtlCol="0">
            <a:spAutoFit/>
          </a:bodyPr>
          <a:lstStyle/>
          <a:p>
            <a:r>
              <a:rPr lang="tr-TR" dirty="0" err="1" smtClean="0"/>
              <a:t>Unexposed</a:t>
            </a:r>
            <a:endParaRPr lang="tr-TR" dirty="0"/>
          </a:p>
        </p:txBody>
      </p:sp>
      <p:cxnSp>
        <p:nvCxnSpPr>
          <p:cNvPr id="38" name="Düz Ok Bağlayıcısı 37"/>
          <p:cNvCxnSpPr/>
          <p:nvPr/>
        </p:nvCxnSpPr>
        <p:spPr>
          <a:xfrm flipH="1">
            <a:off x="2627784" y="5517232"/>
            <a:ext cx="6048672" cy="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40" name="Düz Bağlayıcı 39"/>
          <p:cNvCxnSpPr/>
          <p:nvPr/>
        </p:nvCxnSpPr>
        <p:spPr>
          <a:xfrm>
            <a:off x="6517596" y="2132856"/>
            <a:ext cx="0" cy="3744416"/>
          </a:xfrm>
          <a:prstGeom prst="line">
            <a:avLst/>
          </a:prstGeom>
        </p:spPr>
        <p:style>
          <a:lnRef idx="1">
            <a:schemeClr val="accent2"/>
          </a:lnRef>
          <a:fillRef idx="0">
            <a:schemeClr val="accent2"/>
          </a:fillRef>
          <a:effectRef idx="0">
            <a:schemeClr val="accent2"/>
          </a:effectRef>
          <a:fontRef idx="minor">
            <a:schemeClr val="tx1"/>
          </a:fontRef>
        </p:style>
      </p:cxnSp>
      <p:sp>
        <p:nvSpPr>
          <p:cNvPr id="44" name="Metin kutusu 43"/>
          <p:cNvSpPr txBox="1"/>
          <p:nvPr/>
        </p:nvSpPr>
        <p:spPr>
          <a:xfrm>
            <a:off x="7492069" y="5517232"/>
            <a:ext cx="702436" cy="369332"/>
          </a:xfrm>
          <a:prstGeom prst="rect">
            <a:avLst/>
          </a:prstGeom>
          <a:noFill/>
        </p:spPr>
        <p:txBody>
          <a:bodyPr wrap="none" rtlCol="0">
            <a:spAutoFit/>
          </a:bodyPr>
          <a:lstStyle/>
          <a:p>
            <a:r>
              <a:rPr lang="tr-TR" dirty="0" smtClean="0"/>
              <a:t>Time</a:t>
            </a:r>
            <a:endParaRPr lang="tr-TR" dirty="0"/>
          </a:p>
        </p:txBody>
      </p:sp>
      <p:sp>
        <p:nvSpPr>
          <p:cNvPr id="45" name="Metin kutusu 44"/>
          <p:cNvSpPr txBox="1"/>
          <p:nvPr/>
        </p:nvSpPr>
        <p:spPr>
          <a:xfrm>
            <a:off x="5552171" y="5877272"/>
            <a:ext cx="2384499" cy="369332"/>
          </a:xfrm>
          <a:prstGeom prst="rect">
            <a:avLst/>
          </a:prstGeom>
          <a:noFill/>
        </p:spPr>
        <p:txBody>
          <a:bodyPr wrap="none" rtlCol="0">
            <a:spAutoFit/>
          </a:bodyPr>
          <a:lstStyle/>
          <a:p>
            <a:r>
              <a:rPr lang="tr-TR" dirty="0" err="1" smtClean="0"/>
              <a:t>The</a:t>
            </a:r>
            <a:r>
              <a:rPr lang="tr-TR" dirty="0" smtClean="0"/>
              <a:t> </a:t>
            </a:r>
            <a:r>
              <a:rPr lang="tr-TR" dirty="0" err="1" smtClean="0"/>
              <a:t>onset</a:t>
            </a:r>
            <a:r>
              <a:rPr lang="tr-TR" dirty="0" smtClean="0"/>
              <a:t> of </a:t>
            </a:r>
            <a:r>
              <a:rPr lang="tr-TR" dirty="0" err="1" smtClean="0"/>
              <a:t>the</a:t>
            </a:r>
            <a:r>
              <a:rPr lang="tr-TR" dirty="0" smtClean="0"/>
              <a:t> </a:t>
            </a:r>
            <a:r>
              <a:rPr lang="tr-TR" dirty="0" err="1" smtClean="0"/>
              <a:t>study</a:t>
            </a:r>
            <a:endParaRPr lang="tr-TR" dirty="0"/>
          </a:p>
        </p:txBody>
      </p:sp>
      <p:sp>
        <p:nvSpPr>
          <p:cNvPr id="46" name="Metin kutusu 45"/>
          <p:cNvSpPr txBox="1"/>
          <p:nvPr/>
        </p:nvSpPr>
        <p:spPr>
          <a:xfrm>
            <a:off x="1016825" y="5332566"/>
            <a:ext cx="1706621" cy="369332"/>
          </a:xfrm>
          <a:prstGeom prst="rect">
            <a:avLst/>
          </a:prstGeom>
          <a:noFill/>
        </p:spPr>
        <p:txBody>
          <a:bodyPr wrap="none" rtlCol="0">
            <a:spAutoFit/>
          </a:bodyPr>
          <a:lstStyle/>
          <a:p>
            <a:r>
              <a:rPr lang="tr-TR" dirty="0" err="1" smtClean="0"/>
              <a:t>Study</a:t>
            </a:r>
            <a:r>
              <a:rPr lang="tr-TR" dirty="0" smtClean="0"/>
              <a:t> </a:t>
            </a:r>
            <a:r>
              <a:rPr lang="tr-TR" dirty="0" err="1" smtClean="0"/>
              <a:t>direction</a:t>
            </a:r>
            <a:endParaRPr lang="tr-TR" dirty="0"/>
          </a:p>
        </p:txBody>
      </p:sp>
    </p:spTree>
    <p:extLst>
      <p:ext uri="{BB962C8B-B14F-4D97-AF65-F5344CB8AC3E}">
        <p14:creationId xmlns:p14="http://schemas.microsoft.com/office/powerpoint/2010/main" val="889201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Case-Control </a:t>
            </a:r>
            <a:r>
              <a:rPr lang="tr-TR" dirty="0" err="1" smtClean="0"/>
              <a:t>Study</a:t>
            </a:r>
            <a:r>
              <a:rPr lang="tr-TR" dirty="0" smtClean="0"/>
              <a:t> Design</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438991556"/>
              </p:ext>
            </p:extLst>
          </p:nvPr>
        </p:nvGraphicFramePr>
        <p:xfrm>
          <a:off x="457200" y="1844824"/>
          <a:ext cx="8229600" cy="1777760"/>
        </p:xfrm>
        <a:graphic>
          <a:graphicData uri="http://schemas.openxmlformats.org/drawingml/2006/table">
            <a:tbl>
              <a:tblPr firstRow="1" bandRow="1">
                <a:tableStyleId>{5940675A-B579-460E-94D1-54222C63F5DA}</a:tableStyleId>
              </a:tblPr>
              <a:tblGrid>
                <a:gridCol w="2746648"/>
                <a:gridCol w="1800200"/>
                <a:gridCol w="2232248"/>
                <a:gridCol w="1450504"/>
              </a:tblGrid>
              <a:tr h="395456">
                <a:tc>
                  <a:txBody>
                    <a:bodyPr/>
                    <a:lstStyle/>
                    <a:p>
                      <a:r>
                        <a:rPr lang="tr-TR" dirty="0" err="1" smtClean="0"/>
                        <a:t>Exposure</a:t>
                      </a:r>
                      <a:endParaRPr lang="tr-TR" dirty="0"/>
                    </a:p>
                  </a:txBody>
                  <a:tcPr/>
                </a:tc>
                <a:tc>
                  <a:txBody>
                    <a:bodyPr/>
                    <a:lstStyle/>
                    <a:p>
                      <a:endParaRPr lang="tr-TR" dirty="0"/>
                    </a:p>
                  </a:txBody>
                  <a:tcPr/>
                </a:tc>
                <a:tc>
                  <a:txBody>
                    <a:bodyPr/>
                    <a:lstStyle/>
                    <a:p>
                      <a:endParaRPr lang="tr-TR" dirty="0"/>
                    </a:p>
                  </a:txBody>
                  <a:tcPr/>
                </a:tc>
                <a:tc>
                  <a:txBody>
                    <a:bodyPr/>
                    <a:lstStyle/>
                    <a:p>
                      <a:r>
                        <a:rPr lang="tr-TR" dirty="0" err="1" smtClean="0"/>
                        <a:t>Totals</a:t>
                      </a:r>
                      <a:endParaRPr lang="tr-TR" dirty="0" smtClean="0"/>
                    </a:p>
                    <a:p>
                      <a:endParaRPr lang="tr-TR"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Were</a:t>
                      </a:r>
                      <a:r>
                        <a:rPr lang="tr-TR" baseline="0" dirty="0" smtClean="0"/>
                        <a:t> </a:t>
                      </a:r>
                      <a:r>
                        <a:rPr lang="tr-TR" baseline="0" dirty="0" err="1" smtClean="0"/>
                        <a:t>exposed</a:t>
                      </a:r>
                      <a:endParaRPr lang="tr-TR" dirty="0" smtClean="0"/>
                    </a:p>
                  </a:txBody>
                  <a:tcPr/>
                </a:tc>
                <a:tc>
                  <a:txBody>
                    <a:bodyPr/>
                    <a:lstStyle/>
                    <a:p>
                      <a:pPr algn="ctr"/>
                      <a:r>
                        <a:rPr lang="tr-TR" dirty="0" smtClean="0"/>
                        <a:t>a</a:t>
                      </a:r>
                      <a:endParaRPr lang="tr-TR" dirty="0"/>
                    </a:p>
                  </a:txBody>
                  <a:tcPr/>
                </a:tc>
                <a:tc>
                  <a:txBody>
                    <a:bodyPr/>
                    <a:lstStyle/>
                    <a:p>
                      <a:pPr algn="ctr"/>
                      <a:r>
                        <a:rPr lang="tr-TR" dirty="0" smtClean="0"/>
                        <a:t>b</a:t>
                      </a:r>
                      <a:endParaRPr lang="tr-TR" dirty="0"/>
                    </a:p>
                  </a:txBody>
                  <a:tcPr/>
                </a:tc>
                <a:tc>
                  <a:txBody>
                    <a:bodyPr/>
                    <a:lstStyle/>
                    <a:p>
                      <a:pPr algn="ctr"/>
                      <a:r>
                        <a:rPr lang="tr-TR" dirty="0" err="1" smtClean="0"/>
                        <a:t>a+b</a:t>
                      </a:r>
                      <a:endParaRPr lang="tr-TR"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Were</a:t>
                      </a:r>
                      <a:r>
                        <a:rPr lang="tr-TR" dirty="0" smtClean="0"/>
                        <a:t> not </a:t>
                      </a:r>
                      <a:r>
                        <a:rPr lang="tr-TR" dirty="0" err="1" smtClean="0"/>
                        <a:t>exposed</a:t>
                      </a:r>
                      <a:endParaRPr lang="tr-TR" dirty="0" smtClean="0"/>
                    </a:p>
                  </a:txBody>
                  <a:tcPr/>
                </a:tc>
                <a:tc>
                  <a:txBody>
                    <a:bodyPr/>
                    <a:lstStyle/>
                    <a:p>
                      <a:pPr algn="ctr"/>
                      <a:r>
                        <a:rPr lang="tr-TR" dirty="0" smtClean="0"/>
                        <a:t>c</a:t>
                      </a:r>
                      <a:endParaRPr lang="tr-TR" dirty="0"/>
                    </a:p>
                  </a:txBody>
                  <a:tcPr/>
                </a:tc>
                <a:tc>
                  <a:txBody>
                    <a:bodyPr/>
                    <a:lstStyle/>
                    <a:p>
                      <a:pPr algn="ctr"/>
                      <a:r>
                        <a:rPr lang="tr-TR" dirty="0" smtClean="0"/>
                        <a:t>d</a:t>
                      </a:r>
                      <a:endParaRPr lang="tr-TR" dirty="0"/>
                    </a:p>
                  </a:txBody>
                  <a:tcPr/>
                </a:tc>
                <a:tc>
                  <a:txBody>
                    <a:bodyPr/>
                    <a:lstStyle/>
                    <a:p>
                      <a:pPr algn="ctr"/>
                      <a:r>
                        <a:rPr lang="tr-TR" dirty="0" err="1" smtClean="0"/>
                        <a:t>c+d</a:t>
                      </a:r>
                      <a:endParaRPr lang="tr-TR" dirty="0"/>
                    </a:p>
                  </a:txBody>
                  <a:tcPr/>
                </a:tc>
              </a:tr>
              <a:tr h="396000">
                <a:tc>
                  <a:txBody>
                    <a:bodyPr/>
                    <a:lstStyle/>
                    <a:p>
                      <a:r>
                        <a:rPr lang="tr-TR" dirty="0" err="1" smtClean="0"/>
                        <a:t>Totals</a:t>
                      </a:r>
                      <a:endParaRPr lang="tr-TR" dirty="0"/>
                    </a:p>
                  </a:txBody>
                  <a:tcPr/>
                </a:tc>
                <a:tc>
                  <a:txBody>
                    <a:bodyPr/>
                    <a:lstStyle/>
                    <a:p>
                      <a:pPr algn="ctr"/>
                      <a:r>
                        <a:rPr lang="tr-TR" dirty="0" err="1" smtClean="0"/>
                        <a:t>a+c</a:t>
                      </a:r>
                      <a:endParaRPr lang="tr-TR" dirty="0"/>
                    </a:p>
                  </a:txBody>
                  <a:tcPr/>
                </a:tc>
                <a:tc>
                  <a:txBody>
                    <a:bodyPr/>
                    <a:lstStyle/>
                    <a:p>
                      <a:pPr algn="ctr"/>
                      <a:r>
                        <a:rPr lang="tr-TR" dirty="0" err="1" smtClean="0"/>
                        <a:t>b+d</a:t>
                      </a:r>
                      <a:endParaRPr lang="tr-TR" dirty="0"/>
                    </a:p>
                  </a:txBody>
                  <a:tcPr/>
                </a:tc>
                <a:tc>
                  <a:txBody>
                    <a:bodyPr/>
                    <a:lstStyle/>
                    <a:p>
                      <a:pPr algn="ctr"/>
                      <a:r>
                        <a:rPr lang="tr-TR" dirty="0" err="1" smtClean="0"/>
                        <a:t>a+b+c+d</a:t>
                      </a:r>
                      <a:endParaRPr lang="tr-TR" dirty="0"/>
                    </a:p>
                  </a:txBody>
                  <a:tcPr/>
                </a:tc>
              </a:tr>
            </a:tbl>
          </a:graphicData>
        </a:graphic>
      </p:graphicFrame>
      <p:sp>
        <p:nvSpPr>
          <p:cNvPr id="7" name="Metin kutusu 6"/>
          <p:cNvSpPr txBox="1"/>
          <p:nvPr/>
        </p:nvSpPr>
        <p:spPr>
          <a:xfrm>
            <a:off x="971600" y="4005064"/>
            <a:ext cx="6048672"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tr-TR" dirty="0" err="1" smtClean="0"/>
              <a:t>Proportion</a:t>
            </a:r>
            <a:r>
              <a:rPr lang="tr-TR" dirty="0" smtClean="0"/>
              <a:t> </a:t>
            </a:r>
            <a:r>
              <a:rPr lang="tr-TR" dirty="0" err="1" smtClean="0"/>
              <a:t>exposed</a:t>
            </a:r>
            <a:r>
              <a:rPr lang="tr-TR" dirty="0" smtClean="0"/>
              <a:t>  in </a:t>
            </a:r>
            <a:r>
              <a:rPr lang="tr-TR" dirty="0" err="1" smtClean="0"/>
              <a:t>cases</a:t>
            </a:r>
            <a:r>
              <a:rPr lang="tr-TR" dirty="0" smtClean="0"/>
              <a:t>  =    a/</a:t>
            </a:r>
            <a:r>
              <a:rPr lang="tr-TR" dirty="0" err="1" smtClean="0"/>
              <a:t>a+c</a:t>
            </a:r>
            <a:endParaRPr lang="tr-TR" dirty="0" smtClean="0"/>
          </a:p>
          <a:p>
            <a:endParaRPr lang="tr-TR" dirty="0"/>
          </a:p>
          <a:p>
            <a:r>
              <a:rPr lang="tr-TR" dirty="0" err="1" smtClean="0"/>
              <a:t>Proportion</a:t>
            </a:r>
            <a:r>
              <a:rPr lang="tr-TR" dirty="0" smtClean="0"/>
              <a:t> </a:t>
            </a:r>
            <a:r>
              <a:rPr lang="tr-TR" dirty="0" err="1" smtClean="0"/>
              <a:t>exposed</a:t>
            </a:r>
            <a:r>
              <a:rPr lang="tr-TR" dirty="0" smtClean="0"/>
              <a:t> in </a:t>
            </a:r>
            <a:r>
              <a:rPr lang="tr-TR" dirty="0" err="1" smtClean="0"/>
              <a:t>controls</a:t>
            </a:r>
            <a:r>
              <a:rPr lang="tr-TR" dirty="0" smtClean="0"/>
              <a:t> = b/</a:t>
            </a:r>
            <a:r>
              <a:rPr lang="tr-TR" dirty="0" err="1" smtClean="0"/>
              <a:t>b+d</a:t>
            </a:r>
            <a:endParaRPr lang="tr-TR" dirty="0" smtClean="0"/>
          </a:p>
          <a:p>
            <a:endParaRPr lang="tr-TR" dirty="0"/>
          </a:p>
          <a:p>
            <a:r>
              <a:rPr lang="tr-TR" dirty="0" err="1" smtClean="0"/>
              <a:t>Odds</a:t>
            </a:r>
            <a:r>
              <a:rPr lang="tr-TR" dirty="0" smtClean="0"/>
              <a:t> </a:t>
            </a:r>
            <a:r>
              <a:rPr lang="tr-TR" dirty="0" err="1" smtClean="0"/>
              <a:t>Ratio</a:t>
            </a:r>
            <a:r>
              <a:rPr lang="tr-TR" dirty="0" smtClean="0"/>
              <a:t>= </a:t>
            </a:r>
            <a:r>
              <a:rPr lang="tr-TR" dirty="0" err="1" smtClean="0"/>
              <a:t>axd</a:t>
            </a:r>
            <a:r>
              <a:rPr lang="tr-TR" dirty="0" smtClean="0"/>
              <a:t>/</a:t>
            </a:r>
            <a:r>
              <a:rPr lang="tr-TR" dirty="0" err="1" smtClean="0"/>
              <a:t>bxc</a:t>
            </a:r>
            <a:endParaRPr lang="tr-TR" dirty="0"/>
          </a:p>
        </p:txBody>
      </p:sp>
      <p:sp>
        <p:nvSpPr>
          <p:cNvPr id="3" name="Dikdörtgen 2"/>
          <p:cNvSpPr/>
          <p:nvPr/>
        </p:nvSpPr>
        <p:spPr>
          <a:xfrm>
            <a:off x="3385709" y="1844823"/>
            <a:ext cx="1567032" cy="646331"/>
          </a:xfrm>
          <a:prstGeom prst="rect">
            <a:avLst/>
          </a:prstGeom>
        </p:spPr>
        <p:txBody>
          <a:bodyPr wrap="none">
            <a:spAutoFit/>
          </a:bodyPr>
          <a:lstStyle/>
          <a:p>
            <a:r>
              <a:rPr lang="tr-TR" b="1" dirty="0" err="1" smtClean="0"/>
              <a:t>Cases</a:t>
            </a:r>
            <a:r>
              <a:rPr lang="tr-TR" b="1" dirty="0" smtClean="0"/>
              <a:t> </a:t>
            </a:r>
          </a:p>
          <a:p>
            <a:r>
              <a:rPr lang="tr-TR" dirty="0" smtClean="0"/>
              <a:t>(</a:t>
            </a:r>
            <a:r>
              <a:rPr lang="tr-TR" dirty="0" err="1" smtClean="0"/>
              <a:t>with</a:t>
            </a:r>
            <a:r>
              <a:rPr lang="tr-TR" dirty="0" smtClean="0"/>
              <a:t> </a:t>
            </a:r>
            <a:r>
              <a:rPr lang="tr-TR" dirty="0" err="1" smtClean="0"/>
              <a:t>disease</a:t>
            </a:r>
            <a:r>
              <a:rPr lang="tr-TR" dirty="0" smtClean="0"/>
              <a:t>)</a:t>
            </a:r>
            <a:endParaRPr lang="tr-TR" dirty="0"/>
          </a:p>
        </p:txBody>
      </p:sp>
      <p:sp>
        <p:nvSpPr>
          <p:cNvPr id="5" name="Dikdörtgen 4"/>
          <p:cNvSpPr/>
          <p:nvPr/>
        </p:nvSpPr>
        <p:spPr>
          <a:xfrm>
            <a:off x="5117251" y="1844824"/>
            <a:ext cx="1903021" cy="646331"/>
          </a:xfrm>
          <a:prstGeom prst="rect">
            <a:avLst/>
          </a:prstGeom>
        </p:spPr>
        <p:txBody>
          <a:bodyPr wrap="none">
            <a:spAutoFit/>
          </a:bodyPr>
          <a:lstStyle/>
          <a:p>
            <a:r>
              <a:rPr lang="tr-TR" b="1" dirty="0" err="1" smtClean="0"/>
              <a:t>Controls</a:t>
            </a:r>
            <a:r>
              <a:rPr lang="tr-TR" b="1" dirty="0" smtClean="0"/>
              <a:t> </a:t>
            </a:r>
          </a:p>
          <a:p>
            <a:r>
              <a:rPr lang="tr-TR" dirty="0" smtClean="0"/>
              <a:t>(</a:t>
            </a:r>
            <a:r>
              <a:rPr lang="tr-TR" dirty="0" err="1" smtClean="0"/>
              <a:t>without</a:t>
            </a:r>
            <a:r>
              <a:rPr lang="tr-TR" dirty="0" smtClean="0"/>
              <a:t> </a:t>
            </a:r>
            <a:r>
              <a:rPr lang="tr-TR" dirty="0" err="1" smtClean="0"/>
              <a:t>disease</a:t>
            </a:r>
            <a:r>
              <a:rPr lang="tr-TR" dirty="0" smtClean="0"/>
              <a:t>)</a:t>
            </a:r>
            <a:endParaRPr lang="tr-TR" dirty="0"/>
          </a:p>
        </p:txBody>
      </p:sp>
    </p:spTree>
    <p:extLst>
      <p:ext uri="{BB962C8B-B14F-4D97-AF65-F5344CB8AC3E}">
        <p14:creationId xmlns:p14="http://schemas.microsoft.com/office/powerpoint/2010/main" val="1988936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404664"/>
            <a:ext cx="8229600" cy="1143000"/>
          </a:xfrm>
        </p:spPr>
        <p:txBody>
          <a:bodyPr/>
          <a:lstStyle/>
          <a:p>
            <a:r>
              <a:rPr lang="tr-TR" dirty="0" err="1" smtClean="0"/>
              <a:t>Example;Case-Control</a:t>
            </a:r>
            <a:r>
              <a:rPr lang="tr-TR" dirty="0" smtClean="0"/>
              <a:t> </a:t>
            </a:r>
            <a:r>
              <a:rPr lang="tr-TR" dirty="0" err="1" smtClean="0"/>
              <a:t>Study</a:t>
            </a:r>
            <a:endParaRPr lang="tr-TR"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3771836408"/>
              </p:ext>
            </p:extLst>
          </p:nvPr>
        </p:nvGraphicFramePr>
        <p:xfrm>
          <a:off x="1210939" y="1655058"/>
          <a:ext cx="6768752" cy="2468880"/>
        </p:xfrm>
        <a:graphic>
          <a:graphicData uri="http://schemas.openxmlformats.org/drawingml/2006/table">
            <a:tbl>
              <a:tblPr firstRow="1" bandRow="1">
                <a:tableStyleId>{5940675A-B579-460E-94D1-54222C63F5DA}</a:tableStyleId>
              </a:tblPr>
              <a:tblGrid>
                <a:gridCol w="2808312"/>
                <a:gridCol w="2016224"/>
                <a:gridCol w="1944216"/>
              </a:tblGrid>
              <a:tr h="370840">
                <a:tc>
                  <a:txBody>
                    <a:bodyPr/>
                    <a:lstStyle/>
                    <a:p>
                      <a:endParaRPr lang="tr-TR" dirty="0"/>
                    </a:p>
                  </a:txBody>
                  <a:tcPr/>
                </a:tc>
                <a:tc>
                  <a:txBody>
                    <a:bodyPr/>
                    <a:lstStyle/>
                    <a:p>
                      <a:r>
                        <a:rPr lang="tr-TR" b="1" dirty="0" err="1" smtClean="0"/>
                        <a:t>Cases</a:t>
                      </a:r>
                      <a:endParaRPr lang="tr-TR" b="1" dirty="0" smtClean="0"/>
                    </a:p>
                    <a:p>
                      <a:r>
                        <a:rPr lang="tr-TR" sz="1200" dirty="0" smtClean="0"/>
                        <a:t>(</a:t>
                      </a:r>
                      <a:r>
                        <a:rPr lang="tr-TR" sz="1200" dirty="0" err="1" smtClean="0"/>
                        <a:t>Coronary</a:t>
                      </a:r>
                      <a:r>
                        <a:rPr lang="tr-TR" sz="1200" dirty="0" smtClean="0"/>
                        <a:t> </a:t>
                      </a:r>
                      <a:r>
                        <a:rPr lang="tr-TR" sz="1200" dirty="0" err="1" smtClean="0"/>
                        <a:t>hearth</a:t>
                      </a:r>
                      <a:r>
                        <a:rPr lang="tr-TR" sz="1200" dirty="0" smtClean="0"/>
                        <a:t> </a:t>
                      </a:r>
                      <a:r>
                        <a:rPr lang="tr-TR" sz="1200" dirty="0" err="1" smtClean="0"/>
                        <a:t>disease</a:t>
                      </a:r>
                      <a:r>
                        <a:rPr lang="tr-TR" sz="1200" dirty="0" smtClean="0"/>
                        <a:t>)</a:t>
                      </a:r>
                      <a:endParaRPr lang="tr-TR" sz="1200" dirty="0"/>
                    </a:p>
                  </a:txBody>
                  <a:tcPr/>
                </a:tc>
                <a:tc>
                  <a:txBody>
                    <a:bodyPr/>
                    <a:lstStyle/>
                    <a:p>
                      <a:r>
                        <a:rPr lang="tr-TR" b="1" dirty="0" err="1" smtClean="0"/>
                        <a:t>Controls</a:t>
                      </a:r>
                      <a:r>
                        <a:rPr lang="tr-TR" b="1" dirty="0" smtClean="0"/>
                        <a:t> </a:t>
                      </a:r>
                      <a:r>
                        <a:rPr lang="tr-TR" baseline="0" dirty="0" smtClean="0"/>
                        <a:t> </a:t>
                      </a:r>
                    </a:p>
                    <a:p>
                      <a:r>
                        <a:rPr lang="tr-TR" sz="1200" baseline="0" dirty="0" smtClean="0"/>
                        <a:t>(</a:t>
                      </a:r>
                      <a:r>
                        <a:rPr lang="tr-TR" sz="1200" baseline="0" dirty="0" err="1" smtClean="0"/>
                        <a:t>Without</a:t>
                      </a:r>
                      <a:r>
                        <a:rPr lang="tr-TR" sz="1200" baseline="0" dirty="0" smtClean="0"/>
                        <a:t> </a:t>
                      </a:r>
                      <a:r>
                        <a:rPr lang="tr-TR" sz="1200" baseline="0" dirty="0" err="1" smtClean="0"/>
                        <a:t>disease</a:t>
                      </a:r>
                      <a:r>
                        <a:rPr lang="tr-TR" sz="1200" baseline="0" dirty="0" smtClean="0"/>
                        <a:t>)</a:t>
                      </a:r>
                      <a:endParaRPr lang="tr-TR" sz="12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 </a:t>
                      </a:r>
                      <a:r>
                        <a:rPr lang="tr-TR" dirty="0" err="1" smtClean="0"/>
                        <a:t>Smoked</a:t>
                      </a:r>
                      <a:r>
                        <a:rPr lang="tr-TR" dirty="0" smtClean="0"/>
                        <a:t> </a:t>
                      </a:r>
                      <a:r>
                        <a:rPr lang="tr-TR" dirty="0" err="1" smtClean="0"/>
                        <a:t>cigarettes</a:t>
                      </a:r>
                      <a:endParaRPr lang="tr-TR" dirty="0" smtClean="0"/>
                    </a:p>
                    <a:p>
                      <a:endParaRPr lang="tr-TR" dirty="0"/>
                    </a:p>
                  </a:txBody>
                  <a:tcPr/>
                </a:tc>
                <a:tc>
                  <a:txBody>
                    <a:bodyPr/>
                    <a:lstStyle/>
                    <a:p>
                      <a:r>
                        <a:rPr lang="tr-TR" dirty="0" smtClean="0">
                          <a:latin typeface="+mj-lt"/>
                        </a:rPr>
                        <a:t>112</a:t>
                      </a:r>
                      <a:endParaRPr lang="tr-TR"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tr-TR" b="0" kern="1200" dirty="0" smtClean="0">
                          <a:solidFill>
                            <a:schemeClr val="tx1"/>
                          </a:solidFill>
                          <a:latin typeface="Calibri" panose="020F0502020204030204" pitchFamily="34" charset="0"/>
                          <a:ea typeface="+mn-ea"/>
                          <a:cs typeface="Arial" panose="020B0604020202020204" pitchFamily="34" charset="0"/>
                        </a:rPr>
                        <a:t>176</a:t>
                      </a:r>
                      <a:endParaRPr kumimoji="0" lang="tr-TR" b="0" kern="1200" dirty="0" smtClean="0">
                        <a:solidFill>
                          <a:schemeClr val="tx1"/>
                        </a:solidFill>
                        <a:latin typeface="Calibri" panose="020F0502020204030204" pitchFamily="34" charset="0"/>
                        <a:ea typeface="+mn-ea"/>
                        <a:cs typeface="Arial" panose="020B0604020202020204" pitchFamily="34" charset="0"/>
                      </a:endParaRPr>
                    </a:p>
                    <a:p>
                      <a:endParaRPr lang="tr-TR" dirty="0">
                        <a:latin typeface="+mj-lt"/>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Did</a:t>
                      </a:r>
                      <a:r>
                        <a:rPr lang="tr-TR" dirty="0" smtClean="0"/>
                        <a:t> not </a:t>
                      </a:r>
                      <a:r>
                        <a:rPr lang="tr-TR" dirty="0" err="1" smtClean="0"/>
                        <a:t>smoke</a:t>
                      </a:r>
                      <a:r>
                        <a:rPr lang="tr-TR" dirty="0" smtClean="0"/>
                        <a:t> </a:t>
                      </a:r>
                      <a:r>
                        <a:rPr lang="tr-TR" dirty="0" err="1" smtClean="0"/>
                        <a:t>cigarettes</a:t>
                      </a:r>
                      <a:endParaRPr lang="tr-TR" dirty="0" smtClean="0"/>
                    </a:p>
                    <a:p>
                      <a:endParaRPr lang="tr-T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mj-lt"/>
                        </a:rPr>
                        <a:t>88</a:t>
                      </a:r>
                    </a:p>
                    <a:p>
                      <a:endParaRPr lang="tr-TR" dirty="0">
                        <a:latin typeface="+mj-lt"/>
                      </a:endParaRPr>
                    </a:p>
                  </a:txBody>
                  <a:tcPr/>
                </a:tc>
                <a:tc>
                  <a:txBody>
                    <a:bodyPr/>
                    <a:lstStyle/>
                    <a:p>
                      <a:r>
                        <a:rPr lang="tr-TR" dirty="0" smtClean="0">
                          <a:latin typeface="+mj-lt"/>
                        </a:rPr>
                        <a:t>224</a:t>
                      </a:r>
                      <a:endParaRPr lang="tr-TR" dirty="0">
                        <a:latin typeface="+mj-lt"/>
                      </a:endParaRPr>
                    </a:p>
                  </a:txBody>
                  <a:tcPr/>
                </a:tc>
              </a:tr>
              <a:tr h="370840">
                <a:tc>
                  <a:txBody>
                    <a:bodyPr/>
                    <a:lstStyle/>
                    <a:p>
                      <a:r>
                        <a:rPr lang="tr-TR" dirty="0" smtClean="0"/>
                        <a:t>Total</a:t>
                      </a:r>
                      <a:endParaRPr lang="tr-TR" dirty="0"/>
                    </a:p>
                  </a:txBody>
                  <a:tcPr/>
                </a:tc>
                <a:tc>
                  <a:txBody>
                    <a:bodyPr/>
                    <a:lstStyle/>
                    <a:p>
                      <a:r>
                        <a:rPr lang="tr-TR" dirty="0" smtClean="0">
                          <a:latin typeface="+mj-lt"/>
                        </a:rPr>
                        <a:t>200</a:t>
                      </a:r>
                      <a:endParaRPr lang="tr-TR"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mj-lt"/>
                        </a:rPr>
                        <a:t>400</a:t>
                      </a:r>
                    </a:p>
                    <a:p>
                      <a:endParaRPr lang="tr-TR" dirty="0">
                        <a:latin typeface="+mj-lt"/>
                      </a:endParaRPr>
                    </a:p>
                  </a:txBody>
                  <a:tcPr/>
                </a:tc>
              </a:tr>
            </a:tbl>
          </a:graphicData>
        </a:graphic>
      </p:graphicFrame>
      <p:cxnSp>
        <p:nvCxnSpPr>
          <p:cNvPr id="7" name="Düz Ok Bağlayıcısı 6"/>
          <p:cNvCxnSpPr/>
          <p:nvPr/>
        </p:nvCxnSpPr>
        <p:spPr>
          <a:xfrm flipH="1" flipV="1">
            <a:off x="4499992" y="4113076"/>
            <a:ext cx="3285266" cy="6840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flipH="1" flipV="1">
            <a:off x="6516216" y="4113076"/>
            <a:ext cx="1292898" cy="652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Metin kutusu 13"/>
          <p:cNvSpPr txBox="1"/>
          <p:nvPr/>
        </p:nvSpPr>
        <p:spPr>
          <a:xfrm>
            <a:off x="6948264" y="4797152"/>
            <a:ext cx="2001189" cy="369332"/>
          </a:xfrm>
          <a:prstGeom prst="rect">
            <a:avLst/>
          </a:prstGeom>
          <a:noFill/>
        </p:spPr>
        <p:txBody>
          <a:bodyPr wrap="none" rtlCol="0">
            <a:spAutoFit/>
          </a:bodyPr>
          <a:lstStyle/>
          <a:p>
            <a:r>
              <a:rPr lang="tr-TR" dirty="0" smtClean="0">
                <a:latin typeface="+mj-lt"/>
              </a:rPr>
              <a:t>2 </a:t>
            </a:r>
            <a:r>
              <a:rPr lang="tr-TR" dirty="0" err="1" smtClean="0">
                <a:latin typeface="+mj-lt"/>
              </a:rPr>
              <a:t>controls</a:t>
            </a:r>
            <a:r>
              <a:rPr lang="tr-TR" dirty="0" smtClean="0">
                <a:latin typeface="+mj-lt"/>
              </a:rPr>
              <a:t> </a:t>
            </a:r>
            <a:r>
              <a:rPr lang="tr-TR" dirty="0" err="1" smtClean="0">
                <a:latin typeface="+mj-lt"/>
              </a:rPr>
              <a:t>per</a:t>
            </a:r>
            <a:r>
              <a:rPr lang="tr-TR" dirty="0" smtClean="0">
                <a:latin typeface="+mj-lt"/>
              </a:rPr>
              <a:t> </a:t>
            </a:r>
            <a:r>
              <a:rPr lang="tr-TR" dirty="0" err="1" smtClean="0">
                <a:latin typeface="+mj-lt"/>
              </a:rPr>
              <a:t>case</a:t>
            </a:r>
            <a:endParaRPr lang="tr-TR" dirty="0">
              <a:latin typeface="+mj-lt"/>
            </a:endParaRPr>
          </a:p>
        </p:txBody>
      </p:sp>
      <p:sp>
        <p:nvSpPr>
          <p:cNvPr id="15" name="Metin kutusu 14"/>
          <p:cNvSpPr txBox="1"/>
          <p:nvPr/>
        </p:nvSpPr>
        <p:spPr>
          <a:xfrm>
            <a:off x="777812" y="4878315"/>
            <a:ext cx="5745700" cy="369332"/>
          </a:xfrm>
          <a:prstGeom prst="rect">
            <a:avLst/>
          </a:prstGeom>
          <a:noFill/>
        </p:spPr>
        <p:txBody>
          <a:bodyPr wrap="square" rtlCol="0">
            <a:spAutoFit/>
          </a:bodyPr>
          <a:lstStyle/>
          <a:p>
            <a:r>
              <a:rPr lang="tr-TR" dirty="0" smtClean="0">
                <a:latin typeface="+mj-lt"/>
              </a:rPr>
              <a:t>% </a:t>
            </a:r>
            <a:r>
              <a:rPr lang="tr-TR" dirty="0" err="1" smtClean="0">
                <a:latin typeface="+mj-lt"/>
              </a:rPr>
              <a:t>smoking</a:t>
            </a:r>
            <a:r>
              <a:rPr lang="tr-TR" dirty="0" smtClean="0">
                <a:latin typeface="+mj-lt"/>
              </a:rPr>
              <a:t> </a:t>
            </a:r>
            <a:r>
              <a:rPr lang="tr-TR" dirty="0" err="1" smtClean="0">
                <a:latin typeface="+mj-lt"/>
              </a:rPr>
              <a:t>cigarettes</a:t>
            </a:r>
            <a:r>
              <a:rPr lang="tr-TR" dirty="0" smtClean="0">
                <a:latin typeface="+mj-lt"/>
              </a:rPr>
              <a:t> in </a:t>
            </a:r>
            <a:r>
              <a:rPr lang="tr-TR" dirty="0" err="1" smtClean="0">
                <a:latin typeface="+mj-lt"/>
              </a:rPr>
              <a:t>cases</a:t>
            </a:r>
            <a:r>
              <a:rPr lang="tr-TR" dirty="0" smtClean="0">
                <a:latin typeface="+mj-lt"/>
              </a:rPr>
              <a:t>          112/200 = </a:t>
            </a:r>
            <a:r>
              <a:rPr lang="tr-TR" b="1" dirty="0" smtClean="0">
                <a:solidFill>
                  <a:srgbClr val="FF0000"/>
                </a:solidFill>
                <a:latin typeface="+mj-lt"/>
              </a:rPr>
              <a:t>56%</a:t>
            </a:r>
            <a:endParaRPr lang="tr-TR" b="1" dirty="0">
              <a:solidFill>
                <a:srgbClr val="FF0000"/>
              </a:solidFill>
              <a:latin typeface="+mj-lt"/>
            </a:endParaRPr>
          </a:p>
        </p:txBody>
      </p:sp>
      <p:sp>
        <p:nvSpPr>
          <p:cNvPr id="16" name="Metin kutusu 15"/>
          <p:cNvSpPr txBox="1"/>
          <p:nvPr/>
        </p:nvSpPr>
        <p:spPr>
          <a:xfrm>
            <a:off x="827584" y="5445224"/>
            <a:ext cx="5745700" cy="369332"/>
          </a:xfrm>
          <a:prstGeom prst="rect">
            <a:avLst/>
          </a:prstGeom>
          <a:noFill/>
        </p:spPr>
        <p:txBody>
          <a:bodyPr wrap="square" rtlCol="0">
            <a:spAutoFit/>
          </a:bodyPr>
          <a:lstStyle/>
          <a:p>
            <a:r>
              <a:rPr lang="tr-TR" dirty="0" smtClean="0">
                <a:latin typeface="+mj-lt"/>
              </a:rPr>
              <a:t>% </a:t>
            </a:r>
            <a:r>
              <a:rPr lang="tr-TR" dirty="0" err="1" smtClean="0">
                <a:latin typeface="+mj-lt"/>
              </a:rPr>
              <a:t>smoking</a:t>
            </a:r>
            <a:r>
              <a:rPr lang="tr-TR" dirty="0" smtClean="0">
                <a:latin typeface="+mj-lt"/>
              </a:rPr>
              <a:t> </a:t>
            </a:r>
            <a:r>
              <a:rPr lang="tr-TR" dirty="0" err="1" smtClean="0">
                <a:latin typeface="+mj-lt"/>
              </a:rPr>
              <a:t>cigarettes</a:t>
            </a:r>
            <a:r>
              <a:rPr lang="tr-TR" dirty="0" smtClean="0">
                <a:latin typeface="+mj-lt"/>
              </a:rPr>
              <a:t> in </a:t>
            </a:r>
            <a:r>
              <a:rPr lang="tr-TR" dirty="0" err="1" smtClean="0">
                <a:latin typeface="+mj-lt"/>
              </a:rPr>
              <a:t>controls</a:t>
            </a:r>
            <a:r>
              <a:rPr lang="tr-TR" dirty="0" smtClean="0">
                <a:latin typeface="+mj-lt"/>
              </a:rPr>
              <a:t>    176/400 = </a:t>
            </a:r>
            <a:r>
              <a:rPr lang="tr-TR" b="1" dirty="0" smtClean="0">
                <a:solidFill>
                  <a:srgbClr val="FF0000"/>
                </a:solidFill>
                <a:latin typeface="+mj-lt"/>
              </a:rPr>
              <a:t>44%</a:t>
            </a:r>
            <a:endParaRPr lang="tr-TR" b="1" dirty="0">
              <a:solidFill>
                <a:srgbClr val="FF0000"/>
              </a:solidFill>
              <a:latin typeface="+mj-lt"/>
            </a:endParaRPr>
          </a:p>
        </p:txBody>
      </p:sp>
      <p:sp>
        <p:nvSpPr>
          <p:cNvPr id="18" name="Metin kutusu 17"/>
          <p:cNvSpPr txBox="1"/>
          <p:nvPr/>
        </p:nvSpPr>
        <p:spPr>
          <a:xfrm>
            <a:off x="899592" y="5853753"/>
            <a:ext cx="3960440" cy="369332"/>
          </a:xfrm>
          <a:prstGeom prst="rect">
            <a:avLst/>
          </a:prstGeom>
          <a:noFill/>
        </p:spPr>
        <p:txBody>
          <a:bodyPr wrap="square" rtlCol="0">
            <a:spAutoFit/>
          </a:bodyPr>
          <a:lstStyle/>
          <a:p>
            <a:r>
              <a:rPr lang="tr-TR" dirty="0" err="1" smtClean="0">
                <a:latin typeface="+mj-lt"/>
              </a:rPr>
              <a:t>Odds</a:t>
            </a:r>
            <a:r>
              <a:rPr lang="tr-TR" dirty="0" smtClean="0">
                <a:latin typeface="+mj-lt"/>
              </a:rPr>
              <a:t> </a:t>
            </a:r>
            <a:r>
              <a:rPr lang="tr-TR" dirty="0" err="1" smtClean="0">
                <a:latin typeface="+mj-lt"/>
              </a:rPr>
              <a:t>ratio</a:t>
            </a:r>
            <a:r>
              <a:rPr lang="tr-TR" dirty="0" smtClean="0">
                <a:latin typeface="+mj-lt"/>
              </a:rPr>
              <a:t>  112x 224/ 176x88  =   </a:t>
            </a:r>
            <a:r>
              <a:rPr lang="tr-TR" b="1" dirty="0" smtClean="0">
                <a:solidFill>
                  <a:srgbClr val="FF0000"/>
                </a:solidFill>
                <a:latin typeface="+mj-lt"/>
              </a:rPr>
              <a:t>1.62</a:t>
            </a:r>
            <a:endParaRPr lang="tr-TR" b="1" dirty="0">
              <a:solidFill>
                <a:srgbClr val="FF0000"/>
              </a:solidFill>
              <a:latin typeface="+mj-lt"/>
            </a:endParaRPr>
          </a:p>
        </p:txBody>
      </p:sp>
      <p:sp>
        <p:nvSpPr>
          <p:cNvPr id="20" name="Metin kutusu 19"/>
          <p:cNvSpPr txBox="1"/>
          <p:nvPr/>
        </p:nvSpPr>
        <p:spPr>
          <a:xfrm>
            <a:off x="251520" y="6223085"/>
            <a:ext cx="9057159" cy="369332"/>
          </a:xfrm>
          <a:prstGeom prst="rect">
            <a:avLst/>
          </a:prstGeom>
          <a:noFill/>
        </p:spPr>
        <p:txBody>
          <a:bodyPr wrap="none" rtlCol="0">
            <a:spAutoFit/>
          </a:bodyPr>
          <a:lstStyle/>
          <a:p>
            <a:r>
              <a:rPr lang="tr-TR" b="1" dirty="0" err="1" smtClean="0"/>
              <a:t>Comment</a:t>
            </a:r>
            <a:r>
              <a:rPr lang="tr-TR" b="1" dirty="0" smtClean="0"/>
              <a:t>: </a:t>
            </a:r>
            <a:r>
              <a:rPr lang="tr-TR" b="1" dirty="0" err="1" smtClean="0"/>
              <a:t>Smoking</a:t>
            </a:r>
            <a:r>
              <a:rPr lang="tr-TR" b="1" dirty="0" smtClean="0"/>
              <a:t> </a:t>
            </a:r>
            <a:r>
              <a:rPr lang="tr-TR" b="1" dirty="0" err="1" smtClean="0"/>
              <a:t>cigarettes</a:t>
            </a:r>
            <a:r>
              <a:rPr lang="tr-TR" b="1" dirty="0" smtClean="0"/>
              <a:t>  </a:t>
            </a:r>
            <a:r>
              <a:rPr lang="tr-TR" b="1" dirty="0" err="1" smtClean="0"/>
              <a:t>rises</a:t>
            </a:r>
            <a:r>
              <a:rPr lang="tr-TR" b="1" dirty="0" smtClean="0"/>
              <a:t> </a:t>
            </a:r>
            <a:r>
              <a:rPr lang="tr-TR" b="1" dirty="0" err="1" smtClean="0"/>
              <a:t>the</a:t>
            </a:r>
            <a:r>
              <a:rPr lang="tr-TR" b="1" dirty="0" smtClean="0"/>
              <a:t> risk of </a:t>
            </a:r>
            <a:r>
              <a:rPr lang="tr-TR" b="1" dirty="0" err="1" smtClean="0"/>
              <a:t>coronary</a:t>
            </a:r>
            <a:r>
              <a:rPr lang="tr-TR" b="1" dirty="0" smtClean="0"/>
              <a:t> </a:t>
            </a:r>
            <a:r>
              <a:rPr lang="tr-TR" b="1" dirty="0" err="1" smtClean="0"/>
              <a:t>hearth</a:t>
            </a:r>
            <a:r>
              <a:rPr lang="tr-TR" b="1" dirty="0" smtClean="0"/>
              <a:t> </a:t>
            </a:r>
            <a:r>
              <a:rPr lang="tr-TR" b="1" dirty="0" err="1" smtClean="0"/>
              <a:t>disease</a:t>
            </a:r>
            <a:r>
              <a:rPr lang="tr-TR" b="1" dirty="0" smtClean="0"/>
              <a:t> </a:t>
            </a:r>
            <a:r>
              <a:rPr lang="tr-TR" b="1" dirty="0" smtClean="0">
                <a:solidFill>
                  <a:srgbClr val="FF0000"/>
                </a:solidFill>
                <a:latin typeface="+mj-lt"/>
              </a:rPr>
              <a:t>1.62</a:t>
            </a:r>
            <a:r>
              <a:rPr lang="tr-TR" b="1" dirty="0" smtClean="0"/>
              <a:t> </a:t>
            </a:r>
            <a:r>
              <a:rPr lang="tr-TR" b="1" dirty="0" err="1" smtClean="0"/>
              <a:t>times</a:t>
            </a:r>
            <a:r>
              <a:rPr lang="tr-TR" b="1" dirty="0" smtClean="0"/>
              <a:t> </a:t>
            </a:r>
            <a:endParaRPr lang="tr-TR" b="1" dirty="0"/>
          </a:p>
        </p:txBody>
      </p:sp>
    </p:spTree>
    <p:extLst>
      <p:ext uri="{BB962C8B-B14F-4D97-AF65-F5344CB8AC3E}">
        <p14:creationId xmlns:p14="http://schemas.microsoft.com/office/powerpoint/2010/main" val="37299480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468</TotalTime>
  <Words>1725</Words>
  <Application>Microsoft Office PowerPoint</Application>
  <PresentationFormat>Ekran Gösterisi (4:3)</PresentationFormat>
  <Paragraphs>218</Paragraphs>
  <Slides>27</Slides>
  <Notes>0</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Akış</vt:lpstr>
      <vt:lpstr>Case-Control Studies</vt:lpstr>
      <vt:lpstr>Case-Control Studies</vt:lpstr>
      <vt:lpstr>PowerPoint Sunusu</vt:lpstr>
      <vt:lpstr>Case-Control Studies</vt:lpstr>
      <vt:lpstr>Research Question</vt:lpstr>
      <vt:lpstr>Retrospectivity</vt:lpstr>
      <vt:lpstr>Case-Control Study Desıgn</vt:lpstr>
      <vt:lpstr>Case-Control Study Design</vt:lpstr>
      <vt:lpstr>Example;Case-Control Study</vt:lpstr>
      <vt:lpstr>Issues in Selection of Cases</vt:lpstr>
      <vt:lpstr>Example:Effect of diagnostic tests</vt:lpstr>
      <vt:lpstr>Issues in Selection of Cases</vt:lpstr>
      <vt:lpstr>Types of Controls</vt:lpstr>
      <vt:lpstr>Example : Selection of cases and controls (Macmahon’s Case Control Study of Pancreatic Cancer)</vt:lpstr>
      <vt:lpstr>Example : Selection of cases and controls (Macmahon’s Case Control Study of Pancreatic Cancer)</vt:lpstr>
      <vt:lpstr>Case Control Studies-Matching</vt:lpstr>
      <vt:lpstr>Case Control Studies-Matching, Recall Bias</vt:lpstr>
      <vt:lpstr>Recall Bias</vt:lpstr>
      <vt:lpstr>Example: Artificial association from recall bias</vt:lpstr>
      <vt:lpstr>Multiple Control Groups</vt:lpstr>
      <vt:lpstr>Nested Case Control Studies</vt:lpstr>
      <vt:lpstr>Nested Case-Control</vt:lpstr>
      <vt:lpstr>Nested Case-Control</vt:lpstr>
      <vt:lpstr>PowerPoint Sunusu</vt:lpstr>
      <vt:lpstr>PowerPoint Sunusu</vt:lpstr>
      <vt:lpstr>PowerPoint Sunusu</vt:lpstr>
      <vt:lpstr>Nested Case-Control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genel</dc:creator>
  <cp:lastModifiedBy>genel</cp:lastModifiedBy>
  <cp:revision>46</cp:revision>
  <dcterms:created xsi:type="dcterms:W3CDTF">2015-12-01T12:15:22Z</dcterms:created>
  <dcterms:modified xsi:type="dcterms:W3CDTF">2018-10-25T10:37:04Z</dcterms:modified>
</cp:coreProperties>
</file>