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75" r:id="rId5"/>
    <p:sldId id="415" r:id="rId6"/>
    <p:sldId id="416" r:id="rId7"/>
    <p:sldId id="422" r:id="rId8"/>
    <p:sldId id="405" r:id="rId9"/>
    <p:sldId id="423" r:id="rId10"/>
    <p:sldId id="40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KGUN" initials="A" lastIdx="1" clrIdx="0">
    <p:extLst>
      <p:ext uri="{19B8F6BF-5375-455C-9EA6-DF929625EA0E}">
        <p15:presenceInfo xmlns:p15="http://schemas.microsoft.com/office/powerpoint/2012/main" userId="AKGU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BB59"/>
    <a:srgbClr val="FFFFFF"/>
    <a:srgbClr val="4F81BD"/>
    <a:srgbClr val="C05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9" autoAdjust="0"/>
    <p:restoredTop sz="94660"/>
  </p:normalViewPr>
  <p:slideViewPr>
    <p:cSldViewPr>
      <p:cViewPr varScale="1">
        <p:scale>
          <a:sx n="31" d="100"/>
          <a:sy n="31" d="100"/>
        </p:scale>
        <p:origin x="700"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132085-EC41-438C-88B5-B57B8E2EC4BC}" type="datetimeFigureOut">
              <a:rPr lang="en-US" smtClean="0"/>
              <a:t>1/29/2025</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379AA1-B505-4EFB-9866-3DEEE09AC690}" type="slidenum">
              <a:rPr lang="en-US" smtClean="0"/>
              <a:t>‹#›</a:t>
            </a:fld>
            <a:endParaRPr lang="en-US"/>
          </a:p>
        </p:txBody>
      </p:sp>
    </p:spTree>
    <p:extLst>
      <p:ext uri="{BB962C8B-B14F-4D97-AF65-F5344CB8AC3E}">
        <p14:creationId xmlns:p14="http://schemas.microsoft.com/office/powerpoint/2010/main" val="2454793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2F08C32-0679-4BEF-91A5-0E434646CB54}" type="datetimeFigureOut">
              <a:rPr lang="tr-TR" smtClean="0"/>
              <a:pPr/>
              <a:t>29.01.2025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32EEBD1-A9BC-42F2-ADFB-FD1D835A6AC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F08C32-0679-4BEF-91A5-0E434646CB54}" type="datetimeFigureOut">
              <a:rPr lang="tr-TR" smtClean="0"/>
              <a:pPr/>
              <a:t>29.01.2025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EEBD1-A9BC-42F2-ADFB-FD1D835A6AC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a:bodyPr>
          <a:lstStyle/>
          <a:p>
            <a:r>
              <a:rPr lang="tr-TR" b="1" dirty="0">
                <a:solidFill>
                  <a:schemeClr val="bg1"/>
                </a:solidFill>
                <a:effectLst>
                  <a:outerShdw blurRad="38100" dist="38100" dir="2700000" algn="tl">
                    <a:srgbClr val="000000">
                      <a:alpha val="43137"/>
                    </a:srgbClr>
                  </a:outerShdw>
                </a:effectLst>
              </a:rPr>
              <a:t>İş Yerinde Eğitim</a:t>
            </a:r>
          </a:p>
        </p:txBody>
      </p:sp>
      <p:sp>
        <p:nvSpPr>
          <p:cNvPr id="3" name="2 Alt Başlık"/>
          <p:cNvSpPr>
            <a:spLocks noGrp="1"/>
          </p:cNvSpPr>
          <p:nvPr>
            <p:ph type="subTitle" idx="1"/>
          </p:nvPr>
        </p:nvSpPr>
        <p:spPr>
          <a:xfrm>
            <a:off x="1371599" y="3600450"/>
            <a:ext cx="6400800" cy="1752600"/>
          </a:xfrm>
        </p:spPr>
        <p:txBody>
          <a:bodyPr>
            <a:normAutofit lnSpcReduction="10000"/>
          </a:bodyPr>
          <a:lstStyle/>
          <a:p>
            <a:endParaRPr lang="tr-TR" sz="2000" b="1" dirty="0"/>
          </a:p>
          <a:p>
            <a:r>
              <a:rPr lang="tr-TR" sz="4400" b="1" dirty="0"/>
              <a:t>8. Yarıyıl dersidir</a:t>
            </a:r>
            <a:br>
              <a:rPr lang="tr-TR" sz="4400" b="1" dirty="0"/>
            </a:br>
            <a:r>
              <a:rPr lang="tr-TR" sz="4400" b="1" dirty="0"/>
              <a:t>10 Şubat- 25 Mayıs 2025</a:t>
            </a:r>
          </a:p>
          <a:p>
            <a:endParaRPr lang="tr-TR" sz="4400" b="1" dirty="0"/>
          </a:p>
        </p:txBody>
      </p:sp>
      <p:pic>
        <p:nvPicPr>
          <p:cNvPr id="5" name="Resim 4">
            <a:extLst>
              <a:ext uri="{FF2B5EF4-FFF2-40B4-BE49-F238E27FC236}">
                <a16:creationId xmlns:a16="http://schemas.microsoft.com/office/drawing/2014/main" id="{89B3096B-E820-3A08-2733-6824A209C3C7}"/>
              </a:ext>
            </a:extLst>
          </p:cNvPr>
          <p:cNvPicPr>
            <a:picLocks noChangeAspect="1"/>
          </p:cNvPicPr>
          <p:nvPr/>
        </p:nvPicPr>
        <p:blipFill>
          <a:blip r:embed="rId2"/>
          <a:stretch>
            <a:fillRect/>
          </a:stretch>
        </p:blipFill>
        <p:spPr>
          <a:xfrm>
            <a:off x="199457" y="5805264"/>
            <a:ext cx="8745085" cy="492109"/>
          </a:xfrm>
          <a:prstGeom prst="rect">
            <a:avLst/>
          </a:prstGeom>
        </p:spPr>
      </p:pic>
    </p:spTree>
    <p:extLst>
      <p:ext uri="{BB962C8B-B14F-4D97-AF65-F5344CB8AC3E}">
        <p14:creationId xmlns:p14="http://schemas.microsoft.com/office/powerpoint/2010/main" val="3192079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 Yerinde Eğitim Komisyonu</a:t>
            </a:r>
          </a:p>
        </p:txBody>
      </p:sp>
      <p:sp>
        <p:nvSpPr>
          <p:cNvPr id="4" name="İçerik Yer Tutucusu 3">
            <a:extLst>
              <a:ext uri="{FF2B5EF4-FFF2-40B4-BE49-F238E27FC236}">
                <a16:creationId xmlns:a16="http://schemas.microsoft.com/office/drawing/2014/main" id="{5D45C8D5-7365-8BDC-1210-650423A89ECF}"/>
              </a:ext>
            </a:extLst>
          </p:cNvPr>
          <p:cNvSpPr>
            <a:spLocks noGrp="1"/>
          </p:cNvSpPr>
          <p:nvPr>
            <p:ph idx="1"/>
          </p:nvPr>
        </p:nvSpPr>
        <p:spPr/>
        <p:txBody>
          <a:bodyPr/>
          <a:lstStyle/>
          <a:p>
            <a:r>
              <a:rPr lang="tr-TR" dirty="0"/>
              <a:t>Doç. Dr. Boran TOKER</a:t>
            </a:r>
          </a:p>
          <a:p>
            <a:r>
              <a:rPr lang="tr-TR" dirty="0"/>
              <a:t>Doç. Dr. Derya ÖZİLHAN ÖZBEY</a:t>
            </a:r>
          </a:p>
          <a:p>
            <a:r>
              <a:rPr lang="tr-TR" dirty="0"/>
              <a:t>Doç. Dr. Gül COŞKUN DEĞİRMEN</a:t>
            </a:r>
          </a:p>
          <a:p>
            <a:r>
              <a:rPr lang="tr-TR" dirty="0"/>
              <a:t>Doç. Dr. İbrahim ÇETİN</a:t>
            </a:r>
          </a:p>
          <a:p>
            <a:r>
              <a:rPr lang="tr-TR" dirty="0"/>
              <a:t>Doç. Dr. Pınar ÇELİK ÇAYLAK</a:t>
            </a:r>
          </a:p>
        </p:txBody>
      </p:sp>
    </p:spTree>
    <p:extLst>
      <p:ext uri="{BB962C8B-B14F-4D97-AF65-F5344CB8AC3E}">
        <p14:creationId xmlns:p14="http://schemas.microsoft.com/office/powerpoint/2010/main" val="3556370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a:bodyPr>
          <a:lstStyle/>
          <a:p>
            <a:r>
              <a:rPr lang="tr-TR" b="1" dirty="0">
                <a:solidFill>
                  <a:schemeClr val="bg1"/>
                </a:solidFill>
                <a:effectLst>
                  <a:outerShdw blurRad="38100" dist="38100" dir="2700000" algn="tl">
                    <a:srgbClr val="000000">
                      <a:alpha val="43137"/>
                    </a:srgbClr>
                  </a:outerShdw>
                </a:effectLst>
              </a:rPr>
              <a:t>Okul Sigortalı İş Yerinde Eğitim</a:t>
            </a:r>
            <a:endParaRPr lang="tr-TR" dirty="0">
              <a:solidFill>
                <a:schemeClr val="lt1"/>
              </a:solidFill>
              <a:latin typeface="+mn-lt"/>
              <a:ea typeface="+mn-ea"/>
              <a:cs typeface="+mn-cs"/>
            </a:endParaRPr>
          </a:p>
        </p:txBody>
      </p:sp>
      <p:sp>
        <p:nvSpPr>
          <p:cNvPr id="3" name="2 İçerik Yer Tutucusu"/>
          <p:cNvSpPr>
            <a:spLocks noGrp="1"/>
          </p:cNvSpPr>
          <p:nvPr>
            <p:ph idx="1"/>
          </p:nvPr>
        </p:nvSpPr>
        <p:spPr>
          <a:xfrm>
            <a:off x="457200" y="1600200"/>
            <a:ext cx="8229600" cy="4853136"/>
          </a:xfrm>
        </p:spPr>
        <p:style>
          <a:lnRef idx="1">
            <a:schemeClr val="accent3"/>
          </a:lnRef>
          <a:fillRef idx="2">
            <a:schemeClr val="accent3"/>
          </a:fillRef>
          <a:effectRef idx="1">
            <a:schemeClr val="accent3"/>
          </a:effectRef>
          <a:fontRef idx="minor">
            <a:schemeClr val="dk1"/>
          </a:fontRef>
        </p:style>
        <p:txBody>
          <a:bodyPr>
            <a:normAutofit/>
          </a:bodyPr>
          <a:lstStyle/>
          <a:p>
            <a:pPr lvl="0" algn="just"/>
            <a:r>
              <a:rPr lang="tr-TR" sz="3000" dirty="0"/>
              <a:t>Öğrenciler işyeri eğitimlerini </a:t>
            </a:r>
            <a:r>
              <a:rPr lang="tr-TR" sz="3000" b="1" dirty="0">
                <a:effectLst>
                  <a:outerShdw blurRad="38100" dist="38100" dir="2700000" algn="tl">
                    <a:srgbClr val="000000">
                      <a:alpha val="43137"/>
                    </a:srgbClr>
                  </a:outerShdw>
                </a:effectLst>
              </a:rPr>
              <a:t>Turizm İşletmeciliği </a:t>
            </a:r>
            <a:r>
              <a:rPr lang="tr-TR" sz="3000" dirty="0"/>
              <a:t>ile ilgili bir alanda faaliyet gösteren işyerinde yapmak zorundadır.</a:t>
            </a:r>
          </a:p>
        </p:txBody>
      </p:sp>
    </p:spTree>
    <p:extLst>
      <p:ext uri="{BB962C8B-B14F-4D97-AF65-F5344CB8AC3E}">
        <p14:creationId xmlns:p14="http://schemas.microsoft.com/office/powerpoint/2010/main" val="3681442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324630"/>
            <a:ext cx="8229600" cy="4128706"/>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lvl="0" algn="just"/>
            <a:r>
              <a:rPr lang="tr-TR" sz="3000" dirty="0"/>
              <a:t>Ders 10 Şubat - 25 Mayıs 2025 tarihleri arasındadır.</a:t>
            </a:r>
          </a:p>
          <a:p>
            <a:pPr algn="just"/>
            <a:r>
              <a:rPr lang="tr-TR" sz="3000" dirty="0"/>
              <a:t>Devam zorunluluğu %80’dir.</a:t>
            </a:r>
          </a:p>
          <a:p>
            <a:pPr algn="just"/>
            <a:r>
              <a:rPr lang="tr-TR" sz="3000" dirty="0"/>
              <a:t>Dönem içinde 15 haftalık eğitim alınamamış ise (iş değişikliği, rapor, işe geç başlama vb.) ders </a:t>
            </a:r>
            <a:r>
              <a:rPr lang="tr-TR" sz="3000" b="1" dirty="0"/>
              <a:t>20 Haziran 2025</a:t>
            </a:r>
            <a:r>
              <a:rPr lang="tr-TR" sz="3000" dirty="0"/>
              <a:t>’e (bütünlemeye) kadar uzatılabilir. </a:t>
            </a:r>
          </a:p>
          <a:p>
            <a:pPr algn="just"/>
            <a:r>
              <a:rPr lang="tr-TR" sz="3100" dirty="0"/>
              <a:t>31 Mart 2025 sonrası işe başlayanlar devam şartını yerine getirememektedir. </a:t>
            </a:r>
            <a:r>
              <a:rPr lang="tr-TR" sz="3100"/>
              <a:t>Bu sebeple </a:t>
            </a:r>
            <a:r>
              <a:rPr lang="tr-TR" sz="3100" dirty="0"/>
              <a:t>bu tarihten önce başlanmalıdır. En son işe başlama tarihi 31 Mart 2025’tir. Ancak bu tarihte işe başlayanlar ara vermeden stajlarını tamamlamalıdır. Bu koşulda </a:t>
            </a:r>
            <a:r>
              <a:rPr lang="tr-TR" sz="3000" b="1" dirty="0"/>
              <a:t>20 Haziran 2025 günü stajları sona erer ve bütünlemede bitirmiş olurlar.</a:t>
            </a:r>
          </a:p>
          <a:p>
            <a:pPr algn="just"/>
            <a:r>
              <a:rPr lang="tr-TR" sz="3000" dirty="0"/>
              <a:t>Ancak unutulmamalıdır ki dersi bütünlemeye bırakmanız okul sıralamanızı etkiler. Okul sıralaması finaldeki transkriptlerinize göre belirlenir. Bu sebeple final sınavlarına kadar iş yerinde eğitimi tamamlamanız tavsiye edilir. </a:t>
            </a:r>
          </a:p>
        </p:txBody>
      </p:sp>
      <p:sp>
        <p:nvSpPr>
          <p:cNvPr id="12" name="2 İçerik Yer Tutucusu"/>
          <p:cNvSpPr txBox="1">
            <a:spLocks/>
          </p:cNvSpPr>
          <p:nvPr/>
        </p:nvSpPr>
        <p:spPr>
          <a:xfrm>
            <a:off x="459760" y="1537404"/>
            <a:ext cx="8229600" cy="667460"/>
          </a:xfrm>
          <a:prstGeom prst="rect">
            <a:avLst/>
          </a:prstGeom>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fontScale="92500" lnSpcReduction="1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b="1" dirty="0">
                <a:solidFill>
                  <a:srgbClr val="002060"/>
                </a:solidFill>
              </a:rPr>
              <a:t>10 Şubat- 25 Mayıs 2025</a:t>
            </a:r>
          </a:p>
        </p:txBody>
      </p:sp>
      <p:sp>
        <p:nvSpPr>
          <p:cNvPr id="6" name="1 Başlık"/>
          <p:cNvSpPr txBox="1">
            <a:spLocks noGrp="1"/>
          </p:cNvSpPr>
          <p:nvPr>
            <p:ph type="title"/>
          </p:nvPr>
        </p:nvSpPr>
        <p:spPr>
          <a:xfrm>
            <a:off x="457200" y="271378"/>
            <a:ext cx="8229600" cy="1143000"/>
          </a:xfrm>
          <a:prstGeom prst="rect">
            <a:avLst/>
          </a:prstGeom>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lvl="1" algn="ctr" rtl="0">
              <a:spcBef>
                <a:spcPct val="0"/>
              </a:spcBef>
            </a:pPr>
            <a:r>
              <a:rPr lang="tr-TR" sz="3200" b="1" dirty="0">
                <a:solidFill>
                  <a:schemeClr val="bg1"/>
                </a:solidFill>
                <a:effectLst>
                  <a:outerShdw blurRad="38100" dist="38100" dir="2700000" algn="tl">
                    <a:srgbClr val="000000">
                      <a:alpha val="43137"/>
                    </a:srgbClr>
                  </a:outerShdw>
                </a:effectLst>
              </a:rPr>
              <a:t>Okul Sigortalı İş Yerinde Eğitim</a:t>
            </a:r>
            <a:endParaRPr lang="tr-TR" sz="1200" kern="0" dirty="0"/>
          </a:p>
        </p:txBody>
      </p:sp>
    </p:spTree>
    <p:extLst>
      <p:ext uri="{BB962C8B-B14F-4D97-AF65-F5344CB8AC3E}">
        <p14:creationId xmlns:p14="http://schemas.microsoft.com/office/powerpoint/2010/main" val="3158329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a:bodyPr>
          <a:lstStyle/>
          <a:p>
            <a:r>
              <a:rPr lang="tr-TR" sz="4400" b="1" dirty="0">
                <a:solidFill>
                  <a:schemeClr val="bg1"/>
                </a:solidFill>
                <a:effectLst>
                  <a:outerShdw blurRad="38100" dist="38100" dir="2700000" algn="tl">
                    <a:srgbClr val="000000">
                      <a:alpha val="43137"/>
                    </a:srgbClr>
                  </a:outerShdw>
                </a:effectLst>
              </a:rPr>
              <a:t>Okul Sigortalı İş Yerinde Eğitim</a:t>
            </a:r>
            <a:endParaRPr lang="tr-TR" dirty="0">
              <a:solidFill>
                <a:schemeClr val="lt1"/>
              </a:solidFill>
              <a:latin typeface="+mn-lt"/>
              <a:ea typeface="+mn-ea"/>
              <a:cs typeface="+mn-cs"/>
            </a:endParaRPr>
          </a:p>
        </p:txBody>
      </p:sp>
      <p:sp>
        <p:nvSpPr>
          <p:cNvPr id="3" name="2 İçerik Yer Tutucusu"/>
          <p:cNvSpPr>
            <a:spLocks noGrp="1"/>
          </p:cNvSpPr>
          <p:nvPr>
            <p:ph idx="1"/>
          </p:nvPr>
        </p:nvSpPr>
        <p:spPr>
          <a:xfrm>
            <a:off x="457200" y="2348880"/>
            <a:ext cx="8229600" cy="4104456"/>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lvl="0" algn="just"/>
            <a:r>
              <a:rPr lang="tr-TR" sz="3000" u="sng" dirty="0"/>
              <a:t>Dönem Başında</a:t>
            </a:r>
          </a:p>
          <a:p>
            <a:pPr marL="342900" lvl="0" indent="-342900" algn="just">
              <a:lnSpc>
                <a:spcPct val="107000"/>
              </a:lnSpc>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Öğrencilerin bir işletmede “İşyeri Eğitimi” dersini alabilmesi için ilgili işletme ile fakültemiz arasında “İşyerinde Eğitim Protokolü” yapılması gerekmektedir. (İşe başlamadan 5 iş günü önce danışmana teslim edilmeli ve dersten sorumlu öğretim elemanı bu protokolün bir kopyasını Fakülte Sekreterliği’ne en az 3 iş günü önce teslim etmelidir.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Öğrenci İşyerinde Eğitim Protokolü yapılacak kurumda iş yerinde eğitimini yapmak istediğine ve hangi tarihte stajının başlayacağını belirten bilgileri içeren matbu dilekçeyi ve nüfus cüzdanı fotokopisini dersten sorumlu öğretim elemanına iletmeli öğretim elemanı ilgili dilekçenin bir kopyasını Fakülte Sekreterliği’ne ivedilikle teslim etmelidir. </a:t>
            </a:r>
          </a:p>
          <a:p>
            <a:pPr marL="342900" lvl="0" indent="-342900" algn="just">
              <a:lnSpc>
                <a:spcPct val="106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 Yerinde Eğitim Başvuru Formu (öğrenci tarafından 2 nüsha doldurularak,  işyerinde eğitim yapacakları işletmeye ilgili alanları onaylattıktan sonra dersin öğretim elemanına teslim edeceklerdir. Öğrencilerimiz, başvuru formunu 2 nüsha hazırlayacak olup, bir nüshasını öğretim elemanına imzalattıktan sonra staj yapacağı işletmeye teslim </a:t>
            </a:r>
            <a:r>
              <a:rPr lang="tr-TR" sz="1800" kern="100">
                <a:effectLst/>
                <a:latin typeface="Aptos" panose="020B0004020202020204" pitchFamily="34" charset="0"/>
                <a:ea typeface="Aptos" panose="020B0004020202020204" pitchFamily="34" charset="0"/>
                <a:cs typeface="Times New Roman" panose="02020603050405020304" pitchFamily="18" charset="0"/>
              </a:rPr>
              <a:t>etmelidir.</a:t>
            </a:r>
          </a:p>
          <a:p>
            <a:pPr marL="342900" lvl="0" indent="-342900" algn="just">
              <a:lnSpc>
                <a:spcPct val="106000"/>
              </a:lnSpc>
              <a:spcAft>
                <a:spcPts val="800"/>
              </a:spcAft>
              <a:buFont typeface="+mj-lt"/>
              <a:buAutoNum type="arabicPeriod"/>
              <a:tabLst>
                <a:tab pos="457200" algn="l"/>
              </a:tabLst>
            </a:pPr>
            <a:r>
              <a:rPr lang="tr-TR" sz="1800" strike="noStrike"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İşyerinde </a:t>
            </a:r>
            <a:r>
              <a:rPr lang="tr-TR" sz="1800" strike="noStrike"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Eğitim dersi için Gizli Bilgi, Ticari Sırlar ve Patent Hakları Korunması ile İlgili Beyanname</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800" kern="100" dirty="0">
                <a:effectLst/>
                <a:latin typeface="Aptos" panose="020B0004020202020204" pitchFamily="34" charset="0"/>
                <a:ea typeface="Aptos" panose="020B0004020202020204" pitchFamily="34" charset="0"/>
                <a:cs typeface="Times New Roman" panose="02020603050405020304" pitchFamily="18" charset="0"/>
              </a:rPr>
              <a:t>dersin öğretim elemanına teslim edilmelidir.</a:t>
            </a: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(Kopyası Fakülte Sekreterliği’ne teslim edilen evrakların aslı iş yerinde eğitim sonunda staj komisyonuna sunulmak üzere dersten sorumlu öğretim elemanı tarafından dosyalanacaktır.)</a:t>
            </a:r>
          </a:p>
          <a:p>
            <a:pPr lvl="0" algn="just"/>
            <a:endParaRPr lang="en-US" sz="3000" u="sng" dirty="0"/>
          </a:p>
          <a:p>
            <a:pPr lvl="1" algn="just">
              <a:lnSpc>
                <a:spcPct val="150000"/>
              </a:lnSpc>
            </a:pPr>
            <a:endParaRPr lang="tr-TR" dirty="0">
              <a:latin typeface="Arial Narrow" pitchFamily="34" charset="0"/>
            </a:endParaRPr>
          </a:p>
        </p:txBody>
      </p:sp>
      <p:sp>
        <p:nvSpPr>
          <p:cNvPr id="8" name="2 İçerik Yer Tutucusu"/>
          <p:cNvSpPr txBox="1">
            <a:spLocks/>
          </p:cNvSpPr>
          <p:nvPr/>
        </p:nvSpPr>
        <p:spPr>
          <a:xfrm>
            <a:off x="457200" y="1628800"/>
            <a:ext cx="8229600" cy="576064"/>
          </a:xfrm>
          <a:prstGeom prst="rect">
            <a:avLst/>
          </a:prstGeom>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fontScale="85000" lnSpcReduction="2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dirty="0"/>
              <a:t>Ders Süreci</a:t>
            </a:r>
          </a:p>
        </p:txBody>
      </p:sp>
    </p:spTree>
    <p:extLst>
      <p:ext uri="{BB962C8B-B14F-4D97-AF65-F5344CB8AC3E}">
        <p14:creationId xmlns:p14="http://schemas.microsoft.com/office/powerpoint/2010/main" val="2800757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51B29-A078-828A-1605-3E61F99831B7}"/>
            </a:ext>
          </a:extLst>
        </p:cNvPr>
        <p:cNvGrpSpPr/>
        <p:nvPr/>
      </p:nvGrpSpPr>
      <p:grpSpPr>
        <a:xfrm>
          <a:off x="0" y="0"/>
          <a:ext cx="0" cy="0"/>
          <a:chOff x="0" y="0"/>
          <a:chExt cx="0" cy="0"/>
        </a:xfrm>
      </p:grpSpPr>
      <p:sp>
        <p:nvSpPr>
          <p:cNvPr id="2" name="1 Başlık">
            <a:extLst>
              <a:ext uri="{FF2B5EF4-FFF2-40B4-BE49-F238E27FC236}">
                <a16:creationId xmlns:a16="http://schemas.microsoft.com/office/drawing/2014/main" id="{E2DCCA75-CF73-74E9-4295-AEF2C7EA7448}"/>
              </a:ext>
            </a:extLst>
          </p:cNvPr>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a:bodyPr>
          <a:lstStyle/>
          <a:p>
            <a:r>
              <a:rPr lang="tr-TR" sz="4400" b="1" dirty="0">
                <a:solidFill>
                  <a:schemeClr val="bg1"/>
                </a:solidFill>
                <a:effectLst>
                  <a:outerShdw blurRad="38100" dist="38100" dir="2700000" algn="tl">
                    <a:srgbClr val="000000">
                      <a:alpha val="43137"/>
                    </a:srgbClr>
                  </a:outerShdw>
                </a:effectLst>
              </a:rPr>
              <a:t>Okul Sigortalı İş Yerinde Eğitim</a:t>
            </a:r>
            <a:endParaRPr lang="tr-TR" dirty="0">
              <a:solidFill>
                <a:schemeClr val="lt1"/>
              </a:solidFill>
              <a:latin typeface="+mn-lt"/>
              <a:ea typeface="+mn-ea"/>
              <a:cs typeface="+mn-cs"/>
            </a:endParaRPr>
          </a:p>
        </p:txBody>
      </p:sp>
      <p:sp>
        <p:nvSpPr>
          <p:cNvPr id="3" name="2 İçerik Yer Tutucusu">
            <a:extLst>
              <a:ext uri="{FF2B5EF4-FFF2-40B4-BE49-F238E27FC236}">
                <a16:creationId xmlns:a16="http://schemas.microsoft.com/office/drawing/2014/main" id="{DCD3EAFB-6B8E-B69E-10A0-92EF2236F06C}"/>
              </a:ext>
            </a:extLst>
          </p:cNvPr>
          <p:cNvSpPr>
            <a:spLocks noGrp="1"/>
          </p:cNvSpPr>
          <p:nvPr>
            <p:ph idx="1"/>
          </p:nvPr>
        </p:nvSpPr>
        <p:spPr>
          <a:xfrm>
            <a:off x="457200" y="2348880"/>
            <a:ext cx="8229600" cy="4104456"/>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lvl="0" algn="just"/>
            <a:r>
              <a:rPr lang="tr-TR" sz="3000" u="sng" dirty="0"/>
              <a:t>Ders Sürecinde</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Aylık İşyerinde Eğitim Raporu (Öğrenci her hafta için rapor yazmak zorundadır. Hazırlanan raporlar öğretim elemanının belirlediği tarihlerde teslim edilir. Vize ve Final önce önerilmektedir.)</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Aylık puantaj belgesi doldurulup iş yeri tarafından onaylanmış şekli ile her ay dersten sorumlu öğretim elemanına teslim edilmeli, ilgili öğretim elemanı bu puantajların bir kopyasını takip eden ayın ilk üç iş günü içinde Fakülte Sekreterliği’ne teslim etmelidir.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Ara sınav kapsamında Öğretim Elemanın istediği evrak ve bilgileri teslim edilir.</a:t>
            </a: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(Kopyası Fakülte Sekreterliği’ne teslim edilen evrakların aslı iş yerinde eğitim sonunda staj komisyonuna sunulmak üzere dersten sorumlu öğretim elemanı tarafından dosyalanacaktır.)</a:t>
            </a:r>
            <a:r>
              <a:rPr lang="tr-TR" sz="3000" u="sng" dirty="0"/>
              <a:t> </a:t>
            </a:r>
            <a:endParaRPr lang="en-US" sz="3000" u="sng" dirty="0"/>
          </a:p>
          <a:p>
            <a:pPr lvl="1" algn="just">
              <a:lnSpc>
                <a:spcPct val="150000"/>
              </a:lnSpc>
            </a:pPr>
            <a:endParaRPr lang="tr-TR" dirty="0">
              <a:latin typeface="Arial Narrow" pitchFamily="34" charset="0"/>
            </a:endParaRPr>
          </a:p>
        </p:txBody>
      </p:sp>
      <p:sp>
        <p:nvSpPr>
          <p:cNvPr id="8" name="2 İçerik Yer Tutucusu">
            <a:extLst>
              <a:ext uri="{FF2B5EF4-FFF2-40B4-BE49-F238E27FC236}">
                <a16:creationId xmlns:a16="http://schemas.microsoft.com/office/drawing/2014/main" id="{3421EDF2-D03B-B81E-AC4B-8E79701F3D43}"/>
              </a:ext>
            </a:extLst>
          </p:cNvPr>
          <p:cNvSpPr txBox="1">
            <a:spLocks/>
          </p:cNvSpPr>
          <p:nvPr/>
        </p:nvSpPr>
        <p:spPr>
          <a:xfrm>
            <a:off x="457200" y="1628800"/>
            <a:ext cx="8229600" cy="576064"/>
          </a:xfrm>
          <a:prstGeom prst="rect">
            <a:avLst/>
          </a:prstGeom>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fontScale="85000" lnSpcReduction="2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dirty="0"/>
              <a:t>Ders Süreci</a:t>
            </a:r>
          </a:p>
        </p:txBody>
      </p:sp>
    </p:spTree>
    <p:extLst>
      <p:ext uri="{BB962C8B-B14F-4D97-AF65-F5344CB8AC3E}">
        <p14:creationId xmlns:p14="http://schemas.microsoft.com/office/powerpoint/2010/main" val="1564148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a:bodyPr>
          <a:lstStyle/>
          <a:p>
            <a:r>
              <a:rPr lang="tr-TR" sz="4400" b="1" dirty="0">
                <a:solidFill>
                  <a:schemeClr val="bg1"/>
                </a:solidFill>
                <a:effectLst>
                  <a:outerShdw blurRad="38100" dist="38100" dir="2700000" algn="tl">
                    <a:srgbClr val="000000">
                      <a:alpha val="43137"/>
                    </a:srgbClr>
                  </a:outerShdw>
                </a:effectLst>
              </a:rPr>
              <a:t>Okul Sigortalı İş Yerinde Eğitim</a:t>
            </a:r>
            <a:endParaRPr lang="tr-TR" dirty="0">
              <a:solidFill>
                <a:schemeClr val="lt1"/>
              </a:solidFill>
              <a:latin typeface="+mn-lt"/>
              <a:ea typeface="+mn-ea"/>
              <a:cs typeface="+mn-cs"/>
            </a:endParaRPr>
          </a:p>
        </p:txBody>
      </p:sp>
      <p:sp>
        <p:nvSpPr>
          <p:cNvPr id="3" name="2 İçerik Yer Tutucusu"/>
          <p:cNvSpPr>
            <a:spLocks noGrp="1"/>
          </p:cNvSpPr>
          <p:nvPr>
            <p:ph idx="1"/>
          </p:nvPr>
        </p:nvSpPr>
        <p:spPr>
          <a:xfrm>
            <a:off x="457200" y="2348880"/>
            <a:ext cx="8229600" cy="4104456"/>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lvl="0" algn="just"/>
            <a:r>
              <a:rPr lang="tr-TR" sz="3000" u="sng" dirty="0"/>
              <a:t>Dönem Sonunda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Çalıştıkları işyerinden alınmış çalıştıkları bölümü ve hangi tarihler arasında çalıştıklarını gösterir resmi yazıyı dönem sonunda öğretim elemanına teslim etmesi gerekmektedir.</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Puantaj Dökümü ’ne ait tüm evrakları teslim etmiş olmalıdır.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İşyerinde Eğitim Dosyası Kapak </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İşyerinde Eğitim Bilgi Formu</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Haftalık olarak doldurulmuş her ay için hazırlanmış işyerinde Eğitim raporu (İşyeri Onaylı)</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 Eğitimi Öğrenci Denetim Formu</a:t>
            </a:r>
            <a:r>
              <a:rPr lang="tr-TR" sz="1800" u="sng" kern="100" dirty="0">
                <a:effectLst/>
                <a:latin typeface="Aptos" panose="020B0004020202020204" pitchFamily="34" charset="0"/>
                <a:ea typeface="Aptos" panose="020B0004020202020204" pitchFamily="34" charset="0"/>
                <a:cs typeface="Times New Roman" panose="02020603050405020304" pitchFamily="18" charset="0"/>
              </a:rPr>
              <a:t> (Dersin Öğretim Elemanı tarafından denetimler sonrası doldurulacaktır)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İşyerinde Eğitimi Değerlendirme Formu (İşyeri Eğitim Yetkilisi Tarafından Doldurulacaktır)</a:t>
            </a:r>
          </a:p>
          <a:p>
            <a:pPr marL="342900" lvl="0" indent="-342900" algn="just">
              <a:lnSpc>
                <a:spcPct val="107000"/>
              </a:lnSpc>
              <a:spcAft>
                <a:spcPts val="800"/>
              </a:spcAft>
              <a:buFont typeface="+mj-lt"/>
              <a:buAutoNum type="arabicPeriod"/>
              <a:tabLst>
                <a:tab pos="457200" algn="l"/>
              </a:tabLs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İYE Geri Bildirim Formu (İşyerinde eğitimini tamamlayan öğrenci </a:t>
            </a:r>
            <a:r>
              <a:rPr lang="tr-TR" sz="1800" kern="100">
                <a:effectLst/>
                <a:latin typeface="Aptos" panose="020B0004020202020204" pitchFamily="34" charset="0"/>
                <a:ea typeface="Aptos" panose="020B0004020202020204" pitchFamily="34" charset="0"/>
                <a:cs typeface="Times New Roman" panose="02020603050405020304" pitchFamily="18" charset="0"/>
              </a:rPr>
              <a:t>tarafından doldurulup</a:t>
            </a:r>
            <a:r>
              <a:rPr lang="tr-TR" sz="1800" kern="100">
                <a:latin typeface="Aptos" panose="020B0004020202020204" pitchFamily="34" charset="0"/>
                <a:ea typeface="Aptos" panose="020B0004020202020204" pitchFamily="34" charset="0"/>
                <a:cs typeface="Times New Roman" panose="02020603050405020304" pitchFamily="18" charset="0"/>
              </a:rPr>
              <a:t> </a:t>
            </a:r>
            <a:r>
              <a:rPr lang="tr-TR" sz="1800" kern="100">
                <a:effectLst/>
                <a:latin typeface="Aptos" panose="020B0004020202020204" pitchFamily="34" charset="0"/>
                <a:ea typeface="Aptos" panose="020B0004020202020204" pitchFamily="34" charset="0"/>
                <a:cs typeface="Times New Roman" panose="02020603050405020304" pitchFamily="18" charset="0"/>
              </a:rPr>
              <a:t>teslim </a:t>
            </a:r>
            <a:r>
              <a:rPr lang="tr-TR" sz="1800" kern="100" dirty="0">
                <a:effectLst/>
                <a:latin typeface="Aptos" panose="020B0004020202020204" pitchFamily="34" charset="0"/>
                <a:ea typeface="Aptos" panose="020B0004020202020204" pitchFamily="34" charset="0"/>
                <a:cs typeface="Times New Roman" panose="02020603050405020304" pitchFamily="18" charset="0"/>
              </a:rPr>
              <a:t>edilecektir) </a:t>
            </a: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Dönem başında, ders süresince ve ders sonunda dersten sorumlu öğretim elemanına teslim edilen tüm evraklar ilgili öğretim elemanı tarafından bir dosya ile değerlendirilmek üzere staj komisyonuna sunulacaktır.</a:t>
            </a:r>
            <a:endParaRPr lang="en-US" sz="3000" u="sng" dirty="0"/>
          </a:p>
          <a:p>
            <a:pPr lvl="1" algn="just">
              <a:lnSpc>
                <a:spcPct val="150000"/>
              </a:lnSpc>
            </a:pPr>
            <a:endParaRPr lang="tr-TR" dirty="0">
              <a:latin typeface="Arial Narrow" pitchFamily="34" charset="0"/>
            </a:endParaRPr>
          </a:p>
        </p:txBody>
      </p:sp>
      <p:sp>
        <p:nvSpPr>
          <p:cNvPr id="8" name="2 İçerik Yer Tutucusu"/>
          <p:cNvSpPr txBox="1">
            <a:spLocks/>
          </p:cNvSpPr>
          <p:nvPr/>
        </p:nvSpPr>
        <p:spPr>
          <a:xfrm>
            <a:off x="457200" y="1628800"/>
            <a:ext cx="8229600" cy="576064"/>
          </a:xfrm>
          <a:prstGeom prst="rect">
            <a:avLst/>
          </a:prstGeom>
        </p:spPr>
        <p:style>
          <a:lnRef idx="3">
            <a:schemeClr val="lt1"/>
          </a:lnRef>
          <a:fillRef idx="1">
            <a:schemeClr val="accent3"/>
          </a:fillRef>
          <a:effectRef idx="1">
            <a:schemeClr val="accent3"/>
          </a:effectRef>
          <a:fontRef idx="minor">
            <a:schemeClr val="lt1"/>
          </a:fontRef>
        </p:style>
        <p:txBody>
          <a:bodyPr vert="horz" lIns="91440" tIns="45720" rIns="91440" bIns="45720" rtlCol="0" anchor="ctr">
            <a:normAutofit fontScale="85000" lnSpcReduction="20000"/>
          </a:bodyPr>
          <a:lstStyle>
            <a:lvl1pPr algn="ctr">
              <a:spcBef>
                <a:spcPct val="0"/>
              </a:spcBef>
              <a:buNone/>
              <a:defRPr sz="4400">
                <a:solidFill>
                  <a:schemeClr val="lt1"/>
                </a:solidFill>
              </a:defRPr>
            </a:lvl1pPr>
            <a:lvl2pPr lvl="1" algn="ctr">
              <a:spcBef>
                <a:spcPct val="0"/>
              </a:spcBef>
              <a:defRPr sz="3600" b="1">
                <a:solidFill>
                  <a:schemeClr val="bg1"/>
                </a:solidFill>
                <a:effectLst>
                  <a:outerShdw blurRad="38100" dist="38100" dir="2700000" algn="tl">
                    <a:srgbClr val="000000">
                      <a:alpha val="43137"/>
                    </a:srgbClr>
                  </a:outerShdw>
                </a:effectLs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tr-TR" dirty="0"/>
              <a:t>Ders Süreci</a:t>
            </a:r>
          </a:p>
        </p:txBody>
      </p:sp>
    </p:spTree>
    <p:extLst>
      <p:ext uri="{BB962C8B-B14F-4D97-AF65-F5344CB8AC3E}">
        <p14:creationId xmlns:p14="http://schemas.microsoft.com/office/powerpoint/2010/main" val="197386325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901A6D4236FCB04595C5DE4D24D43330" ma:contentTypeVersion="8" ma:contentTypeDescription="Yeni belge oluşturun." ma:contentTypeScope="" ma:versionID="fe6edcc9f6d9c3449fd9e27e7846a1e3">
  <xsd:schema xmlns:xsd="http://www.w3.org/2001/XMLSchema" xmlns:xs="http://www.w3.org/2001/XMLSchema" xmlns:p="http://schemas.microsoft.com/office/2006/metadata/properties" xmlns:ns3="42607e19-0482-4ac9-aff8-3839ac835816" targetNamespace="http://schemas.microsoft.com/office/2006/metadata/properties" ma:root="true" ma:fieldsID="02342f768f8c99c1ea2b481e004f93a0" ns3:_="">
    <xsd:import namespace="42607e19-0482-4ac9-aff8-3839ac835816"/>
    <xsd:element name="properties">
      <xsd:complexType>
        <xsd:sequence>
          <xsd:element name="documentManagement">
            <xsd:complexType>
              <xsd:all>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607e19-0482-4ac9-aff8-3839ac8358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2B248F-C10D-4DB5-A2AF-4C099D131772}">
  <ds:schemaRefs>
    <ds:schemaRef ds:uri="42607e19-0482-4ac9-aff8-3839ac835816"/>
    <ds:schemaRef ds:uri="http://www.w3.org/XML/1998/namespace"/>
    <ds:schemaRef ds:uri="http://schemas.openxmlformats.org/package/2006/metadata/core-properties"/>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dcmitype/"/>
    <ds:schemaRef ds:uri="http://purl.org/dc/elements/1.1/"/>
  </ds:schemaRefs>
</ds:datastoreItem>
</file>

<file path=customXml/itemProps2.xml><?xml version="1.0" encoding="utf-8"?>
<ds:datastoreItem xmlns:ds="http://schemas.openxmlformats.org/officeDocument/2006/customXml" ds:itemID="{1289EB5E-B9BE-4A1D-81C3-282EAACE0C9F}">
  <ds:schemaRefs>
    <ds:schemaRef ds:uri="http://schemas.microsoft.com/sharepoint/v3/contenttype/forms"/>
  </ds:schemaRefs>
</ds:datastoreItem>
</file>

<file path=customXml/itemProps3.xml><?xml version="1.0" encoding="utf-8"?>
<ds:datastoreItem xmlns:ds="http://schemas.openxmlformats.org/officeDocument/2006/customXml" ds:itemID="{BFBD5B92-ADDC-4F80-8662-FC24D881AE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607e19-0482-4ac9-aff8-3839ac8358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2480</TotalTime>
  <Words>640</Words>
  <Application>Microsoft Office PowerPoint</Application>
  <PresentationFormat>Ekran Gösterisi (4:3)</PresentationFormat>
  <Paragraphs>45</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Aptos</vt:lpstr>
      <vt:lpstr>Arial</vt:lpstr>
      <vt:lpstr>Arial Narrow</vt:lpstr>
      <vt:lpstr>Calibri</vt:lpstr>
      <vt:lpstr>Ofis Teması</vt:lpstr>
      <vt:lpstr>İş Yerinde Eğitim</vt:lpstr>
      <vt:lpstr>İş Yerinde Eğitim Komisyonu</vt:lpstr>
      <vt:lpstr>Okul Sigortalı İş Yerinde Eğitim</vt:lpstr>
      <vt:lpstr>Okul Sigortalı İş Yerinde Eğitim</vt:lpstr>
      <vt:lpstr>Okul Sigortalı İş Yerinde Eğitim</vt:lpstr>
      <vt:lpstr>Okul Sigortalı İş Yerinde Eğitim</vt:lpstr>
      <vt:lpstr>Okul Sigortalı İş Yerinde Eğitim</vt:lpstr>
    </vt:vector>
  </TitlesOfParts>
  <Company>Sirket Adi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YERİNDE EĞİTİM</dc:title>
  <dc:creator>PERFECT PC1</dc:creator>
  <cp:lastModifiedBy>Gül Coşkun Değirmen</cp:lastModifiedBy>
  <cp:revision>188</cp:revision>
  <dcterms:created xsi:type="dcterms:W3CDTF">2012-09-12T10:38:29Z</dcterms:created>
  <dcterms:modified xsi:type="dcterms:W3CDTF">2025-01-29T07:07:51Z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0x010100901A6D4236FCB04595C5DE4D24D43330</vt:lpwstr>
  </property>
</Properties>
</file>