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367" r:id="rId3"/>
    <p:sldId id="2368" r:id="rId4"/>
    <p:sldId id="2369" r:id="rId5"/>
    <p:sldId id="2373" r:id="rId6"/>
    <p:sldId id="264" r:id="rId7"/>
    <p:sldId id="2379" r:id="rId8"/>
    <p:sldId id="2380" r:id="rId9"/>
    <p:sldId id="259" r:id="rId10"/>
    <p:sldId id="2325" r:id="rId11"/>
    <p:sldId id="2361" r:id="rId12"/>
    <p:sldId id="282" r:id="rId13"/>
    <p:sldId id="2381" r:id="rId14"/>
    <p:sldId id="283" r:id="rId15"/>
    <p:sldId id="278" r:id="rId16"/>
    <p:sldId id="2363" r:id="rId17"/>
    <p:sldId id="2365" r:id="rId18"/>
    <p:sldId id="2364" r:id="rId19"/>
    <p:sldId id="261" r:id="rId20"/>
    <p:sldId id="2370" r:id="rId21"/>
    <p:sldId id="2371" r:id="rId22"/>
    <p:sldId id="2372" r:id="rId23"/>
    <p:sldId id="2374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al__ma_Sayfas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TOPLAM YAYIN SAYISI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9.6739685499895048E-2"/>
          <c:y val="0.16019618746369887"/>
          <c:w val="0.87597955407575923"/>
          <c:h val="0.75085759818287312"/>
        </c:manualLayout>
      </c:layout>
      <c:lineChart>
        <c:grouping val="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Yayın</c:v>
                </c:pt>
              </c:strCache>
            </c:strRef>
          </c:tx>
          <c:spPr>
            <a:ln w="31750" cap="sq">
              <a:solidFill>
                <a:schemeClr val="accent1"/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54E-2"/>
                  <c:y val="-7.4074074074074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77-4413-A3B3-CDD3411B921F}"/>
                </c:ext>
              </c:extLst>
            </c:dLbl>
            <c:dLbl>
              <c:idx val="1"/>
              <c:layout>
                <c:manualLayout>
                  <c:x val="-5.8733333333333332E-2"/>
                  <c:y val="-8.7962962962962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77-4413-A3B3-CDD3411B921F}"/>
                </c:ext>
              </c:extLst>
            </c:dLbl>
            <c:dLbl>
              <c:idx val="2"/>
              <c:layout>
                <c:manualLayout>
                  <c:x val="-5.5399999999999998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77-4413-A3B3-CDD3411B921F}"/>
                </c:ext>
              </c:extLst>
            </c:dLbl>
            <c:dLbl>
              <c:idx val="3"/>
              <c:layout>
                <c:manualLayout>
                  <c:x val="-6.54E-2"/>
                  <c:y val="-6.481481481481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77-4413-A3B3-CDD3411B92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Sayfa1!$B$2:$E$2</c:f>
              <c:numCache>
                <c:formatCode>General</c:formatCode>
                <c:ptCount val="4"/>
                <c:pt idx="0">
                  <c:v>1017</c:v>
                </c:pt>
                <c:pt idx="1">
                  <c:v>1229</c:v>
                </c:pt>
                <c:pt idx="2">
                  <c:v>1277</c:v>
                </c:pt>
                <c:pt idx="3">
                  <c:v>1411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77-4413-A3B3-CDD3411B92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20420991"/>
        <c:axId val="1808573487"/>
      </c:lineChart>
      <c:catAx>
        <c:axId val="1820420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08573487"/>
        <c:crosses val="autoZero"/>
        <c:auto val="1"/>
        <c:lblAlgn val="ctr"/>
        <c:lblOffset val="100"/>
        <c:tickMarkSkip val="1"/>
        <c:noMultiLvlLbl val="0"/>
      </c:catAx>
      <c:valAx>
        <c:axId val="180857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20420991"/>
        <c:crosses val="autoZero"/>
        <c:crossBetween val="between"/>
      </c:valAx>
      <c:spPr>
        <a:solidFill>
          <a:srgbClr val="A5A5A5">
            <a:lumMod val="20000"/>
            <a:lumOff val="80000"/>
          </a:srgb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200" dirty="0"/>
              <a:t>(Q1+Q2)/TOPLAM YAYIN oranı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9.8731627296587923E-2"/>
          <c:y val="0.18451407115777196"/>
          <c:w val="0.86237948381452323"/>
          <c:h val="0.66050160396617086"/>
        </c:manualLayout>
      </c:layout>
      <c:lineChart>
        <c:grouping val="standard"/>
        <c:varyColors val="0"/>
        <c:ser>
          <c:idx val="0"/>
          <c:order val="0"/>
          <c:tx>
            <c:strRef>
              <c:f>Sayfa1!$A$34</c:f>
              <c:strCache>
                <c:ptCount val="1"/>
                <c:pt idx="0">
                  <c:v>Y/Q12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7B-4C95-B784-A9E8483552A9}"/>
                </c:ext>
              </c:extLst>
            </c:dLbl>
            <c:dLbl>
              <c:idx val="1"/>
              <c:layout>
                <c:manualLayout>
                  <c:x val="-3.6111111111111059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7B-4C95-B784-A9E8483552A9}"/>
                </c:ext>
              </c:extLst>
            </c:dLbl>
            <c:dLbl>
              <c:idx val="2"/>
              <c:layout>
                <c:manualLayout>
                  <c:x val="-4.7222222222222221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7B-4C95-B784-A9E8483552A9}"/>
                </c:ext>
              </c:extLst>
            </c:dLbl>
            <c:dLbl>
              <c:idx val="3"/>
              <c:layout>
                <c:manualLayout>
                  <c:x val="-4.1666666666666664E-2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7B-4C95-B784-A9E848355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Sayfa1!$B$33:$E$33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Sayfa1!$B$34:$E$34</c:f>
              <c:numCache>
                <c:formatCode>0%</c:formatCode>
                <c:ptCount val="4"/>
                <c:pt idx="0">
                  <c:v>0.55000000000000004</c:v>
                </c:pt>
                <c:pt idx="1">
                  <c:v>0.63600000000000001</c:v>
                </c:pt>
                <c:pt idx="2">
                  <c:v>0.66400000000000003</c:v>
                </c:pt>
                <c:pt idx="3">
                  <c:v>0.748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7B-4C95-B784-A9E848355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149327"/>
        <c:axId val="217763775"/>
      </c:lineChart>
      <c:catAx>
        <c:axId val="340149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7763775"/>
        <c:crosses val="autoZero"/>
        <c:auto val="1"/>
        <c:lblAlgn val="ctr"/>
        <c:lblOffset val="100"/>
        <c:noMultiLvlLbl val="0"/>
      </c:catAx>
      <c:valAx>
        <c:axId val="21776377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49327"/>
        <c:crosses val="autoZero"/>
        <c:crossBetween val="between"/>
        <c:majorUnit val="0.1"/>
      </c:valAx>
      <c:spPr>
        <a:solidFill>
          <a:srgbClr val="5B9BD5">
            <a:lumMod val="20000"/>
            <a:lumOff val="80000"/>
          </a:srgb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00FF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sz="1600">
                <a:solidFill>
                  <a:srgbClr val="0000FF"/>
                </a:solidFill>
                <a:latin typeface="Bahnschrift Condensed" panose="020B0502040204020203" pitchFamily="34" charset="0"/>
              </a:rPr>
              <a:t>Yayın</a:t>
            </a:r>
            <a:r>
              <a:rPr lang="tr-TR" sz="1600">
                <a:solidFill>
                  <a:srgbClr val="0000FF"/>
                </a:solidFill>
                <a:latin typeface="Bahnschrift Condensed" panose="020B0502040204020203" pitchFamily="34" charset="0"/>
              </a:rPr>
              <a:t> Sayıları</a:t>
            </a:r>
            <a:endParaRPr lang="en-US" sz="1600">
              <a:solidFill>
                <a:srgbClr val="0000FF"/>
              </a:solidFill>
              <a:latin typeface="Bahnschrift Condensed" panose="020B0502040204020203" pitchFamily="34" charset="0"/>
            </a:endParaRPr>
          </a:p>
        </c:rich>
      </c:tx>
      <c:layout>
        <c:manualLayout>
          <c:xMode val="edge"/>
          <c:yMode val="edge"/>
          <c:x val="0.67589048443827515"/>
          <c:y val="3.2401782098015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00FF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0142184938982766"/>
          <c:y val="0.12249914690189852"/>
          <c:w val="0.86997698805590018"/>
          <c:h val="0.76039519968873881"/>
        </c:manualLayout>
      </c:layout>
      <c:lineChart>
        <c:grouping val="standard"/>
        <c:varyColors val="0"/>
        <c:ser>
          <c:idx val="0"/>
          <c:order val="0"/>
          <c:tx>
            <c:strRef>
              <c:f>Sayfa2!$A$2</c:f>
              <c:strCache>
                <c:ptCount val="1"/>
                <c:pt idx="0">
                  <c:v>Yayın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Sayfa2!$B$1:$L$1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Sayfa2!$B$2:$L$2</c:f>
              <c:numCache>
                <c:formatCode>General</c:formatCode>
                <c:ptCount val="11"/>
                <c:pt idx="0">
                  <c:v>722</c:v>
                </c:pt>
                <c:pt idx="1">
                  <c:v>762</c:v>
                </c:pt>
                <c:pt idx="2">
                  <c:v>876</c:v>
                </c:pt>
                <c:pt idx="3">
                  <c:v>842</c:v>
                </c:pt>
                <c:pt idx="4">
                  <c:v>744</c:v>
                </c:pt>
                <c:pt idx="5">
                  <c:v>859</c:v>
                </c:pt>
                <c:pt idx="6">
                  <c:v>882</c:v>
                </c:pt>
                <c:pt idx="7">
                  <c:v>1020</c:v>
                </c:pt>
                <c:pt idx="8">
                  <c:v>1233</c:v>
                </c:pt>
                <c:pt idx="9">
                  <c:v>1281</c:v>
                </c:pt>
                <c:pt idx="10">
                  <c:v>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84-48B7-87C1-B37FBB895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082240"/>
        <c:axId val="1971128464"/>
      </c:lineChart>
      <c:catAx>
        <c:axId val="185608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71128464"/>
        <c:crosses val="autoZero"/>
        <c:auto val="1"/>
        <c:lblAlgn val="ctr"/>
        <c:lblOffset val="100"/>
        <c:noMultiLvlLbl val="0"/>
      </c:catAx>
      <c:valAx>
        <c:axId val="197112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56082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tr-TR" sz="1200">
                <a:solidFill>
                  <a:srgbClr val="0000FF"/>
                </a:solidFill>
              </a:rPr>
              <a:t>(Q1+Q2)/TOPLAM YAYIN ORANI</a:t>
            </a:r>
          </a:p>
        </c:rich>
      </c:tx>
      <c:layout>
        <c:manualLayout>
          <c:xMode val="edge"/>
          <c:yMode val="edge"/>
          <c:x val="0.36292039582008773"/>
          <c:y val="4.4989775051124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0000FF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8.8658279128152453E-2"/>
          <c:y val="0.13664740117204019"/>
          <c:w val="0.83887795275590549"/>
          <c:h val="0.75288781037920127"/>
        </c:manualLayout>
      </c:layout>
      <c:lineChart>
        <c:grouping val="standard"/>
        <c:varyColors val="0"/>
        <c:ser>
          <c:idx val="0"/>
          <c:order val="0"/>
          <c:tx>
            <c:strRef>
              <c:f>Sayfa2!$A$31</c:f>
              <c:strCache>
                <c:ptCount val="1"/>
                <c:pt idx="0">
                  <c:v>Y/Q12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Sayfa2!$B$30:$L$30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Sayfa2!$B$31:$L$31</c:f>
              <c:numCache>
                <c:formatCode>0%</c:formatCode>
                <c:ptCount val="11"/>
                <c:pt idx="0">
                  <c:v>0.56000000000000005</c:v>
                </c:pt>
                <c:pt idx="1">
                  <c:v>0.55000000000000004</c:v>
                </c:pt>
                <c:pt idx="2">
                  <c:v>0.5</c:v>
                </c:pt>
                <c:pt idx="3">
                  <c:v>0.55000000000000004</c:v>
                </c:pt>
                <c:pt idx="4">
                  <c:v>0.51</c:v>
                </c:pt>
                <c:pt idx="5">
                  <c:v>0.51</c:v>
                </c:pt>
                <c:pt idx="6">
                  <c:v>0.47</c:v>
                </c:pt>
                <c:pt idx="7">
                  <c:v>0.55000000000000004</c:v>
                </c:pt>
                <c:pt idx="8">
                  <c:v>0.63600000000000001</c:v>
                </c:pt>
                <c:pt idx="9">
                  <c:v>0.66400000000000003</c:v>
                </c:pt>
                <c:pt idx="10">
                  <c:v>0.748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1B-4669-88A5-C63048EB5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851360"/>
        <c:axId val="1843681936"/>
      </c:lineChart>
      <c:catAx>
        <c:axId val="184685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tr-TR"/>
          </a:p>
        </c:txPr>
        <c:crossAx val="1843681936"/>
        <c:crosses val="autoZero"/>
        <c:auto val="1"/>
        <c:lblAlgn val="ctr"/>
        <c:lblOffset val="100"/>
        <c:noMultiLvlLbl val="0"/>
      </c:catAx>
      <c:valAx>
        <c:axId val="184368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tr-TR"/>
          </a:p>
        </c:txPr>
        <c:crossAx val="184685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Arial Narrow" panose="020B0606020202030204" pitchFamily="34" charset="0"/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7D531-E577-DD4C-945A-5CF9E2DAEF5B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70D78-6211-9342-9435-4A09CBD3C6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77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INCITES, SCIVAL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70D78-6211-9342-9435-4A09CBD3C61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8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REKTÖR Bilgilendirme Sunumu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70D78-6211-9342-9435-4A09CBD3C61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655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REKTÖR Bilgilendirme Sunumu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70D78-6211-9342-9435-4A09CBD3C61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6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74 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70D78-6211-9342-9435-4A09CBD3C61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64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74 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70D78-6211-9342-9435-4A09CBD3C61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47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74 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70D78-6211-9342-9435-4A09CBD3C61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3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4DC694-EAA6-43E8-AD7D-F345F7AD9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253F075-C605-449F-85C3-0AA01F0E0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038CE7-5EEE-46CA-B802-5B37BBB6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5E49-C783-4A13-94AA-71A4C0892134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1EF823-942C-4E01-8B1A-7700F020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494E0A-E1A2-4F51-8797-6BDEBC7F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1D9C-4FE5-46EC-A49E-CAC86582B5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736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73EAD4-077E-448D-9AC2-772A3AC8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8C8AA8F-61CA-439A-8B4E-2909CA3FA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ACC6B2-69EC-447C-B5E1-930C7A36E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5E49-C783-4A13-94AA-71A4C0892134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872B2CA-7F10-4C96-A6F0-44CA1383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ABB575-8DD6-4260-B5FF-1229418F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1D9C-4FE5-46EC-A49E-CAC86582B5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80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51AEA90-9EAE-4EF0-88B6-D35019121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278F495-E4B2-413A-B2CB-36216516A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2D68D-EC1D-4D84-ACC1-3C28E950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5E49-C783-4A13-94AA-71A4C0892134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617A3C-50ED-4840-8374-47A3DDBF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FD6D40-02A4-41CC-9017-50ED74F8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1D9C-4FE5-46EC-A49E-CAC86582B5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506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ntro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8400" y="573759"/>
            <a:ext cx="10723328" cy="617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50356" y="1536001"/>
            <a:ext cx="10723328" cy="4353063"/>
          </a:xfrm>
        </p:spPr>
        <p:txBody>
          <a:bodyPr/>
          <a:lstStyle>
            <a:lvl1pPr marL="0" indent="0">
              <a:lnSpc>
                <a:spcPts val="3200"/>
              </a:lnSpc>
              <a:buNone/>
              <a:defRPr sz="2000" b="1"/>
            </a:lvl1pPr>
            <a:lvl2pPr marL="480472" indent="-480472">
              <a:lnSpc>
                <a:spcPts val="3200"/>
              </a:lnSpc>
              <a:buFont typeface="+mj-lt"/>
              <a:buAutoNum type="arabicPeriod"/>
              <a:defRPr sz="2000"/>
            </a:lvl2pPr>
            <a:lvl3pPr marL="715415" indent="-228594">
              <a:lnSpc>
                <a:spcPts val="3200"/>
              </a:lnSpc>
              <a:defRPr sz="2000"/>
            </a:lvl3pPr>
            <a:lvl4pPr marL="960943" indent="-228594">
              <a:lnSpc>
                <a:spcPts val="3200"/>
              </a:lnSpc>
              <a:tabLst/>
              <a:defRPr sz="2000"/>
            </a:lvl4pPr>
            <a:lvl5pPr marL="1195887" indent="-228594">
              <a:lnSpc>
                <a:spcPts val="3200"/>
              </a:lnSpc>
              <a:defRPr sz="20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de-DE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768351" y="5924552"/>
            <a:ext cx="10655300" cy="1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B97D24-870C-4094-930A-2C0A60126234}" type="datetime1">
              <a:rPr lang="nl-NL" smtClean="0"/>
              <a:t>18-03-2024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dirty="0"/>
              <a:t>Muğla Sıtkı Koçman Üniversitesi - Elsevier Rapor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36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pos="2699">
          <p15:clr>
            <a:srgbClr val="FBAE40"/>
          </p15:clr>
        </p15:guide>
        <p15:guide id="3" pos="2880">
          <p15:clr>
            <a:srgbClr val="FBAE40"/>
          </p15:clr>
        </p15:guide>
        <p15:guide id="4" pos="3061">
          <p15:clr>
            <a:srgbClr val="FBAE40"/>
          </p15:clr>
        </p15:guide>
        <p15:guide id="5" pos="5397">
          <p15:clr>
            <a:srgbClr val="FBAE40"/>
          </p15:clr>
        </p15:guide>
        <p15:guide id="6" orient="horz" pos="373">
          <p15:clr>
            <a:srgbClr val="FBAE40"/>
          </p15:clr>
        </p15:guide>
        <p15:guide id="7" orient="horz" pos="286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F5920D-6B9F-4741-BA32-1DBD017C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F9441B-9C62-43E1-846E-AE4F9FAD9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859AAA-A913-42E3-9035-EA21DB9C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5E49-C783-4A13-94AA-71A4C0892134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9D2D5EE-F0AD-4C48-A8A7-96836B4F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032BC0-5745-4FF5-A97C-1A7F7EFB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1D9C-4FE5-46EC-A49E-CAC86582B5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25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42F02A-600E-449A-876D-089D8C6F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B71F0E-98AF-4819-A01B-DA6580F7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720646-6B07-4F62-B913-34120B47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5E49-C783-4A13-94AA-71A4C0892134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C34617-6CC9-4643-A032-2C2862DCD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4BB05E-4211-426F-ACF1-A1AB2A98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1D9C-4FE5-46EC-A49E-CAC86582B5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064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29D969-F04F-4EBB-ABB6-E35A33D6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AB7117-13AB-423C-B112-11F23D726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0A182D-2029-4B8C-8184-9C581A1B5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5B3C1A7-3EAB-43D0-945E-2DACC337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5E49-C783-4A13-94AA-71A4C0892134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41AF13D-0463-4989-BC4F-97F63E6B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FAE8E6D-BF10-4F88-8723-4DC5330D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1D9C-4FE5-46EC-A49E-CAC86582B5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48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8A26CE-0913-4AFA-BB53-EC7A2742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266FE23-9A51-44B7-B0E9-8C44D688B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77A0B02-122A-477A-9D8B-503D85AEA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123BEF0-7EB5-4523-8125-9A454C569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E15E6F5-13B2-428D-9789-6F9F11DEA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C941BF8-EFC4-4436-9241-6B561A40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5E49-C783-4A13-94AA-71A4C0892134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F527C21-6E53-4254-B1F8-46D14C50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428B209-2078-425B-B68A-1C9783F9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1D9C-4FE5-46EC-A49E-CAC86582B5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550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6EC6EA8-9A8D-4908-A63F-A814F954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452130F-81E6-4C41-8C53-117E4FE1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5E49-C783-4A13-94AA-71A4C0892134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F30E0EC-19B8-43D2-8502-245FC00A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281C3C2-E6A4-4E3E-A960-7BCEE112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1D9C-4FE5-46EC-A49E-CAC86582B5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1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81677C3-152E-4406-A2CA-23CF5E81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5E49-C783-4A13-94AA-71A4C0892134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4116081-AA21-42DB-9D1D-8EAE3678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193DFD6-B6E9-421C-82F6-CF8DF0C0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1D9C-4FE5-46EC-A49E-CAC86582B5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25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344F36-0655-40FB-AC45-A5542FCB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38116E-EA65-4EFB-8393-081412F1D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B1947C5-020A-4FFF-A09C-3974AB8A9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E58B910-B98A-4D28-9BF9-F1399E49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5E49-C783-4A13-94AA-71A4C0892134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706924-51E9-49D6-85B8-5FEBAE72C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E9F4A1-5823-41D9-87F7-6E548DA0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1D9C-4FE5-46EC-A49E-CAC86582B5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95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7AF9A4-6204-4DC4-946E-0584C7F7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DBA1612-D705-4F47-A5A6-9BF011FE7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653174C-CD29-4A1D-8D3D-B784A653F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D6BB917-8840-4C27-814A-5B3F9155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5E49-C783-4A13-94AA-71A4C0892134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4669338-3871-494C-B34A-19382D54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699D969-9461-4999-A780-BC1E2DF9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1D9C-4FE5-46EC-A49E-CAC86582B5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63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797B6A4-3BAD-46FD-99AC-AA5A2795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7736A2-BCC7-4276-90AB-77FFC482A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024998-7AE7-486D-B8DB-5ACBCAB7E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95E49-C783-4A13-94AA-71A4C0892134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3927AB-A0BD-4592-9D2F-EB2060A11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BA9EDE-AD6E-4513-99EC-BB6B05240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1D9C-4FE5-46EC-A49E-CAC86582B5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323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ubitak.gov.tr/sites/default/files/18842/9_universiteler_bazinda_ardeb_verileri_2018-2022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Yu&#776;kseko&#776;g&#774;retim%20Verileri/YO&#776;K%20YO&#776;KAK%20Veri%20Listesi.Rev.01%20(1)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Yu&#776;kseko&#776;g&#774;retim%20Verileri/kanitDosyasi%20(1).xls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23C83D7-12BB-315F-D0D5-869CC01F3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870561"/>
            <a:ext cx="7306216" cy="2316812"/>
          </a:xfrm>
        </p:spPr>
        <p:txBody>
          <a:bodyPr>
            <a:normAutofit fontScale="90000"/>
          </a:bodyPr>
          <a:lstStyle/>
          <a:p>
            <a:pPr algn="l"/>
            <a:br>
              <a:rPr lang="tr-TR" sz="3600" b="1" dirty="0">
                <a:latin typeface="+mn-lt"/>
                <a:cs typeface="Times New Roman" panose="02020603050405020304" pitchFamily="18" charset="0"/>
              </a:rPr>
            </a:br>
            <a:r>
              <a:rPr lang="tr-TR" sz="3600" b="1" dirty="0">
                <a:latin typeface="+mn-lt"/>
                <a:cs typeface="Times New Roman" panose="02020603050405020304" pitchFamily="18" charset="0"/>
              </a:rPr>
              <a:t>AKDENİZ ÜNİVERSİTESİ </a:t>
            </a:r>
            <a:br>
              <a:rPr lang="tr-TR" sz="3600" b="1" dirty="0">
                <a:latin typeface="+mn-lt"/>
                <a:cs typeface="Times New Roman" panose="02020603050405020304" pitchFamily="18" charset="0"/>
              </a:rPr>
            </a:br>
            <a:r>
              <a:rPr lang="tr-TR" sz="3600" b="1" dirty="0">
                <a:latin typeface="+mn-lt"/>
                <a:cs typeface="Times New Roman" panose="02020603050405020304" pitchFamily="18" charset="0"/>
              </a:rPr>
              <a:t>YÜKSEKÖĞRETİM VERİLERİ TOPLANTISI</a:t>
            </a:r>
            <a:br>
              <a:rPr lang="tr-TR" sz="3600" b="1" dirty="0">
                <a:latin typeface="+mn-lt"/>
                <a:cs typeface="Times New Roman" panose="02020603050405020304" pitchFamily="18" charset="0"/>
              </a:rPr>
            </a:br>
            <a:endParaRPr lang="tr-TR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785CD05-E20D-E097-2D05-0BF422BA1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/>
          </a:bodyPr>
          <a:lstStyle/>
          <a:p>
            <a:pPr algn="l"/>
            <a:r>
              <a:rPr lang="tr-TR" b="1" dirty="0"/>
              <a:t>KURUMSAL ARAŞTIRMA ve VERİ YÖNETİMİ KOORDİNATÖRLÜĞÜ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urumsal Kimlik - Basın ve Halkla İlişkiler Şube Müdürlüğü">
            <a:extLst>
              <a:ext uri="{FF2B5EF4-FFF2-40B4-BE49-F238E27FC236}">
                <a16:creationId xmlns:a16="http://schemas.microsoft.com/office/drawing/2014/main" id="{3573C29E-F726-AAD5-67AE-832CC811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6376" y="1815697"/>
            <a:ext cx="2965544" cy="29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2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D7E1-CC47-4881-BFD9-779DB5EE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98" y="71377"/>
            <a:ext cx="11804895" cy="6170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133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Akdeniz </a:t>
            </a:r>
            <a:r>
              <a:rPr lang="en-GB" sz="2133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Universitesi</a:t>
            </a:r>
            <a:r>
              <a:rPr lang="en-GB" sz="2133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Yayın</a:t>
            </a:r>
            <a:r>
              <a:rPr lang="en-GB" sz="2000" dirty="0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Performansı</a:t>
            </a:r>
            <a:r>
              <a:rPr lang="en-GB" sz="2000" dirty="0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Genel</a:t>
            </a:r>
            <a:r>
              <a:rPr lang="en-GB" sz="2000" dirty="0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Gorünüm</a:t>
            </a:r>
            <a:r>
              <a:rPr lang="en-GB" sz="2000" dirty="0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Bilimsel Alan </a:t>
            </a:r>
            <a:r>
              <a:rPr lang="en-GB" sz="2000" dirty="0" err="1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Bazında</a:t>
            </a:r>
            <a:r>
              <a:rPr lang="en-GB" sz="2000" dirty="0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( 2018- 2023 )</a:t>
            </a: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4DE8-FACE-48BB-8315-B0B6F75A72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B97D24-870C-4094-930A-2C0A60126234}" type="datetime1">
              <a:rPr lang="nl-NL" smtClean="0"/>
              <a:t>18-03-2024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532013-EAAC-4468-80CE-EF24FD37FB05}"/>
              </a:ext>
            </a:extLst>
          </p:cNvPr>
          <p:cNvCxnSpPr>
            <a:cxnSpLocks/>
          </p:cNvCxnSpPr>
          <p:nvPr/>
        </p:nvCxnSpPr>
        <p:spPr>
          <a:xfrm flipV="1">
            <a:off x="9201015" y="6402994"/>
            <a:ext cx="0" cy="38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9C59E94-4A52-8D8A-7BE7-6E2A4211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08" y="605432"/>
            <a:ext cx="10182273" cy="618119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0633E9-838A-4A29-8BA5-DE54F0274914}"/>
              </a:ext>
            </a:extLst>
          </p:cNvPr>
          <p:cNvCxnSpPr>
            <a:cxnSpLocks/>
          </p:cNvCxnSpPr>
          <p:nvPr/>
        </p:nvCxnSpPr>
        <p:spPr>
          <a:xfrm flipV="1">
            <a:off x="8372721" y="1247383"/>
            <a:ext cx="1003432" cy="700956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8269BB-84D2-4A5F-B312-B56695EF68EF}"/>
              </a:ext>
            </a:extLst>
          </p:cNvPr>
          <p:cNvCxnSpPr>
            <a:cxnSpLocks/>
          </p:cNvCxnSpPr>
          <p:nvPr/>
        </p:nvCxnSpPr>
        <p:spPr>
          <a:xfrm>
            <a:off x="8372721" y="2004997"/>
            <a:ext cx="0" cy="4663347"/>
          </a:xfrm>
          <a:prstGeom prst="line">
            <a:avLst/>
          </a:prstGeom>
          <a:ln w="1270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702D1E-E8FA-445D-8725-2DEFEB71815D}"/>
              </a:ext>
            </a:extLst>
          </p:cNvPr>
          <p:cNvSpPr txBox="1"/>
          <p:nvPr/>
        </p:nvSpPr>
        <p:spPr>
          <a:xfrm>
            <a:off x="9376154" y="977360"/>
            <a:ext cx="1866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FF0000"/>
                </a:solidFill>
              </a:rPr>
              <a:t>Dunya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Ortalamasi</a:t>
            </a:r>
            <a:r>
              <a:rPr lang="en-GB" sz="1600" dirty="0">
                <a:solidFill>
                  <a:srgbClr val="FF0000"/>
                </a:solidFill>
              </a:rPr>
              <a:t> :1</a:t>
            </a:r>
          </a:p>
        </p:txBody>
      </p:sp>
    </p:spTree>
    <p:extLst>
      <p:ext uri="{BB962C8B-B14F-4D97-AF65-F5344CB8AC3E}">
        <p14:creationId xmlns:p14="http://schemas.microsoft.com/office/powerpoint/2010/main" val="309839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7663-5D05-CA50-5EC0-9D4395A0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6" y="-16938"/>
            <a:ext cx="10723328" cy="617012"/>
          </a:xfrm>
        </p:spPr>
        <p:txBody>
          <a:bodyPr/>
          <a:lstStyle/>
          <a:p>
            <a:r>
              <a:rPr lang="en-GB" sz="1867" dirty="0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Akdeniz </a:t>
            </a:r>
            <a:r>
              <a:rPr lang="en-GB" sz="1867" dirty="0" err="1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Universitesi</a:t>
            </a:r>
            <a:r>
              <a:rPr lang="en-GB" sz="1867" dirty="0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67" dirty="0" err="1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Yayın</a:t>
            </a:r>
            <a:r>
              <a:rPr lang="en-GB" sz="1867" dirty="0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67" dirty="0" err="1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Performansı</a:t>
            </a:r>
            <a:r>
              <a:rPr lang="en-GB" sz="1867" dirty="0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67" dirty="0" err="1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Genel</a:t>
            </a:r>
            <a:r>
              <a:rPr lang="en-GB" sz="1867" dirty="0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67" dirty="0" err="1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Gorunum</a:t>
            </a:r>
            <a:r>
              <a:rPr lang="en-GB" sz="1867" dirty="0">
                <a:solidFill>
                  <a:srgbClr val="FF6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SDGs ( 2018- 2023 )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8B8F-48D2-DF8A-6F1D-BACABD089F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B97D24-870C-4094-930A-2C0A60126234}" type="datetime1">
              <a:rPr lang="nl-NL" smtClean="0"/>
              <a:t>18-03-2024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483D2-5CE8-B75F-0511-43DD084D92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9E4EC5-50F9-112D-63A0-FF4B9B91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4" y="841256"/>
            <a:ext cx="10196647" cy="601674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4FDE765-BCE0-8276-3216-BFF40734944E}"/>
              </a:ext>
            </a:extLst>
          </p:cNvPr>
          <p:cNvSpPr txBox="1"/>
          <p:nvPr/>
        </p:nvSpPr>
        <p:spPr>
          <a:xfrm>
            <a:off x="3570514" y="2396129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0000"/>
              </a:buClr>
              <a:buFont typeface="Symbol" pitchFamily="2" charset="2"/>
              <a:buChar char=""/>
            </a:pPr>
            <a:r>
              <a:rPr lang="tr-T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Elsevier</a:t>
            </a: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verilerine göre 17 başlığın </a:t>
            </a:r>
            <a:r>
              <a:rPr lang="tr-TR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‘sinde </a:t>
            </a: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dünya ortalaması ve üzerindeyiz. </a:t>
            </a: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45969A9C-B0EE-5062-0E27-E2F30FB43455}"/>
              </a:ext>
            </a:extLst>
          </p:cNvPr>
          <p:cNvCxnSpPr>
            <a:cxnSpLocks/>
          </p:cNvCxnSpPr>
          <p:nvPr/>
        </p:nvCxnSpPr>
        <p:spPr>
          <a:xfrm>
            <a:off x="8323735" y="3042460"/>
            <a:ext cx="0" cy="3794515"/>
          </a:xfrm>
          <a:prstGeom prst="line">
            <a:avLst/>
          </a:prstGeom>
          <a:ln w="1270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>
            <a:extLst>
              <a:ext uri="{FF2B5EF4-FFF2-40B4-BE49-F238E27FC236}">
                <a16:creationId xmlns:a16="http://schemas.microsoft.com/office/drawing/2014/main" id="{D16D9641-9C25-B8BA-2AC7-A58C19C7700A}"/>
              </a:ext>
            </a:extLst>
          </p:cNvPr>
          <p:cNvSpPr txBox="1"/>
          <p:nvPr/>
        </p:nvSpPr>
        <p:spPr>
          <a:xfrm>
            <a:off x="8475510" y="2873183"/>
            <a:ext cx="1866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FF0000"/>
                </a:solidFill>
              </a:rPr>
              <a:t>Dunya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Ortalamasi</a:t>
            </a:r>
            <a:r>
              <a:rPr lang="en-GB" sz="1600" dirty="0">
                <a:solidFill>
                  <a:srgbClr val="FF0000"/>
                </a:solidFill>
              </a:rPr>
              <a:t> :1</a:t>
            </a:r>
          </a:p>
        </p:txBody>
      </p:sp>
    </p:spTree>
    <p:extLst>
      <p:ext uri="{BB962C8B-B14F-4D97-AF65-F5344CB8AC3E}">
        <p14:creationId xmlns:p14="http://schemas.microsoft.com/office/powerpoint/2010/main" val="188272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A4AF6-B3F4-56A4-2DA3-6D7C07448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108B960E-CB0B-1603-DB09-3383F8378F30}"/>
              </a:ext>
            </a:extLst>
          </p:cNvPr>
          <p:cNvSpPr/>
          <p:nvPr/>
        </p:nvSpPr>
        <p:spPr>
          <a:xfrm>
            <a:off x="932155" y="667859"/>
            <a:ext cx="10662083" cy="233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400" b="1" spc="35" dirty="0">
                <a:solidFill>
                  <a:srgbClr val="1C1D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b="1" spc="35" dirty="0">
              <a:solidFill>
                <a:srgbClr val="1C1D1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b="1" spc="35" dirty="0">
              <a:solidFill>
                <a:srgbClr val="1C1D1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400" spc="35" dirty="0">
              <a:solidFill>
                <a:srgbClr val="1C1D1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tr-TR" sz="1400" spc="35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tr-TR" sz="1400" spc="35" dirty="0">
              <a:solidFill>
                <a:srgbClr val="1C1D1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0CD762E-1E8A-BA13-FE05-E22BE91259FE}"/>
              </a:ext>
            </a:extLst>
          </p:cNvPr>
          <p:cNvSpPr txBox="1"/>
          <p:nvPr/>
        </p:nvSpPr>
        <p:spPr>
          <a:xfrm>
            <a:off x="1162487" y="1337371"/>
            <a:ext cx="98670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0000"/>
              </a:buClr>
              <a:buFont typeface="Symbol" pitchFamily="2" charset="2"/>
              <a:buChar char=""/>
            </a:pPr>
            <a:r>
              <a:rPr lang="tr-T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Genel sıralamada </a:t>
            </a:r>
            <a:r>
              <a:rPr lang="tr-T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1000-1200 bandında </a:t>
            </a:r>
            <a:r>
              <a:rPr lang="tr-T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Türkiye’de 97 üniversite arasında </a:t>
            </a:r>
            <a:r>
              <a:rPr lang="tr-TR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Sıradayız.</a:t>
            </a:r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Symbol" pitchFamily="2" charset="2"/>
              <a:buChar char=""/>
              <a:tabLst>
                <a:tab pos="2263775" algn="l"/>
              </a:tabLst>
            </a:pPr>
            <a:r>
              <a:rPr lang="tr-T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 ve Sağlık alanında </a:t>
            </a:r>
            <a:r>
              <a:rPr lang="tr-T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Dünyada </a:t>
            </a:r>
            <a:r>
              <a:rPr lang="tr-TR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601-800 bandında</a:t>
            </a:r>
            <a:r>
              <a:rPr lang="tr-T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Türkiye’de 51 üniversite arasında </a:t>
            </a:r>
            <a:r>
              <a:rPr lang="tr-TR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Sıradayız.</a:t>
            </a:r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Symbol" pitchFamily="2" charset="2"/>
              <a:buChar char=""/>
            </a:pPr>
            <a:r>
              <a:rPr lang="tr-T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Genel mühendislik alanında</a:t>
            </a:r>
            <a:r>
              <a:rPr lang="tr-T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Dünyada </a:t>
            </a:r>
            <a:r>
              <a:rPr lang="tr-TR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501-600 bandında</a:t>
            </a:r>
            <a:r>
              <a:rPr lang="tr-T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Türkiye’de 44 üniversite arasında </a:t>
            </a:r>
            <a:r>
              <a:rPr lang="tr-TR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Sıradayız.</a:t>
            </a:r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Symbol" pitchFamily="2" charset="2"/>
              <a:buChar char=""/>
            </a:pPr>
            <a:r>
              <a:rPr lang="tr-T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Ziraat Mühendisliği alanında</a:t>
            </a:r>
            <a:r>
              <a:rPr lang="tr-T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Dünyada </a:t>
            </a:r>
            <a:r>
              <a:rPr lang="tr-TR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601-800 bandında </a:t>
            </a:r>
            <a:r>
              <a:rPr lang="tr-T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Türkiye’de 22 üniversite arasında </a:t>
            </a:r>
            <a:r>
              <a:rPr lang="tr-TR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Sıradayız.</a:t>
            </a:r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Symbol" pitchFamily="2" charset="2"/>
              <a:buChar char=""/>
            </a:pPr>
            <a:r>
              <a:rPr lang="tr-T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 Bilimleri alanında </a:t>
            </a:r>
            <a:r>
              <a:rPr lang="tr-T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Dünyada</a:t>
            </a:r>
            <a:r>
              <a:rPr lang="tr-TR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601-800 bandında </a:t>
            </a:r>
            <a:r>
              <a:rPr lang="tr-T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Türkiye’de 26 üniversite arasında </a:t>
            </a:r>
            <a:r>
              <a:rPr lang="tr-TR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Sıradayız.</a:t>
            </a:r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Symbol" pitchFamily="2" charset="2"/>
              <a:buChar char=""/>
            </a:pPr>
            <a:r>
              <a:rPr lang="tr-T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 Bilimler alanında</a:t>
            </a:r>
            <a:r>
              <a:rPr lang="tr-T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Dünyada </a:t>
            </a:r>
            <a:r>
              <a:rPr lang="tr-TR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501-600 bandında </a:t>
            </a:r>
            <a:r>
              <a:rPr lang="tr-T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Türkiye’de 44 üniversite arasında </a:t>
            </a:r>
            <a:r>
              <a:rPr lang="tr-TR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Sıradayız.</a:t>
            </a:r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3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0964128-4427-4A8A-A9CD-F2CFD5304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482" y="526939"/>
            <a:ext cx="8080645" cy="5021605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FB98D21-D284-48B6-857A-BAC448319FB3}"/>
              </a:ext>
            </a:extLst>
          </p:cNvPr>
          <p:cNvSpPr txBox="1"/>
          <p:nvPr/>
        </p:nvSpPr>
        <p:spPr>
          <a:xfrm>
            <a:off x="9081855" y="21306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24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7C48D5F-F597-416E-AB49-370380414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184" y="2130641"/>
            <a:ext cx="518205" cy="49381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0B6EEB8-0D36-4C07-A999-D240AE0625A3}"/>
              </a:ext>
            </a:extLst>
          </p:cNvPr>
          <p:cNvSpPr txBox="1"/>
          <p:nvPr/>
        </p:nvSpPr>
        <p:spPr>
          <a:xfrm>
            <a:off x="6942338" y="18376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7332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F44D4-002B-1F4B-75E3-CDEB34E49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DA6160A-DF4B-5A3D-FE61-AB7D74BB4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8" y="42658"/>
            <a:ext cx="11563109" cy="681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9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BF7DDD22-31A1-46DC-9AE9-B6B0F475D05F}"/>
              </a:ext>
            </a:extLst>
          </p:cNvPr>
          <p:cNvSpPr/>
          <p:nvPr/>
        </p:nvSpPr>
        <p:spPr>
          <a:xfrm>
            <a:off x="932155" y="667859"/>
            <a:ext cx="10662083" cy="582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spc="35" dirty="0">
                <a:solidFill>
                  <a:srgbClr val="1C1D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YILINDA KABUL EDİLEN DIŞ KAYNAKLI PROJE BİLGİLERİ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400" spc="35" dirty="0">
              <a:solidFill>
                <a:srgbClr val="1C1D1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TÜBİTAK 1001 Projeleri (</a:t>
            </a:r>
            <a:r>
              <a:rPr lang="tr-TR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 Proje</a:t>
            </a: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tr-TR" sz="1400" spc="35" dirty="0">
              <a:solidFill>
                <a:srgbClr val="1C1D1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TÜBİTAK 1711 (Yapay Zeka Ekosistem) Projeleri (</a:t>
            </a:r>
            <a:r>
              <a:rPr lang="tr-TR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Proje</a:t>
            </a: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TÜBİTAK 1003, 1005 ve 3005 Projeleri (</a:t>
            </a:r>
            <a:r>
              <a:rPr lang="tr-TR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Proje</a:t>
            </a: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TÜBİTAK 1004 Projeleri (</a:t>
            </a:r>
            <a:r>
              <a:rPr lang="tr-TR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Proje</a:t>
            </a: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tr-TR" sz="1400" spc="35" dirty="0">
              <a:solidFill>
                <a:srgbClr val="1C1D1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TÜBİTAK Uluslararası İş Birliği Projeleri (</a:t>
            </a:r>
            <a:r>
              <a:rPr lang="tr-TR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Proje</a:t>
            </a: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tr-TR" sz="1400" spc="35" dirty="0">
              <a:solidFill>
                <a:srgbClr val="1C1D1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Avrupa Birliği Ve Diğer Uluslararası Projeler (</a:t>
            </a:r>
            <a:r>
              <a:rPr lang="tr-TR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 Proje</a:t>
            </a: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tr-TR" sz="1400" spc="35" dirty="0">
              <a:solidFill>
                <a:srgbClr val="1C1D1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TÜBİTAK TEYDEB Projeleri (</a:t>
            </a:r>
            <a:r>
              <a:rPr lang="tr-TR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Proje</a:t>
            </a: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tr-TR" sz="1400" spc="35" dirty="0">
              <a:solidFill>
                <a:srgbClr val="1C1D1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TÜBİTAK 1002 Projeleri (</a:t>
            </a:r>
            <a:r>
              <a:rPr lang="tr-TR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28 Proje</a:t>
            </a: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tr-TR" sz="1400" spc="35" dirty="0">
              <a:solidFill>
                <a:srgbClr val="1C1D1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TÜSEB Projeleri (</a:t>
            </a:r>
            <a:r>
              <a:rPr lang="tr-TR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17 Proje</a:t>
            </a: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tr-TR" sz="1400" spc="35" dirty="0">
              <a:solidFill>
                <a:srgbClr val="1C1D1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Diğer Kurum Ve Kuruluşlarca Desteklenen Projeler (</a:t>
            </a:r>
            <a:r>
              <a:rPr lang="tr-TR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 Proje</a:t>
            </a:r>
            <a:r>
              <a:rPr lang="tr-TR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tr-TR" sz="1400" spc="35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b="1" spc="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TOPLAM PROJE BÜTÇESİ :  68 Milyon TL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tr-TR" sz="1400" spc="35" dirty="0">
              <a:solidFill>
                <a:srgbClr val="1C1D1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53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85012-BBFE-11FD-729D-6992534E1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1B75111-8944-A81D-885D-0A0ED344FA94}"/>
              </a:ext>
            </a:extLst>
          </p:cNvPr>
          <p:cNvSpPr/>
          <p:nvPr/>
        </p:nvSpPr>
        <p:spPr>
          <a:xfrm>
            <a:off x="932154" y="945652"/>
            <a:ext cx="1066208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spc="35" dirty="0">
                <a:solidFill>
                  <a:srgbClr val="1C1D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ARDEB İSTATİSTİKLERİ (2018-2022)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992D214B-4E3A-8F55-6556-820921C59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24679"/>
              </p:ext>
            </p:extLst>
          </p:nvPr>
        </p:nvGraphicFramePr>
        <p:xfrm>
          <a:off x="933061" y="1917440"/>
          <a:ext cx="10451723" cy="20751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433">
                  <a:extLst>
                    <a:ext uri="{9D8B030D-6E8A-4147-A177-3AD203B41FA5}">
                      <a16:colId xmlns:a16="http://schemas.microsoft.com/office/drawing/2014/main" val="3955885315"/>
                    </a:ext>
                  </a:extLst>
                </a:gridCol>
                <a:gridCol w="1183154">
                  <a:extLst>
                    <a:ext uri="{9D8B030D-6E8A-4147-A177-3AD203B41FA5}">
                      <a16:colId xmlns:a16="http://schemas.microsoft.com/office/drawing/2014/main" val="3915111031"/>
                    </a:ext>
                  </a:extLst>
                </a:gridCol>
                <a:gridCol w="1504973">
                  <a:extLst>
                    <a:ext uri="{9D8B030D-6E8A-4147-A177-3AD203B41FA5}">
                      <a16:colId xmlns:a16="http://schemas.microsoft.com/office/drawing/2014/main" val="2162416555"/>
                    </a:ext>
                  </a:extLst>
                </a:gridCol>
                <a:gridCol w="1287272">
                  <a:extLst>
                    <a:ext uri="{9D8B030D-6E8A-4147-A177-3AD203B41FA5}">
                      <a16:colId xmlns:a16="http://schemas.microsoft.com/office/drawing/2014/main" val="3885047815"/>
                    </a:ext>
                  </a:extLst>
                </a:gridCol>
                <a:gridCol w="1552298">
                  <a:extLst>
                    <a:ext uri="{9D8B030D-6E8A-4147-A177-3AD203B41FA5}">
                      <a16:colId xmlns:a16="http://schemas.microsoft.com/office/drawing/2014/main" val="4031965063"/>
                    </a:ext>
                  </a:extLst>
                </a:gridCol>
                <a:gridCol w="1959304">
                  <a:extLst>
                    <a:ext uri="{9D8B030D-6E8A-4147-A177-3AD203B41FA5}">
                      <a16:colId xmlns:a16="http://schemas.microsoft.com/office/drawing/2014/main" val="4075854363"/>
                    </a:ext>
                  </a:extLst>
                </a:gridCol>
                <a:gridCol w="1857289">
                  <a:extLst>
                    <a:ext uri="{9D8B030D-6E8A-4147-A177-3AD203B41FA5}">
                      <a16:colId xmlns:a16="http://schemas.microsoft.com/office/drawing/2014/main" val="1520424668"/>
                    </a:ext>
                  </a:extLst>
                </a:gridCol>
              </a:tblGrid>
              <a:tr h="1629628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 Başvuru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Destek kararı verilen Proje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Destek kararı verilen Proje bütçe toplamı             ( Milyon TL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İlgili yıllarda yürürlükte olan proje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İlgili yıllarda yürürlükte olan proje toplam destek bütçeleri                   ( Milyon TL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İlgili yıllarda yürürlükte olan proje toplam destek bütçeleri ortalaması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İlgili yıllarda yürürlükte olan projelere aktarılan tutar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Milyon TL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61845"/>
                  </a:ext>
                </a:extLst>
              </a:tr>
              <a:tr h="445568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73,06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733663"/>
                  </a:ext>
                </a:extLst>
              </a:tr>
            </a:tbl>
          </a:graphicData>
        </a:graphic>
      </p:graphicFrame>
      <p:sp>
        <p:nvSpPr>
          <p:cNvPr id="9" name="Dikdörtgen 8">
            <a:extLst>
              <a:ext uri="{FF2B5EF4-FFF2-40B4-BE49-F238E27FC236}">
                <a16:creationId xmlns:a16="http://schemas.microsoft.com/office/drawing/2014/main" id="{4C4B11E3-B986-506E-1859-4EE08B418F36}"/>
              </a:ext>
            </a:extLst>
          </p:cNvPr>
          <p:cNvSpPr/>
          <p:nvPr/>
        </p:nvSpPr>
        <p:spPr>
          <a:xfrm>
            <a:off x="811841" y="6345802"/>
            <a:ext cx="7458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9_universiteler_bazinda_ardeb_verileri_2018-2022.pdf (tubitak.gov.tr)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685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95C11E-2B9B-4A7F-B7B8-2B407DEA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128"/>
          </a:xfrm>
        </p:spPr>
        <p:txBody>
          <a:bodyPr>
            <a:normAutofit fontScale="90000"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Akdeniz Üniversitesi BAP 2023 Proje İstatistikleri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926CEA25-4D1D-4183-A45E-4065D31D5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969948"/>
              </p:ext>
            </p:extLst>
          </p:nvPr>
        </p:nvGraphicFramePr>
        <p:xfrm>
          <a:off x="1099455" y="2125378"/>
          <a:ext cx="9571890" cy="2744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92423">
                  <a:extLst>
                    <a:ext uri="{9D8B030D-6E8A-4147-A177-3AD203B41FA5}">
                      <a16:colId xmlns:a16="http://schemas.microsoft.com/office/drawing/2014/main" val="1744453458"/>
                    </a:ext>
                  </a:extLst>
                </a:gridCol>
                <a:gridCol w="2482824">
                  <a:extLst>
                    <a:ext uri="{9D8B030D-6E8A-4147-A177-3AD203B41FA5}">
                      <a16:colId xmlns:a16="http://schemas.microsoft.com/office/drawing/2014/main" val="146635569"/>
                    </a:ext>
                  </a:extLst>
                </a:gridCol>
                <a:gridCol w="3196643">
                  <a:extLst>
                    <a:ext uri="{9D8B030D-6E8A-4147-A177-3AD203B41FA5}">
                      <a16:colId xmlns:a16="http://schemas.microsoft.com/office/drawing/2014/main" val="3370850427"/>
                    </a:ext>
                  </a:extLst>
                </a:gridCol>
              </a:tblGrid>
              <a:tr h="397915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 Türleri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 Bütçeleri (TL)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826024"/>
                  </a:ext>
                </a:extLst>
              </a:tr>
              <a:tr h="303076"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Lisans Tez Projesi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869.817,80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17961"/>
                  </a:ext>
                </a:extLst>
              </a:tr>
              <a:tr h="303076"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Doktora Tez Projesi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1.270.171,97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7588"/>
                  </a:ext>
                </a:extLst>
              </a:tr>
              <a:tr h="303076"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Tıpta Uzmanlık Tez Projesi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865.261,02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35351"/>
                  </a:ext>
                </a:extLst>
              </a:tr>
              <a:tr h="303076"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Diş Hekimliğinde Uzmanlık Tez Projesi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110.877,34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24333"/>
                  </a:ext>
                </a:extLst>
              </a:tr>
              <a:tr h="303076"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Özlenen Öğrenci Projesi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27.982,95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33299"/>
                  </a:ext>
                </a:extLst>
              </a:tr>
              <a:tr h="303076"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Araştırma Projesi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4.518.858,98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488619"/>
                  </a:ext>
                </a:extLst>
              </a:tr>
              <a:tr h="303076"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7.662.970,06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73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4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95C11E-2B9B-4A7F-B7B8-2B407DEA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3087"/>
          </a:xfrm>
        </p:spPr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Akdeniz Üniversitesi Patent ve Girişimcilik İstatistikleri*</a:t>
            </a:r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D1A008C1-FAF2-4013-81F1-F01B2D842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58213"/>
              </p:ext>
            </p:extLst>
          </p:nvPr>
        </p:nvGraphicFramePr>
        <p:xfrm>
          <a:off x="429209" y="1558212"/>
          <a:ext cx="11522595" cy="27167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9120">
                  <a:extLst>
                    <a:ext uri="{9D8B030D-6E8A-4147-A177-3AD203B41FA5}">
                      <a16:colId xmlns:a16="http://schemas.microsoft.com/office/drawing/2014/main" val="3370850427"/>
                    </a:ext>
                  </a:extLst>
                </a:gridCol>
                <a:gridCol w="1522935">
                  <a:extLst>
                    <a:ext uri="{9D8B030D-6E8A-4147-A177-3AD203B41FA5}">
                      <a16:colId xmlns:a16="http://schemas.microsoft.com/office/drawing/2014/main" val="1618628039"/>
                    </a:ext>
                  </a:extLst>
                </a:gridCol>
                <a:gridCol w="1443306">
                  <a:extLst>
                    <a:ext uri="{9D8B030D-6E8A-4147-A177-3AD203B41FA5}">
                      <a16:colId xmlns:a16="http://schemas.microsoft.com/office/drawing/2014/main" val="721959600"/>
                    </a:ext>
                  </a:extLst>
                </a:gridCol>
                <a:gridCol w="1788582">
                  <a:extLst>
                    <a:ext uri="{9D8B030D-6E8A-4147-A177-3AD203B41FA5}">
                      <a16:colId xmlns:a16="http://schemas.microsoft.com/office/drawing/2014/main" val="2956696954"/>
                    </a:ext>
                  </a:extLst>
                </a:gridCol>
                <a:gridCol w="1914526">
                  <a:extLst>
                    <a:ext uri="{9D8B030D-6E8A-4147-A177-3AD203B41FA5}">
                      <a16:colId xmlns:a16="http://schemas.microsoft.com/office/drawing/2014/main" val="4035932923"/>
                    </a:ext>
                  </a:extLst>
                </a:gridCol>
                <a:gridCol w="1802063">
                  <a:extLst>
                    <a:ext uri="{9D8B030D-6E8A-4147-A177-3AD203B41FA5}">
                      <a16:colId xmlns:a16="http://schemas.microsoft.com/office/drawing/2014/main" val="1644403401"/>
                    </a:ext>
                  </a:extLst>
                </a:gridCol>
                <a:gridCol w="1802063">
                  <a:extLst>
                    <a:ext uri="{9D8B030D-6E8A-4147-A177-3AD203B41FA5}">
                      <a16:colId xmlns:a16="http://schemas.microsoft.com/office/drawing/2014/main" val="1703247585"/>
                    </a:ext>
                  </a:extLst>
                </a:gridCol>
              </a:tblGrid>
              <a:tr h="1964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Ulusal Patent Başvuru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Uluslararası Patent Başvuru Sayısı</a:t>
                      </a:r>
                    </a:p>
                    <a:p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Ulusal Patent Tescil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Uluslararası Patent Tescil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Öğrenci/Mezun Teknoloji Firma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Akdeniz Üniversitesi Akademisyen Teknoloji Firma Sayısı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Akademisyen Teknoloji Firma Sayısı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826024"/>
                  </a:ext>
                </a:extLst>
              </a:tr>
              <a:tr h="7517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17961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331C48CB-D892-4855-9077-6FB25CFFE375}"/>
              </a:ext>
            </a:extLst>
          </p:cNvPr>
          <p:cNvSpPr txBox="1"/>
          <p:nvPr/>
        </p:nvSpPr>
        <p:spPr>
          <a:xfrm>
            <a:off x="429209" y="6008913"/>
            <a:ext cx="729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*Antalya Teknokent Yönetici ve İşletici A. Ş. Genel Müdürlüğü mevcut veriler</a:t>
            </a:r>
          </a:p>
        </p:txBody>
      </p:sp>
    </p:spTree>
    <p:extLst>
      <p:ext uri="{BB962C8B-B14F-4D97-AF65-F5344CB8AC3E}">
        <p14:creationId xmlns:p14="http://schemas.microsoft.com/office/powerpoint/2010/main" val="3808644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FD12089-9076-4F18-9112-2D3D89531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16" y="500192"/>
            <a:ext cx="5211625" cy="270780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D8E07A8-89A9-6E62-7EF2-57A928094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825" y="375534"/>
            <a:ext cx="4763352" cy="295711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54B7997-9097-DECC-EF0B-B3C31F6A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443" y="3650008"/>
            <a:ext cx="4763352" cy="29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4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3C83D7-12BB-315F-D0D5-869CC01F3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988" y="458057"/>
            <a:ext cx="6692827" cy="2026030"/>
          </a:xfrm>
        </p:spPr>
        <p:txBody>
          <a:bodyPr>
            <a:normAutofit/>
          </a:bodyPr>
          <a:lstStyle/>
          <a:p>
            <a:pPr algn="l"/>
            <a:br>
              <a:rPr lang="tr-TR" sz="3200" b="1" dirty="0">
                <a:latin typeface="+mn-lt"/>
                <a:cs typeface="Times New Roman" panose="02020603050405020304" pitchFamily="18" charset="0"/>
              </a:rPr>
            </a:br>
            <a:r>
              <a:rPr lang="tr-TR" sz="3200" b="1" dirty="0">
                <a:latin typeface="+mn-lt"/>
              </a:rPr>
              <a:t>KURUMSAL ARAŞTIRMA ve VERİ YÖNETİMİ KOORDİNATÖRLÜĞÜ</a:t>
            </a:r>
            <a:br>
              <a:rPr lang="tr-TR" sz="3200" b="1" dirty="0"/>
            </a:br>
            <a:endParaRPr lang="tr-TR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785CD05-E20D-E097-2D05-0BF422BA1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987" y="2183217"/>
            <a:ext cx="6692827" cy="1569486"/>
          </a:xfrm>
        </p:spPr>
        <p:txBody>
          <a:bodyPr>
            <a:normAutofit/>
          </a:bodyPr>
          <a:lstStyle/>
          <a:p>
            <a:pPr algn="l"/>
            <a:r>
              <a:rPr lang="tr-TR" b="1" dirty="0"/>
              <a:t>1- Veri Yönetimi Ofisi</a:t>
            </a:r>
          </a:p>
          <a:p>
            <a:pPr algn="l"/>
            <a:r>
              <a:rPr lang="tr-TR" b="1" dirty="0"/>
              <a:t>2-Sürdürülebilirlik Ofisi</a:t>
            </a:r>
          </a:p>
          <a:p>
            <a:pPr algn="l"/>
            <a:r>
              <a:rPr lang="tr-TR" b="1" dirty="0"/>
              <a:t>3-Dış Kaynaklı Proje Destek Ofisi</a:t>
            </a:r>
          </a:p>
        </p:txBody>
      </p:sp>
      <p:pic>
        <p:nvPicPr>
          <p:cNvPr id="1026" name="Picture 2" descr="Kurumsal Kimlik - Basın ve Halkla İlişkiler Şube Müdürlüğü">
            <a:extLst>
              <a:ext uri="{FF2B5EF4-FFF2-40B4-BE49-F238E27FC236}">
                <a16:creationId xmlns:a16="http://schemas.microsoft.com/office/drawing/2014/main" id="{3573C29E-F726-AAD5-67AE-832CC811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6376" y="1815697"/>
            <a:ext cx="2965544" cy="29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7E59642-B3C7-3FB1-B859-F495CC595C84}"/>
              </a:ext>
            </a:extLst>
          </p:cNvPr>
          <p:cNvSpPr txBox="1"/>
          <p:nvPr/>
        </p:nvSpPr>
        <p:spPr>
          <a:xfrm>
            <a:off x="743989" y="3752703"/>
            <a:ext cx="78423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Yürütme Kurulu</a:t>
            </a:r>
            <a:endParaRPr lang="tr-T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Dr. Ömer Halil Çolak (Koordinatör)</a:t>
            </a:r>
          </a:p>
          <a:p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İsmail Veli Sezgin (Koordinatör Yardımcısı)</a:t>
            </a:r>
          </a:p>
          <a:p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Doç. Dr. Hamza Feza </a:t>
            </a:r>
            <a:r>
              <a:rPr lang="tr-T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Carlak</a:t>
            </a: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(Dış Kaynaklı Proje Destek Ofisi Sorumlusu)</a:t>
            </a:r>
          </a:p>
          <a:p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Doç. Dr. Alper Bilge</a:t>
            </a:r>
          </a:p>
          <a:p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Doç. Dr. Mehmet </a:t>
            </a:r>
            <a:r>
              <a:rPr lang="tr-T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Kayakuş</a:t>
            </a:r>
            <a:endParaRPr lang="tr-T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Doç. Dr. Ethem </a:t>
            </a:r>
            <a:r>
              <a:rPr lang="tr-T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Karadirek</a:t>
            </a: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(Sürdürülebilirlik Ofisi Sorumlusu)</a:t>
            </a:r>
          </a:p>
          <a:p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Doç. Dr. Mehmet Torun</a:t>
            </a:r>
          </a:p>
        </p:txBody>
      </p:sp>
    </p:spTree>
    <p:extLst>
      <p:ext uri="{BB962C8B-B14F-4D97-AF65-F5344CB8AC3E}">
        <p14:creationId xmlns:p14="http://schemas.microsoft.com/office/powerpoint/2010/main" val="1017307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4DA285-9BAD-3567-9766-F764EF3F53D2}"/>
              </a:ext>
            </a:extLst>
          </p:cNvPr>
          <p:cNvSpPr txBox="1">
            <a:spLocks/>
          </p:cNvSpPr>
          <p:nvPr/>
        </p:nvSpPr>
        <p:spPr>
          <a:xfrm>
            <a:off x="2488705" y="480669"/>
            <a:ext cx="6960095" cy="7716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latin typeface="+mn-lt"/>
                <a:cs typeface="Times New Roman" panose="02020603050405020304" pitchFamily="18" charset="0"/>
              </a:rPr>
              <a:t>YÜKSEKÖĞRETİM VERİLERİ</a:t>
            </a:r>
            <a:endParaRPr lang="tr-TR" sz="36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FD00A7-57EA-B838-EF2E-E44B3E63F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62" y="1465109"/>
            <a:ext cx="5275838" cy="452639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5D02983-158B-C5BB-C51C-122018CFD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07" y="2092487"/>
            <a:ext cx="5450625" cy="32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6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4DA285-9BAD-3567-9766-F764EF3F53D2}"/>
              </a:ext>
            </a:extLst>
          </p:cNvPr>
          <p:cNvSpPr txBox="1">
            <a:spLocks/>
          </p:cNvSpPr>
          <p:nvPr/>
        </p:nvSpPr>
        <p:spPr>
          <a:xfrm>
            <a:off x="743988" y="458057"/>
            <a:ext cx="6960095" cy="7716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latin typeface="+mn-lt"/>
                <a:cs typeface="Times New Roman" panose="02020603050405020304" pitchFamily="18" charset="0"/>
              </a:rPr>
              <a:t>YÜKSEKÖĞRETİM VERİLERİ</a:t>
            </a:r>
            <a:endParaRPr lang="tr-TR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4BADBBE-736C-B341-13C3-32C50A065A87}"/>
              </a:ext>
            </a:extLst>
          </p:cNvPr>
          <p:cNvSpPr txBox="1"/>
          <p:nvPr/>
        </p:nvSpPr>
        <p:spPr>
          <a:xfrm>
            <a:off x="1008993" y="1144214"/>
            <a:ext cx="1085718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effectLst/>
                <a:latin typeface="Helvetica" pitchFamily="2" charset="0"/>
              </a:rPr>
              <a:t>1-İlgi yazı ile </a:t>
            </a:r>
            <a:r>
              <a:rPr lang="tr-TR" b="1" dirty="0" err="1">
                <a:effectLst/>
                <a:latin typeface="Helvetica" pitchFamily="2" charset="0"/>
              </a:rPr>
              <a:t>YÖK'ün</a:t>
            </a:r>
            <a:r>
              <a:rPr lang="tr-TR" b="1" dirty="0">
                <a:effectLst/>
                <a:latin typeface="Helvetica" pitchFamily="2" charset="0"/>
              </a:rPr>
              <a:t> "Üniversite İzleme ve Değerlendirme Genel Raporu" </a:t>
            </a:r>
            <a:r>
              <a:rPr lang="tr-TR" dirty="0">
                <a:effectLst/>
                <a:latin typeface="Helvetica" pitchFamily="2" charset="0"/>
              </a:rPr>
              <a:t>göstergeleri ile</a:t>
            </a:r>
          </a:p>
          <a:p>
            <a:r>
              <a:rPr lang="tr-TR" b="1" dirty="0" err="1">
                <a:effectLst/>
                <a:latin typeface="Helvetica" pitchFamily="2" charset="0"/>
              </a:rPr>
              <a:t>YÖKAK'ın</a:t>
            </a:r>
            <a:r>
              <a:rPr lang="tr-TR" b="1" dirty="0">
                <a:effectLst/>
                <a:latin typeface="Helvetica" pitchFamily="2" charset="0"/>
              </a:rPr>
              <a:t> "Kurum İç Değerlendirme Raporu" (KİDR) göstergeleri</a:t>
            </a:r>
            <a:r>
              <a:rPr lang="tr-TR" dirty="0">
                <a:effectLst/>
                <a:latin typeface="Helvetica" pitchFamily="2" charset="0"/>
              </a:rPr>
              <a:t>ndeki </a:t>
            </a:r>
            <a:r>
              <a:rPr lang="tr-TR" b="1" dirty="0">
                <a:effectLst/>
                <a:latin typeface="Helvetica" pitchFamily="2" charset="0"/>
              </a:rPr>
              <a:t>2023 yılı verilerinin</a:t>
            </a:r>
          </a:p>
          <a:p>
            <a:r>
              <a:rPr lang="tr-TR" b="1" dirty="0">
                <a:solidFill>
                  <a:srgbClr val="FF0000"/>
                </a:solidFill>
                <a:effectLst/>
                <a:latin typeface="Helvetica" pitchFamily="2" charset="0"/>
              </a:rPr>
              <a:t>"</a:t>
            </a:r>
            <a:r>
              <a:rPr lang="tr-TR" b="1" dirty="0" err="1">
                <a:solidFill>
                  <a:srgbClr val="FF0000"/>
                </a:solidFill>
                <a:effectLst/>
                <a:latin typeface="Helvetica" pitchFamily="2" charset="0"/>
              </a:rPr>
              <a:t>Yükseköğretim</a:t>
            </a:r>
            <a:r>
              <a:rPr lang="tr-TR" b="1" dirty="0">
                <a:solidFill>
                  <a:srgbClr val="FF0000"/>
                </a:solidFill>
                <a:effectLst/>
                <a:latin typeface="Helvetica" pitchFamily="2" charset="0"/>
              </a:rPr>
              <a:t> Verileri" </a:t>
            </a:r>
            <a:r>
              <a:rPr lang="tr-TR" dirty="0">
                <a:effectLst/>
                <a:latin typeface="Helvetica" pitchFamily="2" charset="0"/>
              </a:rPr>
              <a:t>ortak ismi ile tek elden </a:t>
            </a:r>
            <a:r>
              <a:rPr lang="tr-TR" dirty="0" err="1">
                <a:effectLst/>
                <a:latin typeface="Helvetica" pitchFamily="2" charset="0"/>
              </a:rPr>
              <a:t>toplanak</a:t>
            </a:r>
            <a:r>
              <a:rPr lang="tr-TR" dirty="0">
                <a:effectLst/>
                <a:latin typeface="Helvetica" pitchFamily="2" charset="0"/>
              </a:rPr>
              <a:t> </a:t>
            </a:r>
          </a:p>
          <a:p>
            <a:r>
              <a:rPr lang="tr-TR" dirty="0">
                <a:effectLst/>
                <a:latin typeface="Helvetica" pitchFamily="2" charset="0"/>
              </a:rPr>
              <a:t>2- Bu amaçla </a:t>
            </a:r>
            <a:r>
              <a:rPr lang="tr-TR" b="1" dirty="0">
                <a:effectLst/>
                <a:latin typeface="Helvetica" pitchFamily="2" charset="0"/>
              </a:rPr>
              <a:t>YÖK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b="1" dirty="0">
                <a:effectLst/>
                <a:latin typeface="Helvetica" pitchFamily="2" charset="0"/>
              </a:rPr>
              <a:t>yeni bir </a:t>
            </a:r>
            <a:r>
              <a:rPr lang="tr-TR" b="1" dirty="0" err="1">
                <a:effectLst/>
                <a:latin typeface="Helvetica" pitchFamily="2" charset="0"/>
              </a:rPr>
              <a:t>arayüz</a:t>
            </a:r>
            <a:r>
              <a:rPr lang="tr-TR" dirty="0">
                <a:latin typeface="Helvetica" pitchFamily="2" charset="0"/>
              </a:rPr>
              <a:t> </a:t>
            </a:r>
            <a:r>
              <a:rPr lang="tr-TR" dirty="0">
                <a:effectLst/>
                <a:latin typeface="Helvetica" pitchFamily="2" charset="0"/>
              </a:rPr>
              <a:t>oluşturdu. (Üniversitemiz için 3 veri giriş görevlisi tanımlandı ve YÖKSİS bağlantıları açıldı)</a:t>
            </a:r>
          </a:p>
          <a:p>
            <a:r>
              <a:rPr lang="tr-TR" dirty="0">
                <a:latin typeface="Helvetica" pitchFamily="2" charset="0"/>
              </a:rPr>
              <a:t>3-</a:t>
            </a:r>
            <a:r>
              <a:rPr lang="tr-TR" dirty="0">
                <a:effectLst/>
                <a:latin typeface="Helvetica" pitchFamily="2" charset="0"/>
              </a:rPr>
              <a:t>Yükseköğretim Verileri çalışması kapsamında </a:t>
            </a:r>
            <a:r>
              <a:rPr lang="tr-TR" dirty="0" err="1">
                <a:effectLst/>
                <a:latin typeface="Helvetica" pitchFamily="2" charset="0"/>
              </a:rPr>
              <a:t>üniversitemizden</a:t>
            </a:r>
            <a:r>
              <a:rPr lang="tr-TR" dirty="0">
                <a:effectLst/>
                <a:latin typeface="Helvetica" pitchFamily="2" charset="0"/>
              </a:rPr>
              <a:t> toplanacak </a:t>
            </a:r>
            <a:r>
              <a:rPr lang="tr-TR" b="1" dirty="0">
                <a:effectLst/>
                <a:latin typeface="Helvetica" pitchFamily="2" charset="0"/>
              </a:rPr>
              <a:t>74 göstergeye</a:t>
            </a:r>
          </a:p>
          <a:p>
            <a:r>
              <a:rPr lang="tr-TR" dirty="0">
                <a:effectLst/>
                <a:latin typeface="Helvetica" pitchFamily="2" charset="0"/>
              </a:rPr>
              <a:t>ait </a:t>
            </a:r>
            <a:r>
              <a:rPr lang="tr-TR" b="1" dirty="0">
                <a:effectLst/>
                <a:latin typeface="Helvetica" pitchFamily="2" charset="0"/>
              </a:rPr>
              <a:t>veriler ve kanıt </a:t>
            </a:r>
            <a:r>
              <a:rPr lang="tr-TR" b="1" dirty="0" err="1">
                <a:effectLst/>
                <a:latin typeface="Helvetica" pitchFamily="2" charset="0"/>
              </a:rPr>
              <a:t>dökü</a:t>
            </a:r>
            <a:r>
              <a:rPr lang="tr-TR" dirty="0" err="1">
                <a:effectLst/>
                <a:latin typeface="Helvetica" pitchFamily="2" charset="0"/>
              </a:rPr>
              <a:t>manlar</a:t>
            </a:r>
            <a:r>
              <a:rPr lang="tr-TR" dirty="0">
                <a:effectLst/>
                <a:latin typeface="Helvetica" pitchFamily="2" charset="0"/>
              </a:rPr>
              <a:t> girilecek</a:t>
            </a:r>
          </a:p>
          <a:p>
            <a:r>
              <a:rPr lang="tr-TR" dirty="0">
                <a:latin typeface="Helvetica" pitchFamily="2" charset="0"/>
              </a:rPr>
              <a:t>4-Son tarih - </a:t>
            </a:r>
            <a:r>
              <a:rPr lang="tr-TR" b="1" dirty="0">
                <a:solidFill>
                  <a:srgbClr val="FF0000"/>
                </a:solidFill>
                <a:latin typeface="Helvetica" pitchFamily="2" charset="0"/>
              </a:rPr>
              <a:t>05 Nisan 2024</a:t>
            </a:r>
          </a:p>
          <a:p>
            <a:endParaRPr lang="tr-TR" b="1" dirty="0">
              <a:latin typeface="Helvetica" pitchFamily="2" charset="0"/>
            </a:endParaRPr>
          </a:p>
          <a:p>
            <a:r>
              <a:rPr lang="tr-TR" b="1" dirty="0">
                <a:latin typeface="Helvetica" pitchFamily="2" charset="0"/>
              </a:rPr>
              <a:t>5- </a:t>
            </a:r>
            <a:r>
              <a:rPr lang="tr-TR" dirty="0">
                <a:latin typeface="Helvetica" pitchFamily="2" charset="0"/>
              </a:rPr>
              <a:t>Üniversiteler gösterge değerlerini kaydederken, eş zamanlı olarak </a:t>
            </a:r>
            <a:r>
              <a:rPr lang="tr-TR" b="1" dirty="0">
                <a:solidFill>
                  <a:srgbClr val="FF0000"/>
                </a:solidFill>
                <a:latin typeface="Helvetica" pitchFamily="2" charset="0"/>
              </a:rPr>
              <a:t>yaklaşık 200 göstergeye </a:t>
            </a:r>
            <a:r>
              <a:rPr lang="tr-TR" dirty="0">
                <a:latin typeface="Helvetica" pitchFamily="2" charset="0"/>
              </a:rPr>
              <a:t>ait</a:t>
            </a:r>
          </a:p>
          <a:p>
            <a:r>
              <a:rPr lang="tr-TR" dirty="0">
                <a:latin typeface="Helvetica" pitchFamily="2" charset="0"/>
              </a:rPr>
              <a:t>verilerin </a:t>
            </a:r>
            <a:r>
              <a:rPr lang="tr-TR" b="1" dirty="0">
                <a:latin typeface="Helvetica" pitchFamily="2" charset="0"/>
              </a:rPr>
              <a:t>hem YÖKSİS hem de ilgili kurumlardan (Sanayi ve Teknoloji Bakanlığı, TÜBİTAK, ÖSYM</a:t>
            </a:r>
          </a:p>
          <a:p>
            <a:r>
              <a:rPr lang="tr-TR" b="1" dirty="0">
                <a:latin typeface="Helvetica" pitchFamily="2" charset="0"/>
              </a:rPr>
              <a:t>vb.) temin edilmesi ve QS, THE, </a:t>
            </a:r>
            <a:r>
              <a:rPr lang="tr-TR" b="1" dirty="0" err="1">
                <a:latin typeface="Helvetica" pitchFamily="2" charset="0"/>
              </a:rPr>
              <a:t>InCites</a:t>
            </a:r>
            <a:r>
              <a:rPr lang="tr-TR" b="1" dirty="0">
                <a:latin typeface="Helvetica" pitchFamily="2" charset="0"/>
              </a:rPr>
              <a:t> vb. web sitelerinden çekilmesi </a:t>
            </a:r>
            <a:r>
              <a:rPr lang="tr-TR" dirty="0">
                <a:latin typeface="Helvetica" pitchFamily="2" charset="0"/>
              </a:rPr>
              <a:t>için </a:t>
            </a:r>
            <a:r>
              <a:rPr lang="tr-TR" dirty="0" err="1">
                <a:latin typeface="Helvetica" pitchFamily="2" charset="0"/>
              </a:rPr>
              <a:t>süreç</a:t>
            </a:r>
            <a:r>
              <a:rPr lang="tr-TR" dirty="0">
                <a:latin typeface="Helvetica" pitchFamily="2" charset="0"/>
              </a:rPr>
              <a:t> </a:t>
            </a:r>
            <a:r>
              <a:rPr lang="tr-TR" b="1" dirty="0">
                <a:latin typeface="Helvetica" pitchFamily="2" charset="0"/>
              </a:rPr>
              <a:t>YÖK ve YÖKAK</a:t>
            </a:r>
          </a:p>
          <a:p>
            <a:r>
              <a:rPr lang="tr-TR" b="1" dirty="0">
                <a:latin typeface="Helvetica" pitchFamily="2" charset="0"/>
              </a:rPr>
              <a:t>tarafından </a:t>
            </a:r>
            <a:r>
              <a:rPr lang="tr-TR" dirty="0">
                <a:latin typeface="Helvetica" pitchFamily="2" charset="0"/>
              </a:rPr>
              <a:t>başlatılmıştır.</a:t>
            </a:r>
          </a:p>
          <a:p>
            <a:r>
              <a:rPr lang="tr-TR" dirty="0">
                <a:latin typeface="Helvetica" pitchFamily="2" charset="0"/>
              </a:rPr>
              <a:t>6-Üniversitelerimizin verileri </a:t>
            </a:r>
            <a:r>
              <a:rPr lang="tr-TR" dirty="0" err="1">
                <a:latin typeface="Helvetica" pitchFamily="2" charset="0"/>
              </a:rPr>
              <a:t>yükleyeceği</a:t>
            </a:r>
            <a:r>
              <a:rPr lang="tr-TR" dirty="0">
                <a:latin typeface="Helvetica" pitchFamily="2" charset="0"/>
              </a:rPr>
              <a:t> son tarih olan 05.04.2024'den sonra YÖKSİS ve diğer</a:t>
            </a:r>
          </a:p>
          <a:p>
            <a:r>
              <a:rPr lang="tr-TR" dirty="0">
                <a:latin typeface="Helvetica" pitchFamily="2" charset="0"/>
              </a:rPr>
              <a:t>kurumlardan toplanacak göstergelere ait veriler YÖK ve YÖKAK tarafından </a:t>
            </a:r>
            <a:r>
              <a:rPr lang="tr-TR" dirty="0" err="1">
                <a:latin typeface="Helvetica" pitchFamily="2" charset="0"/>
              </a:rPr>
              <a:t>arayüze</a:t>
            </a:r>
            <a:r>
              <a:rPr lang="tr-TR" dirty="0">
                <a:latin typeface="Helvetica" pitchFamily="2" charset="0"/>
              </a:rPr>
              <a:t> </a:t>
            </a:r>
            <a:r>
              <a:rPr lang="tr-TR" dirty="0" err="1">
                <a:latin typeface="Helvetica" pitchFamily="2" charset="0"/>
              </a:rPr>
              <a:t>yüklenecektir</a:t>
            </a:r>
            <a:r>
              <a:rPr lang="tr-TR" dirty="0">
                <a:latin typeface="Helvetica" pitchFamily="2" charset="0"/>
              </a:rPr>
              <a:t>.</a:t>
            </a:r>
          </a:p>
          <a:p>
            <a:r>
              <a:rPr lang="tr-TR" b="1" dirty="0">
                <a:latin typeface="Helvetica" pitchFamily="2" charset="0"/>
              </a:rPr>
              <a:t>7-Üniversitelerimizin </a:t>
            </a:r>
            <a:r>
              <a:rPr lang="tr-TR" b="1" dirty="0">
                <a:solidFill>
                  <a:srgbClr val="FF0000"/>
                </a:solidFill>
                <a:latin typeface="Helvetica" pitchFamily="2" charset="0"/>
              </a:rPr>
              <a:t>bu verileri kontrol etmesi, eksik/yanlış olduğu </a:t>
            </a:r>
            <a:r>
              <a:rPr lang="tr-TR" b="1" dirty="0" err="1">
                <a:solidFill>
                  <a:srgbClr val="FF0000"/>
                </a:solidFill>
                <a:latin typeface="Helvetica" pitchFamily="2" charset="0"/>
              </a:rPr>
              <a:t>düşünülen</a:t>
            </a:r>
            <a:r>
              <a:rPr lang="tr-TR" b="1" dirty="0">
                <a:solidFill>
                  <a:srgbClr val="FF0000"/>
                </a:solidFill>
                <a:latin typeface="Helvetica" pitchFamily="2" charset="0"/>
              </a:rPr>
              <a:t> verilerin bildirilmesi istenecektir; </a:t>
            </a:r>
            <a:r>
              <a:rPr lang="tr-TR" b="1" dirty="0">
                <a:latin typeface="Helvetica" pitchFamily="2" charset="0"/>
              </a:rPr>
              <a:t>bu </a:t>
            </a:r>
            <a:r>
              <a:rPr lang="tr-TR" b="1" dirty="0" err="1">
                <a:latin typeface="Helvetica" pitchFamily="2" charset="0"/>
              </a:rPr>
              <a:t>süreç</a:t>
            </a:r>
            <a:r>
              <a:rPr lang="tr-TR" b="1" dirty="0">
                <a:latin typeface="Helvetica" pitchFamily="2" charset="0"/>
              </a:rPr>
              <a:t> için ayrı bir resmi yazı ile bilgilendirme yapılacaktır.</a:t>
            </a:r>
          </a:p>
          <a:p>
            <a:endParaRPr lang="tr-TR" dirty="0">
              <a:effectLst/>
              <a:latin typeface="Helvetica" pitchFamily="2" charset="0"/>
            </a:endParaRPr>
          </a:p>
          <a:p>
            <a:endParaRPr lang="tr-TR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35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4DA285-9BAD-3567-9766-F764EF3F53D2}"/>
              </a:ext>
            </a:extLst>
          </p:cNvPr>
          <p:cNvSpPr txBox="1">
            <a:spLocks/>
          </p:cNvSpPr>
          <p:nvPr/>
        </p:nvSpPr>
        <p:spPr>
          <a:xfrm>
            <a:off x="743988" y="1193782"/>
            <a:ext cx="6960095" cy="7716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latin typeface="+mn-lt"/>
                <a:cs typeface="Times New Roman" panose="02020603050405020304" pitchFamily="18" charset="0"/>
              </a:rPr>
              <a:t>YÜKSEKÖĞRETİM VERİLERİ - TAKVİM</a:t>
            </a:r>
            <a:endParaRPr lang="tr-TR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4BADBBE-736C-B341-13C3-32C50A065A87}"/>
              </a:ext>
            </a:extLst>
          </p:cNvPr>
          <p:cNvSpPr txBox="1"/>
          <p:nvPr/>
        </p:nvSpPr>
        <p:spPr>
          <a:xfrm>
            <a:off x="743988" y="2165130"/>
            <a:ext cx="1085718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effectLst/>
                <a:latin typeface="Helvetica" pitchFamily="2" charset="0"/>
              </a:rPr>
              <a:t>1- </a:t>
            </a:r>
            <a:r>
              <a:rPr lang="tr-TR" b="1" dirty="0">
                <a:solidFill>
                  <a:srgbClr val="FF0000"/>
                </a:solidFill>
                <a:effectLst/>
                <a:latin typeface="Helvetica" pitchFamily="2" charset="0"/>
              </a:rPr>
              <a:t>25 Mart 2024 </a:t>
            </a:r>
            <a:r>
              <a:rPr lang="tr-TR" b="1" dirty="0">
                <a:effectLst/>
                <a:latin typeface="Helvetica" pitchFamily="2" charset="0"/>
              </a:rPr>
              <a:t>- 74 göstergeye </a:t>
            </a:r>
            <a:r>
              <a:rPr lang="tr-TR" dirty="0">
                <a:effectLst/>
                <a:latin typeface="Helvetica" pitchFamily="2" charset="0"/>
              </a:rPr>
              <a:t>ait </a:t>
            </a:r>
            <a:r>
              <a:rPr lang="tr-TR" b="1" dirty="0">
                <a:effectLst/>
                <a:latin typeface="Helvetica" pitchFamily="2" charset="0"/>
              </a:rPr>
              <a:t>veriler ve kanıt </a:t>
            </a:r>
            <a:r>
              <a:rPr lang="tr-TR" b="1" dirty="0" err="1">
                <a:effectLst/>
                <a:latin typeface="Helvetica" pitchFamily="2" charset="0"/>
              </a:rPr>
              <a:t>dökümanların</a:t>
            </a:r>
            <a:r>
              <a:rPr lang="tr-TR" b="1" dirty="0">
                <a:effectLst/>
                <a:latin typeface="Helvetica" pitchFamily="2" charset="0"/>
              </a:rPr>
              <a:t>  Kurumsal Araştırma ve Veri Yönetimi Koordinatörlüğüne gönderilmesi (Tüm birimler)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b="1" dirty="0">
                <a:latin typeface="Helvetica" pitchFamily="2" charset="0"/>
              </a:rPr>
              <a:t>2-</a:t>
            </a:r>
            <a:r>
              <a:rPr lang="tr-TR" dirty="0">
                <a:latin typeface="Helvetica" pitchFamily="2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Helvetica" pitchFamily="2" charset="0"/>
              </a:rPr>
              <a:t>25-28 Mart 2024 - </a:t>
            </a:r>
            <a:r>
              <a:rPr lang="tr-TR" dirty="0">
                <a:latin typeface="Helvetica" pitchFamily="2" charset="0"/>
              </a:rPr>
              <a:t>Verilerin konsolide edilmesi, hata ve eksiklerin tespiti ve gerekirse birimlerden düzeltme talebi </a:t>
            </a:r>
          </a:p>
          <a:p>
            <a:r>
              <a:rPr lang="tr-TR" dirty="0">
                <a:latin typeface="Helvetica" pitchFamily="2" charset="0"/>
              </a:rPr>
              <a:t>(</a:t>
            </a:r>
            <a:r>
              <a:rPr lang="tr-TR" sz="1400" b="1" dirty="0">
                <a:effectLst/>
                <a:latin typeface="Helvetica" pitchFamily="2" charset="0"/>
              </a:rPr>
              <a:t>Kurumsal Araştırma ve Veri Yönetimi Koordinatörlüğü-Kurumsal Gelişim ve Kalite Koordinatörlüğü</a:t>
            </a:r>
            <a:r>
              <a:rPr lang="tr-TR" b="1" dirty="0">
                <a:effectLst/>
                <a:latin typeface="Helvetica" pitchFamily="2" charset="0"/>
              </a:rPr>
              <a:t>)</a:t>
            </a:r>
            <a:endParaRPr lang="tr-TR" dirty="0">
              <a:latin typeface="Helvetica" pitchFamily="2" charset="0"/>
            </a:endParaRPr>
          </a:p>
          <a:p>
            <a:r>
              <a:rPr lang="tr-TR" b="1" dirty="0">
                <a:latin typeface="Helvetica" pitchFamily="2" charset="0"/>
              </a:rPr>
              <a:t>3-</a:t>
            </a:r>
            <a:r>
              <a:rPr lang="tr-TR" dirty="0">
                <a:latin typeface="Helvetica" pitchFamily="2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Helvetica" pitchFamily="2" charset="0"/>
              </a:rPr>
              <a:t>1 Nisan 2024 – </a:t>
            </a:r>
            <a:r>
              <a:rPr lang="tr-TR" dirty="0">
                <a:latin typeface="Helvetica" pitchFamily="2" charset="0"/>
              </a:rPr>
              <a:t>Talep edilen revize verilerin </a:t>
            </a:r>
            <a:r>
              <a:rPr lang="tr-TR" b="1" dirty="0">
                <a:effectLst/>
                <a:latin typeface="Helvetica" pitchFamily="2" charset="0"/>
              </a:rPr>
              <a:t>Kurumsal Araştırma ve Veri Yönetimi Koordinatörlüğüne gönderilmesi</a:t>
            </a:r>
          </a:p>
          <a:p>
            <a:r>
              <a:rPr lang="tr-TR" b="1" dirty="0">
                <a:latin typeface="Helvetica" pitchFamily="2" charset="0"/>
              </a:rPr>
              <a:t>4- </a:t>
            </a:r>
            <a:r>
              <a:rPr lang="tr-TR" b="1" dirty="0">
                <a:solidFill>
                  <a:srgbClr val="FF0000"/>
                </a:solidFill>
                <a:latin typeface="Helvetica" pitchFamily="2" charset="0"/>
              </a:rPr>
              <a:t>1-5 Nisan 2024 – </a:t>
            </a:r>
            <a:r>
              <a:rPr lang="tr-TR" b="1" dirty="0">
                <a:latin typeface="Helvetica" pitchFamily="2" charset="0"/>
              </a:rPr>
              <a:t>Verilerin sisteme yüklenmesi ve gönderilmesi </a:t>
            </a:r>
          </a:p>
          <a:p>
            <a:r>
              <a:rPr lang="tr-TR" sz="1400" b="1" dirty="0">
                <a:latin typeface="Helvetica" pitchFamily="2" charset="0"/>
              </a:rPr>
              <a:t>(Prof. Dr. Ömer H. Çolak, Dr. İsmail Veli Sezgin, Dr. Cem Sakarya)</a:t>
            </a:r>
          </a:p>
          <a:p>
            <a:endParaRPr lang="tr-TR" dirty="0">
              <a:effectLst/>
              <a:latin typeface="Helvetica" pitchFamily="2" charset="0"/>
            </a:endParaRPr>
          </a:p>
          <a:p>
            <a:endParaRPr lang="tr-TR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07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4DA285-9BAD-3567-9766-F764EF3F53D2}"/>
              </a:ext>
            </a:extLst>
          </p:cNvPr>
          <p:cNvSpPr txBox="1">
            <a:spLocks/>
          </p:cNvSpPr>
          <p:nvPr/>
        </p:nvSpPr>
        <p:spPr>
          <a:xfrm>
            <a:off x="743988" y="1193782"/>
            <a:ext cx="6960095" cy="7716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latin typeface="+mn-lt"/>
                <a:cs typeface="Times New Roman" panose="02020603050405020304" pitchFamily="18" charset="0"/>
              </a:rPr>
              <a:t>YÜKSEKÖĞRETİM VERİLERİ</a:t>
            </a:r>
            <a:endParaRPr lang="tr-TR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4BADBBE-736C-B341-13C3-32C50A065A87}"/>
              </a:ext>
            </a:extLst>
          </p:cNvPr>
          <p:cNvSpPr txBox="1"/>
          <p:nvPr/>
        </p:nvSpPr>
        <p:spPr>
          <a:xfrm>
            <a:off x="743988" y="2648608"/>
            <a:ext cx="1085718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effectLst/>
                <a:latin typeface="Helvetica" pitchFamily="2" charset="0"/>
              </a:rPr>
              <a:t>74 Veri seti, kanıt </a:t>
            </a:r>
            <a:r>
              <a:rPr lang="tr-TR" sz="2000" b="1" dirty="0" err="1">
                <a:effectLst/>
                <a:latin typeface="Helvetica" pitchFamily="2" charset="0"/>
              </a:rPr>
              <a:t>dökümanlar</a:t>
            </a:r>
            <a:r>
              <a:rPr lang="tr-TR" sz="2000" b="1" dirty="0">
                <a:effectLst/>
                <a:latin typeface="Helvetica" pitchFamily="2" charset="0"/>
              </a:rPr>
              <a:t> ve ilgili </a:t>
            </a:r>
            <a:r>
              <a:rPr lang="tr-TR" sz="2000" b="1" dirty="0">
                <a:latin typeface="Helvetica" pitchFamily="2" charset="0"/>
              </a:rPr>
              <a:t>b</a:t>
            </a:r>
            <a:r>
              <a:rPr lang="tr-TR" sz="2000" b="1" dirty="0">
                <a:effectLst/>
                <a:latin typeface="Helvetica" pitchFamily="2" charset="0"/>
              </a:rPr>
              <a:t>irimler</a:t>
            </a:r>
          </a:p>
          <a:p>
            <a:pPr algn="ctr"/>
            <a:r>
              <a:rPr lang="tr-TR" b="1" dirty="0">
                <a:effectLst/>
                <a:latin typeface="Helvetica" pitchFamily="2" charset="0"/>
              </a:rPr>
              <a:t> </a:t>
            </a:r>
          </a:p>
          <a:p>
            <a:pPr algn="ctr"/>
            <a:r>
              <a:rPr lang="tr-TR" dirty="0">
                <a:effectLst/>
                <a:latin typeface="Helvetica" pitchFamily="2" charset="0"/>
                <a:hlinkClick r:id="rId3"/>
              </a:rPr>
              <a:t>Yükseköğretim Verileri/YÖK YÖKAK Veri Listesi.Rev.01 (1).xlsx</a:t>
            </a:r>
            <a:endParaRPr lang="tr-TR" dirty="0">
              <a:effectLst/>
              <a:latin typeface="Helvetica" pitchFamily="2" charset="0"/>
            </a:endParaRPr>
          </a:p>
          <a:p>
            <a:pPr algn="ctr"/>
            <a:endParaRPr lang="tr-TR" dirty="0">
              <a:latin typeface="Helvetica" pitchFamily="2" charset="0"/>
            </a:endParaRPr>
          </a:p>
          <a:p>
            <a:pPr algn="ctr"/>
            <a:r>
              <a:rPr lang="tr-TR" dirty="0">
                <a:effectLst/>
                <a:latin typeface="Helvetica" pitchFamily="2" charset="0"/>
                <a:hlinkClick r:id="rId4"/>
              </a:rPr>
              <a:t>Yükseköğretim Verileri/kanitDosyasi (1).xlsx</a:t>
            </a:r>
            <a:r>
              <a:rPr lang="tr-TR" dirty="0">
                <a:effectLst/>
                <a:latin typeface="Helvetica" pitchFamily="2" charset="0"/>
              </a:rPr>
              <a:t> </a:t>
            </a:r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0DECA9DA-3DA6-D31A-4F37-785BE2461B97}"/>
              </a:ext>
            </a:extLst>
          </p:cNvPr>
          <p:cNvSpPr txBox="1">
            <a:spLocks/>
          </p:cNvSpPr>
          <p:nvPr/>
        </p:nvSpPr>
        <p:spPr>
          <a:xfrm>
            <a:off x="4630749" y="5077354"/>
            <a:ext cx="2930501" cy="7716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TEŞEKKÜRLER</a:t>
            </a:r>
            <a:endParaRPr lang="tr-TR" sz="3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8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295A833D-6198-15CF-39C1-EC300E7C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433" y="88424"/>
            <a:ext cx="9275299" cy="6681152"/>
          </a:xfrm>
          <a:prstGeom prst="rect">
            <a:avLst/>
          </a:prstGeom>
        </p:spPr>
      </p:pic>
      <p:pic>
        <p:nvPicPr>
          <p:cNvPr id="1026" name="Picture 2" descr="Kurumsal Kimlik - Basın ve Halkla İlişkiler Şube Müdürlüğü">
            <a:extLst>
              <a:ext uri="{FF2B5EF4-FFF2-40B4-BE49-F238E27FC236}">
                <a16:creationId xmlns:a16="http://schemas.microsoft.com/office/drawing/2014/main" id="{3573C29E-F726-AAD5-67AE-832CC811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592" y="225082"/>
            <a:ext cx="771949" cy="77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AB12EAB7-179D-D07D-2FF5-A84D07F8E34C}"/>
              </a:ext>
            </a:extLst>
          </p:cNvPr>
          <p:cNvSpPr txBox="1"/>
          <p:nvPr/>
        </p:nvSpPr>
        <p:spPr>
          <a:xfrm>
            <a:off x="9412582" y="2505981"/>
            <a:ext cx="993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/>
              <a:t>INCITES  SCIVAL</a:t>
            </a:r>
          </a:p>
        </p:txBody>
      </p:sp>
    </p:spTree>
    <p:extLst>
      <p:ext uri="{BB962C8B-B14F-4D97-AF65-F5344CB8AC3E}">
        <p14:creationId xmlns:p14="http://schemas.microsoft.com/office/powerpoint/2010/main" val="383401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rumsal Kimlik - Basın ve Halkla İlişkiler Şube Müdürlüğü">
            <a:extLst>
              <a:ext uri="{FF2B5EF4-FFF2-40B4-BE49-F238E27FC236}">
                <a16:creationId xmlns:a16="http://schemas.microsoft.com/office/drawing/2014/main" id="{3573C29E-F726-AAD5-67AE-832CC811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7776" y="2313687"/>
            <a:ext cx="1719010" cy="17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F4192C9-5259-4EB0-0BA1-C63B62D8140D}"/>
              </a:ext>
            </a:extLst>
          </p:cNvPr>
          <p:cNvSpPr txBox="1"/>
          <p:nvPr/>
        </p:nvSpPr>
        <p:spPr>
          <a:xfrm>
            <a:off x="725214" y="1720840"/>
            <a:ext cx="85869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1-SCIVAL</a:t>
            </a:r>
            <a:r>
              <a:rPr lang="tr-TR" sz="2400" dirty="0"/>
              <a:t> görüşmeleri ve aboneliği</a:t>
            </a:r>
          </a:p>
          <a:p>
            <a:r>
              <a:rPr lang="tr-TR" sz="2400" b="1" dirty="0"/>
              <a:t>2-REKTÖRÜMÜZ</a:t>
            </a:r>
            <a:r>
              <a:rPr lang="tr-TR" sz="2400" dirty="0"/>
              <a:t>– Araştırma Üniversitesi Bilgilendirme Sunumu</a:t>
            </a:r>
          </a:p>
          <a:p>
            <a:r>
              <a:rPr lang="tr-TR" sz="2400" b="1" dirty="0"/>
              <a:t>3-Yönetim Kurulu </a:t>
            </a:r>
            <a:r>
              <a:rPr lang="tr-TR" sz="2400" dirty="0"/>
              <a:t>Araştırma Üniversitesi bilgilendirme Sunumu</a:t>
            </a:r>
          </a:p>
          <a:p>
            <a:r>
              <a:rPr lang="tr-TR" sz="2400" b="1" dirty="0"/>
              <a:t>4-YÖK Araştırma Üniversitesi Adaylığı ziyareti</a:t>
            </a:r>
          </a:p>
          <a:p>
            <a:r>
              <a:rPr lang="tr-TR" sz="2400" b="1" dirty="0"/>
              <a:t>5-YÖK başkanı - Senato Toplantısı </a:t>
            </a:r>
            <a:r>
              <a:rPr lang="tr-TR" sz="2400" dirty="0"/>
              <a:t>veri analizleri ve sunumu</a:t>
            </a:r>
          </a:p>
          <a:p>
            <a:r>
              <a:rPr lang="tr-TR" sz="2400" b="1" dirty="0"/>
              <a:t>6-Veri İzleme Görevlileri </a:t>
            </a:r>
            <a:r>
              <a:rPr lang="tr-TR" sz="2400" dirty="0"/>
              <a:t>belirleme talebi</a:t>
            </a:r>
          </a:p>
          <a:p>
            <a:r>
              <a:rPr lang="tr-TR" sz="2400" b="1" dirty="0"/>
              <a:t>7-</a:t>
            </a:r>
            <a:r>
              <a:rPr lang="tr-TR" sz="2400" dirty="0"/>
              <a:t>Talep edilecek veri </a:t>
            </a:r>
            <a:r>
              <a:rPr lang="tr-TR" sz="2400" b="1" dirty="0"/>
              <a:t>tablo güncellemeleri</a:t>
            </a:r>
          </a:p>
          <a:p>
            <a:r>
              <a:rPr lang="tr-TR" sz="2400" b="1" dirty="0"/>
              <a:t>8-THE 2022 </a:t>
            </a:r>
            <a:r>
              <a:rPr lang="tr-TR" sz="2400" dirty="0"/>
              <a:t>veri talepleri 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9-Yükseköğretim verileri </a:t>
            </a:r>
            <a:r>
              <a:rPr lang="tr-TR" sz="2400" dirty="0">
                <a:solidFill>
                  <a:srgbClr val="FF0000"/>
                </a:solidFill>
              </a:rPr>
              <a:t>ve kanıtları talebi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109DF45-9E95-C061-290A-16D749E61E6C}"/>
              </a:ext>
            </a:extLst>
          </p:cNvPr>
          <p:cNvSpPr txBox="1"/>
          <p:nvPr/>
        </p:nvSpPr>
        <p:spPr>
          <a:xfrm>
            <a:off x="725214" y="93396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FAALİYETLER – İlk 3 ay</a:t>
            </a:r>
          </a:p>
        </p:txBody>
      </p:sp>
    </p:spTree>
    <p:extLst>
      <p:ext uri="{BB962C8B-B14F-4D97-AF65-F5344CB8AC3E}">
        <p14:creationId xmlns:p14="http://schemas.microsoft.com/office/powerpoint/2010/main" val="168803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rumsal Kimlik - Basın ve Halkla İlişkiler Şube Müdürlüğü">
            <a:extLst>
              <a:ext uri="{FF2B5EF4-FFF2-40B4-BE49-F238E27FC236}">
                <a16:creationId xmlns:a16="http://schemas.microsoft.com/office/drawing/2014/main" id="{3573C29E-F726-AAD5-67AE-832CC811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0921" y="1914294"/>
            <a:ext cx="2570348" cy="25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109DF45-9E95-C061-290A-16D749E61E6C}"/>
              </a:ext>
            </a:extLst>
          </p:cNvPr>
          <p:cNvSpPr txBox="1"/>
          <p:nvPr/>
        </p:nvSpPr>
        <p:spPr>
          <a:xfrm>
            <a:off x="1334814" y="2937858"/>
            <a:ext cx="6442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ÜNİVERSİTEMİZ GENEL GÖRÜNÜM</a:t>
            </a:r>
          </a:p>
        </p:txBody>
      </p:sp>
    </p:spTree>
    <p:extLst>
      <p:ext uri="{BB962C8B-B14F-4D97-AF65-F5344CB8AC3E}">
        <p14:creationId xmlns:p14="http://schemas.microsoft.com/office/powerpoint/2010/main" val="93862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467C74D-A489-4ED8-A902-811A5029C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56" y="188033"/>
            <a:ext cx="11497887" cy="64819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2EC9CD1-A946-609B-A838-CA553DF2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18" y="3756465"/>
            <a:ext cx="33147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7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>
            <a:extLst>
              <a:ext uri="{FF2B5EF4-FFF2-40B4-BE49-F238E27FC236}">
                <a16:creationId xmlns:a16="http://schemas.microsoft.com/office/drawing/2014/main" id="{A6D89CF6-30CA-4442-ADC9-4964BCF1F08B}"/>
              </a:ext>
            </a:extLst>
          </p:cNvPr>
          <p:cNvGraphicFramePr>
            <a:graphicFrameLocks/>
          </p:cNvGraphicFramePr>
          <p:nvPr/>
        </p:nvGraphicFramePr>
        <p:xfrm>
          <a:off x="411837" y="548870"/>
          <a:ext cx="4683945" cy="288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98ECB6A7-B344-4E09-A4E5-2F471B703160}"/>
              </a:ext>
            </a:extLst>
          </p:cNvPr>
          <p:cNvGraphicFramePr>
            <a:graphicFrameLocks/>
          </p:cNvGraphicFramePr>
          <p:nvPr/>
        </p:nvGraphicFramePr>
        <p:xfrm>
          <a:off x="6365289" y="555116"/>
          <a:ext cx="4447714" cy="311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67A10CF8-39DA-4362-8B59-EBE53C0BE37E}"/>
              </a:ext>
            </a:extLst>
          </p:cNvPr>
          <p:cNvSpPr txBox="1"/>
          <p:nvPr/>
        </p:nvSpPr>
        <p:spPr>
          <a:xfrm>
            <a:off x="1773936" y="87205"/>
            <a:ext cx="7351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0000FF"/>
                </a:solidFill>
              </a:rPr>
              <a:t>Bilimsel Araştırma Çıktıları-SCI Yayın Sayılarının Değişimi</a:t>
            </a:r>
          </a:p>
        </p:txBody>
      </p:sp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64C9A2FC-6588-4A69-8119-49F4346246CD}"/>
              </a:ext>
            </a:extLst>
          </p:cNvPr>
          <p:cNvGraphicFramePr>
            <a:graphicFrameLocks/>
          </p:cNvGraphicFramePr>
          <p:nvPr/>
        </p:nvGraphicFramePr>
        <p:xfrm>
          <a:off x="500615" y="3506680"/>
          <a:ext cx="4882214" cy="311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861C8705-95B1-4E4E-B1A3-BD86F16C4925}"/>
              </a:ext>
            </a:extLst>
          </p:cNvPr>
          <p:cNvGraphicFramePr>
            <a:graphicFrameLocks/>
          </p:cNvGraphicFramePr>
          <p:nvPr/>
        </p:nvGraphicFramePr>
        <p:xfrm>
          <a:off x="6365289" y="3661778"/>
          <a:ext cx="4527613" cy="295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255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890B250-75E8-B382-3E52-1E64821F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90" y="207184"/>
            <a:ext cx="9059604" cy="6450645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E60F6324-B23A-4B7A-9855-134DE81BE12E}"/>
              </a:ext>
            </a:extLst>
          </p:cNvPr>
          <p:cNvSpPr txBox="1"/>
          <p:nvPr/>
        </p:nvSpPr>
        <p:spPr>
          <a:xfrm>
            <a:off x="6400801" y="143818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Q1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94E1FA2-17AE-4066-9804-753002447CD5}"/>
              </a:ext>
            </a:extLst>
          </p:cNvPr>
          <p:cNvSpPr txBox="1"/>
          <p:nvPr/>
        </p:nvSpPr>
        <p:spPr>
          <a:xfrm>
            <a:off x="4395927" y="180751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Q1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BBFDE48-6004-4E18-A08C-3F25E2704177}"/>
              </a:ext>
            </a:extLst>
          </p:cNvPr>
          <p:cNvSpPr txBox="1"/>
          <p:nvPr/>
        </p:nvSpPr>
        <p:spPr>
          <a:xfrm>
            <a:off x="8399756" y="3388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Q1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831138E-9003-432C-8EAA-B5A8B3EB1D92}"/>
              </a:ext>
            </a:extLst>
          </p:cNvPr>
          <p:cNvSpPr txBox="1"/>
          <p:nvPr/>
        </p:nvSpPr>
        <p:spPr>
          <a:xfrm>
            <a:off x="2220898" y="32443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Q1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4DE5A4A-1DE0-4D30-A816-5C41DE9BFAE5}"/>
              </a:ext>
            </a:extLst>
          </p:cNvPr>
          <p:cNvSpPr txBox="1"/>
          <p:nvPr/>
        </p:nvSpPr>
        <p:spPr>
          <a:xfrm>
            <a:off x="6818004" y="204368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Q2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0C3044F-2608-4F4F-97CA-B05735DC0DF6}"/>
              </a:ext>
            </a:extLst>
          </p:cNvPr>
          <p:cNvSpPr txBox="1"/>
          <p:nvPr/>
        </p:nvSpPr>
        <p:spPr>
          <a:xfrm>
            <a:off x="7256169" y="361366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Q3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6B9DF8E-CED0-49A1-BA7D-A0E409F4E3F4}"/>
              </a:ext>
            </a:extLst>
          </p:cNvPr>
          <p:cNvSpPr txBox="1"/>
          <p:nvPr/>
        </p:nvSpPr>
        <p:spPr>
          <a:xfrm>
            <a:off x="7716551" y="463562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201563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CCD2DA0-2AE9-2973-DAE0-D35165F14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09" y="52870"/>
            <a:ext cx="8465127" cy="67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48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1032</Words>
  <Application>Microsoft Macintosh PowerPoint</Application>
  <PresentationFormat>Geniş ekran</PresentationFormat>
  <Paragraphs>184</Paragraphs>
  <Slides>23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3" baseType="lpstr">
      <vt:lpstr>Aptos</vt:lpstr>
      <vt:lpstr>Arial</vt:lpstr>
      <vt:lpstr>Bahnschrift Condensed</vt:lpstr>
      <vt:lpstr>Calibri</vt:lpstr>
      <vt:lpstr>Calibri Light</vt:lpstr>
      <vt:lpstr>Helvetica</vt:lpstr>
      <vt:lpstr>Symbol</vt:lpstr>
      <vt:lpstr>Times New Roman</vt:lpstr>
      <vt:lpstr>Wingdings</vt:lpstr>
      <vt:lpstr>Office Teması</vt:lpstr>
      <vt:lpstr> AKDENİZ ÜNİVERSİTESİ  YÜKSEKÖĞRETİM VERİLERİ TOPLANTISI </vt:lpstr>
      <vt:lpstr> KURUMSAL ARAŞTIRMA ve VERİ YÖNETİMİ KOORDİNATÖRLÜĞÜ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Akdeniz Universitesi Yayın Performansı Genel Gorünüm / Bilimsel Alan Bazında ( 2018- 2023 )</vt:lpstr>
      <vt:lpstr>Akdeniz Universitesi Yayın Performansı Genel Gorunum / SDGs ( 2018- 2023 )</vt:lpstr>
      <vt:lpstr>PowerPoint Sunusu</vt:lpstr>
      <vt:lpstr>PowerPoint Sunusu</vt:lpstr>
      <vt:lpstr>PowerPoint Sunusu</vt:lpstr>
      <vt:lpstr>PowerPoint Sunusu</vt:lpstr>
      <vt:lpstr>PowerPoint Sunusu</vt:lpstr>
      <vt:lpstr>Akdeniz Üniversitesi BAP 2023 Proje İstatistikleri </vt:lpstr>
      <vt:lpstr>Akdeniz Üniversitesi Patent ve Girişimcilik İstatistikleri*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Şükrü Özen</dc:creator>
  <cp:lastModifiedBy>Ömer Halil Çolak</cp:lastModifiedBy>
  <cp:revision>51</cp:revision>
  <dcterms:created xsi:type="dcterms:W3CDTF">2023-12-17T11:47:46Z</dcterms:created>
  <dcterms:modified xsi:type="dcterms:W3CDTF">2024-03-18T17:47:49Z</dcterms:modified>
</cp:coreProperties>
</file>