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1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79BF-5435-4073-90B9-BCADFACCC0B7}" type="datetimeFigureOut">
              <a:rPr lang="tr-TR" smtClean="0"/>
              <a:t>22.11.2018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CA11-F8DD-4E83-8CBD-2B1CAD8F2EAF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79BF-5435-4073-90B9-BCADFACCC0B7}" type="datetimeFigureOut">
              <a:rPr lang="tr-TR" smtClean="0"/>
              <a:t>22.11.2018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CA11-F8DD-4E83-8CBD-2B1CAD8F2EA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79BF-5435-4073-90B9-BCADFACCC0B7}" type="datetimeFigureOut">
              <a:rPr lang="tr-TR" smtClean="0"/>
              <a:t>22.11.2018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CA11-F8DD-4E83-8CBD-2B1CAD8F2EA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79BF-5435-4073-90B9-BCADFACCC0B7}" type="datetimeFigureOut">
              <a:rPr lang="tr-TR" smtClean="0"/>
              <a:t>22.11.2018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CA11-F8DD-4E83-8CBD-2B1CAD8F2EA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79BF-5435-4073-90B9-BCADFACCC0B7}" type="datetimeFigureOut">
              <a:rPr lang="tr-TR" smtClean="0"/>
              <a:t>22.11.2018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CA11-F8DD-4E83-8CBD-2B1CAD8F2EAF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79BF-5435-4073-90B9-BCADFACCC0B7}" type="datetimeFigureOut">
              <a:rPr lang="tr-TR" smtClean="0"/>
              <a:t>22.11.2018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CA11-F8DD-4E83-8CBD-2B1CAD8F2EA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79BF-5435-4073-90B9-BCADFACCC0B7}" type="datetimeFigureOut">
              <a:rPr lang="tr-TR" smtClean="0"/>
              <a:t>22.11.2018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CA11-F8DD-4E83-8CBD-2B1CAD8F2EA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79BF-5435-4073-90B9-BCADFACCC0B7}" type="datetimeFigureOut">
              <a:rPr lang="tr-TR" smtClean="0"/>
              <a:t>22.11.2018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CA11-F8DD-4E83-8CBD-2B1CAD8F2EA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79BF-5435-4073-90B9-BCADFACCC0B7}" type="datetimeFigureOut">
              <a:rPr lang="tr-TR" smtClean="0"/>
              <a:t>22.11.2018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CA11-F8DD-4E83-8CBD-2B1CAD8F2EA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79BF-5435-4073-90B9-BCADFACCC0B7}" type="datetimeFigureOut">
              <a:rPr lang="tr-TR" smtClean="0"/>
              <a:t>22.11.2018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CA11-F8DD-4E83-8CBD-2B1CAD8F2EA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79BF-5435-4073-90B9-BCADFACCC0B7}" type="datetimeFigureOut">
              <a:rPr lang="tr-TR" smtClean="0"/>
              <a:t>22.11.2018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063CA11-F8DD-4E83-8CBD-2B1CAD8F2EAF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5AC79BF-5435-4073-90B9-BCADFACCC0B7}" type="datetimeFigureOut">
              <a:rPr lang="tr-TR" smtClean="0"/>
              <a:t>22.11.2018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063CA11-F8DD-4E83-8CBD-2B1CAD8F2EAF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/>
              <a:t>Adjustment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Akdeniz </a:t>
            </a:r>
            <a:r>
              <a:rPr lang="tr-TR" dirty="0" err="1" smtClean="0"/>
              <a:t>University</a:t>
            </a:r>
            <a:r>
              <a:rPr lang="tr-TR" dirty="0" smtClean="0"/>
              <a:t> </a:t>
            </a:r>
            <a:r>
              <a:rPr lang="tr-TR" dirty="0" err="1" smtClean="0"/>
              <a:t>Faculty</a:t>
            </a:r>
            <a:r>
              <a:rPr lang="tr-TR" dirty="0" smtClean="0"/>
              <a:t> of </a:t>
            </a:r>
            <a:r>
              <a:rPr lang="tr-TR" dirty="0" err="1" smtClean="0"/>
              <a:t>Medicine</a:t>
            </a:r>
            <a:r>
              <a:rPr lang="tr-TR" dirty="0" smtClean="0"/>
              <a:t> </a:t>
            </a:r>
            <a:r>
              <a:rPr lang="tr-TR" dirty="0" err="1" smtClean="0"/>
              <a:t>Department</a:t>
            </a:r>
            <a:r>
              <a:rPr lang="tr-TR" dirty="0" smtClean="0"/>
              <a:t> of </a:t>
            </a:r>
            <a:r>
              <a:rPr lang="tr-TR" dirty="0" err="1" smtClean="0"/>
              <a:t>Public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89818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Crude</a:t>
            </a:r>
            <a:r>
              <a:rPr lang="tr-TR" dirty="0"/>
              <a:t> </a:t>
            </a:r>
            <a:r>
              <a:rPr lang="tr-TR" dirty="0" err="1" smtClean="0"/>
              <a:t>Death</a:t>
            </a:r>
            <a:r>
              <a:rPr lang="tr-TR" dirty="0" smtClean="0"/>
              <a:t> Rate (CDR)</a:t>
            </a:r>
            <a:endParaRPr lang="tr-T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İçerik Yer Tutucusu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tr-TR" dirty="0" smtClean="0"/>
                  <a:t>The CDR is a </a:t>
                </a:r>
                <a:r>
                  <a:rPr lang="tr-TR" dirty="0" err="1" smtClean="0"/>
                  <a:t>weighted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average</a:t>
                </a:r>
                <a:r>
                  <a:rPr lang="tr-TR" dirty="0" smtClean="0"/>
                  <a:t> of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age</a:t>
                </a:r>
                <a:r>
                  <a:rPr lang="tr-TR" dirty="0" smtClean="0"/>
                  <a:t> – </a:t>
                </a:r>
                <a:r>
                  <a:rPr lang="tr-TR" dirty="0" err="1" smtClean="0"/>
                  <a:t>specific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death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rates</a:t>
                </a:r>
                <a:r>
                  <a:rPr lang="tr-TR" dirty="0" smtClean="0"/>
                  <a:t>.</a:t>
                </a:r>
              </a:p>
              <a:p>
                <a:pPr lvl="1"/>
                <a:r>
                  <a:rPr lang="tr-TR" dirty="0" err="1" smtClean="0"/>
                  <a:t>For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population</a:t>
                </a:r>
                <a:r>
                  <a:rPr lang="tr-TR" dirty="0" smtClean="0"/>
                  <a:t> </a:t>
                </a:r>
                <a:r>
                  <a:rPr lang="tr-TR" dirty="0" smtClean="0">
                    <a:latin typeface="+mj-lt"/>
                  </a:rPr>
                  <a:t>1</a:t>
                </a:r>
              </a:p>
              <a:p>
                <a:pPr marL="393192" lvl="1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tr-TR" i="1" smtClean="0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tr-TR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tr-TR" b="0" i="1" smtClean="0">
                                <a:latin typeface="Cambria Math"/>
                              </a:rPr>
                              <m:t>0.05 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 100</m:t>
                            </m:r>
                          </m:e>
                        </m:d>
                        <m:r>
                          <a:rPr lang="tr-TR" b="0" i="1" smtClean="0">
                            <a:latin typeface="Cambria Math"/>
                          </a:rPr>
                          <m:t>+</m:t>
                        </m:r>
                        <m:d>
                          <m:dPr>
                            <m:ctrlPr>
                              <a:rPr lang="tr-TR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tr-TR" b="0" i="1" smtClean="0">
                                <a:latin typeface="Cambria Math"/>
                              </a:rPr>
                              <m:t> 0.11 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 90</m:t>
                            </m:r>
                          </m:e>
                        </m:d>
                        <m:r>
                          <a:rPr lang="tr-TR" b="0" i="1" smtClean="0">
                            <a:latin typeface="Cambria Math"/>
                          </a:rPr>
                          <m:t>+(0.14 </m:t>
                        </m:r>
                        <m:r>
                          <a:rPr lang="tr-TR" b="0" i="1" smtClean="0">
                            <a:latin typeface="Cambria Math"/>
                          </a:rPr>
                          <m:t>𝑥</m:t>
                        </m:r>
                        <m:r>
                          <a:rPr lang="tr-TR" b="0" i="1" smtClean="0">
                            <a:latin typeface="Cambria Math"/>
                          </a:rPr>
                          <m:t> 110)</m:t>
                        </m:r>
                      </m:num>
                      <m:den>
                        <m:r>
                          <a:rPr lang="tr-TR" b="0" i="1" smtClean="0">
                            <a:latin typeface="Cambria Math"/>
                          </a:rPr>
                          <m:t>300</m:t>
                        </m:r>
                      </m:den>
                    </m:f>
                  </m:oMath>
                </a14:m>
                <a:r>
                  <a:rPr lang="tr-TR" dirty="0" smtClean="0"/>
                  <a:t>= </a:t>
                </a:r>
                <a:r>
                  <a:rPr lang="tr-TR" dirty="0" smtClean="0">
                    <a:latin typeface="+mj-lt"/>
                  </a:rPr>
                  <a:t>10%</a:t>
                </a:r>
              </a:p>
              <a:p>
                <a:pPr marL="393192" lvl="1" indent="0">
                  <a:buNone/>
                </a:pPr>
                <a:endParaRPr lang="tr-TR" dirty="0" smtClean="0"/>
              </a:p>
              <a:p>
                <a:pPr lvl="1"/>
                <a:r>
                  <a:rPr lang="tr-TR" dirty="0" err="1" smtClean="0"/>
                  <a:t>For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population</a:t>
                </a:r>
                <a:r>
                  <a:rPr lang="tr-TR" dirty="0" smtClean="0"/>
                  <a:t> </a:t>
                </a:r>
                <a:r>
                  <a:rPr lang="tr-TR" dirty="0" smtClean="0">
                    <a:latin typeface="+mj-lt"/>
                  </a:rPr>
                  <a:t>2</a:t>
                </a:r>
              </a:p>
              <a:p>
                <a:pPr marL="393192" lvl="1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tr-TR" i="1" smtClean="0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tr-TR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tr-TR" b="0" i="1" smtClean="0">
                                <a:latin typeface="Cambria Math"/>
                              </a:rPr>
                              <m:t>0.06 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 165</m:t>
                            </m:r>
                          </m:e>
                        </m:d>
                        <m:r>
                          <a:rPr lang="tr-TR" b="0" i="1" smtClean="0">
                            <a:latin typeface="Cambria Math"/>
                          </a:rPr>
                          <m:t>+</m:t>
                        </m:r>
                        <m:d>
                          <m:dPr>
                            <m:ctrlPr>
                              <a:rPr lang="tr-TR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tr-TR" b="0" i="1" smtClean="0">
                                <a:latin typeface="Cambria Math"/>
                              </a:rPr>
                              <m:t> 0.13 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tr-TR" b="0" i="1" smtClean="0">
                                <a:latin typeface="Cambria Math"/>
                              </a:rPr>
                              <m:t> 75</m:t>
                            </m:r>
                          </m:e>
                        </m:d>
                        <m:r>
                          <a:rPr lang="tr-TR" b="0" i="1" smtClean="0">
                            <a:latin typeface="Cambria Math"/>
                          </a:rPr>
                          <m:t>+(0.17 </m:t>
                        </m:r>
                        <m:r>
                          <a:rPr lang="tr-TR" b="0" i="1" smtClean="0">
                            <a:latin typeface="Cambria Math"/>
                          </a:rPr>
                          <m:t>𝑥</m:t>
                        </m:r>
                        <m:r>
                          <a:rPr lang="tr-TR" b="0" i="1" smtClean="0">
                            <a:latin typeface="Cambria Math"/>
                          </a:rPr>
                          <m:t> 60)</m:t>
                        </m:r>
                      </m:num>
                      <m:den>
                        <m:r>
                          <a:rPr lang="tr-TR" b="0" i="1" smtClean="0">
                            <a:latin typeface="Cambria Math"/>
                          </a:rPr>
                          <m:t>300</m:t>
                        </m:r>
                      </m:den>
                    </m:f>
                  </m:oMath>
                </a14:m>
                <a:r>
                  <a:rPr lang="tr-TR" dirty="0" smtClean="0"/>
                  <a:t>= </a:t>
                </a:r>
                <a:r>
                  <a:rPr lang="tr-TR" dirty="0" smtClean="0">
                    <a:latin typeface="+mj-lt"/>
                  </a:rPr>
                  <a:t>10%</a:t>
                </a:r>
              </a:p>
              <a:p>
                <a:pPr lvl="1"/>
                <a:endParaRPr lang="tr-TR" dirty="0"/>
              </a:p>
            </p:txBody>
          </p:sp>
        </mc:Choice>
        <mc:Fallback xmlns="">
          <p:sp>
            <p:nvSpPr>
              <p:cNvPr id="3" name="İçerik Yer Tutucus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59" t="-1111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1783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comparison</a:t>
            </a:r>
            <a:r>
              <a:rPr lang="tr-TR" dirty="0" smtClean="0"/>
              <a:t> of </a:t>
            </a:r>
            <a:r>
              <a:rPr lang="tr-TR" dirty="0" err="1" smtClean="0"/>
              <a:t>crude</a:t>
            </a:r>
            <a:r>
              <a:rPr lang="tr-TR" dirty="0" smtClean="0"/>
              <a:t> </a:t>
            </a:r>
            <a:r>
              <a:rPr lang="tr-TR" dirty="0" err="1" smtClean="0"/>
              <a:t>death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r>
              <a:rPr lang="tr-TR" dirty="0" smtClean="0"/>
              <a:t> is </a:t>
            </a:r>
            <a:r>
              <a:rPr lang="tr-TR" dirty="0" err="1" smtClean="0"/>
              <a:t>confounded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differences</a:t>
            </a:r>
            <a:r>
              <a:rPr lang="tr-TR" dirty="0" smtClean="0"/>
              <a:t> in </a:t>
            </a:r>
            <a:r>
              <a:rPr lang="tr-TR" dirty="0" err="1" smtClean="0"/>
              <a:t>population</a:t>
            </a:r>
            <a:r>
              <a:rPr lang="tr-TR" dirty="0" smtClean="0"/>
              <a:t> </a:t>
            </a:r>
            <a:r>
              <a:rPr lang="tr-TR" dirty="0" err="1" smtClean="0"/>
              <a:t>composition</a:t>
            </a:r>
            <a:r>
              <a:rPr lang="tr-TR" dirty="0" smtClean="0"/>
              <a:t> (</a:t>
            </a:r>
            <a:r>
              <a:rPr lang="tr-TR" dirty="0" err="1" smtClean="0"/>
              <a:t>age</a:t>
            </a:r>
            <a:r>
              <a:rPr lang="tr-TR" dirty="0" smtClean="0"/>
              <a:t> </a:t>
            </a:r>
            <a:r>
              <a:rPr lang="tr-TR" dirty="0" err="1" smtClean="0"/>
              <a:t>distribution</a:t>
            </a:r>
            <a:r>
              <a:rPr lang="tr-TR" dirty="0" smtClean="0"/>
              <a:t>)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populations</a:t>
            </a:r>
            <a:endParaRPr lang="tr-TR" dirty="0" smtClean="0"/>
          </a:p>
          <a:p>
            <a:r>
              <a:rPr lang="tr-TR" dirty="0" err="1" smtClean="0"/>
              <a:t>Population</a:t>
            </a: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2</a:t>
            </a:r>
            <a:r>
              <a:rPr lang="tr-TR" dirty="0" smtClean="0"/>
              <a:t> has a </a:t>
            </a:r>
            <a:r>
              <a:rPr lang="tr-TR" dirty="0" err="1" smtClean="0"/>
              <a:t>younger</a:t>
            </a:r>
            <a:r>
              <a:rPr lang="tr-TR" dirty="0" smtClean="0"/>
              <a:t> </a:t>
            </a:r>
            <a:r>
              <a:rPr lang="tr-TR" dirty="0" err="1" smtClean="0"/>
              <a:t>age</a:t>
            </a:r>
            <a:r>
              <a:rPr lang="tr-TR" dirty="0" smtClean="0"/>
              <a:t> </a:t>
            </a:r>
            <a:r>
              <a:rPr lang="tr-TR" dirty="0" err="1" smtClean="0"/>
              <a:t>distribution</a:t>
            </a:r>
            <a:endParaRPr lang="tr-TR" dirty="0" smtClean="0"/>
          </a:p>
          <a:p>
            <a:r>
              <a:rPr lang="tr-TR" dirty="0" smtClean="0"/>
              <a:t>An </a:t>
            </a:r>
            <a:r>
              <a:rPr lang="tr-TR" dirty="0" err="1" smtClean="0"/>
              <a:t>adjustment</a:t>
            </a:r>
            <a:r>
              <a:rPr lang="tr-TR" dirty="0" smtClean="0"/>
              <a:t> </a:t>
            </a:r>
            <a:r>
              <a:rPr lang="tr-TR" dirty="0" err="1" smtClean="0"/>
              <a:t>procedure</a:t>
            </a:r>
            <a:r>
              <a:rPr lang="tr-TR" dirty="0" smtClean="0"/>
              <a:t> is </a:t>
            </a:r>
            <a:r>
              <a:rPr lang="tr-TR" dirty="0" err="1" smtClean="0"/>
              <a:t>needed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make</a:t>
            </a:r>
            <a:r>
              <a:rPr lang="tr-TR" dirty="0" smtClean="0"/>
              <a:t> an </a:t>
            </a:r>
            <a:r>
              <a:rPr lang="tr-TR" dirty="0" err="1" smtClean="0"/>
              <a:t>appropriate</a:t>
            </a:r>
            <a:r>
              <a:rPr lang="tr-TR" dirty="0" smtClean="0"/>
              <a:t> </a:t>
            </a:r>
            <a:r>
              <a:rPr lang="tr-TR" dirty="0" err="1" smtClean="0"/>
              <a:t>comparison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overall</a:t>
            </a:r>
            <a:r>
              <a:rPr lang="tr-TR" dirty="0" smtClean="0"/>
              <a:t> risk of </a:t>
            </a:r>
            <a:r>
              <a:rPr lang="tr-TR" dirty="0" err="1" smtClean="0"/>
              <a:t>dying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populations</a:t>
            </a: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42608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Direct </a:t>
            </a:r>
            <a:r>
              <a:rPr lang="tr-TR" dirty="0" err="1" smtClean="0"/>
              <a:t>Method</a:t>
            </a:r>
            <a:r>
              <a:rPr lang="tr-TR" dirty="0" smtClean="0"/>
              <a:t> of </a:t>
            </a:r>
            <a:r>
              <a:rPr lang="tr-TR" dirty="0" err="1" smtClean="0"/>
              <a:t>Adjustment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67544" y="2708920"/>
            <a:ext cx="7772400" cy="1509712"/>
          </a:xfrm>
        </p:spPr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94281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Direct </a:t>
            </a:r>
            <a:r>
              <a:rPr lang="tr-TR" dirty="0" err="1" smtClean="0"/>
              <a:t>method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Calculate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stratum</a:t>
            </a:r>
            <a:r>
              <a:rPr lang="tr-TR" dirty="0" smtClean="0"/>
              <a:t> </a:t>
            </a:r>
            <a:r>
              <a:rPr lang="tr-TR" dirty="0" err="1" smtClean="0"/>
              <a:t>specific</a:t>
            </a:r>
            <a:r>
              <a:rPr lang="tr-TR" dirty="0" smtClean="0"/>
              <a:t> (</a:t>
            </a:r>
            <a:r>
              <a:rPr lang="tr-TR" dirty="0" err="1" smtClean="0"/>
              <a:t>e.g</a:t>
            </a:r>
            <a:r>
              <a:rPr lang="tr-TR" dirty="0" smtClean="0"/>
              <a:t>. </a:t>
            </a:r>
            <a:r>
              <a:rPr lang="tr-TR" dirty="0" err="1" smtClean="0"/>
              <a:t>age</a:t>
            </a:r>
            <a:r>
              <a:rPr lang="tr-TR" dirty="0" smtClean="0"/>
              <a:t> </a:t>
            </a:r>
            <a:r>
              <a:rPr lang="tr-TR" dirty="0" err="1" smtClean="0"/>
              <a:t>spesific</a:t>
            </a:r>
            <a:r>
              <a:rPr lang="tr-TR" dirty="0" smtClean="0"/>
              <a:t>) </a:t>
            </a:r>
            <a:r>
              <a:rPr lang="tr-TR" dirty="0" err="1" smtClean="0"/>
              <a:t>mortality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each</a:t>
            </a:r>
            <a:r>
              <a:rPr lang="tr-TR" dirty="0" smtClean="0"/>
              <a:t> (</a:t>
            </a:r>
            <a:r>
              <a:rPr lang="tr-TR" dirty="0" err="1" smtClean="0"/>
              <a:t>age</a:t>
            </a:r>
            <a:r>
              <a:rPr lang="tr-TR" dirty="0" smtClean="0"/>
              <a:t>) </a:t>
            </a:r>
            <a:r>
              <a:rPr lang="tr-TR" dirty="0" err="1" smtClean="0"/>
              <a:t>group</a:t>
            </a:r>
            <a:r>
              <a:rPr lang="tr-TR" dirty="0" smtClean="0"/>
              <a:t> in </a:t>
            </a:r>
            <a:r>
              <a:rPr lang="tr-TR" dirty="0" err="1" smtClean="0"/>
              <a:t>each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endParaRPr lang="tr-TR" dirty="0" smtClean="0"/>
          </a:p>
          <a:p>
            <a:r>
              <a:rPr lang="tr-TR" dirty="0" err="1" smtClean="0"/>
              <a:t>Apply</a:t>
            </a:r>
            <a:r>
              <a:rPr lang="tr-TR" dirty="0" smtClean="0"/>
              <a:t> </a:t>
            </a:r>
            <a:r>
              <a:rPr lang="tr-TR" dirty="0" err="1" smtClean="0"/>
              <a:t>stratum</a:t>
            </a:r>
            <a:r>
              <a:rPr lang="tr-TR" dirty="0" smtClean="0"/>
              <a:t> </a:t>
            </a:r>
            <a:r>
              <a:rPr lang="tr-TR" dirty="0" err="1" smtClean="0"/>
              <a:t>spesific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observed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populations</a:t>
            </a:r>
            <a:r>
              <a:rPr lang="tr-TR" dirty="0" smtClean="0"/>
              <a:t> of </a:t>
            </a:r>
            <a:r>
              <a:rPr lang="tr-TR" dirty="0" err="1" smtClean="0"/>
              <a:t>interest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a </a:t>
            </a:r>
            <a:r>
              <a:rPr lang="tr-TR" dirty="0" err="1" smtClean="0"/>
              <a:t>reference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standart </a:t>
            </a:r>
            <a:r>
              <a:rPr lang="tr-TR" dirty="0" err="1" smtClean="0"/>
              <a:t>population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Obtain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deaths</a:t>
            </a:r>
            <a:r>
              <a:rPr lang="tr-TR" dirty="0" smtClean="0"/>
              <a:t>  </a:t>
            </a:r>
            <a:r>
              <a:rPr lang="tr-TR" dirty="0" err="1" smtClean="0">
                <a:solidFill>
                  <a:srgbClr val="FF0000"/>
                </a:solidFill>
              </a:rPr>
              <a:t>expected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reference&amp;standart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endParaRPr lang="tr-TR" dirty="0" smtClean="0"/>
          </a:p>
          <a:p>
            <a:r>
              <a:rPr lang="tr-TR" dirty="0" err="1" smtClean="0"/>
              <a:t>Calculate</a:t>
            </a:r>
            <a:r>
              <a:rPr lang="tr-TR" dirty="0" smtClean="0"/>
              <a:t> an </a:t>
            </a:r>
            <a:r>
              <a:rPr lang="tr-TR" dirty="0" err="1" smtClean="0"/>
              <a:t>adjusted</a:t>
            </a:r>
            <a:r>
              <a:rPr lang="tr-TR" dirty="0" smtClean="0"/>
              <a:t> rate </a:t>
            </a:r>
            <a:r>
              <a:rPr lang="tr-TR" dirty="0" err="1" smtClean="0"/>
              <a:t>based</a:t>
            </a:r>
            <a:r>
              <a:rPr lang="tr-TR" dirty="0" smtClean="0"/>
              <a:t> on </a:t>
            </a:r>
            <a:r>
              <a:rPr lang="tr-TR" dirty="0" err="1" smtClean="0"/>
              <a:t>expected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deaths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reference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988948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Example</a:t>
            </a:r>
            <a:r>
              <a:rPr lang="tr-TR" dirty="0" smtClean="0"/>
              <a:t>: </a:t>
            </a:r>
            <a:r>
              <a:rPr lang="tr-TR" dirty="0"/>
              <a:t>D</a:t>
            </a:r>
            <a:r>
              <a:rPr lang="tr-TR" dirty="0" smtClean="0"/>
              <a:t>irect </a:t>
            </a:r>
            <a:r>
              <a:rPr lang="tr-TR" dirty="0" err="1" smtClean="0"/>
              <a:t>method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9699865"/>
              </p:ext>
            </p:extLst>
          </p:nvPr>
        </p:nvGraphicFramePr>
        <p:xfrm>
          <a:off x="457200" y="1935163"/>
          <a:ext cx="8229600" cy="342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Single</a:t>
                      </a:r>
                      <a:r>
                        <a:rPr lang="tr-TR" sz="1400" dirty="0" smtClean="0">
                          <a:latin typeface="+mj-lt"/>
                        </a:rPr>
                        <a:t> </a:t>
                      </a:r>
                      <a:r>
                        <a:rPr lang="tr-TR" sz="1400" dirty="0" err="1" smtClean="0">
                          <a:latin typeface="+mj-lt"/>
                        </a:rPr>
                        <a:t>Males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Married</a:t>
                      </a:r>
                      <a:r>
                        <a:rPr lang="tr-TR" sz="1400" dirty="0" smtClean="0">
                          <a:latin typeface="+mj-lt"/>
                        </a:rPr>
                        <a:t> </a:t>
                      </a:r>
                      <a:r>
                        <a:rPr lang="tr-TR" sz="1400" dirty="0" err="1" smtClean="0">
                          <a:latin typeface="+mj-lt"/>
                        </a:rPr>
                        <a:t>Males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Column</a:t>
                      </a:r>
                      <a:r>
                        <a:rPr lang="tr-TR" sz="1400" dirty="0" smtClean="0">
                          <a:latin typeface="+mj-lt"/>
                        </a:rPr>
                        <a:t> 1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Column</a:t>
                      </a:r>
                      <a:r>
                        <a:rPr lang="tr-TR" sz="1400" dirty="0" smtClean="0">
                          <a:latin typeface="+mj-lt"/>
                        </a:rPr>
                        <a:t> 2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Column</a:t>
                      </a:r>
                      <a:r>
                        <a:rPr lang="tr-TR" sz="1400" dirty="0" smtClean="0">
                          <a:latin typeface="+mj-lt"/>
                        </a:rPr>
                        <a:t> 3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Column</a:t>
                      </a:r>
                      <a:r>
                        <a:rPr lang="tr-TR" sz="1400" dirty="0" smtClean="0">
                          <a:latin typeface="+mj-lt"/>
                        </a:rPr>
                        <a:t> 4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Column</a:t>
                      </a:r>
                      <a:r>
                        <a:rPr lang="tr-TR" sz="1400" baseline="0" dirty="0" smtClean="0">
                          <a:latin typeface="+mj-lt"/>
                        </a:rPr>
                        <a:t> 5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Column</a:t>
                      </a:r>
                      <a:r>
                        <a:rPr lang="tr-TR" sz="1400" dirty="0" smtClean="0">
                          <a:latin typeface="+mj-lt"/>
                        </a:rPr>
                        <a:t> 6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Stratum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>
                          <a:latin typeface="+mj-lt"/>
                        </a:rPr>
                        <a:t>Age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>
                          <a:latin typeface="+mj-lt"/>
                        </a:rPr>
                        <a:t>Population</a:t>
                      </a:r>
                      <a:r>
                        <a:rPr lang="tr-TR" sz="1200" baseline="0" dirty="0" smtClean="0">
                          <a:latin typeface="+mj-lt"/>
                        </a:rPr>
                        <a:t> 1 (</a:t>
                      </a:r>
                      <a:r>
                        <a:rPr lang="tr-TR" sz="1200" baseline="0" dirty="0" err="1" smtClean="0">
                          <a:latin typeface="+mj-lt"/>
                        </a:rPr>
                        <a:t>tousands</a:t>
                      </a:r>
                      <a:r>
                        <a:rPr lang="tr-TR" sz="1200" baseline="0" dirty="0" smtClean="0">
                          <a:latin typeface="+mj-lt"/>
                        </a:rPr>
                        <a:t>)</a:t>
                      </a:r>
                      <a:endParaRPr lang="tr-TR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>
                          <a:latin typeface="+mj-lt"/>
                        </a:rPr>
                        <a:t>Number</a:t>
                      </a:r>
                      <a:r>
                        <a:rPr lang="tr-TR" sz="1200" dirty="0" smtClean="0">
                          <a:latin typeface="+mj-lt"/>
                        </a:rPr>
                        <a:t> of </a:t>
                      </a:r>
                      <a:r>
                        <a:rPr lang="tr-TR" sz="1200" dirty="0" err="1" smtClean="0">
                          <a:latin typeface="+mj-lt"/>
                        </a:rPr>
                        <a:t>deaths</a:t>
                      </a:r>
                      <a:endParaRPr lang="tr-TR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>
                          <a:latin typeface="+mj-lt"/>
                        </a:rPr>
                        <a:t>Death</a:t>
                      </a:r>
                      <a:r>
                        <a:rPr lang="tr-TR" sz="1200" dirty="0" smtClean="0">
                          <a:latin typeface="+mj-lt"/>
                        </a:rPr>
                        <a:t> rate </a:t>
                      </a:r>
                      <a:r>
                        <a:rPr lang="tr-TR" sz="1200" dirty="0" err="1" smtClean="0">
                          <a:latin typeface="+mj-lt"/>
                        </a:rPr>
                        <a:t>per</a:t>
                      </a:r>
                      <a:r>
                        <a:rPr lang="tr-TR" sz="1200" dirty="0" smtClean="0">
                          <a:latin typeface="+mj-lt"/>
                        </a:rPr>
                        <a:t> 1000</a:t>
                      </a:r>
                      <a:endParaRPr lang="tr-TR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>
                          <a:latin typeface="+mj-lt"/>
                        </a:rPr>
                        <a:t>Population</a:t>
                      </a:r>
                      <a:r>
                        <a:rPr lang="tr-TR" sz="1200" dirty="0" smtClean="0">
                          <a:latin typeface="+mj-lt"/>
                        </a:rPr>
                        <a:t> 2 (</a:t>
                      </a:r>
                      <a:r>
                        <a:rPr lang="tr-TR" sz="1200" dirty="0" err="1" smtClean="0">
                          <a:latin typeface="+mj-lt"/>
                        </a:rPr>
                        <a:t>thousands</a:t>
                      </a:r>
                      <a:r>
                        <a:rPr lang="tr-TR" sz="1200" dirty="0" smtClean="0">
                          <a:latin typeface="+mj-lt"/>
                        </a:rPr>
                        <a:t>)</a:t>
                      </a:r>
                      <a:endParaRPr lang="tr-TR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>
                          <a:latin typeface="+mj-lt"/>
                        </a:rPr>
                        <a:t>Number</a:t>
                      </a:r>
                      <a:r>
                        <a:rPr lang="tr-TR" sz="1200" dirty="0" smtClean="0">
                          <a:latin typeface="+mj-lt"/>
                        </a:rPr>
                        <a:t> of </a:t>
                      </a:r>
                      <a:r>
                        <a:rPr lang="tr-TR" sz="1200" dirty="0" err="1" smtClean="0">
                          <a:latin typeface="+mj-lt"/>
                        </a:rPr>
                        <a:t>deaths</a:t>
                      </a:r>
                      <a:endParaRPr lang="tr-TR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200" dirty="0" err="1" smtClean="0">
                          <a:latin typeface="+mj-lt"/>
                        </a:rPr>
                        <a:t>Death</a:t>
                      </a:r>
                      <a:r>
                        <a:rPr lang="tr-TR" sz="1200" dirty="0" smtClean="0">
                          <a:latin typeface="+mj-lt"/>
                        </a:rPr>
                        <a:t> rate </a:t>
                      </a:r>
                      <a:r>
                        <a:rPr lang="tr-TR" sz="1200" dirty="0" err="1" smtClean="0">
                          <a:latin typeface="+mj-lt"/>
                        </a:rPr>
                        <a:t>per</a:t>
                      </a:r>
                      <a:r>
                        <a:rPr lang="tr-TR" sz="1200" dirty="0" smtClean="0">
                          <a:latin typeface="+mj-lt"/>
                        </a:rPr>
                        <a:t> 1000</a:t>
                      </a:r>
                      <a:endParaRPr lang="tr-TR" sz="120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15-24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17,724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39,745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rgbClr val="FF0000"/>
                          </a:solidFill>
                          <a:latin typeface="+mj-lt"/>
                        </a:rPr>
                        <a:t>2.24</a:t>
                      </a:r>
                      <a:endParaRPr lang="tr-TR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3,427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7,327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rgbClr val="FF0000"/>
                          </a:solidFill>
                          <a:latin typeface="+mj-lt"/>
                        </a:rPr>
                        <a:t>2.14</a:t>
                      </a:r>
                      <a:endParaRPr lang="tr-TR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25-44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5,390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26,372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rgbClr val="FF0000"/>
                          </a:solidFill>
                          <a:latin typeface="+mj-lt"/>
                        </a:rPr>
                        <a:t>4.89</a:t>
                      </a:r>
                      <a:endParaRPr lang="tr-TR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23,083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60,337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rgbClr val="FF0000"/>
                          </a:solidFill>
                          <a:latin typeface="+mj-lt"/>
                        </a:rPr>
                        <a:t>2.61</a:t>
                      </a:r>
                      <a:endParaRPr lang="tr-TR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45-64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1,210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37,125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rgbClr val="FF0000"/>
                          </a:solidFill>
                          <a:latin typeface="+mj-lt"/>
                        </a:rPr>
                        <a:t>30.68</a:t>
                      </a:r>
                      <a:endParaRPr lang="tr-TR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18,088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286,535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rgbClr val="FF0000"/>
                          </a:solidFill>
                          <a:latin typeface="+mj-lt"/>
                        </a:rPr>
                        <a:t>15.84</a:t>
                      </a:r>
                      <a:endParaRPr lang="tr-TR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65-74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364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33,679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rgbClr val="FF0000"/>
                          </a:solidFill>
                          <a:latin typeface="+mj-lt"/>
                        </a:rPr>
                        <a:t>92.52</a:t>
                      </a:r>
                      <a:endParaRPr lang="tr-TR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5,500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275,818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rgbClr val="FF0000"/>
                          </a:solidFill>
                          <a:latin typeface="+mj-lt"/>
                        </a:rPr>
                        <a:t>50.15</a:t>
                      </a:r>
                      <a:endParaRPr lang="tr-TR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75+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199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64,386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rgbClr val="FF0000"/>
                          </a:solidFill>
                          <a:latin typeface="+mj-lt"/>
                        </a:rPr>
                        <a:t>323.55</a:t>
                      </a:r>
                      <a:endParaRPr lang="tr-TR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2,331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275,135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rgbClr val="FF0000"/>
                          </a:solidFill>
                          <a:latin typeface="+mj-lt"/>
                        </a:rPr>
                        <a:t>118.03</a:t>
                      </a:r>
                      <a:endParaRPr lang="tr-TR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dirty="0" smtClean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smtClean="0">
                          <a:latin typeface="+mj-lt"/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latin typeface="+mj-lt"/>
                        </a:rPr>
                        <a:t>24,887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latin typeface="+mj-lt"/>
                        </a:rPr>
                        <a:t>201,307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latin typeface="+mj-lt"/>
                        </a:rPr>
                        <a:t>8.09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latin typeface="+mj-lt"/>
                        </a:rPr>
                        <a:t>52,429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latin typeface="+mj-lt"/>
                        </a:rPr>
                        <a:t>905,152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latin typeface="+mj-lt"/>
                        </a:rPr>
                        <a:t>17.26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5" name="Düz Bağlayıcı 4"/>
          <p:cNvCxnSpPr/>
          <p:nvPr/>
        </p:nvCxnSpPr>
        <p:spPr>
          <a:xfrm>
            <a:off x="5595649" y="1988840"/>
            <a:ext cx="0" cy="338437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>
            <a:off x="2555776" y="1988840"/>
            <a:ext cx="0" cy="338437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95266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Crude</a:t>
            </a:r>
            <a:r>
              <a:rPr lang="tr-TR" sz="4000" dirty="0" smtClean="0"/>
              <a:t> </a:t>
            </a:r>
            <a:r>
              <a:rPr lang="tr-TR" sz="4000" dirty="0" err="1" smtClean="0"/>
              <a:t>Mortality</a:t>
            </a:r>
            <a:r>
              <a:rPr lang="tr-TR" sz="4000" dirty="0" smtClean="0"/>
              <a:t> </a:t>
            </a:r>
            <a:r>
              <a:rPr lang="tr-TR" sz="4000" dirty="0" err="1" smtClean="0"/>
              <a:t>Rates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Crude</a:t>
            </a:r>
            <a:r>
              <a:rPr lang="tr-TR" dirty="0" smtClean="0"/>
              <a:t> </a:t>
            </a:r>
            <a:r>
              <a:rPr lang="tr-TR" dirty="0" err="1" smtClean="0"/>
              <a:t>death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r>
              <a:rPr lang="tr-TR" dirty="0" smtClean="0"/>
              <a:t> </a:t>
            </a:r>
            <a:r>
              <a:rPr lang="tr-TR" dirty="0" err="1" smtClean="0"/>
              <a:t>per</a:t>
            </a: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1,000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endParaRPr lang="tr-TR" dirty="0" smtClean="0"/>
          </a:p>
          <a:p>
            <a:endParaRPr lang="tr-TR" dirty="0"/>
          </a:p>
          <a:p>
            <a:pPr lvl="1"/>
            <a:r>
              <a:rPr lang="tr-TR" sz="3200" dirty="0" err="1" smtClean="0"/>
              <a:t>For</a:t>
            </a:r>
            <a:r>
              <a:rPr lang="tr-TR" sz="3200" dirty="0" smtClean="0"/>
              <a:t> </a:t>
            </a:r>
            <a:r>
              <a:rPr lang="tr-TR" sz="3200" dirty="0" err="1" smtClean="0"/>
              <a:t>Single</a:t>
            </a:r>
            <a:r>
              <a:rPr lang="tr-TR" sz="3200" dirty="0" smtClean="0"/>
              <a:t> </a:t>
            </a:r>
            <a:r>
              <a:rPr lang="tr-TR" sz="3200" dirty="0" err="1" smtClean="0"/>
              <a:t>Males</a:t>
            </a:r>
            <a:r>
              <a:rPr lang="tr-TR" sz="3200" dirty="0" smtClean="0"/>
              <a:t> :  	</a:t>
            </a:r>
            <a:r>
              <a:rPr lang="tr-TR" sz="3200" dirty="0" smtClean="0">
                <a:latin typeface="+mj-lt"/>
              </a:rPr>
              <a:t>8.09</a:t>
            </a:r>
          </a:p>
          <a:p>
            <a:pPr lvl="1"/>
            <a:r>
              <a:rPr lang="tr-TR" sz="3200" dirty="0" err="1" smtClean="0"/>
              <a:t>For</a:t>
            </a:r>
            <a:r>
              <a:rPr lang="tr-TR" sz="3200" dirty="0" smtClean="0"/>
              <a:t> </a:t>
            </a:r>
            <a:r>
              <a:rPr lang="tr-TR" sz="3200" dirty="0" err="1" smtClean="0"/>
              <a:t>Married</a:t>
            </a:r>
            <a:r>
              <a:rPr lang="tr-TR" sz="3200" dirty="0" smtClean="0"/>
              <a:t> </a:t>
            </a:r>
            <a:r>
              <a:rPr lang="tr-TR" sz="3200" dirty="0" err="1" smtClean="0"/>
              <a:t>Males</a:t>
            </a:r>
            <a:r>
              <a:rPr lang="tr-TR" sz="3200" dirty="0" smtClean="0"/>
              <a:t>:	</a:t>
            </a:r>
            <a:r>
              <a:rPr lang="tr-TR" sz="3200" dirty="0" smtClean="0">
                <a:latin typeface="+mj-lt"/>
              </a:rPr>
              <a:t>17.26</a:t>
            </a:r>
            <a:endParaRPr lang="tr-TR" dirty="0">
              <a:latin typeface="+mj-lt"/>
            </a:endParaRPr>
          </a:p>
          <a:p>
            <a:pPr lvl="1"/>
            <a:endParaRPr lang="tr-TR" dirty="0" smtClean="0"/>
          </a:p>
          <a:p>
            <a:pPr lvl="1"/>
            <a:r>
              <a:rPr lang="tr-TR" dirty="0" smtClean="0"/>
              <a:t>A </a:t>
            </a:r>
            <a:r>
              <a:rPr lang="tr-TR" dirty="0" err="1" smtClean="0"/>
              <a:t>comparison</a:t>
            </a:r>
            <a:r>
              <a:rPr lang="tr-TR" dirty="0" smtClean="0"/>
              <a:t> of </a:t>
            </a:r>
            <a:r>
              <a:rPr lang="tr-TR" dirty="0" err="1" smtClean="0"/>
              <a:t>crude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r>
              <a:rPr lang="tr-TR" dirty="0" smtClean="0"/>
              <a:t>: Risk of </a:t>
            </a:r>
            <a:r>
              <a:rPr lang="tr-TR" dirty="0" err="1" smtClean="0"/>
              <a:t>dying</a:t>
            </a:r>
            <a:r>
              <a:rPr lang="tr-TR" dirty="0" smtClean="0"/>
              <a:t> is </a:t>
            </a:r>
            <a:r>
              <a:rPr lang="tr-TR" dirty="0" err="1" smtClean="0"/>
              <a:t>twice</a:t>
            </a:r>
            <a:r>
              <a:rPr lang="tr-TR" dirty="0" smtClean="0"/>
              <a:t> as </a:t>
            </a:r>
            <a:r>
              <a:rPr lang="tr-TR" dirty="0" err="1" smtClean="0"/>
              <a:t>high</a:t>
            </a:r>
            <a:r>
              <a:rPr lang="tr-TR" dirty="0" smtClean="0"/>
              <a:t> in </a:t>
            </a:r>
            <a:r>
              <a:rPr lang="tr-TR" dirty="0" err="1" smtClean="0"/>
              <a:t>married</a:t>
            </a:r>
            <a:r>
              <a:rPr lang="tr-TR" dirty="0" smtClean="0"/>
              <a:t> </a:t>
            </a:r>
            <a:r>
              <a:rPr lang="tr-TR" dirty="0" err="1" smtClean="0"/>
              <a:t>males</a:t>
            </a:r>
            <a:r>
              <a:rPr lang="tr-TR" dirty="0" smtClean="0"/>
              <a:t> as </a:t>
            </a:r>
            <a:r>
              <a:rPr lang="tr-TR" dirty="0" err="1" smtClean="0"/>
              <a:t>single</a:t>
            </a:r>
            <a:r>
              <a:rPr lang="tr-TR" dirty="0" smtClean="0"/>
              <a:t> </a:t>
            </a:r>
            <a:r>
              <a:rPr lang="tr-TR" dirty="0" err="1" smtClean="0"/>
              <a:t>males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17596673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err="1"/>
              <a:t>Crude</a:t>
            </a:r>
            <a:r>
              <a:rPr lang="tr-TR" sz="4400" dirty="0"/>
              <a:t> </a:t>
            </a:r>
            <a:r>
              <a:rPr lang="tr-TR" sz="4400" dirty="0" err="1"/>
              <a:t>Mortality</a:t>
            </a:r>
            <a:r>
              <a:rPr lang="tr-TR" sz="4400" dirty="0"/>
              <a:t> </a:t>
            </a:r>
            <a:r>
              <a:rPr lang="tr-TR" sz="4400" dirty="0" err="1"/>
              <a:t>Rates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crude</a:t>
            </a:r>
            <a:r>
              <a:rPr lang="tr-TR" dirty="0" smtClean="0"/>
              <a:t> </a:t>
            </a:r>
            <a:r>
              <a:rPr lang="tr-TR" dirty="0" err="1" smtClean="0"/>
              <a:t>death</a:t>
            </a:r>
            <a:r>
              <a:rPr lang="tr-TR" dirty="0" smtClean="0"/>
              <a:t> rate is </a:t>
            </a:r>
            <a:r>
              <a:rPr lang="tr-TR" dirty="0" err="1" smtClean="0"/>
              <a:t>higher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married</a:t>
            </a:r>
            <a:r>
              <a:rPr lang="tr-TR" dirty="0" smtClean="0"/>
              <a:t> </a:t>
            </a:r>
            <a:r>
              <a:rPr lang="tr-TR" dirty="0" err="1" smtClean="0"/>
              <a:t>males</a:t>
            </a:r>
            <a:r>
              <a:rPr lang="tr-TR" dirty="0" smtClean="0"/>
              <a:t>  </a:t>
            </a:r>
            <a:r>
              <a:rPr lang="tr-TR" dirty="0" err="1" smtClean="0"/>
              <a:t>than</a:t>
            </a:r>
            <a:r>
              <a:rPr lang="tr-TR" dirty="0" smtClean="0"/>
              <a:t> </a:t>
            </a:r>
            <a:r>
              <a:rPr lang="tr-TR" dirty="0" err="1" smtClean="0"/>
              <a:t>single</a:t>
            </a:r>
            <a:r>
              <a:rPr lang="tr-TR" dirty="0" smtClean="0"/>
              <a:t> </a:t>
            </a:r>
            <a:r>
              <a:rPr lang="tr-TR" dirty="0" err="1" smtClean="0"/>
              <a:t>males</a:t>
            </a:r>
            <a:endParaRPr lang="tr-TR" dirty="0" smtClean="0"/>
          </a:p>
          <a:p>
            <a:r>
              <a:rPr lang="tr-TR" dirty="0" err="1" smtClean="0"/>
              <a:t>However</a:t>
            </a:r>
            <a:r>
              <a:rPr lang="tr-TR" dirty="0" smtClean="0"/>
              <a:t>, </a:t>
            </a:r>
            <a:r>
              <a:rPr lang="tr-TR" dirty="0" err="1" smtClean="0"/>
              <a:t>age-spesific</a:t>
            </a:r>
            <a:r>
              <a:rPr lang="tr-TR" dirty="0" smtClean="0"/>
              <a:t> </a:t>
            </a:r>
            <a:r>
              <a:rPr lang="tr-TR" dirty="0" err="1" smtClean="0"/>
              <a:t>death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r>
              <a:rPr lang="tr-TR" dirty="0" smtClean="0"/>
              <a:t> </a:t>
            </a:r>
            <a:r>
              <a:rPr lang="tr-TR" dirty="0" err="1" smtClean="0"/>
              <a:t>per</a:t>
            </a: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1000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lower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married</a:t>
            </a:r>
            <a:r>
              <a:rPr lang="tr-TR" dirty="0" smtClean="0"/>
              <a:t> </a:t>
            </a:r>
            <a:r>
              <a:rPr lang="tr-TR" dirty="0" err="1" smtClean="0"/>
              <a:t>males</a:t>
            </a:r>
            <a:r>
              <a:rPr lang="tr-TR" dirty="0" smtClean="0"/>
              <a:t> in </a:t>
            </a:r>
            <a:r>
              <a:rPr lang="tr-TR" dirty="0" err="1" smtClean="0"/>
              <a:t>age</a:t>
            </a:r>
            <a:r>
              <a:rPr lang="tr-TR" dirty="0" smtClean="0"/>
              <a:t> </a:t>
            </a:r>
            <a:r>
              <a:rPr lang="tr-TR" dirty="0" err="1" smtClean="0"/>
              <a:t>stratum</a:t>
            </a:r>
            <a:endParaRPr lang="tr-TR" dirty="0" smtClean="0"/>
          </a:p>
          <a:p>
            <a:r>
              <a:rPr lang="tr-TR" b="1" dirty="0" smtClean="0">
                <a:solidFill>
                  <a:srgbClr val="C00000"/>
                </a:solidFill>
              </a:rPr>
              <a:t>WHY?</a:t>
            </a:r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populations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different</a:t>
            </a:r>
            <a:r>
              <a:rPr lang="tr-TR" dirty="0" smtClean="0"/>
              <a:t> </a:t>
            </a:r>
            <a:r>
              <a:rPr lang="tr-TR" dirty="0" err="1" smtClean="0"/>
              <a:t>age</a:t>
            </a:r>
            <a:r>
              <a:rPr lang="tr-TR" dirty="0" smtClean="0"/>
              <a:t> </a:t>
            </a:r>
            <a:r>
              <a:rPr lang="tr-TR" dirty="0" err="1" smtClean="0"/>
              <a:t>distributions</a:t>
            </a:r>
            <a:r>
              <a:rPr lang="tr-TR" dirty="0" smtClean="0"/>
              <a:t>:</a:t>
            </a:r>
          </a:p>
          <a:p>
            <a:endParaRPr lang="tr-TR" dirty="0"/>
          </a:p>
          <a:p>
            <a:pPr lvl="1"/>
            <a:r>
              <a:rPr lang="tr-TR" sz="3200" dirty="0" err="1" smtClean="0"/>
              <a:t>Single</a:t>
            </a:r>
            <a:r>
              <a:rPr lang="tr-TR" sz="3200" dirty="0" smtClean="0"/>
              <a:t> </a:t>
            </a:r>
            <a:r>
              <a:rPr lang="tr-TR" sz="3200" dirty="0" err="1" smtClean="0"/>
              <a:t>group</a:t>
            </a:r>
            <a:r>
              <a:rPr lang="tr-TR" sz="3200" dirty="0" smtClean="0"/>
              <a:t>:  	 	</a:t>
            </a:r>
            <a:r>
              <a:rPr lang="tr-TR" sz="3200" dirty="0" smtClean="0">
                <a:latin typeface="+mj-lt"/>
              </a:rPr>
              <a:t>90% </a:t>
            </a:r>
            <a:r>
              <a:rPr lang="tr-TR" sz="3200" dirty="0" err="1" smtClean="0">
                <a:latin typeface="+mj-lt"/>
              </a:rPr>
              <a:t>are</a:t>
            </a:r>
            <a:r>
              <a:rPr lang="tr-TR" sz="3200" dirty="0" smtClean="0">
                <a:latin typeface="+mj-lt"/>
              </a:rPr>
              <a:t> </a:t>
            </a:r>
            <a:r>
              <a:rPr lang="tr-TR" sz="3200" dirty="0" err="1" smtClean="0">
                <a:latin typeface="+mj-lt"/>
              </a:rPr>
              <a:t>aged</a:t>
            </a:r>
            <a:r>
              <a:rPr lang="tr-TR" sz="3200" dirty="0" smtClean="0">
                <a:latin typeface="+mj-lt"/>
              </a:rPr>
              <a:t> &lt; 45</a:t>
            </a:r>
          </a:p>
          <a:p>
            <a:pPr lvl="1"/>
            <a:r>
              <a:rPr lang="tr-TR" sz="3200" dirty="0" err="1" smtClean="0"/>
              <a:t>Married</a:t>
            </a:r>
            <a:r>
              <a:rPr lang="tr-TR" sz="3200" dirty="0" smtClean="0"/>
              <a:t> </a:t>
            </a:r>
            <a:r>
              <a:rPr lang="tr-TR" sz="3200" dirty="0" err="1" smtClean="0"/>
              <a:t>group</a:t>
            </a:r>
            <a:r>
              <a:rPr lang="tr-TR" sz="3200" dirty="0" smtClean="0"/>
              <a:t>:		</a:t>
            </a:r>
            <a:r>
              <a:rPr lang="tr-TR" sz="3200" dirty="0" smtClean="0">
                <a:latin typeface="+mj-lt"/>
              </a:rPr>
              <a:t>51% </a:t>
            </a:r>
            <a:r>
              <a:rPr lang="tr-TR" sz="3200" dirty="0" err="1" smtClean="0">
                <a:latin typeface="+mj-lt"/>
              </a:rPr>
              <a:t>are</a:t>
            </a:r>
            <a:r>
              <a:rPr lang="tr-TR" sz="3200" dirty="0" smtClean="0">
                <a:latin typeface="+mj-lt"/>
              </a:rPr>
              <a:t> </a:t>
            </a:r>
            <a:r>
              <a:rPr lang="tr-TR" sz="3200" dirty="0" err="1" smtClean="0">
                <a:latin typeface="+mj-lt"/>
              </a:rPr>
              <a:t>aged</a:t>
            </a:r>
            <a:r>
              <a:rPr lang="tr-TR" sz="3200" dirty="0" smtClean="0">
                <a:latin typeface="+mj-lt"/>
              </a:rPr>
              <a:t>  &lt; 45</a:t>
            </a:r>
            <a:endParaRPr lang="tr-TR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957266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/>
          </a:bodyPr>
          <a:lstStyle/>
          <a:p>
            <a:r>
              <a:rPr lang="tr-TR" sz="2800" b="1" dirty="0" smtClean="0"/>
              <a:t>Reference (standart ) </a:t>
            </a:r>
            <a:r>
              <a:rPr lang="tr-TR" sz="2800" b="1" dirty="0" err="1" smtClean="0"/>
              <a:t>population</a:t>
            </a:r>
            <a:r>
              <a:rPr lang="tr-TR" sz="2800" b="1" dirty="0" smtClean="0"/>
              <a:t> &amp; </a:t>
            </a:r>
            <a:r>
              <a:rPr lang="tr-TR" sz="2800" b="1" dirty="0" err="1" smtClean="0"/>
              <a:t>expected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deaths</a:t>
            </a:r>
            <a:endParaRPr lang="tr-TR" sz="2800" b="1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2627196"/>
              </p:ext>
            </p:extLst>
          </p:nvPr>
        </p:nvGraphicFramePr>
        <p:xfrm>
          <a:off x="457200" y="1935163"/>
          <a:ext cx="8229599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Column</a:t>
                      </a:r>
                      <a:r>
                        <a:rPr lang="tr-TR" sz="1400" dirty="0" smtClean="0">
                          <a:latin typeface="+mj-lt"/>
                        </a:rPr>
                        <a:t> 3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Column</a:t>
                      </a:r>
                      <a:r>
                        <a:rPr lang="tr-TR" sz="1400" dirty="0" smtClean="0">
                          <a:latin typeface="+mj-lt"/>
                        </a:rPr>
                        <a:t> 6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Column</a:t>
                      </a:r>
                      <a:r>
                        <a:rPr lang="tr-TR" sz="1400" dirty="0" smtClean="0">
                          <a:latin typeface="+mj-lt"/>
                        </a:rPr>
                        <a:t> 7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Column</a:t>
                      </a:r>
                      <a:r>
                        <a:rPr lang="tr-TR" sz="1400" dirty="0" smtClean="0">
                          <a:latin typeface="+mj-lt"/>
                        </a:rPr>
                        <a:t> 3 x </a:t>
                      </a:r>
                      <a:r>
                        <a:rPr lang="tr-TR" sz="1400" dirty="0" err="1" smtClean="0">
                          <a:latin typeface="+mj-lt"/>
                        </a:rPr>
                        <a:t>Column</a:t>
                      </a:r>
                      <a:r>
                        <a:rPr lang="tr-TR" sz="1400" dirty="0" smtClean="0">
                          <a:latin typeface="+mj-lt"/>
                        </a:rPr>
                        <a:t> 7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Column</a:t>
                      </a:r>
                      <a:r>
                        <a:rPr lang="tr-TR" sz="1400" dirty="0" smtClean="0">
                          <a:latin typeface="+mj-lt"/>
                        </a:rPr>
                        <a:t> 6 x </a:t>
                      </a:r>
                      <a:r>
                        <a:rPr lang="tr-TR" sz="1400" dirty="0" err="1" smtClean="0">
                          <a:latin typeface="+mj-lt"/>
                        </a:rPr>
                        <a:t>column</a:t>
                      </a:r>
                      <a:r>
                        <a:rPr lang="tr-TR" sz="1400" dirty="0" smtClean="0">
                          <a:latin typeface="+mj-lt"/>
                        </a:rPr>
                        <a:t> 7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Stratum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>
                          <a:latin typeface="+mj-lt"/>
                        </a:rPr>
                        <a:t>Age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Single</a:t>
                      </a:r>
                      <a:r>
                        <a:rPr lang="tr-TR" sz="1400" dirty="0" smtClean="0">
                          <a:latin typeface="+mj-lt"/>
                        </a:rPr>
                        <a:t> </a:t>
                      </a:r>
                      <a:r>
                        <a:rPr lang="tr-TR" sz="1400" dirty="0" err="1" smtClean="0">
                          <a:latin typeface="+mj-lt"/>
                        </a:rPr>
                        <a:t>Death</a:t>
                      </a:r>
                      <a:r>
                        <a:rPr lang="tr-TR" sz="1400" dirty="0" smtClean="0">
                          <a:latin typeface="+mj-lt"/>
                        </a:rPr>
                        <a:t> Rate  </a:t>
                      </a:r>
                    </a:p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per</a:t>
                      </a:r>
                      <a:r>
                        <a:rPr lang="tr-TR" sz="1400" dirty="0" smtClean="0">
                          <a:latin typeface="+mj-lt"/>
                        </a:rPr>
                        <a:t> 1000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Married</a:t>
                      </a:r>
                      <a:r>
                        <a:rPr lang="tr-TR" sz="1400" dirty="0" smtClean="0">
                          <a:latin typeface="+mj-lt"/>
                        </a:rPr>
                        <a:t> </a:t>
                      </a:r>
                      <a:r>
                        <a:rPr lang="tr-TR" sz="1400" dirty="0" err="1" smtClean="0">
                          <a:latin typeface="+mj-lt"/>
                        </a:rPr>
                        <a:t>Death</a:t>
                      </a:r>
                      <a:r>
                        <a:rPr lang="tr-TR" sz="1400" dirty="0" smtClean="0">
                          <a:latin typeface="+mj-lt"/>
                        </a:rPr>
                        <a:t> Rate </a:t>
                      </a:r>
                      <a:r>
                        <a:rPr lang="tr-TR" sz="1400" dirty="0" err="1" smtClean="0">
                          <a:latin typeface="+mj-lt"/>
                        </a:rPr>
                        <a:t>per</a:t>
                      </a:r>
                      <a:r>
                        <a:rPr lang="tr-TR" sz="1400" dirty="0" smtClean="0">
                          <a:latin typeface="+mj-lt"/>
                        </a:rPr>
                        <a:t> 1000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>
                          <a:latin typeface="+mj-lt"/>
                        </a:rPr>
                        <a:t>Reference </a:t>
                      </a:r>
                      <a:r>
                        <a:rPr lang="tr-TR" sz="1400" dirty="0" err="1" smtClean="0">
                          <a:latin typeface="+mj-lt"/>
                        </a:rPr>
                        <a:t>Population</a:t>
                      </a:r>
                      <a:r>
                        <a:rPr lang="tr-TR" sz="1400" dirty="0" smtClean="0">
                          <a:latin typeface="+mj-lt"/>
                        </a:rPr>
                        <a:t> (</a:t>
                      </a:r>
                      <a:r>
                        <a:rPr lang="tr-TR" sz="1400" dirty="0" err="1" smtClean="0">
                          <a:latin typeface="+mj-lt"/>
                        </a:rPr>
                        <a:t>thousands</a:t>
                      </a:r>
                      <a:r>
                        <a:rPr lang="tr-TR" sz="1400" dirty="0" smtClean="0">
                          <a:latin typeface="+mj-lt"/>
                        </a:rPr>
                        <a:t>)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Expected</a:t>
                      </a:r>
                      <a:r>
                        <a:rPr lang="tr-TR" sz="1400" dirty="0" smtClean="0">
                          <a:latin typeface="+mj-lt"/>
                        </a:rPr>
                        <a:t> </a:t>
                      </a:r>
                      <a:r>
                        <a:rPr lang="tr-TR" sz="1400" dirty="0" err="1" smtClean="0">
                          <a:latin typeface="+mj-lt"/>
                        </a:rPr>
                        <a:t>Deaths</a:t>
                      </a:r>
                      <a:r>
                        <a:rPr lang="tr-TR" sz="1400" dirty="0" smtClean="0">
                          <a:latin typeface="+mj-lt"/>
                        </a:rPr>
                        <a:t> - </a:t>
                      </a:r>
                      <a:r>
                        <a:rPr lang="tr-TR" sz="1400" dirty="0" err="1" smtClean="0">
                          <a:latin typeface="+mj-lt"/>
                        </a:rPr>
                        <a:t>Single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Expected</a:t>
                      </a:r>
                      <a:r>
                        <a:rPr lang="tr-TR" sz="1400" dirty="0" smtClean="0">
                          <a:latin typeface="+mj-lt"/>
                        </a:rPr>
                        <a:t> </a:t>
                      </a:r>
                      <a:r>
                        <a:rPr lang="tr-TR" sz="1400" dirty="0" err="1" smtClean="0">
                          <a:latin typeface="+mj-lt"/>
                        </a:rPr>
                        <a:t>Deaths</a:t>
                      </a:r>
                      <a:r>
                        <a:rPr lang="tr-TR" sz="1400" dirty="0" smtClean="0">
                          <a:latin typeface="+mj-lt"/>
                        </a:rPr>
                        <a:t> - </a:t>
                      </a:r>
                      <a:r>
                        <a:rPr lang="tr-TR" sz="1400" dirty="0" err="1" smtClean="0">
                          <a:latin typeface="+mj-lt"/>
                        </a:rPr>
                        <a:t>Married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15-24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2.24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2.14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21,151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47,430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45,221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25-44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4.89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2.61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28,473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139,312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74,426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45-64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30.68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15.84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19,298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592,097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305,703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65-74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92.52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50.15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5,864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542,565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294,072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75+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323.55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118.03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2,530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818,576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298,624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latin typeface="+mj-lt"/>
                        </a:rPr>
                        <a:t>Total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latin typeface="+mj-lt"/>
                        </a:rPr>
                        <a:t>77,316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latin typeface="+mj-lt"/>
                        </a:rPr>
                        <a:t>2,139,980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latin typeface="+mj-lt"/>
                        </a:rPr>
                        <a:t>1,018,046</a:t>
                      </a:r>
                      <a:endParaRPr lang="tr-TR" b="1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02538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Calculations</a:t>
            </a:r>
            <a:endParaRPr lang="tr-TR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İçerik Yer Tutucusu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tr-TR" b="1" dirty="0" smtClean="0"/>
                  <a:t>Age-</a:t>
                </a:r>
                <a:r>
                  <a:rPr lang="tr-TR" b="1" dirty="0" err="1" smtClean="0"/>
                  <a:t>adjusted</a:t>
                </a:r>
                <a:r>
                  <a:rPr lang="tr-TR" b="1" dirty="0" smtClean="0"/>
                  <a:t> rate </a:t>
                </a:r>
                <a:r>
                  <a:rPr lang="tr-TR" b="1" dirty="0" err="1" smtClean="0"/>
                  <a:t>per</a:t>
                </a:r>
                <a:r>
                  <a:rPr lang="tr-TR" b="1" dirty="0" smtClean="0"/>
                  <a:t> </a:t>
                </a:r>
                <a:r>
                  <a:rPr lang="tr-TR" b="1" dirty="0" smtClean="0">
                    <a:latin typeface="+mj-lt"/>
                  </a:rPr>
                  <a:t>1,000</a:t>
                </a:r>
                <a:r>
                  <a:rPr lang="tr-TR" b="1" dirty="0" smtClean="0"/>
                  <a:t> </a:t>
                </a:r>
                <a:r>
                  <a:rPr lang="tr-TR" b="1" dirty="0" err="1" smtClean="0"/>
                  <a:t>for</a:t>
                </a:r>
                <a:r>
                  <a:rPr lang="tr-TR" b="1" dirty="0" smtClean="0"/>
                  <a:t> </a:t>
                </a:r>
                <a:r>
                  <a:rPr lang="tr-TR" b="1" dirty="0" err="1" smtClean="0"/>
                  <a:t>single</a:t>
                </a:r>
                <a:r>
                  <a:rPr lang="tr-TR" b="1" dirty="0" smtClean="0"/>
                  <a:t> </a:t>
                </a:r>
                <a:r>
                  <a:rPr lang="tr-TR" b="1" dirty="0" err="1" smtClean="0"/>
                  <a:t>males</a:t>
                </a:r>
                <a:endParaRPr lang="tr-TR" b="1" dirty="0" smtClean="0"/>
              </a:p>
              <a:p>
                <a:pPr lvl="1"/>
                <a:r>
                  <a:rPr lang="tr-TR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b="0" i="1" smtClean="0">
                            <a:latin typeface="Cambria Math"/>
                          </a:rPr>
                          <m:t>𝐸𝑥𝑝𝑒𝑐𝑡𝑒𝑑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𝑑𝑒𝑎𝑡h𝑠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𝑖𝑛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𝑟𝑒𝑓𝑒𝑟𝑒𝑛𝑐𝑒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𝑝𝑜𝑝𝑢𝑙𝑎𝑡𝑖𝑜𝑛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𝑢𝑠𝑖𝑛𝑔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𝑠𝑖𝑛𝑔𝑙𝑒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𝑟𝑎𝑡𝑒𝑠</m:t>
                        </m:r>
                      </m:num>
                      <m:den>
                        <m:r>
                          <a:rPr lang="tr-TR" b="0" i="1" smtClean="0">
                            <a:latin typeface="Cambria Math"/>
                          </a:rPr>
                          <m:t>𝑇𝑜𝑡𝑎𝑙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𝑟𝑒𝑓𝑒𝑟𝑒𝑛𝑐𝑒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𝑝𝑜𝑝𝑢𝑙𝑎𝑡𝑖𝑜𝑛</m:t>
                        </m:r>
                      </m:den>
                    </m:f>
                  </m:oMath>
                </a14:m>
                <a:endParaRPr lang="tr-TR" dirty="0" smtClean="0"/>
              </a:p>
              <a:p>
                <a:pPr lvl="1"/>
                <a:r>
                  <a:rPr lang="tr-TR" b="1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b="0" i="1" smtClean="0">
                            <a:latin typeface="Cambria Math"/>
                          </a:rPr>
                          <m:t>2,139,980</m:t>
                        </m:r>
                      </m:num>
                      <m:den>
                        <m:r>
                          <a:rPr lang="tr-TR" b="0" i="1" smtClean="0">
                            <a:latin typeface="Cambria Math"/>
                          </a:rPr>
                          <m:t>77,316,000</m:t>
                        </m:r>
                      </m:den>
                    </m:f>
                  </m:oMath>
                </a14:m>
                <a:r>
                  <a:rPr lang="tr-TR" dirty="0" smtClean="0"/>
                  <a:t>x1000 = </a:t>
                </a:r>
                <a:r>
                  <a:rPr lang="tr-TR" b="1" dirty="0" smtClean="0">
                    <a:solidFill>
                      <a:srgbClr val="C00000"/>
                    </a:solidFill>
                    <a:latin typeface="+mj-lt"/>
                  </a:rPr>
                  <a:t>27.68</a:t>
                </a:r>
                <a:r>
                  <a:rPr lang="tr-TR" b="1" dirty="0" smtClean="0">
                    <a:solidFill>
                      <a:srgbClr val="C00000"/>
                    </a:solidFill>
                  </a:rPr>
                  <a:t> 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per</a:t>
                </a:r>
                <a:r>
                  <a:rPr lang="tr-TR" dirty="0" smtClean="0"/>
                  <a:t> </a:t>
                </a:r>
                <a:r>
                  <a:rPr lang="tr-TR" dirty="0" smtClean="0">
                    <a:latin typeface="+mj-lt"/>
                  </a:rPr>
                  <a:t>1000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population</a:t>
                </a:r>
                <a:endParaRPr lang="tr-TR" dirty="0" smtClean="0"/>
              </a:p>
              <a:p>
                <a:r>
                  <a:rPr lang="tr-TR" b="1" dirty="0" smtClean="0"/>
                  <a:t>Age-</a:t>
                </a:r>
                <a:r>
                  <a:rPr lang="tr-TR" b="1" dirty="0" err="1" smtClean="0"/>
                  <a:t>adjusted</a:t>
                </a:r>
                <a:r>
                  <a:rPr lang="tr-TR" b="1" dirty="0" smtClean="0"/>
                  <a:t> </a:t>
                </a:r>
                <a:r>
                  <a:rPr lang="tr-TR" b="1" dirty="0"/>
                  <a:t>rate </a:t>
                </a:r>
                <a:r>
                  <a:rPr lang="tr-TR" b="1" dirty="0" err="1"/>
                  <a:t>per</a:t>
                </a:r>
                <a:r>
                  <a:rPr lang="tr-TR" b="1" dirty="0"/>
                  <a:t> </a:t>
                </a:r>
                <a:r>
                  <a:rPr lang="tr-TR" b="1" dirty="0">
                    <a:latin typeface="+mj-lt"/>
                  </a:rPr>
                  <a:t>1,000</a:t>
                </a:r>
                <a:r>
                  <a:rPr lang="tr-TR" b="1" dirty="0"/>
                  <a:t> </a:t>
                </a:r>
                <a:r>
                  <a:rPr lang="tr-TR" b="1" dirty="0" err="1"/>
                  <a:t>for</a:t>
                </a:r>
                <a:r>
                  <a:rPr lang="tr-TR" b="1" dirty="0"/>
                  <a:t> </a:t>
                </a:r>
                <a:r>
                  <a:rPr lang="tr-TR" b="1" dirty="0" err="1" smtClean="0"/>
                  <a:t>married</a:t>
                </a:r>
                <a:r>
                  <a:rPr lang="tr-TR" b="1" dirty="0" smtClean="0"/>
                  <a:t> </a:t>
                </a:r>
                <a:r>
                  <a:rPr lang="tr-TR" b="1" dirty="0" err="1"/>
                  <a:t>males</a:t>
                </a:r>
                <a:endParaRPr lang="tr-TR" b="1" dirty="0"/>
              </a:p>
              <a:p>
                <a:pPr lvl="1"/>
                <a:r>
                  <a:rPr lang="tr-TR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>
                            <a:latin typeface="Cambria Math"/>
                          </a:rPr>
                        </m:ctrlPr>
                      </m:fPr>
                      <m:num>
                        <m:r>
                          <a:rPr lang="tr-TR" i="1">
                            <a:latin typeface="Cambria Math"/>
                          </a:rPr>
                          <m:t>𝐸𝑥𝑝𝑒𝑐𝑡𝑒𝑑</m:t>
                        </m:r>
                        <m:r>
                          <a:rPr lang="tr-TR" i="1">
                            <a:latin typeface="Cambria Math"/>
                          </a:rPr>
                          <m:t> </m:t>
                        </m:r>
                        <m:r>
                          <a:rPr lang="tr-TR" i="1">
                            <a:latin typeface="Cambria Math"/>
                          </a:rPr>
                          <m:t>𝑑𝑒𝑎𝑡h𝑠</m:t>
                        </m:r>
                        <m:r>
                          <a:rPr lang="tr-TR" i="1">
                            <a:latin typeface="Cambria Math"/>
                          </a:rPr>
                          <m:t> </m:t>
                        </m:r>
                        <m:r>
                          <a:rPr lang="tr-TR" i="1">
                            <a:latin typeface="Cambria Math"/>
                          </a:rPr>
                          <m:t>𝑖𝑛</m:t>
                        </m:r>
                        <m:r>
                          <a:rPr lang="tr-TR" i="1">
                            <a:latin typeface="Cambria Math"/>
                          </a:rPr>
                          <m:t> </m:t>
                        </m:r>
                        <m:r>
                          <a:rPr lang="tr-TR" i="1">
                            <a:latin typeface="Cambria Math"/>
                          </a:rPr>
                          <m:t>𝑟𝑒𝑓𝑒𝑟𝑒𝑛𝑐𝑒</m:t>
                        </m:r>
                        <m:r>
                          <a:rPr lang="tr-TR" i="1">
                            <a:latin typeface="Cambria Math"/>
                          </a:rPr>
                          <m:t> </m:t>
                        </m:r>
                        <m:r>
                          <a:rPr lang="tr-TR" i="1">
                            <a:latin typeface="Cambria Math"/>
                          </a:rPr>
                          <m:t>𝑝𝑜𝑝𝑢𝑙𝑎𝑡𝑖𝑜𝑛</m:t>
                        </m:r>
                        <m:r>
                          <a:rPr lang="tr-TR" i="1">
                            <a:latin typeface="Cambria Math"/>
                          </a:rPr>
                          <m:t> </m:t>
                        </m:r>
                        <m:r>
                          <a:rPr lang="tr-TR" i="1">
                            <a:latin typeface="Cambria Math"/>
                          </a:rPr>
                          <m:t>𝑢𝑠𝑖𝑛𝑔</m:t>
                        </m:r>
                        <m:r>
                          <a:rPr lang="tr-TR" i="1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𝑚𝑎𝑟𝑟𝑖𝑒𝑑</m:t>
                        </m:r>
                        <m:r>
                          <a:rPr lang="tr-TR" i="1">
                            <a:latin typeface="Cambria Math"/>
                          </a:rPr>
                          <m:t> </m:t>
                        </m:r>
                        <m:r>
                          <a:rPr lang="tr-TR" i="1">
                            <a:latin typeface="Cambria Math"/>
                          </a:rPr>
                          <m:t>𝑟𝑎𝑡𝑒𝑠</m:t>
                        </m:r>
                      </m:num>
                      <m:den>
                        <m:r>
                          <a:rPr lang="tr-TR" i="1">
                            <a:latin typeface="Cambria Math"/>
                          </a:rPr>
                          <m:t>𝑇𝑜𝑡𝑎𝑙</m:t>
                        </m:r>
                        <m:r>
                          <a:rPr lang="tr-TR" i="1">
                            <a:latin typeface="Cambria Math"/>
                          </a:rPr>
                          <m:t> </m:t>
                        </m:r>
                        <m:r>
                          <a:rPr lang="tr-TR" i="1">
                            <a:latin typeface="Cambria Math"/>
                          </a:rPr>
                          <m:t>𝑟𝑒𝑓𝑒𝑟𝑒𝑛𝑐𝑒</m:t>
                        </m:r>
                        <m:r>
                          <a:rPr lang="tr-TR" i="1">
                            <a:latin typeface="Cambria Math"/>
                          </a:rPr>
                          <m:t> </m:t>
                        </m:r>
                        <m:r>
                          <a:rPr lang="tr-TR" i="1">
                            <a:latin typeface="Cambria Math"/>
                          </a:rPr>
                          <m:t>𝑝𝑜𝑝𝑢𝑙𝑎𝑡𝑖𝑜𝑛</m:t>
                        </m:r>
                      </m:den>
                    </m:f>
                  </m:oMath>
                </a14:m>
                <a:endParaRPr lang="tr-TR" b="1" dirty="0"/>
              </a:p>
              <a:p>
                <a:pPr lvl="1"/>
                <a:r>
                  <a:rPr lang="tr-TR" b="1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>
                            <a:latin typeface="Cambria Math"/>
                          </a:rPr>
                        </m:ctrlPr>
                      </m:fPr>
                      <m:num>
                        <m:r>
                          <a:rPr lang="tr-TR" b="0" i="1" smtClean="0">
                            <a:latin typeface="Cambria Math"/>
                          </a:rPr>
                          <m:t>1,018,046</m:t>
                        </m:r>
                      </m:num>
                      <m:den>
                        <m:r>
                          <a:rPr lang="tr-TR" i="1">
                            <a:latin typeface="Cambria Math"/>
                          </a:rPr>
                          <m:t>77,316,000</m:t>
                        </m:r>
                      </m:den>
                    </m:f>
                  </m:oMath>
                </a14:m>
                <a:r>
                  <a:rPr lang="tr-TR" dirty="0"/>
                  <a:t>x1000 = </a:t>
                </a:r>
                <a:r>
                  <a:rPr lang="tr-TR" b="1" dirty="0" smtClean="0">
                    <a:solidFill>
                      <a:srgbClr val="C00000"/>
                    </a:solidFill>
                    <a:latin typeface="+mj-lt"/>
                  </a:rPr>
                  <a:t>13,17</a:t>
                </a:r>
                <a:r>
                  <a:rPr lang="tr-TR" dirty="0" smtClean="0"/>
                  <a:t>   </a:t>
                </a:r>
                <a:r>
                  <a:rPr lang="tr-TR" dirty="0" err="1" smtClean="0"/>
                  <a:t>per</a:t>
                </a:r>
                <a:r>
                  <a:rPr lang="tr-TR" dirty="0" smtClean="0"/>
                  <a:t> </a:t>
                </a:r>
                <a:r>
                  <a:rPr lang="tr-TR" dirty="0" smtClean="0">
                    <a:latin typeface="+mj-lt"/>
                  </a:rPr>
                  <a:t>1000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population</a:t>
                </a:r>
                <a:endParaRPr lang="tr-TR" b="1" dirty="0"/>
              </a:p>
            </p:txBody>
          </p:sp>
        </mc:Choice>
        <mc:Fallback xmlns="">
          <p:sp>
            <p:nvSpPr>
              <p:cNvPr id="3" name="İçerik Yer Tutucus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89" t="-1111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99515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Conclusion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3500" dirty="0" smtClean="0"/>
              <a:t>A </a:t>
            </a:r>
            <a:r>
              <a:rPr lang="tr-TR" sz="3500" dirty="0" err="1" smtClean="0"/>
              <a:t>comparised</a:t>
            </a:r>
            <a:r>
              <a:rPr lang="tr-TR" sz="3500" dirty="0" smtClean="0"/>
              <a:t> of </a:t>
            </a:r>
            <a:r>
              <a:rPr lang="tr-TR" sz="3500" dirty="0" err="1" smtClean="0"/>
              <a:t>the</a:t>
            </a:r>
            <a:r>
              <a:rPr lang="tr-TR" sz="3500" dirty="0" smtClean="0"/>
              <a:t> </a:t>
            </a:r>
            <a:r>
              <a:rPr lang="tr-TR" sz="3500" dirty="0" err="1" smtClean="0"/>
              <a:t>directly</a:t>
            </a:r>
            <a:r>
              <a:rPr lang="tr-TR" sz="3500" dirty="0" smtClean="0"/>
              <a:t> </a:t>
            </a:r>
            <a:r>
              <a:rPr lang="tr-TR" sz="3500" dirty="0" err="1" smtClean="0"/>
              <a:t>age</a:t>
            </a:r>
            <a:r>
              <a:rPr lang="tr-TR" sz="3500" dirty="0" smtClean="0"/>
              <a:t> –</a:t>
            </a:r>
            <a:r>
              <a:rPr lang="tr-TR" sz="3500" dirty="0" err="1" smtClean="0"/>
              <a:t>adjusted</a:t>
            </a:r>
            <a:r>
              <a:rPr lang="tr-TR" sz="3500" dirty="0" smtClean="0"/>
              <a:t> </a:t>
            </a:r>
            <a:r>
              <a:rPr lang="tr-TR" sz="3500" dirty="0" err="1" smtClean="0"/>
              <a:t>rates</a:t>
            </a:r>
            <a:r>
              <a:rPr lang="tr-TR" sz="3500" dirty="0" smtClean="0"/>
              <a:t> </a:t>
            </a:r>
            <a:r>
              <a:rPr lang="tr-TR" sz="3500" dirty="0" err="1" smtClean="0"/>
              <a:t>reveals</a:t>
            </a:r>
            <a:r>
              <a:rPr lang="tr-TR" sz="3500" dirty="0" smtClean="0"/>
              <a:t> </a:t>
            </a:r>
            <a:r>
              <a:rPr lang="tr-TR" sz="3500" dirty="0" err="1" smtClean="0"/>
              <a:t>that</a:t>
            </a:r>
            <a:r>
              <a:rPr lang="tr-TR" sz="3500" dirty="0" smtClean="0"/>
              <a:t> </a:t>
            </a:r>
            <a:r>
              <a:rPr lang="tr-TR" sz="3500" dirty="0" err="1" smtClean="0"/>
              <a:t>the</a:t>
            </a:r>
            <a:r>
              <a:rPr lang="tr-TR" sz="3500" dirty="0" smtClean="0"/>
              <a:t> risk of </a:t>
            </a:r>
            <a:r>
              <a:rPr lang="tr-TR" sz="3500" dirty="0" err="1" smtClean="0"/>
              <a:t>dying</a:t>
            </a:r>
            <a:r>
              <a:rPr lang="tr-TR" sz="3500" dirty="0" smtClean="0"/>
              <a:t> </a:t>
            </a:r>
            <a:r>
              <a:rPr lang="tr-TR" sz="3500" b="1" dirty="0" smtClean="0">
                <a:solidFill>
                  <a:srgbClr val="C00000"/>
                </a:solidFill>
              </a:rPr>
              <a:t>is </a:t>
            </a:r>
            <a:r>
              <a:rPr lang="tr-TR" sz="3500" b="1" dirty="0" err="1" smtClean="0">
                <a:solidFill>
                  <a:srgbClr val="C00000"/>
                </a:solidFill>
              </a:rPr>
              <a:t>twice</a:t>
            </a:r>
            <a:r>
              <a:rPr lang="tr-TR" sz="3500" b="1" dirty="0" smtClean="0">
                <a:solidFill>
                  <a:srgbClr val="C00000"/>
                </a:solidFill>
              </a:rPr>
              <a:t> as </a:t>
            </a:r>
            <a:r>
              <a:rPr lang="tr-TR" sz="3500" b="1" dirty="0" err="1" smtClean="0">
                <a:solidFill>
                  <a:srgbClr val="C00000"/>
                </a:solidFill>
              </a:rPr>
              <a:t>high</a:t>
            </a:r>
            <a:r>
              <a:rPr lang="tr-TR" sz="3500" dirty="0" smtClean="0"/>
              <a:t> </a:t>
            </a:r>
            <a:r>
              <a:rPr lang="tr-TR" sz="3500" dirty="0" err="1" smtClean="0"/>
              <a:t>for</a:t>
            </a:r>
            <a:r>
              <a:rPr lang="tr-TR" sz="3500" dirty="0" smtClean="0"/>
              <a:t> </a:t>
            </a:r>
            <a:r>
              <a:rPr lang="tr-TR" sz="3500" dirty="0" err="1" smtClean="0"/>
              <a:t>single</a:t>
            </a:r>
            <a:r>
              <a:rPr lang="tr-TR" sz="3500" dirty="0" smtClean="0"/>
              <a:t> </a:t>
            </a:r>
            <a:r>
              <a:rPr lang="tr-TR" sz="3500" dirty="0" err="1" smtClean="0"/>
              <a:t>versus</a:t>
            </a:r>
            <a:r>
              <a:rPr lang="tr-TR" sz="3500" dirty="0" smtClean="0"/>
              <a:t> </a:t>
            </a:r>
            <a:r>
              <a:rPr lang="tr-TR" sz="3500" dirty="0" err="1" smtClean="0"/>
              <a:t>married</a:t>
            </a:r>
            <a:r>
              <a:rPr lang="tr-TR" sz="3500" dirty="0" smtClean="0"/>
              <a:t> </a:t>
            </a:r>
            <a:r>
              <a:rPr lang="tr-TR" sz="3500" dirty="0" err="1" smtClean="0"/>
              <a:t>males</a:t>
            </a:r>
            <a:r>
              <a:rPr lang="tr-TR" sz="3500" dirty="0" smtClean="0"/>
              <a:t> </a:t>
            </a:r>
            <a:r>
              <a:rPr lang="tr-TR" sz="3500" dirty="0" err="1" smtClean="0"/>
              <a:t>after</a:t>
            </a:r>
            <a:r>
              <a:rPr lang="tr-TR" sz="3500" dirty="0" smtClean="0"/>
              <a:t> </a:t>
            </a:r>
            <a:r>
              <a:rPr lang="tr-TR" sz="3500" dirty="0" err="1" smtClean="0"/>
              <a:t>adjusting</a:t>
            </a:r>
            <a:r>
              <a:rPr lang="tr-TR" sz="3500" dirty="0" smtClean="0"/>
              <a:t> </a:t>
            </a:r>
            <a:r>
              <a:rPr lang="tr-TR" sz="3500" dirty="0" err="1" smtClean="0"/>
              <a:t>for</a:t>
            </a:r>
            <a:r>
              <a:rPr lang="tr-TR" sz="3500" dirty="0" smtClean="0"/>
              <a:t> </a:t>
            </a:r>
            <a:r>
              <a:rPr lang="tr-TR" sz="3500" dirty="0" err="1" smtClean="0"/>
              <a:t>the</a:t>
            </a:r>
            <a:r>
              <a:rPr lang="tr-TR" sz="3500" dirty="0" smtClean="0"/>
              <a:t> </a:t>
            </a:r>
            <a:r>
              <a:rPr lang="tr-TR" sz="3500" dirty="0" err="1" smtClean="0"/>
              <a:t>differences</a:t>
            </a:r>
            <a:r>
              <a:rPr lang="tr-TR" sz="3500" dirty="0" smtClean="0"/>
              <a:t> in </a:t>
            </a:r>
            <a:r>
              <a:rPr lang="tr-TR" sz="3500" dirty="0" err="1" smtClean="0"/>
              <a:t>population</a:t>
            </a:r>
            <a:r>
              <a:rPr lang="tr-TR" sz="3500" dirty="0" smtClean="0"/>
              <a:t> </a:t>
            </a:r>
            <a:r>
              <a:rPr lang="tr-TR" sz="3500" dirty="0" err="1" smtClean="0"/>
              <a:t>age</a:t>
            </a:r>
            <a:r>
              <a:rPr lang="tr-TR" sz="3500" dirty="0" smtClean="0"/>
              <a:t> </a:t>
            </a:r>
            <a:r>
              <a:rPr lang="tr-TR" sz="3500" dirty="0" err="1" smtClean="0"/>
              <a:t>distribution</a:t>
            </a:r>
            <a:r>
              <a:rPr lang="tr-TR" sz="3500" dirty="0" smtClean="0"/>
              <a:t> </a:t>
            </a:r>
            <a:r>
              <a:rPr lang="tr-TR" sz="3500" dirty="0" err="1" smtClean="0"/>
              <a:t>between</a:t>
            </a:r>
            <a:r>
              <a:rPr lang="tr-TR" sz="3500" dirty="0" smtClean="0"/>
              <a:t> </a:t>
            </a:r>
            <a:r>
              <a:rPr lang="tr-TR" sz="3500" dirty="0" err="1" smtClean="0"/>
              <a:t>the</a:t>
            </a:r>
            <a:r>
              <a:rPr lang="tr-TR" sz="3500" dirty="0" smtClean="0"/>
              <a:t> </a:t>
            </a:r>
            <a:r>
              <a:rPr lang="tr-TR" sz="3500" dirty="0" err="1" smtClean="0"/>
              <a:t>two</a:t>
            </a:r>
            <a:r>
              <a:rPr lang="tr-TR" sz="3500" dirty="0" smtClean="0"/>
              <a:t> </a:t>
            </a:r>
            <a:r>
              <a:rPr lang="tr-TR" sz="3500" dirty="0" err="1" smtClean="0"/>
              <a:t>groups</a:t>
            </a:r>
            <a:r>
              <a:rPr lang="tr-TR" sz="3500" dirty="0"/>
              <a:t>	</a:t>
            </a:r>
            <a:endParaRPr lang="tr-TR" sz="3500" dirty="0" smtClean="0"/>
          </a:p>
          <a:p>
            <a:pPr lvl="1"/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adjusted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useful</a:t>
            </a:r>
            <a:r>
              <a:rPr lang="tr-TR" dirty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comparison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purposes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/>
              <a:t>only</a:t>
            </a:r>
            <a:endParaRPr lang="tr-TR" dirty="0" smtClean="0"/>
          </a:p>
          <a:p>
            <a:pPr lvl="1"/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choice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reference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is </a:t>
            </a:r>
            <a:r>
              <a:rPr lang="tr-TR" dirty="0" err="1" smtClean="0"/>
              <a:t>important</a:t>
            </a:r>
            <a:r>
              <a:rPr lang="tr-TR" dirty="0" smtClean="0"/>
              <a:t> (</a:t>
            </a:r>
            <a:r>
              <a:rPr lang="tr-TR" dirty="0" err="1" smtClean="0"/>
              <a:t>It</a:t>
            </a:r>
            <a:r>
              <a:rPr lang="tr-TR" dirty="0" smtClean="0"/>
              <a:t> </a:t>
            </a:r>
            <a:r>
              <a:rPr lang="tr-TR" dirty="0" err="1" smtClean="0"/>
              <a:t>should</a:t>
            </a:r>
            <a:r>
              <a:rPr lang="tr-TR" dirty="0" smtClean="0"/>
              <a:t> not be </a:t>
            </a:r>
            <a:r>
              <a:rPr lang="tr-TR" dirty="0" err="1" smtClean="0"/>
              <a:t>abnormal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unnaturel</a:t>
            </a:r>
            <a:endParaRPr lang="tr-TR" dirty="0" smtClean="0"/>
          </a:p>
          <a:p>
            <a:pPr lvl="1"/>
            <a:r>
              <a:rPr lang="tr-TR" dirty="0" err="1" smtClean="0"/>
              <a:t>Adjustment</a:t>
            </a:r>
            <a:r>
              <a:rPr lang="tr-TR" dirty="0" smtClean="0"/>
              <a:t>(</a:t>
            </a:r>
            <a:r>
              <a:rPr lang="tr-TR" dirty="0" err="1" smtClean="0"/>
              <a:t>standardization</a:t>
            </a:r>
            <a:r>
              <a:rPr lang="tr-TR" dirty="0" smtClean="0"/>
              <a:t> is not a </a:t>
            </a:r>
            <a:r>
              <a:rPr lang="tr-TR" dirty="0" err="1" smtClean="0"/>
              <a:t>substitute</a:t>
            </a:r>
            <a:r>
              <a:rPr lang="tr-TR" dirty="0" smtClean="0"/>
              <a:t> 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examination</a:t>
            </a:r>
            <a:r>
              <a:rPr lang="tr-TR" dirty="0" smtClean="0"/>
              <a:t> of </a:t>
            </a:r>
            <a:r>
              <a:rPr lang="tr-TR" dirty="0" err="1" smtClean="0"/>
              <a:t>age-spesific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populations</a:t>
            </a:r>
            <a:r>
              <a:rPr lang="tr-TR" dirty="0" smtClean="0"/>
              <a:t> of </a:t>
            </a:r>
            <a:r>
              <a:rPr lang="tr-TR" dirty="0" err="1" smtClean="0"/>
              <a:t>interest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69673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Comparison</a:t>
            </a:r>
            <a:r>
              <a:rPr lang="tr-TR" sz="4000" dirty="0" smtClean="0"/>
              <a:t> of </a:t>
            </a:r>
            <a:r>
              <a:rPr lang="tr-TR" sz="4000" dirty="0" err="1" smtClean="0"/>
              <a:t>Stratum-Specific</a:t>
            </a:r>
            <a:r>
              <a:rPr lang="tr-TR" sz="4000" dirty="0" smtClean="0"/>
              <a:t> </a:t>
            </a:r>
            <a:r>
              <a:rPr lang="tr-TR" sz="4000" dirty="0" err="1" smtClean="0"/>
              <a:t>Rates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If</a:t>
            </a:r>
            <a:r>
              <a:rPr lang="tr-TR" dirty="0" smtClean="0"/>
              <a:t> a </a:t>
            </a:r>
            <a:r>
              <a:rPr lang="tr-TR" dirty="0" err="1" smtClean="0"/>
              <a:t>population</a:t>
            </a:r>
            <a:r>
              <a:rPr lang="tr-TR" dirty="0" smtClean="0"/>
              <a:t> can be </a:t>
            </a:r>
            <a:r>
              <a:rPr lang="tr-TR" dirty="0" err="1" smtClean="0"/>
              <a:t>stratified</a:t>
            </a:r>
            <a:r>
              <a:rPr lang="tr-TR" dirty="0" smtClean="0"/>
              <a:t> (</a:t>
            </a:r>
            <a:r>
              <a:rPr lang="tr-TR" dirty="0" err="1" smtClean="0"/>
              <a:t>divided</a:t>
            </a:r>
            <a:r>
              <a:rPr lang="tr-TR" dirty="0" smtClean="0"/>
              <a:t> </a:t>
            </a:r>
            <a:r>
              <a:rPr lang="tr-TR" dirty="0" err="1" smtClean="0"/>
              <a:t>into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), </a:t>
            </a:r>
            <a:r>
              <a:rPr lang="tr-TR" dirty="0" err="1" smtClean="0"/>
              <a:t>appropriate</a:t>
            </a:r>
            <a:r>
              <a:rPr lang="tr-TR" dirty="0" smtClean="0"/>
              <a:t> </a:t>
            </a:r>
            <a:r>
              <a:rPr lang="tr-TR" dirty="0" err="1" smtClean="0"/>
              <a:t>comparisons</a:t>
            </a:r>
            <a:r>
              <a:rPr lang="tr-TR" dirty="0" smtClean="0"/>
              <a:t> </a:t>
            </a:r>
            <a:r>
              <a:rPr lang="tr-TR" dirty="0" err="1" smtClean="0"/>
              <a:t>may</a:t>
            </a:r>
            <a:r>
              <a:rPr lang="tr-TR" dirty="0" smtClean="0"/>
              <a:t> be </a:t>
            </a:r>
            <a:r>
              <a:rPr lang="tr-TR" dirty="0" err="1" smtClean="0"/>
              <a:t>made</a:t>
            </a:r>
            <a:r>
              <a:rPr lang="tr-TR" dirty="0" smtClean="0"/>
              <a:t> of </a:t>
            </a:r>
            <a:r>
              <a:rPr lang="tr-TR" dirty="0" err="1" smtClean="0"/>
              <a:t>stratum-specific</a:t>
            </a:r>
            <a:r>
              <a:rPr lang="tr-TR" dirty="0" smtClean="0"/>
              <a:t>  </a:t>
            </a:r>
            <a:r>
              <a:rPr lang="tr-TR" dirty="0" err="1" smtClean="0"/>
              <a:t>rates</a:t>
            </a:r>
            <a:r>
              <a:rPr lang="tr-TR" dirty="0" smtClean="0"/>
              <a:t> </a:t>
            </a:r>
            <a:r>
              <a:rPr lang="tr-TR" dirty="0" err="1" smtClean="0"/>
              <a:t>such</a:t>
            </a:r>
            <a:r>
              <a:rPr lang="tr-TR" dirty="0" smtClean="0"/>
              <a:t> as;</a:t>
            </a:r>
          </a:p>
          <a:p>
            <a:pPr lvl="1"/>
            <a:r>
              <a:rPr lang="tr-TR" dirty="0" smtClean="0"/>
              <a:t>Age-</a:t>
            </a:r>
            <a:r>
              <a:rPr lang="tr-TR" dirty="0" err="1" smtClean="0"/>
              <a:t>specific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endParaRPr lang="tr-TR" dirty="0" smtClean="0"/>
          </a:p>
          <a:p>
            <a:pPr lvl="1"/>
            <a:r>
              <a:rPr lang="tr-TR" dirty="0" err="1" smtClean="0"/>
              <a:t>Cause-specific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endParaRPr lang="tr-TR" dirty="0" smtClean="0"/>
          </a:p>
          <a:p>
            <a:pPr lvl="1"/>
            <a:r>
              <a:rPr lang="tr-TR" dirty="0" smtClean="0"/>
              <a:t>Age-</a:t>
            </a:r>
            <a:r>
              <a:rPr lang="tr-TR" dirty="0" err="1" smtClean="0"/>
              <a:t>cause</a:t>
            </a:r>
            <a:r>
              <a:rPr lang="tr-TR" dirty="0" smtClean="0"/>
              <a:t> </a:t>
            </a:r>
            <a:r>
              <a:rPr lang="tr-TR" dirty="0" err="1" smtClean="0"/>
              <a:t>specific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endParaRPr lang="tr-TR" dirty="0" smtClean="0"/>
          </a:p>
          <a:p>
            <a:pPr lvl="1"/>
            <a:r>
              <a:rPr lang="tr-TR" dirty="0" smtClean="0"/>
              <a:t>Age-</a:t>
            </a:r>
            <a:r>
              <a:rPr lang="tr-TR" dirty="0" err="1" smtClean="0"/>
              <a:t>gender</a:t>
            </a:r>
            <a:r>
              <a:rPr lang="tr-TR" dirty="0" smtClean="0"/>
              <a:t>-</a:t>
            </a:r>
            <a:r>
              <a:rPr lang="tr-TR" dirty="0" err="1" smtClean="0"/>
              <a:t>race</a:t>
            </a:r>
            <a:r>
              <a:rPr lang="tr-TR" dirty="0" smtClean="0"/>
              <a:t> </a:t>
            </a:r>
            <a:r>
              <a:rPr lang="tr-TR" dirty="0" err="1" smtClean="0"/>
              <a:t>specific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798546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Indirect</a:t>
            </a:r>
            <a:r>
              <a:rPr lang="tr-TR" dirty="0" smtClean="0"/>
              <a:t> </a:t>
            </a:r>
            <a:r>
              <a:rPr lang="tr-TR" dirty="0" err="1" smtClean="0"/>
              <a:t>method</a:t>
            </a:r>
            <a:r>
              <a:rPr lang="tr-TR" dirty="0" smtClean="0"/>
              <a:t> of </a:t>
            </a:r>
            <a:r>
              <a:rPr lang="tr-TR" dirty="0" err="1" smtClean="0"/>
              <a:t>adjustment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416233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Indirect</a:t>
            </a:r>
            <a:r>
              <a:rPr lang="tr-TR" dirty="0"/>
              <a:t> </a:t>
            </a:r>
            <a:r>
              <a:rPr lang="tr-TR" dirty="0" err="1"/>
              <a:t>method</a:t>
            </a:r>
            <a:r>
              <a:rPr lang="tr-TR" dirty="0"/>
              <a:t> of </a:t>
            </a:r>
            <a:r>
              <a:rPr lang="tr-TR" dirty="0" err="1"/>
              <a:t>adjustment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err="1" smtClean="0"/>
              <a:t>Assume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observed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had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experience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reference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endParaRPr lang="tr-TR" dirty="0" smtClean="0"/>
          </a:p>
          <a:p>
            <a:r>
              <a:rPr lang="tr-TR" dirty="0" err="1" smtClean="0"/>
              <a:t>Apply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experience</a:t>
            </a:r>
            <a:r>
              <a:rPr lang="tr-TR" dirty="0" smtClean="0"/>
              <a:t> (</a:t>
            </a:r>
            <a:r>
              <a:rPr lang="tr-TR" dirty="0" err="1" smtClean="0"/>
              <a:t>e.g</a:t>
            </a:r>
            <a:r>
              <a:rPr lang="tr-TR" dirty="0" smtClean="0"/>
              <a:t>., </a:t>
            </a:r>
            <a:r>
              <a:rPr lang="tr-TR" dirty="0" err="1" smtClean="0"/>
              <a:t>mortality</a:t>
            </a:r>
            <a:r>
              <a:rPr lang="tr-TR" dirty="0" smtClean="0"/>
              <a:t> rate)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reference</a:t>
            </a:r>
            <a:r>
              <a:rPr lang="tr-TR" dirty="0" smtClean="0"/>
              <a:t> (</a:t>
            </a:r>
            <a:r>
              <a:rPr lang="tr-TR" dirty="0" err="1" smtClean="0"/>
              <a:t>standard</a:t>
            </a:r>
            <a:r>
              <a:rPr lang="tr-TR" dirty="0" smtClean="0"/>
              <a:t>) </a:t>
            </a:r>
            <a:r>
              <a:rPr lang="tr-TR" dirty="0" err="1" smtClean="0"/>
              <a:t>population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of </a:t>
            </a:r>
            <a:r>
              <a:rPr lang="tr-TR" dirty="0" err="1" smtClean="0"/>
              <a:t>interest</a:t>
            </a:r>
            <a:r>
              <a:rPr lang="tr-TR" dirty="0" smtClean="0"/>
              <a:t> (</a:t>
            </a:r>
            <a:r>
              <a:rPr lang="tr-TR" dirty="0" err="1" smtClean="0"/>
              <a:t>observed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)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strata</a:t>
            </a:r>
            <a:r>
              <a:rPr lang="tr-TR" dirty="0" smtClean="0"/>
              <a:t> (</a:t>
            </a:r>
            <a:r>
              <a:rPr lang="tr-TR" dirty="0" err="1" smtClean="0"/>
              <a:t>age</a:t>
            </a:r>
            <a:r>
              <a:rPr lang="tr-TR" dirty="0" smtClean="0"/>
              <a:t> </a:t>
            </a:r>
            <a:r>
              <a:rPr lang="tr-TR" dirty="0" err="1" smtClean="0"/>
              <a:t>group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Sum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values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obtain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expected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deaths</a:t>
            </a:r>
            <a:endParaRPr lang="tr-TR" dirty="0" smtClean="0"/>
          </a:p>
          <a:p>
            <a:r>
              <a:rPr lang="tr-TR" dirty="0" err="1" smtClean="0"/>
              <a:t>Divide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total </a:t>
            </a:r>
            <a:r>
              <a:rPr lang="tr-TR" dirty="0" err="1" smtClean="0"/>
              <a:t>observed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deaths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expected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deaths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of </a:t>
            </a:r>
            <a:r>
              <a:rPr lang="tr-TR" dirty="0" err="1" smtClean="0"/>
              <a:t>interest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Get</a:t>
            </a:r>
            <a:r>
              <a:rPr lang="tr-TR" dirty="0" smtClean="0"/>
              <a:t> a </a:t>
            </a:r>
            <a:r>
              <a:rPr lang="tr-TR" dirty="0" err="1" smtClean="0"/>
              <a:t>value</a:t>
            </a:r>
            <a:r>
              <a:rPr lang="tr-TR" dirty="0" smtClean="0"/>
              <a:t> </a:t>
            </a:r>
            <a:r>
              <a:rPr lang="tr-TR" dirty="0" err="1" smtClean="0"/>
              <a:t>called</a:t>
            </a:r>
            <a:r>
              <a:rPr lang="tr-TR" dirty="0" smtClean="0"/>
              <a:t> </a:t>
            </a:r>
            <a:r>
              <a:rPr lang="tr-TR" b="1" dirty="0" err="1" smtClean="0"/>
              <a:t>Standardized</a:t>
            </a:r>
            <a:r>
              <a:rPr lang="tr-TR" b="1" dirty="0" smtClean="0"/>
              <a:t> </a:t>
            </a:r>
            <a:r>
              <a:rPr lang="tr-TR" b="1" dirty="0" err="1" smtClean="0"/>
              <a:t>Mortality</a:t>
            </a:r>
            <a:r>
              <a:rPr lang="tr-TR" b="1" dirty="0" smtClean="0"/>
              <a:t> </a:t>
            </a:r>
            <a:r>
              <a:rPr lang="tr-TR" b="1" dirty="0" err="1" smtClean="0"/>
              <a:t>Ratio</a:t>
            </a:r>
            <a:r>
              <a:rPr lang="tr-TR" b="1" dirty="0" smtClean="0"/>
              <a:t> (SMR)</a:t>
            </a:r>
          </a:p>
          <a:p>
            <a:r>
              <a:rPr lang="tr-TR" dirty="0" err="1" smtClean="0"/>
              <a:t>Multiply</a:t>
            </a:r>
            <a:r>
              <a:rPr lang="tr-TR" dirty="0" smtClean="0"/>
              <a:t> SMR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Crude</a:t>
            </a:r>
            <a:r>
              <a:rPr lang="tr-TR" dirty="0" smtClean="0"/>
              <a:t> </a:t>
            </a:r>
            <a:r>
              <a:rPr lang="tr-TR" dirty="0" err="1" smtClean="0"/>
              <a:t>Death</a:t>
            </a:r>
            <a:r>
              <a:rPr lang="tr-TR" dirty="0" smtClean="0"/>
              <a:t> Rate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reference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get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b="1" dirty="0" err="1" smtClean="0"/>
              <a:t>Indirect</a:t>
            </a:r>
            <a:r>
              <a:rPr lang="tr-TR" b="1" dirty="0" smtClean="0"/>
              <a:t> </a:t>
            </a:r>
            <a:r>
              <a:rPr lang="tr-TR" b="1" dirty="0" err="1" smtClean="0"/>
              <a:t>Adjusted</a:t>
            </a:r>
            <a:r>
              <a:rPr lang="tr-TR" b="1" dirty="0" smtClean="0"/>
              <a:t> Rate (IAR)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05222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err="1" smtClean="0"/>
              <a:t>Example</a:t>
            </a:r>
            <a:r>
              <a:rPr lang="tr-TR" sz="3200" dirty="0" smtClean="0"/>
              <a:t> of </a:t>
            </a:r>
            <a:r>
              <a:rPr lang="tr-TR" sz="3200" dirty="0" err="1" smtClean="0"/>
              <a:t>indirect</a:t>
            </a:r>
            <a:r>
              <a:rPr lang="tr-TR" sz="3200" dirty="0" smtClean="0"/>
              <a:t> </a:t>
            </a:r>
            <a:r>
              <a:rPr lang="tr-TR" sz="3200" dirty="0" err="1" smtClean="0"/>
              <a:t>adjustment</a:t>
            </a:r>
            <a:endParaRPr lang="tr-TR" sz="3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err="1" smtClean="0"/>
              <a:t>Population</a:t>
            </a:r>
            <a:r>
              <a:rPr lang="tr-TR" dirty="0" smtClean="0"/>
              <a:t> of </a:t>
            </a:r>
            <a:r>
              <a:rPr lang="tr-TR" dirty="0" smtClean="0">
                <a:latin typeface="+mj-lt"/>
              </a:rPr>
              <a:t>534,533</a:t>
            </a:r>
            <a:r>
              <a:rPr lang="tr-TR" dirty="0" smtClean="0"/>
              <a:t> </a:t>
            </a:r>
            <a:r>
              <a:rPr lang="tr-TR" dirty="0" err="1" smtClean="0"/>
              <a:t>white</a:t>
            </a:r>
            <a:r>
              <a:rPr lang="tr-TR" dirty="0" smtClean="0"/>
              <a:t> </a:t>
            </a:r>
            <a:r>
              <a:rPr lang="tr-TR" dirty="0" err="1" smtClean="0"/>
              <a:t>male</a:t>
            </a:r>
            <a:r>
              <a:rPr lang="tr-TR" dirty="0" smtClean="0"/>
              <a:t> </a:t>
            </a:r>
            <a:r>
              <a:rPr lang="tr-TR" dirty="0" err="1" smtClean="0"/>
              <a:t>miners</a:t>
            </a:r>
            <a:endParaRPr lang="tr-TR" dirty="0" smtClean="0"/>
          </a:p>
          <a:p>
            <a:r>
              <a:rPr lang="tr-TR" dirty="0" smtClean="0">
                <a:latin typeface="+mj-lt"/>
              </a:rPr>
              <a:t>436</a:t>
            </a:r>
            <a:r>
              <a:rPr lang="tr-TR" dirty="0" smtClean="0"/>
              <a:t> </a:t>
            </a:r>
            <a:r>
              <a:rPr lang="tr-TR" dirty="0" err="1" smtClean="0"/>
              <a:t>died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tuberculosis</a:t>
            </a:r>
            <a:endParaRPr lang="tr-TR" dirty="0"/>
          </a:p>
          <a:p>
            <a:r>
              <a:rPr lang="tr-TR" dirty="0" err="1" smtClean="0"/>
              <a:t>Year</a:t>
            </a:r>
            <a:r>
              <a:rPr lang="tr-TR" dirty="0" smtClean="0"/>
              <a:t>: </a:t>
            </a:r>
            <a:r>
              <a:rPr lang="tr-TR" dirty="0" smtClean="0">
                <a:latin typeface="+mj-lt"/>
              </a:rPr>
              <a:t>1950</a:t>
            </a:r>
          </a:p>
          <a:p>
            <a:r>
              <a:rPr lang="tr-TR" dirty="0" smtClean="0"/>
              <a:t>Is </a:t>
            </a:r>
            <a:r>
              <a:rPr lang="tr-TR" dirty="0" err="1" smtClean="0"/>
              <a:t>this</a:t>
            </a:r>
            <a:r>
              <a:rPr lang="tr-TR" dirty="0" smtClean="0"/>
              <a:t> </a:t>
            </a:r>
            <a:r>
              <a:rPr lang="tr-TR" dirty="0" err="1" smtClean="0"/>
              <a:t>mortality</a:t>
            </a:r>
            <a:r>
              <a:rPr lang="tr-TR" dirty="0" smtClean="0"/>
              <a:t> </a:t>
            </a:r>
            <a:r>
              <a:rPr lang="tr-TR" dirty="0" err="1" smtClean="0"/>
              <a:t>experience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TBC</a:t>
            </a:r>
          </a:p>
          <a:p>
            <a:pPr lvl="1"/>
            <a:r>
              <a:rPr lang="tr-TR" dirty="0" err="1" smtClean="0"/>
              <a:t>Gretar</a:t>
            </a:r>
            <a:endParaRPr lang="tr-TR" dirty="0" smtClean="0"/>
          </a:p>
          <a:p>
            <a:pPr lvl="1"/>
            <a:r>
              <a:rPr lang="tr-TR" dirty="0" err="1" smtClean="0"/>
              <a:t>Less</a:t>
            </a:r>
            <a:endParaRPr lang="tr-TR" dirty="0" smtClean="0"/>
          </a:p>
          <a:p>
            <a:pPr lvl="1"/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same</a:t>
            </a:r>
            <a:r>
              <a:rPr lang="tr-TR" dirty="0" smtClean="0"/>
              <a:t> </a:t>
            </a:r>
          </a:p>
          <a:p>
            <a:pPr marL="667512" lvl="2" indent="0">
              <a:buNone/>
            </a:pPr>
            <a:r>
              <a:rPr lang="tr-TR" dirty="0" smtClean="0"/>
              <a:t>as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would</a:t>
            </a:r>
            <a:r>
              <a:rPr lang="tr-TR" dirty="0" smtClean="0"/>
              <a:t> </a:t>
            </a:r>
            <a:r>
              <a:rPr lang="tr-TR" dirty="0" err="1" smtClean="0"/>
              <a:t>expect</a:t>
            </a:r>
            <a:r>
              <a:rPr lang="tr-TR" dirty="0" smtClean="0"/>
              <a:t> in </a:t>
            </a:r>
            <a:r>
              <a:rPr lang="tr-TR" dirty="0" err="1" smtClean="0"/>
              <a:t>white</a:t>
            </a:r>
            <a:r>
              <a:rPr lang="tr-TR" dirty="0" smtClean="0"/>
              <a:t> </a:t>
            </a:r>
            <a:r>
              <a:rPr lang="tr-TR" dirty="0" err="1" smtClean="0"/>
              <a:t>males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same</a:t>
            </a:r>
            <a:r>
              <a:rPr lang="tr-TR" dirty="0" smtClean="0"/>
              <a:t> </a:t>
            </a:r>
            <a:r>
              <a:rPr lang="tr-TR" dirty="0" err="1" smtClean="0"/>
              <a:t>ages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general </a:t>
            </a:r>
            <a:r>
              <a:rPr lang="tr-TR" dirty="0" err="1" smtClean="0"/>
              <a:t>population</a:t>
            </a:r>
            <a:r>
              <a:rPr lang="tr-TR" dirty="0" smtClean="0"/>
              <a:t>? </a:t>
            </a:r>
          </a:p>
          <a:p>
            <a:r>
              <a:rPr lang="tr-TR" dirty="0" err="1" smtClean="0"/>
              <a:t>What</a:t>
            </a:r>
            <a:r>
              <a:rPr lang="tr-TR" dirty="0" smtClean="0"/>
              <a:t> is </a:t>
            </a:r>
            <a:r>
              <a:rPr lang="tr-TR" dirty="0" err="1" smtClean="0"/>
              <a:t>the</a:t>
            </a:r>
            <a:r>
              <a:rPr lang="tr-TR" dirty="0" smtClean="0"/>
              <a:t> IAR of </a:t>
            </a:r>
            <a:r>
              <a:rPr lang="tr-TR" dirty="0" err="1" smtClean="0"/>
              <a:t>white</a:t>
            </a:r>
            <a:r>
              <a:rPr lang="tr-TR" dirty="0" smtClean="0"/>
              <a:t> </a:t>
            </a:r>
            <a:r>
              <a:rPr lang="tr-TR" dirty="0" err="1" smtClean="0"/>
              <a:t>male</a:t>
            </a:r>
            <a:r>
              <a:rPr lang="tr-TR" dirty="0" smtClean="0"/>
              <a:t> </a:t>
            </a:r>
            <a:r>
              <a:rPr lang="tr-TR" dirty="0" err="1" smtClean="0"/>
              <a:t>miners</a:t>
            </a:r>
            <a:r>
              <a:rPr lang="tr-TR" dirty="0" smtClean="0"/>
              <a:t> </a:t>
            </a:r>
            <a:r>
              <a:rPr lang="tr-TR" dirty="0" err="1" smtClean="0"/>
              <a:t>compared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general </a:t>
            </a:r>
            <a:r>
              <a:rPr lang="tr-TR" dirty="0" err="1" smtClean="0"/>
              <a:t>population</a:t>
            </a:r>
            <a:r>
              <a:rPr lang="tr-TR" dirty="0" smtClean="0"/>
              <a:t> of </a:t>
            </a:r>
            <a:r>
              <a:rPr lang="tr-TR" dirty="0" err="1" smtClean="0"/>
              <a:t>white</a:t>
            </a:r>
            <a:r>
              <a:rPr lang="tr-TR" dirty="0" smtClean="0"/>
              <a:t> </a:t>
            </a:r>
            <a:r>
              <a:rPr lang="tr-TR" dirty="0" err="1" smtClean="0"/>
              <a:t>males</a:t>
            </a:r>
            <a:r>
              <a:rPr lang="tr-TR" dirty="0" smtClean="0"/>
              <a:t>?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562971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/>
          <a:lstStyle/>
          <a:p>
            <a:r>
              <a:rPr lang="tr-TR" sz="3200" dirty="0" err="1">
                <a:solidFill>
                  <a:srgbClr val="04617B"/>
                </a:solidFill>
              </a:rPr>
              <a:t>Example</a:t>
            </a:r>
            <a:r>
              <a:rPr lang="tr-TR" sz="3200" dirty="0">
                <a:solidFill>
                  <a:srgbClr val="04617B"/>
                </a:solidFill>
              </a:rPr>
              <a:t> of </a:t>
            </a:r>
            <a:r>
              <a:rPr lang="tr-TR" sz="3200" dirty="0" err="1">
                <a:solidFill>
                  <a:srgbClr val="04617B"/>
                </a:solidFill>
              </a:rPr>
              <a:t>indirect</a:t>
            </a:r>
            <a:r>
              <a:rPr lang="tr-TR" sz="3200" dirty="0">
                <a:solidFill>
                  <a:srgbClr val="04617B"/>
                </a:solidFill>
              </a:rPr>
              <a:t> </a:t>
            </a:r>
            <a:r>
              <a:rPr lang="tr-TR" sz="3200" dirty="0" err="1">
                <a:solidFill>
                  <a:srgbClr val="04617B"/>
                </a:solidFill>
              </a:rPr>
              <a:t>adjustment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5756600"/>
              </p:ext>
            </p:extLst>
          </p:nvPr>
        </p:nvGraphicFramePr>
        <p:xfrm>
          <a:off x="457200" y="1935163"/>
          <a:ext cx="8229600" cy="375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>
                          <a:latin typeface="+mj-lt"/>
                        </a:rPr>
                        <a:t>Age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Estimated</a:t>
                      </a:r>
                      <a:r>
                        <a:rPr lang="tr-TR" sz="1400" dirty="0" smtClean="0">
                          <a:latin typeface="+mj-lt"/>
                        </a:rPr>
                        <a:t> </a:t>
                      </a:r>
                      <a:r>
                        <a:rPr lang="tr-TR" sz="1400" dirty="0" err="1" smtClean="0">
                          <a:latin typeface="+mj-lt"/>
                        </a:rPr>
                        <a:t>population</a:t>
                      </a:r>
                      <a:r>
                        <a:rPr lang="tr-TR" sz="1400" dirty="0" smtClean="0">
                          <a:latin typeface="+mj-lt"/>
                        </a:rPr>
                        <a:t> of </a:t>
                      </a:r>
                      <a:r>
                        <a:rPr lang="tr-TR" sz="1400" dirty="0" err="1" smtClean="0">
                          <a:latin typeface="+mj-lt"/>
                        </a:rPr>
                        <a:t>white</a:t>
                      </a:r>
                      <a:r>
                        <a:rPr lang="tr-TR" sz="1400" dirty="0" smtClean="0">
                          <a:latin typeface="+mj-lt"/>
                        </a:rPr>
                        <a:t>  </a:t>
                      </a:r>
                      <a:r>
                        <a:rPr lang="tr-TR" sz="1400" dirty="0" err="1" smtClean="0">
                          <a:latin typeface="+mj-lt"/>
                        </a:rPr>
                        <a:t>miners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Death</a:t>
                      </a:r>
                      <a:r>
                        <a:rPr lang="tr-TR" sz="1400" dirty="0" smtClean="0">
                          <a:latin typeface="+mj-lt"/>
                        </a:rPr>
                        <a:t> rate</a:t>
                      </a:r>
                      <a:r>
                        <a:rPr lang="tr-TR" sz="1400" baseline="0" dirty="0" smtClean="0">
                          <a:latin typeface="+mj-lt"/>
                        </a:rPr>
                        <a:t> </a:t>
                      </a:r>
                      <a:r>
                        <a:rPr lang="tr-TR" sz="1400" baseline="0" dirty="0" err="1" smtClean="0">
                          <a:latin typeface="+mj-lt"/>
                        </a:rPr>
                        <a:t>per</a:t>
                      </a:r>
                      <a:r>
                        <a:rPr lang="tr-TR" sz="1400" baseline="0" dirty="0" smtClean="0">
                          <a:latin typeface="+mj-lt"/>
                        </a:rPr>
                        <a:t> 100,000 </a:t>
                      </a:r>
                      <a:r>
                        <a:rPr lang="tr-TR" sz="1400" baseline="0" smtClean="0">
                          <a:latin typeface="+mj-lt"/>
                        </a:rPr>
                        <a:t>for </a:t>
                      </a:r>
                      <a:r>
                        <a:rPr lang="tr-TR" sz="1400" baseline="0" dirty="0" smtClean="0">
                          <a:latin typeface="+mj-lt"/>
                        </a:rPr>
                        <a:t>TBC in </a:t>
                      </a:r>
                      <a:r>
                        <a:rPr lang="tr-TR" sz="1400" baseline="0" dirty="0" err="1" smtClean="0">
                          <a:latin typeface="+mj-lt"/>
                        </a:rPr>
                        <a:t>white</a:t>
                      </a:r>
                      <a:r>
                        <a:rPr lang="tr-TR" sz="1400" baseline="0" dirty="0" smtClean="0">
                          <a:latin typeface="+mj-lt"/>
                        </a:rPr>
                        <a:t> </a:t>
                      </a:r>
                      <a:r>
                        <a:rPr lang="tr-TR" sz="1400" baseline="0" dirty="0" err="1" smtClean="0">
                          <a:latin typeface="+mj-lt"/>
                        </a:rPr>
                        <a:t>males</a:t>
                      </a:r>
                      <a:r>
                        <a:rPr lang="tr-TR" sz="1400" baseline="0" dirty="0" smtClean="0">
                          <a:latin typeface="+mj-lt"/>
                        </a:rPr>
                        <a:t>  (General </a:t>
                      </a:r>
                      <a:r>
                        <a:rPr lang="tr-TR" sz="1400" baseline="0" dirty="0" err="1" smtClean="0">
                          <a:latin typeface="+mj-lt"/>
                        </a:rPr>
                        <a:t>population</a:t>
                      </a:r>
                      <a:r>
                        <a:rPr lang="tr-TR" sz="1400" baseline="0" dirty="0" smtClean="0">
                          <a:latin typeface="+mj-lt"/>
                        </a:rPr>
                        <a:t>)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Expected</a:t>
                      </a:r>
                      <a:r>
                        <a:rPr lang="tr-TR" sz="1400" dirty="0" smtClean="0">
                          <a:latin typeface="+mj-lt"/>
                        </a:rPr>
                        <a:t> </a:t>
                      </a:r>
                      <a:r>
                        <a:rPr lang="tr-TR" sz="1400" dirty="0" err="1" smtClean="0">
                          <a:latin typeface="+mj-lt"/>
                        </a:rPr>
                        <a:t>deaths</a:t>
                      </a:r>
                      <a:r>
                        <a:rPr lang="tr-TR" sz="1400" dirty="0" smtClean="0">
                          <a:latin typeface="+mj-lt"/>
                        </a:rPr>
                        <a:t> </a:t>
                      </a:r>
                      <a:r>
                        <a:rPr lang="tr-TR" sz="1400" dirty="0" err="1" smtClean="0">
                          <a:latin typeface="+mj-lt"/>
                        </a:rPr>
                        <a:t>from</a:t>
                      </a:r>
                      <a:r>
                        <a:rPr lang="tr-TR" sz="1400" dirty="0" smtClean="0">
                          <a:latin typeface="+mj-lt"/>
                        </a:rPr>
                        <a:t> TBC</a:t>
                      </a:r>
                      <a:r>
                        <a:rPr lang="tr-TR" sz="1400" baseline="0" dirty="0" smtClean="0">
                          <a:latin typeface="+mj-lt"/>
                        </a:rPr>
                        <a:t> in </a:t>
                      </a:r>
                      <a:r>
                        <a:rPr lang="tr-TR" sz="1400" baseline="0" dirty="0" err="1" smtClean="0">
                          <a:latin typeface="+mj-lt"/>
                        </a:rPr>
                        <a:t>white</a:t>
                      </a:r>
                      <a:r>
                        <a:rPr lang="tr-TR" sz="1400" baseline="0" dirty="0" smtClean="0">
                          <a:latin typeface="+mj-lt"/>
                        </a:rPr>
                        <a:t> </a:t>
                      </a:r>
                      <a:r>
                        <a:rPr lang="tr-TR" sz="1400" baseline="0" dirty="0" err="1" smtClean="0">
                          <a:latin typeface="+mj-lt"/>
                        </a:rPr>
                        <a:t>miners</a:t>
                      </a:r>
                      <a:r>
                        <a:rPr lang="tr-TR" sz="1400" baseline="0" dirty="0" smtClean="0">
                          <a:latin typeface="+mj-lt"/>
                        </a:rPr>
                        <a:t> (</a:t>
                      </a:r>
                      <a:r>
                        <a:rPr lang="tr-TR" sz="1400" baseline="0" dirty="0" err="1" smtClean="0">
                          <a:latin typeface="+mj-lt"/>
                        </a:rPr>
                        <a:t>if</a:t>
                      </a:r>
                      <a:r>
                        <a:rPr lang="tr-TR" sz="1400" baseline="0" dirty="0" smtClean="0">
                          <a:latin typeface="+mj-lt"/>
                        </a:rPr>
                        <a:t> </a:t>
                      </a:r>
                      <a:r>
                        <a:rPr lang="tr-TR" sz="1400" baseline="0" dirty="0" err="1" smtClean="0">
                          <a:latin typeface="+mj-lt"/>
                        </a:rPr>
                        <a:t>same</a:t>
                      </a:r>
                      <a:r>
                        <a:rPr lang="tr-TR" sz="1400" baseline="0" dirty="0" smtClean="0">
                          <a:latin typeface="+mj-lt"/>
                        </a:rPr>
                        <a:t> risk as general </a:t>
                      </a:r>
                      <a:r>
                        <a:rPr lang="tr-TR" sz="1400" baseline="0" dirty="0" err="1" smtClean="0">
                          <a:latin typeface="+mj-lt"/>
                        </a:rPr>
                        <a:t>population</a:t>
                      </a:r>
                      <a:r>
                        <a:rPr lang="tr-TR" sz="1400" baseline="0" dirty="0" smtClean="0">
                          <a:latin typeface="+mj-lt"/>
                        </a:rPr>
                        <a:t>)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err="1" smtClean="0">
                          <a:latin typeface="+mj-lt"/>
                        </a:rPr>
                        <a:t>Observed</a:t>
                      </a:r>
                      <a:r>
                        <a:rPr lang="tr-TR" sz="1400" dirty="0" smtClean="0">
                          <a:latin typeface="+mj-lt"/>
                        </a:rPr>
                        <a:t> </a:t>
                      </a:r>
                      <a:r>
                        <a:rPr lang="tr-TR" sz="1400" dirty="0" err="1" smtClean="0">
                          <a:latin typeface="+mj-lt"/>
                        </a:rPr>
                        <a:t>deaths</a:t>
                      </a:r>
                      <a:r>
                        <a:rPr lang="tr-TR" sz="1400" dirty="0" smtClean="0">
                          <a:latin typeface="+mj-lt"/>
                        </a:rPr>
                        <a:t> </a:t>
                      </a:r>
                      <a:r>
                        <a:rPr lang="tr-TR" sz="1400" dirty="0" err="1" smtClean="0">
                          <a:latin typeface="+mj-lt"/>
                        </a:rPr>
                        <a:t>from</a:t>
                      </a:r>
                      <a:r>
                        <a:rPr lang="tr-TR" sz="1400" dirty="0" smtClean="0">
                          <a:latin typeface="+mj-lt"/>
                        </a:rPr>
                        <a:t> TBC in </a:t>
                      </a:r>
                      <a:r>
                        <a:rPr lang="tr-TR" sz="1400" dirty="0" err="1" smtClean="0">
                          <a:latin typeface="+mj-lt"/>
                        </a:rPr>
                        <a:t>white</a:t>
                      </a:r>
                      <a:r>
                        <a:rPr lang="tr-TR" sz="1400" dirty="0" smtClean="0">
                          <a:latin typeface="+mj-lt"/>
                        </a:rPr>
                        <a:t>  </a:t>
                      </a:r>
                      <a:r>
                        <a:rPr lang="tr-TR" sz="1400" dirty="0" err="1" smtClean="0">
                          <a:latin typeface="+mj-lt"/>
                        </a:rPr>
                        <a:t>miners</a:t>
                      </a:r>
                      <a:endParaRPr lang="tr-TR" sz="140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20-24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74,598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12.26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9.14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10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25-29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85,077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16.12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13.71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20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30-34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80,845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21.54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17.41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22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35-44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148,870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33.96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50.55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98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45-54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102,649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56.82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58.32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174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55-59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42,494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75.23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31.96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112</a:t>
                      </a:r>
                      <a:endParaRPr lang="tr-TR" dirty="0">
                        <a:solidFill>
                          <a:schemeClr val="bg1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Total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mtClean="0">
                          <a:latin typeface="+mj-lt"/>
                        </a:rPr>
                        <a:t>534,533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33.88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181.09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436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Metin kutusu 2"/>
              <p:cNvSpPr txBox="1"/>
              <p:nvPr/>
            </p:nvSpPr>
            <p:spPr>
              <a:xfrm>
                <a:off x="6372200" y="764704"/>
                <a:ext cx="2459904" cy="647613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b="0" i="1" smtClean="0">
                              <a:latin typeface="Cambria Math"/>
                            </a:rPr>
                            <m:t>74,598 </m:t>
                          </m:r>
                          <m:r>
                            <a:rPr lang="tr-TR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tr-TR" b="0" i="1" smtClean="0">
                              <a:latin typeface="Cambria Math"/>
                            </a:rPr>
                            <m:t> 12.26</m:t>
                          </m:r>
                        </m:num>
                        <m:den>
                          <m:r>
                            <a:rPr lang="tr-TR" b="0" i="1" smtClean="0">
                              <a:latin typeface="Cambria Math"/>
                            </a:rPr>
                            <m:t>100,000</m:t>
                          </m:r>
                        </m:den>
                      </m:f>
                      <m:r>
                        <a:rPr lang="tr-TR" b="0" i="0" smtClean="0">
                          <a:latin typeface="Cambria Math"/>
                        </a:rPr>
                        <m:t>=9.14</m:t>
                      </m:r>
                    </m:oMath>
                  </m:oMathPara>
                </a14:m>
                <a:endParaRPr lang="tr-TR" dirty="0"/>
              </a:p>
            </p:txBody>
          </p:sp>
        </mc:Choice>
        <mc:Fallback xmlns="">
          <p:sp>
            <p:nvSpPr>
              <p:cNvPr id="3" name="Metin kutus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00" y="764704"/>
                <a:ext cx="2459904" cy="64761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Düz Ok Bağlayıcısı 5"/>
          <p:cNvCxnSpPr/>
          <p:nvPr/>
        </p:nvCxnSpPr>
        <p:spPr>
          <a:xfrm flipH="1">
            <a:off x="6516216" y="1556792"/>
            <a:ext cx="1008112" cy="172819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47365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err="1">
                <a:solidFill>
                  <a:srgbClr val="04617B"/>
                </a:solidFill>
              </a:rPr>
              <a:t>Example</a:t>
            </a:r>
            <a:r>
              <a:rPr lang="tr-TR" sz="3200" dirty="0">
                <a:solidFill>
                  <a:srgbClr val="04617B"/>
                </a:solidFill>
              </a:rPr>
              <a:t> of </a:t>
            </a:r>
            <a:r>
              <a:rPr lang="tr-TR" sz="3200" dirty="0" err="1">
                <a:solidFill>
                  <a:srgbClr val="04617B"/>
                </a:solidFill>
              </a:rPr>
              <a:t>indirect</a:t>
            </a:r>
            <a:r>
              <a:rPr lang="tr-TR" sz="3200" dirty="0">
                <a:solidFill>
                  <a:srgbClr val="04617B"/>
                </a:solidFill>
              </a:rPr>
              <a:t> </a:t>
            </a:r>
            <a:r>
              <a:rPr lang="tr-TR" sz="3200" dirty="0" err="1">
                <a:solidFill>
                  <a:srgbClr val="04617B"/>
                </a:solidFill>
              </a:rPr>
              <a:t>adjustment</a:t>
            </a:r>
            <a:endParaRPr lang="tr-T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İçerik Yer Tutucusu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tr-TR" dirty="0" smtClean="0">
                    <a:latin typeface="+mj-lt"/>
                  </a:rPr>
                  <a:t>Standardized </a:t>
                </a:r>
                <a:r>
                  <a:rPr lang="tr-TR" dirty="0" err="1" smtClean="0">
                    <a:latin typeface="+mj-lt"/>
                  </a:rPr>
                  <a:t>Mortality</a:t>
                </a:r>
                <a:r>
                  <a:rPr lang="tr-TR" dirty="0" smtClean="0">
                    <a:latin typeface="+mj-lt"/>
                  </a:rPr>
                  <a:t> Rate=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b="0" i="1" smtClean="0">
                            <a:latin typeface="Cambria Math"/>
                          </a:rPr>
                          <m:t>𝑂𝑏𝑠𝑒𝑟𝑣𝑒𝑑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𝐷𝑒𝑎𝑡h𝑠</m:t>
                        </m:r>
                      </m:num>
                      <m:den>
                        <m:r>
                          <a:rPr lang="tr-TR" b="0" i="1" smtClean="0">
                            <a:latin typeface="Cambria Math"/>
                          </a:rPr>
                          <m:t>𝐸𝑥𝑝𝑒𝑐𝑡𝑒𝑑</m:t>
                        </m:r>
                        <m:r>
                          <a:rPr lang="tr-TR" b="0" i="1" smtClean="0">
                            <a:latin typeface="Cambria Math"/>
                          </a:rPr>
                          <m:t> </m:t>
                        </m:r>
                        <m:r>
                          <a:rPr lang="tr-TR" b="0" i="1" smtClean="0">
                            <a:latin typeface="Cambria Math"/>
                          </a:rPr>
                          <m:t>𝐷𝑒𝑎𝑡h𝑠</m:t>
                        </m:r>
                      </m:den>
                    </m:f>
                  </m:oMath>
                </a14:m>
                <a:endParaRPr lang="tr-TR" dirty="0" smtClean="0">
                  <a:latin typeface="+mj-lt"/>
                </a:endParaRPr>
              </a:p>
              <a:p>
                <a:endParaRPr lang="tr-TR" dirty="0">
                  <a:latin typeface="+mj-lt"/>
                </a:endParaRPr>
              </a:p>
              <a:p>
                <a:pPr marL="0" indent="0">
                  <a:buNone/>
                </a:pPr>
                <a:r>
                  <a:rPr lang="tr-TR" dirty="0" smtClean="0">
                    <a:latin typeface="+mj-lt"/>
                  </a:rPr>
                  <a:t>				      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b="0" i="1" smtClean="0">
                            <a:latin typeface="Cambria Math"/>
                          </a:rPr>
                          <m:t>436</m:t>
                        </m:r>
                      </m:num>
                      <m:den>
                        <m:r>
                          <a:rPr lang="tr-TR" b="0" i="1" smtClean="0">
                            <a:latin typeface="Cambria Math"/>
                          </a:rPr>
                          <m:t>181.09</m:t>
                        </m:r>
                      </m:den>
                    </m:f>
                  </m:oMath>
                </a14:m>
                <a:r>
                  <a:rPr lang="tr-TR" dirty="0" smtClean="0">
                    <a:latin typeface="+mj-lt"/>
                  </a:rPr>
                  <a:t>= 2.41</a:t>
                </a:r>
              </a:p>
              <a:p>
                <a:pPr marL="0" indent="0">
                  <a:buNone/>
                </a:pPr>
                <a:r>
                  <a:rPr lang="tr-TR" i="1" dirty="0" err="1" smtClean="0">
                    <a:solidFill>
                      <a:srgbClr val="C00000"/>
                    </a:solidFill>
                    <a:latin typeface="+mj-lt"/>
                  </a:rPr>
                  <a:t>Crude</a:t>
                </a:r>
                <a:r>
                  <a:rPr lang="tr-TR" i="1" dirty="0" smtClean="0">
                    <a:solidFill>
                      <a:srgbClr val="C00000"/>
                    </a:solidFill>
                    <a:latin typeface="+mj-lt"/>
                  </a:rPr>
                  <a:t> </a:t>
                </a:r>
                <a:r>
                  <a:rPr lang="tr-TR" i="1" dirty="0" err="1" smtClean="0">
                    <a:solidFill>
                      <a:srgbClr val="C00000"/>
                    </a:solidFill>
                    <a:latin typeface="+mj-lt"/>
                  </a:rPr>
                  <a:t>Death</a:t>
                </a:r>
                <a:r>
                  <a:rPr lang="tr-TR" i="1" dirty="0" smtClean="0">
                    <a:solidFill>
                      <a:srgbClr val="C00000"/>
                    </a:solidFill>
                    <a:latin typeface="+mj-lt"/>
                  </a:rPr>
                  <a:t> Rate is </a:t>
                </a:r>
                <a:r>
                  <a:rPr lang="tr-TR" i="1" dirty="0" smtClean="0">
                    <a:solidFill>
                      <a:srgbClr val="C00000"/>
                    </a:solidFill>
                    <a:latin typeface="+mj-lt"/>
                  </a:rPr>
                  <a:t>33.88 </a:t>
                </a:r>
                <a:r>
                  <a:rPr lang="tr-TR" i="1" dirty="0" err="1" smtClean="0">
                    <a:solidFill>
                      <a:srgbClr val="C00000"/>
                    </a:solidFill>
                    <a:latin typeface="+mj-lt"/>
                  </a:rPr>
                  <a:t>per</a:t>
                </a:r>
                <a:r>
                  <a:rPr lang="tr-TR" i="1" dirty="0" smtClean="0">
                    <a:solidFill>
                      <a:srgbClr val="C00000"/>
                    </a:solidFill>
                    <a:latin typeface="+mj-lt"/>
                  </a:rPr>
                  <a:t> 1000 in general </a:t>
                </a:r>
                <a:r>
                  <a:rPr lang="tr-TR" i="1" dirty="0" err="1" smtClean="0">
                    <a:solidFill>
                      <a:srgbClr val="C00000"/>
                    </a:solidFill>
                    <a:latin typeface="+mj-lt"/>
                  </a:rPr>
                  <a:t>populations</a:t>
                </a:r>
                <a:endParaRPr lang="tr-TR" i="1" dirty="0" smtClean="0">
                  <a:solidFill>
                    <a:srgbClr val="C00000"/>
                  </a:solidFill>
                  <a:latin typeface="+mj-lt"/>
                </a:endParaRPr>
              </a:p>
              <a:p>
                <a:pPr marL="0" indent="0">
                  <a:buNone/>
                </a:pPr>
                <a:endParaRPr lang="tr-TR" dirty="0">
                  <a:latin typeface="+mj-lt"/>
                </a:endParaRPr>
              </a:p>
              <a:p>
                <a:pPr marL="0" indent="0">
                  <a:buNone/>
                </a:pPr>
                <a:r>
                  <a:rPr lang="tr-TR" dirty="0" smtClean="0">
                    <a:latin typeface="+mj-lt"/>
                  </a:rPr>
                  <a:t>IAR = SMR x CDR</a:t>
                </a:r>
              </a:p>
              <a:p>
                <a:pPr marL="0" indent="0">
                  <a:buNone/>
                </a:pPr>
                <a:r>
                  <a:rPr lang="tr-TR" dirty="0" smtClean="0">
                    <a:latin typeface="+mj-lt"/>
                  </a:rPr>
                  <a:t>IAR = 2.41 x </a:t>
                </a:r>
                <a:r>
                  <a:rPr lang="tr-TR" dirty="0" smtClean="0">
                    <a:latin typeface="+mj-lt"/>
                  </a:rPr>
                  <a:t>33.88 </a:t>
                </a:r>
                <a:r>
                  <a:rPr lang="tr-TR" dirty="0" err="1" smtClean="0">
                    <a:latin typeface="+mj-lt"/>
                  </a:rPr>
                  <a:t>per</a:t>
                </a:r>
                <a:r>
                  <a:rPr lang="tr-TR" dirty="0" smtClean="0">
                    <a:latin typeface="+mj-lt"/>
                  </a:rPr>
                  <a:t> </a:t>
                </a:r>
                <a:r>
                  <a:rPr lang="tr-TR" dirty="0" smtClean="0">
                    <a:latin typeface="+mj-lt"/>
                  </a:rPr>
                  <a:t>100,000  </a:t>
                </a:r>
                <a:r>
                  <a:rPr lang="tr-TR" dirty="0" smtClean="0">
                    <a:latin typeface="+mj-lt"/>
                  </a:rPr>
                  <a:t>= </a:t>
                </a:r>
                <a:r>
                  <a:rPr lang="tr-TR" dirty="0" smtClean="0">
                    <a:latin typeface="+mj-lt"/>
                  </a:rPr>
                  <a:t>81.65 </a:t>
                </a:r>
                <a:r>
                  <a:rPr lang="tr-TR" dirty="0" err="1" smtClean="0">
                    <a:latin typeface="+mj-lt"/>
                  </a:rPr>
                  <a:t>per</a:t>
                </a:r>
                <a:r>
                  <a:rPr lang="tr-TR" dirty="0" smtClean="0">
                    <a:latin typeface="+mj-lt"/>
                  </a:rPr>
                  <a:t> </a:t>
                </a:r>
                <a:r>
                  <a:rPr lang="tr-TR" dirty="0" smtClean="0">
                    <a:latin typeface="+mj-lt"/>
                  </a:rPr>
                  <a:t>100,000</a:t>
                </a:r>
                <a:endParaRPr lang="tr-TR" dirty="0">
                  <a:latin typeface="+mj-lt"/>
                </a:endParaRPr>
              </a:p>
            </p:txBody>
          </p:sp>
        </mc:Choice>
        <mc:Fallback>
          <p:sp>
            <p:nvSpPr>
              <p:cNvPr id="3" name="İçerik Yer Tutucus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59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389545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Interpretation</a:t>
            </a:r>
            <a:r>
              <a:rPr lang="tr-TR" dirty="0" smtClean="0"/>
              <a:t> of SMR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latin typeface="+mj-lt"/>
              </a:rPr>
              <a:t>SMR=  1</a:t>
            </a:r>
          </a:p>
          <a:p>
            <a:pPr lvl="1"/>
            <a:r>
              <a:rPr lang="tr-TR" dirty="0" smtClean="0">
                <a:latin typeface="+mj-lt"/>
              </a:rPr>
              <a:t>Risk is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same</a:t>
            </a:r>
            <a:r>
              <a:rPr lang="tr-TR" dirty="0" smtClean="0">
                <a:latin typeface="+mj-lt"/>
              </a:rPr>
              <a:t> in </a:t>
            </a:r>
            <a:r>
              <a:rPr lang="tr-TR" dirty="0" err="1" smtClean="0">
                <a:latin typeface="+mj-lt"/>
              </a:rPr>
              <a:t>both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observed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population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and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reference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population</a:t>
            </a:r>
            <a:endParaRPr lang="tr-TR" dirty="0" smtClean="0">
              <a:latin typeface="+mj-lt"/>
            </a:endParaRPr>
          </a:p>
          <a:p>
            <a:r>
              <a:rPr lang="tr-TR" dirty="0" smtClean="0">
                <a:latin typeface="+mj-lt"/>
              </a:rPr>
              <a:t>SMR &lt; 1</a:t>
            </a:r>
          </a:p>
          <a:p>
            <a:pPr lvl="1"/>
            <a:r>
              <a:rPr lang="tr-TR" dirty="0" smtClean="0">
                <a:latin typeface="+mj-lt"/>
              </a:rPr>
              <a:t>Risk is </a:t>
            </a:r>
            <a:r>
              <a:rPr lang="tr-TR" dirty="0" err="1" smtClean="0">
                <a:latin typeface="+mj-lt"/>
              </a:rPr>
              <a:t>lower</a:t>
            </a:r>
            <a:r>
              <a:rPr lang="tr-TR" dirty="0" smtClean="0">
                <a:latin typeface="+mj-lt"/>
              </a:rPr>
              <a:t> in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observed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population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compared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reference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population</a:t>
            </a:r>
            <a:endParaRPr lang="tr-TR" dirty="0" smtClean="0">
              <a:latin typeface="+mj-lt"/>
            </a:endParaRPr>
          </a:p>
          <a:p>
            <a:r>
              <a:rPr lang="tr-TR" dirty="0" smtClean="0">
                <a:latin typeface="+mj-lt"/>
              </a:rPr>
              <a:t>SMR &gt; 1</a:t>
            </a:r>
          </a:p>
          <a:p>
            <a:pPr lvl="1"/>
            <a:r>
              <a:rPr lang="tr-TR" dirty="0" smtClean="0">
                <a:latin typeface="+mj-lt"/>
              </a:rPr>
              <a:t>Risk is </a:t>
            </a:r>
            <a:r>
              <a:rPr lang="tr-TR" dirty="0" err="1" smtClean="0">
                <a:latin typeface="+mj-lt"/>
              </a:rPr>
              <a:t>higher</a:t>
            </a:r>
            <a:r>
              <a:rPr lang="tr-TR" dirty="0" smtClean="0">
                <a:latin typeface="+mj-lt"/>
              </a:rPr>
              <a:t> in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observed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population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compared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reference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population</a:t>
            </a:r>
            <a:endParaRPr lang="tr-TR" dirty="0" smtClean="0">
              <a:latin typeface="+mj-lt"/>
            </a:endParaRPr>
          </a:p>
          <a:p>
            <a:pPr marL="393192" lvl="1" indent="0">
              <a:buNone/>
            </a:pPr>
            <a:r>
              <a:rPr lang="tr-TR" b="1" dirty="0" smtClean="0">
                <a:solidFill>
                  <a:srgbClr val="C00000"/>
                </a:solidFill>
                <a:latin typeface="+mj-lt"/>
              </a:rPr>
              <a:t>SMR=2.41 : White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miners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had 2.41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times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the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risk of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mortality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of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white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male</a:t>
            </a:r>
            <a:r>
              <a:rPr lang="tr-TR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latin typeface="+mj-lt"/>
              </a:rPr>
              <a:t>population</a:t>
            </a:r>
            <a:endParaRPr lang="tr-TR" b="1" dirty="0" smtClean="0">
              <a:solidFill>
                <a:srgbClr val="C00000"/>
              </a:solidFill>
              <a:latin typeface="+mj-lt"/>
            </a:endParaRPr>
          </a:p>
          <a:p>
            <a:pPr marL="393192" lvl="1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539175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Why</a:t>
            </a:r>
            <a:r>
              <a:rPr lang="tr-TR" dirty="0" smtClean="0"/>
              <a:t> SMR?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No </a:t>
            </a:r>
            <a:r>
              <a:rPr lang="tr-TR" dirty="0" err="1" smtClean="0"/>
              <a:t>need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know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age-specific</a:t>
            </a:r>
            <a:r>
              <a:rPr lang="tr-TR" dirty="0" smtClean="0"/>
              <a:t> (</a:t>
            </a:r>
            <a:r>
              <a:rPr lang="tr-TR" dirty="0" err="1" smtClean="0"/>
              <a:t>mortality</a:t>
            </a:r>
            <a:r>
              <a:rPr lang="tr-TR" dirty="0" smtClean="0"/>
              <a:t>) </a:t>
            </a:r>
            <a:r>
              <a:rPr lang="tr-TR" dirty="0" err="1" smtClean="0"/>
              <a:t>rates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of </a:t>
            </a:r>
            <a:r>
              <a:rPr lang="tr-TR" dirty="0" err="1" smtClean="0"/>
              <a:t>interest</a:t>
            </a:r>
            <a:endParaRPr lang="tr-TR" dirty="0" smtClean="0"/>
          </a:p>
          <a:p>
            <a:endParaRPr lang="tr-TR" dirty="0"/>
          </a:p>
          <a:p>
            <a:pPr lvl="1"/>
            <a:r>
              <a:rPr lang="tr-TR" dirty="0" err="1" smtClean="0"/>
              <a:t>These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r>
              <a:rPr lang="tr-TR" dirty="0" smtClean="0"/>
              <a:t> </a:t>
            </a:r>
            <a:r>
              <a:rPr lang="tr-TR" dirty="0" err="1" smtClean="0"/>
              <a:t>may</a:t>
            </a:r>
            <a:r>
              <a:rPr lang="tr-TR" dirty="0" smtClean="0"/>
              <a:t> be </a:t>
            </a:r>
            <a:r>
              <a:rPr lang="tr-TR" dirty="0" err="1" smtClean="0"/>
              <a:t>difficult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obtain</a:t>
            </a:r>
            <a:r>
              <a:rPr lang="tr-TR" dirty="0" smtClean="0"/>
              <a:t>  in a </a:t>
            </a:r>
            <a:r>
              <a:rPr lang="tr-TR" dirty="0" err="1" smtClean="0"/>
              <a:t>developing</a:t>
            </a:r>
            <a:r>
              <a:rPr lang="tr-TR" dirty="0" smtClean="0"/>
              <a:t> </a:t>
            </a:r>
            <a:r>
              <a:rPr lang="tr-TR" dirty="0" err="1" smtClean="0"/>
              <a:t>country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an </a:t>
            </a:r>
            <a:r>
              <a:rPr lang="tr-TR" dirty="0" err="1" smtClean="0"/>
              <a:t>industry</a:t>
            </a:r>
            <a:endParaRPr lang="tr-TR" dirty="0" smtClean="0"/>
          </a:p>
          <a:p>
            <a:pPr lvl="1"/>
            <a:endParaRPr lang="tr-TR" dirty="0"/>
          </a:p>
          <a:p>
            <a:pPr lvl="1"/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direct</a:t>
            </a:r>
            <a:r>
              <a:rPr lang="tr-TR" dirty="0" smtClean="0"/>
              <a:t> </a:t>
            </a:r>
            <a:r>
              <a:rPr lang="tr-TR" dirty="0" err="1" smtClean="0"/>
              <a:t>method</a:t>
            </a:r>
            <a:r>
              <a:rPr lang="tr-TR" dirty="0" smtClean="0"/>
              <a:t> of </a:t>
            </a:r>
            <a:r>
              <a:rPr lang="tr-TR" dirty="0" err="1" smtClean="0"/>
              <a:t>adjustment</a:t>
            </a:r>
            <a:r>
              <a:rPr lang="tr-TR" dirty="0" smtClean="0"/>
              <a:t> </a:t>
            </a:r>
            <a:r>
              <a:rPr lang="tr-TR" dirty="0" err="1" smtClean="0"/>
              <a:t>cannot</a:t>
            </a:r>
            <a:r>
              <a:rPr lang="tr-TR" dirty="0" smtClean="0"/>
              <a:t> be </a:t>
            </a:r>
            <a:r>
              <a:rPr lang="tr-TR" dirty="0" err="1" smtClean="0"/>
              <a:t>conducted</a:t>
            </a:r>
            <a:r>
              <a:rPr lang="tr-TR" dirty="0" smtClean="0"/>
              <a:t> </a:t>
            </a:r>
            <a:r>
              <a:rPr lang="tr-TR" dirty="0" err="1" smtClean="0"/>
              <a:t>without</a:t>
            </a:r>
            <a:r>
              <a:rPr lang="tr-TR" dirty="0" smtClean="0"/>
              <a:t> </a:t>
            </a:r>
            <a:r>
              <a:rPr lang="tr-TR" dirty="0" err="1" smtClean="0"/>
              <a:t>these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692822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/>
              <a:t>Comparison</a:t>
            </a:r>
            <a:r>
              <a:rPr lang="tr-TR" dirty="0"/>
              <a:t> of </a:t>
            </a:r>
            <a:r>
              <a:rPr lang="tr-TR" dirty="0" err="1"/>
              <a:t>SMRs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556792"/>
            <a:ext cx="8229600" cy="4389120"/>
          </a:xfrm>
        </p:spPr>
        <p:txBody>
          <a:bodyPr>
            <a:normAutofit fontScale="92500"/>
          </a:bodyPr>
          <a:lstStyle/>
          <a:p>
            <a:r>
              <a:rPr lang="tr-TR" dirty="0" smtClean="0"/>
              <a:t>Since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deaths</a:t>
            </a:r>
            <a:r>
              <a:rPr lang="tr-TR" dirty="0" smtClean="0"/>
              <a:t> in a </a:t>
            </a:r>
            <a:r>
              <a:rPr lang="tr-TR" dirty="0" err="1" smtClean="0"/>
              <a:t>population</a:t>
            </a:r>
            <a:r>
              <a:rPr lang="tr-TR" dirty="0" smtClean="0"/>
              <a:t> </a:t>
            </a:r>
            <a:r>
              <a:rPr lang="tr-TR" dirty="0" err="1" smtClean="0"/>
              <a:t>depends</a:t>
            </a:r>
            <a:r>
              <a:rPr lang="tr-TR" dirty="0" smtClean="0"/>
              <a:t> on </a:t>
            </a:r>
            <a:r>
              <a:rPr lang="tr-TR" dirty="0" err="1" smtClean="0"/>
              <a:t>age</a:t>
            </a:r>
            <a:r>
              <a:rPr lang="tr-TR" dirty="0" smtClean="0"/>
              <a:t> </a:t>
            </a:r>
            <a:r>
              <a:rPr lang="tr-TR" dirty="0" err="1" smtClean="0"/>
              <a:t>distribution</a:t>
            </a:r>
            <a:r>
              <a:rPr lang="tr-TR" dirty="0" smtClean="0"/>
              <a:t>,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observed</a:t>
            </a:r>
            <a:r>
              <a:rPr lang="tr-TR" dirty="0" smtClean="0"/>
              <a:t> </a:t>
            </a:r>
            <a:r>
              <a:rPr lang="tr-TR" dirty="0" err="1" smtClean="0"/>
              <a:t>deaths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calculation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expected</a:t>
            </a:r>
            <a:r>
              <a:rPr lang="tr-TR" dirty="0" smtClean="0"/>
              <a:t> </a:t>
            </a:r>
            <a:r>
              <a:rPr lang="tr-TR" dirty="0" err="1" smtClean="0"/>
              <a:t>deaths</a:t>
            </a:r>
            <a:r>
              <a:rPr lang="tr-TR" dirty="0"/>
              <a:t> </a:t>
            </a:r>
            <a:r>
              <a:rPr lang="tr-TR" dirty="0" err="1" smtClean="0"/>
              <a:t>must</a:t>
            </a:r>
            <a:r>
              <a:rPr lang="tr-TR" dirty="0" smtClean="0"/>
              <a:t> </a:t>
            </a:r>
            <a:r>
              <a:rPr lang="tr-TR" dirty="0" err="1" smtClean="0"/>
              <a:t>depend</a:t>
            </a:r>
            <a:r>
              <a:rPr lang="tr-TR" dirty="0" smtClean="0"/>
              <a:t> 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age</a:t>
            </a:r>
            <a:r>
              <a:rPr lang="tr-TR" dirty="0" smtClean="0"/>
              <a:t> </a:t>
            </a:r>
            <a:r>
              <a:rPr lang="tr-TR" dirty="0" err="1" smtClean="0"/>
              <a:t>distribution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of </a:t>
            </a:r>
            <a:r>
              <a:rPr lang="tr-TR" dirty="0" err="1" smtClean="0"/>
              <a:t>interest</a:t>
            </a:r>
            <a:endParaRPr lang="tr-TR" dirty="0" smtClean="0"/>
          </a:p>
          <a:p>
            <a:pPr lvl="1"/>
            <a:r>
              <a:rPr lang="tr-TR" dirty="0" err="1" smtClean="0"/>
              <a:t>Consequently</a:t>
            </a:r>
            <a:r>
              <a:rPr lang="tr-TR" dirty="0" smtClean="0"/>
              <a:t>, SMR </a:t>
            </a:r>
            <a:r>
              <a:rPr lang="tr-TR" dirty="0" err="1" smtClean="0"/>
              <a:t>must</a:t>
            </a:r>
            <a:r>
              <a:rPr lang="tr-TR" dirty="0" smtClean="0"/>
              <a:t> </a:t>
            </a:r>
            <a:r>
              <a:rPr lang="tr-TR" dirty="0" err="1" smtClean="0"/>
              <a:t>also</a:t>
            </a:r>
            <a:r>
              <a:rPr lang="tr-TR" dirty="0" smtClean="0"/>
              <a:t> </a:t>
            </a:r>
            <a:r>
              <a:rPr lang="tr-TR" dirty="0" err="1" smtClean="0"/>
              <a:t>depend</a:t>
            </a:r>
            <a:r>
              <a:rPr lang="tr-TR" dirty="0" smtClean="0"/>
              <a:t> 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age</a:t>
            </a:r>
            <a:r>
              <a:rPr lang="tr-TR" dirty="0" smtClean="0"/>
              <a:t> </a:t>
            </a:r>
            <a:r>
              <a:rPr lang="tr-TR" dirty="0" err="1" smtClean="0"/>
              <a:t>distribution</a:t>
            </a:r>
            <a:r>
              <a:rPr lang="tr-TR" dirty="0" smtClean="0"/>
              <a:t> of </a:t>
            </a:r>
            <a:r>
              <a:rPr lang="tr-TR" dirty="0" err="1" smtClean="0"/>
              <a:t>population</a:t>
            </a:r>
            <a:r>
              <a:rPr lang="tr-TR" dirty="0" smtClean="0"/>
              <a:t> of </a:t>
            </a:r>
            <a:r>
              <a:rPr lang="tr-TR" dirty="0" err="1" smtClean="0"/>
              <a:t>interest</a:t>
            </a:r>
            <a:endParaRPr lang="tr-TR" dirty="0" smtClean="0"/>
          </a:p>
          <a:p>
            <a:r>
              <a:rPr lang="tr-TR" dirty="0" err="1" smtClean="0"/>
              <a:t>Therefore</a:t>
            </a:r>
            <a:r>
              <a:rPr lang="tr-TR" dirty="0" smtClean="0"/>
              <a:t>, </a:t>
            </a:r>
            <a:r>
              <a:rPr lang="tr-TR" dirty="0" err="1" smtClean="0"/>
              <a:t>when</a:t>
            </a:r>
            <a:r>
              <a:rPr lang="tr-TR" dirty="0" smtClean="0"/>
              <a:t> </a:t>
            </a:r>
            <a:r>
              <a:rPr lang="tr-TR" dirty="0" err="1" smtClean="0"/>
              <a:t>using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same</a:t>
            </a:r>
            <a:r>
              <a:rPr lang="tr-TR" dirty="0" smtClean="0"/>
              <a:t> </a:t>
            </a:r>
            <a:r>
              <a:rPr lang="tr-TR" dirty="0" err="1" smtClean="0"/>
              <a:t>reference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calculation</a:t>
            </a:r>
            <a:r>
              <a:rPr lang="tr-TR" dirty="0" smtClean="0"/>
              <a:t> of SMR, </a:t>
            </a:r>
            <a:r>
              <a:rPr lang="tr-TR" dirty="0" err="1" smtClean="0"/>
              <a:t>the</a:t>
            </a:r>
            <a:r>
              <a:rPr lang="tr-TR" dirty="0" smtClean="0"/>
              <a:t> SMR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one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can not be </a:t>
            </a:r>
            <a:r>
              <a:rPr lang="tr-TR" dirty="0" err="1" smtClean="0"/>
              <a:t>compared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SMR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another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</a:t>
            </a:r>
            <a:r>
              <a:rPr lang="tr-TR" b="1" dirty="0" err="1" smtClean="0"/>
              <a:t>unless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populations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b="1" dirty="0" err="1" smtClean="0"/>
              <a:t>similar</a:t>
            </a:r>
            <a:r>
              <a:rPr lang="tr-TR" dirty="0" smtClean="0"/>
              <a:t> in </a:t>
            </a:r>
            <a:r>
              <a:rPr lang="tr-TR" dirty="0" err="1" smtClean="0"/>
              <a:t>age</a:t>
            </a:r>
            <a:r>
              <a:rPr lang="tr-TR" dirty="0" smtClean="0"/>
              <a:t> </a:t>
            </a:r>
            <a:r>
              <a:rPr lang="tr-TR" dirty="0" err="1" smtClean="0"/>
              <a:t>distribution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33211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Comparison</a:t>
            </a:r>
            <a:r>
              <a:rPr lang="tr-TR" sz="4000" dirty="0" smtClean="0"/>
              <a:t> of </a:t>
            </a:r>
            <a:r>
              <a:rPr lang="tr-TR" sz="4000" dirty="0" err="1" smtClean="0"/>
              <a:t>Crude</a:t>
            </a:r>
            <a:r>
              <a:rPr lang="tr-TR" sz="4000" dirty="0" smtClean="0"/>
              <a:t> </a:t>
            </a:r>
            <a:r>
              <a:rPr lang="tr-TR" sz="4000" dirty="0" err="1" smtClean="0"/>
              <a:t>Rates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 </a:t>
            </a:r>
            <a:r>
              <a:rPr lang="tr-TR" dirty="0" err="1" smtClean="0"/>
              <a:t>crude</a:t>
            </a:r>
            <a:r>
              <a:rPr lang="tr-TR" dirty="0" smtClean="0"/>
              <a:t> rate (</a:t>
            </a:r>
            <a:r>
              <a:rPr lang="tr-TR" dirty="0" err="1" smtClean="0"/>
              <a:t>overall</a:t>
            </a:r>
            <a:r>
              <a:rPr lang="tr-TR" dirty="0" smtClean="0"/>
              <a:t> rate) is a </a:t>
            </a:r>
            <a:r>
              <a:rPr lang="tr-TR" dirty="0" err="1" smtClean="0"/>
              <a:t>weighted</a:t>
            </a:r>
            <a:r>
              <a:rPr lang="tr-TR" dirty="0" smtClean="0"/>
              <a:t> </a:t>
            </a:r>
            <a:r>
              <a:rPr lang="tr-TR" dirty="0" err="1" smtClean="0"/>
              <a:t>average</a:t>
            </a:r>
            <a:r>
              <a:rPr lang="tr-TR" dirty="0" smtClean="0"/>
              <a:t> of </a:t>
            </a:r>
            <a:r>
              <a:rPr lang="tr-TR" dirty="0" err="1" smtClean="0"/>
              <a:t>stratum-specific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endParaRPr lang="tr-TR" dirty="0" smtClean="0"/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difference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crude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r>
              <a:rPr lang="tr-TR" dirty="0" smtClean="0"/>
              <a:t> of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populations</a:t>
            </a:r>
            <a:r>
              <a:rPr lang="tr-TR" dirty="0" smtClean="0"/>
              <a:t> </a:t>
            </a:r>
            <a:r>
              <a:rPr lang="tr-TR" dirty="0" err="1" smtClean="0"/>
              <a:t>involves</a:t>
            </a:r>
            <a:r>
              <a:rPr lang="tr-TR" dirty="0" smtClean="0"/>
              <a:t> </a:t>
            </a:r>
            <a:r>
              <a:rPr lang="tr-TR" dirty="0" err="1" smtClean="0"/>
              <a:t>differences</a:t>
            </a:r>
            <a:r>
              <a:rPr lang="tr-TR" dirty="0" smtClean="0"/>
              <a:t> in </a:t>
            </a:r>
            <a:r>
              <a:rPr lang="tr-TR" dirty="0" err="1" smtClean="0"/>
              <a:t>both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stratum-specific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</a:t>
            </a:r>
            <a:r>
              <a:rPr lang="tr-TR" dirty="0" err="1" smtClean="0"/>
              <a:t>compositions</a:t>
            </a:r>
            <a:r>
              <a:rPr lang="tr-TR" dirty="0" smtClean="0"/>
              <a:t> (</a:t>
            </a:r>
            <a:r>
              <a:rPr lang="tr-TR" dirty="0" err="1" smtClean="0"/>
              <a:t>distribution</a:t>
            </a:r>
            <a:r>
              <a:rPr lang="tr-TR" dirty="0" smtClean="0"/>
              <a:t> of </a:t>
            </a:r>
            <a:r>
              <a:rPr lang="tr-TR" dirty="0" err="1" smtClean="0"/>
              <a:t>chracteristics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Comparison</a:t>
            </a:r>
            <a:r>
              <a:rPr lang="tr-TR" dirty="0" smtClean="0"/>
              <a:t> of </a:t>
            </a:r>
            <a:r>
              <a:rPr lang="tr-TR" dirty="0" err="1" smtClean="0"/>
              <a:t>crude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r>
              <a:rPr lang="tr-TR" dirty="0" smtClean="0"/>
              <a:t> is </a:t>
            </a:r>
            <a:r>
              <a:rPr lang="tr-TR" dirty="0" err="1" smtClean="0"/>
              <a:t>often</a:t>
            </a:r>
            <a:r>
              <a:rPr lang="tr-TR" dirty="0" smtClean="0"/>
              <a:t> </a:t>
            </a:r>
            <a:r>
              <a:rPr lang="tr-TR" dirty="0" err="1" smtClean="0"/>
              <a:t>confounded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these</a:t>
            </a:r>
            <a:r>
              <a:rPr lang="tr-TR" dirty="0" smtClean="0"/>
              <a:t> </a:t>
            </a:r>
            <a:r>
              <a:rPr lang="tr-TR" dirty="0" err="1" smtClean="0"/>
              <a:t>differences</a:t>
            </a:r>
            <a:r>
              <a:rPr lang="tr-TR" dirty="0" smtClean="0"/>
              <a:t> </a:t>
            </a:r>
          </a:p>
          <a:p>
            <a:r>
              <a:rPr lang="tr-TR" dirty="0" err="1" smtClean="0"/>
              <a:t>Generally</a:t>
            </a:r>
            <a:r>
              <a:rPr lang="tr-TR" dirty="0" smtClean="0"/>
              <a:t> </a:t>
            </a:r>
            <a:r>
              <a:rPr lang="tr-TR" dirty="0" err="1" smtClean="0"/>
              <a:t>crude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not </a:t>
            </a:r>
            <a:r>
              <a:rPr lang="tr-TR" dirty="0" err="1" smtClean="0"/>
              <a:t>appropriate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616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err="1" smtClean="0"/>
              <a:t>Example</a:t>
            </a:r>
            <a:r>
              <a:rPr lang="tr-TR" sz="3600" dirty="0" smtClean="0"/>
              <a:t>: </a:t>
            </a:r>
            <a:r>
              <a:rPr lang="tr-TR" sz="3600" dirty="0" err="1"/>
              <a:t>P</a:t>
            </a:r>
            <a:r>
              <a:rPr lang="tr-TR" sz="3600" dirty="0" err="1" smtClean="0"/>
              <a:t>opulation</a:t>
            </a:r>
            <a:r>
              <a:rPr lang="tr-TR" sz="3600" dirty="0" smtClean="0"/>
              <a:t> 1 (</a:t>
            </a:r>
            <a:r>
              <a:rPr lang="tr-TR" sz="3600" dirty="0" err="1" smtClean="0"/>
              <a:t>mortality</a:t>
            </a:r>
            <a:r>
              <a:rPr lang="tr-TR" sz="3600" dirty="0" smtClean="0"/>
              <a:t> </a:t>
            </a:r>
            <a:r>
              <a:rPr lang="tr-TR" sz="3600" dirty="0" err="1" smtClean="0"/>
              <a:t>by</a:t>
            </a:r>
            <a:r>
              <a:rPr lang="tr-TR" sz="3600" dirty="0" smtClean="0"/>
              <a:t> </a:t>
            </a:r>
            <a:r>
              <a:rPr lang="tr-TR" sz="3600" dirty="0" err="1" smtClean="0"/>
              <a:t>age</a:t>
            </a:r>
            <a:r>
              <a:rPr lang="tr-TR" sz="3600" dirty="0" smtClean="0"/>
              <a:t>)</a:t>
            </a:r>
            <a:endParaRPr lang="tr-TR" sz="36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2205329"/>
              </p:ext>
            </p:extLst>
          </p:nvPr>
        </p:nvGraphicFramePr>
        <p:xfrm>
          <a:off x="323528" y="2924944"/>
          <a:ext cx="8229600" cy="248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288032">
                <a:tc gridSpan="3"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Population</a:t>
                      </a:r>
                      <a:r>
                        <a:rPr lang="tr-TR" dirty="0" smtClean="0"/>
                        <a:t>  </a:t>
                      </a:r>
                      <a:r>
                        <a:rPr lang="tr-TR" dirty="0" smtClean="0">
                          <a:latin typeface="+mj-lt"/>
                        </a:rPr>
                        <a:t>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Stratum</a:t>
                      </a:r>
                      <a:r>
                        <a:rPr lang="tr-TR" dirty="0" smtClean="0">
                          <a:latin typeface="+mj-lt"/>
                        </a:rPr>
                        <a:t> (Age </a:t>
                      </a:r>
                      <a:r>
                        <a:rPr lang="tr-TR" dirty="0" err="1" smtClean="0">
                          <a:latin typeface="+mj-lt"/>
                        </a:rPr>
                        <a:t>group</a:t>
                      </a:r>
                      <a:r>
                        <a:rPr lang="tr-TR" dirty="0" smtClean="0">
                          <a:latin typeface="+mj-lt"/>
                        </a:rPr>
                        <a:t>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Age (</a:t>
                      </a:r>
                      <a:r>
                        <a:rPr lang="tr-TR" dirty="0" err="1" smtClean="0">
                          <a:latin typeface="+mj-lt"/>
                        </a:rPr>
                        <a:t>Years</a:t>
                      </a:r>
                      <a:r>
                        <a:rPr lang="tr-TR" dirty="0" smtClean="0">
                          <a:latin typeface="+mj-lt"/>
                        </a:rPr>
                        <a:t>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Total </a:t>
                      </a:r>
                      <a:r>
                        <a:rPr lang="tr-TR" dirty="0" err="1" smtClean="0">
                          <a:latin typeface="+mj-lt"/>
                        </a:rPr>
                        <a:t>population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Deaths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0-4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5-14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90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15-19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Total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1547664" y="60212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Metin kutusu 5"/>
              <p:cNvSpPr txBox="1"/>
              <p:nvPr/>
            </p:nvSpPr>
            <p:spPr>
              <a:xfrm>
                <a:off x="1563847" y="5877272"/>
                <a:ext cx="6430222" cy="6767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2400" b="1" dirty="0" smtClean="0"/>
                  <a:t>Crude </a:t>
                </a:r>
                <a:r>
                  <a:rPr lang="tr-TR" sz="2400" b="1" dirty="0" err="1" smtClean="0"/>
                  <a:t>death</a:t>
                </a:r>
                <a:r>
                  <a:rPr lang="tr-TR" sz="2400" b="1" dirty="0" smtClean="0"/>
                  <a:t> rate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24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sz="2400" b="1" i="1" smtClean="0">
                            <a:latin typeface="Cambria Math"/>
                          </a:rPr>
                          <m:t>𝟑𝟎</m:t>
                        </m:r>
                        <m:r>
                          <a:rPr lang="tr-TR" sz="2400" b="1" i="1" smtClean="0">
                            <a:latin typeface="Cambria Math"/>
                          </a:rPr>
                          <m:t> </m:t>
                        </m:r>
                        <m:r>
                          <a:rPr lang="tr-TR" sz="2400" b="1" i="1" smtClean="0">
                            <a:latin typeface="Cambria Math"/>
                          </a:rPr>
                          <m:t>𝒅𝒆𝒂𝒕𝒉𝒔</m:t>
                        </m:r>
                      </m:num>
                      <m:den>
                        <m:r>
                          <a:rPr lang="tr-TR" sz="2400" b="1" i="1" smtClean="0">
                            <a:latin typeface="Cambria Math"/>
                          </a:rPr>
                          <m:t>𝟑𝟎𝟎</m:t>
                        </m:r>
                        <m:r>
                          <a:rPr lang="tr-TR" sz="2400" b="1" i="1" smtClean="0">
                            <a:latin typeface="Cambria Math"/>
                          </a:rPr>
                          <m:t> </m:t>
                        </m:r>
                        <m:r>
                          <a:rPr lang="tr-TR" sz="2400" b="1" i="1" smtClean="0">
                            <a:latin typeface="Cambria Math"/>
                          </a:rPr>
                          <m:t>𝒑𝒐𝒑𝒖𝒍𝒂𝒕𝒊𝒐𝒏</m:t>
                        </m:r>
                        <m:r>
                          <a:rPr lang="tr-TR" sz="2400" b="1" i="1" smtClean="0">
                            <a:latin typeface="Cambria Math"/>
                          </a:rPr>
                          <m:t>  </m:t>
                        </m:r>
                      </m:den>
                    </m:f>
                  </m:oMath>
                </a14:m>
                <a:r>
                  <a:rPr lang="tr-TR" sz="2400" b="1" dirty="0" smtClean="0"/>
                  <a:t> = </a:t>
                </a:r>
                <a:r>
                  <a:rPr lang="tr-TR" sz="2400" b="1" dirty="0" smtClean="0">
                    <a:latin typeface="+mj-lt"/>
                  </a:rPr>
                  <a:t>0.10 = 10%</a:t>
                </a:r>
                <a:endParaRPr lang="tr-TR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6" name="Metin kutusu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3847" y="5877272"/>
                <a:ext cx="6430222" cy="676788"/>
              </a:xfrm>
              <a:prstGeom prst="rect">
                <a:avLst/>
              </a:prstGeom>
              <a:blipFill rotWithShape="1">
                <a:blip r:embed="rId2"/>
                <a:stretch>
                  <a:fillRect l="-1518" b="-1802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0650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err="1"/>
              <a:t>Example</a:t>
            </a:r>
            <a:r>
              <a:rPr lang="tr-TR" sz="3600" dirty="0"/>
              <a:t>: </a:t>
            </a:r>
            <a:r>
              <a:rPr lang="tr-TR" sz="3600" dirty="0" err="1"/>
              <a:t>Population</a:t>
            </a:r>
            <a:r>
              <a:rPr lang="tr-TR" sz="3600" dirty="0"/>
              <a:t> </a:t>
            </a:r>
            <a:r>
              <a:rPr lang="tr-TR" sz="3600" dirty="0" smtClean="0"/>
              <a:t>2 </a:t>
            </a:r>
            <a:r>
              <a:rPr lang="tr-TR" sz="3600" dirty="0"/>
              <a:t>(</a:t>
            </a:r>
            <a:r>
              <a:rPr lang="tr-TR" sz="3600" dirty="0" err="1"/>
              <a:t>mortality</a:t>
            </a:r>
            <a:r>
              <a:rPr lang="tr-TR" sz="3600" dirty="0"/>
              <a:t> </a:t>
            </a:r>
            <a:r>
              <a:rPr lang="tr-TR" sz="3600" dirty="0" err="1"/>
              <a:t>by</a:t>
            </a:r>
            <a:r>
              <a:rPr lang="tr-TR" sz="3600" dirty="0"/>
              <a:t> </a:t>
            </a:r>
            <a:r>
              <a:rPr lang="tr-TR" sz="3600" dirty="0" err="1"/>
              <a:t>age</a:t>
            </a:r>
            <a:r>
              <a:rPr lang="tr-TR" sz="3600" dirty="0"/>
              <a:t>)</a:t>
            </a:r>
          </a:p>
        </p:txBody>
      </p:sp>
      <p:graphicFrame>
        <p:nvGraphicFramePr>
          <p:cNvPr id="10" name="İçerik Yer Tutucusu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9830463"/>
              </p:ext>
            </p:extLst>
          </p:nvPr>
        </p:nvGraphicFramePr>
        <p:xfrm>
          <a:off x="467544" y="2420888"/>
          <a:ext cx="82296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Population</a:t>
                      </a:r>
                      <a:r>
                        <a:rPr lang="tr-TR" baseline="0" dirty="0" smtClean="0"/>
                        <a:t>  </a:t>
                      </a:r>
                      <a:r>
                        <a:rPr lang="tr-TR" baseline="0" dirty="0" smtClean="0">
                          <a:latin typeface="+mj-lt"/>
                        </a:rPr>
                        <a:t>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err="1" smtClean="0">
                          <a:latin typeface="+mj-lt"/>
                        </a:rPr>
                        <a:t>Stratum</a:t>
                      </a:r>
                      <a:r>
                        <a:rPr lang="tr-TR" sz="1600" dirty="0" smtClean="0">
                          <a:latin typeface="+mj-lt"/>
                        </a:rPr>
                        <a:t> (Age </a:t>
                      </a:r>
                      <a:r>
                        <a:rPr lang="tr-TR" sz="1600" dirty="0" err="1" smtClean="0">
                          <a:latin typeface="+mj-lt"/>
                        </a:rPr>
                        <a:t>group</a:t>
                      </a:r>
                      <a:r>
                        <a:rPr lang="tr-TR" sz="1600" dirty="0" smtClean="0">
                          <a:latin typeface="+mj-lt"/>
                        </a:rPr>
                        <a:t>)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Age (</a:t>
                      </a:r>
                      <a:r>
                        <a:rPr lang="tr-TR" sz="1600" dirty="0" err="1" smtClean="0">
                          <a:latin typeface="+mj-lt"/>
                        </a:rPr>
                        <a:t>Years</a:t>
                      </a:r>
                      <a:r>
                        <a:rPr lang="tr-TR" sz="1600" dirty="0" smtClean="0">
                          <a:latin typeface="+mj-lt"/>
                        </a:rPr>
                        <a:t>)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Total </a:t>
                      </a:r>
                      <a:r>
                        <a:rPr lang="tr-TR" sz="1600" dirty="0" err="1" smtClean="0">
                          <a:latin typeface="+mj-lt"/>
                        </a:rPr>
                        <a:t>population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err="1" smtClean="0">
                          <a:latin typeface="+mj-lt"/>
                        </a:rPr>
                        <a:t>Deaths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0-4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165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5-14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75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15-19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60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Total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Metin kutusu 14"/>
              <p:cNvSpPr txBox="1"/>
              <p:nvPr/>
            </p:nvSpPr>
            <p:spPr>
              <a:xfrm>
                <a:off x="1187624" y="5212415"/>
                <a:ext cx="6430222" cy="6767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2400" b="1" dirty="0" smtClean="0"/>
                  <a:t>Crude </a:t>
                </a:r>
                <a:r>
                  <a:rPr lang="tr-TR" sz="2400" b="1" dirty="0" err="1" smtClean="0"/>
                  <a:t>death</a:t>
                </a:r>
                <a:r>
                  <a:rPr lang="tr-TR" sz="2400" b="1" dirty="0" smtClean="0"/>
                  <a:t> rate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24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sz="2400" b="1" i="1" smtClean="0">
                            <a:latin typeface="Cambria Math"/>
                          </a:rPr>
                          <m:t>𝟑𝟎</m:t>
                        </m:r>
                        <m:r>
                          <a:rPr lang="tr-TR" sz="2400" b="1" i="1" smtClean="0">
                            <a:latin typeface="Cambria Math"/>
                          </a:rPr>
                          <m:t> </m:t>
                        </m:r>
                        <m:r>
                          <a:rPr lang="tr-TR" sz="2400" b="1" i="1" smtClean="0">
                            <a:latin typeface="Cambria Math"/>
                          </a:rPr>
                          <m:t>𝒅𝒆𝒂𝒕𝒉𝒔</m:t>
                        </m:r>
                      </m:num>
                      <m:den>
                        <m:r>
                          <a:rPr lang="tr-TR" sz="2400" b="1" i="1" smtClean="0">
                            <a:latin typeface="Cambria Math"/>
                          </a:rPr>
                          <m:t>𝟑𝟎𝟎</m:t>
                        </m:r>
                        <m:r>
                          <a:rPr lang="tr-TR" sz="2400" b="1" i="1" smtClean="0">
                            <a:latin typeface="Cambria Math"/>
                          </a:rPr>
                          <m:t> </m:t>
                        </m:r>
                        <m:r>
                          <a:rPr lang="tr-TR" sz="2400" b="1" i="1" smtClean="0">
                            <a:latin typeface="Cambria Math"/>
                          </a:rPr>
                          <m:t>𝒑𝒐𝒑𝒖𝒍𝒂𝒕𝒊𝒐𝒏</m:t>
                        </m:r>
                        <m:r>
                          <a:rPr lang="tr-TR" sz="2400" b="1" i="1" smtClean="0">
                            <a:latin typeface="Cambria Math"/>
                          </a:rPr>
                          <m:t>  </m:t>
                        </m:r>
                      </m:den>
                    </m:f>
                  </m:oMath>
                </a14:m>
                <a:r>
                  <a:rPr lang="tr-TR" sz="2400" b="1" dirty="0" smtClean="0"/>
                  <a:t> = </a:t>
                </a:r>
                <a:r>
                  <a:rPr lang="tr-TR" sz="2400" b="1" dirty="0" smtClean="0">
                    <a:latin typeface="+mj-lt"/>
                  </a:rPr>
                  <a:t>0.10 = 10%</a:t>
                </a:r>
                <a:endParaRPr lang="tr-TR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5" name="Metin kutusu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5212415"/>
                <a:ext cx="6430222" cy="676788"/>
              </a:xfrm>
              <a:prstGeom prst="rect">
                <a:avLst/>
              </a:prstGeom>
              <a:blipFill rotWithShape="1">
                <a:blip r:embed="rId2"/>
                <a:stretch>
                  <a:fillRect l="-1517" b="-1802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6483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dirty="0" smtClean="0">
                <a:solidFill>
                  <a:srgbClr val="C00000"/>
                </a:solidFill>
              </a:rPr>
              <a:t>Is </a:t>
            </a:r>
            <a:r>
              <a:rPr lang="tr-TR" sz="4400" dirty="0" err="1" smtClean="0">
                <a:solidFill>
                  <a:srgbClr val="C00000"/>
                </a:solidFill>
              </a:rPr>
              <a:t>the</a:t>
            </a:r>
            <a:r>
              <a:rPr lang="tr-TR" sz="4400" dirty="0" smtClean="0">
                <a:solidFill>
                  <a:srgbClr val="C00000"/>
                </a:solidFill>
              </a:rPr>
              <a:t> risk of </a:t>
            </a:r>
            <a:r>
              <a:rPr lang="tr-TR" sz="4400" dirty="0" err="1" smtClean="0">
                <a:solidFill>
                  <a:srgbClr val="C00000"/>
                </a:solidFill>
              </a:rPr>
              <a:t>dying</a:t>
            </a:r>
            <a:r>
              <a:rPr lang="tr-TR" sz="4400" dirty="0" smtClean="0">
                <a:solidFill>
                  <a:srgbClr val="C00000"/>
                </a:solidFill>
              </a:rPr>
              <a:t> </a:t>
            </a:r>
            <a:r>
              <a:rPr lang="tr-TR" sz="4400" dirty="0" err="1" smtClean="0">
                <a:solidFill>
                  <a:srgbClr val="C00000"/>
                </a:solidFill>
              </a:rPr>
              <a:t>the</a:t>
            </a:r>
            <a:r>
              <a:rPr lang="tr-TR" sz="4400" dirty="0" smtClean="0">
                <a:solidFill>
                  <a:srgbClr val="C00000"/>
                </a:solidFill>
              </a:rPr>
              <a:t> </a:t>
            </a:r>
            <a:r>
              <a:rPr lang="tr-TR" sz="4400" dirty="0" err="1" smtClean="0">
                <a:solidFill>
                  <a:srgbClr val="C00000"/>
                </a:solidFill>
              </a:rPr>
              <a:t>same</a:t>
            </a:r>
            <a:r>
              <a:rPr lang="tr-TR" sz="4400" dirty="0" smtClean="0">
                <a:solidFill>
                  <a:srgbClr val="C00000"/>
                </a:solidFill>
              </a:rPr>
              <a:t> in </a:t>
            </a:r>
            <a:r>
              <a:rPr lang="tr-TR" sz="4400" dirty="0" err="1" smtClean="0">
                <a:solidFill>
                  <a:srgbClr val="C00000"/>
                </a:solidFill>
              </a:rPr>
              <a:t>the</a:t>
            </a:r>
            <a:r>
              <a:rPr lang="tr-TR" sz="4400" dirty="0" smtClean="0">
                <a:solidFill>
                  <a:srgbClr val="C00000"/>
                </a:solidFill>
              </a:rPr>
              <a:t> </a:t>
            </a:r>
            <a:r>
              <a:rPr lang="tr-TR" sz="4400" dirty="0" err="1" smtClean="0">
                <a:solidFill>
                  <a:srgbClr val="C00000"/>
                </a:solidFill>
              </a:rPr>
              <a:t>two</a:t>
            </a:r>
            <a:r>
              <a:rPr lang="tr-TR" sz="4400" dirty="0" smtClean="0">
                <a:solidFill>
                  <a:srgbClr val="C00000"/>
                </a:solidFill>
              </a:rPr>
              <a:t> </a:t>
            </a:r>
            <a:r>
              <a:rPr lang="tr-TR" sz="4400" dirty="0" err="1" smtClean="0">
                <a:solidFill>
                  <a:srgbClr val="C00000"/>
                </a:solidFill>
              </a:rPr>
              <a:t>populations</a:t>
            </a:r>
            <a:r>
              <a:rPr lang="tr-TR" sz="4400" dirty="0" smtClean="0">
                <a:solidFill>
                  <a:srgbClr val="C00000"/>
                </a:solidFill>
              </a:rPr>
              <a:t>?</a:t>
            </a:r>
            <a:endParaRPr lang="tr-TR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026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tr-TR" dirty="0" err="1" smtClean="0"/>
              <a:t>Example</a:t>
            </a:r>
            <a:r>
              <a:rPr lang="tr-TR" dirty="0" smtClean="0"/>
              <a:t>; </a:t>
            </a:r>
            <a:r>
              <a:rPr lang="tr-TR" dirty="0" err="1" smtClean="0"/>
              <a:t>Population</a:t>
            </a:r>
            <a:r>
              <a:rPr lang="tr-TR" dirty="0" smtClean="0"/>
              <a:t> 1&amp;2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125124"/>
              </p:ext>
            </p:extLst>
          </p:nvPr>
        </p:nvGraphicFramePr>
        <p:xfrm>
          <a:off x="395536" y="1522472"/>
          <a:ext cx="8136905" cy="22882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7381"/>
                <a:gridCol w="1627381"/>
                <a:gridCol w="1627381"/>
                <a:gridCol w="1627381"/>
                <a:gridCol w="1627381"/>
              </a:tblGrid>
              <a:tr h="336037">
                <a:tc gridSpan="5"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Population</a:t>
                      </a:r>
                      <a:r>
                        <a:rPr lang="tr-TR" dirty="0" smtClean="0">
                          <a:latin typeface="+mj-lt"/>
                        </a:rPr>
                        <a:t> 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36037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err="1" smtClean="0">
                          <a:latin typeface="+mj-lt"/>
                        </a:rPr>
                        <a:t>Stratum</a:t>
                      </a:r>
                      <a:r>
                        <a:rPr lang="tr-TR" sz="1600" dirty="0" smtClean="0">
                          <a:latin typeface="+mj-lt"/>
                        </a:rPr>
                        <a:t> (Age </a:t>
                      </a:r>
                      <a:r>
                        <a:rPr lang="tr-TR" sz="1600" dirty="0" err="1" smtClean="0">
                          <a:latin typeface="+mj-lt"/>
                        </a:rPr>
                        <a:t>group</a:t>
                      </a:r>
                      <a:r>
                        <a:rPr lang="tr-TR" sz="1600" dirty="0" smtClean="0">
                          <a:latin typeface="+mj-lt"/>
                        </a:rPr>
                        <a:t>)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Age (</a:t>
                      </a:r>
                      <a:r>
                        <a:rPr lang="tr-TR" sz="1600" dirty="0" err="1" smtClean="0">
                          <a:latin typeface="+mj-lt"/>
                        </a:rPr>
                        <a:t>Years</a:t>
                      </a:r>
                      <a:r>
                        <a:rPr lang="tr-TR" sz="1600" dirty="0" smtClean="0">
                          <a:latin typeface="+mj-lt"/>
                        </a:rPr>
                        <a:t>)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Total </a:t>
                      </a:r>
                      <a:r>
                        <a:rPr lang="tr-TR" sz="1600" dirty="0" err="1" smtClean="0">
                          <a:latin typeface="+mj-lt"/>
                        </a:rPr>
                        <a:t>population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err="1" smtClean="0">
                          <a:latin typeface="+mj-lt"/>
                        </a:rPr>
                        <a:t>Deaths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err="1" smtClean="0">
                          <a:latin typeface="+mj-lt"/>
                        </a:rPr>
                        <a:t>Death</a:t>
                      </a:r>
                      <a:r>
                        <a:rPr lang="tr-TR" sz="1600" dirty="0" smtClean="0">
                          <a:latin typeface="+mj-lt"/>
                        </a:rPr>
                        <a:t> Rate </a:t>
                      </a:r>
                      <a:r>
                        <a:rPr lang="tr-TR" sz="1600" dirty="0" err="1" smtClean="0">
                          <a:latin typeface="+mj-lt"/>
                        </a:rPr>
                        <a:t>per</a:t>
                      </a:r>
                      <a:r>
                        <a:rPr lang="tr-TR" sz="1600" dirty="0" smtClean="0">
                          <a:latin typeface="+mj-lt"/>
                        </a:rPr>
                        <a:t> 100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</a:tr>
              <a:tr h="336037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0-4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100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5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5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</a:tr>
              <a:tr h="336037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2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5-14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90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10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11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</a:tr>
              <a:tr h="336037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3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15-19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110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15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14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</a:tr>
              <a:tr h="221744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Total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16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300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30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10</a:t>
                      </a:r>
                      <a:endParaRPr lang="tr-TR" sz="160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915708"/>
              </p:ext>
            </p:extLst>
          </p:nvPr>
        </p:nvGraphicFramePr>
        <p:xfrm>
          <a:off x="395536" y="4293098"/>
          <a:ext cx="8136904" cy="2493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7381"/>
                <a:gridCol w="1627381"/>
                <a:gridCol w="1627381"/>
                <a:gridCol w="1627381"/>
                <a:gridCol w="1627380"/>
              </a:tblGrid>
              <a:tr h="382841">
                <a:tc gridSpan="5"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Population</a:t>
                      </a:r>
                      <a:r>
                        <a:rPr lang="tr-TR" baseline="0" dirty="0" smtClean="0"/>
                        <a:t>  </a:t>
                      </a:r>
                      <a:r>
                        <a:rPr lang="tr-TR" baseline="0" dirty="0" smtClean="0">
                          <a:latin typeface="+mj-lt"/>
                        </a:rPr>
                        <a:t>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82841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err="1" smtClean="0">
                          <a:latin typeface="+mj-lt"/>
                        </a:rPr>
                        <a:t>Stratum</a:t>
                      </a:r>
                      <a:r>
                        <a:rPr lang="tr-TR" sz="1600" dirty="0" smtClean="0">
                          <a:latin typeface="+mj-lt"/>
                        </a:rPr>
                        <a:t> (Age </a:t>
                      </a:r>
                      <a:r>
                        <a:rPr lang="tr-TR" sz="1600" dirty="0" err="1" smtClean="0">
                          <a:latin typeface="+mj-lt"/>
                        </a:rPr>
                        <a:t>group</a:t>
                      </a:r>
                      <a:r>
                        <a:rPr lang="tr-TR" sz="1600" dirty="0" smtClean="0">
                          <a:latin typeface="+mj-lt"/>
                        </a:rPr>
                        <a:t>)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Age (</a:t>
                      </a:r>
                      <a:r>
                        <a:rPr lang="tr-TR" sz="1600" dirty="0" err="1" smtClean="0">
                          <a:latin typeface="+mj-lt"/>
                        </a:rPr>
                        <a:t>Years</a:t>
                      </a:r>
                      <a:r>
                        <a:rPr lang="tr-TR" sz="1600" dirty="0" smtClean="0">
                          <a:latin typeface="+mj-lt"/>
                        </a:rPr>
                        <a:t>)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Total </a:t>
                      </a:r>
                      <a:r>
                        <a:rPr lang="tr-TR" sz="1600" dirty="0" err="1" smtClean="0">
                          <a:latin typeface="+mj-lt"/>
                        </a:rPr>
                        <a:t>population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err="1" smtClean="0">
                          <a:latin typeface="+mj-lt"/>
                        </a:rPr>
                        <a:t>Deaths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6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Death</a:t>
                      </a:r>
                      <a:r>
                        <a:rPr kumimoji="0" lang="tr-TR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Rate </a:t>
                      </a:r>
                      <a:r>
                        <a:rPr kumimoji="0" lang="tr-TR" sz="16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per</a:t>
                      </a:r>
                      <a:r>
                        <a:rPr kumimoji="0" lang="tr-TR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100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</a:tr>
              <a:tr h="382841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0-4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165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10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6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</a:tr>
              <a:tr h="382841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2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5-14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75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10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13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</a:tr>
              <a:tr h="382841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3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15-19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60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10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17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</a:tr>
              <a:tr h="382841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Total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16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300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30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10</a:t>
                      </a:r>
                      <a:endParaRPr lang="tr-TR" sz="160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7665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Age </a:t>
            </a:r>
            <a:r>
              <a:rPr lang="tr-TR" dirty="0" err="1" smtClean="0"/>
              <a:t>specific</a:t>
            </a:r>
            <a:r>
              <a:rPr lang="tr-TR" dirty="0" smtClean="0"/>
              <a:t> </a:t>
            </a:r>
            <a:r>
              <a:rPr lang="tr-TR" dirty="0" err="1" smtClean="0"/>
              <a:t>death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4011298"/>
              </p:ext>
            </p:extLst>
          </p:nvPr>
        </p:nvGraphicFramePr>
        <p:xfrm>
          <a:off x="395536" y="2276872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Stratum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Age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Population</a:t>
                      </a:r>
                      <a:r>
                        <a:rPr lang="tr-TR" baseline="0" dirty="0" smtClean="0">
                          <a:latin typeface="+mj-lt"/>
                        </a:rPr>
                        <a:t> 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Population</a:t>
                      </a:r>
                      <a:r>
                        <a:rPr lang="tr-TR" dirty="0" smtClean="0">
                          <a:latin typeface="+mj-lt"/>
                        </a:rPr>
                        <a:t> 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0-4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5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6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5-14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11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13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15-19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14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17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395536" y="4437112"/>
            <a:ext cx="81435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+mj-lt"/>
              </a:rPr>
              <a:t>A </a:t>
            </a:r>
            <a:r>
              <a:rPr lang="tr-TR" b="1" dirty="0" err="1" smtClean="0">
                <a:latin typeface="+mj-lt"/>
              </a:rPr>
              <a:t>higher</a:t>
            </a:r>
            <a:r>
              <a:rPr lang="tr-TR" b="1" dirty="0" smtClean="0">
                <a:latin typeface="+mj-lt"/>
              </a:rPr>
              <a:t> </a:t>
            </a:r>
            <a:r>
              <a:rPr lang="tr-TR" b="1" dirty="0" err="1" smtClean="0">
                <a:latin typeface="+mj-lt"/>
              </a:rPr>
              <a:t>death</a:t>
            </a:r>
            <a:r>
              <a:rPr lang="tr-TR" b="1" dirty="0" smtClean="0">
                <a:latin typeface="+mj-lt"/>
              </a:rPr>
              <a:t> rate in </a:t>
            </a:r>
            <a:r>
              <a:rPr lang="tr-TR" b="1" dirty="0" err="1" smtClean="0">
                <a:latin typeface="+mj-lt"/>
              </a:rPr>
              <a:t>each</a:t>
            </a:r>
            <a:r>
              <a:rPr lang="tr-TR" b="1" dirty="0" smtClean="0">
                <a:latin typeface="+mj-lt"/>
              </a:rPr>
              <a:t> </a:t>
            </a:r>
            <a:r>
              <a:rPr lang="tr-TR" b="1" dirty="0" err="1" smtClean="0">
                <a:latin typeface="+mj-lt"/>
              </a:rPr>
              <a:t>age</a:t>
            </a:r>
            <a:r>
              <a:rPr lang="tr-TR" b="1" dirty="0" smtClean="0">
                <a:latin typeface="+mj-lt"/>
              </a:rPr>
              <a:t> </a:t>
            </a:r>
            <a:r>
              <a:rPr lang="tr-TR" b="1" dirty="0" err="1" smtClean="0">
                <a:latin typeface="+mj-lt"/>
              </a:rPr>
              <a:t>group</a:t>
            </a:r>
            <a:r>
              <a:rPr lang="tr-TR" b="1" dirty="0" smtClean="0">
                <a:latin typeface="+mj-lt"/>
              </a:rPr>
              <a:t> </a:t>
            </a:r>
            <a:r>
              <a:rPr lang="tr-TR" b="1" dirty="0" err="1" smtClean="0">
                <a:latin typeface="+mj-lt"/>
              </a:rPr>
              <a:t>for</a:t>
            </a:r>
            <a:r>
              <a:rPr lang="tr-TR" b="1" dirty="0" smtClean="0">
                <a:latin typeface="+mj-lt"/>
              </a:rPr>
              <a:t> </a:t>
            </a:r>
            <a:r>
              <a:rPr lang="tr-TR" b="1" dirty="0" err="1" smtClean="0">
                <a:latin typeface="+mj-lt"/>
              </a:rPr>
              <a:t>Population</a:t>
            </a:r>
            <a:r>
              <a:rPr lang="tr-TR" b="1" dirty="0" smtClean="0">
                <a:latin typeface="+mj-lt"/>
              </a:rPr>
              <a:t> 2 as </a:t>
            </a:r>
            <a:r>
              <a:rPr lang="tr-TR" b="1" dirty="0" err="1" smtClean="0">
                <a:latin typeface="+mj-lt"/>
              </a:rPr>
              <a:t>compared</a:t>
            </a:r>
            <a:r>
              <a:rPr lang="tr-TR" b="1" dirty="0" smtClean="0">
                <a:latin typeface="+mj-lt"/>
              </a:rPr>
              <a:t> </a:t>
            </a:r>
            <a:r>
              <a:rPr lang="tr-TR" b="1" dirty="0" err="1" smtClean="0">
                <a:latin typeface="+mj-lt"/>
              </a:rPr>
              <a:t>to</a:t>
            </a:r>
            <a:r>
              <a:rPr lang="tr-TR" b="1" dirty="0" smtClean="0">
                <a:latin typeface="+mj-lt"/>
              </a:rPr>
              <a:t> </a:t>
            </a:r>
            <a:r>
              <a:rPr lang="tr-TR" b="1" dirty="0" err="1" smtClean="0">
                <a:latin typeface="+mj-lt"/>
              </a:rPr>
              <a:t>Population</a:t>
            </a:r>
            <a:r>
              <a:rPr lang="tr-TR" b="1" dirty="0" smtClean="0">
                <a:latin typeface="+mj-lt"/>
              </a:rPr>
              <a:t> 1</a:t>
            </a:r>
          </a:p>
          <a:p>
            <a:endParaRPr lang="tr-TR" b="1" dirty="0">
              <a:latin typeface="+mj-lt"/>
            </a:endParaRPr>
          </a:p>
          <a:p>
            <a:r>
              <a:rPr lang="tr-TR" b="1" dirty="0" err="1" smtClean="0">
                <a:latin typeface="+mj-lt"/>
              </a:rPr>
              <a:t>Why</a:t>
            </a:r>
            <a:r>
              <a:rPr lang="tr-TR" b="1" dirty="0" smtClean="0">
                <a:latin typeface="+mj-lt"/>
              </a:rPr>
              <a:t> </a:t>
            </a:r>
            <a:r>
              <a:rPr lang="tr-TR" b="1" dirty="0" err="1" smtClean="0">
                <a:latin typeface="+mj-lt"/>
              </a:rPr>
              <a:t>are</a:t>
            </a:r>
            <a:r>
              <a:rPr lang="tr-TR" b="1" dirty="0" smtClean="0">
                <a:latin typeface="+mj-lt"/>
              </a:rPr>
              <a:t> </a:t>
            </a:r>
            <a:r>
              <a:rPr lang="tr-TR" b="1" dirty="0" err="1" smtClean="0">
                <a:latin typeface="+mj-lt"/>
              </a:rPr>
              <a:t>the</a:t>
            </a:r>
            <a:r>
              <a:rPr lang="tr-TR" b="1" dirty="0" smtClean="0">
                <a:latin typeface="+mj-lt"/>
              </a:rPr>
              <a:t> </a:t>
            </a:r>
            <a:r>
              <a:rPr lang="tr-TR" b="1" dirty="0" err="1" smtClean="0">
                <a:latin typeface="+mj-lt"/>
              </a:rPr>
              <a:t>crude</a:t>
            </a:r>
            <a:r>
              <a:rPr lang="tr-TR" b="1" dirty="0" smtClean="0">
                <a:latin typeface="+mj-lt"/>
              </a:rPr>
              <a:t> </a:t>
            </a:r>
            <a:r>
              <a:rPr lang="tr-TR" b="1" dirty="0" err="1" smtClean="0">
                <a:latin typeface="+mj-lt"/>
              </a:rPr>
              <a:t>rates</a:t>
            </a:r>
            <a:r>
              <a:rPr lang="tr-TR" b="1" dirty="0" smtClean="0">
                <a:latin typeface="+mj-lt"/>
              </a:rPr>
              <a:t> </a:t>
            </a:r>
            <a:r>
              <a:rPr lang="tr-TR" b="1" dirty="0" err="1" smtClean="0">
                <a:latin typeface="+mj-lt"/>
              </a:rPr>
              <a:t>the</a:t>
            </a:r>
            <a:r>
              <a:rPr lang="tr-TR" b="1" dirty="0" smtClean="0">
                <a:latin typeface="+mj-lt"/>
              </a:rPr>
              <a:t> </a:t>
            </a:r>
            <a:r>
              <a:rPr lang="tr-TR" b="1" dirty="0" err="1" smtClean="0">
                <a:latin typeface="+mj-lt"/>
              </a:rPr>
              <a:t>same</a:t>
            </a:r>
            <a:r>
              <a:rPr lang="tr-TR" b="1" dirty="0" smtClean="0">
                <a:latin typeface="+mj-lt"/>
              </a:rPr>
              <a:t> in </a:t>
            </a:r>
            <a:r>
              <a:rPr lang="tr-TR" b="1" dirty="0" err="1" smtClean="0">
                <a:latin typeface="+mj-lt"/>
              </a:rPr>
              <a:t>two</a:t>
            </a:r>
            <a:r>
              <a:rPr lang="tr-TR" b="1" dirty="0" smtClean="0">
                <a:latin typeface="+mj-lt"/>
              </a:rPr>
              <a:t> </a:t>
            </a:r>
            <a:r>
              <a:rPr lang="tr-TR" b="1" dirty="0" err="1" smtClean="0">
                <a:latin typeface="+mj-lt"/>
              </a:rPr>
              <a:t>populations</a:t>
            </a:r>
            <a:r>
              <a:rPr lang="tr-TR" b="1" dirty="0" smtClean="0">
                <a:latin typeface="+mj-lt"/>
              </a:rPr>
              <a:t>???</a:t>
            </a:r>
            <a:endParaRPr lang="tr-TR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43252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Population</a:t>
            </a:r>
            <a:r>
              <a:rPr lang="tr-TR" dirty="0" smtClean="0"/>
              <a:t> </a:t>
            </a:r>
            <a:r>
              <a:rPr lang="tr-TR" dirty="0" err="1" smtClean="0"/>
              <a:t>distribution</a:t>
            </a:r>
            <a:r>
              <a:rPr lang="tr-TR" dirty="0" smtClean="0"/>
              <a:t> 1&amp;2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0280808"/>
              </p:ext>
            </p:extLst>
          </p:nvPr>
        </p:nvGraphicFramePr>
        <p:xfrm>
          <a:off x="395536" y="1916832"/>
          <a:ext cx="8229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Population</a:t>
                      </a:r>
                      <a:r>
                        <a:rPr lang="tr-TR" dirty="0" smtClean="0"/>
                        <a:t> 1</a:t>
                      </a:r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Stratum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Age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Total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Death</a:t>
                      </a:r>
                      <a:r>
                        <a:rPr lang="tr-TR" dirty="0" smtClean="0">
                          <a:latin typeface="+mj-lt"/>
                        </a:rPr>
                        <a:t> rate 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0-4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100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5-14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90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15-19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14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96114"/>
              </p:ext>
            </p:extLst>
          </p:nvPr>
        </p:nvGraphicFramePr>
        <p:xfrm>
          <a:off x="395535" y="4005065"/>
          <a:ext cx="8208915" cy="1998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783"/>
                <a:gridCol w="1641783"/>
                <a:gridCol w="1641783"/>
                <a:gridCol w="1641783"/>
                <a:gridCol w="1641783"/>
              </a:tblGrid>
              <a:tr h="399643">
                <a:tc gridSpan="5"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Population</a:t>
                      </a:r>
                      <a:r>
                        <a:rPr lang="tr-TR" dirty="0" smtClean="0"/>
                        <a:t> 2</a:t>
                      </a:r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99643"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Stratum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Age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Total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+mj-lt"/>
                        </a:rPr>
                        <a:t>Death</a:t>
                      </a:r>
                      <a:r>
                        <a:rPr lang="tr-TR" dirty="0" smtClean="0">
                          <a:latin typeface="+mj-lt"/>
                        </a:rPr>
                        <a:t> rate 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99643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0-4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165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55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6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99643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5-14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75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25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  <a:tr h="399643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+mj-lt"/>
                        </a:rPr>
                        <a:t>15-19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60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+mj-lt"/>
                        </a:rPr>
                        <a:t>17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96353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553</TotalTime>
  <Words>1403</Words>
  <Application>Microsoft Office PowerPoint</Application>
  <PresentationFormat>Ekran Gösterisi (4:3)</PresentationFormat>
  <Paragraphs>418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Akış</vt:lpstr>
      <vt:lpstr>Adjustment</vt:lpstr>
      <vt:lpstr>Comparison of Stratum-Specific Rates</vt:lpstr>
      <vt:lpstr>Comparison of Crude Rates</vt:lpstr>
      <vt:lpstr>Example: Population 1 (mortality by age)</vt:lpstr>
      <vt:lpstr>Example: Population 2 (mortality by age)</vt:lpstr>
      <vt:lpstr>PowerPoint Sunusu</vt:lpstr>
      <vt:lpstr>Example; Population 1&amp;2</vt:lpstr>
      <vt:lpstr>Age specific death rates</vt:lpstr>
      <vt:lpstr>Population distribution 1&amp;2</vt:lpstr>
      <vt:lpstr>Crude Death Rate (CDR)</vt:lpstr>
      <vt:lpstr>PowerPoint Sunusu</vt:lpstr>
      <vt:lpstr>Direct Method of Adjustment</vt:lpstr>
      <vt:lpstr>Direct method</vt:lpstr>
      <vt:lpstr>Example: Direct method</vt:lpstr>
      <vt:lpstr>Crude Mortality Rates</vt:lpstr>
      <vt:lpstr>Crude Mortality Rates</vt:lpstr>
      <vt:lpstr>Reference (standart ) population &amp; expected deaths</vt:lpstr>
      <vt:lpstr>Calculations</vt:lpstr>
      <vt:lpstr>Conclusion</vt:lpstr>
      <vt:lpstr>Indirect method of adjustment</vt:lpstr>
      <vt:lpstr>Indirect method of adjustment</vt:lpstr>
      <vt:lpstr>Example of indirect adjustment</vt:lpstr>
      <vt:lpstr>Example of indirect adjustment</vt:lpstr>
      <vt:lpstr>Example of indirect adjustment</vt:lpstr>
      <vt:lpstr>Interpretation of SMR</vt:lpstr>
      <vt:lpstr>Why SMR?</vt:lpstr>
      <vt:lpstr>Comparison of SMRs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Adjustment</dc:title>
  <dc:creator>genel</dc:creator>
  <cp:lastModifiedBy>genel</cp:lastModifiedBy>
  <cp:revision>55</cp:revision>
  <dcterms:created xsi:type="dcterms:W3CDTF">2015-12-25T11:31:20Z</dcterms:created>
  <dcterms:modified xsi:type="dcterms:W3CDTF">2018-11-22T13:21:25Z</dcterms:modified>
</cp:coreProperties>
</file>