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75" r:id="rId5"/>
    <p:sldId id="415" r:id="rId6"/>
    <p:sldId id="416" r:id="rId7"/>
    <p:sldId id="422" r:id="rId8"/>
    <p:sldId id="423" r:id="rId9"/>
    <p:sldId id="425" r:id="rId10"/>
    <p:sldId id="42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GUN" initials="A" lastIdx="1" clrIdx="0">
    <p:extLst>
      <p:ext uri="{19B8F6BF-5375-455C-9EA6-DF929625EA0E}">
        <p15:presenceInfo xmlns:p15="http://schemas.microsoft.com/office/powerpoint/2012/main" userId="AKGU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FFFFFF"/>
    <a:srgbClr val="4F81BD"/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9" autoAdjust="0"/>
    <p:restoredTop sz="94660"/>
  </p:normalViewPr>
  <p:slideViewPr>
    <p:cSldViewPr>
      <p:cViewPr varScale="1">
        <p:scale>
          <a:sx n="31" d="100"/>
          <a:sy n="31" d="100"/>
        </p:scale>
        <p:origin x="7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32085-EC41-438C-88B5-B57B8E2EC4BC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379AA1-B505-4EFB-9866-3DEEE09AC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93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08C32-0679-4BEF-91A5-0E434646CB54}" type="datetimeFigureOut">
              <a:rPr lang="tr-TR" smtClean="0"/>
              <a:pPr/>
              <a:t>29.01.2025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EBD1-A9BC-42F2-ADFB-FD1D835A6A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08C32-0679-4BEF-91A5-0E434646CB54}" type="datetimeFigureOut">
              <a:rPr lang="tr-TR" smtClean="0"/>
              <a:pPr/>
              <a:t>29.01.2025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EBD1-A9BC-42F2-ADFB-FD1D835A6A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08C32-0679-4BEF-91A5-0E434646CB54}" type="datetimeFigureOut">
              <a:rPr lang="tr-TR" smtClean="0"/>
              <a:pPr/>
              <a:t>29.01.2025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EBD1-A9BC-42F2-ADFB-FD1D835A6A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08C32-0679-4BEF-91A5-0E434646CB54}" type="datetimeFigureOut">
              <a:rPr lang="tr-TR" smtClean="0"/>
              <a:pPr/>
              <a:t>29.01.2025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EBD1-A9BC-42F2-ADFB-FD1D835A6A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08C32-0679-4BEF-91A5-0E434646CB54}" type="datetimeFigureOut">
              <a:rPr lang="tr-TR" smtClean="0"/>
              <a:pPr/>
              <a:t>29.01.2025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EBD1-A9BC-42F2-ADFB-FD1D835A6A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08C32-0679-4BEF-91A5-0E434646CB54}" type="datetimeFigureOut">
              <a:rPr lang="tr-TR" smtClean="0"/>
              <a:pPr/>
              <a:t>29.01.2025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EBD1-A9BC-42F2-ADFB-FD1D835A6A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08C32-0679-4BEF-91A5-0E434646CB54}" type="datetimeFigureOut">
              <a:rPr lang="tr-TR" smtClean="0"/>
              <a:pPr/>
              <a:t>29.01.2025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EBD1-A9BC-42F2-ADFB-FD1D835A6A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08C32-0679-4BEF-91A5-0E434646CB54}" type="datetimeFigureOut">
              <a:rPr lang="tr-TR" smtClean="0"/>
              <a:pPr/>
              <a:t>29.01.2025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EBD1-A9BC-42F2-ADFB-FD1D835A6A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08C32-0679-4BEF-91A5-0E434646CB54}" type="datetimeFigureOut">
              <a:rPr lang="tr-TR" smtClean="0"/>
              <a:pPr/>
              <a:t>29.01.2025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EBD1-A9BC-42F2-ADFB-FD1D835A6A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08C32-0679-4BEF-91A5-0E434646CB54}" type="datetimeFigureOut">
              <a:rPr lang="tr-TR" smtClean="0"/>
              <a:pPr/>
              <a:t>29.01.2025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EBD1-A9BC-42F2-ADFB-FD1D835A6A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08C32-0679-4BEF-91A5-0E434646CB54}" type="datetimeFigureOut">
              <a:rPr lang="tr-TR" smtClean="0"/>
              <a:pPr/>
              <a:t>29.01.2025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EBD1-A9BC-42F2-ADFB-FD1D835A6A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08C32-0679-4BEF-91A5-0E434646CB54}" type="datetimeFigureOut">
              <a:rPr lang="tr-TR" smtClean="0"/>
              <a:pPr/>
              <a:t>29.01.2025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EEBD1-A9BC-42F2-ADFB-FD1D835A6AC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 Yerinde Eğitim</a:t>
            </a:r>
            <a:br>
              <a:rPr 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İşyeri Sigortalı Çalışan Öğrencilerimiz</a:t>
            </a:r>
            <a:b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tr-T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599" y="3600450"/>
            <a:ext cx="6400800" cy="1752600"/>
          </a:xfrm>
        </p:spPr>
        <p:txBody>
          <a:bodyPr>
            <a:normAutofit lnSpcReduction="10000"/>
          </a:bodyPr>
          <a:lstStyle/>
          <a:p>
            <a:endParaRPr lang="tr-TR" sz="2000" b="1" dirty="0"/>
          </a:p>
          <a:p>
            <a:r>
              <a:rPr lang="tr-TR" sz="4400" b="1" dirty="0"/>
              <a:t>8. Yarıyıl dersidir</a:t>
            </a:r>
            <a:br>
              <a:rPr lang="tr-TR" sz="4400" b="1" dirty="0"/>
            </a:br>
            <a:r>
              <a:rPr lang="tr-TR" sz="4400" b="1" dirty="0"/>
              <a:t>10 Şubat- 25 Mayıs 2025</a:t>
            </a:r>
          </a:p>
          <a:p>
            <a:endParaRPr lang="tr-TR" sz="4400" b="1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89B3096B-E820-3A08-2733-6824A209C3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457" y="5805264"/>
            <a:ext cx="8745085" cy="49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079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 Yerinde Eğitim Komisyonu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D45C8D5-7365-8BDC-1210-650423A89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Doç. Dr. Boran TOKER</a:t>
            </a:r>
          </a:p>
          <a:p>
            <a:r>
              <a:rPr lang="tr-TR" dirty="0"/>
              <a:t>Doç. Dr. Derya ÖZİLHAN ÖZBEY</a:t>
            </a:r>
          </a:p>
          <a:p>
            <a:r>
              <a:rPr lang="tr-TR" dirty="0"/>
              <a:t>Doç. Dr. Gül COŞKUN DEĞİRMEN</a:t>
            </a:r>
          </a:p>
          <a:p>
            <a:r>
              <a:rPr lang="tr-TR" dirty="0"/>
              <a:t>Doç. Dr. İbrahim ÇETİN</a:t>
            </a:r>
          </a:p>
          <a:p>
            <a:r>
              <a:rPr lang="tr-TR" dirty="0"/>
              <a:t>Doç. Dr. Pınar ÇELİK ÇAYLAK</a:t>
            </a:r>
          </a:p>
        </p:txBody>
      </p:sp>
    </p:spTree>
    <p:extLst>
      <p:ext uri="{BB962C8B-B14F-4D97-AF65-F5344CB8AC3E}">
        <p14:creationId xmlns:p14="http://schemas.microsoft.com/office/powerpoint/2010/main" val="3556370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 Yerinde Eğitim</a:t>
            </a:r>
            <a:br>
              <a:rPr 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İşyeri Sigortalı Çalışan Öğrencilerimiz</a:t>
            </a:r>
            <a:b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tr-TR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just"/>
            <a:r>
              <a:rPr lang="tr-TR" sz="3000" dirty="0"/>
              <a:t>Öğrenciler işyeri eğitimlerini </a:t>
            </a: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Turizm İşletmeciliği </a:t>
            </a:r>
            <a:r>
              <a:rPr lang="tr-TR" sz="3000" dirty="0"/>
              <a:t>ile ilgili bir alanda faaliyet gösteren işyerinde yapmak zorundadır.</a:t>
            </a:r>
          </a:p>
          <a:p>
            <a:pPr lvl="0" algn="just"/>
            <a:r>
              <a:rPr lang="tr-TR" sz="3000" dirty="0"/>
              <a:t>Öğrencilerimiz iş yerinde eğitimi yurtiçi ve yurtdışında (</a:t>
            </a:r>
            <a:r>
              <a:rPr lang="tr-TR" sz="2800" dirty="0"/>
              <a:t>Sigortalarını işyeri yapmalı</a:t>
            </a:r>
            <a:r>
              <a:rPr lang="tr-TR" sz="3000" dirty="0"/>
              <a:t>) yapabilirler.</a:t>
            </a:r>
          </a:p>
          <a:p>
            <a:pPr lvl="0" algn="just"/>
            <a:r>
              <a:rPr lang="tr-TR" sz="3000" dirty="0"/>
              <a:t>İş yerinde eğitim süresince işletmelerin yaptığı sigortalar kabul edilmektedir.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681442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324630"/>
            <a:ext cx="8229600" cy="41287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lvl="0" algn="just"/>
            <a:r>
              <a:rPr lang="tr-TR" sz="3000" dirty="0"/>
              <a:t>Ders 10 Şubat - 25 Mayıs 2025 tarihleri arasındadır.</a:t>
            </a:r>
          </a:p>
          <a:p>
            <a:pPr algn="just"/>
            <a:r>
              <a:rPr lang="tr-TR" sz="3000" dirty="0"/>
              <a:t>Devam zorunluluğu %80’dir.</a:t>
            </a:r>
          </a:p>
          <a:p>
            <a:pPr algn="just"/>
            <a:r>
              <a:rPr lang="tr-TR" sz="3000" dirty="0"/>
              <a:t>Dönem içinde 15 haftalık eğitim alınamamış ise (iş değişikliği, rapor, işe geç başlama vb.) ders </a:t>
            </a:r>
            <a:r>
              <a:rPr lang="tr-TR" sz="3000" b="1" dirty="0"/>
              <a:t>20 Haziran 2025</a:t>
            </a:r>
            <a:r>
              <a:rPr lang="tr-TR" sz="3000" dirty="0"/>
              <a:t>’e (bütünlemeye) kadar uzatılabilir. </a:t>
            </a:r>
          </a:p>
          <a:p>
            <a:pPr algn="just"/>
            <a:r>
              <a:rPr lang="tr-TR" sz="3100" dirty="0"/>
              <a:t>31 Mart 2025 sonrası işe başlayanlar devam şartını yerine getirememektedir. </a:t>
            </a:r>
            <a:r>
              <a:rPr lang="tr-TR" sz="3100"/>
              <a:t>Bu sebeple </a:t>
            </a:r>
            <a:r>
              <a:rPr lang="tr-TR" sz="3100" dirty="0"/>
              <a:t>bu tarihten önce başlanmalıdır. En son işe başlama tarihi 31 Mart 2025’tir. Ancak bu tarihte işe başlayanlar ara vermeden stajlarını tamamlamalıdır. Bu koşulda </a:t>
            </a:r>
            <a:r>
              <a:rPr lang="tr-TR" sz="3000" b="1" dirty="0"/>
              <a:t>20 Haziran 2025 günü stajları sona erer ve bütünlemede bitirmiş olurlar.</a:t>
            </a:r>
          </a:p>
          <a:p>
            <a:pPr algn="just"/>
            <a:r>
              <a:rPr lang="tr-TR" sz="3000" dirty="0"/>
              <a:t>Ancak unutulmamalıdır ki dersi bütünlemeye bırakmanız okul sıralamanızı etkiler. Okul sıralaması finaldeki transkriptlerinize göre belirlenir. Bu sebeple final sınavlarına kadar iş yerinde eğitimi tamamlamanız tavsiye edilir. </a:t>
            </a:r>
          </a:p>
        </p:txBody>
      </p:sp>
      <p:sp>
        <p:nvSpPr>
          <p:cNvPr id="12" name="2 İçerik Yer Tutucusu"/>
          <p:cNvSpPr txBox="1">
            <a:spLocks/>
          </p:cNvSpPr>
          <p:nvPr/>
        </p:nvSpPr>
        <p:spPr>
          <a:xfrm>
            <a:off x="459760" y="1537404"/>
            <a:ext cx="8229600" cy="6674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algn="ctr">
              <a:spcBef>
                <a:spcPct val="0"/>
              </a:spcBef>
              <a:buNone/>
              <a:defRPr sz="4400">
                <a:solidFill>
                  <a:schemeClr val="lt1"/>
                </a:solidFill>
              </a:defRPr>
            </a:lvl1pPr>
            <a:lvl2pPr lvl="1" algn="ctr">
              <a:spcBef>
                <a:spcPct val="0"/>
              </a:spcBef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tr-TR" b="1" dirty="0">
                <a:solidFill>
                  <a:srgbClr val="002060"/>
                </a:solidFill>
              </a:rPr>
              <a:t>10 Şubat- 25 Mayıs 2025</a:t>
            </a:r>
          </a:p>
        </p:txBody>
      </p:sp>
      <p:sp>
        <p:nvSpPr>
          <p:cNvPr id="6" name="1 Başlık"/>
          <p:cNvSpPr txBox="1">
            <a:spLocks noGrp="1"/>
          </p:cNvSpPr>
          <p:nvPr>
            <p:ph type="title"/>
          </p:nvPr>
        </p:nvSpPr>
        <p:spPr>
          <a:xfrm>
            <a:off x="441652" y="260648"/>
            <a:ext cx="82296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ctr" rtl="0">
              <a:spcBef>
                <a:spcPct val="0"/>
              </a:spcBef>
            </a:pPr>
            <a:r>
              <a:rPr lang="tr-TR" sz="36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 Yerinde Eğitim</a:t>
            </a:r>
            <a:br>
              <a:rPr lang="tr-TR" sz="36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İşyeri Sigortalı Çalışan Öğrencilerimiz</a:t>
            </a:r>
            <a:endParaRPr lang="tr-TR" sz="3200" kern="0" dirty="0"/>
          </a:p>
        </p:txBody>
      </p:sp>
    </p:spTree>
    <p:extLst>
      <p:ext uri="{BB962C8B-B14F-4D97-AF65-F5344CB8AC3E}">
        <p14:creationId xmlns:p14="http://schemas.microsoft.com/office/powerpoint/2010/main" val="3158329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39281" y="2060849"/>
            <a:ext cx="8229600" cy="446449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just"/>
            <a:r>
              <a:rPr lang="tr-TR" sz="3000" u="sng" dirty="0"/>
              <a:t>Dönem Başında </a:t>
            </a:r>
            <a:endParaRPr lang="en-US" sz="3000" u="sng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tr-T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İş Yerinde Eğitim Başvuru Formu (öğrenci tarafından 2 nüsha doldurularak,  işyerinde eğitim yapacakları işletmeye ilgili alanları onaylattıktan sonra dersin öğretim elemanına teslim edeceklerdir. </a:t>
            </a:r>
            <a:r>
              <a:rPr lang="tr-TR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Öğrencilerimiz, başvuru formunu 2 nüsha hazırlayacak olup, bir nüshasını öğretim elemanına imzalattıktan sonra staj yapacağı işletmeye teslim etmelidir.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strike="noStrike" kern="10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İşyerinde </a:t>
            </a:r>
            <a:r>
              <a:rPr lang="tr-TR" sz="1800" strike="noStrike" kern="1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Eğitim dersi için Gizli Bilgi, Ticari Sırlar ve Patent Hakları Korunması ile İlgili Beyanname</a:t>
            </a:r>
            <a:r>
              <a:rPr lang="tr-TR" sz="1800" kern="1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dersin öğretim elemanına teslim edilmelidir.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tr-T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endParaRPr lang="tr-TR" dirty="0">
              <a:latin typeface="Arial Narrow" pitchFamily="34" charset="0"/>
            </a:endParaRPr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439281" y="745122"/>
            <a:ext cx="8229600" cy="99412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 Yerinde Eğitim</a:t>
            </a:r>
          </a:p>
          <a:p>
            <a:r>
              <a:rPr lang="tr-TR" sz="4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İşyeri Sigortalı Çalışan Öğrencilerimiz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1575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048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just"/>
            <a:r>
              <a:rPr lang="tr-TR" sz="3000" u="sng" dirty="0"/>
              <a:t>Dönem Süresince </a:t>
            </a:r>
            <a:endParaRPr lang="en-US" sz="3000" u="sng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Aylık İşyerinde Eğitim Raporu (Öğrenci her hafta için rapor yazmak zorundadır. Hazırlanan raporlar öğretim elemanının belirlediği tarihlerde teslim edilir. Vize ve Final önce önerilmektedir.)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Ara sınav kapsamında Öğretim Elemanın istediği evrak ve bilgileri teslim edilir.</a:t>
            </a:r>
          </a:p>
          <a:p>
            <a:pPr lvl="1" algn="just">
              <a:lnSpc>
                <a:spcPct val="150000"/>
              </a:lnSpc>
            </a:pPr>
            <a:endParaRPr lang="tr-TR" dirty="0">
              <a:latin typeface="Arial Narrow" pitchFamily="34" charset="0"/>
            </a:endParaRPr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 Başlık"/>
          <p:cNvSpPr txBox="1">
            <a:spLocks/>
          </p:cNvSpPr>
          <p:nvPr/>
        </p:nvSpPr>
        <p:spPr>
          <a:xfrm>
            <a:off x="457200" y="274638"/>
            <a:ext cx="8229600" cy="99412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 Yerinde Eğitim</a:t>
            </a:r>
            <a:endParaRPr lang="tr-TR" dirty="0"/>
          </a:p>
        </p:txBody>
      </p:sp>
      <p:sp>
        <p:nvSpPr>
          <p:cNvPr id="12" name="2 İçerik Yer Tutucusu"/>
          <p:cNvSpPr txBox="1">
            <a:spLocks/>
          </p:cNvSpPr>
          <p:nvPr/>
        </p:nvSpPr>
        <p:spPr>
          <a:xfrm>
            <a:off x="444930" y="1273843"/>
            <a:ext cx="8229600" cy="6674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>
            <a:lvl1pPr algn="ctr">
              <a:spcBef>
                <a:spcPct val="0"/>
              </a:spcBef>
              <a:buNone/>
              <a:defRPr sz="4400">
                <a:solidFill>
                  <a:schemeClr val="lt1"/>
                </a:solidFill>
              </a:defRPr>
            </a:lvl1pPr>
            <a:lvl2pPr lvl="1" algn="ctr">
              <a:spcBef>
                <a:spcPct val="0"/>
              </a:spcBef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tr-TR" sz="4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İşyeri Sigortalı Çalışan Öğrencilerimiz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7379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41302"/>
            <a:ext cx="8217330" cy="458404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lvl="0" algn="just"/>
            <a:r>
              <a:rPr lang="tr-TR" sz="3000" u="sng" dirty="0"/>
              <a:t>Dönem Sonunda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Çalıştıkları işyerinden alınmış çalıştıkları bölümü ve hangi tarihler arasında çalıştıklarını gösterir resmi yazıyı dönem sonunda öğretim elemanına teslim etmesi gerekmektedir.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SGK onaylı ya da internetten alınarak işyerinde eğitim yapılan işletme tarafından onaylanmış sigorta dökümlerini final veya bütünleme sınavlarından önce dersin öğretim elemanına teslim etmesi gerekmektedir.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SGK onaylı ya da internetten alınarak işyerinde eğitim yapılan işletme tarafından onaylanmış sigorta dökümleri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Puantaj Dökümü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İşyeri kadrolu çalışmasının “işyerinde eğitim” dersi olarak sayılmasını isteyen matbu dilekçe.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İşyerinde Eğitim Dosyası Kapak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İşyerinde Eğitim Bilgi Formu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Haftalık olarak doldurulmuş her ay için hazırlanmış işyerinde Eğitim raporu (İşyeri Onaylı)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İşyeri Eğitimi Öğrenci Denetim Formu</a:t>
            </a:r>
            <a:r>
              <a:rPr lang="tr-TR" sz="18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(Dersin Öğretim Elemanı tarafından denetimler sonrası doldurulacaktır)</a:t>
            </a:r>
            <a:endParaRPr lang="tr-T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İşyerinde Eğitimi Değerlendirme Formu (İşyeri Eğitim Yetkilisi Tarafından Doldurulacaktır)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İYE Geri Bildirim Formu (İşyerinde eğitimini tamamlayan öğrenci </a:t>
            </a:r>
            <a:r>
              <a:rPr lang="tr-TR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tarafından doldurulup) </a:t>
            </a:r>
            <a:endParaRPr lang="tr-T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Dönem başında, ders süresince ve ders sonunda dersten sorumlu öğretim elemanına teslim edilen tüm evraklar ilgili öğretim elemanı tarafından bir dosya ile değerlendirilmek üzere staj komisyonuna sunulacaktır. </a:t>
            </a:r>
            <a:r>
              <a:rPr lang="tr-TR" sz="3000" u="sng" dirty="0"/>
              <a:t> </a:t>
            </a:r>
            <a:endParaRPr lang="en-US" sz="3000" u="sng" dirty="0"/>
          </a:p>
          <a:p>
            <a:pPr lvl="1" algn="just">
              <a:lnSpc>
                <a:spcPct val="150000"/>
              </a:lnSpc>
            </a:pPr>
            <a:endParaRPr lang="tr-TR" dirty="0">
              <a:latin typeface="Arial Narrow" pitchFamily="34" charset="0"/>
            </a:endParaRPr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1 Başlık"/>
          <p:cNvSpPr txBox="1">
            <a:spLocks/>
          </p:cNvSpPr>
          <p:nvPr/>
        </p:nvSpPr>
        <p:spPr>
          <a:xfrm>
            <a:off x="457200" y="274638"/>
            <a:ext cx="8229600" cy="99412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 Yerinde Eğitim</a:t>
            </a:r>
            <a:endParaRPr lang="tr-TR" dirty="0"/>
          </a:p>
        </p:txBody>
      </p:sp>
      <p:sp>
        <p:nvSpPr>
          <p:cNvPr id="15" name="2 İçerik Yer Tutucusu"/>
          <p:cNvSpPr txBox="1">
            <a:spLocks/>
          </p:cNvSpPr>
          <p:nvPr/>
        </p:nvSpPr>
        <p:spPr>
          <a:xfrm>
            <a:off x="444930" y="1273843"/>
            <a:ext cx="8229600" cy="6674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>
            <a:lvl1pPr algn="ctr">
              <a:spcBef>
                <a:spcPct val="0"/>
              </a:spcBef>
              <a:buNone/>
              <a:defRPr sz="4400">
                <a:solidFill>
                  <a:schemeClr val="lt1"/>
                </a:solidFill>
              </a:defRPr>
            </a:lvl1pPr>
            <a:lvl2pPr lvl="1" algn="ctr">
              <a:spcBef>
                <a:spcPct val="0"/>
              </a:spcBef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tr-TR" sz="4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İşyeri Sigortalı Çalışan Öğrencilerimiz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537255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901A6D4236FCB04595C5DE4D24D43330" ma:contentTypeVersion="8" ma:contentTypeDescription="Yeni belge oluşturun." ma:contentTypeScope="" ma:versionID="fe6edcc9f6d9c3449fd9e27e7846a1e3">
  <xsd:schema xmlns:xsd="http://www.w3.org/2001/XMLSchema" xmlns:xs="http://www.w3.org/2001/XMLSchema" xmlns:p="http://schemas.microsoft.com/office/2006/metadata/properties" xmlns:ns3="42607e19-0482-4ac9-aff8-3839ac835816" targetNamespace="http://schemas.microsoft.com/office/2006/metadata/properties" ma:root="true" ma:fieldsID="02342f768f8c99c1ea2b481e004f93a0" ns3:_="">
    <xsd:import namespace="42607e19-0482-4ac9-aff8-3839ac83581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07e19-0482-4ac9-aff8-3839ac8358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289EB5E-B9BE-4A1D-81C3-282EAACE0C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FBD5B92-ADDC-4F80-8662-FC24D881AE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07e19-0482-4ac9-aff8-3839ac8358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32B248F-C10D-4DB5-A2AF-4C099D131772}">
  <ds:schemaRefs>
    <ds:schemaRef ds:uri="42607e19-0482-4ac9-aff8-3839ac835816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2454</TotalTime>
  <Words>542</Words>
  <Application>Microsoft Office PowerPoint</Application>
  <PresentationFormat>Ekran Gösterisi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Aptos</vt:lpstr>
      <vt:lpstr>Arial</vt:lpstr>
      <vt:lpstr>Arial Narrow</vt:lpstr>
      <vt:lpstr>Calibri</vt:lpstr>
      <vt:lpstr>Ofis Teması</vt:lpstr>
      <vt:lpstr>İş Yerinde Eğitim İşyeri Sigortalı Çalışan Öğrencilerimiz </vt:lpstr>
      <vt:lpstr>İş Yerinde Eğitim Komisyonu</vt:lpstr>
      <vt:lpstr> İş Yerinde Eğitim İşyeri Sigortalı Çalışan Öğrencilerimiz </vt:lpstr>
      <vt:lpstr>İş Yerinde Eğitim İşyeri Sigortalı Çalışan Öğrencilerimiz</vt:lpstr>
      <vt:lpstr>PowerPoint Sunusu</vt:lpstr>
      <vt:lpstr>PowerPoint Sunusu</vt:lpstr>
      <vt:lpstr>PowerPoint Sunusu</vt:lpstr>
    </vt:vector>
  </TitlesOfParts>
  <Company>Sirket Adi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YERİNDE EĞİTİM</dc:title>
  <dc:creator>PERFECT PC1</dc:creator>
  <cp:lastModifiedBy>Gül Coşkun Değirmen</cp:lastModifiedBy>
  <cp:revision>187</cp:revision>
  <dcterms:created xsi:type="dcterms:W3CDTF">2012-09-12T10:38:29Z</dcterms:created>
  <dcterms:modified xsi:type="dcterms:W3CDTF">2025-01-29T07:09:14Z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0x010100901A6D4236FCB04595C5DE4D24D43330</vt:lpwstr>
  </property>
</Properties>
</file>