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70" r:id="rId11"/>
    <p:sldId id="271" r:id="rId12"/>
    <p:sldId id="272" r:id="rId13"/>
    <p:sldId id="273" r:id="rId14"/>
    <p:sldId id="274" r:id="rId15"/>
    <p:sldId id="267" r:id="rId16"/>
    <p:sldId id="264" r:id="rId17"/>
    <p:sldId id="265" r:id="rId18"/>
    <p:sldId id="277" r:id="rId19"/>
    <p:sldId id="268" r:id="rId20"/>
    <p:sldId id="266" r:id="rId21"/>
    <p:sldId id="275" r:id="rId22"/>
    <p:sldId id="276" r:id="rId23"/>
    <p:sldId id="278" r:id="rId24"/>
    <p:sldId id="279" r:id="rId25"/>
    <p:sldId id="281" r:id="rId26"/>
    <p:sldId id="280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Açık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D151F-A9A1-4C70-A824-7E7E723F022C}" type="datetimeFigureOut">
              <a:rPr lang="tr-TR" smtClean="0"/>
              <a:t>14.03.2023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94A-E180-46D4-93E5-8CB04AD435A8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D151F-A9A1-4C70-A824-7E7E723F022C}" type="datetimeFigureOut">
              <a:rPr lang="tr-TR" smtClean="0"/>
              <a:t>14.03.2023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94A-E180-46D4-93E5-8CB04AD435A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D151F-A9A1-4C70-A824-7E7E723F022C}" type="datetimeFigureOut">
              <a:rPr lang="tr-TR" smtClean="0"/>
              <a:t>14.03.2023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94A-E180-46D4-93E5-8CB04AD435A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D151F-A9A1-4C70-A824-7E7E723F022C}" type="datetimeFigureOut">
              <a:rPr lang="tr-TR" smtClean="0"/>
              <a:t>14.03.2023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94A-E180-46D4-93E5-8CB04AD435A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D151F-A9A1-4C70-A824-7E7E723F022C}" type="datetimeFigureOut">
              <a:rPr lang="tr-TR" smtClean="0"/>
              <a:t>14.03.2023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94A-E180-46D4-93E5-8CB04AD435A8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D151F-A9A1-4C70-A824-7E7E723F022C}" type="datetimeFigureOut">
              <a:rPr lang="tr-TR" smtClean="0"/>
              <a:t>14.03.2023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94A-E180-46D4-93E5-8CB04AD435A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D151F-A9A1-4C70-A824-7E7E723F022C}" type="datetimeFigureOut">
              <a:rPr lang="tr-TR" smtClean="0"/>
              <a:t>14.03.2023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94A-E180-46D4-93E5-8CB04AD435A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D151F-A9A1-4C70-A824-7E7E723F022C}" type="datetimeFigureOut">
              <a:rPr lang="tr-TR" smtClean="0"/>
              <a:t>14.03.2023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94A-E180-46D4-93E5-8CB04AD435A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D151F-A9A1-4C70-A824-7E7E723F022C}" type="datetimeFigureOut">
              <a:rPr lang="tr-TR" smtClean="0"/>
              <a:t>14.03.2023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94A-E180-46D4-93E5-8CB04AD435A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D151F-A9A1-4C70-A824-7E7E723F022C}" type="datetimeFigureOut">
              <a:rPr lang="tr-TR" smtClean="0"/>
              <a:t>14.03.2023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94A-E180-46D4-93E5-8CB04AD435A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D151F-A9A1-4C70-A824-7E7E723F022C}" type="datetimeFigureOut">
              <a:rPr lang="tr-TR" smtClean="0"/>
              <a:t>14.03.2023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C23F94A-E180-46D4-93E5-8CB04AD435A8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36D151F-A9A1-4C70-A824-7E7E723F022C}" type="datetimeFigureOut">
              <a:rPr lang="tr-TR" smtClean="0"/>
              <a:t>14.03.2023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23F94A-E180-46D4-93E5-8CB04AD435A8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7851648" cy="1828800"/>
          </a:xfrm>
        </p:spPr>
        <p:txBody>
          <a:bodyPr>
            <a:normAutofit/>
          </a:bodyPr>
          <a:lstStyle/>
          <a:p>
            <a:r>
              <a:rPr lang="tr-TR" sz="4800" dirty="0" err="1" smtClean="0"/>
              <a:t>Exploring</a:t>
            </a:r>
            <a:r>
              <a:rPr lang="tr-TR" sz="4800" dirty="0" smtClean="0"/>
              <a:t> &amp; </a:t>
            </a:r>
            <a:r>
              <a:rPr lang="tr-TR" sz="4800" dirty="0" err="1" smtClean="0"/>
              <a:t>Presenting</a:t>
            </a:r>
            <a:r>
              <a:rPr lang="tr-TR" sz="4800" dirty="0" smtClean="0"/>
              <a:t> Data</a:t>
            </a:r>
            <a:endParaRPr lang="tr-TR" sz="48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Faculty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15785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Person</a:t>
            </a:r>
            <a:r>
              <a:rPr lang="tr-TR" dirty="0" smtClean="0"/>
              <a:t>-Time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tr-TR" dirty="0"/>
          </a:p>
          <a:p>
            <a:r>
              <a:rPr lang="en-US" dirty="0"/>
              <a:t>Individuals may be exposed to the risk of an event for varying amounts of time during a total time period of a certain length due to</a:t>
            </a:r>
            <a:r>
              <a:rPr lang="en-US" dirty="0" smtClean="0"/>
              <a:t>:</a:t>
            </a:r>
            <a:endParaRPr lang="tr-TR" dirty="0" smtClean="0"/>
          </a:p>
          <a:p>
            <a:pPr lvl="1"/>
            <a:r>
              <a:rPr lang="en-US" dirty="0" smtClean="0"/>
              <a:t>Entering </a:t>
            </a:r>
            <a:r>
              <a:rPr lang="en-US" dirty="0"/>
              <a:t>the time period later </a:t>
            </a:r>
          </a:p>
          <a:p>
            <a:pPr lvl="1"/>
            <a:r>
              <a:rPr lang="en-US" dirty="0"/>
              <a:t>Leaving the time period earlier</a:t>
            </a:r>
          </a:p>
          <a:p>
            <a:pPr marL="0" indent="0">
              <a:buNone/>
            </a:pPr>
            <a:endParaRPr lang="tr-TR" dirty="0"/>
          </a:p>
          <a:p>
            <a:r>
              <a:rPr lang="en-US" b="1" dirty="0" smtClean="0"/>
              <a:t>Person-time</a:t>
            </a:r>
            <a:endParaRPr lang="tr-TR" b="1" dirty="0" smtClean="0"/>
          </a:p>
          <a:p>
            <a:pPr lvl="1"/>
            <a:r>
              <a:rPr lang="en-US" dirty="0" smtClean="0"/>
              <a:t>Is </a:t>
            </a:r>
            <a:r>
              <a:rPr lang="en-US" dirty="0"/>
              <a:t>a calculation combining persons and time</a:t>
            </a:r>
          </a:p>
          <a:p>
            <a:pPr lvl="1"/>
            <a:r>
              <a:rPr lang="en-US" dirty="0"/>
              <a:t>Is the sum of the individual units of time that people have been exposed to the risk of an event</a:t>
            </a:r>
          </a:p>
          <a:p>
            <a:pPr lvl="1"/>
            <a:r>
              <a:rPr lang="en-US" dirty="0"/>
              <a:t>Is used in the denominator of person-time rates</a:t>
            </a:r>
          </a:p>
          <a:p>
            <a:pPr lvl="1"/>
            <a:r>
              <a:rPr lang="en-US" dirty="0"/>
              <a:t>Is often used in epidemiology and vital statistics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44942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Person</a:t>
            </a:r>
            <a:r>
              <a:rPr lang="tr-TR" dirty="0" smtClean="0"/>
              <a:t>-Time Analysis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r-TR" dirty="0"/>
          </a:p>
          <a:p>
            <a:r>
              <a:rPr lang="en-US" dirty="0"/>
              <a:t>T = </a:t>
            </a:r>
            <a:r>
              <a:rPr lang="tr-TR" dirty="0" smtClean="0"/>
              <a:t>L</a:t>
            </a:r>
            <a:r>
              <a:rPr lang="en-US" dirty="0" err="1" smtClean="0"/>
              <a:t>ength</a:t>
            </a:r>
            <a:r>
              <a:rPr lang="en-US" dirty="0" smtClean="0"/>
              <a:t> </a:t>
            </a:r>
            <a:r>
              <a:rPr lang="en-US" dirty="0"/>
              <a:t>of the time period of interest</a:t>
            </a:r>
          </a:p>
          <a:p>
            <a:r>
              <a:rPr lang="en-US" dirty="0" smtClean="0"/>
              <a:t>N(T</a:t>
            </a:r>
            <a:r>
              <a:rPr lang="en-US" dirty="0"/>
              <a:t>) = </a:t>
            </a:r>
            <a:r>
              <a:rPr lang="tr-TR" dirty="0" smtClean="0"/>
              <a:t>N</a:t>
            </a:r>
            <a:r>
              <a:rPr lang="en-US" dirty="0" smtClean="0"/>
              <a:t>umber </a:t>
            </a:r>
            <a:r>
              <a:rPr lang="en-US" dirty="0"/>
              <a:t>of people exposed to risk of the event during T</a:t>
            </a:r>
          </a:p>
          <a:p>
            <a:r>
              <a:rPr lang="en-US" dirty="0" smtClean="0"/>
              <a:t>E(T</a:t>
            </a:r>
            <a:r>
              <a:rPr lang="en-US" dirty="0"/>
              <a:t>) = </a:t>
            </a:r>
            <a:r>
              <a:rPr lang="tr-TR" dirty="0" smtClean="0"/>
              <a:t>S</a:t>
            </a:r>
            <a:r>
              <a:rPr lang="en-US" dirty="0" smtClean="0"/>
              <a:t>um </a:t>
            </a:r>
            <a:r>
              <a:rPr lang="en-US" dirty="0"/>
              <a:t>of the time units that each person is exposed to risk of the event (total person-time)</a:t>
            </a:r>
          </a:p>
          <a:p>
            <a:r>
              <a:rPr lang="en-US" dirty="0" smtClean="0"/>
              <a:t>D(T</a:t>
            </a:r>
            <a:r>
              <a:rPr lang="en-US" dirty="0"/>
              <a:t>) = </a:t>
            </a:r>
            <a:r>
              <a:rPr lang="tr-TR" dirty="0" smtClean="0"/>
              <a:t>N</a:t>
            </a:r>
            <a:r>
              <a:rPr lang="en-US" dirty="0" smtClean="0"/>
              <a:t>umber </a:t>
            </a:r>
            <a:r>
              <a:rPr lang="en-US" dirty="0"/>
              <a:t>of people with the event during T</a:t>
            </a:r>
          </a:p>
          <a:p>
            <a:r>
              <a:rPr lang="tr-TR" dirty="0" smtClean="0"/>
              <a:t>R= D(T) </a:t>
            </a:r>
            <a:r>
              <a:rPr lang="tr-TR" sz="3200" b="1" dirty="0" smtClean="0"/>
              <a:t>/</a:t>
            </a:r>
            <a:r>
              <a:rPr lang="tr-TR" dirty="0" smtClean="0"/>
              <a:t> E(T</a:t>
            </a:r>
            <a:r>
              <a:rPr lang="tr-TR" dirty="0"/>
              <a:t>) </a:t>
            </a:r>
          </a:p>
          <a:p>
            <a:r>
              <a:rPr lang="tr-TR" dirty="0" smtClean="0"/>
              <a:t>R </a:t>
            </a:r>
            <a:r>
              <a:rPr lang="tr-TR" dirty="0"/>
              <a:t>=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events</a:t>
            </a:r>
            <a:r>
              <a:rPr lang="tr-TR" dirty="0" smtClean="0"/>
              <a:t> / Total </a:t>
            </a:r>
            <a:r>
              <a:rPr lang="tr-TR" dirty="0" err="1" smtClean="0"/>
              <a:t>person</a:t>
            </a:r>
            <a:r>
              <a:rPr lang="tr-TR" dirty="0"/>
              <a:t>−</a:t>
            </a:r>
            <a:r>
              <a:rPr lang="tr-TR" dirty="0" smtClean="0"/>
              <a:t>time of </a:t>
            </a:r>
            <a:r>
              <a:rPr lang="tr-TR" dirty="0" err="1" smtClean="0"/>
              <a:t>exposure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68197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r>
              <a:rPr lang="tr-TR" dirty="0" smtClean="0"/>
              <a:t>: </a:t>
            </a:r>
            <a:r>
              <a:rPr lang="tr-TR" dirty="0" err="1" smtClean="0"/>
              <a:t>Person-years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Suppose </a:t>
            </a:r>
            <a:r>
              <a:rPr lang="en-US" dirty="0"/>
              <a:t>during a two-year period of time, </a:t>
            </a:r>
            <a:r>
              <a:rPr lang="en-US" b="1" dirty="0">
                <a:latin typeface="+mj-lt"/>
              </a:rPr>
              <a:t>10</a:t>
            </a:r>
            <a:r>
              <a:rPr lang="en-US" b="1" dirty="0"/>
              <a:t> episodes of </a:t>
            </a:r>
            <a:r>
              <a:rPr lang="en-US" b="1" dirty="0" smtClean="0"/>
              <a:t>diarrhea</a:t>
            </a:r>
            <a:r>
              <a:rPr lang="tr-TR" b="1" dirty="0" smtClean="0"/>
              <a:t> </a:t>
            </a:r>
            <a:r>
              <a:rPr lang="en-US" dirty="0" smtClean="0"/>
              <a:t>at </a:t>
            </a:r>
            <a:r>
              <a:rPr lang="en-US" dirty="0"/>
              <a:t>a day-care center were </a:t>
            </a:r>
            <a:r>
              <a:rPr lang="en-US" dirty="0" smtClean="0"/>
              <a:t>reported</a:t>
            </a:r>
            <a:endParaRPr lang="en-US" dirty="0"/>
          </a:p>
          <a:p>
            <a:r>
              <a:rPr lang="en-US" dirty="0" smtClean="0"/>
              <a:t>Thirty-five </a:t>
            </a:r>
            <a:r>
              <a:rPr lang="en-US" dirty="0"/>
              <a:t>children attend the day-care center, for varying fractions of the two-year period, for a total of </a:t>
            </a:r>
            <a:r>
              <a:rPr lang="en-US" b="1" dirty="0">
                <a:latin typeface="+mj-lt"/>
              </a:rPr>
              <a:t>50</a:t>
            </a:r>
            <a:r>
              <a:rPr lang="en-US" b="1" dirty="0"/>
              <a:t> child-years</a:t>
            </a:r>
            <a:endParaRPr lang="en-US" dirty="0"/>
          </a:p>
          <a:p>
            <a:endParaRPr lang="tr-TR" sz="2400" dirty="0" smtClean="0"/>
          </a:p>
          <a:p>
            <a:r>
              <a:rPr lang="tr-TR" sz="2400" dirty="0" smtClean="0"/>
              <a:t>R = </a:t>
            </a:r>
            <a:r>
              <a:rPr lang="en-US" sz="2400" dirty="0" smtClean="0">
                <a:latin typeface="+mj-lt"/>
              </a:rPr>
              <a:t>10</a:t>
            </a:r>
            <a:r>
              <a:rPr lang="tr-TR" sz="2400" dirty="0" smtClean="0"/>
              <a:t> </a:t>
            </a:r>
            <a:r>
              <a:rPr lang="en-US" sz="2400" dirty="0" smtClean="0"/>
              <a:t>diarrhea</a:t>
            </a:r>
            <a:r>
              <a:rPr lang="tr-TR" sz="2400" dirty="0" smtClean="0"/>
              <a:t> </a:t>
            </a:r>
            <a:r>
              <a:rPr lang="en-US" sz="2400" dirty="0" smtClean="0"/>
              <a:t>episodes</a:t>
            </a:r>
            <a:r>
              <a:rPr lang="tr-TR" sz="2400" dirty="0" smtClean="0"/>
              <a:t> / </a:t>
            </a:r>
            <a:r>
              <a:rPr lang="en-US" sz="2400" dirty="0" smtClean="0">
                <a:latin typeface="+mj-lt"/>
              </a:rPr>
              <a:t>50</a:t>
            </a:r>
            <a:r>
              <a:rPr lang="tr-TR" sz="2400" dirty="0" smtClean="0"/>
              <a:t> </a:t>
            </a:r>
            <a:r>
              <a:rPr lang="en-US" sz="2400" dirty="0" smtClean="0"/>
              <a:t>child</a:t>
            </a:r>
            <a:r>
              <a:rPr lang="en-US" sz="2400" dirty="0"/>
              <a:t>−</a:t>
            </a:r>
            <a:r>
              <a:rPr lang="en-US" sz="2400" dirty="0" smtClean="0"/>
              <a:t>years</a:t>
            </a:r>
            <a:r>
              <a:rPr lang="tr-TR" sz="2400" dirty="0" smtClean="0"/>
              <a:t> </a:t>
            </a:r>
            <a:r>
              <a:rPr lang="en-US" sz="2400" dirty="0" smtClean="0"/>
              <a:t>of</a:t>
            </a:r>
            <a:r>
              <a:rPr lang="tr-TR" sz="2400" dirty="0" smtClean="0"/>
              <a:t> </a:t>
            </a:r>
            <a:r>
              <a:rPr lang="en-US" sz="2400" dirty="0" smtClean="0"/>
              <a:t>observation</a:t>
            </a:r>
            <a:endParaRPr lang="tr-TR" sz="2400" dirty="0"/>
          </a:p>
          <a:p>
            <a:pPr marL="0" indent="0">
              <a:buNone/>
            </a:pPr>
            <a:r>
              <a:rPr lang="tr-TR" b="1" dirty="0" smtClean="0"/>
              <a:t>       </a:t>
            </a:r>
            <a:r>
              <a:rPr lang="en-US" b="1" dirty="0" smtClean="0"/>
              <a:t>= </a:t>
            </a:r>
            <a:r>
              <a:rPr lang="en-US" b="1" dirty="0">
                <a:latin typeface="+mj-lt"/>
              </a:rPr>
              <a:t>0.20</a:t>
            </a:r>
            <a:r>
              <a:rPr lang="en-US" b="1" dirty="0"/>
              <a:t> episodes per </a:t>
            </a:r>
            <a:r>
              <a:rPr lang="en-US" b="1" dirty="0" smtClean="0"/>
              <a:t>child-year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00601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/>
              <a:t>Approximation</a:t>
            </a:r>
            <a:r>
              <a:rPr lang="tr-TR" sz="3200" dirty="0" smtClean="0"/>
              <a:t> of </a:t>
            </a:r>
            <a:r>
              <a:rPr lang="tr-TR" sz="3200" dirty="0" err="1" smtClean="0"/>
              <a:t>Person</a:t>
            </a:r>
            <a:r>
              <a:rPr lang="tr-TR" sz="3200" dirty="0" smtClean="0"/>
              <a:t>–Time in </a:t>
            </a:r>
            <a:r>
              <a:rPr lang="tr-TR" sz="3200" dirty="0" err="1" smtClean="0"/>
              <a:t>Vital</a:t>
            </a:r>
            <a:r>
              <a:rPr lang="tr-TR" sz="3200" dirty="0" smtClean="0"/>
              <a:t> </a:t>
            </a:r>
            <a:r>
              <a:rPr lang="tr-TR" sz="3200" dirty="0" err="1" smtClean="0"/>
              <a:t>Statistics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  <a:p>
            <a:r>
              <a:rPr lang="en-US" dirty="0"/>
              <a:t>In vital statistics, the exact exposure times rarely are known</a:t>
            </a:r>
          </a:p>
          <a:p>
            <a:r>
              <a:rPr lang="en-US" dirty="0" smtClean="0"/>
              <a:t>E(T</a:t>
            </a:r>
            <a:r>
              <a:rPr lang="en-US" dirty="0"/>
              <a:t>), the denominator, may be approximated by multiplying the mid-period population, N, by the length of the time-period, T</a:t>
            </a:r>
          </a:p>
          <a:p>
            <a:r>
              <a:rPr lang="tr-TR" dirty="0" err="1" smtClean="0"/>
              <a:t>Then</a:t>
            </a:r>
            <a:r>
              <a:rPr lang="tr-TR" dirty="0"/>
              <a:t>, R = D(T</a:t>
            </a:r>
            <a:r>
              <a:rPr lang="tr-TR" dirty="0" smtClean="0"/>
              <a:t>) / N</a:t>
            </a:r>
            <a:r>
              <a:rPr lang="tr-TR" dirty="0"/>
              <a:t>∗T</a:t>
            </a:r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99652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err="1" smtClean="0"/>
              <a:t>Example</a:t>
            </a:r>
            <a:r>
              <a:rPr lang="tr-TR" sz="3600" dirty="0" smtClean="0"/>
              <a:t>: </a:t>
            </a:r>
            <a:r>
              <a:rPr lang="tr-TR" sz="3600" dirty="0" err="1" smtClean="0"/>
              <a:t>Usage</a:t>
            </a:r>
            <a:r>
              <a:rPr lang="tr-TR" sz="3600" dirty="0" smtClean="0"/>
              <a:t> </a:t>
            </a:r>
            <a:r>
              <a:rPr lang="tr-TR" sz="3600" dirty="0" err="1" smtClean="0"/>
              <a:t>mid</a:t>
            </a:r>
            <a:r>
              <a:rPr lang="tr-TR" sz="3600" dirty="0" smtClean="0"/>
              <a:t> </a:t>
            </a:r>
            <a:r>
              <a:rPr lang="tr-TR" sz="3600" dirty="0" err="1" smtClean="0"/>
              <a:t>period</a:t>
            </a:r>
            <a:r>
              <a:rPr lang="tr-TR" sz="3600" dirty="0" smtClean="0"/>
              <a:t> </a:t>
            </a:r>
            <a:r>
              <a:rPr lang="tr-TR" sz="3600" dirty="0" err="1" smtClean="0"/>
              <a:t>population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Suppose </a:t>
            </a:r>
            <a:r>
              <a:rPr lang="en-US" dirty="0"/>
              <a:t>during a two-year period of time, </a:t>
            </a:r>
            <a:r>
              <a:rPr lang="en-US" b="1" dirty="0">
                <a:latin typeface="+mj-lt"/>
              </a:rPr>
              <a:t>10</a:t>
            </a:r>
            <a:r>
              <a:rPr lang="en-US" b="1" dirty="0"/>
              <a:t> episodes of </a:t>
            </a:r>
            <a:r>
              <a:rPr lang="en-US" b="1" dirty="0" smtClean="0"/>
              <a:t>diarrhea</a:t>
            </a:r>
            <a:r>
              <a:rPr lang="tr-TR" b="1" dirty="0" smtClean="0"/>
              <a:t> </a:t>
            </a:r>
            <a:r>
              <a:rPr lang="en-US" dirty="0" smtClean="0"/>
              <a:t>at </a:t>
            </a:r>
            <a:r>
              <a:rPr lang="en-US" dirty="0"/>
              <a:t>a day-care center were reported</a:t>
            </a:r>
          </a:p>
          <a:p>
            <a:r>
              <a:rPr lang="en-US" dirty="0" smtClean="0"/>
              <a:t>Suppose </a:t>
            </a:r>
            <a:r>
              <a:rPr lang="en-US" b="1" dirty="0">
                <a:latin typeface="+mj-lt"/>
              </a:rPr>
              <a:t>30</a:t>
            </a:r>
            <a:r>
              <a:rPr lang="en-US" b="1" dirty="0"/>
              <a:t> </a:t>
            </a:r>
            <a:r>
              <a:rPr lang="en-US" b="1" dirty="0" smtClean="0"/>
              <a:t>children</a:t>
            </a:r>
            <a:r>
              <a:rPr lang="tr-TR" b="1" dirty="0" smtClean="0"/>
              <a:t> </a:t>
            </a:r>
            <a:r>
              <a:rPr lang="en-US" dirty="0" smtClean="0"/>
              <a:t>were </a:t>
            </a:r>
            <a:r>
              <a:rPr lang="en-US" dirty="0"/>
              <a:t>enrolled in the day-care center at the </a:t>
            </a:r>
            <a:r>
              <a:rPr lang="en-US" b="1" dirty="0"/>
              <a:t>mid-period of one year</a:t>
            </a:r>
            <a:endParaRPr lang="en-US" dirty="0"/>
          </a:p>
          <a:p>
            <a:pPr marL="0" indent="0">
              <a:buNone/>
            </a:pPr>
            <a:r>
              <a:rPr lang="tr-TR" dirty="0" smtClean="0"/>
              <a:t> </a:t>
            </a:r>
          </a:p>
          <a:p>
            <a:r>
              <a:rPr lang="en-US" dirty="0" smtClean="0"/>
              <a:t>R =</a:t>
            </a:r>
            <a:r>
              <a:rPr lang="tr-TR" sz="1800" dirty="0"/>
              <a:t>(</a:t>
            </a:r>
            <a:r>
              <a:rPr lang="tr-TR" sz="1800" dirty="0" smtClean="0">
                <a:latin typeface="+mj-lt"/>
              </a:rPr>
              <a:t>10 </a:t>
            </a:r>
            <a:r>
              <a:rPr lang="tr-TR" sz="1800" dirty="0" err="1" smtClean="0"/>
              <a:t>diarrhea</a:t>
            </a:r>
            <a:r>
              <a:rPr lang="tr-TR" sz="1800" dirty="0" smtClean="0"/>
              <a:t> </a:t>
            </a:r>
            <a:r>
              <a:rPr lang="tr-TR" sz="1800" dirty="0" err="1" smtClean="0"/>
              <a:t>episodes</a:t>
            </a:r>
            <a:r>
              <a:rPr lang="tr-TR" sz="1800" dirty="0" smtClean="0"/>
              <a:t>) / </a:t>
            </a:r>
            <a:r>
              <a:rPr lang="tr-TR" sz="1600" dirty="0" smtClean="0"/>
              <a:t>(</a:t>
            </a:r>
            <a:r>
              <a:rPr lang="tr-TR" sz="1600" dirty="0" smtClean="0">
                <a:latin typeface="+mj-lt"/>
              </a:rPr>
              <a:t>30 </a:t>
            </a:r>
            <a:r>
              <a:rPr lang="tr-TR" sz="1600" dirty="0" err="1" smtClean="0"/>
              <a:t>children</a:t>
            </a:r>
            <a:r>
              <a:rPr lang="tr-TR" sz="1600" dirty="0" smtClean="0"/>
              <a:t> </a:t>
            </a:r>
            <a:r>
              <a:rPr lang="tr-TR" sz="1600" dirty="0" err="1" smtClean="0"/>
              <a:t>attending</a:t>
            </a:r>
            <a:r>
              <a:rPr lang="tr-TR" sz="1600" dirty="0" smtClean="0"/>
              <a:t> </a:t>
            </a:r>
            <a:r>
              <a:rPr lang="tr-TR" sz="1600" dirty="0" err="1" smtClean="0"/>
              <a:t>the</a:t>
            </a:r>
            <a:r>
              <a:rPr lang="tr-TR" sz="1600" dirty="0" smtClean="0"/>
              <a:t> </a:t>
            </a:r>
            <a:r>
              <a:rPr lang="tr-TR" sz="1600" dirty="0" err="1" smtClean="0"/>
              <a:t>daycare</a:t>
            </a:r>
            <a:r>
              <a:rPr lang="tr-TR" sz="1600" dirty="0" smtClean="0"/>
              <a:t>  </a:t>
            </a:r>
            <a:r>
              <a:rPr lang="tr-TR" sz="1600" dirty="0" err="1" smtClean="0"/>
              <a:t>center</a:t>
            </a:r>
            <a:r>
              <a:rPr lang="tr-TR" sz="1600" dirty="0" smtClean="0"/>
              <a:t> </a:t>
            </a:r>
            <a:r>
              <a:rPr lang="tr-TR" sz="1600" dirty="0" err="1" smtClean="0"/>
              <a:t>for</a:t>
            </a:r>
            <a:r>
              <a:rPr lang="tr-TR" sz="1600" dirty="0" smtClean="0"/>
              <a:t> </a:t>
            </a:r>
            <a:r>
              <a:rPr lang="tr-TR" sz="1600" dirty="0" smtClean="0">
                <a:latin typeface="+mj-lt"/>
              </a:rPr>
              <a:t>2 </a:t>
            </a:r>
            <a:r>
              <a:rPr lang="tr-TR" sz="1600" dirty="0" err="1" smtClean="0"/>
              <a:t>years</a:t>
            </a:r>
            <a:endParaRPr lang="tr-TR" sz="1600" dirty="0" smtClean="0"/>
          </a:p>
          <a:p>
            <a:pPr marL="0" indent="0">
              <a:buNone/>
            </a:pPr>
            <a:r>
              <a:rPr lang="tr-TR" sz="1600" dirty="0" smtClean="0"/>
              <a:t>           </a:t>
            </a:r>
            <a:r>
              <a:rPr lang="tr-TR" sz="1800" dirty="0" smtClean="0">
                <a:latin typeface="+mj-lt"/>
              </a:rPr>
              <a:t>=  10/ 30X2 (</a:t>
            </a:r>
            <a:r>
              <a:rPr lang="tr-TR" sz="1800" dirty="0" err="1" smtClean="0">
                <a:latin typeface="+mj-lt"/>
              </a:rPr>
              <a:t>or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mid-period</a:t>
            </a:r>
            <a:r>
              <a:rPr lang="tr-TR" sz="1800" dirty="0" smtClean="0">
                <a:latin typeface="+mj-lt"/>
              </a:rPr>
              <a:t> 1 + </a:t>
            </a:r>
            <a:r>
              <a:rPr lang="tr-TR" sz="1800" dirty="0" err="1" smtClean="0">
                <a:latin typeface="+mj-lt"/>
              </a:rPr>
              <a:t>mid-period</a:t>
            </a:r>
            <a:r>
              <a:rPr lang="tr-TR" sz="1800" dirty="0" smtClean="0">
                <a:latin typeface="+mj-lt"/>
              </a:rPr>
              <a:t> 2)</a:t>
            </a:r>
            <a:endParaRPr lang="tr-TR" sz="1800" dirty="0">
              <a:latin typeface="+mj-lt"/>
            </a:endParaRPr>
          </a:p>
          <a:p>
            <a:pPr marL="0" indent="0">
              <a:buNone/>
            </a:pPr>
            <a:r>
              <a:rPr lang="tr-TR" sz="1800" dirty="0" smtClean="0"/>
              <a:t>          </a:t>
            </a:r>
            <a:r>
              <a:rPr lang="en-US" sz="1800" dirty="0" smtClean="0"/>
              <a:t>= </a:t>
            </a:r>
            <a:r>
              <a:rPr lang="en-US" sz="1800" dirty="0" smtClean="0">
                <a:latin typeface="+mj-lt"/>
              </a:rPr>
              <a:t>10/60</a:t>
            </a:r>
            <a:r>
              <a:rPr lang="tr-TR" sz="1800" dirty="0" smtClean="0"/>
              <a:t>  </a:t>
            </a:r>
          </a:p>
          <a:p>
            <a:pPr marL="0" indent="0">
              <a:buNone/>
            </a:pPr>
            <a:r>
              <a:rPr lang="tr-TR" sz="1800" dirty="0" smtClean="0"/>
              <a:t>          </a:t>
            </a:r>
            <a:r>
              <a:rPr lang="en-US" sz="1800" dirty="0" smtClean="0"/>
              <a:t>= </a:t>
            </a:r>
            <a:r>
              <a:rPr lang="tr-TR" sz="1800" dirty="0" smtClean="0"/>
              <a:t> </a:t>
            </a:r>
            <a:r>
              <a:rPr lang="en-US" sz="1800" b="1" dirty="0" smtClean="0">
                <a:latin typeface="+mj-lt"/>
              </a:rPr>
              <a:t>0.17 </a:t>
            </a:r>
            <a:r>
              <a:rPr lang="en-US" sz="1800" b="1" dirty="0"/>
              <a:t>episodes per child-year </a:t>
            </a:r>
            <a:endParaRPr lang="en-US" sz="1800" dirty="0"/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76275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b="1" dirty="0" err="1">
                <a:solidFill>
                  <a:srgbClr val="04617B"/>
                </a:solidFill>
              </a:rPr>
              <a:t>Measures</a:t>
            </a:r>
            <a:r>
              <a:rPr lang="tr-TR" sz="3200" b="1" dirty="0">
                <a:solidFill>
                  <a:srgbClr val="04617B"/>
                </a:solidFill>
              </a:rPr>
              <a:t> </a:t>
            </a:r>
            <a:r>
              <a:rPr lang="tr-TR" sz="3200" b="1" dirty="0" err="1">
                <a:solidFill>
                  <a:srgbClr val="04617B"/>
                </a:solidFill>
              </a:rPr>
              <a:t>to</a:t>
            </a:r>
            <a:r>
              <a:rPr lang="tr-TR" sz="3200" b="1" dirty="0">
                <a:solidFill>
                  <a:srgbClr val="04617B"/>
                </a:solidFill>
              </a:rPr>
              <a:t> </a:t>
            </a:r>
            <a:r>
              <a:rPr lang="tr-TR" sz="3200" b="1" dirty="0" err="1">
                <a:solidFill>
                  <a:srgbClr val="04617B"/>
                </a:solidFill>
              </a:rPr>
              <a:t>use</a:t>
            </a:r>
            <a:r>
              <a:rPr lang="tr-TR" sz="3200" b="1" dirty="0">
                <a:solidFill>
                  <a:srgbClr val="04617B"/>
                </a:solidFill>
              </a:rPr>
              <a:t> </a:t>
            </a:r>
            <a:r>
              <a:rPr lang="tr-TR" sz="3200" b="1" dirty="0" err="1">
                <a:solidFill>
                  <a:srgbClr val="04617B"/>
                </a:solidFill>
              </a:rPr>
              <a:t>with</a:t>
            </a:r>
            <a:r>
              <a:rPr lang="tr-TR" sz="3200" b="1" dirty="0">
                <a:solidFill>
                  <a:srgbClr val="04617B"/>
                </a:solidFill>
              </a:rPr>
              <a:t> </a:t>
            </a:r>
            <a:r>
              <a:rPr lang="tr-TR" sz="3200" b="1" dirty="0" err="1" smtClean="0">
                <a:solidFill>
                  <a:srgbClr val="04617B"/>
                </a:solidFill>
              </a:rPr>
              <a:t>Numerical</a:t>
            </a:r>
            <a:r>
              <a:rPr lang="tr-TR" sz="3200" b="1" dirty="0" smtClean="0">
                <a:solidFill>
                  <a:srgbClr val="04617B"/>
                </a:solidFill>
              </a:rPr>
              <a:t>  </a:t>
            </a:r>
            <a:r>
              <a:rPr lang="tr-TR" sz="3200" b="1" dirty="0">
                <a:solidFill>
                  <a:srgbClr val="04617B"/>
                </a:solidFill>
              </a:rPr>
              <a:t>data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 err="1" smtClean="0"/>
              <a:t>Measures</a:t>
            </a:r>
            <a:r>
              <a:rPr lang="tr-TR" b="1" dirty="0" smtClean="0"/>
              <a:t> of </a:t>
            </a:r>
            <a:r>
              <a:rPr lang="tr-TR" b="1" dirty="0" err="1" smtClean="0"/>
              <a:t>the</a:t>
            </a:r>
            <a:r>
              <a:rPr lang="tr-TR" b="1" dirty="0" smtClean="0"/>
              <a:t> </a:t>
            </a:r>
            <a:r>
              <a:rPr lang="tr-TR" b="1" dirty="0" err="1" smtClean="0"/>
              <a:t>middle</a:t>
            </a:r>
            <a:r>
              <a:rPr lang="tr-TR" b="1" dirty="0" smtClean="0"/>
              <a:t> (Central </a:t>
            </a:r>
            <a:r>
              <a:rPr lang="tr-TR" b="1" dirty="0" err="1" smtClean="0"/>
              <a:t>tendency</a:t>
            </a:r>
            <a:r>
              <a:rPr lang="tr-TR" b="1" dirty="0" smtClean="0"/>
              <a:t>)</a:t>
            </a:r>
          </a:p>
          <a:p>
            <a:pPr lvl="1"/>
            <a:r>
              <a:rPr lang="tr-TR" dirty="0" err="1" smtClean="0">
                <a:solidFill>
                  <a:srgbClr val="C00000"/>
                </a:solidFill>
              </a:rPr>
              <a:t>The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mean</a:t>
            </a:r>
            <a:r>
              <a:rPr lang="tr-TR" dirty="0" smtClean="0"/>
              <a:t>: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arithmetic</a:t>
            </a:r>
            <a:r>
              <a:rPr lang="tr-TR" dirty="0" smtClean="0"/>
              <a:t> </a:t>
            </a:r>
            <a:r>
              <a:rPr lang="tr-TR" dirty="0" err="1" smtClean="0"/>
              <a:t>average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observations</a:t>
            </a:r>
            <a:endParaRPr lang="tr-TR" dirty="0" smtClean="0"/>
          </a:p>
          <a:p>
            <a:pPr lvl="1"/>
            <a:r>
              <a:rPr lang="tr-TR" dirty="0" err="1" smtClean="0">
                <a:solidFill>
                  <a:srgbClr val="C00000"/>
                </a:solidFill>
              </a:rPr>
              <a:t>The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median</a:t>
            </a:r>
            <a:r>
              <a:rPr lang="tr-TR" dirty="0" smtClean="0"/>
              <a:t>: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middle</a:t>
            </a:r>
            <a:r>
              <a:rPr lang="tr-TR" dirty="0" smtClean="0"/>
              <a:t> </a:t>
            </a:r>
            <a:r>
              <a:rPr lang="tr-TR" dirty="0" err="1" smtClean="0"/>
              <a:t>observation</a:t>
            </a:r>
            <a:r>
              <a:rPr lang="tr-TR" dirty="0" smtClean="0"/>
              <a:t> </a:t>
            </a:r>
            <a:r>
              <a:rPr lang="tr-TR" sz="2600" dirty="0" smtClean="0"/>
              <a:t>(</a:t>
            </a:r>
            <a:r>
              <a:rPr lang="tr-TR" sz="2600" dirty="0" err="1" smtClean="0"/>
              <a:t>half</a:t>
            </a:r>
            <a:r>
              <a:rPr lang="tr-TR" sz="2600" dirty="0" smtClean="0"/>
              <a:t> </a:t>
            </a:r>
            <a:r>
              <a:rPr lang="tr-TR" sz="2600" dirty="0" err="1" smtClean="0"/>
              <a:t>the</a:t>
            </a:r>
            <a:r>
              <a:rPr lang="tr-TR" sz="2600" dirty="0" smtClean="0"/>
              <a:t> </a:t>
            </a:r>
            <a:r>
              <a:rPr lang="tr-TR" sz="2600" dirty="0" err="1" smtClean="0"/>
              <a:t>observations</a:t>
            </a:r>
            <a:r>
              <a:rPr lang="tr-TR" sz="2600" dirty="0" smtClean="0"/>
              <a:t> </a:t>
            </a:r>
            <a:r>
              <a:rPr lang="tr-TR" sz="2600" dirty="0" err="1" smtClean="0"/>
              <a:t>are</a:t>
            </a:r>
            <a:r>
              <a:rPr lang="tr-TR" sz="2600" dirty="0" smtClean="0"/>
              <a:t> </a:t>
            </a:r>
            <a:r>
              <a:rPr lang="tr-TR" sz="2600" dirty="0" err="1" smtClean="0"/>
              <a:t>smaller</a:t>
            </a:r>
            <a:r>
              <a:rPr lang="tr-TR" sz="2600" dirty="0" smtClean="0"/>
              <a:t> </a:t>
            </a:r>
            <a:r>
              <a:rPr lang="tr-TR" sz="2600" dirty="0" err="1" smtClean="0"/>
              <a:t>and</a:t>
            </a:r>
            <a:r>
              <a:rPr lang="tr-TR" sz="2600" dirty="0" smtClean="0"/>
              <a:t> </a:t>
            </a:r>
            <a:r>
              <a:rPr lang="tr-TR" sz="2600" dirty="0" err="1" smtClean="0"/>
              <a:t>half</a:t>
            </a:r>
            <a:r>
              <a:rPr lang="tr-TR" sz="2600" dirty="0" smtClean="0"/>
              <a:t> </a:t>
            </a:r>
            <a:r>
              <a:rPr lang="tr-TR" sz="2600" dirty="0" err="1" smtClean="0"/>
              <a:t>are</a:t>
            </a:r>
            <a:r>
              <a:rPr lang="tr-TR" sz="2600" dirty="0" smtClean="0"/>
              <a:t> </a:t>
            </a:r>
            <a:r>
              <a:rPr lang="tr-TR" sz="2600" dirty="0" err="1" smtClean="0"/>
              <a:t>larger</a:t>
            </a:r>
            <a:r>
              <a:rPr lang="tr-TR" sz="2600" dirty="0" smtClean="0"/>
              <a:t>)</a:t>
            </a:r>
          </a:p>
          <a:p>
            <a:pPr lvl="1"/>
            <a:r>
              <a:rPr lang="tr-TR" dirty="0" err="1" smtClean="0">
                <a:solidFill>
                  <a:srgbClr val="C00000"/>
                </a:solidFill>
              </a:rPr>
              <a:t>The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mode</a:t>
            </a:r>
            <a:r>
              <a:rPr lang="tr-TR" dirty="0" smtClean="0"/>
              <a:t>: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value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observations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occurs</a:t>
            </a:r>
            <a:r>
              <a:rPr lang="tr-TR" dirty="0" smtClean="0"/>
              <a:t> </a:t>
            </a:r>
            <a:r>
              <a:rPr lang="tr-TR" dirty="0" err="1" smtClean="0"/>
              <a:t>most</a:t>
            </a:r>
            <a:r>
              <a:rPr lang="tr-TR" dirty="0" smtClean="0"/>
              <a:t> </a:t>
            </a:r>
            <a:r>
              <a:rPr lang="tr-TR" dirty="0" err="1" smtClean="0"/>
              <a:t>frequently</a:t>
            </a:r>
            <a:endParaRPr lang="tr-TR" dirty="0" smtClean="0"/>
          </a:p>
          <a:p>
            <a:r>
              <a:rPr lang="tr-TR" b="1" dirty="0" err="1" smtClean="0"/>
              <a:t>Measures</a:t>
            </a:r>
            <a:r>
              <a:rPr lang="tr-TR" b="1" dirty="0" smtClean="0"/>
              <a:t> of spread (</a:t>
            </a:r>
            <a:r>
              <a:rPr lang="tr-TR" b="1" dirty="0" err="1" smtClean="0"/>
              <a:t>Dispersion</a:t>
            </a:r>
            <a:r>
              <a:rPr lang="tr-TR" b="1" dirty="0" smtClean="0"/>
              <a:t>)</a:t>
            </a:r>
          </a:p>
          <a:p>
            <a:pPr lvl="1"/>
            <a:r>
              <a:rPr lang="tr-TR" dirty="0" err="1" smtClean="0">
                <a:solidFill>
                  <a:srgbClr val="C00000"/>
                </a:solidFill>
              </a:rPr>
              <a:t>The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range</a:t>
            </a:r>
            <a:r>
              <a:rPr lang="tr-TR" dirty="0" err="1" smtClean="0"/>
              <a:t>:is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difference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largest</a:t>
            </a:r>
            <a:r>
              <a:rPr lang="tr-TR" dirty="0" smtClean="0"/>
              <a:t> </a:t>
            </a:r>
            <a:r>
              <a:rPr lang="tr-TR" dirty="0" err="1" smtClean="0"/>
              <a:t>observation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smallest</a:t>
            </a:r>
            <a:r>
              <a:rPr lang="tr-TR" dirty="0" smtClean="0"/>
              <a:t> </a:t>
            </a:r>
            <a:r>
              <a:rPr lang="tr-TR" dirty="0" err="1" smtClean="0"/>
              <a:t>observation</a:t>
            </a:r>
            <a:endParaRPr lang="tr-TR" dirty="0" smtClean="0"/>
          </a:p>
          <a:p>
            <a:pPr lvl="1"/>
            <a:r>
              <a:rPr lang="tr-TR" dirty="0" err="1" smtClean="0">
                <a:solidFill>
                  <a:srgbClr val="C00000"/>
                </a:solidFill>
              </a:rPr>
              <a:t>Variance</a:t>
            </a:r>
            <a:r>
              <a:rPr lang="tr-TR" dirty="0" smtClean="0">
                <a:solidFill>
                  <a:srgbClr val="C00000"/>
                </a:solidFill>
              </a:rPr>
              <a:t>:  </a:t>
            </a:r>
            <a:r>
              <a:rPr lang="tr-TR" dirty="0" smtClean="0"/>
              <a:t>is a </a:t>
            </a:r>
            <a:r>
              <a:rPr lang="tr-TR" dirty="0" err="1" smtClean="0"/>
              <a:t>measure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spread of data </a:t>
            </a:r>
            <a:r>
              <a:rPr lang="tr-TR" dirty="0" err="1" smtClean="0"/>
              <a:t>about</a:t>
            </a:r>
            <a:r>
              <a:rPr lang="tr-TR" dirty="0" smtClean="0"/>
              <a:t> </a:t>
            </a:r>
            <a:r>
              <a:rPr lang="tr-TR" dirty="0" err="1" smtClean="0"/>
              <a:t>their</a:t>
            </a:r>
            <a:r>
              <a:rPr lang="tr-TR" dirty="0" smtClean="0"/>
              <a:t> </a:t>
            </a:r>
            <a:r>
              <a:rPr lang="tr-TR" dirty="0" err="1" smtClean="0"/>
              <a:t>mean</a:t>
            </a:r>
            <a:endParaRPr lang="tr-TR" dirty="0" smtClean="0"/>
          </a:p>
          <a:p>
            <a:pPr lvl="1"/>
            <a:r>
              <a:rPr lang="tr-TR" dirty="0" err="1">
                <a:solidFill>
                  <a:srgbClr val="C00000"/>
                </a:solidFill>
              </a:rPr>
              <a:t>The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err="1">
                <a:solidFill>
                  <a:srgbClr val="C00000"/>
                </a:solidFill>
              </a:rPr>
              <a:t>standard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err="1" smtClean="0">
                <a:solidFill>
                  <a:srgbClr val="C00000"/>
                </a:solidFill>
              </a:rPr>
              <a:t>deviation</a:t>
            </a:r>
            <a:r>
              <a:rPr lang="tr-TR" dirty="0" smtClean="0">
                <a:solidFill>
                  <a:srgbClr val="C00000"/>
                </a:solidFill>
              </a:rPr>
              <a:t>: </a:t>
            </a:r>
            <a:r>
              <a:rPr lang="tr-TR" dirty="0" smtClean="0"/>
              <a:t>is </a:t>
            </a:r>
            <a:r>
              <a:rPr lang="tr-TR" dirty="0" err="1" smtClean="0"/>
              <a:t>square</a:t>
            </a:r>
            <a:r>
              <a:rPr lang="tr-TR" dirty="0" smtClean="0"/>
              <a:t> </a:t>
            </a:r>
            <a:r>
              <a:rPr lang="tr-TR" dirty="0" err="1" smtClean="0"/>
              <a:t>root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variance</a:t>
            </a:r>
            <a:endParaRPr lang="tr-TR" dirty="0"/>
          </a:p>
          <a:p>
            <a:pPr lvl="1"/>
            <a:r>
              <a:rPr lang="tr-TR" dirty="0" err="1" smtClean="0">
                <a:solidFill>
                  <a:srgbClr val="C00000"/>
                </a:solidFill>
              </a:rPr>
              <a:t>Percentiles</a:t>
            </a:r>
            <a:endParaRPr lang="tr-TR" dirty="0" smtClean="0">
              <a:solidFill>
                <a:srgbClr val="C00000"/>
              </a:solidFill>
            </a:endParaRPr>
          </a:p>
          <a:p>
            <a:pPr lvl="1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82328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Vital</a:t>
            </a:r>
            <a:r>
              <a:rPr lang="tr-TR" dirty="0" smtClean="0"/>
              <a:t> </a:t>
            </a:r>
            <a:r>
              <a:rPr lang="tr-TR" dirty="0" err="1"/>
              <a:t>S</a:t>
            </a:r>
            <a:r>
              <a:rPr lang="tr-TR" dirty="0" err="1" smtClean="0"/>
              <a:t>tatistics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 smtClean="0"/>
              <a:t>Rates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very</a:t>
            </a:r>
            <a:r>
              <a:rPr lang="tr-TR" dirty="0" smtClean="0"/>
              <a:t> </a:t>
            </a:r>
            <a:r>
              <a:rPr lang="tr-TR" dirty="0" err="1" smtClean="0"/>
              <a:t>important</a:t>
            </a:r>
            <a:r>
              <a:rPr lang="tr-TR" dirty="0" smtClean="0"/>
              <a:t> in </a:t>
            </a:r>
            <a:r>
              <a:rPr lang="tr-TR" dirty="0" err="1" smtClean="0"/>
              <a:t>epidemiology</a:t>
            </a:r>
            <a:r>
              <a:rPr lang="tr-TR" dirty="0" smtClean="0"/>
              <a:t>. </a:t>
            </a:r>
            <a:endParaRPr lang="tr-TR" dirty="0"/>
          </a:p>
          <a:p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basis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calculation</a:t>
            </a:r>
            <a:r>
              <a:rPr lang="tr-TR" dirty="0" smtClean="0"/>
              <a:t> of </a:t>
            </a:r>
            <a:r>
              <a:rPr lang="tr-TR" dirty="0" err="1" smtClean="0"/>
              <a:t>vital</a:t>
            </a:r>
            <a:r>
              <a:rPr lang="tr-TR" dirty="0" smtClean="0"/>
              <a:t> </a:t>
            </a:r>
            <a:r>
              <a:rPr lang="tr-TR" dirty="0" err="1" smtClean="0"/>
              <a:t>statistics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Vital</a:t>
            </a:r>
            <a:r>
              <a:rPr lang="tr-TR" dirty="0" smtClean="0"/>
              <a:t> </a:t>
            </a:r>
            <a:r>
              <a:rPr lang="tr-TR" dirty="0" err="1" smtClean="0"/>
              <a:t>statistics</a:t>
            </a:r>
            <a:r>
              <a:rPr lang="tr-TR" dirty="0" smtClean="0"/>
              <a:t> </a:t>
            </a:r>
            <a:r>
              <a:rPr lang="tr-TR" dirty="0" err="1" smtClean="0"/>
              <a:t>describe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r>
              <a:rPr lang="tr-TR" dirty="0" smtClean="0"/>
              <a:t> of </a:t>
            </a:r>
            <a:r>
              <a:rPr lang="tr-TR" dirty="0" err="1" smtClean="0"/>
              <a:t>populations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three</a:t>
            </a:r>
            <a:r>
              <a:rPr lang="tr-TR" dirty="0" smtClean="0"/>
              <a:t> main </a:t>
            </a:r>
            <a:r>
              <a:rPr lang="tr-TR" dirty="0" err="1" smtClean="0"/>
              <a:t>vital</a:t>
            </a:r>
            <a:r>
              <a:rPr lang="tr-TR" dirty="0" smtClean="0"/>
              <a:t> </a:t>
            </a:r>
            <a:r>
              <a:rPr lang="tr-TR" dirty="0" err="1" smtClean="0"/>
              <a:t>statistics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:</a:t>
            </a:r>
          </a:p>
          <a:p>
            <a:pPr lvl="1"/>
            <a:r>
              <a:rPr lang="tr-TR" dirty="0" err="1" smtClean="0"/>
              <a:t>Fertility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endParaRPr lang="tr-TR" dirty="0" smtClean="0"/>
          </a:p>
          <a:p>
            <a:pPr lvl="1"/>
            <a:r>
              <a:rPr lang="tr-TR" dirty="0" err="1" smtClean="0"/>
              <a:t>Mortality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endParaRPr lang="tr-TR" dirty="0" smtClean="0"/>
          </a:p>
          <a:p>
            <a:pPr lvl="1"/>
            <a:r>
              <a:rPr lang="tr-TR" dirty="0" err="1" smtClean="0"/>
              <a:t>Morbidity</a:t>
            </a:r>
            <a:r>
              <a:rPr lang="tr-TR" dirty="0" smtClean="0"/>
              <a:t> </a:t>
            </a:r>
            <a:r>
              <a:rPr lang="tr-TR" dirty="0" err="1" smtClean="0"/>
              <a:t>rates</a:t>
            </a:r>
            <a:endParaRPr lang="tr-TR" dirty="0"/>
          </a:p>
          <a:p>
            <a:pPr marL="393192" lvl="1" indent="0">
              <a:buNone/>
            </a:pPr>
            <a:r>
              <a:rPr lang="tr-TR" b="1" dirty="0" err="1" smtClean="0"/>
              <a:t>Morbidity</a:t>
            </a:r>
            <a:r>
              <a:rPr lang="tr-TR" b="1" dirty="0" smtClean="0"/>
              <a:t> </a:t>
            </a:r>
            <a:r>
              <a:rPr lang="tr-TR" b="1" dirty="0" err="1" smtClean="0"/>
              <a:t>rates</a:t>
            </a:r>
            <a:r>
              <a:rPr lang="tr-TR" b="1" dirty="0"/>
              <a:t> </a:t>
            </a:r>
            <a:r>
              <a:rPr lang="tr-TR" b="1" dirty="0" err="1" smtClean="0"/>
              <a:t>have</a:t>
            </a:r>
            <a:r>
              <a:rPr lang="tr-TR" b="1" dirty="0" smtClean="0"/>
              <a:t> </a:t>
            </a:r>
            <a:r>
              <a:rPr lang="tr-TR" b="1" dirty="0" err="1" smtClean="0"/>
              <a:t>specific</a:t>
            </a:r>
            <a:r>
              <a:rPr lang="tr-TR" b="1" dirty="0" smtClean="0"/>
              <a:t> </a:t>
            </a:r>
            <a:r>
              <a:rPr lang="tr-TR" b="1" dirty="0" err="1" smtClean="0"/>
              <a:t>importance</a:t>
            </a:r>
            <a:r>
              <a:rPr lang="tr-TR" b="1" dirty="0" smtClean="0"/>
              <a:t> </a:t>
            </a:r>
            <a:r>
              <a:rPr lang="tr-TR" b="1" dirty="0" err="1" smtClean="0"/>
              <a:t>dealing</a:t>
            </a:r>
            <a:r>
              <a:rPr lang="tr-TR" b="1" dirty="0" smtClean="0"/>
              <a:t> </a:t>
            </a:r>
            <a:r>
              <a:rPr lang="tr-TR" b="1" dirty="0" err="1" smtClean="0"/>
              <a:t>with</a:t>
            </a:r>
            <a:r>
              <a:rPr lang="tr-TR" b="1" dirty="0" smtClean="0"/>
              <a:t> </a:t>
            </a:r>
            <a:r>
              <a:rPr lang="tr-TR" b="1" dirty="0" err="1" smtClean="0"/>
              <a:t>study</a:t>
            </a:r>
            <a:r>
              <a:rPr lang="tr-TR" b="1" dirty="0" smtClean="0"/>
              <a:t> </a:t>
            </a:r>
            <a:r>
              <a:rPr lang="tr-TR" b="1" dirty="0" err="1" smtClean="0"/>
              <a:t>designs</a:t>
            </a:r>
            <a:endParaRPr lang="tr-TR" b="1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88454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Morbidity</a:t>
            </a:r>
            <a:r>
              <a:rPr lang="tr-TR" dirty="0" smtClean="0"/>
              <a:t> </a:t>
            </a:r>
            <a:r>
              <a:rPr lang="tr-TR" dirty="0" err="1" smtClean="0"/>
              <a:t>Rates-Incidence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Incidence</a:t>
            </a:r>
            <a:r>
              <a:rPr lang="tr-TR" dirty="0"/>
              <a:t> </a:t>
            </a:r>
            <a:r>
              <a:rPr lang="tr-TR" dirty="0" smtClean="0"/>
              <a:t>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new</a:t>
            </a:r>
            <a:r>
              <a:rPr lang="tr-TR" dirty="0" smtClean="0"/>
              <a:t> </a:t>
            </a:r>
            <a:r>
              <a:rPr lang="tr-TR" dirty="0" err="1" smtClean="0"/>
              <a:t>cases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occuring</a:t>
            </a:r>
            <a:r>
              <a:rPr lang="tr-TR" dirty="0" smtClean="0"/>
              <a:t> in an at-risk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during</a:t>
            </a:r>
            <a:r>
              <a:rPr lang="tr-TR" dirty="0" smtClean="0"/>
              <a:t> a </a:t>
            </a:r>
            <a:r>
              <a:rPr lang="tr-TR" dirty="0" err="1" smtClean="0"/>
              <a:t>defined</a:t>
            </a:r>
            <a:r>
              <a:rPr lang="tr-TR" dirty="0" smtClean="0"/>
              <a:t> time </a:t>
            </a:r>
            <a:r>
              <a:rPr lang="tr-TR" dirty="0" err="1" smtClean="0"/>
              <a:t>interval</a:t>
            </a:r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413006"/>
              </p:ext>
            </p:extLst>
          </p:nvPr>
        </p:nvGraphicFramePr>
        <p:xfrm>
          <a:off x="1619672" y="4077072"/>
          <a:ext cx="6096000" cy="1463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 rowSpan="2">
                  <a:txBody>
                    <a:bodyPr/>
                    <a:lstStyle/>
                    <a:p>
                      <a:pPr algn="l"/>
                      <a:endParaRPr lang="tr-TR" dirty="0" smtClean="0"/>
                    </a:p>
                    <a:p>
                      <a:pPr algn="l"/>
                      <a:r>
                        <a:rPr lang="tr-TR" dirty="0" err="1" smtClean="0"/>
                        <a:t>Incidence</a:t>
                      </a:r>
                      <a:endParaRPr lang="tr-TR" dirty="0" smtClean="0"/>
                    </a:p>
                    <a:p>
                      <a:pPr algn="l"/>
                      <a:r>
                        <a:rPr lang="tr-TR" dirty="0" err="1" smtClean="0"/>
                        <a:t>per</a:t>
                      </a:r>
                      <a:r>
                        <a:rPr lang="tr-TR" baseline="0" dirty="0" smtClean="0"/>
                        <a:t>  </a:t>
                      </a:r>
                      <a:r>
                        <a:rPr lang="tr-TR" b="1" baseline="0" dirty="0" smtClean="0"/>
                        <a:t>1000</a:t>
                      </a:r>
                      <a:r>
                        <a:rPr lang="tr-TR" baseline="0" dirty="0" smtClean="0"/>
                        <a:t>        =   </a:t>
                      </a:r>
                      <a:endParaRPr lang="tr-TR" dirty="0" smtClean="0"/>
                    </a:p>
                    <a:p>
                      <a:pPr algn="l"/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dirty="0" err="1" smtClean="0"/>
                        <a:t>Number</a:t>
                      </a:r>
                      <a:r>
                        <a:rPr lang="tr-TR" sz="1200" dirty="0" smtClean="0"/>
                        <a:t> of </a:t>
                      </a:r>
                      <a:r>
                        <a:rPr lang="tr-TR" sz="1200" dirty="0" err="1" smtClean="0"/>
                        <a:t>new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cases</a:t>
                      </a:r>
                      <a:r>
                        <a:rPr lang="tr-TR" sz="1200" dirty="0" smtClean="0"/>
                        <a:t> of a </a:t>
                      </a:r>
                      <a:r>
                        <a:rPr lang="tr-TR" sz="1200" dirty="0" err="1" smtClean="0"/>
                        <a:t>disease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occuring</a:t>
                      </a:r>
                      <a:r>
                        <a:rPr lang="tr-TR" sz="1200" dirty="0" smtClean="0"/>
                        <a:t> in </a:t>
                      </a:r>
                      <a:r>
                        <a:rPr lang="tr-TR" sz="1200" dirty="0" err="1" smtClean="0"/>
                        <a:t>the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population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during</a:t>
                      </a:r>
                      <a:r>
                        <a:rPr lang="tr-TR" sz="1200" dirty="0" smtClean="0"/>
                        <a:t> a </a:t>
                      </a:r>
                      <a:r>
                        <a:rPr lang="tr-TR" sz="1200" dirty="0" err="1" smtClean="0"/>
                        <a:t>specified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period</a:t>
                      </a:r>
                      <a:r>
                        <a:rPr lang="tr-TR" sz="1200" dirty="0" smtClean="0"/>
                        <a:t> of time</a:t>
                      </a:r>
                      <a:endParaRPr lang="tr-TR" sz="1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X </a:t>
                      </a:r>
                      <a:r>
                        <a:rPr lang="tr-TR" b="1" dirty="0" smtClean="0"/>
                        <a:t>1000</a:t>
                      </a:r>
                      <a:endParaRPr lang="tr-T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dirty="0" err="1" smtClean="0"/>
                        <a:t>Number</a:t>
                      </a:r>
                      <a:r>
                        <a:rPr lang="tr-TR" sz="1200" dirty="0" smtClean="0"/>
                        <a:t> of </a:t>
                      </a:r>
                      <a:r>
                        <a:rPr lang="tr-TR" sz="1200" dirty="0" err="1" smtClean="0"/>
                        <a:t>persons</a:t>
                      </a:r>
                      <a:r>
                        <a:rPr lang="tr-TR" sz="1200" dirty="0" smtClean="0"/>
                        <a:t> at risk of </a:t>
                      </a:r>
                      <a:r>
                        <a:rPr lang="tr-TR" sz="1200" dirty="0" err="1" smtClean="0"/>
                        <a:t>developing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the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disease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during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that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period</a:t>
                      </a:r>
                      <a:r>
                        <a:rPr lang="tr-TR" sz="1200" dirty="0" smtClean="0"/>
                        <a:t> of time</a:t>
                      </a:r>
                      <a:endParaRPr lang="tr-TR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18784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Cumulative</a:t>
            </a:r>
            <a:r>
              <a:rPr lang="tr-TR" dirty="0" smtClean="0"/>
              <a:t> </a:t>
            </a:r>
            <a:r>
              <a:rPr lang="tr-TR" dirty="0" err="1" smtClean="0"/>
              <a:t>incidence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  <a:p>
            <a:endParaRPr lang="tr-TR" dirty="0"/>
          </a:p>
          <a:p>
            <a:r>
              <a:rPr lang="en-US" dirty="0"/>
              <a:t>Cumulative </a:t>
            </a:r>
            <a:r>
              <a:rPr lang="en-US" dirty="0" smtClean="0"/>
              <a:t>incidence</a:t>
            </a:r>
            <a:r>
              <a:rPr lang="tr-TR" dirty="0" smtClean="0"/>
              <a:t> (life time </a:t>
            </a:r>
            <a:r>
              <a:rPr lang="tr-TR" dirty="0" err="1" smtClean="0"/>
              <a:t>incidence</a:t>
            </a:r>
            <a:r>
              <a:rPr lang="tr-TR" dirty="0" smtClean="0"/>
              <a:t>)</a:t>
            </a:r>
            <a:endParaRPr lang="tr-TR" dirty="0"/>
          </a:p>
          <a:p>
            <a:pPr lvl="1"/>
            <a:r>
              <a:rPr lang="tr-TR" dirty="0"/>
              <a:t>N</a:t>
            </a:r>
            <a:r>
              <a:rPr lang="en-US" dirty="0" smtClean="0"/>
              <a:t>umber </a:t>
            </a:r>
            <a:r>
              <a:rPr lang="en-US" dirty="0"/>
              <a:t>of people who have ever had </a:t>
            </a:r>
            <a:r>
              <a:rPr lang="tr-TR" dirty="0" smtClean="0"/>
              <a:t>an </a:t>
            </a:r>
            <a:r>
              <a:rPr lang="tr-TR" dirty="0" err="1" smtClean="0"/>
              <a:t>event</a:t>
            </a:r>
            <a:r>
              <a:rPr lang="en-US" dirty="0" smtClean="0"/>
              <a:t> </a:t>
            </a:r>
            <a:r>
              <a:rPr lang="en-US" dirty="0"/>
              <a:t>divided by total number of people who were asked the question about ever having </a:t>
            </a:r>
            <a:r>
              <a:rPr lang="tr-TR" dirty="0" err="1" smtClean="0"/>
              <a:t>event</a:t>
            </a:r>
            <a:r>
              <a:rPr lang="en-US" dirty="0" smtClean="0"/>
              <a:t> </a:t>
            </a:r>
            <a:endParaRPr lang="en-US" dirty="0"/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745517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Incidence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If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at risk of an </a:t>
            </a:r>
            <a:r>
              <a:rPr lang="tr-TR" dirty="0" err="1" smtClean="0"/>
              <a:t>event</a:t>
            </a:r>
            <a:r>
              <a:rPr lang="tr-TR" dirty="0" smtClean="0"/>
              <a:t> is </a:t>
            </a:r>
            <a:r>
              <a:rPr lang="tr-TR" dirty="0" err="1" smtClean="0"/>
              <a:t>used</a:t>
            </a:r>
            <a:r>
              <a:rPr lang="tr-TR" dirty="0" smtClean="0"/>
              <a:t> as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denominator</a:t>
            </a:r>
            <a:r>
              <a:rPr lang="tr-TR" dirty="0" smtClean="0"/>
              <a:t>, it </a:t>
            </a:r>
            <a:r>
              <a:rPr lang="tr-TR" dirty="0" err="1" smtClean="0"/>
              <a:t>implies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all</a:t>
            </a:r>
            <a:r>
              <a:rPr lang="tr-TR" dirty="0" smtClean="0"/>
              <a:t> </a:t>
            </a:r>
            <a:r>
              <a:rPr lang="tr-TR" dirty="0" err="1" smtClean="0"/>
              <a:t>individuals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followed</a:t>
            </a:r>
            <a:r>
              <a:rPr lang="tr-TR" dirty="0" smtClean="0"/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the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same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/>
              <a:t>for</a:t>
            </a:r>
            <a:r>
              <a:rPr lang="tr-TR" dirty="0" smtClean="0"/>
              <a:t> a </a:t>
            </a:r>
            <a:r>
              <a:rPr lang="tr-TR" dirty="0" err="1" smtClean="0"/>
              <a:t>specified</a:t>
            </a:r>
            <a:r>
              <a:rPr lang="tr-TR" dirty="0" smtClean="0"/>
              <a:t> of time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dirty="0" err="1" smtClean="0"/>
              <a:t>Otherwise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denominator</a:t>
            </a:r>
            <a:r>
              <a:rPr lang="tr-TR" dirty="0" smtClean="0"/>
              <a:t> </a:t>
            </a:r>
            <a:r>
              <a:rPr lang="tr-TR" dirty="0" err="1" smtClean="0"/>
              <a:t>should</a:t>
            </a:r>
            <a:r>
              <a:rPr lang="tr-TR" dirty="0" smtClean="0"/>
              <a:t> be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person</a:t>
            </a:r>
            <a:r>
              <a:rPr lang="tr-TR" dirty="0" smtClean="0"/>
              <a:t>-time at risk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event</a:t>
            </a:r>
            <a:endParaRPr lang="tr-TR" dirty="0" smtClean="0"/>
          </a:p>
          <a:p>
            <a:pPr lvl="1"/>
            <a:r>
              <a:rPr lang="tr-TR" dirty="0" err="1" smtClean="0"/>
              <a:t>Example</a:t>
            </a:r>
            <a:r>
              <a:rPr lang="tr-TR" dirty="0" smtClean="0"/>
              <a:t>: </a:t>
            </a:r>
            <a:r>
              <a:rPr lang="tr-TR" dirty="0" err="1" smtClean="0"/>
              <a:t>Incidence</a:t>
            </a:r>
            <a:r>
              <a:rPr lang="tr-TR" dirty="0" smtClean="0"/>
              <a:t> rate of </a:t>
            </a:r>
            <a:r>
              <a:rPr lang="tr-TR" dirty="0" err="1"/>
              <a:t>t</a:t>
            </a:r>
            <a:r>
              <a:rPr lang="tr-TR" dirty="0" err="1" smtClean="0"/>
              <a:t>uberculosis</a:t>
            </a:r>
            <a:r>
              <a:rPr lang="tr-TR" dirty="0" smtClean="0"/>
              <a:t> = </a:t>
            </a:r>
            <a:r>
              <a:rPr lang="tr-TR" dirty="0" smtClean="0">
                <a:latin typeface="+mj-lt"/>
              </a:rPr>
              <a:t>25 </a:t>
            </a:r>
            <a:r>
              <a:rPr lang="tr-TR" dirty="0" err="1" smtClean="0">
                <a:latin typeface="+mj-lt"/>
              </a:rPr>
              <a:t>per</a:t>
            </a:r>
            <a:r>
              <a:rPr lang="tr-TR" dirty="0" smtClean="0">
                <a:latin typeface="+mj-lt"/>
              </a:rPr>
              <a:t> 10.000 </a:t>
            </a:r>
            <a:r>
              <a:rPr lang="tr-TR" dirty="0" err="1" smtClean="0"/>
              <a:t>person-years</a:t>
            </a:r>
            <a:endParaRPr lang="tr-TR" dirty="0" smtClean="0"/>
          </a:p>
          <a:p>
            <a:endParaRPr lang="tr-TR" sz="2400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84909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Knowledge of </a:t>
            </a:r>
            <a:r>
              <a:rPr lang="tr-TR" dirty="0" err="1" smtClean="0"/>
              <a:t>Science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dirty="0" err="1" smtClean="0">
                <a:solidFill>
                  <a:srgbClr val="0070C0"/>
                </a:solidFill>
              </a:rPr>
              <a:t>One’s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r>
              <a:rPr lang="tr-TR" b="1" dirty="0" err="1" smtClean="0">
                <a:solidFill>
                  <a:srgbClr val="0070C0"/>
                </a:solidFill>
              </a:rPr>
              <a:t>knowledge</a:t>
            </a:r>
            <a:r>
              <a:rPr lang="tr-TR" b="1" dirty="0" smtClean="0">
                <a:solidFill>
                  <a:srgbClr val="0070C0"/>
                </a:solidFill>
              </a:rPr>
              <a:t> of </a:t>
            </a:r>
            <a:r>
              <a:rPr lang="tr-TR" b="1" dirty="0" err="1" smtClean="0">
                <a:solidFill>
                  <a:srgbClr val="0070C0"/>
                </a:solidFill>
              </a:rPr>
              <a:t>science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r>
              <a:rPr lang="tr-TR" b="1" dirty="0" err="1" smtClean="0">
                <a:solidFill>
                  <a:srgbClr val="0070C0"/>
                </a:solidFill>
              </a:rPr>
              <a:t>begins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r>
              <a:rPr lang="tr-TR" b="1" dirty="0" err="1" smtClean="0">
                <a:solidFill>
                  <a:srgbClr val="0070C0"/>
                </a:solidFill>
              </a:rPr>
              <a:t>when</a:t>
            </a:r>
            <a:r>
              <a:rPr lang="tr-TR" b="1" dirty="0" smtClean="0">
                <a:solidFill>
                  <a:srgbClr val="0070C0"/>
                </a:solidFill>
              </a:rPr>
              <a:t> he can </a:t>
            </a:r>
            <a:r>
              <a:rPr lang="tr-TR" b="1" dirty="0" err="1" smtClean="0">
                <a:solidFill>
                  <a:srgbClr val="0070C0"/>
                </a:solidFill>
              </a:rPr>
              <a:t>measure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r>
              <a:rPr lang="tr-TR" b="1" dirty="0" err="1" smtClean="0">
                <a:solidFill>
                  <a:srgbClr val="0070C0"/>
                </a:solidFill>
              </a:rPr>
              <a:t>what</a:t>
            </a:r>
            <a:r>
              <a:rPr lang="tr-TR" b="1" dirty="0" smtClean="0">
                <a:solidFill>
                  <a:srgbClr val="0070C0"/>
                </a:solidFill>
              </a:rPr>
              <a:t> he is </a:t>
            </a:r>
            <a:r>
              <a:rPr lang="tr-TR" b="1" dirty="0" err="1" smtClean="0">
                <a:solidFill>
                  <a:srgbClr val="0070C0"/>
                </a:solidFill>
              </a:rPr>
              <a:t>speaking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r>
              <a:rPr lang="tr-TR" b="1" dirty="0" err="1" smtClean="0">
                <a:solidFill>
                  <a:srgbClr val="0070C0"/>
                </a:solidFill>
              </a:rPr>
              <a:t>about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r>
              <a:rPr lang="tr-TR" b="1" dirty="0" err="1" smtClean="0">
                <a:solidFill>
                  <a:srgbClr val="0070C0"/>
                </a:solidFill>
              </a:rPr>
              <a:t>and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r>
              <a:rPr lang="tr-TR" b="1" dirty="0" err="1" smtClean="0">
                <a:solidFill>
                  <a:srgbClr val="0070C0"/>
                </a:solidFill>
              </a:rPr>
              <a:t>express</a:t>
            </a:r>
            <a:r>
              <a:rPr lang="tr-TR" b="1" dirty="0" smtClean="0">
                <a:solidFill>
                  <a:srgbClr val="0070C0"/>
                </a:solidFill>
              </a:rPr>
              <a:t> it in </a:t>
            </a:r>
            <a:r>
              <a:rPr lang="tr-TR" b="1" dirty="0" err="1" smtClean="0">
                <a:solidFill>
                  <a:srgbClr val="0070C0"/>
                </a:solidFill>
              </a:rPr>
              <a:t>numbers</a:t>
            </a:r>
            <a:endParaRPr lang="tr-TR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b="1" dirty="0" smtClean="0">
                <a:solidFill>
                  <a:srgbClr val="0070C0"/>
                </a:solidFill>
              </a:rPr>
              <a:t>                                             </a:t>
            </a:r>
            <a:r>
              <a:rPr lang="tr-TR" b="1" dirty="0" err="1" smtClean="0">
                <a:solidFill>
                  <a:srgbClr val="0070C0"/>
                </a:solidFill>
              </a:rPr>
              <a:t>Lord</a:t>
            </a:r>
            <a:r>
              <a:rPr lang="tr-TR" b="1" dirty="0" smtClean="0">
                <a:solidFill>
                  <a:srgbClr val="0070C0"/>
                </a:solidFill>
              </a:rPr>
              <a:t> Kelvin </a:t>
            </a:r>
            <a:r>
              <a:rPr lang="tr-TR" b="1" dirty="0" smtClean="0">
                <a:solidFill>
                  <a:srgbClr val="0070C0"/>
                </a:solidFill>
                <a:latin typeface="+mj-lt"/>
              </a:rPr>
              <a:t>(1824-1907)</a:t>
            </a:r>
            <a:endParaRPr lang="tr-TR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48368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Morbidity</a:t>
            </a:r>
            <a:r>
              <a:rPr lang="tr-TR" dirty="0"/>
              <a:t> </a:t>
            </a:r>
            <a:r>
              <a:rPr lang="tr-TR" dirty="0" err="1" smtClean="0"/>
              <a:t>Rates-Prevalence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Prevalence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proportion</a:t>
            </a:r>
            <a:r>
              <a:rPr lang="tr-TR" dirty="0" smtClean="0"/>
              <a:t> of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334110"/>
              </p:ext>
            </p:extLst>
          </p:nvPr>
        </p:nvGraphicFramePr>
        <p:xfrm>
          <a:off x="1115616" y="4581128"/>
          <a:ext cx="6840759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0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 rowSpan="2">
                  <a:txBody>
                    <a:bodyPr/>
                    <a:lstStyle/>
                    <a:p>
                      <a:pPr algn="l"/>
                      <a:endParaRPr lang="tr-TR" dirty="0" smtClean="0"/>
                    </a:p>
                    <a:p>
                      <a:pPr algn="l"/>
                      <a:r>
                        <a:rPr lang="tr-TR" dirty="0" err="1" smtClean="0"/>
                        <a:t>Prevalence</a:t>
                      </a:r>
                      <a:r>
                        <a:rPr lang="tr-TR" dirty="0" smtClean="0"/>
                        <a:t> (</a:t>
                      </a:r>
                      <a:r>
                        <a:rPr lang="tr-TR" dirty="0" err="1" smtClean="0"/>
                        <a:t>period</a:t>
                      </a:r>
                      <a:r>
                        <a:rPr lang="tr-TR" dirty="0" smtClean="0"/>
                        <a:t>)</a:t>
                      </a:r>
                    </a:p>
                    <a:p>
                      <a:pPr algn="l"/>
                      <a:r>
                        <a:rPr lang="tr-TR" dirty="0" err="1" smtClean="0"/>
                        <a:t>per</a:t>
                      </a:r>
                      <a:r>
                        <a:rPr lang="tr-TR" baseline="0" dirty="0" smtClean="0"/>
                        <a:t>  </a:t>
                      </a:r>
                      <a:r>
                        <a:rPr lang="tr-TR" b="1" baseline="0" dirty="0" smtClean="0"/>
                        <a:t>1000</a:t>
                      </a:r>
                      <a:r>
                        <a:rPr lang="tr-TR" baseline="0" dirty="0" smtClean="0"/>
                        <a:t>        =   </a:t>
                      </a:r>
                      <a:endParaRPr lang="tr-TR" dirty="0" smtClean="0"/>
                    </a:p>
                    <a:p>
                      <a:pPr algn="l"/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dirty="0" err="1" smtClean="0"/>
                        <a:t>Number</a:t>
                      </a:r>
                      <a:r>
                        <a:rPr lang="tr-TR" sz="1200" dirty="0" smtClean="0"/>
                        <a:t> of </a:t>
                      </a:r>
                      <a:r>
                        <a:rPr lang="tr-TR" sz="1200" dirty="0" err="1" smtClean="0"/>
                        <a:t>cases</a:t>
                      </a:r>
                      <a:r>
                        <a:rPr lang="tr-TR" sz="1200" dirty="0" smtClean="0"/>
                        <a:t> of </a:t>
                      </a:r>
                      <a:r>
                        <a:rPr lang="tr-TR" sz="1200" dirty="0" err="1" smtClean="0"/>
                        <a:t>disease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present</a:t>
                      </a:r>
                      <a:r>
                        <a:rPr lang="tr-TR" sz="1200" dirty="0" smtClean="0"/>
                        <a:t> in </a:t>
                      </a:r>
                      <a:r>
                        <a:rPr lang="tr-TR" sz="1200" dirty="0" err="1" smtClean="0"/>
                        <a:t>the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population</a:t>
                      </a:r>
                      <a:r>
                        <a:rPr lang="tr-TR" sz="1200" dirty="0" smtClean="0"/>
                        <a:t> in a time </a:t>
                      </a:r>
                      <a:r>
                        <a:rPr lang="tr-TR" sz="1200" dirty="0" err="1" smtClean="0"/>
                        <a:t>period</a:t>
                      </a:r>
                      <a:endParaRPr lang="tr-TR" sz="12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X </a:t>
                      </a:r>
                      <a:r>
                        <a:rPr lang="tr-TR" b="1" dirty="0" smtClean="0"/>
                        <a:t>1000</a:t>
                      </a:r>
                      <a:endParaRPr lang="tr-T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dirty="0" err="1" smtClean="0"/>
                        <a:t>Number</a:t>
                      </a:r>
                      <a:r>
                        <a:rPr lang="tr-TR" sz="1200" dirty="0" smtClean="0"/>
                        <a:t> of </a:t>
                      </a:r>
                      <a:r>
                        <a:rPr lang="tr-TR" sz="1200" dirty="0" err="1" smtClean="0"/>
                        <a:t>persons</a:t>
                      </a:r>
                      <a:r>
                        <a:rPr lang="tr-TR" sz="1200" dirty="0" smtClean="0"/>
                        <a:t> in </a:t>
                      </a:r>
                      <a:r>
                        <a:rPr lang="tr-TR" sz="1200" dirty="0" err="1" smtClean="0"/>
                        <a:t>the</a:t>
                      </a:r>
                      <a:r>
                        <a:rPr lang="tr-TR" sz="1200" dirty="0" smtClean="0"/>
                        <a:t> </a:t>
                      </a:r>
                      <a:r>
                        <a:rPr lang="tr-TR" sz="1200" dirty="0" err="1" smtClean="0"/>
                        <a:t>population</a:t>
                      </a:r>
                      <a:r>
                        <a:rPr lang="tr-TR" sz="1200" dirty="0" smtClean="0"/>
                        <a:t> at </a:t>
                      </a:r>
                      <a:r>
                        <a:rPr lang="tr-TR" sz="1200" dirty="0" err="1" smtClean="0"/>
                        <a:t>that</a:t>
                      </a:r>
                      <a:r>
                        <a:rPr lang="tr-TR" sz="1200" dirty="0" smtClean="0"/>
                        <a:t> time</a:t>
                      </a:r>
                      <a:r>
                        <a:rPr lang="tr-TR" sz="1200" baseline="0" dirty="0" smtClean="0"/>
                        <a:t> </a:t>
                      </a:r>
                      <a:r>
                        <a:rPr lang="tr-TR" sz="1200" baseline="0" dirty="0" err="1" smtClean="0"/>
                        <a:t>period</a:t>
                      </a:r>
                      <a:endParaRPr lang="tr-TR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5" y="2763838"/>
            <a:ext cx="6102350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3089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Prevalence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tr-TR" dirty="0"/>
          </a:p>
          <a:p>
            <a:r>
              <a:rPr lang="tr-TR" dirty="0" err="1"/>
              <a:t>Prevalence</a:t>
            </a:r>
            <a:r>
              <a:rPr lang="tr-TR" dirty="0"/>
              <a:t> is a </a:t>
            </a:r>
            <a:r>
              <a:rPr lang="tr-TR" dirty="0" err="1"/>
              <a:t>proportion</a:t>
            </a:r>
            <a:endParaRPr lang="tr-TR" dirty="0"/>
          </a:p>
          <a:p>
            <a:r>
              <a:rPr lang="en-US" dirty="0" smtClean="0"/>
              <a:t>It </a:t>
            </a:r>
            <a:r>
              <a:rPr lang="en-US" dirty="0"/>
              <a:t>measures the extent (amount) of the event (disease) in the population in a specified time</a:t>
            </a:r>
          </a:p>
          <a:p>
            <a:r>
              <a:rPr lang="en-US" dirty="0" smtClean="0"/>
              <a:t>The </a:t>
            </a:r>
            <a:r>
              <a:rPr lang="en-US" dirty="0"/>
              <a:t>numerator includes both new and existing cases of disease</a:t>
            </a:r>
          </a:p>
          <a:p>
            <a:r>
              <a:rPr lang="en-US" dirty="0" smtClean="0"/>
              <a:t>Time </a:t>
            </a:r>
            <a:r>
              <a:rPr lang="en-US" dirty="0"/>
              <a:t>is a descriptor of the measure but is not a part of the denominator (</a:t>
            </a:r>
            <a:r>
              <a:rPr lang="en-US" dirty="0" smtClean="0"/>
              <a:t>do </a:t>
            </a:r>
            <a:r>
              <a:rPr lang="en-US" dirty="0"/>
              <a:t>not use person-time)</a:t>
            </a:r>
          </a:p>
          <a:p>
            <a:r>
              <a:rPr lang="en-US" dirty="0" smtClean="0"/>
              <a:t>Sometimes</a:t>
            </a:r>
            <a:r>
              <a:rPr lang="en-US" dirty="0"/>
              <a:t>, the term </a:t>
            </a:r>
            <a:r>
              <a:rPr lang="en-US" b="1" dirty="0"/>
              <a:t>prevalence </a:t>
            </a:r>
            <a:r>
              <a:rPr lang="en-US" b="1" dirty="0" smtClean="0"/>
              <a:t>rate</a:t>
            </a:r>
            <a:r>
              <a:rPr lang="tr-TR" b="1" dirty="0" smtClean="0"/>
              <a:t> </a:t>
            </a:r>
            <a:r>
              <a:rPr lang="en-US" dirty="0" smtClean="0"/>
              <a:t>is </a:t>
            </a:r>
            <a:r>
              <a:rPr lang="en-US" dirty="0"/>
              <a:t>used even though it is </a:t>
            </a:r>
            <a:r>
              <a:rPr lang="en-US" dirty="0" smtClean="0"/>
              <a:t>a</a:t>
            </a:r>
            <a:r>
              <a:rPr lang="tr-TR" dirty="0" smtClean="0"/>
              <a:t> </a:t>
            </a:r>
            <a:r>
              <a:rPr lang="tr-TR" dirty="0" err="1" smtClean="0"/>
              <a:t>proportion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632985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Point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Period</a:t>
            </a:r>
            <a:r>
              <a:rPr lang="tr-TR" dirty="0" smtClean="0"/>
              <a:t> </a:t>
            </a:r>
            <a:r>
              <a:rPr lang="tr-TR" dirty="0" err="1" smtClean="0"/>
              <a:t>Prevalence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tr-TR" sz="2800" dirty="0"/>
          </a:p>
          <a:p>
            <a:r>
              <a:rPr lang="en-US" sz="2800" dirty="0"/>
              <a:t>Two types of </a:t>
            </a:r>
            <a:r>
              <a:rPr lang="en-US" sz="2800" dirty="0" smtClean="0"/>
              <a:t>prevalence</a:t>
            </a:r>
            <a:endParaRPr lang="tr-TR" sz="2800" dirty="0" smtClean="0"/>
          </a:p>
          <a:p>
            <a:pPr lvl="1"/>
            <a:r>
              <a:rPr lang="en-US" b="1" dirty="0" smtClean="0"/>
              <a:t>Point prevalence</a:t>
            </a:r>
            <a:r>
              <a:rPr lang="tr-TR" dirty="0"/>
              <a:t> </a:t>
            </a:r>
            <a:endParaRPr lang="tr-TR" dirty="0" smtClean="0"/>
          </a:p>
          <a:p>
            <a:pPr lvl="1"/>
            <a:r>
              <a:rPr lang="tr-TR" b="1" dirty="0" err="1" smtClean="0"/>
              <a:t>Period</a:t>
            </a:r>
            <a:r>
              <a:rPr lang="tr-TR" b="1" dirty="0" smtClean="0"/>
              <a:t> </a:t>
            </a:r>
            <a:r>
              <a:rPr lang="tr-TR" b="1" dirty="0" err="1" smtClean="0"/>
              <a:t>prevalence</a:t>
            </a:r>
            <a:endParaRPr lang="tr-TR" dirty="0"/>
          </a:p>
          <a:p>
            <a:pPr lvl="1"/>
            <a:endParaRPr lang="tr-TR" dirty="0"/>
          </a:p>
          <a:p>
            <a:pPr marL="393192" lvl="1" indent="0">
              <a:buNone/>
            </a:pPr>
            <a:r>
              <a:rPr lang="en-US" dirty="0" smtClean="0"/>
              <a:t>Examples </a:t>
            </a:r>
            <a:r>
              <a:rPr lang="en-US" dirty="0"/>
              <a:t>of point and period prevalence and cumulative incidence in interview studies of </a:t>
            </a:r>
            <a:r>
              <a:rPr lang="en-US" dirty="0" smtClean="0"/>
              <a:t>asthma</a:t>
            </a:r>
            <a:endParaRPr lang="tr-TR" dirty="0" smtClean="0"/>
          </a:p>
          <a:p>
            <a:pPr marL="393192" lvl="1" indent="0">
              <a:buNone/>
            </a:pPr>
            <a:endParaRPr lang="tr-TR" dirty="0"/>
          </a:p>
          <a:p>
            <a:pPr lvl="1"/>
            <a:r>
              <a:rPr lang="en-US" dirty="0" smtClean="0"/>
              <a:t>“</a:t>
            </a:r>
            <a:r>
              <a:rPr lang="en-US" dirty="0"/>
              <a:t>Do you currently have </a:t>
            </a:r>
            <a:r>
              <a:rPr lang="en-US" dirty="0" err="1"/>
              <a:t>asthma?”Point</a:t>
            </a:r>
            <a:r>
              <a:rPr lang="en-US" dirty="0"/>
              <a:t> prevalence</a:t>
            </a:r>
          </a:p>
          <a:p>
            <a:pPr lvl="1"/>
            <a:endParaRPr lang="tr-TR" dirty="0"/>
          </a:p>
          <a:p>
            <a:pPr lvl="1"/>
            <a:r>
              <a:rPr lang="en-US" dirty="0"/>
              <a:t>"Have you had asthma during the last n </a:t>
            </a:r>
            <a:r>
              <a:rPr lang="en-US" dirty="0" err="1"/>
              <a:t>years?”Period</a:t>
            </a:r>
            <a:r>
              <a:rPr lang="en-US" dirty="0"/>
              <a:t> prevalence</a:t>
            </a:r>
          </a:p>
          <a:p>
            <a:pPr lvl="1"/>
            <a:endParaRPr lang="tr-TR" dirty="0"/>
          </a:p>
          <a:p>
            <a:pPr lvl="1"/>
            <a:r>
              <a:rPr lang="en-US" dirty="0"/>
              <a:t>“Have you ever had </a:t>
            </a:r>
            <a:r>
              <a:rPr lang="en-US" dirty="0" err="1"/>
              <a:t>asthma?”Cumulative</a:t>
            </a:r>
            <a:r>
              <a:rPr lang="en-US" dirty="0"/>
              <a:t> or life-time incidence</a:t>
            </a:r>
          </a:p>
          <a:p>
            <a:pPr lvl="1"/>
            <a:endParaRPr lang="tr-TR" dirty="0"/>
          </a:p>
          <a:p>
            <a:pPr lvl="1"/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736898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Incidence</a:t>
            </a:r>
            <a:r>
              <a:rPr lang="tr-TR" dirty="0" smtClean="0"/>
              <a:t> &amp; </a:t>
            </a:r>
            <a:r>
              <a:rPr lang="tr-TR" dirty="0" err="1" smtClean="0"/>
              <a:t>Prevalence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r-TR" dirty="0"/>
          </a:p>
          <a:p>
            <a:r>
              <a:rPr lang="en-US" dirty="0"/>
              <a:t>A chronic, incurable disease, such as diabetes, </a:t>
            </a:r>
            <a:r>
              <a:rPr lang="tr-TR" dirty="0" err="1"/>
              <a:t>r</a:t>
            </a:r>
            <a:r>
              <a:rPr lang="tr-TR" dirty="0" err="1" smtClean="0"/>
              <a:t>omatoid</a:t>
            </a:r>
            <a:r>
              <a:rPr lang="tr-TR" dirty="0" smtClean="0"/>
              <a:t> </a:t>
            </a:r>
            <a:r>
              <a:rPr lang="tr-TR" dirty="0" err="1" smtClean="0"/>
              <a:t>arthiritis</a:t>
            </a:r>
            <a:r>
              <a:rPr lang="tr-TR" dirty="0" smtClean="0"/>
              <a:t> </a:t>
            </a:r>
            <a:r>
              <a:rPr lang="en-US" dirty="0" smtClean="0"/>
              <a:t>can </a:t>
            </a:r>
            <a:r>
              <a:rPr lang="en-US" dirty="0"/>
              <a:t>have a </a:t>
            </a:r>
            <a:r>
              <a:rPr lang="en-US" b="1" dirty="0"/>
              <a:t>low incidence but high prevalence</a:t>
            </a:r>
            <a:r>
              <a:rPr lang="en-US" dirty="0"/>
              <a:t>, because the disease is not very fatal—but it cannot be completely </a:t>
            </a:r>
            <a:r>
              <a:rPr lang="en-US" dirty="0" smtClean="0"/>
              <a:t>cured</a:t>
            </a:r>
            <a:endParaRPr lang="tr-TR" dirty="0"/>
          </a:p>
          <a:p>
            <a:r>
              <a:rPr lang="en-US" dirty="0" smtClean="0"/>
              <a:t>A </a:t>
            </a:r>
            <a:r>
              <a:rPr lang="en-US" dirty="0"/>
              <a:t>short-duration, curable disease, such as the common cold</a:t>
            </a:r>
            <a:r>
              <a:rPr lang="en-US" dirty="0" smtClean="0"/>
              <a:t>,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fatal</a:t>
            </a:r>
            <a:r>
              <a:rPr lang="tr-TR" dirty="0" smtClean="0"/>
              <a:t> </a:t>
            </a:r>
            <a:r>
              <a:rPr lang="tr-TR" dirty="0" err="1" smtClean="0"/>
              <a:t>diseases</a:t>
            </a:r>
            <a:r>
              <a:rPr lang="tr-TR" dirty="0" smtClean="0"/>
              <a:t> </a:t>
            </a:r>
            <a:r>
              <a:rPr lang="tr-TR" dirty="0" err="1" smtClean="0"/>
              <a:t>such</a:t>
            </a:r>
            <a:r>
              <a:rPr lang="tr-TR" dirty="0" smtClean="0"/>
              <a:t> as </a:t>
            </a:r>
            <a:r>
              <a:rPr lang="tr-TR" dirty="0" err="1" smtClean="0"/>
              <a:t>rabies</a:t>
            </a:r>
            <a:r>
              <a:rPr lang="en-US" dirty="0" smtClean="0"/>
              <a:t> </a:t>
            </a:r>
            <a:r>
              <a:rPr lang="en-US" dirty="0"/>
              <a:t>can have a </a:t>
            </a:r>
            <a:r>
              <a:rPr lang="en-US" b="1" dirty="0"/>
              <a:t>high incidence but low prevalence</a:t>
            </a:r>
            <a:r>
              <a:rPr lang="en-US" dirty="0"/>
              <a:t>, because many people get a cold each year—but it lasts for a short time</a:t>
            </a:r>
          </a:p>
        </p:txBody>
      </p:sp>
    </p:spTree>
    <p:extLst>
      <p:ext uri="{BB962C8B-B14F-4D97-AF65-F5344CB8AC3E}">
        <p14:creationId xmlns:p14="http://schemas.microsoft.com/office/powerpoint/2010/main" val="6724978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Prevalence</a:t>
            </a:r>
            <a:r>
              <a:rPr lang="tr-TR" dirty="0" smtClean="0"/>
              <a:t> </a:t>
            </a:r>
            <a:r>
              <a:rPr lang="tr-TR" dirty="0" err="1" smtClean="0"/>
              <a:t>Pool</a:t>
            </a:r>
            <a:endParaRPr lang="tr-TR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2555776" y="3717032"/>
            <a:ext cx="0" cy="136815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5508104" y="3717032"/>
            <a:ext cx="0" cy="136815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2555776" y="5085184"/>
            <a:ext cx="295232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4362450" y="4227004"/>
            <a:ext cx="120588" cy="18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Oval 15"/>
          <p:cNvSpPr/>
          <p:nvPr/>
        </p:nvSpPr>
        <p:spPr>
          <a:xfrm>
            <a:off x="4092338" y="4120281"/>
            <a:ext cx="120588" cy="18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653136"/>
            <a:ext cx="140220" cy="201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273" y="419949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416871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50" y="4619931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581" y="4710733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509119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540" y="4710733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09120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526" y="4205411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021" y="4144168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0" y="445073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320" y="4098688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258" y="4753768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306" y="425789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222" y="470232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249" y="3918668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965" y="389707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281" y="425789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006" y="2896144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038" y="3924449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007" y="2996952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272" y="2795339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676" y="2795338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581" y="3267160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399" y="3166353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şağı Bükülü Ok 23"/>
          <p:cNvSpPr/>
          <p:nvPr/>
        </p:nvSpPr>
        <p:spPr>
          <a:xfrm flipH="1">
            <a:off x="4014643" y="2366237"/>
            <a:ext cx="862157" cy="731520"/>
          </a:xfrm>
          <a:prstGeom prst="curved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4597927" y="3526452"/>
            <a:ext cx="120588" cy="18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kutusu 24"/>
          <p:cNvSpPr txBox="1"/>
          <p:nvPr/>
        </p:nvSpPr>
        <p:spPr>
          <a:xfrm>
            <a:off x="913414" y="5373216"/>
            <a:ext cx="7489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err="1" smtClean="0">
                <a:solidFill>
                  <a:srgbClr val="C00000"/>
                </a:solidFill>
              </a:rPr>
              <a:t>Prevalence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increases</a:t>
            </a:r>
            <a:r>
              <a:rPr lang="tr-TR" sz="2000" b="1" dirty="0" smtClean="0">
                <a:solidFill>
                  <a:srgbClr val="C00000"/>
                </a:solidFill>
              </a:rPr>
              <a:t> as </a:t>
            </a:r>
            <a:r>
              <a:rPr lang="tr-TR" sz="2000" b="1" dirty="0" err="1" smtClean="0">
                <a:solidFill>
                  <a:srgbClr val="C00000"/>
                </a:solidFill>
              </a:rPr>
              <a:t>new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incidences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are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added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to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the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pool</a:t>
            </a:r>
            <a:endParaRPr lang="tr-T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437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Prevalence</a:t>
            </a:r>
            <a:r>
              <a:rPr lang="tr-TR" dirty="0" smtClean="0"/>
              <a:t> </a:t>
            </a:r>
            <a:r>
              <a:rPr lang="tr-TR" dirty="0" err="1" smtClean="0"/>
              <a:t>Pool</a:t>
            </a:r>
            <a:endParaRPr lang="tr-TR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2555776" y="3717032"/>
            <a:ext cx="0" cy="136815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5508104" y="3717032"/>
            <a:ext cx="0" cy="136815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2555776" y="5085184"/>
            <a:ext cx="258638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4362450" y="4227004"/>
            <a:ext cx="120588" cy="18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Oval 15"/>
          <p:cNvSpPr/>
          <p:nvPr/>
        </p:nvSpPr>
        <p:spPr>
          <a:xfrm>
            <a:off x="4092338" y="4120281"/>
            <a:ext cx="120588" cy="18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653136"/>
            <a:ext cx="140220" cy="201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273" y="419949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416871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50" y="4619931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581" y="4710733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509119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540" y="4710733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09120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526" y="4205411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021" y="4144168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0" y="445073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320" y="4098688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258" y="4753768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306" y="425789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222" y="470232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249" y="3918668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965" y="389707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281" y="425789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267" y="5455318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038" y="3924449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774" y="5672519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245" y="3924448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390" y="5753276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254" y="5472464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722" y="5253705"/>
            <a:ext cx="1397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şağı Bükülü Ok 23"/>
          <p:cNvSpPr/>
          <p:nvPr/>
        </p:nvSpPr>
        <p:spPr>
          <a:xfrm>
            <a:off x="5735624" y="4286588"/>
            <a:ext cx="595110" cy="731520"/>
          </a:xfrm>
          <a:prstGeom prst="curved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5281856" y="5085184"/>
            <a:ext cx="120588" cy="18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112625" y="2564115"/>
            <a:ext cx="9020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err="1" smtClean="0">
                <a:solidFill>
                  <a:srgbClr val="C00000"/>
                </a:solidFill>
              </a:rPr>
              <a:t>Prevalence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decreases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the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cases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subtracted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from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the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pool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by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death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or</a:t>
            </a:r>
            <a:r>
              <a:rPr lang="tr-TR" sz="2000" b="1" dirty="0" smtClean="0">
                <a:solidFill>
                  <a:srgbClr val="C00000"/>
                </a:solidFill>
              </a:rPr>
              <a:t> </a:t>
            </a:r>
            <a:r>
              <a:rPr lang="tr-TR" sz="2000" b="1" dirty="0" err="1" smtClean="0">
                <a:solidFill>
                  <a:srgbClr val="C00000"/>
                </a:solidFill>
              </a:rPr>
              <a:t>cure</a:t>
            </a:r>
            <a:endParaRPr lang="tr-T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7813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Years</a:t>
            </a:r>
            <a:r>
              <a:rPr lang="tr-TR" dirty="0" smtClean="0"/>
              <a:t> of </a:t>
            </a:r>
            <a:r>
              <a:rPr lang="tr-TR" dirty="0" err="1" smtClean="0"/>
              <a:t>Potential</a:t>
            </a:r>
            <a:r>
              <a:rPr lang="tr-TR" dirty="0" smtClean="0"/>
              <a:t> Life </a:t>
            </a:r>
            <a:r>
              <a:rPr lang="tr-TR" dirty="0" err="1" smtClean="0"/>
              <a:t>Lost</a:t>
            </a:r>
            <a:endParaRPr lang="tr-T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tr-TR" dirty="0" smtClean="0"/>
                  <a:t>Years of </a:t>
                </a:r>
                <a:r>
                  <a:rPr lang="tr-TR" dirty="0" err="1" smtClean="0"/>
                  <a:t>potential</a:t>
                </a:r>
                <a:r>
                  <a:rPr lang="tr-TR" dirty="0" smtClean="0"/>
                  <a:t> life </a:t>
                </a:r>
                <a:r>
                  <a:rPr lang="tr-TR" dirty="0" err="1" smtClean="0"/>
                  <a:t>lost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measures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impact</a:t>
                </a:r>
                <a:r>
                  <a:rPr lang="tr-TR" dirty="0" smtClean="0"/>
                  <a:t> of </a:t>
                </a:r>
                <a:r>
                  <a:rPr lang="tr-TR" dirty="0" err="1" smtClean="0"/>
                  <a:t>mortality</a:t>
                </a:r>
                <a:r>
                  <a:rPr lang="tr-TR" dirty="0" smtClean="0"/>
                  <a:t> on </a:t>
                </a:r>
                <a:r>
                  <a:rPr lang="tr-TR" dirty="0" err="1" smtClean="0"/>
                  <a:t>society</a:t>
                </a:r>
                <a:endParaRPr lang="tr-TR" dirty="0" smtClean="0"/>
              </a:p>
              <a:p>
                <a:r>
                  <a:rPr lang="tr-TR" dirty="0" err="1" smtClean="0"/>
                  <a:t>Often</a:t>
                </a:r>
                <a:r>
                  <a:rPr lang="tr-TR" dirty="0" smtClean="0"/>
                  <a:t>, </a:t>
                </a:r>
                <a:r>
                  <a:rPr lang="tr-TR" dirty="0" err="1" smtClean="0"/>
                  <a:t>age</a:t>
                </a:r>
                <a:r>
                  <a:rPr lang="tr-TR" dirty="0" smtClean="0"/>
                  <a:t> </a:t>
                </a:r>
                <a:r>
                  <a:rPr lang="tr-TR" dirty="0" smtClean="0">
                    <a:latin typeface="+mj-lt"/>
                  </a:rPr>
                  <a:t>65 </a:t>
                </a:r>
                <a:r>
                  <a:rPr lang="tr-TR" dirty="0" err="1" smtClean="0">
                    <a:latin typeface="+mj-lt"/>
                  </a:rPr>
                  <a:t>or</a:t>
                </a:r>
                <a:r>
                  <a:rPr lang="tr-TR" dirty="0" smtClean="0">
                    <a:latin typeface="+mj-lt"/>
                  </a:rPr>
                  <a:t> 75 </a:t>
                </a:r>
                <a:r>
                  <a:rPr lang="tr-TR" dirty="0" smtClean="0"/>
                  <a:t>is </a:t>
                </a:r>
                <a:r>
                  <a:rPr lang="tr-TR" dirty="0" err="1" smtClean="0"/>
                  <a:t>used</a:t>
                </a:r>
                <a:r>
                  <a:rPr lang="tr-TR" dirty="0" smtClean="0"/>
                  <a:t> in </a:t>
                </a:r>
                <a:r>
                  <a:rPr lang="tr-TR" dirty="0" err="1" smtClean="0"/>
                  <a:t>the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calculation</a:t>
                </a:r>
                <a:endParaRPr lang="tr-TR" dirty="0" smtClean="0"/>
              </a:p>
              <a:p>
                <a:r>
                  <a:rPr lang="tr-TR" dirty="0" err="1" smtClean="0"/>
                  <a:t>For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example</a:t>
                </a:r>
                <a:r>
                  <a:rPr lang="tr-TR" dirty="0" smtClean="0"/>
                  <a:t>, a </a:t>
                </a:r>
                <a:r>
                  <a:rPr lang="tr-TR" dirty="0" err="1" smtClean="0"/>
                  <a:t>person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who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died</a:t>
                </a:r>
                <a:r>
                  <a:rPr lang="tr-TR" dirty="0" smtClean="0"/>
                  <a:t> at </a:t>
                </a:r>
                <a:r>
                  <a:rPr lang="tr-TR" dirty="0" err="1" smtClean="0"/>
                  <a:t>age</a:t>
                </a:r>
                <a:r>
                  <a:rPr lang="tr-TR" dirty="0" smtClean="0"/>
                  <a:t> </a:t>
                </a:r>
                <a:r>
                  <a:rPr lang="tr-TR" dirty="0" smtClean="0">
                    <a:latin typeface="+mj-lt"/>
                  </a:rPr>
                  <a:t>30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from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heart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disease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will</a:t>
                </a:r>
                <a:r>
                  <a:rPr lang="tr-TR" dirty="0" smtClean="0"/>
                  <a:t> </a:t>
                </a:r>
                <a:r>
                  <a:rPr lang="tr-TR" dirty="0" err="1" smtClean="0"/>
                  <a:t>contribute</a:t>
                </a:r>
                <a:r>
                  <a:rPr lang="tr-TR" dirty="0" smtClean="0"/>
                  <a:t> </a:t>
                </a:r>
                <a:r>
                  <a:rPr lang="tr-TR" dirty="0" smtClean="0">
                    <a:latin typeface="+mj-lt"/>
                  </a:rPr>
                  <a:t>65-30=35</a:t>
                </a:r>
                <a:r>
                  <a:rPr lang="tr-TR" dirty="0" smtClean="0"/>
                  <a:t> YPLL</a:t>
                </a:r>
              </a:p>
              <a:p>
                <a:endParaRPr lang="tr-TR" dirty="0"/>
              </a:p>
              <a:p>
                <a:r>
                  <a:rPr lang="tr-TR" sz="2000" dirty="0" smtClean="0"/>
                  <a:t>YPLL rate </a:t>
                </a:r>
                <a:r>
                  <a:rPr lang="tr-TR" sz="2000" dirty="0" err="1" smtClean="0"/>
                  <a:t>per</a:t>
                </a:r>
                <a:r>
                  <a:rPr lang="tr-TR" sz="2000" dirty="0" smtClean="0"/>
                  <a:t> </a:t>
                </a:r>
                <a:r>
                  <a:rPr lang="tr-TR" sz="2000" dirty="0" smtClean="0">
                    <a:latin typeface="+mj-lt"/>
                  </a:rPr>
                  <a:t>100.000=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2000" b="0" i="1" smtClean="0">
                            <a:latin typeface="Cambria Math"/>
                          </a:rPr>
                          <m:t>𝑆𝑢𝑚</m:t>
                        </m:r>
                        <m:r>
                          <a:rPr lang="tr-TR" sz="2000" b="0" i="1" smtClean="0">
                            <a:latin typeface="Cambria Math"/>
                          </a:rPr>
                          <m:t> (65 − </m:t>
                        </m:r>
                        <m:r>
                          <a:rPr lang="tr-TR" sz="2000" b="0" i="1" smtClean="0">
                            <a:latin typeface="Cambria Math"/>
                          </a:rPr>
                          <m:t>𝑎𝑔𝑒</m:t>
                        </m:r>
                        <m:r>
                          <a:rPr lang="tr-TR" sz="20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000" b="0" i="1" smtClean="0">
                            <a:latin typeface="Cambria Math"/>
                          </a:rPr>
                          <m:t>𝑎𝑡</m:t>
                        </m:r>
                        <m:r>
                          <a:rPr lang="tr-TR" sz="20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000" b="0" i="1" smtClean="0">
                            <a:latin typeface="Cambria Math"/>
                          </a:rPr>
                          <m:t>𝑑𝑒𝑎𝑡h</m:t>
                        </m:r>
                        <m:r>
                          <a:rPr lang="tr-TR" sz="2000" b="0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tr-TR" sz="2000" b="0" i="1" smtClean="0">
                            <a:latin typeface="Cambria Math"/>
                          </a:rPr>
                          <m:t>𝑁𝑢𝑚𝑏𝑒𝑟</m:t>
                        </m:r>
                        <m:r>
                          <a:rPr lang="tr-TR" sz="20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000" b="0" i="1" smtClean="0">
                            <a:latin typeface="Cambria Math"/>
                          </a:rPr>
                          <m:t>𝑜𝑓</m:t>
                        </m:r>
                        <m:r>
                          <a:rPr lang="tr-TR" sz="20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000" b="0" i="1" smtClean="0">
                            <a:latin typeface="Cambria Math"/>
                          </a:rPr>
                          <m:t>𝑝𝑒𝑜𝑝𝑙𝑒</m:t>
                        </m:r>
                        <m:r>
                          <a:rPr lang="tr-TR" sz="2000" b="0" i="1" smtClean="0">
                            <a:latin typeface="Cambria Math"/>
                          </a:rPr>
                          <m:t> 65 </m:t>
                        </m:r>
                        <m:r>
                          <a:rPr lang="tr-TR" sz="2000" b="0" i="1" smtClean="0">
                            <a:latin typeface="Cambria Math"/>
                          </a:rPr>
                          <m:t>𝑎𝑛𝑑</m:t>
                        </m:r>
                        <m:r>
                          <a:rPr lang="tr-TR" sz="2000" b="0" i="1" smtClean="0">
                            <a:latin typeface="Cambria Math"/>
                          </a:rPr>
                          <m:t> </m:t>
                        </m:r>
                        <m:r>
                          <a:rPr lang="tr-TR" sz="2000" b="0" i="1" smtClean="0">
                            <a:latin typeface="Cambria Math"/>
                          </a:rPr>
                          <m:t>𝑦𝑜𝑢𝑛𝑔𝑒𝑟</m:t>
                        </m:r>
                      </m:den>
                    </m:f>
                    <m:r>
                      <a:rPr lang="tr-TR" sz="20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tr-TR" sz="2000" smtClean="0">
                    <a:latin typeface="+mj-lt"/>
                  </a:rPr>
                  <a:t>X 100.000</a:t>
                </a:r>
                <a:endParaRPr lang="tr-TR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11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3963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Scales</a:t>
            </a:r>
            <a:r>
              <a:rPr lang="tr-TR" dirty="0" smtClean="0"/>
              <a:t> of </a:t>
            </a:r>
            <a:r>
              <a:rPr lang="tr-TR" dirty="0" err="1" smtClean="0"/>
              <a:t>Measurement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three</a:t>
            </a:r>
            <a:r>
              <a:rPr lang="tr-TR" dirty="0" smtClean="0"/>
              <a:t> </a:t>
            </a:r>
            <a:r>
              <a:rPr lang="tr-TR" dirty="0" err="1" smtClean="0"/>
              <a:t>scales</a:t>
            </a:r>
            <a:r>
              <a:rPr lang="tr-TR" dirty="0" smtClean="0"/>
              <a:t> of </a:t>
            </a:r>
            <a:r>
              <a:rPr lang="tr-TR" dirty="0" err="1" smtClean="0"/>
              <a:t>measurement</a:t>
            </a:r>
            <a:r>
              <a:rPr lang="tr-TR" dirty="0" smtClean="0"/>
              <a:t> </a:t>
            </a:r>
            <a:r>
              <a:rPr lang="tr-TR" dirty="0" err="1" smtClean="0"/>
              <a:t>occur</a:t>
            </a:r>
            <a:r>
              <a:rPr lang="tr-TR" dirty="0" smtClean="0"/>
              <a:t> in </a:t>
            </a:r>
            <a:r>
              <a:rPr lang="tr-TR" dirty="0" err="1" smtClean="0"/>
              <a:t>medicine</a:t>
            </a:r>
            <a:r>
              <a:rPr lang="tr-TR" dirty="0" smtClean="0"/>
              <a:t> </a:t>
            </a:r>
          </a:p>
          <a:p>
            <a:pPr marL="0" indent="0">
              <a:buNone/>
            </a:pPr>
            <a:endParaRPr lang="tr-TR" dirty="0"/>
          </a:p>
          <a:p>
            <a:pPr marL="822960" lvl="1" indent="-457200">
              <a:buFont typeface="+mj-lt"/>
              <a:buAutoNum type="arabicPeriod"/>
            </a:pPr>
            <a:r>
              <a:rPr lang="tr-TR" dirty="0" smtClean="0"/>
              <a:t>	Nominal </a:t>
            </a:r>
            <a:r>
              <a:rPr lang="tr-TR" dirty="0" err="1" smtClean="0"/>
              <a:t>Scales</a:t>
            </a:r>
            <a:endParaRPr lang="tr-TR" dirty="0" smtClean="0"/>
          </a:p>
          <a:p>
            <a:pPr marL="822960" lvl="1" indent="-457200">
              <a:buFont typeface="+mj-lt"/>
              <a:buAutoNum type="arabicPeriod"/>
            </a:pPr>
            <a:r>
              <a:rPr lang="tr-TR" dirty="0" smtClean="0"/>
              <a:t> </a:t>
            </a:r>
            <a:r>
              <a:rPr lang="tr-TR" dirty="0" err="1" smtClean="0"/>
              <a:t>Ordinal</a:t>
            </a:r>
            <a:r>
              <a:rPr lang="tr-TR" dirty="0" smtClean="0"/>
              <a:t> </a:t>
            </a:r>
            <a:r>
              <a:rPr lang="tr-TR" dirty="0" err="1" smtClean="0"/>
              <a:t>Scales</a:t>
            </a:r>
            <a:endParaRPr lang="tr-TR" dirty="0" smtClean="0"/>
          </a:p>
          <a:p>
            <a:pPr marL="822960" lvl="1" indent="-457200">
              <a:buFont typeface="+mj-lt"/>
              <a:buAutoNum type="arabicPeriod"/>
            </a:pPr>
            <a:r>
              <a:rPr lang="tr-TR" dirty="0"/>
              <a:t> </a:t>
            </a:r>
            <a:r>
              <a:rPr lang="tr-TR" dirty="0" err="1" smtClean="0"/>
              <a:t>Numerical</a:t>
            </a:r>
            <a:r>
              <a:rPr lang="tr-TR" dirty="0" smtClean="0"/>
              <a:t> </a:t>
            </a:r>
            <a:r>
              <a:rPr lang="tr-TR" dirty="0" err="1" smtClean="0"/>
              <a:t>Scales</a:t>
            </a:r>
            <a:r>
              <a:rPr lang="tr-TR" dirty="0" smtClean="0"/>
              <a:t>	</a:t>
            </a:r>
          </a:p>
          <a:p>
            <a:pPr marL="365760" lvl="1" indent="0">
              <a:buNone/>
            </a:pPr>
            <a:endParaRPr lang="tr-TR" dirty="0"/>
          </a:p>
          <a:p>
            <a:pPr marL="365760" lvl="1" indent="0">
              <a:buNone/>
            </a:pP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scale</a:t>
            </a:r>
            <a:r>
              <a:rPr lang="tr-TR" dirty="0" smtClean="0"/>
              <a:t> of </a:t>
            </a:r>
            <a:r>
              <a:rPr lang="tr-TR" dirty="0" err="1" smtClean="0"/>
              <a:t>measurement</a:t>
            </a:r>
            <a:r>
              <a:rPr lang="tr-TR" dirty="0" smtClean="0"/>
              <a:t> </a:t>
            </a:r>
            <a:r>
              <a:rPr lang="tr-TR" dirty="0" err="1" smtClean="0"/>
              <a:t>helps</a:t>
            </a:r>
            <a:r>
              <a:rPr lang="tr-TR" dirty="0" smtClean="0"/>
              <a:t> us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understand</a:t>
            </a:r>
            <a:r>
              <a:rPr lang="tr-TR" dirty="0" smtClean="0"/>
              <a:t> </a:t>
            </a:r>
            <a:r>
              <a:rPr lang="tr-TR" dirty="0" err="1" smtClean="0"/>
              <a:t>below</a:t>
            </a:r>
            <a:endParaRPr lang="tr-TR" dirty="0" smtClean="0"/>
          </a:p>
          <a:p>
            <a:pPr marL="365760" lvl="1" indent="0">
              <a:buNone/>
            </a:pPr>
            <a:r>
              <a:rPr lang="tr-TR" dirty="0"/>
              <a:t>	</a:t>
            </a:r>
            <a:endParaRPr lang="tr-TR" dirty="0" smtClean="0"/>
          </a:p>
          <a:p>
            <a:pPr marL="822960" lvl="1" indent="-457200">
              <a:buFont typeface="+mj-lt"/>
              <a:buAutoNum type="arabicPeriod"/>
            </a:pPr>
            <a:r>
              <a:rPr lang="tr-TR" dirty="0" smtClean="0"/>
              <a:t>	</a:t>
            </a:r>
            <a:r>
              <a:rPr lang="tr-TR" dirty="0" err="1" smtClean="0"/>
              <a:t>What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degree</a:t>
            </a:r>
            <a:r>
              <a:rPr lang="tr-TR" dirty="0" smtClean="0"/>
              <a:t> of </a:t>
            </a:r>
            <a:r>
              <a:rPr lang="tr-TR" dirty="0" err="1" smtClean="0"/>
              <a:t>precision</a:t>
            </a:r>
            <a:r>
              <a:rPr lang="tr-TR" dirty="0" smtClean="0"/>
              <a:t> of </a:t>
            </a:r>
            <a:r>
              <a:rPr lang="tr-TR" dirty="0" err="1" smtClean="0"/>
              <a:t>measured</a:t>
            </a:r>
            <a:r>
              <a:rPr lang="tr-TR" dirty="0" smtClean="0"/>
              <a:t> data</a:t>
            </a:r>
          </a:p>
          <a:p>
            <a:pPr marL="822960" lvl="1" indent="-457200">
              <a:buFont typeface="+mj-lt"/>
              <a:buAutoNum type="arabicPeriod"/>
            </a:pPr>
            <a:r>
              <a:rPr lang="tr-TR" dirty="0" smtClean="0"/>
              <a:t> </a:t>
            </a:r>
            <a:r>
              <a:rPr lang="tr-TR" dirty="0" err="1" smtClean="0"/>
              <a:t>Which</a:t>
            </a:r>
            <a:r>
              <a:rPr lang="tr-TR" dirty="0" smtClean="0"/>
              <a:t> </a:t>
            </a:r>
            <a:r>
              <a:rPr lang="tr-TR" dirty="0" err="1" smtClean="0"/>
              <a:t>statistical</a:t>
            </a:r>
            <a:r>
              <a:rPr lang="tr-TR" dirty="0" smtClean="0"/>
              <a:t> </a:t>
            </a:r>
            <a:r>
              <a:rPr lang="tr-TR" dirty="0" err="1" smtClean="0"/>
              <a:t>methods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be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analyze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data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	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54902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Nominal </a:t>
            </a:r>
            <a:r>
              <a:rPr lang="tr-TR" dirty="0" err="1" smtClean="0"/>
              <a:t>Scales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Nominal </a:t>
            </a:r>
            <a:r>
              <a:rPr lang="tr-TR" dirty="0" err="1" smtClean="0"/>
              <a:t>scale</a:t>
            </a:r>
            <a:r>
              <a:rPr lang="tr-TR" dirty="0" smtClean="0"/>
              <a:t> is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classify</a:t>
            </a:r>
            <a:r>
              <a:rPr lang="tr-TR" dirty="0" smtClean="0"/>
              <a:t> </a:t>
            </a:r>
            <a:r>
              <a:rPr lang="tr-TR" dirty="0" err="1" smtClean="0"/>
              <a:t>charactheristic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objects</a:t>
            </a:r>
            <a:r>
              <a:rPr lang="tr-TR" dirty="0" smtClean="0"/>
              <a:t> </a:t>
            </a:r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categories</a:t>
            </a:r>
            <a:endParaRPr lang="tr-TR" dirty="0"/>
          </a:p>
          <a:p>
            <a:r>
              <a:rPr lang="tr-TR" dirty="0" err="1" smtClean="0"/>
              <a:t>Sometimes</a:t>
            </a:r>
            <a:r>
              <a:rPr lang="tr-TR" dirty="0" smtClean="0"/>
              <a:t> nominal </a:t>
            </a:r>
            <a:r>
              <a:rPr lang="tr-TR" dirty="0" err="1" smtClean="0"/>
              <a:t>variables</a:t>
            </a:r>
            <a:r>
              <a:rPr lang="tr-TR" dirty="0" smtClean="0"/>
              <a:t> 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referred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as «</a:t>
            </a:r>
            <a:r>
              <a:rPr lang="tr-TR" dirty="0" err="1" smtClean="0"/>
              <a:t>categorical</a:t>
            </a:r>
            <a:r>
              <a:rPr lang="tr-TR" dirty="0" smtClean="0"/>
              <a:t>» </a:t>
            </a:r>
            <a:r>
              <a:rPr lang="tr-TR" dirty="0" err="1" smtClean="0"/>
              <a:t>or</a:t>
            </a:r>
            <a:r>
              <a:rPr lang="tr-TR" dirty="0" smtClean="0"/>
              <a:t> «</a:t>
            </a:r>
            <a:r>
              <a:rPr lang="tr-TR" dirty="0" err="1" smtClean="0"/>
              <a:t>qualitative</a:t>
            </a:r>
            <a:r>
              <a:rPr lang="tr-TR" dirty="0" smtClean="0"/>
              <a:t>».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853459"/>
              </p:ext>
            </p:extLst>
          </p:nvPr>
        </p:nvGraphicFramePr>
        <p:xfrm>
          <a:off x="899592" y="3861048"/>
          <a:ext cx="7200800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Variable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Values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Group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membership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</a:t>
                      </a:r>
                      <a:r>
                        <a:rPr lang="tr-TR" baseline="0" dirty="0" smtClean="0"/>
                        <a:t> = </a:t>
                      </a:r>
                      <a:r>
                        <a:rPr lang="tr-TR" baseline="0" dirty="0" err="1" smtClean="0"/>
                        <a:t>Experimental</a:t>
                      </a:r>
                      <a:endParaRPr lang="tr-TR" baseline="0" dirty="0" smtClean="0"/>
                    </a:p>
                    <a:p>
                      <a:r>
                        <a:rPr lang="tr-TR" baseline="0" dirty="0" smtClean="0"/>
                        <a:t>2 = </a:t>
                      </a:r>
                      <a:r>
                        <a:rPr lang="tr-TR" baseline="0" dirty="0" err="1" smtClean="0"/>
                        <a:t>Placebo</a:t>
                      </a:r>
                      <a:endParaRPr lang="tr-TR" baseline="0" dirty="0" smtClean="0"/>
                    </a:p>
                    <a:p>
                      <a:r>
                        <a:rPr lang="tr-TR" baseline="0" dirty="0" smtClean="0"/>
                        <a:t>3 = </a:t>
                      </a:r>
                      <a:r>
                        <a:rPr lang="tr-TR" baseline="0" dirty="0" err="1" smtClean="0"/>
                        <a:t>Routine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Sex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 = Male</a:t>
                      </a:r>
                    </a:p>
                    <a:p>
                      <a:r>
                        <a:rPr lang="tr-TR" dirty="0" smtClean="0"/>
                        <a:t>2 = </a:t>
                      </a:r>
                      <a:r>
                        <a:rPr lang="tr-TR" dirty="0" err="1" smtClean="0"/>
                        <a:t>Female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Compliance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 = </a:t>
                      </a:r>
                      <a:r>
                        <a:rPr lang="tr-TR" dirty="0" err="1" smtClean="0"/>
                        <a:t>Kept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appointment</a:t>
                      </a:r>
                      <a:endParaRPr lang="tr-TR" dirty="0" smtClean="0"/>
                    </a:p>
                    <a:p>
                      <a:r>
                        <a:rPr lang="tr-TR" dirty="0" smtClean="0"/>
                        <a:t>2 = </a:t>
                      </a:r>
                      <a:r>
                        <a:rPr lang="tr-TR" dirty="0" err="1" smtClean="0"/>
                        <a:t>Did</a:t>
                      </a:r>
                      <a:r>
                        <a:rPr lang="tr-TR" dirty="0" smtClean="0"/>
                        <a:t> not </a:t>
                      </a:r>
                      <a:r>
                        <a:rPr lang="tr-TR" dirty="0" err="1" smtClean="0"/>
                        <a:t>keep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appointment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999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Ordinal</a:t>
            </a:r>
            <a:r>
              <a:rPr lang="tr-TR" dirty="0" smtClean="0"/>
              <a:t> </a:t>
            </a:r>
            <a:r>
              <a:rPr lang="tr-TR" dirty="0" err="1"/>
              <a:t>S</a:t>
            </a:r>
            <a:r>
              <a:rPr lang="tr-TR" dirty="0" err="1" smtClean="0"/>
              <a:t>cales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case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characteristics</a:t>
            </a:r>
            <a:r>
              <a:rPr lang="tr-TR" dirty="0" smtClean="0"/>
              <a:t> can not </a:t>
            </a:r>
            <a:r>
              <a:rPr lang="tr-TR" dirty="0" err="1" smtClean="0"/>
              <a:t>only</a:t>
            </a:r>
            <a:r>
              <a:rPr lang="tr-TR" dirty="0" smtClean="0"/>
              <a:t> be put </a:t>
            </a:r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categories</a:t>
            </a:r>
            <a:r>
              <a:rPr lang="tr-TR" dirty="0" smtClean="0"/>
              <a:t>, but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categories</a:t>
            </a:r>
            <a:r>
              <a:rPr lang="tr-TR" dirty="0" smtClean="0"/>
              <a:t> </a:t>
            </a:r>
            <a:r>
              <a:rPr lang="tr-TR" dirty="0" err="1" smtClean="0"/>
              <a:t>also</a:t>
            </a:r>
            <a:r>
              <a:rPr lang="tr-TR" dirty="0" smtClean="0"/>
              <a:t> can be </a:t>
            </a:r>
            <a:r>
              <a:rPr lang="tr-TR" dirty="0" err="1" smtClean="0"/>
              <a:t>ordered</a:t>
            </a:r>
            <a:r>
              <a:rPr lang="tr-TR" dirty="0" smtClean="0"/>
              <a:t>.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distance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categories</a:t>
            </a:r>
            <a:r>
              <a:rPr lang="tr-TR" dirty="0" smtClean="0"/>
              <a:t> is </a:t>
            </a:r>
            <a:r>
              <a:rPr lang="tr-TR" dirty="0" err="1" smtClean="0"/>
              <a:t>unknown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410331"/>
              </p:ext>
            </p:extLst>
          </p:nvPr>
        </p:nvGraphicFramePr>
        <p:xfrm>
          <a:off x="1187624" y="3212976"/>
          <a:ext cx="6096000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Variables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Values</a:t>
                      </a:r>
                      <a:endParaRPr lang="tr-T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Rank</a:t>
                      </a:r>
                      <a:r>
                        <a:rPr lang="tr-TR" sz="1600" dirty="0" smtClean="0"/>
                        <a:t> in </a:t>
                      </a:r>
                      <a:r>
                        <a:rPr lang="tr-TR" sz="1600" dirty="0" err="1" smtClean="0"/>
                        <a:t>army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1 = </a:t>
                      </a:r>
                      <a:r>
                        <a:rPr lang="tr-TR" sz="1600" dirty="0" err="1" smtClean="0"/>
                        <a:t>Private</a:t>
                      </a:r>
                      <a:endParaRPr lang="tr-TR" sz="1600" dirty="0" smtClean="0"/>
                    </a:p>
                    <a:p>
                      <a:r>
                        <a:rPr lang="tr-TR" sz="1600" dirty="0" smtClean="0"/>
                        <a:t>2 = </a:t>
                      </a:r>
                      <a:r>
                        <a:rPr lang="tr-TR" sz="1600" dirty="0" err="1" smtClean="0"/>
                        <a:t>Corporal</a:t>
                      </a:r>
                      <a:endParaRPr lang="tr-TR" sz="1600" dirty="0" smtClean="0"/>
                    </a:p>
                    <a:p>
                      <a:r>
                        <a:rPr lang="tr-TR" sz="1600" dirty="0" smtClean="0"/>
                        <a:t>3 = </a:t>
                      </a:r>
                      <a:r>
                        <a:rPr lang="tr-TR" sz="1600" dirty="0" err="1" smtClean="0"/>
                        <a:t>Sergeant</a:t>
                      </a:r>
                      <a:endParaRPr lang="tr-TR" sz="1600" dirty="0" smtClean="0"/>
                    </a:p>
                    <a:p>
                      <a:r>
                        <a:rPr lang="tr-TR" sz="1600" dirty="0" smtClean="0"/>
                        <a:t>4 = </a:t>
                      </a:r>
                      <a:r>
                        <a:rPr lang="tr-TR" sz="1600" dirty="0" err="1" smtClean="0"/>
                        <a:t>Lieutenant</a:t>
                      </a:r>
                      <a:endParaRPr lang="tr-T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Socioeconomic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status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1 = </a:t>
                      </a:r>
                      <a:r>
                        <a:rPr lang="tr-TR" sz="1600" dirty="0" err="1" smtClean="0"/>
                        <a:t>Low</a:t>
                      </a:r>
                      <a:endParaRPr lang="tr-TR" sz="1600" dirty="0" smtClean="0"/>
                    </a:p>
                    <a:p>
                      <a:r>
                        <a:rPr lang="tr-TR" sz="1600" dirty="0" smtClean="0"/>
                        <a:t>2 = </a:t>
                      </a:r>
                      <a:r>
                        <a:rPr lang="tr-TR" sz="1600" dirty="0" err="1" smtClean="0"/>
                        <a:t>Middle</a:t>
                      </a:r>
                      <a:endParaRPr lang="tr-TR" sz="1600" dirty="0" smtClean="0"/>
                    </a:p>
                    <a:p>
                      <a:r>
                        <a:rPr lang="tr-TR" sz="1600" dirty="0" smtClean="0"/>
                        <a:t>3 = High</a:t>
                      </a:r>
                      <a:endParaRPr lang="tr-T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Attitude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scale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1 = </a:t>
                      </a:r>
                      <a:r>
                        <a:rPr lang="tr-TR" sz="1600" dirty="0" err="1" smtClean="0"/>
                        <a:t>Strongly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agree</a:t>
                      </a:r>
                      <a:endParaRPr lang="tr-TR" sz="1600" dirty="0" smtClean="0"/>
                    </a:p>
                    <a:p>
                      <a:r>
                        <a:rPr lang="tr-TR" sz="1600" dirty="0" smtClean="0"/>
                        <a:t>2 = </a:t>
                      </a:r>
                      <a:r>
                        <a:rPr lang="tr-TR" sz="1600" dirty="0" err="1" smtClean="0"/>
                        <a:t>Agree</a:t>
                      </a:r>
                      <a:endParaRPr lang="tr-TR" sz="1600" dirty="0" smtClean="0"/>
                    </a:p>
                    <a:p>
                      <a:r>
                        <a:rPr lang="tr-TR" sz="1600" dirty="0" smtClean="0"/>
                        <a:t>3 = </a:t>
                      </a:r>
                      <a:r>
                        <a:rPr lang="tr-TR" sz="1600" dirty="0" err="1" smtClean="0"/>
                        <a:t>Neutral</a:t>
                      </a:r>
                      <a:endParaRPr lang="tr-TR" sz="1600" dirty="0" smtClean="0"/>
                    </a:p>
                    <a:p>
                      <a:r>
                        <a:rPr lang="tr-TR" sz="1600" dirty="0" smtClean="0"/>
                        <a:t>4 = </a:t>
                      </a:r>
                      <a:r>
                        <a:rPr lang="tr-TR" sz="1600" dirty="0" err="1" smtClean="0"/>
                        <a:t>Disagree</a:t>
                      </a:r>
                      <a:endParaRPr lang="tr-TR" sz="1600" dirty="0" smtClean="0"/>
                    </a:p>
                    <a:p>
                      <a:r>
                        <a:rPr lang="tr-TR" sz="1600" dirty="0" smtClean="0"/>
                        <a:t>5 = </a:t>
                      </a:r>
                      <a:r>
                        <a:rPr lang="tr-TR" sz="1600" dirty="0" err="1" smtClean="0"/>
                        <a:t>Strongly</a:t>
                      </a:r>
                      <a:r>
                        <a:rPr lang="tr-TR" sz="1600" dirty="0" smtClean="0"/>
                        <a:t> </a:t>
                      </a:r>
                      <a:r>
                        <a:rPr lang="tr-TR" sz="1600" dirty="0" err="1" smtClean="0"/>
                        <a:t>disagree</a:t>
                      </a:r>
                      <a:endParaRPr lang="tr-T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4356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Numerical</a:t>
            </a:r>
            <a:r>
              <a:rPr lang="tr-TR" dirty="0" smtClean="0"/>
              <a:t> </a:t>
            </a:r>
            <a:r>
              <a:rPr lang="tr-TR" dirty="0" err="1" smtClean="0"/>
              <a:t>Scales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scales</a:t>
            </a:r>
            <a:r>
              <a:rPr lang="tr-TR" dirty="0" smtClean="0"/>
              <a:t> </a:t>
            </a:r>
            <a:r>
              <a:rPr lang="tr-TR" dirty="0" err="1" smtClean="0"/>
              <a:t>measure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quantity</a:t>
            </a:r>
            <a:r>
              <a:rPr lang="tr-TR" dirty="0" smtClean="0"/>
              <a:t> of </a:t>
            </a:r>
            <a:r>
              <a:rPr lang="tr-TR" dirty="0" err="1" smtClean="0"/>
              <a:t>something</a:t>
            </a:r>
            <a:endParaRPr lang="tr-TR" dirty="0" smtClean="0"/>
          </a:p>
          <a:p>
            <a:r>
              <a:rPr lang="tr-TR" dirty="0" err="1" smtClean="0"/>
              <a:t>Numerical</a:t>
            </a:r>
            <a:r>
              <a:rPr lang="tr-TR" dirty="0" smtClean="0"/>
              <a:t> </a:t>
            </a:r>
            <a:r>
              <a:rPr lang="tr-TR" dirty="0" err="1" smtClean="0"/>
              <a:t>scales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sometimes</a:t>
            </a:r>
            <a:r>
              <a:rPr lang="tr-TR" dirty="0" smtClean="0"/>
              <a:t> </a:t>
            </a:r>
            <a:r>
              <a:rPr lang="tr-TR" dirty="0" err="1" smtClean="0"/>
              <a:t>called</a:t>
            </a:r>
            <a:r>
              <a:rPr lang="tr-TR" dirty="0" smtClean="0"/>
              <a:t> «</a:t>
            </a:r>
            <a:r>
              <a:rPr lang="tr-TR" dirty="0" err="1" smtClean="0"/>
              <a:t>quantitative</a:t>
            </a:r>
            <a:r>
              <a:rPr lang="tr-TR" dirty="0" smtClean="0"/>
              <a:t> </a:t>
            </a:r>
            <a:r>
              <a:rPr lang="tr-TR" dirty="0" err="1" smtClean="0"/>
              <a:t>observations</a:t>
            </a:r>
            <a:r>
              <a:rPr lang="tr-TR" dirty="0" smtClean="0"/>
              <a:t>»</a:t>
            </a:r>
          </a:p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types</a:t>
            </a:r>
            <a:r>
              <a:rPr lang="tr-TR" dirty="0" smtClean="0"/>
              <a:t> of </a:t>
            </a:r>
            <a:r>
              <a:rPr lang="tr-TR" dirty="0" err="1" smtClean="0"/>
              <a:t>numerical</a:t>
            </a:r>
            <a:r>
              <a:rPr lang="tr-TR" dirty="0" smtClean="0"/>
              <a:t> </a:t>
            </a:r>
            <a:r>
              <a:rPr lang="tr-TR" dirty="0" err="1" smtClean="0"/>
              <a:t>scales</a:t>
            </a:r>
            <a:endParaRPr lang="tr-TR" dirty="0" smtClean="0"/>
          </a:p>
          <a:p>
            <a:pPr lvl="1"/>
            <a:r>
              <a:rPr lang="tr-TR" dirty="0" err="1" smtClean="0"/>
              <a:t>Interval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continuous</a:t>
            </a:r>
            <a:r>
              <a:rPr lang="tr-TR" dirty="0" smtClean="0"/>
              <a:t> </a:t>
            </a:r>
            <a:r>
              <a:rPr lang="tr-TR" dirty="0" err="1" smtClean="0"/>
              <a:t>scales</a:t>
            </a:r>
            <a:r>
              <a:rPr lang="tr-TR" dirty="0" smtClean="0"/>
              <a:t> </a:t>
            </a:r>
            <a:r>
              <a:rPr lang="tr-TR" dirty="0" err="1" smtClean="0"/>
              <a:t>which</a:t>
            </a:r>
            <a:r>
              <a:rPr lang="tr-TR" dirty="0" smtClean="0"/>
              <a:t> can be </a:t>
            </a:r>
            <a:r>
              <a:rPr lang="tr-TR" dirty="0" err="1" smtClean="0"/>
              <a:t>any</a:t>
            </a:r>
            <a:r>
              <a:rPr lang="tr-TR" dirty="0" smtClean="0"/>
              <a:t> </a:t>
            </a:r>
            <a:r>
              <a:rPr lang="tr-TR" dirty="0" err="1" smtClean="0"/>
              <a:t>value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points</a:t>
            </a:r>
            <a:r>
              <a:rPr lang="tr-TR" dirty="0" smtClean="0"/>
              <a:t>,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no</a:t>
            </a:r>
            <a:r>
              <a:rPr lang="tr-TR" dirty="0" smtClean="0"/>
              <a:t> </a:t>
            </a:r>
            <a:r>
              <a:rPr lang="tr-TR" dirty="0" err="1" smtClean="0"/>
              <a:t>gaps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values</a:t>
            </a:r>
            <a:r>
              <a:rPr lang="tr-TR" dirty="0" smtClean="0"/>
              <a:t> (</a:t>
            </a:r>
            <a:r>
              <a:rPr lang="tr-TR" dirty="0" err="1" smtClean="0"/>
              <a:t>age</a:t>
            </a:r>
            <a:r>
              <a:rPr lang="tr-TR" dirty="0" smtClean="0"/>
              <a:t>, </a:t>
            </a:r>
            <a:r>
              <a:rPr lang="tr-TR" dirty="0" err="1" smtClean="0"/>
              <a:t>weight</a:t>
            </a:r>
            <a:r>
              <a:rPr lang="tr-TR" dirty="0" smtClean="0"/>
              <a:t>, serum </a:t>
            </a:r>
            <a:r>
              <a:rPr lang="tr-TR" dirty="0" err="1" smtClean="0"/>
              <a:t>glucose</a:t>
            </a:r>
            <a:r>
              <a:rPr lang="tr-TR" dirty="0" smtClean="0"/>
              <a:t> </a:t>
            </a:r>
            <a:r>
              <a:rPr lang="tr-TR" dirty="0" err="1" smtClean="0"/>
              <a:t>level</a:t>
            </a:r>
            <a:r>
              <a:rPr lang="tr-TR" dirty="0" smtClean="0"/>
              <a:t> </a:t>
            </a:r>
            <a:r>
              <a:rPr lang="tr-TR" dirty="0" err="1" smtClean="0"/>
              <a:t>etc</a:t>
            </a:r>
            <a:r>
              <a:rPr lang="tr-TR" dirty="0" smtClean="0"/>
              <a:t>.)</a:t>
            </a:r>
          </a:p>
          <a:p>
            <a:pPr lvl="1"/>
            <a:r>
              <a:rPr lang="tr-TR" dirty="0" err="1" smtClean="0"/>
              <a:t>Discrete</a:t>
            </a:r>
            <a:r>
              <a:rPr lang="tr-TR" dirty="0" smtClean="0"/>
              <a:t> </a:t>
            </a:r>
            <a:r>
              <a:rPr lang="tr-TR" dirty="0" err="1" smtClean="0"/>
              <a:t>scales</a:t>
            </a:r>
            <a:r>
              <a:rPr lang="tr-TR" dirty="0" smtClean="0"/>
              <a:t> can </a:t>
            </a:r>
            <a:r>
              <a:rPr lang="tr-TR" dirty="0" err="1" smtClean="0"/>
              <a:t>take</a:t>
            </a:r>
            <a:r>
              <a:rPr lang="tr-TR" dirty="0" smtClean="0"/>
              <a:t> on </a:t>
            </a:r>
            <a:r>
              <a:rPr lang="tr-TR" dirty="0" err="1" smtClean="0"/>
              <a:t>only</a:t>
            </a:r>
            <a:r>
              <a:rPr lang="tr-TR" dirty="0" smtClean="0"/>
              <a:t> </a:t>
            </a:r>
            <a:r>
              <a:rPr lang="tr-TR" dirty="0" err="1" smtClean="0"/>
              <a:t>integer</a:t>
            </a:r>
            <a:r>
              <a:rPr lang="tr-TR" dirty="0" smtClean="0"/>
              <a:t> </a:t>
            </a:r>
            <a:r>
              <a:rPr lang="tr-TR" dirty="0" err="1" smtClean="0"/>
              <a:t>values</a:t>
            </a:r>
            <a:r>
              <a:rPr lang="tr-TR" dirty="0" smtClean="0"/>
              <a:t>,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gaps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values</a:t>
            </a:r>
            <a:r>
              <a:rPr lang="tr-TR" dirty="0"/>
              <a:t> </a:t>
            </a:r>
            <a:r>
              <a:rPr lang="tr-TR" dirty="0" smtClean="0"/>
              <a:t>(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pregnancies</a:t>
            </a:r>
            <a:r>
              <a:rPr lang="tr-TR" dirty="0" smtClean="0"/>
              <a:t>,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fractures</a:t>
            </a:r>
            <a:r>
              <a:rPr lang="tr-TR" dirty="0" smtClean="0"/>
              <a:t>,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children</a:t>
            </a:r>
            <a:r>
              <a:rPr lang="tr-TR" dirty="0" smtClean="0"/>
              <a:t>)</a:t>
            </a:r>
          </a:p>
          <a:p>
            <a:pPr lvl="1"/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43492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err="1" smtClean="0"/>
              <a:t>Measures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to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use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with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Nominal&amp;Ordinal</a:t>
            </a:r>
            <a:r>
              <a:rPr lang="tr-TR" sz="3200" b="1" dirty="0" smtClean="0"/>
              <a:t>  data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three</a:t>
            </a:r>
            <a:r>
              <a:rPr lang="tr-TR" dirty="0" smtClean="0"/>
              <a:t> </a:t>
            </a:r>
            <a:r>
              <a:rPr lang="tr-TR" dirty="0" err="1" smtClean="0"/>
              <a:t>ways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measure</a:t>
            </a:r>
            <a:r>
              <a:rPr lang="tr-TR" dirty="0" smtClean="0"/>
              <a:t> </a:t>
            </a:r>
            <a:r>
              <a:rPr lang="tr-TR" dirty="0" err="1" smtClean="0"/>
              <a:t>nominal&amp;ordinal</a:t>
            </a:r>
            <a:r>
              <a:rPr lang="tr-TR" dirty="0" smtClean="0"/>
              <a:t> data</a:t>
            </a:r>
          </a:p>
          <a:p>
            <a:pPr lvl="1"/>
            <a:r>
              <a:rPr lang="tr-TR" b="1" dirty="0" err="1" smtClean="0"/>
              <a:t>Ratio</a:t>
            </a:r>
            <a:r>
              <a:rPr lang="tr-TR" dirty="0" smtClean="0"/>
              <a:t> is </a:t>
            </a:r>
            <a:r>
              <a:rPr lang="tr-TR" dirty="0" err="1" smtClean="0"/>
              <a:t>one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</a:t>
            </a:r>
            <a:r>
              <a:rPr lang="tr-TR" dirty="0" err="1" smtClean="0"/>
              <a:t>divided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another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. </a:t>
            </a:r>
            <a:r>
              <a:rPr lang="tr-TR" dirty="0" err="1" smtClean="0"/>
              <a:t>Numerator</a:t>
            </a:r>
            <a:r>
              <a:rPr lang="tr-TR" dirty="0" smtClean="0"/>
              <a:t> </a:t>
            </a:r>
            <a:r>
              <a:rPr lang="tr-TR" dirty="0" err="1" smtClean="0"/>
              <a:t>does</a:t>
            </a:r>
            <a:r>
              <a:rPr lang="tr-TR" dirty="0" smtClean="0"/>
              <a:t> not </a:t>
            </a:r>
            <a:r>
              <a:rPr lang="tr-TR" i="1" dirty="0" err="1" smtClean="0"/>
              <a:t>have</a:t>
            </a:r>
            <a:r>
              <a:rPr lang="tr-TR" i="1" dirty="0" smtClean="0"/>
              <a:t> </a:t>
            </a:r>
            <a:r>
              <a:rPr lang="tr-TR" i="1" dirty="0" err="1" smtClean="0"/>
              <a:t>to</a:t>
            </a:r>
            <a:r>
              <a:rPr lang="tr-TR" i="1" dirty="0" smtClean="0"/>
              <a:t> be </a:t>
            </a:r>
            <a:r>
              <a:rPr lang="tr-TR" dirty="0" err="1" smtClean="0"/>
              <a:t>included</a:t>
            </a:r>
            <a:r>
              <a:rPr lang="tr-TR" dirty="0" smtClean="0"/>
              <a:t> in </a:t>
            </a:r>
            <a:r>
              <a:rPr lang="tr-TR" dirty="0" err="1" smtClean="0"/>
              <a:t>denominator</a:t>
            </a:r>
            <a:r>
              <a:rPr lang="tr-TR" dirty="0" smtClean="0"/>
              <a:t>. ( a/b)</a:t>
            </a:r>
          </a:p>
          <a:p>
            <a:pPr lvl="1"/>
            <a:r>
              <a:rPr lang="tr-TR" b="1" dirty="0" err="1" smtClean="0"/>
              <a:t>Proportion</a:t>
            </a:r>
            <a:r>
              <a:rPr lang="tr-TR" dirty="0" smtClean="0"/>
              <a:t> is a </a:t>
            </a:r>
            <a:r>
              <a:rPr lang="tr-TR" dirty="0" err="1" smtClean="0"/>
              <a:t>ratio</a:t>
            </a:r>
            <a:r>
              <a:rPr lang="tr-TR" dirty="0" smtClean="0"/>
              <a:t> </a:t>
            </a:r>
            <a:r>
              <a:rPr lang="tr-TR" dirty="0" err="1" smtClean="0"/>
              <a:t>inwhich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numerator</a:t>
            </a:r>
            <a:r>
              <a:rPr lang="tr-TR" dirty="0" smtClean="0"/>
              <a:t> is </a:t>
            </a:r>
            <a:r>
              <a:rPr lang="tr-TR" dirty="0" err="1" smtClean="0"/>
              <a:t>included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denominator</a:t>
            </a:r>
            <a:r>
              <a:rPr lang="tr-TR" dirty="0" smtClean="0"/>
              <a:t> (a/</a:t>
            </a:r>
            <a:r>
              <a:rPr lang="tr-TR" dirty="0" err="1" smtClean="0"/>
              <a:t>a+b</a:t>
            </a:r>
            <a:r>
              <a:rPr lang="tr-TR" dirty="0" smtClean="0"/>
              <a:t>)</a:t>
            </a:r>
          </a:p>
          <a:p>
            <a:pPr lvl="1"/>
            <a:r>
              <a:rPr lang="tr-TR" b="1" dirty="0" smtClean="0"/>
              <a:t>Rate</a:t>
            </a:r>
            <a:r>
              <a:rPr lang="tr-TR" dirty="0" smtClean="0"/>
              <a:t> is </a:t>
            </a:r>
            <a:r>
              <a:rPr lang="tr-TR" dirty="0" err="1" smtClean="0"/>
              <a:t>similar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proportion</a:t>
            </a:r>
            <a:r>
              <a:rPr lang="tr-TR" dirty="0" smtClean="0"/>
              <a:t>.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numerator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events&amp;cases</a:t>
            </a:r>
            <a:r>
              <a:rPr lang="tr-TR" dirty="0" smtClean="0"/>
              <a:t>,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denominator</a:t>
            </a:r>
            <a:r>
              <a:rPr lang="tr-TR" dirty="0" smtClean="0"/>
              <a:t> is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people</a:t>
            </a:r>
            <a:r>
              <a:rPr lang="tr-TR" dirty="0" smtClean="0"/>
              <a:t> at risk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</a:t>
            </a:r>
            <a:r>
              <a:rPr lang="tr-TR" dirty="0" err="1" smtClean="0"/>
              <a:t>event&amp;cases</a:t>
            </a:r>
            <a:r>
              <a:rPr lang="tr-TR" dirty="0" smtClean="0"/>
              <a:t> (a/</a:t>
            </a:r>
            <a:r>
              <a:rPr lang="tr-TR" dirty="0" err="1" smtClean="0"/>
              <a:t>a+n</a:t>
            </a:r>
            <a:r>
              <a:rPr lang="tr-TR" dirty="0" smtClean="0"/>
              <a:t> x k; k can be 100,1000,10000 </a:t>
            </a:r>
            <a:r>
              <a:rPr lang="tr-TR" dirty="0" err="1" smtClean="0"/>
              <a:t>etc</a:t>
            </a:r>
            <a:r>
              <a:rPr lang="tr-TR" dirty="0" smtClean="0"/>
              <a:t>)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44881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 </a:t>
            </a:r>
            <a:r>
              <a:rPr lang="tr-TR" dirty="0" smtClean="0"/>
              <a:t>rate </a:t>
            </a:r>
            <a:r>
              <a:rPr lang="tr-TR" dirty="0" err="1" smtClean="0"/>
              <a:t>may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not be a </a:t>
            </a:r>
            <a:r>
              <a:rPr lang="tr-TR" dirty="0" err="1" smtClean="0"/>
              <a:t>proportion</a:t>
            </a:r>
            <a:endParaRPr lang="tr-TR" dirty="0"/>
          </a:p>
          <a:p>
            <a:pPr lvl="1"/>
            <a:r>
              <a:rPr lang="tr-TR" dirty="0" err="1" smtClean="0"/>
              <a:t>Example</a:t>
            </a:r>
            <a:r>
              <a:rPr lang="tr-TR" dirty="0" smtClean="0"/>
              <a:t>:</a:t>
            </a:r>
            <a:r>
              <a:rPr lang="en-US" sz="1800" b="1" dirty="0" smtClean="0"/>
              <a:t>Infant </a:t>
            </a:r>
            <a:r>
              <a:rPr lang="en-US" sz="1800" b="1" dirty="0"/>
              <a:t>mortality rate (IMR)</a:t>
            </a:r>
            <a:r>
              <a:rPr lang="en-US" sz="1800" dirty="0"/>
              <a:t>= number of infant deaths per 1,000 live births during a calendar </a:t>
            </a:r>
            <a:r>
              <a:rPr lang="en-US" sz="1800" dirty="0" smtClean="0"/>
              <a:t>year</a:t>
            </a:r>
            <a:r>
              <a:rPr lang="tr-TR" sz="1800" dirty="0" smtClean="0"/>
              <a:t>. </a:t>
            </a:r>
            <a:r>
              <a:rPr lang="en-US" sz="1800" dirty="0" smtClean="0"/>
              <a:t>The </a:t>
            </a:r>
            <a:r>
              <a:rPr lang="en-US" sz="1800" dirty="0"/>
              <a:t>IMR is a </a:t>
            </a:r>
            <a:r>
              <a:rPr lang="en-US" sz="1800" dirty="0" smtClean="0"/>
              <a:t>ratio</a:t>
            </a:r>
            <a:r>
              <a:rPr lang="tr-TR" sz="1800" dirty="0" smtClean="0"/>
              <a:t>.</a:t>
            </a:r>
            <a:r>
              <a:rPr lang="en-US" sz="1800" dirty="0" smtClean="0"/>
              <a:t>The </a:t>
            </a:r>
            <a:r>
              <a:rPr lang="en-US" sz="1800" dirty="0"/>
              <a:t>IMR is </a:t>
            </a:r>
            <a:r>
              <a:rPr lang="en-US" sz="1800" b="1" dirty="0"/>
              <a:t>not </a:t>
            </a:r>
            <a:r>
              <a:rPr lang="en-US" sz="1800" dirty="0"/>
              <a:t>a proportion because the numerator is not necessarily part of the denominator (some infants may have been born during the previous calendar year)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1259632" y="5445224"/>
            <a:ext cx="62646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2915816" y="5157192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5868144" y="5157192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etin kutusu 9"/>
          <p:cNvSpPr txBox="1"/>
          <p:nvPr/>
        </p:nvSpPr>
        <p:spPr>
          <a:xfrm>
            <a:off x="2556816" y="4764939"/>
            <a:ext cx="935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january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5508104" y="4754967"/>
            <a:ext cx="1166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december</a:t>
            </a:r>
            <a:endParaRPr lang="tr-TR" dirty="0"/>
          </a:p>
        </p:txBody>
      </p:sp>
      <p:sp>
        <p:nvSpPr>
          <p:cNvPr id="12" name="Oval 11"/>
          <p:cNvSpPr/>
          <p:nvPr/>
        </p:nvSpPr>
        <p:spPr>
          <a:xfrm>
            <a:off x="1835696" y="4977172"/>
            <a:ext cx="338336" cy="3600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>
            <a:off x="3721204" y="5022454"/>
            <a:ext cx="360040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Metin kutusu 13"/>
          <p:cNvSpPr txBox="1"/>
          <p:nvPr/>
        </p:nvSpPr>
        <p:spPr>
          <a:xfrm>
            <a:off x="1674484" y="5446047"/>
            <a:ext cx="998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err="1" smtClean="0"/>
              <a:t>Born</a:t>
            </a:r>
            <a:r>
              <a:rPr lang="tr-TR" sz="1400" b="1" dirty="0" smtClean="0"/>
              <a:t> </a:t>
            </a:r>
          </a:p>
          <a:p>
            <a:r>
              <a:rPr lang="tr-TR" sz="1100" dirty="0" err="1" smtClean="0"/>
              <a:t>October</a:t>
            </a:r>
            <a:endParaRPr lang="tr-TR" sz="1100" dirty="0" smtClean="0"/>
          </a:p>
          <a:p>
            <a:r>
              <a:rPr lang="tr-TR" sz="1100" dirty="0" err="1" smtClean="0"/>
              <a:t>previous</a:t>
            </a:r>
            <a:r>
              <a:rPr lang="tr-TR" sz="1100" dirty="0" smtClean="0"/>
              <a:t> </a:t>
            </a:r>
            <a:r>
              <a:rPr lang="tr-TR" sz="1100" dirty="0" err="1" smtClean="0"/>
              <a:t>year</a:t>
            </a:r>
            <a:endParaRPr lang="tr-TR" sz="11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4025521" y="4768539"/>
            <a:ext cx="66556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 smtClean="0"/>
              <a:t>Died</a:t>
            </a:r>
            <a:endParaRPr lang="tr-TR" sz="1600" b="1" dirty="0" smtClean="0"/>
          </a:p>
          <a:p>
            <a:r>
              <a:rPr lang="tr-TR" sz="1100" b="1" dirty="0" err="1" smtClean="0"/>
              <a:t>March</a:t>
            </a:r>
            <a:endParaRPr lang="tr-TR" sz="1100" b="1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3339774" y="6133618"/>
            <a:ext cx="4750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err="1" smtClean="0">
                <a:solidFill>
                  <a:srgbClr val="FF0000"/>
                </a:solidFill>
              </a:rPr>
              <a:t>This</a:t>
            </a:r>
            <a:r>
              <a:rPr lang="tr-TR" sz="1400" b="1" dirty="0" smtClean="0">
                <a:solidFill>
                  <a:srgbClr val="FF0000"/>
                </a:solidFill>
              </a:rPr>
              <a:t> </a:t>
            </a:r>
            <a:r>
              <a:rPr lang="tr-TR" sz="1400" b="1" dirty="0" err="1" smtClean="0">
                <a:solidFill>
                  <a:srgbClr val="FF0000"/>
                </a:solidFill>
              </a:rPr>
              <a:t>case</a:t>
            </a:r>
            <a:r>
              <a:rPr lang="tr-TR" sz="1400" b="1" dirty="0" smtClean="0">
                <a:solidFill>
                  <a:srgbClr val="FF0000"/>
                </a:solidFill>
              </a:rPr>
              <a:t> </a:t>
            </a:r>
            <a:r>
              <a:rPr lang="tr-TR" sz="1400" b="1" dirty="0" err="1" smtClean="0">
                <a:solidFill>
                  <a:srgbClr val="FF0000"/>
                </a:solidFill>
              </a:rPr>
              <a:t>will</a:t>
            </a:r>
            <a:r>
              <a:rPr lang="tr-TR" sz="1400" b="1" dirty="0" smtClean="0">
                <a:solidFill>
                  <a:srgbClr val="FF0000"/>
                </a:solidFill>
              </a:rPr>
              <a:t> be in </a:t>
            </a:r>
            <a:r>
              <a:rPr lang="tr-TR" sz="1400" b="1" dirty="0" err="1" smtClean="0">
                <a:solidFill>
                  <a:srgbClr val="FF0000"/>
                </a:solidFill>
              </a:rPr>
              <a:t>numerator</a:t>
            </a:r>
            <a:r>
              <a:rPr lang="tr-TR" sz="1400" b="1" dirty="0" smtClean="0">
                <a:solidFill>
                  <a:srgbClr val="FF0000"/>
                </a:solidFill>
              </a:rPr>
              <a:t> but not in </a:t>
            </a:r>
            <a:r>
              <a:rPr lang="tr-TR" sz="1400" b="1" dirty="0" err="1" smtClean="0">
                <a:solidFill>
                  <a:srgbClr val="FF0000"/>
                </a:solidFill>
              </a:rPr>
              <a:t>denominator</a:t>
            </a:r>
            <a:endParaRPr lang="tr-TR" sz="1400" b="1" dirty="0">
              <a:solidFill>
                <a:srgbClr val="FF0000"/>
              </a:solidFill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4078205" y="5383401"/>
            <a:ext cx="790103" cy="7964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3311850" y="5517272"/>
            <a:ext cx="33833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Oval 17"/>
          <p:cNvSpPr/>
          <p:nvPr/>
        </p:nvSpPr>
        <p:spPr>
          <a:xfrm>
            <a:off x="3843191" y="5506390"/>
            <a:ext cx="33833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Oval 19"/>
          <p:cNvSpPr/>
          <p:nvPr/>
        </p:nvSpPr>
        <p:spPr>
          <a:xfrm>
            <a:off x="4529972" y="5517272"/>
            <a:ext cx="33833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Oval 20"/>
          <p:cNvSpPr/>
          <p:nvPr/>
        </p:nvSpPr>
        <p:spPr>
          <a:xfrm>
            <a:off x="5076056" y="5517272"/>
            <a:ext cx="33833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5202474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069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b="1" dirty="0" err="1">
                <a:solidFill>
                  <a:srgbClr val="04617B"/>
                </a:solidFill>
              </a:rPr>
              <a:t>Measures</a:t>
            </a:r>
            <a:r>
              <a:rPr lang="tr-TR" sz="3200" b="1" dirty="0">
                <a:solidFill>
                  <a:srgbClr val="04617B"/>
                </a:solidFill>
              </a:rPr>
              <a:t> </a:t>
            </a:r>
            <a:r>
              <a:rPr lang="tr-TR" sz="3200" b="1" dirty="0" err="1">
                <a:solidFill>
                  <a:srgbClr val="04617B"/>
                </a:solidFill>
              </a:rPr>
              <a:t>to</a:t>
            </a:r>
            <a:r>
              <a:rPr lang="tr-TR" sz="3200" b="1" dirty="0">
                <a:solidFill>
                  <a:srgbClr val="04617B"/>
                </a:solidFill>
              </a:rPr>
              <a:t> </a:t>
            </a:r>
            <a:r>
              <a:rPr lang="tr-TR" sz="3200" b="1" dirty="0" err="1">
                <a:solidFill>
                  <a:srgbClr val="04617B"/>
                </a:solidFill>
              </a:rPr>
              <a:t>use</a:t>
            </a:r>
            <a:r>
              <a:rPr lang="tr-TR" sz="3200" b="1" dirty="0">
                <a:solidFill>
                  <a:srgbClr val="04617B"/>
                </a:solidFill>
              </a:rPr>
              <a:t> </a:t>
            </a:r>
            <a:r>
              <a:rPr lang="tr-TR" sz="3200" b="1" dirty="0" err="1">
                <a:solidFill>
                  <a:srgbClr val="04617B"/>
                </a:solidFill>
              </a:rPr>
              <a:t>with</a:t>
            </a:r>
            <a:r>
              <a:rPr lang="tr-TR" sz="3200" b="1" dirty="0">
                <a:solidFill>
                  <a:srgbClr val="04617B"/>
                </a:solidFill>
              </a:rPr>
              <a:t> </a:t>
            </a:r>
            <a:r>
              <a:rPr lang="tr-TR" sz="3200" b="1" dirty="0" err="1">
                <a:solidFill>
                  <a:srgbClr val="04617B"/>
                </a:solidFill>
              </a:rPr>
              <a:t>Nominal&amp;Ordinal</a:t>
            </a:r>
            <a:r>
              <a:rPr lang="tr-TR" sz="3200" b="1" dirty="0">
                <a:solidFill>
                  <a:srgbClr val="04617B"/>
                </a:solidFill>
              </a:rPr>
              <a:t>  data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Examples</a:t>
            </a:r>
            <a:r>
              <a:rPr lang="tr-TR" dirty="0" smtClean="0"/>
              <a:t>:</a:t>
            </a:r>
          </a:p>
          <a:p>
            <a:pPr lvl="1"/>
            <a:r>
              <a:rPr lang="tr-TR" dirty="0" err="1" smtClean="0"/>
              <a:t>Ratio</a:t>
            </a:r>
            <a:r>
              <a:rPr lang="tr-TR" dirty="0" smtClean="0"/>
              <a:t>: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died</a:t>
            </a:r>
            <a:r>
              <a:rPr lang="tr-TR" dirty="0" smtClean="0"/>
              <a:t> </a:t>
            </a:r>
            <a:r>
              <a:rPr lang="tr-TR" dirty="0" err="1" smtClean="0"/>
              <a:t>because</a:t>
            </a:r>
            <a:r>
              <a:rPr lang="tr-TR" dirty="0" smtClean="0"/>
              <a:t> of </a:t>
            </a:r>
            <a:r>
              <a:rPr lang="tr-TR" dirty="0" err="1" smtClean="0"/>
              <a:t>lung</a:t>
            </a:r>
            <a:r>
              <a:rPr lang="tr-TR" dirty="0" smtClean="0"/>
              <a:t> </a:t>
            </a:r>
            <a:r>
              <a:rPr lang="tr-TR" dirty="0" err="1" smtClean="0"/>
              <a:t>cancer</a:t>
            </a:r>
            <a:r>
              <a:rPr lang="tr-TR" dirty="0" smtClean="0"/>
              <a:t> </a:t>
            </a:r>
            <a:r>
              <a:rPr lang="tr-TR" dirty="0" err="1" smtClean="0"/>
              <a:t>divided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died</a:t>
            </a:r>
            <a:r>
              <a:rPr lang="tr-TR" dirty="0" smtClean="0"/>
              <a:t> </a:t>
            </a:r>
            <a:r>
              <a:rPr lang="tr-TR" dirty="0" err="1" smtClean="0"/>
              <a:t>because</a:t>
            </a:r>
            <a:r>
              <a:rPr lang="tr-TR" dirty="0" smtClean="0"/>
              <a:t> of </a:t>
            </a:r>
            <a:r>
              <a:rPr lang="tr-TR" dirty="0" err="1" smtClean="0"/>
              <a:t>liver</a:t>
            </a:r>
            <a:r>
              <a:rPr lang="tr-TR" dirty="0" smtClean="0"/>
              <a:t> </a:t>
            </a:r>
            <a:r>
              <a:rPr lang="tr-TR" dirty="0" err="1" smtClean="0"/>
              <a:t>cancer</a:t>
            </a:r>
            <a:r>
              <a:rPr lang="tr-TR" dirty="0" smtClean="0"/>
              <a:t>.</a:t>
            </a:r>
          </a:p>
          <a:p>
            <a:pPr lvl="1"/>
            <a:r>
              <a:rPr lang="tr-TR" dirty="0" err="1" smtClean="0"/>
              <a:t>Proportion</a:t>
            </a:r>
            <a:r>
              <a:rPr lang="tr-TR" dirty="0" smtClean="0"/>
              <a:t> :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died</a:t>
            </a:r>
            <a:r>
              <a:rPr lang="tr-TR" dirty="0" smtClean="0"/>
              <a:t> </a:t>
            </a:r>
            <a:r>
              <a:rPr lang="tr-TR" dirty="0" err="1" smtClean="0"/>
              <a:t>because</a:t>
            </a:r>
            <a:r>
              <a:rPr lang="tr-TR" dirty="0" smtClean="0"/>
              <a:t> of </a:t>
            </a:r>
            <a:r>
              <a:rPr lang="tr-TR" dirty="0" err="1" smtClean="0"/>
              <a:t>lung</a:t>
            </a:r>
            <a:r>
              <a:rPr lang="tr-TR" dirty="0" smtClean="0"/>
              <a:t> </a:t>
            </a:r>
            <a:r>
              <a:rPr lang="tr-TR" dirty="0" err="1" smtClean="0"/>
              <a:t>cancer</a:t>
            </a:r>
            <a:r>
              <a:rPr lang="tr-TR" dirty="0" smtClean="0"/>
              <a:t> </a:t>
            </a:r>
            <a:r>
              <a:rPr lang="tr-TR" dirty="0" err="1" smtClean="0"/>
              <a:t>divided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died</a:t>
            </a:r>
            <a:r>
              <a:rPr lang="tr-TR" dirty="0" smtClean="0"/>
              <a:t>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causes</a:t>
            </a:r>
            <a:r>
              <a:rPr lang="tr-TR" dirty="0" smtClean="0"/>
              <a:t>.</a:t>
            </a:r>
          </a:p>
          <a:p>
            <a:pPr lvl="1"/>
            <a:r>
              <a:rPr lang="tr-TR" dirty="0" smtClean="0"/>
              <a:t>Rate: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died</a:t>
            </a:r>
            <a:r>
              <a:rPr lang="tr-TR" dirty="0" smtClean="0"/>
              <a:t> </a:t>
            </a:r>
            <a:r>
              <a:rPr lang="tr-TR" dirty="0" err="1" smtClean="0"/>
              <a:t>because</a:t>
            </a:r>
            <a:r>
              <a:rPr lang="tr-TR" dirty="0" smtClean="0"/>
              <a:t> of </a:t>
            </a:r>
            <a:r>
              <a:rPr lang="tr-TR" dirty="0" err="1" smtClean="0"/>
              <a:t>lung</a:t>
            </a:r>
            <a:r>
              <a:rPr lang="tr-TR" dirty="0" smtClean="0"/>
              <a:t> </a:t>
            </a:r>
            <a:r>
              <a:rPr lang="tr-TR" dirty="0" err="1" smtClean="0"/>
              <a:t>cancer</a:t>
            </a:r>
            <a:r>
              <a:rPr lang="tr-TR" dirty="0" smtClean="0"/>
              <a:t> </a:t>
            </a:r>
            <a:r>
              <a:rPr lang="tr-TR" dirty="0" err="1" smtClean="0"/>
              <a:t>divided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at risk of </a:t>
            </a:r>
            <a:r>
              <a:rPr lang="tr-TR" dirty="0" err="1" smtClean="0"/>
              <a:t>lung</a:t>
            </a:r>
            <a:r>
              <a:rPr lang="tr-TR" dirty="0" smtClean="0"/>
              <a:t> </a:t>
            </a:r>
            <a:r>
              <a:rPr lang="tr-TR" dirty="0" err="1" smtClean="0"/>
              <a:t>cancer</a:t>
            </a:r>
            <a:r>
              <a:rPr lang="tr-TR" dirty="0" smtClean="0"/>
              <a:t> (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, </a:t>
            </a:r>
            <a:r>
              <a:rPr lang="tr-TR" dirty="0" err="1" smtClean="0"/>
              <a:t>naturally</a:t>
            </a:r>
            <a:r>
              <a:rPr lang="tr-TR" dirty="0" smtClean="0"/>
              <a:t>)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133454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675</TotalTime>
  <Words>1523</Words>
  <Application>Microsoft Office PowerPoint</Application>
  <PresentationFormat>Ekran Gösterisi (4:3)</PresentationFormat>
  <Paragraphs>207</Paragraphs>
  <Slides>26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31" baseType="lpstr">
      <vt:lpstr>Calibri</vt:lpstr>
      <vt:lpstr>Cambria Math</vt:lpstr>
      <vt:lpstr>Constantia</vt:lpstr>
      <vt:lpstr>Wingdings 2</vt:lpstr>
      <vt:lpstr>Akış</vt:lpstr>
      <vt:lpstr>Exploring &amp; Presenting Data</vt:lpstr>
      <vt:lpstr>Knowledge of Science</vt:lpstr>
      <vt:lpstr>Scales of Measurement</vt:lpstr>
      <vt:lpstr>Nominal Scales</vt:lpstr>
      <vt:lpstr>Ordinal Scales</vt:lpstr>
      <vt:lpstr>Numerical Scales</vt:lpstr>
      <vt:lpstr>Measures to use with Nominal&amp;Ordinal  data</vt:lpstr>
      <vt:lpstr>PowerPoint Sunusu</vt:lpstr>
      <vt:lpstr>Measures to use with Nominal&amp;Ordinal  data</vt:lpstr>
      <vt:lpstr>Person-Time and Rates</vt:lpstr>
      <vt:lpstr>Person-Time Analysis</vt:lpstr>
      <vt:lpstr>Example: Person-years</vt:lpstr>
      <vt:lpstr>Approximation of Person–Time in Vital Statistics</vt:lpstr>
      <vt:lpstr>Example: Usage mid period population</vt:lpstr>
      <vt:lpstr>Measures to use with Numerical  data</vt:lpstr>
      <vt:lpstr>Vital Statistics Rates</vt:lpstr>
      <vt:lpstr>Morbidity Rates-Incidence</vt:lpstr>
      <vt:lpstr>Cumulative incidence </vt:lpstr>
      <vt:lpstr>Incidence</vt:lpstr>
      <vt:lpstr>Morbidity Rates-Prevalence</vt:lpstr>
      <vt:lpstr>Prevalence</vt:lpstr>
      <vt:lpstr>Point and Period Prevalence</vt:lpstr>
      <vt:lpstr>Incidence &amp; Prevalence</vt:lpstr>
      <vt:lpstr>Prevalence Pool</vt:lpstr>
      <vt:lpstr>Prevalence Pool</vt:lpstr>
      <vt:lpstr>Years of Potential Life Lost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Indices of Morbidity&amp;Mortality</dc:title>
  <dc:creator>genel</dc:creator>
  <cp:lastModifiedBy>genel</cp:lastModifiedBy>
  <cp:revision>59</cp:revision>
  <dcterms:created xsi:type="dcterms:W3CDTF">2015-11-27T08:53:32Z</dcterms:created>
  <dcterms:modified xsi:type="dcterms:W3CDTF">2023-03-14T09:07:01Z</dcterms:modified>
</cp:coreProperties>
</file>