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2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9" r:id="rId22"/>
    <p:sldId id="280" r:id="rId23"/>
    <p:sldId id="281" r:id="rId24"/>
    <p:sldId id="276" r:id="rId25"/>
    <p:sldId id="277" r:id="rId26"/>
    <p:sldId id="283" r:id="rId27"/>
    <p:sldId id="284" r:id="rId28"/>
    <p:sldId id="285" r:id="rId29"/>
    <p:sldId id="286" r:id="rId30"/>
    <p:sldId id="287" r:id="rId31"/>
    <p:sldId id="282" r:id="rId32"/>
    <p:sldId id="288" r:id="rId3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9" autoAdjust="0"/>
    <p:restoredTop sz="94660"/>
  </p:normalViewPr>
  <p:slideViewPr>
    <p:cSldViewPr>
      <p:cViewPr varScale="1">
        <p:scale>
          <a:sx n="122" d="100"/>
          <a:sy n="122" d="100"/>
        </p:scale>
        <p:origin x="-131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3F0B6-7A8F-4653-B039-B80BD01D6AA5}" type="datetimeFigureOut">
              <a:rPr lang="tr-TR" smtClean="0"/>
              <a:pPr/>
              <a:t>12.12.2018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BC219-91FE-4BA9-A9FE-6E46F4C9EDB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3F0B6-7A8F-4653-B039-B80BD01D6AA5}" type="datetimeFigureOut">
              <a:rPr lang="tr-TR" smtClean="0"/>
              <a:pPr/>
              <a:t>12.12.2018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BC219-91FE-4BA9-A9FE-6E46F4C9EDB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3F0B6-7A8F-4653-B039-B80BD01D6AA5}" type="datetimeFigureOut">
              <a:rPr lang="tr-TR" smtClean="0"/>
              <a:pPr/>
              <a:t>12.12.2018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BC219-91FE-4BA9-A9FE-6E46F4C9EDB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3F0B6-7A8F-4653-B039-B80BD01D6AA5}" type="datetimeFigureOut">
              <a:rPr lang="tr-TR" smtClean="0"/>
              <a:pPr/>
              <a:t>12.12.2018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BC219-91FE-4BA9-A9FE-6E46F4C9EDB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3F0B6-7A8F-4653-B039-B80BD01D6AA5}" type="datetimeFigureOut">
              <a:rPr lang="tr-TR" smtClean="0"/>
              <a:pPr/>
              <a:t>12.12.2018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BC219-91FE-4BA9-A9FE-6E46F4C9EDB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3F0B6-7A8F-4653-B039-B80BD01D6AA5}" type="datetimeFigureOut">
              <a:rPr lang="tr-TR" smtClean="0"/>
              <a:pPr/>
              <a:t>12.12.2018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BC219-91FE-4BA9-A9FE-6E46F4C9EDB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3F0B6-7A8F-4653-B039-B80BD01D6AA5}" type="datetimeFigureOut">
              <a:rPr lang="tr-TR" smtClean="0"/>
              <a:pPr/>
              <a:t>12.12.2018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BC219-91FE-4BA9-A9FE-6E46F4C9EDB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3F0B6-7A8F-4653-B039-B80BD01D6AA5}" type="datetimeFigureOut">
              <a:rPr lang="tr-TR" smtClean="0"/>
              <a:pPr/>
              <a:t>12.12.2018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BC219-91FE-4BA9-A9FE-6E46F4C9EDB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3F0B6-7A8F-4653-B039-B80BD01D6AA5}" type="datetimeFigureOut">
              <a:rPr lang="tr-TR" smtClean="0"/>
              <a:pPr/>
              <a:t>12.12.2018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BC219-91FE-4BA9-A9FE-6E46F4C9EDB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3F0B6-7A8F-4653-B039-B80BD01D6AA5}" type="datetimeFigureOut">
              <a:rPr lang="tr-TR" smtClean="0"/>
              <a:pPr/>
              <a:t>12.12.2018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BC219-91FE-4BA9-A9FE-6E46F4C9EDB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3F0B6-7A8F-4653-B039-B80BD01D6AA5}" type="datetimeFigureOut">
              <a:rPr lang="tr-TR" smtClean="0"/>
              <a:pPr/>
              <a:t>12.12.2018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9CBC219-91FE-4BA9-A9FE-6E46F4C9EDB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B93F0B6-7A8F-4653-B039-B80BD01D6AA5}" type="datetimeFigureOut">
              <a:rPr lang="tr-TR" smtClean="0"/>
              <a:pPr/>
              <a:t>12.12.2018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9CBC219-91FE-4BA9-A9FE-6E46F4C9EDBA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err="1" smtClean="0"/>
              <a:t>Ecological</a:t>
            </a:r>
            <a:r>
              <a:rPr lang="tr-TR" dirty="0" smtClean="0"/>
              <a:t> </a:t>
            </a:r>
            <a:r>
              <a:rPr lang="tr-TR" dirty="0" err="1" smtClean="0"/>
              <a:t>Studies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Akdeniz </a:t>
            </a:r>
            <a:r>
              <a:rPr lang="tr-TR" dirty="0" err="1" smtClean="0"/>
              <a:t>University</a:t>
            </a:r>
            <a:r>
              <a:rPr lang="tr-TR" dirty="0" smtClean="0"/>
              <a:t> </a:t>
            </a:r>
            <a:r>
              <a:rPr lang="tr-TR" dirty="0" err="1" smtClean="0"/>
              <a:t>Faculty</a:t>
            </a:r>
            <a:r>
              <a:rPr lang="tr-TR" dirty="0" smtClean="0"/>
              <a:t> of </a:t>
            </a:r>
            <a:r>
              <a:rPr lang="tr-TR" dirty="0" err="1" smtClean="0"/>
              <a:t>Medicine</a:t>
            </a:r>
            <a:r>
              <a:rPr lang="tr-TR" dirty="0" smtClean="0"/>
              <a:t> </a:t>
            </a:r>
            <a:r>
              <a:rPr lang="tr-TR" dirty="0" err="1" smtClean="0"/>
              <a:t>Department</a:t>
            </a:r>
            <a:r>
              <a:rPr lang="tr-TR" dirty="0" smtClean="0"/>
              <a:t> of </a:t>
            </a:r>
            <a:r>
              <a:rPr lang="tr-TR" dirty="0" err="1" smtClean="0"/>
              <a:t>Public</a:t>
            </a:r>
            <a:r>
              <a:rPr lang="tr-TR" dirty="0" smtClean="0"/>
              <a:t> </a:t>
            </a:r>
            <a:r>
              <a:rPr lang="tr-TR" dirty="0" err="1" smtClean="0"/>
              <a:t>Health</a:t>
            </a: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633462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dirty="0" smtClean="0">
                <a:solidFill>
                  <a:srgbClr val="04617B"/>
                </a:solidFill>
              </a:rPr>
              <a:t> </a:t>
            </a:r>
            <a:r>
              <a:rPr lang="tr-TR" sz="4000" dirty="0" err="1">
                <a:solidFill>
                  <a:srgbClr val="04617B"/>
                </a:solidFill>
              </a:rPr>
              <a:t>Units</a:t>
            </a:r>
            <a:r>
              <a:rPr lang="tr-TR" sz="4000" dirty="0">
                <a:solidFill>
                  <a:srgbClr val="04617B"/>
                </a:solidFill>
              </a:rPr>
              <a:t> of </a:t>
            </a:r>
            <a:r>
              <a:rPr lang="tr-TR" sz="4000" dirty="0" err="1">
                <a:solidFill>
                  <a:srgbClr val="04617B"/>
                </a:solidFill>
              </a:rPr>
              <a:t>analysis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r>
              <a:rPr lang="en-US" dirty="0" smtClean="0">
                <a:solidFill>
                  <a:srgbClr val="C00000"/>
                </a:solidFill>
              </a:rPr>
              <a:t>Completely </a:t>
            </a:r>
            <a:r>
              <a:rPr lang="en-US" dirty="0">
                <a:solidFill>
                  <a:srgbClr val="C00000"/>
                </a:solidFill>
              </a:rPr>
              <a:t>ecologic analysis</a:t>
            </a:r>
            <a:r>
              <a:rPr lang="en-US" dirty="0"/>
              <a:t>:</a:t>
            </a:r>
            <a:r>
              <a:rPr lang="tr-TR" dirty="0"/>
              <a:t> </a:t>
            </a:r>
            <a:r>
              <a:rPr lang="en-US" dirty="0"/>
              <a:t>All variables (exposure, outcome, covariates) are ecologic, so unit of analysis is the group</a:t>
            </a:r>
            <a:r>
              <a:rPr lang="tr-TR" dirty="0"/>
              <a:t>. No data on </a:t>
            </a:r>
            <a:r>
              <a:rPr lang="tr-TR" dirty="0" err="1"/>
              <a:t>individuals</a:t>
            </a:r>
            <a:endParaRPr lang="tr-TR" dirty="0"/>
          </a:p>
          <a:p>
            <a:pPr lvl="1"/>
            <a:endParaRPr lang="tr-TR" dirty="0" smtClean="0"/>
          </a:p>
          <a:p>
            <a:pPr lvl="1"/>
            <a:r>
              <a:rPr lang="tr-TR" i="1" dirty="0" err="1" smtClean="0"/>
              <a:t>Example</a:t>
            </a:r>
            <a:r>
              <a:rPr lang="tr-TR" i="1" dirty="0"/>
              <a:t>: </a:t>
            </a:r>
            <a:r>
              <a:rPr lang="tr-TR" i="1" dirty="0" err="1"/>
              <a:t>Average</a:t>
            </a:r>
            <a:r>
              <a:rPr lang="tr-TR" i="1" dirty="0"/>
              <a:t> </a:t>
            </a:r>
            <a:r>
              <a:rPr lang="tr-TR" i="1" dirty="0" err="1"/>
              <a:t>per</a:t>
            </a:r>
            <a:r>
              <a:rPr lang="tr-TR" i="1" dirty="0"/>
              <a:t> </a:t>
            </a:r>
            <a:r>
              <a:rPr lang="tr-TR" i="1" dirty="0" err="1"/>
              <a:t>capita</a:t>
            </a:r>
            <a:r>
              <a:rPr lang="tr-TR" i="1" dirty="0"/>
              <a:t> </a:t>
            </a:r>
            <a:r>
              <a:rPr lang="tr-TR" i="1" dirty="0" err="1" smtClean="0"/>
              <a:t>consumption</a:t>
            </a:r>
            <a:r>
              <a:rPr lang="tr-TR" i="1" dirty="0" smtClean="0"/>
              <a:t> </a:t>
            </a:r>
            <a:r>
              <a:rPr lang="tr-TR" i="1" dirty="0"/>
              <a:t>of </a:t>
            </a:r>
            <a:r>
              <a:rPr lang="tr-TR" i="1" dirty="0" err="1"/>
              <a:t>snuff</a:t>
            </a:r>
            <a:r>
              <a:rPr lang="tr-TR" i="1" dirty="0"/>
              <a:t> </a:t>
            </a:r>
            <a:r>
              <a:rPr lang="tr-TR" i="1" dirty="0" err="1"/>
              <a:t>and</a:t>
            </a:r>
            <a:r>
              <a:rPr lang="tr-TR" i="1" dirty="0"/>
              <a:t> </a:t>
            </a:r>
            <a:r>
              <a:rPr lang="tr-TR" i="1" dirty="0" err="1" smtClean="0"/>
              <a:t>mortality</a:t>
            </a:r>
            <a:r>
              <a:rPr lang="tr-TR" i="1" dirty="0" smtClean="0"/>
              <a:t> </a:t>
            </a:r>
            <a:r>
              <a:rPr lang="tr-TR" i="1" dirty="0" err="1" smtClean="0"/>
              <a:t>rates</a:t>
            </a:r>
            <a:r>
              <a:rPr lang="tr-TR" i="1" dirty="0" smtClean="0"/>
              <a:t>. </a:t>
            </a:r>
            <a:r>
              <a:rPr lang="tr-TR" i="1" dirty="0" err="1"/>
              <a:t>Comparisons</a:t>
            </a:r>
            <a:r>
              <a:rPr lang="tr-TR" i="1" dirty="0"/>
              <a:t> at </a:t>
            </a:r>
            <a:r>
              <a:rPr lang="tr-TR" i="1" dirty="0" err="1"/>
              <a:t>the</a:t>
            </a:r>
            <a:r>
              <a:rPr lang="tr-TR" i="1" dirty="0"/>
              <a:t> </a:t>
            </a:r>
            <a:r>
              <a:rPr lang="tr-TR" i="1" dirty="0" err="1"/>
              <a:t>county</a:t>
            </a:r>
            <a:r>
              <a:rPr lang="tr-TR" i="1" dirty="0"/>
              <a:t> </a:t>
            </a:r>
            <a:r>
              <a:rPr lang="tr-TR" i="1" dirty="0" err="1"/>
              <a:t>level</a:t>
            </a:r>
            <a:endParaRPr lang="tr-TR" i="1" dirty="0"/>
          </a:p>
        </p:txBody>
      </p:sp>
    </p:spTree>
    <p:extLst>
      <p:ext uri="{BB962C8B-B14F-4D97-AF65-F5344CB8AC3E}">
        <p14:creationId xmlns:p14="http://schemas.microsoft.com/office/powerpoint/2010/main" val="3757471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dirty="0" err="1" smtClean="0">
                <a:solidFill>
                  <a:srgbClr val="04617B"/>
                </a:solidFill>
              </a:rPr>
              <a:t>Units</a:t>
            </a:r>
            <a:r>
              <a:rPr lang="tr-TR" sz="4000" dirty="0" smtClean="0">
                <a:solidFill>
                  <a:srgbClr val="04617B"/>
                </a:solidFill>
              </a:rPr>
              <a:t> </a:t>
            </a:r>
            <a:r>
              <a:rPr lang="tr-TR" sz="4000" dirty="0">
                <a:solidFill>
                  <a:srgbClr val="04617B"/>
                </a:solidFill>
              </a:rPr>
              <a:t>of </a:t>
            </a:r>
            <a:r>
              <a:rPr lang="tr-TR" sz="4000" dirty="0" err="1">
                <a:solidFill>
                  <a:srgbClr val="04617B"/>
                </a:solidFill>
              </a:rPr>
              <a:t>analysis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C00000"/>
                </a:solidFill>
              </a:rPr>
              <a:t>Partially</a:t>
            </a:r>
            <a:r>
              <a:rPr lang="tr-TR" dirty="0" smtClean="0">
                <a:solidFill>
                  <a:srgbClr val="C00000"/>
                </a:solidFill>
              </a:rPr>
              <a:t> </a:t>
            </a:r>
            <a:r>
              <a:rPr lang="tr-TR" dirty="0" err="1" smtClean="0">
                <a:solidFill>
                  <a:srgbClr val="C00000"/>
                </a:solidFill>
              </a:rPr>
              <a:t>ecologic</a:t>
            </a:r>
            <a:r>
              <a:rPr lang="tr-TR" dirty="0" smtClean="0">
                <a:solidFill>
                  <a:srgbClr val="C00000"/>
                </a:solidFill>
              </a:rPr>
              <a:t> </a:t>
            </a:r>
            <a:r>
              <a:rPr lang="tr-TR" dirty="0" err="1" smtClean="0">
                <a:solidFill>
                  <a:srgbClr val="C00000"/>
                </a:solidFill>
              </a:rPr>
              <a:t>analysis:</a:t>
            </a:r>
            <a:r>
              <a:rPr lang="tr-TR" dirty="0" err="1" smtClean="0"/>
              <a:t>Some</a:t>
            </a:r>
            <a:r>
              <a:rPr lang="tr-TR" dirty="0" smtClean="0"/>
              <a:t> </a:t>
            </a:r>
            <a:r>
              <a:rPr lang="tr-TR" dirty="0" err="1" smtClean="0"/>
              <a:t>individual</a:t>
            </a:r>
            <a:r>
              <a:rPr lang="tr-TR" dirty="0" smtClean="0"/>
              <a:t> data </a:t>
            </a:r>
            <a:r>
              <a:rPr lang="tr-TR" dirty="0" err="1" smtClean="0"/>
              <a:t>available</a:t>
            </a:r>
            <a:endParaRPr lang="tr-TR" dirty="0" smtClean="0"/>
          </a:p>
          <a:p>
            <a:r>
              <a:rPr lang="tr-TR" dirty="0" err="1" smtClean="0"/>
              <a:t>Example</a:t>
            </a:r>
            <a:r>
              <a:rPr lang="tr-TR" dirty="0" smtClean="0"/>
              <a:t>: A </a:t>
            </a:r>
            <a:r>
              <a:rPr lang="tr-TR" dirty="0" err="1" smtClean="0"/>
              <a:t>study</a:t>
            </a:r>
            <a:r>
              <a:rPr lang="tr-TR" dirty="0" smtClean="0"/>
              <a:t> of </a:t>
            </a:r>
            <a:r>
              <a:rPr lang="tr-TR" dirty="0" err="1" smtClean="0"/>
              <a:t>low</a:t>
            </a:r>
            <a:r>
              <a:rPr lang="tr-TR" dirty="0" smtClean="0"/>
              <a:t> </a:t>
            </a:r>
            <a:r>
              <a:rPr lang="tr-TR" dirty="0" err="1" smtClean="0"/>
              <a:t>birth</a:t>
            </a:r>
            <a:r>
              <a:rPr lang="tr-TR" dirty="0" smtClean="0"/>
              <a:t> </a:t>
            </a:r>
            <a:r>
              <a:rPr lang="tr-TR" dirty="0" err="1" smtClean="0"/>
              <a:t>weight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environmental</a:t>
            </a:r>
            <a:r>
              <a:rPr lang="tr-TR" dirty="0" smtClean="0"/>
              <a:t> </a:t>
            </a:r>
            <a:r>
              <a:rPr lang="tr-TR" dirty="0" err="1" smtClean="0"/>
              <a:t>exposures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biogas</a:t>
            </a:r>
            <a:r>
              <a:rPr lang="tr-TR" dirty="0" smtClean="0"/>
              <a:t>  </a:t>
            </a:r>
            <a:r>
              <a:rPr lang="tr-TR" dirty="0" err="1" smtClean="0"/>
              <a:t>from</a:t>
            </a:r>
            <a:r>
              <a:rPr lang="tr-TR" dirty="0" smtClean="0"/>
              <a:t> a </a:t>
            </a:r>
            <a:r>
              <a:rPr lang="tr-TR" dirty="0" err="1" smtClean="0"/>
              <a:t>landfill</a:t>
            </a:r>
            <a:endParaRPr lang="tr-TR" dirty="0" smtClean="0"/>
          </a:p>
          <a:p>
            <a:pPr lvl="2"/>
            <a:r>
              <a:rPr lang="tr-TR" i="1" dirty="0" err="1" smtClean="0"/>
              <a:t>Individual</a:t>
            </a:r>
            <a:r>
              <a:rPr lang="tr-TR" i="1" dirty="0" smtClean="0"/>
              <a:t> data: </a:t>
            </a:r>
            <a:r>
              <a:rPr lang="tr-TR" i="1" dirty="0" err="1" smtClean="0"/>
              <a:t>age</a:t>
            </a:r>
            <a:r>
              <a:rPr lang="tr-TR" i="1" dirty="0" smtClean="0"/>
              <a:t> of </a:t>
            </a:r>
            <a:r>
              <a:rPr lang="tr-TR" i="1" dirty="0" err="1" smtClean="0"/>
              <a:t>mother</a:t>
            </a:r>
            <a:r>
              <a:rPr lang="tr-TR" i="1" dirty="0" smtClean="0"/>
              <a:t>, </a:t>
            </a:r>
            <a:r>
              <a:rPr lang="tr-TR" i="1" dirty="0" err="1" smtClean="0"/>
              <a:t>sex</a:t>
            </a:r>
            <a:r>
              <a:rPr lang="tr-TR" i="1" dirty="0" smtClean="0"/>
              <a:t>, </a:t>
            </a:r>
            <a:r>
              <a:rPr lang="tr-TR" i="1" dirty="0" err="1" smtClean="0"/>
              <a:t>birth</a:t>
            </a:r>
            <a:r>
              <a:rPr lang="tr-TR" i="1" dirty="0" smtClean="0"/>
              <a:t> </a:t>
            </a:r>
            <a:r>
              <a:rPr lang="tr-TR" i="1" dirty="0" err="1" smtClean="0"/>
              <a:t>weight</a:t>
            </a:r>
            <a:r>
              <a:rPr lang="tr-TR" i="1" dirty="0" smtClean="0"/>
              <a:t>, </a:t>
            </a:r>
            <a:r>
              <a:rPr lang="tr-TR" i="1" dirty="0" err="1" smtClean="0"/>
              <a:t>gestational</a:t>
            </a:r>
            <a:r>
              <a:rPr lang="tr-TR" i="1" dirty="0" smtClean="0"/>
              <a:t> </a:t>
            </a:r>
            <a:r>
              <a:rPr lang="tr-TR" i="1" dirty="0" err="1" smtClean="0"/>
              <a:t>age</a:t>
            </a:r>
            <a:r>
              <a:rPr lang="tr-TR" i="1" dirty="0" smtClean="0"/>
              <a:t> of </a:t>
            </a:r>
            <a:r>
              <a:rPr lang="tr-TR" i="1" dirty="0" err="1" smtClean="0"/>
              <a:t>baby</a:t>
            </a:r>
            <a:endParaRPr lang="tr-TR" i="1" dirty="0" smtClean="0"/>
          </a:p>
          <a:p>
            <a:pPr lvl="2"/>
            <a:r>
              <a:rPr lang="tr-TR" i="1" dirty="0" err="1" smtClean="0"/>
              <a:t>Ecological</a:t>
            </a:r>
            <a:r>
              <a:rPr lang="tr-TR" i="1" dirty="0" smtClean="0"/>
              <a:t> data: </a:t>
            </a:r>
            <a:r>
              <a:rPr lang="tr-TR" i="1" dirty="0" err="1" smtClean="0"/>
              <a:t>geographic</a:t>
            </a:r>
            <a:r>
              <a:rPr lang="tr-TR" i="1" dirty="0" smtClean="0"/>
              <a:t> </a:t>
            </a:r>
            <a:r>
              <a:rPr lang="tr-TR" i="1" dirty="0" err="1" smtClean="0"/>
              <a:t>region</a:t>
            </a:r>
            <a:r>
              <a:rPr lang="tr-TR" i="1" dirty="0" smtClean="0"/>
              <a:t> of </a:t>
            </a:r>
            <a:r>
              <a:rPr lang="tr-TR" i="1" dirty="0" err="1" smtClean="0"/>
              <a:t>residence</a:t>
            </a:r>
            <a:r>
              <a:rPr lang="tr-TR" i="1" dirty="0" smtClean="0"/>
              <a:t> as a </a:t>
            </a:r>
            <a:r>
              <a:rPr lang="tr-TR" i="1" dirty="0" err="1" smtClean="0"/>
              <a:t>variable</a:t>
            </a:r>
            <a:r>
              <a:rPr lang="tr-TR" i="1" dirty="0" smtClean="0"/>
              <a:t> </a:t>
            </a:r>
            <a:r>
              <a:rPr lang="tr-TR" i="1" dirty="0" err="1" smtClean="0"/>
              <a:t>that</a:t>
            </a:r>
            <a:r>
              <a:rPr lang="tr-TR" i="1" dirty="0" smtClean="0"/>
              <a:t> </a:t>
            </a:r>
            <a:r>
              <a:rPr lang="tr-TR" i="1" dirty="0" err="1" smtClean="0"/>
              <a:t>reflects</a:t>
            </a:r>
            <a:r>
              <a:rPr lang="tr-TR" i="1" dirty="0" smtClean="0"/>
              <a:t> </a:t>
            </a:r>
            <a:r>
              <a:rPr lang="tr-TR" i="1" dirty="0" err="1" smtClean="0"/>
              <a:t>the</a:t>
            </a:r>
            <a:r>
              <a:rPr lang="tr-TR" i="1" dirty="0" smtClean="0"/>
              <a:t> </a:t>
            </a:r>
            <a:r>
              <a:rPr lang="tr-TR" i="1" dirty="0" err="1" smtClean="0"/>
              <a:t>exposure</a:t>
            </a:r>
            <a:r>
              <a:rPr lang="tr-TR" i="1" dirty="0" smtClean="0"/>
              <a:t> </a:t>
            </a:r>
            <a:r>
              <a:rPr lang="tr-TR" i="1" dirty="0" err="1" smtClean="0"/>
              <a:t>to</a:t>
            </a:r>
            <a:r>
              <a:rPr lang="tr-TR" i="1" dirty="0" smtClean="0"/>
              <a:t> </a:t>
            </a:r>
            <a:r>
              <a:rPr lang="tr-TR" i="1" dirty="0" err="1" smtClean="0"/>
              <a:t>biogas</a:t>
            </a:r>
            <a:r>
              <a:rPr lang="tr-TR" i="1" dirty="0" smtClean="0"/>
              <a:t> in </a:t>
            </a:r>
            <a:r>
              <a:rPr lang="tr-TR" i="1" dirty="0" err="1" smtClean="0"/>
              <a:t>the</a:t>
            </a:r>
            <a:r>
              <a:rPr lang="tr-TR" i="1" dirty="0" smtClean="0"/>
              <a:t> </a:t>
            </a:r>
            <a:r>
              <a:rPr lang="tr-TR" i="1" dirty="0" err="1" smtClean="0"/>
              <a:t>ambient</a:t>
            </a:r>
            <a:r>
              <a:rPr lang="tr-TR" i="1" dirty="0" smtClean="0"/>
              <a:t> </a:t>
            </a:r>
            <a:r>
              <a:rPr lang="tr-TR" i="1" dirty="0" err="1" smtClean="0"/>
              <a:t>air</a:t>
            </a:r>
            <a:endParaRPr lang="tr-TR" i="1" dirty="0"/>
          </a:p>
        </p:txBody>
      </p:sp>
    </p:spTree>
    <p:extLst>
      <p:ext uri="{BB962C8B-B14F-4D97-AF65-F5344CB8AC3E}">
        <p14:creationId xmlns:p14="http://schemas.microsoft.com/office/powerpoint/2010/main" val="3589484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dirty="0" err="1" smtClean="0">
                <a:solidFill>
                  <a:srgbClr val="04617B"/>
                </a:solidFill>
              </a:rPr>
              <a:t>Units</a:t>
            </a:r>
            <a:r>
              <a:rPr lang="tr-TR" sz="4000" dirty="0" smtClean="0">
                <a:solidFill>
                  <a:srgbClr val="04617B"/>
                </a:solidFill>
              </a:rPr>
              <a:t> </a:t>
            </a:r>
            <a:r>
              <a:rPr lang="tr-TR" sz="4000" dirty="0">
                <a:solidFill>
                  <a:srgbClr val="04617B"/>
                </a:solidFill>
              </a:rPr>
              <a:t>of </a:t>
            </a:r>
            <a:r>
              <a:rPr lang="tr-TR" sz="4000" dirty="0" err="1">
                <a:solidFill>
                  <a:srgbClr val="04617B"/>
                </a:solidFill>
              </a:rPr>
              <a:t>analysis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>
              <a:solidFill>
                <a:srgbClr val="C00000"/>
              </a:solidFill>
            </a:endParaRPr>
          </a:p>
          <a:p>
            <a:endParaRPr lang="tr-TR" dirty="0">
              <a:solidFill>
                <a:srgbClr val="C00000"/>
              </a:solidFill>
            </a:endParaRPr>
          </a:p>
          <a:p>
            <a:r>
              <a:rPr lang="tr-TR" dirty="0" smtClean="0">
                <a:solidFill>
                  <a:srgbClr val="C00000"/>
                </a:solidFill>
              </a:rPr>
              <a:t>Multi-</a:t>
            </a:r>
            <a:r>
              <a:rPr lang="tr-TR" dirty="0" err="1" smtClean="0">
                <a:solidFill>
                  <a:srgbClr val="C00000"/>
                </a:solidFill>
              </a:rPr>
              <a:t>level</a:t>
            </a:r>
            <a:r>
              <a:rPr lang="tr-TR" dirty="0" smtClean="0">
                <a:solidFill>
                  <a:srgbClr val="C00000"/>
                </a:solidFill>
              </a:rPr>
              <a:t> </a:t>
            </a:r>
            <a:r>
              <a:rPr lang="tr-TR" dirty="0" err="1" smtClean="0">
                <a:solidFill>
                  <a:srgbClr val="C00000"/>
                </a:solidFill>
              </a:rPr>
              <a:t>analysis</a:t>
            </a:r>
            <a:r>
              <a:rPr lang="tr-TR" dirty="0" smtClean="0">
                <a:solidFill>
                  <a:srgbClr val="C00000"/>
                </a:solidFill>
              </a:rPr>
              <a:t>:</a:t>
            </a:r>
            <a:endParaRPr lang="tr-TR" sz="2800" dirty="0">
              <a:solidFill>
                <a:srgbClr val="C00000"/>
              </a:solidFill>
            </a:endParaRPr>
          </a:p>
          <a:p>
            <a:pPr lvl="2"/>
            <a:r>
              <a:rPr lang="en-US" dirty="0"/>
              <a:t>Combines data collected at two or more levels </a:t>
            </a:r>
          </a:p>
          <a:p>
            <a:endParaRPr lang="tr-TR" sz="2800" dirty="0"/>
          </a:p>
          <a:p>
            <a:pPr lvl="1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308628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dirty="0" err="1" smtClean="0"/>
              <a:t>Levels</a:t>
            </a:r>
            <a:r>
              <a:rPr lang="tr-TR" sz="4000" dirty="0" smtClean="0"/>
              <a:t> of </a:t>
            </a:r>
            <a:r>
              <a:rPr lang="tr-TR" sz="4000" dirty="0" err="1" smtClean="0"/>
              <a:t>inferences</a:t>
            </a:r>
            <a:endParaRPr lang="tr-TR" sz="4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r>
              <a:rPr lang="tr-TR" dirty="0" err="1" smtClean="0">
                <a:solidFill>
                  <a:srgbClr val="C00000"/>
                </a:solidFill>
              </a:rPr>
              <a:t>Biologic</a:t>
            </a:r>
            <a:r>
              <a:rPr lang="tr-TR" dirty="0" smtClean="0">
                <a:solidFill>
                  <a:srgbClr val="C00000"/>
                </a:solidFill>
              </a:rPr>
              <a:t> </a:t>
            </a:r>
            <a:r>
              <a:rPr lang="tr-TR" dirty="0" err="1" smtClean="0">
                <a:solidFill>
                  <a:srgbClr val="C00000"/>
                </a:solidFill>
              </a:rPr>
              <a:t>inferences</a:t>
            </a:r>
            <a:r>
              <a:rPr lang="tr-TR" dirty="0" smtClean="0">
                <a:solidFill>
                  <a:srgbClr val="C00000"/>
                </a:solidFill>
              </a:rPr>
              <a:t> </a:t>
            </a:r>
            <a:r>
              <a:rPr lang="tr-TR" dirty="0" err="1" smtClean="0">
                <a:solidFill>
                  <a:srgbClr val="C00000"/>
                </a:solidFill>
              </a:rPr>
              <a:t>about</a:t>
            </a:r>
            <a:r>
              <a:rPr lang="tr-TR" dirty="0" smtClean="0">
                <a:solidFill>
                  <a:srgbClr val="C00000"/>
                </a:solidFill>
              </a:rPr>
              <a:t> </a:t>
            </a:r>
            <a:r>
              <a:rPr lang="tr-TR" dirty="0" err="1" smtClean="0">
                <a:solidFill>
                  <a:srgbClr val="C00000"/>
                </a:solidFill>
              </a:rPr>
              <a:t>effects</a:t>
            </a:r>
            <a:r>
              <a:rPr lang="tr-TR" dirty="0" smtClean="0">
                <a:solidFill>
                  <a:srgbClr val="C00000"/>
                </a:solidFill>
              </a:rPr>
              <a:t> on </a:t>
            </a:r>
            <a:r>
              <a:rPr lang="tr-TR" dirty="0" err="1" smtClean="0">
                <a:solidFill>
                  <a:srgbClr val="C00000"/>
                </a:solidFill>
              </a:rPr>
              <a:t>individual</a:t>
            </a:r>
            <a:r>
              <a:rPr lang="tr-TR" dirty="0" smtClean="0">
                <a:solidFill>
                  <a:srgbClr val="C00000"/>
                </a:solidFill>
              </a:rPr>
              <a:t> </a:t>
            </a:r>
            <a:r>
              <a:rPr lang="tr-TR" dirty="0" err="1" smtClean="0">
                <a:solidFill>
                  <a:srgbClr val="C00000"/>
                </a:solidFill>
              </a:rPr>
              <a:t>risks</a:t>
            </a:r>
            <a:r>
              <a:rPr lang="tr-TR" dirty="0" smtClean="0">
                <a:solidFill>
                  <a:srgbClr val="C00000"/>
                </a:solidFill>
              </a:rPr>
              <a:t> (</a:t>
            </a:r>
            <a:r>
              <a:rPr lang="tr-TR" dirty="0" err="1" smtClean="0">
                <a:solidFill>
                  <a:srgbClr val="C00000"/>
                </a:solidFill>
              </a:rPr>
              <a:t>Individual-level</a:t>
            </a:r>
            <a:r>
              <a:rPr lang="tr-TR" dirty="0" smtClean="0">
                <a:solidFill>
                  <a:srgbClr val="C00000"/>
                </a:solidFill>
              </a:rPr>
              <a:t> </a:t>
            </a:r>
            <a:r>
              <a:rPr lang="tr-TR" dirty="0" err="1" smtClean="0">
                <a:solidFill>
                  <a:srgbClr val="C00000"/>
                </a:solidFill>
              </a:rPr>
              <a:t>studies</a:t>
            </a:r>
            <a:r>
              <a:rPr lang="tr-TR" dirty="0" smtClean="0">
                <a:solidFill>
                  <a:srgbClr val="C00000"/>
                </a:solidFill>
              </a:rPr>
              <a:t>):</a:t>
            </a:r>
            <a:r>
              <a:rPr lang="tr-TR" dirty="0" smtClean="0"/>
              <a:t> </a:t>
            </a:r>
            <a:r>
              <a:rPr lang="tr-TR" dirty="0" err="1" smtClean="0"/>
              <a:t>In</a:t>
            </a:r>
            <a:r>
              <a:rPr lang="tr-TR" dirty="0" smtClean="0"/>
              <a:t> </a:t>
            </a:r>
            <a:r>
              <a:rPr lang="tr-TR" dirty="0" err="1" smtClean="0"/>
              <a:t>individual</a:t>
            </a:r>
            <a:r>
              <a:rPr lang="tr-TR" dirty="0" smtClean="0"/>
              <a:t>–</a:t>
            </a:r>
            <a:r>
              <a:rPr lang="tr-TR" dirty="0" err="1" smtClean="0"/>
              <a:t>level</a:t>
            </a:r>
            <a:r>
              <a:rPr lang="tr-TR" dirty="0" smtClean="0"/>
              <a:t> </a:t>
            </a:r>
            <a:r>
              <a:rPr lang="tr-TR" dirty="0" err="1" smtClean="0"/>
              <a:t>studies</a:t>
            </a:r>
            <a:r>
              <a:rPr lang="tr-TR" dirty="0" smtClean="0"/>
              <a:t>, </a:t>
            </a:r>
            <a:r>
              <a:rPr lang="tr-TR" dirty="0" err="1" smtClean="0"/>
              <a:t>inferences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made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target</a:t>
            </a:r>
            <a:r>
              <a:rPr lang="tr-TR" dirty="0" smtClean="0"/>
              <a:t> </a:t>
            </a:r>
            <a:r>
              <a:rPr lang="tr-TR" dirty="0" err="1" smtClean="0"/>
              <a:t>populations</a:t>
            </a:r>
            <a:r>
              <a:rPr lang="tr-TR" dirty="0" smtClean="0"/>
              <a:t> </a:t>
            </a:r>
            <a:r>
              <a:rPr lang="tr-TR" dirty="0" err="1" smtClean="0"/>
              <a:t>using</a:t>
            </a:r>
            <a:r>
              <a:rPr lang="tr-TR" dirty="0" smtClean="0"/>
              <a:t> data </a:t>
            </a:r>
            <a:r>
              <a:rPr lang="tr-TR" dirty="0" err="1" smtClean="0"/>
              <a:t>collected</a:t>
            </a:r>
            <a:r>
              <a:rPr lang="tr-TR" dirty="0" smtClean="0"/>
              <a:t> </a:t>
            </a:r>
            <a:r>
              <a:rPr lang="tr-TR" dirty="0" err="1" smtClean="0"/>
              <a:t>from</a:t>
            </a:r>
            <a:r>
              <a:rPr lang="tr-TR" dirty="0" smtClean="0"/>
              <a:t> </a:t>
            </a:r>
            <a:r>
              <a:rPr lang="tr-TR" dirty="0" err="1" smtClean="0"/>
              <a:t>individuals</a:t>
            </a:r>
            <a:r>
              <a:rPr lang="tr-TR" dirty="0" smtClean="0"/>
              <a:t>.</a:t>
            </a:r>
          </a:p>
          <a:p>
            <a:pPr lvl="2"/>
            <a:endParaRPr lang="tr-TR" i="1" dirty="0" smtClean="0"/>
          </a:p>
          <a:p>
            <a:pPr lvl="2"/>
            <a:r>
              <a:rPr lang="tr-TR" i="1" dirty="0" err="1" smtClean="0"/>
              <a:t>Example</a:t>
            </a:r>
            <a:r>
              <a:rPr lang="tr-TR" i="1" dirty="0" smtClean="0"/>
              <a:t>:</a:t>
            </a:r>
            <a:r>
              <a:rPr lang="tr-TR" i="1" dirty="0"/>
              <a:t> </a:t>
            </a:r>
            <a:r>
              <a:rPr lang="en-US" i="1" dirty="0" smtClean="0"/>
              <a:t>if </a:t>
            </a:r>
            <a:r>
              <a:rPr lang="en-US" i="1" dirty="0"/>
              <a:t>individual motorcyclists wear helmets, will it lower their risk of mortality</a:t>
            </a:r>
            <a:r>
              <a:rPr lang="en-US" i="1" dirty="0" smtClean="0"/>
              <a:t>?</a:t>
            </a:r>
            <a:endParaRPr lang="tr-TR" i="1" dirty="0" smtClean="0"/>
          </a:p>
          <a:p>
            <a:pPr lvl="2"/>
            <a:endParaRPr lang="tr-TR" i="1" dirty="0"/>
          </a:p>
          <a:p>
            <a:pPr lvl="2"/>
            <a:r>
              <a:rPr lang="tr-TR" i="1" dirty="0" err="1" smtClean="0"/>
              <a:t>These</a:t>
            </a:r>
            <a:r>
              <a:rPr lang="tr-TR" i="1" dirty="0" smtClean="0"/>
              <a:t> </a:t>
            </a:r>
            <a:r>
              <a:rPr lang="tr-TR" i="1" dirty="0" err="1" smtClean="0"/>
              <a:t>kind</a:t>
            </a:r>
            <a:r>
              <a:rPr lang="tr-TR" i="1" dirty="0" smtClean="0"/>
              <a:t> of </a:t>
            </a:r>
            <a:r>
              <a:rPr lang="tr-TR" i="1" dirty="0" err="1" smtClean="0"/>
              <a:t>studies</a:t>
            </a:r>
            <a:r>
              <a:rPr lang="tr-TR" i="1" dirty="0" smtClean="0"/>
              <a:t> </a:t>
            </a:r>
            <a:r>
              <a:rPr lang="tr-TR" i="1" dirty="0" err="1" smtClean="0"/>
              <a:t>usually</a:t>
            </a:r>
            <a:r>
              <a:rPr lang="tr-TR" i="1" dirty="0" smtClean="0"/>
              <a:t> </a:t>
            </a:r>
            <a:r>
              <a:rPr lang="tr-TR" i="1" dirty="0" err="1" smtClean="0"/>
              <a:t>refer</a:t>
            </a:r>
            <a:r>
              <a:rPr lang="tr-TR" i="1" dirty="0" smtClean="0"/>
              <a:t> </a:t>
            </a:r>
            <a:r>
              <a:rPr lang="tr-TR" i="1" dirty="0" err="1" smtClean="0"/>
              <a:t>to</a:t>
            </a:r>
            <a:r>
              <a:rPr lang="tr-TR" i="1" dirty="0" smtClean="0"/>
              <a:t> </a:t>
            </a:r>
            <a:r>
              <a:rPr lang="tr-TR" i="1" dirty="0" err="1" smtClean="0"/>
              <a:t>statistical</a:t>
            </a:r>
            <a:r>
              <a:rPr lang="tr-TR" i="1" dirty="0" smtClean="0"/>
              <a:t> </a:t>
            </a:r>
            <a:r>
              <a:rPr lang="tr-TR" i="1" dirty="0" err="1" smtClean="0"/>
              <a:t>conclusions</a:t>
            </a:r>
            <a:endParaRPr lang="en-US" i="1" dirty="0"/>
          </a:p>
          <a:p>
            <a:endParaRPr lang="tr-TR" sz="2800" dirty="0"/>
          </a:p>
          <a:p>
            <a:pPr lvl="1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78182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dirty="0" err="1">
                <a:solidFill>
                  <a:srgbClr val="04617B"/>
                </a:solidFill>
              </a:rPr>
              <a:t>Levels</a:t>
            </a:r>
            <a:r>
              <a:rPr lang="tr-TR" sz="4000" dirty="0">
                <a:solidFill>
                  <a:srgbClr val="04617B"/>
                </a:solidFill>
              </a:rPr>
              <a:t> of </a:t>
            </a:r>
            <a:r>
              <a:rPr lang="tr-TR" sz="4000" dirty="0" err="1" smtClean="0">
                <a:solidFill>
                  <a:srgbClr val="04617B"/>
                </a:solidFill>
              </a:rPr>
              <a:t>inferences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916832"/>
            <a:ext cx="8229600" cy="4389120"/>
          </a:xfrm>
        </p:spPr>
        <p:txBody>
          <a:bodyPr>
            <a:normAutofit lnSpcReduction="10000"/>
          </a:bodyPr>
          <a:lstStyle/>
          <a:p>
            <a:endParaRPr lang="tr-TR" dirty="0"/>
          </a:p>
          <a:p>
            <a:r>
              <a:rPr lang="en-US" dirty="0">
                <a:solidFill>
                  <a:srgbClr val="C00000"/>
                </a:solidFill>
              </a:rPr>
              <a:t>Ecologic inferences about effects on group </a:t>
            </a:r>
            <a:r>
              <a:rPr lang="en-US" dirty="0" smtClean="0">
                <a:solidFill>
                  <a:srgbClr val="C00000"/>
                </a:solidFill>
              </a:rPr>
              <a:t>rates</a:t>
            </a:r>
            <a:r>
              <a:rPr lang="tr-TR" dirty="0" smtClean="0">
                <a:solidFill>
                  <a:srgbClr val="C00000"/>
                </a:solidFill>
              </a:rPr>
              <a:t> (</a:t>
            </a:r>
            <a:r>
              <a:rPr lang="tr-TR" dirty="0" err="1" smtClean="0">
                <a:solidFill>
                  <a:srgbClr val="C00000"/>
                </a:solidFill>
              </a:rPr>
              <a:t>Ecologic-level</a:t>
            </a:r>
            <a:r>
              <a:rPr lang="tr-TR" dirty="0" smtClean="0">
                <a:solidFill>
                  <a:srgbClr val="C00000"/>
                </a:solidFill>
              </a:rPr>
              <a:t> </a:t>
            </a:r>
            <a:r>
              <a:rPr lang="tr-TR" dirty="0" err="1" smtClean="0">
                <a:solidFill>
                  <a:srgbClr val="C00000"/>
                </a:solidFill>
              </a:rPr>
              <a:t>studies</a:t>
            </a:r>
            <a:r>
              <a:rPr lang="tr-TR" dirty="0" smtClean="0">
                <a:solidFill>
                  <a:srgbClr val="C00000"/>
                </a:solidFill>
              </a:rPr>
              <a:t>): </a:t>
            </a:r>
            <a:r>
              <a:rPr lang="tr-TR" dirty="0" err="1" smtClean="0"/>
              <a:t>In</a:t>
            </a:r>
            <a:r>
              <a:rPr lang="tr-TR" dirty="0" smtClean="0"/>
              <a:t> </a:t>
            </a:r>
            <a:r>
              <a:rPr lang="tr-TR" dirty="0" err="1" smtClean="0"/>
              <a:t>ecologic</a:t>
            </a:r>
            <a:r>
              <a:rPr lang="tr-TR" dirty="0" smtClean="0"/>
              <a:t> –</a:t>
            </a:r>
            <a:r>
              <a:rPr lang="tr-TR" dirty="0" err="1" smtClean="0"/>
              <a:t>level</a:t>
            </a:r>
            <a:r>
              <a:rPr lang="tr-TR" dirty="0" smtClean="0"/>
              <a:t> </a:t>
            </a:r>
            <a:r>
              <a:rPr lang="tr-TR" dirty="0" err="1" smtClean="0"/>
              <a:t>studies</a:t>
            </a:r>
            <a:r>
              <a:rPr lang="tr-TR" dirty="0" smtClean="0"/>
              <a:t>, </a:t>
            </a:r>
            <a:r>
              <a:rPr lang="tr-TR" dirty="0" err="1" smtClean="0"/>
              <a:t>inferences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made</a:t>
            </a:r>
            <a:r>
              <a:rPr lang="tr-TR" dirty="0" smtClean="0"/>
              <a:t> </a:t>
            </a:r>
            <a:r>
              <a:rPr lang="tr-TR" dirty="0" err="1" smtClean="0"/>
              <a:t>strickly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groups</a:t>
            </a:r>
            <a:r>
              <a:rPr lang="tr-TR" dirty="0" smtClean="0"/>
              <a:t> </a:t>
            </a:r>
            <a:r>
              <a:rPr lang="tr-TR" dirty="0" err="1" smtClean="0"/>
              <a:t>that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under</a:t>
            </a:r>
            <a:r>
              <a:rPr lang="tr-TR" dirty="0" smtClean="0"/>
              <a:t> </a:t>
            </a:r>
            <a:r>
              <a:rPr lang="tr-TR" dirty="0" err="1" smtClean="0"/>
              <a:t>investigation</a:t>
            </a:r>
            <a:r>
              <a:rPr lang="tr-TR" dirty="0" smtClean="0"/>
              <a:t>.</a:t>
            </a:r>
          </a:p>
          <a:p>
            <a:pPr lvl="2"/>
            <a:r>
              <a:rPr lang="tr-TR" i="1" dirty="0" err="1" smtClean="0"/>
              <a:t>Example</a:t>
            </a:r>
            <a:r>
              <a:rPr lang="tr-TR" i="1" dirty="0" smtClean="0"/>
              <a:t> 1: </a:t>
            </a:r>
            <a:r>
              <a:rPr lang="en-US" i="1" dirty="0" smtClean="0"/>
              <a:t>Do </a:t>
            </a:r>
            <a:r>
              <a:rPr lang="en-US" i="1" dirty="0"/>
              <a:t>rates of motorcycle-related mortality of riders vary across different states that have different helmet laws in place</a:t>
            </a:r>
            <a:r>
              <a:rPr lang="en-US" i="1" dirty="0" smtClean="0"/>
              <a:t>?</a:t>
            </a:r>
            <a:endParaRPr lang="tr-TR" i="1" dirty="0" smtClean="0"/>
          </a:p>
          <a:p>
            <a:pPr lvl="2"/>
            <a:r>
              <a:rPr lang="tr-TR" i="1" dirty="0" err="1" smtClean="0"/>
              <a:t>Example</a:t>
            </a:r>
            <a:r>
              <a:rPr lang="tr-TR" i="1" dirty="0" smtClean="0"/>
              <a:t> 2: An </a:t>
            </a:r>
            <a:r>
              <a:rPr lang="tr-TR" i="1" dirty="0" err="1" smtClean="0"/>
              <a:t>ecological</a:t>
            </a:r>
            <a:r>
              <a:rPr lang="tr-TR" i="1" dirty="0" smtClean="0"/>
              <a:t> </a:t>
            </a:r>
            <a:r>
              <a:rPr lang="tr-TR" i="1" dirty="0" err="1" smtClean="0"/>
              <a:t>study</a:t>
            </a:r>
            <a:r>
              <a:rPr lang="tr-TR" i="1" dirty="0" smtClean="0"/>
              <a:t> </a:t>
            </a:r>
            <a:r>
              <a:rPr lang="tr-TR" i="1" dirty="0" err="1" smtClean="0"/>
              <a:t>investigating</a:t>
            </a:r>
            <a:r>
              <a:rPr lang="tr-TR" i="1" dirty="0" smtClean="0"/>
              <a:t> </a:t>
            </a:r>
            <a:r>
              <a:rPr lang="tr-TR" i="1" dirty="0" err="1" smtClean="0"/>
              <a:t>health</a:t>
            </a:r>
            <a:r>
              <a:rPr lang="tr-TR" i="1" dirty="0" smtClean="0"/>
              <a:t> </a:t>
            </a:r>
            <a:r>
              <a:rPr lang="tr-TR" i="1" dirty="0" err="1" smtClean="0"/>
              <a:t>care</a:t>
            </a:r>
            <a:r>
              <a:rPr lang="tr-TR" i="1" dirty="0" smtClean="0"/>
              <a:t> </a:t>
            </a:r>
            <a:r>
              <a:rPr lang="tr-TR" i="1" dirty="0" err="1" smtClean="0"/>
              <a:t>utilization</a:t>
            </a:r>
            <a:r>
              <a:rPr lang="tr-TR" i="1" dirty="0" smtClean="0"/>
              <a:t> </a:t>
            </a:r>
            <a:r>
              <a:rPr lang="tr-TR" i="1" dirty="0" err="1" smtClean="0"/>
              <a:t>for</a:t>
            </a:r>
            <a:r>
              <a:rPr lang="tr-TR" i="1" dirty="0" smtClean="0"/>
              <a:t> prenatal </a:t>
            </a:r>
            <a:r>
              <a:rPr lang="tr-TR" i="1" dirty="0" err="1" smtClean="0"/>
              <a:t>care</a:t>
            </a:r>
            <a:r>
              <a:rPr lang="tr-TR" i="1" dirty="0" smtClean="0"/>
              <a:t> </a:t>
            </a:r>
            <a:r>
              <a:rPr lang="tr-TR" i="1" dirty="0" err="1" smtClean="0"/>
              <a:t>between</a:t>
            </a:r>
            <a:r>
              <a:rPr lang="tr-TR" i="1" dirty="0" smtClean="0"/>
              <a:t> </a:t>
            </a:r>
            <a:r>
              <a:rPr lang="tr-TR" i="1" dirty="0" err="1" smtClean="0"/>
              <a:t>areas</a:t>
            </a:r>
            <a:r>
              <a:rPr lang="tr-TR" i="1" dirty="0" smtClean="0"/>
              <a:t> of Lima, Peru, as a </a:t>
            </a:r>
            <a:r>
              <a:rPr lang="tr-TR" i="1" dirty="0" err="1" smtClean="0"/>
              <a:t>function</a:t>
            </a:r>
            <a:r>
              <a:rPr lang="tr-TR" i="1" dirty="0" smtClean="0"/>
              <a:t> of </a:t>
            </a:r>
            <a:r>
              <a:rPr lang="tr-TR" i="1" dirty="0" err="1" smtClean="0"/>
              <a:t>number</a:t>
            </a:r>
            <a:r>
              <a:rPr lang="tr-TR" i="1" dirty="0" smtClean="0"/>
              <a:t> of </a:t>
            </a:r>
            <a:r>
              <a:rPr lang="tr-TR" i="1" dirty="0" err="1" smtClean="0"/>
              <a:t>clinics</a:t>
            </a:r>
            <a:r>
              <a:rPr lang="tr-TR" i="1" dirty="0" smtClean="0"/>
              <a:t> </a:t>
            </a:r>
            <a:r>
              <a:rPr lang="tr-TR" i="1" dirty="0" err="1" smtClean="0"/>
              <a:t>per</a:t>
            </a:r>
            <a:r>
              <a:rPr lang="tr-TR" i="1" dirty="0" smtClean="0"/>
              <a:t> </a:t>
            </a:r>
            <a:r>
              <a:rPr lang="tr-TR" i="1" dirty="0" err="1" smtClean="0"/>
              <a:t>region</a:t>
            </a:r>
            <a:endParaRPr lang="tr-TR" i="1" dirty="0" smtClean="0"/>
          </a:p>
          <a:p>
            <a:pPr lvl="2"/>
            <a:r>
              <a:rPr lang="tr-TR" i="1" dirty="0" err="1" smtClean="0"/>
              <a:t>These</a:t>
            </a:r>
            <a:r>
              <a:rPr lang="tr-TR" i="1" dirty="0" smtClean="0"/>
              <a:t> </a:t>
            </a:r>
            <a:r>
              <a:rPr lang="tr-TR" i="1" dirty="0" err="1" smtClean="0"/>
              <a:t>kinds</a:t>
            </a:r>
            <a:r>
              <a:rPr lang="tr-TR" i="1" dirty="0" smtClean="0"/>
              <a:t> of </a:t>
            </a:r>
            <a:r>
              <a:rPr lang="tr-TR" i="1" dirty="0" err="1" smtClean="0"/>
              <a:t>studies</a:t>
            </a:r>
            <a:r>
              <a:rPr lang="tr-TR" i="1" dirty="0" smtClean="0"/>
              <a:t> </a:t>
            </a:r>
            <a:r>
              <a:rPr lang="tr-TR" i="1" dirty="0" err="1" smtClean="0"/>
              <a:t>usually</a:t>
            </a:r>
            <a:r>
              <a:rPr lang="tr-TR" i="1" dirty="0" smtClean="0"/>
              <a:t> </a:t>
            </a:r>
            <a:r>
              <a:rPr lang="tr-TR" i="1" dirty="0" err="1" smtClean="0"/>
              <a:t>refer</a:t>
            </a:r>
            <a:r>
              <a:rPr lang="tr-TR" i="1" dirty="0" smtClean="0"/>
              <a:t> </a:t>
            </a:r>
            <a:r>
              <a:rPr lang="tr-TR" i="1" dirty="0" err="1" smtClean="0"/>
              <a:t>to</a:t>
            </a:r>
            <a:r>
              <a:rPr lang="tr-TR" i="1" dirty="0" smtClean="0"/>
              <a:t> </a:t>
            </a:r>
            <a:r>
              <a:rPr lang="tr-TR" i="1" dirty="0" err="1" smtClean="0"/>
              <a:t>contextual</a:t>
            </a:r>
            <a:r>
              <a:rPr lang="tr-TR" i="1" dirty="0" smtClean="0"/>
              <a:t> </a:t>
            </a:r>
            <a:r>
              <a:rPr lang="tr-TR" i="1" dirty="0" err="1" smtClean="0"/>
              <a:t>effects</a:t>
            </a:r>
            <a:endParaRPr lang="tr-TR" i="1" dirty="0" smtClean="0"/>
          </a:p>
          <a:p>
            <a:pPr lvl="2"/>
            <a:endParaRPr lang="en-US" dirty="0"/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04317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Cross-</a:t>
            </a:r>
            <a:r>
              <a:rPr lang="tr-TR" dirty="0" err="1" smtClean="0"/>
              <a:t>level</a:t>
            </a:r>
            <a:r>
              <a:rPr lang="tr-TR" dirty="0" smtClean="0"/>
              <a:t> </a:t>
            </a:r>
            <a:r>
              <a:rPr lang="tr-TR" dirty="0" err="1" smtClean="0"/>
              <a:t>inferences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Cross-level inferences are often made </a:t>
            </a:r>
            <a:r>
              <a:rPr lang="en-US" dirty="0" smtClean="0"/>
              <a:t>–</a:t>
            </a:r>
            <a:r>
              <a:rPr lang="tr-TR" dirty="0" smtClean="0"/>
              <a:t> </a:t>
            </a:r>
            <a:r>
              <a:rPr lang="en-US" dirty="0" smtClean="0"/>
              <a:t>ecological </a:t>
            </a:r>
            <a:r>
              <a:rPr lang="en-US" dirty="0"/>
              <a:t>effects are interpreted as individual effects and this is vulnerable to bias </a:t>
            </a:r>
            <a:endParaRPr lang="tr-TR" dirty="0" smtClean="0"/>
          </a:p>
          <a:p>
            <a:pPr lvl="1"/>
            <a:r>
              <a:rPr lang="tr-TR" dirty="0" err="1" smtClean="0"/>
              <a:t>If</a:t>
            </a:r>
            <a:r>
              <a:rPr lang="tr-TR" dirty="0" smtClean="0"/>
              <a:t> a </a:t>
            </a:r>
            <a:r>
              <a:rPr lang="tr-TR" dirty="0" err="1" smtClean="0"/>
              <a:t>study</a:t>
            </a:r>
            <a:r>
              <a:rPr lang="tr-TR" dirty="0" smtClean="0"/>
              <a:t> </a:t>
            </a:r>
            <a:r>
              <a:rPr lang="tr-TR" dirty="0" err="1" smtClean="0"/>
              <a:t>purely</a:t>
            </a:r>
            <a:r>
              <a:rPr lang="tr-TR" dirty="0" smtClean="0"/>
              <a:t> </a:t>
            </a:r>
            <a:r>
              <a:rPr lang="tr-TR" dirty="0" err="1" smtClean="0"/>
              <a:t>ecological</a:t>
            </a:r>
            <a:r>
              <a:rPr lang="tr-TR" dirty="0" smtClean="0"/>
              <a:t>, </a:t>
            </a:r>
            <a:r>
              <a:rPr lang="tr-TR" dirty="0" err="1" smtClean="0"/>
              <a:t>then</a:t>
            </a:r>
            <a:r>
              <a:rPr lang="tr-TR" dirty="0" smtClean="0"/>
              <a:t> </a:t>
            </a:r>
            <a:r>
              <a:rPr lang="tr-TR" dirty="0" err="1" smtClean="0"/>
              <a:t>inferences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target</a:t>
            </a:r>
            <a:r>
              <a:rPr lang="tr-TR" dirty="0" smtClean="0"/>
              <a:t> </a:t>
            </a:r>
            <a:r>
              <a:rPr lang="tr-TR" dirty="0" err="1" smtClean="0"/>
              <a:t>populations</a:t>
            </a:r>
            <a:r>
              <a:rPr lang="tr-TR" dirty="0" smtClean="0"/>
              <a:t> </a:t>
            </a:r>
            <a:r>
              <a:rPr lang="tr-TR" dirty="0" err="1" smtClean="0"/>
              <a:t>may</a:t>
            </a:r>
            <a:r>
              <a:rPr lang="tr-TR" dirty="0" smtClean="0"/>
              <a:t> be </a:t>
            </a:r>
            <a:r>
              <a:rPr lang="tr-TR" dirty="0" err="1" smtClean="0"/>
              <a:t>made</a:t>
            </a:r>
            <a:r>
              <a:rPr lang="tr-TR" dirty="0" smtClean="0"/>
              <a:t> as </a:t>
            </a:r>
            <a:r>
              <a:rPr lang="tr-TR" dirty="0" err="1" smtClean="0"/>
              <a:t>if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studies</a:t>
            </a:r>
            <a:r>
              <a:rPr lang="tr-TR" dirty="0" smtClean="0"/>
              <a:t> </a:t>
            </a:r>
            <a:r>
              <a:rPr lang="tr-TR" dirty="0" err="1" smtClean="0"/>
              <a:t>were</a:t>
            </a:r>
            <a:r>
              <a:rPr lang="tr-TR" dirty="0" smtClean="0"/>
              <a:t> </a:t>
            </a:r>
            <a:r>
              <a:rPr lang="tr-TR" dirty="0" err="1" smtClean="0"/>
              <a:t>conducted</a:t>
            </a:r>
            <a:r>
              <a:rPr lang="tr-TR" dirty="0" smtClean="0"/>
              <a:t> on </a:t>
            </a:r>
            <a:r>
              <a:rPr lang="tr-TR" dirty="0" err="1" smtClean="0"/>
              <a:t>individuals</a:t>
            </a:r>
            <a:r>
              <a:rPr lang="tr-TR" dirty="0" smtClean="0"/>
              <a:t>. </a:t>
            </a:r>
            <a:r>
              <a:rPr lang="tr-TR" dirty="0" err="1" smtClean="0"/>
              <a:t>Only</a:t>
            </a:r>
            <a:r>
              <a:rPr lang="tr-TR" dirty="0" smtClean="0"/>
              <a:t> </a:t>
            </a:r>
            <a:r>
              <a:rPr lang="tr-TR" dirty="0" err="1" smtClean="0"/>
              <a:t>under</a:t>
            </a:r>
            <a:r>
              <a:rPr lang="tr-TR" dirty="0" smtClean="0"/>
              <a:t> </a:t>
            </a:r>
            <a:r>
              <a:rPr lang="tr-TR" dirty="0" err="1" smtClean="0"/>
              <a:t>strict</a:t>
            </a:r>
            <a:r>
              <a:rPr lang="tr-TR" dirty="0" smtClean="0"/>
              <a:t> </a:t>
            </a:r>
            <a:r>
              <a:rPr lang="tr-TR" dirty="0" err="1" smtClean="0"/>
              <a:t>conditions</a:t>
            </a:r>
            <a:r>
              <a:rPr lang="tr-TR" dirty="0" smtClean="0"/>
              <a:t> </a:t>
            </a:r>
            <a:r>
              <a:rPr lang="tr-TR" dirty="0" err="1" smtClean="0"/>
              <a:t>will</a:t>
            </a:r>
            <a:r>
              <a:rPr lang="tr-TR" dirty="0" smtClean="0"/>
              <a:t> </a:t>
            </a:r>
            <a:r>
              <a:rPr lang="tr-TR" dirty="0" err="1" smtClean="0"/>
              <a:t>these</a:t>
            </a:r>
            <a:r>
              <a:rPr lang="tr-TR" dirty="0" smtClean="0"/>
              <a:t> </a:t>
            </a:r>
            <a:r>
              <a:rPr lang="tr-TR" dirty="0" err="1" smtClean="0"/>
              <a:t>inferences</a:t>
            </a:r>
            <a:r>
              <a:rPr lang="tr-TR" dirty="0" smtClean="0"/>
              <a:t> be </a:t>
            </a:r>
            <a:r>
              <a:rPr lang="tr-TR" dirty="0" err="1" smtClean="0"/>
              <a:t>correct</a:t>
            </a:r>
            <a:r>
              <a:rPr lang="tr-TR" dirty="0" smtClean="0"/>
              <a:t>.</a:t>
            </a:r>
            <a:endParaRPr lang="en-US" dirty="0"/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8931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4633"/>
            <a:ext cx="8229600" cy="1143000"/>
          </a:xfrm>
        </p:spPr>
        <p:txBody>
          <a:bodyPr>
            <a:normAutofit/>
          </a:bodyPr>
          <a:lstStyle/>
          <a:p>
            <a:r>
              <a:rPr lang="tr-TR" dirty="0" err="1"/>
              <a:t>Example</a:t>
            </a:r>
            <a:r>
              <a:rPr lang="tr-TR" dirty="0"/>
              <a:t>: </a:t>
            </a:r>
            <a:r>
              <a:rPr lang="tr-TR" dirty="0" err="1"/>
              <a:t>individual</a:t>
            </a:r>
            <a:r>
              <a:rPr lang="tr-TR" dirty="0"/>
              <a:t> </a:t>
            </a:r>
            <a:r>
              <a:rPr lang="tr-TR" dirty="0" err="1"/>
              <a:t>effect</a:t>
            </a:r>
            <a:r>
              <a:rPr lang="tr-TR" dirty="0"/>
              <a:t> 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8229600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191980"/>
            <a:ext cx="8296275" cy="3517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5422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/>
          </a:bodyPr>
          <a:lstStyle/>
          <a:p>
            <a:r>
              <a:rPr lang="tr-TR" dirty="0" err="1"/>
              <a:t>Example</a:t>
            </a:r>
            <a:r>
              <a:rPr lang="tr-TR" dirty="0"/>
              <a:t>: </a:t>
            </a:r>
            <a:r>
              <a:rPr lang="tr-TR" dirty="0" err="1"/>
              <a:t>ecologic</a:t>
            </a:r>
            <a:r>
              <a:rPr lang="tr-TR" dirty="0"/>
              <a:t> </a:t>
            </a:r>
            <a:r>
              <a:rPr lang="tr-TR" dirty="0" err="1"/>
              <a:t>effect</a:t>
            </a:r>
            <a:r>
              <a:rPr lang="tr-TR" dirty="0"/>
              <a:t> 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28800"/>
            <a:ext cx="8229600" cy="4300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625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44624"/>
            <a:ext cx="8229600" cy="1143000"/>
          </a:xfrm>
        </p:spPr>
        <p:txBody>
          <a:bodyPr>
            <a:normAutofit/>
          </a:bodyPr>
          <a:lstStyle/>
          <a:p>
            <a:r>
              <a:rPr lang="tr-TR" sz="4000" b="1" dirty="0" err="1"/>
              <a:t>Types</a:t>
            </a:r>
            <a:r>
              <a:rPr lang="tr-TR" sz="4000" b="1" dirty="0"/>
              <a:t> of </a:t>
            </a:r>
            <a:r>
              <a:rPr lang="tr-TR" sz="4000" b="1" dirty="0" err="1"/>
              <a:t>ecologic</a:t>
            </a:r>
            <a:r>
              <a:rPr lang="tr-TR" sz="4000" b="1" dirty="0"/>
              <a:t> </a:t>
            </a:r>
            <a:r>
              <a:rPr lang="tr-TR" sz="4000" b="1" dirty="0" err="1"/>
              <a:t>designs</a:t>
            </a:r>
            <a:endParaRPr lang="tr-TR" sz="40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27848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Multiple </a:t>
            </a:r>
            <a:r>
              <a:rPr lang="en-US" dirty="0">
                <a:solidFill>
                  <a:srgbClr val="C00000"/>
                </a:solidFill>
              </a:rPr>
              <a:t>group </a:t>
            </a:r>
            <a:r>
              <a:rPr lang="en-US" dirty="0" smtClean="0">
                <a:solidFill>
                  <a:srgbClr val="C00000"/>
                </a:solidFill>
              </a:rPr>
              <a:t>study</a:t>
            </a:r>
            <a:r>
              <a:rPr lang="tr-TR" dirty="0" smtClean="0">
                <a:solidFill>
                  <a:srgbClr val="C00000"/>
                </a:solidFill>
              </a:rPr>
              <a:t>: </a:t>
            </a:r>
            <a:r>
              <a:rPr lang="en-US" dirty="0" smtClean="0"/>
              <a:t>Compares </a:t>
            </a:r>
            <a:r>
              <a:rPr lang="en-US" dirty="0"/>
              <a:t>disease rates among many regions during the same </a:t>
            </a:r>
            <a:r>
              <a:rPr lang="en-US" dirty="0" smtClean="0"/>
              <a:t>period</a:t>
            </a:r>
            <a:endParaRPr lang="tr-TR" dirty="0" smtClean="0"/>
          </a:p>
          <a:p>
            <a:pPr lvl="2"/>
            <a:r>
              <a:rPr lang="tr-TR" b="1" dirty="0" err="1" smtClean="0"/>
              <a:t>Exploratory</a:t>
            </a:r>
            <a:r>
              <a:rPr lang="tr-TR" b="1" dirty="0" smtClean="0"/>
              <a:t> </a:t>
            </a:r>
            <a:r>
              <a:rPr lang="tr-TR" b="1" dirty="0" err="1" smtClean="0"/>
              <a:t>study</a:t>
            </a:r>
            <a:r>
              <a:rPr lang="tr-TR" b="1" dirty="0" smtClean="0"/>
              <a:t>: </a:t>
            </a:r>
            <a:r>
              <a:rPr lang="tr-TR" sz="1800" i="1" dirty="0" err="1" smtClean="0"/>
              <a:t>We</a:t>
            </a:r>
            <a:r>
              <a:rPr lang="tr-TR" sz="1800" i="1" dirty="0" smtClean="0"/>
              <a:t> </a:t>
            </a:r>
            <a:r>
              <a:rPr lang="tr-TR" sz="1800" i="1" dirty="0" err="1" smtClean="0"/>
              <a:t>compare</a:t>
            </a:r>
            <a:r>
              <a:rPr lang="tr-TR" sz="1800" i="1" dirty="0" smtClean="0"/>
              <a:t> </a:t>
            </a:r>
            <a:r>
              <a:rPr lang="tr-TR" sz="1800" i="1" dirty="0" err="1" smtClean="0"/>
              <a:t>the</a:t>
            </a:r>
            <a:r>
              <a:rPr lang="tr-TR" sz="1800" i="1" dirty="0" smtClean="0"/>
              <a:t> rate of </a:t>
            </a:r>
            <a:r>
              <a:rPr lang="tr-TR" sz="1800" i="1" dirty="0" err="1" smtClean="0"/>
              <a:t>disease</a:t>
            </a:r>
            <a:r>
              <a:rPr lang="tr-TR" sz="1800" i="1" dirty="0" smtClean="0"/>
              <a:t> </a:t>
            </a:r>
            <a:r>
              <a:rPr lang="tr-TR" sz="1800" i="1" dirty="0" err="1" smtClean="0"/>
              <a:t>among</a:t>
            </a:r>
            <a:r>
              <a:rPr lang="tr-TR" sz="1800" i="1" dirty="0" smtClean="0"/>
              <a:t> </a:t>
            </a:r>
            <a:r>
              <a:rPr lang="tr-TR" sz="1800" i="1" dirty="0" err="1" smtClean="0"/>
              <a:t>many</a:t>
            </a:r>
            <a:r>
              <a:rPr lang="tr-TR" sz="1800" i="1" dirty="0" smtClean="0"/>
              <a:t> </a:t>
            </a:r>
            <a:r>
              <a:rPr lang="tr-TR" sz="1800" i="1" dirty="0" err="1" smtClean="0"/>
              <a:t>regions</a:t>
            </a:r>
            <a:r>
              <a:rPr lang="tr-TR" sz="1800" i="1" dirty="0" smtClean="0"/>
              <a:t> </a:t>
            </a:r>
            <a:r>
              <a:rPr lang="tr-TR" sz="1800" i="1" dirty="0" err="1" smtClean="0"/>
              <a:t>during</a:t>
            </a:r>
            <a:r>
              <a:rPr lang="tr-TR" sz="1800" i="1" dirty="0" smtClean="0"/>
              <a:t> </a:t>
            </a:r>
            <a:r>
              <a:rPr lang="tr-TR" sz="1800" i="1" dirty="0" err="1" smtClean="0"/>
              <a:t>the</a:t>
            </a:r>
            <a:r>
              <a:rPr lang="tr-TR" sz="1800" i="1" dirty="0" smtClean="0"/>
              <a:t> </a:t>
            </a:r>
            <a:r>
              <a:rPr lang="tr-TR" sz="1800" i="1" dirty="0" err="1" smtClean="0"/>
              <a:t>same</a:t>
            </a:r>
            <a:r>
              <a:rPr lang="tr-TR" sz="1800" i="1" dirty="0" smtClean="0"/>
              <a:t> </a:t>
            </a:r>
            <a:r>
              <a:rPr lang="tr-TR" sz="1800" i="1" dirty="0" err="1" smtClean="0"/>
              <a:t>period</a:t>
            </a:r>
            <a:endParaRPr lang="tr-TR" sz="1800" i="1" dirty="0" smtClean="0"/>
          </a:p>
          <a:p>
            <a:pPr lvl="2"/>
            <a:r>
              <a:rPr lang="tr-TR" b="1" dirty="0" err="1" smtClean="0"/>
              <a:t>Analytic</a:t>
            </a:r>
            <a:r>
              <a:rPr lang="tr-TR" b="1" dirty="0" smtClean="0"/>
              <a:t> </a:t>
            </a:r>
            <a:r>
              <a:rPr lang="tr-TR" b="1" dirty="0" err="1" smtClean="0"/>
              <a:t>study</a:t>
            </a:r>
            <a:r>
              <a:rPr lang="tr-TR" b="1" dirty="0" smtClean="0"/>
              <a:t>: </a:t>
            </a:r>
            <a:r>
              <a:rPr lang="tr-TR" sz="1900" i="1" dirty="0" err="1" smtClean="0"/>
              <a:t>We</a:t>
            </a:r>
            <a:r>
              <a:rPr lang="tr-TR" sz="1900" i="1" dirty="0" smtClean="0"/>
              <a:t> </a:t>
            </a:r>
            <a:r>
              <a:rPr lang="tr-TR" sz="1900" i="1" dirty="0" err="1" smtClean="0"/>
              <a:t>assess</a:t>
            </a:r>
            <a:r>
              <a:rPr lang="tr-TR" sz="1900" i="1" dirty="0" smtClean="0"/>
              <a:t> </a:t>
            </a:r>
            <a:r>
              <a:rPr lang="tr-TR" sz="1900" i="1" dirty="0" err="1" smtClean="0"/>
              <a:t>the</a:t>
            </a:r>
            <a:r>
              <a:rPr lang="tr-TR" sz="1900" i="1" dirty="0" smtClean="0"/>
              <a:t> </a:t>
            </a:r>
            <a:r>
              <a:rPr lang="tr-TR" sz="1900" i="1" dirty="0" err="1" smtClean="0"/>
              <a:t>ecologic</a:t>
            </a:r>
            <a:r>
              <a:rPr lang="tr-TR" sz="1900" i="1" dirty="0" smtClean="0"/>
              <a:t> </a:t>
            </a:r>
            <a:r>
              <a:rPr lang="tr-TR" sz="1900" i="1" dirty="0" err="1" smtClean="0"/>
              <a:t>association</a:t>
            </a:r>
            <a:r>
              <a:rPr lang="tr-TR" sz="1900" i="1" dirty="0" smtClean="0"/>
              <a:t> </a:t>
            </a:r>
            <a:r>
              <a:rPr lang="tr-TR" sz="1900" i="1" dirty="0" err="1" smtClean="0"/>
              <a:t>between</a:t>
            </a:r>
            <a:r>
              <a:rPr lang="tr-TR" sz="1900" i="1" dirty="0" smtClean="0"/>
              <a:t> </a:t>
            </a:r>
            <a:r>
              <a:rPr lang="tr-TR" sz="1900" b="1" i="1" dirty="0" err="1" smtClean="0"/>
              <a:t>the</a:t>
            </a:r>
            <a:r>
              <a:rPr lang="tr-TR" sz="1900" b="1" i="1" dirty="0" smtClean="0"/>
              <a:t> </a:t>
            </a:r>
            <a:r>
              <a:rPr lang="tr-TR" sz="1900" b="1" i="1" dirty="0" err="1" smtClean="0"/>
              <a:t>average</a:t>
            </a:r>
            <a:r>
              <a:rPr lang="tr-TR" sz="1900" b="1" i="1" dirty="0" smtClean="0"/>
              <a:t> </a:t>
            </a:r>
            <a:r>
              <a:rPr lang="tr-TR" sz="1900" b="1" i="1" dirty="0" err="1" smtClean="0"/>
              <a:t>exposure</a:t>
            </a:r>
            <a:r>
              <a:rPr lang="tr-TR" sz="1900" b="1" i="1" dirty="0" smtClean="0"/>
              <a:t> </a:t>
            </a:r>
            <a:r>
              <a:rPr lang="tr-TR" sz="1900" b="1" i="1" dirty="0" err="1" smtClean="0"/>
              <a:t>level</a:t>
            </a:r>
            <a:r>
              <a:rPr lang="tr-TR" sz="1900" b="1" i="1" dirty="0" smtClean="0"/>
              <a:t> </a:t>
            </a:r>
            <a:r>
              <a:rPr lang="tr-TR" sz="1900" b="1" i="1" dirty="0" err="1" smtClean="0"/>
              <a:t>or</a:t>
            </a:r>
            <a:r>
              <a:rPr lang="tr-TR" sz="1900" b="1" i="1" dirty="0" smtClean="0"/>
              <a:t> </a:t>
            </a:r>
            <a:r>
              <a:rPr lang="tr-TR" sz="1900" b="1" i="1" dirty="0" err="1" smtClean="0"/>
              <a:t>prevalence</a:t>
            </a:r>
            <a:r>
              <a:rPr lang="tr-TR" sz="1900" i="1" dirty="0" smtClean="0"/>
              <a:t> </a:t>
            </a:r>
            <a:r>
              <a:rPr lang="tr-TR" sz="1900" i="1" dirty="0" err="1" smtClean="0"/>
              <a:t>and</a:t>
            </a:r>
            <a:r>
              <a:rPr lang="tr-TR" sz="1900" i="1" dirty="0" smtClean="0"/>
              <a:t> </a:t>
            </a:r>
            <a:r>
              <a:rPr lang="tr-TR" sz="1900" i="1" dirty="0" err="1" smtClean="0"/>
              <a:t>the</a:t>
            </a:r>
            <a:r>
              <a:rPr lang="tr-TR" sz="1900" i="1" dirty="0" smtClean="0"/>
              <a:t> rate of </a:t>
            </a:r>
            <a:r>
              <a:rPr lang="tr-TR" sz="1900" i="1" dirty="0" err="1" smtClean="0"/>
              <a:t>disease</a:t>
            </a:r>
            <a:r>
              <a:rPr lang="tr-TR" sz="1900" i="1" dirty="0" smtClean="0"/>
              <a:t> </a:t>
            </a:r>
            <a:r>
              <a:rPr lang="tr-TR" sz="1900" i="1" dirty="0" err="1" smtClean="0"/>
              <a:t>among</a:t>
            </a:r>
            <a:r>
              <a:rPr lang="tr-TR" sz="1900" i="1" dirty="0" smtClean="0"/>
              <a:t> </a:t>
            </a:r>
            <a:r>
              <a:rPr lang="tr-TR" sz="1900" i="1" dirty="0" err="1" smtClean="0"/>
              <a:t>many</a:t>
            </a:r>
            <a:r>
              <a:rPr lang="tr-TR" sz="1900" i="1" dirty="0" smtClean="0"/>
              <a:t> </a:t>
            </a:r>
            <a:r>
              <a:rPr lang="tr-TR" sz="1900" i="1" dirty="0" err="1" smtClean="0"/>
              <a:t>groups</a:t>
            </a:r>
            <a:endParaRPr lang="tr-TR" sz="1900" i="1" dirty="0"/>
          </a:p>
          <a:p>
            <a:r>
              <a:rPr lang="en-US" dirty="0" smtClean="0">
                <a:solidFill>
                  <a:srgbClr val="C00000"/>
                </a:solidFill>
              </a:rPr>
              <a:t>Time-trend</a:t>
            </a:r>
            <a:r>
              <a:rPr lang="tr-TR" dirty="0" smtClean="0">
                <a:solidFill>
                  <a:srgbClr val="C00000"/>
                </a:solidFill>
              </a:rPr>
              <a:t>(time-</a:t>
            </a:r>
            <a:r>
              <a:rPr lang="tr-TR" dirty="0" err="1" smtClean="0">
                <a:solidFill>
                  <a:srgbClr val="C00000"/>
                </a:solidFill>
              </a:rPr>
              <a:t>series</a:t>
            </a:r>
            <a:r>
              <a:rPr lang="tr-TR" dirty="0" smtClean="0">
                <a:solidFill>
                  <a:srgbClr val="C00000"/>
                </a:solidFill>
              </a:rPr>
              <a:t>)</a:t>
            </a:r>
            <a:r>
              <a:rPr lang="en-US" dirty="0" smtClean="0">
                <a:solidFill>
                  <a:srgbClr val="C00000"/>
                </a:solidFill>
              </a:rPr>
              <a:t> studies</a:t>
            </a:r>
            <a:r>
              <a:rPr lang="tr-TR" dirty="0" smtClean="0">
                <a:solidFill>
                  <a:srgbClr val="C00000"/>
                </a:solidFill>
              </a:rPr>
              <a:t>: </a:t>
            </a:r>
            <a:r>
              <a:rPr lang="en-US" dirty="0" smtClean="0"/>
              <a:t>Comparison </a:t>
            </a:r>
            <a:r>
              <a:rPr lang="en-US" dirty="0"/>
              <a:t>of disease rates over time in one population</a:t>
            </a:r>
          </a:p>
          <a:p>
            <a:pPr lvl="2"/>
            <a:r>
              <a:rPr lang="tr-TR" b="1" dirty="0" err="1"/>
              <a:t>Exploratory</a:t>
            </a:r>
            <a:r>
              <a:rPr lang="tr-TR" b="1" dirty="0"/>
              <a:t> </a:t>
            </a:r>
            <a:r>
              <a:rPr lang="tr-TR" b="1" dirty="0" err="1" smtClean="0"/>
              <a:t>study</a:t>
            </a:r>
            <a:r>
              <a:rPr lang="tr-TR" dirty="0" smtClean="0"/>
              <a:t>: </a:t>
            </a:r>
            <a:r>
              <a:rPr lang="tr-TR" sz="1900" i="1" dirty="0" err="1" smtClean="0"/>
              <a:t>Involves</a:t>
            </a:r>
            <a:r>
              <a:rPr lang="tr-TR" sz="1900" i="1" dirty="0" smtClean="0"/>
              <a:t>  a </a:t>
            </a:r>
            <a:r>
              <a:rPr lang="tr-TR" sz="1900" i="1" dirty="0" err="1" smtClean="0"/>
              <a:t>comparison</a:t>
            </a:r>
            <a:r>
              <a:rPr lang="tr-TR" sz="1900" i="1" dirty="0" smtClean="0"/>
              <a:t> of </a:t>
            </a:r>
            <a:r>
              <a:rPr lang="tr-TR" sz="1900" i="1" dirty="0" err="1" smtClean="0"/>
              <a:t>the</a:t>
            </a:r>
            <a:r>
              <a:rPr lang="tr-TR" sz="1900" i="1" dirty="0" smtClean="0"/>
              <a:t> </a:t>
            </a:r>
            <a:r>
              <a:rPr lang="tr-TR" sz="1900" i="1" dirty="0" err="1" smtClean="0"/>
              <a:t>disease</a:t>
            </a:r>
            <a:r>
              <a:rPr lang="tr-TR" sz="1900" i="1" dirty="0" smtClean="0"/>
              <a:t> </a:t>
            </a:r>
            <a:r>
              <a:rPr lang="tr-TR" sz="1900" i="1" dirty="0" err="1" smtClean="0"/>
              <a:t>rates</a:t>
            </a:r>
            <a:r>
              <a:rPr lang="tr-TR" sz="1900" i="1" dirty="0" smtClean="0"/>
              <a:t> </a:t>
            </a:r>
            <a:r>
              <a:rPr lang="tr-TR" sz="1900" i="1" dirty="0" err="1" smtClean="0"/>
              <a:t>over</a:t>
            </a:r>
            <a:r>
              <a:rPr lang="tr-TR" sz="1900" i="1" dirty="0" smtClean="0"/>
              <a:t> time in </a:t>
            </a:r>
            <a:r>
              <a:rPr lang="tr-TR" sz="1900" i="1" dirty="0" err="1" smtClean="0"/>
              <a:t>one</a:t>
            </a:r>
            <a:r>
              <a:rPr lang="tr-TR" sz="1900" i="1" dirty="0" smtClean="0"/>
              <a:t> </a:t>
            </a:r>
            <a:r>
              <a:rPr lang="tr-TR" sz="1900" i="1" dirty="0" err="1" smtClean="0"/>
              <a:t>geographically</a:t>
            </a:r>
            <a:r>
              <a:rPr lang="tr-TR" sz="1900" i="1" dirty="0" smtClean="0"/>
              <a:t>  </a:t>
            </a:r>
            <a:r>
              <a:rPr lang="tr-TR" sz="1900" i="1" dirty="0" err="1" smtClean="0"/>
              <a:t>defined</a:t>
            </a:r>
            <a:r>
              <a:rPr lang="tr-TR" sz="1900" i="1" dirty="0" smtClean="0"/>
              <a:t> </a:t>
            </a:r>
            <a:r>
              <a:rPr lang="tr-TR" sz="1900" i="1" dirty="0" err="1" smtClean="0"/>
              <a:t>population</a:t>
            </a:r>
            <a:endParaRPr lang="tr-TR" sz="1900" i="1" dirty="0"/>
          </a:p>
          <a:p>
            <a:pPr lvl="2"/>
            <a:r>
              <a:rPr lang="tr-TR" b="1" dirty="0" err="1"/>
              <a:t>Analytic</a:t>
            </a:r>
            <a:r>
              <a:rPr lang="tr-TR" b="1" dirty="0"/>
              <a:t> </a:t>
            </a:r>
            <a:r>
              <a:rPr lang="tr-TR" b="1" dirty="0" err="1" smtClean="0"/>
              <a:t>study</a:t>
            </a:r>
            <a:r>
              <a:rPr lang="tr-TR" b="1" dirty="0" smtClean="0"/>
              <a:t>: </a:t>
            </a:r>
            <a:r>
              <a:rPr lang="tr-TR" sz="1900" i="1" dirty="0" err="1" smtClean="0"/>
              <a:t>We</a:t>
            </a:r>
            <a:r>
              <a:rPr lang="tr-TR" sz="1900" i="1" dirty="0" smtClean="0"/>
              <a:t> </a:t>
            </a:r>
            <a:r>
              <a:rPr lang="tr-TR" sz="1900" i="1" dirty="0" err="1" smtClean="0"/>
              <a:t>assess</a:t>
            </a:r>
            <a:r>
              <a:rPr lang="tr-TR" sz="1900" i="1" dirty="0" smtClean="0"/>
              <a:t> </a:t>
            </a:r>
            <a:r>
              <a:rPr lang="tr-TR" sz="1900" i="1" dirty="0" err="1" smtClean="0"/>
              <a:t>the</a:t>
            </a:r>
            <a:r>
              <a:rPr lang="tr-TR" sz="1900" i="1" dirty="0" smtClean="0"/>
              <a:t> </a:t>
            </a:r>
            <a:r>
              <a:rPr lang="tr-TR" sz="1900" i="1" dirty="0" err="1" smtClean="0"/>
              <a:t>ecologic</a:t>
            </a:r>
            <a:r>
              <a:rPr lang="tr-TR" sz="1900" i="1" dirty="0" smtClean="0"/>
              <a:t> </a:t>
            </a:r>
            <a:r>
              <a:rPr lang="tr-TR" sz="1900" i="1" dirty="0" err="1" smtClean="0"/>
              <a:t>association</a:t>
            </a:r>
            <a:r>
              <a:rPr lang="tr-TR" sz="1900" i="1" dirty="0" smtClean="0"/>
              <a:t> </a:t>
            </a:r>
            <a:r>
              <a:rPr lang="tr-TR" sz="1900" i="1" dirty="0" err="1" smtClean="0"/>
              <a:t>between</a:t>
            </a:r>
            <a:r>
              <a:rPr lang="tr-TR" sz="1900" i="1" dirty="0" smtClean="0"/>
              <a:t> </a:t>
            </a:r>
            <a:r>
              <a:rPr lang="tr-TR" sz="1900" i="1" dirty="0" err="1" smtClean="0"/>
              <a:t>change</a:t>
            </a:r>
            <a:r>
              <a:rPr lang="tr-TR" sz="1900" i="1" dirty="0" smtClean="0"/>
              <a:t> in </a:t>
            </a:r>
            <a:r>
              <a:rPr lang="tr-TR" sz="1900" i="1" dirty="0" err="1" smtClean="0"/>
              <a:t>average</a:t>
            </a:r>
            <a:r>
              <a:rPr lang="tr-TR" sz="1900" i="1" dirty="0" smtClean="0"/>
              <a:t> </a:t>
            </a:r>
            <a:r>
              <a:rPr lang="tr-TR" sz="1900" i="1" dirty="0" err="1" smtClean="0"/>
              <a:t>exposure</a:t>
            </a:r>
            <a:r>
              <a:rPr lang="tr-TR" sz="1900" i="1" dirty="0" smtClean="0"/>
              <a:t> </a:t>
            </a:r>
            <a:r>
              <a:rPr lang="tr-TR" sz="1900" i="1" dirty="0" err="1" smtClean="0"/>
              <a:t>level</a:t>
            </a:r>
            <a:r>
              <a:rPr lang="tr-TR" sz="1900" i="1" dirty="0" smtClean="0"/>
              <a:t> </a:t>
            </a:r>
            <a:r>
              <a:rPr lang="tr-TR" sz="1900" i="1" dirty="0" err="1" smtClean="0"/>
              <a:t>or</a:t>
            </a:r>
            <a:r>
              <a:rPr lang="tr-TR" sz="1900" i="1" dirty="0" smtClean="0"/>
              <a:t> </a:t>
            </a:r>
            <a:r>
              <a:rPr lang="tr-TR" sz="1900" i="1" dirty="0" err="1" smtClean="0"/>
              <a:t>prevalence</a:t>
            </a:r>
            <a:r>
              <a:rPr lang="tr-TR" sz="1900" i="1" dirty="0" smtClean="0"/>
              <a:t> (</a:t>
            </a:r>
            <a:r>
              <a:rPr lang="tr-TR" sz="1900" i="1" dirty="0" err="1" smtClean="0"/>
              <a:t>over</a:t>
            </a:r>
            <a:r>
              <a:rPr lang="tr-TR" sz="1900" i="1" dirty="0" smtClean="0"/>
              <a:t> time) </a:t>
            </a:r>
            <a:r>
              <a:rPr lang="tr-TR" sz="1900" i="1" dirty="0" err="1" smtClean="0"/>
              <a:t>and</a:t>
            </a:r>
            <a:r>
              <a:rPr lang="tr-TR" sz="1900" i="1" dirty="0" smtClean="0"/>
              <a:t> </a:t>
            </a:r>
            <a:r>
              <a:rPr lang="tr-TR" sz="1900" i="1" dirty="0" err="1" smtClean="0"/>
              <a:t>change</a:t>
            </a:r>
            <a:r>
              <a:rPr lang="tr-TR" sz="1900" i="1" dirty="0" smtClean="0"/>
              <a:t> in </a:t>
            </a:r>
            <a:r>
              <a:rPr lang="tr-TR" sz="1900" i="1" dirty="0" err="1" smtClean="0"/>
              <a:t>disease</a:t>
            </a:r>
            <a:r>
              <a:rPr lang="tr-TR" sz="1900" i="1" dirty="0" smtClean="0"/>
              <a:t> rate  (</a:t>
            </a:r>
            <a:r>
              <a:rPr lang="tr-TR" sz="1900" i="1" dirty="0" err="1" smtClean="0"/>
              <a:t>over</a:t>
            </a:r>
            <a:r>
              <a:rPr lang="tr-TR" sz="1900" i="1" dirty="0" smtClean="0"/>
              <a:t> time) in </a:t>
            </a:r>
            <a:r>
              <a:rPr lang="tr-TR" sz="1900" i="1" dirty="0" err="1" smtClean="0"/>
              <a:t>one</a:t>
            </a:r>
            <a:r>
              <a:rPr lang="tr-TR" sz="1900" i="1" dirty="0" smtClean="0"/>
              <a:t> </a:t>
            </a:r>
            <a:r>
              <a:rPr lang="tr-TR" sz="1900" i="1" dirty="0" err="1" smtClean="0"/>
              <a:t>geographically</a:t>
            </a:r>
            <a:r>
              <a:rPr lang="tr-TR" sz="1900" i="1" dirty="0" smtClean="0"/>
              <a:t> </a:t>
            </a:r>
            <a:r>
              <a:rPr lang="tr-TR" sz="1900" i="1" dirty="0" err="1" smtClean="0"/>
              <a:t>defined</a:t>
            </a:r>
            <a:r>
              <a:rPr lang="tr-TR" sz="1900" i="1" dirty="0" smtClean="0"/>
              <a:t> </a:t>
            </a:r>
            <a:r>
              <a:rPr lang="tr-TR" sz="1900" i="1" dirty="0" err="1" smtClean="0"/>
              <a:t>population</a:t>
            </a:r>
            <a:endParaRPr lang="tr-TR" sz="1900" i="1" dirty="0"/>
          </a:p>
          <a:p>
            <a:r>
              <a:rPr lang="en-US" dirty="0" smtClean="0">
                <a:solidFill>
                  <a:srgbClr val="C00000"/>
                </a:solidFill>
              </a:rPr>
              <a:t>Mixed designs</a:t>
            </a:r>
            <a:r>
              <a:rPr lang="tr-TR" dirty="0" smtClean="0">
                <a:solidFill>
                  <a:srgbClr val="C00000"/>
                </a:solidFill>
              </a:rPr>
              <a:t>: </a:t>
            </a:r>
            <a:r>
              <a:rPr lang="en-US" dirty="0" smtClean="0">
                <a:solidFill>
                  <a:srgbClr val="C00000"/>
                </a:solidFill>
              </a:rPr>
              <a:t>Multiple </a:t>
            </a:r>
            <a:r>
              <a:rPr lang="en-US" dirty="0">
                <a:solidFill>
                  <a:srgbClr val="C00000"/>
                </a:solidFill>
              </a:rPr>
              <a:t>groups + multiple time </a:t>
            </a:r>
            <a:r>
              <a:rPr lang="en-US" dirty="0" smtClean="0">
                <a:solidFill>
                  <a:srgbClr val="C00000"/>
                </a:solidFill>
              </a:rPr>
              <a:t>periods</a:t>
            </a:r>
            <a:endParaRPr lang="tr-TR" dirty="0" smtClean="0">
              <a:solidFill>
                <a:srgbClr val="C00000"/>
              </a:solidFill>
            </a:endParaRPr>
          </a:p>
          <a:p>
            <a:pPr lvl="2"/>
            <a:r>
              <a:rPr lang="tr-TR" b="1" dirty="0" err="1"/>
              <a:t>Exploratory</a:t>
            </a:r>
            <a:r>
              <a:rPr lang="tr-TR" b="1" dirty="0"/>
              <a:t> </a:t>
            </a:r>
            <a:r>
              <a:rPr lang="tr-TR" b="1" dirty="0" err="1" smtClean="0"/>
              <a:t>study</a:t>
            </a:r>
            <a:r>
              <a:rPr lang="tr-TR" b="1" dirty="0" smtClean="0"/>
              <a:t>:</a:t>
            </a:r>
            <a:r>
              <a:rPr lang="tr-TR" dirty="0" smtClean="0"/>
              <a:t> </a:t>
            </a:r>
            <a:r>
              <a:rPr lang="tr-TR" sz="1900" i="1" dirty="0" err="1" smtClean="0"/>
              <a:t>Combines</a:t>
            </a:r>
            <a:r>
              <a:rPr lang="tr-TR" sz="1900" i="1" dirty="0" smtClean="0"/>
              <a:t> </a:t>
            </a:r>
            <a:r>
              <a:rPr lang="tr-TR" sz="1900" i="1" dirty="0" err="1" smtClean="0"/>
              <a:t>the</a:t>
            </a:r>
            <a:r>
              <a:rPr lang="tr-TR" sz="1900" i="1" dirty="0" smtClean="0"/>
              <a:t> </a:t>
            </a:r>
            <a:r>
              <a:rPr lang="tr-TR" sz="1900" i="1" dirty="0" err="1" smtClean="0"/>
              <a:t>basic</a:t>
            </a:r>
            <a:r>
              <a:rPr lang="tr-TR" sz="1900" i="1" dirty="0" smtClean="0"/>
              <a:t> </a:t>
            </a:r>
            <a:r>
              <a:rPr lang="tr-TR" sz="1900" i="1" dirty="0" err="1" smtClean="0"/>
              <a:t>features</a:t>
            </a:r>
            <a:r>
              <a:rPr lang="tr-TR" sz="1900" i="1" dirty="0" smtClean="0"/>
              <a:t> of </a:t>
            </a:r>
            <a:r>
              <a:rPr lang="tr-TR" sz="1900" i="1" dirty="0" err="1" smtClean="0"/>
              <a:t>the</a:t>
            </a:r>
            <a:r>
              <a:rPr lang="tr-TR" sz="1900" i="1" dirty="0" smtClean="0"/>
              <a:t> </a:t>
            </a:r>
            <a:r>
              <a:rPr lang="tr-TR" sz="1900" i="1" dirty="0" err="1" smtClean="0"/>
              <a:t>explaratory</a:t>
            </a:r>
            <a:r>
              <a:rPr lang="tr-TR" sz="1900" i="1" dirty="0" smtClean="0"/>
              <a:t> </a:t>
            </a:r>
            <a:r>
              <a:rPr lang="tr-TR" sz="1900" i="1" dirty="0" err="1" smtClean="0"/>
              <a:t>multiple</a:t>
            </a:r>
            <a:r>
              <a:rPr lang="tr-TR" sz="1900" i="1" dirty="0" smtClean="0"/>
              <a:t> </a:t>
            </a:r>
            <a:r>
              <a:rPr lang="tr-TR" sz="1900" i="1" dirty="0" err="1" smtClean="0"/>
              <a:t>group</a:t>
            </a:r>
            <a:r>
              <a:rPr lang="tr-TR" sz="1900" i="1" dirty="0" smtClean="0"/>
              <a:t> </a:t>
            </a:r>
            <a:r>
              <a:rPr lang="tr-TR" sz="1900" i="1" dirty="0" err="1" smtClean="0"/>
              <a:t>study</a:t>
            </a:r>
            <a:r>
              <a:rPr lang="tr-TR" sz="1900" i="1" dirty="0" smtClean="0"/>
              <a:t>  </a:t>
            </a:r>
            <a:r>
              <a:rPr lang="tr-TR" sz="1900" i="1" dirty="0" err="1" smtClean="0"/>
              <a:t>and</a:t>
            </a:r>
            <a:r>
              <a:rPr lang="tr-TR" sz="1900" i="1" dirty="0" smtClean="0"/>
              <a:t> </a:t>
            </a:r>
            <a:r>
              <a:rPr lang="tr-TR" sz="1900" i="1" dirty="0" err="1" smtClean="0"/>
              <a:t>the</a:t>
            </a:r>
            <a:r>
              <a:rPr lang="tr-TR" sz="1900" i="1" dirty="0" smtClean="0"/>
              <a:t> </a:t>
            </a:r>
            <a:r>
              <a:rPr lang="tr-TR" sz="1900" i="1" dirty="0" err="1" smtClean="0"/>
              <a:t>exploratory</a:t>
            </a:r>
            <a:r>
              <a:rPr lang="tr-TR" sz="1900" i="1" dirty="0" smtClean="0"/>
              <a:t> time-trend </a:t>
            </a:r>
            <a:r>
              <a:rPr lang="tr-TR" sz="1900" i="1" dirty="0" err="1" smtClean="0"/>
              <a:t>study</a:t>
            </a:r>
            <a:endParaRPr lang="tr-TR" sz="1900" i="1" dirty="0"/>
          </a:p>
          <a:p>
            <a:pPr lvl="2"/>
            <a:r>
              <a:rPr lang="tr-TR" b="1" dirty="0" err="1"/>
              <a:t>Analytic</a:t>
            </a:r>
            <a:r>
              <a:rPr lang="tr-TR" b="1" dirty="0"/>
              <a:t> </a:t>
            </a:r>
            <a:r>
              <a:rPr lang="tr-TR" b="1" dirty="0" err="1" smtClean="0"/>
              <a:t>study</a:t>
            </a:r>
            <a:r>
              <a:rPr lang="tr-TR" b="1" dirty="0" smtClean="0"/>
              <a:t>: </a:t>
            </a:r>
            <a:r>
              <a:rPr lang="tr-TR" i="1" dirty="0" err="1" smtClean="0"/>
              <a:t>We</a:t>
            </a:r>
            <a:r>
              <a:rPr lang="tr-TR" i="1" dirty="0" smtClean="0"/>
              <a:t> </a:t>
            </a:r>
            <a:r>
              <a:rPr lang="tr-TR" i="1" dirty="0" err="1" smtClean="0"/>
              <a:t>assess</a:t>
            </a:r>
            <a:r>
              <a:rPr lang="tr-TR" i="1" dirty="0" smtClean="0"/>
              <a:t> </a:t>
            </a:r>
            <a:r>
              <a:rPr lang="tr-TR" i="1" dirty="0" err="1" smtClean="0"/>
              <a:t>the</a:t>
            </a:r>
            <a:r>
              <a:rPr lang="tr-TR" i="1" dirty="0" smtClean="0"/>
              <a:t> </a:t>
            </a:r>
            <a:r>
              <a:rPr lang="tr-TR" i="1" dirty="0" err="1" smtClean="0"/>
              <a:t>association</a:t>
            </a:r>
            <a:r>
              <a:rPr lang="tr-TR" i="1" dirty="0" smtClean="0"/>
              <a:t> </a:t>
            </a:r>
            <a:r>
              <a:rPr lang="tr-TR" i="1" dirty="0" err="1" smtClean="0"/>
              <a:t>between</a:t>
            </a:r>
            <a:r>
              <a:rPr lang="tr-TR" i="1" dirty="0" smtClean="0"/>
              <a:t> </a:t>
            </a:r>
            <a:r>
              <a:rPr lang="tr-TR" i="1" dirty="0" err="1" smtClean="0"/>
              <a:t>change</a:t>
            </a:r>
            <a:r>
              <a:rPr lang="tr-TR" i="1" dirty="0" smtClean="0"/>
              <a:t> in </a:t>
            </a:r>
            <a:r>
              <a:rPr lang="tr-TR" i="1" dirty="0" err="1" smtClean="0"/>
              <a:t>average</a:t>
            </a:r>
            <a:r>
              <a:rPr lang="tr-TR" i="1" dirty="0" smtClean="0"/>
              <a:t> </a:t>
            </a:r>
            <a:r>
              <a:rPr lang="tr-TR" i="1" dirty="0" err="1" smtClean="0"/>
              <a:t>exposure</a:t>
            </a:r>
            <a:r>
              <a:rPr lang="tr-TR" i="1" dirty="0" smtClean="0"/>
              <a:t> </a:t>
            </a:r>
            <a:r>
              <a:rPr lang="tr-TR" i="1" dirty="0" err="1" smtClean="0"/>
              <a:t>level</a:t>
            </a:r>
            <a:r>
              <a:rPr lang="tr-TR" i="1" dirty="0" smtClean="0"/>
              <a:t> </a:t>
            </a:r>
            <a:r>
              <a:rPr lang="tr-TR" i="1" dirty="0" err="1" smtClean="0"/>
              <a:t>or</a:t>
            </a:r>
            <a:r>
              <a:rPr lang="tr-TR" i="1" dirty="0" smtClean="0"/>
              <a:t> </a:t>
            </a:r>
            <a:r>
              <a:rPr lang="tr-TR" i="1" dirty="0" err="1" smtClean="0"/>
              <a:t>prevalence</a:t>
            </a:r>
            <a:r>
              <a:rPr lang="tr-TR" i="1" dirty="0" smtClean="0"/>
              <a:t>  (</a:t>
            </a:r>
            <a:r>
              <a:rPr lang="tr-TR" i="1" dirty="0" err="1" smtClean="0"/>
              <a:t>over</a:t>
            </a:r>
            <a:r>
              <a:rPr lang="tr-TR" i="1" dirty="0" smtClean="0"/>
              <a:t> time) </a:t>
            </a:r>
            <a:r>
              <a:rPr lang="tr-TR" i="1" dirty="0" err="1" smtClean="0"/>
              <a:t>and</a:t>
            </a:r>
            <a:r>
              <a:rPr lang="tr-TR" i="1" dirty="0" smtClean="0"/>
              <a:t> </a:t>
            </a:r>
            <a:r>
              <a:rPr lang="tr-TR" i="1" dirty="0" err="1" smtClean="0"/>
              <a:t>change</a:t>
            </a:r>
            <a:r>
              <a:rPr lang="tr-TR" i="1" dirty="0" smtClean="0"/>
              <a:t> in </a:t>
            </a:r>
            <a:r>
              <a:rPr lang="tr-TR" i="1" dirty="0" err="1" smtClean="0"/>
              <a:t>disease</a:t>
            </a:r>
            <a:r>
              <a:rPr lang="tr-TR" i="1" dirty="0" smtClean="0"/>
              <a:t> rate </a:t>
            </a:r>
            <a:r>
              <a:rPr lang="tr-TR" i="1" dirty="0"/>
              <a:t>(</a:t>
            </a:r>
            <a:r>
              <a:rPr lang="tr-TR" i="1" dirty="0" err="1"/>
              <a:t>over</a:t>
            </a:r>
            <a:r>
              <a:rPr lang="tr-TR" i="1" dirty="0"/>
              <a:t> time) </a:t>
            </a:r>
            <a:r>
              <a:rPr lang="tr-TR" i="1" dirty="0" err="1" smtClean="0"/>
              <a:t>among</a:t>
            </a:r>
            <a:r>
              <a:rPr lang="tr-TR" i="1" dirty="0" smtClean="0"/>
              <a:t> </a:t>
            </a:r>
            <a:r>
              <a:rPr lang="tr-TR" i="1" dirty="0" err="1" smtClean="0"/>
              <a:t>many</a:t>
            </a:r>
            <a:r>
              <a:rPr lang="tr-TR" i="1" dirty="0" smtClean="0"/>
              <a:t> </a:t>
            </a:r>
            <a:r>
              <a:rPr lang="tr-TR" i="1" dirty="0" err="1" smtClean="0"/>
              <a:t>groups</a:t>
            </a:r>
            <a:endParaRPr lang="tr-TR" i="1" dirty="0"/>
          </a:p>
          <a:p>
            <a:endParaRPr lang="en-US" dirty="0"/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98137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-13474"/>
            <a:ext cx="8229600" cy="1143000"/>
          </a:xfrm>
        </p:spPr>
        <p:txBody>
          <a:bodyPr>
            <a:normAutofit/>
          </a:bodyPr>
          <a:lstStyle/>
          <a:p>
            <a:r>
              <a:rPr lang="tr-TR" sz="4000" dirty="0" err="1"/>
              <a:t>Example</a:t>
            </a:r>
            <a:r>
              <a:rPr lang="tr-TR" sz="4000" dirty="0"/>
              <a:t>: </a:t>
            </a:r>
            <a:r>
              <a:rPr lang="tr-TR" sz="4000" dirty="0" err="1"/>
              <a:t>Multiple</a:t>
            </a:r>
            <a:r>
              <a:rPr lang="tr-TR" sz="4000" dirty="0"/>
              <a:t> </a:t>
            </a:r>
            <a:r>
              <a:rPr lang="tr-TR" sz="4000" dirty="0" err="1"/>
              <a:t>group</a:t>
            </a:r>
            <a:r>
              <a:rPr lang="tr-TR" sz="4000" dirty="0"/>
              <a:t> </a:t>
            </a:r>
            <a:r>
              <a:rPr lang="tr-TR" sz="4000" dirty="0" err="1"/>
              <a:t>studies</a:t>
            </a:r>
            <a:r>
              <a:rPr lang="tr-TR" sz="4000" dirty="0"/>
              <a:t> 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0808"/>
            <a:ext cx="8131408" cy="4551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827584" y="1124744"/>
            <a:ext cx="69127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An ecological study of obesity and income inequality</a:t>
            </a:r>
            <a:endParaRPr lang="tr-TR" dirty="0"/>
          </a:p>
        </p:txBody>
      </p:sp>
      <p:sp>
        <p:nvSpPr>
          <p:cNvPr id="3" name="Dikdörtgen 2"/>
          <p:cNvSpPr/>
          <p:nvPr/>
        </p:nvSpPr>
        <p:spPr>
          <a:xfrm>
            <a:off x="3904205" y="6531723"/>
            <a:ext cx="523979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+mj-lt"/>
              </a:rPr>
              <a:t>J </a:t>
            </a:r>
            <a:r>
              <a:rPr lang="en-US" sz="1400" dirty="0" err="1">
                <a:latin typeface="+mj-lt"/>
              </a:rPr>
              <a:t>EpidemiolCommunity</a:t>
            </a:r>
            <a:r>
              <a:rPr lang="en-US" sz="1400" dirty="0">
                <a:latin typeface="+mj-lt"/>
              </a:rPr>
              <a:t> Health. 2005 August; 59(8): 670–674</a:t>
            </a:r>
            <a:endParaRPr lang="tr-TR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9710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Ecological</a:t>
            </a:r>
            <a:r>
              <a:rPr lang="tr-TR" dirty="0" smtClean="0"/>
              <a:t> </a:t>
            </a:r>
            <a:r>
              <a:rPr lang="tr-TR" dirty="0" err="1" smtClean="0"/>
              <a:t>studies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Definition: An </a:t>
            </a:r>
            <a:r>
              <a:rPr lang="tr-TR" dirty="0" err="1" smtClean="0"/>
              <a:t>investigation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distribution</a:t>
            </a:r>
            <a:r>
              <a:rPr lang="tr-TR" dirty="0" smtClean="0"/>
              <a:t> of </a:t>
            </a:r>
            <a:r>
              <a:rPr lang="tr-TR" dirty="0" err="1" smtClean="0"/>
              <a:t>health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its</a:t>
            </a:r>
            <a:r>
              <a:rPr lang="tr-TR" dirty="0" smtClean="0"/>
              <a:t> </a:t>
            </a:r>
            <a:r>
              <a:rPr lang="tr-TR" dirty="0" err="1" smtClean="0"/>
              <a:t>determinants</a:t>
            </a:r>
            <a:r>
              <a:rPr lang="tr-TR" dirty="0" smtClean="0"/>
              <a:t> </a:t>
            </a:r>
            <a:r>
              <a:rPr lang="tr-TR" dirty="0" err="1" smtClean="0"/>
              <a:t>between</a:t>
            </a:r>
            <a:r>
              <a:rPr lang="tr-TR" dirty="0" smtClean="0"/>
              <a:t> </a:t>
            </a:r>
            <a:r>
              <a:rPr lang="tr-TR" dirty="0" err="1" smtClean="0"/>
              <a:t>groups</a:t>
            </a:r>
            <a:endParaRPr lang="tr-TR" dirty="0" smtClean="0"/>
          </a:p>
          <a:p>
            <a:endParaRPr lang="tr-TR" dirty="0" smtClean="0"/>
          </a:p>
          <a:p>
            <a:r>
              <a:rPr lang="tr-TR" dirty="0" err="1" smtClean="0"/>
              <a:t>In</a:t>
            </a:r>
            <a:r>
              <a:rPr lang="tr-TR" dirty="0" smtClean="0"/>
              <a:t> an </a:t>
            </a:r>
            <a:r>
              <a:rPr lang="tr-TR" dirty="0" err="1" smtClean="0"/>
              <a:t>ecological</a:t>
            </a:r>
            <a:r>
              <a:rPr lang="tr-TR" dirty="0" smtClean="0"/>
              <a:t> </a:t>
            </a:r>
            <a:r>
              <a:rPr lang="tr-TR" dirty="0" err="1" smtClean="0"/>
              <a:t>study</a:t>
            </a:r>
            <a:r>
              <a:rPr lang="tr-TR" dirty="0" smtClean="0"/>
              <a:t>,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units</a:t>
            </a:r>
            <a:r>
              <a:rPr lang="tr-TR" dirty="0" smtClean="0"/>
              <a:t> of </a:t>
            </a:r>
            <a:r>
              <a:rPr lang="tr-TR" dirty="0" err="1" smtClean="0"/>
              <a:t>analysis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populations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groups</a:t>
            </a:r>
            <a:r>
              <a:rPr lang="tr-TR" dirty="0" smtClean="0"/>
              <a:t> of </a:t>
            </a:r>
            <a:r>
              <a:rPr lang="tr-TR" dirty="0" err="1" smtClean="0"/>
              <a:t>people</a:t>
            </a:r>
            <a:r>
              <a:rPr lang="tr-TR" dirty="0" smtClean="0"/>
              <a:t> </a:t>
            </a:r>
            <a:r>
              <a:rPr lang="tr-TR" dirty="0" err="1" smtClean="0"/>
              <a:t>rather</a:t>
            </a:r>
            <a:r>
              <a:rPr lang="tr-TR" dirty="0" smtClean="0"/>
              <a:t> </a:t>
            </a:r>
            <a:r>
              <a:rPr lang="tr-TR" dirty="0" err="1" smtClean="0"/>
              <a:t>than</a:t>
            </a:r>
            <a:r>
              <a:rPr lang="tr-TR" dirty="0" smtClean="0"/>
              <a:t> </a:t>
            </a:r>
            <a:r>
              <a:rPr lang="tr-TR" dirty="0" err="1" smtClean="0"/>
              <a:t>individuals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551219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rmAutofit/>
          </a:bodyPr>
          <a:lstStyle/>
          <a:p>
            <a:r>
              <a:rPr lang="tr-TR" sz="4000" dirty="0" err="1"/>
              <a:t>Example</a:t>
            </a:r>
            <a:r>
              <a:rPr lang="tr-TR" sz="4000" dirty="0"/>
              <a:t>: Time-trend </a:t>
            </a:r>
            <a:r>
              <a:rPr lang="tr-TR" sz="4000" dirty="0" err="1" smtClean="0"/>
              <a:t>studies</a:t>
            </a:r>
            <a:endParaRPr lang="tr-TR" sz="4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2077" y="1929492"/>
            <a:ext cx="8229600" cy="43891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dirty="0"/>
              <a:t>Time Trends in Autism and in MMR Immunization Coverage in California </a:t>
            </a:r>
            <a:endParaRPr lang="tr-TR" sz="1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348880"/>
            <a:ext cx="4464496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5796136" y="2709900"/>
            <a:ext cx="29158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Percentage of Children Receiving Measles-Mumps-Rubella (MMR) Immunization in Second Year of Life and Caseload of Children With Autism, by Year of Birth, California, </a:t>
            </a:r>
            <a:r>
              <a:rPr lang="en-US" dirty="0">
                <a:latin typeface="+mj-lt"/>
              </a:rPr>
              <a:t>1980-1994</a:t>
            </a:r>
            <a:endParaRPr lang="tr-TR" dirty="0">
              <a:latin typeface="+mj-lt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979977" y="5949280"/>
            <a:ext cx="216867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400" i="1" dirty="0">
                <a:latin typeface="+mj-lt"/>
              </a:rPr>
              <a:t>JAMA.</a:t>
            </a:r>
            <a:r>
              <a:rPr lang="tr-TR" sz="1400" dirty="0">
                <a:latin typeface="+mj-lt"/>
              </a:rPr>
              <a:t>2001;285:1183-1185</a:t>
            </a:r>
          </a:p>
        </p:txBody>
      </p:sp>
    </p:spTree>
    <p:extLst>
      <p:ext uri="{BB962C8B-B14F-4D97-AF65-F5344CB8AC3E}">
        <p14:creationId xmlns:p14="http://schemas.microsoft.com/office/powerpoint/2010/main" val="113016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dirty="0" err="1" smtClean="0"/>
              <a:t>Rationale</a:t>
            </a:r>
            <a:r>
              <a:rPr lang="tr-TR" sz="4000" dirty="0" smtClean="0"/>
              <a:t> </a:t>
            </a:r>
            <a:r>
              <a:rPr lang="tr-TR" sz="4000" dirty="0" err="1" smtClean="0"/>
              <a:t>for</a:t>
            </a:r>
            <a:r>
              <a:rPr lang="tr-TR" sz="4000" dirty="0" smtClean="0"/>
              <a:t> </a:t>
            </a:r>
            <a:r>
              <a:rPr lang="tr-TR" sz="4000" dirty="0" err="1" smtClean="0"/>
              <a:t>ecologic</a:t>
            </a:r>
            <a:r>
              <a:rPr lang="tr-TR" sz="4000" dirty="0" smtClean="0"/>
              <a:t> </a:t>
            </a:r>
            <a:r>
              <a:rPr lang="tr-TR" sz="4000" dirty="0" err="1"/>
              <a:t>s</a:t>
            </a:r>
            <a:r>
              <a:rPr lang="tr-TR" sz="4000" dirty="0" err="1" smtClean="0"/>
              <a:t>tudies</a:t>
            </a:r>
            <a:endParaRPr lang="tr-TR" sz="4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err="1" smtClean="0"/>
              <a:t>There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several</a:t>
            </a:r>
            <a:r>
              <a:rPr lang="tr-TR" dirty="0" smtClean="0"/>
              <a:t> </a:t>
            </a:r>
            <a:r>
              <a:rPr lang="tr-TR" dirty="0" err="1" smtClean="0"/>
              <a:t>reasons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widespread</a:t>
            </a:r>
            <a:r>
              <a:rPr lang="tr-TR" dirty="0" smtClean="0"/>
              <a:t> </a:t>
            </a:r>
            <a:r>
              <a:rPr lang="tr-TR" dirty="0" err="1" smtClean="0"/>
              <a:t>use</a:t>
            </a:r>
            <a:r>
              <a:rPr lang="tr-TR" dirty="0" smtClean="0"/>
              <a:t> of </a:t>
            </a:r>
            <a:r>
              <a:rPr lang="tr-TR" dirty="0" err="1" smtClean="0"/>
              <a:t>ecologic</a:t>
            </a:r>
            <a:r>
              <a:rPr lang="tr-TR" dirty="0" smtClean="0"/>
              <a:t> </a:t>
            </a:r>
            <a:r>
              <a:rPr lang="tr-TR" dirty="0" err="1" smtClean="0"/>
              <a:t>studies</a:t>
            </a:r>
            <a:r>
              <a:rPr lang="tr-TR" dirty="0" smtClean="0"/>
              <a:t> in </a:t>
            </a:r>
            <a:r>
              <a:rPr lang="tr-TR" dirty="0" err="1" smtClean="0"/>
              <a:t>epidemiology</a:t>
            </a:r>
            <a:r>
              <a:rPr lang="tr-TR" dirty="0" smtClean="0"/>
              <a:t> </a:t>
            </a:r>
            <a:r>
              <a:rPr lang="tr-TR" dirty="0" err="1" smtClean="0"/>
              <a:t>despite</a:t>
            </a:r>
            <a:r>
              <a:rPr lang="tr-TR" dirty="0" smtClean="0"/>
              <a:t> </a:t>
            </a:r>
            <a:r>
              <a:rPr lang="tr-TR" dirty="0" err="1" smtClean="0"/>
              <a:t>their</a:t>
            </a:r>
            <a:r>
              <a:rPr lang="tr-TR" dirty="0" smtClean="0"/>
              <a:t> </a:t>
            </a:r>
            <a:r>
              <a:rPr lang="tr-TR" dirty="0" err="1" smtClean="0"/>
              <a:t>methodologic</a:t>
            </a:r>
            <a:r>
              <a:rPr lang="tr-TR" dirty="0" smtClean="0"/>
              <a:t> </a:t>
            </a:r>
            <a:r>
              <a:rPr lang="tr-TR" dirty="0" err="1" smtClean="0"/>
              <a:t>limitations</a:t>
            </a:r>
            <a:endParaRPr lang="tr-TR" dirty="0" smtClean="0"/>
          </a:p>
          <a:p>
            <a:r>
              <a:rPr lang="tr-TR" dirty="0" err="1" smtClean="0">
                <a:solidFill>
                  <a:srgbClr val="C00000"/>
                </a:solidFill>
              </a:rPr>
              <a:t>Low</a:t>
            </a:r>
            <a:r>
              <a:rPr lang="tr-TR" dirty="0" smtClean="0">
                <a:solidFill>
                  <a:srgbClr val="C00000"/>
                </a:solidFill>
              </a:rPr>
              <a:t> </a:t>
            </a:r>
            <a:r>
              <a:rPr lang="tr-TR" dirty="0" err="1" smtClean="0">
                <a:solidFill>
                  <a:srgbClr val="C00000"/>
                </a:solidFill>
              </a:rPr>
              <a:t>cost</a:t>
            </a:r>
            <a:r>
              <a:rPr lang="tr-TR" dirty="0" smtClean="0">
                <a:solidFill>
                  <a:srgbClr val="C00000"/>
                </a:solidFill>
              </a:rPr>
              <a:t>, </a:t>
            </a:r>
            <a:r>
              <a:rPr lang="tr-TR" dirty="0" err="1" smtClean="0">
                <a:solidFill>
                  <a:srgbClr val="C00000"/>
                </a:solidFill>
              </a:rPr>
              <a:t>quick</a:t>
            </a:r>
            <a:r>
              <a:rPr lang="tr-TR" dirty="0" smtClean="0">
                <a:solidFill>
                  <a:srgbClr val="C00000"/>
                </a:solidFill>
              </a:rPr>
              <a:t> </a:t>
            </a:r>
            <a:r>
              <a:rPr lang="tr-TR" dirty="0" err="1" smtClean="0">
                <a:solidFill>
                  <a:srgbClr val="C00000"/>
                </a:solidFill>
              </a:rPr>
              <a:t>and</a:t>
            </a:r>
            <a:r>
              <a:rPr lang="tr-TR" dirty="0" smtClean="0">
                <a:solidFill>
                  <a:srgbClr val="C00000"/>
                </a:solidFill>
              </a:rPr>
              <a:t> </a:t>
            </a:r>
            <a:r>
              <a:rPr lang="tr-TR" dirty="0" err="1" smtClean="0">
                <a:solidFill>
                  <a:srgbClr val="C00000"/>
                </a:solidFill>
              </a:rPr>
              <a:t>convenience</a:t>
            </a:r>
            <a:r>
              <a:rPr lang="tr-TR" dirty="0" smtClean="0">
                <a:solidFill>
                  <a:srgbClr val="C00000"/>
                </a:solidFill>
              </a:rPr>
              <a:t> (</a:t>
            </a:r>
            <a:r>
              <a:rPr lang="tr-TR" dirty="0" err="1" smtClean="0">
                <a:solidFill>
                  <a:srgbClr val="C00000"/>
                </a:solidFill>
              </a:rPr>
              <a:t>easier</a:t>
            </a:r>
            <a:r>
              <a:rPr lang="tr-TR" dirty="0" smtClean="0">
                <a:solidFill>
                  <a:srgbClr val="C00000"/>
                </a:solidFill>
              </a:rPr>
              <a:t>): </a:t>
            </a:r>
            <a:r>
              <a:rPr lang="tr-TR" sz="2400" i="1" dirty="0" err="1" smtClean="0"/>
              <a:t>Ecological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studies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are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inexpensive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and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take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little</a:t>
            </a:r>
            <a:r>
              <a:rPr lang="tr-TR" sz="2400" i="1" dirty="0" smtClean="0"/>
              <a:t> time </a:t>
            </a:r>
            <a:r>
              <a:rPr lang="tr-TR" sz="2400" i="1" dirty="0" err="1" smtClean="0"/>
              <a:t>because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various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secondary</a:t>
            </a:r>
            <a:r>
              <a:rPr lang="tr-TR" sz="2400" i="1" dirty="0" smtClean="0"/>
              <a:t> data </a:t>
            </a:r>
            <a:r>
              <a:rPr lang="tr-TR" sz="2400" i="1" dirty="0" err="1" smtClean="0"/>
              <a:t>sources</a:t>
            </a:r>
            <a:r>
              <a:rPr lang="tr-TR" sz="2400" i="1" dirty="0" smtClean="0"/>
              <a:t>, </a:t>
            </a:r>
            <a:r>
              <a:rPr lang="tr-TR" sz="2400" i="1" dirty="0" err="1" smtClean="0"/>
              <a:t>each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involving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different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information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needed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for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the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analysis</a:t>
            </a:r>
            <a:r>
              <a:rPr lang="tr-TR" sz="2400" i="1" dirty="0" smtClean="0"/>
              <a:t>, can </a:t>
            </a:r>
            <a:r>
              <a:rPr lang="tr-TR" sz="2400" i="1" dirty="0" err="1" smtClean="0"/>
              <a:t>easily</a:t>
            </a:r>
            <a:r>
              <a:rPr lang="tr-TR" sz="2400" i="1" dirty="0" smtClean="0"/>
              <a:t> be </a:t>
            </a:r>
            <a:r>
              <a:rPr lang="tr-TR" sz="2400" i="1" dirty="0" err="1" smtClean="0"/>
              <a:t>linked</a:t>
            </a:r>
            <a:r>
              <a:rPr lang="tr-TR" sz="2400" i="1" dirty="0" smtClean="0"/>
              <a:t> at </a:t>
            </a:r>
            <a:r>
              <a:rPr lang="tr-TR" sz="2400" i="1" dirty="0" err="1" smtClean="0"/>
              <a:t>the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aggregate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level</a:t>
            </a:r>
            <a:r>
              <a:rPr lang="tr-TR" sz="2400" i="1" dirty="0" smtClean="0"/>
              <a:t>(data </a:t>
            </a:r>
            <a:r>
              <a:rPr lang="tr-TR" sz="2400" i="1" dirty="0" err="1" smtClean="0"/>
              <a:t>from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individuals</a:t>
            </a:r>
            <a:r>
              <a:rPr lang="tr-TR" sz="2400" i="1" dirty="0" smtClean="0"/>
              <a:t>). </a:t>
            </a:r>
            <a:r>
              <a:rPr lang="tr-TR" sz="2400" i="1" dirty="0" err="1" smtClean="0"/>
              <a:t>For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example</a:t>
            </a:r>
            <a:r>
              <a:rPr lang="tr-TR" sz="2400" i="1" dirty="0" smtClean="0"/>
              <a:t> data </a:t>
            </a:r>
            <a:r>
              <a:rPr lang="tr-TR" sz="2400" i="1" dirty="0" err="1" smtClean="0"/>
              <a:t>obtained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from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population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registries</a:t>
            </a:r>
            <a:r>
              <a:rPr lang="tr-TR" sz="2400" i="1" dirty="0" smtClean="0"/>
              <a:t>, </a:t>
            </a:r>
            <a:r>
              <a:rPr lang="tr-TR" sz="2400" i="1" dirty="0" err="1" smtClean="0"/>
              <a:t>vital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records</a:t>
            </a:r>
            <a:r>
              <a:rPr lang="tr-TR" sz="2400" i="1" dirty="0" smtClean="0"/>
              <a:t>, </a:t>
            </a:r>
            <a:r>
              <a:rPr lang="tr-TR" sz="2400" i="1" dirty="0" err="1" smtClean="0"/>
              <a:t>large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surveys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and</a:t>
            </a:r>
            <a:r>
              <a:rPr lang="tr-TR" sz="2400" i="1" dirty="0"/>
              <a:t> 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census</a:t>
            </a:r>
            <a:r>
              <a:rPr lang="tr-TR" sz="2400" i="1" dirty="0"/>
              <a:t>.</a:t>
            </a:r>
            <a:endParaRPr lang="tr-TR" sz="2400" i="1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61696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dirty="0" err="1">
                <a:solidFill>
                  <a:srgbClr val="04617B"/>
                </a:solidFill>
              </a:rPr>
              <a:t>Rationale</a:t>
            </a:r>
            <a:r>
              <a:rPr lang="tr-TR" sz="4000" dirty="0">
                <a:solidFill>
                  <a:srgbClr val="04617B"/>
                </a:solidFill>
              </a:rPr>
              <a:t> </a:t>
            </a:r>
            <a:r>
              <a:rPr lang="tr-TR" sz="4000" dirty="0" err="1">
                <a:solidFill>
                  <a:srgbClr val="04617B"/>
                </a:solidFill>
              </a:rPr>
              <a:t>for</a:t>
            </a:r>
            <a:r>
              <a:rPr lang="tr-TR" sz="4000" dirty="0">
                <a:solidFill>
                  <a:srgbClr val="04617B"/>
                </a:solidFill>
              </a:rPr>
              <a:t> </a:t>
            </a:r>
            <a:r>
              <a:rPr lang="tr-TR" sz="4000" dirty="0" err="1">
                <a:solidFill>
                  <a:srgbClr val="04617B"/>
                </a:solidFill>
              </a:rPr>
              <a:t>ecologic</a:t>
            </a:r>
            <a:r>
              <a:rPr lang="tr-TR" sz="4000" dirty="0">
                <a:solidFill>
                  <a:srgbClr val="04617B"/>
                </a:solidFill>
              </a:rPr>
              <a:t> </a:t>
            </a:r>
            <a:r>
              <a:rPr lang="tr-TR" sz="4000" dirty="0" err="1">
                <a:solidFill>
                  <a:srgbClr val="04617B"/>
                </a:solidFill>
              </a:rPr>
              <a:t>studies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C00000"/>
                </a:solidFill>
              </a:rPr>
              <a:t>Measurements</a:t>
            </a:r>
            <a:r>
              <a:rPr lang="tr-TR" dirty="0" smtClean="0">
                <a:solidFill>
                  <a:srgbClr val="C00000"/>
                </a:solidFill>
              </a:rPr>
              <a:t> </a:t>
            </a:r>
            <a:r>
              <a:rPr lang="tr-TR" dirty="0" err="1" smtClean="0">
                <a:solidFill>
                  <a:srgbClr val="C00000"/>
                </a:solidFill>
              </a:rPr>
              <a:t>limitations</a:t>
            </a:r>
            <a:r>
              <a:rPr lang="tr-TR" dirty="0" smtClean="0">
                <a:solidFill>
                  <a:srgbClr val="C00000"/>
                </a:solidFill>
              </a:rPr>
              <a:t> of </a:t>
            </a:r>
            <a:r>
              <a:rPr lang="tr-TR" dirty="0" err="1" smtClean="0">
                <a:solidFill>
                  <a:srgbClr val="C00000"/>
                </a:solidFill>
              </a:rPr>
              <a:t>individual-level</a:t>
            </a:r>
            <a:r>
              <a:rPr lang="tr-TR" dirty="0" smtClean="0">
                <a:solidFill>
                  <a:srgbClr val="C00000"/>
                </a:solidFill>
              </a:rPr>
              <a:t> </a:t>
            </a:r>
            <a:r>
              <a:rPr lang="tr-TR" dirty="0" err="1" smtClean="0">
                <a:solidFill>
                  <a:srgbClr val="C00000"/>
                </a:solidFill>
              </a:rPr>
              <a:t>studies</a:t>
            </a:r>
            <a:r>
              <a:rPr lang="tr-TR" dirty="0" smtClean="0">
                <a:solidFill>
                  <a:srgbClr val="C00000"/>
                </a:solidFill>
              </a:rPr>
              <a:t>: </a:t>
            </a:r>
            <a:r>
              <a:rPr lang="tr-TR" sz="2400" i="1" dirty="0" err="1" smtClean="0"/>
              <a:t>In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envionmental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epidemiology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and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other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research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areas</a:t>
            </a:r>
            <a:r>
              <a:rPr lang="tr-TR" sz="2400" i="1" dirty="0" smtClean="0"/>
              <a:t>, </a:t>
            </a:r>
            <a:r>
              <a:rPr lang="tr-TR" sz="2400" i="1" dirty="0" err="1" smtClean="0"/>
              <a:t>we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often</a:t>
            </a:r>
            <a:r>
              <a:rPr lang="tr-TR" sz="2400" i="1" dirty="0" smtClean="0"/>
              <a:t> can not </a:t>
            </a:r>
            <a:r>
              <a:rPr lang="tr-TR" sz="2400" i="1" dirty="0" err="1" smtClean="0"/>
              <a:t>accurately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measure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relevant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exposures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or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doses</a:t>
            </a:r>
            <a:r>
              <a:rPr lang="tr-TR" sz="2400" i="1" dirty="0" smtClean="0"/>
              <a:t> at </a:t>
            </a:r>
            <a:r>
              <a:rPr lang="tr-TR" sz="2400" i="1" dirty="0" err="1" smtClean="0"/>
              <a:t>the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individual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level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for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large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numbers</a:t>
            </a:r>
            <a:r>
              <a:rPr lang="tr-TR" sz="2400" i="1" dirty="0" smtClean="0"/>
              <a:t> of </a:t>
            </a:r>
            <a:r>
              <a:rPr lang="tr-TR" sz="2400" i="1" dirty="0" err="1" smtClean="0"/>
              <a:t>subjects</a:t>
            </a:r>
            <a:r>
              <a:rPr lang="tr-TR" sz="2400" i="1" dirty="0" smtClean="0"/>
              <a:t>, at </a:t>
            </a:r>
            <a:r>
              <a:rPr lang="tr-TR" sz="2400" i="1" dirty="0" err="1" smtClean="0"/>
              <a:t>least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we</a:t>
            </a:r>
            <a:r>
              <a:rPr lang="tr-TR" sz="2400" i="1" dirty="0" smtClean="0"/>
              <a:t> do not </a:t>
            </a:r>
            <a:r>
              <a:rPr lang="tr-TR" sz="2400" i="1" dirty="0" err="1" smtClean="0"/>
              <a:t>have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available</a:t>
            </a:r>
            <a:r>
              <a:rPr lang="tr-TR" sz="2400" i="1" dirty="0" smtClean="0"/>
              <a:t> time </a:t>
            </a:r>
            <a:r>
              <a:rPr lang="tr-TR" sz="2400" i="1" dirty="0" err="1" smtClean="0"/>
              <a:t>and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resources</a:t>
            </a:r>
            <a:r>
              <a:rPr lang="tr-TR" sz="2400" i="1" dirty="0" smtClean="0"/>
              <a:t>. </a:t>
            </a:r>
            <a:r>
              <a:rPr lang="tr-TR" sz="2400" i="1" dirty="0" err="1" smtClean="0"/>
              <a:t>Sometimes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individual-level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exposures</a:t>
            </a:r>
            <a:r>
              <a:rPr lang="tr-TR" sz="2400" i="1" dirty="0" smtClean="0"/>
              <a:t>, </a:t>
            </a:r>
            <a:r>
              <a:rPr lang="tr-TR" sz="2400" i="1" dirty="0" err="1" smtClean="0"/>
              <a:t>such</a:t>
            </a:r>
            <a:r>
              <a:rPr lang="tr-TR" sz="2400" i="1" dirty="0" smtClean="0"/>
              <a:t> as </a:t>
            </a:r>
            <a:r>
              <a:rPr lang="tr-TR" sz="2400" i="1" dirty="0" err="1" smtClean="0"/>
              <a:t>dietary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factors</a:t>
            </a:r>
            <a:r>
              <a:rPr lang="tr-TR" sz="2400" i="1" dirty="0" smtClean="0"/>
              <a:t>, can not be </a:t>
            </a:r>
            <a:r>
              <a:rPr lang="tr-TR" sz="2400" i="1" dirty="0" err="1" smtClean="0"/>
              <a:t>measured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accurately</a:t>
            </a:r>
            <a:r>
              <a:rPr lang="tr-TR" sz="2400" i="1" dirty="0" smtClean="0"/>
              <a:t>  </a:t>
            </a:r>
            <a:r>
              <a:rPr lang="tr-TR" sz="2400" i="1" dirty="0" err="1" smtClean="0"/>
              <a:t>because</a:t>
            </a:r>
            <a:r>
              <a:rPr lang="tr-TR" sz="2400" i="1" dirty="0" smtClean="0"/>
              <a:t> of </a:t>
            </a:r>
            <a:r>
              <a:rPr lang="tr-TR" sz="2400" i="1" dirty="0" err="1" smtClean="0"/>
              <a:t>substantial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within</a:t>
            </a:r>
            <a:r>
              <a:rPr lang="tr-TR" sz="2400" i="1" dirty="0" smtClean="0"/>
              <a:t> –</a:t>
            </a:r>
            <a:r>
              <a:rPr lang="tr-TR" sz="2400" i="1" dirty="0" err="1" smtClean="0"/>
              <a:t>person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variability</a:t>
            </a:r>
            <a:r>
              <a:rPr lang="tr-TR" sz="2400" i="1" dirty="0" smtClean="0"/>
              <a:t>. </a:t>
            </a:r>
            <a:r>
              <a:rPr lang="tr-TR" sz="2400" i="1" dirty="0" err="1" smtClean="0"/>
              <a:t>Ecological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measures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might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accurately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reflect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group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averages</a:t>
            </a:r>
            <a:r>
              <a:rPr lang="tr-TR" sz="2400" i="1" dirty="0" smtClean="0"/>
              <a:t>.</a:t>
            </a:r>
            <a:endParaRPr lang="tr-TR" sz="2400" i="1" dirty="0"/>
          </a:p>
        </p:txBody>
      </p:sp>
    </p:spTree>
    <p:extLst>
      <p:ext uri="{BB962C8B-B14F-4D97-AF65-F5344CB8AC3E}">
        <p14:creationId xmlns:p14="http://schemas.microsoft.com/office/powerpoint/2010/main" val="3292382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dirty="0" err="1"/>
              <a:t>Rationale</a:t>
            </a:r>
            <a:r>
              <a:rPr lang="tr-TR" sz="4000" dirty="0"/>
              <a:t> </a:t>
            </a:r>
            <a:r>
              <a:rPr lang="tr-TR" sz="4000" dirty="0" err="1"/>
              <a:t>for</a:t>
            </a:r>
            <a:r>
              <a:rPr lang="tr-TR" sz="4000" dirty="0"/>
              <a:t> </a:t>
            </a:r>
            <a:r>
              <a:rPr lang="tr-TR" sz="4000" dirty="0" err="1"/>
              <a:t>ecologic</a:t>
            </a:r>
            <a:r>
              <a:rPr lang="tr-TR" sz="4000" dirty="0"/>
              <a:t> </a:t>
            </a:r>
            <a:r>
              <a:rPr lang="tr-TR" sz="4000" dirty="0" err="1"/>
              <a:t>studies</a:t>
            </a:r>
            <a:endParaRPr lang="tr-TR" sz="4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389120"/>
          </a:xfrm>
        </p:spPr>
        <p:txBody>
          <a:bodyPr/>
          <a:lstStyle/>
          <a:p>
            <a:r>
              <a:rPr lang="tr-TR" dirty="0" smtClean="0">
                <a:solidFill>
                  <a:srgbClr val="C00000"/>
                </a:solidFill>
              </a:rPr>
              <a:t>Design </a:t>
            </a:r>
            <a:r>
              <a:rPr lang="tr-TR" dirty="0" err="1" smtClean="0">
                <a:solidFill>
                  <a:srgbClr val="C00000"/>
                </a:solidFill>
              </a:rPr>
              <a:t>limitations</a:t>
            </a:r>
            <a:r>
              <a:rPr lang="tr-TR" dirty="0" smtClean="0">
                <a:solidFill>
                  <a:srgbClr val="C00000"/>
                </a:solidFill>
              </a:rPr>
              <a:t> of </a:t>
            </a:r>
            <a:r>
              <a:rPr lang="tr-TR" dirty="0" err="1" smtClean="0">
                <a:solidFill>
                  <a:srgbClr val="C00000"/>
                </a:solidFill>
              </a:rPr>
              <a:t>individual-level</a:t>
            </a:r>
            <a:r>
              <a:rPr lang="tr-TR" dirty="0" smtClean="0">
                <a:solidFill>
                  <a:srgbClr val="C00000"/>
                </a:solidFill>
              </a:rPr>
              <a:t> </a:t>
            </a:r>
            <a:r>
              <a:rPr lang="tr-TR" dirty="0" err="1" smtClean="0">
                <a:solidFill>
                  <a:srgbClr val="C00000"/>
                </a:solidFill>
              </a:rPr>
              <a:t>studies</a:t>
            </a:r>
            <a:r>
              <a:rPr lang="tr-TR" dirty="0" smtClean="0">
                <a:solidFill>
                  <a:srgbClr val="C00000"/>
                </a:solidFill>
              </a:rPr>
              <a:t>: </a:t>
            </a:r>
            <a:r>
              <a:rPr lang="tr-TR" sz="2400" i="1" dirty="0" err="1" smtClean="0"/>
              <a:t>Individual-level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studies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may</a:t>
            </a:r>
            <a:r>
              <a:rPr lang="tr-TR" sz="2400" i="1" dirty="0" smtClean="0"/>
              <a:t> not be </a:t>
            </a:r>
            <a:r>
              <a:rPr lang="tr-TR" sz="2400" i="1" dirty="0" err="1" smtClean="0"/>
              <a:t>practical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for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estimating</a:t>
            </a:r>
            <a:r>
              <a:rPr lang="tr-TR" sz="2400" i="1" dirty="0" smtClean="0"/>
              <a:t>  </a:t>
            </a:r>
            <a:r>
              <a:rPr lang="tr-TR" sz="2400" i="1" dirty="0" err="1" smtClean="0"/>
              <a:t>exposure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effects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if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the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exposure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varies</a:t>
            </a:r>
            <a:r>
              <a:rPr lang="tr-TR" sz="2400" i="1" dirty="0" smtClean="0"/>
              <a:t>  </a:t>
            </a:r>
            <a:r>
              <a:rPr lang="tr-TR" sz="2400" i="1" dirty="0" err="1" smtClean="0"/>
              <a:t>little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within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the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study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area</a:t>
            </a:r>
            <a:r>
              <a:rPr lang="tr-TR" sz="2400" i="1" dirty="0" smtClean="0"/>
              <a:t>. </a:t>
            </a:r>
            <a:r>
              <a:rPr lang="tr-TR" sz="2400" i="1" dirty="0" err="1" smtClean="0"/>
              <a:t>Ecologic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studies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covering</a:t>
            </a:r>
            <a:r>
              <a:rPr lang="tr-TR" sz="2400" i="1" dirty="0" smtClean="0"/>
              <a:t> a </a:t>
            </a:r>
            <a:r>
              <a:rPr lang="tr-TR" sz="2400" i="1" dirty="0" err="1" smtClean="0"/>
              <a:t>much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wider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area</a:t>
            </a:r>
            <a:r>
              <a:rPr lang="tr-TR" dirty="0" smtClean="0"/>
              <a:t>.</a:t>
            </a:r>
          </a:p>
          <a:p>
            <a:r>
              <a:rPr lang="tr-TR" dirty="0" err="1" smtClean="0">
                <a:solidFill>
                  <a:srgbClr val="C00000"/>
                </a:solidFill>
              </a:rPr>
              <a:t>Simplicity</a:t>
            </a:r>
            <a:r>
              <a:rPr lang="tr-TR" dirty="0" smtClean="0">
                <a:solidFill>
                  <a:srgbClr val="C00000"/>
                </a:solidFill>
              </a:rPr>
              <a:t> of </a:t>
            </a:r>
            <a:r>
              <a:rPr lang="tr-TR" dirty="0" err="1" smtClean="0">
                <a:solidFill>
                  <a:srgbClr val="C00000"/>
                </a:solidFill>
              </a:rPr>
              <a:t>analysis</a:t>
            </a:r>
            <a:r>
              <a:rPr lang="tr-TR" dirty="0" smtClean="0">
                <a:solidFill>
                  <a:srgbClr val="C00000"/>
                </a:solidFill>
              </a:rPr>
              <a:t> </a:t>
            </a:r>
            <a:r>
              <a:rPr lang="tr-TR" dirty="0" err="1" smtClean="0">
                <a:solidFill>
                  <a:srgbClr val="C00000"/>
                </a:solidFill>
              </a:rPr>
              <a:t>and</a:t>
            </a:r>
            <a:r>
              <a:rPr lang="tr-TR" dirty="0" smtClean="0">
                <a:solidFill>
                  <a:srgbClr val="C00000"/>
                </a:solidFill>
              </a:rPr>
              <a:t> </a:t>
            </a:r>
            <a:r>
              <a:rPr lang="tr-TR" dirty="0" err="1" smtClean="0">
                <a:solidFill>
                  <a:srgbClr val="C00000"/>
                </a:solidFill>
              </a:rPr>
              <a:t>presentation</a:t>
            </a:r>
            <a:r>
              <a:rPr lang="tr-TR" dirty="0" smtClean="0">
                <a:solidFill>
                  <a:srgbClr val="C00000"/>
                </a:solidFill>
              </a:rPr>
              <a:t>:</a:t>
            </a:r>
            <a:endParaRPr lang="tr-TR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715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dirty="0" err="1" smtClean="0"/>
              <a:t>Limitations</a:t>
            </a:r>
            <a:r>
              <a:rPr lang="tr-TR" sz="4000" dirty="0" smtClean="0"/>
              <a:t> of </a:t>
            </a:r>
            <a:r>
              <a:rPr lang="tr-TR" sz="4000" dirty="0" err="1" smtClean="0"/>
              <a:t>Ecological</a:t>
            </a:r>
            <a:r>
              <a:rPr lang="tr-TR" sz="4000" dirty="0" smtClean="0"/>
              <a:t> </a:t>
            </a:r>
            <a:r>
              <a:rPr lang="tr-TR" sz="4000" dirty="0" err="1"/>
              <a:t>S</a:t>
            </a:r>
            <a:r>
              <a:rPr lang="tr-TR" sz="4000" dirty="0" err="1" smtClean="0"/>
              <a:t>tudies</a:t>
            </a:r>
            <a:endParaRPr lang="tr-TR" sz="4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endParaRPr lang="tr-TR" dirty="0"/>
          </a:p>
          <a:p>
            <a:r>
              <a:rPr lang="en-US" b="1" dirty="0"/>
              <a:t>Lack of adequate data and missing </a:t>
            </a:r>
            <a:r>
              <a:rPr lang="en-US" b="1" dirty="0" smtClean="0"/>
              <a:t>data</a:t>
            </a:r>
            <a:r>
              <a:rPr lang="tr-TR" b="1" dirty="0" smtClean="0"/>
              <a:t> </a:t>
            </a:r>
            <a:r>
              <a:rPr lang="tr-TR" sz="2100" i="1" dirty="0" smtClean="0"/>
              <a:t>(</a:t>
            </a:r>
            <a:r>
              <a:rPr lang="tr-TR" sz="2100" i="1" dirty="0" err="1" smtClean="0"/>
              <a:t>Certain</a:t>
            </a:r>
            <a:r>
              <a:rPr lang="tr-TR" sz="2100" i="1" dirty="0" smtClean="0"/>
              <a:t> </a:t>
            </a:r>
            <a:r>
              <a:rPr lang="tr-TR" sz="2100" i="1" dirty="0" err="1" smtClean="0"/>
              <a:t>types</a:t>
            </a:r>
            <a:r>
              <a:rPr lang="tr-TR" sz="2100" i="1" dirty="0" smtClean="0"/>
              <a:t> of data, </a:t>
            </a:r>
            <a:r>
              <a:rPr lang="tr-TR" sz="2100" i="1" dirty="0" err="1" smtClean="0"/>
              <a:t>such</a:t>
            </a:r>
            <a:r>
              <a:rPr lang="tr-TR" sz="2100" i="1" dirty="0" smtClean="0"/>
              <a:t> as </a:t>
            </a:r>
            <a:r>
              <a:rPr lang="tr-TR" sz="2100" i="1" dirty="0" err="1" smtClean="0"/>
              <a:t>medical</a:t>
            </a:r>
            <a:r>
              <a:rPr lang="tr-TR" sz="2100" i="1" dirty="0" smtClean="0"/>
              <a:t> </a:t>
            </a:r>
            <a:r>
              <a:rPr lang="tr-TR" sz="2100" i="1" dirty="0" err="1" smtClean="0"/>
              <a:t>histories</a:t>
            </a:r>
            <a:r>
              <a:rPr lang="tr-TR" sz="2100" i="1" dirty="0" smtClean="0"/>
              <a:t>, </a:t>
            </a:r>
            <a:r>
              <a:rPr lang="tr-TR" sz="2100" i="1" dirty="0" err="1" smtClean="0"/>
              <a:t>may</a:t>
            </a:r>
            <a:r>
              <a:rPr lang="tr-TR" sz="2100" i="1" dirty="0" smtClean="0"/>
              <a:t> not be </a:t>
            </a:r>
            <a:r>
              <a:rPr lang="tr-TR" sz="2100" i="1" dirty="0" err="1" smtClean="0"/>
              <a:t>available</a:t>
            </a:r>
            <a:r>
              <a:rPr lang="tr-TR" sz="2100" i="1" dirty="0" smtClean="0"/>
              <a:t> in </a:t>
            </a:r>
            <a:r>
              <a:rPr lang="tr-TR" sz="2100" i="1" dirty="0" err="1" smtClean="0"/>
              <a:t>records</a:t>
            </a:r>
            <a:r>
              <a:rPr lang="tr-TR" sz="2100" i="1" dirty="0" smtClean="0"/>
              <a:t> </a:t>
            </a:r>
            <a:r>
              <a:rPr lang="tr-TR" sz="2100" i="1" dirty="0" err="1" smtClean="0"/>
              <a:t>or</a:t>
            </a:r>
            <a:r>
              <a:rPr lang="tr-TR" sz="2100" i="1" dirty="0" smtClean="0"/>
              <a:t> data </a:t>
            </a:r>
            <a:r>
              <a:rPr lang="tr-TR" sz="2100" i="1" dirty="0" err="1" smtClean="0"/>
              <a:t>may</a:t>
            </a:r>
            <a:r>
              <a:rPr lang="tr-TR" sz="2100" i="1" dirty="0" smtClean="0"/>
              <a:t> be </a:t>
            </a:r>
            <a:r>
              <a:rPr lang="tr-TR" sz="2100" i="1" dirty="0" err="1" smtClean="0"/>
              <a:t>too</a:t>
            </a:r>
            <a:r>
              <a:rPr lang="tr-TR" sz="2100" i="1" dirty="0" smtClean="0"/>
              <a:t> </a:t>
            </a:r>
            <a:r>
              <a:rPr lang="tr-TR" sz="2100" i="1" dirty="0" err="1" smtClean="0"/>
              <a:t>crude</a:t>
            </a:r>
            <a:r>
              <a:rPr lang="tr-TR" sz="2100" i="1" dirty="0" smtClean="0"/>
              <a:t>. </a:t>
            </a:r>
            <a:r>
              <a:rPr lang="tr-TR" sz="2100" i="1" dirty="0" err="1" smtClean="0"/>
              <a:t>In</a:t>
            </a:r>
            <a:r>
              <a:rPr lang="tr-TR" sz="2100" i="1" dirty="0" smtClean="0"/>
              <a:t> </a:t>
            </a:r>
            <a:r>
              <a:rPr lang="tr-TR" sz="2100" i="1" dirty="0" err="1" smtClean="0"/>
              <a:t>addition</a:t>
            </a:r>
            <a:r>
              <a:rPr lang="tr-TR" sz="2100" i="1" dirty="0" smtClean="0"/>
              <a:t>, </a:t>
            </a:r>
            <a:r>
              <a:rPr lang="tr-TR" sz="2100" i="1" dirty="0" err="1" smtClean="0"/>
              <a:t>secondary</a:t>
            </a:r>
            <a:r>
              <a:rPr lang="tr-TR" sz="2100" i="1" dirty="0" smtClean="0"/>
              <a:t> </a:t>
            </a:r>
            <a:r>
              <a:rPr lang="tr-TR" sz="2100" i="1" dirty="0" err="1" smtClean="0"/>
              <a:t>sources</a:t>
            </a:r>
            <a:r>
              <a:rPr lang="tr-TR" sz="2100" i="1" dirty="0" smtClean="0"/>
              <a:t> of data </a:t>
            </a:r>
            <a:r>
              <a:rPr lang="tr-TR" sz="2100" i="1" dirty="0" err="1" smtClean="0"/>
              <a:t>from</a:t>
            </a:r>
            <a:r>
              <a:rPr lang="tr-TR" sz="2100" i="1" dirty="0" smtClean="0"/>
              <a:t> </a:t>
            </a:r>
            <a:r>
              <a:rPr lang="tr-TR" sz="2100" i="1" dirty="0" err="1" smtClean="0"/>
              <a:t>different</a:t>
            </a:r>
            <a:r>
              <a:rPr lang="tr-TR" sz="2100" i="1" dirty="0" smtClean="0"/>
              <a:t> </a:t>
            </a:r>
            <a:r>
              <a:rPr lang="tr-TR" sz="2100" i="1" dirty="0" err="1" smtClean="0"/>
              <a:t>administrative</a:t>
            </a:r>
            <a:r>
              <a:rPr lang="tr-TR" sz="2100" i="1" dirty="0" smtClean="0"/>
              <a:t> </a:t>
            </a:r>
            <a:r>
              <a:rPr lang="tr-TR" sz="2100" i="1" dirty="0" err="1" smtClean="0"/>
              <a:t>areas</a:t>
            </a:r>
            <a:r>
              <a:rPr lang="tr-TR" sz="2100" i="1" dirty="0" smtClean="0"/>
              <a:t> </a:t>
            </a:r>
            <a:r>
              <a:rPr lang="tr-TR" sz="2100" i="1" dirty="0" err="1" smtClean="0"/>
              <a:t>or</a:t>
            </a:r>
            <a:r>
              <a:rPr lang="tr-TR" sz="2100" i="1" dirty="0" smtClean="0"/>
              <a:t> </a:t>
            </a:r>
            <a:r>
              <a:rPr lang="tr-TR" sz="2100" i="1" dirty="0" err="1" smtClean="0"/>
              <a:t>from</a:t>
            </a:r>
            <a:r>
              <a:rPr lang="tr-TR" sz="2100" i="1" dirty="0" smtClean="0"/>
              <a:t> </a:t>
            </a:r>
            <a:r>
              <a:rPr lang="tr-TR" sz="2100" i="1" dirty="0" err="1" smtClean="0"/>
              <a:t>different</a:t>
            </a:r>
            <a:r>
              <a:rPr lang="tr-TR" sz="2100" i="1" dirty="0" smtClean="0"/>
              <a:t> </a:t>
            </a:r>
            <a:r>
              <a:rPr lang="tr-TR" sz="2100" i="1" dirty="0" err="1" smtClean="0"/>
              <a:t>periods</a:t>
            </a:r>
            <a:r>
              <a:rPr lang="tr-TR" sz="2100" i="1" dirty="0" smtClean="0"/>
              <a:t>  </a:t>
            </a:r>
            <a:r>
              <a:rPr lang="tr-TR" sz="2100" i="1" dirty="0" err="1" smtClean="0"/>
              <a:t>may</a:t>
            </a:r>
            <a:r>
              <a:rPr lang="tr-TR" sz="2100" i="1" dirty="0" smtClean="0"/>
              <a:t> not be </a:t>
            </a:r>
            <a:r>
              <a:rPr lang="tr-TR" sz="2100" i="1" dirty="0" err="1" smtClean="0"/>
              <a:t>comparable</a:t>
            </a:r>
            <a:r>
              <a:rPr lang="tr-TR" sz="2100" i="1" dirty="0" smtClean="0"/>
              <a:t>)</a:t>
            </a:r>
            <a:endParaRPr lang="tr-TR" sz="2100" dirty="0"/>
          </a:p>
          <a:p>
            <a:r>
              <a:rPr lang="tr-TR" b="1" dirty="0" err="1" smtClean="0"/>
              <a:t>Within-group</a:t>
            </a:r>
            <a:r>
              <a:rPr lang="tr-TR" b="1" dirty="0" smtClean="0"/>
              <a:t> </a:t>
            </a:r>
            <a:r>
              <a:rPr lang="tr-TR" b="1" dirty="0" err="1" smtClean="0"/>
              <a:t>misclassification</a:t>
            </a:r>
            <a:endParaRPr lang="tr-TR" b="1" dirty="0" smtClean="0"/>
          </a:p>
          <a:p>
            <a:r>
              <a:rPr lang="tr-TR" b="1" dirty="0" err="1" smtClean="0"/>
              <a:t>Problems</a:t>
            </a:r>
            <a:r>
              <a:rPr lang="tr-TR" b="1" dirty="0" smtClean="0"/>
              <a:t> of </a:t>
            </a:r>
            <a:r>
              <a:rPr lang="tr-TR" b="1" dirty="0" err="1" smtClean="0"/>
              <a:t>confounder</a:t>
            </a:r>
            <a:r>
              <a:rPr lang="tr-TR" b="1" dirty="0" smtClean="0"/>
              <a:t> </a:t>
            </a:r>
            <a:r>
              <a:rPr lang="tr-TR" b="1" dirty="0" err="1" smtClean="0"/>
              <a:t>control</a:t>
            </a:r>
            <a:endParaRPr lang="tr-TR" b="1" dirty="0"/>
          </a:p>
          <a:p>
            <a:r>
              <a:rPr lang="tr-TR" b="1" dirty="0" err="1" smtClean="0"/>
              <a:t>Collinearity</a:t>
            </a:r>
            <a:r>
              <a:rPr lang="tr-TR" dirty="0" smtClean="0"/>
              <a:t> </a:t>
            </a:r>
            <a:r>
              <a:rPr lang="tr-TR" i="1" dirty="0" smtClean="0"/>
              <a:t>(</a:t>
            </a:r>
            <a:r>
              <a:rPr lang="tr-TR" sz="2100" i="1" dirty="0" err="1" smtClean="0"/>
              <a:t>Certain</a:t>
            </a:r>
            <a:r>
              <a:rPr lang="tr-TR" sz="2100" i="1" dirty="0" smtClean="0"/>
              <a:t> </a:t>
            </a:r>
            <a:r>
              <a:rPr lang="tr-TR" sz="2100" i="1" dirty="0" err="1" smtClean="0"/>
              <a:t>predictors</a:t>
            </a:r>
            <a:r>
              <a:rPr lang="tr-TR" sz="2100" i="1" dirty="0" smtClean="0"/>
              <a:t>, </a:t>
            </a:r>
            <a:r>
              <a:rPr lang="tr-TR" sz="2100" i="1" dirty="0" err="1" smtClean="0"/>
              <a:t>such</a:t>
            </a:r>
            <a:r>
              <a:rPr lang="tr-TR" sz="2100" i="1" dirty="0" smtClean="0"/>
              <a:t> as </a:t>
            </a:r>
            <a:r>
              <a:rPr lang="tr-TR" sz="2100" i="1" dirty="0" err="1" smtClean="0"/>
              <a:t>sociodemographic</a:t>
            </a:r>
            <a:r>
              <a:rPr lang="tr-TR" sz="2100" i="1" dirty="0" smtClean="0"/>
              <a:t> </a:t>
            </a:r>
            <a:r>
              <a:rPr lang="tr-TR" sz="2100" i="1" dirty="0" err="1" smtClean="0"/>
              <a:t>and</a:t>
            </a:r>
            <a:r>
              <a:rPr lang="tr-TR" sz="2100" i="1" dirty="0" smtClean="0"/>
              <a:t> </a:t>
            </a:r>
            <a:r>
              <a:rPr lang="tr-TR" sz="2100" i="1" dirty="0" err="1" smtClean="0"/>
              <a:t>environmental</a:t>
            </a:r>
            <a:r>
              <a:rPr lang="tr-TR" sz="2100" i="1" dirty="0" smtClean="0"/>
              <a:t> </a:t>
            </a:r>
            <a:r>
              <a:rPr lang="tr-TR" sz="2100" i="1" dirty="0" err="1" smtClean="0"/>
              <a:t>factors</a:t>
            </a:r>
            <a:r>
              <a:rPr lang="tr-TR" sz="2100" i="1" dirty="0" smtClean="0"/>
              <a:t>, </a:t>
            </a:r>
            <a:r>
              <a:rPr lang="tr-TR" sz="2100" i="1" dirty="0" err="1" smtClean="0"/>
              <a:t>tend</a:t>
            </a:r>
            <a:r>
              <a:rPr lang="tr-TR" sz="2100" i="1" dirty="0" smtClean="0"/>
              <a:t> </a:t>
            </a:r>
            <a:r>
              <a:rPr lang="tr-TR" sz="2100" i="1" dirty="0" err="1" smtClean="0"/>
              <a:t>to</a:t>
            </a:r>
            <a:r>
              <a:rPr lang="tr-TR" sz="2100" i="1" dirty="0" smtClean="0"/>
              <a:t> be </a:t>
            </a:r>
            <a:r>
              <a:rPr lang="tr-TR" sz="2100" i="1" dirty="0" err="1" smtClean="0"/>
              <a:t>more</a:t>
            </a:r>
            <a:r>
              <a:rPr lang="tr-TR" sz="2100" i="1" dirty="0" smtClean="0"/>
              <a:t> </a:t>
            </a:r>
            <a:r>
              <a:rPr lang="tr-TR" sz="2100" i="1" dirty="0" err="1" smtClean="0"/>
              <a:t>highly</a:t>
            </a:r>
            <a:r>
              <a:rPr lang="tr-TR" sz="2100" i="1" dirty="0" smtClean="0"/>
              <a:t> </a:t>
            </a:r>
            <a:r>
              <a:rPr lang="tr-TR" sz="2100" i="1" dirty="0" err="1" smtClean="0"/>
              <a:t>correlated</a:t>
            </a:r>
            <a:r>
              <a:rPr lang="tr-TR" sz="2100" i="1" dirty="0" smtClean="0"/>
              <a:t> </a:t>
            </a:r>
            <a:r>
              <a:rPr lang="tr-TR" sz="2100" i="1" dirty="0" err="1" smtClean="0"/>
              <a:t>with</a:t>
            </a:r>
            <a:r>
              <a:rPr lang="tr-TR" sz="2100" i="1" dirty="0" smtClean="0"/>
              <a:t> </a:t>
            </a:r>
            <a:r>
              <a:rPr lang="tr-TR" sz="2100" i="1" dirty="0" err="1" smtClean="0"/>
              <a:t>each</a:t>
            </a:r>
            <a:r>
              <a:rPr lang="tr-TR" sz="2100" i="1" dirty="0" smtClean="0"/>
              <a:t> </a:t>
            </a:r>
            <a:r>
              <a:rPr lang="tr-TR" sz="2100" i="1" dirty="0" err="1" smtClean="0"/>
              <a:t>other</a:t>
            </a:r>
            <a:r>
              <a:rPr lang="tr-TR" sz="2100" i="1" dirty="0" smtClean="0"/>
              <a:t> </a:t>
            </a:r>
            <a:r>
              <a:rPr lang="tr-TR" sz="2100" i="1" dirty="0" err="1" smtClean="0"/>
              <a:t>than</a:t>
            </a:r>
            <a:r>
              <a:rPr lang="tr-TR" sz="2100" i="1" dirty="0" smtClean="0"/>
              <a:t> </a:t>
            </a:r>
            <a:r>
              <a:rPr lang="tr-TR" sz="2100" i="1" dirty="0" err="1" smtClean="0"/>
              <a:t>they</a:t>
            </a:r>
            <a:r>
              <a:rPr lang="tr-TR" sz="2100" i="1" dirty="0" smtClean="0"/>
              <a:t> </a:t>
            </a:r>
            <a:r>
              <a:rPr lang="tr-TR" sz="2100" i="1" dirty="0" err="1" smtClean="0"/>
              <a:t>are</a:t>
            </a:r>
            <a:r>
              <a:rPr lang="tr-TR" sz="2100" i="1" dirty="0" smtClean="0"/>
              <a:t> at </a:t>
            </a:r>
            <a:r>
              <a:rPr lang="tr-TR" sz="2100" i="1" dirty="0" err="1" smtClean="0"/>
              <a:t>the</a:t>
            </a:r>
            <a:r>
              <a:rPr lang="tr-TR" sz="2100" i="1" dirty="0" smtClean="0"/>
              <a:t> </a:t>
            </a:r>
            <a:r>
              <a:rPr lang="tr-TR" sz="2100" i="1" dirty="0" err="1" smtClean="0"/>
              <a:t>individual</a:t>
            </a:r>
            <a:r>
              <a:rPr lang="tr-TR" sz="2100" i="1" dirty="0" smtClean="0"/>
              <a:t> </a:t>
            </a:r>
            <a:r>
              <a:rPr lang="tr-TR" sz="2100" i="1" dirty="0" err="1" smtClean="0"/>
              <a:t>level</a:t>
            </a:r>
            <a:r>
              <a:rPr lang="tr-TR" sz="2100" i="1" dirty="0" smtClean="0"/>
              <a:t> </a:t>
            </a:r>
            <a:r>
              <a:rPr lang="tr-TR" sz="2100" i="1" dirty="0" err="1" smtClean="0"/>
              <a:t>ie</a:t>
            </a:r>
            <a:r>
              <a:rPr lang="tr-TR" sz="2100" i="1" dirty="0" smtClean="0"/>
              <a:t>; </a:t>
            </a:r>
            <a:r>
              <a:rPr lang="tr-TR" sz="2100" i="1" dirty="0" err="1" smtClean="0"/>
              <a:t>ice</a:t>
            </a:r>
            <a:r>
              <a:rPr lang="tr-TR" sz="2100" i="1" dirty="0" smtClean="0"/>
              <a:t> </a:t>
            </a:r>
            <a:r>
              <a:rPr lang="tr-TR" sz="2100" i="1" dirty="0" err="1" smtClean="0"/>
              <a:t>cream</a:t>
            </a:r>
            <a:r>
              <a:rPr lang="tr-TR" sz="2100" i="1" dirty="0" smtClean="0"/>
              <a:t> - </a:t>
            </a:r>
            <a:r>
              <a:rPr lang="tr-TR" sz="2100" i="1" dirty="0" err="1" smtClean="0"/>
              <a:t>drown</a:t>
            </a:r>
            <a:r>
              <a:rPr lang="tr-TR" sz="2100" i="1" dirty="0" smtClean="0"/>
              <a:t>)</a:t>
            </a:r>
            <a:endParaRPr lang="tr-TR" sz="2100" i="1" dirty="0" smtClean="0"/>
          </a:p>
          <a:p>
            <a:r>
              <a:rPr lang="tr-TR" b="1" dirty="0" err="1" smtClean="0"/>
              <a:t>Temporal</a:t>
            </a:r>
            <a:r>
              <a:rPr lang="tr-TR" b="1" dirty="0" smtClean="0"/>
              <a:t> </a:t>
            </a:r>
            <a:r>
              <a:rPr lang="tr-TR" b="1" dirty="0" err="1"/>
              <a:t>a</a:t>
            </a:r>
            <a:r>
              <a:rPr lang="tr-TR" b="1" dirty="0" err="1" smtClean="0"/>
              <a:t>mbiguity</a:t>
            </a:r>
            <a:r>
              <a:rPr lang="tr-TR" dirty="0" smtClean="0"/>
              <a:t> </a:t>
            </a:r>
            <a:r>
              <a:rPr lang="tr-TR" sz="2100" i="1" dirty="0" smtClean="0"/>
              <a:t>(</a:t>
            </a:r>
            <a:r>
              <a:rPr lang="tr-TR" sz="2100" i="1" dirty="0" err="1" smtClean="0"/>
              <a:t>Which</a:t>
            </a:r>
            <a:r>
              <a:rPr lang="tr-TR" sz="2100" i="1" dirty="0" smtClean="0"/>
              <a:t> </a:t>
            </a:r>
            <a:r>
              <a:rPr lang="tr-TR" sz="2100" i="1" dirty="0" err="1" smtClean="0"/>
              <a:t>one</a:t>
            </a:r>
            <a:r>
              <a:rPr lang="tr-TR" sz="2100" i="1" dirty="0" smtClean="0"/>
              <a:t> is </a:t>
            </a:r>
            <a:r>
              <a:rPr lang="tr-TR" sz="2100" i="1" dirty="0" err="1" smtClean="0"/>
              <a:t>before</a:t>
            </a:r>
            <a:r>
              <a:rPr lang="tr-TR" sz="2100" i="1" dirty="0" smtClean="0"/>
              <a:t>; </a:t>
            </a:r>
            <a:r>
              <a:rPr lang="tr-TR" sz="2100" i="1" dirty="0" err="1" smtClean="0"/>
              <a:t>cause</a:t>
            </a:r>
            <a:r>
              <a:rPr lang="tr-TR" sz="2100" i="1" dirty="0" smtClean="0"/>
              <a:t> </a:t>
            </a:r>
            <a:r>
              <a:rPr lang="tr-TR" sz="2100" i="1" dirty="0" err="1" smtClean="0"/>
              <a:t>or</a:t>
            </a:r>
            <a:r>
              <a:rPr lang="tr-TR" sz="2100" i="1" dirty="0" smtClean="0"/>
              <a:t> </a:t>
            </a:r>
            <a:r>
              <a:rPr lang="tr-TR" sz="2100" i="1" dirty="0" err="1" smtClean="0"/>
              <a:t>outcome</a:t>
            </a:r>
            <a:r>
              <a:rPr lang="tr-TR" sz="2100" i="1" dirty="0" smtClean="0"/>
              <a:t>)</a:t>
            </a:r>
          </a:p>
          <a:p>
            <a:r>
              <a:rPr lang="tr-TR" b="1" dirty="0" smtClean="0"/>
              <a:t>Migration </a:t>
            </a:r>
            <a:r>
              <a:rPr lang="tr-TR" b="1" dirty="0" err="1" smtClean="0"/>
              <a:t>across</a:t>
            </a:r>
            <a:r>
              <a:rPr lang="tr-TR" b="1" dirty="0" smtClean="0"/>
              <a:t> </a:t>
            </a:r>
            <a:r>
              <a:rPr lang="tr-TR" b="1" dirty="0" err="1" smtClean="0"/>
              <a:t>groups</a:t>
            </a:r>
            <a:r>
              <a:rPr lang="tr-TR" b="1" dirty="0" smtClean="0"/>
              <a:t>: </a:t>
            </a:r>
            <a:r>
              <a:rPr lang="tr-TR" sz="1800" i="1" dirty="0" smtClean="0"/>
              <a:t>Migration of </a:t>
            </a:r>
            <a:r>
              <a:rPr lang="tr-TR" sz="1800" i="1" dirty="0" err="1" smtClean="0"/>
              <a:t>individuals</a:t>
            </a:r>
            <a:r>
              <a:rPr lang="tr-TR" sz="1800" i="1" dirty="0" smtClean="0"/>
              <a:t> </a:t>
            </a:r>
            <a:r>
              <a:rPr lang="tr-TR" sz="1800" i="1" dirty="0" err="1" smtClean="0"/>
              <a:t>into</a:t>
            </a:r>
            <a:r>
              <a:rPr lang="tr-TR" sz="1800" i="1" dirty="0" smtClean="0"/>
              <a:t> </a:t>
            </a:r>
            <a:r>
              <a:rPr lang="tr-TR" sz="1800" i="1" dirty="0" err="1" smtClean="0"/>
              <a:t>or</a:t>
            </a:r>
            <a:r>
              <a:rPr lang="tr-TR" sz="1800" i="1" dirty="0" smtClean="0"/>
              <a:t> </a:t>
            </a:r>
            <a:r>
              <a:rPr lang="tr-TR" sz="1800" i="1" dirty="0" err="1" smtClean="0"/>
              <a:t>out</a:t>
            </a:r>
            <a:r>
              <a:rPr lang="tr-TR" sz="1800" i="1" dirty="0" smtClean="0"/>
              <a:t> of </a:t>
            </a:r>
            <a:r>
              <a:rPr lang="tr-TR" sz="1800" i="1" dirty="0" err="1" smtClean="0"/>
              <a:t>the</a:t>
            </a:r>
            <a:r>
              <a:rPr lang="tr-TR" sz="1800" i="1" dirty="0" smtClean="0"/>
              <a:t> </a:t>
            </a:r>
            <a:r>
              <a:rPr lang="tr-TR" sz="1800" i="1" dirty="0" err="1" smtClean="0"/>
              <a:t>source</a:t>
            </a:r>
            <a:r>
              <a:rPr lang="tr-TR" sz="1800" i="1" dirty="0" smtClean="0"/>
              <a:t> </a:t>
            </a:r>
            <a:r>
              <a:rPr lang="tr-TR" sz="1800" i="1" dirty="0" err="1" smtClean="0"/>
              <a:t>population</a:t>
            </a:r>
            <a:r>
              <a:rPr lang="tr-TR" sz="1800" i="1" dirty="0" smtClean="0"/>
              <a:t> can </a:t>
            </a:r>
            <a:r>
              <a:rPr lang="tr-TR" sz="1800" i="1" dirty="0" err="1" smtClean="0"/>
              <a:t>produce</a:t>
            </a:r>
            <a:r>
              <a:rPr lang="tr-TR" sz="1800" i="1" dirty="0" smtClean="0"/>
              <a:t> </a:t>
            </a:r>
            <a:r>
              <a:rPr lang="tr-TR" sz="1800" i="1" dirty="0" err="1" smtClean="0"/>
              <a:t>selection</a:t>
            </a:r>
            <a:r>
              <a:rPr lang="tr-TR" sz="1800" i="1" dirty="0" smtClean="0"/>
              <a:t> </a:t>
            </a:r>
            <a:r>
              <a:rPr lang="tr-TR" sz="1800" i="1" dirty="0" err="1" smtClean="0"/>
              <a:t>bias</a:t>
            </a:r>
            <a:r>
              <a:rPr lang="tr-TR" sz="1800" i="1" dirty="0" smtClean="0"/>
              <a:t> in a </a:t>
            </a:r>
            <a:r>
              <a:rPr lang="tr-TR" sz="1800" i="1" dirty="0" err="1" smtClean="0"/>
              <a:t>study</a:t>
            </a:r>
            <a:r>
              <a:rPr lang="tr-TR" sz="1800" i="1" dirty="0" smtClean="0"/>
              <a:t> </a:t>
            </a:r>
            <a:r>
              <a:rPr lang="tr-TR" sz="1800" i="1" dirty="0" err="1" smtClean="0"/>
              <a:t>conducted</a:t>
            </a:r>
            <a:r>
              <a:rPr lang="tr-TR" sz="1800" i="1" dirty="0" smtClean="0"/>
              <a:t> at </a:t>
            </a:r>
            <a:r>
              <a:rPr lang="tr-TR" sz="1800" i="1" dirty="0" err="1" smtClean="0"/>
              <a:t>the</a:t>
            </a:r>
            <a:r>
              <a:rPr lang="tr-TR" sz="1800" i="1" dirty="0" smtClean="0"/>
              <a:t> </a:t>
            </a:r>
            <a:r>
              <a:rPr lang="tr-TR" sz="1800" i="1" dirty="0" err="1" smtClean="0"/>
              <a:t>individual</a:t>
            </a:r>
            <a:r>
              <a:rPr lang="tr-TR" sz="1800" i="1" dirty="0" smtClean="0"/>
              <a:t> </a:t>
            </a:r>
            <a:r>
              <a:rPr lang="tr-TR" sz="1800" i="1" dirty="0" err="1" smtClean="0"/>
              <a:t>level</a:t>
            </a:r>
            <a:r>
              <a:rPr lang="tr-TR" sz="1800" i="1" dirty="0" smtClean="0"/>
              <a:t> </a:t>
            </a:r>
            <a:r>
              <a:rPr lang="tr-TR" sz="1800" i="1" dirty="0" err="1" smtClean="0"/>
              <a:t>because</a:t>
            </a:r>
            <a:r>
              <a:rPr lang="tr-TR" sz="1800" i="1" dirty="0" smtClean="0"/>
              <a:t> </a:t>
            </a:r>
            <a:r>
              <a:rPr lang="tr-TR" sz="1800" i="1" dirty="0" err="1" smtClean="0"/>
              <a:t>migrants</a:t>
            </a:r>
            <a:r>
              <a:rPr lang="tr-TR" sz="1800" i="1" dirty="0" smtClean="0"/>
              <a:t> </a:t>
            </a:r>
            <a:r>
              <a:rPr lang="tr-TR" sz="1800" i="1" dirty="0" err="1" smtClean="0"/>
              <a:t>and</a:t>
            </a:r>
            <a:r>
              <a:rPr lang="tr-TR" sz="1800" i="1" dirty="0" smtClean="0"/>
              <a:t> </a:t>
            </a:r>
            <a:r>
              <a:rPr lang="tr-TR" sz="1800" i="1" dirty="0" err="1" smtClean="0"/>
              <a:t>nonmigrants</a:t>
            </a:r>
            <a:r>
              <a:rPr lang="tr-TR" sz="1800" i="1" dirty="0" smtClean="0"/>
              <a:t> </a:t>
            </a:r>
            <a:r>
              <a:rPr lang="tr-TR" sz="1800" i="1" dirty="0" err="1" smtClean="0"/>
              <a:t>may</a:t>
            </a:r>
            <a:r>
              <a:rPr lang="tr-TR" sz="1800" i="1" dirty="0" smtClean="0"/>
              <a:t> </a:t>
            </a:r>
            <a:r>
              <a:rPr lang="tr-TR" sz="1800" i="1" dirty="0" err="1" smtClean="0"/>
              <a:t>differ</a:t>
            </a:r>
            <a:r>
              <a:rPr lang="tr-TR" sz="1800" i="1" dirty="0" smtClean="0"/>
              <a:t>  on </a:t>
            </a:r>
            <a:r>
              <a:rPr lang="tr-TR" sz="1800" i="1" dirty="0" err="1" smtClean="0"/>
              <a:t>both</a:t>
            </a:r>
            <a:r>
              <a:rPr lang="tr-TR" sz="1800" i="1" dirty="0" smtClean="0"/>
              <a:t> </a:t>
            </a:r>
            <a:r>
              <a:rPr lang="tr-TR" sz="1800" i="1" dirty="0" err="1" smtClean="0"/>
              <a:t>exposure</a:t>
            </a:r>
            <a:r>
              <a:rPr lang="tr-TR" sz="1800" i="1" dirty="0" smtClean="0"/>
              <a:t> </a:t>
            </a:r>
            <a:r>
              <a:rPr lang="tr-TR" sz="1800" i="1" dirty="0" err="1" smtClean="0"/>
              <a:t>prevalence</a:t>
            </a:r>
            <a:r>
              <a:rPr lang="tr-TR" sz="1800" i="1" dirty="0" smtClean="0"/>
              <a:t>  </a:t>
            </a:r>
            <a:r>
              <a:rPr lang="tr-TR" sz="1800" i="1" dirty="0" err="1" smtClean="0"/>
              <a:t>and</a:t>
            </a:r>
            <a:r>
              <a:rPr lang="tr-TR" sz="1800" i="1" dirty="0" smtClean="0"/>
              <a:t> </a:t>
            </a:r>
            <a:r>
              <a:rPr lang="tr-TR" sz="1800" i="1" dirty="0" err="1" smtClean="0"/>
              <a:t>disease</a:t>
            </a:r>
            <a:r>
              <a:rPr lang="tr-TR" sz="1800" i="1" dirty="0" smtClean="0"/>
              <a:t> risk. Migration can </a:t>
            </a:r>
            <a:r>
              <a:rPr lang="tr-TR" sz="1800" i="1" dirty="0" err="1" smtClean="0"/>
              <a:t>also</a:t>
            </a:r>
            <a:r>
              <a:rPr lang="tr-TR" sz="1800" i="1" dirty="0" smtClean="0"/>
              <a:t> </a:t>
            </a:r>
            <a:r>
              <a:rPr lang="tr-TR" sz="1800" i="1" dirty="0" err="1" smtClean="0"/>
              <a:t>cause</a:t>
            </a:r>
            <a:r>
              <a:rPr lang="tr-TR" sz="1800" i="1" dirty="0" smtClean="0"/>
              <a:t> </a:t>
            </a:r>
            <a:r>
              <a:rPr lang="tr-TR" sz="1800" i="1" dirty="0" err="1" smtClean="0"/>
              <a:t>ecologic</a:t>
            </a:r>
            <a:r>
              <a:rPr lang="tr-TR" sz="1800" i="1" dirty="0" smtClean="0"/>
              <a:t> </a:t>
            </a:r>
            <a:r>
              <a:rPr lang="tr-TR" sz="1800" i="1" dirty="0" err="1" smtClean="0"/>
              <a:t>bias</a:t>
            </a:r>
            <a:r>
              <a:rPr lang="tr-TR" sz="1800" i="1" dirty="0" smtClean="0"/>
              <a:t>.</a:t>
            </a:r>
            <a:endParaRPr lang="tr-TR" b="1" i="1" dirty="0"/>
          </a:p>
          <a:p>
            <a:r>
              <a:rPr lang="tr-TR" b="1" dirty="0" err="1" smtClean="0"/>
              <a:t>Ecological</a:t>
            </a:r>
            <a:r>
              <a:rPr lang="tr-TR" b="1" dirty="0" smtClean="0"/>
              <a:t> </a:t>
            </a:r>
            <a:r>
              <a:rPr lang="tr-TR" b="1" dirty="0" err="1"/>
              <a:t>Fallacy</a:t>
            </a:r>
            <a:r>
              <a:rPr lang="tr-TR" b="1" dirty="0"/>
              <a:t> </a:t>
            </a:r>
            <a:r>
              <a:rPr lang="tr-TR" b="1" dirty="0" smtClean="0"/>
              <a:t>(</a:t>
            </a:r>
            <a:r>
              <a:rPr lang="tr-TR" b="1" dirty="0" err="1" smtClean="0"/>
              <a:t>Bias</a:t>
            </a:r>
            <a:r>
              <a:rPr lang="tr-TR" b="1" dirty="0" smtClean="0"/>
              <a:t>)</a:t>
            </a:r>
            <a:endParaRPr lang="tr-TR" b="1" dirty="0"/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5231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Temporal sequence is not clear </a:t>
            </a:r>
            <a:endParaRPr lang="tr-TR" sz="40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192" y="1935163"/>
            <a:ext cx="5661615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743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dirty="0" err="1" smtClean="0"/>
              <a:t>Problems</a:t>
            </a:r>
            <a:r>
              <a:rPr lang="tr-TR" sz="4000" dirty="0" smtClean="0"/>
              <a:t> of </a:t>
            </a:r>
            <a:r>
              <a:rPr lang="tr-TR" sz="4000" dirty="0" err="1" smtClean="0"/>
              <a:t>confounder</a:t>
            </a:r>
            <a:r>
              <a:rPr lang="tr-TR" sz="4000" dirty="0" smtClean="0"/>
              <a:t> </a:t>
            </a:r>
            <a:r>
              <a:rPr lang="tr-TR" sz="4000" dirty="0" err="1" smtClean="0"/>
              <a:t>control</a:t>
            </a:r>
            <a:r>
              <a:rPr lang="tr-TR" sz="4000" dirty="0" smtClean="0"/>
              <a:t> </a:t>
            </a:r>
            <a:endParaRPr lang="tr-TR" sz="4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conditions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a </a:t>
            </a:r>
            <a:r>
              <a:rPr lang="tr-TR" dirty="0" err="1" smtClean="0"/>
              <a:t>covariate</a:t>
            </a:r>
            <a:r>
              <a:rPr lang="tr-TR" dirty="0" smtClean="0"/>
              <a:t> </a:t>
            </a:r>
            <a:r>
              <a:rPr lang="tr-TR" dirty="0" err="1" smtClean="0"/>
              <a:t>being</a:t>
            </a:r>
            <a:r>
              <a:rPr lang="tr-TR" dirty="0" smtClean="0"/>
              <a:t> a </a:t>
            </a:r>
            <a:r>
              <a:rPr lang="tr-TR" dirty="0" err="1" smtClean="0"/>
              <a:t>confounder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different</a:t>
            </a:r>
            <a:r>
              <a:rPr lang="tr-TR" dirty="0" smtClean="0"/>
              <a:t> at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ecologic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individual</a:t>
            </a:r>
            <a:r>
              <a:rPr lang="tr-TR" dirty="0" smtClean="0"/>
              <a:t> </a:t>
            </a:r>
            <a:r>
              <a:rPr lang="tr-TR" dirty="0" err="1" smtClean="0"/>
              <a:t>levels</a:t>
            </a:r>
            <a:r>
              <a:rPr lang="tr-TR" dirty="0" smtClean="0"/>
              <a:t>.</a:t>
            </a:r>
          </a:p>
          <a:p>
            <a:pPr lvl="1"/>
            <a:r>
              <a:rPr lang="tr-TR" dirty="0" smtClean="0"/>
              <a:t>At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individual</a:t>
            </a:r>
            <a:r>
              <a:rPr lang="tr-TR" dirty="0" smtClean="0"/>
              <a:t> </a:t>
            </a:r>
            <a:r>
              <a:rPr lang="tr-TR" dirty="0" err="1" smtClean="0"/>
              <a:t>level</a:t>
            </a:r>
            <a:r>
              <a:rPr lang="tr-TR" dirty="0" smtClean="0"/>
              <a:t>, a risk </a:t>
            </a:r>
            <a:r>
              <a:rPr lang="tr-TR" dirty="0" err="1" smtClean="0"/>
              <a:t>factor</a:t>
            </a:r>
            <a:r>
              <a:rPr lang="tr-TR" dirty="0" smtClean="0"/>
              <a:t> </a:t>
            </a:r>
            <a:r>
              <a:rPr lang="tr-TR" dirty="0" err="1" smtClean="0"/>
              <a:t>must</a:t>
            </a:r>
            <a:r>
              <a:rPr lang="tr-TR" dirty="0" smtClean="0"/>
              <a:t> be </a:t>
            </a:r>
            <a:r>
              <a:rPr lang="tr-TR" dirty="0" err="1" smtClean="0"/>
              <a:t>associated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exposure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be </a:t>
            </a:r>
            <a:r>
              <a:rPr lang="tr-TR" dirty="0" err="1" smtClean="0"/>
              <a:t>confounder</a:t>
            </a:r>
            <a:r>
              <a:rPr lang="tr-TR" dirty="0" smtClean="0"/>
              <a:t>.</a:t>
            </a:r>
          </a:p>
          <a:p>
            <a:pPr lvl="1"/>
            <a:r>
              <a:rPr lang="tr-TR" dirty="0" err="1" smtClean="0"/>
              <a:t>In</a:t>
            </a:r>
            <a:r>
              <a:rPr lang="tr-TR" dirty="0" smtClean="0"/>
              <a:t> a </a:t>
            </a:r>
            <a:r>
              <a:rPr lang="tr-TR" dirty="0" err="1" smtClean="0"/>
              <a:t>multiple</a:t>
            </a:r>
            <a:r>
              <a:rPr lang="tr-TR" dirty="0" smtClean="0"/>
              <a:t> –</a:t>
            </a:r>
            <a:r>
              <a:rPr lang="tr-TR" dirty="0" err="1" smtClean="0"/>
              <a:t>group</a:t>
            </a:r>
            <a:r>
              <a:rPr lang="tr-TR" dirty="0" smtClean="0"/>
              <a:t> </a:t>
            </a:r>
            <a:r>
              <a:rPr lang="tr-TR" dirty="0" err="1" smtClean="0"/>
              <a:t>ecologic</a:t>
            </a:r>
            <a:r>
              <a:rPr lang="tr-TR" dirty="0" smtClean="0"/>
              <a:t> </a:t>
            </a:r>
            <a:r>
              <a:rPr lang="tr-TR" dirty="0" err="1" smtClean="0"/>
              <a:t>study</a:t>
            </a:r>
            <a:r>
              <a:rPr lang="tr-TR" dirty="0" smtClean="0"/>
              <a:t>, in </a:t>
            </a:r>
            <a:r>
              <a:rPr lang="tr-TR" dirty="0" err="1" smtClean="0"/>
              <a:t>contrast</a:t>
            </a:r>
            <a:r>
              <a:rPr lang="tr-TR" dirty="0" smtClean="0"/>
              <a:t>, a risk </a:t>
            </a:r>
            <a:r>
              <a:rPr lang="tr-TR" dirty="0" err="1" smtClean="0"/>
              <a:t>factor</a:t>
            </a:r>
            <a:r>
              <a:rPr lang="tr-TR" dirty="0" smtClean="0"/>
              <a:t> </a:t>
            </a:r>
            <a:r>
              <a:rPr lang="tr-TR" dirty="0" err="1" smtClean="0"/>
              <a:t>may</a:t>
            </a:r>
            <a:r>
              <a:rPr lang="tr-TR" dirty="0" smtClean="0"/>
              <a:t> </a:t>
            </a:r>
            <a:r>
              <a:rPr lang="tr-TR" dirty="0" err="1" smtClean="0"/>
              <a:t>produce</a:t>
            </a:r>
            <a:r>
              <a:rPr lang="tr-TR" dirty="0" smtClean="0"/>
              <a:t> </a:t>
            </a:r>
            <a:r>
              <a:rPr lang="tr-TR" dirty="0" err="1" smtClean="0"/>
              <a:t>ecologic</a:t>
            </a:r>
            <a:r>
              <a:rPr lang="tr-TR" dirty="0" smtClean="0"/>
              <a:t> </a:t>
            </a:r>
            <a:r>
              <a:rPr lang="tr-TR" dirty="0" err="1" smtClean="0"/>
              <a:t>bias</a:t>
            </a:r>
            <a:r>
              <a:rPr lang="tr-TR" dirty="0"/>
              <a:t> </a:t>
            </a:r>
            <a:r>
              <a:rPr lang="tr-TR" dirty="0" err="1" smtClean="0"/>
              <a:t>even</a:t>
            </a:r>
            <a:r>
              <a:rPr lang="tr-TR" dirty="0" smtClean="0"/>
              <a:t> </a:t>
            </a:r>
            <a:r>
              <a:rPr lang="tr-TR" dirty="0" err="1" smtClean="0"/>
              <a:t>if</a:t>
            </a:r>
            <a:r>
              <a:rPr lang="tr-TR" dirty="0" smtClean="0"/>
              <a:t> it is </a:t>
            </a:r>
            <a:r>
              <a:rPr lang="tr-TR" dirty="0" err="1" smtClean="0"/>
              <a:t>unassociated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exposure</a:t>
            </a:r>
            <a:r>
              <a:rPr lang="tr-TR" dirty="0" smtClean="0"/>
              <a:t> in </a:t>
            </a:r>
            <a:r>
              <a:rPr lang="tr-TR" dirty="0" err="1" smtClean="0"/>
              <a:t>every</a:t>
            </a:r>
            <a:r>
              <a:rPr lang="tr-TR" dirty="0" smtClean="0"/>
              <a:t> </a:t>
            </a:r>
            <a:r>
              <a:rPr lang="tr-TR" dirty="0" err="1" smtClean="0"/>
              <a:t>group</a:t>
            </a:r>
            <a:r>
              <a:rPr lang="tr-TR" dirty="0" smtClean="0"/>
              <a:t> (</a:t>
            </a:r>
            <a:r>
              <a:rPr lang="tr-TR" dirty="0" err="1" smtClean="0"/>
              <a:t>e.g</a:t>
            </a:r>
            <a:r>
              <a:rPr lang="tr-TR" dirty="0" smtClean="0"/>
              <a:t>. </a:t>
            </a:r>
            <a:r>
              <a:rPr lang="tr-TR" dirty="0" err="1" smtClean="0"/>
              <a:t>There</a:t>
            </a:r>
            <a:r>
              <a:rPr lang="tr-TR" dirty="0" smtClean="0"/>
              <a:t> is a </a:t>
            </a:r>
            <a:r>
              <a:rPr lang="tr-TR" dirty="0" err="1" smtClean="0"/>
              <a:t>law</a:t>
            </a:r>
            <a:r>
              <a:rPr lang="tr-TR" dirty="0" smtClean="0"/>
              <a:t> </a:t>
            </a:r>
            <a:r>
              <a:rPr lang="tr-TR" dirty="0" err="1" smtClean="0"/>
              <a:t>about</a:t>
            </a:r>
            <a:r>
              <a:rPr lang="tr-TR" dirty="0" smtClean="0"/>
              <a:t> </a:t>
            </a:r>
            <a:r>
              <a:rPr lang="tr-TR" dirty="0" err="1" smtClean="0"/>
              <a:t>something</a:t>
            </a:r>
            <a:r>
              <a:rPr lang="tr-TR" dirty="0" smtClean="0"/>
              <a:t> but </a:t>
            </a:r>
            <a:r>
              <a:rPr lang="tr-TR" dirty="0" err="1" smtClean="0"/>
              <a:t>people</a:t>
            </a:r>
            <a:r>
              <a:rPr lang="tr-TR" dirty="0" smtClean="0"/>
              <a:t> do not </a:t>
            </a:r>
            <a:r>
              <a:rPr lang="tr-TR" dirty="0" err="1" smtClean="0"/>
              <a:t>tend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obey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law</a:t>
            </a:r>
            <a:r>
              <a:rPr lang="tr-TR" dirty="0" smtClean="0"/>
              <a:t>)</a:t>
            </a:r>
          </a:p>
          <a:p>
            <a:pPr marL="393192" lvl="1" indent="0">
              <a:buNone/>
            </a:pP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val="3019967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dirty="0" err="1" smtClean="0"/>
              <a:t>Ecologic</a:t>
            </a:r>
            <a:r>
              <a:rPr lang="tr-TR" sz="4000" dirty="0" smtClean="0"/>
              <a:t> </a:t>
            </a:r>
            <a:r>
              <a:rPr lang="tr-TR" sz="4000" dirty="0" err="1" smtClean="0"/>
              <a:t>Fallacy</a:t>
            </a:r>
            <a:r>
              <a:rPr lang="tr-TR" sz="4000" dirty="0" smtClean="0"/>
              <a:t> (</a:t>
            </a:r>
            <a:r>
              <a:rPr lang="tr-TR" sz="4000" dirty="0" err="1" smtClean="0"/>
              <a:t>Bias</a:t>
            </a:r>
            <a:r>
              <a:rPr lang="tr-TR" sz="4000" dirty="0" smtClean="0"/>
              <a:t>)</a:t>
            </a:r>
            <a:endParaRPr lang="tr-TR" sz="4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1916832"/>
            <a:ext cx="8229600" cy="4389120"/>
          </a:xfrm>
        </p:spPr>
        <p:txBody>
          <a:bodyPr/>
          <a:lstStyle/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major</a:t>
            </a:r>
            <a:r>
              <a:rPr lang="tr-TR" dirty="0" smtClean="0"/>
              <a:t> </a:t>
            </a:r>
            <a:r>
              <a:rPr lang="tr-TR" dirty="0" err="1" smtClean="0"/>
              <a:t>limitation</a:t>
            </a:r>
            <a:r>
              <a:rPr lang="tr-TR" dirty="0" smtClean="0"/>
              <a:t> of </a:t>
            </a:r>
            <a:r>
              <a:rPr lang="tr-TR" dirty="0" err="1" smtClean="0"/>
              <a:t>ecologic</a:t>
            </a:r>
            <a:r>
              <a:rPr lang="tr-TR" dirty="0" smtClean="0"/>
              <a:t> </a:t>
            </a:r>
            <a:r>
              <a:rPr lang="tr-TR" dirty="0" err="1" smtClean="0"/>
              <a:t>analysis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making</a:t>
            </a:r>
            <a:r>
              <a:rPr lang="tr-TR" dirty="0" smtClean="0"/>
              <a:t> </a:t>
            </a:r>
            <a:r>
              <a:rPr lang="tr-TR" dirty="0" err="1" smtClean="0"/>
              <a:t>casual</a:t>
            </a:r>
            <a:r>
              <a:rPr lang="tr-TR" dirty="0" smtClean="0"/>
              <a:t> </a:t>
            </a:r>
            <a:r>
              <a:rPr lang="tr-TR" dirty="0" err="1" smtClean="0"/>
              <a:t>inferences</a:t>
            </a:r>
            <a:r>
              <a:rPr lang="tr-TR" dirty="0" smtClean="0"/>
              <a:t> is </a:t>
            </a:r>
            <a:r>
              <a:rPr lang="tr-TR" dirty="0" err="1" smtClean="0"/>
              <a:t>ecologic</a:t>
            </a:r>
            <a:r>
              <a:rPr lang="tr-TR" dirty="0" smtClean="0"/>
              <a:t> </a:t>
            </a:r>
            <a:r>
              <a:rPr lang="tr-TR" dirty="0" err="1" smtClean="0"/>
              <a:t>bias</a:t>
            </a:r>
            <a:r>
              <a:rPr lang="tr-TR" dirty="0" smtClean="0"/>
              <a:t>.</a:t>
            </a:r>
          </a:p>
          <a:p>
            <a:r>
              <a:rPr lang="tr-TR" dirty="0" err="1" smtClean="0"/>
              <a:t>Ecologic</a:t>
            </a:r>
            <a:r>
              <a:rPr lang="tr-TR" dirty="0" smtClean="0"/>
              <a:t> </a:t>
            </a:r>
            <a:r>
              <a:rPr lang="tr-TR" dirty="0" err="1" smtClean="0"/>
              <a:t>bias</a:t>
            </a:r>
            <a:r>
              <a:rPr lang="tr-TR" dirty="0" smtClean="0"/>
              <a:t> is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failure</a:t>
            </a:r>
            <a:r>
              <a:rPr lang="tr-TR" dirty="0" smtClean="0"/>
              <a:t> of </a:t>
            </a:r>
            <a:r>
              <a:rPr lang="tr-TR" dirty="0" err="1" smtClean="0"/>
              <a:t>expected</a:t>
            </a:r>
            <a:r>
              <a:rPr lang="tr-TR" dirty="0" smtClean="0"/>
              <a:t> </a:t>
            </a:r>
            <a:r>
              <a:rPr lang="tr-TR" dirty="0" err="1" smtClean="0"/>
              <a:t>ecologic</a:t>
            </a:r>
            <a:r>
              <a:rPr lang="tr-TR" dirty="0" smtClean="0"/>
              <a:t> </a:t>
            </a:r>
            <a:r>
              <a:rPr lang="tr-TR" dirty="0" err="1" smtClean="0"/>
              <a:t>effect</a:t>
            </a:r>
            <a:r>
              <a:rPr lang="tr-TR" dirty="0" smtClean="0"/>
              <a:t> </a:t>
            </a:r>
            <a:r>
              <a:rPr lang="tr-TR" dirty="0" err="1" smtClean="0"/>
              <a:t>estimates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reflect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biologic</a:t>
            </a:r>
            <a:r>
              <a:rPr lang="tr-TR" dirty="0" smtClean="0"/>
              <a:t> </a:t>
            </a:r>
            <a:r>
              <a:rPr lang="tr-TR" dirty="0" err="1" smtClean="0"/>
              <a:t>effect</a:t>
            </a:r>
            <a:r>
              <a:rPr lang="tr-TR" dirty="0" smtClean="0"/>
              <a:t> at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individual</a:t>
            </a:r>
            <a:r>
              <a:rPr lang="tr-TR" dirty="0" smtClean="0"/>
              <a:t> </a:t>
            </a:r>
            <a:r>
              <a:rPr lang="tr-TR" dirty="0" err="1" smtClean="0"/>
              <a:t>level</a:t>
            </a:r>
            <a:endParaRPr lang="tr-TR" dirty="0" smtClean="0"/>
          </a:p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underlying</a:t>
            </a:r>
            <a:r>
              <a:rPr lang="tr-TR" dirty="0" smtClean="0"/>
              <a:t> </a:t>
            </a:r>
            <a:r>
              <a:rPr lang="tr-TR" dirty="0" err="1" smtClean="0"/>
              <a:t>problems</a:t>
            </a:r>
            <a:r>
              <a:rPr lang="tr-TR" dirty="0" smtClean="0"/>
              <a:t> of </a:t>
            </a:r>
            <a:r>
              <a:rPr lang="tr-TR" dirty="0" err="1" smtClean="0"/>
              <a:t>ecologic</a:t>
            </a:r>
            <a:r>
              <a:rPr lang="tr-TR" dirty="0" smtClean="0"/>
              <a:t>  </a:t>
            </a:r>
            <a:r>
              <a:rPr lang="tr-TR" dirty="0" err="1" smtClean="0"/>
              <a:t>analyses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estimating</a:t>
            </a:r>
            <a:r>
              <a:rPr lang="tr-TR" dirty="0" smtClean="0"/>
              <a:t> </a:t>
            </a:r>
            <a:r>
              <a:rPr lang="tr-TR" dirty="0" err="1" smtClean="0"/>
              <a:t>biologic</a:t>
            </a:r>
            <a:r>
              <a:rPr lang="tr-TR" dirty="0" smtClean="0"/>
              <a:t> </a:t>
            </a:r>
            <a:r>
              <a:rPr lang="tr-TR" dirty="0" err="1" smtClean="0"/>
              <a:t>effect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endParaRPr lang="tr-TR" dirty="0" smtClean="0"/>
          </a:p>
          <a:p>
            <a:pPr lvl="2"/>
            <a:r>
              <a:rPr lang="tr-TR" dirty="0" err="1" smtClean="0"/>
              <a:t>Heterogeneity</a:t>
            </a:r>
            <a:r>
              <a:rPr lang="tr-TR" dirty="0" smtClean="0"/>
              <a:t> of </a:t>
            </a:r>
            <a:r>
              <a:rPr lang="tr-TR" dirty="0" err="1" smtClean="0"/>
              <a:t>exposure</a:t>
            </a:r>
            <a:r>
              <a:rPr lang="tr-TR" dirty="0" smtClean="0"/>
              <a:t> </a:t>
            </a:r>
            <a:r>
              <a:rPr lang="tr-TR" dirty="0" err="1" smtClean="0"/>
              <a:t>level</a:t>
            </a:r>
            <a:endParaRPr lang="tr-TR" dirty="0" smtClean="0"/>
          </a:p>
          <a:p>
            <a:pPr lvl="2"/>
            <a:r>
              <a:rPr lang="tr-TR" dirty="0" err="1" smtClean="0"/>
              <a:t>Covariate</a:t>
            </a:r>
            <a:r>
              <a:rPr lang="tr-TR" dirty="0" smtClean="0"/>
              <a:t> </a:t>
            </a:r>
            <a:r>
              <a:rPr lang="tr-TR" dirty="0" err="1" smtClean="0"/>
              <a:t>levels</a:t>
            </a:r>
            <a:r>
              <a:rPr lang="tr-TR" dirty="0" smtClean="0"/>
              <a:t>  </a:t>
            </a:r>
            <a:r>
              <a:rPr lang="tr-TR" dirty="0" err="1" smtClean="0"/>
              <a:t>within</a:t>
            </a:r>
            <a:r>
              <a:rPr lang="tr-TR" dirty="0" smtClean="0"/>
              <a:t> </a:t>
            </a:r>
            <a:r>
              <a:rPr lang="tr-TR" dirty="0" err="1" smtClean="0"/>
              <a:t>groups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66925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Ecologic</a:t>
            </a:r>
            <a:r>
              <a:rPr lang="tr-TR" dirty="0" smtClean="0"/>
              <a:t> </a:t>
            </a:r>
            <a:r>
              <a:rPr lang="tr-TR" dirty="0" err="1" smtClean="0"/>
              <a:t>Bias</a:t>
            </a:r>
            <a:r>
              <a:rPr lang="tr-TR" dirty="0" smtClean="0"/>
              <a:t>- </a:t>
            </a:r>
            <a:r>
              <a:rPr lang="tr-TR" dirty="0" err="1" smtClean="0"/>
              <a:t>Durkheim</a:t>
            </a:r>
            <a:r>
              <a:rPr lang="tr-TR" dirty="0" smtClean="0"/>
              <a:t> </a:t>
            </a:r>
            <a:r>
              <a:rPr lang="tr-TR" dirty="0" err="1" smtClean="0"/>
              <a:t>case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935480"/>
            <a:ext cx="5626968" cy="4389120"/>
          </a:xfrm>
        </p:spPr>
        <p:txBody>
          <a:bodyPr>
            <a:normAutofit fontScale="85000" lnSpcReduction="20000"/>
          </a:bodyPr>
          <a:lstStyle/>
          <a:p>
            <a:endParaRPr lang="tr-TR" dirty="0"/>
          </a:p>
          <a:p>
            <a:r>
              <a:rPr lang="en-US" sz="2400" dirty="0" err="1">
                <a:latin typeface="+mj-lt"/>
              </a:rPr>
              <a:t>Émile</a:t>
            </a:r>
            <a:r>
              <a:rPr lang="en-US" sz="2400" dirty="0">
                <a:latin typeface="+mj-lt"/>
              </a:rPr>
              <a:t> Durkheim (1858 –1917) was a famous French sociologist </a:t>
            </a:r>
            <a:endParaRPr lang="tr-TR" sz="2400" dirty="0" smtClean="0">
              <a:latin typeface="+mj-lt"/>
            </a:endParaRPr>
          </a:p>
          <a:p>
            <a:r>
              <a:rPr lang="en-US" sz="2400" dirty="0" smtClean="0">
                <a:latin typeface="+mj-lt"/>
              </a:rPr>
              <a:t>In </a:t>
            </a:r>
            <a:r>
              <a:rPr lang="en-US" sz="2400" dirty="0">
                <a:latin typeface="+mj-lt"/>
              </a:rPr>
              <a:t>a </a:t>
            </a:r>
            <a:r>
              <a:rPr lang="en-US" sz="2400" dirty="0" smtClean="0">
                <a:latin typeface="+mj-lt"/>
              </a:rPr>
              <a:t>book </a:t>
            </a:r>
            <a:r>
              <a:rPr lang="en-US" sz="2400" dirty="0">
                <a:latin typeface="+mj-lt"/>
              </a:rPr>
              <a:t>published in 1897, entitled </a:t>
            </a:r>
            <a:r>
              <a:rPr lang="en-US" sz="2400" i="1" dirty="0">
                <a:latin typeface="+mj-lt"/>
              </a:rPr>
              <a:t>Le Suicide</a:t>
            </a:r>
            <a:r>
              <a:rPr lang="en-US" sz="2400" dirty="0">
                <a:latin typeface="+mj-lt"/>
              </a:rPr>
              <a:t>, Durkheim explored the differing suicide rates among Protestants and Catholics. </a:t>
            </a:r>
          </a:p>
          <a:p>
            <a:r>
              <a:rPr lang="en-US" sz="2400" dirty="0" smtClean="0">
                <a:latin typeface="+mj-lt"/>
              </a:rPr>
              <a:t>In </a:t>
            </a:r>
            <a:r>
              <a:rPr lang="en-US" sz="2400" dirty="0">
                <a:latin typeface="+mj-lt"/>
              </a:rPr>
              <a:t>19th century Europe, suicide rates were higher in countries that were more heavily Protestant. Durkheim found that suicide rates were highest in provinces that were heavily Protestant. </a:t>
            </a:r>
          </a:p>
          <a:p>
            <a:r>
              <a:rPr lang="en-US" sz="2400" dirty="0" smtClean="0">
                <a:latin typeface="+mj-lt"/>
              </a:rPr>
              <a:t>He </a:t>
            </a:r>
            <a:r>
              <a:rPr lang="en-US" sz="2400" dirty="0">
                <a:latin typeface="+mj-lt"/>
              </a:rPr>
              <a:t>concluded that stronger social control among Catholics resulted in lower suicide rates. </a:t>
            </a:r>
          </a:p>
          <a:p>
            <a:r>
              <a:rPr lang="en-US" sz="2400" dirty="0" smtClean="0">
                <a:latin typeface="+mj-lt"/>
              </a:rPr>
              <a:t>However</a:t>
            </a:r>
            <a:r>
              <a:rPr lang="en-US" sz="2400" dirty="0">
                <a:latin typeface="+mj-lt"/>
              </a:rPr>
              <a:t>, Durkheim's study of suicide was criticized as an example of the logical error termed the "ecological fallacy." </a:t>
            </a:r>
          </a:p>
          <a:p>
            <a:endParaRPr lang="tr-TR" dirty="0"/>
          </a:p>
          <a:p>
            <a:endParaRPr lang="tr-TR" dirty="0"/>
          </a:p>
        </p:txBody>
      </p:sp>
      <p:sp>
        <p:nvSpPr>
          <p:cNvPr id="4" name="AutoShape 2" descr="durkheim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348880"/>
            <a:ext cx="2066925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883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Using ordinary least-squares linear regression on Durkheim's data, Morgenstern (</a:t>
            </a:r>
            <a:r>
              <a:rPr lang="en-US" sz="2000" dirty="0">
                <a:latin typeface="+mj-lt"/>
              </a:rPr>
              <a:t>1995</a:t>
            </a:r>
            <a:r>
              <a:rPr lang="en-US" sz="2000" dirty="0"/>
              <a:t>) found a strong positive correlation (Figure below) between proportion protestant and suicide rates. The estimated rate ratio, comparing Protestants with other religions, was </a:t>
            </a:r>
            <a:r>
              <a:rPr lang="en-US" sz="2000" dirty="0">
                <a:latin typeface="+mj-lt"/>
              </a:rPr>
              <a:t>7.6</a:t>
            </a:r>
            <a:r>
              <a:rPr lang="en-US" sz="2000" dirty="0"/>
              <a:t> (i.e. suicide rates among </a:t>
            </a:r>
            <a:r>
              <a:rPr lang="tr-TR" sz="2000" dirty="0" smtClean="0"/>
              <a:t>P</a:t>
            </a:r>
            <a:r>
              <a:rPr lang="en-US" sz="2000" dirty="0" err="1" smtClean="0"/>
              <a:t>rotestants</a:t>
            </a:r>
            <a:r>
              <a:rPr lang="en-US" sz="2000" dirty="0" smtClean="0"/>
              <a:t> </a:t>
            </a:r>
            <a:r>
              <a:rPr lang="en-US" sz="2000" dirty="0"/>
              <a:t>was about 8 fold higher than other religions).</a:t>
            </a:r>
            <a:endParaRPr lang="tr-TR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573016"/>
            <a:ext cx="6768752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031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Reasons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Ecological</a:t>
            </a:r>
            <a:r>
              <a:rPr lang="tr-TR" dirty="0" smtClean="0"/>
              <a:t> </a:t>
            </a:r>
            <a:r>
              <a:rPr lang="tr-TR" dirty="0" err="1" smtClean="0"/>
              <a:t>Studies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Data on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individual</a:t>
            </a:r>
            <a:r>
              <a:rPr lang="tr-TR" dirty="0" smtClean="0"/>
              <a:t> </a:t>
            </a:r>
            <a:r>
              <a:rPr lang="tr-TR" dirty="0" err="1" smtClean="0"/>
              <a:t>level</a:t>
            </a:r>
            <a:r>
              <a:rPr lang="tr-TR" dirty="0" smtClean="0"/>
              <a:t> not </a:t>
            </a:r>
            <a:r>
              <a:rPr lang="tr-TR" dirty="0" err="1" smtClean="0"/>
              <a:t>available</a:t>
            </a:r>
            <a:endParaRPr lang="tr-TR" dirty="0" smtClean="0"/>
          </a:p>
          <a:p>
            <a:r>
              <a:rPr lang="tr-TR" dirty="0" err="1" smtClean="0"/>
              <a:t>Individual</a:t>
            </a:r>
            <a:r>
              <a:rPr lang="tr-TR" dirty="0" smtClean="0"/>
              <a:t> </a:t>
            </a:r>
            <a:r>
              <a:rPr lang="tr-TR" dirty="0" err="1" smtClean="0"/>
              <a:t>exposure</a:t>
            </a:r>
            <a:r>
              <a:rPr lang="tr-TR" dirty="0" smtClean="0"/>
              <a:t> </a:t>
            </a:r>
            <a:r>
              <a:rPr lang="tr-TR" dirty="0" err="1" smtClean="0"/>
              <a:t>measurements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not </a:t>
            </a:r>
            <a:r>
              <a:rPr lang="tr-TR" dirty="0" err="1" smtClean="0"/>
              <a:t>available</a:t>
            </a:r>
            <a:r>
              <a:rPr lang="tr-TR" dirty="0" smtClean="0"/>
              <a:t>, but </a:t>
            </a:r>
            <a:r>
              <a:rPr lang="tr-TR" dirty="0" err="1" smtClean="0"/>
              <a:t>grouped</a:t>
            </a:r>
            <a:r>
              <a:rPr lang="tr-TR" dirty="0" smtClean="0"/>
              <a:t> </a:t>
            </a:r>
            <a:r>
              <a:rPr lang="tr-TR" dirty="0" err="1" smtClean="0"/>
              <a:t>level</a:t>
            </a:r>
            <a:r>
              <a:rPr lang="tr-TR" dirty="0" smtClean="0"/>
              <a:t> data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exist</a:t>
            </a:r>
            <a:endParaRPr lang="tr-TR" dirty="0" smtClean="0"/>
          </a:p>
          <a:p>
            <a:r>
              <a:rPr lang="tr-TR" dirty="0" err="1" smtClean="0"/>
              <a:t>Comparison</a:t>
            </a:r>
            <a:r>
              <a:rPr lang="tr-TR" dirty="0" smtClean="0"/>
              <a:t> is </a:t>
            </a:r>
            <a:r>
              <a:rPr lang="tr-TR" dirty="0" err="1" smtClean="0"/>
              <a:t>possible</a:t>
            </a:r>
            <a:r>
              <a:rPr lang="tr-TR" dirty="0" smtClean="0"/>
              <a:t> </a:t>
            </a:r>
            <a:r>
              <a:rPr lang="tr-TR" dirty="0" err="1" smtClean="0"/>
              <a:t>between</a:t>
            </a:r>
            <a:r>
              <a:rPr lang="tr-TR" dirty="0" smtClean="0"/>
              <a:t> </a:t>
            </a:r>
            <a:r>
              <a:rPr lang="tr-TR" dirty="0" err="1" smtClean="0"/>
              <a:t>large</a:t>
            </a:r>
            <a:r>
              <a:rPr lang="tr-TR" dirty="0" smtClean="0"/>
              <a:t> </a:t>
            </a:r>
            <a:r>
              <a:rPr lang="tr-TR" dirty="0" err="1" smtClean="0"/>
              <a:t>geographical</a:t>
            </a:r>
            <a:r>
              <a:rPr lang="tr-TR" dirty="0" smtClean="0"/>
              <a:t>  </a:t>
            </a:r>
            <a:r>
              <a:rPr lang="tr-TR" dirty="0" err="1" smtClean="0"/>
              <a:t>units</a:t>
            </a:r>
            <a:r>
              <a:rPr lang="tr-TR" dirty="0" smtClean="0"/>
              <a:t> (</a:t>
            </a:r>
            <a:r>
              <a:rPr lang="tr-TR" dirty="0" err="1" smtClean="0"/>
              <a:t>comparison</a:t>
            </a:r>
            <a:r>
              <a:rPr lang="tr-TR" dirty="0" smtClean="0"/>
              <a:t> of </a:t>
            </a:r>
            <a:r>
              <a:rPr lang="tr-TR" dirty="0" err="1" smtClean="0"/>
              <a:t>breast</a:t>
            </a:r>
            <a:r>
              <a:rPr lang="tr-TR" dirty="0" smtClean="0"/>
              <a:t> </a:t>
            </a:r>
            <a:r>
              <a:rPr lang="tr-TR" dirty="0" err="1" smtClean="0"/>
              <a:t>cancer</a:t>
            </a:r>
            <a:r>
              <a:rPr lang="tr-TR" dirty="0" smtClean="0"/>
              <a:t> </a:t>
            </a:r>
            <a:r>
              <a:rPr lang="tr-TR" dirty="0" err="1" smtClean="0"/>
              <a:t>rates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</a:t>
            </a:r>
            <a:r>
              <a:rPr lang="tr-TR" dirty="0" err="1" smtClean="0"/>
              <a:t>mean</a:t>
            </a:r>
            <a:r>
              <a:rPr lang="tr-TR" dirty="0" smtClean="0"/>
              <a:t> </a:t>
            </a:r>
            <a:r>
              <a:rPr lang="tr-TR" dirty="0" err="1" smtClean="0"/>
              <a:t>daily</a:t>
            </a:r>
            <a:r>
              <a:rPr lang="tr-TR" dirty="0" smtClean="0"/>
              <a:t> </a:t>
            </a:r>
            <a:r>
              <a:rPr lang="tr-TR" dirty="0" err="1" smtClean="0"/>
              <a:t>fat</a:t>
            </a:r>
            <a:r>
              <a:rPr lang="tr-TR" dirty="0" smtClean="0"/>
              <a:t> </a:t>
            </a:r>
            <a:r>
              <a:rPr lang="tr-TR" dirty="0" err="1" smtClean="0"/>
              <a:t>intake</a:t>
            </a:r>
            <a:r>
              <a:rPr lang="tr-TR" dirty="0" smtClean="0"/>
              <a:t> </a:t>
            </a:r>
            <a:r>
              <a:rPr lang="tr-TR" dirty="0" err="1" smtClean="0"/>
              <a:t>between</a:t>
            </a:r>
            <a:r>
              <a:rPr lang="tr-TR" dirty="0" smtClean="0"/>
              <a:t> </a:t>
            </a:r>
            <a:r>
              <a:rPr lang="tr-TR" dirty="0" err="1" smtClean="0"/>
              <a:t>countries</a:t>
            </a:r>
            <a:r>
              <a:rPr lang="tr-TR" dirty="0" smtClean="0"/>
              <a:t>)</a:t>
            </a:r>
          </a:p>
          <a:p>
            <a:r>
              <a:rPr lang="tr-TR" dirty="0" err="1" smtClean="0"/>
              <a:t>Easy</a:t>
            </a:r>
            <a:r>
              <a:rPr lang="tr-TR" dirty="0" smtClean="0"/>
              <a:t>, </a:t>
            </a:r>
            <a:r>
              <a:rPr lang="tr-TR" dirty="0" err="1" smtClean="0"/>
              <a:t>quick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inexpensive</a:t>
            </a:r>
            <a:endParaRPr lang="tr-TR" dirty="0"/>
          </a:p>
          <a:p>
            <a:r>
              <a:rPr lang="en-US" dirty="0"/>
              <a:t>Often helpful for generating new hypotheses for further research </a:t>
            </a:r>
          </a:p>
          <a:p>
            <a:endParaRPr lang="tr-TR" b="1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897504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Bias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733880"/>
          </a:xfrm>
        </p:spPr>
        <p:txBody>
          <a:bodyPr>
            <a:normAutofit fontScale="55000" lnSpcReduction="20000"/>
          </a:bodyPr>
          <a:lstStyle/>
          <a:p>
            <a:r>
              <a:rPr lang="en-US" sz="4000" dirty="0" smtClean="0"/>
              <a:t>According </a:t>
            </a:r>
            <a:r>
              <a:rPr lang="en-US" sz="4000" dirty="0"/>
              <a:t>to Morgenstern, the estimated rate ratio of </a:t>
            </a:r>
            <a:r>
              <a:rPr lang="en-US" sz="4000" dirty="0">
                <a:latin typeface="+mj-lt"/>
              </a:rPr>
              <a:t>7.6</a:t>
            </a:r>
            <a:r>
              <a:rPr lang="en-US" sz="4000" dirty="0"/>
              <a:t> </a:t>
            </a:r>
            <a:r>
              <a:rPr lang="tr-TR" sz="4000" dirty="0" smtClean="0"/>
              <a:t> in </a:t>
            </a:r>
            <a:r>
              <a:rPr lang="tr-TR" sz="4000" dirty="0" err="1" smtClean="0"/>
              <a:t>the</a:t>
            </a:r>
            <a:r>
              <a:rPr lang="tr-TR" sz="4000" dirty="0" smtClean="0"/>
              <a:t> </a:t>
            </a:r>
            <a:r>
              <a:rPr lang="tr-TR" sz="4000" dirty="0" err="1" smtClean="0"/>
              <a:t>ecologic</a:t>
            </a:r>
            <a:r>
              <a:rPr lang="tr-TR" sz="4000" dirty="0" smtClean="0"/>
              <a:t> </a:t>
            </a:r>
            <a:r>
              <a:rPr lang="tr-TR" sz="4000" dirty="0" err="1" smtClean="0"/>
              <a:t>analysis</a:t>
            </a:r>
            <a:r>
              <a:rPr lang="tr-TR" sz="4000" dirty="0" smtClean="0"/>
              <a:t> </a:t>
            </a:r>
            <a:r>
              <a:rPr lang="tr-TR" sz="4000" dirty="0" err="1" smtClean="0"/>
              <a:t>may</a:t>
            </a:r>
            <a:r>
              <a:rPr lang="tr-TR" sz="4000" dirty="0" smtClean="0"/>
              <a:t> not </a:t>
            </a:r>
            <a:r>
              <a:rPr lang="tr-TR" sz="4000" dirty="0" err="1" smtClean="0"/>
              <a:t>mean</a:t>
            </a:r>
            <a:r>
              <a:rPr lang="tr-TR" sz="4000" dirty="0" smtClean="0"/>
              <a:t> </a:t>
            </a:r>
            <a:r>
              <a:rPr lang="tr-TR" sz="4000" dirty="0" err="1" smtClean="0"/>
              <a:t>that</a:t>
            </a:r>
            <a:r>
              <a:rPr lang="tr-TR" sz="4000" dirty="0" smtClean="0"/>
              <a:t> </a:t>
            </a:r>
            <a:r>
              <a:rPr lang="tr-TR" sz="4000" dirty="0" err="1" smtClean="0"/>
              <a:t>the</a:t>
            </a:r>
            <a:r>
              <a:rPr lang="tr-TR" sz="4000" dirty="0" smtClean="0"/>
              <a:t> </a:t>
            </a:r>
            <a:r>
              <a:rPr lang="en-US" sz="4000" dirty="0" smtClean="0"/>
              <a:t> </a:t>
            </a:r>
            <a:r>
              <a:rPr lang="en-US" sz="4000" dirty="0"/>
              <a:t>suicide </a:t>
            </a:r>
            <a:r>
              <a:rPr lang="en-US" sz="4000" dirty="0" smtClean="0"/>
              <a:t>rates</a:t>
            </a:r>
            <a:r>
              <a:rPr lang="tr-TR" sz="4000" dirty="0" smtClean="0"/>
              <a:t> </a:t>
            </a:r>
            <a:r>
              <a:rPr lang="tr-TR" sz="4000" dirty="0" err="1" smtClean="0"/>
              <a:t>was</a:t>
            </a:r>
            <a:r>
              <a:rPr lang="en-US" sz="4000" dirty="0" smtClean="0"/>
              <a:t> </a:t>
            </a:r>
            <a:r>
              <a:rPr lang="en-US" sz="4000" dirty="0"/>
              <a:t>nearly 8 </a:t>
            </a:r>
            <a:r>
              <a:rPr lang="tr-TR" sz="4000" dirty="0" err="1" smtClean="0"/>
              <a:t>times</a:t>
            </a:r>
            <a:r>
              <a:rPr lang="en-US" sz="4000" dirty="0" smtClean="0"/>
              <a:t> </a:t>
            </a:r>
            <a:r>
              <a:rPr lang="en-US" sz="4000" dirty="0"/>
              <a:t>higher in Protestants than in non-Protestants. </a:t>
            </a:r>
            <a:endParaRPr lang="tr-TR" sz="4000" dirty="0" smtClean="0"/>
          </a:p>
          <a:p>
            <a:pPr marL="0" indent="0">
              <a:buNone/>
            </a:pPr>
            <a:endParaRPr lang="en-US" sz="4000" dirty="0"/>
          </a:p>
          <a:p>
            <a:r>
              <a:rPr lang="en-US" sz="4000" dirty="0"/>
              <a:t>Rather, because none of the regions was entirely Protestant or non-Protestant, it may have been non-Protestants (primarily Catholics) who were committing suicide in predominantly Protestant provinces. </a:t>
            </a:r>
            <a:endParaRPr lang="tr-TR" sz="4000" dirty="0" smtClean="0"/>
          </a:p>
          <a:p>
            <a:pPr marL="0" indent="0">
              <a:buNone/>
            </a:pPr>
            <a:endParaRPr lang="en-US" sz="4000" dirty="0"/>
          </a:p>
          <a:p>
            <a:r>
              <a:rPr lang="en-US" sz="4000" dirty="0"/>
              <a:t>It is </a:t>
            </a:r>
            <a:r>
              <a:rPr lang="tr-TR" sz="4000" dirty="0" err="1" smtClean="0"/>
              <a:t>certainly</a:t>
            </a:r>
            <a:r>
              <a:rPr lang="tr-TR" sz="4000" dirty="0" smtClean="0"/>
              <a:t> </a:t>
            </a:r>
            <a:r>
              <a:rPr lang="en-US" sz="4000" dirty="0" smtClean="0"/>
              <a:t>plausible </a:t>
            </a:r>
            <a:r>
              <a:rPr lang="en-US" sz="4000" dirty="0"/>
              <a:t>that members of a religious minority might have been more likely to commit suicide than were members of the majority. </a:t>
            </a:r>
            <a:endParaRPr lang="tr-TR" sz="4000" dirty="0" smtClean="0"/>
          </a:p>
          <a:p>
            <a:pPr marL="0" indent="0">
              <a:buNone/>
            </a:pPr>
            <a:endParaRPr lang="en-US" sz="4000" dirty="0"/>
          </a:p>
          <a:p>
            <a:r>
              <a:rPr lang="en-US" sz="4000" dirty="0"/>
              <a:t>Living in a predominantly Protestant area had a contextual effect on suicide risk among Catholics</a:t>
            </a:r>
            <a:r>
              <a:rPr lang="en-US" sz="4000" dirty="0" smtClean="0"/>
              <a:t>.</a:t>
            </a:r>
            <a:endParaRPr lang="tr-TR" sz="4000" dirty="0" smtClean="0"/>
          </a:p>
          <a:p>
            <a:pPr marL="0" indent="0">
              <a:buNone/>
            </a:pPr>
            <a:endParaRPr lang="en-US" sz="4000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78382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908720"/>
            <a:ext cx="5994256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979712" y="5661248"/>
            <a:ext cx="40857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err="1"/>
              <a:t>Correlation</a:t>
            </a:r>
            <a:r>
              <a:rPr lang="tr-TR" dirty="0"/>
              <a:t> </a:t>
            </a:r>
            <a:r>
              <a:rPr lang="tr-TR" dirty="0" err="1" smtClean="0"/>
              <a:t>negative</a:t>
            </a:r>
            <a:r>
              <a:rPr lang="tr-TR" dirty="0" smtClean="0"/>
              <a:t> at </a:t>
            </a:r>
            <a:r>
              <a:rPr lang="tr-TR" dirty="0" err="1"/>
              <a:t>individual</a:t>
            </a:r>
            <a:r>
              <a:rPr lang="tr-TR" dirty="0"/>
              <a:t> </a:t>
            </a:r>
            <a:r>
              <a:rPr lang="tr-TR" dirty="0" err="1"/>
              <a:t>level</a:t>
            </a:r>
            <a:r>
              <a:rPr lang="tr-TR" dirty="0"/>
              <a:t> </a:t>
            </a: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3707904" y="2420888"/>
            <a:ext cx="1512168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2801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23739"/>
            <a:ext cx="5994256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Düz Ok Bağlayıcısı 5"/>
          <p:cNvCxnSpPr/>
          <p:nvPr/>
        </p:nvCxnSpPr>
        <p:spPr>
          <a:xfrm flipV="1">
            <a:off x="791072" y="1312375"/>
            <a:ext cx="4320480" cy="25922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>
            <a:off x="2555776" y="1773312"/>
            <a:ext cx="1270992" cy="129614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6948264" y="2421384"/>
            <a:ext cx="20882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Correlation </a:t>
            </a:r>
            <a:r>
              <a:rPr lang="en-US" b="1" dirty="0" smtClean="0">
                <a:solidFill>
                  <a:srgbClr val="C00000"/>
                </a:solidFill>
              </a:rPr>
              <a:t>negative</a:t>
            </a:r>
            <a:r>
              <a:rPr lang="tr-TR" b="1" dirty="0" smtClean="0"/>
              <a:t> </a:t>
            </a:r>
            <a:r>
              <a:rPr lang="en-US" dirty="0" smtClean="0"/>
              <a:t>at </a:t>
            </a:r>
            <a:r>
              <a:rPr lang="en-US" dirty="0"/>
              <a:t>individual level but </a:t>
            </a:r>
            <a:r>
              <a:rPr lang="en-US" b="1" dirty="0" smtClean="0">
                <a:solidFill>
                  <a:srgbClr val="7030A0"/>
                </a:solidFill>
              </a:rPr>
              <a:t>positive</a:t>
            </a:r>
            <a:r>
              <a:rPr lang="tr-TR" b="1" dirty="0" smtClean="0"/>
              <a:t> </a:t>
            </a:r>
            <a:r>
              <a:rPr lang="en-US" dirty="0" smtClean="0"/>
              <a:t>at </a:t>
            </a:r>
            <a:r>
              <a:rPr lang="en-US" dirty="0"/>
              <a:t>group level</a:t>
            </a:r>
            <a:endParaRPr lang="tr-TR" dirty="0"/>
          </a:p>
        </p:txBody>
      </p:sp>
      <p:sp>
        <p:nvSpPr>
          <p:cNvPr id="11" name="Dikdörtgen 10"/>
          <p:cNvSpPr/>
          <p:nvPr/>
        </p:nvSpPr>
        <p:spPr>
          <a:xfrm>
            <a:off x="539552" y="5157192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Within each of the four populations, as exposure increases, outcome decreases. But across populations, as the mean exposure level increases, the mean rate of outcome increases.</a:t>
            </a:r>
            <a:endParaRPr lang="tr-TR" dirty="0"/>
          </a:p>
        </p:txBody>
      </p:sp>
      <p:sp>
        <p:nvSpPr>
          <p:cNvPr id="12" name="Dikdörtgen 11"/>
          <p:cNvSpPr/>
          <p:nvPr/>
        </p:nvSpPr>
        <p:spPr>
          <a:xfrm>
            <a:off x="4967536" y="6459929"/>
            <a:ext cx="41764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err="1"/>
              <a:t>Koepsell</a:t>
            </a:r>
            <a:r>
              <a:rPr lang="en-US" sz="1200" dirty="0"/>
              <a:t> and Weiss Epidemiologic Methods 2003</a:t>
            </a:r>
            <a:endParaRPr lang="tr-TR" sz="1200" dirty="0"/>
          </a:p>
        </p:txBody>
      </p:sp>
    </p:spTree>
    <p:extLst>
      <p:ext uri="{BB962C8B-B14F-4D97-AF65-F5344CB8AC3E}">
        <p14:creationId xmlns:p14="http://schemas.microsoft.com/office/powerpoint/2010/main" val="3694744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Key issues with ecologic </a:t>
            </a:r>
            <a:r>
              <a:rPr lang="tr-TR" dirty="0" smtClean="0"/>
              <a:t>s</a:t>
            </a:r>
            <a:r>
              <a:rPr lang="en-US" dirty="0" err="1" smtClean="0"/>
              <a:t>tudies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6958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dirty="0"/>
              <a:t>Explores correlations between aggregate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en-US" dirty="0" smtClean="0"/>
              <a:t>group level </a:t>
            </a:r>
            <a:r>
              <a:rPr lang="en-US" dirty="0"/>
              <a:t>exposure and outcomes</a:t>
            </a:r>
          </a:p>
          <a:p>
            <a:r>
              <a:rPr lang="en-US" dirty="0"/>
              <a:t>Unit of analysis: usually not individual, but clusters (e.g. countries, counties, schools)</a:t>
            </a:r>
          </a:p>
          <a:p>
            <a:r>
              <a:rPr lang="tr-TR" dirty="0" err="1"/>
              <a:t>Useful</a:t>
            </a:r>
            <a:r>
              <a:rPr lang="tr-TR" dirty="0"/>
              <a:t> </a:t>
            </a:r>
            <a:r>
              <a:rPr lang="tr-TR" dirty="0" err="1"/>
              <a:t>for</a:t>
            </a:r>
            <a:r>
              <a:rPr lang="tr-TR" dirty="0"/>
              <a:t> </a:t>
            </a:r>
            <a:r>
              <a:rPr lang="tr-TR" dirty="0" err="1"/>
              <a:t>generating</a:t>
            </a:r>
            <a:r>
              <a:rPr lang="tr-TR" dirty="0"/>
              <a:t> </a:t>
            </a:r>
            <a:r>
              <a:rPr lang="tr-TR" dirty="0" err="1"/>
              <a:t>hypothesis</a:t>
            </a:r>
            <a:endParaRPr lang="tr-TR" dirty="0"/>
          </a:p>
          <a:p>
            <a:r>
              <a:rPr lang="tr-TR" dirty="0" err="1" smtClean="0"/>
              <a:t>Likely</a:t>
            </a:r>
            <a:r>
              <a:rPr lang="tr-TR" dirty="0" smtClean="0"/>
              <a:t> </a:t>
            </a:r>
            <a:r>
              <a:rPr lang="tr-TR" dirty="0" err="1"/>
              <a:t>to</a:t>
            </a:r>
            <a:r>
              <a:rPr lang="tr-TR" dirty="0"/>
              <a:t> “</a:t>
            </a:r>
            <a:r>
              <a:rPr lang="tr-TR" dirty="0" err="1"/>
              <a:t>ecological</a:t>
            </a:r>
            <a:r>
              <a:rPr lang="tr-TR" dirty="0"/>
              <a:t> </a:t>
            </a:r>
            <a:r>
              <a:rPr lang="tr-TR" dirty="0" err="1"/>
              <a:t>fallacy</a:t>
            </a:r>
            <a:r>
              <a:rPr lang="tr-TR" dirty="0"/>
              <a:t>”</a:t>
            </a:r>
          </a:p>
          <a:p>
            <a:r>
              <a:rPr lang="en-US" dirty="0"/>
              <a:t>Cannot adjust well for confounding </a:t>
            </a:r>
            <a:endParaRPr lang="tr-TR" dirty="0" smtClean="0"/>
          </a:p>
          <a:p>
            <a:r>
              <a:rPr lang="en-US" dirty="0" smtClean="0"/>
              <a:t>Missing </a:t>
            </a:r>
            <a:r>
              <a:rPr lang="en-US" dirty="0"/>
              <a:t>data is another concern</a:t>
            </a:r>
          </a:p>
        </p:txBody>
      </p:sp>
    </p:spTree>
    <p:extLst>
      <p:ext uri="{BB962C8B-B14F-4D97-AF65-F5344CB8AC3E}">
        <p14:creationId xmlns:p14="http://schemas.microsoft.com/office/powerpoint/2010/main" val="2377832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dirty="0" err="1" smtClean="0"/>
              <a:t>Ecological</a:t>
            </a:r>
            <a:r>
              <a:rPr lang="tr-TR" sz="4000" dirty="0" smtClean="0"/>
              <a:t> </a:t>
            </a:r>
            <a:r>
              <a:rPr lang="tr-TR" sz="4000" dirty="0" err="1" smtClean="0"/>
              <a:t>Study</a:t>
            </a:r>
            <a:r>
              <a:rPr lang="tr-TR" sz="4000" dirty="0" smtClean="0"/>
              <a:t> </a:t>
            </a:r>
            <a:r>
              <a:rPr lang="tr-TR" sz="4000" dirty="0" err="1" smtClean="0"/>
              <a:t>Measurements</a:t>
            </a:r>
            <a:r>
              <a:rPr lang="tr-TR" sz="4000" dirty="0" smtClean="0"/>
              <a:t> </a:t>
            </a:r>
            <a:endParaRPr lang="tr-TR" sz="4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There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three</a:t>
            </a:r>
            <a:r>
              <a:rPr lang="tr-TR" dirty="0" smtClean="0"/>
              <a:t> </a:t>
            </a:r>
            <a:r>
              <a:rPr lang="tr-TR" dirty="0" err="1" smtClean="0"/>
              <a:t>types</a:t>
            </a:r>
            <a:r>
              <a:rPr lang="tr-TR" dirty="0" smtClean="0"/>
              <a:t> of </a:t>
            </a:r>
            <a:r>
              <a:rPr lang="tr-TR" dirty="0" err="1" smtClean="0"/>
              <a:t>measures</a:t>
            </a:r>
            <a:endParaRPr lang="tr-TR" dirty="0" smtClean="0"/>
          </a:p>
          <a:p>
            <a:pPr marL="850392" lvl="1" indent="-457200">
              <a:buFont typeface="+mj-lt"/>
              <a:buAutoNum type="arabicPeriod"/>
            </a:pPr>
            <a:endParaRPr lang="tr-TR" dirty="0" smtClean="0"/>
          </a:p>
          <a:p>
            <a:pPr marL="850392" lvl="1" indent="-457200">
              <a:buFont typeface="+mj-lt"/>
              <a:buAutoNum type="arabicPeriod"/>
            </a:pPr>
            <a:r>
              <a:rPr lang="tr-TR" dirty="0" err="1" smtClean="0">
                <a:solidFill>
                  <a:srgbClr val="C00000"/>
                </a:solidFill>
              </a:rPr>
              <a:t>Aggregated</a:t>
            </a:r>
            <a:r>
              <a:rPr lang="tr-TR" dirty="0" smtClean="0">
                <a:solidFill>
                  <a:srgbClr val="C00000"/>
                </a:solidFill>
              </a:rPr>
              <a:t> </a:t>
            </a:r>
            <a:r>
              <a:rPr lang="tr-TR" dirty="0" err="1" smtClean="0">
                <a:solidFill>
                  <a:srgbClr val="C00000"/>
                </a:solidFill>
              </a:rPr>
              <a:t>measures</a:t>
            </a:r>
            <a:r>
              <a:rPr lang="tr-TR" dirty="0" smtClean="0">
                <a:solidFill>
                  <a:srgbClr val="C00000"/>
                </a:solidFill>
              </a:rPr>
              <a:t>: </a:t>
            </a:r>
            <a:r>
              <a:rPr lang="tr-TR" dirty="0" err="1" smtClean="0"/>
              <a:t>Summaries</a:t>
            </a:r>
            <a:r>
              <a:rPr lang="tr-TR" dirty="0" smtClean="0"/>
              <a:t> of </a:t>
            </a:r>
            <a:r>
              <a:rPr lang="tr-TR" dirty="0" err="1" smtClean="0"/>
              <a:t>characteristics</a:t>
            </a:r>
            <a:r>
              <a:rPr lang="tr-TR" dirty="0" smtClean="0"/>
              <a:t> </a:t>
            </a:r>
            <a:r>
              <a:rPr lang="tr-TR" dirty="0" err="1" smtClean="0"/>
              <a:t>calculated</a:t>
            </a:r>
            <a:r>
              <a:rPr lang="tr-TR" dirty="0" smtClean="0"/>
              <a:t> </a:t>
            </a:r>
            <a:r>
              <a:rPr lang="tr-TR" dirty="0" err="1" smtClean="0"/>
              <a:t>from</a:t>
            </a:r>
            <a:r>
              <a:rPr lang="tr-TR" dirty="0" smtClean="0"/>
              <a:t> data on </a:t>
            </a:r>
            <a:r>
              <a:rPr lang="tr-TR" dirty="0" err="1" smtClean="0"/>
              <a:t>individuals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whole</a:t>
            </a:r>
            <a:r>
              <a:rPr lang="tr-TR" dirty="0" smtClean="0"/>
              <a:t> </a:t>
            </a:r>
            <a:r>
              <a:rPr lang="tr-TR" dirty="0" err="1" smtClean="0"/>
              <a:t>populations</a:t>
            </a:r>
            <a:r>
              <a:rPr lang="tr-TR" dirty="0" smtClean="0"/>
              <a:t> in </a:t>
            </a:r>
            <a:r>
              <a:rPr lang="tr-TR" dirty="0" err="1" smtClean="0"/>
              <a:t>well-defined</a:t>
            </a:r>
            <a:r>
              <a:rPr lang="tr-TR" dirty="0" smtClean="0"/>
              <a:t>  </a:t>
            </a:r>
            <a:r>
              <a:rPr lang="tr-TR" dirty="0" err="1" smtClean="0"/>
              <a:t>geographic</a:t>
            </a:r>
            <a:r>
              <a:rPr lang="tr-TR" dirty="0" smtClean="0"/>
              <a:t> </a:t>
            </a:r>
            <a:r>
              <a:rPr lang="tr-TR" dirty="0" err="1" smtClean="0"/>
              <a:t>regions</a:t>
            </a:r>
            <a:r>
              <a:rPr lang="tr-TR" dirty="0" smtClean="0"/>
              <a:t> (</a:t>
            </a:r>
            <a:r>
              <a:rPr lang="tr-TR" dirty="0" err="1" smtClean="0"/>
              <a:t>mean</a:t>
            </a:r>
            <a:r>
              <a:rPr lang="tr-TR" dirty="0" smtClean="0"/>
              <a:t> </a:t>
            </a:r>
            <a:r>
              <a:rPr lang="tr-TR" dirty="0" err="1" smtClean="0"/>
              <a:t>income</a:t>
            </a:r>
            <a:r>
              <a:rPr lang="tr-TR" dirty="0" smtClean="0"/>
              <a:t>; </a:t>
            </a:r>
            <a:r>
              <a:rPr lang="tr-TR" dirty="0" err="1" smtClean="0"/>
              <a:t>percentage</a:t>
            </a:r>
            <a:r>
              <a:rPr lang="tr-TR" dirty="0" smtClean="0"/>
              <a:t> of </a:t>
            </a:r>
            <a:r>
              <a:rPr lang="tr-TR" dirty="0" err="1" smtClean="0"/>
              <a:t>families</a:t>
            </a:r>
            <a:r>
              <a:rPr lang="tr-TR" dirty="0" smtClean="0"/>
              <a:t> </a:t>
            </a:r>
            <a:r>
              <a:rPr lang="tr-TR" dirty="0" err="1" smtClean="0"/>
              <a:t>below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poverty</a:t>
            </a:r>
            <a:r>
              <a:rPr lang="tr-TR" dirty="0" smtClean="0"/>
              <a:t> </a:t>
            </a:r>
            <a:r>
              <a:rPr lang="tr-TR" dirty="0" err="1" smtClean="0"/>
              <a:t>line</a:t>
            </a:r>
            <a:r>
              <a:rPr lang="tr-TR" dirty="0" smtClean="0"/>
              <a:t>; </a:t>
            </a:r>
            <a:r>
              <a:rPr lang="tr-TR" dirty="0" err="1" smtClean="0"/>
              <a:t>mean</a:t>
            </a:r>
            <a:r>
              <a:rPr lang="tr-TR" dirty="0" smtClean="0"/>
              <a:t> </a:t>
            </a:r>
            <a:r>
              <a:rPr lang="tr-TR" dirty="0" err="1" smtClean="0"/>
              <a:t>number</a:t>
            </a:r>
            <a:r>
              <a:rPr lang="tr-TR" dirty="0" smtClean="0"/>
              <a:t> of </a:t>
            </a:r>
            <a:r>
              <a:rPr lang="tr-TR" dirty="0" err="1" smtClean="0"/>
              <a:t>household</a:t>
            </a:r>
            <a:r>
              <a:rPr lang="tr-TR" dirty="0" smtClean="0"/>
              <a:t> </a:t>
            </a:r>
            <a:r>
              <a:rPr lang="tr-TR" dirty="0" err="1" smtClean="0"/>
              <a:t>member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77688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dirty="0" err="1">
                <a:solidFill>
                  <a:srgbClr val="04617B"/>
                </a:solidFill>
              </a:rPr>
              <a:t>Ecological</a:t>
            </a:r>
            <a:r>
              <a:rPr lang="tr-TR" sz="4000" dirty="0">
                <a:solidFill>
                  <a:srgbClr val="04617B"/>
                </a:solidFill>
              </a:rPr>
              <a:t> </a:t>
            </a:r>
            <a:r>
              <a:rPr lang="tr-TR" sz="4000" dirty="0" err="1">
                <a:solidFill>
                  <a:srgbClr val="04617B"/>
                </a:solidFill>
              </a:rPr>
              <a:t>Study</a:t>
            </a:r>
            <a:r>
              <a:rPr lang="tr-TR" sz="4000" dirty="0">
                <a:solidFill>
                  <a:srgbClr val="04617B"/>
                </a:solidFill>
              </a:rPr>
              <a:t> </a:t>
            </a:r>
            <a:r>
              <a:rPr lang="tr-TR" sz="4000" dirty="0" err="1">
                <a:solidFill>
                  <a:srgbClr val="04617B"/>
                </a:solidFill>
              </a:rPr>
              <a:t>Measurements</a:t>
            </a:r>
            <a:r>
              <a:rPr lang="tr-TR" sz="4000" dirty="0">
                <a:solidFill>
                  <a:srgbClr val="04617B"/>
                </a:solidFill>
              </a:rPr>
              <a:t>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pPr marL="393192" lvl="1" indent="0">
              <a:buNone/>
            </a:pPr>
            <a:r>
              <a:rPr lang="tr-TR" dirty="0" smtClean="0">
                <a:solidFill>
                  <a:srgbClr val="0070C0"/>
                </a:solidFill>
              </a:rPr>
              <a:t> 2</a:t>
            </a:r>
            <a:r>
              <a:rPr lang="tr-TR" dirty="0" smtClean="0">
                <a:solidFill>
                  <a:srgbClr val="C00000"/>
                </a:solidFill>
              </a:rPr>
              <a:t>. </a:t>
            </a:r>
            <a:r>
              <a:rPr lang="tr-TR" dirty="0" err="1" smtClean="0">
                <a:solidFill>
                  <a:srgbClr val="C00000"/>
                </a:solidFill>
              </a:rPr>
              <a:t>Group</a:t>
            </a:r>
            <a:r>
              <a:rPr lang="tr-TR" dirty="0" smtClean="0">
                <a:solidFill>
                  <a:srgbClr val="C00000"/>
                </a:solidFill>
              </a:rPr>
              <a:t> </a:t>
            </a:r>
            <a:r>
              <a:rPr lang="tr-TR" dirty="0" err="1" smtClean="0">
                <a:solidFill>
                  <a:srgbClr val="C00000"/>
                </a:solidFill>
              </a:rPr>
              <a:t>level</a:t>
            </a:r>
            <a:r>
              <a:rPr lang="tr-TR" dirty="0" smtClean="0">
                <a:solidFill>
                  <a:srgbClr val="C00000"/>
                </a:solidFill>
              </a:rPr>
              <a:t> </a:t>
            </a:r>
            <a:r>
              <a:rPr lang="tr-TR" dirty="0" err="1" smtClean="0">
                <a:solidFill>
                  <a:srgbClr val="C00000"/>
                </a:solidFill>
              </a:rPr>
              <a:t>measures</a:t>
            </a:r>
            <a:r>
              <a:rPr lang="tr-TR" dirty="0" smtClean="0">
                <a:solidFill>
                  <a:srgbClr val="C00000"/>
                </a:solidFill>
              </a:rPr>
              <a:t> </a:t>
            </a:r>
            <a:r>
              <a:rPr lang="tr-TR" dirty="0" smtClean="0"/>
              <a:t>(</a:t>
            </a:r>
            <a:r>
              <a:rPr lang="tr-TR" dirty="0" err="1" smtClean="0"/>
              <a:t>Environmental</a:t>
            </a:r>
            <a:r>
              <a:rPr lang="tr-TR" dirty="0" smtClean="0"/>
              <a:t> </a:t>
            </a:r>
            <a:r>
              <a:rPr lang="tr-TR" dirty="0" err="1" smtClean="0"/>
              <a:t>measures</a:t>
            </a:r>
            <a:r>
              <a:rPr lang="tr-TR" dirty="0" smtClean="0"/>
              <a:t>): </a:t>
            </a:r>
            <a:r>
              <a:rPr lang="tr-TR" dirty="0" err="1" smtClean="0"/>
              <a:t>Estimates</a:t>
            </a:r>
            <a:r>
              <a:rPr lang="tr-TR" dirty="0" smtClean="0"/>
              <a:t> of </a:t>
            </a:r>
            <a:r>
              <a:rPr lang="tr-TR" dirty="0" err="1" smtClean="0"/>
              <a:t>environmental</a:t>
            </a:r>
            <a:r>
              <a:rPr lang="tr-TR" dirty="0" smtClean="0"/>
              <a:t> </a:t>
            </a:r>
            <a:r>
              <a:rPr lang="tr-TR" dirty="0" err="1" smtClean="0"/>
              <a:t>characteristics</a:t>
            </a:r>
            <a:r>
              <a:rPr lang="tr-TR" dirty="0" smtClean="0"/>
              <a:t>  of </a:t>
            </a:r>
            <a:r>
              <a:rPr lang="tr-TR" dirty="0" err="1" smtClean="0"/>
              <a:t>places</a:t>
            </a:r>
            <a:r>
              <a:rPr lang="tr-TR" dirty="0" smtClean="0"/>
              <a:t> </a:t>
            </a:r>
            <a:r>
              <a:rPr lang="tr-TR" dirty="0" err="1" smtClean="0"/>
              <a:t>where</a:t>
            </a:r>
            <a:r>
              <a:rPr lang="tr-TR" dirty="0" smtClean="0"/>
              <a:t> </a:t>
            </a:r>
            <a:r>
              <a:rPr lang="tr-TR" dirty="0" err="1" smtClean="0"/>
              <a:t>groups</a:t>
            </a:r>
            <a:r>
              <a:rPr lang="tr-TR" dirty="0" smtClean="0"/>
              <a:t> </a:t>
            </a:r>
            <a:r>
              <a:rPr lang="tr-TR" dirty="0" err="1" smtClean="0"/>
              <a:t>live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work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characteristics</a:t>
            </a:r>
            <a:r>
              <a:rPr lang="tr-TR" dirty="0" smtClean="0"/>
              <a:t> </a:t>
            </a:r>
            <a:r>
              <a:rPr lang="tr-TR" dirty="0" err="1" smtClean="0"/>
              <a:t>that</a:t>
            </a:r>
            <a:r>
              <a:rPr lang="tr-TR" dirty="0" smtClean="0"/>
              <a:t> </a:t>
            </a:r>
            <a:r>
              <a:rPr lang="tr-TR" dirty="0" err="1" smtClean="0"/>
              <a:t>have</a:t>
            </a:r>
            <a:r>
              <a:rPr lang="tr-TR" dirty="0" smtClean="0"/>
              <a:t> </a:t>
            </a:r>
            <a:r>
              <a:rPr lang="tr-TR" dirty="0" err="1" smtClean="0"/>
              <a:t>individual</a:t>
            </a:r>
            <a:r>
              <a:rPr lang="tr-TR" dirty="0" smtClean="0"/>
              <a:t> </a:t>
            </a:r>
            <a:r>
              <a:rPr lang="tr-TR" dirty="0" err="1" smtClean="0"/>
              <a:t>analogues</a:t>
            </a:r>
            <a:r>
              <a:rPr lang="tr-TR" dirty="0" smtClean="0"/>
              <a:t>. </a:t>
            </a:r>
            <a:r>
              <a:rPr lang="tr-TR" dirty="0" err="1" smtClean="0"/>
              <a:t>Usually</a:t>
            </a:r>
            <a:r>
              <a:rPr lang="tr-TR" dirty="0" smtClean="0"/>
              <a:t> </a:t>
            </a:r>
            <a:r>
              <a:rPr lang="tr-TR" dirty="0" err="1" smtClean="0"/>
              <a:t>obtained</a:t>
            </a:r>
            <a:r>
              <a:rPr lang="tr-TR" dirty="0" smtClean="0"/>
              <a:t> </a:t>
            </a:r>
            <a:r>
              <a:rPr lang="tr-TR" dirty="0" err="1" smtClean="0"/>
              <a:t>from</a:t>
            </a:r>
            <a:r>
              <a:rPr lang="tr-TR" dirty="0" smtClean="0"/>
              <a:t> </a:t>
            </a:r>
            <a:r>
              <a:rPr lang="tr-TR" dirty="0" err="1" smtClean="0"/>
              <a:t>surveys</a:t>
            </a:r>
            <a:r>
              <a:rPr lang="tr-TR" dirty="0" smtClean="0"/>
              <a:t> (</a:t>
            </a:r>
            <a:r>
              <a:rPr lang="tr-TR" dirty="0" err="1" smtClean="0"/>
              <a:t>maximum</a:t>
            </a:r>
            <a:r>
              <a:rPr lang="tr-TR" dirty="0" smtClean="0"/>
              <a:t> </a:t>
            </a:r>
            <a:r>
              <a:rPr lang="tr-TR" dirty="0" err="1" smtClean="0"/>
              <a:t>daily</a:t>
            </a:r>
            <a:r>
              <a:rPr lang="tr-TR" dirty="0" smtClean="0"/>
              <a:t> </a:t>
            </a:r>
            <a:r>
              <a:rPr lang="tr-TR" dirty="0" err="1" smtClean="0"/>
              <a:t>exposure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ozon, </a:t>
            </a:r>
            <a:r>
              <a:rPr lang="tr-TR" dirty="0" err="1" smtClean="0"/>
              <a:t>mean</a:t>
            </a:r>
            <a:r>
              <a:rPr lang="tr-TR" dirty="0" smtClean="0"/>
              <a:t> </a:t>
            </a:r>
            <a:r>
              <a:rPr lang="tr-TR" dirty="0" err="1" smtClean="0"/>
              <a:t>annual</a:t>
            </a:r>
            <a:r>
              <a:rPr lang="tr-TR" dirty="0" smtClean="0"/>
              <a:t> </a:t>
            </a:r>
            <a:r>
              <a:rPr lang="tr-TR" dirty="0" err="1" smtClean="0"/>
              <a:t>exposures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radon </a:t>
            </a:r>
            <a:r>
              <a:rPr lang="tr-TR" dirty="0" err="1" smtClean="0"/>
              <a:t>gas</a:t>
            </a:r>
            <a:r>
              <a:rPr lang="tr-TR" dirty="0" smtClean="0"/>
              <a:t>, </a:t>
            </a:r>
            <a:r>
              <a:rPr lang="tr-TR" dirty="0" err="1" smtClean="0"/>
              <a:t>daily</a:t>
            </a:r>
            <a:r>
              <a:rPr lang="tr-TR" dirty="0" smtClean="0"/>
              <a:t> </a:t>
            </a:r>
            <a:r>
              <a:rPr lang="tr-TR" dirty="0" err="1" smtClean="0"/>
              <a:t>mean</a:t>
            </a:r>
            <a:r>
              <a:rPr lang="tr-TR" dirty="0" smtClean="0"/>
              <a:t> </a:t>
            </a:r>
            <a:r>
              <a:rPr lang="tr-TR" dirty="0" err="1" smtClean="0"/>
              <a:t>levels</a:t>
            </a:r>
            <a:r>
              <a:rPr lang="tr-TR" dirty="0" smtClean="0"/>
              <a:t> of </a:t>
            </a:r>
            <a:r>
              <a:rPr lang="tr-TR" dirty="0" err="1" smtClean="0"/>
              <a:t>tobacco</a:t>
            </a:r>
            <a:r>
              <a:rPr lang="tr-TR" dirty="0" smtClean="0"/>
              <a:t> </a:t>
            </a:r>
            <a:r>
              <a:rPr lang="tr-TR" dirty="0" err="1" smtClean="0"/>
              <a:t>smoke</a:t>
            </a:r>
            <a:r>
              <a:rPr lang="tr-TR" dirty="0" smtClean="0"/>
              <a:t>)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7892196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dirty="0" err="1">
                <a:solidFill>
                  <a:srgbClr val="04617B"/>
                </a:solidFill>
              </a:rPr>
              <a:t>Ecological</a:t>
            </a:r>
            <a:r>
              <a:rPr lang="tr-TR" sz="4000" dirty="0">
                <a:solidFill>
                  <a:srgbClr val="04617B"/>
                </a:solidFill>
              </a:rPr>
              <a:t> </a:t>
            </a:r>
            <a:r>
              <a:rPr lang="tr-TR" sz="4000" dirty="0" err="1">
                <a:solidFill>
                  <a:srgbClr val="04617B"/>
                </a:solidFill>
              </a:rPr>
              <a:t>Study</a:t>
            </a:r>
            <a:r>
              <a:rPr lang="tr-TR" sz="4000" dirty="0">
                <a:solidFill>
                  <a:srgbClr val="04617B"/>
                </a:solidFill>
              </a:rPr>
              <a:t> </a:t>
            </a:r>
            <a:r>
              <a:rPr lang="tr-TR" sz="4000" dirty="0" err="1">
                <a:solidFill>
                  <a:srgbClr val="04617B"/>
                </a:solidFill>
              </a:rPr>
              <a:t>Measurements</a:t>
            </a:r>
            <a:r>
              <a:rPr lang="tr-TR" sz="4000" dirty="0">
                <a:solidFill>
                  <a:srgbClr val="04617B"/>
                </a:solidFill>
              </a:rPr>
              <a:t>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/>
              <a:t>	</a:t>
            </a:r>
            <a:r>
              <a:rPr lang="tr-TR" dirty="0" smtClean="0">
                <a:solidFill>
                  <a:srgbClr val="C00000"/>
                </a:solidFill>
              </a:rPr>
              <a:t>3.Global </a:t>
            </a:r>
            <a:r>
              <a:rPr lang="tr-TR" dirty="0" err="1" smtClean="0">
                <a:solidFill>
                  <a:srgbClr val="C00000"/>
                </a:solidFill>
              </a:rPr>
              <a:t>measures</a:t>
            </a:r>
            <a:r>
              <a:rPr lang="tr-TR" dirty="0" smtClean="0"/>
              <a:t>: </a:t>
            </a:r>
            <a:r>
              <a:rPr lang="tr-TR" dirty="0" err="1" smtClean="0"/>
              <a:t>Characteristics</a:t>
            </a:r>
            <a:r>
              <a:rPr lang="tr-TR" dirty="0" smtClean="0"/>
              <a:t> not </a:t>
            </a:r>
            <a:r>
              <a:rPr lang="tr-TR" dirty="0" err="1" smtClean="0"/>
              <a:t>related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	</a:t>
            </a:r>
            <a:r>
              <a:rPr lang="tr-TR" dirty="0" err="1" smtClean="0"/>
              <a:t>groups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do not </a:t>
            </a:r>
            <a:r>
              <a:rPr lang="tr-TR" dirty="0" err="1" smtClean="0"/>
              <a:t>have</a:t>
            </a:r>
            <a:r>
              <a:rPr lang="tr-TR" dirty="0" smtClean="0"/>
              <a:t> </a:t>
            </a:r>
            <a:r>
              <a:rPr lang="tr-TR" dirty="0" err="1" smtClean="0"/>
              <a:t>analogues</a:t>
            </a:r>
            <a:r>
              <a:rPr lang="tr-TR" dirty="0" smtClean="0"/>
              <a:t> at </a:t>
            </a:r>
            <a:r>
              <a:rPr lang="tr-TR" dirty="0" err="1" smtClean="0"/>
              <a:t>the</a:t>
            </a:r>
            <a:r>
              <a:rPr lang="tr-TR" dirty="0" smtClean="0"/>
              <a:t> 	</a:t>
            </a:r>
            <a:r>
              <a:rPr lang="tr-TR" dirty="0" err="1" smtClean="0"/>
              <a:t>individual</a:t>
            </a:r>
            <a:r>
              <a:rPr lang="tr-TR" dirty="0" smtClean="0"/>
              <a:t> </a:t>
            </a:r>
            <a:r>
              <a:rPr lang="tr-TR" dirty="0" err="1" smtClean="0"/>
              <a:t>level</a:t>
            </a:r>
            <a:r>
              <a:rPr lang="tr-TR" dirty="0" smtClean="0"/>
              <a:t>. (Total </a:t>
            </a:r>
            <a:r>
              <a:rPr lang="tr-TR" dirty="0" err="1" smtClean="0"/>
              <a:t>area</a:t>
            </a:r>
            <a:r>
              <a:rPr lang="tr-TR" dirty="0" smtClean="0"/>
              <a:t> of </a:t>
            </a:r>
            <a:r>
              <a:rPr lang="tr-TR" dirty="0" err="1" smtClean="0"/>
              <a:t>green</a:t>
            </a:r>
            <a:r>
              <a:rPr lang="tr-TR" dirty="0" smtClean="0"/>
              <a:t> </a:t>
            </a:r>
            <a:r>
              <a:rPr lang="tr-TR" dirty="0" err="1" smtClean="0"/>
              <a:t>space</a:t>
            </a:r>
            <a:r>
              <a:rPr lang="tr-TR" dirty="0" smtClean="0"/>
              <a:t>, 	</a:t>
            </a:r>
            <a:r>
              <a:rPr lang="tr-TR" dirty="0" err="1" smtClean="0"/>
              <a:t>number</a:t>
            </a:r>
            <a:r>
              <a:rPr lang="tr-TR" dirty="0" smtClean="0"/>
              <a:t> of </a:t>
            </a:r>
            <a:r>
              <a:rPr lang="tr-TR" dirty="0" err="1" smtClean="0"/>
              <a:t>private</a:t>
            </a:r>
            <a:r>
              <a:rPr lang="tr-TR" dirty="0" smtClean="0"/>
              <a:t> </a:t>
            </a:r>
            <a:r>
              <a:rPr lang="tr-TR" dirty="0" err="1" smtClean="0"/>
              <a:t>medical</a:t>
            </a:r>
            <a:r>
              <a:rPr lang="tr-TR" dirty="0" smtClean="0"/>
              <a:t> </a:t>
            </a:r>
            <a:r>
              <a:rPr lang="tr-TR" dirty="0" err="1" smtClean="0"/>
              <a:t>clinics</a:t>
            </a:r>
            <a:r>
              <a:rPr lang="tr-TR" dirty="0" smtClean="0"/>
              <a:t>, </a:t>
            </a:r>
            <a:r>
              <a:rPr lang="tr-TR" dirty="0" err="1" smtClean="0"/>
              <a:t>population</a:t>
            </a:r>
            <a:r>
              <a:rPr lang="tr-TR" dirty="0" smtClean="0"/>
              <a:t>  	</a:t>
            </a:r>
            <a:r>
              <a:rPr lang="tr-TR" dirty="0" err="1" smtClean="0"/>
              <a:t>dansity</a:t>
            </a:r>
            <a:r>
              <a:rPr lang="tr-TR" dirty="0" smtClean="0"/>
              <a:t>, </a:t>
            </a:r>
            <a:r>
              <a:rPr lang="tr-TR" dirty="0" err="1" smtClean="0"/>
              <a:t>laws</a:t>
            </a:r>
            <a:r>
              <a:rPr lang="tr-TR" dirty="0" smtClean="0"/>
              <a:t> </a:t>
            </a:r>
            <a:r>
              <a:rPr lang="tr-TR" dirty="0" err="1" smtClean="0"/>
              <a:t>being</a:t>
            </a:r>
            <a:r>
              <a:rPr lang="tr-TR" dirty="0" smtClean="0"/>
              <a:t> in </a:t>
            </a:r>
            <a:r>
              <a:rPr lang="tr-TR" dirty="0" err="1" smtClean="0"/>
              <a:t>force</a:t>
            </a:r>
            <a:r>
              <a:rPr lang="tr-TR" dirty="0" smtClean="0"/>
              <a:t>)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78190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Example</a:t>
            </a:r>
            <a:endParaRPr lang="tr-T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76872"/>
            <a:ext cx="8136904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349188" y="1916832"/>
            <a:ext cx="8229600" cy="3759696"/>
          </a:xfrm>
        </p:spPr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62255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dirty="0" err="1" smtClean="0"/>
              <a:t>Units</a:t>
            </a:r>
            <a:r>
              <a:rPr lang="tr-TR" sz="4000" dirty="0" smtClean="0"/>
              <a:t> of </a:t>
            </a:r>
            <a:r>
              <a:rPr lang="tr-TR" sz="4000" dirty="0" err="1" smtClean="0"/>
              <a:t>analysis</a:t>
            </a:r>
            <a:endParaRPr lang="tr-TR" sz="4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r>
              <a:rPr lang="en-US" dirty="0" smtClean="0">
                <a:solidFill>
                  <a:srgbClr val="C00000"/>
                </a:solidFill>
              </a:rPr>
              <a:t>Individual-level </a:t>
            </a:r>
            <a:r>
              <a:rPr lang="en-US" dirty="0" err="1">
                <a:solidFill>
                  <a:srgbClr val="C00000"/>
                </a:solidFill>
              </a:rPr>
              <a:t>analysis:</a:t>
            </a:r>
            <a:r>
              <a:rPr lang="en-US" dirty="0" err="1"/>
              <a:t>Measurements</a:t>
            </a:r>
            <a:r>
              <a:rPr lang="en-US" dirty="0"/>
              <a:t> are available for each individual in the </a:t>
            </a:r>
            <a:r>
              <a:rPr lang="en-US" dirty="0" smtClean="0"/>
              <a:t>study</a:t>
            </a:r>
            <a:r>
              <a:rPr lang="tr-TR" dirty="0" smtClean="0"/>
              <a:t>. Data </a:t>
            </a:r>
            <a:r>
              <a:rPr lang="tr-TR" dirty="0" err="1" smtClean="0"/>
              <a:t>available</a:t>
            </a:r>
            <a:r>
              <a:rPr lang="tr-TR" dirty="0" smtClean="0"/>
              <a:t> on </a:t>
            </a:r>
            <a:r>
              <a:rPr lang="tr-TR" dirty="0" err="1" smtClean="0"/>
              <a:t>individuals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all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most</a:t>
            </a:r>
            <a:r>
              <a:rPr lang="tr-TR" dirty="0" smtClean="0"/>
              <a:t> </a:t>
            </a:r>
            <a:r>
              <a:rPr lang="tr-TR" dirty="0" err="1" smtClean="0"/>
              <a:t>covariets</a:t>
            </a:r>
            <a:r>
              <a:rPr lang="tr-TR" dirty="0" smtClean="0"/>
              <a:t>.</a:t>
            </a:r>
          </a:p>
          <a:p>
            <a:pPr lvl="1"/>
            <a:r>
              <a:rPr lang="tr-TR" i="1" dirty="0" err="1" smtClean="0"/>
              <a:t>Example:Cross-sectional</a:t>
            </a:r>
            <a:r>
              <a:rPr lang="tr-TR" i="1" dirty="0" smtClean="0"/>
              <a:t> </a:t>
            </a:r>
            <a:r>
              <a:rPr lang="tr-TR" i="1" dirty="0" err="1" smtClean="0"/>
              <a:t>study</a:t>
            </a:r>
            <a:r>
              <a:rPr lang="tr-TR" i="1" dirty="0" smtClean="0"/>
              <a:t> of </a:t>
            </a:r>
            <a:r>
              <a:rPr lang="tr-TR" i="1" dirty="0" err="1" smtClean="0"/>
              <a:t>respiratory</a:t>
            </a:r>
            <a:r>
              <a:rPr lang="tr-TR" i="1" dirty="0" smtClean="0"/>
              <a:t> </a:t>
            </a:r>
            <a:r>
              <a:rPr lang="tr-TR" i="1" dirty="0" err="1" smtClean="0"/>
              <a:t>symptoms</a:t>
            </a:r>
            <a:r>
              <a:rPr lang="tr-TR" i="1" dirty="0" smtClean="0"/>
              <a:t>  </a:t>
            </a:r>
            <a:r>
              <a:rPr lang="tr-TR" i="1" dirty="0" err="1" smtClean="0"/>
              <a:t>and</a:t>
            </a:r>
            <a:r>
              <a:rPr lang="tr-TR" i="1" dirty="0" smtClean="0"/>
              <a:t> </a:t>
            </a:r>
            <a:r>
              <a:rPr lang="tr-TR" i="1" dirty="0" err="1" smtClean="0"/>
              <a:t>exposure</a:t>
            </a:r>
            <a:r>
              <a:rPr lang="tr-TR" i="1" dirty="0" smtClean="0"/>
              <a:t> </a:t>
            </a:r>
            <a:r>
              <a:rPr lang="tr-TR" i="1" dirty="0" err="1" smtClean="0"/>
              <a:t>to</a:t>
            </a:r>
            <a:r>
              <a:rPr lang="tr-TR" i="1" dirty="0" smtClean="0"/>
              <a:t> </a:t>
            </a:r>
            <a:r>
              <a:rPr lang="tr-TR" i="1" dirty="0" err="1" smtClean="0"/>
              <a:t>environmental</a:t>
            </a:r>
            <a:r>
              <a:rPr lang="tr-TR" i="1" dirty="0" smtClean="0"/>
              <a:t> </a:t>
            </a:r>
            <a:r>
              <a:rPr lang="tr-TR" i="1" dirty="0" err="1" smtClean="0"/>
              <a:t>tobacco</a:t>
            </a:r>
            <a:r>
              <a:rPr lang="tr-TR" i="1" dirty="0" smtClean="0"/>
              <a:t> </a:t>
            </a:r>
            <a:r>
              <a:rPr lang="tr-TR" i="1" dirty="0" err="1" smtClean="0"/>
              <a:t>smoke</a:t>
            </a:r>
            <a:r>
              <a:rPr lang="tr-TR" i="1" dirty="0" smtClean="0"/>
              <a:t> </a:t>
            </a:r>
            <a:r>
              <a:rPr lang="tr-TR" i="1" dirty="0" err="1" smtClean="0"/>
              <a:t>among</a:t>
            </a:r>
            <a:r>
              <a:rPr lang="tr-TR" i="1" dirty="0" smtClean="0"/>
              <a:t> </a:t>
            </a:r>
            <a:r>
              <a:rPr lang="tr-TR" i="1" dirty="0" err="1" smtClean="0"/>
              <a:t>children</a:t>
            </a:r>
            <a:r>
              <a:rPr lang="tr-TR" i="1" dirty="0" smtClean="0"/>
              <a:t> </a:t>
            </a:r>
            <a:r>
              <a:rPr lang="tr-TR" i="1" dirty="0" err="1" smtClean="0"/>
              <a:t>living</a:t>
            </a:r>
            <a:r>
              <a:rPr lang="tr-TR" i="1" dirty="0" smtClean="0"/>
              <a:t> in </a:t>
            </a:r>
            <a:r>
              <a:rPr lang="tr-TR" i="1" dirty="0" err="1" smtClean="0"/>
              <a:t>Mexico</a:t>
            </a:r>
            <a:r>
              <a:rPr lang="tr-TR" i="1" dirty="0" smtClean="0"/>
              <a:t> City</a:t>
            </a:r>
          </a:p>
          <a:p>
            <a:pPr lvl="1"/>
            <a:endParaRPr lang="tr-TR" dirty="0"/>
          </a:p>
          <a:p>
            <a:pPr lvl="1"/>
            <a:endParaRPr lang="tr-TR" dirty="0"/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735769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1115</TotalTime>
  <Words>1713</Words>
  <Application>Microsoft Office PowerPoint</Application>
  <PresentationFormat>Ekran Gösterisi (4:3)</PresentationFormat>
  <Paragraphs>137</Paragraphs>
  <Slides>32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32</vt:i4>
      </vt:variant>
    </vt:vector>
  </HeadingPairs>
  <TitlesOfParts>
    <vt:vector size="33" baseType="lpstr">
      <vt:lpstr>Akış</vt:lpstr>
      <vt:lpstr>Ecological Studies</vt:lpstr>
      <vt:lpstr>Ecological studies</vt:lpstr>
      <vt:lpstr>Reasons for Ecological Studies</vt:lpstr>
      <vt:lpstr>  Key issues with ecologic studies</vt:lpstr>
      <vt:lpstr>Ecological Study Measurements </vt:lpstr>
      <vt:lpstr>Ecological Study Measurements </vt:lpstr>
      <vt:lpstr>Ecological Study Measurements </vt:lpstr>
      <vt:lpstr>Example</vt:lpstr>
      <vt:lpstr>Units of analysis</vt:lpstr>
      <vt:lpstr> Units of analysis</vt:lpstr>
      <vt:lpstr>Units of analysis</vt:lpstr>
      <vt:lpstr>Units of analysis</vt:lpstr>
      <vt:lpstr>Levels of inferences</vt:lpstr>
      <vt:lpstr>Levels of inferences</vt:lpstr>
      <vt:lpstr>Cross-level inferences</vt:lpstr>
      <vt:lpstr>Example: individual effect </vt:lpstr>
      <vt:lpstr>Example: ecologic effect </vt:lpstr>
      <vt:lpstr>Types of ecologic designs</vt:lpstr>
      <vt:lpstr>Example: Multiple group studies </vt:lpstr>
      <vt:lpstr>Example: Time-trend studies</vt:lpstr>
      <vt:lpstr>Rationale for ecologic studies</vt:lpstr>
      <vt:lpstr>Rationale for ecologic studies</vt:lpstr>
      <vt:lpstr>Rationale for ecologic studies</vt:lpstr>
      <vt:lpstr>Limitations of Ecological Studies</vt:lpstr>
      <vt:lpstr>Temporal sequence is not clear </vt:lpstr>
      <vt:lpstr>Problems of confounder control </vt:lpstr>
      <vt:lpstr>Ecologic Fallacy (Bias)</vt:lpstr>
      <vt:lpstr>Ecologic Bias- Durkheim case</vt:lpstr>
      <vt:lpstr>PowerPoint Sunusu</vt:lpstr>
      <vt:lpstr>The Bias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genel</dc:creator>
  <cp:lastModifiedBy>genel</cp:lastModifiedBy>
  <cp:revision>66</cp:revision>
  <dcterms:created xsi:type="dcterms:W3CDTF">2015-12-09T13:56:45Z</dcterms:created>
  <dcterms:modified xsi:type="dcterms:W3CDTF">2018-12-12T11:55:45Z</dcterms:modified>
</cp:coreProperties>
</file>