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60" r:id="rId4"/>
    <p:sldId id="283" r:id="rId5"/>
    <p:sldId id="285" r:id="rId6"/>
    <p:sldId id="286" r:id="rId7"/>
    <p:sldId id="287" r:id="rId8"/>
    <p:sldId id="288" r:id="rId9"/>
    <p:sldId id="289" r:id="rId10"/>
    <p:sldId id="257" r:id="rId11"/>
    <p:sldId id="258" r:id="rId12"/>
    <p:sldId id="261" r:id="rId13"/>
    <p:sldId id="262" r:id="rId14"/>
    <p:sldId id="263" r:id="rId15"/>
    <p:sldId id="265" r:id="rId16"/>
    <p:sldId id="266" r:id="rId17"/>
    <p:sldId id="264"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2" d="100"/>
          <a:sy n="122" d="100"/>
        </p:scale>
        <p:origin x="-131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704D36E3-9F9A-4B50-BCEB-E2E9FA7AB2FB}"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4D36E3-9F9A-4B50-BCEB-E2E9FA7AB2F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4D36E3-9F9A-4B50-BCEB-E2E9FA7AB2F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4D36E3-9F9A-4B50-BCEB-E2E9FA7AB2F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4D36E3-9F9A-4B50-BCEB-E2E9FA7AB2FB}"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04D36E3-9F9A-4B50-BCEB-E2E9FA7AB2F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704D36E3-9F9A-4B50-BCEB-E2E9FA7AB2F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704D36E3-9F9A-4B50-BCEB-E2E9FA7AB2F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704D36E3-9F9A-4B50-BCEB-E2E9FA7AB2F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04D36E3-9F9A-4B50-BCEB-E2E9FA7AB2F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98F2B8EB-5FAE-45CB-BC99-085968363A5D}" type="datetimeFigureOut">
              <a:rPr lang="tr-TR" smtClean="0"/>
              <a:pPr/>
              <a:t>12.11.2018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704D36E3-9F9A-4B50-BCEB-E2E9FA7AB2FB}"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8F2B8EB-5FAE-45CB-BC99-085968363A5D}" type="datetimeFigureOut">
              <a:rPr lang="tr-TR" smtClean="0"/>
              <a:pPr/>
              <a:t>12.11.2018</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04D36E3-9F9A-4B50-BCEB-E2E9FA7AB2FB}"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err="1" smtClean="0"/>
              <a:t>Causality</a:t>
            </a:r>
            <a:endParaRPr lang="tr-TR" dirty="0"/>
          </a:p>
        </p:txBody>
      </p:sp>
      <p:sp>
        <p:nvSpPr>
          <p:cNvPr id="3" name="Alt Başlık 2"/>
          <p:cNvSpPr>
            <a:spLocks noGrp="1"/>
          </p:cNvSpPr>
          <p:nvPr>
            <p:ph type="subTitle" idx="1"/>
          </p:nvPr>
        </p:nvSpPr>
        <p:spPr/>
        <p:txBody>
          <a:bodyPr/>
          <a:lstStyle/>
          <a:p>
            <a:r>
              <a:rPr lang="tr-TR" dirty="0" smtClean="0"/>
              <a:t>Akdeniz </a:t>
            </a:r>
            <a:r>
              <a:rPr lang="tr-TR" dirty="0" err="1" smtClean="0"/>
              <a:t>University</a:t>
            </a:r>
            <a:r>
              <a:rPr lang="tr-TR" dirty="0" smtClean="0"/>
              <a:t> </a:t>
            </a:r>
            <a:r>
              <a:rPr lang="tr-TR" dirty="0" err="1" smtClean="0"/>
              <a:t>Faculty</a:t>
            </a:r>
            <a:r>
              <a:rPr lang="tr-TR" dirty="0" smtClean="0"/>
              <a:t> of </a:t>
            </a:r>
            <a:r>
              <a:rPr lang="tr-TR" dirty="0" err="1" smtClean="0"/>
              <a:t>Medicine</a:t>
            </a:r>
            <a:r>
              <a:rPr lang="tr-TR" dirty="0" smtClean="0"/>
              <a:t> </a:t>
            </a:r>
            <a:r>
              <a:rPr lang="tr-TR" dirty="0" err="1" smtClean="0"/>
              <a:t>Department</a:t>
            </a:r>
            <a:r>
              <a:rPr lang="tr-TR" dirty="0" smtClean="0"/>
              <a:t> of </a:t>
            </a:r>
            <a:r>
              <a:rPr lang="tr-TR" dirty="0" err="1" smtClean="0"/>
              <a:t>Public</a:t>
            </a:r>
            <a:r>
              <a:rPr lang="tr-TR" dirty="0" smtClean="0"/>
              <a:t> </a:t>
            </a:r>
            <a:r>
              <a:rPr lang="tr-TR" dirty="0" err="1" smtClean="0"/>
              <a:t>Health</a:t>
            </a:r>
            <a:r>
              <a:rPr lang="tr-TR" dirty="0" smtClean="0"/>
              <a:t> </a:t>
            </a:r>
            <a:endParaRPr lang="tr-TR" dirty="0"/>
          </a:p>
        </p:txBody>
      </p:sp>
    </p:spTree>
    <p:extLst>
      <p:ext uri="{BB962C8B-B14F-4D97-AF65-F5344CB8AC3E}">
        <p14:creationId xmlns:p14="http://schemas.microsoft.com/office/powerpoint/2010/main" val="803534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764704"/>
            <a:ext cx="8229600" cy="1503040"/>
          </a:xfrm>
        </p:spPr>
        <p:txBody>
          <a:bodyPr>
            <a:normAutofit fontScale="90000"/>
          </a:bodyPr>
          <a:lstStyle/>
          <a:p>
            <a:r>
              <a:rPr lang="tr-TR" b="1" dirty="0" err="1"/>
              <a:t>Historical</a:t>
            </a:r>
            <a:r>
              <a:rPr lang="tr-TR" b="1" dirty="0"/>
              <a:t> </a:t>
            </a:r>
            <a:r>
              <a:rPr lang="tr-TR" b="1" dirty="0" err="1"/>
              <a:t>Views</a:t>
            </a:r>
            <a:r>
              <a:rPr lang="tr-TR" b="1" dirty="0"/>
              <a:t> of </a:t>
            </a:r>
            <a:r>
              <a:rPr lang="tr-TR" b="1" dirty="0" err="1"/>
              <a:t>Causation</a:t>
            </a:r>
            <a:r>
              <a:rPr lang="tr-TR" b="1" dirty="0"/>
              <a:t/>
            </a:r>
            <a:br>
              <a:rPr lang="tr-TR" b="1" dirty="0"/>
            </a:br>
            <a:endParaRPr lang="tr-TR" dirty="0"/>
          </a:p>
        </p:txBody>
      </p:sp>
      <p:sp>
        <p:nvSpPr>
          <p:cNvPr id="3" name="İçerik Yer Tutucusu 2"/>
          <p:cNvSpPr>
            <a:spLocks noGrp="1"/>
          </p:cNvSpPr>
          <p:nvPr>
            <p:ph idx="1"/>
          </p:nvPr>
        </p:nvSpPr>
        <p:spPr>
          <a:xfrm>
            <a:off x="395536" y="2492896"/>
            <a:ext cx="8229600" cy="4479776"/>
          </a:xfrm>
        </p:spPr>
        <p:txBody>
          <a:bodyPr>
            <a:normAutofit/>
          </a:bodyPr>
          <a:lstStyle/>
          <a:p>
            <a:r>
              <a:rPr lang="en-US" dirty="0"/>
              <a:t>Historically, there have been many efforts to account for the occurrence of disease outcomes. </a:t>
            </a:r>
            <a:endParaRPr lang="tr-TR" dirty="0" smtClean="0"/>
          </a:p>
          <a:p>
            <a:pPr marL="0" indent="0">
              <a:buNone/>
            </a:pPr>
            <a:endParaRPr lang="tr-TR" dirty="0" smtClean="0"/>
          </a:p>
          <a:p>
            <a:r>
              <a:rPr lang="en-US" dirty="0" smtClean="0"/>
              <a:t>Religions </a:t>
            </a:r>
            <a:r>
              <a:rPr lang="en-US" dirty="0"/>
              <a:t>often attributed disease outbreaks or other misfortunes to divine retribution - punishment for mankind's sins. </a:t>
            </a:r>
            <a:endParaRPr lang="tr-TR" dirty="0" smtClean="0"/>
          </a:p>
        </p:txBody>
      </p:sp>
    </p:spTree>
    <p:extLst>
      <p:ext uri="{BB962C8B-B14F-4D97-AF65-F5344CB8AC3E}">
        <p14:creationId xmlns:p14="http://schemas.microsoft.com/office/powerpoint/2010/main" val="19035250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0"/>
            <a:ext cx="8229600" cy="1143000"/>
          </a:xfrm>
        </p:spPr>
        <p:txBody>
          <a:bodyPr>
            <a:normAutofit fontScale="90000"/>
          </a:bodyPr>
          <a:lstStyle/>
          <a:p>
            <a:r>
              <a:rPr lang="tr-TR" dirty="0" err="1" smtClean="0"/>
              <a:t>Hippocrates-four</a:t>
            </a:r>
            <a:r>
              <a:rPr lang="tr-TR" dirty="0" smtClean="0"/>
              <a:t> </a:t>
            </a:r>
            <a:r>
              <a:rPr lang="tr-TR" dirty="0" err="1" smtClean="0"/>
              <a:t>vital</a:t>
            </a:r>
            <a:r>
              <a:rPr lang="tr-TR" dirty="0" smtClean="0"/>
              <a:t> </a:t>
            </a:r>
            <a:r>
              <a:rPr lang="tr-TR" dirty="0" err="1" smtClean="0"/>
              <a:t>secretions</a:t>
            </a:r>
            <a:endParaRPr lang="tr-TR" dirty="0"/>
          </a:p>
        </p:txBody>
      </p:sp>
      <p:sp>
        <p:nvSpPr>
          <p:cNvPr id="3" name="İçerik Yer Tutucusu 2"/>
          <p:cNvSpPr>
            <a:spLocks noGrp="1"/>
          </p:cNvSpPr>
          <p:nvPr>
            <p:ph idx="1"/>
          </p:nvPr>
        </p:nvSpPr>
        <p:spPr>
          <a:xfrm>
            <a:off x="457200" y="1124744"/>
            <a:ext cx="8229600" cy="5199856"/>
          </a:xfrm>
        </p:spPr>
        <p:txBody>
          <a:bodyPr>
            <a:normAutofit lnSpcReduction="10000"/>
          </a:bodyPr>
          <a:lstStyle/>
          <a:p>
            <a:r>
              <a:rPr lang="en-US" dirty="0"/>
              <a:t>Hippocrates promoted the concept that disease was the result of an imbalance among four vital </a:t>
            </a:r>
            <a:r>
              <a:rPr lang="en-US" dirty="0" smtClean="0"/>
              <a:t>«</a:t>
            </a:r>
            <a:r>
              <a:rPr lang="tr-TR" dirty="0" err="1" smtClean="0"/>
              <a:t>secretions</a:t>
            </a:r>
            <a:r>
              <a:rPr lang="en-US" dirty="0" smtClean="0"/>
              <a:t>" </a:t>
            </a:r>
            <a:r>
              <a:rPr lang="en-US" dirty="0"/>
              <a:t>within us:</a:t>
            </a:r>
          </a:p>
          <a:p>
            <a:r>
              <a:rPr lang="en-US" dirty="0"/>
              <a:t>Yellow Bile</a:t>
            </a:r>
          </a:p>
          <a:p>
            <a:r>
              <a:rPr lang="en-US" dirty="0"/>
              <a:t>Black Bile</a:t>
            </a:r>
          </a:p>
          <a:p>
            <a:r>
              <a:rPr lang="en-US" dirty="0"/>
              <a:t>Phlegm</a:t>
            </a:r>
          </a:p>
          <a:p>
            <a:r>
              <a:rPr lang="en-US" dirty="0" smtClean="0"/>
              <a:t>Blood</a:t>
            </a:r>
            <a:endParaRPr lang="tr-TR" dirty="0" smtClean="0"/>
          </a:p>
          <a:p>
            <a:endParaRPr lang="tr-TR" dirty="0"/>
          </a:p>
          <a:p>
            <a:endParaRPr lang="tr-TR" dirty="0" smtClean="0"/>
          </a:p>
          <a:p>
            <a:r>
              <a:rPr lang="en-US" dirty="0" smtClean="0"/>
              <a:t>Hippocrates </a:t>
            </a:r>
            <a:r>
              <a:rPr lang="en-US" dirty="0"/>
              <a:t>believed that if one of the </a:t>
            </a:r>
            <a:r>
              <a:rPr lang="tr-TR" dirty="0" err="1" smtClean="0"/>
              <a:t>secretions</a:t>
            </a:r>
            <a:r>
              <a:rPr lang="en-US" dirty="0" smtClean="0"/>
              <a:t> </a:t>
            </a:r>
            <a:r>
              <a:rPr lang="en-US" dirty="0"/>
              <a:t>became excessive or deficient, health would deteriorate and symptoms would develop. </a:t>
            </a:r>
            <a:endParaRPr lang="tr-TR" dirty="0"/>
          </a:p>
        </p:txBody>
      </p:sp>
      <p:pic>
        <p:nvPicPr>
          <p:cNvPr id="1026" name="Picture 2" descr="C:\Users\genel\Documents\boston univ\Causal Inference_files\Hippocrat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3968" y="2132856"/>
            <a:ext cx="4357936"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96351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88640"/>
            <a:ext cx="8229600" cy="1143000"/>
          </a:xfrm>
        </p:spPr>
        <p:txBody>
          <a:bodyPr/>
          <a:lstStyle/>
          <a:p>
            <a:r>
              <a:rPr lang="tr-TR" dirty="0" err="1" smtClean="0"/>
              <a:t>Miasmas</a:t>
            </a:r>
            <a:endParaRPr lang="tr-TR" dirty="0"/>
          </a:p>
        </p:txBody>
      </p:sp>
      <p:sp>
        <p:nvSpPr>
          <p:cNvPr id="3" name="İçerik Yer Tutucusu 2"/>
          <p:cNvSpPr>
            <a:spLocks noGrp="1"/>
          </p:cNvSpPr>
          <p:nvPr>
            <p:ph idx="1"/>
          </p:nvPr>
        </p:nvSpPr>
        <p:spPr>
          <a:xfrm>
            <a:off x="457200" y="1268760"/>
            <a:ext cx="8229600" cy="5055840"/>
          </a:xfrm>
        </p:spPr>
        <p:txBody>
          <a:bodyPr>
            <a:normAutofit/>
          </a:bodyPr>
          <a:lstStyle/>
          <a:p>
            <a:endParaRPr lang="tr-TR" dirty="0" smtClean="0"/>
          </a:p>
          <a:p>
            <a:r>
              <a:rPr lang="en-US" dirty="0" smtClean="0"/>
              <a:t>Another </a:t>
            </a:r>
            <a:r>
              <a:rPr lang="en-US" dirty="0"/>
              <a:t>popular theory that persisted until the end of the 19th century was that miasmas were responsible for disease. </a:t>
            </a:r>
            <a:endParaRPr lang="tr-TR" dirty="0" smtClean="0"/>
          </a:p>
          <a:p>
            <a:r>
              <a:rPr lang="en-US" dirty="0" smtClean="0"/>
              <a:t>Bad </a:t>
            </a:r>
            <a:r>
              <a:rPr lang="en-US" dirty="0"/>
              <a:t>odors were equated with disease. Miasmas were toxic vapors or gases that emanated from cesspools or swamps or filth, and it was believed that if one inhaled the vapors, disease would result</a:t>
            </a:r>
            <a:r>
              <a:rPr lang="en-US" dirty="0" smtClean="0"/>
              <a:t>.</a:t>
            </a:r>
            <a:endParaRPr lang="tr-TR" dirty="0" smtClean="0"/>
          </a:p>
          <a:p>
            <a:r>
              <a:rPr lang="en-US" dirty="0" smtClean="0"/>
              <a:t> </a:t>
            </a:r>
            <a:r>
              <a:rPr lang="en-US" dirty="0"/>
              <a:t>This theory provided an explanation for outbreaks of infectious disease, including cholera and plague. </a:t>
            </a:r>
            <a:endParaRPr lang="tr-TR" dirty="0" smtClean="0"/>
          </a:p>
        </p:txBody>
      </p:sp>
    </p:spTree>
    <p:extLst>
      <p:ext uri="{BB962C8B-B14F-4D97-AF65-F5344CB8AC3E}">
        <p14:creationId xmlns:p14="http://schemas.microsoft.com/office/powerpoint/2010/main" val="15142803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8229600" cy="1143000"/>
          </a:xfrm>
        </p:spPr>
        <p:txBody>
          <a:bodyPr>
            <a:normAutofit fontScale="90000"/>
          </a:bodyPr>
          <a:lstStyle/>
          <a:p>
            <a:r>
              <a:rPr lang="tr-TR" b="1" dirty="0" err="1"/>
              <a:t>Germ</a:t>
            </a:r>
            <a:r>
              <a:rPr lang="tr-TR" b="1" dirty="0"/>
              <a:t> </a:t>
            </a:r>
            <a:r>
              <a:rPr lang="tr-TR" b="1" dirty="0" err="1"/>
              <a:t>Theory</a:t>
            </a:r>
            <a:r>
              <a:rPr lang="tr-TR" b="1" dirty="0"/>
              <a:t> - </a:t>
            </a:r>
            <a:r>
              <a:rPr lang="tr-TR" b="1" dirty="0" err="1"/>
              <a:t>Koch's</a:t>
            </a:r>
            <a:r>
              <a:rPr lang="tr-TR" b="1" dirty="0"/>
              <a:t> </a:t>
            </a:r>
            <a:r>
              <a:rPr lang="tr-TR" b="1" dirty="0" err="1"/>
              <a:t>Postulates</a:t>
            </a:r>
            <a:endParaRPr lang="tr-TR" b="1" dirty="0"/>
          </a:p>
        </p:txBody>
      </p:sp>
      <p:sp>
        <p:nvSpPr>
          <p:cNvPr id="3" name="İçerik Yer Tutucusu 2"/>
          <p:cNvSpPr>
            <a:spLocks noGrp="1"/>
          </p:cNvSpPr>
          <p:nvPr>
            <p:ph idx="1"/>
          </p:nvPr>
        </p:nvSpPr>
        <p:spPr>
          <a:xfrm>
            <a:off x="457200" y="1484784"/>
            <a:ext cx="8229600" cy="4839816"/>
          </a:xfrm>
        </p:spPr>
        <p:txBody>
          <a:bodyPr>
            <a:normAutofit/>
          </a:bodyPr>
          <a:lstStyle/>
          <a:p>
            <a:r>
              <a:rPr lang="tr-TR" dirty="0"/>
              <a:t>T</a:t>
            </a:r>
            <a:r>
              <a:rPr lang="en-US" dirty="0" smtClean="0"/>
              <a:t>he </a:t>
            </a:r>
            <a:r>
              <a:rPr lang="tr-TR" dirty="0" err="1" smtClean="0"/>
              <a:t>miasma</a:t>
            </a:r>
            <a:r>
              <a:rPr lang="tr-TR" dirty="0" smtClean="0"/>
              <a:t> </a:t>
            </a:r>
            <a:r>
              <a:rPr lang="en-US" dirty="0" smtClean="0"/>
              <a:t>theory </a:t>
            </a:r>
            <a:r>
              <a:rPr lang="en-US" dirty="0"/>
              <a:t>began to fall into disfavor as the germ theory gained acceptance</a:t>
            </a:r>
            <a:r>
              <a:rPr lang="en-US" dirty="0" smtClean="0"/>
              <a:t>.</a:t>
            </a:r>
            <a:endParaRPr lang="tr-TR" dirty="0" smtClean="0"/>
          </a:p>
          <a:p>
            <a:r>
              <a:rPr lang="en-US" dirty="0" smtClean="0"/>
              <a:t>Louis </a:t>
            </a:r>
            <a:r>
              <a:rPr lang="en-US" dirty="0"/>
              <a:t>Pasteur </a:t>
            </a:r>
            <a:r>
              <a:rPr lang="tr-TR" dirty="0" smtClean="0"/>
              <a:t> </a:t>
            </a:r>
            <a:r>
              <a:rPr lang="en-US" dirty="0" smtClean="0"/>
              <a:t>and </a:t>
            </a:r>
            <a:r>
              <a:rPr lang="en-US" dirty="0"/>
              <a:t>others introduced the germ theory in 1878. </a:t>
            </a:r>
            <a:endParaRPr lang="tr-TR" dirty="0" smtClean="0"/>
          </a:p>
          <a:p>
            <a:r>
              <a:rPr lang="en-US" dirty="0" smtClean="0"/>
              <a:t>In </a:t>
            </a:r>
            <a:r>
              <a:rPr lang="en-US" dirty="0"/>
              <a:t>1890 Robert Koch proposed specific criteria that should be met before concluding that a disease was caused by a particular bacterium.</a:t>
            </a:r>
          </a:p>
          <a:p>
            <a:r>
              <a:rPr lang="en-US" dirty="0"/>
              <a:t>These became known as Koch's Postulates, which are as follows:</a:t>
            </a:r>
          </a:p>
          <a:p>
            <a:pPr marL="0" indent="0">
              <a:buNone/>
            </a:pPr>
            <a:endParaRPr lang="tr-TR" dirty="0"/>
          </a:p>
        </p:txBody>
      </p:sp>
    </p:spTree>
    <p:extLst>
      <p:ext uri="{BB962C8B-B14F-4D97-AF65-F5344CB8AC3E}">
        <p14:creationId xmlns:p14="http://schemas.microsoft.com/office/powerpoint/2010/main" val="14868453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b="1" dirty="0" err="1" smtClean="0"/>
              <a:t>Koch's</a:t>
            </a:r>
            <a:r>
              <a:rPr lang="tr-TR" b="1" dirty="0" smtClean="0"/>
              <a:t> </a:t>
            </a:r>
            <a:r>
              <a:rPr lang="tr-TR" b="1" dirty="0" err="1"/>
              <a:t>Postulates</a:t>
            </a:r>
            <a:endParaRPr lang="tr-TR" dirty="0"/>
          </a:p>
        </p:txBody>
      </p:sp>
      <p:sp>
        <p:nvSpPr>
          <p:cNvPr id="3" name="İçerik Yer Tutucusu 2"/>
          <p:cNvSpPr>
            <a:spLocks noGrp="1"/>
          </p:cNvSpPr>
          <p:nvPr>
            <p:ph idx="1"/>
          </p:nvPr>
        </p:nvSpPr>
        <p:spPr/>
        <p:txBody>
          <a:bodyPr>
            <a:normAutofit fontScale="92500" lnSpcReduction="20000"/>
          </a:bodyPr>
          <a:lstStyle/>
          <a:p>
            <a:pPr marL="514350" indent="-514350">
              <a:buFont typeface="+mj-lt"/>
              <a:buAutoNum type="arabicPeriod"/>
            </a:pPr>
            <a:r>
              <a:rPr lang="tr-TR" dirty="0" err="1" smtClean="0"/>
              <a:t>The</a:t>
            </a:r>
            <a:r>
              <a:rPr lang="tr-TR" dirty="0" smtClean="0"/>
              <a:t> </a:t>
            </a:r>
            <a:r>
              <a:rPr lang="tr-TR" dirty="0" err="1" smtClean="0"/>
              <a:t>organism</a:t>
            </a:r>
            <a:r>
              <a:rPr lang="tr-TR" dirty="0" smtClean="0"/>
              <a:t> </a:t>
            </a:r>
            <a:r>
              <a:rPr lang="tr-TR" dirty="0" err="1" smtClean="0"/>
              <a:t>must</a:t>
            </a:r>
            <a:r>
              <a:rPr lang="tr-TR" dirty="0" smtClean="0"/>
              <a:t> be </a:t>
            </a:r>
            <a:r>
              <a:rPr lang="tr-TR" dirty="0" err="1" smtClean="0"/>
              <a:t>found</a:t>
            </a:r>
            <a:r>
              <a:rPr lang="tr-TR" dirty="0" smtClean="0"/>
              <a:t> in </a:t>
            </a:r>
            <a:r>
              <a:rPr lang="tr-TR" dirty="0" err="1" smtClean="0"/>
              <a:t>all</a:t>
            </a:r>
            <a:r>
              <a:rPr lang="tr-TR" dirty="0" smtClean="0"/>
              <a:t> </a:t>
            </a:r>
            <a:r>
              <a:rPr lang="tr-TR" dirty="0" err="1" smtClean="0"/>
              <a:t>animals</a:t>
            </a:r>
            <a:r>
              <a:rPr lang="tr-TR" dirty="0" smtClean="0"/>
              <a:t> </a:t>
            </a:r>
            <a:r>
              <a:rPr lang="tr-TR" dirty="0" err="1" smtClean="0"/>
              <a:t>suffering</a:t>
            </a:r>
            <a:r>
              <a:rPr lang="tr-TR" dirty="0" smtClean="0"/>
              <a:t> </a:t>
            </a:r>
            <a:r>
              <a:rPr lang="tr-TR" dirty="0" err="1" smtClean="0"/>
              <a:t>from</a:t>
            </a:r>
            <a:r>
              <a:rPr lang="tr-TR" dirty="0" smtClean="0"/>
              <a:t> </a:t>
            </a:r>
            <a:r>
              <a:rPr lang="tr-TR" dirty="0" err="1" smtClean="0"/>
              <a:t>the</a:t>
            </a:r>
            <a:r>
              <a:rPr lang="tr-TR" dirty="0" smtClean="0"/>
              <a:t> </a:t>
            </a:r>
            <a:r>
              <a:rPr lang="tr-TR" dirty="0" err="1" smtClean="0"/>
              <a:t>disease</a:t>
            </a:r>
            <a:r>
              <a:rPr lang="tr-TR" dirty="0" smtClean="0"/>
              <a:t>-but not in </a:t>
            </a:r>
            <a:r>
              <a:rPr lang="tr-TR" dirty="0" err="1" smtClean="0"/>
              <a:t>healthy</a:t>
            </a:r>
            <a:r>
              <a:rPr lang="tr-TR" dirty="0" smtClean="0"/>
              <a:t> </a:t>
            </a:r>
            <a:r>
              <a:rPr lang="tr-TR" dirty="0" err="1" smtClean="0"/>
              <a:t>animals</a:t>
            </a:r>
            <a:endParaRPr lang="tr-TR" dirty="0" smtClean="0"/>
          </a:p>
          <a:p>
            <a:pPr marL="514350" indent="-514350">
              <a:buFont typeface="+mj-lt"/>
              <a:buAutoNum type="arabicPeriod"/>
            </a:pPr>
            <a:r>
              <a:rPr lang="tr-TR" dirty="0" err="1" smtClean="0"/>
              <a:t>The</a:t>
            </a:r>
            <a:r>
              <a:rPr lang="tr-TR" dirty="0" smtClean="0"/>
              <a:t> </a:t>
            </a:r>
            <a:r>
              <a:rPr lang="tr-TR" dirty="0" err="1" smtClean="0"/>
              <a:t>organism</a:t>
            </a:r>
            <a:r>
              <a:rPr lang="tr-TR" dirty="0" smtClean="0"/>
              <a:t> </a:t>
            </a:r>
            <a:r>
              <a:rPr lang="tr-TR" dirty="0" err="1" smtClean="0"/>
              <a:t>must</a:t>
            </a:r>
            <a:r>
              <a:rPr lang="tr-TR" dirty="0" smtClean="0"/>
              <a:t> be </a:t>
            </a:r>
            <a:r>
              <a:rPr lang="tr-TR" dirty="0" err="1" smtClean="0"/>
              <a:t>isolated</a:t>
            </a:r>
            <a:r>
              <a:rPr lang="tr-TR" dirty="0" smtClean="0"/>
              <a:t> </a:t>
            </a:r>
            <a:r>
              <a:rPr lang="tr-TR" dirty="0" err="1" smtClean="0"/>
              <a:t>from</a:t>
            </a:r>
            <a:r>
              <a:rPr lang="tr-TR" dirty="0" smtClean="0"/>
              <a:t> a </a:t>
            </a:r>
            <a:r>
              <a:rPr lang="tr-TR" dirty="0" err="1" smtClean="0"/>
              <a:t>diseased</a:t>
            </a:r>
            <a:r>
              <a:rPr lang="tr-TR" dirty="0" smtClean="0"/>
              <a:t> </a:t>
            </a:r>
            <a:r>
              <a:rPr lang="tr-TR" dirty="0" err="1" smtClean="0"/>
              <a:t>animal</a:t>
            </a:r>
            <a:r>
              <a:rPr lang="tr-TR" dirty="0" smtClean="0"/>
              <a:t> </a:t>
            </a:r>
            <a:r>
              <a:rPr lang="tr-TR" dirty="0" err="1" smtClean="0"/>
              <a:t>and</a:t>
            </a:r>
            <a:r>
              <a:rPr lang="tr-TR" dirty="0" smtClean="0"/>
              <a:t> </a:t>
            </a:r>
            <a:r>
              <a:rPr lang="tr-TR" dirty="0" err="1" smtClean="0"/>
              <a:t>grown</a:t>
            </a:r>
            <a:r>
              <a:rPr lang="tr-TR" dirty="0" smtClean="0"/>
              <a:t> in </a:t>
            </a:r>
            <a:r>
              <a:rPr lang="tr-TR" dirty="0" err="1" smtClean="0"/>
              <a:t>pure</a:t>
            </a:r>
            <a:r>
              <a:rPr lang="tr-TR" dirty="0" smtClean="0"/>
              <a:t> </a:t>
            </a:r>
            <a:r>
              <a:rPr lang="tr-TR" dirty="0" err="1" smtClean="0"/>
              <a:t>culture</a:t>
            </a:r>
            <a:endParaRPr lang="tr-TR" dirty="0" smtClean="0"/>
          </a:p>
          <a:p>
            <a:pPr marL="514350" indent="-514350">
              <a:buFont typeface="+mj-lt"/>
              <a:buAutoNum type="arabicPeriod"/>
            </a:pPr>
            <a:r>
              <a:rPr lang="tr-TR" dirty="0" err="1" smtClean="0"/>
              <a:t>The</a:t>
            </a:r>
            <a:r>
              <a:rPr lang="tr-TR" dirty="0" smtClean="0"/>
              <a:t> </a:t>
            </a:r>
            <a:r>
              <a:rPr lang="tr-TR" dirty="0" err="1" smtClean="0"/>
              <a:t>cultured</a:t>
            </a:r>
            <a:r>
              <a:rPr lang="tr-TR" dirty="0" smtClean="0"/>
              <a:t> </a:t>
            </a:r>
            <a:r>
              <a:rPr lang="tr-TR" dirty="0" err="1" smtClean="0"/>
              <a:t>organism</a:t>
            </a:r>
            <a:r>
              <a:rPr lang="tr-TR" dirty="0" smtClean="0"/>
              <a:t> </a:t>
            </a:r>
            <a:r>
              <a:rPr lang="tr-TR" dirty="0" err="1" smtClean="0"/>
              <a:t>should</a:t>
            </a:r>
            <a:r>
              <a:rPr lang="tr-TR" dirty="0" smtClean="0"/>
              <a:t> </a:t>
            </a:r>
            <a:r>
              <a:rPr lang="tr-TR" dirty="0" err="1" smtClean="0"/>
              <a:t>cause</a:t>
            </a:r>
            <a:r>
              <a:rPr lang="tr-TR" dirty="0" smtClean="0"/>
              <a:t> </a:t>
            </a:r>
            <a:r>
              <a:rPr lang="tr-TR" dirty="0" err="1" smtClean="0"/>
              <a:t>disease</a:t>
            </a:r>
            <a:r>
              <a:rPr lang="tr-TR" dirty="0" smtClean="0"/>
              <a:t> </a:t>
            </a:r>
            <a:r>
              <a:rPr lang="tr-TR" dirty="0" err="1" smtClean="0"/>
              <a:t>when</a:t>
            </a:r>
            <a:r>
              <a:rPr lang="tr-TR" dirty="0" smtClean="0"/>
              <a:t> </a:t>
            </a:r>
            <a:r>
              <a:rPr lang="tr-TR" dirty="0" err="1" smtClean="0"/>
              <a:t>introduced</a:t>
            </a:r>
            <a:r>
              <a:rPr lang="tr-TR" dirty="0" smtClean="0"/>
              <a:t> </a:t>
            </a:r>
            <a:r>
              <a:rPr lang="tr-TR" dirty="0" err="1" smtClean="0"/>
              <a:t>into</a:t>
            </a:r>
            <a:r>
              <a:rPr lang="tr-TR" dirty="0" smtClean="0"/>
              <a:t> a </a:t>
            </a:r>
            <a:r>
              <a:rPr lang="tr-TR" dirty="0" err="1" smtClean="0"/>
              <a:t>healthy</a:t>
            </a:r>
            <a:r>
              <a:rPr lang="tr-TR" dirty="0" smtClean="0"/>
              <a:t> </a:t>
            </a:r>
            <a:r>
              <a:rPr lang="tr-TR" dirty="0" err="1" smtClean="0"/>
              <a:t>animals</a:t>
            </a:r>
            <a:endParaRPr lang="tr-TR" dirty="0" smtClean="0"/>
          </a:p>
          <a:p>
            <a:pPr marL="514350" indent="-514350">
              <a:buFont typeface="+mj-lt"/>
              <a:buAutoNum type="arabicPeriod"/>
            </a:pPr>
            <a:r>
              <a:rPr lang="tr-TR" dirty="0" err="1" smtClean="0"/>
              <a:t>The</a:t>
            </a:r>
            <a:r>
              <a:rPr lang="tr-TR" dirty="0" smtClean="0"/>
              <a:t> </a:t>
            </a:r>
            <a:r>
              <a:rPr lang="tr-TR" dirty="0" err="1" smtClean="0"/>
              <a:t>organism</a:t>
            </a:r>
            <a:r>
              <a:rPr lang="tr-TR" dirty="0" smtClean="0"/>
              <a:t> </a:t>
            </a:r>
            <a:r>
              <a:rPr lang="tr-TR" dirty="0" err="1" smtClean="0"/>
              <a:t>must</a:t>
            </a:r>
            <a:r>
              <a:rPr lang="tr-TR" dirty="0" smtClean="0"/>
              <a:t> be re-</a:t>
            </a:r>
            <a:r>
              <a:rPr lang="tr-TR" dirty="0" err="1" smtClean="0"/>
              <a:t>isolated</a:t>
            </a:r>
            <a:r>
              <a:rPr lang="tr-TR" dirty="0" smtClean="0"/>
              <a:t> </a:t>
            </a:r>
            <a:r>
              <a:rPr lang="tr-TR" dirty="0" err="1" smtClean="0"/>
              <a:t>from</a:t>
            </a:r>
            <a:r>
              <a:rPr lang="tr-TR" dirty="0" smtClean="0"/>
              <a:t> </a:t>
            </a:r>
            <a:r>
              <a:rPr lang="tr-TR" dirty="0" err="1" smtClean="0"/>
              <a:t>the</a:t>
            </a:r>
            <a:r>
              <a:rPr lang="tr-TR" dirty="0" smtClean="0"/>
              <a:t> </a:t>
            </a:r>
            <a:r>
              <a:rPr lang="tr-TR" dirty="0" err="1" smtClean="0"/>
              <a:t>experimentally</a:t>
            </a:r>
            <a:r>
              <a:rPr lang="tr-TR" dirty="0" smtClean="0"/>
              <a:t> </a:t>
            </a:r>
            <a:r>
              <a:rPr lang="tr-TR" dirty="0" err="1" smtClean="0"/>
              <a:t>infected</a:t>
            </a:r>
            <a:r>
              <a:rPr lang="tr-TR" dirty="0" smtClean="0"/>
              <a:t> </a:t>
            </a:r>
            <a:r>
              <a:rPr lang="tr-TR" dirty="0" err="1" smtClean="0"/>
              <a:t>animal</a:t>
            </a:r>
            <a:endParaRPr lang="tr-TR" dirty="0" smtClean="0"/>
          </a:p>
          <a:p>
            <a:pPr marL="0" indent="0">
              <a:buNone/>
            </a:pPr>
            <a:endParaRPr lang="tr-TR" dirty="0" smtClean="0"/>
          </a:p>
          <a:p>
            <a:pPr marL="0" indent="0">
              <a:buNone/>
            </a:pPr>
            <a:r>
              <a:rPr lang="en-US" dirty="0" smtClean="0">
                <a:solidFill>
                  <a:srgbClr val="C00000"/>
                </a:solidFill>
              </a:rPr>
              <a:t>Koch's </a:t>
            </a:r>
            <a:r>
              <a:rPr lang="en-US" dirty="0">
                <a:solidFill>
                  <a:srgbClr val="C00000"/>
                </a:solidFill>
              </a:rPr>
              <a:t>postulates established standard criteria for drawing conclusions about the cause of infectious disease, but the criteria obviously don't apply to non-infectious diseases</a:t>
            </a:r>
            <a:endParaRPr lang="tr-TR" dirty="0">
              <a:solidFill>
                <a:srgbClr val="C00000"/>
              </a:solidFill>
            </a:endParaRPr>
          </a:p>
        </p:txBody>
      </p:sp>
    </p:spTree>
    <p:extLst>
      <p:ext uri="{BB962C8B-B14F-4D97-AF65-F5344CB8AC3E}">
        <p14:creationId xmlns:p14="http://schemas.microsoft.com/office/powerpoint/2010/main" val="164952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2051"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764705"/>
            <a:ext cx="7200799" cy="5559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66952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764705"/>
            <a:ext cx="8136903" cy="5559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58812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404664"/>
            <a:ext cx="8229600" cy="1143000"/>
          </a:xfrm>
        </p:spPr>
        <p:txBody>
          <a:bodyPr>
            <a:normAutofit fontScale="90000"/>
          </a:bodyPr>
          <a:lstStyle/>
          <a:p>
            <a:r>
              <a:rPr lang="tr-TR" dirty="0" err="1" smtClean="0"/>
              <a:t>Hill’s</a:t>
            </a:r>
            <a:r>
              <a:rPr lang="tr-TR" dirty="0" smtClean="0"/>
              <a:t> </a:t>
            </a:r>
            <a:r>
              <a:rPr lang="tr-TR" dirty="0" err="1" smtClean="0"/>
              <a:t>Criteria</a:t>
            </a:r>
            <a:r>
              <a:rPr lang="tr-TR" dirty="0" smtClean="0"/>
              <a:t> </a:t>
            </a:r>
            <a:r>
              <a:rPr lang="tr-TR" dirty="0" err="1" smtClean="0"/>
              <a:t>for</a:t>
            </a:r>
            <a:r>
              <a:rPr lang="tr-TR" dirty="0" smtClean="0"/>
              <a:t> </a:t>
            </a:r>
            <a:r>
              <a:rPr lang="tr-TR" dirty="0" err="1" smtClean="0"/>
              <a:t>Causality</a:t>
            </a:r>
            <a:r>
              <a:rPr lang="tr-TR" dirty="0" smtClean="0"/>
              <a:t>(1965)</a:t>
            </a:r>
            <a:endParaRPr lang="tr-TR" dirty="0"/>
          </a:p>
        </p:txBody>
      </p:sp>
      <p:sp>
        <p:nvSpPr>
          <p:cNvPr id="3" name="İçerik Yer Tutucusu 2"/>
          <p:cNvSpPr>
            <a:spLocks noGrp="1"/>
          </p:cNvSpPr>
          <p:nvPr>
            <p:ph idx="1"/>
          </p:nvPr>
        </p:nvSpPr>
        <p:spPr/>
        <p:txBody>
          <a:bodyPr>
            <a:normAutofit fontScale="62500" lnSpcReduction="20000"/>
          </a:bodyPr>
          <a:lstStyle/>
          <a:p>
            <a:pPr marL="514350" indent="-514350">
              <a:buFont typeface="+mj-lt"/>
              <a:buAutoNum type="arabicPeriod"/>
            </a:pPr>
            <a:r>
              <a:rPr lang="tr-TR" b="1" dirty="0" err="1" smtClean="0"/>
              <a:t>Strength</a:t>
            </a:r>
            <a:r>
              <a:rPr lang="tr-TR" dirty="0" smtClean="0"/>
              <a:t> (</a:t>
            </a:r>
            <a:r>
              <a:rPr lang="tr-TR" dirty="0" err="1"/>
              <a:t>E</a:t>
            </a:r>
            <a:r>
              <a:rPr lang="tr-TR" dirty="0" err="1" smtClean="0"/>
              <a:t>ffect</a:t>
            </a:r>
            <a:r>
              <a:rPr lang="tr-TR" dirty="0" smtClean="0"/>
              <a:t> size, RR,OR) </a:t>
            </a:r>
          </a:p>
          <a:p>
            <a:pPr marL="514350" indent="-514350">
              <a:buFont typeface="+mj-lt"/>
              <a:buAutoNum type="arabicPeriod"/>
            </a:pPr>
            <a:r>
              <a:rPr lang="tr-TR" b="1" dirty="0" err="1" smtClean="0"/>
              <a:t>Consistency</a:t>
            </a:r>
            <a:r>
              <a:rPr lang="tr-TR" dirty="0" smtClean="0"/>
              <a:t> (</a:t>
            </a:r>
            <a:r>
              <a:rPr lang="tr-TR" dirty="0" err="1" smtClean="0"/>
              <a:t>Reproductibility</a:t>
            </a:r>
            <a:r>
              <a:rPr lang="tr-TR" dirty="0" smtClean="0"/>
              <a:t>, </a:t>
            </a:r>
            <a:r>
              <a:rPr lang="tr-TR" dirty="0" err="1" smtClean="0"/>
              <a:t>Similar</a:t>
            </a:r>
            <a:r>
              <a:rPr lang="tr-TR" dirty="0" smtClean="0"/>
              <a:t> </a:t>
            </a:r>
            <a:r>
              <a:rPr lang="tr-TR" dirty="0" err="1" smtClean="0"/>
              <a:t>relation</a:t>
            </a:r>
            <a:r>
              <a:rPr lang="tr-TR" dirty="0" smtClean="0"/>
              <a:t> </a:t>
            </a:r>
            <a:r>
              <a:rPr lang="tr-TR" dirty="0" err="1" smtClean="0"/>
              <a:t>between</a:t>
            </a:r>
            <a:r>
              <a:rPr lang="tr-TR" dirty="0" smtClean="0"/>
              <a:t> </a:t>
            </a:r>
            <a:r>
              <a:rPr lang="tr-TR" dirty="0" err="1" smtClean="0"/>
              <a:t>disease</a:t>
            </a:r>
            <a:r>
              <a:rPr lang="tr-TR" dirty="0" smtClean="0"/>
              <a:t> </a:t>
            </a:r>
            <a:r>
              <a:rPr lang="tr-TR" dirty="0" err="1" smtClean="0"/>
              <a:t>and</a:t>
            </a:r>
            <a:r>
              <a:rPr lang="tr-TR" dirty="0" smtClean="0"/>
              <a:t> </a:t>
            </a:r>
            <a:r>
              <a:rPr lang="tr-TR" dirty="0" err="1" smtClean="0"/>
              <a:t>cause</a:t>
            </a:r>
            <a:r>
              <a:rPr lang="tr-TR" dirty="0" smtClean="0"/>
              <a:t> in </a:t>
            </a:r>
            <a:r>
              <a:rPr lang="tr-TR" dirty="0" err="1" smtClean="0"/>
              <a:t>different</a:t>
            </a:r>
            <a:r>
              <a:rPr lang="tr-TR" dirty="0" smtClean="0"/>
              <a:t> </a:t>
            </a:r>
            <a:r>
              <a:rPr lang="tr-TR" dirty="0" err="1" smtClean="0"/>
              <a:t>populations</a:t>
            </a:r>
            <a:r>
              <a:rPr lang="tr-TR" dirty="0" smtClean="0"/>
              <a:t>, </a:t>
            </a:r>
            <a:r>
              <a:rPr lang="tr-TR" dirty="0" err="1" smtClean="0"/>
              <a:t>places</a:t>
            </a:r>
            <a:r>
              <a:rPr lang="tr-TR" dirty="0" smtClean="0"/>
              <a:t>, </a:t>
            </a:r>
            <a:r>
              <a:rPr lang="tr-TR" dirty="0" err="1" smtClean="0"/>
              <a:t>samples</a:t>
            </a:r>
            <a:r>
              <a:rPr lang="tr-TR" dirty="0" smtClean="0"/>
              <a:t>, </a:t>
            </a:r>
            <a:r>
              <a:rPr lang="tr-TR" dirty="0" err="1" smtClean="0"/>
              <a:t>researchs</a:t>
            </a:r>
            <a:r>
              <a:rPr lang="tr-TR" dirty="0" smtClean="0"/>
              <a:t>)</a:t>
            </a:r>
          </a:p>
          <a:p>
            <a:pPr marL="514350" indent="-514350">
              <a:buFont typeface="+mj-lt"/>
              <a:buAutoNum type="arabicPeriod"/>
            </a:pPr>
            <a:r>
              <a:rPr lang="tr-TR" b="1" dirty="0" err="1" smtClean="0"/>
              <a:t>Specificity</a:t>
            </a:r>
            <a:r>
              <a:rPr lang="tr-TR" b="1" dirty="0"/>
              <a:t> </a:t>
            </a:r>
            <a:r>
              <a:rPr lang="tr-TR" dirty="0" smtClean="0"/>
              <a:t>(</a:t>
            </a:r>
            <a:r>
              <a:rPr lang="tr-TR" dirty="0" err="1" smtClean="0"/>
              <a:t>Only</a:t>
            </a:r>
            <a:r>
              <a:rPr lang="tr-TR" dirty="0" smtClean="0"/>
              <a:t> </a:t>
            </a:r>
            <a:r>
              <a:rPr lang="tr-TR" dirty="0" err="1" smtClean="0"/>
              <a:t>one</a:t>
            </a:r>
            <a:r>
              <a:rPr lang="tr-TR" dirty="0" smtClean="0"/>
              <a:t>  </a:t>
            </a:r>
            <a:r>
              <a:rPr lang="tr-TR" dirty="0" err="1" smtClean="0"/>
              <a:t>exposure</a:t>
            </a:r>
            <a:r>
              <a:rPr lang="tr-TR" dirty="0" smtClean="0"/>
              <a:t> </a:t>
            </a:r>
            <a:r>
              <a:rPr lang="tr-TR" dirty="0" err="1" smtClean="0"/>
              <a:t>causes</a:t>
            </a:r>
            <a:r>
              <a:rPr lang="tr-TR" dirty="0" smtClean="0"/>
              <a:t> </a:t>
            </a:r>
            <a:r>
              <a:rPr lang="tr-TR" dirty="0" err="1" smtClean="0"/>
              <a:t>only</a:t>
            </a:r>
            <a:r>
              <a:rPr lang="tr-TR" dirty="0" smtClean="0"/>
              <a:t> </a:t>
            </a:r>
            <a:r>
              <a:rPr lang="tr-TR" dirty="0" err="1" smtClean="0"/>
              <a:t>one</a:t>
            </a:r>
            <a:r>
              <a:rPr lang="tr-TR" dirty="0" smtClean="0"/>
              <a:t> </a:t>
            </a:r>
            <a:r>
              <a:rPr lang="tr-TR" dirty="0" err="1" smtClean="0"/>
              <a:t>disease</a:t>
            </a:r>
            <a:r>
              <a:rPr lang="tr-TR" dirty="0" smtClean="0"/>
              <a:t>)</a:t>
            </a:r>
          </a:p>
          <a:p>
            <a:pPr marL="514350" indent="-514350">
              <a:buFont typeface="+mj-lt"/>
              <a:buAutoNum type="arabicPeriod"/>
            </a:pPr>
            <a:r>
              <a:rPr lang="tr-TR" b="1" dirty="0" err="1" smtClean="0"/>
              <a:t>Temporality</a:t>
            </a:r>
            <a:r>
              <a:rPr lang="tr-TR" dirty="0" smtClean="0"/>
              <a:t> (</a:t>
            </a:r>
            <a:r>
              <a:rPr lang="tr-TR" dirty="0" err="1" smtClean="0"/>
              <a:t>Exposure</a:t>
            </a:r>
            <a:r>
              <a:rPr lang="tr-TR" dirty="0" smtClean="0"/>
              <a:t> </a:t>
            </a:r>
            <a:r>
              <a:rPr lang="tr-TR" dirty="0" err="1" smtClean="0"/>
              <a:t>should</a:t>
            </a:r>
            <a:r>
              <a:rPr lang="tr-TR" dirty="0" smtClean="0"/>
              <a:t> be </a:t>
            </a:r>
            <a:r>
              <a:rPr lang="tr-TR" dirty="0" err="1" smtClean="0"/>
              <a:t>exist</a:t>
            </a:r>
            <a:r>
              <a:rPr lang="tr-TR" dirty="0" smtClean="0"/>
              <a:t> </a:t>
            </a:r>
            <a:r>
              <a:rPr lang="tr-TR" dirty="0" err="1" smtClean="0"/>
              <a:t>before</a:t>
            </a:r>
            <a:r>
              <a:rPr lang="tr-TR" dirty="0" smtClean="0"/>
              <a:t> </a:t>
            </a:r>
            <a:r>
              <a:rPr lang="tr-TR" dirty="0" err="1" smtClean="0"/>
              <a:t>disease</a:t>
            </a:r>
            <a:r>
              <a:rPr lang="tr-TR" dirty="0" smtClean="0"/>
              <a:t> </a:t>
            </a:r>
            <a:r>
              <a:rPr lang="tr-TR" dirty="0" err="1" smtClean="0"/>
              <a:t>developed</a:t>
            </a:r>
            <a:r>
              <a:rPr lang="tr-TR" dirty="0" smtClean="0"/>
              <a:t>)</a:t>
            </a:r>
          </a:p>
          <a:p>
            <a:pPr marL="514350" indent="-514350">
              <a:buFont typeface="+mj-lt"/>
              <a:buAutoNum type="arabicPeriod"/>
            </a:pPr>
            <a:r>
              <a:rPr lang="tr-TR" b="1" dirty="0" err="1" smtClean="0"/>
              <a:t>Biological</a:t>
            </a:r>
            <a:r>
              <a:rPr lang="tr-TR" b="1" dirty="0" smtClean="0"/>
              <a:t> </a:t>
            </a:r>
            <a:r>
              <a:rPr lang="tr-TR" b="1" dirty="0" err="1" smtClean="0"/>
              <a:t>gradient</a:t>
            </a:r>
            <a:r>
              <a:rPr lang="tr-TR" dirty="0" smtClean="0"/>
              <a:t>(</a:t>
            </a:r>
            <a:r>
              <a:rPr lang="en-US" dirty="0"/>
              <a:t>Greater exposure should generally lead to greater incidence of the </a:t>
            </a:r>
            <a:r>
              <a:rPr lang="en-US" dirty="0" smtClean="0"/>
              <a:t>effect</a:t>
            </a:r>
            <a:r>
              <a:rPr lang="tr-TR" dirty="0" smtClean="0"/>
              <a:t>, </a:t>
            </a:r>
            <a:r>
              <a:rPr lang="tr-TR" dirty="0" err="1" smtClean="0"/>
              <a:t>dose-response</a:t>
            </a:r>
            <a:r>
              <a:rPr lang="tr-TR" dirty="0" smtClean="0"/>
              <a:t> </a:t>
            </a:r>
            <a:r>
              <a:rPr lang="tr-TR" dirty="0" err="1" smtClean="0"/>
              <a:t>effect</a:t>
            </a:r>
            <a:r>
              <a:rPr lang="tr-TR" dirty="0" smtClean="0"/>
              <a:t>)</a:t>
            </a:r>
          </a:p>
          <a:p>
            <a:pPr marL="514350" indent="-514350">
              <a:buFont typeface="+mj-lt"/>
              <a:buAutoNum type="arabicPeriod"/>
            </a:pPr>
            <a:r>
              <a:rPr lang="tr-TR" b="1" dirty="0" err="1" smtClean="0"/>
              <a:t>Plausibility</a:t>
            </a:r>
            <a:r>
              <a:rPr lang="tr-TR" dirty="0" smtClean="0"/>
              <a:t> (</a:t>
            </a:r>
            <a:r>
              <a:rPr lang="tr-TR" dirty="0" err="1" smtClean="0"/>
              <a:t>Logical</a:t>
            </a:r>
            <a:r>
              <a:rPr lang="tr-TR" dirty="0" smtClean="0"/>
              <a:t> </a:t>
            </a:r>
            <a:r>
              <a:rPr lang="tr-TR" dirty="0" err="1" smtClean="0"/>
              <a:t>relationship-mechanism</a:t>
            </a:r>
            <a:r>
              <a:rPr lang="tr-TR" dirty="0" smtClean="0"/>
              <a:t>, </a:t>
            </a:r>
            <a:r>
              <a:rPr lang="tr-TR" dirty="0" err="1"/>
              <a:t>s</a:t>
            </a:r>
            <a:r>
              <a:rPr lang="tr-TR" dirty="0" err="1" smtClean="0"/>
              <a:t>upported</a:t>
            </a:r>
            <a:r>
              <a:rPr lang="tr-TR" dirty="0" smtClean="0"/>
              <a:t> </a:t>
            </a:r>
            <a:r>
              <a:rPr lang="tr-TR" dirty="0" err="1" smtClean="0"/>
              <a:t>by</a:t>
            </a:r>
            <a:r>
              <a:rPr lang="tr-TR" dirty="0" smtClean="0"/>
              <a:t> </a:t>
            </a:r>
            <a:r>
              <a:rPr lang="tr-TR" dirty="0" err="1" smtClean="0"/>
              <a:t>the</a:t>
            </a:r>
            <a:r>
              <a:rPr lang="tr-TR" dirty="0" smtClean="0"/>
              <a:t> </a:t>
            </a:r>
            <a:r>
              <a:rPr lang="tr-TR" dirty="0" err="1" smtClean="0"/>
              <a:t>knowledge</a:t>
            </a:r>
            <a:r>
              <a:rPr lang="tr-TR" dirty="0" smtClean="0"/>
              <a:t> </a:t>
            </a:r>
            <a:r>
              <a:rPr lang="tr-TR" dirty="0" err="1" smtClean="0"/>
              <a:t>exist</a:t>
            </a:r>
            <a:r>
              <a:rPr lang="tr-TR" dirty="0" smtClean="0"/>
              <a:t>)</a:t>
            </a:r>
          </a:p>
          <a:p>
            <a:pPr marL="514350" indent="-514350">
              <a:buFont typeface="+mj-lt"/>
              <a:buAutoNum type="arabicPeriod"/>
            </a:pPr>
            <a:r>
              <a:rPr lang="tr-TR" b="1" dirty="0" err="1" smtClean="0"/>
              <a:t>Coherence</a:t>
            </a:r>
            <a:r>
              <a:rPr lang="tr-TR" dirty="0" smtClean="0"/>
              <a:t>(</a:t>
            </a:r>
            <a:r>
              <a:rPr lang="en-US" dirty="0"/>
              <a:t>Coherence between epidemiological and laboratory findings increases the likelihood of an </a:t>
            </a:r>
            <a:r>
              <a:rPr lang="en-US" dirty="0" smtClean="0"/>
              <a:t>effect</a:t>
            </a:r>
            <a:r>
              <a:rPr lang="tr-TR" dirty="0" smtClean="0"/>
              <a:t>. </a:t>
            </a:r>
            <a:r>
              <a:rPr lang="tr-TR" dirty="0" err="1" smtClean="0"/>
              <a:t>Cause</a:t>
            </a:r>
            <a:r>
              <a:rPr lang="tr-TR" dirty="0" smtClean="0"/>
              <a:t> </a:t>
            </a:r>
            <a:r>
              <a:rPr lang="tr-TR" dirty="0" err="1" smtClean="0"/>
              <a:t>and</a:t>
            </a:r>
            <a:r>
              <a:rPr lang="tr-TR" dirty="0" smtClean="0"/>
              <a:t> </a:t>
            </a:r>
            <a:r>
              <a:rPr lang="tr-TR" dirty="0" err="1" smtClean="0"/>
              <a:t>effect</a:t>
            </a:r>
            <a:r>
              <a:rPr lang="tr-TR" dirty="0" smtClean="0"/>
              <a:t> </a:t>
            </a:r>
            <a:r>
              <a:rPr lang="tr-TR" dirty="0" err="1" smtClean="0"/>
              <a:t>interpretation</a:t>
            </a:r>
            <a:r>
              <a:rPr lang="tr-TR" dirty="0" smtClean="0"/>
              <a:t> of </a:t>
            </a:r>
            <a:r>
              <a:rPr lang="tr-TR" dirty="0" err="1" smtClean="0"/>
              <a:t>our</a:t>
            </a:r>
            <a:r>
              <a:rPr lang="tr-TR" dirty="0" smtClean="0"/>
              <a:t> data </a:t>
            </a:r>
            <a:r>
              <a:rPr lang="tr-TR" dirty="0" err="1" smtClean="0"/>
              <a:t>should</a:t>
            </a:r>
            <a:r>
              <a:rPr lang="tr-TR" dirty="0" smtClean="0"/>
              <a:t> not </a:t>
            </a:r>
            <a:r>
              <a:rPr lang="tr-TR" dirty="0" err="1" smtClean="0"/>
              <a:t>seriously</a:t>
            </a:r>
            <a:r>
              <a:rPr lang="tr-TR" dirty="0" smtClean="0"/>
              <a:t> </a:t>
            </a:r>
            <a:r>
              <a:rPr lang="tr-TR" dirty="0" err="1" smtClean="0"/>
              <a:t>conflict</a:t>
            </a:r>
            <a:r>
              <a:rPr lang="tr-TR" dirty="0" smtClean="0"/>
              <a:t> </a:t>
            </a:r>
            <a:r>
              <a:rPr lang="tr-TR" dirty="0" err="1" smtClean="0"/>
              <a:t>with</a:t>
            </a:r>
            <a:r>
              <a:rPr lang="tr-TR" dirty="0" smtClean="0"/>
              <a:t> </a:t>
            </a:r>
            <a:r>
              <a:rPr lang="tr-TR" dirty="0" err="1" smtClean="0"/>
              <a:t>the</a:t>
            </a:r>
            <a:r>
              <a:rPr lang="tr-TR" dirty="0" smtClean="0"/>
              <a:t> </a:t>
            </a:r>
            <a:r>
              <a:rPr lang="tr-TR" dirty="0" err="1" smtClean="0"/>
              <a:t>generally</a:t>
            </a:r>
            <a:r>
              <a:rPr lang="tr-TR" dirty="0" smtClean="0"/>
              <a:t> </a:t>
            </a:r>
            <a:r>
              <a:rPr lang="tr-TR" dirty="0" err="1" smtClean="0"/>
              <a:t>known</a:t>
            </a:r>
            <a:r>
              <a:rPr lang="tr-TR" dirty="0" smtClean="0"/>
              <a:t> </a:t>
            </a:r>
            <a:r>
              <a:rPr lang="tr-TR" dirty="0" err="1" smtClean="0"/>
              <a:t>facts</a:t>
            </a:r>
            <a:r>
              <a:rPr lang="tr-TR" dirty="0" smtClean="0"/>
              <a:t> of </a:t>
            </a:r>
            <a:r>
              <a:rPr lang="tr-TR" dirty="0" err="1" smtClean="0"/>
              <a:t>the</a:t>
            </a:r>
            <a:r>
              <a:rPr lang="tr-TR" dirty="0" smtClean="0"/>
              <a:t> </a:t>
            </a:r>
            <a:r>
              <a:rPr lang="tr-TR" dirty="0" err="1" smtClean="0"/>
              <a:t>natural</a:t>
            </a:r>
            <a:r>
              <a:rPr lang="tr-TR" dirty="0" smtClean="0"/>
              <a:t> </a:t>
            </a:r>
            <a:r>
              <a:rPr lang="tr-TR" dirty="0" err="1" smtClean="0"/>
              <a:t>history</a:t>
            </a:r>
            <a:r>
              <a:rPr lang="tr-TR" dirty="0" smtClean="0"/>
              <a:t> </a:t>
            </a:r>
            <a:r>
              <a:rPr lang="tr-TR" dirty="0" err="1" smtClean="0"/>
              <a:t>and</a:t>
            </a:r>
            <a:r>
              <a:rPr lang="tr-TR" dirty="0" smtClean="0"/>
              <a:t> </a:t>
            </a:r>
            <a:r>
              <a:rPr lang="tr-TR" dirty="0" err="1" smtClean="0"/>
              <a:t>biology</a:t>
            </a:r>
            <a:r>
              <a:rPr lang="tr-TR" dirty="0" smtClean="0"/>
              <a:t> of </a:t>
            </a:r>
            <a:r>
              <a:rPr lang="tr-TR" dirty="0" err="1" smtClean="0"/>
              <a:t>the</a:t>
            </a:r>
            <a:r>
              <a:rPr lang="tr-TR" dirty="0" smtClean="0"/>
              <a:t> </a:t>
            </a:r>
            <a:r>
              <a:rPr lang="tr-TR" dirty="0" err="1" smtClean="0"/>
              <a:t>disease</a:t>
            </a:r>
            <a:r>
              <a:rPr lang="tr-TR" dirty="0" smtClean="0"/>
              <a:t>.)</a:t>
            </a:r>
          </a:p>
          <a:p>
            <a:pPr marL="514350" indent="-514350">
              <a:buFont typeface="+mj-lt"/>
              <a:buAutoNum type="arabicPeriod"/>
            </a:pPr>
            <a:r>
              <a:rPr lang="tr-TR" b="1" dirty="0" smtClean="0"/>
              <a:t>Experiment</a:t>
            </a:r>
            <a:r>
              <a:rPr lang="tr-TR" dirty="0" smtClean="0"/>
              <a:t>(</a:t>
            </a:r>
            <a:r>
              <a:rPr lang="en-US" dirty="0"/>
              <a:t>The condition can be </a:t>
            </a:r>
            <a:r>
              <a:rPr lang="tr-TR" dirty="0" err="1" smtClean="0"/>
              <a:t>changed</a:t>
            </a:r>
            <a:r>
              <a:rPr lang="en-US" dirty="0" smtClean="0"/>
              <a:t> </a:t>
            </a:r>
            <a:r>
              <a:rPr lang="en-US" dirty="0"/>
              <a:t>(prevented or ameliorated) by an appropriate experimental </a:t>
            </a:r>
            <a:r>
              <a:rPr lang="en-US" dirty="0" smtClean="0"/>
              <a:t>regimen</a:t>
            </a:r>
            <a:r>
              <a:rPr lang="tr-TR" dirty="0" smtClean="0"/>
              <a:t>)</a:t>
            </a:r>
            <a:r>
              <a:rPr lang="en-US" b="1" dirty="0"/>
              <a:t> </a:t>
            </a:r>
            <a:endParaRPr lang="tr-TR" dirty="0" smtClean="0"/>
          </a:p>
          <a:p>
            <a:pPr marL="514350" indent="-514350">
              <a:buFont typeface="+mj-lt"/>
              <a:buAutoNum type="arabicPeriod"/>
            </a:pPr>
            <a:r>
              <a:rPr lang="tr-TR" b="1" dirty="0" err="1" smtClean="0"/>
              <a:t>Analogy</a:t>
            </a:r>
            <a:r>
              <a:rPr lang="tr-TR" b="1" dirty="0" smtClean="0"/>
              <a:t> </a:t>
            </a:r>
            <a:r>
              <a:rPr lang="tr-TR" dirty="0" smtClean="0"/>
              <a:t>(</a:t>
            </a:r>
            <a:r>
              <a:rPr lang="tr-TR" dirty="0" err="1" smtClean="0"/>
              <a:t>The</a:t>
            </a:r>
            <a:r>
              <a:rPr lang="tr-TR" dirty="0" smtClean="0"/>
              <a:t> </a:t>
            </a:r>
            <a:r>
              <a:rPr lang="tr-TR" dirty="0" err="1" smtClean="0"/>
              <a:t>effect</a:t>
            </a:r>
            <a:r>
              <a:rPr lang="tr-TR" dirty="0" smtClean="0"/>
              <a:t> of </a:t>
            </a:r>
            <a:r>
              <a:rPr lang="tr-TR" dirty="0" err="1" smtClean="0"/>
              <a:t>similar</a:t>
            </a:r>
            <a:r>
              <a:rPr lang="tr-TR" dirty="0" smtClean="0"/>
              <a:t> </a:t>
            </a:r>
            <a:r>
              <a:rPr lang="tr-TR" dirty="0" err="1" smtClean="0"/>
              <a:t>factors</a:t>
            </a:r>
            <a:r>
              <a:rPr lang="tr-TR" dirty="0" smtClean="0"/>
              <a:t> </a:t>
            </a:r>
            <a:r>
              <a:rPr lang="tr-TR" dirty="0" err="1" smtClean="0"/>
              <a:t>may</a:t>
            </a:r>
            <a:r>
              <a:rPr lang="tr-TR" dirty="0" smtClean="0"/>
              <a:t> be </a:t>
            </a:r>
            <a:r>
              <a:rPr lang="tr-TR" dirty="0" err="1" smtClean="0"/>
              <a:t>considered</a:t>
            </a:r>
            <a:r>
              <a:rPr lang="tr-TR" dirty="0" smtClean="0"/>
              <a:t>. </a:t>
            </a:r>
            <a:r>
              <a:rPr lang="tr-TR" dirty="0" err="1" smtClean="0"/>
              <a:t>Analogy</a:t>
            </a:r>
            <a:r>
              <a:rPr lang="tr-TR" dirty="0" smtClean="0"/>
              <a:t> </a:t>
            </a:r>
            <a:r>
              <a:rPr lang="tr-TR" dirty="0" err="1" smtClean="0"/>
              <a:t>provides</a:t>
            </a:r>
            <a:r>
              <a:rPr lang="tr-TR" dirty="0" smtClean="0"/>
              <a:t> </a:t>
            </a:r>
            <a:r>
              <a:rPr lang="tr-TR" dirty="0" err="1" smtClean="0"/>
              <a:t>more</a:t>
            </a:r>
            <a:r>
              <a:rPr lang="tr-TR" dirty="0" smtClean="0"/>
              <a:t> </a:t>
            </a:r>
            <a:r>
              <a:rPr lang="tr-TR" dirty="0" err="1" smtClean="0"/>
              <a:t>elaborate</a:t>
            </a:r>
            <a:r>
              <a:rPr lang="tr-TR" dirty="0" smtClean="0"/>
              <a:t> </a:t>
            </a:r>
            <a:r>
              <a:rPr lang="tr-TR" dirty="0" err="1" smtClean="0"/>
              <a:t>hypothesis</a:t>
            </a:r>
            <a:r>
              <a:rPr lang="tr-TR" dirty="0" smtClean="0"/>
              <a:t> </a:t>
            </a:r>
            <a:r>
              <a:rPr lang="tr-TR" dirty="0" err="1" smtClean="0"/>
              <a:t>about</a:t>
            </a:r>
            <a:r>
              <a:rPr lang="tr-TR" dirty="0" smtClean="0"/>
              <a:t> </a:t>
            </a:r>
            <a:r>
              <a:rPr lang="tr-TR" dirty="0" err="1" smtClean="0"/>
              <a:t>the</a:t>
            </a:r>
            <a:r>
              <a:rPr lang="tr-TR" dirty="0" smtClean="0"/>
              <a:t> </a:t>
            </a:r>
            <a:r>
              <a:rPr lang="tr-TR" dirty="0" err="1" smtClean="0"/>
              <a:t>associations</a:t>
            </a:r>
            <a:r>
              <a:rPr lang="tr-TR" dirty="0" smtClean="0"/>
              <a:t> </a:t>
            </a:r>
            <a:r>
              <a:rPr lang="tr-TR" dirty="0" err="1" smtClean="0"/>
              <a:t>under</a:t>
            </a:r>
            <a:r>
              <a:rPr lang="tr-TR" dirty="0" smtClean="0"/>
              <a:t> </a:t>
            </a:r>
            <a:r>
              <a:rPr lang="tr-TR" dirty="0" err="1" smtClean="0"/>
              <a:t>study</a:t>
            </a:r>
            <a:r>
              <a:rPr lang="tr-TR" dirty="0" smtClean="0"/>
              <a:t>. </a:t>
            </a:r>
            <a:r>
              <a:rPr lang="tr-TR" dirty="0" err="1" smtClean="0"/>
              <a:t>Eg</a:t>
            </a:r>
            <a:r>
              <a:rPr lang="tr-TR" dirty="0" smtClean="0"/>
              <a:t>: </a:t>
            </a:r>
            <a:r>
              <a:rPr lang="tr-TR" dirty="0" err="1" smtClean="0"/>
              <a:t>Active&amp;passive</a:t>
            </a:r>
            <a:r>
              <a:rPr lang="tr-TR" dirty="0" smtClean="0"/>
              <a:t> </a:t>
            </a:r>
            <a:r>
              <a:rPr lang="tr-TR" dirty="0" err="1" smtClean="0"/>
              <a:t>smoking</a:t>
            </a:r>
            <a:r>
              <a:rPr lang="tr-TR" dirty="0" smtClean="0"/>
              <a:t> </a:t>
            </a:r>
            <a:r>
              <a:rPr lang="tr-TR" dirty="0" err="1" smtClean="0"/>
              <a:t>or</a:t>
            </a:r>
            <a:r>
              <a:rPr lang="tr-TR" dirty="0" smtClean="0"/>
              <a:t>  </a:t>
            </a:r>
            <a:r>
              <a:rPr lang="tr-TR" dirty="0" err="1" smtClean="0"/>
              <a:t>effect</a:t>
            </a:r>
            <a:r>
              <a:rPr lang="tr-TR" dirty="0" smtClean="0"/>
              <a:t> of </a:t>
            </a:r>
            <a:r>
              <a:rPr lang="tr-TR" dirty="0" err="1" smtClean="0"/>
              <a:t>similar</a:t>
            </a:r>
            <a:r>
              <a:rPr lang="tr-TR" dirty="0" smtClean="0"/>
              <a:t> </a:t>
            </a:r>
            <a:r>
              <a:rPr lang="tr-TR" dirty="0" err="1" smtClean="0"/>
              <a:t>drugs</a:t>
            </a:r>
            <a:r>
              <a:rPr lang="tr-TR" dirty="0" smtClean="0"/>
              <a:t>.</a:t>
            </a:r>
          </a:p>
        </p:txBody>
      </p:sp>
    </p:spTree>
    <p:extLst>
      <p:ext uri="{BB962C8B-B14F-4D97-AF65-F5344CB8AC3E}">
        <p14:creationId xmlns:p14="http://schemas.microsoft.com/office/powerpoint/2010/main" val="4154278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124"/>
            <a:ext cx="8229600" cy="1143000"/>
          </a:xfrm>
        </p:spPr>
        <p:txBody>
          <a:bodyPr>
            <a:normAutofit/>
          </a:bodyPr>
          <a:lstStyle/>
          <a:p>
            <a:r>
              <a:rPr lang="tr-TR" sz="4000" dirty="0" err="1" smtClean="0"/>
              <a:t>Criteria</a:t>
            </a:r>
            <a:r>
              <a:rPr lang="tr-TR" sz="4000" dirty="0" smtClean="0"/>
              <a:t> </a:t>
            </a:r>
            <a:r>
              <a:rPr lang="tr-TR" sz="4000" dirty="0" err="1" smtClean="0"/>
              <a:t>for</a:t>
            </a:r>
            <a:r>
              <a:rPr lang="tr-TR" sz="4000" dirty="0" smtClean="0"/>
              <a:t> </a:t>
            </a:r>
            <a:r>
              <a:rPr lang="tr-TR" sz="4000" dirty="0" err="1" smtClean="0"/>
              <a:t>Causal</a:t>
            </a:r>
            <a:r>
              <a:rPr lang="tr-TR" sz="4000" dirty="0" smtClean="0"/>
              <a:t> </a:t>
            </a:r>
            <a:r>
              <a:rPr lang="tr-TR" sz="4000" dirty="0" err="1" smtClean="0"/>
              <a:t>Association-Gordis</a:t>
            </a:r>
            <a:endParaRPr lang="tr-TR" sz="4000" dirty="0"/>
          </a:p>
        </p:txBody>
      </p:sp>
      <p:sp>
        <p:nvSpPr>
          <p:cNvPr id="3" name="İçerik Yer Tutucusu 2"/>
          <p:cNvSpPr>
            <a:spLocks noGrp="1"/>
          </p:cNvSpPr>
          <p:nvPr>
            <p:ph idx="1"/>
          </p:nvPr>
        </p:nvSpPr>
        <p:spPr>
          <a:xfrm>
            <a:off x="457200" y="1268760"/>
            <a:ext cx="8229600" cy="5055840"/>
          </a:xfrm>
        </p:spPr>
        <p:txBody>
          <a:bodyPr/>
          <a:lstStyle/>
          <a:p>
            <a:pPr marL="514350" indent="-514350">
              <a:buFont typeface="+mj-lt"/>
              <a:buAutoNum type="arabicPeriod"/>
            </a:pPr>
            <a:r>
              <a:rPr lang="tr-TR" dirty="0" err="1" smtClean="0"/>
              <a:t>Temporal</a:t>
            </a:r>
            <a:r>
              <a:rPr lang="tr-TR" dirty="0" smtClean="0"/>
              <a:t> </a:t>
            </a:r>
            <a:r>
              <a:rPr lang="tr-TR" dirty="0" err="1" smtClean="0"/>
              <a:t>relationship</a:t>
            </a:r>
            <a:endParaRPr lang="tr-TR" dirty="0" smtClean="0"/>
          </a:p>
          <a:p>
            <a:pPr marL="514350" indent="-514350">
              <a:buFont typeface="+mj-lt"/>
              <a:buAutoNum type="arabicPeriod"/>
            </a:pPr>
            <a:r>
              <a:rPr lang="tr-TR" dirty="0" err="1" smtClean="0"/>
              <a:t>Strength</a:t>
            </a:r>
            <a:r>
              <a:rPr lang="tr-TR" dirty="0" smtClean="0"/>
              <a:t> of </a:t>
            </a:r>
            <a:r>
              <a:rPr lang="tr-TR" dirty="0" err="1" smtClean="0"/>
              <a:t>the</a:t>
            </a:r>
            <a:r>
              <a:rPr lang="tr-TR" dirty="0" smtClean="0"/>
              <a:t> </a:t>
            </a:r>
            <a:r>
              <a:rPr lang="tr-TR" dirty="0" err="1" smtClean="0"/>
              <a:t>association</a:t>
            </a:r>
            <a:endParaRPr lang="tr-TR" dirty="0" smtClean="0"/>
          </a:p>
          <a:p>
            <a:pPr marL="514350" indent="-514350">
              <a:buFont typeface="+mj-lt"/>
              <a:buAutoNum type="arabicPeriod"/>
            </a:pPr>
            <a:r>
              <a:rPr lang="tr-TR" dirty="0" err="1" smtClean="0"/>
              <a:t>Biologic</a:t>
            </a:r>
            <a:r>
              <a:rPr lang="tr-TR" dirty="0" smtClean="0"/>
              <a:t> </a:t>
            </a:r>
            <a:r>
              <a:rPr lang="tr-TR" dirty="0" err="1" smtClean="0"/>
              <a:t>plausability</a:t>
            </a:r>
            <a:endParaRPr lang="tr-TR" dirty="0" smtClean="0"/>
          </a:p>
          <a:p>
            <a:pPr marL="514350" indent="-514350">
              <a:buFont typeface="+mj-lt"/>
              <a:buAutoNum type="arabicPeriod"/>
            </a:pPr>
            <a:r>
              <a:rPr lang="tr-TR" dirty="0" err="1" smtClean="0"/>
              <a:t>Dose-response</a:t>
            </a:r>
            <a:r>
              <a:rPr lang="tr-TR" dirty="0" smtClean="0"/>
              <a:t> </a:t>
            </a:r>
            <a:r>
              <a:rPr lang="tr-TR" dirty="0" err="1" smtClean="0"/>
              <a:t>relationship</a:t>
            </a:r>
            <a:endParaRPr lang="tr-TR" dirty="0" smtClean="0"/>
          </a:p>
          <a:p>
            <a:pPr marL="514350" indent="-514350">
              <a:buFont typeface="+mj-lt"/>
              <a:buAutoNum type="arabicPeriod"/>
            </a:pPr>
            <a:r>
              <a:rPr lang="tr-TR" dirty="0" smtClean="0"/>
              <a:t>Replication of </a:t>
            </a:r>
            <a:r>
              <a:rPr lang="tr-TR" dirty="0" err="1" smtClean="0"/>
              <a:t>the</a:t>
            </a:r>
            <a:r>
              <a:rPr lang="tr-TR" dirty="0" smtClean="0"/>
              <a:t> </a:t>
            </a:r>
            <a:r>
              <a:rPr lang="tr-TR" dirty="0" err="1" smtClean="0"/>
              <a:t>findings</a:t>
            </a:r>
            <a:endParaRPr lang="tr-TR" dirty="0" smtClean="0"/>
          </a:p>
          <a:p>
            <a:pPr marL="514350" indent="-514350">
              <a:buFont typeface="+mj-lt"/>
              <a:buAutoNum type="arabicPeriod"/>
            </a:pPr>
            <a:r>
              <a:rPr lang="tr-TR" dirty="0" err="1" smtClean="0"/>
              <a:t>Effect</a:t>
            </a:r>
            <a:r>
              <a:rPr lang="tr-TR" dirty="0" smtClean="0"/>
              <a:t> of </a:t>
            </a:r>
            <a:r>
              <a:rPr lang="tr-TR" dirty="0" err="1" smtClean="0"/>
              <a:t>removing</a:t>
            </a:r>
            <a:r>
              <a:rPr lang="tr-TR" dirty="0" smtClean="0"/>
              <a:t> </a:t>
            </a:r>
            <a:r>
              <a:rPr lang="tr-TR" dirty="0" err="1" smtClean="0"/>
              <a:t>the</a:t>
            </a:r>
            <a:r>
              <a:rPr lang="tr-TR" dirty="0" smtClean="0"/>
              <a:t> </a:t>
            </a:r>
            <a:r>
              <a:rPr lang="tr-TR" dirty="0" err="1" smtClean="0"/>
              <a:t>exposure</a:t>
            </a:r>
            <a:endParaRPr lang="tr-TR" dirty="0" smtClean="0"/>
          </a:p>
          <a:p>
            <a:pPr marL="514350" indent="-514350">
              <a:buFont typeface="+mj-lt"/>
              <a:buAutoNum type="arabicPeriod"/>
            </a:pPr>
            <a:r>
              <a:rPr lang="tr-TR" dirty="0" err="1" smtClean="0"/>
              <a:t>Consideration</a:t>
            </a:r>
            <a:r>
              <a:rPr lang="tr-TR" dirty="0" smtClean="0"/>
              <a:t> of </a:t>
            </a:r>
            <a:r>
              <a:rPr lang="tr-TR" dirty="0" err="1"/>
              <a:t>a</a:t>
            </a:r>
            <a:r>
              <a:rPr lang="tr-TR" dirty="0" err="1" smtClean="0"/>
              <a:t>lternate</a:t>
            </a:r>
            <a:r>
              <a:rPr lang="tr-TR" dirty="0" smtClean="0"/>
              <a:t> </a:t>
            </a:r>
            <a:r>
              <a:rPr lang="tr-TR" dirty="0" err="1"/>
              <a:t>e</a:t>
            </a:r>
            <a:r>
              <a:rPr lang="tr-TR" dirty="0" err="1" smtClean="0"/>
              <a:t>xplanations</a:t>
            </a:r>
            <a:endParaRPr lang="tr-TR" dirty="0" smtClean="0"/>
          </a:p>
          <a:p>
            <a:pPr marL="514350" indent="-514350">
              <a:buFont typeface="+mj-lt"/>
              <a:buAutoNum type="arabicPeriod"/>
            </a:pPr>
            <a:r>
              <a:rPr lang="tr-TR" dirty="0" err="1" smtClean="0"/>
              <a:t>Specificity</a:t>
            </a:r>
            <a:r>
              <a:rPr lang="tr-TR" dirty="0" smtClean="0"/>
              <a:t> of </a:t>
            </a:r>
            <a:r>
              <a:rPr lang="tr-TR" dirty="0" err="1" smtClean="0"/>
              <a:t>the</a:t>
            </a:r>
            <a:r>
              <a:rPr lang="tr-TR" dirty="0" smtClean="0"/>
              <a:t> </a:t>
            </a:r>
            <a:r>
              <a:rPr lang="tr-TR" dirty="0" err="1" smtClean="0"/>
              <a:t>association</a:t>
            </a:r>
            <a:endParaRPr lang="tr-TR" dirty="0" smtClean="0"/>
          </a:p>
          <a:p>
            <a:pPr marL="514350" indent="-514350">
              <a:buFont typeface="+mj-lt"/>
              <a:buAutoNum type="arabicPeriod"/>
            </a:pPr>
            <a:r>
              <a:rPr lang="tr-TR" dirty="0" err="1" smtClean="0"/>
              <a:t>Consistency</a:t>
            </a:r>
            <a:r>
              <a:rPr lang="tr-TR" dirty="0" smtClean="0"/>
              <a:t> </a:t>
            </a:r>
            <a:r>
              <a:rPr lang="tr-TR" dirty="0" err="1" smtClean="0"/>
              <a:t>with</a:t>
            </a:r>
            <a:r>
              <a:rPr lang="tr-TR" dirty="0" smtClean="0"/>
              <a:t> </a:t>
            </a:r>
            <a:r>
              <a:rPr lang="tr-TR" dirty="0" err="1" smtClean="0"/>
              <a:t>other</a:t>
            </a:r>
            <a:r>
              <a:rPr lang="tr-TR" dirty="0" smtClean="0"/>
              <a:t> </a:t>
            </a:r>
            <a:r>
              <a:rPr lang="tr-TR" dirty="0" err="1" smtClean="0"/>
              <a:t>knowledge</a:t>
            </a:r>
            <a:endParaRPr lang="tr-TR" dirty="0"/>
          </a:p>
        </p:txBody>
      </p:sp>
    </p:spTree>
    <p:extLst>
      <p:ext uri="{BB962C8B-B14F-4D97-AF65-F5344CB8AC3E}">
        <p14:creationId xmlns:p14="http://schemas.microsoft.com/office/powerpoint/2010/main" val="4138295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1.Temporal </a:t>
            </a:r>
            <a:r>
              <a:rPr lang="tr-TR" dirty="0" err="1" smtClean="0"/>
              <a:t>Relationship</a:t>
            </a:r>
            <a:endParaRPr lang="tr-TR" dirty="0"/>
          </a:p>
        </p:txBody>
      </p:sp>
      <p:sp>
        <p:nvSpPr>
          <p:cNvPr id="3" name="İçerik Yer Tutucusu 2"/>
          <p:cNvSpPr>
            <a:spLocks noGrp="1"/>
          </p:cNvSpPr>
          <p:nvPr>
            <p:ph idx="1"/>
          </p:nvPr>
        </p:nvSpPr>
        <p:spPr/>
        <p:txBody>
          <a:bodyPr/>
          <a:lstStyle/>
          <a:p>
            <a:r>
              <a:rPr lang="tr-TR" dirty="0" err="1" smtClean="0"/>
              <a:t>It</a:t>
            </a:r>
            <a:r>
              <a:rPr lang="tr-TR" dirty="0" smtClean="0"/>
              <a:t> is </a:t>
            </a:r>
            <a:r>
              <a:rPr lang="tr-TR" dirty="0" err="1" smtClean="0"/>
              <a:t>clear</a:t>
            </a:r>
            <a:r>
              <a:rPr lang="tr-TR" dirty="0" smtClean="0"/>
              <a:t> </a:t>
            </a:r>
            <a:r>
              <a:rPr lang="tr-TR" dirty="0" err="1" smtClean="0"/>
              <a:t>that</a:t>
            </a:r>
            <a:r>
              <a:rPr lang="tr-TR" dirty="0" smtClean="0"/>
              <a:t> </a:t>
            </a:r>
            <a:r>
              <a:rPr lang="tr-TR" dirty="0" err="1" smtClean="0"/>
              <a:t>if</a:t>
            </a:r>
            <a:r>
              <a:rPr lang="tr-TR" dirty="0" smtClean="0"/>
              <a:t> a </a:t>
            </a:r>
            <a:r>
              <a:rPr lang="tr-TR" dirty="0" err="1" smtClean="0"/>
              <a:t>factor</a:t>
            </a:r>
            <a:r>
              <a:rPr lang="tr-TR" dirty="0" smtClean="0"/>
              <a:t> is </a:t>
            </a:r>
            <a:r>
              <a:rPr lang="tr-TR" dirty="0" err="1" smtClean="0"/>
              <a:t>believed</a:t>
            </a:r>
            <a:r>
              <a:rPr lang="tr-TR" dirty="0" smtClean="0"/>
              <a:t>  </a:t>
            </a:r>
            <a:r>
              <a:rPr lang="tr-TR" dirty="0" err="1" smtClean="0"/>
              <a:t>to</a:t>
            </a:r>
            <a:r>
              <a:rPr lang="tr-TR" dirty="0" smtClean="0"/>
              <a:t> be </a:t>
            </a:r>
            <a:r>
              <a:rPr lang="tr-TR" dirty="0" err="1" smtClean="0"/>
              <a:t>the</a:t>
            </a:r>
            <a:r>
              <a:rPr lang="tr-TR" dirty="0" smtClean="0"/>
              <a:t> </a:t>
            </a:r>
            <a:r>
              <a:rPr lang="tr-TR" dirty="0" err="1" smtClean="0"/>
              <a:t>cause</a:t>
            </a:r>
            <a:r>
              <a:rPr lang="tr-TR" dirty="0" smtClean="0"/>
              <a:t> of a </a:t>
            </a:r>
            <a:r>
              <a:rPr lang="tr-TR" dirty="0" err="1" smtClean="0"/>
              <a:t>disease</a:t>
            </a:r>
            <a:r>
              <a:rPr lang="tr-TR" dirty="0" smtClean="0"/>
              <a:t>, </a:t>
            </a:r>
            <a:r>
              <a:rPr lang="tr-TR" dirty="0" err="1" smtClean="0"/>
              <a:t>exposure</a:t>
            </a:r>
            <a:r>
              <a:rPr lang="tr-TR" dirty="0" smtClean="0"/>
              <a:t> </a:t>
            </a:r>
            <a:r>
              <a:rPr lang="tr-TR" dirty="0" err="1" smtClean="0"/>
              <a:t>must</a:t>
            </a:r>
            <a:r>
              <a:rPr lang="tr-TR" dirty="0" smtClean="0"/>
              <a:t> </a:t>
            </a:r>
            <a:r>
              <a:rPr lang="tr-TR" dirty="0" err="1" smtClean="0"/>
              <a:t>have</a:t>
            </a:r>
            <a:r>
              <a:rPr lang="tr-TR" dirty="0" smtClean="0"/>
              <a:t> </a:t>
            </a:r>
            <a:r>
              <a:rPr lang="tr-TR" dirty="0" err="1" smtClean="0"/>
              <a:t>occured</a:t>
            </a:r>
            <a:r>
              <a:rPr lang="tr-TR" dirty="0" smtClean="0"/>
              <a:t> </a:t>
            </a:r>
            <a:r>
              <a:rPr lang="tr-TR" dirty="0" err="1" smtClean="0"/>
              <a:t>before</a:t>
            </a:r>
            <a:r>
              <a:rPr lang="tr-TR" dirty="0" smtClean="0"/>
              <a:t> </a:t>
            </a:r>
            <a:r>
              <a:rPr lang="tr-TR" dirty="0" err="1" smtClean="0"/>
              <a:t>the</a:t>
            </a:r>
            <a:r>
              <a:rPr lang="tr-TR" dirty="0" smtClean="0"/>
              <a:t> </a:t>
            </a:r>
            <a:r>
              <a:rPr lang="tr-TR" dirty="0" err="1" smtClean="0"/>
              <a:t>disease</a:t>
            </a:r>
            <a:r>
              <a:rPr lang="tr-TR" dirty="0" smtClean="0"/>
              <a:t> </a:t>
            </a:r>
            <a:r>
              <a:rPr lang="tr-TR" dirty="0" err="1" smtClean="0"/>
              <a:t>developed</a:t>
            </a:r>
            <a:endParaRPr lang="tr-TR" dirty="0" smtClean="0"/>
          </a:p>
          <a:p>
            <a:r>
              <a:rPr lang="tr-TR" dirty="0" err="1" smtClean="0"/>
              <a:t>The</a:t>
            </a:r>
            <a:r>
              <a:rPr lang="tr-TR" dirty="0" smtClean="0"/>
              <a:t> </a:t>
            </a:r>
            <a:r>
              <a:rPr lang="tr-TR" dirty="0" err="1" smtClean="0"/>
              <a:t>most</a:t>
            </a:r>
            <a:r>
              <a:rPr lang="tr-TR" dirty="0" smtClean="0"/>
              <a:t> </a:t>
            </a:r>
            <a:r>
              <a:rPr lang="tr-TR" dirty="0" err="1" smtClean="0"/>
              <a:t>important</a:t>
            </a:r>
            <a:r>
              <a:rPr lang="tr-TR" dirty="0" smtClean="0"/>
              <a:t> </a:t>
            </a:r>
            <a:r>
              <a:rPr lang="tr-TR" dirty="0" err="1" smtClean="0"/>
              <a:t>criterion</a:t>
            </a:r>
            <a:r>
              <a:rPr lang="tr-TR" dirty="0" smtClean="0"/>
              <a:t> </a:t>
            </a:r>
            <a:r>
              <a:rPr lang="tr-TR" dirty="0" err="1" smtClean="0"/>
              <a:t>that</a:t>
            </a:r>
            <a:r>
              <a:rPr lang="tr-TR" dirty="0" smtClean="0"/>
              <a:t> </a:t>
            </a:r>
            <a:r>
              <a:rPr lang="tr-TR" dirty="0" err="1" smtClean="0"/>
              <a:t>must</a:t>
            </a:r>
            <a:r>
              <a:rPr lang="tr-TR" dirty="0" smtClean="0"/>
              <a:t> </a:t>
            </a:r>
            <a:r>
              <a:rPr lang="tr-TR" dirty="0" err="1" smtClean="0"/>
              <a:t>always</a:t>
            </a:r>
            <a:r>
              <a:rPr lang="tr-TR" dirty="0" smtClean="0"/>
              <a:t> be met</a:t>
            </a:r>
          </a:p>
          <a:p>
            <a:r>
              <a:rPr lang="tr-TR" dirty="0" err="1" smtClean="0"/>
              <a:t>Exposure</a:t>
            </a:r>
            <a:r>
              <a:rPr lang="tr-TR" dirty="0" smtClean="0"/>
              <a:t> </a:t>
            </a:r>
            <a:r>
              <a:rPr lang="tr-TR" dirty="0" err="1" smtClean="0"/>
              <a:t>precedes</a:t>
            </a:r>
            <a:r>
              <a:rPr lang="tr-TR" dirty="0" smtClean="0"/>
              <a:t> </a:t>
            </a:r>
            <a:r>
              <a:rPr lang="tr-TR" dirty="0" err="1" smtClean="0"/>
              <a:t>disease</a:t>
            </a:r>
            <a:r>
              <a:rPr lang="tr-TR" dirty="0" smtClean="0"/>
              <a:t> </a:t>
            </a:r>
            <a:r>
              <a:rPr lang="tr-TR" dirty="0" err="1" smtClean="0"/>
              <a:t>development</a:t>
            </a:r>
            <a:r>
              <a:rPr lang="tr-TR" dirty="0" smtClean="0"/>
              <a:t> </a:t>
            </a:r>
            <a:r>
              <a:rPr lang="tr-TR" dirty="0" err="1" smtClean="0"/>
              <a:t>with</a:t>
            </a:r>
            <a:r>
              <a:rPr lang="tr-TR" dirty="0" smtClean="0"/>
              <a:t> </a:t>
            </a:r>
            <a:r>
              <a:rPr lang="tr-TR" dirty="0" err="1" smtClean="0"/>
              <a:t>adequate</a:t>
            </a:r>
            <a:r>
              <a:rPr lang="tr-TR" dirty="0" smtClean="0"/>
              <a:t> </a:t>
            </a:r>
            <a:r>
              <a:rPr lang="tr-TR" dirty="0" err="1" smtClean="0"/>
              <a:t>elapsed</a:t>
            </a:r>
            <a:r>
              <a:rPr lang="tr-TR" dirty="0" smtClean="0"/>
              <a:t> time-</a:t>
            </a:r>
            <a:r>
              <a:rPr lang="tr-TR" dirty="0" err="1" smtClean="0"/>
              <a:t>latency</a:t>
            </a:r>
            <a:r>
              <a:rPr lang="tr-TR" dirty="0" smtClean="0"/>
              <a:t>, </a:t>
            </a:r>
            <a:r>
              <a:rPr lang="tr-TR" dirty="0" err="1" smtClean="0"/>
              <a:t>incubation</a:t>
            </a:r>
            <a:r>
              <a:rPr lang="tr-TR" dirty="0" smtClean="0"/>
              <a:t> </a:t>
            </a:r>
            <a:r>
              <a:rPr lang="tr-TR" dirty="0" err="1" smtClean="0"/>
              <a:t>period</a:t>
            </a:r>
            <a:endParaRPr lang="tr-TR" dirty="0" smtClean="0"/>
          </a:p>
          <a:p>
            <a:r>
              <a:rPr lang="tr-TR" dirty="0" err="1" smtClean="0"/>
              <a:t>It</a:t>
            </a:r>
            <a:r>
              <a:rPr lang="tr-TR" dirty="0" smtClean="0"/>
              <a:t> is </a:t>
            </a:r>
            <a:r>
              <a:rPr lang="tr-TR" dirty="0" err="1" smtClean="0"/>
              <a:t>often</a:t>
            </a:r>
            <a:r>
              <a:rPr lang="tr-TR" dirty="0" smtClean="0"/>
              <a:t> </a:t>
            </a:r>
            <a:r>
              <a:rPr lang="tr-TR" dirty="0" err="1" smtClean="0"/>
              <a:t>easier</a:t>
            </a:r>
            <a:r>
              <a:rPr lang="tr-TR" dirty="0" smtClean="0"/>
              <a:t> </a:t>
            </a:r>
            <a:r>
              <a:rPr lang="tr-TR" dirty="0" err="1" smtClean="0"/>
              <a:t>to</a:t>
            </a:r>
            <a:r>
              <a:rPr lang="tr-TR" dirty="0" smtClean="0"/>
              <a:t> </a:t>
            </a:r>
            <a:r>
              <a:rPr lang="tr-TR" dirty="0" err="1" smtClean="0"/>
              <a:t>establish</a:t>
            </a:r>
            <a:r>
              <a:rPr lang="tr-TR" dirty="0" smtClean="0"/>
              <a:t> a </a:t>
            </a:r>
            <a:r>
              <a:rPr lang="tr-TR" dirty="0" err="1" smtClean="0"/>
              <a:t>temporal</a:t>
            </a:r>
            <a:r>
              <a:rPr lang="tr-TR" dirty="0" smtClean="0"/>
              <a:t> </a:t>
            </a:r>
            <a:r>
              <a:rPr lang="tr-TR" dirty="0" err="1" smtClean="0"/>
              <a:t>relationship</a:t>
            </a:r>
            <a:r>
              <a:rPr lang="tr-TR" dirty="0" smtClean="0"/>
              <a:t> in a </a:t>
            </a:r>
            <a:r>
              <a:rPr lang="tr-TR" dirty="0" err="1" smtClean="0"/>
              <a:t>prospective</a:t>
            </a:r>
            <a:r>
              <a:rPr lang="tr-TR" dirty="0" smtClean="0"/>
              <a:t> </a:t>
            </a:r>
            <a:r>
              <a:rPr lang="tr-TR" dirty="0" err="1" smtClean="0"/>
              <a:t>cohort</a:t>
            </a:r>
            <a:r>
              <a:rPr lang="tr-TR" dirty="0" smtClean="0"/>
              <a:t> </a:t>
            </a:r>
            <a:r>
              <a:rPr lang="tr-TR" dirty="0" err="1" smtClean="0"/>
              <a:t>study</a:t>
            </a:r>
            <a:r>
              <a:rPr lang="tr-TR" dirty="0" smtClean="0"/>
              <a:t> </a:t>
            </a:r>
            <a:r>
              <a:rPr lang="tr-TR" dirty="0" err="1" smtClean="0"/>
              <a:t>than</a:t>
            </a:r>
            <a:r>
              <a:rPr lang="tr-TR" dirty="0" smtClean="0"/>
              <a:t> in a </a:t>
            </a:r>
            <a:r>
              <a:rPr lang="tr-TR" dirty="0" err="1" smtClean="0"/>
              <a:t>case-control</a:t>
            </a:r>
            <a:r>
              <a:rPr lang="tr-TR" dirty="0" smtClean="0"/>
              <a:t> </a:t>
            </a:r>
            <a:r>
              <a:rPr lang="tr-TR" dirty="0" err="1" smtClean="0"/>
              <a:t>study</a:t>
            </a:r>
            <a:r>
              <a:rPr lang="tr-TR" dirty="0" smtClean="0"/>
              <a:t> </a:t>
            </a:r>
            <a:r>
              <a:rPr lang="tr-TR" dirty="0" err="1" smtClean="0"/>
              <a:t>or</a:t>
            </a:r>
            <a:r>
              <a:rPr lang="tr-TR" dirty="0" smtClean="0"/>
              <a:t> </a:t>
            </a:r>
            <a:r>
              <a:rPr lang="tr-TR" dirty="0" err="1" smtClean="0"/>
              <a:t>retrospective</a:t>
            </a:r>
            <a:r>
              <a:rPr lang="tr-TR" dirty="0" smtClean="0"/>
              <a:t> </a:t>
            </a:r>
            <a:r>
              <a:rPr lang="tr-TR" dirty="0" err="1" smtClean="0"/>
              <a:t>cohort</a:t>
            </a:r>
            <a:r>
              <a:rPr lang="tr-TR" dirty="0" smtClean="0"/>
              <a:t> </a:t>
            </a:r>
            <a:r>
              <a:rPr lang="tr-TR" dirty="0" err="1" smtClean="0"/>
              <a:t>study</a:t>
            </a:r>
            <a:endParaRPr lang="tr-TR" dirty="0"/>
          </a:p>
        </p:txBody>
      </p:sp>
    </p:spTree>
    <p:extLst>
      <p:ext uri="{BB962C8B-B14F-4D97-AF65-F5344CB8AC3E}">
        <p14:creationId xmlns:p14="http://schemas.microsoft.com/office/powerpoint/2010/main" val="2982329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err="1" smtClean="0"/>
              <a:t>The</a:t>
            </a:r>
            <a:r>
              <a:rPr lang="tr-TR" dirty="0" smtClean="0"/>
              <a:t> </a:t>
            </a:r>
            <a:r>
              <a:rPr lang="tr-TR" dirty="0" err="1" smtClean="0"/>
              <a:t>following</a:t>
            </a:r>
            <a:r>
              <a:rPr lang="tr-TR" dirty="0" smtClean="0"/>
              <a:t> </a:t>
            </a:r>
            <a:r>
              <a:rPr lang="tr-TR" dirty="0" err="1" smtClean="0"/>
              <a:t>conditions</a:t>
            </a:r>
            <a:r>
              <a:rPr lang="tr-TR" dirty="0" smtClean="0"/>
              <a:t> </a:t>
            </a:r>
            <a:r>
              <a:rPr lang="tr-TR" dirty="0" err="1" smtClean="0"/>
              <a:t>have</a:t>
            </a:r>
            <a:r>
              <a:rPr lang="tr-TR" dirty="0" smtClean="0"/>
              <a:t> </a:t>
            </a:r>
            <a:r>
              <a:rPr lang="tr-TR" dirty="0" err="1" smtClean="0"/>
              <a:t>been</a:t>
            </a:r>
            <a:r>
              <a:rPr lang="tr-TR" dirty="0" smtClean="0"/>
              <a:t> met</a:t>
            </a:r>
          </a:p>
          <a:p>
            <a:pPr lvl="1"/>
            <a:r>
              <a:rPr lang="tr-TR" dirty="0" err="1" smtClean="0"/>
              <a:t>The</a:t>
            </a:r>
            <a:r>
              <a:rPr lang="tr-TR" dirty="0" smtClean="0"/>
              <a:t> </a:t>
            </a:r>
            <a:r>
              <a:rPr lang="tr-TR" dirty="0" err="1" smtClean="0"/>
              <a:t>study</a:t>
            </a:r>
            <a:r>
              <a:rPr lang="tr-TR" dirty="0" smtClean="0"/>
              <a:t> has an </a:t>
            </a:r>
            <a:r>
              <a:rPr lang="tr-TR" dirty="0" err="1" smtClean="0"/>
              <a:t>adequate</a:t>
            </a:r>
            <a:r>
              <a:rPr lang="tr-TR" dirty="0" smtClean="0"/>
              <a:t> </a:t>
            </a:r>
            <a:r>
              <a:rPr lang="tr-TR" dirty="0" err="1" smtClean="0"/>
              <a:t>sample</a:t>
            </a:r>
            <a:r>
              <a:rPr lang="tr-TR" dirty="0" smtClean="0"/>
              <a:t> size</a:t>
            </a:r>
          </a:p>
          <a:p>
            <a:pPr lvl="1"/>
            <a:r>
              <a:rPr lang="tr-TR" dirty="0" err="1" smtClean="0"/>
              <a:t>The</a:t>
            </a:r>
            <a:r>
              <a:rPr lang="tr-TR" dirty="0" smtClean="0"/>
              <a:t> </a:t>
            </a:r>
            <a:r>
              <a:rPr lang="tr-TR" dirty="0" err="1" smtClean="0"/>
              <a:t>study</a:t>
            </a:r>
            <a:r>
              <a:rPr lang="tr-TR" dirty="0" smtClean="0"/>
              <a:t> is </a:t>
            </a:r>
            <a:r>
              <a:rPr lang="tr-TR" dirty="0" err="1" smtClean="0"/>
              <a:t>free</a:t>
            </a:r>
            <a:r>
              <a:rPr lang="tr-TR" dirty="0" smtClean="0"/>
              <a:t> of </a:t>
            </a:r>
            <a:r>
              <a:rPr lang="tr-TR" dirty="0" err="1" smtClean="0"/>
              <a:t>bias</a:t>
            </a:r>
            <a:endParaRPr lang="tr-TR" dirty="0" smtClean="0"/>
          </a:p>
          <a:p>
            <a:pPr lvl="1"/>
            <a:r>
              <a:rPr lang="tr-TR" dirty="0" err="1" smtClean="0"/>
              <a:t>Adjustment</a:t>
            </a:r>
            <a:r>
              <a:rPr lang="tr-TR" dirty="0" smtClean="0"/>
              <a:t> </a:t>
            </a:r>
            <a:r>
              <a:rPr lang="tr-TR" dirty="0" err="1" smtClean="0"/>
              <a:t>for</a:t>
            </a:r>
            <a:r>
              <a:rPr lang="tr-TR" dirty="0" smtClean="0"/>
              <a:t> </a:t>
            </a:r>
            <a:r>
              <a:rPr lang="tr-TR" dirty="0" err="1" smtClean="0"/>
              <a:t>possible</a:t>
            </a:r>
            <a:r>
              <a:rPr lang="tr-TR" dirty="0" smtClean="0"/>
              <a:t> </a:t>
            </a:r>
            <a:r>
              <a:rPr lang="tr-TR" dirty="0" err="1" smtClean="0"/>
              <a:t>confounders</a:t>
            </a:r>
            <a:r>
              <a:rPr lang="tr-TR" dirty="0" smtClean="0"/>
              <a:t> has </a:t>
            </a:r>
            <a:r>
              <a:rPr lang="tr-TR" dirty="0" err="1" smtClean="0"/>
              <a:t>been</a:t>
            </a:r>
            <a:r>
              <a:rPr lang="tr-TR" dirty="0" smtClean="0"/>
              <a:t> done</a:t>
            </a:r>
          </a:p>
          <a:p>
            <a:pPr marL="393192" lvl="1" indent="0">
              <a:buNone/>
            </a:pPr>
            <a:endParaRPr lang="tr-TR" dirty="0"/>
          </a:p>
          <a:p>
            <a:r>
              <a:rPr lang="tr-TR" dirty="0" err="1" smtClean="0"/>
              <a:t>There</a:t>
            </a:r>
            <a:r>
              <a:rPr lang="tr-TR" dirty="0" smtClean="0"/>
              <a:t> is an </a:t>
            </a:r>
            <a:r>
              <a:rPr lang="tr-TR" dirty="0" err="1" smtClean="0"/>
              <a:t>association</a:t>
            </a:r>
            <a:r>
              <a:rPr lang="tr-TR" dirty="0" smtClean="0"/>
              <a:t> </a:t>
            </a:r>
            <a:r>
              <a:rPr lang="tr-TR" dirty="0" err="1" smtClean="0"/>
              <a:t>between</a:t>
            </a:r>
            <a:r>
              <a:rPr lang="tr-TR" dirty="0" smtClean="0"/>
              <a:t> </a:t>
            </a:r>
            <a:r>
              <a:rPr lang="tr-TR" dirty="0" err="1" smtClean="0"/>
              <a:t>exposure</a:t>
            </a:r>
            <a:r>
              <a:rPr lang="tr-TR" dirty="0" smtClean="0"/>
              <a:t> of </a:t>
            </a:r>
            <a:r>
              <a:rPr lang="tr-TR" dirty="0" err="1" smtClean="0"/>
              <a:t>interest</a:t>
            </a:r>
            <a:r>
              <a:rPr lang="tr-TR" dirty="0" smtClean="0"/>
              <a:t> </a:t>
            </a:r>
            <a:r>
              <a:rPr lang="tr-TR" dirty="0" err="1" smtClean="0"/>
              <a:t>and</a:t>
            </a:r>
            <a:r>
              <a:rPr lang="tr-TR" dirty="0" smtClean="0"/>
              <a:t> </a:t>
            </a:r>
            <a:r>
              <a:rPr lang="tr-TR" dirty="0" err="1" smtClean="0"/>
              <a:t>the</a:t>
            </a:r>
            <a:r>
              <a:rPr lang="tr-TR" dirty="0" smtClean="0"/>
              <a:t> </a:t>
            </a:r>
            <a:r>
              <a:rPr lang="tr-TR" dirty="0" err="1" smtClean="0"/>
              <a:t>disease</a:t>
            </a:r>
            <a:r>
              <a:rPr lang="tr-TR" dirty="0" smtClean="0"/>
              <a:t> </a:t>
            </a:r>
            <a:r>
              <a:rPr lang="tr-TR" dirty="0" err="1" smtClean="0"/>
              <a:t>outcome</a:t>
            </a:r>
            <a:endParaRPr lang="tr-TR" dirty="0" smtClean="0"/>
          </a:p>
          <a:p>
            <a:pPr marL="0" indent="0">
              <a:buNone/>
            </a:pPr>
            <a:r>
              <a:rPr lang="tr-TR" sz="4400" b="1" dirty="0" smtClean="0">
                <a:solidFill>
                  <a:srgbClr val="C00000"/>
                </a:solidFill>
              </a:rPr>
              <a:t>   Is </a:t>
            </a:r>
            <a:r>
              <a:rPr lang="tr-TR" sz="4400" b="1" dirty="0" err="1" smtClean="0">
                <a:solidFill>
                  <a:srgbClr val="C00000"/>
                </a:solidFill>
              </a:rPr>
              <a:t>the</a:t>
            </a:r>
            <a:r>
              <a:rPr lang="tr-TR" sz="4400" b="1" dirty="0" smtClean="0">
                <a:solidFill>
                  <a:srgbClr val="C00000"/>
                </a:solidFill>
              </a:rPr>
              <a:t> </a:t>
            </a:r>
            <a:r>
              <a:rPr lang="tr-TR" sz="4400" b="1" dirty="0" err="1" smtClean="0">
                <a:solidFill>
                  <a:srgbClr val="C00000"/>
                </a:solidFill>
              </a:rPr>
              <a:t>association</a:t>
            </a:r>
            <a:r>
              <a:rPr lang="tr-TR" sz="4400" b="1" dirty="0" smtClean="0">
                <a:solidFill>
                  <a:srgbClr val="C00000"/>
                </a:solidFill>
              </a:rPr>
              <a:t> </a:t>
            </a:r>
            <a:r>
              <a:rPr lang="tr-TR" sz="4400" b="1" dirty="0" err="1" smtClean="0">
                <a:solidFill>
                  <a:srgbClr val="C00000"/>
                </a:solidFill>
              </a:rPr>
              <a:t>casual</a:t>
            </a:r>
            <a:r>
              <a:rPr lang="tr-TR" sz="4400" b="1" dirty="0" smtClean="0">
                <a:solidFill>
                  <a:srgbClr val="C00000"/>
                </a:solidFill>
              </a:rPr>
              <a:t> ?</a:t>
            </a:r>
            <a:endParaRPr lang="tr-TR" sz="4400" b="1" dirty="0">
              <a:solidFill>
                <a:srgbClr val="C00000"/>
              </a:solidFill>
            </a:endParaRPr>
          </a:p>
        </p:txBody>
      </p:sp>
    </p:spTree>
    <p:extLst>
      <p:ext uri="{BB962C8B-B14F-4D97-AF65-F5344CB8AC3E}">
        <p14:creationId xmlns:p14="http://schemas.microsoft.com/office/powerpoint/2010/main" val="6044963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2.Strength of </a:t>
            </a:r>
            <a:r>
              <a:rPr lang="tr-TR" dirty="0" err="1" smtClean="0"/>
              <a:t>the</a:t>
            </a:r>
            <a:r>
              <a:rPr lang="tr-TR" dirty="0" smtClean="0"/>
              <a:t> </a:t>
            </a:r>
            <a:r>
              <a:rPr lang="tr-TR" dirty="0" err="1" smtClean="0"/>
              <a:t>Association</a:t>
            </a:r>
            <a:endParaRPr lang="tr-TR" dirty="0"/>
          </a:p>
        </p:txBody>
      </p:sp>
      <p:sp>
        <p:nvSpPr>
          <p:cNvPr id="3" name="İçerik Yer Tutucusu 2"/>
          <p:cNvSpPr>
            <a:spLocks noGrp="1"/>
          </p:cNvSpPr>
          <p:nvPr>
            <p:ph idx="1"/>
          </p:nvPr>
        </p:nvSpPr>
        <p:spPr/>
        <p:txBody>
          <a:bodyPr>
            <a:normAutofit fontScale="92500"/>
          </a:bodyPr>
          <a:lstStyle/>
          <a:p>
            <a:r>
              <a:rPr lang="tr-TR" dirty="0" err="1" smtClean="0"/>
              <a:t>The</a:t>
            </a:r>
            <a:r>
              <a:rPr lang="tr-TR" dirty="0" smtClean="0"/>
              <a:t> </a:t>
            </a:r>
            <a:r>
              <a:rPr lang="tr-TR" dirty="0" err="1" smtClean="0"/>
              <a:t>stength</a:t>
            </a:r>
            <a:r>
              <a:rPr lang="tr-TR" dirty="0" smtClean="0"/>
              <a:t> of </a:t>
            </a:r>
            <a:r>
              <a:rPr lang="tr-TR" dirty="0" err="1" smtClean="0"/>
              <a:t>the</a:t>
            </a:r>
            <a:r>
              <a:rPr lang="tr-TR" dirty="0" smtClean="0"/>
              <a:t> </a:t>
            </a:r>
            <a:r>
              <a:rPr lang="tr-TR" dirty="0" err="1" smtClean="0"/>
              <a:t>association</a:t>
            </a:r>
            <a:r>
              <a:rPr lang="tr-TR" dirty="0" smtClean="0"/>
              <a:t> is </a:t>
            </a:r>
            <a:r>
              <a:rPr lang="tr-TR" dirty="0" err="1" smtClean="0"/>
              <a:t>measured</a:t>
            </a:r>
            <a:r>
              <a:rPr lang="tr-TR" dirty="0" smtClean="0"/>
              <a:t> </a:t>
            </a:r>
            <a:r>
              <a:rPr lang="tr-TR" dirty="0" err="1" smtClean="0"/>
              <a:t>by</a:t>
            </a:r>
            <a:r>
              <a:rPr lang="tr-TR" dirty="0" smtClean="0"/>
              <a:t> </a:t>
            </a:r>
            <a:r>
              <a:rPr lang="tr-TR" dirty="0" err="1" smtClean="0"/>
              <a:t>the</a:t>
            </a:r>
            <a:r>
              <a:rPr lang="tr-TR" dirty="0" smtClean="0"/>
              <a:t> </a:t>
            </a:r>
            <a:r>
              <a:rPr lang="tr-TR" dirty="0" err="1" smtClean="0"/>
              <a:t>relative</a:t>
            </a:r>
            <a:r>
              <a:rPr lang="tr-TR" dirty="0" smtClean="0"/>
              <a:t> risk </a:t>
            </a:r>
            <a:r>
              <a:rPr lang="tr-TR" dirty="0" err="1" smtClean="0"/>
              <a:t>or</a:t>
            </a:r>
            <a:r>
              <a:rPr lang="tr-TR" dirty="0" smtClean="0"/>
              <a:t> </a:t>
            </a:r>
            <a:r>
              <a:rPr lang="tr-TR" dirty="0" err="1" smtClean="0"/>
              <a:t>odds</a:t>
            </a:r>
            <a:r>
              <a:rPr lang="tr-TR" dirty="0" smtClean="0"/>
              <a:t> </a:t>
            </a:r>
            <a:r>
              <a:rPr lang="tr-TR" dirty="0" err="1" smtClean="0"/>
              <a:t>ratio</a:t>
            </a:r>
            <a:r>
              <a:rPr lang="tr-TR" dirty="0" smtClean="0"/>
              <a:t>.</a:t>
            </a:r>
          </a:p>
          <a:p>
            <a:r>
              <a:rPr lang="tr-TR" dirty="0" err="1" smtClean="0"/>
              <a:t>The</a:t>
            </a:r>
            <a:r>
              <a:rPr lang="tr-TR" dirty="0" smtClean="0"/>
              <a:t> </a:t>
            </a:r>
            <a:r>
              <a:rPr lang="tr-TR" dirty="0" err="1" smtClean="0"/>
              <a:t>stronger</a:t>
            </a:r>
            <a:r>
              <a:rPr lang="tr-TR" dirty="0" smtClean="0"/>
              <a:t> </a:t>
            </a:r>
            <a:r>
              <a:rPr lang="tr-TR" dirty="0" err="1" smtClean="0"/>
              <a:t>the</a:t>
            </a:r>
            <a:r>
              <a:rPr lang="tr-TR" dirty="0" smtClean="0"/>
              <a:t> </a:t>
            </a:r>
            <a:r>
              <a:rPr lang="tr-TR" dirty="0" err="1" smtClean="0"/>
              <a:t>association</a:t>
            </a:r>
            <a:r>
              <a:rPr lang="tr-TR" dirty="0" smtClean="0"/>
              <a:t>, </a:t>
            </a:r>
            <a:r>
              <a:rPr lang="tr-TR" dirty="0" err="1" smtClean="0"/>
              <a:t>the</a:t>
            </a:r>
            <a:r>
              <a:rPr lang="tr-TR" dirty="0" smtClean="0"/>
              <a:t> </a:t>
            </a:r>
            <a:r>
              <a:rPr lang="tr-TR" dirty="0" err="1" smtClean="0"/>
              <a:t>more</a:t>
            </a:r>
            <a:r>
              <a:rPr lang="tr-TR" dirty="0" smtClean="0"/>
              <a:t> </a:t>
            </a:r>
            <a:r>
              <a:rPr lang="tr-TR" dirty="0" err="1" smtClean="0"/>
              <a:t>likely</a:t>
            </a:r>
            <a:r>
              <a:rPr lang="tr-TR" dirty="0" smtClean="0"/>
              <a:t> it is </a:t>
            </a:r>
            <a:r>
              <a:rPr lang="tr-TR" dirty="0" err="1" smtClean="0"/>
              <a:t>that</a:t>
            </a:r>
            <a:r>
              <a:rPr lang="tr-TR" dirty="0" smtClean="0"/>
              <a:t> </a:t>
            </a:r>
            <a:r>
              <a:rPr lang="tr-TR" dirty="0" err="1" smtClean="0"/>
              <a:t>the</a:t>
            </a:r>
            <a:r>
              <a:rPr lang="tr-TR" dirty="0" smtClean="0"/>
              <a:t> </a:t>
            </a:r>
            <a:r>
              <a:rPr lang="tr-TR" dirty="0" err="1" smtClean="0"/>
              <a:t>relation</a:t>
            </a:r>
            <a:r>
              <a:rPr lang="tr-TR" dirty="0" smtClean="0"/>
              <a:t> is </a:t>
            </a:r>
            <a:r>
              <a:rPr lang="tr-TR" dirty="0" err="1" smtClean="0"/>
              <a:t>casual</a:t>
            </a:r>
            <a:r>
              <a:rPr lang="tr-TR" dirty="0" smtClean="0"/>
              <a:t>, but a </a:t>
            </a:r>
            <a:r>
              <a:rPr lang="tr-TR" dirty="0" err="1" smtClean="0"/>
              <a:t>weak</a:t>
            </a:r>
            <a:r>
              <a:rPr lang="tr-TR" dirty="0" smtClean="0"/>
              <a:t> </a:t>
            </a:r>
            <a:r>
              <a:rPr lang="tr-TR" dirty="0" err="1" smtClean="0"/>
              <a:t>association</a:t>
            </a:r>
            <a:r>
              <a:rPr lang="tr-TR" dirty="0" smtClean="0"/>
              <a:t> can </a:t>
            </a:r>
            <a:r>
              <a:rPr lang="tr-TR" dirty="0" err="1" smtClean="0"/>
              <a:t>also</a:t>
            </a:r>
            <a:r>
              <a:rPr lang="tr-TR" dirty="0" smtClean="0"/>
              <a:t> be </a:t>
            </a:r>
            <a:r>
              <a:rPr lang="tr-TR" dirty="0" err="1" smtClean="0"/>
              <a:t>casual</a:t>
            </a:r>
            <a:endParaRPr lang="tr-TR" dirty="0" smtClean="0"/>
          </a:p>
          <a:p>
            <a:pPr lvl="1"/>
            <a:r>
              <a:rPr lang="tr-TR" dirty="0" smtClean="0"/>
              <a:t>RR </a:t>
            </a:r>
            <a:r>
              <a:rPr lang="tr-TR" dirty="0" err="1" smtClean="0"/>
              <a:t>for</a:t>
            </a:r>
            <a:r>
              <a:rPr lang="tr-TR" dirty="0" smtClean="0"/>
              <a:t> </a:t>
            </a:r>
            <a:r>
              <a:rPr lang="tr-TR" dirty="0" err="1" smtClean="0"/>
              <a:t>lung</a:t>
            </a:r>
            <a:r>
              <a:rPr lang="tr-TR" dirty="0" smtClean="0"/>
              <a:t> </a:t>
            </a:r>
            <a:r>
              <a:rPr lang="tr-TR" dirty="0" err="1" smtClean="0"/>
              <a:t>cancer</a:t>
            </a:r>
            <a:r>
              <a:rPr lang="tr-TR" dirty="0" smtClean="0"/>
              <a:t> </a:t>
            </a:r>
            <a:r>
              <a:rPr lang="tr-TR" dirty="0" err="1" smtClean="0"/>
              <a:t>and</a:t>
            </a:r>
            <a:r>
              <a:rPr lang="tr-TR" dirty="0" smtClean="0"/>
              <a:t> </a:t>
            </a:r>
            <a:r>
              <a:rPr lang="tr-TR" dirty="0" err="1" smtClean="0"/>
              <a:t>cigarette</a:t>
            </a:r>
            <a:r>
              <a:rPr lang="tr-TR" dirty="0" smtClean="0"/>
              <a:t> </a:t>
            </a:r>
            <a:r>
              <a:rPr lang="tr-TR" dirty="0" err="1" smtClean="0"/>
              <a:t>smoking</a:t>
            </a:r>
            <a:r>
              <a:rPr lang="tr-TR" dirty="0" smtClean="0"/>
              <a:t> </a:t>
            </a:r>
            <a:r>
              <a:rPr lang="tr-TR" dirty="0" err="1" smtClean="0"/>
              <a:t>from</a:t>
            </a:r>
            <a:r>
              <a:rPr lang="tr-TR" dirty="0" smtClean="0"/>
              <a:t> </a:t>
            </a:r>
            <a:r>
              <a:rPr lang="tr-TR" dirty="0" err="1" smtClean="0"/>
              <a:t>various</a:t>
            </a:r>
            <a:r>
              <a:rPr lang="tr-TR" dirty="0" smtClean="0"/>
              <a:t> </a:t>
            </a:r>
            <a:r>
              <a:rPr lang="tr-TR" dirty="0" err="1" smtClean="0"/>
              <a:t>studies</a:t>
            </a:r>
            <a:r>
              <a:rPr lang="tr-TR" dirty="0" smtClean="0"/>
              <a:t> </a:t>
            </a:r>
            <a:r>
              <a:rPr lang="tr-TR" dirty="0" err="1" smtClean="0"/>
              <a:t>are</a:t>
            </a:r>
            <a:r>
              <a:rPr lang="tr-TR" dirty="0" smtClean="0"/>
              <a:t> </a:t>
            </a:r>
            <a:r>
              <a:rPr lang="tr-TR" dirty="0" err="1" smtClean="0"/>
              <a:t>around</a:t>
            </a:r>
            <a:r>
              <a:rPr lang="tr-TR" dirty="0" smtClean="0"/>
              <a:t> </a:t>
            </a:r>
            <a:r>
              <a:rPr lang="tr-TR" dirty="0" smtClean="0">
                <a:latin typeface="+mj-lt"/>
              </a:rPr>
              <a:t>10</a:t>
            </a:r>
          </a:p>
          <a:p>
            <a:pPr lvl="1"/>
            <a:r>
              <a:rPr lang="tr-TR" dirty="0" smtClean="0">
                <a:latin typeface="+mj-lt"/>
              </a:rPr>
              <a:t>RR </a:t>
            </a:r>
            <a:r>
              <a:rPr lang="tr-TR" dirty="0" err="1" smtClean="0">
                <a:latin typeface="+mj-lt"/>
              </a:rPr>
              <a:t>for</a:t>
            </a:r>
            <a:r>
              <a:rPr lang="tr-TR" dirty="0" smtClean="0">
                <a:latin typeface="+mj-lt"/>
              </a:rPr>
              <a:t> </a:t>
            </a:r>
            <a:r>
              <a:rPr lang="tr-TR" dirty="0" err="1" smtClean="0">
                <a:latin typeface="+mj-lt"/>
              </a:rPr>
              <a:t>breast</a:t>
            </a:r>
            <a:r>
              <a:rPr lang="tr-TR" dirty="0" smtClean="0">
                <a:latin typeface="+mj-lt"/>
              </a:rPr>
              <a:t> </a:t>
            </a:r>
            <a:r>
              <a:rPr lang="tr-TR" dirty="0" err="1" smtClean="0">
                <a:latin typeface="+mj-lt"/>
              </a:rPr>
              <a:t>cancer</a:t>
            </a:r>
            <a:r>
              <a:rPr lang="tr-TR" dirty="0" smtClean="0">
                <a:latin typeface="+mj-lt"/>
              </a:rPr>
              <a:t> </a:t>
            </a:r>
            <a:r>
              <a:rPr lang="tr-TR" dirty="0" err="1" smtClean="0">
                <a:latin typeface="+mj-lt"/>
              </a:rPr>
              <a:t>and</a:t>
            </a:r>
            <a:r>
              <a:rPr lang="tr-TR" dirty="0" smtClean="0">
                <a:latin typeface="+mj-lt"/>
              </a:rPr>
              <a:t> </a:t>
            </a:r>
            <a:r>
              <a:rPr lang="tr-TR" dirty="0" err="1" smtClean="0">
                <a:latin typeface="+mj-lt"/>
              </a:rPr>
              <a:t>cigarette</a:t>
            </a:r>
            <a:r>
              <a:rPr lang="tr-TR" dirty="0" smtClean="0">
                <a:latin typeface="+mj-lt"/>
              </a:rPr>
              <a:t> </a:t>
            </a:r>
            <a:r>
              <a:rPr lang="tr-TR" dirty="0" err="1" smtClean="0">
                <a:latin typeface="+mj-lt"/>
              </a:rPr>
              <a:t>smoking</a:t>
            </a:r>
            <a:r>
              <a:rPr lang="tr-TR" dirty="0" smtClean="0">
                <a:latin typeface="+mj-lt"/>
              </a:rPr>
              <a:t> </a:t>
            </a:r>
            <a:r>
              <a:rPr lang="tr-TR" dirty="0" err="1" smtClean="0">
                <a:latin typeface="+mj-lt"/>
              </a:rPr>
              <a:t>from</a:t>
            </a:r>
            <a:r>
              <a:rPr lang="tr-TR" dirty="0" smtClean="0">
                <a:latin typeface="+mj-lt"/>
              </a:rPr>
              <a:t> </a:t>
            </a:r>
            <a:r>
              <a:rPr lang="tr-TR" dirty="0" err="1" smtClean="0">
                <a:latin typeface="+mj-lt"/>
              </a:rPr>
              <a:t>various</a:t>
            </a:r>
            <a:r>
              <a:rPr lang="tr-TR" dirty="0" smtClean="0">
                <a:latin typeface="+mj-lt"/>
              </a:rPr>
              <a:t> </a:t>
            </a:r>
            <a:r>
              <a:rPr lang="tr-TR" dirty="0" err="1" smtClean="0">
                <a:latin typeface="+mj-lt"/>
              </a:rPr>
              <a:t>studies</a:t>
            </a:r>
            <a:r>
              <a:rPr lang="tr-TR" dirty="0" smtClean="0">
                <a:latin typeface="+mj-lt"/>
              </a:rPr>
              <a:t> </a:t>
            </a:r>
            <a:r>
              <a:rPr lang="tr-TR" dirty="0" err="1" smtClean="0">
                <a:latin typeface="+mj-lt"/>
              </a:rPr>
              <a:t>are</a:t>
            </a:r>
            <a:r>
              <a:rPr lang="tr-TR" dirty="0" smtClean="0">
                <a:latin typeface="+mj-lt"/>
              </a:rPr>
              <a:t> </a:t>
            </a:r>
            <a:r>
              <a:rPr lang="tr-TR" dirty="0" err="1" smtClean="0">
                <a:latin typeface="+mj-lt"/>
              </a:rPr>
              <a:t>between</a:t>
            </a:r>
            <a:r>
              <a:rPr lang="tr-TR" dirty="0" smtClean="0">
                <a:latin typeface="+mj-lt"/>
              </a:rPr>
              <a:t> 1-1.5</a:t>
            </a:r>
          </a:p>
          <a:p>
            <a:pPr lvl="1"/>
            <a:r>
              <a:rPr lang="tr-TR" dirty="0" err="1" smtClean="0">
                <a:latin typeface="+mj-lt"/>
              </a:rPr>
              <a:t>Both</a:t>
            </a:r>
            <a:r>
              <a:rPr lang="tr-TR" dirty="0" smtClean="0">
                <a:latin typeface="+mj-lt"/>
              </a:rPr>
              <a:t> </a:t>
            </a:r>
            <a:r>
              <a:rPr lang="tr-TR" dirty="0" err="1" smtClean="0">
                <a:latin typeface="+mj-lt"/>
              </a:rPr>
              <a:t>are</a:t>
            </a:r>
            <a:r>
              <a:rPr lang="tr-TR" dirty="0" smtClean="0">
                <a:latin typeface="+mj-lt"/>
              </a:rPr>
              <a:t> </a:t>
            </a:r>
            <a:r>
              <a:rPr lang="tr-TR" dirty="0" err="1" smtClean="0">
                <a:latin typeface="+mj-lt"/>
              </a:rPr>
              <a:t>casual</a:t>
            </a:r>
            <a:r>
              <a:rPr lang="tr-TR" dirty="0" smtClean="0">
                <a:latin typeface="+mj-lt"/>
              </a:rPr>
              <a:t> </a:t>
            </a:r>
            <a:r>
              <a:rPr lang="tr-TR" dirty="0" err="1" smtClean="0">
                <a:latin typeface="+mj-lt"/>
              </a:rPr>
              <a:t>association</a:t>
            </a:r>
            <a:r>
              <a:rPr lang="tr-TR" dirty="0" smtClean="0">
                <a:latin typeface="+mj-lt"/>
              </a:rPr>
              <a:t>, but </a:t>
            </a:r>
            <a:r>
              <a:rPr lang="tr-TR" dirty="0" err="1" smtClean="0">
                <a:latin typeface="+mj-lt"/>
              </a:rPr>
              <a:t>the</a:t>
            </a:r>
            <a:r>
              <a:rPr lang="tr-TR" dirty="0" smtClean="0">
                <a:latin typeface="+mj-lt"/>
              </a:rPr>
              <a:t> </a:t>
            </a:r>
            <a:r>
              <a:rPr lang="tr-TR" dirty="0" err="1" smtClean="0">
                <a:latin typeface="+mj-lt"/>
              </a:rPr>
              <a:t>association</a:t>
            </a:r>
            <a:r>
              <a:rPr lang="tr-TR" dirty="0" smtClean="0">
                <a:latin typeface="+mj-lt"/>
              </a:rPr>
              <a:t> </a:t>
            </a:r>
            <a:r>
              <a:rPr lang="tr-TR" dirty="0" err="1" smtClean="0">
                <a:latin typeface="+mj-lt"/>
              </a:rPr>
              <a:t>between</a:t>
            </a:r>
            <a:r>
              <a:rPr lang="tr-TR" dirty="0" smtClean="0">
                <a:latin typeface="+mj-lt"/>
              </a:rPr>
              <a:t> </a:t>
            </a:r>
            <a:r>
              <a:rPr lang="tr-TR" dirty="0" err="1" smtClean="0">
                <a:latin typeface="+mj-lt"/>
              </a:rPr>
              <a:t>smoking</a:t>
            </a:r>
            <a:r>
              <a:rPr lang="tr-TR" dirty="0" smtClean="0">
                <a:latin typeface="+mj-lt"/>
              </a:rPr>
              <a:t> </a:t>
            </a:r>
            <a:r>
              <a:rPr lang="tr-TR" dirty="0" err="1" smtClean="0">
                <a:latin typeface="+mj-lt"/>
              </a:rPr>
              <a:t>and</a:t>
            </a:r>
            <a:r>
              <a:rPr lang="tr-TR" dirty="0" smtClean="0">
                <a:latin typeface="+mj-lt"/>
              </a:rPr>
              <a:t> </a:t>
            </a:r>
            <a:r>
              <a:rPr lang="tr-TR" dirty="0" err="1" smtClean="0">
                <a:latin typeface="+mj-lt"/>
              </a:rPr>
              <a:t>lung</a:t>
            </a:r>
            <a:r>
              <a:rPr lang="tr-TR" dirty="0" smtClean="0">
                <a:latin typeface="+mj-lt"/>
              </a:rPr>
              <a:t> </a:t>
            </a:r>
            <a:r>
              <a:rPr lang="tr-TR" dirty="0" err="1" smtClean="0">
                <a:latin typeface="+mj-lt"/>
              </a:rPr>
              <a:t>cancer</a:t>
            </a:r>
            <a:r>
              <a:rPr lang="tr-TR" dirty="0" smtClean="0">
                <a:latin typeface="+mj-lt"/>
              </a:rPr>
              <a:t> is </a:t>
            </a:r>
            <a:r>
              <a:rPr lang="tr-TR" dirty="0" err="1" smtClean="0">
                <a:latin typeface="+mj-lt"/>
              </a:rPr>
              <a:t>stronger</a:t>
            </a:r>
            <a:r>
              <a:rPr lang="tr-TR" dirty="0" smtClean="0">
                <a:latin typeface="+mj-lt"/>
              </a:rPr>
              <a:t> </a:t>
            </a:r>
            <a:r>
              <a:rPr lang="tr-TR" dirty="0" err="1" smtClean="0">
                <a:latin typeface="+mj-lt"/>
              </a:rPr>
              <a:t>and</a:t>
            </a:r>
            <a:r>
              <a:rPr lang="tr-TR" dirty="0" smtClean="0">
                <a:latin typeface="+mj-lt"/>
              </a:rPr>
              <a:t> </a:t>
            </a:r>
            <a:r>
              <a:rPr lang="tr-TR" dirty="0" err="1" smtClean="0">
                <a:latin typeface="+mj-lt"/>
              </a:rPr>
              <a:t>more</a:t>
            </a:r>
            <a:r>
              <a:rPr lang="tr-TR" dirty="0" smtClean="0">
                <a:latin typeface="+mj-lt"/>
              </a:rPr>
              <a:t> </a:t>
            </a:r>
            <a:r>
              <a:rPr lang="tr-TR" dirty="0" err="1" smtClean="0">
                <a:latin typeface="+mj-lt"/>
              </a:rPr>
              <a:t>likely</a:t>
            </a:r>
            <a:r>
              <a:rPr lang="tr-TR" dirty="0" smtClean="0">
                <a:latin typeface="+mj-lt"/>
              </a:rPr>
              <a:t> </a:t>
            </a:r>
            <a:r>
              <a:rPr lang="tr-TR" dirty="0" err="1" smtClean="0">
                <a:latin typeface="+mj-lt"/>
              </a:rPr>
              <a:t>to</a:t>
            </a:r>
            <a:r>
              <a:rPr lang="tr-TR" dirty="0" smtClean="0">
                <a:latin typeface="+mj-lt"/>
              </a:rPr>
              <a:t> be </a:t>
            </a:r>
            <a:r>
              <a:rPr lang="tr-TR" dirty="0" err="1" smtClean="0">
                <a:latin typeface="+mj-lt"/>
              </a:rPr>
              <a:t>casual</a:t>
            </a:r>
            <a:r>
              <a:rPr lang="tr-TR" dirty="0" smtClean="0">
                <a:latin typeface="+mj-lt"/>
              </a:rPr>
              <a:t> </a:t>
            </a:r>
            <a:r>
              <a:rPr lang="tr-TR" dirty="0" err="1" smtClean="0">
                <a:latin typeface="+mj-lt"/>
              </a:rPr>
              <a:t>than</a:t>
            </a:r>
            <a:r>
              <a:rPr lang="tr-TR" dirty="0" smtClean="0">
                <a:latin typeface="+mj-lt"/>
              </a:rPr>
              <a:t> </a:t>
            </a:r>
            <a:r>
              <a:rPr lang="tr-TR" dirty="0" err="1" smtClean="0">
                <a:latin typeface="+mj-lt"/>
              </a:rPr>
              <a:t>smoking</a:t>
            </a:r>
            <a:r>
              <a:rPr lang="tr-TR" dirty="0" smtClean="0">
                <a:latin typeface="+mj-lt"/>
              </a:rPr>
              <a:t> </a:t>
            </a:r>
            <a:r>
              <a:rPr lang="tr-TR" dirty="0" err="1" smtClean="0">
                <a:latin typeface="+mj-lt"/>
              </a:rPr>
              <a:t>and</a:t>
            </a:r>
            <a:r>
              <a:rPr lang="tr-TR" dirty="0" smtClean="0">
                <a:latin typeface="+mj-lt"/>
              </a:rPr>
              <a:t> </a:t>
            </a:r>
            <a:r>
              <a:rPr lang="tr-TR" dirty="0" err="1" smtClean="0">
                <a:latin typeface="+mj-lt"/>
              </a:rPr>
              <a:t>breast</a:t>
            </a:r>
            <a:r>
              <a:rPr lang="tr-TR" dirty="0" smtClean="0">
                <a:latin typeface="+mj-lt"/>
              </a:rPr>
              <a:t> </a:t>
            </a:r>
            <a:r>
              <a:rPr lang="tr-TR" dirty="0" err="1" smtClean="0">
                <a:latin typeface="+mj-lt"/>
              </a:rPr>
              <a:t>cancer</a:t>
            </a:r>
            <a:endParaRPr lang="tr-TR" dirty="0">
              <a:latin typeface="+mj-lt"/>
            </a:endParaRPr>
          </a:p>
        </p:txBody>
      </p:sp>
    </p:spTree>
    <p:extLst>
      <p:ext uri="{BB962C8B-B14F-4D97-AF65-F5344CB8AC3E}">
        <p14:creationId xmlns:p14="http://schemas.microsoft.com/office/powerpoint/2010/main" val="2672605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3.Biologic </a:t>
            </a:r>
            <a:r>
              <a:rPr lang="tr-TR" dirty="0" err="1" smtClean="0"/>
              <a:t>Plausibility</a:t>
            </a:r>
            <a:endParaRPr lang="tr-TR" dirty="0"/>
          </a:p>
        </p:txBody>
      </p:sp>
      <p:sp>
        <p:nvSpPr>
          <p:cNvPr id="3" name="İçerik Yer Tutucusu 2"/>
          <p:cNvSpPr>
            <a:spLocks noGrp="1"/>
          </p:cNvSpPr>
          <p:nvPr>
            <p:ph idx="1"/>
          </p:nvPr>
        </p:nvSpPr>
        <p:spPr/>
        <p:txBody>
          <a:bodyPr/>
          <a:lstStyle/>
          <a:p>
            <a:r>
              <a:rPr lang="tr-TR" dirty="0" err="1" smtClean="0"/>
              <a:t>Biologic</a:t>
            </a:r>
            <a:r>
              <a:rPr lang="tr-TR" dirty="0" smtClean="0"/>
              <a:t> </a:t>
            </a:r>
            <a:r>
              <a:rPr lang="tr-TR" dirty="0" err="1" smtClean="0"/>
              <a:t>plausibility</a:t>
            </a:r>
            <a:r>
              <a:rPr lang="tr-TR" dirty="0" smtClean="0"/>
              <a:t> </a:t>
            </a:r>
            <a:r>
              <a:rPr lang="tr-TR" dirty="0" err="1" smtClean="0"/>
              <a:t>refers</a:t>
            </a:r>
            <a:r>
              <a:rPr lang="tr-TR" dirty="0" smtClean="0"/>
              <a:t> </a:t>
            </a:r>
            <a:r>
              <a:rPr lang="tr-TR" dirty="0" err="1" smtClean="0"/>
              <a:t>to</a:t>
            </a:r>
            <a:r>
              <a:rPr lang="tr-TR" dirty="0" smtClean="0"/>
              <a:t> </a:t>
            </a:r>
            <a:r>
              <a:rPr lang="tr-TR" dirty="0" err="1" smtClean="0"/>
              <a:t>coherence</a:t>
            </a:r>
            <a:r>
              <a:rPr lang="tr-TR" dirty="0" smtClean="0"/>
              <a:t> </a:t>
            </a:r>
            <a:r>
              <a:rPr lang="tr-TR" dirty="0" err="1" smtClean="0"/>
              <a:t>with</a:t>
            </a:r>
            <a:r>
              <a:rPr lang="tr-TR" dirty="0" smtClean="0"/>
              <a:t> </a:t>
            </a:r>
            <a:r>
              <a:rPr lang="tr-TR" dirty="0" err="1" smtClean="0"/>
              <a:t>the</a:t>
            </a:r>
            <a:r>
              <a:rPr lang="tr-TR" dirty="0" smtClean="0"/>
              <a:t> </a:t>
            </a:r>
            <a:r>
              <a:rPr lang="tr-TR" dirty="0" err="1" smtClean="0"/>
              <a:t>current</a:t>
            </a:r>
            <a:r>
              <a:rPr lang="tr-TR" dirty="0" smtClean="0"/>
              <a:t> body of </a:t>
            </a:r>
            <a:r>
              <a:rPr lang="tr-TR" dirty="0" err="1" smtClean="0"/>
              <a:t>biologic</a:t>
            </a:r>
            <a:r>
              <a:rPr lang="tr-TR" dirty="0" smtClean="0"/>
              <a:t> </a:t>
            </a:r>
            <a:r>
              <a:rPr lang="tr-TR" dirty="0" err="1" smtClean="0"/>
              <a:t>knowledge</a:t>
            </a:r>
            <a:endParaRPr lang="tr-TR" dirty="0" smtClean="0"/>
          </a:p>
          <a:p>
            <a:pPr marL="0" indent="0">
              <a:buNone/>
            </a:pPr>
            <a:endParaRPr lang="tr-TR" dirty="0" smtClean="0"/>
          </a:p>
          <a:p>
            <a:pPr marL="0" indent="0">
              <a:buNone/>
            </a:pPr>
            <a:r>
              <a:rPr lang="tr-TR" b="1" dirty="0" err="1" smtClean="0">
                <a:solidFill>
                  <a:srgbClr val="C00000"/>
                </a:solidFill>
              </a:rPr>
              <a:t>Cigarette</a:t>
            </a:r>
            <a:r>
              <a:rPr lang="tr-TR" b="1" dirty="0" smtClean="0">
                <a:solidFill>
                  <a:srgbClr val="C00000"/>
                </a:solidFill>
              </a:rPr>
              <a:t> </a:t>
            </a:r>
            <a:r>
              <a:rPr lang="tr-TR" b="1" dirty="0" err="1" smtClean="0">
                <a:solidFill>
                  <a:srgbClr val="C00000"/>
                </a:solidFill>
              </a:rPr>
              <a:t>Smoking</a:t>
            </a:r>
            <a:r>
              <a:rPr lang="tr-TR" dirty="0" smtClean="0"/>
              <a:t>                              </a:t>
            </a:r>
            <a:r>
              <a:rPr lang="tr-TR" b="1" dirty="0" err="1" smtClean="0">
                <a:solidFill>
                  <a:srgbClr val="C00000"/>
                </a:solidFill>
              </a:rPr>
              <a:t>Lung</a:t>
            </a:r>
            <a:r>
              <a:rPr lang="tr-TR" b="1" dirty="0" smtClean="0">
                <a:solidFill>
                  <a:srgbClr val="C00000"/>
                </a:solidFill>
              </a:rPr>
              <a:t> </a:t>
            </a:r>
            <a:r>
              <a:rPr lang="tr-TR" b="1" dirty="0" err="1" smtClean="0">
                <a:solidFill>
                  <a:srgbClr val="C00000"/>
                </a:solidFill>
              </a:rPr>
              <a:t>Cancer</a:t>
            </a:r>
            <a:endParaRPr lang="tr-TR" b="1" dirty="0">
              <a:solidFill>
                <a:srgbClr val="C00000"/>
              </a:solidFill>
            </a:endParaRPr>
          </a:p>
        </p:txBody>
      </p:sp>
      <p:sp>
        <p:nvSpPr>
          <p:cNvPr id="4" name="Sağ Ok 3"/>
          <p:cNvSpPr/>
          <p:nvPr/>
        </p:nvSpPr>
        <p:spPr>
          <a:xfrm>
            <a:off x="3707904" y="3140968"/>
            <a:ext cx="1965926" cy="720080"/>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Aşağı Ok 4"/>
          <p:cNvSpPr/>
          <p:nvPr/>
        </p:nvSpPr>
        <p:spPr>
          <a:xfrm>
            <a:off x="1449364" y="3798965"/>
            <a:ext cx="484632" cy="710155"/>
          </a:xfrm>
          <a:prstGeom prst="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5"/>
          <p:cNvSpPr txBox="1"/>
          <p:nvPr/>
        </p:nvSpPr>
        <p:spPr>
          <a:xfrm>
            <a:off x="539552" y="4797152"/>
            <a:ext cx="3384376"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dirty="0" err="1" smtClean="0"/>
              <a:t>Polysclic</a:t>
            </a:r>
            <a:r>
              <a:rPr lang="tr-TR" dirty="0" smtClean="0"/>
              <a:t> </a:t>
            </a:r>
            <a:r>
              <a:rPr lang="tr-TR" dirty="0" err="1" smtClean="0"/>
              <a:t>aromatic</a:t>
            </a:r>
            <a:r>
              <a:rPr lang="tr-TR" dirty="0" smtClean="0"/>
              <a:t> </a:t>
            </a:r>
            <a:r>
              <a:rPr lang="tr-TR" dirty="0" err="1" smtClean="0"/>
              <a:t>hydrocarbons</a:t>
            </a:r>
            <a:endParaRPr lang="tr-TR" dirty="0" smtClean="0"/>
          </a:p>
          <a:p>
            <a:r>
              <a:rPr lang="tr-TR" dirty="0" err="1" smtClean="0"/>
              <a:t>And</a:t>
            </a:r>
            <a:r>
              <a:rPr lang="tr-TR" dirty="0" smtClean="0"/>
              <a:t> </a:t>
            </a:r>
            <a:r>
              <a:rPr lang="tr-TR" dirty="0" err="1" smtClean="0"/>
              <a:t>other</a:t>
            </a:r>
            <a:r>
              <a:rPr lang="tr-TR" dirty="0" smtClean="0"/>
              <a:t>  </a:t>
            </a:r>
            <a:r>
              <a:rPr lang="tr-TR" dirty="0" err="1" smtClean="0"/>
              <a:t>carcinogens</a:t>
            </a:r>
            <a:endParaRPr lang="tr-TR" dirty="0"/>
          </a:p>
        </p:txBody>
      </p:sp>
      <p:sp>
        <p:nvSpPr>
          <p:cNvPr id="7" name="Sağa Bükülü Ok 6"/>
          <p:cNvSpPr/>
          <p:nvPr/>
        </p:nvSpPr>
        <p:spPr>
          <a:xfrm rot="20070063">
            <a:off x="1325921" y="5635212"/>
            <a:ext cx="731520" cy="1152128"/>
          </a:xfrm>
          <a:prstGeom prst="curvedRightArrow">
            <a:avLst>
              <a:gd name="adj1" fmla="val 27374"/>
              <a:gd name="adj2" fmla="val 60598"/>
              <a:gd name="adj3" fmla="val 25000"/>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Metin kutusu 7"/>
          <p:cNvSpPr txBox="1"/>
          <p:nvPr/>
        </p:nvSpPr>
        <p:spPr>
          <a:xfrm>
            <a:off x="2411760" y="6093296"/>
            <a:ext cx="1854037"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tr-TR" b="1" dirty="0" smtClean="0"/>
              <a:t>DNA </a:t>
            </a:r>
            <a:r>
              <a:rPr lang="tr-TR" b="1" dirty="0" err="1" smtClean="0"/>
              <a:t>Adducts</a:t>
            </a:r>
            <a:endParaRPr lang="tr-TR" b="1" dirty="0"/>
          </a:p>
        </p:txBody>
      </p:sp>
      <p:sp>
        <p:nvSpPr>
          <p:cNvPr id="9" name="Sağa Bükülü Ok 8"/>
          <p:cNvSpPr/>
          <p:nvPr/>
        </p:nvSpPr>
        <p:spPr>
          <a:xfrm rot="15262165">
            <a:off x="5256806" y="5370965"/>
            <a:ext cx="585152" cy="1619252"/>
          </a:xfrm>
          <a:prstGeom prst="curvedRightArrow">
            <a:avLst>
              <a:gd name="adj1" fmla="val 25000"/>
              <a:gd name="adj2" fmla="val 50000"/>
              <a:gd name="adj3" fmla="val 68198"/>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Metin kutusu 9"/>
          <p:cNvSpPr txBox="1"/>
          <p:nvPr/>
        </p:nvSpPr>
        <p:spPr>
          <a:xfrm>
            <a:off x="5549382" y="4949183"/>
            <a:ext cx="3069558" cy="369332"/>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tr-TR" dirty="0" err="1" smtClean="0"/>
              <a:t>Mutations</a:t>
            </a:r>
            <a:r>
              <a:rPr lang="tr-TR" dirty="0" smtClean="0"/>
              <a:t> </a:t>
            </a:r>
            <a:r>
              <a:rPr lang="tr-TR" dirty="0" err="1" smtClean="0"/>
              <a:t>and</a:t>
            </a:r>
            <a:r>
              <a:rPr lang="tr-TR" dirty="0" smtClean="0"/>
              <a:t> </a:t>
            </a:r>
            <a:r>
              <a:rPr lang="tr-TR" dirty="0" err="1" smtClean="0"/>
              <a:t>other</a:t>
            </a:r>
            <a:r>
              <a:rPr lang="tr-TR" dirty="0" smtClean="0"/>
              <a:t> </a:t>
            </a:r>
            <a:r>
              <a:rPr lang="tr-TR" dirty="0" err="1" smtClean="0"/>
              <a:t>changes</a:t>
            </a:r>
            <a:endParaRPr lang="tr-TR" dirty="0"/>
          </a:p>
        </p:txBody>
      </p:sp>
      <p:sp>
        <p:nvSpPr>
          <p:cNvPr id="11" name="Yukarı Ok 10"/>
          <p:cNvSpPr/>
          <p:nvPr/>
        </p:nvSpPr>
        <p:spPr>
          <a:xfrm>
            <a:off x="6714191" y="3781145"/>
            <a:ext cx="484632" cy="978408"/>
          </a:xfrm>
          <a:prstGeom prst="up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671317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4.Dose-Response </a:t>
            </a:r>
            <a:r>
              <a:rPr lang="tr-TR" dirty="0" err="1" smtClean="0"/>
              <a:t>Relationship</a:t>
            </a:r>
            <a:endParaRPr lang="tr-TR" dirty="0"/>
          </a:p>
        </p:txBody>
      </p:sp>
      <p:sp>
        <p:nvSpPr>
          <p:cNvPr id="3" name="İçerik Yer Tutucusu 2"/>
          <p:cNvSpPr>
            <a:spLocks noGrp="1"/>
          </p:cNvSpPr>
          <p:nvPr>
            <p:ph idx="1"/>
          </p:nvPr>
        </p:nvSpPr>
        <p:spPr/>
        <p:txBody>
          <a:bodyPr>
            <a:normAutofit lnSpcReduction="10000"/>
          </a:bodyPr>
          <a:lstStyle/>
          <a:p>
            <a:r>
              <a:rPr lang="tr-TR" dirty="0" smtClean="0"/>
              <a:t>As </a:t>
            </a:r>
            <a:r>
              <a:rPr lang="tr-TR" dirty="0" err="1" smtClean="0"/>
              <a:t>the</a:t>
            </a:r>
            <a:r>
              <a:rPr lang="tr-TR" dirty="0" smtClean="0"/>
              <a:t> </a:t>
            </a:r>
            <a:r>
              <a:rPr lang="tr-TR" dirty="0" err="1" smtClean="0"/>
              <a:t>dose</a:t>
            </a:r>
            <a:r>
              <a:rPr lang="tr-TR" dirty="0" smtClean="0"/>
              <a:t> of </a:t>
            </a:r>
            <a:r>
              <a:rPr lang="tr-TR" dirty="0" err="1" smtClean="0"/>
              <a:t>exposure</a:t>
            </a:r>
            <a:r>
              <a:rPr lang="tr-TR" dirty="0" smtClean="0"/>
              <a:t> </a:t>
            </a:r>
            <a:r>
              <a:rPr lang="tr-TR" dirty="0" err="1" smtClean="0"/>
              <a:t>increases</a:t>
            </a:r>
            <a:r>
              <a:rPr lang="tr-TR" dirty="0" smtClean="0"/>
              <a:t>, </a:t>
            </a:r>
            <a:r>
              <a:rPr lang="tr-TR" dirty="0" err="1" smtClean="0"/>
              <a:t>the</a:t>
            </a:r>
            <a:r>
              <a:rPr lang="tr-TR" dirty="0" smtClean="0"/>
              <a:t> risk of </a:t>
            </a:r>
            <a:r>
              <a:rPr lang="tr-TR" dirty="0" err="1" smtClean="0"/>
              <a:t>disase</a:t>
            </a:r>
            <a:r>
              <a:rPr lang="tr-TR" dirty="0" smtClean="0"/>
              <a:t> </a:t>
            </a:r>
            <a:r>
              <a:rPr lang="tr-TR" dirty="0" err="1" smtClean="0"/>
              <a:t>also</a:t>
            </a:r>
            <a:r>
              <a:rPr lang="tr-TR" dirty="0" smtClean="0"/>
              <a:t> </a:t>
            </a:r>
            <a:r>
              <a:rPr lang="tr-TR" dirty="0" err="1" smtClean="0"/>
              <a:t>increases</a:t>
            </a:r>
            <a:r>
              <a:rPr lang="tr-TR" dirty="0" smtClean="0"/>
              <a:t>. </a:t>
            </a:r>
          </a:p>
          <a:p>
            <a:r>
              <a:rPr lang="tr-TR" dirty="0" err="1" smtClean="0"/>
              <a:t>If</a:t>
            </a:r>
            <a:r>
              <a:rPr lang="tr-TR" dirty="0" smtClean="0"/>
              <a:t> a </a:t>
            </a:r>
            <a:r>
              <a:rPr lang="tr-TR" dirty="0" err="1" smtClean="0"/>
              <a:t>dose-response</a:t>
            </a:r>
            <a:r>
              <a:rPr lang="tr-TR" dirty="0" smtClean="0"/>
              <a:t> </a:t>
            </a:r>
            <a:r>
              <a:rPr lang="tr-TR" dirty="0" err="1" smtClean="0"/>
              <a:t>relationship</a:t>
            </a:r>
            <a:r>
              <a:rPr lang="tr-TR" dirty="0" smtClean="0"/>
              <a:t> is </a:t>
            </a:r>
            <a:r>
              <a:rPr lang="tr-TR" dirty="0" err="1" smtClean="0"/>
              <a:t>present</a:t>
            </a:r>
            <a:r>
              <a:rPr lang="tr-TR" dirty="0" smtClean="0"/>
              <a:t>, it is </a:t>
            </a:r>
            <a:r>
              <a:rPr lang="tr-TR" dirty="0" err="1" smtClean="0"/>
              <a:t>strong</a:t>
            </a:r>
            <a:r>
              <a:rPr lang="tr-TR" dirty="0" smtClean="0"/>
              <a:t> </a:t>
            </a:r>
            <a:r>
              <a:rPr lang="tr-TR" dirty="0" err="1" smtClean="0"/>
              <a:t>evidence</a:t>
            </a:r>
            <a:r>
              <a:rPr lang="tr-TR" dirty="0" smtClean="0"/>
              <a:t> </a:t>
            </a:r>
            <a:r>
              <a:rPr lang="tr-TR" dirty="0" err="1" smtClean="0"/>
              <a:t>for</a:t>
            </a:r>
            <a:r>
              <a:rPr lang="tr-TR" dirty="0" smtClean="0"/>
              <a:t> a </a:t>
            </a:r>
            <a:r>
              <a:rPr lang="tr-TR" dirty="0" err="1" smtClean="0"/>
              <a:t>casual</a:t>
            </a:r>
            <a:r>
              <a:rPr lang="tr-TR" dirty="0" smtClean="0"/>
              <a:t> </a:t>
            </a:r>
            <a:r>
              <a:rPr lang="tr-TR" dirty="0" err="1" smtClean="0"/>
              <a:t>relationship</a:t>
            </a:r>
            <a:endParaRPr lang="tr-TR" dirty="0" smtClean="0"/>
          </a:p>
          <a:p>
            <a:r>
              <a:rPr lang="tr-TR" dirty="0" err="1" smtClean="0"/>
              <a:t>However</a:t>
            </a:r>
            <a:r>
              <a:rPr lang="tr-TR" dirty="0" smtClean="0"/>
              <a:t>, </a:t>
            </a:r>
            <a:r>
              <a:rPr lang="tr-TR" dirty="0" err="1" smtClean="0"/>
              <a:t>the</a:t>
            </a:r>
            <a:r>
              <a:rPr lang="tr-TR" dirty="0" smtClean="0"/>
              <a:t> </a:t>
            </a:r>
            <a:r>
              <a:rPr lang="tr-TR" dirty="0" err="1" smtClean="0"/>
              <a:t>absence</a:t>
            </a:r>
            <a:r>
              <a:rPr lang="tr-TR" dirty="0" smtClean="0"/>
              <a:t> of </a:t>
            </a:r>
            <a:r>
              <a:rPr lang="tr-TR" dirty="0" err="1" smtClean="0"/>
              <a:t>dose-response</a:t>
            </a:r>
            <a:r>
              <a:rPr lang="tr-TR" dirty="0" smtClean="0"/>
              <a:t> </a:t>
            </a:r>
            <a:r>
              <a:rPr lang="tr-TR" dirty="0" err="1" smtClean="0"/>
              <a:t>does</a:t>
            </a:r>
            <a:r>
              <a:rPr lang="tr-TR" dirty="0" smtClean="0"/>
              <a:t> not </a:t>
            </a:r>
            <a:r>
              <a:rPr lang="tr-TR" dirty="0" err="1" smtClean="0"/>
              <a:t>preclude</a:t>
            </a:r>
            <a:r>
              <a:rPr lang="tr-TR" dirty="0" smtClean="0"/>
              <a:t> </a:t>
            </a:r>
            <a:r>
              <a:rPr lang="tr-TR" dirty="0" err="1" smtClean="0"/>
              <a:t>casual</a:t>
            </a:r>
            <a:r>
              <a:rPr lang="tr-TR" dirty="0" smtClean="0"/>
              <a:t> </a:t>
            </a:r>
            <a:r>
              <a:rPr lang="tr-TR" dirty="0" err="1" smtClean="0"/>
              <a:t>association</a:t>
            </a:r>
            <a:endParaRPr lang="tr-TR" dirty="0" smtClean="0"/>
          </a:p>
          <a:p>
            <a:pPr lvl="1"/>
            <a:r>
              <a:rPr lang="tr-TR" dirty="0" err="1" smtClean="0"/>
              <a:t>There</a:t>
            </a:r>
            <a:r>
              <a:rPr lang="tr-TR" dirty="0" smtClean="0"/>
              <a:t> is </a:t>
            </a:r>
            <a:r>
              <a:rPr lang="tr-TR" dirty="0" err="1" smtClean="0"/>
              <a:t>almost</a:t>
            </a:r>
            <a:r>
              <a:rPr lang="tr-TR" dirty="0" smtClean="0"/>
              <a:t> </a:t>
            </a:r>
            <a:r>
              <a:rPr lang="tr-TR" dirty="0" err="1" smtClean="0"/>
              <a:t>always</a:t>
            </a:r>
            <a:r>
              <a:rPr lang="tr-TR" dirty="0" smtClean="0"/>
              <a:t> a </a:t>
            </a:r>
            <a:r>
              <a:rPr lang="tr-TR" dirty="0" err="1" smtClean="0"/>
              <a:t>dose</a:t>
            </a:r>
            <a:r>
              <a:rPr lang="tr-TR" dirty="0" smtClean="0"/>
              <a:t> «</a:t>
            </a:r>
            <a:r>
              <a:rPr lang="tr-TR" dirty="0" err="1" smtClean="0"/>
              <a:t>below</a:t>
            </a:r>
            <a:r>
              <a:rPr lang="tr-TR" dirty="0" smtClean="0"/>
              <a:t>» </a:t>
            </a:r>
            <a:r>
              <a:rPr lang="tr-TR" dirty="0" err="1" smtClean="0"/>
              <a:t>which</a:t>
            </a:r>
            <a:r>
              <a:rPr lang="tr-TR" dirty="0" smtClean="0"/>
              <a:t> </a:t>
            </a:r>
            <a:r>
              <a:rPr lang="tr-TR" dirty="0" err="1" smtClean="0"/>
              <a:t>no</a:t>
            </a:r>
            <a:r>
              <a:rPr lang="tr-TR" dirty="0" smtClean="0"/>
              <a:t> </a:t>
            </a:r>
            <a:r>
              <a:rPr lang="tr-TR" dirty="0" err="1" smtClean="0"/>
              <a:t>response</a:t>
            </a:r>
            <a:r>
              <a:rPr lang="tr-TR" dirty="0" smtClean="0"/>
              <a:t> </a:t>
            </a:r>
            <a:r>
              <a:rPr lang="tr-TR" dirty="0" err="1" smtClean="0"/>
              <a:t>occurs</a:t>
            </a:r>
            <a:r>
              <a:rPr lang="tr-TR" dirty="0" smtClean="0"/>
              <a:t> </a:t>
            </a:r>
            <a:r>
              <a:rPr lang="tr-TR" dirty="0" err="1" smtClean="0"/>
              <a:t>or</a:t>
            </a:r>
            <a:r>
              <a:rPr lang="tr-TR" dirty="0" smtClean="0"/>
              <a:t> can be </a:t>
            </a:r>
            <a:r>
              <a:rPr lang="tr-TR" dirty="0" err="1" smtClean="0"/>
              <a:t>measured</a:t>
            </a:r>
            <a:endParaRPr lang="tr-TR" dirty="0" smtClean="0"/>
          </a:p>
          <a:p>
            <a:pPr lvl="1"/>
            <a:r>
              <a:rPr lang="tr-TR" dirty="0" err="1" smtClean="0"/>
              <a:t>There</a:t>
            </a:r>
            <a:r>
              <a:rPr lang="tr-TR" dirty="0" smtClean="0"/>
              <a:t>  is </a:t>
            </a:r>
            <a:r>
              <a:rPr lang="tr-TR" dirty="0" err="1" smtClean="0"/>
              <a:t>also</a:t>
            </a:r>
            <a:r>
              <a:rPr lang="tr-TR" dirty="0" smtClean="0"/>
              <a:t> a </a:t>
            </a:r>
            <a:r>
              <a:rPr lang="tr-TR" dirty="0" err="1" smtClean="0"/>
              <a:t>dose</a:t>
            </a:r>
            <a:r>
              <a:rPr lang="tr-TR" dirty="0" smtClean="0"/>
              <a:t> a «</a:t>
            </a:r>
            <a:r>
              <a:rPr lang="tr-TR" dirty="0" err="1" smtClean="0"/>
              <a:t>above</a:t>
            </a:r>
            <a:r>
              <a:rPr lang="tr-TR" dirty="0" smtClean="0"/>
              <a:t>» </a:t>
            </a:r>
            <a:r>
              <a:rPr lang="tr-TR" dirty="0" err="1" smtClean="0"/>
              <a:t>which</a:t>
            </a:r>
            <a:r>
              <a:rPr lang="tr-TR" dirty="0" smtClean="0"/>
              <a:t> </a:t>
            </a:r>
            <a:r>
              <a:rPr lang="tr-TR" dirty="0" err="1" smtClean="0"/>
              <a:t>any</a:t>
            </a:r>
            <a:r>
              <a:rPr lang="tr-TR" dirty="0" smtClean="0"/>
              <a:t> </a:t>
            </a:r>
            <a:r>
              <a:rPr lang="tr-TR" dirty="0" err="1" smtClean="0"/>
              <a:t>further</a:t>
            </a:r>
            <a:r>
              <a:rPr lang="tr-TR" dirty="0" smtClean="0"/>
              <a:t> </a:t>
            </a:r>
            <a:r>
              <a:rPr lang="tr-TR" dirty="0" err="1" smtClean="0"/>
              <a:t>increases</a:t>
            </a:r>
            <a:r>
              <a:rPr lang="tr-TR" dirty="0" smtClean="0"/>
              <a:t> in </a:t>
            </a:r>
            <a:r>
              <a:rPr lang="tr-TR" dirty="0" err="1" smtClean="0"/>
              <a:t>the</a:t>
            </a:r>
            <a:r>
              <a:rPr lang="tr-TR" dirty="0" smtClean="0"/>
              <a:t> </a:t>
            </a:r>
            <a:r>
              <a:rPr lang="tr-TR" dirty="0" err="1" smtClean="0"/>
              <a:t>dose</a:t>
            </a:r>
            <a:r>
              <a:rPr lang="tr-TR" dirty="0" smtClean="0"/>
              <a:t> </a:t>
            </a:r>
            <a:r>
              <a:rPr lang="tr-TR" dirty="0" err="1" smtClean="0"/>
              <a:t>will</a:t>
            </a:r>
            <a:r>
              <a:rPr lang="tr-TR" dirty="0" smtClean="0"/>
              <a:t> not </a:t>
            </a:r>
            <a:r>
              <a:rPr lang="tr-TR" dirty="0" err="1" smtClean="0"/>
              <a:t>result</a:t>
            </a:r>
            <a:r>
              <a:rPr lang="tr-TR" dirty="0" smtClean="0"/>
              <a:t> in </a:t>
            </a:r>
            <a:r>
              <a:rPr lang="tr-TR" dirty="0" err="1" smtClean="0"/>
              <a:t>any</a:t>
            </a:r>
            <a:r>
              <a:rPr lang="tr-TR" dirty="0" smtClean="0"/>
              <a:t> </a:t>
            </a:r>
            <a:r>
              <a:rPr lang="tr-TR" dirty="0" err="1" smtClean="0"/>
              <a:t>increased</a:t>
            </a:r>
            <a:r>
              <a:rPr lang="tr-TR" dirty="0" smtClean="0"/>
              <a:t> </a:t>
            </a:r>
            <a:r>
              <a:rPr lang="tr-TR" dirty="0" err="1" smtClean="0"/>
              <a:t>effect</a:t>
            </a:r>
            <a:r>
              <a:rPr lang="tr-TR" dirty="0" smtClean="0"/>
              <a:t>   </a:t>
            </a:r>
            <a:endParaRPr lang="tr-TR" dirty="0"/>
          </a:p>
        </p:txBody>
      </p:sp>
    </p:spTree>
    <p:extLst>
      <p:ext uri="{BB962C8B-B14F-4D97-AF65-F5344CB8AC3E}">
        <p14:creationId xmlns:p14="http://schemas.microsoft.com/office/powerpoint/2010/main" val="2261431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5.Replication of </a:t>
            </a:r>
            <a:r>
              <a:rPr lang="tr-TR" dirty="0" err="1" smtClean="0"/>
              <a:t>the</a:t>
            </a:r>
            <a:r>
              <a:rPr lang="tr-TR" dirty="0" smtClean="0"/>
              <a:t> </a:t>
            </a:r>
            <a:r>
              <a:rPr lang="tr-TR" dirty="0" err="1" smtClean="0"/>
              <a:t>Findings</a:t>
            </a:r>
            <a:endParaRPr lang="tr-TR" dirty="0"/>
          </a:p>
        </p:txBody>
      </p:sp>
      <p:sp>
        <p:nvSpPr>
          <p:cNvPr id="3" name="İçerik Yer Tutucusu 2"/>
          <p:cNvSpPr>
            <a:spLocks noGrp="1"/>
          </p:cNvSpPr>
          <p:nvPr>
            <p:ph idx="1"/>
          </p:nvPr>
        </p:nvSpPr>
        <p:spPr/>
        <p:txBody>
          <a:bodyPr/>
          <a:lstStyle/>
          <a:p>
            <a:r>
              <a:rPr lang="tr-TR" dirty="0" err="1" smtClean="0"/>
              <a:t>If</a:t>
            </a:r>
            <a:r>
              <a:rPr lang="tr-TR" dirty="0" smtClean="0"/>
              <a:t> </a:t>
            </a:r>
            <a:r>
              <a:rPr lang="tr-TR" dirty="0" err="1" smtClean="0"/>
              <a:t>the</a:t>
            </a:r>
            <a:r>
              <a:rPr lang="tr-TR" dirty="0" smtClean="0"/>
              <a:t> </a:t>
            </a:r>
            <a:r>
              <a:rPr lang="tr-TR" dirty="0" err="1" smtClean="0"/>
              <a:t>relationship</a:t>
            </a:r>
            <a:r>
              <a:rPr lang="tr-TR" dirty="0" smtClean="0"/>
              <a:t> is </a:t>
            </a:r>
            <a:r>
              <a:rPr lang="tr-TR" dirty="0" err="1" smtClean="0"/>
              <a:t>casual</a:t>
            </a:r>
            <a:r>
              <a:rPr lang="tr-TR" dirty="0" smtClean="0"/>
              <a:t>, </a:t>
            </a:r>
            <a:r>
              <a:rPr lang="tr-TR" dirty="0" err="1" smtClean="0"/>
              <a:t>we</a:t>
            </a:r>
            <a:r>
              <a:rPr lang="tr-TR" dirty="0" smtClean="0"/>
              <a:t> </a:t>
            </a:r>
            <a:r>
              <a:rPr lang="tr-TR" dirty="0" err="1" smtClean="0"/>
              <a:t>would</a:t>
            </a:r>
            <a:r>
              <a:rPr lang="tr-TR" dirty="0" smtClean="0"/>
              <a:t> </a:t>
            </a:r>
            <a:r>
              <a:rPr lang="tr-TR" dirty="0" err="1" smtClean="0"/>
              <a:t>expect</a:t>
            </a:r>
            <a:r>
              <a:rPr lang="tr-TR" dirty="0" smtClean="0"/>
              <a:t> </a:t>
            </a:r>
            <a:r>
              <a:rPr lang="tr-TR" dirty="0" err="1" smtClean="0"/>
              <a:t>to</a:t>
            </a:r>
            <a:r>
              <a:rPr lang="tr-TR" dirty="0" smtClean="0"/>
              <a:t> </a:t>
            </a:r>
            <a:r>
              <a:rPr lang="tr-TR" dirty="0" err="1" smtClean="0"/>
              <a:t>find</a:t>
            </a:r>
            <a:r>
              <a:rPr lang="tr-TR" dirty="0" smtClean="0"/>
              <a:t> it </a:t>
            </a:r>
            <a:r>
              <a:rPr lang="tr-TR" dirty="0" err="1" smtClean="0"/>
              <a:t>consistently</a:t>
            </a:r>
            <a:r>
              <a:rPr lang="tr-TR" dirty="0" smtClean="0"/>
              <a:t> in </a:t>
            </a:r>
            <a:r>
              <a:rPr lang="tr-TR" dirty="0" err="1" smtClean="0"/>
              <a:t>different</a:t>
            </a:r>
            <a:r>
              <a:rPr lang="tr-TR" dirty="0" smtClean="0"/>
              <a:t> </a:t>
            </a:r>
            <a:r>
              <a:rPr lang="tr-TR" dirty="0" err="1" smtClean="0"/>
              <a:t>studies</a:t>
            </a:r>
            <a:r>
              <a:rPr lang="tr-TR" dirty="0" smtClean="0"/>
              <a:t> </a:t>
            </a:r>
            <a:r>
              <a:rPr lang="tr-TR" dirty="0" err="1" smtClean="0"/>
              <a:t>and</a:t>
            </a:r>
            <a:r>
              <a:rPr lang="tr-TR" dirty="0" smtClean="0"/>
              <a:t> in </a:t>
            </a:r>
            <a:r>
              <a:rPr lang="tr-TR" dirty="0" err="1" smtClean="0"/>
              <a:t>different</a:t>
            </a:r>
            <a:r>
              <a:rPr lang="tr-TR" dirty="0" smtClean="0"/>
              <a:t> </a:t>
            </a:r>
            <a:r>
              <a:rPr lang="tr-TR" dirty="0" err="1" smtClean="0"/>
              <a:t>populations</a:t>
            </a:r>
            <a:endParaRPr lang="tr-TR" dirty="0" smtClean="0"/>
          </a:p>
          <a:p>
            <a:r>
              <a:rPr lang="tr-TR" dirty="0" smtClean="0"/>
              <a:t>Replication of </a:t>
            </a:r>
            <a:r>
              <a:rPr lang="tr-TR" dirty="0" err="1" smtClean="0"/>
              <a:t>findings</a:t>
            </a:r>
            <a:r>
              <a:rPr lang="tr-TR" dirty="0" smtClean="0"/>
              <a:t> is </a:t>
            </a:r>
            <a:r>
              <a:rPr lang="tr-TR" dirty="0" err="1" smtClean="0"/>
              <a:t>particularly</a:t>
            </a:r>
            <a:r>
              <a:rPr lang="tr-TR" dirty="0" smtClean="0"/>
              <a:t> </a:t>
            </a:r>
            <a:r>
              <a:rPr lang="tr-TR" dirty="0" err="1" smtClean="0"/>
              <a:t>important</a:t>
            </a:r>
            <a:r>
              <a:rPr lang="tr-TR" dirty="0" smtClean="0"/>
              <a:t> in  </a:t>
            </a:r>
            <a:r>
              <a:rPr lang="tr-TR" dirty="0" err="1" smtClean="0"/>
              <a:t>epidemiology</a:t>
            </a:r>
            <a:endParaRPr lang="tr-TR" dirty="0"/>
          </a:p>
        </p:txBody>
      </p:sp>
    </p:spTree>
    <p:extLst>
      <p:ext uri="{BB962C8B-B14F-4D97-AF65-F5344CB8AC3E}">
        <p14:creationId xmlns:p14="http://schemas.microsoft.com/office/powerpoint/2010/main" val="14739323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3200" dirty="0" smtClean="0"/>
              <a:t>6.Effect of </a:t>
            </a:r>
            <a:r>
              <a:rPr lang="tr-TR" sz="3200" dirty="0" err="1" smtClean="0"/>
              <a:t>Removal</a:t>
            </a:r>
            <a:r>
              <a:rPr lang="tr-TR" sz="3200" dirty="0" smtClean="0"/>
              <a:t> of </a:t>
            </a:r>
            <a:r>
              <a:rPr lang="tr-TR" sz="3200" dirty="0" err="1" smtClean="0"/>
              <a:t>Exposure</a:t>
            </a:r>
            <a:r>
              <a:rPr lang="tr-TR" sz="3200" dirty="0" smtClean="0"/>
              <a:t> on </a:t>
            </a:r>
            <a:r>
              <a:rPr lang="tr-TR" sz="3200" dirty="0" err="1" smtClean="0"/>
              <a:t>the</a:t>
            </a:r>
            <a:r>
              <a:rPr lang="tr-TR" sz="3200" dirty="0" smtClean="0"/>
              <a:t> </a:t>
            </a:r>
            <a:r>
              <a:rPr lang="tr-TR" sz="3200" dirty="0" err="1" smtClean="0"/>
              <a:t>Outcome</a:t>
            </a:r>
            <a:endParaRPr lang="tr-TR" sz="3200" dirty="0"/>
          </a:p>
        </p:txBody>
      </p:sp>
      <p:sp>
        <p:nvSpPr>
          <p:cNvPr id="3" name="İçerik Yer Tutucusu 2"/>
          <p:cNvSpPr>
            <a:spLocks noGrp="1"/>
          </p:cNvSpPr>
          <p:nvPr>
            <p:ph idx="1"/>
          </p:nvPr>
        </p:nvSpPr>
        <p:spPr/>
        <p:txBody>
          <a:bodyPr/>
          <a:lstStyle/>
          <a:p>
            <a:r>
              <a:rPr lang="tr-TR" dirty="0" err="1" smtClean="0"/>
              <a:t>If</a:t>
            </a:r>
            <a:r>
              <a:rPr lang="tr-TR" dirty="0" smtClean="0"/>
              <a:t> a </a:t>
            </a:r>
            <a:r>
              <a:rPr lang="tr-TR" dirty="0" err="1" smtClean="0"/>
              <a:t>factor</a:t>
            </a:r>
            <a:r>
              <a:rPr lang="tr-TR" dirty="0" smtClean="0"/>
              <a:t> is </a:t>
            </a:r>
            <a:r>
              <a:rPr lang="tr-TR" dirty="0" err="1" smtClean="0"/>
              <a:t>cause</a:t>
            </a:r>
            <a:r>
              <a:rPr lang="tr-TR" dirty="0" smtClean="0"/>
              <a:t> of a </a:t>
            </a:r>
            <a:r>
              <a:rPr lang="tr-TR" dirty="0" err="1" smtClean="0"/>
              <a:t>disease</a:t>
            </a:r>
            <a:r>
              <a:rPr lang="tr-TR" dirty="0" smtClean="0"/>
              <a:t>, </a:t>
            </a:r>
            <a:r>
              <a:rPr lang="tr-TR" dirty="0" err="1" smtClean="0"/>
              <a:t>we</a:t>
            </a:r>
            <a:r>
              <a:rPr lang="tr-TR" dirty="0" smtClean="0"/>
              <a:t> </a:t>
            </a:r>
            <a:r>
              <a:rPr lang="tr-TR" dirty="0" err="1" smtClean="0"/>
              <a:t>would</a:t>
            </a:r>
            <a:r>
              <a:rPr lang="tr-TR" dirty="0" smtClean="0"/>
              <a:t> </a:t>
            </a:r>
            <a:r>
              <a:rPr lang="tr-TR" dirty="0" err="1" smtClean="0"/>
              <a:t>expect</a:t>
            </a:r>
            <a:r>
              <a:rPr lang="tr-TR" dirty="0" smtClean="0"/>
              <a:t> </a:t>
            </a:r>
            <a:r>
              <a:rPr lang="tr-TR" dirty="0" err="1" smtClean="0"/>
              <a:t>the</a:t>
            </a:r>
            <a:r>
              <a:rPr lang="tr-TR" dirty="0" smtClean="0"/>
              <a:t> risk of </a:t>
            </a:r>
            <a:r>
              <a:rPr lang="tr-TR" dirty="0" err="1" smtClean="0"/>
              <a:t>the</a:t>
            </a:r>
            <a:r>
              <a:rPr lang="tr-TR" dirty="0" smtClean="0"/>
              <a:t> </a:t>
            </a:r>
            <a:r>
              <a:rPr lang="tr-TR" dirty="0" err="1" smtClean="0"/>
              <a:t>disease</a:t>
            </a:r>
            <a:r>
              <a:rPr lang="tr-TR" dirty="0" smtClean="0"/>
              <a:t> </a:t>
            </a:r>
            <a:r>
              <a:rPr lang="tr-TR" dirty="0" err="1" smtClean="0"/>
              <a:t>to</a:t>
            </a:r>
            <a:r>
              <a:rPr lang="tr-TR" dirty="0" smtClean="0"/>
              <a:t> </a:t>
            </a:r>
            <a:r>
              <a:rPr lang="tr-TR" dirty="0" err="1" smtClean="0"/>
              <a:t>decline</a:t>
            </a:r>
            <a:r>
              <a:rPr lang="tr-TR" dirty="0" smtClean="0"/>
              <a:t> </a:t>
            </a:r>
            <a:r>
              <a:rPr lang="tr-TR" dirty="0" err="1" smtClean="0"/>
              <a:t>when</a:t>
            </a:r>
            <a:r>
              <a:rPr lang="tr-TR" dirty="0" smtClean="0"/>
              <a:t> </a:t>
            </a:r>
            <a:r>
              <a:rPr lang="tr-TR" dirty="0" err="1" smtClean="0"/>
              <a:t>exposure</a:t>
            </a:r>
            <a:r>
              <a:rPr lang="tr-TR" dirty="0" smtClean="0"/>
              <a:t> is </a:t>
            </a:r>
            <a:r>
              <a:rPr lang="tr-TR" dirty="0" err="1" smtClean="0"/>
              <a:t>reduced</a:t>
            </a:r>
            <a:r>
              <a:rPr lang="tr-TR" dirty="0" smtClean="0"/>
              <a:t> </a:t>
            </a:r>
            <a:r>
              <a:rPr lang="tr-TR" dirty="0" err="1" smtClean="0"/>
              <a:t>or</a:t>
            </a:r>
            <a:r>
              <a:rPr lang="tr-TR" dirty="0" smtClean="0"/>
              <a:t> </a:t>
            </a:r>
            <a:r>
              <a:rPr lang="tr-TR" dirty="0" err="1" smtClean="0"/>
              <a:t>eliminated</a:t>
            </a:r>
            <a:r>
              <a:rPr lang="tr-TR" dirty="0" smtClean="0"/>
              <a:t>.</a:t>
            </a:r>
          </a:p>
          <a:p>
            <a:r>
              <a:rPr lang="tr-TR" dirty="0" err="1" smtClean="0"/>
              <a:t>Example</a:t>
            </a:r>
            <a:r>
              <a:rPr lang="tr-TR" dirty="0" smtClean="0"/>
              <a:t>: </a:t>
            </a:r>
            <a:r>
              <a:rPr lang="tr-TR" dirty="0" err="1" smtClean="0"/>
              <a:t>after</a:t>
            </a:r>
            <a:r>
              <a:rPr lang="tr-TR" dirty="0" smtClean="0"/>
              <a:t> </a:t>
            </a:r>
            <a:r>
              <a:rPr lang="tr-TR" dirty="0" err="1" smtClean="0"/>
              <a:t>quitting</a:t>
            </a:r>
            <a:r>
              <a:rPr lang="tr-TR" dirty="0" smtClean="0"/>
              <a:t> </a:t>
            </a:r>
            <a:r>
              <a:rPr lang="tr-TR" dirty="0" err="1" smtClean="0"/>
              <a:t>smoking</a:t>
            </a:r>
            <a:r>
              <a:rPr lang="tr-TR" dirty="0" smtClean="0"/>
              <a:t>, </a:t>
            </a:r>
            <a:r>
              <a:rPr lang="tr-TR" dirty="0" err="1" smtClean="0"/>
              <a:t>the</a:t>
            </a:r>
            <a:r>
              <a:rPr lang="tr-TR" dirty="0" smtClean="0"/>
              <a:t> </a:t>
            </a:r>
            <a:r>
              <a:rPr lang="tr-TR" dirty="0" err="1" smtClean="0"/>
              <a:t>amount</a:t>
            </a:r>
            <a:r>
              <a:rPr lang="tr-TR" dirty="0" smtClean="0"/>
              <a:t> of </a:t>
            </a:r>
            <a:r>
              <a:rPr lang="tr-TR" dirty="0" err="1" smtClean="0"/>
              <a:t>specific</a:t>
            </a:r>
            <a:r>
              <a:rPr lang="tr-TR" dirty="0" smtClean="0"/>
              <a:t> DNA </a:t>
            </a:r>
            <a:r>
              <a:rPr lang="tr-TR" dirty="0" err="1" smtClean="0"/>
              <a:t>adducts</a:t>
            </a:r>
            <a:r>
              <a:rPr lang="tr-TR" dirty="0" smtClean="0"/>
              <a:t> </a:t>
            </a:r>
            <a:r>
              <a:rPr lang="tr-TR" dirty="0" err="1" smtClean="0"/>
              <a:t>decreases</a:t>
            </a:r>
            <a:r>
              <a:rPr lang="tr-TR" dirty="0" smtClean="0"/>
              <a:t> in </a:t>
            </a:r>
            <a:r>
              <a:rPr lang="tr-TR" dirty="0" err="1" smtClean="0"/>
              <a:t>blood</a:t>
            </a:r>
            <a:endParaRPr lang="tr-TR" dirty="0" smtClean="0"/>
          </a:p>
          <a:p>
            <a:r>
              <a:rPr lang="tr-TR" dirty="0" err="1" smtClean="0"/>
              <a:t>Most</a:t>
            </a:r>
            <a:r>
              <a:rPr lang="tr-TR" dirty="0" smtClean="0"/>
              <a:t> of </a:t>
            </a:r>
            <a:r>
              <a:rPr lang="tr-TR" dirty="0" err="1" smtClean="0"/>
              <a:t>diseases</a:t>
            </a:r>
            <a:r>
              <a:rPr lang="tr-TR" dirty="0" smtClean="0"/>
              <a:t> </a:t>
            </a:r>
            <a:r>
              <a:rPr lang="tr-TR" dirty="0" err="1" smtClean="0"/>
              <a:t>risks</a:t>
            </a:r>
            <a:r>
              <a:rPr lang="tr-TR" dirty="0" smtClean="0"/>
              <a:t>  </a:t>
            </a:r>
            <a:r>
              <a:rPr lang="tr-TR" dirty="0" err="1" smtClean="0"/>
              <a:t>smoking</a:t>
            </a:r>
            <a:r>
              <a:rPr lang="tr-TR" dirty="0" smtClean="0"/>
              <a:t> </a:t>
            </a:r>
            <a:r>
              <a:rPr lang="tr-TR" dirty="0" err="1" smtClean="0"/>
              <a:t>related</a:t>
            </a:r>
            <a:r>
              <a:rPr lang="tr-TR" dirty="0" smtClean="0"/>
              <a:t> </a:t>
            </a:r>
            <a:r>
              <a:rPr lang="tr-TR" dirty="0" err="1" smtClean="0"/>
              <a:t>reduce</a:t>
            </a:r>
            <a:r>
              <a:rPr lang="tr-TR" dirty="0" smtClean="0"/>
              <a:t> </a:t>
            </a:r>
            <a:r>
              <a:rPr lang="tr-TR" dirty="0" err="1" smtClean="0"/>
              <a:t>by</a:t>
            </a:r>
            <a:r>
              <a:rPr lang="tr-TR" dirty="0" smtClean="0"/>
              <a:t> </a:t>
            </a:r>
            <a:r>
              <a:rPr lang="tr-TR" dirty="0" err="1" smtClean="0"/>
              <a:t>years</a:t>
            </a:r>
            <a:r>
              <a:rPr lang="tr-TR" dirty="0" smtClean="0"/>
              <a:t> </a:t>
            </a:r>
            <a:r>
              <a:rPr lang="tr-TR" dirty="0" err="1" smtClean="0"/>
              <a:t>after</a:t>
            </a:r>
            <a:r>
              <a:rPr lang="tr-TR" dirty="0" smtClean="0"/>
              <a:t> </a:t>
            </a:r>
            <a:r>
              <a:rPr lang="tr-TR" dirty="0" err="1" smtClean="0"/>
              <a:t>quitting</a:t>
            </a:r>
            <a:r>
              <a:rPr lang="tr-TR" dirty="0" smtClean="0"/>
              <a:t> </a:t>
            </a:r>
            <a:r>
              <a:rPr lang="tr-TR" dirty="0" err="1" smtClean="0"/>
              <a:t>smoking</a:t>
            </a:r>
            <a:r>
              <a:rPr lang="tr-TR" dirty="0" smtClean="0"/>
              <a:t> </a:t>
            </a:r>
            <a:endParaRPr lang="tr-TR" dirty="0"/>
          </a:p>
        </p:txBody>
      </p:sp>
    </p:spTree>
    <p:extLst>
      <p:ext uri="{BB962C8B-B14F-4D97-AF65-F5344CB8AC3E}">
        <p14:creationId xmlns:p14="http://schemas.microsoft.com/office/powerpoint/2010/main" val="37914151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4000" dirty="0" smtClean="0"/>
              <a:t>7.Consideration of </a:t>
            </a:r>
            <a:r>
              <a:rPr lang="tr-TR" sz="4000" dirty="0" err="1" smtClean="0"/>
              <a:t>Alternate</a:t>
            </a:r>
            <a:r>
              <a:rPr lang="tr-TR" sz="4000" dirty="0" smtClean="0"/>
              <a:t> </a:t>
            </a:r>
            <a:r>
              <a:rPr lang="tr-TR" sz="4000" dirty="0" err="1" smtClean="0"/>
              <a:t>Explanations</a:t>
            </a:r>
            <a:endParaRPr lang="tr-TR" sz="4000" dirty="0"/>
          </a:p>
        </p:txBody>
      </p:sp>
      <p:sp>
        <p:nvSpPr>
          <p:cNvPr id="3" name="İçerik Yer Tutucusu 2"/>
          <p:cNvSpPr>
            <a:spLocks noGrp="1"/>
          </p:cNvSpPr>
          <p:nvPr>
            <p:ph idx="1"/>
          </p:nvPr>
        </p:nvSpPr>
        <p:spPr/>
        <p:txBody>
          <a:bodyPr/>
          <a:lstStyle/>
          <a:p>
            <a:r>
              <a:rPr lang="tr-TR" dirty="0" err="1" smtClean="0"/>
              <a:t>Adjustment</a:t>
            </a:r>
            <a:r>
              <a:rPr lang="tr-TR" dirty="0" smtClean="0"/>
              <a:t> </a:t>
            </a:r>
            <a:r>
              <a:rPr lang="tr-TR" dirty="0" err="1" smtClean="0"/>
              <a:t>for</a:t>
            </a:r>
            <a:r>
              <a:rPr lang="tr-TR" dirty="0" smtClean="0"/>
              <a:t> </a:t>
            </a:r>
            <a:r>
              <a:rPr lang="tr-TR" dirty="0" err="1" smtClean="0"/>
              <a:t>confounding</a:t>
            </a:r>
            <a:endParaRPr lang="tr-TR" dirty="0" smtClean="0"/>
          </a:p>
          <a:p>
            <a:r>
              <a:rPr lang="tr-TR" dirty="0" err="1" smtClean="0"/>
              <a:t>Other</a:t>
            </a:r>
            <a:r>
              <a:rPr lang="tr-TR" dirty="0" smtClean="0"/>
              <a:t> </a:t>
            </a:r>
            <a:r>
              <a:rPr lang="tr-TR" dirty="0" err="1" smtClean="0"/>
              <a:t>possible</a:t>
            </a:r>
            <a:r>
              <a:rPr lang="tr-TR" dirty="0" smtClean="0"/>
              <a:t> </a:t>
            </a:r>
            <a:r>
              <a:rPr lang="tr-TR" dirty="0" err="1" smtClean="0"/>
              <a:t>explanations</a:t>
            </a:r>
            <a:r>
              <a:rPr lang="tr-TR" dirty="0" smtClean="0"/>
              <a:t>  of </a:t>
            </a:r>
            <a:r>
              <a:rPr lang="tr-TR" dirty="0" err="1" smtClean="0"/>
              <a:t>the</a:t>
            </a:r>
            <a:r>
              <a:rPr lang="tr-TR" dirty="0" smtClean="0"/>
              <a:t> </a:t>
            </a:r>
            <a:r>
              <a:rPr lang="tr-TR" dirty="0" err="1" smtClean="0"/>
              <a:t>association</a:t>
            </a:r>
            <a:r>
              <a:rPr lang="tr-TR" dirty="0" smtClean="0"/>
              <a:t> (</a:t>
            </a:r>
            <a:r>
              <a:rPr lang="tr-TR" dirty="0" err="1" smtClean="0"/>
              <a:t>confounding</a:t>
            </a:r>
            <a:r>
              <a:rPr lang="tr-TR" dirty="0" smtClean="0"/>
              <a:t>) </a:t>
            </a:r>
            <a:r>
              <a:rPr lang="tr-TR" dirty="0" err="1" smtClean="0"/>
              <a:t>should</a:t>
            </a:r>
            <a:r>
              <a:rPr lang="tr-TR" dirty="0" smtClean="0"/>
              <a:t> be </a:t>
            </a:r>
            <a:r>
              <a:rPr lang="tr-TR" dirty="0" err="1" smtClean="0"/>
              <a:t>eliminated</a:t>
            </a:r>
            <a:r>
              <a:rPr lang="tr-TR" dirty="0" smtClean="0"/>
              <a:t>.</a:t>
            </a:r>
            <a:endParaRPr lang="tr-TR" dirty="0"/>
          </a:p>
        </p:txBody>
      </p:sp>
    </p:spTree>
    <p:extLst>
      <p:ext uri="{BB962C8B-B14F-4D97-AF65-F5344CB8AC3E}">
        <p14:creationId xmlns:p14="http://schemas.microsoft.com/office/powerpoint/2010/main" val="368363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8.Specificity of </a:t>
            </a:r>
            <a:r>
              <a:rPr lang="tr-TR" dirty="0" err="1" smtClean="0"/>
              <a:t>the</a:t>
            </a:r>
            <a:r>
              <a:rPr lang="tr-TR" dirty="0" smtClean="0"/>
              <a:t> </a:t>
            </a:r>
            <a:r>
              <a:rPr lang="tr-TR" dirty="0" err="1" smtClean="0"/>
              <a:t>Association</a:t>
            </a:r>
            <a:endParaRPr lang="tr-TR" dirty="0"/>
          </a:p>
        </p:txBody>
      </p:sp>
      <p:sp>
        <p:nvSpPr>
          <p:cNvPr id="3" name="İçerik Yer Tutucusu 2"/>
          <p:cNvSpPr>
            <a:spLocks noGrp="1"/>
          </p:cNvSpPr>
          <p:nvPr>
            <p:ph idx="1"/>
          </p:nvPr>
        </p:nvSpPr>
        <p:spPr/>
        <p:txBody>
          <a:bodyPr/>
          <a:lstStyle/>
          <a:p>
            <a:r>
              <a:rPr lang="tr-TR" dirty="0" smtClean="0"/>
              <a:t>An </a:t>
            </a:r>
            <a:r>
              <a:rPr lang="tr-TR" dirty="0" err="1" smtClean="0"/>
              <a:t>association</a:t>
            </a:r>
            <a:r>
              <a:rPr lang="tr-TR" dirty="0" smtClean="0"/>
              <a:t> is </a:t>
            </a:r>
            <a:r>
              <a:rPr lang="tr-TR" dirty="0" err="1" smtClean="0"/>
              <a:t>specific</a:t>
            </a:r>
            <a:r>
              <a:rPr lang="tr-TR" dirty="0" smtClean="0"/>
              <a:t>  </a:t>
            </a:r>
            <a:r>
              <a:rPr lang="tr-TR" dirty="0" err="1" smtClean="0"/>
              <a:t>when</a:t>
            </a:r>
            <a:r>
              <a:rPr lang="tr-TR" dirty="0" smtClean="0"/>
              <a:t> a </a:t>
            </a:r>
            <a:r>
              <a:rPr lang="tr-TR" dirty="0" err="1" smtClean="0"/>
              <a:t>certain</a:t>
            </a:r>
            <a:r>
              <a:rPr lang="tr-TR" dirty="0" smtClean="0"/>
              <a:t> </a:t>
            </a:r>
            <a:r>
              <a:rPr lang="tr-TR" dirty="0" err="1" smtClean="0"/>
              <a:t>exposure</a:t>
            </a:r>
            <a:r>
              <a:rPr lang="tr-TR" dirty="0" smtClean="0"/>
              <a:t> is </a:t>
            </a:r>
            <a:r>
              <a:rPr lang="tr-TR" dirty="0" err="1" smtClean="0"/>
              <a:t>associated</a:t>
            </a:r>
            <a:r>
              <a:rPr lang="tr-TR" dirty="0" smtClean="0"/>
              <a:t> </a:t>
            </a:r>
            <a:r>
              <a:rPr lang="tr-TR" dirty="0" err="1" smtClean="0"/>
              <a:t>with</a:t>
            </a:r>
            <a:r>
              <a:rPr lang="tr-TR" dirty="0" smtClean="0"/>
              <a:t> </a:t>
            </a:r>
            <a:r>
              <a:rPr lang="tr-TR" dirty="0" err="1" smtClean="0"/>
              <a:t>only</a:t>
            </a:r>
            <a:r>
              <a:rPr lang="tr-TR" dirty="0" smtClean="0"/>
              <a:t> </a:t>
            </a:r>
            <a:r>
              <a:rPr lang="tr-TR" dirty="0" err="1" smtClean="0"/>
              <a:t>one</a:t>
            </a:r>
            <a:r>
              <a:rPr lang="tr-TR" dirty="0" smtClean="0"/>
              <a:t> </a:t>
            </a:r>
            <a:r>
              <a:rPr lang="tr-TR" dirty="0" err="1" smtClean="0"/>
              <a:t>disease</a:t>
            </a:r>
            <a:endParaRPr lang="tr-TR" dirty="0" smtClean="0"/>
          </a:p>
          <a:p>
            <a:r>
              <a:rPr lang="tr-TR" dirty="0" err="1" smtClean="0"/>
              <a:t>This</a:t>
            </a:r>
            <a:r>
              <a:rPr lang="tr-TR" dirty="0" smtClean="0"/>
              <a:t> </a:t>
            </a:r>
            <a:r>
              <a:rPr lang="tr-TR" dirty="0" err="1" smtClean="0"/>
              <a:t>criterion</a:t>
            </a:r>
            <a:r>
              <a:rPr lang="tr-TR" dirty="0" smtClean="0"/>
              <a:t> is not </a:t>
            </a:r>
            <a:r>
              <a:rPr lang="tr-TR" dirty="0" err="1" smtClean="0"/>
              <a:t>applicable</a:t>
            </a:r>
            <a:r>
              <a:rPr lang="tr-TR" dirty="0" smtClean="0"/>
              <a:t> </a:t>
            </a:r>
            <a:r>
              <a:rPr lang="tr-TR" dirty="0" err="1" smtClean="0"/>
              <a:t>to</a:t>
            </a:r>
            <a:r>
              <a:rPr lang="tr-TR" dirty="0" smtClean="0"/>
              <a:t> </a:t>
            </a:r>
            <a:r>
              <a:rPr lang="tr-TR" dirty="0" err="1" smtClean="0"/>
              <a:t>all</a:t>
            </a:r>
            <a:r>
              <a:rPr lang="tr-TR" dirty="0" smtClean="0"/>
              <a:t> </a:t>
            </a:r>
            <a:r>
              <a:rPr lang="tr-TR" dirty="0" err="1" smtClean="0"/>
              <a:t>exposure-disease</a:t>
            </a:r>
            <a:r>
              <a:rPr lang="tr-TR" dirty="0" smtClean="0"/>
              <a:t> </a:t>
            </a:r>
            <a:r>
              <a:rPr lang="tr-TR" dirty="0" err="1" smtClean="0"/>
              <a:t>associations</a:t>
            </a:r>
            <a:r>
              <a:rPr lang="tr-TR" dirty="0" smtClean="0"/>
              <a:t> </a:t>
            </a:r>
            <a:r>
              <a:rPr lang="tr-TR" dirty="0" err="1" smtClean="0"/>
              <a:t>because</a:t>
            </a:r>
            <a:r>
              <a:rPr lang="tr-TR" dirty="0" smtClean="0"/>
              <a:t> a </a:t>
            </a:r>
            <a:r>
              <a:rPr lang="tr-TR" dirty="0" err="1" smtClean="0"/>
              <a:t>disease</a:t>
            </a:r>
            <a:r>
              <a:rPr lang="tr-TR" dirty="0" smtClean="0"/>
              <a:t> </a:t>
            </a:r>
            <a:r>
              <a:rPr lang="tr-TR" dirty="0" err="1" smtClean="0"/>
              <a:t>may</a:t>
            </a:r>
            <a:r>
              <a:rPr lang="tr-TR" dirty="0" smtClean="0"/>
              <a:t> be </a:t>
            </a:r>
            <a:r>
              <a:rPr lang="tr-TR" dirty="0" err="1" smtClean="0"/>
              <a:t>caused</a:t>
            </a:r>
            <a:r>
              <a:rPr lang="tr-TR" dirty="0" smtClean="0"/>
              <a:t> </a:t>
            </a:r>
            <a:r>
              <a:rPr lang="tr-TR" dirty="0" err="1" smtClean="0"/>
              <a:t>by</a:t>
            </a:r>
            <a:r>
              <a:rPr lang="tr-TR" dirty="0" smtClean="0"/>
              <a:t> </a:t>
            </a:r>
            <a:r>
              <a:rPr lang="tr-TR" dirty="0" err="1" smtClean="0"/>
              <a:t>several</a:t>
            </a:r>
            <a:r>
              <a:rPr lang="tr-TR" dirty="0" smtClean="0"/>
              <a:t> </a:t>
            </a:r>
            <a:r>
              <a:rPr lang="tr-TR" dirty="0" err="1" smtClean="0"/>
              <a:t>exposures</a:t>
            </a:r>
            <a:r>
              <a:rPr lang="tr-TR" dirty="0" smtClean="0"/>
              <a:t>, </a:t>
            </a:r>
            <a:r>
              <a:rPr lang="tr-TR" dirty="0" err="1" smtClean="0"/>
              <a:t>and</a:t>
            </a:r>
            <a:r>
              <a:rPr lang="tr-TR" dirty="0" smtClean="0"/>
              <a:t> an </a:t>
            </a:r>
            <a:r>
              <a:rPr lang="tr-TR" dirty="0" err="1" smtClean="0"/>
              <a:t>exposure</a:t>
            </a:r>
            <a:r>
              <a:rPr lang="tr-TR" dirty="0" smtClean="0"/>
              <a:t> </a:t>
            </a:r>
            <a:r>
              <a:rPr lang="tr-TR" dirty="0" err="1" smtClean="0"/>
              <a:t>may</a:t>
            </a:r>
            <a:r>
              <a:rPr lang="tr-TR" dirty="0" smtClean="0"/>
              <a:t> </a:t>
            </a:r>
            <a:r>
              <a:rPr lang="tr-TR" dirty="0" err="1" smtClean="0"/>
              <a:t>cause</a:t>
            </a:r>
            <a:r>
              <a:rPr lang="tr-TR" dirty="0" smtClean="0"/>
              <a:t> </a:t>
            </a:r>
            <a:r>
              <a:rPr lang="tr-TR" dirty="0" err="1" smtClean="0"/>
              <a:t>severeal</a:t>
            </a:r>
            <a:r>
              <a:rPr lang="tr-TR" dirty="0" smtClean="0"/>
              <a:t> </a:t>
            </a:r>
            <a:r>
              <a:rPr lang="tr-TR" dirty="0" err="1" smtClean="0"/>
              <a:t>diseases</a:t>
            </a:r>
            <a:endParaRPr lang="tr-TR" dirty="0"/>
          </a:p>
        </p:txBody>
      </p:sp>
    </p:spTree>
    <p:extLst>
      <p:ext uri="{BB962C8B-B14F-4D97-AF65-F5344CB8AC3E}">
        <p14:creationId xmlns:p14="http://schemas.microsoft.com/office/powerpoint/2010/main" val="4050036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4000" dirty="0" smtClean="0"/>
              <a:t>9.Consistency </a:t>
            </a:r>
            <a:r>
              <a:rPr lang="tr-TR" sz="4000" dirty="0" err="1" smtClean="0"/>
              <a:t>with</a:t>
            </a:r>
            <a:r>
              <a:rPr lang="tr-TR" sz="4000" dirty="0" smtClean="0"/>
              <a:t> </a:t>
            </a:r>
            <a:r>
              <a:rPr lang="tr-TR" sz="4000" dirty="0" err="1" smtClean="0"/>
              <a:t>Other</a:t>
            </a:r>
            <a:r>
              <a:rPr lang="tr-TR" sz="4000" dirty="0" smtClean="0"/>
              <a:t> Knowledge</a:t>
            </a:r>
            <a:endParaRPr lang="tr-TR" sz="4000" dirty="0"/>
          </a:p>
        </p:txBody>
      </p:sp>
      <p:sp>
        <p:nvSpPr>
          <p:cNvPr id="3" name="İçerik Yer Tutucusu 2"/>
          <p:cNvSpPr>
            <a:spLocks noGrp="1"/>
          </p:cNvSpPr>
          <p:nvPr>
            <p:ph idx="1"/>
          </p:nvPr>
        </p:nvSpPr>
        <p:spPr/>
        <p:txBody>
          <a:bodyPr/>
          <a:lstStyle/>
          <a:p>
            <a:r>
              <a:rPr lang="tr-TR" dirty="0" err="1" smtClean="0"/>
              <a:t>If</a:t>
            </a:r>
            <a:r>
              <a:rPr lang="tr-TR" dirty="0" smtClean="0"/>
              <a:t> a </a:t>
            </a:r>
            <a:r>
              <a:rPr lang="tr-TR" dirty="0" err="1" smtClean="0"/>
              <a:t>relationship</a:t>
            </a:r>
            <a:r>
              <a:rPr lang="tr-TR" dirty="0" smtClean="0"/>
              <a:t> is </a:t>
            </a:r>
            <a:r>
              <a:rPr lang="tr-TR" dirty="0" err="1" smtClean="0"/>
              <a:t>casual</a:t>
            </a:r>
            <a:r>
              <a:rPr lang="tr-TR" dirty="0" smtClean="0"/>
              <a:t>, </a:t>
            </a:r>
            <a:r>
              <a:rPr lang="tr-TR" dirty="0" err="1" smtClean="0"/>
              <a:t>we</a:t>
            </a:r>
            <a:r>
              <a:rPr lang="tr-TR" dirty="0" smtClean="0"/>
              <a:t> </a:t>
            </a:r>
            <a:r>
              <a:rPr lang="tr-TR" dirty="0" err="1" smtClean="0"/>
              <a:t>would</a:t>
            </a:r>
            <a:r>
              <a:rPr lang="tr-TR" dirty="0" smtClean="0"/>
              <a:t> </a:t>
            </a:r>
            <a:r>
              <a:rPr lang="tr-TR" dirty="0" err="1" smtClean="0"/>
              <a:t>expect</a:t>
            </a:r>
            <a:r>
              <a:rPr lang="tr-TR" dirty="0" smtClean="0"/>
              <a:t> </a:t>
            </a:r>
            <a:r>
              <a:rPr lang="tr-TR" dirty="0" err="1" smtClean="0"/>
              <a:t>the</a:t>
            </a:r>
            <a:r>
              <a:rPr lang="tr-TR" dirty="0"/>
              <a:t> </a:t>
            </a:r>
            <a:r>
              <a:rPr lang="tr-TR" dirty="0" err="1" smtClean="0"/>
              <a:t>findings</a:t>
            </a:r>
            <a:r>
              <a:rPr lang="tr-TR" dirty="0" smtClean="0"/>
              <a:t> </a:t>
            </a:r>
            <a:r>
              <a:rPr lang="tr-TR" dirty="0" err="1" smtClean="0"/>
              <a:t>to</a:t>
            </a:r>
            <a:r>
              <a:rPr lang="tr-TR" dirty="0" smtClean="0"/>
              <a:t> be </a:t>
            </a:r>
            <a:r>
              <a:rPr lang="tr-TR" dirty="0" err="1" smtClean="0"/>
              <a:t>consistent</a:t>
            </a:r>
            <a:r>
              <a:rPr lang="tr-TR" dirty="0" smtClean="0"/>
              <a:t> </a:t>
            </a:r>
            <a:r>
              <a:rPr lang="tr-TR" dirty="0" err="1" smtClean="0"/>
              <a:t>with</a:t>
            </a:r>
            <a:r>
              <a:rPr lang="tr-TR" dirty="0" smtClean="0"/>
              <a:t> </a:t>
            </a:r>
            <a:r>
              <a:rPr lang="tr-TR" dirty="0" err="1" smtClean="0"/>
              <a:t>other</a:t>
            </a:r>
            <a:r>
              <a:rPr lang="tr-TR" dirty="0" smtClean="0"/>
              <a:t> data, </a:t>
            </a:r>
            <a:r>
              <a:rPr lang="tr-TR" dirty="0" err="1" smtClean="0"/>
              <a:t>and</a:t>
            </a:r>
            <a:r>
              <a:rPr lang="tr-TR" dirty="0" smtClean="0"/>
              <a:t> has </a:t>
            </a:r>
            <a:r>
              <a:rPr lang="tr-TR" dirty="0" err="1" smtClean="0"/>
              <a:t>the</a:t>
            </a:r>
            <a:r>
              <a:rPr lang="tr-TR" dirty="0" smtClean="0"/>
              <a:t> </a:t>
            </a:r>
            <a:r>
              <a:rPr lang="tr-TR" dirty="0" err="1" smtClean="0"/>
              <a:t>same</a:t>
            </a:r>
            <a:r>
              <a:rPr lang="tr-TR" dirty="0" smtClean="0"/>
              <a:t> </a:t>
            </a:r>
            <a:r>
              <a:rPr lang="tr-TR" dirty="0" err="1" smtClean="0"/>
              <a:t>distribution</a:t>
            </a:r>
            <a:r>
              <a:rPr lang="tr-TR" dirty="0" smtClean="0"/>
              <a:t> in </a:t>
            </a:r>
            <a:r>
              <a:rPr lang="tr-TR" dirty="0" err="1" smtClean="0"/>
              <a:t>population</a:t>
            </a:r>
            <a:r>
              <a:rPr lang="tr-TR" dirty="0" smtClean="0"/>
              <a:t> </a:t>
            </a:r>
            <a:r>
              <a:rPr lang="tr-TR" dirty="0" err="1" smtClean="0"/>
              <a:t>for</a:t>
            </a:r>
            <a:r>
              <a:rPr lang="tr-TR" dirty="0" smtClean="0"/>
              <a:t> </a:t>
            </a:r>
            <a:r>
              <a:rPr lang="tr-TR" dirty="0" err="1" smtClean="0"/>
              <a:t>both</a:t>
            </a:r>
            <a:r>
              <a:rPr lang="tr-TR" dirty="0" smtClean="0"/>
              <a:t> </a:t>
            </a:r>
            <a:r>
              <a:rPr lang="tr-TR" dirty="0" err="1" smtClean="0"/>
              <a:t>the</a:t>
            </a:r>
            <a:r>
              <a:rPr lang="tr-TR" dirty="0" smtClean="0"/>
              <a:t> </a:t>
            </a:r>
            <a:r>
              <a:rPr lang="tr-TR" dirty="0" err="1" smtClean="0"/>
              <a:t>exposure</a:t>
            </a:r>
            <a:r>
              <a:rPr lang="tr-TR" dirty="0" smtClean="0"/>
              <a:t> </a:t>
            </a:r>
            <a:r>
              <a:rPr lang="tr-TR" dirty="0" err="1" smtClean="0"/>
              <a:t>and</a:t>
            </a:r>
            <a:r>
              <a:rPr lang="tr-TR" dirty="0" smtClean="0"/>
              <a:t> </a:t>
            </a:r>
            <a:r>
              <a:rPr lang="tr-TR" dirty="0" err="1" smtClean="0"/>
              <a:t>disease</a:t>
            </a:r>
            <a:r>
              <a:rPr lang="tr-TR" dirty="0" smtClean="0"/>
              <a:t> </a:t>
            </a:r>
            <a:r>
              <a:rPr lang="tr-TR" dirty="0" err="1" smtClean="0"/>
              <a:t>incidence</a:t>
            </a:r>
            <a:r>
              <a:rPr lang="tr-TR" dirty="0" smtClean="0"/>
              <a:t>.</a:t>
            </a:r>
          </a:p>
          <a:p>
            <a:pPr marL="0" indent="0">
              <a:buNone/>
            </a:pPr>
            <a:endParaRPr lang="tr-TR" dirty="0"/>
          </a:p>
          <a:p>
            <a:r>
              <a:rPr lang="tr-TR" dirty="0" err="1" smtClean="0"/>
              <a:t>Example</a:t>
            </a:r>
            <a:r>
              <a:rPr lang="tr-TR" dirty="0" smtClean="0"/>
              <a:t>: </a:t>
            </a:r>
            <a:r>
              <a:rPr lang="tr-TR" dirty="0" err="1" smtClean="0"/>
              <a:t>Consistency</a:t>
            </a:r>
            <a:r>
              <a:rPr lang="tr-TR" dirty="0" smtClean="0"/>
              <a:t> </a:t>
            </a:r>
            <a:r>
              <a:rPr lang="tr-TR" dirty="0" err="1" smtClean="0"/>
              <a:t>between</a:t>
            </a:r>
            <a:r>
              <a:rPr lang="tr-TR" dirty="0" smtClean="0"/>
              <a:t> </a:t>
            </a:r>
            <a:r>
              <a:rPr lang="tr-TR" dirty="0" err="1" smtClean="0"/>
              <a:t>cigarette</a:t>
            </a:r>
            <a:r>
              <a:rPr lang="tr-TR" dirty="0" smtClean="0"/>
              <a:t> </a:t>
            </a:r>
            <a:r>
              <a:rPr lang="tr-TR" dirty="0" err="1" smtClean="0"/>
              <a:t>sales</a:t>
            </a:r>
            <a:r>
              <a:rPr lang="tr-TR" dirty="0" smtClean="0"/>
              <a:t> </a:t>
            </a:r>
            <a:r>
              <a:rPr lang="tr-TR" dirty="0" err="1" smtClean="0"/>
              <a:t>and</a:t>
            </a:r>
            <a:r>
              <a:rPr lang="tr-TR" dirty="0" smtClean="0"/>
              <a:t> </a:t>
            </a:r>
            <a:r>
              <a:rPr lang="tr-TR" dirty="0" err="1" smtClean="0"/>
              <a:t>lung</a:t>
            </a:r>
            <a:r>
              <a:rPr lang="tr-TR" dirty="0" smtClean="0"/>
              <a:t> </a:t>
            </a:r>
            <a:r>
              <a:rPr lang="tr-TR" dirty="0" err="1" smtClean="0"/>
              <a:t>cancer</a:t>
            </a:r>
            <a:r>
              <a:rPr lang="tr-TR" dirty="0" smtClean="0"/>
              <a:t> </a:t>
            </a:r>
            <a:r>
              <a:rPr lang="tr-TR" dirty="0" err="1" smtClean="0"/>
              <a:t>incidence</a:t>
            </a:r>
            <a:r>
              <a:rPr lang="tr-TR" dirty="0" smtClean="0"/>
              <a:t>; </a:t>
            </a:r>
            <a:r>
              <a:rPr lang="tr-TR" dirty="0" err="1" smtClean="0"/>
              <a:t>the</a:t>
            </a:r>
            <a:r>
              <a:rPr lang="tr-TR" dirty="0" smtClean="0"/>
              <a:t> </a:t>
            </a:r>
            <a:r>
              <a:rPr lang="tr-TR" dirty="0" err="1" smtClean="0"/>
              <a:t>increase</a:t>
            </a:r>
            <a:r>
              <a:rPr lang="tr-TR" dirty="0" smtClean="0"/>
              <a:t> in </a:t>
            </a:r>
            <a:r>
              <a:rPr lang="tr-TR" dirty="0" err="1" smtClean="0"/>
              <a:t>lung</a:t>
            </a:r>
            <a:r>
              <a:rPr lang="tr-TR" dirty="0" smtClean="0"/>
              <a:t> </a:t>
            </a:r>
            <a:r>
              <a:rPr lang="tr-TR" dirty="0" err="1" smtClean="0"/>
              <a:t>cancer</a:t>
            </a:r>
            <a:r>
              <a:rPr lang="tr-TR" dirty="0" smtClean="0"/>
              <a:t> </a:t>
            </a:r>
            <a:r>
              <a:rPr lang="tr-TR" dirty="0" err="1" smtClean="0"/>
              <a:t>rates</a:t>
            </a:r>
            <a:r>
              <a:rPr lang="tr-TR" dirty="0" smtClean="0"/>
              <a:t> </a:t>
            </a:r>
            <a:r>
              <a:rPr lang="tr-TR" dirty="0" err="1" smtClean="0"/>
              <a:t>following</a:t>
            </a:r>
            <a:r>
              <a:rPr lang="tr-TR" dirty="0" smtClean="0"/>
              <a:t>  </a:t>
            </a:r>
            <a:r>
              <a:rPr lang="tr-TR" dirty="0" err="1" smtClean="0"/>
              <a:t>the</a:t>
            </a:r>
            <a:r>
              <a:rPr lang="tr-TR" dirty="0" smtClean="0"/>
              <a:t> </a:t>
            </a:r>
            <a:r>
              <a:rPr lang="tr-TR" dirty="0" err="1" smtClean="0"/>
              <a:t>increase</a:t>
            </a:r>
            <a:r>
              <a:rPr lang="tr-TR" dirty="0" smtClean="0"/>
              <a:t> in </a:t>
            </a:r>
            <a:r>
              <a:rPr lang="tr-TR" dirty="0" err="1" smtClean="0"/>
              <a:t>cigarette</a:t>
            </a:r>
            <a:r>
              <a:rPr lang="tr-TR" dirty="0" smtClean="0"/>
              <a:t> </a:t>
            </a:r>
            <a:r>
              <a:rPr lang="tr-TR" dirty="0" err="1" smtClean="0"/>
              <a:t>sales</a:t>
            </a:r>
            <a:r>
              <a:rPr lang="tr-TR" dirty="0" smtClean="0"/>
              <a:t> in </a:t>
            </a:r>
            <a:r>
              <a:rPr lang="tr-TR" dirty="0" err="1" smtClean="0"/>
              <a:t>both</a:t>
            </a:r>
            <a:r>
              <a:rPr lang="tr-TR" dirty="0" smtClean="0"/>
              <a:t> men </a:t>
            </a:r>
            <a:r>
              <a:rPr lang="tr-TR" dirty="0" err="1" smtClean="0"/>
              <a:t>and</a:t>
            </a:r>
            <a:r>
              <a:rPr lang="tr-TR" dirty="0" smtClean="0"/>
              <a:t> </a:t>
            </a:r>
            <a:r>
              <a:rPr lang="tr-TR" dirty="0" err="1" smtClean="0"/>
              <a:t>women</a:t>
            </a:r>
            <a:r>
              <a:rPr lang="tr-TR" dirty="0" smtClean="0"/>
              <a:t>.</a:t>
            </a:r>
            <a:endParaRPr lang="tr-TR" dirty="0"/>
          </a:p>
        </p:txBody>
      </p:sp>
    </p:spTree>
    <p:extLst>
      <p:ext uri="{BB962C8B-B14F-4D97-AF65-F5344CB8AC3E}">
        <p14:creationId xmlns:p14="http://schemas.microsoft.com/office/powerpoint/2010/main" val="37881967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0"/>
            <a:ext cx="8229600" cy="1143000"/>
          </a:xfrm>
        </p:spPr>
        <p:txBody>
          <a:bodyPr>
            <a:normAutofit fontScale="90000"/>
          </a:bodyPr>
          <a:lstStyle/>
          <a:p>
            <a:r>
              <a:rPr lang="tr-TR" sz="2800" b="1" dirty="0" err="1" smtClean="0"/>
              <a:t>Example</a:t>
            </a:r>
            <a:r>
              <a:rPr lang="tr-TR" sz="2800" b="1" dirty="0" smtClean="0"/>
              <a:t>: </a:t>
            </a:r>
            <a:r>
              <a:rPr lang="tr-TR" sz="2800" b="1" dirty="0" err="1" smtClean="0"/>
              <a:t>Assessment</a:t>
            </a:r>
            <a:r>
              <a:rPr lang="tr-TR" sz="2800" b="1" dirty="0" smtClean="0"/>
              <a:t> of </a:t>
            </a:r>
            <a:r>
              <a:rPr lang="tr-TR" sz="2800" b="1" dirty="0" err="1" smtClean="0"/>
              <a:t>the</a:t>
            </a:r>
            <a:r>
              <a:rPr lang="tr-TR" sz="2800" b="1" dirty="0" smtClean="0"/>
              <a:t> </a:t>
            </a:r>
            <a:r>
              <a:rPr lang="tr-TR" sz="2800" b="1" dirty="0" err="1" smtClean="0"/>
              <a:t>evidence</a:t>
            </a:r>
            <a:r>
              <a:rPr lang="tr-TR" sz="2800" b="1" dirty="0" smtClean="0"/>
              <a:t> </a:t>
            </a:r>
            <a:r>
              <a:rPr lang="tr-TR" sz="2800" b="1" dirty="0" err="1" smtClean="0"/>
              <a:t>suggesting</a:t>
            </a:r>
            <a:r>
              <a:rPr lang="tr-TR" sz="2800" b="1" dirty="0" smtClean="0"/>
              <a:t> </a:t>
            </a:r>
            <a:r>
              <a:rPr lang="tr-TR" sz="2800" b="1" dirty="0" err="1" smtClean="0"/>
              <a:t>helicobacter</a:t>
            </a:r>
            <a:r>
              <a:rPr lang="tr-TR" sz="2800" b="1" dirty="0" smtClean="0"/>
              <a:t> </a:t>
            </a:r>
            <a:r>
              <a:rPr lang="tr-TR" sz="2800" b="1" dirty="0" err="1" smtClean="0"/>
              <a:t>pylori</a:t>
            </a:r>
            <a:r>
              <a:rPr lang="tr-TR" sz="2800" b="1" dirty="0" smtClean="0"/>
              <a:t> as a </a:t>
            </a:r>
            <a:r>
              <a:rPr lang="tr-TR" sz="2800" b="1" dirty="0" err="1" smtClean="0"/>
              <a:t>causative</a:t>
            </a:r>
            <a:r>
              <a:rPr lang="tr-TR" sz="2800" b="1" dirty="0" smtClean="0"/>
              <a:t> </a:t>
            </a:r>
            <a:r>
              <a:rPr lang="tr-TR" sz="2800" b="1" dirty="0" err="1" smtClean="0"/>
              <a:t>agent</a:t>
            </a:r>
            <a:r>
              <a:rPr lang="tr-TR" sz="2800" b="1" dirty="0" smtClean="0"/>
              <a:t> of </a:t>
            </a:r>
            <a:r>
              <a:rPr lang="tr-TR" sz="2800" b="1" dirty="0" err="1" smtClean="0"/>
              <a:t>duodenal</a:t>
            </a:r>
            <a:r>
              <a:rPr lang="tr-TR" sz="2800" b="1" dirty="0" smtClean="0"/>
              <a:t> </a:t>
            </a:r>
            <a:r>
              <a:rPr lang="tr-TR" sz="2800" b="1" dirty="0" err="1" smtClean="0"/>
              <a:t>ulcers</a:t>
            </a:r>
            <a:endParaRPr lang="tr-TR" sz="2800" b="1" dirty="0"/>
          </a:p>
        </p:txBody>
      </p:sp>
      <p:sp>
        <p:nvSpPr>
          <p:cNvPr id="3" name="İçerik Yer Tutucusu 2"/>
          <p:cNvSpPr>
            <a:spLocks noGrp="1"/>
          </p:cNvSpPr>
          <p:nvPr>
            <p:ph idx="1"/>
          </p:nvPr>
        </p:nvSpPr>
        <p:spPr>
          <a:xfrm>
            <a:off x="457200" y="1196752"/>
            <a:ext cx="8229600" cy="5127848"/>
          </a:xfrm>
        </p:spPr>
        <p:txBody>
          <a:bodyPr>
            <a:normAutofit lnSpcReduction="10000"/>
          </a:bodyPr>
          <a:lstStyle/>
          <a:p>
            <a:r>
              <a:rPr lang="tr-TR" sz="1800" b="1" dirty="0" err="1" smtClean="0">
                <a:latin typeface="+mj-lt"/>
              </a:rPr>
              <a:t>Temporal</a:t>
            </a:r>
            <a:r>
              <a:rPr lang="tr-TR" sz="1800" b="1" dirty="0" smtClean="0">
                <a:latin typeface="+mj-lt"/>
              </a:rPr>
              <a:t> </a:t>
            </a:r>
            <a:r>
              <a:rPr lang="tr-TR" sz="1800" b="1" dirty="0" err="1" smtClean="0">
                <a:latin typeface="+mj-lt"/>
              </a:rPr>
              <a:t>relationship</a:t>
            </a:r>
            <a:endParaRPr lang="tr-TR" sz="1800" b="1" dirty="0">
              <a:latin typeface="+mj-lt"/>
            </a:endParaRPr>
          </a:p>
          <a:p>
            <a:pPr marL="880110" lvl="1" indent="-514350"/>
            <a:r>
              <a:rPr lang="tr-TR" sz="1600" dirty="0" err="1" smtClean="0">
                <a:latin typeface="+mj-lt"/>
              </a:rPr>
              <a:t>Helicobacter</a:t>
            </a:r>
            <a:r>
              <a:rPr lang="tr-TR" sz="1600" dirty="0" smtClean="0">
                <a:latin typeface="+mj-lt"/>
              </a:rPr>
              <a:t> </a:t>
            </a:r>
            <a:r>
              <a:rPr lang="tr-TR" sz="1600" dirty="0" err="1" smtClean="0">
                <a:latin typeface="+mj-lt"/>
              </a:rPr>
              <a:t>pylori</a:t>
            </a:r>
            <a:r>
              <a:rPr lang="tr-TR" sz="1600" dirty="0" smtClean="0">
                <a:latin typeface="+mj-lt"/>
              </a:rPr>
              <a:t> is </a:t>
            </a:r>
            <a:r>
              <a:rPr lang="tr-TR" sz="1600" dirty="0" err="1" smtClean="0">
                <a:latin typeface="+mj-lt"/>
              </a:rPr>
              <a:t>clearly</a:t>
            </a:r>
            <a:r>
              <a:rPr lang="tr-TR" sz="1600" dirty="0" smtClean="0">
                <a:latin typeface="+mj-lt"/>
              </a:rPr>
              <a:t> </a:t>
            </a:r>
            <a:r>
              <a:rPr lang="tr-TR" sz="1600" dirty="0" err="1" smtClean="0">
                <a:latin typeface="+mj-lt"/>
              </a:rPr>
              <a:t>linked</a:t>
            </a:r>
            <a:r>
              <a:rPr lang="tr-TR" sz="1600" dirty="0" smtClean="0">
                <a:latin typeface="+mj-lt"/>
              </a:rPr>
              <a:t> </a:t>
            </a:r>
            <a:r>
              <a:rPr lang="tr-TR" sz="1600" dirty="0" err="1" smtClean="0">
                <a:latin typeface="+mj-lt"/>
              </a:rPr>
              <a:t>to</a:t>
            </a:r>
            <a:r>
              <a:rPr lang="tr-TR" sz="1600" dirty="0" smtClean="0">
                <a:latin typeface="+mj-lt"/>
              </a:rPr>
              <a:t> </a:t>
            </a:r>
            <a:r>
              <a:rPr lang="tr-TR" sz="1600" dirty="0" err="1" smtClean="0">
                <a:latin typeface="+mj-lt"/>
              </a:rPr>
              <a:t>chronic</a:t>
            </a:r>
            <a:r>
              <a:rPr lang="tr-TR" sz="1600" dirty="0" smtClean="0">
                <a:latin typeface="+mj-lt"/>
              </a:rPr>
              <a:t> </a:t>
            </a:r>
            <a:r>
              <a:rPr lang="tr-TR" sz="1600" dirty="0" err="1" smtClean="0">
                <a:latin typeface="+mj-lt"/>
              </a:rPr>
              <a:t>gastritis</a:t>
            </a:r>
            <a:r>
              <a:rPr lang="tr-TR" sz="1600" dirty="0" smtClean="0">
                <a:latin typeface="+mj-lt"/>
              </a:rPr>
              <a:t>. </a:t>
            </a:r>
            <a:r>
              <a:rPr lang="tr-TR" sz="1600" dirty="0" err="1" smtClean="0">
                <a:latin typeface="+mj-lt"/>
              </a:rPr>
              <a:t>About</a:t>
            </a:r>
            <a:r>
              <a:rPr lang="tr-TR" sz="1600" dirty="0" smtClean="0">
                <a:latin typeface="+mj-lt"/>
              </a:rPr>
              <a:t> 11% of </a:t>
            </a:r>
            <a:r>
              <a:rPr lang="tr-TR" sz="1600" dirty="0" err="1" smtClean="0">
                <a:latin typeface="+mj-lt"/>
              </a:rPr>
              <a:t>chronic</a:t>
            </a:r>
            <a:r>
              <a:rPr lang="tr-TR" sz="1600" dirty="0" smtClean="0">
                <a:latin typeface="+mj-lt"/>
              </a:rPr>
              <a:t> </a:t>
            </a:r>
            <a:r>
              <a:rPr lang="tr-TR" sz="1600" dirty="0" err="1" smtClean="0">
                <a:latin typeface="+mj-lt"/>
              </a:rPr>
              <a:t>gastritis</a:t>
            </a:r>
            <a:r>
              <a:rPr lang="tr-TR" sz="1600" dirty="0" smtClean="0">
                <a:latin typeface="+mj-lt"/>
              </a:rPr>
              <a:t> </a:t>
            </a:r>
            <a:r>
              <a:rPr lang="tr-TR" sz="1600" dirty="0" err="1" smtClean="0">
                <a:latin typeface="+mj-lt"/>
              </a:rPr>
              <a:t>patients</a:t>
            </a:r>
            <a:r>
              <a:rPr lang="tr-TR" sz="1600" dirty="0" smtClean="0">
                <a:latin typeface="+mj-lt"/>
              </a:rPr>
              <a:t> </a:t>
            </a:r>
            <a:r>
              <a:rPr lang="tr-TR" sz="1600" dirty="0" err="1" smtClean="0">
                <a:latin typeface="+mj-lt"/>
              </a:rPr>
              <a:t>will</a:t>
            </a:r>
            <a:r>
              <a:rPr lang="tr-TR" sz="1600" dirty="0" smtClean="0">
                <a:latin typeface="+mj-lt"/>
              </a:rPr>
              <a:t> </a:t>
            </a:r>
            <a:r>
              <a:rPr lang="tr-TR" sz="1600" dirty="0" err="1" smtClean="0">
                <a:latin typeface="+mj-lt"/>
              </a:rPr>
              <a:t>go</a:t>
            </a:r>
            <a:r>
              <a:rPr lang="tr-TR" sz="1600" dirty="0" smtClean="0">
                <a:latin typeface="+mj-lt"/>
              </a:rPr>
              <a:t> on </a:t>
            </a:r>
            <a:r>
              <a:rPr lang="tr-TR" sz="1600" dirty="0" err="1" smtClean="0">
                <a:latin typeface="+mj-lt"/>
              </a:rPr>
              <a:t>to</a:t>
            </a:r>
            <a:r>
              <a:rPr lang="tr-TR" sz="1600" dirty="0" smtClean="0">
                <a:latin typeface="+mj-lt"/>
              </a:rPr>
              <a:t> </a:t>
            </a:r>
            <a:r>
              <a:rPr lang="tr-TR" sz="1600" dirty="0" err="1" smtClean="0">
                <a:latin typeface="+mj-lt"/>
              </a:rPr>
              <a:t>have</a:t>
            </a:r>
            <a:r>
              <a:rPr lang="tr-TR" sz="1600" dirty="0" smtClean="0">
                <a:latin typeface="+mj-lt"/>
              </a:rPr>
              <a:t> </a:t>
            </a:r>
            <a:r>
              <a:rPr lang="tr-TR" sz="1600" dirty="0" err="1" smtClean="0">
                <a:latin typeface="+mj-lt"/>
              </a:rPr>
              <a:t>duodenal</a:t>
            </a:r>
            <a:r>
              <a:rPr lang="tr-TR" sz="1600" dirty="0" smtClean="0">
                <a:latin typeface="+mj-lt"/>
              </a:rPr>
              <a:t> </a:t>
            </a:r>
            <a:r>
              <a:rPr lang="tr-TR" sz="1600" dirty="0" err="1" smtClean="0">
                <a:latin typeface="+mj-lt"/>
              </a:rPr>
              <a:t>ulcers</a:t>
            </a:r>
            <a:r>
              <a:rPr lang="tr-TR" sz="1600" dirty="0" smtClean="0">
                <a:latin typeface="+mj-lt"/>
              </a:rPr>
              <a:t> </a:t>
            </a:r>
            <a:r>
              <a:rPr lang="tr-TR" sz="1600" dirty="0" err="1" smtClean="0">
                <a:latin typeface="+mj-lt"/>
              </a:rPr>
              <a:t>over</a:t>
            </a:r>
            <a:r>
              <a:rPr lang="tr-TR" sz="1600" dirty="0" smtClean="0">
                <a:latin typeface="+mj-lt"/>
              </a:rPr>
              <a:t> a 10-year </a:t>
            </a:r>
            <a:r>
              <a:rPr lang="tr-TR" sz="1600" dirty="0" err="1" smtClean="0">
                <a:latin typeface="+mj-lt"/>
              </a:rPr>
              <a:t>period</a:t>
            </a:r>
            <a:endParaRPr lang="tr-TR" sz="1600" dirty="0" smtClean="0">
              <a:latin typeface="+mj-lt"/>
            </a:endParaRPr>
          </a:p>
          <a:p>
            <a:pPr marL="880110" lvl="1" indent="-514350"/>
            <a:r>
              <a:rPr lang="tr-TR" sz="1600" dirty="0" err="1" smtClean="0">
                <a:latin typeface="+mj-lt"/>
              </a:rPr>
              <a:t>In</a:t>
            </a:r>
            <a:r>
              <a:rPr lang="tr-TR" sz="1600" dirty="0" smtClean="0">
                <a:latin typeface="+mj-lt"/>
              </a:rPr>
              <a:t> </a:t>
            </a:r>
            <a:r>
              <a:rPr lang="tr-TR" sz="1600" dirty="0" err="1" smtClean="0">
                <a:latin typeface="+mj-lt"/>
              </a:rPr>
              <a:t>one</a:t>
            </a:r>
            <a:r>
              <a:rPr lang="tr-TR" sz="1600" dirty="0" smtClean="0">
                <a:latin typeface="+mj-lt"/>
              </a:rPr>
              <a:t> </a:t>
            </a:r>
            <a:r>
              <a:rPr lang="tr-TR" sz="1600" dirty="0" err="1" smtClean="0">
                <a:latin typeface="+mj-lt"/>
              </a:rPr>
              <a:t>study</a:t>
            </a:r>
            <a:r>
              <a:rPr lang="tr-TR" sz="1600" dirty="0" smtClean="0">
                <a:latin typeface="+mj-lt"/>
              </a:rPr>
              <a:t> of 454 </a:t>
            </a:r>
            <a:r>
              <a:rPr lang="tr-TR" sz="1600" dirty="0" err="1" smtClean="0">
                <a:latin typeface="+mj-lt"/>
              </a:rPr>
              <a:t>patients</a:t>
            </a:r>
            <a:r>
              <a:rPr lang="tr-TR" sz="1600" dirty="0" smtClean="0">
                <a:latin typeface="+mj-lt"/>
              </a:rPr>
              <a:t> </a:t>
            </a:r>
            <a:r>
              <a:rPr lang="tr-TR" sz="1600" dirty="0" err="1" smtClean="0">
                <a:latin typeface="+mj-lt"/>
              </a:rPr>
              <a:t>who</a:t>
            </a:r>
            <a:r>
              <a:rPr lang="tr-TR" sz="1600" dirty="0" smtClean="0">
                <a:latin typeface="+mj-lt"/>
              </a:rPr>
              <a:t> </a:t>
            </a:r>
            <a:r>
              <a:rPr lang="tr-TR" sz="1600" dirty="0" err="1" smtClean="0">
                <a:latin typeface="+mj-lt"/>
              </a:rPr>
              <a:t>underwent</a:t>
            </a:r>
            <a:r>
              <a:rPr lang="tr-TR" sz="1600" dirty="0" smtClean="0">
                <a:latin typeface="+mj-lt"/>
              </a:rPr>
              <a:t> </a:t>
            </a:r>
            <a:r>
              <a:rPr lang="tr-TR" sz="1600" dirty="0" err="1" smtClean="0">
                <a:latin typeface="+mj-lt"/>
              </a:rPr>
              <a:t>endoscopy</a:t>
            </a:r>
            <a:r>
              <a:rPr lang="tr-TR" sz="1600" dirty="0" smtClean="0">
                <a:latin typeface="+mj-lt"/>
              </a:rPr>
              <a:t> 10 </a:t>
            </a:r>
            <a:r>
              <a:rPr lang="tr-TR" sz="1600" dirty="0" err="1" smtClean="0">
                <a:latin typeface="+mj-lt"/>
              </a:rPr>
              <a:t>year</a:t>
            </a:r>
            <a:r>
              <a:rPr lang="tr-TR" sz="1600" dirty="0" smtClean="0">
                <a:latin typeface="+mj-lt"/>
              </a:rPr>
              <a:t> </a:t>
            </a:r>
            <a:r>
              <a:rPr lang="tr-TR" sz="1600" dirty="0" err="1" smtClean="0">
                <a:latin typeface="+mj-lt"/>
              </a:rPr>
              <a:t>earlier</a:t>
            </a:r>
            <a:r>
              <a:rPr lang="tr-TR" sz="1600" dirty="0" smtClean="0">
                <a:latin typeface="+mj-lt"/>
              </a:rPr>
              <a:t>, 34 of 321 </a:t>
            </a:r>
            <a:r>
              <a:rPr lang="tr-TR" sz="1600" dirty="0" err="1" smtClean="0">
                <a:latin typeface="+mj-lt"/>
              </a:rPr>
              <a:t>patients</a:t>
            </a:r>
            <a:r>
              <a:rPr lang="tr-TR" sz="1600" dirty="0" smtClean="0">
                <a:latin typeface="+mj-lt"/>
              </a:rPr>
              <a:t> </a:t>
            </a:r>
            <a:r>
              <a:rPr lang="tr-TR" sz="1600" dirty="0" err="1" smtClean="0">
                <a:latin typeface="+mj-lt"/>
              </a:rPr>
              <a:t>who</a:t>
            </a:r>
            <a:r>
              <a:rPr lang="tr-TR" sz="1600" dirty="0" smtClean="0">
                <a:latin typeface="+mj-lt"/>
              </a:rPr>
              <a:t> had </a:t>
            </a:r>
            <a:r>
              <a:rPr lang="tr-TR" sz="1600" dirty="0" err="1" smtClean="0">
                <a:latin typeface="+mj-lt"/>
              </a:rPr>
              <a:t>been</a:t>
            </a:r>
            <a:r>
              <a:rPr lang="tr-TR" sz="1600" dirty="0" smtClean="0">
                <a:latin typeface="+mj-lt"/>
              </a:rPr>
              <a:t> </a:t>
            </a:r>
            <a:r>
              <a:rPr lang="tr-TR" sz="1600" dirty="0" err="1" smtClean="0">
                <a:latin typeface="+mj-lt"/>
              </a:rPr>
              <a:t>positive</a:t>
            </a:r>
            <a:r>
              <a:rPr lang="tr-TR" sz="1600" dirty="0" smtClean="0">
                <a:latin typeface="+mj-lt"/>
              </a:rPr>
              <a:t> </a:t>
            </a:r>
            <a:r>
              <a:rPr lang="tr-TR" sz="1600" dirty="0" err="1" smtClean="0">
                <a:latin typeface="+mj-lt"/>
              </a:rPr>
              <a:t>for</a:t>
            </a:r>
            <a:r>
              <a:rPr lang="tr-TR" sz="1600" dirty="0" smtClean="0">
                <a:latin typeface="+mj-lt"/>
              </a:rPr>
              <a:t> </a:t>
            </a:r>
            <a:r>
              <a:rPr lang="tr-TR" sz="1600" dirty="0" err="1">
                <a:latin typeface="+mj-lt"/>
              </a:rPr>
              <a:t>h</a:t>
            </a:r>
            <a:r>
              <a:rPr lang="tr-TR" sz="1600" dirty="0" err="1" smtClean="0">
                <a:latin typeface="+mj-lt"/>
              </a:rPr>
              <a:t>elicobacter</a:t>
            </a:r>
            <a:r>
              <a:rPr lang="tr-TR" sz="1600" dirty="0" smtClean="0">
                <a:latin typeface="+mj-lt"/>
              </a:rPr>
              <a:t> </a:t>
            </a:r>
            <a:r>
              <a:rPr lang="tr-TR" sz="1600" dirty="0" err="1" smtClean="0">
                <a:latin typeface="+mj-lt"/>
              </a:rPr>
              <a:t>pylori</a:t>
            </a:r>
            <a:r>
              <a:rPr lang="tr-TR" sz="1600" dirty="0" smtClean="0">
                <a:latin typeface="+mj-lt"/>
              </a:rPr>
              <a:t> (11%) had </a:t>
            </a:r>
            <a:r>
              <a:rPr lang="tr-TR" sz="1600" dirty="0" err="1" smtClean="0">
                <a:latin typeface="+mj-lt"/>
              </a:rPr>
              <a:t>duodenal</a:t>
            </a:r>
            <a:r>
              <a:rPr lang="tr-TR" sz="1600" dirty="0" smtClean="0">
                <a:latin typeface="+mj-lt"/>
              </a:rPr>
              <a:t> </a:t>
            </a:r>
            <a:r>
              <a:rPr lang="tr-TR" sz="1600" dirty="0" err="1" smtClean="0">
                <a:latin typeface="+mj-lt"/>
              </a:rPr>
              <a:t>ulcer</a:t>
            </a:r>
            <a:r>
              <a:rPr lang="tr-TR" sz="1600" dirty="0" smtClean="0">
                <a:latin typeface="+mj-lt"/>
              </a:rPr>
              <a:t> </a:t>
            </a:r>
            <a:r>
              <a:rPr lang="tr-TR" sz="1600" dirty="0" err="1" smtClean="0">
                <a:latin typeface="+mj-lt"/>
              </a:rPr>
              <a:t>compared</a:t>
            </a:r>
            <a:r>
              <a:rPr lang="tr-TR" sz="1600" dirty="0" smtClean="0">
                <a:latin typeface="+mj-lt"/>
              </a:rPr>
              <a:t> </a:t>
            </a:r>
            <a:r>
              <a:rPr lang="tr-TR" sz="1600" dirty="0" err="1" smtClean="0">
                <a:latin typeface="+mj-lt"/>
              </a:rPr>
              <a:t>with</a:t>
            </a:r>
            <a:r>
              <a:rPr lang="tr-TR" sz="1600" dirty="0" smtClean="0">
                <a:latin typeface="+mj-lt"/>
              </a:rPr>
              <a:t> 1 of 133 </a:t>
            </a:r>
            <a:r>
              <a:rPr lang="tr-TR" sz="1600" dirty="0" err="1">
                <a:latin typeface="+mj-lt"/>
              </a:rPr>
              <a:t>h</a:t>
            </a:r>
            <a:r>
              <a:rPr lang="tr-TR" sz="1600" dirty="0" err="1" smtClean="0">
                <a:latin typeface="+mj-lt"/>
              </a:rPr>
              <a:t>elicobacter</a:t>
            </a:r>
            <a:r>
              <a:rPr lang="tr-TR" sz="1600" dirty="0" smtClean="0">
                <a:latin typeface="+mj-lt"/>
              </a:rPr>
              <a:t> </a:t>
            </a:r>
            <a:r>
              <a:rPr lang="tr-TR" sz="1600" dirty="0" err="1" smtClean="0">
                <a:latin typeface="+mj-lt"/>
              </a:rPr>
              <a:t>pylori</a:t>
            </a:r>
            <a:r>
              <a:rPr lang="tr-TR" sz="1600" dirty="0" smtClean="0">
                <a:latin typeface="+mj-lt"/>
              </a:rPr>
              <a:t> </a:t>
            </a:r>
            <a:r>
              <a:rPr lang="tr-TR" sz="1600" dirty="0" err="1" smtClean="0">
                <a:latin typeface="+mj-lt"/>
              </a:rPr>
              <a:t>negative</a:t>
            </a:r>
            <a:r>
              <a:rPr lang="tr-TR" sz="1600" dirty="0" smtClean="0">
                <a:latin typeface="+mj-lt"/>
              </a:rPr>
              <a:t> </a:t>
            </a:r>
            <a:r>
              <a:rPr lang="tr-TR" sz="1600" dirty="0" err="1" smtClean="0">
                <a:latin typeface="+mj-lt"/>
              </a:rPr>
              <a:t>patients</a:t>
            </a:r>
            <a:r>
              <a:rPr lang="tr-TR" sz="1600" dirty="0" smtClean="0">
                <a:latin typeface="+mj-lt"/>
              </a:rPr>
              <a:t> (0.8%)</a:t>
            </a:r>
            <a:endParaRPr lang="tr-TR" dirty="0" smtClean="0">
              <a:latin typeface="+mj-lt"/>
            </a:endParaRPr>
          </a:p>
          <a:p>
            <a:r>
              <a:rPr lang="tr-TR" sz="1800" b="1" dirty="0" err="1" smtClean="0">
                <a:latin typeface="+mj-lt"/>
              </a:rPr>
              <a:t>Strength</a:t>
            </a:r>
            <a:r>
              <a:rPr lang="tr-TR" sz="1800" b="1" dirty="0" smtClean="0">
                <a:latin typeface="+mj-lt"/>
              </a:rPr>
              <a:t> of </a:t>
            </a:r>
            <a:r>
              <a:rPr lang="tr-TR" sz="1800" b="1" dirty="0" err="1" smtClean="0">
                <a:latin typeface="+mj-lt"/>
              </a:rPr>
              <a:t>the</a:t>
            </a:r>
            <a:r>
              <a:rPr lang="tr-TR" sz="1800" b="1" dirty="0" smtClean="0">
                <a:latin typeface="+mj-lt"/>
              </a:rPr>
              <a:t> </a:t>
            </a:r>
            <a:r>
              <a:rPr lang="tr-TR" sz="1800" b="1" dirty="0" err="1" smtClean="0">
                <a:latin typeface="+mj-lt"/>
              </a:rPr>
              <a:t>association</a:t>
            </a:r>
            <a:endParaRPr lang="tr-TR" sz="1800" b="1" dirty="0" smtClean="0">
              <a:latin typeface="+mj-lt"/>
            </a:endParaRPr>
          </a:p>
          <a:p>
            <a:pPr marL="880110" lvl="1" indent="-514350"/>
            <a:r>
              <a:rPr lang="tr-TR" sz="1600" dirty="0" err="1" smtClean="0">
                <a:latin typeface="+mj-lt"/>
              </a:rPr>
              <a:t>Helicobacter</a:t>
            </a:r>
            <a:r>
              <a:rPr lang="tr-TR" sz="1600" dirty="0" smtClean="0">
                <a:latin typeface="+mj-lt"/>
              </a:rPr>
              <a:t> </a:t>
            </a:r>
            <a:r>
              <a:rPr lang="tr-TR" sz="1600" dirty="0" err="1" smtClean="0">
                <a:latin typeface="+mj-lt"/>
              </a:rPr>
              <a:t>pylori</a:t>
            </a:r>
            <a:r>
              <a:rPr lang="tr-TR" sz="1600" dirty="0" smtClean="0">
                <a:latin typeface="+mj-lt"/>
              </a:rPr>
              <a:t> is </a:t>
            </a:r>
            <a:r>
              <a:rPr lang="tr-TR" sz="1600" dirty="0" err="1" smtClean="0">
                <a:latin typeface="+mj-lt"/>
              </a:rPr>
              <a:t>found</a:t>
            </a:r>
            <a:r>
              <a:rPr lang="tr-TR" sz="1600" dirty="0" smtClean="0">
                <a:latin typeface="+mj-lt"/>
              </a:rPr>
              <a:t> at </a:t>
            </a:r>
            <a:r>
              <a:rPr lang="tr-TR" sz="1600" dirty="0" err="1" smtClean="0">
                <a:latin typeface="+mj-lt"/>
              </a:rPr>
              <a:t>least</a:t>
            </a:r>
            <a:r>
              <a:rPr lang="tr-TR" sz="1600" dirty="0" smtClean="0">
                <a:latin typeface="+mj-lt"/>
              </a:rPr>
              <a:t> 90% </a:t>
            </a:r>
            <a:r>
              <a:rPr lang="tr-TR" sz="1600" dirty="0" err="1" smtClean="0">
                <a:latin typeface="+mj-lt"/>
              </a:rPr>
              <a:t>patients</a:t>
            </a:r>
            <a:r>
              <a:rPr lang="tr-TR" sz="1600" dirty="0" smtClean="0">
                <a:latin typeface="+mj-lt"/>
              </a:rPr>
              <a:t> </a:t>
            </a:r>
            <a:r>
              <a:rPr lang="tr-TR" sz="1600" dirty="0" err="1" smtClean="0">
                <a:latin typeface="+mj-lt"/>
              </a:rPr>
              <a:t>with</a:t>
            </a:r>
            <a:r>
              <a:rPr lang="tr-TR" sz="1600" dirty="0" smtClean="0">
                <a:latin typeface="+mj-lt"/>
              </a:rPr>
              <a:t> </a:t>
            </a:r>
            <a:r>
              <a:rPr lang="tr-TR" sz="1600" dirty="0" err="1" smtClean="0">
                <a:latin typeface="+mj-lt"/>
              </a:rPr>
              <a:t>duodenal</a:t>
            </a:r>
            <a:r>
              <a:rPr lang="tr-TR" sz="1600" dirty="0" smtClean="0">
                <a:latin typeface="+mj-lt"/>
              </a:rPr>
              <a:t> </a:t>
            </a:r>
            <a:r>
              <a:rPr lang="tr-TR" sz="1600" dirty="0" err="1" smtClean="0">
                <a:latin typeface="+mj-lt"/>
              </a:rPr>
              <a:t>ulcer</a:t>
            </a:r>
            <a:r>
              <a:rPr lang="tr-TR" sz="1600" dirty="0" smtClean="0">
                <a:latin typeface="+mj-lt"/>
              </a:rPr>
              <a:t>.</a:t>
            </a:r>
          </a:p>
          <a:p>
            <a:r>
              <a:rPr lang="tr-TR" sz="1800" b="1" dirty="0" err="1" smtClean="0">
                <a:latin typeface="+mj-lt"/>
              </a:rPr>
              <a:t>Dose-response</a:t>
            </a:r>
            <a:r>
              <a:rPr lang="tr-TR" sz="1800" b="1" dirty="0" smtClean="0">
                <a:latin typeface="+mj-lt"/>
              </a:rPr>
              <a:t> </a:t>
            </a:r>
            <a:r>
              <a:rPr lang="tr-TR" sz="1800" b="1" dirty="0" err="1" smtClean="0">
                <a:latin typeface="+mj-lt"/>
              </a:rPr>
              <a:t>relationship</a:t>
            </a:r>
            <a:endParaRPr lang="tr-TR" sz="1800" b="1" dirty="0" smtClean="0">
              <a:latin typeface="+mj-lt"/>
            </a:endParaRPr>
          </a:p>
          <a:p>
            <a:pPr marL="880110" lvl="1" indent="-514350"/>
            <a:r>
              <a:rPr lang="tr-TR" sz="1600" dirty="0" err="1" smtClean="0">
                <a:latin typeface="+mj-lt"/>
              </a:rPr>
              <a:t>Density</a:t>
            </a:r>
            <a:r>
              <a:rPr lang="tr-TR" sz="1600" dirty="0" smtClean="0">
                <a:latin typeface="+mj-lt"/>
              </a:rPr>
              <a:t> of </a:t>
            </a:r>
            <a:r>
              <a:rPr lang="tr-TR" sz="1600" dirty="0" err="1" smtClean="0">
                <a:latin typeface="+mj-lt"/>
              </a:rPr>
              <a:t>Helicobacter</a:t>
            </a:r>
            <a:r>
              <a:rPr lang="tr-TR" sz="1600" dirty="0" smtClean="0">
                <a:latin typeface="+mj-lt"/>
              </a:rPr>
              <a:t> </a:t>
            </a:r>
            <a:r>
              <a:rPr lang="tr-TR" sz="1600" dirty="0" err="1" smtClean="0">
                <a:latin typeface="+mj-lt"/>
              </a:rPr>
              <a:t>pylori</a:t>
            </a:r>
            <a:r>
              <a:rPr lang="tr-TR" sz="1600" dirty="0" smtClean="0">
                <a:latin typeface="+mj-lt"/>
              </a:rPr>
              <a:t> </a:t>
            </a:r>
            <a:r>
              <a:rPr lang="tr-TR" sz="1600" dirty="0" err="1" smtClean="0">
                <a:latin typeface="+mj-lt"/>
              </a:rPr>
              <a:t>per</a:t>
            </a:r>
            <a:r>
              <a:rPr lang="tr-TR" sz="1600" dirty="0" smtClean="0">
                <a:latin typeface="+mj-lt"/>
              </a:rPr>
              <a:t> </a:t>
            </a:r>
            <a:r>
              <a:rPr lang="tr-TR" sz="1600" dirty="0" err="1" smtClean="0">
                <a:latin typeface="+mj-lt"/>
              </a:rPr>
              <a:t>square</a:t>
            </a:r>
            <a:r>
              <a:rPr lang="tr-TR" sz="1600" dirty="0" smtClean="0">
                <a:latin typeface="+mj-lt"/>
              </a:rPr>
              <a:t> </a:t>
            </a:r>
            <a:r>
              <a:rPr lang="tr-TR" sz="1600" dirty="0" err="1" smtClean="0">
                <a:latin typeface="+mj-lt"/>
              </a:rPr>
              <a:t>milimeter</a:t>
            </a:r>
            <a:r>
              <a:rPr lang="tr-TR" sz="1600" dirty="0" smtClean="0">
                <a:latin typeface="+mj-lt"/>
              </a:rPr>
              <a:t> of </a:t>
            </a:r>
            <a:r>
              <a:rPr lang="tr-TR" sz="1600" dirty="0" err="1" smtClean="0">
                <a:latin typeface="+mj-lt"/>
              </a:rPr>
              <a:t>gastric</a:t>
            </a:r>
            <a:r>
              <a:rPr lang="tr-TR" sz="1600" dirty="0" smtClean="0">
                <a:latin typeface="+mj-lt"/>
              </a:rPr>
              <a:t> </a:t>
            </a:r>
            <a:r>
              <a:rPr lang="tr-TR" sz="1600" dirty="0" err="1" smtClean="0">
                <a:latin typeface="+mj-lt"/>
              </a:rPr>
              <a:t>mucosa</a:t>
            </a:r>
            <a:r>
              <a:rPr lang="tr-TR" sz="1600" dirty="0" smtClean="0">
                <a:latin typeface="+mj-lt"/>
              </a:rPr>
              <a:t> is </a:t>
            </a:r>
            <a:r>
              <a:rPr lang="tr-TR" sz="1600" dirty="0" err="1" smtClean="0">
                <a:latin typeface="+mj-lt"/>
              </a:rPr>
              <a:t>higher</a:t>
            </a:r>
            <a:r>
              <a:rPr lang="tr-TR" sz="1600" dirty="0" smtClean="0">
                <a:latin typeface="+mj-lt"/>
              </a:rPr>
              <a:t> in </a:t>
            </a:r>
            <a:r>
              <a:rPr lang="tr-TR" sz="1600" dirty="0" err="1" smtClean="0">
                <a:latin typeface="+mj-lt"/>
              </a:rPr>
              <a:t>patients</a:t>
            </a:r>
            <a:r>
              <a:rPr lang="tr-TR" sz="1600" dirty="0" smtClean="0">
                <a:latin typeface="+mj-lt"/>
              </a:rPr>
              <a:t> </a:t>
            </a:r>
            <a:r>
              <a:rPr lang="tr-TR" sz="1600" dirty="0" err="1" smtClean="0">
                <a:latin typeface="+mj-lt"/>
              </a:rPr>
              <a:t>with</a:t>
            </a:r>
            <a:r>
              <a:rPr lang="tr-TR" sz="1600" dirty="0" smtClean="0">
                <a:latin typeface="+mj-lt"/>
              </a:rPr>
              <a:t> </a:t>
            </a:r>
            <a:r>
              <a:rPr lang="tr-TR" sz="1600" dirty="0" err="1" smtClean="0">
                <a:latin typeface="+mj-lt"/>
              </a:rPr>
              <a:t>duodenal</a:t>
            </a:r>
            <a:r>
              <a:rPr lang="tr-TR" sz="1600" dirty="0" smtClean="0">
                <a:latin typeface="+mj-lt"/>
              </a:rPr>
              <a:t> </a:t>
            </a:r>
            <a:r>
              <a:rPr lang="tr-TR" sz="1600" dirty="0" err="1" smtClean="0">
                <a:latin typeface="+mj-lt"/>
              </a:rPr>
              <a:t>ulcer</a:t>
            </a:r>
            <a:r>
              <a:rPr lang="tr-TR" sz="1600" dirty="0" smtClean="0">
                <a:latin typeface="+mj-lt"/>
              </a:rPr>
              <a:t> </a:t>
            </a:r>
            <a:r>
              <a:rPr lang="tr-TR" sz="1600" dirty="0" err="1" smtClean="0">
                <a:latin typeface="+mj-lt"/>
              </a:rPr>
              <a:t>than</a:t>
            </a:r>
            <a:r>
              <a:rPr lang="tr-TR" sz="1600" dirty="0" smtClean="0">
                <a:latin typeface="+mj-lt"/>
              </a:rPr>
              <a:t> in </a:t>
            </a:r>
            <a:r>
              <a:rPr lang="tr-TR" sz="1600" dirty="0" err="1" smtClean="0">
                <a:latin typeface="+mj-lt"/>
              </a:rPr>
              <a:t>patients</a:t>
            </a:r>
            <a:r>
              <a:rPr lang="tr-TR" sz="1600" dirty="0" smtClean="0">
                <a:latin typeface="+mj-lt"/>
              </a:rPr>
              <a:t> </a:t>
            </a:r>
            <a:r>
              <a:rPr lang="tr-TR" sz="1600" dirty="0" err="1" smtClean="0">
                <a:latin typeface="+mj-lt"/>
              </a:rPr>
              <a:t>without</a:t>
            </a:r>
            <a:r>
              <a:rPr lang="tr-TR" sz="1600" dirty="0" smtClean="0">
                <a:latin typeface="+mj-lt"/>
              </a:rPr>
              <a:t> </a:t>
            </a:r>
            <a:r>
              <a:rPr lang="tr-TR" sz="1600" dirty="0" err="1" smtClean="0">
                <a:latin typeface="+mj-lt"/>
              </a:rPr>
              <a:t>duodenal</a:t>
            </a:r>
            <a:r>
              <a:rPr lang="tr-TR" sz="1600" dirty="0" smtClean="0">
                <a:latin typeface="+mj-lt"/>
              </a:rPr>
              <a:t> </a:t>
            </a:r>
            <a:r>
              <a:rPr lang="tr-TR" sz="1600" dirty="0" err="1" smtClean="0">
                <a:latin typeface="+mj-lt"/>
              </a:rPr>
              <a:t>ulcer</a:t>
            </a:r>
            <a:r>
              <a:rPr lang="tr-TR" sz="1600" dirty="0" smtClean="0">
                <a:latin typeface="+mj-lt"/>
              </a:rPr>
              <a:t>.</a:t>
            </a:r>
          </a:p>
          <a:p>
            <a:r>
              <a:rPr lang="tr-TR" sz="1800" b="1" dirty="0" smtClean="0">
                <a:latin typeface="+mj-lt"/>
              </a:rPr>
              <a:t>Replication of </a:t>
            </a:r>
            <a:r>
              <a:rPr lang="tr-TR" sz="1800" b="1" dirty="0" err="1" smtClean="0">
                <a:latin typeface="+mj-lt"/>
              </a:rPr>
              <a:t>the</a:t>
            </a:r>
            <a:r>
              <a:rPr lang="tr-TR" sz="1800" b="1" dirty="0" smtClean="0">
                <a:latin typeface="+mj-lt"/>
              </a:rPr>
              <a:t> </a:t>
            </a:r>
            <a:r>
              <a:rPr lang="tr-TR" sz="1800" b="1" dirty="0" err="1" smtClean="0">
                <a:latin typeface="+mj-lt"/>
              </a:rPr>
              <a:t>findings</a:t>
            </a:r>
            <a:endParaRPr lang="tr-TR" sz="1800" b="1" dirty="0" smtClean="0">
              <a:latin typeface="+mj-lt"/>
            </a:endParaRPr>
          </a:p>
          <a:p>
            <a:pPr lvl="1"/>
            <a:r>
              <a:rPr lang="tr-TR" sz="1600" dirty="0" err="1" smtClean="0">
                <a:latin typeface="+mj-lt"/>
              </a:rPr>
              <a:t>Many</a:t>
            </a:r>
            <a:r>
              <a:rPr lang="tr-TR" sz="1600" dirty="0" smtClean="0">
                <a:latin typeface="+mj-lt"/>
              </a:rPr>
              <a:t> of </a:t>
            </a:r>
            <a:r>
              <a:rPr lang="tr-TR" sz="1600" dirty="0" err="1" smtClean="0">
                <a:latin typeface="+mj-lt"/>
              </a:rPr>
              <a:t>the</a:t>
            </a:r>
            <a:r>
              <a:rPr lang="tr-TR" sz="1600" dirty="0" smtClean="0">
                <a:latin typeface="+mj-lt"/>
              </a:rPr>
              <a:t> </a:t>
            </a:r>
            <a:r>
              <a:rPr lang="tr-TR" sz="1600" dirty="0" err="1" smtClean="0">
                <a:latin typeface="+mj-lt"/>
              </a:rPr>
              <a:t>observations</a:t>
            </a:r>
            <a:r>
              <a:rPr lang="tr-TR" sz="1600" dirty="0" smtClean="0">
                <a:latin typeface="+mj-lt"/>
              </a:rPr>
              <a:t> </a:t>
            </a:r>
            <a:r>
              <a:rPr lang="tr-TR" sz="1600" dirty="0" err="1" smtClean="0">
                <a:latin typeface="+mj-lt"/>
              </a:rPr>
              <a:t>regarding</a:t>
            </a:r>
            <a:r>
              <a:rPr lang="tr-TR" sz="1600" dirty="0" smtClean="0">
                <a:latin typeface="+mj-lt"/>
              </a:rPr>
              <a:t>  </a:t>
            </a:r>
            <a:r>
              <a:rPr lang="tr-TR" sz="1600" dirty="0" err="1" smtClean="0">
                <a:latin typeface="+mj-lt"/>
              </a:rPr>
              <a:t>helicobacter</a:t>
            </a:r>
            <a:r>
              <a:rPr lang="tr-TR" sz="1600" dirty="0" smtClean="0">
                <a:latin typeface="+mj-lt"/>
              </a:rPr>
              <a:t> </a:t>
            </a:r>
            <a:r>
              <a:rPr lang="tr-TR" sz="1600" dirty="0" err="1" smtClean="0">
                <a:latin typeface="+mj-lt"/>
              </a:rPr>
              <a:t>pylori</a:t>
            </a:r>
            <a:r>
              <a:rPr lang="tr-TR" sz="1600" dirty="0" smtClean="0">
                <a:latin typeface="+mj-lt"/>
              </a:rPr>
              <a:t> </a:t>
            </a:r>
            <a:r>
              <a:rPr lang="tr-TR" sz="1600" dirty="0" err="1" smtClean="0">
                <a:latin typeface="+mj-lt"/>
              </a:rPr>
              <a:t>have</a:t>
            </a:r>
            <a:r>
              <a:rPr lang="tr-TR" sz="1600" dirty="0" smtClean="0">
                <a:latin typeface="+mj-lt"/>
              </a:rPr>
              <a:t> </a:t>
            </a:r>
            <a:r>
              <a:rPr lang="tr-TR" sz="1600" dirty="0" err="1" smtClean="0">
                <a:latin typeface="+mj-lt"/>
              </a:rPr>
              <a:t>been</a:t>
            </a:r>
            <a:r>
              <a:rPr lang="tr-TR" sz="1600" dirty="0" smtClean="0">
                <a:latin typeface="+mj-lt"/>
              </a:rPr>
              <a:t> </a:t>
            </a:r>
            <a:r>
              <a:rPr lang="tr-TR" sz="1600" dirty="0" err="1" smtClean="0">
                <a:latin typeface="+mj-lt"/>
              </a:rPr>
              <a:t>replicated</a:t>
            </a:r>
            <a:r>
              <a:rPr lang="tr-TR" sz="1600" dirty="0" smtClean="0">
                <a:latin typeface="+mj-lt"/>
              </a:rPr>
              <a:t> </a:t>
            </a:r>
            <a:r>
              <a:rPr lang="tr-TR" sz="1600" dirty="0" err="1" smtClean="0">
                <a:latin typeface="+mj-lt"/>
              </a:rPr>
              <a:t>repeatedly</a:t>
            </a:r>
            <a:endParaRPr lang="tr-TR" sz="1600" dirty="0" smtClean="0">
              <a:latin typeface="+mj-lt"/>
            </a:endParaRPr>
          </a:p>
          <a:p>
            <a:r>
              <a:rPr lang="tr-TR" sz="1800" b="1" dirty="0" err="1" smtClean="0">
                <a:latin typeface="+mj-lt"/>
              </a:rPr>
              <a:t>Biologic</a:t>
            </a:r>
            <a:r>
              <a:rPr lang="tr-TR" sz="1800" b="1" dirty="0" smtClean="0">
                <a:latin typeface="+mj-lt"/>
              </a:rPr>
              <a:t> </a:t>
            </a:r>
            <a:r>
              <a:rPr lang="tr-TR" sz="1800" b="1" dirty="0" err="1" smtClean="0">
                <a:latin typeface="+mj-lt"/>
              </a:rPr>
              <a:t>plausibility</a:t>
            </a:r>
            <a:endParaRPr lang="tr-TR" sz="1800" b="1" dirty="0" smtClean="0">
              <a:latin typeface="+mj-lt"/>
            </a:endParaRPr>
          </a:p>
          <a:p>
            <a:pPr marL="880110" lvl="1" indent="-514350"/>
            <a:r>
              <a:rPr lang="tr-TR" sz="1600" dirty="0" err="1" smtClean="0">
                <a:latin typeface="+mj-lt"/>
              </a:rPr>
              <a:t>Helicobacter</a:t>
            </a:r>
            <a:r>
              <a:rPr lang="tr-TR" sz="1600" dirty="0" smtClean="0">
                <a:latin typeface="+mj-lt"/>
              </a:rPr>
              <a:t> </a:t>
            </a:r>
            <a:r>
              <a:rPr lang="tr-TR" sz="1600" dirty="0" err="1" smtClean="0">
                <a:latin typeface="+mj-lt"/>
              </a:rPr>
              <a:t>pylori</a:t>
            </a:r>
            <a:r>
              <a:rPr lang="tr-TR" sz="1600" dirty="0" smtClean="0">
                <a:latin typeface="+mj-lt"/>
              </a:rPr>
              <a:t> has </a:t>
            </a:r>
            <a:r>
              <a:rPr lang="tr-TR" sz="1600" dirty="0" err="1" smtClean="0">
                <a:latin typeface="+mj-lt"/>
              </a:rPr>
              <a:t>binding</a:t>
            </a:r>
            <a:r>
              <a:rPr lang="tr-TR" sz="1600" dirty="0" smtClean="0">
                <a:latin typeface="+mj-lt"/>
              </a:rPr>
              <a:t> </a:t>
            </a:r>
            <a:r>
              <a:rPr lang="tr-TR" sz="1600" dirty="0" err="1" smtClean="0">
                <a:latin typeface="+mj-lt"/>
              </a:rPr>
              <a:t>sites</a:t>
            </a:r>
            <a:r>
              <a:rPr lang="tr-TR" sz="1600" dirty="0" smtClean="0">
                <a:latin typeface="+mj-lt"/>
              </a:rPr>
              <a:t> on </a:t>
            </a:r>
            <a:r>
              <a:rPr lang="tr-TR" sz="1600" dirty="0" err="1" smtClean="0">
                <a:latin typeface="+mj-lt"/>
              </a:rPr>
              <a:t>antral</a:t>
            </a:r>
            <a:r>
              <a:rPr lang="tr-TR" sz="1600" dirty="0" smtClean="0">
                <a:latin typeface="+mj-lt"/>
              </a:rPr>
              <a:t> </a:t>
            </a:r>
            <a:r>
              <a:rPr lang="tr-TR" sz="1600" dirty="0" err="1" smtClean="0">
                <a:latin typeface="+mj-lt"/>
              </a:rPr>
              <a:t>cells</a:t>
            </a:r>
            <a:r>
              <a:rPr lang="tr-TR" sz="1600" dirty="0" smtClean="0">
                <a:latin typeface="+mj-lt"/>
              </a:rPr>
              <a:t> </a:t>
            </a:r>
            <a:r>
              <a:rPr lang="tr-TR" sz="1600" dirty="0" err="1" smtClean="0">
                <a:latin typeface="+mj-lt"/>
              </a:rPr>
              <a:t>and</a:t>
            </a:r>
            <a:r>
              <a:rPr lang="tr-TR" sz="1600" dirty="0" smtClean="0">
                <a:latin typeface="+mj-lt"/>
              </a:rPr>
              <a:t> can </a:t>
            </a:r>
            <a:r>
              <a:rPr lang="tr-TR" sz="1600" dirty="0" err="1" smtClean="0">
                <a:latin typeface="+mj-lt"/>
              </a:rPr>
              <a:t>follow</a:t>
            </a:r>
            <a:r>
              <a:rPr lang="tr-TR" sz="1600" dirty="0" smtClean="0">
                <a:latin typeface="+mj-lt"/>
              </a:rPr>
              <a:t> </a:t>
            </a:r>
            <a:r>
              <a:rPr lang="tr-TR" sz="1600" dirty="0" err="1" smtClean="0">
                <a:latin typeface="+mj-lt"/>
              </a:rPr>
              <a:t>these</a:t>
            </a:r>
            <a:r>
              <a:rPr lang="tr-TR" sz="1600" dirty="0" smtClean="0">
                <a:latin typeface="+mj-lt"/>
              </a:rPr>
              <a:t> </a:t>
            </a:r>
            <a:r>
              <a:rPr lang="tr-TR" sz="1600" dirty="0" err="1" smtClean="0">
                <a:latin typeface="+mj-lt"/>
              </a:rPr>
              <a:t>cells</a:t>
            </a:r>
            <a:r>
              <a:rPr lang="tr-TR" sz="1600" dirty="0" smtClean="0">
                <a:latin typeface="+mj-lt"/>
              </a:rPr>
              <a:t> </a:t>
            </a:r>
            <a:r>
              <a:rPr lang="tr-TR" sz="1600" dirty="0" err="1" smtClean="0">
                <a:latin typeface="+mj-lt"/>
              </a:rPr>
              <a:t>into</a:t>
            </a:r>
            <a:r>
              <a:rPr lang="tr-TR" sz="1600" dirty="0" smtClean="0">
                <a:latin typeface="+mj-lt"/>
              </a:rPr>
              <a:t> </a:t>
            </a:r>
            <a:r>
              <a:rPr lang="tr-TR" sz="1600" dirty="0" err="1" smtClean="0">
                <a:latin typeface="+mj-lt"/>
              </a:rPr>
              <a:t>the</a:t>
            </a:r>
            <a:r>
              <a:rPr lang="tr-TR" sz="1600" dirty="0" smtClean="0">
                <a:latin typeface="+mj-lt"/>
              </a:rPr>
              <a:t> </a:t>
            </a:r>
            <a:r>
              <a:rPr lang="tr-TR" sz="1600" dirty="0" err="1" smtClean="0">
                <a:latin typeface="+mj-lt"/>
              </a:rPr>
              <a:t>duodenum</a:t>
            </a:r>
            <a:endParaRPr lang="tr-TR" sz="1600" dirty="0" smtClean="0">
              <a:latin typeface="+mj-lt"/>
            </a:endParaRPr>
          </a:p>
          <a:p>
            <a:pPr marL="880110" lvl="1" indent="-514350"/>
            <a:r>
              <a:rPr lang="tr-TR" sz="1600" dirty="0" err="1" smtClean="0">
                <a:latin typeface="+mj-lt"/>
              </a:rPr>
              <a:t>Helicobacter</a:t>
            </a:r>
            <a:r>
              <a:rPr lang="tr-TR" sz="1600" dirty="0" smtClean="0">
                <a:latin typeface="+mj-lt"/>
              </a:rPr>
              <a:t> </a:t>
            </a:r>
            <a:r>
              <a:rPr lang="tr-TR" sz="1600" dirty="0" err="1" smtClean="0">
                <a:latin typeface="+mj-lt"/>
              </a:rPr>
              <a:t>pylori</a:t>
            </a:r>
            <a:r>
              <a:rPr lang="tr-TR" sz="1600" dirty="0" smtClean="0">
                <a:latin typeface="+mj-lt"/>
              </a:rPr>
              <a:t> </a:t>
            </a:r>
            <a:r>
              <a:rPr lang="tr-TR" sz="1600" dirty="0" err="1" smtClean="0">
                <a:latin typeface="+mj-lt"/>
              </a:rPr>
              <a:t>also</a:t>
            </a:r>
            <a:r>
              <a:rPr lang="tr-TR" sz="1600" dirty="0" smtClean="0">
                <a:latin typeface="+mj-lt"/>
              </a:rPr>
              <a:t> </a:t>
            </a:r>
            <a:r>
              <a:rPr lang="tr-TR" sz="1600" dirty="0" err="1" smtClean="0">
                <a:latin typeface="+mj-lt"/>
              </a:rPr>
              <a:t>induces</a:t>
            </a:r>
            <a:r>
              <a:rPr lang="tr-TR" sz="1600" dirty="0" smtClean="0">
                <a:latin typeface="+mj-lt"/>
              </a:rPr>
              <a:t> </a:t>
            </a:r>
            <a:r>
              <a:rPr lang="tr-TR" sz="1600" dirty="0" err="1" smtClean="0">
                <a:latin typeface="+mj-lt"/>
              </a:rPr>
              <a:t>mediators</a:t>
            </a:r>
            <a:r>
              <a:rPr lang="tr-TR" sz="1600" dirty="0" smtClean="0">
                <a:latin typeface="+mj-lt"/>
              </a:rPr>
              <a:t> of </a:t>
            </a:r>
            <a:r>
              <a:rPr lang="tr-TR" sz="1600" dirty="0" err="1" smtClean="0">
                <a:latin typeface="+mj-lt"/>
              </a:rPr>
              <a:t>inflammation</a:t>
            </a:r>
            <a:endParaRPr lang="tr-TR" sz="1600" dirty="0" smtClean="0">
              <a:latin typeface="+mj-lt"/>
            </a:endParaRPr>
          </a:p>
          <a:p>
            <a:pPr marL="880110" lvl="1" indent="-514350"/>
            <a:r>
              <a:rPr lang="tr-TR" sz="1600" dirty="0" err="1" smtClean="0">
                <a:latin typeface="+mj-lt"/>
              </a:rPr>
              <a:t>Helicobacter</a:t>
            </a:r>
            <a:r>
              <a:rPr lang="tr-TR" sz="1600" dirty="0" smtClean="0">
                <a:latin typeface="+mj-lt"/>
              </a:rPr>
              <a:t> </a:t>
            </a:r>
            <a:r>
              <a:rPr lang="tr-TR" sz="1600" dirty="0" err="1" smtClean="0">
                <a:latin typeface="+mj-lt"/>
              </a:rPr>
              <a:t>pylori-infected</a:t>
            </a:r>
            <a:r>
              <a:rPr lang="tr-TR" sz="1600" dirty="0" smtClean="0">
                <a:latin typeface="+mj-lt"/>
              </a:rPr>
              <a:t> </a:t>
            </a:r>
            <a:r>
              <a:rPr lang="tr-TR" sz="1600" dirty="0" err="1" smtClean="0">
                <a:latin typeface="+mj-lt"/>
              </a:rPr>
              <a:t>mucosa</a:t>
            </a:r>
            <a:r>
              <a:rPr lang="tr-TR" sz="1600" dirty="0" smtClean="0">
                <a:latin typeface="+mj-lt"/>
              </a:rPr>
              <a:t> is </a:t>
            </a:r>
            <a:r>
              <a:rPr lang="tr-TR" sz="1600" dirty="0" err="1" smtClean="0">
                <a:latin typeface="+mj-lt"/>
              </a:rPr>
              <a:t>weakened</a:t>
            </a:r>
            <a:r>
              <a:rPr lang="tr-TR" sz="1600" dirty="0" smtClean="0">
                <a:latin typeface="+mj-lt"/>
              </a:rPr>
              <a:t> </a:t>
            </a:r>
            <a:r>
              <a:rPr lang="tr-TR" sz="1600" dirty="0" err="1" smtClean="0">
                <a:latin typeface="+mj-lt"/>
              </a:rPr>
              <a:t>and</a:t>
            </a:r>
            <a:r>
              <a:rPr lang="tr-TR" sz="1600" dirty="0" smtClean="0">
                <a:latin typeface="+mj-lt"/>
              </a:rPr>
              <a:t> is </a:t>
            </a:r>
            <a:r>
              <a:rPr lang="tr-TR" sz="1600" dirty="0" err="1" smtClean="0">
                <a:latin typeface="+mj-lt"/>
              </a:rPr>
              <a:t>susceptible</a:t>
            </a:r>
            <a:r>
              <a:rPr lang="tr-TR" sz="1600" dirty="0" smtClean="0">
                <a:latin typeface="+mj-lt"/>
              </a:rPr>
              <a:t> </a:t>
            </a:r>
            <a:r>
              <a:rPr lang="tr-TR" sz="1600" dirty="0" err="1" smtClean="0">
                <a:latin typeface="+mj-lt"/>
              </a:rPr>
              <a:t>to</a:t>
            </a:r>
            <a:r>
              <a:rPr lang="tr-TR" sz="1600" dirty="0" smtClean="0">
                <a:latin typeface="+mj-lt"/>
              </a:rPr>
              <a:t> </a:t>
            </a:r>
            <a:r>
              <a:rPr lang="tr-TR" sz="1600" dirty="0" err="1" smtClean="0">
                <a:latin typeface="+mj-lt"/>
              </a:rPr>
              <a:t>the</a:t>
            </a:r>
            <a:r>
              <a:rPr lang="tr-TR" sz="1600" dirty="0" smtClean="0">
                <a:latin typeface="+mj-lt"/>
              </a:rPr>
              <a:t> </a:t>
            </a:r>
            <a:r>
              <a:rPr lang="tr-TR" sz="1600" dirty="0" err="1" smtClean="0">
                <a:latin typeface="+mj-lt"/>
              </a:rPr>
              <a:t>damaging</a:t>
            </a:r>
            <a:r>
              <a:rPr lang="tr-TR" sz="1600" dirty="0" smtClean="0">
                <a:latin typeface="+mj-lt"/>
              </a:rPr>
              <a:t> </a:t>
            </a:r>
            <a:r>
              <a:rPr lang="tr-TR" sz="1600" dirty="0" err="1" smtClean="0">
                <a:latin typeface="+mj-lt"/>
              </a:rPr>
              <a:t>effects</a:t>
            </a:r>
            <a:r>
              <a:rPr lang="tr-TR" sz="1600" dirty="0" smtClean="0">
                <a:latin typeface="+mj-lt"/>
              </a:rPr>
              <a:t> of </a:t>
            </a:r>
            <a:r>
              <a:rPr lang="tr-TR" sz="1600" dirty="0" err="1" smtClean="0">
                <a:latin typeface="+mj-lt"/>
              </a:rPr>
              <a:t>acid</a:t>
            </a:r>
            <a:endParaRPr lang="tr-TR" sz="1600" dirty="0" smtClean="0">
              <a:latin typeface="+mj-lt"/>
            </a:endParaRPr>
          </a:p>
          <a:p>
            <a:pPr marL="880110" lvl="1" indent="-514350"/>
            <a:endParaRPr lang="tr-TR" dirty="0" smtClean="0">
              <a:latin typeface="+mj-lt"/>
            </a:endParaRPr>
          </a:p>
          <a:p>
            <a:pPr marL="514350" indent="-514350">
              <a:buFont typeface="+mj-lt"/>
              <a:buAutoNum type="arabicPeriod"/>
            </a:pPr>
            <a:endParaRPr lang="tr-TR" dirty="0">
              <a:latin typeface="+mj-lt"/>
            </a:endParaRPr>
          </a:p>
        </p:txBody>
      </p:sp>
    </p:spTree>
    <p:extLst>
      <p:ext uri="{BB962C8B-B14F-4D97-AF65-F5344CB8AC3E}">
        <p14:creationId xmlns:p14="http://schemas.microsoft.com/office/powerpoint/2010/main" val="40483934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8229600" cy="1143000"/>
          </a:xfrm>
        </p:spPr>
        <p:txBody>
          <a:bodyPr/>
          <a:lstStyle/>
          <a:p>
            <a:r>
              <a:rPr lang="tr-TR" sz="2500" b="1" dirty="0" err="1">
                <a:solidFill>
                  <a:srgbClr val="04617B"/>
                </a:solidFill>
              </a:rPr>
              <a:t>Example</a:t>
            </a:r>
            <a:r>
              <a:rPr lang="tr-TR" sz="2500" b="1" dirty="0">
                <a:solidFill>
                  <a:srgbClr val="04617B"/>
                </a:solidFill>
              </a:rPr>
              <a:t>: </a:t>
            </a:r>
            <a:r>
              <a:rPr lang="tr-TR" sz="2500" b="1" dirty="0" err="1">
                <a:solidFill>
                  <a:srgbClr val="04617B"/>
                </a:solidFill>
              </a:rPr>
              <a:t>Assessment</a:t>
            </a:r>
            <a:r>
              <a:rPr lang="tr-TR" sz="2500" b="1" dirty="0">
                <a:solidFill>
                  <a:srgbClr val="04617B"/>
                </a:solidFill>
              </a:rPr>
              <a:t> of </a:t>
            </a:r>
            <a:r>
              <a:rPr lang="tr-TR" sz="2500" b="1" dirty="0" err="1">
                <a:solidFill>
                  <a:srgbClr val="04617B"/>
                </a:solidFill>
              </a:rPr>
              <a:t>the</a:t>
            </a:r>
            <a:r>
              <a:rPr lang="tr-TR" sz="2500" b="1" dirty="0">
                <a:solidFill>
                  <a:srgbClr val="04617B"/>
                </a:solidFill>
              </a:rPr>
              <a:t> </a:t>
            </a:r>
            <a:r>
              <a:rPr lang="tr-TR" sz="2500" b="1" dirty="0" err="1">
                <a:solidFill>
                  <a:srgbClr val="04617B"/>
                </a:solidFill>
              </a:rPr>
              <a:t>evidence</a:t>
            </a:r>
            <a:r>
              <a:rPr lang="tr-TR" sz="2500" b="1" dirty="0">
                <a:solidFill>
                  <a:srgbClr val="04617B"/>
                </a:solidFill>
              </a:rPr>
              <a:t> </a:t>
            </a:r>
            <a:r>
              <a:rPr lang="tr-TR" sz="2500" b="1" dirty="0" err="1">
                <a:solidFill>
                  <a:srgbClr val="04617B"/>
                </a:solidFill>
              </a:rPr>
              <a:t>suggesting</a:t>
            </a:r>
            <a:r>
              <a:rPr lang="tr-TR" sz="2500" b="1" dirty="0">
                <a:solidFill>
                  <a:srgbClr val="04617B"/>
                </a:solidFill>
              </a:rPr>
              <a:t> </a:t>
            </a:r>
            <a:r>
              <a:rPr lang="tr-TR" sz="2500" b="1" dirty="0" err="1" smtClean="0">
                <a:solidFill>
                  <a:srgbClr val="04617B"/>
                </a:solidFill>
              </a:rPr>
              <a:t>helicobacter</a:t>
            </a:r>
            <a:r>
              <a:rPr lang="tr-TR" sz="2500" b="1" dirty="0" smtClean="0">
                <a:solidFill>
                  <a:srgbClr val="04617B"/>
                </a:solidFill>
              </a:rPr>
              <a:t> </a:t>
            </a:r>
            <a:r>
              <a:rPr lang="tr-TR" sz="2500" b="1" dirty="0" err="1">
                <a:solidFill>
                  <a:srgbClr val="04617B"/>
                </a:solidFill>
              </a:rPr>
              <a:t>pylori</a:t>
            </a:r>
            <a:r>
              <a:rPr lang="tr-TR" sz="2500" b="1" dirty="0">
                <a:solidFill>
                  <a:srgbClr val="04617B"/>
                </a:solidFill>
              </a:rPr>
              <a:t> as a </a:t>
            </a:r>
            <a:r>
              <a:rPr lang="tr-TR" sz="2500" b="1" dirty="0" err="1">
                <a:solidFill>
                  <a:srgbClr val="04617B"/>
                </a:solidFill>
              </a:rPr>
              <a:t>causative</a:t>
            </a:r>
            <a:r>
              <a:rPr lang="tr-TR" sz="2500" b="1" dirty="0">
                <a:solidFill>
                  <a:srgbClr val="04617B"/>
                </a:solidFill>
              </a:rPr>
              <a:t> </a:t>
            </a:r>
            <a:r>
              <a:rPr lang="tr-TR" sz="2500" b="1" dirty="0" err="1">
                <a:solidFill>
                  <a:srgbClr val="04617B"/>
                </a:solidFill>
              </a:rPr>
              <a:t>agent</a:t>
            </a:r>
            <a:r>
              <a:rPr lang="tr-TR" sz="2500" b="1" dirty="0">
                <a:solidFill>
                  <a:srgbClr val="04617B"/>
                </a:solidFill>
              </a:rPr>
              <a:t> of </a:t>
            </a:r>
            <a:r>
              <a:rPr lang="tr-TR" sz="2500" b="1" dirty="0" err="1">
                <a:solidFill>
                  <a:srgbClr val="04617B"/>
                </a:solidFill>
              </a:rPr>
              <a:t>duodenal</a:t>
            </a:r>
            <a:r>
              <a:rPr lang="tr-TR" sz="2500" b="1" dirty="0">
                <a:solidFill>
                  <a:srgbClr val="04617B"/>
                </a:solidFill>
              </a:rPr>
              <a:t> </a:t>
            </a:r>
            <a:r>
              <a:rPr lang="tr-TR" sz="2500" b="1" dirty="0" err="1">
                <a:solidFill>
                  <a:srgbClr val="04617B"/>
                </a:solidFill>
              </a:rPr>
              <a:t>ulcers</a:t>
            </a:r>
            <a:endParaRPr lang="tr-TR" dirty="0"/>
          </a:p>
        </p:txBody>
      </p:sp>
      <p:sp>
        <p:nvSpPr>
          <p:cNvPr id="3" name="İçerik Yer Tutucusu 2"/>
          <p:cNvSpPr>
            <a:spLocks noGrp="1"/>
          </p:cNvSpPr>
          <p:nvPr>
            <p:ph idx="1"/>
          </p:nvPr>
        </p:nvSpPr>
        <p:spPr>
          <a:xfrm>
            <a:off x="467544" y="1484784"/>
            <a:ext cx="8229600" cy="5127848"/>
          </a:xfrm>
        </p:spPr>
        <p:txBody>
          <a:bodyPr/>
          <a:lstStyle/>
          <a:p>
            <a:r>
              <a:rPr lang="tr-TR" sz="1800" b="1" dirty="0" err="1" smtClean="0"/>
              <a:t>Consideration</a:t>
            </a:r>
            <a:r>
              <a:rPr lang="tr-TR" sz="1800" b="1" dirty="0" smtClean="0"/>
              <a:t> of </a:t>
            </a:r>
            <a:r>
              <a:rPr lang="tr-TR" sz="1800" b="1" dirty="0" err="1" smtClean="0"/>
              <a:t>alternate</a:t>
            </a:r>
            <a:r>
              <a:rPr lang="tr-TR" sz="1800" b="1" dirty="0" smtClean="0"/>
              <a:t> </a:t>
            </a:r>
            <a:r>
              <a:rPr lang="tr-TR" sz="1800" b="1" dirty="0" err="1" smtClean="0"/>
              <a:t>explanation</a:t>
            </a:r>
            <a:endParaRPr lang="tr-TR" sz="1800" b="1" dirty="0" smtClean="0"/>
          </a:p>
          <a:p>
            <a:pPr lvl="1"/>
            <a:r>
              <a:rPr lang="tr-TR" sz="1600" dirty="0" smtClean="0"/>
              <a:t>Data </a:t>
            </a:r>
            <a:r>
              <a:rPr lang="tr-TR" sz="1600" dirty="0" err="1" smtClean="0"/>
              <a:t>suggest</a:t>
            </a:r>
            <a:r>
              <a:rPr lang="tr-TR" sz="1600" dirty="0" smtClean="0"/>
              <a:t> </a:t>
            </a:r>
            <a:r>
              <a:rPr lang="tr-TR" sz="1600" dirty="0" err="1" smtClean="0"/>
              <a:t>that</a:t>
            </a:r>
            <a:r>
              <a:rPr lang="tr-TR" sz="1600" dirty="0" smtClean="0"/>
              <a:t> </a:t>
            </a:r>
            <a:r>
              <a:rPr lang="tr-TR" sz="1600" dirty="0" err="1" smtClean="0"/>
              <a:t>smoking</a:t>
            </a:r>
            <a:r>
              <a:rPr lang="tr-TR" sz="1600" dirty="0" smtClean="0"/>
              <a:t> can </a:t>
            </a:r>
            <a:r>
              <a:rPr lang="tr-TR" sz="1600" dirty="0" err="1" smtClean="0"/>
              <a:t>increase</a:t>
            </a:r>
            <a:r>
              <a:rPr lang="tr-TR" sz="1600" dirty="0" smtClean="0"/>
              <a:t> </a:t>
            </a:r>
            <a:r>
              <a:rPr lang="tr-TR" sz="1600" dirty="0" err="1" smtClean="0"/>
              <a:t>the</a:t>
            </a:r>
            <a:r>
              <a:rPr lang="tr-TR" sz="1600" dirty="0" smtClean="0"/>
              <a:t> risk of </a:t>
            </a:r>
            <a:r>
              <a:rPr lang="tr-TR" sz="1600" dirty="0" err="1" smtClean="0"/>
              <a:t>duodenal</a:t>
            </a:r>
            <a:r>
              <a:rPr lang="tr-TR" sz="1600" dirty="0" smtClean="0"/>
              <a:t> </a:t>
            </a:r>
            <a:r>
              <a:rPr lang="tr-TR" sz="1600" dirty="0" err="1" smtClean="0"/>
              <a:t>ulcer</a:t>
            </a:r>
            <a:r>
              <a:rPr lang="tr-TR" sz="1600" dirty="0" smtClean="0"/>
              <a:t> in </a:t>
            </a:r>
            <a:r>
              <a:rPr lang="tr-TR" sz="1600" dirty="0" err="1"/>
              <a:t>h</a:t>
            </a:r>
            <a:r>
              <a:rPr lang="tr-TR" sz="1600" dirty="0" err="1" smtClean="0"/>
              <a:t>elicobacter</a:t>
            </a:r>
            <a:r>
              <a:rPr lang="tr-TR" sz="1600" dirty="0" smtClean="0"/>
              <a:t> </a:t>
            </a:r>
            <a:r>
              <a:rPr lang="tr-TR" sz="1600" dirty="0" err="1" smtClean="0"/>
              <a:t>pylori-infected</a:t>
            </a:r>
            <a:r>
              <a:rPr lang="tr-TR" sz="1600" dirty="0" smtClean="0"/>
              <a:t> </a:t>
            </a:r>
            <a:r>
              <a:rPr lang="tr-TR" sz="1600" dirty="0" err="1" smtClean="0"/>
              <a:t>patients</a:t>
            </a:r>
            <a:r>
              <a:rPr lang="tr-TR" sz="1600" dirty="0" smtClean="0"/>
              <a:t> but is not a risk </a:t>
            </a:r>
            <a:r>
              <a:rPr lang="tr-TR" sz="1600" dirty="0" err="1" smtClean="0"/>
              <a:t>factor</a:t>
            </a:r>
            <a:r>
              <a:rPr lang="tr-TR" sz="1600" dirty="0" smtClean="0"/>
              <a:t> in </a:t>
            </a:r>
            <a:r>
              <a:rPr lang="tr-TR" sz="1600" dirty="0" err="1" smtClean="0"/>
              <a:t>patients</a:t>
            </a:r>
            <a:r>
              <a:rPr lang="tr-TR" sz="1600" dirty="0" smtClean="0"/>
              <a:t> in </a:t>
            </a:r>
            <a:r>
              <a:rPr lang="tr-TR" sz="1600" dirty="0" err="1" smtClean="0"/>
              <a:t>whom</a:t>
            </a:r>
            <a:r>
              <a:rPr lang="tr-TR" sz="1600" dirty="0" smtClean="0"/>
              <a:t> </a:t>
            </a:r>
            <a:r>
              <a:rPr lang="tr-TR" sz="1600" dirty="0" err="1" smtClean="0"/>
              <a:t>helicobacter</a:t>
            </a:r>
            <a:r>
              <a:rPr lang="tr-TR" sz="1600" dirty="0" smtClean="0"/>
              <a:t> </a:t>
            </a:r>
            <a:r>
              <a:rPr lang="tr-TR" sz="1600" dirty="0" err="1" smtClean="0"/>
              <a:t>pylori</a:t>
            </a:r>
            <a:r>
              <a:rPr lang="tr-TR" sz="1600" dirty="0" smtClean="0"/>
              <a:t> has </a:t>
            </a:r>
            <a:r>
              <a:rPr lang="tr-TR" sz="1600" dirty="0" err="1" smtClean="0"/>
              <a:t>been</a:t>
            </a:r>
            <a:r>
              <a:rPr lang="tr-TR" sz="1600" dirty="0" smtClean="0"/>
              <a:t> </a:t>
            </a:r>
            <a:r>
              <a:rPr lang="tr-TR" sz="1600" dirty="0" err="1" smtClean="0"/>
              <a:t>eradicated</a:t>
            </a:r>
            <a:r>
              <a:rPr lang="tr-TR" sz="1600" dirty="0" smtClean="0"/>
              <a:t>.</a:t>
            </a:r>
          </a:p>
          <a:p>
            <a:r>
              <a:rPr lang="tr-TR" sz="1800" b="1" dirty="0" err="1" smtClean="0"/>
              <a:t>Effect</a:t>
            </a:r>
            <a:r>
              <a:rPr lang="tr-TR" sz="1800" b="1" dirty="0" smtClean="0"/>
              <a:t> </a:t>
            </a:r>
            <a:r>
              <a:rPr lang="tr-TR" sz="1800" b="1" dirty="0"/>
              <a:t>of </a:t>
            </a:r>
            <a:r>
              <a:rPr lang="tr-TR" sz="1800" b="1" dirty="0" err="1" smtClean="0"/>
              <a:t>removal</a:t>
            </a:r>
            <a:r>
              <a:rPr lang="tr-TR" sz="1800" b="1" dirty="0" smtClean="0"/>
              <a:t> </a:t>
            </a:r>
            <a:r>
              <a:rPr lang="tr-TR" sz="1800" b="1" dirty="0"/>
              <a:t>of </a:t>
            </a:r>
            <a:r>
              <a:rPr lang="tr-TR" sz="1800" b="1" dirty="0" err="1" smtClean="0"/>
              <a:t>exposure</a:t>
            </a:r>
            <a:r>
              <a:rPr lang="tr-TR" sz="1800" b="1" dirty="0" smtClean="0"/>
              <a:t> </a:t>
            </a:r>
            <a:r>
              <a:rPr lang="tr-TR" sz="1800" b="1" dirty="0"/>
              <a:t>on </a:t>
            </a:r>
            <a:r>
              <a:rPr lang="tr-TR" sz="1800" b="1" dirty="0" err="1"/>
              <a:t>the</a:t>
            </a:r>
            <a:r>
              <a:rPr lang="tr-TR" sz="1800" b="1" dirty="0"/>
              <a:t> </a:t>
            </a:r>
            <a:r>
              <a:rPr lang="tr-TR" sz="1800" b="1" dirty="0" err="1" smtClean="0"/>
              <a:t>outcome</a:t>
            </a:r>
            <a:endParaRPr lang="tr-TR" sz="1800" b="1" dirty="0" smtClean="0"/>
          </a:p>
          <a:p>
            <a:pPr lvl="1"/>
            <a:r>
              <a:rPr lang="tr-TR" sz="1600" dirty="0" err="1" smtClean="0"/>
              <a:t>Long</a:t>
            </a:r>
            <a:r>
              <a:rPr lang="tr-TR" sz="1600" dirty="0" smtClean="0"/>
              <a:t> </a:t>
            </a:r>
            <a:r>
              <a:rPr lang="tr-TR" sz="1600" dirty="0" err="1" smtClean="0"/>
              <a:t>term</a:t>
            </a:r>
            <a:r>
              <a:rPr lang="tr-TR" sz="1600" dirty="0" smtClean="0"/>
              <a:t> </a:t>
            </a:r>
            <a:r>
              <a:rPr lang="tr-TR" sz="1600" dirty="0" err="1" smtClean="0"/>
              <a:t>ulcer</a:t>
            </a:r>
            <a:r>
              <a:rPr lang="tr-TR" sz="1600" dirty="0" smtClean="0"/>
              <a:t> </a:t>
            </a:r>
            <a:r>
              <a:rPr lang="tr-TR" sz="1600" dirty="0" err="1" smtClean="0"/>
              <a:t>recurrence</a:t>
            </a:r>
            <a:r>
              <a:rPr lang="tr-TR" sz="1600" dirty="0" smtClean="0"/>
              <a:t> </a:t>
            </a:r>
            <a:r>
              <a:rPr lang="tr-TR" sz="1600" dirty="0" err="1" smtClean="0"/>
              <a:t>rates</a:t>
            </a:r>
            <a:r>
              <a:rPr lang="tr-TR" sz="1600" dirty="0" smtClean="0"/>
              <a:t> </a:t>
            </a:r>
            <a:r>
              <a:rPr lang="tr-TR" sz="1600" dirty="0" err="1" smtClean="0"/>
              <a:t>were</a:t>
            </a:r>
            <a:r>
              <a:rPr lang="tr-TR" sz="1600" dirty="0" smtClean="0"/>
              <a:t> </a:t>
            </a:r>
            <a:r>
              <a:rPr lang="tr-TR" sz="1600" dirty="0" err="1" smtClean="0"/>
              <a:t>zero</a:t>
            </a:r>
            <a:r>
              <a:rPr lang="tr-TR" sz="1600" dirty="0" smtClean="0"/>
              <a:t>  </a:t>
            </a:r>
            <a:r>
              <a:rPr lang="tr-TR" sz="1600" dirty="0" err="1" smtClean="0"/>
              <a:t>after</a:t>
            </a:r>
            <a:r>
              <a:rPr lang="tr-TR" sz="1600" dirty="0" smtClean="0"/>
              <a:t> </a:t>
            </a:r>
            <a:r>
              <a:rPr lang="tr-TR" sz="1600" dirty="0" err="1" smtClean="0"/>
              <a:t>helicobacter</a:t>
            </a:r>
            <a:r>
              <a:rPr lang="tr-TR" sz="1600" dirty="0" smtClean="0"/>
              <a:t>  </a:t>
            </a:r>
            <a:r>
              <a:rPr lang="tr-TR" sz="1600" dirty="0" err="1" smtClean="0"/>
              <a:t>pylori</a:t>
            </a:r>
            <a:r>
              <a:rPr lang="tr-TR" sz="1600" dirty="0" smtClean="0"/>
              <a:t> </a:t>
            </a:r>
            <a:r>
              <a:rPr lang="tr-TR" sz="1600" dirty="0" err="1" smtClean="0"/>
              <a:t>was</a:t>
            </a:r>
            <a:r>
              <a:rPr lang="tr-TR" sz="1600" dirty="0" smtClean="0"/>
              <a:t> </a:t>
            </a:r>
            <a:r>
              <a:rPr lang="tr-TR" sz="1600" dirty="0" err="1" smtClean="0"/>
              <a:t>eradicated</a:t>
            </a:r>
            <a:r>
              <a:rPr lang="tr-TR" sz="1600" dirty="0" smtClean="0"/>
              <a:t> </a:t>
            </a:r>
            <a:r>
              <a:rPr lang="tr-TR" sz="1600" dirty="0" err="1" smtClean="0"/>
              <a:t>using</a:t>
            </a:r>
            <a:r>
              <a:rPr lang="tr-TR" sz="1600" dirty="0" smtClean="0"/>
              <a:t> </a:t>
            </a:r>
            <a:r>
              <a:rPr lang="tr-TR" sz="1600" dirty="0" err="1" smtClean="0"/>
              <a:t>triple-antimicrobial</a:t>
            </a:r>
            <a:r>
              <a:rPr lang="tr-TR" sz="1600" dirty="0" smtClean="0"/>
              <a:t> </a:t>
            </a:r>
            <a:r>
              <a:rPr lang="tr-TR" sz="1600" dirty="0" err="1" smtClean="0"/>
              <a:t>therapy</a:t>
            </a:r>
            <a:r>
              <a:rPr lang="tr-TR" sz="1600" dirty="0" smtClean="0"/>
              <a:t>, </a:t>
            </a:r>
            <a:r>
              <a:rPr lang="tr-TR" sz="1600" dirty="0" err="1" smtClean="0"/>
              <a:t>compared</a:t>
            </a:r>
            <a:r>
              <a:rPr lang="tr-TR" sz="1600" dirty="0" smtClean="0"/>
              <a:t> </a:t>
            </a:r>
            <a:r>
              <a:rPr lang="tr-TR" sz="1600" dirty="0" err="1" smtClean="0"/>
              <a:t>with</a:t>
            </a:r>
            <a:r>
              <a:rPr lang="tr-TR" sz="1600" dirty="0" smtClean="0"/>
              <a:t> a 60% </a:t>
            </a:r>
            <a:r>
              <a:rPr lang="tr-TR" sz="1600" dirty="0" err="1" smtClean="0"/>
              <a:t>to</a:t>
            </a:r>
            <a:r>
              <a:rPr lang="tr-TR" sz="1600" dirty="0" smtClean="0"/>
              <a:t> 80% </a:t>
            </a:r>
            <a:r>
              <a:rPr lang="tr-TR" sz="1600" dirty="0" err="1" smtClean="0"/>
              <a:t>relapse</a:t>
            </a:r>
            <a:r>
              <a:rPr lang="tr-TR" sz="1600" dirty="0" smtClean="0"/>
              <a:t> rate </a:t>
            </a:r>
            <a:r>
              <a:rPr lang="tr-TR" sz="1600" dirty="0" err="1" smtClean="0"/>
              <a:t>found</a:t>
            </a:r>
            <a:r>
              <a:rPr lang="tr-TR" sz="1600" dirty="0" smtClean="0"/>
              <a:t> in </a:t>
            </a:r>
            <a:r>
              <a:rPr lang="tr-TR" sz="1600" dirty="0" err="1" smtClean="0"/>
              <a:t>patients</a:t>
            </a:r>
            <a:r>
              <a:rPr lang="tr-TR" sz="1600" dirty="0" smtClean="0"/>
              <a:t> </a:t>
            </a:r>
            <a:r>
              <a:rPr lang="tr-TR" sz="1600" dirty="0" err="1" smtClean="0"/>
              <a:t>with</a:t>
            </a:r>
            <a:r>
              <a:rPr lang="tr-TR" sz="1600" dirty="0" smtClean="0"/>
              <a:t> </a:t>
            </a:r>
            <a:r>
              <a:rPr lang="tr-TR" sz="1600" dirty="0" err="1" smtClean="0"/>
              <a:t>duodenal</a:t>
            </a:r>
            <a:r>
              <a:rPr lang="tr-TR" sz="1600" dirty="0" smtClean="0"/>
              <a:t> </a:t>
            </a:r>
            <a:r>
              <a:rPr lang="tr-TR" sz="1600" dirty="0" err="1" smtClean="0"/>
              <a:t>ulcers</a:t>
            </a:r>
            <a:r>
              <a:rPr lang="tr-TR" sz="1600" dirty="0" smtClean="0"/>
              <a:t>   </a:t>
            </a:r>
            <a:r>
              <a:rPr lang="tr-TR" sz="1600" dirty="0" err="1" smtClean="0"/>
              <a:t>treated</a:t>
            </a:r>
            <a:r>
              <a:rPr lang="tr-TR" sz="1600" dirty="0" smtClean="0"/>
              <a:t> </a:t>
            </a:r>
            <a:r>
              <a:rPr lang="tr-TR" sz="1600" dirty="0" err="1" smtClean="0"/>
              <a:t>with</a:t>
            </a:r>
            <a:r>
              <a:rPr lang="tr-TR" sz="1600" dirty="0" smtClean="0"/>
              <a:t> </a:t>
            </a:r>
            <a:r>
              <a:rPr lang="tr-TR" sz="1600" dirty="0" err="1" smtClean="0"/>
              <a:t>histamine</a:t>
            </a:r>
            <a:r>
              <a:rPr lang="tr-TR" sz="1600" dirty="0" smtClean="0"/>
              <a:t> </a:t>
            </a:r>
            <a:r>
              <a:rPr lang="tr-TR" sz="1600" dirty="0" err="1" smtClean="0"/>
              <a:t>receptor</a:t>
            </a:r>
            <a:r>
              <a:rPr lang="tr-TR" sz="1600" dirty="0" smtClean="0"/>
              <a:t> </a:t>
            </a:r>
            <a:r>
              <a:rPr lang="tr-TR" sz="1600" dirty="0" err="1" smtClean="0"/>
              <a:t>antagonists</a:t>
            </a:r>
            <a:r>
              <a:rPr lang="tr-TR" sz="1600" dirty="0" smtClean="0"/>
              <a:t>.</a:t>
            </a:r>
          </a:p>
          <a:p>
            <a:r>
              <a:rPr lang="tr-TR" sz="1800" b="1" dirty="0" err="1" smtClean="0"/>
              <a:t>Consistency</a:t>
            </a:r>
            <a:r>
              <a:rPr lang="tr-TR" sz="1800" b="1" dirty="0" smtClean="0"/>
              <a:t> </a:t>
            </a:r>
            <a:r>
              <a:rPr lang="tr-TR" sz="1800" b="1" dirty="0" err="1" smtClean="0"/>
              <a:t>with</a:t>
            </a:r>
            <a:r>
              <a:rPr lang="tr-TR" sz="1800" b="1" dirty="0" smtClean="0"/>
              <a:t> </a:t>
            </a:r>
            <a:r>
              <a:rPr lang="tr-TR" sz="1800" b="1" dirty="0" err="1" smtClean="0"/>
              <a:t>other</a:t>
            </a:r>
            <a:r>
              <a:rPr lang="tr-TR" sz="1800" b="1" dirty="0" smtClean="0"/>
              <a:t> </a:t>
            </a:r>
            <a:r>
              <a:rPr lang="tr-TR" sz="1800" b="1" dirty="0" err="1" smtClean="0"/>
              <a:t>knowledge</a:t>
            </a:r>
            <a:endParaRPr lang="tr-TR" sz="1800" b="1" dirty="0" smtClean="0"/>
          </a:p>
          <a:p>
            <a:pPr lvl="1"/>
            <a:r>
              <a:rPr lang="tr-TR" sz="1600" dirty="0" err="1" smtClean="0"/>
              <a:t>Prevalence</a:t>
            </a:r>
            <a:r>
              <a:rPr lang="tr-TR" sz="1600" dirty="0" smtClean="0"/>
              <a:t> of </a:t>
            </a:r>
            <a:r>
              <a:rPr lang="tr-TR" sz="1600" dirty="0" err="1" smtClean="0"/>
              <a:t>helicobacter</a:t>
            </a:r>
            <a:r>
              <a:rPr lang="tr-TR" sz="1600" dirty="0" smtClean="0"/>
              <a:t> </a:t>
            </a:r>
            <a:r>
              <a:rPr lang="tr-TR" sz="1600" dirty="0" err="1" smtClean="0"/>
              <a:t>pylori</a:t>
            </a:r>
            <a:r>
              <a:rPr lang="tr-TR" sz="1600" dirty="0" smtClean="0"/>
              <a:t> </a:t>
            </a:r>
            <a:r>
              <a:rPr lang="tr-TR" sz="1600" dirty="0" err="1" smtClean="0"/>
              <a:t>infection</a:t>
            </a:r>
            <a:r>
              <a:rPr lang="tr-TR" sz="1600" dirty="0" smtClean="0"/>
              <a:t> is </a:t>
            </a:r>
            <a:r>
              <a:rPr lang="tr-TR" sz="1600" dirty="0" err="1" smtClean="0"/>
              <a:t>the</a:t>
            </a:r>
            <a:r>
              <a:rPr lang="tr-TR" sz="1600" dirty="0" smtClean="0"/>
              <a:t> </a:t>
            </a:r>
            <a:r>
              <a:rPr lang="tr-TR" sz="1600" dirty="0" err="1" smtClean="0"/>
              <a:t>same</a:t>
            </a:r>
            <a:r>
              <a:rPr lang="tr-TR" sz="1600" dirty="0" smtClean="0"/>
              <a:t> in men as in </a:t>
            </a:r>
            <a:r>
              <a:rPr lang="tr-TR" sz="1600" dirty="0" err="1" smtClean="0"/>
              <a:t>women</a:t>
            </a:r>
            <a:r>
              <a:rPr lang="tr-TR" sz="1600" dirty="0" smtClean="0"/>
              <a:t>. </a:t>
            </a:r>
            <a:r>
              <a:rPr lang="tr-TR" sz="1600" dirty="0" err="1" smtClean="0"/>
              <a:t>The</a:t>
            </a:r>
            <a:r>
              <a:rPr lang="tr-TR" sz="1600" dirty="0" smtClean="0"/>
              <a:t> </a:t>
            </a:r>
            <a:r>
              <a:rPr lang="tr-TR" sz="1600" dirty="0" err="1" smtClean="0"/>
              <a:t>incidence</a:t>
            </a:r>
            <a:r>
              <a:rPr lang="tr-TR" sz="1600" dirty="0" smtClean="0"/>
              <a:t> of </a:t>
            </a:r>
            <a:r>
              <a:rPr lang="tr-TR" sz="1600" dirty="0" err="1" smtClean="0"/>
              <a:t>duodenal</a:t>
            </a:r>
            <a:r>
              <a:rPr lang="tr-TR" sz="1600" dirty="0" smtClean="0"/>
              <a:t> </a:t>
            </a:r>
            <a:r>
              <a:rPr lang="tr-TR" sz="1600" dirty="0" err="1" smtClean="0"/>
              <a:t>ulcer</a:t>
            </a:r>
            <a:r>
              <a:rPr lang="tr-TR" sz="1600" dirty="0" smtClean="0"/>
              <a:t> has </a:t>
            </a:r>
            <a:r>
              <a:rPr lang="tr-TR" sz="1600" dirty="0" err="1" smtClean="0"/>
              <a:t>been</a:t>
            </a:r>
            <a:r>
              <a:rPr lang="tr-TR" sz="1600" dirty="0" smtClean="0"/>
              <a:t> </a:t>
            </a:r>
            <a:r>
              <a:rPr lang="tr-TR" sz="1600" dirty="0" err="1" smtClean="0"/>
              <a:t>equal</a:t>
            </a:r>
            <a:r>
              <a:rPr lang="tr-TR" sz="1600" dirty="0" smtClean="0"/>
              <a:t> in men </a:t>
            </a:r>
            <a:r>
              <a:rPr lang="tr-TR" sz="1600" dirty="0" err="1" smtClean="0"/>
              <a:t>and</a:t>
            </a:r>
            <a:r>
              <a:rPr lang="tr-TR" sz="1600" dirty="0" smtClean="0"/>
              <a:t> </a:t>
            </a:r>
            <a:r>
              <a:rPr lang="tr-TR" sz="1600" dirty="0" err="1" smtClean="0"/>
              <a:t>women</a:t>
            </a:r>
            <a:endParaRPr lang="tr-TR" sz="1600" dirty="0" smtClean="0"/>
          </a:p>
          <a:p>
            <a:pPr lvl="1"/>
            <a:r>
              <a:rPr lang="tr-TR" sz="1600" dirty="0" err="1" smtClean="0"/>
              <a:t>The</a:t>
            </a:r>
            <a:r>
              <a:rPr lang="tr-TR" sz="1600" dirty="0" smtClean="0"/>
              <a:t> </a:t>
            </a:r>
            <a:r>
              <a:rPr lang="tr-TR" sz="1600" dirty="0" err="1" smtClean="0"/>
              <a:t>prevalence</a:t>
            </a:r>
            <a:r>
              <a:rPr lang="tr-TR" sz="1600" dirty="0" smtClean="0"/>
              <a:t> of </a:t>
            </a:r>
            <a:r>
              <a:rPr lang="tr-TR" sz="1600" dirty="0" err="1" smtClean="0"/>
              <a:t>ulcer</a:t>
            </a:r>
            <a:r>
              <a:rPr lang="tr-TR" sz="1600" dirty="0" smtClean="0"/>
              <a:t> </a:t>
            </a:r>
            <a:r>
              <a:rPr lang="tr-TR" sz="1600" dirty="0" err="1" smtClean="0"/>
              <a:t>disease</a:t>
            </a:r>
            <a:r>
              <a:rPr lang="tr-TR" sz="1600" dirty="0" smtClean="0"/>
              <a:t> is </a:t>
            </a:r>
            <a:r>
              <a:rPr lang="tr-TR" sz="1600" dirty="0" err="1" smtClean="0"/>
              <a:t>believed</a:t>
            </a:r>
            <a:r>
              <a:rPr lang="tr-TR" sz="1600" dirty="0" smtClean="0"/>
              <a:t> </a:t>
            </a:r>
            <a:r>
              <a:rPr lang="tr-TR" sz="1600" dirty="0" err="1" smtClean="0"/>
              <a:t>to</a:t>
            </a:r>
            <a:r>
              <a:rPr lang="tr-TR" sz="1600" dirty="0" smtClean="0"/>
              <a:t> </a:t>
            </a:r>
            <a:r>
              <a:rPr lang="tr-TR" sz="1600" dirty="0" err="1" smtClean="0"/>
              <a:t>have</a:t>
            </a:r>
            <a:r>
              <a:rPr lang="tr-TR" sz="1600" dirty="0" smtClean="0"/>
              <a:t> </a:t>
            </a:r>
            <a:r>
              <a:rPr lang="tr-TR" sz="1600" dirty="0" err="1" smtClean="0"/>
              <a:t>peaked</a:t>
            </a:r>
            <a:r>
              <a:rPr lang="tr-TR" sz="1600" dirty="0" smtClean="0"/>
              <a:t> in </a:t>
            </a:r>
            <a:r>
              <a:rPr lang="tr-TR" sz="1600" dirty="0" err="1" smtClean="0"/>
              <a:t>the</a:t>
            </a:r>
            <a:r>
              <a:rPr lang="tr-TR" sz="1600" dirty="0" smtClean="0"/>
              <a:t> </a:t>
            </a:r>
            <a:r>
              <a:rPr lang="tr-TR" sz="1600" dirty="0" err="1" smtClean="0"/>
              <a:t>latter</a:t>
            </a:r>
            <a:r>
              <a:rPr lang="tr-TR" sz="1600" dirty="0" smtClean="0"/>
              <a:t> </a:t>
            </a:r>
            <a:r>
              <a:rPr lang="tr-TR" sz="1600" dirty="0" err="1" smtClean="0"/>
              <a:t>part</a:t>
            </a:r>
            <a:r>
              <a:rPr lang="tr-TR" sz="1600" dirty="0" smtClean="0"/>
              <a:t> of </a:t>
            </a:r>
            <a:r>
              <a:rPr lang="tr-TR" sz="1600" dirty="0" err="1" smtClean="0"/>
              <a:t>the</a:t>
            </a:r>
            <a:r>
              <a:rPr lang="tr-TR" sz="1600" dirty="0" smtClean="0"/>
              <a:t> </a:t>
            </a:r>
            <a:r>
              <a:rPr lang="tr-TR" sz="1600" dirty="0" smtClean="0">
                <a:latin typeface="+mj-lt"/>
              </a:rPr>
              <a:t>19</a:t>
            </a:r>
            <a:r>
              <a:rPr lang="tr-TR" sz="1600" dirty="0" smtClean="0"/>
              <a:t>th </a:t>
            </a:r>
            <a:r>
              <a:rPr lang="tr-TR" sz="1600" dirty="0" err="1" smtClean="0"/>
              <a:t>century</a:t>
            </a:r>
            <a:r>
              <a:rPr lang="tr-TR" sz="1600" dirty="0" smtClean="0"/>
              <a:t>, </a:t>
            </a:r>
            <a:r>
              <a:rPr lang="tr-TR" sz="1600" dirty="0" err="1" smtClean="0"/>
              <a:t>and</a:t>
            </a:r>
            <a:r>
              <a:rPr lang="tr-TR" sz="1600" dirty="0" smtClean="0"/>
              <a:t> </a:t>
            </a:r>
            <a:r>
              <a:rPr lang="tr-TR" sz="1600" dirty="0" err="1" smtClean="0"/>
              <a:t>the</a:t>
            </a:r>
            <a:r>
              <a:rPr lang="tr-TR" sz="1600" dirty="0" smtClean="0"/>
              <a:t> </a:t>
            </a:r>
            <a:r>
              <a:rPr lang="tr-TR" sz="1600" dirty="0" err="1" smtClean="0"/>
              <a:t>prevalence</a:t>
            </a:r>
            <a:r>
              <a:rPr lang="tr-TR" sz="1600" dirty="0" smtClean="0"/>
              <a:t> of </a:t>
            </a:r>
            <a:r>
              <a:rPr lang="tr-TR" sz="1600" dirty="0" err="1" smtClean="0"/>
              <a:t>helicobacter</a:t>
            </a:r>
            <a:r>
              <a:rPr lang="tr-TR" sz="1600" dirty="0" smtClean="0"/>
              <a:t> </a:t>
            </a:r>
            <a:r>
              <a:rPr lang="tr-TR" sz="1600" dirty="0" err="1" smtClean="0"/>
              <a:t>pylori</a:t>
            </a:r>
            <a:r>
              <a:rPr lang="tr-TR" sz="1600" dirty="0" smtClean="0"/>
              <a:t> </a:t>
            </a:r>
            <a:r>
              <a:rPr lang="tr-TR" sz="1600" dirty="0" err="1" smtClean="0"/>
              <a:t>may</a:t>
            </a:r>
            <a:r>
              <a:rPr lang="tr-TR" sz="1600" dirty="0" smtClean="0"/>
              <a:t> </a:t>
            </a:r>
            <a:r>
              <a:rPr lang="tr-TR" sz="1600" dirty="0" err="1" smtClean="0"/>
              <a:t>have</a:t>
            </a:r>
            <a:r>
              <a:rPr lang="tr-TR" sz="1600" dirty="0" smtClean="0"/>
              <a:t> </a:t>
            </a:r>
            <a:r>
              <a:rPr lang="tr-TR" sz="1600" dirty="0" err="1" smtClean="0"/>
              <a:t>been</a:t>
            </a:r>
            <a:r>
              <a:rPr lang="tr-TR" sz="1600" dirty="0" smtClean="0"/>
              <a:t> </a:t>
            </a:r>
            <a:r>
              <a:rPr lang="tr-TR" sz="1600" dirty="0" err="1" smtClean="0"/>
              <a:t>much</a:t>
            </a:r>
            <a:r>
              <a:rPr lang="tr-TR" sz="1600" dirty="0" smtClean="0"/>
              <a:t> </a:t>
            </a:r>
            <a:r>
              <a:rPr lang="tr-TR" sz="1600" dirty="0" err="1" smtClean="0"/>
              <a:t>higher</a:t>
            </a:r>
            <a:r>
              <a:rPr lang="tr-TR" sz="1600" dirty="0" smtClean="0"/>
              <a:t> at </a:t>
            </a:r>
            <a:r>
              <a:rPr lang="tr-TR" sz="1600" dirty="0" err="1" smtClean="0"/>
              <a:t>that</a:t>
            </a:r>
            <a:r>
              <a:rPr lang="tr-TR" sz="1600" dirty="0" smtClean="0"/>
              <a:t> time </a:t>
            </a:r>
            <a:r>
              <a:rPr lang="tr-TR" sz="1600" dirty="0" err="1" smtClean="0"/>
              <a:t>because</a:t>
            </a:r>
            <a:r>
              <a:rPr lang="tr-TR" sz="1600" dirty="0" smtClean="0"/>
              <a:t> of </a:t>
            </a:r>
            <a:r>
              <a:rPr lang="tr-TR" sz="1600" dirty="0" err="1" smtClean="0"/>
              <a:t>poor</a:t>
            </a:r>
            <a:r>
              <a:rPr lang="tr-TR" sz="1600" dirty="0" smtClean="0"/>
              <a:t> </a:t>
            </a:r>
            <a:r>
              <a:rPr lang="tr-TR" sz="1600" dirty="0" err="1" smtClean="0"/>
              <a:t>living</a:t>
            </a:r>
            <a:r>
              <a:rPr lang="tr-TR" sz="1600" dirty="0" smtClean="0"/>
              <a:t> </a:t>
            </a:r>
            <a:r>
              <a:rPr lang="tr-TR" sz="1600" dirty="0" err="1" smtClean="0"/>
              <a:t>conditions</a:t>
            </a:r>
            <a:r>
              <a:rPr lang="tr-TR" sz="1600" dirty="0" smtClean="0"/>
              <a:t>.</a:t>
            </a:r>
          </a:p>
          <a:p>
            <a:r>
              <a:rPr lang="tr-TR" sz="1800" b="1" dirty="0" err="1" smtClean="0"/>
              <a:t>Specificity</a:t>
            </a:r>
            <a:r>
              <a:rPr lang="tr-TR" sz="1800" b="1" dirty="0" smtClean="0"/>
              <a:t> of </a:t>
            </a:r>
            <a:r>
              <a:rPr lang="tr-TR" sz="1800" b="1" dirty="0" err="1" smtClean="0"/>
              <a:t>the</a:t>
            </a:r>
            <a:r>
              <a:rPr lang="tr-TR" sz="1800" b="1" dirty="0" smtClean="0"/>
              <a:t> </a:t>
            </a:r>
            <a:r>
              <a:rPr lang="tr-TR" sz="1800" b="1" dirty="0" err="1" smtClean="0"/>
              <a:t>association</a:t>
            </a:r>
            <a:endParaRPr lang="tr-TR" sz="1800" b="1" dirty="0" smtClean="0"/>
          </a:p>
          <a:p>
            <a:pPr lvl="1"/>
            <a:r>
              <a:rPr lang="tr-TR" sz="1600" dirty="0" err="1" smtClean="0"/>
              <a:t>Prevalence</a:t>
            </a:r>
            <a:r>
              <a:rPr lang="tr-TR" sz="1600" dirty="0" smtClean="0"/>
              <a:t> of </a:t>
            </a:r>
            <a:r>
              <a:rPr lang="tr-TR" sz="1600" dirty="0" err="1" smtClean="0"/>
              <a:t>helicobacter</a:t>
            </a:r>
            <a:r>
              <a:rPr lang="tr-TR" sz="1600" dirty="0" smtClean="0"/>
              <a:t> </a:t>
            </a:r>
            <a:r>
              <a:rPr lang="tr-TR" sz="1600" dirty="0" err="1" smtClean="0"/>
              <a:t>pylori</a:t>
            </a:r>
            <a:r>
              <a:rPr lang="tr-TR" sz="1600" dirty="0" smtClean="0"/>
              <a:t>  in </a:t>
            </a:r>
            <a:r>
              <a:rPr lang="tr-TR" sz="1600" dirty="0" err="1" smtClean="0"/>
              <a:t>patients</a:t>
            </a:r>
            <a:r>
              <a:rPr lang="tr-TR" sz="1600" dirty="0" smtClean="0"/>
              <a:t> </a:t>
            </a:r>
            <a:r>
              <a:rPr lang="tr-TR" sz="1600" dirty="0" err="1" smtClean="0"/>
              <a:t>with</a:t>
            </a:r>
            <a:r>
              <a:rPr lang="tr-TR" sz="1600" dirty="0" smtClean="0"/>
              <a:t> </a:t>
            </a:r>
            <a:r>
              <a:rPr lang="tr-TR" sz="1600" dirty="0" err="1" smtClean="0"/>
              <a:t>duodenal</a:t>
            </a:r>
            <a:r>
              <a:rPr lang="tr-TR" sz="1600" dirty="0" smtClean="0"/>
              <a:t> </a:t>
            </a:r>
            <a:r>
              <a:rPr lang="tr-TR" sz="1600" dirty="0" err="1" smtClean="0"/>
              <a:t>ulcers</a:t>
            </a:r>
            <a:r>
              <a:rPr lang="tr-TR" sz="1600" dirty="0" smtClean="0"/>
              <a:t> is </a:t>
            </a:r>
            <a:r>
              <a:rPr lang="tr-TR" sz="1600" dirty="0" smtClean="0">
                <a:latin typeface="+mj-lt"/>
              </a:rPr>
              <a:t>90% </a:t>
            </a:r>
            <a:r>
              <a:rPr lang="tr-TR" sz="1600" dirty="0" err="1" smtClean="0">
                <a:latin typeface="+mj-lt"/>
              </a:rPr>
              <a:t>to</a:t>
            </a:r>
            <a:r>
              <a:rPr lang="tr-TR" sz="1600" dirty="0" smtClean="0">
                <a:latin typeface="+mj-lt"/>
              </a:rPr>
              <a:t> 100%. </a:t>
            </a:r>
            <a:r>
              <a:rPr lang="tr-TR" sz="1600" dirty="0" err="1" smtClean="0"/>
              <a:t>However</a:t>
            </a:r>
            <a:r>
              <a:rPr lang="tr-TR" sz="1600" dirty="0" smtClean="0"/>
              <a:t> it is </a:t>
            </a:r>
            <a:r>
              <a:rPr lang="tr-TR" sz="1600" dirty="0" err="1" smtClean="0"/>
              <a:t>found</a:t>
            </a:r>
            <a:r>
              <a:rPr lang="tr-TR" sz="1600" dirty="0" smtClean="0"/>
              <a:t> in </a:t>
            </a:r>
            <a:r>
              <a:rPr lang="tr-TR" sz="1600" dirty="0" err="1" smtClean="0"/>
              <a:t>some</a:t>
            </a:r>
            <a:r>
              <a:rPr lang="tr-TR" sz="1600" dirty="0" smtClean="0"/>
              <a:t> </a:t>
            </a:r>
            <a:r>
              <a:rPr lang="tr-TR" sz="1600" dirty="0" err="1" smtClean="0"/>
              <a:t>patients</a:t>
            </a:r>
            <a:r>
              <a:rPr lang="tr-TR" sz="1600" dirty="0" smtClean="0"/>
              <a:t> </a:t>
            </a:r>
            <a:r>
              <a:rPr lang="tr-TR" sz="1600" dirty="0" err="1" smtClean="0"/>
              <a:t>with</a:t>
            </a:r>
            <a:r>
              <a:rPr lang="tr-TR" sz="1600" dirty="0" smtClean="0"/>
              <a:t> </a:t>
            </a:r>
            <a:r>
              <a:rPr lang="tr-TR" sz="1600" dirty="0" err="1" smtClean="0"/>
              <a:t>gastric</a:t>
            </a:r>
            <a:r>
              <a:rPr lang="tr-TR" sz="1600" dirty="0" smtClean="0"/>
              <a:t> </a:t>
            </a:r>
            <a:r>
              <a:rPr lang="tr-TR" sz="1600" dirty="0" err="1" smtClean="0"/>
              <a:t>ulcer</a:t>
            </a:r>
            <a:r>
              <a:rPr lang="tr-TR" sz="1600" dirty="0" smtClean="0"/>
              <a:t> </a:t>
            </a:r>
            <a:r>
              <a:rPr lang="tr-TR" sz="1600" dirty="0" err="1" smtClean="0"/>
              <a:t>and</a:t>
            </a:r>
            <a:r>
              <a:rPr lang="tr-TR" sz="1600" dirty="0" smtClean="0"/>
              <a:t> </a:t>
            </a:r>
            <a:r>
              <a:rPr lang="tr-TR" sz="1600" dirty="0" err="1" smtClean="0"/>
              <a:t>even</a:t>
            </a:r>
            <a:r>
              <a:rPr lang="tr-TR" sz="1600" dirty="0" smtClean="0"/>
              <a:t> in </a:t>
            </a:r>
            <a:r>
              <a:rPr lang="tr-TR" sz="1600" dirty="0" err="1" smtClean="0"/>
              <a:t>asymptomatic</a:t>
            </a:r>
            <a:r>
              <a:rPr lang="tr-TR" sz="1600" dirty="0" smtClean="0"/>
              <a:t> </a:t>
            </a:r>
            <a:r>
              <a:rPr lang="tr-TR" sz="1600" dirty="0" err="1" smtClean="0"/>
              <a:t>individuals</a:t>
            </a:r>
            <a:r>
              <a:rPr lang="tr-TR" sz="1600" dirty="0" smtClean="0"/>
              <a:t>.</a:t>
            </a:r>
            <a:endParaRPr lang="tr-TR" sz="1600" dirty="0"/>
          </a:p>
        </p:txBody>
      </p:sp>
    </p:spTree>
    <p:extLst>
      <p:ext uri="{BB962C8B-B14F-4D97-AF65-F5344CB8AC3E}">
        <p14:creationId xmlns:p14="http://schemas.microsoft.com/office/powerpoint/2010/main" val="3442188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576064"/>
          </a:xfrm>
        </p:spPr>
        <p:txBody>
          <a:bodyPr>
            <a:normAutofit/>
          </a:bodyPr>
          <a:lstStyle/>
          <a:p>
            <a:r>
              <a:rPr lang="tr-TR" sz="3200" b="1" dirty="0" err="1" smtClean="0"/>
              <a:t>Algorithm</a:t>
            </a:r>
            <a:r>
              <a:rPr lang="tr-TR" sz="3200" b="1" dirty="0" smtClean="0"/>
              <a:t> </a:t>
            </a:r>
            <a:r>
              <a:rPr lang="tr-TR" sz="3200" b="1" dirty="0" err="1" smtClean="0"/>
              <a:t>for</a:t>
            </a:r>
            <a:r>
              <a:rPr lang="tr-TR" sz="3200" b="1" dirty="0" smtClean="0"/>
              <a:t> </a:t>
            </a:r>
            <a:r>
              <a:rPr lang="tr-TR" sz="3200" b="1" dirty="0" err="1" smtClean="0"/>
              <a:t>Association</a:t>
            </a:r>
            <a:endParaRPr lang="tr-TR" sz="3200" b="1" dirty="0"/>
          </a:p>
        </p:txBody>
      </p:sp>
      <p:sp>
        <p:nvSpPr>
          <p:cNvPr id="3" name="İçerik Yer Tutucusu 2"/>
          <p:cNvSpPr>
            <a:spLocks noGrp="1"/>
          </p:cNvSpPr>
          <p:nvPr>
            <p:ph idx="1"/>
          </p:nvPr>
        </p:nvSpPr>
        <p:spPr>
          <a:xfrm>
            <a:off x="457200" y="980728"/>
            <a:ext cx="8229600" cy="5343872"/>
          </a:xfrm>
        </p:spPr>
        <p:txBody>
          <a:bodyPr/>
          <a:lstStyle/>
          <a:p>
            <a:pPr marL="0" indent="0">
              <a:buNone/>
            </a:pPr>
            <a:endParaRPr lang="tr-TR" dirty="0"/>
          </a:p>
        </p:txBody>
      </p:sp>
      <p:sp>
        <p:nvSpPr>
          <p:cNvPr id="5" name="Metin kutusu 4"/>
          <p:cNvSpPr txBox="1"/>
          <p:nvPr/>
        </p:nvSpPr>
        <p:spPr>
          <a:xfrm>
            <a:off x="1731933" y="1058251"/>
            <a:ext cx="3200107"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tr-TR" dirty="0" err="1" smtClean="0"/>
              <a:t>Observed</a:t>
            </a:r>
            <a:r>
              <a:rPr lang="tr-TR" dirty="0" smtClean="0"/>
              <a:t> </a:t>
            </a:r>
            <a:r>
              <a:rPr lang="tr-TR" dirty="0" err="1" smtClean="0"/>
              <a:t>association</a:t>
            </a:r>
            <a:r>
              <a:rPr lang="tr-TR" dirty="0" smtClean="0"/>
              <a:t> </a:t>
            </a:r>
            <a:r>
              <a:rPr lang="tr-TR" dirty="0" err="1" smtClean="0"/>
              <a:t>between</a:t>
            </a:r>
            <a:endParaRPr lang="tr-TR" dirty="0" smtClean="0"/>
          </a:p>
          <a:p>
            <a:r>
              <a:rPr lang="tr-TR" dirty="0" smtClean="0"/>
              <a:t> </a:t>
            </a:r>
            <a:r>
              <a:rPr lang="tr-TR" dirty="0" err="1" smtClean="0"/>
              <a:t>exposure</a:t>
            </a:r>
            <a:r>
              <a:rPr lang="tr-TR" dirty="0" smtClean="0"/>
              <a:t> </a:t>
            </a:r>
            <a:r>
              <a:rPr lang="tr-TR" dirty="0" err="1" smtClean="0"/>
              <a:t>and</a:t>
            </a:r>
            <a:r>
              <a:rPr lang="tr-TR" dirty="0" smtClean="0"/>
              <a:t> </a:t>
            </a:r>
            <a:r>
              <a:rPr lang="tr-TR" dirty="0" err="1" smtClean="0"/>
              <a:t>outcome</a:t>
            </a:r>
            <a:endParaRPr lang="tr-TR" dirty="0"/>
          </a:p>
        </p:txBody>
      </p:sp>
      <p:sp>
        <p:nvSpPr>
          <p:cNvPr id="6" name="Metin kutusu 5"/>
          <p:cNvSpPr txBox="1"/>
          <p:nvPr/>
        </p:nvSpPr>
        <p:spPr>
          <a:xfrm>
            <a:off x="1119071" y="2039399"/>
            <a:ext cx="1595501"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tr-TR" dirty="0" err="1" smtClean="0"/>
              <a:t>Due</a:t>
            </a:r>
            <a:r>
              <a:rPr lang="tr-TR" dirty="0" smtClean="0"/>
              <a:t> </a:t>
            </a:r>
            <a:r>
              <a:rPr lang="tr-TR" dirty="0" err="1" smtClean="0"/>
              <a:t>to</a:t>
            </a:r>
            <a:r>
              <a:rPr lang="tr-TR" dirty="0" smtClean="0"/>
              <a:t> </a:t>
            </a:r>
            <a:r>
              <a:rPr lang="tr-TR" dirty="0" err="1" smtClean="0"/>
              <a:t>chance</a:t>
            </a:r>
            <a:endParaRPr lang="tr-TR" dirty="0"/>
          </a:p>
        </p:txBody>
      </p:sp>
      <p:sp>
        <p:nvSpPr>
          <p:cNvPr id="8" name="Metin kutusu 7"/>
          <p:cNvSpPr txBox="1"/>
          <p:nvPr/>
        </p:nvSpPr>
        <p:spPr>
          <a:xfrm>
            <a:off x="3207308" y="2060848"/>
            <a:ext cx="1976760"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tr-TR" dirty="0" smtClean="0"/>
              <a:t>Not </a:t>
            </a:r>
            <a:r>
              <a:rPr lang="tr-TR" dirty="0" err="1" smtClean="0"/>
              <a:t>due</a:t>
            </a:r>
            <a:r>
              <a:rPr lang="tr-TR" dirty="0" smtClean="0"/>
              <a:t> </a:t>
            </a:r>
            <a:r>
              <a:rPr lang="tr-TR" dirty="0" err="1" smtClean="0"/>
              <a:t>to</a:t>
            </a:r>
            <a:r>
              <a:rPr lang="tr-TR" dirty="0" smtClean="0"/>
              <a:t> </a:t>
            </a:r>
            <a:r>
              <a:rPr lang="tr-TR" dirty="0" err="1" smtClean="0"/>
              <a:t>chance</a:t>
            </a:r>
            <a:endParaRPr lang="tr-TR" dirty="0"/>
          </a:p>
        </p:txBody>
      </p:sp>
      <p:sp>
        <p:nvSpPr>
          <p:cNvPr id="9" name="Metin kutusu 8"/>
          <p:cNvSpPr txBox="1"/>
          <p:nvPr/>
        </p:nvSpPr>
        <p:spPr>
          <a:xfrm>
            <a:off x="2765280" y="3028310"/>
            <a:ext cx="1302664"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tr-TR" dirty="0" err="1" smtClean="0"/>
              <a:t>Due</a:t>
            </a:r>
            <a:r>
              <a:rPr lang="tr-TR" dirty="0" smtClean="0"/>
              <a:t> </a:t>
            </a:r>
            <a:r>
              <a:rPr lang="tr-TR" dirty="0" err="1" smtClean="0"/>
              <a:t>to</a:t>
            </a:r>
            <a:r>
              <a:rPr lang="tr-TR" dirty="0" smtClean="0"/>
              <a:t> </a:t>
            </a:r>
            <a:r>
              <a:rPr lang="tr-TR" dirty="0" err="1" smtClean="0"/>
              <a:t>bias</a:t>
            </a:r>
            <a:endParaRPr lang="tr-TR" dirty="0"/>
          </a:p>
        </p:txBody>
      </p:sp>
      <p:sp>
        <p:nvSpPr>
          <p:cNvPr id="11" name="Metin kutusu 10"/>
          <p:cNvSpPr txBox="1"/>
          <p:nvPr/>
        </p:nvSpPr>
        <p:spPr>
          <a:xfrm>
            <a:off x="4606855" y="3005916"/>
            <a:ext cx="1683923" cy="369332"/>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tr-TR" dirty="0" smtClean="0"/>
              <a:t>Not </a:t>
            </a:r>
            <a:r>
              <a:rPr lang="tr-TR" dirty="0" err="1" smtClean="0"/>
              <a:t>due</a:t>
            </a:r>
            <a:r>
              <a:rPr lang="tr-TR" dirty="0" smtClean="0"/>
              <a:t> </a:t>
            </a:r>
            <a:r>
              <a:rPr lang="tr-TR" dirty="0" err="1" smtClean="0"/>
              <a:t>to</a:t>
            </a:r>
            <a:r>
              <a:rPr lang="tr-TR" dirty="0" smtClean="0"/>
              <a:t> </a:t>
            </a:r>
            <a:r>
              <a:rPr lang="tr-TR" dirty="0" err="1" smtClean="0"/>
              <a:t>bias</a:t>
            </a:r>
            <a:endParaRPr lang="tr-TR" dirty="0"/>
          </a:p>
        </p:txBody>
      </p:sp>
      <p:sp>
        <p:nvSpPr>
          <p:cNvPr id="12" name="Metin kutusu 11"/>
          <p:cNvSpPr txBox="1"/>
          <p:nvPr/>
        </p:nvSpPr>
        <p:spPr>
          <a:xfrm>
            <a:off x="4058530" y="4108430"/>
            <a:ext cx="2232248"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tr-TR" dirty="0" err="1" smtClean="0"/>
              <a:t>Due</a:t>
            </a:r>
            <a:r>
              <a:rPr lang="tr-TR" dirty="0" smtClean="0"/>
              <a:t> </a:t>
            </a:r>
            <a:r>
              <a:rPr lang="tr-TR" dirty="0" err="1" smtClean="0"/>
              <a:t>to</a:t>
            </a:r>
            <a:r>
              <a:rPr lang="tr-TR" dirty="0" smtClean="0"/>
              <a:t> </a:t>
            </a:r>
            <a:r>
              <a:rPr lang="tr-TR" dirty="0" err="1" smtClean="0"/>
              <a:t>confounding</a:t>
            </a:r>
            <a:endParaRPr lang="tr-TR" dirty="0"/>
          </a:p>
        </p:txBody>
      </p:sp>
      <p:sp>
        <p:nvSpPr>
          <p:cNvPr id="13" name="Metin kutusu 12"/>
          <p:cNvSpPr txBox="1"/>
          <p:nvPr/>
        </p:nvSpPr>
        <p:spPr>
          <a:xfrm>
            <a:off x="6574171" y="4108430"/>
            <a:ext cx="2552174"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tr-TR" dirty="0" smtClean="0"/>
              <a:t>Not </a:t>
            </a:r>
            <a:r>
              <a:rPr lang="tr-TR" dirty="0" err="1" smtClean="0"/>
              <a:t>due</a:t>
            </a:r>
            <a:r>
              <a:rPr lang="tr-TR" dirty="0" smtClean="0"/>
              <a:t> </a:t>
            </a:r>
            <a:r>
              <a:rPr lang="tr-TR" dirty="0" err="1" smtClean="0"/>
              <a:t>to</a:t>
            </a:r>
            <a:r>
              <a:rPr lang="tr-TR" dirty="0" smtClean="0"/>
              <a:t> </a:t>
            </a:r>
            <a:r>
              <a:rPr lang="tr-TR" dirty="0" err="1" smtClean="0"/>
              <a:t>confounding</a:t>
            </a:r>
            <a:endParaRPr lang="tr-TR" dirty="0"/>
          </a:p>
        </p:txBody>
      </p:sp>
      <p:sp>
        <p:nvSpPr>
          <p:cNvPr id="14" name="Metin kutusu 13"/>
          <p:cNvSpPr txBox="1"/>
          <p:nvPr/>
        </p:nvSpPr>
        <p:spPr>
          <a:xfrm>
            <a:off x="6804248" y="5027996"/>
            <a:ext cx="1859227"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tr-TR" dirty="0" err="1" smtClean="0"/>
              <a:t>Valid</a:t>
            </a:r>
            <a:r>
              <a:rPr lang="tr-TR" dirty="0" smtClean="0"/>
              <a:t> </a:t>
            </a:r>
            <a:r>
              <a:rPr lang="tr-TR" dirty="0" err="1" smtClean="0"/>
              <a:t>association</a:t>
            </a:r>
            <a:endParaRPr lang="tr-TR" dirty="0"/>
          </a:p>
        </p:txBody>
      </p:sp>
      <p:sp>
        <p:nvSpPr>
          <p:cNvPr id="15" name="Metin kutusu 14"/>
          <p:cNvSpPr txBox="1"/>
          <p:nvPr/>
        </p:nvSpPr>
        <p:spPr>
          <a:xfrm>
            <a:off x="6084168" y="5733256"/>
            <a:ext cx="845103"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tr-TR" dirty="0" err="1" smtClean="0"/>
              <a:t>Causal</a:t>
            </a:r>
            <a:endParaRPr lang="tr-TR" dirty="0"/>
          </a:p>
        </p:txBody>
      </p:sp>
      <p:sp>
        <p:nvSpPr>
          <p:cNvPr id="16" name="Metin kutusu 15"/>
          <p:cNvSpPr txBox="1"/>
          <p:nvPr/>
        </p:nvSpPr>
        <p:spPr>
          <a:xfrm>
            <a:off x="7925792" y="5733256"/>
            <a:ext cx="1223155"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tr-TR" dirty="0" smtClean="0"/>
              <a:t>Not </a:t>
            </a:r>
            <a:r>
              <a:rPr lang="tr-TR" dirty="0" err="1" smtClean="0"/>
              <a:t>causal</a:t>
            </a:r>
            <a:endParaRPr lang="tr-TR" dirty="0"/>
          </a:p>
        </p:txBody>
      </p:sp>
      <p:cxnSp>
        <p:nvCxnSpPr>
          <p:cNvPr id="18" name="Düz Ok Bağlayıcısı 17"/>
          <p:cNvCxnSpPr/>
          <p:nvPr/>
        </p:nvCxnSpPr>
        <p:spPr>
          <a:xfrm flipH="1">
            <a:off x="2082838" y="1725885"/>
            <a:ext cx="288032" cy="28803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3" name="Düz Ok Bağlayıcısı 22"/>
          <p:cNvCxnSpPr/>
          <p:nvPr/>
        </p:nvCxnSpPr>
        <p:spPr>
          <a:xfrm>
            <a:off x="3491880" y="1751367"/>
            <a:ext cx="216024" cy="28803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5" name="Düz Ok Bağlayıcısı 24"/>
          <p:cNvCxnSpPr/>
          <p:nvPr/>
        </p:nvCxnSpPr>
        <p:spPr>
          <a:xfrm flipH="1">
            <a:off x="3491880" y="2564904"/>
            <a:ext cx="323617" cy="28803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6" name="Düz Ok Bağlayıcısı 25"/>
          <p:cNvCxnSpPr/>
          <p:nvPr/>
        </p:nvCxnSpPr>
        <p:spPr>
          <a:xfrm>
            <a:off x="4606855" y="2564904"/>
            <a:ext cx="216024" cy="28803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8" name="Düz Ok Bağlayıcısı 27"/>
          <p:cNvCxnSpPr/>
          <p:nvPr/>
        </p:nvCxnSpPr>
        <p:spPr>
          <a:xfrm>
            <a:off x="6156176" y="3477870"/>
            <a:ext cx="350543" cy="38317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9" name="Düz Ok Bağlayıcısı 28"/>
          <p:cNvCxnSpPr/>
          <p:nvPr/>
        </p:nvCxnSpPr>
        <p:spPr>
          <a:xfrm flipH="1">
            <a:off x="5652120" y="3477870"/>
            <a:ext cx="216024" cy="38317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0" name="Düz Ok Bağlayıcısı 29"/>
          <p:cNvCxnSpPr/>
          <p:nvPr/>
        </p:nvCxnSpPr>
        <p:spPr>
          <a:xfrm flipH="1">
            <a:off x="7092280" y="5445224"/>
            <a:ext cx="216024" cy="28803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1" name="Düz Ok Bağlayıcısı 30"/>
          <p:cNvCxnSpPr/>
          <p:nvPr/>
        </p:nvCxnSpPr>
        <p:spPr>
          <a:xfrm>
            <a:off x="7604560" y="4544439"/>
            <a:ext cx="0" cy="46340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6" name="Düz Ok Bağlayıcısı 35"/>
          <p:cNvCxnSpPr/>
          <p:nvPr/>
        </p:nvCxnSpPr>
        <p:spPr>
          <a:xfrm>
            <a:off x="7817780" y="5445224"/>
            <a:ext cx="216024" cy="28803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338738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332656"/>
            <a:ext cx="8229600" cy="780696"/>
          </a:xfrm>
        </p:spPr>
        <p:txBody>
          <a:bodyPr>
            <a:normAutofit/>
          </a:bodyPr>
          <a:lstStyle/>
          <a:p>
            <a:r>
              <a:rPr lang="tr-TR" sz="2800" dirty="0" err="1" smtClean="0"/>
              <a:t>Modifications</a:t>
            </a:r>
            <a:r>
              <a:rPr lang="tr-TR" sz="2800" dirty="0" smtClean="0"/>
              <a:t> of </a:t>
            </a:r>
            <a:r>
              <a:rPr lang="tr-TR" sz="2800" dirty="0" err="1" smtClean="0"/>
              <a:t>the</a:t>
            </a:r>
            <a:r>
              <a:rPr lang="tr-TR" sz="2800" dirty="0" smtClean="0"/>
              <a:t> </a:t>
            </a:r>
            <a:r>
              <a:rPr lang="tr-TR" sz="2800" dirty="0" err="1" smtClean="0"/>
              <a:t>guidelines</a:t>
            </a:r>
            <a:endParaRPr lang="tr-TR" sz="2800" dirty="0"/>
          </a:p>
        </p:txBody>
      </p:sp>
      <p:sp>
        <p:nvSpPr>
          <p:cNvPr id="3" name="İçerik Yer Tutucusu 2"/>
          <p:cNvSpPr>
            <a:spLocks noGrp="1"/>
          </p:cNvSpPr>
          <p:nvPr>
            <p:ph idx="1"/>
          </p:nvPr>
        </p:nvSpPr>
        <p:spPr>
          <a:xfrm>
            <a:off x="457200" y="1196752"/>
            <a:ext cx="8229600" cy="5127848"/>
          </a:xfrm>
        </p:spPr>
        <p:txBody>
          <a:bodyPr/>
          <a:lstStyle/>
          <a:p>
            <a:r>
              <a:rPr lang="tr-TR" dirty="0" err="1" smtClean="0"/>
              <a:t>In</a:t>
            </a:r>
            <a:r>
              <a:rPr lang="tr-TR" dirty="0" smtClean="0"/>
              <a:t> 1989-1990 a </a:t>
            </a:r>
            <a:r>
              <a:rPr lang="tr-TR" dirty="0" err="1" smtClean="0"/>
              <a:t>subcomittee</a:t>
            </a:r>
            <a:r>
              <a:rPr lang="tr-TR" dirty="0" smtClean="0"/>
              <a:t>  of </a:t>
            </a:r>
            <a:r>
              <a:rPr lang="tr-TR" dirty="0" err="1" smtClean="0"/>
              <a:t>experts</a:t>
            </a:r>
            <a:r>
              <a:rPr lang="tr-TR" dirty="0" smtClean="0"/>
              <a:t> </a:t>
            </a:r>
            <a:r>
              <a:rPr lang="tr-TR" dirty="0" err="1" smtClean="0"/>
              <a:t>reviewed</a:t>
            </a:r>
            <a:r>
              <a:rPr lang="tr-TR" dirty="0" smtClean="0"/>
              <a:t> </a:t>
            </a:r>
            <a:r>
              <a:rPr lang="tr-TR" dirty="0" err="1" smtClean="0"/>
              <a:t>the</a:t>
            </a:r>
            <a:r>
              <a:rPr lang="tr-TR" dirty="0" smtClean="0"/>
              <a:t> </a:t>
            </a:r>
            <a:r>
              <a:rPr lang="tr-TR" dirty="0" err="1" smtClean="0"/>
              <a:t>current</a:t>
            </a:r>
            <a:r>
              <a:rPr lang="tr-TR" dirty="0" smtClean="0"/>
              <a:t> </a:t>
            </a:r>
            <a:r>
              <a:rPr lang="tr-TR" dirty="0" err="1" smtClean="0"/>
              <a:t>guidelines</a:t>
            </a:r>
            <a:r>
              <a:rPr lang="tr-TR" dirty="0" smtClean="0"/>
              <a:t> </a:t>
            </a:r>
            <a:r>
              <a:rPr lang="tr-TR" dirty="0" err="1" smtClean="0"/>
              <a:t>and</a:t>
            </a:r>
            <a:r>
              <a:rPr lang="tr-TR" dirty="0" smtClean="0"/>
              <a:t> </a:t>
            </a:r>
            <a:r>
              <a:rPr lang="tr-TR" dirty="0" err="1" smtClean="0"/>
              <a:t>defined</a:t>
            </a:r>
            <a:r>
              <a:rPr lang="tr-TR" dirty="0" smtClean="0"/>
              <a:t> a </a:t>
            </a:r>
            <a:r>
              <a:rPr lang="tr-TR" dirty="0" err="1" smtClean="0"/>
              <a:t>process</a:t>
            </a:r>
            <a:r>
              <a:rPr lang="tr-TR" dirty="0" smtClean="0"/>
              <a:t> </a:t>
            </a:r>
            <a:r>
              <a:rPr lang="tr-TR" dirty="0" err="1" smtClean="0"/>
              <a:t>for</a:t>
            </a:r>
            <a:r>
              <a:rPr lang="tr-TR" dirty="0" smtClean="0"/>
              <a:t> </a:t>
            </a:r>
            <a:r>
              <a:rPr lang="tr-TR" dirty="0" err="1" smtClean="0"/>
              <a:t>using</a:t>
            </a:r>
            <a:r>
              <a:rPr lang="tr-TR" dirty="0" smtClean="0"/>
              <a:t> </a:t>
            </a:r>
            <a:r>
              <a:rPr lang="tr-TR" dirty="0" err="1" smtClean="0"/>
              <a:t>evidence</a:t>
            </a:r>
            <a:r>
              <a:rPr lang="tr-TR" dirty="0" smtClean="0"/>
              <a:t> </a:t>
            </a:r>
            <a:r>
              <a:rPr lang="tr-TR" dirty="0" err="1" smtClean="0"/>
              <a:t>that</a:t>
            </a:r>
            <a:r>
              <a:rPr lang="tr-TR" dirty="0" smtClean="0"/>
              <a:t> </a:t>
            </a:r>
            <a:r>
              <a:rPr lang="tr-TR" dirty="0" err="1" smtClean="0"/>
              <a:t>includes</a:t>
            </a:r>
            <a:r>
              <a:rPr lang="tr-TR" dirty="0" smtClean="0"/>
              <a:t> </a:t>
            </a:r>
            <a:r>
              <a:rPr lang="tr-TR" dirty="0" err="1" smtClean="0"/>
              <a:t>two</a:t>
            </a:r>
            <a:r>
              <a:rPr lang="tr-TR" dirty="0" smtClean="0"/>
              <a:t> </a:t>
            </a:r>
            <a:r>
              <a:rPr lang="tr-TR" dirty="0" err="1" smtClean="0"/>
              <a:t>stages</a:t>
            </a:r>
            <a:endParaRPr lang="tr-TR" dirty="0" smtClean="0"/>
          </a:p>
          <a:p>
            <a:pPr marL="850392" lvl="1" indent="-457200">
              <a:buFont typeface="+mj-lt"/>
              <a:buAutoNum type="arabicPeriod"/>
            </a:pPr>
            <a:r>
              <a:rPr lang="tr-TR" dirty="0" err="1" smtClean="0"/>
              <a:t>Categorization</a:t>
            </a:r>
            <a:r>
              <a:rPr lang="tr-TR" dirty="0" smtClean="0"/>
              <a:t> of </a:t>
            </a:r>
            <a:r>
              <a:rPr lang="tr-TR" dirty="0" err="1" smtClean="0"/>
              <a:t>the</a:t>
            </a:r>
            <a:r>
              <a:rPr lang="tr-TR" dirty="0" smtClean="0"/>
              <a:t> </a:t>
            </a:r>
            <a:r>
              <a:rPr lang="tr-TR" dirty="0" err="1" smtClean="0"/>
              <a:t>evidence</a:t>
            </a:r>
            <a:r>
              <a:rPr lang="tr-TR" dirty="0" smtClean="0"/>
              <a:t> </a:t>
            </a:r>
            <a:r>
              <a:rPr lang="tr-TR" dirty="0" err="1" smtClean="0"/>
              <a:t>by</a:t>
            </a:r>
            <a:r>
              <a:rPr lang="tr-TR" dirty="0" smtClean="0"/>
              <a:t> </a:t>
            </a:r>
            <a:r>
              <a:rPr lang="tr-TR" dirty="0" err="1" smtClean="0"/>
              <a:t>the</a:t>
            </a:r>
            <a:r>
              <a:rPr lang="tr-TR" dirty="0" smtClean="0"/>
              <a:t> </a:t>
            </a:r>
            <a:r>
              <a:rPr lang="tr-TR" dirty="0" err="1" smtClean="0"/>
              <a:t>quality</a:t>
            </a:r>
            <a:r>
              <a:rPr lang="tr-TR" dirty="0" smtClean="0"/>
              <a:t> of </a:t>
            </a:r>
            <a:r>
              <a:rPr lang="tr-TR" dirty="0" err="1" smtClean="0"/>
              <a:t>its</a:t>
            </a:r>
            <a:r>
              <a:rPr lang="tr-TR" dirty="0" smtClean="0"/>
              <a:t> </a:t>
            </a:r>
            <a:r>
              <a:rPr lang="tr-TR" dirty="0" err="1" smtClean="0"/>
              <a:t>sources</a:t>
            </a:r>
            <a:endParaRPr lang="tr-TR" dirty="0" smtClean="0"/>
          </a:p>
          <a:p>
            <a:pPr marL="850392" lvl="1" indent="-457200">
              <a:buFont typeface="+mj-lt"/>
              <a:buAutoNum type="arabicPeriod"/>
            </a:pPr>
            <a:r>
              <a:rPr lang="tr-TR" dirty="0" smtClean="0"/>
              <a:t>Evaluation of </a:t>
            </a:r>
            <a:r>
              <a:rPr lang="tr-TR" dirty="0" err="1" smtClean="0"/>
              <a:t>the</a:t>
            </a:r>
            <a:r>
              <a:rPr lang="tr-TR" dirty="0" smtClean="0"/>
              <a:t> </a:t>
            </a:r>
            <a:r>
              <a:rPr lang="tr-TR" dirty="0" err="1" smtClean="0"/>
              <a:t>evidence</a:t>
            </a:r>
            <a:r>
              <a:rPr lang="tr-TR" dirty="0" smtClean="0"/>
              <a:t> of a </a:t>
            </a:r>
            <a:r>
              <a:rPr lang="tr-TR" dirty="0" err="1" smtClean="0"/>
              <a:t>causal</a:t>
            </a:r>
            <a:r>
              <a:rPr lang="tr-TR" dirty="0" smtClean="0"/>
              <a:t> </a:t>
            </a:r>
            <a:r>
              <a:rPr lang="tr-TR" dirty="0" err="1" smtClean="0"/>
              <a:t>relationship</a:t>
            </a:r>
            <a:r>
              <a:rPr lang="tr-TR" dirty="0" smtClean="0"/>
              <a:t> </a:t>
            </a:r>
            <a:r>
              <a:rPr lang="tr-TR" dirty="0" err="1" smtClean="0"/>
              <a:t>using</a:t>
            </a:r>
            <a:r>
              <a:rPr lang="tr-TR" dirty="0" smtClean="0"/>
              <a:t> standart </a:t>
            </a:r>
            <a:r>
              <a:rPr lang="tr-TR" dirty="0" err="1" smtClean="0"/>
              <a:t>guidelines</a:t>
            </a:r>
            <a:r>
              <a:rPr lang="tr-TR" dirty="0" smtClean="0"/>
              <a:t> </a:t>
            </a:r>
            <a:endParaRPr lang="tr-TR" dirty="0"/>
          </a:p>
        </p:txBody>
      </p:sp>
    </p:spTree>
    <p:extLst>
      <p:ext uri="{BB962C8B-B14F-4D97-AF65-F5344CB8AC3E}">
        <p14:creationId xmlns:p14="http://schemas.microsoft.com/office/powerpoint/2010/main" val="32261149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6124"/>
            <a:ext cx="8229600" cy="738580"/>
          </a:xfrm>
        </p:spPr>
        <p:txBody>
          <a:bodyPr>
            <a:normAutofit fontScale="90000"/>
          </a:bodyPr>
          <a:lstStyle/>
          <a:p>
            <a:r>
              <a:rPr lang="tr-TR" sz="2800" b="1" dirty="0" err="1" smtClean="0"/>
              <a:t>Stage</a:t>
            </a:r>
            <a:r>
              <a:rPr lang="tr-TR" sz="2800" b="1" dirty="0" smtClean="0"/>
              <a:t> 1: </a:t>
            </a:r>
            <a:r>
              <a:rPr lang="tr-TR" sz="2800" b="1" dirty="0" err="1" smtClean="0"/>
              <a:t>Categorizing</a:t>
            </a:r>
            <a:r>
              <a:rPr lang="tr-TR" sz="2800" b="1" dirty="0" smtClean="0"/>
              <a:t> </a:t>
            </a:r>
            <a:r>
              <a:rPr lang="tr-TR" sz="2800" b="1" dirty="0" err="1" smtClean="0"/>
              <a:t>the</a:t>
            </a:r>
            <a:r>
              <a:rPr lang="tr-TR" sz="2800" b="1" dirty="0" smtClean="0"/>
              <a:t> </a:t>
            </a:r>
            <a:r>
              <a:rPr lang="tr-TR" sz="2800" b="1" dirty="0" err="1" smtClean="0"/>
              <a:t>evidence</a:t>
            </a:r>
            <a:r>
              <a:rPr lang="tr-TR" sz="2800" b="1" dirty="0" smtClean="0"/>
              <a:t> </a:t>
            </a:r>
            <a:r>
              <a:rPr lang="tr-TR" sz="2800" b="1" dirty="0" err="1" smtClean="0"/>
              <a:t>by</a:t>
            </a:r>
            <a:r>
              <a:rPr lang="tr-TR" sz="2800" b="1" dirty="0" smtClean="0"/>
              <a:t> </a:t>
            </a:r>
            <a:r>
              <a:rPr lang="tr-TR" sz="2800" b="1" dirty="0" err="1" smtClean="0"/>
              <a:t>the</a:t>
            </a:r>
            <a:r>
              <a:rPr lang="tr-TR" sz="2800" b="1" dirty="0" smtClean="0"/>
              <a:t> </a:t>
            </a:r>
            <a:r>
              <a:rPr lang="tr-TR" sz="2800" b="1" dirty="0" err="1" smtClean="0"/>
              <a:t>quality</a:t>
            </a:r>
            <a:r>
              <a:rPr lang="tr-TR" sz="2800" b="1" dirty="0" smtClean="0"/>
              <a:t> of </a:t>
            </a:r>
            <a:r>
              <a:rPr lang="tr-TR" sz="2800" b="1" dirty="0" err="1" smtClean="0"/>
              <a:t>its</a:t>
            </a:r>
            <a:r>
              <a:rPr lang="tr-TR" sz="2800" b="1" dirty="0" smtClean="0"/>
              <a:t> </a:t>
            </a:r>
            <a:r>
              <a:rPr lang="tr-TR" sz="2800" b="1" dirty="0" err="1" smtClean="0"/>
              <a:t>source</a:t>
            </a:r>
            <a:endParaRPr lang="tr-TR" sz="2800" b="1" dirty="0"/>
          </a:p>
        </p:txBody>
      </p:sp>
      <p:sp>
        <p:nvSpPr>
          <p:cNvPr id="3" name="İçerik Yer Tutucusu 2"/>
          <p:cNvSpPr>
            <a:spLocks noGrp="1"/>
          </p:cNvSpPr>
          <p:nvPr>
            <p:ph idx="1"/>
          </p:nvPr>
        </p:nvSpPr>
        <p:spPr>
          <a:xfrm>
            <a:off x="457200" y="908720"/>
            <a:ext cx="8229600" cy="5415880"/>
          </a:xfrm>
        </p:spPr>
        <p:txBody>
          <a:bodyPr>
            <a:normAutofit fontScale="77500" lnSpcReduction="20000"/>
          </a:bodyPr>
          <a:lstStyle/>
          <a:p>
            <a:r>
              <a:rPr lang="tr-TR" dirty="0" err="1" smtClean="0"/>
              <a:t>Trials</a:t>
            </a:r>
            <a:endParaRPr lang="tr-TR" dirty="0" smtClean="0"/>
          </a:p>
          <a:p>
            <a:pPr lvl="1"/>
            <a:r>
              <a:rPr lang="tr-TR" dirty="0" err="1" smtClean="0"/>
              <a:t>Randomized</a:t>
            </a:r>
            <a:r>
              <a:rPr lang="tr-TR" dirty="0" smtClean="0"/>
              <a:t>, </a:t>
            </a:r>
            <a:r>
              <a:rPr lang="tr-TR" dirty="0" err="1" smtClean="0"/>
              <a:t>double-blind</a:t>
            </a:r>
            <a:r>
              <a:rPr lang="tr-TR" dirty="0" smtClean="0"/>
              <a:t>, </a:t>
            </a:r>
            <a:r>
              <a:rPr lang="tr-TR" dirty="0" err="1" smtClean="0"/>
              <a:t>placebo-controlled</a:t>
            </a:r>
            <a:r>
              <a:rPr lang="tr-TR" dirty="0" smtClean="0"/>
              <a:t> </a:t>
            </a:r>
            <a:r>
              <a:rPr lang="tr-TR" dirty="0" err="1" smtClean="0"/>
              <a:t>with</a:t>
            </a:r>
            <a:r>
              <a:rPr lang="tr-TR" dirty="0" smtClean="0"/>
              <a:t> </a:t>
            </a:r>
            <a:r>
              <a:rPr lang="tr-TR" dirty="0" err="1" smtClean="0"/>
              <a:t>sufficient</a:t>
            </a:r>
            <a:r>
              <a:rPr lang="tr-TR" dirty="0" smtClean="0"/>
              <a:t> </a:t>
            </a:r>
            <a:r>
              <a:rPr lang="tr-TR" dirty="0" err="1" smtClean="0"/>
              <a:t>power</a:t>
            </a:r>
            <a:r>
              <a:rPr lang="tr-TR" dirty="0" smtClean="0"/>
              <a:t> </a:t>
            </a:r>
            <a:r>
              <a:rPr lang="tr-TR" dirty="0" err="1" smtClean="0"/>
              <a:t>appropriately</a:t>
            </a:r>
            <a:r>
              <a:rPr lang="tr-TR" dirty="0" smtClean="0"/>
              <a:t> </a:t>
            </a:r>
            <a:r>
              <a:rPr lang="tr-TR" dirty="0" err="1" smtClean="0"/>
              <a:t>analyzed</a:t>
            </a:r>
            <a:endParaRPr lang="tr-TR" dirty="0" smtClean="0"/>
          </a:p>
          <a:p>
            <a:pPr lvl="1"/>
            <a:r>
              <a:rPr lang="tr-TR" dirty="0" err="1" smtClean="0"/>
              <a:t>Randomized</a:t>
            </a:r>
            <a:r>
              <a:rPr lang="tr-TR" dirty="0" smtClean="0"/>
              <a:t> but </a:t>
            </a:r>
            <a:r>
              <a:rPr lang="tr-TR" dirty="0" err="1" smtClean="0"/>
              <a:t>blindness</a:t>
            </a:r>
            <a:r>
              <a:rPr lang="tr-TR" dirty="0" smtClean="0"/>
              <a:t> not </a:t>
            </a:r>
            <a:r>
              <a:rPr lang="tr-TR" dirty="0" err="1" smtClean="0"/>
              <a:t>achieved</a:t>
            </a:r>
            <a:endParaRPr lang="tr-TR" dirty="0" smtClean="0"/>
          </a:p>
          <a:p>
            <a:pPr lvl="1"/>
            <a:r>
              <a:rPr lang="tr-TR" dirty="0" err="1" smtClean="0"/>
              <a:t>Nonrandomized</a:t>
            </a:r>
            <a:r>
              <a:rPr lang="tr-TR" dirty="0" smtClean="0"/>
              <a:t>, but </a:t>
            </a:r>
            <a:r>
              <a:rPr lang="tr-TR" dirty="0" err="1" smtClean="0"/>
              <a:t>well</a:t>
            </a:r>
            <a:r>
              <a:rPr lang="tr-TR" dirty="0" smtClean="0"/>
              <a:t> </a:t>
            </a:r>
            <a:r>
              <a:rPr lang="tr-TR" dirty="0" err="1" smtClean="0"/>
              <a:t>conducted</a:t>
            </a:r>
            <a:r>
              <a:rPr lang="tr-TR" dirty="0" smtClean="0"/>
              <a:t> in </a:t>
            </a:r>
            <a:r>
              <a:rPr lang="tr-TR" dirty="0" err="1" smtClean="0"/>
              <a:t>other</a:t>
            </a:r>
            <a:r>
              <a:rPr lang="tr-TR" dirty="0" smtClean="0"/>
              <a:t> </a:t>
            </a:r>
            <a:r>
              <a:rPr lang="tr-TR" dirty="0" err="1" smtClean="0"/>
              <a:t>respects</a:t>
            </a:r>
            <a:endParaRPr lang="tr-TR" dirty="0" smtClean="0"/>
          </a:p>
          <a:p>
            <a:pPr lvl="1"/>
            <a:r>
              <a:rPr lang="tr-TR" dirty="0" err="1" smtClean="0"/>
              <a:t>Randomized</a:t>
            </a:r>
            <a:r>
              <a:rPr lang="tr-TR" dirty="0" smtClean="0"/>
              <a:t> but not </a:t>
            </a:r>
            <a:r>
              <a:rPr lang="tr-TR" dirty="0" err="1" smtClean="0"/>
              <a:t>well</a:t>
            </a:r>
            <a:r>
              <a:rPr lang="tr-TR" dirty="0" smtClean="0"/>
              <a:t> </a:t>
            </a:r>
            <a:r>
              <a:rPr lang="tr-TR" dirty="0" err="1" smtClean="0"/>
              <a:t>conducted</a:t>
            </a:r>
            <a:r>
              <a:rPr lang="tr-TR" dirty="0" smtClean="0"/>
              <a:t> in </a:t>
            </a:r>
            <a:r>
              <a:rPr lang="tr-TR" dirty="0" err="1" smtClean="0"/>
              <a:t>other</a:t>
            </a:r>
            <a:r>
              <a:rPr lang="tr-TR" dirty="0" smtClean="0"/>
              <a:t> </a:t>
            </a:r>
            <a:r>
              <a:rPr lang="tr-TR" dirty="0" err="1" smtClean="0"/>
              <a:t>respects</a:t>
            </a:r>
            <a:r>
              <a:rPr lang="tr-TR" dirty="0" smtClean="0"/>
              <a:t> ( </a:t>
            </a:r>
            <a:r>
              <a:rPr lang="tr-TR" dirty="0" err="1" smtClean="0"/>
              <a:t>insufficient</a:t>
            </a:r>
            <a:r>
              <a:rPr lang="tr-TR" dirty="0" smtClean="0"/>
              <a:t> </a:t>
            </a:r>
            <a:r>
              <a:rPr lang="tr-TR" dirty="0" err="1" smtClean="0"/>
              <a:t>power</a:t>
            </a:r>
            <a:r>
              <a:rPr lang="tr-TR" dirty="0" smtClean="0"/>
              <a:t>, </a:t>
            </a:r>
            <a:r>
              <a:rPr lang="tr-TR" dirty="0" err="1" smtClean="0"/>
              <a:t>major</a:t>
            </a:r>
            <a:r>
              <a:rPr lang="tr-TR" dirty="0" smtClean="0"/>
              <a:t> </a:t>
            </a:r>
            <a:r>
              <a:rPr lang="tr-TR" dirty="0" err="1" smtClean="0"/>
              <a:t>losses</a:t>
            </a:r>
            <a:r>
              <a:rPr lang="tr-TR" dirty="0" smtClean="0"/>
              <a:t> </a:t>
            </a:r>
            <a:r>
              <a:rPr lang="tr-TR" dirty="0" err="1" smtClean="0"/>
              <a:t>to</a:t>
            </a:r>
            <a:r>
              <a:rPr lang="tr-TR" dirty="0" smtClean="0"/>
              <a:t> </a:t>
            </a:r>
            <a:r>
              <a:rPr lang="tr-TR" dirty="0" err="1" smtClean="0"/>
              <a:t>follow-up</a:t>
            </a:r>
            <a:r>
              <a:rPr lang="tr-TR" dirty="0" smtClean="0"/>
              <a:t>, </a:t>
            </a:r>
            <a:r>
              <a:rPr lang="tr-TR" dirty="0" err="1" smtClean="0"/>
              <a:t>suspect</a:t>
            </a:r>
            <a:r>
              <a:rPr lang="tr-TR" dirty="0" smtClean="0"/>
              <a:t> </a:t>
            </a:r>
            <a:r>
              <a:rPr lang="tr-TR" dirty="0" err="1" smtClean="0"/>
              <a:t>randomization</a:t>
            </a:r>
            <a:r>
              <a:rPr lang="tr-TR" dirty="0" smtClean="0"/>
              <a:t>, </a:t>
            </a:r>
            <a:r>
              <a:rPr lang="tr-TR" dirty="0" err="1" smtClean="0"/>
              <a:t>poor</a:t>
            </a:r>
            <a:r>
              <a:rPr lang="tr-TR" dirty="0" smtClean="0"/>
              <a:t> </a:t>
            </a:r>
            <a:r>
              <a:rPr lang="tr-TR" dirty="0" err="1" smtClean="0"/>
              <a:t>analysis</a:t>
            </a:r>
            <a:r>
              <a:rPr lang="tr-TR" dirty="0" smtClean="0"/>
              <a:t> </a:t>
            </a:r>
            <a:r>
              <a:rPr lang="tr-TR" dirty="0" err="1" smtClean="0"/>
              <a:t>etc</a:t>
            </a:r>
            <a:r>
              <a:rPr lang="tr-TR" dirty="0" smtClean="0"/>
              <a:t>.) </a:t>
            </a:r>
          </a:p>
          <a:p>
            <a:pPr lvl="1"/>
            <a:r>
              <a:rPr lang="tr-TR" dirty="0" err="1" smtClean="0"/>
              <a:t>Nonrandomized</a:t>
            </a:r>
            <a:r>
              <a:rPr lang="tr-TR" dirty="0" smtClean="0"/>
              <a:t> </a:t>
            </a:r>
            <a:r>
              <a:rPr lang="tr-TR" dirty="0" err="1" smtClean="0"/>
              <a:t>and</a:t>
            </a:r>
            <a:r>
              <a:rPr lang="tr-TR" dirty="0" smtClean="0"/>
              <a:t> not </a:t>
            </a:r>
            <a:r>
              <a:rPr lang="tr-TR" dirty="0" err="1" smtClean="0"/>
              <a:t>well</a:t>
            </a:r>
            <a:r>
              <a:rPr lang="tr-TR" dirty="0" smtClean="0"/>
              <a:t> </a:t>
            </a:r>
            <a:r>
              <a:rPr lang="tr-TR" dirty="0" err="1" smtClean="0"/>
              <a:t>conducted</a:t>
            </a:r>
            <a:r>
              <a:rPr lang="tr-TR" dirty="0" smtClean="0"/>
              <a:t> in </a:t>
            </a:r>
            <a:r>
              <a:rPr lang="tr-TR" dirty="0" err="1" smtClean="0"/>
              <a:t>other</a:t>
            </a:r>
            <a:r>
              <a:rPr lang="tr-TR" dirty="0" smtClean="0"/>
              <a:t> </a:t>
            </a:r>
            <a:r>
              <a:rPr lang="tr-TR" dirty="0" err="1" smtClean="0"/>
              <a:t>respects</a:t>
            </a:r>
            <a:endParaRPr lang="tr-TR" dirty="0" smtClean="0"/>
          </a:p>
          <a:p>
            <a:r>
              <a:rPr lang="tr-TR" dirty="0" err="1" smtClean="0"/>
              <a:t>Cohort</a:t>
            </a:r>
            <a:r>
              <a:rPr lang="tr-TR" dirty="0" smtClean="0"/>
              <a:t> </a:t>
            </a:r>
            <a:r>
              <a:rPr lang="tr-TR" dirty="0" err="1" smtClean="0"/>
              <a:t>or</a:t>
            </a:r>
            <a:r>
              <a:rPr lang="tr-TR" dirty="0" smtClean="0"/>
              <a:t> </a:t>
            </a:r>
            <a:r>
              <a:rPr lang="tr-TR" dirty="0" err="1" smtClean="0"/>
              <a:t>case</a:t>
            </a:r>
            <a:r>
              <a:rPr lang="tr-TR" dirty="0" smtClean="0"/>
              <a:t> –</a:t>
            </a:r>
            <a:r>
              <a:rPr lang="tr-TR" dirty="0" err="1" smtClean="0"/>
              <a:t>control</a:t>
            </a:r>
            <a:r>
              <a:rPr lang="tr-TR" dirty="0" smtClean="0"/>
              <a:t> </a:t>
            </a:r>
            <a:r>
              <a:rPr lang="tr-TR" dirty="0" err="1" smtClean="0"/>
              <a:t>studies</a:t>
            </a:r>
            <a:endParaRPr lang="tr-TR" dirty="0" smtClean="0"/>
          </a:p>
          <a:p>
            <a:pPr lvl="1"/>
            <a:r>
              <a:rPr lang="tr-TR" dirty="0" err="1" smtClean="0"/>
              <a:t>Hypothesis</a:t>
            </a:r>
            <a:r>
              <a:rPr lang="tr-TR" dirty="0" smtClean="0"/>
              <a:t> </a:t>
            </a:r>
            <a:r>
              <a:rPr lang="tr-TR" dirty="0" err="1" smtClean="0"/>
              <a:t>specified</a:t>
            </a:r>
            <a:r>
              <a:rPr lang="tr-TR" dirty="0" smtClean="0"/>
              <a:t> </a:t>
            </a:r>
            <a:r>
              <a:rPr lang="tr-TR" dirty="0" err="1" smtClean="0"/>
              <a:t>before</a:t>
            </a:r>
            <a:r>
              <a:rPr lang="tr-TR" dirty="0" smtClean="0"/>
              <a:t> </a:t>
            </a:r>
            <a:r>
              <a:rPr lang="tr-TR" dirty="0" err="1" smtClean="0"/>
              <a:t>analysis</a:t>
            </a:r>
            <a:r>
              <a:rPr lang="tr-TR" dirty="0" smtClean="0"/>
              <a:t>, </a:t>
            </a:r>
            <a:r>
              <a:rPr lang="tr-TR" dirty="0" err="1" smtClean="0"/>
              <a:t>good</a:t>
            </a:r>
            <a:r>
              <a:rPr lang="tr-TR" dirty="0" smtClean="0"/>
              <a:t> data, </a:t>
            </a:r>
            <a:r>
              <a:rPr lang="tr-TR" dirty="0" err="1" smtClean="0"/>
              <a:t>confoundings</a:t>
            </a:r>
            <a:r>
              <a:rPr lang="tr-TR" dirty="0" smtClean="0"/>
              <a:t> </a:t>
            </a:r>
            <a:r>
              <a:rPr lang="tr-TR" dirty="0" err="1" smtClean="0"/>
              <a:t>controlled</a:t>
            </a:r>
            <a:endParaRPr lang="tr-TR" dirty="0" smtClean="0"/>
          </a:p>
          <a:p>
            <a:pPr lvl="1"/>
            <a:r>
              <a:rPr lang="tr-TR" dirty="0" smtClean="0"/>
              <a:t>As </a:t>
            </a:r>
            <a:r>
              <a:rPr lang="tr-TR" dirty="0" err="1" smtClean="0"/>
              <a:t>above</a:t>
            </a:r>
            <a:r>
              <a:rPr lang="tr-TR" dirty="0" smtClean="0"/>
              <a:t> but </a:t>
            </a:r>
            <a:r>
              <a:rPr lang="tr-TR" dirty="0" err="1" smtClean="0"/>
              <a:t>hypothesis</a:t>
            </a:r>
            <a:r>
              <a:rPr lang="tr-TR" dirty="0" smtClean="0"/>
              <a:t> not </a:t>
            </a:r>
            <a:r>
              <a:rPr lang="tr-TR" dirty="0" err="1" smtClean="0"/>
              <a:t>specified</a:t>
            </a:r>
            <a:r>
              <a:rPr lang="tr-TR" dirty="0" smtClean="0"/>
              <a:t> </a:t>
            </a:r>
            <a:r>
              <a:rPr lang="tr-TR" dirty="0" err="1" smtClean="0"/>
              <a:t>before</a:t>
            </a:r>
            <a:r>
              <a:rPr lang="tr-TR" dirty="0" smtClean="0"/>
              <a:t> </a:t>
            </a:r>
            <a:r>
              <a:rPr lang="tr-TR" dirty="0" err="1" smtClean="0"/>
              <a:t>analysis</a:t>
            </a:r>
            <a:endParaRPr lang="tr-TR" dirty="0" smtClean="0"/>
          </a:p>
          <a:p>
            <a:pPr lvl="1"/>
            <a:r>
              <a:rPr lang="tr-TR" dirty="0" err="1" smtClean="0"/>
              <a:t>With</a:t>
            </a:r>
            <a:r>
              <a:rPr lang="tr-TR" dirty="0" smtClean="0"/>
              <a:t> </a:t>
            </a:r>
            <a:r>
              <a:rPr lang="tr-TR" dirty="0" err="1" smtClean="0"/>
              <a:t>problems</a:t>
            </a:r>
            <a:r>
              <a:rPr lang="tr-TR" dirty="0" smtClean="0"/>
              <a:t> in </a:t>
            </a:r>
            <a:r>
              <a:rPr lang="tr-TR" dirty="0" err="1" smtClean="0"/>
              <a:t>the</a:t>
            </a:r>
            <a:r>
              <a:rPr lang="tr-TR" dirty="0" smtClean="0"/>
              <a:t> data  </a:t>
            </a:r>
            <a:r>
              <a:rPr lang="tr-TR" dirty="0" err="1" smtClean="0"/>
              <a:t>or</a:t>
            </a:r>
            <a:r>
              <a:rPr lang="tr-TR" dirty="0" smtClean="0"/>
              <a:t> </a:t>
            </a:r>
            <a:r>
              <a:rPr lang="tr-TR" dirty="0" err="1" smtClean="0"/>
              <a:t>the</a:t>
            </a:r>
            <a:r>
              <a:rPr lang="tr-TR" dirty="0" smtClean="0"/>
              <a:t> </a:t>
            </a:r>
            <a:r>
              <a:rPr lang="tr-TR" dirty="0" err="1" smtClean="0"/>
              <a:t>analysis</a:t>
            </a:r>
            <a:endParaRPr lang="tr-TR" dirty="0" smtClean="0"/>
          </a:p>
          <a:p>
            <a:r>
              <a:rPr lang="tr-TR" dirty="0" smtClean="0"/>
              <a:t>Time-</a:t>
            </a:r>
            <a:r>
              <a:rPr lang="tr-TR" dirty="0" err="1" smtClean="0"/>
              <a:t>series</a:t>
            </a:r>
            <a:r>
              <a:rPr lang="tr-TR" dirty="0" smtClean="0"/>
              <a:t> </a:t>
            </a:r>
            <a:r>
              <a:rPr lang="tr-TR" dirty="0" err="1" smtClean="0"/>
              <a:t>studies</a:t>
            </a:r>
            <a:endParaRPr lang="tr-TR" dirty="0" smtClean="0"/>
          </a:p>
          <a:p>
            <a:pPr lvl="1"/>
            <a:r>
              <a:rPr lang="tr-TR" dirty="0" err="1" smtClean="0"/>
              <a:t>Confoundings</a:t>
            </a:r>
            <a:r>
              <a:rPr lang="tr-TR" dirty="0" smtClean="0"/>
              <a:t> </a:t>
            </a:r>
            <a:r>
              <a:rPr lang="tr-TR" dirty="0" err="1" smtClean="0"/>
              <a:t>controlled</a:t>
            </a:r>
            <a:endParaRPr lang="tr-TR" dirty="0" smtClean="0"/>
          </a:p>
          <a:p>
            <a:pPr lvl="1"/>
            <a:r>
              <a:rPr lang="tr-TR" dirty="0" err="1" smtClean="0"/>
              <a:t>Confoundings</a:t>
            </a:r>
            <a:r>
              <a:rPr lang="tr-TR" dirty="0" smtClean="0"/>
              <a:t> not </a:t>
            </a:r>
            <a:r>
              <a:rPr lang="tr-TR" dirty="0" err="1" smtClean="0"/>
              <a:t>controlled</a:t>
            </a:r>
            <a:endParaRPr lang="tr-TR" dirty="0" smtClean="0"/>
          </a:p>
          <a:p>
            <a:r>
              <a:rPr lang="tr-TR" dirty="0" smtClean="0"/>
              <a:t>Case-</a:t>
            </a:r>
            <a:r>
              <a:rPr lang="tr-TR" dirty="0" err="1" smtClean="0"/>
              <a:t>series</a:t>
            </a:r>
            <a:r>
              <a:rPr lang="tr-TR" dirty="0" smtClean="0"/>
              <a:t> </a:t>
            </a:r>
            <a:r>
              <a:rPr lang="tr-TR" dirty="0" err="1" smtClean="0"/>
              <a:t>studies</a:t>
            </a:r>
            <a:endParaRPr lang="tr-TR" dirty="0" smtClean="0"/>
          </a:p>
          <a:p>
            <a:pPr lvl="1"/>
            <a:r>
              <a:rPr lang="tr-TR" dirty="0" smtClean="0"/>
              <a:t>Series of </a:t>
            </a:r>
            <a:r>
              <a:rPr lang="tr-TR" dirty="0" err="1" smtClean="0"/>
              <a:t>case</a:t>
            </a:r>
            <a:r>
              <a:rPr lang="tr-TR" dirty="0" smtClean="0"/>
              <a:t> </a:t>
            </a:r>
            <a:r>
              <a:rPr lang="tr-TR" dirty="0" err="1" smtClean="0"/>
              <a:t>reports</a:t>
            </a:r>
            <a:r>
              <a:rPr lang="tr-TR" dirty="0" smtClean="0"/>
              <a:t> </a:t>
            </a:r>
            <a:r>
              <a:rPr lang="tr-TR" dirty="0" err="1" smtClean="0"/>
              <a:t>without</a:t>
            </a:r>
            <a:r>
              <a:rPr lang="tr-TR" dirty="0" smtClean="0"/>
              <a:t> </a:t>
            </a:r>
            <a:r>
              <a:rPr lang="tr-TR" dirty="0" err="1" smtClean="0"/>
              <a:t>any</a:t>
            </a:r>
            <a:r>
              <a:rPr lang="tr-TR" dirty="0" smtClean="0"/>
              <a:t> </a:t>
            </a:r>
            <a:r>
              <a:rPr lang="tr-TR" dirty="0" err="1" smtClean="0"/>
              <a:t>specific</a:t>
            </a:r>
            <a:r>
              <a:rPr lang="tr-TR" dirty="0" smtClean="0"/>
              <a:t> </a:t>
            </a:r>
            <a:r>
              <a:rPr lang="tr-TR" dirty="0" err="1" smtClean="0"/>
              <a:t>comparison</a:t>
            </a:r>
            <a:r>
              <a:rPr lang="tr-TR" dirty="0" smtClean="0"/>
              <a:t> </a:t>
            </a:r>
            <a:r>
              <a:rPr lang="tr-TR" dirty="0" err="1" smtClean="0"/>
              <a:t>group</a:t>
            </a:r>
            <a:r>
              <a:rPr lang="tr-TR" dirty="0" smtClean="0"/>
              <a:t>.</a:t>
            </a:r>
          </a:p>
          <a:p>
            <a:pPr lvl="1"/>
            <a:endParaRPr lang="tr-TR" dirty="0"/>
          </a:p>
        </p:txBody>
      </p:sp>
    </p:spTree>
    <p:extLst>
      <p:ext uri="{BB962C8B-B14F-4D97-AF65-F5344CB8AC3E}">
        <p14:creationId xmlns:p14="http://schemas.microsoft.com/office/powerpoint/2010/main" val="20265402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692696"/>
            <a:ext cx="8064896" cy="5616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82703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332656"/>
            <a:ext cx="8229600" cy="899688"/>
          </a:xfrm>
        </p:spPr>
        <p:txBody>
          <a:bodyPr>
            <a:normAutofit/>
          </a:bodyPr>
          <a:lstStyle/>
          <a:p>
            <a:r>
              <a:rPr lang="tr-TR" sz="2400" b="1" dirty="0" err="1" smtClean="0"/>
              <a:t>Stage</a:t>
            </a:r>
            <a:r>
              <a:rPr lang="tr-TR" sz="2400" b="1" dirty="0" smtClean="0"/>
              <a:t> 2: </a:t>
            </a:r>
            <a:r>
              <a:rPr lang="tr-TR" sz="2400" b="1" dirty="0" err="1" smtClean="0"/>
              <a:t>Evaluating</a:t>
            </a:r>
            <a:r>
              <a:rPr lang="tr-TR" sz="2400" b="1" dirty="0" smtClean="0"/>
              <a:t> of </a:t>
            </a:r>
            <a:r>
              <a:rPr lang="tr-TR" sz="2400" b="1" dirty="0" err="1" smtClean="0"/>
              <a:t>the</a:t>
            </a:r>
            <a:r>
              <a:rPr lang="tr-TR" sz="2400" b="1" dirty="0" smtClean="0"/>
              <a:t> </a:t>
            </a:r>
            <a:r>
              <a:rPr lang="tr-TR" sz="2400" b="1" dirty="0" err="1" smtClean="0"/>
              <a:t>evidence</a:t>
            </a:r>
            <a:r>
              <a:rPr lang="tr-TR" sz="2400" b="1" dirty="0" smtClean="0"/>
              <a:t> of a </a:t>
            </a:r>
            <a:r>
              <a:rPr lang="tr-TR" sz="2400" b="1" dirty="0" err="1" smtClean="0"/>
              <a:t>causal</a:t>
            </a:r>
            <a:r>
              <a:rPr lang="tr-TR" sz="2400" b="1" dirty="0" smtClean="0"/>
              <a:t> </a:t>
            </a:r>
            <a:r>
              <a:rPr lang="tr-TR" sz="2400" b="1" dirty="0" err="1" smtClean="0"/>
              <a:t>relationship</a:t>
            </a:r>
            <a:endParaRPr lang="tr-TR" sz="2400" b="1" dirty="0"/>
          </a:p>
        </p:txBody>
      </p:sp>
      <p:sp>
        <p:nvSpPr>
          <p:cNvPr id="3" name="İçerik Yer Tutucusu 2"/>
          <p:cNvSpPr>
            <a:spLocks noGrp="1"/>
          </p:cNvSpPr>
          <p:nvPr>
            <p:ph idx="1"/>
          </p:nvPr>
        </p:nvSpPr>
        <p:spPr>
          <a:xfrm>
            <a:off x="467544" y="1412776"/>
            <a:ext cx="8229600" cy="5343872"/>
          </a:xfrm>
        </p:spPr>
        <p:txBody>
          <a:bodyPr/>
          <a:lstStyle/>
          <a:p>
            <a:r>
              <a:rPr lang="tr-TR" dirty="0" err="1" smtClean="0"/>
              <a:t>Major</a:t>
            </a:r>
            <a:r>
              <a:rPr lang="tr-TR" dirty="0" smtClean="0"/>
              <a:t> </a:t>
            </a:r>
            <a:r>
              <a:rPr lang="tr-TR" dirty="0" err="1" smtClean="0"/>
              <a:t>Criteria</a:t>
            </a:r>
            <a:endParaRPr lang="tr-TR" dirty="0" smtClean="0"/>
          </a:p>
          <a:p>
            <a:pPr lvl="1"/>
            <a:r>
              <a:rPr lang="tr-TR" dirty="0" err="1" smtClean="0"/>
              <a:t>Temporal</a:t>
            </a:r>
            <a:r>
              <a:rPr lang="tr-TR" dirty="0" smtClean="0"/>
              <a:t> </a:t>
            </a:r>
            <a:r>
              <a:rPr lang="tr-TR" dirty="0" err="1" smtClean="0"/>
              <a:t>relationship</a:t>
            </a:r>
            <a:endParaRPr lang="tr-TR" dirty="0" smtClean="0"/>
          </a:p>
          <a:p>
            <a:pPr lvl="1"/>
            <a:r>
              <a:rPr lang="tr-TR" dirty="0" err="1" smtClean="0"/>
              <a:t>Biologic</a:t>
            </a:r>
            <a:r>
              <a:rPr lang="tr-TR" dirty="0" smtClean="0"/>
              <a:t> </a:t>
            </a:r>
            <a:r>
              <a:rPr lang="tr-TR" dirty="0" err="1" smtClean="0"/>
              <a:t>plausibility</a:t>
            </a:r>
            <a:endParaRPr lang="tr-TR" dirty="0" smtClean="0"/>
          </a:p>
          <a:p>
            <a:pPr lvl="1"/>
            <a:r>
              <a:rPr lang="tr-TR" dirty="0" err="1" smtClean="0"/>
              <a:t>Consistency</a:t>
            </a:r>
            <a:r>
              <a:rPr lang="tr-TR" dirty="0" smtClean="0"/>
              <a:t> </a:t>
            </a:r>
            <a:r>
              <a:rPr lang="tr-TR" dirty="0" err="1" smtClean="0"/>
              <a:t>and</a:t>
            </a:r>
            <a:r>
              <a:rPr lang="tr-TR" dirty="0" smtClean="0"/>
              <a:t> </a:t>
            </a:r>
            <a:r>
              <a:rPr lang="tr-TR" dirty="0" err="1" smtClean="0"/>
              <a:t>replications</a:t>
            </a:r>
            <a:endParaRPr lang="tr-TR" dirty="0" smtClean="0"/>
          </a:p>
          <a:p>
            <a:pPr lvl="1"/>
            <a:r>
              <a:rPr lang="tr-TR" dirty="0" err="1" smtClean="0"/>
              <a:t>Alternative</a:t>
            </a:r>
            <a:r>
              <a:rPr lang="tr-TR" dirty="0" smtClean="0"/>
              <a:t> </a:t>
            </a:r>
            <a:r>
              <a:rPr lang="tr-TR" dirty="0" err="1" smtClean="0"/>
              <a:t>explanations</a:t>
            </a:r>
            <a:r>
              <a:rPr lang="tr-TR" dirty="0" smtClean="0"/>
              <a:t> (</a:t>
            </a:r>
            <a:r>
              <a:rPr lang="tr-TR" dirty="0" err="1" smtClean="0"/>
              <a:t>confounding</a:t>
            </a:r>
            <a:r>
              <a:rPr lang="tr-TR" dirty="0" smtClean="0"/>
              <a:t>)</a:t>
            </a:r>
          </a:p>
          <a:p>
            <a:r>
              <a:rPr lang="tr-TR" dirty="0" err="1" smtClean="0"/>
              <a:t>Other</a:t>
            </a:r>
            <a:r>
              <a:rPr lang="tr-TR" dirty="0" smtClean="0"/>
              <a:t> </a:t>
            </a:r>
            <a:r>
              <a:rPr lang="tr-TR" dirty="0" err="1" smtClean="0"/>
              <a:t>Criteria</a:t>
            </a:r>
            <a:endParaRPr lang="tr-TR" dirty="0" smtClean="0"/>
          </a:p>
          <a:p>
            <a:pPr lvl="1"/>
            <a:r>
              <a:rPr lang="tr-TR" dirty="0" err="1" smtClean="0"/>
              <a:t>Dose-response</a:t>
            </a:r>
            <a:r>
              <a:rPr lang="tr-TR" dirty="0" smtClean="0"/>
              <a:t> </a:t>
            </a:r>
            <a:r>
              <a:rPr lang="tr-TR" dirty="0" err="1" smtClean="0"/>
              <a:t>relationship</a:t>
            </a:r>
            <a:endParaRPr lang="tr-TR" dirty="0" smtClean="0"/>
          </a:p>
          <a:p>
            <a:pPr lvl="1"/>
            <a:r>
              <a:rPr lang="tr-TR" dirty="0" err="1" smtClean="0"/>
              <a:t>Strength</a:t>
            </a:r>
            <a:r>
              <a:rPr lang="tr-TR" dirty="0" smtClean="0"/>
              <a:t> of </a:t>
            </a:r>
            <a:r>
              <a:rPr lang="tr-TR" dirty="0" err="1" smtClean="0"/>
              <a:t>the</a:t>
            </a:r>
            <a:r>
              <a:rPr lang="tr-TR" dirty="0" smtClean="0"/>
              <a:t> </a:t>
            </a:r>
            <a:r>
              <a:rPr lang="tr-TR" dirty="0" err="1" smtClean="0"/>
              <a:t>associations</a:t>
            </a:r>
            <a:endParaRPr lang="tr-TR" dirty="0" smtClean="0"/>
          </a:p>
          <a:p>
            <a:pPr lvl="1"/>
            <a:r>
              <a:rPr lang="tr-TR" dirty="0" err="1" smtClean="0"/>
              <a:t>Cessation</a:t>
            </a:r>
            <a:r>
              <a:rPr lang="tr-TR" dirty="0" smtClean="0"/>
              <a:t> </a:t>
            </a:r>
            <a:r>
              <a:rPr lang="tr-TR" dirty="0" err="1" smtClean="0"/>
              <a:t>effects</a:t>
            </a:r>
            <a:r>
              <a:rPr lang="tr-TR" dirty="0" smtClean="0"/>
              <a:t> (</a:t>
            </a:r>
            <a:r>
              <a:rPr lang="tr-TR" dirty="0" err="1" smtClean="0"/>
              <a:t>removal</a:t>
            </a:r>
            <a:r>
              <a:rPr lang="tr-TR" dirty="0" smtClean="0"/>
              <a:t> </a:t>
            </a:r>
            <a:r>
              <a:rPr lang="tr-TR" dirty="0" err="1" smtClean="0"/>
              <a:t>effects</a:t>
            </a:r>
            <a:r>
              <a:rPr lang="tr-TR" dirty="0" smtClean="0"/>
              <a:t>)</a:t>
            </a:r>
            <a:endParaRPr lang="tr-TR" dirty="0"/>
          </a:p>
        </p:txBody>
      </p:sp>
    </p:spTree>
    <p:extLst>
      <p:ext uri="{BB962C8B-B14F-4D97-AF65-F5344CB8AC3E}">
        <p14:creationId xmlns:p14="http://schemas.microsoft.com/office/powerpoint/2010/main" val="3653905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476672"/>
            <a:ext cx="8229600" cy="1143000"/>
          </a:xfrm>
        </p:spPr>
        <p:txBody>
          <a:bodyPr/>
          <a:lstStyle/>
          <a:p>
            <a:r>
              <a:rPr lang="tr-TR" dirty="0" err="1" smtClean="0"/>
              <a:t>Types</a:t>
            </a:r>
            <a:r>
              <a:rPr lang="tr-TR" dirty="0" smtClean="0"/>
              <a:t> of </a:t>
            </a:r>
            <a:r>
              <a:rPr lang="tr-TR" dirty="0" err="1" smtClean="0"/>
              <a:t>Causal</a:t>
            </a:r>
            <a:r>
              <a:rPr lang="tr-TR" dirty="0" smtClean="0"/>
              <a:t> </a:t>
            </a:r>
            <a:r>
              <a:rPr lang="tr-TR" dirty="0" err="1" smtClean="0"/>
              <a:t>Relationship</a:t>
            </a:r>
            <a:endParaRPr lang="tr-TR" dirty="0"/>
          </a:p>
        </p:txBody>
      </p:sp>
      <p:sp>
        <p:nvSpPr>
          <p:cNvPr id="3" name="İçerik Yer Tutucusu 2"/>
          <p:cNvSpPr>
            <a:spLocks noGrp="1"/>
          </p:cNvSpPr>
          <p:nvPr>
            <p:ph idx="1"/>
          </p:nvPr>
        </p:nvSpPr>
        <p:spPr/>
        <p:txBody>
          <a:bodyPr/>
          <a:lstStyle/>
          <a:p>
            <a:r>
              <a:rPr lang="tr-TR" dirty="0" smtClean="0"/>
              <a:t>A </a:t>
            </a:r>
            <a:r>
              <a:rPr lang="tr-TR" dirty="0" err="1" smtClean="0"/>
              <a:t>causal</a:t>
            </a:r>
            <a:r>
              <a:rPr lang="tr-TR" dirty="0" smtClean="0"/>
              <a:t> </a:t>
            </a:r>
            <a:r>
              <a:rPr lang="tr-TR" dirty="0" err="1" smtClean="0"/>
              <a:t>pathway</a:t>
            </a:r>
            <a:r>
              <a:rPr lang="tr-TR" dirty="0" smtClean="0"/>
              <a:t> can be </a:t>
            </a:r>
            <a:r>
              <a:rPr lang="tr-TR" dirty="0" err="1" smtClean="0"/>
              <a:t>either</a:t>
            </a:r>
            <a:r>
              <a:rPr lang="tr-TR" dirty="0" smtClean="0"/>
              <a:t> </a:t>
            </a:r>
            <a:r>
              <a:rPr lang="tr-TR" dirty="0" err="1" smtClean="0"/>
              <a:t>direct</a:t>
            </a:r>
            <a:r>
              <a:rPr lang="tr-TR" dirty="0" smtClean="0"/>
              <a:t> </a:t>
            </a:r>
            <a:r>
              <a:rPr lang="tr-TR" dirty="0" err="1" smtClean="0"/>
              <a:t>or</a:t>
            </a:r>
            <a:r>
              <a:rPr lang="tr-TR" dirty="0" smtClean="0"/>
              <a:t> </a:t>
            </a:r>
            <a:r>
              <a:rPr lang="tr-TR" dirty="0" err="1" smtClean="0"/>
              <a:t>indirect</a:t>
            </a:r>
            <a:endParaRPr lang="tr-TR" dirty="0" smtClean="0"/>
          </a:p>
          <a:p>
            <a:pPr lvl="1"/>
            <a:r>
              <a:rPr lang="tr-TR" dirty="0" smtClean="0"/>
              <a:t>Direct : </a:t>
            </a:r>
            <a:r>
              <a:rPr lang="tr-TR" sz="1800" i="1" dirty="0" smtClean="0"/>
              <a:t>A </a:t>
            </a:r>
            <a:r>
              <a:rPr lang="tr-TR" sz="1800" i="1" dirty="0" err="1" smtClean="0"/>
              <a:t>factor</a:t>
            </a:r>
            <a:r>
              <a:rPr lang="tr-TR" sz="1800" i="1" dirty="0" smtClean="0"/>
              <a:t> </a:t>
            </a:r>
            <a:r>
              <a:rPr lang="tr-TR" sz="1800" i="1" dirty="0" err="1" smtClean="0"/>
              <a:t>directly</a:t>
            </a:r>
            <a:r>
              <a:rPr lang="tr-TR" sz="1800" i="1" dirty="0" smtClean="0"/>
              <a:t> </a:t>
            </a:r>
            <a:r>
              <a:rPr lang="tr-TR" sz="1800" i="1" dirty="0" err="1" smtClean="0"/>
              <a:t>causes</a:t>
            </a:r>
            <a:r>
              <a:rPr lang="tr-TR" sz="1800" i="1" dirty="0" smtClean="0"/>
              <a:t> a </a:t>
            </a:r>
            <a:r>
              <a:rPr lang="tr-TR" sz="1800" i="1" dirty="0" err="1" smtClean="0"/>
              <a:t>disease</a:t>
            </a:r>
            <a:r>
              <a:rPr lang="tr-TR" sz="1800" i="1" dirty="0" smtClean="0"/>
              <a:t> </a:t>
            </a:r>
            <a:r>
              <a:rPr lang="tr-TR" sz="1800" i="1" dirty="0" err="1" smtClean="0"/>
              <a:t>without</a:t>
            </a:r>
            <a:r>
              <a:rPr lang="tr-TR" sz="1800" i="1" dirty="0" smtClean="0"/>
              <a:t> </a:t>
            </a:r>
            <a:r>
              <a:rPr lang="tr-TR" sz="1800" i="1" dirty="0" err="1" smtClean="0"/>
              <a:t>any</a:t>
            </a:r>
            <a:r>
              <a:rPr lang="tr-TR" sz="1800" i="1" dirty="0" smtClean="0"/>
              <a:t> </a:t>
            </a:r>
            <a:r>
              <a:rPr lang="tr-TR" sz="1800" i="1" dirty="0" err="1" smtClean="0"/>
              <a:t>intermediate</a:t>
            </a:r>
            <a:r>
              <a:rPr lang="tr-TR" sz="1800" i="1" dirty="0" smtClean="0"/>
              <a:t> step</a:t>
            </a:r>
          </a:p>
          <a:p>
            <a:pPr lvl="1"/>
            <a:endParaRPr lang="tr-TR" dirty="0"/>
          </a:p>
          <a:p>
            <a:pPr lvl="1"/>
            <a:endParaRPr lang="tr-TR" dirty="0" smtClean="0"/>
          </a:p>
          <a:p>
            <a:pPr lvl="1"/>
            <a:endParaRPr lang="tr-TR" dirty="0" smtClean="0"/>
          </a:p>
          <a:p>
            <a:pPr lvl="1"/>
            <a:r>
              <a:rPr lang="tr-TR" dirty="0" err="1" smtClean="0"/>
              <a:t>Indirect</a:t>
            </a:r>
            <a:r>
              <a:rPr lang="tr-TR" dirty="0" smtClean="0"/>
              <a:t>: </a:t>
            </a:r>
            <a:r>
              <a:rPr lang="tr-TR" sz="1800" i="1" dirty="0" smtClean="0"/>
              <a:t>A </a:t>
            </a:r>
            <a:r>
              <a:rPr lang="tr-TR" sz="1800" i="1" dirty="0" err="1" smtClean="0"/>
              <a:t>factor</a:t>
            </a:r>
            <a:r>
              <a:rPr lang="tr-TR" sz="1800" i="1" dirty="0" smtClean="0"/>
              <a:t> </a:t>
            </a:r>
            <a:r>
              <a:rPr lang="tr-TR" sz="1800" i="1" dirty="0" err="1" smtClean="0"/>
              <a:t>causes</a:t>
            </a:r>
            <a:r>
              <a:rPr lang="tr-TR" sz="1800" i="1" dirty="0" smtClean="0"/>
              <a:t> a </a:t>
            </a:r>
            <a:r>
              <a:rPr lang="tr-TR" sz="1800" i="1" dirty="0" err="1" smtClean="0"/>
              <a:t>disease</a:t>
            </a:r>
            <a:r>
              <a:rPr lang="tr-TR" sz="1800" i="1" dirty="0" smtClean="0"/>
              <a:t>, but </a:t>
            </a:r>
            <a:r>
              <a:rPr lang="tr-TR" sz="1800" i="1" dirty="0" err="1" smtClean="0"/>
              <a:t>only</a:t>
            </a:r>
            <a:r>
              <a:rPr lang="tr-TR" sz="1800" i="1" dirty="0" smtClean="0"/>
              <a:t> </a:t>
            </a:r>
            <a:r>
              <a:rPr lang="tr-TR" sz="1800" i="1" dirty="0" err="1" smtClean="0"/>
              <a:t>through</a:t>
            </a:r>
            <a:r>
              <a:rPr lang="tr-TR" sz="1800" i="1" dirty="0" smtClean="0"/>
              <a:t> an </a:t>
            </a:r>
            <a:r>
              <a:rPr lang="tr-TR" sz="1800" i="1" dirty="0" err="1" smtClean="0"/>
              <a:t>intermediate</a:t>
            </a:r>
            <a:r>
              <a:rPr lang="tr-TR" sz="1800" i="1" dirty="0" smtClean="0"/>
              <a:t> step </a:t>
            </a:r>
            <a:r>
              <a:rPr lang="tr-TR" sz="1800" i="1" dirty="0" err="1" smtClean="0"/>
              <a:t>or</a:t>
            </a:r>
            <a:r>
              <a:rPr lang="tr-TR" sz="1800" i="1" dirty="0" smtClean="0"/>
              <a:t> </a:t>
            </a:r>
            <a:r>
              <a:rPr lang="tr-TR" sz="1800" i="1" dirty="0" err="1" smtClean="0"/>
              <a:t>steps</a:t>
            </a:r>
            <a:endParaRPr lang="tr-TR" sz="1800" i="1" dirty="0"/>
          </a:p>
          <a:p>
            <a:pPr marL="393192" lvl="1" indent="0">
              <a:buNone/>
            </a:pPr>
            <a:endParaRPr lang="tr-TR" dirty="0"/>
          </a:p>
        </p:txBody>
      </p:sp>
      <p:sp>
        <p:nvSpPr>
          <p:cNvPr id="4" name="Dikdörtgen 3"/>
          <p:cNvSpPr/>
          <p:nvPr/>
        </p:nvSpPr>
        <p:spPr>
          <a:xfrm>
            <a:off x="1403648" y="3284984"/>
            <a:ext cx="1224136"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Factor</a:t>
            </a:r>
            <a:endParaRPr lang="tr-TR" dirty="0"/>
          </a:p>
        </p:txBody>
      </p:sp>
      <p:sp>
        <p:nvSpPr>
          <p:cNvPr id="5" name="Dikdörtgen 4"/>
          <p:cNvSpPr/>
          <p:nvPr/>
        </p:nvSpPr>
        <p:spPr>
          <a:xfrm>
            <a:off x="5652120" y="3284984"/>
            <a:ext cx="1224136"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Disease</a:t>
            </a:r>
            <a:endParaRPr lang="tr-TR" dirty="0"/>
          </a:p>
        </p:txBody>
      </p:sp>
      <p:sp>
        <p:nvSpPr>
          <p:cNvPr id="6" name="Dikdörtgen 5"/>
          <p:cNvSpPr/>
          <p:nvPr/>
        </p:nvSpPr>
        <p:spPr>
          <a:xfrm>
            <a:off x="1403648" y="5229200"/>
            <a:ext cx="1224136"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Factor</a:t>
            </a:r>
            <a:endParaRPr lang="tr-TR" dirty="0"/>
          </a:p>
        </p:txBody>
      </p:sp>
      <p:sp>
        <p:nvSpPr>
          <p:cNvPr id="7" name="Dikdörtgen 6"/>
          <p:cNvSpPr/>
          <p:nvPr/>
        </p:nvSpPr>
        <p:spPr>
          <a:xfrm>
            <a:off x="5652120" y="5229200"/>
            <a:ext cx="1224136"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Disease</a:t>
            </a:r>
            <a:endParaRPr lang="tr-TR" dirty="0"/>
          </a:p>
        </p:txBody>
      </p:sp>
      <p:sp>
        <p:nvSpPr>
          <p:cNvPr id="8" name="Dikdörtgen 7"/>
          <p:cNvSpPr/>
          <p:nvPr/>
        </p:nvSpPr>
        <p:spPr>
          <a:xfrm>
            <a:off x="3203848" y="5247440"/>
            <a:ext cx="648072" cy="4572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tr-TR" dirty="0" smtClean="0"/>
              <a:t>Step 1</a:t>
            </a:r>
            <a:endParaRPr lang="tr-TR" dirty="0"/>
          </a:p>
        </p:txBody>
      </p:sp>
      <p:sp>
        <p:nvSpPr>
          <p:cNvPr id="9" name="Dikdörtgen 8"/>
          <p:cNvSpPr/>
          <p:nvPr/>
        </p:nvSpPr>
        <p:spPr>
          <a:xfrm>
            <a:off x="4355976" y="5255160"/>
            <a:ext cx="648072" cy="4572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tr-TR" dirty="0" smtClean="0"/>
              <a:t>Step 2</a:t>
            </a:r>
            <a:endParaRPr lang="tr-TR" dirty="0"/>
          </a:p>
        </p:txBody>
      </p:sp>
      <p:cxnSp>
        <p:nvCxnSpPr>
          <p:cNvPr id="11" name="Düz Ok Bağlayıcısı 10"/>
          <p:cNvCxnSpPr/>
          <p:nvPr/>
        </p:nvCxnSpPr>
        <p:spPr>
          <a:xfrm>
            <a:off x="3059832" y="3513584"/>
            <a:ext cx="2016224"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Düz Ok Bağlayıcısı 14"/>
          <p:cNvCxnSpPr/>
          <p:nvPr/>
        </p:nvCxnSpPr>
        <p:spPr>
          <a:xfrm>
            <a:off x="2771800" y="5457800"/>
            <a:ext cx="36004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Düz Ok Bağlayıcısı 16"/>
          <p:cNvCxnSpPr/>
          <p:nvPr/>
        </p:nvCxnSpPr>
        <p:spPr>
          <a:xfrm>
            <a:off x="3927716" y="5457800"/>
            <a:ext cx="36004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8" name="Düz Ok Bağlayıcısı 17"/>
          <p:cNvCxnSpPr/>
          <p:nvPr/>
        </p:nvCxnSpPr>
        <p:spPr>
          <a:xfrm>
            <a:off x="5076056" y="5457800"/>
            <a:ext cx="36004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32658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188640"/>
            <a:ext cx="8229600" cy="1143000"/>
          </a:xfrm>
        </p:spPr>
        <p:txBody>
          <a:bodyPr/>
          <a:lstStyle/>
          <a:p>
            <a:r>
              <a:rPr lang="tr-TR" dirty="0" err="1"/>
              <a:t>Types</a:t>
            </a:r>
            <a:r>
              <a:rPr lang="tr-TR" dirty="0"/>
              <a:t> of </a:t>
            </a:r>
            <a:r>
              <a:rPr lang="tr-TR" dirty="0" err="1"/>
              <a:t>Causal</a:t>
            </a:r>
            <a:r>
              <a:rPr lang="tr-TR" dirty="0"/>
              <a:t> </a:t>
            </a:r>
            <a:r>
              <a:rPr lang="tr-TR" dirty="0" err="1"/>
              <a:t>Relationship</a:t>
            </a:r>
            <a:endParaRPr lang="tr-TR" dirty="0"/>
          </a:p>
        </p:txBody>
      </p:sp>
      <p:sp>
        <p:nvSpPr>
          <p:cNvPr id="3" name="İçerik Yer Tutucusu 2"/>
          <p:cNvSpPr>
            <a:spLocks noGrp="1"/>
          </p:cNvSpPr>
          <p:nvPr>
            <p:ph idx="1"/>
          </p:nvPr>
        </p:nvSpPr>
        <p:spPr>
          <a:xfrm>
            <a:off x="457200" y="1484784"/>
            <a:ext cx="8229600" cy="4839816"/>
          </a:xfrm>
        </p:spPr>
        <p:txBody>
          <a:bodyPr/>
          <a:lstStyle/>
          <a:p>
            <a:r>
              <a:rPr lang="tr-TR" dirty="0" err="1" smtClean="0"/>
              <a:t>If</a:t>
            </a:r>
            <a:r>
              <a:rPr lang="tr-TR" dirty="0" smtClean="0"/>
              <a:t> a </a:t>
            </a:r>
            <a:r>
              <a:rPr lang="tr-TR" dirty="0" err="1" smtClean="0"/>
              <a:t>relationship</a:t>
            </a:r>
            <a:r>
              <a:rPr lang="tr-TR" dirty="0" smtClean="0"/>
              <a:t> is </a:t>
            </a:r>
            <a:r>
              <a:rPr lang="tr-TR" dirty="0" err="1" smtClean="0"/>
              <a:t>causal</a:t>
            </a:r>
            <a:r>
              <a:rPr lang="tr-TR" dirty="0" smtClean="0"/>
              <a:t>, </a:t>
            </a:r>
            <a:r>
              <a:rPr lang="tr-TR" dirty="0" err="1" smtClean="0"/>
              <a:t>four</a:t>
            </a:r>
            <a:r>
              <a:rPr lang="tr-TR" dirty="0" smtClean="0"/>
              <a:t> </a:t>
            </a:r>
            <a:r>
              <a:rPr lang="tr-TR" dirty="0" err="1" smtClean="0"/>
              <a:t>types</a:t>
            </a:r>
            <a:r>
              <a:rPr lang="tr-TR" dirty="0" smtClean="0"/>
              <a:t> of </a:t>
            </a:r>
            <a:r>
              <a:rPr lang="tr-TR" dirty="0" err="1" smtClean="0"/>
              <a:t>causal</a:t>
            </a:r>
            <a:r>
              <a:rPr lang="tr-TR" dirty="0" smtClean="0"/>
              <a:t> </a:t>
            </a:r>
            <a:r>
              <a:rPr lang="tr-TR" dirty="0" err="1" smtClean="0"/>
              <a:t>relationships</a:t>
            </a:r>
            <a:r>
              <a:rPr lang="tr-TR" dirty="0" smtClean="0"/>
              <a:t> </a:t>
            </a:r>
            <a:r>
              <a:rPr lang="tr-TR" dirty="0" err="1" smtClean="0"/>
              <a:t>are</a:t>
            </a:r>
            <a:r>
              <a:rPr lang="tr-TR" dirty="0" smtClean="0"/>
              <a:t> </a:t>
            </a:r>
            <a:r>
              <a:rPr lang="tr-TR" dirty="0" err="1" smtClean="0"/>
              <a:t>possible</a:t>
            </a:r>
            <a:endParaRPr lang="tr-TR" dirty="0" smtClean="0"/>
          </a:p>
          <a:p>
            <a:pPr marL="0" indent="0">
              <a:buNone/>
            </a:pPr>
            <a:endParaRPr lang="tr-TR" dirty="0" smtClean="0"/>
          </a:p>
          <a:p>
            <a:pPr marL="850392" lvl="1" indent="-457200">
              <a:buFont typeface="+mj-lt"/>
              <a:buAutoNum type="arabicPeriod"/>
            </a:pPr>
            <a:r>
              <a:rPr lang="tr-TR" dirty="0" err="1" smtClean="0"/>
              <a:t>Necessary</a:t>
            </a:r>
            <a:r>
              <a:rPr lang="tr-TR" dirty="0" smtClean="0"/>
              <a:t>  </a:t>
            </a:r>
            <a:r>
              <a:rPr lang="tr-TR" dirty="0" err="1" smtClean="0"/>
              <a:t>and</a:t>
            </a:r>
            <a:r>
              <a:rPr lang="tr-TR" dirty="0" smtClean="0"/>
              <a:t> </a:t>
            </a:r>
            <a:r>
              <a:rPr lang="tr-TR" dirty="0" err="1" smtClean="0"/>
              <a:t>sufficient</a:t>
            </a:r>
            <a:endParaRPr lang="tr-TR" dirty="0" smtClean="0"/>
          </a:p>
          <a:p>
            <a:pPr marL="850392" lvl="1" indent="-457200">
              <a:buFont typeface="+mj-lt"/>
              <a:buAutoNum type="arabicPeriod"/>
            </a:pPr>
            <a:r>
              <a:rPr lang="tr-TR" dirty="0" err="1" smtClean="0"/>
              <a:t>Necessary</a:t>
            </a:r>
            <a:r>
              <a:rPr lang="tr-TR" dirty="0" smtClean="0"/>
              <a:t>, but not </a:t>
            </a:r>
            <a:r>
              <a:rPr lang="tr-TR" dirty="0" err="1" smtClean="0"/>
              <a:t>sufficient</a:t>
            </a:r>
            <a:endParaRPr lang="tr-TR" dirty="0" smtClean="0"/>
          </a:p>
          <a:p>
            <a:pPr marL="850392" lvl="1" indent="-457200">
              <a:buFont typeface="+mj-lt"/>
              <a:buAutoNum type="arabicPeriod"/>
            </a:pPr>
            <a:r>
              <a:rPr lang="tr-TR" dirty="0" err="1" smtClean="0"/>
              <a:t>Sufficient</a:t>
            </a:r>
            <a:r>
              <a:rPr lang="tr-TR" dirty="0" smtClean="0"/>
              <a:t>, but not </a:t>
            </a:r>
            <a:r>
              <a:rPr lang="tr-TR" dirty="0" err="1" smtClean="0"/>
              <a:t>necessary</a:t>
            </a:r>
            <a:endParaRPr lang="tr-TR" dirty="0" smtClean="0"/>
          </a:p>
          <a:p>
            <a:pPr marL="850392" lvl="1" indent="-457200">
              <a:buFont typeface="+mj-lt"/>
              <a:buAutoNum type="arabicPeriod"/>
            </a:pPr>
            <a:r>
              <a:rPr lang="tr-TR" dirty="0" err="1" smtClean="0"/>
              <a:t>Neither</a:t>
            </a:r>
            <a:r>
              <a:rPr lang="tr-TR" dirty="0" smtClean="0"/>
              <a:t> </a:t>
            </a:r>
            <a:r>
              <a:rPr lang="tr-TR" dirty="0" err="1" smtClean="0"/>
              <a:t>sufficient</a:t>
            </a:r>
            <a:r>
              <a:rPr lang="tr-TR" dirty="0" smtClean="0"/>
              <a:t> </a:t>
            </a:r>
            <a:r>
              <a:rPr lang="tr-TR" dirty="0" err="1" smtClean="0"/>
              <a:t>nor</a:t>
            </a:r>
            <a:r>
              <a:rPr lang="tr-TR" dirty="0" smtClean="0"/>
              <a:t> </a:t>
            </a:r>
            <a:r>
              <a:rPr lang="tr-TR" dirty="0" err="1" smtClean="0"/>
              <a:t>necessary</a:t>
            </a:r>
            <a:endParaRPr lang="tr-TR" dirty="0"/>
          </a:p>
        </p:txBody>
      </p:sp>
    </p:spTree>
    <p:extLst>
      <p:ext uri="{BB962C8B-B14F-4D97-AF65-F5344CB8AC3E}">
        <p14:creationId xmlns:p14="http://schemas.microsoft.com/office/powerpoint/2010/main" val="537043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1.Necessary </a:t>
            </a:r>
            <a:r>
              <a:rPr lang="tr-TR" dirty="0" err="1" smtClean="0"/>
              <a:t>and</a:t>
            </a:r>
            <a:r>
              <a:rPr lang="tr-TR" dirty="0" smtClean="0"/>
              <a:t> </a:t>
            </a:r>
            <a:r>
              <a:rPr lang="tr-TR" dirty="0" err="1" smtClean="0"/>
              <a:t>Sufficient</a:t>
            </a:r>
            <a:endParaRPr lang="tr-TR" dirty="0"/>
          </a:p>
        </p:txBody>
      </p:sp>
      <p:sp>
        <p:nvSpPr>
          <p:cNvPr id="3" name="İçerik Yer Tutucusu 2"/>
          <p:cNvSpPr>
            <a:spLocks noGrp="1"/>
          </p:cNvSpPr>
          <p:nvPr>
            <p:ph idx="1"/>
          </p:nvPr>
        </p:nvSpPr>
        <p:spPr/>
        <p:txBody>
          <a:bodyPr/>
          <a:lstStyle/>
          <a:p>
            <a:r>
              <a:rPr lang="tr-TR" dirty="0" smtClean="0"/>
              <a:t>A </a:t>
            </a:r>
            <a:r>
              <a:rPr lang="tr-TR" dirty="0" err="1" smtClean="0"/>
              <a:t>factor</a:t>
            </a:r>
            <a:r>
              <a:rPr lang="tr-TR" dirty="0" smtClean="0"/>
              <a:t> is </a:t>
            </a:r>
            <a:r>
              <a:rPr lang="tr-TR" dirty="0" err="1" smtClean="0"/>
              <a:t>both</a:t>
            </a:r>
            <a:r>
              <a:rPr lang="tr-TR" dirty="0" smtClean="0"/>
              <a:t> </a:t>
            </a:r>
            <a:r>
              <a:rPr lang="tr-TR" dirty="0" err="1" smtClean="0"/>
              <a:t>necessary</a:t>
            </a:r>
            <a:r>
              <a:rPr lang="tr-TR" dirty="0" smtClean="0"/>
              <a:t> </a:t>
            </a:r>
            <a:r>
              <a:rPr lang="tr-TR" dirty="0" err="1" smtClean="0"/>
              <a:t>and</a:t>
            </a:r>
            <a:r>
              <a:rPr lang="tr-TR" dirty="0" smtClean="0"/>
              <a:t> </a:t>
            </a:r>
            <a:r>
              <a:rPr lang="tr-TR" dirty="0" err="1" smtClean="0"/>
              <a:t>sufficient</a:t>
            </a:r>
            <a:r>
              <a:rPr lang="tr-TR" dirty="0" smtClean="0"/>
              <a:t> </a:t>
            </a:r>
            <a:r>
              <a:rPr lang="tr-TR" dirty="0" err="1" smtClean="0"/>
              <a:t>for</a:t>
            </a:r>
            <a:r>
              <a:rPr lang="tr-TR" dirty="0" smtClean="0"/>
              <a:t> </a:t>
            </a:r>
            <a:r>
              <a:rPr lang="tr-TR" dirty="0" err="1" smtClean="0"/>
              <a:t>producing</a:t>
            </a:r>
            <a:r>
              <a:rPr lang="tr-TR" dirty="0" smtClean="0"/>
              <a:t> </a:t>
            </a:r>
            <a:r>
              <a:rPr lang="tr-TR" dirty="0" err="1" smtClean="0"/>
              <a:t>the</a:t>
            </a:r>
            <a:r>
              <a:rPr lang="tr-TR" dirty="0" smtClean="0"/>
              <a:t> </a:t>
            </a:r>
            <a:r>
              <a:rPr lang="tr-TR" dirty="0" err="1" smtClean="0"/>
              <a:t>disease</a:t>
            </a:r>
            <a:endParaRPr lang="tr-TR" dirty="0" smtClean="0"/>
          </a:p>
          <a:p>
            <a:r>
              <a:rPr lang="tr-TR" dirty="0" err="1" smtClean="0"/>
              <a:t>Without</a:t>
            </a:r>
            <a:r>
              <a:rPr lang="tr-TR" dirty="0" smtClean="0"/>
              <a:t> </a:t>
            </a:r>
            <a:r>
              <a:rPr lang="tr-TR" dirty="0" err="1" smtClean="0"/>
              <a:t>that</a:t>
            </a:r>
            <a:r>
              <a:rPr lang="tr-TR" dirty="0" smtClean="0"/>
              <a:t> </a:t>
            </a:r>
            <a:r>
              <a:rPr lang="tr-TR" dirty="0" err="1" smtClean="0"/>
              <a:t>factor</a:t>
            </a:r>
            <a:r>
              <a:rPr lang="tr-TR" dirty="0" smtClean="0"/>
              <a:t>, </a:t>
            </a:r>
            <a:r>
              <a:rPr lang="tr-TR" dirty="0" err="1" smtClean="0"/>
              <a:t>the</a:t>
            </a:r>
            <a:r>
              <a:rPr lang="tr-TR" dirty="0" smtClean="0"/>
              <a:t> </a:t>
            </a:r>
            <a:r>
              <a:rPr lang="tr-TR" dirty="0" err="1" smtClean="0"/>
              <a:t>disease</a:t>
            </a:r>
            <a:r>
              <a:rPr lang="tr-TR" dirty="0" smtClean="0"/>
              <a:t> </a:t>
            </a:r>
            <a:r>
              <a:rPr lang="tr-TR" dirty="0" err="1" smtClean="0"/>
              <a:t>never</a:t>
            </a:r>
            <a:r>
              <a:rPr lang="tr-TR" dirty="0" smtClean="0"/>
              <a:t> </a:t>
            </a:r>
            <a:r>
              <a:rPr lang="tr-TR" dirty="0" err="1" smtClean="0"/>
              <a:t>develops</a:t>
            </a:r>
            <a:r>
              <a:rPr lang="tr-TR" dirty="0" smtClean="0"/>
              <a:t> ( </a:t>
            </a:r>
            <a:r>
              <a:rPr lang="tr-TR" b="1" dirty="0" err="1" smtClean="0">
                <a:solidFill>
                  <a:srgbClr val="C00000"/>
                </a:solidFill>
              </a:rPr>
              <a:t>the</a:t>
            </a:r>
            <a:r>
              <a:rPr lang="tr-TR" b="1" dirty="0" smtClean="0">
                <a:solidFill>
                  <a:srgbClr val="C00000"/>
                </a:solidFill>
              </a:rPr>
              <a:t> </a:t>
            </a:r>
            <a:r>
              <a:rPr lang="tr-TR" b="1" dirty="0" err="1" smtClean="0">
                <a:solidFill>
                  <a:srgbClr val="C00000"/>
                </a:solidFill>
              </a:rPr>
              <a:t>factor</a:t>
            </a:r>
            <a:r>
              <a:rPr lang="tr-TR" b="1" dirty="0" smtClean="0">
                <a:solidFill>
                  <a:srgbClr val="C00000"/>
                </a:solidFill>
              </a:rPr>
              <a:t> is </a:t>
            </a:r>
            <a:r>
              <a:rPr lang="tr-TR" b="1" dirty="0" err="1" smtClean="0">
                <a:solidFill>
                  <a:srgbClr val="C00000"/>
                </a:solidFill>
              </a:rPr>
              <a:t>necessary</a:t>
            </a:r>
            <a:r>
              <a:rPr lang="tr-TR" dirty="0" smtClean="0"/>
              <a:t>), </a:t>
            </a:r>
            <a:r>
              <a:rPr lang="tr-TR" dirty="0" err="1" smtClean="0"/>
              <a:t>and</a:t>
            </a:r>
            <a:r>
              <a:rPr lang="tr-TR" dirty="0" smtClean="0"/>
              <a:t> in </a:t>
            </a:r>
            <a:r>
              <a:rPr lang="tr-TR" dirty="0" err="1" smtClean="0"/>
              <a:t>the</a:t>
            </a:r>
            <a:r>
              <a:rPr lang="tr-TR" dirty="0" smtClean="0"/>
              <a:t> presence of </a:t>
            </a:r>
            <a:r>
              <a:rPr lang="tr-TR" dirty="0" err="1" smtClean="0"/>
              <a:t>that</a:t>
            </a:r>
            <a:r>
              <a:rPr lang="tr-TR" dirty="0" smtClean="0"/>
              <a:t> </a:t>
            </a:r>
            <a:r>
              <a:rPr lang="tr-TR" dirty="0" err="1" smtClean="0"/>
              <a:t>factor</a:t>
            </a:r>
            <a:r>
              <a:rPr lang="tr-TR" dirty="0" smtClean="0"/>
              <a:t>, </a:t>
            </a:r>
            <a:r>
              <a:rPr lang="tr-TR" dirty="0" err="1" smtClean="0"/>
              <a:t>the</a:t>
            </a:r>
            <a:r>
              <a:rPr lang="tr-TR" dirty="0" smtClean="0"/>
              <a:t> </a:t>
            </a:r>
            <a:r>
              <a:rPr lang="tr-TR" dirty="0" err="1" smtClean="0"/>
              <a:t>disease</a:t>
            </a:r>
            <a:r>
              <a:rPr lang="tr-TR" dirty="0" smtClean="0"/>
              <a:t> </a:t>
            </a:r>
            <a:r>
              <a:rPr lang="tr-TR" dirty="0" err="1" smtClean="0"/>
              <a:t>always</a:t>
            </a:r>
            <a:r>
              <a:rPr lang="tr-TR" dirty="0" smtClean="0"/>
              <a:t> </a:t>
            </a:r>
            <a:r>
              <a:rPr lang="tr-TR" dirty="0" err="1" smtClean="0"/>
              <a:t>develops</a:t>
            </a:r>
            <a:r>
              <a:rPr lang="tr-TR" dirty="0" smtClean="0"/>
              <a:t> (</a:t>
            </a:r>
            <a:r>
              <a:rPr lang="tr-TR" b="1" dirty="0" err="1" smtClean="0">
                <a:solidFill>
                  <a:srgbClr val="C00000"/>
                </a:solidFill>
              </a:rPr>
              <a:t>the</a:t>
            </a:r>
            <a:r>
              <a:rPr lang="tr-TR" b="1" dirty="0" smtClean="0">
                <a:solidFill>
                  <a:srgbClr val="C00000"/>
                </a:solidFill>
              </a:rPr>
              <a:t> </a:t>
            </a:r>
            <a:r>
              <a:rPr lang="tr-TR" b="1" dirty="0" err="1" smtClean="0">
                <a:solidFill>
                  <a:srgbClr val="C00000"/>
                </a:solidFill>
              </a:rPr>
              <a:t>factor</a:t>
            </a:r>
            <a:r>
              <a:rPr lang="tr-TR" b="1" dirty="0" smtClean="0">
                <a:solidFill>
                  <a:srgbClr val="C00000"/>
                </a:solidFill>
              </a:rPr>
              <a:t> is </a:t>
            </a:r>
            <a:r>
              <a:rPr lang="tr-TR" b="1" dirty="0" err="1" smtClean="0">
                <a:solidFill>
                  <a:srgbClr val="C00000"/>
                </a:solidFill>
              </a:rPr>
              <a:t>sufficient</a:t>
            </a:r>
            <a:r>
              <a:rPr lang="tr-TR" dirty="0" smtClean="0"/>
              <a:t>) (</a:t>
            </a:r>
            <a:r>
              <a:rPr lang="tr-TR" dirty="0" err="1" smtClean="0"/>
              <a:t>i.e</a:t>
            </a:r>
            <a:r>
              <a:rPr lang="tr-TR" dirty="0" smtClean="0"/>
              <a:t>. </a:t>
            </a:r>
            <a:r>
              <a:rPr lang="tr-TR" dirty="0" err="1" smtClean="0"/>
              <a:t>Some</a:t>
            </a:r>
            <a:r>
              <a:rPr lang="tr-TR" dirty="0" smtClean="0"/>
              <a:t> </a:t>
            </a:r>
            <a:r>
              <a:rPr lang="tr-TR" dirty="0" err="1"/>
              <a:t>i</a:t>
            </a:r>
            <a:r>
              <a:rPr lang="tr-TR" dirty="0" err="1" smtClean="0"/>
              <a:t>nfectious</a:t>
            </a:r>
            <a:r>
              <a:rPr lang="tr-TR" dirty="0" smtClean="0"/>
              <a:t> </a:t>
            </a:r>
            <a:r>
              <a:rPr lang="tr-TR" dirty="0" err="1" smtClean="0"/>
              <a:t>disease</a:t>
            </a:r>
            <a:r>
              <a:rPr lang="tr-TR" dirty="0" smtClean="0"/>
              <a:t>)</a:t>
            </a:r>
          </a:p>
          <a:p>
            <a:pPr marL="0" indent="0">
              <a:buNone/>
            </a:pPr>
            <a:endParaRPr lang="tr-TR" dirty="0"/>
          </a:p>
        </p:txBody>
      </p:sp>
      <p:sp>
        <p:nvSpPr>
          <p:cNvPr id="5" name="Dikdörtgen 4"/>
          <p:cNvSpPr/>
          <p:nvPr/>
        </p:nvSpPr>
        <p:spPr>
          <a:xfrm>
            <a:off x="1115616" y="4824876"/>
            <a:ext cx="187220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Factor</a:t>
            </a:r>
            <a:r>
              <a:rPr lang="tr-TR" dirty="0" smtClean="0"/>
              <a:t>  A</a:t>
            </a:r>
            <a:endParaRPr lang="tr-TR" dirty="0"/>
          </a:p>
        </p:txBody>
      </p:sp>
      <p:sp>
        <p:nvSpPr>
          <p:cNvPr id="6" name="Dikdörtgen 5"/>
          <p:cNvSpPr/>
          <p:nvPr/>
        </p:nvSpPr>
        <p:spPr>
          <a:xfrm>
            <a:off x="5796136" y="4824876"/>
            <a:ext cx="1944216"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Disease</a:t>
            </a:r>
            <a:endParaRPr lang="tr-TR" dirty="0"/>
          </a:p>
        </p:txBody>
      </p:sp>
      <p:cxnSp>
        <p:nvCxnSpPr>
          <p:cNvPr id="8" name="Düz Ok Bağlayıcısı 7"/>
          <p:cNvCxnSpPr/>
          <p:nvPr/>
        </p:nvCxnSpPr>
        <p:spPr>
          <a:xfrm>
            <a:off x="3491880" y="5282076"/>
            <a:ext cx="1584176"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96904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16632"/>
            <a:ext cx="8229600" cy="1143000"/>
          </a:xfrm>
        </p:spPr>
        <p:txBody>
          <a:bodyPr/>
          <a:lstStyle/>
          <a:p>
            <a:r>
              <a:rPr lang="tr-TR" dirty="0" smtClean="0"/>
              <a:t>2. </a:t>
            </a:r>
            <a:r>
              <a:rPr lang="tr-TR" dirty="0" err="1" smtClean="0"/>
              <a:t>Necessary</a:t>
            </a:r>
            <a:r>
              <a:rPr lang="tr-TR" dirty="0" smtClean="0"/>
              <a:t>, but not </a:t>
            </a:r>
            <a:r>
              <a:rPr lang="tr-TR" dirty="0" err="1" smtClean="0"/>
              <a:t>sufficient</a:t>
            </a:r>
            <a:endParaRPr lang="tr-TR" dirty="0"/>
          </a:p>
        </p:txBody>
      </p:sp>
      <p:sp>
        <p:nvSpPr>
          <p:cNvPr id="3" name="İçerik Yer Tutucusu 2"/>
          <p:cNvSpPr>
            <a:spLocks noGrp="1"/>
          </p:cNvSpPr>
          <p:nvPr>
            <p:ph idx="1"/>
          </p:nvPr>
        </p:nvSpPr>
        <p:spPr>
          <a:xfrm>
            <a:off x="539552" y="1268760"/>
            <a:ext cx="8229600" cy="5037192"/>
          </a:xfrm>
        </p:spPr>
        <p:txBody>
          <a:bodyPr/>
          <a:lstStyle/>
          <a:p>
            <a:r>
              <a:rPr lang="tr-TR" dirty="0" err="1" smtClean="0"/>
              <a:t>In</a:t>
            </a:r>
            <a:r>
              <a:rPr lang="tr-TR" dirty="0" smtClean="0"/>
              <a:t> </a:t>
            </a:r>
            <a:r>
              <a:rPr lang="tr-TR" dirty="0" err="1" smtClean="0"/>
              <a:t>this</a:t>
            </a:r>
            <a:r>
              <a:rPr lang="tr-TR" dirty="0" smtClean="0"/>
              <a:t> model; </a:t>
            </a:r>
            <a:r>
              <a:rPr lang="tr-TR" b="1" dirty="0" err="1" smtClean="0">
                <a:solidFill>
                  <a:srgbClr val="C00000"/>
                </a:solidFill>
              </a:rPr>
              <a:t>each</a:t>
            </a:r>
            <a:r>
              <a:rPr lang="tr-TR" b="1" dirty="0" smtClean="0">
                <a:solidFill>
                  <a:srgbClr val="C00000"/>
                </a:solidFill>
              </a:rPr>
              <a:t> </a:t>
            </a:r>
            <a:r>
              <a:rPr lang="tr-TR" b="1" dirty="0" err="1" smtClean="0">
                <a:solidFill>
                  <a:srgbClr val="C00000"/>
                </a:solidFill>
              </a:rPr>
              <a:t>factor</a:t>
            </a:r>
            <a:r>
              <a:rPr lang="tr-TR" b="1" dirty="0" smtClean="0">
                <a:solidFill>
                  <a:srgbClr val="C00000"/>
                </a:solidFill>
              </a:rPr>
              <a:t> </a:t>
            </a:r>
            <a:r>
              <a:rPr lang="tr-TR" dirty="0" smtClean="0"/>
              <a:t>is </a:t>
            </a:r>
            <a:r>
              <a:rPr lang="tr-TR" dirty="0" err="1" smtClean="0"/>
              <a:t>necessary</a:t>
            </a:r>
            <a:r>
              <a:rPr lang="tr-TR" dirty="0" smtClean="0"/>
              <a:t>, but not </a:t>
            </a:r>
            <a:r>
              <a:rPr lang="tr-TR" dirty="0" err="1" smtClean="0"/>
              <a:t>sufficient</a:t>
            </a:r>
            <a:r>
              <a:rPr lang="tr-TR" dirty="0" smtClean="0"/>
              <a:t> </a:t>
            </a:r>
            <a:r>
              <a:rPr lang="tr-TR" dirty="0" err="1" smtClean="0"/>
              <a:t>to</a:t>
            </a:r>
            <a:r>
              <a:rPr lang="tr-TR" dirty="0" smtClean="0"/>
              <a:t> </a:t>
            </a:r>
            <a:r>
              <a:rPr lang="tr-TR" dirty="0" err="1" smtClean="0"/>
              <a:t>cause</a:t>
            </a:r>
            <a:r>
              <a:rPr lang="tr-TR" dirty="0" smtClean="0"/>
              <a:t> </a:t>
            </a:r>
            <a:r>
              <a:rPr lang="tr-TR" dirty="0" err="1" smtClean="0"/>
              <a:t>the</a:t>
            </a:r>
            <a:r>
              <a:rPr lang="tr-TR" dirty="0" smtClean="0"/>
              <a:t> </a:t>
            </a:r>
            <a:r>
              <a:rPr lang="tr-TR" dirty="0" err="1" smtClean="0"/>
              <a:t>disease</a:t>
            </a:r>
            <a:endParaRPr lang="tr-TR" dirty="0" smtClean="0"/>
          </a:p>
          <a:p>
            <a:r>
              <a:rPr lang="tr-TR" dirty="0" err="1" smtClean="0"/>
              <a:t>Multiple</a:t>
            </a:r>
            <a:r>
              <a:rPr lang="tr-TR" dirty="0" smtClean="0"/>
              <a:t> </a:t>
            </a:r>
            <a:r>
              <a:rPr lang="tr-TR" dirty="0" err="1" smtClean="0"/>
              <a:t>factors</a:t>
            </a:r>
            <a:r>
              <a:rPr lang="tr-TR" dirty="0" smtClean="0"/>
              <a:t> </a:t>
            </a:r>
            <a:r>
              <a:rPr lang="tr-TR" dirty="0" err="1" smtClean="0"/>
              <a:t>are</a:t>
            </a:r>
            <a:r>
              <a:rPr lang="tr-TR" dirty="0" smtClean="0"/>
              <a:t> </a:t>
            </a:r>
            <a:r>
              <a:rPr lang="tr-TR" dirty="0" err="1" smtClean="0"/>
              <a:t>required</a:t>
            </a:r>
            <a:endParaRPr lang="tr-TR" dirty="0"/>
          </a:p>
        </p:txBody>
      </p:sp>
      <p:sp>
        <p:nvSpPr>
          <p:cNvPr id="4" name="Dikdörtgen 3"/>
          <p:cNvSpPr/>
          <p:nvPr/>
        </p:nvSpPr>
        <p:spPr>
          <a:xfrm>
            <a:off x="611560" y="3068960"/>
            <a:ext cx="2376264" cy="331236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1043608" y="3356992"/>
            <a:ext cx="151216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Factor</a:t>
            </a:r>
            <a:r>
              <a:rPr lang="tr-TR" dirty="0" smtClean="0"/>
              <a:t>  A</a:t>
            </a:r>
            <a:endParaRPr lang="tr-TR" dirty="0"/>
          </a:p>
        </p:txBody>
      </p:sp>
      <p:sp>
        <p:nvSpPr>
          <p:cNvPr id="6" name="Dikdörtgen 5"/>
          <p:cNvSpPr/>
          <p:nvPr/>
        </p:nvSpPr>
        <p:spPr>
          <a:xfrm>
            <a:off x="1051767" y="4365104"/>
            <a:ext cx="151216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Factor</a:t>
            </a:r>
            <a:r>
              <a:rPr lang="tr-TR" dirty="0" smtClean="0"/>
              <a:t>  B</a:t>
            </a:r>
            <a:endParaRPr lang="tr-TR" dirty="0"/>
          </a:p>
        </p:txBody>
      </p:sp>
      <p:sp>
        <p:nvSpPr>
          <p:cNvPr id="7" name="Dikdörtgen 6"/>
          <p:cNvSpPr/>
          <p:nvPr/>
        </p:nvSpPr>
        <p:spPr>
          <a:xfrm>
            <a:off x="1048106" y="5373216"/>
            <a:ext cx="151216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Factor</a:t>
            </a:r>
            <a:r>
              <a:rPr lang="tr-TR" dirty="0" smtClean="0"/>
              <a:t>  C</a:t>
            </a:r>
            <a:endParaRPr lang="tr-TR" dirty="0"/>
          </a:p>
        </p:txBody>
      </p:sp>
      <p:sp>
        <p:nvSpPr>
          <p:cNvPr id="8" name="Dikdörtgen 7"/>
          <p:cNvSpPr/>
          <p:nvPr/>
        </p:nvSpPr>
        <p:spPr>
          <a:xfrm>
            <a:off x="5666103" y="4271375"/>
            <a:ext cx="2088232" cy="9075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Disease</a:t>
            </a:r>
            <a:endParaRPr lang="tr-TR" dirty="0"/>
          </a:p>
        </p:txBody>
      </p:sp>
      <p:sp>
        <p:nvSpPr>
          <p:cNvPr id="9" name="Sağ Ok 8"/>
          <p:cNvSpPr/>
          <p:nvPr/>
        </p:nvSpPr>
        <p:spPr>
          <a:xfrm>
            <a:off x="3563888" y="4437111"/>
            <a:ext cx="1986520" cy="3327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1" name="Düz Ok Bağlayıcısı 10"/>
          <p:cNvCxnSpPr/>
          <p:nvPr/>
        </p:nvCxnSpPr>
        <p:spPr>
          <a:xfrm>
            <a:off x="1635897" y="3746267"/>
            <a:ext cx="2736304" cy="72008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5" name="Düz Ok Bağlayıcısı 14"/>
          <p:cNvCxnSpPr/>
          <p:nvPr/>
        </p:nvCxnSpPr>
        <p:spPr>
          <a:xfrm>
            <a:off x="1195783" y="4519997"/>
            <a:ext cx="3217349" cy="99296"/>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9" name="Düz Ok Bağlayıcısı 18"/>
          <p:cNvCxnSpPr/>
          <p:nvPr/>
        </p:nvCxnSpPr>
        <p:spPr>
          <a:xfrm flipV="1">
            <a:off x="1698532" y="4725143"/>
            <a:ext cx="2736304" cy="576064"/>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77091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 </a:t>
            </a:r>
            <a:r>
              <a:rPr lang="tr-TR" dirty="0" err="1" smtClean="0"/>
              <a:t>Suffficient</a:t>
            </a:r>
            <a:r>
              <a:rPr lang="tr-TR" dirty="0" smtClean="0"/>
              <a:t>, but not </a:t>
            </a:r>
            <a:r>
              <a:rPr lang="tr-TR" dirty="0" err="1" smtClean="0"/>
              <a:t>necessary</a:t>
            </a:r>
            <a:endParaRPr lang="tr-TR" dirty="0"/>
          </a:p>
        </p:txBody>
      </p:sp>
      <p:sp>
        <p:nvSpPr>
          <p:cNvPr id="3" name="İçerik Yer Tutucusu 2"/>
          <p:cNvSpPr>
            <a:spLocks noGrp="1"/>
          </p:cNvSpPr>
          <p:nvPr>
            <p:ph idx="1"/>
          </p:nvPr>
        </p:nvSpPr>
        <p:spPr>
          <a:xfrm>
            <a:off x="395536" y="1920200"/>
            <a:ext cx="8229600" cy="4389120"/>
          </a:xfrm>
        </p:spPr>
        <p:txBody>
          <a:bodyPr/>
          <a:lstStyle/>
          <a:p>
            <a:r>
              <a:rPr lang="tr-TR" dirty="0" err="1" smtClean="0"/>
              <a:t>In</a:t>
            </a:r>
            <a:r>
              <a:rPr lang="tr-TR" dirty="0" smtClean="0"/>
              <a:t> </a:t>
            </a:r>
            <a:r>
              <a:rPr lang="tr-TR" dirty="0" err="1" smtClean="0"/>
              <a:t>this</a:t>
            </a:r>
            <a:r>
              <a:rPr lang="tr-TR" dirty="0" smtClean="0"/>
              <a:t> model, </a:t>
            </a:r>
            <a:r>
              <a:rPr lang="tr-TR" dirty="0" err="1" smtClean="0"/>
              <a:t>the</a:t>
            </a:r>
            <a:r>
              <a:rPr lang="tr-TR" dirty="0" smtClean="0"/>
              <a:t> </a:t>
            </a:r>
            <a:r>
              <a:rPr lang="tr-TR" dirty="0" err="1" smtClean="0"/>
              <a:t>factor</a:t>
            </a:r>
            <a:r>
              <a:rPr lang="tr-TR" dirty="0" smtClean="0"/>
              <a:t> </a:t>
            </a:r>
            <a:r>
              <a:rPr lang="tr-TR" dirty="0" err="1" smtClean="0"/>
              <a:t>alone</a:t>
            </a:r>
            <a:r>
              <a:rPr lang="tr-TR" dirty="0" smtClean="0"/>
              <a:t> can </a:t>
            </a:r>
            <a:r>
              <a:rPr lang="tr-TR" dirty="0" err="1" smtClean="0"/>
              <a:t>produce</a:t>
            </a:r>
            <a:r>
              <a:rPr lang="tr-TR" dirty="0" smtClean="0"/>
              <a:t> </a:t>
            </a:r>
            <a:r>
              <a:rPr lang="tr-TR" dirty="0" err="1" smtClean="0"/>
              <a:t>the</a:t>
            </a:r>
            <a:r>
              <a:rPr lang="tr-TR" dirty="0" smtClean="0"/>
              <a:t> </a:t>
            </a:r>
            <a:r>
              <a:rPr lang="tr-TR" dirty="0" err="1" smtClean="0"/>
              <a:t>disease</a:t>
            </a:r>
            <a:r>
              <a:rPr lang="tr-TR" dirty="0" smtClean="0"/>
              <a:t>, bu </a:t>
            </a:r>
            <a:r>
              <a:rPr lang="tr-TR" dirty="0" err="1" smtClean="0"/>
              <a:t>the</a:t>
            </a:r>
            <a:r>
              <a:rPr lang="tr-TR" dirty="0" smtClean="0"/>
              <a:t> </a:t>
            </a:r>
            <a:r>
              <a:rPr lang="tr-TR" dirty="0" err="1" smtClean="0"/>
              <a:t>other</a:t>
            </a:r>
            <a:r>
              <a:rPr lang="tr-TR" dirty="0" smtClean="0"/>
              <a:t> </a:t>
            </a:r>
            <a:r>
              <a:rPr lang="tr-TR" dirty="0" err="1" smtClean="0"/>
              <a:t>factors</a:t>
            </a:r>
            <a:r>
              <a:rPr lang="tr-TR" dirty="0" smtClean="0"/>
              <a:t> can </a:t>
            </a:r>
            <a:r>
              <a:rPr lang="tr-TR" dirty="0" err="1" smtClean="0"/>
              <a:t>act</a:t>
            </a:r>
            <a:r>
              <a:rPr lang="tr-TR" dirty="0" smtClean="0"/>
              <a:t> </a:t>
            </a:r>
            <a:r>
              <a:rPr lang="tr-TR" dirty="0" err="1" smtClean="0"/>
              <a:t>the</a:t>
            </a:r>
            <a:r>
              <a:rPr lang="tr-TR" dirty="0" smtClean="0"/>
              <a:t> </a:t>
            </a:r>
            <a:r>
              <a:rPr lang="tr-TR" dirty="0" err="1" smtClean="0"/>
              <a:t>same</a:t>
            </a:r>
            <a:r>
              <a:rPr lang="tr-TR" dirty="0" smtClean="0"/>
              <a:t> role</a:t>
            </a:r>
          </a:p>
          <a:p>
            <a:r>
              <a:rPr lang="tr-TR" dirty="0" err="1" smtClean="0"/>
              <a:t>Example</a:t>
            </a:r>
            <a:r>
              <a:rPr lang="tr-TR" dirty="0" smtClean="0"/>
              <a:t>: </a:t>
            </a:r>
            <a:r>
              <a:rPr lang="tr-TR" dirty="0" err="1" smtClean="0"/>
              <a:t>Either</a:t>
            </a:r>
            <a:r>
              <a:rPr lang="tr-TR" dirty="0" smtClean="0"/>
              <a:t> </a:t>
            </a:r>
            <a:r>
              <a:rPr lang="tr-TR" dirty="0" err="1" smtClean="0"/>
              <a:t>radiation</a:t>
            </a:r>
            <a:r>
              <a:rPr lang="tr-TR" dirty="0" smtClean="0"/>
              <a:t> </a:t>
            </a:r>
            <a:r>
              <a:rPr lang="tr-TR" dirty="0" err="1" smtClean="0"/>
              <a:t>or</a:t>
            </a:r>
            <a:r>
              <a:rPr lang="tr-TR" dirty="0" smtClean="0"/>
              <a:t> benzene </a:t>
            </a:r>
            <a:r>
              <a:rPr lang="tr-TR" dirty="0" err="1" smtClean="0"/>
              <a:t>exposure</a:t>
            </a:r>
            <a:r>
              <a:rPr lang="tr-TR" dirty="0" smtClean="0"/>
              <a:t> can </a:t>
            </a:r>
            <a:r>
              <a:rPr lang="tr-TR" dirty="0" err="1" smtClean="0"/>
              <a:t>each</a:t>
            </a:r>
            <a:r>
              <a:rPr lang="tr-TR" dirty="0" smtClean="0"/>
              <a:t> </a:t>
            </a:r>
            <a:r>
              <a:rPr lang="tr-TR" dirty="0" err="1" smtClean="0"/>
              <a:t>produce</a:t>
            </a:r>
            <a:r>
              <a:rPr lang="tr-TR" dirty="0" smtClean="0"/>
              <a:t> </a:t>
            </a:r>
            <a:r>
              <a:rPr lang="tr-TR" dirty="0" err="1" smtClean="0"/>
              <a:t>leukemia</a:t>
            </a:r>
            <a:r>
              <a:rPr lang="tr-TR" dirty="0" smtClean="0"/>
              <a:t> </a:t>
            </a:r>
            <a:r>
              <a:rPr lang="tr-TR" dirty="0" err="1" smtClean="0"/>
              <a:t>without</a:t>
            </a:r>
            <a:r>
              <a:rPr lang="tr-TR" dirty="0" smtClean="0"/>
              <a:t> </a:t>
            </a:r>
            <a:r>
              <a:rPr lang="tr-TR" dirty="0" err="1" smtClean="0"/>
              <a:t>the</a:t>
            </a:r>
            <a:r>
              <a:rPr lang="tr-TR" dirty="0" smtClean="0"/>
              <a:t> presence of </a:t>
            </a:r>
            <a:r>
              <a:rPr lang="tr-TR" dirty="0" err="1" smtClean="0"/>
              <a:t>the</a:t>
            </a:r>
            <a:r>
              <a:rPr lang="tr-TR" dirty="0" smtClean="0"/>
              <a:t> </a:t>
            </a:r>
            <a:r>
              <a:rPr lang="tr-TR" dirty="0" err="1" smtClean="0"/>
              <a:t>other</a:t>
            </a:r>
            <a:r>
              <a:rPr lang="tr-TR" dirty="0" smtClean="0"/>
              <a:t> </a:t>
            </a:r>
            <a:endParaRPr lang="tr-TR" dirty="0"/>
          </a:p>
        </p:txBody>
      </p:sp>
      <p:sp>
        <p:nvSpPr>
          <p:cNvPr id="4" name="Dikdörtgen 3"/>
          <p:cNvSpPr/>
          <p:nvPr/>
        </p:nvSpPr>
        <p:spPr>
          <a:xfrm>
            <a:off x="755576" y="4221088"/>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Factor</a:t>
            </a:r>
            <a:r>
              <a:rPr lang="tr-TR" dirty="0" smtClean="0"/>
              <a:t>  A</a:t>
            </a:r>
            <a:endParaRPr lang="tr-TR" dirty="0"/>
          </a:p>
        </p:txBody>
      </p:sp>
      <p:sp>
        <p:nvSpPr>
          <p:cNvPr id="5" name="Dikdörtgen 4"/>
          <p:cNvSpPr/>
          <p:nvPr/>
        </p:nvSpPr>
        <p:spPr>
          <a:xfrm>
            <a:off x="755576" y="5013176"/>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Factor</a:t>
            </a:r>
            <a:r>
              <a:rPr lang="tr-TR" dirty="0" smtClean="0"/>
              <a:t>  B</a:t>
            </a:r>
            <a:endParaRPr lang="tr-TR" dirty="0"/>
          </a:p>
        </p:txBody>
      </p:sp>
      <p:sp>
        <p:nvSpPr>
          <p:cNvPr id="6" name="Dikdörtgen 5"/>
          <p:cNvSpPr/>
          <p:nvPr/>
        </p:nvSpPr>
        <p:spPr>
          <a:xfrm>
            <a:off x="755576" y="5805264"/>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Factor</a:t>
            </a:r>
            <a:r>
              <a:rPr lang="tr-TR" dirty="0" smtClean="0"/>
              <a:t>  C</a:t>
            </a:r>
            <a:endParaRPr lang="tr-TR" dirty="0"/>
          </a:p>
        </p:txBody>
      </p:sp>
      <p:sp>
        <p:nvSpPr>
          <p:cNvPr id="8" name="Metin kutusu 7"/>
          <p:cNvSpPr txBox="1"/>
          <p:nvPr/>
        </p:nvSpPr>
        <p:spPr>
          <a:xfrm>
            <a:off x="1270316" y="4643844"/>
            <a:ext cx="397866" cy="369332"/>
          </a:xfrm>
          <a:prstGeom prst="rect">
            <a:avLst/>
          </a:prstGeom>
          <a:noFill/>
        </p:spPr>
        <p:txBody>
          <a:bodyPr wrap="none" rtlCol="0">
            <a:spAutoFit/>
          </a:bodyPr>
          <a:lstStyle/>
          <a:p>
            <a:r>
              <a:rPr lang="tr-TR" dirty="0" err="1" smtClean="0"/>
              <a:t>or</a:t>
            </a:r>
            <a:endParaRPr lang="tr-TR" dirty="0"/>
          </a:p>
        </p:txBody>
      </p:sp>
      <p:sp>
        <p:nvSpPr>
          <p:cNvPr id="9" name="Metin kutusu 8"/>
          <p:cNvSpPr txBox="1"/>
          <p:nvPr/>
        </p:nvSpPr>
        <p:spPr>
          <a:xfrm>
            <a:off x="1270316" y="5435932"/>
            <a:ext cx="397866" cy="369332"/>
          </a:xfrm>
          <a:prstGeom prst="rect">
            <a:avLst/>
          </a:prstGeom>
          <a:noFill/>
        </p:spPr>
        <p:txBody>
          <a:bodyPr wrap="none" rtlCol="0">
            <a:spAutoFit/>
          </a:bodyPr>
          <a:lstStyle/>
          <a:p>
            <a:r>
              <a:rPr lang="tr-TR" dirty="0" err="1" smtClean="0"/>
              <a:t>or</a:t>
            </a:r>
            <a:endParaRPr lang="tr-TR" dirty="0"/>
          </a:p>
        </p:txBody>
      </p:sp>
      <p:sp>
        <p:nvSpPr>
          <p:cNvPr id="10" name="Dikdörtgen 9"/>
          <p:cNvSpPr/>
          <p:nvPr/>
        </p:nvSpPr>
        <p:spPr>
          <a:xfrm>
            <a:off x="5365470" y="4819218"/>
            <a:ext cx="2014841" cy="801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Disease</a:t>
            </a:r>
            <a:endParaRPr lang="tr-TR" dirty="0"/>
          </a:p>
        </p:txBody>
      </p:sp>
      <p:cxnSp>
        <p:nvCxnSpPr>
          <p:cNvPr id="12" name="Düz Ok Bağlayıcısı 11"/>
          <p:cNvCxnSpPr/>
          <p:nvPr/>
        </p:nvCxnSpPr>
        <p:spPr>
          <a:xfrm>
            <a:off x="2699792" y="4509120"/>
            <a:ext cx="2304256" cy="57606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Düz Ok Bağlayıcısı 14"/>
          <p:cNvCxnSpPr/>
          <p:nvPr/>
        </p:nvCxnSpPr>
        <p:spPr>
          <a:xfrm>
            <a:off x="2699792" y="5219908"/>
            <a:ext cx="2304256" cy="4529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2" name="Düz Ok Bağlayıcısı 21"/>
          <p:cNvCxnSpPr/>
          <p:nvPr/>
        </p:nvCxnSpPr>
        <p:spPr>
          <a:xfrm flipV="1">
            <a:off x="2627784" y="5435932"/>
            <a:ext cx="2376264" cy="62136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67881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8229600" cy="1143000"/>
          </a:xfrm>
        </p:spPr>
        <p:txBody>
          <a:bodyPr>
            <a:normAutofit fontScale="90000"/>
          </a:bodyPr>
          <a:lstStyle/>
          <a:p>
            <a:r>
              <a:rPr lang="tr-TR" dirty="0" smtClean="0"/>
              <a:t>4.Neither </a:t>
            </a:r>
            <a:r>
              <a:rPr lang="tr-TR" dirty="0" err="1" smtClean="0"/>
              <a:t>sufficient</a:t>
            </a:r>
            <a:r>
              <a:rPr lang="tr-TR" dirty="0" smtClean="0"/>
              <a:t> </a:t>
            </a:r>
            <a:r>
              <a:rPr lang="tr-TR" dirty="0" err="1" smtClean="0"/>
              <a:t>nor</a:t>
            </a:r>
            <a:r>
              <a:rPr lang="tr-TR" dirty="0" smtClean="0"/>
              <a:t> </a:t>
            </a:r>
            <a:r>
              <a:rPr lang="tr-TR" dirty="0" err="1" smtClean="0"/>
              <a:t>necessary</a:t>
            </a:r>
            <a:endParaRPr lang="tr-TR" dirty="0"/>
          </a:p>
        </p:txBody>
      </p:sp>
      <p:sp>
        <p:nvSpPr>
          <p:cNvPr id="3" name="İçerik Yer Tutucusu 2"/>
          <p:cNvSpPr>
            <a:spLocks noGrp="1"/>
          </p:cNvSpPr>
          <p:nvPr>
            <p:ph idx="1"/>
          </p:nvPr>
        </p:nvSpPr>
        <p:spPr>
          <a:xfrm>
            <a:off x="457200" y="1412776"/>
            <a:ext cx="8229600" cy="4911824"/>
          </a:xfrm>
        </p:spPr>
        <p:txBody>
          <a:bodyPr/>
          <a:lstStyle/>
          <a:p>
            <a:r>
              <a:rPr lang="tr-TR" dirty="0" err="1" smtClean="0"/>
              <a:t>In</a:t>
            </a:r>
            <a:r>
              <a:rPr lang="tr-TR" dirty="0" smtClean="0"/>
              <a:t> </a:t>
            </a:r>
            <a:r>
              <a:rPr lang="tr-TR" dirty="0" err="1" smtClean="0"/>
              <a:t>the</a:t>
            </a:r>
            <a:r>
              <a:rPr lang="tr-TR" dirty="0" smtClean="0"/>
              <a:t> </a:t>
            </a:r>
            <a:r>
              <a:rPr lang="tr-TR" dirty="0" err="1" smtClean="0"/>
              <a:t>fourth</a:t>
            </a:r>
            <a:r>
              <a:rPr lang="tr-TR" dirty="0" smtClean="0"/>
              <a:t> model, a </a:t>
            </a:r>
            <a:r>
              <a:rPr lang="tr-TR" dirty="0" err="1" smtClean="0"/>
              <a:t>factor</a:t>
            </a:r>
            <a:r>
              <a:rPr lang="tr-TR" dirty="0" smtClean="0"/>
              <a:t> , </a:t>
            </a:r>
            <a:r>
              <a:rPr lang="tr-TR" dirty="0" err="1" smtClean="0"/>
              <a:t>by</a:t>
            </a:r>
            <a:r>
              <a:rPr lang="tr-TR" dirty="0" smtClean="0"/>
              <a:t> </a:t>
            </a:r>
            <a:r>
              <a:rPr lang="tr-TR" dirty="0" err="1" smtClean="0"/>
              <a:t>itself</a:t>
            </a:r>
            <a:r>
              <a:rPr lang="tr-TR" dirty="0" smtClean="0"/>
              <a:t>, is </a:t>
            </a:r>
            <a:r>
              <a:rPr lang="tr-TR" dirty="0" err="1" smtClean="0"/>
              <a:t>neither</a:t>
            </a:r>
            <a:r>
              <a:rPr lang="tr-TR" dirty="0" smtClean="0"/>
              <a:t> </a:t>
            </a:r>
            <a:r>
              <a:rPr lang="tr-TR" dirty="0" err="1" smtClean="0"/>
              <a:t>sufficient</a:t>
            </a:r>
            <a:r>
              <a:rPr lang="tr-TR" dirty="0" smtClean="0"/>
              <a:t> </a:t>
            </a:r>
            <a:r>
              <a:rPr lang="tr-TR" dirty="0" err="1" smtClean="0"/>
              <a:t>nor</a:t>
            </a:r>
            <a:r>
              <a:rPr lang="tr-TR" dirty="0" smtClean="0"/>
              <a:t> </a:t>
            </a:r>
            <a:r>
              <a:rPr lang="tr-TR" dirty="0" err="1" smtClean="0"/>
              <a:t>necessary</a:t>
            </a:r>
            <a:r>
              <a:rPr lang="tr-TR" dirty="0" smtClean="0"/>
              <a:t> </a:t>
            </a:r>
            <a:r>
              <a:rPr lang="tr-TR" dirty="0" err="1" smtClean="0"/>
              <a:t>to</a:t>
            </a:r>
            <a:r>
              <a:rPr lang="tr-TR" dirty="0" smtClean="0"/>
              <a:t> </a:t>
            </a:r>
            <a:r>
              <a:rPr lang="tr-TR" dirty="0" err="1" smtClean="0"/>
              <a:t>produce</a:t>
            </a:r>
            <a:r>
              <a:rPr lang="tr-TR" dirty="0" smtClean="0"/>
              <a:t> </a:t>
            </a:r>
            <a:r>
              <a:rPr lang="tr-TR" dirty="0" err="1" smtClean="0"/>
              <a:t>disease</a:t>
            </a:r>
            <a:endParaRPr lang="tr-TR" dirty="0" smtClean="0"/>
          </a:p>
          <a:p>
            <a:r>
              <a:rPr lang="tr-TR" dirty="0" err="1" smtClean="0"/>
              <a:t>This</a:t>
            </a:r>
            <a:r>
              <a:rPr lang="tr-TR" dirty="0" smtClean="0"/>
              <a:t> is </a:t>
            </a:r>
            <a:r>
              <a:rPr lang="tr-TR" dirty="0" err="1" smtClean="0"/>
              <a:t>more</a:t>
            </a:r>
            <a:r>
              <a:rPr lang="tr-TR" dirty="0" smtClean="0"/>
              <a:t> </a:t>
            </a:r>
            <a:r>
              <a:rPr lang="tr-TR" dirty="0" err="1" smtClean="0"/>
              <a:t>complex</a:t>
            </a:r>
            <a:r>
              <a:rPr lang="tr-TR" dirty="0" smtClean="0"/>
              <a:t> model </a:t>
            </a:r>
            <a:r>
              <a:rPr lang="tr-TR" dirty="0" err="1" smtClean="0"/>
              <a:t>and</a:t>
            </a:r>
            <a:r>
              <a:rPr lang="tr-TR" dirty="0" smtClean="0"/>
              <a:t> </a:t>
            </a:r>
            <a:r>
              <a:rPr lang="tr-TR" dirty="0" err="1" smtClean="0"/>
              <a:t>represents</a:t>
            </a:r>
            <a:r>
              <a:rPr lang="tr-TR" dirty="0" smtClean="0"/>
              <a:t> </a:t>
            </a:r>
            <a:r>
              <a:rPr lang="tr-TR" dirty="0" err="1" smtClean="0"/>
              <a:t>the</a:t>
            </a:r>
            <a:r>
              <a:rPr lang="tr-TR" dirty="0" smtClean="0"/>
              <a:t> </a:t>
            </a:r>
            <a:r>
              <a:rPr lang="tr-TR" dirty="0" err="1" smtClean="0"/>
              <a:t>causal</a:t>
            </a:r>
            <a:r>
              <a:rPr lang="tr-TR" dirty="0" smtClean="0"/>
              <a:t> </a:t>
            </a:r>
            <a:r>
              <a:rPr lang="tr-TR" dirty="0" err="1" smtClean="0"/>
              <a:t>relationships</a:t>
            </a:r>
            <a:r>
              <a:rPr lang="tr-TR" dirty="0" smtClean="0"/>
              <a:t> in </a:t>
            </a:r>
            <a:r>
              <a:rPr lang="tr-TR" dirty="0" err="1" smtClean="0"/>
              <a:t>most</a:t>
            </a:r>
            <a:r>
              <a:rPr lang="tr-TR" dirty="0" smtClean="0"/>
              <a:t> </a:t>
            </a:r>
            <a:r>
              <a:rPr lang="tr-TR" dirty="0" err="1" smtClean="0"/>
              <a:t>chronic</a:t>
            </a:r>
            <a:r>
              <a:rPr lang="tr-TR" dirty="0" smtClean="0"/>
              <a:t> </a:t>
            </a:r>
            <a:r>
              <a:rPr lang="tr-TR" dirty="0" err="1" smtClean="0"/>
              <a:t>diseases</a:t>
            </a:r>
            <a:r>
              <a:rPr lang="tr-TR" dirty="0" smtClean="0"/>
              <a:t>.</a:t>
            </a:r>
            <a:r>
              <a:rPr lang="tr-TR" dirty="0"/>
              <a:t> </a:t>
            </a:r>
          </a:p>
          <a:p>
            <a:pPr marL="0" indent="0">
              <a:buNone/>
            </a:pPr>
            <a:endParaRPr lang="tr-TR" dirty="0"/>
          </a:p>
        </p:txBody>
      </p:sp>
      <p:sp>
        <p:nvSpPr>
          <p:cNvPr id="4" name="Dikdörtgen 3"/>
          <p:cNvSpPr/>
          <p:nvPr/>
        </p:nvSpPr>
        <p:spPr>
          <a:xfrm>
            <a:off x="971600" y="3356992"/>
            <a:ext cx="2448272" cy="8640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988158" y="4653136"/>
            <a:ext cx="2448272" cy="8640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a:t>
            </a:r>
          </a:p>
        </p:txBody>
      </p:sp>
      <p:sp>
        <p:nvSpPr>
          <p:cNvPr id="6" name="Dikdörtgen 5"/>
          <p:cNvSpPr/>
          <p:nvPr/>
        </p:nvSpPr>
        <p:spPr>
          <a:xfrm>
            <a:off x="988158" y="5877272"/>
            <a:ext cx="2448272" cy="8640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1115616" y="3573016"/>
            <a:ext cx="93610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dirty="0" err="1" smtClean="0"/>
              <a:t>Factor</a:t>
            </a:r>
            <a:r>
              <a:rPr lang="tr-TR" sz="1600" dirty="0" smtClean="0"/>
              <a:t> A</a:t>
            </a:r>
            <a:endParaRPr lang="tr-TR" sz="1600" dirty="0"/>
          </a:p>
        </p:txBody>
      </p:sp>
      <p:sp>
        <p:nvSpPr>
          <p:cNvPr id="8" name="Dikdörtgen 7"/>
          <p:cNvSpPr/>
          <p:nvPr/>
        </p:nvSpPr>
        <p:spPr>
          <a:xfrm>
            <a:off x="2339752" y="3581400"/>
            <a:ext cx="93610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dirty="0" err="1" smtClean="0"/>
              <a:t>Factor</a:t>
            </a:r>
            <a:r>
              <a:rPr lang="tr-TR" sz="1600" dirty="0" smtClean="0"/>
              <a:t> B</a:t>
            </a:r>
            <a:endParaRPr lang="tr-TR" sz="1600" dirty="0"/>
          </a:p>
        </p:txBody>
      </p:sp>
      <p:sp>
        <p:nvSpPr>
          <p:cNvPr id="9" name="Metin kutusu 8"/>
          <p:cNvSpPr txBox="1"/>
          <p:nvPr/>
        </p:nvSpPr>
        <p:spPr>
          <a:xfrm>
            <a:off x="2056642" y="3540750"/>
            <a:ext cx="311304" cy="369332"/>
          </a:xfrm>
          <a:prstGeom prst="rect">
            <a:avLst/>
          </a:prstGeom>
          <a:noFill/>
        </p:spPr>
        <p:txBody>
          <a:bodyPr wrap="none" rtlCol="0">
            <a:spAutoFit/>
          </a:bodyPr>
          <a:lstStyle/>
          <a:p>
            <a:r>
              <a:rPr lang="tr-TR" dirty="0" smtClean="0"/>
              <a:t>+</a:t>
            </a:r>
            <a:endParaRPr lang="tr-TR" dirty="0"/>
          </a:p>
        </p:txBody>
      </p:sp>
      <p:sp>
        <p:nvSpPr>
          <p:cNvPr id="10" name="Dikdörtgen 9"/>
          <p:cNvSpPr/>
          <p:nvPr/>
        </p:nvSpPr>
        <p:spPr>
          <a:xfrm>
            <a:off x="1084705" y="4941168"/>
            <a:ext cx="93610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dirty="0" err="1" smtClean="0"/>
              <a:t>Factor</a:t>
            </a:r>
            <a:r>
              <a:rPr lang="tr-TR" sz="1600" dirty="0" smtClean="0"/>
              <a:t> C</a:t>
            </a:r>
            <a:endParaRPr lang="tr-TR" sz="1600" dirty="0"/>
          </a:p>
        </p:txBody>
      </p:sp>
      <p:sp>
        <p:nvSpPr>
          <p:cNvPr id="11" name="Dikdörtgen 10"/>
          <p:cNvSpPr/>
          <p:nvPr/>
        </p:nvSpPr>
        <p:spPr>
          <a:xfrm>
            <a:off x="2339752" y="4941168"/>
            <a:ext cx="93610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dirty="0" err="1" smtClean="0"/>
              <a:t>Factor</a:t>
            </a:r>
            <a:r>
              <a:rPr lang="tr-TR" sz="1600" dirty="0" smtClean="0"/>
              <a:t> D</a:t>
            </a:r>
            <a:endParaRPr lang="tr-TR" sz="1600" dirty="0"/>
          </a:p>
        </p:txBody>
      </p:sp>
      <p:sp>
        <p:nvSpPr>
          <p:cNvPr id="12" name="Dikdörtgen 11"/>
          <p:cNvSpPr/>
          <p:nvPr/>
        </p:nvSpPr>
        <p:spPr>
          <a:xfrm>
            <a:off x="1120538" y="6165304"/>
            <a:ext cx="93610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dirty="0" err="1" smtClean="0"/>
              <a:t>Factor</a:t>
            </a:r>
            <a:r>
              <a:rPr lang="tr-TR" sz="1600" dirty="0" smtClean="0"/>
              <a:t> E</a:t>
            </a:r>
            <a:endParaRPr lang="tr-TR" sz="1600" dirty="0"/>
          </a:p>
        </p:txBody>
      </p:sp>
      <p:sp>
        <p:nvSpPr>
          <p:cNvPr id="13" name="Dikdörtgen 12"/>
          <p:cNvSpPr/>
          <p:nvPr/>
        </p:nvSpPr>
        <p:spPr>
          <a:xfrm>
            <a:off x="2367946" y="6165304"/>
            <a:ext cx="93610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dirty="0" err="1" smtClean="0"/>
              <a:t>Factor</a:t>
            </a:r>
            <a:r>
              <a:rPr lang="tr-TR" sz="1600" dirty="0" smtClean="0"/>
              <a:t> F</a:t>
            </a:r>
            <a:endParaRPr lang="tr-TR" sz="1600" dirty="0"/>
          </a:p>
        </p:txBody>
      </p:sp>
      <p:sp>
        <p:nvSpPr>
          <p:cNvPr id="14" name="Metin kutusu 13"/>
          <p:cNvSpPr txBox="1"/>
          <p:nvPr/>
        </p:nvSpPr>
        <p:spPr>
          <a:xfrm>
            <a:off x="2028448" y="4859868"/>
            <a:ext cx="311304" cy="369332"/>
          </a:xfrm>
          <a:prstGeom prst="rect">
            <a:avLst/>
          </a:prstGeom>
          <a:noFill/>
        </p:spPr>
        <p:txBody>
          <a:bodyPr wrap="none" rtlCol="0">
            <a:spAutoFit/>
          </a:bodyPr>
          <a:lstStyle/>
          <a:p>
            <a:r>
              <a:rPr lang="tr-TR" dirty="0" smtClean="0"/>
              <a:t>+</a:t>
            </a:r>
            <a:endParaRPr lang="tr-TR" dirty="0"/>
          </a:p>
        </p:txBody>
      </p:sp>
      <p:sp>
        <p:nvSpPr>
          <p:cNvPr id="15" name="Metin kutusu 14"/>
          <p:cNvSpPr txBox="1"/>
          <p:nvPr/>
        </p:nvSpPr>
        <p:spPr>
          <a:xfrm>
            <a:off x="2056642" y="6124654"/>
            <a:ext cx="311304" cy="369332"/>
          </a:xfrm>
          <a:prstGeom prst="rect">
            <a:avLst/>
          </a:prstGeom>
          <a:noFill/>
        </p:spPr>
        <p:txBody>
          <a:bodyPr wrap="none" rtlCol="0">
            <a:spAutoFit/>
          </a:bodyPr>
          <a:lstStyle/>
          <a:p>
            <a:r>
              <a:rPr lang="tr-TR" dirty="0" smtClean="0"/>
              <a:t>+</a:t>
            </a:r>
            <a:endParaRPr lang="tr-TR" dirty="0"/>
          </a:p>
        </p:txBody>
      </p:sp>
      <p:sp>
        <p:nvSpPr>
          <p:cNvPr id="16" name="Metin kutusu 15"/>
          <p:cNvSpPr txBox="1"/>
          <p:nvPr/>
        </p:nvSpPr>
        <p:spPr>
          <a:xfrm>
            <a:off x="1985167" y="4283804"/>
            <a:ext cx="397866" cy="369332"/>
          </a:xfrm>
          <a:prstGeom prst="rect">
            <a:avLst/>
          </a:prstGeom>
          <a:noFill/>
        </p:spPr>
        <p:txBody>
          <a:bodyPr wrap="none" rtlCol="0">
            <a:spAutoFit/>
          </a:bodyPr>
          <a:lstStyle/>
          <a:p>
            <a:r>
              <a:rPr lang="tr-TR" dirty="0" err="1" smtClean="0"/>
              <a:t>or</a:t>
            </a:r>
            <a:endParaRPr lang="tr-TR" dirty="0"/>
          </a:p>
        </p:txBody>
      </p:sp>
      <p:sp>
        <p:nvSpPr>
          <p:cNvPr id="17" name="Metin kutusu 16"/>
          <p:cNvSpPr txBox="1"/>
          <p:nvPr/>
        </p:nvSpPr>
        <p:spPr>
          <a:xfrm>
            <a:off x="1941886" y="5530002"/>
            <a:ext cx="397866" cy="369332"/>
          </a:xfrm>
          <a:prstGeom prst="rect">
            <a:avLst/>
          </a:prstGeom>
          <a:noFill/>
        </p:spPr>
        <p:txBody>
          <a:bodyPr wrap="none" rtlCol="0">
            <a:spAutoFit/>
          </a:bodyPr>
          <a:lstStyle/>
          <a:p>
            <a:r>
              <a:rPr lang="tr-TR" dirty="0" err="1" smtClean="0"/>
              <a:t>or</a:t>
            </a:r>
            <a:endParaRPr lang="tr-TR" dirty="0"/>
          </a:p>
        </p:txBody>
      </p:sp>
      <p:sp>
        <p:nvSpPr>
          <p:cNvPr id="18" name="Dikdörtgen 17"/>
          <p:cNvSpPr/>
          <p:nvPr/>
        </p:nvSpPr>
        <p:spPr>
          <a:xfrm>
            <a:off x="6228184" y="4340534"/>
            <a:ext cx="2448272" cy="13089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Disease</a:t>
            </a:r>
            <a:endParaRPr lang="tr-TR" dirty="0"/>
          </a:p>
        </p:txBody>
      </p:sp>
      <p:cxnSp>
        <p:nvCxnSpPr>
          <p:cNvPr id="20" name="Düz Ok Bağlayıcısı 19"/>
          <p:cNvCxnSpPr/>
          <p:nvPr/>
        </p:nvCxnSpPr>
        <p:spPr>
          <a:xfrm>
            <a:off x="3707904" y="3861048"/>
            <a:ext cx="2376264" cy="9144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4" name="Düz Ok Bağlayıcısı 23"/>
          <p:cNvCxnSpPr/>
          <p:nvPr/>
        </p:nvCxnSpPr>
        <p:spPr>
          <a:xfrm>
            <a:off x="3851920" y="5044534"/>
            <a:ext cx="216024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7" name="Düz Ok Bağlayıcısı 26"/>
          <p:cNvCxnSpPr/>
          <p:nvPr/>
        </p:nvCxnSpPr>
        <p:spPr>
          <a:xfrm flipV="1">
            <a:off x="3707904" y="5229200"/>
            <a:ext cx="2304256" cy="104166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4521149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2719</TotalTime>
  <Words>1943</Words>
  <Application>Microsoft Office PowerPoint</Application>
  <PresentationFormat>Ekran Gösterisi (4:3)</PresentationFormat>
  <Paragraphs>224</Paragraphs>
  <Slides>33</Slides>
  <Notes>0</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Akış</vt:lpstr>
      <vt:lpstr>Causality</vt:lpstr>
      <vt:lpstr>PowerPoint Sunusu</vt:lpstr>
      <vt:lpstr>Algorithm for Association</vt:lpstr>
      <vt:lpstr>Types of Causal Relationship</vt:lpstr>
      <vt:lpstr>Types of Causal Relationship</vt:lpstr>
      <vt:lpstr>1.Necessary and Sufficient</vt:lpstr>
      <vt:lpstr>2. Necessary, but not sufficient</vt:lpstr>
      <vt:lpstr>3. Suffficient, but not necessary</vt:lpstr>
      <vt:lpstr>4.Neither sufficient nor necessary</vt:lpstr>
      <vt:lpstr>Historical Views of Causation </vt:lpstr>
      <vt:lpstr>Hippocrates-four vital secretions</vt:lpstr>
      <vt:lpstr>Miasmas</vt:lpstr>
      <vt:lpstr>Germ Theory - Koch's Postulates</vt:lpstr>
      <vt:lpstr>Koch's Postulates</vt:lpstr>
      <vt:lpstr>PowerPoint Sunusu</vt:lpstr>
      <vt:lpstr>PowerPoint Sunusu</vt:lpstr>
      <vt:lpstr>Hill’s Criteria for Causality(1965)</vt:lpstr>
      <vt:lpstr>Criteria for Causal Association-Gordis</vt:lpstr>
      <vt:lpstr>1.Temporal Relationship</vt:lpstr>
      <vt:lpstr>2.Strength of the Association</vt:lpstr>
      <vt:lpstr>3.Biologic Plausibility</vt:lpstr>
      <vt:lpstr>4.Dose-Response Relationship</vt:lpstr>
      <vt:lpstr>5.Replication of the Findings</vt:lpstr>
      <vt:lpstr>6.Effect of Removal of Exposure on the Outcome</vt:lpstr>
      <vt:lpstr>7.Consideration of Alternate Explanations</vt:lpstr>
      <vt:lpstr>8.Specificity of the Association</vt:lpstr>
      <vt:lpstr>9.Consistency with Other Knowledge</vt:lpstr>
      <vt:lpstr>Example: Assessment of the evidence suggesting helicobacter pylori as a causative agent of duodenal ulcers</vt:lpstr>
      <vt:lpstr>Example: Assessment of the evidence suggesting helicobacter pylori as a causative agent of duodenal ulcers</vt:lpstr>
      <vt:lpstr>Modifications of the guidelines</vt:lpstr>
      <vt:lpstr>Stage 1: Categorizing the evidence by the quality of its source</vt:lpstr>
      <vt:lpstr>PowerPoint Sunusu</vt:lpstr>
      <vt:lpstr>Stage 2: Evaluating of the evidence of a causal relationship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Causality</dc:title>
  <dc:creator>genel</dc:creator>
  <cp:lastModifiedBy>genel</cp:lastModifiedBy>
  <cp:revision>73</cp:revision>
  <dcterms:created xsi:type="dcterms:W3CDTF">2016-01-19T10:13:50Z</dcterms:created>
  <dcterms:modified xsi:type="dcterms:W3CDTF">2018-11-12T13:33:57Z</dcterms:modified>
</cp:coreProperties>
</file>