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hvRjsBmYeMwEFm3mdhffOzKy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khumer.akdeniz.edu.t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humer07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khumer07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1" y="2075420"/>
            <a:ext cx="12396066" cy="4440643"/>
            <a:chOff x="1" y="2075420"/>
            <a:chExt cx="12396066" cy="4440643"/>
          </a:xfrm>
        </p:grpSpPr>
        <p:sp>
          <p:nvSpPr>
            <p:cNvPr id="99" name="Google Shape;99;p1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 cap="flat" cmpd="sng">
              <a:solidFill>
                <a:srgbClr val="8296B0">
                  <a:alpha val="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rot="-5400000">
              <a:off x="10435065" y="4048931"/>
              <a:ext cx="1381607" cy="1381607"/>
            </a:xfrm>
            <a:prstGeom prst="ellipse">
              <a:avLst/>
            </a:prstGeom>
            <a:noFill/>
            <a:ln w="31750" cap="flat" cmpd="sng">
              <a:solidFill>
                <a:srgbClr val="8296B0">
                  <a:alpha val="200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 rot="-54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rgbClr val="323F4F">
                    <a:alpha val="20000"/>
                  </a:srgbClr>
                </a:gs>
                <a:gs pos="100000">
                  <a:srgbClr val="222A35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 rot="-90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rgbClr val="323F4F">
                    <a:alpha val="9803"/>
                  </a:srgbClr>
                </a:gs>
                <a:gs pos="100000">
                  <a:srgbClr val="323F4F">
                    <a:alpha val="2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 cap="flat" cmpd="sng">
              <a:solidFill>
                <a:srgbClr val="8296B0">
                  <a:alpha val="200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 cap="flat" cmpd="sng">
              <a:solidFill>
                <a:srgbClr val="8296B0">
                  <a:alpha val="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 rot="-5400000">
            <a:off x="10438146" y="1042605"/>
            <a:ext cx="2796461" cy="711252"/>
          </a:xfrm>
          <a:prstGeom prst="rect">
            <a:avLst/>
          </a:prstGeom>
          <a:gradFill>
            <a:gsLst>
              <a:gs pos="0">
                <a:srgbClr val="ACB8CA">
                  <a:alpha val="0"/>
                </a:srgbClr>
              </a:gs>
              <a:gs pos="100000">
                <a:srgbClr val="323F4F">
                  <a:alpha val="9803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7" name="Google Shape;107;p1"/>
            <p:cNvCxnSpPr/>
            <p:nvPr/>
          </p:nvCxnSpPr>
          <p:spPr>
            <a:xfrm>
              <a:off x="7029447" y="3514725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1"/>
            <p:cNvCxnSpPr/>
            <p:nvPr/>
          </p:nvCxnSpPr>
          <p:spPr>
            <a:xfrm>
              <a:off x="7029447" y="3697727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"/>
            <p:cNvCxnSpPr/>
            <p:nvPr/>
          </p:nvCxnSpPr>
          <p:spPr>
            <a:xfrm>
              <a:off x="7029447" y="3880729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1"/>
            <p:cNvCxnSpPr/>
            <p:nvPr/>
          </p:nvCxnSpPr>
          <p:spPr>
            <a:xfrm>
              <a:off x="7029447" y="4063732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11" name="Google Shape;111;p1"/>
          <p:cNvSpPr/>
          <p:nvPr/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>
            <a:gsLst>
              <a:gs pos="0">
                <a:srgbClr val="222A35">
                  <a:alpha val="9803"/>
                </a:srgbClr>
              </a:gs>
              <a:gs pos="10000">
                <a:srgbClr val="222A35">
                  <a:alpha val="9803"/>
                </a:srgbClr>
              </a:gs>
              <a:gs pos="100000">
                <a:srgbClr val="8296B0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"/>
          <p:cNvGrpSpPr/>
          <p:nvPr/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" name="Google Shape;113;p1"/>
            <p:cNvCxnSpPr/>
            <p:nvPr/>
          </p:nvCxnSpPr>
          <p:spPr>
            <a:xfrm>
              <a:off x="7029447" y="3514725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1"/>
            <p:cNvCxnSpPr/>
            <p:nvPr/>
          </p:nvCxnSpPr>
          <p:spPr>
            <a:xfrm>
              <a:off x="7029447" y="3697727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1"/>
            <p:cNvCxnSpPr/>
            <p:nvPr/>
          </p:nvCxnSpPr>
          <p:spPr>
            <a:xfrm>
              <a:off x="7029447" y="3880729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1"/>
            <p:cNvCxnSpPr/>
            <p:nvPr/>
          </p:nvCxnSpPr>
          <p:spPr>
            <a:xfrm>
              <a:off x="7029447" y="4063732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8296B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117" name="Google Shape;117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41581" y="-35391"/>
            <a:ext cx="12317835" cy="692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 descr="metin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056" y="177745"/>
            <a:ext cx="9820568" cy="693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l="5285" r="59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7461504" y="3220585"/>
            <a:ext cx="4137523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tr-TR" sz="3000" b="1" i="0" u="none" strike="noStrike" cap="none">
                <a:solidFill>
                  <a:srgbClr val="FF0000"/>
                </a:solidFill>
              </a:rPr>
              <a:t>İletmek istediğiniz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tr-TR" sz="3000" b="1" i="0" u="none" strike="noStrike" cap="none">
                <a:solidFill>
                  <a:srgbClr val="FF0000"/>
                </a:solidFill>
              </a:rPr>
              <a:t>detay bilgileriniz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tr-TR" sz="3000" b="1" i="0" u="none" strike="noStrike" cap="none">
                <a:solidFill>
                  <a:srgbClr val="FF0000"/>
                </a:solidFill>
              </a:rPr>
              <a:t>varsa lütfen E-mailinize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tr-TR" sz="3000" b="1" i="0" u="none" strike="noStrike" cap="none">
                <a:solidFill>
                  <a:srgbClr val="FF0000"/>
                </a:solidFill>
              </a:rPr>
              <a:t>ekleyiniz.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</a:rPr>
              <a:t/>
            </a:r>
            <a:br>
              <a:rPr lang="tr-TR" sz="1800" b="1" i="0" u="none" strike="noStrike" cap="none">
                <a:solidFill>
                  <a:schemeClr val="dk1"/>
                </a:solidFill>
              </a:rPr>
            </a:br>
            <a:r>
              <a:rPr lang="tr-TR" sz="1800" b="1" i="0" u="none" strike="noStrike" cap="none">
                <a:solidFill>
                  <a:schemeClr val="dk1"/>
                </a:solidFill>
              </a:rPr>
              <a:t>İndirimli grup ÜYESİYİM: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tr-TR" sz="1800" b="1"/>
              <a:t>(ÖZEL ŞİRKET, RESMİ KURUM, ÖĞRENCİ vb.</a:t>
            </a:r>
            <a:r>
              <a:rPr lang="tr-TR" sz="1800" b="1" i="0" u="none" strike="noStrike" cap="none">
                <a:solidFill>
                  <a:schemeClr val="dk1"/>
                </a:solidFill>
              </a:rPr>
              <a:t>)</a:t>
            </a:r>
            <a:endParaRPr sz="1800" b="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</a:rPr>
              <a:t/>
            </a:r>
            <a:br>
              <a:rPr lang="tr-TR" sz="1800" b="0" i="0" u="none" strike="noStrike" cap="none">
                <a:solidFill>
                  <a:schemeClr val="dk1"/>
                </a:solidFill>
              </a:rPr>
            </a:br>
            <a:endParaRPr sz="1800" b="0" i="0" u="none" strike="noStrike" cap="none">
              <a:solidFill>
                <a:schemeClr val="dk1"/>
              </a:solidFill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 descr="açık hava, bitki, dağ, çiçek içeren bir resim&#10;&#10;Açıklama otomatik olarak oluşturuldu"/>
          <p:cNvPicPr preferRelativeResize="0"/>
          <p:nvPr/>
        </p:nvPicPr>
        <p:blipFill rotWithShape="1">
          <a:blip r:embed="rId4">
            <a:alphaModFix amt="60000"/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1449580" y="292017"/>
            <a:ext cx="9801854" cy="279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tr-TR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UYGULAMA SINAV GÜNÜ STAT KURALLARI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1193549" y="3245300"/>
            <a:ext cx="9801854" cy="26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tr-TR" sz="1800" b="1">
                <a:solidFill>
                  <a:schemeClr val="lt1"/>
                </a:solidFill>
              </a:rPr>
              <a:t>UYGULAMA EĞİTİMİ GÜNÜ STADA GELİRKEN STAT KURALLARI GEREĞİ SPOR KIYAFETLERİNİZ VE MUTLAKA SPOR AYAKKABI GİYMENİZ, ŞAPKA, ŞEMSİYE VE SU VB. İHTİYAÇLARINIZI YANINIZDA BULUNDURMANIZ RİCA OLUR.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tr-TR" sz="1800" b="1">
                <a:solidFill>
                  <a:schemeClr val="lt1"/>
                </a:solidFill>
              </a:rPr>
              <a:t>EĞİTİM SAATİNDEN </a:t>
            </a:r>
            <a:r>
              <a:rPr lang="tr-TR" sz="1800" b="1" u="sng">
                <a:solidFill>
                  <a:schemeClr val="lt1"/>
                </a:solidFill>
                <a:highlight>
                  <a:srgbClr val="FF0000"/>
                </a:highlight>
              </a:rPr>
              <a:t>30 DK ÖNCE </a:t>
            </a:r>
            <a:r>
              <a:rPr lang="tr-TR" sz="1800" b="1">
                <a:solidFill>
                  <a:schemeClr val="lt1"/>
                </a:solidFill>
              </a:rPr>
              <a:t>DERS ALANINDA BULUNARAK SHGM KURALLARI İÇİNDE İMZA VB. NOTLAR İÇİN AKHUMER MASASINDAKİ GÖREVLİDEN YAPILMASI, GEREKEN MANUEL DETAYLAR İÇİN BİLGİ ALINIZ, EKSİKSİZ OLARAK HER ŞEYİ TAMAMLAMIŞ OLDUĞUNUZDAN EMİN OLUNUZ.</a:t>
            </a:r>
            <a:endParaRPr/>
          </a:p>
          <a:p>
            <a:pPr marL="228600" lvl="0" indent="-1143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4" descr="açık hava, günbatımı, su, gök içeren bir resim&#10;&#10;Açıklama otomatik olarak oluşturuldu"/>
          <p:cNvPicPr preferRelativeResize="0"/>
          <p:nvPr/>
        </p:nvPicPr>
        <p:blipFill rotWithShape="1">
          <a:blip r:embed="rId3">
            <a:alphaModFix amt="35000"/>
          </a:blip>
          <a:srcRect b="1106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242717" y="965278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tr-TR" sz="4000" b="1">
                <a:latin typeface="Calibri"/>
                <a:ea typeface="Calibri"/>
                <a:cs typeface="Calibri"/>
                <a:sym typeface="Calibri"/>
              </a:rPr>
              <a:t>SERTİFİKA </a:t>
            </a:r>
            <a:br>
              <a:rPr lang="tr-TR" sz="4000" b="1">
                <a:latin typeface="Calibri"/>
                <a:ea typeface="Calibri"/>
                <a:cs typeface="Calibri"/>
                <a:sym typeface="Calibri"/>
              </a:rPr>
            </a:br>
            <a:r>
              <a:rPr lang="tr-TR" sz="4000" b="1">
                <a:latin typeface="Calibri"/>
                <a:ea typeface="Calibri"/>
                <a:cs typeface="Calibri"/>
                <a:sym typeface="Calibri"/>
              </a:rPr>
              <a:t>VE EHLİYET TESLİMİ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4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5736549" y="1971118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tr-TR" sz="2000" b="1" dirty="0"/>
              <a:t>UYGULAMA SINAVI BİTTİKTEN </a:t>
            </a:r>
            <a:r>
              <a:rPr lang="tr-TR" sz="2000" b="1" dirty="0">
                <a:solidFill>
                  <a:srgbClr val="FF0000"/>
                </a:solidFill>
              </a:rPr>
              <a:t>30-45 GÜN İÇERİSİNDE </a:t>
            </a:r>
            <a:r>
              <a:rPr lang="tr-TR" sz="2000" b="1" dirty="0"/>
              <a:t>SERTİFİKA VE EHLİYET BASIMLARI TAMAMLANDIĞINDA SHGM UYGUN GÖRDÜĞÜ TAKDİRDE SİZE BİLGİ OLARAK </a:t>
            </a:r>
            <a:r>
              <a:rPr lang="tr-TR" sz="2000" b="1" u="sng" dirty="0">
                <a:solidFill>
                  <a:srgbClr val="FF0000"/>
                </a:solidFill>
              </a:rPr>
              <a:t>WP VE/VEYA </a:t>
            </a:r>
            <a:r>
              <a:rPr lang="tr-TR" sz="2000" b="1" u="sng" dirty="0" smtClean="0">
                <a:solidFill>
                  <a:srgbClr val="FF0000"/>
                </a:solidFill>
              </a:rPr>
              <a:t>E-MAİL </a:t>
            </a:r>
            <a:r>
              <a:rPr lang="tr-TR" sz="2000" b="1" dirty="0"/>
              <a:t>ORTAMINDA EHLİYETLERİNİZİ </a:t>
            </a:r>
            <a:r>
              <a:rPr lang="tr-TR" sz="2000" b="1" dirty="0" smtClean="0"/>
              <a:t>TESLİM </a:t>
            </a:r>
            <a:r>
              <a:rPr lang="tr-TR" sz="2000" b="1" dirty="0"/>
              <a:t>ALABİLİRSİNİZ ŞEKLİNDE BİLGİ </a:t>
            </a:r>
            <a:r>
              <a:rPr lang="tr-TR" sz="2000" b="1" dirty="0" smtClean="0"/>
              <a:t>MESAJ </a:t>
            </a:r>
            <a:r>
              <a:rPr lang="tr-TR" sz="2000" b="1" dirty="0"/>
              <a:t>GELECEKTİR.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tr-TR" sz="2000" b="1" dirty="0">
                <a:solidFill>
                  <a:srgbClr val="FF0000"/>
                </a:solidFill>
              </a:rPr>
              <a:t>(LÜTFEN </a:t>
            </a:r>
            <a:r>
              <a:rPr lang="tr-TR" sz="2000" b="1" u="sng" dirty="0"/>
              <a:t>BU KONUDA ACELE ETMEYİNİZ SHGM İŞLEMLERİ </a:t>
            </a:r>
            <a:r>
              <a:rPr lang="tr-TR" sz="2000" b="1" dirty="0">
                <a:solidFill>
                  <a:srgbClr val="FF0000"/>
                </a:solidFill>
              </a:rPr>
              <a:t>İTİNALI BİR ŞEKİLDE İNCELENDİĞİ İÇİN ZAMAN ALMAKTADIR.)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1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1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5" descr="gök, dağ, açık hava, kar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l="5451" r="43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>
            <a:spLocks noGrp="1"/>
          </p:cNvSpPr>
          <p:nvPr>
            <p:ph type="body" idx="1"/>
          </p:nvPr>
        </p:nvSpPr>
        <p:spPr>
          <a:xfrm>
            <a:off x="6519672" y="421572"/>
            <a:ext cx="4947734" cy="614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500" b="1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tr-TR" sz="25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Tüm detaylara dikkat ederek bu eğitimi almaya hak kazandığınız için kutlarız.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500" b="1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tr-TR" sz="25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Sağlık günler dileriz.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tr-TR" sz="2500" b="1" i="1" dirty="0">
                <a:solidFill>
                  <a:srgbClr val="2F5496"/>
                </a:solidFill>
              </a:rPr>
              <a:t>Tüm kursiyerlerimize başarılar…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500" b="1" i="1" dirty="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tr-TR" sz="5000" b="1" i="1" dirty="0">
                <a:solidFill>
                  <a:srgbClr val="2F5496"/>
                </a:solidFill>
              </a:rPr>
              <a:t>AKHUMER TEAM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tr-TR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AKHUMER </a:t>
            </a:r>
            <a:r>
              <a:rPr lang="tr-TR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MÜDÜRÜ                                                                 </a:t>
            </a:r>
            <a:r>
              <a:rPr lang="tr-TR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DOÇ</a:t>
            </a:r>
            <a:r>
              <a:rPr lang="tr-TR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DR. HALİL </a:t>
            </a:r>
            <a:r>
              <a:rPr lang="tr-TR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ÖZEKİCİOĞLU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tr-TR" sz="2000" b="1" dirty="0" err="1">
                <a:solidFill>
                  <a:schemeClr val="tx1"/>
                </a:solidFill>
              </a:rPr>
              <a:t>Instagram</a:t>
            </a:r>
            <a:r>
              <a:rPr lang="tr-TR" sz="2000" b="1" dirty="0">
                <a:solidFill>
                  <a:schemeClr val="tx1"/>
                </a:solidFill>
              </a:rPr>
              <a:t>: </a:t>
            </a:r>
            <a:r>
              <a:rPr lang="tr-TR" sz="2000" b="1" i="1" dirty="0" err="1">
                <a:solidFill>
                  <a:srgbClr val="FF0000"/>
                </a:solidFill>
              </a:rPr>
              <a:t>ahumofficial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  <a:endParaRPr i="1" dirty="0">
              <a:solidFill>
                <a:srgbClr val="FF0000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tr-TR" sz="2000" b="1" dirty="0">
                <a:solidFill>
                  <a:schemeClr val="tx1"/>
                </a:solidFill>
              </a:rPr>
              <a:t>Telefon:</a:t>
            </a:r>
            <a:r>
              <a:rPr lang="tr-TR" sz="2000" b="1" i="1" dirty="0">
                <a:solidFill>
                  <a:schemeClr val="tx1"/>
                </a:solidFill>
              </a:rPr>
              <a:t> </a:t>
            </a:r>
            <a:r>
              <a:rPr lang="tr-TR" sz="1600" b="1" dirty="0">
                <a:solidFill>
                  <a:srgbClr val="FF0000"/>
                </a:solidFill>
              </a:rPr>
              <a:t>0 242 227 20 </a:t>
            </a:r>
            <a:r>
              <a:rPr lang="tr-TR" sz="1600" b="1" dirty="0" smtClean="0">
                <a:solidFill>
                  <a:srgbClr val="FF0000"/>
                </a:solidFill>
              </a:rPr>
              <a:t>81  </a:t>
            </a:r>
            <a:r>
              <a:rPr lang="tr-TR" b="1" dirty="0" smtClean="0">
                <a:solidFill>
                  <a:srgbClr val="FF0000"/>
                </a:solidFill>
              </a:rPr>
              <a:t>/ </a:t>
            </a:r>
            <a:r>
              <a:rPr lang="tr-TR" sz="1600" b="1" dirty="0" smtClean="0">
                <a:solidFill>
                  <a:srgbClr val="FF0000"/>
                </a:solidFill>
              </a:rPr>
              <a:t>0 </a:t>
            </a:r>
            <a:r>
              <a:rPr lang="tr-TR" sz="1600" b="1" dirty="0">
                <a:solidFill>
                  <a:srgbClr val="FF0000"/>
                </a:solidFill>
              </a:rPr>
              <a:t>535 055 22 46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b="1" i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500" i="1" dirty="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" descr="Drones: mag ik die zomaar gebruiken?"/>
          <p:cNvPicPr preferRelativeResize="0"/>
          <p:nvPr/>
        </p:nvPicPr>
        <p:blipFill rotWithShape="1">
          <a:blip r:embed="rId3">
            <a:alphaModFix/>
          </a:blip>
          <a:srcRect l="14601" r="11725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38200" y="2235870"/>
            <a:ext cx="4362974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tr-TR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Değerli </a:t>
            </a:r>
            <a:br>
              <a:rPr lang="tr-TR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İHA Eğitimi Katılımcımız 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838200" y="3751273"/>
            <a:ext cx="4362974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tr-TR" sz="900" b="1" i="0" u="none" strike="noStrike" cap="none">
                <a:solidFill>
                  <a:schemeClr val="dk1"/>
                </a:solidFill>
              </a:rPr>
              <a:t> </a:t>
            </a:r>
            <a:endParaRPr sz="18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i="0" u="none" strike="noStrike" cap="none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r-TR" sz="1800" b="1"/>
              <a:t>Ö</a:t>
            </a:r>
            <a:r>
              <a:rPr lang="tr-TR" sz="1800" b="1" i="0" u="none" strike="noStrike" cap="none">
                <a:solidFill>
                  <a:schemeClr val="dk1"/>
                </a:solidFill>
              </a:rPr>
              <a:t>n kayıt linkini doldurmayanların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</a:rPr>
              <a:t>mutlaka ‘ </a:t>
            </a:r>
            <a:r>
              <a:rPr lang="tr-TR" sz="1800" b="1" i="0" u="none" strike="noStrike" cap="none">
                <a:solidFill>
                  <a:srgbClr val="FF0000"/>
                </a:solidFill>
              </a:rPr>
              <a:t>İLK OLARAK</a:t>
            </a:r>
            <a:r>
              <a:rPr lang="tr-TR" sz="1800" b="1" i="0" u="none" strike="noStrike" cap="none">
                <a:solidFill>
                  <a:schemeClr val="dk1"/>
                </a:solidFill>
              </a:rPr>
              <a:t>’</a:t>
            </a:r>
            <a:r>
              <a:rPr lang="tr-TR" sz="1800" b="1" i="0" u="none" strike="noStrike" cap="none">
                <a:solidFill>
                  <a:srgbClr val="FF0000"/>
                </a:solidFill>
              </a:rPr>
              <a:t> </a:t>
            </a:r>
            <a:r>
              <a:rPr lang="tr-TR" sz="1800" b="1" i="0" u="none" strike="noStrike" cap="none">
                <a:solidFill>
                  <a:schemeClr val="dk1"/>
                </a:solidFill>
              </a:rPr>
              <a:t>doldurması rica olur.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tr-TR" sz="1800" b="1" i="0" u="sng" strike="noStrike" cap="none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http://akhumer.akdeniz.edu.tr/</a:t>
            </a:r>
            <a:r>
              <a:rPr lang="tr-TR" sz="1800" b="1" i="0" u="none" strike="noStrike" cap="none">
                <a:solidFill>
                  <a:srgbClr val="0000FF"/>
                </a:solidFill>
              </a:rPr>
              <a:t>  </a:t>
            </a:r>
            <a:r>
              <a:rPr lang="tr-TR" sz="1800" b="1" i="0" u="none" strike="noStrike" cap="none"/>
              <a:t>web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tr-TR" sz="1800" b="1"/>
              <a:t>adresimizden ön kayıt yaptırabilirsiniz.</a:t>
            </a:r>
            <a:endParaRPr sz="1800" b="1" i="0" u="none" strike="noStrike" cap="none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 strike="noStrike" cap="none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8" name="Google Shape;128;p2"/>
          <p:cNvSpPr/>
          <p:nvPr/>
        </p:nvSpPr>
        <p:spPr>
          <a:xfrm>
            <a:off x="-2" y="1"/>
            <a:ext cx="2130805" cy="8472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" descr="karanlık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b="3017"/>
          <a:stretch/>
        </p:blipFill>
        <p:spPr>
          <a:xfrm>
            <a:off x="1711355" y="751577"/>
            <a:ext cx="11294273" cy="63530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525516" y="2198299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İHA eğitimi için gerekli evraklarınızı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3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525516" y="3686981"/>
            <a:ext cx="5237721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Calibri"/>
              <a:buNone/>
            </a:pPr>
            <a:r>
              <a:rPr lang="tr-TR" sz="1500" b="0" i="1" u="none" strike="noStrike" cap="none">
                <a:solidFill>
                  <a:srgbClr val="FF0000"/>
                </a:solidFill>
              </a:rPr>
              <a:t>BİZİMLE TEK İLETİŞİM ADRESİMİZ OLAN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1" u="none" strike="noStrike" cap="none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Calibri"/>
              <a:buNone/>
            </a:pPr>
            <a:r>
              <a:rPr lang="tr-TR" sz="1500" b="0" i="1" u="none" strike="noStrike" cap="none">
                <a:solidFill>
                  <a:srgbClr val="FF0000"/>
                </a:solidFill>
              </a:rPr>
              <a:t>  </a:t>
            </a:r>
            <a:r>
              <a:rPr lang="tr-TR" sz="1500" b="1" i="0" u="sng" strike="noStrike" cap="none">
                <a:solidFill>
                  <a:schemeClr val="hlink"/>
                </a:solidFill>
                <a:hlinkClick r:id="rId4"/>
              </a:rPr>
              <a:t>akhumer07@gmail.com</a:t>
            </a:r>
            <a:r>
              <a:rPr lang="tr-TR" sz="1500" b="1" i="0" u="none" strike="noStrike" cap="none"/>
              <a:t> </a:t>
            </a:r>
            <a:r>
              <a:rPr lang="tr-TR" sz="1500" b="0" i="0" u="none" strike="noStrike" cap="none"/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tr-TR" sz="1500" b="0" i="0" u="none" strike="noStrike" cap="none"/>
              <a:t>Adresine, verilen tarih aralığında, kesin kayıt evraklarını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tr-TR" sz="1500" b="1" i="0" u="none" strike="noStrike" cap="none"/>
              <a:t> </a:t>
            </a:r>
            <a:r>
              <a:rPr lang="tr-TR" sz="1500" b="1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tr-TR" sz="1500" i="0" u="none" strike="noStrike" cap="none"/>
              <a:t>TARAYARAK</a:t>
            </a:r>
            <a:r>
              <a:rPr lang="tr-TR" sz="1500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tr-TR" sz="1500"/>
              <a:t> </a:t>
            </a:r>
            <a:r>
              <a:rPr lang="tr-TR" sz="1500" b="0" i="0" u="none" strike="noStrike" cap="none"/>
              <a:t>yollamanız  önemle rica olur.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tr-TR" sz="1500" b="0" i="0" u="none" strike="noStrike" cap="none"/>
              <a:t/>
            </a:r>
            <a:br>
              <a:rPr lang="tr-TR" sz="1500" b="0" i="0" u="none" strike="noStrike" cap="none"/>
            </a:br>
            <a:endParaRPr sz="1500" b="0" i="0" u="none" strike="noStrike" cap="none"/>
          </a:p>
          <a:p>
            <a:pPr marL="22860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</p:txBody>
      </p:sp>
      <p:sp>
        <p:nvSpPr>
          <p:cNvPr id="138" name="Google Shape;138;p3"/>
          <p:cNvSpPr txBox="1"/>
          <p:nvPr/>
        </p:nvSpPr>
        <p:spPr>
          <a:xfrm>
            <a:off x="525516" y="4816694"/>
            <a:ext cx="5237721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None/>
            </a:pPr>
            <a:r>
              <a:rPr lang="tr-TR" sz="15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İLETİŞİM İÇİN: </a:t>
            </a:r>
            <a:r>
              <a:rPr lang="tr-TR" sz="1600" b="1" i="1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0 242 227 20 81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tr-TR" sz="16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     0 535 055 22 46</a:t>
            </a:r>
            <a:endParaRPr sz="16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3048" y="-6182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 amt="50000"/>
          </a:blip>
          <a:srcRect l="569" r="6540" b="-1"/>
          <a:stretch/>
        </p:blipFill>
        <p:spPr>
          <a:xfrm>
            <a:off x="234" y="-12364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BİZİMLE İLETİŞİMDE </a:t>
            </a:r>
            <a:b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(TELEFON ARAMASI </a:t>
            </a:r>
            <a:r>
              <a:rPr lang="tr-TR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 DA </a:t>
            </a: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E-MAİL ORTAMINDA )</a:t>
            </a:r>
            <a:b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MUTLAKA HANGİ DÖNEMİN </a:t>
            </a:r>
            <a:r>
              <a:rPr lang="tr-TR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KURSİYER</a:t>
            </a:r>
            <a:r>
              <a:rPr lang="tr-TR" sz="2000" b="1" dirty="0" smtClean="0">
                <a:solidFill>
                  <a:schemeClr val="lt1"/>
                </a:solidFill>
              </a:rPr>
              <a:t>İ</a:t>
            </a:r>
            <a:r>
              <a:rPr lang="tr-TR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YSENİZ, LÜTFEN</a:t>
            </a:r>
            <a:r>
              <a:rPr lang="tr-TR" sz="20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tr-TR" sz="20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ÖRN: </a:t>
            </a:r>
            <a:r>
              <a:rPr lang="tr-TR" sz="2000" b="1" i="1" dirty="0">
                <a:solidFill>
                  <a:srgbClr val="FFC000"/>
                </a:solidFill>
              </a:rPr>
              <a:t>30</a:t>
            </a:r>
            <a:r>
              <a:rPr lang="tr-TR" sz="20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.DÖNEM KURSİYERİM </a:t>
            </a:r>
            <a: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DİYEREK İLETİŞİME GEÇİN</a:t>
            </a:r>
            <a:br>
              <a:rPr lang="tr-T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5073396" y="1433897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u="none" strike="noStrike" cap="none">
                <a:solidFill>
                  <a:schemeClr val="lt1"/>
                </a:solidFill>
              </a:rPr>
              <a:t>EVRAKLARINIZI E-MAİL ORTAMINDA YOLLARKEN  AÇIKLAMA KISMINA MUTLAKA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u="none" strike="noStrike" cap="none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i="1" u="none" strike="noStrike" cap="none">
                <a:solidFill>
                  <a:schemeClr val="lt1"/>
                </a:solidFill>
              </a:rPr>
              <a:t>- Ad-Soyad</a:t>
            </a:r>
            <a:endParaRPr sz="2000" b="1" i="1" u="none" strike="noStrike" cap="none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i="1" u="none" strike="noStrike" cap="none">
                <a:solidFill>
                  <a:schemeClr val="lt1"/>
                </a:solidFill>
              </a:rPr>
              <a:t>- Mesleğiniz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i="1" u="none" strike="noStrike" cap="none">
                <a:solidFill>
                  <a:schemeClr val="lt1"/>
                </a:solidFill>
              </a:rPr>
              <a:t>- Telefon Numaranız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i="1" u="none" strike="noStrike" cap="none">
                <a:solidFill>
                  <a:schemeClr val="lt1"/>
                </a:solidFill>
              </a:rPr>
              <a:t>- TC. Kimlik Numaranız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i="1" u="none" strike="noStrike" cap="none">
                <a:solidFill>
                  <a:schemeClr val="lt1"/>
                </a:solidFill>
              </a:rPr>
              <a:t>- Hangi dönem kursiyeri olduğunuzu belirten ibareler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i="1">
                <a:solidFill>
                  <a:schemeClr val="lt1"/>
                </a:solidFill>
              </a:rPr>
              <a:t>  İle başlamayı </a:t>
            </a:r>
            <a:r>
              <a:rPr lang="tr-TR" sz="2000" b="1" i="1" u="none" strike="noStrike" cap="none">
                <a:solidFill>
                  <a:srgbClr val="FFC000"/>
                </a:solidFill>
              </a:rPr>
              <a:t>(ÖRN: </a:t>
            </a:r>
            <a:r>
              <a:rPr lang="tr-TR" sz="2000" b="1" i="1">
                <a:solidFill>
                  <a:srgbClr val="FFC000"/>
                </a:solidFill>
              </a:rPr>
              <a:t>30.</a:t>
            </a:r>
            <a:r>
              <a:rPr lang="tr-TR" sz="2000" b="1" i="1" u="none" strike="noStrike" cap="none">
                <a:solidFill>
                  <a:srgbClr val="FFC000"/>
                </a:solidFill>
              </a:rPr>
              <a:t>DÖNEM KURSİYERİ MUSTAFA PARLAK)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 b="1" i="1" u="none" strike="noStrike" cap="none">
                <a:solidFill>
                  <a:srgbClr val="FF0000"/>
                </a:solidFill>
              </a:rPr>
              <a:t>UNUTMAYINIZ!</a:t>
            </a:r>
            <a:endParaRPr b="0" i="0" u="none" strike="noStrike" cap="none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tr-TR" sz="2000" b="1" u="none" strike="noStrike" cap="none">
                <a:solidFill>
                  <a:schemeClr val="lt1"/>
                </a:solidFill>
              </a:rPr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5" descr="White background design 1338388 Vector Art at Vecteezy"/>
          <p:cNvPicPr preferRelativeResize="0"/>
          <p:nvPr/>
        </p:nvPicPr>
        <p:blipFill rotWithShape="1">
          <a:blip r:embed="rId3">
            <a:alphaModFix/>
          </a:blip>
          <a:srcRect b="807"/>
          <a:stretch/>
        </p:blipFill>
        <p:spPr>
          <a:xfrm>
            <a:off x="1" y="0"/>
            <a:ext cx="96696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2068875" y="363701"/>
            <a:ext cx="8128925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İHA EĞİTİMLERİ KESİN KAYIT İÇİN GEREKLİ BELGELER</a:t>
            </a: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1490731" y="1890311"/>
            <a:ext cx="4642606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2 adet </a:t>
            </a:r>
            <a:r>
              <a:rPr lang="tr-TR" sz="2000" dirty="0" err="1"/>
              <a:t>biometrik</a:t>
            </a:r>
            <a:r>
              <a:rPr lang="tr-TR" sz="2000" dirty="0"/>
              <a:t> fotoğraf (50 mm x 60 mm, beyaz fon-desensiz)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</a:t>
            </a:r>
            <a:r>
              <a:rPr lang="tr-TR" sz="2000" dirty="0" smtClean="0"/>
              <a:t>TC Kimlik Kartı </a:t>
            </a:r>
            <a:r>
              <a:rPr lang="tr-TR" sz="2000" dirty="0" smtClean="0"/>
              <a:t>Fotokopisi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18 Yaşından Büyükler İçin Arşiv Kayıtlı Adli Sicil Belgesi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   (E-devlet üzerinden alınabilir)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18 Yaşından Küçükler İçin İleride Doğabilecek Hukuki ve </a:t>
            </a:r>
            <a:r>
              <a:rPr lang="tr-TR" sz="2000" dirty="0" smtClean="0"/>
              <a:t>Cezai</a:t>
            </a:r>
            <a:r>
              <a:rPr lang="tr-TR" dirty="0"/>
              <a:t> </a:t>
            </a:r>
            <a:r>
              <a:rPr lang="tr-TR" sz="2000" dirty="0" smtClean="0"/>
              <a:t>Sorumlulukları </a:t>
            </a:r>
            <a:r>
              <a:rPr lang="tr-TR" sz="2000" dirty="0"/>
              <a:t>Kabul Ettiklerine Dair Velisi Tarafından İmzalanmış İzin Belgesi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İkametgâh Belgesi (E-devlet üzerinden alınabilir)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</a:t>
            </a:r>
            <a:r>
              <a:rPr lang="tr-TR" sz="2000" dirty="0" smtClean="0"/>
              <a:t>İndirimden </a:t>
            </a:r>
            <a:r>
              <a:rPr lang="tr-TR" sz="2000" dirty="0"/>
              <a:t>Faydalanacaklar İçin </a:t>
            </a:r>
            <a:r>
              <a:rPr lang="tr-TR" sz="2000" dirty="0" smtClean="0"/>
              <a:t>Belge (Öğrenci Belgesi, Kamu Personel Belgesi / Kartı vb.)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Herhangi bir hekimden alınmış Sağlık Raporu </a:t>
            </a:r>
            <a:r>
              <a:rPr lang="tr-TR" sz="2000" dirty="0" smtClean="0"/>
              <a:t>Gereksinimlerini Karşılayan</a:t>
            </a:r>
            <a:r>
              <a:rPr lang="tr-TR" dirty="0" smtClean="0"/>
              <a:t> </a:t>
            </a:r>
            <a:r>
              <a:rPr lang="tr-TR" sz="2000" dirty="0"/>
              <a:t>Sağlık Raporu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sz="2000" dirty="0"/>
              <a:t>•  Eğitim Ücretinin Ödendiğini </a:t>
            </a:r>
            <a:r>
              <a:rPr lang="tr-TR" sz="2000" dirty="0" smtClean="0"/>
              <a:t>Gösteren Dekont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sp>
        <p:nvSpPr>
          <p:cNvPr id="158" name="Google Shape;158;p5"/>
          <p:cNvSpPr txBox="1"/>
          <p:nvPr/>
        </p:nvSpPr>
        <p:spPr>
          <a:xfrm>
            <a:off x="791242" y="5505819"/>
            <a:ext cx="111006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Not: </a:t>
            </a:r>
            <a:endParaRPr lang="tr-TR" sz="1800" b="1" i="1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Sivil </a:t>
            </a:r>
            <a:r>
              <a:rPr lang="tr-TR" sz="18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Havacılık Genel Müdürlüğü’nün İnsansız Hava Aracı Talimatnamesine göre İHA0 için yaş sınırı 12, İHA1 için yaş sınırı 15’dir.</a:t>
            </a:r>
            <a:endParaRPr sz="1800" dirty="0"/>
          </a:p>
        </p:txBody>
      </p:sp>
      <p:sp>
        <p:nvSpPr>
          <p:cNvPr id="159" name="Google Shape;159;p5"/>
          <p:cNvSpPr txBox="1"/>
          <p:nvPr/>
        </p:nvSpPr>
        <p:spPr>
          <a:xfrm>
            <a:off x="7013525" y="2459504"/>
            <a:ext cx="424483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Banka Adı: </a:t>
            </a:r>
            <a:r>
              <a:rPr lang="tr-T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T.C. Ziraat Bankası A.Ş.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Şube Adı: </a:t>
            </a:r>
            <a:r>
              <a:rPr lang="tr-T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Akdeniz Üniversitesi Bürosu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Hesap Adı: </a:t>
            </a:r>
            <a:r>
              <a:rPr lang="tr-T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Akdeniz Üniversitesi Döner Sermaye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İşletme Müdürlüğü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IBAN: </a:t>
            </a:r>
            <a:r>
              <a:rPr lang="tr-T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TR820001002167367161792599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Not: </a:t>
            </a:r>
            <a:r>
              <a:rPr lang="tr-TR" sz="15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Açıklama </a:t>
            </a:r>
            <a:r>
              <a:rPr lang="tr-TR" sz="15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kısmına Ad-</a:t>
            </a:r>
            <a:r>
              <a:rPr lang="tr-TR" sz="1500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Soyad</a:t>
            </a:r>
            <a:r>
              <a:rPr lang="tr-TR" sz="15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ve TC yazmayı unutmayınız lütfen.</a:t>
            </a:r>
            <a:endParaRPr dirty="0"/>
          </a:p>
        </p:txBody>
      </p:sp>
      <p:sp>
        <p:nvSpPr>
          <p:cNvPr id="160" name="Google Shape;160;p5"/>
          <p:cNvSpPr/>
          <p:nvPr/>
        </p:nvSpPr>
        <p:spPr>
          <a:xfrm>
            <a:off x="6744749" y="2263613"/>
            <a:ext cx="4781724" cy="2330775"/>
          </a:xfrm>
          <a:prstGeom prst="rect">
            <a:avLst/>
          </a:prstGeom>
          <a:noFill/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 r="870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5570797" y="2748594"/>
            <a:ext cx="6175421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tr-TR" sz="1800" b="1" i="1" dirty="0">
                <a:solidFill>
                  <a:srgbClr val="FF0000"/>
                </a:solidFill>
              </a:rPr>
              <a:t/>
            </a:r>
            <a:br>
              <a:rPr lang="tr-TR" sz="1800" b="1" i="1" dirty="0">
                <a:solidFill>
                  <a:srgbClr val="FF0000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/>
            </a:r>
            <a:br>
              <a:rPr lang="tr-TR" sz="1800" b="1" i="1" dirty="0">
                <a:solidFill>
                  <a:srgbClr val="FF0000"/>
                </a:solidFill>
              </a:rPr>
            </a:br>
            <a:r>
              <a:rPr lang="tr-TR" sz="1800" b="1" i="1" dirty="0">
                <a:solidFill>
                  <a:srgbClr val="FF0000"/>
                </a:solidFill>
              </a:rPr>
              <a:t/>
            </a:r>
            <a:br>
              <a:rPr lang="tr-TR" sz="1800" b="1" i="1" dirty="0">
                <a:solidFill>
                  <a:srgbClr val="FF0000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DİĞER BELGELERİNİZİ HAZIRLARKEN, KESİN KAYIT LİSTESİNE EKLENMENİZ İÇİN İLK ÖNCE ÖDEME DEKONTUNUZU TARATARAK MAİL ORTAMINDA BİZİMLE PAYLAŞMANIZ GEREKMEKTEDİR.</a:t>
            </a:r>
            <a:endParaRPr sz="1800" b="1" i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tr-TR" sz="1800" b="1" i="0" u="none" strike="noStrike" cap="none" dirty="0"/>
              <a:t>HER İSTENİLEN BELGENİN ALTINA MUTLAKA  İÇERİĞİNİ YAZINIZ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tr-TR" sz="1800" b="1" i="0" u="none" strike="noStrike" cap="none" dirty="0" err="1">
                <a:solidFill>
                  <a:srgbClr val="FF0000"/>
                </a:solidFill>
              </a:rPr>
              <a:t>Örn</a:t>
            </a:r>
            <a:r>
              <a:rPr lang="tr-TR" sz="1800" b="1" i="0" u="none" strike="noStrike" cap="none" dirty="0">
                <a:solidFill>
                  <a:srgbClr val="FF0000"/>
                </a:solidFill>
              </a:rPr>
              <a:t>: Adli </a:t>
            </a:r>
            <a:r>
              <a:rPr lang="tr-TR" sz="1800" b="1" dirty="0">
                <a:solidFill>
                  <a:srgbClr val="FF0000"/>
                </a:solidFill>
              </a:rPr>
              <a:t>S</a:t>
            </a:r>
            <a:r>
              <a:rPr lang="tr-TR" sz="1800" b="1" i="0" u="none" strike="noStrike" cap="none" dirty="0" smtClean="0">
                <a:solidFill>
                  <a:srgbClr val="FF0000"/>
                </a:solidFill>
              </a:rPr>
              <a:t>icil </a:t>
            </a:r>
            <a:r>
              <a:rPr lang="tr-TR" sz="1800" b="1" dirty="0">
                <a:solidFill>
                  <a:srgbClr val="FF0000"/>
                </a:solidFill>
              </a:rPr>
              <a:t>B</a:t>
            </a:r>
            <a:r>
              <a:rPr lang="tr-TR" sz="1800" b="1" i="0" u="none" strike="noStrike" cap="none" dirty="0" smtClean="0">
                <a:solidFill>
                  <a:srgbClr val="FF0000"/>
                </a:solidFill>
              </a:rPr>
              <a:t>elgesi</a:t>
            </a:r>
            <a:r>
              <a:rPr lang="tr-TR" sz="1800" b="1" i="0" u="none" strike="noStrike" cap="none" dirty="0">
                <a:solidFill>
                  <a:srgbClr val="FF0000"/>
                </a:solidFill>
              </a:rPr>
              <a:t>, </a:t>
            </a:r>
            <a:r>
              <a:rPr lang="tr-TR" sz="1800" b="1" dirty="0" smtClean="0">
                <a:solidFill>
                  <a:srgbClr val="FF0000"/>
                </a:solidFill>
              </a:rPr>
              <a:t>Fotoğraf</a:t>
            </a:r>
            <a:r>
              <a:rPr lang="tr-TR" sz="1800" b="1" i="0" u="none" strike="noStrike" cap="none" dirty="0" smtClean="0">
                <a:solidFill>
                  <a:srgbClr val="FF0000"/>
                </a:solidFill>
              </a:rPr>
              <a:t>, Dekont </a:t>
            </a:r>
            <a:r>
              <a:rPr lang="tr-TR" sz="1800" b="1" i="0" u="none" strike="noStrike" cap="none" dirty="0">
                <a:solidFill>
                  <a:srgbClr val="FF0000"/>
                </a:solidFill>
              </a:rPr>
              <a:t>vb.</a:t>
            </a:r>
            <a:endParaRPr sz="1800" b="0" i="0" u="none" strike="noStrike" cap="none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tr-TR" sz="1800" dirty="0">
                <a:solidFill>
                  <a:srgbClr val="000000"/>
                </a:solidFill>
              </a:rPr>
              <a:t/>
            </a:r>
            <a:br>
              <a:rPr lang="tr-TR" sz="1800" dirty="0">
                <a:solidFill>
                  <a:srgbClr val="000000"/>
                </a:solidFill>
              </a:rPr>
            </a:b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" y="-431476"/>
            <a:ext cx="12190475" cy="812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3642049" y="2046967"/>
            <a:ext cx="4587600" cy="158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Calibri"/>
              <a:buNone/>
            </a:pPr>
            <a:r>
              <a:rPr lang="tr-TR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ÖDEME DEKONT DETAYI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tr-TR" sz="1800" b="1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Ödeme esnasında mutlaka açıklama kısmına </a:t>
            </a:r>
            <a:r>
              <a:rPr lang="tr-TR" sz="18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Ad, </a:t>
            </a:r>
            <a:r>
              <a:rPr lang="tr-TR" sz="1800" b="1" i="0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Soyad</a:t>
            </a:r>
            <a:r>
              <a:rPr lang="tr-TR" sz="18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ve  </a:t>
            </a:r>
            <a:r>
              <a:rPr lang="tr-TR" sz="1800" b="1" i="0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TC</a:t>
            </a:r>
            <a:r>
              <a:rPr lang="tr-TR" sz="18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tr-TR" sz="1800" b="1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yazılması rica </a:t>
            </a:r>
            <a:r>
              <a:rPr lang="tr-TR" sz="1800" b="1" i="0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olunur</a:t>
            </a:r>
            <a:r>
              <a:rPr lang="tr-TR" sz="1800" b="1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tr-TR" sz="1800" b="1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Kesin kayıt evraklarınız için </a:t>
            </a:r>
            <a:r>
              <a:rPr lang="tr-TR" sz="18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önem</a:t>
            </a:r>
            <a:r>
              <a:rPr lang="tr-TR" sz="1800" b="1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arz eder.</a:t>
            </a:r>
            <a:endParaRPr sz="1800" b="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kişi, dizüstü içeren bir resim&#10;&#10;Açıklama otomatik olarak oluşturuldu"/>
          <p:cNvPicPr preferRelativeResize="0"/>
          <p:nvPr/>
        </p:nvPicPr>
        <p:blipFill rotWithShape="1">
          <a:blip r:embed="rId3">
            <a:alphaModFix amt="40000"/>
          </a:blip>
          <a:srcRect t="6638"/>
          <a:stretch/>
        </p:blipFill>
        <p:spPr>
          <a:xfrm>
            <a:off x="-1514" y="0"/>
            <a:ext cx="12191979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841248" y="1074766"/>
            <a:ext cx="1050645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tr-TR" sz="4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KURUMSAL GRUP KATILIMCILARIN DİKKATİNE!</a:t>
            </a:r>
            <a:endParaRPr sz="45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body" idx="1"/>
          </p:nvPr>
        </p:nvSpPr>
        <p:spPr>
          <a:xfrm>
            <a:off x="841248" y="3562269"/>
            <a:ext cx="10506456" cy="267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tr-TR" sz="9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Grup katılımcıların evraklarını </a:t>
            </a:r>
            <a:r>
              <a:rPr lang="tr-TR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HER ŞAHSIN</a:t>
            </a:r>
            <a:r>
              <a:rPr lang="tr-T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tr-TR" sz="20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kendi</a:t>
            </a:r>
            <a:r>
              <a:rPr lang="tr-TR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E- </a:t>
            </a:r>
            <a:r>
              <a:rPr lang="tr-TR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mail  HESABINDAN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tüm evrakları </a:t>
            </a:r>
            <a:r>
              <a:rPr lang="tr-TR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EKSİKSİZ</a:t>
            </a:r>
            <a:r>
              <a:rPr lang="tr-T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adlandırarak </a:t>
            </a:r>
            <a:r>
              <a:rPr lang="tr-TR" sz="2000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akhumer07@gmail.com</a:t>
            </a:r>
            <a:r>
              <a:rPr lang="tr-TR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adresine</a:t>
            </a:r>
            <a:r>
              <a:rPr lang="tr-TR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yönlendirilmesi rica olur.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9" descr="Parlak bir stüdyo açık kitap sayfalarının pencerelerini kapat"/>
          <p:cNvPicPr preferRelativeResize="0"/>
          <p:nvPr/>
        </p:nvPicPr>
        <p:blipFill rotWithShape="1">
          <a:blip r:embed="rId3">
            <a:alphaModFix/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1039368" y="762889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tr-TR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E-MAİL KONU VE AÇIKLAMA KISMI DETAYLARI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body" idx="1"/>
          </p:nvPr>
        </p:nvSpPr>
        <p:spPr>
          <a:xfrm>
            <a:off x="829056" y="26628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tr-TR" sz="2000" b="1" dirty="0">
                <a:solidFill>
                  <a:srgbClr val="FF0000"/>
                </a:solidFill>
              </a:rPr>
              <a:t>KONU: </a:t>
            </a:r>
            <a:r>
              <a:rPr lang="tr-TR" sz="2000" b="1" dirty="0"/>
              <a:t>KAÇINCI DÖNEM KURSİYERİ OLDUĞUNUZU VE İSİM SOYİSİM YAZINIZ.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tr-TR" sz="2000" b="1" dirty="0">
                <a:solidFill>
                  <a:srgbClr val="FF0000"/>
                </a:solidFill>
              </a:rPr>
              <a:t>AÇIKLAMA KISMINA: </a:t>
            </a:r>
            <a:r>
              <a:rPr lang="tr-TR" sz="2000" b="1" dirty="0"/>
              <a:t>TELEFON,TC ve BİZE İLETMEK İSTEDİĞİNİZ TÜM DETAYLARINIZI NOT OLARAK VERİNİZ.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tr-TR" sz="2000" b="1" dirty="0">
                <a:solidFill>
                  <a:srgbClr val="FF0000"/>
                </a:solidFill>
              </a:rPr>
              <a:t>LÜTFEN</a:t>
            </a:r>
            <a:r>
              <a:rPr lang="tr-TR" sz="2000" b="1" dirty="0"/>
              <a:t> TÜM YAZIŞMALARI SADECE KENDİ </a:t>
            </a:r>
            <a:r>
              <a:rPr lang="tr-TR" sz="2000" b="1" dirty="0" smtClean="0"/>
              <a:t>E-MAİL </a:t>
            </a:r>
            <a:r>
              <a:rPr lang="tr-TR" sz="2000" b="1" dirty="0"/>
              <a:t>HESABINIZDAN YAPINIZ.  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454</Words>
  <Application>Microsoft Office PowerPoint</Application>
  <PresentationFormat>Geniş ekran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Teması</vt:lpstr>
      <vt:lpstr>Office Teması</vt:lpstr>
      <vt:lpstr>PowerPoint Sunusu</vt:lpstr>
      <vt:lpstr>Değerli  İHA Eğitimi Katılımcımız </vt:lpstr>
      <vt:lpstr>İHA eğitimi için gerekli evraklarınızı</vt:lpstr>
      <vt:lpstr>BİZİMLE İLETİŞİMDE                                              (TELEFON ARAMASI YA DA  E-MAİL ORTAMINDA )       MUTLAKA HANGİ DÖNEMİN KURSİYERİYSENİZ, LÜTFEN  ÖRN: 30.DÖNEM KURSİYERİM DİYEREK İLETİŞİME GEÇİN </vt:lpstr>
      <vt:lpstr>İHA EĞİTİMLERİ KESİN KAYIT İÇİN GEREKLİ BELGELER</vt:lpstr>
      <vt:lpstr>PowerPoint Sunusu</vt:lpstr>
      <vt:lpstr>PowerPoint Sunusu</vt:lpstr>
      <vt:lpstr>KURUMSAL GRUP KATILIMCILARIN DİKKATİNE!</vt:lpstr>
      <vt:lpstr>E-MAİL KONU VE AÇIKLAMA KISMI DETAYLARI</vt:lpstr>
      <vt:lpstr>PowerPoint Sunusu</vt:lpstr>
      <vt:lpstr>UYGULAMA SINAV GÜNÜ STAT KURALLARI</vt:lpstr>
      <vt:lpstr>SERTİFİKA  VE EHLİYET TESLİMİ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Ovi Medya</dc:creator>
  <cp:lastModifiedBy>Windows User</cp:lastModifiedBy>
  <cp:revision>4</cp:revision>
  <dcterms:created xsi:type="dcterms:W3CDTF">2021-06-07T11:47:28Z</dcterms:created>
  <dcterms:modified xsi:type="dcterms:W3CDTF">2022-08-23T10:51:53Z</dcterms:modified>
</cp:coreProperties>
</file>