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59" r:id="rId9"/>
    <p:sldId id="263" r:id="rId10"/>
    <p:sldId id="265" r:id="rId11"/>
    <p:sldId id="266" r:id="rId12"/>
    <p:sldId id="267" r:id="rId13"/>
    <p:sldId id="268" r:id="rId14"/>
    <p:sldId id="270" r:id="rId15"/>
    <p:sldId id="273" r:id="rId16"/>
    <p:sldId id="274" r:id="rId17"/>
    <p:sldId id="275" r:id="rId18"/>
    <p:sldId id="269" r:id="rId19"/>
    <p:sldId id="277" r:id="rId20"/>
    <p:sldId id="280" r:id="rId21"/>
    <p:sldId id="286" r:id="rId22"/>
    <p:sldId id="279" r:id="rId23"/>
    <p:sldId id="278" r:id="rId24"/>
    <p:sldId id="281" r:id="rId25"/>
    <p:sldId id="282" r:id="rId26"/>
    <p:sldId id="283" r:id="rId27"/>
    <p:sldId id="284" r:id="rId28"/>
    <p:sldId id="287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390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594-6BB3-4809-933C-B3B84A86A179}" type="datetimeFigureOut">
              <a:rPr lang="tr-TR" smtClean="0"/>
              <a:pPr/>
              <a:t>25.10.2018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B27A5-A22C-47E9-9110-E5EEFD0065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594-6BB3-4809-933C-B3B84A86A179}" type="datetimeFigureOut">
              <a:rPr lang="tr-TR" smtClean="0"/>
              <a:pPr/>
              <a:t>25.10.2018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B27A5-A22C-47E9-9110-E5EEFD0065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594-6BB3-4809-933C-B3B84A86A179}" type="datetimeFigureOut">
              <a:rPr lang="tr-TR" smtClean="0"/>
              <a:pPr/>
              <a:t>25.10.2018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B27A5-A22C-47E9-9110-E5EEFD0065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594-6BB3-4809-933C-B3B84A86A179}" type="datetimeFigureOut">
              <a:rPr lang="tr-TR" smtClean="0"/>
              <a:pPr/>
              <a:t>25.10.2018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B27A5-A22C-47E9-9110-E5EEFD0065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594-6BB3-4809-933C-B3B84A86A179}" type="datetimeFigureOut">
              <a:rPr lang="tr-TR" smtClean="0"/>
              <a:pPr/>
              <a:t>25.10.2018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B27A5-A22C-47E9-9110-E5EEFD0065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594-6BB3-4809-933C-B3B84A86A179}" type="datetimeFigureOut">
              <a:rPr lang="tr-TR" smtClean="0"/>
              <a:pPr/>
              <a:t>25.10.2018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B27A5-A22C-47E9-9110-E5EEFD0065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594-6BB3-4809-933C-B3B84A86A179}" type="datetimeFigureOut">
              <a:rPr lang="tr-TR" smtClean="0"/>
              <a:pPr/>
              <a:t>25.10.2018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B27A5-A22C-47E9-9110-E5EEFD0065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594-6BB3-4809-933C-B3B84A86A179}" type="datetimeFigureOut">
              <a:rPr lang="tr-TR" smtClean="0"/>
              <a:pPr/>
              <a:t>25.10.2018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B27A5-A22C-47E9-9110-E5EEFD0065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594-6BB3-4809-933C-B3B84A86A179}" type="datetimeFigureOut">
              <a:rPr lang="tr-TR" smtClean="0"/>
              <a:pPr/>
              <a:t>25.10.2018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B27A5-A22C-47E9-9110-E5EEFD0065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594-6BB3-4809-933C-B3B84A86A179}" type="datetimeFigureOut">
              <a:rPr lang="tr-TR" smtClean="0"/>
              <a:pPr/>
              <a:t>25.10.2018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B27A5-A22C-47E9-9110-E5EEFD0065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594-6BB3-4809-933C-B3B84A86A179}" type="datetimeFigureOut">
              <a:rPr lang="tr-TR" smtClean="0"/>
              <a:pPr/>
              <a:t>25.10.2018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EAB27A5-A22C-47E9-9110-E5EEFD00652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1226594-6BB3-4809-933C-B3B84A86A179}" type="datetimeFigureOut">
              <a:rPr lang="tr-TR" smtClean="0"/>
              <a:pPr/>
              <a:t>25.10.2018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EAB27A5-A22C-47E9-9110-E5EEFD00652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amingham.com/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err="1" smtClean="0"/>
              <a:t>Observational&amp;Analytical</a:t>
            </a:r>
            <a:endParaRPr lang="tr-TR" dirty="0" smtClean="0"/>
          </a:p>
          <a:p>
            <a:r>
              <a:rPr lang="tr-TR" dirty="0" smtClean="0"/>
              <a:t>Akdeniz </a:t>
            </a:r>
            <a:r>
              <a:rPr lang="tr-TR" dirty="0" err="1" smtClean="0"/>
              <a:t>University</a:t>
            </a:r>
            <a:r>
              <a:rPr lang="tr-TR" dirty="0" smtClean="0"/>
              <a:t> </a:t>
            </a:r>
            <a:r>
              <a:rPr lang="tr-TR" dirty="0" err="1" smtClean="0"/>
              <a:t>Medical</a:t>
            </a:r>
            <a:r>
              <a:rPr lang="tr-TR" dirty="0" smtClean="0"/>
              <a:t> </a:t>
            </a:r>
            <a:r>
              <a:rPr lang="tr-TR" dirty="0" err="1"/>
              <a:t>F</a:t>
            </a:r>
            <a:r>
              <a:rPr lang="tr-TR" dirty="0" err="1" smtClean="0"/>
              <a:t>aculty</a:t>
            </a:r>
            <a:r>
              <a:rPr lang="tr-TR" dirty="0" smtClean="0"/>
              <a:t> </a:t>
            </a:r>
            <a:r>
              <a:rPr lang="tr-TR" dirty="0" err="1" smtClean="0"/>
              <a:t>department</a:t>
            </a:r>
            <a:r>
              <a:rPr lang="tr-TR" dirty="0" smtClean="0"/>
              <a:t> of 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6477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err="1" smtClean="0"/>
              <a:t>Measures</a:t>
            </a:r>
            <a:r>
              <a:rPr lang="tr-TR" sz="3600" dirty="0" smtClean="0"/>
              <a:t> in </a:t>
            </a:r>
            <a:r>
              <a:rPr lang="tr-TR" sz="3600" dirty="0" err="1" smtClean="0"/>
              <a:t>Cohort</a:t>
            </a:r>
            <a:r>
              <a:rPr lang="tr-TR" sz="3600" dirty="0" smtClean="0"/>
              <a:t> </a:t>
            </a:r>
            <a:r>
              <a:rPr lang="tr-TR" sz="3600" dirty="0" err="1" smtClean="0"/>
              <a:t>Studies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err="1" smtClean="0">
                <a:solidFill>
                  <a:srgbClr val="C00000"/>
                </a:solidFill>
              </a:rPr>
              <a:t>Relative</a:t>
            </a:r>
            <a:r>
              <a:rPr lang="tr-TR" dirty="0" smtClean="0">
                <a:solidFill>
                  <a:srgbClr val="C00000"/>
                </a:solidFill>
              </a:rPr>
              <a:t> Risk </a:t>
            </a:r>
            <a:r>
              <a:rPr lang="tr-TR" dirty="0" smtClean="0"/>
              <a:t>=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err="1" smtClean="0">
                <a:solidFill>
                  <a:srgbClr val="C00000"/>
                </a:solidFill>
              </a:rPr>
              <a:t>Attributable</a:t>
            </a:r>
            <a:r>
              <a:rPr lang="tr-TR" dirty="0" smtClean="0">
                <a:solidFill>
                  <a:srgbClr val="C00000"/>
                </a:solidFill>
              </a:rPr>
              <a:t> Risk </a:t>
            </a:r>
            <a:r>
              <a:rPr lang="tr-TR" dirty="0" smtClean="0"/>
              <a:t>=</a:t>
            </a:r>
            <a:endParaRPr lang="tr-TR" dirty="0"/>
          </a:p>
        </p:txBody>
      </p:sp>
      <p:cxnSp>
        <p:nvCxnSpPr>
          <p:cNvPr id="6" name="Düz Bağlayıcı 5"/>
          <p:cNvCxnSpPr/>
          <p:nvPr/>
        </p:nvCxnSpPr>
        <p:spPr>
          <a:xfrm>
            <a:off x="2877084" y="2721841"/>
            <a:ext cx="37111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Dikdörtgen 6"/>
          <p:cNvSpPr/>
          <p:nvPr/>
        </p:nvSpPr>
        <p:spPr>
          <a:xfrm>
            <a:off x="2877084" y="2339588"/>
            <a:ext cx="3153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err="1">
                <a:solidFill>
                  <a:srgbClr val="7030A0"/>
                </a:solidFill>
              </a:rPr>
              <a:t>incidence</a:t>
            </a:r>
            <a:r>
              <a:rPr lang="tr-TR" b="1" dirty="0">
                <a:solidFill>
                  <a:srgbClr val="7030A0"/>
                </a:solidFill>
              </a:rPr>
              <a:t> in </a:t>
            </a:r>
            <a:r>
              <a:rPr lang="tr-TR" b="1" dirty="0" err="1">
                <a:solidFill>
                  <a:srgbClr val="7030A0"/>
                </a:solidFill>
              </a:rPr>
              <a:t>exposed</a:t>
            </a:r>
            <a:r>
              <a:rPr lang="tr-TR" b="1" dirty="0">
                <a:solidFill>
                  <a:srgbClr val="7030A0"/>
                </a:solidFill>
              </a:rPr>
              <a:t> </a:t>
            </a:r>
            <a:r>
              <a:rPr lang="tr-TR" b="1" dirty="0" err="1">
                <a:solidFill>
                  <a:srgbClr val="7030A0"/>
                </a:solidFill>
              </a:rPr>
              <a:t>group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2783177" y="2780928"/>
            <a:ext cx="35776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err="1">
                <a:solidFill>
                  <a:srgbClr val="00B050"/>
                </a:solidFill>
              </a:rPr>
              <a:t>incidence</a:t>
            </a:r>
            <a:r>
              <a:rPr lang="tr-TR" b="1" dirty="0">
                <a:solidFill>
                  <a:srgbClr val="00B050"/>
                </a:solidFill>
              </a:rPr>
              <a:t> in not </a:t>
            </a:r>
            <a:r>
              <a:rPr lang="tr-TR" b="1" dirty="0" err="1">
                <a:solidFill>
                  <a:srgbClr val="00B050"/>
                </a:solidFill>
              </a:rPr>
              <a:t>exposed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err="1">
                <a:solidFill>
                  <a:srgbClr val="00B050"/>
                </a:solidFill>
              </a:rPr>
              <a:t>group</a:t>
            </a:r>
            <a:endParaRPr lang="tr-TR" dirty="0"/>
          </a:p>
        </p:txBody>
      </p:sp>
      <p:sp>
        <p:nvSpPr>
          <p:cNvPr id="10" name="Dikdörtgen 9"/>
          <p:cNvSpPr/>
          <p:nvPr/>
        </p:nvSpPr>
        <p:spPr>
          <a:xfrm>
            <a:off x="3203848" y="3861048"/>
            <a:ext cx="60854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 b="1" dirty="0" err="1" smtClean="0">
                <a:solidFill>
                  <a:srgbClr val="7030A0"/>
                </a:solidFill>
              </a:rPr>
              <a:t>İncidence</a:t>
            </a:r>
            <a:r>
              <a:rPr lang="tr-TR" sz="1600" b="1" dirty="0" smtClean="0">
                <a:solidFill>
                  <a:srgbClr val="7030A0"/>
                </a:solidFill>
              </a:rPr>
              <a:t> in </a:t>
            </a:r>
            <a:r>
              <a:rPr lang="tr-TR" sz="1600" b="1" dirty="0" err="1" smtClean="0">
                <a:solidFill>
                  <a:srgbClr val="7030A0"/>
                </a:solidFill>
              </a:rPr>
              <a:t>exposed</a:t>
            </a:r>
            <a:r>
              <a:rPr lang="tr-TR" sz="1600" b="1" dirty="0" smtClean="0">
                <a:solidFill>
                  <a:srgbClr val="7030A0"/>
                </a:solidFill>
              </a:rPr>
              <a:t> </a:t>
            </a:r>
            <a:r>
              <a:rPr lang="tr-TR" sz="1600" b="1" dirty="0" err="1" smtClean="0">
                <a:solidFill>
                  <a:srgbClr val="7030A0"/>
                </a:solidFill>
              </a:rPr>
              <a:t>group</a:t>
            </a:r>
            <a:r>
              <a:rPr lang="tr-TR" sz="1600" b="1" dirty="0" smtClean="0">
                <a:solidFill>
                  <a:srgbClr val="7030A0"/>
                </a:solidFill>
              </a:rPr>
              <a:t> </a:t>
            </a:r>
            <a:r>
              <a:rPr lang="tr-TR" sz="2000" b="1" dirty="0" smtClean="0"/>
              <a:t>–</a:t>
            </a:r>
            <a:r>
              <a:rPr lang="tr-TR" sz="1600" dirty="0" smtClean="0"/>
              <a:t> </a:t>
            </a:r>
            <a:r>
              <a:rPr lang="tr-TR" sz="1600" b="1" dirty="0" err="1" smtClean="0">
                <a:solidFill>
                  <a:srgbClr val="00B050"/>
                </a:solidFill>
              </a:rPr>
              <a:t>incidence</a:t>
            </a:r>
            <a:r>
              <a:rPr lang="tr-TR" sz="1600" b="1" dirty="0" smtClean="0">
                <a:solidFill>
                  <a:srgbClr val="00B050"/>
                </a:solidFill>
              </a:rPr>
              <a:t> in not </a:t>
            </a:r>
            <a:r>
              <a:rPr lang="tr-TR" sz="1600" b="1" dirty="0" err="1" smtClean="0">
                <a:solidFill>
                  <a:srgbClr val="00B050"/>
                </a:solidFill>
              </a:rPr>
              <a:t>exposed</a:t>
            </a:r>
            <a:r>
              <a:rPr lang="tr-TR" sz="1600" b="1" dirty="0" smtClean="0">
                <a:solidFill>
                  <a:srgbClr val="00B050"/>
                </a:solidFill>
              </a:rPr>
              <a:t> </a:t>
            </a:r>
            <a:r>
              <a:rPr lang="tr-TR" sz="1600" b="1" dirty="0" err="1" smtClean="0">
                <a:solidFill>
                  <a:srgbClr val="00B050"/>
                </a:solidFill>
              </a:rPr>
              <a:t>group</a:t>
            </a:r>
            <a:endParaRPr lang="tr-TR" sz="1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805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Relative</a:t>
            </a:r>
            <a:r>
              <a:rPr lang="tr-TR" sz="4000" dirty="0" smtClean="0"/>
              <a:t> Risk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 </a:t>
            </a:r>
            <a:r>
              <a:rPr lang="tr-TR" dirty="0" err="1" smtClean="0"/>
              <a:t>relative</a:t>
            </a:r>
            <a:r>
              <a:rPr lang="tr-TR" dirty="0" smtClean="0"/>
              <a:t> risk </a:t>
            </a:r>
            <a:r>
              <a:rPr lang="en-US" dirty="0" smtClean="0"/>
              <a:t>is </a:t>
            </a:r>
            <a:r>
              <a:rPr lang="en-US" b="1" dirty="0">
                <a:latin typeface="+mj-lt"/>
              </a:rPr>
              <a:t>1</a:t>
            </a:r>
            <a:r>
              <a:rPr lang="en-US" dirty="0"/>
              <a:t> (or close to </a:t>
            </a:r>
            <a:r>
              <a:rPr lang="en-US" dirty="0">
                <a:latin typeface="+mj-lt"/>
              </a:rPr>
              <a:t>1</a:t>
            </a:r>
            <a:r>
              <a:rPr lang="en-US" dirty="0"/>
              <a:t>), it suggests no difference or little difference in risk (incidence in each group is the same).</a:t>
            </a:r>
          </a:p>
          <a:p>
            <a:r>
              <a:rPr lang="en-US" dirty="0"/>
              <a:t>A </a:t>
            </a:r>
            <a:r>
              <a:rPr lang="tr-TR" dirty="0" err="1" smtClean="0"/>
              <a:t>relative</a:t>
            </a:r>
            <a:r>
              <a:rPr lang="tr-TR" dirty="0" smtClean="0"/>
              <a:t> risk </a:t>
            </a:r>
            <a:r>
              <a:rPr lang="en-US" dirty="0" smtClean="0"/>
              <a:t>&gt; </a:t>
            </a:r>
            <a:r>
              <a:rPr lang="en-US" b="1" dirty="0">
                <a:latin typeface="+mj-lt"/>
              </a:rPr>
              <a:t>1</a:t>
            </a:r>
            <a:r>
              <a:rPr lang="en-US" dirty="0"/>
              <a:t> suggests an increased risk of that outcome in the exposed group.</a:t>
            </a:r>
          </a:p>
          <a:p>
            <a:r>
              <a:rPr lang="en-US" dirty="0"/>
              <a:t>A risk ratio &lt; </a:t>
            </a:r>
            <a:r>
              <a:rPr lang="en-US" b="1" dirty="0">
                <a:latin typeface="+mj-lt"/>
              </a:rPr>
              <a:t>1</a:t>
            </a:r>
            <a:r>
              <a:rPr lang="en-US" dirty="0"/>
              <a:t> suggests a reduced risk in the exposed group.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635903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22740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dirty="0" err="1" smtClean="0"/>
              <a:t>Attributable</a:t>
            </a:r>
            <a:r>
              <a:rPr lang="tr-TR" sz="4000" dirty="0" smtClean="0"/>
              <a:t> Risk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896544"/>
          </a:xfrm>
        </p:spPr>
        <p:txBody>
          <a:bodyPr>
            <a:normAutofit/>
          </a:bodyPr>
          <a:lstStyle/>
          <a:p>
            <a:pPr fontAlgn="base"/>
            <a:r>
              <a:rPr lang="en-US" dirty="0">
                <a:solidFill>
                  <a:srgbClr val="C00000"/>
                </a:solidFill>
              </a:rPr>
              <a:t>AR</a:t>
            </a:r>
            <a:r>
              <a:rPr lang="en-US" dirty="0"/>
              <a:t> is the portion of disease incidence </a:t>
            </a:r>
            <a:r>
              <a:rPr lang="en-US" dirty="0" smtClean="0"/>
              <a:t>in </a:t>
            </a:r>
            <a:r>
              <a:rPr lang="en-US" dirty="0"/>
              <a:t>the </a:t>
            </a:r>
            <a:r>
              <a:rPr lang="en-US" dirty="0" smtClean="0"/>
              <a:t>exposed </a:t>
            </a:r>
            <a:r>
              <a:rPr lang="en-US" dirty="0"/>
              <a:t>that is due to the </a:t>
            </a:r>
            <a:r>
              <a:rPr lang="en-US" dirty="0" smtClean="0"/>
              <a:t>exposure</a:t>
            </a:r>
            <a:r>
              <a:rPr lang="tr-TR" sz="2000" i="1" dirty="0" smtClean="0"/>
              <a:t>(how </a:t>
            </a:r>
            <a:r>
              <a:rPr lang="tr-TR" sz="2000" i="1" dirty="0" err="1" smtClean="0"/>
              <a:t>much</a:t>
            </a:r>
            <a:r>
              <a:rPr lang="tr-TR" sz="2000" i="1" dirty="0" smtClean="0"/>
              <a:t> </a:t>
            </a:r>
            <a:r>
              <a:rPr lang="tr-TR" sz="2000" i="1" dirty="0" err="1" smtClean="0"/>
              <a:t>the</a:t>
            </a:r>
            <a:r>
              <a:rPr lang="tr-TR" sz="2000" i="1" dirty="0" smtClean="0"/>
              <a:t> </a:t>
            </a:r>
            <a:r>
              <a:rPr lang="tr-TR" sz="2000" i="1" dirty="0" err="1" smtClean="0"/>
              <a:t>exposure</a:t>
            </a:r>
            <a:r>
              <a:rPr lang="tr-TR" sz="2000" i="1" dirty="0" smtClean="0"/>
              <a:t> is </a:t>
            </a:r>
            <a:r>
              <a:rPr lang="tr-TR" sz="2000" i="1" dirty="0" err="1" smtClean="0"/>
              <a:t>responsible</a:t>
            </a:r>
            <a:r>
              <a:rPr lang="tr-TR" sz="2000" i="1" dirty="0" smtClean="0"/>
              <a:t>)</a:t>
            </a:r>
            <a:endParaRPr lang="en-US" sz="2000" i="1" dirty="0"/>
          </a:p>
          <a:p>
            <a:pPr marL="0" indent="0" fontAlgn="base">
              <a:buNone/>
            </a:pPr>
            <a:r>
              <a:rPr lang="tr-TR" i="1" dirty="0" smtClean="0"/>
              <a:t>         	</a:t>
            </a:r>
            <a:r>
              <a:rPr lang="tr-TR" sz="2000" i="1" dirty="0" err="1" smtClean="0"/>
              <a:t>It</a:t>
            </a:r>
            <a:r>
              <a:rPr lang="tr-TR" sz="2000" i="1" dirty="0" smtClean="0"/>
              <a:t> is </a:t>
            </a:r>
            <a:r>
              <a:rPr lang="en-US" sz="2000" i="1" dirty="0" smtClean="0"/>
              <a:t>the </a:t>
            </a:r>
            <a:r>
              <a:rPr lang="en-US" sz="2000" i="1" dirty="0"/>
              <a:t>incidence of a disease </a:t>
            </a:r>
            <a:r>
              <a:rPr lang="en-US" sz="2000" i="1" dirty="0" smtClean="0"/>
              <a:t>in </a:t>
            </a:r>
            <a:r>
              <a:rPr lang="en-US" sz="2000" i="1" dirty="0"/>
              <a:t>the </a:t>
            </a:r>
            <a:r>
              <a:rPr lang="en-US" sz="2000" i="1" dirty="0" smtClean="0"/>
              <a:t>exposed that would </a:t>
            </a:r>
            <a:r>
              <a:rPr lang="en-US" sz="2000" i="1" dirty="0"/>
              <a:t>be </a:t>
            </a:r>
            <a:r>
              <a:rPr lang="tr-TR" sz="2000" i="1" dirty="0" smtClean="0"/>
              <a:t>    	</a:t>
            </a:r>
            <a:r>
              <a:rPr lang="en-US" sz="2000" i="1" dirty="0" smtClean="0"/>
              <a:t>eliminated </a:t>
            </a:r>
            <a:r>
              <a:rPr lang="en-US" sz="2000" i="1" dirty="0"/>
              <a:t>if the exposure </a:t>
            </a:r>
            <a:r>
              <a:rPr lang="en-US" sz="2000" i="1" dirty="0" smtClean="0"/>
              <a:t>were eliminated</a:t>
            </a:r>
            <a:r>
              <a:rPr lang="tr-TR" sz="2000" dirty="0" smtClean="0"/>
              <a:t>.</a:t>
            </a:r>
          </a:p>
          <a:p>
            <a:pPr marL="0" indent="0" fontAlgn="base">
              <a:buNone/>
            </a:pPr>
            <a:endParaRPr lang="tr-TR" sz="2000" dirty="0"/>
          </a:p>
          <a:p>
            <a:pPr marL="0" indent="0" fontAlgn="base">
              <a:buNone/>
            </a:pPr>
            <a:endParaRPr lang="tr-TR" sz="2000" dirty="0"/>
          </a:p>
          <a:p>
            <a:r>
              <a:rPr lang="en-US" dirty="0" smtClean="0"/>
              <a:t>AR </a:t>
            </a:r>
            <a:r>
              <a:rPr lang="en-US" dirty="0"/>
              <a:t>is sometimes expressed as a </a:t>
            </a:r>
            <a:r>
              <a:rPr lang="en-US" dirty="0" err="1" smtClean="0"/>
              <a:t>proportio</a:t>
            </a:r>
            <a:r>
              <a:rPr lang="tr-TR" dirty="0" smtClean="0"/>
              <a:t>n</a:t>
            </a:r>
            <a:endParaRPr lang="tr-TR" b="1" dirty="0"/>
          </a:p>
          <a:p>
            <a:pPr marL="0" indent="0">
              <a:buNone/>
            </a:pPr>
            <a:r>
              <a:rPr lang="tr-TR" b="1" dirty="0" smtClean="0"/>
              <a:t>        </a:t>
            </a:r>
            <a:r>
              <a:rPr lang="en-US" b="1" dirty="0" smtClean="0">
                <a:solidFill>
                  <a:srgbClr val="C00000"/>
                </a:solidFill>
              </a:rPr>
              <a:t>AR</a:t>
            </a:r>
            <a:r>
              <a:rPr lang="en-US" b="1" dirty="0" smtClean="0"/>
              <a:t> </a:t>
            </a:r>
            <a:r>
              <a:rPr lang="en-US" b="1" dirty="0"/>
              <a:t>/ </a:t>
            </a:r>
            <a:r>
              <a:rPr lang="en-US" b="1" dirty="0" smtClean="0">
                <a:solidFill>
                  <a:srgbClr val="7030A0"/>
                </a:solidFill>
              </a:rPr>
              <a:t>incidence </a:t>
            </a:r>
            <a:r>
              <a:rPr lang="en-US" b="1" dirty="0">
                <a:solidFill>
                  <a:srgbClr val="7030A0"/>
                </a:solidFill>
              </a:rPr>
              <a:t>in </a:t>
            </a:r>
            <a:r>
              <a:rPr lang="en-US" b="1" dirty="0" smtClean="0">
                <a:solidFill>
                  <a:srgbClr val="7030A0"/>
                </a:solidFill>
              </a:rPr>
              <a:t>exposed</a:t>
            </a:r>
            <a:r>
              <a:rPr lang="tr-TR" b="1" dirty="0" smtClean="0">
                <a:solidFill>
                  <a:srgbClr val="7030A0"/>
                </a:solidFill>
              </a:rPr>
              <a:t> </a:t>
            </a:r>
            <a:r>
              <a:rPr lang="tr-TR" b="1" dirty="0" err="1" smtClean="0">
                <a:solidFill>
                  <a:srgbClr val="7030A0"/>
                </a:solidFill>
              </a:rPr>
              <a:t>group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en-US" b="1" dirty="0"/>
              <a:t>x 100</a:t>
            </a:r>
            <a:r>
              <a:rPr lang="en-US" b="1" dirty="0" smtClean="0"/>
              <a:t>%</a:t>
            </a:r>
            <a:endParaRPr lang="tr-TR" b="1" dirty="0" smtClean="0"/>
          </a:p>
          <a:p>
            <a:pPr marL="393192" lvl="1" indent="0">
              <a:buNone/>
            </a:pPr>
            <a:r>
              <a:rPr lang="tr-TR" sz="2000" i="1" dirty="0"/>
              <a:t> </a:t>
            </a:r>
            <a:r>
              <a:rPr lang="tr-TR" sz="2000" i="1" dirty="0" smtClean="0"/>
              <a:t>   	</a:t>
            </a:r>
            <a:r>
              <a:rPr lang="tr-TR" sz="2000" i="1" dirty="0" err="1" smtClean="0"/>
              <a:t>It</a:t>
            </a:r>
            <a:r>
              <a:rPr lang="tr-TR" sz="2000" i="1" dirty="0" smtClean="0"/>
              <a:t> </a:t>
            </a:r>
            <a:r>
              <a:rPr lang="en-US" sz="2000" i="1" dirty="0" smtClean="0"/>
              <a:t>is </a:t>
            </a:r>
            <a:r>
              <a:rPr lang="en-US" sz="2000" i="1" dirty="0"/>
              <a:t>the proportion of the disease incidence </a:t>
            </a:r>
            <a:r>
              <a:rPr lang="en-US" sz="2000" i="1" dirty="0" smtClean="0"/>
              <a:t>in </a:t>
            </a:r>
            <a:r>
              <a:rPr lang="en-US" sz="2000" i="1" dirty="0"/>
              <a:t>the </a:t>
            </a:r>
            <a:r>
              <a:rPr lang="en-US" sz="2000" i="1" dirty="0" smtClean="0"/>
              <a:t>exposed</a:t>
            </a:r>
            <a:r>
              <a:rPr lang="tr-TR" sz="2000" i="1" dirty="0" smtClean="0"/>
              <a:t> </a:t>
            </a:r>
            <a:r>
              <a:rPr lang="tr-TR" sz="2000" i="1" dirty="0" err="1" smtClean="0"/>
              <a:t>that</a:t>
            </a:r>
            <a:r>
              <a:rPr lang="tr-TR" sz="2000" i="1" dirty="0" smtClean="0"/>
              <a:t> 	</a:t>
            </a:r>
            <a:r>
              <a:rPr lang="tr-TR" sz="2000" i="1" dirty="0" err="1" smtClean="0"/>
              <a:t>would</a:t>
            </a:r>
            <a:r>
              <a:rPr lang="tr-TR" sz="2000" i="1" dirty="0" smtClean="0"/>
              <a:t> be </a:t>
            </a:r>
            <a:r>
              <a:rPr lang="tr-TR" sz="2000" i="1" dirty="0" err="1" smtClean="0"/>
              <a:t>eliminated</a:t>
            </a:r>
            <a:r>
              <a:rPr lang="tr-TR" sz="2000" i="1" dirty="0" smtClean="0"/>
              <a:t> </a:t>
            </a:r>
            <a:r>
              <a:rPr lang="en-US" sz="2000" i="1" dirty="0" smtClean="0"/>
              <a:t>if</a:t>
            </a:r>
            <a:r>
              <a:rPr lang="tr-TR" sz="2000" i="1" dirty="0" smtClean="0"/>
              <a:t>  </a:t>
            </a:r>
            <a:r>
              <a:rPr lang="tr-TR" sz="2000" i="1" dirty="0" err="1" smtClean="0"/>
              <a:t>the</a:t>
            </a:r>
            <a:r>
              <a:rPr lang="tr-TR" sz="2000" i="1" dirty="0" smtClean="0"/>
              <a:t> </a:t>
            </a:r>
            <a:r>
              <a:rPr lang="en-US" sz="2000" i="1" dirty="0" smtClean="0"/>
              <a:t>exposure </a:t>
            </a:r>
            <a:r>
              <a:rPr lang="tr-TR" sz="2000" i="1" dirty="0" err="1" smtClean="0"/>
              <a:t>were</a:t>
            </a:r>
            <a:r>
              <a:rPr lang="tr-TR" sz="2000" i="1" dirty="0" smtClean="0"/>
              <a:t> </a:t>
            </a:r>
            <a:r>
              <a:rPr lang="en-US" sz="2000" i="1" dirty="0" smtClean="0"/>
              <a:t>eliminated</a:t>
            </a:r>
            <a:r>
              <a:rPr lang="tr-TR" sz="2000" i="1" dirty="0" smtClean="0"/>
              <a:t>  (how 	</a:t>
            </a:r>
            <a:r>
              <a:rPr lang="tr-TR" sz="2000" i="1" dirty="0" err="1" smtClean="0"/>
              <a:t>many</a:t>
            </a:r>
            <a:r>
              <a:rPr lang="tr-TR" sz="2000" i="1" dirty="0" smtClean="0"/>
              <a:t>  	</a:t>
            </a:r>
            <a:r>
              <a:rPr lang="tr-TR" sz="2000" i="1" dirty="0" err="1" smtClean="0"/>
              <a:t>people</a:t>
            </a:r>
            <a:r>
              <a:rPr lang="tr-TR" sz="2000" i="1" dirty="0" smtClean="0"/>
              <a:t> can be </a:t>
            </a:r>
            <a:r>
              <a:rPr lang="tr-TR" sz="2000" i="1" dirty="0" err="1" smtClean="0"/>
              <a:t>prevented</a:t>
            </a:r>
            <a:r>
              <a:rPr lang="tr-TR" sz="2000" i="1" dirty="0" smtClean="0"/>
              <a:t>  </a:t>
            </a:r>
            <a:r>
              <a:rPr lang="tr-TR" sz="2000" i="1" dirty="0" err="1" smtClean="0"/>
              <a:t>from</a:t>
            </a:r>
            <a:r>
              <a:rPr lang="tr-TR" sz="2000" i="1" dirty="0" smtClean="0"/>
              <a:t> </a:t>
            </a:r>
            <a:r>
              <a:rPr lang="tr-TR" sz="2000" i="1" dirty="0" err="1" smtClean="0"/>
              <a:t>the</a:t>
            </a:r>
            <a:r>
              <a:rPr lang="tr-TR" sz="2000" i="1" dirty="0" smtClean="0"/>
              <a:t> </a:t>
            </a:r>
            <a:r>
              <a:rPr lang="tr-TR" sz="2000" i="1" dirty="0" err="1" smtClean="0"/>
              <a:t>disease</a:t>
            </a:r>
            <a:r>
              <a:rPr lang="tr-TR" sz="2000" i="1" dirty="0" smtClean="0"/>
              <a:t> in </a:t>
            </a:r>
            <a:r>
              <a:rPr lang="tr-TR" sz="2000" i="1" dirty="0" err="1" smtClean="0"/>
              <a:t>exposed</a:t>
            </a:r>
            <a:r>
              <a:rPr lang="tr-TR" sz="2000" i="1" dirty="0" smtClean="0"/>
              <a:t>)</a:t>
            </a:r>
          </a:p>
          <a:p>
            <a:pPr marL="0" indent="0">
              <a:buNone/>
            </a:pPr>
            <a:endParaRPr lang="tr-TR" b="1" dirty="0" smtClean="0"/>
          </a:p>
          <a:p>
            <a:endParaRPr lang="tr-TR" dirty="0"/>
          </a:p>
          <a:p>
            <a:pPr marL="393192" lvl="1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70394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Types</a:t>
            </a:r>
            <a:r>
              <a:rPr lang="tr-TR" dirty="0" smtClean="0"/>
              <a:t> of </a:t>
            </a:r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Prospective</a:t>
            </a:r>
            <a:r>
              <a:rPr lang="tr-TR" dirty="0" smtClean="0"/>
              <a:t> </a:t>
            </a:r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endParaRPr lang="tr-TR" dirty="0" smtClean="0"/>
          </a:p>
          <a:p>
            <a:pPr lvl="1"/>
            <a:r>
              <a:rPr lang="tr-TR" dirty="0" err="1" smtClean="0"/>
              <a:t>Concurrent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longitudinal</a:t>
            </a:r>
            <a:r>
              <a:rPr lang="tr-TR" dirty="0" smtClean="0"/>
              <a:t> </a:t>
            </a:r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(</a:t>
            </a:r>
            <a:r>
              <a:rPr lang="tr-TR" sz="2000" i="1" dirty="0" smtClean="0"/>
              <a:t>Data </a:t>
            </a:r>
            <a:r>
              <a:rPr lang="tr-TR" sz="2000" i="1" dirty="0" err="1" smtClean="0"/>
              <a:t>belongs</a:t>
            </a:r>
            <a:r>
              <a:rPr lang="tr-TR" sz="2000" i="1" dirty="0" smtClean="0"/>
              <a:t> </a:t>
            </a:r>
            <a:r>
              <a:rPr lang="tr-TR" sz="2000" i="1" dirty="0" err="1" smtClean="0"/>
              <a:t>to</a:t>
            </a:r>
            <a:r>
              <a:rPr lang="tr-TR" sz="2000" i="1" dirty="0" smtClean="0"/>
              <a:t> </a:t>
            </a:r>
            <a:r>
              <a:rPr lang="tr-TR" sz="2000" i="1" dirty="0" err="1" smtClean="0"/>
              <a:t>the</a:t>
            </a:r>
            <a:r>
              <a:rPr lang="tr-TR" sz="2000" i="1" dirty="0" smtClean="0"/>
              <a:t> </a:t>
            </a:r>
            <a:r>
              <a:rPr lang="tr-TR" sz="2000" i="1" dirty="0" err="1" smtClean="0"/>
              <a:t>real</a:t>
            </a:r>
            <a:r>
              <a:rPr lang="tr-TR" sz="2000" i="1" dirty="0" smtClean="0"/>
              <a:t> time)</a:t>
            </a:r>
          </a:p>
          <a:p>
            <a:endParaRPr lang="tr-TR" dirty="0" smtClean="0"/>
          </a:p>
          <a:p>
            <a:r>
              <a:rPr lang="tr-TR" dirty="0" err="1" smtClean="0"/>
              <a:t>Retrospective</a:t>
            </a:r>
            <a:r>
              <a:rPr lang="tr-TR" dirty="0" smtClean="0"/>
              <a:t> </a:t>
            </a:r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endParaRPr lang="tr-TR" dirty="0" smtClean="0"/>
          </a:p>
          <a:p>
            <a:pPr lvl="1"/>
            <a:r>
              <a:rPr lang="tr-TR" dirty="0" err="1" smtClean="0"/>
              <a:t>Non-concurrent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historical</a:t>
            </a:r>
            <a:r>
              <a:rPr lang="tr-TR" dirty="0" smtClean="0"/>
              <a:t> </a:t>
            </a:r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sz="2000" i="1" dirty="0" smtClean="0"/>
              <a:t>(Data </a:t>
            </a:r>
            <a:r>
              <a:rPr lang="tr-TR" sz="2000" i="1" dirty="0" err="1" smtClean="0"/>
              <a:t>comes</a:t>
            </a:r>
            <a:r>
              <a:rPr lang="tr-TR" sz="2000" i="1" dirty="0" smtClean="0"/>
              <a:t> </a:t>
            </a:r>
            <a:r>
              <a:rPr lang="tr-TR" sz="2000" i="1" dirty="0" err="1" smtClean="0"/>
              <a:t>from</a:t>
            </a:r>
            <a:r>
              <a:rPr lang="tr-TR" sz="2000" i="1" dirty="0" smtClean="0"/>
              <a:t> a </a:t>
            </a:r>
            <a:r>
              <a:rPr lang="tr-TR" sz="2000" i="1" dirty="0" err="1" smtClean="0"/>
              <a:t>certain</a:t>
            </a:r>
            <a:r>
              <a:rPr lang="tr-TR" sz="2000" i="1" dirty="0" smtClean="0"/>
              <a:t> time </a:t>
            </a:r>
            <a:r>
              <a:rPr lang="tr-TR" sz="2000" i="1" dirty="0" err="1" smtClean="0"/>
              <a:t>before</a:t>
            </a:r>
            <a:r>
              <a:rPr lang="tr-TR" sz="2000" i="1" dirty="0" smtClean="0"/>
              <a:t>)</a:t>
            </a:r>
          </a:p>
          <a:p>
            <a:pPr marL="667512" lvl="2" indent="0">
              <a:buNone/>
            </a:pP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414298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5487" y="188640"/>
            <a:ext cx="8229600" cy="1143000"/>
          </a:xfrm>
        </p:spPr>
        <p:txBody>
          <a:bodyPr/>
          <a:lstStyle/>
          <a:p>
            <a:r>
              <a:rPr lang="tr-TR" dirty="0" err="1" smtClean="0"/>
              <a:t>Prospective</a:t>
            </a:r>
            <a:r>
              <a:rPr lang="tr-TR" dirty="0" smtClean="0"/>
              <a:t> </a:t>
            </a:r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design</a:t>
            </a:r>
            <a:endParaRPr lang="tr-TR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0" y="2924944"/>
            <a:ext cx="1187624" cy="1296144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err="1" smtClean="0">
                <a:solidFill>
                  <a:schemeClr val="bg1"/>
                </a:solidFill>
              </a:rPr>
              <a:t>Defined</a:t>
            </a:r>
            <a:r>
              <a:rPr lang="tr-TR" sz="1400" dirty="0" smtClean="0">
                <a:solidFill>
                  <a:schemeClr val="bg1"/>
                </a:solidFill>
              </a:rPr>
              <a:t> </a:t>
            </a:r>
            <a:r>
              <a:rPr lang="tr-TR" sz="1400" dirty="0" err="1" smtClean="0">
                <a:solidFill>
                  <a:schemeClr val="bg1"/>
                </a:solidFill>
              </a:rPr>
              <a:t>Population</a:t>
            </a:r>
            <a:endParaRPr lang="tr-TR" sz="1400" dirty="0">
              <a:solidFill>
                <a:schemeClr val="bg1"/>
              </a:solidFill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1475656" y="3240434"/>
            <a:ext cx="792088" cy="587867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2699865" y="3275692"/>
            <a:ext cx="914400" cy="576064"/>
          </a:xfrm>
          <a:prstGeom prst="roundRect">
            <a:avLst/>
          </a:prstGeom>
          <a:gradFill flip="none" rotWithShape="1"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  <a:lin ang="5400000" scaled="1"/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 dirty="0"/>
          </a:p>
        </p:txBody>
      </p:sp>
      <p:cxnSp>
        <p:nvCxnSpPr>
          <p:cNvPr id="8" name="Dirsek Bağlayıcısı 7"/>
          <p:cNvCxnSpPr/>
          <p:nvPr/>
        </p:nvCxnSpPr>
        <p:spPr>
          <a:xfrm rot="16200000" flipH="1">
            <a:off x="3434026" y="3774886"/>
            <a:ext cx="914400" cy="36664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Dirsek Bağlayıcısı 10"/>
          <p:cNvCxnSpPr/>
          <p:nvPr/>
        </p:nvCxnSpPr>
        <p:spPr>
          <a:xfrm rot="5400000" flipH="1" flipV="1">
            <a:off x="3495182" y="2921642"/>
            <a:ext cx="792088" cy="36664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4074549" y="2568188"/>
            <a:ext cx="91440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549" y="4188219"/>
            <a:ext cx="938213" cy="369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5" name="Düz Ok Bağlayıcısı 24"/>
          <p:cNvCxnSpPr/>
          <p:nvPr/>
        </p:nvCxnSpPr>
        <p:spPr>
          <a:xfrm>
            <a:off x="5012762" y="2708920"/>
            <a:ext cx="107140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>
            <a:stCxn id="4099" idx="3"/>
          </p:cNvCxnSpPr>
          <p:nvPr/>
        </p:nvCxnSpPr>
        <p:spPr>
          <a:xfrm>
            <a:off x="5012762" y="4373152"/>
            <a:ext cx="107140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108" name="Düz Bağlayıcı 4107"/>
          <p:cNvCxnSpPr/>
          <p:nvPr/>
        </p:nvCxnSpPr>
        <p:spPr>
          <a:xfrm>
            <a:off x="6228184" y="2348880"/>
            <a:ext cx="0" cy="7560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1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58208"/>
            <a:ext cx="12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14" name="Dikdörtgen 4113"/>
          <p:cNvSpPr/>
          <p:nvPr/>
        </p:nvSpPr>
        <p:spPr>
          <a:xfrm>
            <a:off x="6234534" y="1976264"/>
            <a:ext cx="1823529" cy="3726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Develop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/>
          </a:p>
        </p:txBody>
      </p:sp>
      <p:pic>
        <p:nvPicPr>
          <p:cNvPr id="411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739082"/>
            <a:ext cx="187220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884" y="3559648"/>
            <a:ext cx="185950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7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884" y="4339208"/>
            <a:ext cx="1859507" cy="396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18" name="Sağ Ok 4117"/>
          <p:cNvSpPr/>
          <p:nvPr/>
        </p:nvSpPr>
        <p:spPr>
          <a:xfrm>
            <a:off x="1233882" y="3343669"/>
            <a:ext cx="216024" cy="484632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120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914" y="3240434"/>
            <a:ext cx="257175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21" name="Metin kutusu 4120"/>
          <p:cNvSpPr txBox="1"/>
          <p:nvPr/>
        </p:nvSpPr>
        <p:spPr>
          <a:xfrm>
            <a:off x="3995935" y="2568188"/>
            <a:ext cx="1016825" cy="36933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Exposed</a:t>
            </a:r>
            <a:endParaRPr lang="tr-TR" dirty="0"/>
          </a:p>
        </p:txBody>
      </p:sp>
      <p:sp>
        <p:nvSpPr>
          <p:cNvPr id="4122" name="Metin kutusu 4121"/>
          <p:cNvSpPr txBox="1"/>
          <p:nvPr/>
        </p:nvSpPr>
        <p:spPr>
          <a:xfrm>
            <a:off x="4018932" y="4188219"/>
            <a:ext cx="993829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Not </a:t>
            </a:r>
            <a:r>
              <a:rPr lang="tr-TR" dirty="0" err="1" smtClean="0"/>
              <a:t>exposed</a:t>
            </a:r>
            <a:endParaRPr lang="tr-TR" dirty="0"/>
          </a:p>
        </p:txBody>
      </p:sp>
      <p:sp>
        <p:nvSpPr>
          <p:cNvPr id="4131" name="Metin kutusu 4130"/>
          <p:cNvSpPr txBox="1"/>
          <p:nvPr/>
        </p:nvSpPr>
        <p:spPr>
          <a:xfrm>
            <a:off x="6240885" y="2752853"/>
            <a:ext cx="1859506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   No </a:t>
            </a:r>
            <a:r>
              <a:rPr lang="tr-TR" dirty="0" err="1" smtClean="0">
                <a:solidFill>
                  <a:schemeClr val="accent6">
                    <a:lumMod val="75000"/>
                  </a:schemeClr>
                </a:solidFill>
              </a:rPr>
              <a:t>disease</a:t>
            </a:r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133" name="Metin kutusu 4132"/>
          <p:cNvSpPr txBox="1"/>
          <p:nvPr/>
        </p:nvSpPr>
        <p:spPr>
          <a:xfrm>
            <a:off x="6240885" y="3573419"/>
            <a:ext cx="1859506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Develop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/>
          </a:p>
        </p:txBody>
      </p:sp>
      <p:sp>
        <p:nvSpPr>
          <p:cNvPr id="4134" name="Metin kutusu 4133"/>
          <p:cNvSpPr txBox="1"/>
          <p:nvPr/>
        </p:nvSpPr>
        <p:spPr>
          <a:xfrm>
            <a:off x="6240885" y="4339208"/>
            <a:ext cx="1859506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dirty="0" smtClean="0">
                <a:solidFill>
                  <a:schemeClr val="accent3">
                    <a:lumMod val="50000"/>
                  </a:schemeClr>
                </a:solidFill>
              </a:rPr>
              <a:t>No </a:t>
            </a:r>
            <a:r>
              <a:rPr lang="tr-TR" dirty="0" err="1" smtClean="0">
                <a:solidFill>
                  <a:schemeClr val="accent3">
                    <a:lumMod val="50000"/>
                  </a:schemeClr>
                </a:solidFill>
              </a:rPr>
              <a:t>disease</a:t>
            </a:r>
            <a:endParaRPr lang="tr-TR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139" name="Sağ Ok 4138"/>
          <p:cNvSpPr/>
          <p:nvPr/>
        </p:nvSpPr>
        <p:spPr>
          <a:xfrm>
            <a:off x="113171" y="5085184"/>
            <a:ext cx="8173987" cy="242316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40" name="Metin kutusu 4139"/>
          <p:cNvSpPr txBox="1"/>
          <p:nvPr/>
        </p:nvSpPr>
        <p:spPr>
          <a:xfrm>
            <a:off x="141694" y="5592411"/>
            <a:ext cx="1759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7030A0"/>
                </a:solidFill>
              </a:rPr>
              <a:t>Onset</a:t>
            </a:r>
            <a:r>
              <a:rPr lang="tr-TR" b="1" dirty="0" smtClean="0">
                <a:solidFill>
                  <a:srgbClr val="7030A0"/>
                </a:solidFill>
              </a:rPr>
              <a:t> of </a:t>
            </a:r>
            <a:r>
              <a:rPr lang="tr-TR" b="1" dirty="0" err="1" smtClean="0">
                <a:solidFill>
                  <a:srgbClr val="7030A0"/>
                </a:solidFill>
              </a:rPr>
              <a:t>study</a:t>
            </a:r>
            <a:endParaRPr lang="tr-TR" b="1" dirty="0">
              <a:solidFill>
                <a:srgbClr val="7030A0"/>
              </a:solidFill>
            </a:endParaRPr>
          </a:p>
        </p:txBody>
      </p:sp>
      <p:sp>
        <p:nvSpPr>
          <p:cNvPr id="4141" name="Metin kutusu 4140"/>
          <p:cNvSpPr txBox="1"/>
          <p:nvPr/>
        </p:nvSpPr>
        <p:spPr>
          <a:xfrm>
            <a:off x="4283968" y="5507940"/>
            <a:ext cx="744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</a:rPr>
              <a:t>Time</a:t>
            </a:r>
            <a:endParaRPr lang="tr-TR" b="1" dirty="0">
              <a:solidFill>
                <a:srgbClr val="7030A0"/>
              </a:solidFill>
            </a:endParaRPr>
          </a:p>
        </p:txBody>
      </p:sp>
      <p:sp>
        <p:nvSpPr>
          <p:cNvPr id="4143" name="Dikdörtgen 4142"/>
          <p:cNvSpPr/>
          <p:nvPr/>
        </p:nvSpPr>
        <p:spPr>
          <a:xfrm>
            <a:off x="4499550" y="6093296"/>
            <a:ext cx="37766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3200" b="1" dirty="0" err="1" smtClean="0">
                <a:solidFill>
                  <a:srgbClr val="7030A0"/>
                </a:solidFill>
              </a:rPr>
              <a:t>What</a:t>
            </a:r>
            <a:r>
              <a:rPr lang="tr-TR" sz="3200" b="1" dirty="0" smtClean="0">
                <a:solidFill>
                  <a:srgbClr val="7030A0"/>
                </a:solidFill>
              </a:rPr>
              <a:t> </a:t>
            </a:r>
            <a:r>
              <a:rPr lang="tr-TR" sz="3200" b="1" dirty="0" err="1" smtClean="0">
                <a:solidFill>
                  <a:srgbClr val="7030A0"/>
                </a:solidFill>
              </a:rPr>
              <a:t>will</a:t>
            </a:r>
            <a:r>
              <a:rPr lang="tr-TR" sz="3200" b="1" dirty="0" smtClean="0">
                <a:solidFill>
                  <a:srgbClr val="7030A0"/>
                </a:solidFill>
              </a:rPr>
              <a:t> </a:t>
            </a:r>
            <a:r>
              <a:rPr lang="tr-TR" sz="3200" b="1" dirty="0" err="1" smtClean="0">
                <a:solidFill>
                  <a:srgbClr val="7030A0"/>
                </a:solidFill>
              </a:rPr>
              <a:t>happen</a:t>
            </a:r>
            <a:r>
              <a:rPr lang="tr-TR" sz="3200" b="1" dirty="0" smtClean="0">
                <a:solidFill>
                  <a:srgbClr val="7030A0"/>
                </a:solidFill>
              </a:rPr>
              <a:t>?</a:t>
            </a:r>
            <a:endParaRPr lang="tr-TR" sz="3200" b="1" dirty="0">
              <a:solidFill>
                <a:srgbClr val="7030A0"/>
              </a:solidFill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H="1">
            <a:off x="118379" y="4795254"/>
            <a:ext cx="23315" cy="822176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Metin kutusu 9"/>
          <p:cNvSpPr txBox="1"/>
          <p:nvPr/>
        </p:nvSpPr>
        <p:spPr>
          <a:xfrm>
            <a:off x="8359357" y="1979548"/>
            <a:ext cx="32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a</a:t>
            </a:r>
            <a:endParaRPr lang="tr-TR" sz="2000" b="1" dirty="0"/>
          </a:p>
        </p:txBody>
      </p:sp>
      <p:sp>
        <p:nvSpPr>
          <p:cNvPr id="12" name="Dikdörtgen 11"/>
          <p:cNvSpPr/>
          <p:nvPr/>
        </p:nvSpPr>
        <p:spPr>
          <a:xfrm>
            <a:off x="8359357" y="2735632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b</a:t>
            </a:r>
            <a:endParaRPr lang="tr-TR" b="1" dirty="0"/>
          </a:p>
        </p:txBody>
      </p:sp>
      <p:sp>
        <p:nvSpPr>
          <p:cNvPr id="13" name="Dikdörtgen 12"/>
          <p:cNvSpPr/>
          <p:nvPr/>
        </p:nvSpPr>
        <p:spPr>
          <a:xfrm>
            <a:off x="8373783" y="3588876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c</a:t>
            </a:r>
            <a:endParaRPr lang="tr-TR" b="1" dirty="0"/>
          </a:p>
        </p:txBody>
      </p:sp>
      <p:sp>
        <p:nvSpPr>
          <p:cNvPr id="14" name="Dikdörtgen 13"/>
          <p:cNvSpPr/>
          <p:nvPr/>
        </p:nvSpPr>
        <p:spPr>
          <a:xfrm>
            <a:off x="8376989" y="4373419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d</a:t>
            </a:r>
            <a:endParaRPr lang="tr-TR" b="1" dirty="0"/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291205" y="2502768"/>
            <a:ext cx="322987" cy="737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2123728" y="1856437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Non</a:t>
            </a:r>
            <a:r>
              <a:rPr lang="tr-TR" dirty="0" smtClean="0"/>
              <a:t> </a:t>
            </a:r>
            <a:r>
              <a:rPr lang="tr-TR" dirty="0" err="1" smtClean="0"/>
              <a:t>randomized</a:t>
            </a:r>
            <a:r>
              <a:rPr lang="tr-TR" dirty="0" smtClean="0"/>
              <a:t>, </a:t>
            </a:r>
            <a:r>
              <a:rPr lang="tr-TR" dirty="0" err="1" smtClean="0"/>
              <a:t>natural</a:t>
            </a:r>
            <a:r>
              <a:rPr lang="tr-TR" dirty="0" smtClean="0"/>
              <a:t> </a:t>
            </a:r>
            <a:r>
              <a:rPr lang="tr-TR" dirty="0" err="1" smtClean="0"/>
              <a:t>classification</a:t>
            </a:r>
            <a:endParaRPr lang="tr-TR" dirty="0"/>
          </a:p>
        </p:txBody>
      </p:sp>
      <p:cxnSp>
        <p:nvCxnSpPr>
          <p:cNvPr id="16" name="Düz Ok Bağlayıcısı 15"/>
          <p:cNvCxnSpPr/>
          <p:nvPr/>
        </p:nvCxnSpPr>
        <p:spPr>
          <a:xfrm flipH="1" flipV="1">
            <a:off x="85370" y="5777078"/>
            <a:ext cx="191086" cy="3882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etin kutusu 20"/>
          <p:cNvSpPr txBox="1"/>
          <p:nvPr/>
        </p:nvSpPr>
        <p:spPr>
          <a:xfrm>
            <a:off x="233193" y="6165304"/>
            <a:ext cx="200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Real time (</a:t>
            </a:r>
            <a:r>
              <a:rPr lang="tr-TR" dirty="0" err="1" smtClean="0"/>
              <a:t>today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413080" y="3851756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Sample</a:t>
            </a:r>
            <a:endParaRPr lang="tr-TR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2699864" y="3904173"/>
            <a:ext cx="1008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People </a:t>
            </a:r>
            <a:r>
              <a:rPr lang="tr-TR" dirty="0" err="1" smtClean="0"/>
              <a:t>without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4917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5487" y="188640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dirty="0" err="1" smtClean="0"/>
              <a:t>Retrospective</a:t>
            </a:r>
            <a:r>
              <a:rPr lang="tr-TR" sz="4000" dirty="0" smtClean="0"/>
              <a:t> (</a:t>
            </a:r>
            <a:r>
              <a:rPr lang="tr-TR" sz="4000" dirty="0" err="1" smtClean="0"/>
              <a:t>historical</a:t>
            </a:r>
            <a:r>
              <a:rPr lang="tr-TR" sz="4000" dirty="0" smtClean="0"/>
              <a:t>) </a:t>
            </a:r>
            <a:r>
              <a:rPr lang="tr-TR" sz="4000" dirty="0" err="1" smtClean="0"/>
              <a:t>cohort</a:t>
            </a:r>
            <a:r>
              <a:rPr lang="tr-TR" sz="4000" dirty="0" smtClean="0"/>
              <a:t> </a:t>
            </a:r>
            <a:r>
              <a:rPr lang="tr-TR" sz="4000" dirty="0" err="1" smtClean="0"/>
              <a:t>design</a:t>
            </a:r>
            <a:endParaRPr lang="tr-TR" sz="4000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0" y="2924944"/>
            <a:ext cx="1187624" cy="1296144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err="1" smtClean="0">
                <a:solidFill>
                  <a:schemeClr val="bg1"/>
                </a:solidFill>
              </a:rPr>
              <a:t>Defined</a:t>
            </a:r>
            <a:r>
              <a:rPr lang="tr-TR" sz="1400" dirty="0" smtClean="0">
                <a:solidFill>
                  <a:schemeClr val="bg1"/>
                </a:solidFill>
              </a:rPr>
              <a:t> </a:t>
            </a:r>
            <a:r>
              <a:rPr lang="tr-TR" sz="1400" dirty="0" err="1" smtClean="0">
                <a:solidFill>
                  <a:schemeClr val="bg1"/>
                </a:solidFill>
              </a:rPr>
              <a:t>Population</a:t>
            </a:r>
            <a:endParaRPr lang="tr-TR" sz="1400" dirty="0">
              <a:solidFill>
                <a:schemeClr val="bg1"/>
              </a:solidFill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1475656" y="3240435"/>
            <a:ext cx="792088" cy="548606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2699792" y="3343668"/>
            <a:ext cx="914400" cy="445371"/>
          </a:xfrm>
          <a:prstGeom prst="roundRect">
            <a:avLst/>
          </a:prstGeom>
          <a:gradFill flip="none" rotWithShape="1"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  <a:lin ang="5400000" scaled="1"/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 dirty="0"/>
          </a:p>
        </p:txBody>
      </p:sp>
      <p:cxnSp>
        <p:nvCxnSpPr>
          <p:cNvPr id="8" name="Dirsek Bağlayıcısı 7"/>
          <p:cNvCxnSpPr/>
          <p:nvPr/>
        </p:nvCxnSpPr>
        <p:spPr>
          <a:xfrm rot="16200000" flipH="1">
            <a:off x="3434026" y="3774886"/>
            <a:ext cx="914400" cy="36664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Dirsek Bağlayıcısı 10"/>
          <p:cNvCxnSpPr/>
          <p:nvPr/>
        </p:nvCxnSpPr>
        <p:spPr>
          <a:xfrm rot="5400000" flipH="1" flipV="1">
            <a:off x="3495182" y="2921642"/>
            <a:ext cx="792088" cy="36664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4074549" y="2568188"/>
            <a:ext cx="91440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549" y="4188219"/>
            <a:ext cx="938213" cy="369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5" name="Düz Ok Bağlayıcısı 24"/>
          <p:cNvCxnSpPr/>
          <p:nvPr/>
        </p:nvCxnSpPr>
        <p:spPr>
          <a:xfrm>
            <a:off x="5012762" y="2708920"/>
            <a:ext cx="107140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>
            <a:stCxn id="4099" idx="3"/>
          </p:cNvCxnSpPr>
          <p:nvPr/>
        </p:nvCxnSpPr>
        <p:spPr>
          <a:xfrm>
            <a:off x="5012762" y="4373152"/>
            <a:ext cx="107140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108" name="Düz Bağlayıcı 4107"/>
          <p:cNvCxnSpPr/>
          <p:nvPr/>
        </p:nvCxnSpPr>
        <p:spPr>
          <a:xfrm>
            <a:off x="6228184" y="2348880"/>
            <a:ext cx="0" cy="7560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1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58208"/>
            <a:ext cx="12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14" name="Dikdörtgen 4113"/>
          <p:cNvSpPr/>
          <p:nvPr/>
        </p:nvSpPr>
        <p:spPr>
          <a:xfrm>
            <a:off x="6234534" y="1976264"/>
            <a:ext cx="1823529" cy="3726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Develop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/>
          </a:p>
        </p:txBody>
      </p:sp>
      <p:pic>
        <p:nvPicPr>
          <p:cNvPr id="411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739082"/>
            <a:ext cx="187220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884" y="3559648"/>
            <a:ext cx="185950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7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884" y="4339208"/>
            <a:ext cx="1859507" cy="396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18" name="Sağ Ok 4117"/>
          <p:cNvSpPr/>
          <p:nvPr/>
        </p:nvSpPr>
        <p:spPr>
          <a:xfrm>
            <a:off x="1233882" y="3343669"/>
            <a:ext cx="216024" cy="484632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120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914" y="3240434"/>
            <a:ext cx="257175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21" name="Metin kutusu 4120"/>
          <p:cNvSpPr txBox="1"/>
          <p:nvPr/>
        </p:nvSpPr>
        <p:spPr>
          <a:xfrm>
            <a:off x="3995935" y="2568188"/>
            <a:ext cx="1016825" cy="36933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Exposed</a:t>
            </a:r>
            <a:endParaRPr lang="tr-TR" dirty="0"/>
          </a:p>
        </p:txBody>
      </p:sp>
      <p:sp>
        <p:nvSpPr>
          <p:cNvPr id="4122" name="Metin kutusu 4121"/>
          <p:cNvSpPr txBox="1"/>
          <p:nvPr/>
        </p:nvSpPr>
        <p:spPr>
          <a:xfrm>
            <a:off x="4018932" y="4188219"/>
            <a:ext cx="993829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Not </a:t>
            </a:r>
            <a:r>
              <a:rPr lang="tr-TR" dirty="0" err="1" smtClean="0"/>
              <a:t>exposed</a:t>
            </a:r>
            <a:endParaRPr lang="tr-TR" dirty="0"/>
          </a:p>
        </p:txBody>
      </p:sp>
      <p:sp>
        <p:nvSpPr>
          <p:cNvPr id="4131" name="Metin kutusu 4130"/>
          <p:cNvSpPr txBox="1"/>
          <p:nvPr/>
        </p:nvSpPr>
        <p:spPr>
          <a:xfrm>
            <a:off x="6240885" y="2752853"/>
            <a:ext cx="1859506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   No </a:t>
            </a:r>
            <a:r>
              <a:rPr lang="tr-TR" dirty="0" err="1" smtClean="0">
                <a:solidFill>
                  <a:schemeClr val="accent6">
                    <a:lumMod val="75000"/>
                  </a:schemeClr>
                </a:solidFill>
              </a:rPr>
              <a:t>disease</a:t>
            </a:r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133" name="Metin kutusu 4132"/>
          <p:cNvSpPr txBox="1"/>
          <p:nvPr/>
        </p:nvSpPr>
        <p:spPr>
          <a:xfrm>
            <a:off x="6240885" y="3573419"/>
            <a:ext cx="1859506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Develop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/>
          </a:p>
        </p:txBody>
      </p:sp>
      <p:sp>
        <p:nvSpPr>
          <p:cNvPr id="4134" name="Metin kutusu 4133"/>
          <p:cNvSpPr txBox="1"/>
          <p:nvPr/>
        </p:nvSpPr>
        <p:spPr>
          <a:xfrm>
            <a:off x="6240885" y="4339208"/>
            <a:ext cx="1859506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dirty="0" smtClean="0">
                <a:solidFill>
                  <a:schemeClr val="accent3">
                    <a:lumMod val="50000"/>
                  </a:schemeClr>
                </a:solidFill>
              </a:rPr>
              <a:t>No </a:t>
            </a:r>
            <a:r>
              <a:rPr lang="tr-TR" dirty="0" err="1" smtClean="0">
                <a:solidFill>
                  <a:schemeClr val="accent3">
                    <a:lumMod val="50000"/>
                  </a:schemeClr>
                </a:solidFill>
              </a:rPr>
              <a:t>disease</a:t>
            </a:r>
            <a:endParaRPr lang="tr-TR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8359357" y="1979548"/>
            <a:ext cx="32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a</a:t>
            </a:r>
            <a:endParaRPr lang="tr-TR" sz="2000" b="1" dirty="0"/>
          </a:p>
        </p:txBody>
      </p:sp>
      <p:sp>
        <p:nvSpPr>
          <p:cNvPr id="12" name="Dikdörtgen 11"/>
          <p:cNvSpPr/>
          <p:nvPr/>
        </p:nvSpPr>
        <p:spPr>
          <a:xfrm>
            <a:off x="8359357" y="2735632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b</a:t>
            </a:r>
            <a:endParaRPr lang="tr-TR" b="1" dirty="0"/>
          </a:p>
        </p:txBody>
      </p:sp>
      <p:sp>
        <p:nvSpPr>
          <p:cNvPr id="13" name="Dikdörtgen 12"/>
          <p:cNvSpPr/>
          <p:nvPr/>
        </p:nvSpPr>
        <p:spPr>
          <a:xfrm>
            <a:off x="8373783" y="3588876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c</a:t>
            </a:r>
            <a:endParaRPr lang="tr-TR" b="1" dirty="0"/>
          </a:p>
        </p:txBody>
      </p:sp>
      <p:sp>
        <p:nvSpPr>
          <p:cNvPr id="14" name="Dikdörtgen 13"/>
          <p:cNvSpPr/>
          <p:nvPr/>
        </p:nvSpPr>
        <p:spPr>
          <a:xfrm>
            <a:off x="8376989" y="4373419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d</a:t>
            </a:r>
            <a:endParaRPr lang="tr-TR" b="1" dirty="0"/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291205" y="2502768"/>
            <a:ext cx="322987" cy="737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2123728" y="1856437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Non</a:t>
            </a:r>
            <a:r>
              <a:rPr lang="tr-TR" dirty="0" smtClean="0"/>
              <a:t> </a:t>
            </a:r>
            <a:r>
              <a:rPr lang="tr-TR" dirty="0" err="1" smtClean="0"/>
              <a:t>randomized</a:t>
            </a:r>
            <a:r>
              <a:rPr lang="tr-TR" dirty="0" smtClean="0"/>
              <a:t>, </a:t>
            </a:r>
            <a:r>
              <a:rPr lang="tr-TR" dirty="0" err="1" smtClean="0"/>
              <a:t>natural</a:t>
            </a:r>
            <a:r>
              <a:rPr lang="tr-TR" dirty="0" smtClean="0"/>
              <a:t> </a:t>
            </a:r>
            <a:r>
              <a:rPr lang="tr-TR" dirty="0" err="1" smtClean="0"/>
              <a:t>classification</a:t>
            </a:r>
            <a:endParaRPr lang="tr-TR" dirty="0"/>
          </a:p>
        </p:txBody>
      </p:sp>
      <p:sp>
        <p:nvSpPr>
          <p:cNvPr id="38" name="U Dönüş Oku 37"/>
          <p:cNvSpPr/>
          <p:nvPr/>
        </p:nvSpPr>
        <p:spPr>
          <a:xfrm rot="16200000">
            <a:off x="2896567" y="2316927"/>
            <a:ext cx="629773" cy="6058867"/>
          </a:xfrm>
          <a:prstGeom prst="uturnArrow">
            <a:avLst>
              <a:gd name="adj1" fmla="val 25000"/>
              <a:gd name="adj2" fmla="val 25000"/>
              <a:gd name="adj3" fmla="val 17212"/>
              <a:gd name="adj4" fmla="val 43750"/>
              <a:gd name="adj5" fmla="val 7500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cxnSp>
        <p:nvCxnSpPr>
          <p:cNvPr id="17" name="Düz Bağlayıcı 16"/>
          <p:cNvCxnSpPr/>
          <p:nvPr/>
        </p:nvCxnSpPr>
        <p:spPr>
          <a:xfrm>
            <a:off x="6240884" y="5229200"/>
            <a:ext cx="3" cy="72008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6" name="Metin kutusu 25"/>
          <p:cNvSpPr txBox="1"/>
          <p:nvPr/>
        </p:nvSpPr>
        <p:spPr>
          <a:xfrm>
            <a:off x="6107790" y="5949280"/>
            <a:ext cx="18478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Onset</a:t>
            </a:r>
            <a:r>
              <a:rPr lang="tr-TR" dirty="0" smtClean="0"/>
              <a:t> of </a:t>
            </a:r>
            <a:r>
              <a:rPr lang="tr-TR" dirty="0" err="1" smtClean="0"/>
              <a:t>study</a:t>
            </a:r>
            <a:endParaRPr lang="tr-TR" dirty="0" smtClean="0"/>
          </a:p>
          <a:p>
            <a:r>
              <a:rPr lang="tr-TR" dirty="0" smtClean="0"/>
              <a:t>Real time(</a:t>
            </a:r>
            <a:r>
              <a:rPr lang="tr-TR" dirty="0" err="1" smtClean="0"/>
              <a:t>today</a:t>
            </a:r>
            <a:r>
              <a:rPr lang="tr-TR" dirty="0" smtClean="0"/>
              <a:t>)</a:t>
            </a:r>
          </a:p>
          <a:p>
            <a:r>
              <a:rPr lang="tr-TR" dirty="0" smtClean="0">
                <a:latin typeface="+mj-lt"/>
              </a:rPr>
              <a:t>2016</a:t>
            </a:r>
            <a:endParaRPr lang="tr-TR" dirty="0">
              <a:latin typeface="+mj-lt"/>
            </a:endParaRPr>
          </a:p>
        </p:txBody>
      </p:sp>
      <p:sp>
        <p:nvSpPr>
          <p:cNvPr id="27" name="Metin kutusu 26"/>
          <p:cNvSpPr txBox="1"/>
          <p:nvPr/>
        </p:nvSpPr>
        <p:spPr>
          <a:xfrm>
            <a:off x="508391" y="5190771"/>
            <a:ext cx="4053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Registered</a:t>
            </a:r>
            <a:r>
              <a:rPr lang="tr-TR" dirty="0" smtClean="0"/>
              <a:t> data </a:t>
            </a:r>
            <a:r>
              <a:rPr lang="tr-TR" dirty="0" err="1" smtClean="0"/>
              <a:t>comes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history</a:t>
            </a:r>
            <a:endParaRPr lang="tr-TR" dirty="0"/>
          </a:p>
        </p:txBody>
      </p:sp>
      <p:cxnSp>
        <p:nvCxnSpPr>
          <p:cNvPr id="32" name="Düz Bağlayıcı 31"/>
          <p:cNvCxnSpPr/>
          <p:nvPr/>
        </p:nvCxnSpPr>
        <p:spPr>
          <a:xfrm>
            <a:off x="107504" y="5106382"/>
            <a:ext cx="0" cy="84289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0" name="Metin kutusu 39"/>
          <p:cNvSpPr txBox="1"/>
          <p:nvPr/>
        </p:nvSpPr>
        <p:spPr>
          <a:xfrm>
            <a:off x="163222" y="641094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+mj-lt"/>
              </a:rPr>
              <a:t>1980</a:t>
            </a:r>
            <a:endParaRPr lang="tr-TR" dirty="0">
              <a:latin typeface="+mj-lt"/>
            </a:endParaRPr>
          </a:p>
        </p:txBody>
      </p:sp>
      <p:sp>
        <p:nvSpPr>
          <p:cNvPr id="41" name="Metin kutusu 40"/>
          <p:cNvSpPr txBox="1"/>
          <p:nvPr/>
        </p:nvSpPr>
        <p:spPr>
          <a:xfrm>
            <a:off x="1413080" y="3810161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Sample</a:t>
            </a:r>
            <a:endParaRPr lang="tr-TR" dirty="0"/>
          </a:p>
        </p:txBody>
      </p:sp>
      <p:sp>
        <p:nvSpPr>
          <p:cNvPr id="42" name="Metin kutusu 41"/>
          <p:cNvSpPr txBox="1"/>
          <p:nvPr/>
        </p:nvSpPr>
        <p:spPr>
          <a:xfrm>
            <a:off x="2654088" y="3822195"/>
            <a:ext cx="10795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People </a:t>
            </a:r>
            <a:r>
              <a:rPr lang="tr-TR" dirty="0" err="1" smtClean="0"/>
              <a:t>without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8425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4000" b="1" dirty="0" err="1" smtClean="0"/>
              <a:t>Differentiating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between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Prospective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and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Retrospective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Studies</a:t>
            </a:r>
            <a:endParaRPr lang="tr-TR" sz="40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err="1" smtClean="0">
                <a:solidFill>
                  <a:srgbClr val="C00000"/>
                </a:solidFill>
              </a:rPr>
              <a:t>Prospective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cohort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study</a:t>
            </a:r>
            <a:endParaRPr lang="tr-TR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tr-TR" b="1" dirty="0" smtClean="0">
              <a:solidFill>
                <a:srgbClr val="C00000"/>
              </a:solidFill>
            </a:endParaRPr>
          </a:p>
          <a:p>
            <a:pPr lvl="1"/>
            <a:r>
              <a:rPr lang="tr-TR" dirty="0" err="1" smtClean="0"/>
              <a:t>Investigator</a:t>
            </a:r>
            <a:r>
              <a:rPr lang="tr-TR" dirty="0" smtClean="0"/>
              <a:t> </a:t>
            </a:r>
            <a:r>
              <a:rPr lang="tr-TR" dirty="0" err="1" smtClean="0"/>
              <a:t>starts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(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beginning</a:t>
            </a:r>
            <a:r>
              <a:rPr lang="tr-TR" dirty="0" smtClean="0"/>
              <a:t> </a:t>
            </a:r>
            <a:r>
              <a:rPr lang="tr-TR" dirty="0" err="1" smtClean="0"/>
              <a:t>point</a:t>
            </a:r>
            <a:r>
              <a:rPr lang="tr-TR" dirty="0" smtClean="0"/>
              <a:t>)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identification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status</a:t>
            </a:r>
            <a:endParaRPr lang="tr-TR" dirty="0" smtClean="0"/>
          </a:p>
          <a:p>
            <a:pPr lvl="1"/>
            <a:r>
              <a:rPr lang="tr-TR" dirty="0" err="1" smtClean="0"/>
              <a:t>Investigator</a:t>
            </a:r>
            <a:r>
              <a:rPr lang="tr-TR" dirty="0" smtClean="0"/>
              <a:t> </a:t>
            </a:r>
            <a:r>
              <a:rPr lang="tr-TR" dirty="0" err="1" smtClean="0"/>
              <a:t>follows</a:t>
            </a:r>
            <a:r>
              <a:rPr lang="tr-TR" dirty="0" smtClean="0"/>
              <a:t> </a:t>
            </a:r>
            <a:r>
              <a:rPr lang="tr-TR" dirty="0" err="1" smtClean="0"/>
              <a:t>them</a:t>
            </a:r>
            <a:r>
              <a:rPr lang="tr-TR" dirty="0" smtClean="0"/>
              <a:t> (</a:t>
            </a:r>
            <a:r>
              <a:rPr lang="tr-TR" dirty="0" err="1" smtClean="0"/>
              <a:t>real</a:t>
            </a:r>
            <a:r>
              <a:rPr lang="tr-TR" dirty="0" smtClean="0"/>
              <a:t> time)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development</a:t>
            </a:r>
            <a:r>
              <a:rPr lang="tr-TR" dirty="0" smtClean="0"/>
              <a:t> of </a:t>
            </a:r>
            <a:r>
              <a:rPr lang="tr-TR" dirty="0" err="1" smtClean="0"/>
              <a:t>disease</a:t>
            </a:r>
            <a:endParaRPr lang="tr-TR" dirty="0" smtClean="0"/>
          </a:p>
          <a:p>
            <a:pPr lvl="1"/>
            <a:r>
              <a:rPr lang="tr-TR" dirty="0" err="1" smtClean="0"/>
              <a:t>It</a:t>
            </a:r>
            <a:r>
              <a:rPr lang="tr-TR" dirty="0" smtClean="0"/>
              <a:t> </a:t>
            </a:r>
            <a:r>
              <a:rPr lang="tr-TR" dirty="0" err="1" smtClean="0"/>
              <a:t>takes</a:t>
            </a:r>
            <a:r>
              <a:rPr lang="tr-TR" dirty="0" smtClean="0"/>
              <a:t> a </a:t>
            </a:r>
            <a:r>
              <a:rPr lang="tr-TR" dirty="0" err="1" smtClean="0"/>
              <a:t>relatively</a:t>
            </a:r>
            <a:r>
              <a:rPr lang="tr-TR" dirty="0" smtClean="0"/>
              <a:t> </a:t>
            </a:r>
            <a:r>
              <a:rPr lang="tr-TR" dirty="0" err="1" smtClean="0"/>
              <a:t>long</a:t>
            </a:r>
            <a:r>
              <a:rPr lang="tr-TR" dirty="0" smtClean="0"/>
              <a:t> time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complete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3317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4000" b="1" dirty="0" err="1"/>
              <a:t>Differentiating</a:t>
            </a:r>
            <a:r>
              <a:rPr lang="tr-TR" sz="4000" b="1" dirty="0"/>
              <a:t> </a:t>
            </a:r>
            <a:r>
              <a:rPr lang="tr-TR" sz="4000" b="1" dirty="0" err="1"/>
              <a:t>between</a:t>
            </a:r>
            <a:r>
              <a:rPr lang="tr-TR" sz="4000" b="1" dirty="0"/>
              <a:t> </a:t>
            </a:r>
            <a:r>
              <a:rPr lang="tr-TR" sz="4000" b="1" dirty="0" err="1"/>
              <a:t>Prospective</a:t>
            </a:r>
            <a:r>
              <a:rPr lang="tr-TR" sz="4000" b="1" dirty="0"/>
              <a:t> </a:t>
            </a:r>
            <a:r>
              <a:rPr lang="tr-TR" sz="4000" b="1" dirty="0" err="1"/>
              <a:t>and</a:t>
            </a:r>
            <a:r>
              <a:rPr lang="tr-TR" sz="4000" b="1" dirty="0"/>
              <a:t> </a:t>
            </a:r>
            <a:r>
              <a:rPr lang="tr-TR" sz="4000" b="1" dirty="0" err="1" smtClean="0"/>
              <a:t>Retrospective</a:t>
            </a:r>
            <a:r>
              <a:rPr lang="tr-TR" sz="4000" b="1" dirty="0" smtClean="0"/>
              <a:t> </a:t>
            </a:r>
            <a:r>
              <a:rPr lang="tr-TR" sz="4000" b="1" dirty="0" err="1"/>
              <a:t>Studies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Historical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cohort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study</a:t>
            </a:r>
            <a:endParaRPr lang="tr-TR" dirty="0" smtClean="0">
              <a:solidFill>
                <a:srgbClr val="FF0000"/>
              </a:solidFill>
            </a:endParaRPr>
          </a:p>
          <a:p>
            <a:pPr lvl="1"/>
            <a:r>
              <a:rPr lang="tr-TR" dirty="0" err="1" smtClean="0"/>
              <a:t>Investigator</a:t>
            </a:r>
            <a:r>
              <a:rPr lang="tr-TR" dirty="0" smtClean="0"/>
              <a:t> </a:t>
            </a:r>
            <a:r>
              <a:rPr lang="tr-TR" dirty="0" err="1" smtClean="0"/>
              <a:t>uses</a:t>
            </a:r>
            <a:r>
              <a:rPr lang="tr-TR" dirty="0" smtClean="0"/>
              <a:t> </a:t>
            </a:r>
            <a:r>
              <a:rPr lang="tr-TR" dirty="0" err="1" smtClean="0"/>
              <a:t>existing</a:t>
            </a:r>
            <a:r>
              <a:rPr lang="tr-TR" dirty="0" smtClean="0"/>
              <a:t> data </a:t>
            </a:r>
            <a:r>
              <a:rPr lang="tr-TR" dirty="0" err="1" smtClean="0"/>
              <a:t>collected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past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identify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status</a:t>
            </a:r>
            <a:r>
              <a:rPr lang="tr-TR" dirty="0" smtClean="0"/>
              <a:t> (</a:t>
            </a:r>
            <a:r>
              <a:rPr lang="tr-TR" dirty="0" err="1" smtClean="0"/>
              <a:t>exposed&amp;not</a:t>
            </a:r>
            <a:r>
              <a:rPr lang="tr-TR" dirty="0" smtClean="0"/>
              <a:t> </a:t>
            </a:r>
            <a:r>
              <a:rPr lang="tr-TR" dirty="0" err="1" smtClean="0"/>
              <a:t>exposed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)</a:t>
            </a:r>
          </a:p>
          <a:p>
            <a:pPr lvl="1"/>
            <a:r>
              <a:rPr lang="tr-TR" dirty="0" smtClean="0"/>
              <a:t>Can </a:t>
            </a:r>
            <a:r>
              <a:rPr lang="tr-TR" dirty="0" err="1" smtClean="0"/>
              <a:t>follow</a:t>
            </a:r>
            <a:r>
              <a:rPr lang="tr-TR" dirty="0" smtClean="0"/>
              <a:t> </a:t>
            </a:r>
            <a:r>
              <a:rPr lang="tr-TR" dirty="0" err="1" smtClean="0"/>
              <a:t>them</a:t>
            </a:r>
            <a:r>
              <a:rPr lang="tr-TR" dirty="0" smtClean="0"/>
              <a:t> </a:t>
            </a:r>
            <a:r>
              <a:rPr lang="tr-TR" dirty="0" err="1" smtClean="0"/>
              <a:t>up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present</a:t>
            </a:r>
            <a:r>
              <a:rPr lang="tr-TR" dirty="0" smtClean="0"/>
              <a:t> </a:t>
            </a:r>
            <a:r>
              <a:rPr lang="tr-TR" dirty="0" err="1" smtClean="0"/>
              <a:t>using</a:t>
            </a:r>
            <a:r>
              <a:rPr lang="tr-TR" dirty="0" smtClean="0"/>
              <a:t> </a:t>
            </a:r>
            <a:r>
              <a:rPr lang="tr-TR" dirty="0" err="1" smtClean="0"/>
              <a:t>registration</a:t>
            </a:r>
            <a:endParaRPr lang="tr-TR" dirty="0" smtClean="0"/>
          </a:p>
          <a:p>
            <a:pPr lvl="1"/>
            <a:r>
              <a:rPr lang="tr-TR" dirty="0" err="1" smtClean="0"/>
              <a:t>Determines</a:t>
            </a:r>
            <a:r>
              <a:rPr lang="tr-TR" dirty="0" smtClean="0"/>
              <a:t> at </a:t>
            </a:r>
            <a:r>
              <a:rPr lang="tr-TR" dirty="0" err="1" smtClean="0"/>
              <a:t>present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development</a:t>
            </a:r>
            <a:r>
              <a:rPr lang="tr-TR" dirty="0" smtClean="0"/>
              <a:t> </a:t>
            </a:r>
            <a:r>
              <a:rPr lang="tr-TR" dirty="0" err="1" smtClean="0"/>
              <a:t>status</a:t>
            </a:r>
            <a:r>
              <a:rPr lang="tr-TR" dirty="0" smtClean="0"/>
              <a:t> of </a:t>
            </a:r>
            <a:r>
              <a:rPr lang="tr-TR" dirty="0" err="1" smtClean="0"/>
              <a:t>disease</a:t>
            </a:r>
            <a:r>
              <a:rPr lang="tr-TR" dirty="0" smtClean="0"/>
              <a:t>.</a:t>
            </a:r>
          </a:p>
          <a:p>
            <a:pPr lvl="1"/>
            <a:r>
              <a:rPr lang="tr-TR" dirty="0" err="1" smtClean="0"/>
              <a:t>Investigator</a:t>
            </a:r>
            <a:r>
              <a:rPr lang="tr-TR" dirty="0" smtClean="0"/>
              <a:t> </a:t>
            </a:r>
            <a:r>
              <a:rPr lang="tr-TR" dirty="0" err="1" smtClean="0"/>
              <a:t>spends</a:t>
            </a:r>
            <a:r>
              <a:rPr lang="tr-TR" dirty="0" smtClean="0"/>
              <a:t> a </a:t>
            </a:r>
            <a:r>
              <a:rPr lang="tr-TR" dirty="0" err="1" smtClean="0"/>
              <a:t>relatively</a:t>
            </a:r>
            <a:r>
              <a:rPr lang="tr-TR" dirty="0" smtClean="0"/>
              <a:t> </a:t>
            </a:r>
            <a:r>
              <a:rPr lang="tr-TR" dirty="0" err="1" smtClean="0"/>
              <a:t>short</a:t>
            </a:r>
            <a:r>
              <a:rPr lang="tr-TR" dirty="0" smtClean="0"/>
              <a:t> time </a:t>
            </a:r>
            <a:r>
              <a:rPr lang="tr-TR" dirty="0" err="1" smtClean="0"/>
              <a:t>to</a:t>
            </a:r>
            <a:endParaRPr lang="tr-TR" dirty="0" smtClean="0"/>
          </a:p>
          <a:p>
            <a:pPr lvl="3"/>
            <a:r>
              <a:rPr lang="tr-TR" dirty="0" err="1" smtClean="0"/>
              <a:t>Assemble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status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past</a:t>
            </a:r>
            <a:r>
              <a:rPr lang="tr-TR" dirty="0" smtClean="0"/>
              <a:t> data</a:t>
            </a:r>
          </a:p>
          <a:p>
            <a:pPr lvl="3"/>
            <a:r>
              <a:rPr lang="tr-TR" dirty="0" err="1" smtClean="0"/>
              <a:t>Determine</a:t>
            </a:r>
            <a:r>
              <a:rPr lang="tr-TR" dirty="0" smtClean="0"/>
              <a:t> </a:t>
            </a:r>
            <a:r>
              <a:rPr lang="tr-TR" dirty="0" err="1" smtClean="0"/>
              <a:t>diseas</a:t>
            </a:r>
            <a:r>
              <a:rPr lang="tr-TR" dirty="0" smtClean="0"/>
              <a:t> </a:t>
            </a:r>
            <a:r>
              <a:rPr lang="tr-TR" dirty="0" err="1" smtClean="0"/>
              <a:t>status</a:t>
            </a:r>
            <a:r>
              <a:rPr lang="tr-TR" dirty="0" smtClean="0"/>
              <a:t> at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present</a:t>
            </a:r>
            <a:r>
              <a:rPr lang="tr-TR" dirty="0" smtClean="0"/>
              <a:t> time (</a:t>
            </a:r>
            <a:r>
              <a:rPr lang="tr-TR" dirty="0" err="1" smtClean="0"/>
              <a:t>no</a:t>
            </a:r>
            <a:r>
              <a:rPr lang="tr-TR" dirty="0" smtClean="0"/>
              <a:t> </a:t>
            </a:r>
            <a:r>
              <a:rPr lang="tr-TR" dirty="0" err="1" smtClean="0"/>
              <a:t>future</a:t>
            </a:r>
            <a:r>
              <a:rPr lang="tr-TR" dirty="0" smtClean="0"/>
              <a:t> </a:t>
            </a:r>
            <a:r>
              <a:rPr lang="tr-TR" dirty="0" err="1" smtClean="0"/>
              <a:t>follow-up</a:t>
            </a:r>
            <a:r>
              <a:rPr lang="tr-TR" dirty="0" smtClean="0"/>
              <a:t>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142404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b="1" dirty="0" err="1" smtClean="0"/>
              <a:t>Combined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Prospective&amp;retrospective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Cohort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Study</a:t>
            </a:r>
            <a:endParaRPr lang="tr-TR" sz="28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Investigator</a:t>
            </a:r>
            <a:r>
              <a:rPr lang="tr-TR" dirty="0" smtClean="0"/>
              <a:t> </a:t>
            </a:r>
            <a:r>
              <a:rPr lang="tr-TR" dirty="0" err="1" smtClean="0"/>
              <a:t>uses</a:t>
            </a:r>
            <a:r>
              <a:rPr lang="tr-TR" dirty="0" smtClean="0"/>
              <a:t> </a:t>
            </a:r>
            <a:r>
              <a:rPr lang="tr-TR" dirty="0" err="1" smtClean="0"/>
              <a:t>existing</a:t>
            </a:r>
            <a:r>
              <a:rPr lang="tr-TR" dirty="0" smtClean="0"/>
              <a:t> data </a:t>
            </a:r>
            <a:r>
              <a:rPr lang="tr-TR" dirty="0" err="1" smtClean="0"/>
              <a:t>collected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past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:</a:t>
            </a:r>
          </a:p>
          <a:p>
            <a:pPr lvl="2"/>
            <a:r>
              <a:rPr lang="tr-TR" dirty="0" err="1" smtClean="0"/>
              <a:t>Identify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status</a:t>
            </a:r>
            <a:r>
              <a:rPr lang="tr-TR" dirty="0" smtClean="0"/>
              <a:t> (</a:t>
            </a:r>
            <a:r>
              <a:rPr lang="tr-TR" dirty="0" err="1" smtClean="0"/>
              <a:t>exposed</a:t>
            </a:r>
            <a:r>
              <a:rPr lang="tr-TR" dirty="0" smtClean="0"/>
              <a:t> &amp; not </a:t>
            </a:r>
            <a:r>
              <a:rPr lang="tr-TR" dirty="0" err="1" smtClean="0"/>
              <a:t>exposed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)</a:t>
            </a:r>
          </a:p>
          <a:p>
            <a:pPr lvl="2"/>
            <a:r>
              <a:rPr lang="tr-TR" dirty="0" err="1" smtClean="0"/>
              <a:t>Follow</a:t>
            </a:r>
            <a:r>
              <a:rPr lang="tr-TR" dirty="0" smtClean="0"/>
              <a:t> </a:t>
            </a:r>
            <a:r>
              <a:rPr lang="tr-TR" dirty="0" err="1" smtClean="0"/>
              <a:t>them</a:t>
            </a:r>
            <a:r>
              <a:rPr lang="tr-TR" dirty="0" smtClean="0"/>
              <a:t> </a:t>
            </a:r>
            <a:r>
              <a:rPr lang="tr-TR" dirty="0" err="1" smtClean="0"/>
              <a:t>into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future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development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 smtClean="0"/>
          </a:p>
          <a:p>
            <a:pPr lvl="2"/>
            <a:endParaRPr lang="tr-TR" dirty="0" smtClean="0"/>
          </a:p>
          <a:p>
            <a:r>
              <a:rPr lang="tr-TR" dirty="0" err="1" smtClean="0"/>
              <a:t>Investigator</a:t>
            </a:r>
            <a:endParaRPr lang="tr-TR" dirty="0" smtClean="0"/>
          </a:p>
          <a:p>
            <a:pPr lvl="2"/>
            <a:r>
              <a:rPr lang="tr-TR" dirty="0" err="1" smtClean="0"/>
              <a:t>Spends</a:t>
            </a:r>
            <a:r>
              <a:rPr lang="tr-TR" dirty="0" smtClean="0"/>
              <a:t> a </a:t>
            </a:r>
            <a:r>
              <a:rPr lang="tr-TR" dirty="0" err="1" smtClean="0"/>
              <a:t>relatively</a:t>
            </a:r>
            <a:r>
              <a:rPr lang="tr-TR" dirty="0" smtClean="0"/>
              <a:t> </a:t>
            </a:r>
            <a:r>
              <a:rPr lang="tr-TR" dirty="0" err="1" smtClean="0"/>
              <a:t>short</a:t>
            </a:r>
            <a:r>
              <a:rPr lang="tr-TR" dirty="0" smtClean="0"/>
              <a:t> time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assemble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&amp;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status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past</a:t>
            </a:r>
            <a:r>
              <a:rPr lang="tr-TR" dirty="0" smtClean="0"/>
              <a:t> data</a:t>
            </a:r>
          </a:p>
          <a:p>
            <a:pPr lvl="2"/>
            <a:r>
              <a:rPr lang="tr-TR" dirty="0" err="1" smtClean="0"/>
              <a:t>Will</a:t>
            </a:r>
            <a:r>
              <a:rPr lang="tr-TR" dirty="0" smtClean="0"/>
              <a:t> </a:t>
            </a:r>
            <a:r>
              <a:rPr lang="tr-TR" dirty="0" err="1" smtClean="0"/>
              <a:t>spend</a:t>
            </a:r>
            <a:r>
              <a:rPr lang="tr-TR" dirty="0" smtClean="0"/>
              <a:t> </a:t>
            </a:r>
            <a:r>
              <a:rPr lang="tr-TR" dirty="0" err="1" smtClean="0"/>
              <a:t>additional</a:t>
            </a:r>
            <a:r>
              <a:rPr lang="tr-TR" dirty="0" smtClean="0"/>
              <a:t> time </a:t>
            </a:r>
            <a:r>
              <a:rPr lang="tr-TR" dirty="0" err="1" smtClean="0"/>
              <a:t>following</a:t>
            </a:r>
            <a:r>
              <a:rPr lang="tr-TR" dirty="0" smtClean="0"/>
              <a:t> </a:t>
            </a:r>
            <a:r>
              <a:rPr lang="tr-TR" dirty="0" err="1" smtClean="0"/>
              <a:t>them</a:t>
            </a:r>
            <a:r>
              <a:rPr lang="tr-TR" dirty="0" smtClean="0"/>
              <a:t> </a:t>
            </a:r>
            <a:r>
              <a:rPr lang="tr-TR" dirty="0" err="1" smtClean="0"/>
              <a:t>into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furuew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development</a:t>
            </a:r>
            <a:r>
              <a:rPr lang="tr-TR" dirty="0" smtClean="0"/>
              <a:t> of </a:t>
            </a:r>
            <a:r>
              <a:rPr lang="tr-TR" dirty="0" err="1" smtClean="0"/>
              <a:t>disease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609926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5487" y="188640"/>
            <a:ext cx="8229600" cy="1143000"/>
          </a:xfrm>
        </p:spPr>
        <p:txBody>
          <a:bodyPr>
            <a:normAutofit/>
          </a:bodyPr>
          <a:lstStyle/>
          <a:p>
            <a:r>
              <a:rPr lang="tr-TR" sz="2400" b="1" dirty="0" err="1" smtClean="0">
                <a:solidFill>
                  <a:srgbClr val="04617B"/>
                </a:solidFill>
              </a:rPr>
              <a:t>Combined</a:t>
            </a:r>
            <a:r>
              <a:rPr lang="tr-TR" sz="2400" b="1" dirty="0" smtClean="0">
                <a:solidFill>
                  <a:srgbClr val="04617B"/>
                </a:solidFill>
              </a:rPr>
              <a:t> </a:t>
            </a:r>
            <a:r>
              <a:rPr lang="tr-TR" sz="2400" b="1" dirty="0" err="1" smtClean="0">
                <a:solidFill>
                  <a:srgbClr val="04617B"/>
                </a:solidFill>
              </a:rPr>
              <a:t>Prospective&amp;RetrospectiveCohort</a:t>
            </a:r>
            <a:r>
              <a:rPr lang="tr-TR" sz="2400" b="1" dirty="0" smtClean="0">
                <a:solidFill>
                  <a:srgbClr val="04617B"/>
                </a:solidFill>
              </a:rPr>
              <a:t> </a:t>
            </a:r>
            <a:r>
              <a:rPr lang="tr-TR" sz="2400" b="1" dirty="0" err="1">
                <a:solidFill>
                  <a:srgbClr val="04617B"/>
                </a:solidFill>
              </a:rPr>
              <a:t>Study</a:t>
            </a:r>
            <a:r>
              <a:rPr lang="tr-TR" sz="2400" b="1" dirty="0">
                <a:solidFill>
                  <a:srgbClr val="04617B"/>
                </a:solidFill>
              </a:rPr>
              <a:t> Design</a:t>
            </a:r>
            <a:endParaRPr lang="tr-TR" sz="2400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0" y="2924944"/>
            <a:ext cx="1187624" cy="1296144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err="1" smtClean="0">
                <a:solidFill>
                  <a:schemeClr val="bg1"/>
                </a:solidFill>
              </a:rPr>
              <a:t>Defined</a:t>
            </a:r>
            <a:r>
              <a:rPr lang="tr-TR" sz="1400" dirty="0" smtClean="0">
                <a:solidFill>
                  <a:schemeClr val="bg1"/>
                </a:solidFill>
              </a:rPr>
              <a:t> </a:t>
            </a:r>
            <a:r>
              <a:rPr lang="tr-TR" sz="1400" dirty="0" err="1" smtClean="0">
                <a:solidFill>
                  <a:schemeClr val="bg1"/>
                </a:solidFill>
              </a:rPr>
              <a:t>Population</a:t>
            </a:r>
            <a:endParaRPr lang="tr-TR" sz="1400" dirty="0">
              <a:solidFill>
                <a:schemeClr val="bg1"/>
              </a:solidFill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1475656" y="3343668"/>
            <a:ext cx="792088" cy="438709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2742754" y="3343669"/>
            <a:ext cx="821134" cy="414416"/>
          </a:xfrm>
          <a:prstGeom prst="roundRect">
            <a:avLst>
              <a:gd name="adj" fmla="val 19810"/>
            </a:avLst>
          </a:prstGeom>
          <a:gradFill flip="none" rotWithShape="1"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  <a:lin ang="5400000" scaled="1"/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 dirty="0"/>
          </a:p>
        </p:txBody>
      </p:sp>
      <p:cxnSp>
        <p:nvCxnSpPr>
          <p:cNvPr id="8" name="Dirsek Bağlayıcısı 7"/>
          <p:cNvCxnSpPr/>
          <p:nvPr/>
        </p:nvCxnSpPr>
        <p:spPr>
          <a:xfrm rot="16200000" flipH="1">
            <a:off x="3434026" y="3774886"/>
            <a:ext cx="914400" cy="36664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Dirsek Bağlayıcısı 10"/>
          <p:cNvCxnSpPr/>
          <p:nvPr/>
        </p:nvCxnSpPr>
        <p:spPr>
          <a:xfrm rot="5400000" flipH="1" flipV="1">
            <a:off x="3495182" y="2921642"/>
            <a:ext cx="792088" cy="36664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4074549" y="2568188"/>
            <a:ext cx="91440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549" y="4188219"/>
            <a:ext cx="938213" cy="369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5" name="Düz Ok Bağlayıcısı 24"/>
          <p:cNvCxnSpPr/>
          <p:nvPr/>
        </p:nvCxnSpPr>
        <p:spPr>
          <a:xfrm>
            <a:off x="5012762" y="2708920"/>
            <a:ext cx="107140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>
            <a:stCxn id="4099" idx="3"/>
          </p:cNvCxnSpPr>
          <p:nvPr/>
        </p:nvCxnSpPr>
        <p:spPr>
          <a:xfrm>
            <a:off x="5012762" y="4373152"/>
            <a:ext cx="107140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108" name="Düz Bağlayıcı 4107"/>
          <p:cNvCxnSpPr/>
          <p:nvPr/>
        </p:nvCxnSpPr>
        <p:spPr>
          <a:xfrm>
            <a:off x="6228184" y="2348880"/>
            <a:ext cx="0" cy="7560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1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58208"/>
            <a:ext cx="12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14" name="Dikdörtgen 4113"/>
          <p:cNvSpPr/>
          <p:nvPr/>
        </p:nvSpPr>
        <p:spPr>
          <a:xfrm>
            <a:off x="6234534" y="1976264"/>
            <a:ext cx="1823529" cy="3726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Develop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/>
          </a:p>
        </p:txBody>
      </p:sp>
      <p:pic>
        <p:nvPicPr>
          <p:cNvPr id="411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739082"/>
            <a:ext cx="187220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884" y="3559648"/>
            <a:ext cx="185950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7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884" y="4339208"/>
            <a:ext cx="1859507" cy="396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18" name="Sağ Ok 4117"/>
          <p:cNvSpPr/>
          <p:nvPr/>
        </p:nvSpPr>
        <p:spPr>
          <a:xfrm>
            <a:off x="1233882" y="3343669"/>
            <a:ext cx="216024" cy="484632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120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982" y="3230440"/>
            <a:ext cx="257175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21" name="Metin kutusu 4120"/>
          <p:cNvSpPr txBox="1"/>
          <p:nvPr/>
        </p:nvSpPr>
        <p:spPr>
          <a:xfrm>
            <a:off x="3995935" y="2568188"/>
            <a:ext cx="1016825" cy="36933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Exposed</a:t>
            </a:r>
            <a:endParaRPr lang="tr-TR" dirty="0"/>
          </a:p>
        </p:txBody>
      </p:sp>
      <p:sp>
        <p:nvSpPr>
          <p:cNvPr id="4122" name="Metin kutusu 4121"/>
          <p:cNvSpPr txBox="1"/>
          <p:nvPr/>
        </p:nvSpPr>
        <p:spPr>
          <a:xfrm>
            <a:off x="4018932" y="4188219"/>
            <a:ext cx="993829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Not </a:t>
            </a:r>
            <a:r>
              <a:rPr lang="tr-TR" dirty="0" err="1" smtClean="0"/>
              <a:t>exposed</a:t>
            </a:r>
            <a:endParaRPr lang="tr-TR" dirty="0"/>
          </a:p>
        </p:txBody>
      </p:sp>
      <p:sp>
        <p:nvSpPr>
          <p:cNvPr id="4131" name="Metin kutusu 4130"/>
          <p:cNvSpPr txBox="1"/>
          <p:nvPr/>
        </p:nvSpPr>
        <p:spPr>
          <a:xfrm>
            <a:off x="6240885" y="2752853"/>
            <a:ext cx="1859506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   No </a:t>
            </a:r>
            <a:r>
              <a:rPr lang="tr-TR" dirty="0" err="1" smtClean="0">
                <a:solidFill>
                  <a:schemeClr val="accent6">
                    <a:lumMod val="75000"/>
                  </a:schemeClr>
                </a:solidFill>
              </a:rPr>
              <a:t>disease</a:t>
            </a:r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133" name="Metin kutusu 4132"/>
          <p:cNvSpPr txBox="1"/>
          <p:nvPr/>
        </p:nvSpPr>
        <p:spPr>
          <a:xfrm>
            <a:off x="6240885" y="3573419"/>
            <a:ext cx="1859506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Develop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/>
          </a:p>
        </p:txBody>
      </p:sp>
      <p:sp>
        <p:nvSpPr>
          <p:cNvPr id="4134" name="Metin kutusu 4133"/>
          <p:cNvSpPr txBox="1"/>
          <p:nvPr/>
        </p:nvSpPr>
        <p:spPr>
          <a:xfrm>
            <a:off x="6240885" y="4339208"/>
            <a:ext cx="1859506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dirty="0" smtClean="0">
                <a:solidFill>
                  <a:schemeClr val="accent3">
                    <a:lumMod val="50000"/>
                  </a:schemeClr>
                </a:solidFill>
              </a:rPr>
              <a:t>No </a:t>
            </a:r>
            <a:r>
              <a:rPr lang="tr-TR" dirty="0" err="1" smtClean="0">
                <a:solidFill>
                  <a:schemeClr val="accent3">
                    <a:lumMod val="50000"/>
                  </a:schemeClr>
                </a:solidFill>
              </a:rPr>
              <a:t>disease</a:t>
            </a:r>
            <a:endParaRPr lang="tr-TR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8359357" y="1979548"/>
            <a:ext cx="32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a</a:t>
            </a:r>
            <a:endParaRPr lang="tr-TR" sz="2000" b="1" dirty="0"/>
          </a:p>
        </p:txBody>
      </p:sp>
      <p:sp>
        <p:nvSpPr>
          <p:cNvPr id="12" name="Dikdörtgen 11"/>
          <p:cNvSpPr/>
          <p:nvPr/>
        </p:nvSpPr>
        <p:spPr>
          <a:xfrm>
            <a:off x="8359357" y="2735632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b</a:t>
            </a:r>
            <a:endParaRPr lang="tr-TR" b="1" dirty="0"/>
          </a:p>
        </p:txBody>
      </p:sp>
      <p:sp>
        <p:nvSpPr>
          <p:cNvPr id="13" name="Dikdörtgen 12"/>
          <p:cNvSpPr/>
          <p:nvPr/>
        </p:nvSpPr>
        <p:spPr>
          <a:xfrm>
            <a:off x="8373783" y="3588876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c</a:t>
            </a:r>
            <a:endParaRPr lang="tr-TR" b="1" dirty="0"/>
          </a:p>
        </p:txBody>
      </p:sp>
      <p:sp>
        <p:nvSpPr>
          <p:cNvPr id="14" name="Dikdörtgen 13"/>
          <p:cNvSpPr/>
          <p:nvPr/>
        </p:nvSpPr>
        <p:spPr>
          <a:xfrm>
            <a:off x="8376989" y="4373419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d</a:t>
            </a:r>
            <a:endParaRPr lang="tr-TR" b="1" dirty="0"/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291205" y="2502768"/>
            <a:ext cx="322987" cy="737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2123728" y="1856437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Non</a:t>
            </a:r>
            <a:r>
              <a:rPr lang="tr-TR" dirty="0" smtClean="0"/>
              <a:t> </a:t>
            </a:r>
            <a:r>
              <a:rPr lang="tr-TR" dirty="0" err="1" smtClean="0"/>
              <a:t>randomized</a:t>
            </a:r>
            <a:r>
              <a:rPr lang="tr-TR" dirty="0" smtClean="0"/>
              <a:t>, </a:t>
            </a:r>
            <a:r>
              <a:rPr lang="tr-TR" dirty="0" err="1" smtClean="0"/>
              <a:t>natural</a:t>
            </a:r>
            <a:r>
              <a:rPr lang="tr-TR" dirty="0" smtClean="0"/>
              <a:t> </a:t>
            </a:r>
            <a:r>
              <a:rPr lang="tr-TR" dirty="0" err="1" smtClean="0"/>
              <a:t>classification</a:t>
            </a:r>
            <a:endParaRPr lang="tr-TR" dirty="0"/>
          </a:p>
        </p:txBody>
      </p:sp>
      <p:sp>
        <p:nvSpPr>
          <p:cNvPr id="38" name="U Dönüş Oku 37"/>
          <p:cNvSpPr/>
          <p:nvPr/>
        </p:nvSpPr>
        <p:spPr>
          <a:xfrm rot="16200000">
            <a:off x="2896567" y="2316927"/>
            <a:ext cx="629773" cy="6058867"/>
          </a:xfrm>
          <a:prstGeom prst="uturnArrow">
            <a:avLst>
              <a:gd name="adj1" fmla="val 25000"/>
              <a:gd name="adj2" fmla="val 25000"/>
              <a:gd name="adj3" fmla="val 17212"/>
              <a:gd name="adj4" fmla="val 43750"/>
              <a:gd name="adj5" fmla="val 10000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cxnSp>
        <p:nvCxnSpPr>
          <p:cNvPr id="17" name="Düz Bağlayıcı 16"/>
          <p:cNvCxnSpPr/>
          <p:nvPr/>
        </p:nvCxnSpPr>
        <p:spPr>
          <a:xfrm>
            <a:off x="6240887" y="4869160"/>
            <a:ext cx="0" cy="111969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6" name="Metin kutusu 25"/>
          <p:cNvSpPr txBox="1"/>
          <p:nvPr/>
        </p:nvSpPr>
        <p:spPr>
          <a:xfrm>
            <a:off x="4543894" y="5928955"/>
            <a:ext cx="20281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Onset</a:t>
            </a:r>
            <a:r>
              <a:rPr lang="tr-TR" dirty="0" smtClean="0"/>
              <a:t> of </a:t>
            </a:r>
            <a:r>
              <a:rPr lang="tr-TR" dirty="0" err="1" smtClean="0"/>
              <a:t>study</a:t>
            </a:r>
            <a:endParaRPr lang="tr-TR" dirty="0" smtClean="0"/>
          </a:p>
          <a:p>
            <a:r>
              <a:rPr lang="tr-TR" dirty="0" smtClean="0"/>
              <a:t>Real time(</a:t>
            </a:r>
            <a:r>
              <a:rPr lang="tr-TR" dirty="0" err="1" smtClean="0"/>
              <a:t>today</a:t>
            </a:r>
            <a:r>
              <a:rPr lang="tr-TR" dirty="0" smtClean="0"/>
              <a:t>)</a:t>
            </a:r>
          </a:p>
          <a:p>
            <a:r>
              <a:rPr lang="tr-TR" dirty="0" smtClean="0">
                <a:latin typeface="+mj-lt"/>
              </a:rPr>
              <a:t>                          2016</a:t>
            </a:r>
            <a:endParaRPr lang="tr-TR" dirty="0">
              <a:latin typeface="+mj-lt"/>
            </a:endParaRPr>
          </a:p>
        </p:txBody>
      </p:sp>
      <p:sp>
        <p:nvSpPr>
          <p:cNvPr id="27" name="Metin kutusu 26"/>
          <p:cNvSpPr txBox="1"/>
          <p:nvPr/>
        </p:nvSpPr>
        <p:spPr>
          <a:xfrm>
            <a:off x="525988" y="5207149"/>
            <a:ext cx="4053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Registered</a:t>
            </a:r>
            <a:r>
              <a:rPr lang="tr-TR" dirty="0" smtClean="0"/>
              <a:t> data </a:t>
            </a:r>
            <a:r>
              <a:rPr lang="tr-TR" dirty="0" err="1" smtClean="0"/>
              <a:t>comes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history</a:t>
            </a:r>
            <a:endParaRPr lang="tr-TR" dirty="0"/>
          </a:p>
        </p:txBody>
      </p:sp>
      <p:cxnSp>
        <p:nvCxnSpPr>
          <p:cNvPr id="32" name="Düz Bağlayıcı 31"/>
          <p:cNvCxnSpPr/>
          <p:nvPr/>
        </p:nvCxnSpPr>
        <p:spPr>
          <a:xfrm>
            <a:off x="107504" y="5106382"/>
            <a:ext cx="0" cy="84289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0" name="Metin kutusu 39"/>
          <p:cNvSpPr txBox="1"/>
          <p:nvPr/>
        </p:nvSpPr>
        <p:spPr>
          <a:xfrm>
            <a:off x="107504" y="639062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+mj-lt"/>
              </a:rPr>
              <a:t>1980</a:t>
            </a:r>
            <a:endParaRPr lang="tr-TR" dirty="0">
              <a:latin typeface="+mj-lt"/>
            </a:endParaRPr>
          </a:p>
        </p:txBody>
      </p:sp>
      <p:sp>
        <p:nvSpPr>
          <p:cNvPr id="37" name="Sağ Ok 36"/>
          <p:cNvSpPr/>
          <p:nvPr/>
        </p:nvSpPr>
        <p:spPr>
          <a:xfrm>
            <a:off x="6512531" y="5106382"/>
            <a:ext cx="2169350" cy="201534"/>
          </a:xfrm>
          <a:prstGeom prst="rightArrow">
            <a:avLst>
              <a:gd name="adj1" fmla="val 82251"/>
              <a:gd name="adj2" fmla="val 5000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6340541" y="5342524"/>
            <a:ext cx="22447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Following</a:t>
            </a:r>
            <a:r>
              <a:rPr lang="tr-TR" dirty="0" smtClean="0"/>
              <a:t> </a:t>
            </a:r>
            <a:r>
              <a:rPr lang="tr-TR" dirty="0" err="1" smtClean="0"/>
              <a:t>continues</a:t>
            </a:r>
            <a:r>
              <a:rPr lang="tr-TR" dirty="0" smtClean="0"/>
              <a:t> </a:t>
            </a:r>
          </a:p>
          <a:p>
            <a:r>
              <a:rPr lang="tr-TR" dirty="0" err="1" smtClean="0"/>
              <a:t>into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future</a:t>
            </a:r>
            <a:endParaRPr lang="tr-TR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8335013" y="647085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+mj-lt"/>
              </a:rPr>
              <a:t>2030</a:t>
            </a:r>
            <a:endParaRPr lang="tr-TR" dirty="0">
              <a:latin typeface="+mj-lt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1375457" y="3895603"/>
            <a:ext cx="992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Sample</a:t>
            </a:r>
            <a:endParaRPr lang="tr-TR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2667397" y="3796878"/>
            <a:ext cx="10405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People </a:t>
            </a:r>
            <a:r>
              <a:rPr lang="tr-TR" dirty="0" err="1" smtClean="0"/>
              <a:t>without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142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also</a:t>
            </a:r>
            <a:r>
              <a:rPr lang="tr-TR" dirty="0" smtClean="0"/>
              <a:t> </a:t>
            </a:r>
            <a:r>
              <a:rPr lang="tr-TR" dirty="0" err="1" smtClean="0"/>
              <a:t>called</a:t>
            </a:r>
            <a:r>
              <a:rPr lang="tr-TR" dirty="0" smtClean="0"/>
              <a:t> </a:t>
            </a:r>
            <a:r>
              <a:rPr lang="tr-TR" dirty="0" err="1" smtClean="0"/>
              <a:t>follow-up</a:t>
            </a:r>
            <a:r>
              <a:rPr lang="tr-TR" dirty="0" smtClean="0"/>
              <a:t>, </a:t>
            </a:r>
            <a:r>
              <a:rPr lang="tr-TR" dirty="0" err="1" smtClean="0"/>
              <a:t>incidence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prospective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 smtClean="0"/>
          </a:p>
          <a:p>
            <a:r>
              <a:rPr lang="tr-TR" dirty="0" err="1" smtClean="0"/>
              <a:t>Studies</a:t>
            </a:r>
            <a:r>
              <a:rPr lang="tr-TR" dirty="0" smtClean="0"/>
              <a:t> </a:t>
            </a:r>
            <a:r>
              <a:rPr lang="tr-TR" dirty="0" err="1"/>
              <a:t>b</a:t>
            </a:r>
            <a:r>
              <a:rPr lang="tr-TR" dirty="0" err="1" smtClean="0"/>
              <a:t>egin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a </a:t>
            </a:r>
            <a:r>
              <a:rPr lang="tr-TR" dirty="0" err="1" smtClean="0"/>
              <a:t>group</a:t>
            </a:r>
            <a:r>
              <a:rPr lang="tr-TR" dirty="0" smtClean="0"/>
              <a:t> of </a:t>
            </a:r>
            <a:r>
              <a:rPr lang="tr-TR" dirty="0" err="1" smtClean="0"/>
              <a:t>people</a:t>
            </a:r>
            <a:r>
              <a:rPr lang="tr-TR" dirty="0" smtClean="0"/>
              <a:t> (</a:t>
            </a:r>
            <a:r>
              <a:rPr lang="tr-TR" dirty="0" err="1" smtClean="0"/>
              <a:t>cohort</a:t>
            </a:r>
            <a:r>
              <a:rPr lang="tr-TR" dirty="0" smtClean="0"/>
              <a:t>) </a:t>
            </a:r>
            <a:r>
              <a:rPr lang="tr-TR" dirty="0" err="1" smtClean="0"/>
              <a:t>free</a:t>
            </a:r>
            <a:r>
              <a:rPr lang="tr-TR" dirty="0" smtClean="0"/>
              <a:t> of </a:t>
            </a:r>
            <a:r>
              <a:rPr lang="tr-TR" dirty="0" err="1" smtClean="0"/>
              <a:t>disease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subjects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classified</a:t>
            </a:r>
            <a:r>
              <a:rPr lang="tr-TR" dirty="0" smtClean="0"/>
              <a:t> </a:t>
            </a:r>
            <a:r>
              <a:rPr lang="tr-TR" dirty="0" err="1" smtClean="0"/>
              <a:t>naturally</a:t>
            </a:r>
            <a:r>
              <a:rPr lang="tr-TR" dirty="0" smtClean="0"/>
              <a:t> (not </a:t>
            </a:r>
            <a:r>
              <a:rPr lang="tr-TR" dirty="0" err="1" smtClean="0"/>
              <a:t>randomized</a:t>
            </a:r>
            <a:r>
              <a:rPr lang="tr-TR" dirty="0" smtClean="0"/>
              <a:t>) </a:t>
            </a:r>
            <a:r>
              <a:rPr lang="tr-TR" dirty="0" err="1" smtClean="0"/>
              <a:t>into</a:t>
            </a:r>
            <a:r>
              <a:rPr lang="tr-TR" dirty="0" smtClean="0"/>
              <a:t> </a:t>
            </a:r>
            <a:r>
              <a:rPr lang="tr-TR" dirty="0" err="1" smtClean="0"/>
              <a:t>subgroups</a:t>
            </a:r>
            <a:r>
              <a:rPr lang="tr-TR" dirty="0" smtClean="0"/>
              <a:t> </a:t>
            </a:r>
            <a:r>
              <a:rPr lang="tr-TR" dirty="0" err="1" smtClean="0"/>
              <a:t>according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a </a:t>
            </a:r>
            <a:r>
              <a:rPr lang="tr-TR" dirty="0" err="1" smtClean="0"/>
              <a:t>potential</a:t>
            </a:r>
            <a:r>
              <a:rPr lang="tr-TR" dirty="0" smtClean="0"/>
              <a:t> </a:t>
            </a:r>
            <a:r>
              <a:rPr lang="tr-TR" dirty="0" err="1" smtClean="0"/>
              <a:t>cause</a:t>
            </a:r>
            <a:r>
              <a:rPr lang="tr-TR" dirty="0" smtClean="0"/>
              <a:t> of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outcome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subjects</a:t>
            </a:r>
            <a:r>
              <a:rPr lang="tr-TR" dirty="0" smtClean="0"/>
              <a:t>, </a:t>
            </a:r>
            <a:r>
              <a:rPr lang="tr-TR" dirty="0" err="1" smtClean="0"/>
              <a:t>both</a:t>
            </a:r>
            <a:r>
              <a:rPr lang="tr-TR" dirty="0" smtClean="0"/>
              <a:t> </a:t>
            </a:r>
            <a:r>
              <a:rPr lang="tr-TR" dirty="0" err="1" smtClean="0"/>
              <a:t>exposed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nonexposed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followed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During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following</a:t>
            </a:r>
            <a:r>
              <a:rPr lang="tr-TR" dirty="0" smtClean="0"/>
              <a:t> </a:t>
            </a:r>
            <a:r>
              <a:rPr lang="tr-TR" dirty="0" err="1" smtClean="0"/>
              <a:t>period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new</a:t>
            </a:r>
            <a:r>
              <a:rPr lang="tr-TR" dirty="0" smtClean="0"/>
              <a:t> </a:t>
            </a:r>
            <a:r>
              <a:rPr lang="tr-TR" dirty="0" err="1" smtClean="0"/>
              <a:t>cases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determinated</a:t>
            </a:r>
            <a:r>
              <a:rPr lang="tr-TR" dirty="0" smtClean="0"/>
              <a:t> in </a:t>
            </a:r>
            <a:r>
              <a:rPr lang="tr-TR" dirty="0" err="1" smtClean="0"/>
              <a:t>both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.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8878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3600" dirty="0" err="1"/>
              <a:t>Example</a:t>
            </a:r>
            <a:r>
              <a:rPr lang="tr-TR" sz="3600" dirty="0"/>
              <a:t> of a </a:t>
            </a:r>
            <a:r>
              <a:rPr lang="tr-TR" sz="3600" dirty="0" err="1"/>
              <a:t>prospective</a:t>
            </a:r>
            <a:r>
              <a:rPr lang="tr-TR" sz="3600" dirty="0"/>
              <a:t> </a:t>
            </a:r>
            <a:r>
              <a:rPr lang="tr-TR" sz="3600" dirty="0" err="1"/>
              <a:t>Cohort</a:t>
            </a:r>
            <a:r>
              <a:rPr lang="tr-TR" sz="3600" dirty="0"/>
              <a:t> </a:t>
            </a:r>
            <a:r>
              <a:rPr lang="tr-TR" sz="3600" dirty="0" err="1"/>
              <a:t>Study</a:t>
            </a:r>
            <a:r>
              <a:rPr lang="tr-TR" sz="3600" dirty="0"/>
              <a:t> </a:t>
            </a:r>
            <a:r>
              <a:rPr lang="tr-TR" sz="3600" dirty="0" smtClean="0"/>
              <a:t>: </a:t>
            </a:r>
            <a:r>
              <a:rPr lang="tr-TR" sz="3600" dirty="0" err="1" smtClean="0"/>
              <a:t>Framingham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>  </a:t>
            </a:r>
            <a:r>
              <a:rPr lang="tr-TR" sz="3600" dirty="0" err="1"/>
              <a:t>Coronary</a:t>
            </a:r>
            <a:r>
              <a:rPr lang="tr-TR" sz="3600" dirty="0"/>
              <a:t> </a:t>
            </a:r>
            <a:r>
              <a:rPr lang="tr-TR" sz="3600" dirty="0" err="1"/>
              <a:t>Heart</a:t>
            </a:r>
            <a:r>
              <a:rPr lang="tr-TR" sz="3600" dirty="0"/>
              <a:t> </a:t>
            </a:r>
            <a:r>
              <a:rPr lang="tr-TR" sz="3600" dirty="0" err="1"/>
              <a:t>Disease</a:t>
            </a:r>
            <a:r>
              <a:rPr lang="tr-TR" sz="3600" dirty="0"/>
              <a:t> </a:t>
            </a:r>
            <a:r>
              <a:rPr lang="tr-TR" sz="3600" dirty="0" err="1"/>
              <a:t>Study</a:t>
            </a:r>
            <a:endParaRPr lang="tr-TR" sz="36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84984"/>
            <a:ext cx="7776864" cy="345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33783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33609" y="433447"/>
            <a:ext cx="8229600" cy="1143000"/>
          </a:xfrm>
        </p:spPr>
        <p:txBody>
          <a:bodyPr/>
          <a:lstStyle/>
          <a:p>
            <a:r>
              <a:rPr lang="tr-TR" dirty="0" err="1" smtClean="0"/>
              <a:t>Framingham</a:t>
            </a:r>
            <a:endParaRPr lang="tr-T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786" y="1571814"/>
            <a:ext cx="3113931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601657"/>
            <a:ext cx="22860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29201"/>
            <a:ext cx="6245771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33827"/>
            <a:ext cx="2592288" cy="1855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429000"/>
            <a:ext cx="2376487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087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5487" y="188640"/>
            <a:ext cx="8229600" cy="1143000"/>
          </a:xfrm>
        </p:spPr>
        <p:txBody>
          <a:bodyPr>
            <a:normAutofit/>
          </a:bodyPr>
          <a:lstStyle/>
          <a:p>
            <a:r>
              <a:rPr lang="tr-TR" sz="3200" b="1" dirty="0" err="1" smtClean="0"/>
              <a:t>Framingham</a:t>
            </a:r>
            <a:r>
              <a:rPr lang="tr-TR" sz="3200" b="1" dirty="0" smtClean="0"/>
              <a:t>  </a:t>
            </a:r>
            <a:r>
              <a:rPr lang="tr-TR" sz="3200" b="1" dirty="0" err="1" smtClean="0"/>
              <a:t>Coronary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Heart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Disease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Study</a:t>
            </a:r>
            <a:endParaRPr lang="tr-TR" sz="3200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0" y="2924944"/>
            <a:ext cx="1187624" cy="1296144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smtClean="0">
                <a:solidFill>
                  <a:schemeClr val="bg1"/>
                </a:solidFill>
              </a:rPr>
              <a:t>35000</a:t>
            </a:r>
            <a:endParaRPr lang="tr-TR" sz="1400" dirty="0">
              <a:solidFill>
                <a:schemeClr val="bg1"/>
              </a:solidFill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1475656" y="3240434"/>
            <a:ext cx="792088" cy="548606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solidFill>
                  <a:schemeClr val="bg1"/>
                </a:solidFill>
              </a:rPr>
              <a:t>6507</a:t>
            </a:r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2699792" y="3343669"/>
            <a:ext cx="914400" cy="414416"/>
          </a:xfrm>
          <a:prstGeom prst="roundRect">
            <a:avLst/>
          </a:prstGeom>
          <a:gradFill flip="none" rotWithShape="1"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  <a:lin ang="5400000" scaled="1"/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/>
              <a:t>5127</a:t>
            </a:r>
            <a:endParaRPr lang="tr-TR" sz="1600" dirty="0"/>
          </a:p>
        </p:txBody>
      </p:sp>
      <p:cxnSp>
        <p:nvCxnSpPr>
          <p:cNvPr id="8" name="Dirsek Bağlayıcısı 7"/>
          <p:cNvCxnSpPr/>
          <p:nvPr/>
        </p:nvCxnSpPr>
        <p:spPr>
          <a:xfrm rot="16200000" flipH="1">
            <a:off x="3434026" y="3774886"/>
            <a:ext cx="914400" cy="36664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Dirsek Bağlayıcısı 10"/>
          <p:cNvCxnSpPr/>
          <p:nvPr/>
        </p:nvCxnSpPr>
        <p:spPr>
          <a:xfrm rot="5400000" flipH="1" flipV="1">
            <a:off x="3495182" y="2921642"/>
            <a:ext cx="792088" cy="36664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4074549" y="2568188"/>
            <a:ext cx="91440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549" y="4188219"/>
            <a:ext cx="938213" cy="369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5" name="Düz Ok Bağlayıcısı 24"/>
          <p:cNvCxnSpPr/>
          <p:nvPr/>
        </p:nvCxnSpPr>
        <p:spPr>
          <a:xfrm>
            <a:off x="5012762" y="2708920"/>
            <a:ext cx="107140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>
            <a:stCxn id="4099" idx="3"/>
          </p:cNvCxnSpPr>
          <p:nvPr/>
        </p:nvCxnSpPr>
        <p:spPr>
          <a:xfrm>
            <a:off x="5012762" y="4373152"/>
            <a:ext cx="107140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108" name="Düz Bağlayıcı 4107"/>
          <p:cNvCxnSpPr/>
          <p:nvPr/>
        </p:nvCxnSpPr>
        <p:spPr>
          <a:xfrm>
            <a:off x="6228184" y="2348880"/>
            <a:ext cx="0" cy="7560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1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58208"/>
            <a:ext cx="12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14" name="Dikdörtgen 4113"/>
          <p:cNvSpPr/>
          <p:nvPr/>
        </p:nvSpPr>
        <p:spPr>
          <a:xfrm>
            <a:off x="6234534" y="1976264"/>
            <a:ext cx="1823529" cy="3726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Develop</a:t>
            </a:r>
            <a:r>
              <a:rPr lang="tr-TR" dirty="0" smtClean="0"/>
              <a:t> CHD</a:t>
            </a:r>
            <a:endParaRPr lang="tr-TR" dirty="0"/>
          </a:p>
        </p:txBody>
      </p:sp>
      <p:pic>
        <p:nvPicPr>
          <p:cNvPr id="411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739082"/>
            <a:ext cx="187220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884" y="3559648"/>
            <a:ext cx="185950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7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884" y="4339208"/>
            <a:ext cx="1859507" cy="396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18" name="Sağ Ok 4117"/>
          <p:cNvSpPr/>
          <p:nvPr/>
        </p:nvSpPr>
        <p:spPr>
          <a:xfrm>
            <a:off x="1233882" y="3343669"/>
            <a:ext cx="216024" cy="484632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120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914" y="3240434"/>
            <a:ext cx="257175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21" name="Metin kutusu 4120"/>
          <p:cNvSpPr txBox="1"/>
          <p:nvPr/>
        </p:nvSpPr>
        <p:spPr>
          <a:xfrm>
            <a:off x="3995935" y="2568188"/>
            <a:ext cx="1016825" cy="36933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Exposed</a:t>
            </a:r>
            <a:endParaRPr lang="tr-TR" dirty="0"/>
          </a:p>
        </p:txBody>
      </p:sp>
      <p:sp>
        <p:nvSpPr>
          <p:cNvPr id="4122" name="Metin kutusu 4121"/>
          <p:cNvSpPr txBox="1"/>
          <p:nvPr/>
        </p:nvSpPr>
        <p:spPr>
          <a:xfrm>
            <a:off x="4018932" y="4188219"/>
            <a:ext cx="993829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Not </a:t>
            </a:r>
            <a:r>
              <a:rPr lang="tr-TR" dirty="0" err="1" smtClean="0"/>
              <a:t>exposed</a:t>
            </a:r>
            <a:endParaRPr lang="tr-TR" dirty="0"/>
          </a:p>
        </p:txBody>
      </p:sp>
      <p:sp>
        <p:nvSpPr>
          <p:cNvPr id="4131" name="Metin kutusu 4130"/>
          <p:cNvSpPr txBox="1"/>
          <p:nvPr/>
        </p:nvSpPr>
        <p:spPr>
          <a:xfrm>
            <a:off x="6240885" y="2752853"/>
            <a:ext cx="1859506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   No CHD</a:t>
            </a:r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133" name="Metin kutusu 4132"/>
          <p:cNvSpPr txBox="1"/>
          <p:nvPr/>
        </p:nvSpPr>
        <p:spPr>
          <a:xfrm>
            <a:off x="6240885" y="3573419"/>
            <a:ext cx="1859506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Develop</a:t>
            </a:r>
            <a:r>
              <a:rPr lang="tr-TR" dirty="0" smtClean="0"/>
              <a:t> CHD</a:t>
            </a:r>
            <a:endParaRPr lang="tr-TR" dirty="0"/>
          </a:p>
        </p:txBody>
      </p:sp>
      <p:sp>
        <p:nvSpPr>
          <p:cNvPr id="4134" name="Metin kutusu 4133"/>
          <p:cNvSpPr txBox="1"/>
          <p:nvPr/>
        </p:nvSpPr>
        <p:spPr>
          <a:xfrm>
            <a:off x="6240885" y="4339208"/>
            <a:ext cx="1859506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dirty="0" smtClean="0">
                <a:solidFill>
                  <a:schemeClr val="accent3">
                    <a:lumMod val="50000"/>
                  </a:schemeClr>
                </a:solidFill>
              </a:rPr>
              <a:t>No CHD</a:t>
            </a:r>
            <a:endParaRPr lang="tr-TR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139" name="Sağ Ok 4138"/>
          <p:cNvSpPr/>
          <p:nvPr/>
        </p:nvSpPr>
        <p:spPr>
          <a:xfrm>
            <a:off x="113171" y="5085184"/>
            <a:ext cx="8173987" cy="242316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40" name="Metin kutusu 4139"/>
          <p:cNvSpPr txBox="1"/>
          <p:nvPr/>
        </p:nvSpPr>
        <p:spPr>
          <a:xfrm>
            <a:off x="141694" y="5617430"/>
            <a:ext cx="1759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7030A0"/>
                </a:solidFill>
              </a:rPr>
              <a:t>Onset</a:t>
            </a:r>
            <a:r>
              <a:rPr lang="tr-TR" b="1" dirty="0" smtClean="0">
                <a:solidFill>
                  <a:srgbClr val="7030A0"/>
                </a:solidFill>
              </a:rPr>
              <a:t> of </a:t>
            </a:r>
            <a:r>
              <a:rPr lang="tr-TR" b="1" dirty="0" err="1" smtClean="0">
                <a:solidFill>
                  <a:srgbClr val="7030A0"/>
                </a:solidFill>
              </a:rPr>
              <a:t>study</a:t>
            </a:r>
            <a:endParaRPr lang="tr-TR" b="1" dirty="0">
              <a:solidFill>
                <a:srgbClr val="7030A0"/>
              </a:solidFill>
            </a:endParaRPr>
          </a:p>
        </p:txBody>
      </p:sp>
      <p:sp>
        <p:nvSpPr>
          <p:cNvPr id="4141" name="Metin kutusu 4140"/>
          <p:cNvSpPr txBox="1"/>
          <p:nvPr/>
        </p:nvSpPr>
        <p:spPr>
          <a:xfrm>
            <a:off x="4283968" y="5507940"/>
            <a:ext cx="744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</a:rPr>
              <a:t>Time</a:t>
            </a:r>
            <a:endParaRPr lang="tr-TR" b="1" dirty="0">
              <a:solidFill>
                <a:srgbClr val="7030A0"/>
              </a:solidFill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H="1">
            <a:off x="118379" y="4795254"/>
            <a:ext cx="23315" cy="822176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Metin kutusu 9"/>
          <p:cNvSpPr txBox="1"/>
          <p:nvPr/>
        </p:nvSpPr>
        <p:spPr>
          <a:xfrm>
            <a:off x="8359357" y="1979548"/>
            <a:ext cx="32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a</a:t>
            </a:r>
            <a:endParaRPr lang="tr-TR" sz="2000" b="1" dirty="0"/>
          </a:p>
        </p:txBody>
      </p:sp>
      <p:sp>
        <p:nvSpPr>
          <p:cNvPr id="12" name="Dikdörtgen 11"/>
          <p:cNvSpPr/>
          <p:nvPr/>
        </p:nvSpPr>
        <p:spPr>
          <a:xfrm>
            <a:off x="8359357" y="2735632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b</a:t>
            </a:r>
            <a:endParaRPr lang="tr-TR" b="1" dirty="0"/>
          </a:p>
        </p:txBody>
      </p:sp>
      <p:sp>
        <p:nvSpPr>
          <p:cNvPr id="13" name="Dikdörtgen 12"/>
          <p:cNvSpPr/>
          <p:nvPr/>
        </p:nvSpPr>
        <p:spPr>
          <a:xfrm>
            <a:off x="8373783" y="3588876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c</a:t>
            </a:r>
            <a:endParaRPr lang="tr-TR" b="1" dirty="0"/>
          </a:p>
        </p:txBody>
      </p:sp>
      <p:sp>
        <p:nvSpPr>
          <p:cNvPr id="14" name="Dikdörtgen 13"/>
          <p:cNvSpPr/>
          <p:nvPr/>
        </p:nvSpPr>
        <p:spPr>
          <a:xfrm>
            <a:off x="8376989" y="4373419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d</a:t>
            </a:r>
            <a:endParaRPr lang="tr-TR" b="1" dirty="0"/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291205" y="2502768"/>
            <a:ext cx="322987" cy="737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2123728" y="1856437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Non</a:t>
            </a:r>
            <a:r>
              <a:rPr lang="tr-TR" dirty="0" smtClean="0"/>
              <a:t> </a:t>
            </a:r>
            <a:r>
              <a:rPr lang="tr-TR" dirty="0" err="1" smtClean="0"/>
              <a:t>randomized</a:t>
            </a:r>
            <a:r>
              <a:rPr lang="tr-TR" dirty="0" smtClean="0"/>
              <a:t>, </a:t>
            </a:r>
            <a:r>
              <a:rPr lang="tr-TR" dirty="0" err="1" smtClean="0"/>
              <a:t>natural</a:t>
            </a:r>
            <a:r>
              <a:rPr lang="tr-TR" dirty="0" smtClean="0"/>
              <a:t> </a:t>
            </a:r>
            <a:r>
              <a:rPr lang="tr-TR" dirty="0" err="1" smtClean="0"/>
              <a:t>classification</a:t>
            </a:r>
            <a:endParaRPr lang="tr-TR" dirty="0"/>
          </a:p>
        </p:txBody>
      </p:sp>
      <p:sp>
        <p:nvSpPr>
          <p:cNvPr id="17" name="Dikdörtgen 16"/>
          <p:cNvSpPr/>
          <p:nvPr/>
        </p:nvSpPr>
        <p:spPr>
          <a:xfrm>
            <a:off x="56585" y="2162572"/>
            <a:ext cx="10744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200" dirty="0" err="1"/>
              <a:t>Defined</a:t>
            </a:r>
            <a:r>
              <a:rPr lang="tr-TR" sz="1200" dirty="0"/>
              <a:t>  </a:t>
            </a:r>
            <a:r>
              <a:rPr lang="tr-TR" sz="1200" dirty="0" err="1"/>
              <a:t>Framingham</a:t>
            </a:r>
            <a:r>
              <a:rPr lang="tr-TR" sz="1200" dirty="0"/>
              <a:t>  </a:t>
            </a:r>
            <a:r>
              <a:rPr lang="tr-TR" sz="1200" dirty="0" err="1"/>
              <a:t>Population</a:t>
            </a:r>
            <a:endParaRPr lang="tr-TR" sz="12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1419076" y="2898517"/>
            <a:ext cx="1106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 smtClean="0"/>
              <a:t>Sample</a:t>
            </a:r>
            <a:endParaRPr lang="tr-TR" sz="14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2636162" y="2693304"/>
            <a:ext cx="885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People </a:t>
            </a:r>
            <a:r>
              <a:rPr lang="tr-TR" sz="1200" dirty="0" err="1" smtClean="0"/>
              <a:t>without</a:t>
            </a:r>
            <a:r>
              <a:rPr lang="tr-TR" sz="1200" dirty="0" smtClean="0"/>
              <a:t> </a:t>
            </a:r>
            <a:r>
              <a:rPr lang="tr-TR" sz="1200" dirty="0" err="1" smtClean="0"/>
              <a:t>disease</a:t>
            </a:r>
            <a:endParaRPr lang="tr-TR" sz="12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141694" y="616530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+mj-lt"/>
              </a:rPr>
              <a:t>1948</a:t>
            </a:r>
            <a:endParaRPr lang="tr-TR" dirty="0">
              <a:latin typeface="+mj-lt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804247" y="6165304"/>
            <a:ext cx="1877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Still</a:t>
            </a:r>
            <a:r>
              <a:rPr lang="tr-TR" dirty="0" smtClean="0"/>
              <a:t> </a:t>
            </a:r>
            <a:r>
              <a:rPr lang="tr-TR" dirty="0" err="1" smtClean="0"/>
              <a:t>continue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9121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err="1" smtClean="0"/>
              <a:t>Framingham</a:t>
            </a:r>
            <a:r>
              <a:rPr lang="tr-TR" sz="3600" b="1" dirty="0" smtClean="0"/>
              <a:t> </a:t>
            </a:r>
            <a:r>
              <a:rPr lang="tr-TR" sz="3600" b="1" dirty="0" err="1" smtClean="0"/>
              <a:t>Study</a:t>
            </a:r>
            <a:endParaRPr lang="tr-TR" sz="36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err="1" smtClean="0">
                <a:solidFill>
                  <a:srgbClr val="C00000"/>
                </a:solidFill>
              </a:rPr>
              <a:t>Objectives</a:t>
            </a:r>
            <a:endParaRPr lang="tr-TR" b="1" dirty="0">
              <a:solidFill>
                <a:srgbClr val="C00000"/>
              </a:solidFill>
            </a:endParaRPr>
          </a:p>
          <a:p>
            <a:pPr lvl="2"/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impact</a:t>
            </a:r>
            <a:r>
              <a:rPr lang="tr-TR" dirty="0" smtClean="0"/>
              <a:t> of </a:t>
            </a:r>
            <a:r>
              <a:rPr lang="tr-TR" dirty="0" err="1" smtClean="0"/>
              <a:t>several</a:t>
            </a:r>
            <a:r>
              <a:rPr lang="tr-TR" dirty="0" smtClean="0"/>
              <a:t> </a:t>
            </a:r>
            <a:r>
              <a:rPr lang="tr-TR" dirty="0" err="1" smtClean="0"/>
              <a:t>factors</a:t>
            </a:r>
            <a:r>
              <a:rPr lang="tr-TR" dirty="0" smtClean="0"/>
              <a:t> on </a:t>
            </a:r>
            <a:r>
              <a:rPr lang="tr-TR" dirty="0" err="1" smtClean="0"/>
              <a:t>incidence</a:t>
            </a:r>
            <a:r>
              <a:rPr lang="tr-TR" dirty="0" smtClean="0"/>
              <a:t> of </a:t>
            </a:r>
            <a:r>
              <a:rPr lang="tr-TR" dirty="0" err="1" smtClean="0"/>
              <a:t>cardiovascular</a:t>
            </a:r>
            <a:r>
              <a:rPr lang="tr-TR" dirty="0" smtClean="0"/>
              <a:t> </a:t>
            </a:r>
            <a:r>
              <a:rPr lang="tr-TR" dirty="0" err="1" smtClean="0"/>
              <a:t>diseases</a:t>
            </a:r>
            <a:endParaRPr lang="tr-TR" dirty="0" smtClean="0"/>
          </a:p>
          <a:p>
            <a:pPr marL="667512" lvl="2" indent="0">
              <a:buNone/>
            </a:pPr>
            <a:endParaRPr lang="tr-TR" dirty="0" smtClean="0"/>
          </a:p>
          <a:p>
            <a:r>
              <a:rPr lang="tr-TR" b="1" dirty="0" err="1" smtClean="0">
                <a:solidFill>
                  <a:srgbClr val="C00000"/>
                </a:solidFill>
              </a:rPr>
              <a:t>Exposures</a:t>
            </a:r>
            <a:endParaRPr lang="tr-TR" b="1" dirty="0" smtClean="0">
              <a:solidFill>
                <a:srgbClr val="C00000"/>
              </a:solidFill>
            </a:endParaRPr>
          </a:p>
          <a:p>
            <a:pPr lvl="2"/>
            <a:r>
              <a:rPr lang="tr-TR" dirty="0" smtClean="0"/>
              <a:t>Blood </a:t>
            </a:r>
            <a:r>
              <a:rPr lang="tr-TR" dirty="0" err="1" smtClean="0"/>
              <a:t>pressure</a:t>
            </a:r>
            <a:r>
              <a:rPr lang="tr-TR" dirty="0" smtClean="0"/>
              <a:t>, </a:t>
            </a:r>
            <a:r>
              <a:rPr lang="tr-TR" dirty="0" err="1" smtClean="0"/>
              <a:t>smoking</a:t>
            </a:r>
            <a:r>
              <a:rPr lang="tr-TR" dirty="0" smtClean="0"/>
              <a:t>, body </a:t>
            </a:r>
            <a:r>
              <a:rPr lang="tr-TR" dirty="0" err="1" smtClean="0"/>
              <a:t>weight</a:t>
            </a:r>
            <a:r>
              <a:rPr lang="tr-TR" dirty="0" smtClean="0"/>
              <a:t>, </a:t>
            </a:r>
            <a:r>
              <a:rPr lang="tr-TR" dirty="0" err="1" smtClean="0"/>
              <a:t>diabetes</a:t>
            </a:r>
            <a:r>
              <a:rPr lang="tr-TR" dirty="0" smtClean="0"/>
              <a:t>, </a:t>
            </a:r>
            <a:r>
              <a:rPr lang="tr-TR" dirty="0" err="1" smtClean="0"/>
              <a:t>exercise</a:t>
            </a:r>
            <a:r>
              <a:rPr lang="tr-TR" dirty="0" smtClean="0"/>
              <a:t> </a:t>
            </a:r>
            <a:r>
              <a:rPr lang="tr-TR" dirty="0" err="1" smtClean="0"/>
              <a:t>etc</a:t>
            </a:r>
            <a:r>
              <a:rPr lang="tr-TR" dirty="0" smtClean="0"/>
              <a:t>.</a:t>
            </a:r>
          </a:p>
          <a:p>
            <a:pPr marL="667512" lvl="2" indent="0">
              <a:buNone/>
            </a:pPr>
            <a:endParaRPr lang="tr-TR" dirty="0" smtClean="0"/>
          </a:p>
          <a:p>
            <a:r>
              <a:rPr lang="tr-TR" b="1" dirty="0" err="1" smtClean="0">
                <a:solidFill>
                  <a:srgbClr val="C00000"/>
                </a:solidFill>
              </a:rPr>
              <a:t>Multiple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</a:rPr>
              <a:t>outcomes</a:t>
            </a:r>
            <a:endParaRPr lang="tr-TR" b="1" dirty="0" smtClean="0">
              <a:solidFill>
                <a:srgbClr val="C00000"/>
              </a:solidFill>
            </a:endParaRPr>
          </a:p>
          <a:p>
            <a:pPr lvl="2"/>
            <a:r>
              <a:rPr lang="tr-TR" dirty="0" err="1" smtClean="0"/>
              <a:t>Coronary</a:t>
            </a:r>
            <a:r>
              <a:rPr lang="tr-TR" dirty="0" smtClean="0"/>
              <a:t> </a:t>
            </a:r>
            <a:r>
              <a:rPr lang="tr-TR" dirty="0" err="1" smtClean="0"/>
              <a:t>heart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, </a:t>
            </a:r>
            <a:r>
              <a:rPr lang="tr-TR" dirty="0" err="1" smtClean="0"/>
              <a:t>stroke</a:t>
            </a:r>
            <a:r>
              <a:rPr lang="tr-TR" dirty="0" smtClean="0"/>
              <a:t>, </a:t>
            </a:r>
            <a:r>
              <a:rPr lang="tr-TR" dirty="0" err="1" smtClean="0"/>
              <a:t>congestive</a:t>
            </a:r>
            <a:r>
              <a:rPr lang="tr-TR" dirty="0" smtClean="0"/>
              <a:t> </a:t>
            </a:r>
            <a:r>
              <a:rPr lang="tr-TR" dirty="0" err="1" smtClean="0"/>
              <a:t>heart</a:t>
            </a:r>
            <a:r>
              <a:rPr lang="tr-TR" dirty="0" smtClean="0"/>
              <a:t> </a:t>
            </a:r>
            <a:r>
              <a:rPr lang="tr-TR" dirty="0" err="1" smtClean="0"/>
              <a:t>failure</a:t>
            </a:r>
            <a:r>
              <a:rPr lang="tr-TR" dirty="0" smtClean="0"/>
              <a:t>, </a:t>
            </a:r>
            <a:r>
              <a:rPr lang="tr-TR" dirty="0" err="1" smtClean="0"/>
              <a:t>peripheral</a:t>
            </a:r>
            <a:r>
              <a:rPr lang="tr-TR" dirty="0" smtClean="0"/>
              <a:t> </a:t>
            </a:r>
            <a:r>
              <a:rPr lang="tr-TR" dirty="0" err="1" smtClean="0"/>
              <a:t>arterial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835799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Framingham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started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a </a:t>
            </a:r>
            <a:r>
              <a:rPr lang="tr-TR" dirty="0" err="1" smtClean="0"/>
              <a:t>defined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(</a:t>
            </a:r>
            <a:r>
              <a:rPr lang="tr-TR" dirty="0" err="1" smtClean="0"/>
              <a:t>Sample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people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</a:t>
            </a:r>
            <a:r>
              <a:rPr lang="tr-TR" dirty="0" err="1" smtClean="0"/>
              <a:t>live</a:t>
            </a:r>
            <a:r>
              <a:rPr lang="tr-TR" dirty="0" smtClean="0"/>
              <a:t> in </a:t>
            </a:r>
            <a:r>
              <a:rPr lang="tr-TR" dirty="0" err="1" smtClean="0"/>
              <a:t>Framingham</a:t>
            </a:r>
            <a:r>
              <a:rPr lang="tr-TR" dirty="0" smtClean="0"/>
              <a:t> </a:t>
            </a:r>
            <a:r>
              <a:rPr lang="tr-TR" dirty="0" err="1" smtClean="0"/>
              <a:t>Town</a:t>
            </a:r>
            <a:r>
              <a:rPr lang="tr-TR" dirty="0" smtClean="0"/>
              <a:t>, </a:t>
            </a:r>
            <a:r>
              <a:rPr lang="tr-TR" dirty="0" err="1" smtClean="0"/>
              <a:t>Massachusetts,USA</a:t>
            </a:r>
            <a:r>
              <a:rPr lang="tr-TR" dirty="0" smtClean="0"/>
              <a:t>)</a:t>
            </a:r>
          </a:p>
          <a:p>
            <a:pPr lvl="2"/>
            <a:r>
              <a:rPr lang="tr-TR" dirty="0" err="1"/>
              <a:t>Investigators</a:t>
            </a:r>
            <a:r>
              <a:rPr lang="tr-TR" dirty="0"/>
              <a:t> </a:t>
            </a:r>
            <a:r>
              <a:rPr lang="tr-TR" dirty="0" err="1"/>
              <a:t>started</a:t>
            </a:r>
            <a:r>
              <a:rPr lang="tr-TR" dirty="0"/>
              <a:t> </a:t>
            </a:r>
            <a:r>
              <a:rPr lang="tr-TR" dirty="0" err="1"/>
              <a:t>by</a:t>
            </a:r>
            <a:r>
              <a:rPr lang="tr-TR" dirty="0"/>
              <a:t> </a:t>
            </a:r>
            <a:r>
              <a:rPr lang="tr-TR" dirty="0" err="1"/>
              <a:t>identifying</a:t>
            </a:r>
            <a:r>
              <a:rPr lang="tr-TR" dirty="0"/>
              <a:t> a </a:t>
            </a:r>
            <a:r>
              <a:rPr lang="tr-TR" dirty="0" err="1"/>
              <a:t>new</a:t>
            </a:r>
            <a:r>
              <a:rPr lang="tr-TR" dirty="0"/>
              <a:t> </a:t>
            </a:r>
            <a:r>
              <a:rPr lang="tr-TR" dirty="0" err="1"/>
              <a:t>population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did</a:t>
            </a:r>
            <a:r>
              <a:rPr lang="tr-TR" dirty="0"/>
              <a:t> not </a:t>
            </a:r>
            <a:r>
              <a:rPr lang="tr-TR" dirty="0" err="1"/>
              <a:t>use</a:t>
            </a:r>
            <a:r>
              <a:rPr lang="tr-TR" dirty="0"/>
              <a:t> </a:t>
            </a:r>
            <a:r>
              <a:rPr lang="tr-TR" dirty="0" err="1"/>
              <a:t>existing</a:t>
            </a:r>
            <a:r>
              <a:rPr lang="tr-TR" dirty="0"/>
              <a:t> data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identify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population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exposure</a:t>
            </a:r>
            <a:r>
              <a:rPr lang="tr-TR" dirty="0"/>
              <a:t> </a:t>
            </a:r>
            <a:r>
              <a:rPr lang="tr-TR" dirty="0" err="1" smtClean="0"/>
              <a:t>groups</a:t>
            </a:r>
            <a:endParaRPr lang="tr-TR" dirty="0" smtClean="0"/>
          </a:p>
          <a:p>
            <a:pPr lvl="2"/>
            <a:endParaRPr lang="tr-TR" dirty="0" smtClean="0"/>
          </a:p>
          <a:p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</a:t>
            </a:r>
            <a:r>
              <a:rPr lang="tr-TR" dirty="0" err="1" smtClean="0"/>
              <a:t>several</a:t>
            </a:r>
            <a:r>
              <a:rPr lang="tr-TR" dirty="0" smtClean="0"/>
              <a:t> </a:t>
            </a:r>
            <a:r>
              <a:rPr lang="tr-TR" dirty="0" err="1" smtClean="0"/>
              <a:t>hypotheses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be </a:t>
            </a:r>
            <a:r>
              <a:rPr lang="tr-TR" dirty="0" err="1" smtClean="0"/>
              <a:t>tested</a:t>
            </a:r>
            <a:endParaRPr lang="tr-TR" dirty="0" smtClean="0"/>
          </a:p>
          <a:p>
            <a:pPr lvl="2"/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different</a:t>
            </a:r>
            <a:r>
              <a:rPr lang="tr-TR" dirty="0" smtClean="0"/>
              <a:t> </a:t>
            </a:r>
            <a:r>
              <a:rPr lang="tr-TR" dirty="0" err="1" smtClean="0"/>
              <a:t>exposures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different</a:t>
            </a:r>
            <a:r>
              <a:rPr lang="tr-TR" dirty="0" smtClean="0"/>
              <a:t> </a:t>
            </a:r>
            <a:r>
              <a:rPr lang="tr-TR" dirty="0" err="1" smtClean="0"/>
              <a:t>outcomes</a:t>
            </a:r>
            <a:endParaRPr lang="tr-TR" dirty="0" smtClean="0"/>
          </a:p>
          <a:p>
            <a:pPr marL="667512" lvl="2" indent="0">
              <a:buNone/>
            </a:pPr>
            <a:endParaRPr lang="tr-TR" dirty="0" smtClean="0"/>
          </a:p>
          <a:p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each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, </a:t>
            </a:r>
            <a:r>
              <a:rPr lang="tr-TR" dirty="0" err="1" smtClean="0"/>
              <a:t>investigators</a:t>
            </a:r>
            <a:r>
              <a:rPr lang="tr-TR" dirty="0" smtClean="0"/>
              <a:t> </a:t>
            </a:r>
            <a:r>
              <a:rPr lang="tr-TR" dirty="0" err="1" smtClean="0"/>
              <a:t>identified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exposed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non</a:t>
            </a:r>
            <a:r>
              <a:rPr lang="tr-TR" dirty="0" smtClean="0"/>
              <a:t> </a:t>
            </a:r>
            <a:r>
              <a:rPr lang="tr-TR" dirty="0" err="1" smtClean="0"/>
              <a:t>exposed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each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,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participants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</a:t>
            </a:r>
            <a:r>
              <a:rPr lang="tr-TR" dirty="0" err="1" smtClean="0"/>
              <a:t>followed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development</a:t>
            </a:r>
            <a:r>
              <a:rPr lang="tr-TR" dirty="0" smtClean="0"/>
              <a:t> of </a:t>
            </a:r>
            <a:r>
              <a:rPr lang="tr-TR" dirty="0" err="1" smtClean="0"/>
              <a:t>disease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Different</a:t>
            </a:r>
            <a:r>
              <a:rPr lang="tr-TR" dirty="0" smtClean="0"/>
              <a:t> </a:t>
            </a:r>
            <a:r>
              <a:rPr lang="tr-TR" dirty="0" err="1" smtClean="0"/>
              <a:t>exposures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</a:t>
            </a:r>
            <a:r>
              <a:rPr lang="tr-TR" dirty="0" err="1" smtClean="0"/>
              <a:t>studied</a:t>
            </a:r>
            <a:r>
              <a:rPr lang="tr-TR" dirty="0" smtClean="0"/>
              <a:t>, as </a:t>
            </a:r>
            <a:r>
              <a:rPr lang="tr-TR" dirty="0" err="1" smtClean="0"/>
              <a:t>well</a:t>
            </a:r>
            <a:r>
              <a:rPr lang="tr-TR" dirty="0" smtClean="0"/>
              <a:t> as </a:t>
            </a:r>
            <a:r>
              <a:rPr lang="tr-TR" dirty="0" err="1" smtClean="0"/>
              <a:t>different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398179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Follow-up</a:t>
            </a:r>
            <a:r>
              <a:rPr lang="tr-TR" dirty="0" smtClean="0"/>
              <a:t> </a:t>
            </a:r>
            <a:r>
              <a:rPr lang="tr-TR" dirty="0" err="1" smtClean="0"/>
              <a:t>period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smtClean="0"/>
              <a:t>Risk </a:t>
            </a:r>
            <a:r>
              <a:rPr lang="tr-TR" dirty="0" err="1" smtClean="0"/>
              <a:t>factors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development</a:t>
            </a:r>
            <a:r>
              <a:rPr lang="tr-TR" dirty="0" smtClean="0"/>
              <a:t> of </a:t>
            </a:r>
            <a:r>
              <a:rPr lang="tr-TR" dirty="0" err="1" smtClean="0"/>
              <a:t>cardiovasculer</a:t>
            </a:r>
            <a:r>
              <a:rPr lang="tr-TR" dirty="0" smtClean="0"/>
              <a:t> </a:t>
            </a:r>
            <a:r>
              <a:rPr lang="tr-TR" dirty="0" err="1" smtClean="0"/>
              <a:t>events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</a:t>
            </a:r>
            <a:r>
              <a:rPr lang="tr-TR" dirty="0" err="1" smtClean="0"/>
              <a:t>evaluated</a:t>
            </a:r>
            <a:r>
              <a:rPr lang="tr-TR" dirty="0" smtClean="0"/>
              <a:t> </a:t>
            </a:r>
            <a:r>
              <a:rPr lang="tr-TR" dirty="0" err="1" smtClean="0"/>
              <a:t>every</a:t>
            </a:r>
            <a:r>
              <a:rPr lang="tr-TR" dirty="0" smtClean="0"/>
              <a:t>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years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medical</a:t>
            </a:r>
            <a:r>
              <a:rPr lang="tr-TR" dirty="0" smtClean="0"/>
              <a:t> </a:t>
            </a:r>
            <a:r>
              <a:rPr lang="tr-TR" dirty="0" err="1" smtClean="0"/>
              <a:t>history</a:t>
            </a:r>
            <a:r>
              <a:rPr lang="tr-TR" dirty="0" smtClean="0"/>
              <a:t>, </a:t>
            </a:r>
            <a:r>
              <a:rPr lang="tr-TR" dirty="0" err="1" smtClean="0"/>
              <a:t>medical</a:t>
            </a:r>
            <a:r>
              <a:rPr lang="tr-TR" dirty="0" smtClean="0"/>
              <a:t> </a:t>
            </a:r>
            <a:r>
              <a:rPr lang="tr-TR" dirty="0" err="1" smtClean="0"/>
              <a:t>record</a:t>
            </a:r>
            <a:r>
              <a:rPr lang="tr-TR" dirty="0" smtClean="0"/>
              <a:t> </a:t>
            </a:r>
            <a:r>
              <a:rPr lang="tr-TR" dirty="0" err="1" smtClean="0"/>
              <a:t>review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physical</a:t>
            </a:r>
            <a:r>
              <a:rPr lang="tr-TR" dirty="0" smtClean="0"/>
              <a:t> </a:t>
            </a:r>
            <a:r>
              <a:rPr lang="tr-TR" dirty="0" err="1" smtClean="0"/>
              <a:t>examination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12168159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b="1" dirty="0" err="1" smtClean="0"/>
              <a:t>Milestones</a:t>
            </a:r>
            <a:r>
              <a:rPr lang="tr-TR" sz="4000" b="1" dirty="0" smtClean="0"/>
              <a:t> of </a:t>
            </a:r>
            <a:r>
              <a:rPr lang="tr-TR" sz="4000" b="1" dirty="0" err="1" smtClean="0"/>
              <a:t>the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Framingham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Study</a:t>
            </a:r>
            <a:endParaRPr lang="tr-TR" sz="40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680520"/>
          </a:xfrm>
        </p:spPr>
        <p:txBody>
          <a:bodyPr>
            <a:normAutofit fontScale="85000" lnSpcReduction="10000"/>
          </a:bodyPr>
          <a:lstStyle/>
          <a:p>
            <a:r>
              <a:rPr lang="tr-TR" dirty="0" smtClean="0">
                <a:latin typeface="+mj-lt"/>
              </a:rPr>
              <a:t>1948: Start of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Framingham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Heart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Study</a:t>
            </a:r>
            <a:endParaRPr lang="tr-TR" dirty="0" smtClean="0">
              <a:latin typeface="+mj-lt"/>
            </a:endParaRPr>
          </a:p>
          <a:p>
            <a:r>
              <a:rPr lang="tr-TR" dirty="0" smtClean="0">
                <a:latin typeface="+mj-lt"/>
              </a:rPr>
              <a:t>1960: </a:t>
            </a:r>
            <a:r>
              <a:rPr lang="tr-TR" dirty="0" err="1" smtClean="0">
                <a:latin typeface="+mj-lt"/>
              </a:rPr>
              <a:t>Cigarette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smoking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was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found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increase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risk of </a:t>
            </a:r>
            <a:r>
              <a:rPr lang="tr-TR" dirty="0" err="1" smtClean="0">
                <a:latin typeface="+mj-lt"/>
              </a:rPr>
              <a:t>heart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disease</a:t>
            </a:r>
            <a:r>
              <a:rPr lang="tr-TR" dirty="0" smtClean="0">
                <a:latin typeface="+mj-lt"/>
              </a:rPr>
              <a:t>.</a:t>
            </a:r>
          </a:p>
          <a:p>
            <a:r>
              <a:rPr lang="tr-TR" dirty="0" smtClean="0">
                <a:latin typeface="+mj-lt"/>
              </a:rPr>
              <a:t>1961: </a:t>
            </a:r>
            <a:r>
              <a:rPr lang="tr-TR" dirty="0" err="1" smtClean="0">
                <a:latin typeface="+mj-lt"/>
              </a:rPr>
              <a:t>Cholesterol</a:t>
            </a:r>
            <a:r>
              <a:rPr lang="tr-TR" dirty="0" smtClean="0">
                <a:latin typeface="+mj-lt"/>
              </a:rPr>
              <a:t>, </a:t>
            </a:r>
            <a:r>
              <a:rPr lang="tr-TR" dirty="0" err="1" smtClean="0">
                <a:latin typeface="+mj-lt"/>
              </a:rPr>
              <a:t>blood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pressure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and</a:t>
            </a:r>
            <a:r>
              <a:rPr lang="tr-TR" dirty="0" smtClean="0">
                <a:latin typeface="+mj-lt"/>
              </a:rPr>
              <a:t> ECG </a:t>
            </a:r>
            <a:r>
              <a:rPr lang="tr-TR" dirty="0" err="1" smtClean="0">
                <a:latin typeface="+mj-lt"/>
              </a:rPr>
              <a:t>abnormalities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were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found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increase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risk of </a:t>
            </a:r>
            <a:r>
              <a:rPr lang="tr-TR" dirty="0" err="1" smtClean="0">
                <a:latin typeface="+mj-lt"/>
              </a:rPr>
              <a:t>heart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disease</a:t>
            </a:r>
            <a:endParaRPr lang="tr-TR" dirty="0" smtClean="0">
              <a:latin typeface="+mj-lt"/>
            </a:endParaRPr>
          </a:p>
          <a:p>
            <a:r>
              <a:rPr lang="tr-TR" dirty="0" smtClean="0">
                <a:latin typeface="+mj-lt"/>
              </a:rPr>
              <a:t>1965: First </a:t>
            </a:r>
            <a:r>
              <a:rPr lang="tr-TR" dirty="0" err="1" smtClean="0">
                <a:latin typeface="+mj-lt"/>
              </a:rPr>
              <a:t>Framingham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Heart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Study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report</a:t>
            </a:r>
            <a:r>
              <a:rPr lang="tr-TR" dirty="0" smtClean="0">
                <a:latin typeface="+mj-lt"/>
              </a:rPr>
              <a:t> on </a:t>
            </a:r>
            <a:r>
              <a:rPr lang="tr-TR" dirty="0" err="1" smtClean="0">
                <a:latin typeface="+mj-lt"/>
              </a:rPr>
              <a:t>stroke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was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written</a:t>
            </a:r>
            <a:endParaRPr lang="tr-TR" dirty="0" smtClean="0">
              <a:latin typeface="+mj-lt"/>
            </a:endParaRPr>
          </a:p>
          <a:p>
            <a:r>
              <a:rPr lang="tr-TR" dirty="0" smtClean="0">
                <a:latin typeface="+mj-lt"/>
              </a:rPr>
              <a:t>1967: </a:t>
            </a:r>
            <a:r>
              <a:rPr lang="tr-TR" dirty="0" err="1" smtClean="0">
                <a:latin typeface="+mj-lt"/>
              </a:rPr>
              <a:t>Physical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activity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was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found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reduce</a:t>
            </a:r>
            <a:r>
              <a:rPr lang="tr-TR" dirty="0" smtClean="0">
                <a:latin typeface="+mj-lt"/>
              </a:rPr>
              <a:t> risk of </a:t>
            </a:r>
            <a:r>
              <a:rPr lang="tr-TR" dirty="0" err="1" smtClean="0">
                <a:latin typeface="+mj-lt"/>
              </a:rPr>
              <a:t>heart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disease</a:t>
            </a:r>
            <a:r>
              <a:rPr lang="tr-TR" dirty="0" smtClean="0">
                <a:latin typeface="+mj-lt"/>
              </a:rPr>
              <a:t>, </a:t>
            </a:r>
            <a:r>
              <a:rPr lang="tr-TR" dirty="0" err="1" smtClean="0">
                <a:latin typeface="+mj-lt"/>
              </a:rPr>
              <a:t>obesity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increase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risk</a:t>
            </a:r>
          </a:p>
          <a:p>
            <a:r>
              <a:rPr lang="tr-TR" dirty="0" smtClean="0">
                <a:latin typeface="+mj-lt"/>
              </a:rPr>
              <a:t>1970: High </a:t>
            </a:r>
            <a:r>
              <a:rPr lang="tr-TR" dirty="0" err="1" smtClean="0">
                <a:latin typeface="+mj-lt"/>
              </a:rPr>
              <a:t>blood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pressure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was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found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increase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the</a:t>
            </a:r>
            <a:r>
              <a:rPr lang="tr-TR" dirty="0" smtClean="0">
                <a:latin typeface="+mj-lt"/>
              </a:rPr>
              <a:t> risk of </a:t>
            </a:r>
            <a:r>
              <a:rPr lang="tr-TR" dirty="0" err="1" smtClean="0">
                <a:latin typeface="+mj-lt"/>
              </a:rPr>
              <a:t>stroke</a:t>
            </a:r>
            <a:endParaRPr lang="tr-TR" dirty="0" smtClean="0">
              <a:latin typeface="+mj-lt"/>
            </a:endParaRPr>
          </a:p>
          <a:p>
            <a:r>
              <a:rPr lang="tr-TR" dirty="0" smtClean="0">
                <a:latin typeface="+mj-lt"/>
              </a:rPr>
              <a:t>1974: </a:t>
            </a:r>
            <a:r>
              <a:rPr lang="tr-TR" dirty="0" err="1" smtClean="0">
                <a:latin typeface="+mj-lt"/>
              </a:rPr>
              <a:t>Diabetes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was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found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to</a:t>
            </a:r>
            <a:r>
              <a:rPr lang="tr-TR" dirty="0" smtClean="0">
                <a:latin typeface="+mj-lt"/>
              </a:rPr>
              <a:t> be </a:t>
            </a:r>
            <a:r>
              <a:rPr lang="tr-TR" dirty="0" err="1" smtClean="0">
                <a:latin typeface="+mj-lt"/>
              </a:rPr>
              <a:t>associated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with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cardiovascular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disease</a:t>
            </a:r>
            <a:endParaRPr lang="tr-TR" dirty="0" smtClean="0">
              <a:latin typeface="+mj-lt"/>
            </a:endParaRPr>
          </a:p>
          <a:p>
            <a:r>
              <a:rPr lang="tr-TR" dirty="0" err="1" smtClean="0">
                <a:latin typeface="+mj-lt"/>
              </a:rPr>
              <a:t>More</a:t>
            </a:r>
            <a:r>
              <a:rPr lang="tr-TR" dirty="0" smtClean="0">
                <a:latin typeface="+mj-lt"/>
              </a:rPr>
              <a:t>: </a:t>
            </a:r>
            <a:r>
              <a:rPr lang="tr-TR" dirty="0" smtClean="0">
                <a:latin typeface="+mj-lt"/>
                <a:hlinkClick r:id="rId2"/>
              </a:rPr>
              <a:t>www.framingham.com</a:t>
            </a:r>
            <a:endParaRPr lang="tr-TR" dirty="0" smtClean="0">
              <a:latin typeface="+mj-lt"/>
            </a:endParaRPr>
          </a:p>
          <a:p>
            <a:endParaRPr lang="tr-T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6701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err="1" smtClean="0"/>
              <a:t>Types</a:t>
            </a:r>
            <a:r>
              <a:rPr lang="tr-TR" sz="3600" b="1" dirty="0" smtClean="0"/>
              <a:t> of </a:t>
            </a:r>
            <a:r>
              <a:rPr lang="tr-TR" sz="3600" b="1" dirty="0" err="1" smtClean="0"/>
              <a:t>Potential</a:t>
            </a:r>
            <a:r>
              <a:rPr lang="tr-TR" sz="3600" b="1" dirty="0" smtClean="0"/>
              <a:t> </a:t>
            </a:r>
            <a:r>
              <a:rPr lang="tr-TR" sz="3600" b="1" dirty="0" err="1" smtClean="0"/>
              <a:t>Bias</a:t>
            </a:r>
            <a:r>
              <a:rPr lang="tr-TR" sz="3600" b="1" dirty="0" smtClean="0"/>
              <a:t> in </a:t>
            </a:r>
            <a:r>
              <a:rPr lang="tr-TR" sz="3600" b="1" dirty="0" err="1" smtClean="0"/>
              <a:t>Cohort</a:t>
            </a:r>
            <a:r>
              <a:rPr lang="tr-TR" sz="3600" b="1" dirty="0" smtClean="0"/>
              <a:t> </a:t>
            </a:r>
            <a:r>
              <a:rPr lang="tr-TR" sz="3600" b="1" dirty="0" err="1" smtClean="0"/>
              <a:t>Studies</a:t>
            </a:r>
            <a:endParaRPr lang="tr-TR" sz="36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Selection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 smtClean="0"/>
          </a:p>
          <a:p>
            <a:pPr lvl="2"/>
            <a:r>
              <a:rPr lang="tr-TR" dirty="0" smtClean="0"/>
              <a:t>Select </a:t>
            </a:r>
            <a:r>
              <a:rPr lang="tr-TR" dirty="0" err="1" smtClean="0"/>
              <a:t>participants</a:t>
            </a:r>
            <a:r>
              <a:rPr lang="tr-TR" dirty="0" smtClean="0"/>
              <a:t> </a:t>
            </a:r>
            <a:r>
              <a:rPr lang="tr-TR" dirty="0" err="1" smtClean="0"/>
              <a:t>into</a:t>
            </a:r>
            <a:r>
              <a:rPr lang="tr-TR" dirty="0" smtClean="0"/>
              <a:t> </a:t>
            </a:r>
            <a:r>
              <a:rPr lang="tr-TR" dirty="0" err="1" smtClean="0"/>
              <a:t>exposed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not </a:t>
            </a:r>
            <a:r>
              <a:rPr lang="tr-TR" dirty="0" err="1" smtClean="0"/>
              <a:t>exposed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 </a:t>
            </a:r>
            <a:r>
              <a:rPr lang="tr-TR" dirty="0" err="1" smtClean="0"/>
              <a:t>based</a:t>
            </a:r>
            <a:r>
              <a:rPr lang="tr-TR" dirty="0" smtClean="0"/>
              <a:t> on </a:t>
            </a:r>
            <a:r>
              <a:rPr lang="tr-TR" dirty="0" err="1" smtClean="0"/>
              <a:t>some</a:t>
            </a:r>
            <a:r>
              <a:rPr lang="tr-TR" dirty="0" smtClean="0"/>
              <a:t> </a:t>
            </a:r>
            <a:r>
              <a:rPr lang="tr-TR" dirty="0" err="1" smtClean="0"/>
              <a:t>characteristics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may</a:t>
            </a:r>
            <a:r>
              <a:rPr lang="tr-TR" dirty="0" smtClean="0"/>
              <a:t> </a:t>
            </a:r>
            <a:r>
              <a:rPr lang="tr-TR" dirty="0" err="1" smtClean="0"/>
              <a:t>effect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outcome</a:t>
            </a:r>
            <a:endParaRPr lang="tr-TR" dirty="0" smtClean="0"/>
          </a:p>
          <a:p>
            <a:r>
              <a:rPr lang="tr-TR" dirty="0" smtClean="0"/>
              <a:t>Information </a:t>
            </a:r>
            <a:r>
              <a:rPr lang="tr-TR" dirty="0" err="1" smtClean="0"/>
              <a:t>Bias</a:t>
            </a:r>
            <a:endParaRPr lang="tr-TR" dirty="0" smtClean="0"/>
          </a:p>
          <a:p>
            <a:pPr lvl="2"/>
            <a:r>
              <a:rPr lang="tr-TR" dirty="0" err="1" smtClean="0"/>
              <a:t>Collect</a:t>
            </a:r>
            <a:r>
              <a:rPr lang="tr-TR" dirty="0" smtClean="0"/>
              <a:t> </a:t>
            </a:r>
            <a:r>
              <a:rPr lang="tr-TR" dirty="0" err="1" smtClean="0"/>
              <a:t>different</a:t>
            </a:r>
            <a:r>
              <a:rPr lang="tr-TR" dirty="0" smtClean="0"/>
              <a:t> </a:t>
            </a:r>
            <a:r>
              <a:rPr lang="tr-TR" dirty="0" err="1" smtClean="0"/>
              <a:t>quality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extent</a:t>
            </a:r>
            <a:r>
              <a:rPr lang="tr-TR" dirty="0" smtClean="0"/>
              <a:t> of </a:t>
            </a:r>
            <a:r>
              <a:rPr lang="tr-TR" dirty="0" err="1" smtClean="0"/>
              <a:t>information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exposed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not </a:t>
            </a:r>
            <a:r>
              <a:rPr lang="tr-TR" dirty="0" err="1" smtClean="0"/>
              <a:t>exposed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endParaRPr lang="tr-TR" dirty="0" smtClean="0"/>
          </a:p>
          <a:p>
            <a:pPr lvl="2"/>
            <a:r>
              <a:rPr lang="tr-TR" dirty="0" err="1" smtClean="0"/>
              <a:t>Loss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follow-up</a:t>
            </a:r>
            <a:r>
              <a:rPr lang="tr-TR" dirty="0" smtClean="0"/>
              <a:t> </a:t>
            </a:r>
            <a:r>
              <a:rPr lang="tr-TR" dirty="0" err="1" smtClean="0"/>
              <a:t>differs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exposed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not </a:t>
            </a:r>
            <a:r>
              <a:rPr lang="tr-TR" dirty="0" err="1" smtClean="0"/>
              <a:t>exposed</a:t>
            </a:r>
            <a:r>
              <a:rPr lang="tr-TR" dirty="0" smtClean="0"/>
              <a:t> (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no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Misclassification</a:t>
            </a:r>
            <a:r>
              <a:rPr lang="tr-TR" dirty="0" smtClean="0"/>
              <a:t> </a:t>
            </a:r>
            <a:r>
              <a:rPr lang="tr-TR" dirty="0" err="1" smtClean="0"/>
              <a:t>bias</a:t>
            </a:r>
            <a:endParaRPr lang="tr-TR" dirty="0" smtClean="0"/>
          </a:p>
          <a:p>
            <a:pPr lvl="2"/>
            <a:r>
              <a:rPr lang="tr-TR" dirty="0" err="1" smtClean="0"/>
              <a:t>Misclassify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/>
              <a:t> </a:t>
            </a:r>
            <a:r>
              <a:rPr lang="tr-TR" dirty="0" err="1" smtClean="0"/>
              <a:t>status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status</a:t>
            </a:r>
            <a:r>
              <a:rPr lang="tr-TR" dirty="0"/>
              <a:t> </a:t>
            </a:r>
            <a:r>
              <a:rPr lang="tr-TR" dirty="0" smtClean="0"/>
              <a:t>(</a:t>
            </a:r>
            <a:r>
              <a:rPr lang="tr-TR" dirty="0" err="1" smtClean="0"/>
              <a:t>misdiagnosis</a:t>
            </a:r>
            <a:r>
              <a:rPr lang="tr-TR" dirty="0" smtClean="0"/>
              <a:t>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1576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1366"/>
            <a:ext cx="8229600" cy="576064"/>
          </a:xfrm>
        </p:spPr>
        <p:txBody>
          <a:bodyPr>
            <a:normAutofit/>
          </a:bodyPr>
          <a:lstStyle/>
          <a:p>
            <a:r>
              <a:rPr lang="tr-TR" sz="2400" b="1" dirty="0" err="1" smtClean="0"/>
              <a:t>Strengths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and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weaknesses</a:t>
            </a:r>
            <a:r>
              <a:rPr lang="tr-TR" sz="2400" b="1" dirty="0" smtClean="0"/>
              <a:t> of </a:t>
            </a:r>
            <a:r>
              <a:rPr lang="tr-TR" sz="2400" b="1" dirty="0" err="1" smtClean="0"/>
              <a:t>case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control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and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cohort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studies</a:t>
            </a:r>
            <a:endParaRPr lang="tr-TR" sz="2400" b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9566081"/>
              </p:ext>
            </p:extLst>
          </p:nvPr>
        </p:nvGraphicFramePr>
        <p:xfrm>
          <a:off x="467544" y="620688"/>
          <a:ext cx="8229600" cy="629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Case-</a:t>
                      </a:r>
                      <a:r>
                        <a:rPr lang="tr-TR" dirty="0" err="1" smtClean="0"/>
                        <a:t>control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studies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Cohort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studies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rgbClr val="C00000"/>
                          </a:solidFill>
                        </a:rPr>
                        <a:t>                                                             </a:t>
                      </a:r>
                      <a:r>
                        <a:rPr lang="tr-TR" b="1" dirty="0" err="1" smtClean="0">
                          <a:solidFill>
                            <a:srgbClr val="C00000"/>
                          </a:solidFill>
                        </a:rPr>
                        <a:t>Advantages</a:t>
                      </a:r>
                      <a:endParaRPr lang="tr-TR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Excellent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way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to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study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rare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diseases</a:t>
                      </a:r>
                      <a:r>
                        <a:rPr lang="tr-TR" sz="1400" baseline="0" dirty="0" smtClean="0"/>
                        <a:t> </a:t>
                      </a:r>
                      <a:r>
                        <a:rPr lang="tr-TR" sz="1400" baseline="0" dirty="0" err="1" smtClean="0"/>
                        <a:t>and</a:t>
                      </a:r>
                      <a:r>
                        <a:rPr lang="tr-TR" sz="1400" baseline="0" dirty="0" smtClean="0"/>
                        <a:t> </a:t>
                      </a:r>
                      <a:r>
                        <a:rPr lang="tr-TR" sz="1400" baseline="0" dirty="0" err="1" smtClean="0"/>
                        <a:t>diseases</a:t>
                      </a:r>
                      <a:r>
                        <a:rPr lang="tr-TR" sz="1400" baseline="0" dirty="0" smtClean="0"/>
                        <a:t> </a:t>
                      </a:r>
                      <a:r>
                        <a:rPr lang="tr-TR" sz="1400" baseline="0" dirty="0" err="1" smtClean="0"/>
                        <a:t>with</a:t>
                      </a:r>
                      <a:r>
                        <a:rPr lang="tr-TR" sz="1400" baseline="0" dirty="0" smtClean="0"/>
                        <a:t> </a:t>
                      </a:r>
                      <a:r>
                        <a:rPr lang="tr-TR" sz="1400" baseline="0" dirty="0" err="1" smtClean="0"/>
                        <a:t>long</a:t>
                      </a:r>
                      <a:r>
                        <a:rPr lang="tr-TR" sz="1400" baseline="0" dirty="0" smtClean="0"/>
                        <a:t> </a:t>
                      </a:r>
                      <a:r>
                        <a:rPr lang="tr-TR" sz="1400" baseline="0" dirty="0" err="1" smtClean="0"/>
                        <a:t>lantent</a:t>
                      </a:r>
                      <a:r>
                        <a:rPr lang="tr-TR" sz="1400" baseline="0" dirty="0" smtClean="0"/>
                        <a:t> </a:t>
                      </a:r>
                      <a:r>
                        <a:rPr lang="tr-TR" sz="1400" baseline="0" dirty="0" err="1" smtClean="0"/>
                        <a:t>period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Provides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complete</a:t>
                      </a:r>
                      <a:r>
                        <a:rPr lang="tr-TR" sz="1400" dirty="0" smtClean="0"/>
                        <a:t> data on </a:t>
                      </a:r>
                      <a:r>
                        <a:rPr lang="tr-TR" sz="1400" dirty="0" err="1" smtClean="0"/>
                        <a:t>cases</a:t>
                      </a:r>
                      <a:r>
                        <a:rPr lang="tr-TR" sz="1400" dirty="0" smtClean="0"/>
                        <a:t>, </a:t>
                      </a:r>
                      <a:r>
                        <a:rPr lang="tr-TR" sz="1400" dirty="0" err="1" smtClean="0"/>
                        <a:t>stages</a:t>
                      </a:r>
                      <a:endParaRPr lang="tr-T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Relatively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quick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Allows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study</a:t>
                      </a:r>
                      <a:r>
                        <a:rPr lang="tr-TR" sz="1400" dirty="0" smtClean="0"/>
                        <a:t> of </a:t>
                      </a:r>
                      <a:r>
                        <a:rPr lang="tr-TR" sz="1400" dirty="0" err="1" smtClean="0"/>
                        <a:t>more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than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one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effect</a:t>
                      </a:r>
                      <a:r>
                        <a:rPr lang="tr-TR" sz="1400" dirty="0" smtClean="0"/>
                        <a:t> of </a:t>
                      </a:r>
                      <a:r>
                        <a:rPr lang="tr-TR" sz="1400" dirty="0" err="1" smtClean="0"/>
                        <a:t>exposure</a:t>
                      </a:r>
                      <a:endParaRPr lang="tr-T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Relatively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inexpensive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Can </a:t>
                      </a:r>
                      <a:r>
                        <a:rPr lang="tr-TR" sz="1400" dirty="0" err="1" smtClean="0"/>
                        <a:t>calculate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and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compare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rates</a:t>
                      </a:r>
                      <a:r>
                        <a:rPr lang="tr-TR" sz="1400" dirty="0" smtClean="0"/>
                        <a:t> in </a:t>
                      </a:r>
                      <a:r>
                        <a:rPr lang="tr-TR" sz="1400" dirty="0" err="1" smtClean="0"/>
                        <a:t>exposed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and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unexposed</a:t>
                      </a:r>
                      <a:endParaRPr lang="tr-T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dirty="0" err="1" smtClean="0"/>
                        <a:t>Requires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relatively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few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study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subjects</a:t>
                      </a:r>
                      <a:endParaRPr lang="tr-TR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Choice</a:t>
                      </a:r>
                      <a:r>
                        <a:rPr lang="tr-TR" sz="1400" dirty="0" smtClean="0"/>
                        <a:t> of </a:t>
                      </a:r>
                      <a:r>
                        <a:rPr lang="tr-TR" sz="1400" dirty="0" err="1" smtClean="0"/>
                        <a:t>factors</a:t>
                      </a:r>
                      <a:r>
                        <a:rPr lang="tr-TR" sz="1400" dirty="0" smtClean="0"/>
                        <a:t> is </a:t>
                      </a:r>
                      <a:r>
                        <a:rPr lang="tr-TR" sz="1400" dirty="0" err="1" smtClean="0"/>
                        <a:t>available</a:t>
                      </a:r>
                      <a:r>
                        <a:rPr lang="tr-TR" sz="1400" dirty="0" smtClean="0"/>
                        <a:t>  </a:t>
                      </a:r>
                      <a:r>
                        <a:rPr lang="tr-TR" sz="1400" dirty="0" err="1" smtClean="0"/>
                        <a:t>for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study</a:t>
                      </a:r>
                      <a:endParaRPr lang="tr-T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Can </a:t>
                      </a:r>
                      <a:r>
                        <a:rPr lang="tr-TR" sz="1400" dirty="0" err="1" smtClean="0"/>
                        <a:t>often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use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existing</a:t>
                      </a:r>
                      <a:r>
                        <a:rPr lang="tr-TR" sz="1400" baseline="0" dirty="0" smtClean="0"/>
                        <a:t> </a:t>
                      </a:r>
                      <a:r>
                        <a:rPr lang="tr-TR" sz="1400" baseline="0" dirty="0" err="1" smtClean="0"/>
                        <a:t>records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Quality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control</a:t>
                      </a:r>
                      <a:r>
                        <a:rPr lang="tr-TR" sz="1400" dirty="0" smtClean="0"/>
                        <a:t> of data is </a:t>
                      </a:r>
                      <a:r>
                        <a:rPr lang="tr-TR" sz="1400" dirty="0" err="1" smtClean="0"/>
                        <a:t>highly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possible</a:t>
                      </a:r>
                      <a:endParaRPr lang="tr-T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Can </a:t>
                      </a:r>
                      <a:r>
                        <a:rPr lang="tr-TR" sz="1400" dirty="0" err="1" smtClean="0"/>
                        <a:t>study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many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possible</a:t>
                      </a:r>
                      <a:r>
                        <a:rPr lang="tr-TR" sz="1400" baseline="0" dirty="0" smtClean="0"/>
                        <a:t> </a:t>
                      </a:r>
                      <a:r>
                        <a:rPr lang="tr-TR" sz="1400" baseline="0" dirty="0" err="1" smtClean="0"/>
                        <a:t>causes</a:t>
                      </a:r>
                      <a:r>
                        <a:rPr lang="tr-TR" sz="1400" baseline="0" dirty="0" smtClean="0"/>
                        <a:t> of </a:t>
                      </a:r>
                      <a:r>
                        <a:rPr lang="tr-TR" sz="1400" baseline="0" dirty="0" err="1" smtClean="0"/>
                        <a:t>disease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dirty="0" err="1" smtClean="0"/>
                        <a:t>Easy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to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know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which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one</a:t>
                      </a:r>
                      <a:r>
                        <a:rPr lang="tr-TR" sz="1400" dirty="0" smtClean="0"/>
                        <a:t> is </a:t>
                      </a:r>
                      <a:r>
                        <a:rPr lang="tr-TR" sz="1400" dirty="0" err="1" smtClean="0"/>
                        <a:t>previous</a:t>
                      </a:r>
                      <a:r>
                        <a:rPr lang="tr-TR" sz="1400" dirty="0" smtClean="0"/>
                        <a:t>; </a:t>
                      </a:r>
                      <a:r>
                        <a:rPr lang="tr-TR" sz="1400" dirty="0" err="1" smtClean="0"/>
                        <a:t>exposure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or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disease-outcome</a:t>
                      </a:r>
                      <a:endParaRPr lang="tr-TR" sz="1400" dirty="0" smtClean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rgbClr val="C00000"/>
                          </a:solidFill>
                        </a:rPr>
                        <a:t>                                                            </a:t>
                      </a:r>
                      <a:r>
                        <a:rPr lang="tr-TR" b="1" dirty="0" err="1" smtClean="0">
                          <a:solidFill>
                            <a:srgbClr val="C00000"/>
                          </a:solidFill>
                        </a:rPr>
                        <a:t>Disadvantages</a:t>
                      </a:r>
                      <a:endParaRPr lang="tr-TR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Relies</a:t>
                      </a:r>
                      <a:r>
                        <a:rPr lang="tr-TR" sz="1400" dirty="0" smtClean="0"/>
                        <a:t> on </a:t>
                      </a:r>
                      <a:r>
                        <a:rPr lang="tr-TR" sz="1400" dirty="0" err="1" smtClean="0"/>
                        <a:t>recall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or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existing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records</a:t>
                      </a:r>
                      <a:r>
                        <a:rPr lang="tr-TR" sz="1400" dirty="0" smtClean="0"/>
                        <a:t> of </a:t>
                      </a:r>
                      <a:r>
                        <a:rPr lang="tr-TR" sz="1400" dirty="0" err="1" smtClean="0"/>
                        <a:t>past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exposures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Need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to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study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large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numbers</a:t>
                      </a:r>
                      <a:endParaRPr lang="tr-T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Difficult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or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impossible</a:t>
                      </a:r>
                      <a:r>
                        <a:rPr lang="tr-TR" sz="1400" baseline="0" dirty="0" smtClean="0"/>
                        <a:t> </a:t>
                      </a:r>
                      <a:r>
                        <a:rPr lang="tr-TR" sz="1400" baseline="0" dirty="0" err="1" smtClean="0"/>
                        <a:t>to</a:t>
                      </a:r>
                      <a:r>
                        <a:rPr lang="tr-TR" sz="1400" baseline="0" dirty="0" smtClean="0"/>
                        <a:t> </a:t>
                      </a:r>
                      <a:r>
                        <a:rPr lang="tr-TR" sz="1400" baseline="0" dirty="0" err="1" smtClean="0"/>
                        <a:t>validate</a:t>
                      </a:r>
                      <a:r>
                        <a:rPr lang="tr-TR" sz="1400" baseline="0" dirty="0" smtClean="0"/>
                        <a:t> data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May </a:t>
                      </a:r>
                      <a:r>
                        <a:rPr lang="tr-TR" sz="1400" dirty="0" err="1" smtClean="0"/>
                        <a:t>take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many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years</a:t>
                      </a:r>
                      <a:endParaRPr lang="tr-T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Control of </a:t>
                      </a:r>
                      <a:r>
                        <a:rPr lang="tr-TR" sz="1400" dirty="0" err="1" smtClean="0"/>
                        <a:t>extraneous</a:t>
                      </a:r>
                      <a:r>
                        <a:rPr lang="tr-TR" sz="1400" dirty="0" smtClean="0"/>
                        <a:t>  </a:t>
                      </a:r>
                      <a:r>
                        <a:rPr lang="tr-TR" sz="1400" dirty="0" err="1" smtClean="0"/>
                        <a:t>factors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incomplete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Circumstances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may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change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during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study</a:t>
                      </a:r>
                      <a:endParaRPr lang="tr-T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Difficult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to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select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suitable</a:t>
                      </a:r>
                      <a:r>
                        <a:rPr lang="tr-TR" sz="1400" dirty="0" smtClean="0"/>
                        <a:t>  </a:t>
                      </a:r>
                      <a:r>
                        <a:rPr lang="tr-TR" sz="1400" dirty="0" err="1" smtClean="0"/>
                        <a:t>comparison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group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Expensive</a:t>
                      </a:r>
                      <a:endParaRPr lang="tr-T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Can</a:t>
                      </a:r>
                      <a:r>
                        <a:rPr lang="tr-TR" sz="1400" baseline="0" dirty="0" smtClean="0"/>
                        <a:t> not </a:t>
                      </a:r>
                      <a:r>
                        <a:rPr lang="tr-TR" sz="1400" baseline="0" dirty="0" err="1" smtClean="0"/>
                        <a:t>calculate</a:t>
                      </a:r>
                      <a:r>
                        <a:rPr lang="tr-TR" sz="1400" baseline="0" dirty="0" smtClean="0"/>
                        <a:t> </a:t>
                      </a:r>
                      <a:r>
                        <a:rPr lang="tr-TR" sz="1400" baseline="0" dirty="0" err="1" smtClean="0"/>
                        <a:t>rates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Controls</a:t>
                      </a:r>
                      <a:r>
                        <a:rPr lang="tr-TR" sz="1400" dirty="0" smtClean="0"/>
                        <a:t> of </a:t>
                      </a:r>
                      <a:r>
                        <a:rPr lang="tr-TR" sz="1400" dirty="0" err="1" smtClean="0"/>
                        <a:t>extraneous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factors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may</a:t>
                      </a:r>
                      <a:r>
                        <a:rPr lang="tr-TR" sz="1400" dirty="0" smtClean="0"/>
                        <a:t> be </a:t>
                      </a:r>
                      <a:r>
                        <a:rPr lang="tr-TR" sz="1400" dirty="0" err="1" smtClean="0"/>
                        <a:t>incomplete</a:t>
                      </a:r>
                      <a:endParaRPr lang="tr-T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Difficulty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to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know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which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one</a:t>
                      </a:r>
                      <a:r>
                        <a:rPr lang="tr-TR" sz="1400" dirty="0" smtClean="0"/>
                        <a:t> is </a:t>
                      </a:r>
                      <a:r>
                        <a:rPr lang="tr-TR" sz="1400" dirty="0" err="1" smtClean="0"/>
                        <a:t>previous</a:t>
                      </a:r>
                      <a:r>
                        <a:rPr lang="tr-TR" sz="1400" dirty="0" smtClean="0"/>
                        <a:t>; </a:t>
                      </a:r>
                      <a:r>
                        <a:rPr lang="tr-TR" sz="1400" dirty="0" err="1" smtClean="0"/>
                        <a:t>exposure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or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disease-outcome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Subjects</a:t>
                      </a:r>
                      <a:r>
                        <a:rPr lang="tr-TR" sz="1400" dirty="0" smtClean="0"/>
                        <a:t> can </a:t>
                      </a:r>
                      <a:r>
                        <a:rPr lang="tr-TR" sz="1400" dirty="0" err="1" smtClean="0"/>
                        <a:t>leave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the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study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during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long</a:t>
                      </a:r>
                      <a:r>
                        <a:rPr lang="tr-TR" sz="1400" baseline="0" dirty="0" smtClean="0"/>
                        <a:t> </a:t>
                      </a:r>
                      <a:r>
                        <a:rPr lang="tr-TR" sz="1400" baseline="0" dirty="0" err="1" smtClean="0"/>
                        <a:t>follow-up</a:t>
                      </a:r>
                      <a:endParaRPr lang="tr-TR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976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Research</a:t>
            </a:r>
            <a:r>
              <a:rPr lang="tr-TR" dirty="0" smtClean="0"/>
              <a:t> </a:t>
            </a:r>
            <a:r>
              <a:rPr lang="tr-TR" dirty="0" err="1" smtClean="0"/>
              <a:t>Question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tr-TR" sz="6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6600" b="1" dirty="0" err="1" smtClean="0">
                <a:solidFill>
                  <a:srgbClr val="FF0000"/>
                </a:solidFill>
              </a:rPr>
              <a:t>What</a:t>
            </a:r>
            <a:r>
              <a:rPr lang="tr-TR" sz="6600" b="1" dirty="0" smtClean="0">
                <a:solidFill>
                  <a:srgbClr val="FF0000"/>
                </a:solidFill>
              </a:rPr>
              <a:t> </a:t>
            </a:r>
            <a:r>
              <a:rPr lang="tr-TR" sz="6600" b="1" dirty="0" err="1" smtClean="0">
                <a:solidFill>
                  <a:srgbClr val="FF0000"/>
                </a:solidFill>
              </a:rPr>
              <a:t>will</a:t>
            </a:r>
            <a:r>
              <a:rPr lang="tr-TR" sz="6600" b="1" dirty="0" smtClean="0">
                <a:solidFill>
                  <a:srgbClr val="FF0000"/>
                </a:solidFill>
              </a:rPr>
              <a:t> </a:t>
            </a:r>
            <a:r>
              <a:rPr lang="tr-TR" sz="6600" b="1" dirty="0" err="1" smtClean="0">
                <a:solidFill>
                  <a:srgbClr val="FF0000"/>
                </a:solidFill>
              </a:rPr>
              <a:t>happen</a:t>
            </a:r>
            <a:r>
              <a:rPr lang="tr-TR" sz="6600" b="1" dirty="0" smtClean="0">
                <a:solidFill>
                  <a:srgbClr val="FF0000"/>
                </a:solidFill>
              </a:rPr>
              <a:t>?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543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Provide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best</a:t>
            </a:r>
            <a:r>
              <a:rPr lang="tr-TR" dirty="0" smtClean="0"/>
              <a:t> </a:t>
            </a:r>
            <a:r>
              <a:rPr lang="tr-TR" dirty="0" err="1" smtClean="0"/>
              <a:t>information</a:t>
            </a:r>
            <a:r>
              <a:rPr lang="tr-TR" dirty="0" smtClean="0"/>
              <a:t> </a:t>
            </a:r>
            <a:r>
              <a:rPr lang="tr-TR" dirty="0" err="1" smtClean="0"/>
              <a:t>about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causation</a:t>
            </a:r>
            <a:r>
              <a:rPr lang="tr-TR" dirty="0" smtClean="0"/>
              <a:t> of </a:t>
            </a:r>
            <a:r>
              <a:rPr lang="tr-TR" dirty="0" err="1" smtClean="0"/>
              <a:t>disease</a:t>
            </a:r>
            <a:r>
              <a:rPr lang="tr-TR" dirty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most</a:t>
            </a:r>
            <a:r>
              <a:rPr lang="tr-TR" dirty="0" smtClean="0"/>
              <a:t> </a:t>
            </a:r>
            <a:r>
              <a:rPr lang="tr-TR" dirty="0" err="1" smtClean="0"/>
              <a:t>direct</a:t>
            </a:r>
            <a:r>
              <a:rPr lang="tr-TR" dirty="0" smtClean="0"/>
              <a:t> </a:t>
            </a:r>
            <a:r>
              <a:rPr lang="tr-TR" dirty="0" err="1" smtClean="0"/>
              <a:t>measurement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risk of </a:t>
            </a:r>
            <a:r>
              <a:rPr lang="tr-TR" dirty="0" err="1" smtClean="0"/>
              <a:t>developing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 smtClean="0"/>
          </a:p>
          <a:p>
            <a:r>
              <a:rPr lang="tr-TR" dirty="0" err="1" smtClean="0"/>
              <a:t>Although</a:t>
            </a:r>
            <a:r>
              <a:rPr lang="tr-TR" dirty="0" smtClean="0"/>
              <a:t> </a:t>
            </a:r>
            <a:r>
              <a:rPr lang="tr-TR" dirty="0" err="1" smtClean="0"/>
              <a:t>conceptually</a:t>
            </a:r>
            <a:r>
              <a:rPr lang="tr-TR" dirty="0" smtClean="0"/>
              <a:t> </a:t>
            </a:r>
            <a:r>
              <a:rPr lang="tr-TR" dirty="0" err="1" smtClean="0"/>
              <a:t>simple</a:t>
            </a:r>
            <a:r>
              <a:rPr lang="tr-TR" dirty="0" smtClean="0"/>
              <a:t>, </a:t>
            </a:r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r>
              <a:rPr lang="tr-TR" dirty="0" smtClean="0"/>
              <a:t> </a:t>
            </a:r>
            <a:r>
              <a:rPr lang="tr-TR" dirty="0" err="1" smtClean="0"/>
              <a:t>may</a:t>
            </a:r>
            <a:r>
              <a:rPr lang="tr-TR" dirty="0" smtClean="0"/>
              <a:t> </a:t>
            </a:r>
            <a:r>
              <a:rPr lang="tr-TR" dirty="0" err="1" smtClean="0"/>
              <a:t>require</a:t>
            </a:r>
            <a:r>
              <a:rPr lang="tr-TR" dirty="0" smtClean="0"/>
              <a:t> </a:t>
            </a:r>
            <a:r>
              <a:rPr lang="tr-TR" dirty="0" err="1" smtClean="0"/>
              <a:t>long</a:t>
            </a:r>
            <a:r>
              <a:rPr lang="tr-TR" dirty="0" smtClean="0"/>
              <a:t> </a:t>
            </a:r>
            <a:r>
              <a:rPr lang="tr-TR" dirty="0" err="1" smtClean="0"/>
              <a:t>periods</a:t>
            </a:r>
            <a:r>
              <a:rPr lang="tr-TR" dirty="0" smtClean="0"/>
              <a:t> of </a:t>
            </a:r>
            <a:r>
              <a:rPr lang="tr-TR" dirty="0" err="1" smtClean="0"/>
              <a:t>follow-up</a:t>
            </a:r>
            <a:r>
              <a:rPr lang="tr-TR" dirty="0" smtClean="0"/>
              <a:t> since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may</a:t>
            </a:r>
            <a:r>
              <a:rPr lang="tr-TR" dirty="0" smtClean="0"/>
              <a:t> </a:t>
            </a:r>
            <a:r>
              <a:rPr lang="tr-TR" dirty="0" err="1" smtClean="0"/>
              <a:t>occur</a:t>
            </a:r>
            <a:r>
              <a:rPr lang="tr-TR" dirty="0" smtClean="0"/>
              <a:t> a </a:t>
            </a:r>
            <a:r>
              <a:rPr lang="tr-TR" dirty="0" err="1" smtClean="0"/>
              <a:t>long</a:t>
            </a:r>
            <a:r>
              <a:rPr lang="tr-TR" dirty="0" smtClean="0"/>
              <a:t> time </a:t>
            </a:r>
            <a:r>
              <a:rPr lang="tr-TR" dirty="0" err="1" smtClean="0"/>
              <a:t>after</a:t>
            </a:r>
            <a:r>
              <a:rPr lang="tr-TR" dirty="0" smtClean="0"/>
              <a:t> </a:t>
            </a:r>
            <a:r>
              <a:rPr lang="tr-TR" dirty="0" err="1" smtClean="0"/>
              <a:t>exposure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2983438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Cohort</a:t>
            </a:r>
            <a:r>
              <a:rPr lang="tr-TR" dirty="0"/>
              <a:t> </a:t>
            </a:r>
            <a:r>
              <a:rPr lang="tr-TR" dirty="0" err="1"/>
              <a:t>Study</a:t>
            </a:r>
            <a:r>
              <a:rPr lang="tr-TR" dirty="0"/>
              <a:t> Design</a:t>
            </a:r>
          </a:p>
        </p:txBody>
      </p:sp>
      <p:sp>
        <p:nvSpPr>
          <p:cNvPr id="4" name="Yuvarlatılmış Dikdörtgen 3"/>
          <p:cNvSpPr/>
          <p:nvPr/>
        </p:nvSpPr>
        <p:spPr>
          <a:xfrm>
            <a:off x="0" y="2924944"/>
            <a:ext cx="1187624" cy="1296144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err="1" smtClean="0">
                <a:solidFill>
                  <a:schemeClr val="bg1"/>
                </a:solidFill>
              </a:rPr>
              <a:t>Defined</a:t>
            </a:r>
            <a:r>
              <a:rPr lang="tr-TR" sz="1400" dirty="0" smtClean="0">
                <a:solidFill>
                  <a:schemeClr val="bg1"/>
                </a:solidFill>
              </a:rPr>
              <a:t> </a:t>
            </a:r>
            <a:r>
              <a:rPr lang="tr-TR" sz="1400" dirty="0" err="1" smtClean="0">
                <a:solidFill>
                  <a:schemeClr val="bg1"/>
                </a:solidFill>
              </a:rPr>
              <a:t>Population</a:t>
            </a:r>
            <a:endParaRPr lang="tr-TR" sz="1400" dirty="0">
              <a:solidFill>
                <a:schemeClr val="bg1"/>
              </a:solidFill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1475656" y="3240433"/>
            <a:ext cx="792088" cy="665163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1200" dirty="0"/>
          </a:p>
          <a:p>
            <a:pPr algn="ctr"/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2699792" y="3343668"/>
            <a:ext cx="752906" cy="445371"/>
          </a:xfrm>
          <a:prstGeom prst="roundRect">
            <a:avLst/>
          </a:prstGeom>
          <a:gradFill flip="none" rotWithShape="1"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  <a:lin ang="5400000" scaled="1"/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 dirty="0"/>
          </a:p>
        </p:txBody>
      </p:sp>
      <p:cxnSp>
        <p:nvCxnSpPr>
          <p:cNvPr id="8" name="Dirsek Bağlayıcısı 7"/>
          <p:cNvCxnSpPr/>
          <p:nvPr/>
        </p:nvCxnSpPr>
        <p:spPr>
          <a:xfrm rot="16200000" flipH="1">
            <a:off x="3434026" y="3774886"/>
            <a:ext cx="914400" cy="36664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Dirsek Bağlayıcısı 10"/>
          <p:cNvCxnSpPr/>
          <p:nvPr/>
        </p:nvCxnSpPr>
        <p:spPr>
          <a:xfrm rot="5400000" flipH="1" flipV="1">
            <a:off x="3495182" y="2921642"/>
            <a:ext cx="792088" cy="36664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4074549" y="2568188"/>
            <a:ext cx="91440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549" y="4188219"/>
            <a:ext cx="938213" cy="369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5" name="Düz Ok Bağlayıcısı 24"/>
          <p:cNvCxnSpPr/>
          <p:nvPr/>
        </p:nvCxnSpPr>
        <p:spPr>
          <a:xfrm>
            <a:off x="5012762" y="2708920"/>
            <a:ext cx="107140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>
            <a:stCxn id="4099" idx="3"/>
          </p:cNvCxnSpPr>
          <p:nvPr/>
        </p:nvCxnSpPr>
        <p:spPr>
          <a:xfrm>
            <a:off x="5012762" y="4373152"/>
            <a:ext cx="107140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108" name="Düz Bağlayıcı 4107"/>
          <p:cNvCxnSpPr/>
          <p:nvPr/>
        </p:nvCxnSpPr>
        <p:spPr>
          <a:xfrm>
            <a:off x="6228184" y="2348880"/>
            <a:ext cx="0" cy="7560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1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58208"/>
            <a:ext cx="12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14" name="Dikdörtgen 4113"/>
          <p:cNvSpPr/>
          <p:nvPr/>
        </p:nvSpPr>
        <p:spPr>
          <a:xfrm>
            <a:off x="6234534" y="1976264"/>
            <a:ext cx="1823529" cy="3726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Develop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/>
          </a:p>
        </p:txBody>
      </p:sp>
      <p:pic>
        <p:nvPicPr>
          <p:cNvPr id="411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739082"/>
            <a:ext cx="187220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884" y="3559648"/>
            <a:ext cx="185950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7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884" y="4339208"/>
            <a:ext cx="1859507" cy="396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18" name="Sağ Ok 4117"/>
          <p:cNvSpPr/>
          <p:nvPr/>
        </p:nvSpPr>
        <p:spPr>
          <a:xfrm>
            <a:off x="1233882" y="3343669"/>
            <a:ext cx="216024" cy="484632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120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914" y="3240434"/>
            <a:ext cx="257175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21" name="Metin kutusu 4120"/>
          <p:cNvSpPr txBox="1"/>
          <p:nvPr/>
        </p:nvSpPr>
        <p:spPr>
          <a:xfrm>
            <a:off x="3995935" y="2568188"/>
            <a:ext cx="1016825" cy="36933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Exposed</a:t>
            </a:r>
            <a:endParaRPr lang="tr-TR" dirty="0"/>
          </a:p>
        </p:txBody>
      </p:sp>
      <p:sp>
        <p:nvSpPr>
          <p:cNvPr id="4122" name="Metin kutusu 4121"/>
          <p:cNvSpPr txBox="1"/>
          <p:nvPr/>
        </p:nvSpPr>
        <p:spPr>
          <a:xfrm>
            <a:off x="4018932" y="4188219"/>
            <a:ext cx="993829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Not </a:t>
            </a:r>
            <a:r>
              <a:rPr lang="tr-TR" dirty="0" err="1" smtClean="0"/>
              <a:t>exposed</a:t>
            </a:r>
            <a:endParaRPr lang="tr-TR" dirty="0"/>
          </a:p>
        </p:txBody>
      </p:sp>
      <p:sp>
        <p:nvSpPr>
          <p:cNvPr id="4131" name="Metin kutusu 4130"/>
          <p:cNvSpPr txBox="1"/>
          <p:nvPr/>
        </p:nvSpPr>
        <p:spPr>
          <a:xfrm>
            <a:off x="6240885" y="2752853"/>
            <a:ext cx="1859506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   No </a:t>
            </a:r>
            <a:r>
              <a:rPr lang="tr-TR" dirty="0" err="1" smtClean="0">
                <a:solidFill>
                  <a:schemeClr val="accent6">
                    <a:lumMod val="75000"/>
                  </a:schemeClr>
                </a:solidFill>
              </a:rPr>
              <a:t>disease</a:t>
            </a:r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133" name="Metin kutusu 4132"/>
          <p:cNvSpPr txBox="1"/>
          <p:nvPr/>
        </p:nvSpPr>
        <p:spPr>
          <a:xfrm>
            <a:off x="6240885" y="3573419"/>
            <a:ext cx="1859506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err="1" smtClean="0"/>
              <a:t>Develop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/>
          </a:p>
        </p:txBody>
      </p:sp>
      <p:sp>
        <p:nvSpPr>
          <p:cNvPr id="4134" name="Metin kutusu 4133"/>
          <p:cNvSpPr txBox="1"/>
          <p:nvPr/>
        </p:nvSpPr>
        <p:spPr>
          <a:xfrm>
            <a:off x="6240885" y="4339208"/>
            <a:ext cx="1859506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dirty="0" smtClean="0">
                <a:solidFill>
                  <a:schemeClr val="accent3">
                    <a:lumMod val="50000"/>
                  </a:schemeClr>
                </a:solidFill>
              </a:rPr>
              <a:t>No </a:t>
            </a:r>
            <a:r>
              <a:rPr lang="tr-TR" dirty="0" err="1" smtClean="0">
                <a:solidFill>
                  <a:schemeClr val="accent3">
                    <a:lumMod val="50000"/>
                  </a:schemeClr>
                </a:solidFill>
              </a:rPr>
              <a:t>disease</a:t>
            </a:r>
            <a:endParaRPr lang="tr-TR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139" name="Sağ Ok 4138"/>
          <p:cNvSpPr/>
          <p:nvPr/>
        </p:nvSpPr>
        <p:spPr>
          <a:xfrm>
            <a:off x="113171" y="5085184"/>
            <a:ext cx="8173987" cy="242316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40" name="Metin kutusu 4139"/>
          <p:cNvSpPr txBox="1"/>
          <p:nvPr/>
        </p:nvSpPr>
        <p:spPr>
          <a:xfrm>
            <a:off x="58083" y="5507940"/>
            <a:ext cx="1759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solidFill>
                  <a:srgbClr val="7030A0"/>
                </a:solidFill>
              </a:rPr>
              <a:t>Onset</a:t>
            </a:r>
            <a:r>
              <a:rPr lang="tr-TR" b="1" dirty="0" smtClean="0">
                <a:solidFill>
                  <a:srgbClr val="7030A0"/>
                </a:solidFill>
              </a:rPr>
              <a:t> of </a:t>
            </a:r>
            <a:r>
              <a:rPr lang="tr-TR" b="1" dirty="0" err="1" smtClean="0">
                <a:solidFill>
                  <a:srgbClr val="7030A0"/>
                </a:solidFill>
              </a:rPr>
              <a:t>study</a:t>
            </a:r>
            <a:endParaRPr lang="tr-TR" b="1" dirty="0">
              <a:solidFill>
                <a:srgbClr val="7030A0"/>
              </a:solidFill>
            </a:endParaRPr>
          </a:p>
        </p:txBody>
      </p:sp>
      <p:sp>
        <p:nvSpPr>
          <p:cNvPr id="4141" name="Metin kutusu 4140"/>
          <p:cNvSpPr txBox="1"/>
          <p:nvPr/>
        </p:nvSpPr>
        <p:spPr>
          <a:xfrm>
            <a:off x="4283968" y="5507940"/>
            <a:ext cx="744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</a:rPr>
              <a:t>Time</a:t>
            </a:r>
            <a:endParaRPr lang="tr-TR" b="1" dirty="0">
              <a:solidFill>
                <a:srgbClr val="7030A0"/>
              </a:solidFill>
            </a:endParaRPr>
          </a:p>
        </p:txBody>
      </p:sp>
      <p:sp>
        <p:nvSpPr>
          <p:cNvPr id="4143" name="Dikdörtgen 4142"/>
          <p:cNvSpPr/>
          <p:nvPr/>
        </p:nvSpPr>
        <p:spPr>
          <a:xfrm>
            <a:off x="4499550" y="6093296"/>
            <a:ext cx="37766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3200" b="1" dirty="0" err="1" smtClean="0">
                <a:solidFill>
                  <a:srgbClr val="7030A0"/>
                </a:solidFill>
              </a:rPr>
              <a:t>What</a:t>
            </a:r>
            <a:r>
              <a:rPr lang="tr-TR" sz="3200" b="1" dirty="0" smtClean="0">
                <a:solidFill>
                  <a:srgbClr val="7030A0"/>
                </a:solidFill>
              </a:rPr>
              <a:t> </a:t>
            </a:r>
            <a:r>
              <a:rPr lang="tr-TR" sz="3200" b="1" dirty="0" err="1" smtClean="0">
                <a:solidFill>
                  <a:srgbClr val="7030A0"/>
                </a:solidFill>
              </a:rPr>
              <a:t>will</a:t>
            </a:r>
            <a:r>
              <a:rPr lang="tr-TR" sz="3200" b="1" dirty="0" smtClean="0">
                <a:solidFill>
                  <a:srgbClr val="7030A0"/>
                </a:solidFill>
              </a:rPr>
              <a:t> </a:t>
            </a:r>
            <a:r>
              <a:rPr lang="tr-TR" sz="3200" b="1" dirty="0" err="1" smtClean="0">
                <a:solidFill>
                  <a:srgbClr val="7030A0"/>
                </a:solidFill>
              </a:rPr>
              <a:t>happen</a:t>
            </a:r>
            <a:r>
              <a:rPr lang="tr-TR" sz="3200" b="1" dirty="0" smtClean="0">
                <a:solidFill>
                  <a:srgbClr val="7030A0"/>
                </a:solidFill>
              </a:rPr>
              <a:t>?</a:t>
            </a:r>
            <a:endParaRPr lang="tr-TR" sz="3200" b="1" dirty="0">
              <a:solidFill>
                <a:srgbClr val="7030A0"/>
              </a:solidFill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H="1">
            <a:off x="118379" y="4795254"/>
            <a:ext cx="23315" cy="822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etin kutusu 9"/>
          <p:cNvSpPr txBox="1"/>
          <p:nvPr/>
        </p:nvSpPr>
        <p:spPr>
          <a:xfrm>
            <a:off x="8359357" y="1979548"/>
            <a:ext cx="32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a</a:t>
            </a:r>
            <a:endParaRPr lang="tr-TR" sz="2000" b="1" dirty="0"/>
          </a:p>
        </p:txBody>
      </p:sp>
      <p:sp>
        <p:nvSpPr>
          <p:cNvPr id="12" name="Dikdörtgen 11"/>
          <p:cNvSpPr/>
          <p:nvPr/>
        </p:nvSpPr>
        <p:spPr>
          <a:xfrm>
            <a:off x="8359357" y="2735632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b</a:t>
            </a:r>
            <a:endParaRPr lang="tr-TR" b="1" dirty="0"/>
          </a:p>
        </p:txBody>
      </p:sp>
      <p:sp>
        <p:nvSpPr>
          <p:cNvPr id="13" name="Dikdörtgen 12"/>
          <p:cNvSpPr/>
          <p:nvPr/>
        </p:nvSpPr>
        <p:spPr>
          <a:xfrm>
            <a:off x="8373783" y="3588876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c</a:t>
            </a:r>
            <a:endParaRPr lang="tr-TR" b="1" dirty="0"/>
          </a:p>
        </p:txBody>
      </p:sp>
      <p:sp>
        <p:nvSpPr>
          <p:cNvPr id="14" name="Dikdörtgen 13"/>
          <p:cNvSpPr/>
          <p:nvPr/>
        </p:nvSpPr>
        <p:spPr>
          <a:xfrm>
            <a:off x="8376989" y="4373419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d</a:t>
            </a:r>
            <a:endParaRPr lang="tr-TR" b="1" dirty="0"/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291205" y="2502768"/>
            <a:ext cx="322987" cy="737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2123728" y="1856437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Non</a:t>
            </a:r>
            <a:r>
              <a:rPr lang="tr-TR" dirty="0" smtClean="0"/>
              <a:t> </a:t>
            </a:r>
            <a:r>
              <a:rPr lang="tr-TR" dirty="0" err="1" smtClean="0"/>
              <a:t>randomized</a:t>
            </a:r>
            <a:r>
              <a:rPr lang="tr-TR" dirty="0" smtClean="0"/>
              <a:t>, </a:t>
            </a:r>
            <a:r>
              <a:rPr lang="tr-TR" dirty="0" err="1" smtClean="0"/>
              <a:t>natural</a:t>
            </a:r>
            <a:r>
              <a:rPr lang="tr-TR" dirty="0" smtClean="0"/>
              <a:t> </a:t>
            </a:r>
            <a:r>
              <a:rPr lang="tr-TR" dirty="0" err="1" smtClean="0"/>
              <a:t>classification</a:t>
            </a:r>
            <a:endParaRPr lang="tr-TR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413080" y="3942751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Sample</a:t>
            </a:r>
            <a:endParaRPr lang="tr-TR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2654089" y="3819421"/>
            <a:ext cx="9601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People </a:t>
            </a:r>
            <a:r>
              <a:rPr lang="tr-TR" dirty="0" err="1" smtClean="0"/>
              <a:t>without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8597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664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Cohort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04715"/>
            <a:ext cx="8229600" cy="3116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237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9445499"/>
              </p:ext>
            </p:extLst>
          </p:nvPr>
        </p:nvGraphicFramePr>
        <p:xfrm>
          <a:off x="467544" y="116632"/>
          <a:ext cx="8229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447056"/>
                <a:gridCol w="1296144"/>
                <a:gridCol w="1371600"/>
                <a:gridCol w="1371600"/>
                <a:gridCol w="1371600"/>
              </a:tblGrid>
              <a:tr h="370840">
                <a:tc rowSpan="3"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First</a:t>
                      </a:r>
                    </a:p>
                    <a:p>
                      <a:r>
                        <a:rPr lang="tr-TR" dirty="0" err="1" smtClean="0"/>
                        <a:t>identify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Totals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Exposed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Not </a:t>
                      </a:r>
                      <a:r>
                        <a:rPr lang="tr-TR" dirty="0" err="1" smtClean="0"/>
                        <a:t>exposed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İçerik Yer Tutucusu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4821069"/>
              </p:ext>
            </p:extLst>
          </p:nvPr>
        </p:nvGraphicFramePr>
        <p:xfrm>
          <a:off x="539552" y="1412776"/>
          <a:ext cx="8229600" cy="125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447056"/>
                <a:gridCol w="1296144"/>
                <a:gridCol w="1371600"/>
                <a:gridCol w="1371600"/>
                <a:gridCol w="1371600"/>
              </a:tblGrid>
              <a:tr h="397555">
                <a:tc rowSpan="3"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First</a:t>
                      </a:r>
                    </a:p>
                    <a:p>
                      <a:r>
                        <a:rPr lang="tr-TR" dirty="0" err="1" smtClean="0"/>
                        <a:t>identify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Disase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develops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Disease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does</a:t>
                      </a:r>
                      <a:r>
                        <a:rPr lang="tr-TR" sz="1400" dirty="0" smtClean="0"/>
                        <a:t> not </a:t>
                      </a:r>
                      <a:r>
                        <a:rPr lang="tr-TR" sz="1400" dirty="0" err="1" smtClean="0"/>
                        <a:t>develop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Totals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Exposed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a+b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Not </a:t>
                      </a:r>
                      <a:r>
                        <a:rPr lang="tr-TR" dirty="0" err="1" smtClean="0"/>
                        <a:t>exposed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c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c+d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İçerik Yer Tutucusu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3165510"/>
              </p:ext>
            </p:extLst>
          </p:nvPr>
        </p:nvGraphicFramePr>
        <p:xfrm>
          <a:off x="533274" y="3140968"/>
          <a:ext cx="822960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447056"/>
                <a:gridCol w="1296144"/>
                <a:gridCol w="1371600"/>
                <a:gridCol w="1371600"/>
                <a:gridCol w="1371600"/>
              </a:tblGrid>
              <a:tr h="397555">
                <a:tc rowSpan="3"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First</a:t>
                      </a:r>
                    </a:p>
                    <a:p>
                      <a:r>
                        <a:rPr lang="tr-TR" dirty="0" err="1" smtClean="0"/>
                        <a:t>identify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Disase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develops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Disease</a:t>
                      </a:r>
                      <a:r>
                        <a:rPr lang="tr-TR" sz="1400" dirty="0" smtClean="0"/>
                        <a:t> </a:t>
                      </a:r>
                      <a:r>
                        <a:rPr lang="tr-TR" sz="1400" dirty="0" err="1" smtClean="0"/>
                        <a:t>does</a:t>
                      </a:r>
                      <a:r>
                        <a:rPr lang="tr-TR" sz="1400" dirty="0" smtClean="0"/>
                        <a:t> not </a:t>
                      </a:r>
                      <a:r>
                        <a:rPr lang="tr-TR" sz="1400" dirty="0" err="1" smtClean="0"/>
                        <a:t>develop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Totals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Incidence</a:t>
                      </a:r>
                      <a:r>
                        <a:rPr lang="tr-TR" baseline="0" dirty="0" smtClean="0"/>
                        <a:t> of </a:t>
                      </a:r>
                      <a:r>
                        <a:rPr lang="tr-TR" baseline="0" dirty="0" err="1" smtClean="0"/>
                        <a:t>disease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Exposed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a+b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a/</a:t>
                      </a:r>
                      <a:r>
                        <a:rPr lang="tr-TR" dirty="0" err="1" smtClean="0"/>
                        <a:t>a+b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Not </a:t>
                      </a:r>
                      <a:r>
                        <a:rPr lang="tr-TR" dirty="0" err="1" smtClean="0"/>
                        <a:t>exposed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c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c+d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c/</a:t>
                      </a:r>
                      <a:r>
                        <a:rPr lang="tr-TR" dirty="0" err="1" smtClean="0"/>
                        <a:t>c+d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Metin kutusu 7"/>
          <p:cNvSpPr txBox="1"/>
          <p:nvPr/>
        </p:nvSpPr>
        <p:spPr>
          <a:xfrm>
            <a:off x="6660232" y="2722275"/>
            <a:ext cx="2285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Calculate</a:t>
            </a:r>
            <a:r>
              <a:rPr lang="tr-TR" dirty="0" smtClean="0"/>
              <a:t> &amp; </a:t>
            </a:r>
            <a:r>
              <a:rPr lang="tr-TR" dirty="0" err="1" smtClean="0"/>
              <a:t>Compare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45865" y="260648"/>
            <a:ext cx="3914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solidFill>
                  <a:srgbClr val="C00000"/>
                </a:solidFill>
              </a:rPr>
              <a:t>1</a:t>
            </a:r>
            <a:endParaRPr lang="tr-TR" sz="4400" b="1" dirty="0">
              <a:solidFill>
                <a:srgbClr val="C0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5865" y="1556792"/>
            <a:ext cx="4587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solidFill>
                  <a:srgbClr val="C00000"/>
                </a:solidFill>
              </a:rPr>
              <a:t>2</a:t>
            </a:r>
            <a:endParaRPr lang="tr-TR" sz="4400" b="1" dirty="0">
              <a:solidFill>
                <a:srgbClr val="C0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90524" y="3301390"/>
            <a:ext cx="4427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solidFill>
                  <a:srgbClr val="C00000"/>
                </a:solidFill>
              </a:rPr>
              <a:t>3</a:t>
            </a:r>
            <a:endParaRPr lang="tr-TR" sz="4400" b="1" dirty="0">
              <a:solidFill>
                <a:srgbClr val="C0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504645" y="4725144"/>
            <a:ext cx="810683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err="1" smtClean="0"/>
              <a:t>a+c</a:t>
            </a:r>
            <a:r>
              <a:rPr lang="tr-TR" sz="2800" b="1" dirty="0" smtClean="0"/>
              <a:t>/</a:t>
            </a:r>
            <a:r>
              <a:rPr lang="tr-TR" sz="2800" b="1" dirty="0" err="1" smtClean="0"/>
              <a:t>a+b+c+d</a:t>
            </a:r>
            <a:r>
              <a:rPr lang="tr-TR" sz="2800" dirty="0" smtClean="0"/>
              <a:t>   = </a:t>
            </a:r>
            <a:r>
              <a:rPr lang="tr-TR" sz="2800" b="1" dirty="0" smtClean="0">
                <a:solidFill>
                  <a:srgbClr val="C00000"/>
                </a:solidFill>
              </a:rPr>
              <a:t>total </a:t>
            </a:r>
            <a:r>
              <a:rPr lang="tr-TR" sz="2800" b="1" dirty="0" err="1" smtClean="0">
                <a:solidFill>
                  <a:srgbClr val="C00000"/>
                </a:solidFill>
              </a:rPr>
              <a:t>incidence</a:t>
            </a:r>
            <a:r>
              <a:rPr lang="tr-TR" sz="2800" b="1" dirty="0" smtClean="0">
                <a:solidFill>
                  <a:srgbClr val="C00000"/>
                </a:solidFill>
              </a:rPr>
              <a:t> of </a:t>
            </a:r>
            <a:r>
              <a:rPr lang="tr-TR" sz="2800" b="1" dirty="0" err="1" smtClean="0">
                <a:solidFill>
                  <a:srgbClr val="C00000"/>
                </a:solidFill>
              </a:rPr>
              <a:t>disease</a:t>
            </a:r>
            <a:endParaRPr lang="tr-TR" sz="2800" b="1" dirty="0" smtClean="0">
              <a:solidFill>
                <a:srgbClr val="C00000"/>
              </a:solidFill>
            </a:endParaRPr>
          </a:p>
          <a:p>
            <a:r>
              <a:rPr lang="tr-TR" sz="2800" b="1" dirty="0" smtClean="0"/>
              <a:t>a/</a:t>
            </a:r>
            <a:r>
              <a:rPr lang="tr-TR" sz="2800" b="1" dirty="0" err="1" smtClean="0"/>
              <a:t>a+b</a:t>
            </a:r>
            <a:r>
              <a:rPr lang="tr-TR" sz="2800" b="1" dirty="0" smtClean="0"/>
              <a:t> </a:t>
            </a:r>
            <a:r>
              <a:rPr lang="tr-TR" sz="2800" dirty="0" smtClean="0"/>
              <a:t>               = </a:t>
            </a:r>
            <a:r>
              <a:rPr lang="tr-TR" sz="2800" b="1" dirty="0" err="1" smtClean="0">
                <a:solidFill>
                  <a:srgbClr val="7030A0"/>
                </a:solidFill>
              </a:rPr>
              <a:t>incidence</a:t>
            </a:r>
            <a:r>
              <a:rPr lang="tr-TR" sz="2800" b="1" dirty="0" smtClean="0">
                <a:solidFill>
                  <a:srgbClr val="7030A0"/>
                </a:solidFill>
              </a:rPr>
              <a:t> in </a:t>
            </a:r>
            <a:r>
              <a:rPr lang="tr-TR" sz="2800" b="1" dirty="0" err="1" smtClean="0">
                <a:solidFill>
                  <a:srgbClr val="7030A0"/>
                </a:solidFill>
              </a:rPr>
              <a:t>exposed</a:t>
            </a:r>
            <a:r>
              <a:rPr lang="tr-TR" sz="2800" b="1" dirty="0" smtClean="0">
                <a:solidFill>
                  <a:srgbClr val="7030A0"/>
                </a:solidFill>
              </a:rPr>
              <a:t> </a:t>
            </a:r>
            <a:r>
              <a:rPr lang="tr-TR" sz="2800" b="1" dirty="0" err="1" smtClean="0">
                <a:solidFill>
                  <a:srgbClr val="7030A0"/>
                </a:solidFill>
              </a:rPr>
              <a:t>group</a:t>
            </a:r>
            <a:endParaRPr lang="tr-TR" sz="2800" b="1" dirty="0" smtClean="0">
              <a:solidFill>
                <a:srgbClr val="7030A0"/>
              </a:solidFill>
            </a:endParaRPr>
          </a:p>
          <a:p>
            <a:r>
              <a:rPr lang="tr-TR" sz="2800" b="1" dirty="0" smtClean="0"/>
              <a:t>c/</a:t>
            </a:r>
            <a:r>
              <a:rPr lang="tr-TR" sz="2800" b="1" dirty="0" err="1" smtClean="0"/>
              <a:t>c+d</a:t>
            </a:r>
            <a:r>
              <a:rPr lang="tr-TR" sz="2800" dirty="0" smtClean="0"/>
              <a:t>                = </a:t>
            </a:r>
            <a:r>
              <a:rPr lang="tr-TR" sz="2800" b="1" dirty="0" err="1" smtClean="0">
                <a:solidFill>
                  <a:srgbClr val="00B050"/>
                </a:solidFill>
              </a:rPr>
              <a:t>incidence</a:t>
            </a:r>
            <a:r>
              <a:rPr lang="tr-TR" sz="2800" b="1" dirty="0" smtClean="0">
                <a:solidFill>
                  <a:srgbClr val="00B050"/>
                </a:solidFill>
              </a:rPr>
              <a:t> in not </a:t>
            </a:r>
            <a:r>
              <a:rPr lang="tr-TR" sz="2800" b="1" dirty="0" err="1" smtClean="0">
                <a:solidFill>
                  <a:srgbClr val="00B050"/>
                </a:solidFill>
              </a:rPr>
              <a:t>exposed</a:t>
            </a:r>
            <a:r>
              <a:rPr lang="tr-TR" sz="2800" b="1" dirty="0" smtClean="0">
                <a:solidFill>
                  <a:srgbClr val="00B050"/>
                </a:solidFill>
              </a:rPr>
              <a:t> </a:t>
            </a:r>
            <a:r>
              <a:rPr lang="tr-TR" sz="2800" b="1" dirty="0" err="1" smtClean="0">
                <a:solidFill>
                  <a:srgbClr val="00B050"/>
                </a:solidFill>
              </a:rPr>
              <a:t>group</a:t>
            </a:r>
            <a:endParaRPr lang="tr-TR" sz="2800" b="1" dirty="0" smtClean="0">
              <a:solidFill>
                <a:srgbClr val="00B050"/>
              </a:solidFill>
            </a:endParaRPr>
          </a:p>
          <a:p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3424899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Measures</a:t>
            </a:r>
            <a:r>
              <a:rPr lang="tr-TR" sz="4000" dirty="0" smtClean="0"/>
              <a:t> in </a:t>
            </a:r>
            <a:r>
              <a:rPr lang="tr-TR" sz="4000" dirty="0" err="1" smtClean="0"/>
              <a:t>Cohort</a:t>
            </a:r>
            <a:r>
              <a:rPr lang="tr-TR" sz="4000" dirty="0" smtClean="0"/>
              <a:t> </a:t>
            </a:r>
            <a:r>
              <a:rPr lang="tr-TR" sz="4000" dirty="0" err="1" smtClean="0"/>
              <a:t>Studies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important</a:t>
            </a:r>
            <a:r>
              <a:rPr lang="tr-TR" dirty="0" smtClean="0"/>
              <a:t> </a:t>
            </a:r>
            <a:r>
              <a:rPr lang="tr-TR" dirty="0" err="1" smtClean="0"/>
              <a:t>measures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calculated</a:t>
            </a:r>
            <a:r>
              <a:rPr lang="tr-TR" dirty="0" smtClean="0"/>
              <a:t>:</a:t>
            </a:r>
          </a:p>
          <a:p>
            <a:pPr marL="0" indent="0">
              <a:buNone/>
            </a:pPr>
            <a:endParaRPr lang="tr-TR" dirty="0"/>
          </a:p>
          <a:p>
            <a:pPr lvl="1"/>
            <a:r>
              <a:rPr lang="tr-TR" dirty="0" err="1" smtClean="0">
                <a:solidFill>
                  <a:srgbClr val="C00000"/>
                </a:solidFill>
              </a:rPr>
              <a:t>Relative</a:t>
            </a:r>
            <a:r>
              <a:rPr lang="tr-TR" dirty="0" smtClean="0">
                <a:solidFill>
                  <a:srgbClr val="C00000"/>
                </a:solidFill>
              </a:rPr>
              <a:t> Risk (Risk </a:t>
            </a:r>
            <a:r>
              <a:rPr lang="tr-TR" dirty="0" err="1" smtClean="0">
                <a:solidFill>
                  <a:srgbClr val="C00000"/>
                </a:solidFill>
              </a:rPr>
              <a:t>Ratio</a:t>
            </a:r>
            <a:r>
              <a:rPr lang="tr-TR" dirty="0" smtClean="0">
                <a:solidFill>
                  <a:srgbClr val="C00000"/>
                </a:solidFill>
              </a:rPr>
              <a:t>): </a:t>
            </a:r>
            <a:r>
              <a:rPr lang="en-US" sz="2000" i="1" dirty="0"/>
              <a:t>Relative risk is the ratio of the </a:t>
            </a:r>
            <a:r>
              <a:rPr lang="tr-TR" sz="2000" i="1" dirty="0" err="1" smtClean="0"/>
              <a:t>incidence</a:t>
            </a:r>
            <a:r>
              <a:rPr lang="en-US" sz="2000" i="1" dirty="0" smtClean="0"/>
              <a:t> </a:t>
            </a:r>
            <a:r>
              <a:rPr lang="en-US" sz="2000" i="1" dirty="0"/>
              <a:t>rate in exposed persons to that in people who are </a:t>
            </a:r>
            <a:r>
              <a:rPr lang="en-US" sz="2000" i="1" dirty="0" smtClean="0"/>
              <a:t>unexposed</a:t>
            </a:r>
            <a:r>
              <a:rPr lang="tr-TR" sz="2000" i="1" dirty="0" smtClean="0"/>
              <a:t>.</a:t>
            </a:r>
            <a:r>
              <a:rPr lang="en-US" sz="2000" i="1" dirty="0"/>
              <a:t> Simply divide the </a:t>
            </a:r>
            <a:r>
              <a:rPr lang="en-US" sz="2000" i="1" dirty="0" smtClean="0"/>
              <a:t>incidence </a:t>
            </a:r>
            <a:r>
              <a:rPr lang="tr-TR" sz="2000" i="1" dirty="0" smtClean="0"/>
              <a:t>rate </a:t>
            </a:r>
            <a:r>
              <a:rPr lang="en-US" sz="2000" i="1" dirty="0" smtClean="0"/>
              <a:t>in</a:t>
            </a:r>
            <a:r>
              <a:rPr lang="en-US" sz="2000" i="1" dirty="0"/>
              <a:t> </a:t>
            </a:r>
            <a:r>
              <a:rPr lang="en-US" sz="2000" b="1" i="1" dirty="0"/>
              <a:t>exposed</a:t>
            </a:r>
            <a:r>
              <a:rPr lang="en-US" sz="2000" i="1" dirty="0"/>
              <a:t> group by the </a:t>
            </a:r>
            <a:r>
              <a:rPr lang="en-US" sz="2000" i="1" dirty="0" smtClean="0"/>
              <a:t>incidence </a:t>
            </a:r>
            <a:r>
              <a:rPr lang="tr-TR" sz="2000" i="1" dirty="0" smtClean="0"/>
              <a:t>rate </a:t>
            </a:r>
            <a:r>
              <a:rPr lang="en-US" sz="2000" i="1" dirty="0" smtClean="0"/>
              <a:t>in </a:t>
            </a:r>
            <a:r>
              <a:rPr lang="en-US" sz="2000" i="1" dirty="0"/>
              <a:t>the </a:t>
            </a:r>
            <a:r>
              <a:rPr lang="en-US" sz="2000" b="1" i="1" dirty="0"/>
              <a:t>unexposed</a:t>
            </a:r>
            <a:r>
              <a:rPr lang="en-US" sz="2000" i="1" dirty="0"/>
              <a:t> </a:t>
            </a:r>
            <a:r>
              <a:rPr lang="en-US" sz="2000" i="1" dirty="0" smtClean="0"/>
              <a:t>group</a:t>
            </a:r>
            <a:r>
              <a:rPr lang="tr-TR" sz="2000" i="1" dirty="0" smtClean="0"/>
              <a:t>.</a:t>
            </a:r>
          </a:p>
          <a:p>
            <a:pPr lvl="1"/>
            <a:r>
              <a:rPr lang="tr-TR" dirty="0" err="1" smtClean="0">
                <a:solidFill>
                  <a:srgbClr val="C00000"/>
                </a:solidFill>
              </a:rPr>
              <a:t>Attirubutable</a:t>
            </a:r>
            <a:r>
              <a:rPr lang="tr-TR" dirty="0" smtClean="0">
                <a:solidFill>
                  <a:srgbClr val="C00000"/>
                </a:solidFill>
              </a:rPr>
              <a:t> Risk</a:t>
            </a:r>
            <a:r>
              <a:rPr lang="tr-TR" dirty="0" smtClean="0"/>
              <a:t>: </a:t>
            </a:r>
            <a:r>
              <a:rPr lang="en-US" sz="2000" i="1" dirty="0" smtClean="0"/>
              <a:t>Attributable</a:t>
            </a:r>
            <a:r>
              <a:rPr lang="en-US" sz="2000" i="1" dirty="0"/>
              <a:t> risk is the </a:t>
            </a:r>
            <a:r>
              <a:rPr lang="tr-TR" sz="2000" i="1" dirty="0" err="1" smtClean="0"/>
              <a:t>incidence</a:t>
            </a:r>
            <a:r>
              <a:rPr lang="en-US" sz="2000" i="1" dirty="0" smtClean="0"/>
              <a:t> </a:t>
            </a:r>
            <a:r>
              <a:rPr lang="en-US" sz="2000" i="1" dirty="0"/>
              <a:t>rate in exposed persons minus that in unexposed persons.</a:t>
            </a:r>
            <a:endParaRPr lang="tr-TR" sz="2000" i="1" dirty="0" smtClean="0"/>
          </a:p>
          <a:p>
            <a:pPr marL="393192" lvl="1" indent="0">
              <a:buNone/>
            </a:pPr>
            <a:r>
              <a:rPr lang="tr-TR" dirty="0" smtClean="0"/>
              <a:t>	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7511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435</TotalTime>
  <Words>1325</Words>
  <Application>Microsoft Office PowerPoint</Application>
  <PresentationFormat>Ekran Gösterisi (4:3)</PresentationFormat>
  <Paragraphs>289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Akış</vt:lpstr>
      <vt:lpstr>Cohort Studies</vt:lpstr>
      <vt:lpstr>Cohort Studies</vt:lpstr>
      <vt:lpstr>Research Question</vt:lpstr>
      <vt:lpstr>Cohort Studies</vt:lpstr>
      <vt:lpstr>Cohort Study Design</vt:lpstr>
      <vt:lpstr>PowerPoint Sunusu</vt:lpstr>
      <vt:lpstr>Cohort Studies</vt:lpstr>
      <vt:lpstr>PowerPoint Sunusu</vt:lpstr>
      <vt:lpstr>Measures in Cohort Studies</vt:lpstr>
      <vt:lpstr>Measures in Cohort Studies</vt:lpstr>
      <vt:lpstr>Relative Risk</vt:lpstr>
      <vt:lpstr>Attributable Risk</vt:lpstr>
      <vt:lpstr>Types of Cohort Studies</vt:lpstr>
      <vt:lpstr>Prospective cohort design</vt:lpstr>
      <vt:lpstr>Retrospective (historical) cohort design</vt:lpstr>
      <vt:lpstr>Differentiating between Prospective and Retrospective Studies</vt:lpstr>
      <vt:lpstr>Differentiating between Prospective and Retrospective Studies</vt:lpstr>
      <vt:lpstr>Combined Prospective&amp;retrospective Cohort Study</vt:lpstr>
      <vt:lpstr>Combined Prospective&amp;RetrospectiveCohort Study Design</vt:lpstr>
      <vt:lpstr>Example of a prospective Cohort Study : Framingham   Coronary Heart Disease Study</vt:lpstr>
      <vt:lpstr>Framingham</vt:lpstr>
      <vt:lpstr>Framingham  Coronary Heart Disease Study</vt:lpstr>
      <vt:lpstr>Framingham Study</vt:lpstr>
      <vt:lpstr>Framingham Study</vt:lpstr>
      <vt:lpstr>Follow-up period</vt:lpstr>
      <vt:lpstr>Milestones of the Framingham Study</vt:lpstr>
      <vt:lpstr>Types of Potential Bias in Cohort Studies</vt:lpstr>
      <vt:lpstr>Strengths and weaknesses of case control and cohort studies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genel</dc:creator>
  <cp:lastModifiedBy>genel</cp:lastModifiedBy>
  <cp:revision>51</cp:revision>
  <dcterms:created xsi:type="dcterms:W3CDTF">2015-12-02T10:58:49Z</dcterms:created>
  <dcterms:modified xsi:type="dcterms:W3CDTF">2018-10-25T12:15:04Z</dcterms:modified>
</cp:coreProperties>
</file>