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5"/>
  </p:notesMasterIdLst>
  <p:sldIdLst>
    <p:sldId id="282" r:id="rId2"/>
    <p:sldId id="257" r:id="rId3"/>
    <p:sldId id="259" r:id="rId4"/>
    <p:sldId id="260" r:id="rId5"/>
    <p:sldId id="261" r:id="rId6"/>
    <p:sldId id="262" r:id="rId7"/>
    <p:sldId id="263" r:id="rId8"/>
    <p:sldId id="264" r:id="rId9"/>
    <p:sldId id="267" r:id="rId10"/>
    <p:sldId id="265" r:id="rId11"/>
    <p:sldId id="266" r:id="rId12"/>
    <p:sldId id="273" r:id="rId13"/>
    <p:sldId id="268" r:id="rId14"/>
    <p:sldId id="269" r:id="rId15"/>
    <p:sldId id="270" r:id="rId16"/>
    <p:sldId id="271" r:id="rId17"/>
    <p:sldId id="272" r:id="rId18"/>
    <p:sldId id="275" r:id="rId19"/>
    <p:sldId id="276" r:id="rId20"/>
    <p:sldId id="277" r:id="rId21"/>
    <p:sldId id="278" r:id="rId22"/>
    <p:sldId id="279" r:id="rId23"/>
    <p:sldId id="280"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106" d="100"/>
          <a:sy n="106" d="100"/>
        </p:scale>
        <p:origin x="168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D4B307-AAD0-4C39-8DCF-90C5333897F3}" type="datetimeFigureOut">
              <a:rPr lang="tr-TR" smtClean="0"/>
              <a:pPr/>
              <a:t>12.07.2019</a:t>
            </a:fld>
            <a:endParaRPr lang="tr-TR" dirty="0"/>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822C33-CEA1-4142-918E-74C007F8D50F}" type="slidenum">
              <a:rPr lang="tr-TR" smtClean="0"/>
              <a:pPr/>
              <a:t>‹#›</a:t>
            </a:fld>
            <a:endParaRPr lang="tr-TR" dirty="0"/>
          </a:p>
        </p:txBody>
      </p:sp>
    </p:spTree>
    <p:extLst>
      <p:ext uri="{BB962C8B-B14F-4D97-AF65-F5344CB8AC3E}">
        <p14:creationId xmlns:p14="http://schemas.microsoft.com/office/powerpoint/2010/main" val="303751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52A6BA63-2F01-478F-A3B9-9CF526ACAFF8}" type="datetime1">
              <a:rPr lang="tr-TR" smtClean="0"/>
              <a:pPr/>
              <a:t>12.07.2019</a:t>
            </a:fld>
            <a:endParaRPr lang="tr-TR" dirty="0"/>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dirty="0"/>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3214077C-D2DB-4EEE-AEE6-43F499183D05}" type="slidenum">
              <a:rPr lang="tr-TR" smtClean="0"/>
              <a:pPr/>
              <a:t>‹#›</a:t>
            </a:fld>
            <a:endParaRPr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D078709-4B54-4674-9CD7-BD3F087E807B}" type="datetime1">
              <a:rPr lang="tr-TR" smtClean="0"/>
              <a:pPr/>
              <a:t>12.07.2019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3214077C-D2DB-4EEE-AEE6-43F499183D05}"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C35972D-9A49-475A-B28A-F441A52E8835}" type="datetime1">
              <a:rPr lang="tr-TR" smtClean="0"/>
              <a:pPr/>
              <a:t>12.07.2019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3214077C-D2DB-4EEE-AEE6-43F499183D05}"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5BE9F42A-A39B-4F5C-8CB2-7DBED7A35055}" type="datetime1">
              <a:rPr lang="tr-TR" smtClean="0"/>
              <a:pPr/>
              <a:t>12.07.2019</a:t>
            </a:fld>
            <a:endParaRPr lang="tr-TR" dirty="0"/>
          </a:p>
        </p:txBody>
      </p:sp>
      <p:sp>
        <p:nvSpPr>
          <p:cNvPr id="9" name="8 Slayt Numarası Yer Tutucusu"/>
          <p:cNvSpPr>
            <a:spLocks noGrp="1"/>
          </p:cNvSpPr>
          <p:nvPr>
            <p:ph type="sldNum" sz="quarter" idx="15"/>
          </p:nvPr>
        </p:nvSpPr>
        <p:spPr/>
        <p:txBody>
          <a:bodyPr rtlCol="0"/>
          <a:lstStyle/>
          <a:p>
            <a:fld id="{3214077C-D2DB-4EEE-AEE6-43F499183D05}" type="slidenum">
              <a:rPr lang="tr-TR" smtClean="0"/>
              <a:pPr/>
              <a:t>‹#›</a:t>
            </a:fld>
            <a:endParaRPr lang="tr-TR" dirty="0"/>
          </a:p>
        </p:txBody>
      </p:sp>
      <p:sp>
        <p:nvSpPr>
          <p:cNvPr id="10" name="9 Altbilgi Yer Tutucusu"/>
          <p:cNvSpPr>
            <a:spLocks noGrp="1"/>
          </p:cNvSpPr>
          <p:nvPr>
            <p:ph type="ftr" sz="quarter" idx="16"/>
          </p:nvPr>
        </p:nvSpPr>
        <p:spPr/>
        <p:txBody>
          <a:bodyPr rtlCol="0"/>
          <a:lstStyle/>
          <a:p>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6BC93FA1-E552-431D-8EB3-BC6EDB5FB091}" type="datetime1">
              <a:rPr lang="tr-TR" smtClean="0"/>
              <a:pPr/>
              <a:t>12.07.2019</a:t>
            </a:fld>
            <a:endParaRPr lang="tr-TR" dirty="0"/>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dirty="0"/>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5 Slayt Numarası Yer Tutucusu"/>
          <p:cNvSpPr>
            <a:spLocks noGrp="1"/>
          </p:cNvSpPr>
          <p:nvPr>
            <p:ph type="sldNum" sz="quarter" idx="12"/>
          </p:nvPr>
        </p:nvSpPr>
        <p:spPr bwMode="auto">
          <a:xfrm>
            <a:off x="1340616" y="4928702"/>
            <a:ext cx="609600" cy="517524"/>
          </a:xfrm>
        </p:spPr>
        <p:txBody>
          <a:bodyPr/>
          <a:lstStyle/>
          <a:p>
            <a:fld id="{3214077C-D2DB-4EEE-AEE6-43F499183D05}"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9479BF9E-2F06-4B15-9817-50C11F869F7A}" type="datetime1">
              <a:rPr lang="tr-TR" smtClean="0"/>
              <a:pPr/>
              <a:t>12.07.2019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3214077C-D2DB-4EEE-AEE6-43F499183D05}" type="slidenum">
              <a:rPr lang="tr-TR" smtClean="0"/>
              <a:pPr/>
              <a:t>‹#›</a:t>
            </a:fld>
            <a:endParaRPr lang="tr-TR" dirty="0"/>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81E53BCD-F752-4C05-A3D6-0A471A282D6C}" type="datetime1">
              <a:rPr lang="tr-TR" smtClean="0"/>
              <a:pPr/>
              <a:t>12.07.2019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3214077C-D2DB-4EEE-AEE6-43F499183D05}" type="slidenum">
              <a:rPr lang="tr-TR" smtClean="0"/>
              <a:pPr/>
              <a:t>‹#›</a:t>
            </a:fld>
            <a:endParaRPr lang="tr-TR" dirty="0"/>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E8A390C2-F5B1-4970-87CA-C42704C5C41C}" type="datetime1">
              <a:rPr lang="tr-TR" smtClean="0"/>
              <a:pPr/>
              <a:t>12.07.2019</a:t>
            </a:fld>
            <a:endParaRPr lang="tr-TR" dirty="0"/>
          </a:p>
        </p:txBody>
      </p:sp>
      <p:sp>
        <p:nvSpPr>
          <p:cNvPr id="7" name="6 Slayt Numarası Yer Tutucusu"/>
          <p:cNvSpPr>
            <a:spLocks noGrp="1"/>
          </p:cNvSpPr>
          <p:nvPr>
            <p:ph type="sldNum" sz="quarter" idx="11"/>
          </p:nvPr>
        </p:nvSpPr>
        <p:spPr/>
        <p:txBody>
          <a:bodyPr rtlCol="0"/>
          <a:lstStyle/>
          <a:p>
            <a:fld id="{3214077C-D2DB-4EEE-AEE6-43F499183D05}" type="slidenum">
              <a:rPr lang="tr-TR" smtClean="0"/>
              <a:pPr/>
              <a:t>‹#›</a:t>
            </a:fld>
            <a:endParaRPr lang="tr-TR" dirty="0"/>
          </a:p>
        </p:txBody>
      </p:sp>
      <p:sp>
        <p:nvSpPr>
          <p:cNvPr id="8" name="7 Altbilgi Yer Tutucusu"/>
          <p:cNvSpPr>
            <a:spLocks noGrp="1"/>
          </p:cNvSpPr>
          <p:nvPr>
            <p:ph type="ftr" sz="quarter" idx="12"/>
          </p:nvPr>
        </p:nvSpPr>
        <p:spPr/>
        <p:txBody>
          <a:bodyPr rtlCol="0"/>
          <a:lstStyle/>
          <a:p>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3853FA6-9867-4215-99EF-A1EDDA0AB12B}" type="datetime1">
              <a:rPr lang="tr-TR" smtClean="0"/>
              <a:pPr/>
              <a:t>12.07.2019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3214077C-D2DB-4EEE-AEE6-43F499183D05}"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B5288ED-B940-49EC-9E18-27733B564A1C}" type="datetime1">
              <a:rPr lang="tr-TR" smtClean="0"/>
              <a:pPr/>
              <a:t>12.07.2019</a:t>
            </a:fld>
            <a:endParaRPr lang="tr-TR" dirty="0"/>
          </a:p>
        </p:txBody>
      </p:sp>
      <p:sp>
        <p:nvSpPr>
          <p:cNvPr id="22" name="21 Slayt Numarası Yer Tutucusu"/>
          <p:cNvSpPr>
            <a:spLocks noGrp="1"/>
          </p:cNvSpPr>
          <p:nvPr>
            <p:ph type="sldNum" sz="quarter" idx="15"/>
          </p:nvPr>
        </p:nvSpPr>
        <p:spPr/>
        <p:txBody>
          <a:bodyPr rtlCol="0"/>
          <a:lstStyle/>
          <a:p>
            <a:fld id="{3214077C-D2DB-4EEE-AEE6-43F499183D05}" type="slidenum">
              <a:rPr lang="tr-TR" smtClean="0"/>
              <a:pPr/>
              <a:t>‹#›</a:t>
            </a:fld>
            <a:endParaRPr lang="tr-TR" dirty="0"/>
          </a:p>
        </p:txBody>
      </p:sp>
      <p:sp>
        <p:nvSpPr>
          <p:cNvPr id="23" name="22 Altbilgi Yer Tutucusu"/>
          <p:cNvSpPr>
            <a:spLocks noGrp="1"/>
          </p:cNvSpPr>
          <p:nvPr>
            <p:ph type="ftr" sz="quarter" idx="16"/>
          </p:nvPr>
        </p:nvSpPr>
        <p:spPr/>
        <p:txBody>
          <a:bodyPr rtlCol="0"/>
          <a:lstStyle/>
          <a:p>
            <a:endParaRPr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dirty="0"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67FF329A-8781-4735-8FAD-E472FA180D37}" type="datetime1">
              <a:rPr lang="tr-TR" smtClean="0"/>
              <a:pPr/>
              <a:t>12.07.2019</a:t>
            </a:fld>
            <a:endParaRPr lang="tr-TR" dirty="0"/>
          </a:p>
        </p:txBody>
      </p:sp>
      <p:sp>
        <p:nvSpPr>
          <p:cNvPr id="18" name="17 Slayt Numarası Yer Tutucusu"/>
          <p:cNvSpPr>
            <a:spLocks noGrp="1"/>
          </p:cNvSpPr>
          <p:nvPr>
            <p:ph type="sldNum" sz="quarter" idx="11"/>
          </p:nvPr>
        </p:nvSpPr>
        <p:spPr/>
        <p:txBody>
          <a:bodyPr rtlCol="0"/>
          <a:lstStyle/>
          <a:p>
            <a:fld id="{3214077C-D2DB-4EEE-AEE6-43F499183D05}" type="slidenum">
              <a:rPr lang="tr-TR" smtClean="0"/>
              <a:pPr/>
              <a:t>‹#›</a:t>
            </a:fld>
            <a:endParaRPr lang="tr-TR" dirty="0"/>
          </a:p>
        </p:txBody>
      </p:sp>
      <p:sp>
        <p:nvSpPr>
          <p:cNvPr id="21" name="20 Altbilgi Yer Tutucusu"/>
          <p:cNvSpPr>
            <a:spLocks noGrp="1"/>
          </p:cNvSpPr>
          <p:nvPr>
            <p:ph type="ftr" sz="quarter" idx="12"/>
          </p:nvPr>
        </p:nvSpPr>
        <p:spPr/>
        <p:txBody>
          <a:bodyPr rtlCol="0"/>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56C3091-1D45-4DEC-A077-A366F46F225C}" type="datetime1">
              <a:rPr lang="tr-TR" smtClean="0"/>
              <a:pPr/>
              <a:t>12.07.2019</a:t>
            </a:fld>
            <a:endParaRPr lang="tr-TR" dirty="0"/>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dirty="0"/>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214077C-D2DB-4EEE-AEE6-43F499183D05}"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67744" y="476672"/>
            <a:ext cx="6172200" cy="1894362"/>
          </a:xfrm>
        </p:spPr>
        <p:txBody>
          <a:bodyPr anchor="ctr">
            <a:normAutofit/>
          </a:bodyPr>
          <a:lstStyle/>
          <a:p>
            <a:pPr algn="ctr"/>
            <a:r>
              <a:rPr lang="tr-TR" sz="4000" i="1" u="sng" dirty="0" smtClean="0"/>
              <a:t>DOĞRUDAN TEMİN</a:t>
            </a:r>
            <a:endParaRPr lang="tr-TR" sz="4000" dirty="0"/>
          </a:p>
        </p:txBody>
      </p:sp>
      <p:sp>
        <p:nvSpPr>
          <p:cNvPr id="3" name="2 Alt Başlık"/>
          <p:cNvSpPr>
            <a:spLocks noGrp="1"/>
          </p:cNvSpPr>
          <p:nvPr>
            <p:ph type="subTitle" idx="1"/>
          </p:nvPr>
        </p:nvSpPr>
        <p:spPr>
          <a:xfrm>
            <a:off x="2411760" y="2276872"/>
            <a:ext cx="6172200" cy="3168352"/>
          </a:xfrm>
        </p:spPr>
        <p:txBody>
          <a:bodyPr>
            <a:normAutofit/>
          </a:bodyPr>
          <a:lstStyle/>
          <a:p>
            <a:r>
              <a:rPr lang="tr-TR" sz="3600" dirty="0" smtClean="0"/>
              <a:t>4734 Sayılı Kamu İhale Kanunu’ nun Doğrudan Temin Başlıklı 22 nci maddesi kapsamında yapılan alımlar.</a:t>
            </a:r>
            <a:endParaRPr lang="tr-TR" sz="3600" dirty="0"/>
          </a:p>
        </p:txBody>
      </p:sp>
      <p:sp>
        <p:nvSpPr>
          <p:cNvPr id="4" name="3 Slayt Numarası Yer Tutucusu"/>
          <p:cNvSpPr>
            <a:spLocks noGrp="1"/>
          </p:cNvSpPr>
          <p:nvPr>
            <p:ph type="sldNum" sz="quarter" idx="12"/>
          </p:nvPr>
        </p:nvSpPr>
        <p:spPr/>
        <p:txBody>
          <a:bodyPr/>
          <a:lstStyle/>
          <a:p>
            <a:fld id="{3214077C-D2DB-4EEE-AEE6-43F499183D05}" type="slidenum">
              <a:rPr lang="tr-TR" smtClean="0"/>
              <a:pPr/>
              <a:t>1</a:t>
            </a:fld>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23528" y="548680"/>
            <a:ext cx="7805488" cy="5922602"/>
          </a:xfrm>
        </p:spPr>
        <p:txBody>
          <a:bodyPr>
            <a:normAutofit fontScale="92500" lnSpcReduction="10000"/>
          </a:bodyPr>
          <a:lstStyle/>
          <a:p>
            <a:pPr algn="just">
              <a:buFont typeface="Wingdings" panose="05000000000000000000" pitchFamily="2" charset="2"/>
              <a:buChar char="Ø"/>
            </a:pPr>
            <a:r>
              <a:rPr lang="tr-TR" dirty="0" smtClean="0"/>
              <a:t>Büyükşehir Belediyesi </a:t>
            </a:r>
            <a:r>
              <a:rPr lang="tr-TR" dirty="0"/>
              <a:t>sınırları dâhilinde bulunan idarelerin </a:t>
            </a:r>
            <a:r>
              <a:rPr lang="tr-TR" b="1" dirty="0"/>
              <a:t>67.613</a:t>
            </a:r>
            <a:r>
              <a:rPr lang="tr-TR" dirty="0"/>
              <a:t> </a:t>
            </a:r>
            <a:r>
              <a:rPr lang="tr-TR" b="1" dirty="0"/>
              <a:t>(Altmışyedibinaltıyüzonüç)</a:t>
            </a:r>
            <a:r>
              <a:rPr lang="tr-TR" dirty="0"/>
              <a:t> Türk </a:t>
            </a:r>
            <a:r>
              <a:rPr lang="tr-TR" dirty="0" smtClean="0"/>
              <a:t>Lirasını </a:t>
            </a:r>
            <a:r>
              <a:rPr lang="tr-TR" dirty="0"/>
              <a:t>aşmayan ihtiyaçları ile temsil ağırlama faaliyetleri kapsamında yapılacak konaklama, seyahat ve iaşeye ilişkin alımlar</a:t>
            </a:r>
            <a:r>
              <a:rPr lang="tr-TR" dirty="0" smtClean="0"/>
              <a:t>,</a:t>
            </a:r>
            <a:endParaRPr lang="tr-TR" dirty="0"/>
          </a:p>
          <a:p>
            <a:pPr algn="just">
              <a:buFont typeface="Wingdings" panose="05000000000000000000" pitchFamily="2" charset="2"/>
              <a:buChar char="Ø"/>
            </a:pPr>
            <a:r>
              <a:rPr lang="tr-TR" dirty="0" smtClean="0"/>
              <a:t>Diğer </a:t>
            </a:r>
            <a:r>
              <a:rPr lang="tr-TR" dirty="0"/>
              <a:t>idarelerin </a:t>
            </a:r>
            <a:r>
              <a:rPr lang="tr-TR" b="1" dirty="0"/>
              <a:t>22.524 (</a:t>
            </a:r>
            <a:r>
              <a:rPr lang="tr-TR" b="1" dirty="0" smtClean="0"/>
              <a:t>Yirmiikibinbeşyüz yirmidört</a:t>
            </a:r>
            <a:r>
              <a:rPr lang="tr-TR" b="1" dirty="0"/>
              <a:t>)</a:t>
            </a:r>
            <a:r>
              <a:rPr lang="tr-TR" dirty="0"/>
              <a:t> Türk </a:t>
            </a:r>
            <a:r>
              <a:rPr lang="tr-TR" dirty="0" smtClean="0"/>
              <a:t>Lirasını aşmayan </a:t>
            </a:r>
            <a:r>
              <a:rPr lang="tr-TR" dirty="0"/>
              <a:t>ihtiyaçları ile temsil ağırlama faaliyetleri kapsamında yapılacak konaklama, seyahat ve iaşeye ilişkin alımlar</a:t>
            </a:r>
            <a:r>
              <a:rPr lang="tr-TR" dirty="0" smtClean="0"/>
              <a:t>,</a:t>
            </a:r>
            <a:endParaRPr lang="tr-TR" dirty="0"/>
          </a:p>
          <a:p>
            <a:pPr algn="just">
              <a:buFont typeface="Wingdings" panose="05000000000000000000" pitchFamily="2" charset="2"/>
              <a:buChar char="Ø"/>
            </a:pPr>
            <a:r>
              <a:rPr lang="tr-TR" dirty="0" smtClean="0"/>
              <a:t>İdarelerin </a:t>
            </a:r>
            <a:r>
              <a:rPr lang="tr-TR" dirty="0"/>
              <a:t>ihtiyacına uygun </a:t>
            </a:r>
            <a:r>
              <a:rPr lang="tr-TR" dirty="0" smtClean="0"/>
              <a:t>taşınmaz </a:t>
            </a:r>
            <a:r>
              <a:rPr lang="tr-TR" dirty="0"/>
              <a:t>mal alımı veya kiralanması</a:t>
            </a:r>
            <a:r>
              <a:rPr lang="tr-TR" dirty="0" smtClean="0"/>
              <a:t>,</a:t>
            </a:r>
            <a:endParaRPr lang="tr-TR" dirty="0"/>
          </a:p>
          <a:p>
            <a:pPr algn="just">
              <a:buFont typeface="Wingdings" panose="05000000000000000000" pitchFamily="2" charset="2"/>
              <a:buChar char="Ø"/>
            </a:pPr>
            <a:r>
              <a:rPr lang="tr-TR" dirty="0" smtClean="0"/>
              <a:t>Özelliğinden </a:t>
            </a:r>
            <a:r>
              <a:rPr lang="tr-TR" dirty="0"/>
              <a:t>ve belli süre içinde kullanılma zorunluluğundan dolayı stoklanması ekonomik olmayan veya acil durumlarda kullanılacak olan ilaç, aşı, serum, anti-serum, kan ve kan ürünleri ile ortez, protez gibi uygulama esnasında hastaya göre belirlenebilen ve hastaya özgü tıbbî sarf malzemeleri, test ve tetkik sarf malzemeleri alımları</a:t>
            </a:r>
            <a:r>
              <a:rPr lang="tr-TR" dirty="0" smtClean="0"/>
              <a:t>,</a:t>
            </a:r>
            <a:endParaRPr lang="tr-TR"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10</a:t>
            </a:fld>
            <a:endParaRPr lang="tr-TR" dirty="0"/>
          </a:p>
        </p:txBody>
      </p:sp>
    </p:spTree>
    <p:extLst>
      <p:ext uri="{BB962C8B-B14F-4D97-AF65-F5344CB8AC3E}">
        <p14:creationId xmlns:p14="http://schemas.microsoft.com/office/powerpoint/2010/main" val="33529769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620688"/>
            <a:ext cx="7733480" cy="5922602"/>
          </a:xfrm>
        </p:spPr>
        <p:txBody>
          <a:bodyPr>
            <a:normAutofit/>
          </a:bodyPr>
          <a:lstStyle/>
          <a:p>
            <a:pPr algn="just">
              <a:buFont typeface="Wingdings" panose="05000000000000000000" pitchFamily="2" charset="2"/>
              <a:buChar char="Ø"/>
            </a:pPr>
            <a:r>
              <a:rPr lang="tr-TR" sz="2200" dirty="0" smtClean="0"/>
              <a:t>Milletlerarası </a:t>
            </a:r>
            <a:r>
              <a:rPr lang="tr-TR" sz="2200" dirty="0"/>
              <a:t>tahkim yoluyla çözülmesi öngörülen uyuşmazlıklarla ilgili davalarda, Kanun kapsamındaki idareleri temsil ve savunmak üzere Türk veya yabancı uyruklu avukatlardan ya da avukatlık ortaklıklarından yapılacak hizmet alımları</a:t>
            </a:r>
            <a:r>
              <a:rPr lang="tr-TR" sz="2200" dirty="0" smtClean="0"/>
              <a:t>,</a:t>
            </a:r>
            <a:endParaRPr lang="tr-TR" sz="2200" dirty="0"/>
          </a:p>
          <a:p>
            <a:pPr algn="just">
              <a:buFont typeface="Wingdings" panose="05000000000000000000" pitchFamily="2" charset="2"/>
              <a:buChar char="Ø"/>
            </a:pPr>
            <a:r>
              <a:rPr lang="tr-TR" sz="2200" dirty="0" smtClean="0"/>
              <a:t>4353 </a:t>
            </a:r>
            <a:r>
              <a:rPr lang="tr-TR" sz="2200" dirty="0"/>
              <a:t>Sayılı Maliye Vekaleti Baş Hukuk Müşavirliğinin ve Muhakemat Umum Müdürlüğünün Vazifelerine, Devlet Davalarının Takibi Usullerine ve Merkez ve Vilayetler Kadrolarında Bazı Değişiklikler Yapılmasına Dair </a:t>
            </a:r>
            <a:r>
              <a:rPr lang="tr-TR" sz="2200" dirty="0" smtClean="0"/>
              <a:t>Kanunun </a:t>
            </a:r>
            <a:r>
              <a:rPr lang="tr-TR" sz="2200" dirty="0"/>
              <a:t>22 nci ve 36 ncı maddeleri uyarınca Türk veya yabancı uyruklu avukatlardan hizmet alımları ile fikri ve sınai mülkiyet haklarının ulusal ve uluslararası kuruluşlar nezdinde tescilini sağlamak için gerçekleştirilen hizmet alımları söz konusu olduğunda başvurulabilir</a:t>
            </a:r>
            <a:r>
              <a:rPr lang="tr-TR" sz="2200" dirty="0" smtClean="0"/>
              <a:t>.</a:t>
            </a:r>
            <a:endParaRPr lang="tr-TR" sz="2200"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11</a:t>
            </a:fld>
            <a:endParaRPr lang="tr-TR" dirty="0"/>
          </a:p>
        </p:txBody>
      </p:sp>
    </p:spTree>
    <p:extLst>
      <p:ext uri="{BB962C8B-B14F-4D97-AF65-F5344CB8AC3E}">
        <p14:creationId xmlns:p14="http://schemas.microsoft.com/office/powerpoint/2010/main" val="31740317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1268760"/>
            <a:ext cx="7733480" cy="4176464"/>
          </a:xfrm>
        </p:spPr>
        <p:txBody>
          <a:bodyPr>
            <a:normAutofit/>
          </a:bodyPr>
          <a:lstStyle/>
          <a:p>
            <a:pPr algn="just">
              <a:buFont typeface="Wingdings" panose="05000000000000000000" pitchFamily="2" charset="2"/>
              <a:buChar char="Ø"/>
            </a:pPr>
            <a:r>
              <a:rPr lang="tr-TR" sz="2200" dirty="0"/>
              <a:t>Cumhurbaşkanının halk tarafından seçilmesi, Anayasa değişikliklerine ilişkin kanunların halkoyuna sunulması, milletvekili genel ve ara seçimleri, mahalli idareler ile mahalle muhtarlıkları ve ihtiyar heyetleri genel ve ara seçimi dönemlerinde Yüksek Seçim </a:t>
            </a:r>
            <a:r>
              <a:rPr lang="tr-TR" sz="2200" dirty="0" smtClean="0"/>
              <a:t>Kurulu’ nun </a:t>
            </a:r>
            <a:r>
              <a:rPr lang="tr-TR" sz="2200" dirty="0"/>
              <a:t>ihtiyacı için yapılacak filigranlı oy pusulası kâğıdı ile filigranlı oy zarfı kâğıdı alımı, oy pusulası basımı, oy zarfı yapımı hizmetleri ile bu seçimlere yönelik her türlü seçim malzemelerinin alımı ile yurt dışı seçim harcamaları, </a:t>
            </a:r>
            <a:r>
              <a:rPr lang="tr-TR" sz="2200" dirty="0" smtClean="0"/>
              <a:t>İl Seçim Kurulu Başkanlıkları </a:t>
            </a:r>
            <a:r>
              <a:rPr lang="tr-TR" sz="2200" dirty="0"/>
              <a:t>tarafından alınacak oy </a:t>
            </a:r>
            <a:r>
              <a:rPr lang="tr-TR" sz="2200" dirty="0" smtClean="0"/>
              <a:t>pusulası </a:t>
            </a:r>
            <a:r>
              <a:rPr lang="tr-TR" sz="2200" dirty="0"/>
              <a:t>basım hizmeti </a:t>
            </a:r>
            <a:r>
              <a:rPr lang="tr-TR" sz="2200" dirty="0" smtClean="0"/>
              <a:t>alımı da Doğrudan Temin usulüyle yapılabilmektedir.</a:t>
            </a:r>
            <a:endParaRPr lang="tr-TR" sz="2200"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12</a:t>
            </a:fld>
            <a:endParaRPr lang="tr-TR" dirty="0"/>
          </a:p>
        </p:txBody>
      </p:sp>
    </p:spTree>
    <p:extLst>
      <p:ext uri="{BB962C8B-B14F-4D97-AF65-F5344CB8AC3E}">
        <p14:creationId xmlns:p14="http://schemas.microsoft.com/office/powerpoint/2010/main" val="474081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764704"/>
            <a:ext cx="7733480" cy="4536504"/>
          </a:xfrm>
        </p:spPr>
        <p:txBody>
          <a:bodyPr/>
          <a:lstStyle/>
          <a:p>
            <a:pPr marL="0" indent="0" algn="just">
              <a:buNone/>
            </a:pPr>
            <a:r>
              <a:rPr lang="tr-TR" sz="2200" b="1" dirty="0" smtClean="0"/>
              <a:t>8. </a:t>
            </a:r>
            <a:r>
              <a:rPr lang="tr-TR" sz="2200" b="1" dirty="0"/>
              <a:t>İdarelerin 4734 Sayılı </a:t>
            </a:r>
            <a:r>
              <a:rPr lang="tr-TR" sz="2200" b="1" dirty="0" smtClean="0"/>
              <a:t>Kanunun </a:t>
            </a:r>
            <a:r>
              <a:rPr lang="tr-TR" sz="2200" b="1" dirty="0"/>
              <a:t>22 nci Maddesinin </a:t>
            </a:r>
            <a:r>
              <a:rPr lang="tr-TR" sz="2200" b="1" dirty="0" smtClean="0"/>
              <a:t>(d) </a:t>
            </a:r>
            <a:r>
              <a:rPr lang="tr-TR" sz="2200" b="1" dirty="0"/>
              <a:t>Bendindeki Parasal Limite Kadar Olan Tüm </a:t>
            </a:r>
            <a:r>
              <a:rPr lang="tr-TR" sz="2200" b="1" dirty="0" smtClean="0"/>
              <a:t>İhtiyaçları, </a:t>
            </a:r>
            <a:r>
              <a:rPr lang="tr-TR" sz="2200" b="1" dirty="0"/>
              <a:t>Bu Bende Göre </a:t>
            </a:r>
            <a:r>
              <a:rPr lang="tr-TR" sz="2200" b="1" dirty="0" smtClean="0"/>
              <a:t>Karşılamasında </a:t>
            </a:r>
            <a:r>
              <a:rPr lang="tr-TR" sz="2200" b="1" dirty="0"/>
              <a:t>Her Hangi Bir Sınırlama Var m</a:t>
            </a:r>
            <a:r>
              <a:rPr lang="tr-TR" sz="2200" b="1" dirty="0" smtClean="0"/>
              <a:t>ıdır?</a:t>
            </a:r>
          </a:p>
          <a:p>
            <a:pPr marL="0" indent="0" algn="just">
              <a:buNone/>
            </a:pPr>
            <a:endParaRPr lang="tr-TR" sz="2200" dirty="0"/>
          </a:p>
          <a:p>
            <a:pPr marL="0" indent="0" algn="just">
              <a:buNone/>
            </a:pPr>
            <a:r>
              <a:rPr lang="tr-TR" sz="2200" dirty="0"/>
              <a:t>4734 </a:t>
            </a:r>
            <a:r>
              <a:rPr lang="tr-TR" sz="2200" dirty="0" smtClean="0"/>
              <a:t>Sayılı Kanunun </a:t>
            </a:r>
            <a:r>
              <a:rPr lang="tr-TR" sz="2200" dirty="0"/>
              <a:t>62 nci maddesinin (ı) bendinde </a:t>
            </a:r>
            <a:r>
              <a:rPr lang="tr-TR" sz="2200" i="1" u="sng" dirty="0"/>
              <a:t>“Bu Kanunun 21 ve 22 nci maddelerindeki parasal limitler dâhilinde yapılacak harcamaların yıllık toplamı, idarelerin bütçelerine bu amaçla konulacak </a:t>
            </a:r>
            <a:r>
              <a:rPr lang="tr-TR" sz="2200" b="1" i="1" u="sng" dirty="0"/>
              <a:t>ödeneklerin %10</a:t>
            </a:r>
            <a:r>
              <a:rPr lang="tr-TR" sz="2200" i="1" u="sng" dirty="0"/>
              <a:t> unu Kamu İhale Kurulunun uygun görüşü olmadıkça aşamaz.” </a:t>
            </a:r>
            <a:r>
              <a:rPr lang="tr-TR" sz="2200" dirty="0"/>
              <a:t>hükmü yer almaktadır. </a:t>
            </a:r>
          </a:p>
          <a:p>
            <a:endParaRPr lang="tr-TR"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13</a:t>
            </a:fld>
            <a:endParaRPr lang="tr-TR" dirty="0"/>
          </a:p>
        </p:txBody>
      </p:sp>
    </p:spTree>
    <p:extLst>
      <p:ext uri="{BB962C8B-B14F-4D97-AF65-F5344CB8AC3E}">
        <p14:creationId xmlns:p14="http://schemas.microsoft.com/office/powerpoint/2010/main" val="39958440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27620" y="764704"/>
            <a:ext cx="7733480" cy="4680520"/>
          </a:xfrm>
        </p:spPr>
        <p:txBody>
          <a:bodyPr>
            <a:normAutofit/>
          </a:bodyPr>
          <a:lstStyle/>
          <a:p>
            <a:pPr marL="0" indent="0" algn="just">
              <a:buNone/>
            </a:pPr>
            <a:r>
              <a:rPr lang="tr-TR" sz="2200" b="1" dirty="0"/>
              <a:t>9</a:t>
            </a:r>
            <a:r>
              <a:rPr lang="tr-TR" sz="2200" b="1" dirty="0" smtClean="0"/>
              <a:t>. </a:t>
            </a:r>
            <a:r>
              <a:rPr lang="tr-TR" sz="2200" b="1" dirty="0"/>
              <a:t>Doğrudan Temin Usulü </a:t>
            </a:r>
            <a:r>
              <a:rPr lang="tr-TR" sz="2200" b="1" dirty="0" smtClean="0"/>
              <a:t>ile </a:t>
            </a:r>
            <a:r>
              <a:rPr lang="tr-TR" sz="2200" b="1" dirty="0"/>
              <a:t>Yapılan </a:t>
            </a:r>
            <a:r>
              <a:rPr lang="tr-TR" sz="2200" b="1" dirty="0" smtClean="0"/>
              <a:t>Alımlarda</a:t>
            </a:r>
          </a:p>
          <a:p>
            <a:pPr marL="0" indent="0" algn="just">
              <a:buNone/>
            </a:pPr>
            <a:r>
              <a:rPr lang="tr-TR" sz="2200" b="1" dirty="0"/>
              <a:t> </a:t>
            </a:r>
            <a:r>
              <a:rPr lang="tr-TR" sz="2200" b="1" dirty="0" smtClean="0"/>
              <a:t>   Sözleşme </a:t>
            </a:r>
            <a:r>
              <a:rPr lang="tr-TR" sz="2200" b="1" dirty="0"/>
              <a:t>İmzalanabilir </a:t>
            </a:r>
            <a:r>
              <a:rPr lang="tr-TR" sz="2200" b="1" dirty="0" smtClean="0"/>
              <a:t>mi?</a:t>
            </a:r>
          </a:p>
          <a:p>
            <a:pPr marL="0" indent="0" algn="just">
              <a:buNone/>
            </a:pPr>
            <a:endParaRPr lang="tr-TR" sz="2200" dirty="0"/>
          </a:p>
          <a:p>
            <a:pPr marL="0" indent="0" algn="just">
              <a:buNone/>
            </a:pPr>
            <a:r>
              <a:rPr lang="tr-TR" sz="2200" dirty="0"/>
              <a:t>Doğrudan </a:t>
            </a:r>
            <a:r>
              <a:rPr lang="tr-TR" sz="2200" dirty="0" smtClean="0"/>
              <a:t>Temin </a:t>
            </a:r>
            <a:r>
              <a:rPr lang="tr-TR" sz="2200" dirty="0"/>
              <a:t>ile alımı yapılacak malın teslimi veya hizmetin ya da yapım işinin belli bir süreyi gerektirmesi durumunda, alımın bir sözleşmeye bağlanması zorunlu olup bir defada yapılacak alımlarda sözleşme yapılması idarelerin </a:t>
            </a:r>
            <a:r>
              <a:rPr lang="tr-TR" sz="2200" dirty="0" smtClean="0"/>
              <a:t>takdirindedir.</a:t>
            </a:r>
          </a:p>
          <a:p>
            <a:pPr marL="0" indent="0" algn="just">
              <a:buNone/>
            </a:pPr>
            <a:endParaRPr lang="tr-TR" sz="2200" dirty="0"/>
          </a:p>
          <a:p>
            <a:pPr marL="0" indent="0" algn="just">
              <a:buNone/>
            </a:pPr>
            <a:r>
              <a:rPr lang="tr-TR" sz="2200" dirty="0" smtClean="0"/>
              <a:t>Ayrıca </a:t>
            </a:r>
            <a:r>
              <a:rPr lang="tr-TR" sz="2200" dirty="0"/>
              <a:t>4734 </a:t>
            </a:r>
            <a:r>
              <a:rPr lang="tr-TR" sz="2200" dirty="0" smtClean="0"/>
              <a:t>Sayılı Kanunun </a:t>
            </a:r>
            <a:r>
              <a:rPr lang="tr-TR" sz="2200" dirty="0"/>
              <a:t>22 nci maddesinin (c) bendi kapsamında yapılan alımlarda ise madde metninde belirtildiği üzere sözleşme yapılması zorunludur</a:t>
            </a:r>
            <a:r>
              <a:rPr lang="tr-TR" sz="2200" dirty="0" smtClean="0"/>
              <a:t>.</a:t>
            </a:r>
            <a:endParaRPr lang="tr-TR" sz="2200"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14</a:t>
            </a:fld>
            <a:endParaRPr lang="tr-TR" dirty="0"/>
          </a:p>
        </p:txBody>
      </p:sp>
    </p:spTree>
    <p:extLst>
      <p:ext uri="{BB962C8B-B14F-4D97-AF65-F5344CB8AC3E}">
        <p14:creationId xmlns:p14="http://schemas.microsoft.com/office/powerpoint/2010/main" val="10609973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332656"/>
            <a:ext cx="7733480" cy="5922602"/>
          </a:xfrm>
        </p:spPr>
        <p:txBody>
          <a:bodyPr>
            <a:normAutofit lnSpcReduction="10000"/>
          </a:bodyPr>
          <a:lstStyle/>
          <a:p>
            <a:pPr marL="0" indent="0" algn="just">
              <a:buNone/>
            </a:pPr>
            <a:r>
              <a:rPr lang="tr-TR" sz="2200" b="1" dirty="0" smtClean="0"/>
              <a:t>10. </a:t>
            </a:r>
            <a:r>
              <a:rPr lang="tr-TR" sz="2200" b="1" dirty="0"/>
              <a:t>İhalelere Katılmaktan Yasaklı </a:t>
            </a:r>
            <a:r>
              <a:rPr lang="tr-TR" sz="2200" b="1" dirty="0" smtClean="0"/>
              <a:t>Olanlardan</a:t>
            </a:r>
          </a:p>
          <a:p>
            <a:pPr marL="0" indent="0" algn="just">
              <a:buNone/>
            </a:pPr>
            <a:r>
              <a:rPr lang="tr-TR" sz="2200" b="1" dirty="0"/>
              <a:t> </a:t>
            </a:r>
            <a:r>
              <a:rPr lang="tr-TR" sz="2200" b="1" dirty="0" smtClean="0"/>
              <a:t>     Doğrudan </a:t>
            </a:r>
            <a:r>
              <a:rPr lang="tr-TR" sz="2200" b="1" dirty="0"/>
              <a:t>Temin Usulü </a:t>
            </a:r>
            <a:r>
              <a:rPr lang="tr-TR" sz="2200" b="1" dirty="0" smtClean="0"/>
              <a:t>ile </a:t>
            </a:r>
            <a:r>
              <a:rPr lang="tr-TR" sz="2200" b="1" dirty="0"/>
              <a:t>Alım Yapılabilir m</a:t>
            </a:r>
            <a:r>
              <a:rPr lang="tr-TR" sz="2200" b="1" dirty="0" smtClean="0"/>
              <a:t>i?</a:t>
            </a:r>
          </a:p>
          <a:p>
            <a:pPr marL="0" indent="0" algn="just">
              <a:buNone/>
            </a:pPr>
            <a:endParaRPr lang="tr-TR" sz="2200" dirty="0"/>
          </a:p>
          <a:p>
            <a:pPr marL="0" indent="0" algn="just">
              <a:buNone/>
            </a:pPr>
            <a:r>
              <a:rPr lang="tr-TR" sz="2200" dirty="0"/>
              <a:t>Konu hakkında Kamu İhale Genel </a:t>
            </a:r>
            <a:r>
              <a:rPr lang="tr-TR" sz="2200" dirty="0" smtClean="0"/>
              <a:t>Tebliği’ nin </a:t>
            </a:r>
            <a:r>
              <a:rPr lang="tr-TR" sz="2200" dirty="0"/>
              <a:t>“Yasaklılık Teyidi” başlıklı 31 inci </a:t>
            </a:r>
            <a:r>
              <a:rPr lang="tr-TR" sz="2200" dirty="0" smtClean="0"/>
              <a:t>maddesinde;</a:t>
            </a:r>
          </a:p>
          <a:p>
            <a:pPr marL="0" indent="0" algn="just">
              <a:buNone/>
            </a:pPr>
            <a:endParaRPr lang="tr-TR" sz="2200" i="1" dirty="0"/>
          </a:p>
          <a:p>
            <a:pPr marL="0" indent="0" algn="just">
              <a:buNone/>
            </a:pPr>
            <a:r>
              <a:rPr lang="tr-TR" sz="2200" i="1" dirty="0" smtClean="0"/>
              <a:t>“</a:t>
            </a:r>
            <a:r>
              <a:rPr lang="tr-TR" sz="2200" i="1" u="sng" dirty="0" smtClean="0"/>
              <a:t>31.4</a:t>
            </a:r>
            <a:r>
              <a:rPr lang="tr-TR" sz="2200" i="1" u="sng" dirty="0"/>
              <a:t>.</a:t>
            </a:r>
            <a:r>
              <a:rPr lang="tr-TR" sz="2200" i="1" dirty="0"/>
              <a:t> 4734 </a:t>
            </a:r>
            <a:r>
              <a:rPr lang="tr-TR" sz="2200" i="1" dirty="0" smtClean="0"/>
              <a:t>Sayılı </a:t>
            </a:r>
            <a:r>
              <a:rPr lang="tr-TR" sz="2200" i="1" dirty="0"/>
              <a:t>Kanunun 22 nci maddesi uyarınca </a:t>
            </a:r>
            <a:r>
              <a:rPr lang="tr-TR" sz="2200" i="1" dirty="0" smtClean="0"/>
              <a:t>Doğrudan </a:t>
            </a:r>
            <a:r>
              <a:rPr lang="tr-TR" sz="2200" i="1" dirty="0"/>
              <a:t>T</a:t>
            </a:r>
            <a:r>
              <a:rPr lang="tr-TR" sz="2200" i="1" dirty="0" smtClean="0"/>
              <a:t>emin </a:t>
            </a:r>
            <a:r>
              <a:rPr lang="tr-TR" sz="2200" i="1" dirty="0"/>
              <a:t>yoluyla alım yapılması halinde alım yapılacak kişi ya da firmanın ihalelere katılmaktan yasaklı olup olmadığı teyit ettirilmeyecektir. Ancak, anılan Kanunun 22 nci maddesinin (d) bendinde belirtilen parasal limit dahilinde yapılan alımlarda, alım yapılacak gerçek veya tüzel kişinin Kurumun internet sayfasındaki yasaklılar listesinde bulunup bulunmadığının kontrol edilmesi ve yasaklı olduğunun belirlenmesi durumunda, söz konusu kişiden alım yapılmaması gerekmektedir.” </a:t>
            </a:r>
            <a:r>
              <a:rPr lang="tr-TR" sz="2200" dirty="0"/>
              <a:t>ş</a:t>
            </a:r>
            <a:r>
              <a:rPr lang="tr-TR" sz="2200" dirty="0" smtClean="0"/>
              <a:t>eklinde </a:t>
            </a:r>
            <a:r>
              <a:rPr lang="tr-TR" sz="2200" dirty="0"/>
              <a:t>yer alan hüküm doğrultusunda hareket edilmesi gerekmektedir</a:t>
            </a:r>
            <a:r>
              <a:rPr lang="tr-TR" sz="2200" dirty="0" smtClean="0"/>
              <a:t>.</a:t>
            </a:r>
            <a:endParaRPr lang="tr-TR" sz="2200"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15</a:t>
            </a:fld>
            <a:endParaRPr lang="tr-TR" dirty="0"/>
          </a:p>
        </p:txBody>
      </p:sp>
    </p:spTree>
    <p:extLst>
      <p:ext uri="{BB962C8B-B14F-4D97-AF65-F5344CB8AC3E}">
        <p14:creationId xmlns:p14="http://schemas.microsoft.com/office/powerpoint/2010/main" val="23867538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23528" y="134578"/>
            <a:ext cx="7805488" cy="6120680"/>
          </a:xfrm>
        </p:spPr>
        <p:txBody>
          <a:bodyPr>
            <a:noAutofit/>
          </a:bodyPr>
          <a:lstStyle/>
          <a:p>
            <a:pPr marL="0" indent="0" algn="just">
              <a:buNone/>
            </a:pPr>
            <a:r>
              <a:rPr lang="tr-TR" sz="2200" b="1" dirty="0" smtClean="0"/>
              <a:t>11. </a:t>
            </a:r>
            <a:r>
              <a:rPr lang="tr-TR" sz="2200" b="1" dirty="0"/>
              <a:t>Doğrudan Temin Alımlarında </a:t>
            </a:r>
            <a:r>
              <a:rPr lang="tr-TR" sz="2200" b="1" dirty="0" smtClean="0"/>
              <a:t>İhalelere</a:t>
            </a:r>
          </a:p>
          <a:p>
            <a:pPr marL="0" indent="0" algn="just">
              <a:buNone/>
            </a:pPr>
            <a:r>
              <a:rPr lang="tr-TR" sz="2200" b="1" dirty="0"/>
              <a:t> </a:t>
            </a:r>
            <a:r>
              <a:rPr lang="tr-TR" sz="2200" b="1" dirty="0" smtClean="0"/>
              <a:t>     Katılmaktan </a:t>
            </a:r>
            <a:r>
              <a:rPr lang="tr-TR" sz="2200" b="1" dirty="0"/>
              <a:t>Yasaklama </a:t>
            </a:r>
            <a:r>
              <a:rPr lang="tr-TR" sz="2200" b="1" dirty="0" smtClean="0"/>
              <a:t>İşlemleri</a:t>
            </a:r>
          </a:p>
          <a:p>
            <a:pPr marL="0" indent="0" algn="just">
              <a:buNone/>
            </a:pPr>
            <a:r>
              <a:rPr lang="tr-TR" sz="2200" b="1" dirty="0"/>
              <a:t> </a:t>
            </a:r>
            <a:r>
              <a:rPr lang="tr-TR" sz="2200" b="1" dirty="0" smtClean="0"/>
              <a:t>     Uygulanabilir mi?</a:t>
            </a:r>
          </a:p>
          <a:p>
            <a:pPr marL="0" indent="0" algn="just">
              <a:buNone/>
            </a:pPr>
            <a:endParaRPr lang="tr-TR" sz="2200" dirty="0"/>
          </a:p>
          <a:p>
            <a:pPr marL="0" indent="0" algn="just">
              <a:buNone/>
            </a:pPr>
            <a:r>
              <a:rPr lang="tr-TR" sz="2200" dirty="0"/>
              <a:t>Kamu İhale Genel </a:t>
            </a:r>
            <a:r>
              <a:rPr lang="tr-TR" sz="2200" dirty="0" smtClean="0"/>
              <a:t>Tebliği’ nin </a:t>
            </a:r>
            <a:r>
              <a:rPr lang="tr-TR" sz="2200" dirty="0"/>
              <a:t>28.1.10. “Doğrudan </a:t>
            </a:r>
            <a:r>
              <a:rPr lang="tr-TR" sz="2200" dirty="0" smtClean="0"/>
              <a:t>Temin </a:t>
            </a:r>
            <a:r>
              <a:rPr lang="tr-TR" sz="2200" dirty="0"/>
              <a:t>U</a:t>
            </a:r>
            <a:r>
              <a:rPr lang="tr-TR" sz="2200" dirty="0" smtClean="0"/>
              <a:t>sulünde Yasaklama </a:t>
            </a:r>
            <a:r>
              <a:rPr lang="tr-TR" sz="2200" dirty="0"/>
              <a:t>K</a:t>
            </a:r>
            <a:r>
              <a:rPr lang="tr-TR" sz="2200" dirty="0" smtClean="0"/>
              <a:t>ararı</a:t>
            </a:r>
            <a:r>
              <a:rPr lang="tr-TR" sz="2200" dirty="0"/>
              <a:t>” başlığı altında</a:t>
            </a:r>
            <a:r>
              <a:rPr lang="tr-TR" sz="2200" dirty="0" smtClean="0"/>
              <a:t>;</a:t>
            </a:r>
          </a:p>
          <a:p>
            <a:pPr marL="0" indent="0" algn="just">
              <a:buNone/>
            </a:pPr>
            <a:endParaRPr lang="tr-TR" sz="2200" dirty="0"/>
          </a:p>
          <a:p>
            <a:pPr marL="0" indent="0" algn="just">
              <a:buNone/>
            </a:pPr>
            <a:r>
              <a:rPr lang="tr-TR" sz="2200" i="1" dirty="0"/>
              <a:t>“28.1.10.1. Doğrudan </a:t>
            </a:r>
            <a:r>
              <a:rPr lang="tr-TR" sz="2200" i="1" dirty="0" smtClean="0"/>
              <a:t>Temin </a:t>
            </a:r>
            <a:r>
              <a:rPr lang="tr-TR" sz="2200" i="1" dirty="0"/>
              <a:t>yoluyla yapılan alımlarda, Kanunun 58 inci maddesine göre ihalelere katılmaktan yasaklama kararı verilebilmesi mümkün değildir</a:t>
            </a:r>
            <a:r>
              <a:rPr lang="tr-TR" sz="2200" i="1" dirty="0" smtClean="0"/>
              <a:t>.</a:t>
            </a:r>
          </a:p>
          <a:p>
            <a:pPr marL="0" indent="0" algn="just">
              <a:buNone/>
            </a:pPr>
            <a:endParaRPr lang="tr-TR" sz="2200" dirty="0"/>
          </a:p>
          <a:p>
            <a:pPr marL="0" indent="0" algn="just">
              <a:buNone/>
            </a:pPr>
            <a:r>
              <a:rPr lang="tr-TR" sz="2200" i="1" dirty="0"/>
              <a:t>28.1.10.2. Doğrudan </a:t>
            </a:r>
            <a:r>
              <a:rPr lang="tr-TR" sz="2200" i="1" dirty="0" smtClean="0"/>
              <a:t>Teminin </a:t>
            </a:r>
            <a:r>
              <a:rPr lang="tr-TR" sz="2200" i="1" dirty="0"/>
              <a:t>ihale usulü olmadığı dikkate alındığında, 4735 </a:t>
            </a:r>
            <a:r>
              <a:rPr lang="tr-TR" sz="2200" i="1" dirty="0" smtClean="0"/>
              <a:t>Sayılı </a:t>
            </a:r>
            <a:r>
              <a:rPr lang="tr-TR" sz="2200" i="1" dirty="0"/>
              <a:t>Kanunun 25 inci maddesi ile sözleşmenin uygulanması sırasında ortaya çıkan yasak fiil veya davranışlar düzenlendiğinden; aynı Kanunun 26 ncı maddesinde öngörülen müeyyidelerin </a:t>
            </a:r>
            <a:r>
              <a:rPr lang="tr-TR" sz="2200" i="1" dirty="0" smtClean="0"/>
              <a:t>Doğrudan Temin </a:t>
            </a:r>
            <a:r>
              <a:rPr lang="tr-TR" sz="2200" i="1" dirty="0"/>
              <a:t>için uygulanması mümkün bulunmamaktadır</a:t>
            </a:r>
            <a:r>
              <a:rPr lang="tr-TR" sz="2200" i="1" dirty="0" smtClean="0"/>
              <a:t>.</a:t>
            </a:r>
            <a:endParaRPr lang="tr-TR" sz="2200"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16</a:t>
            </a:fld>
            <a:endParaRPr lang="tr-TR" dirty="0"/>
          </a:p>
        </p:txBody>
      </p:sp>
    </p:spTree>
    <p:extLst>
      <p:ext uri="{BB962C8B-B14F-4D97-AF65-F5344CB8AC3E}">
        <p14:creationId xmlns:p14="http://schemas.microsoft.com/office/powerpoint/2010/main" val="1817800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43036" y="1412776"/>
            <a:ext cx="7805488" cy="3240360"/>
          </a:xfrm>
        </p:spPr>
        <p:txBody>
          <a:bodyPr>
            <a:normAutofit/>
          </a:bodyPr>
          <a:lstStyle/>
          <a:p>
            <a:pPr marL="0" indent="0" algn="just">
              <a:buNone/>
            </a:pPr>
            <a:r>
              <a:rPr lang="tr-TR" sz="2200" i="1" dirty="0"/>
              <a:t>28.1.10.3. Bununla birlikte; </a:t>
            </a:r>
            <a:r>
              <a:rPr lang="tr-TR" sz="2200" i="1" dirty="0" smtClean="0"/>
              <a:t>Doğrudan </a:t>
            </a:r>
            <a:r>
              <a:rPr lang="tr-TR" sz="2200" i="1" dirty="0"/>
              <a:t>T</a:t>
            </a:r>
            <a:r>
              <a:rPr lang="tr-TR" sz="2200" i="1" dirty="0" smtClean="0"/>
              <a:t>emin </a:t>
            </a:r>
            <a:r>
              <a:rPr lang="tr-TR" sz="2200" i="1" dirty="0"/>
              <a:t>usulüyle yapılan alımlarda ortaya çıkan 4734 </a:t>
            </a:r>
            <a:r>
              <a:rPr lang="tr-TR" sz="2200" i="1" dirty="0" smtClean="0"/>
              <a:t>Sayılı </a:t>
            </a:r>
            <a:r>
              <a:rPr lang="tr-TR" sz="2200" i="1" dirty="0"/>
              <a:t>Kanunun </a:t>
            </a:r>
            <a:r>
              <a:rPr lang="tr-TR" sz="2200" i="1" dirty="0" smtClean="0"/>
              <a:t>     17 </a:t>
            </a:r>
            <a:r>
              <a:rPr lang="tr-TR" sz="2200" i="1" dirty="0"/>
              <a:t>inci ve 4735 sayılı Kanunun 25 inci maddesinde belirtilen yasak fiil veya davranışların Türk Ceza  </a:t>
            </a:r>
            <a:r>
              <a:rPr lang="tr-TR" sz="2200" i="1" dirty="0" smtClean="0"/>
              <a:t>Kanunu’ na </a:t>
            </a:r>
            <a:r>
              <a:rPr lang="tr-TR" sz="2200" i="1" dirty="0"/>
              <a:t>göre suç teşkil etmesi; bu fiil veya davranışlar için ceza sorumluluğuna ilişkin hükümlerin uygulanmasına engel teşkil etmez.” </a:t>
            </a:r>
            <a:r>
              <a:rPr lang="tr-TR" sz="2200" dirty="0"/>
              <a:t>şeklinde açıklamalara yer verilmiş olup, </a:t>
            </a:r>
            <a:r>
              <a:rPr lang="tr-TR" sz="2200" dirty="0" smtClean="0"/>
              <a:t>Doğrudan </a:t>
            </a:r>
            <a:r>
              <a:rPr lang="tr-TR" sz="2200" dirty="0"/>
              <a:t>T</a:t>
            </a:r>
            <a:r>
              <a:rPr lang="tr-TR" sz="2200" dirty="0" smtClean="0"/>
              <a:t>emin </a:t>
            </a:r>
            <a:r>
              <a:rPr lang="tr-TR" sz="2200" dirty="0"/>
              <a:t>alımlarında bu açıklamalara dikkat edilmesi gerekmektedir</a:t>
            </a:r>
            <a:r>
              <a:rPr lang="tr-TR" sz="2200" dirty="0" smtClean="0"/>
              <a:t>.</a:t>
            </a:r>
            <a:endParaRPr lang="tr-TR" sz="2200"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17</a:t>
            </a:fld>
            <a:endParaRPr lang="tr-TR" dirty="0"/>
          </a:p>
        </p:txBody>
      </p:sp>
    </p:spTree>
    <p:extLst>
      <p:ext uri="{BB962C8B-B14F-4D97-AF65-F5344CB8AC3E}">
        <p14:creationId xmlns:p14="http://schemas.microsoft.com/office/powerpoint/2010/main" val="10776820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188640"/>
            <a:ext cx="7733480" cy="5922602"/>
          </a:xfrm>
        </p:spPr>
        <p:txBody>
          <a:bodyPr>
            <a:normAutofit lnSpcReduction="10000"/>
          </a:bodyPr>
          <a:lstStyle/>
          <a:p>
            <a:pPr marL="0" indent="0" algn="ctr">
              <a:buNone/>
            </a:pPr>
            <a:r>
              <a:rPr lang="tr-TR" b="1" i="1" dirty="0" smtClean="0"/>
              <a:t>SATIN ALMA İŞLEMLERİ SÜRECİNDE DİKKAT EDİLECEK HUSUSLAR</a:t>
            </a:r>
          </a:p>
          <a:p>
            <a:pPr marL="0" indent="0" algn="just">
              <a:buNone/>
            </a:pPr>
            <a:endParaRPr lang="tr-TR" sz="2200" b="1" dirty="0"/>
          </a:p>
          <a:p>
            <a:pPr marL="0" indent="0" algn="just">
              <a:buNone/>
            </a:pPr>
            <a:r>
              <a:rPr lang="tr-TR" sz="2200" b="1" dirty="0"/>
              <a:t>1 - </a:t>
            </a:r>
            <a:r>
              <a:rPr lang="tr-TR" sz="2200" dirty="0"/>
              <a:t>Talepte </a:t>
            </a:r>
            <a:r>
              <a:rPr lang="tr-TR" sz="2200" dirty="0" smtClean="0"/>
              <a:t>bulunulan </a:t>
            </a:r>
            <a:r>
              <a:rPr lang="tr-TR" sz="2200" dirty="0"/>
              <a:t>mal / malzeme, tüketime yönelik mal ve malzeme sınıfına dahil ise; ürün ile ilgili olarak “</a:t>
            </a:r>
            <a:r>
              <a:rPr lang="tr-TR" sz="2200" b="1" dirty="0"/>
              <a:t>Teknik Özellikler”</a:t>
            </a:r>
            <a:r>
              <a:rPr lang="tr-TR" sz="2200" dirty="0"/>
              <a:t> listesinin mutlaka </a:t>
            </a:r>
            <a:r>
              <a:rPr lang="tr-TR" sz="2200" dirty="0" smtClean="0"/>
              <a:t>talebin ekinde bulunması,</a:t>
            </a:r>
          </a:p>
          <a:p>
            <a:pPr marL="0" indent="0" algn="just">
              <a:buNone/>
            </a:pPr>
            <a:endParaRPr lang="tr-TR" sz="2200" dirty="0"/>
          </a:p>
          <a:p>
            <a:pPr marL="0" indent="0" algn="just">
              <a:buNone/>
            </a:pPr>
            <a:r>
              <a:rPr lang="tr-TR" sz="2200" b="1" dirty="0"/>
              <a:t>2 - </a:t>
            </a:r>
            <a:r>
              <a:rPr lang="tr-TR" sz="2200" dirty="0"/>
              <a:t>Talepte </a:t>
            </a:r>
            <a:r>
              <a:rPr lang="tr-TR" sz="2200" dirty="0" smtClean="0"/>
              <a:t>bulunulan </a:t>
            </a:r>
            <a:r>
              <a:rPr lang="tr-TR" sz="2200" dirty="0"/>
              <a:t>mal / malzeme, dayanıklı taşınır sınıfına dahil ise; ürün ile ilgili teknik personel tarafından hazırlanacak olan “</a:t>
            </a:r>
            <a:r>
              <a:rPr lang="tr-TR" sz="2200" b="1" dirty="0"/>
              <a:t>Teknik Şartname”</a:t>
            </a:r>
            <a:r>
              <a:rPr lang="tr-TR" sz="2200" dirty="0"/>
              <a:t> nin mutlaka </a:t>
            </a:r>
            <a:r>
              <a:rPr lang="tr-TR" sz="2200" dirty="0" smtClean="0"/>
              <a:t>talebin ekinde bulunması,</a:t>
            </a:r>
          </a:p>
          <a:p>
            <a:pPr marL="0" indent="0" algn="just">
              <a:buNone/>
            </a:pPr>
            <a:endParaRPr lang="tr-TR" sz="2200" dirty="0"/>
          </a:p>
          <a:p>
            <a:pPr marL="0" indent="0" algn="just">
              <a:buNone/>
            </a:pPr>
            <a:r>
              <a:rPr lang="tr-TR" sz="2200" b="1" dirty="0"/>
              <a:t>3 - </a:t>
            </a:r>
            <a:r>
              <a:rPr lang="tr-TR" sz="2200" dirty="0"/>
              <a:t>Talep edilen bir hizmet alımı ise; konu ile ilgili teknik personel tarafından hazırlanacak olan </a:t>
            </a:r>
            <a:r>
              <a:rPr lang="tr-TR" sz="2200" b="1" dirty="0"/>
              <a:t>“Teknik Rapor”</a:t>
            </a:r>
            <a:r>
              <a:rPr lang="tr-TR" sz="2200" dirty="0"/>
              <a:t> un mutlaka </a:t>
            </a:r>
            <a:r>
              <a:rPr lang="tr-TR" sz="2200" dirty="0" smtClean="0"/>
              <a:t>talebin ekinde bulunması,</a:t>
            </a:r>
            <a:endParaRPr lang="tr-TR" sz="2200"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18</a:t>
            </a:fld>
            <a:endParaRPr lang="tr-TR" dirty="0"/>
          </a:p>
        </p:txBody>
      </p:sp>
    </p:spTree>
    <p:extLst>
      <p:ext uri="{BB962C8B-B14F-4D97-AF65-F5344CB8AC3E}">
        <p14:creationId xmlns:p14="http://schemas.microsoft.com/office/powerpoint/2010/main" val="2104083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332656"/>
            <a:ext cx="7661472" cy="5922602"/>
          </a:xfrm>
        </p:spPr>
        <p:txBody>
          <a:bodyPr>
            <a:normAutofit fontScale="92500" lnSpcReduction="10000"/>
          </a:bodyPr>
          <a:lstStyle/>
          <a:p>
            <a:pPr marL="0" indent="0" algn="just">
              <a:buNone/>
            </a:pPr>
            <a:r>
              <a:rPr lang="tr-TR" b="1" dirty="0"/>
              <a:t>4 - </a:t>
            </a:r>
            <a:r>
              <a:rPr lang="tr-TR" dirty="0"/>
              <a:t>Birimlerde kullanılmakta olan bilişim cihazlarının (Bilgisayar, monitör, yazıcı, fotokopi makinesi, faks makinesi, vb.) arızalanması durumunda, öncelikli olarak tamir işlemi için Bilgi İşlem Daire Başkanlığına talepte bulunulması; adı geçen Başkanlıktaki teknik personel tarafından arızanın giderilememesi durumunda oluşturulacak olan </a:t>
            </a:r>
            <a:r>
              <a:rPr lang="tr-TR" b="1" dirty="0"/>
              <a:t>“Teknik Rapor”</a:t>
            </a:r>
            <a:r>
              <a:rPr lang="tr-TR" dirty="0"/>
              <a:t> la birlikte tamir </a:t>
            </a:r>
            <a:r>
              <a:rPr lang="tr-TR" dirty="0" smtClean="0"/>
              <a:t>talebinin yapılmış olması,</a:t>
            </a:r>
          </a:p>
          <a:p>
            <a:pPr marL="0" indent="0" algn="just">
              <a:buNone/>
            </a:pPr>
            <a:endParaRPr lang="tr-TR" b="1" dirty="0"/>
          </a:p>
          <a:p>
            <a:pPr marL="0" indent="0" algn="just">
              <a:buNone/>
            </a:pPr>
            <a:r>
              <a:rPr lang="tr-TR" b="1" dirty="0" smtClean="0"/>
              <a:t>5 </a:t>
            </a:r>
            <a:r>
              <a:rPr lang="tr-TR" b="1" dirty="0"/>
              <a:t>- </a:t>
            </a:r>
            <a:r>
              <a:rPr lang="tr-TR" dirty="0"/>
              <a:t>Bilişim malzemeleri dışındaki her türlü bakım, onarım, tamirat, tadilat ve arıza taleplerinin, öncelikli olarak Yapı İşleri ve Teknik Daire Başkanlığına bağlı Bakım Onarım Şube Müdürlüğüne yapılması; adı geçen Müdürlükteki teknik personel tarafından arızanın giderilememesi durumunda oluşturulacak olan </a:t>
            </a:r>
            <a:r>
              <a:rPr lang="tr-TR" b="1" dirty="0"/>
              <a:t>“Teknik Rapor”</a:t>
            </a:r>
            <a:r>
              <a:rPr lang="tr-TR" dirty="0"/>
              <a:t> la birlikte tamir </a:t>
            </a:r>
            <a:r>
              <a:rPr lang="tr-TR" dirty="0" smtClean="0"/>
              <a:t>talebinin yapılmış olması gerekmektedir.</a:t>
            </a:r>
            <a:endParaRPr lang="tr-TR"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19</a:t>
            </a:fld>
            <a:endParaRPr lang="tr-TR" dirty="0"/>
          </a:p>
        </p:txBody>
      </p:sp>
    </p:spTree>
    <p:extLst>
      <p:ext uri="{BB962C8B-B14F-4D97-AF65-F5344CB8AC3E}">
        <p14:creationId xmlns:p14="http://schemas.microsoft.com/office/powerpoint/2010/main" val="25459404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çerik Yer Tutucusu 6"/>
          <p:cNvPicPr>
            <a:picLocks noGrp="1" noChangeAspect="1"/>
          </p:cNvPicPr>
          <p:nvPr>
            <p:ph sz="quarter" idx="1"/>
          </p:nvPr>
        </p:nvPicPr>
        <p:blipFill>
          <a:blip r:embed="rId2" cstate="print"/>
          <a:stretch>
            <a:fillRect/>
          </a:stretch>
        </p:blipFill>
        <p:spPr>
          <a:xfrm>
            <a:off x="457200" y="3463988"/>
            <a:ext cx="7467600" cy="1146048"/>
          </a:xfrm>
          <a:prstGeom prst="rect">
            <a:avLst/>
          </a:prstGeom>
        </p:spPr>
      </p:pic>
      <p:sp>
        <p:nvSpPr>
          <p:cNvPr id="4" name="3 Slayt Numarası Yer Tutucusu"/>
          <p:cNvSpPr>
            <a:spLocks noGrp="1"/>
          </p:cNvSpPr>
          <p:nvPr>
            <p:ph type="sldNum" sz="quarter" idx="15"/>
          </p:nvPr>
        </p:nvSpPr>
        <p:spPr/>
        <p:txBody>
          <a:bodyPr/>
          <a:lstStyle/>
          <a:p>
            <a:fld id="{3214077C-D2DB-4EEE-AEE6-43F499183D05}" type="slidenum">
              <a:rPr lang="tr-TR" smtClean="0"/>
              <a:pPr/>
              <a:t>2</a:t>
            </a:fld>
            <a:endParaRPr lang="tr-TR" dirty="0"/>
          </a:p>
        </p:txBody>
      </p:sp>
      <p:sp>
        <p:nvSpPr>
          <p:cNvPr id="8" name="Dikdörtgen 7"/>
          <p:cNvSpPr/>
          <p:nvPr/>
        </p:nvSpPr>
        <p:spPr>
          <a:xfrm>
            <a:off x="611560" y="1268760"/>
            <a:ext cx="7517456" cy="4154984"/>
          </a:xfrm>
          <a:prstGeom prst="rect">
            <a:avLst/>
          </a:prstGeom>
        </p:spPr>
        <p:txBody>
          <a:bodyPr wrap="square">
            <a:spAutoFit/>
          </a:bodyPr>
          <a:lstStyle/>
          <a:p>
            <a:pPr marL="514350" indent="-514350" algn="just">
              <a:spcAft>
                <a:spcPts val="0"/>
              </a:spcAft>
              <a:buAutoNum type="arabicPeriod"/>
            </a:pPr>
            <a:r>
              <a:rPr lang="tr-TR" sz="2200" b="1" dirty="0" smtClean="0">
                <a:solidFill>
                  <a:srgbClr val="000000"/>
                </a:solidFill>
                <a:ea typeface="Calibri" panose="020F0502020204030204" pitchFamily="34" charset="0"/>
                <a:cs typeface="Cambria" panose="02040503050406030204" pitchFamily="18" charset="0"/>
              </a:rPr>
              <a:t>Doğrudan </a:t>
            </a:r>
            <a:r>
              <a:rPr lang="tr-TR" sz="2200" b="1" dirty="0">
                <a:solidFill>
                  <a:srgbClr val="000000"/>
                </a:solidFill>
                <a:ea typeface="Calibri" panose="020F0502020204030204" pitchFamily="34" charset="0"/>
                <a:cs typeface="Cambria" panose="02040503050406030204" pitchFamily="18" charset="0"/>
              </a:rPr>
              <a:t>Temin Usulü Nedir</a:t>
            </a:r>
            <a:r>
              <a:rPr lang="tr-TR" sz="2200" b="1" dirty="0" smtClean="0">
                <a:solidFill>
                  <a:srgbClr val="000000"/>
                </a:solidFill>
                <a:ea typeface="Calibri" panose="020F0502020204030204" pitchFamily="34" charset="0"/>
                <a:cs typeface="Cambria" panose="02040503050406030204" pitchFamily="18" charset="0"/>
              </a:rPr>
              <a:t>?</a:t>
            </a:r>
          </a:p>
          <a:p>
            <a:pPr algn="just">
              <a:spcAft>
                <a:spcPts val="0"/>
              </a:spcAft>
            </a:pPr>
            <a:endParaRPr lang="tr-TR" sz="2200" dirty="0">
              <a:solidFill>
                <a:srgbClr val="000000"/>
              </a:solidFill>
              <a:ea typeface="Calibri" panose="020F0502020204030204" pitchFamily="34" charset="0"/>
              <a:cs typeface="Cambria" panose="02040503050406030204" pitchFamily="18" charset="0"/>
            </a:endParaRPr>
          </a:p>
          <a:p>
            <a:pPr algn="just">
              <a:spcAft>
                <a:spcPts val="0"/>
              </a:spcAft>
            </a:pPr>
            <a:r>
              <a:rPr lang="tr-TR" sz="2200" dirty="0">
                <a:solidFill>
                  <a:srgbClr val="000000"/>
                </a:solidFill>
                <a:ea typeface="Calibri" panose="020F0502020204030204" pitchFamily="34" charset="0"/>
                <a:cs typeface="Cambria" panose="02040503050406030204" pitchFamily="18" charset="0"/>
              </a:rPr>
              <a:t>İhtiyaçların, 4734 </a:t>
            </a:r>
            <a:r>
              <a:rPr lang="tr-TR" sz="2200" dirty="0" smtClean="0">
                <a:solidFill>
                  <a:srgbClr val="000000"/>
                </a:solidFill>
                <a:ea typeface="Calibri" panose="020F0502020204030204" pitchFamily="34" charset="0"/>
                <a:cs typeface="Cambria" panose="02040503050406030204" pitchFamily="18" charset="0"/>
              </a:rPr>
              <a:t>Sayılı </a:t>
            </a:r>
            <a:r>
              <a:rPr lang="tr-TR" sz="2200" dirty="0">
                <a:solidFill>
                  <a:srgbClr val="000000"/>
                </a:solidFill>
                <a:ea typeface="Calibri" panose="020F0502020204030204" pitchFamily="34" charset="0"/>
                <a:cs typeface="Cambria" panose="02040503050406030204" pitchFamily="18" charset="0"/>
              </a:rPr>
              <a:t>Kamu İhale </a:t>
            </a:r>
            <a:r>
              <a:rPr lang="tr-TR" sz="2200" dirty="0" smtClean="0">
                <a:solidFill>
                  <a:srgbClr val="000000"/>
                </a:solidFill>
                <a:ea typeface="Calibri" panose="020F0502020204030204" pitchFamily="34" charset="0"/>
                <a:cs typeface="Cambria" panose="02040503050406030204" pitchFamily="18" charset="0"/>
              </a:rPr>
              <a:t>Kanunu’ nun       18 </a:t>
            </a:r>
            <a:r>
              <a:rPr lang="tr-TR" sz="2200" dirty="0">
                <a:solidFill>
                  <a:srgbClr val="000000"/>
                </a:solidFill>
                <a:ea typeface="Calibri" panose="020F0502020204030204" pitchFamily="34" charset="0"/>
                <a:cs typeface="Cambria" panose="02040503050406030204" pitchFamily="18" charset="0"/>
              </a:rPr>
              <a:t>inci maddesinde sayılan </a:t>
            </a:r>
            <a:r>
              <a:rPr lang="tr-TR" sz="2200" dirty="0" smtClean="0">
                <a:solidFill>
                  <a:srgbClr val="000000"/>
                </a:solidFill>
                <a:ea typeface="Calibri" panose="020F0502020204030204" pitchFamily="34" charset="0"/>
                <a:cs typeface="Cambria" panose="02040503050406030204" pitchFamily="18" charset="0"/>
              </a:rPr>
              <a:t>(Açık </a:t>
            </a:r>
            <a:r>
              <a:rPr lang="tr-TR" sz="2200" dirty="0">
                <a:solidFill>
                  <a:srgbClr val="000000"/>
                </a:solidFill>
                <a:ea typeface="Calibri" panose="020F0502020204030204" pitchFamily="34" charset="0"/>
                <a:cs typeface="Cambria" panose="02040503050406030204" pitchFamily="18" charset="0"/>
              </a:rPr>
              <a:t>ihale usulü, belli istekliler arasında ihale usulü ve pazarlık ihale usulü) ihale usulleri için tespit edilen kurallara uyulmaksızın; ilan yapılmadan, teminat alınmadan, ihale komisyonu kurma ve anılan Kanunun 10 uncu maddesinde sayılan </a:t>
            </a:r>
            <a:r>
              <a:rPr lang="tr-TR" sz="2200" dirty="0" smtClean="0">
                <a:solidFill>
                  <a:srgbClr val="000000"/>
                </a:solidFill>
                <a:ea typeface="Calibri" panose="020F0502020204030204" pitchFamily="34" charset="0"/>
                <a:cs typeface="Cambria" panose="02040503050406030204" pitchFamily="18" charset="0"/>
              </a:rPr>
              <a:t>yeterlik </a:t>
            </a:r>
            <a:r>
              <a:rPr lang="tr-TR" sz="2200" dirty="0">
                <a:solidFill>
                  <a:srgbClr val="000000"/>
                </a:solidFill>
                <a:ea typeface="Calibri" panose="020F0502020204030204" pitchFamily="34" charset="0"/>
                <a:cs typeface="Cambria" panose="02040503050406030204" pitchFamily="18" charset="0"/>
              </a:rPr>
              <a:t>kriterlerini arama zorunluluğu bulunmaksızın, ihale yetkilisince görevlendirilecek kişi veya kişiler tarafından piyasa fiyat araştırması yapılarak temin edilmesidir</a:t>
            </a:r>
            <a:r>
              <a:rPr lang="tr-TR" sz="2200" dirty="0" smtClean="0">
                <a:solidFill>
                  <a:srgbClr val="000000"/>
                </a:solidFill>
                <a:ea typeface="Calibri" panose="020F0502020204030204" pitchFamily="34" charset="0"/>
                <a:cs typeface="Cambria" panose="02040503050406030204" pitchFamily="18" charset="0"/>
              </a:rPr>
              <a:t>.</a:t>
            </a:r>
            <a:endParaRPr lang="tr-TR" sz="2200" dirty="0">
              <a:solidFill>
                <a:srgbClr val="000000"/>
              </a:solidFill>
              <a:effectLst/>
              <a:ea typeface="Calibri" panose="020F0502020204030204" pitchFamily="34" charset="0"/>
              <a:cs typeface="Cambria" panose="020405030504060302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332656"/>
            <a:ext cx="7733480" cy="5922602"/>
          </a:xfrm>
        </p:spPr>
        <p:txBody>
          <a:bodyPr>
            <a:normAutofit lnSpcReduction="10000"/>
          </a:bodyPr>
          <a:lstStyle/>
          <a:p>
            <a:pPr marL="0" indent="0" algn="just">
              <a:buNone/>
            </a:pPr>
            <a:r>
              <a:rPr lang="tr-TR" sz="2200" b="1" dirty="0" smtClean="0"/>
              <a:t>6 – </a:t>
            </a:r>
            <a:r>
              <a:rPr lang="tr-TR" sz="2200" dirty="0" smtClean="0"/>
              <a:t>Birimler tarafından talep edilen işlem eğer mal / malzeme alımı ise, Taşınır Mal İşlemleri Şube Müdürlüğü ile irtibata geçilerek talep edilen mal veya malzemenin hangi Taşınır Kodunda sınıflandırılacağının öğrenilmesi ve ona uygun bütçe tertibinden Onay Belgesi’ nin oluşturulması gerekmektedir.</a:t>
            </a:r>
          </a:p>
          <a:p>
            <a:pPr marL="0" indent="0" algn="just">
              <a:buNone/>
            </a:pPr>
            <a:endParaRPr lang="tr-TR" sz="2200" b="1" dirty="0"/>
          </a:p>
          <a:p>
            <a:pPr marL="0" indent="0" algn="just">
              <a:buNone/>
            </a:pPr>
            <a:r>
              <a:rPr lang="tr-TR" sz="2200" b="1" dirty="0" smtClean="0"/>
              <a:t>7 – </a:t>
            </a:r>
            <a:r>
              <a:rPr lang="tr-TR" sz="2200" dirty="0" smtClean="0"/>
              <a:t>Onay Belgesi’ nin hazırlanıp Harcama Yetkilisi tarafından imzalanmasını müteakip, piyasa fiyat araştırmasında kullanılmak üzere Teklif Mektubunun oluşturulması gerekmektedir.</a:t>
            </a:r>
          </a:p>
          <a:p>
            <a:pPr marL="0" indent="0" algn="just">
              <a:buNone/>
            </a:pPr>
            <a:endParaRPr lang="tr-TR" sz="2200" b="1" dirty="0" smtClean="0"/>
          </a:p>
          <a:p>
            <a:pPr marL="0" indent="0" algn="just">
              <a:buNone/>
            </a:pPr>
            <a:r>
              <a:rPr lang="tr-TR" sz="2200" b="1" dirty="0" smtClean="0"/>
              <a:t>8 – </a:t>
            </a:r>
            <a:r>
              <a:rPr lang="tr-TR" sz="2200" dirty="0" smtClean="0"/>
              <a:t>Tekliflerin toplanmasının ardından Piyasa Fiyat Araştırması Tutanağı hazırlanarak, en uygun fiyatı veren firmanın yasaklı olup-olmadığının kontrol edilmesini müteakip Onay Belgesi’ nde belirtilen piyasa fiyat araştırmasında görevli kişi veya kişilerce imza altına alınmalıdır.</a:t>
            </a:r>
            <a:endParaRPr lang="tr-TR" sz="2200" b="1"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20</a:t>
            </a:fld>
            <a:endParaRPr lang="tr-TR" dirty="0"/>
          </a:p>
        </p:txBody>
      </p:sp>
    </p:spTree>
    <p:extLst>
      <p:ext uri="{BB962C8B-B14F-4D97-AF65-F5344CB8AC3E}">
        <p14:creationId xmlns:p14="http://schemas.microsoft.com/office/powerpoint/2010/main" val="26319921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23528" y="260648"/>
            <a:ext cx="7805488" cy="5994610"/>
          </a:xfrm>
        </p:spPr>
        <p:txBody>
          <a:bodyPr>
            <a:normAutofit lnSpcReduction="10000"/>
          </a:bodyPr>
          <a:lstStyle/>
          <a:p>
            <a:pPr marL="0" indent="0" algn="just">
              <a:buNone/>
            </a:pPr>
            <a:r>
              <a:rPr lang="tr-TR" sz="2200" b="1" dirty="0" smtClean="0"/>
              <a:t>9 – </a:t>
            </a:r>
            <a:r>
              <a:rPr lang="tr-TR" sz="2200" dirty="0" smtClean="0"/>
              <a:t>Satın alma işlemi eğer mal / malzeme alımı ise Piyasa Fiyat Araştırması Tutanağı hazırlandıktan sonra evraklar Taşınır Mal İşlemleri Şube Müdürlüğüne devredilecek ve adı geçen Müdürlük tarafından sipariş tamamlanacaktır. En uygun fiyatı veren firma tarafından sipariş edilen mal / malzeme faturası ile birlikte adı geçen Müdürlüğe teslim edilecek ve alımı yapılan mal / malzemelerin kurumun envanterine kayıt edildiğine dair Taşınır İşlem Fişi düzenlenecektir.</a:t>
            </a:r>
          </a:p>
          <a:p>
            <a:pPr marL="0" indent="0" algn="just">
              <a:buNone/>
            </a:pPr>
            <a:endParaRPr lang="tr-TR" sz="2200" b="1" dirty="0"/>
          </a:p>
          <a:p>
            <a:pPr marL="0" indent="0" algn="just">
              <a:buNone/>
            </a:pPr>
            <a:r>
              <a:rPr lang="tr-TR" sz="2200" b="1" dirty="0" smtClean="0"/>
              <a:t>10 – </a:t>
            </a:r>
            <a:r>
              <a:rPr lang="tr-TR" sz="2200" dirty="0" smtClean="0"/>
              <a:t>Satın alma işlemi eğer hizmet alımı ise Piyasa Fiyat Araştırması Tutanağı hazırlandıktan sonra en uygun fiyatı veren firmaya işlem yaptırılacaktır. Satın alınan hizmetin tamamlanmasından sonra işin niteliğine göre uygun teknik personelin bulunduğu Daire Başkanlığına başvuruda bulunularak İş Bitim Raporu hazırlanması talep edilecek ve raporun düzenlenmesini müteakip işi yapan firmadan fatura talep edilecektir.</a:t>
            </a:r>
            <a:endParaRPr lang="tr-TR" sz="2200" b="1"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21</a:t>
            </a:fld>
            <a:endParaRPr lang="tr-TR" dirty="0"/>
          </a:p>
        </p:txBody>
      </p:sp>
    </p:spTree>
    <p:extLst>
      <p:ext uri="{BB962C8B-B14F-4D97-AF65-F5344CB8AC3E}">
        <p14:creationId xmlns:p14="http://schemas.microsoft.com/office/powerpoint/2010/main" val="9293958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23528" y="260648"/>
            <a:ext cx="7805488" cy="5994610"/>
          </a:xfrm>
        </p:spPr>
        <p:txBody>
          <a:bodyPr>
            <a:normAutofit lnSpcReduction="10000"/>
          </a:bodyPr>
          <a:lstStyle/>
          <a:p>
            <a:pPr marL="0" indent="0" algn="just">
              <a:buNone/>
            </a:pPr>
            <a:r>
              <a:rPr lang="tr-TR" sz="2200" b="1" dirty="0" smtClean="0"/>
              <a:t>11 –</a:t>
            </a:r>
            <a:r>
              <a:rPr lang="tr-TR" sz="2200" dirty="0" smtClean="0"/>
              <a:t> Satın alma işlemi yapılan hizmetin veya mal / malzemenin ödeme tutarı KDV dahil 2.000 TL (İkibinTürkLirası) ve üzerinde bir rakam ise mutlaka alım yapılan firmadan ‘Vadesi Geçmiş Borç Durumunu Gösterir Belge‘ talep edilecek ve 2.000 TL (İkibinTürkLirası) ve üzerinde bir rakamda borcu var ise bu borç firmanın alacağı ödemeden kesilerek ilgili Vergi Dairesine aktarılmak üzere mahsuplaştırılacaktır.</a:t>
            </a:r>
          </a:p>
          <a:p>
            <a:pPr marL="0" indent="0" algn="just">
              <a:buNone/>
            </a:pPr>
            <a:endParaRPr lang="tr-TR" sz="2200" b="1" dirty="0"/>
          </a:p>
          <a:p>
            <a:pPr marL="0" indent="0" algn="just">
              <a:buNone/>
            </a:pPr>
            <a:r>
              <a:rPr lang="tr-TR" sz="2200" b="1" dirty="0" smtClean="0"/>
              <a:t>12 – </a:t>
            </a:r>
            <a:r>
              <a:rPr lang="tr-TR" sz="2200" dirty="0" smtClean="0"/>
              <a:t>Yukarıda belirtilen tüm işlemlerin tamamlanmasını müteakip Ödeme Emri Belgesi düzenlenecek ve Gerçekleştirme Görevlisi ile Harcama Yetkilisi’ nin onayına ve imzasına sunulacaktır.</a:t>
            </a:r>
          </a:p>
          <a:p>
            <a:pPr marL="0" indent="0" algn="just">
              <a:buNone/>
            </a:pPr>
            <a:endParaRPr lang="tr-TR" sz="2200" b="1" dirty="0"/>
          </a:p>
          <a:p>
            <a:pPr marL="0" indent="0" algn="just">
              <a:buNone/>
            </a:pPr>
            <a:r>
              <a:rPr lang="tr-TR" sz="2200" b="1" dirty="0" smtClean="0"/>
              <a:t>13 – </a:t>
            </a:r>
            <a:r>
              <a:rPr lang="tr-TR" sz="2200" dirty="0" smtClean="0"/>
              <a:t>Ödemenin hak sahibine yapılabilmesi adına Ödeme Emri Belgesi’ nin Strateji Geliştirme Daire Başkanlığına gönderilmesiyle satın alma süreci sonlandırılır.</a:t>
            </a:r>
            <a:endParaRPr lang="tr-TR" sz="2200" b="1"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22</a:t>
            </a:fld>
            <a:endParaRPr lang="tr-TR" dirty="0"/>
          </a:p>
        </p:txBody>
      </p:sp>
    </p:spTree>
    <p:extLst>
      <p:ext uri="{BB962C8B-B14F-4D97-AF65-F5344CB8AC3E}">
        <p14:creationId xmlns:p14="http://schemas.microsoft.com/office/powerpoint/2010/main" val="20426149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1340768"/>
            <a:ext cx="7733480" cy="3672408"/>
          </a:xfrm>
        </p:spPr>
        <p:txBody>
          <a:bodyPr>
            <a:normAutofit/>
          </a:bodyPr>
          <a:lstStyle/>
          <a:p>
            <a:pPr marL="0" indent="0" algn="ctr">
              <a:buNone/>
            </a:pPr>
            <a:r>
              <a:rPr lang="tr-TR" sz="3600" b="1" i="1" dirty="0" smtClean="0"/>
              <a:t>DOĞRUDAN TEMİN ALIM SÜRECİNİN ANLATILDIĞI SUNUMUMUZU BEĞENDİNİZİ TEMENNİ EDER,</a:t>
            </a:r>
          </a:p>
          <a:p>
            <a:pPr marL="0" indent="0" algn="ctr">
              <a:buNone/>
            </a:pPr>
            <a:r>
              <a:rPr lang="tr-TR" sz="3600" b="1" i="1" dirty="0" smtClean="0"/>
              <a:t>BİZE ZAMAN AYIRDIĞINIZ İÇİN TEŞEKKÜR EDERİZ…</a:t>
            </a:r>
          </a:p>
        </p:txBody>
      </p:sp>
      <p:sp>
        <p:nvSpPr>
          <p:cNvPr id="4" name="Slayt Numarası Yer Tutucusu 3"/>
          <p:cNvSpPr>
            <a:spLocks noGrp="1"/>
          </p:cNvSpPr>
          <p:nvPr>
            <p:ph type="sldNum" sz="quarter" idx="15"/>
          </p:nvPr>
        </p:nvSpPr>
        <p:spPr/>
        <p:txBody>
          <a:bodyPr/>
          <a:lstStyle/>
          <a:p>
            <a:fld id="{3214077C-D2DB-4EEE-AEE6-43F499183D05}" type="slidenum">
              <a:rPr lang="tr-TR" smtClean="0"/>
              <a:pPr/>
              <a:t>23</a:t>
            </a:fld>
            <a:endParaRPr lang="tr-TR" dirty="0"/>
          </a:p>
        </p:txBody>
      </p:sp>
    </p:spTree>
    <p:extLst>
      <p:ext uri="{BB962C8B-B14F-4D97-AF65-F5344CB8AC3E}">
        <p14:creationId xmlns:p14="http://schemas.microsoft.com/office/powerpoint/2010/main" val="2674996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641492" y="1268760"/>
            <a:ext cx="7467600" cy="3365533"/>
          </a:xfrm>
        </p:spPr>
        <p:txBody>
          <a:bodyPr>
            <a:normAutofit/>
          </a:bodyPr>
          <a:lstStyle/>
          <a:p>
            <a:pPr marL="0" indent="0">
              <a:buNone/>
            </a:pPr>
            <a:r>
              <a:rPr lang="tr-TR" sz="2200" b="1" dirty="0"/>
              <a:t>2. Doğrudan Temin Bir </a:t>
            </a:r>
            <a:r>
              <a:rPr lang="tr-TR" sz="2200" b="1" dirty="0" smtClean="0"/>
              <a:t>İhale Usulü müdür?</a:t>
            </a:r>
          </a:p>
          <a:p>
            <a:pPr marL="0" indent="0" algn="just">
              <a:buNone/>
            </a:pPr>
            <a:endParaRPr lang="tr-TR" sz="2200" dirty="0"/>
          </a:p>
          <a:p>
            <a:pPr marL="0" indent="0" algn="just">
              <a:buNone/>
            </a:pPr>
            <a:r>
              <a:rPr lang="tr-TR" sz="2200" dirty="0"/>
              <a:t>Doğrudan </a:t>
            </a:r>
            <a:r>
              <a:rPr lang="tr-TR" sz="2200" dirty="0" smtClean="0"/>
              <a:t>Temin 15 Ağustos 2003 tarihli ve 25200 sayılı Resmi Gazete’ de yayımlanarak yürürlüğe giren 4964 Sayılı Bazı Kanunlarda Değişiklik Yapılması Hakkında Kanun ile bir </a:t>
            </a:r>
            <a:r>
              <a:rPr lang="tr-TR" sz="2200" dirty="0"/>
              <a:t>ihale usulü </a:t>
            </a:r>
            <a:r>
              <a:rPr lang="tr-TR" sz="2200" dirty="0" smtClean="0"/>
              <a:t>olmaktan çıkarılmıştır. </a:t>
            </a:r>
            <a:r>
              <a:rPr lang="tr-TR" sz="2200" dirty="0"/>
              <a:t>Doğrudan </a:t>
            </a:r>
            <a:r>
              <a:rPr lang="tr-TR" sz="2200" dirty="0" smtClean="0"/>
              <a:t>Temin </a:t>
            </a:r>
            <a:r>
              <a:rPr lang="tr-TR" sz="2200" dirty="0"/>
              <a:t>ile 4734 </a:t>
            </a:r>
            <a:r>
              <a:rPr lang="tr-TR" sz="2200" dirty="0" smtClean="0"/>
              <a:t>Sayılı </a:t>
            </a:r>
            <a:r>
              <a:rPr lang="tr-TR" sz="2200" dirty="0"/>
              <a:t>Kanunun 22 nci maddesinde belirtilen nitelikteki ihtiyaçların karşılanmasında kolaylık sağlanması </a:t>
            </a:r>
            <a:r>
              <a:rPr lang="tr-TR" sz="2200" dirty="0" smtClean="0"/>
              <a:t>amaçlanmıştır.</a:t>
            </a:r>
            <a:endParaRPr lang="tr-TR" sz="2200"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3</a:t>
            </a:fld>
            <a:endParaRPr lang="tr-TR" dirty="0"/>
          </a:p>
        </p:txBody>
      </p:sp>
    </p:spTree>
    <p:extLst>
      <p:ext uri="{BB962C8B-B14F-4D97-AF65-F5344CB8AC3E}">
        <p14:creationId xmlns:p14="http://schemas.microsoft.com/office/powerpoint/2010/main" val="38996851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88640"/>
            <a:ext cx="7467600" cy="6480720"/>
          </a:xfrm>
        </p:spPr>
        <p:txBody>
          <a:bodyPr>
            <a:normAutofit fontScale="92500" lnSpcReduction="10000"/>
          </a:bodyPr>
          <a:lstStyle/>
          <a:p>
            <a:pPr marL="0" indent="0">
              <a:buNone/>
            </a:pPr>
            <a:r>
              <a:rPr lang="tr-TR" b="1" dirty="0"/>
              <a:t>3. Doğrudan Temin Alım Süreci Nasıl İşler</a:t>
            </a:r>
            <a:r>
              <a:rPr lang="tr-TR" b="1" dirty="0" smtClean="0"/>
              <a:t>?</a:t>
            </a:r>
          </a:p>
          <a:p>
            <a:pPr>
              <a:buFont typeface="Wingdings" panose="05000000000000000000" pitchFamily="2" charset="2"/>
              <a:buChar char="Ø"/>
            </a:pPr>
            <a:endParaRPr lang="tr-TR" dirty="0"/>
          </a:p>
          <a:p>
            <a:pPr>
              <a:buFont typeface="Wingdings" panose="05000000000000000000" pitchFamily="2" charset="2"/>
              <a:buChar char="Ø"/>
            </a:pPr>
            <a:r>
              <a:rPr lang="tr-TR" dirty="0" smtClean="0"/>
              <a:t>İhtiyacın </a:t>
            </a:r>
            <a:r>
              <a:rPr lang="tr-TR" dirty="0"/>
              <a:t>ortaya </a:t>
            </a:r>
            <a:r>
              <a:rPr lang="tr-TR" dirty="0" smtClean="0"/>
              <a:t>çıkması.</a:t>
            </a:r>
            <a:endParaRPr lang="tr-TR" dirty="0"/>
          </a:p>
          <a:p>
            <a:pPr>
              <a:buFont typeface="Wingdings" panose="05000000000000000000" pitchFamily="2" charset="2"/>
              <a:buChar char="Ø"/>
            </a:pPr>
            <a:r>
              <a:rPr lang="tr-TR" dirty="0" smtClean="0"/>
              <a:t>Yaklaşık </a:t>
            </a:r>
            <a:r>
              <a:rPr lang="tr-TR" dirty="0"/>
              <a:t>maliyetin </a:t>
            </a:r>
            <a:r>
              <a:rPr lang="tr-TR" dirty="0" smtClean="0"/>
              <a:t>hesaplanması. </a:t>
            </a:r>
            <a:r>
              <a:rPr lang="tr-TR" dirty="0"/>
              <a:t>(Zorunlu olmamakla birlikte </a:t>
            </a:r>
            <a:r>
              <a:rPr lang="tr-TR" dirty="0" smtClean="0"/>
              <a:t>Doğrudan Teminin </a:t>
            </a:r>
            <a:r>
              <a:rPr lang="tr-TR" dirty="0"/>
              <a:t>parasal limitleri içinde kalıp kalmadığını tespit etmek için </a:t>
            </a:r>
            <a:r>
              <a:rPr lang="tr-TR" dirty="0" smtClean="0"/>
              <a:t>yapılabilir.)</a:t>
            </a:r>
            <a:endParaRPr lang="tr-TR" dirty="0"/>
          </a:p>
          <a:p>
            <a:pPr>
              <a:buFont typeface="Wingdings" panose="05000000000000000000" pitchFamily="2" charset="2"/>
              <a:buChar char="Ø"/>
            </a:pPr>
            <a:r>
              <a:rPr lang="tr-TR" dirty="0" smtClean="0"/>
              <a:t>İhale Yetkilisi’ nden onay alınması.</a:t>
            </a:r>
            <a:endParaRPr lang="tr-TR" dirty="0"/>
          </a:p>
          <a:p>
            <a:pPr>
              <a:buFont typeface="Wingdings" panose="05000000000000000000" pitchFamily="2" charset="2"/>
              <a:buChar char="Ø"/>
            </a:pPr>
            <a:r>
              <a:rPr lang="tr-TR" dirty="0" smtClean="0"/>
              <a:t>İhale Yetkilisi’ nce </a:t>
            </a:r>
            <a:r>
              <a:rPr lang="tr-TR" dirty="0"/>
              <a:t>yapılacak </a:t>
            </a:r>
            <a:r>
              <a:rPr lang="tr-TR" dirty="0" smtClean="0"/>
              <a:t>görevlendirme.</a:t>
            </a:r>
            <a:endParaRPr lang="tr-TR" dirty="0"/>
          </a:p>
          <a:p>
            <a:pPr>
              <a:buFont typeface="Wingdings" panose="05000000000000000000" pitchFamily="2" charset="2"/>
              <a:buChar char="Ø"/>
            </a:pPr>
            <a:r>
              <a:rPr lang="tr-TR" dirty="0" smtClean="0"/>
              <a:t>Görevlendirilen </a:t>
            </a:r>
            <a:r>
              <a:rPr lang="tr-TR" dirty="0"/>
              <a:t>kişi veya kişilerce piyasa fiyat araştırması </a:t>
            </a:r>
            <a:r>
              <a:rPr lang="tr-TR" dirty="0" smtClean="0"/>
              <a:t>yapılması.</a:t>
            </a:r>
            <a:endParaRPr lang="tr-TR" dirty="0"/>
          </a:p>
          <a:p>
            <a:pPr>
              <a:buFont typeface="Wingdings" panose="05000000000000000000" pitchFamily="2" charset="2"/>
              <a:buChar char="Ø"/>
            </a:pPr>
            <a:r>
              <a:rPr lang="tr-TR" dirty="0" smtClean="0"/>
              <a:t>Görevlendirilen </a:t>
            </a:r>
            <a:r>
              <a:rPr lang="tr-TR" dirty="0"/>
              <a:t>kişi veya kişilerce alımın </a:t>
            </a:r>
            <a:r>
              <a:rPr lang="tr-TR" dirty="0" smtClean="0"/>
              <a:t>gerçekleştirilmesi.</a:t>
            </a:r>
            <a:endParaRPr lang="tr-TR" dirty="0"/>
          </a:p>
          <a:p>
            <a:pPr>
              <a:buFont typeface="Wingdings" panose="05000000000000000000" pitchFamily="2" charset="2"/>
              <a:buChar char="Ø"/>
            </a:pPr>
            <a:r>
              <a:rPr lang="tr-TR" dirty="0" smtClean="0"/>
              <a:t>Muayene </a:t>
            </a:r>
            <a:r>
              <a:rPr lang="tr-TR" dirty="0"/>
              <a:t>kabul işlemlerinin yapılarak malın teslim </a:t>
            </a:r>
            <a:r>
              <a:rPr lang="tr-TR" dirty="0" smtClean="0"/>
              <a:t>alınması.</a:t>
            </a:r>
            <a:endParaRPr lang="tr-TR" dirty="0"/>
          </a:p>
          <a:p>
            <a:pPr>
              <a:buFont typeface="Wingdings" panose="05000000000000000000" pitchFamily="2" charset="2"/>
              <a:buChar char="Ø"/>
            </a:pPr>
            <a:r>
              <a:rPr lang="tr-TR" dirty="0" smtClean="0"/>
              <a:t>Ödemeye </a:t>
            </a:r>
            <a:r>
              <a:rPr lang="tr-TR" dirty="0"/>
              <a:t>ilişkin belgelerin hazırlanarak muhasebe birimine </a:t>
            </a:r>
            <a:r>
              <a:rPr lang="tr-TR" dirty="0" smtClean="0"/>
              <a:t>gönderilmesi.</a:t>
            </a:r>
            <a:endParaRPr lang="tr-TR" dirty="0"/>
          </a:p>
          <a:p>
            <a:pPr>
              <a:buFont typeface="Wingdings" panose="05000000000000000000" pitchFamily="2" charset="2"/>
              <a:buChar char="Ø"/>
            </a:pPr>
            <a:r>
              <a:rPr lang="tr-TR" dirty="0" smtClean="0"/>
              <a:t>Muhasebe </a:t>
            </a:r>
            <a:r>
              <a:rPr lang="tr-TR" dirty="0"/>
              <a:t>birimince tutarın hak sahibine </a:t>
            </a:r>
            <a:r>
              <a:rPr lang="tr-TR" dirty="0" smtClean="0"/>
              <a:t>ödenmesi.</a:t>
            </a:r>
            <a:endParaRPr lang="tr-TR"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4</a:t>
            </a:fld>
            <a:endParaRPr lang="tr-TR" dirty="0"/>
          </a:p>
        </p:txBody>
      </p:sp>
    </p:spTree>
    <p:extLst>
      <p:ext uri="{BB962C8B-B14F-4D97-AF65-F5344CB8AC3E}">
        <p14:creationId xmlns:p14="http://schemas.microsoft.com/office/powerpoint/2010/main" val="2584443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23528" y="260648"/>
            <a:ext cx="7467600" cy="6480720"/>
          </a:xfrm>
        </p:spPr>
        <p:txBody>
          <a:bodyPr>
            <a:normAutofit fontScale="92500" lnSpcReduction="10000"/>
          </a:bodyPr>
          <a:lstStyle/>
          <a:p>
            <a:pPr marL="0" indent="0">
              <a:buNone/>
            </a:pPr>
            <a:r>
              <a:rPr lang="tr-TR" b="1" dirty="0"/>
              <a:t>4. Doğrudan Teminin Getirdiği </a:t>
            </a:r>
            <a:r>
              <a:rPr lang="tr-TR" b="1" dirty="0" smtClean="0"/>
              <a:t>Kolaylıklar</a:t>
            </a:r>
          </a:p>
          <a:p>
            <a:pPr marL="0" indent="0">
              <a:buNone/>
            </a:pPr>
            <a:r>
              <a:rPr lang="tr-TR" b="1" dirty="0"/>
              <a:t> </a:t>
            </a:r>
            <a:r>
              <a:rPr lang="tr-TR" b="1" dirty="0" smtClean="0"/>
              <a:t>   Nelerdir?</a:t>
            </a:r>
          </a:p>
          <a:p>
            <a:pPr marL="0" indent="0">
              <a:buNone/>
            </a:pPr>
            <a:endParaRPr lang="tr-TR" dirty="0"/>
          </a:p>
          <a:p>
            <a:pPr>
              <a:buFont typeface="Wingdings" panose="05000000000000000000" pitchFamily="2" charset="2"/>
              <a:buChar char="Ø"/>
            </a:pPr>
            <a:r>
              <a:rPr lang="tr-TR" dirty="0" smtClean="0"/>
              <a:t>İhale </a:t>
            </a:r>
            <a:r>
              <a:rPr lang="tr-TR" dirty="0"/>
              <a:t>dokümanı hazırlanması zorunlu değildir. 22/d bendine göre yapılacak alımlarda yaklaşık maliyet tespiti zorunlu olmamakla birlikte işin limit altında olup olmadığının tespiti için </a:t>
            </a:r>
            <a:r>
              <a:rPr lang="tr-TR" dirty="0" smtClean="0"/>
              <a:t>araştırma yapılabilir.</a:t>
            </a:r>
            <a:endParaRPr lang="tr-TR" dirty="0"/>
          </a:p>
          <a:p>
            <a:pPr>
              <a:buFont typeface="Wingdings" panose="05000000000000000000" pitchFamily="2" charset="2"/>
              <a:buChar char="Ø"/>
            </a:pPr>
            <a:r>
              <a:rPr lang="tr-TR" dirty="0" smtClean="0"/>
              <a:t>İlan </a:t>
            </a:r>
            <a:r>
              <a:rPr lang="tr-TR" dirty="0"/>
              <a:t>yapılması ve teminat alınması zorunlu değildir</a:t>
            </a:r>
            <a:r>
              <a:rPr lang="tr-TR" dirty="0" smtClean="0"/>
              <a:t>.</a:t>
            </a:r>
            <a:endParaRPr lang="tr-TR" dirty="0"/>
          </a:p>
          <a:p>
            <a:pPr>
              <a:buFont typeface="Wingdings" panose="05000000000000000000" pitchFamily="2" charset="2"/>
              <a:buChar char="Ø"/>
            </a:pPr>
            <a:r>
              <a:rPr lang="tr-TR" dirty="0" smtClean="0"/>
              <a:t>İhale Komisyonu </a:t>
            </a:r>
            <a:r>
              <a:rPr lang="tr-TR" dirty="0"/>
              <a:t>kurulması ve karar alınması zorunlu değildir</a:t>
            </a:r>
            <a:r>
              <a:rPr lang="tr-TR" dirty="0" smtClean="0"/>
              <a:t>.</a:t>
            </a:r>
            <a:endParaRPr lang="tr-TR" dirty="0"/>
          </a:p>
          <a:p>
            <a:pPr>
              <a:buFont typeface="Wingdings" panose="05000000000000000000" pitchFamily="2" charset="2"/>
              <a:buChar char="Ø"/>
            </a:pPr>
            <a:r>
              <a:rPr lang="tr-TR" dirty="0" smtClean="0"/>
              <a:t>Yazılı </a:t>
            </a:r>
            <a:r>
              <a:rPr lang="tr-TR" dirty="0"/>
              <a:t>teklif alınması zorunluluğu olmamakla birlikte Türk Hukuk Sistemi açısından yazılı olma bir geçerlilik şartı </a:t>
            </a:r>
            <a:r>
              <a:rPr lang="tr-TR" dirty="0" smtClean="0"/>
              <a:t>olduğundan, </a:t>
            </a:r>
            <a:r>
              <a:rPr lang="tr-TR" dirty="0"/>
              <a:t>tekliflerin yazılı olması faydalıdır</a:t>
            </a:r>
            <a:r>
              <a:rPr lang="tr-TR" dirty="0" smtClean="0"/>
              <a:t>.</a:t>
            </a:r>
            <a:endParaRPr lang="tr-TR" dirty="0"/>
          </a:p>
          <a:p>
            <a:pPr>
              <a:buFont typeface="Wingdings" panose="05000000000000000000" pitchFamily="2" charset="2"/>
              <a:buChar char="Ø"/>
            </a:pPr>
            <a:r>
              <a:rPr lang="tr-TR" dirty="0" smtClean="0"/>
              <a:t>Kanunun </a:t>
            </a:r>
            <a:r>
              <a:rPr lang="tr-TR" dirty="0"/>
              <a:t>10 uncu maddesinde sayılan </a:t>
            </a:r>
            <a:r>
              <a:rPr lang="tr-TR" dirty="0" smtClean="0"/>
              <a:t>yeterlik </a:t>
            </a:r>
            <a:r>
              <a:rPr lang="tr-TR" dirty="0"/>
              <a:t>kurallarına uymak zorunlu değildir</a:t>
            </a:r>
            <a:r>
              <a:rPr lang="tr-TR" dirty="0" smtClean="0"/>
              <a:t>.</a:t>
            </a:r>
            <a:endParaRPr lang="tr-TR" dirty="0"/>
          </a:p>
          <a:p>
            <a:pPr>
              <a:buFont typeface="Wingdings" panose="05000000000000000000" pitchFamily="2" charset="2"/>
              <a:buChar char="Ø"/>
            </a:pPr>
            <a:r>
              <a:rPr lang="tr-TR" dirty="0" smtClean="0"/>
              <a:t>Aynı maddede </a:t>
            </a:r>
            <a:r>
              <a:rPr lang="tr-TR" dirty="0"/>
              <a:t>belirtilen haller dışında şartname ve sözleşme düzenleme zorunluluğu yoktur</a:t>
            </a:r>
            <a:r>
              <a:rPr lang="tr-TR" dirty="0" smtClean="0"/>
              <a:t>.</a:t>
            </a:r>
            <a:endParaRPr lang="tr-TR" dirty="0"/>
          </a:p>
          <a:p>
            <a:endParaRPr lang="tr-TR"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5</a:t>
            </a:fld>
            <a:endParaRPr lang="tr-TR" dirty="0"/>
          </a:p>
        </p:txBody>
      </p:sp>
    </p:spTree>
    <p:extLst>
      <p:ext uri="{BB962C8B-B14F-4D97-AF65-F5344CB8AC3E}">
        <p14:creationId xmlns:p14="http://schemas.microsoft.com/office/powerpoint/2010/main" val="982659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793299"/>
            <a:ext cx="7706511" cy="5184576"/>
          </a:xfrm>
        </p:spPr>
        <p:txBody>
          <a:bodyPr>
            <a:normAutofit/>
          </a:bodyPr>
          <a:lstStyle/>
          <a:p>
            <a:pPr marL="0" indent="0">
              <a:buNone/>
            </a:pPr>
            <a:r>
              <a:rPr lang="tr-TR" sz="2200" b="1" dirty="0"/>
              <a:t>5. Doğrudan Temin Suretiyle Yapılacak </a:t>
            </a:r>
            <a:r>
              <a:rPr lang="tr-TR" sz="2200" b="1" dirty="0" smtClean="0"/>
              <a:t>Alımlarda</a:t>
            </a:r>
          </a:p>
          <a:p>
            <a:pPr marL="0" indent="0">
              <a:buNone/>
            </a:pPr>
            <a:r>
              <a:rPr lang="tr-TR" sz="2200" b="1" dirty="0"/>
              <a:t> </a:t>
            </a:r>
            <a:r>
              <a:rPr lang="tr-TR" sz="2200" b="1" dirty="0" smtClean="0"/>
              <a:t>   Düzenlenecek </a:t>
            </a:r>
            <a:r>
              <a:rPr lang="tr-TR" sz="2200" b="1" dirty="0"/>
              <a:t>Onay Belgesi Nedir</a:t>
            </a:r>
            <a:r>
              <a:rPr lang="tr-TR" sz="2200" b="1" dirty="0" smtClean="0"/>
              <a:t>?</a:t>
            </a:r>
          </a:p>
          <a:p>
            <a:pPr marL="0" indent="0">
              <a:buNone/>
            </a:pPr>
            <a:endParaRPr lang="tr-TR" sz="2200" dirty="0"/>
          </a:p>
          <a:p>
            <a:pPr marL="0" indent="0" algn="just">
              <a:buNone/>
            </a:pPr>
            <a:r>
              <a:rPr lang="tr-TR" sz="2200" dirty="0"/>
              <a:t>Merkezi Yönetim Harcama Belgeleri </a:t>
            </a:r>
            <a:r>
              <a:rPr lang="tr-TR" sz="2200" dirty="0" smtClean="0"/>
              <a:t>Yönetmeliği</a:t>
            </a:r>
            <a:r>
              <a:rPr lang="tr-TR" sz="2200" dirty="0"/>
              <a:t> </a:t>
            </a:r>
            <a:r>
              <a:rPr lang="tr-TR" sz="2200" dirty="0" smtClean="0"/>
              <a:t>ile belirlenmiş olan Onay Belgesi, Doğrudan Temin </a:t>
            </a:r>
            <a:r>
              <a:rPr lang="tr-TR" sz="2200" dirty="0"/>
              <a:t>suretiyle yapılacak </a:t>
            </a:r>
            <a:r>
              <a:rPr lang="tr-TR" sz="2200" dirty="0" smtClean="0"/>
              <a:t>alımlarda; alımın konusu, </a:t>
            </a:r>
            <a:r>
              <a:rPr lang="tr-TR" sz="2200" dirty="0"/>
              <a:t>işin nev’i, niteliği, varsa proje numarası, miktarı, gereken hallerde yaklaşık maliyeti, kullanılabilir ödeneği ve tertibi, alımda uygulanacak </a:t>
            </a:r>
            <a:r>
              <a:rPr lang="tr-TR" sz="2200" dirty="0" smtClean="0"/>
              <a:t>usul, </a:t>
            </a:r>
            <a:r>
              <a:rPr lang="tr-TR" sz="2200" dirty="0"/>
              <a:t>avans ve fiyat farkı verilecekse şartlarını </a:t>
            </a:r>
            <a:r>
              <a:rPr lang="tr-TR" sz="2200" dirty="0" smtClean="0"/>
              <a:t>gösteren, piyasa fiyat araştırmasını yapacak olan kişi veya kişilerin belirtildiği </a:t>
            </a:r>
            <a:r>
              <a:rPr lang="tr-TR" sz="2200" dirty="0"/>
              <a:t>ve </a:t>
            </a:r>
            <a:r>
              <a:rPr lang="tr-TR" sz="2200" dirty="0" smtClean="0"/>
              <a:t>Harcama Yetkilisi (İhale Yetkilisi</a:t>
            </a:r>
            <a:r>
              <a:rPr lang="tr-TR" sz="2200" dirty="0"/>
              <a:t>) tarafından </a:t>
            </a:r>
            <a:r>
              <a:rPr lang="tr-TR" sz="2200" dirty="0" smtClean="0"/>
              <a:t>imzalanan belgedir</a:t>
            </a:r>
            <a:r>
              <a:rPr lang="tr-TR" sz="2200" dirty="0"/>
              <a:t>.</a:t>
            </a:r>
          </a:p>
        </p:txBody>
      </p:sp>
      <p:sp>
        <p:nvSpPr>
          <p:cNvPr id="4" name="Slayt Numarası Yer Tutucusu 3"/>
          <p:cNvSpPr>
            <a:spLocks noGrp="1"/>
          </p:cNvSpPr>
          <p:nvPr>
            <p:ph type="sldNum" sz="quarter" idx="15"/>
          </p:nvPr>
        </p:nvSpPr>
        <p:spPr/>
        <p:txBody>
          <a:bodyPr/>
          <a:lstStyle/>
          <a:p>
            <a:fld id="{3214077C-D2DB-4EEE-AEE6-43F499183D05}" type="slidenum">
              <a:rPr lang="tr-TR" smtClean="0"/>
              <a:pPr/>
              <a:t>6</a:t>
            </a:fld>
            <a:endParaRPr lang="tr-TR" dirty="0"/>
          </a:p>
        </p:txBody>
      </p:sp>
    </p:spTree>
    <p:extLst>
      <p:ext uri="{BB962C8B-B14F-4D97-AF65-F5344CB8AC3E}">
        <p14:creationId xmlns:p14="http://schemas.microsoft.com/office/powerpoint/2010/main" val="15912520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549474"/>
            <a:ext cx="7467600" cy="5184576"/>
          </a:xfrm>
        </p:spPr>
        <p:txBody>
          <a:bodyPr>
            <a:normAutofit/>
          </a:bodyPr>
          <a:lstStyle/>
          <a:p>
            <a:pPr marL="0" indent="0">
              <a:buNone/>
            </a:pPr>
            <a:r>
              <a:rPr lang="tr-TR" sz="2200" b="1" dirty="0" smtClean="0"/>
              <a:t>6. </a:t>
            </a:r>
            <a:r>
              <a:rPr lang="tr-TR" sz="2200" b="1" dirty="0"/>
              <a:t>Piyasa Fiyat Araştırması Tutanağı Nedir</a:t>
            </a:r>
            <a:r>
              <a:rPr lang="tr-TR" sz="2200" b="1" dirty="0" smtClean="0"/>
              <a:t>?</a:t>
            </a:r>
          </a:p>
          <a:p>
            <a:pPr marL="0" indent="0">
              <a:buNone/>
            </a:pPr>
            <a:endParaRPr lang="tr-TR" sz="2200" dirty="0"/>
          </a:p>
          <a:p>
            <a:pPr marL="0" indent="0" algn="just">
              <a:buNone/>
            </a:pPr>
            <a:r>
              <a:rPr lang="tr-TR" sz="2200" dirty="0"/>
              <a:t>Doğrudan </a:t>
            </a:r>
            <a:r>
              <a:rPr lang="tr-TR" sz="2200" dirty="0" smtClean="0"/>
              <a:t>Temin </a:t>
            </a:r>
            <a:r>
              <a:rPr lang="tr-TR" sz="2200" dirty="0"/>
              <a:t>usulüyle ihale komisyonu kurulmadan yapılacak alımlarda, alımı yapmakla görevlendirilen kişi veya kişilerce yapılan piyasa fiyat araştırması </a:t>
            </a:r>
            <a:r>
              <a:rPr lang="tr-TR" sz="2200" dirty="0" smtClean="0"/>
              <a:t>sonucunda, </a:t>
            </a:r>
            <a:r>
              <a:rPr lang="tr-TR" sz="2200" dirty="0"/>
              <a:t>alınan teklifleri ve uygun görülen fiyat ile yükleniciyi gösteren; söz konusu kişi veya kişilerce imzalanan </a:t>
            </a:r>
            <a:r>
              <a:rPr lang="tr-TR" sz="2200" dirty="0" smtClean="0"/>
              <a:t>tutanaktır.</a:t>
            </a:r>
          </a:p>
          <a:p>
            <a:pPr marL="0" indent="0" algn="just">
              <a:buNone/>
            </a:pPr>
            <a:endParaRPr lang="tr-TR" sz="2200" dirty="0"/>
          </a:p>
          <a:p>
            <a:pPr marL="0" indent="0" algn="just">
              <a:buNone/>
            </a:pPr>
            <a:r>
              <a:rPr lang="tr-TR" sz="2200" dirty="0"/>
              <a:t>Piyasa fiyat araştırmasında teklifler yazılı alınabileceği </a:t>
            </a:r>
            <a:r>
              <a:rPr lang="tr-TR" sz="2200" dirty="0" smtClean="0"/>
              <a:t>gibi </a:t>
            </a:r>
            <a:r>
              <a:rPr lang="tr-TR" sz="2200" dirty="0"/>
              <a:t>internet üzerinden fiyat araştırması yapılabilir veya sözlü olarak da alınabilir. Ancak yazılı olarak alınması Türk Hukuk Sistemi açısından daha uygundur</a:t>
            </a:r>
            <a:r>
              <a:rPr lang="tr-TR" sz="2200" dirty="0" smtClean="0"/>
              <a:t>.</a:t>
            </a:r>
            <a:endParaRPr lang="tr-TR" sz="2200"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7</a:t>
            </a:fld>
            <a:endParaRPr lang="tr-TR" dirty="0"/>
          </a:p>
        </p:txBody>
      </p:sp>
    </p:spTree>
    <p:extLst>
      <p:ext uri="{BB962C8B-B14F-4D97-AF65-F5344CB8AC3E}">
        <p14:creationId xmlns:p14="http://schemas.microsoft.com/office/powerpoint/2010/main" val="6069158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23528" y="260648"/>
            <a:ext cx="7805488" cy="6408712"/>
          </a:xfrm>
        </p:spPr>
        <p:txBody>
          <a:bodyPr>
            <a:noAutofit/>
          </a:bodyPr>
          <a:lstStyle/>
          <a:p>
            <a:pPr marL="0" indent="0">
              <a:buNone/>
            </a:pPr>
            <a:r>
              <a:rPr lang="tr-TR" sz="2200" b="1" dirty="0"/>
              <a:t>7</a:t>
            </a:r>
            <a:r>
              <a:rPr lang="tr-TR" sz="2200" b="1" dirty="0" smtClean="0"/>
              <a:t>. </a:t>
            </a:r>
            <a:r>
              <a:rPr lang="tr-TR" sz="2200" b="1" dirty="0"/>
              <a:t>Doğrudan Temin Usulüne Hangi </a:t>
            </a:r>
            <a:r>
              <a:rPr lang="tr-TR" sz="2200" b="1" dirty="0" smtClean="0"/>
              <a:t>Hallerde</a:t>
            </a:r>
          </a:p>
          <a:p>
            <a:pPr marL="0" indent="0">
              <a:buNone/>
            </a:pPr>
            <a:r>
              <a:rPr lang="tr-TR" sz="2200" b="1" dirty="0"/>
              <a:t> </a:t>
            </a:r>
            <a:r>
              <a:rPr lang="tr-TR" sz="2200" b="1" dirty="0" smtClean="0"/>
              <a:t>   Başvurulur?</a:t>
            </a:r>
          </a:p>
          <a:p>
            <a:pPr marL="0" indent="0">
              <a:buNone/>
            </a:pPr>
            <a:endParaRPr lang="tr-TR" sz="2200" dirty="0"/>
          </a:p>
          <a:p>
            <a:pPr marL="0" indent="0" algn="just">
              <a:buNone/>
            </a:pPr>
            <a:r>
              <a:rPr lang="tr-TR" sz="2200" dirty="0"/>
              <a:t> </a:t>
            </a:r>
            <a:r>
              <a:rPr lang="tr-TR" sz="2200" dirty="0" smtClean="0"/>
              <a:t>   Doğrudan </a:t>
            </a:r>
            <a:r>
              <a:rPr lang="tr-TR" sz="2200" dirty="0"/>
              <a:t>T</a:t>
            </a:r>
            <a:r>
              <a:rPr lang="tr-TR" sz="2200" dirty="0" smtClean="0"/>
              <a:t>emin </a:t>
            </a:r>
            <a:r>
              <a:rPr lang="tr-TR" sz="2200" dirty="0"/>
              <a:t>usulüne</a:t>
            </a:r>
            <a:r>
              <a:rPr lang="tr-TR" sz="2200" dirty="0" smtClean="0"/>
              <a:t>;</a:t>
            </a:r>
          </a:p>
          <a:p>
            <a:pPr marL="0" indent="0" algn="just">
              <a:buNone/>
            </a:pPr>
            <a:endParaRPr lang="tr-TR" sz="2200" dirty="0"/>
          </a:p>
          <a:p>
            <a:pPr algn="just">
              <a:buFont typeface="Wingdings" panose="05000000000000000000" pitchFamily="2" charset="2"/>
              <a:buChar char="Ø"/>
            </a:pPr>
            <a:r>
              <a:rPr lang="tr-TR" sz="2200" dirty="0" smtClean="0"/>
              <a:t>İhtiyacın </a:t>
            </a:r>
            <a:r>
              <a:rPr lang="tr-TR" sz="2200" dirty="0"/>
              <a:t>sadece gerçek veya tüzel tek kişi tarafından karşılanabileceğinin </a:t>
            </a:r>
            <a:r>
              <a:rPr lang="tr-TR" sz="2200" dirty="0" smtClean="0"/>
              <a:t>tespiti</a:t>
            </a:r>
            <a:r>
              <a:rPr lang="tr-TR" sz="2200" dirty="0"/>
              <a:t> </a:t>
            </a:r>
            <a:r>
              <a:rPr lang="tr-TR" sz="2200" dirty="0" smtClean="0"/>
              <a:t>ile ayrıca </a:t>
            </a:r>
            <a:r>
              <a:rPr lang="tr-TR" sz="2200" dirty="0"/>
              <a:t>bir taahhüt kapsamında; taahhüt konusu sözleşme veya şartnamede yer alan hükümler nedeniyle belli bir marka veya modelli malın alınmasının zorunlu olduğu </a:t>
            </a:r>
            <a:r>
              <a:rPr lang="tr-TR" sz="2200" dirty="0" smtClean="0"/>
              <a:t>hallerde, (22/a)</a:t>
            </a:r>
          </a:p>
          <a:p>
            <a:pPr marL="0" indent="0" algn="just">
              <a:buNone/>
            </a:pPr>
            <a:endParaRPr lang="tr-TR" sz="2200" dirty="0"/>
          </a:p>
          <a:p>
            <a:pPr algn="just">
              <a:buFont typeface="Wingdings" panose="05000000000000000000" pitchFamily="2" charset="2"/>
              <a:buChar char="Ø"/>
            </a:pPr>
            <a:r>
              <a:rPr lang="tr-TR" sz="2200" dirty="0"/>
              <a:t>Sadece gerçek veya tüzel tek kişinin ihtiyaç ile ilgili bilimsel, teknik, fikri veya sanatsal vb. nedenlerle özel bir hakka sahip olması </a:t>
            </a:r>
            <a:r>
              <a:rPr lang="tr-TR" sz="2200" dirty="0" smtClean="0"/>
              <a:t>durumunda,</a:t>
            </a:r>
            <a:r>
              <a:rPr lang="tr-TR" sz="2000" dirty="0" smtClean="0"/>
              <a:t> </a:t>
            </a:r>
            <a:r>
              <a:rPr lang="tr-TR" sz="2200" dirty="0" smtClean="0"/>
              <a:t>(22/b)</a:t>
            </a:r>
          </a:p>
        </p:txBody>
      </p:sp>
      <p:sp>
        <p:nvSpPr>
          <p:cNvPr id="4" name="Slayt Numarası Yer Tutucusu 3"/>
          <p:cNvSpPr>
            <a:spLocks noGrp="1"/>
          </p:cNvSpPr>
          <p:nvPr>
            <p:ph type="sldNum" sz="quarter" idx="15"/>
          </p:nvPr>
        </p:nvSpPr>
        <p:spPr/>
        <p:txBody>
          <a:bodyPr/>
          <a:lstStyle/>
          <a:p>
            <a:fld id="{3214077C-D2DB-4EEE-AEE6-43F499183D05}" type="slidenum">
              <a:rPr lang="tr-TR" smtClean="0"/>
              <a:pPr/>
              <a:t>8</a:t>
            </a:fld>
            <a:endParaRPr lang="tr-TR" dirty="0"/>
          </a:p>
        </p:txBody>
      </p:sp>
    </p:spTree>
    <p:extLst>
      <p:ext uri="{BB962C8B-B14F-4D97-AF65-F5344CB8AC3E}">
        <p14:creationId xmlns:p14="http://schemas.microsoft.com/office/powerpoint/2010/main" val="42689410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908720"/>
            <a:ext cx="7733480" cy="4752528"/>
          </a:xfrm>
        </p:spPr>
        <p:txBody>
          <a:bodyPr>
            <a:normAutofit/>
          </a:bodyPr>
          <a:lstStyle/>
          <a:p>
            <a:pPr algn="just">
              <a:buFont typeface="Wingdings" panose="05000000000000000000" pitchFamily="2" charset="2"/>
              <a:buChar char="Ø"/>
            </a:pPr>
            <a:r>
              <a:rPr lang="tr-TR" sz="2200" dirty="0"/>
              <a:t>Mevcut mal, ekipman, teknoloji veya hizmetlerle uyumun ve standardizasyonun sağlanması için zorunlu olan mal ve hizmetlerin, asıl sözleşmeye dayalı olarak düzenlenecek ve toplam süreleri üç yılı geçmeyecek sözleşmelerle ilk alım yapılan gerçek veya tüzel kişiden alınacağı, (22/c</a:t>
            </a:r>
            <a:r>
              <a:rPr lang="tr-TR" sz="2200" dirty="0" smtClean="0"/>
              <a:t>)</a:t>
            </a:r>
          </a:p>
          <a:p>
            <a:pPr marL="0" indent="0" algn="just">
              <a:buNone/>
            </a:pPr>
            <a:endParaRPr lang="tr-TR" sz="2200" dirty="0"/>
          </a:p>
          <a:p>
            <a:pPr marL="268288" indent="-268288" algn="just">
              <a:buNone/>
              <a:tabLst>
                <a:tab pos="806450" algn="l"/>
              </a:tabLst>
            </a:pPr>
            <a:r>
              <a:rPr lang="tr-TR" sz="2200" dirty="0" smtClean="0"/>
              <a:t>    </a:t>
            </a:r>
            <a:r>
              <a:rPr lang="tr-TR" sz="2200" b="1" u="sng" dirty="0" smtClean="0"/>
              <a:t>Not:</a:t>
            </a:r>
            <a:r>
              <a:rPr lang="tr-TR" sz="2200" dirty="0" smtClean="0"/>
              <a:t> </a:t>
            </a:r>
            <a:r>
              <a:rPr lang="tr-TR" sz="2200" dirty="0"/>
              <a:t>Bu </a:t>
            </a:r>
            <a:r>
              <a:rPr lang="tr-TR" sz="2200" dirty="0" smtClean="0"/>
              <a:t>ihtiyaç taleplerinin </a:t>
            </a:r>
            <a:r>
              <a:rPr lang="tr-TR" sz="2200" dirty="0"/>
              <a:t>idarelerin teknik </a:t>
            </a:r>
            <a:r>
              <a:rPr lang="tr-TR" sz="2200" dirty="0" smtClean="0"/>
              <a:t>birimlerince yapılması </a:t>
            </a:r>
            <a:r>
              <a:rPr lang="tr-TR" sz="2200" dirty="0"/>
              <a:t>esas olmakla birlikte konu ile ilgili kuruluşlardan teknik yardım alınması da mümkün bulunmaktadır</a:t>
            </a:r>
            <a:r>
              <a:rPr lang="tr-TR" sz="2200" dirty="0" smtClean="0"/>
              <a:t>. </a:t>
            </a:r>
            <a:r>
              <a:rPr lang="tr-TR" sz="2200" dirty="0"/>
              <a:t>Bu bent kapsamında yapılan alımlarda madde metninde belirtildiği üzere sözleşme yapılması </a:t>
            </a:r>
            <a:r>
              <a:rPr lang="tr-TR" sz="2200" dirty="0" smtClean="0"/>
              <a:t>zorunludur.</a:t>
            </a:r>
            <a:endParaRPr lang="tr-TR" sz="2200" b="1" u="sng" dirty="0"/>
          </a:p>
        </p:txBody>
      </p:sp>
      <p:sp>
        <p:nvSpPr>
          <p:cNvPr id="4" name="Slayt Numarası Yer Tutucusu 3"/>
          <p:cNvSpPr>
            <a:spLocks noGrp="1"/>
          </p:cNvSpPr>
          <p:nvPr>
            <p:ph type="sldNum" sz="quarter" idx="15"/>
          </p:nvPr>
        </p:nvSpPr>
        <p:spPr/>
        <p:txBody>
          <a:bodyPr/>
          <a:lstStyle/>
          <a:p>
            <a:fld id="{3214077C-D2DB-4EEE-AEE6-43F499183D05}" type="slidenum">
              <a:rPr lang="tr-TR" smtClean="0"/>
              <a:pPr/>
              <a:t>9</a:t>
            </a:fld>
            <a:endParaRPr lang="tr-TR" dirty="0"/>
          </a:p>
        </p:txBody>
      </p:sp>
    </p:spTree>
    <p:extLst>
      <p:ext uri="{BB962C8B-B14F-4D97-AF65-F5344CB8AC3E}">
        <p14:creationId xmlns:p14="http://schemas.microsoft.com/office/powerpoint/2010/main" val="10174577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264</TotalTime>
  <Words>1978</Words>
  <Application>Microsoft Office PowerPoint</Application>
  <PresentationFormat>Ekran Gösterisi (4:3)</PresentationFormat>
  <Paragraphs>128</Paragraphs>
  <Slides>23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Calibri</vt:lpstr>
      <vt:lpstr>Cambria</vt:lpstr>
      <vt:lpstr>Century Schoolbook</vt:lpstr>
      <vt:lpstr>Wingdings</vt:lpstr>
      <vt:lpstr>Wingdings 2</vt:lpstr>
      <vt:lpstr>Cumba</vt:lpstr>
      <vt:lpstr>DOĞRUDAN TEMİN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DOĞRUDAN TEMİN</dc:title>
  <dc:creator>Emre MAHİR</dc:creator>
  <cp:lastModifiedBy>HP Inc.</cp:lastModifiedBy>
  <cp:revision>48</cp:revision>
  <dcterms:created xsi:type="dcterms:W3CDTF">2018-10-31T07:21:06Z</dcterms:created>
  <dcterms:modified xsi:type="dcterms:W3CDTF">2019-07-12T12:36:43Z</dcterms:modified>
</cp:coreProperties>
</file>