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til Yok, Kılavuz Yok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55" autoAdjust="0"/>
    <p:restoredTop sz="94660"/>
  </p:normalViewPr>
  <p:slideViewPr>
    <p:cSldViewPr>
      <p:cViewPr varScale="1">
        <p:scale>
          <a:sx n="111" d="100"/>
          <a:sy n="111" d="100"/>
        </p:scale>
        <p:origin x="-95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A8F36-E071-4863-AD6E-C0F28930CC55}" type="datetimeFigureOut">
              <a:rPr lang="tr-TR" smtClean="0"/>
              <a:t>26.01.2016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F6700-DC1E-4193-A414-27148766ED56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A8F36-E071-4863-AD6E-C0F28930CC55}" type="datetimeFigureOut">
              <a:rPr lang="tr-TR" smtClean="0"/>
              <a:t>26.01.2016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F6700-DC1E-4193-A414-27148766ED5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A8F36-E071-4863-AD6E-C0F28930CC55}" type="datetimeFigureOut">
              <a:rPr lang="tr-TR" smtClean="0"/>
              <a:t>26.01.2016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F6700-DC1E-4193-A414-27148766ED5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A8F36-E071-4863-AD6E-C0F28930CC55}" type="datetimeFigureOut">
              <a:rPr lang="tr-TR" smtClean="0"/>
              <a:t>26.01.2016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F6700-DC1E-4193-A414-27148766ED5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A8F36-E071-4863-AD6E-C0F28930CC55}" type="datetimeFigureOut">
              <a:rPr lang="tr-TR" smtClean="0"/>
              <a:t>26.01.2016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F6700-DC1E-4193-A414-27148766ED56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A8F36-E071-4863-AD6E-C0F28930CC55}" type="datetimeFigureOut">
              <a:rPr lang="tr-TR" smtClean="0"/>
              <a:t>26.01.2016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F6700-DC1E-4193-A414-27148766ED5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A8F36-E071-4863-AD6E-C0F28930CC55}" type="datetimeFigureOut">
              <a:rPr lang="tr-TR" smtClean="0"/>
              <a:t>26.01.2016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F6700-DC1E-4193-A414-27148766ED5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A8F36-E071-4863-AD6E-C0F28930CC55}" type="datetimeFigureOut">
              <a:rPr lang="tr-TR" smtClean="0"/>
              <a:t>26.01.2016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F6700-DC1E-4193-A414-27148766ED5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A8F36-E071-4863-AD6E-C0F28930CC55}" type="datetimeFigureOut">
              <a:rPr lang="tr-TR" smtClean="0"/>
              <a:t>26.01.2016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F6700-DC1E-4193-A414-27148766ED5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A8F36-E071-4863-AD6E-C0F28930CC55}" type="datetimeFigureOut">
              <a:rPr lang="tr-TR" smtClean="0"/>
              <a:t>26.01.2016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F6700-DC1E-4193-A414-27148766ED5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A8F36-E071-4863-AD6E-C0F28930CC55}" type="datetimeFigureOut">
              <a:rPr lang="tr-TR" smtClean="0"/>
              <a:t>26.01.2016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BDF6700-DC1E-4193-A414-27148766ED56}" type="slidenum">
              <a:rPr lang="tr-TR" smtClean="0"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C0A8F36-E071-4863-AD6E-C0F28930CC55}" type="datetimeFigureOut">
              <a:rPr lang="tr-TR" smtClean="0"/>
              <a:t>26.01.2016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BDF6700-DC1E-4193-A414-27148766ED56}" type="slidenum">
              <a:rPr lang="tr-TR" smtClean="0"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err="1" smtClean="0"/>
              <a:t>Study</a:t>
            </a:r>
            <a:r>
              <a:rPr lang="tr-TR" dirty="0" smtClean="0"/>
              <a:t> </a:t>
            </a:r>
            <a:r>
              <a:rPr lang="tr-TR" dirty="0" err="1" smtClean="0"/>
              <a:t>Designs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Akdeniz </a:t>
            </a:r>
            <a:r>
              <a:rPr lang="tr-TR" dirty="0" err="1" smtClean="0"/>
              <a:t>University</a:t>
            </a:r>
            <a:r>
              <a:rPr lang="tr-TR" dirty="0" smtClean="0"/>
              <a:t> </a:t>
            </a:r>
            <a:r>
              <a:rPr lang="tr-TR" dirty="0" err="1" smtClean="0"/>
              <a:t>Medical</a:t>
            </a:r>
            <a:r>
              <a:rPr lang="tr-TR" dirty="0" smtClean="0"/>
              <a:t> </a:t>
            </a:r>
            <a:r>
              <a:rPr lang="tr-TR" dirty="0" err="1" smtClean="0"/>
              <a:t>Faculty</a:t>
            </a:r>
            <a:r>
              <a:rPr lang="tr-TR" dirty="0" smtClean="0"/>
              <a:t> </a:t>
            </a:r>
            <a:r>
              <a:rPr lang="tr-TR" dirty="0" err="1" smtClean="0"/>
              <a:t>Department</a:t>
            </a:r>
            <a:r>
              <a:rPr lang="tr-TR" dirty="0" smtClean="0"/>
              <a:t> of </a:t>
            </a:r>
            <a:r>
              <a:rPr lang="tr-TR" dirty="0" err="1" smtClean="0"/>
              <a:t>Public</a:t>
            </a:r>
            <a:r>
              <a:rPr lang="tr-TR" dirty="0" smtClean="0"/>
              <a:t> </a:t>
            </a:r>
            <a:r>
              <a:rPr lang="tr-TR" dirty="0" err="1" smtClean="0"/>
              <a:t>Health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751302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CURIOSITY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I </a:t>
            </a:r>
            <a:r>
              <a:rPr lang="tr-TR" dirty="0" err="1" smtClean="0"/>
              <a:t>keep</a:t>
            </a:r>
            <a:r>
              <a:rPr lang="tr-TR" dirty="0" smtClean="0"/>
              <a:t> </a:t>
            </a:r>
            <a:r>
              <a:rPr lang="tr-TR" dirty="0" err="1" smtClean="0"/>
              <a:t>six</a:t>
            </a:r>
            <a:r>
              <a:rPr lang="tr-TR" dirty="0" smtClean="0"/>
              <a:t> </a:t>
            </a:r>
            <a:r>
              <a:rPr lang="tr-TR" dirty="0" err="1" smtClean="0"/>
              <a:t>honest-serving</a:t>
            </a:r>
            <a:r>
              <a:rPr lang="tr-TR" dirty="0" smtClean="0"/>
              <a:t> men;</a:t>
            </a:r>
          </a:p>
          <a:p>
            <a:pPr marL="0" indent="0">
              <a:buNone/>
            </a:pPr>
            <a:r>
              <a:rPr lang="tr-TR" dirty="0" smtClean="0"/>
              <a:t>(</a:t>
            </a:r>
            <a:r>
              <a:rPr lang="tr-TR" dirty="0" err="1" smtClean="0"/>
              <a:t>They</a:t>
            </a:r>
            <a:r>
              <a:rPr lang="tr-TR" dirty="0" smtClean="0"/>
              <a:t> </a:t>
            </a:r>
            <a:r>
              <a:rPr lang="tr-TR" dirty="0" err="1" smtClean="0"/>
              <a:t>taught</a:t>
            </a:r>
            <a:r>
              <a:rPr lang="tr-TR" dirty="0" smtClean="0"/>
              <a:t> me </a:t>
            </a:r>
            <a:r>
              <a:rPr lang="tr-TR" dirty="0" err="1" smtClean="0"/>
              <a:t>all</a:t>
            </a:r>
            <a:r>
              <a:rPr lang="tr-TR" dirty="0" smtClean="0"/>
              <a:t> I </a:t>
            </a:r>
            <a:r>
              <a:rPr lang="tr-TR" dirty="0" err="1" smtClean="0"/>
              <a:t>knew</a:t>
            </a:r>
            <a:r>
              <a:rPr lang="tr-TR" dirty="0" smtClean="0"/>
              <a:t>), </a:t>
            </a:r>
            <a:r>
              <a:rPr lang="tr-TR" dirty="0" err="1" smtClean="0"/>
              <a:t>Their</a:t>
            </a:r>
            <a:r>
              <a:rPr lang="tr-TR" dirty="0" smtClean="0"/>
              <a:t> </a:t>
            </a:r>
            <a:r>
              <a:rPr lang="tr-TR" dirty="0" err="1" smtClean="0"/>
              <a:t>names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tr-TR" dirty="0" err="1" smtClean="0"/>
              <a:t>What</a:t>
            </a:r>
            <a:endParaRPr lang="tr-TR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tr-TR" dirty="0" err="1" smtClean="0"/>
              <a:t>Where</a:t>
            </a:r>
            <a:endParaRPr lang="tr-TR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tr-TR" dirty="0" err="1" smtClean="0"/>
              <a:t>When</a:t>
            </a:r>
            <a:endParaRPr lang="tr-TR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tr-TR" dirty="0" smtClean="0"/>
              <a:t>How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tr-TR" dirty="0" err="1" smtClean="0"/>
              <a:t>Who</a:t>
            </a:r>
            <a:endParaRPr lang="tr-TR" dirty="0" smtClean="0"/>
          </a:p>
          <a:p>
            <a:pPr marL="667512" lvl="2" indent="0">
              <a:buNone/>
            </a:pPr>
            <a:r>
              <a:rPr lang="tr-TR" dirty="0"/>
              <a:t>	</a:t>
            </a:r>
            <a:r>
              <a:rPr lang="tr-TR" dirty="0" smtClean="0"/>
              <a:t>		</a:t>
            </a:r>
            <a:r>
              <a:rPr lang="tr-TR" i="1" dirty="0" err="1" smtClean="0"/>
              <a:t>Rudyard</a:t>
            </a:r>
            <a:r>
              <a:rPr lang="tr-TR" i="1" dirty="0" smtClean="0"/>
              <a:t> </a:t>
            </a:r>
            <a:r>
              <a:rPr lang="tr-TR" i="1" dirty="0" err="1" smtClean="0"/>
              <a:t>Kipling</a:t>
            </a:r>
            <a:r>
              <a:rPr lang="tr-TR" i="1" dirty="0" smtClean="0"/>
              <a:t> (1865-1936)</a:t>
            </a:r>
            <a:r>
              <a:rPr lang="tr-TR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40332885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err="1" smtClean="0"/>
              <a:t>Epidemiology</a:t>
            </a:r>
            <a:r>
              <a:rPr lang="tr-TR" dirty="0" smtClean="0"/>
              <a:t>: </a:t>
            </a:r>
            <a:r>
              <a:rPr lang="tr-TR" dirty="0" err="1" smtClean="0"/>
              <a:t>Science&amp;Method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Epi</a:t>
            </a:r>
            <a:r>
              <a:rPr lang="tr-TR" dirty="0" smtClean="0"/>
              <a:t>: </a:t>
            </a:r>
            <a:r>
              <a:rPr lang="tr-TR" dirty="0" err="1" smtClean="0"/>
              <a:t>upon</a:t>
            </a:r>
            <a:r>
              <a:rPr lang="tr-TR" dirty="0" smtClean="0"/>
              <a:t>, </a:t>
            </a:r>
            <a:r>
              <a:rPr lang="tr-TR" dirty="0" err="1" smtClean="0"/>
              <a:t>among</a:t>
            </a:r>
            <a:endParaRPr lang="tr-TR" dirty="0" smtClean="0"/>
          </a:p>
          <a:p>
            <a:pPr algn="just"/>
            <a:r>
              <a:rPr lang="tr-TR" dirty="0" err="1" smtClean="0"/>
              <a:t>Demos</a:t>
            </a:r>
            <a:r>
              <a:rPr lang="tr-TR" dirty="0" smtClean="0"/>
              <a:t>: </a:t>
            </a:r>
            <a:r>
              <a:rPr lang="tr-TR" dirty="0" err="1" smtClean="0"/>
              <a:t>people</a:t>
            </a:r>
            <a:endParaRPr lang="tr-TR" dirty="0" smtClean="0"/>
          </a:p>
          <a:p>
            <a:pPr algn="just"/>
            <a:r>
              <a:rPr lang="tr-TR" dirty="0" err="1" smtClean="0"/>
              <a:t>Ology</a:t>
            </a:r>
            <a:r>
              <a:rPr lang="tr-TR" dirty="0" smtClean="0"/>
              <a:t>: </a:t>
            </a:r>
            <a:r>
              <a:rPr lang="tr-TR" dirty="0" err="1" smtClean="0"/>
              <a:t>science</a:t>
            </a:r>
            <a:r>
              <a:rPr lang="tr-TR" dirty="0" smtClean="0"/>
              <a:t>, </a:t>
            </a:r>
            <a:r>
              <a:rPr lang="tr-TR" dirty="0" err="1" smtClean="0"/>
              <a:t>study</a:t>
            </a:r>
            <a:endParaRPr lang="tr-TR" dirty="0" smtClean="0"/>
          </a:p>
          <a:p>
            <a:pPr algn="just"/>
            <a:endParaRPr lang="tr-TR" dirty="0"/>
          </a:p>
          <a:p>
            <a:pPr algn="just"/>
            <a:r>
              <a:rPr lang="tr-TR" dirty="0" smtClean="0"/>
              <a:t>EPIDEMIOLOGY:</a:t>
            </a:r>
          </a:p>
          <a:p>
            <a:pPr lvl="2" algn="just"/>
            <a:r>
              <a:rPr lang="tr-TR" dirty="0"/>
              <a:t>i</a:t>
            </a:r>
            <a:r>
              <a:rPr lang="tr-TR" dirty="0" smtClean="0"/>
              <a:t>s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science</a:t>
            </a:r>
            <a:r>
              <a:rPr lang="tr-TR" dirty="0" smtClean="0"/>
              <a:t> of </a:t>
            </a:r>
            <a:r>
              <a:rPr lang="tr-TR" dirty="0" err="1" smtClean="0"/>
              <a:t>epidemic</a:t>
            </a:r>
            <a:endParaRPr lang="tr-TR" dirty="0" smtClean="0"/>
          </a:p>
          <a:p>
            <a:pPr lvl="2" algn="just"/>
            <a:r>
              <a:rPr lang="tr-TR" dirty="0"/>
              <a:t>i</a:t>
            </a:r>
            <a:r>
              <a:rPr lang="tr-TR" dirty="0" smtClean="0"/>
              <a:t>s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scientific</a:t>
            </a:r>
            <a:r>
              <a:rPr lang="tr-TR" dirty="0" smtClean="0"/>
              <a:t> </a:t>
            </a:r>
            <a:r>
              <a:rPr lang="tr-TR" dirty="0" err="1" smtClean="0"/>
              <a:t>method</a:t>
            </a:r>
            <a:r>
              <a:rPr lang="tr-TR" dirty="0" smtClean="0"/>
              <a:t> of </a:t>
            </a:r>
            <a:r>
              <a:rPr lang="tr-TR" dirty="0" err="1" smtClean="0"/>
              <a:t>disease</a:t>
            </a:r>
            <a:r>
              <a:rPr lang="tr-TR" dirty="0" smtClean="0"/>
              <a:t> </a:t>
            </a:r>
            <a:r>
              <a:rPr lang="tr-TR" dirty="0" err="1" smtClean="0"/>
              <a:t>investigation</a:t>
            </a:r>
            <a:endParaRPr lang="tr-TR" dirty="0" smtClean="0"/>
          </a:p>
          <a:p>
            <a:pPr lvl="2" algn="just"/>
            <a:r>
              <a:rPr lang="tr-TR" dirty="0" err="1" smtClean="0"/>
              <a:t>involves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disciplines</a:t>
            </a:r>
            <a:r>
              <a:rPr lang="tr-TR" dirty="0" smtClean="0"/>
              <a:t> of </a:t>
            </a:r>
            <a:r>
              <a:rPr lang="tr-TR" dirty="0" err="1" smtClean="0"/>
              <a:t>biostatistics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medicine</a:t>
            </a:r>
            <a:r>
              <a:rPr lang="tr-TR" dirty="0" smtClean="0"/>
              <a:t> 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311529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Definion</a:t>
            </a:r>
            <a:r>
              <a:rPr lang="tr-TR" dirty="0" smtClean="0"/>
              <a:t> of </a:t>
            </a:r>
            <a:r>
              <a:rPr lang="tr-TR" dirty="0" err="1"/>
              <a:t>E</a:t>
            </a:r>
            <a:r>
              <a:rPr lang="tr-TR" dirty="0" err="1" smtClean="0"/>
              <a:t>pidemiology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study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b="1" dirty="0" err="1" smtClean="0">
                <a:solidFill>
                  <a:schemeClr val="accent2">
                    <a:lumMod val="75000"/>
                  </a:schemeClr>
                </a:solidFill>
              </a:rPr>
              <a:t>distribution</a:t>
            </a:r>
            <a:r>
              <a:rPr lang="tr-TR" dirty="0" smtClean="0"/>
              <a:t>, </a:t>
            </a:r>
            <a:r>
              <a:rPr lang="tr-TR" b="1" dirty="0" err="1" smtClean="0">
                <a:solidFill>
                  <a:schemeClr val="accent2">
                    <a:lumMod val="75000"/>
                  </a:schemeClr>
                </a:solidFill>
              </a:rPr>
              <a:t>determinants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b="1" dirty="0" err="1" smtClean="0">
                <a:solidFill>
                  <a:schemeClr val="accent2">
                    <a:lumMod val="75000"/>
                  </a:schemeClr>
                </a:solidFill>
              </a:rPr>
              <a:t>the</a:t>
            </a:r>
            <a:r>
              <a:rPr lang="tr-TR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tr-TR" b="1" dirty="0" err="1" smtClean="0">
                <a:solidFill>
                  <a:schemeClr val="accent2">
                    <a:lumMod val="75000"/>
                  </a:schemeClr>
                </a:solidFill>
              </a:rPr>
              <a:t>most</a:t>
            </a:r>
            <a:r>
              <a:rPr lang="tr-TR" dirty="0" smtClean="0"/>
              <a:t> </a:t>
            </a:r>
            <a:r>
              <a:rPr lang="tr-TR" b="1" dirty="0" err="1" smtClean="0">
                <a:solidFill>
                  <a:schemeClr val="accent2">
                    <a:lumMod val="75000"/>
                  </a:schemeClr>
                </a:solidFill>
              </a:rPr>
              <a:t>appropriate</a:t>
            </a:r>
            <a:r>
              <a:rPr lang="tr-TR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tr-TR" b="1" dirty="0" err="1" smtClean="0">
                <a:solidFill>
                  <a:schemeClr val="accent2">
                    <a:lumMod val="75000"/>
                  </a:schemeClr>
                </a:solidFill>
              </a:rPr>
              <a:t>solutions</a:t>
            </a:r>
            <a:r>
              <a:rPr lang="tr-TR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tr-TR" dirty="0" smtClean="0"/>
              <a:t> of  </a:t>
            </a:r>
            <a:r>
              <a:rPr lang="tr-TR" dirty="0" err="1" smtClean="0"/>
              <a:t>health-related</a:t>
            </a:r>
            <a:r>
              <a:rPr lang="tr-TR" dirty="0" smtClean="0"/>
              <a:t> </a:t>
            </a:r>
            <a:r>
              <a:rPr lang="tr-TR" dirty="0" err="1" smtClean="0"/>
              <a:t>states</a:t>
            </a:r>
            <a:r>
              <a:rPr lang="tr-TR" dirty="0" smtClean="0"/>
              <a:t>  in </a:t>
            </a:r>
            <a:r>
              <a:rPr lang="tr-TR" dirty="0" err="1" smtClean="0"/>
              <a:t>human</a:t>
            </a:r>
            <a:r>
              <a:rPr lang="tr-TR" dirty="0" smtClean="0"/>
              <a:t> </a:t>
            </a:r>
            <a:r>
              <a:rPr lang="tr-TR" dirty="0" err="1" smtClean="0"/>
              <a:t>populations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application</a:t>
            </a:r>
            <a:r>
              <a:rPr lang="tr-TR" dirty="0" smtClean="0"/>
              <a:t> of </a:t>
            </a:r>
            <a:r>
              <a:rPr lang="tr-TR" dirty="0" err="1" smtClean="0"/>
              <a:t>this</a:t>
            </a:r>
            <a:r>
              <a:rPr lang="tr-TR" dirty="0" smtClean="0"/>
              <a:t> </a:t>
            </a:r>
            <a:r>
              <a:rPr lang="tr-TR" dirty="0" err="1" smtClean="0"/>
              <a:t>study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control</a:t>
            </a:r>
            <a:r>
              <a:rPr lang="tr-TR" dirty="0" smtClean="0"/>
              <a:t> of </a:t>
            </a:r>
            <a:r>
              <a:rPr lang="tr-TR" dirty="0" err="1" smtClean="0"/>
              <a:t>health</a:t>
            </a:r>
            <a:r>
              <a:rPr lang="tr-TR" dirty="0" smtClean="0"/>
              <a:t> </a:t>
            </a:r>
            <a:r>
              <a:rPr lang="tr-TR" dirty="0" err="1" smtClean="0"/>
              <a:t>problems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365721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Types</a:t>
            </a:r>
            <a:r>
              <a:rPr lang="tr-TR" dirty="0" smtClean="0"/>
              <a:t> of </a:t>
            </a:r>
            <a:r>
              <a:rPr lang="tr-TR" dirty="0" err="1"/>
              <a:t>E</a:t>
            </a:r>
            <a:r>
              <a:rPr lang="tr-TR" dirty="0" err="1" smtClean="0"/>
              <a:t>pidemiology</a:t>
            </a:r>
            <a:endParaRPr lang="tr-TR" dirty="0"/>
          </a:p>
        </p:txBody>
      </p:sp>
      <p:graphicFrame>
        <p:nvGraphicFramePr>
          <p:cNvPr id="6" name="İçerik Yer Tutucus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3117378"/>
              </p:ext>
            </p:extLst>
          </p:nvPr>
        </p:nvGraphicFramePr>
        <p:xfrm>
          <a:off x="457200" y="1935163"/>
          <a:ext cx="8229600" cy="43021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tr-TR" b="1" dirty="0" smtClean="0">
                          <a:solidFill>
                            <a:srgbClr val="0070C0"/>
                          </a:solidFill>
                        </a:rPr>
                        <a:t>Distribution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dirty="0" err="1" smtClean="0"/>
                        <a:t>Frequency</a:t>
                      </a:r>
                      <a:r>
                        <a:rPr lang="tr-TR" baseline="0" dirty="0" smtClean="0"/>
                        <a:t> of </a:t>
                      </a:r>
                      <a:r>
                        <a:rPr lang="tr-TR" baseline="0" dirty="0" err="1" smtClean="0"/>
                        <a:t>health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events</a:t>
                      </a:r>
                      <a:endParaRPr lang="tr-TR" baseline="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baseline="0" dirty="0" smtClean="0"/>
                        <a:t>Distribution </a:t>
                      </a:r>
                      <a:r>
                        <a:rPr lang="tr-TR" baseline="0" dirty="0" err="1" smtClean="0"/>
                        <a:t>by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person</a:t>
                      </a:r>
                      <a:r>
                        <a:rPr lang="tr-TR" baseline="0" dirty="0" smtClean="0"/>
                        <a:t>, time, </a:t>
                      </a:r>
                      <a:r>
                        <a:rPr lang="tr-TR" baseline="0" dirty="0" err="1" smtClean="0"/>
                        <a:t>place</a:t>
                      </a:r>
                      <a:endParaRPr lang="tr-TR" baseline="0" dirty="0" smtClean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err="1" smtClean="0">
                          <a:solidFill>
                            <a:srgbClr val="0070C0"/>
                          </a:solidFill>
                        </a:rPr>
                        <a:t>Descriptive</a:t>
                      </a:r>
                      <a:r>
                        <a:rPr lang="tr-TR" b="1" baseline="0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tr-TR" b="1" baseline="0" dirty="0" err="1" smtClean="0">
                          <a:solidFill>
                            <a:srgbClr val="0070C0"/>
                          </a:solidFill>
                        </a:rPr>
                        <a:t>epidemiology</a:t>
                      </a:r>
                      <a:endParaRPr lang="tr-TR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err="1" smtClean="0">
                          <a:solidFill>
                            <a:srgbClr val="7030A0"/>
                          </a:solidFill>
                        </a:rPr>
                        <a:t>Determinants</a:t>
                      </a:r>
                      <a:endParaRPr lang="tr-TR" b="1" dirty="0" smtClean="0">
                        <a:solidFill>
                          <a:srgbClr val="7030A0"/>
                        </a:solidFill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dirty="0" err="1" smtClean="0"/>
                        <a:t>Search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for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causes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or</a:t>
                      </a:r>
                      <a:r>
                        <a:rPr lang="tr-TR" baseline="0" dirty="0" smtClean="0"/>
                        <a:t> risk </a:t>
                      </a:r>
                      <a:r>
                        <a:rPr lang="tr-TR" baseline="0" dirty="0" err="1" smtClean="0"/>
                        <a:t>factors</a:t>
                      </a:r>
                      <a:endParaRPr lang="tr-TR" baseline="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baseline="0" dirty="0" err="1" smtClean="0"/>
                        <a:t>Response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to</a:t>
                      </a:r>
                      <a:r>
                        <a:rPr lang="tr-TR" baseline="0" dirty="0" smtClean="0"/>
                        <a:t> a </a:t>
                      </a:r>
                      <a:r>
                        <a:rPr lang="tr-TR" baseline="0" dirty="0" err="1" smtClean="0"/>
                        <a:t>study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hypothesis</a:t>
                      </a:r>
                      <a:endParaRPr lang="tr-TR" baseline="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baseline="0" dirty="0" err="1" smtClean="0"/>
                        <a:t>Use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various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epidemiologic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methods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err="1" smtClean="0">
                          <a:solidFill>
                            <a:srgbClr val="7030A0"/>
                          </a:solidFill>
                        </a:rPr>
                        <a:t>Analytic</a:t>
                      </a:r>
                      <a:r>
                        <a:rPr lang="tr-TR" b="1" dirty="0" smtClean="0">
                          <a:solidFill>
                            <a:srgbClr val="7030A0"/>
                          </a:solidFill>
                        </a:rPr>
                        <a:t> </a:t>
                      </a:r>
                      <a:r>
                        <a:rPr lang="tr-TR" b="1" dirty="0" err="1" smtClean="0">
                          <a:solidFill>
                            <a:srgbClr val="7030A0"/>
                          </a:solidFill>
                        </a:rPr>
                        <a:t>epidemiology</a:t>
                      </a:r>
                      <a:endParaRPr lang="tr-TR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 err="1" smtClean="0">
                          <a:solidFill>
                            <a:srgbClr val="C00000"/>
                          </a:solidFill>
                        </a:rPr>
                        <a:t>The</a:t>
                      </a:r>
                      <a:r>
                        <a:rPr lang="tr-TR" b="1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tr-TR" b="1" dirty="0" err="1" smtClean="0">
                          <a:solidFill>
                            <a:srgbClr val="C00000"/>
                          </a:solidFill>
                        </a:rPr>
                        <a:t>most</a:t>
                      </a:r>
                      <a:r>
                        <a:rPr lang="tr-TR" b="1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tr-TR" b="1" dirty="0" err="1" smtClean="0">
                          <a:solidFill>
                            <a:srgbClr val="C00000"/>
                          </a:solidFill>
                        </a:rPr>
                        <a:t>appropriate</a:t>
                      </a:r>
                      <a:r>
                        <a:rPr lang="tr-TR" b="1" dirty="0" smtClean="0">
                          <a:solidFill>
                            <a:srgbClr val="C00000"/>
                          </a:solidFill>
                        </a:rPr>
                        <a:t>  </a:t>
                      </a:r>
                      <a:r>
                        <a:rPr lang="tr-TR" b="1" dirty="0" err="1" smtClean="0">
                          <a:solidFill>
                            <a:srgbClr val="C00000"/>
                          </a:solidFill>
                        </a:rPr>
                        <a:t>solutions</a:t>
                      </a:r>
                      <a:endParaRPr lang="tr-TR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dirty="0" err="1" smtClean="0"/>
                        <a:t>Intervention</a:t>
                      </a:r>
                      <a:endParaRPr lang="tr-TR" dirty="0" smtClean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tr-TR" baseline="0" dirty="0" smtClean="0"/>
                        <a:t>        </a:t>
                      </a:r>
                      <a:r>
                        <a:rPr lang="tr-TR" baseline="0" dirty="0" err="1" smtClean="0"/>
                        <a:t>Causing</a:t>
                      </a:r>
                      <a:endParaRPr lang="tr-TR" baseline="0" dirty="0" smtClean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tr-TR" baseline="0" dirty="0" smtClean="0"/>
                        <a:t>        </a:t>
                      </a:r>
                      <a:r>
                        <a:rPr lang="tr-TR" baseline="0" dirty="0" err="1" smtClean="0"/>
                        <a:t>Treatment</a:t>
                      </a:r>
                      <a:endParaRPr lang="tr-TR" baseline="0" dirty="0" smtClean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tr-TR" dirty="0" smtClean="0"/>
                        <a:t>        </a:t>
                      </a:r>
                      <a:r>
                        <a:rPr lang="tr-TR" dirty="0" err="1" smtClean="0"/>
                        <a:t>Prevention</a:t>
                      </a:r>
                      <a:endParaRPr lang="tr-TR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0" dirty="0" err="1" smtClean="0">
                          <a:solidFill>
                            <a:srgbClr val="C00000"/>
                          </a:solidFill>
                        </a:rPr>
                        <a:t>Experimental</a:t>
                      </a:r>
                      <a:r>
                        <a:rPr lang="tr-TR" b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tr-TR" b="0" dirty="0" err="1" smtClean="0">
                          <a:solidFill>
                            <a:srgbClr val="C00000"/>
                          </a:solidFill>
                        </a:rPr>
                        <a:t>epidemiology</a:t>
                      </a:r>
                      <a:endParaRPr lang="tr-TR" b="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461669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tr-TR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Application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err="1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Applied</a:t>
                      </a:r>
                      <a:r>
                        <a:rPr lang="tr-TR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tr-TR" b="1" dirty="0" err="1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Epidemiology</a:t>
                      </a:r>
                      <a:endParaRPr lang="tr-TR" b="1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57939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648072"/>
          </a:xfrm>
        </p:spPr>
        <p:txBody>
          <a:bodyPr>
            <a:normAutofit/>
          </a:bodyPr>
          <a:lstStyle/>
          <a:p>
            <a:r>
              <a:rPr lang="tr-TR" sz="3600" dirty="0" err="1" smtClean="0"/>
              <a:t>Classification</a:t>
            </a:r>
            <a:r>
              <a:rPr lang="tr-TR" sz="3600" dirty="0" smtClean="0"/>
              <a:t> of </a:t>
            </a:r>
            <a:r>
              <a:rPr lang="tr-TR" sz="3600" dirty="0" err="1" smtClean="0"/>
              <a:t>Study</a:t>
            </a:r>
            <a:r>
              <a:rPr lang="tr-TR" sz="3600" dirty="0" smtClean="0"/>
              <a:t> </a:t>
            </a:r>
            <a:r>
              <a:rPr lang="tr-TR" sz="3600" dirty="0" err="1"/>
              <a:t>D</a:t>
            </a:r>
            <a:r>
              <a:rPr lang="tr-TR" sz="3600" dirty="0" err="1" smtClean="0"/>
              <a:t>esigns</a:t>
            </a:r>
            <a:endParaRPr lang="tr-TR" sz="36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949280"/>
          </a:xfrm>
        </p:spPr>
        <p:txBody>
          <a:bodyPr>
            <a:normAutofit fontScale="85000" lnSpcReduction="20000"/>
          </a:bodyPr>
          <a:lstStyle/>
          <a:p>
            <a:pPr marL="708660" lvl="1" indent="-342900"/>
            <a:r>
              <a:rPr lang="tr-TR" b="1" dirty="0" err="1" smtClean="0">
                <a:solidFill>
                  <a:srgbClr val="0070C0"/>
                </a:solidFill>
              </a:rPr>
              <a:t>Observational</a:t>
            </a:r>
            <a:r>
              <a:rPr lang="tr-TR" b="1" dirty="0" smtClean="0">
                <a:solidFill>
                  <a:srgbClr val="0070C0"/>
                </a:solidFill>
              </a:rPr>
              <a:t> </a:t>
            </a:r>
            <a:r>
              <a:rPr lang="tr-TR" b="1" dirty="0" err="1" smtClean="0">
                <a:solidFill>
                  <a:srgbClr val="0070C0"/>
                </a:solidFill>
              </a:rPr>
              <a:t>Studies</a:t>
            </a:r>
            <a:endParaRPr lang="tr-TR" b="1" dirty="0" smtClean="0">
              <a:solidFill>
                <a:srgbClr val="0070C0"/>
              </a:solidFill>
            </a:endParaRPr>
          </a:p>
          <a:p>
            <a:pPr marL="640080" lvl="2" indent="0">
              <a:buNone/>
            </a:pPr>
            <a:r>
              <a:rPr lang="tr-TR" dirty="0" smtClean="0"/>
              <a:t>	</a:t>
            </a:r>
            <a:r>
              <a:rPr lang="tr-TR" dirty="0" err="1" smtClean="0"/>
              <a:t>A.Descriptive</a:t>
            </a:r>
            <a:r>
              <a:rPr lang="tr-TR" dirty="0" smtClean="0"/>
              <a:t> </a:t>
            </a:r>
            <a:r>
              <a:rPr lang="tr-TR" dirty="0" err="1"/>
              <a:t>studies</a:t>
            </a:r>
            <a:endParaRPr lang="tr-TR" dirty="0"/>
          </a:p>
          <a:p>
            <a:pPr marL="914400" lvl="3" indent="0">
              <a:buNone/>
            </a:pPr>
            <a:r>
              <a:rPr lang="tr-T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	Case </a:t>
            </a:r>
            <a:r>
              <a:rPr lang="tr-TR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reports&amp;Case</a:t>
            </a:r>
            <a:r>
              <a:rPr lang="tr-T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tr-TR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series</a:t>
            </a:r>
            <a:endParaRPr lang="tr-TR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914400" lvl="3" indent="0">
              <a:buNone/>
            </a:pPr>
            <a:r>
              <a:rPr lang="tr-TR" dirty="0" smtClean="0">
                <a:solidFill>
                  <a:schemeClr val="bg1">
                    <a:lumMod val="75000"/>
                  </a:schemeClr>
                </a:solidFill>
              </a:rPr>
              <a:t>	Cross-</a:t>
            </a:r>
            <a:r>
              <a:rPr lang="tr-TR" dirty="0" err="1" smtClean="0">
                <a:solidFill>
                  <a:schemeClr val="bg1">
                    <a:lumMod val="75000"/>
                  </a:schemeClr>
                </a:solidFill>
              </a:rPr>
              <a:t>sectional</a:t>
            </a:r>
            <a:r>
              <a:rPr lang="tr-TR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tr-TR" dirty="0" err="1" smtClean="0">
                <a:solidFill>
                  <a:schemeClr val="bg1">
                    <a:lumMod val="75000"/>
                  </a:schemeClr>
                </a:solidFill>
              </a:rPr>
              <a:t>studies</a:t>
            </a:r>
            <a:endParaRPr lang="tr-TR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914400" lvl="3" indent="0">
              <a:buNone/>
            </a:pPr>
            <a:r>
              <a:rPr lang="tr-T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lang="tr-TR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Ecological</a:t>
            </a:r>
            <a:r>
              <a:rPr lang="tr-T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tr-TR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studies</a:t>
            </a:r>
            <a:r>
              <a:rPr lang="tr-T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(</a:t>
            </a:r>
            <a:r>
              <a:rPr lang="tr-TR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Correlational</a:t>
            </a:r>
            <a:r>
              <a:rPr lang="tr-T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</a:p>
          <a:p>
            <a:pPr marL="914400" lvl="3" indent="0">
              <a:buNone/>
            </a:pPr>
            <a:endParaRPr lang="tr-TR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640080" lvl="2" indent="0">
              <a:buNone/>
            </a:pPr>
            <a:r>
              <a:rPr lang="tr-TR" dirty="0" smtClean="0"/>
              <a:t>	</a:t>
            </a:r>
            <a:r>
              <a:rPr lang="tr-TR" dirty="0" err="1" smtClean="0"/>
              <a:t>B.Analytic</a:t>
            </a:r>
            <a:r>
              <a:rPr lang="tr-TR" dirty="0" smtClean="0"/>
              <a:t> </a:t>
            </a:r>
            <a:r>
              <a:rPr lang="tr-TR" dirty="0" err="1"/>
              <a:t>studies</a:t>
            </a:r>
            <a:endParaRPr lang="tr-TR" dirty="0"/>
          </a:p>
          <a:p>
            <a:pPr marL="914400" lvl="3" indent="0">
              <a:buNone/>
            </a:pPr>
            <a:r>
              <a:rPr lang="tr-TR" dirty="0" smtClean="0">
                <a:solidFill>
                  <a:schemeClr val="bg1">
                    <a:lumMod val="65000"/>
                  </a:schemeClr>
                </a:solidFill>
              </a:rPr>
              <a:t>	Cross-</a:t>
            </a:r>
            <a:r>
              <a:rPr lang="tr-TR" dirty="0" err="1" smtClean="0">
                <a:solidFill>
                  <a:schemeClr val="bg1">
                    <a:lumMod val="65000"/>
                  </a:schemeClr>
                </a:solidFill>
              </a:rPr>
              <a:t>sectional</a:t>
            </a:r>
            <a:r>
              <a:rPr lang="tr-TR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tr-TR" dirty="0" err="1">
                <a:solidFill>
                  <a:schemeClr val="bg1">
                    <a:lumMod val="65000"/>
                  </a:schemeClr>
                </a:solidFill>
              </a:rPr>
              <a:t>studies</a:t>
            </a:r>
            <a:r>
              <a:rPr lang="tr-TR" dirty="0">
                <a:solidFill>
                  <a:schemeClr val="bg1">
                    <a:lumMod val="65000"/>
                  </a:schemeClr>
                </a:solidFill>
              </a:rPr>
              <a:t> (</a:t>
            </a:r>
            <a:r>
              <a:rPr lang="tr-TR" dirty="0" err="1">
                <a:solidFill>
                  <a:schemeClr val="bg1">
                    <a:lumMod val="65000"/>
                  </a:schemeClr>
                </a:solidFill>
              </a:rPr>
              <a:t>Prevalance</a:t>
            </a:r>
            <a:r>
              <a:rPr lang="tr-TR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914400" lvl="3" indent="0">
              <a:buNone/>
            </a:pPr>
            <a:r>
              <a:rPr lang="tr-T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	Case </a:t>
            </a:r>
            <a:r>
              <a:rPr lang="tr-T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</a:t>
            </a:r>
            <a:r>
              <a:rPr lang="tr-TR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control</a:t>
            </a:r>
            <a:r>
              <a:rPr lang="tr-T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tr-TR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studies</a:t>
            </a:r>
            <a:r>
              <a:rPr lang="tr-T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(</a:t>
            </a:r>
            <a:r>
              <a:rPr lang="tr-TR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Retrospective</a:t>
            </a:r>
            <a:r>
              <a:rPr lang="tr-T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</a:p>
          <a:p>
            <a:pPr marL="914400" lvl="3" indent="0">
              <a:buNone/>
            </a:pPr>
            <a:r>
              <a:rPr lang="tr-T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lang="tr-TR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Cohort</a:t>
            </a:r>
            <a:r>
              <a:rPr lang="tr-T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tr-TR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studies</a:t>
            </a:r>
            <a:endParaRPr lang="tr-T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914400" lvl="3" indent="0">
              <a:buNone/>
            </a:pPr>
            <a:r>
              <a:rPr lang="tr-T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	 </a:t>
            </a:r>
            <a:r>
              <a:rPr lang="tr-T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lang="tr-TR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Prospective</a:t>
            </a:r>
            <a:r>
              <a:rPr lang="tr-T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tr-TR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cohort</a:t>
            </a:r>
            <a:r>
              <a:rPr lang="tr-T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tr-TR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studies</a:t>
            </a:r>
            <a:endParaRPr lang="tr-T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914400" lvl="3" indent="0">
              <a:buNone/>
            </a:pPr>
            <a:r>
              <a:rPr lang="tr-T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lang="tr-T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tr-T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lang="tr-TR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Historical</a:t>
            </a:r>
            <a:r>
              <a:rPr lang="tr-T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tr-TR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cohort</a:t>
            </a:r>
            <a:r>
              <a:rPr lang="tr-T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tr-TR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studies</a:t>
            </a:r>
            <a:endParaRPr lang="tr-TR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914400" lvl="3" indent="0">
              <a:buNone/>
            </a:pPr>
            <a:endParaRPr lang="tr-TR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08660" lvl="1" indent="-342900"/>
            <a:r>
              <a:rPr lang="tr-TR" b="1" dirty="0" err="1" smtClean="0">
                <a:solidFill>
                  <a:srgbClr val="0070C0"/>
                </a:solidFill>
              </a:rPr>
              <a:t>Experimental</a:t>
            </a:r>
            <a:r>
              <a:rPr lang="tr-TR" b="1" dirty="0" smtClean="0">
                <a:solidFill>
                  <a:srgbClr val="0070C0"/>
                </a:solidFill>
              </a:rPr>
              <a:t> </a:t>
            </a:r>
            <a:r>
              <a:rPr lang="tr-TR" b="1" dirty="0" err="1" smtClean="0">
                <a:solidFill>
                  <a:srgbClr val="0070C0"/>
                </a:solidFill>
              </a:rPr>
              <a:t>Studies</a:t>
            </a:r>
            <a:endParaRPr lang="tr-TR" b="1" dirty="0" smtClean="0">
              <a:solidFill>
                <a:srgbClr val="0070C0"/>
              </a:solidFill>
            </a:endParaRPr>
          </a:p>
          <a:p>
            <a:pPr marL="365760" lvl="1" indent="0">
              <a:buNone/>
            </a:pPr>
            <a:r>
              <a:rPr lang="tr-TR" dirty="0" smtClean="0"/>
              <a:t>	</a:t>
            </a:r>
            <a:r>
              <a:rPr lang="tr-TR" dirty="0" err="1" smtClean="0"/>
              <a:t>Controlled</a:t>
            </a:r>
            <a:r>
              <a:rPr lang="tr-TR" dirty="0" smtClean="0"/>
              <a:t> </a:t>
            </a:r>
            <a:r>
              <a:rPr lang="tr-TR" dirty="0" err="1"/>
              <a:t>studies</a:t>
            </a:r>
            <a:endParaRPr lang="tr-TR" dirty="0"/>
          </a:p>
          <a:p>
            <a:pPr marL="365760" lvl="1" indent="0">
              <a:buNone/>
            </a:pPr>
            <a:r>
              <a:rPr lang="tr-TR" dirty="0"/>
              <a:t>	</a:t>
            </a:r>
            <a:r>
              <a:rPr lang="tr-TR" dirty="0" err="1"/>
              <a:t>Studies</a:t>
            </a:r>
            <a:r>
              <a:rPr lang="tr-TR" dirty="0"/>
              <a:t> </a:t>
            </a:r>
            <a:r>
              <a:rPr lang="tr-TR" dirty="0" err="1"/>
              <a:t>with</a:t>
            </a:r>
            <a:r>
              <a:rPr lang="tr-TR" dirty="0"/>
              <a:t> </a:t>
            </a:r>
            <a:r>
              <a:rPr lang="tr-TR" dirty="0" err="1"/>
              <a:t>no</a:t>
            </a:r>
            <a:r>
              <a:rPr lang="tr-TR" dirty="0"/>
              <a:t> </a:t>
            </a:r>
            <a:r>
              <a:rPr lang="tr-TR" dirty="0" err="1"/>
              <a:t>controls</a:t>
            </a:r>
            <a:endParaRPr lang="tr-TR" dirty="0"/>
          </a:p>
          <a:p>
            <a:pPr marL="982980" lvl="2" indent="-342900"/>
            <a:endParaRPr lang="tr-TR" b="1" dirty="0" smtClean="0">
              <a:solidFill>
                <a:srgbClr val="0070C0"/>
              </a:solidFill>
            </a:endParaRPr>
          </a:p>
          <a:p>
            <a:pPr marL="708660" lvl="1" indent="-342900"/>
            <a:r>
              <a:rPr lang="tr-TR" b="1" dirty="0" err="1" smtClean="0">
                <a:solidFill>
                  <a:srgbClr val="0070C0"/>
                </a:solidFill>
              </a:rPr>
              <a:t>Methodological</a:t>
            </a:r>
            <a:r>
              <a:rPr lang="tr-TR" b="1" dirty="0" smtClean="0">
                <a:solidFill>
                  <a:srgbClr val="0070C0"/>
                </a:solidFill>
              </a:rPr>
              <a:t> </a:t>
            </a:r>
            <a:r>
              <a:rPr lang="tr-TR" b="1" dirty="0" err="1" smtClean="0">
                <a:solidFill>
                  <a:srgbClr val="0070C0"/>
                </a:solidFill>
              </a:rPr>
              <a:t>Studies</a:t>
            </a:r>
            <a:endParaRPr lang="tr-TR" b="1" dirty="0" smtClean="0">
              <a:solidFill>
                <a:srgbClr val="0070C0"/>
              </a:solidFill>
            </a:endParaRPr>
          </a:p>
          <a:p>
            <a:pPr marL="708660" lvl="1" indent="-342900"/>
            <a:endParaRPr lang="tr-TR" b="1" dirty="0" smtClean="0">
              <a:solidFill>
                <a:srgbClr val="0070C0"/>
              </a:solidFill>
            </a:endParaRPr>
          </a:p>
          <a:p>
            <a:pPr marL="365760" lvl="1" indent="0">
              <a:buNone/>
            </a:pPr>
            <a:endParaRPr lang="tr-TR" b="1" dirty="0" smtClean="0">
              <a:solidFill>
                <a:srgbClr val="0070C0"/>
              </a:solidFill>
            </a:endParaRPr>
          </a:p>
          <a:p>
            <a:pPr marL="365760" lvl="1" indent="0">
              <a:buNone/>
            </a:pPr>
            <a:r>
              <a:rPr lang="tr-TR" b="1" dirty="0"/>
              <a:t>	</a:t>
            </a: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val="91681666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98</TotalTime>
  <Words>162</Words>
  <Application>Microsoft Office PowerPoint</Application>
  <PresentationFormat>Ekran Gösterisi (4:3)</PresentationFormat>
  <Paragraphs>63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Akış</vt:lpstr>
      <vt:lpstr>Study Designs</vt:lpstr>
      <vt:lpstr>CURIOSITY</vt:lpstr>
      <vt:lpstr>Epidemiology: Science&amp;Method</vt:lpstr>
      <vt:lpstr>Definion of Epidemiology</vt:lpstr>
      <vt:lpstr>Types of Epidemiology</vt:lpstr>
      <vt:lpstr>Classification of Study Designs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Study Designs</dc:title>
  <dc:creator>genel</dc:creator>
  <cp:lastModifiedBy>genel</cp:lastModifiedBy>
  <cp:revision>18</cp:revision>
  <dcterms:created xsi:type="dcterms:W3CDTF">2015-11-27T07:33:24Z</dcterms:created>
  <dcterms:modified xsi:type="dcterms:W3CDTF">2016-01-26T13:06:03Z</dcterms:modified>
</cp:coreProperties>
</file>