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796" y="-8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graphic_design_flat_illustration_a_port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2088" cy="10689336"/>
          </a:xfrm>
          <a:prstGeom prst="rect">
            <a:avLst/>
          </a:prstGeom>
        </p:spPr>
      </p:pic>
      <p:sp>
        <p:nvSpPr>
          <p:cNvPr id="4" name="Metin kutusu 3">
            <a:extLst>
              <a:ext uri="{FF2B5EF4-FFF2-40B4-BE49-F238E27FC236}">
                <a16:creationId xmlns:a16="http://schemas.microsoft.com/office/drawing/2014/main" id="{6EFF9B77-BFF9-3257-8D89-B1693AE1F05A}"/>
              </a:ext>
            </a:extLst>
          </p:cNvPr>
          <p:cNvSpPr txBox="1"/>
          <p:nvPr/>
        </p:nvSpPr>
        <p:spPr>
          <a:xfrm>
            <a:off x="1028701" y="2315433"/>
            <a:ext cx="543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dirty="0">
                <a:latin typeface="BrooklynSamuelsFive-Medium" panose="02000603040000020004" pitchFamily="50" charset="-94"/>
              </a:rPr>
              <a:t>TEŞEKKÜR BELGESİ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C18546D-561D-72C9-210F-72AD4D51D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599" y="1275180"/>
            <a:ext cx="1152146" cy="1152146"/>
          </a:xfrm>
          <a:prstGeom prst="rect">
            <a:avLst/>
          </a:prstGeom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90959A98-9F06-78AC-51DD-A1BD6DC6A18E}"/>
              </a:ext>
            </a:extLst>
          </p:cNvPr>
          <p:cNvSpPr/>
          <p:nvPr/>
        </p:nvSpPr>
        <p:spPr>
          <a:xfrm>
            <a:off x="2259555" y="3457423"/>
            <a:ext cx="282436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200" dirty="0">
                <a:solidFill>
                  <a:srgbClr val="ED7020"/>
                </a:solidFill>
                <a:latin typeface="BrooklynSamuelsFive-Light" panose="02000503040000020004" pitchFamily="50" charset="-94"/>
              </a:rPr>
              <a:t>Sayın; </a:t>
            </a:r>
            <a:r>
              <a:rPr lang="tr-TR" sz="2200" dirty="0">
                <a:solidFill>
                  <a:srgbClr val="ED7020"/>
                </a:solidFill>
                <a:latin typeface="BrooklynSamuelsFive-Bold" panose="02000506040000020004" pitchFamily="50" charset="-94"/>
              </a:rPr>
              <a:t>………………………..</a:t>
            </a:r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2E28F7C4-701D-98FD-6A90-1B70DB14E553}"/>
              </a:ext>
            </a:extLst>
          </p:cNvPr>
          <p:cNvSpPr/>
          <p:nvPr/>
        </p:nvSpPr>
        <p:spPr>
          <a:xfrm>
            <a:off x="1028701" y="4013804"/>
            <a:ext cx="5435601" cy="195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Akdeniz Üniversitesi ……………………………..Fakültesi'nde Yürütülen</a:t>
            </a: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300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“</a:t>
            </a:r>
            <a:r>
              <a:rPr lang="tr-TR" sz="1300">
                <a:solidFill>
                  <a:srgbClr val="233269"/>
                </a:solidFill>
                <a:latin typeface="BrooklynSamuelsFive-Medium" panose="02000603040000020004" pitchFamily="50" charset="-94"/>
              </a:rPr>
              <a:t>Proje Adı”</a:t>
            </a:r>
            <a:endParaRPr lang="tr-TR" sz="1300" dirty="0">
              <a:solidFill>
                <a:srgbClr val="233269"/>
              </a:solidFill>
              <a:latin typeface="BrooklynSamuelsFive-Medium" panose="02000603040000020004" pitchFamily="50" charset="-94"/>
            </a:endParaRP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Konulu Toplumsal Duyarlılık ve Katkı Projesinde,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Toplumsal Sorumluluk Bilinciyle Gönüllü Olarak Görev Almış; Söz Konusu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İhtiyaç Grubunun </a:t>
            </a:r>
            <a:r>
              <a:rPr lang="tr-TR" sz="1200" dirty="0">
                <a:latin typeface="BrooklynSamuelsFive-Medium" panose="02000603040000020004" pitchFamily="50" charset="-94"/>
              </a:rPr>
              <a:t>“Bilinç Düzeyinin” </a:t>
            </a:r>
            <a:r>
              <a:rPr lang="tr-TR" sz="1200" dirty="0">
                <a:latin typeface="BrooklynSamuelsFive-Light" panose="02000503040000020004" pitchFamily="50" charset="-94"/>
              </a:rPr>
              <a:t>ve </a:t>
            </a:r>
            <a:r>
              <a:rPr lang="tr-TR" sz="1200" dirty="0">
                <a:latin typeface="BrooklynSamuelsFive-Medium" panose="02000603040000020004" pitchFamily="50" charset="-94"/>
              </a:rPr>
              <a:t>“Yaşam Kalitesinin” </a:t>
            </a:r>
            <a:r>
              <a:rPr lang="tr-TR" sz="1200" dirty="0">
                <a:latin typeface="BrooklynSamuelsFive-Light" panose="02000503040000020004" pitchFamily="50" charset="-94"/>
              </a:rPr>
              <a:t>Yükselmesine</a:t>
            </a: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Önemli Katkılarda Bulunmuş, Fark Yaratmıştır.</a:t>
            </a: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latin typeface="BrooklynSamuelsFive-Light" panose="02000503040000020004" pitchFamily="50" charset="-94"/>
              </a:rPr>
              <a:t>Teşekkür Eder, Toplumsal Katkılarınızın Devamını Dileriz…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E549D5C7-5FF0-FAEC-2EBC-76C763B3D366}"/>
              </a:ext>
            </a:extLst>
          </p:cNvPr>
          <p:cNvSpPr/>
          <p:nvPr/>
        </p:nvSpPr>
        <p:spPr>
          <a:xfrm>
            <a:off x="1028701" y="6265684"/>
            <a:ext cx="5435601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Certificate of Appreciation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Presented to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 </a:t>
            </a:r>
            <a:r>
              <a:rPr lang="tr-TR" sz="1500" dirty="0">
                <a:solidFill>
                  <a:srgbClr val="ED7020"/>
                </a:solidFill>
                <a:latin typeface="BrooklynSamuelsFive-Bold" panose="02000506040000020004" pitchFamily="50" charset="-94"/>
              </a:rPr>
              <a:t>…………………………….</a:t>
            </a:r>
            <a:endParaRPr lang="en-US" sz="1500" dirty="0">
              <a:solidFill>
                <a:srgbClr val="ED7020"/>
              </a:solidFill>
              <a:latin typeface="BrooklynSamuelsFive-Bold" panose="02000506040000020004" pitchFamily="50" charset="-94"/>
            </a:endParaRP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In recognition of his</a:t>
            </a:r>
            <a:r>
              <a:rPr lang="tr-TR" sz="1200" dirty="0">
                <a:latin typeface="BrooklynSamuelsFive-Light" panose="02000503040000020004" pitchFamily="50" charset="-94"/>
              </a:rPr>
              <a:t> / her</a:t>
            </a:r>
            <a:r>
              <a:rPr lang="en-US" sz="1200" dirty="0">
                <a:latin typeface="BrooklynSamuelsFive-Light" panose="02000503040000020004" pitchFamily="50" charset="-94"/>
              </a:rPr>
              <a:t> </a:t>
            </a:r>
            <a:r>
              <a:rPr lang="tr-TR" sz="1200" dirty="0" err="1">
                <a:latin typeface="BrooklynSamuelsFive-Light" panose="02000503040000020004" pitchFamily="50" charset="-94"/>
              </a:rPr>
              <a:t>volunteer</a:t>
            </a:r>
            <a:r>
              <a:rPr lang="en-US" sz="1200" dirty="0">
                <a:latin typeface="BrooklynSamuelsFive-Light" panose="02000503040000020004" pitchFamily="50" charset="-94"/>
              </a:rPr>
              <a:t> performance throughout the civic</a:t>
            </a:r>
            <a:r>
              <a:rPr lang="tr-TR" sz="1200" dirty="0">
                <a:latin typeface="BrooklynSamuelsFive-Light" panose="02000503040000020004" pitchFamily="50" charset="-94"/>
              </a:rPr>
              <a:t>     </a:t>
            </a:r>
            <a:r>
              <a:rPr lang="en-US" sz="1200" dirty="0">
                <a:latin typeface="BrooklynSamuelsFive-Light" panose="02000503040000020004" pitchFamily="50" charset="-94"/>
              </a:rPr>
              <a:t> involvement project named</a:t>
            </a:r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endParaRPr lang="tr-TR" sz="1200" dirty="0">
              <a:latin typeface="BrooklynSamuelsFive-Light" panose="02000503040000020004" pitchFamily="50" charset="-94"/>
            </a:endParaRPr>
          </a:p>
          <a:p>
            <a:pPr algn="ctr"/>
            <a:r>
              <a:rPr lang="tr-TR" sz="1200" dirty="0">
                <a:solidFill>
                  <a:srgbClr val="233269"/>
                </a:solidFill>
                <a:latin typeface="BrooklynSamuelsFive-Bold" panose="02000506040000020004" pitchFamily="50" charset="-94"/>
              </a:rPr>
              <a:t>“Proje Adı”</a:t>
            </a:r>
          </a:p>
          <a:p>
            <a:pPr algn="ctr"/>
            <a:endParaRPr lang="en-US" sz="1200" dirty="0">
              <a:latin typeface="BrooklynSamuelsFive-Bold" panose="02000506040000020004" pitchFamily="50" charset="-94"/>
            </a:endParaRP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conducted in Faculty of </a:t>
            </a:r>
            <a:r>
              <a:rPr lang="tr-TR" sz="1200" dirty="0">
                <a:latin typeface="BrooklynSamuelsFive-Light" panose="02000503040000020004" pitchFamily="50" charset="-94"/>
              </a:rPr>
              <a:t>………………………..</a:t>
            </a:r>
            <a:r>
              <a:rPr lang="en-US" sz="1200" dirty="0">
                <a:latin typeface="BrooklynSamuelsFive-Light" panose="02000503040000020004" pitchFamily="50" charset="-94"/>
              </a:rPr>
              <a:t>at Akdeniz University.</a:t>
            </a:r>
          </a:p>
          <a:p>
            <a:pPr algn="ctr"/>
            <a:r>
              <a:rPr lang="en-US" sz="1200" dirty="0">
                <a:latin typeface="BrooklynSamuelsFive-Light" panose="02000503040000020004" pitchFamily="50" charset="-94"/>
              </a:rPr>
              <a:t>Thank you for helping to raise awareness and enhance the quality of life!</a:t>
            </a:r>
            <a:endParaRPr lang="tr-TR" sz="1200" dirty="0">
              <a:latin typeface="BrooklynSamuelsFive-Light" panose="02000503040000020004" pitchFamily="50" charset="-94"/>
            </a:endParaRP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9465E2C5-B316-1B5B-96E4-983923F9E907}"/>
              </a:ext>
            </a:extLst>
          </p:cNvPr>
          <p:cNvSpPr/>
          <p:nvPr/>
        </p:nvSpPr>
        <p:spPr>
          <a:xfrm>
            <a:off x="3391786" y="9153622"/>
            <a:ext cx="208690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BrooklynSamuelsFive-Bold" panose="02000506040000020004" pitchFamily="50" charset="-94"/>
              </a:rPr>
              <a:t>Prof. Dr. </a:t>
            </a:r>
            <a:r>
              <a:rPr lang="tr-TR" sz="1200" dirty="0">
                <a:latin typeface="BrooklynSamuelsFive-Bold" panose="02000506040000020004" pitchFamily="50" charset="-94"/>
              </a:rPr>
              <a:t>……………………</a:t>
            </a:r>
          </a:p>
          <a:p>
            <a:pPr algn="ctr"/>
            <a:r>
              <a:rPr lang="en-US" sz="1100" dirty="0">
                <a:latin typeface="BrooklynSamuelsFive-Light" panose="02000503040000020004" pitchFamily="50" charset="-94"/>
              </a:rPr>
              <a:t>Dean of Faculty 	</a:t>
            </a:r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	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FE3293-16EC-10B4-6D70-0C6C9DB9B01B}"/>
              </a:ext>
            </a:extLst>
          </p:cNvPr>
          <p:cNvSpPr/>
          <p:nvPr/>
        </p:nvSpPr>
        <p:spPr>
          <a:xfrm>
            <a:off x="1125331" y="9153622"/>
            <a:ext cx="235282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200" dirty="0">
                <a:latin typeface="BrooklynSamuelsFive-Bold" panose="02000506040000020004" pitchFamily="50" charset="-94"/>
              </a:rPr>
              <a:t> ……………………………</a:t>
            </a:r>
          </a:p>
          <a:p>
            <a:pPr algn="ctr"/>
            <a:r>
              <a:rPr lang="en-US" sz="1100" dirty="0">
                <a:latin typeface="BrooklynSamuelsFive-Light" panose="02000503040000020004" pitchFamily="50" charset="-94"/>
              </a:rPr>
              <a:t>Project Advisor </a:t>
            </a:r>
            <a:r>
              <a:rPr lang="tr-TR" sz="1100" dirty="0">
                <a:latin typeface="BrooklynSamuelsFive-Light" panose="02000503040000020004" pitchFamily="50" charset="-94"/>
              </a:rPr>
              <a:t>/ </a:t>
            </a:r>
            <a:r>
              <a:rPr lang="tr-TR" sz="1100" dirty="0" err="1">
                <a:latin typeface="BrooklynSamuelsFive-Light" panose="02000503040000020004" pitchFamily="50" charset="-94"/>
              </a:rPr>
              <a:t>Coordinator</a:t>
            </a:r>
            <a:r>
              <a:rPr lang="en-US" sz="1100" dirty="0">
                <a:latin typeface="BrooklynSamuelsFive-Light" panose="02000503040000020004" pitchFamily="50" charset="-94"/>
              </a:rPr>
              <a:t>	</a:t>
            </a:r>
            <a:r>
              <a:rPr lang="en-US" dirty="0">
                <a:solidFill>
                  <a:srgbClr val="233269"/>
                </a:solidFill>
                <a:latin typeface="BrooklynSamuelsFive-Medium" panose="02000603040000020004" pitchFamily="50" charset="-94"/>
              </a:rPr>
              <a:t>	</a:t>
            </a:r>
            <a:endParaRPr lang="tr-TR" sz="1200" dirty="0">
              <a:latin typeface="BrooklynSamuelsFive-Bold" panose="02000506040000020004" pitchFamily="50" charset="-94"/>
            </a:endParaRPr>
          </a:p>
        </p:txBody>
      </p:sp>
      <p:grpSp>
        <p:nvGrpSpPr>
          <p:cNvPr id="11" name="Grup 10">
            <a:extLst>
              <a:ext uri="{FF2B5EF4-FFF2-40B4-BE49-F238E27FC236}">
                <a16:creationId xmlns:a16="http://schemas.microsoft.com/office/drawing/2014/main" id="{E996302A-3878-E6CC-DC11-6B33F4D39712}"/>
              </a:ext>
            </a:extLst>
          </p:cNvPr>
          <p:cNvGrpSpPr/>
          <p:nvPr/>
        </p:nvGrpSpPr>
        <p:grpSpPr>
          <a:xfrm>
            <a:off x="5904199" y="8864736"/>
            <a:ext cx="1321976" cy="1747244"/>
            <a:chOff x="5904199" y="8864736"/>
            <a:chExt cx="1321976" cy="1747244"/>
          </a:xfrm>
        </p:grpSpPr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D66AEFB7-0369-8FA0-2834-B554F552D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199" y="8864736"/>
              <a:ext cx="1321976" cy="1747244"/>
            </a:xfrm>
            <a:prstGeom prst="rect">
              <a:avLst/>
            </a:prstGeom>
          </p:spPr>
        </p:pic>
        <p:sp>
          <p:nvSpPr>
            <p:cNvPr id="13" name="Metin kutusu 12">
              <a:extLst>
                <a:ext uri="{FF2B5EF4-FFF2-40B4-BE49-F238E27FC236}">
                  <a16:creationId xmlns:a16="http://schemas.microsoft.com/office/drawing/2014/main" id="{21FCFD38-A7E1-C8F8-C7C5-4BFA3F819463}"/>
                </a:ext>
              </a:extLst>
            </p:cNvPr>
            <p:cNvSpPr txBox="1"/>
            <p:nvPr/>
          </p:nvSpPr>
          <p:spPr>
            <a:xfrm>
              <a:off x="6329707" y="8949778"/>
              <a:ext cx="47095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800" dirty="0">
                  <a:solidFill>
                    <a:srgbClr val="464446"/>
                  </a:solidFill>
                  <a:highlight>
                    <a:srgbClr val="FFFF00"/>
                  </a:highlight>
                  <a:latin typeface="BrooklynSamuelsFour-Bold" panose="02000506040000020004" pitchFamily="50" charset="-94"/>
                  <a:cs typeface="Arial" panose="020B0604020202020204" pitchFamily="34" charset="0"/>
                </a:rPr>
                <a:t>(YIL)</a:t>
              </a:r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A3C45ABB-785B-AE31-56E1-2A77C1DC3804}"/>
                </a:ext>
              </a:extLst>
            </p:cNvPr>
            <p:cNvSpPr txBox="1"/>
            <p:nvPr/>
          </p:nvSpPr>
          <p:spPr>
            <a:xfrm>
              <a:off x="5958098" y="9271857"/>
              <a:ext cx="12141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TOPLUMSAL DUYARLILIK VE KATKI</a:t>
              </a:r>
            </a:p>
            <a:p>
              <a:pPr algn="ctr">
                <a:lnSpc>
                  <a:spcPts val="1200"/>
                </a:lnSpc>
              </a:pPr>
              <a:r>
                <a:rPr lang="tr-TR" sz="800" b="1" dirty="0">
                  <a:solidFill>
                    <a:srgbClr val="464446"/>
                  </a:solidFill>
                  <a:latin typeface="BrooklynSamuelsFive-Bold" panose="02000506040000020004" pitchFamily="50" charset="-94"/>
                  <a:cs typeface="Arial" panose="020B0604020202020204" pitchFamily="34" charset="0"/>
                </a:rPr>
                <a:t>PROJESİ</a:t>
              </a:r>
            </a:p>
          </p:txBody>
        </p:sp>
      </p:grpSp>
      <p:grpSp>
        <p:nvGrpSpPr>
          <p:cNvPr id="15" name="Grup 14">
            <a:extLst>
              <a:ext uri="{FF2B5EF4-FFF2-40B4-BE49-F238E27FC236}">
                <a16:creationId xmlns:a16="http://schemas.microsoft.com/office/drawing/2014/main" id="{BA63429D-686E-0E7A-1149-663A242A9771}"/>
              </a:ext>
            </a:extLst>
          </p:cNvPr>
          <p:cNvGrpSpPr/>
          <p:nvPr/>
        </p:nvGrpSpPr>
        <p:grpSpPr>
          <a:xfrm>
            <a:off x="5191256" y="1295670"/>
            <a:ext cx="1152146" cy="1152146"/>
            <a:chOff x="2125011" y="1886232"/>
            <a:chExt cx="1152146" cy="1152146"/>
          </a:xfrm>
        </p:grpSpPr>
        <p:pic>
          <p:nvPicPr>
            <p:cNvPr id="16" name="Resim 15">
              <a:extLst>
                <a:ext uri="{FF2B5EF4-FFF2-40B4-BE49-F238E27FC236}">
                  <a16:creationId xmlns:a16="http://schemas.microsoft.com/office/drawing/2014/main" id="{6DBEC681-F687-85BE-A108-6C8A16906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011" y="1886232"/>
              <a:ext cx="1152146" cy="1152146"/>
            </a:xfrm>
            <a:prstGeom prst="rect">
              <a:avLst/>
            </a:prstGeom>
          </p:spPr>
        </p:pic>
        <p:pic>
          <p:nvPicPr>
            <p:cNvPr id="17" name="Resim 16">
              <a:extLst>
                <a:ext uri="{FF2B5EF4-FFF2-40B4-BE49-F238E27FC236}">
                  <a16:creationId xmlns:a16="http://schemas.microsoft.com/office/drawing/2014/main" id="{F8E27F91-C540-14BA-5EC3-5FA3C9B4B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807" y="1918472"/>
              <a:ext cx="1112836" cy="1087665"/>
            </a:xfrm>
            <a:prstGeom prst="flowChartConnector">
              <a:avLst/>
            </a:prstGeom>
          </p:spPr>
        </p:pic>
      </p:grp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6EA8B16B-F7D8-39FB-CACF-709B7AFC06C6}"/>
              </a:ext>
            </a:extLst>
          </p:cNvPr>
          <p:cNvSpPr txBox="1"/>
          <p:nvPr/>
        </p:nvSpPr>
        <p:spPr>
          <a:xfrm>
            <a:off x="919059" y="9607080"/>
            <a:ext cx="1848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00" dirty="0">
                <a:highlight>
                  <a:srgbClr val="FFFF00"/>
                </a:highlight>
                <a:latin typeface="BrooklynSamuelsFour-Medium" panose="02000606040000020004" pitchFamily="50" charset="-94"/>
              </a:rPr>
              <a:t>Tarih/Sayı:</a:t>
            </a:r>
          </a:p>
        </p:txBody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DD9CBA76-C524-63DD-3B11-CB68DC5FC2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46" y="3266377"/>
            <a:ext cx="2889510" cy="24384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06AE4148-C7E0-9F3A-B335-8E4CDA06D4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46" y="8745604"/>
            <a:ext cx="2889510" cy="24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136</Words>
  <Application>Microsoft Office PowerPoint</Application>
  <PresentationFormat>Özel</PresentationFormat>
  <Paragraphs>29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9" baseType="lpstr">
      <vt:lpstr>Arial</vt:lpstr>
      <vt:lpstr>BrooklynSamuelsFive-Bold</vt:lpstr>
      <vt:lpstr>BrooklynSamuelsFive-Light</vt:lpstr>
      <vt:lpstr>BrooklynSamuelsFive-Medium</vt:lpstr>
      <vt:lpstr>BrooklynSamuelsFour-Bold</vt:lpstr>
      <vt:lpstr>BrooklynSamuelsFour-Medium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Ceren Kalfa</cp:lastModifiedBy>
  <cp:revision>8</cp:revision>
  <dcterms:created xsi:type="dcterms:W3CDTF">2013-01-27T09:14:16Z</dcterms:created>
  <dcterms:modified xsi:type="dcterms:W3CDTF">2026-09-23T11:33:52Z</dcterms:modified>
  <cp:category/>
</cp:coreProperties>
</file>