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9"/>
  </p:notesMasterIdLst>
  <p:sldIdLst>
    <p:sldId id="256" r:id="rId2"/>
    <p:sldId id="275" r:id="rId3"/>
    <p:sldId id="328" r:id="rId4"/>
    <p:sldId id="305" r:id="rId5"/>
    <p:sldId id="307" r:id="rId6"/>
    <p:sldId id="332" r:id="rId7"/>
    <p:sldId id="331" r:id="rId8"/>
    <p:sldId id="330" r:id="rId9"/>
    <p:sldId id="271" r:id="rId10"/>
    <p:sldId id="303" r:id="rId11"/>
    <p:sldId id="319" r:id="rId12"/>
    <p:sldId id="324" r:id="rId13"/>
    <p:sldId id="325" r:id="rId14"/>
    <p:sldId id="326" r:id="rId15"/>
    <p:sldId id="327" r:id="rId16"/>
    <p:sldId id="310" r:id="rId17"/>
    <p:sldId id="258" r:id="rId18"/>
  </p:sldIdLst>
  <p:sldSz cx="9144000" cy="5143500" type="screen16x9"/>
  <p:notesSz cx="6858000" cy="9144000"/>
  <p:embeddedFontLst>
    <p:embeddedFont>
      <p:font typeface="Josefin Slab" pitchFamily="2" charset="-94"/>
      <p:regular r:id="rId20"/>
      <p:bold r:id="rId21"/>
      <p:italic r:id="rId22"/>
      <p:boldItalic r:id="rId23"/>
    </p:embeddedFont>
    <p:embeddedFont>
      <p:font typeface="Josefin Slab Light" pitchFamily="2" charset="-94"/>
      <p:regular r:id="rId24"/>
      <p:bold r:id="rId25"/>
      <p:italic r:id="rId26"/>
      <p:boldItalic r:id="rId27"/>
    </p:embeddedFont>
    <p:embeddedFont>
      <p:font typeface="Ubuntu" panose="020B0504030602030204" pitchFamily="34" charset="0"/>
      <p:regular r:id="rId28"/>
      <p:bold r:id="rId29"/>
      <p:italic r:id="rId30"/>
      <p:boldItalic r:id="rId31"/>
    </p:embeddedFont>
    <p:embeddedFont>
      <p:font typeface="Ubuntu Light" panose="020B0304030602030204" pitchFamily="34" charset="0"/>
      <p:regular r:id="rId32"/>
      <p:bold r:id="rId33"/>
      <p:italic r:id="rId34"/>
      <p:boldItalic r:id="rId35"/>
    </p:embeddedFont>
    <p:embeddedFont>
      <p:font typeface="Ubuntu Medium" panose="020B060403060203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BD81AB-3A20-499F-89C0-DD8ED748B619}">
  <a:tblStyle styleId="{3CBD81AB-3A20-499F-89C0-DD8ED748B6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58812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3971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de7457949_0_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de7457949_0_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1706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2043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047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2392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de7457949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de7457949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8981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de7457949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de7457949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2437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9645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7540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9344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1525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585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7457949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7457949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0366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e7457949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de7457949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504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178500" y="-9975"/>
            <a:ext cx="3393600" cy="5143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358800" y="1531850"/>
            <a:ext cx="7679400" cy="14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DEBA"/>
              </a:buClr>
              <a:buSzPts val="7200"/>
              <a:buFont typeface="Ubuntu"/>
              <a:buNone/>
              <a:defRPr sz="7200" b="1">
                <a:solidFill>
                  <a:srgbClr val="00DEBA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None/>
              <a:defRPr sz="6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358794" y="2846353"/>
            <a:ext cx="7137600" cy="57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slide">
  <p:cSld name="CUSTOM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/>
          <p:nvPr/>
        </p:nvSpPr>
        <p:spPr>
          <a:xfrm>
            <a:off x="990600" y="909600"/>
            <a:ext cx="7162800" cy="3324300"/>
          </a:xfrm>
          <a:prstGeom prst="rect">
            <a:avLst/>
          </a:prstGeom>
          <a:solidFill>
            <a:srgbClr val="00DE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ubTitle" idx="1"/>
          </p:nvPr>
        </p:nvSpPr>
        <p:spPr>
          <a:xfrm>
            <a:off x="1609050" y="1249825"/>
            <a:ext cx="5925900" cy="20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ubTitle" idx="2"/>
          </p:nvPr>
        </p:nvSpPr>
        <p:spPr>
          <a:xfrm>
            <a:off x="1294050" y="3353525"/>
            <a:ext cx="6555900" cy="57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400"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 i="1">
                <a:solidFill>
                  <a:srgbClr val="434343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Only">
  <p:cSld name="TITLE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532051" y="492550"/>
            <a:ext cx="80799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FD67E"/>
              </a:buClr>
              <a:buSzPts val="2400"/>
              <a:buFont typeface="Ubuntu"/>
              <a:buNone/>
              <a:defRPr b="1">
                <a:solidFill>
                  <a:srgbClr val="EFD67E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Image slide">
  <p:cSld name="Text &amp; Image slid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/>
          <p:nvPr/>
        </p:nvSpPr>
        <p:spPr>
          <a:xfrm>
            <a:off x="0" y="-10900"/>
            <a:ext cx="4572000" cy="5154300"/>
          </a:xfrm>
          <a:prstGeom prst="rect">
            <a:avLst/>
          </a:prstGeom>
          <a:solidFill>
            <a:srgbClr val="00DE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-1553975" y="1788750"/>
            <a:ext cx="7655100" cy="10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Font typeface="Ubuntu"/>
              <a:buNone/>
              <a:defRPr sz="6000"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ubTitle" idx="1"/>
          </p:nvPr>
        </p:nvSpPr>
        <p:spPr>
          <a:xfrm>
            <a:off x="683025" y="2650000"/>
            <a:ext cx="3206100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7989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9AD4C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Ubuntu"/>
              <a:buNone/>
              <a:defRPr sz="2400" b="1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vo"/>
              <a:buNone/>
              <a:defRPr sz="24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Josefin Slab Light"/>
              <a:buChar char="●"/>
              <a:defRPr sz="1600"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Josefin Slab Light"/>
              <a:buChar char="○"/>
              <a:defRPr sz="1600"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2pPr>
            <a:lvl3pPr marL="1371600" lvl="2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Josefin Slab Light"/>
              <a:buChar char="■"/>
              <a:defRPr sz="1500"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3pPr>
            <a:lvl4pPr marL="1828800" lvl="3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Josefin Slab Light"/>
              <a:buChar char="●"/>
              <a:defRPr sz="1500"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Josefin Slab Light"/>
              <a:buChar char="○"/>
              <a:defRPr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Josefin Slab Light"/>
              <a:buChar char="■"/>
              <a:defRPr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6pPr>
            <a:lvl7pPr marL="3200400" lvl="6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Josefin Slab Light"/>
              <a:buChar char="●"/>
              <a:defRPr sz="1300"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7pPr>
            <a:lvl8pPr marL="3657600" lvl="7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Josefin Slab Light"/>
              <a:buChar char="○"/>
              <a:defRPr sz="1300"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Josefin Slab Light"/>
              <a:buChar char="■"/>
              <a:defRPr sz="1200">
                <a:solidFill>
                  <a:srgbClr val="999999"/>
                </a:solidFill>
                <a:latin typeface="Josefin Slab Light"/>
                <a:ea typeface="Josefin Slab Light"/>
                <a:cs typeface="Josefin Slab Light"/>
                <a:sym typeface="Josefin Slab Light"/>
              </a:defRPr>
            </a:lvl9pPr>
          </a:lstStyle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63" r:id="rId3"/>
    <p:sldLayoutId id="2147483674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4CA89F"/>
          </a:fgClr>
          <a:bgClr>
            <a:schemeClr val="bg1"/>
          </a:bgClr>
        </a:patt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ctrTitle"/>
          </p:nvPr>
        </p:nvSpPr>
        <p:spPr>
          <a:xfrm>
            <a:off x="634275" y="448492"/>
            <a:ext cx="4617720" cy="4069081"/>
          </a:xfrm>
          <a:prstGeom prst="rect">
            <a:avLst/>
          </a:prstGeom>
          <a:pattFill prst="pct5">
            <a:fgClr>
              <a:schemeClr val="bg2">
                <a:lumMod val="25000"/>
              </a:schemeClr>
            </a:fgClr>
            <a:bgClr>
              <a:schemeClr val="bg1"/>
            </a:bgClr>
          </a:patt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Rus Dili </a:t>
            </a:r>
            <a:b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ve </a:t>
            </a:r>
            <a:b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Edebiyatı</a:t>
            </a:r>
            <a:b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Bölümü</a:t>
            </a:r>
            <a:endParaRPr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D66428DB-B6F9-2B0A-23AF-E80EDB690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544" y="0"/>
            <a:ext cx="360173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6"/>
          <p:cNvSpPr/>
          <p:nvPr/>
        </p:nvSpPr>
        <p:spPr>
          <a:xfrm>
            <a:off x="0" y="2670882"/>
            <a:ext cx="9144000" cy="549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2" name="Google Shape;452;p46"/>
          <p:cNvCxnSpPr/>
          <p:nvPr/>
        </p:nvCxnSpPr>
        <p:spPr>
          <a:xfrm>
            <a:off x="6550238" y="2047537"/>
            <a:ext cx="0" cy="1098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oval" w="med" len="med"/>
            <a:tailEnd type="none" w="med" len="med"/>
          </a:ln>
        </p:spPr>
      </p:cxnSp>
      <p:sp>
        <p:nvSpPr>
          <p:cNvPr id="454" name="Google Shape;454;p46"/>
          <p:cNvSpPr txBox="1">
            <a:spLocks noGrp="1"/>
          </p:cNvSpPr>
          <p:nvPr>
            <p:ph type="body" idx="4294967295"/>
          </p:nvPr>
        </p:nvSpPr>
        <p:spPr>
          <a:xfrm>
            <a:off x="1909666" y="3542287"/>
            <a:ext cx="1002481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 b="1" dirty="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Bölümün Kuruluşu</a:t>
            </a:r>
            <a:endParaRPr sz="1400" b="1" dirty="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55" name="Google Shape;455;p46"/>
          <p:cNvSpPr txBox="1">
            <a:spLocks noGrp="1"/>
          </p:cNvSpPr>
          <p:nvPr>
            <p:ph type="title"/>
          </p:nvPr>
        </p:nvSpPr>
        <p:spPr>
          <a:xfrm>
            <a:off x="532051" y="492550"/>
            <a:ext cx="80799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 dirty="0">
                <a:solidFill>
                  <a:srgbClr val="4CA89F"/>
                </a:solidFill>
                <a:latin typeface="Ubuntu"/>
                <a:ea typeface="Ubuntu"/>
                <a:cs typeface="Ubuntu"/>
                <a:sym typeface="Ubuntu"/>
              </a:rPr>
              <a:t>Rus Dili ve Edebiyatı</a:t>
            </a:r>
            <a:r>
              <a:rPr lang="es" b="1" dirty="0">
                <a:solidFill>
                  <a:srgbClr val="4CA89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tr-TR" dirty="0"/>
              <a:t>B</a:t>
            </a:r>
            <a:r>
              <a:rPr lang="tr-TR" b="1" dirty="0">
                <a:latin typeface="Ubuntu"/>
                <a:ea typeface="Ubuntu"/>
                <a:cs typeface="Ubuntu"/>
                <a:sym typeface="Ubuntu"/>
              </a:rPr>
              <a:t>ölümünün </a:t>
            </a:r>
            <a:r>
              <a:rPr lang="tr-TR" dirty="0"/>
              <a:t>Ö</a:t>
            </a:r>
            <a:r>
              <a:rPr lang="tr-TR" b="1" dirty="0">
                <a:latin typeface="Ubuntu"/>
                <a:ea typeface="Ubuntu"/>
                <a:cs typeface="Ubuntu"/>
                <a:sym typeface="Ubuntu"/>
              </a:rPr>
              <a:t>nemli </a:t>
            </a:r>
            <a:r>
              <a:rPr lang="tr-TR" dirty="0"/>
              <a:t>Tarihleri</a:t>
            </a:r>
            <a:endParaRPr b="1" dirty="0">
              <a:solidFill>
                <a:srgbClr val="00DEB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456" name="Google Shape;456;p46"/>
          <p:cNvCxnSpPr/>
          <p:nvPr/>
        </p:nvCxnSpPr>
        <p:spPr>
          <a:xfrm>
            <a:off x="2410907" y="2122450"/>
            <a:ext cx="0" cy="1098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oval" w="med" len="med"/>
            <a:tailEnd type="none" w="med" len="med"/>
          </a:ln>
        </p:spPr>
      </p:cxnSp>
      <p:sp>
        <p:nvSpPr>
          <p:cNvPr id="457" name="Google Shape;457;p46"/>
          <p:cNvSpPr/>
          <p:nvPr/>
        </p:nvSpPr>
        <p:spPr>
          <a:xfrm>
            <a:off x="1556944" y="2689458"/>
            <a:ext cx="1707900" cy="549300"/>
          </a:xfrm>
          <a:prstGeom prst="parallelogram">
            <a:avLst>
              <a:gd name="adj" fmla="val 25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46"/>
          <p:cNvSpPr/>
          <p:nvPr/>
        </p:nvSpPr>
        <p:spPr>
          <a:xfrm>
            <a:off x="5755397" y="2670882"/>
            <a:ext cx="1707900" cy="549300"/>
          </a:xfrm>
          <a:prstGeom prst="parallelogram">
            <a:avLst>
              <a:gd name="adj" fmla="val 2500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0" name="Google Shape;460;p46"/>
          <p:cNvSpPr txBox="1">
            <a:spLocks noGrp="1"/>
          </p:cNvSpPr>
          <p:nvPr>
            <p:ph type="body" idx="4294967295"/>
          </p:nvPr>
        </p:nvSpPr>
        <p:spPr>
          <a:xfrm>
            <a:off x="5774644" y="3526503"/>
            <a:ext cx="1551139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 b="1" dirty="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İlk Mezunların Verilişi</a:t>
            </a:r>
            <a:endParaRPr sz="1400" b="1" dirty="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461" name="Google Shape;461;p46"/>
          <p:cNvCxnSpPr/>
          <p:nvPr/>
        </p:nvCxnSpPr>
        <p:spPr>
          <a:xfrm rot="10800000">
            <a:off x="4445491" y="3146137"/>
            <a:ext cx="0" cy="101340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dot"/>
            <a:round/>
            <a:headEnd type="oval" w="med" len="med"/>
            <a:tailEnd type="none" w="med" len="med"/>
          </a:ln>
        </p:spPr>
      </p:cxnSp>
      <p:sp>
        <p:nvSpPr>
          <p:cNvPr id="462" name="Google Shape;462;p46"/>
          <p:cNvSpPr/>
          <p:nvPr/>
        </p:nvSpPr>
        <p:spPr>
          <a:xfrm>
            <a:off x="3643010" y="2687800"/>
            <a:ext cx="1707900" cy="549300"/>
          </a:xfrm>
          <a:prstGeom prst="parallelogram">
            <a:avLst>
              <a:gd name="adj" fmla="val 25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46"/>
          <p:cNvSpPr txBox="1">
            <a:spLocks noGrp="1"/>
          </p:cNvSpPr>
          <p:nvPr>
            <p:ph type="body" idx="4294967295"/>
          </p:nvPr>
        </p:nvSpPr>
        <p:spPr>
          <a:xfrm>
            <a:off x="3854194" y="1715942"/>
            <a:ext cx="1414625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 b="1" dirty="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Lisans Programımızın Açılışı</a:t>
            </a:r>
            <a:endParaRPr sz="1400" b="1" dirty="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69" name="Google Shape;469;p46"/>
          <p:cNvSpPr txBox="1">
            <a:spLocks noGrp="1"/>
          </p:cNvSpPr>
          <p:nvPr>
            <p:ph type="body" idx="4294967295"/>
          </p:nvPr>
        </p:nvSpPr>
        <p:spPr>
          <a:xfrm>
            <a:off x="1802357" y="2781637"/>
            <a:ext cx="12171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b="1" dirty="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20</a:t>
            </a:r>
            <a:r>
              <a:rPr lang="tr-TR" sz="2400" b="1" dirty="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07</a:t>
            </a:r>
            <a:endParaRPr sz="2400" b="1" dirty="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70" name="Google Shape;470;p46"/>
          <p:cNvSpPr txBox="1">
            <a:spLocks noGrp="1"/>
          </p:cNvSpPr>
          <p:nvPr>
            <p:ph type="body" idx="4294967295"/>
          </p:nvPr>
        </p:nvSpPr>
        <p:spPr>
          <a:xfrm>
            <a:off x="3888396" y="2772795"/>
            <a:ext cx="12171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b="1" dirty="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2019</a:t>
            </a:r>
            <a:endParaRPr sz="2400" b="1" dirty="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71" name="Google Shape;471;p46"/>
          <p:cNvSpPr txBox="1">
            <a:spLocks noGrp="1"/>
          </p:cNvSpPr>
          <p:nvPr>
            <p:ph type="body" idx="4294967295"/>
          </p:nvPr>
        </p:nvSpPr>
        <p:spPr>
          <a:xfrm>
            <a:off x="5941688" y="2740214"/>
            <a:ext cx="12171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b="1" dirty="0">
                <a:solidFill>
                  <a:srgbClr val="4CA89F"/>
                </a:solidFill>
                <a:latin typeface="Ubuntu"/>
                <a:ea typeface="Ubuntu"/>
                <a:cs typeface="Ubuntu"/>
                <a:sym typeface="Ubuntu"/>
              </a:rPr>
              <a:t>2023</a:t>
            </a:r>
            <a:endParaRPr sz="2400" b="1" dirty="0">
              <a:solidFill>
                <a:srgbClr val="4CA89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83" name="Google Shape;483;p46"/>
          <p:cNvSpPr/>
          <p:nvPr/>
        </p:nvSpPr>
        <p:spPr>
          <a:xfrm>
            <a:off x="6391613" y="1578218"/>
            <a:ext cx="344244" cy="337442"/>
          </a:xfrm>
          <a:custGeom>
            <a:avLst/>
            <a:gdLst/>
            <a:ahLst/>
            <a:cxnLst/>
            <a:rect l="l" t="t" r="r" b="b"/>
            <a:pathLst>
              <a:path w="19787" h="19396" extrusionOk="0">
                <a:moveTo>
                  <a:pt x="16583" y="1203"/>
                </a:moveTo>
                <a:cubicBezTo>
                  <a:pt x="17017" y="1203"/>
                  <a:pt x="17451" y="1370"/>
                  <a:pt x="17782" y="1702"/>
                </a:cubicBezTo>
                <a:cubicBezTo>
                  <a:pt x="18446" y="2363"/>
                  <a:pt x="18446" y="3438"/>
                  <a:pt x="17782" y="4102"/>
                </a:cubicBezTo>
                <a:lnTo>
                  <a:pt x="16565" y="5319"/>
                </a:lnTo>
                <a:lnTo>
                  <a:pt x="14165" y="2918"/>
                </a:lnTo>
                <a:lnTo>
                  <a:pt x="15382" y="1702"/>
                </a:lnTo>
                <a:cubicBezTo>
                  <a:pt x="15714" y="1370"/>
                  <a:pt x="16149" y="1203"/>
                  <a:pt x="16583" y="1203"/>
                </a:cubicBezTo>
                <a:close/>
                <a:moveTo>
                  <a:pt x="13362" y="3719"/>
                </a:moveTo>
                <a:lnTo>
                  <a:pt x="14162" y="4519"/>
                </a:lnTo>
                <a:lnTo>
                  <a:pt x="4587" y="14096"/>
                </a:lnTo>
                <a:cubicBezTo>
                  <a:pt x="4255" y="13861"/>
                  <a:pt x="3884" y="13692"/>
                  <a:pt x="3488" y="13595"/>
                </a:cubicBezTo>
                <a:lnTo>
                  <a:pt x="13310" y="3770"/>
                </a:lnTo>
                <a:lnTo>
                  <a:pt x="13362" y="3719"/>
                </a:lnTo>
                <a:close/>
                <a:moveTo>
                  <a:pt x="14965" y="5322"/>
                </a:moveTo>
                <a:lnTo>
                  <a:pt x="15765" y="6122"/>
                </a:lnTo>
                <a:lnTo>
                  <a:pt x="15714" y="6173"/>
                </a:lnTo>
                <a:lnTo>
                  <a:pt x="5888" y="15996"/>
                </a:lnTo>
                <a:cubicBezTo>
                  <a:pt x="5792" y="15600"/>
                  <a:pt x="5623" y="15229"/>
                  <a:pt x="5387" y="14897"/>
                </a:cubicBezTo>
                <a:lnTo>
                  <a:pt x="14965" y="5322"/>
                </a:lnTo>
                <a:close/>
                <a:moveTo>
                  <a:pt x="2704" y="14631"/>
                </a:moveTo>
                <a:cubicBezTo>
                  <a:pt x="3925" y="14631"/>
                  <a:pt x="4911" y="15655"/>
                  <a:pt x="4850" y="16889"/>
                </a:cubicBezTo>
                <a:lnTo>
                  <a:pt x="3736" y="17249"/>
                </a:lnTo>
                <a:cubicBezTo>
                  <a:pt x="3449" y="16572"/>
                  <a:pt x="2911" y="16035"/>
                  <a:pt x="2235" y="15748"/>
                </a:cubicBezTo>
                <a:lnTo>
                  <a:pt x="2594" y="14634"/>
                </a:lnTo>
                <a:cubicBezTo>
                  <a:pt x="2631" y="14632"/>
                  <a:pt x="2667" y="14631"/>
                  <a:pt x="2704" y="14631"/>
                </a:cubicBezTo>
                <a:close/>
                <a:moveTo>
                  <a:pt x="1888" y="16835"/>
                </a:moveTo>
                <a:cubicBezTo>
                  <a:pt x="2217" y="17001"/>
                  <a:pt x="2483" y="17267"/>
                  <a:pt x="2649" y="17596"/>
                </a:cubicBezTo>
                <a:lnTo>
                  <a:pt x="1528" y="17955"/>
                </a:lnTo>
                <a:lnTo>
                  <a:pt x="1888" y="16835"/>
                </a:lnTo>
                <a:close/>
                <a:moveTo>
                  <a:pt x="16654" y="1"/>
                </a:moveTo>
                <a:cubicBezTo>
                  <a:pt x="15897" y="1"/>
                  <a:pt x="15141" y="302"/>
                  <a:pt x="14581" y="901"/>
                </a:cubicBezTo>
                <a:lnTo>
                  <a:pt x="11710" y="3770"/>
                </a:lnTo>
                <a:lnTo>
                  <a:pt x="1882" y="13601"/>
                </a:lnTo>
                <a:cubicBezTo>
                  <a:pt x="1861" y="13619"/>
                  <a:pt x="1842" y="13641"/>
                  <a:pt x="1827" y="13662"/>
                </a:cubicBezTo>
                <a:lnTo>
                  <a:pt x="1809" y="13677"/>
                </a:lnTo>
                <a:lnTo>
                  <a:pt x="1788" y="13695"/>
                </a:lnTo>
                <a:cubicBezTo>
                  <a:pt x="1782" y="13701"/>
                  <a:pt x="1773" y="13707"/>
                  <a:pt x="1767" y="13716"/>
                </a:cubicBezTo>
                <a:cubicBezTo>
                  <a:pt x="1761" y="13722"/>
                  <a:pt x="1755" y="13725"/>
                  <a:pt x="1752" y="13731"/>
                </a:cubicBezTo>
                <a:cubicBezTo>
                  <a:pt x="1746" y="13737"/>
                  <a:pt x="1737" y="13746"/>
                  <a:pt x="1728" y="13755"/>
                </a:cubicBezTo>
                <a:lnTo>
                  <a:pt x="1716" y="13773"/>
                </a:lnTo>
                <a:cubicBezTo>
                  <a:pt x="1710" y="13782"/>
                  <a:pt x="1704" y="13789"/>
                  <a:pt x="1698" y="13801"/>
                </a:cubicBezTo>
                <a:cubicBezTo>
                  <a:pt x="1688" y="13810"/>
                  <a:pt x="1688" y="13813"/>
                  <a:pt x="1685" y="13819"/>
                </a:cubicBezTo>
                <a:cubicBezTo>
                  <a:pt x="1679" y="13825"/>
                  <a:pt x="1673" y="13837"/>
                  <a:pt x="1667" y="13846"/>
                </a:cubicBezTo>
                <a:cubicBezTo>
                  <a:pt x="1661" y="13855"/>
                  <a:pt x="1658" y="13861"/>
                  <a:pt x="1655" y="13870"/>
                </a:cubicBezTo>
                <a:cubicBezTo>
                  <a:pt x="1652" y="13879"/>
                  <a:pt x="1646" y="13885"/>
                  <a:pt x="1643" y="13894"/>
                </a:cubicBezTo>
                <a:cubicBezTo>
                  <a:pt x="1640" y="13903"/>
                  <a:pt x="1634" y="13918"/>
                  <a:pt x="1631" y="13933"/>
                </a:cubicBezTo>
                <a:cubicBezTo>
                  <a:pt x="1631" y="13936"/>
                  <a:pt x="1625" y="13939"/>
                  <a:pt x="1625" y="13943"/>
                </a:cubicBezTo>
                <a:lnTo>
                  <a:pt x="1625" y="13949"/>
                </a:lnTo>
                <a:cubicBezTo>
                  <a:pt x="1625" y="13949"/>
                  <a:pt x="1625" y="13952"/>
                  <a:pt x="1625" y="13952"/>
                </a:cubicBezTo>
                <a:lnTo>
                  <a:pt x="118" y="18656"/>
                </a:lnTo>
                <a:cubicBezTo>
                  <a:pt x="1" y="19021"/>
                  <a:pt x="272" y="19393"/>
                  <a:pt x="656" y="19396"/>
                </a:cubicBezTo>
                <a:cubicBezTo>
                  <a:pt x="713" y="19396"/>
                  <a:pt x="771" y="19387"/>
                  <a:pt x="828" y="19368"/>
                </a:cubicBezTo>
                <a:lnTo>
                  <a:pt x="5538" y="17859"/>
                </a:lnTo>
                <a:lnTo>
                  <a:pt x="5547" y="17856"/>
                </a:lnTo>
                <a:cubicBezTo>
                  <a:pt x="5559" y="17853"/>
                  <a:pt x="5571" y="17847"/>
                  <a:pt x="5584" y="17844"/>
                </a:cubicBezTo>
                <a:lnTo>
                  <a:pt x="5599" y="17838"/>
                </a:lnTo>
                <a:cubicBezTo>
                  <a:pt x="5611" y="17832"/>
                  <a:pt x="5623" y="17826"/>
                  <a:pt x="5635" y="17819"/>
                </a:cubicBezTo>
                <a:cubicBezTo>
                  <a:pt x="5650" y="17810"/>
                  <a:pt x="5653" y="17810"/>
                  <a:pt x="5659" y="17804"/>
                </a:cubicBezTo>
                <a:cubicBezTo>
                  <a:pt x="5668" y="17798"/>
                  <a:pt x="5680" y="17792"/>
                  <a:pt x="5689" y="17786"/>
                </a:cubicBezTo>
                <a:cubicBezTo>
                  <a:pt x="5698" y="17780"/>
                  <a:pt x="5701" y="17777"/>
                  <a:pt x="5710" y="17771"/>
                </a:cubicBezTo>
                <a:lnTo>
                  <a:pt x="5728" y="17756"/>
                </a:lnTo>
                <a:lnTo>
                  <a:pt x="5750" y="17738"/>
                </a:lnTo>
                <a:cubicBezTo>
                  <a:pt x="5756" y="17732"/>
                  <a:pt x="5762" y="17726"/>
                  <a:pt x="5768" y="17720"/>
                </a:cubicBezTo>
                <a:cubicBezTo>
                  <a:pt x="5774" y="17714"/>
                  <a:pt x="5780" y="17708"/>
                  <a:pt x="5783" y="17702"/>
                </a:cubicBezTo>
                <a:lnTo>
                  <a:pt x="5798" y="17687"/>
                </a:lnTo>
                <a:cubicBezTo>
                  <a:pt x="5810" y="17678"/>
                  <a:pt x="5819" y="17669"/>
                  <a:pt x="5828" y="17659"/>
                </a:cubicBezTo>
                <a:lnTo>
                  <a:pt x="15714" y="7777"/>
                </a:lnTo>
                <a:lnTo>
                  <a:pt x="18582" y="4902"/>
                </a:lnTo>
                <a:cubicBezTo>
                  <a:pt x="19754" y="3809"/>
                  <a:pt x="19787" y="1961"/>
                  <a:pt x="18655" y="829"/>
                </a:cubicBezTo>
                <a:cubicBezTo>
                  <a:pt x="18102" y="276"/>
                  <a:pt x="17378" y="1"/>
                  <a:pt x="16654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39" name="Google Shape;473;p46"/>
          <p:cNvSpPr/>
          <p:nvPr/>
        </p:nvSpPr>
        <p:spPr>
          <a:xfrm>
            <a:off x="2262511" y="1597024"/>
            <a:ext cx="296767" cy="336224"/>
          </a:xfrm>
          <a:custGeom>
            <a:avLst/>
            <a:gdLst/>
            <a:ahLst/>
            <a:cxnLst/>
            <a:rect l="l" t="t" r="r" b="b"/>
            <a:pathLst>
              <a:path w="17058" h="19326" extrusionOk="0">
                <a:moveTo>
                  <a:pt x="15013" y="2021"/>
                </a:moveTo>
                <a:lnTo>
                  <a:pt x="11577" y="5741"/>
                </a:lnTo>
                <a:cubicBezTo>
                  <a:pt x="11378" y="5958"/>
                  <a:pt x="11378" y="6290"/>
                  <a:pt x="11577" y="6507"/>
                </a:cubicBezTo>
                <a:lnTo>
                  <a:pt x="15013" y="10230"/>
                </a:lnTo>
                <a:lnTo>
                  <a:pt x="3195" y="10230"/>
                </a:lnTo>
                <a:lnTo>
                  <a:pt x="3195" y="2021"/>
                </a:lnTo>
                <a:close/>
                <a:moveTo>
                  <a:pt x="1716" y="1133"/>
                </a:moveTo>
                <a:cubicBezTo>
                  <a:pt x="1906" y="1136"/>
                  <a:pt x="2060" y="1290"/>
                  <a:pt x="2063" y="1480"/>
                </a:cubicBezTo>
                <a:lnTo>
                  <a:pt x="2063" y="17846"/>
                </a:lnTo>
                <a:cubicBezTo>
                  <a:pt x="2060" y="18036"/>
                  <a:pt x="1906" y="18190"/>
                  <a:pt x="1716" y="18193"/>
                </a:cubicBezTo>
                <a:lnTo>
                  <a:pt x="1483" y="18193"/>
                </a:lnTo>
                <a:cubicBezTo>
                  <a:pt x="1290" y="18190"/>
                  <a:pt x="1136" y="18036"/>
                  <a:pt x="1133" y="17846"/>
                </a:cubicBezTo>
                <a:lnTo>
                  <a:pt x="1133" y="1480"/>
                </a:lnTo>
                <a:cubicBezTo>
                  <a:pt x="1136" y="1290"/>
                  <a:pt x="1290" y="1136"/>
                  <a:pt x="1483" y="1133"/>
                </a:cubicBezTo>
                <a:close/>
                <a:moveTo>
                  <a:pt x="1483" y="1"/>
                </a:moveTo>
                <a:cubicBezTo>
                  <a:pt x="665" y="1"/>
                  <a:pt x="4" y="665"/>
                  <a:pt x="1" y="1480"/>
                </a:cubicBezTo>
                <a:lnTo>
                  <a:pt x="1" y="17846"/>
                </a:lnTo>
                <a:cubicBezTo>
                  <a:pt x="4" y="18661"/>
                  <a:pt x="665" y="19325"/>
                  <a:pt x="1483" y="19325"/>
                </a:cubicBezTo>
                <a:lnTo>
                  <a:pt x="1716" y="19325"/>
                </a:lnTo>
                <a:cubicBezTo>
                  <a:pt x="2531" y="19325"/>
                  <a:pt x="3195" y="18661"/>
                  <a:pt x="3195" y="17846"/>
                </a:cubicBezTo>
                <a:lnTo>
                  <a:pt x="3195" y="11363"/>
                </a:lnTo>
                <a:lnTo>
                  <a:pt x="16306" y="11363"/>
                </a:lnTo>
                <a:cubicBezTo>
                  <a:pt x="16801" y="11360"/>
                  <a:pt x="17058" y="10774"/>
                  <a:pt x="16722" y="10412"/>
                </a:cubicBezTo>
                <a:lnTo>
                  <a:pt x="12764" y="6124"/>
                </a:lnTo>
                <a:lnTo>
                  <a:pt x="16722" y="1836"/>
                </a:lnTo>
                <a:cubicBezTo>
                  <a:pt x="16873" y="1673"/>
                  <a:pt x="16916" y="1432"/>
                  <a:pt x="16825" y="1226"/>
                </a:cubicBezTo>
                <a:cubicBezTo>
                  <a:pt x="16734" y="1021"/>
                  <a:pt x="16532" y="885"/>
                  <a:pt x="16306" y="885"/>
                </a:cubicBezTo>
                <a:lnTo>
                  <a:pt x="3071" y="885"/>
                </a:lnTo>
                <a:cubicBezTo>
                  <a:pt x="2833" y="348"/>
                  <a:pt x="2302" y="1"/>
                  <a:pt x="1716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40" name="Google Shape;483;p46"/>
          <p:cNvSpPr/>
          <p:nvPr/>
        </p:nvSpPr>
        <p:spPr>
          <a:xfrm>
            <a:off x="4273368" y="4244327"/>
            <a:ext cx="344244" cy="337442"/>
          </a:xfrm>
          <a:custGeom>
            <a:avLst/>
            <a:gdLst/>
            <a:ahLst/>
            <a:cxnLst/>
            <a:rect l="l" t="t" r="r" b="b"/>
            <a:pathLst>
              <a:path w="19787" h="19396" extrusionOk="0">
                <a:moveTo>
                  <a:pt x="16583" y="1203"/>
                </a:moveTo>
                <a:cubicBezTo>
                  <a:pt x="17017" y="1203"/>
                  <a:pt x="17451" y="1370"/>
                  <a:pt x="17782" y="1702"/>
                </a:cubicBezTo>
                <a:cubicBezTo>
                  <a:pt x="18446" y="2363"/>
                  <a:pt x="18446" y="3438"/>
                  <a:pt x="17782" y="4102"/>
                </a:cubicBezTo>
                <a:lnTo>
                  <a:pt x="16565" y="5319"/>
                </a:lnTo>
                <a:lnTo>
                  <a:pt x="14165" y="2918"/>
                </a:lnTo>
                <a:lnTo>
                  <a:pt x="15382" y="1702"/>
                </a:lnTo>
                <a:cubicBezTo>
                  <a:pt x="15714" y="1370"/>
                  <a:pt x="16149" y="1203"/>
                  <a:pt x="16583" y="1203"/>
                </a:cubicBezTo>
                <a:close/>
                <a:moveTo>
                  <a:pt x="13362" y="3719"/>
                </a:moveTo>
                <a:lnTo>
                  <a:pt x="14162" y="4519"/>
                </a:lnTo>
                <a:lnTo>
                  <a:pt x="4587" y="14096"/>
                </a:lnTo>
                <a:cubicBezTo>
                  <a:pt x="4255" y="13861"/>
                  <a:pt x="3884" y="13692"/>
                  <a:pt x="3488" y="13595"/>
                </a:cubicBezTo>
                <a:lnTo>
                  <a:pt x="13310" y="3770"/>
                </a:lnTo>
                <a:lnTo>
                  <a:pt x="13362" y="3719"/>
                </a:lnTo>
                <a:close/>
                <a:moveTo>
                  <a:pt x="14965" y="5322"/>
                </a:moveTo>
                <a:lnTo>
                  <a:pt x="15765" y="6122"/>
                </a:lnTo>
                <a:lnTo>
                  <a:pt x="15714" y="6173"/>
                </a:lnTo>
                <a:lnTo>
                  <a:pt x="5888" y="15996"/>
                </a:lnTo>
                <a:cubicBezTo>
                  <a:pt x="5792" y="15600"/>
                  <a:pt x="5623" y="15229"/>
                  <a:pt x="5387" y="14897"/>
                </a:cubicBezTo>
                <a:lnTo>
                  <a:pt x="14965" y="5322"/>
                </a:lnTo>
                <a:close/>
                <a:moveTo>
                  <a:pt x="2704" y="14631"/>
                </a:moveTo>
                <a:cubicBezTo>
                  <a:pt x="3925" y="14631"/>
                  <a:pt x="4911" y="15655"/>
                  <a:pt x="4850" y="16889"/>
                </a:cubicBezTo>
                <a:lnTo>
                  <a:pt x="3736" y="17249"/>
                </a:lnTo>
                <a:cubicBezTo>
                  <a:pt x="3449" y="16572"/>
                  <a:pt x="2911" y="16035"/>
                  <a:pt x="2235" y="15748"/>
                </a:cubicBezTo>
                <a:lnTo>
                  <a:pt x="2594" y="14634"/>
                </a:lnTo>
                <a:cubicBezTo>
                  <a:pt x="2631" y="14632"/>
                  <a:pt x="2667" y="14631"/>
                  <a:pt x="2704" y="14631"/>
                </a:cubicBezTo>
                <a:close/>
                <a:moveTo>
                  <a:pt x="1888" y="16835"/>
                </a:moveTo>
                <a:cubicBezTo>
                  <a:pt x="2217" y="17001"/>
                  <a:pt x="2483" y="17267"/>
                  <a:pt x="2649" y="17596"/>
                </a:cubicBezTo>
                <a:lnTo>
                  <a:pt x="1528" y="17955"/>
                </a:lnTo>
                <a:lnTo>
                  <a:pt x="1888" y="16835"/>
                </a:lnTo>
                <a:close/>
                <a:moveTo>
                  <a:pt x="16654" y="1"/>
                </a:moveTo>
                <a:cubicBezTo>
                  <a:pt x="15897" y="1"/>
                  <a:pt x="15141" y="302"/>
                  <a:pt x="14581" y="901"/>
                </a:cubicBezTo>
                <a:lnTo>
                  <a:pt x="11710" y="3770"/>
                </a:lnTo>
                <a:lnTo>
                  <a:pt x="1882" y="13601"/>
                </a:lnTo>
                <a:cubicBezTo>
                  <a:pt x="1861" y="13619"/>
                  <a:pt x="1842" y="13641"/>
                  <a:pt x="1827" y="13662"/>
                </a:cubicBezTo>
                <a:lnTo>
                  <a:pt x="1809" y="13677"/>
                </a:lnTo>
                <a:lnTo>
                  <a:pt x="1788" y="13695"/>
                </a:lnTo>
                <a:cubicBezTo>
                  <a:pt x="1782" y="13701"/>
                  <a:pt x="1773" y="13707"/>
                  <a:pt x="1767" y="13716"/>
                </a:cubicBezTo>
                <a:cubicBezTo>
                  <a:pt x="1761" y="13722"/>
                  <a:pt x="1755" y="13725"/>
                  <a:pt x="1752" y="13731"/>
                </a:cubicBezTo>
                <a:cubicBezTo>
                  <a:pt x="1746" y="13737"/>
                  <a:pt x="1737" y="13746"/>
                  <a:pt x="1728" y="13755"/>
                </a:cubicBezTo>
                <a:lnTo>
                  <a:pt x="1716" y="13773"/>
                </a:lnTo>
                <a:cubicBezTo>
                  <a:pt x="1710" y="13782"/>
                  <a:pt x="1704" y="13789"/>
                  <a:pt x="1698" y="13801"/>
                </a:cubicBezTo>
                <a:cubicBezTo>
                  <a:pt x="1688" y="13810"/>
                  <a:pt x="1688" y="13813"/>
                  <a:pt x="1685" y="13819"/>
                </a:cubicBezTo>
                <a:cubicBezTo>
                  <a:pt x="1679" y="13825"/>
                  <a:pt x="1673" y="13837"/>
                  <a:pt x="1667" y="13846"/>
                </a:cubicBezTo>
                <a:cubicBezTo>
                  <a:pt x="1661" y="13855"/>
                  <a:pt x="1658" y="13861"/>
                  <a:pt x="1655" y="13870"/>
                </a:cubicBezTo>
                <a:cubicBezTo>
                  <a:pt x="1652" y="13879"/>
                  <a:pt x="1646" y="13885"/>
                  <a:pt x="1643" y="13894"/>
                </a:cubicBezTo>
                <a:cubicBezTo>
                  <a:pt x="1640" y="13903"/>
                  <a:pt x="1634" y="13918"/>
                  <a:pt x="1631" y="13933"/>
                </a:cubicBezTo>
                <a:cubicBezTo>
                  <a:pt x="1631" y="13936"/>
                  <a:pt x="1625" y="13939"/>
                  <a:pt x="1625" y="13943"/>
                </a:cubicBezTo>
                <a:lnTo>
                  <a:pt x="1625" y="13949"/>
                </a:lnTo>
                <a:cubicBezTo>
                  <a:pt x="1625" y="13949"/>
                  <a:pt x="1625" y="13952"/>
                  <a:pt x="1625" y="13952"/>
                </a:cubicBezTo>
                <a:lnTo>
                  <a:pt x="118" y="18656"/>
                </a:lnTo>
                <a:cubicBezTo>
                  <a:pt x="1" y="19021"/>
                  <a:pt x="272" y="19393"/>
                  <a:pt x="656" y="19396"/>
                </a:cubicBezTo>
                <a:cubicBezTo>
                  <a:pt x="713" y="19396"/>
                  <a:pt x="771" y="19387"/>
                  <a:pt x="828" y="19368"/>
                </a:cubicBezTo>
                <a:lnTo>
                  <a:pt x="5538" y="17859"/>
                </a:lnTo>
                <a:lnTo>
                  <a:pt x="5547" y="17856"/>
                </a:lnTo>
                <a:cubicBezTo>
                  <a:pt x="5559" y="17853"/>
                  <a:pt x="5571" y="17847"/>
                  <a:pt x="5584" y="17844"/>
                </a:cubicBezTo>
                <a:lnTo>
                  <a:pt x="5599" y="17838"/>
                </a:lnTo>
                <a:cubicBezTo>
                  <a:pt x="5611" y="17832"/>
                  <a:pt x="5623" y="17826"/>
                  <a:pt x="5635" y="17819"/>
                </a:cubicBezTo>
                <a:cubicBezTo>
                  <a:pt x="5650" y="17810"/>
                  <a:pt x="5653" y="17810"/>
                  <a:pt x="5659" y="17804"/>
                </a:cubicBezTo>
                <a:cubicBezTo>
                  <a:pt x="5668" y="17798"/>
                  <a:pt x="5680" y="17792"/>
                  <a:pt x="5689" y="17786"/>
                </a:cubicBezTo>
                <a:cubicBezTo>
                  <a:pt x="5698" y="17780"/>
                  <a:pt x="5701" y="17777"/>
                  <a:pt x="5710" y="17771"/>
                </a:cubicBezTo>
                <a:lnTo>
                  <a:pt x="5728" y="17756"/>
                </a:lnTo>
                <a:lnTo>
                  <a:pt x="5750" y="17738"/>
                </a:lnTo>
                <a:cubicBezTo>
                  <a:pt x="5756" y="17732"/>
                  <a:pt x="5762" y="17726"/>
                  <a:pt x="5768" y="17720"/>
                </a:cubicBezTo>
                <a:cubicBezTo>
                  <a:pt x="5774" y="17714"/>
                  <a:pt x="5780" y="17708"/>
                  <a:pt x="5783" y="17702"/>
                </a:cubicBezTo>
                <a:lnTo>
                  <a:pt x="5798" y="17687"/>
                </a:lnTo>
                <a:cubicBezTo>
                  <a:pt x="5810" y="17678"/>
                  <a:pt x="5819" y="17669"/>
                  <a:pt x="5828" y="17659"/>
                </a:cubicBezTo>
                <a:lnTo>
                  <a:pt x="15714" y="7777"/>
                </a:lnTo>
                <a:lnTo>
                  <a:pt x="18582" y="4902"/>
                </a:lnTo>
                <a:cubicBezTo>
                  <a:pt x="19754" y="3809"/>
                  <a:pt x="19787" y="1961"/>
                  <a:pt x="18655" y="829"/>
                </a:cubicBezTo>
                <a:cubicBezTo>
                  <a:pt x="18102" y="276"/>
                  <a:pt x="17378" y="1"/>
                  <a:pt x="16654" y="1"/>
                </a:cubicBez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B09F86-3CF7-65EE-B5D8-BE8137D0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41475" y="359092"/>
            <a:ext cx="7655100" cy="1011600"/>
          </a:xfrm>
        </p:spPr>
        <p:txBody>
          <a:bodyPr/>
          <a:lstStyle/>
          <a:p>
            <a:r>
              <a:rPr lang="tr-TR" sz="3200" dirty="0"/>
              <a:t>Program Profili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BF7A059-E6E8-143D-5DF7-C74F04C15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532" y="1370692"/>
            <a:ext cx="4151085" cy="343148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Rus Dili ve Edebiyatı Bölümü dört yıllık bir bölümdür.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Bölüme kabul edilen öğrenciler Edebiyat ve Dilbilimi alanlarında donanımlı bir eğitim alarak çeşitli meslek ve iş alanları için (eğitim, kültür, mütercim tercümanlık, turizm, dış ilişkiler vb.) en iyi şekilde hazırlanırlar.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Öğrencilerimizin mesleki donanımlarına katkıda bulunabilecek yardımcı disiplinler seçmeli ders olarak verilmektedir.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84A3BA6-8F98-C636-BCA8-18553274D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607" y="0"/>
            <a:ext cx="379639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50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683025" y="1581037"/>
            <a:ext cx="3206100" cy="27950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tr-TR" sz="1800" dirty="0">
                <a:latin typeface="Ubuntu" panose="020B0504030602030204" pitchFamily="34" charset="0"/>
              </a:rPr>
              <a:t>Misyonumuz evrensel ve yerel değerlerin ışığında bilimsel üretimi, bireysel ve toplumsal ihtiyaçlar ve insani değerlerle harmanlayarak, kurumsal sorumluluk ve paydaşlarımızın gereksinimleri çerçevesinde kullanılabilir çıktılara dönüştürmektir.</a:t>
            </a: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-1541475" y="569437"/>
            <a:ext cx="7655100" cy="10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dirty="0"/>
              <a:t>Misyonumuz</a:t>
            </a:r>
            <a:endParaRPr sz="4000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96305286-B276-B938-58BC-8D5AFF1F6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788" y="0"/>
            <a:ext cx="367721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37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683025" y="1838728"/>
            <a:ext cx="3206100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tr-TR" dirty="0">
                <a:latin typeface="Ubuntu" panose="020B0604020202020204" charset="0"/>
              </a:rPr>
              <a:t>Vizyonumuz değer oluşturan ve toplumsal katkı sağlayan akademik çalışmalar ile ulusal ve uluslararası alanda önde gelen bölümlerden biri olmak ve uluslararası standartlarda eğitim sunmaktır.</a:t>
            </a:r>
            <a:endParaRPr dirty="0">
              <a:latin typeface="Ubuntu" panose="020B0604020202020204" charset="0"/>
            </a:endParaRP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-1541475" y="695595"/>
            <a:ext cx="7655100" cy="10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000" dirty="0"/>
              <a:t>Vizyonumuz</a:t>
            </a:r>
            <a:endParaRPr sz="40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1163393-7D59-893A-7E51-CF84C1E47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582" y="0"/>
            <a:ext cx="38654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7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70AD6B-6130-36FE-2570-A6E3781D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87" y="692922"/>
            <a:ext cx="3512856" cy="1011600"/>
          </a:xfrm>
        </p:spPr>
        <p:txBody>
          <a:bodyPr/>
          <a:lstStyle/>
          <a:p>
            <a:r>
              <a:rPr lang="tr-TR" sz="3600" dirty="0"/>
              <a:t>Fiziksel ve Teknik Altyapı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2E64DE-9B9F-4635-E31E-C1A63BA86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7" y="1785257"/>
            <a:ext cx="4448629" cy="271965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Rus Dili ve Edebiyatı bölümü kullanımına tahsis edilmiş dört adet sınıf ve fakülte bünyesinde iki adet toplantı / konferans / seminer salonu bulunmaktadır.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Bu sınıf ve salonlar eğitim-öğretim hizmetlerinin etkinliğini arttıracak şekilde projektörler, hoparlörler, kablosuz internet ağı gibi donanım ve hizmetlerle donatılmıştır.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Ek olarak bağımsız bir bölüm kütüphanesi oluşturulması planlanmaktadır.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D4F6916-6BA3-1B2A-6F8A-40E2ABA54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835" y="0"/>
            <a:ext cx="38491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73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81BA4D-5D4E-827B-F9BC-159A719E3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5027" y="591322"/>
            <a:ext cx="5342204" cy="1011600"/>
          </a:xfrm>
        </p:spPr>
        <p:txBody>
          <a:bodyPr/>
          <a:lstStyle/>
          <a:p>
            <a:r>
              <a:rPr lang="tr-TR" sz="4400" dirty="0"/>
              <a:t>Mezuniyet Koşulları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B58FF1B-A40E-963D-92E3-889FC77A6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902" y="1872671"/>
            <a:ext cx="3758346" cy="2500800"/>
          </a:xfrm>
        </p:spPr>
        <p:txBody>
          <a:bodyPr/>
          <a:lstStyle/>
          <a:p>
            <a:pPr marL="412750" indent="-285750"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Rus Dili ve Edebiyatı Lisans Programından mezun olmak için 240 AKTS krediyi başarıyla tamamlamak ve bütün derslerden başarılı olmak gerekmektedir.</a:t>
            </a:r>
          </a:p>
          <a:p>
            <a:pPr marL="127000" indent="0" algn="l"/>
            <a:endParaRPr lang="tr-TR" dirty="0">
              <a:latin typeface="Ubuntu" panose="020B0504030602030204" pitchFamily="34" charset="0"/>
            </a:endParaRPr>
          </a:p>
          <a:p>
            <a:pPr marL="412750" indent="-285750" algn="l">
              <a:buFont typeface="Arial" panose="020B0604020202020204" pitchFamily="34" charset="0"/>
              <a:buChar char="•"/>
            </a:pPr>
            <a:r>
              <a:rPr lang="tr-TR" dirty="0">
                <a:latin typeface="Ubuntu" panose="020B0504030602030204" pitchFamily="34" charset="0"/>
              </a:rPr>
              <a:t>Bölümümüzün son sınıf öğrencileri belirlenen bir konu üzerine bitirme tezi hazırlarlar.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0EDD8D7-AEF6-4ACE-7C56-CDB51257F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109" y="0"/>
            <a:ext cx="36968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3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777160-9699-7F3D-C68F-F3589E13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0350"/>
            <a:ext cx="4574961" cy="1011600"/>
          </a:xfrm>
        </p:spPr>
        <p:txBody>
          <a:bodyPr/>
          <a:lstStyle/>
          <a:p>
            <a:r>
              <a:rPr lang="tr-TR" sz="3200" dirty="0"/>
              <a:t>Erasmus+ Anlaşmalarımız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5640E56-65DC-552D-CAEE-580C1AA51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795" y="1909772"/>
            <a:ext cx="3888975" cy="2500800"/>
          </a:xfrm>
        </p:spPr>
        <p:txBody>
          <a:bodyPr/>
          <a:lstStyle/>
          <a:p>
            <a:pPr marL="469900" indent="-342900" algn="l">
              <a:buFont typeface="Arial" panose="020B0604020202020204" pitchFamily="34" charset="0"/>
              <a:buChar char="•"/>
            </a:pPr>
            <a:r>
              <a:rPr lang="tr-TR" sz="2000" dirty="0">
                <a:latin typeface="Ubuntu" panose="020B0504030602030204" pitchFamily="34" charset="0"/>
              </a:rPr>
              <a:t>Letonya, </a:t>
            </a:r>
            <a:r>
              <a:rPr lang="tr-TR" sz="2000" dirty="0" err="1">
                <a:latin typeface="Ubuntu" panose="020B0504030602030204" pitchFamily="34" charset="0"/>
              </a:rPr>
              <a:t>Daugavpils</a:t>
            </a:r>
            <a:r>
              <a:rPr lang="tr-TR" sz="2000" dirty="0">
                <a:latin typeface="Ubuntu" panose="020B0504030602030204" pitchFamily="34" charset="0"/>
              </a:rPr>
              <a:t> / </a:t>
            </a:r>
            <a:r>
              <a:rPr lang="tr-TR" sz="2000" dirty="0" err="1">
                <a:latin typeface="Ubuntu" panose="020B0504030602030204" pitchFamily="34" charset="0"/>
              </a:rPr>
              <a:t>Daugavpils</a:t>
            </a:r>
            <a:r>
              <a:rPr lang="tr-TR" sz="2000" dirty="0">
                <a:latin typeface="Ubuntu" panose="020B0504030602030204" pitchFamily="34" charset="0"/>
              </a:rPr>
              <a:t> </a:t>
            </a:r>
            <a:r>
              <a:rPr lang="tr-TR" sz="2000" dirty="0" err="1">
                <a:latin typeface="Ubuntu" panose="020B0504030602030204" pitchFamily="34" charset="0"/>
              </a:rPr>
              <a:t>University</a:t>
            </a:r>
            <a:endParaRPr lang="tr-TR" sz="2000" dirty="0">
              <a:latin typeface="Ubuntu" panose="020B0504030602030204" pitchFamily="34" charset="0"/>
            </a:endParaRPr>
          </a:p>
          <a:p>
            <a:pPr marL="469900" indent="-342900" algn="l">
              <a:buFont typeface="Arial" panose="020B0604020202020204" pitchFamily="34" charset="0"/>
              <a:buChar char="•"/>
            </a:pPr>
            <a:r>
              <a:rPr lang="tr-TR" sz="2000" dirty="0">
                <a:latin typeface="Ubuntu" panose="020B0504030602030204" pitchFamily="34" charset="0"/>
              </a:rPr>
              <a:t>Letonya, Riga / </a:t>
            </a:r>
            <a:br>
              <a:rPr lang="tr-TR" sz="2000" dirty="0">
                <a:latin typeface="Ubuntu" panose="020B0504030602030204" pitchFamily="34" charset="0"/>
              </a:rPr>
            </a:br>
            <a:r>
              <a:rPr lang="tr-TR" sz="2000" dirty="0" err="1">
                <a:latin typeface="Ubuntu" panose="020B0504030602030204" pitchFamily="34" charset="0"/>
              </a:rPr>
              <a:t>Latvıjas</a:t>
            </a:r>
            <a:r>
              <a:rPr lang="tr-TR" sz="2000" dirty="0">
                <a:latin typeface="Ubuntu" panose="020B0504030602030204" pitchFamily="34" charset="0"/>
              </a:rPr>
              <a:t> </a:t>
            </a:r>
            <a:r>
              <a:rPr lang="tr-TR" sz="2000" dirty="0" err="1">
                <a:latin typeface="Ubuntu" panose="020B0504030602030204" pitchFamily="34" charset="0"/>
              </a:rPr>
              <a:t>Unıversıtat</a:t>
            </a:r>
            <a:endParaRPr lang="tr-TR" sz="2000" dirty="0">
              <a:latin typeface="Ubuntu" panose="020B0504030602030204" pitchFamily="34" charset="0"/>
            </a:endParaRPr>
          </a:p>
          <a:p>
            <a:pPr marL="469900" indent="-342900" algn="l">
              <a:buFont typeface="Arial" panose="020B0604020202020204" pitchFamily="34" charset="0"/>
              <a:buChar char="•"/>
            </a:pPr>
            <a:r>
              <a:rPr lang="tr-TR" sz="2000" dirty="0">
                <a:latin typeface="Ubuntu" panose="020B0504030602030204" pitchFamily="34" charset="0"/>
              </a:rPr>
              <a:t>Polonya, Lodz / </a:t>
            </a:r>
            <a:br>
              <a:rPr lang="tr-TR" sz="2000" dirty="0">
                <a:latin typeface="Ubuntu" panose="020B0504030602030204" pitchFamily="34" charset="0"/>
              </a:rPr>
            </a:br>
            <a:r>
              <a:rPr lang="tr-TR" sz="2000" dirty="0" err="1">
                <a:latin typeface="Ubuntu" panose="020B0504030602030204" pitchFamily="34" charset="0"/>
              </a:rPr>
              <a:t>Lodzki</a:t>
            </a:r>
            <a:r>
              <a:rPr lang="tr-TR" sz="2000" dirty="0">
                <a:latin typeface="Ubuntu" panose="020B0504030602030204" pitchFamily="34" charset="0"/>
              </a:rPr>
              <a:t> </a:t>
            </a:r>
            <a:r>
              <a:rPr lang="tr-TR" sz="2000" dirty="0" err="1">
                <a:latin typeface="Ubuntu" panose="020B0504030602030204" pitchFamily="34" charset="0"/>
              </a:rPr>
              <a:t>Universytet</a:t>
            </a:r>
            <a:endParaRPr lang="tr-TR" sz="2000" dirty="0">
              <a:latin typeface="Ubuntu" panose="020B0504030602030204" pitchFamily="34" charset="0"/>
            </a:endParaRPr>
          </a:p>
          <a:p>
            <a:pPr marL="469900" indent="-342900" algn="l">
              <a:buFont typeface="Arial" panose="020B0604020202020204" pitchFamily="34" charset="0"/>
              <a:buChar char="•"/>
            </a:pPr>
            <a:r>
              <a:rPr lang="tr-TR" sz="2000" dirty="0">
                <a:latin typeface="Ubuntu" panose="020B0504030602030204" pitchFamily="34" charset="0"/>
              </a:rPr>
              <a:t>Bulgaristan, Sofya / </a:t>
            </a:r>
            <a:br>
              <a:rPr lang="tr-TR" sz="2000" dirty="0">
                <a:latin typeface="Ubuntu" panose="020B0504030602030204" pitchFamily="34" charset="0"/>
              </a:rPr>
            </a:br>
            <a:r>
              <a:rPr lang="tr-TR" sz="2000" dirty="0">
                <a:latin typeface="Ubuntu" panose="020B0504030602030204" pitchFamily="34" charset="0"/>
              </a:rPr>
              <a:t>Sofia </a:t>
            </a:r>
            <a:r>
              <a:rPr lang="tr-TR" sz="2000" dirty="0" err="1">
                <a:latin typeface="Ubuntu" panose="020B0504030602030204" pitchFamily="34" charset="0"/>
              </a:rPr>
              <a:t>University</a:t>
            </a:r>
            <a:r>
              <a:rPr lang="tr-TR" sz="2000" dirty="0">
                <a:latin typeface="Ubuntu" panose="020B0504030602030204" pitchFamily="34" charset="0"/>
              </a:rPr>
              <a:t> </a:t>
            </a:r>
            <a:r>
              <a:rPr lang="tr-TR" sz="2000" dirty="0" err="1">
                <a:latin typeface="Ubuntu" panose="020B0504030602030204" pitchFamily="34" charset="0"/>
              </a:rPr>
              <a:t>ST.Kliment</a:t>
            </a:r>
            <a:r>
              <a:rPr lang="tr-TR" sz="2000" dirty="0">
                <a:latin typeface="Ubuntu" panose="020B0504030602030204" pitchFamily="34" charset="0"/>
              </a:rPr>
              <a:t> </a:t>
            </a:r>
            <a:r>
              <a:rPr lang="tr-TR" sz="2000" dirty="0" err="1">
                <a:latin typeface="Ubuntu" panose="020B0504030602030204" pitchFamily="34" charset="0"/>
              </a:rPr>
              <a:t>Ohridski</a:t>
            </a:r>
            <a:endParaRPr lang="tr-TR" sz="2000" dirty="0">
              <a:latin typeface="Ubuntu" panose="020B0504030602030204" pitchFamily="34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F91AFDD-D5B3-6361-CAC4-65B934A73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102" y="0"/>
            <a:ext cx="39438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0" name="Google Shape;310;p42"/>
          <p:cNvGraphicFramePr/>
          <p:nvPr>
            <p:extLst>
              <p:ext uri="{D42A27DB-BD31-4B8C-83A1-F6EECF244321}">
                <p14:modId xmlns:p14="http://schemas.microsoft.com/office/powerpoint/2010/main" val="4221866150"/>
              </p:ext>
            </p:extLst>
          </p:nvPr>
        </p:nvGraphicFramePr>
        <p:xfrm>
          <a:off x="1622915" y="1571476"/>
          <a:ext cx="3203175" cy="1758925"/>
        </p:xfrm>
        <a:graphic>
          <a:graphicData uri="http://schemas.openxmlformats.org/drawingml/2006/table">
            <a:tbl>
              <a:tblPr>
                <a:noFill/>
                <a:tableStyleId>{3CBD81AB-3A20-499F-89C0-DD8ED748B619}</a:tableStyleId>
              </a:tblPr>
              <a:tblGrid>
                <a:gridCol w="1275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Ubuntu Light"/>
                        <a:ea typeface="Ubuntu Light"/>
                        <a:cs typeface="Ubuntu Light"/>
                        <a:sym typeface="Ubuntu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8B81D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b="1" dirty="0">
                          <a:solidFill>
                            <a:srgbClr val="434343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Toplam Mezun</a:t>
                      </a:r>
                      <a:endParaRPr sz="1200" b="1" dirty="0">
                        <a:solidFill>
                          <a:srgbClr val="434343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FD67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8B81D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Ubuntu"/>
                          <a:cs typeface="Ubuntu"/>
                          <a:sym typeface="Ubuntu"/>
                        </a:rPr>
                        <a:t>2023</a:t>
                      </a:r>
                      <a:endParaRPr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3</a:t>
                      </a:r>
                      <a:endParaRPr sz="1800"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Josefin Slab SemiBold"/>
                        <a:cs typeface="Josefin Slab SemiBold"/>
                        <a:sym typeface="Josefin Slab SemiBold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Ubuntu"/>
                          <a:cs typeface="Ubuntu"/>
                          <a:sym typeface="Ubuntu"/>
                        </a:rPr>
                        <a:t>2024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24</a:t>
                      </a:r>
                      <a:endParaRPr sz="1800"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Josefin Slab SemiBold"/>
                        <a:cs typeface="Josefin Slab SemiBold"/>
                        <a:sym typeface="Josefin Slab SemiBold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Resim 1">
            <a:extLst>
              <a:ext uri="{FF2B5EF4-FFF2-40B4-BE49-F238E27FC236}">
                <a16:creationId xmlns:a16="http://schemas.microsoft.com/office/drawing/2014/main" id="{FFF88008-E152-6DC2-A375-ACB7B81B7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829" y="1"/>
            <a:ext cx="3500999" cy="5179574"/>
          </a:xfrm>
          <a:prstGeom prst="rect">
            <a:avLst/>
          </a:prstGeom>
        </p:spPr>
      </p:pic>
      <p:sp>
        <p:nvSpPr>
          <p:cNvPr id="311" name="Google Shape;311;p42"/>
          <p:cNvSpPr txBox="1">
            <a:spLocks noGrp="1"/>
          </p:cNvSpPr>
          <p:nvPr>
            <p:ph type="title"/>
          </p:nvPr>
        </p:nvSpPr>
        <p:spPr>
          <a:xfrm>
            <a:off x="848928" y="325222"/>
            <a:ext cx="475115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 dirty="0">
                <a:solidFill>
                  <a:schemeClr val="tx1"/>
                </a:solidFill>
                <a:latin typeface="Ubuntu"/>
                <a:ea typeface="Ubuntu"/>
                <a:cs typeface="Ubuntu"/>
                <a:sym typeface="Ubuntu"/>
              </a:rPr>
              <a:t>Rus Dili ve Edebiyatı Bölümü </a:t>
            </a:r>
            <a:br>
              <a:rPr lang="tr-TR" b="1" dirty="0">
                <a:solidFill>
                  <a:schemeClr val="tx1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tr-TR" b="1" dirty="0">
                <a:solidFill>
                  <a:srgbClr val="00DEBA"/>
                </a:solidFill>
                <a:latin typeface="Ubuntu"/>
                <a:ea typeface="Ubuntu"/>
                <a:cs typeface="Ubuntu"/>
                <a:sym typeface="Ubuntu"/>
              </a:rPr>
              <a:t>Mezun Öğrencileri</a:t>
            </a:r>
            <a:endParaRPr b="1" dirty="0">
              <a:solidFill>
                <a:srgbClr val="00DEB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0" name="Google Shape;310;p42"/>
          <p:cNvGraphicFramePr/>
          <p:nvPr>
            <p:extLst>
              <p:ext uri="{D42A27DB-BD31-4B8C-83A1-F6EECF244321}">
                <p14:modId xmlns:p14="http://schemas.microsoft.com/office/powerpoint/2010/main" val="3841810362"/>
              </p:ext>
            </p:extLst>
          </p:nvPr>
        </p:nvGraphicFramePr>
        <p:xfrm>
          <a:off x="1721384" y="1335314"/>
          <a:ext cx="2850616" cy="3645440"/>
        </p:xfrm>
        <a:graphic>
          <a:graphicData uri="http://schemas.openxmlformats.org/drawingml/2006/table">
            <a:tbl>
              <a:tblPr>
                <a:noFill/>
                <a:tableStyleId>{3CBD81AB-3A20-499F-89C0-DD8ED748B619}</a:tableStyleId>
              </a:tblPr>
              <a:tblGrid>
                <a:gridCol w="113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53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Ubuntu Light"/>
                        <a:ea typeface="Ubuntu Light"/>
                        <a:cs typeface="Ubuntu Light"/>
                        <a:sym typeface="Ubuntu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8B81D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200" b="1" dirty="0">
                          <a:solidFill>
                            <a:srgbClr val="434343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Toplam</a:t>
                      </a:r>
                      <a:endParaRPr sz="1200" b="1" dirty="0">
                        <a:solidFill>
                          <a:srgbClr val="434343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>
                    <a:lnL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FD67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8B81D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81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rgbClr val="EFEFE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2019</a:t>
                      </a:r>
                      <a:endParaRPr b="1" dirty="0">
                        <a:solidFill>
                          <a:srgbClr val="EFEFE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3</a:t>
                      </a:r>
                      <a:endParaRPr sz="1800"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Josefin Slab SemiBold"/>
                        <a:cs typeface="Josefin Slab SemiBold"/>
                        <a:sym typeface="Josefin Slab Semi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3434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81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2020</a:t>
                      </a:r>
                      <a:endParaRPr b="1" dirty="0">
                        <a:solidFill>
                          <a:schemeClr val="lt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19</a:t>
                      </a:r>
                      <a:endParaRPr sz="1800"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Josefin Slab SemiBold"/>
                        <a:cs typeface="Josefin Slab SemiBold"/>
                        <a:sym typeface="Josefin Slab SemiBol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81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2021</a:t>
                      </a:r>
                      <a:endParaRPr b="1" dirty="0">
                        <a:solidFill>
                          <a:schemeClr val="lt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44</a:t>
                      </a: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81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2022</a:t>
                      </a:r>
                      <a:endParaRPr b="1" dirty="0">
                        <a:solidFill>
                          <a:schemeClr val="lt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66</a:t>
                      </a:r>
                      <a:endParaRPr sz="1800"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Josefin Slab SemiBold"/>
                        <a:cs typeface="Josefin Slab SemiBold"/>
                        <a:sym typeface="Josefin Slab SemiBold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81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2023</a:t>
                      </a:r>
                      <a:endParaRPr b="1" dirty="0">
                        <a:solidFill>
                          <a:schemeClr val="lt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74</a:t>
                      </a:r>
                      <a:endParaRPr sz="1800"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Josefin Slab SemiBold"/>
                        <a:cs typeface="Josefin Slab SemiBold"/>
                        <a:sym typeface="Josefin Slab SemiBold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81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b="1" dirty="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2024</a:t>
                      </a:r>
                      <a:endParaRPr b="1" dirty="0">
                        <a:solidFill>
                          <a:schemeClr val="lt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1800" b="1" dirty="0">
                          <a:solidFill>
                            <a:schemeClr val="lt1"/>
                          </a:solidFill>
                          <a:latin typeface="Ubuntu" panose="020B0504030602030204" pitchFamily="34" charset="0"/>
                          <a:ea typeface="Josefin Slab SemiBold"/>
                          <a:cs typeface="Josefin Slab SemiBold"/>
                          <a:sym typeface="Josefin Slab SemiBold"/>
                        </a:rPr>
                        <a:t>102</a:t>
                      </a:r>
                      <a:endParaRPr sz="1800" b="1" dirty="0">
                        <a:solidFill>
                          <a:schemeClr val="lt1"/>
                        </a:solidFill>
                        <a:latin typeface="Ubuntu" panose="020B0504030602030204" pitchFamily="34" charset="0"/>
                        <a:ea typeface="Josefin Slab SemiBold"/>
                        <a:cs typeface="Josefin Slab SemiBold"/>
                        <a:sym typeface="Josefin Slab SemiBold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4A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12E2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D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578993"/>
                  </a:ext>
                </a:extLst>
              </a:tr>
            </a:tbl>
          </a:graphicData>
        </a:graphic>
      </p:graphicFrame>
      <p:sp>
        <p:nvSpPr>
          <p:cNvPr id="311" name="Google Shape;311;p42"/>
          <p:cNvSpPr txBox="1">
            <a:spLocks noGrp="1"/>
          </p:cNvSpPr>
          <p:nvPr>
            <p:ph type="title"/>
          </p:nvPr>
        </p:nvSpPr>
        <p:spPr>
          <a:xfrm>
            <a:off x="532050" y="267165"/>
            <a:ext cx="530995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b="1" dirty="0">
                <a:solidFill>
                  <a:schemeClr val="tx1"/>
                </a:solidFill>
                <a:latin typeface="Ubuntu"/>
                <a:ea typeface="Ubuntu"/>
                <a:cs typeface="Ubuntu"/>
                <a:sym typeface="Ubuntu"/>
              </a:rPr>
              <a:t>Rus Dili ve Edebiyatı Bölümü </a:t>
            </a:r>
            <a:br>
              <a:rPr lang="tr-TR" b="1" dirty="0">
                <a:solidFill>
                  <a:schemeClr val="tx1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tr-TR" b="1" dirty="0">
                <a:solidFill>
                  <a:srgbClr val="00DEBA"/>
                </a:solidFill>
                <a:latin typeface="Ubuntu"/>
                <a:ea typeface="Ubuntu"/>
                <a:cs typeface="Ubuntu"/>
                <a:sym typeface="Ubuntu"/>
              </a:rPr>
              <a:t>Kayıtlı Öğrenci Sayıları </a:t>
            </a:r>
            <a:endParaRPr b="1" dirty="0">
              <a:solidFill>
                <a:srgbClr val="00DEB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9269540-4126-1510-6038-FBE5915F4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6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352444" y="1668502"/>
            <a:ext cx="3938954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>
                <a:solidFill>
                  <a:schemeClr val="bg1"/>
                </a:solidFill>
              </a:rPr>
              <a:t>Bölüm Başkanı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>
                <a:solidFill>
                  <a:schemeClr val="bg1"/>
                </a:solidFill>
              </a:rPr>
              <a:t>Çalışma Alanları: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tr-TR" sz="1800" b="1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20.Yüzyıl Rus Edebiyatı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Edebiyat Bilimi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Karşılaştırmalı Edebiyat Bilimi</a:t>
            </a:r>
            <a:endParaRPr sz="1800" b="1" dirty="0">
              <a:solidFill>
                <a:schemeClr val="bg1"/>
              </a:solidFill>
            </a:endParaRP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71844" y="239486"/>
            <a:ext cx="4500155" cy="115305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dirty="0"/>
              <a:t>Prof. Dr. Reyhan ÇELİK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B0621A6-DA0B-E2B9-3FD9-9B64B6FE1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857" y="815522"/>
            <a:ext cx="3223152" cy="322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352444" y="1668502"/>
            <a:ext cx="3938954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>
                <a:solidFill>
                  <a:schemeClr val="bg1"/>
                </a:solidFill>
              </a:rPr>
              <a:t>Çalışma Alanları: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tr-TR" sz="1800" b="1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20.Yüzyıl Rus Edebiyatı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Rus Edebiyatında Kent Metinleri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12.-20.Yüzyıl Kırım Araştırmaları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Çeviri İncelemeleri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Karşılaştırmalı Edebiyat</a:t>
            </a: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71844" y="218050"/>
            <a:ext cx="4500155" cy="135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dirty="0"/>
              <a:t>Dr. Öğr. Üyesi Eda Havva TAN METREŞ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14590CD7-A20E-3EEE-3673-2D23FF145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881" y="926533"/>
            <a:ext cx="2750654" cy="32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3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352444" y="1668502"/>
            <a:ext cx="3938954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>
                <a:solidFill>
                  <a:schemeClr val="bg1"/>
                </a:solidFill>
              </a:rPr>
              <a:t>Çalışma Alanları: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tr-TR" sz="1800" b="1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Biçimbilim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Sözcükbilim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Karşılaştırmalı Dil ve Folklor Çalışmaları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 dirty="0">
                <a:solidFill>
                  <a:schemeClr val="bg1"/>
                </a:solidFill>
              </a:rPr>
              <a:t>Rusça Öğretim </a:t>
            </a:r>
            <a:r>
              <a:rPr lang="tr-TR" sz="1800" b="1" dirty="0" err="1">
                <a:solidFill>
                  <a:schemeClr val="bg1"/>
                </a:solidFill>
              </a:rPr>
              <a:t>Metodları</a:t>
            </a:r>
            <a:endParaRPr lang="tr-TR" sz="1800" b="1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tr-TR" sz="1800" b="1" dirty="0">
              <a:solidFill>
                <a:schemeClr val="bg1"/>
              </a:solidFill>
            </a:endParaRP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71845" y="420949"/>
            <a:ext cx="4500155" cy="9716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dirty="0"/>
              <a:t>Dr. Öğr. Üyesi Fatih DÜZGÜN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66114EB1-1DA1-2E18-0911-7B55AD7AB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468" y="906762"/>
            <a:ext cx="2618910" cy="326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9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352444" y="1668502"/>
            <a:ext cx="3938954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>
                <a:solidFill>
                  <a:schemeClr val="bg1"/>
                </a:solidFill>
              </a:rPr>
              <a:t>Çalışma Alanları:</a:t>
            </a:r>
          </a:p>
          <a:p>
            <a:pPr marL="0" indent="0"/>
            <a:endParaRPr lang="tr-TR" sz="1800" b="1" dirty="0">
              <a:solidFill>
                <a:schemeClr val="bg1"/>
              </a:solidFill>
            </a:endParaRP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Dilbilim</a:t>
            </a: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Karşılaştırmalı Dilbilim</a:t>
            </a: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Sözcükbilim</a:t>
            </a: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Anlambilim</a:t>
            </a: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Söz Dizimi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tr-TR" sz="1800" b="1" dirty="0">
              <a:solidFill>
                <a:schemeClr val="bg1"/>
              </a:solidFill>
            </a:endParaRP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71844" y="218050"/>
            <a:ext cx="4500155" cy="135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/>
              <a:t>Öğr. Gör. Dr. R</a:t>
            </a:r>
            <a:r>
              <a:rPr lang="tr-TR" sz="2400" dirty="0" err="1"/>
              <a:t>enata</a:t>
            </a:r>
            <a:r>
              <a:rPr lang="sv-SE" sz="2400" dirty="0"/>
              <a:t> AKTAŞ</a:t>
            </a:r>
            <a:endParaRPr lang="tr-TR" sz="2400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D9E99CF0-8E1D-B6D7-C33A-3D372B4EF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5429" y="917632"/>
            <a:ext cx="3051155" cy="330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5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352444" y="1668502"/>
            <a:ext cx="3938954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>
                <a:solidFill>
                  <a:schemeClr val="bg1"/>
                </a:solidFill>
              </a:rPr>
              <a:t>Çalışma Alanları:</a:t>
            </a:r>
          </a:p>
          <a:p>
            <a:pPr marL="0" indent="0"/>
            <a:endParaRPr lang="tr-TR" sz="1800" b="1" dirty="0">
              <a:solidFill>
                <a:schemeClr val="bg1"/>
              </a:solidFill>
            </a:endParaRP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Kentsel Morfoloji</a:t>
            </a: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Şehir Coğrafyası</a:t>
            </a:r>
          </a:p>
          <a:p>
            <a:pPr marL="0" indent="0"/>
            <a:r>
              <a:rPr lang="tr-TR" sz="1800" b="1" dirty="0">
                <a:solidFill>
                  <a:schemeClr val="bg1"/>
                </a:solidFill>
              </a:rPr>
              <a:t>Beşeri Coğrafya</a:t>
            </a:r>
          </a:p>
          <a:p>
            <a:pPr marL="0" indent="0"/>
            <a:endParaRPr lang="tr-TR" sz="1800" b="1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tr-TR" sz="1800" b="1" dirty="0">
              <a:solidFill>
                <a:schemeClr val="bg1"/>
              </a:solidFill>
            </a:endParaRP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71844" y="218050"/>
            <a:ext cx="4500155" cy="135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dirty="0"/>
              <a:t>Araş. Gör. Gökhan GÖKDEMİR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E01D728-7C38-226C-6C3A-871822942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728" y="786984"/>
            <a:ext cx="2739802" cy="356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subTitle" idx="1"/>
          </p:nvPr>
        </p:nvSpPr>
        <p:spPr>
          <a:xfrm>
            <a:off x="621479" y="3147502"/>
            <a:ext cx="3206100" cy="25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b="1" dirty="0">
                <a:solidFill>
                  <a:schemeClr val="bg1"/>
                </a:solidFill>
                <a:latin typeface="Ubuntu" panose="020B0504030602030204" pitchFamily="34" charset="0"/>
              </a:rPr>
              <a:t>Fatoş NAS</a:t>
            </a:r>
            <a:endParaRPr sz="24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68" name="Google Shape;168;p28"/>
          <p:cNvSpPr txBox="1">
            <a:spLocks noGrp="1"/>
          </p:cNvSpPr>
          <p:nvPr>
            <p:ph type="title"/>
          </p:nvPr>
        </p:nvSpPr>
        <p:spPr>
          <a:xfrm>
            <a:off x="71844" y="1589650"/>
            <a:ext cx="4500155" cy="13559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tr-TR" sz="2400" dirty="0"/>
            </a:br>
            <a:r>
              <a:rPr lang="tr-TR" sz="2400" dirty="0"/>
              <a:t>Bölüm Sekreterimiz</a:t>
            </a:r>
            <a:br>
              <a:rPr lang="tr-TR" sz="2400" dirty="0"/>
            </a:br>
            <a:r>
              <a:rPr lang="tr-TR" sz="2400" dirty="0"/>
              <a:t>ve</a:t>
            </a:r>
            <a:br>
              <a:rPr lang="tr-TR" sz="2400" dirty="0"/>
            </a:br>
            <a:r>
              <a:rPr lang="tr-TR" sz="2400" dirty="0"/>
              <a:t>Bölüm Öğrenci İşleri Sorumlumuz</a:t>
            </a:r>
            <a:endParaRPr sz="2400" dirty="0"/>
          </a:p>
        </p:txBody>
      </p:sp>
      <p:pic>
        <p:nvPicPr>
          <p:cNvPr id="3" name="Resim 2" descr="duvar, kişi, iç mekan, kıyafet içeren bir resim&#10;&#10;Açıklama otomatik olarak oluşturuldu">
            <a:extLst>
              <a:ext uri="{FF2B5EF4-FFF2-40B4-BE49-F238E27FC236}">
                <a16:creationId xmlns:a16="http://schemas.microsoft.com/office/drawing/2014/main" id="{017BCFEE-9C5D-27DA-62E8-8234C224A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131" y="1025658"/>
            <a:ext cx="2818395" cy="281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6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subTitle" idx="1"/>
          </p:nvPr>
        </p:nvSpPr>
        <p:spPr>
          <a:xfrm>
            <a:off x="1609050" y="1249825"/>
            <a:ext cx="5925900" cy="1321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tr-TR" sz="3200" dirty="0">
                <a:solidFill>
                  <a:schemeClr val="lt1"/>
                </a:solidFill>
                <a:sym typeface="Wingdings" panose="05000000000000000000" pitchFamily="2" charset="2"/>
              </a:rPr>
              <a:t>Rus Dili ve Edebiyatı Bölümü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-TR" sz="3200" dirty="0">
                <a:solidFill>
                  <a:schemeClr val="lt1"/>
                </a:solidFill>
              </a:rPr>
              <a:t>Oryantasyon Toplantısına katılımınız için teşekkür ederiz...</a:t>
            </a:r>
            <a:endParaRPr lang="tr-TR" sz="4000" dirty="0">
              <a:solidFill>
                <a:schemeClr val="lt1"/>
              </a:solidFill>
              <a:sym typeface="Wingdings" panose="05000000000000000000" pitchFamily="2" charset="2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r-TR" sz="3200" dirty="0">
                <a:solidFill>
                  <a:schemeClr val="lt1"/>
                </a:solidFill>
                <a:sym typeface="Wingdings" panose="05000000000000000000" pitchFamily="2" charset="2"/>
              </a:rPr>
              <a:t>http://rde.akdeniz.edu.tr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i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imal Mint">
  <a:themeElements>
    <a:clrScheme name="Sarı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2296</TotalTime>
  <Words>447</Words>
  <Application>Microsoft Office PowerPoint</Application>
  <PresentationFormat>Ekran Gösterisi (16:9)</PresentationFormat>
  <Paragraphs>90</Paragraphs>
  <Slides>17</Slides>
  <Notes>14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5" baseType="lpstr">
      <vt:lpstr>Ubuntu</vt:lpstr>
      <vt:lpstr>Wingdings</vt:lpstr>
      <vt:lpstr>Ubuntu Light</vt:lpstr>
      <vt:lpstr>Josefin Slab Light</vt:lpstr>
      <vt:lpstr>Arial</vt:lpstr>
      <vt:lpstr>Ubuntu Medium</vt:lpstr>
      <vt:lpstr>Josefin Slab</vt:lpstr>
      <vt:lpstr>Minimal Mint</vt:lpstr>
      <vt:lpstr>Rus Dili  ve  Edebiyatı Bölümü</vt:lpstr>
      <vt:lpstr>Rus Dili ve Edebiyatı Bölümünün Önemli Tarihleri</vt:lpstr>
      <vt:lpstr>Program Profili</vt:lpstr>
      <vt:lpstr>Misyonumuz</vt:lpstr>
      <vt:lpstr>Vizyonumuz</vt:lpstr>
      <vt:lpstr>Fiziksel ve Teknik Altyapı</vt:lpstr>
      <vt:lpstr>Mezuniyet Koşulları</vt:lpstr>
      <vt:lpstr>Erasmus+ Anlaşmalarımız</vt:lpstr>
      <vt:lpstr>Rus Dili ve Edebiyatı Bölümü  Mezun Öğrencileri</vt:lpstr>
      <vt:lpstr>Rus Dili ve Edebiyatı Bölümü  Kayıtlı Öğrenci Sayıları </vt:lpstr>
      <vt:lpstr>Prof. Dr. Reyhan ÇELİK</vt:lpstr>
      <vt:lpstr>Dr. Öğr. Üyesi Eda Havva TAN METREŞ</vt:lpstr>
      <vt:lpstr>Dr. Öğr. Üyesi Fatih DÜZGÜN</vt:lpstr>
      <vt:lpstr>Öğr. Gör. Dr. Renata AKTAŞ</vt:lpstr>
      <vt:lpstr>Araş. Gör. Gökhan GÖKDEMİR</vt:lpstr>
      <vt:lpstr> Bölüm Sekreterimiz ve Bölüm Öğrenci İşleri Sorumlumuz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Felsefe</dc:title>
  <dc:creator>Lenovo</dc:creator>
  <cp:lastModifiedBy>GOKHAN GOKDEMIR</cp:lastModifiedBy>
  <cp:revision>28</cp:revision>
  <dcterms:modified xsi:type="dcterms:W3CDTF">2024-09-25T14:17:14Z</dcterms:modified>
</cp:coreProperties>
</file>