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footer1.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header14.xml" ContentType="application/vnd.openxmlformats-officedocument.wordprocessingml.header+xml"/>
  <Override PartName="/word/header15.xml" ContentType="application/vnd.openxmlformats-officedocument.wordprocessingml.header+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charts/chart4.xml" ContentType="application/vnd.openxmlformats-officedocument.drawingml.chart+xml"/>
  <Override PartName="/word/charts/style4.xml" ContentType="application/vnd.ms-office.chartstyle+xml"/>
  <Override PartName="/word/charts/colors4.xml" ContentType="application/vnd.ms-office.chartcolorstyle+xml"/>
  <Override PartName="/word/charts/chart5.xml" ContentType="application/vnd.openxmlformats-officedocument.drawingml.chart+xml"/>
  <Override PartName="/word/charts/style5.xml" ContentType="application/vnd.ms-office.chartstyle+xml"/>
  <Override PartName="/word/charts/colors5.xml" ContentType="application/vnd.ms-office.chartcolorstyle+xml"/>
  <Override PartName="/word/charts/chart6.xml" ContentType="application/vnd.openxmlformats-officedocument.drawingml.chart+xml"/>
  <Override PartName="/word/charts/style6.xml" ContentType="application/vnd.ms-office.chartstyle+xml"/>
  <Override PartName="/word/charts/colors6.xml" ContentType="application/vnd.ms-office.chartcolorstyle+xml"/>
  <Override PartName="/word/charts/chart7.xml" ContentType="application/vnd.openxmlformats-officedocument.drawingml.chart+xml"/>
  <Override PartName="/word/charts/style7.xml" ContentType="application/vnd.ms-office.chartstyle+xml"/>
  <Override PartName="/word/charts/colors7.xml" ContentType="application/vnd.ms-office.chartcolorstyle+xml"/>
  <Override PartName="/word/charts/chart8.xml" ContentType="application/vnd.openxmlformats-officedocument.drawingml.chart+xml"/>
  <Override PartName="/word/charts/style8.xml" ContentType="application/vnd.ms-office.chartstyle+xml"/>
  <Override PartName="/word/charts/colors8.xml" ContentType="application/vnd.ms-office.chartcolorstyle+xml"/>
  <Override PartName="/word/charts/chart9.xml" ContentType="application/vnd.openxmlformats-officedocument.drawingml.chart+xml"/>
  <Override PartName="/word/charts/style9.xml" ContentType="application/vnd.ms-office.chartstyle+xml"/>
  <Override PartName="/word/charts/colors9.xml" ContentType="application/vnd.ms-office.chartcolorstyle+xml"/>
  <Override PartName="/word/charts/chart10.xml" ContentType="application/vnd.openxmlformats-officedocument.drawingml.chart+xml"/>
  <Override PartName="/word/charts/style10.xml" ContentType="application/vnd.ms-office.chartstyle+xml"/>
  <Override PartName="/word/charts/colors10.xml" ContentType="application/vnd.ms-office.chartcolorstyle+xml"/>
  <Override PartName="/word/charts/chart11.xml" ContentType="application/vnd.openxmlformats-officedocument.drawingml.chart+xml"/>
  <Override PartName="/word/charts/style11.xml" ContentType="application/vnd.ms-office.chartstyle+xml"/>
  <Override PartName="/word/charts/colors11.xml" ContentType="application/vnd.ms-office.chartcolorstyle+xml"/>
  <Override PartName="/word/charts/chart12.xml" ContentType="application/vnd.openxmlformats-officedocument.drawingml.chart+xml"/>
  <Override PartName="/word/charts/style12.xml" ContentType="application/vnd.ms-office.chartstyle+xml"/>
  <Override PartName="/word/charts/colors12.xml" ContentType="application/vnd.ms-office.chartcolorstyle+xml"/>
  <Override PartName="/word/charts/chart13.xml" ContentType="application/vnd.openxmlformats-officedocument.drawingml.chart+xml"/>
  <Override PartName="/word/charts/style13.xml" ContentType="application/vnd.ms-office.chartstyle+xml"/>
  <Override PartName="/word/charts/colors13.xml" ContentType="application/vnd.ms-office.chartcolorstyle+xml"/>
  <Override PartName="/word/charts/chart14.xml" ContentType="application/vnd.openxmlformats-officedocument.drawingml.chart+xml"/>
  <Override PartName="/word/charts/style14.xml" ContentType="application/vnd.ms-office.chartstyle+xml"/>
  <Override PartName="/word/charts/colors14.xml" ContentType="application/vnd.ms-office.chartcolorstyle+xml"/>
  <Override PartName="/word/charts/chart15.xml" ContentType="application/vnd.openxmlformats-officedocument.drawingml.chart+xml"/>
  <Override PartName="/word/charts/style15.xml" ContentType="application/vnd.ms-office.chartstyle+xml"/>
  <Override PartName="/word/charts/colors15.xml" ContentType="application/vnd.ms-office.chartcolorstyle+xml"/>
  <Override PartName="/word/charts/chart16.xml" ContentType="application/vnd.openxmlformats-officedocument.drawingml.chart+xml"/>
  <Override PartName="/word/charts/style16.xml" ContentType="application/vnd.ms-office.chartstyle+xml"/>
  <Override PartName="/word/charts/colors16.xml" ContentType="application/vnd.ms-office.chartcolorstyle+xml"/>
  <Override PartName="/word/charts/chart17.xml" ContentType="application/vnd.openxmlformats-officedocument.drawingml.chart+xml"/>
  <Override PartName="/word/charts/style17.xml" ContentType="application/vnd.ms-office.chartstyle+xml"/>
  <Override PartName="/word/charts/colors17.xml" ContentType="application/vnd.ms-office.chartcolorstyle+xml"/>
  <Override PartName="/word/charts/chart18.xml" ContentType="application/vnd.openxmlformats-officedocument.drawingml.chart+xml"/>
  <Override PartName="/word/charts/style18.xml" ContentType="application/vnd.ms-office.chartstyle+xml"/>
  <Override PartName="/word/charts/colors18.xml" ContentType="application/vnd.ms-office.chartcolorstyle+xml"/>
  <Override PartName="/word/charts/chart19.xml" ContentType="application/vnd.openxmlformats-officedocument.drawingml.chart+xml"/>
  <Override PartName="/word/charts/style19.xml" ContentType="application/vnd.ms-office.chartstyle+xml"/>
  <Override PartName="/word/charts/colors19.xml" ContentType="application/vnd.ms-office.chartcolorstyle+xml"/>
  <Override PartName="/word/charts/chart20.xml" ContentType="application/vnd.openxmlformats-officedocument.drawingml.chart+xml"/>
  <Override PartName="/word/charts/style20.xml" ContentType="application/vnd.ms-office.chartstyle+xml"/>
  <Override PartName="/word/charts/colors20.xml" ContentType="application/vnd.ms-office.chartcolorstyle+xml"/>
  <Override PartName="/word/charts/chart21.xml" ContentType="application/vnd.openxmlformats-officedocument.drawingml.chart+xml"/>
  <Override PartName="/word/charts/style21.xml" ContentType="application/vnd.ms-office.chartstyle+xml"/>
  <Override PartName="/word/charts/colors21.xml" ContentType="application/vnd.ms-office.chartcolorstyle+xml"/>
  <Override PartName="/word/charts/chart22.xml" ContentType="application/vnd.openxmlformats-officedocument.drawingml.chart+xml"/>
  <Override PartName="/word/charts/style22.xml" ContentType="application/vnd.ms-office.chartstyle+xml"/>
  <Override PartName="/word/charts/colors22.xml" ContentType="application/vnd.ms-office.chartcolorstyle+xml"/>
  <Override PartName="/word/charts/chart23.xml" ContentType="application/vnd.openxmlformats-officedocument.drawingml.chart+xml"/>
  <Override PartName="/word/charts/style23.xml" ContentType="application/vnd.ms-office.chartstyle+xml"/>
  <Override PartName="/word/charts/colors23.xml" ContentType="application/vnd.ms-office.chartcolorstyle+xml"/>
  <Override PartName="/word/charts/chart24.xml" ContentType="application/vnd.openxmlformats-officedocument.drawingml.chart+xml"/>
  <Override PartName="/word/charts/style24.xml" ContentType="application/vnd.ms-office.chartstyle+xml"/>
  <Override PartName="/word/charts/colors24.xml" ContentType="application/vnd.ms-office.chartcolorstyle+xml"/>
  <Override PartName="/word/charts/chart25.xml" ContentType="application/vnd.openxmlformats-officedocument.drawingml.chart+xml"/>
  <Override PartName="/word/charts/style25.xml" ContentType="application/vnd.ms-office.chartstyle+xml"/>
  <Override PartName="/word/charts/colors25.xml" ContentType="application/vnd.ms-office.chartcolorstyle+xml"/>
  <Override PartName="/word/charts/chart26.xml" ContentType="application/vnd.openxmlformats-officedocument.drawingml.chart+xml"/>
  <Override PartName="/word/charts/style26.xml" ContentType="application/vnd.ms-office.chartstyle+xml"/>
  <Override PartName="/word/charts/colors26.xml" ContentType="application/vnd.ms-office.chartcolorstyle+xml"/>
  <Override PartName="/word/charts/chart27.xml" ContentType="application/vnd.openxmlformats-officedocument.drawingml.chart+xml"/>
  <Override PartName="/word/charts/style27.xml" ContentType="application/vnd.ms-office.chartstyle+xml"/>
  <Override PartName="/word/charts/colors27.xml" ContentType="application/vnd.ms-office.chartcolorstyle+xml"/>
  <Override PartName="/word/charts/chart28.xml" ContentType="application/vnd.openxmlformats-officedocument.drawingml.chart+xml"/>
  <Override PartName="/word/charts/style28.xml" ContentType="application/vnd.ms-office.chartstyle+xml"/>
  <Override PartName="/word/charts/colors28.xml" ContentType="application/vnd.ms-office.chartcolorstyle+xml"/>
  <Override PartName="/word/charts/chart29.xml" ContentType="application/vnd.openxmlformats-officedocument.drawingml.chart+xml"/>
  <Override PartName="/word/charts/style29.xml" ContentType="application/vnd.ms-office.chartstyle+xml"/>
  <Override PartName="/word/charts/colors29.xml" ContentType="application/vnd.ms-office.chartcolorstyle+xml"/>
  <Override PartName="/word/charts/chart30.xml" ContentType="application/vnd.openxmlformats-officedocument.drawingml.chart+xml"/>
  <Override PartName="/word/charts/style30.xml" ContentType="application/vnd.ms-office.chartstyle+xml"/>
  <Override PartName="/word/charts/colors30.xml" ContentType="application/vnd.ms-office.chartcolorstyle+xml"/>
  <Override PartName="/word/charts/chart31.xml" ContentType="application/vnd.openxmlformats-officedocument.drawingml.chart+xml"/>
  <Override PartName="/word/charts/style31.xml" ContentType="application/vnd.ms-office.chartstyle+xml"/>
  <Override PartName="/word/charts/colors31.xml" ContentType="application/vnd.ms-office.chartcolorstyle+xml"/>
  <Override PartName="/word/charts/chart32.xml" ContentType="application/vnd.openxmlformats-officedocument.drawingml.chart+xml"/>
  <Override PartName="/word/charts/style32.xml" ContentType="application/vnd.ms-office.chartstyle+xml"/>
  <Override PartName="/word/charts/colors32.xml" ContentType="application/vnd.ms-office.chartcolorstyle+xml"/>
  <Override PartName="/word/charts/chart33.xml" ContentType="application/vnd.openxmlformats-officedocument.drawingml.chart+xml"/>
  <Override PartName="/word/charts/style33.xml" ContentType="application/vnd.ms-office.chartstyle+xml"/>
  <Override PartName="/word/charts/colors33.xml" ContentType="application/vnd.ms-office.chartcolorstyle+xml"/>
  <Override PartName="/word/charts/chart34.xml" ContentType="application/vnd.openxmlformats-officedocument.drawingml.chart+xml"/>
  <Override PartName="/word/charts/style34.xml" ContentType="application/vnd.ms-office.chartstyle+xml"/>
  <Override PartName="/word/charts/colors34.xml" ContentType="application/vnd.ms-office.chartcolorstyle+xml"/>
  <Override PartName="/word/charts/chart35.xml" ContentType="application/vnd.openxmlformats-officedocument.drawingml.chart+xml"/>
  <Override PartName="/word/charts/style35.xml" ContentType="application/vnd.ms-office.chartstyle+xml"/>
  <Override PartName="/word/charts/colors35.xml" ContentType="application/vnd.ms-office.chartcolorstyle+xml"/>
  <Override PartName="/word/charts/chart36.xml" ContentType="application/vnd.openxmlformats-officedocument.drawingml.chart+xml"/>
  <Override PartName="/word/charts/style36.xml" ContentType="application/vnd.ms-office.chartstyle+xml"/>
  <Override PartName="/word/charts/colors36.xml" ContentType="application/vnd.ms-office.chartcolorstyle+xml"/>
  <Override PartName="/word/charts/chart37.xml" ContentType="application/vnd.openxmlformats-officedocument.drawingml.chart+xml"/>
  <Override PartName="/word/charts/style37.xml" ContentType="application/vnd.ms-office.chartstyle+xml"/>
  <Override PartName="/word/charts/colors37.xml" ContentType="application/vnd.ms-office.chartcolorstyle+xml"/>
  <Override PartName="/word/charts/chart38.xml" ContentType="application/vnd.openxmlformats-officedocument.drawingml.chart+xml"/>
  <Override PartName="/word/charts/style38.xml" ContentType="application/vnd.ms-office.chartstyle+xml"/>
  <Override PartName="/word/charts/colors38.xml" ContentType="application/vnd.ms-office.chartcolorstyle+xml"/>
  <Override PartName="/word/charts/chart39.xml" ContentType="application/vnd.openxmlformats-officedocument.drawingml.chart+xml"/>
  <Override PartName="/word/charts/style39.xml" ContentType="application/vnd.ms-office.chartstyle+xml"/>
  <Override PartName="/word/charts/colors39.xml" ContentType="application/vnd.ms-office.chartcolorstyle+xml"/>
  <Override PartName="/word/charts/chart40.xml" ContentType="application/vnd.openxmlformats-officedocument.drawingml.chart+xml"/>
  <Override PartName="/word/charts/style40.xml" ContentType="application/vnd.ms-office.chartstyle+xml"/>
  <Override PartName="/word/charts/colors40.xml" ContentType="application/vnd.ms-office.chartcolorstyle+xml"/>
  <Override PartName="/word/charts/chart41.xml" ContentType="application/vnd.openxmlformats-officedocument.drawingml.chart+xml"/>
  <Override PartName="/word/charts/style41.xml" ContentType="application/vnd.ms-office.chartstyle+xml"/>
  <Override PartName="/word/charts/colors41.xml" ContentType="application/vnd.ms-office.chartcolorstyle+xml"/>
  <Override PartName="/word/charts/chart42.xml" ContentType="application/vnd.openxmlformats-officedocument.drawingml.chart+xml"/>
  <Override PartName="/word/charts/style42.xml" ContentType="application/vnd.ms-office.chartstyle+xml"/>
  <Override PartName="/word/charts/colors42.xml" ContentType="application/vnd.ms-office.chartcolorstyle+xml"/>
  <Override PartName="/word/charts/chart43.xml" ContentType="application/vnd.openxmlformats-officedocument.drawingml.chart+xml"/>
  <Override PartName="/word/charts/style43.xml" ContentType="application/vnd.ms-office.chartstyle+xml"/>
  <Override PartName="/word/charts/colors43.xml" ContentType="application/vnd.ms-office.chartcolorstyle+xml"/>
  <Override PartName="/word/charts/chart44.xml" ContentType="application/vnd.openxmlformats-officedocument.drawingml.chart+xml"/>
  <Override PartName="/word/charts/style44.xml" ContentType="application/vnd.ms-office.chartstyle+xml"/>
  <Override PartName="/word/charts/colors44.xml" ContentType="application/vnd.ms-office.chartcolorstyle+xml"/>
  <Override PartName="/word/charts/chart45.xml" ContentType="application/vnd.openxmlformats-officedocument.drawingml.chart+xml"/>
  <Override PartName="/word/charts/style45.xml" ContentType="application/vnd.ms-office.chartstyle+xml"/>
  <Override PartName="/word/charts/colors45.xml" ContentType="application/vnd.ms-office.chartcolorstyle+xml"/>
  <Override PartName="/word/charts/chart46.xml" ContentType="application/vnd.openxmlformats-officedocument.drawingml.chart+xml"/>
  <Override PartName="/word/charts/style46.xml" ContentType="application/vnd.ms-office.chartstyle+xml"/>
  <Override PartName="/word/charts/colors46.xml" ContentType="application/vnd.ms-office.chartcolorstyle+xml"/>
  <Override PartName="/word/charts/chart47.xml" ContentType="application/vnd.openxmlformats-officedocument.drawingml.chart+xml"/>
  <Override PartName="/word/charts/style47.xml" ContentType="application/vnd.ms-office.chartstyle+xml"/>
  <Override PartName="/word/charts/colors47.xml" ContentType="application/vnd.ms-office.chartcolorstyle+xml"/>
  <Override PartName="/word/charts/chartEx1.xml" ContentType="application/vnd.ms-office.chartex+xml"/>
  <Override PartName="/word/charts/style48.xml" ContentType="application/vnd.ms-office.chartstyle+xml"/>
  <Override PartName="/word/charts/colors48.xml" ContentType="application/vnd.ms-office.chartcolorstyle+xml"/>
  <Override PartName="/word/charts/chart48.xml" ContentType="application/vnd.openxmlformats-officedocument.drawingml.chart+xml"/>
  <Override PartName="/word/charts/style49.xml" ContentType="application/vnd.ms-office.chartstyle+xml"/>
  <Override PartName="/word/charts/colors49.xml" ContentType="application/vnd.ms-office.chartcolorstyle+xml"/>
  <Override PartName="/word/theme/themeOverride1.xml" ContentType="application/vnd.openxmlformats-officedocument.themeOverride+xml"/>
  <Override PartName="/word/charts/chart49.xml" ContentType="application/vnd.openxmlformats-officedocument.drawingml.chart+xml"/>
  <Override PartName="/word/charts/style50.xml" ContentType="application/vnd.ms-office.chartstyle+xml"/>
  <Override PartName="/word/charts/colors50.xml" ContentType="application/vnd.ms-office.chartcolorstyle+xml"/>
  <Override PartName="/word/theme/themeOverride2.xml" ContentType="application/vnd.openxmlformats-officedocument.themeOverride+xml"/>
  <Override PartName="/word/charts/chart50.xml" ContentType="application/vnd.openxmlformats-officedocument.drawingml.chart+xml"/>
  <Override PartName="/word/charts/style51.xml" ContentType="application/vnd.ms-office.chartstyle+xml"/>
  <Override PartName="/word/charts/colors51.xml" ContentType="application/vnd.ms-office.chartcolorstyle+xml"/>
  <Override PartName="/word/theme/themeOverride3.xml" ContentType="application/vnd.openxmlformats-officedocument.themeOverride+xml"/>
  <Override PartName="/word/header16.xml" ContentType="application/vnd.openxmlformats-officedocument.wordprocessingml.header+xml"/>
  <Override PartName="/word/header17.xml" ContentType="application/vnd.openxmlformats-officedocument.wordprocessingml.header+xml"/>
  <Override PartName="/word/header18.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bookmarkStart w:id="0" w:name="_Hlk103603767" w:displacedByCustomXml="next"/>
    <w:bookmarkEnd w:id="0" w:displacedByCustomXml="next"/>
    <w:sdt>
      <w:sdtPr>
        <w:rPr>
          <w:rFonts w:ascii="Century Gothic" w:hAnsi="Century Gothic"/>
          <w:noProof/>
          <w:lang w:val="tr-TR"/>
        </w:rPr>
        <w:id w:val="414904541"/>
        <w:docPartObj>
          <w:docPartGallery w:val="Cover Pages"/>
          <w:docPartUnique/>
        </w:docPartObj>
      </w:sdtPr>
      <w:sdtEndPr>
        <w:rPr>
          <w:noProof w:val="0"/>
        </w:rPr>
      </w:sdtEndPr>
      <w:sdtContent>
        <w:p w14:paraId="068A73F4" w14:textId="77777777" w:rsidR="00502667" w:rsidRPr="002516D5" w:rsidRDefault="008A170F">
          <w:pPr>
            <w:rPr>
              <w:rFonts w:ascii="Century Gothic" w:hAnsi="Century Gothic"/>
              <w:noProof/>
              <w:lang w:val="tr-TR"/>
            </w:rPr>
            <w:sectPr w:rsidR="00502667" w:rsidRPr="002516D5" w:rsidSect="008B3070">
              <w:headerReference w:type="even" r:id="rId11"/>
              <w:headerReference w:type="default" r:id="rId12"/>
              <w:headerReference w:type="first" r:id="rId13"/>
              <w:pgSz w:w="12240" w:h="15840" w:code="1"/>
              <w:pgMar w:top="1418" w:right="1512" w:bottom="1134" w:left="1512" w:header="1080" w:footer="720" w:gutter="0"/>
              <w:pgNumType w:start="0"/>
              <w:cols w:space="720"/>
              <w:titlePg/>
              <w:docGrid w:linePitch="360"/>
            </w:sectPr>
          </w:pPr>
          <w:r w:rsidRPr="002516D5">
            <w:rPr>
              <w:rFonts w:ascii="Century Gothic" w:hAnsi="Century Gothic"/>
              <w:noProof/>
              <w:lang w:val="tr-TR" w:eastAsia="tr-TR"/>
            </w:rPr>
            <mc:AlternateContent>
              <mc:Choice Requires="wps">
                <w:drawing>
                  <wp:anchor distT="0" distB="0" distL="114300" distR="114300" simplePos="0" relativeHeight="251659264" behindDoc="0" locked="0" layoutInCell="1" allowOverlap="0" wp14:anchorId="35C932B6" wp14:editId="02AB46F7">
                    <wp:simplePos x="0" y="0"/>
                    <wp:positionH relativeFrom="page">
                      <wp:posOffset>962025</wp:posOffset>
                    </wp:positionH>
                    <wp:positionV relativeFrom="page">
                      <wp:posOffset>6124575</wp:posOffset>
                    </wp:positionV>
                    <wp:extent cx="5852160" cy="3152775"/>
                    <wp:effectExtent l="0" t="0" r="0" b="0"/>
                    <wp:wrapNone/>
                    <wp:docPr id="8" name="Text Box 6" descr="Title, Subtitle, and Abstract"/>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5852160" cy="3152775"/>
                            </a:xfrm>
                            <a:prstGeom prst="rect">
                              <a:avLst/>
                            </a:prstGeom>
                            <a:noFill/>
                            <a:ln w="6350">
                              <a:noFill/>
                            </a:ln>
                            <a:effectLst/>
                          </wps:spPr>
                          <wps:txbx>
                            <w:txbxContent>
                              <w:p w14:paraId="5C2EF4EC" w14:textId="6D5DD53D" w:rsidR="00C1558F" w:rsidRPr="009D23F5" w:rsidRDefault="00000000" w:rsidP="002516D5">
                                <w:pPr>
                                  <w:pStyle w:val="KonuBal"/>
                                  <w:jc w:val="center"/>
                                  <w:rPr>
                                    <w:rFonts w:ascii="Century Gothic" w:hAnsi="Century Gothic"/>
                                  </w:rPr>
                                </w:pPr>
                                <w:sdt>
                                  <w:sdtPr>
                                    <w:rPr>
                                      <w:rFonts w:ascii="Century Gothic" w:hAnsi="Century Gothic"/>
                                    </w:rPr>
                                    <w:alias w:val="Title"/>
                                    <w:tag w:val=""/>
                                    <w:id w:val="1790474242"/>
                                    <w:dataBinding w:prefixMappings="xmlns:ns0='http://purl.org/dc/elements/1.1/' xmlns:ns1='http://schemas.openxmlformats.org/package/2006/metadata/core-properties' " w:xpath="/ns1:coreProperties[1]/ns0:title[1]" w:storeItemID="{6C3C8BC8-F283-45AE-878A-BAB7291924A1}"/>
                                    <w:text w:multiLine="1"/>
                                  </w:sdtPr>
                                  <w:sdtContent>
                                    <w:r w:rsidR="00C1558F" w:rsidRPr="009D23F5">
                                      <w:rPr>
                                        <w:rFonts w:ascii="Century Gothic" w:hAnsi="Century Gothic"/>
                                        <w:lang w:val="tr-TR"/>
                                      </w:rPr>
                                      <w:t>AKDENİZ ÜNİVERSİTESİ</w:t>
                                    </w:r>
                                    <w:r w:rsidR="00C1558F" w:rsidRPr="009D23F5">
                                      <w:rPr>
                                        <w:rFonts w:ascii="Century Gothic" w:hAnsi="Century Gothic"/>
                                        <w:lang w:val="tr-TR"/>
                                      </w:rPr>
                                      <w:br/>
                                      <w:t>TIP FAKÜLTESİ</w:t>
                                    </w:r>
                                    <w:r w:rsidR="00C1558F">
                                      <w:rPr>
                                        <w:rFonts w:ascii="Century Gothic" w:hAnsi="Century Gothic"/>
                                        <w:lang w:val="tr-TR"/>
                                      </w:rPr>
                                      <w:br/>
                                    </w:r>
                                    <w:r w:rsidR="00C1558F" w:rsidRPr="009D23F5">
                                      <w:rPr>
                                        <w:rFonts w:ascii="Century Gothic" w:hAnsi="Century Gothic"/>
                                        <w:lang w:val="tr-TR"/>
                                      </w:rPr>
                                      <w:br/>
                                      <w:t>değerlendirme RAPORU</w:t>
                                    </w:r>
                                    <w:r w:rsidR="00C1558F" w:rsidRPr="009D23F5">
                                      <w:rPr>
                                        <w:rFonts w:ascii="Century Gothic" w:hAnsi="Century Gothic"/>
                                        <w:lang w:val="tr-TR"/>
                                      </w:rPr>
                                      <w:br/>
                                      <w:t>20</w:t>
                                    </w:r>
                                    <w:r w:rsidR="00C1558F">
                                      <w:rPr>
                                        <w:rFonts w:ascii="Century Gothic" w:hAnsi="Century Gothic"/>
                                        <w:lang w:val="tr-TR"/>
                                      </w:rPr>
                                      <w:t>20</w:t>
                                    </w:r>
                                    <w:r w:rsidR="00C1558F" w:rsidRPr="009D23F5">
                                      <w:rPr>
                                        <w:rFonts w:ascii="Century Gothic" w:hAnsi="Century Gothic"/>
                                        <w:lang w:val="tr-TR"/>
                                      </w:rPr>
                                      <w:t>-20</w:t>
                                    </w:r>
                                    <w:r w:rsidR="00C1558F">
                                      <w:rPr>
                                        <w:rFonts w:ascii="Century Gothic" w:hAnsi="Century Gothic"/>
                                        <w:lang w:val="tr-TR"/>
                                      </w:rPr>
                                      <w:t>21</w:t>
                                    </w:r>
                                  </w:sdtContent>
                                </w:sdt>
                              </w:p>
                              <w:p w14:paraId="1076F055" w14:textId="77777777" w:rsidR="00C1558F" w:rsidRDefault="00C1558F">
                                <w:pPr>
                                  <w:pStyle w:val="Abstract"/>
                                </w:pPr>
                              </w:p>
                            </w:txbxContent>
                          </wps:txbx>
                          <wps:bodyPr rot="0" spcFirstLastPara="0" vertOverflow="overflow" horzOverflow="overflow" vert="horz" wrap="square" lIns="0" tIns="0" rIns="0" bIns="0" numCol="1" spcCol="0" rtlCol="0" fromWordArt="0" anchor="b" anchorCtr="0" forceAA="0" compatLnSpc="1">
                            <a:prstTxWarp prst="textNoShape">
                              <a:avLst/>
                            </a:prstTxWarp>
                            <a:noAutofit/>
                          </wps:bodyPr>
                        </wps:wsp>
                      </a:graphicData>
                    </a:graphic>
                    <wp14:sizeRelH relativeFrom="page">
                      <wp14:pctWidth>0</wp14:pctWidth>
                    </wp14:sizeRelH>
                    <wp14:sizeRelV relativeFrom="page">
                      <wp14:pctHeight>0</wp14:pctHeight>
                    </wp14:sizeRelV>
                  </wp:anchor>
                </w:drawing>
              </mc:Choice>
              <mc:Fallback>
                <w:pict>
                  <v:shapetype w14:anchorId="35C932B6" id="_x0000_t202" coordsize="21600,21600" o:spt="202" path="m,l,21600r21600,l21600,xe">
                    <v:stroke joinstyle="miter"/>
                    <v:path gradientshapeok="t" o:connecttype="rect"/>
                  </v:shapetype>
                  <v:shape id="Text Box 6" o:spid="_x0000_s1026" type="#_x0000_t202" alt="Title, Subtitle, and Abstract" style="position:absolute;margin-left:75.75pt;margin-top:482.25pt;width:460.8pt;height:248.25pt;z-index:25165926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Fdr5TQIAAI8EAAAOAAAAZHJzL2Uyb0RvYy54bWysVMFu2zAMvQ/YPwg6b3WSImlh1CmyFh0G&#10;BG2BZOhZluXGmCxqklK7+/o9yXFSdDsNuyi0SD5SfI+5uu5bzV6U8w2Zgk/PJpwpI6lqzHPBv2/v&#10;Pl9y5oMwldBkVMFflefXy48frjqbqxntSFfKMYAYn3e24LsQbJ5lXu5UK/wZWWXgrMm1IuDTPWeV&#10;Ex3QW53NJpNF1pGrrCOpvMft7eDky4Rf10qGh7r2KjBdcPQW0unSWcYzW16J/NkJu2vkoQ3xD120&#10;ojEoeoS6FUGwvWv+gGob6chTHc4ktRnVdSNVegNeM528e81mJ6xKb8FwvD2Oyf8/WHn/8uhYUxUc&#10;RBnRgqKt6gP7Qj1bcFYpLzGtbRO0+sQ2+zIMFghlq9IHJ2SIM+yszwG1sQALPZKhhTQPb9ckf3iE&#10;ZG9ihgSP6DizvnZt/MU0GBJB0+uRmtiLxOX8cj6bLuCS8J1P57OLi3ksnJ3SrfPhq6KWRaPgDtyn&#10;FsTL2ochdAyJ1QzdNVrjXuTasK7gi/P5JCUcPQDXJgaopKQDTHzH0Hq0Ql/2AIlmSdUr3u9oUJm3&#10;8q5BK2vhw6NwkBXax6qEBxy1JpSkg8XZjtyvv93HeLANL2cdZFpw/3MvnOJMfzPQQdT0aLjRKEfD&#10;7NsbgvKnWEIrk4kEF/Ro1o7aJ2zQKlaBSxiJWgUvR/MmDMuCDZRqtUpBUK4VYW02Vo40x8Fu+yfh&#10;7GH6AcTd0yhgkb8jYYgdaFjtA9VNYug0xYNeoPrE8WFD41q9/U5Rp/+R5W8AAAD//wMAUEsDBBQA&#10;BgAIAAAAIQDZWxE23wAAAA0BAAAPAAAAZHJzL2Rvd25yZXYueG1sTI/BTsMwEETvSPyDtUjcqJO2&#10;SWkapyoILuRE4QOceJtExOsodtrw92xP9DajfZqdyfez7cUZR985UhAvIhBItTMdNQq+v96fnkH4&#10;oMno3hEq+EUP++L+LteZcRf6xPMxNIJDyGdaQRvCkEnp6xat9gs3IPHt5EarA9uxkWbUFw63vVxG&#10;USqt7og/tHrA1xbrn+NkFUyxXm4rfNlQUpYfb5VtVuV4UOrxYT7sQAScwz8M1/pcHQruVLmJjBc9&#10;+yROGFWwTdcsrkS0WcUgKlbrNI5AFrm8XVH8AQAA//8DAFBLAQItABQABgAIAAAAIQC2gziS/gAA&#10;AOEBAAATAAAAAAAAAAAAAAAAAAAAAABbQ29udGVudF9UeXBlc10ueG1sUEsBAi0AFAAGAAgAAAAh&#10;ADj9If/WAAAAlAEAAAsAAAAAAAAAAAAAAAAALwEAAF9yZWxzLy5yZWxzUEsBAi0AFAAGAAgAAAAh&#10;ANwV2vlNAgAAjwQAAA4AAAAAAAAAAAAAAAAALgIAAGRycy9lMm9Eb2MueG1sUEsBAi0AFAAGAAgA&#10;AAAhANlbETbfAAAADQEAAA8AAAAAAAAAAAAAAAAApwQAAGRycy9kb3ducmV2LnhtbFBLBQYAAAAA&#10;BAAEAPMAAACzBQAAAAA=&#10;" o:allowoverlap="f" filled="f" stroked="f" strokeweight=".5pt">
                    <v:path arrowok="t"/>
                    <v:textbox inset="0,0,0,0">
                      <w:txbxContent>
                        <w:p w14:paraId="5C2EF4EC" w14:textId="6D5DD53D" w:rsidR="00C1558F" w:rsidRPr="009D23F5" w:rsidRDefault="00C1558F" w:rsidP="002516D5">
                          <w:pPr>
                            <w:pStyle w:val="KonuBal"/>
                            <w:jc w:val="center"/>
                            <w:rPr>
                              <w:rFonts w:ascii="Century Gothic" w:hAnsi="Century Gothic"/>
                            </w:rPr>
                          </w:pPr>
                          <w:sdt>
                            <w:sdtPr>
                              <w:rPr>
                                <w:rFonts w:ascii="Century Gothic" w:hAnsi="Century Gothic"/>
                              </w:rPr>
                              <w:alias w:val="Title"/>
                              <w:tag w:val=""/>
                              <w:id w:val="1790474242"/>
                              <w:dataBinding w:prefixMappings="xmlns:ns0='http://purl.org/dc/elements/1.1/' xmlns:ns1='http://schemas.openxmlformats.org/package/2006/metadata/core-properties' " w:xpath="/ns1:coreProperties[1]/ns0:title[1]" w:storeItemID="{6C3C8BC8-F283-45AE-878A-BAB7291924A1}"/>
                              <w:text w:multiLine="1"/>
                            </w:sdtPr>
                            <w:sdtContent>
                              <w:r w:rsidRPr="009D23F5">
                                <w:rPr>
                                  <w:rFonts w:ascii="Century Gothic" w:hAnsi="Century Gothic"/>
                                  <w:lang w:val="tr-TR"/>
                                </w:rPr>
                                <w:t>AKDENİZ ÜNİVERSİTESİ</w:t>
                              </w:r>
                              <w:r w:rsidRPr="009D23F5">
                                <w:rPr>
                                  <w:rFonts w:ascii="Century Gothic" w:hAnsi="Century Gothic"/>
                                  <w:lang w:val="tr-TR"/>
                                </w:rPr>
                                <w:br/>
                                <w:t>TIP FAKÜLTESİ</w:t>
                              </w:r>
                              <w:r>
                                <w:rPr>
                                  <w:rFonts w:ascii="Century Gothic" w:hAnsi="Century Gothic"/>
                                  <w:lang w:val="tr-TR"/>
                                </w:rPr>
                                <w:br/>
                              </w:r>
                              <w:r w:rsidRPr="009D23F5">
                                <w:rPr>
                                  <w:rFonts w:ascii="Century Gothic" w:hAnsi="Century Gothic"/>
                                  <w:lang w:val="tr-TR"/>
                                </w:rPr>
                                <w:br/>
                                <w:t>değerlendirme RAPORU</w:t>
                              </w:r>
                              <w:r w:rsidRPr="009D23F5">
                                <w:rPr>
                                  <w:rFonts w:ascii="Century Gothic" w:hAnsi="Century Gothic"/>
                                  <w:lang w:val="tr-TR"/>
                                </w:rPr>
                                <w:br/>
                                <w:t>20</w:t>
                              </w:r>
                              <w:r>
                                <w:rPr>
                                  <w:rFonts w:ascii="Century Gothic" w:hAnsi="Century Gothic"/>
                                  <w:lang w:val="tr-TR"/>
                                </w:rPr>
                                <w:t>20</w:t>
                              </w:r>
                              <w:r w:rsidRPr="009D23F5">
                                <w:rPr>
                                  <w:rFonts w:ascii="Century Gothic" w:hAnsi="Century Gothic"/>
                                  <w:lang w:val="tr-TR"/>
                                </w:rPr>
                                <w:t>-20</w:t>
                              </w:r>
                              <w:r>
                                <w:rPr>
                                  <w:rFonts w:ascii="Century Gothic" w:hAnsi="Century Gothic"/>
                                  <w:lang w:val="tr-TR"/>
                                </w:rPr>
                                <w:t>21</w:t>
                              </w:r>
                            </w:sdtContent>
                          </w:sdt>
                        </w:p>
                        <w:p w14:paraId="1076F055" w14:textId="77777777" w:rsidR="00C1558F" w:rsidRDefault="00C1558F">
                          <w:pPr>
                            <w:pStyle w:val="Abstract"/>
                          </w:pPr>
                        </w:p>
                      </w:txbxContent>
                    </v:textbox>
                    <w10:wrap anchorx="page" anchory="page"/>
                  </v:shape>
                </w:pict>
              </mc:Fallback>
            </mc:AlternateContent>
          </w:r>
          <w:r w:rsidR="00FF7CDE" w:rsidRPr="002516D5">
            <w:rPr>
              <w:rFonts w:ascii="Century Gothic" w:hAnsi="Century Gothic"/>
              <w:noProof/>
              <w:lang w:val="tr-TR" w:eastAsia="tr-TR"/>
            </w:rPr>
            <w:drawing>
              <wp:anchor distT="0" distB="0" distL="114300" distR="114300" simplePos="0" relativeHeight="251685888" behindDoc="0" locked="0" layoutInCell="1" allowOverlap="1" wp14:anchorId="7FCE12D8" wp14:editId="1FB5F39D">
                <wp:simplePos x="0" y="0"/>
                <wp:positionH relativeFrom="column">
                  <wp:posOffset>-93345</wp:posOffset>
                </wp:positionH>
                <wp:positionV relativeFrom="paragraph">
                  <wp:posOffset>2185670</wp:posOffset>
                </wp:positionV>
                <wp:extent cx="2158365" cy="2158365"/>
                <wp:effectExtent l="0" t="0" r="0" b="0"/>
                <wp:wrapNone/>
                <wp:docPr id="87" name="Resim 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9"/>
                        <pic:cNvPicPr>
                          <a:picLocks noChangeAspect="1" noChangeArrowheads="1"/>
                        </pic:cNvPicPr>
                      </pic:nvPicPr>
                      <pic:blipFill>
                        <a:blip r:embed="rId14" cstate="print">
                          <a:extLst>
                            <a:ext uri="{28A0092B-C50C-407E-A947-70E740481C1C}">
                              <a14:useLocalDpi xmlns:a14="http://schemas.microsoft.com/office/drawing/2010/main" val="0"/>
                            </a:ext>
                          </a:extLst>
                        </a:blip>
                        <a:srcRect/>
                        <a:stretch>
                          <a:fillRect/>
                        </a:stretch>
                      </pic:blipFill>
                      <pic:spPr bwMode="auto">
                        <a:xfrm>
                          <a:off x="0" y="0"/>
                          <a:ext cx="2158365" cy="2158365"/>
                        </a:xfrm>
                        <a:prstGeom prst="rect">
                          <a:avLst/>
                        </a:prstGeom>
                        <a:noFill/>
                      </pic:spPr>
                    </pic:pic>
                  </a:graphicData>
                </a:graphic>
              </wp:anchor>
            </w:drawing>
          </w:r>
          <w:r w:rsidR="00FF7CDE" w:rsidRPr="002516D5">
            <w:rPr>
              <w:noProof/>
              <w:lang w:val="tr-TR" w:eastAsia="tr-TR"/>
            </w:rPr>
            <w:drawing>
              <wp:inline distT="0" distB="0" distL="0" distR="0" wp14:anchorId="224FA448" wp14:editId="645E1441">
                <wp:extent cx="5852160" cy="2127885"/>
                <wp:effectExtent l="0" t="0" r="0" b="5715"/>
                <wp:docPr id="86" name="Resim 86" desc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descr="..."/>
                        <pic:cNvPicPr>
                          <a:picLocks noChangeAspect="1" noChangeArrowheads="1"/>
                        </pic:cNvPicPr>
                      </pic:nvPicPr>
                      <pic:blipFill>
                        <a:blip r:embed="rId15" cstate="print">
                          <a:extLst>
                            <a:ext uri="{28A0092B-C50C-407E-A947-70E740481C1C}">
                              <a14:useLocalDpi xmlns:a14="http://schemas.microsoft.com/office/drawing/2010/main" val="0"/>
                            </a:ext>
                          </a:extLst>
                        </a:blip>
                        <a:srcRect/>
                        <a:stretch>
                          <a:fillRect/>
                        </a:stretch>
                      </pic:blipFill>
                      <pic:spPr bwMode="auto">
                        <a:xfrm>
                          <a:off x="0" y="0"/>
                          <a:ext cx="5852160" cy="2127885"/>
                        </a:xfrm>
                        <a:prstGeom prst="rect">
                          <a:avLst/>
                        </a:prstGeom>
                        <a:noFill/>
                        <a:ln>
                          <a:noFill/>
                        </a:ln>
                      </pic:spPr>
                    </pic:pic>
                  </a:graphicData>
                </a:graphic>
              </wp:inline>
            </w:drawing>
          </w:r>
          <w:r w:rsidR="00FF7CDE" w:rsidRPr="002516D5">
            <w:rPr>
              <w:noProof/>
              <w:lang w:val="tr-TR" w:eastAsia="tr-TR"/>
            </w:rPr>
            <w:drawing>
              <wp:inline distT="0" distB="0" distL="0" distR="0" wp14:anchorId="083BE100" wp14:editId="7C33793D">
                <wp:extent cx="5852160" cy="2127885"/>
                <wp:effectExtent l="0" t="0" r="0" b="5715"/>
                <wp:docPr id="84" name="Resim 84" desc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
                        <pic:cNvPicPr>
                          <a:picLocks noChangeAspect="1" noChangeArrowheads="1"/>
                        </pic:cNvPicPr>
                      </pic:nvPicPr>
                      <pic:blipFill>
                        <a:blip r:embed="rId16" cstate="print">
                          <a:extLst>
                            <a:ext uri="{28A0092B-C50C-407E-A947-70E740481C1C}">
                              <a14:useLocalDpi xmlns:a14="http://schemas.microsoft.com/office/drawing/2010/main" val="0"/>
                            </a:ext>
                          </a:extLst>
                        </a:blip>
                        <a:srcRect/>
                        <a:stretch>
                          <a:fillRect/>
                        </a:stretch>
                      </pic:blipFill>
                      <pic:spPr bwMode="auto">
                        <a:xfrm>
                          <a:off x="0" y="0"/>
                          <a:ext cx="5852160" cy="2127885"/>
                        </a:xfrm>
                        <a:prstGeom prst="rect">
                          <a:avLst/>
                        </a:prstGeom>
                        <a:noFill/>
                        <a:ln>
                          <a:noFill/>
                        </a:ln>
                      </pic:spPr>
                    </pic:pic>
                  </a:graphicData>
                </a:graphic>
              </wp:inline>
            </w:drawing>
          </w:r>
        </w:p>
      </w:sdtContent>
    </w:sdt>
    <w:p w14:paraId="088EF8FD" w14:textId="77777777" w:rsidR="00812AA9" w:rsidRPr="002516D5" w:rsidRDefault="00812AA9" w:rsidP="00BB38C3">
      <w:pPr>
        <w:spacing w:after="120" w:line="240" w:lineRule="auto"/>
        <w:rPr>
          <w:rFonts w:ascii="Century Gothic" w:hAnsi="Century Gothic"/>
          <w:lang w:val="tr-TR"/>
        </w:rPr>
      </w:pPr>
      <w:bookmarkStart w:id="1" w:name="_Toc269995445"/>
    </w:p>
    <w:p w14:paraId="77468472" w14:textId="77777777" w:rsidR="00CA68F8" w:rsidRPr="002516D5" w:rsidRDefault="00CA68F8">
      <w:pPr>
        <w:pStyle w:val="T2"/>
        <w:tabs>
          <w:tab w:val="left" w:pos="600"/>
          <w:tab w:val="right" w:leader="underscore" w:pos="9206"/>
        </w:tabs>
        <w:rPr>
          <w:rFonts w:ascii="Century Gothic" w:hAnsi="Century Gothic"/>
          <w:lang w:val="tr-TR"/>
        </w:rPr>
      </w:pPr>
    </w:p>
    <w:p w14:paraId="1B7DE11E" w14:textId="77777777" w:rsidR="00CA68F8" w:rsidRPr="002516D5" w:rsidRDefault="00CA68F8">
      <w:pPr>
        <w:pStyle w:val="T2"/>
        <w:tabs>
          <w:tab w:val="left" w:pos="600"/>
          <w:tab w:val="right" w:leader="underscore" w:pos="9206"/>
        </w:tabs>
        <w:rPr>
          <w:rFonts w:ascii="Century Gothic" w:hAnsi="Century Gothic"/>
          <w:lang w:val="tr-TR"/>
        </w:rPr>
      </w:pPr>
    </w:p>
    <w:p w14:paraId="30159D12" w14:textId="77777777" w:rsidR="00480DA1" w:rsidRPr="002516D5" w:rsidRDefault="000D5F81" w:rsidP="00480DA1">
      <w:pPr>
        <w:rPr>
          <w:lang w:val="tr-TR"/>
        </w:rPr>
      </w:pPr>
      <w:r w:rsidRPr="002516D5">
        <w:rPr>
          <w:rFonts w:ascii="Century Gothic" w:hAnsi="Century Gothic"/>
          <w:smallCaps/>
          <w:lang w:val="tr-TR"/>
        </w:rPr>
        <w:fldChar w:fldCharType="begin"/>
      </w:r>
      <w:r w:rsidR="00AB6EE0" w:rsidRPr="002516D5">
        <w:rPr>
          <w:rFonts w:ascii="Century Gothic" w:hAnsi="Century Gothic"/>
          <w:lang w:val="tr-TR"/>
        </w:rPr>
        <w:instrText xml:space="preserve"> TOC \h \z \t "rapor1;2;anabaşlık;1" </w:instrText>
      </w:r>
      <w:r w:rsidRPr="002516D5">
        <w:rPr>
          <w:rFonts w:ascii="Century Gothic" w:hAnsi="Century Gothic"/>
          <w:smallCaps/>
          <w:lang w:val="tr-TR"/>
        </w:rPr>
        <w:fldChar w:fldCharType="separate"/>
      </w:r>
      <w:r w:rsidR="00480DA1" w:rsidRPr="002516D5">
        <w:rPr>
          <w:lang w:val="tr-TR"/>
        </w:rPr>
        <w:t xml:space="preserve"> 1.GİRİŞ</w:t>
      </w:r>
    </w:p>
    <w:p w14:paraId="4837990D" w14:textId="77777777" w:rsidR="00480DA1" w:rsidRPr="002516D5" w:rsidRDefault="00480DA1" w:rsidP="00480DA1">
      <w:pPr>
        <w:rPr>
          <w:lang w:val="tr-TR"/>
        </w:rPr>
      </w:pPr>
      <w:r w:rsidRPr="002516D5">
        <w:rPr>
          <w:lang w:val="tr-TR"/>
        </w:rPr>
        <w:t xml:space="preserve"> 2.PROGRAM DEĞERLENDIRME KURULU KOORDİNATOR VE UYELERI</w:t>
      </w:r>
    </w:p>
    <w:p w14:paraId="17F75593" w14:textId="77777777" w:rsidR="00480DA1" w:rsidRPr="002516D5" w:rsidRDefault="00480DA1" w:rsidP="00480DA1">
      <w:pPr>
        <w:rPr>
          <w:lang w:val="tr-TR"/>
        </w:rPr>
      </w:pPr>
      <w:r w:rsidRPr="002516D5">
        <w:rPr>
          <w:lang w:val="tr-TR"/>
        </w:rPr>
        <w:t>3.AMAÇ HEDEF</w:t>
      </w:r>
    </w:p>
    <w:p w14:paraId="069AB7AE" w14:textId="77777777" w:rsidR="00480DA1" w:rsidRPr="002516D5" w:rsidRDefault="00480DA1" w:rsidP="00480DA1">
      <w:pPr>
        <w:rPr>
          <w:lang w:val="tr-TR"/>
        </w:rPr>
      </w:pPr>
      <w:r w:rsidRPr="002516D5">
        <w:rPr>
          <w:lang w:val="tr-TR"/>
        </w:rPr>
        <w:t>4.EĞİTİM PROGRAMI</w:t>
      </w:r>
    </w:p>
    <w:p w14:paraId="7885486D" w14:textId="77777777" w:rsidR="00480DA1" w:rsidRPr="002516D5" w:rsidRDefault="00480DA1" w:rsidP="00480DA1">
      <w:pPr>
        <w:rPr>
          <w:lang w:val="tr-TR"/>
        </w:rPr>
      </w:pPr>
      <w:r w:rsidRPr="002516D5">
        <w:rPr>
          <w:lang w:val="tr-TR"/>
        </w:rPr>
        <w:t>5.PROGRAM DEĞERLENDİRME VERİ KAYNAKLARI, ZAMANLAMA VE KULLANILACAK YÖNTEM</w:t>
      </w:r>
    </w:p>
    <w:p w14:paraId="2C3882F9" w14:textId="77777777" w:rsidR="00480DA1" w:rsidRPr="002516D5" w:rsidRDefault="00480DA1" w:rsidP="00480DA1">
      <w:pPr>
        <w:rPr>
          <w:lang w:val="tr-TR"/>
        </w:rPr>
      </w:pPr>
      <w:r w:rsidRPr="002516D5">
        <w:rPr>
          <w:lang w:val="tr-TR"/>
        </w:rPr>
        <w:t>6.DÖNEM 1 DERS KURULLARI ANALİZ GRAFİĞİ (4 KURUL)</w:t>
      </w:r>
    </w:p>
    <w:p w14:paraId="58FD3649" w14:textId="34086AC5" w:rsidR="00480DA1" w:rsidRPr="002516D5" w:rsidRDefault="00B72319" w:rsidP="00480DA1">
      <w:pPr>
        <w:rPr>
          <w:lang w:val="tr-TR"/>
        </w:rPr>
      </w:pPr>
      <w:r w:rsidRPr="002516D5">
        <w:rPr>
          <w:lang w:val="tr-TR"/>
        </w:rPr>
        <w:t>7</w:t>
      </w:r>
      <w:r w:rsidR="00480DA1" w:rsidRPr="002516D5">
        <w:rPr>
          <w:lang w:val="tr-TR"/>
        </w:rPr>
        <w:t>.DÖNEM 1 DERS KURULLARI ÖNERİLERİ</w:t>
      </w:r>
    </w:p>
    <w:p w14:paraId="05187699" w14:textId="673689F5" w:rsidR="00480DA1" w:rsidRPr="002516D5" w:rsidRDefault="00B72319" w:rsidP="00480DA1">
      <w:pPr>
        <w:rPr>
          <w:lang w:val="tr-TR"/>
        </w:rPr>
      </w:pPr>
      <w:r w:rsidRPr="002516D5">
        <w:rPr>
          <w:lang w:val="tr-TR"/>
        </w:rPr>
        <w:t>8</w:t>
      </w:r>
      <w:r w:rsidR="00480DA1" w:rsidRPr="002516D5">
        <w:rPr>
          <w:lang w:val="tr-TR"/>
        </w:rPr>
        <w:t>. DÖNEM 2 DERS KURULLARI ANALİZ GRAFİĞİ (5 KURUL)</w:t>
      </w:r>
    </w:p>
    <w:p w14:paraId="5BF10055" w14:textId="1EBD3399" w:rsidR="00480DA1" w:rsidRPr="002516D5" w:rsidRDefault="00B72319" w:rsidP="00480DA1">
      <w:pPr>
        <w:rPr>
          <w:lang w:val="tr-TR"/>
        </w:rPr>
      </w:pPr>
      <w:r w:rsidRPr="002516D5">
        <w:rPr>
          <w:lang w:val="tr-TR"/>
        </w:rPr>
        <w:t>9</w:t>
      </w:r>
      <w:r w:rsidR="00480DA1" w:rsidRPr="002516D5">
        <w:rPr>
          <w:lang w:val="tr-TR"/>
        </w:rPr>
        <w:t>. DÖNEM 2 DERS KURULLARI ÖNERİLERİ</w:t>
      </w:r>
    </w:p>
    <w:p w14:paraId="47A6ABEC" w14:textId="2167DE9D" w:rsidR="00480DA1" w:rsidRPr="002516D5" w:rsidRDefault="00480DA1" w:rsidP="00480DA1">
      <w:pPr>
        <w:rPr>
          <w:lang w:val="tr-TR"/>
        </w:rPr>
      </w:pPr>
      <w:r w:rsidRPr="002516D5">
        <w:rPr>
          <w:lang w:val="tr-TR"/>
        </w:rPr>
        <w:t>1</w:t>
      </w:r>
      <w:r w:rsidR="00B72319" w:rsidRPr="002516D5">
        <w:rPr>
          <w:lang w:val="tr-TR"/>
        </w:rPr>
        <w:t>0</w:t>
      </w:r>
      <w:r w:rsidRPr="002516D5">
        <w:rPr>
          <w:lang w:val="tr-TR"/>
        </w:rPr>
        <w:t xml:space="preserve">.DÖNEM 3 DERS KURULLARI ANALİZ GRAFİĞİ (8 KURUL) </w:t>
      </w:r>
    </w:p>
    <w:p w14:paraId="0805CA67" w14:textId="6327F575" w:rsidR="00480DA1" w:rsidRPr="002516D5" w:rsidRDefault="00480DA1" w:rsidP="00480DA1">
      <w:pPr>
        <w:rPr>
          <w:lang w:val="tr-TR"/>
        </w:rPr>
      </w:pPr>
      <w:r w:rsidRPr="002516D5">
        <w:rPr>
          <w:lang w:val="tr-TR"/>
        </w:rPr>
        <w:t>1</w:t>
      </w:r>
      <w:r w:rsidR="00B72319" w:rsidRPr="002516D5">
        <w:rPr>
          <w:lang w:val="tr-TR"/>
        </w:rPr>
        <w:t>1</w:t>
      </w:r>
      <w:r w:rsidRPr="002516D5">
        <w:rPr>
          <w:lang w:val="tr-TR"/>
        </w:rPr>
        <w:t>.DÖNEM 3 DERS KURULLARI ÖNERİLERİ</w:t>
      </w:r>
    </w:p>
    <w:p w14:paraId="61329693" w14:textId="27E50E1C" w:rsidR="00480DA1" w:rsidRPr="002516D5" w:rsidRDefault="00480DA1" w:rsidP="00480DA1">
      <w:pPr>
        <w:rPr>
          <w:lang w:val="tr-TR"/>
        </w:rPr>
      </w:pPr>
      <w:r w:rsidRPr="002516D5">
        <w:rPr>
          <w:lang w:val="tr-TR"/>
        </w:rPr>
        <w:t>1</w:t>
      </w:r>
      <w:r w:rsidR="00B72319" w:rsidRPr="002516D5">
        <w:rPr>
          <w:lang w:val="tr-TR"/>
        </w:rPr>
        <w:t>2</w:t>
      </w:r>
      <w:r w:rsidRPr="002516D5">
        <w:rPr>
          <w:lang w:val="tr-TR"/>
        </w:rPr>
        <w:t>.DÖNEM 4  STAJ ANALİZ GRAFİĞİ</w:t>
      </w:r>
    </w:p>
    <w:p w14:paraId="5290308C" w14:textId="42262775" w:rsidR="00480DA1" w:rsidRDefault="002576A3" w:rsidP="00480DA1">
      <w:pPr>
        <w:rPr>
          <w:lang w:val="tr-TR"/>
        </w:rPr>
      </w:pPr>
      <w:r w:rsidRPr="002516D5">
        <w:rPr>
          <w:lang w:val="tr-TR"/>
        </w:rPr>
        <w:t>13.</w:t>
      </w:r>
      <w:r w:rsidR="00480DA1" w:rsidRPr="002516D5">
        <w:rPr>
          <w:lang w:val="tr-TR"/>
        </w:rPr>
        <w:t>DÖNEM 5 STAJ ANALİZ GRAFİĞİ</w:t>
      </w:r>
    </w:p>
    <w:p w14:paraId="4CC48447" w14:textId="51F8274B" w:rsidR="002516D5" w:rsidRPr="002516D5" w:rsidRDefault="002516D5" w:rsidP="00480DA1">
      <w:pPr>
        <w:rPr>
          <w:lang w:val="tr-TR"/>
        </w:rPr>
      </w:pPr>
      <w:r>
        <w:rPr>
          <w:lang w:val="tr-TR"/>
        </w:rPr>
        <w:t>14. PDÖ GERİBİLDİRİM SONUÇLARI</w:t>
      </w:r>
    </w:p>
    <w:p w14:paraId="4D8EC965" w14:textId="1FDB4908" w:rsidR="00480DA1" w:rsidRPr="002516D5" w:rsidRDefault="00C25E6B" w:rsidP="00480DA1">
      <w:pPr>
        <w:rPr>
          <w:lang w:val="tr-TR"/>
        </w:rPr>
      </w:pPr>
      <w:r w:rsidRPr="002516D5">
        <w:rPr>
          <w:lang w:val="tr-TR"/>
        </w:rPr>
        <w:t>1</w:t>
      </w:r>
      <w:r w:rsidR="002516D5">
        <w:rPr>
          <w:lang w:val="tr-TR"/>
        </w:rPr>
        <w:t>5</w:t>
      </w:r>
      <w:r w:rsidR="00480DA1" w:rsidRPr="002516D5">
        <w:rPr>
          <w:lang w:val="tr-TR"/>
        </w:rPr>
        <w:t>. AKDENİZ ÜNİVERSİTESİ TIP FAKÜLTESİ SINAV SONUÇLARI DURUMU ANALİZİ</w:t>
      </w:r>
    </w:p>
    <w:p w14:paraId="04699420" w14:textId="622334D1" w:rsidR="00480DA1" w:rsidRPr="002516D5" w:rsidRDefault="00C25E6B" w:rsidP="00480DA1">
      <w:pPr>
        <w:rPr>
          <w:lang w:val="tr-TR"/>
        </w:rPr>
      </w:pPr>
      <w:r w:rsidRPr="002516D5">
        <w:rPr>
          <w:lang w:val="tr-TR"/>
        </w:rPr>
        <w:t>1</w:t>
      </w:r>
      <w:r w:rsidR="002516D5">
        <w:rPr>
          <w:lang w:val="tr-TR"/>
        </w:rPr>
        <w:t>6</w:t>
      </w:r>
      <w:r w:rsidR="00480DA1" w:rsidRPr="002516D5">
        <w:rPr>
          <w:lang w:val="tr-TR"/>
        </w:rPr>
        <w:t>.SONUÇ</w:t>
      </w:r>
    </w:p>
    <w:p w14:paraId="58C04375" w14:textId="77777777" w:rsidR="00480DA1" w:rsidRPr="002516D5" w:rsidRDefault="00480DA1" w:rsidP="00480DA1">
      <w:pPr>
        <w:rPr>
          <w:lang w:val="tr-TR"/>
        </w:rPr>
      </w:pPr>
    </w:p>
    <w:p w14:paraId="20F6DFD8" w14:textId="39AB973A" w:rsidR="00480DA1" w:rsidRPr="002516D5" w:rsidRDefault="00480DA1" w:rsidP="00B72319">
      <w:pPr>
        <w:rPr>
          <w:lang w:val="tr-TR"/>
        </w:rPr>
      </w:pPr>
      <w:r w:rsidRPr="002516D5">
        <w:rPr>
          <w:lang w:val="tr-TR"/>
        </w:rPr>
        <w:t xml:space="preserve"> </w:t>
      </w:r>
    </w:p>
    <w:p w14:paraId="7FF2724E" w14:textId="1D38B6F8" w:rsidR="008C25A1" w:rsidRPr="002516D5" w:rsidRDefault="008C25A1" w:rsidP="00480DA1">
      <w:pPr>
        <w:pStyle w:val="T2"/>
        <w:tabs>
          <w:tab w:val="left" w:pos="600"/>
          <w:tab w:val="right" w:leader="underscore" w:pos="9206"/>
        </w:tabs>
        <w:rPr>
          <w:lang w:val="tr-TR"/>
        </w:rPr>
      </w:pPr>
    </w:p>
    <w:p w14:paraId="13182901" w14:textId="77777777" w:rsidR="00812AA9" w:rsidRPr="002516D5" w:rsidRDefault="000D5F81">
      <w:pPr>
        <w:rPr>
          <w:rFonts w:ascii="Century Gothic" w:hAnsi="Century Gothic"/>
          <w:lang w:val="tr-TR"/>
        </w:rPr>
        <w:sectPr w:rsidR="00812AA9" w:rsidRPr="002516D5" w:rsidSect="00AE653B">
          <w:headerReference w:type="even" r:id="rId17"/>
          <w:headerReference w:type="default" r:id="rId18"/>
          <w:headerReference w:type="first" r:id="rId19"/>
          <w:pgSz w:w="12240" w:h="15840" w:code="1"/>
          <w:pgMar w:top="1418" w:right="1512" w:bottom="1134" w:left="1512" w:header="1080" w:footer="720" w:gutter="0"/>
          <w:pgNumType w:start="1"/>
          <w:cols w:space="720"/>
          <w:docGrid w:linePitch="360"/>
        </w:sectPr>
      </w:pPr>
      <w:r w:rsidRPr="002516D5">
        <w:rPr>
          <w:rFonts w:ascii="Century Gothic" w:hAnsi="Century Gothic"/>
          <w:lang w:val="tr-TR"/>
        </w:rPr>
        <w:fldChar w:fldCharType="end"/>
      </w:r>
    </w:p>
    <w:p w14:paraId="12878E64" w14:textId="77777777" w:rsidR="00480DA1" w:rsidRPr="002516D5" w:rsidRDefault="00480DA1" w:rsidP="00480DA1">
      <w:pPr>
        <w:spacing w:line="360" w:lineRule="auto"/>
        <w:jc w:val="both"/>
        <w:rPr>
          <w:rFonts w:ascii="Century Gothic" w:hAnsi="Century Gothic"/>
          <w:lang w:val="tr-TR"/>
        </w:rPr>
      </w:pPr>
    </w:p>
    <w:p w14:paraId="256F9F5E" w14:textId="77777777" w:rsidR="00480DA1" w:rsidRPr="002516D5" w:rsidRDefault="00480DA1" w:rsidP="00480DA1">
      <w:pPr>
        <w:spacing w:line="360" w:lineRule="auto"/>
        <w:jc w:val="both"/>
        <w:rPr>
          <w:rFonts w:ascii="Century Gothic" w:hAnsi="Century Gothic"/>
          <w:lang w:val="tr-TR"/>
        </w:rPr>
      </w:pPr>
    </w:p>
    <w:p w14:paraId="5F5FFDE5" w14:textId="77777777" w:rsidR="00480DA1" w:rsidRPr="002516D5" w:rsidRDefault="00480DA1" w:rsidP="00480DA1">
      <w:pPr>
        <w:spacing w:line="360" w:lineRule="auto"/>
        <w:jc w:val="both"/>
        <w:rPr>
          <w:rFonts w:ascii="Century Gothic" w:hAnsi="Century Gothic"/>
          <w:lang w:val="tr-TR"/>
        </w:rPr>
      </w:pPr>
    </w:p>
    <w:p w14:paraId="7FC77C6B" w14:textId="77777777" w:rsidR="00480DA1" w:rsidRPr="002516D5" w:rsidRDefault="00480DA1" w:rsidP="00480DA1">
      <w:pPr>
        <w:spacing w:line="360" w:lineRule="auto"/>
        <w:jc w:val="both"/>
        <w:rPr>
          <w:rFonts w:ascii="Century Gothic" w:hAnsi="Century Gothic"/>
          <w:lang w:val="tr-TR"/>
        </w:rPr>
      </w:pPr>
    </w:p>
    <w:p w14:paraId="617D5E6E" w14:textId="77777777" w:rsidR="00480DA1" w:rsidRPr="002516D5" w:rsidRDefault="00480DA1" w:rsidP="00480DA1">
      <w:pPr>
        <w:spacing w:line="360" w:lineRule="auto"/>
        <w:jc w:val="both"/>
        <w:rPr>
          <w:rFonts w:ascii="Century Gothic" w:hAnsi="Century Gothic"/>
          <w:lang w:val="tr-TR"/>
        </w:rPr>
      </w:pPr>
    </w:p>
    <w:p w14:paraId="41651A20" w14:textId="277D7AE6" w:rsidR="002D66D6" w:rsidRPr="002516D5" w:rsidRDefault="00EC2DBE" w:rsidP="00480DA1">
      <w:pPr>
        <w:spacing w:line="360" w:lineRule="auto"/>
        <w:jc w:val="both"/>
        <w:rPr>
          <w:rFonts w:ascii="Century Gothic" w:hAnsi="Century Gothic"/>
          <w:lang w:val="tr-TR"/>
        </w:rPr>
      </w:pPr>
      <w:r w:rsidRPr="002516D5">
        <w:rPr>
          <w:rFonts w:ascii="Century Gothic" w:hAnsi="Century Gothic"/>
          <w:lang w:val="tr-TR"/>
        </w:rPr>
        <w:t>Program d</w:t>
      </w:r>
      <w:r w:rsidR="000D56DC" w:rsidRPr="002516D5">
        <w:rPr>
          <w:rFonts w:ascii="Century Gothic" w:hAnsi="Century Gothic"/>
          <w:lang w:val="tr-TR"/>
        </w:rPr>
        <w:t>eğerlendirme Akdeniz Üniversitesi Tıp Fakültesi Eğitim Programı kapsamında eğitim sürecinin öneml</w:t>
      </w:r>
      <w:r w:rsidR="002C7944" w:rsidRPr="002516D5">
        <w:rPr>
          <w:rFonts w:ascii="Century Gothic" w:hAnsi="Century Gothic"/>
          <w:lang w:val="tr-TR"/>
        </w:rPr>
        <w:t>i bir unsuru olarak kabul edilmekte</w:t>
      </w:r>
      <w:r w:rsidRPr="002516D5">
        <w:rPr>
          <w:rFonts w:ascii="Century Gothic" w:hAnsi="Century Gothic"/>
          <w:lang w:val="tr-TR"/>
        </w:rPr>
        <w:t>dir.</w:t>
      </w:r>
    </w:p>
    <w:p w14:paraId="5EA8076E" w14:textId="58B0DEC5" w:rsidR="002D66D6" w:rsidRPr="002516D5" w:rsidRDefault="000D56DC" w:rsidP="0016260D">
      <w:pPr>
        <w:spacing w:line="360" w:lineRule="auto"/>
        <w:jc w:val="both"/>
        <w:rPr>
          <w:rFonts w:ascii="Century Gothic" w:hAnsi="Century Gothic"/>
          <w:lang w:val="tr-TR"/>
        </w:rPr>
      </w:pPr>
      <w:r w:rsidRPr="002516D5">
        <w:rPr>
          <w:rFonts w:ascii="Century Gothic" w:hAnsi="Century Gothic"/>
          <w:lang w:val="tr-TR"/>
        </w:rPr>
        <w:t>Program değerlendirme,</w:t>
      </w:r>
      <w:r w:rsidR="00EC2DBE" w:rsidRPr="002516D5">
        <w:rPr>
          <w:rFonts w:ascii="Century Gothic" w:hAnsi="Century Gothic"/>
          <w:lang w:val="tr-TR"/>
        </w:rPr>
        <w:t xml:space="preserve"> önemli paydaşlar olan</w:t>
      </w:r>
      <w:r w:rsidRPr="002516D5">
        <w:rPr>
          <w:rFonts w:ascii="Century Gothic" w:hAnsi="Century Gothic"/>
          <w:lang w:val="tr-TR"/>
        </w:rPr>
        <w:t xml:space="preserve"> </w:t>
      </w:r>
      <w:r w:rsidR="002C7944" w:rsidRPr="002516D5">
        <w:rPr>
          <w:rFonts w:ascii="Century Gothic" w:hAnsi="Century Gothic"/>
          <w:lang w:val="tr-TR"/>
        </w:rPr>
        <w:t>öğrenci,</w:t>
      </w:r>
      <w:r w:rsidR="00D06E22" w:rsidRPr="002516D5">
        <w:rPr>
          <w:rFonts w:ascii="Century Gothic" w:hAnsi="Century Gothic"/>
          <w:lang w:val="tr-TR"/>
        </w:rPr>
        <w:t xml:space="preserve"> öğretim üyeleri, personel ve program geliştir</w:t>
      </w:r>
      <w:r w:rsidR="00D323B2" w:rsidRPr="002516D5">
        <w:rPr>
          <w:rFonts w:ascii="Century Gothic" w:hAnsi="Century Gothic"/>
          <w:lang w:val="tr-TR"/>
        </w:rPr>
        <w:t>icilerden</w:t>
      </w:r>
      <w:r w:rsidR="00D06E22" w:rsidRPr="002516D5">
        <w:rPr>
          <w:rFonts w:ascii="Century Gothic" w:hAnsi="Century Gothic"/>
          <w:lang w:val="tr-TR"/>
        </w:rPr>
        <w:t xml:space="preserve"> bilginin toplanması, analiz</w:t>
      </w:r>
      <w:r w:rsidR="00D323B2" w:rsidRPr="002516D5">
        <w:rPr>
          <w:rFonts w:ascii="Century Gothic" w:hAnsi="Century Gothic"/>
          <w:lang w:val="tr-TR"/>
        </w:rPr>
        <w:t>i</w:t>
      </w:r>
      <w:r w:rsidR="00D06E22" w:rsidRPr="002516D5">
        <w:rPr>
          <w:rFonts w:ascii="Century Gothic" w:hAnsi="Century Gothic"/>
          <w:lang w:val="tr-TR"/>
        </w:rPr>
        <w:t xml:space="preserve"> ve </w:t>
      </w:r>
      <w:r w:rsidR="00D323B2" w:rsidRPr="002516D5">
        <w:rPr>
          <w:rFonts w:ascii="Century Gothic" w:hAnsi="Century Gothic"/>
          <w:lang w:val="tr-TR"/>
        </w:rPr>
        <w:t xml:space="preserve">eğitimsel kararların elde edilen bu kanıtlara </w:t>
      </w:r>
      <w:r w:rsidR="002C7944" w:rsidRPr="002516D5">
        <w:rPr>
          <w:rFonts w:ascii="Century Gothic" w:hAnsi="Century Gothic"/>
          <w:lang w:val="tr-TR"/>
        </w:rPr>
        <w:t xml:space="preserve">temellendirilmesi </w:t>
      </w:r>
      <w:r w:rsidR="00D323B2" w:rsidRPr="002516D5">
        <w:rPr>
          <w:rFonts w:ascii="Century Gothic" w:hAnsi="Century Gothic"/>
          <w:lang w:val="tr-TR"/>
        </w:rPr>
        <w:t>amacıyla</w:t>
      </w:r>
      <w:r w:rsidR="006E447C" w:rsidRPr="002516D5">
        <w:rPr>
          <w:rFonts w:ascii="Century Gothic" w:hAnsi="Century Gothic"/>
          <w:lang w:val="tr-TR"/>
        </w:rPr>
        <w:t xml:space="preserve"> gerçekle</w:t>
      </w:r>
      <w:r w:rsidR="002C7944" w:rsidRPr="002516D5">
        <w:rPr>
          <w:rFonts w:ascii="Century Gothic" w:hAnsi="Century Gothic"/>
          <w:lang w:val="tr-TR"/>
        </w:rPr>
        <w:t>ştirilen döngüsel bir süreçtir.</w:t>
      </w:r>
      <w:r w:rsidR="00D323B2" w:rsidRPr="002516D5">
        <w:rPr>
          <w:rFonts w:ascii="Century Gothic" w:hAnsi="Century Gothic"/>
          <w:lang w:val="tr-TR"/>
        </w:rPr>
        <w:t xml:space="preserve"> </w:t>
      </w:r>
      <w:r w:rsidR="00EC2DBE" w:rsidRPr="002516D5">
        <w:rPr>
          <w:rFonts w:ascii="Century Gothic" w:hAnsi="Century Gothic"/>
          <w:lang w:val="tr-TR"/>
        </w:rPr>
        <w:t>Mezuniyet öncesi Tıp Eğitimi süresince</w:t>
      </w:r>
      <w:r w:rsidRPr="002516D5">
        <w:rPr>
          <w:rFonts w:ascii="Century Gothic" w:hAnsi="Century Gothic"/>
          <w:lang w:val="tr-TR"/>
        </w:rPr>
        <w:t xml:space="preserve"> değerlendirme yaparak, programın </w:t>
      </w:r>
      <w:r w:rsidR="00EC2DBE" w:rsidRPr="002516D5">
        <w:rPr>
          <w:rFonts w:ascii="Century Gothic" w:hAnsi="Century Gothic"/>
          <w:lang w:val="tr-TR"/>
        </w:rPr>
        <w:t>niteliği</w:t>
      </w:r>
      <w:r w:rsidRPr="002516D5">
        <w:rPr>
          <w:rFonts w:ascii="Century Gothic" w:hAnsi="Century Gothic"/>
          <w:lang w:val="tr-TR"/>
        </w:rPr>
        <w:t xml:space="preserve"> değerlendirilir</w:t>
      </w:r>
      <w:r w:rsidR="002C7944" w:rsidRPr="002516D5">
        <w:rPr>
          <w:rFonts w:ascii="Century Gothic" w:hAnsi="Century Gothic"/>
          <w:lang w:val="tr-TR"/>
        </w:rPr>
        <w:t xml:space="preserve">, değerlendirme sonuçlarına göre </w:t>
      </w:r>
      <w:r w:rsidR="00EC2DBE" w:rsidRPr="002516D5">
        <w:rPr>
          <w:rFonts w:ascii="Century Gothic" w:hAnsi="Century Gothic"/>
          <w:lang w:val="tr-TR"/>
        </w:rPr>
        <w:t>de eğitim programı</w:t>
      </w:r>
      <w:r w:rsidRPr="002516D5">
        <w:rPr>
          <w:rFonts w:ascii="Century Gothic" w:hAnsi="Century Gothic"/>
          <w:lang w:val="tr-TR"/>
        </w:rPr>
        <w:t xml:space="preserve"> düzenli </w:t>
      </w:r>
      <w:r w:rsidR="00D323B2" w:rsidRPr="002516D5">
        <w:rPr>
          <w:rFonts w:ascii="Century Gothic" w:hAnsi="Century Gothic"/>
          <w:lang w:val="tr-TR"/>
        </w:rPr>
        <w:t xml:space="preserve">olarak </w:t>
      </w:r>
      <w:r w:rsidRPr="002516D5">
        <w:rPr>
          <w:rFonts w:ascii="Century Gothic" w:hAnsi="Century Gothic"/>
          <w:lang w:val="tr-TR"/>
        </w:rPr>
        <w:t>güncellen</w:t>
      </w:r>
      <w:r w:rsidR="00EC2DBE" w:rsidRPr="002516D5">
        <w:rPr>
          <w:rFonts w:ascii="Century Gothic" w:hAnsi="Century Gothic"/>
          <w:lang w:val="tr-TR"/>
        </w:rPr>
        <w:t>mektedir</w:t>
      </w:r>
      <w:r w:rsidRPr="002516D5">
        <w:rPr>
          <w:rFonts w:ascii="Century Gothic" w:hAnsi="Century Gothic"/>
          <w:lang w:val="tr-TR"/>
        </w:rPr>
        <w:t xml:space="preserve">. Bu </w:t>
      </w:r>
      <w:r w:rsidR="00D323B2" w:rsidRPr="002516D5">
        <w:rPr>
          <w:rFonts w:ascii="Century Gothic" w:hAnsi="Century Gothic"/>
          <w:lang w:val="tr-TR"/>
        </w:rPr>
        <w:t>süreçte tüm paydaşların etkin rol almas</w:t>
      </w:r>
      <w:r w:rsidR="006E447C" w:rsidRPr="002516D5">
        <w:rPr>
          <w:rFonts w:ascii="Century Gothic" w:hAnsi="Century Gothic"/>
          <w:lang w:val="tr-TR"/>
        </w:rPr>
        <w:t xml:space="preserve">ına önem verilir. </w:t>
      </w:r>
    </w:p>
    <w:p w14:paraId="6F31DD93" w14:textId="575ED9A5" w:rsidR="006E447C" w:rsidRPr="002516D5" w:rsidRDefault="006E447C" w:rsidP="0016260D">
      <w:pPr>
        <w:spacing w:line="360" w:lineRule="auto"/>
        <w:jc w:val="both"/>
        <w:rPr>
          <w:rFonts w:ascii="Century Gothic" w:hAnsi="Century Gothic"/>
          <w:lang w:val="tr-TR"/>
        </w:rPr>
      </w:pPr>
      <w:r w:rsidRPr="002516D5">
        <w:rPr>
          <w:rFonts w:ascii="Century Gothic" w:hAnsi="Century Gothic"/>
          <w:lang w:val="tr-TR"/>
        </w:rPr>
        <w:t>Bu rapor</w:t>
      </w:r>
      <w:r w:rsidR="0016260D" w:rsidRPr="002516D5">
        <w:rPr>
          <w:rFonts w:ascii="Century Gothic" w:hAnsi="Century Gothic"/>
          <w:lang w:val="tr-TR"/>
        </w:rPr>
        <w:t>da</w:t>
      </w:r>
      <w:r w:rsidRPr="002516D5">
        <w:rPr>
          <w:rFonts w:ascii="Century Gothic" w:hAnsi="Century Gothic"/>
          <w:lang w:val="tr-TR"/>
        </w:rPr>
        <w:t xml:space="preserve"> Akdeniz Üniversitesi Tıp Fakültesi eğitim programı</w:t>
      </w:r>
      <w:r w:rsidR="0016260D" w:rsidRPr="002516D5">
        <w:rPr>
          <w:rFonts w:ascii="Century Gothic" w:hAnsi="Century Gothic"/>
          <w:lang w:val="tr-TR"/>
        </w:rPr>
        <w:t xml:space="preserve"> ile ilgili paydaşlar için eğitim programı, değerlendirme yaklaşımları ve 20</w:t>
      </w:r>
      <w:r w:rsidR="00EC2DBE" w:rsidRPr="002516D5">
        <w:rPr>
          <w:rFonts w:ascii="Century Gothic" w:hAnsi="Century Gothic"/>
          <w:lang w:val="tr-TR"/>
        </w:rPr>
        <w:t>20</w:t>
      </w:r>
      <w:r w:rsidR="0016260D" w:rsidRPr="002516D5">
        <w:rPr>
          <w:rFonts w:ascii="Century Gothic" w:hAnsi="Century Gothic"/>
          <w:lang w:val="tr-TR"/>
        </w:rPr>
        <w:t>-20</w:t>
      </w:r>
      <w:r w:rsidR="00EC2DBE" w:rsidRPr="002516D5">
        <w:rPr>
          <w:rFonts w:ascii="Century Gothic" w:hAnsi="Century Gothic"/>
          <w:lang w:val="tr-TR"/>
        </w:rPr>
        <w:t>21</w:t>
      </w:r>
      <w:r w:rsidR="0016260D" w:rsidRPr="002516D5">
        <w:rPr>
          <w:rFonts w:ascii="Century Gothic" w:hAnsi="Century Gothic"/>
          <w:lang w:val="tr-TR"/>
        </w:rPr>
        <w:t xml:space="preserve"> eğitim –öğretim yılı program değerlendirme faaliyetleri sunulmaktadır.</w:t>
      </w:r>
    </w:p>
    <w:p w14:paraId="670E4FB4" w14:textId="77777777" w:rsidR="002D66D6" w:rsidRPr="002516D5" w:rsidRDefault="002D66D6" w:rsidP="002D66D6">
      <w:pPr>
        <w:widowControl w:val="0"/>
        <w:autoSpaceDE w:val="0"/>
        <w:autoSpaceDN w:val="0"/>
        <w:adjustRightInd w:val="0"/>
        <w:spacing w:after="0" w:line="200" w:lineRule="exact"/>
        <w:rPr>
          <w:rFonts w:ascii="Times New Roman" w:hAnsi="Times New Roman" w:cs="Times New Roman"/>
          <w:lang w:val="tr-TR"/>
        </w:rPr>
      </w:pPr>
    </w:p>
    <w:p w14:paraId="2B149D9C" w14:textId="15BE6990" w:rsidR="0016260D" w:rsidRPr="002516D5" w:rsidRDefault="0016260D" w:rsidP="0067540F">
      <w:pPr>
        <w:ind w:left="4320" w:firstLine="720"/>
        <w:rPr>
          <w:rStyle w:val="hps"/>
          <w:rFonts w:ascii="Century Gothic" w:hAnsi="Century Gothic"/>
          <w:lang w:val="tr-TR"/>
        </w:rPr>
      </w:pPr>
      <w:r w:rsidRPr="002516D5">
        <w:rPr>
          <w:rStyle w:val="hps"/>
          <w:rFonts w:ascii="Century Gothic" w:hAnsi="Century Gothic"/>
          <w:lang w:val="tr-TR"/>
        </w:rPr>
        <w:t>A</w:t>
      </w:r>
      <w:r w:rsidR="0067540F" w:rsidRPr="002516D5">
        <w:rPr>
          <w:rStyle w:val="hps"/>
          <w:rFonts w:ascii="Century Gothic" w:hAnsi="Century Gothic"/>
          <w:lang w:val="tr-TR"/>
        </w:rPr>
        <w:t xml:space="preserve">kdeniz </w:t>
      </w:r>
      <w:r w:rsidRPr="002516D5">
        <w:rPr>
          <w:rStyle w:val="hps"/>
          <w:rFonts w:ascii="Century Gothic" w:hAnsi="Century Gothic"/>
          <w:lang w:val="tr-TR"/>
        </w:rPr>
        <w:t>Ü</w:t>
      </w:r>
      <w:r w:rsidR="0067540F" w:rsidRPr="002516D5">
        <w:rPr>
          <w:rStyle w:val="hps"/>
          <w:rFonts w:ascii="Century Gothic" w:hAnsi="Century Gothic"/>
          <w:lang w:val="tr-TR"/>
        </w:rPr>
        <w:t>niversitesi</w:t>
      </w:r>
      <w:r w:rsidRPr="002516D5">
        <w:rPr>
          <w:rStyle w:val="hps"/>
          <w:rFonts w:ascii="Century Gothic" w:hAnsi="Century Gothic"/>
          <w:lang w:val="tr-TR"/>
        </w:rPr>
        <w:t xml:space="preserve"> Tıp Fakültesi</w:t>
      </w:r>
    </w:p>
    <w:p w14:paraId="50EF2EC1" w14:textId="5217F9D1" w:rsidR="00812AA9" w:rsidRPr="002516D5" w:rsidRDefault="0067540F" w:rsidP="0067540F">
      <w:pPr>
        <w:ind w:left="3600" w:firstLine="720"/>
        <w:rPr>
          <w:rFonts w:ascii="Century Gothic" w:hAnsi="Century Gothic"/>
          <w:lang w:val="tr-TR"/>
        </w:rPr>
      </w:pPr>
      <w:r w:rsidRPr="002516D5">
        <w:rPr>
          <w:rStyle w:val="hps"/>
          <w:rFonts w:ascii="Century Gothic" w:hAnsi="Century Gothic"/>
          <w:lang w:val="tr-TR"/>
        </w:rPr>
        <w:t xml:space="preserve">            </w:t>
      </w:r>
      <w:r w:rsidR="0016260D" w:rsidRPr="002516D5">
        <w:rPr>
          <w:rStyle w:val="hps"/>
          <w:rFonts w:ascii="Century Gothic" w:hAnsi="Century Gothic"/>
          <w:lang w:val="tr-TR"/>
        </w:rPr>
        <w:t>Program Değerlendirme Komitesi</w:t>
      </w:r>
    </w:p>
    <w:p w14:paraId="02E18E17" w14:textId="77777777" w:rsidR="00BB38C3" w:rsidRPr="002516D5" w:rsidRDefault="00BB38C3" w:rsidP="00BB38C3">
      <w:pPr>
        <w:spacing w:after="120" w:line="240" w:lineRule="auto"/>
        <w:rPr>
          <w:rFonts w:ascii="Century Gothic" w:hAnsi="Century Gothic"/>
          <w:lang w:val="tr-TR"/>
        </w:rPr>
      </w:pPr>
    </w:p>
    <w:p w14:paraId="2214B205" w14:textId="77777777" w:rsidR="00812AA9" w:rsidRPr="002516D5" w:rsidRDefault="00812AA9" w:rsidP="00BB38C3">
      <w:pPr>
        <w:spacing w:after="120" w:line="240" w:lineRule="auto"/>
        <w:rPr>
          <w:rFonts w:ascii="Century Gothic" w:hAnsi="Century Gothic"/>
          <w:lang w:val="tr-TR"/>
        </w:rPr>
      </w:pPr>
    </w:p>
    <w:p w14:paraId="0EFE1D00" w14:textId="77777777" w:rsidR="00812AA9" w:rsidRPr="002516D5" w:rsidRDefault="00812AA9" w:rsidP="00BB38C3">
      <w:pPr>
        <w:spacing w:after="120" w:line="240" w:lineRule="auto"/>
        <w:rPr>
          <w:rFonts w:ascii="Century Gothic" w:hAnsi="Century Gothic"/>
          <w:lang w:val="tr-TR"/>
        </w:rPr>
        <w:sectPr w:rsidR="00812AA9" w:rsidRPr="002516D5" w:rsidSect="00D21C2A">
          <w:headerReference w:type="even" r:id="rId20"/>
          <w:headerReference w:type="default" r:id="rId21"/>
          <w:footerReference w:type="default" r:id="rId22"/>
          <w:headerReference w:type="first" r:id="rId23"/>
          <w:pgSz w:w="12240" w:h="15840" w:code="1"/>
          <w:pgMar w:top="1418" w:right="1512" w:bottom="1134" w:left="1512" w:header="1080" w:footer="720" w:gutter="0"/>
          <w:pgNumType w:start="1"/>
          <w:cols w:space="720"/>
          <w:docGrid w:linePitch="360"/>
        </w:sectPr>
      </w:pPr>
    </w:p>
    <w:p w14:paraId="45AB2F70" w14:textId="77777777" w:rsidR="008B3070" w:rsidRPr="002516D5" w:rsidRDefault="008B3070" w:rsidP="001016A0">
      <w:pPr>
        <w:widowControl w:val="0"/>
        <w:autoSpaceDE w:val="0"/>
        <w:autoSpaceDN w:val="0"/>
        <w:adjustRightInd w:val="0"/>
        <w:spacing w:line="276" w:lineRule="auto"/>
        <w:jc w:val="both"/>
        <w:rPr>
          <w:rFonts w:ascii="Century Gothic" w:hAnsi="Century Gothic"/>
          <w:lang w:val="tr-TR"/>
        </w:rPr>
      </w:pPr>
    </w:p>
    <w:p w14:paraId="5347BC7E" w14:textId="77777777" w:rsidR="00BB38C3" w:rsidRPr="002516D5" w:rsidRDefault="00BB38C3" w:rsidP="001016A0">
      <w:pPr>
        <w:widowControl w:val="0"/>
        <w:autoSpaceDE w:val="0"/>
        <w:autoSpaceDN w:val="0"/>
        <w:adjustRightInd w:val="0"/>
        <w:spacing w:line="276" w:lineRule="auto"/>
        <w:jc w:val="both"/>
        <w:rPr>
          <w:rFonts w:ascii="Century Gothic" w:hAnsi="Century Gothic"/>
          <w:color w:val="FF0000"/>
          <w:lang w:val="tr-TR"/>
        </w:rPr>
      </w:pPr>
      <w:r w:rsidRPr="002516D5">
        <w:rPr>
          <w:rFonts w:ascii="Century Gothic" w:hAnsi="Century Gothic"/>
          <w:lang w:val="tr-TR"/>
        </w:rPr>
        <w:t>Program Değerlendirme Kurulu (PDK) Tıp Fakültesi Dekanı tarafından görevlendirilen, eğitim programı değerlendirme, nicel ve nitel değerlendirme yöntemleri ve veri analiz konularında deneyimli, üyelerinden birisi Tıp Eğitimi Anabilim dalından olmak üzere en az dört öğretim üyesi ve bir öğrenci temsilcisinden oluşur.</w:t>
      </w:r>
      <w:r w:rsidRPr="002516D5" w:rsidDel="004F4F3D">
        <w:rPr>
          <w:rFonts w:ascii="Century Gothic" w:hAnsi="Century Gothic"/>
          <w:lang w:val="tr-TR"/>
        </w:rPr>
        <w:t xml:space="preserve"> </w:t>
      </w:r>
      <w:r w:rsidRPr="002516D5">
        <w:rPr>
          <w:rFonts w:ascii="Century Gothic" w:hAnsi="Century Gothic"/>
          <w:lang w:val="tr-TR"/>
        </w:rPr>
        <w:t>Sekreterlik desteği Tıp Fakültesi Dekanlığı tarafından sağlanır.</w:t>
      </w:r>
      <w:r w:rsidRPr="002516D5">
        <w:rPr>
          <w:rFonts w:ascii="Century Gothic" w:hAnsi="Century Gothic"/>
          <w:color w:val="FF0000"/>
          <w:lang w:val="tr-TR"/>
        </w:rPr>
        <w:t xml:space="preserve"> </w:t>
      </w:r>
    </w:p>
    <w:p w14:paraId="021721B1" w14:textId="77777777" w:rsidR="00BB38C3" w:rsidRPr="002516D5" w:rsidRDefault="00BB38C3" w:rsidP="001016A0">
      <w:pPr>
        <w:widowControl w:val="0"/>
        <w:autoSpaceDE w:val="0"/>
        <w:autoSpaceDN w:val="0"/>
        <w:adjustRightInd w:val="0"/>
        <w:spacing w:line="276" w:lineRule="auto"/>
        <w:jc w:val="both"/>
        <w:rPr>
          <w:rFonts w:ascii="Century Gothic" w:hAnsi="Century Gothic"/>
          <w:b/>
          <w:lang w:val="tr-TR"/>
        </w:rPr>
      </w:pPr>
      <w:r w:rsidRPr="002516D5">
        <w:rPr>
          <w:rFonts w:ascii="Century Gothic" w:hAnsi="Century Gothic"/>
          <w:b/>
          <w:lang w:val="tr-TR"/>
        </w:rPr>
        <w:t xml:space="preserve">Misyon: </w:t>
      </w:r>
    </w:p>
    <w:p w14:paraId="4C7436B3" w14:textId="77777777" w:rsidR="00BB38C3" w:rsidRPr="002516D5" w:rsidRDefault="00BB38C3" w:rsidP="001016A0">
      <w:pPr>
        <w:widowControl w:val="0"/>
        <w:autoSpaceDE w:val="0"/>
        <w:autoSpaceDN w:val="0"/>
        <w:adjustRightInd w:val="0"/>
        <w:spacing w:line="276" w:lineRule="auto"/>
        <w:jc w:val="both"/>
        <w:rPr>
          <w:rFonts w:ascii="Century Gothic" w:hAnsi="Century Gothic"/>
          <w:lang w:val="tr-TR"/>
        </w:rPr>
      </w:pPr>
      <w:r w:rsidRPr="002516D5">
        <w:rPr>
          <w:rFonts w:ascii="Century Gothic" w:hAnsi="Century Gothic"/>
          <w:lang w:val="tr-TR"/>
        </w:rPr>
        <w:t>Bütüncül bakış açısıyla Akdeniz Üniversitesi Tıp Fakültesi (AÜTF) eğitim programının tümünü değerlendirmek, sorunları belirlemek, bunların çözümü ve mevcut durumun iyileştirilmesi için strateji ve yöntemler belirleyerek diğer eğitim kurulları ve yönetime öneriler sunmaktır.</w:t>
      </w:r>
    </w:p>
    <w:p w14:paraId="21636219" w14:textId="77777777" w:rsidR="00BB38C3" w:rsidRPr="002516D5" w:rsidRDefault="00BB38C3" w:rsidP="001016A0">
      <w:pPr>
        <w:widowControl w:val="0"/>
        <w:autoSpaceDE w:val="0"/>
        <w:autoSpaceDN w:val="0"/>
        <w:adjustRightInd w:val="0"/>
        <w:spacing w:line="276" w:lineRule="auto"/>
        <w:jc w:val="both"/>
        <w:rPr>
          <w:rFonts w:ascii="Century Gothic" w:hAnsi="Century Gothic"/>
          <w:b/>
          <w:lang w:val="tr-TR"/>
        </w:rPr>
      </w:pPr>
      <w:r w:rsidRPr="002516D5">
        <w:rPr>
          <w:rFonts w:ascii="Century Gothic" w:hAnsi="Century Gothic"/>
          <w:b/>
          <w:lang w:val="tr-TR"/>
        </w:rPr>
        <w:t xml:space="preserve">Vizyon: </w:t>
      </w:r>
    </w:p>
    <w:p w14:paraId="7CB7273B" w14:textId="6A9B9848" w:rsidR="00BB38C3" w:rsidRPr="002516D5" w:rsidRDefault="00BB38C3" w:rsidP="001016A0">
      <w:pPr>
        <w:widowControl w:val="0"/>
        <w:autoSpaceDE w:val="0"/>
        <w:autoSpaceDN w:val="0"/>
        <w:adjustRightInd w:val="0"/>
        <w:spacing w:line="276" w:lineRule="auto"/>
        <w:jc w:val="both"/>
        <w:rPr>
          <w:rFonts w:ascii="Century Gothic" w:hAnsi="Century Gothic"/>
          <w:lang w:val="tr-TR"/>
        </w:rPr>
      </w:pPr>
      <w:r w:rsidRPr="002516D5">
        <w:rPr>
          <w:rFonts w:ascii="Century Gothic" w:hAnsi="Century Gothic"/>
          <w:lang w:val="tr-TR"/>
        </w:rPr>
        <w:t xml:space="preserve">Tıp Fakültesinin re-akreditasyon yılı olan 2017 ye kadar ulusal ve </w:t>
      </w:r>
      <w:r w:rsidR="002A7366" w:rsidRPr="002516D5">
        <w:rPr>
          <w:rFonts w:ascii="Century Gothic" w:hAnsi="Century Gothic"/>
          <w:lang w:val="tr-TR"/>
        </w:rPr>
        <w:t>uluslararası</w:t>
      </w:r>
      <w:r w:rsidRPr="002516D5">
        <w:rPr>
          <w:rFonts w:ascii="Century Gothic" w:hAnsi="Century Gothic"/>
          <w:lang w:val="tr-TR"/>
        </w:rPr>
        <w:t xml:space="preserve"> standartların program değerlendirme başlığı altında yer alan gerek temel gerekse gelişim standartlarının tümünü "iyi" ya da "örnek" düzeyde karşılamak.</w:t>
      </w:r>
    </w:p>
    <w:p w14:paraId="1968ED95" w14:textId="77777777" w:rsidR="00347F6A" w:rsidRPr="002516D5" w:rsidRDefault="00347F6A" w:rsidP="00BB38C3">
      <w:pPr>
        <w:widowControl w:val="0"/>
        <w:autoSpaceDE w:val="0"/>
        <w:autoSpaceDN w:val="0"/>
        <w:adjustRightInd w:val="0"/>
        <w:spacing w:line="276" w:lineRule="auto"/>
        <w:jc w:val="both"/>
        <w:rPr>
          <w:rFonts w:ascii="Century Gothic" w:hAnsi="Century Gothic"/>
          <w:lang w:val="tr-TR"/>
        </w:rPr>
        <w:sectPr w:rsidR="00347F6A" w:rsidRPr="002516D5" w:rsidSect="007912C5">
          <w:headerReference w:type="even" r:id="rId24"/>
          <w:headerReference w:type="default" r:id="rId25"/>
          <w:headerReference w:type="first" r:id="rId26"/>
          <w:pgSz w:w="12240" w:h="15840" w:code="1"/>
          <w:pgMar w:top="1418" w:right="1512" w:bottom="1134" w:left="1512" w:header="1080" w:footer="720" w:gutter="0"/>
          <w:cols w:space="720"/>
          <w:docGrid w:linePitch="360"/>
        </w:sectPr>
      </w:pPr>
    </w:p>
    <w:p w14:paraId="696F3D60" w14:textId="77777777" w:rsidR="00347F6A" w:rsidRPr="002516D5" w:rsidRDefault="00347F6A" w:rsidP="00BB38C3">
      <w:pPr>
        <w:widowControl w:val="0"/>
        <w:autoSpaceDE w:val="0"/>
        <w:autoSpaceDN w:val="0"/>
        <w:adjustRightInd w:val="0"/>
        <w:spacing w:line="276" w:lineRule="auto"/>
        <w:jc w:val="both"/>
        <w:rPr>
          <w:rFonts w:ascii="Century Gothic" w:hAnsi="Century Gothic"/>
          <w:sz w:val="22"/>
          <w:lang w:val="tr-TR"/>
        </w:rPr>
      </w:pPr>
    </w:p>
    <w:p w14:paraId="6B927A51" w14:textId="77777777" w:rsidR="00243587" w:rsidRPr="002516D5" w:rsidRDefault="00243587">
      <w:pPr>
        <w:rPr>
          <w:rFonts w:ascii="Century Gothic" w:hAnsi="Century Gothic"/>
          <w:sz w:val="22"/>
          <w:lang w:val="tr-TR"/>
        </w:rPr>
      </w:pPr>
      <w:r w:rsidRPr="002516D5">
        <w:rPr>
          <w:rFonts w:ascii="Century Gothic" w:hAnsi="Century Gothic"/>
          <w:sz w:val="22"/>
          <w:lang w:val="tr-TR"/>
        </w:rPr>
        <w:br w:type="page"/>
      </w:r>
    </w:p>
    <w:p w14:paraId="6D6B6B96" w14:textId="77777777" w:rsidR="00347F6A" w:rsidRPr="002516D5" w:rsidRDefault="00347F6A" w:rsidP="00BB38C3">
      <w:pPr>
        <w:widowControl w:val="0"/>
        <w:autoSpaceDE w:val="0"/>
        <w:autoSpaceDN w:val="0"/>
        <w:adjustRightInd w:val="0"/>
        <w:spacing w:line="276" w:lineRule="auto"/>
        <w:jc w:val="both"/>
        <w:rPr>
          <w:rFonts w:ascii="Century Gothic" w:hAnsi="Century Gothic"/>
          <w:sz w:val="22"/>
          <w:lang w:val="tr-TR"/>
        </w:rPr>
      </w:pPr>
    </w:p>
    <w:tbl>
      <w:tblPr>
        <w:tblStyle w:val="FinancialTable"/>
        <w:tblW w:w="9338" w:type="dxa"/>
        <w:tblInd w:w="-119" w:type="dxa"/>
        <w:tblBorders>
          <w:top w:val="single" w:sz="4" w:space="0" w:color="D9D9D9" w:themeColor="background1" w:themeShade="D9"/>
          <w:left w:val="single" w:sz="4" w:space="0" w:color="D9D9D9" w:themeColor="background1" w:themeShade="D9"/>
          <w:bottom w:val="single" w:sz="4" w:space="0" w:color="D9D9D9" w:themeColor="background1" w:themeShade="D9"/>
          <w:right w:val="single" w:sz="4" w:space="0" w:color="D9D9D9" w:themeColor="background1" w:themeShade="D9"/>
          <w:insideV w:val="single" w:sz="4" w:space="0" w:color="D9D9D9" w:themeColor="background1" w:themeShade="D9"/>
        </w:tblBorders>
        <w:tblLook w:val="04A0" w:firstRow="1" w:lastRow="0" w:firstColumn="1" w:lastColumn="0" w:noHBand="0" w:noVBand="1"/>
      </w:tblPr>
      <w:tblGrid>
        <w:gridCol w:w="2571"/>
        <w:gridCol w:w="6767"/>
      </w:tblGrid>
      <w:tr w:rsidR="002A7366" w:rsidRPr="002516D5" w14:paraId="47651CC9" w14:textId="77777777" w:rsidTr="006E785C">
        <w:trPr>
          <w:cnfStyle w:val="100000000000" w:firstRow="1" w:lastRow="0" w:firstColumn="0" w:lastColumn="0" w:oddVBand="0" w:evenVBand="0" w:oddHBand="0" w:evenHBand="0" w:firstRowFirstColumn="0" w:firstRowLastColumn="0" w:lastRowFirstColumn="0" w:lastRowLastColumn="0"/>
          <w:trHeight w:val="1569"/>
        </w:trPr>
        <w:tc>
          <w:tcPr>
            <w:cnfStyle w:val="001000000000" w:firstRow="0" w:lastRow="0" w:firstColumn="1" w:lastColumn="0" w:oddVBand="0" w:evenVBand="0" w:oddHBand="0" w:evenHBand="0" w:firstRowFirstColumn="0" w:firstRowLastColumn="0" w:lastRowFirstColumn="0" w:lastRowLastColumn="0"/>
            <w:tcW w:w="2571" w:type="dxa"/>
            <w:vAlign w:val="top"/>
          </w:tcPr>
          <w:p w14:paraId="4D0B4490" w14:textId="77777777" w:rsidR="00EC5DFB" w:rsidRPr="002516D5" w:rsidRDefault="00EB245C" w:rsidP="0046323B">
            <w:pPr>
              <w:widowControl w:val="0"/>
              <w:autoSpaceDE w:val="0"/>
              <w:autoSpaceDN w:val="0"/>
              <w:adjustRightInd w:val="0"/>
              <w:spacing w:line="276" w:lineRule="auto"/>
              <w:ind w:left="0"/>
              <w:jc w:val="center"/>
              <w:rPr>
                <w:rFonts w:ascii="Century Gothic" w:hAnsi="Century Gothic"/>
                <w:sz w:val="16"/>
                <w:szCs w:val="16"/>
                <w:lang w:val="tr-TR"/>
              </w:rPr>
            </w:pPr>
            <w:r w:rsidRPr="002516D5">
              <w:rPr>
                <w:rFonts w:ascii="Century Gothic" w:hAnsi="Century Gothic"/>
                <w:noProof/>
                <w:sz w:val="16"/>
                <w:szCs w:val="16"/>
                <w:lang w:val="tr-TR" w:eastAsia="tr-TR"/>
              </w:rPr>
              <w:drawing>
                <wp:inline distT="0" distB="0" distL="0" distR="0" wp14:anchorId="5DBF1ADC" wp14:editId="077653F3">
                  <wp:extent cx="700406" cy="809586"/>
                  <wp:effectExtent l="114300" t="114300" r="99695" b="143510"/>
                  <wp:docPr id="4" name="Resim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rotWithShape="1">
                          <a:blip r:embed="rId27" cstate="print">
                            <a:extLst>
                              <a:ext uri="{28A0092B-C50C-407E-A947-70E740481C1C}">
                                <a14:useLocalDpi xmlns:a14="http://schemas.microsoft.com/office/drawing/2010/main" val="0"/>
                              </a:ext>
                            </a:extLst>
                          </a:blip>
                          <a:srcRect l="3341" r="6451" b="22329"/>
                          <a:stretch/>
                        </pic:blipFill>
                        <pic:spPr bwMode="auto">
                          <a:xfrm>
                            <a:off x="0" y="0"/>
                            <a:ext cx="701439" cy="81078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a:ext uri="{53640926-AAD7-44D8-BBD7-CCE9431645EC}">
                              <a14:shadowObscured xmlns:a14="http://schemas.microsoft.com/office/drawing/2010/main"/>
                            </a:ext>
                          </a:extLst>
                        </pic:spPr>
                      </pic:pic>
                    </a:graphicData>
                  </a:graphic>
                </wp:inline>
              </w:drawing>
            </w:r>
          </w:p>
        </w:tc>
        <w:tc>
          <w:tcPr>
            <w:tcW w:w="6767" w:type="dxa"/>
            <w:vAlign w:val="top"/>
          </w:tcPr>
          <w:p w14:paraId="5F4A28E3" w14:textId="77777777" w:rsidR="00936FB3" w:rsidRPr="002516D5" w:rsidRDefault="00936FB3" w:rsidP="00095CB3">
            <w:pPr>
              <w:widowControl w:val="0"/>
              <w:autoSpaceDE w:val="0"/>
              <w:autoSpaceDN w:val="0"/>
              <w:adjustRightInd w:val="0"/>
              <w:spacing w:before="0" w:line="276" w:lineRule="auto"/>
              <w:ind w:left="0" w:right="0"/>
              <w:jc w:val="left"/>
              <w:cnfStyle w:val="100000000000" w:firstRow="1" w:lastRow="0" w:firstColumn="0" w:lastColumn="0" w:oddVBand="0" w:evenVBand="0" w:oddHBand="0" w:evenHBand="0" w:firstRowFirstColumn="0" w:firstRowLastColumn="0" w:lastRowFirstColumn="0" w:lastRowLastColumn="0"/>
              <w:rPr>
                <w:rFonts w:cstheme="majorHAnsi"/>
                <w:b/>
                <w:color w:val="auto"/>
                <w:sz w:val="18"/>
                <w:szCs w:val="18"/>
                <w:lang w:val="tr-TR"/>
              </w:rPr>
            </w:pPr>
          </w:p>
          <w:p w14:paraId="445237E1" w14:textId="559EC44B" w:rsidR="00EC5DFB" w:rsidRPr="002516D5" w:rsidRDefault="00FF7CDE" w:rsidP="00095CB3">
            <w:pPr>
              <w:widowControl w:val="0"/>
              <w:autoSpaceDE w:val="0"/>
              <w:autoSpaceDN w:val="0"/>
              <w:adjustRightInd w:val="0"/>
              <w:spacing w:before="0" w:line="276" w:lineRule="auto"/>
              <w:ind w:left="0" w:right="0"/>
              <w:jc w:val="left"/>
              <w:cnfStyle w:val="100000000000" w:firstRow="1" w:lastRow="0" w:firstColumn="0" w:lastColumn="0" w:oddVBand="0" w:evenVBand="0" w:oddHBand="0" w:evenHBand="0" w:firstRowFirstColumn="0" w:firstRowLastColumn="0" w:lastRowFirstColumn="0" w:lastRowLastColumn="0"/>
              <w:rPr>
                <w:rFonts w:cstheme="majorHAnsi"/>
                <w:b/>
                <w:color w:val="auto"/>
                <w:sz w:val="18"/>
                <w:szCs w:val="18"/>
                <w:lang w:val="tr-TR"/>
              </w:rPr>
            </w:pPr>
            <w:proofErr w:type="spellStart"/>
            <w:r w:rsidRPr="002516D5">
              <w:rPr>
                <w:rFonts w:cstheme="majorHAnsi"/>
                <w:b/>
                <w:caps w:val="0"/>
                <w:color w:val="auto"/>
                <w:sz w:val="18"/>
                <w:szCs w:val="18"/>
                <w:lang w:val="tr-TR"/>
              </w:rPr>
              <w:t>Prof.Dr</w:t>
            </w:r>
            <w:proofErr w:type="spellEnd"/>
            <w:r w:rsidRPr="002516D5">
              <w:rPr>
                <w:rFonts w:cstheme="majorHAnsi"/>
                <w:b/>
                <w:caps w:val="0"/>
                <w:color w:val="auto"/>
                <w:sz w:val="18"/>
                <w:szCs w:val="18"/>
                <w:lang w:val="tr-TR"/>
              </w:rPr>
              <w:t>.</w:t>
            </w:r>
            <w:r w:rsidR="00EC5DFB" w:rsidRPr="002516D5">
              <w:rPr>
                <w:rFonts w:cstheme="majorHAnsi"/>
                <w:b/>
                <w:caps w:val="0"/>
                <w:color w:val="auto"/>
                <w:sz w:val="18"/>
                <w:szCs w:val="18"/>
                <w:lang w:val="tr-TR"/>
              </w:rPr>
              <w:t xml:space="preserve"> Yeşim Yiğiter Şenol</w:t>
            </w:r>
            <w:r w:rsidR="0007322B" w:rsidRPr="002516D5">
              <w:rPr>
                <w:rFonts w:cstheme="majorHAnsi"/>
                <w:b/>
                <w:caps w:val="0"/>
                <w:color w:val="auto"/>
                <w:sz w:val="18"/>
                <w:szCs w:val="18"/>
                <w:lang w:val="tr-TR"/>
              </w:rPr>
              <w:t xml:space="preserve"> </w:t>
            </w:r>
            <w:r w:rsidR="00EC5DFB" w:rsidRPr="002516D5">
              <w:rPr>
                <w:rFonts w:cstheme="majorHAnsi"/>
                <w:b/>
                <w:caps w:val="0"/>
                <w:color w:val="auto"/>
                <w:sz w:val="18"/>
                <w:szCs w:val="18"/>
                <w:lang w:val="tr-TR"/>
              </w:rPr>
              <w:t>(PDK koordinatörü)</w:t>
            </w:r>
            <w:r w:rsidR="00EC5DFB" w:rsidRPr="002516D5">
              <w:rPr>
                <w:rFonts w:cstheme="majorHAnsi"/>
                <w:b/>
                <w:color w:val="auto"/>
                <w:sz w:val="18"/>
                <w:szCs w:val="18"/>
                <w:lang w:val="tr-TR"/>
              </w:rPr>
              <w:t xml:space="preserve">, </w:t>
            </w:r>
            <w:hyperlink r:id="rId28" w:history="1">
              <w:r w:rsidR="00243587" w:rsidRPr="002516D5">
                <w:rPr>
                  <w:rStyle w:val="Kpr"/>
                  <w:rFonts w:cstheme="majorHAnsi"/>
                  <w:b/>
                  <w:caps w:val="0"/>
                  <w:sz w:val="18"/>
                  <w:szCs w:val="18"/>
                  <w:lang w:val="tr-TR"/>
                </w:rPr>
                <w:t>yigiter@akdeniz.edu.tr</w:t>
              </w:r>
            </w:hyperlink>
          </w:p>
          <w:p w14:paraId="21369E56" w14:textId="2360930C" w:rsidR="001820A0" w:rsidRPr="002516D5" w:rsidRDefault="001820A0" w:rsidP="00095CB3">
            <w:pPr>
              <w:widowControl w:val="0"/>
              <w:autoSpaceDE w:val="0"/>
              <w:autoSpaceDN w:val="0"/>
              <w:adjustRightInd w:val="0"/>
              <w:spacing w:before="0" w:line="276" w:lineRule="auto"/>
              <w:ind w:left="0" w:right="0"/>
              <w:jc w:val="left"/>
              <w:cnfStyle w:val="100000000000" w:firstRow="1" w:lastRow="0" w:firstColumn="0" w:lastColumn="0" w:oddVBand="0" w:evenVBand="0" w:oddHBand="0" w:evenHBand="0" w:firstRowFirstColumn="0" w:firstRowLastColumn="0" w:lastRowFirstColumn="0" w:lastRowLastColumn="0"/>
              <w:rPr>
                <w:rFonts w:cstheme="majorHAnsi"/>
                <w:b/>
                <w:color w:val="auto"/>
                <w:sz w:val="18"/>
                <w:szCs w:val="18"/>
                <w:lang w:val="tr-TR"/>
              </w:rPr>
            </w:pPr>
            <w:r w:rsidRPr="002516D5">
              <w:rPr>
                <w:rFonts w:cstheme="majorHAnsi"/>
                <w:caps w:val="0"/>
                <w:color w:val="595959"/>
                <w:sz w:val="18"/>
                <w:szCs w:val="18"/>
                <w:lang w:val="tr-TR"/>
              </w:rPr>
              <w:t xml:space="preserve">1994 </w:t>
            </w:r>
            <w:r w:rsidR="00F841A9" w:rsidRPr="002516D5">
              <w:rPr>
                <w:rFonts w:cstheme="majorHAnsi"/>
                <w:caps w:val="0"/>
                <w:color w:val="595959"/>
                <w:sz w:val="18"/>
                <w:szCs w:val="18"/>
                <w:lang w:val="tr-TR"/>
              </w:rPr>
              <w:t xml:space="preserve">yılında </w:t>
            </w:r>
            <w:r w:rsidR="002A7366" w:rsidRPr="002516D5">
              <w:rPr>
                <w:rFonts w:cstheme="majorHAnsi"/>
                <w:caps w:val="0"/>
                <w:color w:val="595959"/>
                <w:sz w:val="18"/>
                <w:szCs w:val="18"/>
                <w:lang w:val="tr-TR"/>
              </w:rPr>
              <w:t>Akdeniz</w:t>
            </w:r>
            <w:r w:rsidRPr="002516D5">
              <w:rPr>
                <w:rFonts w:cstheme="majorHAnsi"/>
                <w:caps w:val="0"/>
                <w:color w:val="595959"/>
                <w:sz w:val="18"/>
                <w:szCs w:val="18"/>
                <w:lang w:val="tr-TR"/>
              </w:rPr>
              <w:t xml:space="preserve"> </w:t>
            </w:r>
            <w:r w:rsidR="002A7366" w:rsidRPr="002516D5">
              <w:rPr>
                <w:rFonts w:cstheme="majorHAnsi"/>
                <w:caps w:val="0"/>
                <w:color w:val="595959"/>
                <w:sz w:val="18"/>
                <w:szCs w:val="18"/>
                <w:lang w:val="tr-TR"/>
              </w:rPr>
              <w:t>Ü</w:t>
            </w:r>
            <w:r w:rsidRPr="002516D5">
              <w:rPr>
                <w:rFonts w:cstheme="majorHAnsi"/>
                <w:caps w:val="0"/>
                <w:color w:val="595959"/>
                <w:sz w:val="18"/>
                <w:szCs w:val="18"/>
                <w:lang w:val="tr-TR"/>
              </w:rPr>
              <w:t xml:space="preserve">niversitesi </w:t>
            </w:r>
            <w:r w:rsidR="002A7366" w:rsidRPr="002516D5">
              <w:rPr>
                <w:rFonts w:cstheme="majorHAnsi"/>
                <w:caps w:val="0"/>
                <w:color w:val="595959"/>
                <w:sz w:val="18"/>
                <w:szCs w:val="18"/>
                <w:lang w:val="tr-TR"/>
              </w:rPr>
              <w:t>Tı</w:t>
            </w:r>
            <w:r w:rsidRPr="002516D5">
              <w:rPr>
                <w:rFonts w:cstheme="majorHAnsi"/>
                <w:caps w:val="0"/>
                <w:color w:val="595959"/>
                <w:sz w:val="18"/>
                <w:szCs w:val="18"/>
                <w:lang w:val="tr-TR"/>
              </w:rPr>
              <w:t xml:space="preserve">p </w:t>
            </w:r>
            <w:r w:rsidR="002A7366" w:rsidRPr="002516D5">
              <w:rPr>
                <w:rFonts w:cstheme="majorHAnsi"/>
                <w:caps w:val="0"/>
                <w:color w:val="595959"/>
                <w:sz w:val="18"/>
                <w:szCs w:val="18"/>
                <w:lang w:val="tr-TR"/>
              </w:rPr>
              <w:t>F</w:t>
            </w:r>
            <w:r w:rsidRPr="002516D5">
              <w:rPr>
                <w:rFonts w:cstheme="majorHAnsi"/>
                <w:caps w:val="0"/>
                <w:color w:val="595959"/>
                <w:sz w:val="18"/>
                <w:szCs w:val="18"/>
                <w:lang w:val="tr-TR"/>
              </w:rPr>
              <w:t>akültesi’nde t</w:t>
            </w:r>
            <w:r w:rsidR="002A7366" w:rsidRPr="002516D5">
              <w:rPr>
                <w:rFonts w:cstheme="majorHAnsi"/>
                <w:caps w:val="0"/>
                <w:color w:val="595959"/>
                <w:sz w:val="18"/>
                <w:szCs w:val="18"/>
                <w:lang w:val="tr-TR"/>
              </w:rPr>
              <w:t>ı</w:t>
            </w:r>
            <w:r w:rsidRPr="002516D5">
              <w:rPr>
                <w:rFonts w:cstheme="majorHAnsi"/>
                <w:caps w:val="0"/>
                <w:color w:val="595959"/>
                <w:sz w:val="18"/>
                <w:szCs w:val="18"/>
                <w:lang w:val="tr-TR"/>
              </w:rPr>
              <w:t xml:space="preserve">p eğitimini, 2001 </w:t>
            </w:r>
            <w:r w:rsidR="00F841A9" w:rsidRPr="002516D5">
              <w:rPr>
                <w:rFonts w:cstheme="majorHAnsi"/>
                <w:caps w:val="0"/>
                <w:color w:val="595959"/>
                <w:sz w:val="18"/>
                <w:szCs w:val="18"/>
                <w:lang w:val="tr-TR"/>
              </w:rPr>
              <w:t xml:space="preserve">yılında Akdeniz Üniversitesi Tıp Fakültesi halk Sağlığı Anabilim dalında uzmanlık eğitimini tamamlamıştır. </w:t>
            </w:r>
            <w:r w:rsidRPr="002516D5">
              <w:rPr>
                <w:rFonts w:cstheme="majorHAnsi"/>
                <w:caps w:val="0"/>
                <w:color w:val="595959"/>
                <w:sz w:val="18"/>
                <w:szCs w:val="18"/>
                <w:lang w:val="tr-TR"/>
              </w:rPr>
              <w:t xml:space="preserve">2009 </w:t>
            </w:r>
            <w:r w:rsidR="00F841A9" w:rsidRPr="002516D5">
              <w:rPr>
                <w:rFonts w:cstheme="majorHAnsi"/>
                <w:caps w:val="0"/>
                <w:color w:val="595959"/>
                <w:sz w:val="18"/>
                <w:szCs w:val="18"/>
                <w:lang w:val="tr-TR"/>
              </w:rPr>
              <w:t>yılında Akdeniz Üniversitesi E</w:t>
            </w:r>
            <w:r w:rsidRPr="002516D5">
              <w:rPr>
                <w:rFonts w:cstheme="majorHAnsi"/>
                <w:caps w:val="0"/>
                <w:color w:val="595959"/>
                <w:sz w:val="18"/>
                <w:szCs w:val="18"/>
                <w:lang w:val="tr-TR"/>
              </w:rPr>
              <w:t xml:space="preserve">ğitim </w:t>
            </w:r>
            <w:r w:rsidR="00F841A9" w:rsidRPr="002516D5">
              <w:rPr>
                <w:rFonts w:cstheme="majorHAnsi"/>
                <w:caps w:val="0"/>
                <w:color w:val="595959"/>
                <w:sz w:val="18"/>
                <w:szCs w:val="18"/>
                <w:lang w:val="tr-TR"/>
              </w:rPr>
              <w:t>F</w:t>
            </w:r>
            <w:r w:rsidRPr="002516D5">
              <w:rPr>
                <w:rFonts w:cstheme="majorHAnsi"/>
                <w:caps w:val="0"/>
                <w:color w:val="595959"/>
                <w:sz w:val="18"/>
                <w:szCs w:val="18"/>
                <w:lang w:val="tr-TR"/>
              </w:rPr>
              <w:t xml:space="preserve">akültesi </w:t>
            </w:r>
            <w:r w:rsidR="00F841A9" w:rsidRPr="002516D5">
              <w:rPr>
                <w:rFonts w:cstheme="majorHAnsi"/>
                <w:caps w:val="0"/>
                <w:color w:val="595959"/>
                <w:sz w:val="18"/>
                <w:szCs w:val="18"/>
                <w:lang w:val="tr-TR"/>
              </w:rPr>
              <w:t>E</w:t>
            </w:r>
            <w:r w:rsidRPr="002516D5">
              <w:rPr>
                <w:rFonts w:cstheme="majorHAnsi"/>
                <w:caps w:val="0"/>
                <w:color w:val="595959"/>
                <w:sz w:val="18"/>
                <w:szCs w:val="18"/>
                <w:lang w:val="tr-TR"/>
              </w:rPr>
              <w:t xml:space="preserve">ğitim </w:t>
            </w:r>
            <w:r w:rsidR="00F841A9" w:rsidRPr="002516D5">
              <w:rPr>
                <w:rFonts w:cstheme="majorHAnsi"/>
                <w:caps w:val="0"/>
                <w:color w:val="595959"/>
                <w:sz w:val="18"/>
                <w:szCs w:val="18"/>
                <w:lang w:val="tr-TR"/>
              </w:rPr>
              <w:t>Y</w:t>
            </w:r>
            <w:r w:rsidRPr="002516D5">
              <w:rPr>
                <w:rFonts w:cstheme="majorHAnsi"/>
                <w:caps w:val="0"/>
                <w:color w:val="595959"/>
                <w:sz w:val="18"/>
                <w:szCs w:val="18"/>
                <w:lang w:val="tr-TR"/>
              </w:rPr>
              <w:t xml:space="preserve">önetimi ve </w:t>
            </w:r>
            <w:r w:rsidR="00F841A9" w:rsidRPr="002516D5">
              <w:rPr>
                <w:rFonts w:cstheme="majorHAnsi"/>
                <w:caps w:val="0"/>
                <w:color w:val="595959"/>
                <w:sz w:val="18"/>
                <w:szCs w:val="18"/>
                <w:lang w:val="tr-TR"/>
              </w:rPr>
              <w:t>D</w:t>
            </w:r>
            <w:r w:rsidRPr="002516D5">
              <w:rPr>
                <w:rFonts w:cstheme="majorHAnsi"/>
                <w:caps w:val="0"/>
                <w:color w:val="595959"/>
                <w:sz w:val="18"/>
                <w:szCs w:val="18"/>
                <w:lang w:val="tr-TR"/>
              </w:rPr>
              <w:t xml:space="preserve">enetimi </w:t>
            </w:r>
            <w:r w:rsidR="00F841A9" w:rsidRPr="002516D5">
              <w:rPr>
                <w:rFonts w:cstheme="majorHAnsi"/>
                <w:caps w:val="0"/>
                <w:color w:val="595959"/>
                <w:sz w:val="18"/>
                <w:szCs w:val="18"/>
                <w:lang w:val="tr-TR"/>
              </w:rPr>
              <w:t>Y</w:t>
            </w:r>
            <w:r w:rsidRPr="002516D5">
              <w:rPr>
                <w:rFonts w:cstheme="majorHAnsi"/>
                <w:caps w:val="0"/>
                <w:color w:val="595959"/>
                <w:sz w:val="18"/>
                <w:szCs w:val="18"/>
                <w:lang w:val="tr-TR"/>
              </w:rPr>
              <w:t xml:space="preserve">üksek </w:t>
            </w:r>
            <w:r w:rsidR="00F841A9" w:rsidRPr="002516D5">
              <w:rPr>
                <w:rFonts w:cstheme="majorHAnsi"/>
                <w:caps w:val="0"/>
                <w:color w:val="595959"/>
                <w:sz w:val="18"/>
                <w:szCs w:val="18"/>
                <w:lang w:val="tr-TR"/>
              </w:rPr>
              <w:t>L</w:t>
            </w:r>
            <w:r w:rsidRPr="002516D5">
              <w:rPr>
                <w:rFonts w:cstheme="majorHAnsi"/>
                <w:caps w:val="0"/>
                <w:color w:val="595959"/>
                <w:sz w:val="18"/>
                <w:szCs w:val="18"/>
                <w:lang w:val="tr-TR"/>
              </w:rPr>
              <w:t xml:space="preserve">isans </w:t>
            </w:r>
            <w:r w:rsidR="00F841A9" w:rsidRPr="002516D5">
              <w:rPr>
                <w:rFonts w:cstheme="majorHAnsi"/>
                <w:caps w:val="0"/>
                <w:color w:val="595959"/>
                <w:sz w:val="18"/>
                <w:szCs w:val="18"/>
                <w:lang w:val="tr-TR"/>
              </w:rPr>
              <w:t xml:space="preserve">derecesi </w:t>
            </w:r>
            <w:proofErr w:type="gramStart"/>
            <w:r w:rsidR="00F841A9" w:rsidRPr="002516D5">
              <w:rPr>
                <w:rFonts w:cstheme="majorHAnsi"/>
                <w:caps w:val="0"/>
                <w:color w:val="595959"/>
                <w:sz w:val="18"/>
                <w:szCs w:val="18"/>
                <w:lang w:val="tr-TR"/>
              </w:rPr>
              <w:t>almıştır.</w:t>
            </w:r>
            <w:r w:rsidRPr="002516D5">
              <w:rPr>
                <w:rFonts w:cstheme="majorHAnsi"/>
                <w:caps w:val="0"/>
                <w:color w:val="595959"/>
                <w:sz w:val="18"/>
                <w:szCs w:val="18"/>
                <w:lang w:val="tr-TR"/>
              </w:rPr>
              <w:t>.</w:t>
            </w:r>
            <w:proofErr w:type="gramEnd"/>
            <w:r w:rsidRPr="002516D5">
              <w:rPr>
                <w:rFonts w:cstheme="majorHAnsi"/>
                <w:caps w:val="0"/>
                <w:color w:val="595959"/>
                <w:sz w:val="18"/>
                <w:szCs w:val="18"/>
                <w:lang w:val="tr-TR"/>
              </w:rPr>
              <w:t xml:space="preserve">  2002 y</w:t>
            </w:r>
            <w:r w:rsidR="0007322B" w:rsidRPr="002516D5">
              <w:rPr>
                <w:rFonts w:cstheme="majorHAnsi"/>
                <w:caps w:val="0"/>
                <w:color w:val="595959"/>
                <w:sz w:val="18"/>
                <w:szCs w:val="18"/>
                <w:lang w:val="tr-TR"/>
              </w:rPr>
              <w:t>ılından</w:t>
            </w:r>
            <w:r w:rsidRPr="002516D5">
              <w:rPr>
                <w:rFonts w:cstheme="majorHAnsi"/>
                <w:caps w:val="0"/>
                <w:color w:val="595959"/>
                <w:sz w:val="18"/>
                <w:szCs w:val="18"/>
                <w:lang w:val="tr-TR"/>
              </w:rPr>
              <w:t xml:space="preserve"> bu yana </w:t>
            </w:r>
            <w:r w:rsidR="0007322B" w:rsidRPr="002516D5">
              <w:rPr>
                <w:rFonts w:cstheme="majorHAnsi"/>
                <w:caps w:val="0"/>
                <w:color w:val="595959"/>
                <w:sz w:val="18"/>
                <w:szCs w:val="18"/>
                <w:lang w:val="tr-TR"/>
              </w:rPr>
              <w:t>A</w:t>
            </w:r>
            <w:r w:rsidRPr="002516D5">
              <w:rPr>
                <w:rFonts w:cstheme="majorHAnsi"/>
                <w:caps w:val="0"/>
                <w:color w:val="595959"/>
                <w:sz w:val="18"/>
                <w:szCs w:val="18"/>
                <w:lang w:val="tr-TR"/>
              </w:rPr>
              <w:t xml:space="preserve">kdeniz </w:t>
            </w:r>
            <w:r w:rsidR="0007322B" w:rsidRPr="002516D5">
              <w:rPr>
                <w:rFonts w:cstheme="majorHAnsi"/>
                <w:caps w:val="0"/>
                <w:color w:val="595959"/>
                <w:sz w:val="18"/>
                <w:szCs w:val="18"/>
                <w:lang w:val="tr-TR"/>
              </w:rPr>
              <w:t>Ü</w:t>
            </w:r>
            <w:r w:rsidRPr="002516D5">
              <w:rPr>
                <w:rFonts w:cstheme="majorHAnsi"/>
                <w:caps w:val="0"/>
                <w:color w:val="595959"/>
                <w:sz w:val="18"/>
                <w:szCs w:val="18"/>
                <w:lang w:val="tr-TR"/>
              </w:rPr>
              <w:t xml:space="preserve">niversitesi </w:t>
            </w:r>
            <w:r w:rsidR="0007322B" w:rsidRPr="002516D5">
              <w:rPr>
                <w:rFonts w:cstheme="majorHAnsi"/>
                <w:caps w:val="0"/>
                <w:color w:val="595959"/>
                <w:sz w:val="18"/>
                <w:szCs w:val="18"/>
                <w:lang w:val="tr-TR"/>
              </w:rPr>
              <w:t>T</w:t>
            </w:r>
            <w:r w:rsidRPr="002516D5">
              <w:rPr>
                <w:rFonts w:cstheme="majorHAnsi"/>
                <w:caps w:val="0"/>
                <w:color w:val="595959"/>
                <w:sz w:val="18"/>
                <w:szCs w:val="18"/>
                <w:lang w:val="tr-TR"/>
              </w:rPr>
              <w:t xml:space="preserve">ip </w:t>
            </w:r>
            <w:r w:rsidR="0007322B" w:rsidRPr="002516D5">
              <w:rPr>
                <w:rFonts w:cstheme="majorHAnsi"/>
                <w:caps w:val="0"/>
                <w:color w:val="595959"/>
                <w:sz w:val="18"/>
                <w:szCs w:val="18"/>
                <w:lang w:val="tr-TR"/>
              </w:rPr>
              <w:t>F</w:t>
            </w:r>
            <w:r w:rsidRPr="002516D5">
              <w:rPr>
                <w:rFonts w:cstheme="majorHAnsi"/>
                <w:caps w:val="0"/>
                <w:color w:val="595959"/>
                <w:sz w:val="18"/>
                <w:szCs w:val="18"/>
                <w:lang w:val="tr-TR"/>
              </w:rPr>
              <w:t xml:space="preserve">akültesi </w:t>
            </w:r>
            <w:r w:rsidR="0007322B" w:rsidRPr="002516D5">
              <w:rPr>
                <w:rFonts w:cstheme="majorHAnsi"/>
                <w:caps w:val="0"/>
                <w:color w:val="595959"/>
                <w:sz w:val="18"/>
                <w:szCs w:val="18"/>
                <w:lang w:val="tr-TR"/>
              </w:rPr>
              <w:t>Tıp</w:t>
            </w:r>
            <w:r w:rsidRPr="002516D5">
              <w:rPr>
                <w:rFonts w:cstheme="majorHAnsi"/>
                <w:caps w:val="0"/>
                <w:color w:val="595959"/>
                <w:sz w:val="18"/>
                <w:szCs w:val="18"/>
                <w:lang w:val="tr-TR"/>
              </w:rPr>
              <w:t xml:space="preserve"> </w:t>
            </w:r>
            <w:r w:rsidR="0007322B" w:rsidRPr="002516D5">
              <w:rPr>
                <w:rFonts w:cstheme="majorHAnsi"/>
                <w:caps w:val="0"/>
                <w:color w:val="595959"/>
                <w:sz w:val="18"/>
                <w:szCs w:val="18"/>
                <w:lang w:val="tr-TR"/>
              </w:rPr>
              <w:t>E</w:t>
            </w:r>
            <w:r w:rsidRPr="002516D5">
              <w:rPr>
                <w:rFonts w:cstheme="majorHAnsi"/>
                <w:caps w:val="0"/>
                <w:color w:val="595959"/>
                <w:sz w:val="18"/>
                <w:szCs w:val="18"/>
                <w:lang w:val="tr-TR"/>
              </w:rPr>
              <w:t xml:space="preserve">ğitimi </w:t>
            </w:r>
            <w:r w:rsidR="0007322B" w:rsidRPr="002516D5">
              <w:rPr>
                <w:rFonts w:cstheme="majorHAnsi"/>
                <w:caps w:val="0"/>
                <w:color w:val="595959"/>
                <w:sz w:val="18"/>
                <w:szCs w:val="18"/>
                <w:lang w:val="tr-TR"/>
              </w:rPr>
              <w:t>A</w:t>
            </w:r>
            <w:r w:rsidRPr="002516D5">
              <w:rPr>
                <w:rFonts w:cstheme="majorHAnsi"/>
                <w:caps w:val="0"/>
                <w:color w:val="595959"/>
                <w:sz w:val="18"/>
                <w:szCs w:val="18"/>
                <w:lang w:val="tr-TR"/>
              </w:rPr>
              <w:t xml:space="preserve">nabilim </w:t>
            </w:r>
            <w:r w:rsidR="0007322B" w:rsidRPr="002516D5">
              <w:rPr>
                <w:rFonts w:cstheme="majorHAnsi"/>
                <w:caps w:val="0"/>
                <w:color w:val="595959"/>
                <w:sz w:val="18"/>
                <w:szCs w:val="18"/>
                <w:lang w:val="tr-TR"/>
              </w:rPr>
              <w:t>Dalı</w:t>
            </w:r>
            <w:r w:rsidRPr="002516D5">
              <w:rPr>
                <w:rFonts w:cstheme="majorHAnsi"/>
                <w:caps w:val="0"/>
                <w:color w:val="595959"/>
                <w:sz w:val="18"/>
                <w:szCs w:val="18"/>
                <w:lang w:val="tr-TR"/>
              </w:rPr>
              <w:t>’nda öğretim üyeliği görevini sürdürmektedir.</w:t>
            </w:r>
          </w:p>
        </w:tc>
      </w:tr>
      <w:tr w:rsidR="002A7366" w:rsidRPr="002516D5" w14:paraId="6523213B" w14:textId="77777777" w:rsidTr="006E785C">
        <w:trPr>
          <w:trHeight w:val="1403"/>
        </w:trPr>
        <w:tc>
          <w:tcPr>
            <w:cnfStyle w:val="001000000000" w:firstRow="0" w:lastRow="0" w:firstColumn="1" w:lastColumn="0" w:oddVBand="0" w:evenVBand="0" w:oddHBand="0" w:evenHBand="0" w:firstRowFirstColumn="0" w:firstRowLastColumn="0" w:lastRowFirstColumn="0" w:lastRowLastColumn="0"/>
            <w:tcW w:w="2571" w:type="dxa"/>
            <w:vAlign w:val="top"/>
          </w:tcPr>
          <w:p w14:paraId="51DCD5FF" w14:textId="77777777" w:rsidR="00EC5DFB" w:rsidRPr="002516D5" w:rsidRDefault="00EC5DFB" w:rsidP="00EC5DFB">
            <w:pPr>
              <w:widowControl w:val="0"/>
              <w:autoSpaceDE w:val="0"/>
              <w:autoSpaceDN w:val="0"/>
              <w:adjustRightInd w:val="0"/>
              <w:spacing w:line="276" w:lineRule="auto"/>
              <w:rPr>
                <w:rFonts w:ascii="Century Gothic" w:hAnsi="Century Gothic"/>
                <w:noProof/>
                <w:sz w:val="16"/>
                <w:szCs w:val="16"/>
                <w:lang w:val="tr-TR" w:eastAsia="en-US"/>
              </w:rPr>
            </w:pPr>
            <w:r w:rsidRPr="002516D5">
              <w:rPr>
                <w:rFonts w:ascii="Century Gothic" w:hAnsi="Century Gothic"/>
                <w:noProof/>
                <w:sz w:val="16"/>
                <w:szCs w:val="16"/>
                <w:lang w:val="tr-TR" w:eastAsia="tr-TR"/>
              </w:rPr>
              <w:drawing>
                <wp:anchor distT="0" distB="0" distL="114300" distR="114300" simplePos="0" relativeHeight="251684864" behindDoc="0" locked="0" layoutInCell="1" allowOverlap="1" wp14:anchorId="476E5853" wp14:editId="48D86518">
                  <wp:simplePos x="0" y="0"/>
                  <wp:positionH relativeFrom="margin">
                    <wp:posOffset>407035</wp:posOffset>
                  </wp:positionH>
                  <wp:positionV relativeFrom="margin">
                    <wp:posOffset>95250</wp:posOffset>
                  </wp:positionV>
                  <wp:extent cx="720725" cy="751840"/>
                  <wp:effectExtent l="95250" t="95250" r="98425" b="86360"/>
                  <wp:wrapSquare wrapText="right"/>
                  <wp:docPr id="2" name="Resim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pic:cNvPicPr>
                            <a:picLocks noChangeAspect="1" noChangeArrowheads="1"/>
                          </pic:cNvPicPr>
                        </pic:nvPicPr>
                        <pic:blipFill>
                          <a:blip r:embed="rId29" cstate="print">
                            <a:extLst>
                              <a:ext uri="{28A0092B-C50C-407E-A947-70E740481C1C}">
                                <a14:useLocalDpi xmlns:a14="http://schemas.microsoft.com/office/drawing/2010/main" val="0"/>
                              </a:ext>
                            </a:extLst>
                          </a:blip>
                          <a:srcRect/>
                          <a:stretch>
                            <a:fillRect/>
                          </a:stretch>
                        </pic:blipFill>
                        <pic:spPr bwMode="auto">
                          <a:xfrm>
                            <a:off x="0" y="0"/>
                            <a:ext cx="720725" cy="751840"/>
                          </a:xfrm>
                          <a:prstGeom prst="rect">
                            <a:avLst/>
                          </a:prstGeom>
                          <a:solidFill>
                            <a:srgbClr val="FFFFFF">
                              <a:shade val="85000"/>
                            </a:srgbClr>
                          </a:solidFill>
                          <a:ln w="88900" cap="sq">
                            <a:solidFill>
                              <a:srgbClr val="FFFFFF"/>
                            </a:solidFill>
                            <a:miter lim="800000"/>
                          </a:ln>
                          <a:effectLst/>
                          <a:scene3d>
                            <a:camera prst="orthographicFront"/>
                            <a:lightRig rig="twoPt" dir="t">
                              <a:rot lat="0" lon="0" rev="7200000"/>
                            </a:lightRig>
                          </a:scene3d>
                          <a:sp3d>
                            <a:bevelT w="25400" h="19050"/>
                            <a:contourClr>
                              <a:srgbClr val="FFFFFF"/>
                            </a:contourClr>
                          </a:sp3d>
                        </pic:spPr>
                      </pic:pic>
                    </a:graphicData>
                  </a:graphic>
                </wp:anchor>
              </w:drawing>
            </w:r>
          </w:p>
        </w:tc>
        <w:tc>
          <w:tcPr>
            <w:tcW w:w="6767" w:type="dxa"/>
          </w:tcPr>
          <w:p w14:paraId="200A68F0" w14:textId="4175A791" w:rsidR="00EC5DFB" w:rsidRPr="002516D5" w:rsidRDefault="00EC5DFB" w:rsidP="00F841A9">
            <w:pPr>
              <w:widowControl w:val="0"/>
              <w:autoSpaceDE w:val="0"/>
              <w:autoSpaceDN w:val="0"/>
              <w:adjustRightInd w:val="0"/>
              <w:spacing w:line="276" w:lineRule="auto"/>
              <w:ind w:left="0"/>
              <w:jc w:val="both"/>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sz w:val="18"/>
                <w:szCs w:val="18"/>
                <w:lang w:val="tr-TR"/>
              </w:rPr>
            </w:pPr>
            <w:r w:rsidRPr="002516D5">
              <w:rPr>
                <w:rFonts w:asciiTheme="majorHAnsi" w:hAnsiTheme="majorHAnsi" w:cstheme="majorHAnsi"/>
                <w:b/>
                <w:sz w:val="18"/>
                <w:szCs w:val="18"/>
                <w:lang w:val="tr-TR"/>
              </w:rPr>
              <w:t xml:space="preserve">Doç. Dr. Neşe </w:t>
            </w:r>
            <w:proofErr w:type="gramStart"/>
            <w:r w:rsidRPr="002516D5">
              <w:rPr>
                <w:rFonts w:asciiTheme="majorHAnsi" w:hAnsiTheme="majorHAnsi" w:cstheme="majorHAnsi"/>
                <w:b/>
                <w:sz w:val="18"/>
                <w:szCs w:val="18"/>
                <w:lang w:val="tr-TR"/>
              </w:rPr>
              <w:t>ZAYİM ,</w:t>
            </w:r>
            <w:proofErr w:type="gramEnd"/>
            <w:r w:rsidRPr="002516D5">
              <w:rPr>
                <w:rFonts w:asciiTheme="majorHAnsi" w:hAnsiTheme="majorHAnsi" w:cstheme="majorHAnsi"/>
                <w:b/>
                <w:sz w:val="18"/>
                <w:szCs w:val="18"/>
                <w:lang w:val="tr-TR"/>
              </w:rPr>
              <w:t xml:space="preserve"> </w:t>
            </w:r>
            <w:hyperlink r:id="rId30" w:history="1">
              <w:r w:rsidRPr="002516D5">
                <w:rPr>
                  <w:rStyle w:val="Kpr"/>
                  <w:rFonts w:asciiTheme="majorHAnsi" w:hAnsiTheme="majorHAnsi" w:cstheme="majorHAnsi"/>
                  <w:b/>
                  <w:sz w:val="18"/>
                  <w:szCs w:val="18"/>
                  <w:lang w:val="tr-TR"/>
                </w:rPr>
                <w:t>zayim@akdeniz.edu.tr</w:t>
              </w:r>
            </w:hyperlink>
          </w:p>
          <w:p w14:paraId="24799021" w14:textId="2B1BB77E" w:rsidR="00EC5DFB" w:rsidRPr="002516D5" w:rsidRDefault="00EC5DFB" w:rsidP="00F841A9">
            <w:pPr>
              <w:spacing w:before="0" w:line="276" w:lineRule="auto"/>
              <w:ind w:left="0" w:right="142"/>
              <w:jc w:val="both"/>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lang w:val="tr-TR"/>
              </w:rPr>
            </w:pPr>
            <w:r w:rsidRPr="002516D5">
              <w:rPr>
                <w:rFonts w:asciiTheme="majorHAnsi" w:hAnsiTheme="majorHAnsi" w:cstheme="majorHAnsi"/>
                <w:sz w:val="18"/>
                <w:szCs w:val="18"/>
                <w:lang w:val="tr-TR"/>
              </w:rPr>
              <w:t xml:space="preserve">1986 yılında O.D.T.Ü Matematik bölümünde lisansını, 1992 yılında Akdeniz Üniversitesinde Tıp Bilişimi yüksek lisans </w:t>
            </w:r>
            <w:proofErr w:type="gramStart"/>
            <w:r w:rsidRPr="002516D5">
              <w:rPr>
                <w:rFonts w:asciiTheme="majorHAnsi" w:hAnsiTheme="majorHAnsi" w:cstheme="majorHAnsi"/>
                <w:sz w:val="18"/>
                <w:szCs w:val="18"/>
                <w:lang w:val="tr-TR"/>
              </w:rPr>
              <w:t>programını,,</w:t>
            </w:r>
            <w:proofErr w:type="gramEnd"/>
            <w:r w:rsidRPr="002516D5">
              <w:rPr>
                <w:rFonts w:asciiTheme="majorHAnsi" w:hAnsiTheme="majorHAnsi" w:cstheme="majorHAnsi"/>
                <w:sz w:val="18"/>
                <w:szCs w:val="18"/>
                <w:lang w:val="tr-TR"/>
              </w:rPr>
              <w:t xml:space="preserve"> 2004 te O.D.T.Ü. de Bilgisayar ve Öğretim teknolojileri doktora programını tamamlamıştır.</w:t>
            </w:r>
          </w:p>
          <w:p w14:paraId="669B0BDE" w14:textId="77777777" w:rsidR="00EC5DFB" w:rsidRPr="002516D5" w:rsidRDefault="00EC5DFB" w:rsidP="00EC5DFB">
            <w:pPr>
              <w:widowControl w:val="0"/>
              <w:autoSpaceDE w:val="0"/>
              <w:autoSpaceDN w:val="0"/>
              <w:adjustRightInd w:val="0"/>
              <w:spacing w:line="276" w:lineRule="auto"/>
              <w:jc w:val="both"/>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bCs/>
                <w:color w:val="595959"/>
                <w:sz w:val="18"/>
                <w:szCs w:val="18"/>
                <w:lang w:val="tr-TR"/>
              </w:rPr>
            </w:pPr>
          </w:p>
        </w:tc>
      </w:tr>
      <w:tr w:rsidR="002A7366" w:rsidRPr="002516D5" w14:paraId="7E1095DC" w14:textId="77777777" w:rsidTr="006E785C">
        <w:trPr>
          <w:trHeight w:val="1403"/>
        </w:trPr>
        <w:tc>
          <w:tcPr>
            <w:cnfStyle w:val="001000000000" w:firstRow="0" w:lastRow="0" w:firstColumn="1" w:lastColumn="0" w:oddVBand="0" w:evenVBand="0" w:oddHBand="0" w:evenHBand="0" w:firstRowFirstColumn="0" w:firstRowLastColumn="0" w:lastRowFirstColumn="0" w:lastRowLastColumn="0"/>
            <w:tcW w:w="2571" w:type="dxa"/>
            <w:vAlign w:val="top"/>
          </w:tcPr>
          <w:p w14:paraId="11CC8620" w14:textId="6FC8877C" w:rsidR="0019751F" w:rsidRPr="002516D5" w:rsidRDefault="002A7366" w:rsidP="002A7366">
            <w:pPr>
              <w:widowControl w:val="0"/>
              <w:autoSpaceDE w:val="0"/>
              <w:autoSpaceDN w:val="0"/>
              <w:adjustRightInd w:val="0"/>
              <w:spacing w:line="276" w:lineRule="auto"/>
              <w:jc w:val="center"/>
              <w:rPr>
                <w:rFonts w:ascii="Century Gothic" w:hAnsi="Century Gothic"/>
                <w:noProof/>
                <w:sz w:val="16"/>
                <w:szCs w:val="16"/>
                <w:lang w:val="tr-TR" w:eastAsia="tr-TR"/>
              </w:rPr>
            </w:pPr>
            <w:r w:rsidRPr="002516D5">
              <w:rPr>
                <w:noProof/>
                <w:lang w:val="tr-TR" w:eastAsia="tr-TR"/>
              </w:rPr>
              <w:drawing>
                <wp:inline distT="0" distB="0" distL="0" distR="0" wp14:anchorId="7AE84B11" wp14:editId="29E0AF36">
                  <wp:extent cx="755374" cy="902991"/>
                  <wp:effectExtent l="0" t="0" r="6985" b="0"/>
                  <wp:docPr id="21" name="Resim 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31" cstate="print">
                            <a:extLst>
                              <a:ext uri="{28A0092B-C50C-407E-A947-70E740481C1C}">
                                <a14:useLocalDpi xmlns:a14="http://schemas.microsoft.com/office/drawing/2010/main" val="0"/>
                              </a:ext>
                            </a:extLst>
                          </a:blip>
                          <a:srcRect/>
                          <a:stretch>
                            <a:fillRect/>
                          </a:stretch>
                        </pic:blipFill>
                        <pic:spPr bwMode="auto">
                          <a:xfrm>
                            <a:off x="0" y="0"/>
                            <a:ext cx="776117" cy="927787"/>
                          </a:xfrm>
                          <a:prstGeom prst="rect">
                            <a:avLst/>
                          </a:prstGeom>
                          <a:noFill/>
                          <a:ln>
                            <a:noFill/>
                          </a:ln>
                        </pic:spPr>
                      </pic:pic>
                    </a:graphicData>
                  </a:graphic>
                </wp:inline>
              </w:drawing>
            </w:r>
          </w:p>
        </w:tc>
        <w:tc>
          <w:tcPr>
            <w:tcW w:w="6767" w:type="dxa"/>
          </w:tcPr>
          <w:p w14:paraId="19ABD57D" w14:textId="77777777" w:rsidR="002A7366" w:rsidRPr="002516D5" w:rsidRDefault="002A7366" w:rsidP="00E11669">
            <w:pPr>
              <w:spacing w:line="276" w:lineRule="auto"/>
              <w:ind w:left="0"/>
              <w:jc w:val="left"/>
              <w:cnfStyle w:val="000000000000" w:firstRow="0" w:lastRow="0" w:firstColumn="0" w:lastColumn="0" w:oddVBand="0" w:evenVBand="0" w:oddHBand="0" w:evenHBand="0" w:firstRowFirstColumn="0" w:firstRowLastColumn="0" w:lastRowFirstColumn="0" w:lastRowLastColumn="0"/>
              <w:rPr>
                <w:b/>
                <w:bCs/>
                <w:sz w:val="18"/>
                <w:szCs w:val="18"/>
                <w:lang w:val="tr-TR"/>
              </w:rPr>
            </w:pPr>
            <w:r w:rsidRPr="002516D5">
              <w:rPr>
                <w:b/>
                <w:bCs/>
                <w:sz w:val="18"/>
                <w:szCs w:val="18"/>
                <w:lang w:val="tr-TR"/>
              </w:rPr>
              <w:t>Doç. Dr. Havva Serap Toru, </w:t>
            </w:r>
            <w:hyperlink r:id="rId32" w:tgtFrame="_blank" w:history="1">
              <w:r w:rsidRPr="002516D5">
                <w:rPr>
                  <w:rStyle w:val="Kpr"/>
                  <w:b/>
                  <w:bCs/>
                  <w:sz w:val="18"/>
                  <w:szCs w:val="18"/>
                  <w:lang w:val="tr-TR"/>
                </w:rPr>
                <w:t>seraptoru@akdeniz.edu.tr</w:t>
              </w:r>
            </w:hyperlink>
          </w:p>
          <w:p w14:paraId="7029EC95" w14:textId="77777777" w:rsidR="002A7366" w:rsidRPr="002516D5" w:rsidRDefault="002A7366" w:rsidP="001F06DC">
            <w:pPr>
              <w:spacing w:line="276" w:lineRule="auto"/>
              <w:ind w:left="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lang w:val="tr-TR"/>
              </w:rPr>
            </w:pPr>
            <w:r w:rsidRPr="002516D5">
              <w:rPr>
                <w:rFonts w:asciiTheme="majorHAnsi" w:hAnsiTheme="majorHAnsi" w:cstheme="majorHAnsi"/>
                <w:sz w:val="18"/>
                <w:szCs w:val="18"/>
                <w:lang w:val="tr-TR"/>
              </w:rPr>
              <w:t>2001 yılında Akdeniz Üniversitesi Tıp Fakültesi'nde tıp eğitimini, 2007 yılında Başkent Üniversitesi Tıbbi Patoloji Anabilim Dalı'nda tıpta uzmanlık eğitimini tamamlamıştır. 2010 yılından bu yana Akdeniz Üniversitesi Tıp Fakültesi Tıbbi Patoloji Anabilim Dalında görevini sürdürmektedir. </w:t>
            </w:r>
          </w:p>
          <w:p w14:paraId="6E423C4F" w14:textId="2D045133" w:rsidR="0019751F" w:rsidRPr="002516D5" w:rsidRDefault="0019751F" w:rsidP="00936FB3">
            <w:pPr>
              <w:widowControl w:val="0"/>
              <w:autoSpaceDE w:val="0"/>
              <w:autoSpaceDN w:val="0"/>
              <w:adjustRightInd w:val="0"/>
              <w:spacing w:line="276" w:lineRule="auto"/>
              <w:jc w:val="both"/>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sz w:val="18"/>
                <w:szCs w:val="18"/>
                <w:lang w:val="tr-TR"/>
              </w:rPr>
            </w:pPr>
          </w:p>
        </w:tc>
      </w:tr>
      <w:tr w:rsidR="002A7366" w:rsidRPr="002516D5" w14:paraId="4656330F" w14:textId="77777777" w:rsidTr="000A627C">
        <w:tc>
          <w:tcPr>
            <w:cnfStyle w:val="001000000000" w:firstRow="0" w:lastRow="0" w:firstColumn="1" w:lastColumn="0" w:oddVBand="0" w:evenVBand="0" w:oddHBand="0" w:evenHBand="0" w:firstRowFirstColumn="0" w:firstRowLastColumn="0" w:lastRowFirstColumn="0" w:lastRowLastColumn="0"/>
            <w:tcW w:w="2571" w:type="dxa"/>
            <w:vAlign w:val="top"/>
          </w:tcPr>
          <w:p w14:paraId="32476C6A" w14:textId="77777777" w:rsidR="00092ADC" w:rsidRPr="002516D5" w:rsidRDefault="00092ADC" w:rsidP="0046323B">
            <w:pPr>
              <w:widowControl w:val="0"/>
              <w:autoSpaceDE w:val="0"/>
              <w:autoSpaceDN w:val="0"/>
              <w:adjustRightInd w:val="0"/>
              <w:spacing w:line="276" w:lineRule="auto"/>
              <w:jc w:val="center"/>
              <w:rPr>
                <w:rFonts w:ascii="Century Gothic" w:hAnsi="Century Gothic"/>
                <w:b w:val="0"/>
                <w:noProof/>
                <w:sz w:val="16"/>
                <w:szCs w:val="16"/>
                <w:lang w:val="tr-TR" w:eastAsia="en-US"/>
              </w:rPr>
            </w:pPr>
            <w:r w:rsidRPr="002516D5">
              <w:rPr>
                <w:rFonts w:ascii="Century Gothic" w:hAnsi="Century Gothic"/>
                <w:noProof/>
                <w:sz w:val="16"/>
                <w:szCs w:val="16"/>
                <w:lang w:val="tr-TR" w:eastAsia="tr-TR"/>
              </w:rPr>
              <w:drawing>
                <wp:inline distT="0" distB="0" distL="0" distR="0" wp14:anchorId="732EB994" wp14:editId="03E6F489">
                  <wp:extent cx="699030" cy="847725"/>
                  <wp:effectExtent l="171450" t="171450" r="196850" b="180975"/>
                  <wp:docPr id="92" name="Resim 92" descr="C:\Users\neşe\AppData\Local\Microsoft\Windows\Temporary Internet Files\Content.MSO\F21BC7F8.tm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descr="C:\Users\neşe\AppData\Local\Microsoft\Windows\Temporary Internet Files\Content.MSO\F21BC7F8.tmp"/>
                          <pic:cNvPicPr>
                            <a:picLocks noChangeAspect="1" noChangeArrowheads="1"/>
                          </pic:cNvPicPr>
                        </pic:nvPicPr>
                        <pic:blipFill>
                          <a:blip r:embed="rId33" cstate="print">
                            <a:extLst>
                              <a:ext uri="{28A0092B-C50C-407E-A947-70E740481C1C}">
                                <a14:useLocalDpi xmlns:a14="http://schemas.microsoft.com/office/drawing/2010/main" val="0"/>
                              </a:ext>
                            </a:extLst>
                          </a:blip>
                          <a:srcRect/>
                          <a:stretch>
                            <a:fillRect/>
                          </a:stretch>
                        </pic:blipFill>
                        <pic:spPr bwMode="auto">
                          <a:xfrm>
                            <a:off x="0" y="0"/>
                            <a:ext cx="714015" cy="865898"/>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ic:spPr>
                      </pic:pic>
                    </a:graphicData>
                  </a:graphic>
                </wp:inline>
              </w:drawing>
            </w:r>
          </w:p>
        </w:tc>
        <w:tc>
          <w:tcPr>
            <w:tcW w:w="6767" w:type="dxa"/>
            <w:vAlign w:val="top"/>
          </w:tcPr>
          <w:p w14:paraId="7916EF47" w14:textId="77777777" w:rsidR="00092ADC" w:rsidRPr="002516D5" w:rsidRDefault="00092ADC" w:rsidP="0046323B">
            <w:pPr>
              <w:widowControl w:val="0"/>
              <w:autoSpaceDE w:val="0"/>
              <w:autoSpaceDN w:val="0"/>
              <w:adjustRightInd w:val="0"/>
              <w:spacing w:line="276" w:lineRule="auto"/>
              <w:ind w:left="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sz w:val="18"/>
                <w:szCs w:val="18"/>
                <w:lang w:val="tr-TR"/>
              </w:rPr>
            </w:pPr>
            <w:r w:rsidRPr="002516D5">
              <w:rPr>
                <w:rFonts w:asciiTheme="majorHAnsi" w:hAnsiTheme="majorHAnsi" w:cstheme="majorHAnsi"/>
                <w:b/>
                <w:sz w:val="18"/>
                <w:szCs w:val="18"/>
                <w:lang w:val="tr-TR"/>
              </w:rPr>
              <w:t xml:space="preserve">Dr. Öğretim Üyesi. Mustafa </w:t>
            </w:r>
            <w:proofErr w:type="gramStart"/>
            <w:r w:rsidRPr="002516D5">
              <w:rPr>
                <w:rFonts w:asciiTheme="majorHAnsi" w:hAnsiTheme="majorHAnsi" w:cstheme="majorHAnsi"/>
                <w:b/>
                <w:sz w:val="18"/>
                <w:szCs w:val="18"/>
                <w:lang w:val="tr-TR"/>
              </w:rPr>
              <w:t>DALOĞLU ,</w:t>
            </w:r>
            <w:proofErr w:type="gramEnd"/>
            <w:r w:rsidRPr="002516D5">
              <w:rPr>
                <w:rFonts w:asciiTheme="majorHAnsi" w:hAnsiTheme="majorHAnsi" w:cstheme="majorHAnsi"/>
                <w:b/>
                <w:sz w:val="18"/>
                <w:szCs w:val="18"/>
                <w:lang w:val="tr-TR"/>
              </w:rPr>
              <w:t xml:space="preserve"> </w:t>
            </w:r>
            <w:hyperlink r:id="rId34" w:history="1">
              <w:r w:rsidRPr="002516D5">
                <w:rPr>
                  <w:rStyle w:val="Kpr"/>
                  <w:rFonts w:asciiTheme="majorHAnsi" w:hAnsiTheme="majorHAnsi" w:cstheme="majorHAnsi"/>
                  <w:b/>
                  <w:sz w:val="18"/>
                  <w:szCs w:val="18"/>
                  <w:lang w:val="tr-TR"/>
                </w:rPr>
                <w:t>mustafadaloglu@akdeniz.edu.tr</w:t>
              </w:r>
            </w:hyperlink>
            <w:r w:rsidRPr="002516D5">
              <w:rPr>
                <w:rFonts w:asciiTheme="majorHAnsi" w:hAnsiTheme="majorHAnsi" w:cstheme="majorHAnsi"/>
                <w:b/>
                <w:sz w:val="18"/>
                <w:szCs w:val="18"/>
                <w:lang w:val="tr-TR"/>
              </w:rPr>
              <w:t xml:space="preserve"> </w:t>
            </w:r>
          </w:p>
          <w:p w14:paraId="7FE66FA6" w14:textId="77777777" w:rsidR="00092ADC" w:rsidRPr="002516D5" w:rsidRDefault="00092ADC" w:rsidP="00F841A9">
            <w:pPr>
              <w:widowControl w:val="0"/>
              <w:autoSpaceDE w:val="0"/>
              <w:autoSpaceDN w:val="0"/>
              <w:adjustRightInd w:val="0"/>
              <w:spacing w:line="276" w:lineRule="auto"/>
              <w:ind w:left="0"/>
              <w:jc w:val="both"/>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sz w:val="18"/>
                <w:szCs w:val="18"/>
                <w:lang w:val="tr-TR"/>
              </w:rPr>
            </w:pPr>
            <w:r w:rsidRPr="002516D5">
              <w:rPr>
                <w:rFonts w:asciiTheme="majorHAnsi" w:hAnsiTheme="majorHAnsi" w:cstheme="majorHAnsi"/>
                <w:sz w:val="18"/>
                <w:szCs w:val="18"/>
                <w:lang w:val="tr-TR"/>
              </w:rPr>
              <w:t>2007 yılında Akdeniz Üniversitesi Tıp Fakültesi’nde tıp eğitimini, 2012 yılında Akdeniz Üniversitesi Tıp Fakültesi Kulak Burun Boğaz Hastalıkları Anabilim Dalı’nda tıpta uzmanlık eğitimini tamamlamıştır. 2017 yılında Akdeniz Üniversitesi Tıp Fakültesi’nde Tıp Eğitimi yüksek lisansı eğitimini tamamlamış ve aynı yıldan bu yana Akdeniz Üniversitesi Tıp Fakültesi Tıp Eğitimi Anabilim Dalı’nda görevini sürdürmektedir.</w:t>
            </w:r>
          </w:p>
        </w:tc>
      </w:tr>
      <w:tr w:rsidR="00044B04" w:rsidRPr="002516D5" w14:paraId="2EE09E20" w14:textId="77777777" w:rsidTr="000A627C">
        <w:tc>
          <w:tcPr>
            <w:cnfStyle w:val="001000000000" w:firstRow="0" w:lastRow="0" w:firstColumn="1" w:lastColumn="0" w:oddVBand="0" w:evenVBand="0" w:oddHBand="0" w:evenHBand="0" w:firstRowFirstColumn="0" w:firstRowLastColumn="0" w:lastRowFirstColumn="0" w:lastRowLastColumn="0"/>
            <w:tcW w:w="2571" w:type="dxa"/>
            <w:vAlign w:val="top"/>
          </w:tcPr>
          <w:p w14:paraId="3C29C3BF" w14:textId="77777777" w:rsidR="00044B04" w:rsidRPr="002516D5" w:rsidRDefault="00044B04" w:rsidP="0046323B">
            <w:pPr>
              <w:widowControl w:val="0"/>
              <w:autoSpaceDE w:val="0"/>
              <w:autoSpaceDN w:val="0"/>
              <w:adjustRightInd w:val="0"/>
              <w:spacing w:line="276" w:lineRule="auto"/>
              <w:jc w:val="center"/>
              <w:rPr>
                <w:rFonts w:ascii="Century Gothic" w:hAnsi="Century Gothic"/>
                <w:noProof/>
                <w:sz w:val="16"/>
                <w:szCs w:val="16"/>
                <w:lang w:val="tr-TR" w:eastAsia="en-US"/>
              </w:rPr>
            </w:pPr>
          </w:p>
        </w:tc>
        <w:tc>
          <w:tcPr>
            <w:tcW w:w="6767" w:type="dxa"/>
            <w:vAlign w:val="top"/>
          </w:tcPr>
          <w:p w14:paraId="05B23732" w14:textId="77777777" w:rsidR="00044B04" w:rsidRPr="00C1558F" w:rsidRDefault="00044B04" w:rsidP="00044B04">
            <w:pPr>
              <w:widowControl w:val="0"/>
              <w:autoSpaceDE w:val="0"/>
              <w:autoSpaceDN w:val="0"/>
              <w:adjustRightInd w:val="0"/>
              <w:spacing w:line="276" w:lineRule="auto"/>
              <w:ind w:left="0"/>
              <w:jc w:val="left"/>
              <w:cnfStyle w:val="000000000000" w:firstRow="0" w:lastRow="0" w:firstColumn="0" w:lastColumn="0" w:oddVBand="0" w:evenVBand="0" w:oddHBand="0" w:evenHBand="0" w:firstRowFirstColumn="0" w:firstRowLastColumn="0" w:lastRowFirstColumn="0" w:lastRowLastColumn="0"/>
              <w:rPr>
                <w:rFonts w:ascii="Century Gothic" w:hAnsi="Century Gothic" w:cs="Arial"/>
                <w:b/>
                <w:sz w:val="16"/>
                <w:szCs w:val="16"/>
                <w:u w:val="single"/>
              </w:rPr>
            </w:pPr>
            <w:proofErr w:type="spellStart"/>
            <w:r w:rsidRPr="00194F13">
              <w:rPr>
                <w:rFonts w:ascii="Arial" w:hAnsi="Arial" w:cs="Arial"/>
                <w:b/>
                <w:sz w:val="18"/>
                <w:szCs w:val="18"/>
              </w:rPr>
              <w:t>Gülgün</w:t>
            </w:r>
            <w:proofErr w:type="spellEnd"/>
            <w:r w:rsidRPr="00194F13">
              <w:rPr>
                <w:rFonts w:ascii="Arial" w:hAnsi="Arial" w:cs="Arial"/>
                <w:b/>
                <w:sz w:val="18"/>
                <w:szCs w:val="18"/>
              </w:rPr>
              <w:t xml:space="preserve"> Ü</w:t>
            </w:r>
            <w:r>
              <w:rPr>
                <w:rFonts w:ascii="Arial" w:hAnsi="Arial" w:cs="Arial"/>
                <w:b/>
                <w:sz w:val="18"/>
                <w:szCs w:val="18"/>
              </w:rPr>
              <w:t>NAL</w:t>
            </w:r>
            <w:r w:rsidRPr="00194F13">
              <w:rPr>
                <w:rFonts w:ascii="Arial" w:hAnsi="Arial" w:cs="Arial"/>
                <w:b/>
                <w:sz w:val="18"/>
                <w:szCs w:val="18"/>
              </w:rPr>
              <w:t>,</w:t>
            </w:r>
            <w:r>
              <w:rPr>
                <w:rFonts w:ascii="Arial" w:hAnsi="Arial" w:cs="Arial"/>
                <w:b/>
                <w:sz w:val="18"/>
                <w:szCs w:val="18"/>
              </w:rPr>
              <w:t xml:space="preserve"> </w:t>
            </w:r>
            <w:r w:rsidRPr="00C1558F">
              <w:rPr>
                <w:rFonts w:ascii="Century Gothic" w:hAnsi="Century Gothic" w:cs="Arial"/>
                <w:b/>
                <w:sz w:val="16"/>
                <w:szCs w:val="16"/>
                <w:u w:val="single"/>
              </w:rPr>
              <w:t>gulgununal@akdeniz.edu.tr</w:t>
            </w:r>
          </w:p>
          <w:p w14:paraId="20FC2380" w14:textId="77777777" w:rsidR="00044B04" w:rsidRDefault="00044B04" w:rsidP="00044B04">
            <w:pPr>
              <w:widowControl w:val="0"/>
              <w:autoSpaceDE w:val="0"/>
              <w:autoSpaceDN w:val="0"/>
              <w:adjustRightInd w:val="0"/>
              <w:spacing w:line="276" w:lineRule="auto"/>
              <w:ind w:left="0"/>
              <w:jc w:val="left"/>
              <w:cnfStyle w:val="000000000000" w:firstRow="0" w:lastRow="0" w:firstColumn="0" w:lastColumn="0" w:oddVBand="0" w:evenVBand="0" w:oddHBand="0" w:evenHBand="0" w:firstRowFirstColumn="0" w:firstRowLastColumn="0" w:lastRowFirstColumn="0" w:lastRowLastColumn="0"/>
              <w:rPr>
                <w:rFonts w:ascii="Arial" w:hAnsi="Arial" w:cs="Arial"/>
                <w:b/>
                <w:sz w:val="18"/>
                <w:szCs w:val="18"/>
              </w:rPr>
            </w:pPr>
            <w:proofErr w:type="spellStart"/>
            <w:r>
              <w:rPr>
                <w:rFonts w:ascii="Arial" w:hAnsi="Arial" w:cs="Arial"/>
                <w:b/>
                <w:sz w:val="18"/>
                <w:szCs w:val="18"/>
              </w:rPr>
              <w:t>Eğitim</w:t>
            </w:r>
            <w:proofErr w:type="spellEnd"/>
            <w:r>
              <w:rPr>
                <w:rFonts w:ascii="Arial" w:hAnsi="Arial" w:cs="Arial"/>
                <w:b/>
                <w:sz w:val="18"/>
                <w:szCs w:val="18"/>
              </w:rPr>
              <w:t xml:space="preserve"> </w:t>
            </w:r>
            <w:proofErr w:type="spellStart"/>
            <w:r>
              <w:rPr>
                <w:rFonts w:ascii="Arial" w:hAnsi="Arial" w:cs="Arial"/>
                <w:b/>
                <w:sz w:val="18"/>
                <w:szCs w:val="18"/>
              </w:rPr>
              <w:t>Destek</w:t>
            </w:r>
            <w:proofErr w:type="spellEnd"/>
            <w:r>
              <w:rPr>
                <w:rFonts w:ascii="Arial" w:hAnsi="Arial" w:cs="Arial"/>
                <w:b/>
                <w:sz w:val="18"/>
                <w:szCs w:val="18"/>
              </w:rPr>
              <w:t xml:space="preserve"> </w:t>
            </w:r>
            <w:proofErr w:type="spellStart"/>
            <w:r>
              <w:rPr>
                <w:rFonts w:ascii="Arial" w:hAnsi="Arial" w:cs="Arial"/>
                <w:b/>
                <w:sz w:val="18"/>
                <w:szCs w:val="18"/>
              </w:rPr>
              <w:t>Birimi</w:t>
            </w:r>
            <w:proofErr w:type="spellEnd"/>
          </w:p>
          <w:p w14:paraId="03EAB108" w14:textId="77777777" w:rsidR="00044B04" w:rsidRPr="003362A4" w:rsidRDefault="00044B04" w:rsidP="00044B04">
            <w:pPr>
              <w:widowControl w:val="0"/>
              <w:autoSpaceDE w:val="0"/>
              <w:autoSpaceDN w:val="0"/>
              <w:adjustRightInd w:val="0"/>
              <w:spacing w:line="276" w:lineRule="auto"/>
              <w:ind w:left="0"/>
              <w:jc w:val="left"/>
              <w:cnfStyle w:val="000000000000" w:firstRow="0" w:lastRow="0" w:firstColumn="0" w:lastColumn="0" w:oddVBand="0" w:evenVBand="0" w:oddHBand="0" w:evenHBand="0" w:firstRowFirstColumn="0" w:firstRowLastColumn="0" w:lastRowFirstColumn="0" w:lastRowLastColumn="0"/>
              <w:rPr>
                <w:rFonts w:ascii="Century Gothic" w:hAnsi="Century Gothic" w:cs="Arial"/>
                <w:b/>
                <w:sz w:val="16"/>
                <w:szCs w:val="16"/>
              </w:rPr>
            </w:pPr>
            <w:r w:rsidRPr="003362A4">
              <w:rPr>
                <w:rFonts w:ascii="Century Gothic" w:hAnsi="Century Gothic" w:cs="Arial"/>
                <w:sz w:val="16"/>
                <w:szCs w:val="16"/>
              </w:rPr>
              <w:t xml:space="preserve">Program </w:t>
            </w:r>
            <w:proofErr w:type="spellStart"/>
            <w:r w:rsidRPr="003362A4">
              <w:rPr>
                <w:rFonts w:ascii="Century Gothic" w:hAnsi="Century Gothic" w:cs="Arial"/>
                <w:sz w:val="16"/>
                <w:szCs w:val="16"/>
              </w:rPr>
              <w:t>Değerlendirme</w:t>
            </w:r>
            <w:proofErr w:type="spellEnd"/>
            <w:r w:rsidRPr="003362A4">
              <w:rPr>
                <w:rFonts w:ascii="Century Gothic" w:hAnsi="Century Gothic" w:cs="Arial"/>
                <w:sz w:val="16"/>
                <w:szCs w:val="16"/>
              </w:rPr>
              <w:t xml:space="preserve"> </w:t>
            </w:r>
            <w:proofErr w:type="spellStart"/>
            <w:r w:rsidRPr="003362A4">
              <w:rPr>
                <w:rFonts w:ascii="Century Gothic" w:hAnsi="Century Gothic" w:cs="Arial"/>
                <w:sz w:val="16"/>
                <w:szCs w:val="16"/>
              </w:rPr>
              <w:t>Kurulu</w:t>
            </w:r>
            <w:proofErr w:type="spellEnd"/>
            <w:r w:rsidRPr="003362A4">
              <w:rPr>
                <w:rFonts w:ascii="Century Gothic" w:hAnsi="Century Gothic" w:cs="Arial"/>
                <w:sz w:val="16"/>
                <w:szCs w:val="16"/>
              </w:rPr>
              <w:t xml:space="preserve"> </w:t>
            </w:r>
            <w:proofErr w:type="spellStart"/>
            <w:r w:rsidRPr="003362A4">
              <w:rPr>
                <w:rFonts w:ascii="Century Gothic" w:hAnsi="Century Gothic" w:cs="Arial"/>
                <w:sz w:val="16"/>
                <w:szCs w:val="16"/>
              </w:rPr>
              <w:t>Sekreter</w:t>
            </w:r>
            <w:r w:rsidRPr="003362A4">
              <w:rPr>
                <w:rFonts w:ascii="Century Gothic" w:hAnsi="Century Gothic" w:cs="Arial"/>
                <w:b/>
                <w:sz w:val="16"/>
                <w:szCs w:val="16"/>
              </w:rPr>
              <w:t>i</w:t>
            </w:r>
            <w:proofErr w:type="spellEnd"/>
          </w:p>
          <w:p w14:paraId="294749A2" w14:textId="77777777" w:rsidR="00044B04" w:rsidRPr="002516D5" w:rsidRDefault="00044B04" w:rsidP="00B96511">
            <w:pPr>
              <w:widowControl w:val="0"/>
              <w:autoSpaceDE w:val="0"/>
              <w:autoSpaceDN w:val="0"/>
              <w:adjustRightInd w:val="0"/>
              <w:spacing w:line="276"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sz w:val="18"/>
                <w:szCs w:val="18"/>
                <w:lang w:val="tr-TR"/>
              </w:rPr>
            </w:pPr>
          </w:p>
        </w:tc>
      </w:tr>
      <w:tr w:rsidR="00044B04" w:rsidRPr="002516D5" w14:paraId="77F8B30E" w14:textId="77777777" w:rsidTr="000A627C">
        <w:tc>
          <w:tcPr>
            <w:cnfStyle w:val="001000000000" w:firstRow="0" w:lastRow="0" w:firstColumn="1" w:lastColumn="0" w:oddVBand="0" w:evenVBand="0" w:oddHBand="0" w:evenHBand="0" w:firstRowFirstColumn="0" w:firstRowLastColumn="0" w:lastRowFirstColumn="0" w:lastRowLastColumn="0"/>
            <w:tcW w:w="2571" w:type="dxa"/>
            <w:vAlign w:val="top"/>
          </w:tcPr>
          <w:p w14:paraId="6C2BD998" w14:textId="77777777" w:rsidR="00044B04" w:rsidRPr="002516D5" w:rsidRDefault="00044B04" w:rsidP="00044B04">
            <w:pPr>
              <w:widowControl w:val="0"/>
              <w:autoSpaceDE w:val="0"/>
              <w:autoSpaceDN w:val="0"/>
              <w:adjustRightInd w:val="0"/>
              <w:spacing w:line="276" w:lineRule="auto"/>
              <w:jc w:val="center"/>
              <w:rPr>
                <w:rFonts w:ascii="Century Gothic" w:hAnsi="Century Gothic"/>
                <w:noProof/>
                <w:sz w:val="16"/>
                <w:szCs w:val="16"/>
                <w:lang w:val="tr-TR" w:eastAsia="en-US"/>
              </w:rPr>
            </w:pPr>
          </w:p>
        </w:tc>
        <w:tc>
          <w:tcPr>
            <w:tcW w:w="6767" w:type="dxa"/>
            <w:vAlign w:val="top"/>
          </w:tcPr>
          <w:p w14:paraId="157EEED8" w14:textId="77777777" w:rsidR="00487DF2" w:rsidRDefault="00487DF2" w:rsidP="00487DF2">
            <w:pPr>
              <w:widowControl w:val="0"/>
              <w:tabs>
                <w:tab w:val="left" w:pos="1065"/>
              </w:tabs>
              <w:autoSpaceDE w:val="0"/>
              <w:autoSpaceDN w:val="0"/>
              <w:adjustRightInd w:val="0"/>
              <w:spacing w:line="276" w:lineRule="auto"/>
              <w:ind w:left="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sz w:val="18"/>
                <w:szCs w:val="18"/>
                <w:lang w:val="tr-TR"/>
              </w:rPr>
            </w:pPr>
            <w:r>
              <w:rPr>
                <w:rFonts w:asciiTheme="majorHAnsi" w:hAnsiTheme="majorHAnsi" w:cstheme="majorHAnsi"/>
                <w:b/>
                <w:sz w:val="18"/>
                <w:szCs w:val="18"/>
                <w:lang w:val="tr-TR"/>
              </w:rPr>
              <w:t xml:space="preserve">Sinem Çalık </w:t>
            </w:r>
          </w:p>
          <w:p w14:paraId="69478651" w14:textId="396FEA5E" w:rsidR="00044B04" w:rsidRPr="002933D9" w:rsidRDefault="00044B04" w:rsidP="00487DF2">
            <w:pPr>
              <w:widowControl w:val="0"/>
              <w:tabs>
                <w:tab w:val="left" w:pos="1065"/>
              </w:tabs>
              <w:autoSpaceDE w:val="0"/>
              <w:autoSpaceDN w:val="0"/>
              <w:adjustRightInd w:val="0"/>
              <w:spacing w:line="276" w:lineRule="auto"/>
              <w:ind w:left="0"/>
              <w:jc w:val="left"/>
              <w:cnfStyle w:val="000000000000" w:firstRow="0" w:lastRow="0" w:firstColumn="0" w:lastColumn="0" w:oddVBand="0" w:evenVBand="0" w:oddHBand="0" w:evenHBand="0" w:firstRowFirstColumn="0" w:firstRowLastColumn="0" w:lastRowFirstColumn="0" w:lastRowLastColumn="0"/>
              <w:rPr>
                <w:rFonts w:ascii="Arial" w:hAnsi="Arial" w:cs="Arial"/>
                <w:sz w:val="18"/>
                <w:szCs w:val="18"/>
              </w:rPr>
            </w:pPr>
            <w:r w:rsidRPr="002933D9">
              <w:rPr>
                <w:rFonts w:asciiTheme="majorHAnsi" w:hAnsiTheme="majorHAnsi" w:cstheme="majorHAnsi"/>
                <w:sz w:val="18"/>
                <w:szCs w:val="18"/>
                <w:lang w:val="tr-TR"/>
              </w:rPr>
              <w:t>Dönem 4 öğrencisi</w:t>
            </w:r>
          </w:p>
        </w:tc>
      </w:tr>
    </w:tbl>
    <w:p w14:paraId="73F194BF" w14:textId="77777777" w:rsidR="00347F6A" w:rsidRPr="002516D5" w:rsidRDefault="00347F6A" w:rsidP="00665C23">
      <w:pPr>
        <w:pStyle w:val="xmsonormal"/>
        <w:spacing w:before="0" w:beforeAutospacing="0" w:after="0" w:afterAutospacing="0"/>
        <w:jc w:val="both"/>
        <w:rPr>
          <w:rFonts w:ascii="Tahoma" w:hAnsi="Tahoma" w:cs="Tahoma"/>
          <w:color w:val="000000"/>
          <w:sz w:val="16"/>
          <w:szCs w:val="16"/>
        </w:rPr>
      </w:pPr>
    </w:p>
    <w:p w14:paraId="15E45C79" w14:textId="77777777" w:rsidR="00347F6A" w:rsidRPr="002516D5" w:rsidRDefault="00347F6A" w:rsidP="00BB38C3">
      <w:pPr>
        <w:spacing w:after="0" w:line="240" w:lineRule="auto"/>
        <w:ind w:left="2160"/>
        <w:rPr>
          <w:rFonts w:ascii="Century Gothic" w:hAnsi="Century Gothic"/>
          <w:lang w:val="tr-TR"/>
        </w:rPr>
      </w:pPr>
    </w:p>
    <w:p w14:paraId="74BC55CF" w14:textId="77777777" w:rsidR="006E785C" w:rsidRPr="002516D5" w:rsidRDefault="006E785C" w:rsidP="00BB38C3">
      <w:pPr>
        <w:spacing w:after="0" w:line="240" w:lineRule="auto"/>
        <w:ind w:left="2160"/>
        <w:rPr>
          <w:rFonts w:ascii="Century Gothic" w:hAnsi="Century Gothic"/>
          <w:lang w:val="tr-TR"/>
        </w:rPr>
      </w:pPr>
    </w:p>
    <w:p w14:paraId="7834EDD1" w14:textId="77777777" w:rsidR="006E785C" w:rsidRPr="002516D5" w:rsidRDefault="006E785C" w:rsidP="00BB38C3">
      <w:pPr>
        <w:spacing w:after="0" w:line="240" w:lineRule="auto"/>
        <w:ind w:left="2160"/>
        <w:rPr>
          <w:rFonts w:ascii="Century Gothic" w:hAnsi="Century Gothic"/>
          <w:lang w:val="tr-TR"/>
        </w:rPr>
      </w:pPr>
    </w:p>
    <w:p w14:paraId="21946270" w14:textId="77777777" w:rsidR="006E785C" w:rsidRPr="002516D5" w:rsidRDefault="006E785C" w:rsidP="00BB38C3">
      <w:pPr>
        <w:spacing w:after="0" w:line="240" w:lineRule="auto"/>
        <w:ind w:left="2160"/>
        <w:rPr>
          <w:rFonts w:ascii="Century Gothic" w:hAnsi="Century Gothic"/>
          <w:lang w:val="tr-TR"/>
        </w:rPr>
      </w:pPr>
    </w:p>
    <w:p w14:paraId="549131BC" w14:textId="77777777" w:rsidR="006E785C" w:rsidRPr="002516D5" w:rsidRDefault="006E785C" w:rsidP="00BB38C3">
      <w:pPr>
        <w:spacing w:after="0" w:line="240" w:lineRule="auto"/>
        <w:ind w:left="2160"/>
        <w:rPr>
          <w:rFonts w:ascii="Century Gothic" w:hAnsi="Century Gothic"/>
          <w:lang w:val="tr-TR"/>
        </w:rPr>
      </w:pPr>
    </w:p>
    <w:p w14:paraId="612DEB56" w14:textId="77777777" w:rsidR="006E785C" w:rsidRPr="002516D5" w:rsidRDefault="006E785C" w:rsidP="00BB38C3">
      <w:pPr>
        <w:spacing w:after="0" w:line="240" w:lineRule="auto"/>
        <w:ind w:left="2160"/>
        <w:rPr>
          <w:rFonts w:ascii="Century Gothic" w:hAnsi="Century Gothic"/>
          <w:lang w:val="tr-TR"/>
        </w:rPr>
      </w:pPr>
    </w:p>
    <w:p w14:paraId="39AA2D9D" w14:textId="77777777" w:rsidR="006E785C" w:rsidRPr="002516D5" w:rsidRDefault="006E785C" w:rsidP="00BB38C3">
      <w:pPr>
        <w:spacing w:after="0" w:line="240" w:lineRule="auto"/>
        <w:ind w:left="2160"/>
        <w:rPr>
          <w:rFonts w:ascii="Century Gothic" w:hAnsi="Century Gothic"/>
          <w:lang w:val="tr-TR"/>
        </w:rPr>
      </w:pPr>
    </w:p>
    <w:p w14:paraId="50A4C50A" w14:textId="77777777" w:rsidR="006E785C" w:rsidRPr="002516D5" w:rsidRDefault="006E785C" w:rsidP="00BB38C3">
      <w:pPr>
        <w:spacing w:after="0" w:line="240" w:lineRule="auto"/>
        <w:ind w:left="2160"/>
        <w:rPr>
          <w:rFonts w:ascii="Century Gothic" w:hAnsi="Century Gothic"/>
          <w:lang w:val="tr-TR"/>
        </w:rPr>
      </w:pPr>
    </w:p>
    <w:p w14:paraId="5C27E4C7" w14:textId="77777777" w:rsidR="006E785C" w:rsidRPr="002516D5" w:rsidRDefault="006E785C" w:rsidP="00BB38C3">
      <w:pPr>
        <w:spacing w:after="0" w:line="240" w:lineRule="auto"/>
        <w:ind w:left="2160"/>
        <w:rPr>
          <w:rFonts w:ascii="Century Gothic" w:hAnsi="Century Gothic"/>
          <w:lang w:val="tr-TR"/>
        </w:rPr>
      </w:pPr>
    </w:p>
    <w:p w14:paraId="01807F76" w14:textId="62C4C00A" w:rsidR="00916A36" w:rsidRPr="002516D5" w:rsidRDefault="00916A36">
      <w:pPr>
        <w:rPr>
          <w:rFonts w:ascii="Century Gothic" w:hAnsi="Century Gothic"/>
          <w:lang w:val="tr-TR"/>
        </w:rPr>
      </w:pPr>
      <w:r w:rsidRPr="002516D5">
        <w:rPr>
          <w:rFonts w:ascii="Century Gothic" w:hAnsi="Century Gothic"/>
          <w:lang w:val="tr-TR"/>
        </w:rPr>
        <w:br w:type="page"/>
      </w:r>
    </w:p>
    <w:p w14:paraId="310838F1" w14:textId="77777777" w:rsidR="006E785C" w:rsidRPr="002516D5" w:rsidRDefault="006E785C" w:rsidP="00BB38C3">
      <w:pPr>
        <w:spacing w:after="0" w:line="240" w:lineRule="auto"/>
        <w:ind w:left="2160"/>
        <w:rPr>
          <w:rFonts w:ascii="Century Gothic" w:hAnsi="Century Gothic"/>
          <w:lang w:val="tr-TR"/>
        </w:rPr>
      </w:pPr>
    </w:p>
    <w:p w14:paraId="39A68B30" w14:textId="77777777" w:rsidR="008B3070" w:rsidRPr="002516D5" w:rsidRDefault="008B3070" w:rsidP="001016A0">
      <w:pPr>
        <w:spacing w:line="276" w:lineRule="auto"/>
        <w:rPr>
          <w:rFonts w:ascii="Century Gothic" w:hAnsi="Century Gothic"/>
          <w:b/>
          <w:sz w:val="22"/>
          <w:lang w:val="tr-TR"/>
        </w:rPr>
      </w:pPr>
    </w:p>
    <w:p w14:paraId="4536888E" w14:textId="77777777" w:rsidR="00BB38C3" w:rsidRPr="002516D5" w:rsidRDefault="00BB38C3" w:rsidP="001016A0">
      <w:pPr>
        <w:spacing w:line="276" w:lineRule="auto"/>
        <w:rPr>
          <w:rFonts w:ascii="Century Gothic" w:hAnsi="Century Gothic"/>
          <w:lang w:val="tr-TR"/>
        </w:rPr>
      </w:pPr>
      <w:r w:rsidRPr="002516D5">
        <w:rPr>
          <w:rFonts w:ascii="Century Gothic" w:hAnsi="Century Gothic"/>
          <w:b/>
          <w:sz w:val="22"/>
          <w:lang w:val="tr-TR"/>
        </w:rPr>
        <w:t xml:space="preserve">Amaç: </w:t>
      </w:r>
    </w:p>
    <w:p w14:paraId="582185E7" w14:textId="77777777" w:rsidR="00BB38C3" w:rsidRPr="002516D5" w:rsidRDefault="00BB38C3" w:rsidP="001016A0">
      <w:pPr>
        <w:widowControl w:val="0"/>
        <w:autoSpaceDE w:val="0"/>
        <w:autoSpaceDN w:val="0"/>
        <w:adjustRightInd w:val="0"/>
        <w:spacing w:line="360" w:lineRule="auto"/>
        <w:jc w:val="both"/>
        <w:rPr>
          <w:rFonts w:ascii="Century Gothic" w:hAnsi="Century Gothic"/>
          <w:lang w:val="tr-TR"/>
        </w:rPr>
      </w:pPr>
      <w:r w:rsidRPr="002516D5">
        <w:rPr>
          <w:rFonts w:ascii="Century Gothic" w:hAnsi="Century Gothic"/>
          <w:lang w:val="tr-TR"/>
        </w:rPr>
        <w:t>Akdeniz Üniversitesi Tıp Fakültesi’nin misyon ve vizyonuyla, eğitim programının amaç ve hedefleri doğrultusunda, kuramsal eğitim programı değerlendirme yaklaşımlarını temel alan, nicel ve nitel değerlendirme yöntemlerinin kullanıldığı, sürekli ve sistematik eğitim programı değerlendirme modeli geliştirmek ve uygulama planını oluşturmak</w:t>
      </w:r>
      <w:r w:rsidR="002F1B09" w:rsidRPr="002516D5">
        <w:rPr>
          <w:rFonts w:ascii="Century Gothic" w:hAnsi="Century Gothic"/>
          <w:lang w:val="tr-TR"/>
        </w:rPr>
        <w:t>tır.</w:t>
      </w:r>
    </w:p>
    <w:p w14:paraId="191AD25A" w14:textId="77777777" w:rsidR="00BB38C3" w:rsidRPr="002516D5" w:rsidRDefault="00BB38C3" w:rsidP="00812AA9">
      <w:pPr>
        <w:widowControl w:val="0"/>
        <w:autoSpaceDE w:val="0"/>
        <w:autoSpaceDN w:val="0"/>
        <w:adjustRightInd w:val="0"/>
        <w:spacing w:line="360" w:lineRule="auto"/>
        <w:jc w:val="both"/>
        <w:rPr>
          <w:rFonts w:ascii="Century Gothic" w:hAnsi="Century Gothic"/>
          <w:lang w:val="tr-TR"/>
        </w:rPr>
      </w:pPr>
    </w:p>
    <w:p w14:paraId="35047B98" w14:textId="77777777" w:rsidR="00BB38C3" w:rsidRPr="002516D5" w:rsidRDefault="00BB38C3" w:rsidP="00812AA9">
      <w:pPr>
        <w:widowControl w:val="0"/>
        <w:autoSpaceDE w:val="0"/>
        <w:autoSpaceDN w:val="0"/>
        <w:adjustRightInd w:val="0"/>
        <w:spacing w:line="360" w:lineRule="auto"/>
        <w:jc w:val="both"/>
        <w:rPr>
          <w:rFonts w:ascii="Century Gothic" w:hAnsi="Century Gothic"/>
          <w:b/>
          <w:lang w:val="tr-TR"/>
        </w:rPr>
      </w:pPr>
      <w:r w:rsidRPr="002516D5">
        <w:rPr>
          <w:rFonts w:ascii="Century Gothic" w:hAnsi="Century Gothic"/>
          <w:b/>
          <w:lang w:val="tr-TR"/>
        </w:rPr>
        <w:t>Hedefler:</w:t>
      </w:r>
    </w:p>
    <w:p w14:paraId="08065934" w14:textId="77777777" w:rsidR="00BB38C3" w:rsidRPr="002516D5" w:rsidRDefault="00BB38C3" w:rsidP="005445D8">
      <w:pPr>
        <w:widowControl w:val="0"/>
        <w:numPr>
          <w:ilvl w:val="0"/>
          <w:numId w:val="8"/>
        </w:numPr>
        <w:autoSpaceDE w:val="0"/>
        <w:autoSpaceDN w:val="0"/>
        <w:adjustRightInd w:val="0"/>
        <w:spacing w:before="0" w:after="0" w:line="360" w:lineRule="auto"/>
        <w:jc w:val="both"/>
        <w:rPr>
          <w:rFonts w:ascii="Century Gothic" w:hAnsi="Century Gothic"/>
          <w:lang w:val="tr-TR"/>
        </w:rPr>
      </w:pPr>
      <w:r w:rsidRPr="002516D5">
        <w:rPr>
          <w:rFonts w:ascii="Century Gothic" w:hAnsi="Century Gothic"/>
          <w:lang w:val="tr-TR"/>
        </w:rPr>
        <w:t>Öğretim üyesi, öğrencilerden düzenli olarak alınan geribildirimleri değerlendirmek ve eğitim programı öğrenim hedefleri ile ilişkilendirilmiş öğrenci performanslarını izlemek</w:t>
      </w:r>
    </w:p>
    <w:p w14:paraId="7698D157" w14:textId="77777777" w:rsidR="00BB38C3" w:rsidRPr="002516D5" w:rsidRDefault="00BB38C3" w:rsidP="005445D8">
      <w:pPr>
        <w:widowControl w:val="0"/>
        <w:numPr>
          <w:ilvl w:val="0"/>
          <w:numId w:val="8"/>
        </w:numPr>
        <w:autoSpaceDE w:val="0"/>
        <w:autoSpaceDN w:val="0"/>
        <w:adjustRightInd w:val="0"/>
        <w:spacing w:before="0" w:after="0" w:line="360" w:lineRule="auto"/>
        <w:jc w:val="both"/>
        <w:rPr>
          <w:rFonts w:ascii="Century Gothic" w:hAnsi="Century Gothic"/>
          <w:lang w:val="tr-TR"/>
        </w:rPr>
      </w:pPr>
      <w:r w:rsidRPr="002516D5">
        <w:rPr>
          <w:rFonts w:ascii="Century Gothic" w:hAnsi="Century Gothic"/>
          <w:lang w:val="tr-TR"/>
        </w:rPr>
        <w:t>Dönem, ders kurulu ve staj düzeyinde, ders programını değerlendirmek ve öğretim üyeleri ile paylaşmak</w:t>
      </w:r>
    </w:p>
    <w:p w14:paraId="5FA3F24F" w14:textId="77777777" w:rsidR="00BB38C3" w:rsidRPr="002516D5" w:rsidRDefault="00BB38C3" w:rsidP="005445D8">
      <w:pPr>
        <w:widowControl w:val="0"/>
        <w:numPr>
          <w:ilvl w:val="0"/>
          <w:numId w:val="8"/>
        </w:numPr>
        <w:autoSpaceDE w:val="0"/>
        <w:autoSpaceDN w:val="0"/>
        <w:adjustRightInd w:val="0"/>
        <w:spacing w:before="0" w:after="0" w:line="360" w:lineRule="auto"/>
        <w:jc w:val="both"/>
        <w:rPr>
          <w:rFonts w:ascii="Century Gothic" w:hAnsi="Century Gothic"/>
          <w:lang w:val="tr-TR"/>
        </w:rPr>
      </w:pPr>
      <w:r w:rsidRPr="002516D5">
        <w:rPr>
          <w:rFonts w:ascii="Century Gothic" w:hAnsi="Century Gothic"/>
          <w:lang w:val="tr-TR"/>
        </w:rPr>
        <w:t>Eğitim programı değerlendirme alışkanlığını kurumsal kültür haline getirmek</w:t>
      </w:r>
    </w:p>
    <w:p w14:paraId="2F93BCB5" w14:textId="77777777" w:rsidR="00BB38C3" w:rsidRPr="002516D5" w:rsidRDefault="00BB38C3" w:rsidP="005445D8">
      <w:pPr>
        <w:widowControl w:val="0"/>
        <w:numPr>
          <w:ilvl w:val="0"/>
          <w:numId w:val="8"/>
        </w:numPr>
        <w:autoSpaceDE w:val="0"/>
        <w:autoSpaceDN w:val="0"/>
        <w:adjustRightInd w:val="0"/>
        <w:spacing w:before="0" w:after="0" w:line="360" w:lineRule="auto"/>
        <w:jc w:val="both"/>
        <w:rPr>
          <w:rFonts w:ascii="Century Gothic" w:hAnsi="Century Gothic"/>
          <w:lang w:val="tr-TR"/>
        </w:rPr>
      </w:pPr>
      <w:r w:rsidRPr="002516D5">
        <w:rPr>
          <w:rFonts w:ascii="Century Gothic" w:hAnsi="Century Gothic"/>
          <w:lang w:val="tr-TR"/>
        </w:rPr>
        <w:t>Evrensel eğitim programı değerlendirme modellerini izleyerek kuruma ait eğitim programı değerlendirme sistemi geliştirmek, zaman çizelgesi ile nicel ve nitel verilerin sistematik olarak toplanmasını sağlamak</w:t>
      </w:r>
    </w:p>
    <w:p w14:paraId="51BB36D5" w14:textId="77777777" w:rsidR="00BB38C3" w:rsidRPr="002516D5" w:rsidRDefault="00BB38C3" w:rsidP="005445D8">
      <w:pPr>
        <w:widowControl w:val="0"/>
        <w:numPr>
          <w:ilvl w:val="0"/>
          <w:numId w:val="8"/>
        </w:numPr>
        <w:autoSpaceDE w:val="0"/>
        <w:autoSpaceDN w:val="0"/>
        <w:adjustRightInd w:val="0"/>
        <w:spacing w:before="0" w:after="0" w:line="360" w:lineRule="auto"/>
        <w:jc w:val="both"/>
        <w:rPr>
          <w:rFonts w:ascii="Century Gothic" w:hAnsi="Century Gothic"/>
          <w:lang w:val="tr-TR"/>
        </w:rPr>
      </w:pPr>
      <w:r w:rsidRPr="002516D5">
        <w:rPr>
          <w:rFonts w:ascii="Century Gothic" w:hAnsi="Century Gothic"/>
          <w:lang w:val="tr-TR"/>
        </w:rPr>
        <w:t>Mezunların eğitim programına ve tıbbi kariyerine ilişkin görüşlerini belli sürelerle toplamak ve değerlendirmek</w:t>
      </w:r>
    </w:p>
    <w:p w14:paraId="1633635F" w14:textId="77777777" w:rsidR="00BB38C3" w:rsidRPr="002516D5" w:rsidRDefault="00BB38C3" w:rsidP="005445D8">
      <w:pPr>
        <w:widowControl w:val="0"/>
        <w:numPr>
          <w:ilvl w:val="0"/>
          <w:numId w:val="8"/>
        </w:numPr>
        <w:autoSpaceDE w:val="0"/>
        <w:autoSpaceDN w:val="0"/>
        <w:adjustRightInd w:val="0"/>
        <w:spacing w:before="0" w:after="0" w:line="360" w:lineRule="auto"/>
        <w:jc w:val="both"/>
        <w:rPr>
          <w:rFonts w:ascii="Century Gothic" w:hAnsi="Century Gothic"/>
          <w:lang w:val="tr-TR"/>
        </w:rPr>
      </w:pPr>
      <w:r w:rsidRPr="002516D5">
        <w:rPr>
          <w:rFonts w:ascii="Century Gothic" w:hAnsi="Century Gothic"/>
          <w:lang w:val="tr-TR"/>
        </w:rPr>
        <w:t>Program değerlendirme sonuçlarını düzenli olarak raporlamak, fakülte yönetimi, EÖKK, öğretim üyeleri ve öğrencilere düzenli olarak paylaşılmasını sağlamak</w:t>
      </w:r>
    </w:p>
    <w:p w14:paraId="4C77ECC2" w14:textId="77777777" w:rsidR="00BB38C3" w:rsidRPr="002516D5" w:rsidRDefault="00BB38C3" w:rsidP="005445D8">
      <w:pPr>
        <w:widowControl w:val="0"/>
        <w:numPr>
          <w:ilvl w:val="0"/>
          <w:numId w:val="8"/>
        </w:numPr>
        <w:autoSpaceDE w:val="0"/>
        <w:autoSpaceDN w:val="0"/>
        <w:adjustRightInd w:val="0"/>
        <w:spacing w:before="0" w:after="0" w:line="360" w:lineRule="auto"/>
        <w:jc w:val="both"/>
        <w:rPr>
          <w:rFonts w:ascii="Century Gothic" w:hAnsi="Century Gothic"/>
          <w:lang w:val="tr-TR"/>
        </w:rPr>
      </w:pPr>
      <w:r w:rsidRPr="002516D5">
        <w:rPr>
          <w:rFonts w:ascii="Century Gothic" w:hAnsi="Century Gothic"/>
          <w:lang w:val="tr-TR"/>
        </w:rPr>
        <w:t xml:space="preserve">Program değerlendirme sürecinin geçerlilik ve güvenirlik kanıtlarını sürekli toplamak </w:t>
      </w:r>
    </w:p>
    <w:p w14:paraId="2FC29FA0" w14:textId="77777777" w:rsidR="004D1DEB" w:rsidRPr="002516D5" w:rsidRDefault="00BB38C3" w:rsidP="00031E43">
      <w:pPr>
        <w:widowControl w:val="0"/>
        <w:numPr>
          <w:ilvl w:val="0"/>
          <w:numId w:val="8"/>
        </w:numPr>
        <w:autoSpaceDE w:val="0"/>
        <w:autoSpaceDN w:val="0"/>
        <w:adjustRightInd w:val="0"/>
        <w:spacing w:before="0" w:after="0" w:line="360" w:lineRule="auto"/>
        <w:jc w:val="both"/>
        <w:rPr>
          <w:rFonts w:ascii="Century Gothic" w:hAnsi="Century Gothic"/>
          <w:lang w:val="tr-TR"/>
        </w:rPr>
      </w:pPr>
      <w:r w:rsidRPr="002516D5">
        <w:rPr>
          <w:rFonts w:ascii="Century Gothic" w:hAnsi="Century Gothic"/>
          <w:lang w:val="tr-TR"/>
        </w:rPr>
        <w:t>Program değerlendirme etkinliklerini sürekli iyileştirmek, süreçte karşılaşılan sorunları belirlemek EÖKK ve fakülte yönetimi ile paylaşılmasını sağlam</w:t>
      </w:r>
      <w:r w:rsidR="00710E0E" w:rsidRPr="002516D5">
        <w:rPr>
          <w:rFonts w:ascii="Century Gothic" w:hAnsi="Century Gothic"/>
          <w:lang w:val="tr-TR"/>
        </w:rPr>
        <w:t>aktır</w:t>
      </w:r>
      <w:r w:rsidR="00170353" w:rsidRPr="002516D5">
        <w:rPr>
          <w:rFonts w:ascii="Century Gothic" w:hAnsi="Century Gothic"/>
          <w:lang w:val="tr-TR"/>
        </w:rPr>
        <w:t>.</w:t>
      </w:r>
    </w:p>
    <w:p w14:paraId="58728C19" w14:textId="77777777" w:rsidR="00170353" w:rsidRPr="002516D5" w:rsidRDefault="00170353" w:rsidP="00170353">
      <w:pPr>
        <w:widowControl w:val="0"/>
        <w:autoSpaceDE w:val="0"/>
        <w:autoSpaceDN w:val="0"/>
        <w:adjustRightInd w:val="0"/>
        <w:spacing w:before="0" w:after="0" w:line="360" w:lineRule="auto"/>
        <w:jc w:val="both"/>
        <w:rPr>
          <w:rFonts w:ascii="Century Gothic" w:hAnsi="Century Gothic"/>
          <w:lang w:val="tr-TR"/>
        </w:rPr>
      </w:pPr>
    </w:p>
    <w:p w14:paraId="3D758628" w14:textId="77777777" w:rsidR="00170353" w:rsidRPr="002516D5" w:rsidRDefault="00170353" w:rsidP="00170353">
      <w:pPr>
        <w:widowControl w:val="0"/>
        <w:autoSpaceDE w:val="0"/>
        <w:autoSpaceDN w:val="0"/>
        <w:adjustRightInd w:val="0"/>
        <w:spacing w:before="0" w:after="0" w:line="360" w:lineRule="auto"/>
        <w:jc w:val="both"/>
        <w:rPr>
          <w:rFonts w:ascii="Century Gothic" w:hAnsi="Century Gothic"/>
          <w:lang w:val="tr-TR"/>
        </w:rPr>
      </w:pPr>
    </w:p>
    <w:p w14:paraId="60A875A9" w14:textId="77777777" w:rsidR="00170353" w:rsidRPr="002516D5" w:rsidRDefault="00170353" w:rsidP="00170353">
      <w:pPr>
        <w:widowControl w:val="0"/>
        <w:autoSpaceDE w:val="0"/>
        <w:autoSpaceDN w:val="0"/>
        <w:adjustRightInd w:val="0"/>
        <w:spacing w:before="0" w:after="0" w:line="360" w:lineRule="auto"/>
        <w:jc w:val="both"/>
        <w:rPr>
          <w:rFonts w:ascii="Century Gothic" w:hAnsi="Century Gothic"/>
          <w:lang w:val="tr-TR"/>
        </w:rPr>
      </w:pPr>
    </w:p>
    <w:p w14:paraId="39B6B906" w14:textId="77777777" w:rsidR="00170353" w:rsidRPr="002516D5" w:rsidRDefault="00170353" w:rsidP="00170353">
      <w:pPr>
        <w:widowControl w:val="0"/>
        <w:autoSpaceDE w:val="0"/>
        <w:autoSpaceDN w:val="0"/>
        <w:adjustRightInd w:val="0"/>
        <w:spacing w:before="0" w:after="0" w:line="360" w:lineRule="auto"/>
        <w:jc w:val="both"/>
        <w:rPr>
          <w:rFonts w:ascii="Century Gothic" w:hAnsi="Century Gothic"/>
          <w:lang w:val="tr-TR"/>
        </w:rPr>
      </w:pPr>
    </w:p>
    <w:p w14:paraId="31E4F2D9" w14:textId="77777777" w:rsidR="00170353" w:rsidRPr="002516D5" w:rsidRDefault="00170353" w:rsidP="00170353">
      <w:pPr>
        <w:widowControl w:val="0"/>
        <w:autoSpaceDE w:val="0"/>
        <w:autoSpaceDN w:val="0"/>
        <w:adjustRightInd w:val="0"/>
        <w:spacing w:before="0" w:after="0" w:line="360" w:lineRule="auto"/>
        <w:jc w:val="both"/>
        <w:rPr>
          <w:rFonts w:ascii="Century Gothic" w:hAnsi="Century Gothic"/>
          <w:lang w:val="tr-TR"/>
        </w:rPr>
      </w:pPr>
    </w:p>
    <w:p w14:paraId="3745363D" w14:textId="77777777" w:rsidR="00CF698B" w:rsidRPr="002516D5" w:rsidRDefault="00CF698B" w:rsidP="00170353">
      <w:pPr>
        <w:widowControl w:val="0"/>
        <w:autoSpaceDE w:val="0"/>
        <w:autoSpaceDN w:val="0"/>
        <w:adjustRightInd w:val="0"/>
        <w:spacing w:before="0" w:after="0" w:line="360" w:lineRule="auto"/>
        <w:jc w:val="both"/>
        <w:rPr>
          <w:rFonts w:ascii="Century Gothic" w:hAnsi="Century Gothic"/>
          <w:lang w:val="tr-TR"/>
        </w:rPr>
      </w:pPr>
    </w:p>
    <w:p w14:paraId="753E9FF8" w14:textId="77777777" w:rsidR="00CF698B" w:rsidRPr="002516D5" w:rsidRDefault="00CF698B" w:rsidP="00170353">
      <w:pPr>
        <w:widowControl w:val="0"/>
        <w:autoSpaceDE w:val="0"/>
        <w:autoSpaceDN w:val="0"/>
        <w:adjustRightInd w:val="0"/>
        <w:spacing w:before="0" w:after="0" w:line="360" w:lineRule="auto"/>
        <w:jc w:val="both"/>
        <w:rPr>
          <w:rFonts w:ascii="Century Gothic" w:hAnsi="Century Gothic"/>
          <w:lang w:val="tr-TR"/>
        </w:rPr>
      </w:pPr>
    </w:p>
    <w:p w14:paraId="7E8BD6D0" w14:textId="77777777" w:rsidR="00CF698B" w:rsidRPr="002516D5" w:rsidRDefault="00CF698B" w:rsidP="00170353">
      <w:pPr>
        <w:widowControl w:val="0"/>
        <w:autoSpaceDE w:val="0"/>
        <w:autoSpaceDN w:val="0"/>
        <w:adjustRightInd w:val="0"/>
        <w:spacing w:before="0" w:after="0" w:line="360" w:lineRule="auto"/>
        <w:jc w:val="both"/>
        <w:rPr>
          <w:rFonts w:ascii="Century Gothic" w:hAnsi="Century Gothic"/>
          <w:lang w:val="tr-TR"/>
        </w:rPr>
      </w:pPr>
    </w:p>
    <w:p w14:paraId="55BCF527" w14:textId="77777777" w:rsidR="00CF698B" w:rsidRPr="002516D5" w:rsidRDefault="00CF698B" w:rsidP="00170353">
      <w:pPr>
        <w:widowControl w:val="0"/>
        <w:autoSpaceDE w:val="0"/>
        <w:autoSpaceDN w:val="0"/>
        <w:adjustRightInd w:val="0"/>
        <w:spacing w:before="0" w:after="0" w:line="360" w:lineRule="auto"/>
        <w:jc w:val="both"/>
        <w:rPr>
          <w:rFonts w:ascii="Century Gothic" w:hAnsi="Century Gothic"/>
          <w:lang w:val="tr-TR"/>
        </w:rPr>
      </w:pPr>
    </w:p>
    <w:p w14:paraId="4D15C24B" w14:textId="7D4EF527" w:rsidR="00CF698B" w:rsidRPr="002516D5" w:rsidRDefault="00BE072D" w:rsidP="00170353">
      <w:pPr>
        <w:widowControl w:val="0"/>
        <w:autoSpaceDE w:val="0"/>
        <w:autoSpaceDN w:val="0"/>
        <w:adjustRightInd w:val="0"/>
        <w:spacing w:before="0" w:after="0" w:line="360" w:lineRule="auto"/>
        <w:jc w:val="both"/>
        <w:rPr>
          <w:rFonts w:ascii="Century Gothic" w:hAnsi="Century Gothic"/>
          <w:lang w:val="tr-TR"/>
        </w:rPr>
      </w:pPr>
      <w:r w:rsidRPr="002516D5">
        <w:rPr>
          <w:rFonts w:ascii="Century Gothic" w:hAnsi="Century Gothic"/>
          <w:lang w:val="tr-TR"/>
        </w:rPr>
        <w:t>Akdeniz Üniversitesi Tıp Fakültesi 20</w:t>
      </w:r>
      <w:r w:rsidR="00916A36" w:rsidRPr="002516D5">
        <w:rPr>
          <w:rFonts w:ascii="Century Gothic" w:hAnsi="Century Gothic"/>
          <w:lang w:val="tr-TR"/>
        </w:rPr>
        <w:t>20</w:t>
      </w:r>
      <w:r w:rsidRPr="002516D5">
        <w:rPr>
          <w:rFonts w:ascii="Century Gothic" w:hAnsi="Century Gothic"/>
          <w:lang w:val="tr-TR"/>
        </w:rPr>
        <w:t>-20</w:t>
      </w:r>
      <w:r w:rsidR="00916A36" w:rsidRPr="002516D5">
        <w:rPr>
          <w:rFonts w:ascii="Century Gothic" w:hAnsi="Century Gothic"/>
          <w:lang w:val="tr-TR"/>
        </w:rPr>
        <w:t>21</w:t>
      </w:r>
      <w:r w:rsidR="00243587" w:rsidRPr="002516D5">
        <w:rPr>
          <w:rFonts w:ascii="Century Gothic" w:hAnsi="Century Gothic"/>
          <w:lang w:val="tr-TR"/>
        </w:rPr>
        <w:t xml:space="preserve"> program </w:t>
      </w:r>
      <w:r w:rsidRPr="002516D5">
        <w:rPr>
          <w:rFonts w:ascii="Century Gothic" w:hAnsi="Century Gothic"/>
          <w:lang w:val="tr-TR"/>
        </w:rPr>
        <w:t>değerlendirme raporunun amacı</w:t>
      </w:r>
      <w:r w:rsidR="004D5D24" w:rsidRPr="002516D5">
        <w:rPr>
          <w:rFonts w:ascii="Century Gothic" w:hAnsi="Century Gothic"/>
          <w:lang w:val="tr-TR"/>
        </w:rPr>
        <w:t>,</w:t>
      </w:r>
      <w:r w:rsidRPr="002516D5">
        <w:rPr>
          <w:rFonts w:ascii="Century Gothic" w:hAnsi="Century Gothic"/>
          <w:lang w:val="tr-TR"/>
        </w:rPr>
        <w:t xml:space="preserve"> eğitim ile ilgili tüm kuru</w:t>
      </w:r>
      <w:r w:rsidR="00243587" w:rsidRPr="002516D5">
        <w:rPr>
          <w:rFonts w:ascii="Century Gothic" w:hAnsi="Century Gothic"/>
          <w:lang w:val="tr-TR"/>
        </w:rPr>
        <w:t>l</w:t>
      </w:r>
      <w:r w:rsidRPr="002516D5">
        <w:rPr>
          <w:rFonts w:ascii="Century Gothic" w:hAnsi="Century Gothic"/>
          <w:lang w:val="tr-TR"/>
        </w:rPr>
        <w:t xml:space="preserve">lara iyileştirme sürecinde kullanacakları verilerin analizini sunmaktır. Bu amaçla </w:t>
      </w:r>
      <w:proofErr w:type="spellStart"/>
      <w:r w:rsidRPr="002516D5">
        <w:rPr>
          <w:rFonts w:ascii="Century Gothic" w:hAnsi="Century Gothic"/>
          <w:lang w:val="tr-TR"/>
        </w:rPr>
        <w:t>Kirkpatrick</w:t>
      </w:r>
      <w:proofErr w:type="spellEnd"/>
      <w:r w:rsidRPr="002516D5">
        <w:rPr>
          <w:rFonts w:ascii="Century Gothic" w:hAnsi="Century Gothic"/>
          <w:lang w:val="tr-TR"/>
        </w:rPr>
        <w:t xml:space="preserve"> değerlendirme modeli kullanılmıştır.  </w:t>
      </w:r>
      <w:r w:rsidR="00542AF3" w:rsidRPr="002516D5">
        <w:rPr>
          <w:rFonts w:ascii="Century Gothic" w:hAnsi="Century Gothic"/>
          <w:lang w:val="tr-TR"/>
        </w:rPr>
        <w:t>Raporun ilk bölümünde ders kurulları ve stajların geribildir</w:t>
      </w:r>
      <w:r w:rsidR="001061D7" w:rsidRPr="002516D5">
        <w:rPr>
          <w:rFonts w:ascii="Century Gothic" w:hAnsi="Century Gothic"/>
          <w:lang w:val="tr-TR"/>
        </w:rPr>
        <w:t>i</w:t>
      </w:r>
      <w:r w:rsidR="00542AF3" w:rsidRPr="002516D5">
        <w:rPr>
          <w:rFonts w:ascii="Century Gothic" w:hAnsi="Century Gothic"/>
          <w:lang w:val="tr-TR"/>
        </w:rPr>
        <w:t>mlerinin nicel verilerinin analizinden</w:t>
      </w:r>
      <w:r w:rsidR="00243587" w:rsidRPr="002516D5">
        <w:rPr>
          <w:rFonts w:ascii="Century Gothic" w:hAnsi="Century Gothic"/>
          <w:lang w:val="tr-TR"/>
        </w:rPr>
        <w:t xml:space="preserve"> oluşan memnuniyet düzeyi sunulmuştur. </w:t>
      </w:r>
      <w:r w:rsidR="00542AF3" w:rsidRPr="002516D5">
        <w:rPr>
          <w:rFonts w:ascii="Century Gothic" w:hAnsi="Century Gothic"/>
          <w:lang w:val="tr-TR"/>
        </w:rPr>
        <w:t>İkinci bölüm</w:t>
      </w:r>
      <w:r w:rsidR="00A56DA3" w:rsidRPr="002516D5">
        <w:rPr>
          <w:rFonts w:ascii="Century Gothic" w:hAnsi="Century Gothic"/>
          <w:lang w:val="tr-TR"/>
        </w:rPr>
        <w:t xml:space="preserve"> de</w:t>
      </w:r>
      <w:r w:rsidR="00601DA3" w:rsidRPr="002516D5">
        <w:rPr>
          <w:rFonts w:ascii="Century Gothic" w:hAnsi="Century Gothic"/>
          <w:lang w:val="tr-TR"/>
        </w:rPr>
        <w:t xml:space="preserve"> ise</w:t>
      </w:r>
      <w:r w:rsidR="00542AF3" w:rsidRPr="002516D5">
        <w:rPr>
          <w:rFonts w:ascii="Century Gothic" w:hAnsi="Century Gothic"/>
          <w:lang w:val="tr-TR"/>
        </w:rPr>
        <w:t xml:space="preserve"> öğrenci </w:t>
      </w:r>
      <w:r w:rsidR="00601DA3" w:rsidRPr="002516D5">
        <w:rPr>
          <w:rFonts w:ascii="Century Gothic" w:hAnsi="Century Gothic"/>
          <w:lang w:val="tr-TR"/>
        </w:rPr>
        <w:t>başarısının</w:t>
      </w:r>
      <w:r w:rsidR="00542AF3" w:rsidRPr="002516D5">
        <w:rPr>
          <w:rFonts w:ascii="Century Gothic" w:hAnsi="Century Gothic"/>
          <w:lang w:val="tr-TR"/>
        </w:rPr>
        <w:t xml:space="preserve"> değerlendirildiği </w:t>
      </w:r>
      <w:r w:rsidR="00A56DA3" w:rsidRPr="002516D5">
        <w:rPr>
          <w:rFonts w:ascii="Century Gothic" w:hAnsi="Century Gothic"/>
          <w:lang w:val="tr-TR"/>
        </w:rPr>
        <w:t>tablolar yer almaktadır.</w:t>
      </w:r>
    </w:p>
    <w:p w14:paraId="56CB8B04" w14:textId="77777777" w:rsidR="00CF698B" w:rsidRPr="002516D5" w:rsidRDefault="00CF698B" w:rsidP="00170353">
      <w:pPr>
        <w:widowControl w:val="0"/>
        <w:autoSpaceDE w:val="0"/>
        <w:autoSpaceDN w:val="0"/>
        <w:adjustRightInd w:val="0"/>
        <w:spacing w:before="0" w:after="0" w:line="360" w:lineRule="auto"/>
        <w:jc w:val="both"/>
        <w:rPr>
          <w:rFonts w:ascii="Century Gothic" w:hAnsi="Century Gothic"/>
          <w:lang w:val="tr-TR"/>
        </w:rPr>
      </w:pPr>
    </w:p>
    <w:p w14:paraId="59A0F523" w14:textId="77777777" w:rsidR="00CF698B" w:rsidRPr="002516D5" w:rsidRDefault="00CF698B" w:rsidP="00170353">
      <w:pPr>
        <w:widowControl w:val="0"/>
        <w:autoSpaceDE w:val="0"/>
        <w:autoSpaceDN w:val="0"/>
        <w:adjustRightInd w:val="0"/>
        <w:spacing w:before="0" w:after="0" w:line="360" w:lineRule="auto"/>
        <w:jc w:val="both"/>
        <w:rPr>
          <w:rFonts w:ascii="Century Gothic" w:hAnsi="Century Gothic"/>
          <w:lang w:val="tr-TR"/>
        </w:rPr>
      </w:pPr>
    </w:p>
    <w:p w14:paraId="0EE93402" w14:textId="77777777" w:rsidR="00CF698B" w:rsidRPr="002516D5" w:rsidRDefault="00CF698B" w:rsidP="00170353">
      <w:pPr>
        <w:widowControl w:val="0"/>
        <w:autoSpaceDE w:val="0"/>
        <w:autoSpaceDN w:val="0"/>
        <w:adjustRightInd w:val="0"/>
        <w:spacing w:before="0" w:after="0" w:line="360" w:lineRule="auto"/>
        <w:jc w:val="both"/>
        <w:rPr>
          <w:rFonts w:ascii="Century Gothic" w:hAnsi="Century Gothic"/>
          <w:lang w:val="tr-TR"/>
        </w:rPr>
      </w:pPr>
    </w:p>
    <w:p w14:paraId="237CE09C" w14:textId="77777777" w:rsidR="00170353" w:rsidRPr="002516D5" w:rsidRDefault="00170353" w:rsidP="00170353">
      <w:pPr>
        <w:widowControl w:val="0"/>
        <w:autoSpaceDE w:val="0"/>
        <w:autoSpaceDN w:val="0"/>
        <w:adjustRightInd w:val="0"/>
        <w:spacing w:before="0" w:after="0" w:line="360" w:lineRule="auto"/>
        <w:jc w:val="both"/>
        <w:rPr>
          <w:rFonts w:ascii="Century Gothic" w:hAnsi="Century Gothic"/>
          <w:lang w:val="tr-TR"/>
        </w:rPr>
      </w:pPr>
    </w:p>
    <w:p w14:paraId="08C176C6" w14:textId="77777777" w:rsidR="00DE3A9A" w:rsidRPr="002516D5" w:rsidRDefault="00DE3A9A" w:rsidP="00DE3A9A">
      <w:pPr>
        <w:spacing w:before="120" w:after="120"/>
        <w:jc w:val="center"/>
        <w:rPr>
          <w:rFonts w:ascii="Arial" w:hAnsi="Arial" w:cs="Arial"/>
          <w:b/>
          <w:bCs/>
          <w:color w:val="C00000"/>
          <w:lang w:val="tr-TR"/>
        </w:rPr>
      </w:pPr>
    </w:p>
    <w:p w14:paraId="00F642F4" w14:textId="77777777" w:rsidR="00DE3A9A" w:rsidRPr="002516D5" w:rsidRDefault="00DE3A9A" w:rsidP="00DE3A9A">
      <w:pPr>
        <w:spacing w:before="120" w:after="120"/>
        <w:jc w:val="center"/>
        <w:rPr>
          <w:rFonts w:ascii="Arial" w:hAnsi="Arial" w:cs="Arial"/>
          <w:b/>
          <w:bCs/>
          <w:color w:val="C00000"/>
          <w:lang w:val="tr-TR"/>
        </w:rPr>
      </w:pPr>
    </w:p>
    <w:p w14:paraId="027346E3" w14:textId="77777777" w:rsidR="00DE3A9A" w:rsidRPr="002516D5" w:rsidRDefault="00DE3A9A" w:rsidP="00DE3A9A">
      <w:pPr>
        <w:spacing w:before="120" w:after="120"/>
        <w:jc w:val="center"/>
        <w:rPr>
          <w:rFonts w:ascii="Arial" w:hAnsi="Arial" w:cs="Arial"/>
          <w:b/>
          <w:bCs/>
          <w:color w:val="C00000"/>
          <w:lang w:val="tr-TR"/>
        </w:rPr>
      </w:pPr>
    </w:p>
    <w:p w14:paraId="1B732771" w14:textId="77777777" w:rsidR="00DE3A9A" w:rsidRPr="002516D5" w:rsidRDefault="00DE3A9A" w:rsidP="00DE3A9A">
      <w:pPr>
        <w:spacing w:before="120" w:after="120"/>
        <w:jc w:val="center"/>
        <w:rPr>
          <w:rFonts w:ascii="Arial" w:hAnsi="Arial" w:cs="Arial"/>
          <w:b/>
          <w:bCs/>
          <w:color w:val="C00000"/>
          <w:lang w:val="tr-TR"/>
        </w:rPr>
      </w:pPr>
    </w:p>
    <w:p w14:paraId="2BBCE923" w14:textId="77777777" w:rsidR="00DE3A9A" w:rsidRPr="002516D5" w:rsidRDefault="00DE3A9A" w:rsidP="00DE3A9A">
      <w:pPr>
        <w:spacing w:before="120" w:after="120"/>
        <w:jc w:val="center"/>
        <w:rPr>
          <w:rFonts w:ascii="Arial" w:hAnsi="Arial" w:cs="Arial"/>
          <w:b/>
          <w:bCs/>
          <w:color w:val="C00000"/>
          <w:lang w:val="tr-TR"/>
        </w:rPr>
      </w:pPr>
    </w:p>
    <w:p w14:paraId="0948AF0F" w14:textId="77777777" w:rsidR="00DE3A9A" w:rsidRPr="002516D5" w:rsidRDefault="00DE3A9A" w:rsidP="00DE3A9A">
      <w:pPr>
        <w:spacing w:before="120" w:after="120"/>
        <w:jc w:val="center"/>
        <w:rPr>
          <w:rFonts w:ascii="Arial" w:hAnsi="Arial" w:cs="Arial"/>
          <w:b/>
          <w:bCs/>
          <w:color w:val="C00000"/>
          <w:lang w:val="tr-TR"/>
        </w:rPr>
      </w:pPr>
    </w:p>
    <w:p w14:paraId="44708B48" w14:textId="77777777" w:rsidR="00DE3A9A" w:rsidRPr="002516D5" w:rsidRDefault="00DE3A9A" w:rsidP="00DE3A9A">
      <w:pPr>
        <w:spacing w:before="120" w:after="120"/>
        <w:jc w:val="center"/>
        <w:rPr>
          <w:rFonts w:ascii="Arial" w:hAnsi="Arial" w:cs="Arial"/>
          <w:b/>
          <w:bCs/>
          <w:color w:val="C00000"/>
          <w:lang w:val="tr-TR"/>
        </w:rPr>
      </w:pPr>
    </w:p>
    <w:p w14:paraId="2C9C2D86" w14:textId="77777777" w:rsidR="00DE3A9A" w:rsidRPr="002516D5" w:rsidRDefault="00DE3A9A" w:rsidP="00DE3A9A">
      <w:pPr>
        <w:spacing w:before="120" w:after="120"/>
        <w:jc w:val="center"/>
        <w:rPr>
          <w:rFonts w:ascii="Arial" w:hAnsi="Arial" w:cs="Arial"/>
          <w:b/>
          <w:bCs/>
          <w:color w:val="C00000"/>
          <w:lang w:val="tr-TR"/>
        </w:rPr>
      </w:pPr>
    </w:p>
    <w:p w14:paraId="7E8B4019" w14:textId="77777777" w:rsidR="00DE3A9A" w:rsidRPr="002516D5" w:rsidRDefault="00DE3A9A" w:rsidP="00DE3A9A">
      <w:pPr>
        <w:spacing w:before="120" w:after="120"/>
        <w:jc w:val="center"/>
        <w:rPr>
          <w:rFonts w:ascii="Arial" w:hAnsi="Arial" w:cs="Arial"/>
          <w:b/>
          <w:bCs/>
          <w:color w:val="C00000"/>
          <w:lang w:val="tr-TR"/>
        </w:rPr>
      </w:pPr>
    </w:p>
    <w:p w14:paraId="3F26F7CB" w14:textId="77777777" w:rsidR="00DE3A9A" w:rsidRPr="002516D5" w:rsidRDefault="00DE3A9A" w:rsidP="00DE3A9A">
      <w:pPr>
        <w:spacing w:before="120" w:after="120"/>
        <w:jc w:val="center"/>
        <w:rPr>
          <w:rFonts w:ascii="Arial" w:hAnsi="Arial" w:cs="Arial"/>
          <w:b/>
          <w:bCs/>
          <w:color w:val="C00000"/>
          <w:lang w:val="tr-TR"/>
        </w:rPr>
      </w:pPr>
    </w:p>
    <w:p w14:paraId="54FCF233" w14:textId="77777777" w:rsidR="00DE3A9A" w:rsidRPr="002516D5" w:rsidRDefault="00DE3A9A" w:rsidP="00DE3A9A">
      <w:pPr>
        <w:spacing w:before="120" w:after="120"/>
        <w:jc w:val="center"/>
        <w:rPr>
          <w:rFonts w:ascii="Arial" w:hAnsi="Arial" w:cs="Arial"/>
          <w:b/>
          <w:bCs/>
          <w:color w:val="C00000"/>
          <w:lang w:val="tr-TR"/>
        </w:rPr>
      </w:pPr>
    </w:p>
    <w:p w14:paraId="06E46500" w14:textId="77777777" w:rsidR="00DE3A9A" w:rsidRPr="002516D5" w:rsidRDefault="00DE3A9A" w:rsidP="00DE3A9A">
      <w:pPr>
        <w:spacing w:before="120" w:after="120"/>
        <w:jc w:val="center"/>
        <w:rPr>
          <w:rFonts w:ascii="Arial" w:hAnsi="Arial" w:cs="Arial"/>
          <w:b/>
          <w:bCs/>
          <w:color w:val="C00000"/>
          <w:lang w:val="tr-TR"/>
        </w:rPr>
      </w:pPr>
    </w:p>
    <w:p w14:paraId="030355A5" w14:textId="77777777" w:rsidR="00DE3A9A" w:rsidRPr="002516D5" w:rsidRDefault="00DE3A9A" w:rsidP="00DE3A9A">
      <w:pPr>
        <w:spacing w:before="120" w:after="120"/>
        <w:jc w:val="center"/>
        <w:rPr>
          <w:rFonts w:ascii="Arial" w:hAnsi="Arial" w:cs="Arial"/>
          <w:b/>
          <w:bCs/>
          <w:color w:val="C00000"/>
          <w:lang w:val="tr-TR"/>
        </w:rPr>
      </w:pPr>
    </w:p>
    <w:p w14:paraId="31F9479A" w14:textId="77777777" w:rsidR="00DE3A9A" w:rsidRPr="002516D5" w:rsidRDefault="00DE3A9A" w:rsidP="00DE3A9A">
      <w:pPr>
        <w:spacing w:before="120" w:after="120"/>
        <w:jc w:val="center"/>
        <w:rPr>
          <w:rFonts w:ascii="Arial" w:hAnsi="Arial" w:cs="Arial"/>
          <w:b/>
          <w:bCs/>
          <w:color w:val="C00000"/>
          <w:lang w:val="tr-TR"/>
        </w:rPr>
      </w:pPr>
    </w:p>
    <w:p w14:paraId="433C9C50" w14:textId="77777777" w:rsidR="00DE3A9A" w:rsidRPr="002516D5" w:rsidRDefault="00DE3A9A" w:rsidP="00DE3A9A">
      <w:pPr>
        <w:spacing w:before="120" w:after="120"/>
        <w:jc w:val="center"/>
        <w:rPr>
          <w:rFonts w:ascii="Arial" w:hAnsi="Arial" w:cs="Arial"/>
          <w:b/>
          <w:bCs/>
          <w:color w:val="C00000"/>
          <w:lang w:val="tr-TR"/>
        </w:rPr>
      </w:pPr>
    </w:p>
    <w:p w14:paraId="074590D8" w14:textId="77777777" w:rsidR="00DE3A9A" w:rsidRPr="002516D5" w:rsidRDefault="00DE3A9A" w:rsidP="00170353">
      <w:pPr>
        <w:widowControl w:val="0"/>
        <w:autoSpaceDE w:val="0"/>
        <w:autoSpaceDN w:val="0"/>
        <w:adjustRightInd w:val="0"/>
        <w:spacing w:before="0" w:after="0" w:line="360" w:lineRule="auto"/>
        <w:jc w:val="both"/>
        <w:rPr>
          <w:rFonts w:ascii="Century Gothic" w:hAnsi="Century Gothic"/>
          <w:lang w:val="tr-TR"/>
        </w:rPr>
        <w:sectPr w:rsidR="00DE3A9A" w:rsidRPr="002516D5" w:rsidSect="007912C5">
          <w:type w:val="continuous"/>
          <w:pgSz w:w="12240" w:h="15840" w:code="1"/>
          <w:pgMar w:top="1418" w:right="1512" w:bottom="1134" w:left="1512" w:header="1080" w:footer="720" w:gutter="0"/>
          <w:cols w:space="720"/>
          <w:docGrid w:linePitch="360"/>
        </w:sectPr>
      </w:pPr>
    </w:p>
    <w:bookmarkEnd w:id="1"/>
    <w:p w14:paraId="298ECEE9" w14:textId="1E9D8EB9" w:rsidR="00AD2A93" w:rsidRPr="002516D5" w:rsidRDefault="001F3BA5" w:rsidP="00AD2A93">
      <w:pPr>
        <w:tabs>
          <w:tab w:val="left" w:pos="2198"/>
        </w:tabs>
        <w:jc w:val="center"/>
        <w:rPr>
          <w:lang w:val="tr-TR"/>
        </w:rPr>
        <w:sectPr w:rsidR="00AD2A93" w:rsidRPr="002516D5" w:rsidSect="00AD2A93">
          <w:headerReference w:type="even" r:id="rId35"/>
          <w:headerReference w:type="default" r:id="rId36"/>
          <w:headerReference w:type="first" r:id="rId37"/>
          <w:pgSz w:w="15840" w:h="12240" w:orient="landscape" w:code="1"/>
          <w:pgMar w:top="1512" w:right="1418" w:bottom="1512" w:left="1134" w:header="1080" w:footer="720" w:gutter="0"/>
          <w:cols w:space="720"/>
          <w:docGrid w:linePitch="360"/>
        </w:sectPr>
      </w:pPr>
      <w:r w:rsidRPr="002516D5">
        <w:rPr>
          <w:noProof/>
          <w:lang w:val="tr-TR" w:eastAsia="tr-TR"/>
        </w:rPr>
        <w:lastRenderedPageBreak/>
        <w:drawing>
          <wp:inline distT="0" distB="0" distL="0" distR="0" wp14:anchorId="0AE75521" wp14:editId="71AB03E9">
            <wp:extent cx="7734300" cy="5572125"/>
            <wp:effectExtent l="0" t="0" r="0" b="9525"/>
            <wp:docPr id="24" name="Resim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38">
                      <a:extLst>
                        <a:ext uri="{28A0092B-C50C-407E-A947-70E740481C1C}">
                          <a14:useLocalDpi xmlns:a14="http://schemas.microsoft.com/office/drawing/2010/main" val="0"/>
                        </a:ext>
                      </a:extLst>
                    </a:blip>
                    <a:srcRect/>
                    <a:stretch>
                      <a:fillRect/>
                    </a:stretch>
                  </pic:blipFill>
                  <pic:spPr bwMode="auto">
                    <a:xfrm>
                      <a:off x="0" y="0"/>
                      <a:ext cx="7734300" cy="5572125"/>
                    </a:xfrm>
                    <a:prstGeom prst="rect">
                      <a:avLst/>
                    </a:prstGeom>
                    <a:noFill/>
                    <a:ln>
                      <a:noFill/>
                    </a:ln>
                  </pic:spPr>
                </pic:pic>
              </a:graphicData>
            </a:graphic>
          </wp:inline>
        </w:drawing>
      </w:r>
    </w:p>
    <w:p w14:paraId="66A487D3" w14:textId="77777777" w:rsidR="009A7181" w:rsidRPr="002516D5" w:rsidRDefault="009A7181" w:rsidP="00243587">
      <w:pPr>
        <w:spacing w:before="0" w:after="200" w:line="240" w:lineRule="auto"/>
        <w:jc w:val="both"/>
        <w:rPr>
          <w:rFonts w:ascii="Times New Roman" w:hAnsi="Times New Roman" w:cs="Times New Roman"/>
          <w:b/>
          <w:sz w:val="18"/>
          <w:szCs w:val="18"/>
          <w:lang w:val="tr-TR"/>
        </w:rPr>
      </w:pPr>
    </w:p>
    <w:p w14:paraId="50FB98EC" w14:textId="77777777" w:rsidR="009A7181" w:rsidRPr="002516D5" w:rsidRDefault="009A7181" w:rsidP="00243587">
      <w:pPr>
        <w:spacing w:before="0" w:after="200" w:line="240" w:lineRule="auto"/>
        <w:jc w:val="both"/>
        <w:rPr>
          <w:rFonts w:ascii="Times New Roman" w:hAnsi="Times New Roman" w:cs="Times New Roman"/>
          <w:b/>
          <w:sz w:val="18"/>
          <w:szCs w:val="18"/>
          <w:lang w:val="tr-TR"/>
        </w:rPr>
      </w:pPr>
    </w:p>
    <w:p w14:paraId="5F266575" w14:textId="77777777" w:rsidR="00243587" w:rsidRPr="002516D5" w:rsidRDefault="00243587" w:rsidP="00243587">
      <w:pPr>
        <w:spacing w:before="0" w:after="200" w:line="240" w:lineRule="auto"/>
        <w:jc w:val="both"/>
        <w:rPr>
          <w:rFonts w:ascii="Times New Roman" w:hAnsi="Times New Roman" w:cs="Times New Roman"/>
          <w:b/>
          <w:sz w:val="18"/>
          <w:szCs w:val="18"/>
          <w:lang w:val="tr-TR"/>
        </w:rPr>
      </w:pPr>
      <w:r w:rsidRPr="002516D5">
        <w:rPr>
          <w:rFonts w:ascii="Times New Roman" w:hAnsi="Times New Roman" w:cs="Times New Roman"/>
          <w:b/>
          <w:sz w:val="18"/>
          <w:szCs w:val="18"/>
          <w:lang w:val="tr-TR"/>
        </w:rPr>
        <w:t>Program değerlendirme veri kaynakları, zamanlama ve kullanılacak yöntem</w:t>
      </w:r>
    </w:p>
    <w:tbl>
      <w:tblPr>
        <w:tblStyle w:val="TabloKlavuzu"/>
        <w:tblW w:w="10348" w:type="dxa"/>
        <w:tblInd w:w="-459" w:type="dxa"/>
        <w:tblLook w:val="04A0" w:firstRow="1" w:lastRow="0" w:firstColumn="1" w:lastColumn="0" w:noHBand="0" w:noVBand="1"/>
      </w:tblPr>
      <w:tblGrid>
        <w:gridCol w:w="2455"/>
        <w:gridCol w:w="2133"/>
        <w:gridCol w:w="1705"/>
        <w:gridCol w:w="1745"/>
        <w:gridCol w:w="2310"/>
      </w:tblGrid>
      <w:tr w:rsidR="007834E9" w:rsidRPr="002516D5" w14:paraId="43C180D8" w14:textId="77777777" w:rsidTr="007834E9">
        <w:tc>
          <w:tcPr>
            <w:tcW w:w="2455" w:type="dxa"/>
            <w:shd w:val="clear" w:color="auto" w:fill="577188" w:themeFill="accent1" w:themeFillShade="BF"/>
          </w:tcPr>
          <w:p w14:paraId="5F0F1D88" w14:textId="77777777" w:rsidR="00243587" w:rsidRPr="002516D5" w:rsidRDefault="00243587" w:rsidP="00F33620">
            <w:pPr>
              <w:rPr>
                <w:rFonts w:ascii="Times New Roman" w:hAnsi="Times New Roman" w:cs="Times New Roman"/>
                <w:b/>
                <w:color w:val="FFFFFF" w:themeColor="background1"/>
                <w:sz w:val="18"/>
                <w:szCs w:val="18"/>
                <w:lang w:val="tr-TR"/>
              </w:rPr>
            </w:pPr>
            <w:r w:rsidRPr="002516D5">
              <w:rPr>
                <w:rFonts w:ascii="Times New Roman" w:hAnsi="Times New Roman" w:cs="Times New Roman"/>
                <w:b/>
                <w:color w:val="FFFFFF" w:themeColor="background1"/>
                <w:sz w:val="18"/>
                <w:szCs w:val="18"/>
                <w:lang w:val="tr-TR"/>
              </w:rPr>
              <w:t>VERİLER</w:t>
            </w:r>
          </w:p>
        </w:tc>
        <w:tc>
          <w:tcPr>
            <w:tcW w:w="2133" w:type="dxa"/>
            <w:shd w:val="clear" w:color="auto" w:fill="577188" w:themeFill="accent1" w:themeFillShade="BF"/>
          </w:tcPr>
          <w:p w14:paraId="61ECD70D" w14:textId="77777777" w:rsidR="00243587" w:rsidRPr="002516D5" w:rsidRDefault="00243587" w:rsidP="00F33620">
            <w:pPr>
              <w:rPr>
                <w:rFonts w:ascii="Times New Roman" w:hAnsi="Times New Roman" w:cs="Times New Roman"/>
                <w:b/>
                <w:color w:val="FFFFFF" w:themeColor="background1"/>
                <w:sz w:val="18"/>
                <w:szCs w:val="18"/>
                <w:lang w:val="tr-TR"/>
              </w:rPr>
            </w:pPr>
            <w:r w:rsidRPr="002516D5">
              <w:rPr>
                <w:rFonts w:ascii="Times New Roman" w:hAnsi="Times New Roman" w:cs="Times New Roman"/>
                <w:b/>
                <w:color w:val="FFFFFF" w:themeColor="background1"/>
                <w:sz w:val="18"/>
                <w:szCs w:val="18"/>
                <w:lang w:val="tr-TR"/>
              </w:rPr>
              <w:t>NE ZAMAN</w:t>
            </w:r>
          </w:p>
        </w:tc>
        <w:tc>
          <w:tcPr>
            <w:tcW w:w="1705" w:type="dxa"/>
            <w:shd w:val="clear" w:color="auto" w:fill="577188" w:themeFill="accent1" w:themeFillShade="BF"/>
          </w:tcPr>
          <w:p w14:paraId="5602F619" w14:textId="77777777" w:rsidR="00243587" w:rsidRPr="002516D5" w:rsidRDefault="00243587" w:rsidP="00F33620">
            <w:pPr>
              <w:rPr>
                <w:rFonts w:ascii="Times New Roman" w:hAnsi="Times New Roman" w:cs="Times New Roman"/>
                <w:b/>
                <w:color w:val="FFFFFF" w:themeColor="background1"/>
                <w:sz w:val="18"/>
                <w:szCs w:val="18"/>
                <w:lang w:val="tr-TR"/>
              </w:rPr>
            </w:pPr>
            <w:r w:rsidRPr="002516D5">
              <w:rPr>
                <w:rFonts w:ascii="Times New Roman" w:hAnsi="Times New Roman" w:cs="Times New Roman"/>
                <w:b/>
                <w:color w:val="FFFFFF" w:themeColor="background1"/>
                <w:sz w:val="18"/>
                <w:szCs w:val="18"/>
                <w:lang w:val="tr-TR"/>
              </w:rPr>
              <w:t>KİMDEN ALINACAK</w:t>
            </w:r>
          </w:p>
        </w:tc>
        <w:tc>
          <w:tcPr>
            <w:tcW w:w="1745" w:type="dxa"/>
            <w:shd w:val="clear" w:color="auto" w:fill="577188" w:themeFill="accent1" w:themeFillShade="BF"/>
          </w:tcPr>
          <w:p w14:paraId="4AA7F7E5" w14:textId="77777777" w:rsidR="00243587" w:rsidRPr="002516D5" w:rsidRDefault="00243587" w:rsidP="00F33620">
            <w:pPr>
              <w:rPr>
                <w:rFonts w:ascii="Times New Roman" w:hAnsi="Times New Roman" w:cs="Times New Roman"/>
                <w:b/>
                <w:color w:val="FFFFFF" w:themeColor="background1"/>
                <w:sz w:val="18"/>
                <w:szCs w:val="18"/>
                <w:lang w:val="tr-TR"/>
              </w:rPr>
            </w:pPr>
            <w:r w:rsidRPr="002516D5">
              <w:rPr>
                <w:rFonts w:ascii="Times New Roman" w:hAnsi="Times New Roman" w:cs="Times New Roman"/>
                <w:b/>
                <w:color w:val="FFFFFF" w:themeColor="background1"/>
                <w:sz w:val="18"/>
                <w:szCs w:val="18"/>
                <w:lang w:val="tr-TR"/>
              </w:rPr>
              <w:t>VERİ TİPİ</w:t>
            </w:r>
          </w:p>
          <w:p w14:paraId="28DDEBBA" w14:textId="77777777" w:rsidR="00243587" w:rsidRPr="002516D5" w:rsidRDefault="00243587" w:rsidP="00F33620">
            <w:pPr>
              <w:rPr>
                <w:rFonts w:ascii="Times New Roman" w:hAnsi="Times New Roman" w:cs="Times New Roman"/>
                <w:b/>
                <w:color w:val="FFFFFF" w:themeColor="background1"/>
                <w:sz w:val="18"/>
                <w:szCs w:val="18"/>
                <w:lang w:val="tr-TR"/>
              </w:rPr>
            </w:pPr>
          </w:p>
        </w:tc>
        <w:tc>
          <w:tcPr>
            <w:tcW w:w="2310" w:type="dxa"/>
            <w:shd w:val="clear" w:color="auto" w:fill="577188" w:themeFill="accent1" w:themeFillShade="BF"/>
          </w:tcPr>
          <w:p w14:paraId="64A908BF" w14:textId="77777777" w:rsidR="00243587" w:rsidRPr="002516D5" w:rsidRDefault="00243587" w:rsidP="00F33620">
            <w:pPr>
              <w:rPr>
                <w:rFonts w:ascii="Times New Roman" w:hAnsi="Times New Roman" w:cs="Times New Roman"/>
                <w:b/>
                <w:color w:val="FFFFFF" w:themeColor="background1"/>
                <w:sz w:val="18"/>
                <w:szCs w:val="18"/>
                <w:lang w:val="tr-TR"/>
              </w:rPr>
            </w:pPr>
            <w:r w:rsidRPr="002516D5">
              <w:rPr>
                <w:rFonts w:ascii="Times New Roman" w:hAnsi="Times New Roman" w:cs="Times New Roman"/>
                <w:b/>
                <w:color w:val="FFFFFF" w:themeColor="background1"/>
                <w:sz w:val="18"/>
                <w:szCs w:val="18"/>
                <w:lang w:val="tr-TR"/>
              </w:rPr>
              <w:t>PAYLAŞIM</w:t>
            </w:r>
          </w:p>
        </w:tc>
      </w:tr>
      <w:tr w:rsidR="00243587" w:rsidRPr="002516D5" w14:paraId="718B505F" w14:textId="77777777" w:rsidTr="007834E9">
        <w:tc>
          <w:tcPr>
            <w:tcW w:w="2455" w:type="dxa"/>
            <w:shd w:val="clear" w:color="auto" w:fill="auto"/>
          </w:tcPr>
          <w:p w14:paraId="7178C92A" w14:textId="77777777" w:rsidR="00243587" w:rsidRPr="002516D5" w:rsidRDefault="00243587" w:rsidP="00F33620">
            <w:pPr>
              <w:rPr>
                <w:rFonts w:ascii="Times New Roman" w:hAnsi="Times New Roman" w:cs="Times New Roman"/>
                <w:sz w:val="18"/>
                <w:szCs w:val="18"/>
                <w:lang w:val="tr-TR"/>
              </w:rPr>
            </w:pPr>
            <w:r w:rsidRPr="002516D5">
              <w:rPr>
                <w:rFonts w:ascii="Times New Roman" w:hAnsi="Times New Roman" w:cs="Times New Roman"/>
                <w:sz w:val="18"/>
                <w:szCs w:val="18"/>
                <w:lang w:val="tr-TR"/>
              </w:rPr>
              <w:t>Öğrenci geri bildirimleri</w:t>
            </w:r>
          </w:p>
        </w:tc>
        <w:tc>
          <w:tcPr>
            <w:tcW w:w="2133" w:type="dxa"/>
            <w:shd w:val="clear" w:color="auto" w:fill="auto"/>
          </w:tcPr>
          <w:p w14:paraId="41CA4346" w14:textId="77777777" w:rsidR="00243587" w:rsidRPr="002516D5" w:rsidRDefault="00243587" w:rsidP="00C0605F">
            <w:pPr>
              <w:pStyle w:val="ListeParagraf"/>
              <w:numPr>
                <w:ilvl w:val="0"/>
                <w:numId w:val="12"/>
              </w:numPr>
              <w:spacing w:before="0"/>
              <w:jc w:val="both"/>
              <w:rPr>
                <w:rFonts w:ascii="Times New Roman" w:hAnsi="Times New Roman" w:cs="Times New Roman"/>
                <w:sz w:val="18"/>
                <w:szCs w:val="18"/>
                <w:lang w:val="tr-TR"/>
              </w:rPr>
            </w:pPr>
            <w:r w:rsidRPr="002516D5">
              <w:rPr>
                <w:rFonts w:ascii="Times New Roman" w:hAnsi="Times New Roman" w:cs="Times New Roman"/>
                <w:sz w:val="18"/>
                <w:szCs w:val="18"/>
                <w:lang w:val="tr-TR"/>
              </w:rPr>
              <w:t>Ders kurulu sonu</w:t>
            </w:r>
          </w:p>
          <w:p w14:paraId="0783A761" w14:textId="77777777" w:rsidR="00243587" w:rsidRPr="002516D5" w:rsidRDefault="00243587" w:rsidP="00C0605F">
            <w:pPr>
              <w:pStyle w:val="ListeParagraf"/>
              <w:numPr>
                <w:ilvl w:val="0"/>
                <w:numId w:val="12"/>
              </w:numPr>
              <w:spacing w:before="0"/>
              <w:jc w:val="both"/>
              <w:rPr>
                <w:rFonts w:ascii="Times New Roman" w:hAnsi="Times New Roman" w:cs="Times New Roman"/>
                <w:sz w:val="18"/>
                <w:szCs w:val="18"/>
                <w:lang w:val="tr-TR"/>
              </w:rPr>
            </w:pPr>
            <w:r w:rsidRPr="002516D5">
              <w:rPr>
                <w:rFonts w:ascii="Times New Roman" w:hAnsi="Times New Roman" w:cs="Times New Roman"/>
                <w:sz w:val="18"/>
                <w:szCs w:val="18"/>
                <w:lang w:val="tr-TR"/>
              </w:rPr>
              <w:t>Staj sonu</w:t>
            </w:r>
          </w:p>
          <w:p w14:paraId="60B8EAA2" w14:textId="77777777" w:rsidR="00243587" w:rsidRPr="002516D5" w:rsidRDefault="00243587" w:rsidP="00C0605F">
            <w:pPr>
              <w:pStyle w:val="ListeParagraf"/>
              <w:numPr>
                <w:ilvl w:val="0"/>
                <w:numId w:val="12"/>
              </w:numPr>
              <w:spacing w:before="0"/>
              <w:jc w:val="both"/>
              <w:rPr>
                <w:rFonts w:ascii="Times New Roman" w:hAnsi="Times New Roman" w:cs="Times New Roman"/>
                <w:sz w:val="18"/>
                <w:szCs w:val="18"/>
                <w:lang w:val="tr-TR"/>
              </w:rPr>
            </w:pPr>
            <w:r w:rsidRPr="002516D5">
              <w:rPr>
                <w:rFonts w:ascii="Times New Roman" w:hAnsi="Times New Roman" w:cs="Times New Roman"/>
                <w:sz w:val="18"/>
                <w:szCs w:val="18"/>
                <w:lang w:val="tr-TR"/>
              </w:rPr>
              <w:t>PDÖ</w:t>
            </w:r>
          </w:p>
          <w:p w14:paraId="310E441C" w14:textId="77777777" w:rsidR="00243587" w:rsidRPr="002516D5" w:rsidRDefault="00243587" w:rsidP="00C0605F">
            <w:pPr>
              <w:pStyle w:val="ListeParagraf"/>
              <w:numPr>
                <w:ilvl w:val="0"/>
                <w:numId w:val="12"/>
              </w:numPr>
              <w:spacing w:before="0"/>
              <w:jc w:val="both"/>
              <w:rPr>
                <w:rFonts w:ascii="Times New Roman" w:hAnsi="Times New Roman" w:cs="Times New Roman"/>
                <w:sz w:val="18"/>
                <w:szCs w:val="18"/>
                <w:lang w:val="tr-TR"/>
              </w:rPr>
            </w:pPr>
            <w:r w:rsidRPr="002516D5">
              <w:rPr>
                <w:rFonts w:ascii="Times New Roman" w:hAnsi="Times New Roman" w:cs="Times New Roman"/>
                <w:sz w:val="18"/>
                <w:szCs w:val="18"/>
                <w:lang w:val="tr-TR"/>
              </w:rPr>
              <w:t>ÖÇM</w:t>
            </w:r>
          </w:p>
          <w:p w14:paraId="0B57B84C" w14:textId="77777777" w:rsidR="00243587" w:rsidRPr="002516D5" w:rsidRDefault="00243587" w:rsidP="00C0605F">
            <w:pPr>
              <w:pStyle w:val="ListeParagraf"/>
              <w:numPr>
                <w:ilvl w:val="0"/>
                <w:numId w:val="12"/>
              </w:numPr>
              <w:spacing w:before="0"/>
              <w:jc w:val="both"/>
              <w:rPr>
                <w:rFonts w:ascii="Times New Roman" w:hAnsi="Times New Roman" w:cs="Times New Roman"/>
                <w:sz w:val="18"/>
                <w:szCs w:val="18"/>
                <w:lang w:val="tr-TR"/>
              </w:rPr>
            </w:pPr>
            <w:r w:rsidRPr="002516D5">
              <w:rPr>
                <w:rFonts w:ascii="Times New Roman" w:hAnsi="Times New Roman" w:cs="Times New Roman"/>
                <w:sz w:val="18"/>
                <w:szCs w:val="18"/>
                <w:lang w:val="tr-TR"/>
              </w:rPr>
              <w:t>TDP</w:t>
            </w:r>
          </w:p>
          <w:p w14:paraId="3F45F215" w14:textId="77777777" w:rsidR="00243587" w:rsidRPr="002516D5" w:rsidRDefault="00243587" w:rsidP="00C0605F">
            <w:pPr>
              <w:pStyle w:val="ListeParagraf"/>
              <w:numPr>
                <w:ilvl w:val="0"/>
                <w:numId w:val="12"/>
              </w:numPr>
              <w:spacing w:before="0"/>
              <w:jc w:val="both"/>
              <w:rPr>
                <w:rFonts w:ascii="Times New Roman" w:hAnsi="Times New Roman" w:cs="Times New Roman"/>
                <w:sz w:val="18"/>
                <w:szCs w:val="18"/>
                <w:lang w:val="tr-TR"/>
              </w:rPr>
            </w:pPr>
            <w:r w:rsidRPr="002516D5">
              <w:rPr>
                <w:rFonts w:ascii="Times New Roman" w:hAnsi="Times New Roman" w:cs="Times New Roman"/>
                <w:sz w:val="18"/>
                <w:szCs w:val="18"/>
                <w:lang w:val="tr-TR"/>
              </w:rPr>
              <w:t xml:space="preserve">Mesleki beceri </w:t>
            </w:r>
            <w:proofErr w:type="spellStart"/>
            <w:r w:rsidRPr="002516D5">
              <w:rPr>
                <w:rFonts w:ascii="Times New Roman" w:hAnsi="Times New Roman" w:cs="Times New Roman"/>
                <w:sz w:val="18"/>
                <w:szCs w:val="18"/>
                <w:lang w:val="tr-TR"/>
              </w:rPr>
              <w:t>lab</w:t>
            </w:r>
            <w:proofErr w:type="spellEnd"/>
          </w:p>
          <w:p w14:paraId="7964EB7D" w14:textId="77777777" w:rsidR="00243587" w:rsidRPr="002516D5" w:rsidRDefault="00243587" w:rsidP="00C0605F">
            <w:pPr>
              <w:pStyle w:val="ListeParagraf"/>
              <w:numPr>
                <w:ilvl w:val="0"/>
                <w:numId w:val="12"/>
              </w:numPr>
              <w:spacing w:before="0"/>
              <w:jc w:val="both"/>
              <w:rPr>
                <w:rFonts w:ascii="Times New Roman" w:hAnsi="Times New Roman" w:cs="Times New Roman"/>
                <w:sz w:val="18"/>
                <w:szCs w:val="18"/>
                <w:lang w:val="tr-TR"/>
              </w:rPr>
            </w:pPr>
            <w:r w:rsidRPr="002516D5">
              <w:rPr>
                <w:rFonts w:ascii="Times New Roman" w:hAnsi="Times New Roman" w:cs="Times New Roman"/>
                <w:sz w:val="18"/>
                <w:szCs w:val="18"/>
                <w:lang w:val="tr-TR"/>
              </w:rPr>
              <w:t>Standart hasta uygulama sonunda</w:t>
            </w:r>
          </w:p>
        </w:tc>
        <w:tc>
          <w:tcPr>
            <w:tcW w:w="1705" w:type="dxa"/>
            <w:shd w:val="clear" w:color="auto" w:fill="auto"/>
          </w:tcPr>
          <w:p w14:paraId="2FAB0EC6" w14:textId="77777777" w:rsidR="00243587" w:rsidRPr="002516D5" w:rsidRDefault="00243587" w:rsidP="00F33620">
            <w:pPr>
              <w:rPr>
                <w:rFonts w:ascii="Times New Roman" w:hAnsi="Times New Roman" w:cs="Times New Roman"/>
                <w:sz w:val="18"/>
                <w:szCs w:val="18"/>
                <w:lang w:val="tr-TR"/>
              </w:rPr>
            </w:pPr>
            <w:r w:rsidRPr="002516D5">
              <w:rPr>
                <w:rFonts w:ascii="Times New Roman" w:hAnsi="Times New Roman" w:cs="Times New Roman"/>
                <w:sz w:val="18"/>
                <w:szCs w:val="18"/>
                <w:lang w:val="tr-TR"/>
              </w:rPr>
              <w:t xml:space="preserve">Öğrenciler </w:t>
            </w:r>
          </w:p>
        </w:tc>
        <w:tc>
          <w:tcPr>
            <w:tcW w:w="1745" w:type="dxa"/>
            <w:shd w:val="clear" w:color="auto" w:fill="auto"/>
          </w:tcPr>
          <w:p w14:paraId="50629F37" w14:textId="77777777" w:rsidR="00243587" w:rsidRPr="002516D5" w:rsidRDefault="00F33620" w:rsidP="00F33620">
            <w:pPr>
              <w:rPr>
                <w:rFonts w:ascii="Times New Roman" w:hAnsi="Times New Roman" w:cs="Times New Roman"/>
                <w:sz w:val="18"/>
                <w:szCs w:val="18"/>
                <w:lang w:val="tr-TR"/>
              </w:rPr>
            </w:pPr>
            <w:r w:rsidRPr="002516D5">
              <w:rPr>
                <w:rFonts w:ascii="Times New Roman" w:hAnsi="Times New Roman" w:cs="Times New Roman"/>
                <w:sz w:val="18"/>
                <w:szCs w:val="18"/>
                <w:lang w:val="tr-TR"/>
              </w:rPr>
              <w:t>A</w:t>
            </w:r>
            <w:r w:rsidR="00243587" w:rsidRPr="002516D5">
              <w:rPr>
                <w:rFonts w:ascii="Times New Roman" w:hAnsi="Times New Roman" w:cs="Times New Roman"/>
                <w:sz w:val="18"/>
                <w:szCs w:val="18"/>
                <w:lang w:val="tr-TR"/>
              </w:rPr>
              <w:t>nket geribildirim formları</w:t>
            </w:r>
          </w:p>
        </w:tc>
        <w:tc>
          <w:tcPr>
            <w:tcW w:w="2310" w:type="dxa"/>
            <w:shd w:val="clear" w:color="auto" w:fill="auto"/>
          </w:tcPr>
          <w:p w14:paraId="7282E049" w14:textId="77777777" w:rsidR="00243587" w:rsidRPr="002516D5" w:rsidRDefault="00243587" w:rsidP="00F33620">
            <w:pPr>
              <w:rPr>
                <w:rFonts w:ascii="Times New Roman" w:hAnsi="Times New Roman" w:cs="Times New Roman"/>
                <w:sz w:val="18"/>
                <w:szCs w:val="18"/>
                <w:lang w:val="tr-TR"/>
              </w:rPr>
            </w:pPr>
            <w:r w:rsidRPr="002516D5">
              <w:rPr>
                <w:rFonts w:ascii="Times New Roman" w:hAnsi="Times New Roman" w:cs="Times New Roman"/>
                <w:sz w:val="18"/>
                <w:szCs w:val="18"/>
                <w:lang w:val="tr-TR"/>
              </w:rPr>
              <w:t>Dekanlık</w:t>
            </w:r>
          </w:p>
          <w:p w14:paraId="21E35286" w14:textId="77777777" w:rsidR="00243587" w:rsidRPr="002516D5" w:rsidRDefault="00243587" w:rsidP="00F33620">
            <w:pPr>
              <w:rPr>
                <w:rFonts w:ascii="Times New Roman" w:hAnsi="Times New Roman" w:cs="Times New Roman"/>
                <w:sz w:val="18"/>
                <w:szCs w:val="18"/>
                <w:lang w:val="tr-TR"/>
              </w:rPr>
            </w:pPr>
            <w:r w:rsidRPr="002516D5">
              <w:rPr>
                <w:rFonts w:ascii="Times New Roman" w:hAnsi="Times New Roman" w:cs="Times New Roman"/>
                <w:sz w:val="18"/>
                <w:szCs w:val="18"/>
                <w:lang w:val="tr-TR"/>
              </w:rPr>
              <w:t>EÖKK</w:t>
            </w:r>
          </w:p>
          <w:p w14:paraId="28E197DA" w14:textId="77777777" w:rsidR="00243587" w:rsidRPr="002516D5" w:rsidRDefault="00243587" w:rsidP="00F33620">
            <w:pPr>
              <w:rPr>
                <w:rFonts w:ascii="Times New Roman" w:hAnsi="Times New Roman" w:cs="Times New Roman"/>
                <w:sz w:val="18"/>
                <w:szCs w:val="18"/>
                <w:lang w:val="tr-TR"/>
              </w:rPr>
            </w:pPr>
            <w:r w:rsidRPr="002516D5">
              <w:rPr>
                <w:rFonts w:ascii="Times New Roman" w:hAnsi="Times New Roman" w:cs="Times New Roman"/>
                <w:sz w:val="18"/>
                <w:szCs w:val="18"/>
                <w:lang w:val="tr-TR"/>
              </w:rPr>
              <w:t>Öğretim üyeleri</w:t>
            </w:r>
          </w:p>
        </w:tc>
      </w:tr>
      <w:tr w:rsidR="00243587" w:rsidRPr="002516D5" w14:paraId="0117E67F" w14:textId="77777777" w:rsidTr="007834E9">
        <w:tc>
          <w:tcPr>
            <w:tcW w:w="2455" w:type="dxa"/>
            <w:shd w:val="clear" w:color="auto" w:fill="auto"/>
          </w:tcPr>
          <w:p w14:paraId="089745F9" w14:textId="77777777" w:rsidR="00243587" w:rsidRPr="002516D5" w:rsidRDefault="00243587" w:rsidP="00F33620">
            <w:pPr>
              <w:rPr>
                <w:rFonts w:ascii="Times New Roman" w:hAnsi="Times New Roman" w:cs="Times New Roman"/>
                <w:sz w:val="18"/>
                <w:szCs w:val="18"/>
                <w:lang w:val="tr-TR"/>
              </w:rPr>
            </w:pPr>
            <w:r w:rsidRPr="002516D5">
              <w:rPr>
                <w:rFonts w:ascii="Times New Roman" w:hAnsi="Times New Roman" w:cs="Times New Roman"/>
                <w:sz w:val="18"/>
                <w:szCs w:val="18"/>
                <w:lang w:val="tr-TR"/>
              </w:rPr>
              <w:t xml:space="preserve">Öğretim Üyesi </w:t>
            </w:r>
          </w:p>
        </w:tc>
        <w:tc>
          <w:tcPr>
            <w:tcW w:w="2133" w:type="dxa"/>
            <w:shd w:val="clear" w:color="auto" w:fill="auto"/>
          </w:tcPr>
          <w:p w14:paraId="2E6425DE" w14:textId="77777777" w:rsidR="00243587" w:rsidRPr="002516D5" w:rsidRDefault="00243587" w:rsidP="00F33620">
            <w:pPr>
              <w:rPr>
                <w:rFonts w:ascii="Times New Roman" w:hAnsi="Times New Roman" w:cs="Times New Roman"/>
                <w:sz w:val="18"/>
                <w:szCs w:val="18"/>
                <w:lang w:val="tr-TR"/>
              </w:rPr>
            </w:pPr>
            <w:r w:rsidRPr="002516D5">
              <w:rPr>
                <w:rFonts w:ascii="Times New Roman" w:hAnsi="Times New Roman" w:cs="Times New Roman"/>
                <w:sz w:val="18"/>
                <w:szCs w:val="18"/>
                <w:lang w:val="tr-TR"/>
              </w:rPr>
              <w:t xml:space="preserve">Ders programı tamamlandığında </w:t>
            </w:r>
          </w:p>
        </w:tc>
        <w:tc>
          <w:tcPr>
            <w:tcW w:w="1705" w:type="dxa"/>
            <w:shd w:val="clear" w:color="auto" w:fill="auto"/>
          </w:tcPr>
          <w:p w14:paraId="530D8944" w14:textId="77777777" w:rsidR="00243587" w:rsidRPr="002516D5" w:rsidRDefault="00243587" w:rsidP="00F33620">
            <w:pPr>
              <w:rPr>
                <w:rFonts w:ascii="Times New Roman" w:hAnsi="Times New Roman" w:cs="Times New Roman"/>
                <w:sz w:val="18"/>
                <w:szCs w:val="18"/>
                <w:lang w:val="tr-TR"/>
              </w:rPr>
            </w:pPr>
            <w:r w:rsidRPr="002516D5">
              <w:rPr>
                <w:rFonts w:ascii="Times New Roman" w:hAnsi="Times New Roman" w:cs="Times New Roman"/>
                <w:sz w:val="18"/>
                <w:szCs w:val="18"/>
                <w:lang w:val="tr-TR"/>
              </w:rPr>
              <w:t xml:space="preserve">Öğretim üyesi </w:t>
            </w:r>
          </w:p>
        </w:tc>
        <w:tc>
          <w:tcPr>
            <w:tcW w:w="1745" w:type="dxa"/>
            <w:shd w:val="clear" w:color="auto" w:fill="auto"/>
          </w:tcPr>
          <w:p w14:paraId="4957EAD1" w14:textId="77777777" w:rsidR="00243587" w:rsidRPr="002516D5" w:rsidRDefault="00243587" w:rsidP="00F33620">
            <w:pPr>
              <w:rPr>
                <w:rFonts w:ascii="Times New Roman" w:hAnsi="Times New Roman" w:cs="Times New Roman"/>
                <w:sz w:val="18"/>
                <w:szCs w:val="18"/>
                <w:lang w:val="tr-TR"/>
              </w:rPr>
            </w:pPr>
            <w:r w:rsidRPr="002516D5">
              <w:rPr>
                <w:rFonts w:ascii="Times New Roman" w:hAnsi="Times New Roman" w:cs="Times New Roman"/>
                <w:sz w:val="18"/>
                <w:szCs w:val="18"/>
                <w:lang w:val="tr-TR"/>
              </w:rPr>
              <w:t>Geribildirim formları</w:t>
            </w:r>
          </w:p>
        </w:tc>
        <w:tc>
          <w:tcPr>
            <w:tcW w:w="2310" w:type="dxa"/>
            <w:shd w:val="clear" w:color="auto" w:fill="auto"/>
          </w:tcPr>
          <w:p w14:paraId="4CD82A18" w14:textId="77777777" w:rsidR="00243587" w:rsidRPr="002516D5" w:rsidRDefault="00243587" w:rsidP="00F33620">
            <w:pPr>
              <w:rPr>
                <w:rFonts w:ascii="Times New Roman" w:hAnsi="Times New Roman" w:cs="Times New Roman"/>
                <w:sz w:val="18"/>
                <w:szCs w:val="18"/>
                <w:lang w:val="tr-TR"/>
              </w:rPr>
            </w:pPr>
            <w:r w:rsidRPr="002516D5">
              <w:rPr>
                <w:rFonts w:ascii="Times New Roman" w:hAnsi="Times New Roman" w:cs="Times New Roman"/>
                <w:sz w:val="18"/>
                <w:szCs w:val="18"/>
                <w:lang w:val="tr-TR"/>
              </w:rPr>
              <w:t>Dekanlık</w:t>
            </w:r>
          </w:p>
          <w:p w14:paraId="1BD3B037" w14:textId="77777777" w:rsidR="00243587" w:rsidRPr="002516D5" w:rsidRDefault="00243587" w:rsidP="00F33620">
            <w:pPr>
              <w:rPr>
                <w:rFonts w:ascii="Times New Roman" w:hAnsi="Times New Roman" w:cs="Times New Roman"/>
                <w:sz w:val="18"/>
                <w:szCs w:val="18"/>
                <w:lang w:val="tr-TR"/>
              </w:rPr>
            </w:pPr>
            <w:r w:rsidRPr="002516D5">
              <w:rPr>
                <w:rFonts w:ascii="Times New Roman" w:hAnsi="Times New Roman" w:cs="Times New Roman"/>
                <w:sz w:val="18"/>
                <w:szCs w:val="18"/>
                <w:lang w:val="tr-TR"/>
              </w:rPr>
              <w:t>EÖKK</w:t>
            </w:r>
          </w:p>
          <w:p w14:paraId="231BEB20" w14:textId="77777777" w:rsidR="00243587" w:rsidRPr="002516D5" w:rsidRDefault="00243587" w:rsidP="00F33620">
            <w:pPr>
              <w:rPr>
                <w:rFonts w:ascii="Times New Roman" w:hAnsi="Times New Roman" w:cs="Times New Roman"/>
                <w:sz w:val="18"/>
                <w:szCs w:val="18"/>
                <w:lang w:val="tr-TR"/>
              </w:rPr>
            </w:pPr>
            <w:r w:rsidRPr="002516D5">
              <w:rPr>
                <w:rFonts w:ascii="Times New Roman" w:hAnsi="Times New Roman" w:cs="Times New Roman"/>
                <w:sz w:val="18"/>
                <w:szCs w:val="18"/>
                <w:lang w:val="tr-TR"/>
              </w:rPr>
              <w:t>Öğretim üyeleri</w:t>
            </w:r>
          </w:p>
        </w:tc>
      </w:tr>
      <w:tr w:rsidR="00243587" w:rsidRPr="002516D5" w14:paraId="2D229E97" w14:textId="77777777" w:rsidTr="007834E9">
        <w:tc>
          <w:tcPr>
            <w:tcW w:w="2455" w:type="dxa"/>
            <w:shd w:val="clear" w:color="auto" w:fill="auto"/>
          </w:tcPr>
          <w:p w14:paraId="0CF24EA3" w14:textId="77777777" w:rsidR="00243587" w:rsidRPr="002516D5" w:rsidRDefault="00243587" w:rsidP="00F33620">
            <w:pPr>
              <w:rPr>
                <w:rFonts w:ascii="Times New Roman" w:hAnsi="Times New Roman" w:cs="Times New Roman"/>
                <w:sz w:val="18"/>
                <w:szCs w:val="18"/>
                <w:lang w:val="tr-TR"/>
              </w:rPr>
            </w:pPr>
            <w:r w:rsidRPr="002516D5">
              <w:rPr>
                <w:rFonts w:ascii="Times New Roman" w:hAnsi="Times New Roman" w:cs="Times New Roman"/>
                <w:sz w:val="18"/>
                <w:szCs w:val="18"/>
                <w:lang w:val="tr-TR"/>
              </w:rPr>
              <w:t>Tıp öğrencileri konseyi öğrenci geribildirimleri</w:t>
            </w:r>
          </w:p>
        </w:tc>
        <w:tc>
          <w:tcPr>
            <w:tcW w:w="2133" w:type="dxa"/>
            <w:shd w:val="clear" w:color="auto" w:fill="auto"/>
          </w:tcPr>
          <w:p w14:paraId="46BF750B" w14:textId="77777777" w:rsidR="00243587" w:rsidRPr="002516D5" w:rsidRDefault="00243587" w:rsidP="00F33620">
            <w:pPr>
              <w:rPr>
                <w:rFonts w:ascii="Times New Roman" w:hAnsi="Times New Roman" w:cs="Times New Roman"/>
                <w:sz w:val="18"/>
                <w:szCs w:val="18"/>
                <w:lang w:val="tr-TR"/>
              </w:rPr>
            </w:pPr>
            <w:r w:rsidRPr="002516D5">
              <w:rPr>
                <w:rFonts w:ascii="Times New Roman" w:hAnsi="Times New Roman" w:cs="Times New Roman"/>
                <w:sz w:val="18"/>
                <w:szCs w:val="18"/>
                <w:lang w:val="tr-TR"/>
              </w:rPr>
              <w:t>Yılda bir kez bağımsız olarak</w:t>
            </w:r>
          </w:p>
        </w:tc>
        <w:tc>
          <w:tcPr>
            <w:tcW w:w="1705" w:type="dxa"/>
            <w:shd w:val="clear" w:color="auto" w:fill="auto"/>
          </w:tcPr>
          <w:p w14:paraId="39FA0452" w14:textId="77777777" w:rsidR="00243587" w:rsidRPr="002516D5" w:rsidRDefault="00243587" w:rsidP="00F33620">
            <w:pPr>
              <w:rPr>
                <w:rFonts w:ascii="Times New Roman" w:hAnsi="Times New Roman" w:cs="Times New Roman"/>
                <w:sz w:val="18"/>
                <w:szCs w:val="18"/>
                <w:lang w:val="tr-TR"/>
              </w:rPr>
            </w:pPr>
            <w:r w:rsidRPr="002516D5">
              <w:rPr>
                <w:rFonts w:ascii="Times New Roman" w:hAnsi="Times New Roman" w:cs="Times New Roman"/>
                <w:sz w:val="18"/>
                <w:szCs w:val="18"/>
                <w:lang w:val="tr-TR"/>
              </w:rPr>
              <w:t>Öğrenciler ve öğretim üyeleri</w:t>
            </w:r>
          </w:p>
        </w:tc>
        <w:tc>
          <w:tcPr>
            <w:tcW w:w="1745" w:type="dxa"/>
            <w:shd w:val="clear" w:color="auto" w:fill="auto"/>
          </w:tcPr>
          <w:p w14:paraId="47848D5D" w14:textId="77777777" w:rsidR="00243587" w:rsidRPr="002516D5" w:rsidRDefault="00243587" w:rsidP="00F33620">
            <w:pPr>
              <w:rPr>
                <w:rFonts w:ascii="Times New Roman" w:hAnsi="Times New Roman" w:cs="Times New Roman"/>
                <w:sz w:val="18"/>
                <w:szCs w:val="18"/>
                <w:lang w:val="tr-TR"/>
              </w:rPr>
            </w:pPr>
            <w:r w:rsidRPr="002516D5">
              <w:rPr>
                <w:rFonts w:ascii="Times New Roman" w:hAnsi="Times New Roman" w:cs="Times New Roman"/>
                <w:sz w:val="18"/>
                <w:szCs w:val="18"/>
                <w:lang w:val="tr-TR"/>
              </w:rPr>
              <w:t>Anket geribildirim formları</w:t>
            </w:r>
          </w:p>
        </w:tc>
        <w:tc>
          <w:tcPr>
            <w:tcW w:w="2310" w:type="dxa"/>
            <w:shd w:val="clear" w:color="auto" w:fill="auto"/>
          </w:tcPr>
          <w:p w14:paraId="432FFEE1" w14:textId="77777777" w:rsidR="00243587" w:rsidRPr="002516D5" w:rsidRDefault="00243587" w:rsidP="00F33620">
            <w:pPr>
              <w:rPr>
                <w:rFonts w:ascii="Times New Roman" w:hAnsi="Times New Roman" w:cs="Times New Roman"/>
                <w:sz w:val="18"/>
                <w:szCs w:val="18"/>
                <w:lang w:val="tr-TR"/>
              </w:rPr>
            </w:pPr>
            <w:r w:rsidRPr="002516D5">
              <w:rPr>
                <w:rFonts w:ascii="Times New Roman" w:hAnsi="Times New Roman" w:cs="Times New Roman"/>
                <w:sz w:val="18"/>
                <w:szCs w:val="18"/>
                <w:lang w:val="tr-TR"/>
              </w:rPr>
              <w:t>Dekanlık</w:t>
            </w:r>
          </w:p>
          <w:p w14:paraId="2351CC44" w14:textId="77777777" w:rsidR="00243587" w:rsidRPr="002516D5" w:rsidRDefault="00243587" w:rsidP="00F33620">
            <w:pPr>
              <w:rPr>
                <w:rFonts w:ascii="Times New Roman" w:hAnsi="Times New Roman" w:cs="Times New Roman"/>
                <w:sz w:val="18"/>
                <w:szCs w:val="18"/>
                <w:lang w:val="tr-TR"/>
              </w:rPr>
            </w:pPr>
            <w:r w:rsidRPr="002516D5">
              <w:rPr>
                <w:rFonts w:ascii="Times New Roman" w:hAnsi="Times New Roman" w:cs="Times New Roman"/>
                <w:sz w:val="18"/>
                <w:szCs w:val="18"/>
                <w:lang w:val="tr-TR"/>
              </w:rPr>
              <w:t>EÖKK</w:t>
            </w:r>
          </w:p>
          <w:p w14:paraId="14160DF8" w14:textId="77777777" w:rsidR="00243587" w:rsidRPr="002516D5" w:rsidRDefault="00243587" w:rsidP="00F33620">
            <w:pPr>
              <w:rPr>
                <w:rFonts w:ascii="Times New Roman" w:hAnsi="Times New Roman" w:cs="Times New Roman"/>
                <w:sz w:val="18"/>
                <w:szCs w:val="18"/>
                <w:lang w:val="tr-TR"/>
              </w:rPr>
            </w:pPr>
            <w:r w:rsidRPr="002516D5">
              <w:rPr>
                <w:rFonts w:ascii="Times New Roman" w:hAnsi="Times New Roman" w:cs="Times New Roman"/>
                <w:sz w:val="18"/>
                <w:szCs w:val="18"/>
                <w:lang w:val="tr-TR"/>
              </w:rPr>
              <w:t>Öğretim üyeleri</w:t>
            </w:r>
          </w:p>
        </w:tc>
      </w:tr>
      <w:tr w:rsidR="00243587" w:rsidRPr="002516D5" w14:paraId="23B31C81" w14:textId="77777777" w:rsidTr="007834E9">
        <w:tc>
          <w:tcPr>
            <w:tcW w:w="2455" w:type="dxa"/>
            <w:shd w:val="clear" w:color="auto" w:fill="auto"/>
          </w:tcPr>
          <w:p w14:paraId="242AC2E0" w14:textId="77777777" w:rsidR="00243587" w:rsidRPr="002516D5" w:rsidRDefault="00243587" w:rsidP="00F33620">
            <w:pPr>
              <w:rPr>
                <w:rFonts w:ascii="Times New Roman" w:hAnsi="Times New Roman" w:cs="Times New Roman"/>
                <w:sz w:val="18"/>
                <w:szCs w:val="18"/>
                <w:lang w:val="tr-TR"/>
              </w:rPr>
            </w:pPr>
            <w:r w:rsidRPr="002516D5">
              <w:rPr>
                <w:rFonts w:ascii="Times New Roman" w:hAnsi="Times New Roman" w:cs="Times New Roman"/>
                <w:sz w:val="18"/>
                <w:szCs w:val="18"/>
                <w:lang w:val="tr-TR"/>
              </w:rPr>
              <w:t>Ders kurulu başarı puanları</w:t>
            </w:r>
          </w:p>
        </w:tc>
        <w:tc>
          <w:tcPr>
            <w:tcW w:w="2133" w:type="dxa"/>
            <w:shd w:val="clear" w:color="auto" w:fill="auto"/>
          </w:tcPr>
          <w:p w14:paraId="1782D1CF" w14:textId="77777777" w:rsidR="00243587" w:rsidRPr="002516D5" w:rsidRDefault="00243587" w:rsidP="00F33620">
            <w:pPr>
              <w:rPr>
                <w:rFonts w:ascii="Times New Roman" w:hAnsi="Times New Roman" w:cs="Times New Roman"/>
                <w:sz w:val="18"/>
                <w:szCs w:val="18"/>
                <w:lang w:val="tr-TR"/>
              </w:rPr>
            </w:pPr>
            <w:r w:rsidRPr="002516D5">
              <w:rPr>
                <w:rFonts w:ascii="Times New Roman" w:hAnsi="Times New Roman" w:cs="Times New Roman"/>
                <w:sz w:val="18"/>
                <w:szCs w:val="18"/>
                <w:lang w:val="tr-TR"/>
              </w:rPr>
              <w:t xml:space="preserve">Ders yılının tamamlanmasının ardından </w:t>
            </w:r>
          </w:p>
        </w:tc>
        <w:tc>
          <w:tcPr>
            <w:tcW w:w="1705" w:type="dxa"/>
            <w:shd w:val="clear" w:color="auto" w:fill="auto"/>
          </w:tcPr>
          <w:p w14:paraId="10B7C227" w14:textId="77777777" w:rsidR="00243587" w:rsidRPr="002516D5" w:rsidRDefault="00243587" w:rsidP="00F33620">
            <w:pPr>
              <w:rPr>
                <w:rFonts w:ascii="Times New Roman" w:hAnsi="Times New Roman" w:cs="Times New Roman"/>
                <w:sz w:val="18"/>
                <w:szCs w:val="18"/>
                <w:lang w:val="tr-TR"/>
              </w:rPr>
            </w:pPr>
            <w:r w:rsidRPr="002516D5">
              <w:rPr>
                <w:rFonts w:ascii="Times New Roman" w:hAnsi="Times New Roman" w:cs="Times New Roman"/>
                <w:sz w:val="18"/>
                <w:szCs w:val="18"/>
                <w:lang w:val="tr-TR"/>
              </w:rPr>
              <w:t>Öğrenci işleri</w:t>
            </w:r>
          </w:p>
        </w:tc>
        <w:tc>
          <w:tcPr>
            <w:tcW w:w="1745" w:type="dxa"/>
            <w:shd w:val="clear" w:color="auto" w:fill="auto"/>
          </w:tcPr>
          <w:p w14:paraId="749FFE5F" w14:textId="77777777" w:rsidR="00243587" w:rsidRPr="002516D5" w:rsidRDefault="00243587" w:rsidP="00F33620">
            <w:pPr>
              <w:rPr>
                <w:rFonts w:ascii="Times New Roman" w:hAnsi="Times New Roman" w:cs="Times New Roman"/>
                <w:sz w:val="18"/>
                <w:szCs w:val="18"/>
                <w:lang w:val="tr-TR"/>
              </w:rPr>
            </w:pPr>
            <w:r w:rsidRPr="002516D5">
              <w:rPr>
                <w:rFonts w:ascii="Times New Roman" w:hAnsi="Times New Roman" w:cs="Times New Roman"/>
                <w:sz w:val="18"/>
                <w:szCs w:val="18"/>
                <w:lang w:val="tr-TR"/>
              </w:rPr>
              <w:t>Tanımlayıcı istatistikler</w:t>
            </w:r>
          </w:p>
        </w:tc>
        <w:tc>
          <w:tcPr>
            <w:tcW w:w="2310" w:type="dxa"/>
            <w:shd w:val="clear" w:color="auto" w:fill="auto"/>
          </w:tcPr>
          <w:p w14:paraId="38EE8929" w14:textId="77777777" w:rsidR="00243587" w:rsidRPr="002516D5" w:rsidRDefault="00243587" w:rsidP="00F33620">
            <w:pPr>
              <w:rPr>
                <w:rFonts w:ascii="Times New Roman" w:hAnsi="Times New Roman" w:cs="Times New Roman"/>
                <w:sz w:val="18"/>
                <w:szCs w:val="18"/>
                <w:lang w:val="tr-TR"/>
              </w:rPr>
            </w:pPr>
            <w:r w:rsidRPr="002516D5">
              <w:rPr>
                <w:rFonts w:ascii="Times New Roman" w:hAnsi="Times New Roman" w:cs="Times New Roman"/>
                <w:sz w:val="18"/>
                <w:szCs w:val="18"/>
                <w:lang w:val="tr-TR"/>
              </w:rPr>
              <w:t>Dekanlık</w:t>
            </w:r>
          </w:p>
          <w:p w14:paraId="3210AD1B" w14:textId="77777777" w:rsidR="00243587" w:rsidRPr="002516D5" w:rsidRDefault="00243587" w:rsidP="00F33620">
            <w:pPr>
              <w:rPr>
                <w:rFonts w:ascii="Times New Roman" w:hAnsi="Times New Roman" w:cs="Times New Roman"/>
                <w:sz w:val="18"/>
                <w:szCs w:val="18"/>
                <w:lang w:val="tr-TR"/>
              </w:rPr>
            </w:pPr>
            <w:r w:rsidRPr="002516D5">
              <w:rPr>
                <w:rFonts w:ascii="Times New Roman" w:hAnsi="Times New Roman" w:cs="Times New Roman"/>
                <w:sz w:val="18"/>
                <w:szCs w:val="18"/>
                <w:lang w:val="tr-TR"/>
              </w:rPr>
              <w:t>EÖKK</w:t>
            </w:r>
          </w:p>
          <w:p w14:paraId="44CDBC06" w14:textId="77777777" w:rsidR="00243587" w:rsidRPr="002516D5" w:rsidRDefault="00243587" w:rsidP="00F33620">
            <w:pPr>
              <w:rPr>
                <w:rFonts w:ascii="Times New Roman" w:hAnsi="Times New Roman" w:cs="Times New Roman"/>
                <w:sz w:val="18"/>
                <w:szCs w:val="18"/>
                <w:lang w:val="tr-TR"/>
              </w:rPr>
            </w:pPr>
            <w:r w:rsidRPr="002516D5">
              <w:rPr>
                <w:rFonts w:ascii="Times New Roman" w:hAnsi="Times New Roman" w:cs="Times New Roman"/>
                <w:sz w:val="18"/>
                <w:szCs w:val="18"/>
                <w:lang w:val="tr-TR"/>
              </w:rPr>
              <w:t>Öğretim üyeleri</w:t>
            </w:r>
          </w:p>
        </w:tc>
      </w:tr>
      <w:tr w:rsidR="00243587" w:rsidRPr="002516D5" w14:paraId="08E8DAE0" w14:textId="77777777" w:rsidTr="007834E9">
        <w:tc>
          <w:tcPr>
            <w:tcW w:w="2455" w:type="dxa"/>
            <w:shd w:val="clear" w:color="auto" w:fill="auto"/>
          </w:tcPr>
          <w:p w14:paraId="2959510A" w14:textId="77777777" w:rsidR="00243587" w:rsidRPr="002516D5" w:rsidRDefault="00243587" w:rsidP="00F33620">
            <w:pPr>
              <w:rPr>
                <w:rFonts w:ascii="Times New Roman" w:hAnsi="Times New Roman" w:cs="Times New Roman"/>
                <w:sz w:val="18"/>
                <w:szCs w:val="18"/>
                <w:lang w:val="tr-TR"/>
              </w:rPr>
            </w:pPr>
            <w:r w:rsidRPr="002516D5">
              <w:rPr>
                <w:rFonts w:ascii="Times New Roman" w:hAnsi="Times New Roman" w:cs="Times New Roman"/>
                <w:sz w:val="18"/>
                <w:szCs w:val="18"/>
                <w:lang w:val="tr-TR"/>
              </w:rPr>
              <w:t>Final başarı puanları</w:t>
            </w:r>
          </w:p>
        </w:tc>
        <w:tc>
          <w:tcPr>
            <w:tcW w:w="2133" w:type="dxa"/>
            <w:shd w:val="clear" w:color="auto" w:fill="auto"/>
          </w:tcPr>
          <w:p w14:paraId="6286ADBE" w14:textId="77777777" w:rsidR="00243587" w:rsidRPr="002516D5" w:rsidRDefault="00243587" w:rsidP="00F33620">
            <w:pPr>
              <w:rPr>
                <w:rFonts w:ascii="Times New Roman" w:hAnsi="Times New Roman" w:cs="Times New Roman"/>
                <w:sz w:val="18"/>
                <w:szCs w:val="18"/>
                <w:lang w:val="tr-TR"/>
              </w:rPr>
            </w:pPr>
            <w:r w:rsidRPr="002516D5">
              <w:rPr>
                <w:rFonts w:ascii="Times New Roman" w:hAnsi="Times New Roman" w:cs="Times New Roman"/>
                <w:sz w:val="18"/>
                <w:szCs w:val="18"/>
                <w:lang w:val="tr-TR"/>
              </w:rPr>
              <w:t>Ders yılının tamamlanmasının ardından</w:t>
            </w:r>
          </w:p>
        </w:tc>
        <w:tc>
          <w:tcPr>
            <w:tcW w:w="1705" w:type="dxa"/>
            <w:shd w:val="clear" w:color="auto" w:fill="auto"/>
          </w:tcPr>
          <w:p w14:paraId="63C44C4E" w14:textId="77777777" w:rsidR="00243587" w:rsidRPr="002516D5" w:rsidRDefault="00243587" w:rsidP="00F33620">
            <w:pPr>
              <w:rPr>
                <w:rFonts w:ascii="Times New Roman" w:hAnsi="Times New Roman" w:cs="Times New Roman"/>
                <w:sz w:val="18"/>
                <w:szCs w:val="18"/>
                <w:lang w:val="tr-TR"/>
              </w:rPr>
            </w:pPr>
            <w:r w:rsidRPr="002516D5">
              <w:rPr>
                <w:rFonts w:ascii="Times New Roman" w:hAnsi="Times New Roman" w:cs="Times New Roman"/>
                <w:sz w:val="18"/>
                <w:szCs w:val="18"/>
                <w:lang w:val="tr-TR"/>
              </w:rPr>
              <w:t>Öğrenci işleri</w:t>
            </w:r>
          </w:p>
        </w:tc>
        <w:tc>
          <w:tcPr>
            <w:tcW w:w="1745" w:type="dxa"/>
            <w:shd w:val="clear" w:color="auto" w:fill="auto"/>
          </w:tcPr>
          <w:p w14:paraId="7CB036F5" w14:textId="77777777" w:rsidR="00243587" w:rsidRPr="002516D5" w:rsidRDefault="00243587" w:rsidP="00F33620">
            <w:pPr>
              <w:rPr>
                <w:rFonts w:ascii="Times New Roman" w:hAnsi="Times New Roman" w:cs="Times New Roman"/>
                <w:sz w:val="18"/>
                <w:szCs w:val="18"/>
                <w:lang w:val="tr-TR"/>
              </w:rPr>
            </w:pPr>
            <w:r w:rsidRPr="002516D5">
              <w:rPr>
                <w:rFonts w:ascii="Times New Roman" w:hAnsi="Times New Roman" w:cs="Times New Roman"/>
                <w:sz w:val="18"/>
                <w:szCs w:val="18"/>
                <w:lang w:val="tr-TR"/>
              </w:rPr>
              <w:t>Tanımlayıcı istatistikler</w:t>
            </w:r>
          </w:p>
        </w:tc>
        <w:tc>
          <w:tcPr>
            <w:tcW w:w="2310" w:type="dxa"/>
            <w:shd w:val="clear" w:color="auto" w:fill="auto"/>
          </w:tcPr>
          <w:p w14:paraId="0F39410E" w14:textId="77777777" w:rsidR="00243587" w:rsidRPr="002516D5" w:rsidRDefault="00243587" w:rsidP="00F33620">
            <w:pPr>
              <w:rPr>
                <w:rFonts w:ascii="Times New Roman" w:hAnsi="Times New Roman" w:cs="Times New Roman"/>
                <w:sz w:val="18"/>
                <w:szCs w:val="18"/>
                <w:lang w:val="tr-TR"/>
              </w:rPr>
            </w:pPr>
            <w:r w:rsidRPr="002516D5">
              <w:rPr>
                <w:rFonts w:ascii="Times New Roman" w:hAnsi="Times New Roman" w:cs="Times New Roman"/>
                <w:sz w:val="18"/>
                <w:szCs w:val="18"/>
                <w:lang w:val="tr-TR"/>
              </w:rPr>
              <w:t>Dekanlık</w:t>
            </w:r>
          </w:p>
          <w:p w14:paraId="228166DE" w14:textId="77777777" w:rsidR="00243587" w:rsidRPr="002516D5" w:rsidRDefault="00243587" w:rsidP="00F33620">
            <w:pPr>
              <w:rPr>
                <w:rFonts w:ascii="Times New Roman" w:hAnsi="Times New Roman" w:cs="Times New Roman"/>
                <w:sz w:val="18"/>
                <w:szCs w:val="18"/>
                <w:lang w:val="tr-TR"/>
              </w:rPr>
            </w:pPr>
            <w:r w:rsidRPr="002516D5">
              <w:rPr>
                <w:rFonts w:ascii="Times New Roman" w:hAnsi="Times New Roman" w:cs="Times New Roman"/>
                <w:sz w:val="18"/>
                <w:szCs w:val="18"/>
                <w:lang w:val="tr-TR"/>
              </w:rPr>
              <w:t>EÖKK</w:t>
            </w:r>
          </w:p>
          <w:p w14:paraId="59540FA4" w14:textId="77777777" w:rsidR="00243587" w:rsidRPr="002516D5" w:rsidRDefault="00243587" w:rsidP="00F33620">
            <w:pPr>
              <w:rPr>
                <w:rFonts w:ascii="Times New Roman" w:hAnsi="Times New Roman" w:cs="Times New Roman"/>
                <w:sz w:val="18"/>
                <w:szCs w:val="18"/>
                <w:lang w:val="tr-TR"/>
              </w:rPr>
            </w:pPr>
            <w:r w:rsidRPr="002516D5">
              <w:rPr>
                <w:rFonts w:ascii="Times New Roman" w:hAnsi="Times New Roman" w:cs="Times New Roman"/>
                <w:sz w:val="18"/>
                <w:szCs w:val="18"/>
                <w:lang w:val="tr-TR"/>
              </w:rPr>
              <w:t>Öğretim üyeleri</w:t>
            </w:r>
          </w:p>
        </w:tc>
      </w:tr>
      <w:tr w:rsidR="00243587" w:rsidRPr="002516D5" w14:paraId="66C57CC5" w14:textId="77777777" w:rsidTr="007834E9">
        <w:tc>
          <w:tcPr>
            <w:tcW w:w="2455" w:type="dxa"/>
            <w:shd w:val="clear" w:color="auto" w:fill="auto"/>
          </w:tcPr>
          <w:p w14:paraId="6821841C" w14:textId="77777777" w:rsidR="00243587" w:rsidRPr="002516D5" w:rsidRDefault="00243587" w:rsidP="00F33620">
            <w:pPr>
              <w:rPr>
                <w:rFonts w:ascii="Times New Roman" w:hAnsi="Times New Roman" w:cs="Times New Roman"/>
                <w:sz w:val="18"/>
                <w:szCs w:val="18"/>
                <w:lang w:val="tr-TR"/>
              </w:rPr>
            </w:pPr>
            <w:r w:rsidRPr="002516D5">
              <w:rPr>
                <w:rFonts w:ascii="Times New Roman" w:hAnsi="Times New Roman" w:cs="Times New Roman"/>
                <w:sz w:val="18"/>
                <w:szCs w:val="18"/>
                <w:lang w:val="tr-TR"/>
              </w:rPr>
              <w:t>Staj başarı puanları</w:t>
            </w:r>
          </w:p>
        </w:tc>
        <w:tc>
          <w:tcPr>
            <w:tcW w:w="2133" w:type="dxa"/>
            <w:shd w:val="clear" w:color="auto" w:fill="auto"/>
          </w:tcPr>
          <w:p w14:paraId="68D623F9" w14:textId="77777777" w:rsidR="00243587" w:rsidRPr="002516D5" w:rsidRDefault="00243587" w:rsidP="00F33620">
            <w:pPr>
              <w:rPr>
                <w:rFonts w:ascii="Times New Roman" w:hAnsi="Times New Roman" w:cs="Times New Roman"/>
                <w:sz w:val="18"/>
                <w:szCs w:val="18"/>
                <w:lang w:val="tr-TR"/>
              </w:rPr>
            </w:pPr>
            <w:r w:rsidRPr="002516D5">
              <w:rPr>
                <w:rFonts w:ascii="Times New Roman" w:hAnsi="Times New Roman" w:cs="Times New Roman"/>
                <w:sz w:val="18"/>
                <w:szCs w:val="18"/>
                <w:lang w:val="tr-TR"/>
              </w:rPr>
              <w:t>Ders yılının tamamlanmasının ardından</w:t>
            </w:r>
          </w:p>
        </w:tc>
        <w:tc>
          <w:tcPr>
            <w:tcW w:w="1705" w:type="dxa"/>
            <w:shd w:val="clear" w:color="auto" w:fill="auto"/>
          </w:tcPr>
          <w:p w14:paraId="7A2F06AF" w14:textId="77777777" w:rsidR="00243587" w:rsidRPr="002516D5" w:rsidRDefault="00243587" w:rsidP="00F33620">
            <w:pPr>
              <w:rPr>
                <w:rFonts w:ascii="Times New Roman" w:hAnsi="Times New Roman" w:cs="Times New Roman"/>
                <w:sz w:val="18"/>
                <w:szCs w:val="18"/>
                <w:lang w:val="tr-TR"/>
              </w:rPr>
            </w:pPr>
            <w:r w:rsidRPr="002516D5">
              <w:rPr>
                <w:rFonts w:ascii="Times New Roman" w:hAnsi="Times New Roman" w:cs="Times New Roman"/>
                <w:sz w:val="18"/>
                <w:szCs w:val="18"/>
                <w:lang w:val="tr-TR"/>
              </w:rPr>
              <w:t>Öğrenci işleri</w:t>
            </w:r>
          </w:p>
        </w:tc>
        <w:tc>
          <w:tcPr>
            <w:tcW w:w="1745" w:type="dxa"/>
            <w:shd w:val="clear" w:color="auto" w:fill="auto"/>
          </w:tcPr>
          <w:p w14:paraId="792051BF" w14:textId="77777777" w:rsidR="00243587" w:rsidRPr="002516D5" w:rsidRDefault="00243587" w:rsidP="00F33620">
            <w:pPr>
              <w:rPr>
                <w:rFonts w:ascii="Times New Roman" w:hAnsi="Times New Roman" w:cs="Times New Roman"/>
                <w:sz w:val="18"/>
                <w:szCs w:val="18"/>
                <w:lang w:val="tr-TR"/>
              </w:rPr>
            </w:pPr>
            <w:r w:rsidRPr="002516D5">
              <w:rPr>
                <w:rFonts w:ascii="Times New Roman" w:hAnsi="Times New Roman" w:cs="Times New Roman"/>
                <w:sz w:val="18"/>
                <w:szCs w:val="18"/>
                <w:lang w:val="tr-TR"/>
              </w:rPr>
              <w:t>Tanımlayıcı istatistikler</w:t>
            </w:r>
          </w:p>
        </w:tc>
        <w:tc>
          <w:tcPr>
            <w:tcW w:w="2310" w:type="dxa"/>
            <w:shd w:val="clear" w:color="auto" w:fill="auto"/>
          </w:tcPr>
          <w:p w14:paraId="67ECF50F" w14:textId="77777777" w:rsidR="00243587" w:rsidRPr="002516D5" w:rsidRDefault="00243587" w:rsidP="00F33620">
            <w:pPr>
              <w:rPr>
                <w:rFonts w:ascii="Times New Roman" w:hAnsi="Times New Roman" w:cs="Times New Roman"/>
                <w:sz w:val="18"/>
                <w:szCs w:val="18"/>
                <w:lang w:val="tr-TR"/>
              </w:rPr>
            </w:pPr>
            <w:r w:rsidRPr="002516D5">
              <w:rPr>
                <w:rFonts w:ascii="Times New Roman" w:hAnsi="Times New Roman" w:cs="Times New Roman"/>
                <w:sz w:val="18"/>
                <w:szCs w:val="18"/>
                <w:lang w:val="tr-TR"/>
              </w:rPr>
              <w:t>Dekanlık</w:t>
            </w:r>
          </w:p>
          <w:p w14:paraId="08823737" w14:textId="77777777" w:rsidR="00243587" w:rsidRPr="002516D5" w:rsidRDefault="00243587" w:rsidP="00F33620">
            <w:pPr>
              <w:rPr>
                <w:rFonts w:ascii="Times New Roman" w:hAnsi="Times New Roman" w:cs="Times New Roman"/>
                <w:sz w:val="18"/>
                <w:szCs w:val="18"/>
                <w:lang w:val="tr-TR"/>
              </w:rPr>
            </w:pPr>
            <w:r w:rsidRPr="002516D5">
              <w:rPr>
                <w:rFonts w:ascii="Times New Roman" w:hAnsi="Times New Roman" w:cs="Times New Roman"/>
                <w:sz w:val="18"/>
                <w:szCs w:val="18"/>
                <w:lang w:val="tr-TR"/>
              </w:rPr>
              <w:t>EÖKK</w:t>
            </w:r>
          </w:p>
          <w:p w14:paraId="068CE8A4" w14:textId="77777777" w:rsidR="00243587" w:rsidRPr="002516D5" w:rsidRDefault="00243587" w:rsidP="00F33620">
            <w:pPr>
              <w:rPr>
                <w:rFonts w:ascii="Times New Roman" w:hAnsi="Times New Roman" w:cs="Times New Roman"/>
                <w:sz w:val="18"/>
                <w:szCs w:val="18"/>
                <w:lang w:val="tr-TR"/>
              </w:rPr>
            </w:pPr>
            <w:r w:rsidRPr="002516D5">
              <w:rPr>
                <w:rFonts w:ascii="Times New Roman" w:hAnsi="Times New Roman" w:cs="Times New Roman"/>
                <w:sz w:val="18"/>
                <w:szCs w:val="18"/>
                <w:lang w:val="tr-TR"/>
              </w:rPr>
              <w:t>Öğretim üyeleri</w:t>
            </w:r>
          </w:p>
        </w:tc>
      </w:tr>
      <w:tr w:rsidR="00243587" w:rsidRPr="002516D5" w14:paraId="52DD5957" w14:textId="77777777" w:rsidTr="007834E9">
        <w:tc>
          <w:tcPr>
            <w:tcW w:w="2455" w:type="dxa"/>
            <w:shd w:val="clear" w:color="auto" w:fill="auto"/>
          </w:tcPr>
          <w:p w14:paraId="41507D50" w14:textId="77777777" w:rsidR="00243587" w:rsidRPr="002516D5" w:rsidRDefault="00243587" w:rsidP="00F33620">
            <w:pPr>
              <w:rPr>
                <w:rFonts w:ascii="Times New Roman" w:hAnsi="Times New Roman" w:cs="Times New Roman"/>
                <w:sz w:val="18"/>
                <w:szCs w:val="18"/>
                <w:lang w:val="tr-TR"/>
              </w:rPr>
            </w:pPr>
            <w:r w:rsidRPr="002516D5">
              <w:rPr>
                <w:rFonts w:ascii="Times New Roman" w:hAnsi="Times New Roman" w:cs="Times New Roman"/>
                <w:sz w:val="18"/>
                <w:szCs w:val="18"/>
                <w:lang w:val="tr-TR"/>
              </w:rPr>
              <w:t>Ders kurulu koordinatörlerinin geribildirim raporları</w:t>
            </w:r>
          </w:p>
        </w:tc>
        <w:tc>
          <w:tcPr>
            <w:tcW w:w="2133" w:type="dxa"/>
            <w:shd w:val="clear" w:color="auto" w:fill="auto"/>
          </w:tcPr>
          <w:p w14:paraId="47E4478B" w14:textId="77777777" w:rsidR="00243587" w:rsidRPr="002516D5" w:rsidRDefault="00243587" w:rsidP="00F33620">
            <w:pPr>
              <w:rPr>
                <w:rFonts w:ascii="Times New Roman" w:hAnsi="Times New Roman" w:cs="Times New Roman"/>
                <w:sz w:val="18"/>
                <w:szCs w:val="18"/>
                <w:lang w:val="tr-TR"/>
              </w:rPr>
            </w:pPr>
            <w:r w:rsidRPr="002516D5">
              <w:rPr>
                <w:rFonts w:ascii="Times New Roman" w:hAnsi="Times New Roman" w:cs="Times New Roman"/>
                <w:sz w:val="18"/>
                <w:szCs w:val="18"/>
                <w:lang w:val="tr-TR"/>
              </w:rPr>
              <w:t>Ders yılının tamamlanmasının ardından</w:t>
            </w:r>
          </w:p>
        </w:tc>
        <w:tc>
          <w:tcPr>
            <w:tcW w:w="1705" w:type="dxa"/>
            <w:shd w:val="clear" w:color="auto" w:fill="auto"/>
          </w:tcPr>
          <w:p w14:paraId="1B998567" w14:textId="77777777" w:rsidR="00243587" w:rsidRPr="002516D5" w:rsidRDefault="00243587" w:rsidP="00F33620">
            <w:pPr>
              <w:rPr>
                <w:rFonts w:ascii="Times New Roman" w:hAnsi="Times New Roman" w:cs="Times New Roman"/>
                <w:sz w:val="18"/>
                <w:szCs w:val="18"/>
                <w:lang w:val="tr-TR"/>
              </w:rPr>
            </w:pPr>
            <w:r w:rsidRPr="002516D5">
              <w:rPr>
                <w:rFonts w:ascii="Times New Roman" w:hAnsi="Times New Roman" w:cs="Times New Roman"/>
                <w:sz w:val="18"/>
                <w:szCs w:val="18"/>
                <w:lang w:val="tr-TR"/>
              </w:rPr>
              <w:t>Öğrenci işleri</w:t>
            </w:r>
          </w:p>
        </w:tc>
        <w:tc>
          <w:tcPr>
            <w:tcW w:w="1745" w:type="dxa"/>
            <w:shd w:val="clear" w:color="auto" w:fill="auto"/>
          </w:tcPr>
          <w:p w14:paraId="6B9F7517" w14:textId="77777777" w:rsidR="00243587" w:rsidRPr="002516D5" w:rsidRDefault="00243587" w:rsidP="00F33620">
            <w:pPr>
              <w:rPr>
                <w:rFonts w:ascii="Times New Roman" w:hAnsi="Times New Roman" w:cs="Times New Roman"/>
                <w:sz w:val="18"/>
                <w:szCs w:val="18"/>
                <w:lang w:val="tr-TR"/>
              </w:rPr>
            </w:pPr>
            <w:r w:rsidRPr="002516D5">
              <w:rPr>
                <w:rFonts w:ascii="Times New Roman" w:hAnsi="Times New Roman" w:cs="Times New Roman"/>
                <w:sz w:val="18"/>
                <w:szCs w:val="18"/>
                <w:lang w:val="tr-TR"/>
              </w:rPr>
              <w:t>Tanımlayıcı istatistikler</w:t>
            </w:r>
          </w:p>
        </w:tc>
        <w:tc>
          <w:tcPr>
            <w:tcW w:w="2310" w:type="dxa"/>
            <w:shd w:val="clear" w:color="auto" w:fill="auto"/>
          </w:tcPr>
          <w:p w14:paraId="5F5BE7CB" w14:textId="77777777" w:rsidR="00243587" w:rsidRPr="002516D5" w:rsidRDefault="00243587" w:rsidP="00F33620">
            <w:pPr>
              <w:rPr>
                <w:rFonts w:ascii="Times New Roman" w:hAnsi="Times New Roman" w:cs="Times New Roman"/>
                <w:sz w:val="18"/>
                <w:szCs w:val="18"/>
                <w:lang w:val="tr-TR"/>
              </w:rPr>
            </w:pPr>
            <w:r w:rsidRPr="002516D5">
              <w:rPr>
                <w:rFonts w:ascii="Times New Roman" w:hAnsi="Times New Roman" w:cs="Times New Roman"/>
                <w:sz w:val="18"/>
                <w:szCs w:val="18"/>
                <w:lang w:val="tr-TR"/>
              </w:rPr>
              <w:t>Dekanlık</w:t>
            </w:r>
          </w:p>
          <w:p w14:paraId="63D83B13" w14:textId="77777777" w:rsidR="00243587" w:rsidRPr="002516D5" w:rsidRDefault="00243587" w:rsidP="00F33620">
            <w:pPr>
              <w:rPr>
                <w:rFonts w:ascii="Times New Roman" w:hAnsi="Times New Roman" w:cs="Times New Roman"/>
                <w:sz w:val="18"/>
                <w:szCs w:val="18"/>
                <w:lang w:val="tr-TR"/>
              </w:rPr>
            </w:pPr>
            <w:r w:rsidRPr="002516D5">
              <w:rPr>
                <w:rFonts w:ascii="Times New Roman" w:hAnsi="Times New Roman" w:cs="Times New Roman"/>
                <w:sz w:val="18"/>
                <w:szCs w:val="18"/>
                <w:lang w:val="tr-TR"/>
              </w:rPr>
              <w:t>EÖKK</w:t>
            </w:r>
          </w:p>
          <w:p w14:paraId="795F2A0E" w14:textId="77777777" w:rsidR="00243587" w:rsidRPr="002516D5" w:rsidRDefault="00243587" w:rsidP="00F33620">
            <w:pPr>
              <w:rPr>
                <w:rFonts w:ascii="Times New Roman" w:hAnsi="Times New Roman" w:cs="Times New Roman"/>
                <w:sz w:val="18"/>
                <w:szCs w:val="18"/>
                <w:lang w:val="tr-TR"/>
              </w:rPr>
            </w:pPr>
            <w:r w:rsidRPr="002516D5">
              <w:rPr>
                <w:rFonts w:ascii="Times New Roman" w:hAnsi="Times New Roman" w:cs="Times New Roman"/>
                <w:sz w:val="18"/>
                <w:szCs w:val="18"/>
                <w:lang w:val="tr-TR"/>
              </w:rPr>
              <w:t>Öğretim üyeleri</w:t>
            </w:r>
          </w:p>
        </w:tc>
      </w:tr>
      <w:tr w:rsidR="00243587" w:rsidRPr="002516D5" w14:paraId="54A1F424" w14:textId="77777777" w:rsidTr="007834E9">
        <w:tc>
          <w:tcPr>
            <w:tcW w:w="2455" w:type="dxa"/>
            <w:shd w:val="clear" w:color="auto" w:fill="auto"/>
          </w:tcPr>
          <w:p w14:paraId="10B93AFF" w14:textId="77777777" w:rsidR="00243587" w:rsidRPr="002516D5" w:rsidRDefault="00243587" w:rsidP="00F33620">
            <w:pPr>
              <w:rPr>
                <w:rFonts w:ascii="Times New Roman" w:hAnsi="Times New Roman" w:cs="Times New Roman"/>
                <w:sz w:val="18"/>
                <w:szCs w:val="18"/>
                <w:lang w:val="tr-TR"/>
              </w:rPr>
            </w:pPr>
            <w:r w:rsidRPr="002516D5">
              <w:rPr>
                <w:rFonts w:ascii="Times New Roman" w:hAnsi="Times New Roman" w:cs="Times New Roman"/>
                <w:sz w:val="18"/>
                <w:szCs w:val="18"/>
                <w:lang w:val="tr-TR"/>
              </w:rPr>
              <w:t>Staj koordinatörlerinin geribildirim raporları</w:t>
            </w:r>
          </w:p>
        </w:tc>
        <w:tc>
          <w:tcPr>
            <w:tcW w:w="2133" w:type="dxa"/>
            <w:shd w:val="clear" w:color="auto" w:fill="auto"/>
          </w:tcPr>
          <w:p w14:paraId="2D18FAB1" w14:textId="77777777" w:rsidR="00243587" w:rsidRPr="002516D5" w:rsidRDefault="00243587" w:rsidP="00F33620">
            <w:pPr>
              <w:rPr>
                <w:rFonts w:ascii="Times New Roman" w:hAnsi="Times New Roman" w:cs="Times New Roman"/>
                <w:sz w:val="18"/>
                <w:szCs w:val="18"/>
                <w:lang w:val="tr-TR"/>
              </w:rPr>
            </w:pPr>
            <w:r w:rsidRPr="002516D5">
              <w:rPr>
                <w:rFonts w:ascii="Times New Roman" w:hAnsi="Times New Roman" w:cs="Times New Roman"/>
                <w:sz w:val="18"/>
                <w:szCs w:val="18"/>
                <w:lang w:val="tr-TR"/>
              </w:rPr>
              <w:t>Ders yılının tamamlanmasının ardından</w:t>
            </w:r>
          </w:p>
        </w:tc>
        <w:tc>
          <w:tcPr>
            <w:tcW w:w="1705" w:type="dxa"/>
            <w:shd w:val="clear" w:color="auto" w:fill="auto"/>
          </w:tcPr>
          <w:p w14:paraId="325618AA" w14:textId="77777777" w:rsidR="00243587" w:rsidRPr="002516D5" w:rsidRDefault="00243587" w:rsidP="00F33620">
            <w:pPr>
              <w:rPr>
                <w:rFonts w:ascii="Times New Roman" w:hAnsi="Times New Roman" w:cs="Times New Roman"/>
                <w:sz w:val="18"/>
                <w:szCs w:val="18"/>
                <w:lang w:val="tr-TR"/>
              </w:rPr>
            </w:pPr>
            <w:r w:rsidRPr="002516D5">
              <w:rPr>
                <w:rFonts w:ascii="Times New Roman" w:hAnsi="Times New Roman" w:cs="Times New Roman"/>
                <w:sz w:val="18"/>
                <w:szCs w:val="18"/>
                <w:lang w:val="tr-TR"/>
              </w:rPr>
              <w:t>Koordinatörler</w:t>
            </w:r>
          </w:p>
        </w:tc>
        <w:tc>
          <w:tcPr>
            <w:tcW w:w="1745" w:type="dxa"/>
            <w:shd w:val="clear" w:color="auto" w:fill="auto"/>
          </w:tcPr>
          <w:p w14:paraId="2BFD0CB9" w14:textId="77777777" w:rsidR="00243587" w:rsidRPr="002516D5" w:rsidRDefault="00243587" w:rsidP="00F33620">
            <w:pPr>
              <w:rPr>
                <w:rFonts w:ascii="Times New Roman" w:hAnsi="Times New Roman" w:cs="Times New Roman"/>
                <w:sz w:val="18"/>
                <w:szCs w:val="18"/>
                <w:lang w:val="tr-TR"/>
              </w:rPr>
            </w:pPr>
            <w:r w:rsidRPr="002516D5">
              <w:rPr>
                <w:rFonts w:ascii="Times New Roman" w:hAnsi="Times New Roman" w:cs="Times New Roman"/>
                <w:sz w:val="18"/>
                <w:szCs w:val="18"/>
                <w:lang w:val="tr-TR"/>
              </w:rPr>
              <w:t>Geribildirim formları</w:t>
            </w:r>
          </w:p>
        </w:tc>
        <w:tc>
          <w:tcPr>
            <w:tcW w:w="2310" w:type="dxa"/>
            <w:shd w:val="clear" w:color="auto" w:fill="auto"/>
          </w:tcPr>
          <w:p w14:paraId="25DDDC51" w14:textId="77777777" w:rsidR="00243587" w:rsidRPr="002516D5" w:rsidRDefault="00243587" w:rsidP="00F33620">
            <w:pPr>
              <w:rPr>
                <w:rFonts w:ascii="Times New Roman" w:hAnsi="Times New Roman" w:cs="Times New Roman"/>
                <w:sz w:val="18"/>
                <w:szCs w:val="18"/>
                <w:lang w:val="tr-TR"/>
              </w:rPr>
            </w:pPr>
            <w:r w:rsidRPr="002516D5">
              <w:rPr>
                <w:rFonts w:ascii="Times New Roman" w:hAnsi="Times New Roman" w:cs="Times New Roman"/>
                <w:sz w:val="18"/>
                <w:szCs w:val="18"/>
                <w:lang w:val="tr-TR"/>
              </w:rPr>
              <w:t>Dekanlık</w:t>
            </w:r>
          </w:p>
          <w:p w14:paraId="4B59D15D" w14:textId="77777777" w:rsidR="00243587" w:rsidRPr="002516D5" w:rsidRDefault="00243587" w:rsidP="00F33620">
            <w:pPr>
              <w:rPr>
                <w:rFonts w:ascii="Times New Roman" w:hAnsi="Times New Roman" w:cs="Times New Roman"/>
                <w:sz w:val="18"/>
                <w:szCs w:val="18"/>
                <w:lang w:val="tr-TR"/>
              </w:rPr>
            </w:pPr>
            <w:r w:rsidRPr="002516D5">
              <w:rPr>
                <w:rFonts w:ascii="Times New Roman" w:hAnsi="Times New Roman" w:cs="Times New Roman"/>
                <w:sz w:val="18"/>
                <w:szCs w:val="18"/>
                <w:lang w:val="tr-TR"/>
              </w:rPr>
              <w:t>EÖKK</w:t>
            </w:r>
          </w:p>
          <w:p w14:paraId="4FC1B0A1" w14:textId="77777777" w:rsidR="00243587" w:rsidRPr="002516D5" w:rsidRDefault="00243587" w:rsidP="00F33620">
            <w:pPr>
              <w:rPr>
                <w:rFonts w:ascii="Times New Roman" w:hAnsi="Times New Roman" w:cs="Times New Roman"/>
                <w:sz w:val="18"/>
                <w:szCs w:val="18"/>
                <w:lang w:val="tr-TR"/>
              </w:rPr>
            </w:pPr>
            <w:r w:rsidRPr="002516D5">
              <w:rPr>
                <w:rFonts w:ascii="Times New Roman" w:hAnsi="Times New Roman" w:cs="Times New Roman"/>
                <w:sz w:val="18"/>
                <w:szCs w:val="18"/>
                <w:lang w:val="tr-TR"/>
              </w:rPr>
              <w:t>Öğretim üyeleri</w:t>
            </w:r>
          </w:p>
        </w:tc>
      </w:tr>
      <w:tr w:rsidR="00243587" w:rsidRPr="002516D5" w14:paraId="60539AC4" w14:textId="77777777" w:rsidTr="007834E9">
        <w:tc>
          <w:tcPr>
            <w:tcW w:w="2455" w:type="dxa"/>
            <w:shd w:val="clear" w:color="auto" w:fill="auto"/>
          </w:tcPr>
          <w:p w14:paraId="641FF93E" w14:textId="77777777" w:rsidR="00243587" w:rsidRPr="002516D5" w:rsidRDefault="00243587" w:rsidP="00F33620">
            <w:pPr>
              <w:rPr>
                <w:rFonts w:ascii="Times New Roman" w:hAnsi="Times New Roman" w:cs="Times New Roman"/>
                <w:sz w:val="18"/>
                <w:szCs w:val="18"/>
                <w:lang w:val="tr-TR"/>
              </w:rPr>
            </w:pPr>
            <w:r w:rsidRPr="002516D5">
              <w:rPr>
                <w:rFonts w:ascii="Times New Roman" w:hAnsi="Times New Roman" w:cs="Times New Roman"/>
                <w:sz w:val="18"/>
                <w:szCs w:val="18"/>
                <w:lang w:val="tr-TR"/>
              </w:rPr>
              <w:t>Mezun değerlendirmesi</w:t>
            </w:r>
          </w:p>
        </w:tc>
        <w:tc>
          <w:tcPr>
            <w:tcW w:w="2133" w:type="dxa"/>
            <w:shd w:val="clear" w:color="auto" w:fill="auto"/>
          </w:tcPr>
          <w:p w14:paraId="39A9BC81" w14:textId="77777777" w:rsidR="00243587" w:rsidRPr="002516D5" w:rsidRDefault="00243587" w:rsidP="00F33620">
            <w:pPr>
              <w:rPr>
                <w:rFonts w:ascii="Times New Roman" w:hAnsi="Times New Roman" w:cs="Times New Roman"/>
                <w:sz w:val="18"/>
                <w:szCs w:val="18"/>
                <w:lang w:val="tr-TR"/>
              </w:rPr>
            </w:pPr>
            <w:r w:rsidRPr="002516D5">
              <w:rPr>
                <w:rFonts w:ascii="Times New Roman" w:hAnsi="Times New Roman" w:cs="Times New Roman"/>
                <w:sz w:val="18"/>
                <w:szCs w:val="18"/>
                <w:lang w:val="tr-TR"/>
              </w:rPr>
              <w:t xml:space="preserve"> </w:t>
            </w:r>
            <w:r w:rsidR="00F33620" w:rsidRPr="002516D5">
              <w:rPr>
                <w:rFonts w:ascii="Times New Roman" w:hAnsi="Times New Roman" w:cs="Times New Roman"/>
                <w:sz w:val="18"/>
                <w:szCs w:val="18"/>
                <w:lang w:val="tr-TR"/>
              </w:rPr>
              <w:t>Y</w:t>
            </w:r>
            <w:r w:rsidRPr="002516D5">
              <w:rPr>
                <w:rFonts w:ascii="Times New Roman" w:hAnsi="Times New Roman" w:cs="Times New Roman"/>
                <w:sz w:val="18"/>
                <w:szCs w:val="18"/>
                <w:lang w:val="tr-TR"/>
              </w:rPr>
              <w:t>ılda 1</w:t>
            </w:r>
          </w:p>
        </w:tc>
        <w:tc>
          <w:tcPr>
            <w:tcW w:w="1705" w:type="dxa"/>
            <w:shd w:val="clear" w:color="auto" w:fill="auto"/>
          </w:tcPr>
          <w:p w14:paraId="3FB179CE" w14:textId="77777777" w:rsidR="00243587" w:rsidRPr="002516D5" w:rsidRDefault="00243587" w:rsidP="00F33620">
            <w:pPr>
              <w:rPr>
                <w:rFonts w:ascii="Times New Roman" w:hAnsi="Times New Roman" w:cs="Times New Roman"/>
                <w:sz w:val="18"/>
                <w:szCs w:val="18"/>
                <w:lang w:val="tr-TR"/>
              </w:rPr>
            </w:pPr>
            <w:r w:rsidRPr="002516D5">
              <w:rPr>
                <w:rFonts w:ascii="Times New Roman" w:hAnsi="Times New Roman" w:cs="Times New Roman"/>
                <w:sz w:val="18"/>
                <w:szCs w:val="18"/>
                <w:lang w:val="tr-TR"/>
              </w:rPr>
              <w:t xml:space="preserve">Mezunlar </w:t>
            </w:r>
          </w:p>
        </w:tc>
        <w:tc>
          <w:tcPr>
            <w:tcW w:w="1745" w:type="dxa"/>
            <w:shd w:val="clear" w:color="auto" w:fill="auto"/>
          </w:tcPr>
          <w:p w14:paraId="169A9E9E" w14:textId="77777777" w:rsidR="00243587" w:rsidRPr="002516D5" w:rsidRDefault="00243587" w:rsidP="00F33620">
            <w:pPr>
              <w:rPr>
                <w:rFonts w:ascii="Times New Roman" w:hAnsi="Times New Roman" w:cs="Times New Roman"/>
                <w:sz w:val="18"/>
                <w:szCs w:val="18"/>
                <w:lang w:val="tr-TR"/>
              </w:rPr>
            </w:pPr>
            <w:r w:rsidRPr="002516D5">
              <w:rPr>
                <w:rFonts w:ascii="Times New Roman" w:hAnsi="Times New Roman" w:cs="Times New Roman"/>
                <w:sz w:val="18"/>
                <w:szCs w:val="18"/>
                <w:lang w:val="tr-TR"/>
              </w:rPr>
              <w:t>Nitel</w:t>
            </w:r>
            <w:r w:rsidR="00F33620" w:rsidRPr="002516D5">
              <w:rPr>
                <w:rFonts w:ascii="Times New Roman" w:hAnsi="Times New Roman" w:cs="Times New Roman"/>
                <w:sz w:val="18"/>
                <w:szCs w:val="18"/>
                <w:lang w:val="tr-TR"/>
              </w:rPr>
              <w:t xml:space="preserve"> anket</w:t>
            </w:r>
          </w:p>
        </w:tc>
        <w:tc>
          <w:tcPr>
            <w:tcW w:w="2310" w:type="dxa"/>
            <w:shd w:val="clear" w:color="auto" w:fill="auto"/>
          </w:tcPr>
          <w:p w14:paraId="44C3D184" w14:textId="77777777" w:rsidR="00243587" w:rsidRPr="002516D5" w:rsidRDefault="00243587" w:rsidP="00F33620">
            <w:pPr>
              <w:rPr>
                <w:rFonts w:ascii="Times New Roman" w:hAnsi="Times New Roman" w:cs="Times New Roman"/>
                <w:sz w:val="18"/>
                <w:szCs w:val="18"/>
                <w:lang w:val="tr-TR"/>
              </w:rPr>
            </w:pPr>
            <w:r w:rsidRPr="002516D5">
              <w:rPr>
                <w:rFonts w:ascii="Times New Roman" w:hAnsi="Times New Roman" w:cs="Times New Roman"/>
                <w:sz w:val="18"/>
                <w:szCs w:val="18"/>
                <w:lang w:val="tr-TR"/>
              </w:rPr>
              <w:t>Dekanlık</w:t>
            </w:r>
          </w:p>
          <w:p w14:paraId="27497EAF" w14:textId="77777777" w:rsidR="00243587" w:rsidRPr="002516D5" w:rsidRDefault="00243587" w:rsidP="00F33620">
            <w:pPr>
              <w:rPr>
                <w:rFonts w:ascii="Times New Roman" w:hAnsi="Times New Roman" w:cs="Times New Roman"/>
                <w:sz w:val="18"/>
                <w:szCs w:val="18"/>
                <w:lang w:val="tr-TR"/>
              </w:rPr>
            </w:pPr>
            <w:r w:rsidRPr="002516D5">
              <w:rPr>
                <w:rFonts w:ascii="Times New Roman" w:hAnsi="Times New Roman" w:cs="Times New Roman"/>
                <w:sz w:val="18"/>
                <w:szCs w:val="18"/>
                <w:lang w:val="tr-TR"/>
              </w:rPr>
              <w:t>EÖKK</w:t>
            </w:r>
          </w:p>
          <w:p w14:paraId="498DCF39" w14:textId="77777777" w:rsidR="00243587" w:rsidRPr="002516D5" w:rsidRDefault="00243587" w:rsidP="00F33620">
            <w:pPr>
              <w:rPr>
                <w:rFonts w:ascii="Times New Roman" w:hAnsi="Times New Roman" w:cs="Times New Roman"/>
                <w:sz w:val="18"/>
                <w:szCs w:val="18"/>
                <w:lang w:val="tr-TR"/>
              </w:rPr>
            </w:pPr>
            <w:r w:rsidRPr="002516D5">
              <w:rPr>
                <w:rFonts w:ascii="Times New Roman" w:hAnsi="Times New Roman" w:cs="Times New Roman"/>
                <w:sz w:val="18"/>
                <w:szCs w:val="18"/>
                <w:lang w:val="tr-TR"/>
              </w:rPr>
              <w:t>Öğretim üyeleri</w:t>
            </w:r>
          </w:p>
        </w:tc>
      </w:tr>
      <w:tr w:rsidR="00243587" w:rsidRPr="002516D5" w14:paraId="4E2DE530" w14:textId="77777777" w:rsidTr="007834E9">
        <w:tc>
          <w:tcPr>
            <w:tcW w:w="2455" w:type="dxa"/>
            <w:shd w:val="clear" w:color="auto" w:fill="auto"/>
          </w:tcPr>
          <w:p w14:paraId="026541F9" w14:textId="77777777" w:rsidR="00243587" w:rsidRPr="002516D5" w:rsidRDefault="00243587" w:rsidP="00F33620">
            <w:pPr>
              <w:rPr>
                <w:rFonts w:ascii="Times New Roman" w:hAnsi="Times New Roman" w:cs="Times New Roman"/>
                <w:sz w:val="18"/>
                <w:szCs w:val="18"/>
                <w:lang w:val="tr-TR"/>
              </w:rPr>
            </w:pPr>
            <w:r w:rsidRPr="002516D5">
              <w:rPr>
                <w:rFonts w:ascii="Times New Roman" w:hAnsi="Times New Roman" w:cs="Times New Roman"/>
                <w:sz w:val="18"/>
                <w:szCs w:val="18"/>
                <w:lang w:val="tr-TR"/>
              </w:rPr>
              <w:t>Dış paydaş geribildirimleri</w:t>
            </w:r>
          </w:p>
        </w:tc>
        <w:tc>
          <w:tcPr>
            <w:tcW w:w="2133" w:type="dxa"/>
            <w:shd w:val="clear" w:color="auto" w:fill="auto"/>
          </w:tcPr>
          <w:p w14:paraId="01A0AF19" w14:textId="77777777" w:rsidR="00243587" w:rsidRPr="002516D5" w:rsidRDefault="00243587" w:rsidP="00F33620">
            <w:pPr>
              <w:rPr>
                <w:rFonts w:ascii="Times New Roman" w:hAnsi="Times New Roman" w:cs="Times New Roman"/>
                <w:sz w:val="18"/>
                <w:szCs w:val="18"/>
                <w:lang w:val="tr-TR"/>
              </w:rPr>
            </w:pPr>
            <w:r w:rsidRPr="002516D5">
              <w:rPr>
                <w:rFonts w:ascii="Times New Roman" w:hAnsi="Times New Roman" w:cs="Times New Roman"/>
                <w:sz w:val="18"/>
                <w:szCs w:val="18"/>
                <w:lang w:val="tr-TR"/>
              </w:rPr>
              <w:t>6 yılda 1</w:t>
            </w:r>
          </w:p>
        </w:tc>
        <w:tc>
          <w:tcPr>
            <w:tcW w:w="1705" w:type="dxa"/>
            <w:shd w:val="clear" w:color="auto" w:fill="auto"/>
          </w:tcPr>
          <w:p w14:paraId="0C6A0A0F" w14:textId="77777777" w:rsidR="00243587" w:rsidRPr="002516D5" w:rsidRDefault="00243587" w:rsidP="00F33620">
            <w:pPr>
              <w:rPr>
                <w:rFonts w:ascii="Times New Roman" w:hAnsi="Times New Roman" w:cs="Times New Roman"/>
                <w:sz w:val="18"/>
                <w:szCs w:val="18"/>
                <w:lang w:val="tr-TR"/>
              </w:rPr>
            </w:pPr>
            <w:r w:rsidRPr="002516D5">
              <w:rPr>
                <w:rFonts w:ascii="Times New Roman" w:hAnsi="Times New Roman" w:cs="Times New Roman"/>
                <w:sz w:val="18"/>
                <w:szCs w:val="18"/>
                <w:lang w:val="tr-TR"/>
              </w:rPr>
              <w:t>Dış paydaşlar</w:t>
            </w:r>
          </w:p>
        </w:tc>
        <w:tc>
          <w:tcPr>
            <w:tcW w:w="1745" w:type="dxa"/>
            <w:shd w:val="clear" w:color="auto" w:fill="auto"/>
          </w:tcPr>
          <w:p w14:paraId="5B109FDB" w14:textId="77777777" w:rsidR="00243587" w:rsidRPr="002516D5" w:rsidRDefault="00243587" w:rsidP="00F33620">
            <w:pPr>
              <w:rPr>
                <w:rFonts w:ascii="Times New Roman" w:hAnsi="Times New Roman" w:cs="Times New Roman"/>
                <w:sz w:val="18"/>
                <w:szCs w:val="18"/>
                <w:lang w:val="tr-TR"/>
              </w:rPr>
            </w:pPr>
            <w:r w:rsidRPr="002516D5">
              <w:rPr>
                <w:rFonts w:ascii="Times New Roman" w:hAnsi="Times New Roman" w:cs="Times New Roman"/>
                <w:sz w:val="18"/>
                <w:szCs w:val="18"/>
                <w:lang w:val="tr-TR"/>
              </w:rPr>
              <w:t>Nitel</w:t>
            </w:r>
            <w:r w:rsidR="00F33620" w:rsidRPr="002516D5">
              <w:rPr>
                <w:rFonts w:ascii="Times New Roman" w:hAnsi="Times New Roman" w:cs="Times New Roman"/>
                <w:sz w:val="18"/>
                <w:szCs w:val="18"/>
                <w:lang w:val="tr-TR"/>
              </w:rPr>
              <w:t xml:space="preserve"> </w:t>
            </w:r>
            <w:r w:rsidRPr="002516D5">
              <w:rPr>
                <w:rFonts w:ascii="Times New Roman" w:hAnsi="Times New Roman" w:cs="Times New Roman"/>
                <w:sz w:val="18"/>
                <w:szCs w:val="18"/>
                <w:lang w:val="tr-TR"/>
              </w:rPr>
              <w:t>anket</w:t>
            </w:r>
          </w:p>
        </w:tc>
        <w:tc>
          <w:tcPr>
            <w:tcW w:w="2310" w:type="dxa"/>
            <w:shd w:val="clear" w:color="auto" w:fill="auto"/>
          </w:tcPr>
          <w:p w14:paraId="27D18D67" w14:textId="77777777" w:rsidR="00243587" w:rsidRPr="002516D5" w:rsidRDefault="00243587" w:rsidP="00F33620">
            <w:pPr>
              <w:rPr>
                <w:rFonts w:ascii="Times New Roman" w:hAnsi="Times New Roman" w:cs="Times New Roman"/>
                <w:sz w:val="18"/>
                <w:szCs w:val="18"/>
                <w:lang w:val="tr-TR"/>
              </w:rPr>
            </w:pPr>
            <w:r w:rsidRPr="002516D5">
              <w:rPr>
                <w:rFonts w:ascii="Times New Roman" w:hAnsi="Times New Roman" w:cs="Times New Roman"/>
                <w:sz w:val="18"/>
                <w:szCs w:val="18"/>
                <w:lang w:val="tr-TR"/>
              </w:rPr>
              <w:t>Dekanlık</w:t>
            </w:r>
          </w:p>
          <w:p w14:paraId="2D2A633D" w14:textId="77777777" w:rsidR="00243587" w:rsidRPr="002516D5" w:rsidRDefault="00243587" w:rsidP="00F33620">
            <w:pPr>
              <w:rPr>
                <w:rFonts w:ascii="Times New Roman" w:hAnsi="Times New Roman" w:cs="Times New Roman"/>
                <w:sz w:val="18"/>
                <w:szCs w:val="18"/>
                <w:lang w:val="tr-TR"/>
              </w:rPr>
            </w:pPr>
          </w:p>
        </w:tc>
      </w:tr>
    </w:tbl>
    <w:p w14:paraId="51BE4DF5" w14:textId="77777777" w:rsidR="00243587" w:rsidRPr="002516D5" w:rsidRDefault="00243587" w:rsidP="00243587">
      <w:pPr>
        <w:rPr>
          <w:rFonts w:ascii="Times New Roman" w:hAnsi="Times New Roman" w:cs="Times New Roman"/>
          <w:sz w:val="18"/>
          <w:szCs w:val="18"/>
          <w:lang w:val="tr-TR"/>
        </w:rPr>
      </w:pPr>
    </w:p>
    <w:p w14:paraId="0CC1A2F3" w14:textId="77777777" w:rsidR="00243587" w:rsidRPr="002516D5" w:rsidRDefault="00243587">
      <w:pPr>
        <w:rPr>
          <w:rFonts w:ascii="Century Gothic" w:hAnsi="Century Gothic"/>
          <w:lang w:val="tr-TR"/>
        </w:rPr>
      </w:pPr>
      <w:r w:rsidRPr="002516D5">
        <w:rPr>
          <w:rFonts w:ascii="Century Gothic" w:hAnsi="Century Gothic"/>
          <w:lang w:val="tr-TR"/>
        </w:rPr>
        <w:br w:type="page"/>
      </w:r>
    </w:p>
    <w:p w14:paraId="09488180" w14:textId="77777777" w:rsidR="007464CF" w:rsidRPr="002516D5" w:rsidRDefault="004D5D24">
      <w:pPr>
        <w:rPr>
          <w:rFonts w:ascii="Century Gothic" w:hAnsi="Century Gothic" w:cs="Times New Roman"/>
          <w:b/>
          <w:sz w:val="28"/>
          <w:lang w:val="tr-TR"/>
        </w:rPr>
      </w:pPr>
      <w:r w:rsidRPr="002516D5">
        <w:rPr>
          <w:rFonts w:ascii="Century Gothic" w:hAnsi="Century Gothic" w:cs="Times New Roman"/>
          <w:b/>
          <w:sz w:val="28"/>
          <w:lang w:val="tr-TR"/>
        </w:rPr>
        <w:lastRenderedPageBreak/>
        <w:t>BAĞLAM</w:t>
      </w:r>
    </w:p>
    <w:p w14:paraId="3D9CBB02" w14:textId="0E86B13A" w:rsidR="007464CF" w:rsidRPr="002516D5" w:rsidRDefault="007464CF" w:rsidP="007464CF">
      <w:pPr>
        <w:spacing w:line="360" w:lineRule="auto"/>
        <w:jc w:val="both"/>
        <w:rPr>
          <w:rFonts w:ascii="Times New Roman" w:hAnsi="Times New Roman" w:cs="Times New Roman"/>
          <w:color w:val="222222"/>
          <w:sz w:val="24"/>
          <w:szCs w:val="24"/>
          <w:lang w:val="tr-TR"/>
        </w:rPr>
      </w:pPr>
      <w:r w:rsidRPr="002516D5">
        <w:rPr>
          <w:rFonts w:ascii="Times New Roman" w:hAnsi="Times New Roman" w:cs="Times New Roman"/>
          <w:color w:val="333333"/>
          <w:sz w:val="24"/>
          <w:szCs w:val="24"/>
          <w:shd w:val="clear" w:color="auto" w:fill="FFFFFF"/>
          <w:lang w:val="tr-TR"/>
        </w:rPr>
        <w:t xml:space="preserve">2019’un sonlarında ortaya çıkan </w:t>
      </w:r>
      <w:proofErr w:type="spellStart"/>
      <w:r w:rsidRPr="002516D5">
        <w:rPr>
          <w:rFonts w:ascii="Times New Roman" w:hAnsi="Times New Roman" w:cs="Times New Roman"/>
          <w:color w:val="333333"/>
          <w:sz w:val="24"/>
          <w:szCs w:val="24"/>
          <w:shd w:val="clear" w:color="auto" w:fill="FFFFFF"/>
          <w:lang w:val="tr-TR"/>
        </w:rPr>
        <w:t>Coronavirüs</w:t>
      </w:r>
      <w:proofErr w:type="spellEnd"/>
      <w:r w:rsidRPr="002516D5">
        <w:rPr>
          <w:rFonts w:ascii="Times New Roman" w:hAnsi="Times New Roman" w:cs="Times New Roman"/>
          <w:color w:val="333333"/>
          <w:sz w:val="24"/>
          <w:szCs w:val="24"/>
          <w:shd w:val="clear" w:color="auto" w:fill="FFFFFF"/>
          <w:lang w:val="tr-TR"/>
        </w:rPr>
        <w:t xml:space="preserve"> (Covid-19)</w:t>
      </w:r>
      <w:r w:rsidRPr="002516D5">
        <w:rPr>
          <w:rFonts w:ascii="Times New Roman" w:hAnsi="Times New Roman" w:cs="Times New Roman"/>
          <w:sz w:val="24"/>
          <w:szCs w:val="24"/>
          <w:lang w:val="tr-TR"/>
        </w:rPr>
        <w:t xml:space="preserve">, Dünya Sağlık Örgütü (WHO) tarafından 11 Mart 2020'de pandemi olarak ilan edilmiştir. Yaşamın tüm alanlarını etkisini altına alan COVID-19 pandemisinden en çok etkilenen alanlardan bir tanesi de tıp eğitimidir. Covid-19 pandemisi eğitim ortamlarında tıp eğitimini önemli ölçüde kesintiye uğratmıştır. Pandeminin başlangıç evresinde hastalığın çok bilinmemesi nedeni ile virüsün yayılımın azaltılması ve öğrencilerin etkilenimini en aza indirmek amacı diğer tüm eğitim kurumları ve üniversitelerde olduğu gibi </w:t>
      </w:r>
      <w:r w:rsidRPr="002516D5">
        <w:rPr>
          <w:rFonts w:ascii="Times New Roman" w:hAnsi="Times New Roman" w:cs="Times New Roman"/>
          <w:color w:val="222222"/>
          <w:sz w:val="24"/>
          <w:szCs w:val="24"/>
          <w:lang w:val="tr-TR"/>
        </w:rPr>
        <w:t xml:space="preserve">tıp fakültelerinde de yüz yüze eğitimler durdurulmuştur. </w:t>
      </w:r>
    </w:p>
    <w:p w14:paraId="40BF0C57" w14:textId="4C0DA4B8" w:rsidR="007464CF" w:rsidRPr="002516D5" w:rsidRDefault="007464CF" w:rsidP="007464CF">
      <w:pPr>
        <w:spacing w:line="360" w:lineRule="auto"/>
        <w:jc w:val="both"/>
        <w:rPr>
          <w:rFonts w:ascii="Times New Roman" w:hAnsi="Times New Roman" w:cs="Times New Roman"/>
          <w:sz w:val="24"/>
          <w:szCs w:val="24"/>
          <w:lang w:val="tr-TR"/>
        </w:rPr>
      </w:pPr>
      <w:r w:rsidRPr="002516D5">
        <w:rPr>
          <w:rFonts w:ascii="Times New Roman" w:hAnsi="Times New Roman" w:cs="Times New Roman"/>
          <w:color w:val="222222"/>
          <w:sz w:val="24"/>
          <w:szCs w:val="24"/>
          <w:lang w:val="tr-TR"/>
        </w:rPr>
        <w:t xml:space="preserve"> </w:t>
      </w:r>
      <w:r w:rsidRPr="002516D5">
        <w:rPr>
          <w:rFonts w:ascii="Times New Roman" w:hAnsi="Times New Roman" w:cs="Times New Roman"/>
          <w:sz w:val="24"/>
          <w:szCs w:val="24"/>
          <w:lang w:val="tr-TR"/>
        </w:rPr>
        <w:t xml:space="preserve">Pandemi sürecinde birçok tıp fakültesinde yüz-yüze eğitimin yerini uzaktan eğitim uygulamaları almıştır. Bu süreçte uzaktan eğitim araçları kullanılarak; eğitici merkezli klasik eğitim, küçük grup çalışmaları, online vizitler, online </w:t>
      </w:r>
      <w:proofErr w:type="spellStart"/>
      <w:r w:rsidRPr="002516D5">
        <w:rPr>
          <w:rFonts w:ascii="Times New Roman" w:hAnsi="Times New Roman" w:cs="Times New Roman"/>
          <w:sz w:val="24"/>
          <w:szCs w:val="24"/>
          <w:lang w:val="tr-TR"/>
        </w:rPr>
        <w:t>tutor</w:t>
      </w:r>
      <w:proofErr w:type="spellEnd"/>
      <w:r w:rsidRPr="002516D5">
        <w:rPr>
          <w:rFonts w:ascii="Times New Roman" w:hAnsi="Times New Roman" w:cs="Times New Roman"/>
          <w:sz w:val="24"/>
          <w:szCs w:val="24"/>
          <w:lang w:val="tr-TR"/>
        </w:rPr>
        <w:t xml:space="preserve"> uygulamaları gibi çeşitli uygulamalarla eğitim sürecinde yürütülmüştür Öğrenme süreçleri </w:t>
      </w:r>
      <w:proofErr w:type="gramStart"/>
      <w:r w:rsidRPr="002516D5">
        <w:rPr>
          <w:rFonts w:ascii="Times New Roman" w:hAnsi="Times New Roman" w:cs="Times New Roman"/>
          <w:sz w:val="24"/>
          <w:szCs w:val="24"/>
          <w:lang w:val="tr-TR"/>
        </w:rPr>
        <w:t>ile birlikte</w:t>
      </w:r>
      <w:proofErr w:type="gramEnd"/>
      <w:r w:rsidRPr="002516D5">
        <w:rPr>
          <w:rFonts w:ascii="Times New Roman" w:hAnsi="Times New Roman" w:cs="Times New Roman"/>
          <w:sz w:val="24"/>
          <w:szCs w:val="24"/>
          <w:lang w:val="tr-TR"/>
        </w:rPr>
        <w:t xml:space="preserve"> ölçme-değerlendirmede de çevrimiçi uygulamalara yer verilmiştir. Çevrimiçi sınavlarda kopya gibi güvenlik sorunlarının aşılması için farklı yöntemlerin geliştirilmesi ihtiyacı ortaya çıkmıştır.</w:t>
      </w:r>
    </w:p>
    <w:p w14:paraId="7C49413D" w14:textId="77777777" w:rsidR="007464CF" w:rsidRPr="002516D5" w:rsidRDefault="007464CF" w:rsidP="007464CF">
      <w:pPr>
        <w:spacing w:line="360" w:lineRule="auto"/>
        <w:jc w:val="both"/>
        <w:rPr>
          <w:rFonts w:ascii="Times New Roman" w:hAnsi="Times New Roman" w:cs="Times New Roman"/>
          <w:sz w:val="24"/>
          <w:szCs w:val="24"/>
          <w:lang w:val="tr-TR"/>
        </w:rPr>
      </w:pPr>
      <w:r w:rsidRPr="002516D5">
        <w:rPr>
          <w:rFonts w:ascii="Times New Roman" w:hAnsi="Times New Roman" w:cs="Times New Roman"/>
          <w:sz w:val="24"/>
          <w:szCs w:val="24"/>
          <w:lang w:val="tr-TR"/>
        </w:rPr>
        <w:t>Uzaktan eğitim örnekleri ve yapılanmaları pek çok üniversitesinin alt yapısında bulunup kullanılsa da bu süreç içerisinde “acil uzaktan eğitim” adı verilen bir yapılandırmaya ve sürece özel yeni çözümler ile adaptasyonlara ihtiyaç duyulmuştur. Acil yapılandırılmış uzaktan eğitim, kriz ya da acil durum ortadan kalktığında eski formatına dönerek yüz yüze ders olarak verilecek olan eğitim ya da öğretim için tamamen uzaktan öğretim çözümlerinin kullanılmasını içerir. Örgün eğitime göre yapılanmış üniversiteler, COVID-19 nedeniyle ortaya çıkan bu krizde dersleri ve programları devam ettirmek için hızlı bir çözüm olarak yüz yüze eğitimin yerine web tabanlı uzaktan eğitim çalışmalarına başlamış, acil uzaktan eğitime geçiş yapmıştır.</w:t>
      </w:r>
    </w:p>
    <w:p w14:paraId="2158C6FC" w14:textId="7B8359E7" w:rsidR="007464CF" w:rsidRPr="002516D5" w:rsidRDefault="007464CF" w:rsidP="007464CF">
      <w:pPr>
        <w:spacing w:line="360" w:lineRule="auto"/>
        <w:jc w:val="both"/>
        <w:rPr>
          <w:rFonts w:ascii="Times New Roman" w:eastAsia="MS Mincho" w:hAnsi="Times New Roman" w:cs="Times New Roman"/>
          <w:sz w:val="24"/>
          <w:szCs w:val="24"/>
          <w:lang w:val="tr-TR"/>
        </w:rPr>
      </w:pPr>
      <w:r w:rsidRPr="002516D5">
        <w:rPr>
          <w:rFonts w:ascii="Times New Roman" w:hAnsi="Times New Roman" w:cs="Times New Roman"/>
          <w:color w:val="333333"/>
          <w:sz w:val="24"/>
          <w:szCs w:val="24"/>
          <w:shd w:val="clear" w:color="auto" w:fill="FFFFFF"/>
          <w:lang w:val="tr-TR"/>
        </w:rPr>
        <w:t xml:space="preserve">Ülkemizde de pandemi ilan edilmesinden hemen sonra </w:t>
      </w:r>
      <w:r w:rsidRPr="002516D5">
        <w:rPr>
          <w:rFonts w:ascii="Times New Roman" w:hAnsi="Times New Roman" w:cs="Times New Roman"/>
          <w:sz w:val="24"/>
          <w:szCs w:val="24"/>
          <w:lang w:val="tr-TR"/>
        </w:rPr>
        <w:t xml:space="preserve">Yükseköğretim Kurulu’nun (YÖK) tüm yükseköğretim kurumlarında eğitime 3 hafta ara verildiğini duyurmasının ardından Akdeniz Üniversitesi Senatosu, </w:t>
      </w:r>
      <w:r w:rsidRPr="002516D5">
        <w:rPr>
          <w:rFonts w:ascii="Times New Roman" w:hAnsi="Times New Roman" w:cs="Times New Roman"/>
          <w:color w:val="000000"/>
          <w:sz w:val="24"/>
          <w:szCs w:val="24"/>
          <w:lang w:val="tr-TR"/>
        </w:rPr>
        <w:t xml:space="preserve">2019-2020 bahar döneminin </w:t>
      </w:r>
      <w:r w:rsidRPr="002516D5">
        <w:rPr>
          <w:rFonts w:ascii="Times New Roman" w:hAnsi="Times New Roman" w:cs="Times New Roman"/>
          <w:sz w:val="24"/>
          <w:szCs w:val="24"/>
          <w:lang w:val="tr-TR"/>
        </w:rPr>
        <w:t>senkron ya da asenkron şekilde uzaktan eğitimle sürdürülmesi</w:t>
      </w:r>
      <w:r w:rsidRPr="002516D5">
        <w:rPr>
          <w:rFonts w:ascii="Times New Roman" w:eastAsia="MS Mincho" w:hAnsi="Times New Roman" w:cs="Times New Roman"/>
          <w:sz w:val="24"/>
          <w:szCs w:val="24"/>
          <w:lang w:val="tr-TR"/>
        </w:rPr>
        <w:t xml:space="preserve"> kararını aldı. Bu dönem hızla alınan önlemler ile verilen eğitim sonrasında eğitimin aksamasının önüne geçilmeye </w:t>
      </w:r>
      <w:proofErr w:type="gramStart"/>
      <w:r w:rsidRPr="002516D5">
        <w:rPr>
          <w:rFonts w:ascii="Times New Roman" w:eastAsia="MS Mincho" w:hAnsi="Times New Roman" w:cs="Times New Roman"/>
          <w:sz w:val="24"/>
          <w:szCs w:val="24"/>
          <w:lang w:val="tr-TR"/>
        </w:rPr>
        <w:t>çalışıldı .</w:t>
      </w:r>
      <w:proofErr w:type="gramEnd"/>
      <w:r w:rsidRPr="002516D5">
        <w:rPr>
          <w:rFonts w:ascii="Times New Roman" w:eastAsia="MS Mincho" w:hAnsi="Times New Roman" w:cs="Times New Roman"/>
          <w:sz w:val="24"/>
          <w:szCs w:val="24"/>
          <w:lang w:val="tr-TR"/>
        </w:rPr>
        <w:t xml:space="preserve"> 2020-2021 eğitim döneminde ise planlanmış bir uzaktan eğitim programı hazırlandı ve uygulandı.2020-2021 eğitim döneminde aşılama ile pandemi önlemlerinin yüz yüze eğitime kontrollü olarak geçildi.  Bu rapor pandemi sonrasında yüz yüze eğitime geçen öğrencilerin verdikleri geribildirimlerinin raporlanmasını ve soru bankası (ASOS) ile yapılan değerlendirmelerin sonuçlarını içermektedir. </w:t>
      </w:r>
    </w:p>
    <w:p w14:paraId="358F8716" w14:textId="77777777" w:rsidR="00566F86" w:rsidRPr="002516D5" w:rsidRDefault="00566F86" w:rsidP="00C251E1">
      <w:pPr>
        <w:rPr>
          <w:rFonts w:ascii="Century Gothic" w:hAnsi="Century Gothic" w:cs="Times New Roman"/>
          <w:b/>
          <w:sz w:val="28"/>
          <w:lang w:val="tr-TR"/>
        </w:rPr>
      </w:pPr>
    </w:p>
    <w:p w14:paraId="7ECE13B3" w14:textId="368EAB6E" w:rsidR="00C251E1" w:rsidRPr="002516D5" w:rsidRDefault="00C251E1" w:rsidP="00C251E1">
      <w:pPr>
        <w:rPr>
          <w:rFonts w:ascii="Century Gothic" w:hAnsi="Century Gothic" w:cs="Times New Roman"/>
          <w:b/>
          <w:sz w:val="28"/>
          <w:lang w:val="tr-TR"/>
        </w:rPr>
      </w:pPr>
      <w:r w:rsidRPr="002516D5">
        <w:rPr>
          <w:rFonts w:ascii="Century Gothic" w:hAnsi="Century Gothic" w:cs="Times New Roman"/>
          <w:b/>
          <w:sz w:val="28"/>
          <w:lang w:val="tr-TR"/>
        </w:rPr>
        <w:t>KIRKPATRIC DÜZEY 1: ÖĞRENCİLERİN MEMNUNİYET DURUMU</w:t>
      </w:r>
    </w:p>
    <w:p w14:paraId="2F987DC6" w14:textId="77777777" w:rsidR="00C251E1" w:rsidRPr="002516D5" w:rsidRDefault="00C251E1" w:rsidP="005F00C7">
      <w:pPr>
        <w:spacing w:before="0" w:after="0" w:line="360" w:lineRule="auto"/>
        <w:rPr>
          <w:rFonts w:ascii="Century Gothic" w:hAnsi="Century Gothic"/>
          <w:lang w:val="tr-TR"/>
        </w:rPr>
      </w:pPr>
    </w:p>
    <w:p w14:paraId="1ADAD0D8" w14:textId="35D90ABD" w:rsidR="00331263" w:rsidRPr="002516D5" w:rsidRDefault="00331263" w:rsidP="00D9214F">
      <w:pPr>
        <w:spacing w:before="0" w:after="0" w:line="360" w:lineRule="auto"/>
        <w:rPr>
          <w:rFonts w:ascii="Century Gothic" w:hAnsi="Century Gothic"/>
          <w:lang w:val="tr-TR"/>
        </w:rPr>
      </w:pPr>
      <w:r w:rsidRPr="002516D5">
        <w:rPr>
          <w:rFonts w:ascii="Century Gothic" w:hAnsi="Century Gothic"/>
          <w:lang w:val="tr-TR"/>
        </w:rPr>
        <w:t>20</w:t>
      </w:r>
      <w:r w:rsidR="00287784" w:rsidRPr="002516D5">
        <w:rPr>
          <w:rFonts w:ascii="Century Gothic" w:hAnsi="Century Gothic"/>
          <w:lang w:val="tr-TR"/>
        </w:rPr>
        <w:t>20</w:t>
      </w:r>
      <w:r w:rsidRPr="002516D5">
        <w:rPr>
          <w:rFonts w:ascii="Century Gothic" w:hAnsi="Century Gothic"/>
          <w:lang w:val="tr-TR"/>
        </w:rPr>
        <w:t>-20</w:t>
      </w:r>
      <w:r w:rsidR="00287784" w:rsidRPr="002516D5">
        <w:rPr>
          <w:rFonts w:ascii="Century Gothic" w:hAnsi="Century Gothic"/>
          <w:lang w:val="tr-TR"/>
        </w:rPr>
        <w:t>21</w:t>
      </w:r>
      <w:r w:rsidRPr="002516D5">
        <w:rPr>
          <w:rFonts w:ascii="Century Gothic" w:hAnsi="Century Gothic"/>
          <w:lang w:val="tr-TR"/>
        </w:rPr>
        <w:t xml:space="preserve"> Eğitim öğretim yılında kuramsal </w:t>
      </w:r>
      <w:r w:rsidR="005F00C7" w:rsidRPr="002516D5">
        <w:rPr>
          <w:rFonts w:ascii="Century Gothic" w:hAnsi="Century Gothic"/>
          <w:lang w:val="tr-TR"/>
        </w:rPr>
        <w:t xml:space="preserve">dersler ve uygulamalı dersler </w:t>
      </w:r>
      <w:r w:rsidRPr="002516D5">
        <w:rPr>
          <w:rFonts w:ascii="Century Gothic" w:hAnsi="Century Gothic"/>
          <w:lang w:val="tr-TR"/>
        </w:rPr>
        <w:t xml:space="preserve">Kirk Patrick modeli Düzey-1, Düzey- 2 </w:t>
      </w:r>
      <w:proofErr w:type="spellStart"/>
      <w:r w:rsidR="00F33620" w:rsidRPr="002516D5">
        <w:rPr>
          <w:rFonts w:ascii="Century Gothic" w:hAnsi="Century Gothic"/>
          <w:lang w:val="tr-TR"/>
        </w:rPr>
        <w:t>s</w:t>
      </w:r>
      <w:r w:rsidRPr="002516D5">
        <w:rPr>
          <w:rFonts w:ascii="Century Gothic" w:hAnsi="Century Gothic"/>
          <w:lang w:val="tr-TR"/>
        </w:rPr>
        <w:t>modeline</w:t>
      </w:r>
      <w:proofErr w:type="spellEnd"/>
      <w:r w:rsidRPr="002516D5">
        <w:rPr>
          <w:rFonts w:ascii="Century Gothic" w:hAnsi="Century Gothic"/>
          <w:lang w:val="tr-TR"/>
        </w:rPr>
        <w:t xml:space="preserve"> göre değerlendirilmiş, sonuç v</w:t>
      </w:r>
      <w:r w:rsidR="00D9214F" w:rsidRPr="002516D5">
        <w:rPr>
          <w:rFonts w:ascii="Century Gothic" w:hAnsi="Century Gothic"/>
          <w:lang w:val="tr-TR"/>
        </w:rPr>
        <w:t xml:space="preserve">e öneriler </w:t>
      </w:r>
      <w:proofErr w:type="spellStart"/>
      <w:r w:rsidR="00D9214F" w:rsidRPr="002516D5">
        <w:rPr>
          <w:rFonts w:ascii="Century Gothic" w:hAnsi="Century Gothic"/>
          <w:lang w:val="tr-TR"/>
        </w:rPr>
        <w:t>aşagıda</w:t>
      </w:r>
      <w:proofErr w:type="spellEnd"/>
      <w:r w:rsidR="00D9214F" w:rsidRPr="002516D5">
        <w:rPr>
          <w:rFonts w:ascii="Century Gothic" w:hAnsi="Century Gothic"/>
          <w:lang w:val="tr-TR"/>
        </w:rPr>
        <w:t xml:space="preserve"> sunulmuştur.</w:t>
      </w:r>
      <w:r w:rsidRPr="002516D5">
        <w:rPr>
          <w:lang w:val="tr-TR"/>
        </w:rPr>
        <w:t xml:space="preserve"> </w:t>
      </w:r>
    </w:p>
    <w:p w14:paraId="578AA0BF" w14:textId="42F12A10" w:rsidR="0028013A" w:rsidRPr="002516D5" w:rsidRDefault="001248DA" w:rsidP="00566F86">
      <w:pPr>
        <w:shd w:val="clear" w:color="auto" w:fill="577188" w:themeFill="accent1" w:themeFillShade="BF"/>
        <w:spacing w:line="360" w:lineRule="auto"/>
        <w:rPr>
          <w:rFonts w:ascii="Century Gothic" w:hAnsi="Century Gothic"/>
          <w:b/>
          <w:color w:val="FFFFFF" w:themeColor="background1"/>
          <w:sz w:val="24"/>
          <w:szCs w:val="24"/>
          <w:lang w:val="tr-TR"/>
        </w:rPr>
      </w:pPr>
      <w:r w:rsidRPr="002516D5">
        <w:rPr>
          <w:rFonts w:ascii="Century Gothic" w:hAnsi="Century Gothic"/>
          <w:b/>
          <w:color w:val="FFFFFF" w:themeColor="background1"/>
          <w:sz w:val="24"/>
          <w:szCs w:val="24"/>
          <w:lang w:val="tr-TR"/>
        </w:rPr>
        <w:t xml:space="preserve">DÖNEM </w:t>
      </w:r>
      <w:r w:rsidR="0028013A" w:rsidRPr="002516D5">
        <w:rPr>
          <w:rFonts w:ascii="Century Gothic" w:hAnsi="Century Gothic"/>
          <w:b/>
          <w:color w:val="FFFFFF" w:themeColor="background1"/>
          <w:sz w:val="24"/>
          <w:szCs w:val="24"/>
          <w:lang w:val="tr-TR"/>
        </w:rPr>
        <w:t>I</w:t>
      </w:r>
    </w:p>
    <w:p w14:paraId="38E783E6" w14:textId="5F47D445" w:rsidR="00010686" w:rsidRPr="002516D5" w:rsidRDefault="00010686" w:rsidP="0028013A">
      <w:pPr>
        <w:spacing w:line="360" w:lineRule="auto"/>
        <w:rPr>
          <w:b/>
          <w:lang w:val="tr-TR"/>
        </w:rPr>
      </w:pPr>
      <w:r w:rsidRPr="002516D5">
        <w:rPr>
          <w:b/>
          <w:lang w:val="tr-TR"/>
        </w:rPr>
        <w:t>I. DERS KURULU</w:t>
      </w:r>
    </w:p>
    <w:p w14:paraId="42D08EE8" w14:textId="5BD2EBFE" w:rsidR="00287784" w:rsidRPr="002516D5" w:rsidRDefault="00287784" w:rsidP="00287784">
      <w:pPr>
        <w:rPr>
          <w:lang w:val="tr-TR"/>
        </w:rPr>
      </w:pPr>
      <w:r w:rsidRPr="002516D5">
        <w:rPr>
          <w:noProof/>
          <w:lang w:val="tr-TR" w:eastAsia="tr-TR"/>
        </w:rPr>
        <w:drawing>
          <wp:inline distT="0" distB="0" distL="0" distR="0" wp14:anchorId="45B463F0" wp14:editId="674D06A2">
            <wp:extent cx="5759450" cy="3096847"/>
            <wp:effectExtent l="0" t="0" r="12700" b="8890"/>
            <wp:docPr id="1" name="Grafik 1">
              <a:extLst xmlns:a="http://schemas.openxmlformats.org/drawingml/2006/main">
                <a:ext uri="{FF2B5EF4-FFF2-40B4-BE49-F238E27FC236}">
                  <a16:creationId xmlns:a16="http://schemas.microsoft.com/office/drawing/2014/main" id="{119C9A4E-232C-4509-8DA0-84151F7B772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9"/>
              </a:graphicData>
            </a:graphic>
          </wp:inline>
        </w:drawing>
      </w:r>
    </w:p>
    <w:p w14:paraId="7360CCFD" w14:textId="77777777" w:rsidR="00287784" w:rsidRPr="002516D5" w:rsidRDefault="00287784" w:rsidP="00287784">
      <w:pPr>
        <w:rPr>
          <w:lang w:val="tr-TR"/>
        </w:rPr>
      </w:pPr>
    </w:p>
    <w:p w14:paraId="63A50297" w14:textId="70221A04" w:rsidR="00287784" w:rsidRPr="002516D5" w:rsidRDefault="00287784" w:rsidP="00287784">
      <w:pPr>
        <w:rPr>
          <w:b/>
          <w:bCs/>
          <w:lang w:val="tr-TR"/>
        </w:rPr>
      </w:pPr>
      <w:r w:rsidRPr="002516D5">
        <w:rPr>
          <w:b/>
          <w:bCs/>
          <w:lang w:val="tr-TR"/>
        </w:rPr>
        <w:t>II. DERS KURULU</w:t>
      </w:r>
    </w:p>
    <w:p w14:paraId="4C613E49" w14:textId="77777777" w:rsidR="00287784" w:rsidRPr="002516D5" w:rsidRDefault="00287784" w:rsidP="00287784">
      <w:pPr>
        <w:rPr>
          <w:lang w:val="tr-TR"/>
        </w:rPr>
      </w:pPr>
      <w:r w:rsidRPr="002516D5">
        <w:rPr>
          <w:noProof/>
          <w:lang w:val="tr-TR" w:eastAsia="tr-TR"/>
        </w:rPr>
        <w:lastRenderedPageBreak/>
        <w:drawing>
          <wp:inline distT="0" distB="0" distL="0" distR="0" wp14:anchorId="0E9FD35F" wp14:editId="247C8ED3">
            <wp:extent cx="5743575" cy="3276600"/>
            <wp:effectExtent l="0" t="0" r="9525" b="0"/>
            <wp:docPr id="26" name="Grafik 26">
              <a:extLst xmlns:a="http://schemas.openxmlformats.org/drawingml/2006/main">
                <a:ext uri="{FF2B5EF4-FFF2-40B4-BE49-F238E27FC236}">
                  <a16:creationId xmlns:a16="http://schemas.microsoft.com/office/drawing/2014/main" id="{3BDB30DB-9260-9506-E6E2-B1A921FC23C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0"/>
              </a:graphicData>
            </a:graphic>
          </wp:inline>
        </w:drawing>
      </w:r>
    </w:p>
    <w:p w14:paraId="499F51C8" w14:textId="77777777" w:rsidR="00287784" w:rsidRPr="002516D5" w:rsidRDefault="00287784" w:rsidP="00287784">
      <w:pPr>
        <w:rPr>
          <w:lang w:val="tr-TR"/>
        </w:rPr>
      </w:pPr>
    </w:p>
    <w:p w14:paraId="25E1C747" w14:textId="77777777" w:rsidR="00287784" w:rsidRPr="002516D5" w:rsidRDefault="00287784" w:rsidP="00287784">
      <w:pPr>
        <w:rPr>
          <w:b/>
          <w:bCs/>
          <w:sz w:val="24"/>
          <w:szCs w:val="24"/>
          <w:lang w:val="tr-TR"/>
        </w:rPr>
      </w:pPr>
      <w:r w:rsidRPr="002516D5">
        <w:rPr>
          <w:b/>
          <w:bCs/>
          <w:sz w:val="24"/>
          <w:szCs w:val="24"/>
          <w:lang w:val="tr-TR"/>
        </w:rPr>
        <w:t>DÖNEM I- III. DERS KURULU</w:t>
      </w:r>
    </w:p>
    <w:p w14:paraId="61A6A56A" w14:textId="77777777" w:rsidR="00287784" w:rsidRPr="002516D5" w:rsidRDefault="00287784" w:rsidP="00287784">
      <w:pPr>
        <w:rPr>
          <w:lang w:val="tr-TR"/>
        </w:rPr>
      </w:pPr>
      <w:r w:rsidRPr="002516D5">
        <w:rPr>
          <w:noProof/>
          <w:lang w:val="tr-TR" w:eastAsia="tr-TR"/>
        </w:rPr>
        <w:drawing>
          <wp:inline distT="0" distB="0" distL="0" distR="0" wp14:anchorId="597FE7AD" wp14:editId="1AE7CC70">
            <wp:extent cx="5760720" cy="3063240"/>
            <wp:effectExtent l="0" t="0" r="11430" b="3810"/>
            <wp:docPr id="34" name="Grafik 34">
              <a:extLst xmlns:a="http://schemas.openxmlformats.org/drawingml/2006/main">
                <a:ext uri="{FF2B5EF4-FFF2-40B4-BE49-F238E27FC236}">
                  <a16:creationId xmlns:a16="http://schemas.microsoft.com/office/drawing/2014/main" id="{32D5CA30-C789-9624-362A-905D592B3D3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1"/>
              </a:graphicData>
            </a:graphic>
          </wp:inline>
        </w:drawing>
      </w:r>
    </w:p>
    <w:p w14:paraId="45C33A95" w14:textId="77777777" w:rsidR="00287784" w:rsidRPr="002516D5" w:rsidRDefault="00287784" w:rsidP="00287784">
      <w:pPr>
        <w:rPr>
          <w:b/>
          <w:bCs/>
          <w:sz w:val="24"/>
          <w:szCs w:val="24"/>
          <w:lang w:val="tr-TR"/>
        </w:rPr>
      </w:pPr>
      <w:r w:rsidRPr="002516D5">
        <w:rPr>
          <w:b/>
          <w:bCs/>
          <w:sz w:val="24"/>
          <w:szCs w:val="24"/>
          <w:lang w:val="tr-TR"/>
        </w:rPr>
        <w:t>DÖNEM I- IV. DERS KURULU</w:t>
      </w:r>
    </w:p>
    <w:p w14:paraId="6DAB480F" w14:textId="467DFC02" w:rsidR="00287784" w:rsidRPr="002516D5" w:rsidRDefault="00287784" w:rsidP="00287784">
      <w:pPr>
        <w:rPr>
          <w:lang w:val="tr-TR"/>
        </w:rPr>
      </w:pPr>
      <w:r w:rsidRPr="002516D5">
        <w:rPr>
          <w:noProof/>
          <w:lang w:val="tr-TR" w:eastAsia="tr-TR"/>
        </w:rPr>
        <w:lastRenderedPageBreak/>
        <w:drawing>
          <wp:inline distT="0" distB="0" distL="0" distR="0" wp14:anchorId="499AB071" wp14:editId="4E6FAB07">
            <wp:extent cx="5760720" cy="2985770"/>
            <wp:effectExtent l="0" t="0" r="11430" b="5080"/>
            <wp:docPr id="70" name="Grafik 70">
              <a:extLst xmlns:a="http://schemas.openxmlformats.org/drawingml/2006/main">
                <a:ext uri="{FF2B5EF4-FFF2-40B4-BE49-F238E27FC236}">
                  <a16:creationId xmlns:a16="http://schemas.microsoft.com/office/drawing/2014/main" id="{8D2C5A65-22FA-BB31-DCCC-B5C3B93B0FE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2"/>
              </a:graphicData>
            </a:graphic>
          </wp:inline>
        </w:drawing>
      </w:r>
    </w:p>
    <w:p w14:paraId="6A39A0BB" w14:textId="3FD81521" w:rsidR="00287784" w:rsidRPr="002516D5" w:rsidRDefault="00287784" w:rsidP="00287784">
      <w:pPr>
        <w:rPr>
          <w:lang w:val="tr-TR"/>
        </w:rPr>
      </w:pPr>
    </w:p>
    <w:p w14:paraId="5FAF5BBE" w14:textId="77777777" w:rsidR="00287784" w:rsidRPr="002516D5" w:rsidRDefault="00287784" w:rsidP="00287784">
      <w:pPr>
        <w:rPr>
          <w:lang w:val="tr-TR"/>
        </w:rPr>
      </w:pPr>
    </w:p>
    <w:p w14:paraId="43E50FCC" w14:textId="77777777" w:rsidR="00287784" w:rsidRPr="002516D5" w:rsidRDefault="00287784" w:rsidP="00287784">
      <w:pPr>
        <w:rPr>
          <w:lang w:val="tr-TR"/>
        </w:rPr>
      </w:pPr>
      <w:r w:rsidRPr="002516D5">
        <w:rPr>
          <w:noProof/>
          <w:lang w:val="tr-TR" w:eastAsia="tr-TR"/>
        </w:rPr>
        <w:drawing>
          <wp:inline distT="0" distB="0" distL="0" distR="0" wp14:anchorId="2D010C6D" wp14:editId="62919612">
            <wp:extent cx="5781675" cy="3239135"/>
            <wp:effectExtent l="0" t="0" r="9525" b="18415"/>
            <wp:docPr id="71" name="Grafik 71">
              <a:extLst xmlns:a="http://schemas.openxmlformats.org/drawingml/2006/main">
                <a:ext uri="{FF2B5EF4-FFF2-40B4-BE49-F238E27FC236}">
                  <a16:creationId xmlns:a16="http://schemas.microsoft.com/office/drawing/2014/main" id="{488BEEA4-8D9D-4F9F-2B19-14258D6B932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3"/>
              </a:graphicData>
            </a:graphic>
          </wp:inline>
        </w:drawing>
      </w:r>
    </w:p>
    <w:p w14:paraId="053ED230" w14:textId="77777777" w:rsidR="00D2795D" w:rsidRPr="002516D5" w:rsidRDefault="00D2795D">
      <w:pPr>
        <w:rPr>
          <w:b/>
          <w:lang w:val="tr-TR"/>
        </w:rPr>
      </w:pPr>
      <w:r w:rsidRPr="002516D5">
        <w:rPr>
          <w:b/>
          <w:lang w:val="tr-TR"/>
        </w:rPr>
        <w:br w:type="page"/>
      </w:r>
    </w:p>
    <w:p w14:paraId="0C2DA270" w14:textId="77777777" w:rsidR="00D2795D" w:rsidRPr="002516D5" w:rsidRDefault="00D2795D" w:rsidP="0091505C">
      <w:pPr>
        <w:spacing w:after="0" w:line="360" w:lineRule="auto"/>
        <w:rPr>
          <w:b/>
          <w:sz w:val="24"/>
          <w:szCs w:val="24"/>
          <w:lang w:val="tr-TR"/>
        </w:rPr>
      </w:pPr>
    </w:p>
    <w:p w14:paraId="6AB9E76D" w14:textId="477FC822" w:rsidR="0091505C" w:rsidRPr="002516D5" w:rsidRDefault="00D2795D" w:rsidP="0091505C">
      <w:pPr>
        <w:spacing w:after="0" w:line="360" w:lineRule="auto"/>
        <w:rPr>
          <w:b/>
          <w:sz w:val="24"/>
          <w:szCs w:val="24"/>
          <w:lang w:val="tr-TR"/>
        </w:rPr>
      </w:pPr>
      <w:r w:rsidRPr="002516D5">
        <w:rPr>
          <w:b/>
          <w:sz w:val="24"/>
          <w:szCs w:val="24"/>
          <w:lang w:val="tr-TR"/>
        </w:rPr>
        <w:t xml:space="preserve">DÖNEM I TOPLUMSAL DESTEK </w:t>
      </w:r>
      <w:proofErr w:type="gramStart"/>
      <w:r w:rsidRPr="002516D5">
        <w:rPr>
          <w:b/>
          <w:sz w:val="24"/>
          <w:szCs w:val="24"/>
          <w:lang w:val="tr-TR"/>
        </w:rPr>
        <w:t>PROJELERI :</w:t>
      </w:r>
      <w:proofErr w:type="gramEnd"/>
    </w:p>
    <w:p w14:paraId="2B81ED2C" w14:textId="77777777" w:rsidR="0091505C" w:rsidRPr="002516D5" w:rsidRDefault="0091505C" w:rsidP="0091505C">
      <w:pPr>
        <w:spacing w:after="0" w:line="360" w:lineRule="auto"/>
        <w:rPr>
          <w:b/>
          <w:lang w:val="tr-TR"/>
        </w:rPr>
      </w:pPr>
    </w:p>
    <w:p w14:paraId="32747A7D" w14:textId="77777777" w:rsidR="0091505C" w:rsidRPr="002516D5" w:rsidRDefault="0091505C" w:rsidP="0091505C">
      <w:pPr>
        <w:spacing w:after="0" w:line="360" w:lineRule="auto"/>
        <w:rPr>
          <w:b/>
          <w:lang w:val="tr-TR"/>
        </w:rPr>
      </w:pPr>
      <w:r w:rsidRPr="002516D5">
        <w:rPr>
          <w:b/>
          <w:noProof/>
          <w:lang w:val="tr-TR" w:eastAsia="tr-TR"/>
        </w:rPr>
        <w:drawing>
          <wp:inline distT="0" distB="0" distL="0" distR="0" wp14:anchorId="0FBA4B12" wp14:editId="78DEAFF4">
            <wp:extent cx="5486400" cy="3200400"/>
            <wp:effectExtent l="0" t="0" r="0" b="0"/>
            <wp:docPr id="27" name="Grafik 27"/>
            <wp:cNvGraphicFramePr/>
            <a:graphic xmlns:a="http://schemas.openxmlformats.org/drawingml/2006/main">
              <a:graphicData uri="http://schemas.openxmlformats.org/drawingml/2006/chart">
                <c:chart xmlns:c="http://schemas.openxmlformats.org/drawingml/2006/chart" xmlns:r="http://schemas.openxmlformats.org/officeDocument/2006/relationships" r:id="rId44"/>
              </a:graphicData>
            </a:graphic>
          </wp:inline>
        </w:drawing>
      </w:r>
    </w:p>
    <w:p w14:paraId="398BEE85" w14:textId="77777777" w:rsidR="0091505C" w:rsidRPr="002516D5" w:rsidRDefault="0091505C" w:rsidP="0091505C">
      <w:pPr>
        <w:spacing w:after="0" w:line="360" w:lineRule="auto"/>
        <w:rPr>
          <w:b/>
          <w:lang w:val="tr-TR"/>
        </w:rPr>
      </w:pPr>
    </w:p>
    <w:p w14:paraId="484A2761" w14:textId="77777777" w:rsidR="0091505C" w:rsidRPr="002516D5" w:rsidRDefault="0091505C" w:rsidP="0091505C">
      <w:pPr>
        <w:spacing w:after="0" w:line="360" w:lineRule="auto"/>
        <w:rPr>
          <w:b/>
          <w:lang w:val="tr-TR"/>
        </w:rPr>
      </w:pPr>
      <w:r w:rsidRPr="002516D5">
        <w:rPr>
          <w:b/>
          <w:noProof/>
          <w:lang w:val="tr-TR" w:eastAsia="tr-TR"/>
        </w:rPr>
        <w:drawing>
          <wp:inline distT="0" distB="0" distL="0" distR="0" wp14:anchorId="1211093F" wp14:editId="329C750D">
            <wp:extent cx="5486400" cy="3200400"/>
            <wp:effectExtent l="0" t="0" r="0" b="0"/>
            <wp:docPr id="28" name="Grafik 28"/>
            <wp:cNvGraphicFramePr/>
            <a:graphic xmlns:a="http://schemas.openxmlformats.org/drawingml/2006/main">
              <a:graphicData uri="http://schemas.openxmlformats.org/drawingml/2006/chart">
                <c:chart xmlns:c="http://schemas.openxmlformats.org/drawingml/2006/chart" xmlns:r="http://schemas.openxmlformats.org/officeDocument/2006/relationships" r:id="rId45"/>
              </a:graphicData>
            </a:graphic>
          </wp:inline>
        </w:drawing>
      </w:r>
    </w:p>
    <w:p w14:paraId="5FD57D84" w14:textId="77777777" w:rsidR="0091505C" w:rsidRPr="002516D5" w:rsidRDefault="0091505C" w:rsidP="0091505C">
      <w:pPr>
        <w:spacing w:after="0" w:line="360" w:lineRule="auto"/>
        <w:rPr>
          <w:b/>
          <w:lang w:val="tr-TR"/>
        </w:rPr>
      </w:pPr>
    </w:p>
    <w:p w14:paraId="1C3D2385" w14:textId="77777777" w:rsidR="0091505C" w:rsidRPr="002516D5" w:rsidRDefault="0091505C" w:rsidP="0091505C">
      <w:pPr>
        <w:spacing w:after="0" w:line="360" w:lineRule="auto"/>
        <w:rPr>
          <w:b/>
          <w:lang w:val="tr-TR"/>
        </w:rPr>
      </w:pPr>
    </w:p>
    <w:p w14:paraId="708874BD" w14:textId="77777777" w:rsidR="0091505C" w:rsidRPr="002516D5" w:rsidRDefault="0091505C" w:rsidP="0091505C">
      <w:pPr>
        <w:spacing w:after="0" w:line="360" w:lineRule="auto"/>
        <w:rPr>
          <w:b/>
          <w:lang w:val="tr-TR"/>
        </w:rPr>
      </w:pPr>
    </w:p>
    <w:p w14:paraId="3DF3652E" w14:textId="77777777" w:rsidR="0091505C" w:rsidRPr="002516D5" w:rsidRDefault="0091505C" w:rsidP="0091505C">
      <w:pPr>
        <w:spacing w:after="0" w:line="360" w:lineRule="auto"/>
        <w:rPr>
          <w:b/>
          <w:lang w:val="tr-TR"/>
        </w:rPr>
      </w:pPr>
    </w:p>
    <w:p w14:paraId="3D7D6C8E" w14:textId="77777777" w:rsidR="0091505C" w:rsidRPr="002516D5" w:rsidRDefault="0091505C" w:rsidP="0091505C">
      <w:pPr>
        <w:spacing w:after="0" w:line="360" w:lineRule="auto"/>
        <w:rPr>
          <w:b/>
          <w:lang w:val="tr-TR"/>
        </w:rPr>
      </w:pPr>
      <w:r w:rsidRPr="002516D5">
        <w:rPr>
          <w:b/>
          <w:noProof/>
          <w:lang w:val="tr-TR" w:eastAsia="tr-TR"/>
        </w:rPr>
        <w:lastRenderedPageBreak/>
        <w:drawing>
          <wp:inline distT="0" distB="0" distL="0" distR="0" wp14:anchorId="37435248" wp14:editId="2CB876D7">
            <wp:extent cx="5486400" cy="3200400"/>
            <wp:effectExtent l="0" t="0" r="0" b="0"/>
            <wp:docPr id="32" name="Grafik 32"/>
            <wp:cNvGraphicFramePr/>
            <a:graphic xmlns:a="http://schemas.openxmlformats.org/drawingml/2006/main">
              <a:graphicData uri="http://schemas.openxmlformats.org/drawingml/2006/chart">
                <c:chart xmlns:c="http://schemas.openxmlformats.org/drawingml/2006/chart" xmlns:r="http://schemas.openxmlformats.org/officeDocument/2006/relationships" r:id="rId46"/>
              </a:graphicData>
            </a:graphic>
          </wp:inline>
        </w:drawing>
      </w:r>
    </w:p>
    <w:p w14:paraId="459BEA6A" w14:textId="1CF84A11" w:rsidR="00287784" w:rsidRPr="002516D5" w:rsidRDefault="00287784" w:rsidP="00287784">
      <w:pPr>
        <w:rPr>
          <w:rFonts w:ascii="Century Gothic" w:eastAsia="MS Mincho" w:hAnsi="Century Gothic" w:cs="Times New Roman"/>
          <w:color w:val="000000" w:themeColor="text1"/>
          <w:lang w:val="tr-TR"/>
        </w:rPr>
      </w:pPr>
    </w:p>
    <w:p w14:paraId="097CAE2A" w14:textId="77777777" w:rsidR="00287784" w:rsidRPr="002516D5" w:rsidRDefault="00287784" w:rsidP="00287784">
      <w:pPr>
        <w:pStyle w:val="Default"/>
        <w:pBdr>
          <w:top w:val="single" w:sz="4" w:space="1" w:color="auto"/>
          <w:left w:val="single" w:sz="4" w:space="4" w:color="auto"/>
          <w:bottom w:val="single" w:sz="4" w:space="1" w:color="auto"/>
          <w:right w:val="single" w:sz="4" w:space="4" w:color="auto"/>
        </w:pBdr>
        <w:shd w:val="clear" w:color="auto" w:fill="CBD5DE" w:themeFill="accent1" w:themeFillTint="66"/>
        <w:spacing w:line="276" w:lineRule="auto"/>
        <w:jc w:val="center"/>
        <w:rPr>
          <w:rFonts w:ascii="Century Gothic" w:hAnsi="Century Gothic"/>
          <w:b/>
          <w:color w:val="000000" w:themeColor="text1"/>
        </w:rPr>
      </w:pPr>
      <w:r w:rsidRPr="002516D5">
        <w:rPr>
          <w:rFonts w:ascii="Century Gothic" w:hAnsi="Century Gothic"/>
          <w:b/>
          <w:color w:val="000000" w:themeColor="text1"/>
        </w:rPr>
        <w:t>DÖNEM I- ÖNERİLER</w:t>
      </w:r>
    </w:p>
    <w:p w14:paraId="0F3249F1" w14:textId="77777777" w:rsidR="00287784" w:rsidRPr="002516D5" w:rsidRDefault="00287784" w:rsidP="00287784">
      <w:pPr>
        <w:pStyle w:val="Default"/>
        <w:numPr>
          <w:ilvl w:val="0"/>
          <w:numId w:val="10"/>
        </w:numPr>
        <w:pBdr>
          <w:top w:val="single" w:sz="4" w:space="1" w:color="auto"/>
          <w:left w:val="single" w:sz="4" w:space="4" w:color="auto"/>
          <w:bottom w:val="single" w:sz="4" w:space="1" w:color="auto"/>
          <w:right w:val="single" w:sz="4" w:space="4" w:color="auto"/>
        </w:pBdr>
        <w:shd w:val="clear" w:color="auto" w:fill="CBD5DE" w:themeFill="accent1" w:themeFillTint="66"/>
        <w:tabs>
          <w:tab w:val="clear" w:pos="360"/>
          <w:tab w:val="num" w:pos="142"/>
        </w:tabs>
        <w:spacing w:line="276" w:lineRule="auto"/>
        <w:ind w:left="142" w:hanging="142"/>
        <w:jc w:val="both"/>
        <w:rPr>
          <w:rFonts w:ascii="Century Gothic" w:hAnsi="Century Gothic" w:cs="Times New Roman"/>
          <w:b/>
          <w:color w:val="000000" w:themeColor="text1"/>
          <w:sz w:val="20"/>
          <w:szCs w:val="20"/>
        </w:rPr>
      </w:pPr>
      <w:r w:rsidRPr="002516D5">
        <w:rPr>
          <w:rFonts w:ascii="Century Gothic" w:hAnsi="Century Gothic" w:cs="Times New Roman"/>
          <w:b/>
          <w:color w:val="000000" w:themeColor="text1"/>
          <w:sz w:val="20"/>
          <w:szCs w:val="20"/>
        </w:rPr>
        <w:t>I.DERS KURULU</w:t>
      </w:r>
    </w:p>
    <w:p w14:paraId="174B5D5F" w14:textId="77777777" w:rsidR="00287784" w:rsidRPr="002516D5" w:rsidRDefault="00287784" w:rsidP="00287784">
      <w:pPr>
        <w:pStyle w:val="Default"/>
        <w:pBdr>
          <w:top w:val="single" w:sz="4" w:space="1" w:color="auto"/>
          <w:left w:val="single" w:sz="4" w:space="4" w:color="auto"/>
          <w:bottom w:val="single" w:sz="4" w:space="1" w:color="auto"/>
          <w:right w:val="single" w:sz="4" w:space="4" w:color="auto"/>
        </w:pBdr>
        <w:shd w:val="clear" w:color="auto" w:fill="CBD5DE" w:themeFill="accent1" w:themeFillTint="66"/>
        <w:spacing w:line="276" w:lineRule="auto"/>
        <w:jc w:val="both"/>
        <w:rPr>
          <w:rFonts w:ascii="Century Gothic" w:hAnsi="Century Gothic" w:cs="Times New Roman"/>
          <w:color w:val="000000" w:themeColor="text1"/>
          <w:sz w:val="20"/>
          <w:szCs w:val="20"/>
        </w:rPr>
      </w:pPr>
    </w:p>
    <w:p w14:paraId="4149CF8B" w14:textId="50724E65" w:rsidR="00287784" w:rsidRPr="002516D5" w:rsidRDefault="00287784" w:rsidP="00287784">
      <w:pPr>
        <w:pStyle w:val="Default"/>
        <w:pBdr>
          <w:top w:val="single" w:sz="4" w:space="1" w:color="auto"/>
          <w:left w:val="single" w:sz="4" w:space="4" w:color="auto"/>
          <w:bottom w:val="single" w:sz="4" w:space="1" w:color="auto"/>
          <w:right w:val="single" w:sz="4" w:space="4" w:color="auto"/>
        </w:pBdr>
        <w:shd w:val="clear" w:color="auto" w:fill="CBD5DE" w:themeFill="accent1" w:themeFillTint="66"/>
        <w:spacing w:line="276" w:lineRule="auto"/>
        <w:jc w:val="both"/>
        <w:rPr>
          <w:rFonts w:ascii="Century Gothic" w:hAnsi="Century Gothic" w:cs="Times New Roman"/>
          <w:color w:val="000000" w:themeColor="text1"/>
          <w:sz w:val="20"/>
          <w:szCs w:val="20"/>
        </w:rPr>
      </w:pPr>
      <w:r w:rsidRPr="002516D5">
        <w:rPr>
          <w:rFonts w:ascii="Century Gothic" w:hAnsi="Century Gothic" w:cs="Times New Roman"/>
          <w:color w:val="000000" w:themeColor="text1"/>
          <w:sz w:val="20"/>
          <w:szCs w:val="20"/>
        </w:rPr>
        <w:t xml:space="preserve">I. Ders kurulu değerlendirmesinde “Ders Kurulunun süresi iyi organize edilmiştir” sorusunun geri bildirimi ortalama puanı 3. 7 ile en </w:t>
      </w:r>
      <w:r w:rsidR="00010686" w:rsidRPr="002516D5">
        <w:rPr>
          <w:rFonts w:ascii="Century Gothic" w:hAnsi="Century Gothic" w:cs="Times New Roman"/>
          <w:color w:val="000000" w:themeColor="text1"/>
          <w:sz w:val="20"/>
          <w:szCs w:val="20"/>
        </w:rPr>
        <w:t>düşük puanı</w:t>
      </w:r>
      <w:r w:rsidRPr="002516D5">
        <w:rPr>
          <w:rFonts w:ascii="Century Gothic" w:hAnsi="Century Gothic" w:cs="Times New Roman"/>
          <w:color w:val="000000" w:themeColor="text1"/>
          <w:sz w:val="20"/>
          <w:szCs w:val="20"/>
        </w:rPr>
        <w:t xml:space="preserve"> almıştır. Nitel geri bildirimlerde de en çok kurul süresinin uzunluğu, yoğunluğu ve derslerin dağılımındaki dengesizlikle ilgili problemler bildirilmiştir. Eğitim öğretimin başlangıcı olması nedeniyle Uzaktan eğitim süreci ile ilgili teknik aksaklıklar ve iletişimde problemde bildirilmiştir</w:t>
      </w:r>
    </w:p>
    <w:p w14:paraId="47ABCCA8" w14:textId="77777777" w:rsidR="00287784" w:rsidRPr="002516D5" w:rsidRDefault="00287784" w:rsidP="00287784">
      <w:pPr>
        <w:pStyle w:val="Default"/>
        <w:numPr>
          <w:ilvl w:val="0"/>
          <w:numId w:val="10"/>
        </w:numPr>
        <w:pBdr>
          <w:top w:val="single" w:sz="4" w:space="1" w:color="auto"/>
          <w:left w:val="single" w:sz="4" w:space="4" w:color="auto"/>
          <w:bottom w:val="single" w:sz="4" w:space="1" w:color="auto"/>
          <w:right w:val="single" w:sz="4" w:space="4" w:color="auto"/>
        </w:pBdr>
        <w:shd w:val="clear" w:color="auto" w:fill="CBD5DE" w:themeFill="accent1" w:themeFillTint="66"/>
        <w:tabs>
          <w:tab w:val="clear" w:pos="360"/>
          <w:tab w:val="num" w:pos="142"/>
        </w:tabs>
        <w:spacing w:line="276" w:lineRule="auto"/>
        <w:ind w:left="142" w:hanging="142"/>
        <w:jc w:val="both"/>
        <w:rPr>
          <w:rFonts w:ascii="Century Gothic" w:hAnsi="Century Gothic" w:cs="Times New Roman"/>
          <w:b/>
          <w:color w:val="000000" w:themeColor="text1"/>
          <w:sz w:val="20"/>
          <w:szCs w:val="20"/>
        </w:rPr>
      </w:pPr>
      <w:r w:rsidRPr="002516D5">
        <w:rPr>
          <w:rFonts w:ascii="Century Gothic" w:hAnsi="Century Gothic" w:cs="Times New Roman"/>
          <w:b/>
          <w:color w:val="000000" w:themeColor="text1"/>
          <w:sz w:val="20"/>
          <w:szCs w:val="20"/>
        </w:rPr>
        <w:t>II.DERS KURULU</w:t>
      </w:r>
    </w:p>
    <w:p w14:paraId="24D7159C" w14:textId="1C5C5CCF" w:rsidR="00287784" w:rsidRPr="002516D5" w:rsidRDefault="00287784" w:rsidP="00287784">
      <w:pPr>
        <w:pStyle w:val="Default"/>
        <w:numPr>
          <w:ilvl w:val="0"/>
          <w:numId w:val="10"/>
        </w:numPr>
        <w:pBdr>
          <w:top w:val="single" w:sz="4" w:space="1" w:color="auto"/>
          <w:left w:val="single" w:sz="4" w:space="4" w:color="auto"/>
          <w:bottom w:val="single" w:sz="4" w:space="1" w:color="auto"/>
          <w:right w:val="single" w:sz="4" w:space="4" w:color="auto"/>
        </w:pBdr>
        <w:shd w:val="clear" w:color="auto" w:fill="CBD5DE" w:themeFill="accent1" w:themeFillTint="66"/>
        <w:tabs>
          <w:tab w:val="clear" w:pos="360"/>
          <w:tab w:val="num" w:pos="142"/>
        </w:tabs>
        <w:spacing w:line="276" w:lineRule="auto"/>
        <w:ind w:left="142" w:hanging="142"/>
        <w:jc w:val="both"/>
        <w:rPr>
          <w:rFonts w:ascii="Century Gothic" w:hAnsi="Century Gothic" w:cs="Times New Roman"/>
          <w:b/>
          <w:color w:val="000000" w:themeColor="text1"/>
          <w:sz w:val="20"/>
          <w:szCs w:val="20"/>
        </w:rPr>
      </w:pPr>
      <w:r w:rsidRPr="002516D5">
        <w:rPr>
          <w:rFonts w:ascii="Century Gothic" w:hAnsi="Century Gothic" w:cs="Times New Roman"/>
          <w:color w:val="000000" w:themeColor="text1"/>
          <w:sz w:val="20"/>
          <w:szCs w:val="20"/>
        </w:rPr>
        <w:t>. “Ders Kurulunun süresi iyi organize edilmiştir” sorusunun geri bildirimi ortalama puanı 2.9 ve “Ders kurulu genel olarak yararlıydı” geri bildirim puanı 3.6 puandır.  Öğrencilerin nitel geri bildirimleri incelendiğinde öğrencilerin en fazla ders kurulu süresinin organizasyonuna ilişkin sorunlarla ilgili olduğu gözlenmektedir. Ders kurulu tüm ders kurulları içerisinde kurul süresi organizasyonu ve genel olarak yararlıydı değerlendirmelerinde en düşük puanı almıştır. Ölçme -değerlendirme konusunda ise öğrenme hedefleri ile sınavın örtüşmediği konusunda geri bildirimler verilmiştir. Genel olarak ders kurulunu diğer ders kurullarına göre daha az yararlı olarak değerlendirmelerinin nedeninin ders kurulunun süresi ve organizasyonuyla ilgili problemlerden ve ölçme- değerlendirmede algılanan sorunlardan kaynaklanmış olabilir.  Kurul süresi ve organizasyonunun gözden geçirilerek, düzenlemesi önerilmektedir.</w:t>
      </w:r>
    </w:p>
    <w:p w14:paraId="6A64CD92" w14:textId="77777777" w:rsidR="00287784" w:rsidRPr="002516D5" w:rsidRDefault="00287784" w:rsidP="00287784">
      <w:pPr>
        <w:pStyle w:val="Default"/>
        <w:numPr>
          <w:ilvl w:val="0"/>
          <w:numId w:val="10"/>
        </w:numPr>
        <w:pBdr>
          <w:top w:val="single" w:sz="4" w:space="1" w:color="auto"/>
          <w:left w:val="single" w:sz="4" w:space="4" w:color="auto"/>
          <w:bottom w:val="single" w:sz="4" w:space="1" w:color="auto"/>
          <w:right w:val="single" w:sz="4" w:space="4" w:color="auto"/>
        </w:pBdr>
        <w:shd w:val="clear" w:color="auto" w:fill="CBD5DE" w:themeFill="accent1" w:themeFillTint="66"/>
        <w:tabs>
          <w:tab w:val="clear" w:pos="360"/>
          <w:tab w:val="num" w:pos="142"/>
        </w:tabs>
        <w:spacing w:line="276" w:lineRule="auto"/>
        <w:ind w:left="142" w:hanging="142"/>
        <w:jc w:val="both"/>
        <w:rPr>
          <w:rFonts w:ascii="Century Gothic" w:hAnsi="Century Gothic" w:cs="Times New Roman"/>
          <w:b/>
          <w:color w:val="000000" w:themeColor="text1"/>
          <w:sz w:val="20"/>
          <w:szCs w:val="20"/>
        </w:rPr>
      </w:pPr>
      <w:r w:rsidRPr="002516D5">
        <w:rPr>
          <w:rFonts w:ascii="Century Gothic" w:hAnsi="Century Gothic" w:cs="Times New Roman"/>
          <w:b/>
          <w:color w:val="000000" w:themeColor="text1"/>
          <w:sz w:val="20"/>
          <w:szCs w:val="20"/>
        </w:rPr>
        <w:t>III.DERS KURULU</w:t>
      </w:r>
    </w:p>
    <w:p w14:paraId="382F5A51" w14:textId="5A3FC621" w:rsidR="00287784" w:rsidRPr="002516D5" w:rsidRDefault="00287784" w:rsidP="00287784">
      <w:pPr>
        <w:pStyle w:val="Default"/>
        <w:numPr>
          <w:ilvl w:val="0"/>
          <w:numId w:val="10"/>
        </w:numPr>
        <w:pBdr>
          <w:top w:val="single" w:sz="4" w:space="1" w:color="auto"/>
          <w:left w:val="single" w:sz="4" w:space="4" w:color="auto"/>
          <w:bottom w:val="single" w:sz="4" w:space="1" w:color="auto"/>
          <w:right w:val="single" w:sz="4" w:space="4" w:color="auto"/>
        </w:pBdr>
        <w:shd w:val="clear" w:color="auto" w:fill="CBD5DE" w:themeFill="accent1" w:themeFillTint="66"/>
        <w:tabs>
          <w:tab w:val="clear" w:pos="360"/>
          <w:tab w:val="num" w:pos="142"/>
        </w:tabs>
        <w:spacing w:line="276" w:lineRule="auto"/>
        <w:ind w:left="142" w:hanging="142"/>
        <w:jc w:val="both"/>
        <w:rPr>
          <w:rFonts w:ascii="Century Gothic" w:hAnsi="Century Gothic" w:cs="Times New Roman"/>
          <w:b/>
          <w:color w:val="000000" w:themeColor="text1"/>
          <w:sz w:val="20"/>
          <w:szCs w:val="20"/>
        </w:rPr>
      </w:pPr>
      <w:r w:rsidRPr="002516D5">
        <w:rPr>
          <w:rFonts w:ascii="Century Gothic" w:hAnsi="Century Gothic" w:cs="Times New Roman"/>
          <w:color w:val="000000" w:themeColor="text1"/>
          <w:sz w:val="20"/>
          <w:szCs w:val="20"/>
        </w:rPr>
        <w:t xml:space="preserve">Öğrencilerin bu ders kurulu değerlendirmeleri 4.0 ve üzeri puandır. Tüm ders kurulları içinde </w:t>
      </w:r>
      <w:r w:rsidR="00010686" w:rsidRPr="002516D5">
        <w:rPr>
          <w:rFonts w:ascii="Century Gothic" w:hAnsi="Century Gothic" w:cs="Times New Roman"/>
          <w:color w:val="000000" w:themeColor="text1"/>
          <w:sz w:val="20"/>
          <w:szCs w:val="20"/>
        </w:rPr>
        <w:t>4,4</w:t>
      </w:r>
      <w:r w:rsidRPr="002516D5">
        <w:rPr>
          <w:rFonts w:ascii="Century Gothic" w:hAnsi="Century Gothic" w:cs="Times New Roman"/>
          <w:color w:val="000000" w:themeColor="text1"/>
          <w:sz w:val="20"/>
          <w:szCs w:val="20"/>
        </w:rPr>
        <w:t xml:space="preserve"> puan ile ortalama puanı en yüksek ders kuruludur.</w:t>
      </w:r>
    </w:p>
    <w:p w14:paraId="0BA8AE12" w14:textId="77777777" w:rsidR="00287784" w:rsidRPr="002516D5" w:rsidRDefault="00287784" w:rsidP="00287784">
      <w:pPr>
        <w:pStyle w:val="Default"/>
        <w:numPr>
          <w:ilvl w:val="0"/>
          <w:numId w:val="10"/>
        </w:numPr>
        <w:pBdr>
          <w:top w:val="single" w:sz="4" w:space="1" w:color="auto"/>
          <w:left w:val="single" w:sz="4" w:space="4" w:color="auto"/>
          <w:bottom w:val="single" w:sz="4" w:space="1" w:color="auto"/>
          <w:right w:val="single" w:sz="4" w:space="4" w:color="auto"/>
        </w:pBdr>
        <w:shd w:val="clear" w:color="auto" w:fill="CBD5DE" w:themeFill="accent1" w:themeFillTint="66"/>
        <w:tabs>
          <w:tab w:val="clear" w:pos="360"/>
          <w:tab w:val="num" w:pos="142"/>
        </w:tabs>
        <w:spacing w:line="276" w:lineRule="auto"/>
        <w:ind w:left="142" w:hanging="142"/>
        <w:jc w:val="both"/>
        <w:rPr>
          <w:rFonts w:ascii="Century Gothic" w:hAnsi="Century Gothic" w:cs="Times New Roman"/>
          <w:b/>
          <w:color w:val="000000" w:themeColor="text1"/>
          <w:sz w:val="20"/>
          <w:szCs w:val="20"/>
        </w:rPr>
      </w:pPr>
      <w:r w:rsidRPr="002516D5">
        <w:rPr>
          <w:rFonts w:ascii="Century Gothic" w:hAnsi="Century Gothic" w:cs="Times New Roman"/>
          <w:b/>
          <w:color w:val="000000" w:themeColor="text1"/>
          <w:sz w:val="20"/>
          <w:szCs w:val="20"/>
        </w:rPr>
        <w:t>IV. DERS KURULU</w:t>
      </w:r>
    </w:p>
    <w:p w14:paraId="612A9771" w14:textId="2CFEC166" w:rsidR="00287784" w:rsidRPr="002516D5" w:rsidRDefault="00287784" w:rsidP="00287784">
      <w:pPr>
        <w:pStyle w:val="Default"/>
        <w:numPr>
          <w:ilvl w:val="0"/>
          <w:numId w:val="10"/>
        </w:numPr>
        <w:pBdr>
          <w:top w:val="single" w:sz="4" w:space="1" w:color="auto"/>
          <w:left w:val="single" w:sz="4" w:space="4" w:color="auto"/>
          <w:bottom w:val="single" w:sz="4" w:space="1" w:color="auto"/>
          <w:right w:val="single" w:sz="4" w:space="4" w:color="auto"/>
        </w:pBdr>
        <w:shd w:val="clear" w:color="auto" w:fill="CBD5DE" w:themeFill="accent1" w:themeFillTint="66"/>
        <w:tabs>
          <w:tab w:val="clear" w:pos="360"/>
          <w:tab w:val="num" w:pos="142"/>
        </w:tabs>
        <w:spacing w:line="276" w:lineRule="auto"/>
        <w:ind w:left="142" w:hanging="142"/>
        <w:jc w:val="both"/>
        <w:rPr>
          <w:rFonts w:ascii="Century Gothic" w:hAnsi="Century Gothic" w:cs="Times New Roman"/>
          <w:b/>
          <w:color w:val="000000" w:themeColor="text1"/>
          <w:sz w:val="20"/>
          <w:szCs w:val="20"/>
        </w:rPr>
      </w:pPr>
      <w:r w:rsidRPr="002516D5">
        <w:rPr>
          <w:rFonts w:ascii="Century Gothic" w:hAnsi="Century Gothic" w:cs="Times New Roman"/>
          <w:color w:val="000000" w:themeColor="text1"/>
          <w:sz w:val="20"/>
          <w:szCs w:val="20"/>
        </w:rPr>
        <w:t xml:space="preserve">Bu ders kurulu genel olarak yararlıydı olarak değerlendirilirken “Ders Kurulunun süresi iyi organize edilmiştir” sorusunun geri bildirimi ortalama puanı 3.9 dur. Nitel geri bildirimlerde de kurul </w:t>
      </w:r>
      <w:proofErr w:type="spellStart"/>
      <w:r w:rsidRPr="002516D5">
        <w:rPr>
          <w:rFonts w:ascii="Century Gothic" w:hAnsi="Century Gothic" w:cs="Times New Roman"/>
          <w:color w:val="000000" w:themeColor="text1"/>
          <w:sz w:val="20"/>
          <w:szCs w:val="20"/>
        </w:rPr>
        <w:t>süresininde</w:t>
      </w:r>
      <w:proofErr w:type="spellEnd"/>
      <w:r w:rsidRPr="002516D5">
        <w:rPr>
          <w:rFonts w:ascii="Century Gothic" w:hAnsi="Century Gothic" w:cs="Times New Roman"/>
          <w:color w:val="000000" w:themeColor="text1"/>
          <w:sz w:val="20"/>
          <w:szCs w:val="20"/>
        </w:rPr>
        <w:t xml:space="preserve"> derslerin yoğunluğu, program içindeki dağılımları ve kendi kendilerine ders çalışmaya zaman kalmaması bildirilen sorunlar arasındadır. </w:t>
      </w:r>
    </w:p>
    <w:p w14:paraId="444E28BE" w14:textId="0E861567" w:rsidR="0091505C" w:rsidRPr="002516D5" w:rsidRDefault="0091505C" w:rsidP="00287784">
      <w:pPr>
        <w:pStyle w:val="Default"/>
        <w:numPr>
          <w:ilvl w:val="0"/>
          <w:numId w:val="10"/>
        </w:numPr>
        <w:pBdr>
          <w:top w:val="single" w:sz="4" w:space="1" w:color="auto"/>
          <w:left w:val="single" w:sz="4" w:space="4" w:color="auto"/>
          <w:bottom w:val="single" w:sz="4" w:space="1" w:color="auto"/>
          <w:right w:val="single" w:sz="4" w:space="4" w:color="auto"/>
        </w:pBdr>
        <w:shd w:val="clear" w:color="auto" w:fill="CBD5DE" w:themeFill="accent1" w:themeFillTint="66"/>
        <w:tabs>
          <w:tab w:val="clear" w:pos="360"/>
          <w:tab w:val="num" w:pos="142"/>
        </w:tabs>
        <w:spacing w:line="276" w:lineRule="auto"/>
        <w:ind w:left="142" w:hanging="142"/>
        <w:jc w:val="both"/>
        <w:rPr>
          <w:rFonts w:ascii="Century Gothic" w:hAnsi="Century Gothic" w:cs="Times New Roman"/>
          <w:b/>
          <w:color w:val="000000" w:themeColor="text1"/>
          <w:sz w:val="20"/>
          <w:szCs w:val="20"/>
        </w:rPr>
      </w:pPr>
      <w:r w:rsidRPr="002516D5">
        <w:rPr>
          <w:rFonts w:ascii="Century Gothic" w:hAnsi="Century Gothic" w:cs="Times New Roman"/>
          <w:b/>
          <w:color w:val="000000" w:themeColor="text1"/>
          <w:sz w:val="20"/>
          <w:szCs w:val="20"/>
        </w:rPr>
        <w:t xml:space="preserve">TOPLUMSAL DESTEK PROJELERİ </w:t>
      </w:r>
    </w:p>
    <w:p w14:paraId="22639EC6" w14:textId="20E9825F" w:rsidR="0091505C" w:rsidRPr="002516D5" w:rsidRDefault="0091505C" w:rsidP="005041B4">
      <w:pPr>
        <w:pStyle w:val="Default"/>
        <w:numPr>
          <w:ilvl w:val="0"/>
          <w:numId w:val="10"/>
        </w:numPr>
        <w:pBdr>
          <w:top w:val="single" w:sz="4" w:space="1" w:color="auto"/>
          <w:left w:val="single" w:sz="4" w:space="4" w:color="auto"/>
          <w:bottom w:val="single" w:sz="4" w:space="1" w:color="auto"/>
          <w:right w:val="single" w:sz="4" w:space="4" w:color="auto"/>
        </w:pBdr>
        <w:shd w:val="clear" w:color="auto" w:fill="CBD5DE" w:themeFill="accent1" w:themeFillTint="66"/>
        <w:tabs>
          <w:tab w:val="clear" w:pos="360"/>
          <w:tab w:val="num" w:pos="142"/>
        </w:tabs>
        <w:spacing w:line="276" w:lineRule="auto"/>
        <w:ind w:left="142" w:hanging="142"/>
        <w:jc w:val="both"/>
        <w:rPr>
          <w:rFonts w:ascii="Century Gothic" w:hAnsi="Century Gothic" w:cs="Times New Roman"/>
          <w:color w:val="000000" w:themeColor="text1"/>
          <w:sz w:val="20"/>
          <w:szCs w:val="20"/>
        </w:rPr>
      </w:pPr>
      <w:r w:rsidRPr="002516D5">
        <w:lastRenderedPageBreak/>
        <w:t xml:space="preserve">Genel olarak geribildirimlerde memnuniyet oranı %90 bandındadır. Projelerin devamlılığı ile ilgili oran diğerlerine göre düşük görünse de %70 gibi oldukça yüksek </w:t>
      </w:r>
      <w:proofErr w:type="spellStart"/>
      <w:r w:rsidRPr="002516D5">
        <w:t>biro</w:t>
      </w:r>
      <w:proofErr w:type="spellEnd"/>
      <w:r w:rsidRPr="002516D5">
        <w:t xml:space="preserve"> </w:t>
      </w:r>
      <w:proofErr w:type="spellStart"/>
      <w:r w:rsidRPr="002516D5">
        <w:t>rana</w:t>
      </w:r>
      <w:proofErr w:type="spellEnd"/>
      <w:r w:rsidRPr="002516D5">
        <w:t xml:space="preserve"> sahip olduğu görülüyor. Genel değerlendirmede projenin değerlendirmesinde projeler 4 değerinin üzerinde yer almaktadır. Ayrıca Nitel geri bildirimlerde öğrenciler yararlı ve keyifli olarak yorumlamıştır. Proje değerlendirme süreci ile ilgili eleştiri ve öneriler mevcuttur. </w:t>
      </w:r>
      <w:r w:rsidR="005041B4" w:rsidRPr="002516D5">
        <w:t>Özellikle Jüri üyesi sayısının arttırılmasının daha iyi bir değerlendirmenin sağlanması konusunda katkı sağlayacağı belirtilmektedir. Bazı geribildirimlerde projelerin derecelendirilmemesi istenmektedir.</w:t>
      </w:r>
      <w:r w:rsidR="005041B4" w:rsidRPr="002516D5">
        <w:rPr>
          <w:rFonts w:ascii="Century Gothic" w:hAnsi="Century Gothic" w:cs="Times New Roman"/>
          <w:color w:val="000000" w:themeColor="text1"/>
          <w:sz w:val="20"/>
          <w:szCs w:val="20"/>
        </w:rPr>
        <w:t xml:space="preserve"> </w:t>
      </w:r>
    </w:p>
    <w:p w14:paraId="4CEA343E" w14:textId="2155F73A" w:rsidR="0091505C" w:rsidRPr="002516D5" w:rsidRDefault="0091505C" w:rsidP="0091505C">
      <w:pPr>
        <w:spacing w:line="360" w:lineRule="auto"/>
        <w:rPr>
          <w:b/>
          <w:lang w:val="tr-TR"/>
        </w:rPr>
      </w:pPr>
    </w:p>
    <w:p w14:paraId="3A00BF04" w14:textId="4C8F78DC" w:rsidR="00566F86" w:rsidRPr="002516D5" w:rsidRDefault="00566F86">
      <w:pPr>
        <w:rPr>
          <w:lang w:val="tr-TR"/>
        </w:rPr>
      </w:pPr>
      <w:r w:rsidRPr="002516D5">
        <w:rPr>
          <w:lang w:val="tr-TR"/>
        </w:rPr>
        <w:br w:type="page"/>
      </w:r>
    </w:p>
    <w:p w14:paraId="49ACC4AF" w14:textId="59A49D68" w:rsidR="00287784" w:rsidRPr="002516D5" w:rsidRDefault="00287784" w:rsidP="00287784">
      <w:pPr>
        <w:rPr>
          <w:lang w:val="tr-TR"/>
        </w:rPr>
      </w:pPr>
    </w:p>
    <w:p w14:paraId="7A13A6E3" w14:textId="5EF65D15" w:rsidR="00566F86" w:rsidRPr="002516D5" w:rsidRDefault="00566F86" w:rsidP="00566F86">
      <w:pPr>
        <w:shd w:val="clear" w:color="auto" w:fill="577188" w:themeFill="accent1" w:themeFillShade="BF"/>
        <w:rPr>
          <w:b/>
          <w:bCs/>
          <w:color w:val="FFFFFF" w:themeColor="background1"/>
          <w:sz w:val="24"/>
          <w:szCs w:val="24"/>
          <w:lang w:val="tr-TR"/>
        </w:rPr>
      </w:pPr>
      <w:r w:rsidRPr="002516D5">
        <w:rPr>
          <w:b/>
          <w:bCs/>
          <w:color w:val="FFFFFF" w:themeColor="background1"/>
          <w:sz w:val="24"/>
          <w:szCs w:val="24"/>
          <w:lang w:val="tr-TR"/>
        </w:rPr>
        <w:t>DÖNEM II</w:t>
      </w:r>
    </w:p>
    <w:p w14:paraId="6ABB636A" w14:textId="77777777" w:rsidR="00287784" w:rsidRPr="002516D5" w:rsidRDefault="00287784" w:rsidP="00641D78">
      <w:pPr>
        <w:rPr>
          <w:b/>
          <w:bCs/>
          <w:sz w:val="24"/>
          <w:szCs w:val="24"/>
          <w:lang w:val="tr-TR"/>
        </w:rPr>
      </w:pPr>
      <w:r w:rsidRPr="002516D5">
        <w:rPr>
          <w:b/>
          <w:bCs/>
          <w:sz w:val="24"/>
          <w:szCs w:val="24"/>
          <w:lang w:val="tr-TR"/>
        </w:rPr>
        <w:t>DÖNEM II-</w:t>
      </w:r>
      <w:proofErr w:type="gramStart"/>
      <w:r w:rsidRPr="002516D5">
        <w:rPr>
          <w:b/>
          <w:bCs/>
          <w:sz w:val="24"/>
          <w:szCs w:val="24"/>
          <w:lang w:val="tr-TR"/>
        </w:rPr>
        <w:t>I.DERS</w:t>
      </w:r>
      <w:proofErr w:type="gramEnd"/>
      <w:r w:rsidRPr="002516D5">
        <w:rPr>
          <w:b/>
          <w:bCs/>
          <w:sz w:val="24"/>
          <w:szCs w:val="24"/>
          <w:lang w:val="tr-TR"/>
        </w:rPr>
        <w:t xml:space="preserve"> KURULU</w:t>
      </w:r>
    </w:p>
    <w:p w14:paraId="31E1BB37" w14:textId="77777777" w:rsidR="00287784" w:rsidRPr="002516D5" w:rsidRDefault="00287784" w:rsidP="00287784">
      <w:pPr>
        <w:rPr>
          <w:b/>
          <w:bCs/>
          <w:lang w:val="tr-TR"/>
        </w:rPr>
      </w:pPr>
      <w:r w:rsidRPr="002516D5">
        <w:rPr>
          <w:noProof/>
          <w:lang w:val="tr-TR" w:eastAsia="tr-TR"/>
        </w:rPr>
        <w:drawing>
          <wp:inline distT="0" distB="0" distL="0" distR="0" wp14:anchorId="5894028A" wp14:editId="41325993">
            <wp:extent cx="5760720" cy="3335655"/>
            <wp:effectExtent l="0" t="0" r="11430" b="17145"/>
            <wp:docPr id="72" name="Grafik 72">
              <a:extLst xmlns:a="http://schemas.openxmlformats.org/drawingml/2006/main">
                <a:ext uri="{FF2B5EF4-FFF2-40B4-BE49-F238E27FC236}">
                  <a16:creationId xmlns:a16="http://schemas.microsoft.com/office/drawing/2014/main" id="{53501B4D-0FCB-EA98-F204-EB620EC96E3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7"/>
              </a:graphicData>
            </a:graphic>
          </wp:inline>
        </w:drawing>
      </w:r>
    </w:p>
    <w:p w14:paraId="3BD8016D" w14:textId="77777777" w:rsidR="00287784" w:rsidRPr="002516D5" w:rsidRDefault="00287784" w:rsidP="00287784">
      <w:pPr>
        <w:rPr>
          <w:b/>
          <w:bCs/>
          <w:lang w:val="tr-TR"/>
        </w:rPr>
      </w:pPr>
    </w:p>
    <w:p w14:paraId="7494F7AC" w14:textId="77777777" w:rsidR="00287784" w:rsidRPr="002516D5" w:rsidRDefault="00287784" w:rsidP="00641D78">
      <w:pPr>
        <w:rPr>
          <w:b/>
          <w:bCs/>
          <w:sz w:val="22"/>
          <w:szCs w:val="22"/>
          <w:lang w:val="tr-TR"/>
        </w:rPr>
      </w:pPr>
      <w:r w:rsidRPr="002516D5">
        <w:rPr>
          <w:b/>
          <w:bCs/>
          <w:sz w:val="22"/>
          <w:szCs w:val="22"/>
          <w:lang w:val="tr-TR"/>
        </w:rPr>
        <w:t>DÖNEM II- II. DERS KURULU</w:t>
      </w:r>
    </w:p>
    <w:p w14:paraId="11EE6F68" w14:textId="77777777" w:rsidR="00287784" w:rsidRPr="002516D5" w:rsidRDefault="00287784" w:rsidP="00287784">
      <w:pPr>
        <w:rPr>
          <w:lang w:val="tr-TR"/>
        </w:rPr>
      </w:pPr>
      <w:r w:rsidRPr="002516D5">
        <w:rPr>
          <w:noProof/>
          <w:lang w:val="tr-TR" w:eastAsia="tr-TR"/>
        </w:rPr>
        <w:drawing>
          <wp:inline distT="0" distB="0" distL="0" distR="0" wp14:anchorId="43A33664" wp14:editId="676A79EF">
            <wp:extent cx="5760720" cy="3288665"/>
            <wp:effectExtent l="0" t="0" r="11430" b="6985"/>
            <wp:docPr id="73" name="Grafik 73">
              <a:extLst xmlns:a="http://schemas.openxmlformats.org/drawingml/2006/main">
                <a:ext uri="{FF2B5EF4-FFF2-40B4-BE49-F238E27FC236}">
                  <a16:creationId xmlns:a16="http://schemas.microsoft.com/office/drawing/2014/main" id="{532105A6-061D-933C-FE4D-C88F1F8DA9B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8"/>
              </a:graphicData>
            </a:graphic>
          </wp:inline>
        </w:drawing>
      </w:r>
    </w:p>
    <w:p w14:paraId="0334AE3E" w14:textId="77777777" w:rsidR="00287784" w:rsidRPr="002516D5" w:rsidRDefault="00287784" w:rsidP="00287784">
      <w:pPr>
        <w:rPr>
          <w:lang w:val="tr-TR"/>
        </w:rPr>
      </w:pPr>
    </w:p>
    <w:p w14:paraId="1F570B32" w14:textId="77777777" w:rsidR="00287784" w:rsidRPr="002516D5" w:rsidRDefault="00287784" w:rsidP="00287784">
      <w:pPr>
        <w:rPr>
          <w:lang w:val="tr-TR"/>
        </w:rPr>
      </w:pPr>
    </w:p>
    <w:p w14:paraId="69553BA7" w14:textId="77777777" w:rsidR="00287784" w:rsidRPr="002516D5" w:rsidRDefault="00287784" w:rsidP="00287784">
      <w:pPr>
        <w:rPr>
          <w:lang w:val="tr-TR"/>
        </w:rPr>
      </w:pPr>
    </w:p>
    <w:p w14:paraId="73833801" w14:textId="1104665F" w:rsidR="00287784" w:rsidRPr="002516D5" w:rsidRDefault="00287784" w:rsidP="00010686">
      <w:pPr>
        <w:rPr>
          <w:b/>
          <w:bCs/>
          <w:lang w:val="tr-TR"/>
        </w:rPr>
      </w:pPr>
      <w:r w:rsidRPr="002516D5">
        <w:rPr>
          <w:b/>
          <w:bCs/>
          <w:lang w:val="tr-TR"/>
        </w:rPr>
        <w:t>DÖNEM II- III.DERS KURULU</w:t>
      </w:r>
    </w:p>
    <w:p w14:paraId="0C08840A" w14:textId="77777777" w:rsidR="00287784" w:rsidRPr="002516D5" w:rsidRDefault="00287784" w:rsidP="00287784">
      <w:pPr>
        <w:rPr>
          <w:b/>
          <w:bCs/>
          <w:lang w:val="tr-TR"/>
        </w:rPr>
      </w:pPr>
      <w:r w:rsidRPr="002516D5">
        <w:rPr>
          <w:noProof/>
          <w:lang w:val="tr-TR" w:eastAsia="tr-TR"/>
        </w:rPr>
        <w:drawing>
          <wp:inline distT="0" distB="0" distL="0" distR="0" wp14:anchorId="7AD4BD55" wp14:editId="4E705B37">
            <wp:extent cx="5760720" cy="3040380"/>
            <wp:effectExtent l="0" t="0" r="11430" b="7620"/>
            <wp:docPr id="74" name="Grafik 74">
              <a:extLst xmlns:a="http://schemas.openxmlformats.org/drawingml/2006/main">
                <a:ext uri="{FF2B5EF4-FFF2-40B4-BE49-F238E27FC236}">
                  <a16:creationId xmlns:a16="http://schemas.microsoft.com/office/drawing/2014/main" id="{955B8111-F098-CF76-693D-C53DBEB820B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9"/>
              </a:graphicData>
            </a:graphic>
          </wp:inline>
        </w:drawing>
      </w:r>
    </w:p>
    <w:p w14:paraId="0DC91B2A" w14:textId="77777777" w:rsidR="00287784" w:rsidRPr="002516D5" w:rsidRDefault="00287784" w:rsidP="00287784">
      <w:pPr>
        <w:rPr>
          <w:lang w:val="tr-TR"/>
        </w:rPr>
      </w:pPr>
    </w:p>
    <w:p w14:paraId="4E219096" w14:textId="55F664F8" w:rsidR="00287784" w:rsidRPr="002516D5" w:rsidRDefault="00287784" w:rsidP="00010686">
      <w:pPr>
        <w:rPr>
          <w:b/>
          <w:bCs/>
          <w:sz w:val="22"/>
          <w:szCs w:val="22"/>
          <w:lang w:val="tr-TR"/>
        </w:rPr>
      </w:pPr>
      <w:r w:rsidRPr="002516D5">
        <w:rPr>
          <w:b/>
          <w:bCs/>
          <w:sz w:val="22"/>
          <w:szCs w:val="22"/>
          <w:lang w:val="tr-TR"/>
        </w:rPr>
        <w:t>DÖNEM II- IV. DERS KURULU</w:t>
      </w:r>
    </w:p>
    <w:p w14:paraId="78B49E42" w14:textId="77777777" w:rsidR="00287784" w:rsidRPr="002516D5" w:rsidRDefault="00287784" w:rsidP="00287784">
      <w:pPr>
        <w:rPr>
          <w:b/>
          <w:bCs/>
          <w:lang w:val="tr-TR"/>
        </w:rPr>
      </w:pPr>
      <w:r w:rsidRPr="002516D5">
        <w:rPr>
          <w:noProof/>
          <w:lang w:val="tr-TR" w:eastAsia="tr-TR"/>
        </w:rPr>
        <w:drawing>
          <wp:inline distT="0" distB="0" distL="0" distR="0" wp14:anchorId="47683834" wp14:editId="0440F9F6">
            <wp:extent cx="5760720" cy="2898775"/>
            <wp:effectExtent l="0" t="0" r="11430" b="15875"/>
            <wp:docPr id="81" name="Grafik 81">
              <a:extLst xmlns:a="http://schemas.openxmlformats.org/drawingml/2006/main">
                <a:ext uri="{FF2B5EF4-FFF2-40B4-BE49-F238E27FC236}">
                  <a16:creationId xmlns:a16="http://schemas.microsoft.com/office/drawing/2014/main" id="{A98E6EEF-4451-C348-5A68-C47966FB40D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0"/>
              </a:graphicData>
            </a:graphic>
          </wp:inline>
        </w:drawing>
      </w:r>
    </w:p>
    <w:p w14:paraId="44284D07" w14:textId="77777777" w:rsidR="00287784" w:rsidRPr="002516D5" w:rsidRDefault="00287784" w:rsidP="00287784">
      <w:pPr>
        <w:rPr>
          <w:b/>
          <w:bCs/>
          <w:lang w:val="tr-TR"/>
        </w:rPr>
      </w:pPr>
    </w:p>
    <w:p w14:paraId="2297F97A" w14:textId="77777777" w:rsidR="00287784" w:rsidRPr="002516D5" w:rsidRDefault="00287784" w:rsidP="00287784">
      <w:pPr>
        <w:rPr>
          <w:b/>
          <w:bCs/>
          <w:lang w:val="tr-TR"/>
        </w:rPr>
      </w:pPr>
    </w:p>
    <w:p w14:paraId="3B4A7BF6" w14:textId="77777777" w:rsidR="00287784" w:rsidRPr="002516D5" w:rsidRDefault="00287784" w:rsidP="00287784">
      <w:pPr>
        <w:rPr>
          <w:b/>
          <w:bCs/>
          <w:lang w:val="tr-TR"/>
        </w:rPr>
      </w:pPr>
    </w:p>
    <w:p w14:paraId="33826083" w14:textId="77777777" w:rsidR="00287784" w:rsidRPr="002516D5" w:rsidRDefault="00287784" w:rsidP="00287784">
      <w:pPr>
        <w:rPr>
          <w:b/>
          <w:bCs/>
          <w:lang w:val="tr-TR"/>
        </w:rPr>
      </w:pPr>
    </w:p>
    <w:p w14:paraId="2BBD5AC2" w14:textId="77777777" w:rsidR="00287784" w:rsidRPr="002516D5" w:rsidRDefault="00287784" w:rsidP="00287784">
      <w:pPr>
        <w:rPr>
          <w:b/>
          <w:bCs/>
          <w:lang w:val="tr-TR"/>
        </w:rPr>
      </w:pPr>
    </w:p>
    <w:p w14:paraId="7BE3B7A9" w14:textId="77777777" w:rsidR="00287784" w:rsidRPr="002516D5" w:rsidRDefault="00287784" w:rsidP="00287784">
      <w:pPr>
        <w:jc w:val="center"/>
        <w:rPr>
          <w:sz w:val="28"/>
          <w:szCs w:val="28"/>
          <w:lang w:val="tr-TR"/>
        </w:rPr>
      </w:pPr>
    </w:p>
    <w:p w14:paraId="683CBEB9" w14:textId="4FDC4EAC" w:rsidR="00641D78" w:rsidRPr="002516D5" w:rsidRDefault="00641D78" w:rsidP="00641D78">
      <w:pPr>
        <w:rPr>
          <w:b/>
          <w:bCs/>
          <w:sz w:val="22"/>
          <w:szCs w:val="22"/>
          <w:lang w:val="tr-TR"/>
        </w:rPr>
      </w:pPr>
      <w:r w:rsidRPr="002516D5">
        <w:rPr>
          <w:b/>
          <w:bCs/>
          <w:sz w:val="22"/>
          <w:szCs w:val="22"/>
          <w:lang w:val="tr-TR"/>
        </w:rPr>
        <w:t>DÖNEM II- V. DERS KURULU</w:t>
      </w:r>
    </w:p>
    <w:p w14:paraId="7E509C8E" w14:textId="77777777" w:rsidR="00287784" w:rsidRPr="002516D5" w:rsidRDefault="00287784" w:rsidP="00287784">
      <w:pPr>
        <w:rPr>
          <w:lang w:val="tr-TR"/>
        </w:rPr>
      </w:pPr>
      <w:r w:rsidRPr="002516D5">
        <w:rPr>
          <w:noProof/>
          <w:lang w:val="tr-TR" w:eastAsia="tr-TR"/>
        </w:rPr>
        <w:drawing>
          <wp:inline distT="0" distB="0" distL="0" distR="0" wp14:anchorId="4BC20864" wp14:editId="429B3B5B">
            <wp:extent cx="5760720" cy="3325495"/>
            <wp:effectExtent l="0" t="0" r="11430" b="8255"/>
            <wp:docPr id="82" name="Grafik 82">
              <a:extLst xmlns:a="http://schemas.openxmlformats.org/drawingml/2006/main">
                <a:ext uri="{FF2B5EF4-FFF2-40B4-BE49-F238E27FC236}">
                  <a16:creationId xmlns:a16="http://schemas.microsoft.com/office/drawing/2014/main" id="{1FCCD24B-21D4-7805-FA52-45F885A4E61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1"/>
              </a:graphicData>
            </a:graphic>
          </wp:inline>
        </w:drawing>
      </w:r>
    </w:p>
    <w:p w14:paraId="7592DEF5" w14:textId="77777777" w:rsidR="00287784" w:rsidRPr="002516D5" w:rsidRDefault="00287784" w:rsidP="00287784">
      <w:pPr>
        <w:rPr>
          <w:lang w:val="tr-TR"/>
        </w:rPr>
      </w:pPr>
    </w:p>
    <w:p w14:paraId="4593655E" w14:textId="77777777" w:rsidR="00287784" w:rsidRPr="002516D5" w:rsidRDefault="00287784" w:rsidP="00287784">
      <w:pPr>
        <w:rPr>
          <w:lang w:val="tr-TR"/>
        </w:rPr>
      </w:pPr>
      <w:r w:rsidRPr="002516D5">
        <w:rPr>
          <w:noProof/>
          <w:lang w:val="tr-TR" w:eastAsia="tr-TR"/>
        </w:rPr>
        <w:drawing>
          <wp:inline distT="0" distB="0" distL="0" distR="0" wp14:anchorId="48FDABC0" wp14:editId="46B2BFCA">
            <wp:extent cx="5760720" cy="3780155"/>
            <wp:effectExtent l="0" t="0" r="11430" b="10795"/>
            <wp:docPr id="95" name="Grafik 95">
              <a:extLst xmlns:a="http://schemas.openxmlformats.org/drawingml/2006/main">
                <a:ext uri="{FF2B5EF4-FFF2-40B4-BE49-F238E27FC236}">
                  <a16:creationId xmlns:a16="http://schemas.microsoft.com/office/drawing/2014/main" id="{276795EA-2F54-8E90-10AD-2E7A66F1387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2"/>
              </a:graphicData>
            </a:graphic>
          </wp:inline>
        </w:drawing>
      </w:r>
    </w:p>
    <w:p w14:paraId="5F1E7CFD" w14:textId="77777777" w:rsidR="005041B4" w:rsidRPr="002516D5" w:rsidRDefault="005041B4" w:rsidP="005041B4">
      <w:pPr>
        <w:spacing w:after="0" w:line="360" w:lineRule="auto"/>
        <w:rPr>
          <w:b/>
          <w:lang w:val="tr-TR"/>
        </w:rPr>
      </w:pPr>
    </w:p>
    <w:p w14:paraId="2FADE076" w14:textId="77777777" w:rsidR="005041B4" w:rsidRPr="002516D5" w:rsidRDefault="005041B4" w:rsidP="005041B4">
      <w:pPr>
        <w:spacing w:after="0" w:line="360" w:lineRule="auto"/>
        <w:rPr>
          <w:b/>
          <w:lang w:val="tr-TR"/>
        </w:rPr>
      </w:pPr>
      <w:r w:rsidRPr="002516D5">
        <w:rPr>
          <w:b/>
          <w:noProof/>
          <w:lang w:val="tr-TR" w:eastAsia="tr-TR"/>
        </w:rPr>
        <w:lastRenderedPageBreak/>
        <w:drawing>
          <wp:inline distT="0" distB="0" distL="0" distR="0" wp14:anchorId="299A2792" wp14:editId="19ECC5BD">
            <wp:extent cx="5486400" cy="3200400"/>
            <wp:effectExtent l="0" t="0" r="0" b="0"/>
            <wp:docPr id="35" name="Grafik 35"/>
            <wp:cNvGraphicFramePr/>
            <a:graphic xmlns:a="http://schemas.openxmlformats.org/drawingml/2006/main">
              <a:graphicData uri="http://schemas.openxmlformats.org/drawingml/2006/chart">
                <c:chart xmlns:c="http://schemas.openxmlformats.org/drawingml/2006/chart" xmlns:r="http://schemas.openxmlformats.org/officeDocument/2006/relationships" r:id="rId53"/>
              </a:graphicData>
            </a:graphic>
          </wp:inline>
        </w:drawing>
      </w:r>
    </w:p>
    <w:p w14:paraId="3C88CD95" w14:textId="77777777" w:rsidR="005041B4" w:rsidRPr="002516D5" w:rsidRDefault="005041B4" w:rsidP="005041B4">
      <w:pPr>
        <w:spacing w:after="0" w:line="360" w:lineRule="auto"/>
        <w:rPr>
          <w:b/>
          <w:lang w:val="tr-TR"/>
        </w:rPr>
      </w:pPr>
    </w:p>
    <w:p w14:paraId="6743A83D" w14:textId="77777777" w:rsidR="005041B4" w:rsidRPr="002516D5" w:rsidRDefault="005041B4" w:rsidP="005041B4">
      <w:pPr>
        <w:spacing w:after="0" w:line="360" w:lineRule="auto"/>
        <w:rPr>
          <w:b/>
          <w:lang w:val="tr-TR"/>
        </w:rPr>
      </w:pPr>
      <w:r w:rsidRPr="002516D5">
        <w:rPr>
          <w:b/>
          <w:noProof/>
          <w:lang w:val="tr-TR" w:eastAsia="tr-TR"/>
        </w:rPr>
        <w:drawing>
          <wp:inline distT="0" distB="0" distL="0" distR="0" wp14:anchorId="2B6A91E4" wp14:editId="326BB471">
            <wp:extent cx="5486400" cy="3200400"/>
            <wp:effectExtent l="0" t="0" r="0" b="0"/>
            <wp:docPr id="36" name="Grafik 36"/>
            <wp:cNvGraphicFramePr/>
            <a:graphic xmlns:a="http://schemas.openxmlformats.org/drawingml/2006/main">
              <a:graphicData uri="http://schemas.openxmlformats.org/drawingml/2006/chart">
                <c:chart xmlns:c="http://schemas.openxmlformats.org/drawingml/2006/chart" xmlns:r="http://schemas.openxmlformats.org/officeDocument/2006/relationships" r:id="rId54"/>
              </a:graphicData>
            </a:graphic>
          </wp:inline>
        </w:drawing>
      </w:r>
    </w:p>
    <w:p w14:paraId="42A4A2A3" w14:textId="569E03B9" w:rsidR="00287784" w:rsidRPr="002516D5" w:rsidRDefault="00287784" w:rsidP="00287784">
      <w:pPr>
        <w:rPr>
          <w:rFonts w:ascii="Century Gothic" w:eastAsia="MS Mincho" w:hAnsi="Century Gothic" w:cs="Times New Roman"/>
          <w:color w:val="000000" w:themeColor="text1"/>
          <w:lang w:val="tr-TR"/>
        </w:rPr>
      </w:pPr>
    </w:p>
    <w:p w14:paraId="0701A5C7" w14:textId="04B972D0" w:rsidR="00641D78" w:rsidRDefault="00641D78" w:rsidP="00287784">
      <w:pPr>
        <w:rPr>
          <w:rFonts w:ascii="Century Gothic" w:eastAsia="MS Mincho" w:hAnsi="Century Gothic" w:cs="Times New Roman"/>
          <w:color w:val="000000" w:themeColor="text1"/>
          <w:lang w:val="tr-TR"/>
        </w:rPr>
      </w:pPr>
    </w:p>
    <w:p w14:paraId="5976442B" w14:textId="2921FEB6" w:rsidR="00FC5A85" w:rsidRDefault="00FC5A85" w:rsidP="00287784">
      <w:pPr>
        <w:rPr>
          <w:rFonts w:ascii="Century Gothic" w:eastAsia="MS Mincho" w:hAnsi="Century Gothic" w:cs="Times New Roman"/>
          <w:color w:val="000000" w:themeColor="text1"/>
          <w:lang w:val="tr-TR"/>
        </w:rPr>
      </w:pPr>
    </w:p>
    <w:p w14:paraId="183564D6" w14:textId="536A1B9D" w:rsidR="00FC5A85" w:rsidRDefault="00FC5A85" w:rsidP="00287784">
      <w:pPr>
        <w:rPr>
          <w:rFonts w:ascii="Century Gothic" w:eastAsia="MS Mincho" w:hAnsi="Century Gothic" w:cs="Times New Roman"/>
          <w:color w:val="000000" w:themeColor="text1"/>
          <w:lang w:val="tr-TR"/>
        </w:rPr>
      </w:pPr>
    </w:p>
    <w:p w14:paraId="28B246E1" w14:textId="5A55EE58" w:rsidR="00FC5A85" w:rsidRDefault="00FC5A85" w:rsidP="00287784">
      <w:pPr>
        <w:rPr>
          <w:rFonts w:ascii="Century Gothic" w:eastAsia="MS Mincho" w:hAnsi="Century Gothic" w:cs="Times New Roman"/>
          <w:color w:val="000000" w:themeColor="text1"/>
          <w:lang w:val="tr-TR"/>
        </w:rPr>
      </w:pPr>
    </w:p>
    <w:p w14:paraId="2DA5802F" w14:textId="4133593A" w:rsidR="00FC5A85" w:rsidRDefault="00FC5A85" w:rsidP="00287784">
      <w:pPr>
        <w:rPr>
          <w:rFonts w:ascii="Century Gothic" w:eastAsia="MS Mincho" w:hAnsi="Century Gothic" w:cs="Times New Roman"/>
          <w:color w:val="000000" w:themeColor="text1"/>
          <w:lang w:val="tr-TR"/>
        </w:rPr>
      </w:pPr>
    </w:p>
    <w:p w14:paraId="69F2CADA" w14:textId="77777777" w:rsidR="00FC5A85" w:rsidRPr="002516D5" w:rsidRDefault="00FC5A85" w:rsidP="00287784">
      <w:pPr>
        <w:rPr>
          <w:rFonts w:ascii="Century Gothic" w:eastAsia="MS Mincho" w:hAnsi="Century Gothic" w:cs="Times New Roman"/>
          <w:color w:val="000000" w:themeColor="text1"/>
          <w:lang w:val="tr-TR"/>
        </w:rPr>
      </w:pPr>
    </w:p>
    <w:p w14:paraId="1DF45888" w14:textId="77777777" w:rsidR="00641D78" w:rsidRPr="002516D5" w:rsidRDefault="00641D78" w:rsidP="00287784">
      <w:pPr>
        <w:rPr>
          <w:rFonts w:ascii="Century Gothic" w:eastAsia="MS Mincho" w:hAnsi="Century Gothic" w:cs="Times New Roman"/>
          <w:color w:val="000000" w:themeColor="text1"/>
          <w:lang w:val="tr-TR"/>
        </w:rPr>
      </w:pPr>
    </w:p>
    <w:p w14:paraId="410018BD" w14:textId="77777777" w:rsidR="00287784" w:rsidRPr="002516D5" w:rsidRDefault="00287784" w:rsidP="00287784">
      <w:pPr>
        <w:pStyle w:val="Default"/>
        <w:pBdr>
          <w:top w:val="single" w:sz="4" w:space="1" w:color="auto"/>
          <w:left w:val="single" w:sz="4" w:space="4" w:color="auto"/>
          <w:bottom w:val="single" w:sz="4" w:space="1" w:color="auto"/>
          <w:right w:val="single" w:sz="4" w:space="4" w:color="auto"/>
        </w:pBdr>
        <w:shd w:val="clear" w:color="auto" w:fill="CBD5DE" w:themeFill="accent1" w:themeFillTint="66"/>
        <w:spacing w:line="276" w:lineRule="auto"/>
        <w:jc w:val="center"/>
        <w:rPr>
          <w:rFonts w:ascii="Century Gothic" w:hAnsi="Century Gothic"/>
          <w:b/>
          <w:color w:val="000000" w:themeColor="text1"/>
        </w:rPr>
      </w:pPr>
      <w:r w:rsidRPr="002516D5">
        <w:rPr>
          <w:rFonts w:ascii="Century Gothic" w:hAnsi="Century Gothic"/>
          <w:b/>
          <w:color w:val="000000" w:themeColor="text1"/>
        </w:rPr>
        <w:t>DÖNEM II- ÖNERİLER</w:t>
      </w:r>
    </w:p>
    <w:p w14:paraId="3BC1D61D" w14:textId="77777777" w:rsidR="00287784" w:rsidRPr="002516D5" w:rsidRDefault="00287784" w:rsidP="00287784">
      <w:pPr>
        <w:pStyle w:val="Default"/>
        <w:numPr>
          <w:ilvl w:val="0"/>
          <w:numId w:val="10"/>
        </w:numPr>
        <w:pBdr>
          <w:top w:val="single" w:sz="4" w:space="1" w:color="auto"/>
          <w:left w:val="single" w:sz="4" w:space="4" w:color="auto"/>
          <w:bottom w:val="single" w:sz="4" w:space="1" w:color="auto"/>
          <w:right w:val="single" w:sz="4" w:space="4" w:color="auto"/>
        </w:pBdr>
        <w:shd w:val="clear" w:color="auto" w:fill="CBD5DE" w:themeFill="accent1" w:themeFillTint="66"/>
        <w:tabs>
          <w:tab w:val="clear" w:pos="360"/>
          <w:tab w:val="num" w:pos="142"/>
        </w:tabs>
        <w:spacing w:line="276" w:lineRule="auto"/>
        <w:ind w:left="142" w:hanging="142"/>
        <w:jc w:val="both"/>
        <w:rPr>
          <w:rFonts w:ascii="Century Gothic" w:hAnsi="Century Gothic" w:cs="Times New Roman"/>
          <w:b/>
          <w:color w:val="000000" w:themeColor="text1"/>
          <w:sz w:val="20"/>
          <w:szCs w:val="20"/>
        </w:rPr>
      </w:pPr>
      <w:r w:rsidRPr="002516D5">
        <w:rPr>
          <w:rFonts w:ascii="Century Gothic" w:hAnsi="Century Gothic" w:cs="Times New Roman"/>
          <w:b/>
          <w:color w:val="000000" w:themeColor="text1"/>
          <w:sz w:val="20"/>
          <w:szCs w:val="20"/>
        </w:rPr>
        <w:t>I.DERS KURULU</w:t>
      </w:r>
    </w:p>
    <w:p w14:paraId="163FED01" w14:textId="77777777" w:rsidR="00287784" w:rsidRPr="002516D5" w:rsidRDefault="00287784" w:rsidP="00287784">
      <w:pPr>
        <w:pStyle w:val="Default"/>
        <w:pBdr>
          <w:top w:val="single" w:sz="4" w:space="1" w:color="auto"/>
          <w:left w:val="single" w:sz="4" w:space="4" w:color="auto"/>
          <w:bottom w:val="single" w:sz="4" w:space="1" w:color="auto"/>
          <w:right w:val="single" w:sz="4" w:space="4" w:color="auto"/>
        </w:pBdr>
        <w:shd w:val="clear" w:color="auto" w:fill="CBD5DE" w:themeFill="accent1" w:themeFillTint="66"/>
        <w:spacing w:line="276" w:lineRule="auto"/>
        <w:jc w:val="both"/>
        <w:rPr>
          <w:rFonts w:ascii="Century Gothic" w:hAnsi="Century Gothic" w:cs="Times New Roman"/>
          <w:color w:val="000000" w:themeColor="text1"/>
          <w:sz w:val="20"/>
          <w:szCs w:val="20"/>
        </w:rPr>
      </w:pPr>
    </w:p>
    <w:p w14:paraId="2D740A5E" w14:textId="77777777" w:rsidR="00287784" w:rsidRPr="002516D5" w:rsidRDefault="00287784" w:rsidP="00287784">
      <w:pPr>
        <w:pStyle w:val="Default"/>
        <w:numPr>
          <w:ilvl w:val="0"/>
          <w:numId w:val="10"/>
        </w:numPr>
        <w:pBdr>
          <w:top w:val="single" w:sz="4" w:space="1" w:color="auto"/>
          <w:left w:val="single" w:sz="4" w:space="4" w:color="auto"/>
          <w:bottom w:val="single" w:sz="4" w:space="1" w:color="auto"/>
          <w:right w:val="single" w:sz="4" w:space="4" w:color="auto"/>
        </w:pBdr>
        <w:shd w:val="clear" w:color="auto" w:fill="CBD5DE" w:themeFill="accent1" w:themeFillTint="66"/>
        <w:spacing w:line="276" w:lineRule="auto"/>
        <w:jc w:val="both"/>
        <w:rPr>
          <w:rFonts w:ascii="Century Gothic" w:hAnsi="Century Gothic" w:cs="Times New Roman"/>
          <w:color w:val="000000" w:themeColor="text1"/>
          <w:sz w:val="20"/>
          <w:szCs w:val="20"/>
        </w:rPr>
      </w:pPr>
      <w:r w:rsidRPr="002516D5">
        <w:rPr>
          <w:rFonts w:ascii="Century Gothic" w:hAnsi="Century Gothic" w:cs="Times New Roman"/>
          <w:color w:val="000000" w:themeColor="text1"/>
          <w:sz w:val="20"/>
          <w:szCs w:val="20"/>
        </w:rPr>
        <w:t>Ders kurulu değerlendirmesinde “Ders Kurulunun süresi iyi organize edilmiştir” sorusunun geri bildirimi ortalama puanı 1,</w:t>
      </w:r>
      <w:proofErr w:type="gramStart"/>
      <w:r w:rsidRPr="002516D5">
        <w:rPr>
          <w:rFonts w:ascii="Century Gothic" w:hAnsi="Century Gothic" w:cs="Times New Roman"/>
          <w:color w:val="000000" w:themeColor="text1"/>
          <w:sz w:val="20"/>
          <w:szCs w:val="20"/>
        </w:rPr>
        <w:t>8  ve</w:t>
      </w:r>
      <w:proofErr w:type="gramEnd"/>
      <w:r w:rsidRPr="002516D5">
        <w:rPr>
          <w:rFonts w:ascii="Century Gothic" w:hAnsi="Century Gothic" w:cs="Times New Roman"/>
          <w:color w:val="000000" w:themeColor="text1"/>
          <w:sz w:val="20"/>
          <w:szCs w:val="20"/>
        </w:rPr>
        <w:t xml:space="preserve"> “Ders kurulu genel olarak yararlıydı” sorusu ise 2,8 puan ile oldukça düşük puanla değerlendirilmiştir.  Ders programının organizasyonuyla ilgili nitel geri bildirimlerin yoğunluğu bu puanlar ile örtüşmektedir. Kurul tüm ders kurulları içinde </w:t>
      </w:r>
      <w:proofErr w:type="gramStart"/>
      <w:r w:rsidRPr="002516D5">
        <w:rPr>
          <w:rFonts w:ascii="Century Gothic" w:hAnsi="Century Gothic" w:cs="Times New Roman"/>
          <w:color w:val="000000" w:themeColor="text1"/>
          <w:sz w:val="20"/>
          <w:szCs w:val="20"/>
        </w:rPr>
        <w:t>3.4</w:t>
      </w:r>
      <w:proofErr w:type="gramEnd"/>
      <w:r w:rsidRPr="002516D5">
        <w:rPr>
          <w:rFonts w:ascii="Century Gothic" w:hAnsi="Century Gothic" w:cs="Times New Roman"/>
          <w:color w:val="000000" w:themeColor="text1"/>
          <w:sz w:val="20"/>
          <w:szCs w:val="20"/>
        </w:rPr>
        <w:t xml:space="preserve"> puan ile ortama puanı en düşük ders kuruludur. Ders kurul süresi, </w:t>
      </w:r>
      <w:proofErr w:type="spellStart"/>
      <w:r w:rsidRPr="002516D5">
        <w:rPr>
          <w:rFonts w:ascii="Century Gothic" w:hAnsi="Century Gothic" w:cs="Times New Roman"/>
          <w:color w:val="000000" w:themeColor="text1"/>
          <w:sz w:val="20"/>
          <w:szCs w:val="20"/>
        </w:rPr>
        <w:t>organizyonu</w:t>
      </w:r>
      <w:proofErr w:type="spellEnd"/>
      <w:r w:rsidRPr="002516D5">
        <w:rPr>
          <w:rFonts w:ascii="Century Gothic" w:hAnsi="Century Gothic" w:cs="Times New Roman"/>
          <w:color w:val="000000" w:themeColor="text1"/>
          <w:sz w:val="20"/>
          <w:szCs w:val="20"/>
        </w:rPr>
        <w:t xml:space="preserve"> ve diğer tüm yönleri ile gözden geçirilip düzenlenmesi gerekmektedir.</w:t>
      </w:r>
    </w:p>
    <w:p w14:paraId="57BE8B2B" w14:textId="77777777" w:rsidR="00287784" w:rsidRPr="002516D5" w:rsidRDefault="00287784" w:rsidP="00287784">
      <w:pPr>
        <w:pStyle w:val="Default"/>
        <w:numPr>
          <w:ilvl w:val="0"/>
          <w:numId w:val="10"/>
        </w:numPr>
        <w:pBdr>
          <w:top w:val="single" w:sz="4" w:space="1" w:color="auto"/>
          <w:left w:val="single" w:sz="4" w:space="4" w:color="auto"/>
          <w:bottom w:val="single" w:sz="4" w:space="1" w:color="auto"/>
          <w:right w:val="single" w:sz="4" w:space="4" w:color="auto"/>
        </w:pBdr>
        <w:shd w:val="clear" w:color="auto" w:fill="CBD5DE" w:themeFill="accent1" w:themeFillTint="66"/>
        <w:tabs>
          <w:tab w:val="clear" w:pos="360"/>
          <w:tab w:val="num" w:pos="142"/>
        </w:tabs>
        <w:spacing w:line="276" w:lineRule="auto"/>
        <w:ind w:left="142" w:hanging="142"/>
        <w:jc w:val="both"/>
        <w:rPr>
          <w:rFonts w:ascii="Century Gothic" w:hAnsi="Century Gothic" w:cs="Times New Roman"/>
          <w:b/>
          <w:color w:val="000000" w:themeColor="text1"/>
          <w:sz w:val="20"/>
          <w:szCs w:val="20"/>
        </w:rPr>
      </w:pPr>
      <w:r w:rsidRPr="002516D5">
        <w:rPr>
          <w:rFonts w:ascii="Century Gothic" w:hAnsi="Century Gothic" w:cs="Times New Roman"/>
          <w:b/>
          <w:color w:val="000000" w:themeColor="text1"/>
          <w:sz w:val="20"/>
          <w:szCs w:val="20"/>
        </w:rPr>
        <w:t>II.DERS KURULU</w:t>
      </w:r>
    </w:p>
    <w:p w14:paraId="43EDD45A" w14:textId="77777777" w:rsidR="00287784" w:rsidRPr="002516D5" w:rsidRDefault="00287784" w:rsidP="00287784">
      <w:pPr>
        <w:pStyle w:val="Default"/>
        <w:numPr>
          <w:ilvl w:val="0"/>
          <w:numId w:val="10"/>
        </w:numPr>
        <w:pBdr>
          <w:top w:val="single" w:sz="4" w:space="1" w:color="auto"/>
          <w:left w:val="single" w:sz="4" w:space="4" w:color="auto"/>
          <w:bottom w:val="single" w:sz="4" w:space="1" w:color="auto"/>
          <w:right w:val="single" w:sz="4" w:space="4" w:color="auto"/>
        </w:pBdr>
        <w:shd w:val="clear" w:color="auto" w:fill="CBD5DE" w:themeFill="accent1" w:themeFillTint="66"/>
        <w:tabs>
          <w:tab w:val="clear" w:pos="360"/>
          <w:tab w:val="num" w:pos="142"/>
        </w:tabs>
        <w:spacing w:line="276" w:lineRule="auto"/>
        <w:ind w:left="142" w:hanging="142"/>
        <w:jc w:val="both"/>
        <w:rPr>
          <w:rFonts w:ascii="Century Gothic" w:hAnsi="Century Gothic" w:cs="Times New Roman"/>
          <w:b/>
          <w:color w:val="000000" w:themeColor="text1"/>
          <w:sz w:val="20"/>
          <w:szCs w:val="20"/>
        </w:rPr>
      </w:pPr>
      <w:r w:rsidRPr="002516D5">
        <w:rPr>
          <w:rFonts w:ascii="Century Gothic" w:hAnsi="Century Gothic" w:cs="Times New Roman"/>
          <w:color w:val="000000" w:themeColor="text1"/>
          <w:sz w:val="20"/>
          <w:szCs w:val="20"/>
        </w:rPr>
        <w:t xml:space="preserve">“Ders Kurulunun süresi iyi organize edilmiştir” sorusunun geri bildirimi ortalama puanı 2.9 ve “Ders kurulu genel olarak yararlıydı” geri bildirim puanı 3.5 puandır.  Öğrencilerin nitel geri bildirimleri incelendiğinde öğrencilerin en fazla ders kurulu süresi, yoğunluğu </w:t>
      </w:r>
      <w:proofErr w:type="gramStart"/>
      <w:r w:rsidRPr="002516D5">
        <w:rPr>
          <w:rFonts w:ascii="Century Gothic" w:hAnsi="Century Gothic" w:cs="Times New Roman"/>
          <w:color w:val="000000" w:themeColor="text1"/>
          <w:sz w:val="20"/>
          <w:szCs w:val="20"/>
        </w:rPr>
        <w:t>ve  organizasyonuna</w:t>
      </w:r>
      <w:proofErr w:type="gramEnd"/>
      <w:r w:rsidRPr="002516D5">
        <w:rPr>
          <w:rFonts w:ascii="Century Gothic" w:hAnsi="Century Gothic" w:cs="Times New Roman"/>
          <w:color w:val="000000" w:themeColor="text1"/>
          <w:sz w:val="20"/>
          <w:szCs w:val="20"/>
        </w:rPr>
        <w:t xml:space="preserve"> ilişkin sorunlarla ilgili geri bildirimde bulunduğu gözlenmektedir. Genel olarak ders kurulunu daha az yararlı olarak değerlendirmelerinin nedeninin </w:t>
      </w:r>
      <w:proofErr w:type="gramStart"/>
      <w:r w:rsidRPr="002516D5">
        <w:rPr>
          <w:rFonts w:ascii="Century Gothic" w:hAnsi="Century Gothic" w:cs="Times New Roman"/>
          <w:color w:val="000000" w:themeColor="text1"/>
          <w:sz w:val="20"/>
          <w:szCs w:val="20"/>
        </w:rPr>
        <w:t>ders  kurulunun</w:t>
      </w:r>
      <w:proofErr w:type="gramEnd"/>
      <w:r w:rsidRPr="002516D5">
        <w:rPr>
          <w:rFonts w:ascii="Century Gothic" w:hAnsi="Century Gothic" w:cs="Times New Roman"/>
          <w:color w:val="000000" w:themeColor="text1"/>
          <w:sz w:val="20"/>
          <w:szCs w:val="20"/>
        </w:rPr>
        <w:t xml:space="preserve"> süresi ve organizasyonuyla ilgili  problemlerden kaynaklanmış olabilir.  Kurul süresi ve organizasyonunun gözden geçirilerek, düzenlemesi önerilmektedir.</w:t>
      </w:r>
    </w:p>
    <w:p w14:paraId="15F85179" w14:textId="77777777" w:rsidR="00287784" w:rsidRPr="002516D5" w:rsidRDefault="00287784" w:rsidP="00287784">
      <w:pPr>
        <w:pStyle w:val="Default"/>
        <w:pBdr>
          <w:top w:val="single" w:sz="4" w:space="1" w:color="auto"/>
          <w:left w:val="single" w:sz="4" w:space="4" w:color="auto"/>
          <w:bottom w:val="single" w:sz="4" w:space="1" w:color="auto"/>
          <w:right w:val="single" w:sz="4" w:space="4" w:color="auto"/>
        </w:pBdr>
        <w:shd w:val="clear" w:color="auto" w:fill="CBD5DE" w:themeFill="accent1" w:themeFillTint="66"/>
        <w:spacing w:line="276" w:lineRule="auto"/>
        <w:jc w:val="both"/>
        <w:rPr>
          <w:rFonts w:ascii="Century Gothic" w:hAnsi="Century Gothic" w:cs="Times New Roman"/>
          <w:b/>
          <w:color w:val="000000" w:themeColor="text1"/>
          <w:sz w:val="20"/>
          <w:szCs w:val="20"/>
        </w:rPr>
      </w:pPr>
    </w:p>
    <w:p w14:paraId="725A3B16" w14:textId="77777777" w:rsidR="00287784" w:rsidRPr="002516D5" w:rsidRDefault="00287784" w:rsidP="00287784">
      <w:pPr>
        <w:pStyle w:val="Default"/>
        <w:numPr>
          <w:ilvl w:val="0"/>
          <w:numId w:val="10"/>
        </w:numPr>
        <w:pBdr>
          <w:top w:val="single" w:sz="4" w:space="1" w:color="auto"/>
          <w:left w:val="single" w:sz="4" w:space="4" w:color="auto"/>
          <w:bottom w:val="single" w:sz="4" w:space="1" w:color="auto"/>
          <w:right w:val="single" w:sz="4" w:space="4" w:color="auto"/>
        </w:pBdr>
        <w:shd w:val="clear" w:color="auto" w:fill="CBD5DE" w:themeFill="accent1" w:themeFillTint="66"/>
        <w:tabs>
          <w:tab w:val="clear" w:pos="360"/>
          <w:tab w:val="num" w:pos="142"/>
        </w:tabs>
        <w:spacing w:line="276" w:lineRule="auto"/>
        <w:ind w:left="142" w:hanging="142"/>
        <w:jc w:val="both"/>
        <w:rPr>
          <w:rFonts w:ascii="Century Gothic" w:hAnsi="Century Gothic" w:cs="Times New Roman"/>
          <w:b/>
          <w:color w:val="000000" w:themeColor="text1"/>
          <w:sz w:val="20"/>
          <w:szCs w:val="20"/>
        </w:rPr>
      </w:pPr>
      <w:r w:rsidRPr="002516D5">
        <w:rPr>
          <w:rFonts w:ascii="Century Gothic" w:hAnsi="Century Gothic" w:cs="Times New Roman"/>
          <w:b/>
          <w:color w:val="000000" w:themeColor="text1"/>
          <w:sz w:val="20"/>
          <w:szCs w:val="20"/>
        </w:rPr>
        <w:t xml:space="preserve">III.DERS KURULU </w:t>
      </w:r>
    </w:p>
    <w:p w14:paraId="0A99BAAC" w14:textId="77777777" w:rsidR="00287784" w:rsidRPr="002516D5" w:rsidRDefault="00287784" w:rsidP="00287784">
      <w:pPr>
        <w:pStyle w:val="Default"/>
        <w:numPr>
          <w:ilvl w:val="0"/>
          <w:numId w:val="10"/>
        </w:numPr>
        <w:pBdr>
          <w:top w:val="single" w:sz="4" w:space="1" w:color="auto"/>
          <w:left w:val="single" w:sz="4" w:space="4" w:color="auto"/>
          <w:bottom w:val="single" w:sz="4" w:space="1" w:color="auto"/>
          <w:right w:val="single" w:sz="4" w:space="4" w:color="auto"/>
        </w:pBdr>
        <w:shd w:val="clear" w:color="auto" w:fill="CBD5DE" w:themeFill="accent1" w:themeFillTint="66"/>
        <w:tabs>
          <w:tab w:val="clear" w:pos="360"/>
          <w:tab w:val="num" w:pos="142"/>
        </w:tabs>
        <w:spacing w:line="276" w:lineRule="auto"/>
        <w:ind w:left="142" w:hanging="142"/>
        <w:jc w:val="both"/>
        <w:rPr>
          <w:rFonts w:ascii="Century Gothic" w:hAnsi="Century Gothic" w:cs="Times New Roman"/>
          <w:b/>
          <w:color w:val="000000" w:themeColor="text1"/>
          <w:sz w:val="20"/>
          <w:szCs w:val="20"/>
        </w:rPr>
      </w:pPr>
      <w:r w:rsidRPr="002516D5">
        <w:rPr>
          <w:rFonts w:ascii="Century Gothic" w:hAnsi="Century Gothic" w:cs="Times New Roman"/>
          <w:color w:val="000000" w:themeColor="text1"/>
          <w:sz w:val="20"/>
          <w:szCs w:val="20"/>
        </w:rPr>
        <w:t xml:space="preserve">Öğrencilerin bu ders kurulu değerlendirmelerinde de ders kurulunun süresi ve organizasyonu diğer değerlendirmelerine göre 3,5 puanla en düşük puanı almıştır. Nitel geri bildirimler diğer ders kurullarına benzer şekilde kurulun süresi, yoğunluğu, derslerin dağılımı ve kendi kendine çalışma zamanının yetersizliği sorunlarına işaret etmektedir. </w:t>
      </w:r>
    </w:p>
    <w:p w14:paraId="469B1FBE" w14:textId="77777777" w:rsidR="00287784" w:rsidRPr="002516D5" w:rsidRDefault="00287784" w:rsidP="00287784">
      <w:pPr>
        <w:pStyle w:val="Default"/>
        <w:pBdr>
          <w:top w:val="single" w:sz="4" w:space="1" w:color="auto"/>
          <w:left w:val="single" w:sz="4" w:space="4" w:color="auto"/>
          <w:bottom w:val="single" w:sz="4" w:space="1" w:color="auto"/>
          <w:right w:val="single" w:sz="4" w:space="4" w:color="auto"/>
        </w:pBdr>
        <w:shd w:val="clear" w:color="auto" w:fill="CBD5DE" w:themeFill="accent1" w:themeFillTint="66"/>
        <w:spacing w:line="276" w:lineRule="auto"/>
        <w:jc w:val="both"/>
        <w:rPr>
          <w:rFonts w:ascii="Century Gothic" w:hAnsi="Century Gothic" w:cs="Times New Roman"/>
          <w:b/>
          <w:color w:val="000000" w:themeColor="text1"/>
          <w:sz w:val="20"/>
          <w:szCs w:val="20"/>
        </w:rPr>
      </w:pPr>
    </w:p>
    <w:p w14:paraId="481D8BE6" w14:textId="77777777" w:rsidR="00287784" w:rsidRPr="002516D5" w:rsidRDefault="00287784" w:rsidP="00287784">
      <w:pPr>
        <w:pStyle w:val="Default"/>
        <w:numPr>
          <w:ilvl w:val="0"/>
          <w:numId w:val="10"/>
        </w:numPr>
        <w:pBdr>
          <w:top w:val="single" w:sz="4" w:space="1" w:color="auto"/>
          <w:left w:val="single" w:sz="4" w:space="4" w:color="auto"/>
          <w:bottom w:val="single" w:sz="4" w:space="1" w:color="auto"/>
          <w:right w:val="single" w:sz="4" w:space="4" w:color="auto"/>
        </w:pBdr>
        <w:shd w:val="clear" w:color="auto" w:fill="CBD5DE" w:themeFill="accent1" w:themeFillTint="66"/>
        <w:tabs>
          <w:tab w:val="clear" w:pos="360"/>
          <w:tab w:val="num" w:pos="142"/>
        </w:tabs>
        <w:spacing w:line="276" w:lineRule="auto"/>
        <w:ind w:left="142" w:hanging="142"/>
        <w:jc w:val="both"/>
        <w:rPr>
          <w:rFonts w:ascii="Century Gothic" w:hAnsi="Century Gothic" w:cs="Times New Roman"/>
          <w:b/>
          <w:color w:val="000000" w:themeColor="text1"/>
          <w:sz w:val="20"/>
          <w:szCs w:val="20"/>
        </w:rPr>
      </w:pPr>
      <w:r w:rsidRPr="002516D5">
        <w:rPr>
          <w:rFonts w:ascii="Century Gothic" w:hAnsi="Century Gothic" w:cs="Times New Roman"/>
          <w:color w:val="000000" w:themeColor="text1"/>
          <w:sz w:val="20"/>
          <w:szCs w:val="20"/>
        </w:rPr>
        <w:t xml:space="preserve">Bu ders kurulu genel olarak yararlıydı olarak değerlendirilirken “Ders Kurulunun süresi iyi organize edilmiştir” sorusunun geri bildirimi ortalama puanı 3.9 dur. Nitel geri bildirimlerde de kurul </w:t>
      </w:r>
      <w:proofErr w:type="spellStart"/>
      <w:r w:rsidRPr="002516D5">
        <w:rPr>
          <w:rFonts w:ascii="Century Gothic" w:hAnsi="Century Gothic" w:cs="Times New Roman"/>
          <w:color w:val="000000" w:themeColor="text1"/>
          <w:sz w:val="20"/>
          <w:szCs w:val="20"/>
        </w:rPr>
        <w:t>süresininde</w:t>
      </w:r>
      <w:proofErr w:type="spellEnd"/>
      <w:r w:rsidRPr="002516D5">
        <w:rPr>
          <w:rFonts w:ascii="Century Gothic" w:hAnsi="Century Gothic" w:cs="Times New Roman"/>
          <w:color w:val="000000" w:themeColor="text1"/>
          <w:sz w:val="20"/>
          <w:szCs w:val="20"/>
        </w:rPr>
        <w:t xml:space="preserve"> derslerin </w:t>
      </w:r>
      <w:proofErr w:type="gramStart"/>
      <w:r w:rsidRPr="002516D5">
        <w:rPr>
          <w:rFonts w:ascii="Century Gothic" w:hAnsi="Century Gothic" w:cs="Times New Roman"/>
          <w:color w:val="000000" w:themeColor="text1"/>
          <w:sz w:val="20"/>
          <w:szCs w:val="20"/>
        </w:rPr>
        <w:t>yoğunluğu,  program</w:t>
      </w:r>
      <w:proofErr w:type="gramEnd"/>
      <w:r w:rsidRPr="002516D5">
        <w:rPr>
          <w:rFonts w:ascii="Century Gothic" w:hAnsi="Century Gothic" w:cs="Times New Roman"/>
          <w:color w:val="000000" w:themeColor="text1"/>
          <w:sz w:val="20"/>
          <w:szCs w:val="20"/>
        </w:rPr>
        <w:t xml:space="preserve"> içindeki dağılımları ve kendi kendilerine ders çalışmaya zaman kalmaması bildirilen sorunlar arasındadır. </w:t>
      </w:r>
    </w:p>
    <w:p w14:paraId="308CC229" w14:textId="77777777" w:rsidR="00287784" w:rsidRPr="002516D5" w:rsidRDefault="00287784" w:rsidP="00287784">
      <w:pPr>
        <w:pStyle w:val="Default"/>
        <w:pBdr>
          <w:top w:val="single" w:sz="4" w:space="1" w:color="auto"/>
          <w:left w:val="single" w:sz="4" w:space="4" w:color="auto"/>
          <w:bottom w:val="single" w:sz="4" w:space="1" w:color="auto"/>
          <w:right w:val="single" w:sz="4" w:space="4" w:color="auto"/>
        </w:pBdr>
        <w:shd w:val="clear" w:color="auto" w:fill="CBD5DE" w:themeFill="accent1" w:themeFillTint="66"/>
        <w:spacing w:line="276" w:lineRule="auto"/>
        <w:jc w:val="both"/>
        <w:rPr>
          <w:rFonts w:ascii="Century Gothic" w:hAnsi="Century Gothic" w:cs="Times New Roman"/>
          <w:b/>
          <w:color w:val="000000" w:themeColor="text1"/>
          <w:sz w:val="20"/>
          <w:szCs w:val="20"/>
        </w:rPr>
      </w:pPr>
    </w:p>
    <w:p w14:paraId="23015CF0" w14:textId="77777777" w:rsidR="00287784" w:rsidRPr="002516D5" w:rsidRDefault="00287784" w:rsidP="00287784">
      <w:pPr>
        <w:pStyle w:val="Default"/>
        <w:numPr>
          <w:ilvl w:val="0"/>
          <w:numId w:val="10"/>
        </w:numPr>
        <w:pBdr>
          <w:top w:val="single" w:sz="4" w:space="1" w:color="auto"/>
          <w:left w:val="single" w:sz="4" w:space="4" w:color="auto"/>
          <w:bottom w:val="single" w:sz="4" w:space="1" w:color="auto"/>
          <w:right w:val="single" w:sz="4" w:space="4" w:color="auto"/>
        </w:pBdr>
        <w:shd w:val="clear" w:color="auto" w:fill="CBD5DE" w:themeFill="accent1" w:themeFillTint="66"/>
        <w:tabs>
          <w:tab w:val="clear" w:pos="360"/>
          <w:tab w:val="num" w:pos="142"/>
        </w:tabs>
        <w:spacing w:line="276" w:lineRule="auto"/>
        <w:ind w:left="142" w:hanging="142"/>
        <w:jc w:val="both"/>
        <w:rPr>
          <w:rFonts w:ascii="Century Gothic" w:hAnsi="Century Gothic" w:cs="Times New Roman"/>
          <w:b/>
          <w:color w:val="000000" w:themeColor="text1"/>
          <w:sz w:val="20"/>
          <w:szCs w:val="20"/>
        </w:rPr>
      </w:pPr>
      <w:r w:rsidRPr="002516D5">
        <w:rPr>
          <w:rFonts w:ascii="Century Gothic" w:hAnsi="Century Gothic" w:cs="Times New Roman"/>
          <w:b/>
          <w:color w:val="000000" w:themeColor="text1"/>
          <w:sz w:val="20"/>
          <w:szCs w:val="20"/>
        </w:rPr>
        <w:t>V. DERS KURULU</w:t>
      </w:r>
    </w:p>
    <w:p w14:paraId="065725F4" w14:textId="77777777" w:rsidR="00287784" w:rsidRPr="002516D5" w:rsidRDefault="00287784" w:rsidP="00287784">
      <w:pPr>
        <w:pStyle w:val="Default"/>
        <w:pBdr>
          <w:top w:val="single" w:sz="4" w:space="1" w:color="auto"/>
          <w:left w:val="single" w:sz="4" w:space="4" w:color="auto"/>
          <w:bottom w:val="single" w:sz="4" w:space="1" w:color="auto"/>
          <w:right w:val="single" w:sz="4" w:space="4" w:color="auto"/>
        </w:pBdr>
        <w:shd w:val="clear" w:color="auto" w:fill="CBD5DE" w:themeFill="accent1" w:themeFillTint="66"/>
        <w:spacing w:line="276" w:lineRule="auto"/>
        <w:jc w:val="both"/>
        <w:rPr>
          <w:rFonts w:ascii="Century Gothic" w:hAnsi="Century Gothic" w:cs="Times New Roman"/>
          <w:b/>
          <w:color w:val="000000" w:themeColor="text1"/>
          <w:sz w:val="20"/>
          <w:szCs w:val="20"/>
        </w:rPr>
      </w:pPr>
    </w:p>
    <w:p w14:paraId="5857AF0C" w14:textId="77777777" w:rsidR="00287784" w:rsidRPr="002516D5" w:rsidRDefault="00287784" w:rsidP="00287784">
      <w:pPr>
        <w:pStyle w:val="Default"/>
        <w:numPr>
          <w:ilvl w:val="0"/>
          <w:numId w:val="10"/>
        </w:numPr>
        <w:pBdr>
          <w:top w:val="single" w:sz="4" w:space="1" w:color="auto"/>
          <w:left w:val="single" w:sz="4" w:space="4" w:color="auto"/>
          <w:bottom w:val="single" w:sz="4" w:space="1" w:color="auto"/>
          <w:right w:val="single" w:sz="4" w:space="4" w:color="auto"/>
        </w:pBdr>
        <w:shd w:val="clear" w:color="auto" w:fill="CBD5DE" w:themeFill="accent1" w:themeFillTint="66"/>
        <w:tabs>
          <w:tab w:val="clear" w:pos="360"/>
          <w:tab w:val="num" w:pos="142"/>
        </w:tabs>
        <w:spacing w:line="276" w:lineRule="auto"/>
        <w:ind w:left="142" w:hanging="142"/>
        <w:jc w:val="both"/>
        <w:rPr>
          <w:rFonts w:ascii="Century Gothic" w:hAnsi="Century Gothic" w:cs="Times New Roman"/>
          <w:b/>
          <w:color w:val="000000" w:themeColor="text1"/>
          <w:sz w:val="20"/>
          <w:szCs w:val="20"/>
        </w:rPr>
      </w:pPr>
      <w:r w:rsidRPr="002516D5">
        <w:rPr>
          <w:rFonts w:ascii="Century Gothic" w:hAnsi="Century Gothic" w:cs="Times New Roman"/>
          <w:color w:val="000000" w:themeColor="text1"/>
          <w:sz w:val="20"/>
          <w:szCs w:val="20"/>
        </w:rPr>
        <w:t xml:space="preserve">Bu ders kurulunda en düşük değerlendirmeler sırasıyla 2,9 puanla derslerin ders programına uygun sırayla yürütülmesi ve 3,0 puanla ders kurul süresinin organizasyonu konusunda olmuştur.  Nitel geri bildirimler ders kurulunun yürütülmesinde </w:t>
      </w:r>
      <w:proofErr w:type="gramStart"/>
      <w:r w:rsidRPr="002516D5">
        <w:rPr>
          <w:rFonts w:ascii="Century Gothic" w:hAnsi="Century Gothic" w:cs="Times New Roman"/>
          <w:color w:val="000000" w:themeColor="text1"/>
          <w:sz w:val="20"/>
          <w:szCs w:val="20"/>
        </w:rPr>
        <w:t xml:space="preserve">derslerin  </w:t>
      </w:r>
      <w:proofErr w:type="spellStart"/>
      <w:r w:rsidRPr="002516D5">
        <w:rPr>
          <w:rFonts w:ascii="Century Gothic" w:hAnsi="Century Gothic" w:cs="Times New Roman"/>
          <w:color w:val="000000" w:themeColor="text1"/>
          <w:sz w:val="20"/>
          <w:szCs w:val="20"/>
        </w:rPr>
        <w:t>ertelenmesininin</w:t>
      </w:r>
      <w:proofErr w:type="spellEnd"/>
      <w:proofErr w:type="gramEnd"/>
      <w:r w:rsidRPr="002516D5">
        <w:rPr>
          <w:rFonts w:ascii="Century Gothic" w:hAnsi="Century Gothic" w:cs="Times New Roman"/>
          <w:color w:val="000000" w:themeColor="text1"/>
          <w:sz w:val="20"/>
          <w:szCs w:val="20"/>
        </w:rPr>
        <w:t xml:space="preserve"> kurul entegrasyonunu </w:t>
      </w:r>
      <w:proofErr w:type="spellStart"/>
      <w:r w:rsidRPr="002516D5">
        <w:rPr>
          <w:rFonts w:ascii="Century Gothic" w:hAnsi="Century Gothic" w:cs="Times New Roman"/>
          <w:color w:val="000000" w:themeColor="text1"/>
          <w:sz w:val="20"/>
          <w:szCs w:val="20"/>
        </w:rPr>
        <w:t>bozduğu,ders</w:t>
      </w:r>
      <w:proofErr w:type="spellEnd"/>
      <w:r w:rsidRPr="002516D5">
        <w:rPr>
          <w:rFonts w:ascii="Century Gothic" w:hAnsi="Century Gothic" w:cs="Times New Roman"/>
          <w:color w:val="000000" w:themeColor="text1"/>
          <w:sz w:val="20"/>
          <w:szCs w:val="20"/>
        </w:rPr>
        <w:t xml:space="preserve"> kurul süresine göre  derslerin yoğunluğu ve kendi kendine ders çalışma süresinin yetersizliği gibi sorunlara işaret etmektedir. </w:t>
      </w:r>
    </w:p>
    <w:p w14:paraId="36E33C0C" w14:textId="77777777" w:rsidR="00287784" w:rsidRPr="002516D5" w:rsidRDefault="00287784" w:rsidP="00287784">
      <w:pPr>
        <w:pStyle w:val="Default"/>
        <w:pBdr>
          <w:top w:val="single" w:sz="4" w:space="1" w:color="auto"/>
          <w:left w:val="single" w:sz="4" w:space="4" w:color="auto"/>
          <w:bottom w:val="single" w:sz="4" w:space="1" w:color="auto"/>
          <w:right w:val="single" w:sz="4" w:space="4" w:color="auto"/>
        </w:pBdr>
        <w:shd w:val="clear" w:color="auto" w:fill="CBD5DE" w:themeFill="accent1" w:themeFillTint="66"/>
        <w:spacing w:line="276" w:lineRule="auto"/>
        <w:jc w:val="both"/>
        <w:rPr>
          <w:rFonts w:ascii="Century Gothic" w:hAnsi="Century Gothic" w:cs="Times New Roman"/>
          <w:color w:val="000000" w:themeColor="text1"/>
          <w:sz w:val="20"/>
          <w:szCs w:val="20"/>
        </w:rPr>
      </w:pPr>
    </w:p>
    <w:p w14:paraId="46836649" w14:textId="77777777" w:rsidR="00287784" w:rsidRPr="002516D5" w:rsidRDefault="00287784" w:rsidP="00287784">
      <w:pPr>
        <w:pStyle w:val="Default"/>
        <w:pBdr>
          <w:top w:val="single" w:sz="4" w:space="1" w:color="auto"/>
          <w:left w:val="single" w:sz="4" w:space="4" w:color="auto"/>
          <w:bottom w:val="single" w:sz="4" w:space="1" w:color="auto"/>
          <w:right w:val="single" w:sz="4" w:space="4" w:color="auto"/>
        </w:pBdr>
        <w:shd w:val="clear" w:color="auto" w:fill="CBD5DE" w:themeFill="accent1" w:themeFillTint="66"/>
        <w:spacing w:line="276" w:lineRule="auto"/>
        <w:jc w:val="both"/>
        <w:rPr>
          <w:rFonts w:ascii="Century Gothic" w:hAnsi="Century Gothic" w:cs="Times New Roman"/>
          <w:b/>
          <w:color w:val="000000" w:themeColor="text1"/>
          <w:sz w:val="20"/>
          <w:szCs w:val="20"/>
        </w:rPr>
      </w:pPr>
      <w:r w:rsidRPr="002516D5">
        <w:rPr>
          <w:rFonts w:ascii="Century Gothic" w:hAnsi="Century Gothic" w:cs="Times New Roman"/>
          <w:b/>
          <w:bCs/>
          <w:color w:val="000000" w:themeColor="text1"/>
          <w:sz w:val="20"/>
          <w:szCs w:val="20"/>
        </w:rPr>
        <w:t xml:space="preserve">Dönem II tüm ders kurullarında ders kurul süreleri, programın yoğunluğu ve bu </w:t>
      </w:r>
      <w:proofErr w:type="gramStart"/>
      <w:r w:rsidRPr="002516D5">
        <w:rPr>
          <w:rFonts w:ascii="Century Gothic" w:hAnsi="Century Gothic" w:cs="Times New Roman"/>
          <w:b/>
          <w:bCs/>
          <w:color w:val="000000" w:themeColor="text1"/>
          <w:sz w:val="20"/>
          <w:szCs w:val="20"/>
        </w:rPr>
        <w:t>sorunlarla  ilişkili</w:t>
      </w:r>
      <w:proofErr w:type="gramEnd"/>
      <w:r w:rsidRPr="002516D5">
        <w:rPr>
          <w:rFonts w:ascii="Century Gothic" w:hAnsi="Century Gothic" w:cs="Times New Roman"/>
          <w:b/>
          <w:bCs/>
          <w:color w:val="000000" w:themeColor="text1"/>
          <w:sz w:val="20"/>
          <w:szCs w:val="20"/>
        </w:rPr>
        <w:t xml:space="preserve">  kendi kendine çalışma zamanının yetersizliği en önemli sorunlar olarak gözlemlenmektedir. Bu nedenle Dönem II ders programının tüm yönleriyle gözden geçirilerek </w:t>
      </w:r>
      <w:proofErr w:type="gramStart"/>
      <w:r w:rsidRPr="002516D5">
        <w:rPr>
          <w:rFonts w:ascii="Century Gothic" w:hAnsi="Century Gothic" w:cs="Times New Roman"/>
          <w:b/>
          <w:bCs/>
          <w:color w:val="000000" w:themeColor="text1"/>
          <w:sz w:val="20"/>
          <w:szCs w:val="20"/>
        </w:rPr>
        <w:t>revize edilmesi</w:t>
      </w:r>
      <w:proofErr w:type="gramEnd"/>
      <w:r w:rsidRPr="002516D5">
        <w:rPr>
          <w:rFonts w:ascii="Century Gothic" w:hAnsi="Century Gothic" w:cs="Times New Roman"/>
          <w:b/>
          <w:bCs/>
          <w:color w:val="000000" w:themeColor="text1"/>
          <w:sz w:val="20"/>
          <w:szCs w:val="20"/>
        </w:rPr>
        <w:t xml:space="preserve"> önerilmektedir</w:t>
      </w:r>
      <w:r w:rsidRPr="002516D5">
        <w:rPr>
          <w:rFonts w:ascii="Century Gothic" w:hAnsi="Century Gothic" w:cs="Times New Roman"/>
          <w:color w:val="000000" w:themeColor="text1"/>
          <w:sz w:val="20"/>
          <w:szCs w:val="20"/>
        </w:rPr>
        <w:t xml:space="preserve">. </w:t>
      </w:r>
    </w:p>
    <w:p w14:paraId="39F7D4C3" w14:textId="7801287A" w:rsidR="00287784" w:rsidRPr="002516D5" w:rsidRDefault="005041B4" w:rsidP="00287784">
      <w:pPr>
        <w:pStyle w:val="Default"/>
        <w:numPr>
          <w:ilvl w:val="0"/>
          <w:numId w:val="10"/>
        </w:numPr>
        <w:pBdr>
          <w:top w:val="single" w:sz="4" w:space="1" w:color="auto"/>
          <w:left w:val="single" w:sz="4" w:space="4" w:color="auto"/>
          <w:bottom w:val="single" w:sz="4" w:space="1" w:color="auto"/>
          <w:right w:val="single" w:sz="4" w:space="4" w:color="auto"/>
        </w:pBdr>
        <w:shd w:val="clear" w:color="auto" w:fill="CBD5DE" w:themeFill="accent1" w:themeFillTint="66"/>
        <w:tabs>
          <w:tab w:val="clear" w:pos="360"/>
          <w:tab w:val="num" w:pos="142"/>
        </w:tabs>
        <w:spacing w:line="276" w:lineRule="auto"/>
        <w:ind w:left="142" w:hanging="142"/>
        <w:jc w:val="both"/>
        <w:rPr>
          <w:rFonts w:ascii="Century Gothic" w:hAnsi="Century Gothic" w:cs="Times New Roman"/>
          <w:b/>
          <w:color w:val="000000" w:themeColor="text1"/>
          <w:sz w:val="20"/>
          <w:szCs w:val="20"/>
        </w:rPr>
      </w:pPr>
      <w:r w:rsidRPr="002516D5">
        <w:rPr>
          <w:rFonts w:ascii="Century Gothic" w:hAnsi="Century Gothic" w:cs="Times New Roman"/>
          <w:b/>
          <w:color w:val="000000" w:themeColor="text1"/>
          <w:sz w:val="20"/>
          <w:szCs w:val="20"/>
        </w:rPr>
        <w:t>ÖZEL ÇALIŞMA MODÜLÜ</w:t>
      </w:r>
    </w:p>
    <w:p w14:paraId="0C946537" w14:textId="12E8835C" w:rsidR="005041B4" w:rsidRPr="002516D5" w:rsidRDefault="005041B4" w:rsidP="005041B4">
      <w:pPr>
        <w:pStyle w:val="Default"/>
        <w:numPr>
          <w:ilvl w:val="0"/>
          <w:numId w:val="10"/>
        </w:numPr>
        <w:pBdr>
          <w:top w:val="single" w:sz="4" w:space="1" w:color="auto"/>
          <w:left w:val="single" w:sz="4" w:space="4" w:color="auto"/>
          <w:bottom w:val="single" w:sz="4" w:space="1" w:color="auto"/>
          <w:right w:val="single" w:sz="4" w:space="4" w:color="auto"/>
        </w:pBdr>
        <w:shd w:val="clear" w:color="auto" w:fill="CBD5DE" w:themeFill="accent1" w:themeFillTint="66"/>
        <w:tabs>
          <w:tab w:val="clear" w:pos="360"/>
          <w:tab w:val="num" w:pos="142"/>
        </w:tabs>
        <w:spacing w:line="276" w:lineRule="auto"/>
        <w:ind w:left="142" w:hanging="142"/>
        <w:jc w:val="both"/>
        <w:rPr>
          <w:rFonts w:ascii="Century Gothic" w:hAnsi="Century Gothic" w:cs="Times New Roman"/>
          <w:color w:val="000000" w:themeColor="text1"/>
          <w:sz w:val="20"/>
          <w:szCs w:val="20"/>
        </w:rPr>
      </w:pPr>
      <w:r w:rsidRPr="002516D5">
        <w:t xml:space="preserve">Özel çalışma </w:t>
      </w:r>
      <w:proofErr w:type="gramStart"/>
      <w:r w:rsidRPr="002516D5">
        <w:t>modülleri</w:t>
      </w:r>
      <w:r w:rsidR="00996798" w:rsidRPr="002516D5">
        <w:t xml:space="preserve"> </w:t>
      </w:r>
      <w:r w:rsidRPr="002516D5">
        <w:t xml:space="preserve"> genel</w:t>
      </w:r>
      <w:proofErr w:type="gramEnd"/>
      <w:r w:rsidRPr="002516D5">
        <w:t xml:space="preserve"> değerlendirmede geri bildirimlerde çoğu alanda 4,5’un üzerinde bulunmuştur. Nitel geri bildirimlerde özellikle yoğun ders program ile ilgili zorluklara değinilmiş </w:t>
      </w:r>
      <w:proofErr w:type="spellStart"/>
      <w:r w:rsidRPr="002516D5">
        <w:t>ÖÇM’lere</w:t>
      </w:r>
      <w:proofErr w:type="spellEnd"/>
      <w:r w:rsidRPr="002516D5">
        <w:t xml:space="preserve"> daha f</w:t>
      </w:r>
      <w:r w:rsidR="00996798" w:rsidRPr="002516D5">
        <w:t>azla vakit ayırmayı istedikler</w:t>
      </w:r>
      <w:r w:rsidRPr="002516D5">
        <w:t xml:space="preserve">i ifade edilmektedir. Özellikle küçük gruplar halinde ilgi duydukları bir alanda çalışmanın güzel ve anlamlı </w:t>
      </w:r>
      <w:r w:rsidRPr="002516D5">
        <w:lastRenderedPageBreak/>
        <w:t>olduğunu ifade edilmektedir. Mesleki yaşamlarına katkının yüksek olduğu, ayrıca kliniğe erken ulaşmanın yararlı olduğu vurgulanmaktadır. Olumsuz olarak Sunumlara daha geniş zaman ayrılması ve proje değerlendirmeleri konusunda öneriler yer almaktadır</w:t>
      </w:r>
      <w:r w:rsidRPr="002516D5">
        <w:rPr>
          <w:b/>
        </w:rPr>
        <w:t xml:space="preserve">. </w:t>
      </w:r>
      <w:r w:rsidRPr="002516D5">
        <w:t>Özellikle Jüri üyesi sayısının arttırılmasının daha iyi bir değerlendirmenin sağlanması konusunda katkı sağlayacağı belirtilmektedir. Bazı geribildirimlerde projelerin derecelendirilmemesi istenmektedir.</w:t>
      </w:r>
      <w:r w:rsidRPr="002516D5">
        <w:rPr>
          <w:rFonts w:ascii="Century Gothic" w:hAnsi="Century Gothic" w:cs="Times New Roman"/>
          <w:color w:val="000000" w:themeColor="text1"/>
          <w:sz w:val="20"/>
          <w:szCs w:val="20"/>
        </w:rPr>
        <w:t xml:space="preserve"> </w:t>
      </w:r>
    </w:p>
    <w:p w14:paraId="7DC424D1" w14:textId="52F1759F" w:rsidR="005041B4" w:rsidRPr="002516D5" w:rsidRDefault="005041B4" w:rsidP="005041B4">
      <w:pPr>
        <w:pStyle w:val="Default"/>
        <w:pBdr>
          <w:top w:val="single" w:sz="4" w:space="1" w:color="auto"/>
          <w:left w:val="single" w:sz="4" w:space="4" w:color="auto"/>
          <w:bottom w:val="single" w:sz="4" w:space="1" w:color="auto"/>
          <w:right w:val="single" w:sz="4" w:space="4" w:color="auto"/>
        </w:pBdr>
        <w:shd w:val="clear" w:color="auto" w:fill="CBD5DE" w:themeFill="accent1" w:themeFillTint="66"/>
        <w:spacing w:line="276" w:lineRule="auto"/>
        <w:jc w:val="both"/>
        <w:rPr>
          <w:rFonts w:ascii="Century Gothic" w:hAnsi="Century Gothic" w:cs="Times New Roman"/>
          <w:color w:val="000000" w:themeColor="text1"/>
          <w:sz w:val="20"/>
          <w:szCs w:val="20"/>
        </w:rPr>
      </w:pPr>
    </w:p>
    <w:p w14:paraId="73AA194C" w14:textId="225D03A9" w:rsidR="00FC5A85" w:rsidRDefault="00FC5A85">
      <w:pPr>
        <w:rPr>
          <w:lang w:val="tr-TR"/>
        </w:rPr>
      </w:pPr>
      <w:r>
        <w:rPr>
          <w:lang w:val="tr-TR"/>
        </w:rPr>
        <w:br w:type="page"/>
      </w:r>
    </w:p>
    <w:p w14:paraId="65622489" w14:textId="77777777" w:rsidR="00287784" w:rsidRPr="002516D5" w:rsidRDefault="00287784" w:rsidP="00287784">
      <w:pPr>
        <w:rPr>
          <w:lang w:val="tr-TR"/>
        </w:rPr>
      </w:pPr>
    </w:p>
    <w:p w14:paraId="116D1AAD" w14:textId="7EC3BEAC" w:rsidR="007668C8" w:rsidRPr="002516D5" w:rsidRDefault="007668C8" w:rsidP="00566F86">
      <w:pPr>
        <w:shd w:val="clear" w:color="auto" w:fill="577188" w:themeFill="accent1" w:themeFillShade="BF"/>
        <w:spacing w:line="360" w:lineRule="auto"/>
        <w:rPr>
          <w:rFonts w:ascii="Century Gothic" w:hAnsi="Century Gothic"/>
          <w:b/>
          <w:color w:val="FFFFFF" w:themeColor="background1"/>
          <w:sz w:val="24"/>
          <w:szCs w:val="24"/>
          <w:lang w:val="tr-TR"/>
        </w:rPr>
      </w:pPr>
      <w:r w:rsidRPr="002516D5">
        <w:rPr>
          <w:rFonts w:ascii="Century Gothic" w:hAnsi="Century Gothic"/>
          <w:b/>
          <w:color w:val="FFFFFF" w:themeColor="background1"/>
          <w:sz w:val="24"/>
          <w:szCs w:val="24"/>
          <w:lang w:val="tr-TR"/>
        </w:rPr>
        <w:t>DÖNEM III</w:t>
      </w:r>
    </w:p>
    <w:p w14:paraId="787192BF" w14:textId="18C87E64" w:rsidR="00477BF0" w:rsidRPr="002516D5" w:rsidRDefault="00477BF0" w:rsidP="00710E0E">
      <w:pPr>
        <w:spacing w:line="360" w:lineRule="auto"/>
        <w:rPr>
          <w:b/>
          <w:lang w:val="tr-TR"/>
        </w:rPr>
      </w:pPr>
      <w:r w:rsidRPr="002516D5">
        <w:rPr>
          <w:noProof/>
          <w:lang w:val="tr-TR" w:eastAsia="tr-TR"/>
        </w:rPr>
        <w:drawing>
          <wp:inline distT="0" distB="0" distL="0" distR="0" wp14:anchorId="5EA57308" wp14:editId="0C3AD64C">
            <wp:extent cx="5402792" cy="3176060"/>
            <wp:effectExtent l="0" t="0" r="7620" b="5715"/>
            <wp:docPr id="33" name="Grafik 33">
              <a:extLst xmlns:a="http://schemas.openxmlformats.org/drawingml/2006/main">
                <a:ext uri="{FF2B5EF4-FFF2-40B4-BE49-F238E27FC236}">
                  <a16:creationId xmlns:a16="http://schemas.microsoft.com/office/drawing/2014/main" id="{EFEDB134-F90A-2D65-3AE5-D8BBAFCE79B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5"/>
              </a:graphicData>
            </a:graphic>
          </wp:inline>
        </w:drawing>
      </w:r>
    </w:p>
    <w:p w14:paraId="5ED3D3E8" w14:textId="77777777" w:rsidR="00477BF0" w:rsidRPr="002516D5" w:rsidRDefault="00477BF0" w:rsidP="00710E0E">
      <w:pPr>
        <w:rPr>
          <w:lang w:val="tr-TR"/>
        </w:rPr>
      </w:pPr>
    </w:p>
    <w:p w14:paraId="50C7097C" w14:textId="77777777" w:rsidR="00477BF0" w:rsidRPr="002516D5" w:rsidRDefault="00477BF0" w:rsidP="00710E0E">
      <w:pPr>
        <w:rPr>
          <w:lang w:val="tr-TR"/>
        </w:rPr>
      </w:pPr>
    </w:p>
    <w:p w14:paraId="45F8C547" w14:textId="7F754438" w:rsidR="007668C8" w:rsidRPr="002516D5" w:rsidRDefault="007668C8" w:rsidP="00710E0E">
      <w:pPr>
        <w:rPr>
          <w:lang w:val="tr-TR"/>
        </w:rPr>
      </w:pPr>
      <w:r w:rsidRPr="002516D5">
        <w:rPr>
          <w:lang w:val="tr-TR"/>
        </w:rPr>
        <w:t>1. DERS KURULU DEĞERLENDİRME</w:t>
      </w:r>
    </w:p>
    <w:p w14:paraId="18D8C0E3" w14:textId="754BE33E" w:rsidR="007668C8" w:rsidRPr="002516D5" w:rsidRDefault="00477BF0" w:rsidP="00710E0E">
      <w:pPr>
        <w:rPr>
          <w:lang w:val="tr-TR"/>
        </w:rPr>
      </w:pPr>
      <w:r w:rsidRPr="002516D5">
        <w:rPr>
          <w:noProof/>
          <w:lang w:val="tr-TR" w:eastAsia="tr-TR"/>
        </w:rPr>
        <w:drawing>
          <wp:inline distT="0" distB="0" distL="0" distR="0" wp14:anchorId="7B59CACA" wp14:editId="51C30B74">
            <wp:extent cx="5299075" cy="3442231"/>
            <wp:effectExtent l="0" t="0" r="15875" b="6350"/>
            <wp:docPr id="18" name="Grafik 18">
              <a:extLst xmlns:a="http://schemas.openxmlformats.org/drawingml/2006/main">
                <a:ext uri="{FF2B5EF4-FFF2-40B4-BE49-F238E27FC236}">
                  <a16:creationId xmlns:a16="http://schemas.microsoft.com/office/drawing/2014/main" id="{AD53CD22-8EEC-9DDB-EC04-4A1571FDE3D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6"/>
              </a:graphicData>
            </a:graphic>
          </wp:inline>
        </w:drawing>
      </w:r>
    </w:p>
    <w:p w14:paraId="4E6C946A" w14:textId="77777777" w:rsidR="00710E0E" w:rsidRPr="002516D5" w:rsidRDefault="00710E0E" w:rsidP="00710E0E">
      <w:pPr>
        <w:rPr>
          <w:lang w:val="tr-TR"/>
        </w:rPr>
      </w:pPr>
    </w:p>
    <w:p w14:paraId="36867914" w14:textId="23A87DEB" w:rsidR="007668C8" w:rsidRPr="002516D5" w:rsidRDefault="007668C8" w:rsidP="00710E0E">
      <w:pPr>
        <w:rPr>
          <w:lang w:val="tr-TR"/>
        </w:rPr>
      </w:pPr>
    </w:p>
    <w:p w14:paraId="3E9E11F4" w14:textId="11F3657F" w:rsidR="007668C8" w:rsidRPr="002516D5" w:rsidRDefault="007668C8" w:rsidP="00710E0E">
      <w:pPr>
        <w:rPr>
          <w:lang w:val="tr-TR"/>
        </w:rPr>
      </w:pPr>
      <w:r w:rsidRPr="002516D5">
        <w:rPr>
          <w:lang w:val="tr-TR"/>
        </w:rPr>
        <w:t>2. DERS KURULU DEĞERLENDİRME</w:t>
      </w:r>
    </w:p>
    <w:p w14:paraId="2AF4919C" w14:textId="1F576677" w:rsidR="007668C8" w:rsidRPr="002516D5" w:rsidRDefault="00477BF0" w:rsidP="00710E0E">
      <w:pPr>
        <w:rPr>
          <w:lang w:val="tr-TR"/>
        </w:rPr>
      </w:pPr>
      <w:r w:rsidRPr="002516D5">
        <w:rPr>
          <w:noProof/>
          <w:lang w:val="tr-TR" w:eastAsia="tr-TR"/>
        </w:rPr>
        <w:drawing>
          <wp:inline distT="0" distB="0" distL="0" distR="0" wp14:anchorId="7702A9E3" wp14:editId="3C3C4E52">
            <wp:extent cx="5296959" cy="3144309"/>
            <wp:effectExtent l="0" t="0" r="18415" b="18415"/>
            <wp:docPr id="20" name="Grafik 20">
              <a:extLst xmlns:a="http://schemas.openxmlformats.org/drawingml/2006/main">
                <a:ext uri="{FF2B5EF4-FFF2-40B4-BE49-F238E27FC236}">
                  <a16:creationId xmlns:a16="http://schemas.microsoft.com/office/drawing/2014/main" id="{EE5C8B8C-9378-05DA-F4DD-327480615CC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7"/>
              </a:graphicData>
            </a:graphic>
          </wp:inline>
        </w:drawing>
      </w:r>
    </w:p>
    <w:p w14:paraId="0382C606" w14:textId="41896F0C" w:rsidR="007668C8" w:rsidRPr="002516D5" w:rsidRDefault="007668C8" w:rsidP="00710E0E">
      <w:pPr>
        <w:rPr>
          <w:lang w:val="tr-TR"/>
        </w:rPr>
      </w:pPr>
    </w:p>
    <w:p w14:paraId="1060F7C9" w14:textId="50760081" w:rsidR="007668C8" w:rsidRPr="002516D5" w:rsidRDefault="007668C8" w:rsidP="00710E0E">
      <w:pPr>
        <w:rPr>
          <w:lang w:val="tr-TR"/>
        </w:rPr>
      </w:pPr>
      <w:r w:rsidRPr="002516D5">
        <w:rPr>
          <w:lang w:val="tr-TR"/>
        </w:rPr>
        <w:t>3. DERS KURULU DEĞERLENDİRME</w:t>
      </w:r>
    </w:p>
    <w:p w14:paraId="0AFD265B" w14:textId="51A6A250" w:rsidR="007668C8" w:rsidRPr="002516D5" w:rsidRDefault="00477BF0" w:rsidP="00710E0E">
      <w:pPr>
        <w:rPr>
          <w:lang w:val="tr-TR"/>
        </w:rPr>
      </w:pPr>
      <w:r w:rsidRPr="002516D5">
        <w:rPr>
          <w:noProof/>
          <w:lang w:val="tr-TR" w:eastAsia="tr-TR"/>
        </w:rPr>
        <w:drawing>
          <wp:inline distT="0" distB="0" distL="0" distR="0" wp14:anchorId="00ADAF42" wp14:editId="22292270">
            <wp:extent cx="5296960" cy="3186642"/>
            <wp:effectExtent l="0" t="0" r="18415" b="13970"/>
            <wp:docPr id="22" name="Grafik 22">
              <a:extLst xmlns:a="http://schemas.openxmlformats.org/drawingml/2006/main">
                <a:ext uri="{FF2B5EF4-FFF2-40B4-BE49-F238E27FC236}">
                  <a16:creationId xmlns:a16="http://schemas.microsoft.com/office/drawing/2014/main" id="{D80415EE-E66E-06AC-F4F9-F4CB0F1D8CA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8"/>
              </a:graphicData>
            </a:graphic>
          </wp:inline>
        </w:drawing>
      </w:r>
    </w:p>
    <w:p w14:paraId="2CB534F2" w14:textId="77777777" w:rsidR="00710E0E" w:rsidRPr="002516D5" w:rsidRDefault="00710E0E" w:rsidP="00710E0E">
      <w:pPr>
        <w:rPr>
          <w:lang w:val="tr-TR"/>
        </w:rPr>
      </w:pPr>
    </w:p>
    <w:p w14:paraId="7794F3F8" w14:textId="77777777" w:rsidR="00477BF0" w:rsidRPr="002516D5" w:rsidRDefault="00477BF0">
      <w:pPr>
        <w:rPr>
          <w:lang w:val="tr-TR"/>
        </w:rPr>
      </w:pPr>
      <w:r w:rsidRPr="002516D5">
        <w:rPr>
          <w:lang w:val="tr-TR"/>
        </w:rPr>
        <w:br w:type="page"/>
      </w:r>
    </w:p>
    <w:p w14:paraId="180C752B" w14:textId="77777777" w:rsidR="00477BF0" w:rsidRPr="002516D5" w:rsidRDefault="00477BF0" w:rsidP="00710E0E">
      <w:pPr>
        <w:rPr>
          <w:lang w:val="tr-TR"/>
        </w:rPr>
      </w:pPr>
    </w:p>
    <w:p w14:paraId="1766B558" w14:textId="286078F1" w:rsidR="007668C8" w:rsidRPr="002516D5" w:rsidRDefault="007668C8" w:rsidP="00710E0E">
      <w:pPr>
        <w:rPr>
          <w:lang w:val="tr-TR"/>
        </w:rPr>
      </w:pPr>
      <w:r w:rsidRPr="002516D5">
        <w:rPr>
          <w:lang w:val="tr-TR"/>
        </w:rPr>
        <w:t>4. DERS KURULU DEĞERLENDİRME</w:t>
      </w:r>
    </w:p>
    <w:p w14:paraId="08C35904" w14:textId="47048218" w:rsidR="007668C8" w:rsidRPr="002516D5" w:rsidRDefault="00477BF0" w:rsidP="00710E0E">
      <w:pPr>
        <w:rPr>
          <w:lang w:val="tr-TR"/>
        </w:rPr>
      </w:pPr>
      <w:r w:rsidRPr="002516D5">
        <w:rPr>
          <w:noProof/>
          <w:lang w:val="tr-TR" w:eastAsia="tr-TR"/>
        </w:rPr>
        <w:drawing>
          <wp:anchor distT="0" distB="0" distL="114300" distR="114300" simplePos="0" relativeHeight="251693056" behindDoc="0" locked="0" layoutInCell="1" allowOverlap="1" wp14:anchorId="144F85A9" wp14:editId="54652335">
            <wp:simplePos x="904875" y="1504950"/>
            <wp:positionH relativeFrom="column">
              <wp:align>left</wp:align>
            </wp:positionH>
            <wp:positionV relativeFrom="paragraph">
              <wp:align>top</wp:align>
            </wp:positionV>
            <wp:extent cx="5328710" cy="3239560"/>
            <wp:effectExtent l="0" t="0" r="5715" b="18415"/>
            <wp:wrapSquare wrapText="bothSides"/>
            <wp:docPr id="23" name="Grafik 23">
              <a:extLst xmlns:a="http://schemas.openxmlformats.org/drawingml/2006/main">
                <a:ext uri="{FF2B5EF4-FFF2-40B4-BE49-F238E27FC236}">
                  <a16:creationId xmlns:a16="http://schemas.microsoft.com/office/drawing/2014/main" id="{DEACD10F-F899-F0D9-900E-9B9A62CCD9E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9"/>
              </a:graphicData>
            </a:graphic>
          </wp:anchor>
        </w:drawing>
      </w:r>
      <w:r w:rsidR="0018661D" w:rsidRPr="002516D5">
        <w:rPr>
          <w:lang w:val="tr-TR"/>
        </w:rPr>
        <w:br w:type="textWrapping" w:clear="all"/>
      </w:r>
    </w:p>
    <w:p w14:paraId="493AB436" w14:textId="77777777" w:rsidR="00710E0E" w:rsidRPr="002516D5" w:rsidRDefault="00710E0E" w:rsidP="00710E0E">
      <w:pPr>
        <w:rPr>
          <w:lang w:val="tr-TR"/>
        </w:rPr>
      </w:pPr>
    </w:p>
    <w:p w14:paraId="133AB4AF" w14:textId="32B851D3" w:rsidR="007668C8" w:rsidRPr="002516D5" w:rsidRDefault="007668C8" w:rsidP="00710E0E">
      <w:pPr>
        <w:rPr>
          <w:lang w:val="tr-TR"/>
        </w:rPr>
      </w:pPr>
      <w:r w:rsidRPr="002516D5">
        <w:rPr>
          <w:lang w:val="tr-TR"/>
        </w:rPr>
        <w:t>5. DERS KURULU DEĞERLENDİRME</w:t>
      </w:r>
    </w:p>
    <w:p w14:paraId="6427D84D" w14:textId="42996D0B" w:rsidR="00966558" w:rsidRPr="002516D5" w:rsidRDefault="00477BF0" w:rsidP="00710E0E">
      <w:pPr>
        <w:rPr>
          <w:lang w:val="tr-TR"/>
        </w:rPr>
      </w:pPr>
      <w:r w:rsidRPr="002516D5">
        <w:rPr>
          <w:noProof/>
          <w:lang w:val="tr-TR" w:eastAsia="tr-TR"/>
        </w:rPr>
        <w:drawing>
          <wp:inline distT="0" distB="0" distL="0" distR="0" wp14:anchorId="12F905BB" wp14:editId="765D9C64">
            <wp:extent cx="5349875" cy="3176059"/>
            <wp:effectExtent l="0" t="0" r="3175" b="5715"/>
            <wp:docPr id="25" name="Grafik 25">
              <a:extLst xmlns:a="http://schemas.openxmlformats.org/drawingml/2006/main">
                <a:ext uri="{FF2B5EF4-FFF2-40B4-BE49-F238E27FC236}">
                  <a16:creationId xmlns:a16="http://schemas.microsoft.com/office/drawing/2014/main" id="{2358CEFC-57FF-E00E-09BD-DA871B13030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0"/>
              </a:graphicData>
            </a:graphic>
          </wp:inline>
        </w:drawing>
      </w:r>
    </w:p>
    <w:p w14:paraId="22684BA0" w14:textId="1629F31F" w:rsidR="00966558" w:rsidRPr="002516D5" w:rsidRDefault="00966558" w:rsidP="00710E0E">
      <w:pPr>
        <w:rPr>
          <w:lang w:val="tr-TR"/>
        </w:rPr>
      </w:pPr>
    </w:p>
    <w:p w14:paraId="6260B65D" w14:textId="33410047" w:rsidR="00966558" w:rsidRPr="002516D5" w:rsidRDefault="00966558" w:rsidP="00710E0E">
      <w:pPr>
        <w:rPr>
          <w:lang w:val="tr-TR"/>
        </w:rPr>
      </w:pPr>
    </w:p>
    <w:p w14:paraId="28E530A9" w14:textId="77777777" w:rsidR="00477BF0" w:rsidRPr="002516D5" w:rsidRDefault="00477BF0">
      <w:pPr>
        <w:rPr>
          <w:lang w:val="tr-TR"/>
        </w:rPr>
      </w:pPr>
      <w:r w:rsidRPr="002516D5">
        <w:rPr>
          <w:lang w:val="tr-TR"/>
        </w:rPr>
        <w:br w:type="page"/>
      </w:r>
    </w:p>
    <w:p w14:paraId="3EE02831" w14:textId="77777777" w:rsidR="00477BF0" w:rsidRPr="002516D5" w:rsidRDefault="00477BF0" w:rsidP="00966558">
      <w:pPr>
        <w:rPr>
          <w:lang w:val="tr-TR"/>
        </w:rPr>
      </w:pPr>
    </w:p>
    <w:p w14:paraId="27A99F87" w14:textId="7B888195" w:rsidR="00966558" w:rsidRPr="002516D5" w:rsidRDefault="00966558" w:rsidP="00966558">
      <w:pPr>
        <w:rPr>
          <w:lang w:val="tr-TR"/>
        </w:rPr>
      </w:pPr>
      <w:r w:rsidRPr="002516D5">
        <w:rPr>
          <w:lang w:val="tr-TR"/>
        </w:rPr>
        <w:t>6. DERS KURULU DEĞERLENDİRME</w:t>
      </w:r>
    </w:p>
    <w:p w14:paraId="5FB46C3F" w14:textId="396FDFD5" w:rsidR="00966558" w:rsidRPr="002516D5" w:rsidRDefault="00477BF0" w:rsidP="00710E0E">
      <w:pPr>
        <w:rPr>
          <w:lang w:val="tr-TR"/>
        </w:rPr>
      </w:pPr>
      <w:r w:rsidRPr="002516D5">
        <w:rPr>
          <w:noProof/>
          <w:lang w:val="tr-TR" w:eastAsia="tr-TR"/>
        </w:rPr>
        <w:drawing>
          <wp:inline distT="0" distB="0" distL="0" distR="0" wp14:anchorId="13EAC586" wp14:editId="30A862AC">
            <wp:extent cx="5318126" cy="3144310"/>
            <wp:effectExtent l="0" t="0" r="15875" b="18415"/>
            <wp:docPr id="29" name="Grafik 29">
              <a:extLst xmlns:a="http://schemas.openxmlformats.org/drawingml/2006/main">
                <a:ext uri="{FF2B5EF4-FFF2-40B4-BE49-F238E27FC236}">
                  <a16:creationId xmlns:a16="http://schemas.microsoft.com/office/drawing/2014/main" id="{E4A0AAB0-0428-4EB2-2493-D1F9D93D2B4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1"/>
              </a:graphicData>
            </a:graphic>
          </wp:inline>
        </w:drawing>
      </w:r>
    </w:p>
    <w:p w14:paraId="5E3790B9" w14:textId="14B7E05A" w:rsidR="00966558" w:rsidRPr="002516D5" w:rsidRDefault="00966558" w:rsidP="00710E0E">
      <w:pPr>
        <w:rPr>
          <w:lang w:val="tr-TR"/>
        </w:rPr>
      </w:pPr>
    </w:p>
    <w:p w14:paraId="33B6E5B9" w14:textId="77777777" w:rsidR="00477BF0" w:rsidRPr="002516D5" w:rsidRDefault="00477BF0" w:rsidP="00966558">
      <w:pPr>
        <w:rPr>
          <w:lang w:val="tr-TR"/>
        </w:rPr>
      </w:pPr>
    </w:p>
    <w:p w14:paraId="4225A8F3" w14:textId="5709F2DD" w:rsidR="00966558" w:rsidRPr="002516D5" w:rsidRDefault="00966558" w:rsidP="00966558">
      <w:pPr>
        <w:rPr>
          <w:lang w:val="tr-TR"/>
        </w:rPr>
      </w:pPr>
      <w:r w:rsidRPr="002516D5">
        <w:rPr>
          <w:lang w:val="tr-TR"/>
        </w:rPr>
        <w:t>7. DERS KURULU DEĞERLENDİRME</w:t>
      </w:r>
    </w:p>
    <w:p w14:paraId="3465D83F" w14:textId="3D5BF9A1" w:rsidR="00966558" w:rsidRPr="002516D5" w:rsidRDefault="00477BF0" w:rsidP="00710E0E">
      <w:pPr>
        <w:rPr>
          <w:lang w:val="tr-TR"/>
        </w:rPr>
      </w:pPr>
      <w:r w:rsidRPr="002516D5">
        <w:rPr>
          <w:noProof/>
          <w:lang w:val="tr-TR" w:eastAsia="tr-TR"/>
        </w:rPr>
        <w:drawing>
          <wp:inline distT="0" distB="0" distL="0" distR="0" wp14:anchorId="0C847A0C" wp14:editId="514AC8B1">
            <wp:extent cx="5307542" cy="3112559"/>
            <wp:effectExtent l="0" t="0" r="7620" b="12065"/>
            <wp:docPr id="30" name="Grafik 30">
              <a:extLst xmlns:a="http://schemas.openxmlformats.org/drawingml/2006/main">
                <a:ext uri="{FF2B5EF4-FFF2-40B4-BE49-F238E27FC236}">
                  <a16:creationId xmlns:a16="http://schemas.microsoft.com/office/drawing/2014/main" id="{D33DE50C-12B5-56FF-9C26-8B4B91957C2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2"/>
              </a:graphicData>
            </a:graphic>
          </wp:inline>
        </w:drawing>
      </w:r>
    </w:p>
    <w:p w14:paraId="62657886" w14:textId="69CD937B" w:rsidR="00966558" w:rsidRPr="002516D5" w:rsidRDefault="00966558" w:rsidP="00710E0E">
      <w:pPr>
        <w:rPr>
          <w:lang w:val="tr-TR"/>
        </w:rPr>
      </w:pPr>
    </w:p>
    <w:p w14:paraId="222672D3" w14:textId="77777777" w:rsidR="00477BF0" w:rsidRPr="002516D5" w:rsidRDefault="00477BF0">
      <w:pPr>
        <w:rPr>
          <w:lang w:val="tr-TR"/>
        </w:rPr>
      </w:pPr>
      <w:r w:rsidRPr="002516D5">
        <w:rPr>
          <w:lang w:val="tr-TR"/>
        </w:rPr>
        <w:br w:type="page"/>
      </w:r>
    </w:p>
    <w:p w14:paraId="50FB7547" w14:textId="77777777" w:rsidR="00477BF0" w:rsidRPr="002516D5" w:rsidRDefault="00477BF0" w:rsidP="00966558">
      <w:pPr>
        <w:rPr>
          <w:lang w:val="tr-TR"/>
        </w:rPr>
      </w:pPr>
    </w:p>
    <w:p w14:paraId="0A5015F5" w14:textId="380FCB6A" w:rsidR="00966558" w:rsidRPr="002516D5" w:rsidRDefault="00966558" w:rsidP="00966558">
      <w:pPr>
        <w:rPr>
          <w:lang w:val="tr-TR"/>
        </w:rPr>
      </w:pPr>
      <w:r w:rsidRPr="002516D5">
        <w:rPr>
          <w:lang w:val="tr-TR"/>
        </w:rPr>
        <w:t>8. DERS KURULU DEĞERLENDİRME</w:t>
      </w:r>
    </w:p>
    <w:p w14:paraId="5FEC60F2" w14:textId="5E98F3ED" w:rsidR="00966558" w:rsidRPr="002516D5" w:rsidRDefault="00477BF0" w:rsidP="00710E0E">
      <w:pPr>
        <w:rPr>
          <w:lang w:val="tr-TR"/>
        </w:rPr>
      </w:pPr>
      <w:r w:rsidRPr="002516D5">
        <w:rPr>
          <w:noProof/>
          <w:lang w:val="tr-TR" w:eastAsia="tr-TR"/>
        </w:rPr>
        <w:drawing>
          <wp:inline distT="0" distB="0" distL="0" distR="0" wp14:anchorId="2CD2C588" wp14:editId="2CF0C49B">
            <wp:extent cx="5296958" cy="3186643"/>
            <wp:effectExtent l="0" t="0" r="18415" b="13970"/>
            <wp:docPr id="31" name="Grafik 31">
              <a:extLst xmlns:a="http://schemas.openxmlformats.org/drawingml/2006/main">
                <a:ext uri="{FF2B5EF4-FFF2-40B4-BE49-F238E27FC236}">
                  <a16:creationId xmlns:a16="http://schemas.microsoft.com/office/drawing/2014/main" id="{0C34E1BC-88B4-7E0C-0457-8BCEA863A7C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3"/>
              </a:graphicData>
            </a:graphic>
          </wp:inline>
        </w:drawing>
      </w:r>
    </w:p>
    <w:p w14:paraId="3C28C37B" w14:textId="77777777" w:rsidR="007668C8" w:rsidRPr="002516D5" w:rsidRDefault="007668C8" w:rsidP="00710E0E">
      <w:pPr>
        <w:rPr>
          <w:lang w:val="tr-TR"/>
        </w:rPr>
      </w:pPr>
    </w:p>
    <w:p w14:paraId="02E00AEC" w14:textId="77777777" w:rsidR="00710E0E" w:rsidRPr="002516D5" w:rsidRDefault="00710E0E" w:rsidP="00710E0E">
      <w:pPr>
        <w:rPr>
          <w:lang w:val="tr-TR"/>
        </w:rPr>
      </w:pPr>
    </w:p>
    <w:p w14:paraId="680FBB4D" w14:textId="77777777" w:rsidR="00710E0E" w:rsidRPr="002516D5" w:rsidRDefault="00710E0E" w:rsidP="00710E0E">
      <w:pPr>
        <w:rPr>
          <w:lang w:val="tr-TR"/>
        </w:rPr>
      </w:pPr>
    </w:p>
    <w:p w14:paraId="3E916253" w14:textId="77777777" w:rsidR="00710E0E" w:rsidRPr="002516D5" w:rsidRDefault="00710E0E" w:rsidP="00710E0E">
      <w:pPr>
        <w:rPr>
          <w:lang w:val="tr-TR"/>
        </w:rPr>
      </w:pPr>
    </w:p>
    <w:p w14:paraId="6A75E377" w14:textId="77777777" w:rsidR="00710E0E" w:rsidRPr="002516D5" w:rsidRDefault="00710E0E" w:rsidP="00710E0E">
      <w:pPr>
        <w:rPr>
          <w:lang w:val="tr-TR"/>
        </w:rPr>
      </w:pPr>
    </w:p>
    <w:p w14:paraId="47A439DA" w14:textId="67820448" w:rsidR="007668C8" w:rsidRPr="002516D5" w:rsidRDefault="007668C8" w:rsidP="00710E0E">
      <w:pPr>
        <w:rPr>
          <w:lang w:val="tr-TR"/>
        </w:rPr>
      </w:pPr>
    </w:p>
    <w:p w14:paraId="024C3013" w14:textId="77777777" w:rsidR="007668C8" w:rsidRPr="002516D5" w:rsidRDefault="007668C8" w:rsidP="00710E0E">
      <w:pPr>
        <w:rPr>
          <w:lang w:val="tr-TR"/>
        </w:rPr>
      </w:pPr>
    </w:p>
    <w:p w14:paraId="3FDCEE24" w14:textId="77777777" w:rsidR="001E1B7F" w:rsidRPr="002516D5" w:rsidRDefault="001E1B7F" w:rsidP="00710E0E">
      <w:pPr>
        <w:rPr>
          <w:lang w:val="tr-TR"/>
        </w:rPr>
      </w:pPr>
    </w:p>
    <w:p w14:paraId="19A8BF7D" w14:textId="77777777" w:rsidR="001E1B7F" w:rsidRPr="002516D5" w:rsidRDefault="001E1B7F" w:rsidP="00710E0E">
      <w:pPr>
        <w:rPr>
          <w:lang w:val="tr-TR"/>
        </w:rPr>
      </w:pPr>
    </w:p>
    <w:p w14:paraId="79C6D1CF" w14:textId="77777777" w:rsidR="001E1B7F" w:rsidRPr="002516D5" w:rsidRDefault="001E1B7F" w:rsidP="00710E0E">
      <w:pPr>
        <w:rPr>
          <w:lang w:val="tr-TR"/>
        </w:rPr>
      </w:pPr>
    </w:p>
    <w:p w14:paraId="55C166AC" w14:textId="77777777" w:rsidR="007668C8" w:rsidRPr="002516D5" w:rsidRDefault="007668C8" w:rsidP="00710E0E">
      <w:pPr>
        <w:rPr>
          <w:lang w:val="tr-TR"/>
        </w:rPr>
      </w:pPr>
    </w:p>
    <w:p w14:paraId="778CB8CF" w14:textId="77777777" w:rsidR="007668C8" w:rsidRPr="002516D5" w:rsidRDefault="007668C8" w:rsidP="00710E0E">
      <w:pPr>
        <w:rPr>
          <w:lang w:val="tr-TR"/>
        </w:rPr>
      </w:pPr>
    </w:p>
    <w:p w14:paraId="6C9AE5B7" w14:textId="77777777" w:rsidR="00710E0E" w:rsidRPr="002516D5" w:rsidRDefault="00710E0E" w:rsidP="00710E0E">
      <w:pPr>
        <w:rPr>
          <w:lang w:val="tr-TR"/>
        </w:rPr>
      </w:pPr>
    </w:p>
    <w:p w14:paraId="0D6B9BE3" w14:textId="77777777" w:rsidR="00710E0E" w:rsidRPr="002516D5" w:rsidRDefault="00710E0E" w:rsidP="00710E0E">
      <w:pPr>
        <w:rPr>
          <w:lang w:val="tr-TR"/>
        </w:rPr>
      </w:pPr>
    </w:p>
    <w:p w14:paraId="7448176C" w14:textId="77777777" w:rsidR="00710E0E" w:rsidRPr="002516D5" w:rsidRDefault="00710E0E" w:rsidP="00710E0E">
      <w:pPr>
        <w:rPr>
          <w:lang w:val="tr-TR"/>
        </w:rPr>
      </w:pPr>
    </w:p>
    <w:p w14:paraId="0CB780C6" w14:textId="77777777" w:rsidR="00710E0E" w:rsidRPr="002516D5" w:rsidRDefault="00710E0E" w:rsidP="00710E0E">
      <w:pPr>
        <w:rPr>
          <w:lang w:val="tr-TR"/>
        </w:rPr>
      </w:pPr>
    </w:p>
    <w:p w14:paraId="76D3ED30" w14:textId="77777777" w:rsidR="00710E0E" w:rsidRPr="002516D5" w:rsidRDefault="00710E0E" w:rsidP="00710E0E">
      <w:pPr>
        <w:rPr>
          <w:lang w:val="tr-TR"/>
        </w:rPr>
      </w:pPr>
    </w:p>
    <w:p w14:paraId="3B3F52A8" w14:textId="01EB1EBE" w:rsidR="007668C8" w:rsidRPr="002516D5" w:rsidRDefault="007668C8" w:rsidP="00710E0E">
      <w:pPr>
        <w:rPr>
          <w:lang w:val="tr-TR"/>
        </w:rPr>
      </w:pPr>
    </w:p>
    <w:p w14:paraId="0752D991" w14:textId="77777777" w:rsidR="001E1B7F" w:rsidRPr="002516D5" w:rsidRDefault="001E1B7F" w:rsidP="00710E0E">
      <w:pPr>
        <w:rPr>
          <w:lang w:val="tr-TR"/>
        </w:rPr>
      </w:pPr>
    </w:p>
    <w:p w14:paraId="189B17A9" w14:textId="45E8C34A" w:rsidR="007668C8" w:rsidRPr="002516D5" w:rsidRDefault="007668C8" w:rsidP="00710E0E">
      <w:pPr>
        <w:pStyle w:val="Default"/>
        <w:pBdr>
          <w:top w:val="single" w:sz="4" w:space="1" w:color="auto"/>
          <w:left w:val="single" w:sz="4" w:space="4" w:color="auto"/>
          <w:bottom w:val="single" w:sz="4" w:space="1" w:color="auto"/>
          <w:right w:val="single" w:sz="4" w:space="4" w:color="auto"/>
        </w:pBdr>
        <w:shd w:val="clear" w:color="auto" w:fill="CBD5DE" w:themeFill="accent1" w:themeFillTint="66"/>
        <w:spacing w:line="276" w:lineRule="auto"/>
        <w:rPr>
          <w:rFonts w:ascii="Century Gothic" w:hAnsi="Century Gothic"/>
          <w:b/>
          <w:color w:val="000000" w:themeColor="text1"/>
        </w:rPr>
      </w:pPr>
      <w:r w:rsidRPr="002516D5">
        <w:rPr>
          <w:rFonts w:ascii="Century Gothic" w:hAnsi="Century Gothic"/>
          <w:b/>
          <w:color w:val="000000" w:themeColor="text1"/>
        </w:rPr>
        <w:t>DÖNEM III- ÖNERİLER</w:t>
      </w:r>
    </w:p>
    <w:p w14:paraId="0D98D13E" w14:textId="1FD15A6A" w:rsidR="00834A07" w:rsidRPr="002516D5" w:rsidRDefault="00834A07" w:rsidP="00710E0E">
      <w:pPr>
        <w:pStyle w:val="Default"/>
        <w:pBdr>
          <w:top w:val="single" w:sz="4" w:space="1" w:color="auto"/>
          <w:left w:val="single" w:sz="4" w:space="4" w:color="auto"/>
          <w:bottom w:val="single" w:sz="4" w:space="1" w:color="auto"/>
          <w:right w:val="single" w:sz="4" w:space="4" w:color="auto"/>
        </w:pBdr>
        <w:shd w:val="clear" w:color="auto" w:fill="CBD5DE" w:themeFill="accent1" w:themeFillTint="66"/>
        <w:spacing w:line="276" w:lineRule="auto"/>
        <w:rPr>
          <w:rFonts w:ascii="Century Gothic" w:hAnsi="Century Gothic"/>
          <w:bCs/>
          <w:color w:val="000000" w:themeColor="text1"/>
          <w:sz w:val="20"/>
          <w:szCs w:val="20"/>
        </w:rPr>
      </w:pPr>
      <w:r w:rsidRPr="002516D5">
        <w:rPr>
          <w:rFonts w:ascii="Century Gothic" w:hAnsi="Century Gothic"/>
          <w:bCs/>
          <w:color w:val="000000" w:themeColor="text1"/>
          <w:sz w:val="20"/>
          <w:szCs w:val="20"/>
        </w:rPr>
        <w:t>Tüm kurullarda sürenin organizasyonu düşük puan almıştır. Dönem 3 içerik olarak genel bir gözden geçirmeye tabi tutulabilir.</w:t>
      </w:r>
    </w:p>
    <w:p w14:paraId="10E77EA5" w14:textId="77777777" w:rsidR="007668C8" w:rsidRPr="002516D5" w:rsidRDefault="007668C8" w:rsidP="00710E0E">
      <w:pPr>
        <w:pStyle w:val="Default"/>
        <w:pBdr>
          <w:top w:val="single" w:sz="4" w:space="1" w:color="auto"/>
          <w:left w:val="single" w:sz="4" w:space="4" w:color="auto"/>
          <w:bottom w:val="single" w:sz="4" w:space="1" w:color="auto"/>
          <w:right w:val="single" w:sz="4" w:space="4" w:color="auto"/>
        </w:pBdr>
        <w:shd w:val="clear" w:color="auto" w:fill="CBD5DE" w:themeFill="accent1" w:themeFillTint="66"/>
        <w:spacing w:line="276" w:lineRule="auto"/>
        <w:rPr>
          <w:rFonts w:ascii="Century Gothic" w:hAnsi="Century Gothic"/>
          <w:b/>
          <w:color w:val="000000" w:themeColor="text1"/>
          <w:sz w:val="20"/>
          <w:szCs w:val="20"/>
        </w:rPr>
      </w:pPr>
      <w:r w:rsidRPr="002516D5">
        <w:rPr>
          <w:rFonts w:ascii="Century Gothic" w:hAnsi="Century Gothic"/>
          <w:b/>
          <w:color w:val="000000" w:themeColor="text1"/>
          <w:sz w:val="20"/>
          <w:szCs w:val="20"/>
        </w:rPr>
        <w:t>I. DERS KURULU</w:t>
      </w:r>
    </w:p>
    <w:p w14:paraId="006DAAD2" w14:textId="54DEB2B5" w:rsidR="007668C8" w:rsidRPr="002516D5" w:rsidRDefault="0018661D" w:rsidP="00A87D50">
      <w:pPr>
        <w:pStyle w:val="Default"/>
        <w:numPr>
          <w:ilvl w:val="0"/>
          <w:numId w:val="10"/>
        </w:numPr>
        <w:pBdr>
          <w:top w:val="single" w:sz="4" w:space="1" w:color="auto"/>
          <w:left w:val="single" w:sz="4" w:space="4" w:color="auto"/>
          <w:bottom w:val="single" w:sz="4" w:space="1" w:color="auto"/>
          <w:right w:val="single" w:sz="4" w:space="4" w:color="auto"/>
        </w:pBdr>
        <w:shd w:val="clear" w:color="auto" w:fill="CBD5DE" w:themeFill="accent1" w:themeFillTint="66"/>
        <w:tabs>
          <w:tab w:val="clear" w:pos="360"/>
          <w:tab w:val="num" w:pos="142"/>
        </w:tabs>
        <w:spacing w:line="276" w:lineRule="auto"/>
        <w:ind w:left="142" w:hanging="142"/>
        <w:rPr>
          <w:rFonts w:ascii="Century Gothic" w:hAnsi="Century Gothic" w:cs="Times New Roman"/>
          <w:color w:val="000000" w:themeColor="text1"/>
          <w:sz w:val="20"/>
          <w:szCs w:val="20"/>
        </w:rPr>
      </w:pPr>
      <w:r w:rsidRPr="002516D5">
        <w:rPr>
          <w:rFonts w:ascii="Century Gothic" w:hAnsi="Century Gothic" w:cs="Times New Roman"/>
          <w:color w:val="000000" w:themeColor="text1"/>
          <w:sz w:val="20"/>
          <w:szCs w:val="20"/>
        </w:rPr>
        <w:t xml:space="preserve">Ders kurulunun süresi iyi organize edilmişti </w:t>
      </w:r>
      <w:r w:rsidR="007668C8" w:rsidRPr="002516D5">
        <w:rPr>
          <w:rFonts w:ascii="Century Gothic" w:hAnsi="Century Gothic" w:cs="Times New Roman"/>
          <w:color w:val="000000" w:themeColor="text1"/>
          <w:sz w:val="20"/>
          <w:szCs w:val="20"/>
        </w:rPr>
        <w:t xml:space="preserve">seçeneği </w:t>
      </w:r>
      <w:r w:rsidRPr="002516D5">
        <w:rPr>
          <w:rFonts w:ascii="Century Gothic" w:hAnsi="Century Gothic" w:cs="Times New Roman"/>
          <w:color w:val="000000" w:themeColor="text1"/>
          <w:sz w:val="20"/>
          <w:szCs w:val="20"/>
        </w:rPr>
        <w:t>2,3</w:t>
      </w:r>
      <w:r w:rsidR="007668C8" w:rsidRPr="002516D5">
        <w:rPr>
          <w:rFonts w:ascii="Century Gothic" w:hAnsi="Century Gothic" w:cs="Times New Roman"/>
          <w:color w:val="000000" w:themeColor="text1"/>
          <w:sz w:val="20"/>
          <w:szCs w:val="20"/>
        </w:rPr>
        <w:t xml:space="preserve"> puan almıştır. </w:t>
      </w:r>
      <w:r w:rsidRPr="002516D5">
        <w:rPr>
          <w:rFonts w:ascii="Century Gothic" w:hAnsi="Century Gothic" w:cs="Times New Roman"/>
          <w:color w:val="000000" w:themeColor="text1"/>
          <w:sz w:val="20"/>
          <w:szCs w:val="20"/>
        </w:rPr>
        <w:t xml:space="preserve">Bu ortalama daha önce düşük olarak değerlendirilen 3,6’nın da altında kalarak dikkat çekmektedir. </w:t>
      </w:r>
      <w:r w:rsidR="007668C8" w:rsidRPr="002516D5">
        <w:rPr>
          <w:rFonts w:ascii="Century Gothic" w:hAnsi="Century Gothic" w:cs="Times New Roman"/>
          <w:color w:val="000000" w:themeColor="text1"/>
          <w:sz w:val="20"/>
          <w:szCs w:val="20"/>
        </w:rPr>
        <w:t>Staj içeriği ve süresi bu amaçla gözden geçirilmelidir.</w:t>
      </w:r>
    </w:p>
    <w:p w14:paraId="0A3EFC74" w14:textId="77777777" w:rsidR="007668C8" w:rsidRPr="002516D5" w:rsidRDefault="007668C8" w:rsidP="00710E0E">
      <w:pPr>
        <w:pStyle w:val="Default"/>
        <w:pBdr>
          <w:top w:val="single" w:sz="4" w:space="1" w:color="auto"/>
          <w:left w:val="single" w:sz="4" w:space="4" w:color="auto"/>
          <w:bottom w:val="single" w:sz="4" w:space="1" w:color="auto"/>
          <w:right w:val="single" w:sz="4" w:space="4" w:color="auto"/>
        </w:pBdr>
        <w:shd w:val="clear" w:color="auto" w:fill="CBD5DE" w:themeFill="accent1" w:themeFillTint="66"/>
        <w:tabs>
          <w:tab w:val="num" w:pos="142"/>
        </w:tabs>
        <w:spacing w:line="276" w:lineRule="auto"/>
        <w:ind w:left="142" w:hanging="142"/>
        <w:rPr>
          <w:rFonts w:ascii="Century Gothic" w:hAnsi="Century Gothic" w:cs="Times New Roman"/>
          <w:b/>
          <w:color w:val="000000" w:themeColor="text1"/>
          <w:sz w:val="20"/>
          <w:szCs w:val="20"/>
        </w:rPr>
      </w:pPr>
      <w:r w:rsidRPr="002516D5">
        <w:rPr>
          <w:rFonts w:ascii="Century Gothic" w:hAnsi="Century Gothic" w:cs="Times New Roman"/>
          <w:b/>
          <w:color w:val="000000" w:themeColor="text1"/>
          <w:sz w:val="20"/>
          <w:szCs w:val="20"/>
        </w:rPr>
        <w:t>II.DERS KURULU</w:t>
      </w:r>
    </w:p>
    <w:p w14:paraId="2D67B088" w14:textId="4ED42178" w:rsidR="007668C8" w:rsidRPr="002516D5" w:rsidRDefault="0018661D" w:rsidP="00A87D50">
      <w:pPr>
        <w:pStyle w:val="Default"/>
        <w:numPr>
          <w:ilvl w:val="0"/>
          <w:numId w:val="10"/>
        </w:numPr>
        <w:pBdr>
          <w:top w:val="single" w:sz="4" w:space="1" w:color="auto"/>
          <w:left w:val="single" w:sz="4" w:space="4" w:color="auto"/>
          <w:bottom w:val="single" w:sz="4" w:space="1" w:color="auto"/>
          <w:right w:val="single" w:sz="4" w:space="4" w:color="auto"/>
        </w:pBdr>
        <w:shd w:val="clear" w:color="auto" w:fill="CBD5DE" w:themeFill="accent1" w:themeFillTint="66"/>
        <w:tabs>
          <w:tab w:val="clear" w:pos="360"/>
          <w:tab w:val="num" w:pos="142"/>
        </w:tabs>
        <w:spacing w:line="276" w:lineRule="auto"/>
        <w:ind w:left="142" w:hanging="142"/>
        <w:rPr>
          <w:rFonts w:ascii="Century Gothic" w:hAnsi="Century Gothic" w:cs="Times New Roman"/>
          <w:i/>
          <w:color w:val="000000" w:themeColor="text1"/>
          <w:sz w:val="20"/>
          <w:szCs w:val="20"/>
        </w:rPr>
      </w:pPr>
      <w:r w:rsidRPr="002516D5">
        <w:rPr>
          <w:rFonts w:ascii="Century Gothic" w:hAnsi="Century Gothic" w:cs="Times New Roman"/>
          <w:color w:val="000000" w:themeColor="text1"/>
          <w:sz w:val="20"/>
          <w:szCs w:val="20"/>
        </w:rPr>
        <w:t>Önceki değerlendirme döneminde ö</w:t>
      </w:r>
      <w:r w:rsidR="007668C8" w:rsidRPr="002516D5">
        <w:rPr>
          <w:rFonts w:ascii="Century Gothic" w:hAnsi="Century Gothic" w:cs="Times New Roman"/>
          <w:color w:val="000000" w:themeColor="text1"/>
          <w:sz w:val="20"/>
          <w:szCs w:val="20"/>
        </w:rPr>
        <w:t>ğrenciler tüm kriterlere, en düşük 4,5 puan olmak üzere, olumlu geribildirimde bulunulmuştur.</w:t>
      </w:r>
      <w:r w:rsidRPr="002516D5">
        <w:rPr>
          <w:rFonts w:ascii="Century Gothic" w:hAnsi="Century Gothic" w:cs="Times New Roman"/>
          <w:color w:val="000000" w:themeColor="text1"/>
          <w:sz w:val="20"/>
          <w:szCs w:val="20"/>
        </w:rPr>
        <w:t xml:space="preserve"> Ancak uzaktan eğitim yapılan dönemde ders kurulu genel ortalaması 3,1’e düşmüştür. </w:t>
      </w:r>
      <w:r w:rsidR="00FA2432" w:rsidRPr="002516D5">
        <w:rPr>
          <w:rFonts w:ascii="Century Gothic" w:hAnsi="Century Gothic" w:cs="Times New Roman"/>
          <w:color w:val="000000" w:themeColor="text1"/>
          <w:sz w:val="20"/>
          <w:szCs w:val="20"/>
        </w:rPr>
        <w:t>Yüz yüze eğitime geri dönüldüğünde yapılacak değerlendirme sonuçlarına göre güncelleme çalışmaları planlanabilir.</w:t>
      </w:r>
    </w:p>
    <w:p w14:paraId="7DEC0DD5" w14:textId="77777777" w:rsidR="007668C8" w:rsidRPr="002516D5" w:rsidRDefault="007668C8" w:rsidP="00710E0E">
      <w:pPr>
        <w:pStyle w:val="Default"/>
        <w:pBdr>
          <w:top w:val="single" w:sz="4" w:space="1" w:color="auto"/>
          <w:left w:val="single" w:sz="4" w:space="4" w:color="auto"/>
          <w:bottom w:val="single" w:sz="4" w:space="1" w:color="auto"/>
          <w:right w:val="single" w:sz="4" w:space="4" w:color="auto"/>
        </w:pBdr>
        <w:shd w:val="clear" w:color="auto" w:fill="CBD5DE" w:themeFill="accent1" w:themeFillTint="66"/>
        <w:tabs>
          <w:tab w:val="num" w:pos="142"/>
        </w:tabs>
        <w:spacing w:line="276" w:lineRule="auto"/>
        <w:ind w:left="142" w:hanging="142"/>
        <w:rPr>
          <w:rFonts w:ascii="Century Gothic" w:hAnsi="Century Gothic" w:cs="Times New Roman"/>
          <w:b/>
          <w:color w:val="000000" w:themeColor="text1"/>
          <w:sz w:val="20"/>
          <w:szCs w:val="20"/>
        </w:rPr>
      </w:pPr>
      <w:r w:rsidRPr="002516D5">
        <w:rPr>
          <w:rFonts w:ascii="Century Gothic" w:hAnsi="Century Gothic" w:cs="Times New Roman"/>
          <w:b/>
          <w:color w:val="000000" w:themeColor="text1"/>
          <w:sz w:val="20"/>
          <w:szCs w:val="20"/>
        </w:rPr>
        <w:t>III.DERS KURULU</w:t>
      </w:r>
    </w:p>
    <w:p w14:paraId="63DBA451" w14:textId="2960D7EB" w:rsidR="007668C8" w:rsidRPr="002516D5" w:rsidRDefault="007668C8" w:rsidP="00A87D50">
      <w:pPr>
        <w:pStyle w:val="Default"/>
        <w:numPr>
          <w:ilvl w:val="0"/>
          <w:numId w:val="10"/>
        </w:numPr>
        <w:pBdr>
          <w:top w:val="single" w:sz="4" w:space="1" w:color="auto"/>
          <w:left w:val="single" w:sz="4" w:space="4" w:color="auto"/>
          <w:bottom w:val="single" w:sz="4" w:space="1" w:color="auto"/>
          <w:right w:val="single" w:sz="4" w:space="4" w:color="auto"/>
        </w:pBdr>
        <w:shd w:val="clear" w:color="auto" w:fill="CBD5DE" w:themeFill="accent1" w:themeFillTint="66"/>
        <w:tabs>
          <w:tab w:val="clear" w:pos="360"/>
          <w:tab w:val="num" w:pos="142"/>
        </w:tabs>
        <w:spacing w:line="276" w:lineRule="auto"/>
        <w:ind w:left="142" w:hanging="142"/>
        <w:rPr>
          <w:rFonts w:ascii="Century Gothic" w:hAnsi="Century Gothic" w:cs="Times New Roman"/>
          <w:color w:val="000000" w:themeColor="text1"/>
          <w:sz w:val="20"/>
          <w:szCs w:val="20"/>
        </w:rPr>
      </w:pPr>
      <w:r w:rsidRPr="002516D5">
        <w:rPr>
          <w:rFonts w:ascii="Century Gothic" w:hAnsi="Century Gothic" w:cs="Times New Roman"/>
          <w:color w:val="000000" w:themeColor="text1"/>
          <w:sz w:val="20"/>
          <w:szCs w:val="20"/>
        </w:rPr>
        <w:t>Genel olarak bu ders kurulunda öğrencilerin geri bildirimleri düşük kalmıştır. Ders kurulunun tümü, ilgili koordinatörlükçe amaç ve hedef bakımından gözden geçirilmelidir.</w:t>
      </w:r>
    </w:p>
    <w:p w14:paraId="1800C42F" w14:textId="53818669" w:rsidR="007668C8" w:rsidRPr="002516D5" w:rsidRDefault="007668C8" w:rsidP="00710E0E">
      <w:pPr>
        <w:pStyle w:val="Default"/>
        <w:pBdr>
          <w:top w:val="single" w:sz="4" w:space="1" w:color="auto"/>
          <w:left w:val="single" w:sz="4" w:space="4" w:color="auto"/>
          <w:bottom w:val="single" w:sz="4" w:space="1" w:color="auto"/>
          <w:right w:val="single" w:sz="4" w:space="4" w:color="auto"/>
        </w:pBdr>
        <w:shd w:val="clear" w:color="auto" w:fill="CBD5DE" w:themeFill="accent1" w:themeFillTint="66"/>
        <w:spacing w:line="276" w:lineRule="auto"/>
        <w:rPr>
          <w:rFonts w:ascii="Century Gothic" w:hAnsi="Century Gothic" w:cs="Times New Roman"/>
          <w:b/>
          <w:color w:val="000000" w:themeColor="text1"/>
          <w:sz w:val="20"/>
          <w:szCs w:val="20"/>
        </w:rPr>
      </w:pPr>
      <w:r w:rsidRPr="002516D5">
        <w:rPr>
          <w:rFonts w:ascii="Century Gothic" w:hAnsi="Century Gothic" w:cs="Times New Roman"/>
          <w:b/>
          <w:color w:val="000000" w:themeColor="text1"/>
          <w:sz w:val="20"/>
          <w:szCs w:val="20"/>
        </w:rPr>
        <w:t>IV. DERS KURULU</w:t>
      </w:r>
    </w:p>
    <w:p w14:paraId="2B0E5C30" w14:textId="232651BF" w:rsidR="009719BB" w:rsidRPr="002516D5" w:rsidRDefault="009719BB" w:rsidP="009719BB">
      <w:pPr>
        <w:pStyle w:val="Default"/>
        <w:numPr>
          <w:ilvl w:val="0"/>
          <w:numId w:val="10"/>
        </w:numPr>
        <w:pBdr>
          <w:top w:val="single" w:sz="4" w:space="1" w:color="auto"/>
          <w:left w:val="single" w:sz="4" w:space="4" w:color="auto"/>
          <w:bottom w:val="single" w:sz="4" w:space="1" w:color="auto"/>
          <w:right w:val="single" w:sz="4" w:space="4" w:color="auto"/>
        </w:pBdr>
        <w:shd w:val="clear" w:color="auto" w:fill="CBD5DE" w:themeFill="accent1" w:themeFillTint="66"/>
        <w:spacing w:line="276" w:lineRule="auto"/>
        <w:rPr>
          <w:rFonts w:ascii="Century Gothic" w:hAnsi="Century Gothic" w:cs="Times New Roman"/>
          <w:bCs/>
          <w:color w:val="000000" w:themeColor="text1"/>
          <w:sz w:val="20"/>
          <w:szCs w:val="20"/>
        </w:rPr>
      </w:pPr>
      <w:r w:rsidRPr="002516D5">
        <w:rPr>
          <w:rFonts w:ascii="Century Gothic" w:hAnsi="Century Gothic" w:cs="Times New Roman"/>
          <w:bCs/>
          <w:color w:val="000000" w:themeColor="text1"/>
          <w:sz w:val="20"/>
          <w:szCs w:val="20"/>
        </w:rPr>
        <w:t>Ders kurulu genel olarak geribildirim maddelerinden iyi puan almıştır. Süre ile ilgili sorunlar bu kurulda da dikkati çekmektedir.</w:t>
      </w:r>
    </w:p>
    <w:p w14:paraId="0570D5A8" w14:textId="027BC94D" w:rsidR="007668C8" w:rsidRPr="002516D5" w:rsidRDefault="007668C8" w:rsidP="00710E0E">
      <w:pPr>
        <w:pStyle w:val="Default"/>
        <w:pBdr>
          <w:top w:val="single" w:sz="4" w:space="1" w:color="auto"/>
          <w:left w:val="single" w:sz="4" w:space="4" w:color="auto"/>
          <w:bottom w:val="single" w:sz="4" w:space="1" w:color="auto"/>
          <w:right w:val="single" w:sz="4" w:space="4" w:color="auto"/>
        </w:pBdr>
        <w:shd w:val="clear" w:color="auto" w:fill="CBD5DE" w:themeFill="accent1" w:themeFillTint="66"/>
        <w:spacing w:line="276" w:lineRule="auto"/>
        <w:rPr>
          <w:rFonts w:ascii="Century Gothic" w:hAnsi="Century Gothic" w:cs="Times New Roman"/>
          <w:b/>
          <w:color w:val="000000" w:themeColor="text1"/>
          <w:sz w:val="20"/>
          <w:szCs w:val="20"/>
        </w:rPr>
      </w:pPr>
      <w:r w:rsidRPr="002516D5">
        <w:rPr>
          <w:rFonts w:ascii="Century Gothic" w:hAnsi="Century Gothic" w:cs="Times New Roman"/>
          <w:b/>
          <w:color w:val="000000" w:themeColor="text1"/>
          <w:sz w:val="20"/>
          <w:szCs w:val="20"/>
        </w:rPr>
        <w:t>V. DERS KURULU</w:t>
      </w:r>
    </w:p>
    <w:p w14:paraId="27EADBE0" w14:textId="3EBBCE5E" w:rsidR="00834A07" w:rsidRPr="002516D5" w:rsidRDefault="00834A07" w:rsidP="00834A07">
      <w:pPr>
        <w:pStyle w:val="Default"/>
        <w:numPr>
          <w:ilvl w:val="0"/>
          <w:numId w:val="10"/>
        </w:numPr>
        <w:pBdr>
          <w:top w:val="single" w:sz="4" w:space="1" w:color="auto"/>
          <w:left w:val="single" w:sz="4" w:space="4" w:color="auto"/>
          <w:bottom w:val="single" w:sz="4" w:space="1" w:color="auto"/>
          <w:right w:val="single" w:sz="4" w:space="4" w:color="auto"/>
        </w:pBdr>
        <w:shd w:val="clear" w:color="auto" w:fill="CBD5DE" w:themeFill="accent1" w:themeFillTint="66"/>
        <w:spacing w:line="276" w:lineRule="auto"/>
        <w:rPr>
          <w:rFonts w:ascii="Century Gothic" w:hAnsi="Century Gothic" w:cs="Times New Roman"/>
          <w:bCs/>
          <w:color w:val="000000" w:themeColor="text1"/>
          <w:sz w:val="20"/>
          <w:szCs w:val="20"/>
        </w:rPr>
      </w:pPr>
      <w:r w:rsidRPr="002516D5">
        <w:rPr>
          <w:rFonts w:ascii="Century Gothic" w:hAnsi="Century Gothic" w:cs="Times New Roman"/>
          <w:bCs/>
          <w:color w:val="000000" w:themeColor="text1"/>
          <w:sz w:val="20"/>
          <w:szCs w:val="20"/>
        </w:rPr>
        <w:t>Ders kurulunun internette ilan edilen ders programına uygun sırayla yürütülmesi ile ilgili sorunlar izlenmektedir.</w:t>
      </w:r>
    </w:p>
    <w:p w14:paraId="14D86B74" w14:textId="7091E429" w:rsidR="007668C8" w:rsidRPr="002516D5" w:rsidRDefault="007668C8" w:rsidP="00710E0E">
      <w:pPr>
        <w:pStyle w:val="Default"/>
        <w:pBdr>
          <w:top w:val="single" w:sz="4" w:space="1" w:color="auto"/>
          <w:left w:val="single" w:sz="4" w:space="4" w:color="auto"/>
          <w:bottom w:val="single" w:sz="4" w:space="1" w:color="auto"/>
          <w:right w:val="single" w:sz="4" w:space="4" w:color="auto"/>
        </w:pBdr>
        <w:shd w:val="clear" w:color="auto" w:fill="CBD5DE" w:themeFill="accent1" w:themeFillTint="66"/>
        <w:spacing w:line="276" w:lineRule="auto"/>
        <w:rPr>
          <w:rFonts w:ascii="Century Gothic" w:hAnsi="Century Gothic" w:cs="Times New Roman"/>
          <w:b/>
          <w:color w:val="000000" w:themeColor="text1"/>
          <w:sz w:val="20"/>
          <w:szCs w:val="20"/>
        </w:rPr>
      </w:pPr>
      <w:r w:rsidRPr="002516D5">
        <w:rPr>
          <w:rFonts w:ascii="Century Gothic" w:hAnsi="Century Gothic" w:cs="Times New Roman"/>
          <w:b/>
          <w:color w:val="000000" w:themeColor="text1"/>
          <w:sz w:val="20"/>
          <w:szCs w:val="20"/>
        </w:rPr>
        <w:t>VI. DERS KURULU</w:t>
      </w:r>
    </w:p>
    <w:p w14:paraId="4D9EFF41" w14:textId="58F2270D" w:rsidR="007668C8" w:rsidRPr="002516D5" w:rsidRDefault="007668C8" w:rsidP="00A87D50">
      <w:pPr>
        <w:pStyle w:val="Default"/>
        <w:numPr>
          <w:ilvl w:val="0"/>
          <w:numId w:val="10"/>
        </w:numPr>
        <w:pBdr>
          <w:top w:val="single" w:sz="4" w:space="1" w:color="auto"/>
          <w:left w:val="single" w:sz="4" w:space="4" w:color="auto"/>
          <w:bottom w:val="single" w:sz="4" w:space="1" w:color="auto"/>
          <w:right w:val="single" w:sz="4" w:space="4" w:color="auto"/>
        </w:pBdr>
        <w:shd w:val="clear" w:color="auto" w:fill="CBD5DE" w:themeFill="accent1" w:themeFillTint="66"/>
        <w:tabs>
          <w:tab w:val="clear" w:pos="360"/>
          <w:tab w:val="num" w:pos="142"/>
        </w:tabs>
        <w:spacing w:line="276" w:lineRule="auto"/>
        <w:ind w:left="142" w:hanging="142"/>
        <w:rPr>
          <w:rFonts w:ascii="Century Gothic" w:hAnsi="Century Gothic" w:cs="Times New Roman"/>
          <w:color w:val="000000" w:themeColor="text1"/>
          <w:sz w:val="20"/>
          <w:szCs w:val="20"/>
        </w:rPr>
      </w:pPr>
      <w:r w:rsidRPr="002516D5">
        <w:rPr>
          <w:rFonts w:ascii="Century Gothic" w:hAnsi="Century Gothic" w:cs="Times New Roman"/>
          <w:color w:val="000000" w:themeColor="text1"/>
          <w:sz w:val="20"/>
          <w:szCs w:val="20"/>
        </w:rPr>
        <w:t>Bu ders kurulu, diğer kurullarla karşılaştırılınca</w:t>
      </w:r>
      <w:r w:rsidR="009719BB" w:rsidRPr="002516D5">
        <w:rPr>
          <w:rFonts w:ascii="Century Gothic" w:hAnsi="Century Gothic" w:cs="Times New Roman"/>
          <w:color w:val="000000" w:themeColor="text1"/>
          <w:sz w:val="20"/>
          <w:szCs w:val="20"/>
        </w:rPr>
        <w:t xml:space="preserve"> daha önceki değerlendirme döneminde de olduğu gibi</w:t>
      </w:r>
      <w:r w:rsidRPr="002516D5">
        <w:rPr>
          <w:rFonts w:ascii="Century Gothic" w:hAnsi="Century Gothic" w:cs="Times New Roman"/>
          <w:color w:val="000000" w:themeColor="text1"/>
          <w:sz w:val="20"/>
          <w:szCs w:val="20"/>
        </w:rPr>
        <w:t xml:space="preserve"> göreceli olarak başarılı sayılabilir. </w:t>
      </w:r>
    </w:p>
    <w:p w14:paraId="652BFF67" w14:textId="77777777" w:rsidR="007668C8" w:rsidRPr="002516D5" w:rsidRDefault="007668C8" w:rsidP="00710E0E">
      <w:pPr>
        <w:pStyle w:val="Default"/>
        <w:pBdr>
          <w:top w:val="single" w:sz="4" w:space="1" w:color="auto"/>
          <w:left w:val="single" w:sz="4" w:space="4" w:color="auto"/>
          <w:bottom w:val="single" w:sz="4" w:space="1" w:color="auto"/>
          <w:right w:val="single" w:sz="4" w:space="4" w:color="auto"/>
        </w:pBdr>
        <w:shd w:val="clear" w:color="auto" w:fill="CBD5DE" w:themeFill="accent1" w:themeFillTint="66"/>
        <w:spacing w:line="276" w:lineRule="auto"/>
        <w:rPr>
          <w:rFonts w:ascii="Century Gothic" w:hAnsi="Century Gothic" w:cs="Times New Roman"/>
          <w:b/>
          <w:color w:val="000000" w:themeColor="text1"/>
          <w:sz w:val="20"/>
          <w:szCs w:val="20"/>
        </w:rPr>
      </w:pPr>
      <w:r w:rsidRPr="002516D5">
        <w:rPr>
          <w:rFonts w:ascii="Century Gothic" w:hAnsi="Century Gothic" w:cs="Times New Roman"/>
          <w:b/>
          <w:color w:val="000000" w:themeColor="text1"/>
          <w:sz w:val="20"/>
          <w:szCs w:val="20"/>
        </w:rPr>
        <w:t>VII. DERS KURULU</w:t>
      </w:r>
    </w:p>
    <w:p w14:paraId="423841B4" w14:textId="77777777" w:rsidR="00834A07" w:rsidRPr="002516D5" w:rsidRDefault="00834A07" w:rsidP="00C0605F">
      <w:pPr>
        <w:pStyle w:val="Default"/>
        <w:numPr>
          <w:ilvl w:val="0"/>
          <w:numId w:val="14"/>
        </w:numPr>
        <w:pBdr>
          <w:top w:val="single" w:sz="4" w:space="1" w:color="auto"/>
          <w:left w:val="single" w:sz="4" w:space="4" w:color="auto"/>
          <w:bottom w:val="single" w:sz="4" w:space="1" w:color="auto"/>
          <w:right w:val="single" w:sz="4" w:space="4" w:color="auto"/>
        </w:pBdr>
        <w:shd w:val="clear" w:color="auto" w:fill="CBD5DE" w:themeFill="accent1" w:themeFillTint="66"/>
        <w:spacing w:line="276" w:lineRule="auto"/>
        <w:rPr>
          <w:rFonts w:ascii="Century Gothic" w:hAnsi="Century Gothic" w:cs="Times New Roman"/>
          <w:bCs/>
          <w:color w:val="000000" w:themeColor="text1"/>
          <w:sz w:val="20"/>
          <w:szCs w:val="20"/>
        </w:rPr>
      </w:pPr>
      <w:r w:rsidRPr="002516D5">
        <w:rPr>
          <w:rFonts w:ascii="Century Gothic" w:hAnsi="Century Gothic" w:cs="Times New Roman"/>
          <w:bCs/>
          <w:color w:val="000000" w:themeColor="text1"/>
          <w:sz w:val="20"/>
          <w:szCs w:val="20"/>
        </w:rPr>
        <w:t>Ders kurulunun internette ilan edilen ders programına uygun sırayla yürütülmesi ile ilgili sorunlar izlenmektedir.</w:t>
      </w:r>
    </w:p>
    <w:p w14:paraId="537D0C16" w14:textId="77777777" w:rsidR="007668C8" w:rsidRPr="002516D5" w:rsidRDefault="007668C8" w:rsidP="00710E0E">
      <w:pPr>
        <w:pStyle w:val="Default"/>
        <w:pBdr>
          <w:top w:val="single" w:sz="4" w:space="1" w:color="auto"/>
          <w:left w:val="single" w:sz="4" w:space="4" w:color="auto"/>
          <w:bottom w:val="single" w:sz="4" w:space="1" w:color="auto"/>
          <w:right w:val="single" w:sz="4" w:space="4" w:color="auto"/>
        </w:pBdr>
        <w:shd w:val="clear" w:color="auto" w:fill="CBD5DE" w:themeFill="accent1" w:themeFillTint="66"/>
        <w:spacing w:line="276" w:lineRule="auto"/>
        <w:rPr>
          <w:rFonts w:ascii="Century Gothic" w:hAnsi="Century Gothic" w:cs="Times New Roman"/>
          <w:b/>
          <w:color w:val="000000" w:themeColor="text1"/>
          <w:sz w:val="20"/>
          <w:szCs w:val="20"/>
        </w:rPr>
      </w:pPr>
      <w:r w:rsidRPr="002516D5">
        <w:rPr>
          <w:rFonts w:ascii="Century Gothic" w:hAnsi="Century Gothic" w:cs="Times New Roman"/>
          <w:b/>
          <w:color w:val="000000" w:themeColor="text1"/>
          <w:sz w:val="20"/>
          <w:szCs w:val="20"/>
        </w:rPr>
        <w:t>VIII. DERS KURULU</w:t>
      </w:r>
    </w:p>
    <w:p w14:paraId="0D900FC7" w14:textId="799B7F70" w:rsidR="00834A07" w:rsidRPr="002516D5" w:rsidRDefault="00834A07" w:rsidP="00C0605F">
      <w:pPr>
        <w:pStyle w:val="Default"/>
        <w:numPr>
          <w:ilvl w:val="0"/>
          <w:numId w:val="13"/>
        </w:numPr>
        <w:pBdr>
          <w:top w:val="single" w:sz="4" w:space="1" w:color="auto"/>
          <w:left w:val="single" w:sz="4" w:space="4" w:color="auto"/>
          <w:bottom w:val="single" w:sz="4" w:space="1" w:color="auto"/>
          <w:right w:val="single" w:sz="4" w:space="4" w:color="auto"/>
        </w:pBdr>
        <w:shd w:val="clear" w:color="auto" w:fill="CBD5DE" w:themeFill="accent1" w:themeFillTint="66"/>
        <w:spacing w:line="276" w:lineRule="auto"/>
        <w:rPr>
          <w:rFonts w:ascii="Century Gothic" w:hAnsi="Century Gothic" w:cs="Times New Roman"/>
          <w:bCs/>
          <w:color w:val="000000" w:themeColor="text1"/>
          <w:sz w:val="20"/>
          <w:szCs w:val="20"/>
        </w:rPr>
      </w:pPr>
      <w:r w:rsidRPr="002516D5">
        <w:rPr>
          <w:rFonts w:ascii="Century Gothic" w:hAnsi="Century Gothic" w:cs="Times New Roman"/>
          <w:bCs/>
          <w:color w:val="000000" w:themeColor="text1"/>
          <w:sz w:val="20"/>
          <w:szCs w:val="20"/>
        </w:rPr>
        <w:t>Ders kurulunun internette ilan edilen ders programına uygun sırayla yürütülmesi ile ilgili sorunlar izlenmektedir.</w:t>
      </w:r>
    </w:p>
    <w:p w14:paraId="2AB1E19C" w14:textId="77777777" w:rsidR="00325E15" w:rsidRPr="002516D5" w:rsidRDefault="00325E15" w:rsidP="008B300D">
      <w:pPr>
        <w:spacing w:after="0" w:line="360" w:lineRule="auto"/>
        <w:rPr>
          <w:rFonts w:ascii="Century Gothic" w:hAnsi="Century Gothic"/>
          <w:b/>
          <w:sz w:val="28"/>
          <w:szCs w:val="28"/>
          <w:lang w:val="tr-TR"/>
        </w:rPr>
      </w:pPr>
    </w:p>
    <w:p w14:paraId="2F1E6EF0" w14:textId="77777777" w:rsidR="006E162B" w:rsidRPr="002516D5" w:rsidRDefault="006E162B" w:rsidP="008B300D">
      <w:pPr>
        <w:spacing w:after="0" w:line="360" w:lineRule="auto"/>
        <w:rPr>
          <w:rFonts w:ascii="Century Gothic" w:hAnsi="Century Gothic"/>
          <w:b/>
          <w:sz w:val="28"/>
          <w:szCs w:val="28"/>
          <w:lang w:val="tr-TR"/>
        </w:rPr>
      </w:pPr>
    </w:p>
    <w:p w14:paraId="3F553278" w14:textId="77777777" w:rsidR="006E162B" w:rsidRPr="002516D5" w:rsidRDefault="006E162B" w:rsidP="008B300D">
      <w:pPr>
        <w:spacing w:after="0" w:line="360" w:lineRule="auto"/>
        <w:rPr>
          <w:rFonts w:ascii="Century Gothic" w:hAnsi="Century Gothic"/>
          <w:b/>
          <w:sz w:val="28"/>
          <w:szCs w:val="28"/>
          <w:lang w:val="tr-TR"/>
        </w:rPr>
      </w:pPr>
    </w:p>
    <w:p w14:paraId="7835A60D" w14:textId="77777777" w:rsidR="006E162B" w:rsidRPr="002516D5" w:rsidRDefault="006E162B" w:rsidP="008B300D">
      <w:pPr>
        <w:spacing w:after="0" w:line="360" w:lineRule="auto"/>
        <w:rPr>
          <w:rFonts w:ascii="Century Gothic" w:hAnsi="Century Gothic"/>
          <w:b/>
          <w:sz w:val="28"/>
          <w:szCs w:val="28"/>
          <w:lang w:val="tr-TR"/>
        </w:rPr>
      </w:pPr>
    </w:p>
    <w:p w14:paraId="066E2900" w14:textId="77777777" w:rsidR="003469BA" w:rsidRPr="002516D5" w:rsidRDefault="003469BA">
      <w:pPr>
        <w:rPr>
          <w:rFonts w:ascii="Century Gothic" w:hAnsi="Century Gothic"/>
          <w:b/>
          <w:sz w:val="28"/>
          <w:szCs w:val="28"/>
          <w:lang w:val="tr-TR"/>
        </w:rPr>
      </w:pPr>
      <w:r w:rsidRPr="002516D5">
        <w:rPr>
          <w:rFonts w:ascii="Century Gothic" w:hAnsi="Century Gothic"/>
          <w:b/>
          <w:sz w:val="28"/>
          <w:szCs w:val="28"/>
          <w:lang w:val="tr-TR"/>
        </w:rPr>
        <w:br w:type="page"/>
      </w:r>
    </w:p>
    <w:p w14:paraId="0528EB87" w14:textId="636A7743" w:rsidR="008B300D" w:rsidRPr="002516D5" w:rsidRDefault="00CD02D4" w:rsidP="00566F86">
      <w:pPr>
        <w:shd w:val="clear" w:color="auto" w:fill="577188" w:themeFill="accent1" w:themeFillShade="BF"/>
        <w:spacing w:after="0" w:line="360" w:lineRule="auto"/>
        <w:rPr>
          <w:rFonts w:ascii="Century Gothic" w:hAnsi="Century Gothic"/>
          <w:b/>
          <w:color w:val="FFFFFF" w:themeColor="background1"/>
          <w:sz w:val="28"/>
          <w:szCs w:val="28"/>
          <w:lang w:val="tr-TR"/>
        </w:rPr>
      </w:pPr>
      <w:r w:rsidRPr="002516D5">
        <w:rPr>
          <w:rFonts w:ascii="Century Gothic" w:hAnsi="Century Gothic"/>
          <w:b/>
          <w:color w:val="FFFFFF" w:themeColor="background1"/>
          <w:sz w:val="28"/>
          <w:szCs w:val="28"/>
          <w:lang w:val="tr-TR"/>
        </w:rPr>
        <w:lastRenderedPageBreak/>
        <w:t>DÖNEM IV</w:t>
      </w:r>
    </w:p>
    <w:p w14:paraId="0DE042F5" w14:textId="77777777" w:rsidR="003138CD" w:rsidRPr="002516D5" w:rsidRDefault="003138CD" w:rsidP="003138CD">
      <w:pPr>
        <w:rPr>
          <w:lang w:val="tr-TR"/>
        </w:rPr>
      </w:pPr>
      <w:r w:rsidRPr="002516D5">
        <w:rPr>
          <w:lang w:val="tr-TR"/>
        </w:rPr>
        <w:t>BÜTÜNLEŞİK CERRAHİ</w:t>
      </w:r>
    </w:p>
    <w:p w14:paraId="6F756B38" w14:textId="52B1B016" w:rsidR="003138CD" w:rsidRPr="002516D5" w:rsidRDefault="00217233" w:rsidP="003138CD">
      <w:pPr>
        <w:rPr>
          <w:lang w:val="tr-TR"/>
        </w:rPr>
      </w:pPr>
      <w:r w:rsidRPr="002516D5">
        <w:rPr>
          <w:noProof/>
          <w:lang w:val="tr-TR" w:eastAsia="tr-TR"/>
        </w:rPr>
        <w:drawing>
          <wp:inline distT="0" distB="0" distL="0" distR="0" wp14:anchorId="05BD134A" wp14:editId="567A80F3">
            <wp:extent cx="5781675" cy="2924175"/>
            <wp:effectExtent l="0" t="0" r="9525" b="9525"/>
            <wp:docPr id="11" name="Grafik 11">
              <a:extLst xmlns:a="http://schemas.openxmlformats.org/drawingml/2006/main">
                <a:ext uri="{FF2B5EF4-FFF2-40B4-BE49-F238E27FC236}">
                  <a16:creationId xmlns:a16="http://schemas.microsoft.com/office/drawing/2014/main" id="{4DC1F67C-12C4-40AD-A6FF-E6AAD43D6CA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4"/>
              </a:graphicData>
            </a:graphic>
          </wp:inline>
        </w:drawing>
      </w:r>
    </w:p>
    <w:p w14:paraId="069F48B8" w14:textId="32A823A2" w:rsidR="003138CD" w:rsidRPr="002516D5" w:rsidRDefault="00B86F01" w:rsidP="003138CD">
      <w:pPr>
        <w:rPr>
          <w:lang w:val="tr-TR"/>
        </w:rPr>
      </w:pPr>
      <w:r w:rsidRPr="002516D5">
        <w:rPr>
          <w:noProof/>
          <w:lang w:val="tr-TR" w:eastAsia="tr-TR"/>
        </w:rPr>
        <w:drawing>
          <wp:inline distT="0" distB="0" distL="0" distR="0" wp14:anchorId="776BCA93" wp14:editId="34B1C28B">
            <wp:extent cx="5759450" cy="2868295"/>
            <wp:effectExtent l="0" t="0" r="12700" b="8255"/>
            <wp:docPr id="12" name="Grafik 12">
              <a:extLst xmlns:a="http://schemas.openxmlformats.org/drawingml/2006/main">
                <a:ext uri="{FF2B5EF4-FFF2-40B4-BE49-F238E27FC236}">
                  <a16:creationId xmlns:a16="http://schemas.microsoft.com/office/drawing/2014/main" id="{00000000-0008-0000-0000-00000D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5"/>
              </a:graphicData>
            </a:graphic>
          </wp:inline>
        </w:drawing>
      </w:r>
    </w:p>
    <w:p w14:paraId="27B57A9C" w14:textId="3881CE1C" w:rsidR="003138CD" w:rsidRPr="002516D5" w:rsidRDefault="008A170F" w:rsidP="003138CD">
      <w:pPr>
        <w:rPr>
          <w:lang w:val="tr-TR"/>
        </w:rPr>
      </w:pPr>
      <w:r w:rsidRPr="002516D5">
        <w:rPr>
          <w:noProof/>
          <w:lang w:val="tr-TR" w:eastAsia="tr-TR"/>
        </w:rPr>
        <mc:AlternateContent>
          <mc:Choice Requires="wps">
            <w:drawing>
              <wp:anchor distT="0" distB="0" distL="114300" distR="114300" simplePos="0" relativeHeight="251687936" behindDoc="0" locked="0" layoutInCell="1" allowOverlap="1" wp14:anchorId="32E041E3" wp14:editId="604C61D4">
                <wp:simplePos x="0" y="0"/>
                <wp:positionH relativeFrom="column">
                  <wp:posOffset>167005</wp:posOffset>
                </wp:positionH>
                <wp:positionV relativeFrom="paragraph">
                  <wp:posOffset>196850</wp:posOffset>
                </wp:positionV>
                <wp:extent cx="5229225" cy="1223010"/>
                <wp:effectExtent l="0" t="0" r="9525" b="0"/>
                <wp:wrapNone/>
                <wp:docPr id="307" name="Metin Kutusu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229225" cy="1223010"/>
                        </a:xfrm>
                        <a:prstGeom prst="rect">
                          <a:avLst/>
                        </a:prstGeom>
                        <a:solidFill>
                          <a:srgbClr val="FFFFFF"/>
                        </a:solidFill>
                        <a:ln w="9525">
                          <a:solidFill>
                            <a:srgbClr val="000000"/>
                          </a:solidFill>
                          <a:miter lim="800000"/>
                          <a:headEnd/>
                          <a:tailEnd/>
                        </a:ln>
                      </wps:spPr>
                      <wps:txbx>
                        <w:txbxContent>
                          <w:p w14:paraId="07200E02" w14:textId="2B06CDB1" w:rsidR="00C1558F" w:rsidRDefault="00C1558F" w:rsidP="006B132C">
                            <w:pPr>
                              <w:shd w:val="clear" w:color="auto" w:fill="7E97AD" w:themeFill="accent1"/>
                            </w:pPr>
                            <w:r>
                              <w:t xml:space="preserve">Bir </w:t>
                            </w:r>
                            <w:proofErr w:type="spellStart"/>
                            <w:r>
                              <w:t>önceki</w:t>
                            </w:r>
                            <w:proofErr w:type="spellEnd"/>
                            <w:r>
                              <w:t xml:space="preserve"> </w:t>
                            </w:r>
                            <w:proofErr w:type="spellStart"/>
                            <w:r>
                              <w:t>değerlendirme</w:t>
                            </w:r>
                            <w:proofErr w:type="spellEnd"/>
                            <w:r>
                              <w:t xml:space="preserve"> </w:t>
                            </w:r>
                            <w:proofErr w:type="spellStart"/>
                            <w:r>
                              <w:t>döneminde</w:t>
                            </w:r>
                            <w:proofErr w:type="spellEnd"/>
                            <w:r>
                              <w:t xml:space="preserve"> </w:t>
                            </w:r>
                            <w:proofErr w:type="spellStart"/>
                            <w:r>
                              <w:t>Staj</w:t>
                            </w:r>
                            <w:proofErr w:type="spellEnd"/>
                            <w:r>
                              <w:t xml:space="preserve"> </w:t>
                            </w:r>
                            <w:proofErr w:type="spellStart"/>
                            <w:r>
                              <w:t>başında</w:t>
                            </w:r>
                            <w:proofErr w:type="spellEnd"/>
                            <w:r>
                              <w:t xml:space="preserve"> </w:t>
                            </w:r>
                            <w:proofErr w:type="spellStart"/>
                            <w:r>
                              <w:t>staj</w:t>
                            </w:r>
                            <w:proofErr w:type="spellEnd"/>
                            <w:r>
                              <w:t xml:space="preserve"> </w:t>
                            </w:r>
                            <w:proofErr w:type="spellStart"/>
                            <w:r>
                              <w:t>tanıtımının</w:t>
                            </w:r>
                            <w:proofErr w:type="spellEnd"/>
                            <w:r>
                              <w:t xml:space="preserve"> </w:t>
                            </w:r>
                            <w:proofErr w:type="spellStart"/>
                            <w:r>
                              <w:t>yapılması</w:t>
                            </w:r>
                            <w:proofErr w:type="spellEnd"/>
                            <w:r>
                              <w:t xml:space="preserve"> </w:t>
                            </w:r>
                            <w:proofErr w:type="spellStart"/>
                            <w:r>
                              <w:t>dışındaki</w:t>
                            </w:r>
                            <w:proofErr w:type="spellEnd"/>
                            <w:r>
                              <w:t xml:space="preserve"> </w:t>
                            </w:r>
                            <w:proofErr w:type="spellStart"/>
                            <w:r>
                              <w:t>tüm</w:t>
                            </w:r>
                            <w:proofErr w:type="spellEnd"/>
                            <w:r>
                              <w:t xml:space="preserve"> </w:t>
                            </w:r>
                            <w:proofErr w:type="spellStart"/>
                            <w:r>
                              <w:t>başlıklardan</w:t>
                            </w:r>
                            <w:proofErr w:type="spellEnd"/>
                            <w:r>
                              <w:t xml:space="preserve"> 3.2 </w:t>
                            </w:r>
                            <w:proofErr w:type="spellStart"/>
                            <w:r>
                              <w:t>ile</w:t>
                            </w:r>
                            <w:proofErr w:type="spellEnd"/>
                            <w:r>
                              <w:t xml:space="preserve"> 3.7 </w:t>
                            </w:r>
                            <w:proofErr w:type="spellStart"/>
                            <w:r>
                              <w:t>arasında</w:t>
                            </w:r>
                            <w:proofErr w:type="spellEnd"/>
                            <w:r>
                              <w:t xml:space="preserve"> </w:t>
                            </w:r>
                            <w:proofErr w:type="spellStart"/>
                            <w:r>
                              <w:t>değişen</w:t>
                            </w:r>
                            <w:proofErr w:type="spellEnd"/>
                            <w:r>
                              <w:t xml:space="preserve"> </w:t>
                            </w:r>
                            <w:proofErr w:type="spellStart"/>
                            <w:r>
                              <w:t>puan</w:t>
                            </w:r>
                            <w:proofErr w:type="spellEnd"/>
                            <w:r>
                              <w:t xml:space="preserve"> </w:t>
                            </w:r>
                            <w:proofErr w:type="spellStart"/>
                            <w:r>
                              <w:t>almıştır</w:t>
                            </w:r>
                            <w:proofErr w:type="spellEnd"/>
                            <w:r>
                              <w:t xml:space="preserve">. </w:t>
                            </w:r>
                            <w:proofErr w:type="spellStart"/>
                            <w:r>
                              <w:t>Staj</w:t>
                            </w:r>
                            <w:proofErr w:type="spellEnd"/>
                            <w:r>
                              <w:t xml:space="preserve"> </w:t>
                            </w:r>
                            <w:proofErr w:type="spellStart"/>
                            <w:r>
                              <w:t>değerlendirme</w:t>
                            </w:r>
                            <w:proofErr w:type="spellEnd"/>
                            <w:r>
                              <w:t xml:space="preserve"> </w:t>
                            </w:r>
                            <w:proofErr w:type="spellStart"/>
                            <w:r>
                              <w:t>puanlarında</w:t>
                            </w:r>
                            <w:proofErr w:type="spellEnd"/>
                            <w:r>
                              <w:t xml:space="preserve"> </w:t>
                            </w:r>
                            <w:proofErr w:type="spellStart"/>
                            <w:r>
                              <w:t>belirgin</w:t>
                            </w:r>
                            <w:proofErr w:type="spellEnd"/>
                            <w:r>
                              <w:t xml:space="preserve"> </w:t>
                            </w:r>
                            <w:proofErr w:type="spellStart"/>
                            <w:r>
                              <w:t>düzeyde</w:t>
                            </w:r>
                            <w:proofErr w:type="spellEnd"/>
                            <w:r>
                              <w:t xml:space="preserve"> </w:t>
                            </w:r>
                            <w:proofErr w:type="spellStart"/>
                            <w:r>
                              <w:t>artış</w:t>
                            </w:r>
                            <w:proofErr w:type="spellEnd"/>
                            <w:r>
                              <w:t xml:space="preserve"> </w:t>
                            </w:r>
                            <w:proofErr w:type="spellStart"/>
                            <w:r>
                              <w:t>izlenmektedir</w:t>
                            </w:r>
                            <w:proofErr w:type="spellEnd"/>
                            <w:r>
                              <w:t>.</w:t>
                            </w:r>
                          </w:p>
                          <w:p w14:paraId="73C625A2" w14:textId="51C3B291" w:rsidR="00C1558F" w:rsidRDefault="00C1558F" w:rsidP="006B132C">
                            <w:pPr>
                              <w:shd w:val="clear" w:color="auto" w:fill="7E97AD" w:themeFill="accent1"/>
                            </w:pPr>
                            <w:proofErr w:type="spellStart"/>
                            <w:r>
                              <w:t>Uygulamalardan</w:t>
                            </w:r>
                            <w:proofErr w:type="spellEnd"/>
                            <w:r>
                              <w:t xml:space="preserve"> </w:t>
                            </w:r>
                            <w:proofErr w:type="spellStart"/>
                            <w:r>
                              <w:t>alınan</w:t>
                            </w:r>
                            <w:proofErr w:type="spellEnd"/>
                            <w:r>
                              <w:t xml:space="preserve"> </w:t>
                            </w:r>
                            <w:proofErr w:type="spellStart"/>
                            <w:r>
                              <w:t>geribildirim</w:t>
                            </w:r>
                            <w:proofErr w:type="spellEnd"/>
                            <w:r>
                              <w:t xml:space="preserve"> </w:t>
                            </w:r>
                            <w:proofErr w:type="spellStart"/>
                            <w:r>
                              <w:t>puanları</w:t>
                            </w:r>
                            <w:proofErr w:type="spellEnd"/>
                            <w:r>
                              <w:t xml:space="preserve"> </w:t>
                            </w:r>
                            <w:proofErr w:type="spellStart"/>
                            <w:r>
                              <w:t>staj</w:t>
                            </w:r>
                            <w:proofErr w:type="spellEnd"/>
                            <w:r>
                              <w:t xml:space="preserve"> </w:t>
                            </w:r>
                            <w:proofErr w:type="spellStart"/>
                            <w:r>
                              <w:t>genelinin</w:t>
                            </w:r>
                            <w:proofErr w:type="spellEnd"/>
                            <w:r>
                              <w:t xml:space="preserve"> </w:t>
                            </w:r>
                            <w:proofErr w:type="spellStart"/>
                            <w:r>
                              <w:t>altında</w:t>
                            </w:r>
                            <w:proofErr w:type="spellEnd"/>
                            <w:r>
                              <w:t xml:space="preserve"> </w:t>
                            </w:r>
                            <w:proofErr w:type="spellStart"/>
                            <w:r>
                              <w:t>izlenmektedir</w:t>
                            </w:r>
                            <w:proofErr w:type="spellEnd"/>
                            <w:r>
                              <w:t xml:space="preserve">.  </w:t>
                            </w:r>
                            <w:proofErr w:type="spellStart"/>
                            <w:r>
                              <w:t>Pandemi</w:t>
                            </w:r>
                            <w:proofErr w:type="spellEnd"/>
                            <w:r>
                              <w:t xml:space="preserve"> </w:t>
                            </w:r>
                            <w:proofErr w:type="spellStart"/>
                            <w:r>
                              <w:t>döneminin</w:t>
                            </w:r>
                            <w:proofErr w:type="spellEnd"/>
                            <w:r>
                              <w:t xml:space="preserve"> </w:t>
                            </w:r>
                            <w:proofErr w:type="spellStart"/>
                            <w:r>
                              <w:t>bu</w:t>
                            </w:r>
                            <w:proofErr w:type="spellEnd"/>
                            <w:r>
                              <w:t xml:space="preserve"> </w:t>
                            </w:r>
                            <w:proofErr w:type="spellStart"/>
                            <w:r>
                              <w:t>duruma</w:t>
                            </w:r>
                            <w:proofErr w:type="spellEnd"/>
                            <w:r>
                              <w:t xml:space="preserve"> </w:t>
                            </w:r>
                            <w:proofErr w:type="spellStart"/>
                            <w:r>
                              <w:t>etkisi</w:t>
                            </w:r>
                            <w:proofErr w:type="spellEnd"/>
                            <w:r>
                              <w:t xml:space="preserve"> </w:t>
                            </w:r>
                            <w:proofErr w:type="spellStart"/>
                            <w:r>
                              <w:t>olmuş</w:t>
                            </w:r>
                            <w:proofErr w:type="spellEnd"/>
                            <w:r>
                              <w:t xml:space="preserve"> </w:t>
                            </w:r>
                            <w:proofErr w:type="spellStart"/>
                            <w:r>
                              <w:t>olabilir</w:t>
                            </w:r>
                            <w:proofErr w:type="spellEnd"/>
                            <w:r>
                              <w:t xml:space="preserve">. </w:t>
                            </w:r>
                            <w:proofErr w:type="spellStart"/>
                            <w:r>
                              <w:t>İlerleyen</w:t>
                            </w:r>
                            <w:proofErr w:type="spellEnd"/>
                            <w:r>
                              <w:t xml:space="preserve"> </w:t>
                            </w:r>
                            <w:proofErr w:type="spellStart"/>
                            <w:r>
                              <w:t>dönemde</w:t>
                            </w:r>
                            <w:proofErr w:type="spellEnd"/>
                            <w:r>
                              <w:t xml:space="preserve"> </w:t>
                            </w:r>
                            <w:proofErr w:type="spellStart"/>
                            <w:r>
                              <w:t>yeniden</w:t>
                            </w:r>
                            <w:proofErr w:type="spellEnd"/>
                            <w:r>
                              <w:t xml:space="preserve"> </w:t>
                            </w:r>
                            <w:proofErr w:type="spellStart"/>
                            <w:r>
                              <w:t>yüzyüze</w:t>
                            </w:r>
                            <w:proofErr w:type="spellEnd"/>
                            <w:r>
                              <w:t xml:space="preserve"> </w:t>
                            </w:r>
                            <w:proofErr w:type="spellStart"/>
                            <w:r>
                              <w:t>yapılmaya</w:t>
                            </w:r>
                            <w:proofErr w:type="spellEnd"/>
                            <w:r>
                              <w:t xml:space="preserve"> </w:t>
                            </w:r>
                            <w:proofErr w:type="spellStart"/>
                            <w:r>
                              <w:t>başlanan</w:t>
                            </w:r>
                            <w:proofErr w:type="spellEnd"/>
                            <w:r>
                              <w:t xml:space="preserve"> </w:t>
                            </w:r>
                            <w:proofErr w:type="spellStart"/>
                            <w:r>
                              <w:t>uygulama</w:t>
                            </w:r>
                            <w:proofErr w:type="spellEnd"/>
                            <w:r>
                              <w:t xml:space="preserve"> </w:t>
                            </w:r>
                            <w:proofErr w:type="spellStart"/>
                            <w:r>
                              <w:t>sonuçlarını</w:t>
                            </w:r>
                            <w:proofErr w:type="spellEnd"/>
                            <w:r>
                              <w:t xml:space="preserve"> da </w:t>
                            </w:r>
                            <w:proofErr w:type="spellStart"/>
                            <w:r>
                              <w:t>göz</w:t>
                            </w:r>
                            <w:proofErr w:type="spellEnd"/>
                            <w:r>
                              <w:t xml:space="preserve"> </w:t>
                            </w:r>
                            <w:proofErr w:type="spellStart"/>
                            <w:r>
                              <w:t>önünde</w:t>
                            </w:r>
                            <w:proofErr w:type="spellEnd"/>
                            <w:r>
                              <w:t xml:space="preserve"> </w:t>
                            </w:r>
                            <w:proofErr w:type="spellStart"/>
                            <w:r>
                              <w:t>bulundurularak</w:t>
                            </w:r>
                            <w:proofErr w:type="spellEnd"/>
                            <w:r>
                              <w:t xml:space="preserve"> </w:t>
                            </w:r>
                            <w:proofErr w:type="spellStart"/>
                            <w:r>
                              <w:t>uygulamalar</w:t>
                            </w:r>
                            <w:proofErr w:type="spellEnd"/>
                            <w:r>
                              <w:t xml:space="preserve"> </w:t>
                            </w:r>
                            <w:proofErr w:type="spellStart"/>
                            <w:r>
                              <w:t>ile</w:t>
                            </w:r>
                            <w:proofErr w:type="spellEnd"/>
                            <w:r>
                              <w:t xml:space="preserve"> </w:t>
                            </w:r>
                            <w:proofErr w:type="spellStart"/>
                            <w:r>
                              <w:t>ilgili</w:t>
                            </w:r>
                            <w:proofErr w:type="spellEnd"/>
                            <w:r>
                              <w:t xml:space="preserve"> </w:t>
                            </w:r>
                            <w:proofErr w:type="spellStart"/>
                            <w:r>
                              <w:t>iyileştirme</w:t>
                            </w:r>
                            <w:proofErr w:type="spellEnd"/>
                            <w:r>
                              <w:t xml:space="preserve"> </w:t>
                            </w:r>
                            <w:proofErr w:type="spellStart"/>
                            <w:r>
                              <w:t>çalışmaları</w:t>
                            </w:r>
                            <w:proofErr w:type="spellEnd"/>
                            <w:r>
                              <w:t xml:space="preserve"> </w:t>
                            </w:r>
                            <w:proofErr w:type="spellStart"/>
                            <w:r>
                              <w:t>yapılabilir</w:t>
                            </w:r>
                            <w:proofErr w:type="spellEnd"/>
                            <w:r>
                              <w:t xml:space="preserve">. </w:t>
                            </w: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32E041E3" id="Metin Kutusu 2" o:spid="_x0000_s1027" type="#_x0000_t202" style="position:absolute;margin-left:13.15pt;margin-top:15.5pt;width:411.75pt;height:96.3pt;z-index:251687936;visibility:visible;mso-wrap-style:square;mso-width-percent:0;mso-height-percent:200;mso-wrap-distance-left:9pt;mso-wrap-distance-top:0;mso-wrap-distance-right:9pt;mso-wrap-distance-bottom:0;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Rff+KgIAAFIEAAAOAAAAZHJzL2Uyb0RvYy54bWysVNtu2zAMfR+wfxD0vthxk7Ux4hRdugzD&#10;2m1Atw+gZTkWptskJXb69aPkNM0u2MMwPwiiSB0dHpJeXg9Kkj13Xhhd0ekkp4RrZhqhtxX9+mXz&#10;6ooSH0A3II3mFT1wT69XL18se1vywnRGNtwRBNG+7G1FuxBsmWWedVyBnxjLNTpb4xQENN02axz0&#10;iK5kVuT566w3rrHOMO49nt6OTrpK+G3LWfjUtp4HIiuK3EJaXVrruGarJZRbB7YT7EgD/oGFAqHx&#10;0RPULQQgOyd+g1KCOeNNGybMqMy0rWA85YDZTPNfsnnowPKUC4rj7Ukm//9g2cf9Z0dEU9GL/JIS&#10;DQqLdM+D0OTDLuz8jhRRo976EkMfLAaH4Y0ZsNYpX2/vDPvmiTbrDvSW3zhn+o5Dgxyn8WZ2dnXE&#10;8RGk7u9Ng0/BLpgENLRORQFREoLoWKvDqT58CITh4bwoFkUxp4Shb1oUFyhZegPKp+vW+fCOG0Xi&#10;pqIOGyDBw/7Oh0gHyqeQ+Jo3UjQbIWUy3LZeS0f2gM2ySd8R/acwqUlf0cUcifwdIk/fnyCUCNj1&#10;UqiKXp2CoIy6vdVN6skAQo57pCz1Ucio3ahiGOoh1S2pHEWuTXNAZZ0ZmxyHEjedcY+U9NjgFfXf&#10;d+A4JfK9xuosprNZnIhkzOaXBRru3FOfe0AzhKpooGTcrkOaoqSAvcEqbkTS95nJkTI2bpL9OGRx&#10;Ms7tFPX8K1j9AAAA//8DAFBLAwQUAAYACAAAACEAaQHZp90AAAAJAQAADwAAAGRycy9kb3ducmV2&#10;LnhtbEyPwU7DMBBE70j8g7VIXCrqNKFRG+JUUKknTg3l7sbbJCJeB9tt079nOcFxNaPZ98rNZAdx&#10;QR96RwoW8wQEUuNMT62Cw8fuaQUiRE1GD45QwQ0DbKr7u1IXxl1pj5c6toJHKBRaQRfjWEgZmg6t&#10;DnM3InF2ct7qyKdvpfH6yuN2kGmS5NLqnvhDp0fcdth81WerIP+us9n7p5nR/rZ7841dmu1hqdTj&#10;w/T6AiLiFP/K8IvP6FAx09GdyQQxKEjzjJsKsgUrcb56XrPKkYM0y0FWpfxvUP0AAAD//wMAUEsB&#10;Ai0AFAAGAAgAAAAhALaDOJL+AAAA4QEAABMAAAAAAAAAAAAAAAAAAAAAAFtDb250ZW50X1R5cGVz&#10;XS54bWxQSwECLQAUAAYACAAAACEAOP0h/9YAAACUAQAACwAAAAAAAAAAAAAAAAAvAQAAX3JlbHMv&#10;LnJlbHNQSwECLQAUAAYACAAAACEAwkX3/ioCAABSBAAADgAAAAAAAAAAAAAAAAAuAgAAZHJzL2Uy&#10;b0RvYy54bWxQSwECLQAUAAYACAAAACEAaQHZp90AAAAJAQAADwAAAAAAAAAAAAAAAACEBAAAZHJz&#10;L2Rvd25yZXYueG1sUEsFBgAAAAAEAAQA8wAAAI4FAAAAAA==&#10;">
                <v:textbox style="mso-fit-shape-to-text:t">
                  <w:txbxContent>
                    <w:p w14:paraId="07200E02" w14:textId="2B06CDB1" w:rsidR="00C1558F" w:rsidRDefault="00C1558F" w:rsidP="006B132C">
                      <w:pPr>
                        <w:shd w:val="clear" w:color="auto" w:fill="7E97AD" w:themeFill="accent1"/>
                      </w:pPr>
                      <w:proofErr w:type="spellStart"/>
                      <w:r>
                        <w:t>Bir</w:t>
                      </w:r>
                      <w:proofErr w:type="spellEnd"/>
                      <w:r>
                        <w:t xml:space="preserve"> </w:t>
                      </w:r>
                      <w:proofErr w:type="spellStart"/>
                      <w:r>
                        <w:t>önceki</w:t>
                      </w:r>
                      <w:proofErr w:type="spellEnd"/>
                      <w:r>
                        <w:t xml:space="preserve"> </w:t>
                      </w:r>
                      <w:proofErr w:type="spellStart"/>
                      <w:r>
                        <w:t>değerlendirme</w:t>
                      </w:r>
                      <w:proofErr w:type="spellEnd"/>
                      <w:r>
                        <w:t xml:space="preserve"> </w:t>
                      </w:r>
                      <w:proofErr w:type="spellStart"/>
                      <w:r>
                        <w:t>döneminde</w:t>
                      </w:r>
                      <w:proofErr w:type="spellEnd"/>
                      <w:r>
                        <w:t xml:space="preserve"> </w:t>
                      </w:r>
                      <w:proofErr w:type="spellStart"/>
                      <w:r>
                        <w:t>Staj</w:t>
                      </w:r>
                      <w:proofErr w:type="spellEnd"/>
                      <w:r>
                        <w:t xml:space="preserve"> </w:t>
                      </w:r>
                      <w:proofErr w:type="spellStart"/>
                      <w:r>
                        <w:t>başında</w:t>
                      </w:r>
                      <w:proofErr w:type="spellEnd"/>
                      <w:r>
                        <w:t xml:space="preserve"> </w:t>
                      </w:r>
                      <w:proofErr w:type="spellStart"/>
                      <w:r>
                        <w:t>staj</w:t>
                      </w:r>
                      <w:proofErr w:type="spellEnd"/>
                      <w:r>
                        <w:t xml:space="preserve"> </w:t>
                      </w:r>
                      <w:proofErr w:type="spellStart"/>
                      <w:r>
                        <w:t>tanıtımının</w:t>
                      </w:r>
                      <w:proofErr w:type="spellEnd"/>
                      <w:r>
                        <w:t xml:space="preserve"> </w:t>
                      </w:r>
                      <w:proofErr w:type="spellStart"/>
                      <w:r>
                        <w:t>yapılması</w:t>
                      </w:r>
                      <w:proofErr w:type="spellEnd"/>
                      <w:r>
                        <w:t xml:space="preserve"> </w:t>
                      </w:r>
                      <w:proofErr w:type="spellStart"/>
                      <w:r>
                        <w:t>dışındaki</w:t>
                      </w:r>
                      <w:proofErr w:type="spellEnd"/>
                      <w:r>
                        <w:t xml:space="preserve"> </w:t>
                      </w:r>
                      <w:proofErr w:type="spellStart"/>
                      <w:r>
                        <w:t>tüm</w:t>
                      </w:r>
                      <w:proofErr w:type="spellEnd"/>
                      <w:r>
                        <w:t xml:space="preserve"> </w:t>
                      </w:r>
                      <w:proofErr w:type="spellStart"/>
                      <w:r>
                        <w:t>başlıklardan</w:t>
                      </w:r>
                      <w:proofErr w:type="spellEnd"/>
                      <w:r>
                        <w:t xml:space="preserve"> 3.2 </w:t>
                      </w:r>
                      <w:proofErr w:type="spellStart"/>
                      <w:r>
                        <w:t>ile</w:t>
                      </w:r>
                      <w:proofErr w:type="spellEnd"/>
                      <w:r>
                        <w:t xml:space="preserve"> 3.7 </w:t>
                      </w:r>
                      <w:proofErr w:type="spellStart"/>
                      <w:r>
                        <w:t>arasında</w:t>
                      </w:r>
                      <w:proofErr w:type="spellEnd"/>
                      <w:r>
                        <w:t xml:space="preserve"> </w:t>
                      </w:r>
                      <w:proofErr w:type="spellStart"/>
                      <w:r>
                        <w:t>değişen</w:t>
                      </w:r>
                      <w:proofErr w:type="spellEnd"/>
                      <w:r>
                        <w:t xml:space="preserve"> </w:t>
                      </w:r>
                      <w:proofErr w:type="spellStart"/>
                      <w:r>
                        <w:t>puan</w:t>
                      </w:r>
                      <w:proofErr w:type="spellEnd"/>
                      <w:r>
                        <w:t xml:space="preserve"> </w:t>
                      </w:r>
                      <w:proofErr w:type="spellStart"/>
                      <w:r>
                        <w:t>almıştır</w:t>
                      </w:r>
                      <w:proofErr w:type="spellEnd"/>
                      <w:r>
                        <w:t xml:space="preserve">. </w:t>
                      </w:r>
                      <w:proofErr w:type="spellStart"/>
                      <w:r>
                        <w:t>Staj</w:t>
                      </w:r>
                      <w:proofErr w:type="spellEnd"/>
                      <w:r>
                        <w:t xml:space="preserve"> </w:t>
                      </w:r>
                      <w:proofErr w:type="spellStart"/>
                      <w:r>
                        <w:t>değerlendirme</w:t>
                      </w:r>
                      <w:proofErr w:type="spellEnd"/>
                      <w:r>
                        <w:t xml:space="preserve"> </w:t>
                      </w:r>
                      <w:proofErr w:type="spellStart"/>
                      <w:r>
                        <w:t>puanlarında</w:t>
                      </w:r>
                      <w:proofErr w:type="spellEnd"/>
                      <w:r>
                        <w:t xml:space="preserve"> </w:t>
                      </w:r>
                      <w:proofErr w:type="spellStart"/>
                      <w:r>
                        <w:t>belirgin</w:t>
                      </w:r>
                      <w:proofErr w:type="spellEnd"/>
                      <w:r>
                        <w:t xml:space="preserve"> </w:t>
                      </w:r>
                      <w:proofErr w:type="spellStart"/>
                      <w:r>
                        <w:t>düzeyde</w:t>
                      </w:r>
                      <w:proofErr w:type="spellEnd"/>
                      <w:r>
                        <w:t xml:space="preserve"> </w:t>
                      </w:r>
                      <w:proofErr w:type="spellStart"/>
                      <w:r>
                        <w:t>artış</w:t>
                      </w:r>
                      <w:proofErr w:type="spellEnd"/>
                      <w:r>
                        <w:t xml:space="preserve"> </w:t>
                      </w:r>
                      <w:proofErr w:type="spellStart"/>
                      <w:r>
                        <w:t>izlenmektedir</w:t>
                      </w:r>
                      <w:proofErr w:type="spellEnd"/>
                      <w:r>
                        <w:t>.</w:t>
                      </w:r>
                    </w:p>
                    <w:p w14:paraId="73C625A2" w14:textId="51C3B291" w:rsidR="00C1558F" w:rsidRDefault="00C1558F" w:rsidP="006B132C">
                      <w:pPr>
                        <w:shd w:val="clear" w:color="auto" w:fill="7E97AD" w:themeFill="accent1"/>
                      </w:pPr>
                      <w:proofErr w:type="spellStart"/>
                      <w:r>
                        <w:t>Uygulamalardan</w:t>
                      </w:r>
                      <w:proofErr w:type="spellEnd"/>
                      <w:r>
                        <w:t xml:space="preserve"> </w:t>
                      </w:r>
                      <w:proofErr w:type="spellStart"/>
                      <w:r>
                        <w:t>alınan</w:t>
                      </w:r>
                      <w:proofErr w:type="spellEnd"/>
                      <w:r>
                        <w:t xml:space="preserve"> </w:t>
                      </w:r>
                      <w:proofErr w:type="spellStart"/>
                      <w:r>
                        <w:t>geribildirim</w:t>
                      </w:r>
                      <w:proofErr w:type="spellEnd"/>
                      <w:r>
                        <w:t xml:space="preserve"> </w:t>
                      </w:r>
                      <w:proofErr w:type="spellStart"/>
                      <w:r>
                        <w:t>puanları</w:t>
                      </w:r>
                      <w:proofErr w:type="spellEnd"/>
                      <w:r>
                        <w:t xml:space="preserve"> </w:t>
                      </w:r>
                      <w:proofErr w:type="spellStart"/>
                      <w:r>
                        <w:t>staj</w:t>
                      </w:r>
                      <w:proofErr w:type="spellEnd"/>
                      <w:r>
                        <w:t xml:space="preserve"> </w:t>
                      </w:r>
                      <w:proofErr w:type="spellStart"/>
                      <w:r>
                        <w:t>genelinin</w:t>
                      </w:r>
                      <w:proofErr w:type="spellEnd"/>
                      <w:r>
                        <w:t xml:space="preserve"> </w:t>
                      </w:r>
                      <w:proofErr w:type="spellStart"/>
                      <w:r>
                        <w:t>altında</w:t>
                      </w:r>
                      <w:proofErr w:type="spellEnd"/>
                      <w:r>
                        <w:t xml:space="preserve"> </w:t>
                      </w:r>
                      <w:proofErr w:type="spellStart"/>
                      <w:r>
                        <w:t>izlenmektedir</w:t>
                      </w:r>
                      <w:proofErr w:type="spellEnd"/>
                      <w:r>
                        <w:t xml:space="preserve">.  </w:t>
                      </w:r>
                      <w:proofErr w:type="spellStart"/>
                      <w:r>
                        <w:t>Pandemi</w:t>
                      </w:r>
                      <w:proofErr w:type="spellEnd"/>
                      <w:r>
                        <w:t xml:space="preserve"> </w:t>
                      </w:r>
                      <w:proofErr w:type="spellStart"/>
                      <w:r>
                        <w:t>döneminin</w:t>
                      </w:r>
                      <w:proofErr w:type="spellEnd"/>
                      <w:r>
                        <w:t xml:space="preserve"> </w:t>
                      </w:r>
                      <w:proofErr w:type="spellStart"/>
                      <w:r>
                        <w:t>bu</w:t>
                      </w:r>
                      <w:proofErr w:type="spellEnd"/>
                      <w:r>
                        <w:t xml:space="preserve"> </w:t>
                      </w:r>
                      <w:proofErr w:type="spellStart"/>
                      <w:r>
                        <w:t>duruma</w:t>
                      </w:r>
                      <w:proofErr w:type="spellEnd"/>
                      <w:r>
                        <w:t xml:space="preserve"> </w:t>
                      </w:r>
                      <w:proofErr w:type="spellStart"/>
                      <w:r>
                        <w:t>etkisi</w:t>
                      </w:r>
                      <w:proofErr w:type="spellEnd"/>
                      <w:r>
                        <w:t xml:space="preserve"> </w:t>
                      </w:r>
                      <w:proofErr w:type="spellStart"/>
                      <w:r>
                        <w:t>olmuş</w:t>
                      </w:r>
                      <w:proofErr w:type="spellEnd"/>
                      <w:r>
                        <w:t xml:space="preserve"> </w:t>
                      </w:r>
                      <w:proofErr w:type="spellStart"/>
                      <w:r>
                        <w:t>olabilir</w:t>
                      </w:r>
                      <w:proofErr w:type="spellEnd"/>
                      <w:r>
                        <w:t xml:space="preserve">. </w:t>
                      </w:r>
                      <w:proofErr w:type="spellStart"/>
                      <w:r>
                        <w:t>İlerleyen</w:t>
                      </w:r>
                      <w:proofErr w:type="spellEnd"/>
                      <w:r>
                        <w:t xml:space="preserve"> </w:t>
                      </w:r>
                      <w:proofErr w:type="spellStart"/>
                      <w:r>
                        <w:t>dönemde</w:t>
                      </w:r>
                      <w:proofErr w:type="spellEnd"/>
                      <w:r>
                        <w:t xml:space="preserve"> </w:t>
                      </w:r>
                      <w:proofErr w:type="spellStart"/>
                      <w:r>
                        <w:t>yeniden</w:t>
                      </w:r>
                      <w:proofErr w:type="spellEnd"/>
                      <w:r>
                        <w:t xml:space="preserve"> </w:t>
                      </w:r>
                      <w:proofErr w:type="spellStart"/>
                      <w:r>
                        <w:t>yüzyüze</w:t>
                      </w:r>
                      <w:proofErr w:type="spellEnd"/>
                      <w:r>
                        <w:t xml:space="preserve"> </w:t>
                      </w:r>
                      <w:proofErr w:type="spellStart"/>
                      <w:r>
                        <w:t>yapılmaya</w:t>
                      </w:r>
                      <w:proofErr w:type="spellEnd"/>
                      <w:r>
                        <w:t xml:space="preserve"> </w:t>
                      </w:r>
                      <w:proofErr w:type="spellStart"/>
                      <w:r>
                        <w:t>başlanan</w:t>
                      </w:r>
                      <w:proofErr w:type="spellEnd"/>
                      <w:r>
                        <w:t xml:space="preserve"> </w:t>
                      </w:r>
                      <w:proofErr w:type="spellStart"/>
                      <w:r>
                        <w:t>uygulama</w:t>
                      </w:r>
                      <w:proofErr w:type="spellEnd"/>
                      <w:r>
                        <w:t xml:space="preserve"> </w:t>
                      </w:r>
                      <w:proofErr w:type="spellStart"/>
                      <w:r>
                        <w:t>sonuçlarını</w:t>
                      </w:r>
                      <w:proofErr w:type="spellEnd"/>
                      <w:r>
                        <w:t xml:space="preserve"> da </w:t>
                      </w:r>
                      <w:proofErr w:type="spellStart"/>
                      <w:r>
                        <w:t>göz</w:t>
                      </w:r>
                      <w:proofErr w:type="spellEnd"/>
                      <w:r>
                        <w:t xml:space="preserve"> </w:t>
                      </w:r>
                      <w:proofErr w:type="spellStart"/>
                      <w:r>
                        <w:t>önünde</w:t>
                      </w:r>
                      <w:proofErr w:type="spellEnd"/>
                      <w:r>
                        <w:t xml:space="preserve"> </w:t>
                      </w:r>
                      <w:proofErr w:type="spellStart"/>
                      <w:r>
                        <w:t>bulundurularak</w:t>
                      </w:r>
                      <w:proofErr w:type="spellEnd"/>
                      <w:r>
                        <w:t xml:space="preserve"> </w:t>
                      </w:r>
                      <w:proofErr w:type="spellStart"/>
                      <w:r>
                        <w:t>uygulamalar</w:t>
                      </w:r>
                      <w:proofErr w:type="spellEnd"/>
                      <w:r>
                        <w:t xml:space="preserve"> </w:t>
                      </w:r>
                      <w:proofErr w:type="spellStart"/>
                      <w:r>
                        <w:t>ile</w:t>
                      </w:r>
                      <w:proofErr w:type="spellEnd"/>
                      <w:r>
                        <w:t xml:space="preserve"> </w:t>
                      </w:r>
                      <w:proofErr w:type="spellStart"/>
                      <w:r>
                        <w:t>ilgili</w:t>
                      </w:r>
                      <w:proofErr w:type="spellEnd"/>
                      <w:r>
                        <w:t xml:space="preserve"> </w:t>
                      </w:r>
                      <w:proofErr w:type="spellStart"/>
                      <w:r>
                        <w:t>iyileştirme</w:t>
                      </w:r>
                      <w:proofErr w:type="spellEnd"/>
                      <w:r>
                        <w:t xml:space="preserve"> </w:t>
                      </w:r>
                      <w:proofErr w:type="spellStart"/>
                      <w:r>
                        <w:t>çalışmaları</w:t>
                      </w:r>
                      <w:proofErr w:type="spellEnd"/>
                      <w:r>
                        <w:t xml:space="preserve"> </w:t>
                      </w:r>
                      <w:proofErr w:type="spellStart"/>
                      <w:r>
                        <w:t>yapılabilir</w:t>
                      </w:r>
                      <w:proofErr w:type="spellEnd"/>
                      <w:r>
                        <w:t xml:space="preserve">. </w:t>
                      </w:r>
                    </w:p>
                  </w:txbxContent>
                </v:textbox>
              </v:shape>
            </w:pict>
          </mc:Fallback>
        </mc:AlternateContent>
      </w:r>
    </w:p>
    <w:p w14:paraId="782D7C40" w14:textId="77777777" w:rsidR="003138CD" w:rsidRPr="002516D5" w:rsidRDefault="003138CD" w:rsidP="003138CD">
      <w:pPr>
        <w:rPr>
          <w:lang w:val="tr-TR"/>
        </w:rPr>
      </w:pPr>
    </w:p>
    <w:p w14:paraId="04048B54" w14:textId="77777777" w:rsidR="003138CD" w:rsidRPr="002516D5" w:rsidRDefault="003138CD" w:rsidP="003138CD">
      <w:pPr>
        <w:rPr>
          <w:lang w:val="tr-TR"/>
        </w:rPr>
      </w:pPr>
    </w:p>
    <w:p w14:paraId="3D61D488" w14:textId="77777777" w:rsidR="003138CD" w:rsidRPr="002516D5" w:rsidRDefault="003138CD" w:rsidP="003138CD">
      <w:pPr>
        <w:rPr>
          <w:lang w:val="tr-TR"/>
        </w:rPr>
      </w:pPr>
    </w:p>
    <w:p w14:paraId="6D233607" w14:textId="77777777" w:rsidR="003138CD" w:rsidRPr="002516D5" w:rsidRDefault="003138CD" w:rsidP="003138CD">
      <w:pPr>
        <w:rPr>
          <w:lang w:val="tr-TR"/>
        </w:rPr>
      </w:pPr>
    </w:p>
    <w:p w14:paraId="7ADC9576" w14:textId="77777777" w:rsidR="003138CD" w:rsidRPr="002516D5" w:rsidRDefault="003138CD" w:rsidP="003138CD">
      <w:pPr>
        <w:rPr>
          <w:lang w:val="tr-TR"/>
        </w:rPr>
      </w:pPr>
    </w:p>
    <w:p w14:paraId="7B5ED7DC" w14:textId="77777777" w:rsidR="003138CD" w:rsidRPr="002516D5" w:rsidRDefault="003138CD" w:rsidP="003138CD">
      <w:pPr>
        <w:rPr>
          <w:lang w:val="tr-TR"/>
        </w:rPr>
      </w:pPr>
    </w:p>
    <w:p w14:paraId="46AA2DAB" w14:textId="77777777" w:rsidR="003469BA" w:rsidRPr="002516D5" w:rsidRDefault="003469BA">
      <w:pPr>
        <w:rPr>
          <w:lang w:val="tr-TR"/>
        </w:rPr>
      </w:pPr>
      <w:r w:rsidRPr="002516D5">
        <w:rPr>
          <w:lang w:val="tr-TR"/>
        </w:rPr>
        <w:br w:type="page"/>
      </w:r>
    </w:p>
    <w:p w14:paraId="52676AEE" w14:textId="4B278871" w:rsidR="003138CD" w:rsidRPr="002516D5" w:rsidRDefault="003138CD" w:rsidP="003138CD">
      <w:pPr>
        <w:rPr>
          <w:lang w:val="tr-TR"/>
        </w:rPr>
      </w:pPr>
      <w:r w:rsidRPr="002516D5">
        <w:rPr>
          <w:lang w:val="tr-TR"/>
        </w:rPr>
        <w:lastRenderedPageBreak/>
        <w:t>ÇOCUK SAĞLIĞI VE HASTALIKLARI</w:t>
      </w:r>
    </w:p>
    <w:p w14:paraId="546DCAFE" w14:textId="3E499508" w:rsidR="003138CD" w:rsidRPr="002516D5" w:rsidRDefault="007C5DDD" w:rsidP="003138CD">
      <w:pPr>
        <w:rPr>
          <w:lang w:val="tr-TR"/>
        </w:rPr>
      </w:pPr>
      <w:r w:rsidRPr="002516D5">
        <w:rPr>
          <w:noProof/>
          <w:lang w:val="tr-TR" w:eastAsia="tr-TR"/>
        </w:rPr>
        <w:drawing>
          <wp:inline distT="0" distB="0" distL="0" distR="0" wp14:anchorId="27E7268E" wp14:editId="69DFF4EF">
            <wp:extent cx="5759450" cy="3395345"/>
            <wp:effectExtent l="0" t="0" r="12700" b="14605"/>
            <wp:docPr id="9" name="Grafik 9">
              <a:extLst xmlns:a="http://schemas.openxmlformats.org/drawingml/2006/main">
                <a:ext uri="{FF2B5EF4-FFF2-40B4-BE49-F238E27FC236}">
                  <a16:creationId xmlns:a16="http://schemas.microsoft.com/office/drawing/2014/main" id="{00000000-0008-0000-0000-000017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6"/>
              </a:graphicData>
            </a:graphic>
          </wp:inline>
        </w:drawing>
      </w:r>
    </w:p>
    <w:p w14:paraId="1311606C" w14:textId="5DFB13A6" w:rsidR="001E1B7F" w:rsidRPr="002516D5" w:rsidRDefault="00B86F01" w:rsidP="003138CD">
      <w:pPr>
        <w:rPr>
          <w:lang w:val="tr-TR"/>
        </w:rPr>
      </w:pPr>
      <w:r w:rsidRPr="002516D5">
        <w:rPr>
          <w:noProof/>
          <w:lang w:val="tr-TR" w:eastAsia="tr-TR"/>
        </w:rPr>
        <w:drawing>
          <wp:inline distT="0" distB="0" distL="0" distR="0" wp14:anchorId="042DBA8C" wp14:editId="633FABBD">
            <wp:extent cx="5759450" cy="2993390"/>
            <wp:effectExtent l="0" t="0" r="12700" b="16510"/>
            <wp:docPr id="10" name="Grafik 10">
              <a:extLst xmlns:a="http://schemas.openxmlformats.org/drawingml/2006/main">
                <a:ext uri="{FF2B5EF4-FFF2-40B4-BE49-F238E27FC236}">
                  <a16:creationId xmlns:a16="http://schemas.microsoft.com/office/drawing/2014/main" id="{00000000-0008-0000-0000-000015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7"/>
              </a:graphicData>
            </a:graphic>
          </wp:inline>
        </w:drawing>
      </w:r>
    </w:p>
    <w:p w14:paraId="1CACC32A" w14:textId="0E635673" w:rsidR="00F513C1" w:rsidRPr="002516D5" w:rsidRDefault="00F513C1">
      <w:pPr>
        <w:rPr>
          <w:lang w:val="tr-TR"/>
        </w:rPr>
      </w:pPr>
      <w:r w:rsidRPr="002516D5">
        <w:rPr>
          <w:lang w:val="tr-TR"/>
        </w:rPr>
        <w:br w:type="page"/>
      </w:r>
    </w:p>
    <w:p w14:paraId="44536D22" w14:textId="77777777" w:rsidR="00F513C1" w:rsidRPr="002516D5" w:rsidRDefault="00F513C1">
      <w:pPr>
        <w:rPr>
          <w:lang w:val="tr-TR"/>
        </w:rPr>
      </w:pPr>
    </w:p>
    <w:p w14:paraId="4F8E79CE" w14:textId="69C73084" w:rsidR="00F513C1" w:rsidRPr="002516D5" w:rsidRDefault="00F513C1" w:rsidP="00F513C1">
      <w:pPr>
        <w:pStyle w:val="Default"/>
        <w:pBdr>
          <w:top w:val="single" w:sz="4" w:space="1" w:color="auto"/>
          <w:left w:val="single" w:sz="4" w:space="4" w:color="auto"/>
          <w:bottom w:val="single" w:sz="4" w:space="1" w:color="auto"/>
          <w:right w:val="single" w:sz="4" w:space="4" w:color="auto"/>
        </w:pBdr>
        <w:shd w:val="clear" w:color="auto" w:fill="CBD5DE" w:themeFill="accent1" w:themeFillTint="66"/>
        <w:spacing w:line="276" w:lineRule="auto"/>
        <w:rPr>
          <w:rFonts w:ascii="Century Gothic" w:hAnsi="Century Gothic"/>
          <w:b/>
          <w:color w:val="000000" w:themeColor="text1"/>
        </w:rPr>
      </w:pPr>
      <w:r w:rsidRPr="002516D5">
        <w:rPr>
          <w:rFonts w:ascii="Century Gothic" w:hAnsi="Century Gothic"/>
          <w:b/>
          <w:color w:val="000000" w:themeColor="text1"/>
        </w:rPr>
        <w:t xml:space="preserve">DÖNEM IV- </w:t>
      </w:r>
      <w:r w:rsidR="003F280D" w:rsidRPr="002516D5">
        <w:rPr>
          <w:rFonts w:ascii="Century Gothic" w:hAnsi="Century Gothic"/>
          <w:b/>
          <w:color w:val="000000" w:themeColor="text1"/>
        </w:rPr>
        <w:t xml:space="preserve">ÇOCUK SAĞLIĞI </w:t>
      </w:r>
      <w:r w:rsidRPr="002516D5">
        <w:rPr>
          <w:rFonts w:ascii="Century Gothic" w:hAnsi="Century Gothic"/>
          <w:b/>
          <w:color w:val="000000" w:themeColor="text1"/>
        </w:rPr>
        <w:t>ÖNERİLER</w:t>
      </w:r>
    </w:p>
    <w:p w14:paraId="48EE8C84" w14:textId="693E1E98" w:rsidR="00F513C1" w:rsidRPr="002516D5" w:rsidRDefault="00F513C1" w:rsidP="00F513C1">
      <w:pPr>
        <w:pStyle w:val="Default"/>
        <w:numPr>
          <w:ilvl w:val="0"/>
          <w:numId w:val="10"/>
        </w:numPr>
        <w:pBdr>
          <w:top w:val="single" w:sz="4" w:space="1" w:color="auto"/>
          <w:left w:val="single" w:sz="4" w:space="4" w:color="auto"/>
          <w:bottom w:val="single" w:sz="4" w:space="1" w:color="auto"/>
          <w:right w:val="single" w:sz="4" w:space="4" w:color="auto"/>
        </w:pBdr>
        <w:shd w:val="clear" w:color="auto" w:fill="CBD5DE" w:themeFill="accent1" w:themeFillTint="66"/>
        <w:tabs>
          <w:tab w:val="clear" w:pos="360"/>
          <w:tab w:val="num" w:pos="142"/>
        </w:tabs>
        <w:spacing w:line="276" w:lineRule="auto"/>
        <w:ind w:left="142" w:hanging="142"/>
        <w:rPr>
          <w:rFonts w:ascii="Century Gothic" w:hAnsi="Century Gothic" w:cs="Times New Roman"/>
          <w:color w:val="000000" w:themeColor="text1"/>
          <w:sz w:val="20"/>
          <w:szCs w:val="20"/>
        </w:rPr>
      </w:pPr>
      <w:r w:rsidRPr="002516D5">
        <w:t>Staj süresinin iyi organize edilmesi dışındaki tüm başlıklardan 4 üzeri puan alınmıştır. Önceki değerlendirme döneminde düşük puan alınmış olan staj tanıtımında yapılan iyileştirmeler olumlu geribildirim almıştır.</w:t>
      </w:r>
    </w:p>
    <w:p w14:paraId="38F0BF61" w14:textId="6CFB4349" w:rsidR="00F513C1" w:rsidRPr="002516D5" w:rsidRDefault="00F513C1" w:rsidP="00F513C1">
      <w:pPr>
        <w:pStyle w:val="Default"/>
        <w:numPr>
          <w:ilvl w:val="0"/>
          <w:numId w:val="10"/>
        </w:numPr>
        <w:pBdr>
          <w:top w:val="single" w:sz="4" w:space="1" w:color="auto"/>
          <w:left w:val="single" w:sz="4" w:space="4" w:color="auto"/>
          <w:bottom w:val="single" w:sz="4" w:space="1" w:color="auto"/>
          <w:right w:val="single" w:sz="4" w:space="4" w:color="auto"/>
        </w:pBdr>
        <w:shd w:val="clear" w:color="auto" w:fill="CBD5DE" w:themeFill="accent1" w:themeFillTint="66"/>
        <w:tabs>
          <w:tab w:val="clear" w:pos="360"/>
          <w:tab w:val="num" w:pos="142"/>
        </w:tabs>
        <w:spacing w:line="276" w:lineRule="auto"/>
        <w:ind w:left="142" w:hanging="142"/>
        <w:rPr>
          <w:rFonts w:ascii="Century Gothic" w:hAnsi="Century Gothic" w:cs="Times New Roman"/>
          <w:color w:val="000000" w:themeColor="text1"/>
          <w:sz w:val="20"/>
          <w:szCs w:val="20"/>
        </w:rPr>
      </w:pPr>
      <w:r w:rsidRPr="002516D5">
        <w:t xml:space="preserve">Benzer şekilde uygulamalar ile ilgili yapılan iyileştirme çalışmaları ve COVID önlemleri kapsamında Pratik gruplarının küçültülmesi staj uygulama puan ortalamalarında belirgin iyileşmelere sebep olmuştur. </w:t>
      </w:r>
    </w:p>
    <w:p w14:paraId="16881B9B" w14:textId="77777777" w:rsidR="00F513C1" w:rsidRPr="002516D5" w:rsidRDefault="00F513C1" w:rsidP="00F513C1">
      <w:pPr>
        <w:pStyle w:val="Default"/>
        <w:pBdr>
          <w:top w:val="single" w:sz="4" w:space="1" w:color="auto"/>
          <w:left w:val="single" w:sz="4" w:space="4" w:color="auto"/>
          <w:bottom w:val="single" w:sz="4" w:space="1" w:color="auto"/>
          <w:right w:val="single" w:sz="4" w:space="4" w:color="auto"/>
        </w:pBdr>
        <w:shd w:val="clear" w:color="auto" w:fill="CBD5DE" w:themeFill="accent1" w:themeFillTint="66"/>
        <w:spacing w:line="276" w:lineRule="auto"/>
        <w:rPr>
          <w:rFonts w:ascii="Century Gothic" w:hAnsi="Century Gothic" w:cs="Times New Roman"/>
          <w:color w:val="000000" w:themeColor="text1"/>
          <w:sz w:val="20"/>
          <w:szCs w:val="20"/>
        </w:rPr>
      </w:pPr>
    </w:p>
    <w:p w14:paraId="7699B4C9" w14:textId="01B97E35" w:rsidR="00F513C1" w:rsidRPr="002516D5" w:rsidRDefault="00F513C1">
      <w:pPr>
        <w:rPr>
          <w:lang w:val="tr-TR"/>
        </w:rPr>
      </w:pPr>
      <w:r w:rsidRPr="002516D5">
        <w:rPr>
          <w:lang w:val="tr-TR"/>
        </w:rPr>
        <w:br w:type="page"/>
      </w:r>
    </w:p>
    <w:p w14:paraId="442B5C0B" w14:textId="77777777" w:rsidR="003138CD" w:rsidRPr="002516D5" w:rsidRDefault="003138CD" w:rsidP="003138CD">
      <w:pPr>
        <w:rPr>
          <w:lang w:val="tr-TR"/>
        </w:rPr>
      </w:pPr>
    </w:p>
    <w:p w14:paraId="4FB92BEB" w14:textId="509F44AA" w:rsidR="003138CD" w:rsidRPr="002516D5" w:rsidRDefault="00A46785" w:rsidP="003138CD">
      <w:pPr>
        <w:rPr>
          <w:b/>
          <w:bCs/>
          <w:lang w:val="tr-TR"/>
        </w:rPr>
      </w:pPr>
      <w:r w:rsidRPr="002516D5">
        <w:rPr>
          <w:b/>
          <w:bCs/>
          <w:lang w:val="tr-TR"/>
        </w:rPr>
        <w:t xml:space="preserve">İÇ HASTALIKLARI </w:t>
      </w:r>
    </w:p>
    <w:p w14:paraId="5CF6E8F0" w14:textId="17C59F03" w:rsidR="00B86F01" w:rsidRPr="002516D5" w:rsidRDefault="00B86F01" w:rsidP="003138CD">
      <w:pPr>
        <w:rPr>
          <w:lang w:val="tr-TR"/>
        </w:rPr>
      </w:pPr>
      <w:r w:rsidRPr="002516D5">
        <w:rPr>
          <w:noProof/>
          <w:lang w:val="tr-TR" w:eastAsia="tr-TR"/>
        </w:rPr>
        <w:drawing>
          <wp:inline distT="0" distB="0" distL="0" distR="0" wp14:anchorId="1371EA3E" wp14:editId="714F25AB">
            <wp:extent cx="5759450" cy="3223895"/>
            <wp:effectExtent l="0" t="0" r="12700" b="14605"/>
            <wp:docPr id="14" name="Grafik 14">
              <a:extLst xmlns:a="http://schemas.openxmlformats.org/drawingml/2006/main">
                <a:ext uri="{FF2B5EF4-FFF2-40B4-BE49-F238E27FC236}">
                  <a16:creationId xmlns:a16="http://schemas.microsoft.com/office/drawing/2014/main" id="{00000000-0008-0000-0000-00002B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8"/>
              </a:graphicData>
            </a:graphic>
          </wp:inline>
        </w:drawing>
      </w:r>
    </w:p>
    <w:p w14:paraId="0DD6A5CC" w14:textId="7103A76E" w:rsidR="003138CD" w:rsidRPr="002516D5" w:rsidRDefault="00B86F01" w:rsidP="003138CD">
      <w:pPr>
        <w:rPr>
          <w:lang w:val="tr-TR"/>
        </w:rPr>
      </w:pPr>
      <w:r w:rsidRPr="002516D5">
        <w:rPr>
          <w:noProof/>
          <w:lang w:val="tr-TR" w:eastAsia="tr-TR"/>
        </w:rPr>
        <w:drawing>
          <wp:inline distT="0" distB="0" distL="0" distR="0" wp14:anchorId="343B2AFC" wp14:editId="07240097">
            <wp:extent cx="5759450" cy="3147060"/>
            <wp:effectExtent l="0" t="0" r="12700" b="15240"/>
            <wp:docPr id="13" name="Grafik 13">
              <a:extLst xmlns:a="http://schemas.openxmlformats.org/drawingml/2006/main">
                <a:ext uri="{FF2B5EF4-FFF2-40B4-BE49-F238E27FC236}">
                  <a16:creationId xmlns:a16="http://schemas.microsoft.com/office/drawing/2014/main" id="{00000000-0008-0000-0000-00002A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9"/>
              </a:graphicData>
            </a:graphic>
          </wp:inline>
        </w:drawing>
      </w:r>
    </w:p>
    <w:p w14:paraId="464E846A" w14:textId="77777777" w:rsidR="00A46785" w:rsidRPr="002516D5" w:rsidRDefault="00A46785">
      <w:pPr>
        <w:rPr>
          <w:lang w:val="tr-TR"/>
        </w:rPr>
      </w:pPr>
      <w:r w:rsidRPr="002516D5">
        <w:rPr>
          <w:lang w:val="tr-TR"/>
        </w:rPr>
        <w:br w:type="page"/>
      </w:r>
    </w:p>
    <w:p w14:paraId="5FB73610" w14:textId="3D3EB4E5" w:rsidR="00A46785" w:rsidRPr="002516D5" w:rsidRDefault="00A46785" w:rsidP="003138CD">
      <w:pPr>
        <w:rPr>
          <w:lang w:val="tr-TR"/>
        </w:rPr>
      </w:pPr>
    </w:p>
    <w:p w14:paraId="703B846E" w14:textId="538EC839" w:rsidR="00A46785" w:rsidRPr="002516D5" w:rsidRDefault="00A46785" w:rsidP="00A46785">
      <w:pPr>
        <w:pStyle w:val="Default"/>
        <w:pBdr>
          <w:top w:val="single" w:sz="4" w:space="1" w:color="auto"/>
          <w:left w:val="single" w:sz="4" w:space="4" w:color="auto"/>
          <w:bottom w:val="single" w:sz="4" w:space="1" w:color="auto"/>
          <w:right w:val="single" w:sz="4" w:space="4" w:color="auto"/>
        </w:pBdr>
        <w:shd w:val="clear" w:color="auto" w:fill="CBD5DE" w:themeFill="accent1" w:themeFillTint="66"/>
        <w:spacing w:line="276" w:lineRule="auto"/>
        <w:rPr>
          <w:rFonts w:ascii="Century Gothic" w:hAnsi="Century Gothic"/>
          <w:b/>
          <w:color w:val="000000" w:themeColor="text1"/>
        </w:rPr>
      </w:pPr>
      <w:r w:rsidRPr="002516D5">
        <w:rPr>
          <w:rFonts w:ascii="Century Gothic" w:hAnsi="Century Gothic"/>
          <w:b/>
          <w:color w:val="000000" w:themeColor="text1"/>
        </w:rPr>
        <w:t>DÖNEM IV- İÇ HASTALIKLARI ÖNERİLER</w:t>
      </w:r>
    </w:p>
    <w:p w14:paraId="5BF28DAC" w14:textId="7A89C4BA" w:rsidR="00A46785" w:rsidRPr="002516D5" w:rsidRDefault="00A46785" w:rsidP="00A46785">
      <w:pPr>
        <w:pStyle w:val="Default"/>
        <w:numPr>
          <w:ilvl w:val="0"/>
          <w:numId w:val="10"/>
        </w:numPr>
        <w:pBdr>
          <w:top w:val="single" w:sz="4" w:space="1" w:color="auto"/>
          <w:left w:val="single" w:sz="4" w:space="4" w:color="auto"/>
          <w:bottom w:val="single" w:sz="4" w:space="1" w:color="auto"/>
          <w:right w:val="single" w:sz="4" w:space="4" w:color="auto"/>
        </w:pBdr>
        <w:shd w:val="clear" w:color="auto" w:fill="CBD5DE" w:themeFill="accent1" w:themeFillTint="66"/>
        <w:tabs>
          <w:tab w:val="clear" w:pos="360"/>
          <w:tab w:val="num" w:pos="142"/>
        </w:tabs>
        <w:spacing w:line="276" w:lineRule="auto"/>
        <w:ind w:left="142" w:hanging="142"/>
        <w:rPr>
          <w:rFonts w:ascii="Century Gothic" w:hAnsi="Century Gothic" w:cs="Times New Roman"/>
          <w:color w:val="000000" w:themeColor="text1"/>
          <w:sz w:val="20"/>
          <w:szCs w:val="20"/>
        </w:rPr>
      </w:pPr>
      <w:r w:rsidRPr="002516D5">
        <w:t xml:space="preserve">Staj süresinin iyi organize edilmesi dışındaki tüm başlıklardan 4 üzeri puan alınmıştır. </w:t>
      </w:r>
    </w:p>
    <w:p w14:paraId="685F6D26" w14:textId="14A434C9" w:rsidR="00A46785" w:rsidRPr="002516D5" w:rsidRDefault="00A46785" w:rsidP="00A46785">
      <w:pPr>
        <w:pStyle w:val="Default"/>
        <w:numPr>
          <w:ilvl w:val="0"/>
          <w:numId w:val="10"/>
        </w:numPr>
        <w:pBdr>
          <w:top w:val="single" w:sz="4" w:space="1" w:color="auto"/>
          <w:left w:val="single" w:sz="4" w:space="4" w:color="auto"/>
          <w:bottom w:val="single" w:sz="4" w:space="1" w:color="auto"/>
          <w:right w:val="single" w:sz="4" w:space="4" w:color="auto"/>
        </w:pBdr>
        <w:shd w:val="clear" w:color="auto" w:fill="CBD5DE" w:themeFill="accent1" w:themeFillTint="66"/>
        <w:tabs>
          <w:tab w:val="clear" w:pos="360"/>
          <w:tab w:val="num" w:pos="142"/>
        </w:tabs>
        <w:spacing w:line="276" w:lineRule="auto"/>
        <w:ind w:left="142" w:hanging="142"/>
        <w:rPr>
          <w:rFonts w:ascii="Century Gothic" w:hAnsi="Century Gothic" w:cs="Times New Roman"/>
          <w:color w:val="000000" w:themeColor="text1"/>
          <w:sz w:val="20"/>
          <w:szCs w:val="20"/>
        </w:rPr>
      </w:pPr>
      <w:r w:rsidRPr="002516D5">
        <w:t>Kuramsal ve uygulamalı derslerden öğrencilerin benzer şeklide memnun olduğu</w:t>
      </w:r>
    </w:p>
    <w:p w14:paraId="7DEF4343" w14:textId="77777777" w:rsidR="00A46785" w:rsidRPr="002516D5" w:rsidRDefault="00A46785" w:rsidP="00A46785">
      <w:pPr>
        <w:pStyle w:val="Default"/>
        <w:pBdr>
          <w:top w:val="single" w:sz="4" w:space="1" w:color="auto"/>
          <w:left w:val="single" w:sz="4" w:space="4" w:color="auto"/>
          <w:bottom w:val="single" w:sz="4" w:space="1" w:color="auto"/>
          <w:right w:val="single" w:sz="4" w:space="4" w:color="auto"/>
        </w:pBdr>
        <w:shd w:val="clear" w:color="auto" w:fill="CBD5DE" w:themeFill="accent1" w:themeFillTint="66"/>
        <w:spacing w:line="276" w:lineRule="auto"/>
        <w:rPr>
          <w:rFonts w:ascii="Century Gothic" w:hAnsi="Century Gothic" w:cs="Times New Roman"/>
          <w:color w:val="000000" w:themeColor="text1"/>
          <w:sz w:val="20"/>
          <w:szCs w:val="20"/>
        </w:rPr>
      </w:pPr>
    </w:p>
    <w:p w14:paraId="7EA34B43" w14:textId="676D5BF9" w:rsidR="003138CD" w:rsidRPr="002516D5" w:rsidRDefault="003138CD" w:rsidP="003138CD">
      <w:pPr>
        <w:rPr>
          <w:lang w:val="tr-TR"/>
        </w:rPr>
      </w:pPr>
    </w:p>
    <w:p w14:paraId="5DC9825F" w14:textId="0C1819E2" w:rsidR="003138CD" w:rsidRPr="002516D5" w:rsidRDefault="00900D57" w:rsidP="003138CD">
      <w:pPr>
        <w:rPr>
          <w:lang w:val="tr-TR"/>
        </w:rPr>
      </w:pPr>
      <w:r w:rsidRPr="002516D5">
        <w:rPr>
          <w:noProof/>
          <w:lang w:val="tr-TR" w:eastAsia="tr-TR"/>
        </w:rPr>
        <w:drawing>
          <wp:inline distT="0" distB="0" distL="0" distR="0" wp14:anchorId="2DB65E35" wp14:editId="4EC4CB95">
            <wp:extent cx="5759450" cy="3276600"/>
            <wp:effectExtent l="0" t="0" r="12700" b="0"/>
            <wp:docPr id="15" name="Grafik 15">
              <a:extLst xmlns:a="http://schemas.openxmlformats.org/drawingml/2006/main">
                <a:ext uri="{FF2B5EF4-FFF2-40B4-BE49-F238E27FC236}">
                  <a16:creationId xmlns:a16="http://schemas.microsoft.com/office/drawing/2014/main" id="{00000000-0008-0000-0000-00003C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0"/>
              </a:graphicData>
            </a:graphic>
          </wp:inline>
        </w:drawing>
      </w:r>
    </w:p>
    <w:p w14:paraId="169B4F9B" w14:textId="1154B2B1" w:rsidR="003138CD" w:rsidRPr="002516D5" w:rsidRDefault="00900D57" w:rsidP="003138CD">
      <w:pPr>
        <w:rPr>
          <w:lang w:val="tr-TR"/>
        </w:rPr>
      </w:pPr>
      <w:r w:rsidRPr="002516D5">
        <w:rPr>
          <w:noProof/>
          <w:lang w:val="tr-TR" w:eastAsia="tr-TR"/>
        </w:rPr>
        <w:drawing>
          <wp:inline distT="0" distB="0" distL="0" distR="0" wp14:anchorId="0265B732" wp14:editId="152661CB">
            <wp:extent cx="5759450" cy="3048000"/>
            <wp:effectExtent l="0" t="0" r="12700" b="0"/>
            <wp:docPr id="16" name="Grafik 16">
              <a:extLst xmlns:a="http://schemas.openxmlformats.org/drawingml/2006/main">
                <a:ext uri="{FF2B5EF4-FFF2-40B4-BE49-F238E27FC236}">
                  <a16:creationId xmlns:a16="http://schemas.microsoft.com/office/drawing/2014/main" id="{00000000-0008-0000-0000-00003D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1"/>
              </a:graphicData>
            </a:graphic>
          </wp:inline>
        </w:drawing>
      </w:r>
    </w:p>
    <w:p w14:paraId="3A3C5F70" w14:textId="478FE15E" w:rsidR="00A46785" w:rsidRPr="002516D5" w:rsidRDefault="00A46785">
      <w:pPr>
        <w:rPr>
          <w:lang w:val="tr-TR"/>
        </w:rPr>
      </w:pPr>
      <w:r w:rsidRPr="002516D5">
        <w:rPr>
          <w:lang w:val="tr-TR"/>
        </w:rPr>
        <w:br w:type="page"/>
      </w:r>
    </w:p>
    <w:p w14:paraId="75C5BA2C" w14:textId="77777777" w:rsidR="003138CD" w:rsidRPr="002516D5" w:rsidRDefault="003138CD" w:rsidP="003138CD">
      <w:pPr>
        <w:rPr>
          <w:lang w:val="tr-TR"/>
        </w:rPr>
      </w:pPr>
    </w:p>
    <w:p w14:paraId="04C2DD04" w14:textId="77777777" w:rsidR="0087019A" w:rsidRPr="002516D5" w:rsidRDefault="0087019A" w:rsidP="003138CD">
      <w:pPr>
        <w:rPr>
          <w:lang w:val="tr-TR"/>
        </w:rPr>
      </w:pPr>
    </w:p>
    <w:p w14:paraId="7C01A9E9" w14:textId="77777777" w:rsidR="003138CD" w:rsidRPr="002516D5" w:rsidRDefault="003138CD" w:rsidP="003138CD">
      <w:pPr>
        <w:rPr>
          <w:lang w:val="tr-TR"/>
        </w:rPr>
      </w:pPr>
      <w:r w:rsidRPr="002516D5">
        <w:rPr>
          <w:lang w:val="tr-TR"/>
        </w:rPr>
        <w:t>HALK SAĞLIĞI</w:t>
      </w:r>
    </w:p>
    <w:p w14:paraId="44C61C34" w14:textId="2E4103F7" w:rsidR="003138CD" w:rsidRPr="002516D5" w:rsidRDefault="00381307" w:rsidP="003138CD">
      <w:pPr>
        <w:rPr>
          <w:lang w:val="tr-TR"/>
        </w:rPr>
      </w:pPr>
      <w:r w:rsidRPr="002516D5">
        <w:rPr>
          <w:noProof/>
          <w:lang w:val="tr-TR" w:eastAsia="tr-TR"/>
        </w:rPr>
        <w:drawing>
          <wp:inline distT="0" distB="0" distL="0" distR="0" wp14:anchorId="0F41E4EA" wp14:editId="59534AE0">
            <wp:extent cx="5759450" cy="2694940"/>
            <wp:effectExtent l="0" t="0" r="12700" b="10160"/>
            <wp:docPr id="17" name="Grafik 17">
              <a:extLst xmlns:a="http://schemas.openxmlformats.org/drawingml/2006/main">
                <a:ext uri="{FF2B5EF4-FFF2-40B4-BE49-F238E27FC236}">
                  <a16:creationId xmlns:a16="http://schemas.microsoft.com/office/drawing/2014/main" id="{0E1A84B5-6830-2E94-2DDA-DFD2AFA4DD3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2"/>
              </a:graphicData>
            </a:graphic>
          </wp:inline>
        </w:drawing>
      </w:r>
    </w:p>
    <w:p w14:paraId="6608F900" w14:textId="3C59539A" w:rsidR="00981FCA" w:rsidRPr="002516D5" w:rsidRDefault="00981FCA" w:rsidP="003138CD">
      <w:pPr>
        <w:rPr>
          <w:lang w:val="tr-TR"/>
        </w:rPr>
      </w:pPr>
    </w:p>
    <w:p w14:paraId="49E917DB" w14:textId="0E450F64" w:rsidR="00113B43" w:rsidRPr="002516D5" w:rsidRDefault="00113B43" w:rsidP="003138CD">
      <w:pPr>
        <w:rPr>
          <w:lang w:val="tr-TR"/>
        </w:rPr>
      </w:pPr>
    </w:p>
    <w:p w14:paraId="2CF26AE3" w14:textId="4E8DD66B" w:rsidR="00113B43" w:rsidRPr="002516D5" w:rsidRDefault="00113B43" w:rsidP="00113B43">
      <w:pPr>
        <w:pStyle w:val="Default"/>
        <w:pBdr>
          <w:top w:val="single" w:sz="4" w:space="1" w:color="auto"/>
          <w:left w:val="single" w:sz="4" w:space="4" w:color="auto"/>
          <w:bottom w:val="single" w:sz="4" w:space="1" w:color="auto"/>
          <w:right w:val="single" w:sz="4" w:space="4" w:color="auto"/>
        </w:pBdr>
        <w:shd w:val="clear" w:color="auto" w:fill="CBD5DE" w:themeFill="accent1" w:themeFillTint="66"/>
        <w:spacing w:line="276" w:lineRule="auto"/>
        <w:rPr>
          <w:rFonts w:ascii="Century Gothic" w:hAnsi="Century Gothic"/>
          <w:b/>
          <w:color w:val="000000" w:themeColor="text1"/>
        </w:rPr>
      </w:pPr>
      <w:r w:rsidRPr="002516D5">
        <w:rPr>
          <w:rFonts w:ascii="Century Gothic" w:hAnsi="Century Gothic"/>
          <w:b/>
          <w:color w:val="000000" w:themeColor="text1"/>
        </w:rPr>
        <w:t>DÖNEM IV- KADIN HASTALIKLARI-HALK SAĞLIĞI ÖNERİLER</w:t>
      </w:r>
    </w:p>
    <w:p w14:paraId="6AFB513E" w14:textId="216E45EB" w:rsidR="00113B43" w:rsidRPr="002516D5" w:rsidRDefault="004347DC" w:rsidP="00113B43">
      <w:pPr>
        <w:pStyle w:val="Default"/>
        <w:numPr>
          <w:ilvl w:val="0"/>
          <w:numId w:val="10"/>
        </w:numPr>
        <w:pBdr>
          <w:top w:val="single" w:sz="4" w:space="1" w:color="auto"/>
          <w:left w:val="single" w:sz="4" w:space="4" w:color="auto"/>
          <w:bottom w:val="single" w:sz="4" w:space="1" w:color="auto"/>
          <w:right w:val="single" w:sz="4" w:space="4" w:color="auto"/>
        </w:pBdr>
        <w:shd w:val="clear" w:color="auto" w:fill="CBD5DE" w:themeFill="accent1" w:themeFillTint="66"/>
        <w:tabs>
          <w:tab w:val="clear" w:pos="360"/>
          <w:tab w:val="num" w:pos="142"/>
        </w:tabs>
        <w:spacing w:line="276" w:lineRule="auto"/>
        <w:ind w:left="142" w:hanging="142"/>
        <w:rPr>
          <w:rFonts w:ascii="Century Gothic" w:hAnsi="Century Gothic" w:cs="Times New Roman"/>
          <w:color w:val="000000" w:themeColor="text1"/>
          <w:sz w:val="20"/>
          <w:szCs w:val="20"/>
        </w:rPr>
      </w:pPr>
      <w:r w:rsidRPr="002516D5">
        <w:t xml:space="preserve">Dönem 4’teki stajlar içinde en yüksek geribildirim puanlarına sahip stajdır. Stajla ilgili tüm başlıklardan 4’ün </w:t>
      </w:r>
      <w:r w:rsidR="00113B43" w:rsidRPr="002516D5">
        <w:t xml:space="preserve">4 üzeri puan alınmıştır. </w:t>
      </w:r>
    </w:p>
    <w:p w14:paraId="0A6C3936" w14:textId="74DB83D6" w:rsidR="00113B43" w:rsidRPr="002516D5" w:rsidRDefault="00113B43" w:rsidP="003138CD">
      <w:pPr>
        <w:rPr>
          <w:lang w:val="tr-TR"/>
        </w:rPr>
      </w:pPr>
    </w:p>
    <w:p w14:paraId="245DA3ED" w14:textId="37668640" w:rsidR="00113B43" w:rsidRPr="002516D5" w:rsidRDefault="00113B43" w:rsidP="003138CD">
      <w:pPr>
        <w:rPr>
          <w:lang w:val="tr-TR"/>
        </w:rPr>
      </w:pPr>
    </w:p>
    <w:p w14:paraId="73392634" w14:textId="727B9ABD" w:rsidR="00113B43" w:rsidRPr="002516D5" w:rsidRDefault="00113B43" w:rsidP="003138CD">
      <w:pPr>
        <w:rPr>
          <w:lang w:val="tr-TR"/>
        </w:rPr>
      </w:pPr>
    </w:p>
    <w:p w14:paraId="0AEC3CA0" w14:textId="23DE7243" w:rsidR="00113B43" w:rsidRPr="002516D5" w:rsidRDefault="00113B43" w:rsidP="003138CD">
      <w:pPr>
        <w:rPr>
          <w:lang w:val="tr-TR"/>
        </w:rPr>
      </w:pPr>
    </w:p>
    <w:p w14:paraId="27D2274B" w14:textId="443A2F81" w:rsidR="00113B43" w:rsidRPr="002516D5" w:rsidRDefault="00113B43" w:rsidP="003138CD">
      <w:pPr>
        <w:rPr>
          <w:lang w:val="tr-TR"/>
        </w:rPr>
      </w:pPr>
    </w:p>
    <w:p w14:paraId="0B5C60C5" w14:textId="77777777" w:rsidR="002C1015" w:rsidRPr="002516D5" w:rsidRDefault="002C1015" w:rsidP="003138CD">
      <w:pPr>
        <w:rPr>
          <w:lang w:val="tr-TR"/>
        </w:rPr>
      </w:pPr>
    </w:p>
    <w:p w14:paraId="71F91A3D" w14:textId="77777777" w:rsidR="002C1015" w:rsidRPr="002516D5" w:rsidRDefault="002C1015" w:rsidP="003138CD">
      <w:pPr>
        <w:rPr>
          <w:lang w:val="tr-TR"/>
        </w:rPr>
      </w:pPr>
    </w:p>
    <w:p w14:paraId="7C708A98" w14:textId="77777777" w:rsidR="002C1015" w:rsidRPr="002516D5" w:rsidRDefault="002C1015" w:rsidP="003138CD">
      <w:pPr>
        <w:rPr>
          <w:lang w:val="tr-TR"/>
        </w:rPr>
      </w:pPr>
    </w:p>
    <w:p w14:paraId="0481F3EA" w14:textId="77777777" w:rsidR="002C1015" w:rsidRPr="002516D5" w:rsidRDefault="002C1015" w:rsidP="003138CD">
      <w:pPr>
        <w:rPr>
          <w:lang w:val="tr-TR"/>
        </w:rPr>
      </w:pPr>
    </w:p>
    <w:p w14:paraId="087713E1" w14:textId="77777777" w:rsidR="002C1015" w:rsidRPr="002516D5" w:rsidRDefault="002C1015" w:rsidP="003138CD">
      <w:pPr>
        <w:rPr>
          <w:lang w:val="tr-TR"/>
        </w:rPr>
      </w:pPr>
    </w:p>
    <w:p w14:paraId="5B42573C" w14:textId="77777777" w:rsidR="002C1015" w:rsidRPr="002516D5" w:rsidRDefault="002C1015" w:rsidP="003138CD">
      <w:pPr>
        <w:rPr>
          <w:lang w:val="tr-TR"/>
        </w:rPr>
      </w:pPr>
    </w:p>
    <w:p w14:paraId="0B82A097" w14:textId="77777777" w:rsidR="003138CD" w:rsidRPr="002516D5" w:rsidRDefault="003138CD" w:rsidP="003138CD">
      <w:pPr>
        <w:rPr>
          <w:lang w:val="tr-TR"/>
        </w:rPr>
      </w:pPr>
    </w:p>
    <w:p w14:paraId="2D578711" w14:textId="77777777" w:rsidR="003138CD" w:rsidRPr="002516D5" w:rsidRDefault="003138CD" w:rsidP="003138CD">
      <w:pPr>
        <w:rPr>
          <w:lang w:val="tr-TR"/>
        </w:rPr>
      </w:pPr>
    </w:p>
    <w:p w14:paraId="11E55239" w14:textId="77777777" w:rsidR="003138CD" w:rsidRPr="002516D5" w:rsidRDefault="003138CD" w:rsidP="003138CD">
      <w:pPr>
        <w:rPr>
          <w:lang w:val="tr-TR"/>
        </w:rPr>
      </w:pPr>
    </w:p>
    <w:p w14:paraId="1B44D03F" w14:textId="0E43C94D" w:rsidR="00A77F0B" w:rsidRDefault="00A77F0B" w:rsidP="00FC5A85">
      <w:pPr>
        <w:shd w:val="clear" w:color="auto" w:fill="B1C0CD" w:themeFill="accent1" w:themeFillTint="99"/>
        <w:spacing w:line="360" w:lineRule="auto"/>
        <w:rPr>
          <w:rFonts w:ascii="Century Gothic" w:hAnsi="Century Gothic"/>
          <w:b/>
          <w:color w:val="FFFFFF" w:themeColor="background1"/>
          <w:sz w:val="28"/>
          <w:lang w:val="tr-TR"/>
        </w:rPr>
      </w:pPr>
      <w:r w:rsidRPr="00FC5A85">
        <w:rPr>
          <w:rFonts w:ascii="Century Gothic" w:hAnsi="Century Gothic"/>
          <w:b/>
          <w:color w:val="FFFFFF" w:themeColor="background1"/>
          <w:sz w:val="28"/>
          <w:lang w:val="tr-TR"/>
        </w:rPr>
        <w:lastRenderedPageBreak/>
        <w:t xml:space="preserve">DÖNEM V </w:t>
      </w:r>
    </w:p>
    <w:p w14:paraId="598E466B" w14:textId="77777777" w:rsidR="00FC5A85" w:rsidRPr="00FC5A85" w:rsidRDefault="00FC5A85" w:rsidP="00FC5A85">
      <w:pPr>
        <w:shd w:val="clear" w:color="auto" w:fill="B1C0CD" w:themeFill="accent1" w:themeFillTint="99"/>
        <w:spacing w:line="360" w:lineRule="auto"/>
        <w:rPr>
          <w:rFonts w:ascii="Century Gothic" w:hAnsi="Century Gothic"/>
          <w:b/>
          <w:color w:val="FFFFFF" w:themeColor="background1"/>
          <w:sz w:val="28"/>
          <w:lang w:val="tr-TR"/>
        </w:rPr>
      </w:pPr>
    </w:p>
    <w:p w14:paraId="39F5B5A3" w14:textId="77777777" w:rsidR="00A77F0B" w:rsidRPr="002516D5" w:rsidRDefault="00A77F0B" w:rsidP="00A77F0B">
      <w:pPr>
        <w:spacing w:line="240" w:lineRule="auto"/>
        <w:rPr>
          <w:rFonts w:ascii="Arial" w:hAnsi="Arial" w:cs="Arial"/>
          <w:bCs/>
          <w:lang w:val="tr-TR"/>
        </w:rPr>
      </w:pPr>
      <w:r w:rsidRPr="002516D5">
        <w:rPr>
          <w:rFonts w:ascii="Arial" w:hAnsi="Arial" w:cs="Arial"/>
          <w:bCs/>
          <w:lang w:val="tr-TR"/>
        </w:rPr>
        <w:t xml:space="preserve">Dönem V stajları ortalama puanlarının dağılımı incelendiğinde dolaşım stajının 4,0 ile en düşük enfeksiyon hastalıkları, Nöroloji, ortopedi stajlarının 4,5 ortalama puanı ile en yüksek puanı aldığı izlenmektedir. </w:t>
      </w:r>
    </w:p>
    <w:p w14:paraId="22460343" w14:textId="77777777" w:rsidR="00A77F0B" w:rsidRPr="002516D5" w:rsidRDefault="00A77F0B" w:rsidP="00A77F0B">
      <w:pPr>
        <w:spacing w:line="360" w:lineRule="auto"/>
        <w:rPr>
          <w:rFonts w:ascii="Century Gothic" w:hAnsi="Century Gothic"/>
          <w:b/>
          <w:sz w:val="28"/>
          <w:lang w:val="tr-TR"/>
        </w:rPr>
      </w:pPr>
      <w:r w:rsidRPr="002516D5">
        <w:rPr>
          <w:noProof/>
          <w:lang w:val="tr-TR" w:eastAsia="tr-TR"/>
        </w:rPr>
        <w:drawing>
          <wp:inline distT="0" distB="0" distL="0" distR="0" wp14:anchorId="5C16E728" wp14:editId="75AEDDD1">
            <wp:extent cx="5967046" cy="3774831"/>
            <wp:effectExtent l="0" t="0" r="15240" b="16510"/>
            <wp:docPr id="288" name="Grafik 288">
              <a:extLst xmlns:a="http://schemas.openxmlformats.org/drawingml/2006/main">
                <a:ext uri="{FF2B5EF4-FFF2-40B4-BE49-F238E27FC236}">
                  <a16:creationId xmlns:a16="http://schemas.microsoft.com/office/drawing/2014/main" id="{00000000-0008-0000-0000-000002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3"/>
              </a:graphicData>
            </a:graphic>
          </wp:inline>
        </w:drawing>
      </w:r>
    </w:p>
    <w:p w14:paraId="72F7DB08" w14:textId="77777777" w:rsidR="00A77F0B" w:rsidRPr="002516D5" w:rsidRDefault="00A77F0B" w:rsidP="00A77F0B">
      <w:pPr>
        <w:pStyle w:val="Default"/>
        <w:pBdr>
          <w:top w:val="single" w:sz="4" w:space="1" w:color="auto"/>
          <w:left w:val="single" w:sz="4" w:space="4" w:color="auto"/>
          <w:bottom w:val="single" w:sz="4" w:space="1" w:color="auto"/>
          <w:right w:val="single" w:sz="4" w:space="4" w:color="auto"/>
        </w:pBdr>
        <w:shd w:val="clear" w:color="auto" w:fill="CBD5DE" w:themeFill="accent1" w:themeFillTint="66"/>
        <w:spacing w:line="276" w:lineRule="auto"/>
        <w:jc w:val="center"/>
        <w:rPr>
          <w:rFonts w:ascii="Century Gothic" w:hAnsi="Century Gothic" w:cs="Times New Roman"/>
          <w:b/>
          <w:color w:val="000000" w:themeColor="text1"/>
        </w:rPr>
      </w:pPr>
      <w:r w:rsidRPr="002516D5">
        <w:rPr>
          <w:rFonts w:ascii="Century Gothic" w:hAnsi="Century Gothic" w:cs="Times New Roman"/>
          <w:b/>
          <w:color w:val="000000" w:themeColor="text1"/>
        </w:rPr>
        <w:t xml:space="preserve">DÖNEM V STAJI </w:t>
      </w:r>
    </w:p>
    <w:p w14:paraId="299ABCDE" w14:textId="77777777" w:rsidR="00A77F0B" w:rsidRPr="002516D5" w:rsidRDefault="00A77F0B" w:rsidP="00A77F0B">
      <w:pPr>
        <w:pStyle w:val="Default"/>
        <w:pBdr>
          <w:top w:val="single" w:sz="4" w:space="1" w:color="auto"/>
          <w:left w:val="single" w:sz="4" w:space="4" w:color="auto"/>
          <w:bottom w:val="single" w:sz="4" w:space="1" w:color="auto"/>
          <w:right w:val="single" w:sz="4" w:space="4" w:color="auto"/>
        </w:pBdr>
        <w:shd w:val="clear" w:color="auto" w:fill="CBD5DE" w:themeFill="accent1" w:themeFillTint="66"/>
        <w:spacing w:line="276" w:lineRule="auto"/>
        <w:jc w:val="both"/>
        <w:rPr>
          <w:rFonts w:ascii="Century Gothic" w:hAnsi="Century Gothic" w:cs="Times New Roman"/>
          <w:bCs/>
          <w:color w:val="000000" w:themeColor="text1"/>
          <w:sz w:val="20"/>
          <w:szCs w:val="20"/>
        </w:rPr>
      </w:pPr>
      <w:r w:rsidRPr="002516D5">
        <w:rPr>
          <w:rFonts w:ascii="Century Gothic" w:hAnsi="Century Gothic" w:cs="Times New Roman"/>
          <w:bCs/>
          <w:color w:val="000000" w:themeColor="text1"/>
          <w:sz w:val="20"/>
          <w:szCs w:val="20"/>
        </w:rPr>
        <w:t>Dönem V stajları ortalama puanlarının dağılımı incelendiğinde dolaşım stajının 4,0 ile en düşük, Enfeksiyon hastalıkları, Nöroloji ve Ortopedi stajlarının 4,5 ortalama puanı ile en yüksek ortalama puana sahip olduğu izlenmektedir.</w:t>
      </w:r>
    </w:p>
    <w:p w14:paraId="304C46F9" w14:textId="77777777" w:rsidR="00A77F0B" w:rsidRPr="002516D5" w:rsidRDefault="00A77F0B" w:rsidP="00A77F0B">
      <w:pPr>
        <w:rPr>
          <w:rFonts w:ascii="Century Gothic" w:hAnsi="Century Gothic"/>
          <w:b/>
          <w:color w:val="000000"/>
          <w:sz w:val="24"/>
          <w:szCs w:val="24"/>
          <w:lang w:val="tr-TR"/>
        </w:rPr>
      </w:pPr>
      <w:r w:rsidRPr="002516D5">
        <w:rPr>
          <w:rFonts w:ascii="Century Gothic" w:hAnsi="Century Gothic"/>
          <w:b/>
          <w:color w:val="000000"/>
          <w:sz w:val="24"/>
          <w:szCs w:val="24"/>
          <w:lang w:val="tr-TR"/>
        </w:rPr>
        <w:br w:type="page"/>
      </w:r>
    </w:p>
    <w:p w14:paraId="19305419" w14:textId="77777777" w:rsidR="00844EF0" w:rsidRPr="002516D5" w:rsidRDefault="00844EF0" w:rsidP="00A77F0B">
      <w:pPr>
        <w:rPr>
          <w:rFonts w:ascii="Century Gothic" w:hAnsi="Century Gothic"/>
          <w:b/>
          <w:sz w:val="24"/>
          <w:szCs w:val="24"/>
          <w:lang w:val="tr-TR"/>
        </w:rPr>
      </w:pPr>
    </w:p>
    <w:p w14:paraId="794B8C61" w14:textId="1C739538" w:rsidR="00A77F0B" w:rsidRPr="002516D5" w:rsidRDefault="00A77F0B" w:rsidP="00A77F0B">
      <w:pPr>
        <w:rPr>
          <w:rFonts w:ascii="Century Gothic" w:hAnsi="Century Gothic"/>
          <w:b/>
          <w:sz w:val="24"/>
          <w:szCs w:val="24"/>
          <w:lang w:val="tr-TR"/>
        </w:rPr>
      </w:pPr>
      <w:r w:rsidRPr="002516D5">
        <w:rPr>
          <w:rFonts w:ascii="Century Gothic" w:hAnsi="Century Gothic"/>
          <w:b/>
          <w:sz w:val="24"/>
          <w:szCs w:val="24"/>
          <w:lang w:val="tr-TR"/>
        </w:rPr>
        <w:t>DÖNEM V-ENFEKSIYON HASTALIKLARI STAJI</w:t>
      </w:r>
    </w:p>
    <w:p w14:paraId="625561D8" w14:textId="77777777" w:rsidR="00A77F0B" w:rsidRPr="002516D5" w:rsidRDefault="00A77F0B" w:rsidP="00A77F0B">
      <w:pPr>
        <w:rPr>
          <w:rFonts w:ascii="Century Gothic" w:hAnsi="Century Gothic"/>
          <w:b/>
          <w:sz w:val="24"/>
          <w:szCs w:val="24"/>
          <w:lang w:val="tr-TR"/>
        </w:rPr>
      </w:pPr>
      <w:r w:rsidRPr="002516D5">
        <w:rPr>
          <w:noProof/>
          <w:lang w:val="tr-TR" w:eastAsia="tr-TR"/>
        </w:rPr>
        <w:drawing>
          <wp:inline distT="0" distB="0" distL="0" distR="0" wp14:anchorId="50809788" wp14:editId="704218F1">
            <wp:extent cx="5760720" cy="2936875"/>
            <wp:effectExtent l="0" t="0" r="11430" b="15875"/>
            <wp:docPr id="289" name="Grafik 289">
              <a:extLst xmlns:a="http://schemas.openxmlformats.org/drawingml/2006/main">
                <a:ext uri="{FF2B5EF4-FFF2-40B4-BE49-F238E27FC236}">
                  <a16:creationId xmlns:a16="http://schemas.microsoft.com/office/drawing/2014/main" id="{00000000-0008-0000-0000-00001D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4"/>
              </a:graphicData>
            </a:graphic>
          </wp:inline>
        </w:drawing>
      </w:r>
    </w:p>
    <w:p w14:paraId="00977802" w14:textId="77777777" w:rsidR="00A77F0B" w:rsidRPr="002516D5" w:rsidRDefault="00A77F0B" w:rsidP="00A77F0B">
      <w:pPr>
        <w:pStyle w:val="Default"/>
        <w:pBdr>
          <w:top w:val="single" w:sz="4" w:space="1" w:color="auto"/>
          <w:left w:val="single" w:sz="4" w:space="4" w:color="auto"/>
          <w:bottom w:val="single" w:sz="4" w:space="1" w:color="auto"/>
          <w:right w:val="single" w:sz="4" w:space="4" w:color="auto"/>
        </w:pBdr>
        <w:shd w:val="clear" w:color="auto" w:fill="CBD5DE" w:themeFill="accent1" w:themeFillTint="66"/>
        <w:spacing w:line="276" w:lineRule="auto"/>
        <w:jc w:val="center"/>
        <w:rPr>
          <w:rFonts w:ascii="Century Gothic" w:hAnsi="Century Gothic" w:cs="Times New Roman"/>
          <w:b/>
          <w:color w:val="000000" w:themeColor="text1"/>
        </w:rPr>
      </w:pPr>
      <w:r w:rsidRPr="002516D5">
        <w:rPr>
          <w:rFonts w:ascii="Century Gothic" w:hAnsi="Century Gothic" w:cs="Times New Roman"/>
          <w:b/>
          <w:color w:val="000000" w:themeColor="text1"/>
        </w:rPr>
        <w:t>DÖNEM V-ENFEKSIYON HASTALIKLARI STAJI ÖNERİLER</w:t>
      </w:r>
    </w:p>
    <w:p w14:paraId="4DE3A4B7" w14:textId="77777777" w:rsidR="00A77F0B" w:rsidRPr="002516D5" w:rsidRDefault="00A77F0B" w:rsidP="00A77F0B">
      <w:pPr>
        <w:pStyle w:val="Default"/>
        <w:numPr>
          <w:ilvl w:val="0"/>
          <w:numId w:val="10"/>
        </w:numPr>
        <w:pBdr>
          <w:top w:val="single" w:sz="4" w:space="1" w:color="auto"/>
          <w:left w:val="single" w:sz="4" w:space="4" w:color="auto"/>
          <w:bottom w:val="single" w:sz="4" w:space="1" w:color="auto"/>
          <w:right w:val="single" w:sz="4" w:space="4" w:color="auto"/>
        </w:pBdr>
        <w:shd w:val="clear" w:color="auto" w:fill="CBD5DE" w:themeFill="accent1" w:themeFillTint="66"/>
        <w:spacing w:line="276" w:lineRule="auto"/>
        <w:jc w:val="both"/>
        <w:rPr>
          <w:rFonts w:ascii="Century Gothic" w:hAnsi="Century Gothic" w:cs="Times New Roman"/>
          <w:color w:val="000000" w:themeColor="text1"/>
          <w:sz w:val="20"/>
          <w:szCs w:val="20"/>
        </w:rPr>
      </w:pPr>
      <w:r w:rsidRPr="002516D5">
        <w:rPr>
          <w:rFonts w:ascii="Century Gothic" w:hAnsi="Century Gothic" w:cs="Times New Roman"/>
          <w:color w:val="000000" w:themeColor="text1"/>
          <w:sz w:val="20"/>
          <w:szCs w:val="20"/>
        </w:rPr>
        <w:t xml:space="preserve">Staj geri bildiriminde tüm puanlar 4.4 ile 4.7 arasındadır. Önceki eğitim dönemine göre ortalama puanlarda yükselme izlenmiştir. </w:t>
      </w:r>
    </w:p>
    <w:p w14:paraId="3132DEF8" w14:textId="77777777" w:rsidR="00A77F0B" w:rsidRPr="002516D5" w:rsidRDefault="00A77F0B" w:rsidP="00A77F0B">
      <w:pPr>
        <w:rPr>
          <w:rFonts w:ascii="Century Gothic" w:hAnsi="Century Gothic"/>
          <w:b/>
          <w:color w:val="000000"/>
          <w:sz w:val="24"/>
          <w:szCs w:val="24"/>
          <w:lang w:val="tr-TR"/>
        </w:rPr>
      </w:pPr>
      <w:r w:rsidRPr="002516D5">
        <w:rPr>
          <w:rFonts w:ascii="Century Gothic" w:hAnsi="Century Gothic"/>
          <w:b/>
          <w:color w:val="000000"/>
          <w:sz w:val="24"/>
          <w:szCs w:val="24"/>
          <w:lang w:val="tr-TR"/>
        </w:rPr>
        <w:br w:type="page"/>
      </w:r>
    </w:p>
    <w:p w14:paraId="0170C3F6" w14:textId="77777777" w:rsidR="00844EF0" w:rsidRPr="002516D5" w:rsidRDefault="00844EF0" w:rsidP="00A77F0B">
      <w:pPr>
        <w:rPr>
          <w:rFonts w:ascii="Century Gothic" w:hAnsi="Century Gothic"/>
          <w:b/>
          <w:color w:val="000000"/>
          <w:sz w:val="24"/>
          <w:szCs w:val="24"/>
          <w:lang w:val="tr-TR"/>
        </w:rPr>
      </w:pPr>
    </w:p>
    <w:p w14:paraId="07A090E9" w14:textId="6E16F2E2" w:rsidR="00A77F0B" w:rsidRPr="002516D5" w:rsidRDefault="00A77F0B" w:rsidP="00A77F0B">
      <w:pPr>
        <w:rPr>
          <w:rFonts w:ascii="Century Gothic" w:hAnsi="Century Gothic"/>
          <w:b/>
          <w:sz w:val="24"/>
          <w:szCs w:val="24"/>
          <w:lang w:val="tr-TR"/>
        </w:rPr>
      </w:pPr>
      <w:r w:rsidRPr="002516D5">
        <w:rPr>
          <w:rFonts w:ascii="Century Gothic" w:hAnsi="Century Gothic"/>
          <w:b/>
          <w:color w:val="000000"/>
          <w:sz w:val="24"/>
          <w:szCs w:val="24"/>
          <w:lang w:val="tr-TR"/>
        </w:rPr>
        <w:t xml:space="preserve">DÖNEM V- </w:t>
      </w:r>
      <w:r w:rsidRPr="002516D5">
        <w:rPr>
          <w:rFonts w:ascii="Century Gothic" w:hAnsi="Century Gothic"/>
          <w:b/>
          <w:sz w:val="24"/>
          <w:szCs w:val="24"/>
          <w:lang w:val="tr-TR"/>
        </w:rPr>
        <w:t>KBB STAJI</w:t>
      </w:r>
    </w:p>
    <w:p w14:paraId="35E3F2B1" w14:textId="77777777" w:rsidR="00A77F0B" w:rsidRPr="002516D5" w:rsidRDefault="00A77F0B" w:rsidP="00A77F0B">
      <w:pPr>
        <w:spacing w:line="360" w:lineRule="auto"/>
        <w:rPr>
          <w:rFonts w:ascii="Century Gothic" w:hAnsi="Century Gothic"/>
          <w:b/>
          <w:lang w:val="tr-TR"/>
        </w:rPr>
      </w:pPr>
      <w:r w:rsidRPr="002516D5">
        <w:rPr>
          <w:noProof/>
          <w:lang w:val="tr-TR" w:eastAsia="tr-TR"/>
        </w:rPr>
        <w:drawing>
          <wp:inline distT="0" distB="0" distL="0" distR="0" wp14:anchorId="32C3BBE7" wp14:editId="1A0C6B8E">
            <wp:extent cx="5760720" cy="2904490"/>
            <wp:effectExtent l="0" t="0" r="11430" b="10160"/>
            <wp:docPr id="290" name="Grafik 290">
              <a:extLst xmlns:a="http://schemas.openxmlformats.org/drawingml/2006/main">
                <a:ext uri="{FF2B5EF4-FFF2-40B4-BE49-F238E27FC236}">
                  <a16:creationId xmlns:a16="http://schemas.microsoft.com/office/drawing/2014/main" id="{00000000-0008-0000-0000-000035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5"/>
              </a:graphicData>
            </a:graphic>
          </wp:inline>
        </w:drawing>
      </w:r>
    </w:p>
    <w:p w14:paraId="04E2450C" w14:textId="77777777" w:rsidR="00A77F0B" w:rsidRPr="002516D5" w:rsidRDefault="00A77F0B" w:rsidP="00A77F0B">
      <w:pPr>
        <w:spacing w:after="0" w:line="360" w:lineRule="auto"/>
        <w:rPr>
          <w:rFonts w:ascii="Century Gothic" w:hAnsi="Century Gothic"/>
          <w:color w:val="000000"/>
          <w:lang w:val="tr-TR"/>
        </w:rPr>
      </w:pPr>
    </w:p>
    <w:p w14:paraId="777FA18B" w14:textId="77777777" w:rsidR="00A77F0B" w:rsidRPr="002516D5" w:rsidRDefault="00A77F0B" w:rsidP="00A77F0B">
      <w:pPr>
        <w:pStyle w:val="Default"/>
        <w:pBdr>
          <w:top w:val="single" w:sz="4" w:space="1" w:color="auto"/>
          <w:left w:val="single" w:sz="4" w:space="4" w:color="auto"/>
          <w:bottom w:val="single" w:sz="4" w:space="1" w:color="auto"/>
          <w:right w:val="single" w:sz="4" w:space="4" w:color="auto"/>
        </w:pBdr>
        <w:shd w:val="clear" w:color="auto" w:fill="CBD5DE" w:themeFill="accent1" w:themeFillTint="66"/>
        <w:spacing w:line="276" w:lineRule="auto"/>
        <w:jc w:val="center"/>
        <w:rPr>
          <w:rFonts w:ascii="Century Gothic" w:hAnsi="Century Gothic" w:cs="Times New Roman"/>
          <w:b/>
          <w:color w:val="000000" w:themeColor="text1"/>
          <w:szCs w:val="20"/>
        </w:rPr>
      </w:pPr>
      <w:r w:rsidRPr="002516D5">
        <w:rPr>
          <w:rFonts w:ascii="Century Gothic" w:hAnsi="Century Gothic" w:cs="Times New Roman"/>
          <w:b/>
          <w:color w:val="000000" w:themeColor="text1"/>
          <w:szCs w:val="20"/>
        </w:rPr>
        <w:t>DÖNEM V- KBB STAJI ÖNERİLER</w:t>
      </w:r>
    </w:p>
    <w:p w14:paraId="76653692" w14:textId="77777777" w:rsidR="00A77F0B" w:rsidRPr="002516D5" w:rsidRDefault="00A77F0B" w:rsidP="00A77F0B">
      <w:pPr>
        <w:pStyle w:val="Default"/>
        <w:numPr>
          <w:ilvl w:val="0"/>
          <w:numId w:val="10"/>
        </w:numPr>
        <w:pBdr>
          <w:top w:val="single" w:sz="4" w:space="1" w:color="auto"/>
          <w:left w:val="single" w:sz="4" w:space="4" w:color="auto"/>
          <w:bottom w:val="single" w:sz="4" w:space="1" w:color="auto"/>
          <w:right w:val="single" w:sz="4" w:space="4" w:color="auto"/>
        </w:pBdr>
        <w:shd w:val="clear" w:color="auto" w:fill="CBD5DE" w:themeFill="accent1" w:themeFillTint="66"/>
        <w:spacing w:line="276" w:lineRule="auto"/>
        <w:jc w:val="both"/>
        <w:rPr>
          <w:rFonts w:ascii="Century Gothic" w:hAnsi="Century Gothic" w:cs="Times New Roman"/>
          <w:color w:val="000000" w:themeColor="text1"/>
          <w:sz w:val="20"/>
          <w:szCs w:val="20"/>
        </w:rPr>
      </w:pPr>
      <w:r w:rsidRPr="002516D5">
        <w:rPr>
          <w:rFonts w:ascii="Century Gothic" w:hAnsi="Century Gothic" w:cs="Times New Roman"/>
          <w:color w:val="000000" w:themeColor="text1"/>
          <w:sz w:val="20"/>
          <w:szCs w:val="20"/>
        </w:rPr>
        <w:t xml:space="preserve">Genel olarak geri bildirim puanları yüksektir. En düşük puan 3,8 ile klinik ders konuları ile ilgili kaynakça sunuldu maddesidir. Stajdan genel olarak memnuniyet yüksektir. Gelecek eğitim döneminde öğrencilere yararlanacakları kaynakça listesinin verilmesi önerilir. </w:t>
      </w:r>
    </w:p>
    <w:p w14:paraId="23EB8098" w14:textId="77777777" w:rsidR="00A77F0B" w:rsidRPr="002516D5" w:rsidRDefault="00A77F0B" w:rsidP="00A77F0B">
      <w:pPr>
        <w:spacing w:after="0"/>
        <w:rPr>
          <w:rFonts w:ascii="Century Gothic" w:hAnsi="Century Gothic"/>
          <w:b/>
          <w:lang w:val="tr-TR"/>
        </w:rPr>
      </w:pPr>
    </w:p>
    <w:p w14:paraId="1CB0FCF2" w14:textId="77777777" w:rsidR="00A77F0B" w:rsidRPr="002516D5" w:rsidRDefault="00A77F0B" w:rsidP="00A77F0B">
      <w:pPr>
        <w:rPr>
          <w:rFonts w:ascii="Century Gothic" w:hAnsi="Century Gothic"/>
          <w:b/>
          <w:sz w:val="24"/>
          <w:lang w:val="tr-TR"/>
        </w:rPr>
      </w:pPr>
      <w:r w:rsidRPr="002516D5">
        <w:rPr>
          <w:rFonts w:ascii="Century Gothic" w:hAnsi="Century Gothic"/>
          <w:b/>
          <w:sz w:val="24"/>
          <w:lang w:val="tr-TR"/>
        </w:rPr>
        <w:br w:type="page"/>
      </w:r>
    </w:p>
    <w:p w14:paraId="37844A55" w14:textId="77777777" w:rsidR="00844EF0" w:rsidRPr="002516D5" w:rsidRDefault="00844EF0" w:rsidP="00A77F0B">
      <w:pPr>
        <w:rPr>
          <w:rFonts w:ascii="Century Gothic" w:hAnsi="Century Gothic"/>
          <w:b/>
          <w:sz w:val="24"/>
          <w:lang w:val="tr-TR"/>
        </w:rPr>
      </w:pPr>
    </w:p>
    <w:p w14:paraId="4CE48C75" w14:textId="5E1A7195" w:rsidR="00A77F0B" w:rsidRPr="002516D5" w:rsidRDefault="00A77F0B" w:rsidP="00A77F0B">
      <w:pPr>
        <w:rPr>
          <w:rFonts w:ascii="Century Gothic" w:hAnsi="Century Gothic"/>
          <w:b/>
          <w:sz w:val="24"/>
          <w:lang w:val="tr-TR"/>
        </w:rPr>
      </w:pPr>
      <w:r w:rsidRPr="002516D5">
        <w:rPr>
          <w:rFonts w:ascii="Century Gothic" w:hAnsi="Century Gothic"/>
          <w:b/>
          <w:sz w:val="24"/>
          <w:lang w:val="tr-TR"/>
        </w:rPr>
        <w:t>DÖNEM V- HAREKET SISTEMI (FTR-ORTOPEDI) STAJI</w:t>
      </w:r>
    </w:p>
    <w:p w14:paraId="76ED3559" w14:textId="77777777" w:rsidR="00A77F0B" w:rsidRPr="002516D5" w:rsidRDefault="00A77F0B" w:rsidP="00A77F0B">
      <w:pPr>
        <w:spacing w:line="360" w:lineRule="auto"/>
        <w:rPr>
          <w:rFonts w:ascii="Century Gothic" w:hAnsi="Century Gothic"/>
          <w:b/>
          <w:lang w:val="tr-TR"/>
        </w:rPr>
      </w:pPr>
      <w:r w:rsidRPr="002516D5">
        <w:rPr>
          <w:noProof/>
          <w:lang w:val="tr-TR" w:eastAsia="tr-TR"/>
        </w:rPr>
        <w:drawing>
          <wp:inline distT="0" distB="0" distL="0" distR="0" wp14:anchorId="6986E9DF" wp14:editId="77C6EE32">
            <wp:extent cx="5760720" cy="3055620"/>
            <wp:effectExtent l="0" t="0" r="11430" b="11430"/>
            <wp:docPr id="291" name="Grafik 291">
              <a:extLst xmlns:a="http://schemas.openxmlformats.org/drawingml/2006/main">
                <a:ext uri="{FF2B5EF4-FFF2-40B4-BE49-F238E27FC236}">
                  <a16:creationId xmlns:a16="http://schemas.microsoft.com/office/drawing/2014/main" id="{00000000-0008-0000-0000-00001F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6"/>
              </a:graphicData>
            </a:graphic>
          </wp:inline>
        </w:drawing>
      </w:r>
    </w:p>
    <w:p w14:paraId="0524972A" w14:textId="77777777" w:rsidR="00A77F0B" w:rsidRPr="002516D5" w:rsidRDefault="00A77F0B" w:rsidP="00A77F0B">
      <w:pPr>
        <w:spacing w:line="360" w:lineRule="auto"/>
        <w:rPr>
          <w:rFonts w:ascii="Century Gothic" w:hAnsi="Century Gothic"/>
          <w:b/>
          <w:lang w:val="tr-TR"/>
        </w:rPr>
      </w:pPr>
      <w:r w:rsidRPr="002516D5">
        <w:rPr>
          <w:noProof/>
          <w:lang w:val="tr-TR" w:eastAsia="tr-TR"/>
        </w:rPr>
        <w:drawing>
          <wp:inline distT="0" distB="0" distL="0" distR="0" wp14:anchorId="25ACDA5E" wp14:editId="734218B2">
            <wp:extent cx="5657850" cy="3476625"/>
            <wp:effectExtent l="0" t="0" r="0" b="9525"/>
            <wp:docPr id="292" name="Grafik 292">
              <a:extLst xmlns:a="http://schemas.openxmlformats.org/drawingml/2006/main">
                <a:ext uri="{FF2B5EF4-FFF2-40B4-BE49-F238E27FC236}">
                  <a16:creationId xmlns:a16="http://schemas.microsoft.com/office/drawing/2014/main" id="{00000000-0008-0000-0000-000039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7"/>
              </a:graphicData>
            </a:graphic>
          </wp:inline>
        </w:drawing>
      </w:r>
    </w:p>
    <w:p w14:paraId="784C5ABA" w14:textId="77777777" w:rsidR="00A77F0B" w:rsidRPr="002516D5" w:rsidRDefault="00A77F0B" w:rsidP="00A77F0B">
      <w:pPr>
        <w:pStyle w:val="Default"/>
        <w:pBdr>
          <w:top w:val="single" w:sz="4" w:space="1" w:color="auto"/>
          <w:left w:val="single" w:sz="4" w:space="4" w:color="auto"/>
          <w:bottom w:val="single" w:sz="4" w:space="1" w:color="auto"/>
          <w:right w:val="single" w:sz="4" w:space="4" w:color="auto"/>
        </w:pBdr>
        <w:shd w:val="clear" w:color="auto" w:fill="CBD5DE" w:themeFill="accent1" w:themeFillTint="66"/>
        <w:spacing w:line="276" w:lineRule="auto"/>
        <w:jc w:val="center"/>
        <w:rPr>
          <w:rFonts w:ascii="Century Gothic" w:hAnsi="Century Gothic" w:cs="Times New Roman"/>
          <w:b/>
          <w:color w:val="000000" w:themeColor="text1"/>
        </w:rPr>
      </w:pPr>
      <w:r w:rsidRPr="002516D5">
        <w:rPr>
          <w:rFonts w:ascii="Century Gothic" w:hAnsi="Century Gothic" w:cs="Times New Roman"/>
          <w:b/>
          <w:color w:val="000000" w:themeColor="text1"/>
        </w:rPr>
        <w:t>DÖNEM V- HAREKET SISTEMI (FTR-ORTOPEDI) STAJI</w:t>
      </w:r>
    </w:p>
    <w:p w14:paraId="24417C0C" w14:textId="77777777" w:rsidR="00A77F0B" w:rsidRPr="002516D5" w:rsidRDefault="00A77F0B" w:rsidP="00A77F0B">
      <w:pPr>
        <w:pStyle w:val="Default"/>
        <w:numPr>
          <w:ilvl w:val="0"/>
          <w:numId w:val="10"/>
        </w:numPr>
        <w:pBdr>
          <w:top w:val="single" w:sz="4" w:space="1" w:color="auto"/>
          <w:left w:val="single" w:sz="4" w:space="4" w:color="auto"/>
          <w:bottom w:val="single" w:sz="4" w:space="1" w:color="auto"/>
          <w:right w:val="single" w:sz="4" w:space="4" w:color="auto"/>
        </w:pBdr>
        <w:shd w:val="clear" w:color="auto" w:fill="CBD5DE" w:themeFill="accent1" w:themeFillTint="66"/>
        <w:spacing w:line="276" w:lineRule="auto"/>
        <w:jc w:val="both"/>
        <w:rPr>
          <w:rFonts w:ascii="Century Gothic" w:hAnsi="Century Gothic" w:cs="Times New Roman"/>
          <w:color w:val="000000" w:themeColor="text1"/>
          <w:sz w:val="20"/>
          <w:szCs w:val="20"/>
        </w:rPr>
      </w:pPr>
      <w:r w:rsidRPr="002516D5">
        <w:rPr>
          <w:rFonts w:ascii="Century Gothic" w:hAnsi="Century Gothic" w:cs="Times New Roman"/>
          <w:color w:val="000000" w:themeColor="text1"/>
          <w:sz w:val="20"/>
          <w:szCs w:val="20"/>
        </w:rPr>
        <w:t xml:space="preserve">Genel olarak FTR geri bildirim puanları 4.0 ile 4.7 arasındadır. Ortopedi ve travmatoloji Anabilim dalı Staj değerlendirme puanlar ise 3,9-4,8 arasında değişmektedir. Ders konuları ile ilgili kaynakça sunulmaması diğer maddelere göre düşük ortalama puanına sahiptir. </w:t>
      </w:r>
    </w:p>
    <w:p w14:paraId="7F40902D" w14:textId="77777777" w:rsidR="00A77F0B" w:rsidRPr="002516D5" w:rsidRDefault="00A77F0B" w:rsidP="00A77F0B">
      <w:pPr>
        <w:pStyle w:val="Default"/>
        <w:numPr>
          <w:ilvl w:val="0"/>
          <w:numId w:val="10"/>
        </w:numPr>
        <w:pBdr>
          <w:top w:val="single" w:sz="4" w:space="1" w:color="auto"/>
          <w:left w:val="single" w:sz="4" w:space="4" w:color="auto"/>
          <w:bottom w:val="single" w:sz="4" w:space="1" w:color="auto"/>
          <w:right w:val="single" w:sz="4" w:space="4" w:color="auto"/>
        </w:pBdr>
        <w:shd w:val="clear" w:color="auto" w:fill="CBD5DE" w:themeFill="accent1" w:themeFillTint="66"/>
        <w:spacing w:line="276" w:lineRule="auto"/>
        <w:jc w:val="both"/>
        <w:rPr>
          <w:rFonts w:ascii="Century Gothic" w:hAnsi="Century Gothic" w:cs="Times New Roman"/>
          <w:color w:val="000000" w:themeColor="text1"/>
          <w:sz w:val="20"/>
          <w:szCs w:val="20"/>
        </w:rPr>
      </w:pPr>
      <w:r w:rsidRPr="002516D5">
        <w:rPr>
          <w:rFonts w:ascii="Century Gothic" w:hAnsi="Century Gothic" w:cs="Times New Roman"/>
          <w:color w:val="000000" w:themeColor="text1"/>
          <w:sz w:val="20"/>
          <w:szCs w:val="20"/>
        </w:rPr>
        <w:t xml:space="preserve">Gelecek eğitim döneminde öğrencilere yararlanacakları kaynakça listesinin verilmesi önerilir. </w:t>
      </w:r>
    </w:p>
    <w:p w14:paraId="33528965" w14:textId="77777777" w:rsidR="00844EF0" w:rsidRPr="002516D5" w:rsidRDefault="00844EF0" w:rsidP="00A77F0B">
      <w:pPr>
        <w:rPr>
          <w:rFonts w:ascii="Century Gothic" w:hAnsi="Century Gothic"/>
          <w:b/>
          <w:sz w:val="24"/>
          <w:lang w:val="tr-TR"/>
        </w:rPr>
      </w:pPr>
    </w:p>
    <w:p w14:paraId="6AE81AE9" w14:textId="69245EB7" w:rsidR="00A77F0B" w:rsidRPr="002516D5" w:rsidRDefault="00A77F0B" w:rsidP="00A77F0B">
      <w:pPr>
        <w:rPr>
          <w:rFonts w:ascii="Century Gothic" w:hAnsi="Century Gothic"/>
          <w:b/>
          <w:sz w:val="24"/>
          <w:lang w:val="tr-TR"/>
        </w:rPr>
      </w:pPr>
      <w:r w:rsidRPr="002516D5">
        <w:rPr>
          <w:rFonts w:ascii="Century Gothic" w:hAnsi="Century Gothic"/>
          <w:b/>
          <w:sz w:val="24"/>
          <w:lang w:val="tr-TR"/>
        </w:rPr>
        <w:t>DÖNEM V-ACİL TIP STAJI</w:t>
      </w:r>
    </w:p>
    <w:p w14:paraId="655D538E" w14:textId="77777777" w:rsidR="00A77F0B" w:rsidRPr="002516D5" w:rsidRDefault="00A77F0B" w:rsidP="00A77F0B">
      <w:pPr>
        <w:rPr>
          <w:rFonts w:ascii="Century Gothic" w:hAnsi="Century Gothic"/>
          <w:b/>
          <w:sz w:val="24"/>
          <w:lang w:val="tr-TR"/>
        </w:rPr>
      </w:pPr>
      <w:r w:rsidRPr="002516D5">
        <w:rPr>
          <w:noProof/>
          <w:lang w:val="tr-TR" w:eastAsia="tr-TR"/>
        </w:rPr>
        <w:drawing>
          <wp:inline distT="0" distB="0" distL="0" distR="0" wp14:anchorId="49BA489E" wp14:editId="0A80BB3B">
            <wp:extent cx="5760720" cy="4794250"/>
            <wp:effectExtent l="0" t="0" r="11430" b="6350"/>
            <wp:docPr id="303" name="Grafik 303">
              <a:extLst xmlns:a="http://schemas.openxmlformats.org/drawingml/2006/main">
                <a:ext uri="{FF2B5EF4-FFF2-40B4-BE49-F238E27FC236}">
                  <a16:creationId xmlns:a16="http://schemas.microsoft.com/office/drawing/2014/main" id="{00000000-0008-0000-0000-000004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8"/>
              </a:graphicData>
            </a:graphic>
          </wp:inline>
        </w:drawing>
      </w:r>
    </w:p>
    <w:p w14:paraId="485B529D" w14:textId="77777777" w:rsidR="00A77F0B" w:rsidRPr="002516D5" w:rsidRDefault="00A77F0B" w:rsidP="00A77F0B">
      <w:pPr>
        <w:pStyle w:val="Default"/>
        <w:pBdr>
          <w:top w:val="single" w:sz="4" w:space="1" w:color="auto"/>
          <w:left w:val="single" w:sz="4" w:space="4" w:color="auto"/>
          <w:bottom w:val="single" w:sz="4" w:space="1" w:color="auto"/>
          <w:right w:val="single" w:sz="4" w:space="4" w:color="auto"/>
        </w:pBdr>
        <w:shd w:val="clear" w:color="auto" w:fill="CBD5DE" w:themeFill="accent1" w:themeFillTint="66"/>
        <w:spacing w:line="276" w:lineRule="auto"/>
        <w:jc w:val="center"/>
        <w:rPr>
          <w:rFonts w:ascii="Century Gothic" w:hAnsi="Century Gothic" w:cs="Times New Roman"/>
          <w:b/>
          <w:color w:val="000000" w:themeColor="text1"/>
          <w:szCs w:val="20"/>
        </w:rPr>
      </w:pPr>
      <w:r w:rsidRPr="002516D5">
        <w:rPr>
          <w:rFonts w:ascii="Century Gothic" w:hAnsi="Century Gothic" w:cs="Times New Roman"/>
          <w:b/>
          <w:color w:val="000000" w:themeColor="text1"/>
          <w:szCs w:val="20"/>
        </w:rPr>
        <w:t>DÖNEM V-ACIL TIP STAJI ÖNERİLER</w:t>
      </w:r>
    </w:p>
    <w:p w14:paraId="727D3DAE" w14:textId="77777777" w:rsidR="00A77F0B" w:rsidRPr="002516D5" w:rsidRDefault="00A77F0B" w:rsidP="00A77F0B">
      <w:pPr>
        <w:pStyle w:val="Default"/>
        <w:numPr>
          <w:ilvl w:val="0"/>
          <w:numId w:val="10"/>
        </w:numPr>
        <w:pBdr>
          <w:top w:val="single" w:sz="4" w:space="1" w:color="auto"/>
          <w:left w:val="single" w:sz="4" w:space="4" w:color="auto"/>
          <w:bottom w:val="single" w:sz="4" w:space="1" w:color="auto"/>
          <w:right w:val="single" w:sz="4" w:space="4" w:color="auto"/>
        </w:pBdr>
        <w:shd w:val="clear" w:color="auto" w:fill="CBD5DE" w:themeFill="accent1" w:themeFillTint="66"/>
        <w:spacing w:line="276" w:lineRule="auto"/>
        <w:jc w:val="both"/>
        <w:rPr>
          <w:rFonts w:ascii="Century Gothic" w:hAnsi="Century Gothic" w:cs="Times New Roman"/>
          <w:color w:val="000000" w:themeColor="text1"/>
          <w:sz w:val="20"/>
          <w:szCs w:val="20"/>
        </w:rPr>
      </w:pPr>
      <w:r w:rsidRPr="002516D5">
        <w:rPr>
          <w:rFonts w:ascii="Century Gothic" w:hAnsi="Century Gothic" w:cs="Times New Roman"/>
          <w:color w:val="000000" w:themeColor="text1"/>
          <w:sz w:val="20"/>
          <w:szCs w:val="20"/>
        </w:rPr>
        <w:t xml:space="preserve">Genel olarak geri bildirim puanları 3,8 ile 4.6 arasındadır. Stajın süresi iyi organize edilmişti maddesine </w:t>
      </w:r>
      <w:proofErr w:type="gramStart"/>
      <w:r w:rsidRPr="002516D5">
        <w:rPr>
          <w:rFonts w:ascii="Century Gothic" w:hAnsi="Century Gothic" w:cs="Times New Roman"/>
          <w:color w:val="000000" w:themeColor="text1"/>
          <w:sz w:val="20"/>
          <w:szCs w:val="20"/>
        </w:rPr>
        <w:t>3.8</w:t>
      </w:r>
      <w:proofErr w:type="gramEnd"/>
      <w:r w:rsidRPr="002516D5">
        <w:rPr>
          <w:rFonts w:ascii="Century Gothic" w:hAnsi="Century Gothic" w:cs="Times New Roman"/>
          <w:color w:val="000000" w:themeColor="text1"/>
          <w:sz w:val="20"/>
          <w:szCs w:val="20"/>
        </w:rPr>
        <w:t xml:space="preserve"> puan verilmiştir </w:t>
      </w:r>
    </w:p>
    <w:p w14:paraId="49B42496" w14:textId="77777777" w:rsidR="00A77F0B" w:rsidRPr="002516D5" w:rsidRDefault="00A77F0B" w:rsidP="00A77F0B">
      <w:pPr>
        <w:pStyle w:val="Default"/>
        <w:numPr>
          <w:ilvl w:val="0"/>
          <w:numId w:val="10"/>
        </w:numPr>
        <w:pBdr>
          <w:top w:val="single" w:sz="4" w:space="1" w:color="auto"/>
          <w:left w:val="single" w:sz="4" w:space="4" w:color="auto"/>
          <w:bottom w:val="single" w:sz="4" w:space="1" w:color="auto"/>
          <w:right w:val="single" w:sz="4" w:space="4" w:color="auto"/>
        </w:pBdr>
        <w:shd w:val="clear" w:color="auto" w:fill="CBD5DE" w:themeFill="accent1" w:themeFillTint="66"/>
        <w:spacing w:line="360" w:lineRule="auto"/>
        <w:jc w:val="both"/>
        <w:rPr>
          <w:rFonts w:ascii="Century Gothic" w:hAnsi="Century Gothic"/>
          <w:b/>
        </w:rPr>
      </w:pPr>
      <w:r w:rsidRPr="002516D5">
        <w:rPr>
          <w:rFonts w:ascii="Century Gothic" w:hAnsi="Century Gothic" w:cs="Times New Roman"/>
          <w:color w:val="000000" w:themeColor="text1"/>
          <w:sz w:val="20"/>
          <w:szCs w:val="20"/>
        </w:rPr>
        <w:t>Amaç ve hedeflere göre program içeriği gözden geçirilmelidir</w:t>
      </w:r>
    </w:p>
    <w:p w14:paraId="1EEC6962" w14:textId="77777777" w:rsidR="00A77F0B" w:rsidRPr="002516D5" w:rsidRDefault="00A77F0B" w:rsidP="00A77F0B">
      <w:pPr>
        <w:spacing w:line="360" w:lineRule="auto"/>
        <w:rPr>
          <w:rFonts w:ascii="Century Gothic" w:hAnsi="Century Gothic"/>
          <w:b/>
          <w:lang w:val="tr-TR"/>
        </w:rPr>
      </w:pPr>
    </w:p>
    <w:p w14:paraId="6E9394BD" w14:textId="77777777" w:rsidR="00A77F0B" w:rsidRPr="002516D5" w:rsidRDefault="00A77F0B" w:rsidP="00A77F0B">
      <w:pPr>
        <w:spacing w:line="360" w:lineRule="auto"/>
        <w:rPr>
          <w:rFonts w:ascii="Century Gothic" w:hAnsi="Century Gothic"/>
          <w:b/>
          <w:lang w:val="tr-TR"/>
        </w:rPr>
      </w:pPr>
    </w:p>
    <w:p w14:paraId="2EBE0315" w14:textId="77777777" w:rsidR="00A77F0B" w:rsidRPr="002516D5" w:rsidRDefault="00A77F0B" w:rsidP="00A77F0B">
      <w:pPr>
        <w:spacing w:line="360" w:lineRule="auto"/>
        <w:rPr>
          <w:rFonts w:ascii="Century Gothic" w:hAnsi="Century Gothic"/>
          <w:b/>
          <w:lang w:val="tr-TR"/>
        </w:rPr>
      </w:pPr>
    </w:p>
    <w:p w14:paraId="4A89102C" w14:textId="77777777" w:rsidR="00A77F0B" w:rsidRPr="002516D5" w:rsidRDefault="00A77F0B" w:rsidP="00A77F0B">
      <w:pPr>
        <w:rPr>
          <w:rFonts w:ascii="Century Gothic" w:hAnsi="Century Gothic"/>
          <w:b/>
          <w:lang w:val="tr-TR"/>
        </w:rPr>
      </w:pPr>
      <w:r w:rsidRPr="002516D5">
        <w:rPr>
          <w:rFonts w:ascii="Century Gothic" w:hAnsi="Century Gothic"/>
          <w:b/>
          <w:lang w:val="tr-TR"/>
        </w:rPr>
        <w:br w:type="page"/>
      </w:r>
    </w:p>
    <w:p w14:paraId="096AA0D6" w14:textId="77777777" w:rsidR="00844EF0" w:rsidRPr="002516D5" w:rsidRDefault="00844EF0" w:rsidP="00A77F0B">
      <w:pPr>
        <w:rPr>
          <w:rFonts w:ascii="Century Gothic" w:hAnsi="Century Gothic"/>
          <w:b/>
          <w:sz w:val="24"/>
          <w:lang w:val="tr-TR"/>
        </w:rPr>
      </w:pPr>
    </w:p>
    <w:p w14:paraId="073E5622" w14:textId="006DA549" w:rsidR="00A77F0B" w:rsidRPr="002516D5" w:rsidRDefault="00A77F0B" w:rsidP="00A77F0B">
      <w:pPr>
        <w:rPr>
          <w:rFonts w:ascii="Century Gothic" w:hAnsi="Century Gothic"/>
          <w:b/>
          <w:sz w:val="24"/>
          <w:lang w:val="tr-TR"/>
        </w:rPr>
      </w:pPr>
      <w:r w:rsidRPr="002516D5">
        <w:rPr>
          <w:rFonts w:ascii="Century Gothic" w:hAnsi="Century Gothic"/>
          <w:b/>
          <w:sz w:val="24"/>
          <w:lang w:val="tr-TR"/>
        </w:rPr>
        <w:t>DÖNEM V- RUH SAĞLIĞI VE HASTALIKLARI</w:t>
      </w:r>
    </w:p>
    <w:p w14:paraId="74461AE9" w14:textId="77777777" w:rsidR="00A77F0B" w:rsidRPr="002516D5" w:rsidRDefault="00A77F0B" w:rsidP="00A77F0B">
      <w:pPr>
        <w:spacing w:line="360" w:lineRule="auto"/>
        <w:rPr>
          <w:rFonts w:ascii="Century Gothic" w:hAnsi="Century Gothic"/>
          <w:lang w:val="tr-TR"/>
        </w:rPr>
      </w:pPr>
      <w:r w:rsidRPr="002516D5">
        <w:rPr>
          <w:noProof/>
          <w:lang w:val="tr-TR" w:eastAsia="tr-TR"/>
        </w:rPr>
        <w:drawing>
          <wp:inline distT="0" distB="0" distL="0" distR="0" wp14:anchorId="079B7425" wp14:editId="71C35B46">
            <wp:extent cx="5734050" cy="3538537"/>
            <wp:effectExtent l="0" t="0" r="0" b="5080"/>
            <wp:docPr id="304" name="Grafik 304">
              <a:extLst xmlns:a="http://schemas.openxmlformats.org/drawingml/2006/main">
                <a:ext uri="{FF2B5EF4-FFF2-40B4-BE49-F238E27FC236}">
                  <a16:creationId xmlns:a16="http://schemas.microsoft.com/office/drawing/2014/main" id="{00000000-0008-0000-0000-000032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9"/>
              </a:graphicData>
            </a:graphic>
          </wp:inline>
        </w:drawing>
      </w:r>
    </w:p>
    <w:p w14:paraId="408343AC" w14:textId="77777777" w:rsidR="00A77F0B" w:rsidRPr="002516D5" w:rsidRDefault="00A77F0B" w:rsidP="00A77F0B">
      <w:pPr>
        <w:spacing w:line="360" w:lineRule="auto"/>
        <w:rPr>
          <w:rFonts w:ascii="Century Gothic" w:hAnsi="Century Gothic"/>
          <w:lang w:val="tr-TR"/>
        </w:rPr>
      </w:pPr>
    </w:p>
    <w:p w14:paraId="06C7EE09" w14:textId="77777777" w:rsidR="00A77F0B" w:rsidRPr="002516D5" w:rsidRDefault="00A77F0B" w:rsidP="00A77F0B">
      <w:pPr>
        <w:pStyle w:val="Default"/>
        <w:pBdr>
          <w:top w:val="single" w:sz="4" w:space="1" w:color="auto"/>
          <w:left w:val="single" w:sz="4" w:space="4" w:color="auto"/>
          <w:bottom w:val="single" w:sz="4" w:space="1" w:color="auto"/>
          <w:right w:val="single" w:sz="4" w:space="4" w:color="auto"/>
        </w:pBdr>
        <w:shd w:val="clear" w:color="auto" w:fill="CBD5DE" w:themeFill="accent1" w:themeFillTint="66"/>
        <w:spacing w:line="276" w:lineRule="auto"/>
        <w:jc w:val="center"/>
        <w:rPr>
          <w:rFonts w:ascii="Century Gothic" w:hAnsi="Century Gothic" w:cs="Times New Roman"/>
          <w:b/>
          <w:color w:val="000000" w:themeColor="text1"/>
          <w:szCs w:val="20"/>
        </w:rPr>
      </w:pPr>
      <w:r w:rsidRPr="002516D5">
        <w:rPr>
          <w:rFonts w:ascii="Century Gothic" w:hAnsi="Century Gothic" w:cs="Times New Roman"/>
          <w:b/>
          <w:color w:val="000000" w:themeColor="text1"/>
          <w:szCs w:val="20"/>
        </w:rPr>
        <w:t>DÖNEM V- PSIKIYATRI STAJI ÖNERİLER</w:t>
      </w:r>
    </w:p>
    <w:p w14:paraId="3F038CDC" w14:textId="77777777" w:rsidR="00A77F0B" w:rsidRPr="002516D5" w:rsidRDefault="00A77F0B" w:rsidP="00A77F0B">
      <w:pPr>
        <w:pStyle w:val="Default"/>
        <w:numPr>
          <w:ilvl w:val="0"/>
          <w:numId w:val="10"/>
        </w:numPr>
        <w:pBdr>
          <w:top w:val="single" w:sz="4" w:space="1" w:color="auto"/>
          <w:left w:val="single" w:sz="4" w:space="4" w:color="auto"/>
          <w:bottom w:val="single" w:sz="4" w:space="1" w:color="auto"/>
          <w:right w:val="single" w:sz="4" w:space="4" w:color="auto"/>
        </w:pBdr>
        <w:shd w:val="clear" w:color="auto" w:fill="CBD5DE" w:themeFill="accent1" w:themeFillTint="66"/>
        <w:spacing w:line="276" w:lineRule="auto"/>
        <w:jc w:val="both"/>
        <w:rPr>
          <w:rFonts w:ascii="Century Gothic" w:hAnsi="Century Gothic" w:cs="Times New Roman"/>
          <w:color w:val="000000" w:themeColor="text1"/>
          <w:sz w:val="20"/>
          <w:szCs w:val="20"/>
        </w:rPr>
      </w:pPr>
      <w:r w:rsidRPr="002516D5">
        <w:rPr>
          <w:rFonts w:ascii="Century Gothic" w:hAnsi="Century Gothic" w:cs="Times New Roman"/>
          <w:color w:val="000000" w:themeColor="text1"/>
          <w:sz w:val="20"/>
          <w:szCs w:val="20"/>
        </w:rPr>
        <w:t xml:space="preserve">Genel olarak geri bildirim puanları 4.2 ile </w:t>
      </w:r>
      <w:proofErr w:type="gramStart"/>
      <w:r w:rsidRPr="002516D5">
        <w:rPr>
          <w:rFonts w:ascii="Century Gothic" w:hAnsi="Century Gothic" w:cs="Times New Roman"/>
          <w:color w:val="000000" w:themeColor="text1"/>
          <w:sz w:val="20"/>
          <w:szCs w:val="20"/>
        </w:rPr>
        <w:t>4.6</w:t>
      </w:r>
      <w:proofErr w:type="gramEnd"/>
      <w:r w:rsidRPr="002516D5">
        <w:rPr>
          <w:rFonts w:ascii="Century Gothic" w:hAnsi="Century Gothic" w:cs="Times New Roman"/>
          <w:color w:val="000000" w:themeColor="text1"/>
          <w:sz w:val="20"/>
          <w:szCs w:val="20"/>
        </w:rPr>
        <w:t xml:space="preserve"> arasında dağılmaktadır. Stajın süresinin daha iyi organize edilmesi için düzenlemeler yapılmalıdır. </w:t>
      </w:r>
    </w:p>
    <w:p w14:paraId="063FB99A" w14:textId="77777777" w:rsidR="00A77F0B" w:rsidRPr="002516D5" w:rsidRDefault="00A77F0B" w:rsidP="00A77F0B">
      <w:pPr>
        <w:spacing w:line="360" w:lineRule="auto"/>
        <w:rPr>
          <w:rFonts w:ascii="Century Gothic" w:hAnsi="Century Gothic"/>
          <w:lang w:val="tr-TR"/>
        </w:rPr>
      </w:pPr>
    </w:p>
    <w:p w14:paraId="55C00F14" w14:textId="77777777" w:rsidR="00A77F0B" w:rsidRPr="002516D5" w:rsidRDefault="00A77F0B" w:rsidP="00A77F0B">
      <w:pPr>
        <w:pStyle w:val="ListeParagraf"/>
        <w:rPr>
          <w:lang w:val="tr-TR"/>
        </w:rPr>
      </w:pPr>
    </w:p>
    <w:p w14:paraId="440F4CB4" w14:textId="77777777" w:rsidR="00A77F0B" w:rsidRPr="002516D5" w:rsidRDefault="00A77F0B" w:rsidP="00A77F0B">
      <w:pPr>
        <w:pStyle w:val="ListeParagraf"/>
        <w:rPr>
          <w:lang w:val="tr-TR"/>
        </w:rPr>
      </w:pPr>
    </w:p>
    <w:p w14:paraId="19FE7873" w14:textId="77777777" w:rsidR="00A77F0B" w:rsidRPr="002516D5" w:rsidRDefault="00A77F0B" w:rsidP="00A77F0B">
      <w:pPr>
        <w:pStyle w:val="ListeParagraf"/>
        <w:rPr>
          <w:lang w:val="tr-TR"/>
        </w:rPr>
      </w:pPr>
    </w:p>
    <w:p w14:paraId="525F8C33" w14:textId="77777777" w:rsidR="00A77F0B" w:rsidRPr="002516D5" w:rsidRDefault="00A77F0B" w:rsidP="00A77F0B">
      <w:pPr>
        <w:pStyle w:val="ListeParagraf"/>
        <w:rPr>
          <w:lang w:val="tr-TR"/>
        </w:rPr>
      </w:pPr>
    </w:p>
    <w:p w14:paraId="369251C0" w14:textId="77777777" w:rsidR="00A77F0B" w:rsidRPr="002516D5" w:rsidRDefault="00A77F0B" w:rsidP="00A77F0B">
      <w:pPr>
        <w:pStyle w:val="ListeParagraf"/>
        <w:rPr>
          <w:lang w:val="tr-TR"/>
        </w:rPr>
      </w:pPr>
    </w:p>
    <w:p w14:paraId="265708B2" w14:textId="77777777" w:rsidR="00A77F0B" w:rsidRPr="002516D5" w:rsidRDefault="00A77F0B" w:rsidP="00A77F0B">
      <w:pPr>
        <w:pStyle w:val="ListeParagraf"/>
        <w:rPr>
          <w:lang w:val="tr-TR"/>
        </w:rPr>
      </w:pPr>
    </w:p>
    <w:p w14:paraId="73F55540" w14:textId="77777777" w:rsidR="00A77F0B" w:rsidRPr="002516D5" w:rsidRDefault="00A77F0B" w:rsidP="00A77F0B">
      <w:pPr>
        <w:pStyle w:val="ListeParagraf"/>
        <w:rPr>
          <w:lang w:val="tr-TR"/>
        </w:rPr>
      </w:pPr>
    </w:p>
    <w:p w14:paraId="25D4681F" w14:textId="77777777" w:rsidR="00A77F0B" w:rsidRPr="002516D5" w:rsidRDefault="00A77F0B" w:rsidP="00A77F0B">
      <w:pPr>
        <w:pStyle w:val="ListeParagraf"/>
        <w:rPr>
          <w:lang w:val="tr-TR"/>
        </w:rPr>
      </w:pPr>
    </w:p>
    <w:p w14:paraId="60AB2814" w14:textId="77777777" w:rsidR="00A77F0B" w:rsidRPr="002516D5" w:rsidRDefault="00A77F0B" w:rsidP="00A77F0B">
      <w:pPr>
        <w:pStyle w:val="ListeParagraf"/>
        <w:rPr>
          <w:lang w:val="tr-TR"/>
        </w:rPr>
      </w:pPr>
    </w:p>
    <w:p w14:paraId="212D77A9" w14:textId="77777777" w:rsidR="00A77F0B" w:rsidRPr="002516D5" w:rsidRDefault="00A77F0B" w:rsidP="00A77F0B">
      <w:pPr>
        <w:rPr>
          <w:lang w:val="tr-TR"/>
        </w:rPr>
      </w:pPr>
      <w:r w:rsidRPr="002516D5">
        <w:rPr>
          <w:lang w:val="tr-TR"/>
        </w:rPr>
        <w:br w:type="page"/>
      </w:r>
    </w:p>
    <w:p w14:paraId="6854538D" w14:textId="77777777" w:rsidR="00A77F0B" w:rsidRPr="002516D5" w:rsidRDefault="00A77F0B" w:rsidP="00A77F0B">
      <w:pPr>
        <w:pStyle w:val="ListeParagraf"/>
        <w:rPr>
          <w:lang w:val="tr-TR"/>
        </w:rPr>
      </w:pPr>
    </w:p>
    <w:p w14:paraId="06163B2B" w14:textId="77777777" w:rsidR="00A77F0B" w:rsidRPr="002516D5" w:rsidRDefault="00A77F0B" w:rsidP="00A77F0B">
      <w:pPr>
        <w:rPr>
          <w:rFonts w:ascii="Century Gothic" w:hAnsi="Century Gothic"/>
          <w:b/>
          <w:sz w:val="24"/>
          <w:lang w:val="tr-TR"/>
        </w:rPr>
      </w:pPr>
      <w:r w:rsidRPr="002516D5">
        <w:rPr>
          <w:rFonts w:ascii="Century Gothic" w:hAnsi="Century Gothic"/>
          <w:b/>
          <w:sz w:val="24"/>
          <w:lang w:val="tr-TR"/>
        </w:rPr>
        <w:t>DÖNEM V- NÖROLOJI-NÖROŞIRURJI STAJI</w:t>
      </w:r>
    </w:p>
    <w:p w14:paraId="1DE8862A" w14:textId="77777777" w:rsidR="00A77F0B" w:rsidRPr="002516D5" w:rsidRDefault="00A77F0B" w:rsidP="00A77F0B">
      <w:pPr>
        <w:spacing w:line="360" w:lineRule="auto"/>
        <w:rPr>
          <w:rFonts w:ascii="Century Gothic" w:hAnsi="Century Gothic"/>
          <w:b/>
          <w:lang w:val="tr-TR"/>
        </w:rPr>
      </w:pPr>
      <w:r w:rsidRPr="002516D5">
        <w:rPr>
          <w:noProof/>
          <w:lang w:val="tr-TR" w:eastAsia="tr-TR"/>
        </w:rPr>
        <w:drawing>
          <wp:inline distT="0" distB="0" distL="0" distR="0" wp14:anchorId="6E91703B" wp14:editId="5C8B8589">
            <wp:extent cx="5760720" cy="3061970"/>
            <wp:effectExtent l="0" t="0" r="11430" b="5080"/>
            <wp:docPr id="305" name="Grafik 305">
              <a:extLst xmlns:a="http://schemas.openxmlformats.org/drawingml/2006/main">
                <a:ext uri="{FF2B5EF4-FFF2-40B4-BE49-F238E27FC236}">
                  <a16:creationId xmlns:a16="http://schemas.microsoft.com/office/drawing/2014/main" id="{00000000-0008-0000-0000-000036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80"/>
              </a:graphicData>
            </a:graphic>
          </wp:inline>
        </w:drawing>
      </w:r>
    </w:p>
    <w:p w14:paraId="7C6FACCE" w14:textId="77777777" w:rsidR="00A77F0B" w:rsidRPr="002516D5" w:rsidRDefault="00A77F0B" w:rsidP="00A77F0B">
      <w:pPr>
        <w:spacing w:line="360" w:lineRule="auto"/>
        <w:rPr>
          <w:rFonts w:ascii="Century Gothic" w:hAnsi="Century Gothic"/>
          <w:b/>
          <w:lang w:val="tr-TR"/>
        </w:rPr>
      </w:pPr>
    </w:p>
    <w:p w14:paraId="634559D6" w14:textId="77777777" w:rsidR="00A77F0B" w:rsidRPr="002516D5" w:rsidRDefault="00A77F0B" w:rsidP="00A77F0B">
      <w:pPr>
        <w:pStyle w:val="Default"/>
        <w:pBdr>
          <w:top w:val="single" w:sz="4" w:space="1" w:color="auto"/>
          <w:left w:val="single" w:sz="4" w:space="4" w:color="auto"/>
          <w:bottom w:val="single" w:sz="4" w:space="1" w:color="auto"/>
          <w:right w:val="single" w:sz="4" w:space="4" w:color="auto"/>
        </w:pBdr>
        <w:shd w:val="clear" w:color="auto" w:fill="CBD5DE" w:themeFill="accent1" w:themeFillTint="66"/>
        <w:spacing w:line="276" w:lineRule="auto"/>
        <w:jc w:val="center"/>
        <w:rPr>
          <w:rFonts w:ascii="Century Gothic" w:hAnsi="Century Gothic" w:cs="Times New Roman"/>
          <w:b/>
          <w:color w:val="000000" w:themeColor="text1"/>
          <w:szCs w:val="20"/>
        </w:rPr>
      </w:pPr>
      <w:r w:rsidRPr="002516D5">
        <w:rPr>
          <w:rFonts w:ascii="Century Gothic" w:hAnsi="Century Gothic" w:cs="Times New Roman"/>
          <w:b/>
          <w:color w:val="000000" w:themeColor="text1"/>
          <w:szCs w:val="20"/>
        </w:rPr>
        <w:t>DÖNEM V- NÖROLOJI-NÖROŞIRURJI STAJI ÖNERİLER</w:t>
      </w:r>
    </w:p>
    <w:p w14:paraId="76946272" w14:textId="77777777" w:rsidR="00A77F0B" w:rsidRPr="002516D5" w:rsidRDefault="00A77F0B" w:rsidP="00A77F0B">
      <w:pPr>
        <w:pStyle w:val="Default"/>
        <w:numPr>
          <w:ilvl w:val="0"/>
          <w:numId w:val="10"/>
        </w:numPr>
        <w:pBdr>
          <w:top w:val="single" w:sz="4" w:space="1" w:color="auto"/>
          <w:left w:val="single" w:sz="4" w:space="4" w:color="auto"/>
          <w:bottom w:val="single" w:sz="4" w:space="1" w:color="auto"/>
          <w:right w:val="single" w:sz="4" w:space="4" w:color="auto"/>
        </w:pBdr>
        <w:shd w:val="clear" w:color="auto" w:fill="CBD5DE" w:themeFill="accent1" w:themeFillTint="66"/>
        <w:spacing w:line="276" w:lineRule="auto"/>
        <w:jc w:val="both"/>
        <w:rPr>
          <w:rFonts w:ascii="Century Gothic" w:hAnsi="Century Gothic" w:cs="Times New Roman"/>
          <w:color w:val="000000" w:themeColor="text1"/>
          <w:sz w:val="20"/>
          <w:szCs w:val="20"/>
        </w:rPr>
      </w:pPr>
      <w:r w:rsidRPr="002516D5">
        <w:rPr>
          <w:rFonts w:ascii="Century Gothic" w:hAnsi="Century Gothic" w:cs="Times New Roman"/>
          <w:color w:val="000000" w:themeColor="text1"/>
          <w:sz w:val="20"/>
          <w:szCs w:val="20"/>
        </w:rPr>
        <w:t xml:space="preserve">Genel olarak bakıldığında geri bildirim puanlarının ortalaması </w:t>
      </w:r>
      <w:proofErr w:type="gramStart"/>
      <w:r w:rsidRPr="002516D5">
        <w:rPr>
          <w:rFonts w:ascii="Century Gothic" w:hAnsi="Century Gothic" w:cs="Times New Roman"/>
          <w:color w:val="000000" w:themeColor="text1"/>
          <w:sz w:val="20"/>
          <w:szCs w:val="20"/>
        </w:rPr>
        <w:t>4.4’dür</w:t>
      </w:r>
      <w:proofErr w:type="gramEnd"/>
      <w:r w:rsidRPr="002516D5">
        <w:rPr>
          <w:rFonts w:ascii="Century Gothic" w:hAnsi="Century Gothic" w:cs="Times New Roman"/>
          <w:color w:val="000000" w:themeColor="text1"/>
          <w:sz w:val="20"/>
          <w:szCs w:val="20"/>
        </w:rPr>
        <w:t xml:space="preserve">. Öğrencilerin en memnun oldukları stajların başında gelmektedir. </w:t>
      </w:r>
    </w:p>
    <w:p w14:paraId="3591AB59" w14:textId="77777777" w:rsidR="00A77F0B" w:rsidRPr="002516D5" w:rsidRDefault="00A77F0B" w:rsidP="00A77F0B">
      <w:pPr>
        <w:spacing w:line="360" w:lineRule="auto"/>
        <w:rPr>
          <w:rFonts w:ascii="Century Gothic" w:hAnsi="Century Gothic"/>
          <w:b/>
          <w:lang w:val="tr-TR"/>
        </w:rPr>
      </w:pPr>
    </w:p>
    <w:p w14:paraId="30673998" w14:textId="77777777" w:rsidR="00A77F0B" w:rsidRPr="002516D5" w:rsidRDefault="00A77F0B" w:rsidP="00A77F0B">
      <w:pPr>
        <w:spacing w:line="360" w:lineRule="auto"/>
        <w:rPr>
          <w:rFonts w:ascii="Century Gothic" w:hAnsi="Century Gothic"/>
          <w:b/>
          <w:lang w:val="tr-TR"/>
        </w:rPr>
      </w:pPr>
    </w:p>
    <w:p w14:paraId="031941E8" w14:textId="77777777" w:rsidR="00A77F0B" w:rsidRPr="002516D5" w:rsidRDefault="00A77F0B" w:rsidP="00A77F0B">
      <w:pPr>
        <w:spacing w:line="360" w:lineRule="auto"/>
        <w:rPr>
          <w:rFonts w:ascii="Century Gothic" w:hAnsi="Century Gothic"/>
          <w:b/>
          <w:lang w:val="tr-TR"/>
        </w:rPr>
      </w:pPr>
    </w:p>
    <w:p w14:paraId="7B0211E8" w14:textId="77777777" w:rsidR="00A77F0B" w:rsidRPr="002516D5" w:rsidRDefault="00A77F0B" w:rsidP="00A77F0B">
      <w:pPr>
        <w:spacing w:line="360" w:lineRule="auto"/>
        <w:rPr>
          <w:rFonts w:ascii="Century Gothic" w:hAnsi="Century Gothic"/>
          <w:b/>
          <w:lang w:val="tr-TR"/>
        </w:rPr>
      </w:pPr>
    </w:p>
    <w:p w14:paraId="1975ED11" w14:textId="77777777" w:rsidR="00A77F0B" w:rsidRPr="002516D5" w:rsidRDefault="00A77F0B" w:rsidP="00A77F0B">
      <w:pPr>
        <w:rPr>
          <w:rFonts w:ascii="Century Gothic" w:hAnsi="Century Gothic"/>
          <w:b/>
          <w:lang w:val="tr-TR"/>
        </w:rPr>
      </w:pPr>
      <w:r w:rsidRPr="002516D5">
        <w:rPr>
          <w:rFonts w:ascii="Century Gothic" w:hAnsi="Century Gothic"/>
          <w:b/>
          <w:lang w:val="tr-TR"/>
        </w:rPr>
        <w:br w:type="page"/>
      </w:r>
    </w:p>
    <w:p w14:paraId="5C14726D" w14:textId="77777777" w:rsidR="00A77F0B" w:rsidRPr="002516D5" w:rsidRDefault="00A77F0B" w:rsidP="00A77F0B">
      <w:pPr>
        <w:rPr>
          <w:rFonts w:ascii="Century Gothic" w:hAnsi="Century Gothic"/>
          <w:b/>
          <w:sz w:val="24"/>
          <w:lang w:val="tr-TR"/>
        </w:rPr>
      </w:pPr>
      <w:r w:rsidRPr="002516D5">
        <w:rPr>
          <w:rFonts w:ascii="Century Gothic" w:hAnsi="Century Gothic"/>
          <w:b/>
          <w:sz w:val="24"/>
          <w:lang w:val="tr-TR"/>
        </w:rPr>
        <w:lastRenderedPageBreak/>
        <w:t>DÖNEM V-ÜROLOJI STAJI</w:t>
      </w:r>
    </w:p>
    <w:p w14:paraId="1776A3DB" w14:textId="2877D6B1" w:rsidR="00A77F0B" w:rsidRPr="002516D5" w:rsidRDefault="00A77F0B" w:rsidP="00A77F0B">
      <w:pPr>
        <w:spacing w:line="360" w:lineRule="auto"/>
        <w:rPr>
          <w:rFonts w:ascii="Century Gothic" w:hAnsi="Century Gothic"/>
          <w:b/>
          <w:noProof/>
          <w:lang w:val="tr-TR" w:eastAsia="tr-TR"/>
        </w:rPr>
      </w:pPr>
    </w:p>
    <w:p w14:paraId="18740C03" w14:textId="41C83656" w:rsidR="00EA0EB7" w:rsidRPr="002516D5" w:rsidRDefault="00EA0EB7" w:rsidP="00A77F0B">
      <w:pPr>
        <w:spacing w:line="360" w:lineRule="auto"/>
        <w:rPr>
          <w:rFonts w:ascii="Century Gothic" w:hAnsi="Century Gothic"/>
          <w:b/>
          <w:noProof/>
          <w:lang w:val="tr-TR" w:eastAsia="tr-TR"/>
        </w:rPr>
      </w:pPr>
      <w:r w:rsidRPr="002516D5">
        <w:rPr>
          <w:noProof/>
          <w:lang w:val="tr-TR" w:eastAsia="tr-TR"/>
        </w:rPr>
        <w:drawing>
          <wp:inline distT="0" distB="0" distL="0" distR="0" wp14:anchorId="38D94DBF" wp14:editId="1426B3C8">
            <wp:extent cx="5760720" cy="3403159"/>
            <wp:effectExtent l="0" t="0" r="0" b="6985"/>
            <wp:docPr id="5" name="Grafik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81">
                      <a:extLst>
                        <a:ext uri="{96DAC541-7B7A-43D3-8B79-37D633B846F1}">
                          <asvg:svgBlip xmlns:asvg="http://schemas.microsoft.com/office/drawing/2016/SVG/main" r:embed="rId82"/>
                        </a:ext>
                      </a:extLst>
                    </a:blip>
                    <a:stretch>
                      <a:fillRect/>
                    </a:stretch>
                  </pic:blipFill>
                  <pic:spPr>
                    <a:xfrm>
                      <a:off x="0" y="0"/>
                      <a:ext cx="5762250" cy="3404063"/>
                    </a:xfrm>
                    <a:prstGeom prst="rect">
                      <a:avLst/>
                    </a:prstGeom>
                  </pic:spPr>
                </pic:pic>
              </a:graphicData>
            </a:graphic>
          </wp:inline>
        </w:drawing>
      </w:r>
    </w:p>
    <w:p w14:paraId="358CB19A" w14:textId="7186213B" w:rsidR="00EA0EB7" w:rsidRPr="002516D5" w:rsidRDefault="00EA0EB7" w:rsidP="00A77F0B">
      <w:pPr>
        <w:spacing w:line="360" w:lineRule="auto"/>
        <w:rPr>
          <w:rFonts w:ascii="Century Gothic" w:hAnsi="Century Gothic"/>
          <w:b/>
          <w:noProof/>
          <w:lang w:val="tr-TR" w:eastAsia="tr-TR"/>
        </w:rPr>
      </w:pPr>
    </w:p>
    <w:p w14:paraId="41B5CECB" w14:textId="76CB0D0C" w:rsidR="00EA0EB7" w:rsidRPr="002516D5" w:rsidRDefault="00EA0EB7" w:rsidP="00A77F0B">
      <w:pPr>
        <w:spacing w:line="360" w:lineRule="auto"/>
        <w:rPr>
          <w:rFonts w:ascii="Century Gothic" w:hAnsi="Century Gothic"/>
          <w:b/>
          <w:noProof/>
          <w:lang w:val="tr-TR" w:eastAsia="tr-TR"/>
        </w:rPr>
      </w:pPr>
    </w:p>
    <w:p w14:paraId="66C07440" w14:textId="77777777" w:rsidR="00EA0EB7" w:rsidRPr="002516D5" w:rsidRDefault="00EA0EB7" w:rsidP="00A77F0B">
      <w:pPr>
        <w:spacing w:line="360" w:lineRule="auto"/>
        <w:rPr>
          <w:rFonts w:ascii="Century Gothic" w:hAnsi="Century Gothic"/>
          <w:b/>
          <w:lang w:val="tr-TR"/>
        </w:rPr>
      </w:pPr>
    </w:p>
    <w:p w14:paraId="5C06349D" w14:textId="77777777" w:rsidR="00A77F0B" w:rsidRPr="002516D5" w:rsidRDefault="00A77F0B" w:rsidP="00A77F0B">
      <w:pPr>
        <w:pStyle w:val="Default"/>
        <w:pBdr>
          <w:top w:val="single" w:sz="4" w:space="1" w:color="auto"/>
          <w:left w:val="single" w:sz="4" w:space="4" w:color="auto"/>
          <w:bottom w:val="single" w:sz="4" w:space="1" w:color="auto"/>
          <w:right w:val="single" w:sz="4" w:space="4" w:color="auto"/>
        </w:pBdr>
        <w:shd w:val="clear" w:color="auto" w:fill="CBD5DE" w:themeFill="accent1" w:themeFillTint="66"/>
        <w:spacing w:line="276" w:lineRule="auto"/>
        <w:jc w:val="center"/>
        <w:rPr>
          <w:rFonts w:ascii="Century Gothic" w:hAnsi="Century Gothic" w:cs="Times New Roman"/>
          <w:b/>
          <w:color w:val="000000" w:themeColor="text1"/>
          <w:szCs w:val="20"/>
        </w:rPr>
      </w:pPr>
      <w:r w:rsidRPr="002516D5">
        <w:rPr>
          <w:rFonts w:ascii="Century Gothic" w:hAnsi="Century Gothic" w:cs="Times New Roman"/>
          <w:b/>
          <w:color w:val="000000" w:themeColor="text1"/>
          <w:szCs w:val="20"/>
        </w:rPr>
        <w:t>DÖNEM V-ÜROLOJI STAJI ÖNERİLER</w:t>
      </w:r>
    </w:p>
    <w:p w14:paraId="751D46F8" w14:textId="2BCBAA24" w:rsidR="00A77F0B" w:rsidRPr="002516D5" w:rsidRDefault="00C54B8E" w:rsidP="00A77F0B">
      <w:pPr>
        <w:pStyle w:val="Default"/>
        <w:numPr>
          <w:ilvl w:val="0"/>
          <w:numId w:val="10"/>
        </w:numPr>
        <w:pBdr>
          <w:top w:val="single" w:sz="4" w:space="1" w:color="auto"/>
          <w:left w:val="single" w:sz="4" w:space="4" w:color="auto"/>
          <w:bottom w:val="single" w:sz="4" w:space="1" w:color="auto"/>
          <w:right w:val="single" w:sz="4" w:space="4" w:color="auto"/>
        </w:pBdr>
        <w:shd w:val="clear" w:color="auto" w:fill="CBD5DE" w:themeFill="accent1" w:themeFillTint="66"/>
        <w:spacing w:line="276" w:lineRule="auto"/>
        <w:jc w:val="both"/>
        <w:rPr>
          <w:rFonts w:ascii="Century Gothic" w:hAnsi="Century Gothic" w:cs="Times New Roman"/>
          <w:color w:val="000000" w:themeColor="text1"/>
          <w:sz w:val="20"/>
          <w:szCs w:val="20"/>
        </w:rPr>
      </w:pPr>
      <w:r w:rsidRPr="002516D5">
        <w:rPr>
          <w:rFonts w:ascii="Century Gothic" w:hAnsi="Century Gothic" w:cs="Times New Roman"/>
          <w:color w:val="000000" w:themeColor="text1"/>
          <w:sz w:val="20"/>
          <w:szCs w:val="20"/>
        </w:rPr>
        <w:t xml:space="preserve">Öğrencilerin memnuniyet düzeylerinin yüksek olduğu stajdır. </w:t>
      </w:r>
    </w:p>
    <w:p w14:paraId="7F38936C" w14:textId="77777777" w:rsidR="00A77F0B" w:rsidRPr="002516D5" w:rsidRDefault="00A77F0B" w:rsidP="00A77F0B">
      <w:pPr>
        <w:spacing w:line="360" w:lineRule="auto"/>
        <w:rPr>
          <w:rFonts w:ascii="Century Gothic" w:hAnsi="Century Gothic"/>
          <w:b/>
          <w:lang w:val="tr-TR"/>
        </w:rPr>
      </w:pPr>
    </w:p>
    <w:p w14:paraId="387C95D7" w14:textId="77777777" w:rsidR="00A77F0B" w:rsidRPr="002516D5" w:rsidRDefault="00A77F0B" w:rsidP="00A77F0B">
      <w:pPr>
        <w:spacing w:line="360" w:lineRule="auto"/>
        <w:rPr>
          <w:rFonts w:ascii="Century Gothic" w:hAnsi="Century Gothic"/>
          <w:b/>
          <w:lang w:val="tr-TR"/>
        </w:rPr>
      </w:pPr>
    </w:p>
    <w:p w14:paraId="1E8D1979" w14:textId="77777777" w:rsidR="00A77F0B" w:rsidRPr="002516D5" w:rsidRDefault="00A77F0B" w:rsidP="00A77F0B">
      <w:pPr>
        <w:spacing w:line="360" w:lineRule="auto"/>
        <w:rPr>
          <w:rFonts w:ascii="Century Gothic" w:hAnsi="Century Gothic"/>
          <w:b/>
          <w:lang w:val="tr-TR"/>
        </w:rPr>
      </w:pPr>
    </w:p>
    <w:p w14:paraId="2616EB8F" w14:textId="77777777" w:rsidR="00A77F0B" w:rsidRPr="002516D5" w:rsidRDefault="00A77F0B" w:rsidP="00A77F0B">
      <w:pPr>
        <w:spacing w:line="360" w:lineRule="auto"/>
        <w:rPr>
          <w:rFonts w:ascii="Century Gothic" w:hAnsi="Century Gothic"/>
          <w:b/>
          <w:lang w:val="tr-TR"/>
        </w:rPr>
      </w:pPr>
    </w:p>
    <w:p w14:paraId="5857940E" w14:textId="77777777" w:rsidR="00A77F0B" w:rsidRPr="002516D5" w:rsidRDefault="00A77F0B" w:rsidP="00A77F0B">
      <w:pPr>
        <w:spacing w:line="360" w:lineRule="auto"/>
        <w:rPr>
          <w:rFonts w:ascii="Century Gothic" w:hAnsi="Century Gothic"/>
          <w:b/>
          <w:lang w:val="tr-TR"/>
        </w:rPr>
      </w:pPr>
    </w:p>
    <w:p w14:paraId="32D7C563" w14:textId="77777777" w:rsidR="00A77F0B" w:rsidRPr="002516D5" w:rsidRDefault="00A77F0B" w:rsidP="00A77F0B">
      <w:pPr>
        <w:spacing w:line="360" w:lineRule="auto"/>
        <w:rPr>
          <w:rFonts w:ascii="Century Gothic" w:hAnsi="Century Gothic"/>
          <w:b/>
          <w:lang w:val="tr-TR"/>
        </w:rPr>
      </w:pPr>
    </w:p>
    <w:p w14:paraId="1ABC3AD0" w14:textId="77777777" w:rsidR="00A77F0B" w:rsidRPr="002516D5" w:rsidRDefault="00A77F0B" w:rsidP="00A77F0B">
      <w:pPr>
        <w:spacing w:line="360" w:lineRule="auto"/>
        <w:rPr>
          <w:rFonts w:ascii="Century Gothic" w:hAnsi="Century Gothic"/>
          <w:b/>
          <w:lang w:val="tr-TR"/>
        </w:rPr>
      </w:pPr>
    </w:p>
    <w:p w14:paraId="4228FADB" w14:textId="77777777" w:rsidR="00A77F0B" w:rsidRPr="002516D5" w:rsidRDefault="00A77F0B" w:rsidP="00A77F0B">
      <w:pPr>
        <w:rPr>
          <w:rFonts w:ascii="Century Gothic" w:hAnsi="Century Gothic"/>
          <w:b/>
          <w:sz w:val="24"/>
          <w:lang w:val="tr-TR"/>
        </w:rPr>
      </w:pPr>
    </w:p>
    <w:p w14:paraId="1F3A3251" w14:textId="77777777" w:rsidR="00844EF0" w:rsidRPr="002516D5" w:rsidRDefault="00844EF0">
      <w:pPr>
        <w:rPr>
          <w:rFonts w:ascii="Century Gothic" w:hAnsi="Century Gothic"/>
          <w:b/>
          <w:sz w:val="24"/>
          <w:lang w:val="tr-TR"/>
        </w:rPr>
      </w:pPr>
      <w:r w:rsidRPr="002516D5">
        <w:rPr>
          <w:rFonts w:ascii="Century Gothic" w:hAnsi="Century Gothic"/>
          <w:b/>
          <w:sz w:val="24"/>
          <w:lang w:val="tr-TR"/>
        </w:rPr>
        <w:br w:type="page"/>
      </w:r>
    </w:p>
    <w:p w14:paraId="392C6D5D" w14:textId="5AA8F7E0" w:rsidR="00A77F0B" w:rsidRPr="002516D5" w:rsidRDefault="00A77F0B" w:rsidP="00A77F0B">
      <w:pPr>
        <w:rPr>
          <w:rFonts w:ascii="Century Gothic" w:hAnsi="Century Gothic"/>
          <w:b/>
          <w:sz w:val="24"/>
          <w:lang w:val="tr-TR"/>
        </w:rPr>
      </w:pPr>
      <w:r w:rsidRPr="002516D5">
        <w:rPr>
          <w:rFonts w:ascii="Century Gothic" w:hAnsi="Century Gothic"/>
          <w:b/>
          <w:sz w:val="24"/>
          <w:lang w:val="tr-TR"/>
        </w:rPr>
        <w:lastRenderedPageBreak/>
        <w:t>DÖNEM V- DOLAŞIM (KARDIYOLOJI-KALP DAMAR CERRAHISI) STAJI</w:t>
      </w:r>
    </w:p>
    <w:p w14:paraId="786C5F66" w14:textId="77777777" w:rsidR="00A77F0B" w:rsidRPr="002516D5" w:rsidRDefault="00A77F0B" w:rsidP="00A77F0B">
      <w:pPr>
        <w:spacing w:line="360" w:lineRule="auto"/>
        <w:rPr>
          <w:rFonts w:ascii="Century Gothic" w:hAnsi="Century Gothic"/>
          <w:b/>
          <w:lang w:val="tr-TR"/>
        </w:rPr>
      </w:pPr>
    </w:p>
    <w:p w14:paraId="174A5347" w14:textId="6CF045DF" w:rsidR="00A77F0B" w:rsidRPr="002516D5" w:rsidRDefault="00FF1599" w:rsidP="00A77F0B">
      <w:pPr>
        <w:spacing w:line="360" w:lineRule="auto"/>
        <w:rPr>
          <w:rFonts w:ascii="Century Gothic" w:hAnsi="Century Gothic"/>
          <w:b/>
          <w:lang w:val="tr-TR"/>
        </w:rPr>
      </w:pPr>
      <w:r w:rsidRPr="002516D5">
        <w:rPr>
          <w:noProof/>
          <w:lang w:val="tr-TR" w:eastAsia="tr-TR"/>
        </w:rPr>
        <w:drawing>
          <wp:inline distT="0" distB="0" distL="0" distR="0" wp14:anchorId="58B5600A" wp14:editId="3EA522BB">
            <wp:extent cx="5760720" cy="3267710"/>
            <wp:effectExtent l="0" t="0" r="0" b="8890"/>
            <wp:docPr id="6" name="Grafik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83">
                      <a:extLst>
                        <a:ext uri="{96DAC541-7B7A-43D3-8B79-37D633B846F1}">
                          <asvg:svgBlip xmlns:asvg="http://schemas.microsoft.com/office/drawing/2016/SVG/main" r:embed="rId84"/>
                        </a:ext>
                      </a:extLst>
                    </a:blip>
                    <a:stretch>
                      <a:fillRect/>
                    </a:stretch>
                  </pic:blipFill>
                  <pic:spPr>
                    <a:xfrm>
                      <a:off x="0" y="0"/>
                      <a:ext cx="5760720" cy="3267710"/>
                    </a:xfrm>
                    <a:prstGeom prst="rect">
                      <a:avLst/>
                    </a:prstGeom>
                  </pic:spPr>
                </pic:pic>
              </a:graphicData>
            </a:graphic>
          </wp:inline>
        </w:drawing>
      </w:r>
    </w:p>
    <w:p w14:paraId="19698FF4" w14:textId="54A27E22" w:rsidR="00A77F0B" w:rsidRPr="002516D5" w:rsidRDefault="005A4EAD" w:rsidP="00A77F0B">
      <w:pPr>
        <w:spacing w:line="360" w:lineRule="auto"/>
        <w:rPr>
          <w:rFonts w:ascii="Century Gothic" w:hAnsi="Century Gothic"/>
          <w:b/>
          <w:lang w:val="tr-TR"/>
        </w:rPr>
      </w:pPr>
      <w:r w:rsidRPr="002516D5">
        <w:rPr>
          <w:noProof/>
          <w:lang w:val="tr-TR" w:eastAsia="tr-TR"/>
        </w:rPr>
        <w:drawing>
          <wp:inline distT="0" distB="0" distL="0" distR="0" wp14:anchorId="78CDBE7B" wp14:editId="335DD8D1">
            <wp:extent cx="5760720" cy="3267710"/>
            <wp:effectExtent l="0" t="0" r="0" b="8890"/>
            <wp:docPr id="19" name="Grafik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85">
                      <a:extLst>
                        <a:ext uri="{96DAC541-7B7A-43D3-8B79-37D633B846F1}">
                          <asvg:svgBlip xmlns:asvg="http://schemas.microsoft.com/office/drawing/2016/SVG/main" r:embed="rId86"/>
                        </a:ext>
                      </a:extLst>
                    </a:blip>
                    <a:stretch>
                      <a:fillRect/>
                    </a:stretch>
                  </pic:blipFill>
                  <pic:spPr>
                    <a:xfrm>
                      <a:off x="0" y="0"/>
                      <a:ext cx="5760720" cy="3267710"/>
                    </a:xfrm>
                    <a:prstGeom prst="rect">
                      <a:avLst/>
                    </a:prstGeom>
                  </pic:spPr>
                </pic:pic>
              </a:graphicData>
            </a:graphic>
          </wp:inline>
        </w:drawing>
      </w:r>
    </w:p>
    <w:p w14:paraId="01C45039" w14:textId="2764B7C9" w:rsidR="00A77F0B" w:rsidRPr="002516D5" w:rsidRDefault="00A77F0B" w:rsidP="00A77F0B">
      <w:pPr>
        <w:pStyle w:val="Default"/>
        <w:pBdr>
          <w:top w:val="single" w:sz="4" w:space="1" w:color="auto"/>
          <w:left w:val="single" w:sz="4" w:space="4" w:color="auto"/>
          <w:bottom w:val="single" w:sz="4" w:space="1" w:color="auto"/>
          <w:right w:val="single" w:sz="4" w:space="4" w:color="auto"/>
        </w:pBdr>
        <w:shd w:val="clear" w:color="auto" w:fill="CBD5DE" w:themeFill="accent1" w:themeFillTint="66"/>
        <w:spacing w:line="276" w:lineRule="auto"/>
        <w:jc w:val="center"/>
        <w:rPr>
          <w:rFonts w:ascii="Century Gothic" w:hAnsi="Century Gothic" w:cs="Times New Roman"/>
          <w:b/>
          <w:color w:val="000000" w:themeColor="text1"/>
          <w:szCs w:val="20"/>
        </w:rPr>
      </w:pPr>
      <w:r w:rsidRPr="002516D5">
        <w:rPr>
          <w:rFonts w:ascii="Century Gothic" w:hAnsi="Century Gothic" w:cs="Times New Roman"/>
          <w:b/>
          <w:color w:val="000000" w:themeColor="text1"/>
          <w:szCs w:val="20"/>
        </w:rPr>
        <w:t>DÖNEM V- DOLAŞIM STAJI</w:t>
      </w:r>
    </w:p>
    <w:p w14:paraId="191B8ACE" w14:textId="5406739C" w:rsidR="00A77F0B" w:rsidRPr="002516D5" w:rsidRDefault="00A77F0B" w:rsidP="00A77F0B">
      <w:pPr>
        <w:pStyle w:val="Default"/>
        <w:numPr>
          <w:ilvl w:val="0"/>
          <w:numId w:val="10"/>
        </w:numPr>
        <w:pBdr>
          <w:top w:val="single" w:sz="4" w:space="1" w:color="auto"/>
          <w:left w:val="single" w:sz="4" w:space="4" w:color="auto"/>
          <w:bottom w:val="single" w:sz="4" w:space="1" w:color="auto"/>
          <w:right w:val="single" w:sz="4" w:space="4" w:color="auto"/>
        </w:pBdr>
        <w:shd w:val="clear" w:color="auto" w:fill="CBD5DE" w:themeFill="accent1" w:themeFillTint="66"/>
        <w:spacing w:line="276" w:lineRule="auto"/>
        <w:jc w:val="both"/>
        <w:rPr>
          <w:rFonts w:ascii="Century Gothic" w:hAnsi="Century Gothic" w:cs="Times New Roman"/>
          <w:color w:val="000000" w:themeColor="text1"/>
          <w:sz w:val="20"/>
          <w:szCs w:val="20"/>
        </w:rPr>
      </w:pPr>
      <w:r w:rsidRPr="002516D5">
        <w:rPr>
          <w:rFonts w:ascii="Century Gothic" w:hAnsi="Century Gothic" w:cs="Times New Roman"/>
          <w:color w:val="000000" w:themeColor="text1"/>
          <w:sz w:val="20"/>
          <w:szCs w:val="20"/>
        </w:rPr>
        <w:t>Öğrenciler staj süresini kısa bulmuşlardır. Amaç ve hedeflere göre program içeriği gözden geçirilmeli ya da dönem 5 içindeki staj süresi üzerinde çalışılmalıdır.</w:t>
      </w:r>
    </w:p>
    <w:p w14:paraId="50A8CA1D" w14:textId="77777777" w:rsidR="00A77F0B" w:rsidRPr="002516D5" w:rsidRDefault="00A77F0B" w:rsidP="00A77F0B">
      <w:pPr>
        <w:spacing w:line="360" w:lineRule="auto"/>
        <w:rPr>
          <w:rFonts w:ascii="Century Gothic" w:hAnsi="Century Gothic"/>
          <w:b/>
          <w:lang w:val="tr-TR"/>
        </w:rPr>
      </w:pPr>
    </w:p>
    <w:p w14:paraId="765EAD19" w14:textId="77777777" w:rsidR="00A77F0B" w:rsidRPr="002516D5" w:rsidRDefault="00A77F0B" w:rsidP="00A77F0B">
      <w:pPr>
        <w:pStyle w:val="ListeParagraf"/>
        <w:rPr>
          <w:lang w:val="tr-TR"/>
        </w:rPr>
      </w:pPr>
    </w:p>
    <w:p w14:paraId="74F41101" w14:textId="0C3789D7" w:rsidR="00A77F0B" w:rsidRPr="002516D5" w:rsidRDefault="00A77F0B" w:rsidP="00A77F0B">
      <w:pPr>
        <w:rPr>
          <w:rFonts w:ascii="Century Gothic" w:hAnsi="Century Gothic"/>
          <w:b/>
          <w:sz w:val="24"/>
          <w:lang w:val="tr-TR"/>
        </w:rPr>
      </w:pPr>
      <w:bookmarkStart w:id="2" w:name="_Hlk33368034"/>
      <w:r w:rsidRPr="002516D5">
        <w:rPr>
          <w:rFonts w:ascii="Century Gothic" w:hAnsi="Century Gothic"/>
          <w:b/>
          <w:sz w:val="24"/>
          <w:lang w:val="tr-TR"/>
        </w:rPr>
        <w:lastRenderedPageBreak/>
        <w:t>DÖNEM V- DERMATOLOJI STAJI</w:t>
      </w:r>
    </w:p>
    <w:p w14:paraId="523D3897" w14:textId="77777777" w:rsidR="00A77F0B" w:rsidRPr="002516D5" w:rsidRDefault="00A77F0B" w:rsidP="00A77F0B">
      <w:pPr>
        <w:rPr>
          <w:rFonts w:ascii="Century Gothic" w:hAnsi="Century Gothic"/>
          <w:b/>
          <w:sz w:val="24"/>
          <w:lang w:val="tr-TR"/>
        </w:rPr>
      </w:pPr>
      <w:r w:rsidRPr="002516D5">
        <w:rPr>
          <w:noProof/>
          <w:lang w:val="tr-TR" w:eastAsia="tr-TR"/>
        </w:rPr>
        <w:drawing>
          <wp:inline distT="0" distB="0" distL="0" distR="0" wp14:anchorId="6F8ECD95" wp14:editId="5471ADC9">
            <wp:extent cx="5760720" cy="3392805"/>
            <wp:effectExtent l="0" t="0" r="11430" b="17145"/>
            <wp:docPr id="306" name="Grafik 306">
              <a:extLst xmlns:a="http://schemas.openxmlformats.org/drawingml/2006/main">
                <a:ext uri="{FF2B5EF4-FFF2-40B4-BE49-F238E27FC236}">
                  <a16:creationId xmlns:a16="http://schemas.microsoft.com/office/drawing/2014/main" id="{00000000-0008-0000-0000-00001A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87"/>
              </a:graphicData>
            </a:graphic>
          </wp:inline>
        </w:drawing>
      </w:r>
    </w:p>
    <w:bookmarkEnd w:id="2"/>
    <w:p w14:paraId="11B0E1FC" w14:textId="77777777" w:rsidR="00A77F0B" w:rsidRPr="002516D5" w:rsidRDefault="00A77F0B" w:rsidP="00A77F0B">
      <w:pPr>
        <w:pStyle w:val="Default"/>
        <w:pBdr>
          <w:top w:val="single" w:sz="4" w:space="1" w:color="auto"/>
          <w:left w:val="single" w:sz="4" w:space="4" w:color="auto"/>
          <w:bottom w:val="single" w:sz="4" w:space="1" w:color="auto"/>
          <w:right w:val="single" w:sz="4" w:space="4" w:color="auto"/>
        </w:pBdr>
        <w:shd w:val="clear" w:color="auto" w:fill="CBD5DE" w:themeFill="accent1" w:themeFillTint="66"/>
        <w:spacing w:line="276" w:lineRule="auto"/>
        <w:jc w:val="center"/>
        <w:rPr>
          <w:rFonts w:ascii="Century Gothic" w:hAnsi="Century Gothic" w:cs="Times New Roman"/>
          <w:b/>
          <w:bCs/>
          <w:color w:val="000000" w:themeColor="text1"/>
          <w:sz w:val="20"/>
          <w:szCs w:val="20"/>
        </w:rPr>
      </w:pPr>
      <w:r w:rsidRPr="002516D5">
        <w:rPr>
          <w:rFonts w:ascii="Century Gothic" w:hAnsi="Century Gothic" w:cs="Times New Roman"/>
          <w:b/>
          <w:bCs/>
          <w:color w:val="000000" w:themeColor="text1"/>
          <w:sz w:val="20"/>
          <w:szCs w:val="20"/>
        </w:rPr>
        <w:t>DÖNEM V- DERMATOLOJI STAJI</w:t>
      </w:r>
    </w:p>
    <w:p w14:paraId="49DA2DF4" w14:textId="77777777" w:rsidR="00A77F0B" w:rsidRPr="002516D5" w:rsidRDefault="00A77F0B" w:rsidP="00A77F0B">
      <w:pPr>
        <w:pStyle w:val="Default"/>
        <w:numPr>
          <w:ilvl w:val="0"/>
          <w:numId w:val="10"/>
        </w:numPr>
        <w:pBdr>
          <w:top w:val="single" w:sz="4" w:space="1" w:color="auto"/>
          <w:left w:val="single" w:sz="4" w:space="4" w:color="auto"/>
          <w:bottom w:val="single" w:sz="4" w:space="1" w:color="auto"/>
          <w:right w:val="single" w:sz="4" w:space="4" w:color="auto"/>
        </w:pBdr>
        <w:shd w:val="clear" w:color="auto" w:fill="CBD5DE" w:themeFill="accent1" w:themeFillTint="66"/>
        <w:spacing w:line="276" w:lineRule="auto"/>
        <w:jc w:val="both"/>
        <w:rPr>
          <w:rFonts w:ascii="Century Gothic" w:hAnsi="Century Gothic" w:cs="Times New Roman"/>
          <w:color w:val="000000" w:themeColor="text1"/>
          <w:sz w:val="20"/>
          <w:szCs w:val="20"/>
        </w:rPr>
      </w:pPr>
      <w:r w:rsidRPr="002516D5">
        <w:rPr>
          <w:rFonts w:ascii="Century Gothic" w:hAnsi="Century Gothic" w:cs="Times New Roman"/>
          <w:color w:val="000000" w:themeColor="text1"/>
          <w:sz w:val="20"/>
          <w:szCs w:val="20"/>
        </w:rPr>
        <w:t xml:space="preserve">Genel olarak geri bildirim puanları 4.2 ile </w:t>
      </w:r>
      <w:proofErr w:type="gramStart"/>
      <w:r w:rsidRPr="002516D5">
        <w:rPr>
          <w:rFonts w:ascii="Century Gothic" w:hAnsi="Century Gothic" w:cs="Times New Roman"/>
          <w:color w:val="000000" w:themeColor="text1"/>
          <w:sz w:val="20"/>
          <w:szCs w:val="20"/>
        </w:rPr>
        <w:t>4.6</w:t>
      </w:r>
      <w:proofErr w:type="gramEnd"/>
      <w:r w:rsidRPr="002516D5">
        <w:rPr>
          <w:rFonts w:ascii="Century Gothic" w:hAnsi="Century Gothic" w:cs="Times New Roman"/>
          <w:color w:val="000000" w:themeColor="text1"/>
          <w:sz w:val="20"/>
          <w:szCs w:val="20"/>
        </w:rPr>
        <w:t xml:space="preserve"> arasında dağılmaktadır. Stajın puanları geçmiş dönem değerlendirmelerine göre azalmıştır. Öğrencilere ders konuları ile ilgili kaynakça sunulması önerilir.</w:t>
      </w:r>
    </w:p>
    <w:p w14:paraId="5221C653" w14:textId="77777777" w:rsidR="00A77F0B" w:rsidRPr="002516D5" w:rsidRDefault="00A77F0B" w:rsidP="00A77F0B">
      <w:pPr>
        <w:rPr>
          <w:b/>
          <w:lang w:val="tr-TR"/>
        </w:rPr>
      </w:pPr>
      <w:r w:rsidRPr="002516D5">
        <w:rPr>
          <w:b/>
          <w:lang w:val="tr-TR"/>
        </w:rPr>
        <w:br w:type="page"/>
      </w:r>
    </w:p>
    <w:p w14:paraId="74C25270" w14:textId="77777777" w:rsidR="00A77F0B" w:rsidRPr="002516D5" w:rsidRDefault="00A77F0B" w:rsidP="00A77F0B">
      <w:pPr>
        <w:rPr>
          <w:b/>
          <w:lang w:val="tr-TR"/>
        </w:rPr>
      </w:pPr>
    </w:p>
    <w:p w14:paraId="5DE18F4B" w14:textId="77777777" w:rsidR="00A77F0B" w:rsidRPr="002516D5" w:rsidRDefault="00A77F0B" w:rsidP="00A77F0B">
      <w:pPr>
        <w:rPr>
          <w:rFonts w:ascii="Century Gothic" w:hAnsi="Century Gothic"/>
          <w:b/>
          <w:color w:val="808080" w:themeColor="background1" w:themeShade="80"/>
          <w:sz w:val="24"/>
          <w:szCs w:val="24"/>
          <w:lang w:val="tr-TR"/>
        </w:rPr>
      </w:pPr>
      <w:r w:rsidRPr="002516D5">
        <w:rPr>
          <w:rFonts w:ascii="Century Gothic" w:hAnsi="Century Gothic" w:cs="Times New Roman"/>
          <w:b/>
          <w:color w:val="808080" w:themeColor="background1" w:themeShade="80"/>
          <w:sz w:val="24"/>
          <w:szCs w:val="24"/>
          <w:lang w:val="tr-TR"/>
        </w:rPr>
        <w:t>DÖNEM V</w:t>
      </w:r>
      <w:r w:rsidRPr="002516D5">
        <w:rPr>
          <w:rFonts w:ascii="Century Gothic" w:hAnsi="Century Gothic"/>
          <w:b/>
          <w:color w:val="808080" w:themeColor="background1" w:themeShade="80"/>
          <w:sz w:val="24"/>
          <w:szCs w:val="24"/>
          <w:lang w:val="tr-TR"/>
        </w:rPr>
        <w:t xml:space="preserve"> -GÖZ HASTALIKLARI STAJI</w:t>
      </w:r>
    </w:p>
    <w:p w14:paraId="31430CC9" w14:textId="77777777" w:rsidR="00A77F0B" w:rsidRPr="002516D5" w:rsidRDefault="00A77F0B" w:rsidP="00A77F0B">
      <w:pPr>
        <w:spacing w:line="360" w:lineRule="auto"/>
        <w:rPr>
          <w:rFonts w:ascii="Century Gothic" w:hAnsi="Century Gothic"/>
          <w:b/>
          <w:lang w:val="tr-TR"/>
        </w:rPr>
      </w:pPr>
      <w:r w:rsidRPr="002516D5">
        <w:rPr>
          <w:noProof/>
          <w:lang w:val="tr-TR" w:eastAsia="tr-TR"/>
        </w:rPr>
        <w:drawing>
          <wp:inline distT="0" distB="0" distL="0" distR="0" wp14:anchorId="2824DE26" wp14:editId="296B2163">
            <wp:extent cx="5760720" cy="2752725"/>
            <wp:effectExtent l="0" t="0" r="11430" b="9525"/>
            <wp:docPr id="308" name="Grafik 308">
              <a:extLst xmlns:a="http://schemas.openxmlformats.org/drawingml/2006/main">
                <a:ext uri="{FF2B5EF4-FFF2-40B4-BE49-F238E27FC236}">
                  <a16:creationId xmlns:a16="http://schemas.microsoft.com/office/drawing/2014/main" id="{00000000-0008-0000-0000-000028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88"/>
              </a:graphicData>
            </a:graphic>
          </wp:inline>
        </w:drawing>
      </w:r>
    </w:p>
    <w:p w14:paraId="744E3B01" w14:textId="77777777" w:rsidR="00A77F0B" w:rsidRPr="002516D5" w:rsidRDefault="00A77F0B" w:rsidP="00A77F0B">
      <w:pPr>
        <w:spacing w:line="360" w:lineRule="auto"/>
        <w:rPr>
          <w:rFonts w:ascii="Century Gothic" w:hAnsi="Century Gothic"/>
          <w:lang w:val="tr-TR"/>
        </w:rPr>
      </w:pPr>
    </w:p>
    <w:p w14:paraId="783A9A35" w14:textId="77777777" w:rsidR="00A77F0B" w:rsidRPr="002516D5" w:rsidRDefault="00A77F0B" w:rsidP="00A77F0B">
      <w:pPr>
        <w:pStyle w:val="Default"/>
        <w:pBdr>
          <w:top w:val="single" w:sz="4" w:space="1" w:color="auto"/>
          <w:left w:val="single" w:sz="4" w:space="4" w:color="auto"/>
          <w:bottom w:val="single" w:sz="4" w:space="1" w:color="auto"/>
          <w:right w:val="single" w:sz="4" w:space="4" w:color="auto"/>
        </w:pBdr>
        <w:shd w:val="clear" w:color="auto" w:fill="CBD5DE" w:themeFill="accent1" w:themeFillTint="66"/>
        <w:spacing w:line="276" w:lineRule="auto"/>
        <w:jc w:val="center"/>
        <w:rPr>
          <w:rFonts w:ascii="Century Gothic" w:hAnsi="Century Gothic" w:cs="Times New Roman"/>
          <w:b/>
          <w:color w:val="000000" w:themeColor="text1"/>
          <w:szCs w:val="20"/>
        </w:rPr>
      </w:pPr>
      <w:r w:rsidRPr="002516D5">
        <w:rPr>
          <w:rFonts w:ascii="Century Gothic" w:hAnsi="Century Gothic" w:cs="Times New Roman"/>
          <w:b/>
          <w:color w:val="000000" w:themeColor="text1"/>
          <w:szCs w:val="20"/>
        </w:rPr>
        <w:t>DÖNEM V -GÖZ HASTALIKLARI STAJI</w:t>
      </w:r>
    </w:p>
    <w:p w14:paraId="7B3AE567" w14:textId="77777777" w:rsidR="00A77F0B" w:rsidRPr="002516D5" w:rsidRDefault="00A77F0B" w:rsidP="00A77F0B">
      <w:pPr>
        <w:pStyle w:val="Default"/>
        <w:numPr>
          <w:ilvl w:val="0"/>
          <w:numId w:val="10"/>
        </w:numPr>
        <w:pBdr>
          <w:top w:val="single" w:sz="4" w:space="1" w:color="auto"/>
          <w:left w:val="single" w:sz="4" w:space="4" w:color="auto"/>
          <w:bottom w:val="single" w:sz="4" w:space="1" w:color="auto"/>
          <w:right w:val="single" w:sz="4" w:space="4" w:color="auto"/>
        </w:pBdr>
        <w:shd w:val="clear" w:color="auto" w:fill="CBD5DE" w:themeFill="accent1" w:themeFillTint="66"/>
        <w:spacing w:line="276" w:lineRule="auto"/>
        <w:jc w:val="both"/>
        <w:rPr>
          <w:rFonts w:ascii="Century Gothic" w:hAnsi="Century Gothic" w:cs="Times New Roman"/>
          <w:color w:val="000000" w:themeColor="text1"/>
          <w:sz w:val="20"/>
          <w:szCs w:val="20"/>
        </w:rPr>
      </w:pPr>
      <w:r w:rsidRPr="002516D5">
        <w:rPr>
          <w:rFonts w:ascii="Century Gothic" w:hAnsi="Century Gothic" w:cs="Times New Roman"/>
          <w:color w:val="000000" w:themeColor="text1"/>
          <w:sz w:val="20"/>
          <w:szCs w:val="20"/>
        </w:rPr>
        <w:t xml:space="preserve">Genel ortalama 4,1’dir. Geçmiş dönem değerlendirmelerine göre genel puan yükselmiştir.  Stajın başında </w:t>
      </w:r>
      <w:proofErr w:type="spellStart"/>
      <w:r w:rsidRPr="002516D5">
        <w:rPr>
          <w:rFonts w:ascii="Century Gothic" w:hAnsi="Century Gothic" w:cs="Times New Roman"/>
          <w:color w:val="000000" w:themeColor="text1"/>
          <w:sz w:val="20"/>
          <w:szCs w:val="20"/>
        </w:rPr>
        <w:t>stj</w:t>
      </w:r>
      <w:proofErr w:type="spellEnd"/>
      <w:r w:rsidRPr="002516D5">
        <w:rPr>
          <w:rFonts w:ascii="Century Gothic" w:hAnsi="Century Gothic" w:cs="Times New Roman"/>
          <w:color w:val="000000" w:themeColor="text1"/>
          <w:sz w:val="20"/>
          <w:szCs w:val="20"/>
        </w:rPr>
        <w:t xml:space="preserve"> tanıtımının yapılması ve amaç ve öğrenim hedeflerinin sunulması önerilir. </w:t>
      </w:r>
    </w:p>
    <w:p w14:paraId="1D7F8DE4" w14:textId="77777777" w:rsidR="00A77F0B" w:rsidRPr="002516D5" w:rsidRDefault="00A77F0B" w:rsidP="00A77F0B">
      <w:pPr>
        <w:pStyle w:val="Default"/>
        <w:numPr>
          <w:ilvl w:val="0"/>
          <w:numId w:val="10"/>
        </w:numPr>
        <w:pBdr>
          <w:top w:val="single" w:sz="4" w:space="1" w:color="auto"/>
          <w:left w:val="single" w:sz="4" w:space="4" w:color="auto"/>
          <w:bottom w:val="single" w:sz="4" w:space="1" w:color="auto"/>
          <w:right w:val="single" w:sz="4" w:space="4" w:color="auto"/>
        </w:pBdr>
        <w:shd w:val="clear" w:color="auto" w:fill="CBD5DE" w:themeFill="accent1" w:themeFillTint="66"/>
        <w:spacing w:line="276" w:lineRule="auto"/>
        <w:jc w:val="both"/>
        <w:rPr>
          <w:rFonts w:ascii="Century Gothic" w:hAnsi="Century Gothic" w:cs="Times New Roman"/>
          <w:color w:val="000000" w:themeColor="text1"/>
          <w:sz w:val="20"/>
          <w:szCs w:val="20"/>
        </w:rPr>
      </w:pPr>
      <w:r w:rsidRPr="002516D5">
        <w:rPr>
          <w:rFonts w:ascii="Century Gothic" w:hAnsi="Century Gothic" w:cs="Times New Roman"/>
          <w:color w:val="000000" w:themeColor="text1"/>
          <w:sz w:val="20"/>
          <w:szCs w:val="20"/>
        </w:rPr>
        <w:t>Öğrencilerin %87’si staj süresinin uygun bulmuşlardır.</w:t>
      </w:r>
    </w:p>
    <w:p w14:paraId="417325D7" w14:textId="77777777" w:rsidR="00A77F0B" w:rsidRPr="002516D5" w:rsidRDefault="00A77F0B" w:rsidP="00A77F0B">
      <w:pPr>
        <w:rPr>
          <w:rFonts w:ascii="Century Gothic" w:hAnsi="Century Gothic"/>
          <w:b/>
          <w:lang w:val="tr-TR"/>
        </w:rPr>
      </w:pPr>
      <w:r w:rsidRPr="002516D5">
        <w:rPr>
          <w:rFonts w:ascii="Century Gothic" w:hAnsi="Century Gothic"/>
          <w:b/>
          <w:lang w:val="tr-TR"/>
        </w:rPr>
        <w:br w:type="page"/>
      </w:r>
    </w:p>
    <w:p w14:paraId="4A3EC6D6" w14:textId="77777777" w:rsidR="00844EF0" w:rsidRPr="002516D5" w:rsidRDefault="00844EF0" w:rsidP="00A77F0B">
      <w:pPr>
        <w:rPr>
          <w:rFonts w:ascii="Century Gothic" w:hAnsi="Century Gothic"/>
          <w:b/>
          <w:sz w:val="24"/>
          <w:lang w:val="tr-TR"/>
        </w:rPr>
      </w:pPr>
    </w:p>
    <w:p w14:paraId="797F83EA" w14:textId="74465BDB" w:rsidR="00A77F0B" w:rsidRPr="002516D5" w:rsidRDefault="00A77F0B" w:rsidP="00A77F0B">
      <w:pPr>
        <w:rPr>
          <w:rFonts w:ascii="Century Gothic" w:hAnsi="Century Gothic"/>
          <w:b/>
          <w:sz w:val="24"/>
          <w:lang w:val="tr-TR"/>
        </w:rPr>
      </w:pPr>
      <w:r w:rsidRPr="002516D5">
        <w:rPr>
          <w:rFonts w:ascii="Century Gothic" w:hAnsi="Century Gothic"/>
          <w:b/>
          <w:sz w:val="24"/>
          <w:lang w:val="tr-TR"/>
        </w:rPr>
        <w:t>DÖNEM V- SOLUNUM (GÖĞÜS HASTALIKLARI-GÖĞÜS CERRAHISI) STAJI</w:t>
      </w:r>
    </w:p>
    <w:p w14:paraId="2BF4ADE8" w14:textId="77777777" w:rsidR="00A77F0B" w:rsidRPr="002516D5" w:rsidRDefault="00A77F0B" w:rsidP="00A77F0B">
      <w:pPr>
        <w:spacing w:line="360" w:lineRule="auto"/>
        <w:rPr>
          <w:rFonts w:ascii="Century Gothic" w:hAnsi="Century Gothic"/>
          <w:b/>
          <w:lang w:val="tr-TR"/>
        </w:rPr>
      </w:pPr>
      <w:r w:rsidRPr="002516D5">
        <w:rPr>
          <w:noProof/>
          <w:lang w:val="tr-TR" w:eastAsia="tr-TR"/>
        </w:rPr>
        <w:drawing>
          <wp:inline distT="0" distB="0" distL="0" distR="0" wp14:anchorId="0DEC94AE" wp14:editId="48109627">
            <wp:extent cx="5760720" cy="3042285"/>
            <wp:effectExtent l="0" t="0" r="11430" b="5715"/>
            <wp:docPr id="309" name="Grafik 309">
              <a:extLst xmlns:a="http://schemas.openxmlformats.org/drawingml/2006/main">
                <a:ext uri="{FF2B5EF4-FFF2-40B4-BE49-F238E27FC236}">
                  <a16:creationId xmlns:a16="http://schemas.microsoft.com/office/drawing/2014/main" id="{00000000-0008-0000-0000-000029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89"/>
              </a:graphicData>
            </a:graphic>
          </wp:inline>
        </w:drawing>
      </w:r>
    </w:p>
    <w:p w14:paraId="64C06789" w14:textId="77777777" w:rsidR="00A77F0B" w:rsidRPr="002516D5" w:rsidRDefault="00A77F0B" w:rsidP="00A77F0B">
      <w:pPr>
        <w:spacing w:line="360" w:lineRule="auto"/>
        <w:rPr>
          <w:rFonts w:ascii="Century Gothic" w:hAnsi="Century Gothic"/>
          <w:color w:val="000000"/>
          <w:lang w:val="tr-TR"/>
        </w:rPr>
      </w:pPr>
    </w:p>
    <w:p w14:paraId="4450CCD5" w14:textId="77777777" w:rsidR="00A77F0B" w:rsidRPr="002516D5" w:rsidRDefault="00A77F0B" w:rsidP="00A77F0B">
      <w:pPr>
        <w:pStyle w:val="Default"/>
        <w:pBdr>
          <w:top w:val="single" w:sz="4" w:space="1" w:color="auto"/>
          <w:left w:val="single" w:sz="4" w:space="4" w:color="auto"/>
          <w:bottom w:val="single" w:sz="4" w:space="1" w:color="auto"/>
          <w:right w:val="single" w:sz="4" w:space="4" w:color="auto"/>
        </w:pBdr>
        <w:shd w:val="clear" w:color="auto" w:fill="CBD5DE" w:themeFill="accent1" w:themeFillTint="66"/>
        <w:spacing w:line="276" w:lineRule="auto"/>
        <w:jc w:val="center"/>
        <w:rPr>
          <w:rFonts w:ascii="Century Gothic" w:hAnsi="Century Gothic" w:cs="Times New Roman"/>
          <w:b/>
          <w:color w:val="000000" w:themeColor="text1"/>
          <w:szCs w:val="20"/>
        </w:rPr>
      </w:pPr>
      <w:r w:rsidRPr="002516D5">
        <w:rPr>
          <w:rFonts w:ascii="Century Gothic" w:hAnsi="Century Gothic" w:cs="Times New Roman"/>
          <w:b/>
          <w:color w:val="000000" w:themeColor="text1"/>
          <w:szCs w:val="20"/>
        </w:rPr>
        <w:t>DÖNEM V- SOLUNUM (GÖĞÜS HASTALIKLARI-GÖĞÜS CERRAHISI) STAJI</w:t>
      </w:r>
    </w:p>
    <w:p w14:paraId="6ACEEDF4" w14:textId="77777777" w:rsidR="00A77F0B" w:rsidRPr="002516D5" w:rsidRDefault="00A77F0B" w:rsidP="00A77F0B">
      <w:pPr>
        <w:pStyle w:val="Default"/>
        <w:numPr>
          <w:ilvl w:val="0"/>
          <w:numId w:val="10"/>
        </w:numPr>
        <w:pBdr>
          <w:top w:val="single" w:sz="4" w:space="1" w:color="auto"/>
          <w:left w:val="single" w:sz="4" w:space="4" w:color="auto"/>
          <w:bottom w:val="single" w:sz="4" w:space="1" w:color="auto"/>
          <w:right w:val="single" w:sz="4" w:space="4" w:color="auto"/>
        </w:pBdr>
        <w:shd w:val="clear" w:color="auto" w:fill="CBD5DE" w:themeFill="accent1" w:themeFillTint="66"/>
        <w:spacing w:line="276" w:lineRule="auto"/>
        <w:jc w:val="both"/>
        <w:rPr>
          <w:rFonts w:ascii="Century Gothic" w:hAnsi="Century Gothic" w:cs="Times New Roman"/>
          <w:color w:val="000000" w:themeColor="text1"/>
          <w:sz w:val="20"/>
          <w:szCs w:val="20"/>
        </w:rPr>
      </w:pPr>
      <w:r w:rsidRPr="002516D5">
        <w:rPr>
          <w:rFonts w:ascii="Century Gothic" w:hAnsi="Century Gothic" w:cs="Times New Roman"/>
          <w:color w:val="000000" w:themeColor="text1"/>
          <w:sz w:val="20"/>
          <w:szCs w:val="20"/>
        </w:rPr>
        <w:t xml:space="preserve">Genel ortalama 4.2 puandır. Staj geri bildirim puanları dengelidir. En düşük puan 4.0 ile stajın süresinin iyi organize edilmesidir.  Gelecek ders dönemi için staj süresinin düzenlenmesi önerilir. </w:t>
      </w:r>
    </w:p>
    <w:p w14:paraId="1F8B9D08" w14:textId="77777777" w:rsidR="00A77F0B" w:rsidRPr="002516D5" w:rsidRDefault="00A77F0B" w:rsidP="00A77F0B">
      <w:pPr>
        <w:spacing w:line="360" w:lineRule="auto"/>
        <w:rPr>
          <w:rFonts w:ascii="Century Gothic" w:hAnsi="Century Gothic"/>
          <w:b/>
          <w:lang w:val="tr-TR"/>
        </w:rPr>
      </w:pPr>
    </w:p>
    <w:p w14:paraId="4A140B41" w14:textId="77777777" w:rsidR="00A77F0B" w:rsidRPr="002516D5" w:rsidRDefault="00A77F0B" w:rsidP="00A77F0B">
      <w:pPr>
        <w:spacing w:line="360" w:lineRule="auto"/>
        <w:rPr>
          <w:rFonts w:ascii="Century Gothic" w:hAnsi="Century Gothic"/>
          <w:b/>
          <w:lang w:val="tr-TR"/>
        </w:rPr>
      </w:pPr>
    </w:p>
    <w:p w14:paraId="7E00A429" w14:textId="77777777" w:rsidR="00A77F0B" w:rsidRPr="002516D5" w:rsidRDefault="00A77F0B" w:rsidP="00A77F0B">
      <w:pPr>
        <w:rPr>
          <w:rFonts w:ascii="Century Gothic" w:hAnsi="Century Gothic"/>
          <w:b/>
          <w:sz w:val="24"/>
          <w:lang w:val="tr-TR"/>
        </w:rPr>
      </w:pPr>
      <w:r w:rsidRPr="002516D5">
        <w:rPr>
          <w:rFonts w:ascii="Century Gothic" w:hAnsi="Century Gothic"/>
          <w:b/>
          <w:sz w:val="24"/>
          <w:lang w:val="tr-TR"/>
        </w:rPr>
        <w:br w:type="page"/>
      </w:r>
    </w:p>
    <w:p w14:paraId="0277BEAF" w14:textId="77777777" w:rsidR="00844EF0" w:rsidRPr="002516D5" w:rsidRDefault="00844EF0" w:rsidP="00A77F0B">
      <w:pPr>
        <w:spacing w:line="360" w:lineRule="auto"/>
        <w:rPr>
          <w:rFonts w:ascii="Century Gothic" w:hAnsi="Century Gothic"/>
          <w:b/>
          <w:sz w:val="24"/>
          <w:lang w:val="tr-TR"/>
        </w:rPr>
      </w:pPr>
    </w:p>
    <w:p w14:paraId="79A6BA25" w14:textId="655ED755" w:rsidR="00A77F0B" w:rsidRPr="002516D5" w:rsidRDefault="00A77F0B" w:rsidP="00A77F0B">
      <w:pPr>
        <w:spacing w:line="360" w:lineRule="auto"/>
        <w:rPr>
          <w:rFonts w:ascii="Century Gothic" w:hAnsi="Century Gothic"/>
          <w:b/>
          <w:sz w:val="24"/>
          <w:lang w:val="tr-TR"/>
        </w:rPr>
      </w:pPr>
      <w:r w:rsidRPr="002516D5">
        <w:rPr>
          <w:rFonts w:ascii="Century Gothic" w:hAnsi="Century Gothic"/>
          <w:b/>
          <w:sz w:val="24"/>
          <w:lang w:val="tr-TR"/>
        </w:rPr>
        <w:t>DÖNEM V-RADYOLOJİ STAJI</w:t>
      </w:r>
    </w:p>
    <w:p w14:paraId="0C400406" w14:textId="77777777" w:rsidR="00A77F0B" w:rsidRPr="002516D5" w:rsidRDefault="00A77F0B" w:rsidP="00A77F0B">
      <w:pPr>
        <w:spacing w:line="360" w:lineRule="auto"/>
        <w:rPr>
          <w:rFonts w:ascii="Century Gothic" w:hAnsi="Century Gothic"/>
          <w:color w:val="000000"/>
          <w:lang w:val="tr-TR"/>
        </w:rPr>
      </w:pPr>
      <w:r w:rsidRPr="002516D5">
        <w:rPr>
          <w:noProof/>
          <w:lang w:val="tr-TR" w:eastAsia="tr-TR"/>
        </w:rPr>
        <w:drawing>
          <wp:inline distT="0" distB="0" distL="0" distR="0" wp14:anchorId="3F5D1FD3" wp14:editId="729AAA54">
            <wp:extent cx="5760720" cy="3250565"/>
            <wp:effectExtent l="0" t="0" r="11430" b="6985"/>
            <wp:docPr id="310" name="Grafik 310">
              <a:extLst xmlns:a="http://schemas.openxmlformats.org/drawingml/2006/main">
                <a:ext uri="{FF2B5EF4-FFF2-40B4-BE49-F238E27FC236}">
                  <a16:creationId xmlns:a16="http://schemas.microsoft.com/office/drawing/2014/main" id="{00000000-0008-0000-0000-000033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90"/>
              </a:graphicData>
            </a:graphic>
          </wp:inline>
        </w:drawing>
      </w:r>
    </w:p>
    <w:p w14:paraId="0EE700EC" w14:textId="77777777" w:rsidR="00A77F0B" w:rsidRPr="002516D5" w:rsidRDefault="00A77F0B" w:rsidP="00A77F0B">
      <w:pPr>
        <w:spacing w:line="360" w:lineRule="auto"/>
        <w:rPr>
          <w:rFonts w:ascii="Century Gothic" w:hAnsi="Century Gothic"/>
          <w:color w:val="000000"/>
          <w:lang w:val="tr-TR"/>
        </w:rPr>
      </w:pPr>
    </w:p>
    <w:p w14:paraId="4F1B0DB0" w14:textId="77777777" w:rsidR="00A77F0B" w:rsidRPr="002516D5" w:rsidRDefault="00A77F0B" w:rsidP="00A77F0B">
      <w:pPr>
        <w:pStyle w:val="Default"/>
        <w:pBdr>
          <w:top w:val="single" w:sz="4" w:space="1" w:color="auto"/>
          <w:left w:val="single" w:sz="4" w:space="4" w:color="auto"/>
          <w:bottom w:val="single" w:sz="4" w:space="1" w:color="auto"/>
          <w:right w:val="single" w:sz="4" w:space="4" w:color="auto"/>
        </w:pBdr>
        <w:shd w:val="clear" w:color="auto" w:fill="CBD5DE" w:themeFill="accent1" w:themeFillTint="66"/>
        <w:spacing w:line="276" w:lineRule="auto"/>
        <w:jc w:val="center"/>
        <w:rPr>
          <w:rFonts w:ascii="Century Gothic" w:hAnsi="Century Gothic" w:cs="Times New Roman"/>
          <w:b/>
          <w:color w:val="000000" w:themeColor="text1"/>
          <w:szCs w:val="20"/>
        </w:rPr>
      </w:pPr>
      <w:r w:rsidRPr="002516D5">
        <w:rPr>
          <w:rFonts w:ascii="Century Gothic" w:hAnsi="Century Gothic" w:cs="Times New Roman"/>
          <w:b/>
          <w:color w:val="000000" w:themeColor="text1"/>
          <w:szCs w:val="20"/>
        </w:rPr>
        <w:t>DÖNEM V- RADYOLOJİ STAJI</w:t>
      </w:r>
    </w:p>
    <w:p w14:paraId="5BE8FC5E" w14:textId="77777777" w:rsidR="00A77F0B" w:rsidRPr="002516D5" w:rsidRDefault="00A77F0B" w:rsidP="00A77F0B">
      <w:pPr>
        <w:pStyle w:val="Default"/>
        <w:numPr>
          <w:ilvl w:val="0"/>
          <w:numId w:val="10"/>
        </w:numPr>
        <w:pBdr>
          <w:top w:val="single" w:sz="4" w:space="1" w:color="auto"/>
          <w:left w:val="single" w:sz="4" w:space="4" w:color="auto"/>
          <w:bottom w:val="single" w:sz="4" w:space="1" w:color="auto"/>
          <w:right w:val="single" w:sz="4" w:space="4" w:color="auto"/>
        </w:pBdr>
        <w:shd w:val="clear" w:color="auto" w:fill="CBD5DE" w:themeFill="accent1" w:themeFillTint="66"/>
        <w:spacing w:line="276" w:lineRule="auto"/>
        <w:jc w:val="both"/>
        <w:rPr>
          <w:rFonts w:ascii="Century Gothic" w:hAnsi="Century Gothic" w:cs="Times New Roman"/>
          <w:color w:val="000000" w:themeColor="text1"/>
          <w:sz w:val="20"/>
          <w:szCs w:val="20"/>
        </w:rPr>
      </w:pPr>
      <w:r w:rsidRPr="002516D5">
        <w:rPr>
          <w:rFonts w:ascii="Century Gothic" w:hAnsi="Century Gothic" w:cs="Times New Roman"/>
          <w:color w:val="000000" w:themeColor="text1"/>
          <w:sz w:val="20"/>
          <w:szCs w:val="20"/>
        </w:rPr>
        <w:t xml:space="preserve">Genel ortalama puanı </w:t>
      </w:r>
      <w:proofErr w:type="gramStart"/>
      <w:r w:rsidRPr="002516D5">
        <w:rPr>
          <w:rFonts w:ascii="Century Gothic" w:hAnsi="Century Gothic" w:cs="Times New Roman"/>
          <w:color w:val="000000" w:themeColor="text1"/>
          <w:sz w:val="20"/>
          <w:szCs w:val="20"/>
        </w:rPr>
        <w:t>4.5’dur</w:t>
      </w:r>
      <w:proofErr w:type="gramEnd"/>
      <w:r w:rsidRPr="002516D5">
        <w:rPr>
          <w:rFonts w:ascii="Century Gothic" w:hAnsi="Century Gothic" w:cs="Times New Roman"/>
          <w:color w:val="000000" w:themeColor="text1"/>
          <w:sz w:val="20"/>
          <w:szCs w:val="20"/>
        </w:rPr>
        <w:t xml:space="preserve">. En düşük puan </w:t>
      </w:r>
      <w:proofErr w:type="gramStart"/>
      <w:r w:rsidRPr="002516D5">
        <w:rPr>
          <w:rFonts w:ascii="Century Gothic" w:hAnsi="Century Gothic" w:cs="Times New Roman"/>
          <w:color w:val="000000" w:themeColor="text1"/>
          <w:sz w:val="20"/>
          <w:szCs w:val="20"/>
        </w:rPr>
        <w:t>3.8  ile</w:t>
      </w:r>
      <w:proofErr w:type="gramEnd"/>
      <w:r w:rsidRPr="002516D5">
        <w:rPr>
          <w:rFonts w:ascii="Century Gothic" w:hAnsi="Century Gothic" w:cs="Times New Roman"/>
          <w:color w:val="000000" w:themeColor="text1"/>
          <w:sz w:val="20"/>
          <w:szCs w:val="20"/>
        </w:rPr>
        <w:t xml:space="preserve"> stajın süresinin iyi organize edilmesidir.  Gelecek ders dönemi için staj süresinin düzenlenmesi önerilir. </w:t>
      </w:r>
    </w:p>
    <w:p w14:paraId="14267D6A" w14:textId="77777777" w:rsidR="00A77F0B" w:rsidRPr="002516D5" w:rsidRDefault="00A77F0B" w:rsidP="00A77F0B">
      <w:pPr>
        <w:spacing w:line="360" w:lineRule="auto"/>
        <w:rPr>
          <w:rFonts w:ascii="Century Gothic" w:hAnsi="Century Gothic"/>
          <w:b/>
          <w:lang w:val="tr-TR"/>
        </w:rPr>
      </w:pPr>
    </w:p>
    <w:p w14:paraId="23A60820" w14:textId="77777777" w:rsidR="00A77F0B" w:rsidRPr="002516D5" w:rsidRDefault="00A77F0B" w:rsidP="00A77F0B">
      <w:pPr>
        <w:spacing w:line="360" w:lineRule="auto"/>
        <w:rPr>
          <w:rFonts w:ascii="Century Gothic" w:hAnsi="Century Gothic"/>
          <w:b/>
          <w:lang w:val="tr-TR"/>
        </w:rPr>
      </w:pPr>
    </w:p>
    <w:p w14:paraId="33928B71" w14:textId="77777777" w:rsidR="00A77F0B" w:rsidRPr="002516D5" w:rsidRDefault="00A77F0B" w:rsidP="00A77F0B">
      <w:pPr>
        <w:rPr>
          <w:rFonts w:ascii="Century Gothic" w:hAnsi="Century Gothic"/>
          <w:b/>
          <w:sz w:val="24"/>
          <w:lang w:val="tr-TR"/>
        </w:rPr>
      </w:pPr>
      <w:r w:rsidRPr="002516D5">
        <w:rPr>
          <w:rFonts w:ascii="Century Gothic" w:hAnsi="Century Gothic"/>
          <w:b/>
          <w:sz w:val="24"/>
          <w:lang w:val="tr-TR"/>
        </w:rPr>
        <w:br w:type="page"/>
      </w:r>
    </w:p>
    <w:p w14:paraId="59E17D6E" w14:textId="77777777" w:rsidR="00844EF0" w:rsidRPr="002516D5" w:rsidRDefault="00844EF0" w:rsidP="00A77F0B">
      <w:pPr>
        <w:rPr>
          <w:rFonts w:ascii="Century Gothic" w:hAnsi="Century Gothic"/>
          <w:b/>
          <w:sz w:val="24"/>
          <w:lang w:val="tr-TR"/>
        </w:rPr>
      </w:pPr>
    </w:p>
    <w:p w14:paraId="17FC4366" w14:textId="46DAFB24" w:rsidR="00A77F0B" w:rsidRPr="002516D5" w:rsidRDefault="00A77F0B" w:rsidP="00A77F0B">
      <w:pPr>
        <w:rPr>
          <w:rFonts w:ascii="Century Gothic" w:hAnsi="Century Gothic"/>
          <w:b/>
          <w:sz w:val="24"/>
          <w:lang w:val="tr-TR"/>
        </w:rPr>
      </w:pPr>
      <w:r w:rsidRPr="002516D5">
        <w:rPr>
          <w:rFonts w:ascii="Century Gothic" w:hAnsi="Century Gothic"/>
          <w:b/>
          <w:sz w:val="24"/>
          <w:lang w:val="tr-TR"/>
        </w:rPr>
        <w:t>DÖNEM V-ADLİ TIP STAJI</w:t>
      </w:r>
    </w:p>
    <w:p w14:paraId="43B24F42" w14:textId="77777777" w:rsidR="00A77F0B" w:rsidRPr="002516D5" w:rsidRDefault="00A77F0B" w:rsidP="00A77F0B">
      <w:pPr>
        <w:rPr>
          <w:rFonts w:ascii="Century Gothic" w:hAnsi="Century Gothic" w:cs="Times New Roman"/>
          <w:b/>
          <w:sz w:val="28"/>
          <w:lang w:val="tr-TR"/>
        </w:rPr>
      </w:pPr>
      <w:r w:rsidRPr="002516D5">
        <w:rPr>
          <w:noProof/>
          <w:lang w:val="tr-TR" w:eastAsia="tr-TR"/>
        </w:rPr>
        <w:drawing>
          <wp:inline distT="0" distB="0" distL="0" distR="0" wp14:anchorId="32856010" wp14:editId="41C30FEB">
            <wp:extent cx="5760720" cy="2669540"/>
            <wp:effectExtent l="0" t="0" r="11430" b="16510"/>
            <wp:docPr id="311" name="Grafik 311">
              <a:extLst xmlns:a="http://schemas.openxmlformats.org/drawingml/2006/main">
                <a:ext uri="{FF2B5EF4-FFF2-40B4-BE49-F238E27FC236}">
                  <a16:creationId xmlns:a16="http://schemas.microsoft.com/office/drawing/2014/main" id="{00000000-0008-0000-0000-000007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91"/>
              </a:graphicData>
            </a:graphic>
          </wp:inline>
        </w:drawing>
      </w:r>
    </w:p>
    <w:p w14:paraId="2A978174" w14:textId="77777777" w:rsidR="00A77F0B" w:rsidRPr="002516D5" w:rsidRDefault="00A77F0B" w:rsidP="00A77F0B">
      <w:pPr>
        <w:rPr>
          <w:rFonts w:ascii="Century Gothic" w:hAnsi="Century Gothic" w:cs="Times New Roman"/>
          <w:b/>
          <w:sz w:val="28"/>
          <w:lang w:val="tr-TR"/>
        </w:rPr>
      </w:pPr>
    </w:p>
    <w:p w14:paraId="6EDAC711" w14:textId="011F605D" w:rsidR="00773A11" w:rsidRPr="002516D5" w:rsidRDefault="00773A11" w:rsidP="00773A11">
      <w:pPr>
        <w:pStyle w:val="Default"/>
        <w:pBdr>
          <w:top w:val="single" w:sz="4" w:space="1" w:color="auto"/>
          <w:left w:val="single" w:sz="4" w:space="4" w:color="auto"/>
          <w:bottom w:val="single" w:sz="4" w:space="1" w:color="auto"/>
          <w:right w:val="single" w:sz="4" w:space="4" w:color="auto"/>
        </w:pBdr>
        <w:shd w:val="clear" w:color="auto" w:fill="CBD5DE" w:themeFill="accent1" w:themeFillTint="66"/>
        <w:spacing w:line="276" w:lineRule="auto"/>
        <w:jc w:val="center"/>
        <w:rPr>
          <w:rFonts w:ascii="Century Gothic" w:hAnsi="Century Gothic" w:cs="Times New Roman"/>
          <w:b/>
          <w:color w:val="000000" w:themeColor="text1"/>
          <w:szCs w:val="20"/>
        </w:rPr>
      </w:pPr>
      <w:r w:rsidRPr="002516D5">
        <w:rPr>
          <w:rFonts w:ascii="Century Gothic" w:hAnsi="Century Gothic" w:cs="Times New Roman"/>
          <w:b/>
          <w:sz w:val="28"/>
        </w:rPr>
        <w:tab/>
      </w:r>
      <w:r w:rsidRPr="002516D5">
        <w:rPr>
          <w:rFonts w:ascii="Century Gothic" w:hAnsi="Century Gothic" w:cs="Times New Roman"/>
          <w:b/>
          <w:color w:val="000000" w:themeColor="text1"/>
          <w:szCs w:val="20"/>
        </w:rPr>
        <w:t>DÖNEM V- ADLİ TIP STAJI</w:t>
      </w:r>
    </w:p>
    <w:p w14:paraId="212BD739" w14:textId="5A13C5B2" w:rsidR="00773A11" w:rsidRPr="002516D5" w:rsidRDefault="00773A11" w:rsidP="00773A11">
      <w:pPr>
        <w:pStyle w:val="Default"/>
        <w:pBdr>
          <w:top w:val="single" w:sz="4" w:space="1" w:color="auto"/>
          <w:left w:val="single" w:sz="4" w:space="4" w:color="auto"/>
          <w:bottom w:val="single" w:sz="4" w:space="1" w:color="auto"/>
          <w:right w:val="single" w:sz="4" w:space="4" w:color="auto"/>
        </w:pBdr>
        <w:shd w:val="clear" w:color="auto" w:fill="CBD5DE" w:themeFill="accent1" w:themeFillTint="66"/>
        <w:tabs>
          <w:tab w:val="left" w:pos="676"/>
        </w:tabs>
        <w:spacing w:line="276" w:lineRule="auto"/>
        <w:rPr>
          <w:rFonts w:ascii="Century Gothic" w:hAnsi="Century Gothic" w:cs="Times New Roman"/>
          <w:b/>
          <w:sz w:val="28"/>
        </w:rPr>
      </w:pPr>
      <w:r w:rsidRPr="002516D5">
        <w:rPr>
          <w:rFonts w:ascii="Century Gothic" w:hAnsi="Century Gothic" w:cs="Times New Roman"/>
          <w:color w:val="000000" w:themeColor="text1"/>
          <w:sz w:val="20"/>
          <w:szCs w:val="20"/>
        </w:rPr>
        <w:t xml:space="preserve">Genel ortalama puanı </w:t>
      </w:r>
      <w:proofErr w:type="gramStart"/>
      <w:r w:rsidRPr="002516D5">
        <w:rPr>
          <w:rFonts w:ascii="Century Gothic" w:hAnsi="Century Gothic" w:cs="Times New Roman"/>
          <w:color w:val="000000" w:themeColor="text1"/>
          <w:sz w:val="20"/>
          <w:szCs w:val="20"/>
        </w:rPr>
        <w:t>4.5’dur</w:t>
      </w:r>
      <w:proofErr w:type="gramEnd"/>
      <w:r w:rsidRPr="002516D5">
        <w:rPr>
          <w:rFonts w:ascii="Century Gothic" w:hAnsi="Century Gothic" w:cs="Times New Roman"/>
          <w:color w:val="000000" w:themeColor="text1"/>
          <w:sz w:val="20"/>
          <w:szCs w:val="20"/>
        </w:rPr>
        <w:t xml:space="preserve">. En düşük puan </w:t>
      </w:r>
      <w:proofErr w:type="gramStart"/>
      <w:r w:rsidRPr="002516D5">
        <w:rPr>
          <w:rFonts w:ascii="Century Gothic" w:hAnsi="Century Gothic" w:cs="Times New Roman"/>
          <w:color w:val="000000" w:themeColor="text1"/>
          <w:sz w:val="20"/>
          <w:szCs w:val="20"/>
        </w:rPr>
        <w:t>3.8  ile</w:t>
      </w:r>
      <w:proofErr w:type="gramEnd"/>
      <w:r w:rsidRPr="002516D5">
        <w:rPr>
          <w:rFonts w:ascii="Century Gothic" w:hAnsi="Century Gothic" w:cs="Times New Roman"/>
          <w:color w:val="000000" w:themeColor="text1"/>
          <w:sz w:val="20"/>
          <w:szCs w:val="20"/>
        </w:rPr>
        <w:t xml:space="preserve"> stajın süresinin iyi organize edilmesidir.  Gelecek ders dönemi için staj süresinin düzenlenmesi önerilir</w:t>
      </w:r>
    </w:p>
    <w:p w14:paraId="400BCAC2" w14:textId="77777777" w:rsidR="00CA2A9C" w:rsidRPr="002516D5" w:rsidRDefault="00CA2A9C">
      <w:pPr>
        <w:rPr>
          <w:rFonts w:ascii="Calibri" w:eastAsia="MS Mincho" w:hAnsi="Calibri" w:cs="Calibri"/>
          <w:color w:val="000000"/>
          <w:kern w:val="0"/>
          <w:sz w:val="24"/>
          <w:szCs w:val="24"/>
          <w:lang w:val="tr-TR"/>
        </w:rPr>
      </w:pPr>
      <w:r w:rsidRPr="002516D5">
        <w:rPr>
          <w:lang w:val="tr-TR"/>
        </w:rPr>
        <w:br w:type="page"/>
      </w:r>
    </w:p>
    <w:p w14:paraId="537BE577" w14:textId="77777777" w:rsidR="00CA2A9C" w:rsidRPr="002516D5" w:rsidRDefault="00CA2A9C" w:rsidP="00CA2A9C">
      <w:pPr>
        <w:rPr>
          <w:rFonts w:ascii="Century Gothic" w:hAnsi="Century Gothic"/>
          <w:b/>
          <w:sz w:val="24"/>
          <w:lang w:val="tr-TR"/>
        </w:rPr>
      </w:pPr>
      <w:r w:rsidRPr="002516D5">
        <w:rPr>
          <w:rFonts w:ascii="Century Gothic" w:hAnsi="Century Gothic"/>
          <w:b/>
          <w:sz w:val="24"/>
          <w:lang w:val="tr-TR"/>
        </w:rPr>
        <w:lastRenderedPageBreak/>
        <w:t>PDÖ Modülleri Değerlendirmesi</w:t>
      </w:r>
    </w:p>
    <w:p w14:paraId="531EF13A" w14:textId="04662C5B" w:rsidR="00CA2A9C" w:rsidRPr="002516D5" w:rsidRDefault="00CA2A9C" w:rsidP="00CA2A9C">
      <w:pPr>
        <w:spacing w:after="0"/>
        <w:jc w:val="center"/>
        <w:rPr>
          <w:sz w:val="36"/>
          <w:szCs w:val="36"/>
          <w:lang w:val="tr-TR"/>
        </w:rPr>
      </w:pPr>
      <w:r w:rsidRPr="002516D5">
        <w:rPr>
          <w:sz w:val="36"/>
          <w:szCs w:val="36"/>
          <w:lang w:val="tr-TR"/>
        </w:rPr>
        <w:t>2019-2020</w:t>
      </w:r>
      <w:r w:rsidR="000B56FA">
        <w:rPr>
          <w:sz w:val="36"/>
          <w:szCs w:val="36"/>
          <w:lang w:val="tr-TR"/>
        </w:rPr>
        <w:t xml:space="preserve"> ve 2020-2021</w:t>
      </w:r>
      <w:r w:rsidRPr="002516D5">
        <w:rPr>
          <w:sz w:val="36"/>
          <w:szCs w:val="36"/>
          <w:lang w:val="tr-TR"/>
        </w:rPr>
        <w:t xml:space="preserve"> PDÖ Senaryoları Geri Bildirim Puanları</w:t>
      </w:r>
    </w:p>
    <w:p w14:paraId="589B7223" w14:textId="77777777" w:rsidR="00CA2A9C" w:rsidRPr="002516D5" w:rsidRDefault="00CA2A9C" w:rsidP="00CA2A9C">
      <w:pPr>
        <w:spacing w:after="0"/>
        <w:rPr>
          <w:sz w:val="32"/>
          <w:szCs w:val="36"/>
          <w:lang w:val="tr-TR"/>
        </w:rPr>
      </w:pPr>
    </w:p>
    <w:tbl>
      <w:tblPr>
        <w:tblpPr w:leftFromText="141" w:rightFromText="141" w:horzAnchor="margin" w:tblpXSpec="center" w:tblpY="1875"/>
        <w:tblW w:w="8784" w:type="dxa"/>
        <w:tblCellMar>
          <w:left w:w="70" w:type="dxa"/>
          <w:right w:w="70" w:type="dxa"/>
        </w:tblCellMar>
        <w:tblLook w:val="04A0" w:firstRow="1" w:lastRow="0" w:firstColumn="1" w:lastColumn="0" w:noHBand="0" w:noVBand="1"/>
      </w:tblPr>
      <w:tblGrid>
        <w:gridCol w:w="1075"/>
        <w:gridCol w:w="945"/>
        <w:gridCol w:w="674"/>
        <w:gridCol w:w="1116"/>
        <w:gridCol w:w="921"/>
        <w:gridCol w:w="1344"/>
        <w:gridCol w:w="800"/>
        <w:gridCol w:w="1194"/>
        <w:gridCol w:w="715"/>
      </w:tblGrid>
      <w:tr w:rsidR="00E676B9" w:rsidRPr="00E676B9" w14:paraId="6F0CD383" w14:textId="77777777" w:rsidTr="00E676B9">
        <w:trPr>
          <w:trHeight w:val="377"/>
        </w:trPr>
        <w:tc>
          <w:tcPr>
            <w:tcW w:w="1075"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6C7CAD7C"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bookmarkStart w:id="3" w:name="_Hlk103005983"/>
            <w:r w:rsidRPr="00E676B9">
              <w:rPr>
                <w:rFonts w:ascii="Calibri" w:eastAsia="Times New Roman" w:hAnsi="Calibri" w:cs="Calibri"/>
                <w:color w:val="000000"/>
                <w:kern w:val="0"/>
                <w:lang w:val="tr-TR" w:eastAsia="tr-TR"/>
              </w:rPr>
              <w:t>Yıl</w:t>
            </w:r>
          </w:p>
        </w:tc>
        <w:tc>
          <w:tcPr>
            <w:tcW w:w="945" w:type="dxa"/>
            <w:tcBorders>
              <w:top w:val="single" w:sz="4" w:space="0" w:color="auto"/>
              <w:left w:val="nil"/>
              <w:bottom w:val="single" w:sz="4" w:space="0" w:color="auto"/>
              <w:right w:val="single" w:sz="4" w:space="0" w:color="auto"/>
            </w:tcBorders>
            <w:shd w:val="clear" w:color="auto" w:fill="auto"/>
            <w:noWrap/>
            <w:vAlign w:val="bottom"/>
            <w:hideMark/>
          </w:tcPr>
          <w:p w14:paraId="06185CCB"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Dönem</w:t>
            </w:r>
          </w:p>
        </w:tc>
        <w:tc>
          <w:tcPr>
            <w:tcW w:w="674" w:type="dxa"/>
            <w:tcBorders>
              <w:top w:val="single" w:sz="4" w:space="0" w:color="auto"/>
              <w:left w:val="nil"/>
              <w:bottom w:val="single" w:sz="4" w:space="0" w:color="auto"/>
              <w:right w:val="single" w:sz="4" w:space="0" w:color="auto"/>
            </w:tcBorders>
            <w:shd w:val="clear" w:color="auto" w:fill="auto"/>
            <w:noWrap/>
            <w:vAlign w:val="bottom"/>
            <w:hideMark/>
          </w:tcPr>
          <w:p w14:paraId="6FAC9D34" w14:textId="43A3614A"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PDÖ #</w:t>
            </w:r>
          </w:p>
        </w:tc>
        <w:tc>
          <w:tcPr>
            <w:tcW w:w="1116" w:type="dxa"/>
            <w:tcBorders>
              <w:top w:val="single" w:sz="4" w:space="0" w:color="auto"/>
              <w:left w:val="nil"/>
              <w:bottom w:val="single" w:sz="4" w:space="0" w:color="auto"/>
              <w:right w:val="single" w:sz="4" w:space="0" w:color="auto"/>
            </w:tcBorders>
            <w:shd w:val="clear" w:color="000000" w:fill="FFFFFF"/>
            <w:vAlign w:val="center"/>
            <w:hideMark/>
          </w:tcPr>
          <w:p w14:paraId="4C17BC57" w14:textId="3D227CF2"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 xml:space="preserve">Merak </w:t>
            </w:r>
            <w:proofErr w:type="spellStart"/>
            <w:r w:rsidRPr="00E676B9">
              <w:rPr>
                <w:rFonts w:ascii="Calibri" w:eastAsia="Times New Roman" w:hAnsi="Calibri" w:cs="Calibri"/>
                <w:color w:val="000000"/>
                <w:kern w:val="0"/>
                <w:lang w:val="tr-TR" w:eastAsia="tr-TR"/>
              </w:rPr>
              <w:t>Uyandirma</w:t>
            </w:r>
            <w:proofErr w:type="spellEnd"/>
          </w:p>
        </w:tc>
        <w:tc>
          <w:tcPr>
            <w:tcW w:w="921" w:type="dxa"/>
            <w:tcBorders>
              <w:top w:val="single" w:sz="4" w:space="0" w:color="auto"/>
              <w:left w:val="nil"/>
              <w:bottom w:val="single" w:sz="4" w:space="0" w:color="auto"/>
              <w:right w:val="single" w:sz="4" w:space="0" w:color="auto"/>
            </w:tcBorders>
            <w:shd w:val="clear" w:color="000000" w:fill="FFFFFF"/>
            <w:vAlign w:val="center"/>
            <w:hideMark/>
          </w:tcPr>
          <w:p w14:paraId="45A13789" w14:textId="0DD532EF"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proofErr w:type="spellStart"/>
            <w:r w:rsidRPr="00E676B9">
              <w:rPr>
                <w:rFonts w:ascii="Calibri" w:eastAsia="Times New Roman" w:hAnsi="Calibri" w:cs="Calibri"/>
                <w:color w:val="000000"/>
                <w:kern w:val="0"/>
                <w:lang w:val="tr-TR" w:eastAsia="tr-TR"/>
              </w:rPr>
              <w:t>Farkli</w:t>
            </w:r>
            <w:proofErr w:type="spellEnd"/>
            <w:r w:rsidRPr="00E676B9">
              <w:rPr>
                <w:rFonts w:ascii="Calibri" w:eastAsia="Times New Roman" w:hAnsi="Calibri" w:cs="Calibri"/>
                <w:color w:val="000000"/>
                <w:kern w:val="0"/>
                <w:lang w:val="tr-TR" w:eastAsia="tr-TR"/>
              </w:rPr>
              <w:t xml:space="preserve"> Hipotez</w:t>
            </w:r>
          </w:p>
        </w:tc>
        <w:tc>
          <w:tcPr>
            <w:tcW w:w="1344" w:type="dxa"/>
            <w:tcBorders>
              <w:top w:val="single" w:sz="4" w:space="0" w:color="auto"/>
              <w:left w:val="nil"/>
              <w:bottom w:val="single" w:sz="4" w:space="0" w:color="auto"/>
              <w:right w:val="single" w:sz="4" w:space="0" w:color="auto"/>
            </w:tcBorders>
            <w:shd w:val="clear" w:color="000000" w:fill="FFFFFF"/>
            <w:vAlign w:val="center"/>
            <w:hideMark/>
          </w:tcPr>
          <w:p w14:paraId="54DC6C1E" w14:textId="50115B5D"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 xml:space="preserve">Hipotezlerin </w:t>
            </w:r>
            <w:proofErr w:type="spellStart"/>
            <w:r w:rsidRPr="00E676B9">
              <w:rPr>
                <w:rFonts w:ascii="Calibri" w:eastAsia="Times New Roman" w:hAnsi="Calibri" w:cs="Calibri"/>
                <w:color w:val="000000"/>
                <w:kern w:val="0"/>
                <w:lang w:val="tr-TR" w:eastAsia="tr-TR"/>
              </w:rPr>
              <w:t>Daratilmasi</w:t>
            </w:r>
            <w:proofErr w:type="spellEnd"/>
          </w:p>
        </w:tc>
        <w:tc>
          <w:tcPr>
            <w:tcW w:w="800" w:type="dxa"/>
            <w:tcBorders>
              <w:top w:val="single" w:sz="4" w:space="0" w:color="auto"/>
              <w:left w:val="nil"/>
              <w:bottom w:val="single" w:sz="4" w:space="0" w:color="auto"/>
              <w:right w:val="single" w:sz="4" w:space="0" w:color="auto"/>
            </w:tcBorders>
            <w:shd w:val="clear" w:color="000000" w:fill="FFFFFF"/>
            <w:vAlign w:val="center"/>
            <w:hideMark/>
          </w:tcPr>
          <w:p w14:paraId="272CA393" w14:textId="50F1AB50"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proofErr w:type="spellStart"/>
            <w:r w:rsidRPr="00E676B9">
              <w:rPr>
                <w:rFonts w:ascii="Calibri" w:eastAsia="Times New Roman" w:hAnsi="Calibri" w:cs="Calibri"/>
                <w:color w:val="000000"/>
                <w:kern w:val="0"/>
                <w:lang w:val="tr-TR" w:eastAsia="tr-TR"/>
              </w:rPr>
              <w:t>Oykü</w:t>
            </w:r>
            <w:proofErr w:type="spellEnd"/>
            <w:r w:rsidRPr="00E676B9">
              <w:rPr>
                <w:rFonts w:ascii="Calibri" w:eastAsia="Times New Roman" w:hAnsi="Calibri" w:cs="Calibri"/>
                <w:color w:val="000000"/>
                <w:kern w:val="0"/>
                <w:lang w:val="tr-TR" w:eastAsia="tr-TR"/>
              </w:rPr>
              <w:t xml:space="preserve"> Fizik Baki</w:t>
            </w:r>
          </w:p>
        </w:tc>
        <w:tc>
          <w:tcPr>
            <w:tcW w:w="1194" w:type="dxa"/>
            <w:tcBorders>
              <w:top w:val="single" w:sz="4" w:space="0" w:color="auto"/>
              <w:left w:val="nil"/>
              <w:bottom w:val="single" w:sz="4" w:space="0" w:color="auto"/>
              <w:right w:val="single" w:sz="4" w:space="0" w:color="auto"/>
            </w:tcBorders>
            <w:shd w:val="clear" w:color="000000" w:fill="FFFFFF"/>
            <w:vAlign w:val="center"/>
            <w:hideMark/>
          </w:tcPr>
          <w:p w14:paraId="768C0EB9" w14:textId="0EC4BA49"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proofErr w:type="spellStart"/>
            <w:r w:rsidRPr="00E676B9">
              <w:rPr>
                <w:rFonts w:ascii="Calibri" w:eastAsia="Times New Roman" w:hAnsi="Calibri" w:cs="Calibri"/>
                <w:color w:val="000000"/>
                <w:kern w:val="0"/>
                <w:lang w:val="tr-TR" w:eastAsia="tr-TR"/>
              </w:rPr>
              <w:t>Ogrenme</w:t>
            </w:r>
            <w:proofErr w:type="spellEnd"/>
            <w:r w:rsidRPr="00E676B9">
              <w:rPr>
                <w:rFonts w:ascii="Calibri" w:eastAsia="Times New Roman" w:hAnsi="Calibri" w:cs="Calibri"/>
                <w:color w:val="000000"/>
                <w:kern w:val="0"/>
                <w:lang w:val="tr-TR" w:eastAsia="tr-TR"/>
              </w:rPr>
              <w:t xml:space="preserve"> Hedeflerine </w:t>
            </w:r>
            <w:proofErr w:type="spellStart"/>
            <w:r w:rsidRPr="00E676B9">
              <w:rPr>
                <w:rFonts w:ascii="Calibri" w:eastAsia="Times New Roman" w:hAnsi="Calibri" w:cs="Calibri"/>
                <w:color w:val="000000"/>
                <w:kern w:val="0"/>
                <w:lang w:val="tr-TR" w:eastAsia="tr-TR"/>
              </w:rPr>
              <w:t>Ulasma</w:t>
            </w:r>
            <w:proofErr w:type="spellEnd"/>
          </w:p>
        </w:tc>
        <w:tc>
          <w:tcPr>
            <w:tcW w:w="715" w:type="dxa"/>
            <w:tcBorders>
              <w:top w:val="single" w:sz="4" w:space="0" w:color="auto"/>
              <w:left w:val="nil"/>
              <w:bottom w:val="single" w:sz="4" w:space="0" w:color="auto"/>
              <w:right w:val="single" w:sz="4" w:space="0" w:color="auto"/>
            </w:tcBorders>
            <w:shd w:val="clear" w:color="000000" w:fill="FFFFFF"/>
            <w:vAlign w:val="center"/>
            <w:hideMark/>
          </w:tcPr>
          <w:p w14:paraId="761DC49E" w14:textId="0F8CD74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Genel</w:t>
            </w:r>
          </w:p>
        </w:tc>
      </w:tr>
      <w:tr w:rsidR="00E676B9" w:rsidRPr="00E676B9" w14:paraId="2250A653" w14:textId="77777777" w:rsidTr="00E676B9">
        <w:trPr>
          <w:trHeight w:val="147"/>
        </w:trPr>
        <w:tc>
          <w:tcPr>
            <w:tcW w:w="1075" w:type="dxa"/>
            <w:tcBorders>
              <w:top w:val="nil"/>
              <w:left w:val="single" w:sz="4" w:space="0" w:color="auto"/>
              <w:bottom w:val="single" w:sz="4" w:space="0" w:color="auto"/>
              <w:right w:val="single" w:sz="4" w:space="0" w:color="auto"/>
            </w:tcBorders>
            <w:shd w:val="clear" w:color="auto" w:fill="auto"/>
            <w:noWrap/>
            <w:vAlign w:val="bottom"/>
            <w:hideMark/>
          </w:tcPr>
          <w:p w14:paraId="5A1B3B01"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2019-2020</w:t>
            </w:r>
          </w:p>
        </w:tc>
        <w:tc>
          <w:tcPr>
            <w:tcW w:w="945" w:type="dxa"/>
            <w:tcBorders>
              <w:top w:val="nil"/>
              <w:left w:val="nil"/>
              <w:bottom w:val="single" w:sz="4" w:space="0" w:color="auto"/>
              <w:right w:val="single" w:sz="4" w:space="0" w:color="auto"/>
            </w:tcBorders>
            <w:shd w:val="clear" w:color="auto" w:fill="auto"/>
            <w:noWrap/>
            <w:vAlign w:val="bottom"/>
            <w:hideMark/>
          </w:tcPr>
          <w:p w14:paraId="61B37D49"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Dönem I</w:t>
            </w:r>
          </w:p>
        </w:tc>
        <w:tc>
          <w:tcPr>
            <w:tcW w:w="674" w:type="dxa"/>
            <w:tcBorders>
              <w:top w:val="nil"/>
              <w:left w:val="nil"/>
              <w:bottom w:val="single" w:sz="4" w:space="0" w:color="auto"/>
              <w:right w:val="single" w:sz="4" w:space="0" w:color="auto"/>
            </w:tcBorders>
            <w:shd w:val="clear" w:color="auto" w:fill="auto"/>
            <w:noWrap/>
            <w:vAlign w:val="bottom"/>
            <w:hideMark/>
          </w:tcPr>
          <w:p w14:paraId="3DDA5740"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1</w:t>
            </w:r>
          </w:p>
        </w:tc>
        <w:tc>
          <w:tcPr>
            <w:tcW w:w="1116" w:type="dxa"/>
            <w:tcBorders>
              <w:top w:val="nil"/>
              <w:left w:val="nil"/>
              <w:bottom w:val="single" w:sz="4" w:space="0" w:color="auto"/>
              <w:right w:val="single" w:sz="4" w:space="0" w:color="auto"/>
            </w:tcBorders>
            <w:shd w:val="clear" w:color="000000" w:fill="FFFFFF"/>
            <w:vAlign w:val="center"/>
            <w:hideMark/>
          </w:tcPr>
          <w:p w14:paraId="7C520425"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3,06</w:t>
            </w:r>
          </w:p>
        </w:tc>
        <w:tc>
          <w:tcPr>
            <w:tcW w:w="921" w:type="dxa"/>
            <w:tcBorders>
              <w:top w:val="nil"/>
              <w:left w:val="nil"/>
              <w:bottom w:val="single" w:sz="4" w:space="0" w:color="auto"/>
              <w:right w:val="single" w:sz="4" w:space="0" w:color="auto"/>
            </w:tcBorders>
            <w:shd w:val="clear" w:color="000000" w:fill="FFFFFF"/>
            <w:vAlign w:val="center"/>
            <w:hideMark/>
          </w:tcPr>
          <w:p w14:paraId="7175EDBC"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3,28</w:t>
            </w:r>
          </w:p>
        </w:tc>
        <w:tc>
          <w:tcPr>
            <w:tcW w:w="1344" w:type="dxa"/>
            <w:tcBorders>
              <w:top w:val="nil"/>
              <w:left w:val="nil"/>
              <w:bottom w:val="single" w:sz="4" w:space="0" w:color="auto"/>
              <w:right w:val="single" w:sz="4" w:space="0" w:color="auto"/>
            </w:tcBorders>
            <w:shd w:val="clear" w:color="000000" w:fill="FFFFFF"/>
            <w:vAlign w:val="center"/>
            <w:hideMark/>
          </w:tcPr>
          <w:p w14:paraId="542E2D85"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3,42</w:t>
            </w:r>
          </w:p>
        </w:tc>
        <w:tc>
          <w:tcPr>
            <w:tcW w:w="800" w:type="dxa"/>
            <w:tcBorders>
              <w:top w:val="nil"/>
              <w:left w:val="nil"/>
              <w:bottom w:val="single" w:sz="4" w:space="0" w:color="auto"/>
              <w:right w:val="single" w:sz="4" w:space="0" w:color="auto"/>
            </w:tcBorders>
            <w:shd w:val="clear" w:color="000000" w:fill="FFFFFF"/>
            <w:vAlign w:val="center"/>
            <w:hideMark/>
          </w:tcPr>
          <w:p w14:paraId="0A953AA2"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3,46</w:t>
            </w:r>
          </w:p>
        </w:tc>
        <w:tc>
          <w:tcPr>
            <w:tcW w:w="1194" w:type="dxa"/>
            <w:tcBorders>
              <w:top w:val="nil"/>
              <w:left w:val="nil"/>
              <w:bottom w:val="single" w:sz="4" w:space="0" w:color="auto"/>
              <w:right w:val="single" w:sz="4" w:space="0" w:color="auto"/>
            </w:tcBorders>
            <w:shd w:val="clear" w:color="000000" w:fill="FFFFFF"/>
            <w:vAlign w:val="center"/>
            <w:hideMark/>
          </w:tcPr>
          <w:p w14:paraId="19F7213C"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3,46</w:t>
            </w:r>
          </w:p>
        </w:tc>
        <w:tc>
          <w:tcPr>
            <w:tcW w:w="715" w:type="dxa"/>
            <w:tcBorders>
              <w:top w:val="nil"/>
              <w:left w:val="nil"/>
              <w:bottom w:val="single" w:sz="4" w:space="0" w:color="auto"/>
              <w:right w:val="single" w:sz="4" w:space="0" w:color="auto"/>
            </w:tcBorders>
            <w:shd w:val="clear" w:color="000000" w:fill="FFFFFF"/>
            <w:vAlign w:val="center"/>
            <w:hideMark/>
          </w:tcPr>
          <w:p w14:paraId="38C2C01B"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3,36</w:t>
            </w:r>
          </w:p>
        </w:tc>
      </w:tr>
      <w:tr w:rsidR="00E676B9" w:rsidRPr="00E676B9" w14:paraId="6251EEFA" w14:textId="77777777" w:rsidTr="00E676B9">
        <w:trPr>
          <w:trHeight w:val="147"/>
        </w:trPr>
        <w:tc>
          <w:tcPr>
            <w:tcW w:w="1075" w:type="dxa"/>
            <w:tcBorders>
              <w:top w:val="nil"/>
              <w:left w:val="single" w:sz="4" w:space="0" w:color="auto"/>
              <w:bottom w:val="single" w:sz="4" w:space="0" w:color="auto"/>
              <w:right w:val="single" w:sz="4" w:space="0" w:color="auto"/>
            </w:tcBorders>
            <w:shd w:val="clear" w:color="auto" w:fill="auto"/>
            <w:noWrap/>
            <w:vAlign w:val="bottom"/>
            <w:hideMark/>
          </w:tcPr>
          <w:p w14:paraId="0B0981D1"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2019-2020</w:t>
            </w:r>
          </w:p>
        </w:tc>
        <w:tc>
          <w:tcPr>
            <w:tcW w:w="945" w:type="dxa"/>
            <w:tcBorders>
              <w:top w:val="nil"/>
              <w:left w:val="nil"/>
              <w:bottom w:val="single" w:sz="4" w:space="0" w:color="auto"/>
              <w:right w:val="single" w:sz="4" w:space="0" w:color="auto"/>
            </w:tcBorders>
            <w:shd w:val="clear" w:color="auto" w:fill="auto"/>
            <w:noWrap/>
            <w:vAlign w:val="bottom"/>
            <w:hideMark/>
          </w:tcPr>
          <w:p w14:paraId="06C5E33B"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Dönem I</w:t>
            </w:r>
          </w:p>
        </w:tc>
        <w:tc>
          <w:tcPr>
            <w:tcW w:w="674" w:type="dxa"/>
            <w:tcBorders>
              <w:top w:val="nil"/>
              <w:left w:val="nil"/>
              <w:bottom w:val="single" w:sz="4" w:space="0" w:color="auto"/>
              <w:right w:val="single" w:sz="4" w:space="0" w:color="auto"/>
            </w:tcBorders>
            <w:shd w:val="clear" w:color="auto" w:fill="auto"/>
            <w:noWrap/>
            <w:vAlign w:val="bottom"/>
            <w:hideMark/>
          </w:tcPr>
          <w:p w14:paraId="70AAF9AA"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2</w:t>
            </w:r>
          </w:p>
        </w:tc>
        <w:tc>
          <w:tcPr>
            <w:tcW w:w="1116" w:type="dxa"/>
            <w:tcBorders>
              <w:top w:val="nil"/>
              <w:left w:val="nil"/>
              <w:bottom w:val="single" w:sz="4" w:space="0" w:color="auto"/>
              <w:right w:val="single" w:sz="4" w:space="0" w:color="auto"/>
            </w:tcBorders>
            <w:shd w:val="clear" w:color="000000" w:fill="FFFFFF"/>
            <w:vAlign w:val="center"/>
            <w:hideMark/>
          </w:tcPr>
          <w:p w14:paraId="6A38E78A"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2,91</w:t>
            </w:r>
          </w:p>
        </w:tc>
        <w:tc>
          <w:tcPr>
            <w:tcW w:w="921" w:type="dxa"/>
            <w:tcBorders>
              <w:top w:val="nil"/>
              <w:left w:val="nil"/>
              <w:bottom w:val="single" w:sz="4" w:space="0" w:color="auto"/>
              <w:right w:val="single" w:sz="4" w:space="0" w:color="auto"/>
            </w:tcBorders>
            <w:shd w:val="clear" w:color="000000" w:fill="FFFFFF"/>
            <w:vAlign w:val="center"/>
            <w:hideMark/>
          </w:tcPr>
          <w:p w14:paraId="241791D8"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3,09</w:t>
            </w:r>
          </w:p>
        </w:tc>
        <w:tc>
          <w:tcPr>
            <w:tcW w:w="1344" w:type="dxa"/>
            <w:tcBorders>
              <w:top w:val="nil"/>
              <w:left w:val="nil"/>
              <w:bottom w:val="single" w:sz="4" w:space="0" w:color="auto"/>
              <w:right w:val="single" w:sz="4" w:space="0" w:color="auto"/>
            </w:tcBorders>
            <w:shd w:val="clear" w:color="000000" w:fill="FFFFFF"/>
            <w:vAlign w:val="center"/>
            <w:hideMark/>
          </w:tcPr>
          <w:p w14:paraId="3742D6D9"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3,25</w:t>
            </w:r>
          </w:p>
        </w:tc>
        <w:tc>
          <w:tcPr>
            <w:tcW w:w="800" w:type="dxa"/>
            <w:tcBorders>
              <w:top w:val="nil"/>
              <w:left w:val="nil"/>
              <w:bottom w:val="single" w:sz="4" w:space="0" w:color="auto"/>
              <w:right w:val="single" w:sz="4" w:space="0" w:color="auto"/>
            </w:tcBorders>
            <w:shd w:val="clear" w:color="000000" w:fill="FFFFFF"/>
            <w:vAlign w:val="center"/>
            <w:hideMark/>
          </w:tcPr>
          <w:p w14:paraId="1A391255"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3,21</w:t>
            </w:r>
          </w:p>
        </w:tc>
        <w:tc>
          <w:tcPr>
            <w:tcW w:w="1194" w:type="dxa"/>
            <w:tcBorders>
              <w:top w:val="nil"/>
              <w:left w:val="nil"/>
              <w:bottom w:val="single" w:sz="4" w:space="0" w:color="auto"/>
              <w:right w:val="single" w:sz="4" w:space="0" w:color="auto"/>
            </w:tcBorders>
            <w:shd w:val="clear" w:color="000000" w:fill="FFFFFF"/>
            <w:vAlign w:val="center"/>
            <w:hideMark/>
          </w:tcPr>
          <w:p w14:paraId="1A811601"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3,21</w:t>
            </w:r>
          </w:p>
        </w:tc>
        <w:tc>
          <w:tcPr>
            <w:tcW w:w="715" w:type="dxa"/>
            <w:tcBorders>
              <w:top w:val="nil"/>
              <w:left w:val="nil"/>
              <w:bottom w:val="single" w:sz="4" w:space="0" w:color="auto"/>
              <w:right w:val="single" w:sz="4" w:space="0" w:color="auto"/>
            </w:tcBorders>
            <w:shd w:val="clear" w:color="000000" w:fill="FFFFFF"/>
            <w:vAlign w:val="center"/>
            <w:hideMark/>
          </w:tcPr>
          <w:p w14:paraId="6535F702"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3,03</w:t>
            </w:r>
          </w:p>
        </w:tc>
      </w:tr>
      <w:tr w:rsidR="00E676B9" w:rsidRPr="00E676B9" w14:paraId="6754AE68" w14:textId="77777777" w:rsidTr="00E676B9">
        <w:trPr>
          <w:trHeight w:val="147"/>
        </w:trPr>
        <w:tc>
          <w:tcPr>
            <w:tcW w:w="1075" w:type="dxa"/>
            <w:tcBorders>
              <w:top w:val="nil"/>
              <w:left w:val="single" w:sz="4" w:space="0" w:color="auto"/>
              <w:bottom w:val="single" w:sz="4" w:space="0" w:color="auto"/>
              <w:right w:val="single" w:sz="4" w:space="0" w:color="auto"/>
            </w:tcBorders>
            <w:shd w:val="clear" w:color="auto" w:fill="auto"/>
            <w:noWrap/>
            <w:vAlign w:val="bottom"/>
            <w:hideMark/>
          </w:tcPr>
          <w:p w14:paraId="7C49D232"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2019-2020</w:t>
            </w:r>
          </w:p>
        </w:tc>
        <w:tc>
          <w:tcPr>
            <w:tcW w:w="945" w:type="dxa"/>
            <w:tcBorders>
              <w:top w:val="nil"/>
              <w:left w:val="nil"/>
              <w:bottom w:val="single" w:sz="4" w:space="0" w:color="auto"/>
              <w:right w:val="single" w:sz="4" w:space="0" w:color="auto"/>
            </w:tcBorders>
            <w:shd w:val="clear" w:color="auto" w:fill="auto"/>
            <w:noWrap/>
            <w:vAlign w:val="bottom"/>
            <w:hideMark/>
          </w:tcPr>
          <w:p w14:paraId="3711BF27"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Dönem II</w:t>
            </w:r>
          </w:p>
        </w:tc>
        <w:tc>
          <w:tcPr>
            <w:tcW w:w="674" w:type="dxa"/>
            <w:tcBorders>
              <w:top w:val="nil"/>
              <w:left w:val="nil"/>
              <w:bottom w:val="single" w:sz="4" w:space="0" w:color="auto"/>
              <w:right w:val="single" w:sz="4" w:space="0" w:color="auto"/>
            </w:tcBorders>
            <w:shd w:val="clear" w:color="auto" w:fill="auto"/>
            <w:noWrap/>
            <w:vAlign w:val="bottom"/>
            <w:hideMark/>
          </w:tcPr>
          <w:p w14:paraId="3EDEFFBA"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1</w:t>
            </w:r>
          </w:p>
        </w:tc>
        <w:tc>
          <w:tcPr>
            <w:tcW w:w="1116" w:type="dxa"/>
            <w:tcBorders>
              <w:top w:val="nil"/>
              <w:left w:val="nil"/>
              <w:bottom w:val="single" w:sz="4" w:space="0" w:color="auto"/>
              <w:right w:val="single" w:sz="4" w:space="0" w:color="auto"/>
            </w:tcBorders>
            <w:shd w:val="clear" w:color="000000" w:fill="FFFFFF"/>
            <w:vAlign w:val="center"/>
            <w:hideMark/>
          </w:tcPr>
          <w:p w14:paraId="0C056421"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2,43</w:t>
            </w:r>
          </w:p>
        </w:tc>
        <w:tc>
          <w:tcPr>
            <w:tcW w:w="921" w:type="dxa"/>
            <w:tcBorders>
              <w:top w:val="nil"/>
              <w:left w:val="nil"/>
              <w:bottom w:val="single" w:sz="4" w:space="0" w:color="auto"/>
              <w:right w:val="single" w:sz="4" w:space="0" w:color="auto"/>
            </w:tcBorders>
            <w:shd w:val="clear" w:color="000000" w:fill="FFFFFF"/>
            <w:vAlign w:val="center"/>
            <w:hideMark/>
          </w:tcPr>
          <w:p w14:paraId="45DF0C7F"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2,95</w:t>
            </w:r>
          </w:p>
        </w:tc>
        <w:tc>
          <w:tcPr>
            <w:tcW w:w="1344" w:type="dxa"/>
            <w:tcBorders>
              <w:top w:val="nil"/>
              <w:left w:val="nil"/>
              <w:bottom w:val="single" w:sz="4" w:space="0" w:color="auto"/>
              <w:right w:val="single" w:sz="4" w:space="0" w:color="auto"/>
            </w:tcBorders>
            <w:shd w:val="clear" w:color="000000" w:fill="FFFFFF"/>
            <w:vAlign w:val="center"/>
            <w:hideMark/>
          </w:tcPr>
          <w:p w14:paraId="18EF3B0E"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3,13</w:t>
            </w:r>
          </w:p>
        </w:tc>
        <w:tc>
          <w:tcPr>
            <w:tcW w:w="800" w:type="dxa"/>
            <w:tcBorders>
              <w:top w:val="nil"/>
              <w:left w:val="nil"/>
              <w:bottom w:val="single" w:sz="4" w:space="0" w:color="auto"/>
              <w:right w:val="single" w:sz="4" w:space="0" w:color="auto"/>
            </w:tcBorders>
            <w:shd w:val="clear" w:color="000000" w:fill="FFFFFF"/>
            <w:vAlign w:val="center"/>
            <w:hideMark/>
          </w:tcPr>
          <w:p w14:paraId="2CB9568A"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3,33</w:t>
            </w:r>
          </w:p>
        </w:tc>
        <w:tc>
          <w:tcPr>
            <w:tcW w:w="1194" w:type="dxa"/>
            <w:tcBorders>
              <w:top w:val="nil"/>
              <w:left w:val="nil"/>
              <w:bottom w:val="single" w:sz="4" w:space="0" w:color="auto"/>
              <w:right w:val="single" w:sz="4" w:space="0" w:color="auto"/>
            </w:tcBorders>
            <w:shd w:val="clear" w:color="000000" w:fill="FFFFFF"/>
            <w:vAlign w:val="center"/>
            <w:hideMark/>
          </w:tcPr>
          <w:p w14:paraId="5D39A66D"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3,04</w:t>
            </w:r>
          </w:p>
        </w:tc>
        <w:tc>
          <w:tcPr>
            <w:tcW w:w="715" w:type="dxa"/>
            <w:tcBorders>
              <w:top w:val="nil"/>
              <w:left w:val="nil"/>
              <w:bottom w:val="single" w:sz="4" w:space="0" w:color="auto"/>
              <w:right w:val="single" w:sz="4" w:space="0" w:color="auto"/>
            </w:tcBorders>
            <w:shd w:val="clear" w:color="000000" w:fill="FFFFFF"/>
            <w:vAlign w:val="center"/>
            <w:hideMark/>
          </w:tcPr>
          <w:p w14:paraId="07B28994"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2,82</w:t>
            </w:r>
          </w:p>
        </w:tc>
      </w:tr>
      <w:tr w:rsidR="00E676B9" w:rsidRPr="00E676B9" w14:paraId="4FD539EF" w14:textId="77777777" w:rsidTr="00E676B9">
        <w:trPr>
          <w:trHeight w:val="147"/>
        </w:trPr>
        <w:tc>
          <w:tcPr>
            <w:tcW w:w="1075" w:type="dxa"/>
            <w:tcBorders>
              <w:top w:val="nil"/>
              <w:left w:val="single" w:sz="4" w:space="0" w:color="auto"/>
              <w:bottom w:val="single" w:sz="4" w:space="0" w:color="auto"/>
              <w:right w:val="single" w:sz="4" w:space="0" w:color="auto"/>
            </w:tcBorders>
            <w:shd w:val="clear" w:color="auto" w:fill="auto"/>
            <w:noWrap/>
            <w:vAlign w:val="bottom"/>
            <w:hideMark/>
          </w:tcPr>
          <w:p w14:paraId="36B3BC1A"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2019-2020</w:t>
            </w:r>
          </w:p>
        </w:tc>
        <w:tc>
          <w:tcPr>
            <w:tcW w:w="945" w:type="dxa"/>
            <w:tcBorders>
              <w:top w:val="nil"/>
              <w:left w:val="nil"/>
              <w:bottom w:val="single" w:sz="4" w:space="0" w:color="auto"/>
              <w:right w:val="single" w:sz="4" w:space="0" w:color="auto"/>
            </w:tcBorders>
            <w:shd w:val="clear" w:color="auto" w:fill="auto"/>
            <w:noWrap/>
            <w:vAlign w:val="bottom"/>
            <w:hideMark/>
          </w:tcPr>
          <w:p w14:paraId="2843EFA3"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Dönem II</w:t>
            </w:r>
          </w:p>
        </w:tc>
        <w:tc>
          <w:tcPr>
            <w:tcW w:w="674" w:type="dxa"/>
            <w:tcBorders>
              <w:top w:val="nil"/>
              <w:left w:val="nil"/>
              <w:bottom w:val="single" w:sz="4" w:space="0" w:color="auto"/>
              <w:right w:val="single" w:sz="4" w:space="0" w:color="auto"/>
            </w:tcBorders>
            <w:shd w:val="clear" w:color="auto" w:fill="auto"/>
            <w:noWrap/>
            <w:vAlign w:val="bottom"/>
            <w:hideMark/>
          </w:tcPr>
          <w:p w14:paraId="514D10E9"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2</w:t>
            </w:r>
          </w:p>
        </w:tc>
        <w:tc>
          <w:tcPr>
            <w:tcW w:w="1116" w:type="dxa"/>
            <w:tcBorders>
              <w:top w:val="nil"/>
              <w:left w:val="nil"/>
              <w:bottom w:val="single" w:sz="4" w:space="0" w:color="auto"/>
              <w:right w:val="single" w:sz="4" w:space="0" w:color="auto"/>
            </w:tcBorders>
            <w:shd w:val="clear" w:color="000000" w:fill="FFFFFF"/>
            <w:vAlign w:val="center"/>
            <w:hideMark/>
          </w:tcPr>
          <w:p w14:paraId="148EAC8A"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3,19</w:t>
            </w:r>
          </w:p>
        </w:tc>
        <w:tc>
          <w:tcPr>
            <w:tcW w:w="921" w:type="dxa"/>
            <w:tcBorders>
              <w:top w:val="nil"/>
              <w:left w:val="nil"/>
              <w:bottom w:val="single" w:sz="4" w:space="0" w:color="auto"/>
              <w:right w:val="single" w:sz="4" w:space="0" w:color="auto"/>
            </w:tcBorders>
            <w:shd w:val="clear" w:color="000000" w:fill="FFFFFF"/>
            <w:vAlign w:val="center"/>
            <w:hideMark/>
          </w:tcPr>
          <w:p w14:paraId="407DE135"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3,27</w:t>
            </w:r>
          </w:p>
        </w:tc>
        <w:tc>
          <w:tcPr>
            <w:tcW w:w="1344" w:type="dxa"/>
            <w:tcBorders>
              <w:top w:val="nil"/>
              <w:left w:val="nil"/>
              <w:bottom w:val="single" w:sz="4" w:space="0" w:color="auto"/>
              <w:right w:val="single" w:sz="4" w:space="0" w:color="auto"/>
            </w:tcBorders>
            <w:shd w:val="clear" w:color="000000" w:fill="FFFFFF"/>
            <w:vAlign w:val="center"/>
            <w:hideMark/>
          </w:tcPr>
          <w:p w14:paraId="38357523"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3,31</w:t>
            </w:r>
          </w:p>
        </w:tc>
        <w:tc>
          <w:tcPr>
            <w:tcW w:w="800" w:type="dxa"/>
            <w:tcBorders>
              <w:top w:val="nil"/>
              <w:left w:val="nil"/>
              <w:bottom w:val="single" w:sz="4" w:space="0" w:color="auto"/>
              <w:right w:val="single" w:sz="4" w:space="0" w:color="auto"/>
            </w:tcBorders>
            <w:shd w:val="clear" w:color="000000" w:fill="FFFFFF"/>
            <w:vAlign w:val="center"/>
            <w:hideMark/>
          </w:tcPr>
          <w:p w14:paraId="75DB931B"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3,51</w:t>
            </w:r>
          </w:p>
        </w:tc>
        <w:tc>
          <w:tcPr>
            <w:tcW w:w="1194" w:type="dxa"/>
            <w:tcBorders>
              <w:top w:val="nil"/>
              <w:left w:val="nil"/>
              <w:bottom w:val="single" w:sz="4" w:space="0" w:color="auto"/>
              <w:right w:val="single" w:sz="4" w:space="0" w:color="auto"/>
            </w:tcBorders>
            <w:shd w:val="clear" w:color="000000" w:fill="FFFFFF"/>
            <w:vAlign w:val="center"/>
            <w:hideMark/>
          </w:tcPr>
          <w:p w14:paraId="03A77962"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3,36</w:t>
            </w:r>
          </w:p>
        </w:tc>
        <w:tc>
          <w:tcPr>
            <w:tcW w:w="715" w:type="dxa"/>
            <w:tcBorders>
              <w:top w:val="nil"/>
              <w:left w:val="nil"/>
              <w:bottom w:val="single" w:sz="4" w:space="0" w:color="auto"/>
              <w:right w:val="single" w:sz="4" w:space="0" w:color="auto"/>
            </w:tcBorders>
            <w:shd w:val="clear" w:color="000000" w:fill="FFFFFF"/>
            <w:vAlign w:val="center"/>
            <w:hideMark/>
          </w:tcPr>
          <w:p w14:paraId="4AE860C5"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3,33</w:t>
            </w:r>
          </w:p>
        </w:tc>
      </w:tr>
      <w:tr w:rsidR="00E676B9" w:rsidRPr="00E676B9" w14:paraId="44AC0CEF" w14:textId="77777777" w:rsidTr="00E676B9">
        <w:trPr>
          <w:trHeight w:val="147"/>
        </w:trPr>
        <w:tc>
          <w:tcPr>
            <w:tcW w:w="1075" w:type="dxa"/>
            <w:tcBorders>
              <w:top w:val="nil"/>
              <w:left w:val="single" w:sz="4" w:space="0" w:color="auto"/>
              <w:bottom w:val="single" w:sz="4" w:space="0" w:color="auto"/>
              <w:right w:val="single" w:sz="4" w:space="0" w:color="auto"/>
            </w:tcBorders>
            <w:shd w:val="clear" w:color="auto" w:fill="auto"/>
            <w:noWrap/>
            <w:vAlign w:val="bottom"/>
            <w:hideMark/>
          </w:tcPr>
          <w:p w14:paraId="421C73E5"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2019-2020</w:t>
            </w:r>
          </w:p>
        </w:tc>
        <w:tc>
          <w:tcPr>
            <w:tcW w:w="945" w:type="dxa"/>
            <w:tcBorders>
              <w:top w:val="nil"/>
              <w:left w:val="nil"/>
              <w:bottom w:val="single" w:sz="4" w:space="0" w:color="auto"/>
              <w:right w:val="single" w:sz="4" w:space="0" w:color="auto"/>
            </w:tcBorders>
            <w:shd w:val="clear" w:color="auto" w:fill="auto"/>
            <w:noWrap/>
            <w:vAlign w:val="bottom"/>
            <w:hideMark/>
          </w:tcPr>
          <w:p w14:paraId="5896EB83"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Dönem II</w:t>
            </w:r>
          </w:p>
        </w:tc>
        <w:tc>
          <w:tcPr>
            <w:tcW w:w="674" w:type="dxa"/>
            <w:tcBorders>
              <w:top w:val="nil"/>
              <w:left w:val="nil"/>
              <w:bottom w:val="single" w:sz="4" w:space="0" w:color="auto"/>
              <w:right w:val="single" w:sz="4" w:space="0" w:color="auto"/>
            </w:tcBorders>
            <w:shd w:val="clear" w:color="auto" w:fill="auto"/>
            <w:noWrap/>
            <w:vAlign w:val="bottom"/>
            <w:hideMark/>
          </w:tcPr>
          <w:p w14:paraId="30D5D9D5"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3</w:t>
            </w:r>
          </w:p>
        </w:tc>
        <w:tc>
          <w:tcPr>
            <w:tcW w:w="1116" w:type="dxa"/>
            <w:tcBorders>
              <w:top w:val="nil"/>
              <w:left w:val="nil"/>
              <w:bottom w:val="single" w:sz="4" w:space="0" w:color="auto"/>
              <w:right w:val="single" w:sz="4" w:space="0" w:color="auto"/>
            </w:tcBorders>
            <w:shd w:val="clear" w:color="000000" w:fill="FFFFFF"/>
            <w:vAlign w:val="center"/>
            <w:hideMark/>
          </w:tcPr>
          <w:p w14:paraId="171280AC"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2,24</w:t>
            </w:r>
          </w:p>
        </w:tc>
        <w:tc>
          <w:tcPr>
            <w:tcW w:w="921" w:type="dxa"/>
            <w:tcBorders>
              <w:top w:val="nil"/>
              <w:left w:val="nil"/>
              <w:bottom w:val="single" w:sz="4" w:space="0" w:color="auto"/>
              <w:right w:val="single" w:sz="4" w:space="0" w:color="auto"/>
            </w:tcBorders>
            <w:shd w:val="clear" w:color="000000" w:fill="FFFFFF"/>
            <w:vAlign w:val="center"/>
            <w:hideMark/>
          </w:tcPr>
          <w:p w14:paraId="3BDEF41E"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2,47</w:t>
            </w:r>
          </w:p>
        </w:tc>
        <w:tc>
          <w:tcPr>
            <w:tcW w:w="1344" w:type="dxa"/>
            <w:tcBorders>
              <w:top w:val="nil"/>
              <w:left w:val="nil"/>
              <w:bottom w:val="single" w:sz="4" w:space="0" w:color="auto"/>
              <w:right w:val="single" w:sz="4" w:space="0" w:color="auto"/>
            </w:tcBorders>
            <w:shd w:val="clear" w:color="000000" w:fill="FFFFFF"/>
            <w:vAlign w:val="center"/>
            <w:hideMark/>
          </w:tcPr>
          <w:p w14:paraId="7347EE20"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2,74</w:t>
            </w:r>
          </w:p>
        </w:tc>
        <w:tc>
          <w:tcPr>
            <w:tcW w:w="800" w:type="dxa"/>
            <w:tcBorders>
              <w:top w:val="nil"/>
              <w:left w:val="nil"/>
              <w:bottom w:val="single" w:sz="4" w:space="0" w:color="auto"/>
              <w:right w:val="single" w:sz="4" w:space="0" w:color="auto"/>
            </w:tcBorders>
            <w:shd w:val="clear" w:color="000000" w:fill="FFFFFF"/>
            <w:vAlign w:val="center"/>
            <w:hideMark/>
          </w:tcPr>
          <w:p w14:paraId="2987298D"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3,04</w:t>
            </w:r>
          </w:p>
        </w:tc>
        <w:tc>
          <w:tcPr>
            <w:tcW w:w="1194" w:type="dxa"/>
            <w:tcBorders>
              <w:top w:val="nil"/>
              <w:left w:val="nil"/>
              <w:bottom w:val="single" w:sz="4" w:space="0" w:color="auto"/>
              <w:right w:val="single" w:sz="4" w:space="0" w:color="auto"/>
            </w:tcBorders>
            <w:shd w:val="clear" w:color="000000" w:fill="FFFFFF"/>
            <w:vAlign w:val="center"/>
            <w:hideMark/>
          </w:tcPr>
          <w:p w14:paraId="4151DDAA"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2,67</w:t>
            </w:r>
          </w:p>
        </w:tc>
        <w:tc>
          <w:tcPr>
            <w:tcW w:w="715" w:type="dxa"/>
            <w:tcBorders>
              <w:top w:val="nil"/>
              <w:left w:val="nil"/>
              <w:bottom w:val="single" w:sz="4" w:space="0" w:color="auto"/>
              <w:right w:val="single" w:sz="4" w:space="0" w:color="auto"/>
            </w:tcBorders>
            <w:shd w:val="clear" w:color="000000" w:fill="FFFFFF"/>
            <w:vAlign w:val="center"/>
            <w:hideMark/>
          </w:tcPr>
          <w:p w14:paraId="7CB19B9F"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2,53</w:t>
            </w:r>
          </w:p>
        </w:tc>
      </w:tr>
      <w:tr w:rsidR="00E676B9" w:rsidRPr="00E676B9" w14:paraId="5EFF6B8E" w14:textId="77777777" w:rsidTr="00E676B9">
        <w:trPr>
          <w:trHeight w:val="147"/>
        </w:trPr>
        <w:tc>
          <w:tcPr>
            <w:tcW w:w="1075" w:type="dxa"/>
            <w:tcBorders>
              <w:top w:val="nil"/>
              <w:left w:val="single" w:sz="4" w:space="0" w:color="auto"/>
              <w:bottom w:val="single" w:sz="4" w:space="0" w:color="auto"/>
              <w:right w:val="single" w:sz="4" w:space="0" w:color="auto"/>
            </w:tcBorders>
            <w:shd w:val="clear" w:color="auto" w:fill="auto"/>
            <w:noWrap/>
            <w:vAlign w:val="bottom"/>
            <w:hideMark/>
          </w:tcPr>
          <w:p w14:paraId="17791580"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2019-2020</w:t>
            </w:r>
          </w:p>
        </w:tc>
        <w:tc>
          <w:tcPr>
            <w:tcW w:w="945" w:type="dxa"/>
            <w:tcBorders>
              <w:top w:val="nil"/>
              <w:left w:val="nil"/>
              <w:bottom w:val="single" w:sz="4" w:space="0" w:color="auto"/>
              <w:right w:val="single" w:sz="4" w:space="0" w:color="auto"/>
            </w:tcBorders>
            <w:shd w:val="clear" w:color="auto" w:fill="auto"/>
            <w:noWrap/>
            <w:vAlign w:val="bottom"/>
            <w:hideMark/>
          </w:tcPr>
          <w:p w14:paraId="1B3A9FD3"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Dönem II</w:t>
            </w:r>
          </w:p>
        </w:tc>
        <w:tc>
          <w:tcPr>
            <w:tcW w:w="674" w:type="dxa"/>
            <w:tcBorders>
              <w:top w:val="nil"/>
              <w:left w:val="nil"/>
              <w:bottom w:val="single" w:sz="4" w:space="0" w:color="auto"/>
              <w:right w:val="single" w:sz="4" w:space="0" w:color="auto"/>
            </w:tcBorders>
            <w:shd w:val="clear" w:color="auto" w:fill="auto"/>
            <w:noWrap/>
            <w:vAlign w:val="bottom"/>
            <w:hideMark/>
          </w:tcPr>
          <w:p w14:paraId="331230B4"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4</w:t>
            </w:r>
          </w:p>
        </w:tc>
        <w:tc>
          <w:tcPr>
            <w:tcW w:w="1116" w:type="dxa"/>
            <w:tcBorders>
              <w:top w:val="nil"/>
              <w:left w:val="nil"/>
              <w:bottom w:val="single" w:sz="4" w:space="0" w:color="auto"/>
              <w:right w:val="single" w:sz="4" w:space="0" w:color="auto"/>
            </w:tcBorders>
            <w:shd w:val="clear" w:color="000000" w:fill="FFFFFF"/>
            <w:vAlign w:val="center"/>
            <w:hideMark/>
          </w:tcPr>
          <w:p w14:paraId="5BE33511"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2,47</w:t>
            </w:r>
          </w:p>
        </w:tc>
        <w:tc>
          <w:tcPr>
            <w:tcW w:w="921" w:type="dxa"/>
            <w:tcBorders>
              <w:top w:val="nil"/>
              <w:left w:val="nil"/>
              <w:bottom w:val="single" w:sz="4" w:space="0" w:color="auto"/>
              <w:right w:val="single" w:sz="4" w:space="0" w:color="auto"/>
            </w:tcBorders>
            <w:shd w:val="clear" w:color="000000" w:fill="FFFFFF"/>
            <w:vAlign w:val="center"/>
            <w:hideMark/>
          </w:tcPr>
          <w:p w14:paraId="3677B88D"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2,72</w:t>
            </w:r>
          </w:p>
        </w:tc>
        <w:tc>
          <w:tcPr>
            <w:tcW w:w="1344" w:type="dxa"/>
            <w:tcBorders>
              <w:top w:val="nil"/>
              <w:left w:val="nil"/>
              <w:bottom w:val="single" w:sz="4" w:space="0" w:color="auto"/>
              <w:right w:val="single" w:sz="4" w:space="0" w:color="auto"/>
            </w:tcBorders>
            <w:shd w:val="clear" w:color="000000" w:fill="FFFFFF"/>
            <w:vAlign w:val="center"/>
            <w:hideMark/>
          </w:tcPr>
          <w:p w14:paraId="29EFB7DD"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3,2</w:t>
            </w:r>
          </w:p>
        </w:tc>
        <w:tc>
          <w:tcPr>
            <w:tcW w:w="800" w:type="dxa"/>
            <w:tcBorders>
              <w:top w:val="nil"/>
              <w:left w:val="nil"/>
              <w:bottom w:val="single" w:sz="4" w:space="0" w:color="auto"/>
              <w:right w:val="single" w:sz="4" w:space="0" w:color="auto"/>
            </w:tcBorders>
            <w:shd w:val="clear" w:color="000000" w:fill="FFFFFF"/>
            <w:vAlign w:val="center"/>
            <w:hideMark/>
          </w:tcPr>
          <w:p w14:paraId="6C6D6D6D"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3,41</w:t>
            </w:r>
          </w:p>
        </w:tc>
        <w:tc>
          <w:tcPr>
            <w:tcW w:w="1194" w:type="dxa"/>
            <w:tcBorders>
              <w:top w:val="nil"/>
              <w:left w:val="nil"/>
              <w:bottom w:val="single" w:sz="4" w:space="0" w:color="auto"/>
              <w:right w:val="single" w:sz="4" w:space="0" w:color="auto"/>
            </w:tcBorders>
            <w:shd w:val="clear" w:color="000000" w:fill="FFFFFF"/>
            <w:vAlign w:val="center"/>
            <w:hideMark/>
          </w:tcPr>
          <w:p w14:paraId="3D0BEE20"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3,38</w:t>
            </w:r>
          </w:p>
        </w:tc>
        <w:tc>
          <w:tcPr>
            <w:tcW w:w="715" w:type="dxa"/>
            <w:tcBorders>
              <w:top w:val="nil"/>
              <w:left w:val="nil"/>
              <w:bottom w:val="single" w:sz="4" w:space="0" w:color="auto"/>
              <w:right w:val="single" w:sz="4" w:space="0" w:color="auto"/>
            </w:tcBorders>
            <w:shd w:val="clear" w:color="000000" w:fill="FFFFFF"/>
            <w:vAlign w:val="center"/>
            <w:hideMark/>
          </w:tcPr>
          <w:p w14:paraId="0DBB2176"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2,97</w:t>
            </w:r>
          </w:p>
        </w:tc>
      </w:tr>
      <w:tr w:rsidR="00E676B9" w:rsidRPr="00E676B9" w14:paraId="0442B400" w14:textId="77777777" w:rsidTr="00E676B9">
        <w:trPr>
          <w:trHeight w:val="147"/>
        </w:trPr>
        <w:tc>
          <w:tcPr>
            <w:tcW w:w="1075" w:type="dxa"/>
            <w:tcBorders>
              <w:top w:val="nil"/>
              <w:left w:val="single" w:sz="4" w:space="0" w:color="auto"/>
              <w:bottom w:val="single" w:sz="4" w:space="0" w:color="auto"/>
              <w:right w:val="single" w:sz="4" w:space="0" w:color="auto"/>
            </w:tcBorders>
            <w:shd w:val="clear" w:color="auto" w:fill="auto"/>
            <w:noWrap/>
            <w:vAlign w:val="bottom"/>
            <w:hideMark/>
          </w:tcPr>
          <w:p w14:paraId="07CE0F90"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2019-2020</w:t>
            </w:r>
          </w:p>
        </w:tc>
        <w:tc>
          <w:tcPr>
            <w:tcW w:w="945" w:type="dxa"/>
            <w:tcBorders>
              <w:top w:val="nil"/>
              <w:left w:val="nil"/>
              <w:bottom w:val="single" w:sz="4" w:space="0" w:color="auto"/>
              <w:right w:val="single" w:sz="4" w:space="0" w:color="auto"/>
            </w:tcBorders>
            <w:shd w:val="clear" w:color="auto" w:fill="auto"/>
            <w:noWrap/>
            <w:vAlign w:val="bottom"/>
            <w:hideMark/>
          </w:tcPr>
          <w:p w14:paraId="0737CD26"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Dönem III</w:t>
            </w:r>
          </w:p>
        </w:tc>
        <w:tc>
          <w:tcPr>
            <w:tcW w:w="674" w:type="dxa"/>
            <w:tcBorders>
              <w:top w:val="nil"/>
              <w:left w:val="nil"/>
              <w:bottom w:val="single" w:sz="4" w:space="0" w:color="auto"/>
              <w:right w:val="single" w:sz="4" w:space="0" w:color="auto"/>
            </w:tcBorders>
            <w:shd w:val="clear" w:color="auto" w:fill="auto"/>
            <w:noWrap/>
            <w:vAlign w:val="bottom"/>
            <w:hideMark/>
          </w:tcPr>
          <w:p w14:paraId="02C5E960"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1</w:t>
            </w:r>
          </w:p>
        </w:tc>
        <w:tc>
          <w:tcPr>
            <w:tcW w:w="1116" w:type="dxa"/>
            <w:tcBorders>
              <w:top w:val="nil"/>
              <w:left w:val="nil"/>
              <w:bottom w:val="single" w:sz="4" w:space="0" w:color="auto"/>
              <w:right w:val="single" w:sz="4" w:space="0" w:color="auto"/>
            </w:tcBorders>
            <w:shd w:val="clear" w:color="000000" w:fill="FFFFFF"/>
            <w:vAlign w:val="center"/>
            <w:hideMark/>
          </w:tcPr>
          <w:p w14:paraId="7D96AEAF"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2,55</w:t>
            </w:r>
          </w:p>
        </w:tc>
        <w:tc>
          <w:tcPr>
            <w:tcW w:w="921" w:type="dxa"/>
            <w:tcBorders>
              <w:top w:val="nil"/>
              <w:left w:val="nil"/>
              <w:bottom w:val="single" w:sz="4" w:space="0" w:color="auto"/>
              <w:right w:val="single" w:sz="4" w:space="0" w:color="auto"/>
            </w:tcBorders>
            <w:shd w:val="clear" w:color="000000" w:fill="FFFFFF"/>
            <w:vAlign w:val="center"/>
            <w:hideMark/>
          </w:tcPr>
          <w:p w14:paraId="18B8733A"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2,92</w:t>
            </w:r>
          </w:p>
        </w:tc>
        <w:tc>
          <w:tcPr>
            <w:tcW w:w="1344" w:type="dxa"/>
            <w:tcBorders>
              <w:top w:val="nil"/>
              <w:left w:val="nil"/>
              <w:bottom w:val="single" w:sz="4" w:space="0" w:color="auto"/>
              <w:right w:val="single" w:sz="4" w:space="0" w:color="auto"/>
            </w:tcBorders>
            <w:shd w:val="clear" w:color="000000" w:fill="FFFFFF"/>
            <w:vAlign w:val="center"/>
            <w:hideMark/>
          </w:tcPr>
          <w:p w14:paraId="77294804"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3,05</w:t>
            </w:r>
          </w:p>
        </w:tc>
        <w:tc>
          <w:tcPr>
            <w:tcW w:w="800" w:type="dxa"/>
            <w:tcBorders>
              <w:top w:val="nil"/>
              <w:left w:val="nil"/>
              <w:bottom w:val="single" w:sz="4" w:space="0" w:color="auto"/>
              <w:right w:val="single" w:sz="4" w:space="0" w:color="auto"/>
            </w:tcBorders>
            <w:shd w:val="clear" w:color="000000" w:fill="FFFFFF"/>
            <w:vAlign w:val="center"/>
            <w:hideMark/>
          </w:tcPr>
          <w:p w14:paraId="05BCBA64"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3,31</w:t>
            </w:r>
          </w:p>
        </w:tc>
        <w:tc>
          <w:tcPr>
            <w:tcW w:w="1194" w:type="dxa"/>
            <w:tcBorders>
              <w:top w:val="nil"/>
              <w:left w:val="nil"/>
              <w:bottom w:val="single" w:sz="4" w:space="0" w:color="auto"/>
              <w:right w:val="single" w:sz="4" w:space="0" w:color="auto"/>
            </w:tcBorders>
            <w:shd w:val="clear" w:color="000000" w:fill="FFFFFF"/>
            <w:vAlign w:val="center"/>
            <w:hideMark/>
          </w:tcPr>
          <w:p w14:paraId="34474866"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3,1</w:t>
            </w:r>
          </w:p>
        </w:tc>
        <w:tc>
          <w:tcPr>
            <w:tcW w:w="715" w:type="dxa"/>
            <w:tcBorders>
              <w:top w:val="nil"/>
              <w:left w:val="nil"/>
              <w:bottom w:val="single" w:sz="4" w:space="0" w:color="auto"/>
              <w:right w:val="single" w:sz="4" w:space="0" w:color="auto"/>
            </w:tcBorders>
            <w:shd w:val="clear" w:color="000000" w:fill="FFFFFF"/>
            <w:vAlign w:val="center"/>
            <w:hideMark/>
          </w:tcPr>
          <w:p w14:paraId="2DB14221"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2,9</w:t>
            </w:r>
          </w:p>
        </w:tc>
      </w:tr>
      <w:tr w:rsidR="00E676B9" w:rsidRPr="00E676B9" w14:paraId="00D431B0" w14:textId="77777777" w:rsidTr="00E676B9">
        <w:trPr>
          <w:trHeight w:val="147"/>
        </w:trPr>
        <w:tc>
          <w:tcPr>
            <w:tcW w:w="1075" w:type="dxa"/>
            <w:tcBorders>
              <w:top w:val="nil"/>
              <w:left w:val="single" w:sz="4" w:space="0" w:color="auto"/>
              <w:bottom w:val="single" w:sz="4" w:space="0" w:color="auto"/>
              <w:right w:val="single" w:sz="4" w:space="0" w:color="auto"/>
            </w:tcBorders>
            <w:shd w:val="clear" w:color="auto" w:fill="auto"/>
            <w:noWrap/>
            <w:vAlign w:val="bottom"/>
            <w:hideMark/>
          </w:tcPr>
          <w:p w14:paraId="0E000678"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2019-2020</w:t>
            </w:r>
          </w:p>
        </w:tc>
        <w:tc>
          <w:tcPr>
            <w:tcW w:w="945" w:type="dxa"/>
            <w:tcBorders>
              <w:top w:val="nil"/>
              <w:left w:val="nil"/>
              <w:bottom w:val="single" w:sz="4" w:space="0" w:color="auto"/>
              <w:right w:val="single" w:sz="4" w:space="0" w:color="auto"/>
            </w:tcBorders>
            <w:shd w:val="clear" w:color="auto" w:fill="auto"/>
            <w:noWrap/>
            <w:vAlign w:val="bottom"/>
            <w:hideMark/>
          </w:tcPr>
          <w:p w14:paraId="3204F25A"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Dönem III</w:t>
            </w:r>
          </w:p>
        </w:tc>
        <w:tc>
          <w:tcPr>
            <w:tcW w:w="674" w:type="dxa"/>
            <w:tcBorders>
              <w:top w:val="nil"/>
              <w:left w:val="nil"/>
              <w:bottom w:val="single" w:sz="4" w:space="0" w:color="auto"/>
              <w:right w:val="single" w:sz="4" w:space="0" w:color="auto"/>
            </w:tcBorders>
            <w:shd w:val="clear" w:color="auto" w:fill="auto"/>
            <w:noWrap/>
            <w:vAlign w:val="bottom"/>
            <w:hideMark/>
          </w:tcPr>
          <w:p w14:paraId="02D2287D"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2</w:t>
            </w:r>
          </w:p>
        </w:tc>
        <w:tc>
          <w:tcPr>
            <w:tcW w:w="1116" w:type="dxa"/>
            <w:tcBorders>
              <w:top w:val="nil"/>
              <w:left w:val="nil"/>
              <w:bottom w:val="single" w:sz="4" w:space="0" w:color="auto"/>
              <w:right w:val="single" w:sz="4" w:space="0" w:color="auto"/>
            </w:tcBorders>
            <w:shd w:val="clear" w:color="000000" w:fill="FFFFFF"/>
            <w:vAlign w:val="center"/>
            <w:hideMark/>
          </w:tcPr>
          <w:p w14:paraId="5367E2F4"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2,6</w:t>
            </w:r>
          </w:p>
        </w:tc>
        <w:tc>
          <w:tcPr>
            <w:tcW w:w="921" w:type="dxa"/>
            <w:tcBorders>
              <w:top w:val="nil"/>
              <w:left w:val="nil"/>
              <w:bottom w:val="single" w:sz="4" w:space="0" w:color="auto"/>
              <w:right w:val="single" w:sz="4" w:space="0" w:color="auto"/>
            </w:tcBorders>
            <w:shd w:val="clear" w:color="000000" w:fill="FFFFFF"/>
            <w:vAlign w:val="center"/>
            <w:hideMark/>
          </w:tcPr>
          <w:p w14:paraId="537A968A"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2,65</w:t>
            </w:r>
          </w:p>
        </w:tc>
        <w:tc>
          <w:tcPr>
            <w:tcW w:w="1344" w:type="dxa"/>
            <w:tcBorders>
              <w:top w:val="nil"/>
              <w:left w:val="nil"/>
              <w:bottom w:val="single" w:sz="4" w:space="0" w:color="auto"/>
              <w:right w:val="single" w:sz="4" w:space="0" w:color="auto"/>
            </w:tcBorders>
            <w:shd w:val="clear" w:color="000000" w:fill="FFFFFF"/>
            <w:vAlign w:val="center"/>
            <w:hideMark/>
          </w:tcPr>
          <w:p w14:paraId="20EE0C31"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3</w:t>
            </w:r>
          </w:p>
        </w:tc>
        <w:tc>
          <w:tcPr>
            <w:tcW w:w="800" w:type="dxa"/>
            <w:tcBorders>
              <w:top w:val="nil"/>
              <w:left w:val="nil"/>
              <w:bottom w:val="single" w:sz="4" w:space="0" w:color="auto"/>
              <w:right w:val="single" w:sz="4" w:space="0" w:color="auto"/>
            </w:tcBorders>
            <w:shd w:val="clear" w:color="000000" w:fill="FFFFFF"/>
            <w:vAlign w:val="center"/>
            <w:hideMark/>
          </w:tcPr>
          <w:p w14:paraId="67568865"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3,12</w:t>
            </w:r>
          </w:p>
        </w:tc>
        <w:tc>
          <w:tcPr>
            <w:tcW w:w="1194" w:type="dxa"/>
            <w:tcBorders>
              <w:top w:val="nil"/>
              <w:left w:val="nil"/>
              <w:bottom w:val="single" w:sz="4" w:space="0" w:color="auto"/>
              <w:right w:val="single" w:sz="4" w:space="0" w:color="auto"/>
            </w:tcBorders>
            <w:shd w:val="clear" w:color="000000" w:fill="FFFFFF"/>
            <w:vAlign w:val="center"/>
            <w:hideMark/>
          </w:tcPr>
          <w:p w14:paraId="7DBB674D"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2,98</w:t>
            </w:r>
          </w:p>
        </w:tc>
        <w:tc>
          <w:tcPr>
            <w:tcW w:w="715" w:type="dxa"/>
            <w:tcBorders>
              <w:top w:val="nil"/>
              <w:left w:val="nil"/>
              <w:bottom w:val="single" w:sz="4" w:space="0" w:color="auto"/>
              <w:right w:val="single" w:sz="4" w:space="0" w:color="auto"/>
            </w:tcBorders>
            <w:shd w:val="clear" w:color="000000" w:fill="FFFFFF"/>
            <w:vAlign w:val="center"/>
            <w:hideMark/>
          </w:tcPr>
          <w:p w14:paraId="1976E24C"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2,77</w:t>
            </w:r>
          </w:p>
        </w:tc>
      </w:tr>
      <w:tr w:rsidR="00E676B9" w:rsidRPr="00E676B9" w14:paraId="16BEE872" w14:textId="77777777" w:rsidTr="00E676B9">
        <w:trPr>
          <w:trHeight w:val="147"/>
        </w:trPr>
        <w:tc>
          <w:tcPr>
            <w:tcW w:w="1075" w:type="dxa"/>
            <w:tcBorders>
              <w:top w:val="nil"/>
              <w:left w:val="single" w:sz="4" w:space="0" w:color="auto"/>
              <w:bottom w:val="single" w:sz="4" w:space="0" w:color="auto"/>
              <w:right w:val="single" w:sz="4" w:space="0" w:color="auto"/>
            </w:tcBorders>
            <w:shd w:val="clear" w:color="auto" w:fill="auto"/>
            <w:noWrap/>
            <w:vAlign w:val="bottom"/>
            <w:hideMark/>
          </w:tcPr>
          <w:p w14:paraId="6782E9A1"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2020-2021</w:t>
            </w:r>
          </w:p>
        </w:tc>
        <w:tc>
          <w:tcPr>
            <w:tcW w:w="945" w:type="dxa"/>
            <w:tcBorders>
              <w:top w:val="nil"/>
              <w:left w:val="nil"/>
              <w:bottom w:val="single" w:sz="4" w:space="0" w:color="auto"/>
              <w:right w:val="single" w:sz="4" w:space="0" w:color="auto"/>
            </w:tcBorders>
            <w:shd w:val="clear" w:color="auto" w:fill="auto"/>
            <w:noWrap/>
            <w:vAlign w:val="bottom"/>
            <w:hideMark/>
          </w:tcPr>
          <w:p w14:paraId="2449A447"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Dönem I</w:t>
            </w:r>
          </w:p>
        </w:tc>
        <w:tc>
          <w:tcPr>
            <w:tcW w:w="674" w:type="dxa"/>
            <w:tcBorders>
              <w:top w:val="nil"/>
              <w:left w:val="nil"/>
              <w:bottom w:val="single" w:sz="4" w:space="0" w:color="auto"/>
              <w:right w:val="single" w:sz="4" w:space="0" w:color="auto"/>
            </w:tcBorders>
            <w:shd w:val="clear" w:color="auto" w:fill="auto"/>
            <w:noWrap/>
            <w:vAlign w:val="bottom"/>
            <w:hideMark/>
          </w:tcPr>
          <w:p w14:paraId="382FEE1E"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1</w:t>
            </w:r>
          </w:p>
        </w:tc>
        <w:tc>
          <w:tcPr>
            <w:tcW w:w="1116" w:type="dxa"/>
            <w:tcBorders>
              <w:top w:val="nil"/>
              <w:left w:val="nil"/>
              <w:bottom w:val="single" w:sz="4" w:space="0" w:color="auto"/>
              <w:right w:val="single" w:sz="4" w:space="0" w:color="auto"/>
            </w:tcBorders>
            <w:shd w:val="clear" w:color="000000" w:fill="FFFFFF"/>
            <w:vAlign w:val="center"/>
            <w:hideMark/>
          </w:tcPr>
          <w:p w14:paraId="21CEC2D3"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3,74</w:t>
            </w:r>
          </w:p>
        </w:tc>
        <w:tc>
          <w:tcPr>
            <w:tcW w:w="921" w:type="dxa"/>
            <w:tcBorders>
              <w:top w:val="nil"/>
              <w:left w:val="nil"/>
              <w:bottom w:val="single" w:sz="4" w:space="0" w:color="auto"/>
              <w:right w:val="single" w:sz="4" w:space="0" w:color="auto"/>
            </w:tcBorders>
            <w:shd w:val="clear" w:color="000000" w:fill="FFFFFF"/>
            <w:vAlign w:val="center"/>
            <w:hideMark/>
          </w:tcPr>
          <w:p w14:paraId="1414EEE6"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3,99</w:t>
            </w:r>
          </w:p>
        </w:tc>
        <w:tc>
          <w:tcPr>
            <w:tcW w:w="1344" w:type="dxa"/>
            <w:tcBorders>
              <w:top w:val="nil"/>
              <w:left w:val="nil"/>
              <w:bottom w:val="single" w:sz="4" w:space="0" w:color="auto"/>
              <w:right w:val="single" w:sz="4" w:space="0" w:color="auto"/>
            </w:tcBorders>
            <w:shd w:val="clear" w:color="000000" w:fill="FFFFFF"/>
            <w:vAlign w:val="center"/>
            <w:hideMark/>
          </w:tcPr>
          <w:p w14:paraId="021DA3A8"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4,16</w:t>
            </w:r>
          </w:p>
        </w:tc>
        <w:tc>
          <w:tcPr>
            <w:tcW w:w="800" w:type="dxa"/>
            <w:tcBorders>
              <w:top w:val="nil"/>
              <w:left w:val="nil"/>
              <w:bottom w:val="single" w:sz="4" w:space="0" w:color="auto"/>
              <w:right w:val="single" w:sz="4" w:space="0" w:color="auto"/>
            </w:tcBorders>
            <w:shd w:val="clear" w:color="000000" w:fill="FFFFFF"/>
            <w:vAlign w:val="center"/>
            <w:hideMark/>
          </w:tcPr>
          <w:p w14:paraId="461C1D0D"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4,23</w:t>
            </w:r>
          </w:p>
        </w:tc>
        <w:tc>
          <w:tcPr>
            <w:tcW w:w="1194" w:type="dxa"/>
            <w:tcBorders>
              <w:top w:val="nil"/>
              <w:left w:val="nil"/>
              <w:bottom w:val="single" w:sz="4" w:space="0" w:color="auto"/>
              <w:right w:val="single" w:sz="4" w:space="0" w:color="auto"/>
            </w:tcBorders>
            <w:shd w:val="clear" w:color="000000" w:fill="FFFFFF"/>
            <w:vAlign w:val="center"/>
            <w:hideMark/>
          </w:tcPr>
          <w:p w14:paraId="3F935E55"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4,2</w:t>
            </w:r>
          </w:p>
        </w:tc>
        <w:tc>
          <w:tcPr>
            <w:tcW w:w="715" w:type="dxa"/>
            <w:tcBorders>
              <w:top w:val="nil"/>
              <w:left w:val="nil"/>
              <w:bottom w:val="single" w:sz="4" w:space="0" w:color="auto"/>
              <w:right w:val="single" w:sz="4" w:space="0" w:color="auto"/>
            </w:tcBorders>
            <w:shd w:val="clear" w:color="000000" w:fill="FFFFFF"/>
            <w:vAlign w:val="center"/>
            <w:hideMark/>
          </w:tcPr>
          <w:p w14:paraId="1396AEDC"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4,03</w:t>
            </w:r>
          </w:p>
        </w:tc>
      </w:tr>
      <w:tr w:rsidR="00E676B9" w:rsidRPr="00E676B9" w14:paraId="044C3E41" w14:textId="77777777" w:rsidTr="00E676B9">
        <w:trPr>
          <w:trHeight w:val="147"/>
        </w:trPr>
        <w:tc>
          <w:tcPr>
            <w:tcW w:w="1075" w:type="dxa"/>
            <w:tcBorders>
              <w:top w:val="nil"/>
              <w:left w:val="single" w:sz="4" w:space="0" w:color="auto"/>
              <w:bottom w:val="single" w:sz="4" w:space="0" w:color="auto"/>
              <w:right w:val="single" w:sz="4" w:space="0" w:color="auto"/>
            </w:tcBorders>
            <w:shd w:val="clear" w:color="auto" w:fill="auto"/>
            <w:noWrap/>
            <w:vAlign w:val="bottom"/>
            <w:hideMark/>
          </w:tcPr>
          <w:p w14:paraId="34E80B92"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2020-2021</w:t>
            </w:r>
          </w:p>
        </w:tc>
        <w:tc>
          <w:tcPr>
            <w:tcW w:w="945" w:type="dxa"/>
            <w:tcBorders>
              <w:top w:val="nil"/>
              <w:left w:val="nil"/>
              <w:bottom w:val="single" w:sz="4" w:space="0" w:color="auto"/>
              <w:right w:val="single" w:sz="4" w:space="0" w:color="auto"/>
            </w:tcBorders>
            <w:shd w:val="clear" w:color="auto" w:fill="auto"/>
            <w:noWrap/>
            <w:vAlign w:val="bottom"/>
            <w:hideMark/>
          </w:tcPr>
          <w:p w14:paraId="4510B5AF"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Dönem I</w:t>
            </w:r>
          </w:p>
        </w:tc>
        <w:tc>
          <w:tcPr>
            <w:tcW w:w="674" w:type="dxa"/>
            <w:tcBorders>
              <w:top w:val="nil"/>
              <w:left w:val="nil"/>
              <w:bottom w:val="single" w:sz="4" w:space="0" w:color="auto"/>
              <w:right w:val="single" w:sz="4" w:space="0" w:color="auto"/>
            </w:tcBorders>
            <w:shd w:val="clear" w:color="auto" w:fill="auto"/>
            <w:noWrap/>
            <w:vAlign w:val="bottom"/>
            <w:hideMark/>
          </w:tcPr>
          <w:p w14:paraId="2D16C5A7"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2</w:t>
            </w:r>
          </w:p>
        </w:tc>
        <w:tc>
          <w:tcPr>
            <w:tcW w:w="1116" w:type="dxa"/>
            <w:tcBorders>
              <w:top w:val="nil"/>
              <w:left w:val="nil"/>
              <w:bottom w:val="single" w:sz="4" w:space="0" w:color="auto"/>
              <w:right w:val="single" w:sz="4" w:space="0" w:color="auto"/>
            </w:tcBorders>
            <w:shd w:val="clear" w:color="000000" w:fill="FFFFFF"/>
            <w:vAlign w:val="center"/>
            <w:hideMark/>
          </w:tcPr>
          <w:p w14:paraId="5DA971A8"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3,55</w:t>
            </w:r>
          </w:p>
        </w:tc>
        <w:tc>
          <w:tcPr>
            <w:tcW w:w="921" w:type="dxa"/>
            <w:tcBorders>
              <w:top w:val="nil"/>
              <w:left w:val="nil"/>
              <w:bottom w:val="single" w:sz="4" w:space="0" w:color="auto"/>
              <w:right w:val="single" w:sz="4" w:space="0" w:color="auto"/>
            </w:tcBorders>
            <w:shd w:val="clear" w:color="000000" w:fill="FFFFFF"/>
            <w:vAlign w:val="center"/>
            <w:hideMark/>
          </w:tcPr>
          <w:p w14:paraId="487A19A4"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4,01</w:t>
            </w:r>
          </w:p>
        </w:tc>
        <w:tc>
          <w:tcPr>
            <w:tcW w:w="1344" w:type="dxa"/>
            <w:tcBorders>
              <w:top w:val="nil"/>
              <w:left w:val="nil"/>
              <w:bottom w:val="single" w:sz="4" w:space="0" w:color="auto"/>
              <w:right w:val="single" w:sz="4" w:space="0" w:color="auto"/>
            </w:tcBorders>
            <w:shd w:val="clear" w:color="000000" w:fill="FFFFFF"/>
            <w:vAlign w:val="center"/>
            <w:hideMark/>
          </w:tcPr>
          <w:p w14:paraId="0F3679BB"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4,38</w:t>
            </w:r>
          </w:p>
        </w:tc>
        <w:tc>
          <w:tcPr>
            <w:tcW w:w="800" w:type="dxa"/>
            <w:tcBorders>
              <w:top w:val="nil"/>
              <w:left w:val="nil"/>
              <w:bottom w:val="single" w:sz="4" w:space="0" w:color="auto"/>
              <w:right w:val="single" w:sz="4" w:space="0" w:color="auto"/>
            </w:tcBorders>
            <w:shd w:val="clear" w:color="000000" w:fill="FFFFFF"/>
            <w:vAlign w:val="center"/>
            <w:hideMark/>
          </w:tcPr>
          <w:p w14:paraId="37E8A38C"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4,44</w:t>
            </w:r>
          </w:p>
        </w:tc>
        <w:tc>
          <w:tcPr>
            <w:tcW w:w="1194" w:type="dxa"/>
            <w:tcBorders>
              <w:top w:val="nil"/>
              <w:left w:val="nil"/>
              <w:bottom w:val="single" w:sz="4" w:space="0" w:color="auto"/>
              <w:right w:val="single" w:sz="4" w:space="0" w:color="auto"/>
            </w:tcBorders>
            <w:shd w:val="clear" w:color="000000" w:fill="FFFFFF"/>
            <w:vAlign w:val="center"/>
            <w:hideMark/>
          </w:tcPr>
          <w:p w14:paraId="72D6F691"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4,26</w:t>
            </w:r>
          </w:p>
        </w:tc>
        <w:tc>
          <w:tcPr>
            <w:tcW w:w="715" w:type="dxa"/>
            <w:tcBorders>
              <w:top w:val="nil"/>
              <w:left w:val="nil"/>
              <w:bottom w:val="single" w:sz="4" w:space="0" w:color="auto"/>
              <w:right w:val="single" w:sz="4" w:space="0" w:color="auto"/>
            </w:tcBorders>
            <w:shd w:val="clear" w:color="000000" w:fill="FFFFFF"/>
            <w:vAlign w:val="center"/>
            <w:hideMark/>
          </w:tcPr>
          <w:p w14:paraId="3BBE082B"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3,87</w:t>
            </w:r>
          </w:p>
        </w:tc>
      </w:tr>
      <w:tr w:rsidR="00E676B9" w:rsidRPr="00E676B9" w14:paraId="34BF260B" w14:textId="77777777" w:rsidTr="00E676B9">
        <w:trPr>
          <w:trHeight w:val="147"/>
        </w:trPr>
        <w:tc>
          <w:tcPr>
            <w:tcW w:w="1075" w:type="dxa"/>
            <w:tcBorders>
              <w:top w:val="nil"/>
              <w:left w:val="single" w:sz="4" w:space="0" w:color="auto"/>
              <w:bottom w:val="single" w:sz="4" w:space="0" w:color="auto"/>
              <w:right w:val="single" w:sz="4" w:space="0" w:color="auto"/>
            </w:tcBorders>
            <w:shd w:val="clear" w:color="auto" w:fill="auto"/>
            <w:noWrap/>
            <w:vAlign w:val="bottom"/>
            <w:hideMark/>
          </w:tcPr>
          <w:p w14:paraId="7BFCF4EA"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2020-2021</w:t>
            </w:r>
          </w:p>
        </w:tc>
        <w:tc>
          <w:tcPr>
            <w:tcW w:w="945" w:type="dxa"/>
            <w:tcBorders>
              <w:top w:val="nil"/>
              <w:left w:val="nil"/>
              <w:bottom w:val="single" w:sz="4" w:space="0" w:color="auto"/>
              <w:right w:val="single" w:sz="4" w:space="0" w:color="auto"/>
            </w:tcBorders>
            <w:shd w:val="clear" w:color="auto" w:fill="auto"/>
            <w:noWrap/>
            <w:vAlign w:val="bottom"/>
            <w:hideMark/>
          </w:tcPr>
          <w:p w14:paraId="324CA2C7"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Dönem I</w:t>
            </w:r>
          </w:p>
        </w:tc>
        <w:tc>
          <w:tcPr>
            <w:tcW w:w="674" w:type="dxa"/>
            <w:tcBorders>
              <w:top w:val="nil"/>
              <w:left w:val="nil"/>
              <w:bottom w:val="single" w:sz="4" w:space="0" w:color="auto"/>
              <w:right w:val="single" w:sz="4" w:space="0" w:color="auto"/>
            </w:tcBorders>
            <w:shd w:val="clear" w:color="auto" w:fill="auto"/>
            <w:noWrap/>
            <w:vAlign w:val="bottom"/>
            <w:hideMark/>
          </w:tcPr>
          <w:p w14:paraId="410D8A2E"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3</w:t>
            </w:r>
          </w:p>
        </w:tc>
        <w:tc>
          <w:tcPr>
            <w:tcW w:w="1116" w:type="dxa"/>
            <w:tcBorders>
              <w:top w:val="nil"/>
              <w:left w:val="nil"/>
              <w:bottom w:val="single" w:sz="4" w:space="0" w:color="auto"/>
              <w:right w:val="single" w:sz="4" w:space="0" w:color="auto"/>
            </w:tcBorders>
            <w:shd w:val="clear" w:color="000000" w:fill="FFFFFF"/>
            <w:vAlign w:val="center"/>
            <w:hideMark/>
          </w:tcPr>
          <w:p w14:paraId="3F7AD10A"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3,77</w:t>
            </w:r>
          </w:p>
        </w:tc>
        <w:tc>
          <w:tcPr>
            <w:tcW w:w="921" w:type="dxa"/>
            <w:tcBorders>
              <w:top w:val="nil"/>
              <w:left w:val="nil"/>
              <w:bottom w:val="single" w:sz="4" w:space="0" w:color="auto"/>
              <w:right w:val="single" w:sz="4" w:space="0" w:color="auto"/>
            </w:tcBorders>
            <w:shd w:val="clear" w:color="000000" w:fill="FFFFFF"/>
            <w:vAlign w:val="center"/>
            <w:hideMark/>
          </w:tcPr>
          <w:p w14:paraId="65B24DAA"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4,23</w:t>
            </w:r>
          </w:p>
        </w:tc>
        <w:tc>
          <w:tcPr>
            <w:tcW w:w="1344" w:type="dxa"/>
            <w:tcBorders>
              <w:top w:val="nil"/>
              <w:left w:val="nil"/>
              <w:bottom w:val="single" w:sz="4" w:space="0" w:color="auto"/>
              <w:right w:val="single" w:sz="4" w:space="0" w:color="auto"/>
            </w:tcBorders>
            <w:shd w:val="clear" w:color="000000" w:fill="FFFFFF"/>
            <w:vAlign w:val="center"/>
            <w:hideMark/>
          </w:tcPr>
          <w:p w14:paraId="045A5538"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4,35</w:t>
            </w:r>
          </w:p>
        </w:tc>
        <w:tc>
          <w:tcPr>
            <w:tcW w:w="800" w:type="dxa"/>
            <w:tcBorders>
              <w:top w:val="nil"/>
              <w:left w:val="nil"/>
              <w:bottom w:val="single" w:sz="4" w:space="0" w:color="auto"/>
              <w:right w:val="single" w:sz="4" w:space="0" w:color="auto"/>
            </w:tcBorders>
            <w:shd w:val="clear" w:color="000000" w:fill="FFFFFF"/>
            <w:vAlign w:val="center"/>
            <w:hideMark/>
          </w:tcPr>
          <w:p w14:paraId="1883EC62"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4,53</w:t>
            </w:r>
          </w:p>
        </w:tc>
        <w:tc>
          <w:tcPr>
            <w:tcW w:w="1194" w:type="dxa"/>
            <w:tcBorders>
              <w:top w:val="nil"/>
              <w:left w:val="nil"/>
              <w:bottom w:val="single" w:sz="4" w:space="0" w:color="auto"/>
              <w:right w:val="single" w:sz="4" w:space="0" w:color="auto"/>
            </w:tcBorders>
            <w:shd w:val="clear" w:color="000000" w:fill="FFFFFF"/>
            <w:vAlign w:val="center"/>
            <w:hideMark/>
          </w:tcPr>
          <w:p w14:paraId="1810376F"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4,48</w:t>
            </w:r>
          </w:p>
        </w:tc>
        <w:tc>
          <w:tcPr>
            <w:tcW w:w="715" w:type="dxa"/>
            <w:tcBorders>
              <w:top w:val="nil"/>
              <w:left w:val="nil"/>
              <w:bottom w:val="single" w:sz="4" w:space="0" w:color="auto"/>
              <w:right w:val="single" w:sz="4" w:space="0" w:color="auto"/>
            </w:tcBorders>
            <w:shd w:val="clear" w:color="000000" w:fill="FFFFFF"/>
            <w:vAlign w:val="center"/>
            <w:hideMark/>
          </w:tcPr>
          <w:p w14:paraId="412B49E8"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4,2</w:t>
            </w:r>
          </w:p>
        </w:tc>
      </w:tr>
      <w:tr w:rsidR="00E676B9" w:rsidRPr="00E676B9" w14:paraId="71F01DAE" w14:textId="77777777" w:rsidTr="00E676B9">
        <w:trPr>
          <w:trHeight w:val="147"/>
        </w:trPr>
        <w:tc>
          <w:tcPr>
            <w:tcW w:w="1075" w:type="dxa"/>
            <w:tcBorders>
              <w:top w:val="nil"/>
              <w:left w:val="single" w:sz="4" w:space="0" w:color="auto"/>
              <w:bottom w:val="single" w:sz="4" w:space="0" w:color="auto"/>
              <w:right w:val="single" w:sz="4" w:space="0" w:color="auto"/>
            </w:tcBorders>
            <w:shd w:val="clear" w:color="auto" w:fill="auto"/>
            <w:noWrap/>
            <w:vAlign w:val="bottom"/>
            <w:hideMark/>
          </w:tcPr>
          <w:p w14:paraId="242348E4"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2020-2021</w:t>
            </w:r>
          </w:p>
        </w:tc>
        <w:tc>
          <w:tcPr>
            <w:tcW w:w="945" w:type="dxa"/>
            <w:tcBorders>
              <w:top w:val="nil"/>
              <w:left w:val="nil"/>
              <w:bottom w:val="single" w:sz="4" w:space="0" w:color="auto"/>
              <w:right w:val="single" w:sz="4" w:space="0" w:color="auto"/>
            </w:tcBorders>
            <w:shd w:val="clear" w:color="auto" w:fill="auto"/>
            <w:noWrap/>
            <w:vAlign w:val="bottom"/>
            <w:hideMark/>
          </w:tcPr>
          <w:p w14:paraId="78B024F2"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Dönem II</w:t>
            </w:r>
          </w:p>
        </w:tc>
        <w:tc>
          <w:tcPr>
            <w:tcW w:w="674" w:type="dxa"/>
            <w:tcBorders>
              <w:top w:val="nil"/>
              <w:left w:val="nil"/>
              <w:bottom w:val="single" w:sz="4" w:space="0" w:color="auto"/>
              <w:right w:val="single" w:sz="4" w:space="0" w:color="auto"/>
            </w:tcBorders>
            <w:shd w:val="clear" w:color="auto" w:fill="auto"/>
            <w:noWrap/>
            <w:vAlign w:val="bottom"/>
            <w:hideMark/>
          </w:tcPr>
          <w:p w14:paraId="18865B1E"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1</w:t>
            </w:r>
          </w:p>
        </w:tc>
        <w:tc>
          <w:tcPr>
            <w:tcW w:w="1116" w:type="dxa"/>
            <w:tcBorders>
              <w:top w:val="nil"/>
              <w:left w:val="nil"/>
              <w:bottom w:val="single" w:sz="4" w:space="0" w:color="auto"/>
              <w:right w:val="single" w:sz="4" w:space="0" w:color="auto"/>
            </w:tcBorders>
            <w:shd w:val="clear" w:color="000000" w:fill="FFFFFF"/>
            <w:vAlign w:val="center"/>
            <w:hideMark/>
          </w:tcPr>
          <w:p w14:paraId="75624378"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3,05</w:t>
            </w:r>
          </w:p>
        </w:tc>
        <w:tc>
          <w:tcPr>
            <w:tcW w:w="921" w:type="dxa"/>
            <w:tcBorders>
              <w:top w:val="nil"/>
              <w:left w:val="nil"/>
              <w:bottom w:val="single" w:sz="4" w:space="0" w:color="auto"/>
              <w:right w:val="single" w:sz="4" w:space="0" w:color="auto"/>
            </w:tcBorders>
            <w:shd w:val="clear" w:color="000000" w:fill="FFFFFF"/>
            <w:vAlign w:val="center"/>
            <w:hideMark/>
          </w:tcPr>
          <w:p w14:paraId="55C34DED"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3,49</w:t>
            </w:r>
          </w:p>
        </w:tc>
        <w:tc>
          <w:tcPr>
            <w:tcW w:w="1344" w:type="dxa"/>
            <w:tcBorders>
              <w:top w:val="nil"/>
              <w:left w:val="nil"/>
              <w:bottom w:val="single" w:sz="4" w:space="0" w:color="auto"/>
              <w:right w:val="single" w:sz="4" w:space="0" w:color="auto"/>
            </w:tcBorders>
            <w:shd w:val="clear" w:color="000000" w:fill="FFFFFF"/>
            <w:vAlign w:val="center"/>
            <w:hideMark/>
          </w:tcPr>
          <w:p w14:paraId="40915656"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3,54</w:t>
            </w:r>
          </w:p>
        </w:tc>
        <w:tc>
          <w:tcPr>
            <w:tcW w:w="800" w:type="dxa"/>
            <w:tcBorders>
              <w:top w:val="nil"/>
              <w:left w:val="nil"/>
              <w:bottom w:val="single" w:sz="4" w:space="0" w:color="auto"/>
              <w:right w:val="single" w:sz="4" w:space="0" w:color="auto"/>
            </w:tcBorders>
            <w:shd w:val="clear" w:color="000000" w:fill="FFFFFF"/>
            <w:vAlign w:val="center"/>
            <w:hideMark/>
          </w:tcPr>
          <w:p w14:paraId="22AA07E5"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3,74</w:t>
            </w:r>
          </w:p>
        </w:tc>
        <w:tc>
          <w:tcPr>
            <w:tcW w:w="1194" w:type="dxa"/>
            <w:tcBorders>
              <w:top w:val="nil"/>
              <w:left w:val="nil"/>
              <w:bottom w:val="single" w:sz="4" w:space="0" w:color="auto"/>
              <w:right w:val="single" w:sz="4" w:space="0" w:color="auto"/>
            </w:tcBorders>
            <w:shd w:val="clear" w:color="000000" w:fill="FFFFFF"/>
            <w:vAlign w:val="center"/>
            <w:hideMark/>
          </w:tcPr>
          <w:p w14:paraId="6FFDB02F"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3,66</w:t>
            </w:r>
          </w:p>
        </w:tc>
        <w:tc>
          <w:tcPr>
            <w:tcW w:w="715" w:type="dxa"/>
            <w:tcBorders>
              <w:top w:val="nil"/>
              <w:left w:val="nil"/>
              <w:bottom w:val="single" w:sz="4" w:space="0" w:color="auto"/>
              <w:right w:val="single" w:sz="4" w:space="0" w:color="auto"/>
            </w:tcBorders>
            <w:shd w:val="clear" w:color="000000" w:fill="FFFFFF"/>
            <w:vAlign w:val="center"/>
            <w:hideMark/>
          </w:tcPr>
          <w:p w14:paraId="725CECAA"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3,39</w:t>
            </w:r>
          </w:p>
        </w:tc>
      </w:tr>
      <w:tr w:rsidR="00E676B9" w:rsidRPr="00E676B9" w14:paraId="67143DEC" w14:textId="77777777" w:rsidTr="00E676B9">
        <w:trPr>
          <w:trHeight w:val="147"/>
        </w:trPr>
        <w:tc>
          <w:tcPr>
            <w:tcW w:w="1075" w:type="dxa"/>
            <w:tcBorders>
              <w:top w:val="nil"/>
              <w:left w:val="single" w:sz="4" w:space="0" w:color="auto"/>
              <w:bottom w:val="single" w:sz="4" w:space="0" w:color="auto"/>
              <w:right w:val="single" w:sz="4" w:space="0" w:color="auto"/>
            </w:tcBorders>
            <w:shd w:val="clear" w:color="auto" w:fill="auto"/>
            <w:noWrap/>
            <w:vAlign w:val="bottom"/>
            <w:hideMark/>
          </w:tcPr>
          <w:p w14:paraId="23AF9A05"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2020-2021</w:t>
            </w:r>
          </w:p>
        </w:tc>
        <w:tc>
          <w:tcPr>
            <w:tcW w:w="945" w:type="dxa"/>
            <w:tcBorders>
              <w:top w:val="nil"/>
              <w:left w:val="nil"/>
              <w:bottom w:val="single" w:sz="4" w:space="0" w:color="auto"/>
              <w:right w:val="single" w:sz="4" w:space="0" w:color="auto"/>
            </w:tcBorders>
            <w:shd w:val="clear" w:color="auto" w:fill="auto"/>
            <w:noWrap/>
            <w:vAlign w:val="bottom"/>
            <w:hideMark/>
          </w:tcPr>
          <w:p w14:paraId="22B46465"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Dönem II</w:t>
            </w:r>
          </w:p>
        </w:tc>
        <w:tc>
          <w:tcPr>
            <w:tcW w:w="674" w:type="dxa"/>
            <w:tcBorders>
              <w:top w:val="nil"/>
              <w:left w:val="nil"/>
              <w:bottom w:val="single" w:sz="4" w:space="0" w:color="auto"/>
              <w:right w:val="single" w:sz="4" w:space="0" w:color="auto"/>
            </w:tcBorders>
            <w:shd w:val="clear" w:color="auto" w:fill="auto"/>
            <w:noWrap/>
            <w:vAlign w:val="bottom"/>
            <w:hideMark/>
          </w:tcPr>
          <w:p w14:paraId="7D7C4177"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2</w:t>
            </w:r>
          </w:p>
        </w:tc>
        <w:tc>
          <w:tcPr>
            <w:tcW w:w="1116" w:type="dxa"/>
            <w:tcBorders>
              <w:top w:val="nil"/>
              <w:left w:val="nil"/>
              <w:bottom w:val="single" w:sz="4" w:space="0" w:color="auto"/>
              <w:right w:val="single" w:sz="4" w:space="0" w:color="auto"/>
            </w:tcBorders>
            <w:shd w:val="clear" w:color="000000" w:fill="FFFFFF"/>
            <w:vAlign w:val="center"/>
            <w:hideMark/>
          </w:tcPr>
          <w:p w14:paraId="22E87D13"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3,36</w:t>
            </w:r>
          </w:p>
        </w:tc>
        <w:tc>
          <w:tcPr>
            <w:tcW w:w="921" w:type="dxa"/>
            <w:tcBorders>
              <w:top w:val="nil"/>
              <w:left w:val="nil"/>
              <w:bottom w:val="single" w:sz="4" w:space="0" w:color="auto"/>
              <w:right w:val="single" w:sz="4" w:space="0" w:color="auto"/>
            </w:tcBorders>
            <w:shd w:val="clear" w:color="000000" w:fill="FFFFFF"/>
            <w:vAlign w:val="center"/>
            <w:hideMark/>
          </w:tcPr>
          <w:p w14:paraId="4C130BB5"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3,62</w:t>
            </w:r>
          </w:p>
        </w:tc>
        <w:tc>
          <w:tcPr>
            <w:tcW w:w="1344" w:type="dxa"/>
            <w:tcBorders>
              <w:top w:val="nil"/>
              <w:left w:val="nil"/>
              <w:bottom w:val="single" w:sz="4" w:space="0" w:color="auto"/>
              <w:right w:val="single" w:sz="4" w:space="0" w:color="auto"/>
            </w:tcBorders>
            <w:shd w:val="clear" w:color="000000" w:fill="FFFFFF"/>
            <w:vAlign w:val="center"/>
            <w:hideMark/>
          </w:tcPr>
          <w:p w14:paraId="11B4F560"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3,55</w:t>
            </w:r>
          </w:p>
        </w:tc>
        <w:tc>
          <w:tcPr>
            <w:tcW w:w="800" w:type="dxa"/>
            <w:tcBorders>
              <w:top w:val="nil"/>
              <w:left w:val="nil"/>
              <w:bottom w:val="single" w:sz="4" w:space="0" w:color="auto"/>
              <w:right w:val="single" w:sz="4" w:space="0" w:color="auto"/>
            </w:tcBorders>
            <w:shd w:val="clear" w:color="000000" w:fill="FFFFFF"/>
            <w:vAlign w:val="center"/>
            <w:hideMark/>
          </w:tcPr>
          <w:p w14:paraId="66361673"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3,78</w:t>
            </w:r>
          </w:p>
        </w:tc>
        <w:tc>
          <w:tcPr>
            <w:tcW w:w="1194" w:type="dxa"/>
            <w:tcBorders>
              <w:top w:val="nil"/>
              <w:left w:val="nil"/>
              <w:bottom w:val="single" w:sz="4" w:space="0" w:color="auto"/>
              <w:right w:val="single" w:sz="4" w:space="0" w:color="auto"/>
            </w:tcBorders>
            <w:shd w:val="clear" w:color="000000" w:fill="FFFFFF"/>
            <w:vAlign w:val="center"/>
            <w:hideMark/>
          </w:tcPr>
          <w:p w14:paraId="44082AEB"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3,57</w:t>
            </w:r>
          </w:p>
        </w:tc>
        <w:tc>
          <w:tcPr>
            <w:tcW w:w="715" w:type="dxa"/>
            <w:tcBorders>
              <w:top w:val="nil"/>
              <w:left w:val="nil"/>
              <w:bottom w:val="single" w:sz="4" w:space="0" w:color="auto"/>
              <w:right w:val="single" w:sz="4" w:space="0" w:color="auto"/>
            </w:tcBorders>
            <w:shd w:val="clear" w:color="000000" w:fill="FFFFFF"/>
            <w:vAlign w:val="center"/>
            <w:hideMark/>
          </w:tcPr>
          <w:p w14:paraId="08635DDB"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3,41</w:t>
            </w:r>
          </w:p>
        </w:tc>
      </w:tr>
      <w:tr w:rsidR="00E676B9" w:rsidRPr="00E676B9" w14:paraId="48E5CE72" w14:textId="77777777" w:rsidTr="00E676B9">
        <w:trPr>
          <w:trHeight w:val="147"/>
        </w:trPr>
        <w:tc>
          <w:tcPr>
            <w:tcW w:w="1075" w:type="dxa"/>
            <w:tcBorders>
              <w:top w:val="nil"/>
              <w:left w:val="single" w:sz="4" w:space="0" w:color="auto"/>
              <w:bottom w:val="single" w:sz="4" w:space="0" w:color="auto"/>
              <w:right w:val="single" w:sz="4" w:space="0" w:color="auto"/>
            </w:tcBorders>
            <w:shd w:val="clear" w:color="auto" w:fill="auto"/>
            <w:noWrap/>
            <w:vAlign w:val="bottom"/>
            <w:hideMark/>
          </w:tcPr>
          <w:p w14:paraId="0E987CC0"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2020-2021</w:t>
            </w:r>
          </w:p>
        </w:tc>
        <w:tc>
          <w:tcPr>
            <w:tcW w:w="945" w:type="dxa"/>
            <w:tcBorders>
              <w:top w:val="nil"/>
              <w:left w:val="nil"/>
              <w:bottom w:val="single" w:sz="4" w:space="0" w:color="auto"/>
              <w:right w:val="single" w:sz="4" w:space="0" w:color="auto"/>
            </w:tcBorders>
            <w:shd w:val="clear" w:color="auto" w:fill="auto"/>
            <w:noWrap/>
            <w:vAlign w:val="bottom"/>
            <w:hideMark/>
          </w:tcPr>
          <w:p w14:paraId="0AF68874"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Dönem II</w:t>
            </w:r>
          </w:p>
        </w:tc>
        <w:tc>
          <w:tcPr>
            <w:tcW w:w="674" w:type="dxa"/>
            <w:tcBorders>
              <w:top w:val="nil"/>
              <w:left w:val="nil"/>
              <w:bottom w:val="single" w:sz="4" w:space="0" w:color="auto"/>
              <w:right w:val="single" w:sz="4" w:space="0" w:color="auto"/>
            </w:tcBorders>
            <w:shd w:val="clear" w:color="auto" w:fill="auto"/>
            <w:noWrap/>
            <w:vAlign w:val="bottom"/>
            <w:hideMark/>
          </w:tcPr>
          <w:p w14:paraId="2EDD6E2F"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3</w:t>
            </w:r>
          </w:p>
        </w:tc>
        <w:tc>
          <w:tcPr>
            <w:tcW w:w="1116" w:type="dxa"/>
            <w:tcBorders>
              <w:top w:val="nil"/>
              <w:left w:val="nil"/>
              <w:bottom w:val="single" w:sz="4" w:space="0" w:color="auto"/>
              <w:right w:val="single" w:sz="4" w:space="0" w:color="auto"/>
            </w:tcBorders>
            <w:shd w:val="clear" w:color="000000" w:fill="FFFFFF"/>
            <w:vAlign w:val="center"/>
            <w:hideMark/>
          </w:tcPr>
          <w:p w14:paraId="7FD8C2B5"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3,42</w:t>
            </w:r>
          </w:p>
        </w:tc>
        <w:tc>
          <w:tcPr>
            <w:tcW w:w="921" w:type="dxa"/>
            <w:tcBorders>
              <w:top w:val="nil"/>
              <w:left w:val="nil"/>
              <w:bottom w:val="single" w:sz="4" w:space="0" w:color="auto"/>
              <w:right w:val="single" w:sz="4" w:space="0" w:color="auto"/>
            </w:tcBorders>
            <w:shd w:val="clear" w:color="000000" w:fill="FFFFFF"/>
            <w:vAlign w:val="center"/>
            <w:hideMark/>
          </w:tcPr>
          <w:p w14:paraId="39B29E74"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3,58</w:t>
            </w:r>
          </w:p>
        </w:tc>
        <w:tc>
          <w:tcPr>
            <w:tcW w:w="1344" w:type="dxa"/>
            <w:tcBorders>
              <w:top w:val="nil"/>
              <w:left w:val="nil"/>
              <w:bottom w:val="single" w:sz="4" w:space="0" w:color="auto"/>
              <w:right w:val="single" w:sz="4" w:space="0" w:color="auto"/>
            </w:tcBorders>
            <w:shd w:val="clear" w:color="000000" w:fill="FFFFFF"/>
            <w:vAlign w:val="center"/>
            <w:hideMark/>
          </w:tcPr>
          <w:p w14:paraId="147595FE"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3,68</w:t>
            </w:r>
          </w:p>
        </w:tc>
        <w:tc>
          <w:tcPr>
            <w:tcW w:w="800" w:type="dxa"/>
            <w:tcBorders>
              <w:top w:val="nil"/>
              <w:left w:val="nil"/>
              <w:bottom w:val="single" w:sz="4" w:space="0" w:color="auto"/>
              <w:right w:val="single" w:sz="4" w:space="0" w:color="auto"/>
            </w:tcBorders>
            <w:shd w:val="clear" w:color="000000" w:fill="FFFFFF"/>
            <w:vAlign w:val="center"/>
            <w:hideMark/>
          </w:tcPr>
          <w:p w14:paraId="7E08008B"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3,9</w:t>
            </w:r>
          </w:p>
        </w:tc>
        <w:tc>
          <w:tcPr>
            <w:tcW w:w="1194" w:type="dxa"/>
            <w:tcBorders>
              <w:top w:val="nil"/>
              <w:left w:val="nil"/>
              <w:bottom w:val="single" w:sz="4" w:space="0" w:color="auto"/>
              <w:right w:val="single" w:sz="4" w:space="0" w:color="auto"/>
            </w:tcBorders>
            <w:shd w:val="clear" w:color="000000" w:fill="FFFFFF"/>
            <w:vAlign w:val="center"/>
            <w:hideMark/>
          </w:tcPr>
          <w:p w14:paraId="1409DB72"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3,78</w:t>
            </w:r>
          </w:p>
        </w:tc>
        <w:tc>
          <w:tcPr>
            <w:tcW w:w="715" w:type="dxa"/>
            <w:tcBorders>
              <w:top w:val="nil"/>
              <w:left w:val="nil"/>
              <w:bottom w:val="single" w:sz="4" w:space="0" w:color="auto"/>
              <w:right w:val="single" w:sz="4" w:space="0" w:color="auto"/>
            </w:tcBorders>
            <w:shd w:val="clear" w:color="000000" w:fill="FFFFFF"/>
            <w:vAlign w:val="center"/>
            <w:hideMark/>
          </w:tcPr>
          <w:p w14:paraId="59345D22"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3,6</w:t>
            </w:r>
          </w:p>
        </w:tc>
      </w:tr>
      <w:tr w:rsidR="00E676B9" w:rsidRPr="00E676B9" w14:paraId="46D27956" w14:textId="77777777" w:rsidTr="00E676B9">
        <w:trPr>
          <w:trHeight w:val="147"/>
        </w:trPr>
        <w:tc>
          <w:tcPr>
            <w:tcW w:w="1075" w:type="dxa"/>
            <w:tcBorders>
              <w:top w:val="nil"/>
              <w:left w:val="single" w:sz="4" w:space="0" w:color="auto"/>
              <w:bottom w:val="single" w:sz="4" w:space="0" w:color="auto"/>
              <w:right w:val="single" w:sz="4" w:space="0" w:color="auto"/>
            </w:tcBorders>
            <w:shd w:val="clear" w:color="auto" w:fill="auto"/>
            <w:noWrap/>
            <w:vAlign w:val="bottom"/>
            <w:hideMark/>
          </w:tcPr>
          <w:p w14:paraId="332DD73D"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2020-2021</w:t>
            </w:r>
          </w:p>
        </w:tc>
        <w:tc>
          <w:tcPr>
            <w:tcW w:w="945" w:type="dxa"/>
            <w:tcBorders>
              <w:top w:val="nil"/>
              <w:left w:val="nil"/>
              <w:bottom w:val="single" w:sz="4" w:space="0" w:color="auto"/>
              <w:right w:val="single" w:sz="4" w:space="0" w:color="auto"/>
            </w:tcBorders>
            <w:shd w:val="clear" w:color="auto" w:fill="auto"/>
            <w:noWrap/>
            <w:vAlign w:val="bottom"/>
            <w:hideMark/>
          </w:tcPr>
          <w:p w14:paraId="00A70140"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Dönem II</w:t>
            </w:r>
          </w:p>
        </w:tc>
        <w:tc>
          <w:tcPr>
            <w:tcW w:w="674" w:type="dxa"/>
            <w:tcBorders>
              <w:top w:val="nil"/>
              <w:left w:val="nil"/>
              <w:bottom w:val="single" w:sz="4" w:space="0" w:color="auto"/>
              <w:right w:val="single" w:sz="4" w:space="0" w:color="auto"/>
            </w:tcBorders>
            <w:shd w:val="clear" w:color="auto" w:fill="auto"/>
            <w:noWrap/>
            <w:vAlign w:val="bottom"/>
            <w:hideMark/>
          </w:tcPr>
          <w:p w14:paraId="21E7AFAC"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4</w:t>
            </w:r>
          </w:p>
        </w:tc>
        <w:tc>
          <w:tcPr>
            <w:tcW w:w="1116" w:type="dxa"/>
            <w:tcBorders>
              <w:top w:val="nil"/>
              <w:left w:val="nil"/>
              <w:bottom w:val="single" w:sz="4" w:space="0" w:color="auto"/>
              <w:right w:val="single" w:sz="4" w:space="0" w:color="auto"/>
            </w:tcBorders>
            <w:shd w:val="clear" w:color="000000" w:fill="FFFFFF"/>
            <w:vAlign w:val="center"/>
            <w:hideMark/>
          </w:tcPr>
          <w:p w14:paraId="504B0E89"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3,52</w:t>
            </w:r>
          </w:p>
        </w:tc>
        <w:tc>
          <w:tcPr>
            <w:tcW w:w="921" w:type="dxa"/>
            <w:tcBorders>
              <w:top w:val="nil"/>
              <w:left w:val="nil"/>
              <w:bottom w:val="single" w:sz="4" w:space="0" w:color="auto"/>
              <w:right w:val="single" w:sz="4" w:space="0" w:color="auto"/>
            </w:tcBorders>
            <w:shd w:val="clear" w:color="000000" w:fill="FFFFFF"/>
            <w:vAlign w:val="center"/>
            <w:hideMark/>
          </w:tcPr>
          <w:p w14:paraId="6A7973D3"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3,61</w:t>
            </w:r>
          </w:p>
        </w:tc>
        <w:tc>
          <w:tcPr>
            <w:tcW w:w="1344" w:type="dxa"/>
            <w:tcBorders>
              <w:top w:val="nil"/>
              <w:left w:val="nil"/>
              <w:bottom w:val="single" w:sz="4" w:space="0" w:color="auto"/>
              <w:right w:val="single" w:sz="4" w:space="0" w:color="auto"/>
            </w:tcBorders>
            <w:shd w:val="clear" w:color="000000" w:fill="FFFFFF"/>
            <w:vAlign w:val="center"/>
            <w:hideMark/>
          </w:tcPr>
          <w:p w14:paraId="505D43E9"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4,02</w:t>
            </w:r>
          </w:p>
        </w:tc>
        <w:tc>
          <w:tcPr>
            <w:tcW w:w="800" w:type="dxa"/>
            <w:tcBorders>
              <w:top w:val="nil"/>
              <w:left w:val="nil"/>
              <w:bottom w:val="single" w:sz="4" w:space="0" w:color="auto"/>
              <w:right w:val="single" w:sz="4" w:space="0" w:color="auto"/>
            </w:tcBorders>
            <w:shd w:val="clear" w:color="000000" w:fill="FFFFFF"/>
            <w:vAlign w:val="center"/>
            <w:hideMark/>
          </w:tcPr>
          <w:p w14:paraId="25032ED1"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4,53</w:t>
            </w:r>
          </w:p>
        </w:tc>
        <w:tc>
          <w:tcPr>
            <w:tcW w:w="1194" w:type="dxa"/>
            <w:tcBorders>
              <w:top w:val="nil"/>
              <w:left w:val="nil"/>
              <w:bottom w:val="single" w:sz="4" w:space="0" w:color="auto"/>
              <w:right w:val="single" w:sz="4" w:space="0" w:color="auto"/>
            </w:tcBorders>
            <w:shd w:val="clear" w:color="000000" w:fill="FFFFFF"/>
            <w:vAlign w:val="center"/>
            <w:hideMark/>
          </w:tcPr>
          <w:p w14:paraId="0627D45B"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4,26</w:t>
            </w:r>
          </w:p>
        </w:tc>
        <w:tc>
          <w:tcPr>
            <w:tcW w:w="715" w:type="dxa"/>
            <w:tcBorders>
              <w:top w:val="nil"/>
              <w:left w:val="nil"/>
              <w:bottom w:val="single" w:sz="4" w:space="0" w:color="auto"/>
              <w:right w:val="single" w:sz="4" w:space="0" w:color="auto"/>
            </w:tcBorders>
            <w:shd w:val="clear" w:color="000000" w:fill="FFFFFF"/>
            <w:vAlign w:val="center"/>
            <w:hideMark/>
          </w:tcPr>
          <w:p w14:paraId="410A6506"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3,86</w:t>
            </w:r>
          </w:p>
        </w:tc>
      </w:tr>
      <w:tr w:rsidR="00E676B9" w:rsidRPr="00E676B9" w14:paraId="6EDC22C9" w14:textId="77777777" w:rsidTr="00E676B9">
        <w:trPr>
          <w:trHeight w:val="147"/>
        </w:trPr>
        <w:tc>
          <w:tcPr>
            <w:tcW w:w="1075" w:type="dxa"/>
            <w:tcBorders>
              <w:top w:val="nil"/>
              <w:left w:val="single" w:sz="4" w:space="0" w:color="auto"/>
              <w:bottom w:val="single" w:sz="4" w:space="0" w:color="auto"/>
              <w:right w:val="single" w:sz="4" w:space="0" w:color="auto"/>
            </w:tcBorders>
            <w:shd w:val="clear" w:color="auto" w:fill="auto"/>
            <w:noWrap/>
            <w:vAlign w:val="bottom"/>
            <w:hideMark/>
          </w:tcPr>
          <w:p w14:paraId="1385B023"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2020-2021</w:t>
            </w:r>
          </w:p>
        </w:tc>
        <w:tc>
          <w:tcPr>
            <w:tcW w:w="945" w:type="dxa"/>
            <w:tcBorders>
              <w:top w:val="nil"/>
              <w:left w:val="nil"/>
              <w:bottom w:val="single" w:sz="4" w:space="0" w:color="auto"/>
              <w:right w:val="single" w:sz="4" w:space="0" w:color="auto"/>
            </w:tcBorders>
            <w:shd w:val="clear" w:color="auto" w:fill="auto"/>
            <w:noWrap/>
            <w:vAlign w:val="bottom"/>
            <w:hideMark/>
          </w:tcPr>
          <w:p w14:paraId="0AC2E4AB"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Dönem III</w:t>
            </w:r>
          </w:p>
        </w:tc>
        <w:tc>
          <w:tcPr>
            <w:tcW w:w="674" w:type="dxa"/>
            <w:tcBorders>
              <w:top w:val="nil"/>
              <w:left w:val="nil"/>
              <w:bottom w:val="single" w:sz="4" w:space="0" w:color="auto"/>
              <w:right w:val="single" w:sz="4" w:space="0" w:color="auto"/>
            </w:tcBorders>
            <w:shd w:val="clear" w:color="auto" w:fill="auto"/>
            <w:noWrap/>
            <w:vAlign w:val="bottom"/>
            <w:hideMark/>
          </w:tcPr>
          <w:p w14:paraId="71CB1F34"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1</w:t>
            </w:r>
          </w:p>
        </w:tc>
        <w:tc>
          <w:tcPr>
            <w:tcW w:w="1116" w:type="dxa"/>
            <w:tcBorders>
              <w:top w:val="nil"/>
              <w:left w:val="nil"/>
              <w:bottom w:val="single" w:sz="4" w:space="0" w:color="auto"/>
              <w:right w:val="single" w:sz="4" w:space="0" w:color="auto"/>
            </w:tcBorders>
            <w:shd w:val="clear" w:color="000000" w:fill="FFFFFF"/>
            <w:vAlign w:val="center"/>
            <w:hideMark/>
          </w:tcPr>
          <w:p w14:paraId="1878F8BE"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3,12</w:t>
            </w:r>
          </w:p>
        </w:tc>
        <w:tc>
          <w:tcPr>
            <w:tcW w:w="921" w:type="dxa"/>
            <w:tcBorders>
              <w:top w:val="nil"/>
              <w:left w:val="nil"/>
              <w:bottom w:val="single" w:sz="4" w:space="0" w:color="auto"/>
              <w:right w:val="single" w:sz="4" w:space="0" w:color="auto"/>
            </w:tcBorders>
            <w:shd w:val="clear" w:color="000000" w:fill="FFFFFF"/>
            <w:vAlign w:val="center"/>
            <w:hideMark/>
          </w:tcPr>
          <w:p w14:paraId="73EB4565"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3,41</w:t>
            </w:r>
          </w:p>
        </w:tc>
        <w:tc>
          <w:tcPr>
            <w:tcW w:w="1344" w:type="dxa"/>
            <w:tcBorders>
              <w:top w:val="nil"/>
              <w:left w:val="nil"/>
              <w:bottom w:val="single" w:sz="4" w:space="0" w:color="auto"/>
              <w:right w:val="single" w:sz="4" w:space="0" w:color="auto"/>
            </w:tcBorders>
            <w:shd w:val="clear" w:color="000000" w:fill="FFFFFF"/>
            <w:vAlign w:val="center"/>
            <w:hideMark/>
          </w:tcPr>
          <w:p w14:paraId="23D2329F"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3,7</w:t>
            </w:r>
          </w:p>
        </w:tc>
        <w:tc>
          <w:tcPr>
            <w:tcW w:w="800" w:type="dxa"/>
            <w:tcBorders>
              <w:top w:val="nil"/>
              <w:left w:val="nil"/>
              <w:bottom w:val="single" w:sz="4" w:space="0" w:color="auto"/>
              <w:right w:val="single" w:sz="4" w:space="0" w:color="auto"/>
            </w:tcBorders>
            <w:shd w:val="clear" w:color="000000" w:fill="FFFFFF"/>
            <w:vAlign w:val="center"/>
            <w:hideMark/>
          </w:tcPr>
          <w:p w14:paraId="51ECCC36"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3,98</w:t>
            </w:r>
          </w:p>
        </w:tc>
        <w:tc>
          <w:tcPr>
            <w:tcW w:w="1194" w:type="dxa"/>
            <w:tcBorders>
              <w:top w:val="nil"/>
              <w:left w:val="nil"/>
              <w:bottom w:val="single" w:sz="4" w:space="0" w:color="auto"/>
              <w:right w:val="single" w:sz="4" w:space="0" w:color="auto"/>
            </w:tcBorders>
            <w:shd w:val="clear" w:color="000000" w:fill="FFFFFF"/>
            <w:vAlign w:val="center"/>
            <w:hideMark/>
          </w:tcPr>
          <w:p w14:paraId="04631447"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3,9</w:t>
            </w:r>
          </w:p>
        </w:tc>
        <w:tc>
          <w:tcPr>
            <w:tcW w:w="715" w:type="dxa"/>
            <w:tcBorders>
              <w:top w:val="nil"/>
              <w:left w:val="nil"/>
              <w:bottom w:val="single" w:sz="4" w:space="0" w:color="auto"/>
              <w:right w:val="single" w:sz="4" w:space="0" w:color="auto"/>
            </w:tcBorders>
            <w:shd w:val="clear" w:color="000000" w:fill="FFFFFF"/>
            <w:vAlign w:val="center"/>
            <w:hideMark/>
          </w:tcPr>
          <w:p w14:paraId="680DA768" w14:textId="77777777" w:rsidR="00E676B9" w:rsidRPr="00E676B9" w:rsidRDefault="00E676B9" w:rsidP="00E676B9">
            <w:pPr>
              <w:spacing w:before="0" w:after="0" w:line="240" w:lineRule="auto"/>
              <w:jc w:val="center"/>
              <w:rPr>
                <w:rFonts w:ascii="Calibri" w:eastAsia="Times New Roman" w:hAnsi="Calibri" w:cs="Calibri"/>
                <w:color w:val="000000"/>
                <w:kern w:val="0"/>
                <w:lang w:val="tr-TR" w:eastAsia="tr-TR"/>
              </w:rPr>
            </w:pPr>
            <w:r w:rsidRPr="00E676B9">
              <w:rPr>
                <w:rFonts w:ascii="Calibri" w:eastAsia="Times New Roman" w:hAnsi="Calibri" w:cs="Calibri"/>
                <w:color w:val="000000"/>
                <w:kern w:val="0"/>
                <w:lang w:val="tr-TR" w:eastAsia="tr-TR"/>
              </w:rPr>
              <w:t>3,54</w:t>
            </w:r>
          </w:p>
        </w:tc>
      </w:tr>
    </w:tbl>
    <w:p w14:paraId="6F2545F1" w14:textId="257414A7" w:rsidR="00CA2A9C" w:rsidRPr="002516D5" w:rsidRDefault="00E676B9" w:rsidP="00CA2A9C">
      <w:pPr>
        <w:spacing w:after="0"/>
        <w:rPr>
          <w:sz w:val="32"/>
          <w:szCs w:val="36"/>
          <w:lang w:val="tr-TR"/>
        </w:rPr>
      </w:pPr>
      <w:r>
        <w:rPr>
          <w:noProof/>
        </w:rPr>
        <mc:AlternateContent>
          <mc:Choice Requires="cx1">
            <w:drawing>
              <wp:inline distT="0" distB="0" distL="0" distR="0" wp14:anchorId="71490110" wp14:editId="3F5F7F93">
                <wp:extent cx="5695950" cy="4010025"/>
                <wp:effectExtent l="0" t="0" r="0" b="9525"/>
                <wp:docPr id="43" name="Grafik 43">
                  <a:extLst xmlns:a="http://schemas.openxmlformats.org/drawingml/2006/main">
                    <a:ext uri="{FF2B5EF4-FFF2-40B4-BE49-F238E27FC236}">
                      <a16:creationId xmlns:a16="http://schemas.microsoft.com/office/drawing/2014/main" id="{00000000-0008-0000-0100-000003000000}"/>
                    </a:ext>
                  </a:extLst>
                </wp:docPr>
                <wp:cNvGraphicFramePr/>
                <a:graphic xmlns:a="http://schemas.openxmlformats.org/drawingml/2006/main">
                  <a:graphicData uri="http://schemas.microsoft.com/office/drawing/2014/chartex">
                    <cx:chart xmlns:cx="http://schemas.microsoft.com/office/drawing/2014/chartex" xmlns:r="http://schemas.openxmlformats.org/officeDocument/2006/relationships" r:id="rId92"/>
                  </a:graphicData>
                </a:graphic>
              </wp:inline>
            </w:drawing>
          </mc:Choice>
          <mc:Fallback>
            <w:drawing>
              <wp:inline distT="0" distB="0" distL="0" distR="0" wp14:anchorId="71490110" wp14:editId="3F5F7F93">
                <wp:extent cx="5695950" cy="4010025"/>
                <wp:effectExtent l="0" t="0" r="0" b="9525"/>
                <wp:docPr id="43" name="Grafik 43">
                  <a:extLst xmlns:a="http://schemas.openxmlformats.org/drawingml/2006/main">
                    <a:ext uri="{FF2B5EF4-FFF2-40B4-BE49-F238E27FC236}">
                      <a16:creationId xmlns:a16="http://schemas.microsoft.com/office/drawing/2014/main" id="{00000000-0008-0000-0100-000003000000}"/>
                    </a:ext>
                  </a:extLst>
                </wp:docPr>
                <wp:cNvGraphicFramePr>
                  <a:graphicFrameLocks xmlns:a="http://schemas.openxmlformats.org/drawingml/2006/main" noGrp="1" noDrilldown="1" noSelect="1" noChangeAspect="1" noMove="1" noResize="1"/>
                </wp:cNvGraphicFramePr>
                <a:graphic xmlns:a="http://schemas.openxmlformats.org/drawingml/2006/main">
                  <a:graphicData uri="http://schemas.openxmlformats.org/drawingml/2006/picture">
                    <pic:pic xmlns:pic="http://schemas.openxmlformats.org/drawingml/2006/picture">
                      <pic:nvPicPr>
                        <pic:cNvPr id="43" name="Grafik 43">
                          <a:extLst>
                            <a:ext uri="{FF2B5EF4-FFF2-40B4-BE49-F238E27FC236}">
                              <a16:creationId xmlns:a16="http://schemas.microsoft.com/office/drawing/2014/main" id="{00000000-0008-0000-0100-000003000000}"/>
                            </a:ext>
                          </a:extLst>
                        </pic:cNvPr>
                        <pic:cNvPicPr>
                          <a:picLocks noGrp="1" noRot="1" noChangeAspect="1" noMove="1" noResize="1" noEditPoints="1" noAdjustHandles="1" noChangeArrowheads="1" noChangeShapeType="1"/>
                        </pic:cNvPicPr>
                      </pic:nvPicPr>
                      <pic:blipFill>
                        <a:blip r:embed="rId93"/>
                        <a:stretch>
                          <a:fillRect/>
                        </a:stretch>
                      </pic:blipFill>
                      <pic:spPr>
                        <a:xfrm>
                          <a:off x="0" y="0"/>
                          <a:ext cx="5695950" cy="4010025"/>
                        </a:xfrm>
                        <a:prstGeom prst="rect">
                          <a:avLst/>
                        </a:prstGeom>
                      </pic:spPr>
                    </pic:pic>
                  </a:graphicData>
                </a:graphic>
              </wp:inline>
            </w:drawing>
          </mc:Fallback>
        </mc:AlternateContent>
      </w:r>
    </w:p>
    <w:p w14:paraId="52494FFC" w14:textId="77777777" w:rsidR="00CA2A9C" w:rsidRPr="002516D5" w:rsidRDefault="00CA2A9C" w:rsidP="00CA2A9C">
      <w:pPr>
        <w:spacing w:after="0"/>
        <w:rPr>
          <w:sz w:val="32"/>
          <w:szCs w:val="36"/>
          <w:lang w:val="tr-TR"/>
        </w:rPr>
      </w:pPr>
    </w:p>
    <w:bookmarkEnd w:id="3"/>
    <w:p w14:paraId="5FDCBD7A" w14:textId="77777777" w:rsidR="00CA2A9C" w:rsidRPr="002516D5" w:rsidRDefault="00CA2A9C" w:rsidP="00CA2A9C">
      <w:pPr>
        <w:rPr>
          <w:lang w:val="tr-TR"/>
        </w:rPr>
      </w:pPr>
    </w:p>
    <w:p w14:paraId="325DD893" w14:textId="77777777" w:rsidR="00CA2A9C" w:rsidRPr="002516D5" w:rsidRDefault="00CA2A9C" w:rsidP="00CA2A9C">
      <w:pPr>
        <w:pStyle w:val="Default"/>
        <w:pBdr>
          <w:top w:val="single" w:sz="4" w:space="1" w:color="auto"/>
          <w:left w:val="single" w:sz="4" w:space="4" w:color="auto"/>
          <w:bottom w:val="single" w:sz="4" w:space="1" w:color="auto"/>
          <w:right w:val="single" w:sz="4" w:space="4" w:color="auto"/>
        </w:pBdr>
        <w:shd w:val="clear" w:color="auto" w:fill="CBD5DE" w:themeFill="accent1" w:themeFillTint="66"/>
        <w:spacing w:line="276" w:lineRule="auto"/>
        <w:rPr>
          <w:rFonts w:ascii="Century Gothic" w:hAnsi="Century Gothic"/>
          <w:b/>
          <w:color w:val="000000" w:themeColor="text1"/>
        </w:rPr>
      </w:pPr>
      <w:r w:rsidRPr="002516D5">
        <w:rPr>
          <w:rFonts w:ascii="Century Gothic" w:hAnsi="Century Gothic"/>
          <w:b/>
          <w:color w:val="000000" w:themeColor="text1"/>
        </w:rPr>
        <w:t>PDÖ ÖNERİLER</w:t>
      </w:r>
    </w:p>
    <w:p w14:paraId="554A3E6B" w14:textId="77777777" w:rsidR="00CA2A9C" w:rsidRPr="002516D5" w:rsidRDefault="00CA2A9C" w:rsidP="00CA2A9C">
      <w:pPr>
        <w:pStyle w:val="Default"/>
        <w:pBdr>
          <w:top w:val="single" w:sz="4" w:space="1" w:color="auto"/>
          <w:left w:val="single" w:sz="4" w:space="4" w:color="auto"/>
          <w:bottom w:val="single" w:sz="4" w:space="1" w:color="auto"/>
          <w:right w:val="single" w:sz="4" w:space="4" w:color="auto"/>
        </w:pBdr>
        <w:shd w:val="clear" w:color="auto" w:fill="CBD5DE" w:themeFill="accent1" w:themeFillTint="66"/>
        <w:spacing w:line="276" w:lineRule="auto"/>
        <w:rPr>
          <w:rFonts w:ascii="Century Gothic" w:hAnsi="Century Gothic"/>
          <w:b/>
          <w:color w:val="000000" w:themeColor="text1"/>
        </w:rPr>
      </w:pPr>
    </w:p>
    <w:p w14:paraId="1C495F7F" w14:textId="72E1FD99" w:rsidR="00CA2A9C" w:rsidRPr="002516D5" w:rsidRDefault="00CA2A9C" w:rsidP="00CA2A9C">
      <w:pPr>
        <w:pStyle w:val="Default"/>
        <w:pBdr>
          <w:top w:val="single" w:sz="4" w:space="1" w:color="auto"/>
          <w:left w:val="single" w:sz="4" w:space="4" w:color="auto"/>
          <w:bottom w:val="single" w:sz="4" w:space="1" w:color="auto"/>
          <w:right w:val="single" w:sz="4" w:space="4" w:color="auto"/>
        </w:pBdr>
        <w:shd w:val="clear" w:color="auto" w:fill="CBD5DE" w:themeFill="accent1" w:themeFillTint="66"/>
        <w:spacing w:line="276" w:lineRule="auto"/>
        <w:rPr>
          <w:bCs/>
          <w:color w:val="000000" w:themeColor="text1"/>
          <w:sz w:val="22"/>
          <w:szCs w:val="22"/>
        </w:rPr>
      </w:pPr>
      <w:r w:rsidRPr="002516D5">
        <w:rPr>
          <w:bCs/>
          <w:color w:val="000000" w:themeColor="text1"/>
          <w:sz w:val="22"/>
          <w:szCs w:val="22"/>
        </w:rPr>
        <w:t xml:space="preserve">Akdeniz Üniversitesi Tıp Fakültesinde yüz yüze uygulanan PDÖ modülleri 2019-2020 eğitim öğretim yılının </w:t>
      </w:r>
      <w:proofErr w:type="gramStart"/>
      <w:r w:rsidRPr="002516D5">
        <w:rPr>
          <w:bCs/>
          <w:color w:val="000000" w:themeColor="text1"/>
          <w:sz w:val="22"/>
          <w:szCs w:val="22"/>
        </w:rPr>
        <w:t>Mart</w:t>
      </w:r>
      <w:proofErr w:type="gramEnd"/>
      <w:r w:rsidRPr="002516D5">
        <w:rPr>
          <w:bCs/>
          <w:color w:val="000000" w:themeColor="text1"/>
          <w:sz w:val="22"/>
          <w:szCs w:val="22"/>
        </w:rPr>
        <w:t xml:space="preserve"> ayında gerçekleşen kapanma süreci sonrası çevrim içi olarak uygulanmaya başlanmıştır. Kapanmanın ilk haftasına denk gelen Dönem I 3. PDÖ modülü uygulanamamıştır. 2020-2021 yılında uzaktan eğitim yöntemleri ile sürdürülen eğitim öğretim kapsamında PDÖ modülleri için değişikliğe geçilmiş ve bu süreç ön planda eğitim yönlendiricilerinin ve öğrencilerin eğitimi ile yürütülmüştür. Değişim sürecinde PDÖ koordinatörlüğü tarafından eğitim yönlendiricileri için bire bir destek sağlanmıştır. Öğrencilerin bilgi kazanımı ve bilgi paylaşımı süreçlerinde öğrenim hedefleri ile ilgili sunumlar hazırlamaları ile yürüyen bir strateji izlenmiştir. Tüm öğrencilerin, tüm öğrenim hedefleri ile ilgili sunumlar hazırlamaları zorunlu tutularak öğrencilerin oturumlara katılımları teşvik edilmiştir. 2020-2021 döneminde senaryolar ile ilgili alınan geri bildirimlerde, yüz yüze yapılan </w:t>
      </w:r>
      <w:proofErr w:type="spellStart"/>
      <w:r w:rsidRPr="002516D5">
        <w:rPr>
          <w:bCs/>
          <w:color w:val="000000" w:themeColor="text1"/>
          <w:sz w:val="22"/>
          <w:szCs w:val="22"/>
        </w:rPr>
        <w:t>PDÖ’ler</w:t>
      </w:r>
      <w:proofErr w:type="spellEnd"/>
      <w:r w:rsidRPr="002516D5">
        <w:rPr>
          <w:bCs/>
          <w:color w:val="000000" w:themeColor="text1"/>
          <w:sz w:val="22"/>
          <w:szCs w:val="22"/>
        </w:rPr>
        <w:t xml:space="preserve"> ile karşılaştırıldığında daha yüksek puanlar alındığı tespit edilmiştir. Öğrencilerin Çevrim içi uygulanan PDÖ oturumlarından memnuniyetinin iyi yönde</w:t>
      </w:r>
      <w:r w:rsidR="005F1A30">
        <w:rPr>
          <w:bCs/>
          <w:color w:val="000000" w:themeColor="text1"/>
          <w:sz w:val="22"/>
          <w:szCs w:val="22"/>
        </w:rPr>
        <w:t xml:space="preserve"> </w:t>
      </w:r>
      <w:r w:rsidRPr="002516D5">
        <w:rPr>
          <w:bCs/>
          <w:color w:val="000000" w:themeColor="text1"/>
          <w:sz w:val="22"/>
          <w:szCs w:val="22"/>
        </w:rPr>
        <w:t>olduğu izlenmektedir.</w:t>
      </w:r>
    </w:p>
    <w:p w14:paraId="45E14FB2" w14:textId="77777777" w:rsidR="00CA2A9C" w:rsidRPr="002516D5" w:rsidRDefault="00CA2A9C" w:rsidP="00CA2A9C">
      <w:pPr>
        <w:pStyle w:val="Default"/>
        <w:pBdr>
          <w:top w:val="single" w:sz="4" w:space="1" w:color="auto"/>
          <w:left w:val="single" w:sz="4" w:space="4" w:color="auto"/>
          <w:bottom w:val="single" w:sz="4" w:space="1" w:color="auto"/>
          <w:right w:val="single" w:sz="4" w:space="4" w:color="auto"/>
        </w:pBdr>
        <w:shd w:val="clear" w:color="auto" w:fill="CBD5DE" w:themeFill="accent1" w:themeFillTint="66"/>
        <w:spacing w:line="276" w:lineRule="auto"/>
        <w:rPr>
          <w:rFonts w:ascii="Century Gothic" w:hAnsi="Century Gothic"/>
          <w:b/>
          <w:color w:val="000000" w:themeColor="text1"/>
        </w:rPr>
      </w:pPr>
    </w:p>
    <w:p w14:paraId="6FBB4138" w14:textId="77777777" w:rsidR="00CA2A9C" w:rsidRPr="002516D5" w:rsidRDefault="00CA2A9C" w:rsidP="00CA2A9C">
      <w:pPr>
        <w:rPr>
          <w:rFonts w:ascii="Arial" w:hAnsi="Arial" w:cs="Arial"/>
          <w:b/>
          <w:bCs/>
          <w:color w:val="C00000"/>
          <w:sz w:val="24"/>
          <w:szCs w:val="24"/>
          <w:lang w:val="tr-TR"/>
        </w:rPr>
      </w:pPr>
    </w:p>
    <w:p w14:paraId="7DC1EE36" w14:textId="77777777" w:rsidR="00CA2A9C" w:rsidRPr="002516D5" w:rsidRDefault="00CA2A9C" w:rsidP="00CA2A9C">
      <w:pPr>
        <w:rPr>
          <w:rFonts w:ascii="Arial" w:hAnsi="Arial" w:cs="Arial"/>
          <w:b/>
          <w:bCs/>
          <w:color w:val="C00000"/>
          <w:sz w:val="24"/>
          <w:szCs w:val="24"/>
          <w:lang w:val="tr-TR"/>
        </w:rPr>
      </w:pPr>
      <w:r w:rsidRPr="002516D5">
        <w:rPr>
          <w:rFonts w:ascii="Arial" w:hAnsi="Arial" w:cs="Arial"/>
          <w:b/>
          <w:bCs/>
          <w:color w:val="C00000"/>
          <w:sz w:val="24"/>
          <w:szCs w:val="24"/>
          <w:lang w:val="tr-TR"/>
        </w:rPr>
        <w:br w:type="page"/>
      </w:r>
    </w:p>
    <w:p w14:paraId="114DF6E4" w14:textId="42CD9887" w:rsidR="00A77F0B" w:rsidRPr="002516D5" w:rsidRDefault="00773A11" w:rsidP="00125A39">
      <w:pPr>
        <w:pStyle w:val="Default"/>
        <w:pBdr>
          <w:top w:val="single" w:sz="4" w:space="1" w:color="auto"/>
          <w:left w:val="single" w:sz="4" w:space="4" w:color="auto"/>
          <w:bottom w:val="single" w:sz="4" w:space="1" w:color="auto"/>
          <w:right w:val="single" w:sz="4" w:space="4" w:color="auto"/>
        </w:pBdr>
        <w:shd w:val="clear" w:color="auto" w:fill="CBD5DE" w:themeFill="accent1" w:themeFillTint="66"/>
        <w:spacing w:line="276" w:lineRule="auto"/>
        <w:jc w:val="center"/>
        <w:rPr>
          <w:rFonts w:ascii="Century Gothic" w:hAnsi="Century Gothic" w:cs="Times New Roman"/>
          <w:b/>
          <w:sz w:val="28"/>
        </w:rPr>
      </w:pPr>
      <w:r w:rsidRPr="002516D5">
        <w:rPr>
          <w:rFonts w:ascii="Century Gothic" w:hAnsi="Century Gothic" w:cs="Times New Roman"/>
          <w:color w:val="000000" w:themeColor="text1"/>
          <w:sz w:val="20"/>
          <w:szCs w:val="20"/>
        </w:rPr>
        <w:lastRenderedPageBreak/>
        <w:t xml:space="preserve"> </w:t>
      </w:r>
    </w:p>
    <w:p w14:paraId="1DB1710D" w14:textId="77777777" w:rsidR="00844EF0" w:rsidRPr="002516D5" w:rsidRDefault="00844EF0" w:rsidP="00A77F0B">
      <w:pPr>
        <w:rPr>
          <w:rFonts w:ascii="Century Gothic" w:hAnsi="Century Gothic" w:cs="Times New Roman"/>
          <w:b/>
          <w:sz w:val="28"/>
          <w:lang w:val="tr-TR"/>
        </w:rPr>
      </w:pPr>
    </w:p>
    <w:p w14:paraId="770541B2" w14:textId="3A95BE47" w:rsidR="00A77F0B" w:rsidRPr="002516D5" w:rsidRDefault="00A77F0B" w:rsidP="00A77F0B">
      <w:pPr>
        <w:rPr>
          <w:rFonts w:ascii="Century Gothic" w:hAnsi="Century Gothic" w:cs="Times New Roman"/>
          <w:b/>
          <w:sz w:val="28"/>
          <w:lang w:val="tr-TR"/>
        </w:rPr>
      </w:pPr>
      <w:r w:rsidRPr="002516D5">
        <w:rPr>
          <w:rFonts w:ascii="Century Gothic" w:hAnsi="Century Gothic" w:cs="Times New Roman"/>
          <w:b/>
          <w:sz w:val="28"/>
          <w:lang w:val="tr-TR"/>
        </w:rPr>
        <w:t>KIRKPATRIC DÜZEY 2: BAŞARI DURUMU</w:t>
      </w:r>
    </w:p>
    <w:p w14:paraId="1FB644B3" w14:textId="76AA20C7" w:rsidR="00A77F0B" w:rsidRPr="002516D5" w:rsidRDefault="00A77F0B" w:rsidP="00A77F0B">
      <w:pPr>
        <w:rPr>
          <w:rFonts w:ascii="Century Gothic" w:hAnsi="Century Gothic" w:cs="Times New Roman"/>
          <w:b/>
          <w:lang w:val="tr-TR"/>
        </w:rPr>
      </w:pPr>
      <w:r w:rsidRPr="002516D5">
        <w:rPr>
          <w:rFonts w:ascii="Century Gothic" w:hAnsi="Century Gothic" w:cs="Times New Roman"/>
          <w:b/>
          <w:lang w:val="tr-TR"/>
        </w:rPr>
        <w:t xml:space="preserve">ÖĞRENCİLERİN SINAVA KATILIM DURUMLARI </w:t>
      </w:r>
      <w:r w:rsidR="006D4E3C" w:rsidRPr="002516D5">
        <w:rPr>
          <w:rFonts w:ascii="Century Gothic" w:hAnsi="Century Gothic" w:cs="Times New Roman"/>
          <w:b/>
          <w:lang w:val="tr-TR"/>
        </w:rPr>
        <w:t xml:space="preserve">VE NOT </w:t>
      </w:r>
      <w:proofErr w:type="gramStart"/>
      <w:r w:rsidR="006D4E3C" w:rsidRPr="002516D5">
        <w:rPr>
          <w:rFonts w:ascii="Century Gothic" w:hAnsi="Century Gothic" w:cs="Times New Roman"/>
          <w:b/>
          <w:lang w:val="tr-TR"/>
        </w:rPr>
        <w:t>ORTALAMASI</w:t>
      </w:r>
      <w:r w:rsidRPr="002516D5">
        <w:rPr>
          <w:rFonts w:ascii="Century Gothic" w:hAnsi="Century Gothic" w:cs="Times New Roman"/>
          <w:b/>
          <w:lang w:val="tr-TR"/>
        </w:rPr>
        <w:t>(</w:t>
      </w:r>
      <w:proofErr w:type="gramEnd"/>
      <w:r w:rsidRPr="002516D5">
        <w:rPr>
          <w:rFonts w:ascii="Century Gothic" w:hAnsi="Century Gothic" w:cs="Times New Roman"/>
          <w:b/>
          <w:lang w:val="tr-TR"/>
        </w:rPr>
        <w:t>%)</w:t>
      </w:r>
    </w:p>
    <w:tbl>
      <w:tblPr>
        <w:tblW w:w="9634" w:type="dxa"/>
        <w:tblInd w:w="-572" w:type="dxa"/>
        <w:tblCellMar>
          <w:left w:w="70" w:type="dxa"/>
          <w:right w:w="70" w:type="dxa"/>
        </w:tblCellMar>
        <w:tblLook w:val="04A0" w:firstRow="1" w:lastRow="0" w:firstColumn="1" w:lastColumn="0" w:noHBand="0" w:noVBand="1"/>
      </w:tblPr>
      <w:tblGrid>
        <w:gridCol w:w="1378"/>
        <w:gridCol w:w="1949"/>
        <w:gridCol w:w="1829"/>
        <w:gridCol w:w="1839"/>
        <w:gridCol w:w="1504"/>
        <w:gridCol w:w="1135"/>
      </w:tblGrid>
      <w:tr w:rsidR="006D4E3C" w:rsidRPr="002516D5" w14:paraId="199776F6" w14:textId="77777777" w:rsidTr="006D4E3C">
        <w:trPr>
          <w:trHeight w:val="288"/>
        </w:trPr>
        <w:tc>
          <w:tcPr>
            <w:tcW w:w="8510" w:type="dxa"/>
            <w:gridSpan w:val="5"/>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22706049" w14:textId="77777777" w:rsidR="006D4E3C" w:rsidRPr="002516D5" w:rsidRDefault="006D4E3C" w:rsidP="006D4E3C">
            <w:pPr>
              <w:spacing w:before="0" w:after="0" w:line="240" w:lineRule="auto"/>
              <w:jc w:val="center"/>
              <w:rPr>
                <w:rFonts w:ascii="Arial" w:eastAsia="Times New Roman" w:hAnsi="Arial" w:cs="Arial"/>
                <w:b/>
                <w:bCs/>
                <w:color w:val="auto"/>
                <w:kern w:val="0"/>
                <w:lang w:val="tr-TR" w:eastAsia="tr-TR"/>
              </w:rPr>
            </w:pPr>
            <w:r w:rsidRPr="002516D5">
              <w:rPr>
                <w:rFonts w:ascii="Arial" w:eastAsia="Times New Roman" w:hAnsi="Arial" w:cs="Arial"/>
                <w:b/>
                <w:bCs/>
                <w:color w:val="auto"/>
                <w:kern w:val="0"/>
                <w:lang w:val="tr-TR" w:eastAsia="tr-TR"/>
              </w:rPr>
              <w:t>2020-2021-Başarı Ortalamaları</w:t>
            </w:r>
          </w:p>
        </w:tc>
        <w:tc>
          <w:tcPr>
            <w:tcW w:w="1124" w:type="dxa"/>
            <w:tcBorders>
              <w:top w:val="single" w:sz="4" w:space="0" w:color="auto"/>
              <w:left w:val="nil"/>
              <w:bottom w:val="single" w:sz="4" w:space="0" w:color="auto"/>
              <w:right w:val="single" w:sz="4" w:space="0" w:color="auto"/>
            </w:tcBorders>
            <w:shd w:val="clear" w:color="auto" w:fill="auto"/>
            <w:noWrap/>
            <w:vAlign w:val="bottom"/>
            <w:hideMark/>
          </w:tcPr>
          <w:p w14:paraId="4C2A9B5F" w14:textId="77777777" w:rsidR="006D4E3C" w:rsidRPr="002516D5" w:rsidRDefault="006D4E3C" w:rsidP="006D4E3C">
            <w:pPr>
              <w:spacing w:before="0" w:after="0" w:line="240" w:lineRule="auto"/>
              <w:jc w:val="center"/>
              <w:rPr>
                <w:rFonts w:ascii="Calibri" w:eastAsia="Times New Roman" w:hAnsi="Calibri" w:cs="Calibri"/>
                <w:color w:val="000000"/>
                <w:kern w:val="0"/>
                <w:sz w:val="22"/>
                <w:szCs w:val="22"/>
                <w:lang w:val="tr-TR" w:eastAsia="tr-TR"/>
              </w:rPr>
            </w:pPr>
            <w:r w:rsidRPr="002516D5">
              <w:rPr>
                <w:rFonts w:ascii="Calibri" w:eastAsia="Times New Roman" w:hAnsi="Calibri" w:cs="Calibri"/>
                <w:color w:val="000000"/>
                <w:kern w:val="0"/>
                <w:sz w:val="22"/>
                <w:szCs w:val="22"/>
                <w:lang w:val="tr-TR" w:eastAsia="tr-TR"/>
              </w:rPr>
              <w:t> </w:t>
            </w:r>
          </w:p>
        </w:tc>
      </w:tr>
      <w:tr w:rsidR="006D4E3C" w:rsidRPr="002516D5" w14:paraId="2A0600B8" w14:textId="77777777" w:rsidTr="006D4E3C">
        <w:trPr>
          <w:trHeight w:val="288"/>
        </w:trPr>
        <w:tc>
          <w:tcPr>
            <w:tcW w:w="1381" w:type="dxa"/>
            <w:tcBorders>
              <w:top w:val="nil"/>
              <w:left w:val="single" w:sz="4" w:space="0" w:color="auto"/>
              <w:bottom w:val="single" w:sz="4" w:space="0" w:color="auto"/>
              <w:right w:val="single" w:sz="4" w:space="0" w:color="auto"/>
            </w:tcBorders>
            <w:shd w:val="clear" w:color="auto" w:fill="auto"/>
            <w:noWrap/>
            <w:vAlign w:val="bottom"/>
            <w:hideMark/>
          </w:tcPr>
          <w:p w14:paraId="62BB80F9" w14:textId="77777777" w:rsidR="006D4E3C" w:rsidRPr="002516D5" w:rsidRDefault="006D4E3C" w:rsidP="006D4E3C">
            <w:pPr>
              <w:spacing w:before="0" w:after="0" w:line="240" w:lineRule="auto"/>
              <w:rPr>
                <w:rFonts w:ascii="Arial" w:eastAsia="Times New Roman" w:hAnsi="Arial" w:cs="Arial"/>
                <w:b/>
                <w:bCs/>
                <w:color w:val="auto"/>
                <w:kern w:val="0"/>
                <w:lang w:val="tr-TR" w:eastAsia="tr-TR"/>
              </w:rPr>
            </w:pPr>
            <w:r w:rsidRPr="002516D5">
              <w:rPr>
                <w:rFonts w:ascii="Arial" w:eastAsia="Times New Roman" w:hAnsi="Arial" w:cs="Arial"/>
                <w:b/>
                <w:bCs/>
                <w:color w:val="auto"/>
                <w:kern w:val="0"/>
                <w:lang w:val="tr-TR" w:eastAsia="tr-TR"/>
              </w:rPr>
              <w:t>Dönem</w:t>
            </w:r>
          </w:p>
        </w:tc>
        <w:tc>
          <w:tcPr>
            <w:tcW w:w="1951" w:type="dxa"/>
            <w:tcBorders>
              <w:top w:val="nil"/>
              <w:left w:val="nil"/>
              <w:bottom w:val="single" w:sz="4" w:space="0" w:color="auto"/>
              <w:right w:val="single" w:sz="4" w:space="0" w:color="auto"/>
            </w:tcBorders>
            <w:shd w:val="clear" w:color="auto" w:fill="auto"/>
            <w:noWrap/>
            <w:vAlign w:val="bottom"/>
            <w:hideMark/>
          </w:tcPr>
          <w:p w14:paraId="4E4FC6D8" w14:textId="77777777" w:rsidR="006D4E3C" w:rsidRPr="002516D5" w:rsidRDefault="006D4E3C" w:rsidP="006D4E3C">
            <w:pPr>
              <w:spacing w:before="0" w:after="0" w:line="240" w:lineRule="auto"/>
              <w:jc w:val="center"/>
              <w:rPr>
                <w:rFonts w:ascii="Arial" w:eastAsia="Times New Roman" w:hAnsi="Arial" w:cs="Arial"/>
                <w:b/>
                <w:bCs/>
                <w:color w:val="auto"/>
                <w:kern w:val="0"/>
                <w:lang w:val="tr-TR" w:eastAsia="tr-TR"/>
              </w:rPr>
            </w:pPr>
            <w:r w:rsidRPr="002516D5">
              <w:rPr>
                <w:rFonts w:ascii="Arial" w:eastAsia="Times New Roman" w:hAnsi="Arial" w:cs="Arial"/>
                <w:b/>
                <w:bCs/>
                <w:color w:val="auto"/>
                <w:kern w:val="0"/>
                <w:lang w:val="tr-TR" w:eastAsia="tr-TR"/>
              </w:rPr>
              <w:t>Ders</w:t>
            </w:r>
          </w:p>
        </w:tc>
        <w:tc>
          <w:tcPr>
            <w:tcW w:w="1831" w:type="dxa"/>
            <w:tcBorders>
              <w:top w:val="nil"/>
              <w:left w:val="nil"/>
              <w:bottom w:val="single" w:sz="4" w:space="0" w:color="auto"/>
              <w:right w:val="single" w:sz="4" w:space="0" w:color="auto"/>
            </w:tcBorders>
            <w:shd w:val="clear" w:color="auto" w:fill="auto"/>
            <w:noWrap/>
            <w:vAlign w:val="bottom"/>
            <w:hideMark/>
          </w:tcPr>
          <w:p w14:paraId="658C2602" w14:textId="77777777" w:rsidR="006D4E3C" w:rsidRPr="002516D5" w:rsidRDefault="006D4E3C" w:rsidP="006D4E3C">
            <w:pPr>
              <w:spacing w:before="0" w:after="0" w:line="240" w:lineRule="auto"/>
              <w:jc w:val="center"/>
              <w:rPr>
                <w:rFonts w:ascii="Arial" w:eastAsia="Times New Roman" w:hAnsi="Arial" w:cs="Arial"/>
                <w:b/>
                <w:bCs/>
                <w:color w:val="auto"/>
                <w:kern w:val="0"/>
                <w:lang w:val="tr-TR" w:eastAsia="tr-TR"/>
              </w:rPr>
            </w:pPr>
            <w:r w:rsidRPr="002516D5">
              <w:rPr>
                <w:rFonts w:ascii="Arial" w:eastAsia="Times New Roman" w:hAnsi="Arial" w:cs="Arial"/>
                <w:b/>
                <w:bCs/>
                <w:color w:val="auto"/>
                <w:kern w:val="0"/>
                <w:lang w:val="tr-TR" w:eastAsia="tr-TR"/>
              </w:rPr>
              <w:t>Toplam Öğrenci Sayısı</w:t>
            </w:r>
          </w:p>
        </w:tc>
        <w:tc>
          <w:tcPr>
            <w:tcW w:w="1841" w:type="dxa"/>
            <w:tcBorders>
              <w:top w:val="nil"/>
              <w:left w:val="nil"/>
              <w:bottom w:val="single" w:sz="4" w:space="0" w:color="auto"/>
              <w:right w:val="single" w:sz="4" w:space="0" w:color="auto"/>
            </w:tcBorders>
            <w:shd w:val="clear" w:color="auto" w:fill="auto"/>
            <w:noWrap/>
            <w:vAlign w:val="bottom"/>
            <w:hideMark/>
          </w:tcPr>
          <w:p w14:paraId="4C9AF6E3" w14:textId="77777777" w:rsidR="006D4E3C" w:rsidRPr="002516D5" w:rsidRDefault="006D4E3C" w:rsidP="006D4E3C">
            <w:pPr>
              <w:spacing w:before="0" w:after="0" w:line="240" w:lineRule="auto"/>
              <w:jc w:val="center"/>
              <w:rPr>
                <w:rFonts w:ascii="Arial" w:eastAsia="Times New Roman" w:hAnsi="Arial" w:cs="Arial"/>
                <w:b/>
                <w:bCs/>
                <w:color w:val="auto"/>
                <w:kern w:val="0"/>
                <w:lang w:val="tr-TR" w:eastAsia="tr-TR"/>
              </w:rPr>
            </w:pPr>
            <w:r w:rsidRPr="002516D5">
              <w:rPr>
                <w:rFonts w:ascii="Arial" w:eastAsia="Times New Roman" w:hAnsi="Arial" w:cs="Arial"/>
                <w:b/>
                <w:bCs/>
                <w:color w:val="auto"/>
                <w:kern w:val="0"/>
                <w:lang w:val="tr-TR" w:eastAsia="tr-TR"/>
              </w:rPr>
              <w:t>Başarılı Öğrenci Sayısı</w:t>
            </w:r>
          </w:p>
        </w:tc>
        <w:tc>
          <w:tcPr>
            <w:tcW w:w="1506" w:type="dxa"/>
            <w:tcBorders>
              <w:top w:val="nil"/>
              <w:left w:val="nil"/>
              <w:bottom w:val="single" w:sz="4" w:space="0" w:color="auto"/>
              <w:right w:val="single" w:sz="4" w:space="0" w:color="auto"/>
            </w:tcBorders>
            <w:shd w:val="clear" w:color="auto" w:fill="auto"/>
            <w:noWrap/>
            <w:vAlign w:val="bottom"/>
            <w:hideMark/>
          </w:tcPr>
          <w:p w14:paraId="6FFE4C56" w14:textId="77777777" w:rsidR="006D4E3C" w:rsidRPr="002516D5" w:rsidRDefault="006D4E3C" w:rsidP="006D4E3C">
            <w:pPr>
              <w:spacing w:before="0" w:after="0" w:line="240" w:lineRule="auto"/>
              <w:jc w:val="center"/>
              <w:rPr>
                <w:rFonts w:ascii="Arial" w:eastAsia="Times New Roman" w:hAnsi="Arial" w:cs="Arial"/>
                <w:b/>
                <w:bCs/>
                <w:color w:val="auto"/>
                <w:kern w:val="0"/>
                <w:lang w:val="tr-TR" w:eastAsia="tr-TR"/>
              </w:rPr>
            </w:pPr>
            <w:r w:rsidRPr="002516D5">
              <w:rPr>
                <w:rFonts w:ascii="Arial" w:eastAsia="Times New Roman" w:hAnsi="Arial" w:cs="Arial"/>
                <w:b/>
                <w:bCs/>
                <w:color w:val="auto"/>
                <w:kern w:val="0"/>
                <w:lang w:val="tr-TR" w:eastAsia="tr-TR"/>
              </w:rPr>
              <w:t>Başarılı Öğrenci %</w:t>
            </w:r>
          </w:p>
        </w:tc>
        <w:tc>
          <w:tcPr>
            <w:tcW w:w="1124" w:type="dxa"/>
            <w:tcBorders>
              <w:top w:val="nil"/>
              <w:left w:val="nil"/>
              <w:bottom w:val="single" w:sz="4" w:space="0" w:color="auto"/>
              <w:right w:val="single" w:sz="4" w:space="0" w:color="auto"/>
            </w:tcBorders>
            <w:shd w:val="clear" w:color="auto" w:fill="auto"/>
            <w:noWrap/>
            <w:vAlign w:val="bottom"/>
            <w:hideMark/>
          </w:tcPr>
          <w:p w14:paraId="09C37256" w14:textId="2E6354A8" w:rsidR="006D4E3C" w:rsidRPr="002516D5" w:rsidRDefault="006D4E3C" w:rsidP="006D4E3C">
            <w:pPr>
              <w:spacing w:before="0" w:after="0" w:line="240" w:lineRule="auto"/>
              <w:jc w:val="center"/>
              <w:rPr>
                <w:rFonts w:ascii="Calibri" w:eastAsia="Times New Roman" w:hAnsi="Calibri" w:cs="Calibri"/>
                <w:color w:val="000000"/>
                <w:kern w:val="0"/>
                <w:sz w:val="22"/>
                <w:szCs w:val="22"/>
                <w:lang w:val="tr-TR" w:eastAsia="tr-TR"/>
              </w:rPr>
            </w:pPr>
            <w:r w:rsidRPr="002516D5">
              <w:rPr>
                <w:rFonts w:ascii="Calibri" w:eastAsia="Times New Roman" w:hAnsi="Calibri" w:cs="Calibri"/>
                <w:color w:val="000000"/>
                <w:kern w:val="0"/>
                <w:sz w:val="22"/>
                <w:szCs w:val="22"/>
                <w:lang w:val="tr-TR" w:eastAsia="tr-TR"/>
              </w:rPr>
              <w:t>Not ortalaması </w:t>
            </w:r>
          </w:p>
        </w:tc>
      </w:tr>
      <w:tr w:rsidR="006D4E3C" w:rsidRPr="002516D5" w14:paraId="7AA7047F" w14:textId="77777777" w:rsidTr="006D4E3C">
        <w:trPr>
          <w:trHeight w:val="288"/>
        </w:trPr>
        <w:tc>
          <w:tcPr>
            <w:tcW w:w="1381" w:type="dxa"/>
            <w:tcBorders>
              <w:top w:val="nil"/>
              <w:left w:val="single" w:sz="4" w:space="0" w:color="auto"/>
              <w:bottom w:val="single" w:sz="4" w:space="0" w:color="auto"/>
              <w:right w:val="single" w:sz="4" w:space="0" w:color="auto"/>
            </w:tcBorders>
            <w:shd w:val="clear" w:color="auto" w:fill="auto"/>
            <w:noWrap/>
            <w:vAlign w:val="bottom"/>
            <w:hideMark/>
          </w:tcPr>
          <w:p w14:paraId="43566484" w14:textId="77777777" w:rsidR="006D4E3C" w:rsidRPr="002516D5" w:rsidRDefault="006D4E3C" w:rsidP="006D4E3C">
            <w:pPr>
              <w:spacing w:before="0" w:after="0" w:line="240" w:lineRule="auto"/>
              <w:rPr>
                <w:rFonts w:ascii="Arial" w:eastAsia="Times New Roman" w:hAnsi="Arial" w:cs="Arial"/>
                <w:b/>
                <w:bCs/>
                <w:color w:val="000000"/>
                <w:kern w:val="0"/>
                <w:lang w:val="tr-TR" w:eastAsia="tr-TR"/>
              </w:rPr>
            </w:pPr>
            <w:r w:rsidRPr="002516D5">
              <w:rPr>
                <w:rFonts w:ascii="Arial" w:eastAsia="Times New Roman" w:hAnsi="Arial" w:cs="Arial"/>
                <w:b/>
                <w:bCs/>
                <w:color w:val="000000"/>
                <w:kern w:val="0"/>
                <w:lang w:val="tr-TR" w:eastAsia="tr-TR"/>
              </w:rPr>
              <w:t>Dönem 1</w:t>
            </w:r>
          </w:p>
        </w:tc>
        <w:tc>
          <w:tcPr>
            <w:tcW w:w="1951" w:type="dxa"/>
            <w:tcBorders>
              <w:top w:val="nil"/>
              <w:left w:val="nil"/>
              <w:bottom w:val="single" w:sz="4" w:space="0" w:color="auto"/>
              <w:right w:val="single" w:sz="4" w:space="0" w:color="auto"/>
            </w:tcBorders>
            <w:shd w:val="clear" w:color="auto" w:fill="auto"/>
            <w:noWrap/>
            <w:vAlign w:val="bottom"/>
            <w:hideMark/>
          </w:tcPr>
          <w:p w14:paraId="645AF557" w14:textId="77777777" w:rsidR="006D4E3C" w:rsidRPr="002516D5" w:rsidRDefault="006D4E3C" w:rsidP="006D4E3C">
            <w:pPr>
              <w:spacing w:before="0" w:after="0" w:line="240" w:lineRule="auto"/>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Dönem 1 Kurul Yıl Sonu</w:t>
            </w:r>
          </w:p>
        </w:tc>
        <w:tc>
          <w:tcPr>
            <w:tcW w:w="1831" w:type="dxa"/>
            <w:tcBorders>
              <w:top w:val="nil"/>
              <w:left w:val="nil"/>
              <w:bottom w:val="single" w:sz="4" w:space="0" w:color="auto"/>
              <w:right w:val="single" w:sz="4" w:space="0" w:color="auto"/>
            </w:tcBorders>
            <w:shd w:val="clear" w:color="auto" w:fill="auto"/>
            <w:noWrap/>
            <w:vAlign w:val="bottom"/>
            <w:hideMark/>
          </w:tcPr>
          <w:p w14:paraId="1082FF32"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314</w:t>
            </w:r>
          </w:p>
        </w:tc>
        <w:tc>
          <w:tcPr>
            <w:tcW w:w="1841" w:type="dxa"/>
            <w:tcBorders>
              <w:top w:val="nil"/>
              <w:left w:val="nil"/>
              <w:bottom w:val="single" w:sz="4" w:space="0" w:color="auto"/>
              <w:right w:val="single" w:sz="4" w:space="0" w:color="auto"/>
            </w:tcBorders>
            <w:shd w:val="clear" w:color="auto" w:fill="auto"/>
            <w:noWrap/>
            <w:vAlign w:val="bottom"/>
            <w:hideMark/>
          </w:tcPr>
          <w:p w14:paraId="0C84ECEC"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233</w:t>
            </w:r>
          </w:p>
        </w:tc>
        <w:tc>
          <w:tcPr>
            <w:tcW w:w="1506" w:type="dxa"/>
            <w:tcBorders>
              <w:top w:val="nil"/>
              <w:left w:val="nil"/>
              <w:bottom w:val="single" w:sz="4" w:space="0" w:color="auto"/>
              <w:right w:val="single" w:sz="4" w:space="0" w:color="auto"/>
            </w:tcBorders>
            <w:shd w:val="clear" w:color="auto" w:fill="auto"/>
            <w:noWrap/>
            <w:hideMark/>
          </w:tcPr>
          <w:p w14:paraId="6281BF59"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74,20</w:t>
            </w:r>
          </w:p>
        </w:tc>
        <w:tc>
          <w:tcPr>
            <w:tcW w:w="1124" w:type="dxa"/>
            <w:tcBorders>
              <w:top w:val="nil"/>
              <w:left w:val="nil"/>
              <w:bottom w:val="single" w:sz="4" w:space="0" w:color="auto"/>
              <w:right w:val="single" w:sz="4" w:space="0" w:color="auto"/>
            </w:tcBorders>
            <w:shd w:val="clear" w:color="auto" w:fill="auto"/>
            <w:noWrap/>
            <w:hideMark/>
          </w:tcPr>
          <w:p w14:paraId="26969A37"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64,27</w:t>
            </w:r>
          </w:p>
        </w:tc>
      </w:tr>
      <w:tr w:rsidR="006D4E3C" w:rsidRPr="002516D5" w14:paraId="7E59EE5D" w14:textId="77777777" w:rsidTr="006D4E3C">
        <w:trPr>
          <w:trHeight w:val="288"/>
        </w:trPr>
        <w:tc>
          <w:tcPr>
            <w:tcW w:w="1381" w:type="dxa"/>
            <w:tcBorders>
              <w:top w:val="nil"/>
              <w:left w:val="single" w:sz="4" w:space="0" w:color="auto"/>
              <w:bottom w:val="single" w:sz="4" w:space="0" w:color="auto"/>
              <w:right w:val="single" w:sz="4" w:space="0" w:color="auto"/>
            </w:tcBorders>
            <w:shd w:val="clear" w:color="auto" w:fill="auto"/>
            <w:noWrap/>
            <w:vAlign w:val="bottom"/>
            <w:hideMark/>
          </w:tcPr>
          <w:p w14:paraId="74647824" w14:textId="77777777" w:rsidR="006D4E3C" w:rsidRPr="002516D5" w:rsidRDefault="006D4E3C" w:rsidP="006D4E3C">
            <w:pPr>
              <w:spacing w:before="0" w:after="0" w:line="240" w:lineRule="auto"/>
              <w:rPr>
                <w:rFonts w:ascii="Arial" w:eastAsia="Times New Roman" w:hAnsi="Arial" w:cs="Arial"/>
                <w:b/>
                <w:bCs/>
                <w:color w:val="000000"/>
                <w:kern w:val="0"/>
                <w:lang w:val="tr-TR" w:eastAsia="tr-TR"/>
              </w:rPr>
            </w:pPr>
            <w:r w:rsidRPr="002516D5">
              <w:rPr>
                <w:rFonts w:ascii="Arial" w:eastAsia="Times New Roman" w:hAnsi="Arial" w:cs="Arial"/>
                <w:b/>
                <w:bCs/>
                <w:color w:val="000000"/>
                <w:kern w:val="0"/>
                <w:lang w:val="tr-TR" w:eastAsia="tr-TR"/>
              </w:rPr>
              <w:t>Dönem 2</w:t>
            </w:r>
          </w:p>
        </w:tc>
        <w:tc>
          <w:tcPr>
            <w:tcW w:w="1951" w:type="dxa"/>
            <w:tcBorders>
              <w:top w:val="nil"/>
              <w:left w:val="nil"/>
              <w:bottom w:val="single" w:sz="4" w:space="0" w:color="auto"/>
              <w:right w:val="single" w:sz="4" w:space="0" w:color="auto"/>
            </w:tcBorders>
            <w:shd w:val="clear" w:color="auto" w:fill="auto"/>
            <w:noWrap/>
            <w:vAlign w:val="bottom"/>
            <w:hideMark/>
          </w:tcPr>
          <w:p w14:paraId="4D61EE98" w14:textId="77777777" w:rsidR="006D4E3C" w:rsidRPr="002516D5" w:rsidRDefault="006D4E3C" w:rsidP="006D4E3C">
            <w:pPr>
              <w:spacing w:before="0" w:after="0" w:line="240" w:lineRule="auto"/>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Dönem 2 Kurul Yıl Sonu</w:t>
            </w:r>
          </w:p>
        </w:tc>
        <w:tc>
          <w:tcPr>
            <w:tcW w:w="1831" w:type="dxa"/>
            <w:tcBorders>
              <w:top w:val="nil"/>
              <w:left w:val="nil"/>
              <w:bottom w:val="single" w:sz="4" w:space="0" w:color="auto"/>
              <w:right w:val="single" w:sz="4" w:space="0" w:color="auto"/>
            </w:tcBorders>
            <w:shd w:val="clear" w:color="auto" w:fill="auto"/>
            <w:noWrap/>
            <w:vAlign w:val="bottom"/>
            <w:hideMark/>
          </w:tcPr>
          <w:p w14:paraId="410B1E40"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347</w:t>
            </w:r>
          </w:p>
        </w:tc>
        <w:tc>
          <w:tcPr>
            <w:tcW w:w="1841" w:type="dxa"/>
            <w:tcBorders>
              <w:top w:val="nil"/>
              <w:left w:val="nil"/>
              <w:bottom w:val="single" w:sz="4" w:space="0" w:color="auto"/>
              <w:right w:val="single" w:sz="4" w:space="0" w:color="auto"/>
            </w:tcBorders>
            <w:shd w:val="clear" w:color="auto" w:fill="auto"/>
            <w:noWrap/>
            <w:vAlign w:val="bottom"/>
            <w:hideMark/>
          </w:tcPr>
          <w:p w14:paraId="62945FB4"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274</w:t>
            </w:r>
          </w:p>
        </w:tc>
        <w:tc>
          <w:tcPr>
            <w:tcW w:w="1506" w:type="dxa"/>
            <w:tcBorders>
              <w:top w:val="nil"/>
              <w:left w:val="nil"/>
              <w:bottom w:val="single" w:sz="4" w:space="0" w:color="auto"/>
              <w:right w:val="single" w:sz="4" w:space="0" w:color="auto"/>
            </w:tcBorders>
            <w:shd w:val="clear" w:color="auto" w:fill="auto"/>
            <w:noWrap/>
            <w:hideMark/>
          </w:tcPr>
          <w:p w14:paraId="71287027"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78,96</w:t>
            </w:r>
          </w:p>
        </w:tc>
        <w:tc>
          <w:tcPr>
            <w:tcW w:w="1124" w:type="dxa"/>
            <w:tcBorders>
              <w:top w:val="nil"/>
              <w:left w:val="nil"/>
              <w:bottom w:val="single" w:sz="4" w:space="0" w:color="auto"/>
              <w:right w:val="single" w:sz="4" w:space="0" w:color="auto"/>
            </w:tcBorders>
            <w:shd w:val="clear" w:color="auto" w:fill="auto"/>
            <w:noWrap/>
            <w:hideMark/>
          </w:tcPr>
          <w:p w14:paraId="37637A5C"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64,88</w:t>
            </w:r>
          </w:p>
        </w:tc>
      </w:tr>
      <w:tr w:rsidR="006D4E3C" w:rsidRPr="002516D5" w14:paraId="6DAB59C9" w14:textId="77777777" w:rsidTr="006D4E3C">
        <w:trPr>
          <w:trHeight w:val="288"/>
        </w:trPr>
        <w:tc>
          <w:tcPr>
            <w:tcW w:w="1381" w:type="dxa"/>
            <w:tcBorders>
              <w:top w:val="nil"/>
              <w:left w:val="single" w:sz="4" w:space="0" w:color="auto"/>
              <w:bottom w:val="single" w:sz="4" w:space="0" w:color="auto"/>
              <w:right w:val="single" w:sz="4" w:space="0" w:color="auto"/>
            </w:tcBorders>
            <w:shd w:val="clear" w:color="auto" w:fill="auto"/>
            <w:noWrap/>
            <w:vAlign w:val="bottom"/>
            <w:hideMark/>
          </w:tcPr>
          <w:p w14:paraId="5B1A68E9" w14:textId="77777777" w:rsidR="006D4E3C" w:rsidRPr="002516D5" w:rsidRDefault="006D4E3C" w:rsidP="006D4E3C">
            <w:pPr>
              <w:spacing w:before="0" w:after="0" w:line="240" w:lineRule="auto"/>
              <w:rPr>
                <w:rFonts w:ascii="Arial" w:eastAsia="Times New Roman" w:hAnsi="Arial" w:cs="Arial"/>
                <w:b/>
                <w:bCs/>
                <w:color w:val="000000"/>
                <w:kern w:val="0"/>
                <w:lang w:val="tr-TR" w:eastAsia="tr-TR"/>
              </w:rPr>
            </w:pPr>
            <w:r w:rsidRPr="002516D5">
              <w:rPr>
                <w:rFonts w:ascii="Arial" w:eastAsia="Times New Roman" w:hAnsi="Arial" w:cs="Arial"/>
                <w:b/>
                <w:bCs/>
                <w:color w:val="000000"/>
                <w:kern w:val="0"/>
                <w:lang w:val="tr-TR" w:eastAsia="tr-TR"/>
              </w:rPr>
              <w:t>Dönem 3</w:t>
            </w:r>
          </w:p>
        </w:tc>
        <w:tc>
          <w:tcPr>
            <w:tcW w:w="1951" w:type="dxa"/>
            <w:tcBorders>
              <w:top w:val="nil"/>
              <w:left w:val="nil"/>
              <w:bottom w:val="single" w:sz="4" w:space="0" w:color="auto"/>
              <w:right w:val="single" w:sz="4" w:space="0" w:color="auto"/>
            </w:tcBorders>
            <w:shd w:val="clear" w:color="auto" w:fill="auto"/>
            <w:noWrap/>
            <w:vAlign w:val="bottom"/>
            <w:hideMark/>
          </w:tcPr>
          <w:p w14:paraId="1F3787B1" w14:textId="77777777" w:rsidR="006D4E3C" w:rsidRPr="002516D5" w:rsidRDefault="006D4E3C" w:rsidP="006D4E3C">
            <w:pPr>
              <w:spacing w:before="0" w:after="0" w:line="240" w:lineRule="auto"/>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Dönem 3 Kurul Yıl Sonu</w:t>
            </w:r>
          </w:p>
        </w:tc>
        <w:tc>
          <w:tcPr>
            <w:tcW w:w="1831" w:type="dxa"/>
            <w:tcBorders>
              <w:top w:val="nil"/>
              <w:left w:val="nil"/>
              <w:bottom w:val="single" w:sz="4" w:space="0" w:color="auto"/>
              <w:right w:val="single" w:sz="4" w:space="0" w:color="auto"/>
            </w:tcBorders>
            <w:shd w:val="clear" w:color="auto" w:fill="auto"/>
            <w:noWrap/>
            <w:vAlign w:val="bottom"/>
            <w:hideMark/>
          </w:tcPr>
          <w:p w14:paraId="305D4AFF"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315</w:t>
            </w:r>
          </w:p>
        </w:tc>
        <w:tc>
          <w:tcPr>
            <w:tcW w:w="1841" w:type="dxa"/>
            <w:tcBorders>
              <w:top w:val="nil"/>
              <w:left w:val="nil"/>
              <w:bottom w:val="single" w:sz="4" w:space="0" w:color="auto"/>
              <w:right w:val="single" w:sz="4" w:space="0" w:color="auto"/>
            </w:tcBorders>
            <w:shd w:val="clear" w:color="auto" w:fill="auto"/>
            <w:noWrap/>
            <w:vAlign w:val="bottom"/>
            <w:hideMark/>
          </w:tcPr>
          <w:p w14:paraId="0612ED3C"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298</w:t>
            </w:r>
          </w:p>
        </w:tc>
        <w:tc>
          <w:tcPr>
            <w:tcW w:w="1506" w:type="dxa"/>
            <w:tcBorders>
              <w:top w:val="nil"/>
              <w:left w:val="nil"/>
              <w:bottom w:val="single" w:sz="4" w:space="0" w:color="auto"/>
              <w:right w:val="single" w:sz="4" w:space="0" w:color="auto"/>
            </w:tcBorders>
            <w:shd w:val="clear" w:color="auto" w:fill="auto"/>
            <w:noWrap/>
            <w:hideMark/>
          </w:tcPr>
          <w:p w14:paraId="1F23CD0C"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94,60</w:t>
            </w:r>
          </w:p>
        </w:tc>
        <w:tc>
          <w:tcPr>
            <w:tcW w:w="1124" w:type="dxa"/>
            <w:tcBorders>
              <w:top w:val="nil"/>
              <w:left w:val="nil"/>
              <w:bottom w:val="single" w:sz="4" w:space="0" w:color="auto"/>
              <w:right w:val="single" w:sz="4" w:space="0" w:color="auto"/>
            </w:tcBorders>
            <w:shd w:val="clear" w:color="auto" w:fill="auto"/>
            <w:noWrap/>
            <w:hideMark/>
          </w:tcPr>
          <w:p w14:paraId="3B7E0C51"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68,97</w:t>
            </w:r>
          </w:p>
        </w:tc>
      </w:tr>
      <w:tr w:rsidR="006D4E3C" w:rsidRPr="002516D5" w14:paraId="155E795B" w14:textId="77777777" w:rsidTr="006D4E3C">
        <w:trPr>
          <w:trHeight w:val="288"/>
        </w:trPr>
        <w:tc>
          <w:tcPr>
            <w:tcW w:w="1381" w:type="dxa"/>
            <w:tcBorders>
              <w:top w:val="nil"/>
              <w:left w:val="single" w:sz="4" w:space="0" w:color="auto"/>
              <w:bottom w:val="single" w:sz="4" w:space="0" w:color="auto"/>
              <w:right w:val="single" w:sz="4" w:space="0" w:color="auto"/>
            </w:tcBorders>
            <w:shd w:val="clear" w:color="auto" w:fill="auto"/>
            <w:noWrap/>
            <w:vAlign w:val="bottom"/>
            <w:hideMark/>
          </w:tcPr>
          <w:p w14:paraId="61A07678" w14:textId="77777777" w:rsidR="006D4E3C" w:rsidRPr="002516D5" w:rsidRDefault="006D4E3C" w:rsidP="006D4E3C">
            <w:pPr>
              <w:spacing w:before="0" w:after="0" w:line="240" w:lineRule="auto"/>
              <w:rPr>
                <w:rFonts w:ascii="Arial" w:eastAsia="Times New Roman" w:hAnsi="Arial" w:cs="Arial"/>
                <w:b/>
                <w:bCs/>
                <w:color w:val="000000"/>
                <w:kern w:val="0"/>
                <w:lang w:val="tr-TR" w:eastAsia="tr-TR"/>
              </w:rPr>
            </w:pPr>
            <w:r w:rsidRPr="002516D5">
              <w:rPr>
                <w:rFonts w:ascii="Arial" w:eastAsia="Times New Roman" w:hAnsi="Arial" w:cs="Arial"/>
                <w:b/>
                <w:bCs/>
                <w:color w:val="000000"/>
                <w:kern w:val="0"/>
                <w:lang w:val="tr-TR" w:eastAsia="tr-TR"/>
              </w:rPr>
              <w:t> </w:t>
            </w:r>
          </w:p>
        </w:tc>
        <w:tc>
          <w:tcPr>
            <w:tcW w:w="1951" w:type="dxa"/>
            <w:tcBorders>
              <w:top w:val="nil"/>
              <w:left w:val="nil"/>
              <w:bottom w:val="single" w:sz="4" w:space="0" w:color="auto"/>
              <w:right w:val="single" w:sz="4" w:space="0" w:color="auto"/>
            </w:tcBorders>
            <w:shd w:val="clear" w:color="auto" w:fill="auto"/>
            <w:noWrap/>
            <w:vAlign w:val="bottom"/>
            <w:hideMark/>
          </w:tcPr>
          <w:p w14:paraId="63EDBC92" w14:textId="77777777" w:rsidR="006D4E3C" w:rsidRPr="002516D5" w:rsidRDefault="006D4E3C" w:rsidP="006D4E3C">
            <w:pPr>
              <w:spacing w:before="0" w:after="0" w:line="240" w:lineRule="auto"/>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 </w:t>
            </w:r>
          </w:p>
        </w:tc>
        <w:tc>
          <w:tcPr>
            <w:tcW w:w="1831" w:type="dxa"/>
            <w:tcBorders>
              <w:top w:val="nil"/>
              <w:left w:val="nil"/>
              <w:bottom w:val="single" w:sz="4" w:space="0" w:color="auto"/>
              <w:right w:val="single" w:sz="4" w:space="0" w:color="auto"/>
            </w:tcBorders>
            <w:shd w:val="clear" w:color="auto" w:fill="auto"/>
            <w:noWrap/>
            <w:vAlign w:val="bottom"/>
            <w:hideMark/>
          </w:tcPr>
          <w:p w14:paraId="32682B38"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 </w:t>
            </w:r>
          </w:p>
        </w:tc>
        <w:tc>
          <w:tcPr>
            <w:tcW w:w="1841" w:type="dxa"/>
            <w:tcBorders>
              <w:top w:val="nil"/>
              <w:left w:val="nil"/>
              <w:bottom w:val="single" w:sz="4" w:space="0" w:color="auto"/>
              <w:right w:val="single" w:sz="4" w:space="0" w:color="auto"/>
            </w:tcBorders>
            <w:shd w:val="clear" w:color="auto" w:fill="auto"/>
            <w:noWrap/>
            <w:vAlign w:val="bottom"/>
            <w:hideMark/>
          </w:tcPr>
          <w:p w14:paraId="614ED8AF"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 </w:t>
            </w:r>
          </w:p>
        </w:tc>
        <w:tc>
          <w:tcPr>
            <w:tcW w:w="1506" w:type="dxa"/>
            <w:tcBorders>
              <w:top w:val="nil"/>
              <w:left w:val="nil"/>
              <w:bottom w:val="single" w:sz="4" w:space="0" w:color="auto"/>
              <w:right w:val="single" w:sz="4" w:space="0" w:color="auto"/>
            </w:tcBorders>
            <w:shd w:val="clear" w:color="auto" w:fill="auto"/>
            <w:noWrap/>
            <w:hideMark/>
          </w:tcPr>
          <w:p w14:paraId="28DBAD82"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 </w:t>
            </w:r>
          </w:p>
        </w:tc>
        <w:tc>
          <w:tcPr>
            <w:tcW w:w="1124" w:type="dxa"/>
            <w:tcBorders>
              <w:top w:val="nil"/>
              <w:left w:val="nil"/>
              <w:bottom w:val="single" w:sz="4" w:space="0" w:color="auto"/>
              <w:right w:val="single" w:sz="4" w:space="0" w:color="auto"/>
            </w:tcBorders>
            <w:shd w:val="clear" w:color="auto" w:fill="auto"/>
            <w:noWrap/>
            <w:vAlign w:val="bottom"/>
            <w:hideMark/>
          </w:tcPr>
          <w:p w14:paraId="0E9C1857" w14:textId="77777777" w:rsidR="006D4E3C" w:rsidRPr="002516D5" w:rsidRDefault="006D4E3C" w:rsidP="006D4E3C">
            <w:pPr>
              <w:spacing w:before="0" w:after="0" w:line="240" w:lineRule="auto"/>
              <w:jc w:val="center"/>
              <w:rPr>
                <w:rFonts w:ascii="Calibri" w:eastAsia="Times New Roman" w:hAnsi="Calibri" w:cs="Calibri"/>
                <w:color w:val="000000"/>
                <w:kern w:val="0"/>
                <w:sz w:val="22"/>
                <w:szCs w:val="22"/>
                <w:lang w:val="tr-TR" w:eastAsia="tr-TR"/>
              </w:rPr>
            </w:pPr>
            <w:r w:rsidRPr="002516D5">
              <w:rPr>
                <w:rFonts w:ascii="Calibri" w:eastAsia="Times New Roman" w:hAnsi="Calibri" w:cs="Calibri"/>
                <w:color w:val="000000"/>
                <w:kern w:val="0"/>
                <w:sz w:val="22"/>
                <w:szCs w:val="22"/>
                <w:lang w:val="tr-TR" w:eastAsia="tr-TR"/>
              </w:rPr>
              <w:t> </w:t>
            </w:r>
          </w:p>
        </w:tc>
      </w:tr>
      <w:tr w:rsidR="006D4E3C" w:rsidRPr="002516D5" w14:paraId="5ECEC3BE" w14:textId="77777777" w:rsidTr="006D4E3C">
        <w:trPr>
          <w:trHeight w:val="288"/>
        </w:trPr>
        <w:tc>
          <w:tcPr>
            <w:tcW w:w="1381" w:type="dxa"/>
            <w:tcBorders>
              <w:top w:val="nil"/>
              <w:left w:val="single" w:sz="4" w:space="0" w:color="auto"/>
              <w:bottom w:val="single" w:sz="4" w:space="0" w:color="auto"/>
              <w:right w:val="single" w:sz="4" w:space="0" w:color="auto"/>
            </w:tcBorders>
            <w:shd w:val="clear" w:color="auto" w:fill="auto"/>
            <w:noWrap/>
            <w:hideMark/>
          </w:tcPr>
          <w:p w14:paraId="646250ED" w14:textId="77777777" w:rsidR="006D4E3C" w:rsidRPr="002516D5" w:rsidRDefault="006D4E3C" w:rsidP="006D4E3C">
            <w:pPr>
              <w:spacing w:before="0" w:after="0" w:line="240" w:lineRule="auto"/>
              <w:rPr>
                <w:rFonts w:ascii="Arial" w:eastAsia="Times New Roman" w:hAnsi="Arial" w:cs="Arial"/>
                <w:b/>
                <w:bCs/>
                <w:color w:val="000000"/>
                <w:kern w:val="0"/>
                <w:lang w:val="tr-TR" w:eastAsia="tr-TR"/>
              </w:rPr>
            </w:pPr>
            <w:r w:rsidRPr="002516D5">
              <w:rPr>
                <w:rFonts w:ascii="Arial" w:eastAsia="Times New Roman" w:hAnsi="Arial" w:cs="Arial"/>
                <w:b/>
                <w:bCs/>
                <w:color w:val="000000"/>
                <w:kern w:val="0"/>
                <w:lang w:val="tr-TR" w:eastAsia="tr-TR"/>
              </w:rPr>
              <w:t>Dönem 4</w:t>
            </w:r>
          </w:p>
        </w:tc>
        <w:tc>
          <w:tcPr>
            <w:tcW w:w="1951" w:type="dxa"/>
            <w:tcBorders>
              <w:top w:val="nil"/>
              <w:left w:val="nil"/>
              <w:bottom w:val="single" w:sz="4" w:space="0" w:color="auto"/>
              <w:right w:val="single" w:sz="4" w:space="0" w:color="auto"/>
            </w:tcBorders>
            <w:shd w:val="clear" w:color="auto" w:fill="auto"/>
            <w:noWrap/>
            <w:vAlign w:val="bottom"/>
            <w:hideMark/>
          </w:tcPr>
          <w:p w14:paraId="2AC78F22" w14:textId="77777777" w:rsidR="006D4E3C" w:rsidRPr="002516D5" w:rsidRDefault="006D4E3C" w:rsidP="006D4E3C">
            <w:pPr>
              <w:spacing w:before="0" w:after="0" w:line="240" w:lineRule="auto"/>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Bütünleşik Cerrahi</w:t>
            </w:r>
          </w:p>
        </w:tc>
        <w:tc>
          <w:tcPr>
            <w:tcW w:w="1831" w:type="dxa"/>
            <w:tcBorders>
              <w:top w:val="nil"/>
              <w:left w:val="nil"/>
              <w:bottom w:val="single" w:sz="4" w:space="0" w:color="auto"/>
              <w:right w:val="single" w:sz="4" w:space="0" w:color="auto"/>
            </w:tcBorders>
            <w:shd w:val="clear" w:color="auto" w:fill="auto"/>
            <w:noWrap/>
            <w:vAlign w:val="bottom"/>
            <w:hideMark/>
          </w:tcPr>
          <w:p w14:paraId="44CAC891"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326</w:t>
            </w:r>
          </w:p>
        </w:tc>
        <w:tc>
          <w:tcPr>
            <w:tcW w:w="1841" w:type="dxa"/>
            <w:tcBorders>
              <w:top w:val="nil"/>
              <w:left w:val="nil"/>
              <w:bottom w:val="single" w:sz="4" w:space="0" w:color="auto"/>
              <w:right w:val="single" w:sz="4" w:space="0" w:color="auto"/>
            </w:tcBorders>
            <w:shd w:val="clear" w:color="auto" w:fill="auto"/>
            <w:noWrap/>
            <w:vAlign w:val="bottom"/>
            <w:hideMark/>
          </w:tcPr>
          <w:p w14:paraId="327D4BE0"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308</w:t>
            </w:r>
          </w:p>
        </w:tc>
        <w:tc>
          <w:tcPr>
            <w:tcW w:w="1506" w:type="dxa"/>
            <w:tcBorders>
              <w:top w:val="nil"/>
              <w:left w:val="nil"/>
              <w:bottom w:val="single" w:sz="4" w:space="0" w:color="auto"/>
              <w:right w:val="single" w:sz="4" w:space="0" w:color="auto"/>
            </w:tcBorders>
            <w:shd w:val="clear" w:color="auto" w:fill="auto"/>
            <w:noWrap/>
            <w:hideMark/>
          </w:tcPr>
          <w:p w14:paraId="0BD4AB1E"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94,48</w:t>
            </w:r>
          </w:p>
        </w:tc>
        <w:tc>
          <w:tcPr>
            <w:tcW w:w="1124" w:type="dxa"/>
            <w:tcBorders>
              <w:top w:val="nil"/>
              <w:left w:val="nil"/>
              <w:bottom w:val="single" w:sz="4" w:space="0" w:color="auto"/>
              <w:right w:val="single" w:sz="4" w:space="0" w:color="auto"/>
            </w:tcBorders>
            <w:shd w:val="clear" w:color="auto" w:fill="auto"/>
            <w:noWrap/>
            <w:vAlign w:val="bottom"/>
            <w:hideMark/>
          </w:tcPr>
          <w:p w14:paraId="78B55019"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77,53</w:t>
            </w:r>
          </w:p>
        </w:tc>
      </w:tr>
      <w:tr w:rsidR="006D4E3C" w:rsidRPr="002516D5" w14:paraId="7892432B" w14:textId="77777777" w:rsidTr="006D4E3C">
        <w:trPr>
          <w:trHeight w:val="288"/>
        </w:trPr>
        <w:tc>
          <w:tcPr>
            <w:tcW w:w="1381" w:type="dxa"/>
            <w:tcBorders>
              <w:top w:val="nil"/>
              <w:left w:val="single" w:sz="4" w:space="0" w:color="auto"/>
              <w:bottom w:val="single" w:sz="4" w:space="0" w:color="auto"/>
              <w:right w:val="single" w:sz="4" w:space="0" w:color="auto"/>
            </w:tcBorders>
            <w:shd w:val="clear" w:color="auto" w:fill="auto"/>
            <w:noWrap/>
            <w:vAlign w:val="center"/>
            <w:hideMark/>
          </w:tcPr>
          <w:p w14:paraId="3D38492F" w14:textId="77777777" w:rsidR="006D4E3C" w:rsidRPr="002516D5" w:rsidRDefault="006D4E3C" w:rsidP="006D4E3C">
            <w:pPr>
              <w:spacing w:before="0" w:after="0" w:line="240" w:lineRule="auto"/>
              <w:rPr>
                <w:rFonts w:ascii="Arial" w:eastAsia="Times New Roman" w:hAnsi="Arial" w:cs="Arial"/>
                <w:b/>
                <w:bCs/>
                <w:color w:val="000000"/>
                <w:kern w:val="0"/>
                <w:lang w:val="tr-TR" w:eastAsia="tr-TR"/>
              </w:rPr>
            </w:pPr>
            <w:r w:rsidRPr="002516D5">
              <w:rPr>
                <w:rFonts w:ascii="Arial" w:eastAsia="Times New Roman" w:hAnsi="Arial" w:cs="Arial"/>
                <w:b/>
                <w:bCs/>
                <w:color w:val="000000"/>
                <w:kern w:val="0"/>
                <w:lang w:val="tr-TR" w:eastAsia="tr-TR"/>
              </w:rPr>
              <w:t> </w:t>
            </w:r>
          </w:p>
        </w:tc>
        <w:tc>
          <w:tcPr>
            <w:tcW w:w="1951" w:type="dxa"/>
            <w:tcBorders>
              <w:top w:val="nil"/>
              <w:left w:val="nil"/>
              <w:bottom w:val="single" w:sz="4" w:space="0" w:color="auto"/>
              <w:right w:val="single" w:sz="4" w:space="0" w:color="auto"/>
            </w:tcBorders>
            <w:shd w:val="clear" w:color="auto" w:fill="auto"/>
            <w:noWrap/>
            <w:vAlign w:val="bottom"/>
            <w:hideMark/>
          </w:tcPr>
          <w:p w14:paraId="335C5EE6" w14:textId="77777777" w:rsidR="006D4E3C" w:rsidRPr="002516D5" w:rsidRDefault="006D4E3C" w:rsidP="006D4E3C">
            <w:pPr>
              <w:spacing w:before="0" w:after="0" w:line="240" w:lineRule="auto"/>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Bütünleşik Dahiliye</w:t>
            </w:r>
          </w:p>
        </w:tc>
        <w:tc>
          <w:tcPr>
            <w:tcW w:w="1831" w:type="dxa"/>
            <w:tcBorders>
              <w:top w:val="nil"/>
              <w:left w:val="nil"/>
              <w:bottom w:val="single" w:sz="4" w:space="0" w:color="auto"/>
              <w:right w:val="single" w:sz="4" w:space="0" w:color="auto"/>
            </w:tcBorders>
            <w:shd w:val="clear" w:color="auto" w:fill="auto"/>
            <w:noWrap/>
            <w:vAlign w:val="bottom"/>
            <w:hideMark/>
          </w:tcPr>
          <w:p w14:paraId="79B17AB0"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325</w:t>
            </w:r>
          </w:p>
        </w:tc>
        <w:tc>
          <w:tcPr>
            <w:tcW w:w="1841" w:type="dxa"/>
            <w:tcBorders>
              <w:top w:val="nil"/>
              <w:left w:val="nil"/>
              <w:bottom w:val="single" w:sz="4" w:space="0" w:color="auto"/>
              <w:right w:val="single" w:sz="4" w:space="0" w:color="auto"/>
            </w:tcBorders>
            <w:shd w:val="clear" w:color="auto" w:fill="auto"/>
            <w:noWrap/>
            <w:vAlign w:val="bottom"/>
            <w:hideMark/>
          </w:tcPr>
          <w:p w14:paraId="28BCA9AD"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301</w:t>
            </w:r>
          </w:p>
        </w:tc>
        <w:tc>
          <w:tcPr>
            <w:tcW w:w="1506" w:type="dxa"/>
            <w:tcBorders>
              <w:top w:val="nil"/>
              <w:left w:val="nil"/>
              <w:bottom w:val="single" w:sz="4" w:space="0" w:color="auto"/>
              <w:right w:val="single" w:sz="4" w:space="0" w:color="auto"/>
            </w:tcBorders>
            <w:shd w:val="clear" w:color="auto" w:fill="auto"/>
            <w:noWrap/>
            <w:hideMark/>
          </w:tcPr>
          <w:p w14:paraId="68C60F83"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92,62</w:t>
            </w:r>
          </w:p>
        </w:tc>
        <w:tc>
          <w:tcPr>
            <w:tcW w:w="1124" w:type="dxa"/>
            <w:tcBorders>
              <w:top w:val="nil"/>
              <w:left w:val="nil"/>
              <w:bottom w:val="single" w:sz="4" w:space="0" w:color="auto"/>
              <w:right w:val="single" w:sz="4" w:space="0" w:color="auto"/>
            </w:tcBorders>
            <w:shd w:val="clear" w:color="auto" w:fill="auto"/>
            <w:noWrap/>
            <w:vAlign w:val="bottom"/>
            <w:hideMark/>
          </w:tcPr>
          <w:p w14:paraId="114E013D"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73,5</w:t>
            </w:r>
          </w:p>
        </w:tc>
      </w:tr>
      <w:tr w:rsidR="006D4E3C" w:rsidRPr="002516D5" w14:paraId="1F6CE128" w14:textId="77777777" w:rsidTr="006D4E3C">
        <w:trPr>
          <w:trHeight w:val="288"/>
        </w:trPr>
        <w:tc>
          <w:tcPr>
            <w:tcW w:w="1381" w:type="dxa"/>
            <w:tcBorders>
              <w:top w:val="nil"/>
              <w:left w:val="single" w:sz="4" w:space="0" w:color="auto"/>
              <w:bottom w:val="single" w:sz="4" w:space="0" w:color="auto"/>
              <w:right w:val="single" w:sz="4" w:space="0" w:color="auto"/>
            </w:tcBorders>
            <w:shd w:val="clear" w:color="auto" w:fill="auto"/>
            <w:noWrap/>
            <w:vAlign w:val="center"/>
            <w:hideMark/>
          </w:tcPr>
          <w:p w14:paraId="1E27C9CD" w14:textId="77777777" w:rsidR="006D4E3C" w:rsidRPr="002516D5" w:rsidRDefault="006D4E3C" w:rsidP="006D4E3C">
            <w:pPr>
              <w:spacing w:before="0" w:after="0" w:line="240" w:lineRule="auto"/>
              <w:rPr>
                <w:rFonts w:ascii="Arial" w:eastAsia="Times New Roman" w:hAnsi="Arial" w:cs="Arial"/>
                <w:b/>
                <w:bCs/>
                <w:color w:val="000000"/>
                <w:kern w:val="0"/>
                <w:lang w:val="tr-TR" w:eastAsia="tr-TR"/>
              </w:rPr>
            </w:pPr>
            <w:r w:rsidRPr="002516D5">
              <w:rPr>
                <w:rFonts w:ascii="Arial" w:eastAsia="Times New Roman" w:hAnsi="Arial" w:cs="Arial"/>
                <w:b/>
                <w:bCs/>
                <w:color w:val="000000"/>
                <w:kern w:val="0"/>
                <w:lang w:val="tr-TR" w:eastAsia="tr-TR"/>
              </w:rPr>
              <w:t> </w:t>
            </w:r>
          </w:p>
        </w:tc>
        <w:tc>
          <w:tcPr>
            <w:tcW w:w="1951" w:type="dxa"/>
            <w:tcBorders>
              <w:top w:val="nil"/>
              <w:left w:val="nil"/>
              <w:bottom w:val="single" w:sz="4" w:space="0" w:color="auto"/>
              <w:right w:val="single" w:sz="4" w:space="0" w:color="auto"/>
            </w:tcBorders>
            <w:shd w:val="clear" w:color="auto" w:fill="auto"/>
            <w:noWrap/>
            <w:vAlign w:val="bottom"/>
            <w:hideMark/>
          </w:tcPr>
          <w:p w14:paraId="777576A4" w14:textId="77777777" w:rsidR="006D4E3C" w:rsidRPr="002516D5" w:rsidRDefault="006D4E3C" w:rsidP="006D4E3C">
            <w:pPr>
              <w:spacing w:before="0" w:after="0" w:line="240" w:lineRule="auto"/>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Çocuk Sağlığı Hastalıkları</w:t>
            </w:r>
          </w:p>
        </w:tc>
        <w:tc>
          <w:tcPr>
            <w:tcW w:w="1831" w:type="dxa"/>
            <w:tcBorders>
              <w:top w:val="nil"/>
              <w:left w:val="nil"/>
              <w:bottom w:val="single" w:sz="4" w:space="0" w:color="auto"/>
              <w:right w:val="single" w:sz="4" w:space="0" w:color="auto"/>
            </w:tcBorders>
            <w:shd w:val="clear" w:color="auto" w:fill="auto"/>
            <w:noWrap/>
            <w:vAlign w:val="bottom"/>
            <w:hideMark/>
          </w:tcPr>
          <w:p w14:paraId="7055621E"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403</w:t>
            </w:r>
          </w:p>
        </w:tc>
        <w:tc>
          <w:tcPr>
            <w:tcW w:w="1841" w:type="dxa"/>
            <w:tcBorders>
              <w:top w:val="nil"/>
              <w:left w:val="nil"/>
              <w:bottom w:val="single" w:sz="4" w:space="0" w:color="auto"/>
              <w:right w:val="single" w:sz="4" w:space="0" w:color="auto"/>
            </w:tcBorders>
            <w:shd w:val="clear" w:color="auto" w:fill="auto"/>
            <w:noWrap/>
            <w:vAlign w:val="bottom"/>
            <w:hideMark/>
          </w:tcPr>
          <w:p w14:paraId="16A21283"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317</w:t>
            </w:r>
          </w:p>
        </w:tc>
        <w:tc>
          <w:tcPr>
            <w:tcW w:w="1506" w:type="dxa"/>
            <w:tcBorders>
              <w:top w:val="nil"/>
              <w:left w:val="nil"/>
              <w:bottom w:val="single" w:sz="4" w:space="0" w:color="auto"/>
              <w:right w:val="single" w:sz="4" w:space="0" w:color="auto"/>
            </w:tcBorders>
            <w:shd w:val="clear" w:color="auto" w:fill="auto"/>
            <w:noWrap/>
            <w:hideMark/>
          </w:tcPr>
          <w:p w14:paraId="62ACD792"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78,66</w:t>
            </w:r>
          </w:p>
        </w:tc>
        <w:tc>
          <w:tcPr>
            <w:tcW w:w="1124" w:type="dxa"/>
            <w:tcBorders>
              <w:top w:val="nil"/>
              <w:left w:val="nil"/>
              <w:bottom w:val="single" w:sz="4" w:space="0" w:color="auto"/>
              <w:right w:val="single" w:sz="4" w:space="0" w:color="auto"/>
            </w:tcBorders>
            <w:shd w:val="clear" w:color="auto" w:fill="auto"/>
            <w:noWrap/>
            <w:vAlign w:val="bottom"/>
            <w:hideMark/>
          </w:tcPr>
          <w:p w14:paraId="1BD6EDC8"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66,11</w:t>
            </w:r>
          </w:p>
        </w:tc>
      </w:tr>
      <w:tr w:rsidR="006D4E3C" w:rsidRPr="002516D5" w14:paraId="2A987870" w14:textId="77777777" w:rsidTr="006D4E3C">
        <w:trPr>
          <w:trHeight w:val="288"/>
        </w:trPr>
        <w:tc>
          <w:tcPr>
            <w:tcW w:w="1381" w:type="dxa"/>
            <w:tcBorders>
              <w:top w:val="nil"/>
              <w:left w:val="single" w:sz="4" w:space="0" w:color="auto"/>
              <w:bottom w:val="single" w:sz="4" w:space="0" w:color="auto"/>
              <w:right w:val="single" w:sz="4" w:space="0" w:color="auto"/>
            </w:tcBorders>
            <w:shd w:val="clear" w:color="auto" w:fill="auto"/>
            <w:noWrap/>
            <w:vAlign w:val="center"/>
            <w:hideMark/>
          </w:tcPr>
          <w:p w14:paraId="2F068AA8" w14:textId="77777777" w:rsidR="006D4E3C" w:rsidRPr="002516D5" w:rsidRDefault="006D4E3C" w:rsidP="006D4E3C">
            <w:pPr>
              <w:spacing w:before="0" w:after="0" w:line="240" w:lineRule="auto"/>
              <w:rPr>
                <w:rFonts w:ascii="Arial" w:eastAsia="Times New Roman" w:hAnsi="Arial" w:cs="Arial"/>
                <w:b/>
                <w:bCs/>
                <w:color w:val="000000"/>
                <w:kern w:val="0"/>
                <w:lang w:val="tr-TR" w:eastAsia="tr-TR"/>
              </w:rPr>
            </w:pPr>
            <w:r w:rsidRPr="002516D5">
              <w:rPr>
                <w:rFonts w:ascii="Arial" w:eastAsia="Times New Roman" w:hAnsi="Arial" w:cs="Arial"/>
                <w:b/>
                <w:bCs/>
                <w:color w:val="000000"/>
                <w:kern w:val="0"/>
                <w:lang w:val="tr-TR" w:eastAsia="tr-TR"/>
              </w:rPr>
              <w:t> </w:t>
            </w:r>
          </w:p>
        </w:tc>
        <w:tc>
          <w:tcPr>
            <w:tcW w:w="1951" w:type="dxa"/>
            <w:tcBorders>
              <w:top w:val="nil"/>
              <w:left w:val="nil"/>
              <w:bottom w:val="single" w:sz="4" w:space="0" w:color="auto"/>
              <w:right w:val="single" w:sz="4" w:space="0" w:color="auto"/>
            </w:tcBorders>
            <w:shd w:val="clear" w:color="auto" w:fill="auto"/>
            <w:noWrap/>
            <w:vAlign w:val="bottom"/>
            <w:hideMark/>
          </w:tcPr>
          <w:p w14:paraId="290221AE" w14:textId="77777777" w:rsidR="006D4E3C" w:rsidRPr="002516D5" w:rsidRDefault="006D4E3C" w:rsidP="006D4E3C">
            <w:pPr>
              <w:spacing w:before="0" w:after="0" w:line="240" w:lineRule="auto"/>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 xml:space="preserve">Kadın Doğum </w:t>
            </w:r>
          </w:p>
        </w:tc>
        <w:tc>
          <w:tcPr>
            <w:tcW w:w="1831" w:type="dxa"/>
            <w:tcBorders>
              <w:top w:val="nil"/>
              <w:left w:val="nil"/>
              <w:bottom w:val="single" w:sz="4" w:space="0" w:color="auto"/>
              <w:right w:val="single" w:sz="4" w:space="0" w:color="auto"/>
            </w:tcBorders>
            <w:shd w:val="clear" w:color="auto" w:fill="auto"/>
            <w:noWrap/>
            <w:vAlign w:val="bottom"/>
            <w:hideMark/>
          </w:tcPr>
          <w:p w14:paraId="51D2D119"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332</w:t>
            </w:r>
          </w:p>
        </w:tc>
        <w:tc>
          <w:tcPr>
            <w:tcW w:w="1841" w:type="dxa"/>
            <w:tcBorders>
              <w:top w:val="nil"/>
              <w:left w:val="nil"/>
              <w:bottom w:val="single" w:sz="4" w:space="0" w:color="auto"/>
              <w:right w:val="single" w:sz="4" w:space="0" w:color="auto"/>
            </w:tcBorders>
            <w:shd w:val="clear" w:color="auto" w:fill="auto"/>
            <w:noWrap/>
            <w:vAlign w:val="bottom"/>
            <w:hideMark/>
          </w:tcPr>
          <w:p w14:paraId="1FAC9176"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318</w:t>
            </w:r>
          </w:p>
        </w:tc>
        <w:tc>
          <w:tcPr>
            <w:tcW w:w="1506" w:type="dxa"/>
            <w:tcBorders>
              <w:top w:val="nil"/>
              <w:left w:val="nil"/>
              <w:bottom w:val="single" w:sz="4" w:space="0" w:color="auto"/>
              <w:right w:val="single" w:sz="4" w:space="0" w:color="auto"/>
            </w:tcBorders>
            <w:shd w:val="clear" w:color="auto" w:fill="auto"/>
            <w:noWrap/>
            <w:hideMark/>
          </w:tcPr>
          <w:p w14:paraId="3A552C7E"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95,78</w:t>
            </w:r>
          </w:p>
        </w:tc>
        <w:tc>
          <w:tcPr>
            <w:tcW w:w="1124" w:type="dxa"/>
            <w:tcBorders>
              <w:top w:val="nil"/>
              <w:left w:val="nil"/>
              <w:bottom w:val="single" w:sz="4" w:space="0" w:color="auto"/>
              <w:right w:val="single" w:sz="4" w:space="0" w:color="auto"/>
            </w:tcBorders>
            <w:shd w:val="clear" w:color="auto" w:fill="auto"/>
            <w:noWrap/>
            <w:vAlign w:val="bottom"/>
            <w:hideMark/>
          </w:tcPr>
          <w:p w14:paraId="7098A255"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70,92</w:t>
            </w:r>
          </w:p>
        </w:tc>
      </w:tr>
      <w:tr w:rsidR="006D4E3C" w:rsidRPr="002516D5" w14:paraId="60B247E3" w14:textId="77777777" w:rsidTr="006D4E3C">
        <w:trPr>
          <w:trHeight w:val="288"/>
        </w:trPr>
        <w:tc>
          <w:tcPr>
            <w:tcW w:w="1381" w:type="dxa"/>
            <w:tcBorders>
              <w:top w:val="nil"/>
              <w:left w:val="single" w:sz="4" w:space="0" w:color="auto"/>
              <w:bottom w:val="single" w:sz="4" w:space="0" w:color="auto"/>
              <w:right w:val="single" w:sz="4" w:space="0" w:color="auto"/>
            </w:tcBorders>
            <w:shd w:val="clear" w:color="auto" w:fill="auto"/>
            <w:noWrap/>
            <w:vAlign w:val="center"/>
            <w:hideMark/>
          </w:tcPr>
          <w:p w14:paraId="36512759" w14:textId="77777777" w:rsidR="006D4E3C" w:rsidRPr="002516D5" w:rsidRDefault="006D4E3C" w:rsidP="006D4E3C">
            <w:pPr>
              <w:spacing w:before="0" w:after="0" w:line="240" w:lineRule="auto"/>
              <w:rPr>
                <w:rFonts w:ascii="Arial" w:eastAsia="Times New Roman" w:hAnsi="Arial" w:cs="Arial"/>
                <w:b/>
                <w:bCs/>
                <w:color w:val="000000"/>
                <w:kern w:val="0"/>
                <w:lang w:val="tr-TR" w:eastAsia="tr-TR"/>
              </w:rPr>
            </w:pPr>
            <w:r w:rsidRPr="002516D5">
              <w:rPr>
                <w:rFonts w:ascii="Arial" w:eastAsia="Times New Roman" w:hAnsi="Arial" w:cs="Arial"/>
                <w:b/>
                <w:bCs/>
                <w:color w:val="000000"/>
                <w:kern w:val="0"/>
                <w:lang w:val="tr-TR" w:eastAsia="tr-TR"/>
              </w:rPr>
              <w:t> </w:t>
            </w:r>
          </w:p>
        </w:tc>
        <w:tc>
          <w:tcPr>
            <w:tcW w:w="1951" w:type="dxa"/>
            <w:tcBorders>
              <w:top w:val="nil"/>
              <w:left w:val="nil"/>
              <w:bottom w:val="single" w:sz="4" w:space="0" w:color="auto"/>
              <w:right w:val="single" w:sz="4" w:space="0" w:color="auto"/>
            </w:tcBorders>
            <w:shd w:val="clear" w:color="auto" w:fill="auto"/>
            <w:noWrap/>
            <w:vAlign w:val="bottom"/>
            <w:hideMark/>
          </w:tcPr>
          <w:p w14:paraId="625F3FD2" w14:textId="77777777" w:rsidR="006D4E3C" w:rsidRPr="002516D5" w:rsidRDefault="006D4E3C" w:rsidP="006D4E3C">
            <w:pPr>
              <w:spacing w:before="0" w:after="0" w:line="240" w:lineRule="auto"/>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Halk Sağlığı</w:t>
            </w:r>
          </w:p>
        </w:tc>
        <w:tc>
          <w:tcPr>
            <w:tcW w:w="1831" w:type="dxa"/>
            <w:tcBorders>
              <w:top w:val="nil"/>
              <w:left w:val="nil"/>
              <w:bottom w:val="single" w:sz="4" w:space="0" w:color="auto"/>
              <w:right w:val="single" w:sz="4" w:space="0" w:color="auto"/>
            </w:tcBorders>
            <w:shd w:val="clear" w:color="auto" w:fill="auto"/>
            <w:noWrap/>
            <w:vAlign w:val="bottom"/>
            <w:hideMark/>
          </w:tcPr>
          <w:p w14:paraId="7B2047DB"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166</w:t>
            </w:r>
          </w:p>
        </w:tc>
        <w:tc>
          <w:tcPr>
            <w:tcW w:w="1841" w:type="dxa"/>
            <w:tcBorders>
              <w:top w:val="nil"/>
              <w:left w:val="nil"/>
              <w:bottom w:val="single" w:sz="4" w:space="0" w:color="auto"/>
              <w:right w:val="single" w:sz="4" w:space="0" w:color="auto"/>
            </w:tcBorders>
            <w:shd w:val="clear" w:color="auto" w:fill="auto"/>
            <w:noWrap/>
            <w:vAlign w:val="bottom"/>
            <w:hideMark/>
          </w:tcPr>
          <w:p w14:paraId="2071A455"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163</w:t>
            </w:r>
          </w:p>
        </w:tc>
        <w:tc>
          <w:tcPr>
            <w:tcW w:w="1506" w:type="dxa"/>
            <w:tcBorders>
              <w:top w:val="nil"/>
              <w:left w:val="nil"/>
              <w:bottom w:val="single" w:sz="4" w:space="0" w:color="auto"/>
              <w:right w:val="single" w:sz="4" w:space="0" w:color="auto"/>
            </w:tcBorders>
            <w:shd w:val="clear" w:color="auto" w:fill="auto"/>
            <w:noWrap/>
            <w:hideMark/>
          </w:tcPr>
          <w:p w14:paraId="42BA0973"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98,19</w:t>
            </w:r>
          </w:p>
        </w:tc>
        <w:tc>
          <w:tcPr>
            <w:tcW w:w="1124" w:type="dxa"/>
            <w:tcBorders>
              <w:top w:val="nil"/>
              <w:left w:val="nil"/>
              <w:bottom w:val="single" w:sz="4" w:space="0" w:color="auto"/>
              <w:right w:val="single" w:sz="4" w:space="0" w:color="auto"/>
            </w:tcBorders>
            <w:shd w:val="clear" w:color="auto" w:fill="auto"/>
            <w:noWrap/>
            <w:vAlign w:val="bottom"/>
            <w:hideMark/>
          </w:tcPr>
          <w:p w14:paraId="76095FEF"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72,16</w:t>
            </w:r>
          </w:p>
        </w:tc>
      </w:tr>
      <w:tr w:rsidR="006D4E3C" w:rsidRPr="002516D5" w14:paraId="5FBB47D5" w14:textId="77777777" w:rsidTr="006D4E3C">
        <w:trPr>
          <w:trHeight w:val="288"/>
        </w:trPr>
        <w:tc>
          <w:tcPr>
            <w:tcW w:w="1381" w:type="dxa"/>
            <w:tcBorders>
              <w:top w:val="nil"/>
              <w:left w:val="single" w:sz="4" w:space="0" w:color="auto"/>
              <w:bottom w:val="single" w:sz="4" w:space="0" w:color="auto"/>
              <w:right w:val="single" w:sz="4" w:space="0" w:color="auto"/>
            </w:tcBorders>
            <w:shd w:val="clear" w:color="auto" w:fill="auto"/>
            <w:noWrap/>
            <w:vAlign w:val="center"/>
            <w:hideMark/>
          </w:tcPr>
          <w:p w14:paraId="327CB73E" w14:textId="77777777" w:rsidR="006D4E3C" w:rsidRPr="002516D5" w:rsidRDefault="006D4E3C" w:rsidP="006D4E3C">
            <w:pPr>
              <w:spacing w:before="0" w:after="0" w:line="240" w:lineRule="auto"/>
              <w:rPr>
                <w:rFonts w:ascii="Arial" w:eastAsia="Times New Roman" w:hAnsi="Arial" w:cs="Arial"/>
                <w:b/>
                <w:bCs/>
                <w:color w:val="000000"/>
                <w:kern w:val="0"/>
                <w:lang w:val="tr-TR" w:eastAsia="tr-TR"/>
              </w:rPr>
            </w:pPr>
            <w:r w:rsidRPr="002516D5">
              <w:rPr>
                <w:rFonts w:ascii="Arial" w:eastAsia="Times New Roman" w:hAnsi="Arial" w:cs="Arial"/>
                <w:b/>
                <w:bCs/>
                <w:color w:val="000000"/>
                <w:kern w:val="0"/>
                <w:lang w:val="tr-TR" w:eastAsia="tr-TR"/>
              </w:rPr>
              <w:t> </w:t>
            </w:r>
          </w:p>
        </w:tc>
        <w:tc>
          <w:tcPr>
            <w:tcW w:w="1951" w:type="dxa"/>
            <w:tcBorders>
              <w:top w:val="nil"/>
              <w:left w:val="nil"/>
              <w:bottom w:val="single" w:sz="4" w:space="0" w:color="auto"/>
              <w:right w:val="single" w:sz="4" w:space="0" w:color="auto"/>
            </w:tcBorders>
            <w:shd w:val="clear" w:color="auto" w:fill="auto"/>
            <w:noWrap/>
            <w:vAlign w:val="bottom"/>
            <w:hideMark/>
          </w:tcPr>
          <w:p w14:paraId="758E8EF3" w14:textId="77777777" w:rsidR="006D4E3C" w:rsidRPr="002516D5" w:rsidRDefault="006D4E3C" w:rsidP="006D4E3C">
            <w:pPr>
              <w:spacing w:before="0" w:after="0" w:line="240" w:lineRule="auto"/>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Tıp Etiği</w:t>
            </w:r>
          </w:p>
        </w:tc>
        <w:tc>
          <w:tcPr>
            <w:tcW w:w="1831" w:type="dxa"/>
            <w:tcBorders>
              <w:top w:val="nil"/>
              <w:left w:val="nil"/>
              <w:bottom w:val="single" w:sz="4" w:space="0" w:color="auto"/>
              <w:right w:val="single" w:sz="4" w:space="0" w:color="auto"/>
            </w:tcBorders>
            <w:shd w:val="clear" w:color="auto" w:fill="auto"/>
            <w:noWrap/>
            <w:vAlign w:val="bottom"/>
            <w:hideMark/>
          </w:tcPr>
          <w:p w14:paraId="790F00C7"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407</w:t>
            </w:r>
          </w:p>
        </w:tc>
        <w:tc>
          <w:tcPr>
            <w:tcW w:w="1841" w:type="dxa"/>
            <w:tcBorders>
              <w:top w:val="nil"/>
              <w:left w:val="nil"/>
              <w:bottom w:val="single" w:sz="4" w:space="0" w:color="auto"/>
              <w:right w:val="single" w:sz="4" w:space="0" w:color="auto"/>
            </w:tcBorders>
            <w:shd w:val="clear" w:color="auto" w:fill="auto"/>
            <w:noWrap/>
            <w:vAlign w:val="bottom"/>
            <w:hideMark/>
          </w:tcPr>
          <w:p w14:paraId="4F9DBFEA"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405</w:t>
            </w:r>
          </w:p>
        </w:tc>
        <w:tc>
          <w:tcPr>
            <w:tcW w:w="1506" w:type="dxa"/>
            <w:tcBorders>
              <w:top w:val="nil"/>
              <w:left w:val="nil"/>
              <w:bottom w:val="single" w:sz="4" w:space="0" w:color="auto"/>
              <w:right w:val="single" w:sz="4" w:space="0" w:color="auto"/>
            </w:tcBorders>
            <w:shd w:val="clear" w:color="auto" w:fill="auto"/>
            <w:noWrap/>
            <w:hideMark/>
          </w:tcPr>
          <w:p w14:paraId="71D843F4"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99,51</w:t>
            </w:r>
          </w:p>
        </w:tc>
        <w:tc>
          <w:tcPr>
            <w:tcW w:w="1124" w:type="dxa"/>
            <w:tcBorders>
              <w:top w:val="nil"/>
              <w:left w:val="nil"/>
              <w:bottom w:val="single" w:sz="4" w:space="0" w:color="auto"/>
              <w:right w:val="single" w:sz="4" w:space="0" w:color="auto"/>
            </w:tcBorders>
            <w:shd w:val="clear" w:color="auto" w:fill="auto"/>
            <w:noWrap/>
            <w:vAlign w:val="bottom"/>
            <w:hideMark/>
          </w:tcPr>
          <w:p w14:paraId="10B3E094"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86,94</w:t>
            </w:r>
          </w:p>
        </w:tc>
      </w:tr>
      <w:tr w:rsidR="006D4E3C" w:rsidRPr="002516D5" w14:paraId="57D7DA8A" w14:textId="77777777" w:rsidTr="006D4E3C">
        <w:trPr>
          <w:trHeight w:val="288"/>
        </w:trPr>
        <w:tc>
          <w:tcPr>
            <w:tcW w:w="1381" w:type="dxa"/>
            <w:tcBorders>
              <w:top w:val="nil"/>
              <w:left w:val="single" w:sz="4" w:space="0" w:color="auto"/>
              <w:bottom w:val="single" w:sz="4" w:space="0" w:color="auto"/>
              <w:right w:val="single" w:sz="4" w:space="0" w:color="auto"/>
            </w:tcBorders>
            <w:shd w:val="clear" w:color="auto" w:fill="auto"/>
            <w:noWrap/>
            <w:vAlign w:val="bottom"/>
            <w:hideMark/>
          </w:tcPr>
          <w:p w14:paraId="2EBFADD1" w14:textId="77777777" w:rsidR="006D4E3C" w:rsidRPr="002516D5" w:rsidRDefault="006D4E3C" w:rsidP="006D4E3C">
            <w:pPr>
              <w:spacing w:before="0" w:after="0" w:line="240" w:lineRule="auto"/>
              <w:rPr>
                <w:rFonts w:ascii="Calibri" w:eastAsia="Times New Roman" w:hAnsi="Calibri" w:cs="Calibri"/>
                <w:b/>
                <w:bCs/>
                <w:color w:val="000000"/>
                <w:kern w:val="0"/>
                <w:sz w:val="22"/>
                <w:szCs w:val="22"/>
                <w:lang w:val="tr-TR" w:eastAsia="tr-TR"/>
              </w:rPr>
            </w:pPr>
            <w:r w:rsidRPr="002516D5">
              <w:rPr>
                <w:rFonts w:ascii="Calibri" w:eastAsia="Times New Roman" w:hAnsi="Calibri" w:cs="Calibri"/>
                <w:b/>
                <w:bCs/>
                <w:color w:val="000000"/>
                <w:kern w:val="0"/>
                <w:sz w:val="22"/>
                <w:szCs w:val="22"/>
                <w:lang w:val="tr-TR" w:eastAsia="tr-TR"/>
              </w:rPr>
              <w:t>Dönem 5</w:t>
            </w:r>
          </w:p>
        </w:tc>
        <w:tc>
          <w:tcPr>
            <w:tcW w:w="1951" w:type="dxa"/>
            <w:tcBorders>
              <w:top w:val="nil"/>
              <w:left w:val="nil"/>
              <w:bottom w:val="single" w:sz="4" w:space="0" w:color="auto"/>
              <w:right w:val="single" w:sz="4" w:space="0" w:color="auto"/>
            </w:tcBorders>
            <w:shd w:val="clear" w:color="auto" w:fill="auto"/>
            <w:noWrap/>
            <w:vAlign w:val="center"/>
            <w:hideMark/>
          </w:tcPr>
          <w:p w14:paraId="0A7BF2EF" w14:textId="77777777" w:rsidR="006D4E3C" w:rsidRPr="002516D5" w:rsidRDefault="006D4E3C" w:rsidP="006D4E3C">
            <w:pPr>
              <w:spacing w:before="0" w:after="0" w:line="240" w:lineRule="auto"/>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KBB</w:t>
            </w:r>
          </w:p>
        </w:tc>
        <w:tc>
          <w:tcPr>
            <w:tcW w:w="1831" w:type="dxa"/>
            <w:tcBorders>
              <w:top w:val="nil"/>
              <w:left w:val="nil"/>
              <w:bottom w:val="single" w:sz="4" w:space="0" w:color="auto"/>
              <w:right w:val="single" w:sz="4" w:space="0" w:color="auto"/>
            </w:tcBorders>
            <w:shd w:val="clear" w:color="auto" w:fill="auto"/>
            <w:noWrap/>
            <w:vAlign w:val="center"/>
            <w:hideMark/>
          </w:tcPr>
          <w:p w14:paraId="502383A7"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384</w:t>
            </w:r>
          </w:p>
        </w:tc>
        <w:tc>
          <w:tcPr>
            <w:tcW w:w="1841" w:type="dxa"/>
            <w:tcBorders>
              <w:top w:val="nil"/>
              <w:left w:val="nil"/>
              <w:bottom w:val="single" w:sz="4" w:space="0" w:color="auto"/>
              <w:right w:val="single" w:sz="4" w:space="0" w:color="auto"/>
            </w:tcBorders>
            <w:shd w:val="clear" w:color="auto" w:fill="auto"/>
            <w:noWrap/>
            <w:vAlign w:val="center"/>
            <w:hideMark/>
          </w:tcPr>
          <w:p w14:paraId="7D7E8CC8"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374</w:t>
            </w:r>
          </w:p>
        </w:tc>
        <w:tc>
          <w:tcPr>
            <w:tcW w:w="1506" w:type="dxa"/>
            <w:tcBorders>
              <w:top w:val="nil"/>
              <w:left w:val="nil"/>
              <w:bottom w:val="single" w:sz="4" w:space="0" w:color="auto"/>
              <w:right w:val="single" w:sz="4" w:space="0" w:color="auto"/>
            </w:tcBorders>
            <w:shd w:val="clear" w:color="auto" w:fill="auto"/>
            <w:noWrap/>
            <w:vAlign w:val="center"/>
            <w:hideMark/>
          </w:tcPr>
          <w:p w14:paraId="7AEBE32B"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97,4</w:t>
            </w:r>
          </w:p>
        </w:tc>
        <w:tc>
          <w:tcPr>
            <w:tcW w:w="1124" w:type="dxa"/>
            <w:tcBorders>
              <w:top w:val="nil"/>
              <w:left w:val="nil"/>
              <w:bottom w:val="single" w:sz="4" w:space="0" w:color="auto"/>
              <w:right w:val="single" w:sz="4" w:space="0" w:color="auto"/>
            </w:tcBorders>
            <w:shd w:val="clear" w:color="auto" w:fill="auto"/>
            <w:noWrap/>
            <w:vAlign w:val="center"/>
            <w:hideMark/>
          </w:tcPr>
          <w:p w14:paraId="4676D50B"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78,61</w:t>
            </w:r>
          </w:p>
        </w:tc>
      </w:tr>
      <w:tr w:rsidR="006D4E3C" w:rsidRPr="002516D5" w14:paraId="2B295550" w14:textId="77777777" w:rsidTr="006D4E3C">
        <w:trPr>
          <w:trHeight w:val="288"/>
        </w:trPr>
        <w:tc>
          <w:tcPr>
            <w:tcW w:w="1381" w:type="dxa"/>
            <w:tcBorders>
              <w:top w:val="nil"/>
              <w:left w:val="single" w:sz="4" w:space="0" w:color="auto"/>
              <w:bottom w:val="single" w:sz="4" w:space="0" w:color="auto"/>
              <w:right w:val="single" w:sz="4" w:space="0" w:color="auto"/>
            </w:tcBorders>
            <w:shd w:val="clear" w:color="auto" w:fill="auto"/>
            <w:noWrap/>
            <w:vAlign w:val="bottom"/>
            <w:hideMark/>
          </w:tcPr>
          <w:p w14:paraId="0EE7CE48" w14:textId="77777777" w:rsidR="006D4E3C" w:rsidRPr="002516D5" w:rsidRDefault="006D4E3C" w:rsidP="006D4E3C">
            <w:pPr>
              <w:spacing w:before="0" w:after="0" w:line="240" w:lineRule="auto"/>
              <w:rPr>
                <w:rFonts w:ascii="Calibri" w:eastAsia="Times New Roman" w:hAnsi="Calibri" w:cs="Calibri"/>
                <w:color w:val="000000"/>
                <w:kern w:val="0"/>
                <w:sz w:val="22"/>
                <w:szCs w:val="22"/>
                <w:lang w:val="tr-TR" w:eastAsia="tr-TR"/>
              </w:rPr>
            </w:pPr>
            <w:r w:rsidRPr="002516D5">
              <w:rPr>
                <w:rFonts w:ascii="Calibri" w:eastAsia="Times New Roman" w:hAnsi="Calibri" w:cs="Calibri"/>
                <w:color w:val="000000"/>
                <w:kern w:val="0"/>
                <w:sz w:val="22"/>
                <w:szCs w:val="22"/>
                <w:lang w:val="tr-TR" w:eastAsia="tr-TR"/>
              </w:rPr>
              <w:t> </w:t>
            </w:r>
          </w:p>
        </w:tc>
        <w:tc>
          <w:tcPr>
            <w:tcW w:w="1951" w:type="dxa"/>
            <w:tcBorders>
              <w:top w:val="nil"/>
              <w:left w:val="nil"/>
              <w:bottom w:val="single" w:sz="4" w:space="0" w:color="auto"/>
              <w:right w:val="single" w:sz="4" w:space="0" w:color="auto"/>
            </w:tcBorders>
            <w:shd w:val="clear" w:color="auto" w:fill="auto"/>
            <w:noWrap/>
            <w:vAlign w:val="center"/>
            <w:hideMark/>
          </w:tcPr>
          <w:p w14:paraId="6DE15414" w14:textId="77777777" w:rsidR="006D4E3C" w:rsidRPr="002516D5" w:rsidRDefault="006D4E3C" w:rsidP="006D4E3C">
            <w:pPr>
              <w:spacing w:before="0" w:after="0" w:line="240" w:lineRule="auto"/>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Göz Hastalıkları</w:t>
            </w:r>
          </w:p>
        </w:tc>
        <w:tc>
          <w:tcPr>
            <w:tcW w:w="1831" w:type="dxa"/>
            <w:tcBorders>
              <w:top w:val="nil"/>
              <w:left w:val="nil"/>
              <w:bottom w:val="single" w:sz="4" w:space="0" w:color="auto"/>
              <w:right w:val="single" w:sz="4" w:space="0" w:color="auto"/>
            </w:tcBorders>
            <w:shd w:val="clear" w:color="auto" w:fill="auto"/>
            <w:noWrap/>
            <w:vAlign w:val="center"/>
            <w:hideMark/>
          </w:tcPr>
          <w:p w14:paraId="78637EBF"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396</w:t>
            </w:r>
          </w:p>
        </w:tc>
        <w:tc>
          <w:tcPr>
            <w:tcW w:w="1841" w:type="dxa"/>
            <w:tcBorders>
              <w:top w:val="nil"/>
              <w:left w:val="nil"/>
              <w:bottom w:val="single" w:sz="4" w:space="0" w:color="auto"/>
              <w:right w:val="single" w:sz="4" w:space="0" w:color="auto"/>
            </w:tcBorders>
            <w:shd w:val="clear" w:color="auto" w:fill="auto"/>
            <w:noWrap/>
            <w:vAlign w:val="center"/>
            <w:hideMark/>
          </w:tcPr>
          <w:p w14:paraId="1C024C6A"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380</w:t>
            </w:r>
          </w:p>
        </w:tc>
        <w:tc>
          <w:tcPr>
            <w:tcW w:w="1506" w:type="dxa"/>
            <w:tcBorders>
              <w:top w:val="nil"/>
              <w:left w:val="nil"/>
              <w:bottom w:val="single" w:sz="4" w:space="0" w:color="auto"/>
              <w:right w:val="single" w:sz="4" w:space="0" w:color="auto"/>
            </w:tcBorders>
            <w:shd w:val="clear" w:color="auto" w:fill="auto"/>
            <w:noWrap/>
            <w:vAlign w:val="center"/>
            <w:hideMark/>
          </w:tcPr>
          <w:p w14:paraId="1F3A4F0F"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95,96</w:t>
            </w:r>
          </w:p>
        </w:tc>
        <w:tc>
          <w:tcPr>
            <w:tcW w:w="1124" w:type="dxa"/>
            <w:tcBorders>
              <w:top w:val="nil"/>
              <w:left w:val="nil"/>
              <w:bottom w:val="single" w:sz="4" w:space="0" w:color="auto"/>
              <w:right w:val="single" w:sz="4" w:space="0" w:color="auto"/>
            </w:tcBorders>
            <w:shd w:val="clear" w:color="auto" w:fill="auto"/>
            <w:noWrap/>
            <w:vAlign w:val="center"/>
            <w:hideMark/>
          </w:tcPr>
          <w:p w14:paraId="1AF7B00B"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72,66</w:t>
            </w:r>
          </w:p>
        </w:tc>
      </w:tr>
      <w:tr w:rsidR="006D4E3C" w:rsidRPr="002516D5" w14:paraId="1D196CD5" w14:textId="77777777" w:rsidTr="006D4E3C">
        <w:trPr>
          <w:trHeight w:val="288"/>
        </w:trPr>
        <w:tc>
          <w:tcPr>
            <w:tcW w:w="1381" w:type="dxa"/>
            <w:tcBorders>
              <w:top w:val="nil"/>
              <w:left w:val="single" w:sz="4" w:space="0" w:color="auto"/>
              <w:bottom w:val="single" w:sz="4" w:space="0" w:color="auto"/>
              <w:right w:val="single" w:sz="4" w:space="0" w:color="auto"/>
            </w:tcBorders>
            <w:shd w:val="clear" w:color="auto" w:fill="auto"/>
            <w:noWrap/>
            <w:vAlign w:val="bottom"/>
            <w:hideMark/>
          </w:tcPr>
          <w:p w14:paraId="6BBAA431" w14:textId="77777777" w:rsidR="006D4E3C" w:rsidRPr="002516D5" w:rsidRDefault="006D4E3C" w:rsidP="006D4E3C">
            <w:pPr>
              <w:spacing w:before="0" w:after="0" w:line="240" w:lineRule="auto"/>
              <w:rPr>
                <w:rFonts w:ascii="Calibri" w:eastAsia="Times New Roman" w:hAnsi="Calibri" w:cs="Calibri"/>
                <w:color w:val="000000"/>
                <w:kern w:val="0"/>
                <w:sz w:val="22"/>
                <w:szCs w:val="22"/>
                <w:lang w:val="tr-TR" w:eastAsia="tr-TR"/>
              </w:rPr>
            </w:pPr>
            <w:r w:rsidRPr="002516D5">
              <w:rPr>
                <w:rFonts w:ascii="Calibri" w:eastAsia="Times New Roman" w:hAnsi="Calibri" w:cs="Calibri"/>
                <w:color w:val="000000"/>
                <w:kern w:val="0"/>
                <w:sz w:val="22"/>
                <w:szCs w:val="22"/>
                <w:lang w:val="tr-TR" w:eastAsia="tr-TR"/>
              </w:rPr>
              <w:t> </w:t>
            </w:r>
          </w:p>
        </w:tc>
        <w:tc>
          <w:tcPr>
            <w:tcW w:w="1951" w:type="dxa"/>
            <w:tcBorders>
              <w:top w:val="nil"/>
              <w:left w:val="nil"/>
              <w:bottom w:val="single" w:sz="4" w:space="0" w:color="auto"/>
              <w:right w:val="single" w:sz="4" w:space="0" w:color="auto"/>
            </w:tcBorders>
            <w:shd w:val="clear" w:color="auto" w:fill="auto"/>
            <w:noWrap/>
            <w:vAlign w:val="center"/>
            <w:hideMark/>
          </w:tcPr>
          <w:p w14:paraId="7239EC9A" w14:textId="77777777" w:rsidR="006D4E3C" w:rsidRPr="002516D5" w:rsidRDefault="006D4E3C" w:rsidP="006D4E3C">
            <w:pPr>
              <w:spacing w:before="0" w:after="0" w:line="240" w:lineRule="auto"/>
              <w:rPr>
                <w:rFonts w:ascii="Arial" w:eastAsia="Times New Roman" w:hAnsi="Arial" w:cs="Arial"/>
                <w:color w:val="000000"/>
                <w:kern w:val="0"/>
                <w:lang w:val="tr-TR" w:eastAsia="tr-TR"/>
              </w:rPr>
            </w:pPr>
            <w:proofErr w:type="spellStart"/>
            <w:r w:rsidRPr="002516D5">
              <w:rPr>
                <w:rFonts w:ascii="Arial" w:eastAsia="Times New Roman" w:hAnsi="Arial" w:cs="Arial"/>
                <w:color w:val="000000"/>
                <w:kern w:val="0"/>
                <w:lang w:val="tr-TR" w:eastAsia="tr-TR"/>
              </w:rPr>
              <w:t>İnfeksyon</w:t>
            </w:r>
            <w:proofErr w:type="spellEnd"/>
            <w:r w:rsidRPr="002516D5">
              <w:rPr>
                <w:rFonts w:ascii="Arial" w:eastAsia="Times New Roman" w:hAnsi="Arial" w:cs="Arial"/>
                <w:color w:val="000000"/>
                <w:kern w:val="0"/>
                <w:lang w:val="tr-TR" w:eastAsia="tr-TR"/>
              </w:rPr>
              <w:t xml:space="preserve"> Hastalıkları</w:t>
            </w:r>
          </w:p>
        </w:tc>
        <w:tc>
          <w:tcPr>
            <w:tcW w:w="1831" w:type="dxa"/>
            <w:tcBorders>
              <w:top w:val="nil"/>
              <w:left w:val="nil"/>
              <w:bottom w:val="single" w:sz="4" w:space="0" w:color="auto"/>
              <w:right w:val="single" w:sz="4" w:space="0" w:color="auto"/>
            </w:tcBorders>
            <w:shd w:val="clear" w:color="auto" w:fill="auto"/>
            <w:noWrap/>
            <w:vAlign w:val="center"/>
            <w:hideMark/>
          </w:tcPr>
          <w:p w14:paraId="3336B314"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385</w:t>
            </w:r>
          </w:p>
        </w:tc>
        <w:tc>
          <w:tcPr>
            <w:tcW w:w="1841" w:type="dxa"/>
            <w:tcBorders>
              <w:top w:val="nil"/>
              <w:left w:val="nil"/>
              <w:bottom w:val="single" w:sz="4" w:space="0" w:color="auto"/>
              <w:right w:val="single" w:sz="4" w:space="0" w:color="auto"/>
            </w:tcBorders>
            <w:shd w:val="clear" w:color="auto" w:fill="auto"/>
            <w:noWrap/>
            <w:vAlign w:val="center"/>
            <w:hideMark/>
          </w:tcPr>
          <w:p w14:paraId="5480C5BB"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375</w:t>
            </w:r>
          </w:p>
        </w:tc>
        <w:tc>
          <w:tcPr>
            <w:tcW w:w="1506" w:type="dxa"/>
            <w:tcBorders>
              <w:top w:val="nil"/>
              <w:left w:val="nil"/>
              <w:bottom w:val="single" w:sz="4" w:space="0" w:color="auto"/>
              <w:right w:val="single" w:sz="4" w:space="0" w:color="auto"/>
            </w:tcBorders>
            <w:shd w:val="clear" w:color="auto" w:fill="auto"/>
            <w:noWrap/>
            <w:vAlign w:val="center"/>
            <w:hideMark/>
          </w:tcPr>
          <w:p w14:paraId="6B2E6B00"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97,4</w:t>
            </w:r>
          </w:p>
        </w:tc>
        <w:tc>
          <w:tcPr>
            <w:tcW w:w="1124" w:type="dxa"/>
            <w:tcBorders>
              <w:top w:val="nil"/>
              <w:left w:val="nil"/>
              <w:bottom w:val="single" w:sz="4" w:space="0" w:color="auto"/>
              <w:right w:val="single" w:sz="4" w:space="0" w:color="auto"/>
            </w:tcBorders>
            <w:shd w:val="clear" w:color="auto" w:fill="auto"/>
            <w:noWrap/>
            <w:vAlign w:val="center"/>
            <w:hideMark/>
          </w:tcPr>
          <w:p w14:paraId="6ECBD78F"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76,85</w:t>
            </w:r>
          </w:p>
        </w:tc>
      </w:tr>
      <w:tr w:rsidR="006D4E3C" w:rsidRPr="002516D5" w14:paraId="16CAE1D4" w14:textId="77777777" w:rsidTr="006D4E3C">
        <w:trPr>
          <w:trHeight w:val="288"/>
        </w:trPr>
        <w:tc>
          <w:tcPr>
            <w:tcW w:w="1381" w:type="dxa"/>
            <w:tcBorders>
              <w:top w:val="nil"/>
              <w:left w:val="single" w:sz="4" w:space="0" w:color="auto"/>
              <w:bottom w:val="single" w:sz="4" w:space="0" w:color="auto"/>
              <w:right w:val="single" w:sz="4" w:space="0" w:color="auto"/>
            </w:tcBorders>
            <w:shd w:val="clear" w:color="auto" w:fill="auto"/>
            <w:noWrap/>
            <w:vAlign w:val="bottom"/>
            <w:hideMark/>
          </w:tcPr>
          <w:p w14:paraId="7370DFCC" w14:textId="77777777" w:rsidR="006D4E3C" w:rsidRPr="002516D5" w:rsidRDefault="006D4E3C" w:rsidP="006D4E3C">
            <w:pPr>
              <w:spacing w:before="0" w:after="0" w:line="240" w:lineRule="auto"/>
              <w:rPr>
                <w:rFonts w:ascii="Calibri" w:eastAsia="Times New Roman" w:hAnsi="Calibri" w:cs="Calibri"/>
                <w:color w:val="000000"/>
                <w:kern w:val="0"/>
                <w:sz w:val="22"/>
                <w:szCs w:val="22"/>
                <w:lang w:val="tr-TR" w:eastAsia="tr-TR"/>
              </w:rPr>
            </w:pPr>
            <w:r w:rsidRPr="002516D5">
              <w:rPr>
                <w:rFonts w:ascii="Calibri" w:eastAsia="Times New Roman" w:hAnsi="Calibri" w:cs="Calibri"/>
                <w:color w:val="000000"/>
                <w:kern w:val="0"/>
                <w:sz w:val="22"/>
                <w:szCs w:val="22"/>
                <w:lang w:val="tr-TR" w:eastAsia="tr-TR"/>
              </w:rPr>
              <w:t> </w:t>
            </w:r>
          </w:p>
        </w:tc>
        <w:tc>
          <w:tcPr>
            <w:tcW w:w="1951" w:type="dxa"/>
            <w:tcBorders>
              <w:top w:val="nil"/>
              <w:left w:val="nil"/>
              <w:bottom w:val="single" w:sz="4" w:space="0" w:color="auto"/>
              <w:right w:val="single" w:sz="4" w:space="0" w:color="auto"/>
            </w:tcBorders>
            <w:shd w:val="clear" w:color="auto" w:fill="auto"/>
            <w:noWrap/>
            <w:vAlign w:val="center"/>
            <w:hideMark/>
          </w:tcPr>
          <w:p w14:paraId="4C468CB2" w14:textId="77777777" w:rsidR="006D4E3C" w:rsidRPr="002516D5" w:rsidRDefault="006D4E3C" w:rsidP="006D4E3C">
            <w:pPr>
              <w:spacing w:before="0" w:after="0" w:line="240" w:lineRule="auto"/>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FTR</w:t>
            </w:r>
          </w:p>
        </w:tc>
        <w:tc>
          <w:tcPr>
            <w:tcW w:w="1831" w:type="dxa"/>
            <w:tcBorders>
              <w:top w:val="nil"/>
              <w:left w:val="nil"/>
              <w:bottom w:val="single" w:sz="4" w:space="0" w:color="auto"/>
              <w:right w:val="single" w:sz="4" w:space="0" w:color="auto"/>
            </w:tcBorders>
            <w:shd w:val="clear" w:color="auto" w:fill="auto"/>
            <w:noWrap/>
            <w:vAlign w:val="center"/>
            <w:hideMark/>
          </w:tcPr>
          <w:p w14:paraId="49905E9B"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386</w:t>
            </w:r>
          </w:p>
        </w:tc>
        <w:tc>
          <w:tcPr>
            <w:tcW w:w="1841" w:type="dxa"/>
            <w:tcBorders>
              <w:top w:val="nil"/>
              <w:left w:val="nil"/>
              <w:bottom w:val="single" w:sz="4" w:space="0" w:color="auto"/>
              <w:right w:val="single" w:sz="4" w:space="0" w:color="auto"/>
            </w:tcBorders>
            <w:shd w:val="clear" w:color="auto" w:fill="auto"/>
            <w:noWrap/>
            <w:vAlign w:val="center"/>
            <w:hideMark/>
          </w:tcPr>
          <w:p w14:paraId="428A4743"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380</w:t>
            </w:r>
          </w:p>
        </w:tc>
        <w:tc>
          <w:tcPr>
            <w:tcW w:w="1506" w:type="dxa"/>
            <w:tcBorders>
              <w:top w:val="nil"/>
              <w:left w:val="nil"/>
              <w:bottom w:val="single" w:sz="4" w:space="0" w:color="auto"/>
              <w:right w:val="single" w:sz="4" w:space="0" w:color="auto"/>
            </w:tcBorders>
            <w:shd w:val="clear" w:color="auto" w:fill="auto"/>
            <w:noWrap/>
            <w:vAlign w:val="center"/>
            <w:hideMark/>
          </w:tcPr>
          <w:p w14:paraId="4DDC9ED8"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98,45</w:t>
            </w:r>
          </w:p>
        </w:tc>
        <w:tc>
          <w:tcPr>
            <w:tcW w:w="1124" w:type="dxa"/>
            <w:tcBorders>
              <w:top w:val="nil"/>
              <w:left w:val="nil"/>
              <w:bottom w:val="single" w:sz="4" w:space="0" w:color="auto"/>
              <w:right w:val="single" w:sz="4" w:space="0" w:color="auto"/>
            </w:tcBorders>
            <w:shd w:val="clear" w:color="auto" w:fill="auto"/>
            <w:noWrap/>
            <w:vAlign w:val="center"/>
            <w:hideMark/>
          </w:tcPr>
          <w:p w14:paraId="23C6A594"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75,3</w:t>
            </w:r>
          </w:p>
        </w:tc>
      </w:tr>
      <w:tr w:rsidR="006D4E3C" w:rsidRPr="002516D5" w14:paraId="5272F52B" w14:textId="77777777" w:rsidTr="006D4E3C">
        <w:trPr>
          <w:trHeight w:val="288"/>
        </w:trPr>
        <w:tc>
          <w:tcPr>
            <w:tcW w:w="1381" w:type="dxa"/>
            <w:tcBorders>
              <w:top w:val="nil"/>
              <w:left w:val="single" w:sz="4" w:space="0" w:color="auto"/>
              <w:bottom w:val="single" w:sz="4" w:space="0" w:color="auto"/>
              <w:right w:val="single" w:sz="4" w:space="0" w:color="auto"/>
            </w:tcBorders>
            <w:shd w:val="clear" w:color="auto" w:fill="auto"/>
            <w:noWrap/>
            <w:vAlign w:val="bottom"/>
            <w:hideMark/>
          </w:tcPr>
          <w:p w14:paraId="00464B4D" w14:textId="77777777" w:rsidR="006D4E3C" w:rsidRPr="002516D5" w:rsidRDefault="006D4E3C" w:rsidP="006D4E3C">
            <w:pPr>
              <w:spacing w:before="0" w:after="0" w:line="240" w:lineRule="auto"/>
              <w:rPr>
                <w:rFonts w:ascii="Calibri" w:eastAsia="Times New Roman" w:hAnsi="Calibri" w:cs="Calibri"/>
                <w:color w:val="000000"/>
                <w:kern w:val="0"/>
                <w:sz w:val="22"/>
                <w:szCs w:val="22"/>
                <w:lang w:val="tr-TR" w:eastAsia="tr-TR"/>
              </w:rPr>
            </w:pPr>
            <w:r w:rsidRPr="002516D5">
              <w:rPr>
                <w:rFonts w:ascii="Calibri" w:eastAsia="Times New Roman" w:hAnsi="Calibri" w:cs="Calibri"/>
                <w:color w:val="000000"/>
                <w:kern w:val="0"/>
                <w:sz w:val="22"/>
                <w:szCs w:val="22"/>
                <w:lang w:val="tr-TR" w:eastAsia="tr-TR"/>
              </w:rPr>
              <w:t> </w:t>
            </w:r>
          </w:p>
        </w:tc>
        <w:tc>
          <w:tcPr>
            <w:tcW w:w="1951" w:type="dxa"/>
            <w:tcBorders>
              <w:top w:val="nil"/>
              <w:left w:val="nil"/>
              <w:bottom w:val="single" w:sz="4" w:space="0" w:color="auto"/>
              <w:right w:val="single" w:sz="4" w:space="0" w:color="auto"/>
            </w:tcBorders>
            <w:shd w:val="clear" w:color="auto" w:fill="auto"/>
            <w:noWrap/>
            <w:vAlign w:val="center"/>
            <w:hideMark/>
          </w:tcPr>
          <w:p w14:paraId="23C36ED0" w14:textId="77777777" w:rsidR="006D4E3C" w:rsidRPr="002516D5" w:rsidRDefault="006D4E3C" w:rsidP="006D4E3C">
            <w:pPr>
              <w:spacing w:before="0" w:after="0" w:line="240" w:lineRule="auto"/>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Ortopedi</w:t>
            </w:r>
          </w:p>
        </w:tc>
        <w:tc>
          <w:tcPr>
            <w:tcW w:w="1831" w:type="dxa"/>
            <w:tcBorders>
              <w:top w:val="nil"/>
              <w:left w:val="nil"/>
              <w:bottom w:val="single" w:sz="4" w:space="0" w:color="auto"/>
              <w:right w:val="single" w:sz="4" w:space="0" w:color="auto"/>
            </w:tcBorders>
            <w:shd w:val="clear" w:color="auto" w:fill="auto"/>
            <w:noWrap/>
            <w:vAlign w:val="center"/>
            <w:hideMark/>
          </w:tcPr>
          <w:p w14:paraId="1B7EF0FE"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381</w:t>
            </w:r>
          </w:p>
        </w:tc>
        <w:tc>
          <w:tcPr>
            <w:tcW w:w="1841" w:type="dxa"/>
            <w:tcBorders>
              <w:top w:val="nil"/>
              <w:left w:val="nil"/>
              <w:bottom w:val="single" w:sz="4" w:space="0" w:color="auto"/>
              <w:right w:val="single" w:sz="4" w:space="0" w:color="auto"/>
            </w:tcBorders>
            <w:shd w:val="clear" w:color="auto" w:fill="auto"/>
            <w:noWrap/>
            <w:vAlign w:val="center"/>
            <w:hideMark/>
          </w:tcPr>
          <w:p w14:paraId="6FEFF073"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377</w:t>
            </w:r>
          </w:p>
        </w:tc>
        <w:tc>
          <w:tcPr>
            <w:tcW w:w="1506" w:type="dxa"/>
            <w:tcBorders>
              <w:top w:val="nil"/>
              <w:left w:val="nil"/>
              <w:bottom w:val="single" w:sz="4" w:space="0" w:color="auto"/>
              <w:right w:val="single" w:sz="4" w:space="0" w:color="auto"/>
            </w:tcBorders>
            <w:shd w:val="clear" w:color="auto" w:fill="auto"/>
            <w:noWrap/>
            <w:vAlign w:val="center"/>
            <w:hideMark/>
          </w:tcPr>
          <w:p w14:paraId="62E8641C"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98,95</w:t>
            </w:r>
          </w:p>
        </w:tc>
        <w:tc>
          <w:tcPr>
            <w:tcW w:w="1124" w:type="dxa"/>
            <w:tcBorders>
              <w:top w:val="nil"/>
              <w:left w:val="nil"/>
              <w:bottom w:val="single" w:sz="4" w:space="0" w:color="auto"/>
              <w:right w:val="single" w:sz="4" w:space="0" w:color="auto"/>
            </w:tcBorders>
            <w:shd w:val="clear" w:color="auto" w:fill="auto"/>
            <w:noWrap/>
            <w:vAlign w:val="center"/>
            <w:hideMark/>
          </w:tcPr>
          <w:p w14:paraId="08557B97"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79,22</w:t>
            </w:r>
          </w:p>
        </w:tc>
      </w:tr>
      <w:tr w:rsidR="006D4E3C" w:rsidRPr="002516D5" w14:paraId="785403E9" w14:textId="77777777" w:rsidTr="006D4E3C">
        <w:trPr>
          <w:trHeight w:val="288"/>
        </w:trPr>
        <w:tc>
          <w:tcPr>
            <w:tcW w:w="1381" w:type="dxa"/>
            <w:tcBorders>
              <w:top w:val="nil"/>
              <w:left w:val="single" w:sz="4" w:space="0" w:color="auto"/>
              <w:bottom w:val="single" w:sz="4" w:space="0" w:color="auto"/>
              <w:right w:val="single" w:sz="4" w:space="0" w:color="auto"/>
            </w:tcBorders>
            <w:shd w:val="clear" w:color="auto" w:fill="auto"/>
            <w:noWrap/>
            <w:vAlign w:val="bottom"/>
            <w:hideMark/>
          </w:tcPr>
          <w:p w14:paraId="1F345DFF" w14:textId="77777777" w:rsidR="006D4E3C" w:rsidRPr="002516D5" w:rsidRDefault="006D4E3C" w:rsidP="006D4E3C">
            <w:pPr>
              <w:spacing w:before="0" w:after="0" w:line="240" w:lineRule="auto"/>
              <w:rPr>
                <w:rFonts w:ascii="Calibri" w:eastAsia="Times New Roman" w:hAnsi="Calibri" w:cs="Calibri"/>
                <w:color w:val="000000"/>
                <w:kern w:val="0"/>
                <w:sz w:val="22"/>
                <w:szCs w:val="22"/>
                <w:lang w:val="tr-TR" w:eastAsia="tr-TR"/>
              </w:rPr>
            </w:pPr>
            <w:r w:rsidRPr="002516D5">
              <w:rPr>
                <w:rFonts w:ascii="Calibri" w:eastAsia="Times New Roman" w:hAnsi="Calibri" w:cs="Calibri"/>
                <w:color w:val="000000"/>
                <w:kern w:val="0"/>
                <w:sz w:val="22"/>
                <w:szCs w:val="22"/>
                <w:lang w:val="tr-TR" w:eastAsia="tr-TR"/>
              </w:rPr>
              <w:t> </w:t>
            </w:r>
          </w:p>
        </w:tc>
        <w:tc>
          <w:tcPr>
            <w:tcW w:w="1951" w:type="dxa"/>
            <w:tcBorders>
              <w:top w:val="nil"/>
              <w:left w:val="nil"/>
              <w:bottom w:val="single" w:sz="4" w:space="0" w:color="auto"/>
              <w:right w:val="single" w:sz="4" w:space="0" w:color="auto"/>
            </w:tcBorders>
            <w:shd w:val="clear" w:color="auto" w:fill="auto"/>
            <w:noWrap/>
            <w:vAlign w:val="center"/>
            <w:hideMark/>
          </w:tcPr>
          <w:p w14:paraId="3706BE47" w14:textId="77777777" w:rsidR="006D4E3C" w:rsidRPr="002516D5" w:rsidRDefault="006D4E3C" w:rsidP="006D4E3C">
            <w:pPr>
              <w:spacing w:before="0" w:after="0" w:line="240" w:lineRule="auto"/>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 xml:space="preserve">Rasyonel </w:t>
            </w:r>
            <w:proofErr w:type="spellStart"/>
            <w:r w:rsidRPr="002516D5">
              <w:rPr>
                <w:rFonts w:ascii="Arial" w:eastAsia="Times New Roman" w:hAnsi="Arial" w:cs="Arial"/>
                <w:color w:val="000000"/>
                <w:kern w:val="0"/>
                <w:lang w:val="tr-TR" w:eastAsia="tr-TR"/>
              </w:rPr>
              <w:t>Farma</w:t>
            </w:r>
            <w:proofErr w:type="spellEnd"/>
            <w:r w:rsidRPr="002516D5">
              <w:rPr>
                <w:rFonts w:ascii="Arial" w:eastAsia="Times New Roman" w:hAnsi="Arial" w:cs="Arial"/>
                <w:color w:val="000000"/>
                <w:kern w:val="0"/>
                <w:lang w:val="tr-TR" w:eastAsia="tr-TR"/>
              </w:rPr>
              <w:t>.</w:t>
            </w:r>
          </w:p>
        </w:tc>
        <w:tc>
          <w:tcPr>
            <w:tcW w:w="1831" w:type="dxa"/>
            <w:tcBorders>
              <w:top w:val="nil"/>
              <w:left w:val="nil"/>
              <w:bottom w:val="single" w:sz="4" w:space="0" w:color="auto"/>
              <w:right w:val="single" w:sz="4" w:space="0" w:color="auto"/>
            </w:tcBorders>
            <w:shd w:val="clear" w:color="auto" w:fill="auto"/>
            <w:noWrap/>
            <w:vAlign w:val="center"/>
            <w:hideMark/>
          </w:tcPr>
          <w:p w14:paraId="18BE7DF1"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385</w:t>
            </w:r>
          </w:p>
        </w:tc>
        <w:tc>
          <w:tcPr>
            <w:tcW w:w="1841" w:type="dxa"/>
            <w:tcBorders>
              <w:top w:val="nil"/>
              <w:left w:val="nil"/>
              <w:bottom w:val="single" w:sz="4" w:space="0" w:color="auto"/>
              <w:right w:val="single" w:sz="4" w:space="0" w:color="auto"/>
            </w:tcBorders>
            <w:shd w:val="clear" w:color="auto" w:fill="auto"/>
            <w:noWrap/>
            <w:vAlign w:val="center"/>
            <w:hideMark/>
          </w:tcPr>
          <w:p w14:paraId="5EF2395A"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384</w:t>
            </w:r>
          </w:p>
        </w:tc>
        <w:tc>
          <w:tcPr>
            <w:tcW w:w="1506" w:type="dxa"/>
            <w:tcBorders>
              <w:top w:val="nil"/>
              <w:left w:val="nil"/>
              <w:bottom w:val="single" w:sz="4" w:space="0" w:color="auto"/>
              <w:right w:val="single" w:sz="4" w:space="0" w:color="auto"/>
            </w:tcBorders>
            <w:shd w:val="clear" w:color="auto" w:fill="auto"/>
            <w:noWrap/>
            <w:vAlign w:val="center"/>
            <w:hideMark/>
          </w:tcPr>
          <w:p w14:paraId="0D8F1162"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99,74</w:t>
            </w:r>
          </w:p>
        </w:tc>
        <w:tc>
          <w:tcPr>
            <w:tcW w:w="1124" w:type="dxa"/>
            <w:tcBorders>
              <w:top w:val="nil"/>
              <w:left w:val="nil"/>
              <w:bottom w:val="single" w:sz="4" w:space="0" w:color="auto"/>
              <w:right w:val="single" w:sz="4" w:space="0" w:color="auto"/>
            </w:tcBorders>
            <w:shd w:val="clear" w:color="auto" w:fill="auto"/>
            <w:noWrap/>
            <w:vAlign w:val="center"/>
            <w:hideMark/>
          </w:tcPr>
          <w:p w14:paraId="449A8E5B"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83,89</w:t>
            </w:r>
          </w:p>
        </w:tc>
      </w:tr>
      <w:tr w:rsidR="006D4E3C" w:rsidRPr="002516D5" w14:paraId="60382177" w14:textId="77777777" w:rsidTr="006D4E3C">
        <w:trPr>
          <w:trHeight w:val="288"/>
        </w:trPr>
        <w:tc>
          <w:tcPr>
            <w:tcW w:w="1381" w:type="dxa"/>
            <w:tcBorders>
              <w:top w:val="nil"/>
              <w:left w:val="single" w:sz="4" w:space="0" w:color="auto"/>
              <w:bottom w:val="single" w:sz="4" w:space="0" w:color="auto"/>
              <w:right w:val="single" w:sz="4" w:space="0" w:color="auto"/>
            </w:tcBorders>
            <w:shd w:val="clear" w:color="auto" w:fill="auto"/>
            <w:noWrap/>
            <w:vAlign w:val="bottom"/>
            <w:hideMark/>
          </w:tcPr>
          <w:p w14:paraId="4A26ED17" w14:textId="77777777" w:rsidR="006D4E3C" w:rsidRPr="002516D5" w:rsidRDefault="006D4E3C" w:rsidP="006D4E3C">
            <w:pPr>
              <w:spacing w:before="0" w:after="0" w:line="240" w:lineRule="auto"/>
              <w:jc w:val="center"/>
              <w:rPr>
                <w:rFonts w:ascii="Calibri" w:eastAsia="Times New Roman" w:hAnsi="Calibri" w:cs="Calibri"/>
                <w:color w:val="000000"/>
                <w:kern w:val="0"/>
                <w:sz w:val="22"/>
                <w:szCs w:val="22"/>
                <w:lang w:val="tr-TR" w:eastAsia="tr-TR"/>
              </w:rPr>
            </w:pPr>
            <w:r w:rsidRPr="002516D5">
              <w:rPr>
                <w:rFonts w:ascii="Calibri" w:eastAsia="Times New Roman" w:hAnsi="Calibri" w:cs="Calibri"/>
                <w:color w:val="000000"/>
                <w:kern w:val="0"/>
                <w:sz w:val="22"/>
                <w:szCs w:val="22"/>
                <w:lang w:val="tr-TR" w:eastAsia="tr-TR"/>
              </w:rPr>
              <w:t> </w:t>
            </w:r>
          </w:p>
        </w:tc>
        <w:tc>
          <w:tcPr>
            <w:tcW w:w="1951" w:type="dxa"/>
            <w:tcBorders>
              <w:top w:val="nil"/>
              <w:left w:val="nil"/>
              <w:bottom w:val="single" w:sz="4" w:space="0" w:color="auto"/>
              <w:right w:val="single" w:sz="4" w:space="0" w:color="auto"/>
            </w:tcBorders>
            <w:shd w:val="clear" w:color="auto" w:fill="auto"/>
            <w:noWrap/>
            <w:vAlign w:val="center"/>
            <w:hideMark/>
          </w:tcPr>
          <w:p w14:paraId="5262777A" w14:textId="77777777" w:rsidR="006D4E3C" w:rsidRPr="002516D5" w:rsidRDefault="006D4E3C" w:rsidP="006D4E3C">
            <w:pPr>
              <w:spacing w:before="0" w:after="0" w:line="240" w:lineRule="auto"/>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Dermatoloji</w:t>
            </w:r>
          </w:p>
        </w:tc>
        <w:tc>
          <w:tcPr>
            <w:tcW w:w="1831" w:type="dxa"/>
            <w:tcBorders>
              <w:top w:val="nil"/>
              <w:left w:val="nil"/>
              <w:bottom w:val="single" w:sz="4" w:space="0" w:color="auto"/>
              <w:right w:val="single" w:sz="4" w:space="0" w:color="auto"/>
            </w:tcBorders>
            <w:shd w:val="clear" w:color="auto" w:fill="auto"/>
            <w:noWrap/>
            <w:vAlign w:val="center"/>
            <w:hideMark/>
          </w:tcPr>
          <w:p w14:paraId="268E6148"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383</w:t>
            </w:r>
          </w:p>
        </w:tc>
        <w:tc>
          <w:tcPr>
            <w:tcW w:w="1841" w:type="dxa"/>
            <w:tcBorders>
              <w:top w:val="nil"/>
              <w:left w:val="nil"/>
              <w:bottom w:val="single" w:sz="4" w:space="0" w:color="auto"/>
              <w:right w:val="single" w:sz="4" w:space="0" w:color="auto"/>
            </w:tcBorders>
            <w:shd w:val="clear" w:color="auto" w:fill="auto"/>
            <w:noWrap/>
            <w:vAlign w:val="center"/>
            <w:hideMark/>
          </w:tcPr>
          <w:p w14:paraId="3F36D874"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375</w:t>
            </w:r>
          </w:p>
        </w:tc>
        <w:tc>
          <w:tcPr>
            <w:tcW w:w="1506" w:type="dxa"/>
            <w:tcBorders>
              <w:top w:val="nil"/>
              <w:left w:val="nil"/>
              <w:bottom w:val="single" w:sz="4" w:space="0" w:color="auto"/>
              <w:right w:val="single" w:sz="4" w:space="0" w:color="auto"/>
            </w:tcBorders>
            <w:shd w:val="clear" w:color="auto" w:fill="auto"/>
            <w:noWrap/>
            <w:vAlign w:val="center"/>
            <w:hideMark/>
          </w:tcPr>
          <w:p w14:paraId="361AB70D"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97,91</w:t>
            </w:r>
          </w:p>
        </w:tc>
        <w:tc>
          <w:tcPr>
            <w:tcW w:w="1124" w:type="dxa"/>
            <w:tcBorders>
              <w:top w:val="nil"/>
              <w:left w:val="nil"/>
              <w:bottom w:val="single" w:sz="4" w:space="0" w:color="auto"/>
              <w:right w:val="single" w:sz="4" w:space="0" w:color="auto"/>
            </w:tcBorders>
            <w:shd w:val="clear" w:color="auto" w:fill="auto"/>
            <w:noWrap/>
            <w:vAlign w:val="center"/>
            <w:hideMark/>
          </w:tcPr>
          <w:p w14:paraId="39ED508E"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88,69</w:t>
            </w:r>
          </w:p>
        </w:tc>
      </w:tr>
      <w:tr w:rsidR="006D4E3C" w:rsidRPr="002516D5" w14:paraId="4D41FDBA" w14:textId="77777777" w:rsidTr="006D4E3C">
        <w:trPr>
          <w:trHeight w:val="288"/>
        </w:trPr>
        <w:tc>
          <w:tcPr>
            <w:tcW w:w="1381" w:type="dxa"/>
            <w:tcBorders>
              <w:top w:val="nil"/>
              <w:left w:val="single" w:sz="4" w:space="0" w:color="auto"/>
              <w:bottom w:val="single" w:sz="4" w:space="0" w:color="auto"/>
              <w:right w:val="single" w:sz="4" w:space="0" w:color="auto"/>
            </w:tcBorders>
            <w:shd w:val="clear" w:color="auto" w:fill="auto"/>
            <w:noWrap/>
            <w:vAlign w:val="bottom"/>
            <w:hideMark/>
          </w:tcPr>
          <w:p w14:paraId="6468AFD0" w14:textId="77777777" w:rsidR="006D4E3C" w:rsidRPr="002516D5" w:rsidRDefault="006D4E3C" w:rsidP="006D4E3C">
            <w:pPr>
              <w:spacing w:before="0" w:after="0" w:line="240" w:lineRule="auto"/>
              <w:jc w:val="center"/>
              <w:rPr>
                <w:rFonts w:ascii="Calibri" w:eastAsia="Times New Roman" w:hAnsi="Calibri" w:cs="Calibri"/>
                <w:color w:val="000000"/>
                <w:kern w:val="0"/>
                <w:sz w:val="22"/>
                <w:szCs w:val="22"/>
                <w:lang w:val="tr-TR" w:eastAsia="tr-TR"/>
              </w:rPr>
            </w:pPr>
            <w:r w:rsidRPr="002516D5">
              <w:rPr>
                <w:rFonts w:ascii="Calibri" w:eastAsia="Times New Roman" w:hAnsi="Calibri" w:cs="Calibri"/>
                <w:color w:val="000000"/>
                <w:kern w:val="0"/>
                <w:sz w:val="22"/>
                <w:szCs w:val="22"/>
                <w:lang w:val="tr-TR" w:eastAsia="tr-TR"/>
              </w:rPr>
              <w:t> </w:t>
            </w:r>
          </w:p>
        </w:tc>
        <w:tc>
          <w:tcPr>
            <w:tcW w:w="1951" w:type="dxa"/>
            <w:tcBorders>
              <w:top w:val="nil"/>
              <w:left w:val="nil"/>
              <w:bottom w:val="single" w:sz="4" w:space="0" w:color="auto"/>
              <w:right w:val="single" w:sz="4" w:space="0" w:color="auto"/>
            </w:tcBorders>
            <w:shd w:val="clear" w:color="auto" w:fill="auto"/>
            <w:noWrap/>
            <w:vAlign w:val="center"/>
            <w:hideMark/>
          </w:tcPr>
          <w:p w14:paraId="1F2DB9BF" w14:textId="77777777" w:rsidR="006D4E3C" w:rsidRPr="002516D5" w:rsidRDefault="006D4E3C" w:rsidP="006D4E3C">
            <w:pPr>
              <w:spacing w:before="0" w:after="0" w:line="240" w:lineRule="auto"/>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Acil Tıp</w:t>
            </w:r>
          </w:p>
        </w:tc>
        <w:tc>
          <w:tcPr>
            <w:tcW w:w="1831" w:type="dxa"/>
            <w:tcBorders>
              <w:top w:val="nil"/>
              <w:left w:val="nil"/>
              <w:bottom w:val="single" w:sz="4" w:space="0" w:color="auto"/>
              <w:right w:val="single" w:sz="4" w:space="0" w:color="auto"/>
            </w:tcBorders>
            <w:shd w:val="clear" w:color="auto" w:fill="auto"/>
            <w:noWrap/>
            <w:vAlign w:val="center"/>
            <w:hideMark/>
          </w:tcPr>
          <w:p w14:paraId="383B9F8A"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438</w:t>
            </w:r>
          </w:p>
        </w:tc>
        <w:tc>
          <w:tcPr>
            <w:tcW w:w="1841" w:type="dxa"/>
            <w:tcBorders>
              <w:top w:val="nil"/>
              <w:left w:val="nil"/>
              <w:bottom w:val="single" w:sz="4" w:space="0" w:color="auto"/>
              <w:right w:val="single" w:sz="4" w:space="0" w:color="auto"/>
            </w:tcBorders>
            <w:shd w:val="clear" w:color="auto" w:fill="auto"/>
            <w:noWrap/>
            <w:vAlign w:val="center"/>
            <w:hideMark/>
          </w:tcPr>
          <w:p w14:paraId="62645217"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411</w:t>
            </w:r>
          </w:p>
        </w:tc>
        <w:tc>
          <w:tcPr>
            <w:tcW w:w="1506" w:type="dxa"/>
            <w:tcBorders>
              <w:top w:val="nil"/>
              <w:left w:val="nil"/>
              <w:bottom w:val="single" w:sz="4" w:space="0" w:color="auto"/>
              <w:right w:val="single" w:sz="4" w:space="0" w:color="auto"/>
            </w:tcBorders>
            <w:shd w:val="clear" w:color="auto" w:fill="auto"/>
            <w:noWrap/>
            <w:vAlign w:val="center"/>
            <w:hideMark/>
          </w:tcPr>
          <w:p w14:paraId="3DAE17D8"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93,84</w:t>
            </w:r>
          </w:p>
        </w:tc>
        <w:tc>
          <w:tcPr>
            <w:tcW w:w="1124" w:type="dxa"/>
            <w:tcBorders>
              <w:top w:val="nil"/>
              <w:left w:val="nil"/>
              <w:bottom w:val="single" w:sz="4" w:space="0" w:color="auto"/>
              <w:right w:val="single" w:sz="4" w:space="0" w:color="auto"/>
            </w:tcBorders>
            <w:shd w:val="clear" w:color="auto" w:fill="auto"/>
            <w:noWrap/>
            <w:vAlign w:val="center"/>
            <w:hideMark/>
          </w:tcPr>
          <w:p w14:paraId="5AD58AFD"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73,91</w:t>
            </w:r>
          </w:p>
        </w:tc>
      </w:tr>
      <w:tr w:rsidR="006D4E3C" w:rsidRPr="002516D5" w14:paraId="007744EC" w14:textId="77777777" w:rsidTr="006D4E3C">
        <w:trPr>
          <w:trHeight w:val="288"/>
        </w:trPr>
        <w:tc>
          <w:tcPr>
            <w:tcW w:w="1381" w:type="dxa"/>
            <w:tcBorders>
              <w:top w:val="nil"/>
              <w:left w:val="single" w:sz="4" w:space="0" w:color="auto"/>
              <w:bottom w:val="single" w:sz="4" w:space="0" w:color="auto"/>
              <w:right w:val="single" w:sz="4" w:space="0" w:color="auto"/>
            </w:tcBorders>
            <w:shd w:val="clear" w:color="auto" w:fill="auto"/>
            <w:noWrap/>
            <w:vAlign w:val="bottom"/>
            <w:hideMark/>
          </w:tcPr>
          <w:p w14:paraId="77AF9F09" w14:textId="77777777" w:rsidR="006D4E3C" w:rsidRPr="002516D5" w:rsidRDefault="006D4E3C" w:rsidP="006D4E3C">
            <w:pPr>
              <w:spacing w:before="0" w:after="0" w:line="240" w:lineRule="auto"/>
              <w:jc w:val="center"/>
              <w:rPr>
                <w:rFonts w:ascii="Calibri" w:eastAsia="Times New Roman" w:hAnsi="Calibri" w:cs="Calibri"/>
                <w:color w:val="000000"/>
                <w:kern w:val="0"/>
                <w:sz w:val="22"/>
                <w:szCs w:val="22"/>
                <w:lang w:val="tr-TR" w:eastAsia="tr-TR"/>
              </w:rPr>
            </w:pPr>
            <w:r w:rsidRPr="002516D5">
              <w:rPr>
                <w:rFonts w:ascii="Calibri" w:eastAsia="Times New Roman" w:hAnsi="Calibri" w:cs="Calibri"/>
                <w:color w:val="000000"/>
                <w:kern w:val="0"/>
                <w:sz w:val="22"/>
                <w:szCs w:val="22"/>
                <w:lang w:val="tr-TR" w:eastAsia="tr-TR"/>
              </w:rPr>
              <w:t> </w:t>
            </w:r>
          </w:p>
        </w:tc>
        <w:tc>
          <w:tcPr>
            <w:tcW w:w="1951" w:type="dxa"/>
            <w:tcBorders>
              <w:top w:val="nil"/>
              <w:left w:val="nil"/>
              <w:bottom w:val="single" w:sz="4" w:space="0" w:color="auto"/>
              <w:right w:val="single" w:sz="4" w:space="0" w:color="auto"/>
            </w:tcBorders>
            <w:shd w:val="clear" w:color="auto" w:fill="auto"/>
            <w:noWrap/>
            <w:vAlign w:val="center"/>
            <w:hideMark/>
          </w:tcPr>
          <w:p w14:paraId="27750DA3" w14:textId="77777777" w:rsidR="006D4E3C" w:rsidRPr="002516D5" w:rsidRDefault="006D4E3C" w:rsidP="006D4E3C">
            <w:pPr>
              <w:spacing w:before="0" w:after="0" w:line="240" w:lineRule="auto"/>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Radyoloji</w:t>
            </w:r>
          </w:p>
        </w:tc>
        <w:tc>
          <w:tcPr>
            <w:tcW w:w="1831" w:type="dxa"/>
            <w:tcBorders>
              <w:top w:val="nil"/>
              <w:left w:val="nil"/>
              <w:bottom w:val="single" w:sz="4" w:space="0" w:color="auto"/>
              <w:right w:val="single" w:sz="4" w:space="0" w:color="auto"/>
            </w:tcBorders>
            <w:shd w:val="clear" w:color="auto" w:fill="auto"/>
            <w:noWrap/>
            <w:vAlign w:val="center"/>
            <w:hideMark/>
          </w:tcPr>
          <w:p w14:paraId="5098F94F"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368</w:t>
            </w:r>
          </w:p>
        </w:tc>
        <w:tc>
          <w:tcPr>
            <w:tcW w:w="1841" w:type="dxa"/>
            <w:tcBorders>
              <w:top w:val="nil"/>
              <w:left w:val="nil"/>
              <w:bottom w:val="single" w:sz="4" w:space="0" w:color="auto"/>
              <w:right w:val="single" w:sz="4" w:space="0" w:color="auto"/>
            </w:tcBorders>
            <w:shd w:val="clear" w:color="auto" w:fill="auto"/>
            <w:noWrap/>
            <w:vAlign w:val="center"/>
            <w:hideMark/>
          </w:tcPr>
          <w:p w14:paraId="17A13666"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366</w:t>
            </w:r>
          </w:p>
        </w:tc>
        <w:tc>
          <w:tcPr>
            <w:tcW w:w="1506" w:type="dxa"/>
            <w:tcBorders>
              <w:top w:val="nil"/>
              <w:left w:val="nil"/>
              <w:bottom w:val="single" w:sz="4" w:space="0" w:color="auto"/>
              <w:right w:val="single" w:sz="4" w:space="0" w:color="auto"/>
            </w:tcBorders>
            <w:shd w:val="clear" w:color="auto" w:fill="auto"/>
            <w:noWrap/>
            <w:vAlign w:val="center"/>
            <w:hideMark/>
          </w:tcPr>
          <w:p w14:paraId="1EB0B3B5"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99,46</w:t>
            </w:r>
          </w:p>
        </w:tc>
        <w:tc>
          <w:tcPr>
            <w:tcW w:w="1124" w:type="dxa"/>
            <w:tcBorders>
              <w:top w:val="nil"/>
              <w:left w:val="nil"/>
              <w:bottom w:val="single" w:sz="4" w:space="0" w:color="auto"/>
              <w:right w:val="single" w:sz="4" w:space="0" w:color="auto"/>
            </w:tcBorders>
            <w:shd w:val="clear" w:color="auto" w:fill="auto"/>
            <w:noWrap/>
            <w:vAlign w:val="center"/>
            <w:hideMark/>
          </w:tcPr>
          <w:p w14:paraId="7BEAF99F"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84,58</w:t>
            </w:r>
          </w:p>
        </w:tc>
      </w:tr>
      <w:tr w:rsidR="006D4E3C" w:rsidRPr="002516D5" w14:paraId="604537CC" w14:textId="77777777" w:rsidTr="006D4E3C">
        <w:trPr>
          <w:trHeight w:val="288"/>
        </w:trPr>
        <w:tc>
          <w:tcPr>
            <w:tcW w:w="1381" w:type="dxa"/>
            <w:tcBorders>
              <w:top w:val="nil"/>
              <w:left w:val="single" w:sz="4" w:space="0" w:color="auto"/>
              <w:bottom w:val="single" w:sz="4" w:space="0" w:color="auto"/>
              <w:right w:val="single" w:sz="4" w:space="0" w:color="auto"/>
            </w:tcBorders>
            <w:shd w:val="clear" w:color="auto" w:fill="auto"/>
            <w:noWrap/>
            <w:vAlign w:val="bottom"/>
            <w:hideMark/>
          </w:tcPr>
          <w:p w14:paraId="7A9BC475" w14:textId="77777777" w:rsidR="006D4E3C" w:rsidRPr="002516D5" w:rsidRDefault="006D4E3C" w:rsidP="006D4E3C">
            <w:pPr>
              <w:spacing w:before="0" w:after="0" w:line="240" w:lineRule="auto"/>
              <w:jc w:val="center"/>
              <w:rPr>
                <w:rFonts w:ascii="Calibri" w:eastAsia="Times New Roman" w:hAnsi="Calibri" w:cs="Calibri"/>
                <w:color w:val="000000"/>
                <w:kern w:val="0"/>
                <w:sz w:val="22"/>
                <w:szCs w:val="22"/>
                <w:lang w:val="tr-TR" w:eastAsia="tr-TR"/>
              </w:rPr>
            </w:pPr>
            <w:r w:rsidRPr="002516D5">
              <w:rPr>
                <w:rFonts w:ascii="Calibri" w:eastAsia="Times New Roman" w:hAnsi="Calibri" w:cs="Calibri"/>
                <w:color w:val="000000"/>
                <w:kern w:val="0"/>
                <w:sz w:val="22"/>
                <w:szCs w:val="22"/>
                <w:lang w:val="tr-TR" w:eastAsia="tr-TR"/>
              </w:rPr>
              <w:t> </w:t>
            </w:r>
          </w:p>
        </w:tc>
        <w:tc>
          <w:tcPr>
            <w:tcW w:w="1951" w:type="dxa"/>
            <w:tcBorders>
              <w:top w:val="nil"/>
              <w:left w:val="nil"/>
              <w:bottom w:val="single" w:sz="4" w:space="0" w:color="auto"/>
              <w:right w:val="single" w:sz="4" w:space="0" w:color="auto"/>
            </w:tcBorders>
            <w:shd w:val="clear" w:color="auto" w:fill="auto"/>
            <w:noWrap/>
            <w:vAlign w:val="center"/>
            <w:hideMark/>
          </w:tcPr>
          <w:p w14:paraId="44CCBB95" w14:textId="77777777" w:rsidR="006D4E3C" w:rsidRPr="002516D5" w:rsidRDefault="006D4E3C" w:rsidP="006D4E3C">
            <w:pPr>
              <w:spacing w:before="0" w:after="0" w:line="240" w:lineRule="auto"/>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Üroloji</w:t>
            </w:r>
          </w:p>
        </w:tc>
        <w:tc>
          <w:tcPr>
            <w:tcW w:w="1831" w:type="dxa"/>
            <w:tcBorders>
              <w:top w:val="nil"/>
              <w:left w:val="nil"/>
              <w:bottom w:val="single" w:sz="4" w:space="0" w:color="auto"/>
              <w:right w:val="single" w:sz="4" w:space="0" w:color="auto"/>
            </w:tcBorders>
            <w:shd w:val="clear" w:color="auto" w:fill="auto"/>
            <w:noWrap/>
            <w:vAlign w:val="center"/>
            <w:hideMark/>
          </w:tcPr>
          <w:p w14:paraId="7D452AE7"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384</w:t>
            </w:r>
          </w:p>
        </w:tc>
        <w:tc>
          <w:tcPr>
            <w:tcW w:w="1841" w:type="dxa"/>
            <w:tcBorders>
              <w:top w:val="nil"/>
              <w:left w:val="nil"/>
              <w:bottom w:val="single" w:sz="4" w:space="0" w:color="auto"/>
              <w:right w:val="single" w:sz="4" w:space="0" w:color="auto"/>
            </w:tcBorders>
            <w:shd w:val="clear" w:color="auto" w:fill="auto"/>
            <w:noWrap/>
            <w:vAlign w:val="center"/>
            <w:hideMark/>
          </w:tcPr>
          <w:p w14:paraId="618BCFB6"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371</w:t>
            </w:r>
          </w:p>
        </w:tc>
        <w:tc>
          <w:tcPr>
            <w:tcW w:w="1506" w:type="dxa"/>
            <w:tcBorders>
              <w:top w:val="nil"/>
              <w:left w:val="nil"/>
              <w:bottom w:val="single" w:sz="4" w:space="0" w:color="auto"/>
              <w:right w:val="single" w:sz="4" w:space="0" w:color="auto"/>
            </w:tcBorders>
            <w:shd w:val="clear" w:color="auto" w:fill="auto"/>
            <w:noWrap/>
            <w:vAlign w:val="center"/>
            <w:hideMark/>
          </w:tcPr>
          <w:p w14:paraId="4BAC5341"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96,61</w:t>
            </w:r>
          </w:p>
        </w:tc>
        <w:tc>
          <w:tcPr>
            <w:tcW w:w="1124" w:type="dxa"/>
            <w:tcBorders>
              <w:top w:val="nil"/>
              <w:left w:val="nil"/>
              <w:bottom w:val="single" w:sz="4" w:space="0" w:color="auto"/>
              <w:right w:val="single" w:sz="4" w:space="0" w:color="auto"/>
            </w:tcBorders>
            <w:shd w:val="clear" w:color="auto" w:fill="auto"/>
            <w:noWrap/>
            <w:vAlign w:val="center"/>
            <w:hideMark/>
          </w:tcPr>
          <w:p w14:paraId="2D02D229"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75,59</w:t>
            </w:r>
          </w:p>
        </w:tc>
      </w:tr>
      <w:tr w:rsidR="006D4E3C" w:rsidRPr="002516D5" w14:paraId="573A8035" w14:textId="77777777" w:rsidTr="006D4E3C">
        <w:trPr>
          <w:trHeight w:val="288"/>
        </w:trPr>
        <w:tc>
          <w:tcPr>
            <w:tcW w:w="1381" w:type="dxa"/>
            <w:tcBorders>
              <w:top w:val="nil"/>
              <w:left w:val="single" w:sz="4" w:space="0" w:color="auto"/>
              <w:bottom w:val="single" w:sz="4" w:space="0" w:color="auto"/>
              <w:right w:val="single" w:sz="4" w:space="0" w:color="auto"/>
            </w:tcBorders>
            <w:shd w:val="clear" w:color="auto" w:fill="auto"/>
            <w:noWrap/>
            <w:vAlign w:val="bottom"/>
            <w:hideMark/>
          </w:tcPr>
          <w:p w14:paraId="5A7A8332" w14:textId="77777777" w:rsidR="006D4E3C" w:rsidRPr="002516D5" w:rsidRDefault="006D4E3C" w:rsidP="006D4E3C">
            <w:pPr>
              <w:spacing w:before="0" w:after="0" w:line="240" w:lineRule="auto"/>
              <w:jc w:val="center"/>
              <w:rPr>
                <w:rFonts w:ascii="Calibri" w:eastAsia="Times New Roman" w:hAnsi="Calibri" w:cs="Calibri"/>
                <w:color w:val="000000"/>
                <w:kern w:val="0"/>
                <w:sz w:val="22"/>
                <w:szCs w:val="22"/>
                <w:lang w:val="tr-TR" w:eastAsia="tr-TR"/>
              </w:rPr>
            </w:pPr>
            <w:r w:rsidRPr="002516D5">
              <w:rPr>
                <w:rFonts w:ascii="Calibri" w:eastAsia="Times New Roman" w:hAnsi="Calibri" w:cs="Calibri"/>
                <w:color w:val="000000"/>
                <w:kern w:val="0"/>
                <w:sz w:val="22"/>
                <w:szCs w:val="22"/>
                <w:lang w:val="tr-TR" w:eastAsia="tr-TR"/>
              </w:rPr>
              <w:t> </w:t>
            </w:r>
          </w:p>
        </w:tc>
        <w:tc>
          <w:tcPr>
            <w:tcW w:w="1951" w:type="dxa"/>
            <w:tcBorders>
              <w:top w:val="nil"/>
              <w:left w:val="nil"/>
              <w:bottom w:val="single" w:sz="4" w:space="0" w:color="auto"/>
              <w:right w:val="single" w:sz="4" w:space="0" w:color="auto"/>
            </w:tcBorders>
            <w:shd w:val="clear" w:color="auto" w:fill="auto"/>
            <w:noWrap/>
            <w:vAlign w:val="center"/>
            <w:hideMark/>
          </w:tcPr>
          <w:p w14:paraId="2907F932" w14:textId="77777777" w:rsidR="006D4E3C" w:rsidRPr="002516D5" w:rsidRDefault="006D4E3C" w:rsidP="006D4E3C">
            <w:pPr>
              <w:spacing w:before="0" w:after="0" w:line="240" w:lineRule="auto"/>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Adli Tıp</w:t>
            </w:r>
          </w:p>
        </w:tc>
        <w:tc>
          <w:tcPr>
            <w:tcW w:w="1831" w:type="dxa"/>
            <w:tcBorders>
              <w:top w:val="nil"/>
              <w:left w:val="nil"/>
              <w:bottom w:val="single" w:sz="4" w:space="0" w:color="auto"/>
              <w:right w:val="single" w:sz="4" w:space="0" w:color="auto"/>
            </w:tcBorders>
            <w:shd w:val="clear" w:color="auto" w:fill="auto"/>
            <w:noWrap/>
            <w:vAlign w:val="center"/>
            <w:hideMark/>
          </w:tcPr>
          <w:p w14:paraId="31EFB973"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369</w:t>
            </w:r>
          </w:p>
        </w:tc>
        <w:tc>
          <w:tcPr>
            <w:tcW w:w="1841" w:type="dxa"/>
            <w:tcBorders>
              <w:top w:val="nil"/>
              <w:left w:val="nil"/>
              <w:bottom w:val="single" w:sz="4" w:space="0" w:color="auto"/>
              <w:right w:val="single" w:sz="4" w:space="0" w:color="auto"/>
            </w:tcBorders>
            <w:shd w:val="clear" w:color="auto" w:fill="auto"/>
            <w:noWrap/>
            <w:vAlign w:val="center"/>
            <w:hideMark/>
          </w:tcPr>
          <w:p w14:paraId="54AA32CA"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361</w:t>
            </w:r>
          </w:p>
        </w:tc>
        <w:tc>
          <w:tcPr>
            <w:tcW w:w="1506" w:type="dxa"/>
            <w:tcBorders>
              <w:top w:val="nil"/>
              <w:left w:val="nil"/>
              <w:bottom w:val="single" w:sz="4" w:space="0" w:color="auto"/>
              <w:right w:val="single" w:sz="4" w:space="0" w:color="auto"/>
            </w:tcBorders>
            <w:shd w:val="clear" w:color="auto" w:fill="auto"/>
            <w:noWrap/>
            <w:vAlign w:val="center"/>
            <w:hideMark/>
          </w:tcPr>
          <w:p w14:paraId="206B4A33"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97,83</w:t>
            </w:r>
          </w:p>
        </w:tc>
        <w:tc>
          <w:tcPr>
            <w:tcW w:w="1124" w:type="dxa"/>
            <w:tcBorders>
              <w:top w:val="nil"/>
              <w:left w:val="nil"/>
              <w:bottom w:val="single" w:sz="4" w:space="0" w:color="auto"/>
              <w:right w:val="single" w:sz="4" w:space="0" w:color="auto"/>
            </w:tcBorders>
            <w:shd w:val="clear" w:color="auto" w:fill="auto"/>
            <w:noWrap/>
            <w:vAlign w:val="center"/>
            <w:hideMark/>
          </w:tcPr>
          <w:p w14:paraId="4F0A3FB2"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76,32</w:t>
            </w:r>
          </w:p>
        </w:tc>
      </w:tr>
      <w:tr w:rsidR="006D4E3C" w:rsidRPr="002516D5" w14:paraId="49574FB0" w14:textId="77777777" w:rsidTr="006D4E3C">
        <w:trPr>
          <w:trHeight w:val="288"/>
        </w:trPr>
        <w:tc>
          <w:tcPr>
            <w:tcW w:w="1381" w:type="dxa"/>
            <w:tcBorders>
              <w:top w:val="nil"/>
              <w:left w:val="single" w:sz="4" w:space="0" w:color="auto"/>
              <w:bottom w:val="single" w:sz="4" w:space="0" w:color="auto"/>
              <w:right w:val="single" w:sz="4" w:space="0" w:color="auto"/>
            </w:tcBorders>
            <w:shd w:val="clear" w:color="auto" w:fill="auto"/>
            <w:noWrap/>
            <w:vAlign w:val="bottom"/>
            <w:hideMark/>
          </w:tcPr>
          <w:p w14:paraId="7A554459" w14:textId="77777777" w:rsidR="006D4E3C" w:rsidRPr="002516D5" w:rsidRDefault="006D4E3C" w:rsidP="006D4E3C">
            <w:pPr>
              <w:spacing w:before="0" w:after="0" w:line="240" w:lineRule="auto"/>
              <w:jc w:val="center"/>
              <w:rPr>
                <w:rFonts w:ascii="Calibri" w:eastAsia="Times New Roman" w:hAnsi="Calibri" w:cs="Calibri"/>
                <w:color w:val="000000"/>
                <w:kern w:val="0"/>
                <w:sz w:val="22"/>
                <w:szCs w:val="22"/>
                <w:lang w:val="tr-TR" w:eastAsia="tr-TR"/>
              </w:rPr>
            </w:pPr>
            <w:r w:rsidRPr="002516D5">
              <w:rPr>
                <w:rFonts w:ascii="Calibri" w:eastAsia="Times New Roman" w:hAnsi="Calibri" w:cs="Calibri"/>
                <w:color w:val="000000"/>
                <w:kern w:val="0"/>
                <w:sz w:val="22"/>
                <w:szCs w:val="22"/>
                <w:lang w:val="tr-TR" w:eastAsia="tr-TR"/>
              </w:rPr>
              <w:t> </w:t>
            </w:r>
          </w:p>
        </w:tc>
        <w:tc>
          <w:tcPr>
            <w:tcW w:w="1951" w:type="dxa"/>
            <w:tcBorders>
              <w:top w:val="nil"/>
              <w:left w:val="nil"/>
              <w:bottom w:val="single" w:sz="4" w:space="0" w:color="auto"/>
              <w:right w:val="single" w:sz="4" w:space="0" w:color="auto"/>
            </w:tcBorders>
            <w:shd w:val="clear" w:color="auto" w:fill="auto"/>
            <w:noWrap/>
            <w:vAlign w:val="center"/>
            <w:hideMark/>
          </w:tcPr>
          <w:p w14:paraId="342BF508" w14:textId="77777777" w:rsidR="006D4E3C" w:rsidRPr="002516D5" w:rsidRDefault="006D4E3C" w:rsidP="006D4E3C">
            <w:pPr>
              <w:spacing w:before="0" w:after="0" w:line="240" w:lineRule="auto"/>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Psikiyatri</w:t>
            </w:r>
          </w:p>
        </w:tc>
        <w:tc>
          <w:tcPr>
            <w:tcW w:w="1831" w:type="dxa"/>
            <w:tcBorders>
              <w:top w:val="nil"/>
              <w:left w:val="nil"/>
              <w:bottom w:val="single" w:sz="4" w:space="0" w:color="auto"/>
              <w:right w:val="single" w:sz="4" w:space="0" w:color="auto"/>
            </w:tcBorders>
            <w:shd w:val="clear" w:color="auto" w:fill="auto"/>
            <w:noWrap/>
            <w:vAlign w:val="center"/>
            <w:hideMark/>
          </w:tcPr>
          <w:p w14:paraId="15640090"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391</w:t>
            </w:r>
          </w:p>
        </w:tc>
        <w:tc>
          <w:tcPr>
            <w:tcW w:w="1841" w:type="dxa"/>
            <w:tcBorders>
              <w:top w:val="nil"/>
              <w:left w:val="nil"/>
              <w:bottom w:val="single" w:sz="4" w:space="0" w:color="auto"/>
              <w:right w:val="single" w:sz="4" w:space="0" w:color="auto"/>
            </w:tcBorders>
            <w:shd w:val="clear" w:color="auto" w:fill="auto"/>
            <w:noWrap/>
            <w:vAlign w:val="center"/>
            <w:hideMark/>
          </w:tcPr>
          <w:p w14:paraId="387640D2"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380</w:t>
            </w:r>
          </w:p>
        </w:tc>
        <w:tc>
          <w:tcPr>
            <w:tcW w:w="1506" w:type="dxa"/>
            <w:tcBorders>
              <w:top w:val="nil"/>
              <w:left w:val="nil"/>
              <w:bottom w:val="single" w:sz="4" w:space="0" w:color="auto"/>
              <w:right w:val="single" w:sz="4" w:space="0" w:color="auto"/>
            </w:tcBorders>
            <w:shd w:val="clear" w:color="auto" w:fill="auto"/>
            <w:noWrap/>
            <w:vAlign w:val="center"/>
            <w:hideMark/>
          </w:tcPr>
          <w:p w14:paraId="2BA18E15"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97,19</w:t>
            </w:r>
          </w:p>
        </w:tc>
        <w:tc>
          <w:tcPr>
            <w:tcW w:w="1124" w:type="dxa"/>
            <w:tcBorders>
              <w:top w:val="nil"/>
              <w:left w:val="nil"/>
              <w:bottom w:val="single" w:sz="4" w:space="0" w:color="auto"/>
              <w:right w:val="single" w:sz="4" w:space="0" w:color="auto"/>
            </w:tcBorders>
            <w:shd w:val="clear" w:color="auto" w:fill="auto"/>
            <w:noWrap/>
            <w:vAlign w:val="center"/>
            <w:hideMark/>
          </w:tcPr>
          <w:p w14:paraId="6FD494A4"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76,85</w:t>
            </w:r>
          </w:p>
        </w:tc>
      </w:tr>
      <w:tr w:rsidR="006D4E3C" w:rsidRPr="002516D5" w14:paraId="0EABC525" w14:textId="77777777" w:rsidTr="006D4E3C">
        <w:trPr>
          <w:trHeight w:val="288"/>
        </w:trPr>
        <w:tc>
          <w:tcPr>
            <w:tcW w:w="1381" w:type="dxa"/>
            <w:tcBorders>
              <w:top w:val="nil"/>
              <w:left w:val="single" w:sz="4" w:space="0" w:color="auto"/>
              <w:bottom w:val="single" w:sz="4" w:space="0" w:color="auto"/>
              <w:right w:val="single" w:sz="4" w:space="0" w:color="auto"/>
            </w:tcBorders>
            <w:shd w:val="clear" w:color="auto" w:fill="auto"/>
            <w:noWrap/>
            <w:vAlign w:val="bottom"/>
            <w:hideMark/>
          </w:tcPr>
          <w:p w14:paraId="3598F35F" w14:textId="77777777" w:rsidR="006D4E3C" w:rsidRPr="002516D5" w:rsidRDefault="006D4E3C" w:rsidP="006D4E3C">
            <w:pPr>
              <w:spacing w:before="0" w:after="0" w:line="240" w:lineRule="auto"/>
              <w:jc w:val="center"/>
              <w:rPr>
                <w:rFonts w:ascii="Calibri" w:eastAsia="Times New Roman" w:hAnsi="Calibri" w:cs="Calibri"/>
                <w:color w:val="000000"/>
                <w:kern w:val="0"/>
                <w:sz w:val="22"/>
                <w:szCs w:val="22"/>
                <w:lang w:val="tr-TR" w:eastAsia="tr-TR"/>
              </w:rPr>
            </w:pPr>
            <w:r w:rsidRPr="002516D5">
              <w:rPr>
                <w:rFonts w:ascii="Calibri" w:eastAsia="Times New Roman" w:hAnsi="Calibri" w:cs="Calibri"/>
                <w:color w:val="000000"/>
                <w:kern w:val="0"/>
                <w:sz w:val="22"/>
                <w:szCs w:val="22"/>
                <w:lang w:val="tr-TR" w:eastAsia="tr-TR"/>
              </w:rPr>
              <w:t> </w:t>
            </w:r>
          </w:p>
        </w:tc>
        <w:tc>
          <w:tcPr>
            <w:tcW w:w="1951" w:type="dxa"/>
            <w:tcBorders>
              <w:top w:val="nil"/>
              <w:left w:val="nil"/>
              <w:bottom w:val="single" w:sz="4" w:space="0" w:color="auto"/>
              <w:right w:val="single" w:sz="4" w:space="0" w:color="auto"/>
            </w:tcBorders>
            <w:shd w:val="clear" w:color="auto" w:fill="auto"/>
            <w:noWrap/>
            <w:vAlign w:val="center"/>
            <w:hideMark/>
          </w:tcPr>
          <w:p w14:paraId="47BD5496" w14:textId="77777777" w:rsidR="006D4E3C" w:rsidRPr="002516D5" w:rsidRDefault="006D4E3C" w:rsidP="006D4E3C">
            <w:pPr>
              <w:spacing w:before="0" w:after="0" w:line="240" w:lineRule="auto"/>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Nöroloji-</w:t>
            </w:r>
            <w:proofErr w:type="spellStart"/>
            <w:r w:rsidRPr="002516D5">
              <w:rPr>
                <w:rFonts w:ascii="Arial" w:eastAsia="Times New Roman" w:hAnsi="Arial" w:cs="Arial"/>
                <w:color w:val="000000"/>
                <w:kern w:val="0"/>
                <w:lang w:val="tr-TR" w:eastAsia="tr-TR"/>
              </w:rPr>
              <w:t>Nöroşirüjü</w:t>
            </w:r>
            <w:proofErr w:type="spellEnd"/>
          </w:p>
        </w:tc>
        <w:tc>
          <w:tcPr>
            <w:tcW w:w="1831" w:type="dxa"/>
            <w:tcBorders>
              <w:top w:val="nil"/>
              <w:left w:val="nil"/>
              <w:bottom w:val="single" w:sz="4" w:space="0" w:color="auto"/>
              <w:right w:val="single" w:sz="4" w:space="0" w:color="auto"/>
            </w:tcBorders>
            <w:shd w:val="clear" w:color="auto" w:fill="auto"/>
            <w:noWrap/>
            <w:vAlign w:val="center"/>
            <w:hideMark/>
          </w:tcPr>
          <w:p w14:paraId="4562C680"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377</w:t>
            </w:r>
          </w:p>
        </w:tc>
        <w:tc>
          <w:tcPr>
            <w:tcW w:w="1841" w:type="dxa"/>
            <w:tcBorders>
              <w:top w:val="nil"/>
              <w:left w:val="nil"/>
              <w:bottom w:val="single" w:sz="4" w:space="0" w:color="auto"/>
              <w:right w:val="single" w:sz="4" w:space="0" w:color="auto"/>
            </w:tcBorders>
            <w:shd w:val="clear" w:color="auto" w:fill="auto"/>
            <w:noWrap/>
            <w:vAlign w:val="center"/>
            <w:hideMark/>
          </w:tcPr>
          <w:p w14:paraId="7965E554"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367</w:t>
            </w:r>
          </w:p>
        </w:tc>
        <w:tc>
          <w:tcPr>
            <w:tcW w:w="1506" w:type="dxa"/>
            <w:tcBorders>
              <w:top w:val="nil"/>
              <w:left w:val="nil"/>
              <w:bottom w:val="single" w:sz="4" w:space="0" w:color="auto"/>
              <w:right w:val="single" w:sz="4" w:space="0" w:color="auto"/>
            </w:tcBorders>
            <w:shd w:val="clear" w:color="auto" w:fill="auto"/>
            <w:noWrap/>
            <w:vAlign w:val="center"/>
            <w:hideMark/>
          </w:tcPr>
          <w:p w14:paraId="551BB6A2"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97,35</w:t>
            </w:r>
          </w:p>
        </w:tc>
        <w:tc>
          <w:tcPr>
            <w:tcW w:w="1124" w:type="dxa"/>
            <w:tcBorders>
              <w:top w:val="nil"/>
              <w:left w:val="nil"/>
              <w:bottom w:val="single" w:sz="4" w:space="0" w:color="auto"/>
              <w:right w:val="single" w:sz="4" w:space="0" w:color="auto"/>
            </w:tcBorders>
            <w:shd w:val="clear" w:color="auto" w:fill="auto"/>
            <w:noWrap/>
            <w:vAlign w:val="center"/>
            <w:hideMark/>
          </w:tcPr>
          <w:p w14:paraId="233A4D14"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72,91</w:t>
            </w:r>
          </w:p>
        </w:tc>
      </w:tr>
      <w:tr w:rsidR="006D4E3C" w:rsidRPr="002516D5" w14:paraId="3E133321" w14:textId="77777777" w:rsidTr="006D4E3C">
        <w:trPr>
          <w:trHeight w:val="288"/>
        </w:trPr>
        <w:tc>
          <w:tcPr>
            <w:tcW w:w="1381" w:type="dxa"/>
            <w:tcBorders>
              <w:top w:val="nil"/>
              <w:left w:val="single" w:sz="4" w:space="0" w:color="auto"/>
              <w:bottom w:val="single" w:sz="4" w:space="0" w:color="auto"/>
              <w:right w:val="single" w:sz="4" w:space="0" w:color="auto"/>
            </w:tcBorders>
            <w:shd w:val="clear" w:color="auto" w:fill="auto"/>
            <w:noWrap/>
            <w:vAlign w:val="bottom"/>
            <w:hideMark/>
          </w:tcPr>
          <w:p w14:paraId="6EB6DDDA" w14:textId="77777777" w:rsidR="006D4E3C" w:rsidRPr="002516D5" w:rsidRDefault="006D4E3C" w:rsidP="006D4E3C">
            <w:pPr>
              <w:spacing w:before="0" w:after="0" w:line="240" w:lineRule="auto"/>
              <w:jc w:val="center"/>
              <w:rPr>
                <w:rFonts w:ascii="Calibri" w:eastAsia="Times New Roman" w:hAnsi="Calibri" w:cs="Calibri"/>
                <w:color w:val="000000"/>
                <w:kern w:val="0"/>
                <w:sz w:val="22"/>
                <w:szCs w:val="22"/>
                <w:lang w:val="tr-TR" w:eastAsia="tr-TR"/>
              </w:rPr>
            </w:pPr>
            <w:r w:rsidRPr="002516D5">
              <w:rPr>
                <w:rFonts w:ascii="Calibri" w:eastAsia="Times New Roman" w:hAnsi="Calibri" w:cs="Calibri"/>
                <w:color w:val="000000"/>
                <w:kern w:val="0"/>
                <w:sz w:val="22"/>
                <w:szCs w:val="22"/>
                <w:lang w:val="tr-TR" w:eastAsia="tr-TR"/>
              </w:rPr>
              <w:t> </w:t>
            </w:r>
          </w:p>
        </w:tc>
        <w:tc>
          <w:tcPr>
            <w:tcW w:w="1951" w:type="dxa"/>
            <w:tcBorders>
              <w:top w:val="nil"/>
              <w:left w:val="nil"/>
              <w:bottom w:val="single" w:sz="4" w:space="0" w:color="auto"/>
              <w:right w:val="single" w:sz="4" w:space="0" w:color="auto"/>
            </w:tcBorders>
            <w:shd w:val="clear" w:color="auto" w:fill="auto"/>
            <w:noWrap/>
            <w:vAlign w:val="center"/>
            <w:hideMark/>
          </w:tcPr>
          <w:p w14:paraId="7869E3FC" w14:textId="77777777" w:rsidR="006D4E3C" w:rsidRPr="002516D5" w:rsidRDefault="006D4E3C" w:rsidP="006D4E3C">
            <w:pPr>
              <w:spacing w:before="0" w:after="0" w:line="240" w:lineRule="auto"/>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Solunum</w:t>
            </w:r>
          </w:p>
        </w:tc>
        <w:tc>
          <w:tcPr>
            <w:tcW w:w="1831" w:type="dxa"/>
            <w:tcBorders>
              <w:top w:val="nil"/>
              <w:left w:val="nil"/>
              <w:bottom w:val="single" w:sz="4" w:space="0" w:color="auto"/>
              <w:right w:val="single" w:sz="4" w:space="0" w:color="auto"/>
            </w:tcBorders>
            <w:shd w:val="clear" w:color="auto" w:fill="auto"/>
            <w:noWrap/>
            <w:vAlign w:val="center"/>
            <w:hideMark/>
          </w:tcPr>
          <w:p w14:paraId="115C3B0D"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383</w:t>
            </w:r>
          </w:p>
        </w:tc>
        <w:tc>
          <w:tcPr>
            <w:tcW w:w="1841" w:type="dxa"/>
            <w:tcBorders>
              <w:top w:val="nil"/>
              <w:left w:val="nil"/>
              <w:bottom w:val="single" w:sz="4" w:space="0" w:color="auto"/>
              <w:right w:val="single" w:sz="4" w:space="0" w:color="auto"/>
            </w:tcBorders>
            <w:shd w:val="clear" w:color="auto" w:fill="auto"/>
            <w:noWrap/>
            <w:vAlign w:val="center"/>
            <w:hideMark/>
          </w:tcPr>
          <w:p w14:paraId="1A5228FB"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371</w:t>
            </w:r>
          </w:p>
        </w:tc>
        <w:tc>
          <w:tcPr>
            <w:tcW w:w="1506" w:type="dxa"/>
            <w:tcBorders>
              <w:top w:val="nil"/>
              <w:left w:val="nil"/>
              <w:bottom w:val="single" w:sz="4" w:space="0" w:color="auto"/>
              <w:right w:val="single" w:sz="4" w:space="0" w:color="auto"/>
            </w:tcBorders>
            <w:shd w:val="clear" w:color="auto" w:fill="auto"/>
            <w:noWrap/>
            <w:vAlign w:val="center"/>
            <w:hideMark/>
          </w:tcPr>
          <w:p w14:paraId="5CFAF50E"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96,87</w:t>
            </w:r>
          </w:p>
        </w:tc>
        <w:tc>
          <w:tcPr>
            <w:tcW w:w="1124" w:type="dxa"/>
            <w:tcBorders>
              <w:top w:val="nil"/>
              <w:left w:val="nil"/>
              <w:bottom w:val="single" w:sz="4" w:space="0" w:color="auto"/>
              <w:right w:val="single" w:sz="4" w:space="0" w:color="auto"/>
            </w:tcBorders>
            <w:shd w:val="clear" w:color="auto" w:fill="auto"/>
            <w:noWrap/>
            <w:vAlign w:val="center"/>
            <w:hideMark/>
          </w:tcPr>
          <w:p w14:paraId="22980C0E"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69,83</w:t>
            </w:r>
          </w:p>
        </w:tc>
      </w:tr>
      <w:tr w:rsidR="006D4E3C" w:rsidRPr="002516D5" w14:paraId="44EB468A" w14:textId="77777777" w:rsidTr="006D4E3C">
        <w:trPr>
          <w:trHeight w:val="288"/>
        </w:trPr>
        <w:tc>
          <w:tcPr>
            <w:tcW w:w="1381" w:type="dxa"/>
            <w:tcBorders>
              <w:top w:val="nil"/>
              <w:left w:val="single" w:sz="4" w:space="0" w:color="auto"/>
              <w:bottom w:val="single" w:sz="4" w:space="0" w:color="auto"/>
              <w:right w:val="single" w:sz="4" w:space="0" w:color="auto"/>
            </w:tcBorders>
            <w:shd w:val="clear" w:color="auto" w:fill="auto"/>
            <w:noWrap/>
            <w:vAlign w:val="bottom"/>
            <w:hideMark/>
          </w:tcPr>
          <w:p w14:paraId="019D3BC1" w14:textId="77777777" w:rsidR="006D4E3C" w:rsidRPr="002516D5" w:rsidRDefault="006D4E3C" w:rsidP="006D4E3C">
            <w:pPr>
              <w:spacing w:before="0" w:after="0" w:line="240" w:lineRule="auto"/>
              <w:jc w:val="center"/>
              <w:rPr>
                <w:rFonts w:ascii="Calibri" w:eastAsia="Times New Roman" w:hAnsi="Calibri" w:cs="Calibri"/>
                <w:color w:val="000000"/>
                <w:kern w:val="0"/>
                <w:sz w:val="22"/>
                <w:szCs w:val="22"/>
                <w:lang w:val="tr-TR" w:eastAsia="tr-TR"/>
              </w:rPr>
            </w:pPr>
            <w:r w:rsidRPr="002516D5">
              <w:rPr>
                <w:rFonts w:ascii="Calibri" w:eastAsia="Times New Roman" w:hAnsi="Calibri" w:cs="Calibri"/>
                <w:color w:val="000000"/>
                <w:kern w:val="0"/>
                <w:sz w:val="22"/>
                <w:szCs w:val="22"/>
                <w:lang w:val="tr-TR" w:eastAsia="tr-TR"/>
              </w:rPr>
              <w:t> </w:t>
            </w:r>
          </w:p>
        </w:tc>
        <w:tc>
          <w:tcPr>
            <w:tcW w:w="1951" w:type="dxa"/>
            <w:tcBorders>
              <w:top w:val="nil"/>
              <w:left w:val="nil"/>
              <w:bottom w:val="single" w:sz="4" w:space="0" w:color="auto"/>
              <w:right w:val="single" w:sz="4" w:space="0" w:color="auto"/>
            </w:tcBorders>
            <w:shd w:val="clear" w:color="auto" w:fill="auto"/>
            <w:noWrap/>
            <w:vAlign w:val="center"/>
            <w:hideMark/>
          </w:tcPr>
          <w:p w14:paraId="080A0886" w14:textId="77777777" w:rsidR="006D4E3C" w:rsidRPr="002516D5" w:rsidRDefault="006D4E3C" w:rsidP="006D4E3C">
            <w:pPr>
              <w:spacing w:before="0" w:after="0" w:line="240" w:lineRule="auto"/>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Dolaşım</w:t>
            </w:r>
          </w:p>
        </w:tc>
        <w:tc>
          <w:tcPr>
            <w:tcW w:w="1831" w:type="dxa"/>
            <w:tcBorders>
              <w:top w:val="nil"/>
              <w:left w:val="nil"/>
              <w:bottom w:val="single" w:sz="4" w:space="0" w:color="auto"/>
              <w:right w:val="single" w:sz="4" w:space="0" w:color="auto"/>
            </w:tcBorders>
            <w:shd w:val="clear" w:color="auto" w:fill="auto"/>
            <w:noWrap/>
            <w:vAlign w:val="center"/>
            <w:hideMark/>
          </w:tcPr>
          <w:p w14:paraId="03F5B302"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395</w:t>
            </w:r>
          </w:p>
        </w:tc>
        <w:tc>
          <w:tcPr>
            <w:tcW w:w="1841" w:type="dxa"/>
            <w:tcBorders>
              <w:top w:val="nil"/>
              <w:left w:val="nil"/>
              <w:bottom w:val="single" w:sz="4" w:space="0" w:color="auto"/>
              <w:right w:val="single" w:sz="4" w:space="0" w:color="auto"/>
            </w:tcBorders>
            <w:shd w:val="clear" w:color="auto" w:fill="auto"/>
            <w:noWrap/>
            <w:vAlign w:val="center"/>
            <w:hideMark/>
          </w:tcPr>
          <w:p w14:paraId="03E106CB"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372</w:t>
            </w:r>
          </w:p>
        </w:tc>
        <w:tc>
          <w:tcPr>
            <w:tcW w:w="1506" w:type="dxa"/>
            <w:tcBorders>
              <w:top w:val="nil"/>
              <w:left w:val="nil"/>
              <w:bottom w:val="single" w:sz="4" w:space="0" w:color="auto"/>
              <w:right w:val="single" w:sz="4" w:space="0" w:color="auto"/>
            </w:tcBorders>
            <w:shd w:val="clear" w:color="auto" w:fill="auto"/>
            <w:noWrap/>
            <w:vAlign w:val="center"/>
            <w:hideMark/>
          </w:tcPr>
          <w:p w14:paraId="6ACE5845"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94,18</w:t>
            </w:r>
          </w:p>
        </w:tc>
        <w:tc>
          <w:tcPr>
            <w:tcW w:w="1124" w:type="dxa"/>
            <w:tcBorders>
              <w:top w:val="nil"/>
              <w:left w:val="nil"/>
              <w:bottom w:val="single" w:sz="4" w:space="0" w:color="auto"/>
              <w:right w:val="single" w:sz="4" w:space="0" w:color="auto"/>
            </w:tcBorders>
            <w:shd w:val="clear" w:color="auto" w:fill="auto"/>
            <w:noWrap/>
            <w:vAlign w:val="center"/>
            <w:hideMark/>
          </w:tcPr>
          <w:p w14:paraId="091D524F" w14:textId="77777777" w:rsidR="006D4E3C" w:rsidRPr="002516D5" w:rsidRDefault="006D4E3C" w:rsidP="006D4E3C">
            <w:pPr>
              <w:spacing w:before="0" w:after="0" w:line="240" w:lineRule="auto"/>
              <w:jc w:val="center"/>
              <w:rPr>
                <w:rFonts w:ascii="Arial" w:eastAsia="Times New Roman" w:hAnsi="Arial" w:cs="Arial"/>
                <w:color w:val="000000"/>
                <w:kern w:val="0"/>
                <w:lang w:val="tr-TR" w:eastAsia="tr-TR"/>
              </w:rPr>
            </w:pPr>
            <w:r w:rsidRPr="002516D5">
              <w:rPr>
                <w:rFonts w:ascii="Arial" w:eastAsia="Times New Roman" w:hAnsi="Arial" w:cs="Arial"/>
                <w:color w:val="000000"/>
                <w:kern w:val="0"/>
                <w:lang w:val="tr-TR" w:eastAsia="tr-TR"/>
              </w:rPr>
              <w:t>69,88</w:t>
            </w:r>
          </w:p>
        </w:tc>
      </w:tr>
    </w:tbl>
    <w:p w14:paraId="4E99D766" w14:textId="77777777" w:rsidR="00CF6F94" w:rsidRPr="002516D5" w:rsidRDefault="00CF6F94">
      <w:pPr>
        <w:rPr>
          <w:rFonts w:ascii="Century Gothic" w:hAnsi="Century Gothic"/>
          <w:b/>
          <w:sz w:val="24"/>
          <w:lang w:val="tr-TR"/>
        </w:rPr>
      </w:pPr>
    </w:p>
    <w:p w14:paraId="57680FCC" w14:textId="4E32F906" w:rsidR="00CF6F94" w:rsidRPr="002516D5" w:rsidRDefault="00CF6F94">
      <w:pPr>
        <w:rPr>
          <w:rFonts w:ascii="Century Gothic" w:hAnsi="Century Gothic"/>
          <w:b/>
          <w:sz w:val="24"/>
          <w:lang w:val="tr-TR"/>
        </w:rPr>
      </w:pPr>
      <w:r w:rsidRPr="002516D5">
        <w:rPr>
          <w:rFonts w:ascii="Century Gothic" w:hAnsi="Century Gothic"/>
          <w:b/>
          <w:sz w:val="24"/>
          <w:lang w:val="tr-TR"/>
        </w:rPr>
        <w:br w:type="page"/>
      </w:r>
    </w:p>
    <w:p w14:paraId="12B689B4" w14:textId="41B6135A" w:rsidR="00CF6F94" w:rsidRPr="002516D5" w:rsidRDefault="00CF6F94" w:rsidP="00CF6F94">
      <w:pPr>
        <w:spacing w:line="360" w:lineRule="auto"/>
        <w:jc w:val="both"/>
        <w:rPr>
          <w:rFonts w:ascii="Times New Roman" w:hAnsi="Times New Roman" w:cs="Times New Roman"/>
          <w:b/>
          <w:bCs/>
          <w:sz w:val="24"/>
          <w:szCs w:val="24"/>
          <w:lang w:val="tr-TR"/>
        </w:rPr>
      </w:pPr>
      <w:r w:rsidRPr="002516D5">
        <w:rPr>
          <w:rFonts w:ascii="Times New Roman" w:hAnsi="Times New Roman" w:cs="Times New Roman"/>
          <w:b/>
          <w:bCs/>
          <w:sz w:val="24"/>
          <w:szCs w:val="24"/>
          <w:lang w:val="tr-TR"/>
        </w:rPr>
        <w:lastRenderedPageBreak/>
        <w:t xml:space="preserve">2020-2021 eğitim döneminin son 3 yıl başarı düzeyi ile karşılaştırılması </w:t>
      </w:r>
    </w:p>
    <w:p w14:paraId="4863F29E" w14:textId="014D3F00" w:rsidR="00CF6F94" w:rsidRPr="002516D5" w:rsidRDefault="00CF6F94" w:rsidP="00CF6F94">
      <w:pPr>
        <w:spacing w:line="360" w:lineRule="auto"/>
        <w:jc w:val="both"/>
        <w:rPr>
          <w:rFonts w:ascii="Times New Roman" w:hAnsi="Times New Roman" w:cs="Times New Roman"/>
          <w:sz w:val="24"/>
          <w:szCs w:val="24"/>
          <w:lang w:val="tr-TR"/>
        </w:rPr>
      </w:pPr>
      <w:r w:rsidRPr="002516D5">
        <w:rPr>
          <w:rFonts w:ascii="Times New Roman" w:hAnsi="Times New Roman" w:cs="Times New Roman"/>
          <w:sz w:val="24"/>
          <w:szCs w:val="24"/>
          <w:lang w:val="tr-TR"/>
        </w:rPr>
        <w:t xml:space="preserve">Planlı çevrimiçi eğitim döneminde (2020-2021) </w:t>
      </w:r>
      <w:r w:rsidRPr="002516D5">
        <w:rPr>
          <w:rFonts w:ascii="Times New Roman" w:hAnsi="Times New Roman" w:cs="Times New Roman"/>
          <w:b/>
          <w:sz w:val="24"/>
          <w:szCs w:val="24"/>
          <w:lang w:val="tr-TR"/>
        </w:rPr>
        <w:t xml:space="preserve">ASOS </w:t>
      </w:r>
      <w:proofErr w:type="gramStart"/>
      <w:r w:rsidRPr="002516D5">
        <w:rPr>
          <w:rFonts w:ascii="Times New Roman" w:hAnsi="Times New Roman" w:cs="Times New Roman"/>
          <w:b/>
          <w:sz w:val="24"/>
          <w:szCs w:val="24"/>
          <w:lang w:val="tr-TR"/>
        </w:rPr>
        <w:t>( Akademik</w:t>
      </w:r>
      <w:proofErr w:type="gramEnd"/>
      <w:r w:rsidRPr="002516D5">
        <w:rPr>
          <w:rFonts w:ascii="Times New Roman" w:hAnsi="Times New Roman" w:cs="Times New Roman"/>
          <w:b/>
          <w:sz w:val="24"/>
          <w:szCs w:val="24"/>
          <w:lang w:val="tr-TR"/>
        </w:rPr>
        <w:t xml:space="preserve"> Sınav Otomasyon Sistemi) soru bankası</w:t>
      </w:r>
      <w:r w:rsidRPr="002516D5">
        <w:rPr>
          <w:rFonts w:ascii="Times New Roman" w:hAnsi="Times New Roman" w:cs="Times New Roman"/>
          <w:sz w:val="24"/>
          <w:szCs w:val="24"/>
          <w:lang w:val="tr-TR"/>
        </w:rPr>
        <w:t xml:space="preserve"> üzerinden yapılması uygun hale gelen çevrimiçi sınavlarda 2018-2019 eğitim dönemine benzer olduğu ve not ortalama ve başarı ortalamalarının bir önceki yıla yani pandeminin başladığı ve acil olarak uzaktan eğitime geçilen 2019-2020 eğitim yılına kıyasla tekrar düştüğü gözlendi. Aynı durum dönem 2 ve dönem 3 başarı durumlarında da tespit edildi (Grafik 1,2).</w:t>
      </w:r>
    </w:p>
    <w:p w14:paraId="3D5F74E9" w14:textId="77777777" w:rsidR="00CF6F94" w:rsidRPr="002516D5" w:rsidRDefault="00CF6F94" w:rsidP="00CF6F94">
      <w:pPr>
        <w:rPr>
          <w:b/>
          <w:sz w:val="24"/>
          <w:szCs w:val="24"/>
          <w:lang w:val="tr-TR"/>
        </w:rPr>
      </w:pPr>
      <w:r w:rsidRPr="002516D5">
        <w:rPr>
          <w:b/>
          <w:sz w:val="24"/>
          <w:szCs w:val="24"/>
          <w:lang w:val="tr-TR"/>
        </w:rPr>
        <w:t>Grafik 1: Dönem 1-2-3 son üç yıl not ortalamaları</w:t>
      </w:r>
    </w:p>
    <w:p w14:paraId="1214DC80" w14:textId="77777777" w:rsidR="00CF6F94" w:rsidRPr="002516D5" w:rsidRDefault="00CF6F94" w:rsidP="00CF6F94">
      <w:pPr>
        <w:spacing w:line="360" w:lineRule="auto"/>
        <w:jc w:val="both"/>
        <w:rPr>
          <w:rFonts w:ascii="Times New Roman" w:hAnsi="Times New Roman" w:cs="Times New Roman"/>
          <w:b/>
          <w:sz w:val="24"/>
          <w:szCs w:val="24"/>
          <w:lang w:val="tr-TR"/>
        </w:rPr>
      </w:pPr>
    </w:p>
    <w:p w14:paraId="455BC369" w14:textId="77777777" w:rsidR="00CF6F94" w:rsidRPr="002516D5" w:rsidRDefault="00CF6F94" w:rsidP="00CF6F94">
      <w:pPr>
        <w:spacing w:line="360" w:lineRule="auto"/>
        <w:jc w:val="both"/>
        <w:rPr>
          <w:rFonts w:ascii="Times New Roman" w:hAnsi="Times New Roman" w:cs="Times New Roman"/>
          <w:b/>
          <w:sz w:val="24"/>
          <w:szCs w:val="24"/>
          <w:lang w:val="tr-TR"/>
        </w:rPr>
      </w:pPr>
      <w:r w:rsidRPr="002516D5">
        <w:rPr>
          <w:rFonts w:ascii="Times New Roman" w:hAnsi="Times New Roman" w:cs="Times New Roman"/>
          <w:b/>
          <w:noProof/>
          <w:sz w:val="24"/>
          <w:szCs w:val="24"/>
          <w:lang w:val="tr-TR" w:eastAsia="tr-TR"/>
        </w:rPr>
        <w:drawing>
          <wp:inline distT="0" distB="0" distL="0" distR="0" wp14:anchorId="5B48FD8B" wp14:editId="1A3397B6">
            <wp:extent cx="4584700" cy="2755900"/>
            <wp:effectExtent l="0" t="0" r="6350" b="6350"/>
            <wp:docPr id="37" name="Resim 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94">
                      <a:extLst>
                        <a:ext uri="{28A0092B-C50C-407E-A947-70E740481C1C}">
                          <a14:useLocalDpi xmlns:a14="http://schemas.microsoft.com/office/drawing/2010/main" val="0"/>
                        </a:ext>
                      </a:extLst>
                    </a:blip>
                    <a:srcRect/>
                    <a:stretch>
                      <a:fillRect/>
                    </a:stretch>
                  </pic:blipFill>
                  <pic:spPr bwMode="auto">
                    <a:xfrm>
                      <a:off x="0" y="0"/>
                      <a:ext cx="4584700" cy="2755900"/>
                    </a:xfrm>
                    <a:prstGeom prst="rect">
                      <a:avLst/>
                    </a:prstGeom>
                    <a:noFill/>
                  </pic:spPr>
                </pic:pic>
              </a:graphicData>
            </a:graphic>
          </wp:inline>
        </w:drawing>
      </w:r>
    </w:p>
    <w:p w14:paraId="6C6473BA" w14:textId="77777777" w:rsidR="00CF6F94" w:rsidRPr="002516D5" w:rsidRDefault="00CF6F94" w:rsidP="00CF6F94">
      <w:pPr>
        <w:spacing w:line="360" w:lineRule="auto"/>
        <w:jc w:val="both"/>
        <w:rPr>
          <w:rFonts w:ascii="Times New Roman" w:hAnsi="Times New Roman" w:cs="Times New Roman"/>
          <w:b/>
          <w:sz w:val="24"/>
          <w:szCs w:val="24"/>
          <w:lang w:val="tr-TR"/>
        </w:rPr>
      </w:pPr>
    </w:p>
    <w:p w14:paraId="64B88594" w14:textId="77777777" w:rsidR="00CF6F94" w:rsidRPr="002516D5" w:rsidRDefault="00CF6F94" w:rsidP="00CF6F94">
      <w:pPr>
        <w:spacing w:line="360" w:lineRule="auto"/>
        <w:jc w:val="both"/>
        <w:rPr>
          <w:rFonts w:ascii="Times New Roman" w:hAnsi="Times New Roman" w:cs="Times New Roman"/>
          <w:b/>
          <w:sz w:val="24"/>
          <w:szCs w:val="24"/>
          <w:lang w:val="tr-TR"/>
        </w:rPr>
      </w:pPr>
    </w:p>
    <w:p w14:paraId="15E964E5" w14:textId="77777777" w:rsidR="00CF6F94" w:rsidRPr="002516D5" w:rsidRDefault="00CF6F94" w:rsidP="00CF6F94">
      <w:pPr>
        <w:spacing w:line="360" w:lineRule="auto"/>
        <w:jc w:val="both"/>
        <w:rPr>
          <w:rFonts w:ascii="Times New Roman" w:hAnsi="Times New Roman" w:cs="Times New Roman"/>
          <w:b/>
          <w:sz w:val="24"/>
          <w:szCs w:val="24"/>
          <w:lang w:val="tr-TR"/>
        </w:rPr>
      </w:pPr>
    </w:p>
    <w:p w14:paraId="35D06EC6" w14:textId="0B769CA9" w:rsidR="00CF6F94" w:rsidRPr="002516D5" w:rsidRDefault="00CF6F94">
      <w:pPr>
        <w:rPr>
          <w:rFonts w:ascii="Times New Roman" w:hAnsi="Times New Roman" w:cs="Times New Roman"/>
          <w:b/>
          <w:sz w:val="24"/>
          <w:szCs w:val="24"/>
          <w:lang w:val="tr-TR"/>
        </w:rPr>
      </w:pPr>
      <w:r w:rsidRPr="002516D5">
        <w:rPr>
          <w:rFonts w:ascii="Times New Roman" w:hAnsi="Times New Roman" w:cs="Times New Roman"/>
          <w:b/>
          <w:sz w:val="24"/>
          <w:szCs w:val="24"/>
          <w:lang w:val="tr-TR"/>
        </w:rPr>
        <w:br w:type="page"/>
      </w:r>
    </w:p>
    <w:p w14:paraId="6064BD53" w14:textId="77777777" w:rsidR="00CF6F94" w:rsidRPr="002516D5" w:rsidRDefault="00CF6F94" w:rsidP="00CF6F94">
      <w:pPr>
        <w:spacing w:line="360" w:lineRule="auto"/>
        <w:jc w:val="both"/>
        <w:rPr>
          <w:rFonts w:ascii="Times New Roman" w:hAnsi="Times New Roman" w:cs="Times New Roman"/>
          <w:b/>
          <w:sz w:val="24"/>
          <w:szCs w:val="24"/>
          <w:lang w:val="tr-TR"/>
        </w:rPr>
      </w:pPr>
    </w:p>
    <w:p w14:paraId="0E65FAC2" w14:textId="77777777" w:rsidR="00CF6F94" w:rsidRPr="002516D5" w:rsidRDefault="00CF6F94" w:rsidP="00CF6F94">
      <w:pPr>
        <w:spacing w:line="360" w:lineRule="auto"/>
        <w:jc w:val="both"/>
        <w:rPr>
          <w:rFonts w:ascii="Times New Roman" w:hAnsi="Times New Roman" w:cs="Times New Roman"/>
          <w:b/>
          <w:bCs/>
          <w:sz w:val="24"/>
          <w:szCs w:val="24"/>
          <w:lang w:val="tr-TR"/>
        </w:rPr>
      </w:pPr>
      <w:r w:rsidRPr="002516D5">
        <w:rPr>
          <w:rFonts w:ascii="Times New Roman" w:hAnsi="Times New Roman" w:cs="Times New Roman"/>
          <w:b/>
          <w:bCs/>
          <w:sz w:val="24"/>
          <w:szCs w:val="24"/>
          <w:lang w:val="tr-TR"/>
        </w:rPr>
        <w:t xml:space="preserve">Grafik 2: Dönem 1,2,3 son üç yıl başarı ortalamaları </w:t>
      </w:r>
    </w:p>
    <w:p w14:paraId="7951AD3B" w14:textId="77777777" w:rsidR="00CF6F94" w:rsidRPr="002516D5" w:rsidRDefault="00CF6F94" w:rsidP="00CF6F94">
      <w:pPr>
        <w:spacing w:line="360" w:lineRule="auto"/>
        <w:jc w:val="both"/>
        <w:rPr>
          <w:rFonts w:ascii="Times New Roman" w:hAnsi="Times New Roman" w:cs="Times New Roman"/>
          <w:b/>
          <w:sz w:val="24"/>
          <w:szCs w:val="24"/>
          <w:lang w:val="tr-TR"/>
        </w:rPr>
      </w:pPr>
      <w:r w:rsidRPr="002516D5">
        <w:rPr>
          <w:rFonts w:ascii="Times New Roman" w:hAnsi="Times New Roman" w:cs="Times New Roman"/>
          <w:b/>
          <w:noProof/>
          <w:sz w:val="24"/>
          <w:szCs w:val="24"/>
          <w:lang w:val="tr-TR" w:eastAsia="tr-TR"/>
        </w:rPr>
        <w:drawing>
          <wp:inline distT="0" distB="0" distL="0" distR="0" wp14:anchorId="484FEF44" wp14:editId="3D9AEEDA">
            <wp:extent cx="4584700" cy="2755900"/>
            <wp:effectExtent l="0" t="0" r="6350" b="6350"/>
            <wp:docPr id="38" name="Resim 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95">
                      <a:extLst>
                        <a:ext uri="{28A0092B-C50C-407E-A947-70E740481C1C}">
                          <a14:useLocalDpi xmlns:a14="http://schemas.microsoft.com/office/drawing/2010/main" val="0"/>
                        </a:ext>
                      </a:extLst>
                    </a:blip>
                    <a:srcRect/>
                    <a:stretch>
                      <a:fillRect/>
                    </a:stretch>
                  </pic:blipFill>
                  <pic:spPr bwMode="auto">
                    <a:xfrm>
                      <a:off x="0" y="0"/>
                      <a:ext cx="4584700" cy="2755900"/>
                    </a:xfrm>
                    <a:prstGeom prst="rect">
                      <a:avLst/>
                    </a:prstGeom>
                    <a:noFill/>
                  </pic:spPr>
                </pic:pic>
              </a:graphicData>
            </a:graphic>
          </wp:inline>
        </w:drawing>
      </w:r>
    </w:p>
    <w:p w14:paraId="4D6F9895" w14:textId="77777777" w:rsidR="00CF6F94" w:rsidRPr="002516D5" w:rsidRDefault="00CF6F94" w:rsidP="00CF6F94">
      <w:pPr>
        <w:spacing w:line="360" w:lineRule="auto"/>
        <w:jc w:val="both"/>
        <w:rPr>
          <w:rFonts w:ascii="Times New Roman" w:hAnsi="Times New Roman" w:cs="Times New Roman"/>
          <w:sz w:val="24"/>
          <w:szCs w:val="24"/>
          <w:lang w:val="tr-TR"/>
        </w:rPr>
      </w:pPr>
      <w:r w:rsidRPr="002516D5">
        <w:rPr>
          <w:rFonts w:ascii="Times New Roman" w:hAnsi="Times New Roman" w:cs="Times New Roman"/>
          <w:sz w:val="24"/>
          <w:szCs w:val="24"/>
          <w:lang w:val="tr-TR"/>
        </w:rPr>
        <w:t>Dönem 4 sınavları incelendiğinde, Bütünleşik Cerrahi, Bütünleşik Dahiliye, Çocuk Sağlığı ve Hastalıkları ve Kadın Hastalıkları ve Doğum gibi büyük stajlarda, 2019-2020 eğitim döneminde not ortalama ve başarı ortalamalarının yükseldiği, ancak planlı uzaktan eğitime geçildiği ve ASOS soru bankası üzerinden çevrimiçi yapıldığı 2020-2021 eğitim döneminde not ortalama ve başarı ortalamalarının 2018-2019 eğitim dönemine benzer olduğu görüldü (Grafik 3,4).</w:t>
      </w:r>
    </w:p>
    <w:p w14:paraId="4A468CB1" w14:textId="77777777" w:rsidR="00CF6F94" w:rsidRPr="002516D5" w:rsidRDefault="00CF6F94" w:rsidP="00CF6F94">
      <w:pPr>
        <w:spacing w:line="360" w:lineRule="auto"/>
        <w:jc w:val="both"/>
        <w:rPr>
          <w:rFonts w:ascii="Times New Roman" w:hAnsi="Times New Roman" w:cs="Times New Roman"/>
          <w:b/>
          <w:bCs/>
          <w:sz w:val="24"/>
          <w:szCs w:val="24"/>
          <w:lang w:val="tr-TR"/>
        </w:rPr>
      </w:pPr>
      <w:r w:rsidRPr="002516D5">
        <w:rPr>
          <w:rFonts w:ascii="Times New Roman" w:hAnsi="Times New Roman" w:cs="Times New Roman"/>
          <w:b/>
          <w:bCs/>
          <w:sz w:val="24"/>
          <w:szCs w:val="24"/>
          <w:lang w:val="tr-TR"/>
        </w:rPr>
        <w:t>Grafik 3: Dönem 4 son üç yıl başarı ortalamaları</w:t>
      </w:r>
    </w:p>
    <w:p w14:paraId="0F90497B" w14:textId="77777777" w:rsidR="00CF6F94" w:rsidRPr="002516D5" w:rsidRDefault="00CF6F94" w:rsidP="00CF6F94">
      <w:pPr>
        <w:rPr>
          <w:rFonts w:ascii="Times New Roman" w:hAnsi="Times New Roman" w:cs="Times New Roman"/>
          <w:sz w:val="24"/>
          <w:szCs w:val="24"/>
          <w:lang w:val="tr-TR"/>
        </w:rPr>
      </w:pPr>
      <w:r w:rsidRPr="002516D5">
        <w:rPr>
          <w:noProof/>
          <w:lang w:val="tr-TR" w:eastAsia="tr-TR"/>
        </w:rPr>
        <w:drawing>
          <wp:inline distT="0" distB="0" distL="0" distR="0" wp14:anchorId="7BC9F14A" wp14:editId="0D3AAAC2">
            <wp:extent cx="4572000" cy="2743200"/>
            <wp:effectExtent l="0" t="0" r="0" b="0"/>
            <wp:docPr id="39" name="Grafik 39"/>
            <wp:cNvGraphicFramePr/>
            <a:graphic xmlns:a="http://schemas.openxmlformats.org/drawingml/2006/main">
              <a:graphicData uri="http://schemas.openxmlformats.org/drawingml/2006/chart">
                <c:chart xmlns:c="http://schemas.openxmlformats.org/drawingml/2006/chart" xmlns:r="http://schemas.openxmlformats.org/officeDocument/2006/relationships" r:id="rId96"/>
              </a:graphicData>
            </a:graphic>
          </wp:inline>
        </w:drawing>
      </w:r>
      <w:r w:rsidRPr="002516D5">
        <w:rPr>
          <w:rFonts w:ascii="Times New Roman" w:hAnsi="Times New Roman" w:cs="Times New Roman"/>
          <w:sz w:val="24"/>
          <w:szCs w:val="24"/>
          <w:lang w:val="tr-TR"/>
        </w:rPr>
        <w:br w:type="page"/>
      </w:r>
    </w:p>
    <w:p w14:paraId="2D5FABBB" w14:textId="77777777" w:rsidR="00CF6F94" w:rsidRPr="002516D5" w:rsidRDefault="00CF6F94" w:rsidP="00CF6F94">
      <w:pPr>
        <w:spacing w:line="360" w:lineRule="auto"/>
        <w:jc w:val="both"/>
        <w:rPr>
          <w:rFonts w:ascii="Times New Roman" w:hAnsi="Times New Roman" w:cs="Times New Roman"/>
          <w:sz w:val="24"/>
          <w:szCs w:val="24"/>
          <w:lang w:val="tr-TR"/>
        </w:rPr>
      </w:pPr>
    </w:p>
    <w:p w14:paraId="4A4BF9AD" w14:textId="77777777" w:rsidR="00CF6F94" w:rsidRPr="002516D5" w:rsidRDefault="00CF6F94" w:rsidP="00CF6F94">
      <w:pPr>
        <w:spacing w:line="360" w:lineRule="auto"/>
        <w:jc w:val="both"/>
        <w:rPr>
          <w:rFonts w:ascii="Times New Roman" w:hAnsi="Times New Roman" w:cs="Times New Roman"/>
          <w:b/>
          <w:noProof/>
          <w:sz w:val="24"/>
          <w:szCs w:val="24"/>
          <w:lang w:val="tr-TR" w:eastAsia="tr-TR"/>
        </w:rPr>
      </w:pPr>
      <w:r w:rsidRPr="002516D5">
        <w:rPr>
          <w:rFonts w:ascii="Times New Roman" w:hAnsi="Times New Roman" w:cs="Times New Roman"/>
          <w:b/>
          <w:noProof/>
          <w:sz w:val="24"/>
          <w:szCs w:val="24"/>
          <w:lang w:val="tr-TR" w:eastAsia="tr-TR"/>
        </w:rPr>
        <w:t>Grafik 4: Dönem IV pandemi öncesi-pandemi sonrası not ortalamaları</w:t>
      </w:r>
    </w:p>
    <w:p w14:paraId="5FB64C65" w14:textId="77777777" w:rsidR="00CF6F94" w:rsidRPr="002516D5" w:rsidRDefault="00CF6F94" w:rsidP="00CF6F94">
      <w:pPr>
        <w:spacing w:line="360" w:lineRule="auto"/>
        <w:jc w:val="both"/>
        <w:rPr>
          <w:rFonts w:ascii="Times New Roman" w:hAnsi="Times New Roman" w:cs="Times New Roman"/>
          <w:b/>
          <w:sz w:val="24"/>
          <w:szCs w:val="24"/>
          <w:lang w:val="tr-TR"/>
        </w:rPr>
      </w:pPr>
      <w:r w:rsidRPr="002516D5">
        <w:rPr>
          <w:rFonts w:ascii="Times New Roman" w:hAnsi="Times New Roman" w:cs="Times New Roman"/>
          <w:b/>
          <w:noProof/>
          <w:sz w:val="24"/>
          <w:szCs w:val="24"/>
          <w:lang w:val="tr-TR" w:eastAsia="tr-TR"/>
        </w:rPr>
        <w:drawing>
          <wp:inline distT="0" distB="0" distL="0" distR="0" wp14:anchorId="1EB58628" wp14:editId="34E8706B">
            <wp:extent cx="4584700" cy="2755900"/>
            <wp:effectExtent l="0" t="0" r="6350" b="6350"/>
            <wp:docPr id="40" name="Resim 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97">
                      <a:extLst>
                        <a:ext uri="{28A0092B-C50C-407E-A947-70E740481C1C}">
                          <a14:useLocalDpi xmlns:a14="http://schemas.microsoft.com/office/drawing/2010/main" val="0"/>
                        </a:ext>
                      </a:extLst>
                    </a:blip>
                    <a:srcRect/>
                    <a:stretch>
                      <a:fillRect/>
                    </a:stretch>
                  </pic:blipFill>
                  <pic:spPr bwMode="auto">
                    <a:xfrm>
                      <a:off x="0" y="0"/>
                      <a:ext cx="4584700" cy="2755900"/>
                    </a:xfrm>
                    <a:prstGeom prst="rect">
                      <a:avLst/>
                    </a:prstGeom>
                    <a:noFill/>
                  </pic:spPr>
                </pic:pic>
              </a:graphicData>
            </a:graphic>
          </wp:inline>
        </w:drawing>
      </w:r>
    </w:p>
    <w:p w14:paraId="6F9DA3C4" w14:textId="77777777" w:rsidR="00CF6F94" w:rsidRPr="002516D5" w:rsidRDefault="00CF6F94" w:rsidP="00CF6F94">
      <w:pPr>
        <w:spacing w:line="360" w:lineRule="auto"/>
        <w:jc w:val="both"/>
        <w:rPr>
          <w:rFonts w:ascii="Times New Roman" w:hAnsi="Times New Roman" w:cs="Times New Roman"/>
          <w:b/>
          <w:sz w:val="24"/>
          <w:szCs w:val="24"/>
          <w:lang w:val="tr-TR"/>
        </w:rPr>
      </w:pPr>
    </w:p>
    <w:p w14:paraId="0DA097AF" w14:textId="37C13DBA" w:rsidR="00CF6F94" w:rsidRPr="002516D5" w:rsidRDefault="00CF6F94" w:rsidP="00CF6F94">
      <w:pPr>
        <w:spacing w:line="360" w:lineRule="auto"/>
        <w:jc w:val="both"/>
        <w:rPr>
          <w:rFonts w:ascii="Times New Roman" w:hAnsi="Times New Roman" w:cs="Times New Roman"/>
          <w:sz w:val="24"/>
          <w:szCs w:val="24"/>
          <w:lang w:val="tr-TR"/>
        </w:rPr>
      </w:pPr>
      <w:r w:rsidRPr="002516D5">
        <w:rPr>
          <w:rFonts w:ascii="Times New Roman" w:hAnsi="Times New Roman" w:cs="Times New Roman"/>
          <w:sz w:val="24"/>
          <w:szCs w:val="24"/>
          <w:lang w:val="tr-TR"/>
        </w:rPr>
        <w:t xml:space="preserve">Dönem 5 sınavlarının değerlendirilme sonuçları Grafik 5 ve 6’da izlenmektedir. </w:t>
      </w:r>
    </w:p>
    <w:p w14:paraId="0EA13EE1" w14:textId="13BFF026" w:rsidR="00CF6F94" w:rsidRPr="002516D5" w:rsidRDefault="00CF6F94">
      <w:pPr>
        <w:rPr>
          <w:rFonts w:ascii="Times New Roman" w:hAnsi="Times New Roman" w:cs="Times New Roman"/>
          <w:b/>
          <w:sz w:val="24"/>
          <w:szCs w:val="24"/>
          <w:lang w:val="tr-TR"/>
        </w:rPr>
      </w:pPr>
      <w:r w:rsidRPr="002516D5">
        <w:rPr>
          <w:rFonts w:ascii="Times New Roman" w:hAnsi="Times New Roman" w:cs="Times New Roman"/>
          <w:b/>
          <w:sz w:val="24"/>
          <w:szCs w:val="24"/>
          <w:lang w:val="tr-TR"/>
        </w:rPr>
        <w:br w:type="page"/>
      </w:r>
    </w:p>
    <w:p w14:paraId="456C90DC" w14:textId="77777777" w:rsidR="00CF6F94" w:rsidRPr="002516D5" w:rsidRDefault="00CF6F94" w:rsidP="00CF6F94">
      <w:pPr>
        <w:spacing w:line="360" w:lineRule="auto"/>
        <w:jc w:val="both"/>
        <w:rPr>
          <w:rFonts w:ascii="Times New Roman" w:hAnsi="Times New Roman" w:cs="Times New Roman"/>
          <w:b/>
          <w:sz w:val="24"/>
          <w:szCs w:val="24"/>
          <w:lang w:val="tr-TR"/>
        </w:rPr>
      </w:pPr>
    </w:p>
    <w:p w14:paraId="5AF604B2" w14:textId="77777777" w:rsidR="00CF6F94" w:rsidRPr="002516D5" w:rsidRDefault="00CF6F94" w:rsidP="00CF6F94">
      <w:pPr>
        <w:spacing w:line="360" w:lineRule="auto"/>
        <w:jc w:val="both"/>
        <w:rPr>
          <w:rFonts w:ascii="Times New Roman" w:hAnsi="Times New Roman" w:cs="Times New Roman"/>
          <w:b/>
          <w:sz w:val="24"/>
          <w:szCs w:val="24"/>
          <w:lang w:val="tr-TR"/>
        </w:rPr>
      </w:pPr>
      <w:r w:rsidRPr="002516D5">
        <w:rPr>
          <w:rFonts w:ascii="Times New Roman" w:hAnsi="Times New Roman" w:cs="Times New Roman"/>
          <w:b/>
          <w:sz w:val="24"/>
          <w:szCs w:val="24"/>
          <w:lang w:val="tr-TR"/>
        </w:rPr>
        <w:t>Grafik 5: dönem 5 son üç yıl başarı ortalamaları</w:t>
      </w:r>
    </w:p>
    <w:p w14:paraId="2B1EFB07" w14:textId="77777777" w:rsidR="00CF6F94" w:rsidRPr="002516D5" w:rsidRDefault="00CF6F94" w:rsidP="00CF6F94">
      <w:pPr>
        <w:spacing w:line="360" w:lineRule="auto"/>
        <w:jc w:val="both"/>
        <w:rPr>
          <w:rFonts w:ascii="Times New Roman" w:hAnsi="Times New Roman" w:cs="Times New Roman"/>
          <w:b/>
          <w:sz w:val="24"/>
          <w:szCs w:val="24"/>
          <w:lang w:val="tr-TR"/>
        </w:rPr>
      </w:pPr>
      <w:r w:rsidRPr="002516D5">
        <w:rPr>
          <w:noProof/>
          <w:lang w:val="tr-TR" w:eastAsia="tr-TR"/>
        </w:rPr>
        <w:drawing>
          <wp:inline distT="0" distB="0" distL="0" distR="0" wp14:anchorId="542D8213" wp14:editId="70E3FE7F">
            <wp:extent cx="5629275" cy="2730500"/>
            <wp:effectExtent l="0" t="0" r="9525" b="12700"/>
            <wp:docPr id="41" name="Grafik 41"/>
            <wp:cNvGraphicFramePr/>
            <a:graphic xmlns:a="http://schemas.openxmlformats.org/drawingml/2006/main">
              <a:graphicData uri="http://schemas.openxmlformats.org/drawingml/2006/chart">
                <c:chart xmlns:c="http://schemas.openxmlformats.org/drawingml/2006/chart" xmlns:r="http://schemas.openxmlformats.org/officeDocument/2006/relationships" r:id="rId98"/>
              </a:graphicData>
            </a:graphic>
          </wp:inline>
        </w:drawing>
      </w:r>
    </w:p>
    <w:p w14:paraId="5E9117A1" w14:textId="77777777" w:rsidR="00CF6F94" w:rsidRPr="002516D5" w:rsidRDefault="00CF6F94" w:rsidP="00CF6F94">
      <w:pPr>
        <w:spacing w:line="360" w:lineRule="auto"/>
        <w:jc w:val="both"/>
        <w:rPr>
          <w:rFonts w:ascii="Times New Roman" w:hAnsi="Times New Roman" w:cs="Times New Roman"/>
          <w:b/>
          <w:sz w:val="24"/>
          <w:szCs w:val="24"/>
          <w:lang w:val="tr-TR"/>
        </w:rPr>
      </w:pPr>
    </w:p>
    <w:p w14:paraId="7F445E64" w14:textId="77777777" w:rsidR="00CF6F94" w:rsidRPr="002516D5" w:rsidRDefault="00CF6F94" w:rsidP="00CF6F94">
      <w:pPr>
        <w:spacing w:line="360" w:lineRule="auto"/>
        <w:jc w:val="both"/>
        <w:rPr>
          <w:rFonts w:ascii="Times New Roman" w:hAnsi="Times New Roman" w:cs="Times New Roman"/>
          <w:b/>
          <w:sz w:val="24"/>
          <w:szCs w:val="24"/>
          <w:lang w:val="tr-TR"/>
        </w:rPr>
      </w:pPr>
      <w:r w:rsidRPr="002516D5">
        <w:rPr>
          <w:rFonts w:ascii="Times New Roman" w:hAnsi="Times New Roman" w:cs="Times New Roman"/>
          <w:b/>
          <w:sz w:val="24"/>
          <w:szCs w:val="24"/>
          <w:lang w:val="tr-TR"/>
        </w:rPr>
        <w:t>Grafik 6: Dönem V pandemi öncesi-sonrası başarı ortalamaları</w:t>
      </w:r>
    </w:p>
    <w:p w14:paraId="7CE61989" w14:textId="77777777" w:rsidR="00CF6F94" w:rsidRPr="002516D5" w:rsidRDefault="00CF6F94" w:rsidP="00CF6F94">
      <w:pPr>
        <w:spacing w:line="360" w:lineRule="auto"/>
        <w:jc w:val="both"/>
        <w:rPr>
          <w:rFonts w:ascii="Times New Roman" w:hAnsi="Times New Roman" w:cs="Times New Roman"/>
          <w:b/>
          <w:sz w:val="24"/>
          <w:szCs w:val="24"/>
          <w:lang w:val="tr-TR"/>
        </w:rPr>
      </w:pPr>
    </w:p>
    <w:p w14:paraId="226E9CAD" w14:textId="380858B7" w:rsidR="00CF6F94" w:rsidRDefault="00CF6F94" w:rsidP="00CF6F94">
      <w:pPr>
        <w:spacing w:line="360" w:lineRule="auto"/>
        <w:jc w:val="both"/>
        <w:rPr>
          <w:rFonts w:ascii="Times New Roman" w:hAnsi="Times New Roman" w:cs="Times New Roman"/>
          <w:b/>
          <w:sz w:val="24"/>
          <w:szCs w:val="24"/>
          <w:lang w:val="tr-TR"/>
        </w:rPr>
      </w:pPr>
      <w:r w:rsidRPr="002516D5">
        <w:rPr>
          <w:noProof/>
          <w:lang w:val="tr-TR" w:eastAsia="tr-TR"/>
        </w:rPr>
        <w:drawing>
          <wp:inline distT="0" distB="0" distL="0" distR="0" wp14:anchorId="75A7480B" wp14:editId="2D83BC38">
            <wp:extent cx="4572000" cy="2743200"/>
            <wp:effectExtent l="0" t="0" r="0" b="0"/>
            <wp:docPr id="42" name="Grafik 42"/>
            <wp:cNvGraphicFramePr/>
            <a:graphic xmlns:a="http://schemas.openxmlformats.org/drawingml/2006/main">
              <a:graphicData uri="http://schemas.openxmlformats.org/drawingml/2006/chart">
                <c:chart xmlns:c="http://schemas.openxmlformats.org/drawingml/2006/chart" xmlns:r="http://schemas.openxmlformats.org/officeDocument/2006/relationships" r:id="rId99"/>
              </a:graphicData>
            </a:graphic>
          </wp:inline>
        </w:drawing>
      </w:r>
    </w:p>
    <w:p w14:paraId="3340309C" w14:textId="6A3C0B0A" w:rsidR="002516D5" w:rsidRDefault="002516D5" w:rsidP="00CF6F94">
      <w:pPr>
        <w:spacing w:line="360" w:lineRule="auto"/>
        <w:jc w:val="both"/>
        <w:rPr>
          <w:rFonts w:ascii="Times New Roman" w:hAnsi="Times New Roman" w:cs="Times New Roman"/>
          <w:b/>
          <w:sz w:val="24"/>
          <w:szCs w:val="24"/>
          <w:lang w:val="tr-TR"/>
        </w:rPr>
      </w:pPr>
    </w:p>
    <w:p w14:paraId="1C8061FD" w14:textId="70EC88CB" w:rsidR="00024D5F" w:rsidRDefault="00024D5F">
      <w:pPr>
        <w:rPr>
          <w:rFonts w:ascii="Times New Roman" w:hAnsi="Times New Roman" w:cs="Times New Roman"/>
          <w:b/>
          <w:sz w:val="24"/>
          <w:szCs w:val="24"/>
          <w:lang w:val="tr-TR"/>
        </w:rPr>
      </w:pPr>
      <w:r>
        <w:rPr>
          <w:rFonts w:ascii="Times New Roman" w:hAnsi="Times New Roman" w:cs="Times New Roman"/>
          <w:b/>
          <w:sz w:val="24"/>
          <w:szCs w:val="24"/>
          <w:lang w:val="tr-TR"/>
        </w:rPr>
        <w:br w:type="page"/>
      </w:r>
    </w:p>
    <w:p w14:paraId="2D066DE4" w14:textId="54F68C5F" w:rsidR="00024D5F" w:rsidRPr="00024D5F" w:rsidRDefault="00024D5F" w:rsidP="00024D5F">
      <w:pPr>
        <w:spacing w:line="360" w:lineRule="auto"/>
        <w:jc w:val="both"/>
        <w:rPr>
          <w:rFonts w:ascii="Times New Roman" w:hAnsi="Times New Roman" w:cs="Times New Roman"/>
          <w:b/>
          <w:sz w:val="24"/>
          <w:szCs w:val="24"/>
          <w:lang w:val="tr-TR"/>
        </w:rPr>
      </w:pPr>
      <w:r w:rsidRPr="00024D5F">
        <w:rPr>
          <w:rFonts w:ascii="Times New Roman" w:hAnsi="Times New Roman" w:cs="Times New Roman"/>
          <w:b/>
          <w:sz w:val="24"/>
          <w:szCs w:val="24"/>
          <w:lang w:val="tr-TR"/>
        </w:rPr>
        <w:lastRenderedPageBreak/>
        <w:t>ASOS soru bankası ile yapılan sınavların güveni</w:t>
      </w:r>
      <w:r w:rsidR="00FC5A85">
        <w:rPr>
          <w:rFonts w:ascii="Times New Roman" w:hAnsi="Times New Roman" w:cs="Times New Roman"/>
          <w:b/>
          <w:sz w:val="24"/>
          <w:szCs w:val="24"/>
          <w:lang w:val="tr-TR"/>
        </w:rPr>
        <w:t>r</w:t>
      </w:r>
      <w:r w:rsidRPr="00024D5F">
        <w:rPr>
          <w:rFonts w:ascii="Times New Roman" w:hAnsi="Times New Roman" w:cs="Times New Roman"/>
          <w:b/>
          <w:sz w:val="24"/>
          <w:szCs w:val="24"/>
          <w:lang w:val="tr-TR"/>
        </w:rPr>
        <w:t>liğinin değerlendirilmesi</w:t>
      </w:r>
    </w:p>
    <w:p w14:paraId="5CB45034" w14:textId="01AC9103" w:rsidR="00024D5F" w:rsidRPr="00024D5F" w:rsidRDefault="00024D5F" w:rsidP="00024D5F">
      <w:pPr>
        <w:spacing w:line="360" w:lineRule="auto"/>
        <w:jc w:val="both"/>
        <w:rPr>
          <w:rFonts w:ascii="Times New Roman" w:hAnsi="Times New Roman" w:cs="Times New Roman"/>
          <w:sz w:val="24"/>
          <w:szCs w:val="24"/>
          <w:lang w:val="tr-TR"/>
        </w:rPr>
      </w:pPr>
      <w:r w:rsidRPr="00024D5F">
        <w:rPr>
          <w:rFonts w:ascii="Times New Roman" w:hAnsi="Times New Roman" w:cs="Times New Roman"/>
          <w:sz w:val="24"/>
          <w:szCs w:val="24"/>
          <w:lang w:val="tr-TR"/>
        </w:rPr>
        <w:t xml:space="preserve">2020-2021 eğitim yılında ASOS soru bankası üzerinden toplam 241 sınav gerçekleştirilmiştir. Sınav sonrasında sınav analizleri yapılmış, sınavların güvenirliği ve geçerliliği belirlenmiştir. Ayrıca yapılan soru analizleri ile soruların Kabul edilebilir endeksi,  </w:t>
      </w:r>
      <w:proofErr w:type="spellStart"/>
      <w:r w:rsidRPr="00024D5F">
        <w:rPr>
          <w:rFonts w:ascii="Times New Roman" w:hAnsi="Times New Roman" w:cs="Times New Roman"/>
          <w:b/>
          <w:spacing w:val="-2"/>
          <w:sz w:val="23"/>
          <w:szCs w:val="23"/>
          <w:shd w:val="clear" w:color="auto" w:fill="FFFFFF"/>
          <w:lang w:val="tr-TR"/>
        </w:rPr>
        <w:t>Kuder</w:t>
      </w:r>
      <w:proofErr w:type="spellEnd"/>
      <w:r w:rsidRPr="00024D5F">
        <w:rPr>
          <w:rFonts w:ascii="Times New Roman" w:hAnsi="Times New Roman" w:cs="Times New Roman"/>
          <w:b/>
          <w:spacing w:val="-2"/>
          <w:sz w:val="23"/>
          <w:szCs w:val="23"/>
          <w:shd w:val="clear" w:color="auto" w:fill="FFFFFF"/>
          <w:lang w:val="tr-TR"/>
        </w:rPr>
        <w:t xml:space="preserve"> Richardson 20 ve </w:t>
      </w:r>
      <w:proofErr w:type="spellStart"/>
      <w:r w:rsidRPr="00024D5F">
        <w:rPr>
          <w:rFonts w:ascii="Times New Roman" w:hAnsi="Times New Roman" w:cs="Times New Roman"/>
          <w:b/>
          <w:spacing w:val="-2"/>
          <w:sz w:val="23"/>
          <w:szCs w:val="23"/>
          <w:shd w:val="clear" w:color="auto" w:fill="FFFFFF"/>
          <w:lang w:val="tr-TR"/>
        </w:rPr>
        <w:t>Kuder</w:t>
      </w:r>
      <w:proofErr w:type="spellEnd"/>
      <w:r w:rsidRPr="00024D5F">
        <w:rPr>
          <w:rFonts w:ascii="Times New Roman" w:hAnsi="Times New Roman" w:cs="Times New Roman"/>
          <w:b/>
          <w:spacing w:val="-2"/>
          <w:sz w:val="23"/>
          <w:szCs w:val="23"/>
          <w:shd w:val="clear" w:color="auto" w:fill="FFFFFF"/>
          <w:lang w:val="tr-TR"/>
        </w:rPr>
        <w:t xml:space="preserve"> Richardson 21 değerleri,  </w:t>
      </w:r>
      <w:proofErr w:type="spellStart"/>
      <w:r w:rsidRPr="00024D5F">
        <w:rPr>
          <w:rFonts w:ascii="Times New Roman" w:hAnsi="Times New Roman" w:cs="Times New Roman"/>
          <w:b/>
          <w:spacing w:val="-2"/>
          <w:sz w:val="23"/>
          <w:szCs w:val="23"/>
          <w:shd w:val="clear" w:color="auto" w:fill="FFFFFF"/>
          <w:lang w:val="tr-TR"/>
        </w:rPr>
        <w:t>Cronbach's</w:t>
      </w:r>
      <w:proofErr w:type="spellEnd"/>
      <w:r w:rsidRPr="00024D5F">
        <w:rPr>
          <w:rFonts w:ascii="Times New Roman" w:hAnsi="Times New Roman" w:cs="Times New Roman"/>
          <w:b/>
          <w:spacing w:val="-2"/>
          <w:sz w:val="23"/>
          <w:szCs w:val="23"/>
          <w:shd w:val="clear" w:color="auto" w:fill="FFFFFF"/>
          <w:lang w:val="tr-TR"/>
        </w:rPr>
        <w:t xml:space="preserve"> </w:t>
      </w:r>
      <w:proofErr w:type="spellStart"/>
      <w:r w:rsidRPr="00024D5F">
        <w:rPr>
          <w:rFonts w:ascii="Times New Roman" w:hAnsi="Times New Roman" w:cs="Times New Roman"/>
          <w:b/>
          <w:spacing w:val="-2"/>
          <w:sz w:val="23"/>
          <w:szCs w:val="23"/>
          <w:shd w:val="clear" w:color="auto" w:fill="FFFFFF"/>
          <w:lang w:val="tr-TR"/>
        </w:rPr>
        <w:t>alpha</w:t>
      </w:r>
      <w:proofErr w:type="spellEnd"/>
      <w:r w:rsidRPr="00024D5F">
        <w:rPr>
          <w:rFonts w:ascii="Times New Roman" w:hAnsi="Times New Roman" w:cs="Times New Roman"/>
          <w:b/>
          <w:spacing w:val="-2"/>
          <w:sz w:val="23"/>
          <w:szCs w:val="23"/>
          <w:shd w:val="clear" w:color="auto" w:fill="FFFFFF"/>
          <w:lang w:val="tr-TR"/>
        </w:rPr>
        <w:t xml:space="preserve"> değerleri ve testin güçlülüğü, </w:t>
      </w:r>
      <w:r w:rsidRPr="00024D5F">
        <w:rPr>
          <w:rFonts w:ascii="Times New Roman" w:hAnsi="Times New Roman" w:cs="Times New Roman"/>
          <w:sz w:val="24"/>
          <w:szCs w:val="24"/>
          <w:lang w:val="tr-TR"/>
        </w:rPr>
        <w:t>öğrenciler tarafından doğru cevaplama oranları hesaplanmış, öğretim üyelerine geri bildirim olarak gönderilmiştir</w:t>
      </w:r>
      <w:r>
        <w:rPr>
          <w:rFonts w:ascii="Times New Roman" w:hAnsi="Times New Roman" w:cs="Times New Roman"/>
          <w:sz w:val="24"/>
          <w:szCs w:val="24"/>
          <w:lang w:val="tr-TR"/>
        </w:rPr>
        <w:t>.</w:t>
      </w:r>
    </w:p>
    <w:p w14:paraId="0C75C24C" w14:textId="77777777" w:rsidR="00024D5F" w:rsidRPr="00024D5F" w:rsidRDefault="00024D5F" w:rsidP="00024D5F">
      <w:pPr>
        <w:spacing w:line="360" w:lineRule="auto"/>
        <w:jc w:val="both"/>
        <w:rPr>
          <w:rFonts w:ascii="Times New Roman" w:hAnsi="Times New Roman" w:cs="Times New Roman"/>
          <w:b/>
          <w:sz w:val="24"/>
          <w:szCs w:val="24"/>
          <w:lang w:val="tr-TR"/>
        </w:rPr>
      </w:pPr>
      <w:r w:rsidRPr="00024D5F">
        <w:rPr>
          <w:rFonts w:ascii="Times New Roman" w:hAnsi="Times New Roman" w:cs="Times New Roman"/>
          <w:b/>
          <w:sz w:val="24"/>
          <w:szCs w:val="24"/>
          <w:lang w:val="tr-TR"/>
        </w:rPr>
        <w:t>Uygulanan sınavlarda sınav analizleri</w:t>
      </w:r>
    </w:p>
    <w:tbl>
      <w:tblPr>
        <w:tblStyle w:val="TabloKlavuzu"/>
        <w:tblW w:w="0" w:type="auto"/>
        <w:tblLook w:val="04A0" w:firstRow="1" w:lastRow="0" w:firstColumn="1" w:lastColumn="0" w:noHBand="0" w:noVBand="1"/>
      </w:tblPr>
      <w:tblGrid>
        <w:gridCol w:w="1903"/>
        <w:gridCol w:w="1220"/>
        <w:gridCol w:w="1334"/>
        <w:gridCol w:w="1334"/>
        <w:gridCol w:w="1884"/>
        <w:gridCol w:w="1387"/>
      </w:tblGrid>
      <w:tr w:rsidR="00024D5F" w:rsidRPr="00024D5F" w14:paraId="183F4908" w14:textId="77777777" w:rsidTr="00C1558F">
        <w:tc>
          <w:tcPr>
            <w:tcW w:w="2263" w:type="dxa"/>
          </w:tcPr>
          <w:p w14:paraId="1CAB8433" w14:textId="77777777" w:rsidR="00024D5F" w:rsidRPr="00024D5F" w:rsidRDefault="00024D5F" w:rsidP="00C1558F">
            <w:pPr>
              <w:spacing w:line="360" w:lineRule="auto"/>
              <w:jc w:val="center"/>
              <w:rPr>
                <w:rFonts w:ascii="Times New Roman" w:hAnsi="Times New Roman"/>
                <w:b/>
                <w:sz w:val="24"/>
                <w:szCs w:val="24"/>
                <w:lang w:val="tr-TR"/>
              </w:rPr>
            </w:pPr>
            <w:r w:rsidRPr="00024D5F">
              <w:rPr>
                <w:rFonts w:ascii="Times New Roman" w:hAnsi="Times New Roman"/>
                <w:b/>
                <w:sz w:val="24"/>
                <w:szCs w:val="24"/>
                <w:lang w:val="tr-TR"/>
              </w:rPr>
              <w:t>Uygulanan sınav sayısı</w:t>
            </w:r>
          </w:p>
        </w:tc>
        <w:tc>
          <w:tcPr>
            <w:tcW w:w="1276" w:type="dxa"/>
          </w:tcPr>
          <w:p w14:paraId="7AFB60E8" w14:textId="77777777" w:rsidR="00024D5F" w:rsidRPr="00024D5F" w:rsidRDefault="00024D5F" w:rsidP="00C1558F">
            <w:pPr>
              <w:spacing w:line="360" w:lineRule="auto"/>
              <w:jc w:val="center"/>
              <w:rPr>
                <w:rFonts w:ascii="Times New Roman" w:hAnsi="Times New Roman"/>
                <w:b/>
                <w:sz w:val="24"/>
                <w:szCs w:val="24"/>
                <w:lang w:val="tr-TR"/>
              </w:rPr>
            </w:pPr>
            <w:r w:rsidRPr="00024D5F">
              <w:rPr>
                <w:rFonts w:ascii="Times New Roman" w:hAnsi="Times New Roman"/>
                <w:b/>
                <w:sz w:val="24"/>
                <w:szCs w:val="24"/>
                <w:lang w:val="tr-TR"/>
              </w:rPr>
              <w:t xml:space="preserve">Kabul edilebilir endeksi </w:t>
            </w:r>
          </w:p>
        </w:tc>
        <w:tc>
          <w:tcPr>
            <w:tcW w:w="864" w:type="dxa"/>
          </w:tcPr>
          <w:p w14:paraId="18C18FF5" w14:textId="77777777" w:rsidR="00024D5F" w:rsidRPr="00024D5F" w:rsidRDefault="00024D5F" w:rsidP="00C1558F">
            <w:pPr>
              <w:spacing w:line="360" w:lineRule="auto"/>
              <w:jc w:val="center"/>
              <w:rPr>
                <w:rFonts w:ascii="Times New Roman" w:hAnsi="Times New Roman"/>
                <w:b/>
                <w:sz w:val="24"/>
                <w:szCs w:val="24"/>
                <w:lang w:val="tr-TR"/>
              </w:rPr>
            </w:pPr>
            <w:proofErr w:type="spellStart"/>
            <w:r w:rsidRPr="00024D5F">
              <w:rPr>
                <w:rFonts w:ascii="Times New Roman" w:hAnsi="Times New Roman"/>
                <w:b/>
                <w:spacing w:val="-2"/>
                <w:sz w:val="23"/>
                <w:szCs w:val="23"/>
                <w:shd w:val="clear" w:color="auto" w:fill="FFFFFF"/>
                <w:lang w:val="tr-TR"/>
              </w:rPr>
              <w:t>Kuder</w:t>
            </w:r>
            <w:proofErr w:type="spellEnd"/>
            <w:r w:rsidRPr="00024D5F">
              <w:rPr>
                <w:rFonts w:ascii="Times New Roman" w:hAnsi="Times New Roman"/>
                <w:b/>
                <w:spacing w:val="-2"/>
                <w:sz w:val="23"/>
                <w:szCs w:val="23"/>
                <w:shd w:val="clear" w:color="auto" w:fill="FFFFFF"/>
                <w:lang w:val="tr-TR"/>
              </w:rPr>
              <w:t xml:space="preserve"> Richardson 20</w:t>
            </w:r>
          </w:p>
        </w:tc>
        <w:tc>
          <w:tcPr>
            <w:tcW w:w="979" w:type="dxa"/>
          </w:tcPr>
          <w:p w14:paraId="54BC5E3A" w14:textId="77777777" w:rsidR="00024D5F" w:rsidRPr="00024D5F" w:rsidRDefault="00024D5F" w:rsidP="00C1558F">
            <w:pPr>
              <w:spacing w:line="360" w:lineRule="auto"/>
              <w:jc w:val="center"/>
              <w:rPr>
                <w:rFonts w:ascii="Times New Roman" w:hAnsi="Times New Roman"/>
                <w:b/>
                <w:sz w:val="24"/>
                <w:szCs w:val="24"/>
                <w:lang w:val="tr-TR"/>
              </w:rPr>
            </w:pPr>
            <w:proofErr w:type="spellStart"/>
            <w:r w:rsidRPr="00024D5F">
              <w:rPr>
                <w:rFonts w:ascii="Times New Roman" w:hAnsi="Times New Roman"/>
                <w:b/>
                <w:spacing w:val="-2"/>
                <w:sz w:val="23"/>
                <w:szCs w:val="23"/>
                <w:shd w:val="clear" w:color="auto" w:fill="FFFFFF"/>
                <w:lang w:val="tr-TR"/>
              </w:rPr>
              <w:t>Kuder</w:t>
            </w:r>
            <w:proofErr w:type="spellEnd"/>
            <w:r w:rsidRPr="00024D5F">
              <w:rPr>
                <w:rFonts w:ascii="Times New Roman" w:hAnsi="Times New Roman"/>
                <w:b/>
                <w:spacing w:val="-2"/>
                <w:sz w:val="23"/>
                <w:szCs w:val="23"/>
                <w:shd w:val="clear" w:color="auto" w:fill="FFFFFF"/>
                <w:lang w:val="tr-TR"/>
              </w:rPr>
              <w:t xml:space="preserve"> Richardson 21</w:t>
            </w:r>
          </w:p>
        </w:tc>
        <w:tc>
          <w:tcPr>
            <w:tcW w:w="2193" w:type="dxa"/>
          </w:tcPr>
          <w:p w14:paraId="5977C810" w14:textId="77777777" w:rsidR="00024D5F" w:rsidRPr="00024D5F" w:rsidRDefault="00024D5F" w:rsidP="00C1558F">
            <w:pPr>
              <w:spacing w:line="360" w:lineRule="auto"/>
              <w:jc w:val="center"/>
              <w:rPr>
                <w:rFonts w:ascii="Times New Roman" w:hAnsi="Times New Roman"/>
                <w:b/>
                <w:sz w:val="24"/>
                <w:szCs w:val="24"/>
                <w:lang w:val="tr-TR"/>
              </w:rPr>
            </w:pPr>
            <w:proofErr w:type="spellStart"/>
            <w:r w:rsidRPr="00024D5F">
              <w:rPr>
                <w:rFonts w:ascii="Times New Roman" w:hAnsi="Times New Roman"/>
                <w:b/>
                <w:sz w:val="24"/>
                <w:szCs w:val="24"/>
                <w:lang w:val="tr-TR"/>
              </w:rPr>
              <w:t>Cronbach's</w:t>
            </w:r>
            <w:proofErr w:type="spellEnd"/>
            <w:r w:rsidRPr="00024D5F">
              <w:rPr>
                <w:rFonts w:ascii="Times New Roman" w:hAnsi="Times New Roman"/>
                <w:b/>
                <w:sz w:val="24"/>
                <w:szCs w:val="24"/>
                <w:lang w:val="tr-TR"/>
              </w:rPr>
              <w:t xml:space="preserve"> </w:t>
            </w:r>
            <w:proofErr w:type="spellStart"/>
            <w:r w:rsidRPr="00024D5F">
              <w:rPr>
                <w:rFonts w:ascii="Times New Roman" w:hAnsi="Times New Roman"/>
                <w:b/>
                <w:sz w:val="24"/>
                <w:szCs w:val="24"/>
                <w:lang w:val="tr-TR"/>
              </w:rPr>
              <w:t>alpha</w:t>
            </w:r>
            <w:proofErr w:type="spellEnd"/>
          </w:p>
        </w:tc>
        <w:tc>
          <w:tcPr>
            <w:tcW w:w="1487" w:type="dxa"/>
          </w:tcPr>
          <w:p w14:paraId="6342E45A" w14:textId="77777777" w:rsidR="00024D5F" w:rsidRPr="00024D5F" w:rsidRDefault="00024D5F" w:rsidP="00C1558F">
            <w:pPr>
              <w:spacing w:line="360" w:lineRule="auto"/>
              <w:jc w:val="center"/>
              <w:rPr>
                <w:rFonts w:ascii="Times New Roman" w:hAnsi="Times New Roman"/>
                <w:b/>
                <w:sz w:val="24"/>
                <w:szCs w:val="24"/>
                <w:lang w:val="tr-TR"/>
              </w:rPr>
            </w:pPr>
            <w:r w:rsidRPr="00024D5F">
              <w:rPr>
                <w:rFonts w:ascii="Times New Roman" w:hAnsi="Times New Roman"/>
                <w:b/>
                <w:sz w:val="24"/>
                <w:szCs w:val="24"/>
                <w:lang w:val="tr-TR"/>
              </w:rPr>
              <w:t>Testin güçlülüğü</w:t>
            </w:r>
          </w:p>
        </w:tc>
      </w:tr>
      <w:tr w:rsidR="00024D5F" w:rsidRPr="00024D5F" w14:paraId="60AADD58" w14:textId="77777777" w:rsidTr="00C1558F">
        <w:tc>
          <w:tcPr>
            <w:tcW w:w="2263" w:type="dxa"/>
          </w:tcPr>
          <w:p w14:paraId="4EE186CE" w14:textId="77777777" w:rsidR="00024D5F" w:rsidRPr="00024D5F" w:rsidRDefault="00024D5F" w:rsidP="00C1558F">
            <w:pPr>
              <w:spacing w:line="360" w:lineRule="auto"/>
              <w:jc w:val="center"/>
              <w:rPr>
                <w:rFonts w:ascii="Times New Roman" w:hAnsi="Times New Roman"/>
                <w:sz w:val="24"/>
                <w:szCs w:val="24"/>
                <w:lang w:val="tr-TR"/>
              </w:rPr>
            </w:pPr>
            <w:r w:rsidRPr="00024D5F">
              <w:rPr>
                <w:rFonts w:ascii="Times New Roman" w:hAnsi="Times New Roman"/>
                <w:sz w:val="24"/>
                <w:szCs w:val="24"/>
                <w:lang w:val="tr-TR"/>
              </w:rPr>
              <w:t>256</w:t>
            </w:r>
          </w:p>
        </w:tc>
        <w:tc>
          <w:tcPr>
            <w:tcW w:w="1276" w:type="dxa"/>
          </w:tcPr>
          <w:p w14:paraId="3CFD70F1" w14:textId="77777777" w:rsidR="00024D5F" w:rsidRPr="00024D5F" w:rsidRDefault="00024D5F" w:rsidP="00C1558F">
            <w:pPr>
              <w:spacing w:line="360" w:lineRule="auto"/>
              <w:jc w:val="center"/>
              <w:rPr>
                <w:rFonts w:ascii="Times New Roman" w:hAnsi="Times New Roman"/>
                <w:sz w:val="24"/>
                <w:szCs w:val="24"/>
                <w:lang w:val="tr-TR"/>
              </w:rPr>
            </w:pPr>
            <w:r w:rsidRPr="00024D5F">
              <w:rPr>
                <w:rFonts w:ascii="Times New Roman" w:hAnsi="Times New Roman"/>
                <w:sz w:val="24"/>
                <w:szCs w:val="24"/>
                <w:lang w:val="tr-TR"/>
              </w:rPr>
              <w:t>6.0</w:t>
            </w:r>
          </w:p>
        </w:tc>
        <w:tc>
          <w:tcPr>
            <w:tcW w:w="864" w:type="dxa"/>
          </w:tcPr>
          <w:p w14:paraId="61E29ACD" w14:textId="77777777" w:rsidR="00024D5F" w:rsidRPr="00024D5F" w:rsidRDefault="00024D5F" w:rsidP="00C1558F">
            <w:pPr>
              <w:spacing w:line="360" w:lineRule="auto"/>
              <w:jc w:val="center"/>
              <w:rPr>
                <w:rFonts w:ascii="Times New Roman" w:hAnsi="Times New Roman"/>
                <w:sz w:val="24"/>
                <w:szCs w:val="24"/>
                <w:lang w:val="tr-TR"/>
              </w:rPr>
            </w:pPr>
            <w:r w:rsidRPr="00024D5F">
              <w:rPr>
                <w:rFonts w:ascii="Times New Roman" w:hAnsi="Times New Roman"/>
                <w:sz w:val="24"/>
                <w:szCs w:val="24"/>
                <w:lang w:val="tr-TR"/>
              </w:rPr>
              <w:t>0.70</w:t>
            </w:r>
          </w:p>
        </w:tc>
        <w:tc>
          <w:tcPr>
            <w:tcW w:w="979" w:type="dxa"/>
          </w:tcPr>
          <w:p w14:paraId="4D598EBA" w14:textId="77777777" w:rsidR="00024D5F" w:rsidRPr="00024D5F" w:rsidRDefault="00024D5F" w:rsidP="00C1558F">
            <w:pPr>
              <w:spacing w:line="360" w:lineRule="auto"/>
              <w:jc w:val="center"/>
              <w:rPr>
                <w:rFonts w:ascii="Times New Roman" w:hAnsi="Times New Roman"/>
                <w:sz w:val="24"/>
                <w:szCs w:val="24"/>
                <w:lang w:val="tr-TR"/>
              </w:rPr>
            </w:pPr>
            <w:r w:rsidRPr="00024D5F">
              <w:rPr>
                <w:rFonts w:ascii="Times New Roman" w:hAnsi="Times New Roman"/>
                <w:sz w:val="24"/>
                <w:szCs w:val="24"/>
                <w:lang w:val="tr-TR"/>
              </w:rPr>
              <w:t>0.57</w:t>
            </w:r>
          </w:p>
        </w:tc>
        <w:tc>
          <w:tcPr>
            <w:tcW w:w="2193" w:type="dxa"/>
          </w:tcPr>
          <w:p w14:paraId="7FC550C1" w14:textId="77777777" w:rsidR="00024D5F" w:rsidRPr="00024D5F" w:rsidRDefault="00024D5F" w:rsidP="00C1558F">
            <w:pPr>
              <w:spacing w:line="360" w:lineRule="auto"/>
              <w:jc w:val="center"/>
              <w:rPr>
                <w:rFonts w:ascii="Times New Roman" w:hAnsi="Times New Roman"/>
                <w:sz w:val="24"/>
                <w:szCs w:val="24"/>
                <w:lang w:val="tr-TR"/>
              </w:rPr>
            </w:pPr>
            <w:r w:rsidRPr="00024D5F">
              <w:rPr>
                <w:rFonts w:ascii="Times New Roman" w:hAnsi="Times New Roman"/>
                <w:sz w:val="24"/>
                <w:szCs w:val="24"/>
                <w:lang w:val="tr-TR"/>
              </w:rPr>
              <w:t>0.70</w:t>
            </w:r>
          </w:p>
        </w:tc>
        <w:tc>
          <w:tcPr>
            <w:tcW w:w="1487" w:type="dxa"/>
          </w:tcPr>
          <w:p w14:paraId="4FB7FE7D" w14:textId="77777777" w:rsidR="00024D5F" w:rsidRPr="00024D5F" w:rsidRDefault="00024D5F" w:rsidP="00C1558F">
            <w:pPr>
              <w:spacing w:line="360" w:lineRule="auto"/>
              <w:jc w:val="center"/>
              <w:rPr>
                <w:rFonts w:ascii="Times New Roman" w:hAnsi="Times New Roman"/>
                <w:sz w:val="24"/>
                <w:szCs w:val="24"/>
                <w:lang w:val="tr-TR"/>
              </w:rPr>
            </w:pPr>
            <w:r w:rsidRPr="00024D5F">
              <w:rPr>
                <w:rFonts w:ascii="Times New Roman" w:hAnsi="Times New Roman"/>
                <w:sz w:val="24"/>
                <w:szCs w:val="24"/>
                <w:lang w:val="tr-TR"/>
              </w:rPr>
              <w:t>0.73</w:t>
            </w:r>
          </w:p>
        </w:tc>
      </w:tr>
    </w:tbl>
    <w:p w14:paraId="15FA744E" w14:textId="77777777" w:rsidR="00024D5F" w:rsidRPr="00024D5F" w:rsidRDefault="00024D5F" w:rsidP="00024D5F">
      <w:pPr>
        <w:spacing w:line="360" w:lineRule="auto"/>
        <w:jc w:val="both"/>
        <w:rPr>
          <w:rFonts w:ascii="Times New Roman" w:hAnsi="Times New Roman" w:cs="Times New Roman"/>
          <w:sz w:val="24"/>
          <w:szCs w:val="24"/>
          <w:lang w:val="tr-TR"/>
        </w:rPr>
      </w:pPr>
    </w:p>
    <w:p w14:paraId="3D48CDA8" w14:textId="5443DC8E" w:rsidR="00024D5F" w:rsidRDefault="00024D5F">
      <w:pPr>
        <w:rPr>
          <w:rFonts w:ascii="Times New Roman" w:hAnsi="Times New Roman" w:cs="Times New Roman"/>
          <w:b/>
          <w:sz w:val="24"/>
          <w:szCs w:val="24"/>
          <w:lang w:val="tr-TR"/>
        </w:rPr>
      </w:pPr>
      <w:r>
        <w:rPr>
          <w:rFonts w:ascii="Times New Roman" w:hAnsi="Times New Roman" w:cs="Times New Roman"/>
          <w:b/>
          <w:sz w:val="24"/>
          <w:szCs w:val="24"/>
          <w:lang w:val="tr-TR"/>
        </w:rPr>
        <w:br w:type="page"/>
      </w:r>
    </w:p>
    <w:p w14:paraId="4A7123D5" w14:textId="77777777" w:rsidR="002516D5" w:rsidRPr="00024D5F" w:rsidRDefault="002516D5" w:rsidP="00CF6F94">
      <w:pPr>
        <w:spacing w:line="360" w:lineRule="auto"/>
        <w:jc w:val="both"/>
        <w:rPr>
          <w:rFonts w:ascii="Times New Roman" w:hAnsi="Times New Roman" w:cs="Times New Roman"/>
          <w:b/>
          <w:sz w:val="24"/>
          <w:szCs w:val="24"/>
          <w:lang w:val="tr-TR"/>
        </w:rPr>
      </w:pPr>
    </w:p>
    <w:p w14:paraId="0C20E0FF" w14:textId="646447B6" w:rsidR="002516D5" w:rsidRDefault="002516D5" w:rsidP="00CF6F94">
      <w:pPr>
        <w:spacing w:line="360" w:lineRule="auto"/>
        <w:jc w:val="both"/>
        <w:rPr>
          <w:rFonts w:ascii="Times New Roman" w:hAnsi="Times New Roman" w:cs="Times New Roman"/>
          <w:b/>
          <w:sz w:val="24"/>
          <w:szCs w:val="24"/>
          <w:lang w:val="tr-TR"/>
        </w:rPr>
      </w:pPr>
    </w:p>
    <w:p w14:paraId="76201058" w14:textId="61346E9D" w:rsidR="002516D5" w:rsidRDefault="002516D5" w:rsidP="00CF6F94">
      <w:pPr>
        <w:spacing w:line="360" w:lineRule="auto"/>
        <w:jc w:val="both"/>
        <w:rPr>
          <w:rFonts w:ascii="Times New Roman" w:hAnsi="Times New Roman" w:cs="Times New Roman"/>
          <w:b/>
          <w:sz w:val="24"/>
          <w:szCs w:val="24"/>
          <w:lang w:val="tr-TR"/>
        </w:rPr>
      </w:pPr>
      <w:r>
        <w:rPr>
          <w:rFonts w:ascii="Times New Roman" w:hAnsi="Times New Roman" w:cs="Times New Roman"/>
          <w:b/>
          <w:sz w:val="24"/>
          <w:szCs w:val="24"/>
          <w:lang w:val="tr-TR"/>
        </w:rPr>
        <w:t>SONUÇ</w:t>
      </w:r>
    </w:p>
    <w:p w14:paraId="3384620A" w14:textId="46237922" w:rsidR="002516D5" w:rsidRPr="00F91D3D" w:rsidRDefault="00F91D3D" w:rsidP="00CF6F94">
      <w:pPr>
        <w:spacing w:line="360" w:lineRule="auto"/>
        <w:jc w:val="both"/>
        <w:rPr>
          <w:rFonts w:ascii="Times New Roman" w:hAnsi="Times New Roman" w:cs="Times New Roman"/>
          <w:bCs/>
          <w:sz w:val="24"/>
          <w:szCs w:val="24"/>
          <w:lang w:val="tr-TR"/>
        </w:rPr>
      </w:pPr>
      <w:r>
        <w:rPr>
          <w:rFonts w:ascii="Times New Roman" w:hAnsi="Times New Roman" w:cs="Times New Roman"/>
          <w:bCs/>
          <w:sz w:val="24"/>
          <w:szCs w:val="24"/>
          <w:lang w:val="tr-TR"/>
        </w:rPr>
        <w:t xml:space="preserve">2020-2021 </w:t>
      </w:r>
      <w:r w:rsidR="002516D5" w:rsidRPr="00F91D3D">
        <w:rPr>
          <w:rFonts w:ascii="Times New Roman" w:hAnsi="Times New Roman" w:cs="Times New Roman"/>
          <w:bCs/>
          <w:sz w:val="24"/>
          <w:szCs w:val="24"/>
          <w:lang w:val="tr-TR"/>
        </w:rPr>
        <w:t>Eğitim programını</w:t>
      </w:r>
      <w:r>
        <w:rPr>
          <w:rFonts w:ascii="Times New Roman" w:hAnsi="Times New Roman" w:cs="Times New Roman"/>
          <w:bCs/>
          <w:sz w:val="24"/>
          <w:szCs w:val="24"/>
          <w:lang w:val="tr-TR"/>
        </w:rPr>
        <w:t>n değerlendirildiği bu raporda</w:t>
      </w:r>
      <w:r w:rsidR="003D2CC5">
        <w:rPr>
          <w:rFonts w:ascii="Times New Roman" w:hAnsi="Times New Roman" w:cs="Times New Roman"/>
          <w:bCs/>
          <w:sz w:val="24"/>
          <w:szCs w:val="24"/>
          <w:lang w:val="tr-TR"/>
        </w:rPr>
        <w:t>,</w:t>
      </w:r>
      <w:r>
        <w:rPr>
          <w:rFonts w:ascii="Times New Roman" w:hAnsi="Times New Roman" w:cs="Times New Roman"/>
          <w:bCs/>
          <w:sz w:val="24"/>
          <w:szCs w:val="24"/>
          <w:lang w:val="tr-TR"/>
        </w:rPr>
        <w:t xml:space="preserve"> öğrencilerin ders kurulları ve stajlara ilişkin geribildirimleri değerlendirildiğinde </w:t>
      </w:r>
      <w:r w:rsidR="00811E26">
        <w:rPr>
          <w:rFonts w:ascii="Times New Roman" w:hAnsi="Times New Roman" w:cs="Times New Roman"/>
          <w:bCs/>
          <w:sz w:val="24"/>
          <w:szCs w:val="24"/>
          <w:lang w:val="tr-TR"/>
        </w:rPr>
        <w:t xml:space="preserve">öğrencilerin memnun olduğu söylenebilir. Ders kurulu ve staj süreleri ve öğrencilere verilen kaynakların çeşitlendirilmesi öğrenciler tarafından geliştirilmesi gereken başlıklarda öne çıkmaktadır. </w:t>
      </w:r>
    </w:p>
    <w:sectPr w:rsidR="002516D5" w:rsidRPr="00F91D3D" w:rsidSect="00AF2F65">
      <w:headerReference w:type="even" r:id="rId100"/>
      <w:headerReference w:type="default" r:id="rId101"/>
      <w:headerReference w:type="first" r:id="rId102"/>
      <w:pgSz w:w="11906" w:h="16838"/>
      <w:pgMar w:top="1417" w:right="1417" w:bottom="1417" w:left="1417" w:header="708" w:footer="708"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71B30221" w14:textId="77777777" w:rsidR="009406D0" w:rsidRDefault="009406D0">
      <w:pPr>
        <w:spacing w:after="0" w:line="240" w:lineRule="auto"/>
      </w:pPr>
      <w:r>
        <w:separator/>
      </w:r>
    </w:p>
  </w:endnote>
  <w:endnote w:type="continuationSeparator" w:id="0">
    <w:p w14:paraId="06778662" w14:textId="77777777" w:rsidR="009406D0" w:rsidRDefault="009406D0">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A2"/>
    <w:family w:val="roman"/>
    <w:pitch w:val="variable"/>
    <w:sig w:usb0="E0002EFF" w:usb1="C000785B" w:usb2="00000009" w:usb3="00000000" w:csb0="000001FF" w:csb1="00000000"/>
  </w:font>
  <w:font w:name="Cambria">
    <w:panose1 w:val="02040503050406030204"/>
    <w:charset w:val="A2"/>
    <w:family w:val="roman"/>
    <w:pitch w:val="variable"/>
    <w:sig w:usb0="E00006FF" w:usb1="420024FF" w:usb2="02000000" w:usb3="00000000" w:csb0="0000019F" w:csb1="00000000"/>
  </w:font>
  <w:font w:name="Courier New">
    <w:panose1 w:val="02070309020205020404"/>
    <w:charset w:val="A2"/>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A2"/>
    <w:family w:val="swiss"/>
    <w:pitch w:val="variable"/>
    <w:sig w:usb0="E4002EFF" w:usb1="C000247B" w:usb2="00000009" w:usb3="00000000" w:csb0="000001FF" w:csb1="00000000"/>
  </w:font>
  <w:font w:name="Tahoma">
    <w:panose1 w:val="020B0604030504040204"/>
    <w:charset w:val="A2"/>
    <w:family w:val="swiss"/>
    <w:pitch w:val="variable"/>
    <w:sig w:usb0="E1002EFF" w:usb1="C000605B" w:usb2="00000029" w:usb3="00000000" w:csb0="000101FF" w:csb1="00000000"/>
  </w:font>
  <w:font w:name="Consolas">
    <w:panose1 w:val="020B0609020204030204"/>
    <w:charset w:val="A2"/>
    <w:family w:val="modern"/>
    <w:pitch w:val="fixed"/>
    <w:sig w:usb0="E00006FF" w:usb1="0000FCFF" w:usb2="00000001" w:usb3="00000000" w:csb0="0000019F" w:csb1="00000000"/>
  </w:font>
  <w:font w:name="Century Gothic">
    <w:panose1 w:val="020B0502020202020204"/>
    <w:charset w:val="A2"/>
    <w:family w:val="swiss"/>
    <w:pitch w:val="variable"/>
    <w:sig w:usb0="00000287" w:usb1="00000000" w:usb2="00000000" w:usb3="00000000" w:csb0="000000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A2"/>
    <w:family w:val="swiss"/>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419872887"/>
      <w:docPartObj>
        <w:docPartGallery w:val="Page Numbers (Bottom of Page)"/>
        <w:docPartUnique/>
      </w:docPartObj>
    </w:sdtPr>
    <w:sdtContent>
      <w:p w14:paraId="6B5051BB" w14:textId="7BAADFB6" w:rsidR="00C1558F" w:rsidRDefault="00C1558F">
        <w:pPr>
          <w:pStyle w:val="AltBilgi"/>
          <w:jc w:val="right"/>
        </w:pPr>
        <w:r>
          <w:rPr>
            <w:noProof/>
            <w:lang w:val="tr-TR" w:eastAsia="tr-TR"/>
          </w:rPr>
          <mc:AlternateContent>
            <mc:Choice Requires="wps">
              <w:drawing>
                <wp:anchor distT="0" distB="0" distL="114300" distR="114300" simplePos="0" relativeHeight="251675648" behindDoc="0" locked="0" layoutInCell="1" allowOverlap="1" wp14:anchorId="2382C2A5" wp14:editId="6A720011">
                  <wp:simplePos x="0" y="0"/>
                  <wp:positionH relativeFrom="column">
                    <wp:posOffset>-375285</wp:posOffset>
                  </wp:positionH>
                  <wp:positionV relativeFrom="paragraph">
                    <wp:posOffset>50165</wp:posOffset>
                  </wp:positionV>
                  <wp:extent cx="4267200" cy="295275"/>
                  <wp:effectExtent l="0" t="0" r="0" b="0"/>
                  <wp:wrapNone/>
                  <wp:docPr id="7" name="Metin Kutusu 5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4267200" cy="295275"/>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9542B0C" w14:textId="38EB09DF" w:rsidR="00C1558F" w:rsidRPr="00FA01CE" w:rsidRDefault="00C1558F" w:rsidP="00FA01CE">
                              <w:pPr>
                                <w:spacing w:before="0"/>
                                <w:rPr>
                                  <w:sz w:val="16"/>
                                  <w:szCs w:val="16"/>
                                  <w:lang w:val="tr-TR"/>
                                </w:rPr>
                              </w:pPr>
                              <w:r w:rsidRPr="00FA01CE">
                                <w:rPr>
                                  <w:sz w:val="16"/>
                                  <w:szCs w:val="16"/>
                                  <w:lang w:val="tr-TR"/>
                                </w:rPr>
                                <w:t xml:space="preserve">Akdeniz </w:t>
                              </w:r>
                              <w:proofErr w:type="spellStart"/>
                              <w:r w:rsidRPr="00FA01CE">
                                <w:rPr>
                                  <w:sz w:val="16"/>
                                  <w:szCs w:val="16"/>
                                  <w:lang w:val="tr-TR"/>
                                </w:rPr>
                                <w:t>Üniv</w:t>
                              </w:r>
                              <w:proofErr w:type="spellEnd"/>
                              <w:r w:rsidRPr="00FA01CE">
                                <w:rPr>
                                  <w:sz w:val="16"/>
                                  <w:szCs w:val="16"/>
                                  <w:lang w:val="tr-TR"/>
                                </w:rPr>
                                <w:t>.- Tıp Fakültesi, 20</w:t>
                              </w:r>
                              <w:r>
                                <w:rPr>
                                  <w:sz w:val="16"/>
                                  <w:szCs w:val="16"/>
                                  <w:lang w:val="tr-TR"/>
                                </w:rPr>
                                <w:t>20</w:t>
                              </w:r>
                              <w:r w:rsidRPr="00FA01CE">
                                <w:rPr>
                                  <w:sz w:val="16"/>
                                  <w:szCs w:val="16"/>
                                  <w:lang w:val="tr-TR"/>
                                </w:rPr>
                                <w:t>-20</w:t>
                              </w:r>
                              <w:r>
                                <w:rPr>
                                  <w:sz w:val="16"/>
                                  <w:szCs w:val="16"/>
                                  <w:lang w:val="tr-TR"/>
                                </w:rPr>
                                <w:t>21</w:t>
                              </w:r>
                              <w:r w:rsidRPr="00FA01CE">
                                <w:rPr>
                                  <w:sz w:val="16"/>
                                  <w:szCs w:val="16"/>
                                  <w:lang w:val="tr-TR"/>
                                </w:rPr>
                                <w:t xml:space="preserve"> Program Değerlendirme Raporu</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2382C2A5" id="_x0000_t202" coordsize="21600,21600" o:spt="202" path="m,l,21600r21600,l21600,xe">
                  <v:stroke joinstyle="miter"/>
                  <v:path gradientshapeok="t" o:connecttype="rect"/>
                </v:shapetype>
                <v:shape id="Metin Kutusu 56" o:spid="_x0000_s1028" type="#_x0000_t202" style="position:absolute;left:0;text-align:left;margin-left:-29.55pt;margin-top:3.95pt;width:336pt;height:23.25pt;z-index:2516756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loU9mQIAAKgFAAAOAAAAZHJzL2Uyb0RvYy54bWysVEtv2zAMvg/YfxB0X5xkSboGdYosRYdh&#10;WVssHXpWZKkRKouaJMfOfv0o2Xm066XDLjJlfiTFj4+Ly6bUZCucV2ByOuj1KRGGQ6HMY05/3l9/&#10;+ESJD8wUTIMROd0JTy9n799d1HYqhrABXQhH0Inx09rmdBOCnWaZ5xtRMt8DKwwqJbiSBby6x6xw&#10;rEbvpc6G/f4kq8EV1gEX3uPfq1ZJZ8m/lIKHWym9CETnFN8W0unSuY5nNrtg00fH7Ebx7hnsH15R&#10;MmUw6MHVFQuMVE795apU3IEHGXocygykVFykHDCbQf9FNqsNsyLlguR4e6DJ/z+3/GZ754gqcnpG&#10;iWEllui7CMqQb1WofEXGk0hRbf0UkSuL2NB8hgZLndL1dgn8ySMkO8G0Bh7RkZJGujJ+MVmChliF&#10;3YF50QTC8edoODnDclLCUTc8Hw/PxjFudrS2zocvAkoShZw6rGx6AdsufWihe0gM5kGr4lppnS6x&#10;m8RCO7Jl2Ac6DDrnz1DakDqnk4/jfnJsIJq3nrWJbkTqpy5cTLfNMElhp0XEaPNDSOQzJfpKbMa5&#10;MIf4CR1REkO9xbDDH1/1FuM2D7RIkcGEg3GpDLi2sM8pK572lMkW3xXct3lHCkKzbpCtKK6h2GGn&#10;OGjHzVt+rbBqS+bDHXM4X1ho3BnhFg+pAVmHTqJkA+73a/8jHtsetZTUOK859b8q5gQl+qvBgTgf&#10;jEZxwNNlNMZuosSdatanGlOVC8BWGOB2sjyJER/0XpQOygdcLfMYFVXMcIyd07AXF6HdIriauJjP&#10;EwhH2rKwNCvL9wMSe/K+eWDOdo0bsOVvYD/ZbPqif1tsLIyBeRVAqtTcR1Y74nEdpPHoVlfcN6f3&#10;hDou2NkfAAAA//8DAFBLAwQUAAYACAAAACEAu7QPrt8AAAAIAQAADwAAAGRycy9kb3ducmV2Lnht&#10;bEyPQU/CQBCF7yb+h82YeCGwLQGU2ikxRhI4cLB64bZ0x7axO9t0F6j/3vGktzd5L+99k29G16kL&#10;DaH1jJDOElDElbct1wgf79vpI6gQDVvTeSaEbwqwKW5vcpNZf+U3upSxVlLCITMITYx9pnWoGnIm&#10;zHxPLN6nH5yJcg61toO5Srnr9DxJVtqZlmWhMT29NFR9lWeHcAjH3eQ47LaTMli9Jzq87tOIeH83&#10;Pj+BijTGvzD84gs6FMJ08me2QXUI0+U6lSjCwxqU+Kt0LuKEsFwsQBe5/v9A8QMAAP//AwBQSwEC&#10;LQAUAAYACAAAACEAtoM4kv4AAADhAQAAEwAAAAAAAAAAAAAAAAAAAAAAW0NvbnRlbnRfVHlwZXNd&#10;LnhtbFBLAQItABQABgAIAAAAIQA4/SH/1gAAAJQBAAALAAAAAAAAAAAAAAAAAC8BAABfcmVscy8u&#10;cmVsc1BLAQItABQABgAIAAAAIQDGloU9mQIAAKgFAAAOAAAAAAAAAAAAAAAAAC4CAABkcnMvZTJv&#10;RG9jLnhtbFBLAQItABQABgAIAAAAIQC7tA+u3wAAAAgBAAAPAAAAAAAAAAAAAAAAAPMEAABkcnMv&#10;ZG93bnJldi54bWxQSwUGAAAAAAQABADzAAAA/wUAAAAA&#10;" fillcolor="white [3201]" stroked="f" strokeweight=".5pt">
                  <v:path arrowok="t"/>
                  <v:textbox>
                    <w:txbxContent>
                      <w:p w14:paraId="29542B0C" w14:textId="38EB09DF" w:rsidR="00C1558F" w:rsidRPr="00FA01CE" w:rsidRDefault="00C1558F" w:rsidP="00FA01CE">
                        <w:pPr>
                          <w:spacing w:before="0"/>
                          <w:rPr>
                            <w:sz w:val="16"/>
                            <w:szCs w:val="16"/>
                            <w:lang w:val="tr-TR"/>
                          </w:rPr>
                        </w:pPr>
                        <w:r w:rsidRPr="00FA01CE">
                          <w:rPr>
                            <w:sz w:val="16"/>
                            <w:szCs w:val="16"/>
                            <w:lang w:val="tr-TR"/>
                          </w:rPr>
                          <w:t xml:space="preserve">Akdeniz </w:t>
                        </w:r>
                        <w:proofErr w:type="spellStart"/>
                        <w:r w:rsidRPr="00FA01CE">
                          <w:rPr>
                            <w:sz w:val="16"/>
                            <w:szCs w:val="16"/>
                            <w:lang w:val="tr-TR"/>
                          </w:rPr>
                          <w:t>Üniv</w:t>
                        </w:r>
                        <w:proofErr w:type="spellEnd"/>
                        <w:r w:rsidRPr="00FA01CE">
                          <w:rPr>
                            <w:sz w:val="16"/>
                            <w:szCs w:val="16"/>
                            <w:lang w:val="tr-TR"/>
                          </w:rPr>
                          <w:t>.- Tıp Fakültesi, 20</w:t>
                        </w:r>
                        <w:r>
                          <w:rPr>
                            <w:sz w:val="16"/>
                            <w:szCs w:val="16"/>
                            <w:lang w:val="tr-TR"/>
                          </w:rPr>
                          <w:t>20</w:t>
                        </w:r>
                        <w:r w:rsidRPr="00FA01CE">
                          <w:rPr>
                            <w:sz w:val="16"/>
                            <w:szCs w:val="16"/>
                            <w:lang w:val="tr-TR"/>
                          </w:rPr>
                          <w:t>-20</w:t>
                        </w:r>
                        <w:r>
                          <w:rPr>
                            <w:sz w:val="16"/>
                            <w:szCs w:val="16"/>
                            <w:lang w:val="tr-TR"/>
                          </w:rPr>
                          <w:t>21</w:t>
                        </w:r>
                        <w:r w:rsidRPr="00FA01CE">
                          <w:rPr>
                            <w:sz w:val="16"/>
                            <w:szCs w:val="16"/>
                            <w:lang w:val="tr-TR"/>
                          </w:rPr>
                          <w:t xml:space="preserve"> Program Değerlendirme Raporu</w:t>
                        </w:r>
                      </w:p>
                    </w:txbxContent>
                  </v:textbox>
                </v:shape>
              </w:pict>
            </mc:Fallback>
          </mc:AlternateContent>
        </w:r>
        <w:r>
          <w:fldChar w:fldCharType="begin"/>
        </w:r>
        <w:r>
          <w:instrText>PAGE   \* MERGEFORMAT</w:instrText>
        </w:r>
        <w:r>
          <w:fldChar w:fldCharType="separate"/>
        </w:r>
        <w:r w:rsidR="002933D9" w:rsidRPr="002933D9">
          <w:rPr>
            <w:noProof/>
            <w:lang w:val="tr-TR"/>
          </w:rPr>
          <w:t>19</w:t>
        </w:r>
        <w:r>
          <w:fldChar w:fldCharType="end"/>
        </w:r>
      </w:p>
    </w:sdtContent>
  </w:sdt>
  <w:p w14:paraId="035C7611" w14:textId="77777777" w:rsidR="00C1558F" w:rsidRPr="00D21C2A" w:rsidRDefault="00C1558F">
    <w:pPr>
      <w:pStyle w:val="AltBilgi"/>
      <w:rPr>
        <w:lang w:val="tr-TR"/>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069F7D97" w14:textId="77777777" w:rsidR="009406D0" w:rsidRDefault="009406D0">
      <w:pPr>
        <w:spacing w:after="0" w:line="240" w:lineRule="auto"/>
      </w:pPr>
      <w:r>
        <w:separator/>
      </w:r>
    </w:p>
  </w:footnote>
  <w:footnote w:type="continuationSeparator" w:id="0">
    <w:p w14:paraId="6D561B9D" w14:textId="77777777" w:rsidR="009406D0" w:rsidRDefault="009406D0">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744153F" w14:textId="77777777" w:rsidR="00C1558F" w:rsidRDefault="00000000">
    <w:pPr>
      <w:pStyle w:val="stBilgi"/>
    </w:pPr>
    <w:r>
      <w:rPr>
        <w:noProof/>
      </w:rPr>
      <w:pict w14:anchorId="1F05316A">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49968171" o:spid="_x0000_s1080" type="#_x0000_t75" style="position:absolute;margin-left:0;margin-top:0;width:460.55pt;height:460.55pt;z-index:-251636736;mso-position-horizontal:center;mso-position-horizontal-relative:margin;mso-position-vertical:center;mso-position-vertical-relative:margin" o:allowincell="f">
          <v:imagedata r:id="rId1" o:title="Tip-Fakultesi" gain="19661f" blacklevel="22938f"/>
          <w10:wrap anchorx="margin" anchory="margin"/>
        </v:shape>
      </w:pic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7B1082C" w14:textId="77777777" w:rsidR="00C1558F" w:rsidRDefault="00000000">
    <w:pPr>
      <w:pStyle w:val="HeaderShaded"/>
      <w:rPr>
        <w:lang w:val="tr-TR"/>
      </w:rPr>
    </w:pPr>
    <w:r>
      <w:rPr>
        <w:noProof/>
        <w:lang w:val="tr-TR"/>
      </w:rPr>
      <w:pict w14:anchorId="25456948">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49968172" o:spid="_x0000_s1081" type="#_x0000_t75" style="position:absolute;margin-left:0;margin-top:0;width:460.55pt;height:460.55pt;z-index:-251635712;mso-position-horizontal:center;mso-position-horizontal-relative:margin;mso-position-vertical:center;mso-position-vertical-relative:margin" o:allowincell="f">
          <v:imagedata r:id="rId1" o:title="Tip-Fakultesi" gain="19661f" blacklevel="22938f"/>
          <w10:wrap anchorx="margin" anchory="margin"/>
        </v:shape>
      </w:pict>
    </w:r>
    <w:r w:rsidR="00C1558F">
      <w:rPr>
        <w:lang w:val="tr-TR"/>
      </w:rPr>
      <w:t>İÇİNDEKİLER</w:t>
    </w:r>
  </w:p>
  <w:p w14:paraId="3D9357A7" w14:textId="77777777" w:rsidR="00C1558F" w:rsidRPr="00E22A08" w:rsidRDefault="00C1558F">
    <w:pPr>
      <w:pStyle w:val="HeaderShaded"/>
      <w:rPr>
        <w:lang w:val="tr-TR"/>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49DBB7" w14:textId="77777777" w:rsidR="00C1558F" w:rsidRDefault="00000000">
    <w:pPr>
      <w:pStyle w:val="stBilgi"/>
    </w:pPr>
    <w:r>
      <w:rPr>
        <w:noProof/>
      </w:rPr>
      <w:pict w14:anchorId="72E4B2BD">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49968170" o:spid="_x0000_s1079" type="#_x0000_t75" style="position:absolute;margin-left:0;margin-top:0;width:460.55pt;height:460.55pt;z-index:-251637760;mso-position-horizontal:center;mso-position-horizontal-relative:margin;mso-position-vertical:center;mso-position-vertical-relative:margin" o:allowincell="f">
          <v:imagedata r:id="rId1" o:title="Tip-Fakultesi" gain="19661f" blacklevel="22938f"/>
          <w10:wrap anchorx="margin" anchory="margin"/>
        </v:shape>
      </w:pic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A6C2342" w14:textId="77777777" w:rsidR="00C1558F" w:rsidRDefault="00000000">
    <w:pPr>
      <w:pStyle w:val="stBilgi"/>
    </w:pPr>
    <w:r>
      <w:rPr>
        <w:noProof/>
      </w:rPr>
      <w:pict w14:anchorId="4AA9F6B8">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49968174" o:spid="_x0000_s1083" type="#_x0000_t75" style="position:absolute;margin-left:0;margin-top:0;width:460.55pt;height:460.55pt;z-index:-251633664;mso-position-horizontal:center;mso-position-horizontal-relative:margin;mso-position-vertical:center;mso-position-vertical-relative:margin" o:allowincell="f">
          <v:imagedata r:id="rId1" o:title="Tip-Fakultesi" gain="19661f" blacklevel="22938f"/>
          <w10:wrap anchorx="margin" anchory="margin"/>
        </v:shape>
      </w:pic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577795F" w14:textId="77777777" w:rsidR="00C1558F" w:rsidRPr="009D23F5" w:rsidRDefault="00000000" w:rsidP="00E22A08">
    <w:pPr>
      <w:pStyle w:val="HeaderShaded"/>
      <w:pBdr>
        <w:right w:val="single" w:sz="2" w:space="0" w:color="7E97AD" w:themeColor="accent1"/>
      </w:pBdr>
      <w:tabs>
        <w:tab w:val="right" w:pos="9216"/>
      </w:tabs>
      <w:rPr>
        <w:rFonts w:ascii="Century Gothic" w:hAnsi="Century Gothic"/>
        <w:lang w:val="tr-TR"/>
      </w:rPr>
    </w:pPr>
    <w:r>
      <w:rPr>
        <w:rFonts w:ascii="Century Gothic" w:hAnsi="Century Gothic"/>
        <w:noProof/>
        <w:lang w:val="tr-TR"/>
      </w:rPr>
      <w:pict w14:anchorId="756AC6A2">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49968175" o:spid="_x0000_s1084" type="#_x0000_t75" style="position:absolute;margin-left:0;margin-top:0;width:460.55pt;height:460.55pt;z-index:-251632640;mso-position-horizontal:center;mso-position-horizontal-relative:margin;mso-position-vertical:center;mso-position-vertical-relative:margin" o:allowincell="f">
          <v:imagedata r:id="rId1" o:title="Tip-Fakultesi" gain="19661f" blacklevel="22938f"/>
          <w10:wrap anchorx="margin" anchory="margin"/>
        </v:shape>
      </w:pict>
    </w:r>
    <w:r w:rsidR="00C1558F">
      <w:rPr>
        <w:rFonts w:ascii="Century Gothic" w:hAnsi="Century Gothic"/>
        <w:lang w:val="tr-TR"/>
      </w:rPr>
      <w:t>içindekiler</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0554D74" w14:textId="77777777" w:rsidR="00C1558F" w:rsidRDefault="00000000">
    <w:pPr>
      <w:pStyle w:val="stBilgi"/>
    </w:pPr>
    <w:r>
      <w:rPr>
        <w:noProof/>
      </w:rPr>
      <w:pict w14:anchorId="1C53343B">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49968173" o:spid="_x0000_s1082" type="#_x0000_t75" style="position:absolute;margin-left:0;margin-top:0;width:460.55pt;height:460.55pt;z-index:-251634688;mso-position-horizontal:center;mso-position-horizontal-relative:margin;mso-position-vertical:center;mso-position-vertical-relative:margin" o:allowincell="f">
          <v:imagedata r:id="rId1" o:title="Tip-Fakultesi" gain="19661f" blacklevel="22938f"/>
          <w10:wrap anchorx="margin" anchory="margin"/>
        </v:shape>
      </w:pic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E29F7A" w14:textId="77777777" w:rsidR="00C1558F" w:rsidRDefault="00000000">
    <w:pPr>
      <w:pStyle w:val="stBilgi"/>
    </w:pPr>
    <w:r>
      <w:rPr>
        <w:noProof/>
      </w:rPr>
      <w:pict w14:anchorId="3F078D2E">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49968177" o:spid="_x0000_s1086" type="#_x0000_t75" style="position:absolute;margin-left:0;margin-top:0;width:460.55pt;height:460.55pt;z-index:-251630592;mso-position-horizontal:center;mso-position-horizontal-relative:margin;mso-position-vertical:center;mso-position-vertical-relative:margin" o:allowincell="f">
          <v:imagedata r:id="rId1" o:title="Tip-Fakultesi" gain="19661f" blacklevel="22938f"/>
          <w10:wrap anchorx="margin" anchory="margin"/>
        </v:shape>
      </w:pic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702DB7" w14:textId="77777777" w:rsidR="00C1558F" w:rsidRPr="009D23F5" w:rsidRDefault="00000000" w:rsidP="00E22A08">
    <w:pPr>
      <w:pStyle w:val="HeaderShaded"/>
      <w:pBdr>
        <w:right w:val="single" w:sz="2" w:space="0" w:color="7E97AD" w:themeColor="accent1"/>
      </w:pBdr>
      <w:tabs>
        <w:tab w:val="right" w:pos="9216"/>
      </w:tabs>
      <w:rPr>
        <w:rFonts w:ascii="Century Gothic" w:hAnsi="Century Gothic"/>
        <w:lang w:val="tr-TR"/>
      </w:rPr>
    </w:pPr>
    <w:r>
      <w:rPr>
        <w:rFonts w:ascii="Century Gothic" w:hAnsi="Century Gothic"/>
        <w:noProof/>
        <w:lang w:val="tr-TR"/>
      </w:rPr>
      <w:pict w14:anchorId="1FBFFE12">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49968178" o:spid="_x0000_s1087" type="#_x0000_t75" style="position:absolute;margin-left:0;margin-top:0;width:460.55pt;height:460.55pt;z-index:-251629568;mso-position-horizontal:center;mso-position-horizontal-relative:margin;mso-position-vertical:center;mso-position-vertical-relative:margin" o:allowincell="f">
          <v:imagedata r:id="rId1" o:title="Tip-Fakultesi" gain="19661f" blacklevel="22938f"/>
          <w10:wrap anchorx="margin" anchory="margin"/>
        </v:shape>
      </w:pict>
    </w:r>
    <w:r w:rsidR="00C1558F">
      <w:rPr>
        <w:rFonts w:ascii="Century Gothic" w:hAnsi="Century Gothic"/>
        <w:lang w:val="tr-TR"/>
      </w:rPr>
      <w:t>giriş</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0B84443" w14:textId="77777777" w:rsidR="00C1558F" w:rsidRDefault="00000000">
    <w:pPr>
      <w:pStyle w:val="stBilgi"/>
    </w:pPr>
    <w:r>
      <w:rPr>
        <w:noProof/>
      </w:rPr>
      <w:pict w14:anchorId="32797AFF">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49968176" o:spid="_x0000_s1085" type="#_x0000_t75" style="position:absolute;margin-left:0;margin-top:0;width:460.55pt;height:460.55pt;z-index:-251631616;mso-position-horizontal:center;mso-position-horizontal-relative:margin;mso-position-vertical:center;mso-position-vertical-relative:margin" o:allowincell="f">
          <v:imagedata r:id="rId1" o:title="Tip-Fakultesi" gain="19661f" blacklevel="22938f"/>
          <w10:wrap anchorx="margin" anchory="margin"/>
        </v:shape>
      </w:pic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952B11D" w14:textId="77777777" w:rsidR="00C1558F" w:rsidRDefault="00000000">
    <w:pPr>
      <w:pStyle w:val="stBilgi"/>
    </w:pPr>
    <w:r>
      <w:rPr>
        <w:noProof/>
      </w:rPr>
      <w:pict w14:anchorId="797054E9">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49968180" o:spid="_x0000_s1089" type="#_x0000_t75" style="position:absolute;margin-left:0;margin-top:0;width:460.55pt;height:460.55pt;z-index:-251627520;mso-position-horizontal:center;mso-position-horizontal-relative:margin;mso-position-vertical:center;mso-position-vertical-relative:margin" o:allowincell="f">
          <v:imagedata r:id="rId1" o:title="Tip-Fakultesi" gain="19661f" blacklevel="22938f"/>
          <w10:wrap anchorx="margin" anchory="margin"/>
        </v:shape>
      </w:pic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DC77BDF" w14:textId="77777777" w:rsidR="00C1558F" w:rsidRPr="009D23F5" w:rsidRDefault="00000000" w:rsidP="00AB6EE0">
    <w:pPr>
      <w:pStyle w:val="anabalk"/>
      <w:rPr>
        <w:lang w:val="tr-TR"/>
      </w:rPr>
    </w:pPr>
    <w:r>
      <w:rPr>
        <w:lang w:val="tr-TR"/>
      </w:rPr>
      <w:pict w14:anchorId="65766B66">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49968181" o:spid="_x0000_s1090" type="#_x0000_t75" style="position:absolute;margin-left:0;margin-top:0;width:460.55pt;height:460.55pt;z-index:-251626496;mso-position-horizontal:center;mso-position-horizontal-relative:margin;mso-position-vertical:center;mso-position-vertical-relative:margin" o:allowincell="f">
          <v:imagedata r:id="rId1" o:title="Tip-Fakultesi" gain="19661f" blacklevel="22938f"/>
          <w10:wrap anchorx="margin" anchory="margin"/>
        </v:shape>
      </w:pict>
    </w:r>
    <w:r w:rsidR="00C1558F">
      <w:rPr>
        <w:lang w:val="tr-TR"/>
      </w:rPr>
      <w:t>program değerlendirme kurulu</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582C3DE" w14:textId="77777777" w:rsidR="00C1558F" w:rsidRDefault="00000000">
    <w:pPr>
      <w:pStyle w:val="stBilgi"/>
    </w:pPr>
    <w:r>
      <w:rPr>
        <w:noProof/>
      </w:rPr>
      <w:pict w14:anchorId="0B031288">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49968179" o:spid="_x0000_s1088" type="#_x0000_t75" style="position:absolute;margin-left:0;margin-top:0;width:460.55pt;height:460.55pt;z-index:-251628544;mso-position-horizontal:center;mso-position-horizontal-relative:margin;mso-position-vertical:center;mso-position-vertical-relative:margin" o:allowincell="f">
          <v:imagedata r:id="rId1" o:title="Tip-Fakultesi" gain="19661f" blacklevel="22938f"/>
          <w10:wrap anchorx="margin" anchory="margin"/>
        </v:shape>
      </w:pic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DE54EDB" w14:textId="77777777" w:rsidR="00C1558F" w:rsidRDefault="00000000">
    <w:pPr>
      <w:pStyle w:val="stBilgi"/>
    </w:pPr>
    <w:r>
      <w:rPr>
        <w:noProof/>
      </w:rPr>
      <w:pict w14:anchorId="0FEAA328">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49968183" o:spid="_x0000_s1092" type="#_x0000_t75" style="position:absolute;margin-left:0;margin-top:0;width:460.55pt;height:460.55pt;z-index:-251624448;mso-position-horizontal:center;mso-position-horizontal-relative:margin;mso-position-vertical:center;mso-position-vertical-relative:margin" o:allowincell="f">
          <v:imagedata r:id="rId1" o:title="Tip-Fakultesi" gain="19661f" blacklevel="22938f"/>
          <w10:wrap anchorx="margin" anchory="margin"/>
        </v:shape>
      </w:pic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B58CDE7" w14:textId="77777777" w:rsidR="00C1558F" w:rsidRPr="00E22A08" w:rsidRDefault="00000000" w:rsidP="00AB6EE0">
    <w:pPr>
      <w:pStyle w:val="anabalk"/>
      <w:rPr>
        <w:lang w:val="tr-TR"/>
      </w:rPr>
    </w:pPr>
    <w:r>
      <w:rPr>
        <w:lang w:val="tr-TR"/>
      </w:rPr>
      <w:pict w14:anchorId="3781EE67">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49968184" o:spid="_x0000_s1093" type="#_x0000_t75" style="position:absolute;margin-left:0;margin-top:0;width:460.55pt;height:460.55pt;z-index:-251623424;mso-position-horizontal:center;mso-position-horizontal-relative:margin;mso-position-vertical:center;mso-position-vertical-relative:margin" o:allowincell="f">
          <v:imagedata r:id="rId1" o:title="Tip-Fakultesi" gain="19661f" blacklevel="22938f"/>
          <w10:wrap anchorx="margin" anchory="margin"/>
        </v:shape>
      </w:pict>
    </w:r>
    <w:r w:rsidR="00C1558F">
      <w:rPr>
        <w:lang w:val="tr-TR"/>
      </w:rPr>
      <w:t xml:space="preserve">program değerlendirme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E7DDE2D" w14:textId="77777777" w:rsidR="00C1558F" w:rsidRDefault="00000000">
    <w:pPr>
      <w:pStyle w:val="stBilgi"/>
    </w:pPr>
    <w:r>
      <w:rPr>
        <w:noProof/>
      </w:rPr>
      <w:pict w14:anchorId="0EA3BA17">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49968182" o:spid="_x0000_s1091" type="#_x0000_t75" style="position:absolute;margin-left:0;margin-top:0;width:460.55pt;height:460.55pt;z-index:-251625472;mso-position-horizontal:center;mso-position-horizontal-relative:margin;mso-position-vertical:center;mso-position-vertical-relative:margin" o:allowincell="f">
          <v:imagedata r:id="rId1" o:title="Tip-Fakultesi" gain="19661f" blacklevel="22938f"/>
          <w10:wrap anchorx="margin" anchory="margin"/>
        </v:shape>
      </w:pic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EA8AD7E" w14:textId="77777777" w:rsidR="00C1558F" w:rsidRDefault="00000000">
    <w:pPr>
      <w:pStyle w:val="stBilgi"/>
    </w:pPr>
    <w:r>
      <w:rPr>
        <w:noProof/>
      </w:rPr>
      <w:pict w14:anchorId="3A26C193">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49968189" o:spid="_x0000_s1098" type="#_x0000_t75" style="position:absolute;margin-left:0;margin-top:0;width:460.55pt;height:460.55pt;z-index:-251618304;mso-position-horizontal:center;mso-position-horizontal-relative:margin;mso-position-vertical:center;mso-position-vertical-relative:margin" o:allowincell="f">
          <v:imagedata r:id="rId1" o:title="Tip-Fakultesi" gain="19661f" blacklevel="22938f"/>
          <w10:wrap anchorx="margin" anchory="margin"/>
        </v:shape>
      </w:pic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5856003" w14:textId="15CAC84D" w:rsidR="00C1558F" w:rsidRPr="00E22A08" w:rsidRDefault="00000000" w:rsidP="00AB6EE0">
    <w:pPr>
      <w:pStyle w:val="anabalk"/>
      <w:rPr>
        <w:lang w:val="tr-TR"/>
      </w:rPr>
    </w:pPr>
    <w:r>
      <w:pict w14:anchorId="7BDCE73C">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49968190" o:spid="_x0000_s1099" type="#_x0000_t75" style="position:absolute;margin-left:0;margin-top:0;width:460.55pt;height:460.55pt;z-index:-251617280;mso-position-horizontal:center;mso-position-horizontal-relative:margin;mso-position-vertical:center;mso-position-vertical-relative:margin" o:allowincell="f">
          <v:imagedata r:id="rId1" o:title="Tip-Fakultesi" gain="19661f" blacklevel="22938f"/>
          <w10:wrap anchorx="margin" anchory="margin"/>
        </v:shape>
      </w:pict>
    </w:r>
    <w:r w:rsidR="00C1558F">
      <w:rPr>
        <w:lang w:val="tr-TR" w:eastAsia="tr-TR"/>
      </w:rPr>
      <w:drawing>
        <wp:anchor distT="0" distB="0" distL="114300" distR="114300" simplePos="0" relativeHeight="251677696" behindDoc="1" locked="0" layoutInCell="0" allowOverlap="1" wp14:anchorId="649FE9E5" wp14:editId="65DCF531">
          <wp:simplePos x="0" y="0"/>
          <wp:positionH relativeFrom="margin">
            <wp:align>center</wp:align>
          </wp:positionH>
          <wp:positionV relativeFrom="margin">
            <wp:align>center</wp:align>
          </wp:positionV>
          <wp:extent cx="5850890" cy="6155690"/>
          <wp:effectExtent l="0" t="0" r="0" b="0"/>
          <wp:wrapNone/>
          <wp:docPr id="3" name="Resim 36" descr="tıplogosiyahbeyaz"/>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6" descr="tıplogosiyahbeyaz"/>
                  <pic:cNvPicPr>
                    <a:picLocks noChangeAspect="1" noChangeArrowheads="1"/>
                  </pic:cNvPicPr>
                </pic:nvPicPr>
                <pic:blipFill>
                  <a:blip r:embed="rId2">
                    <a:lum bright="70000" contrast="-70000"/>
                    <a:extLst>
                      <a:ext uri="{28A0092B-C50C-407E-A947-70E740481C1C}">
                        <a14:useLocalDpi xmlns:a14="http://schemas.microsoft.com/office/drawing/2010/main" val="0"/>
                      </a:ext>
                    </a:extLst>
                  </a:blip>
                  <a:srcRect/>
                  <a:stretch>
                    <a:fillRect/>
                  </a:stretch>
                </pic:blipFill>
                <pic:spPr bwMode="auto">
                  <a:xfrm>
                    <a:off x="0" y="0"/>
                    <a:ext cx="5850890" cy="6155690"/>
                  </a:xfrm>
                  <a:prstGeom prst="rect">
                    <a:avLst/>
                  </a:prstGeom>
                  <a:noFill/>
                </pic:spPr>
              </pic:pic>
            </a:graphicData>
          </a:graphic>
        </wp:anchor>
      </w:drawing>
    </w:r>
    <w:r w:rsidR="00C1558F">
      <w:rPr>
        <w:lang w:val="tr-TR"/>
      </w:rP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7B44350" w14:textId="77777777" w:rsidR="00C1558F" w:rsidRDefault="00000000">
    <w:pPr>
      <w:pStyle w:val="stBilgi"/>
    </w:pPr>
    <w:r>
      <w:rPr>
        <w:noProof/>
      </w:rPr>
      <w:pict w14:anchorId="68B7546E">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49968188" o:spid="_x0000_s1097" type="#_x0000_t75" style="position:absolute;margin-left:0;margin-top:0;width:460.55pt;height:460.55pt;z-index:-251619328;mso-position-horizontal:center;mso-position-horizontal-relative:margin;mso-position-vertical:center;mso-position-vertical-relative:margin" o:allowincell="f">
          <v:imagedata r:id="rId1" o:title="Tip-Fakultesi" gain="19661f" blacklevel="22938f"/>
          <w10:wrap anchorx="margin" anchory="margin"/>
        </v:shape>
      </w:pic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0"/>
    <w:multiLevelType w:val="singleLevel"/>
    <w:tmpl w:val="B6E8615A"/>
    <w:lvl w:ilvl="0">
      <w:start w:val="1"/>
      <w:numFmt w:val="bullet"/>
      <w:pStyle w:val="ListeMaddemi5"/>
      <w:lvlText w:val=""/>
      <w:lvlJc w:val="left"/>
      <w:pPr>
        <w:tabs>
          <w:tab w:val="num" w:pos="1800"/>
        </w:tabs>
        <w:ind w:left="1800" w:hanging="360"/>
      </w:pPr>
      <w:rPr>
        <w:rFonts w:ascii="Symbol" w:hAnsi="Symbol" w:hint="default"/>
      </w:rPr>
    </w:lvl>
  </w:abstractNum>
  <w:abstractNum w:abstractNumId="1" w15:restartNumberingAfterBreak="0">
    <w:nsid w:val="FFFFFF81"/>
    <w:multiLevelType w:val="singleLevel"/>
    <w:tmpl w:val="7F8230A0"/>
    <w:lvl w:ilvl="0">
      <w:start w:val="1"/>
      <w:numFmt w:val="bullet"/>
      <w:pStyle w:val="ListeMaddemi4"/>
      <w:lvlText w:val=""/>
      <w:lvlJc w:val="left"/>
      <w:pPr>
        <w:tabs>
          <w:tab w:val="num" w:pos="1440"/>
        </w:tabs>
        <w:ind w:left="1440" w:hanging="360"/>
      </w:pPr>
      <w:rPr>
        <w:rFonts w:ascii="Symbol" w:hAnsi="Symbol" w:hint="default"/>
      </w:rPr>
    </w:lvl>
  </w:abstractNum>
  <w:abstractNum w:abstractNumId="2" w15:restartNumberingAfterBreak="0">
    <w:nsid w:val="FFFFFF82"/>
    <w:multiLevelType w:val="singleLevel"/>
    <w:tmpl w:val="4CF4A9A6"/>
    <w:lvl w:ilvl="0">
      <w:start w:val="1"/>
      <w:numFmt w:val="bullet"/>
      <w:pStyle w:val="ListeMaddemi3"/>
      <w:lvlText w:val=""/>
      <w:lvlJc w:val="left"/>
      <w:pPr>
        <w:tabs>
          <w:tab w:val="num" w:pos="1080"/>
        </w:tabs>
        <w:ind w:left="1080" w:hanging="360"/>
      </w:pPr>
      <w:rPr>
        <w:rFonts w:ascii="Symbol" w:hAnsi="Symbol" w:hint="default"/>
      </w:rPr>
    </w:lvl>
  </w:abstractNum>
  <w:abstractNum w:abstractNumId="3" w15:restartNumberingAfterBreak="0">
    <w:nsid w:val="FFFFFF83"/>
    <w:multiLevelType w:val="singleLevel"/>
    <w:tmpl w:val="1F86DD2C"/>
    <w:lvl w:ilvl="0">
      <w:start w:val="1"/>
      <w:numFmt w:val="bullet"/>
      <w:pStyle w:val="ListeMaddemi2"/>
      <w:lvlText w:val=""/>
      <w:lvlJc w:val="left"/>
      <w:pPr>
        <w:tabs>
          <w:tab w:val="num" w:pos="720"/>
        </w:tabs>
        <w:ind w:left="720" w:hanging="360"/>
      </w:pPr>
      <w:rPr>
        <w:rFonts w:ascii="Symbol" w:hAnsi="Symbol" w:hint="default"/>
      </w:rPr>
    </w:lvl>
  </w:abstractNum>
  <w:abstractNum w:abstractNumId="4" w15:restartNumberingAfterBreak="0">
    <w:nsid w:val="FFFFFF89"/>
    <w:multiLevelType w:val="singleLevel"/>
    <w:tmpl w:val="E63AF57E"/>
    <w:lvl w:ilvl="0">
      <w:start w:val="1"/>
      <w:numFmt w:val="bullet"/>
      <w:pStyle w:val="ListeMaddemi"/>
      <w:lvlText w:val="•"/>
      <w:lvlJc w:val="left"/>
      <w:pPr>
        <w:ind w:left="360" w:hanging="360"/>
      </w:pPr>
      <w:rPr>
        <w:rFonts w:ascii="Cambria" w:hAnsi="Cambria" w:hint="default"/>
        <w:color w:val="7E97AD" w:themeColor="accent1"/>
      </w:rPr>
    </w:lvl>
  </w:abstractNum>
  <w:abstractNum w:abstractNumId="5" w15:restartNumberingAfterBreak="0">
    <w:nsid w:val="09233CCF"/>
    <w:multiLevelType w:val="hybridMultilevel"/>
    <w:tmpl w:val="FEEC3636"/>
    <w:lvl w:ilvl="0" w:tplc="041F0001">
      <w:start w:val="1"/>
      <w:numFmt w:val="bullet"/>
      <w:lvlText w:val=""/>
      <w:lvlJc w:val="left"/>
      <w:pPr>
        <w:ind w:left="360" w:hanging="360"/>
      </w:pPr>
      <w:rPr>
        <w:rFonts w:ascii="Symbol" w:hAnsi="Symbol" w:hint="default"/>
      </w:rPr>
    </w:lvl>
    <w:lvl w:ilvl="1" w:tplc="041F0003" w:tentative="1">
      <w:start w:val="1"/>
      <w:numFmt w:val="bullet"/>
      <w:lvlText w:val="o"/>
      <w:lvlJc w:val="left"/>
      <w:pPr>
        <w:ind w:left="1080" w:hanging="360"/>
      </w:pPr>
      <w:rPr>
        <w:rFonts w:ascii="Courier New" w:hAnsi="Courier New" w:cs="Courier New" w:hint="default"/>
      </w:rPr>
    </w:lvl>
    <w:lvl w:ilvl="2" w:tplc="041F0005" w:tentative="1">
      <w:start w:val="1"/>
      <w:numFmt w:val="bullet"/>
      <w:lvlText w:val=""/>
      <w:lvlJc w:val="left"/>
      <w:pPr>
        <w:ind w:left="1800" w:hanging="360"/>
      </w:pPr>
      <w:rPr>
        <w:rFonts w:ascii="Wingdings" w:hAnsi="Wingdings" w:hint="default"/>
      </w:rPr>
    </w:lvl>
    <w:lvl w:ilvl="3" w:tplc="041F0001" w:tentative="1">
      <w:start w:val="1"/>
      <w:numFmt w:val="bullet"/>
      <w:lvlText w:val=""/>
      <w:lvlJc w:val="left"/>
      <w:pPr>
        <w:ind w:left="2520" w:hanging="360"/>
      </w:pPr>
      <w:rPr>
        <w:rFonts w:ascii="Symbol" w:hAnsi="Symbol" w:hint="default"/>
      </w:rPr>
    </w:lvl>
    <w:lvl w:ilvl="4" w:tplc="041F0003" w:tentative="1">
      <w:start w:val="1"/>
      <w:numFmt w:val="bullet"/>
      <w:lvlText w:val="o"/>
      <w:lvlJc w:val="left"/>
      <w:pPr>
        <w:ind w:left="3240" w:hanging="360"/>
      </w:pPr>
      <w:rPr>
        <w:rFonts w:ascii="Courier New" w:hAnsi="Courier New" w:cs="Courier New" w:hint="default"/>
      </w:rPr>
    </w:lvl>
    <w:lvl w:ilvl="5" w:tplc="041F0005" w:tentative="1">
      <w:start w:val="1"/>
      <w:numFmt w:val="bullet"/>
      <w:lvlText w:val=""/>
      <w:lvlJc w:val="left"/>
      <w:pPr>
        <w:ind w:left="3960" w:hanging="360"/>
      </w:pPr>
      <w:rPr>
        <w:rFonts w:ascii="Wingdings" w:hAnsi="Wingdings" w:hint="default"/>
      </w:rPr>
    </w:lvl>
    <w:lvl w:ilvl="6" w:tplc="041F0001" w:tentative="1">
      <w:start w:val="1"/>
      <w:numFmt w:val="bullet"/>
      <w:lvlText w:val=""/>
      <w:lvlJc w:val="left"/>
      <w:pPr>
        <w:ind w:left="4680" w:hanging="360"/>
      </w:pPr>
      <w:rPr>
        <w:rFonts w:ascii="Symbol" w:hAnsi="Symbol" w:hint="default"/>
      </w:rPr>
    </w:lvl>
    <w:lvl w:ilvl="7" w:tplc="041F0003" w:tentative="1">
      <w:start w:val="1"/>
      <w:numFmt w:val="bullet"/>
      <w:lvlText w:val="o"/>
      <w:lvlJc w:val="left"/>
      <w:pPr>
        <w:ind w:left="5400" w:hanging="360"/>
      </w:pPr>
      <w:rPr>
        <w:rFonts w:ascii="Courier New" w:hAnsi="Courier New" w:cs="Courier New" w:hint="default"/>
      </w:rPr>
    </w:lvl>
    <w:lvl w:ilvl="8" w:tplc="041F0005" w:tentative="1">
      <w:start w:val="1"/>
      <w:numFmt w:val="bullet"/>
      <w:lvlText w:val=""/>
      <w:lvlJc w:val="left"/>
      <w:pPr>
        <w:ind w:left="6120" w:hanging="360"/>
      </w:pPr>
      <w:rPr>
        <w:rFonts w:ascii="Wingdings" w:hAnsi="Wingdings" w:hint="default"/>
      </w:rPr>
    </w:lvl>
  </w:abstractNum>
  <w:abstractNum w:abstractNumId="6" w15:restartNumberingAfterBreak="0">
    <w:nsid w:val="1B6F205A"/>
    <w:multiLevelType w:val="multilevel"/>
    <w:tmpl w:val="9CA4ABB8"/>
    <w:styleLink w:val="AnnualReport"/>
    <w:lvl w:ilvl="0">
      <w:start w:val="1"/>
      <w:numFmt w:val="decimal"/>
      <w:lvlText w:val="%1."/>
      <w:lvlJc w:val="left"/>
      <w:pPr>
        <w:ind w:left="360" w:hanging="360"/>
      </w:pPr>
      <w:rPr>
        <w:rFonts w:hint="default"/>
      </w:rPr>
    </w:lvl>
    <w:lvl w:ilvl="1">
      <w:start w:val="1"/>
      <w:numFmt w:val="decimal"/>
      <w:suff w:val="space"/>
      <w:lvlText w:val="%1.%2"/>
      <w:lvlJc w:val="left"/>
      <w:pPr>
        <w:ind w:left="360" w:hanging="360"/>
      </w:pPr>
      <w:rPr>
        <w:rFonts w:hint="default"/>
      </w:rPr>
    </w:lvl>
    <w:lvl w:ilvl="2">
      <w:start w:val="1"/>
      <w:numFmt w:val="lowerLetter"/>
      <w:lvlText w:val="%3."/>
      <w:lvlJc w:val="left"/>
      <w:pPr>
        <w:ind w:left="720" w:hanging="360"/>
      </w:pPr>
      <w:rPr>
        <w:rFonts w:hint="default"/>
      </w:rPr>
    </w:lvl>
    <w:lvl w:ilvl="3">
      <w:start w:val="1"/>
      <w:numFmt w:val="lowerRoman"/>
      <w:lvlText w:val="%4."/>
      <w:lvlJc w:val="left"/>
      <w:pPr>
        <w:ind w:left="108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7" w15:restartNumberingAfterBreak="0">
    <w:nsid w:val="247B4056"/>
    <w:multiLevelType w:val="hybridMultilevel"/>
    <w:tmpl w:val="B044C6B4"/>
    <w:lvl w:ilvl="0" w:tplc="041F0001">
      <w:start w:val="1"/>
      <w:numFmt w:val="bullet"/>
      <w:lvlText w:val=""/>
      <w:lvlJc w:val="left"/>
      <w:pPr>
        <w:ind w:left="360" w:hanging="360"/>
      </w:pPr>
      <w:rPr>
        <w:rFonts w:ascii="Symbol" w:hAnsi="Symbol" w:hint="default"/>
      </w:rPr>
    </w:lvl>
    <w:lvl w:ilvl="1" w:tplc="041F0003" w:tentative="1">
      <w:start w:val="1"/>
      <w:numFmt w:val="bullet"/>
      <w:lvlText w:val="o"/>
      <w:lvlJc w:val="left"/>
      <w:pPr>
        <w:ind w:left="1080" w:hanging="360"/>
      </w:pPr>
      <w:rPr>
        <w:rFonts w:ascii="Courier New" w:hAnsi="Courier New" w:cs="Courier New" w:hint="default"/>
      </w:rPr>
    </w:lvl>
    <w:lvl w:ilvl="2" w:tplc="041F0005" w:tentative="1">
      <w:start w:val="1"/>
      <w:numFmt w:val="bullet"/>
      <w:lvlText w:val=""/>
      <w:lvlJc w:val="left"/>
      <w:pPr>
        <w:ind w:left="1800" w:hanging="360"/>
      </w:pPr>
      <w:rPr>
        <w:rFonts w:ascii="Wingdings" w:hAnsi="Wingdings" w:hint="default"/>
      </w:rPr>
    </w:lvl>
    <w:lvl w:ilvl="3" w:tplc="041F0001" w:tentative="1">
      <w:start w:val="1"/>
      <w:numFmt w:val="bullet"/>
      <w:lvlText w:val=""/>
      <w:lvlJc w:val="left"/>
      <w:pPr>
        <w:ind w:left="2520" w:hanging="360"/>
      </w:pPr>
      <w:rPr>
        <w:rFonts w:ascii="Symbol" w:hAnsi="Symbol" w:hint="default"/>
      </w:rPr>
    </w:lvl>
    <w:lvl w:ilvl="4" w:tplc="041F0003" w:tentative="1">
      <w:start w:val="1"/>
      <w:numFmt w:val="bullet"/>
      <w:lvlText w:val="o"/>
      <w:lvlJc w:val="left"/>
      <w:pPr>
        <w:ind w:left="3240" w:hanging="360"/>
      </w:pPr>
      <w:rPr>
        <w:rFonts w:ascii="Courier New" w:hAnsi="Courier New" w:cs="Courier New" w:hint="default"/>
      </w:rPr>
    </w:lvl>
    <w:lvl w:ilvl="5" w:tplc="041F0005" w:tentative="1">
      <w:start w:val="1"/>
      <w:numFmt w:val="bullet"/>
      <w:lvlText w:val=""/>
      <w:lvlJc w:val="left"/>
      <w:pPr>
        <w:ind w:left="3960" w:hanging="360"/>
      </w:pPr>
      <w:rPr>
        <w:rFonts w:ascii="Wingdings" w:hAnsi="Wingdings" w:hint="default"/>
      </w:rPr>
    </w:lvl>
    <w:lvl w:ilvl="6" w:tplc="041F0001" w:tentative="1">
      <w:start w:val="1"/>
      <w:numFmt w:val="bullet"/>
      <w:lvlText w:val=""/>
      <w:lvlJc w:val="left"/>
      <w:pPr>
        <w:ind w:left="4680" w:hanging="360"/>
      </w:pPr>
      <w:rPr>
        <w:rFonts w:ascii="Symbol" w:hAnsi="Symbol" w:hint="default"/>
      </w:rPr>
    </w:lvl>
    <w:lvl w:ilvl="7" w:tplc="041F0003" w:tentative="1">
      <w:start w:val="1"/>
      <w:numFmt w:val="bullet"/>
      <w:lvlText w:val="o"/>
      <w:lvlJc w:val="left"/>
      <w:pPr>
        <w:ind w:left="5400" w:hanging="360"/>
      </w:pPr>
      <w:rPr>
        <w:rFonts w:ascii="Courier New" w:hAnsi="Courier New" w:cs="Courier New" w:hint="default"/>
      </w:rPr>
    </w:lvl>
    <w:lvl w:ilvl="8" w:tplc="041F0005" w:tentative="1">
      <w:start w:val="1"/>
      <w:numFmt w:val="bullet"/>
      <w:lvlText w:val=""/>
      <w:lvlJc w:val="left"/>
      <w:pPr>
        <w:ind w:left="6120" w:hanging="360"/>
      </w:pPr>
      <w:rPr>
        <w:rFonts w:ascii="Wingdings" w:hAnsi="Wingdings" w:hint="default"/>
      </w:rPr>
    </w:lvl>
  </w:abstractNum>
  <w:abstractNum w:abstractNumId="8" w15:restartNumberingAfterBreak="0">
    <w:nsid w:val="30C5330B"/>
    <w:multiLevelType w:val="hybridMultilevel"/>
    <w:tmpl w:val="D876A304"/>
    <w:lvl w:ilvl="0" w:tplc="041F0001">
      <w:start w:val="1"/>
      <w:numFmt w:val="bullet"/>
      <w:lvlText w:val=""/>
      <w:lvlJc w:val="left"/>
      <w:pPr>
        <w:ind w:left="360" w:hanging="360"/>
      </w:pPr>
      <w:rPr>
        <w:rFonts w:ascii="Symbol" w:hAnsi="Symbol" w:hint="default"/>
      </w:rPr>
    </w:lvl>
    <w:lvl w:ilvl="1" w:tplc="041F0003" w:tentative="1">
      <w:start w:val="1"/>
      <w:numFmt w:val="bullet"/>
      <w:lvlText w:val="o"/>
      <w:lvlJc w:val="left"/>
      <w:pPr>
        <w:ind w:left="1080" w:hanging="360"/>
      </w:pPr>
      <w:rPr>
        <w:rFonts w:ascii="Courier New" w:hAnsi="Courier New" w:cs="Courier New" w:hint="default"/>
      </w:rPr>
    </w:lvl>
    <w:lvl w:ilvl="2" w:tplc="041F0005" w:tentative="1">
      <w:start w:val="1"/>
      <w:numFmt w:val="bullet"/>
      <w:lvlText w:val=""/>
      <w:lvlJc w:val="left"/>
      <w:pPr>
        <w:ind w:left="1800" w:hanging="360"/>
      </w:pPr>
      <w:rPr>
        <w:rFonts w:ascii="Wingdings" w:hAnsi="Wingdings" w:hint="default"/>
      </w:rPr>
    </w:lvl>
    <w:lvl w:ilvl="3" w:tplc="041F0001" w:tentative="1">
      <w:start w:val="1"/>
      <w:numFmt w:val="bullet"/>
      <w:lvlText w:val=""/>
      <w:lvlJc w:val="left"/>
      <w:pPr>
        <w:ind w:left="2520" w:hanging="360"/>
      </w:pPr>
      <w:rPr>
        <w:rFonts w:ascii="Symbol" w:hAnsi="Symbol" w:hint="default"/>
      </w:rPr>
    </w:lvl>
    <w:lvl w:ilvl="4" w:tplc="041F0003" w:tentative="1">
      <w:start w:val="1"/>
      <w:numFmt w:val="bullet"/>
      <w:lvlText w:val="o"/>
      <w:lvlJc w:val="left"/>
      <w:pPr>
        <w:ind w:left="3240" w:hanging="360"/>
      </w:pPr>
      <w:rPr>
        <w:rFonts w:ascii="Courier New" w:hAnsi="Courier New" w:cs="Courier New" w:hint="default"/>
      </w:rPr>
    </w:lvl>
    <w:lvl w:ilvl="5" w:tplc="041F0005" w:tentative="1">
      <w:start w:val="1"/>
      <w:numFmt w:val="bullet"/>
      <w:lvlText w:val=""/>
      <w:lvlJc w:val="left"/>
      <w:pPr>
        <w:ind w:left="3960" w:hanging="360"/>
      </w:pPr>
      <w:rPr>
        <w:rFonts w:ascii="Wingdings" w:hAnsi="Wingdings" w:hint="default"/>
      </w:rPr>
    </w:lvl>
    <w:lvl w:ilvl="6" w:tplc="041F0001" w:tentative="1">
      <w:start w:val="1"/>
      <w:numFmt w:val="bullet"/>
      <w:lvlText w:val=""/>
      <w:lvlJc w:val="left"/>
      <w:pPr>
        <w:ind w:left="4680" w:hanging="360"/>
      </w:pPr>
      <w:rPr>
        <w:rFonts w:ascii="Symbol" w:hAnsi="Symbol" w:hint="default"/>
      </w:rPr>
    </w:lvl>
    <w:lvl w:ilvl="7" w:tplc="041F0003" w:tentative="1">
      <w:start w:val="1"/>
      <w:numFmt w:val="bullet"/>
      <w:lvlText w:val="o"/>
      <w:lvlJc w:val="left"/>
      <w:pPr>
        <w:ind w:left="5400" w:hanging="360"/>
      </w:pPr>
      <w:rPr>
        <w:rFonts w:ascii="Courier New" w:hAnsi="Courier New" w:cs="Courier New" w:hint="default"/>
      </w:rPr>
    </w:lvl>
    <w:lvl w:ilvl="8" w:tplc="041F0005" w:tentative="1">
      <w:start w:val="1"/>
      <w:numFmt w:val="bullet"/>
      <w:lvlText w:val=""/>
      <w:lvlJc w:val="left"/>
      <w:pPr>
        <w:ind w:left="6120" w:hanging="360"/>
      </w:pPr>
      <w:rPr>
        <w:rFonts w:ascii="Wingdings" w:hAnsi="Wingdings" w:hint="default"/>
      </w:rPr>
    </w:lvl>
  </w:abstractNum>
  <w:abstractNum w:abstractNumId="9" w15:restartNumberingAfterBreak="0">
    <w:nsid w:val="367F6A45"/>
    <w:multiLevelType w:val="multilevel"/>
    <w:tmpl w:val="30FED030"/>
    <w:lvl w:ilvl="0">
      <w:start w:val="1"/>
      <w:numFmt w:val="decimal"/>
      <w:pStyle w:val="ListeNumaras"/>
      <w:lvlText w:val="%1."/>
      <w:lvlJc w:val="left"/>
      <w:pPr>
        <w:ind w:left="360" w:hanging="360"/>
      </w:pPr>
      <w:rPr>
        <w:rFonts w:hint="default"/>
      </w:rPr>
    </w:lvl>
    <w:lvl w:ilvl="1">
      <w:start w:val="1"/>
      <w:numFmt w:val="decimal"/>
      <w:pStyle w:val="ListeNumaras2"/>
      <w:lvlText w:val="%1.%2"/>
      <w:lvlJc w:val="left"/>
      <w:pPr>
        <w:tabs>
          <w:tab w:val="num" w:pos="432"/>
        </w:tabs>
        <w:ind w:left="432" w:hanging="432"/>
      </w:pPr>
      <w:rPr>
        <w:rFonts w:hint="default"/>
      </w:rPr>
    </w:lvl>
    <w:lvl w:ilvl="2">
      <w:start w:val="1"/>
      <w:numFmt w:val="lowerLetter"/>
      <w:pStyle w:val="ListeNumaras3"/>
      <w:lvlText w:val="%3."/>
      <w:lvlJc w:val="left"/>
      <w:pPr>
        <w:ind w:left="792" w:hanging="360"/>
      </w:pPr>
      <w:rPr>
        <w:rFonts w:hint="default"/>
      </w:rPr>
    </w:lvl>
    <w:lvl w:ilvl="3">
      <w:start w:val="1"/>
      <w:numFmt w:val="lowerRoman"/>
      <w:pStyle w:val="ListeNumaras4"/>
      <w:lvlText w:val="%4."/>
      <w:lvlJc w:val="left"/>
      <w:pPr>
        <w:ind w:left="1152" w:hanging="360"/>
      </w:pPr>
      <w:rPr>
        <w:rFonts w:hint="default"/>
      </w:rPr>
    </w:lvl>
    <w:lvl w:ilvl="4">
      <w:start w:val="1"/>
      <w:numFmt w:val="lowerLetter"/>
      <w:pStyle w:val="ListeNumaras5"/>
      <w:lvlText w:val="(%5)"/>
      <w:lvlJc w:val="left"/>
      <w:pPr>
        <w:ind w:left="1512" w:hanging="360"/>
      </w:pPr>
      <w:rPr>
        <w:rFonts w:hint="default"/>
      </w:rPr>
    </w:lvl>
    <w:lvl w:ilvl="5">
      <w:start w:val="1"/>
      <w:numFmt w:val="lowerRoman"/>
      <w:lvlText w:val="(%6)"/>
      <w:lvlJc w:val="left"/>
      <w:pPr>
        <w:ind w:left="1872" w:hanging="360"/>
      </w:pPr>
      <w:rPr>
        <w:rFonts w:hint="default"/>
      </w:rPr>
    </w:lvl>
    <w:lvl w:ilvl="6">
      <w:start w:val="1"/>
      <w:numFmt w:val="decimal"/>
      <w:lvlText w:val="%7."/>
      <w:lvlJc w:val="left"/>
      <w:pPr>
        <w:ind w:left="2232" w:hanging="360"/>
      </w:pPr>
      <w:rPr>
        <w:rFonts w:hint="default"/>
      </w:rPr>
    </w:lvl>
    <w:lvl w:ilvl="7">
      <w:start w:val="1"/>
      <w:numFmt w:val="lowerLetter"/>
      <w:lvlText w:val="%8."/>
      <w:lvlJc w:val="left"/>
      <w:pPr>
        <w:ind w:left="2592" w:hanging="360"/>
      </w:pPr>
      <w:rPr>
        <w:rFonts w:hint="default"/>
      </w:rPr>
    </w:lvl>
    <w:lvl w:ilvl="8">
      <w:start w:val="1"/>
      <w:numFmt w:val="lowerRoman"/>
      <w:lvlText w:val="%9."/>
      <w:lvlJc w:val="left"/>
      <w:pPr>
        <w:ind w:left="2952" w:hanging="360"/>
      </w:pPr>
      <w:rPr>
        <w:rFonts w:hint="default"/>
      </w:rPr>
    </w:lvl>
  </w:abstractNum>
  <w:abstractNum w:abstractNumId="10" w15:restartNumberingAfterBreak="0">
    <w:nsid w:val="5C83508D"/>
    <w:multiLevelType w:val="hybridMultilevel"/>
    <w:tmpl w:val="40882084"/>
    <w:lvl w:ilvl="0" w:tplc="53EE32C6">
      <w:start w:val="1"/>
      <w:numFmt w:val="bullet"/>
      <w:lvlText w:val="-"/>
      <w:lvlJc w:val="left"/>
      <w:pPr>
        <w:ind w:left="720" w:hanging="360"/>
      </w:pPr>
      <w:rPr>
        <w:rFonts w:ascii="Calibri" w:eastAsiaTheme="minorHAnsi" w:hAnsi="Calibri" w:cstheme="minorBidi" w:hint="default"/>
      </w:rPr>
    </w:lvl>
    <w:lvl w:ilvl="1" w:tplc="041F0003" w:tentative="1">
      <w:start w:val="1"/>
      <w:numFmt w:val="bullet"/>
      <w:lvlText w:val="o"/>
      <w:lvlJc w:val="left"/>
      <w:pPr>
        <w:ind w:left="1440" w:hanging="360"/>
      </w:pPr>
      <w:rPr>
        <w:rFonts w:ascii="Courier New" w:hAnsi="Courier New" w:cs="Courier New" w:hint="default"/>
      </w:rPr>
    </w:lvl>
    <w:lvl w:ilvl="2" w:tplc="041F0005" w:tentative="1">
      <w:start w:val="1"/>
      <w:numFmt w:val="bullet"/>
      <w:lvlText w:val=""/>
      <w:lvlJc w:val="left"/>
      <w:pPr>
        <w:ind w:left="2160" w:hanging="360"/>
      </w:pPr>
      <w:rPr>
        <w:rFonts w:ascii="Wingdings" w:hAnsi="Wingdings" w:hint="default"/>
      </w:rPr>
    </w:lvl>
    <w:lvl w:ilvl="3" w:tplc="041F0001" w:tentative="1">
      <w:start w:val="1"/>
      <w:numFmt w:val="bullet"/>
      <w:lvlText w:val=""/>
      <w:lvlJc w:val="left"/>
      <w:pPr>
        <w:ind w:left="2880" w:hanging="360"/>
      </w:pPr>
      <w:rPr>
        <w:rFonts w:ascii="Symbol" w:hAnsi="Symbol" w:hint="default"/>
      </w:rPr>
    </w:lvl>
    <w:lvl w:ilvl="4" w:tplc="041F0003" w:tentative="1">
      <w:start w:val="1"/>
      <w:numFmt w:val="bullet"/>
      <w:lvlText w:val="o"/>
      <w:lvlJc w:val="left"/>
      <w:pPr>
        <w:ind w:left="3600" w:hanging="360"/>
      </w:pPr>
      <w:rPr>
        <w:rFonts w:ascii="Courier New" w:hAnsi="Courier New" w:cs="Courier New" w:hint="default"/>
      </w:rPr>
    </w:lvl>
    <w:lvl w:ilvl="5" w:tplc="041F0005" w:tentative="1">
      <w:start w:val="1"/>
      <w:numFmt w:val="bullet"/>
      <w:lvlText w:val=""/>
      <w:lvlJc w:val="left"/>
      <w:pPr>
        <w:ind w:left="4320" w:hanging="360"/>
      </w:pPr>
      <w:rPr>
        <w:rFonts w:ascii="Wingdings" w:hAnsi="Wingdings" w:hint="default"/>
      </w:rPr>
    </w:lvl>
    <w:lvl w:ilvl="6" w:tplc="041F0001" w:tentative="1">
      <w:start w:val="1"/>
      <w:numFmt w:val="bullet"/>
      <w:lvlText w:val=""/>
      <w:lvlJc w:val="left"/>
      <w:pPr>
        <w:ind w:left="5040" w:hanging="360"/>
      </w:pPr>
      <w:rPr>
        <w:rFonts w:ascii="Symbol" w:hAnsi="Symbol" w:hint="default"/>
      </w:rPr>
    </w:lvl>
    <w:lvl w:ilvl="7" w:tplc="041F0003" w:tentative="1">
      <w:start w:val="1"/>
      <w:numFmt w:val="bullet"/>
      <w:lvlText w:val="o"/>
      <w:lvlJc w:val="left"/>
      <w:pPr>
        <w:ind w:left="5760" w:hanging="360"/>
      </w:pPr>
      <w:rPr>
        <w:rFonts w:ascii="Courier New" w:hAnsi="Courier New" w:cs="Courier New" w:hint="default"/>
      </w:rPr>
    </w:lvl>
    <w:lvl w:ilvl="8" w:tplc="041F0005" w:tentative="1">
      <w:start w:val="1"/>
      <w:numFmt w:val="bullet"/>
      <w:lvlText w:val=""/>
      <w:lvlJc w:val="left"/>
      <w:pPr>
        <w:ind w:left="6480" w:hanging="360"/>
      </w:pPr>
      <w:rPr>
        <w:rFonts w:ascii="Wingdings" w:hAnsi="Wingdings" w:hint="default"/>
      </w:rPr>
    </w:lvl>
  </w:abstractNum>
  <w:abstractNum w:abstractNumId="11" w15:restartNumberingAfterBreak="0">
    <w:nsid w:val="68432C0A"/>
    <w:multiLevelType w:val="hybridMultilevel"/>
    <w:tmpl w:val="DB726376"/>
    <w:lvl w:ilvl="0" w:tplc="041F0001">
      <w:start w:val="1"/>
      <w:numFmt w:val="bullet"/>
      <w:lvlText w:val=""/>
      <w:lvlJc w:val="left"/>
      <w:pPr>
        <w:tabs>
          <w:tab w:val="num" w:pos="360"/>
        </w:tabs>
        <w:ind w:left="360" w:hanging="360"/>
      </w:pPr>
      <w:rPr>
        <w:rFonts w:ascii="Symbol" w:hAnsi="Symbol" w:hint="default"/>
      </w:rPr>
    </w:lvl>
    <w:lvl w:ilvl="1" w:tplc="041F0003">
      <w:start w:val="1"/>
      <w:numFmt w:val="bullet"/>
      <w:lvlText w:val="o"/>
      <w:lvlJc w:val="left"/>
      <w:pPr>
        <w:tabs>
          <w:tab w:val="num" w:pos="1080"/>
        </w:tabs>
        <w:ind w:left="1080" w:hanging="360"/>
      </w:pPr>
      <w:rPr>
        <w:rFonts w:ascii="Courier New" w:hAnsi="Courier New" w:cs="Courier New" w:hint="default"/>
      </w:rPr>
    </w:lvl>
    <w:lvl w:ilvl="2" w:tplc="041F0005" w:tentative="1">
      <w:start w:val="1"/>
      <w:numFmt w:val="bullet"/>
      <w:lvlText w:val=""/>
      <w:lvlJc w:val="left"/>
      <w:pPr>
        <w:tabs>
          <w:tab w:val="num" w:pos="1800"/>
        </w:tabs>
        <w:ind w:left="1800" w:hanging="360"/>
      </w:pPr>
      <w:rPr>
        <w:rFonts w:ascii="Wingdings" w:hAnsi="Wingdings" w:hint="default"/>
      </w:rPr>
    </w:lvl>
    <w:lvl w:ilvl="3" w:tplc="041F0001" w:tentative="1">
      <w:start w:val="1"/>
      <w:numFmt w:val="bullet"/>
      <w:lvlText w:val=""/>
      <w:lvlJc w:val="left"/>
      <w:pPr>
        <w:tabs>
          <w:tab w:val="num" w:pos="2520"/>
        </w:tabs>
        <w:ind w:left="2520" w:hanging="360"/>
      </w:pPr>
      <w:rPr>
        <w:rFonts w:ascii="Symbol" w:hAnsi="Symbol" w:hint="default"/>
      </w:rPr>
    </w:lvl>
    <w:lvl w:ilvl="4" w:tplc="041F0003" w:tentative="1">
      <w:start w:val="1"/>
      <w:numFmt w:val="bullet"/>
      <w:lvlText w:val="o"/>
      <w:lvlJc w:val="left"/>
      <w:pPr>
        <w:tabs>
          <w:tab w:val="num" w:pos="3240"/>
        </w:tabs>
        <w:ind w:left="3240" w:hanging="360"/>
      </w:pPr>
      <w:rPr>
        <w:rFonts w:ascii="Courier New" w:hAnsi="Courier New" w:cs="Courier New" w:hint="default"/>
      </w:rPr>
    </w:lvl>
    <w:lvl w:ilvl="5" w:tplc="041F0005" w:tentative="1">
      <w:start w:val="1"/>
      <w:numFmt w:val="bullet"/>
      <w:lvlText w:val=""/>
      <w:lvlJc w:val="left"/>
      <w:pPr>
        <w:tabs>
          <w:tab w:val="num" w:pos="3960"/>
        </w:tabs>
        <w:ind w:left="3960" w:hanging="360"/>
      </w:pPr>
      <w:rPr>
        <w:rFonts w:ascii="Wingdings" w:hAnsi="Wingdings" w:hint="default"/>
      </w:rPr>
    </w:lvl>
    <w:lvl w:ilvl="6" w:tplc="041F0001" w:tentative="1">
      <w:start w:val="1"/>
      <w:numFmt w:val="bullet"/>
      <w:lvlText w:val=""/>
      <w:lvlJc w:val="left"/>
      <w:pPr>
        <w:tabs>
          <w:tab w:val="num" w:pos="4680"/>
        </w:tabs>
        <w:ind w:left="4680" w:hanging="360"/>
      </w:pPr>
      <w:rPr>
        <w:rFonts w:ascii="Symbol" w:hAnsi="Symbol" w:hint="default"/>
      </w:rPr>
    </w:lvl>
    <w:lvl w:ilvl="7" w:tplc="041F0003" w:tentative="1">
      <w:start w:val="1"/>
      <w:numFmt w:val="bullet"/>
      <w:lvlText w:val="o"/>
      <w:lvlJc w:val="left"/>
      <w:pPr>
        <w:tabs>
          <w:tab w:val="num" w:pos="5400"/>
        </w:tabs>
        <w:ind w:left="5400" w:hanging="360"/>
      </w:pPr>
      <w:rPr>
        <w:rFonts w:ascii="Courier New" w:hAnsi="Courier New" w:cs="Courier New" w:hint="default"/>
      </w:rPr>
    </w:lvl>
    <w:lvl w:ilvl="8" w:tplc="041F0005" w:tentative="1">
      <w:start w:val="1"/>
      <w:numFmt w:val="bullet"/>
      <w:lvlText w:val=""/>
      <w:lvlJc w:val="left"/>
      <w:pPr>
        <w:tabs>
          <w:tab w:val="num" w:pos="6120"/>
        </w:tabs>
        <w:ind w:left="6120" w:hanging="360"/>
      </w:pPr>
      <w:rPr>
        <w:rFonts w:ascii="Wingdings" w:hAnsi="Wingdings" w:hint="default"/>
      </w:rPr>
    </w:lvl>
  </w:abstractNum>
  <w:abstractNum w:abstractNumId="12" w15:restartNumberingAfterBreak="0">
    <w:nsid w:val="6FE44FDE"/>
    <w:multiLevelType w:val="hybridMultilevel"/>
    <w:tmpl w:val="9788B282"/>
    <w:lvl w:ilvl="0" w:tplc="04090001">
      <w:start w:val="1"/>
      <w:numFmt w:val="bullet"/>
      <w:lvlText w:val=""/>
      <w:lvlJc w:val="left"/>
      <w:pPr>
        <w:ind w:left="720" w:hanging="360"/>
      </w:pPr>
      <w:rPr>
        <w:rFonts w:ascii="Symbol" w:hAnsi="Symbol" w:hint="default"/>
      </w:rPr>
    </w:lvl>
    <w:lvl w:ilvl="1" w:tplc="041F0019" w:tentative="1">
      <w:start w:val="1"/>
      <w:numFmt w:val="lowerLetter"/>
      <w:lvlText w:val="%2."/>
      <w:lvlJc w:val="left"/>
      <w:pPr>
        <w:ind w:left="1440" w:hanging="360"/>
      </w:pPr>
      <w:rPr>
        <w:rFonts w:cs="Times New Roman"/>
      </w:rPr>
    </w:lvl>
    <w:lvl w:ilvl="2" w:tplc="041F001B" w:tentative="1">
      <w:start w:val="1"/>
      <w:numFmt w:val="lowerRoman"/>
      <w:lvlText w:val="%3."/>
      <w:lvlJc w:val="right"/>
      <w:pPr>
        <w:ind w:left="2160" w:hanging="180"/>
      </w:pPr>
      <w:rPr>
        <w:rFonts w:cs="Times New Roman"/>
      </w:rPr>
    </w:lvl>
    <w:lvl w:ilvl="3" w:tplc="041F000F" w:tentative="1">
      <w:start w:val="1"/>
      <w:numFmt w:val="decimal"/>
      <w:lvlText w:val="%4."/>
      <w:lvlJc w:val="left"/>
      <w:pPr>
        <w:ind w:left="2880" w:hanging="360"/>
      </w:pPr>
      <w:rPr>
        <w:rFonts w:cs="Times New Roman"/>
      </w:rPr>
    </w:lvl>
    <w:lvl w:ilvl="4" w:tplc="041F0019" w:tentative="1">
      <w:start w:val="1"/>
      <w:numFmt w:val="lowerLetter"/>
      <w:lvlText w:val="%5."/>
      <w:lvlJc w:val="left"/>
      <w:pPr>
        <w:ind w:left="3600" w:hanging="360"/>
      </w:pPr>
      <w:rPr>
        <w:rFonts w:cs="Times New Roman"/>
      </w:rPr>
    </w:lvl>
    <w:lvl w:ilvl="5" w:tplc="041F001B" w:tentative="1">
      <w:start w:val="1"/>
      <w:numFmt w:val="lowerRoman"/>
      <w:lvlText w:val="%6."/>
      <w:lvlJc w:val="right"/>
      <w:pPr>
        <w:ind w:left="4320" w:hanging="180"/>
      </w:pPr>
      <w:rPr>
        <w:rFonts w:cs="Times New Roman"/>
      </w:rPr>
    </w:lvl>
    <w:lvl w:ilvl="6" w:tplc="041F000F" w:tentative="1">
      <w:start w:val="1"/>
      <w:numFmt w:val="decimal"/>
      <w:lvlText w:val="%7."/>
      <w:lvlJc w:val="left"/>
      <w:pPr>
        <w:ind w:left="5040" w:hanging="360"/>
      </w:pPr>
      <w:rPr>
        <w:rFonts w:cs="Times New Roman"/>
      </w:rPr>
    </w:lvl>
    <w:lvl w:ilvl="7" w:tplc="041F0019" w:tentative="1">
      <w:start w:val="1"/>
      <w:numFmt w:val="lowerLetter"/>
      <w:lvlText w:val="%8."/>
      <w:lvlJc w:val="left"/>
      <w:pPr>
        <w:ind w:left="5760" w:hanging="360"/>
      </w:pPr>
      <w:rPr>
        <w:rFonts w:cs="Times New Roman"/>
      </w:rPr>
    </w:lvl>
    <w:lvl w:ilvl="8" w:tplc="041F001B" w:tentative="1">
      <w:start w:val="1"/>
      <w:numFmt w:val="lowerRoman"/>
      <w:lvlText w:val="%9."/>
      <w:lvlJc w:val="right"/>
      <w:pPr>
        <w:ind w:left="6480" w:hanging="180"/>
      </w:pPr>
      <w:rPr>
        <w:rFonts w:cs="Times New Roman"/>
      </w:rPr>
    </w:lvl>
  </w:abstractNum>
  <w:abstractNum w:abstractNumId="13" w15:restartNumberingAfterBreak="0">
    <w:nsid w:val="723769F3"/>
    <w:multiLevelType w:val="hybridMultilevel"/>
    <w:tmpl w:val="CFFA28BC"/>
    <w:lvl w:ilvl="0" w:tplc="22A21F90">
      <w:start w:val="1"/>
      <w:numFmt w:val="decimal"/>
      <w:pStyle w:val="rapor1"/>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num w:numId="1" w16cid:durableId="80223089">
    <w:abstractNumId w:val="4"/>
  </w:num>
  <w:num w:numId="2" w16cid:durableId="136916425">
    <w:abstractNumId w:val="3"/>
  </w:num>
  <w:num w:numId="3" w16cid:durableId="1303656657">
    <w:abstractNumId w:val="2"/>
  </w:num>
  <w:num w:numId="4" w16cid:durableId="34698524">
    <w:abstractNumId w:val="1"/>
  </w:num>
  <w:num w:numId="5" w16cid:durableId="1447507887">
    <w:abstractNumId w:val="0"/>
  </w:num>
  <w:num w:numId="6" w16cid:durableId="1008289516">
    <w:abstractNumId w:val="6"/>
  </w:num>
  <w:num w:numId="7" w16cid:durableId="741877489">
    <w:abstractNumId w:val="9"/>
  </w:num>
  <w:num w:numId="8" w16cid:durableId="587544284">
    <w:abstractNumId w:val="12"/>
  </w:num>
  <w:num w:numId="9" w16cid:durableId="1349333166">
    <w:abstractNumId w:val="13"/>
  </w:num>
  <w:num w:numId="10" w16cid:durableId="1268733512">
    <w:abstractNumId w:val="11"/>
  </w:num>
  <w:num w:numId="11" w16cid:durableId="1246383698">
    <w:abstractNumId w:val="5"/>
  </w:num>
  <w:num w:numId="12" w16cid:durableId="97990141">
    <w:abstractNumId w:val="10"/>
  </w:num>
  <w:num w:numId="13" w16cid:durableId="1218590501">
    <w:abstractNumId w:val="8"/>
  </w:num>
  <w:num w:numId="14" w16cid:durableId="644505126">
    <w:abstractNumId w:val="7"/>
  </w:num>
  <w:numIdMacAtCleanup w:val="1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attachedTemplate r:id="rId1"/>
  <w:defaultTabStop w:val="720"/>
  <w:hyphenationZone w:val="425"/>
  <w:characterSpacingControl w:val="doNotCompress"/>
  <w:hdrShapeDefaults>
    <o:shapedefaults v:ext="edit" spidmax="2050"/>
    <o:shapelayout v:ext="edit">
      <o:idmap v:ext="edit" data="1"/>
    </o:shapelayout>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__Grammarly_42____i" w:val="H4sIAAAAAAAEAKtWckksSQxILCpxzi/NK1GyMqwFAAEhoTITAAAA"/>
    <w:docVar w:name="__Grammarly_42___1" w:val="H4sIAAAAAAAEAKtWcslP9kxRslIyNDayNDUzNLAwM7Q0NbQ0N7BU0lEKTi0uzszPAykwrgUA+qzg/iwAAAA="/>
  </w:docVars>
  <w:rsids>
    <w:rsidRoot w:val="009F760D"/>
    <w:rsid w:val="0000589B"/>
    <w:rsid w:val="00007B94"/>
    <w:rsid w:val="00010686"/>
    <w:rsid w:val="000244E7"/>
    <w:rsid w:val="00024D5F"/>
    <w:rsid w:val="00031E43"/>
    <w:rsid w:val="00033DC1"/>
    <w:rsid w:val="00044B04"/>
    <w:rsid w:val="00045CF8"/>
    <w:rsid w:val="00060AC6"/>
    <w:rsid w:val="0007322B"/>
    <w:rsid w:val="00074C8F"/>
    <w:rsid w:val="00075460"/>
    <w:rsid w:val="00084364"/>
    <w:rsid w:val="00092ADC"/>
    <w:rsid w:val="00095CB3"/>
    <w:rsid w:val="000A627C"/>
    <w:rsid w:val="000B56FA"/>
    <w:rsid w:val="000D2731"/>
    <w:rsid w:val="000D56DC"/>
    <w:rsid w:val="000D5F81"/>
    <w:rsid w:val="000F147A"/>
    <w:rsid w:val="000F1E01"/>
    <w:rsid w:val="000F350C"/>
    <w:rsid w:val="001016A0"/>
    <w:rsid w:val="001061D7"/>
    <w:rsid w:val="00111D5C"/>
    <w:rsid w:val="00113B43"/>
    <w:rsid w:val="001248DA"/>
    <w:rsid w:val="00125A39"/>
    <w:rsid w:val="00131F11"/>
    <w:rsid w:val="001374E3"/>
    <w:rsid w:val="00150181"/>
    <w:rsid w:val="00155EC9"/>
    <w:rsid w:val="0015798F"/>
    <w:rsid w:val="0016260D"/>
    <w:rsid w:val="00164B0A"/>
    <w:rsid w:val="00170353"/>
    <w:rsid w:val="001820A0"/>
    <w:rsid w:val="0018661D"/>
    <w:rsid w:val="0019751F"/>
    <w:rsid w:val="001A2DF8"/>
    <w:rsid w:val="001A4CF7"/>
    <w:rsid w:val="001A52EE"/>
    <w:rsid w:val="001A6F70"/>
    <w:rsid w:val="001B7D1C"/>
    <w:rsid w:val="001C12FB"/>
    <w:rsid w:val="001D381F"/>
    <w:rsid w:val="001E1B7F"/>
    <w:rsid w:val="001E3979"/>
    <w:rsid w:val="001F06DC"/>
    <w:rsid w:val="001F3BA5"/>
    <w:rsid w:val="002130C6"/>
    <w:rsid w:val="00217233"/>
    <w:rsid w:val="002224E5"/>
    <w:rsid w:val="00231D1A"/>
    <w:rsid w:val="00241674"/>
    <w:rsid w:val="00243587"/>
    <w:rsid w:val="00244211"/>
    <w:rsid w:val="0025016C"/>
    <w:rsid w:val="002516D5"/>
    <w:rsid w:val="00255756"/>
    <w:rsid w:val="002576A3"/>
    <w:rsid w:val="002620CD"/>
    <w:rsid w:val="00270F1E"/>
    <w:rsid w:val="0028013A"/>
    <w:rsid w:val="00287784"/>
    <w:rsid w:val="002933D9"/>
    <w:rsid w:val="002A7366"/>
    <w:rsid w:val="002C1015"/>
    <w:rsid w:val="002C2D29"/>
    <w:rsid w:val="002C7944"/>
    <w:rsid w:val="002D66D6"/>
    <w:rsid w:val="002E3763"/>
    <w:rsid w:val="002F1B09"/>
    <w:rsid w:val="002F4540"/>
    <w:rsid w:val="00300A0D"/>
    <w:rsid w:val="003138CD"/>
    <w:rsid w:val="00325E15"/>
    <w:rsid w:val="0032711F"/>
    <w:rsid w:val="00331263"/>
    <w:rsid w:val="003349C1"/>
    <w:rsid w:val="00334FF3"/>
    <w:rsid w:val="00341E39"/>
    <w:rsid w:val="00341FF2"/>
    <w:rsid w:val="0034464A"/>
    <w:rsid w:val="003469BA"/>
    <w:rsid w:val="00347F6A"/>
    <w:rsid w:val="00381307"/>
    <w:rsid w:val="003831AD"/>
    <w:rsid w:val="003860A6"/>
    <w:rsid w:val="003871DC"/>
    <w:rsid w:val="00395E60"/>
    <w:rsid w:val="003B031D"/>
    <w:rsid w:val="003B0563"/>
    <w:rsid w:val="003D2CC5"/>
    <w:rsid w:val="003D4045"/>
    <w:rsid w:val="003D4271"/>
    <w:rsid w:val="003D48BD"/>
    <w:rsid w:val="003F280D"/>
    <w:rsid w:val="00406E1A"/>
    <w:rsid w:val="004151AB"/>
    <w:rsid w:val="00423489"/>
    <w:rsid w:val="00423B44"/>
    <w:rsid w:val="004347DC"/>
    <w:rsid w:val="00436B4E"/>
    <w:rsid w:val="00441086"/>
    <w:rsid w:val="00445EF5"/>
    <w:rsid w:val="0044700A"/>
    <w:rsid w:val="0046323B"/>
    <w:rsid w:val="00470BF6"/>
    <w:rsid w:val="00477BF0"/>
    <w:rsid w:val="00480DA1"/>
    <w:rsid w:val="00487DF2"/>
    <w:rsid w:val="004C213C"/>
    <w:rsid w:val="004D0A43"/>
    <w:rsid w:val="004D1DEB"/>
    <w:rsid w:val="004D5D24"/>
    <w:rsid w:val="004D7181"/>
    <w:rsid w:val="004E450E"/>
    <w:rsid w:val="004F5E97"/>
    <w:rsid w:val="00502667"/>
    <w:rsid w:val="005041B4"/>
    <w:rsid w:val="00506A2A"/>
    <w:rsid w:val="0051255F"/>
    <w:rsid w:val="00517DF3"/>
    <w:rsid w:val="00524A4B"/>
    <w:rsid w:val="005313D4"/>
    <w:rsid w:val="00533738"/>
    <w:rsid w:val="00535BAB"/>
    <w:rsid w:val="00542439"/>
    <w:rsid w:val="00542AF3"/>
    <w:rsid w:val="005445D8"/>
    <w:rsid w:val="00544DAC"/>
    <w:rsid w:val="00553064"/>
    <w:rsid w:val="00555ACA"/>
    <w:rsid w:val="00566F86"/>
    <w:rsid w:val="00583AA9"/>
    <w:rsid w:val="005858FA"/>
    <w:rsid w:val="005901EE"/>
    <w:rsid w:val="0059240B"/>
    <w:rsid w:val="00593883"/>
    <w:rsid w:val="005A4EAD"/>
    <w:rsid w:val="005A6857"/>
    <w:rsid w:val="005C1382"/>
    <w:rsid w:val="005E2545"/>
    <w:rsid w:val="005F00C7"/>
    <w:rsid w:val="005F05A2"/>
    <w:rsid w:val="005F1814"/>
    <w:rsid w:val="005F1A30"/>
    <w:rsid w:val="00601DA3"/>
    <w:rsid w:val="00605087"/>
    <w:rsid w:val="00605327"/>
    <w:rsid w:val="00607CE0"/>
    <w:rsid w:val="006335B6"/>
    <w:rsid w:val="00641D78"/>
    <w:rsid w:val="00652FF4"/>
    <w:rsid w:val="00653DAC"/>
    <w:rsid w:val="006564BA"/>
    <w:rsid w:val="00665C23"/>
    <w:rsid w:val="00674C8B"/>
    <w:rsid w:val="0067540F"/>
    <w:rsid w:val="006A548E"/>
    <w:rsid w:val="006B132C"/>
    <w:rsid w:val="006B3204"/>
    <w:rsid w:val="006C0962"/>
    <w:rsid w:val="006D4E3C"/>
    <w:rsid w:val="006E162B"/>
    <w:rsid w:val="006E447C"/>
    <w:rsid w:val="006E785C"/>
    <w:rsid w:val="00710BC0"/>
    <w:rsid w:val="00710E0E"/>
    <w:rsid w:val="007464CF"/>
    <w:rsid w:val="007668C8"/>
    <w:rsid w:val="00770320"/>
    <w:rsid w:val="00773A11"/>
    <w:rsid w:val="00776F80"/>
    <w:rsid w:val="007834E9"/>
    <w:rsid w:val="00790778"/>
    <w:rsid w:val="007912C5"/>
    <w:rsid w:val="007A276C"/>
    <w:rsid w:val="007B002E"/>
    <w:rsid w:val="007B2D91"/>
    <w:rsid w:val="007B4E7A"/>
    <w:rsid w:val="007C5DDD"/>
    <w:rsid w:val="007C72D8"/>
    <w:rsid w:val="007E1E52"/>
    <w:rsid w:val="007E7106"/>
    <w:rsid w:val="007E71E2"/>
    <w:rsid w:val="007E7856"/>
    <w:rsid w:val="007F684B"/>
    <w:rsid w:val="00806B41"/>
    <w:rsid w:val="00811E26"/>
    <w:rsid w:val="00812AA9"/>
    <w:rsid w:val="0082214B"/>
    <w:rsid w:val="00823C37"/>
    <w:rsid w:val="00824A52"/>
    <w:rsid w:val="00831436"/>
    <w:rsid w:val="00833DEE"/>
    <w:rsid w:val="00834A07"/>
    <w:rsid w:val="00837CC1"/>
    <w:rsid w:val="00840B57"/>
    <w:rsid w:val="00844EF0"/>
    <w:rsid w:val="0087019A"/>
    <w:rsid w:val="008915AD"/>
    <w:rsid w:val="008917AD"/>
    <w:rsid w:val="00893810"/>
    <w:rsid w:val="008A170F"/>
    <w:rsid w:val="008A6B70"/>
    <w:rsid w:val="008A6DF2"/>
    <w:rsid w:val="008B300D"/>
    <w:rsid w:val="008B3070"/>
    <w:rsid w:val="008B419C"/>
    <w:rsid w:val="008B47D7"/>
    <w:rsid w:val="008C1675"/>
    <w:rsid w:val="008C25A1"/>
    <w:rsid w:val="008C4D72"/>
    <w:rsid w:val="008F5037"/>
    <w:rsid w:val="008F75DC"/>
    <w:rsid w:val="00900D57"/>
    <w:rsid w:val="0091505C"/>
    <w:rsid w:val="00916A36"/>
    <w:rsid w:val="00921C5B"/>
    <w:rsid w:val="00927411"/>
    <w:rsid w:val="009363D7"/>
    <w:rsid w:val="00936BB2"/>
    <w:rsid w:val="00936FB3"/>
    <w:rsid w:val="009406D0"/>
    <w:rsid w:val="00966558"/>
    <w:rsid w:val="009719BB"/>
    <w:rsid w:val="00981FCA"/>
    <w:rsid w:val="00996798"/>
    <w:rsid w:val="009A7181"/>
    <w:rsid w:val="009B5E9B"/>
    <w:rsid w:val="009C0474"/>
    <w:rsid w:val="009C15C2"/>
    <w:rsid w:val="009D23F5"/>
    <w:rsid w:val="009D6271"/>
    <w:rsid w:val="009E2677"/>
    <w:rsid w:val="009E7FD5"/>
    <w:rsid w:val="009F760D"/>
    <w:rsid w:val="00A206A8"/>
    <w:rsid w:val="00A3101F"/>
    <w:rsid w:val="00A46785"/>
    <w:rsid w:val="00A50A76"/>
    <w:rsid w:val="00A56DA3"/>
    <w:rsid w:val="00A601AC"/>
    <w:rsid w:val="00A60A0E"/>
    <w:rsid w:val="00A67BBA"/>
    <w:rsid w:val="00A779C9"/>
    <w:rsid w:val="00A77F0B"/>
    <w:rsid w:val="00A87D50"/>
    <w:rsid w:val="00A901A7"/>
    <w:rsid w:val="00A94354"/>
    <w:rsid w:val="00A94D9E"/>
    <w:rsid w:val="00AA5824"/>
    <w:rsid w:val="00AA611F"/>
    <w:rsid w:val="00AB5C97"/>
    <w:rsid w:val="00AB6C48"/>
    <w:rsid w:val="00AB6EE0"/>
    <w:rsid w:val="00AC449C"/>
    <w:rsid w:val="00AD2A93"/>
    <w:rsid w:val="00AD555B"/>
    <w:rsid w:val="00AE653B"/>
    <w:rsid w:val="00AF2F65"/>
    <w:rsid w:val="00AF42AD"/>
    <w:rsid w:val="00AF5573"/>
    <w:rsid w:val="00B20D6C"/>
    <w:rsid w:val="00B22E7C"/>
    <w:rsid w:val="00B37127"/>
    <w:rsid w:val="00B46BE5"/>
    <w:rsid w:val="00B51A2E"/>
    <w:rsid w:val="00B61570"/>
    <w:rsid w:val="00B716C4"/>
    <w:rsid w:val="00B72319"/>
    <w:rsid w:val="00B86F01"/>
    <w:rsid w:val="00B94E6F"/>
    <w:rsid w:val="00B96511"/>
    <w:rsid w:val="00BB2436"/>
    <w:rsid w:val="00BB38C3"/>
    <w:rsid w:val="00BB59B8"/>
    <w:rsid w:val="00BE072D"/>
    <w:rsid w:val="00BE337B"/>
    <w:rsid w:val="00BE7562"/>
    <w:rsid w:val="00BF3775"/>
    <w:rsid w:val="00C0605F"/>
    <w:rsid w:val="00C1558F"/>
    <w:rsid w:val="00C236C3"/>
    <w:rsid w:val="00C251E1"/>
    <w:rsid w:val="00C25E6B"/>
    <w:rsid w:val="00C311F9"/>
    <w:rsid w:val="00C43433"/>
    <w:rsid w:val="00C4553F"/>
    <w:rsid w:val="00C54B8E"/>
    <w:rsid w:val="00C57621"/>
    <w:rsid w:val="00CA2A9C"/>
    <w:rsid w:val="00CA5E8F"/>
    <w:rsid w:val="00CA68F8"/>
    <w:rsid w:val="00CB785A"/>
    <w:rsid w:val="00CD02D4"/>
    <w:rsid w:val="00CE3AEF"/>
    <w:rsid w:val="00CF4036"/>
    <w:rsid w:val="00CF698B"/>
    <w:rsid w:val="00CF6F94"/>
    <w:rsid w:val="00D06E22"/>
    <w:rsid w:val="00D17C61"/>
    <w:rsid w:val="00D2097F"/>
    <w:rsid w:val="00D21C2A"/>
    <w:rsid w:val="00D24A00"/>
    <w:rsid w:val="00D2795D"/>
    <w:rsid w:val="00D31628"/>
    <w:rsid w:val="00D323B2"/>
    <w:rsid w:val="00D46C26"/>
    <w:rsid w:val="00D5637E"/>
    <w:rsid w:val="00D6070F"/>
    <w:rsid w:val="00D6314E"/>
    <w:rsid w:val="00D6484F"/>
    <w:rsid w:val="00D674F3"/>
    <w:rsid w:val="00D73437"/>
    <w:rsid w:val="00D77661"/>
    <w:rsid w:val="00D852B2"/>
    <w:rsid w:val="00D9214F"/>
    <w:rsid w:val="00D96E97"/>
    <w:rsid w:val="00DA75A0"/>
    <w:rsid w:val="00DC7885"/>
    <w:rsid w:val="00DE1CF8"/>
    <w:rsid w:val="00DE3A9A"/>
    <w:rsid w:val="00DE6710"/>
    <w:rsid w:val="00DF074B"/>
    <w:rsid w:val="00E0536C"/>
    <w:rsid w:val="00E1071E"/>
    <w:rsid w:val="00E11669"/>
    <w:rsid w:val="00E13725"/>
    <w:rsid w:val="00E22A08"/>
    <w:rsid w:val="00E33771"/>
    <w:rsid w:val="00E6258B"/>
    <w:rsid w:val="00E62605"/>
    <w:rsid w:val="00E66DD8"/>
    <w:rsid w:val="00E676B9"/>
    <w:rsid w:val="00E73949"/>
    <w:rsid w:val="00E8349F"/>
    <w:rsid w:val="00E909FC"/>
    <w:rsid w:val="00EA055C"/>
    <w:rsid w:val="00EA0EB7"/>
    <w:rsid w:val="00EA25D3"/>
    <w:rsid w:val="00EB245C"/>
    <w:rsid w:val="00EC2DBE"/>
    <w:rsid w:val="00EC5DFB"/>
    <w:rsid w:val="00F01AA8"/>
    <w:rsid w:val="00F17947"/>
    <w:rsid w:val="00F2625A"/>
    <w:rsid w:val="00F278B1"/>
    <w:rsid w:val="00F33620"/>
    <w:rsid w:val="00F3364E"/>
    <w:rsid w:val="00F336AB"/>
    <w:rsid w:val="00F34419"/>
    <w:rsid w:val="00F41738"/>
    <w:rsid w:val="00F418A3"/>
    <w:rsid w:val="00F4251E"/>
    <w:rsid w:val="00F513C1"/>
    <w:rsid w:val="00F62C0B"/>
    <w:rsid w:val="00F82587"/>
    <w:rsid w:val="00F830BB"/>
    <w:rsid w:val="00F841A9"/>
    <w:rsid w:val="00F91D3D"/>
    <w:rsid w:val="00F931E2"/>
    <w:rsid w:val="00FA01CE"/>
    <w:rsid w:val="00FA2432"/>
    <w:rsid w:val="00FA4C14"/>
    <w:rsid w:val="00FB26DD"/>
    <w:rsid w:val="00FB6633"/>
    <w:rsid w:val="00FC0198"/>
    <w:rsid w:val="00FC5A85"/>
    <w:rsid w:val="00FC6B20"/>
    <w:rsid w:val="00FD076F"/>
    <w:rsid w:val="00FF1599"/>
    <w:rsid w:val="00FF2584"/>
    <w:rsid w:val="00FF7CDE"/>
  </w:rsids>
  <m:mathPr>
    <m:mathFont m:val="Cambria Math"/>
    <m:brkBin m:val="before"/>
    <m:brkBinSub m:val="--"/>
    <m:smallFrac m:val="0"/>
    <m:dispDef/>
    <m:lMargin m:val="0"/>
    <m:rMargin m:val="0"/>
    <m:defJc m:val="centerGroup"/>
    <m:wrapIndent m:val="1440"/>
    <m:intLim m:val="subSup"/>
    <m:naryLim m:val="undOvr"/>
  </m:mathPr>
  <w:themeFontLang w:val="tr-TR"/>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6C4EA0C"/>
  <w15:docId w15:val="{8631D0D2-6D43-4DE3-9E97-45BBD29097B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color w:val="595959" w:themeColor="text1" w:themeTint="A6"/>
        <w:lang w:val="en-US" w:eastAsia="ja-JP" w:bidi="ar-SA"/>
      </w:rPr>
    </w:rPrDefault>
    <w:pPrDefault>
      <w:pPr>
        <w:spacing w:before="40" w:after="160" w:line="288"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1" w:unhideWhenUsed="1" w:qFormat="1"/>
    <w:lsdException w:name="List Number" w:semiHidden="1" w:unhideWhenUsed="1"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0" w:qFormat="1"/>
    <w:lsdException w:name="Closing" w:semiHidden="1" w:unhideWhenUsed="1"/>
    <w:lsdException w:name="Signature" w:semiHidden="1" w:uiPriority="9" w:unhideWhenUsed="1" w:qFormat="1"/>
    <w:lsdException w:name="Default Paragraph Font" w:semiHidden="1" w:uiPriority="1"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9"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1" w:qFormat="1"/>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iPriority="0" w:unhideWhenUsed="1"/>
    <w:lsdException w:name="Table List 5" w:semiHidden="1" w:uiPriority="0"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9" w:qFormat="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semiHidden="1" w:uiPriority="31"/>
    <w:lsdException w:name="Intense Reference" w:semiHidden="1" w:uiPriority="32"/>
    <w:lsdException w:name="Book Title" w:semiHidden="1"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DF074B"/>
    <w:rPr>
      <w:kern w:val="20"/>
    </w:rPr>
  </w:style>
  <w:style w:type="paragraph" w:styleId="Balk1">
    <w:name w:val="heading 1"/>
    <w:basedOn w:val="Normal"/>
    <w:next w:val="Normal"/>
    <w:link w:val="Balk1Char"/>
    <w:uiPriority w:val="1"/>
    <w:qFormat/>
    <w:rsid w:val="00DF074B"/>
    <w:pPr>
      <w:pageBreakBefore/>
      <w:spacing w:before="0" w:after="360" w:line="240" w:lineRule="auto"/>
      <w:outlineLvl w:val="0"/>
    </w:pPr>
    <w:rPr>
      <w:sz w:val="36"/>
    </w:rPr>
  </w:style>
  <w:style w:type="paragraph" w:styleId="Balk2">
    <w:name w:val="heading 2"/>
    <w:basedOn w:val="Normal"/>
    <w:next w:val="Normal"/>
    <w:link w:val="Balk2Char"/>
    <w:uiPriority w:val="1"/>
    <w:unhideWhenUsed/>
    <w:qFormat/>
    <w:rsid w:val="00DF074B"/>
    <w:pPr>
      <w:keepNext/>
      <w:keepLines/>
      <w:spacing w:before="360" w:after="60" w:line="240" w:lineRule="auto"/>
      <w:outlineLvl w:val="1"/>
    </w:pPr>
    <w:rPr>
      <w:rFonts w:asciiTheme="majorHAnsi" w:eastAsiaTheme="majorEastAsia" w:hAnsiTheme="majorHAnsi" w:cstheme="majorBidi"/>
      <w:caps/>
      <w:color w:val="577188" w:themeColor="accent1" w:themeShade="BF"/>
      <w:sz w:val="24"/>
    </w:rPr>
  </w:style>
  <w:style w:type="paragraph" w:styleId="Balk3">
    <w:name w:val="heading 3"/>
    <w:basedOn w:val="Normal"/>
    <w:next w:val="Normal"/>
    <w:link w:val="Balk3Char"/>
    <w:uiPriority w:val="1"/>
    <w:unhideWhenUsed/>
    <w:qFormat/>
    <w:rsid w:val="00DF074B"/>
    <w:pPr>
      <w:keepNext/>
      <w:keepLines/>
      <w:spacing w:before="200" w:after="0"/>
      <w:outlineLvl w:val="2"/>
    </w:pPr>
    <w:rPr>
      <w:rFonts w:asciiTheme="majorHAnsi" w:eastAsiaTheme="majorEastAsia" w:hAnsiTheme="majorHAnsi" w:cstheme="majorBidi"/>
      <w:b/>
      <w:bCs/>
      <w:color w:val="7E97AD" w:themeColor="accent1"/>
    </w:rPr>
  </w:style>
  <w:style w:type="paragraph" w:styleId="Balk4">
    <w:name w:val="heading 4"/>
    <w:basedOn w:val="Normal"/>
    <w:next w:val="Normal"/>
    <w:link w:val="Balk4Char"/>
    <w:uiPriority w:val="18"/>
    <w:semiHidden/>
    <w:unhideWhenUsed/>
    <w:qFormat/>
    <w:rsid w:val="00DF074B"/>
    <w:pPr>
      <w:keepNext/>
      <w:keepLines/>
      <w:spacing w:before="200" w:after="0"/>
      <w:outlineLvl w:val="3"/>
    </w:pPr>
    <w:rPr>
      <w:rFonts w:asciiTheme="majorHAnsi" w:eastAsiaTheme="majorEastAsia" w:hAnsiTheme="majorHAnsi" w:cstheme="majorBidi"/>
      <w:b/>
      <w:bCs/>
      <w:i/>
      <w:iCs/>
      <w:color w:val="7E97AD" w:themeColor="accent1"/>
    </w:rPr>
  </w:style>
  <w:style w:type="paragraph" w:styleId="Balk5">
    <w:name w:val="heading 5"/>
    <w:basedOn w:val="Normal"/>
    <w:next w:val="Normal"/>
    <w:link w:val="Balk5Char"/>
    <w:uiPriority w:val="18"/>
    <w:semiHidden/>
    <w:unhideWhenUsed/>
    <w:qFormat/>
    <w:rsid w:val="00DF074B"/>
    <w:pPr>
      <w:keepNext/>
      <w:keepLines/>
      <w:spacing w:before="200" w:after="0"/>
      <w:outlineLvl w:val="4"/>
    </w:pPr>
    <w:rPr>
      <w:rFonts w:asciiTheme="majorHAnsi" w:eastAsiaTheme="majorEastAsia" w:hAnsiTheme="majorHAnsi" w:cstheme="majorBidi"/>
      <w:color w:val="394B5A" w:themeColor="accent1" w:themeShade="7F"/>
    </w:rPr>
  </w:style>
  <w:style w:type="paragraph" w:styleId="Balk6">
    <w:name w:val="heading 6"/>
    <w:basedOn w:val="Normal"/>
    <w:next w:val="Normal"/>
    <w:link w:val="Balk6Char"/>
    <w:uiPriority w:val="18"/>
    <w:semiHidden/>
    <w:unhideWhenUsed/>
    <w:qFormat/>
    <w:rsid w:val="00DF074B"/>
    <w:pPr>
      <w:keepNext/>
      <w:keepLines/>
      <w:spacing w:before="200" w:after="0"/>
      <w:outlineLvl w:val="5"/>
    </w:pPr>
    <w:rPr>
      <w:rFonts w:asciiTheme="majorHAnsi" w:eastAsiaTheme="majorEastAsia" w:hAnsiTheme="majorHAnsi" w:cstheme="majorBidi"/>
      <w:i/>
      <w:iCs/>
      <w:color w:val="394B5A" w:themeColor="accent1" w:themeShade="7F"/>
    </w:rPr>
  </w:style>
  <w:style w:type="paragraph" w:styleId="Balk7">
    <w:name w:val="heading 7"/>
    <w:basedOn w:val="Normal"/>
    <w:next w:val="Normal"/>
    <w:link w:val="Balk7Char"/>
    <w:uiPriority w:val="18"/>
    <w:semiHidden/>
    <w:unhideWhenUsed/>
    <w:qFormat/>
    <w:rsid w:val="00DF074B"/>
    <w:pPr>
      <w:keepNext/>
      <w:keepLines/>
      <w:spacing w:before="200" w:after="0"/>
      <w:outlineLvl w:val="6"/>
    </w:pPr>
    <w:rPr>
      <w:rFonts w:asciiTheme="majorHAnsi" w:eastAsiaTheme="majorEastAsia" w:hAnsiTheme="majorHAnsi" w:cstheme="majorBidi"/>
      <w:i/>
      <w:iCs/>
      <w:color w:val="404040" w:themeColor="text1" w:themeTint="BF"/>
    </w:rPr>
  </w:style>
  <w:style w:type="paragraph" w:styleId="Balk8">
    <w:name w:val="heading 8"/>
    <w:basedOn w:val="Normal"/>
    <w:next w:val="Normal"/>
    <w:link w:val="Balk8Char"/>
    <w:uiPriority w:val="18"/>
    <w:semiHidden/>
    <w:unhideWhenUsed/>
    <w:qFormat/>
    <w:rsid w:val="00DF074B"/>
    <w:pPr>
      <w:keepNext/>
      <w:keepLines/>
      <w:spacing w:before="200" w:after="0"/>
      <w:outlineLvl w:val="7"/>
    </w:pPr>
    <w:rPr>
      <w:rFonts w:asciiTheme="majorHAnsi" w:eastAsiaTheme="majorEastAsia" w:hAnsiTheme="majorHAnsi" w:cstheme="majorBidi"/>
      <w:color w:val="404040" w:themeColor="text1" w:themeTint="BF"/>
    </w:rPr>
  </w:style>
  <w:style w:type="paragraph" w:styleId="Balk9">
    <w:name w:val="heading 9"/>
    <w:basedOn w:val="Normal"/>
    <w:next w:val="Normal"/>
    <w:link w:val="Balk9Char"/>
    <w:uiPriority w:val="18"/>
    <w:semiHidden/>
    <w:unhideWhenUsed/>
    <w:qFormat/>
    <w:rsid w:val="00DF074B"/>
    <w:pPr>
      <w:keepNext/>
      <w:keepLines/>
      <w:spacing w:before="200" w:after="0"/>
      <w:outlineLvl w:val="8"/>
    </w:pPr>
    <w:rPr>
      <w:rFonts w:asciiTheme="majorHAnsi" w:eastAsiaTheme="majorEastAsia" w:hAnsiTheme="majorHAnsi" w:cstheme="majorBidi"/>
      <w:i/>
      <w:iCs/>
      <w:color w:val="404040" w:themeColor="text1" w:themeTint="BF"/>
    </w:rPr>
  </w:style>
  <w:style w:type="character" w:default="1" w:styleId="VarsaylanParagrafYazTipi">
    <w:name w:val="Default Paragraph Font"/>
    <w:uiPriority w:val="1"/>
    <w:semiHidden/>
    <w:unhideWhenUsed/>
  </w:style>
  <w:style w:type="table" w:default="1" w:styleId="NormalTablo">
    <w:name w:val="Normal Table"/>
    <w:uiPriority w:val="99"/>
    <w:semiHidden/>
    <w:unhideWhenUsed/>
    <w:tblPr>
      <w:tblInd w:w="0" w:type="dxa"/>
      <w:tblCellMar>
        <w:top w:w="0" w:type="dxa"/>
        <w:left w:w="108" w:type="dxa"/>
        <w:bottom w:w="0" w:type="dxa"/>
        <w:right w:w="108" w:type="dxa"/>
      </w:tblCellMar>
    </w:tblPr>
  </w:style>
  <w:style w:type="numbering" w:default="1" w:styleId="ListeYok">
    <w:name w:val="No List"/>
    <w:uiPriority w:val="99"/>
    <w:semiHidden/>
    <w:unhideWhenUsed/>
  </w:style>
  <w:style w:type="paragraph" w:styleId="stBilgi">
    <w:name w:val="header"/>
    <w:basedOn w:val="Normal"/>
    <w:link w:val="stBilgiChar"/>
    <w:uiPriority w:val="99"/>
    <w:unhideWhenUsed/>
    <w:rsid w:val="00DF074B"/>
    <w:pPr>
      <w:tabs>
        <w:tab w:val="center" w:pos="4680"/>
        <w:tab w:val="right" w:pos="9360"/>
      </w:tabs>
      <w:spacing w:before="0" w:after="0" w:line="240" w:lineRule="auto"/>
    </w:pPr>
  </w:style>
  <w:style w:type="character" w:customStyle="1" w:styleId="stBilgiChar">
    <w:name w:val="Üst Bilgi Char"/>
    <w:basedOn w:val="VarsaylanParagrafYazTipi"/>
    <w:link w:val="stBilgi"/>
    <w:uiPriority w:val="99"/>
    <w:rsid w:val="00DF074B"/>
    <w:rPr>
      <w:kern w:val="20"/>
    </w:rPr>
  </w:style>
  <w:style w:type="paragraph" w:styleId="AltBilgi">
    <w:name w:val="footer"/>
    <w:basedOn w:val="Normal"/>
    <w:link w:val="AltBilgiChar"/>
    <w:uiPriority w:val="99"/>
    <w:unhideWhenUsed/>
    <w:rsid w:val="00DF074B"/>
    <w:pPr>
      <w:pBdr>
        <w:top w:val="single" w:sz="4" w:space="6" w:color="B1C0CD" w:themeColor="accent1" w:themeTint="99"/>
        <w:left w:val="single" w:sz="4" w:space="20" w:color="FFFFFF" w:themeColor="background1"/>
        <w:right w:val="single" w:sz="2" w:space="20" w:color="FFFFFF" w:themeColor="background1"/>
      </w:pBdr>
      <w:spacing w:after="0" w:line="240" w:lineRule="auto"/>
    </w:pPr>
  </w:style>
  <w:style w:type="character" w:customStyle="1" w:styleId="AltBilgiChar">
    <w:name w:val="Alt Bilgi Char"/>
    <w:basedOn w:val="VarsaylanParagrafYazTipi"/>
    <w:link w:val="AltBilgi"/>
    <w:uiPriority w:val="99"/>
    <w:rsid w:val="00DF074B"/>
    <w:rPr>
      <w:kern w:val="20"/>
    </w:rPr>
  </w:style>
  <w:style w:type="table" w:styleId="TabloKlavuzu">
    <w:name w:val="Table Grid"/>
    <w:basedOn w:val="NormalTablo"/>
    <w:uiPriority w:val="59"/>
    <w:rsid w:val="00DF074B"/>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AralkYok">
    <w:name w:val="No Spacing"/>
    <w:link w:val="AralkYokChar"/>
    <w:uiPriority w:val="1"/>
    <w:qFormat/>
    <w:rsid w:val="00DF074B"/>
    <w:pPr>
      <w:spacing w:after="0" w:line="240" w:lineRule="auto"/>
    </w:pPr>
  </w:style>
  <w:style w:type="paragraph" w:styleId="BalonMetni">
    <w:name w:val="Balloon Text"/>
    <w:basedOn w:val="Normal"/>
    <w:link w:val="BalonMetniChar"/>
    <w:uiPriority w:val="99"/>
    <w:semiHidden/>
    <w:unhideWhenUsed/>
    <w:rsid w:val="00DF074B"/>
    <w:pPr>
      <w:spacing w:after="0" w:line="240" w:lineRule="auto"/>
    </w:pPr>
    <w:rPr>
      <w:rFonts w:ascii="Tahoma" w:hAnsi="Tahoma" w:cs="Tahoma"/>
      <w:sz w:val="16"/>
    </w:rPr>
  </w:style>
  <w:style w:type="character" w:customStyle="1" w:styleId="BalonMetniChar">
    <w:name w:val="Balon Metni Char"/>
    <w:basedOn w:val="VarsaylanParagrafYazTipi"/>
    <w:link w:val="BalonMetni"/>
    <w:uiPriority w:val="99"/>
    <w:semiHidden/>
    <w:rsid w:val="00DF074B"/>
    <w:rPr>
      <w:rFonts w:ascii="Tahoma" w:hAnsi="Tahoma" w:cs="Tahoma"/>
      <w:sz w:val="16"/>
    </w:rPr>
  </w:style>
  <w:style w:type="character" w:customStyle="1" w:styleId="Balk1Char">
    <w:name w:val="Başlık 1 Char"/>
    <w:basedOn w:val="VarsaylanParagrafYazTipi"/>
    <w:link w:val="Balk1"/>
    <w:uiPriority w:val="1"/>
    <w:rsid w:val="00DF074B"/>
    <w:rPr>
      <w:kern w:val="20"/>
      <w:sz w:val="36"/>
    </w:rPr>
  </w:style>
  <w:style w:type="character" w:customStyle="1" w:styleId="Balk2Char">
    <w:name w:val="Başlık 2 Char"/>
    <w:basedOn w:val="VarsaylanParagrafYazTipi"/>
    <w:link w:val="Balk2"/>
    <w:uiPriority w:val="1"/>
    <w:rsid w:val="00DF074B"/>
    <w:rPr>
      <w:rFonts w:asciiTheme="majorHAnsi" w:eastAsiaTheme="majorEastAsia" w:hAnsiTheme="majorHAnsi" w:cstheme="majorBidi"/>
      <w:caps/>
      <w:color w:val="577188" w:themeColor="accent1" w:themeShade="BF"/>
      <w:kern w:val="20"/>
      <w:sz w:val="24"/>
    </w:rPr>
  </w:style>
  <w:style w:type="character" w:styleId="YerTutucuMetni">
    <w:name w:val="Placeholder Text"/>
    <w:basedOn w:val="VarsaylanParagrafYazTipi"/>
    <w:uiPriority w:val="99"/>
    <w:semiHidden/>
    <w:rsid w:val="00DF074B"/>
    <w:rPr>
      <w:color w:val="808080"/>
    </w:rPr>
  </w:style>
  <w:style w:type="paragraph" w:styleId="Alnt">
    <w:name w:val="Quote"/>
    <w:basedOn w:val="Normal"/>
    <w:next w:val="Normal"/>
    <w:link w:val="AlntChar"/>
    <w:uiPriority w:val="9"/>
    <w:unhideWhenUsed/>
    <w:qFormat/>
    <w:rsid w:val="00DF074B"/>
    <w:pPr>
      <w:spacing w:before="240" w:after="240"/>
      <w:ind w:left="720" w:right="720"/>
    </w:pPr>
    <w:rPr>
      <w:i/>
      <w:iCs/>
      <w:noProof/>
      <w:color w:val="7E97AD" w:themeColor="accent1"/>
      <w:sz w:val="28"/>
    </w:rPr>
  </w:style>
  <w:style w:type="character" w:customStyle="1" w:styleId="AlntChar">
    <w:name w:val="Alıntı Char"/>
    <w:basedOn w:val="VarsaylanParagrafYazTipi"/>
    <w:link w:val="Alnt"/>
    <w:uiPriority w:val="9"/>
    <w:rsid w:val="00DF074B"/>
    <w:rPr>
      <w:i/>
      <w:iCs/>
      <w:noProof/>
      <w:color w:val="7E97AD" w:themeColor="accent1"/>
      <w:kern w:val="20"/>
      <w:sz w:val="28"/>
    </w:rPr>
  </w:style>
  <w:style w:type="paragraph" w:styleId="Kaynaka">
    <w:name w:val="Bibliography"/>
    <w:basedOn w:val="Normal"/>
    <w:next w:val="Normal"/>
    <w:uiPriority w:val="37"/>
    <w:semiHidden/>
    <w:unhideWhenUsed/>
    <w:rsid w:val="00DF074B"/>
  </w:style>
  <w:style w:type="paragraph" w:styleId="bekMetni">
    <w:name w:val="Block Text"/>
    <w:basedOn w:val="Normal"/>
    <w:uiPriority w:val="99"/>
    <w:semiHidden/>
    <w:unhideWhenUsed/>
    <w:rsid w:val="00DF074B"/>
    <w:pPr>
      <w:pBdr>
        <w:top w:val="single" w:sz="2" w:space="10" w:color="7E97AD" w:themeColor="accent1" w:frame="1"/>
        <w:left w:val="single" w:sz="2" w:space="10" w:color="7E97AD" w:themeColor="accent1" w:frame="1"/>
        <w:bottom w:val="single" w:sz="2" w:space="10" w:color="7E97AD" w:themeColor="accent1" w:frame="1"/>
        <w:right w:val="single" w:sz="2" w:space="10" w:color="7E97AD" w:themeColor="accent1" w:frame="1"/>
      </w:pBdr>
      <w:ind w:left="1152" w:right="1152"/>
    </w:pPr>
    <w:rPr>
      <w:i/>
      <w:iCs/>
      <w:color w:val="7E97AD" w:themeColor="accent1"/>
    </w:rPr>
  </w:style>
  <w:style w:type="paragraph" w:styleId="GvdeMetni">
    <w:name w:val="Body Text"/>
    <w:basedOn w:val="Normal"/>
    <w:link w:val="GvdeMetniChar"/>
    <w:uiPriority w:val="99"/>
    <w:semiHidden/>
    <w:unhideWhenUsed/>
    <w:rsid w:val="00DF074B"/>
    <w:pPr>
      <w:spacing w:after="120"/>
    </w:pPr>
  </w:style>
  <w:style w:type="character" w:customStyle="1" w:styleId="GvdeMetniChar">
    <w:name w:val="Gövde Metni Char"/>
    <w:basedOn w:val="VarsaylanParagrafYazTipi"/>
    <w:link w:val="GvdeMetni"/>
    <w:uiPriority w:val="99"/>
    <w:semiHidden/>
    <w:rsid w:val="00DF074B"/>
  </w:style>
  <w:style w:type="paragraph" w:styleId="GvdeMetni2">
    <w:name w:val="Body Text 2"/>
    <w:basedOn w:val="Normal"/>
    <w:link w:val="GvdeMetni2Char"/>
    <w:uiPriority w:val="99"/>
    <w:semiHidden/>
    <w:unhideWhenUsed/>
    <w:rsid w:val="00DF074B"/>
    <w:pPr>
      <w:spacing w:after="120" w:line="480" w:lineRule="auto"/>
    </w:pPr>
  </w:style>
  <w:style w:type="character" w:customStyle="1" w:styleId="GvdeMetni2Char">
    <w:name w:val="Gövde Metni 2 Char"/>
    <w:basedOn w:val="VarsaylanParagrafYazTipi"/>
    <w:link w:val="GvdeMetni2"/>
    <w:uiPriority w:val="99"/>
    <w:semiHidden/>
    <w:rsid w:val="00DF074B"/>
  </w:style>
  <w:style w:type="paragraph" w:styleId="GvdeMetni3">
    <w:name w:val="Body Text 3"/>
    <w:basedOn w:val="Normal"/>
    <w:link w:val="GvdeMetni3Char"/>
    <w:uiPriority w:val="99"/>
    <w:semiHidden/>
    <w:unhideWhenUsed/>
    <w:rsid w:val="00DF074B"/>
    <w:pPr>
      <w:spacing w:after="120"/>
    </w:pPr>
    <w:rPr>
      <w:sz w:val="16"/>
    </w:rPr>
  </w:style>
  <w:style w:type="character" w:customStyle="1" w:styleId="GvdeMetni3Char">
    <w:name w:val="Gövde Metni 3 Char"/>
    <w:basedOn w:val="VarsaylanParagrafYazTipi"/>
    <w:link w:val="GvdeMetni3"/>
    <w:uiPriority w:val="99"/>
    <w:semiHidden/>
    <w:rsid w:val="00DF074B"/>
    <w:rPr>
      <w:sz w:val="16"/>
    </w:rPr>
  </w:style>
  <w:style w:type="paragraph" w:styleId="GvdeMetnilkGirintisi">
    <w:name w:val="Body Text First Indent"/>
    <w:basedOn w:val="GvdeMetni"/>
    <w:link w:val="GvdeMetnilkGirintisiChar"/>
    <w:uiPriority w:val="99"/>
    <w:semiHidden/>
    <w:unhideWhenUsed/>
    <w:rsid w:val="00DF074B"/>
    <w:pPr>
      <w:spacing w:after="200"/>
      <w:ind w:firstLine="360"/>
    </w:pPr>
  </w:style>
  <w:style w:type="character" w:customStyle="1" w:styleId="GvdeMetnilkGirintisiChar">
    <w:name w:val="Gövde Metni İlk Girintisi Char"/>
    <w:basedOn w:val="GvdeMetniChar"/>
    <w:link w:val="GvdeMetnilkGirintisi"/>
    <w:uiPriority w:val="99"/>
    <w:semiHidden/>
    <w:rsid w:val="00DF074B"/>
  </w:style>
  <w:style w:type="paragraph" w:styleId="GvdeMetniGirintisi">
    <w:name w:val="Body Text Indent"/>
    <w:basedOn w:val="Normal"/>
    <w:link w:val="GvdeMetniGirintisiChar"/>
    <w:unhideWhenUsed/>
    <w:rsid w:val="00DF074B"/>
    <w:pPr>
      <w:spacing w:after="120"/>
      <w:ind w:left="360"/>
    </w:pPr>
  </w:style>
  <w:style w:type="character" w:customStyle="1" w:styleId="GvdeMetniGirintisiChar">
    <w:name w:val="Gövde Metni Girintisi Char"/>
    <w:basedOn w:val="VarsaylanParagrafYazTipi"/>
    <w:link w:val="GvdeMetniGirintisi"/>
    <w:uiPriority w:val="99"/>
    <w:semiHidden/>
    <w:rsid w:val="00DF074B"/>
  </w:style>
  <w:style w:type="paragraph" w:styleId="GvdeMetnilkGirintisi2">
    <w:name w:val="Body Text First Indent 2"/>
    <w:basedOn w:val="GvdeMetniGirintisi"/>
    <w:link w:val="GvdeMetnilkGirintisi2Char"/>
    <w:uiPriority w:val="99"/>
    <w:semiHidden/>
    <w:unhideWhenUsed/>
    <w:rsid w:val="00DF074B"/>
    <w:pPr>
      <w:spacing w:after="200"/>
      <w:ind w:firstLine="360"/>
    </w:pPr>
  </w:style>
  <w:style w:type="character" w:customStyle="1" w:styleId="GvdeMetnilkGirintisi2Char">
    <w:name w:val="Gövde Metni İlk Girintisi 2 Char"/>
    <w:basedOn w:val="GvdeMetniGirintisiChar"/>
    <w:link w:val="GvdeMetnilkGirintisi2"/>
    <w:uiPriority w:val="99"/>
    <w:semiHidden/>
    <w:rsid w:val="00DF074B"/>
  </w:style>
  <w:style w:type="paragraph" w:styleId="GvdeMetniGirintisi2">
    <w:name w:val="Body Text Indent 2"/>
    <w:basedOn w:val="Normal"/>
    <w:link w:val="GvdeMetniGirintisi2Char"/>
    <w:uiPriority w:val="99"/>
    <w:semiHidden/>
    <w:unhideWhenUsed/>
    <w:rsid w:val="00DF074B"/>
    <w:pPr>
      <w:spacing w:after="120" w:line="480" w:lineRule="auto"/>
      <w:ind w:left="360"/>
    </w:pPr>
  </w:style>
  <w:style w:type="character" w:customStyle="1" w:styleId="GvdeMetniGirintisi2Char">
    <w:name w:val="Gövde Metni Girintisi 2 Char"/>
    <w:basedOn w:val="VarsaylanParagrafYazTipi"/>
    <w:link w:val="GvdeMetniGirintisi2"/>
    <w:uiPriority w:val="99"/>
    <w:semiHidden/>
    <w:rsid w:val="00DF074B"/>
  </w:style>
  <w:style w:type="paragraph" w:styleId="GvdeMetniGirintisi3">
    <w:name w:val="Body Text Indent 3"/>
    <w:basedOn w:val="Normal"/>
    <w:link w:val="GvdeMetniGirintisi3Char"/>
    <w:uiPriority w:val="99"/>
    <w:semiHidden/>
    <w:unhideWhenUsed/>
    <w:rsid w:val="00DF074B"/>
    <w:pPr>
      <w:spacing w:after="120"/>
      <w:ind w:left="360"/>
    </w:pPr>
    <w:rPr>
      <w:sz w:val="16"/>
    </w:rPr>
  </w:style>
  <w:style w:type="character" w:customStyle="1" w:styleId="GvdeMetniGirintisi3Char">
    <w:name w:val="Gövde Metni Girintisi 3 Char"/>
    <w:basedOn w:val="VarsaylanParagrafYazTipi"/>
    <w:link w:val="GvdeMetniGirintisi3"/>
    <w:uiPriority w:val="99"/>
    <w:semiHidden/>
    <w:rsid w:val="00DF074B"/>
    <w:rPr>
      <w:sz w:val="16"/>
    </w:rPr>
  </w:style>
  <w:style w:type="character" w:styleId="KitapBal">
    <w:name w:val="Book Title"/>
    <w:basedOn w:val="VarsaylanParagrafYazTipi"/>
    <w:uiPriority w:val="33"/>
    <w:semiHidden/>
    <w:unhideWhenUsed/>
    <w:rsid w:val="00DF074B"/>
    <w:rPr>
      <w:b/>
      <w:bCs/>
      <w:smallCaps/>
      <w:spacing w:val="5"/>
    </w:rPr>
  </w:style>
  <w:style w:type="paragraph" w:styleId="ResimYazs">
    <w:name w:val="caption"/>
    <w:basedOn w:val="Normal"/>
    <w:next w:val="Normal"/>
    <w:uiPriority w:val="35"/>
    <w:semiHidden/>
    <w:unhideWhenUsed/>
    <w:qFormat/>
    <w:rsid w:val="00DF074B"/>
    <w:pPr>
      <w:spacing w:line="240" w:lineRule="auto"/>
    </w:pPr>
    <w:rPr>
      <w:b/>
      <w:bCs/>
      <w:color w:val="7E97AD" w:themeColor="accent1"/>
      <w:sz w:val="18"/>
    </w:rPr>
  </w:style>
  <w:style w:type="paragraph" w:styleId="Kapan">
    <w:name w:val="Closing"/>
    <w:basedOn w:val="Normal"/>
    <w:link w:val="KapanChar"/>
    <w:uiPriority w:val="99"/>
    <w:semiHidden/>
    <w:unhideWhenUsed/>
    <w:rsid w:val="00DF074B"/>
    <w:pPr>
      <w:spacing w:after="0" w:line="240" w:lineRule="auto"/>
      <w:ind w:left="4320"/>
    </w:pPr>
  </w:style>
  <w:style w:type="character" w:customStyle="1" w:styleId="KapanChar">
    <w:name w:val="Kapanış Char"/>
    <w:basedOn w:val="VarsaylanParagrafYazTipi"/>
    <w:link w:val="Kapan"/>
    <w:uiPriority w:val="99"/>
    <w:semiHidden/>
    <w:rsid w:val="00DF074B"/>
  </w:style>
  <w:style w:type="table" w:styleId="RenkliKlavuz">
    <w:name w:val="Colorful Grid"/>
    <w:basedOn w:val="NormalTablo"/>
    <w:uiPriority w:val="73"/>
    <w:rsid w:val="00DF074B"/>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RenkliKlavuz-Vurgu1">
    <w:name w:val="Colorful Grid Accent 1"/>
    <w:basedOn w:val="NormalTablo"/>
    <w:uiPriority w:val="73"/>
    <w:rsid w:val="00DF074B"/>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5EAEE" w:themeFill="accent1" w:themeFillTint="33"/>
    </w:tcPr>
    <w:tblStylePr w:type="firstRow">
      <w:rPr>
        <w:b/>
        <w:bCs/>
      </w:rPr>
      <w:tblPr/>
      <w:tcPr>
        <w:shd w:val="clear" w:color="auto" w:fill="CBD5DE" w:themeFill="accent1" w:themeFillTint="66"/>
      </w:tcPr>
    </w:tblStylePr>
    <w:tblStylePr w:type="lastRow">
      <w:rPr>
        <w:b/>
        <w:bCs/>
        <w:color w:val="000000" w:themeColor="text1"/>
      </w:rPr>
      <w:tblPr/>
      <w:tcPr>
        <w:shd w:val="clear" w:color="auto" w:fill="CBD5DE" w:themeFill="accent1" w:themeFillTint="66"/>
      </w:tcPr>
    </w:tblStylePr>
    <w:tblStylePr w:type="firstCol">
      <w:rPr>
        <w:color w:val="FFFFFF" w:themeColor="background1"/>
      </w:rPr>
      <w:tblPr/>
      <w:tcPr>
        <w:shd w:val="clear" w:color="auto" w:fill="577188" w:themeFill="accent1" w:themeFillShade="BF"/>
      </w:tcPr>
    </w:tblStylePr>
    <w:tblStylePr w:type="lastCol">
      <w:rPr>
        <w:color w:val="FFFFFF" w:themeColor="background1"/>
      </w:rPr>
      <w:tblPr/>
      <w:tcPr>
        <w:shd w:val="clear" w:color="auto" w:fill="577188" w:themeFill="accent1" w:themeFillShade="BF"/>
      </w:tcPr>
    </w:tblStylePr>
    <w:tblStylePr w:type="band1Vert">
      <w:tblPr/>
      <w:tcPr>
        <w:shd w:val="clear" w:color="auto" w:fill="BECBD6" w:themeFill="accent1" w:themeFillTint="7F"/>
      </w:tcPr>
    </w:tblStylePr>
    <w:tblStylePr w:type="band1Horz">
      <w:tblPr/>
      <w:tcPr>
        <w:shd w:val="clear" w:color="auto" w:fill="BECBD6" w:themeFill="accent1" w:themeFillTint="7F"/>
      </w:tcPr>
    </w:tblStylePr>
  </w:style>
  <w:style w:type="table" w:styleId="RenkliKlavuz-Vurgu2">
    <w:name w:val="Colorful Grid Accent 2"/>
    <w:basedOn w:val="NormalTablo"/>
    <w:uiPriority w:val="73"/>
    <w:rsid w:val="00DF074B"/>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4E8DF" w:themeFill="accent2" w:themeFillTint="33"/>
    </w:tcPr>
    <w:tblStylePr w:type="firstRow">
      <w:rPr>
        <w:b/>
        <w:bCs/>
      </w:rPr>
      <w:tblPr/>
      <w:tcPr>
        <w:shd w:val="clear" w:color="auto" w:fill="EAD1BF" w:themeFill="accent2" w:themeFillTint="66"/>
      </w:tcPr>
    </w:tblStylePr>
    <w:tblStylePr w:type="lastRow">
      <w:rPr>
        <w:b/>
        <w:bCs/>
        <w:color w:val="000000" w:themeColor="text1"/>
      </w:rPr>
      <w:tblPr/>
      <w:tcPr>
        <w:shd w:val="clear" w:color="auto" w:fill="EAD1BF" w:themeFill="accent2" w:themeFillTint="66"/>
      </w:tcPr>
    </w:tblStylePr>
    <w:tblStylePr w:type="firstCol">
      <w:rPr>
        <w:color w:val="FFFFFF" w:themeColor="background1"/>
      </w:rPr>
      <w:tblPr/>
      <w:tcPr>
        <w:shd w:val="clear" w:color="auto" w:fill="AA6736" w:themeFill="accent2" w:themeFillShade="BF"/>
      </w:tcPr>
    </w:tblStylePr>
    <w:tblStylePr w:type="lastCol">
      <w:rPr>
        <w:color w:val="FFFFFF" w:themeColor="background1"/>
      </w:rPr>
      <w:tblPr/>
      <w:tcPr>
        <w:shd w:val="clear" w:color="auto" w:fill="AA6736" w:themeFill="accent2" w:themeFillShade="BF"/>
      </w:tcPr>
    </w:tblStylePr>
    <w:tblStylePr w:type="band1Vert">
      <w:tblPr/>
      <w:tcPr>
        <w:shd w:val="clear" w:color="auto" w:fill="E5C6AF" w:themeFill="accent2" w:themeFillTint="7F"/>
      </w:tcPr>
    </w:tblStylePr>
    <w:tblStylePr w:type="band1Horz">
      <w:tblPr/>
      <w:tcPr>
        <w:shd w:val="clear" w:color="auto" w:fill="E5C6AF" w:themeFill="accent2" w:themeFillTint="7F"/>
      </w:tcPr>
    </w:tblStylePr>
  </w:style>
  <w:style w:type="table" w:styleId="RenkliKlavuz-Vurgu3">
    <w:name w:val="Colorful Grid Accent 3"/>
    <w:basedOn w:val="NormalTablo"/>
    <w:uiPriority w:val="73"/>
    <w:rsid w:val="00DF074B"/>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5E0DE" w:themeFill="accent3" w:themeFillTint="33"/>
    </w:tcPr>
    <w:tblStylePr w:type="firstRow">
      <w:rPr>
        <w:b/>
        <w:bCs/>
      </w:rPr>
      <w:tblPr/>
      <w:tcPr>
        <w:shd w:val="clear" w:color="auto" w:fill="CBC2BD" w:themeFill="accent3" w:themeFillTint="66"/>
      </w:tcPr>
    </w:tblStylePr>
    <w:tblStylePr w:type="lastRow">
      <w:rPr>
        <w:b/>
        <w:bCs/>
        <w:color w:val="000000" w:themeColor="text1"/>
      </w:rPr>
      <w:tblPr/>
      <w:tcPr>
        <w:shd w:val="clear" w:color="auto" w:fill="CBC2BD" w:themeFill="accent3" w:themeFillTint="66"/>
      </w:tcPr>
    </w:tblStylePr>
    <w:tblStylePr w:type="firstCol">
      <w:rPr>
        <w:color w:val="FFFFFF" w:themeColor="background1"/>
      </w:rPr>
      <w:tblPr/>
      <w:tcPr>
        <w:shd w:val="clear" w:color="auto" w:fill="5B4F47" w:themeFill="accent3" w:themeFillShade="BF"/>
      </w:tcPr>
    </w:tblStylePr>
    <w:tblStylePr w:type="lastCol">
      <w:rPr>
        <w:color w:val="FFFFFF" w:themeColor="background1"/>
      </w:rPr>
      <w:tblPr/>
      <w:tcPr>
        <w:shd w:val="clear" w:color="auto" w:fill="5B4F47" w:themeFill="accent3" w:themeFillShade="BF"/>
      </w:tcPr>
    </w:tblStylePr>
    <w:tblStylePr w:type="band1Vert">
      <w:tblPr/>
      <w:tcPr>
        <w:shd w:val="clear" w:color="auto" w:fill="BEB4AD" w:themeFill="accent3" w:themeFillTint="7F"/>
      </w:tcPr>
    </w:tblStylePr>
    <w:tblStylePr w:type="band1Horz">
      <w:tblPr/>
      <w:tcPr>
        <w:shd w:val="clear" w:color="auto" w:fill="BEB4AD" w:themeFill="accent3" w:themeFillTint="7F"/>
      </w:tcPr>
    </w:tblStylePr>
  </w:style>
  <w:style w:type="table" w:styleId="RenkliKlavuz-Vurgu4">
    <w:name w:val="Colorful Grid Accent 4"/>
    <w:basedOn w:val="NormalTablo"/>
    <w:uiPriority w:val="73"/>
    <w:rsid w:val="00DF074B"/>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0E9E1" w:themeFill="accent4" w:themeFillTint="33"/>
    </w:tcPr>
    <w:tblStylePr w:type="firstRow">
      <w:rPr>
        <w:b/>
        <w:bCs/>
      </w:rPr>
      <w:tblPr/>
      <w:tcPr>
        <w:shd w:val="clear" w:color="auto" w:fill="E1D3C4" w:themeFill="accent4" w:themeFillTint="66"/>
      </w:tcPr>
    </w:tblStylePr>
    <w:tblStylePr w:type="lastRow">
      <w:rPr>
        <w:b/>
        <w:bCs/>
        <w:color w:val="000000" w:themeColor="text1"/>
      </w:rPr>
      <w:tblPr/>
      <w:tcPr>
        <w:shd w:val="clear" w:color="auto" w:fill="E1D3C4" w:themeFill="accent4" w:themeFillTint="66"/>
      </w:tcPr>
    </w:tblStylePr>
    <w:tblStylePr w:type="firstCol">
      <w:rPr>
        <w:color w:val="FFFFFF" w:themeColor="background1"/>
      </w:rPr>
      <w:tblPr/>
      <w:tcPr>
        <w:shd w:val="clear" w:color="auto" w:fill="8E6E49" w:themeFill="accent4" w:themeFillShade="BF"/>
      </w:tcPr>
    </w:tblStylePr>
    <w:tblStylePr w:type="lastCol">
      <w:rPr>
        <w:color w:val="FFFFFF" w:themeColor="background1"/>
      </w:rPr>
      <w:tblPr/>
      <w:tcPr>
        <w:shd w:val="clear" w:color="auto" w:fill="8E6E49" w:themeFill="accent4" w:themeFillShade="BF"/>
      </w:tcPr>
    </w:tblStylePr>
    <w:tblStylePr w:type="band1Vert">
      <w:tblPr/>
      <w:tcPr>
        <w:shd w:val="clear" w:color="auto" w:fill="D9C9B6" w:themeFill="accent4" w:themeFillTint="7F"/>
      </w:tcPr>
    </w:tblStylePr>
    <w:tblStylePr w:type="band1Horz">
      <w:tblPr/>
      <w:tcPr>
        <w:shd w:val="clear" w:color="auto" w:fill="D9C9B6" w:themeFill="accent4" w:themeFillTint="7F"/>
      </w:tcPr>
    </w:tblStylePr>
  </w:style>
  <w:style w:type="table" w:styleId="RenkliKlavuz-Vurgu5">
    <w:name w:val="Colorful Grid Accent 5"/>
    <w:basedOn w:val="NormalTablo"/>
    <w:uiPriority w:val="73"/>
    <w:rsid w:val="00DF074B"/>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FE4E5" w:themeFill="accent5" w:themeFillTint="33"/>
    </w:tcPr>
    <w:tblStylePr w:type="firstRow">
      <w:rPr>
        <w:b/>
        <w:bCs/>
      </w:rPr>
      <w:tblPr/>
      <w:tcPr>
        <w:shd w:val="clear" w:color="auto" w:fill="C1C9CB" w:themeFill="accent5" w:themeFillTint="66"/>
      </w:tcPr>
    </w:tblStylePr>
    <w:tblStylePr w:type="lastRow">
      <w:rPr>
        <w:b/>
        <w:bCs/>
        <w:color w:val="000000" w:themeColor="text1"/>
      </w:rPr>
      <w:tblPr/>
      <w:tcPr>
        <w:shd w:val="clear" w:color="auto" w:fill="C1C9CB" w:themeFill="accent5" w:themeFillTint="66"/>
      </w:tcPr>
    </w:tblStylePr>
    <w:tblStylePr w:type="firstCol">
      <w:rPr>
        <w:color w:val="FFFFFF" w:themeColor="background1"/>
      </w:rPr>
      <w:tblPr/>
      <w:tcPr>
        <w:shd w:val="clear" w:color="auto" w:fill="4D595B" w:themeFill="accent5" w:themeFillShade="BF"/>
      </w:tcPr>
    </w:tblStylePr>
    <w:tblStylePr w:type="lastCol">
      <w:rPr>
        <w:color w:val="FFFFFF" w:themeColor="background1"/>
      </w:rPr>
      <w:tblPr/>
      <w:tcPr>
        <w:shd w:val="clear" w:color="auto" w:fill="4D595B" w:themeFill="accent5" w:themeFillShade="BF"/>
      </w:tcPr>
    </w:tblStylePr>
    <w:tblStylePr w:type="band1Vert">
      <w:tblPr/>
      <w:tcPr>
        <w:shd w:val="clear" w:color="auto" w:fill="B1BCBE" w:themeFill="accent5" w:themeFillTint="7F"/>
      </w:tcPr>
    </w:tblStylePr>
    <w:tblStylePr w:type="band1Horz">
      <w:tblPr/>
      <w:tcPr>
        <w:shd w:val="clear" w:color="auto" w:fill="B1BCBE" w:themeFill="accent5" w:themeFillTint="7F"/>
      </w:tcPr>
    </w:tblStylePr>
  </w:style>
  <w:style w:type="table" w:styleId="RenkliKlavuz-Vurgu6">
    <w:name w:val="Colorful Grid Accent 6"/>
    <w:basedOn w:val="NormalTablo"/>
    <w:uiPriority w:val="73"/>
    <w:rsid w:val="00DF074B"/>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E9E2" w:themeFill="accent6" w:themeFillTint="33"/>
    </w:tcPr>
    <w:tblStylePr w:type="firstRow">
      <w:rPr>
        <w:b/>
        <w:bCs/>
      </w:rPr>
      <w:tblPr/>
      <w:tcPr>
        <w:shd w:val="clear" w:color="auto" w:fill="D7D3C5" w:themeFill="accent6" w:themeFillTint="66"/>
      </w:tcPr>
    </w:tblStylePr>
    <w:tblStylePr w:type="lastRow">
      <w:rPr>
        <w:b/>
        <w:bCs/>
        <w:color w:val="000000" w:themeColor="text1"/>
      </w:rPr>
      <w:tblPr/>
      <w:tcPr>
        <w:shd w:val="clear" w:color="auto" w:fill="D7D3C5" w:themeFill="accent6" w:themeFillTint="66"/>
      </w:tcPr>
    </w:tblStylePr>
    <w:tblStylePr w:type="firstCol">
      <w:rPr>
        <w:color w:val="FFFFFF" w:themeColor="background1"/>
      </w:rPr>
      <w:tblPr/>
      <w:tcPr>
        <w:shd w:val="clear" w:color="auto" w:fill="776E51" w:themeFill="accent6" w:themeFillShade="BF"/>
      </w:tcPr>
    </w:tblStylePr>
    <w:tblStylePr w:type="lastCol">
      <w:rPr>
        <w:color w:val="FFFFFF" w:themeColor="background1"/>
      </w:rPr>
      <w:tblPr/>
      <w:tcPr>
        <w:shd w:val="clear" w:color="auto" w:fill="776E51" w:themeFill="accent6" w:themeFillShade="BF"/>
      </w:tcPr>
    </w:tblStylePr>
    <w:tblStylePr w:type="band1Vert">
      <w:tblPr/>
      <w:tcPr>
        <w:shd w:val="clear" w:color="auto" w:fill="CEC9B7" w:themeFill="accent6" w:themeFillTint="7F"/>
      </w:tcPr>
    </w:tblStylePr>
    <w:tblStylePr w:type="band1Horz">
      <w:tblPr/>
      <w:tcPr>
        <w:shd w:val="clear" w:color="auto" w:fill="CEC9B7" w:themeFill="accent6" w:themeFillTint="7F"/>
      </w:tcPr>
    </w:tblStylePr>
  </w:style>
  <w:style w:type="table" w:styleId="RenkliListe">
    <w:name w:val="Colorful List"/>
    <w:basedOn w:val="NormalTablo"/>
    <w:uiPriority w:val="72"/>
    <w:rsid w:val="00DF074B"/>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56E3A" w:themeFill="accent2" w:themeFillShade="CC"/>
      </w:tcPr>
    </w:tblStylePr>
    <w:tblStylePr w:type="lastRow">
      <w:rPr>
        <w:b/>
        <w:bCs/>
        <w:color w:val="B56E3A"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RenkliListe-Vurgu1">
    <w:name w:val="Colorful List Accent 1"/>
    <w:basedOn w:val="NormalTablo"/>
    <w:uiPriority w:val="72"/>
    <w:rsid w:val="00DF074B"/>
    <w:pPr>
      <w:spacing w:after="0" w:line="240" w:lineRule="auto"/>
    </w:pPr>
    <w:rPr>
      <w:color w:val="000000" w:themeColor="text1"/>
    </w:rPr>
    <w:tblPr>
      <w:tblStyleRowBandSize w:val="1"/>
      <w:tblStyleColBandSize w:val="1"/>
    </w:tblPr>
    <w:tcPr>
      <w:shd w:val="clear" w:color="auto" w:fill="F2F4F6" w:themeFill="accent1" w:themeFillTint="19"/>
    </w:tcPr>
    <w:tblStylePr w:type="firstRow">
      <w:rPr>
        <w:b/>
        <w:bCs/>
        <w:color w:val="FFFFFF" w:themeColor="background1"/>
      </w:rPr>
      <w:tblPr/>
      <w:tcPr>
        <w:tcBorders>
          <w:bottom w:val="single" w:sz="12" w:space="0" w:color="FFFFFF" w:themeColor="background1"/>
        </w:tcBorders>
        <w:shd w:val="clear" w:color="auto" w:fill="B56E3A" w:themeFill="accent2" w:themeFillShade="CC"/>
      </w:tcPr>
    </w:tblStylePr>
    <w:tblStylePr w:type="lastRow">
      <w:rPr>
        <w:b/>
        <w:bCs/>
        <w:color w:val="B56E3A"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E5EA" w:themeFill="accent1" w:themeFillTint="3F"/>
      </w:tcPr>
    </w:tblStylePr>
    <w:tblStylePr w:type="band1Horz">
      <w:tblPr/>
      <w:tcPr>
        <w:shd w:val="clear" w:color="auto" w:fill="E5EAEE" w:themeFill="accent1" w:themeFillTint="33"/>
      </w:tcPr>
    </w:tblStylePr>
  </w:style>
  <w:style w:type="table" w:styleId="RenkliListe-Vurgu2">
    <w:name w:val="Colorful List Accent 2"/>
    <w:basedOn w:val="NormalTablo"/>
    <w:uiPriority w:val="72"/>
    <w:rsid w:val="00DF074B"/>
    <w:pPr>
      <w:spacing w:after="0" w:line="240" w:lineRule="auto"/>
    </w:pPr>
    <w:rPr>
      <w:color w:val="000000" w:themeColor="text1"/>
    </w:rPr>
    <w:tblPr>
      <w:tblStyleRowBandSize w:val="1"/>
      <w:tblStyleColBandSize w:val="1"/>
    </w:tblPr>
    <w:tcPr>
      <w:shd w:val="clear" w:color="auto" w:fill="FAF3EF" w:themeFill="accent2" w:themeFillTint="19"/>
    </w:tcPr>
    <w:tblStylePr w:type="firstRow">
      <w:rPr>
        <w:b/>
        <w:bCs/>
        <w:color w:val="FFFFFF" w:themeColor="background1"/>
      </w:rPr>
      <w:tblPr/>
      <w:tcPr>
        <w:tcBorders>
          <w:bottom w:val="single" w:sz="12" w:space="0" w:color="FFFFFF" w:themeColor="background1"/>
        </w:tcBorders>
        <w:shd w:val="clear" w:color="auto" w:fill="B56E3A" w:themeFill="accent2" w:themeFillShade="CC"/>
      </w:tcPr>
    </w:tblStylePr>
    <w:tblStylePr w:type="lastRow">
      <w:rPr>
        <w:b/>
        <w:bCs/>
        <w:color w:val="B56E3A"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2E2D7" w:themeFill="accent2" w:themeFillTint="3F"/>
      </w:tcPr>
    </w:tblStylePr>
    <w:tblStylePr w:type="band1Horz">
      <w:tblPr/>
      <w:tcPr>
        <w:shd w:val="clear" w:color="auto" w:fill="F4E8DF" w:themeFill="accent2" w:themeFillTint="33"/>
      </w:tcPr>
    </w:tblStylePr>
  </w:style>
  <w:style w:type="table" w:styleId="RenkliListe-Vurgu3">
    <w:name w:val="Colorful List Accent 3"/>
    <w:basedOn w:val="NormalTablo"/>
    <w:uiPriority w:val="72"/>
    <w:rsid w:val="00DF074B"/>
    <w:pPr>
      <w:spacing w:after="0" w:line="240" w:lineRule="auto"/>
    </w:pPr>
    <w:rPr>
      <w:color w:val="000000" w:themeColor="text1"/>
    </w:rPr>
    <w:tblPr>
      <w:tblStyleRowBandSize w:val="1"/>
      <w:tblStyleColBandSize w:val="1"/>
    </w:tblPr>
    <w:tcPr>
      <w:shd w:val="clear" w:color="auto" w:fill="F2F0EE" w:themeFill="accent3" w:themeFillTint="19"/>
    </w:tcPr>
    <w:tblStylePr w:type="firstRow">
      <w:rPr>
        <w:b/>
        <w:bCs/>
        <w:color w:val="FFFFFF" w:themeColor="background1"/>
      </w:rPr>
      <w:tblPr/>
      <w:tcPr>
        <w:tcBorders>
          <w:bottom w:val="single" w:sz="12" w:space="0" w:color="FFFFFF" w:themeColor="background1"/>
        </w:tcBorders>
        <w:shd w:val="clear" w:color="auto" w:fill="98754E" w:themeFill="accent4" w:themeFillShade="CC"/>
      </w:tcPr>
    </w:tblStylePr>
    <w:tblStylePr w:type="lastRow">
      <w:rPr>
        <w:b/>
        <w:bCs/>
        <w:color w:val="98754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9D6" w:themeFill="accent3" w:themeFillTint="3F"/>
      </w:tcPr>
    </w:tblStylePr>
    <w:tblStylePr w:type="band1Horz">
      <w:tblPr/>
      <w:tcPr>
        <w:shd w:val="clear" w:color="auto" w:fill="E5E0DE" w:themeFill="accent3" w:themeFillTint="33"/>
      </w:tcPr>
    </w:tblStylePr>
  </w:style>
  <w:style w:type="table" w:styleId="RenkliListe-Vurgu4">
    <w:name w:val="Colorful List Accent 4"/>
    <w:basedOn w:val="NormalTablo"/>
    <w:uiPriority w:val="72"/>
    <w:rsid w:val="00DF074B"/>
    <w:pPr>
      <w:spacing w:after="0" w:line="240" w:lineRule="auto"/>
    </w:pPr>
    <w:rPr>
      <w:color w:val="000000" w:themeColor="text1"/>
    </w:rPr>
    <w:tblPr>
      <w:tblStyleRowBandSize w:val="1"/>
      <w:tblStyleColBandSize w:val="1"/>
    </w:tblPr>
    <w:tcPr>
      <w:shd w:val="clear" w:color="auto" w:fill="F7F4F0" w:themeFill="accent4" w:themeFillTint="19"/>
    </w:tcPr>
    <w:tblStylePr w:type="firstRow">
      <w:rPr>
        <w:b/>
        <w:bCs/>
        <w:color w:val="FFFFFF" w:themeColor="background1"/>
      </w:rPr>
      <w:tblPr/>
      <w:tcPr>
        <w:tcBorders>
          <w:bottom w:val="single" w:sz="12" w:space="0" w:color="FFFFFF" w:themeColor="background1"/>
        </w:tcBorders>
        <w:shd w:val="clear" w:color="auto" w:fill="61544C" w:themeFill="accent3" w:themeFillShade="CC"/>
      </w:tcPr>
    </w:tblStylePr>
    <w:tblStylePr w:type="lastRow">
      <w:rPr>
        <w:b/>
        <w:bCs/>
        <w:color w:val="61544C"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CE4DA" w:themeFill="accent4" w:themeFillTint="3F"/>
      </w:tcPr>
    </w:tblStylePr>
    <w:tblStylePr w:type="band1Horz">
      <w:tblPr/>
      <w:tcPr>
        <w:shd w:val="clear" w:color="auto" w:fill="F0E9E1" w:themeFill="accent4" w:themeFillTint="33"/>
      </w:tcPr>
    </w:tblStylePr>
  </w:style>
  <w:style w:type="table" w:styleId="RenkliListe-Vurgu5">
    <w:name w:val="Colorful List Accent 5"/>
    <w:basedOn w:val="NormalTablo"/>
    <w:uiPriority w:val="72"/>
    <w:rsid w:val="00DF074B"/>
    <w:pPr>
      <w:spacing w:after="0" w:line="240" w:lineRule="auto"/>
    </w:pPr>
    <w:rPr>
      <w:color w:val="000000" w:themeColor="text1"/>
    </w:rPr>
    <w:tblPr>
      <w:tblStyleRowBandSize w:val="1"/>
      <w:tblStyleColBandSize w:val="1"/>
    </w:tblPr>
    <w:tcPr>
      <w:shd w:val="clear" w:color="auto" w:fill="EFF1F2" w:themeFill="accent5" w:themeFillTint="19"/>
    </w:tcPr>
    <w:tblStylePr w:type="firstRow">
      <w:rPr>
        <w:b/>
        <w:bCs/>
        <w:color w:val="FFFFFF" w:themeColor="background1"/>
      </w:rPr>
      <w:tblPr/>
      <w:tcPr>
        <w:tcBorders>
          <w:bottom w:val="single" w:sz="12" w:space="0" w:color="FFFFFF" w:themeColor="background1"/>
        </w:tcBorders>
        <w:shd w:val="clear" w:color="auto" w:fill="7F7657" w:themeFill="accent6" w:themeFillShade="CC"/>
      </w:tcPr>
    </w:tblStylePr>
    <w:tblStylePr w:type="lastRow">
      <w:rPr>
        <w:b/>
        <w:bCs/>
        <w:color w:val="7F7657"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8DEDF" w:themeFill="accent5" w:themeFillTint="3F"/>
      </w:tcPr>
    </w:tblStylePr>
    <w:tblStylePr w:type="band1Horz">
      <w:tblPr/>
      <w:tcPr>
        <w:shd w:val="clear" w:color="auto" w:fill="DFE4E5" w:themeFill="accent5" w:themeFillTint="33"/>
      </w:tcPr>
    </w:tblStylePr>
  </w:style>
  <w:style w:type="table" w:styleId="RenkliListe-Vurgu6">
    <w:name w:val="Colorful List Accent 6"/>
    <w:basedOn w:val="NormalTablo"/>
    <w:uiPriority w:val="72"/>
    <w:rsid w:val="00DF074B"/>
    <w:pPr>
      <w:spacing w:after="0" w:line="240" w:lineRule="auto"/>
    </w:pPr>
    <w:rPr>
      <w:color w:val="000000" w:themeColor="text1"/>
    </w:rPr>
    <w:tblPr>
      <w:tblStyleRowBandSize w:val="1"/>
      <w:tblStyleColBandSize w:val="1"/>
    </w:tblPr>
    <w:tcPr>
      <w:shd w:val="clear" w:color="auto" w:fill="F5F4F0" w:themeFill="accent6" w:themeFillTint="19"/>
    </w:tcPr>
    <w:tblStylePr w:type="firstRow">
      <w:rPr>
        <w:b/>
        <w:bCs/>
        <w:color w:val="FFFFFF" w:themeColor="background1"/>
      </w:rPr>
      <w:tblPr/>
      <w:tcPr>
        <w:tcBorders>
          <w:bottom w:val="single" w:sz="12" w:space="0" w:color="FFFFFF" w:themeColor="background1"/>
        </w:tcBorders>
        <w:shd w:val="clear" w:color="auto" w:fill="525F62" w:themeFill="accent5" w:themeFillShade="CC"/>
      </w:tcPr>
    </w:tblStylePr>
    <w:tblStylePr w:type="lastRow">
      <w:rPr>
        <w:b/>
        <w:bCs/>
        <w:color w:val="525F62"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4DB" w:themeFill="accent6" w:themeFillTint="3F"/>
      </w:tcPr>
    </w:tblStylePr>
    <w:tblStylePr w:type="band1Horz">
      <w:tblPr/>
      <w:tcPr>
        <w:shd w:val="clear" w:color="auto" w:fill="EBE9E2" w:themeFill="accent6" w:themeFillTint="33"/>
      </w:tcPr>
    </w:tblStylePr>
  </w:style>
  <w:style w:type="table" w:styleId="RenkliGlgeleme">
    <w:name w:val="Colorful Shading"/>
    <w:basedOn w:val="NormalTablo"/>
    <w:uiPriority w:val="71"/>
    <w:rsid w:val="00DF074B"/>
    <w:pPr>
      <w:spacing w:after="0" w:line="240" w:lineRule="auto"/>
    </w:pPr>
    <w:rPr>
      <w:color w:val="000000" w:themeColor="text1"/>
    </w:rPr>
    <w:tblPr>
      <w:tblStyleRowBandSize w:val="1"/>
      <w:tblStyleColBandSize w:val="1"/>
      <w:tblBorders>
        <w:top w:val="single" w:sz="24" w:space="0" w:color="CC8E60"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C8E60"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RenkliGlgeleme-Vurgu1">
    <w:name w:val="Colorful Shading Accent 1"/>
    <w:basedOn w:val="NormalTablo"/>
    <w:uiPriority w:val="71"/>
    <w:rsid w:val="00DF074B"/>
    <w:pPr>
      <w:spacing w:after="0" w:line="240" w:lineRule="auto"/>
    </w:pPr>
    <w:rPr>
      <w:color w:val="000000" w:themeColor="text1"/>
    </w:rPr>
    <w:tblPr>
      <w:tblStyleRowBandSize w:val="1"/>
      <w:tblStyleColBandSize w:val="1"/>
      <w:tblBorders>
        <w:top w:val="single" w:sz="24" w:space="0" w:color="CC8E60" w:themeColor="accent2"/>
        <w:left w:val="single" w:sz="4" w:space="0" w:color="7E97AD" w:themeColor="accent1"/>
        <w:bottom w:val="single" w:sz="4" w:space="0" w:color="7E97AD" w:themeColor="accent1"/>
        <w:right w:val="single" w:sz="4" w:space="0" w:color="7E97AD" w:themeColor="accent1"/>
        <w:insideH w:val="single" w:sz="4" w:space="0" w:color="FFFFFF" w:themeColor="background1"/>
        <w:insideV w:val="single" w:sz="4" w:space="0" w:color="FFFFFF" w:themeColor="background1"/>
      </w:tblBorders>
    </w:tblPr>
    <w:tcPr>
      <w:shd w:val="clear" w:color="auto" w:fill="F2F4F6" w:themeFill="accent1" w:themeFillTint="19"/>
    </w:tcPr>
    <w:tblStylePr w:type="firstRow">
      <w:rPr>
        <w:b/>
        <w:bCs/>
      </w:rPr>
      <w:tblPr/>
      <w:tcPr>
        <w:tcBorders>
          <w:top w:val="nil"/>
          <w:left w:val="nil"/>
          <w:bottom w:val="single" w:sz="24" w:space="0" w:color="CC8E60"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55A6D" w:themeFill="accent1" w:themeFillShade="99"/>
      </w:tcPr>
    </w:tblStylePr>
    <w:tblStylePr w:type="firstCol">
      <w:rPr>
        <w:color w:val="FFFFFF" w:themeColor="background1"/>
      </w:rPr>
      <w:tblPr/>
      <w:tcPr>
        <w:tcBorders>
          <w:top w:val="nil"/>
          <w:left w:val="nil"/>
          <w:bottom w:val="nil"/>
          <w:right w:val="nil"/>
          <w:insideH w:val="single" w:sz="4" w:space="0" w:color="455A6D" w:themeColor="accent1" w:themeShade="99"/>
          <w:insideV w:val="nil"/>
        </w:tcBorders>
        <w:shd w:val="clear" w:color="auto" w:fill="455A6D"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455A6D" w:themeFill="accent1" w:themeFillShade="99"/>
      </w:tcPr>
    </w:tblStylePr>
    <w:tblStylePr w:type="band1Vert">
      <w:tblPr/>
      <w:tcPr>
        <w:shd w:val="clear" w:color="auto" w:fill="CBD5DE" w:themeFill="accent1" w:themeFillTint="66"/>
      </w:tcPr>
    </w:tblStylePr>
    <w:tblStylePr w:type="band1Horz">
      <w:tblPr/>
      <w:tcPr>
        <w:shd w:val="clear" w:color="auto" w:fill="BECBD6" w:themeFill="accent1" w:themeFillTint="7F"/>
      </w:tcPr>
    </w:tblStylePr>
    <w:tblStylePr w:type="neCell">
      <w:rPr>
        <w:color w:val="000000" w:themeColor="text1"/>
      </w:rPr>
    </w:tblStylePr>
    <w:tblStylePr w:type="nwCell">
      <w:rPr>
        <w:color w:val="000000" w:themeColor="text1"/>
      </w:rPr>
    </w:tblStylePr>
  </w:style>
  <w:style w:type="table" w:styleId="RenkliGlgeleme-Vurgu2">
    <w:name w:val="Colorful Shading Accent 2"/>
    <w:basedOn w:val="NormalTablo"/>
    <w:uiPriority w:val="71"/>
    <w:rsid w:val="00DF074B"/>
    <w:pPr>
      <w:spacing w:after="0" w:line="240" w:lineRule="auto"/>
    </w:pPr>
    <w:rPr>
      <w:color w:val="000000" w:themeColor="text1"/>
    </w:rPr>
    <w:tblPr>
      <w:tblStyleRowBandSize w:val="1"/>
      <w:tblStyleColBandSize w:val="1"/>
      <w:tblBorders>
        <w:top w:val="single" w:sz="24" w:space="0" w:color="CC8E60" w:themeColor="accent2"/>
        <w:left w:val="single" w:sz="4" w:space="0" w:color="CC8E60" w:themeColor="accent2"/>
        <w:bottom w:val="single" w:sz="4" w:space="0" w:color="CC8E60" w:themeColor="accent2"/>
        <w:right w:val="single" w:sz="4" w:space="0" w:color="CC8E60" w:themeColor="accent2"/>
        <w:insideH w:val="single" w:sz="4" w:space="0" w:color="FFFFFF" w:themeColor="background1"/>
        <w:insideV w:val="single" w:sz="4" w:space="0" w:color="FFFFFF" w:themeColor="background1"/>
      </w:tblBorders>
    </w:tblPr>
    <w:tcPr>
      <w:shd w:val="clear" w:color="auto" w:fill="FAF3EF" w:themeFill="accent2" w:themeFillTint="19"/>
    </w:tcPr>
    <w:tblStylePr w:type="firstRow">
      <w:rPr>
        <w:b/>
        <w:bCs/>
      </w:rPr>
      <w:tblPr/>
      <w:tcPr>
        <w:tcBorders>
          <w:top w:val="nil"/>
          <w:left w:val="nil"/>
          <w:bottom w:val="single" w:sz="24" w:space="0" w:color="CC8E60"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8522B" w:themeFill="accent2" w:themeFillShade="99"/>
      </w:tcPr>
    </w:tblStylePr>
    <w:tblStylePr w:type="firstCol">
      <w:rPr>
        <w:color w:val="FFFFFF" w:themeColor="background1"/>
      </w:rPr>
      <w:tblPr/>
      <w:tcPr>
        <w:tcBorders>
          <w:top w:val="nil"/>
          <w:left w:val="nil"/>
          <w:bottom w:val="nil"/>
          <w:right w:val="nil"/>
          <w:insideH w:val="single" w:sz="4" w:space="0" w:color="88522B" w:themeColor="accent2" w:themeShade="99"/>
          <w:insideV w:val="nil"/>
        </w:tcBorders>
        <w:shd w:val="clear" w:color="auto" w:fill="88522B"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8522B" w:themeFill="accent2" w:themeFillShade="99"/>
      </w:tcPr>
    </w:tblStylePr>
    <w:tblStylePr w:type="band1Vert">
      <w:tblPr/>
      <w:tcPr>
        <w:shd w:val="clear" w:color="auto" w:fill="EAD1BF" w:themeFill="accent2" w:themeFillTint="66"/>
      </w:tcPr>
    </w:tblStylePr>
    <w:tblStylePr w:type="band1Horz">
      <w:tblPr/>
      <w:tcPr>
        <w:shd w:val="clear" w:color="auto" w:fill="E5C6AF" w:themeFill="accent2" w:themeFillTint="7F"/>
      </w:tcPr>
    </w:tblStylePr>
    <w:tblStylePr w:type="neCell">
      <w:rPr>
        <w:color w:val="000000" w:themeColor="text1"/>
      </w:rPr>
    </w:tblStylePr>
    <w:tblStylePr w:type="nwCell">
      <w:rPr>
        <w:color w:val="000000" w:themeColor="text1"/>
      </w:rPr>
    </w:tblStylePr>
  </w:style>
  <w:style w:type="table" w:styleId="RenkliGlgeleme-Vurgu3">
    <w:name w:val="Colorful Shading Accent 3"/>
    <w:basedOn w:val="NormalTablo"/>
    <w:uiPriority w:val="71"/>
    <w:rsid w:val="00DF074B"/>
    <w:pPr>
      <w:spacing w:after="0" w:line="240" w:lineRule="auto"/>
    </w:pPr>
    <w:rPr>
      <w:color w:val="000000" w:themeColor="text1"/>
    </w:rPr>
    <w:tblPr>
      <w:tblStyleRowBandSize w:val="1"/>
      <w:tblStyleColBandSize w:val="1"/>
      <w:tblBorders>
        <w:top w:val="single" w:sz="24" w:space="0" w:color="B4936D" w:themeColor="accent4"/>
        <w:left w:val="single" w:sz="4" w:space="0" w:color="7A6A60" w:themeColor="accent3"/>
        <w:bottom w:val="single" w:sz="4" w:space="0" w:color="7A6A60" w:themeColor="accent3"/>
        <w:right w:val="single" w:sz="4" w:space="0" w:color="7A6A60" w:themeColor="accent3"/>
        <w:insideH w:val="single" w:sz="4" w:space="0" w:color="FFFFFF" w:themeColor="background1"/>
        <w:insideV w:val="single" w:sz="4" w:space="0" w:color="FFFFFF" w:themeColor="background1"/>
      </w:tblBorders>
    </w:tblPr>
    <w:tcPr>
      <w:shd w:val="clear" w:color="auto" w:fill="F2F0EE" w:themeFill="accent3" w:themeFillTint="19"/>
    </w:tcPr>
    <w:tblStylePr w:type="firstRow">
      <w:rPr>
        <w:b/>
        <w:bCs/>
      </w:rPr>
      <w:tblPr/>
      <w:tcPr>
        <w:tcBorders>
          <w:top w:val="nil"/>
          <w:left w:val="nil"/>
          <w:bottom w:val="single" w:sz="24" w:space="0" w:color="B4936D"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93F39" w:themeFill="accent3" w:themeFillShade="99"/>
      </w:tcPr>
    </w:tblStylePr>
    <w:tblStylePr w:type="firstCol">
      <w:rPr>
        <w:color w:val="FFFFFF" w:themeColor="background1"/>
      </w:rPr>
      <w:tblPr/>
      <w:tcPr>
        <w:tcBorders>
          <w:top w:val="nil"/>
          <w:left w:val="nil"/>
          <w:bottom w:val="nil"/>
          <w:right w:val="nil"/>
          <w:insideH w:val="single" w:sz="4" w:space="0" w:color="493F39" w:themeColor="accent3" w:themeShade="99"/>
          <w:insideV w:val="nil"/>
        </w:tcBorders>
        <w:shd w:val="clear" w:color="auto" w:fill="493F39"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493F39" w:themeFill="accent3" w:themeFillShade="99"/>
      </w:tcPr>
    </w:tblStylePr>
    <w:tblStylePr w:type="band1Vert">
      <w:tblPr/>
      <w:tcPr>
        <w:shd w:val="clear" w:color="auto" w:fill="CBC2BD" w:themeFill="accent3" w:themeFillTint="66"/>
      </w:tcPr>
    </w:tblStylePr>
    <w:tblStylePr w:type="band1Horz">
      <w:tblPr/>
      <w:tcPr>
        <w:shd w:val="clear" w:color="auto" w:fill="BEB4AD" w:themeFill="accent3" w:themeFillTint="7F"/>
      </w:tcPr>
    </w:tblStylePr>
  </w:style>
  <w:style w:type="table" w:styleId="RenkliGlgeleme-Vurgu4">
    <w:name w:val="Colorful Shading Accent 4"/>
    <w:basedOn w:val="NormalTablo"/>
    <w:uiPriority w:val="71"/>
    <w:rsid w:val="00DF074B"/>
    <w:pPr>
      <w:spacing w:after="0" w:line="240" w:lineRule="auto"/>
    </w:pPr>
    <w:rPr>
      <w:color w:val="000000" w:themeColor="text1"/>
    </w:rPr>
    <w:tblPr>
      <w:tblStyleRowBandSize w:val="1"/>
      <w:tblStyleColBandSize w:val="1"/>
      <w:tblBorders>
        <w:top w:val="single" w:sz="24" w:space="0" w:color="7A6A60" w:themeColor="accent3"/>
        <w:left w:val="single" w:sz="4" w:space="0" w:color="B4936D" w:themeColor="accent4"/>
        <w:bottom w:val="single" w:sz="4" w:space="0" w:color="B4936D" w:themeColor="accent4"/>
        <w:right w:val="single" w:sz="4" w:space="0" w:color="B4936D" w:themeColor="accent4"/>
        <w:insideH w:val="single" w:sz="4" w:space="0" w:color="FFFFFF" w:themeColor="background1"/>
        <w:insideV w:val="single" w:sz="4" w:space="0" w:color="FFFFFF" w:themeColor="background1"/>
      </w:tblBorders>
    </w:tblPr>
    <w:tcPr>
      <w:shd w:val="clear" w:color="auto" w:fill="F7F4F0" w:themeFill="accent4" w:themeFillTint="19"/>
    </w:tcPr>
    <w:tblStylePr w:type="firstRow">
      <w:rPr>
        <w:b/>
        <w:bCs/>
      </w:rPr>
      <w:tblPr/>
      <w:tcPr>
        <w:tcBorders>
          <w:top w:val="nil"/>
          <w:left w:val="nil"/>
          <w:bottom w:val="single" w:sz="24" w:space="0" w:color="7A6A60"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2583B" w:themeFill="accent4" w:themeFillShade="99"/>
      </w:tcPr>
    </w:tblStylePr>
    <w:tblStylePr w:type="firstCol">
      <w:rPr>
        <w:color w:val="FFFFFF" w:themeColor="background1"/>
      </w:rPr>
      <w:tblPr/>
      <w:tcPr>
        <w:tcBorders>
          <w:top w:val="nil"/>
          <w:left w:val="nil"/>
          <w:bottom w:val="nil"/>
          <w:right w:val="nil"/>
          <w:insideH w:val="single" w:sz="4" w:space="0" w:color="72583B" w:themeColor="accent4" w:themeShade="99"/>
          <w:insideV w:val="nil"/>
        </w:tcBorders>
        <w:shd w:val="clear" w:color="auto" w:fill="72583B"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72583B" w:themeFill="accent4" w:themeFillShade="99"/>
      </w:tcPr>
    </w:tblStylePr>
    <w:tblStylePr w:type="band1Vert">
      <w:tblPr/>
      <w:tcPr>
        <w:shd w:val="clear" w:color="auto" w:fill="E1D3C4" w:themeFill="accent4" w:themeFillTint="66"/>
      </w:tcPr>
    </w:tblStylePr>
    <w:tblStylePr w:type="band1Horz">
      <w:tblPr/>
      <w:tcPr>
        <w:shd w:val="clear" w:color="auto" w:fill="D9C9B6" w:themeFill="accent4" w:themeFillTint="7F"/>
      </w:tcPr>
    </w:tblStylePr>
    <w:tblStylePr w:type="neCell">
      <w:rPr>
        <w:color w:val="000000" w:themeColor="text1"/>
      </w:rPr>
    </w:tblStylePr>
    <w:tblStylePr w:type="nwCell">
      <w:rPr>
        <w:color w:val="000000" w:themeColor="text1"/>
      </w:rPr>
    </w:tblStylePr>
  </w:style>
  <w:style w:type="table" w:styleId="RenkliGlgeleme-Vurgu5">
    <w:name w:val="Colorful Shading Accent 5"/>
    <w:basedOn w:val="NormalTablo"/>
    <w:uiPriority w:val="71"/>
    <w:rsid w:val="00DF074B"/>
    <w:pPr>
      <w:spacing w:after="0" w:line="240" w:lineRule="auto"/>
    </w:pPr>
    <w:rPr>
      <w:color w:val="000000" w:themeColor="text1"/>
    </w:rPr>
    <w:tblPr>
      <w:tblStyleRowBandSize w:val="1"/>
      <w:tblStyleColBandSize w:val="1"/>
      <w:tblBorders>
        <w:top w:val="single" w:sz="24" w:space="0" w:color="9D936F" w:themeColor="accent6"/>
        <w:left w:val="single" w:sz="4" w:space="0" w:color="67787B" w:themeColor="accent5"/>
        <w:bottom w:val="single" w:sz="4" w:space="0" w:color="67787B" w:themeColor="accent5"/>
        <w:right w:val="single" w:sz="4" w:space="0" w:color="67787B" w:themeColor="accent5"/>
        <w:insideH w:val="single" w:sz="4" w:space="0" w:color="FFFFFF" w:themeColor="background1"/>
        <w:insideV w:val="single" w:sz="4" w:space="0" w:color="FFFFFF" w:themeColor="background1"/>
      </w:tblBorders>
    </w:tblPr>
    <w:tcPr>
      <w:shd w:val="clear" w:color="auto" w:fill="EFF1F2" w:themeFill="accent5" w:themeFillTint="19"/>
    </w:tcPr>
    <w:tblStylePr w:type="firstRow">
      <w:rPr>
        <w:b/>
        <w:bCs/>
      </w:rPr>
      <w:tblPr/>
      <w:tcPr>
        <w:tcBorders>
          <w:top w:val="nil"/>
          <w:left w:val="nil"/>
          <w:bottom w:val="single" w:sz="24" w:space="0" w:color="9D936F"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D4749" w:themeFill="accent5" w:themeFillShade="99"/>
      </w:tcPr>
    </w:tblStylePr>
    <w:tblStylePr w:type="firstCol">
      <w:rPr>
        <w:color w:val="FFFFFF" w:themeColor="background1"/>
      </w:rPr>
      <w:tblPr/>
      <w:tcPr>
        <w:tcBorders>
          <w:top w:val="nil"/>
          <w:left w:val="nil"/>
          <w:bottom w:val="nil"/>
          <w:right w:val="nil"/>
          <w:insideH w:val="single" w:sz="4" w:space="0" w:color="3D4749" w:themeColor="accent5" w:themeShade="99"/>
          <w:insideV w:val="nil"/>
        </w:tcBorders>
        <w:shd w:val="clear" w:color="auto" w:fill="3D474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D4749" w:themeFill="accent5" w:themeFillShade="99"/>
      </w:tcPr>
    </w:tblStylePr>
    <w:tblStylePr w:type="band1Vert">
      <w:tblPr/>
      <w:tcPr>
        <w:shd w:val="clear" w:color="auto" w:fill="C1C9CB" w:themeFill="accent5" w:themeFillTint="66"/>
      </w:tcPr>
    </w:tblStylePr>
    <w:tblStylePr w:type="band1Horz">
      <w:tblPr/>
      <w:tcPr>
        <w:shd w:val="clear" w:color="auto" w:fill="B1BCBE" w:themeFill="accent5" w:themeFillTint="7F"/>
      </w:tcPr>
    </w:tblStylePr>
    <w:tblStylePr w:type="neCell">
      <w:rPr>
        <w:color w:val="000000" w:themeColor="text1"/>
      </w:rPr>
    </w:tblStylePr>
    <w:tblStylePr w:type="nwCell">
      <w:rPr>
        <w:color w:val="000000" w:themeColor="text1"/>
      </w:rPr>
    </w:tblStylePr>
  </w:style>
  <w:style w:type="table" w:styleId="RenkliGlgeleme-Vurgu6">
    <w:name w:val="Colorful Shading Accent 6"/>
    <w:basedOn w:val="NormalTablo"/>
    <w:uiPriority w:val="71"/>
    <w:rsid w:val="00DF074B"/>
    <w:pPr>
      <w:spacing w:after="0" w:line="240" w:lineRule="auto"/>
    </w:pPr>
    <w:rPr>
      <w:color w:val="000000" w:themeColor="text1"/>
    </w:rPr>
    <w:tblPr>
      <w:tblStyleRowBandSize w:val="1"/>
      <w:tblStyleColBandSize w:val="1"/>
      <w:tblBorders>
        <w:top w:val="single" w:sz="24" w:space="0" w:color="67787B" w:themeColor="accent5"/>
        <w:left w:val="single" w:sz="4" w:space="0" w:color="9D936F" w:themeColor="accent6"/>
        <w:bottom w:val="single" w:sz="4" w:space="0" w:color="9D936F" w:themeColor="accent6"/>
        <w:right w:val="single" w:sz="4" w:space="0" w:color="9D936F" w:themeColor="accent6"/>
        <w:insideH w:val="single" w:sz="4" w:space="0" w:color="FFFFFF" w:themeColor="background1"/>
        <w:insideV w:val="single" w:sz="4" w:space="0" w:color="FFFFFF" w:themeColor="background1"/>
      </w:tblBorders>
    </w:tblPr>
    <w:tcPr>
      <w:shd w:val="clear" w:color="auto" w:fill="F5F4F0" w:themeFill="accent6" w:themeFillTint="19"/>
    </w:tcPr>
    <w:tblStylePr w:type="firstRow">
      <w:rPr>
        <w:b/>
        <w:bCs/>
      </w:rPr>
      <w:tblPr/>
      <w:tcPr>
        <w:tcBorders>
          <w:top w:val="nil"/>
          <w:left w:val="nil"/>
          <w:bottom w:val="single" w:sz="24" w:space="0" w:color="67787B"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F5841" w:themeFill="accent6" w:themeFillShade="99"/>
      </w:tcPr>
    </w:tblStylePr>
    <w:tblStylePr w:type="firstCol">
      <w:rPr>
        <w:color w:val="FFFFFF" w:themeColor="background1"/>
      </w:rPr>
      <w:tblPr/>
      <w:tcPr>
        <w:tcBorders>
          <w:top w:val="nil"/>
          <w:left w:val="nil"/>
          <w:bottom w:val="nil"/>
          <w:right w:val="nil"/>
          <w:insideH w:val="single" w:sz="4" w:space="0" w:color="5F5841" w:themeColor="accent6" w:themeShade="99"/>
          <w:insideV w:val="nil"/>
        </w:tcBorders>
        <w:shd w:val="clear" w:color="auto" w:fill="5F5841"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5F5841" w:themeFill="accent6" w:themeFillShade="99"/>
      </w:tcPr>
    </w:tblStylePr>
    <w:tblStylePr w:type="band1Vert">
      <w:tblPr/>
      <w:tcPr>
        <w:shd w:val="clear" w:color="auto" w:fill="D7D3C5" w:themeFill="accent6" w:themeFillTint="66"/>
      </w:tcPr>
    </w:tblStylePr>
    <w:tblStylePr w:type="band1Horz">
      <w:tblPr/>
      <w:tcPr>
        <w:shd w:val="clear" w:color="auto" w:fill="CEC9B7" w:themeFill="accent6" w:themeFillTint="7F"/>
      </w:tcPr>
    </w:tblStylePr>
    <w:tblStylePr w:type="neCell">
      <w:rPr>
        <w:color w:val="000000" w:themeColor="text1"/>
      </w:rPr>
    </w:tblStylePr>
    <w:tblStylePr w:type="nwCell">
      <w:rPr>
        <w:color w:val="000000" w:themeColor="text1"/>
      </w:rPr>
    </w:tblStylePr>
  </w:style>
  <w:style w:type="character" w:styleId="AklamaBavurusu">
    <w:name w:val="annotation reference"/>
    <w:basedOn w:val="VarsaylanParagrafYazTipi"/>
    <w:uiPriority w:val="99"/>
    <w:semiHidden/>
    <w:unhideWhenUsed/>
    <w:rsid w:val="00DF074B"/>
    <w:rPr>
      <w:sz w:val="16"/>
    </w:rPr>
  </w:style>
  <w:style w:type="paragraph" w:styleId="AklamaMetni">
    <w:name w:val="annotation text"/>
    <w:basedOn w:val="Normal"/>
    <w:link w:val="AklamaMetniChar"/>
    <w:uiPriority w:val="99"/>
    <w:semiHidden/>
    <w:unhideWhenUsed/>
    <w:rsid w:val="00DF074B"/>
    <w:pPr>
      <w:spacing w:line="240" w:lineRule="auto"/>
    </w:pPr>
  </w:style>
  <w:style w:type="character" w:customStyle="1" w:styleId="AklamaMetniChar">
    <w:name w:val="Açıklama Metni Char"/>
    <w:basedOn w:val="VarsaylanParagrafYazTipi"/>
    <w:link w:val="AklamaMetni"/>
    <w:uiPriority w:val="99"/>
    <w:semiHidden/>
    <w:rsid w:val="00DF074B"/>
    <w:rPr>
      <w:sz w:val="20"/>
    </w:rPr>
  </w:style>
  <w:style w:type="paragraph" w:styleId="AklamaKonusu">
    <w:name w:val="annotation subject"/>
    <w:basedOn w:val="AklamaMetni"/>
    <w:next w:val="AklamaMetni"/>
    <w:link w:val="AklamaKonusuChar"/>
    <w:uiPriority w:val="99"/>
    <w:semiHidden/>
    <w:unhideWhenUsed/>
    <w:rsid w:val="00DF074B"/>
    <w:rPr>
      <w:b/>
      <w:bCs/>
    </w:rPr>
  </w:style>
  <w:style w:type="character" w:customStyle="1" w:styleId="AklamaKonusuChar">
    <w:name w:val="Açıklama Konusu Char"/>
    <w:basedOn w:val="AklamaMetniChar"/>
    <w:link w:val="AklamaKonusu"/>
    <w:uiPriority w:val="99"/>
    <w:semiHidden/>
    <w:rsid w:val="00DF074B"/>
    <w:rPr>
      <w:b/>
      <w:bCs/>
      <w:sz w:val="20"/>
    </w:rPr>
  </w:style>
  <w:style w:type="table" w:styleId="KoyuListe">
    <w:name w:val="Dark List"/>
    <w:basedOn w:val="NormalTablo"/>
    <w:uiPriority w:val="70"/>
    <w:rsid w:val="00DF074B"/>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KoyuListe-Vurgu1">
    <w:name w:val="Dark List Accent 1"/>
    <w:basedOn w:val="NormalTablo"/>
    <w:uiPriority w:val="70"/>
    <w:rsid w:val="00DF074B"/>
    <w:pPr>
      <w:spacing w:after="0" w:line="240" w:lineRule="auto"/>
    </w:pPr>
    <w:rPr>
      <w:color w:val="FFFFFF" w:themeColor="background1"/>
    </w:rPr>
    <w:tblPr>
      <w:tblStyleRowBandSize w:val="1"/>
      <w:tblStyleColBandSize w:val="1"/>
    </w:tblPr>
    <w:tcPr>
      <w:shd w:val="clear" w:color="auto" w:fill="7E97A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94B5A"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577188"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577188" w:themeFill="accent1" w:themeFillShade="BF"/>
      </w:tcPr>
    </w:tblStylePr>
    <w:tblStylePr w:type="band1Vert">
      <w:tblPr/>
      <w:tcPr>
        <w:tcBorders>
          <w:top w:val="nil"/>
          <w:left w:val="nil"/>
          <w:bottom w:val="nil"/>
          <w:right w:val="nil"/>
          <w:insideH w:val="nil"/>
          <w:insideV w:val="nil"/>
        </w:tcBorders>
        <w:shd w:val="clear" w:color="auto" w:fill="577188" w:themeFill="accent1" w:themeFillShade="BF"/>
      </w:tcPr>
    </w:tblStylePr>
    <w:tblStylePr w:type="band1Horz">
      <w:tblPr/>
      <w:tcPr>
        <w:tcBorders>
          <w:top w:val="nil"/>
          <w:left w:val="nil"/>
          <w:bottom w:val="nil"/>
          <w:right w:val="nil"/>
          <w:insideH w:val="nil"/>
          <w:insideV w:val="nil"/>
        </w:tcBorders>
        <w:shd w:val="clear" w:color="auto" w:fill="577188" w:themeFill="accent1" w:themeFillShade="BF"/>
      </w:tcPr>
    </w:tblStylePr>
  </w:style>
  <w:style w:type="table" w:styleId="KoyuListe-Vurgu2">
    <w:name w:val="Dark List Accent 2"/>
    <w:basedOn w:val="NormalTablo"/>
    <w:uiPriority w:val="70"/>
    <w:rsid w:val="00DF074B"/>
    <w:pPr>
      <w:spacing w:after="0" w:line="240" w:lineRule="auto"/>
    </w:pPr>
    <w:rPr>
      <w:color w:val="FFFFFF" w:themeColor="background1"/>
    </w:rPr>
    <w:tblPr>
      <w:tblStyleRowBandSize w:val="1"/>
      <w:tblStyleColBandSize w:val="1"/>
    </w:tblPr>
    <w:tcPr>
      <w:shd w:val="clear" w:color="auto" w:fill="CC8E60"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1442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A6736"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A6736" w:themeFill="accent2" w:themeFillShade="BF"/>
      </w:tcPr>
    </w:tblStylePr>
    <w:tblStylePr w:type="band1Vert">
      <w:tblPr/>
      <w:tcPr>
        <w:tcBorders>
          <w:top w:val="nil"/>
          <w:left w:val="nil"/>
          <w:bottom w:val="nil"/>
          <w:right w:val="nil"/>
          <w:insideH w:val="nil"/>
          <w:insideV w:val="nil"/>
        </w:tcBorders>
        <w:shd w:val="clear" w:color="auto" w:fill="AA6736" w:themeFill="accent2" w:themeFillShade="BF"/>
      </w:tcPr>
    </w:tblStylePr>
    <w:tblStylePr w:type="band1Horz">
      <w:tblPr/>
      <w:tcPr>
        <w:tcBorders>
          <w:top w:val="nil"/>
          <w:left w:val="nil"/>
          <w:bottom w:val="nil"/>
          <w:right w:val="nil"/>
          <w:insideH w:val="nil"/>
          <w:insideV w:val="nil"/>
        </w:tcBorders>
        <w:shd w:val="clear" w:color="auto" w:fill="AA6736" w:themeFill="accent2" w:themeFillShade="BF"/>
      </w:tcPr>
    </w:tblStylePr>
  </w:style>
  <w:style w:type="table" w:styleId="KoyuListe-Vurgu3">
    <w:name w:val="Dark List Accent 3"/>
    <w:basedOn w:val="NormalTablo"/>
    <w:uiPriority w:val="70"/>
    <w:rsid w:val="00DF074B"/>
    <w:pPr>
      <w:spacing w:after="0" w:line="240" w:lineRule="auto"/>
    </w:pPr>
    <w:rPr>
      <w:color w:val="FFFFFF" w:themeColor="background1"/>
    </w:rPr>
    <w:tblPr>
      <w:tblStyleRowBandSize w:val="1"/>
      <w:tblStyleColBandSize w:val="1"/>
    </w:tblPr>
    <w:tcPr>
      <w:shd w:val="clear" w:color="auto" w:fill="7A6A60"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C342F"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5B4F47"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5B4F47" w:themeFill="accent3" w:themeFillShade="BF"/>
      </w:tcPr>
    </w:tblStylePr>
    <w:tblStylePr w:type="band1Vert">
      <w:tblPr/>
      <w:tcPr>
        <w:tcBorders>
          <w:top w:val="nil"/>
          <w:left w:val="nil"/>
          <w:bottom w:val="nil"/>
          <w:right w:val="nil"/>
          <w:insideH w:val="nil"/>
          <w:insideV w:val="nil"/>
        </w:tcBorders>
        <w:shd w:val="clear" w:color="auto" w:fill="5B4F47" w:themeFill="accent3" w:themeFillShade="BF"/>
      </w:tcPr>
    </w:tblStylePr>
    <w:tblStylePr w:type="band1Horz">
      <w:tblPr/>
      <w:tcPr>
        <w:tcBorders>
          <w:top w:val="nil"/>
          <w:left w:val="nil"/>
          <w:bottom w:val="nil"/>
          <w:right w:val="nil"/>
          <w:insideH w:val="nil"/>
          <w:insideV w:val="nil"/>
        </w:tcBorders>
        <w:shd w:val="clear" w:color="auto" w:fill="5B4F47" w:themeFill="accent3" w:themeFillShade="BF"/>
      </w:tcPr>
    </w:tblStylePr>
  </w:style>
  <w:style w:type="table" w:styleId="KoyuListe-Vurgu4">
    <w:name w:val="Dark List Accent 4"/>
    <w:basedOn w:val="NormalTablo"/>
    <w:uiPriority w:val="70"/>
    <w:rsid w:val="00DF074B"/>
    <w:pPr>
      <w:spacing w:after="0" w:line="240" w:lineRule="auto"/>
    </w:pPr>
    <w:rPr>
      <w:color w:val="FFFFFF" w:themeColor="background1"/>
    </w:rPr>
    <w:tblPr>
      <w:tblStyleRowBandSize w:val="1"/>
      <w:tblStyleColBandSize w:val="1"/>
    </w:tblPr>
    <w:tcPr>
      <w:shd w:val="clear" w:color="auto" w:fill="B4936D"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E4930"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8E6E49"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8E6E49" w:themeFill="accent4" w:themeFillShade="BF"/>
      </w:tcPr>
    </w:tblStylePr>
    <w:tblStylePr w:type="band1Vert">
      <w:tblPr/>
      <w:tcPr>
        <w:tcBorders>
          <w:top w:val="nil"/>
          <w:left w:val="nil"/>
          <w:bottom w:val="nil"/>
          <w:right w:val="nil"/>
          <w:insideH w:val="nil"/>
          <w:insideV w:val="nil"/>
        </w:tcBorders>
        <w:shd w:val="clear" w:color="auto" w:fill="8E6E49" w:themeFill="accent4" w:themeFillShade="BF"/>
      </w:tcPr>
    </w:tblStylePr>
    <w:tblStylePr w:type="band1Horz">
      <w:tblPr/>
      <w:tcPr>
        <w:tcBorders>
          <w:top w:val="nil"/>
          <w:left w:val="nil"/>
          <w:bottom w:val="nil"/>
          <w:right w:val="nil"/>
          <w:insideH w:val="nil"/>
          <w:insideV w:val="nil"/>
        </w:tcBorders>
        <w:shd w:val="clear" w:color="auto" w:fill="8E6E49" w:themeFill="accent4" w:themeFillShade="BF"/>
      </w:tcPr>
    </w:tblStylePr>
  </w:style>
  <w:style w:type="table" w:styleId="KoyuListe-Vurgu5">
    <w:name w:val="Dark List Accent 5"/>
    <w:basedOn w:val="NormalTablo"/>
    <w:uiPriority w:val="70"/>
    <w:rsid w:val="00DF074B"/>
    <w:pPr>
      <w:spacing w:after="0" w:line="240" w:lineRule="auto"/>
    </w:pPr>
    <w:rPr>
      <w:color w:val="FFFFFF" w:themeColor="background1"/>
    </w:rPr>
    <w:tblPr>
      <w:tblStyleRowBandSize w:val="1"/>
      <w:tblStyleColBandSize w:val="1"/>
    </w:tblPr>
    <w:tcPr>
      <w:shd w:val="clear" w:color="auto" w:fill="67787B"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33B3D"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4D595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4D595B" w:themeFill="accent5" w:themeFillShade="BF"/>
      </w:tcPr>
    </w:tblStylePr>
    <w:tblStylePr w:type="band1Vert">
      <w:tblPr/>
      <w:tcPr>
        <w:tcBorders>
          <w:top w:val="nil"/>
          <w:left w:val="nil"/>
          <w:bottom w:val="nil"/>
          <w:right w:val="nil"/>
          <w:insideH w:val="nil"/>
          <w:insideV w:val="nil"/>
        </w:tcBorders>
        <w:shd w:val="clear" w:color="auto" w:fill="4D595B" w:themeFill="accent5" w:themeFillShade="BF"/>
      </w:tcPr>
    </w:tblStylePr>
    <w:tblStylePr w:type="band1Horz">
      <w:tblPr/>
      <w:tcPr>
        <w:tcBorders>
          <w:top w:val="nil"/>
          <w:left w:val="nil"/>
          <w:bottom w:val="nil"/>
          <w:right w:val="nil"/>
          <w:insideH w:val="nil"/>
          <w:insideV w:val="nil"/>
        </w:tcBorders>
        <w:shd w:val="clear" w:color="auto" w:fill="4D595B" w:themeFill="accent5" w:themeFillShade="BF"/>
      </w:tcPr>
    </w:tblStylePr>
  </w:style>
  <w:style w:type="table" w:styleId="KoyuListe-Vurgu6">
    <w:name w:val="Dark List Accent 6"/>
    <w:basedOn w:val="NormalTablo"/>
    <w:uiPriority w:val="70"/>
    <w:rsid w:val="00DF074B"/>
    <w:pPr>
      <w:spacing w:after="0" w:line="240" w:lineRule="auto"/>
    </w:pPr>
    <w:rPr>
      <w:color w:val="FFFFFF" w:themeColor="background1"/>
    </w:rPr>
    <w:tblPr>
      <w:tblStyleRowBandSize w:val="1"/>
      <w:tblStyleColBandSize w:val="1"/>
    </w:tblPr>
    <w:tcPr>
      <w:shd w:val="clear" w:color="auto" w:fill="9D936F"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F493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776E51"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776E51" w:themeFill="accent6" w:themeFillShade="BF"/>
      </w:tcPr>
    </w:tblStylePr>
    <w:tblStylePr w:type="band1Vert">
      <w:tblPr/>
      <w:tcPr>
        <w:tcBorders>
          <w:top w:val="nil"/>
          <w:left w:val="nil"/>
          <w:bottom w:val="nil"/>
          <w:right w:val="nil"/>
          <w:insideH w:val="nil"/>
          <w:insideV w:val="nil"/>
        </w:tcBorders>
        <w:shd w:val="clear" w:color="auto" w:fill="776E51" w:themeFill="accent6" w:themeFillShade="BF"/>
      </w:tcPr>
    </w:tblStylePr>
    <w:tblStylePr w:type="band1Horz">
      <w:tblPr/>
      <w:tcPr>
        <w:tcBorders>
          <w:top w:val="nil"/>
          <w:left w:val="nil"/>
          <w:bottom w:val="nil"/>
          <w:right w:val="nil"/>
          <w:insideH w:val="nil"/>
          <w:insideV w:val="nil"/>
        </w:tcBorders>
        <w:shd w:val="clear" w:color="auto" w:fill="776E51" w:themeFill="accent6" w:themeFillShade="BF"/>
      </w:tcPr>
    </w:tblStylePr>
  </w:style>
  <w:style w:type="paragraph" w:styleId="Tarih">
    <w:name w:val="Date"/>
    <w:basedOn w:val="Normal"/>
    <w:next w:val="Normal"/>
    <w:link w:val="TarihChar"/>
    <w:uiPriority w:val="99"/>
    <w:semiHidden/>
    <w:unhideWhenUsed/>
    <w:rsid w:val="00DF074B"/>
  </w:style>
  <w:style w:type="character" w:customStyle="1" w:styleId="TarihChar">
    <w:name w:val="Tarih Char"/>
    <w:basedOn w:val="VarsaylanParagrafYazTipi"/>
    <w:link w:val="Tarih"/>
    <w:uiPriority w:val="99"/>
    <w:semiHidden/>
    <w:rsid w:val="00DF074B"/>
  </w:style>
  <w:style w:type="paragraph" w:styleId="BelgeBalantlar">
    <w:name w:val="Document Map"/>
    <w:basedOn w:val="Normal"/>
    <w:link w:val="BelgeBalantlarChar"/>
    <w:uiPriority w:val="99"/>
    <w:semiHidden/>
    <w:unhideWhenUsed/>
    <w:rsid w:val="00DF074B"/>
    <w:pPr>
      <w:spacing w:after="0" w:line="240" w:lineRule="auto"/>
    </w:pPr>
    <w:rPr>
      <w:rFonts w:ascii="Tahoma" w:hAnsi="Tahoma" w:cs="Tahoma"/>
      <w:sz w:val="16"/>
    </w:rPr>
  </w:style>
  <w:style w:type="character" w:customStyle="1" w:styleId="BelgeBalantlarChar">
    <w:name w:val="Belge Bağlantıları Char"/>
    <w:basedOn w:val="VarsaylanParagrafYazTipi"/>
    <w:link w:val="BelgeBalantlar"/>
    <w:uiPriority w:val="99"/>
    <w:semiHidden/>
    <w:rsid w:val="00DF074B"/>
    <w:rPr>
      <w:rFonts w:ascii="Tahoma" w:hAnsi="Tahoma" w:cs="Tahoma"/>
      <w:sz w:val="16"/>
    </w:rPr>
  </w:style>
  <w:style w:type="paragraph" w:styleId="E-postamzas">
    <w:name w:val="E-mail Signature"/>
    <w:basedOn w:val="Normal"/>
    <w:link w:val="E-postamzasChar"/>
    <w:uiPriority w:val="99"/>
    <w:semiHidden/>
    <w:unhideWhenUsed/>
    <w:rsid w:val="00DF074B"/>
    <w:pPr>
      <w:spacing w:after="0" w:line="240" w:lineRule="auto"/>
    </w:pPr>
  </w:style>
  <w:style w:type="character" w:customStyle="1" w:styleId="E-postamzasChar">
    <w:name w:val="E-posta İmzası Char"/>
    <w:basedOn w:val="VarsaylanParagrafYazTipi"/>
    <w:link w:val="E-postamzas"/>
    <w:uiPriority w:val="99"/>
    <w:semiHidden/>
    <w:rsid w:val="00DF074B"/>
  </w:style>
  <w:style w:type="character" w:styleId="Vurgu">
    <w:name w:val="Emphasis"/>
    <w:basedOn w:val="VarsaylanParagrafYazTipi"/>
    <w:uiPriority w:val="20"/>
    <w:semiHidden/>
    <w:unhideWhenUsed/>
    <w:rsid w:val="00DF074B"/>
    <w:rPr>
      <w:i/>
      <w:iCs/>
    </w:rPr>
  </w:style>
  <w:style w:type="character" w:styleId="SonNotBavurusu">
    <w:name w:val="endnote reference"/>
    <w:basedOn w:val="VarsaylanParagrafYazTipi"/>
    <w:uiPriority w:val="99"/>
    <w:semiHidden/>
    <w:unhideWhenUsed/>
    <w:rsid w:val="00DF074B"/>
    <w:rPr>
      <w:vertAlign w:val="superscript"/>
    </w:rPr>
  </w:style>
  <w:style w:type="paragraph" w:styleId="SonNotMetni">
    <w:name w:val="endnote text"/>
    <w:basedOn w:val="Normal"/>
    <w:link w:val="SonNotMetniChar"/>
    <w:uiPriority w:val="99"/>
    <w:semiHidden/>
    <w:unhideWhenUsed/>
    <w:rsid w:val="00DF074B"/>
    <w:pPr>
      <w:spacing w:after="0" w:line="240" w:lineRule="auto"/>
    </w:pPr>
  </w:style>
  <w:style w:type="character" w:customStyle="1" w:styleId="SonNotMetniChar">
    <w:name w:val="Son Not Metni Char"/>
    <w:basedOn w:val="VarsaylanParagrafYazTipi"/>
    <w:link w:val="SonNotMetni"/>
    <w:uiPriority w:val="99"/>
    <w:semiHidden/>
    <w:rsid w:val="00DF074B"/>
    <w:rPr>
      <w:sz w:val="20"/>
    </w:rPr>
  </w:style>
  <w:style w:type="paragraph" w:styleId="MektupAdresi">
    <w:name w:val="envelope address"/>
    <w:basedOn w:val="Normal"/>
    <w:uiPriority w:val="99"/>
    <w:semiHidden/>
    <w:unhideWhenUsed/>
    <w:rsid w:val="00DF074B"/>
    <w:pPr>
      <w:framePr w:w="7920" w:h="1980" w:hRule="exact" w:hSpace="180" w:wrap="auto" w:hAnchor="page" w:xAlign="center" w:yAlign="bottom"/>
      <w:spacing w:after="0" w:line="240" w:lineRule="auto"/>
      <w:ind w:left="2880"/>
    </w:pPr>
    <w:rPr>
      <w:rFonts w:asciiTheme="majorHAnsi" w:eastAsiaTheme="majorEastAsia" w:hAnsiTheme="majorHAnsi" w:cstheme="majorBidi"/>
      <w:sz w:val="24"/>
    </w:rPr>
  </w:style>
  <w:style w:type="paragraph" w:styleId="ZarfDn">
    <w:name w:val="envelope return"/>
    <w:basedOn w:val="Normal"/>
    <w:uiPriority w:val="99"/>
    <w:semiHidden/>
    <w:unhideWhenUsed/>
    <w:rsid w:val="00DF074B"/>
    <w:pPr>
      <w:spacing w:after="0" w:line="240" w:lineRule="auto"/>
    </w:pPr>
    <w:rPr>
      <w:rFonts w:asciiTheme="majorHAnsi" w:eastAsiaTheme="majorEastAsia" w:hAnsiTheme="majorHAnsi" w:cstheme="majorBidi"/>
    </w:rPr>
  </w:style>
  <w:style w:type="character" w:styleId="zlenenKpr">
    <w:name w:val="FollowedHyperlink"/>
    <w:basedOn w:val="VarsaylanParagrafYazTipi"/>
    <w:uiPriority w:val="99"/>
    <w:semiHidden/>
    <w:unhideWhenUsed/>
    <w:rsid w:val="00DF074B"/>
    <w:rPr>
      <w:color w:val="969696" w:themeColor="followedHyperlink"/>
      <w:u w:val="single"/>
    </w:rPr>
  </w:style>
  <w:style w:type="character" w:styleId="DipnotBavurusu">
    <w:name w:val="footnote reference"/>
    <w:basedOn w:val="VarsaylanParagrafYazTipi"/>
    <w:uiPriority w:val="99"/>
    <w:semiHidden/>
    <w:unhideWhenUsed/>
    <w:rsid w:val="00DF074B"/>
    <w:rPr>
      <w:vertAlign w:val="superscript"/>
    </w:rPr>
  </w:style>
  <w:style w:type="paragraph" w:styleId="DipnotMetni">
    <w:name w:val="footnote text"/>
    <w:basedOn w:val="Normal"/>
    <w:link w:val="DipnotMetniChar"/>
    <w:uiPriority w:val="99"/>
    <w:semiHidden/>
    <w:unhideWhenUsed/>
    <w:rsid w:val="00DF074B"/>
    <w:pPr>
      <w:spacing w:after="0" w:line="240" w:lineRule="auto"/>
    </w:pPr>
  </w:style>
  <w:style w:type="character" w:customStyle="1" w:styleId="DipnotMetniChar">
    <w:name w:val="Dipnot Metni Char"/>
    <w:basedOn w:val="VarsaylanParagrafYazTipi"/>
    <w:link w:val="DipnotMetni"/>
    <w:uiPriority w:val="99"/>
    <w:semiHidden/>
    <w:rsid w:val="00DF074B"/>
    <w:rPr>
      <w:sz w:val="20"/>
    </w:rPr>
  </w:style>
  <w:style w:type="character" w:customStyle="1" w:styleId="Balk3Char">
    <w:name w:val="Başlık 3 Char"/>
    <w:basedOn w:val="VarsaylanParagrafYazTipi"/>
    <w:link w:val="Balk3"/>
    <w:uiPriority w:val="1"/>
    <w:rsid w:val="00DF074B"/>
    <w:rPr>
      <w:rFonts w:asciiTheme="majorHAnsi" w:eastAsiaTheme="majorEastAsia" w:hAnsiTheme="majorHAnsi" w:cstheme="majorBidi"/>
      <w:b/>
      <w:bCs/>
      <w:color w:val="7E97AD" w:themeColor="accent1"/>
      <w:kern w:val="20"/>
    </w:rPr>
  </w:style>
  <w:style w:type="character" w:customStyle="1" w:styleId="Balk4Char">
    <w:name w:val="Başlık 4 Char"/>
    <w:basedOn w:val="VarsaylanParagrafYazTipi"/>
    <w:link w:val="Balk4"/>
    <w:uiPriority w:val="18"/>
    <w:semiHidden/>
    <w:rsid w:val="00DF074B"/>
    <w:rPr>
      <w:rFonts w:asciiTheme="majorHAnsi" w:eastAsiaTheme="majorEastAsia" w:hAnsiTheme="majorHAnsi" w:cstheme="majorBidi"/>
      <w:b/>
      <w:bCs/>
      <w:i/>
      <w:iCs/>
      <w:color w:val="7E97AD" w:themeColor="accent1"/>
      <w:kern w:val="20"/>
    </w:rPr>
  </w:style>
  <w:style w:type="character" w:customStyle="1" w:styleId="Balk5Char">
    <w:name w:val="Başlık 5 Char"/>
    <w:basedOn w:val="VarsaylanParagrafYazTipi"/>
    <w:link w:val="Balk5"/>
    <w:uiPriority w:val="18"/>
    <w:semiHidden/>
    <w:rsid w:val="00DF074B"/>
    <w:rPr>
      <w:rFonts w:asciiTheme="majorHAnsi" w:eastAsiaTheme="majorEastAsia" w:hAnsiTheme="majorHAnsi" w:cstheme="majorBidi"/>
      <w:color w:val="394B5A" w:themeColor="accent1" w:themeShade="7F"/>
      <w:kern w:val="20"/>
    </w:rPr>
  </w:style>
  <w:style w:type="character" w:customStyle="1" w:styleId="Balk6Char">
    <w:name w:val="Başlık 6 Char"/>
    <w:basedOn w:val="VarsaylanParagrafYazTipi"/>
    <w:link w:val="Balk6"/>
    <w:uiPriority w:val="18"/>
    <w:semiHidden/>
    <w:rsid w:val="00DF074B"/>
    <w:rPr>
      <w:rFonts w:asciiTheme="majorHAnsi" w:eastAsiaTheme="majorEastAsia" w:hAnsiTheme="majorHAnsi" w:cstheme="majorBidi"/>
      <w:i/>
      <w:iCs/>
      <w:color w:val="394B5A" w:themeColor="accent1" w:themeShade="7F"/>
      <w:kern w:val="20"/>
    </w:rPr>
  </w:style>
  <w:style w:type="character" w:customStyle="1" w:styleId="Balk7Char">
    <w:name w:val="Başlık 7 Char"/>
    <w:basedOn w:val="VarsaylanParagrafYazTipi"/>
    <w:link w:val="Balk7"/>
    <w:uiPriority w:val="18"/>
    <w:semiHidden/>
    <w:rsid w:val="00DF074B"/>
    <w:rPr>
      <w:rFonts w:asciiTheme="majorHAnsi" w:eastAsiaTheme="majorEastAsia" w:hAnsiTheme="majorHAnsi" w:cstheme="majorBidi"/>
      <w:i/>
      <w:iCs/>
      <w:color w:val="404040" w:themeColor="text1" w:themeTint="BF"/>
      <w:kern w:val="20"/>
    </w:rPr>
  </w:style>
  <w:style w:type="character" w:customStyle="1" w:styleId="Balk8Char">
    <w:name w:val="Başlık 8 Char"/>
    <w:basedOn w:val="VarsaylanParagrafYazTipi"/>
    <w:link w:val="Balk8"/>
    <w:uiPriority w:val="18"/>
    <w:semiHidden/>
    <w:rsid w:val="00DF074B"/>
    <w:rPr>
      <w:rFonts w:asciiTheme="majorHAnsi" w:eastAsiaTheme="majorEastAsia" w:hAnsiTheme="majorHAnsi" w:cstheme="majorBidi"/>
      <w:color w:val="404040" w:themeColor="text1" w:themeTint="BF"/>
      <w:kern w:val="20"/>
    </w:rPr>
  </w:style>
  <w:style w:type="character" w:customStyle="1" w:styleId="Balk9Char">
    <w:name w:val="Başlık 9 Char"/>
    <w:basedOn w:val="VarsaylanParagrafYazTipi"/>
    <w:link w:val="Balk9"/>
    <w:uiPriority w:val="18"/>
    <w:semiHidden/>
    <w:rsid w:val="00DF074B"/>
    <w:rPr>
      <w:rFonts w:asciiTheme="majorHAnsi" w:eastAsiaTheme="majorEastAsia" w:hAnsiTheme="majorHAnsi" w:cstheme="majorBidi"/>
      <w:i/>
      <w:iCs/>
      <w:color w:val="404040" w:themeColor="text1" w:themeTint="BF"/>
      <w:kern w:val="20"/>
    </w:rPr>
  </w:style>
  <w:style w:type="character" w:styleId="HTMLKsaltmas">
    <w:name w:val="HTML Acronym"/>
    <w:basedOn w:val="VarsaylanParagrafYazTipi"/>
    <w:uiPriority w:val="99"/>
    <w:semiHidden/>
    <w:unhideWhenUsed/>
    <w:rsid w:val="00DF074B"/>
  </w:style>
  <w:style w:type="paragraph" w:styleId="HTMLAdresi">
    <w:name w:val="HTML Address"/>
    <w:basedOn w:val="Normal"/>
    <w:link w:val="HTMLAdresiChar"/>
    <w:uiPriority w:val="99"/>
    <w:semiHidden/>
    <w:unhideWhenUsed/>
    <w:rsid w:val="00DF074B"/>
    <w:pPr>
      <w:spacing w:after="0" w:line="240" w:lineRule="auto"/>
    </w:pPr>
    <w:rPr>
      <w:i/>
      <w:iCs/>
    </w:rPr>
  </w:style>
  <w:style w:type="character" w:customStyle="1" w:styleId="HTMLAdresiChar">
    <w:name w:val="HTML Adresi Char"/>
    <w:basedOn w:val="VarsaylanParagrafYazTipi"/>
    <w:link w:val="HTMLAdresi"/>
    <w:uiPriority w:val="99"/>
    <w:semiHidden/>
    <w:rsid w:val="00DF074B"/>
    <w:rPr>
      <w:i/>
      <w:iCs/>
    </w:rPr>
  </w:style>
  <w:style w:type="character" w:styleId="HTMLCite">
    <w:name w:val="HTML Cite"/>
    <w:basedOn w:val="VarsaylanParagrafYazTipi"/>
    <w:uiPriority w:val="99"/>
    <w:semiHidden/>
    <w:unhideWhenUsed/>
    <w:rsid w:val="00DF074B"/>
    <w:rPr>
      <w:i/>
      <w:iCs/>
    </w:rPr>
  </w:style>
  <w:style w:type="character" w:styleId="HTMLKodu">
    <w:name w:val="HTML Code"/>
    <w:basedOn w:val="VarsaylanParagrafYazTipi"/>
    <w:uiPriority w:val="99"/>
    <w:semiHidden/>
    <w:unhideWhenUsed/>
    <w:rsid w:val="00DF074B"/>
    <w:rPr>
      <w:rFonts w:ascii="Consolas" w:hAnsi="Consolas" w:cs="Consolas"/>
      <w:sz w:val="20"/>
    </w:rPr>
  </w:style>
  <w:style w:type="character" w:styleId="HTMLTanm">
    <w:name w:val="HTML Definition"/>
    <w:basedOn w:val="VarsaylanParagrafYazTipi"/>
    <w:uiPriority w:val="99"/>
    <w:semiHidden/>
    <w:unhideWhenUsed/>
    <w:rsid w:val="00DF074B"/>
    <w:rPr>
      <w:i/>
      <w:iCs/>
    </w:rPr>
  </w:style>
  <w:style w:type="character" w:styleId="HTMLKlavye">
    <w:name w:val="HTML Keyboard"/>
    <w:basedOn w:val="VarsaylanParagrafYazTipi"/>
    <w:uiPriority w:val="99"/>
    <w:semiHidden/>
    <w:unhideWhenUsed/>
    <w:rsid w:val="00DF074B"/>
    <w:rPr>
      <w:rFonts w:ascii="Consolas" w:hAnsi="Consolas" w:cs="Consolas"/>
      <w:sz w:val="20"/>
    </w:rPr>
  </w:style>
  <w:style w:type="paragraph" w:styleId="HTMLncedenBiimlendirilmi">
    <w:name w:val="HTML Preformatted"/>
    <w:basedOn w:val="Normal"/>
    <w:link w:val="HTMLncedenBiimlendirilmiChar"/>
    <w:uiPriority w:val="99"/>
    <w:semiHidden/>
    <w:unhideWhenUsed/>
    <w:rsid w:val="00DF074B"/>
    <w:pPr>
      <w:spacing w:after="0" w:line="240" w:lineRule="auto"/>
    </w:pPr>
    <w:rPr>
      <w:rFonts w:ascii="Consolas" w:hAnsi="Consolas" w:cs="Consolas"/>
    </w:rPr>
  </w:style>
  <w:style w:type="character" w:customStyle="1" w:styleId="HTMLncedenBiimlendirilmiChar">
    <w:name w:val="HTML Önceden Biçimlendirilmiş Char"/>
    <w:basedOn w:val="VarsaylanParagrafYazTipi"/>
    <w:link w:val="HTMLncedenBiimlendirilmi"/>
    <w:uiPriority w:val="99"/>
    <w:semiHidden/>
    <w:rsid w:val="00DF074B"/>
    <w:rPr>
      <w:rFonts w:ascii="Consolas" w:hAnsi="Consolas" w:cs="Consolas"/>
      <w:sz w:val="20"/>
    </w:rPr>
  </w:style>
  <w:style w:type="character" w:styleId="HTMLrnek">
    <w:name w:val="HTML Sample"/>
    <w:basedOn w:val="VarsaylanParagrafYazTipi"/>
    <w:uiPriority w:val="99"/>
    <w:semiHidden/>
    <w:unhideWhenUsed/>
    <w:rsid w:val="00DF074B"/>
    <w:rPr>
      <w:rFonts w:ascii="Consolas" w:hAnsi="Consolas" w:cs="Consolas"/>
      <w:sz w:val="24"/>
    </w:rPr>
  </w:style>
  <w:style w:type="character" w:styleId="HTMLDaktilo">
    <w:name w:val="HTML Typewriter"/>
    <w:basedOn w:val="VarsaylanParagrafYazTipi"/>
    <w:uiPriority w:val="99"/>
    <w:semiHidden/>
    <w:unhideWhenUsed/>
    <w:rsid w:val="00DF074B"/>
    <w:rPr>
      <w:rFonts w:ascii="Consolas" w:hAnsi="Consolas" w:cs="Consolas"/>
      <w:sz w:val="20"/>
    </w:rPr>
  </w:style>
  <w:style w:type="character" w:styleId="HTMLDeiken">
    <w:name w:val="HTML Variable"/>
    <w:basedOn w:val="VarsaylanParagrafYazTipi"/>
    <w:uiPriority w:val="99"/>
    <w:semiHidden/>
    <w:unhideWhenUsed/>
    <w:rsid w:val="00DF074B"/>
    <w:rPr>
      <w:i/>
      <w:iCs/>
    </w:rPr>
  </w:style>
  <w:style w:type="character" w:styleId="Kpr">
    <w:name w:val="Hyperlink"/>
    <w:basedOn w:val="VarsaylanParagrafYazTipi"/>
    <w:uiPriority w:val="99"/>
    <w:unhideWhenUsed/>
    <w:rsid w:val="00DF074B"/>
    <w:rPr>
      <w:color w:val="646464" w:themeColor="hyperlink"/>
      <w:u w:val="single"/>
    </w:rPr>
  </w:style>
  <w:style w:type="paragraph" w:styleId="Dizin1">
    <w:name w:val="index 1"/>
    <w:basedOn w:val="Normal"/>
    <w:next w:val="Normal"/>
    <w:autoRedefine/>
    <w:uiPriority w:val="99"/>
    <w:semiHidden/>
    <w:unhideWhenUsed/>
    <w:rsid w:val="00DF074B"/>
    <w:pPr>
      <w:spacing w:after="0" w:line="240" w:lineRule="auto"/>
      <w:ind w:left="220" w:hanging="220"/>
    </w:pPr>
  </w:style>
  <w:style w:type="paragraph" w:styleId="Dizin2">
    <w:name w:val="index 2"/>
    <w:basedOn w:val="Normal"/>
    <w:next w:val="Normal"/>
    <w:autoRedefine/>
    <w:uiPriority w:val="99"/>
    <w:semiHidden/>
    <w:unhideWhenUsed/>
    <w:rsid w:val="00DF074B"/>
    <w:pPr>
      <w:spacing w:after="0" w:line="240" w:lineRule="auto"/>
      <w:ind w:left="440" w:hanging="220"/>
    </w:pPr>
  </w:style>
  <w:style w:type="paragraph" w:styleId="Dizin3">
    <w:name w:val="index 3"/>
    <w:basedOn w:val="Normal"/>
    <w:next w:val="Normal"/>
    <w:autoRedefine/>
    <w:uiPriority w:val="99"/>
    <w:semiHidden/>
    <w:unhideWhenUsed/>
    <w:rsid w:val="00DF074B"/>
    <w:pPr>
      <w:spacing w:after="0" w:line="240" w:lineRule="auto"/>
      <w:ind w:left="660" w:hanging="220"/>
    </w:pPr>
  </w:style>
  <w:style w:type="paragraph" w:styleId="Dizin4">
    <w:name w:val="index 4"/>
    <w:basedOn w:val="Normal"/>
    <w:next w:val="Normal"/>
    <w:autoRedefine/>
    <w:uiPriority w:val="99"/>
    <w:semiHidden/>
    <w:unhideWhenUsed/>
    <w:rsid w:val="00DF074B"/>
    <w:pPr>
      <w:spacing w:after="0" w:line="240" w:lineRule="auto"/>
      <w:ind w:left="880" w:hanging="220"/>
    </w:pPr>
  </w:style>
  <w:style w:type="paragraph" w:styleId="Dizin5">
    <w:name w:val="index 5"/>
    <w:basedOn w:val="Normal"/>
    <w:next w:val="Normal"/>
    <w:autoRedefine/>
    <w:uiPriority w:val="99"/>
    <w:semiHidden/>
    <w:unhideWhenUsed/>
    <w:rsid w:val="00DF074B"/>
    <w:pPr>
      <w:spacing w:after="0" w:line="240" w:lineRule="auto"/>
      <w:ind w:left="1100" w:hanging="220"/>
    </w:pPr>
  </w:style>
  <w:style w:type="paragraph" w:styleId="Dizin6">
    <w:name w:val="index 6"/>
    <w:basedOn w:val="Normal"/>
    <w:next w:val="Normal"/>
    <w:autoRedefine/>
    <w:uiPriority w:val="99"/>
    <w:semiHidden/>
    <w:unhideWhenUsed/>
    <w:rsid w:val="00DF074B"/>
    <w:pPr>
      <w:spacing w:after="0" w:line="240" w:lineRule="auto"/>
      <w:ind w:left="1320" w:hanging="220"/>
    </w:pPr>
  </w:style>
  <w:style w:type="paragraph" w:styleId="Dizin7">
    <w:name w:val="index 7"/>
    <w:basedOn w:val="Normal"/>
    <w:next w:val="Normal"/>
    <w:autoRedefine/>
    <w:uiPriority w:val="99"/>
    <w:semiHidden/>
    <w:unhideWhenUsed/>
    <w:rsid w:val="00DF074B"/>
    <w:pPr>
      <w:spacing w:after="0" w:line="240" w:lineRule="auto"/>
      <w:ind w:left="1540" w:hanging="220"/>
    </w:pPr>
  </w:style>
  <w:style w:type="paragraph" w:styleId="Dizin8">
    <w:name w:val="index 8"/>
    <w:basedOn w:val="Normal"/>
    <w:next w:val="Normal"/>
    <w:autoRedefine/>
    <w:uiPriority w:val="99"/>
    <w:semiHidden/>
    <w:unhideWhenUsed/>
    <w:rsid w:val="00DF074B"/>
    <w:pPr>
      <w:spacing w:after="0" w:line="240" w:lineRule="auto"/>
      <w:ind w:left="1760" w:hanging="220"/>
    </w:pPr>
  </w:style>
  <w:style w:type="paragraph" w:styleId="Dizin9">
    <w:name w:val="index 9"/>
    <w:basedOn w:val="Normal"/>
    <w:next w:val="Normal"/>
    <w:autoRedefine/>
    <w:uiPriority w:val="99"/>
    <w:semiHidden/>
    <w:unhideWhenUsed/>
    <w:rsid w:val="00DF074B"/>
    <w:pPr>
      <w:spacing w:after="0" w:line="240" w:lineRule="auto"/>
      <w:ind w:left="1980" w:hanging="220"/>
    </w:pPr>
  </w:style>
  <w:style w:type="paragraph" w:styleId="DizinBal">
    <w:name w:val="index heading"/>
    <w:basedOn w:val="Normal"/>
    <w:next w:val="Dizin1"/>
    <w:uiPriority w:val="99"/>
    <w:semiHidden/>
    <w:unhideWhenUsed/>
    <w:rsid w:val="00DF074B"/>
    <w:rPr>
      <w:rFonts w:asciiTheme="majorHAnsi" w:eastAsiaTheme="majorEastAsia" w:hAnsiTheme="majorHAnsi" w:cstheme="majorBidi"/>
      <w:b/>
      <w:bCs/>
    </w:rPr>
  </w:style>
  <w:style w:type="character" w:styleId="GlVurgulama">
    <w:name w:val="Intense Emphasis"/>
    <w:basedOn w:val="VarsaylanParagrafYazTipi"/>
    <w:uiPriority w:val="21"/>
    <w:semiHidden/>
    <w:unhideWhenUsed/>
    <w:rsid w:val="00DF074B"/>
    <w:rPr>
      <w:b/>
      <w:bCs/>
      <w:i/>
      <w:iCs/>
      <w:color w:val="7E97AD" w:themeColor="accent1"/>
    </w:rPr>
  </w:style>
  <w:style w:type="paragraph" w:styleId="GlAlnt">
    <w:name w:val="Intense Quote"/>
    <w:basedOn w:val="Normal"/>
    <w:next w:val="Normal"/>
    <w:link w:val="GlAlntChar"/>
    <w:uiPriority w:val="30"/>
    <w:semiHidden/>
    <w:unhideWhenUsed/>
    <w:rsid w:val="00DF074B"/>
    <w:pPr>
      <w:pBdr>
        <w:bottom w:val="single" w:sz="4" w:space="4" w:color="7E97AD" w:themeColor="accent1"/>
      </w:pBdr>
      <w:spacing w:before="200" w:after="280"/>
      <w:ind w:left="936" w:right="936"/>
    </w:pPr>
    <w:rPr>
      <w:b/>
      <w:bCs/>
      <w:i/>
      <w:iCs/>
      <w:color w:val="7E97AD" w:themeColor="accent1"/>
    </w:rPr>
  </w:style>
  <w:style w:type="character" w:customStyle="1" w:styleId="GlAlntChar">
    <w:name w:val="Güçlü Alıntı Char"/>
    <w:basedOn w:val="VarsaylanParagrafYazTipi"/>
    <w:link w:val="GlAlnt"/>
    <w:uiPriority w:val="30"/>
    <w:semiHidden/>
    <w:rsid w:val="00DF074B"/>
    <w:rPr>
      <w:b/>
      <w:bCs/>
      <w:i/>
      <w:iCs/>
      <w:color w:val="7E97AD" w:themeColor="accent1"/>
    </w:rPr>
  </w:style>
  <w:style w:type="character" w:styleId="GlBavuru">
    <w:name w:val="Intense Reference"/>
    <w:basedOn w:val="VarsaylanParagrafYazTipi"/>
    <w:uiPriority w:val="32"/>
    <w:semiHidden/>
    <w:unhideWhenUsed/>
    <w:rsid w:val="00DF074B"/>
    <w:rPr>
      <w:b/>
      <w:bCs/>
      <w:smallCaps/>
      <w:color w:val="CC8E60" w:themeColor="accent2"/>
      <w:spacing w:val="5"/>
      <w:u w:val="single"/>
    </w:rPr>
  </w:style>
  <w:style w:type="table" w:styleId="AkKlavuz">
    <w:name w:val="Light Grid"/>
    <w:basedOn w:val="NormalTablo"/>
    <w:uiPriority w:val="62"/>
    <w:rsid w:val="00DF074B"/>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AkKlavuz-Vurgu1">
    <w:name w:val="Light Grid Accent 1"/>
    <w:basedOn w:val="NormalTablo"/>
    <w:uiPriority w:val="62"/>
    <w:rsid w:val="00DF074B"/>
    <w:pPr>
      <w:spacing w:after="0" w:line="240" w:lineRule="auto"/>
    </w:pPr>
    <w:tblPr>
      <w:tblStyleRowBandSize w:val="1"/>
      <w:tblStyleColBandSize w:val="1"/>
      <w:tblBorders>
        <w:top w:val="single" w:sz="8" w:space="0" w:color="7E97AD" w:themeColor="accent1"/>
        <w:left w:val="single" w:sz="8" w:space="0" w:color="7E97AD" w:themeColor="accent1"/>
        <w:bottom w:val="single" w:sz="8" w:space="0" w:color="7E97AD" w:themeColor="accent1"/>
        <w:right w:val="single" w:sz="8" w:space="0" w:color="7E97AD" w:themeColor="accent1"/>
        <w:insideH w:val="single" w:sz="8" w:space="0" w:color="7E97AD" w:themeColor="accent1"/>
        <w:insideV w:val="single" w:sz="8" w:space="0" w:color="7E97A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E97AD" w:themeColor="accent1"/>
          <w:left w:val="single" w:sz="8" w:space="0" w:color="7E97AD" w:themeColor="accent1"/>
          <w:bottom w:val="single" w:sz="18" w:space="0" w:color="7E97AD" w:themeColor="accent1"/>
          <w:right w:val="single" w:sz="8" w:space="0" w:color="7E97AD" w:themeColor="accent1"/>
          <w:insideH w:val="nil"/>
          <w:insideV w:val="single" w:sz="8" w:space="0" w:color="7E97A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E97AD" w:themeColor="accent1"/>
          <w:left w:val="single" w:sz="8" w:space="0" w:color="7E97AD" w:themeColor="accent1"/>
          <w:bottom w:val="single" w:sz="8" w:space="0" w:color="7E97AD" w:themeColor="accent1"/>
          <w:right w:val="single" w:sz="8" w:space="0" w:color="7E97AD" w:themeColor="accent1"/>
          <w:insideH w:val="nil"/>
          <w:insideV w:val="single" w:sz="8" w:space="0" w:color="7E97A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E97AD" w:themeColor="accent1"/>
          <w:left w:val="single" w:sz="8" w:space="0" w:color="7E97AD" w:themeColor="accent1"/>
          <w:bottom w:val="single" w:sz="8" w:space="0" w:color="7E97AD" w:themeColor="accent1"/>
          <w:right w:val="single" w:sz="8" w:space="0" w:color="7E97AD" w:themeColor="accent1"/>
        </w:tcBorders>
      </w:tcPr>
    </w:tblStylePr>
    <w:tblStylePr w:type="band1Vert">
      <w:tblPr/>
      <w:tcPr>
        <w:tcBorders>
          <w:top w:val="single" w:sz="8" w:space="0" w:color="7E97AD" w:themeColor="accent1"/>
          <w:left w:val="single" w:sz="8" w:space="0" w:color="7E97AD" w:themeColor="accent1"/>
          <w:bottom w:val="single" w:sz="8" w:space="0" w:color="7E97AD" w:themeColor="accent1"/>
          <w:right w:val="single" w:sz="8" w:space="0" w:color="7E97AD" w:themeColor="accent1"/>
        </w:tcBorders>
        <w:shd w:val="clear" w:color="auto" w:fill="DFE5EA" w:themeFill="accent1" w:themeFillTint="3F"/>
      </w:tcPr>
    </w:tblStylePr>
    <w:tblStylePr w:type="band1Horz">
      <w:tblPr/>
      <w:tcPr>
        <w:tcBorders>
          <w:top w:val="single" w:sz="8" w:space="0" w:color="7E97AD" w:themeColor="accent1"/>
          <w:left w:val="single" w:sz="8" w:space="0" w:color="7E97AD" w:themeColor="accent1"/>
          <w:bottom w:val="single" w:sz="8" w:space="0" w:color="7E97AD" w:themeColor="accent1"/>
          <w:right w:val="single" w:sz="8" w:space="0" w:color="7E97AD" w:themeColor="accent1"/>
          <w:insideV w:val="single" w:sz="8" w:space="0" w:color="7E97AD" w:themeColor="accent1"/>
        </w:tcBorders>
        <w:shd w:val="clear" w:color="auto" w:fill="DFE5EA" w:themeFill="accent1" w:themeFillTint="3F"/>
      </w:tcPr>
    </w:tblStylePr>
    <w:tblStylePr w:type="band2Horz">
      <w:tblPr/>
      <w:tcPr>
        <w:tcBorders>
          <w:top w:val="single" w:sz="8" w:space="0" w:color="7E97AD" w:themeColor="accent1"/>
          <w:left w:val="single" w:sz="8" w:space="0" w:color="7E97AD" w:themeColor="accent1"/>
          <w:bottom w:val="single" w:sz="8" w:space="0" w:color="7E97AD" w:themeColor="accent1"/>
          <w:right w:val="single" w:sz="8" w:space="0" w:color="7E97AD" w:themeColor="accent1"/>
          <w:insideV w:val="single" w:sz="8" w:space="0" w:color="7E97AD" w:themeColor="accent1"/>
        </w:tcBorders>
      </w:tcPr>
    </w:tblStylePr>
  </w:style>
  <w:style w:type="table" w:styleId="AkKlavuz-Vurgu2">
    <w:name w:val="Light Grid Accent 2"/>
    <w:basedOn w:val="NormalTablo"/>
    <w:uiPriority w:val="62"/>
    <w:rsid w:val="00DF074B"/>
    <w:pPr>
      <w:spacing w:after="0" w:line="240" w:lineRule="auto"/>
    </w:pPr>
    <w:tblPr>
      <w:tblStyleRowBandSize w:val="1"/>
      <w:tblStyleColBandSize w:val="1"/>
      <w:tblBorders>
        <w:top w:val="single" w:sz="8" w:space="0" w:color="CC8E60" w:themeColor="accent2"/>
        <w:left w:val="single" w:sz="8" w:space="0" w:color="CC8E60" w:themeColor="accent2"/>
        <w:bottom w:val="single" w:sz="8" w:space="0" w:color="CC8E60" w:themeColor="accent2"/>
        <w:right w:val="single" w:sz="8" w:space="0" w:color="CC8E60" w:themeColor="accent2"/>
        <w:insideH w:val="single" w:sz="8" w:space="0" w:color="CC8E60" w:themeColor="accent2"/>
        <w:insideV w:val="single" w:sz="8" w:space="0" w:color="CC8E60"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C8E60" w:themeColor="accent2"/>
          <w:left w:val="single" w:sz="8" w:space="0" w:color="CC8E60" w:themeColor="accent2"/>
          <w:bottom w:val="single" w:sz="18" w:space="0" w:color="CC8E60" w:themeColor="accent2"/>
          <w:right w:val="single" w:sz="8" w:space="0" w:color="CC8E60" w:themeColor="accent2"/>
          <w:insideH w:val="nil"/>
          <w:insideV w:val="single" w:sz="8" w:space="0" w:color="CC8E60"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C8E60" w:themeColor="accent2"/>
          <w:left w:val="single" w:sz="8" w:space="0" w:color="CC8E60" w:themeColor="accent2"/>
          <w:bottom w:val="single" w:sz="8" w:space="0" w:color="CC8E60" w:themeColor="accent2"/>
          <w:right w:val="single" w:sz="8" w:space="0" w:color="CC8E60" w:themeColor="accent2"/>
          <w:insideH w:val="nil"/>
          <w:insideV w:val="single" w:sz="8" w:space="0" w:color="CC8E60"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C8E60" w:themeColor="accent2"/>
          <w:left w:val="single" w:sz="8" w:space="0" w:color="CC8E60" w:themeColor="accent2"/>
          <w:bottom w:val="single" w:sz="8" w:space="0" w:color="CC8E60" w:themeColor="accent2"/>
          <w:right w:val="single" w:sz="8" w:space="0" w:color="CC8E60" w:themeColor="accent2"/>
        </w:tcBorders>
      </w:tcPr>
    </w:tblStylePr>
    <w:tblStylePr w:type="band1Vert">
      <w:tblPr/>
      <w:tcPr>
        <w:tcBorders>
          <w:top w:val="single" w:sz="8" w:space="0" w:color="CC8E60" w:themeColor="accent2"/>
          <w:left w:val="single" w:sz="8" w:space="0" w:color="CC8E60" w:themeColor="accent2"/>
          <w:bottom w:val="single" w:sz="8" w:space="0" w:color="CC8E60" w:themeColor="accent2"/>
          <w:right w:val="single" w:sz="8" w:space="0" w:color="CC8E60" w:themeColor="accent2"/>
        </w:tcBorders>
        <w:shd w:val="clear" w:color="auto" w:fill="F2E2D7" w:themeFill="accent2" w:themeFillTint="3F"/>
      </w:tcPr>
    </w:tblStylePr>
    <w:tblStylePr w:type="band1Horz">
      <w:tblPr/>
      <w:tcPr>
        <w:tcBorders>
          <w:top w:val="single" w:sz="8" w:space="0" w:color="CC8E60" w:themeColor="accent2"/>
          <w:left w:val="single" w:sz="8" w:space="0" w:color="CC8E60" w:themeColor="accent2"/>
          <w:bottom w:val="single" w:sz="8" w:space="0" w:color="CC8E60" w:themeColor="accent2"/>
          <w:right w:val="single" w:sz="8" w:space="0" w:color="CC8E60" w:themeColor="accent2"/>
          <w:insideV w:val="single" w:sz="8" w:space="0" w:color="CC8E60" w:themeColor="accent2"/>
        </w:tcBorders>
        <w:shd w:val="clear" w:color="auto" w:fill="F2E2D7" w:themeFill="accent2" w:themeFillTint="3F"/>
      </w:tcPr>
    </w:tblStylePr>
    <w:tblStylePr w:type="band2Horz">
      <w:tblPr/>
      <w:tcPr>
        <w:tcBorders>
          <w:top w:val="single" w:sz="8" w:space="0" w:color="CC8E60" w:themeColor="accent2"/>
          <w:left w:val="single" w:sz="8" w:space="0" w:color="CC8E60" w:themeColor="accent2"/>
          <w:bottom w:val="single" w:sz="8" w:space="0" w:color="CC8E60" w:themeColor="accent2"/>
          <w:right w:val="single" w:sz="8" w:space="0" w:color="CC8E60" w:themeColor="accent2"/>
          <w:insideV w:val="single" w:sz="8" w:space="0" w:color="CC8E60" w:themeColor="accent2"/>
        </w:tcBorders>
      </w:tcPr>
    </w:tblStylePr>
  </w:style>
  <w:style w:type="table" w:styleId="AkKlavuz-Vurgu3">
    <w:name w:val="Light Grid Accent 3"/>
    <w:basedOn w:val="NormalTablo"/>
    <w:uiPriority w:val="62"/>
    <w:rsid w:val="00DF074B"/>
    <w:pPr>
      <w:spacing w:after="0" w:line="240" w:lineRule="auto"/>
    </w:pPr>
    <w:tblPr>
      <w:tblStyleRowBandSize w:val="1"/>
      <w:tblStyleColBandSize w:val="1"/>
      <w:tblBorders>
        <w:top w:val="single" w:sz="8" w:space="0" w:color="7A6A60" w:themeColor="accent3"/>
        <w:left w:val="single" w:sz="8" w:space="0" w:color="7A6A60" w:themeColor="accent3"/>
        <w:bottom w:val="single" w:sz="8" w:space="0" w:color="7A6A60" w:themeColor="accent3"/>
        <w:right w:val="single" w:sz="8" w:space="0" w:color="7A6A60" w:themeColor="accent3"/>
        <w:insideH w:val="single" w:sz="8" w:space="0" w:color="7A6A60" w:themeColor="accent3"/>
        <w:insideV w:val="single" w:sz="8" w:space="0" w:color="7A6A60"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A6A60" w:themeColor="accent3"/>
          <w:left w:val="single" w:sz="8" w:space="0" w:color="7A6A60" w:themeColor="accent3"/>
          <w:bottom w:val="single" w:sz="18" w:space="0" w:color="7A6A60" w:themeColor="accent3"/>
          <w:right w:val="single" w:sz="8" w:space="0" w:color="7A6A60" w:themeColor="accent3"/>
          <w:insideH w:val="nil"/>
          <w:insideV w:val="single" w:sz="8" w:space="0" w:color="7A6A60"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A6A60" w:themeColor="accent3"/>
          <w:left w:val="single" w:sz="8" w:space="0" w:color="7A6A60" w:themeColor="accent3"/>
          <w:bottom w:val="single" w:sz="8" w:space="0" w:color="7A6A60" w:themeColor="accent3"/>
          <w:right w:val="single" w:sz="8" w:space="0" w:color="7A6A60" w:themeColor="accent3"/>
          <w:insideH w:val="nil"/>
          <w:insideV w:val="single" w:sz="8" w:space="0" w:color="7A6A60"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A6A60" w:themeColor="accent3"/>
          <w:left w:val="single" w:sz="8" w:space="0" w:color="7A6A60" w:themeColor="accent3"/>
          <w:bottom w:val="single" w:sz="8" w:space="0" w:color="7A6A60" w:themeColor="accent3"/>
          <w:right w:val="single" w:sz="8" w:space="0" w:color="7A6A60" w:themeColor="accent3"/>
        </w:tcBorders>
      </w:tcPr>
    </w:tblStylePr>
    <w:tblStylePr w:type="band1Vert">
      <w:tblPr/>
      <w:tcPr>
        <w:tcBorders>
          <w:top w:val="single" w:sz="8" w:space="0" w:color="7A6A60" w:themeColor="accent3"/>
          <w:left w:val="single" w:sz="8" w:space="0" w:color="7A6A60" w:themeColor="accent3"/>
          <w:bottom w:val="single" w:sz="8" w:space="0" w:color="7A6A60" w:themeColor="accent3"/>
          <w:right w:val="single" w:sz="8" w:space="0" w:color="7A6A60" w:themeColor="accent3"/>
        </w:tcBorders>
        <w:shd w:val="clear" w:color="auto" w:fill="DFD9D6" w:themeFill="accent3" w:themeFillTint="3F"/>
      </w:tcPr>
    </w:tblStylePr>
    <w:tblStylePr w:type="band1Horz">
      <w:tblPr/>
      <w:tcPr>
        <w:tcBorders>
          <w:top w:val="single" w:sz="8" w:space="0" w:color="7A6A60" w:themeColor="accent3"/>
          <w:left w:val="single" w:sz="8" w:space="0" w:color="7A6A60" w:themeColor="accent3"/>
          <w:bottom w:val="single" w:sz="8" w:space="0" w:color="7A6A60" w:themeColor="accent3"/>
          <w:right w:val="single" w:sz="8" w:space="0" w:color="7A6A60" w:themeColor="accent3"/>
          <w:insideV w:val="single" w:sz="8" w:space="0" w:color="7A6A60" w:themeColor="accent3"/>
        </w:tcBorders>
        <w:shd w:val="clear" w:color="auto" w:fill="DFD9D6" w:themeFill="accent3" w:themeFillTint="3F"/>
      </w:tcPr>
    </w:tblStylePr>
    <w:tblStylePr w:type="band2Horz">
      <w:tblPr/>
      <w:tcPr>
        <w:tcBorders>
          <w:top w:val="single" w:sz="8" w:space="0" w:color="7A6A60" w:themeColor="accent3"/>
          <w:left w:val="single" w:sz="8" w:space="0" w:color="7A6A60" w:themeColor="accent3"/>
          <w:bottom w:val="single" w:sz="8" w:space="0" w:color="7A6A60" w:themeColor="accent3"/>
          <w:right w:val="single" w:sz="8" w:space="0" w:color="7A6A60" w:themeColor="accent3"/>
          <w:insideV w:val="single" w:sz="8" w:space="0" w:color="7A6A60" w:themeColor="accent3"/>
        </w:tcBorders>
      </w:tcPr>
    </w:tblStylePr>
  </w:style>
  <w:style w:type="table" w:styleId="AkKlavuz-Vurgu4">
    <w:name w:val="Light Grid Accent 4"/>
    <w:basedOn w:val="NormalTablo"/>
    <w:uiPriority w:val="62"/>
    <w:rsid w:val="00DF074B"/>
    <w:pPr>
      <w:spacing w:after="0" w:line="240" w:lineRule="auto"/>
    </w:pPr>
    <w:tblPr>
      <w:tblStyleRowBandSize w:val="1"/>
      <w:tblStyleColBandSize w:val="1"/>
      <w:tblBorders>
        <w:top w:val="single" w:sz="8" w:space="0" w:color="B4936D" w:themeColor="accent4"/>
        <w:left w:val="single" w:sz="8" w:space="0" w:color="B4936D" w:themeColor="accent4"/>
        <w:bottom w:val="single" w:sz="8" w:space="0" w:color="B4936D" w:themeColor="accent4"/>
        <w:right w:val="single" w:sz="8" w:space="0" w:color="B4936D" w:themeColor="accent4"/>
        <w:insideH w:val="single" w:sz="8" w:space="0" w:color="B4936D" w:themeColor="accent4"/>
        <w:insideV w:val="single" w:sz="8" w:space="0" w:color="B4936D"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4936D" w:themeColor="accent4"/>
          <w:left w:val="single" w:sz="8" w:space="0" w:color="B4936D" w:themeColor="accent4"/>
          <w:bottom w:val="single" w:sz="18" w:space="0" w:color="B4936D" w:themeColor="accent4"/>
          <w:right w:val="single" w:sz="8" w:space="0" w:color="B4936D" w:themeColor="accent4"/>
          <w:insideH w:val="nil"/>
          <w:insideV w:val="single" w:sz="8" w:space="0" w:color="B4936D"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4936D" w:themeColor="accent4"/>
          <w:left w:val="single" w:sz="8" w:space="0" w:color="B4936D" w:themeColor="accent4"/>
          <w:bottom w:val="single" w:sz="8" w:space="0" w:color="B4936D" w:themeColor="accent4"/>
          <w:right w:val="single" w:sz="8" w:space="0" w:color="B4936D" w:themeColor="accent4"/>
          <w:insideH w:val="nil"/>
          <w:insideV w:val="single" w:sz="8" w:space="0" w:color="B4936D"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4936D" w:themeColor="accent4"/>
          <w:left w:val="single" w:sz="8" w:space="0" w:color="B4936D" w:themeColor="accent4"/>
          <w:bottom w:val="single" w:sz="8" w:space="0" w:color="B4936D" w:themeColor="accent4"/>
          <w:right w:val="single" w:sz="8" w:space="0" w:color="B4936D" w:themeColor="accent4"/>
        </w:tcBorders>
      </w:tcPr>
    </w:tblStylePr>
    <w:tblStylePr w:type="band1Vert">
      <w:tblPr/>
      <w:tcPr>
        <w:tcBorders>
          <w:top w:val="single" w:sz="8" w:space="0" w:color="B4936D" w:themeColor="accent4"/>
          <w:left w:val="single" w:sz="8" w:space="0" w:color="B4936D" w:themeColor="accent4"/>
          <w:bottom w:val="single" w:sz="8" w:space="0" w:color="B4936D" w:themeColor="accent4"/>
          <w:right w:val="single" w:sz="8" w:space="0" w:color="B4936D" w:themeColor="accent4"/>
        </w:tcBorders>
        <w:shd w:val="clear" w:color="auto" w:fill="ECE4DA" w:themeFill="accent4" w:themeFillTint="3F"/>
      </w:tcPr>
    </w:tblStylePr>
    <w:tblStylePr w:type="band1Horz">
      <w:tblPr/>
      <w:tcPr>
        <w:tcBorders>
          <w:top w:val="single" w:sz="8" w:space="0" w:color="B4936D" w:themeColor="accent4"/>
          <w:left w:val="single" w:sz="8" w:space="0" w:color="B4936D" w:themeColor="accent4"/>
          <w:bottom w:val="single" w:sz="8" w:space="0" w:color="B4936D" w:themeColor="accent4"/>
          <w:right w:val="single" w:sz="8" w:space="0" w:color="B4936D" w:themeColor="accent4"/>
          <w:insideV w:val="single" w:sz="8" w:space="0" w:color="B4936D" w:themeColor="accent4"/>
        </w:tcBorders>
        <w:shd w:val="clear" w:color="auto" w:fill="ECE4DA" w:themeFill="accent4" w:themeFillTint="3F"/>
      </w:tcPr>
    </w:tblStylePr>
    <w:tblStylePr w:type="band2Horz">
      <w:tblPr/>
      <w:tcPr>
        <w:tcBorders>
          <w:top w:val="single" w:sz="8" w:space="0" w:color="B4936D" w:themeColor="accent4"/>
          <w:left w:val="single" w:sz="8" w:space="0" w:color="B4936D" w:themeColor="accent4"/>
          <w:bottom w:val="single" w:sz="8" w:space="0" w:color="B4936D" w:themeColor="accent4"/>
          <w:right w:val="single" w:sz="8" w:space="0" w:color="B4936D" w:themeColor="accent4"/>
          <w:insideV w:val="single" w:sz="8" w:space="0" w:color="B4936D" w:themeColor="accent4"/>
        </w:tcBorders>
      </w:tcPr>
    </w:tblStylePr>
  </w:style>
  <w:style w:type="table" w:styleId="AkKlavuz-Vurgu5">
    <w:name w:val="Light Grid Accent 5"/>
    <w:basedOn w:val="NormalTablo"/>
    <w:uiPriority w:val="62"/>
    <w:rsid w:val="00DF074B"/>
    <w:pPr>
      <w:spacing w:after="0" w:line="240" w:lineRule="auto"/>
    </w:pPr>
    <w:tblPr>
      <w:tblStyleRowBandSize w:val="1"/>
      <w:tblStyleColBandSize w:val="1"/>
      <w:tblBorders>
        <w:top w:val="single" w:sz="8" w:space="0" w:color="67787B" w:themeColor="accent5"/>
        <w:left w:val="single" w:sz="8" w:space="0" w:color="67787B" w:themeColor="accent5"/>
        <w:bottom w:val="single" w:sz="8" w:space="0" w:color="67787B" w:themeColor="accent5"/>
        <w:right w:val="single" w:sz="8" w:space="0" w:color="67787B" w:themeColor="accent5"/>
        <w:insideH w:val="single" w:sz="8" w:space="0" w:color="67787B" w:themeColor="accent5"/>
        <w:insideV w:val="single" w:sz="8" w:space="0" w:color="67787B"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7787B" w:themeColor="accent5"/>
          <w:left w:val="single" w:sz="8" w:space="0" w:color="67787B" w:themeColor="accent5"/>
          <w:bottom w:val="single" w:sz="18" w:space="0" w:color="67787B" w:themeColor="accent5"/>
          <w:right w:val="single" w:sz="8" w:space="0" w:color="67787B" w:themeColor="accent5"/>
          <w:insideH w:val="nil"/>
          <w:insideV w:val="single" w:sz="8" w:space="0" w:color="67787B"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7787B" w:themeColor="accent5"/>
          <w:left w:val="single" w:sz="8" w:space="0" w:color="67787B" w:themeColor="accent5"/>
          <w:bottom w:val="single" w:sz="8" w:space="0" w:color="67787B" w:themeColor="accent5"/>
          <w:right w:val="single" w:sz="8" w:space="0" w:color="67787B" w:themeColor="accent5"/>
          <w:insideH w:val="nil"/>
          <w:insideV w:val="single" w:sz="8" w:space="0" w:color="67787B"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7787B" w:themeColor="accent5"/>
          <w:left w:val="single" w:sz="8" w:space="0" w:color="67787B" w:themeColor="accent5"/>
          <w:bottom w:val="single" w:sz="8" w:space="0" w:color="67787B" w:themeColor="accent5"/>
          <w:right w:val="single" w:sz="8" w:space="0" w:color="67787B" w:themeColor="accent5"/>
        </w:tcBorders>
      </w:tcPr>
    </w:tblStylePr>
    <w:tblStylePr w:type="band1Vert">
      <w:tblPr/>
      <w:tcPr>
        <w:tcBorders>
          <w:top w:val="single" w:sz="8" w:space="0" w:color="67787B" w:themeColor="accent5"/>
          <w:left w:val="single" w:sz="8" w:space="0" w:color="67787B" w:themeColor="accent5"/>
          <w:bottom w:val="single" w:sz="8" w:space="0" w:color="67787B" w:themeColor="accent5"/>
          <w:right w:val="single" w:sz="8" w:space="0" w:color="67787B" w:themeColor="accent5"/>
        </w:tcBorders>
        <w:shd w:val="clear" w:color="auto" w:fill="D8DEDF" w:themeFill="accent5" w:themeFillTint="3F"/>
      </w:tcPr>
    </w:tblStylePr>
    <w:tblStylePr w:type="band1Horz">
      <w:tblPr/>
      <w:tcPr>
        <w:tcBorders>
          <w:top w:val="single" w:sz="8" w:space="0" w:color="67787B" w:themeColor="accent5"/>
          <w:left w:val="single" w:sz="8" w:space="0" w:color="67787B" w:themeColor="accent5"/>
          <w:bottom w:val="single" w:sz="8" w:space="0" w:color="67787B" w:themeColor="accent5"/>
          <w:right w:val="single" w:sz="8" w:space="0" w:color="67787B" w:themeColor="accent5"/>
          <w:insideV w:val="single" w:sz="8" w:space="0" w:color="67787B" w:themeColor="accent5"/>
        </w:tcBorders>
        <w:shd w:val="clear" w:color="auto" w:fill="D8DEDF" w:themeFill="accent5" w:themeFillTint="3F"/>
      </w:tcPr>
    </w:tblStylePr>
    <w:tblStylePr w:type="band2Horz">
      <w:tblPr/>
      <w:tcPr>
        <w:tcBorders>
          <w:top w:val="single" w:sz="8" w:space="0" w:color="67787B" w:themeColor="accent5"/>
          <w:left w:val="single" w:sz="8" w:space="0" w:color="67787B" w:themeColor="accent5"/>
          <w:bottom w:val="single" w:sz="8" w:space="0" w:color="67787B" w:themeColor="accent5"/>
          <w:right w:val="single" w:sz="8" w:space="0" w:color="67787B" w:themeColor="accent5"/>
          <w:insideV w:val="single" w:sz="8" w:space="0" w:color="67787B" w:themeColor="accent5"/>
        </w:tcBorders>
      </w:tcPr>
    </w:tblStylePr>
  </w:style>
  <w:style w:type="table" w:styleId="AkKlavuz-Vurgu6">
    <w:name w:val="Light Grid Accent 6"/>
    <w:basedOn w:val="NormalTablo"/>
    <w:uiPriority w:val="62"/>
    <w:rsid w:val="00DF074B"/>
    <w:pPr>
      <w:spacing w:after="0" w:line="240" w:lineRule="auto"/>
    </w:pPr>
    <w:tblPr>
      <w:tblStyleRowBandSize w:val="1"/>
      <w:tblStyleColBandSize w:val="1"/>
      <w:tblBorders>
        <w:top w:val="single" w:sz="8" w:space="0" w:color="9D936F" w:themeColor="accent6"/>
        <w:left w:val="single" w:sz="8" w:space="0" w:color="9D936F" w:themeColor="accent6"/>
        <w:bottom w:val="single" w:sz="8" w:space="0" w:color="9D936F" w:themeColor="accent6"/>
        <w:right w:val="single" w:sz="8" w:space="0" w:color="9D936F" w:themeColor="accent6"/>
        <w:insideH w:val="single" w:sz="8" w:space="0" w:color="9D936F" w:themeColor="accent6"/>
        <w:insideV w:val="single" w:sz="8" w:space="0" w:color="9D936F"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D936F" w:themeColor="accent6"/>
          <w:left w:val="single" w:sz="8" w:space="0" w:color="9D936F" w:themeColor="accent6"/>
          <w:bottom w:val="single" w:sz="18" w:space="0" w:color="9D936F" w:themeColor="accent6"/>
          <w:right w:val="single" w:sz="8" w:space="0" w:color="9D936F" w:themeColor="accent6"/>
          <w:insideH w:val="nil"/>
          <w:insideV w:val="single" w:sz="8" w:space="0" w:color="9D936F"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D936F" w:themeColor="accent6"/>
          <w:left w:val="single" w:sz="8" w:space="0" w:color="9D936F" w:themeColor="accent6"/>
          <w:bottom w:val="single" w:sz="8" w:space="0" w:color="9D936F" w:themeColor="accent6"/>
          <w:right w:val="single" w:sz="8" w:space="0" w:color="9D936F" w:themeColor="accent6"/>
          <w:insideH w:val="nil"/>
          <w:insideV w:val="single" w:sz="8" w:space="0" w:color="9D936F"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D936F" w:themeColor="accent6"/>
          <w:left w:val="single" w:sz="8" w:space="0" w:color="9D936F" w:themeColor="accent6"/>
          <w:bottom w:val="single" w:sz="8" w:space="0" w:color="9D936F" w:themeColor="accent6"/>
          <w:right w:val="single" w:sz="8" w:space="0" w:color="9D936F" w:themeColor="accent6"/>
        </w:tcBorders>
      </w:tcPr>
    </w:tblStylePr>
    <w:tblStylePr w:type="band1Vert">
      <w:tblPr/>
      <w:tcPr>
        <w:tcBorders>
          <w:top w:val="single" w:sz="8" w:space="0" w:color="9D936F" w:themeColor="accent6"/>
          <w:left w:val="single" w:sz="8" w:space="0" w:color="9D936F" w:themeColor="accent6"/>
          <w:bottom w:val="single" w:sz="8" w:space="0" w:color="9D936F" w:themeColor="accent6"/>
          <w:right w:val="single" w:sz="8" w:space="0" w:color="9D936F" w:themeColor="accent6"/>
        </w:tcBorders>
        <w:shd w:val="clear" w:color="auto" w:fill="E6E4DB" w:themeFill="accent6" w:themeFillTint="3F"/>
      </w:tcPr>
    </w:tblStylePr>
    <w:tblStylePr w:type="band1Horz">
      <w:tblPr/>
      <w:tcPr>
        <w:tcBorders>
          <w:top w:val="single" w:sz="8" w:space="0" w:color="9D936F" w:themeColor="accent6"/>
          <w:left w:val="single" w:sz="8" w:space="0" w:color="9D936F" w:themeColor="accent6"/>
          <w:bottom w:val="single" w:sz="8" w:space="0" w:color="9D936F" w:themeColor="accent6"/>
          <w:right w:val="single" w:sz="8" w:space="0" w:color="9D936F" w:themeColor="accent6"/>
          <w:insideV w:val="single" w:sz="8" w:space="0" w:color="9D936F" w:themeColor="accent6"/>
        </w:tcBorders>
        <w:shd w:val="clear" w:color="auto" w:fill="E6E4DB" w:themeFill="accent6" w:themeFillTint="3F"/>
      </w:tcPr>
    </w:tblStylePr>
    <w:tblStylePr w:type="band2Horz">
      <w:tblPr/>
      <w:tcPr>
        <w:tcBorders>
          <w:top w:val="single" w:sz="8" w:space="0" w:color="9D936F" w:themeColor="accent6"/>
          <w:left w:val="single" w:sz="8" w:space="0" w:color="9D936F" w:themeColor="accent6"/>
          <w:bottom w:val="single" w:sz="8" w:space="0" w:color="9D936F" w:themeColor="accent6"/>
          <w:right w:val="single" w:sz="8" w:space="0" w:color="9D936F" w:themeColor="accent6"/>
          <w:insideV w:val="single" w:sz="8" w:space="0" w:color="9D936F" w:themeColor="accent6"/>
        </w:tcBorders>
      </w:tcPr>
    </w:tblStylePr>
  </w:style>
  <w:style w:type="table" w:styleId="AkListe">
    <w:name w:val="Light List"/>
    <w:basedOn w:val="NormalTablo"/>
    <w:uiPriority w:val="61"/>
    <w:rsid w:val="00DF074B"/>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AkListe-Vurgu1">
    <w:name w:val="Light List Accent 1"/>
    <w:basedOn w:val="NormalTablo"/>
    <w:uiPriority w:val="61"/>
    <w:rsid w:val="00DF074B"/>
    <w:pPr>
      <w:spacing w:after="0" w:line="240" w:lineRule="auto"/>
    </w:pPr>
    <w:tblPr>
      <w:tblStyleRowBandSize w:val="1"/>
      <w:tblStyleColBandSize w:val="1"/>
      <w:tblBorders>
        <w:top w:val="single" w:sz="8" w:space="0" w:color="7E97AD" w:themeColor="accent1"/>
        <w:left w:val="single" w:sz="8" w:space="0" w:color="7E97AD" w:themeColor="accent1"/>
        <w:bottom w:val="single" w:sz="8" w:space="0" w:color="7E97AD" w:themeColor="accent1"/>
        <w:right w:val="single" w:sz="8" w:space="0" w:color="7E97AD" w:themeColor="accent1"/>
      </w:tblBorders>
    </w:tblPr>
    <w:tblStylePr w:type="firstRow">
      <w:pPr>
        <w:spacing w:before="0" w:after="0" w:line="240" w:lineRule="auto"/>
      </w:pPr>
      <w:rPr>
        <w:b/>
        <w:bCs/>
        <w:color w:val="FFFFFF" w:themeColor="background1"/>
      </w:rPr>
      <w:tblPr/>
      <w:tcPr>
        <w:shd w:val="clear" w:color="auto" w:fill="7E97AD" w:themeFill="accent1"/>
      </w:tcPr>
    </w:tblStylePr>
    <w:tblStylePr w:type="lastRow">
      <w:pPr>
        <w:spacing w:before="0" w:after="0" w:line="240" w:lineRule="auto"/>
      </w:pPr>
      <w:rPr>
        <w:b/>
        <w:bCs/>
      </w:rPr>
      <w:tblPr/>
      <w:tcPr>
        <w:tcBorders>
          <w:top w:val="double" w:sz="6" w:space="0" w:color="7E97AD" w:themeColor="accent1"/>
          <w:left w:val="single" w:sz="8" w:space="0" w:color="7E97AD" w:themeColor="accent1"/>
          <w:bottom w:val="single" w:sz="8" w:space="0" w:color="7E97AD" w:themeColor="accent1"/>
          <w:right w:val="single" w:sz="8" w:space="0" w:color="7E97AD" w:themeColor="accent1"/>
        </w:tcBorders>
      </w:tcPr>
    </w:tblStylePr>
    <w:tblStylePr w:type="firstCol">
      <w:rPr>
        <w:b/>
        <w:bCs/>
      </w:rPr>
    </w:tblStylePr>
    <w:tblStylePr w:type="lastCol">
      <w:rPr>
        <w:b/>
        <w:bCs/>
      </w:rPr>
    </w:tblStylePr>
    <w:tblStylePr w:type="band1Vert">
      <w:tblPr/>
      <w:tcPr>
        <w:tcBorders>
          <w:top w:val="single" w:sz="8" w:space="0" w:color="7E97AD" w:themeColor="accent1"/>
          <w:left w:val="single" w:sz="8" w:space="0" w:color="7E97AD" w:themeColor="accent1"/>
          <w:bottom w:val="single" w:sz="8" w:space="0" w:color="7E97AD" w:themeColor="accent1"/>
          <w:right w:val="single" w:sz="8" w:space="0" w:color="7E97AD" w:themeColor="accent1"/>
        </w:tcBorders>
      </w:tcPr>
    </w:tblStylePr>
    <w:tblStylePr w:type="band1Horz">
      <w:tblPr/>
      <w:tcPr>
        <w:tcBorders>
          <w:top w:val="single" w:sz="8" w:space="0" w:color="7E97AD" w:themeColor="accent1"/>
          <w:left w:val="single" w:sz="8" w:space="0" w:color="7E97AD" w:themeColor="accent1"/>
          <w:bottom w:val="single" w:sz="8" w:space="0" w:color="7E97AD" w:themeColor="accent1"/>
          <w:right w:val="single" w:sz="8" w:space="0" w:color="7E97AD" w:themeColor="accent1"/>
        </w:tcBorders>
      </w:tcPr>
    </w:tblStylePr>
  </w:style>
  <w:style w:type="table" w:styleId="AkListe-Vurgu2">
    <w:name w:val="Light List Accent 2"/>
    <w:basedOn w:val="NormalTablo"/>
    <w:uiPriority w:val="61"/>
    <w:rsid w:val="00DF074B"/>
    <w:pPr>
      <w:spacing w:after="0" w:line="240" w:lineRule="auto"/>
    </w:pPr>
    <w:tblPr>
      <w:tblStyleRowBandSize w:val="1"/>
      <w:tblStyleColBandSize w:val="1"/>
      <w:tblBorders>
        <w:top w:val="single" w:sz="8" w:space="0" w:color="CC8E60" w:themeColor="accent2"/>
        <w:left w:val="single" w:sz="8" w:space="0" w:color="CC8E60" w:themeColor="accent2"/>
        <w:bottom w:val="single" w:sz="8" w:space="0" w:color="CC8E60" w:themeColor="accent2"/>
        <w:right w:val="single" w:sz="8" w:space="0" w:color="CC8E60" w:themeColor="accent2"/>
      </w:tblBorders>
    </w:tblPr>
    <w:tblStylePr w:type="firstRow">
      <w:pPr>
        <w:spacing w:before="0" w:after="0" w:line="240" w:lineRule="auto"/>
      </w:pPr>
      <w:rPr>
        <w:b/>
        <w:bCs/>
        <w:color w:val="FFFFFF" w:themeColor="background1"/>
      </w:rPr>
      <w:tblPr/>
      <w:tcPr>
        <w:shd w:val="clear" w:color="auto" w:fill="CC8E60" w:themeFill="accent2"/>
      </w:tcPr>
    </w:tblStylePr>
    <w:tblStylePr w:type="lastRow">
      <w:pPr>
        <w:spacing w:before="0" w:after="0" w:line="240" w:lineRule="auto"/>
      </w:pPr>
      <w:rPr>
        <w:b/>
        <w:bCs/>
      </w:rPr>
      <w:tblPr/>
      <w:tcPr>
        <w:tcBorders>
          <w:top w:val="double" w:sz="6" w:space="0" w:color="CC8E60" w:themeColor="accent2"/>
          <w:left w:val="single" w:sz="8" w:space="0" w:color="CC8E60" w:themeColor="accent2"/>
          <w:bottom w:val="single" w:sz="8" w:space="0" w:color="CC8E60" w:themeColor="accent2"/>
          <w:right w:val="single" w:sz="8" w:space="0" w:color="CC8E60" w:themeColor="accent2"/>
        </w:tcBorders>
      </w:tcPr>
    </w:tblStylePr>
    <w:tblStylePr w:type="firstCol">
      <w:rPr>
        <w:b/>
        <w:bCs/>
      </w:rPr>
    </w:tblStylePr>
    <w:tblStylePr w:type="lastCol">
      <w:rPr>
        <w:b/>
        <w:bCs/>
      </w:rPr>
    </w:tblStylePr>
    <w:tblStylePr w:type="band1Vert">
      <w:tblPr/>
      <w:tcPr>
        <w:tcBorders>
          <w:top w:val="single" w:sz="8" w:space="0" w:color="CC8E60" w:themeColor="accent2"/>
          <w:left w:val="single" w:sz="8" w:space="0" w:color="CC8E60" w:themeColor="accent2"/>
          <w:bottom w:val="single" w:sz="8" w:space="0" w:color="CC8E60" w:themeColor="accent2"/>
          <w:right w:val="single" w:sz="8" w:space="0" w:color="CC8E60" w:themeColor="accent2"/>
        </w:tcBorders>
      </w:tcPr>
    </w:tblStylePr>
    <w:tblStylePr w:type="band1Horz">
      <w:tblPr/>
      <w:tcPr>
        <w:tcBorders>
          <w:top w:val="single" w:sz="8" w:space="0" w:color="CC8E60" w:themeColor="accent2"/>
          <w:left w:val="single" w:sz="8" w:space="0" w:color="CC8E60" w:themeColor="accent2"/>
          <w:bottom w:val="single" w:sz="8" w:space="0" w:color="CC8E60" w:themeColor="accent2"/>
          <w:right w:val="single" w:sz="8" w:space="0" w:color="CC8E60" w:themeColor="accent2"/>
        </w:tcBorders>
      </w:tcPr>
    </w:tblStylePr>
  </w:style>
  <w:style w:type="table" w:styleId="AkListe-Vurgu3">
    <w:name w:val="Light List Accent 3"/>
    <w:basedOn w:val="NormalTablo"/>
    <w:uiPriority w:val="61"/>
    <w:rsid w:val="00DF074B"/>
    <w:pPr>
      <w:spacing w:after="0" w:line="240" w:lineRule="auto"/>
    </w:pPr>
    <w:tblPr>
      <w:tblStyleRowBandSize w:val="1"/>
      <w:tblStyleColBandSize w:val="1"/>
      <w:tblBorders>
        <w:top w:val="single" w:sz="8" w:space="0" w:color="7A6A60" w:themeColor="accent3"/>
        <w:left w:val="single" w:sz="8" w:space="0" w:color="7A6A60" w:themeColor="accent3"/>
        <w:bottom w:val="single" w:sz="8" w:space="0" w:color="7A6A60" w:themeColor="accent3"/>
        <w:right w:val="single" w:sz="8" w:space="0" w:color="7A6A60" w:themeColor="accent3"/>
      </w:tblBorders>
    </w:tblPr>
    <w:tblStylePr w:type="firstRow">
      <w:pPr>
        <w:spacing w:before="0" w:after="0" w:line="240" w:lineRule="auto"/>
      </w:pPr>
      <w:rPr>
        <w:b/>
        <w:bCs/>
        <w:color w:val="FFFFFF" w:themeColor="background1"/>
      </w:rPr>
      <w:tblPr/>
      <w:tcPr>
        <w:shd w:val="clear" w:color="auto" w:fill="7A6A60" w:themeFill="accent3"/>
      </w:tcPr>
    </w:tblStylePr>
    <w:tblStylePr w:type="lastRow">
      <w:pPr>
        <w:spacing w:before="0" w:after="0" w:line="240" w:lineRule="auto"/>
      </w:pPr>
      <w:rPr>
        <w:b/>
        <w:bCs/>
      </w:rPr>
      <w:tblPr/>
      <w:tcPr>
        <w:tcBorders>
          <w:top w:val="double" w:sz="6" w:space="0" w:color="7A6A60" w:themeColor="accent3"/>
          <w:left w:val="single" w:sz="8" w:space="0" w:color="7A6A60" w:themeColor="accent3"/>
          <w:bottom w:val="single" w:sz="8" w:space="0" w:color="7A6A60" w:themeColor="accent3"/>
          <w:right w:val="single" w:sz="8" w:space="0" w:color="7A6A60" w:themeColor="accent3"/>
        </w:tcBorders>
      </w:tcPr>
    </w:tblStylePr>
    <w:tblStylePr w:type="firstCol">
      <w:rPr>
        <w:b/>
        <w:bCs/>
      </w:rPr>
    </w:tblStylePr>
    <w:tblStylePr w:type="lastCol">
      <w:rPr>
        <w:b/>
        <w:bCs/>
      </w:rPr>
    </w:tblStylePr>
    <w:tblStylePr w:type="band1Vert">
      <w:tblPr/>
      <w:tcPr>
        <w:tcBorders>
          <w:top w:val="single" w:sz="8" w:space="0" w:color="7A6A60" w:themeColor="accent3"/>
          <w:left w:val="single" w:sz="8" w:space="0" w:color="7A6A60" w:themeColor="accent3"/>
          <w:bottom w:val="single" w:sz="8" w:space="0" w:color="7A6A60" w:themeColor="accent3"/>
          <w:right w:val="single" w:sz="8" w:space="0" w:color="7A6A60" w:themeColor="accent3"/>
        </w:tcBorders>
      </w:tcPr>
    </w:tblStylePr>
    <w:tblStylePr w:type="band1Horz">
      <w:tblPr/>
      <w:tcPr>
        <w:tcBorders>
          <w:top w:val="single" w:sz="8" w:space="0" w:color="7A6A60" w:themeColor="accent3"/>
          <w:left w:val="single" w:sz="8" w:space="0" w:color="7A6A60" w:themeColor="accent3"/>
          <w:bottom w:val="single" w:sz="8" w:space="0" w:color="7A6A60" w:themeColor="accent3"/>
          <w:right w:val="single" w:sz="8" w:space="0" w:color="7A6A60" w:themeColor="accent3"/>
        </w:tcBorders>
      </w:tcPr>
    </w:tblStylePr>
  </w:style>
  <w:style w:type="table" w:styleId="AkListe-Vurgu4">
    <w:name w:val="Light List Accent 4"/>
    <w:basedOn w:val="NormalTablo"/>
    <w:uiPriority w:val="61"/>
    <w:rsid w:val="00DF074B"/>
    <w:pPr>
      <w:spacing w:after="0" w:line="240" w:lineRule="auto"/>
    </w:pPr>
    <w:tblPr>
      <w:tblStyleRowBandSize w:val="1"/>
      <w:tblStyleColBandSize w:val="1"/>
      <w:tblBorders>
        <w:top w:val="single" w:sz="8" w:space="0" w:color="B4936D" w:themeColor="accent4"/>
        <w:left w:val="single" w:sz="8" w:space="0" w:color="B4936D" w:themeColor="accent4"/>
        <w:bottom w:val="single" w:sz="8" w:space="0" w:color="B4936D" w:themeColor="accent4"/>
        <w:right w:val="single" w:sz="8" w:space="0" w:color="B4936D" w:themeColor="accent4"/>
      </w:tblBorders>
    </w:tblPr>
    <w:tblStylePr w:type="firstRow">
      <w:pPr>
        <w:spacing w:before="0" w:after="0" w:line="240" w:lineRule="auto"/>
      </w:pPr>
      <w:rPr>
        <w:b/>
        <w:bCs/>
        <w:color w:val="FFFFFF" w:themeColor="background1"/>
      </w:rPr>
      <w:tblPr/>
      <w:tcPr>
        <w:shd w:val="clear" w:color="auto" w:fill="B4936D" w:themeFill="accent4"/>
      </w:tcPr>
    </w:tblStylePr>
    <w:tblStylePr w:type="lastRow">
      <w:pPr>
        <w:spacing w:before="0" w:after="0" w:line="240" w:lineRule="auto"/>
      </w:pPr>
      <w:rPr>
        <w:b/>
        <w:bCs/>
      </w:rPr>
      <w:tblPr/>
      <w:tcPr>
        <w:tcBorders>
          <w:top w:val="double" w:sz="6" w:space="0" w:color="B4936D" w:themeColor="accent4"/>
          <w:left w:val="single" w:sz="8" w:space="0" w:color="B4936D" w:themeColor="accent4"/>
          <w:bottom w:val="single" w:sz="8" w:space="0" w:color="B4936D" w:themeColor="accent4"/>
          <w:right w:val="single" w:sz="8" w:space="0" w:color="B4936D" w:themeColor="accent4"/>
        </w:tcBorders>
      </w:tcPr>
    </w:tblStylePr>
    <w:tblStylePr w:type="firstCol">
      <w:rPr>
        <w:b/>
        <w:bCs/>
      </w:rPr>
    </w:tblStylePr>
    <w:tblStylePr w:type="lastCol">
      <w:rPr>
        <w:b/>
        <w:bCs/>
      </w:rPr>
    </w:tblStylePr>
    <w:tblStylePr w:type="band1Vert">
      <w:tblPr/>
      <w:tcPr>
        <w:tcBorders>
          <w:top w:val="single" w:sz="8" w:space="0" w:color="B4936D" w:themeColor="accent4"/>
          <w:left w:val="single" w:sz="8" w:space="0" w:color="B4936D" w:themeColor="accent4"/>
          <w:bottom w:val="single" w:sz="8" w:space="0" w:color="B4936D" w:themeColor="accent4"/>
          <w:right w:val="single" w:sz="8" w:space="0" w:color="B4936D" w:themeColor="accent4"/>
        </w:tcBorders>
      </w:tcPr>
    </w:tblStylePr>
    <w:tblStylePr w:type="band1Horz">
      <w:tblPr/>
      <w:tcPr>
        <w:tcBorders>
          <w:top w:val="single" w:sz="8" w:space="0" w:color="B4936D" w:themeColor="accent4"/>
          <w:left w:val="single" w:sz="8" w:space="0" w:color="B4936D" w:themeColor="accent4"/>
          <w:bottom w:val="single" w:sz="8" w:space="0" w:color="B4936D" w:themeColor="accent4"/>
          <w:right w:val="single" w:sz="8" w:space="0" w:color="B4936D" w:themeColor="accent4"/>
        </w:tcBorders>
      </w:tcPr>
    </w:tblStylePr>
  </w:style>
  <w:style w:type="table" w:styleId="AkListe-Vurgu5">
    <w:name w:val="Light List Accent 5"/>
    <w:basedOn w:val="NormalTablo"/>
    <w:uiPriority w:val="61"/>
    <w:rsid w:val="00DF074B"/>
    <w:pPr>
      <w:spacing w:after="0" w:line="240" w:lineRule="auto"/>
    </w:pPr>
    <w:tblPr>
      <w:tblStyleRowBandSize w:val="1"/>
      <w:tblStyleColBandSize w:val="1"/>
      <w:tblBorders>
        <w:top w:val="single" w:sz="8" w:space="0" w:color="67787B" w:themeColor="accent5"/>
        <w:left w:val="single" w:sz="8" w:space="0" w:color="67787B" w:themeColor="accent5"/>
        <w:bottom w:val="single" w:sz="8" w:space="0" w:color="67787B" w:themeColor="accent5"/>
        <w:right w:val="single" w:sz="8" w:space="0" w:color="67787B" w:themeColor="accent5"/>
      </w:tblBorders>
    </w:tblPr>
    <w:tblStylePr w:type="firstRow">
      <w:pPr>
        <w:spacing w:before="0" w:after="0" w:line="240" w:lineRule="auto"/>
      </w:pPr>
      <w:rPr>
        <w:b/>
        <w:bCs/>
        <w:color w:val="FFFFFF" w:themeColor="background1"/>
      </w:rPr>
      <w:tblPr/>
      <w:tcPr>
        <w:shd w:val="clear" w:color="auto" w:fill="67787B" w:themeFill="accent5"/>
      </w:tcPr>
    </w:tblStylePr>
    <w:tblStylePr w:type="lastRow">
      <w:pPr>
        <w:spacing w:before="0" w:after="0" w:line="240" w:lineRule="auto"/>
      </w:pPr>
      <w:rPr>
        <w:b/>
        <w:bCs/>
      </w:rPr>
      <w:tblPr/>
      <w:tcPr>
        <w:tcBorders>
          <w:top w:val="double" w:sz="6" w:space="0" w:color="67787B" w:themeColor="accent5"/>
          <w:left w:val="single" w:sz="8" w:space="0" w:color="67787B" w:themeColor="accent5"/>
          <w:bottom w:val="single" w:sz="8" w:space="0" w:color="67787B" w:themeColor="accent5"/>
          <w:right w:val="single" w:sz="8" w:space="0" w:color="67787B" w:themeColor="accent5"/>
        </w:tcBorders>
      </w:tcPr>
    </w:tblStylePr>
    <w:tblStylePr w:type="firstCol">
      <w:rPr>
        <w:b/>
        <w:bCs/>
      </w:rPr>
    </w:tblStylePr>
    <w:tblStylePr w:type="lastCol">
      <w:rPr>
        <w:b/>
        <w:bCs/>
      </w:rPr>
    </w:tblStylePr>
    <w:tblStylePr w:type="band1Vert">
      <w:tblPr/>
      <w:tcPr>
        <w:tcBorders>
          <w:top w:val="single" w:sz="8" w:space="0" w:color="67787B" w:themeColor="accent5"/>
          <w:left w:val="single" w:sz="8" w:space="0" w:color="67787B" w:themeColor="accent5"/>
          <w:bottom w:val="single" w:sz="8" w:space="0" w:color="67787B" w:themeColor="accent5"/>
          <w:right w:val="single" w:sz="8" w:space="0" w:color="67787B" w:themeColor="accent5"/>
        </w:tcBorders>
      </w:tcPr>
    </w:tblStylePr>
    <w:tblStylePr w:type="band1Horz">
      <w:tblPr/>
      <w:tcPr>
        <w:tcBorders>
          <w:top w:val="single" w:sz="8" w:space="0" w:color="67787B" w:themeColor="accent5"/>
          <w:left w:val="single" w:sz="8" w:space="0" w:color="67787B" w:themeColor="accent5"/>
          <w:bottom w:val="single" w:sz="8" w:space="0" w:color="67787B" w:themeColor="accent5"/>
          <w:right w:val="single" w:sz="8" w:space="0" w:color="67787B" w:themeColor="accent5"/>
        </w:tcBorders>
      </w:tcPr>
    </w:tblStylePr>
  </w:style>
  <w:style w:type="table" w:styleId="AkListe-Vurgu6">
    <w:name w:val="Light List Accent 6"/>
    <w:basedOn w:val="NormalTablo"/>
    <w:uiPriority w:val="61"/>
    <w:rsid w:val="00DF074B"/>
    <w:pPr>
      <w:spacing w:after="0" w:line="240" w:lineRule="auto"/>
    </w:pPr>
    <w:tblPr>
      <w:tblStyleRowBandSize w:val="1"/>
      <w:tblStyleColBandSize w:val="1"/>
      <w:tblBorders>
        <w:top w:val="single" w:sz="8" w:space="0" w:color="9D936F" w:themeColor="accent6"/>
        <w:left w:val="single" w:sz="8" w:space="0" w:color="9D936F" w:themeColor="accent6"/>
        <w:bottom w:val="single" w:sz="8" w:space="0" w:color="9D936F" w:themeColor="accent6"/>
        <w:right w:val="single" w:sz="8" w:space="0" w:color="9D936F" w:themeColor="accent6"/>
      </w:tblBorders>
    </w:tblPr>
    <w:tblStylePr w:type="firstRow">
      <w:pPr>
        <w:spacing w:before="0" w:after="0" w:line="240" w:lineRule="auto"/>
      </w:pPr>
      <w:rPr>
        <w:b/>
        <w:bCs/>
        <w:color w:val="FFFFFF" w:themeColor="background1"/>
      </w:rPr>
      <w:tblPr/>
      <w:tcPr>
        <w:shd w:val="clear" w:color="auto" w:fill="9D936F" w:themeFill="accent6"/>
      </w:tcPr>
    </w:tblStylePr>
    <w:tblStylePr w:type="lastRow">
      <w:pPr>
        <w:spacing w:before="0" w:after="0" w:line="240" w:lineRule="auto"/>
      </w:pPr>
      <w:rPr>
        <w:b/>
        <w:bCs/>
      </w:rPr>
      <w:tblPr/>
      <w:tcPr>
        <w:tcBorders>
          <w:top w:val="double" w:sz="6" w:space="0" w:color="9D936F" w:themeColor="accent6"/>
          <w:left w:val="single" w:sz="8" w:space="0" w:color="9D936F" w:themeColor="accent6"/>
          <w:bottom w:val="single" w:sz="8" w:space="0" w:color="9D936F" w:themeColor="accent6"/>
          <w:right w:val="single" w:sz="8" w:space="0" w:color="9D936F" w:themeColor="accent6"/>
        </w:tcBorders>
      </w:tcPr>
    </w:tblStylePr>
    <w:tblStylePr w:type="firstCol">
      <w:rPr>
        <w:b/>
        <w:bCs/>
      </w:rPr>
    </w:tblStylePr>
    <w:tblStylePr w:type="lastCol">
      <w:rPr>
        <w:b/>
        <w:bCs/>
      </w:rPr>
    </w:tblStylePr>
    <w:tblStylePr w:type="band1Vert">
      <w:tblPr/>
      <w:tcPr>
        <w:tcBorders>
          <w:top w:val="single" w:sz="8" w:space="0" w:color="9D936F" w:themeColor="accent6"/>
          <w:left w:val="single" w:sz="8" w:space="0" w:color="9D936F" w:themeColor="accent6"/>
          <w:bottom w:val="single" w:sz="8" w:space="0" w:color="9D936F" w:themeColor="accent6"/>
          <w:right w:val="single" w:sz="8" w:space="0" w:color="9D936F" w:themeColor="accent6"/>
        </w:tcBorders>
      </w:tcPr>
    </w:tblStylePr>
    <w:tblStylePr w:type="band1Horz">
      <w:tblPr/>
      <w:tcPr>
        <w:tcBorders>
          <w:top w:val="single" w:sz="8" w:space="0" w:color="9D936F" w:themeColor="accent6"/>
          <w:left w:val="single" w:sz="8" w:space="0" w:color="9D936F" w:themeColor="accent6"/>
          <w:bottom w:val="single" w:sz="8" w:space="0" w:color="9D936F" w:themeColor="accent6"/>
          <w:right w:val="single" w:sz="8" w:space="0" w:color="9D936F" w:themeColor="accent6"/>
        </w:tcBorders>
      </w:tcPr>
    </w:tblStylePr>
  </w:style>
  <w:style w:type="table" w:styleId="AkGlgeleme">
    <w:name w:val="Light Shading"/>
    <w:basedOn w:val="NormalTablo"/>
    <w:uiPriority w:val="60"/>
    <w:rsid w:val="00DF074B"/>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AkGlgeleme-Vurgu1">
    <w:name w:val="Light Shading Accent 1"/>
    <w:basedOn w:val="NormalTablo"/>
    <w:uiPriority w:val="60"/>
    <w:rsid w:val="00DF074B"/>
    <w:pPr>
      <w:spacing w:after="0" w:line="240" w:lineRule="auto"/>
    </w:pPr>
    <w:rPr>
      <w:color w:val="577188" w:themeColor="accent1" w:themeShade="BF"/>
    </w:rPr>
    <w:tblPr>
      <w:tblStyleRowBandSize w:val="1"/>
      <w:tblStyleColBandSize w:val="1"/>
      <w:tblBorders>
        <w:top w:val="single" w:sz="8" w:space="0" w:color="7E97AD" w:themeColor="accent1"/>
        <w:bottom w:val="single" w:sz="8" w:space="0" w:color="7E97AD" w:themeColor="accent1"/>
      </w:tblBorders>
    </w:tblPr>
    <w:tblStylePr w:type="firstRow">
      <w:pPr>
        <w:spacing w:before="0" w:after="0" w:line="240" w:lineRule="auto"/>
      </w:pPr>
      <w:rPr>
        <w:b/>
        <w:bCs/>
      </w:rPr>
      <w:tblPr/>
      <w:tcPr>
        <w:tcBorders>
          <w:top w:val="single" w:sz="8" w:space="0" w:color="7E97AD" w:themeColor="accent1"/>
          <w:left w:val="nil"/>
          <w:bottom w:val="single" w:sz="8" w:space="0" w:color="7E97AD" w:themeColor="accent1"/>
          <w:right w:val="nil"/>
          <w:insideH w:val="nil"/>
          <w:insideV w:val="nil"/>
        </w:tcBorders>
      </w:tcPr>
    </w:tblStylePr>
    <w:tblStylePr w:type="lastRow">
      <w:pPr>
        <w:spacing w:before="0" w:after="0" w:line="240" w:lineRule="auto"/>
      </w:pPr>
      <w:rPr>
        <w:b/>
        <w:bCs/>
      </w:rPr>
      <w:tblPr/>
      <w:tcPr>
        <w:tcBorders>
          <w:top w:val="single" w:sz="8" w:space="0" w:color="7E97AD" w:themeColor="accent1"/>
          <w:left w:val="nil"/>
          <w:bottom w:val="single" w:sz="8" w:space="0" w:color="7E97A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E5EA" w:themeFill="accent1" w:themeFillTint="3F"/>
      </w:tcPr>
    </w:tblStylePr>
    <w:tblStylePr w:type="band1Horz">
      <w:tblPr/>
      <w:tcPr>
        <w:tcBorders>
          <w:left w:val="nil"/>
          <w:right w:val="nil"/>
          <w:insideH w:val="nil"/>
          <w:insideV w:val="nil"/>
        </w:tcBorders>
        <w:shd w:val="clear" w:color="auto" w:fill="DFE5EA" w:themeFill="accent1" w:themeFillTint="3F"/>
      </w:tcPr>
    </w:tblStylePr>
  </w:style>
  <w:style w:type="table" w:styleId="AkGlgeleme-Vurgu2">
    <w:name w:val="Light Shading Accent 2"/>
    <w:basedOn w:val="NormalTablo"/>
    <w:uiPriority w:val="60"/>
    <w:rsid w:val="00DF074B"/>
    <w:pPr>
      <w:spacing w:after="0" w:line="240" w:lineRule="auto"/>
    </w:pPr>
    <w:rPr>
      <w:color w:val="AA6736" w:themeColor="accent2" w:themeShade="BF"/>
    </w:rPr>
    <w:tblPr>
      <w:tblStyleRowBandSize w:val="1"/>
      <w:tblStyleColBandSize w:val="1"/>
      <w:tblBorders>
        <w:top w:val="single" w:sz="8" w:space="0" w:color="CC8E60" w:themeColor="accent2"/>
        <w:bottom w:val="single" w:sz="8" w:space="0" w:color="CC8E60" w:themeColor="accent2"/>
      </w:tblBorders>
    </w:tblPr>
    <w:tblStylePr w:type="firstRow">
      <w:pPr>
        <w:spacing w:before="0" w:after="0" w:line="240" w:lineRule="auto"/>
      </w:pPr>
      <w:rPr>
        <w:b/>
        <w:bCs/>
      </w:rPr>
      <w:tblPr/>
      <w:tcPr>
        <w:tcBorders>
          <w:top w:val="single" w:sz="8" w:space="0" w:color="CC8E60" w:themeColor="accent2"/>
          <w:left w:val="nil"/>
          <w:bottom w:val="single" w:sz="8" w:space="0" w:color="CC8E60" w:themeColor="accent2"/>
          <w:right w:val="nil"/>
          <w:insideH w:val="nil"/>
          <w:insideV w:val="nil"/>
        </w:tcBorders>
      </w:tcPr>
    </w:tblStylePr>
    <w:tblStylePr w:type="lastRow">
      <w:pPr>
        <w:spacing w:before="0" w:after="0" w:line="240" w:lineRule="auto"/>
      </w:pPr>
      <w:rPr>
        <w:b/>
        <w:bCs/>
      </w:rPr>
      <w:tblPr/>
      <w:tcPr>
        <w:tcBorders>
          <w:top w:val="single" w:sz="8" w:space="0" w:color="CC8E60" w:themeColor="accent2"/>
          <w:left w:val="nil"/>
          <w:bottom w:val="single" w:sz="8" w:space="0" w:color="CC8E60"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2E2D7" w:themeFill="accent2" w:themeFillTint="3F"/>
      </w:tcPr>
    </w:tblStylePr>
    <w:tblStylePr w:type="band1Horz">
      <w:tblPr/>
      <w:tcPr>
        <w:tcBorders>
          <w:left w:val="nil"/>
          <w:right w:val="nil"/>
          <w:insideH w:val="nil"/>
          <w:insideV w:val="nil"/>
        </w:tcBorders>
        <w:shd w:val="clear" w:color="auto" w:fill="F2E2D7" w:themeFill="accent2" w:themeFillTint="3F"/>
      </w:tcPr>
    </w:tblStylePr>
  </w:style>
  <w:style w:type="table" w:styleId="AkGlgeleme-Vurgu3">
    <w:name w:val="Light Shading Accent 3"/>
    <w:basedOn w:val="NormalTablo"/>
    <w:uiPriority w:val="60"/>
    <w:rsid w:val="00DF074B"/>
    <w:pPr>
      <w:spacing w:after="0" w:line="240" w:lineRule="auto"/>
    </w:pPr>
    <w:rPr>
      <w:color w:val="5B4F47" w:themeColor="accent3" w:themeShade="BF"/>
    </w:rPr>
    <w:tblPr>
      <w:tblStyleRowBandSize w:val="1"/>
      <w:tblStyleColBandSize w:val="1"/>
      <w:tblBorders>
        <w:top w:val="single" w:sz="8" w:space="0" w:color="7A6A60" w:themeColor="accent3"/>
        <w:bottom w:val="single" w:sz="8" w:space="0" w:color="7A6A60" w:themeColor="accent3"/>
      </w:tblBorders>
    </w:tblPr>
    <w:tblStylePr w:type="firstRow">
      <w:pPr>
        <w:spacing w:before="0" w:after="0" w:line="240" w:lineRule="auto"/>
      </w:pPr>
      <w:rPr>
        <w:b/>
        <w:bCs/>
      </w:rPr>
      <w:tblPr/>
      <w:tcPr>
        <w:tcBorders>
          <w:top w:val="single" w:sz="8" w:space="0" w:color="7A6A60" w:themeColor="accent3"/>
          <w:left w:val="nil"/>
          <w:bottom w:val="single" w:sz="8" w:space="0" w:color="7A6A60" w:themeColor="accent3"/>
          <w:right w:val="nil"/>
          <w:insideH w:val="nil"/>
          <w:insideV w:val="nil"/>
        </w:tcBorders>
      </w:tcPr>
    </w:tblStylePr>
    <w:tblStylePr w:type="lastRow">
      <w:pPr>
        <w:spacing w:before="0" w:after="0" w:line="240" w:lineRule="auto"/>
      </w:pPr>
      <w:rPr>
        <w:b/>
        <w:bCs/>
      </w:rPr>
      <w:tblPr/>
      <w:tcPr>
        <w:tcBorders>
          <w:top w:val="single" w:sz="8" w:space="0" w:color="7A6A60" w:themeColor="accent3"/>
          <w:left w:val="nil"/>
          <w:bottom w:val="single" w:sz="8" w:space="0" w:color="7A6A60"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9D6" w:themeFill="accent3" w:themeFillTint="3F"/>
      </w:tcPr>
    </w:tblStylePr>
    <w:tblStylePr w:type="band1Horz">
      <w:tblPr/>
      <w:tcPr>
        <w:tcBorders>
          <w:left w:val="nil"/>
          <w:right w:val="nil"/>
          <w:insideH w:val="nil"/>
          <w:insideV w:val="nil"/>
        </w:tcBorders>
        <w:shd w:val="clear" w:color="auto" w:fill="DFD9D6" w:themeFill="accent3" w:themeFillTint="3F"/>
      </w:tcPr>
    </w:tblStylePr>
  </w:style>
  <w:style w:type="table" w:styleId="AkGlgeleme-Vurgu4">
    <w:name w:val="Light Shading Accent 4"/>
    <w:basedOn w:val="NormalTablo"/>
    <w:uiPriority w:val="60"/>
    <w:rsid w:val="00DF074B"/>
    <w:pPr>
      <w:spacing w:after="0" w:line="240" w:lineRule="auto"/>
    </w:pPr>
    <w:rPr>
      <w:color w:val="8E6E49" w:themeColor="accent4" w:themeShade="BF"/>
    </w:rPr>
    <w:tblPr>
      <w:tblStyleRowBandSize w:val="1"/>
      <w:tblStyleColBandSize w:val="1"/>
      <w:tblBorders>
        <w:top w:val="single" w:sz="8" w:space="0" w:color="B4936D" w:themeColor="accent4"/>
        <w:bottom w:val="single" w:sz="8" w:space="0" w:color="B4936D" w:themeColor="accent4"/>
      </w:tblBorders>
    </w:tblPr>
    <w:tblStylePr w:type="firstRow">
      <w:pPr>
        <w:spacing w:before="0" w:after="0" w:line="240" w:lineRule="auto"/>
      </w:pPr>
      <w:rPr>
        <w:b/>
        <w:bCs/>
      </w:rPr>
      <w:tblPr/>
      <w:tcPr>
        <w:tcBorders>
          <w:top w:val="single" w:sz="8" w:space="0" w:color="B4936D" w:themeColor="accent4"/>
          <w:left w:val="nil"/>
          <w:bottom w:val="single" w:sz="8" w:space="0" w:color="B4936D" w:themeColor="accent4"/>
          <w:right w:val="nil"/>
          <w:insideH w:val="nil"/>
          <w:insideV w:val="nil"/>
        </w:tcBorders>
      </w:tcPr>
    </w:tblStylePr>
    <w:tblStylePr w:type="lastRow">
      <w:pPr>
        <w:spacing w:before="0" w:after="0" w:line="240" w:lineRule="auto"/>
      </w:pPr>
      <w:rPr>
        <w:b/>
        <w:bCs/>
      </w:rPr>
      <w:tblPr/>
      <w:tcPr>
        <w:tcBorders>
          <w:top w:val="single" w:sz="8" w:space="0" w:color="B4936D" w:themeColor="accent4"/>
          <w:left w:val="nil"/>
          <w:bottom w:val="single" w:sz="8" w:space="0" w:color="B4936D"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CE4DA" w:themeFill="accent4" w:themeFillTint="3F"/>
      </w:tcPr>
    </w:tblStylePr>
    <w:tblStylePr w:type="band1Horz">
      <w:tblPr/>
      <w:tcPr>
        <w:tcBorders>
          <w:left w:val="nil"/>
          <w:right w:val="nil"/>
          <w:insideH w:val="nil"/>
          <w:insideV w:val="nil"/>
        </w:tcBorders>
        <w:shd w:val="clear" w:color="auto" w:fill="ECE4DA" w:themeFill="accent4" w:themeFillTint="3F"/>
      </w:tcPr>
    </w:tblStylePr>
  </w:style>
  <w:style w:type="table" w:styleId="AkGlgeleme-Vurgu5">
    <w:name w:val="Light Shading Accent 5"/>
    <w:basedOn w:val="NormalTablo"/>
    <w:uiPriority w:val="60"/>
    <w:rsid w:val="00DF074B"/>
    <w:pPr>
      <w:spacing w:after="0" w:line="240" w:lineRule="auto"/>
    </w:pPr>
    <w:rPr>
      <w:color w:val="4D595B" w:themeColor="accent5" w:themeShade="BF"/>
    </w:rPr>
    <w:tblPr>
      <w:tblStyleRowBandSize w:val="1"/>
      <w:tblStyleColBandSize w:val="1"/>
      <w:tblBorders>
        <w:top w:val="single" w:sz="8" w:space="0" w:color="67787B" w:themeColor="accent5"/>
        <w:bottom w:val="single" w:sz="8" w:space="0" w:color="67787B" w:themeColor="accent5"/>
      </w:tblBorders>
    </w:tblPr>
    <w:tblStylePr w:type="firstRow">
      <w:pPr>
        <w:spacing w:before="0" w:after="0" w:line="240" w:lineRule="auto"/>
      </w:pPr>
      <w:rPr>
        <w:b/>
        <w:bCs/>
      </w:rPr>
      <w:tblPr/>
      <w:tcPr>
        <w:tcBorders>
          <w:top w:val="single" w:sz="8" w:space="0" w:color="67787B" w:themeColor="accent5"/>
          <w:left w:val="nil"/>
          <w:bottom w:val="single" w:sz="8" w:space="0" w:color="67787B" w:themeColor="accent5"/>
          <w:right w:val="nil"/>
          <w:insideH w:val="nil"/>
          <w:insideV w:val="nil"/>
        </w:tcBorders>
      </w:tcPr>
    </w:tblStylePr>
    <w:tblStylePr w:type="lastRow">
      <w:pPr>
        <w:spacing w:before="0" w:after="0" w:line="240" w:lineRule="auto"/>
      </w:pPr>
      <w:rPr>
        <w:b/>
        <w:bCs/>
      </w:rPr>
      <w:tblPr/>
      <w:tcPr>
        <w:tcBorders>
          <w:top w:val="single" w:sz="8" w:space="0" w:color="67787B" w:themeColor="accent5"/>
          <w:left w:val="nil"/>
          <w:bottom w:val="single" w:sz="8" w:space="0" w:color="67787B"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8DEDF" w:themeFill="accent5" w:themeFillTint="3F"/>
      </w:tcPr>
    </w:tblStylePr>
    <w:tblStylePr w:type="band1Horz">
      <w:tblPr/>
      <w:tcPr>
        <w:tcBorders>
          <w:left w:val="nil"/>
          <w:right w:val="nil"/>
          <w:insideH w:val="nil"/>
          <w:insideV w:val="nil"/>
        </w:tcBorders>
        <w:shd w:val="clear" w:color="auto" w:fill="D8DEDF" w:themeFill="accent5" w:themeFillTint="3F"/>
      </w:tcPr>
    </w:tblStylePr>
  </w:style>
  <w:style w:type="table" w:styleId="AkGlgeleme-Vurgu6">
    <w:name w:val="Light Shading Accent 6"/>
    <w:basedOn w:val="NormalTablo"/>
    <w:uiPriority w:val="60"/>
    <w:rsid w:val="00DF074B"/>
    <w:pPr>
      <w:spacing w:after="0" w:line="240" w:lineRule="auto"/>
    </w:pPr>
    <w:rPr>
      <w:color w:val="776E51" w:themeColor="accent6" w:themeShade="BF"/>
    </w:rPr>
    <w:tblPr>
      <w:tblStyleRowBandSize w:val="1"/>
      <w:tblStyleColBandSize w:val="1"/>
      <w:tblBorders>
        <w:top w:val="single" w:sz="8" w:space="0" w:color="9D936F" w:themeColor="accent6"/>
        <w:bottom w:val="single" w:sz="8" w:space="0" w:color="9D936F" w:themeColor="accent6"/>
      </w:tblBorders>
    </w:tblPr>
    <w:tblStylePr w:type="firstRow">
      <w:pPr>
        <w:spacing w:before="0" w:after="0" w:line="240" w:lineRule="auto"/>
      </w:pPr>
      <w:rPr>
        <w:b/>
        <w:bCs/>
      </w:rPr>
      <w:tblPr/>
      <w:tcPr>
        <w:tcBorders>
          <w:top w:val="single" w:sz="8" w:space="0" w:color="9D936F" w:themeColor="accent6"/>
          <w:left w:val="nil"/>
          <w:bottom w:val="single" w:sz="8" w:space="0" w:color="9D936F" w:themeColor="accent6"/>
          <w:right w:val="nil"/>
          <w:insideH w:val="nil"/>
          <w:insideV w:val="nil"/>
        </w:tcBorders>
      </w:tcPr>
    </w:tblStylePr>
    <w:tblStylePr w:type="lastRow">
      <w:pPr>
        <w:spacing w:before="0" w:after="0" w:line="240" w:lineRule="auto"/>
      </w:pPr>
      <w:rPr>
        <w:b/>
        <w:bCs/>
      </w:rPr>
      <w:tblPr/>
      <w:tcPr>
        <w:tcBorders>
          <w:top w:val="single" w:sz="8" w:space="0" w:color="9D936F" w:themeColor="accent6"/>
          <w:left w:val="nil"/>
          <w:bottom w:val="single" w:sz="8" w:space="0" w:color="9D936F"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4DB" w:themeFill="accent6" w:themeFillTint="3F"/>
      </w:tcPr>
    </w:tblStylePr>
    <w:tblStylePr w:type="band1Horz">
      <w:tblPr/>
      <w:tcPr>
        <w:tcBorders>
          <w:left w:val="nil"/>
          <w:right w:val="nil"/>
          <w:insideH w:val="nil"/>
          <w:insideV w:val="nil"/>
        </w:tcBorders>
        <w:shd w:val="clear" w:color="auto" w:fill="E6E4DB" w:themeFill="accent6" w:themeFillTint="3F"/>
      </w:tcPr>
    </w:tblStylePr>
  </w:style>
  <w:style w:type="character" w:styleId="SatrNumaras">
    <w:name w:val="line number"/>
    <w:basedOn w:val="VarsaylanParagrafYazTipi"/>
    <w:uiPriority w:val="99"/>
    <w:semiHidden/>
    <w:unhideWhenUsed/>
    <w:rsid w:val="00DF074B"/>
  </w:style>
  <w:style w:type="paragraph" w:styleId="Liste">
    <w:name w:val="List"/>
    <w:basedOn w:val="Normal"/>
    <w:uiPriority w:val="99"/>
    <w:semiHidden/>
    <w:unhideWhenUsed/>
    <w:rsid w:val="00DF074B"/>
    <w:pPr>
      <w:ind w:left="360" w:hanging="360"/>
      <w:contextualSpacing/>
    </w:pPr>
  </w:style>
  <w:style w:type="paragraph" w:styleId="Liste2">
    <w:name w:val="List 2"/>
    <w:basedOn w:val="Normal"/>
    <w:uiPriority w:val="99"/>
    <w:semiHidden/>
    <w:unhideWhenUsed/>
    <w:rsid w:val="00DF074B"/>
    <w:pPr>
      <w:ind w:left="720" w:hanging="360"/>
      <w:contextualSpacing/>
    </w:pPr>
  </w:style>
  <w:style w:type="paragraph" w:styleId="Liste3">
    <w:name w:val="List 3"/>
    <w:basedOn w:val="Normal"/>
    <w:uiPriority w:val="99"/>
    <w:semiHidden/>
    <w:unhideWhenUsed/>
    <w:rsid w:val="00DF074B"/>
    <w:pPr>
      <w:ind w:left="1080" w:hanging="360"/>
      <w:contextualSpacing/>
    </w:pPr>
  </w:style>
  <w:style w:type="paragraph" w:styleId="Liste4">
    <w:name w:val="List 4"/>
    <w:basedOn w:val="Normal"/>
    <w:uiPriority w:val="99"/>
    <w:semiHidden/>
    <w:unhideWhenUsed/>
    <w:rsid w:val="00DF074B"/>
    <w:pPr>
      <w:ind w:left="1440" w:hanging="360"/>
      <w:contextualSpacing/>
    </w:pPr>
  </w:style>
  <w:style w:type="paragraph" w:styleId="Liste5">
    <w:name w:val="List 5"/>
    <w:basedOn w:val="Normal"/>
    <w:uiPriority w:val="99"/>
    <w:semiHidden/>
    <w:unhideWhenUsed/>
    <w:rsid w:val="00DF074B"/>
    <w:pPr>
      <w:ind w:left="1800" w:hanging="360"/>
      <w:contextualSpacing/>
    </w:pPr>
  </w:style>
  <w:style w:type="paragraph" w:styleId="ListeMaddemi">
    <w:name w:val="List Bullet"/>
    <w:basedOn w:val="Normal"/>
    <w:uiPriority w:val="1"/>
    <w:unhideWhenUsed/>
    <w:qFormat/>
    <w:rsid w:val="00DF074B"/>
    <w:pPr>
      <w:numPr>
        <w:numId w:val="1"/>
      </w:numPr>
      <w:spacing w:after="40"/>
    </w:pPr>
  </w:style>
  <w:style w:type="paragraph" w:styleId="ListeMaddemi2">
    <w:name w:val="List Bullet 2"/>
    <w:basedOn w:val="Normal"/>
    <w:uiPriority w:val="99"/>
    <w:semiHidden/>
    <w:unhideWhenUsed/>
    <w:rsid w:val="00DF074B"/>
    <w:pPr>
      <w:numPr>
        <w:numId w:val="2"/>
      </w:numPr>
      <w:contextualSpacing/>
    </w:pPr>
  </w:style>
  <w:style w:type="paragraph" w:styleId="ListeMaddemi3">
    <w:name w:val="List Bullet 3"/>
    <w:basedOn w:val="Normal"/>
    <w:uiPriority w:val="99"/>
    <w:semiHidden/>
    <w:unhideWhenUsed/>
    <w:rsid w:val="00DF074B"/>
    <w:pPr>
      <w:numPr>
        <w:numId w:val="3"/>
      </w:numPr>
      <w:contextualSpacing/>
    </w:pPr>
  </w:style>
  <w:style w:type="paragraph" w:styleId="ListeMaddemi4">
    <w:name w:val="List Bullet 4"/>
    <w:basedOn w:val="Normal"/>
    <w:uiPriority w:val="99"/>
    <w:semiHidden/>
    <w:unhideWhenUsed/>
    <w:rsid w:val="00DF074B"/>
    <w:pPr>
      <w:numPr>
        <w:numId w:val="4"/>
      </w:numPr>
      <w:contextualSpacing/>
    </w:pPr>
  </w:style>
  <w:style w:type="paragraph" w:styleId="ListeMaddemi5">
    <w:name w:val="List Bullet 5"/>
    <w:basedOn w:val="Normal"/>
    <w:uiPriority w:val="99"/>
    <w:semiHidden/>
    <w:unhideWhenUsed/>
    <w:rsid w:val="00DF074B"/>
    <w:pPr>
      <w:numPr>
        <w:numId w:val="5"/>
      </w:numPr>
      <w:contextualSpacing/>
    </w:pPr>
  </w:style>
  <w:style w:type="paragraph" w:styleId="ListeDevam">
    <w:name w:val="List Continue"/>
    <w:basedOn w:val="Normal"/>
    <w:uiPriority w:val="99"/>
    <w:semiHidden/>
    <w:unhideWhenUsed/>
    <w:rsid w:val="00DF074B"/>
    <w:pPr>
      <w:spacing w:after="120"/>
      <w:ind w:left="360"/>
      <w:contextualSpacing/>
    </w:pPr>
  </w:style>
  <w:style w:type="paragraph" w:styleId="ListeDevam2">
    <w:name w:val="List Continue 2"/>
    <w:basedOn w:val="Normal"/>
    <w:uiPriority w:val="99"/>
    <w:semiHidden/>
    <w:unhideWhenUsed/>
    <w:rsid w:val="00DF074B"/>
    <w:pPr>
      <w:spacing w:after="120"/>
      <w:ind w:left="720"/>
      <w:contextualSpacing/>
    </w:pPr>
  </w:style>
  <w:style w:type="paragraph" w:styleId="ListeDevam3">
    <w:name w:val="List Continue 3"/>
    <w:basedOn w:val="Normal"/>
    <w:uiPriority w:val="99"/>
    <w:semiHidden/>
    <w:unhideWhenUsed/>
    <w:rsid w:val="00DF074B"/>
    <w:pPr>
      <w:spacing w:after="120"/>
      <w:ind w:left="1080"/>
      <w:contextualSpacing/>
    </w:pPr>
  </w:style>
  <w:style w:type="paragraph" w:styleId="ListeDevam4">
    <w:name w:val="List Continue 4"/>
    <w:basedOn w:val="Normal"/>
    <w:uiPriority w:val="99"/>
    <w:semiHidden/>
    <w:unhideWhenUsed/>
    <w:rsid w:val="00DF074B"/>
    <w:pPr>
      <w:spacing w:after="120"/>
      <w:ind w:left="1440"/>
      <w:contextualSpacing/>
    </w:pPr>
  </w:style>
  <w:style w:type="paragraph" w:styleId="ListeDevam5">
    <w:name w:val="List Continue 5"/>
    <w:basedOn w:val="Normal"/>
    <w:uiPriority w:val="99"/>
    <w:semiHidden/>
    <w:unhideWhenUsed/>
    <w:rsid w:val="00DF074B"/>
    <w:pPr>
      <w:spacing w:after="120"/>
      <w:ind w:left="1800"/>
      <w:contextualSpacing/>
    </w:pPr>
  </w:style>
  <w:style w:type="paragraph" w:styleId="ListeNumaras">
    <w:name w:val="List Number"/>
    <w:basedOn w:val="Normal"/>
    <w:uiPriority w:val="1"/>
    <w:unhideWhenUsed/>
    <w:qFormat/>
    <w:rsid w:val="00DF074B"/>
    <w:pPr>
      <w:numPr>
        <w:numId w:val="7"/>
      </w:numPr>
      <w:contextualSpacing/>
    </w:pPr>
  </w:style>
  <w:style w:type="paragraph" w:styleId="ListeNumaras2">
    <w:name w:val="List Number 2"/>
    <w:basedOn w:val="Normal"/>
    <w:uiPriority w:val="1"/>
    <w:unhideWhenUsed/>
    <w:qFormat/>
    <w:rsid w:val="00DF074B"/>
    <w:pPr>
      <w:numPr>
        <w:ilvl w:val="1"/>
        <w:numId w:val="7"/>
      </w:numPr>
      <w:contextualSpacing/>
    </w:pPr>
  </w:style>
  <w:style w:type="paragraph" w:styleId="ListeNumaras3">
    <w:name w:val="List Number 3"/>
    <w:basedOn w:val="Normal"/>
    <w:uiPriority w:val="18"/>
    <w:unhideWhenUsed/>
    <w:qFormat/>
    <w:rsid w:val="00DF074B"/>
    <w:pPr>
      <w:numPr>
        <w:ilvl w:val="2"/>
        <w:numId w:val="7"/>
      </w:numPr>
      <w:contextualSpacing/>
    </w:pPr>
  </w:style>
  <w:style w:type="paragraph" w:styleId="ListeNumaras4">
    <w:name w:val="List Number 4"/>
    <w:basedOn w:val="Normal"/>
    <w:uiPriority w:val="18"/>
    <w:semiHidden/>
    <w:unhideWhenUsed/>
    <w:rsid w:val="00DF074B"/>
    <w:pPr>
      <w:numPr>
        <w:ilvl w:val="3"/>
        <w:numId w:val="7"/>
      </w:numPr>
      <w:contextualSpacing/>
    </w:pPr>
  </w:style>
  <w:style w:type="paragraph" w:styleId="ListeNumaras5">
    <w:name w:val="List Number 5"/>
    <w:basedOn w:val="Normal"/>
    <w:uiPriority w:val="18"/>
    <w:semiHidden/>
    <w:unhideWhenUsed/>
    <w:rsid w:val="00DF074B"/>
    <w:pPr>
      <w:numPr>
        <w:ilvl w:val="4"/>
        <w:numId w:val="7"/>
      </w:numPr>
      <w:contextualSpacing/>
    </w:pPr>
  </w:style>
  <w:style w:type="paragraph" w:styleId="ListeParagraf">
    <w:name w:val="List Paragraph"/>
    <w:basedOn w:val="Normal"/>
    <w:link w:val="ListeParagrafChar"/>
    <w:uiPriority w:val="34"/>
    <w:unhideWhenUsed/>
    <w:qFormat/>
    <w:rsid w:val="00DF074B"/>
    <w:pPr>
      <w:ind w:left="720"/>
      <w:contextualSpacing/>
    </w:pPr>
  </w:style>
  <w:style w:type="paragraph" w:styleId="MakroMetni">
    <w:name w:val="macro"/>
    <w:link w:val="MakroMetniChar"/>
    <w:uiPriority w:val="99"/>
    <w:semiHidden/>
    <w:unhideWhenUsed/>
    <w:rsid w:val="00DF074B"/>
    <w:pPr>
      <w:tabs>
        <w:tab w:val="left" w:pos="480"/>
        <w:tab w:val="left" w:pos="960"/>
        <w:tab w:val="left" w:pos="1440"/>
        <w:tab w:val="left" w:pos="1920"/>
        <w:tab w:val="left" w:pos="2400"/>
        <w:tab w:val="left" w:pos="2880"/>
        <w:tab w:val="left" w:pos="3360"/>
        <w:tab w:val="left" w:pos="3840"/>
        <w:tab w:val="left" w:pos="4320"/>
      </w:tabs>
      <w:spacing w:after="0" w:line="300" w:lineRule="auto"/>
    </w:pPr>
    <w:rPr>
      <w:rFonts w:ascii="Consolas" w:hAnsi="Consolas" w:cs="Consolas"/>
    </w:rPr>
  </w:style>
  <w:style w:type="character" w:customStyle="1" w:styleId="MakroMetniChar">
    <w:name w:val="Makro Metni Char"/>
    <w:basedOn w:val="VarsaylanParagrafYazTipi"/>
    <w:link w:val="MakroMetni"/>
    <w:uiPriority w:val="99"/>
    <w:semiHidden/>
    <w:rsid w:val="00DF074B"/>
    <w:rPr>
      <w:rFonts w:ascii="Consolas" w:hAnsi="Consolas" w:cs="Consolas"/>
      <w:sz w:val="20"/>
    </w:rPr>
  </w:style>
  <w:style w:type="table" w:styleId="OrtaKlavuz1">
    <w:name w:val="Medium Grid 1"/>
    <w:basedOn w:val="NormalTablo"/>
    <w:uiPriority w:val="67"/>
    <w:rsid w:val="00DF074B"/>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OrtaKlavuz1-Vurgu1">
    <w:name w:val="Medium Grid 1 Accent 1"/>
    <w:basedOn w:val="NormalTablo"/>
    <w:uiPriority w:val="67"/>
    <w:rsid w:val="00DF074B"/>
    <w:pPr>
      <w:spacing w:after="0" w:line="240" w:lineRule="auto"/>
    </w:pPr>
    <w:tblPr>
      <w:tblStyleRowBandSize w:val="1"/>
      <w:tblStyleColBandSize w:val="1"/>
      <w:tblBorders>
        <w:top w:val="single" w:sz="8" w:space="0" w:color="9EB0C1" w:themeColor="accent1" w:themeTint="BF"/>
        <w:left w:val="single" w:sz="8" w:space="0" w:color="9EB0C1" w:themeColor="accent1" w:themeTint="BF"/>
        <w:bottom w:val="single" w:sz="8" w:space="0" w:color="9EB0C1" w:themeColor="accent1" w:themeTint="BF"/>
        <w:right w:val="single" w:sz="8" w:space="0" w:color="9EB0C1" w:themeColor="accent1" w:themeTint="BF"/>
        <w:insideH w:val="single" w:sz="8" w:space="0" w:color="9EB0C1" w:themeColor="accent1" w:themeTint="BF"/>
        <w:insideV w:val="single" w:sz="8" w:space="0" w:color="9EB0C1" w:themeColor="accent1" w:themeTint="BF"/>
      </w:tblBorders>
    </w:tblPr>
    <w:tcPr>
      <w:shd w:val="clear" w:color="auto" w:fill="DFE5EA" w:themeFill="accent1" w:themeFillTint="3F"/>
    </w:tcPr>
    <w:tblStylePr w:type="firstRow">
      <w:rPr>
        <w:b/>
        <w:bCs/>
      </w:rPr>
    </w:tblStylePr>
    <w:tblStylePr w:type="lastRow">
      <w:rPr>
        <w:b/>
        <w:bCs/>
      </w:rPr>
      <w:tblPr/>
      <w:tcPr>
        <w:tcBorders>
          <w:top w:val="single" w:sz="18" w:space="0" w:color="9EB0C1" w:themeColor="accent1" w:themeTint="BF"/>
        </w:tcBorders>
      </w:tcPr>
    </w:tblStylePr>
    <w:tblStylePr w:type="firstCol">
      <w:rPr>
        <w:b/>
        <w:bCs/>
      </w:rPr>
    </w:tblStylePr>
    <w:tblStylePr w:type="lastCol">
      <w:rPr>
        <w:b/>
        <w:bCs/>
      </w:rPr>
    </w:tblStylePr>
    <w:tblStylePr w:type="band1Vert">
      <w:tblPr/>
      <w:tcPr>
        <w:shd w:val="clear" w:color="auto" w:fill="BECBD6" w:themeFill="accent1" w:themeFillTint="7F"/>
      </w:tcPr>
    </w:tblStylePr>
    <w:tblStylePr w:type="band1Horz">
      <w:tblPr/>
      <w:tcPr>
        <w:shd w:val="clear" w:color="auto" w:fill="BECBD6" w:themeFill="accent1" w:themeFillTint="7F"/>
      </w:tcPr>
    </w:tblStylePr>
  </w:style>
  <w:style w:type="table" w:styleId="OrtaKlavuz1-Vurgu2">
    <w:name w:val="Medium Grid 1 Accent 2"/>
    <w:basedOn w:val="NormalTablo"/>
    <w:uiPriority w:val="67"/>
    <w:rsid w:val="00DF074B"/>
    <w:pPr>
      <w:spacing w:after="0" w:line="240" w:lineRule="auto"/>
    </w:pPr>
    <w:tblPr>
      <w:tblStyleRowBandSize w:val="1"/>
      <w:tblStyleColBandSize w:val="1"/>
      <w:tblBorders>
        <w:top w:val="single" w:sz="8" w:space="0" w:color="D8AA87" w:themeColor="accent2" w:themeTint="BF"/>
        <w:left w:val="single" w:sz="8" w:space="0" w:color="D8AA87" w:themeColor="accent2" w:themeTint="BF"/>
        <w:bottom w:val="single" w:sz="8" w:space="0" w:color="D8AA87" w:themeColor="accent2" w:themeTint="BF"/>
        <w:right w:val="single" w:sz="8" w:space="0" w:color="D8AA87" w:themeColor="accent2" w:themeTint="BF"/>
        <w:insideH w:val="single" w:sz="8" w:space="0" w:color="D8AA87" w:themeColor="accent2" w:themeTint="BF"/>
        <w:insideV w:val="single" w:sz="8" w:space="0" w:color="D8AA87" w:themeColor="accent2" w:themeTint="BF"/>
      </w:tblBorders>
    </w:tblPr>
    <w:tcPr>
      <w:shd w:val="clear" w:color="auto" w:fill="F2E2D7" w:themeFill="accent2" w:themeFillTint="3F"/>
    </w:tcPr>
    <w:tblStylePr w:type="firstRow">
      <w:rPr>
        <w:b/>
        <w:bCs/>
      </w:rPr>
    </w:tblStylePr>
    <w:tblStylePr w:type="lastRow">
      <w:rPr>
        <w:b/>
        <w:bCs/>
      </w:rPr>
      <w:tblPr/>
      <w:tcPr>
        <w:tcBorders>
          <w:top w:val="single" w:sz="18" w:space="0" w:color="D8AA87" w:themeColor="accent2" w:themeTint="BF"/>
        </w:tcBorders>
      </w:tcPr>
    </w:tblStylePr>
    <w:tblStylePr w:type="firstCol">
      <w:rPr>
        <w:b/>
        <w:bCs/>
      </w:rPr>
    </w:tblStylePr>
    <w:tblStylePr w:type="lastCol">
      <w:rPr>
        <w:b/>
        <w:bCs/>
      </w:rPr>
    </w:tblStylePr>
    <w:tblStylePr w:type="band1Vert">
      <w:tblPr/>
      <w:tcPr>
        <w:shd w:val="clear" w:color="auto" w:fill="E5C6AF" w:themeFill="accent2" w:themeFillTint="7F"/>
      </w:tcPr>
    </w:tblStylePr>
    <w:tblStylePr w:type="band1Horz">
      <w:tblPr/>
      <w:tcPr>
        <w:shd w:val="clear" w:color="auto" w:fill="E5C6AF" w:themeFill="accent2" w:themeFillTint="7F"/>
      </w:tcPr>
    </w:tblStylePr>
  </w:style>
  <w:style w:type="table" w:styleId="OrtaKlavuz1-Vurgu3">
    <w:name w:val="Medium Grid 1 Accent 3"/>
    <w:basedOn w:val="NormalTablo"/>
    <w:uiPriority w:val="67"/>
    <w:rsid w:val="00DF074B"/>
    <w:pPr>
      <w:spacing w:after="0" w:line="240" w:lineRule="auto"/>
    </w:pPr>
    <w:tblPr>
      <w:tblStyleRowBandSize w:val="1"/>
      <w:tblStyleColBandSize w:val="1"/>
      <w:tblBorders>
        <w:top w:val="single" w:sz="8" w:space="0" w:color="9E8E84" w:themeColor="accent3" w:themeTint="BF"/>
        <w:left w:val="single" w:sz="8" w:space="0" w:color="9E8E84" w:themeColor="accent3" w:themeTint="BF"/>
        <w:bottom w:val="single" w:sz="8" w:space="0" w:color="9E8E84" w:themeColor="accent3" w:themeTint="BF"/>
        <w:right w:val="single" w:sz="8" w:space="0" w:color="9E8E84" w:themeColor="accent3" w:themeTint="BF"/>
        <w:insideH w:val="single" w:sz="8" w:space="0" w:color="9E8E84" w:themeColor="accent3" w:themeTint="BF"/>
        <w:insideV w:val="single" w:sz="8" w:space="0" w:color="9E8E84" w:themeColor="accent3" w:themeTint="BF"/>
      </w:tblBorders>
    </w:tblPr>
    <w:tcPr>
      <w:shd w:val="clear" w:color="auto" w:fill="DFD9D6" w:themeFill="accent3" w:themeFillTint="3F"/>
    </w:tcPr>
    <w:tblStylePr w:type="firstRow">
      <w:rPr>
        <w:b/>
        <w:bCs/>
      </w:rPr>
    </w:tblStylePr>
    <w:tblStylePr w:type="lastRow">
      <w:rPr>
        <w:b/>
        <w:bCs/>
      </w:rPr>
      <w:tblPr/>
      <w:tcPr>
        <w:tcBorders>
          <w:top w:val="single" w:sz="18" w:space="0" w:color="9E8E84" w:themeColor="accent3" w:themeTint="BF"/>
        </w:tcBorders>
      </w:tcPr>
    </w:tblStylePr>
    <w:tblStylePr w:type="firstCol">
      <w:rPr>
        <w:b/>
        <w:bCs/>
      </w:rPr>
    </w:tblStylePr>
    <w:tblStylePr w:type="lastCol">
      <w:rPr>
        <w:b/>
        <w:bCs/>
      </w:rPr>
    </w:tblStylePr>
    <w:tblStylePr w:type="band1Vert">
      <w:tblPr/>
      <w:tcPr>
        <w:shd w:val="clear" w:color="auto" w:fill="BEB4AD" w:themeFill="accent3" w:themeFillTint="7F"/>
      </w:tcPr>
    </w:tblStylePr>
    <w:tblStylePr w:type="band1Horz">
      <w:tblPr/>
      <w:tcPr>
        <w:shd w:val="clear" w:color="auto" w:fill="BEB4AD" w:themeFill="accent3" w:themeFillTint="7F"/>
      </w:tcPr>
    </w:tblStylePr>
  </w:style>
  <w:style w:type="table" w:styleId="OrtaKlavuz1-Vurgu4">
    <w:name w:val="Medium Grid 1 Accent 4"/>
    <w:basedOn w:val="NormalTablo"/>
    <w:uiPriority w:val="67"/>
    <w:rsid w:val="00DF074B"/>
    <w:pPr>
      <w:spacing w:after="0" w:line="240" w:lineRule="auto"/>
    </w:pPr>
    <w:tblPr>
      <w:tblStyleRowBandSize w:val="1"/>
      <w:tblStyleColBandSize w:val="1"/>
      <w:tblBorders>
        <w:top w:val="single" w:sz="8" w:space="0" w:color="C6AD91" w:themeColor="accent4" w:themeTint="BF"/>
        <w:left w:val="single" w:sz="8" w:space="0" w:color="C6AD91" w:themeColor="accent4" w:themeTint="BF"/>
        <w:bottom w:val="single" w:sz="8" w:space="0" w:color="C6AD91" w:themeColor="accent4" w:themeTint="BF"/>
        <w:right w:val="single" w:sz="8" w:space="0" w:color="C6AD91" w:themeColor="accent4" w:themeTint="BF"/>
        <w:insideH w:val="single" w:sz="8" w:space="0" w:color="C6AD91" w:themeColor="accent4" w:themeTint="BF"/>
        <w:insideV w:val="single" w:sz="8" w:space="0" w:color="C6AD91" w:themeColor="accent4" w:themeTint="BF"/>
      </w:tblBorders>
    </w:tblPr>
    <w:tcPr>
      <w:shd w:val="clear" w:color="auto" w:fill="ECE4DA" w:themeFill="accent4" w:themeFillTint="3F"/>
    </w:tcPr>
    <w:tblStylePr w:type="firstRow">
      <w:rPr>
        <w:b/>
        <w:bCs/>
      </w:rPr>
    </w:tblStylePr>
    <w:tblStylePr w:type="lastRow">
      <w:rPr>
        <w:b/>
        <w:bCs/>
      </w:rPr>
      <w:tblPr/>
      <w:tcPr>
        <w:tcBorders>
          <w:top w:val="single" w:sz="18" w:space="0" w:color="C6AD91" w:themeColor="accent4" w:themeTint="BF"/>
        </w:tcBorders>
      </w:tcPr>
    </w:tblStylePr>
    <w:tblStylePr w:type="firstCol">
      <w:rPr>
        <w:b/>
        <w:bCs/>
      </w:rPr>
    </w:tblStylePr>
    <w:tblStylePr w:type="lastCol">
      <w:rPr>
        <w:b/>
        <w:bCs/>
      </w:rPr>
    </w:tblStylePr>
    <w:tblStylePr w:type="band1Vert">
      <w:tblPr/>
      <w:tcPr>
        <w:shd w:val="clear" w:color="auto" w:fill="D9C9B6" w:themeFill="accent4" w:themeFillTint="7F"/>
      </w:tcPr>
    </w:tblStylePr>
    <w:tblStylePr w:type="band1Horz">
      <w:tblPr/>
      <w:tcPr>
        <w:shd w:val="clear" w:color="auto" w:fill="D9C9B6" w:themeFill="accent4" w:themeFillTint="7F"/>
      </w:tcPr>
    </w:tblStylePr>
  </w:style>
  <w:style w:type="table" w:styleId="OrtaKlavuz1-Vurgu5">
    <w:name w:val="Medium Grid 1 Accent 5"/>
    <w:basedOn w:val="NormalTablo"/>
    <w:uiPriority w:val="67"/>
    <w:rsid w:val="00DF074B"/>
    <w:pPr>
      <w:spacing w:after="0" w:line="240" w:lineRule="auto"/>
    </w:pPr>
    <w:tblPr>
      <w:tblStyleRowBandSize w:val="1"/>
      <w:tblStyleColBandSize w:val="1"/>
      <w:tblBorders>
        <w:top w:val="single" w:sz="8" w:space="0" w:color="8B9B9E" w:themeColor="accent5" w:themeTint="BF"/>
        <w:left w:val="single" w:sz="8" w:space="0" w:color="8B9B9E" w:themeColor="accent5" w:themeTint="BF"/>
        <w:bottom w:val="single" w:sz="8" w:space="0" w:color="8B9B9E" w:themeColor="accent5" w:themeTint="BF"/>
        <w:right w:val="single" w:sz="8" w:space="0" w:color="8B9B9E" w:themeColor="accent5" w:themeTint="BF"/>
        <w:insideH w:val="single" w:sz="8" w:space="0" w:color="8B9B9E" w:themeColor="accent5" w:themeTint="BF"/>
        <w:insideV w:val="single" w:sz="8" w:space="0" w:color="8B9B9E" w:themeColor="accent5" w:themeTint="BF"/>
      </w:tblBorders>
    </w:tblPr>
    <w:tcPr>
      <w:shd w:val="clear" w:color="auto" w:fill="D8DEDF" w:themeFill="accent5" w:themeFillTint="3F"/>
    </w:tcPr>
    <w:tblStylePr w:type="firstRow">
      <w:rPr>
        <w:b/>
        <w:bCs/>
      </w:rPr>
    </w:tblStylePr>
    <w:tblStylePr w:type="lastRow">
      <w:rPr>
        <w:b/>
        <w:bCs/>
      </w:rPr>
      <w:tblPr/>
      <w:tcPr>
        <w:tcBorders>
          <w:top w:val="single" w:sz="18" w:space="0" w:color="8B9B9E" w:themeColor="accent5" w:themeTint="BF"/>
        </w:tcBorders>
      </w:tcPr>
    </w:tblStylePr>
    <w:tblStylePr w:type="firstCol">
      <w:rPr>
        <w:b/>
        <w:bCs/>
      </w:rPr>
    </w:tblStylePr>
    <w:tblStylePr w:type="lastCol">
      <w:rPr>
        <w:b/>
        <w:bCs/>
      </w:rPr>
    </w:tblStylePr>
    <w:tblStylePr w:type="band1Vert">
      <w:tblPr/>
      <w:tcPr>
        <w:shd w:val="clear" w:color="auto" w:fill="B1BCBE" w:themeFill="accent5" w:themeFillTint="7F"/>
      </w:tcPr>
    </w:tblStylePr>
    <w:tblStylePr w:type="band1Horz">
      <w:tblPr/>
      <w:tcPr>
        <w:shd w:val="clear" w:color="auto" w:fill="B1BCBE" w:themeFill="accent5" w:themeFillTint="7F"/>
      </w:tcPr>
    </w:tblStylePr>
  </w:style>
  <w:style w:type="table" w:styleId="OrtaKlavuz1-Vurgu6">
    <w:name w:val="Medium Grid 1 Accent 6"/>
    <w:basedOn w:val="NormalTablo"/>
    <w:uiPriority w:val="67"/>
    <w:rsid w:val="00DF074B"/>
    <w:pPr>
      <w:spacing w:after="0" w:line="240" w:lineRule="auto"/>
    </w:pPr>
    <w:tblPr>
      <w:tblStyleRowBandSize w:val="1"/>
      <w:tblStyleColBandSize w:val="1"/>
      <w:tblBorders>
        <w:top w:val="single" w:sz="8" w:space="0" w:color="B5AE93" w:themeColor="accent6" w:themeTint="BF"/>
        <w:left w:val="single" w:sz="8" w:space="0" w:color="B5AE93" w:themeColor="accent6" w:themeTint="BF"/>
        <w:bottom w:val="single" w:sz="8" w:space="0" w:color="B5AE93" w:themeColor="accent6" w:themeTint="BF"/>
        <w:right w:val="single" w:sz="8" w:space="0" w:color="B5AE93" w:themeColor="accent6" w:themeTint="BF"/>
        <w:insideH w:val="single" w:sz="8" w:space="0" w:color="B5AE93" w:themeColor="accent6" w:themeTint="BF"/>
        <w:insideV w:val="single" w:sz="8" w:space="0" w:color="B5AE93" w:themeColor="accent6" w:themeTint="BF"/>
      </w:tblBorders>
    </w:tblPr>
    <w:tcPr>
      <w:shd w:val="clear" w:color="auto" w:fill="E6E4DB" w:themeFill="accent6" w:themeFillTint="3F"/>
    </w:tcPr>
    <w:tblStylePr w:type="firstRow">
      <w:rPr>
        <w:b/>
        <w:bCs/>
      </w:rPr>
    </w:tblStylePr>
    <w:tblStylePr w:type="lastRow">
      <w:rPr>
        <w:b/>
        <w:bCs/>
      </w:rPr>
      <w:tblPr/>
      <w:tcPr>
        <w:tcBorders>
          <w:top w:val="single" w:sz="18" w:space="0" w:color="B5AE93" w:themeColor="accent6" w:themeTint="BF"/>
        </w:tcBorders>
      </w:tcPr>
    </w:tblStylePr>
    <w:tblStylePr w:type="firstCol">
      <w:rPr>
        <w:b/>
        <w:bCs/>
      </w:rPr>
    </w:tblStylePr>
    <w:tblStylePr w:type="lastCol">
      <w:rPr>
        <w:b/>
        <w:bCs/>
      </w:rPr>
    </w:tblStylePr>
    <w:tblStylePr w:type="band1Vert">
      <w:tblPr/>
      <w:tcPr>
        <w:shd w:val="clear" w:color="auto" w:fill="CEC9B7" w:themeFill="accent6" w:themeFillTint="7F"/>
      </w:tcPr>
    </w:tblStylePr>
    <w:tblStylePr w:type="band1Horz">
      <w:tblPr/>
      <w:tcPr>
        <w:shd w:val="clear" w:color="auto" w:fill="CEC9B7" w:themeFill="accent6" w:themeFillTint="7F"/>
      </w:tcPr>
    </w:tblStylePr>
  </w:style>
  <w:style w:type="table" w:styleId="OrtaKlavuz2">
    <w:name w:val="Medium Grid 2"/>
    <w:basedOn w:val="NormalTablo"/>
    <w:uiPriority w:val="68"/>
    <w:rsid w:val="00DF074B"/>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OrtaKlavuz2-Vurgu1">
    <w:name w:val="Medium Grid 2 Accent 1"/>
    <w:basedOn w:val="NormalTablo"/>
    <w:uiPriority w:val="68"/>
    <w:rsid w:val="00DF074B"/>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E97AD" w:themeColor="accent1"/>
        <w:left w:val="single" w:sz="8" w:space="0" w:color="7E97AD" w:themeColor="accent1"/>
        <w:bottom w:val="single" w:sz="8" w:space="0" w:color="7E97AD" w:themeColor="accent1"/>
        <w:right w:val="single" w:sz="8" w:space="0" w:color="7E97AD" w:themeColor="accent1"/>
        <w:insideH w:val="single" w:sz="8" w:space="0" w:color="7E97AD" w:themeColor="accent1"/>
        <w:insideV w:val="single" w:sz="8" w:space="0" w:color="7E97AD" w:themeColor="accent1"/>
      </w:tblBorders>
    </w:tblPr>
    <w:tcPr>
      <w:shd w:val="clear" w:color="auto" w:fill="DFE5EA" w:themeFill="accent1" w:themeFillTint="3F"/>
    </w:tcPr>
    <w:tblStylePr w:type="firstRow">
      <w:rPr>
        <w:b/>
        <w:bCs/>
        <w:color w:val="000000" w:themeColor="text1"/>
      </w:rPr>
      <w:tblPr/>
      <w:tcPr>
        <w:shd w:val="clear" w:color="auto" w:fill="F2F4F6"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EAEE" w:themeFill="accent1" w:themeFillTint="33"/>
      </w:tcPr>
    </w:tblStylePr>
    <w:tblStylePr w:type="band1Vert">
      <w:tblPr/>
      <w:tcPr>
        <w:shd w:val="clear" w:color="auto" w:fill="BECBD6" w:themeFill="accent1" w:themeFillTint="7F"/>
      </w:tcPr>
    </w:tblStylePr>
    <w:tblStylePr w:type="band1Horz">
      <w:tblPr/>
      <w:tcPr>
        <w:tcBorders>
          <w:insideH w:val="single" w:sz="6" w:space="0" w:color="7E97AD" w:themeColor="accent1"/>
          <w:insideV w:val="single" w:sz="6" w:space="0" w:color="7E97AD" w:themeColor="accent1"/>
        </w:tcBorders>
        <w:shd w:val="clear" w:color="auto" w:fill="BECBD6" w:themeFill="accent1" w:themeFillTint="7F"/>
      </w:tcPr>
    </w:tblStylePr>
    <w:tblStylePr w:type="nwCell">
      <w:tblPr/>
      <w:tcPr>
        <w:shd w:val="clear" w:color="auto" w:fill="FFFFFF" w:themeFill="background1"/>
      </w:tcPr>
    </w:tblStylePr>
  </w:style>
  <w:style w:type="table" w:styleId="OrtaKlavuz2-Vurgu2">
    <w:name w:val="Medium Grid 2 Accent 2"/>
    <w:basedOn w:val="NormalTablo"/>
    <w:uiPriority w:val="68"/>
    <w:rsid w:val="00DF074B"/>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CC8E60" w:themeColor="accent2"/>
        <w:left w:val="single" w:sz="8" w:space="0" w:color="CC8E60" w:themeColor="accent2"/>
        <w:bottom w:val="single" w:sz="8" w:space="0" w:color="CC8E60" w:themeColor="accent2"/>
        <w:right w:val="single" w:sz="8" w:space="0" w:color="CC8E60" w:themeColor="accent2"/>
        <w:insideH w:val="single" w:sz="8" w:space="0" w:color="CC8E60" w:themeColor="accent2"/>
        <w:insideV w:val="single" w:sz="8" w:space="0" w:color="CC8E60" w:themeColor="accent2"/>
      </w:tblBorders>
    </w:tblPr>
    <w:tcPr>
      <w:shd w:val="clear" w:color="auto" w:fill="F2E2D7" w:themeFill="accent2" w:themeFillTint="3F"/>
    </w:tcPr>
    <w:tblStylePr w:type="firstRow">
      <w:rPr>
        <w:b/>
        <w:bCs/>
        <w:color w:val="000000" w:themeColor="text1"/>
      </w:rPr>
      <w:tblPr/>
      <w:tcPr>
        <w:shd w:val="clear" w:color="auto" w:fill="FAF3EF"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4E8DF" w:themeFill="accent2" w:themeFillTint="33"/>
      </w:tcPr>
    </w:tblStylePr>
    <w:tblStylePr w:type="band1Vert">
      <w:tblPr/>
      <w:tcPr>
        <w:shd w:val="clear" w:color="auto" w:fill="E5C6AF" w:themeFill="accent2" w:themeFillTint="7F"/>
      </w:tcPr>
    </w:tblStylePr>
    <w:tblStylePr w:type="band1Horz">
      <w:tblPr/>
      <w:tcPr>
        <w:tcBorders>
          <w:insideH w:val="single" w:sz="6" w:space="0" w:color="CC8E60" w:themeColor="accent2"/>
          <w:insideV w:val="single" w:sz="6" w:space="0" w:color="CC8E60" w:themeColor="accent2"/>
        </w:tcBorders>
        <w:shd w:val="clear" w:color="auto" w:fill="E5C6AF" w:themeFill="accent2" w:themeFillTint="7F"/>
      </w:tcPr>
    </w:tblStylePr>
    <w:tblStylePr w:type="nwCell">
      <w:tblPr/>
      <w:tcPr>
        <w:shd w:val="clear" w:color="auto" w:fill="FFFFFF" w:themeFill="background1"/>
      </w:tcPr>
    </w:tblStylePr>
  </w:style>
  <w:style w:type="table" w:styleId="OrtaKlavuz2-Vurgu3">
    <w:name w:val="Medium Grid 2 Accent 3"/>
    <w:basedOn w:val="NormalTablo"/>
    <w:uiPriority w:val="68"/>
    <w:rsid w:val="00DF074B"/>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A6A60" w:themeColor="accent3"/>
        <w:left w:val="single" w:sz="8" w:space="0" w:color="7A6A60" w:themeColor="accent3"/>
        <w:bottom w:val="single" w:sz="8" w:space="0" w:color="7A6A60" w:themeColor="accent3"/>
        <w:right w:val="single" w:sz="8" w:space="0" w:color="7A6A60" w:themeColor="accent3"/>
        <w:insideH w:val="single" w:sz="8" w:space="0" w:color="7A6A60" w:themeColor="accent3"/>
        <w:insideV w:val="single" w:sz="8" w:space="0" w:color="7A6A60" w:themeColor="accent3"/>
      </w:tblBorders>
    </w:tblPr>
    <w:tcPr>
      <w:shd w:val="clear" w:color="auto" w:fill="DFD9D6" w:themeFill="accent3" w:themeFillTint="3F"/>
    </w:tcPr>
    <w:tblStylePr w:type="firstRow">
      <w:rPr>
        <w:b/>
        <w:bCs/>
        <w:color w:val="000000" w:themeColor="text1"/>
      </w:rPr>
      <w:tblPr/>
      <w:tcPr>
        <w:shd w:val="clear" w:color="auto" w:fill="F2F0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E0DE" w:themeFill="accent3" w:themeFillTint="33"/>
      </w:tcPr>
    </w:tblStylePr>
    <w:tblStylePr w:type="band1Vert">
      <w:tblPr/>
      <w:tcPr>
        <w:shd w:val="clear" w:color="auto" w:fill="BEB4AD" w:themeFill="accent3" w:themeFillTint="7F"/>
      </w:tcPr>
    </w:tblStylePr>
    <w:tblStylePr w:type="band1Horz">
      <w:tblPr/>
      <w:tcPr>
        <w:tcBorders>
          <w:insideH w:val="single" w:sz="6" w:space="0" w:color="7A6A60" w:themeColor="accent3"/>
          <w:insideV w:val="single" w:sz="6" w:space="0" w:color="7A6A60" w:themeColor="accent3"/>
        </w:tcBorders>
        <w:shd w:val="clear" w:color="auto" w:fill="BEB4AD" w:themeFill="accent3" w:themeFillTint="7F"/>
      </w:tcPr>
    </w:tblStylePr>
    <w:tblStylePr w:type="nwCell">
      <w:tblPr/>
      <w:tcPr>
        <w:shd w:val="clear" w:color="auto" w:fill="FFFFFF" w:themeFill="background1"/>
      </w:tcPr>
    </w:tblStylePr>
  </w:style>
  <w:style w:type="table" w:styleId="OrtaKlavuz2-Vurgu4">
    <w:name w:val="Medium Grid 2 Accent 4"/>
    <w:basedOn w:val="NormalTablo"/>
    <w:uiPriority w:val="68"/>
    <w:rsid w:val="00DF074B"/>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B4936D" w:themeColor="accent4"/>
        <w:left w:val="single" w:sz="8" w:space="0" w:color="B4936D" w:themeColor="accent4"/>
        <w:bottom w:val="single" w:sz="8" w:space="0" w:color="B4936D" w:themeColor="accent4"/>
        <w:right w:val="single" w:sz="8" w:space="0" w:color="B4936D" w:themeColor="accent4"/>
        <w:insideH w:val="single" w:sz="8" w:space="0" w:color="B4936D" w:themeColor="accent4"/>
        <w:insideV w:val="single" w:sz="8" w:space="0" w:color="B4936D" w:themeColor="accent4"/>
      </w:tblBorders>
    </w:tblPr>
    <w:tcPr>
      <w:shd w:val="clear" w:color="auto" w:fill="ECE4DA" w:themeFill="accent4" w:themeFillTint="3F"/>
    </w:tcPr>
    <w:tblStylePr w:type="firstRow">
      <w:rPr>
        <w:b/>
        <w:bCs/>
        <w:color w:val="000000" w:themeColor="text1"/>
      </w:rPr>
      <w:tblPr/>
      <w:tcPr>
        <w:shd w:val="clear" w:color="auto" w:fill="F7F4F0"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0E9E1" w:themeFill="accent4" w:themeFillTint="33"/>
      </w:tcPr>
    </w:tblStylePr>
    <w:tblStylePr w:type="band1Vert">
      <w:tblPr/>
      <w:tcPr>
        <w:shd w:val="clear" w:color="auto" w:fill="D9C9B6" w:themeFill="accent4" w:themeFillTint="7F"/>
      </w:tcPr>
    </w:tblStylePr>
    <w:tblStylePr w:type="band1Horz">
      <w:tblPr/>
      <w:tcPr>
        <w:tcBorders>
          <w:insideH w:val="single" w:sz="6" w:space="0" w:color="B4936D" w:themeColor="accent4"/>
          <w:insideV w:val="single" w:sz="6" w:space="0" w:color="B4936D" w:themeColor="accent4"/>
        </w:tcBorders>
        <w:shd w:val="clear" w:color="auto" w:fill="D9C9B6" w:themeFill="accent4" w:themeFillTint="7F"/>
      </w:tcPr>
    </w:tblStylePr>
    <w:tblStylePr w:type="nwCell">
      <w:tblPr/>
      <w:tcPr>
        <w:shd w:val="clear" w:color="auto" w:fill="FFFFFF" w:themeFill="background1"/>
      </w:tcPr>
    </w:tblStylePr>
  </w:style>
  <w:style w:type="table" w:styleId="OrtaKlavuz2-Vurgu5">
    <w:name w:val="Medium Grid 2 Accent 5"/>
    <w:basedOn w:val="NormalTablo"/>
    <w:uiPriority w:val="68"/>
    <w:rsid w:val="00DF074B"/>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67787B" w:themeColor="accent5"/>
        <w:left w:val="single" w:sz="8" w:space="0" w:color="67787B" w:themeColor="accent5"/>
        <w:bottom w:val="single" w:sz="8" w:space="0" w:color="67787B" w:themeColor="accent5"/>
        <w:right w:val="single" w:sz="8" w:space="0" w:color="67787B" w:themeColor="accent5"/>
        <w:insideH w:val="single" w:sz="8" w:space="0" w:color="67787B" w:themeColor="accent5"/>
        <w:insideV w:val="single" w:sz="8" w:space="0" w:color="67787B" w:themeColor="accent5"/>
      </w:tblBorders>
    </w:tblPr>
    <w:tcPr>
      <w:shd w:val="clear" w:color="auto" w:fill="D8DEDF" w:themeFill="accent5" w:themeFillTint="3F"/>
    </w:tcPr>
    <w:tblStylePr w:type="firstRow">
      <w:rPr>
        <w:b/>
        <w:bCs/>
        <w:color w:val="000000" w:themeColor="text1"/>
      </w:rPr>
      <w:tblPr/>
      <w:tcPr>
        <w:shd w:val="clear" w:color="auto" w:fill="EFF1F2"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FE4E5" w:themeFill="accent5" w:themeFillTint="33"/>
      </w:tcPr>
    </w:tblStylePr>
    <w:tblStylePr w:type="band1Vert">
      <w:tblPr/>
      <w:tcPr>
        <w:shd w:val="clear" w:color="auto" w:fill="B1BCBE" w:themeFill="accent5" w:themeFillTint="7F"/>
      </w:tcPr>
    </w:tblStylePr>
    <w:tblStylePr w:type="band1Horz">
      <w:tblPr/>
      <w:tcPr>
        <w:tcBorders>
          <w:insideH w:val="single" w:sz="6" w:space="0" w:color="67787B" w:themeColor="accent5"/>
          <w:insideV w:val="single" w:sz="6" w:space="0" w:color="67787B" w:themeColor="accent5"/>
        </w:tcBorders>
        <w:shd w:val="clear" w:color="auto" w:fill="B1BCBE" w:themeFill="accent5" w:themeFillTint="7F"/>
      </w:tcPr>
    </w:tblStylePr>
    <w:tblStylePr w:type="nwCell">
      <w:tblPr/>
      <w:tcPr>
        <w:shd w:val="clear" w:color="auto" w:fill="FFFFFF" w:themeFill="background1"/>
      </w:tcPr>
    </w:tblStylePr>
  </w:style>
  <w:style w:type="table" w:styleId="OrtaKlavuz2-Vurgu6">
    <w:name w:val="Medium Grid 2 Accent 6"/>
    <w:basedOn w:val="NormalTablo"/>
    <w:uiPriority w:val="68"/>
    <w:rsid w:val="00DF074B"/>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9D936F" w:themeColor="accent6"/>
        <w:left w:val="single" w:sz="8" w:space="0" w:color="9D936F" w:themeColor="accent6"/>
        <w:bottom w:val="single" w:sz="8" w:space="0" w:color="9D936F" w:themeColor="accent6"/>
        <w:right w:val="single" w:sz="8" w:space="0" w:color="9D936F" w:themeColor="accent6"/>
        <w:insideH w:val="single" w:sz="8" w:space="0" w:color="9D936F" w:themeColor="accent6"/>
        <w:insideV w:val="single" w:sz="8" w:space="0" w:color="9D936F" w:themeColor="accent6"/>
      </w:tblBorders>
    </w:tblPr>
    <w:tcPr>
      <w:shd w:val="clear" w:color="auto" w:fill="E6E4DB" w:themeFill="accent6" w:themeFillTint="3F"/>
    </w:tcPr>
    <w:tblStylePr w:type="firstRow">
      <w:rPr>
        <w:b/>
        <w:bCs/>
        <w:color w:val="000000" w:themeColor="text1"/>
      </w:rPr>
      <w:tblPr/>
      <w:tcPr>
        <w:shd w:val="clear" w:color="auto" w:fill="F5F4F0"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E9E2" w:themeFill="accent6" w:themeFillTint="33"/>
      </w:tcPr>
    </w:tblStylePr>
    <w:tblStylePr w:type="band1Vert">
      <w:tblPr/>
      <w:tcPr>
        <w:shd w:val="clear" w:color="auto" w:fill="CEC9B7" w:themeFill="accent6" w:themeFillTint="7F"/>
      </w:tcPr>
    </w:tblStylePr>
    <w:tblStylePr w:type="band1Horz">
      <w:tblPr/>
      <w:tcPr>
        <w:tcBorders>
          <w:insideH w:val="single" w:sz="6" w:space="0" w:color="9D936F" w:themeColor="accent6"/>
          <w:insideV w:val="single" w:sz="6" w:space="0" w:color="9D936F" w:themeColor="accent6"/>
        </w:tcBorders>
        <w:shd w:val="clear" w:color="auto" w:fill="CEC9B7" w:themeFill="accent6" w:themeFillTint="7F"/>
      </w:tcPr>
    </w:tblStylePr>
    <w:tblStylePr w:type="nwCell">
      <w:tblPr/>
      <w:tcPr>
        <w:shd w:val="clear" w:color="auto" w:fill="FFFFFF" w:themeFill="background1"/>
      </w:tcPr>
    </w:tblStylePr>
  </w:style>
  <w:style w:type="table" w:styleId="OrtaKlavuz3">
    <w:name w:val="Medium Grid 3"/>
    <w:basedOn w:val="NormalTablo"/>
    <w:uiPriority w:val="69"/>
    <w:rsid w:val="00DF074B"/>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OrtaKlavuz3-Vurgu1">
    <w:name w:val="Medium Grid 3 Accent 1"/>
    <w:basedOn w:val="NormalTablo"/>
    <w:uiPriority w:val="69"/>
    <w:rsid w:val="00DF074B"/>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E5EA"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E97A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E97A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E97A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E97A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ECBD6"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ECBD6" w:themeFill="accent1" w:themeFillTint="7F"/>
      </w:tcPr>
    </w:tblStylePr>
  </w:style>
  <w:style w:type="table" w:styleId="OrtaKlavuz3-Vurgu2">
    <w:name w:val="Medium Grid 3 Accent 2"/>
    <w:basedOn w:val="NormalTablo"/>
    <w:uiPriority w:val="69"/>
    <w:rsid w:val="00DF074B"/>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2E2D7"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C8E60"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C8E60"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C8E60"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C8E60"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5C6A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5C6AF" w:themeFill="accent2" w:themeFillTint="7F"/>
      </w:tcPr>
    </w:tblStylePr>
  </w:style>
  <w:style w:type="table" w:styleId="OrtaKlavuz3-Vurgu3">
    <w:name w:val="Medium Grid 3 Accent 3"/>
    <w:basedOn w:val="NormalTablo"/>
    <w:uiPriority w:val="69"/>
    <w:rsid w:val="00DF074B"/>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9D6"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A6A60"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A6A60"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A6A60"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A6A60"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EB4AD"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EB4AD" w:themeFill="accent3" w:themeFillTint="7F"/>
      </w:tcPr>
    </w:tblStylePr>
  </w:style>
  <w:style w:type="table" w:styleId="OrtaKlavuz3-Vurgu4">
    <w:name w:val="Medium Grid 3 Accent 4"/>
    <w:basedOn w:val="NormalTablo"/>
    <w:uiPriority w:val="69"/>
    <w:rsid w:val="00DF074B"/>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CE4DA"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4936D"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4936D"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4936D"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4936D"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9C9B6"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9C9B6" w:themeFill="accent4" w:themeFillTint="7F"/>
      </w:tcPr>
    </w:tblStylePr>
  </w:style>
  <w:style w:type="table" w:styleId="OrtaKlavuz3-Vurgu5">
    <w:name w:val="Medium Grid 3 Accent 5"/>
    <w:basedOn w:val="NormalTablo"/>
    <w:uiPriority w:val="69"/>
    <w:rsid w:val="00DF074B"/>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8DED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7787B"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7787B"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7787B"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7787B"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1BCBE"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1BCBE" w:themeFill="accent5" w:themeFillTint="7F"/>
      </w:tcPr>
    </w:tblStylePr>
  </w:style>
  <w:style w:type="table" w:styleId="OrtaKlavuz3-Vurgu6">
    <w:name w:val="Medium Grid 3 Accent 6"/>
    <w:basedOn w:val="NormalTablo"/>
    <w:uiPriority w:val="69"/>
    <w:rsid w:val="00DF074B"/>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4DB"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D936F"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D936F"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D936F"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D936F"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EC9B7"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EC9B7" w:themeFill="accent6" w:themeFillTint="7F"/>
      </w:tcPr>
    </w:tblStylePr>
  </w:style>
  <w:style w:type="table" w:styleId="OrtaListe1">
    <w:name w:val="Medium List 1"/>
    <w:basedOn w:val="NormalTablo"/>
    <w:uiPriority w:val="65"/>
    <w:rsid w:val="00DF074B"/>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2123"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OrtaListe1-Vurgu1">
    <w:name w:val="Medium List 1 Accent 1"/>
    <w:basedOn w:val="NormalTablo"/>
    <w:uiPriority w:val="65"/>
    <w:rsid w:val="00DF074B"/>
    <w:pPr>
      <w:spacing w:after="0" w:line="240" w:lineRule="auto"/>
    </w:pPr>
    <w:rPr>
      <w:color w:val="000000" w:themeColor="text1"/>
    </w:rPr>
    <w:tblPr>
      <w:tblStyleRowBandSize w:val="1"/>
      <w:tblStyleColBandSize w:val="1"/>
      <w:tblBorders>
        <w:top w:val="single" w:sz="8" w:space="0" w:color="7E97AD" w:themeColor="accent1"/>
        <w:bottom w:val="single" w:sz="8" w:space="0" w:color="7E97AD" w:themeColor="accent1"/>
      </w:tblBorders>
    </w:tblPr>
    <w:tblStylePr w:type="firstRow">
      <w:rPr>
        <w:rFonts w:asciiTheme="majorHAnsi" w:eastAsiaTheme="majorEastAsia" w:hAnsiTheme="majorHAnsi" w:cstheme="majorBidi"/>
      </w:rPr>
      <w:tblPr/>
      <w:tcPr>
        <w:tcBorders>
          <w:top w:val="nil"/>
          <w:bottom w:val="single" w:sz="8" w:space="0" w:color="7E97AD" w:themeColor="accent1"/>
        </w:tcBorders>
      </w:tcPr>
    </w:tblStylePr>
    <w:tblStylePr w:type="lastRow">
      <w:rPr>
        <w:b/>
        <w:bCs/>
        <w:color w:val="1F2123" w:themeColor="text2"/>
      </w:rPr>
      <w:tblPr/>
      <w:tcPr>
        <w:tcBorders>
          <w:top w:val="single" w:sz="8" w:space="0" w:color="7E97AD" w:themeColor="accent1"/>
          <w:bottom w:val="single" w:sz="8" w:space="0" w:color="7E97AD" w:themeColor="accent1"/>
        </w:tcBorders>
      </w:tcPr>
    </w:tblStylePr>
    <w:tblStylePr w:type="firstCol">
      <w:rPr>
        <w:b/>
        <w:bCs/>
      </w:rPr>
    </w:tblStylePr>
    <w:tblStylePr w:type="lastCol">
      <w:rPr>
        <w:b/>
        <w:bCs/>
      </w:rPr>
      <w:tblPr/>
      <w:tcPr>
        <w:tcBorders>
          <w:top w:val="single" w:sz="8" w:space="0" w:color="7E97AD" w:themeColor="accent1"/>
          <w:bottom w:val="single" w:sz="8" w:space="0" w:color="7E97AD" w:themeColor="accent1"/>
        </w:tcBorders>
      </w:tcPr>
    </w:tblStylePr>
    <w:tblStylePr w:type="band1Vert">
      <w:tblPr/>
      <w:tcPr>
        <w:shd w:val="clear" w:color="auto" w:fill="DFE5EA" w:themeFill="accent1" w:themeFillTint="3F"/>
      </w:tcPr>
    </w:tblStylePr>
    <w:tblStylePr w:type="band1Horz">
      <w:tblPr/>
      <w:tcPr>
        <w:shd w:val="clear" w:color="auto" w:fill="DFE5EA" w:themeFill="accent1" w:themeFillTint="3F"/>
      </w:tcPr>
    </w:tblStylePr>
  </w:style>
  <w:style w:type="table" w:styleId="OrtaListe1-Vurgu2">
    <w:name w:val="Medium List 1 Accent 2"/>
    <w:basedOn w:val="NormalTablo"/>
    <w:uiPriority w:val="65"/>
    <w:rsid w:val="00DF074B"/>
    <w:pPr>
      <w:spacing w:after="0" w:line="240" w:lineRule="auto"/>
    </w:pPr>
    <w:rPr>
      <w:color w:val="000000" w:themeColor="text1"/>
    </w:rPr>
    <w:tblPr>
      <w:tblStyleRowBandSize w:val="1"/>
      <w:tblStyleColBandSize w:val="1"/>
      <w:tblBorders>
        <w:top w:val="single" w:sz="8" w:space="0" w:color="CC8E60" w:themeColor="accent2"/>
        <w:bottom w:val="single" w:sz="8" w:space="0" w:color="CC8E60" w:themeColor="accent2"/>
      </w:tblBorders>
    </w:tblPr>
    <w:tblStylePr w:type="firstRow">
      <w:rPr>
        <w:rFonts w:asciiTheme="majorHAnsi" w:eastAsiaTheme="majorEastAsia" w:hAnsiTheme="majorHAnsi" w:cstheme="majorBidi"/>
      </w:rPr>
      <w:tblPr/>
      <w:tcPr>
        <w:tcBorders>
          <w:top w:val="nil"/>
          <w:bottom w:val="single" w:sz="8" w:space="0" w:color="CC8E60" w:themeColor="accent2"/>
        </w:tcBorders>
      </w:tcPr>
    </w:tblStylePr>
    <w:tblStylePr w:type="lastRow">
      <w:rPr>
        <w:b/>
        <w:bCs/>
        <w:color w:val="1F2123" w:themeColor="text2"/>
      </w:rPr>
      <w:tblPr/>
      <w:tcPr>
        <w:tcBorders>
          <w:top w:val="single" w:sz="8" w:space="0" w:color="CC8E60" w:themeColor="accent2"/>
          <w:bottom w:val="single" w:sz="8" w:space="0" w:color="CC8E60" w:themeColor="accent2"/>
        </w:tcBorders>
      </w:tcPr>
    </w:tblStylePr>
    <w:tblStylePr w:type="firstCol">
      <w:rPr>
        <w:b/>
        <w:bCs/>
      </w:rPr>
    </w:tblStylePr>
    <w:tblStylePr w:type="lastCol">
      <w:rPr>
        <w:b/>
        <w:bCs/>
      </w:rPr>
      <w:tblPr/>
      <w:tcPr>
        <w:tcBorders>
          <w:top w:val="single" w:sz="8" w:space="0" w:color="CC8E60" w:themeColor="accent2"/>
          <w:bottom w:val="single" w:sz="8" w:space="0" w:color="CC8E60" w:themeColor="accent2"/>
        </w:tcBorders>
      </w:tcPr>
    </w:tblStylePr>
    <w:tblStylePr w:type="band1Vert">
      <w:tblPr/>
      <w:tcPr>
        <w:shd w:val="clear" w:color="auto" w:fill="F2E2D7" w:themeFill="accent2" w:themeFillTint="3F"/>
      </w:tcPr>
    </w:tblStylePr>
    <w:tblStylePr w:type="band1Horz">
      <w:tblPr/>
      <w:tcPr>
        <w:shd w:val="clear" w:color="auto" w:fill="F2E2D7" w:themeFill="accent2" w:themeFillTint="3F"/>
      </w:tcPr>
    </w:tblStylePr>
  </w:style>
  <w:style w:type="table" w:styleId="OrtaListe1-Vurgu3">
    <w:name w:val="Medium List 1 Accent 3"/>
    <w:basedOn w:val="NormalTablo"/>
    <w:uiPriority w:val="65"/>
    <w:rsid w:val="00DF074B"/>
    <w:pPr>
      <w:spacing w:after="0" w:line="240" w:lineRule="auto"/>
    </w:pPr>
    <w:rPr>
      <w:color w:val="000000" w:themeColor="text1"/>
    </w:rPr>
    <w:tblPr>
      <w:tblStyleRowBandSize w:val="1"/>
      <w:tblStyleColBandSize w:val="1"/>
      <w:tblBorders>
        <w:top w:val="single" w:sz="8" w:space="0" w:color="7A6A60" w:themeColor="accent3"/>
        <w:bottom w:val="single" w:sz="8" w:space="0" w:color="7A6A60" w:themeColor="accent3"/>
      </w:tblBorders>
    </w:tblPr>
    <w:tblStylePr w:type="firstRow">
      <w:rPr>
        <w:rFonts w:asciiTheme="majorHAnsi" w:eastAsiaTheme="majorEastAsia" w:hAnsiTheme="majorHAnsi" w:cstheme="majorBidi"/>
      </w:rPr>
      <w:tblPr/>
      <w:tcPr>
        <w:tcBorders>
          <w:top w:val="nil"/>
          <w:bottom w:val="single" w:sz="8" w:space="0" w:color="7A6A60" w:themeColor="accent3"/>
        </w:tcBorders>
      </w:tcPr>
    </w:tblStylePr>
    <w:tblStylePr w:type="lastRow">
      <w:rPr>
        <w:b/>
        <w:bCs/>
        <w:color w:val="1F2123" w:themeColor="text2"/>
      </w:rPr>
      <w:tblPr/>
      <w:tcPr>
        <w:tcBorders>
          <w:top w:val="single" w:sz="8" w:space="0" w:color="7A6A60" w:themeColor="accent3"/>
          <w:bottom w:val="single" w:sz="8" w:space="0" w:color="7A6A60" w:themeColor="accent3"/>
        </w:tcBorders>
      </w:tcPr>
    </w:tblStylePr>
    <w:tblStylePr w:type="firstCol">
      <w:rPr>
        <w:b/>
        <w:bCs/>
      </w:rPr>
    </w:tblStylePr>
    <w:tblStylePr w:type="lastCol">
      <w:rPr>
        <w:b/>
        <w:bCs/>
      </w:rPr>
      <w:tblPr/>
      <w:tcPr>
        <w:tcBorders>
          <w:top w:val="single" w:sz="8" w:space="0" w:color="7A6A60" w:themeColor="accent3"/>
          <w:bottom w:val="single" w:sz="8" w:space="0" w:color="7A6A60" w:themeColor="accent3"/>
        </w:tcBorders>
      </w:tcPr>
    </w:tblStylePr>
    <w:tblStylePr w:type="band1Vert">
      <w:tblPr/>
      <w:tcPr>
        <w:shd w:val="clear" w:color="auto" w:fill="DFD9D6" w:themeFill="accent3" w:themeFillTint="3F"/>
      </w:tcPr>
    </w:tblStylePr>
    <w:tblStylePr w:type="band1Horz">
      <w:tblPr/>
      <w:tcPr>
        <w:shd w:val="clear" w:color="auto" w:fill="DFD9D6" w:themeFill="accent3" w:themeFillTint="3F"/>
      </w:tcPr>
    </w:tblStylePr>
  </w:style>
  <w:style w:type="table" w:styleId="OrtaListe1-Vurgu4">
    <w:name w:val="Medium List 1 Accent 4"/>
    <w:basedOn w:val="NormalTablo"/>
    <w:uiPriority w:val="65"/>
    <w:rsid w:val="00DF074B"/>
    <w:pPr>
      <w:spacing w:after="0" w:line="240" w:lineRule="auto"/>
    </w:pPr>
    <w:rPr>
      <w:color w:val="000000" w:themeColor="text1"/>
    </w:rPr>
    <w:tblPr>
      <w:tblStyleRowBandSize w:val="1"/>
      <w:tblStyleColBandSize w:val="1"/>
      <w:tblBorders>
        <w:top w:val="single" w:sz="8" w:space="0" w:color="B4936D" w:themeColor="accent4"/>
        <w:bottom w:val="single" w:sz="8" w:space="0" w:color="B4936D" w:themeColor="accent4"/>
      </w:tblBorders>
    </w:tblPr>
    <w:tblStylePr w:type="firstRow">
      <w:rPr>
        <w:rFonts w:asciiTheme="majorHAnsi" w:eastAsiaTheme="majorEastAsia" w:hAnsiTheme="majorHAnsi" w:cstheme="majorBidi"/>
      </w:rPr>
      <w:tblPr/>
      <w:tcPr>
        <w:tcBorders>
          <w:top w:val="nil"/>
          <w:bottom w:val="single" w:sz="8" w:space="0" w:color="B4936D" w:themeColor="accent4"/>
        </w:tcBorders>
      </w:tcPr>
    </w:tblStylePr>
    <w:tblStylePr w:type="lastRow">
      <w:rPr>
        <w:b/>
        <w:bCs/>
        <w:color w:val="1F2123" w:themeColor="text2"/>
      </w:rPr>
      <w:tblPr/>
      <w:tcPr>
        <w:tcBorders>
          <w:top w:val="single" w:sz="8" w:space="0" w:color="B4936D" w:themeColor="accent4"/>
          <w:bottom w:val="single" w:sz="8" w:space="0" w:color="B4936D" w:themeColor="accent4"/>
        </w:tcBorders>
      </w:tcPr>
    </w:tblStylePr>
    <w:tblStylePr w:type="firstCol">
      <w:rPr>
        <w:b/>
        <w:bCs/>
      </w:rPr>
    </w:tblStylePr>
    <w:tblStylePr w:type="lastCol">
      <w:rPr>
        <w:b/>
        <w:bCs/>
      </w:rPr>
      <w:tblPr/>
      <w:tcPr>
        <w:tcBorders>
          <w:top w:val="single" w:sz="8" w:space="0" w:color="B4936D" w:themeColor="accent4"/>
          <w:bottom w:val="single" w:sz="8" w:space="0" w:color="B4936D" w:themeColor="accent4"/>
        </w:tcBorders>
      </w:tcPr>
    </w:tblStylePr>
    <w:tblStylePr w:type="band1Vert">
      <w:tblPr/>
      <w:tcPr>
        <w:shd w:val="clear" w:color="auto" w:fill="ECE4DA" w:themeFill="accent4" w:themeFillTint="3F"/>
      </w:tcPr>
    </w:tblStylePr>
    <w:tblStylePr w:type="band1Horz">
      <w:tblPr/>
      <w:tcPr>
        <w:shd w:val="clear" w:color="auto" w:fill="ECE4DA" w:themeFill="accent4" w:themeFillTint="3F"/>
      </w:tcPr>
    </w:tblStylePr>
  </w:style>
  <w:style w:type="table" w:styleId="OrtaListe1-Vurgu5">
    <w:name w:val="Medium List 1 Accent 5"/>
    <w:basedOn w:val="NormalTablo"/>
    <w:uiPriority w:val="65"/>
    <w:rsid w:val="00DF074B"/>
    <w:pPr>
      <w:spacing w:after="0" w:line="240" w:lineRule="auto"/>
    </w:pPr>
    <w:rPr>
      <w:color w:val="000000" w:themeColor="text1"/>
    </w:rPr>
    <w:tblPr>
      <w:tblStyleRowBandSize w:val="1"/>
      <w:tblStyleColBandSize w:val="1"/>
      <w:tblBorders>
        <w:top w:val="single" w:sz="8" w:space="0" w:color="67787B" w:themeColor="accent5"/>
        <w:bottom w:val="single" w:sz="8" w:space="0" w:color="67787B" w:themeColor="accent5"/>
      </w:tblBorders>
    </w:tblPr>
    <w:tblStylePr w:type="firstRow">
      <w:rPr>
        <w:rFonts w:asciiTheme="majorHAnsi" w:eastAsiaTheme="majorEastAsia" w:hAnsiTheme="majorHAnsi" w:cstheme="majorBidi"/>
      </w:rPr>
      <w:tblPr/>
      <w:tcPr>
        <w:tcBorders>
          <w:top w:val="nil"/>
          <w:bottom w:val="single" w:sz="8" w:space="0" w:color="67787B" w:themeColor="accent5"/>
        </w:tcBorders>
      </w:tcPr>
    </w:tblStylePr>
    <w:tblStylePr w:type="lastRow">
      <w:rPr>
        <w:b/>
        <w:bCs/>
        <w:color w:val="1F2123" w:themeColor="text2"/>
      </w:rPr>
      <w:tblPr/>
      <w:tcPr>
        <w:tcBorders>
          <w:top w:val="single" w:sz="8" w:space="0" w:color="67787B" w:themeColor="accent5"/>
          <w:bottom w:val="single" w:sz="8" w:space="0" w:color="67787B" w:themeColor="accent5"/>
        </w:tcBorders>
      </w:tcPr>
    </w:tblStylePr>
    <w:tblStylePr w:type="firstCol">
      <w:rPr>
        <w:b/>
        <w:bCs/>
      </w:rPr>
    </w:tblStylePr>
    <w:tblStylePr w:type="lastCol">
      <w:rPr>
        <w:b/>
        <w:bCs/>
      </w:rPr>
      <w:tblPr/>
      <w:tcPr>
        <w:tcBorders>
          <w:top w:val="single" w:sz="8" w:space="0" w:color="67787B" w:themeColor="accent5"/>
          <w:bottom w:val="single" w:sz="8" w:space="0" w:color="67787B" w:themeColor="accent5"/>
        </w:tcBorders>
      </w:tcPr>
    </w:tblStylePr>
    <w:tblStylePr w:type="band1Vert">
      <w:tblPr/>
      <w:tcPr>
        <w:shd w:val="clear" w:color="auto" w:fill="D8DEDF" w:themeFill="accent5" w:themeFillTint="3F"/>
      </w:tcPr>
    </w:tblStylePr>
    <w:tblStylePr w:type="band1Horz">
      <w:tblPr/>
      <w:tcPr>
        <w:shd w:val="clear" w:color="auto" w:fill="D8DEDF" w:themeFill="accent5" w:themeFillTint="3F"/>
      </w:tcPr>
    </w:tblStylePr>
  </w:style>
  <w:style w:type="table" w:styleId="OrtaListe1-Vurgu6">
    <w:name w:val="Medium List 1 Accent 6"/>
    <w:basedOn w:val="NormalTablo"/>
    <w:uiPriority w:val="65"/>
    <w:rsid w:val="00DF074B"/>
    <w:pPr>
      <w:spacing w:after="0" w:line="240" w:lineRule="auto"/>
    </w:pPr>
    <w:rPr>
      <w:color w:val="000000" w:themeColor="text1"/>
    </w:rPr>
    <w:tblPr>
      <w:tblStyleRowBandSize w:val="1"/>
      <w:tblStyleColBandSize w:val="1"/>
      <w:tblBorders>
        <w:top w:val="single" w:sz="8" w:space="0" w:color="9D936F" w:themeColor="accent6"/>
        <w:bottom w:val="single" w:sz="8" w:space="0" w:color="9D936F" w:themeColor="accent6"/>
      </w:tblBorders>
    </w:tblPr>
    <w:tblStylePr w:type="firstRow">
      <w:rPr>
        <w:rFonts w:asciiTheme="majorHAnsi" w:eastAsiaTheme="majorEastAsia" w:hAnsiTheme="majorHAnsi" w:cstheme="majorBidi"/>
      </w:rPr>
      <w:tblPr/>
      <w:tcPr>
        <w:tcBorders>
          <w:top w:val="nil"/>
          <w:bottom w:val="single" w:sz="8" w:space="0" w:color="9D936F" w:themeColor="accent6"/>
        </w:tcBorders>
      </w:tcPr>
    </w:tblStylePr>
    <w:tblStylePr w:type="lastRow">
      <w:rPr>
        <w:b/>
        <w:bCs/>
        <w:color w:val="1F2123" w:themeColor="text2"/>
      </w:rPr>
      <w:tblPr/>
      <w:tcPr>
        <w:tcBorders>
          <w:top w:val="single" w:sz="8" w:space="0" w:color="9D936F" w:themeColor="accent6"/>
          <w:bottom w:val="single" w:sz="8" w:space="0" w:color="9D936F" w:themeColor="accent6"/>
        </w:tcBorders>
      </w:tcPr>
    </w:tblStylePr>
    <w:tblStylePr w:type="firstCol">
      <w:rPr>
        <w:b/>
        <w:bCs/>
      </w:rPr>
    </w:tblStylePr>
    <w:tblStylePr w:type="lastCol">
      <w:rPr>
        <w:b/>
        <w:bCs/>
      </w:rPr>
      <w:tblPr/>
      <w:tcPr>
        <w:tcBorders>
          <w:top w:val="single" w:sz="8" w:space="0" w:color="9D936F" w:themeColor="accent6"/>
          <w:bottom w:val="single" w:sz="8" w:space="0" w:color="9D936F" w:themeColor="accent6"/>
        </w:tcBorders>
      </w:tcPr>
    </w:tblStylePr>
    <w:tblStylePr w:type="band1Vert">
      <w:tblPr/>
      <w:tcPr>
        <w:shd w:val="clear" w:color="auto" w:fill="E6E4DB" w:themeFill="accent6" w:themeFillTint="3F"/>
      </w:tcPr>
    </w:tblStylePr>
    <w:tblStylePr w:type="band1Horz">
      <w:tblPr/>
      <w:tcPr>
        <w:shd w:val="clear" w:color="auto" w:fill="E6E4DB" w:themeFill="accent6" w:themeFillTint="3F"/>
      </w:tcPr>
    </w:tblStylePr>
  </w:style>
  <w:style w:type="table" w:styleId="OrtaListe2">
    <w:name w:val="Medium List 2"/>
    <w:basedOn w:val="NormalTablo"/>
    <w:uiPriority w:val="66"/>
    <w:rsid w:val="00DF074B"/>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OrtaList2-Vurgu1">
    <w:name w:val="Medium List 2 Accent 1"/>
    <w:basedOn w:val="NormalTablo"/>
    <w:uiPriority w:val="66"/>
    <w:rsid w:val="00DF074B"/>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E97AD" w:themeColor="accent1"/>
        <w:left w:val="single" w:sz="8" w:space="0" w:color="7E97AD" w:themeColor="accent1"/>
        <w:bottom w:val="single" w:sz="8" w:space="0" w:color="7E97AD" w:themeColor="accent1"/>
        <w:right w:val="single" w:sz="8" w:space="0" w:color="7E97AD" w:themeColor="accent1"/>
      </w:tblBorders>
    </w:tblPr>
    <w:tblStylePr w:type="firstRow">
      <w:rPr>
        <w:sz w:val="24"/>
        <w:szCs w:val="24"/>
      </w:rPr>
      <w:tblPr/>
      <w:tcPr>
        <w:tcBorders>
          <w:top w:val="nil"/>
          <w:left w:val="nil"/>
          <w:bottom w:val="single" w:sz="24" w:space="0" w:color="7E97AD" w:themeColor="accent1"/>
          <w:right w:val="nil"/>
          <w:insideH w:val="nil"/>
          <w:insideV w:val="nil"/>
        </w:tcBorders>
        <w:shd w:val="clear" w:color="auto" w:fill="FFFFFF" w:themeFill="background1"/>
      </w:tcPr>
    </w:tblStylePr>
    <w:tblStylePr w:type="lastRow">
      <w:tblPr/>
      <w:tcPr>
        <w:tcBorders>
          <w:top w:val="single" w:sz="8" w:space="0" w:color="7E97A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E97AD" w:themeColor="accent1"/>
          <w:insideH w:val="nil"/>
          <w:insideV w:val="nil"/>
        </w:tcBorders>
        <w:shd w:val="clear" w:color="auto" w:fill="FFFFFF" w:themeFill="background1"/>
      </w:tcPr>
    </w:tblStylePr>
    <w:tblStylePr w:type="lastCol">
      <w:tblPr/>
      <w:tcPr>
        <w:tcBorders>
          <w:top w:val="nil"/>
          <w:left w:val="single" w:sz="8" w:space="0" w:color="7E97A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E5EA" w:themeFill="accent1" w:themeFillTint="3F"/>
      </w:tcPr>
    </w:tblStylePr>
    <w:tblStylePr w:type="band1Horz">
      <w:tblPr/>
      <w:tcPr>
        <w:tcBorders>
          <w:top w:val="nil"/>
          <w:bottom w:val="nil"/>
          <w:insideH w:val="nil"/>
          <w:insideV w:val="nil"/>
        </w:tcBorders>
        <w:shd w:val="clear" w:color="auto" w:fill="DFE5EA"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OrtaListe2-Vurgu2">
    <w:name w:val="Medium List 2 Accent 2"/>
    <w:basedOn w:val="NormalTablo"/>
    <w:uiPriority w:val="66"/>
    <w:rsid w:val="00DF074B"/>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CC8E60" w:themeColor="accent2"/>
        <w:left w:val="single" w:sz="8" w:space="0" w:color="CC8E60" w:themeColor="accent2"/>
        <w:bottom w:val="single" w:sz="8" w:space="0" w:color="CC8E60" w:themeColor="accent2"/>
        <w:right w:val="single" w:sz="8" w:space="0" w:color="CC8E60" w:themeColor="accent2"/>
      </w:tblBorders>
    </w:tblPr>
    <w:tblStylePr w:type="firstRow">
      <w:rPr>
        <w:sz w:val="24"/>
        <w:szCs w:val="24"/>
      </w:rPr>
      <w:tblPr/>
      <w:tcPr>
        <w:tcBorders>
          <w:top w:val="nil"/>
          <w:left w:val="nil"/>
          <w:bottom w:val="single" w:sz="24" w:space="0" w:color="CC8E60" w:themeColor="accent2"/>
          <w:right w:val="nil"/>
          <w:insideH w:val="nil"/>
          <w:insideV w:val="nil"/>
        </w:tcBorders>
        <w:shd w:val="clear" w:color="auto" w:fill="FFFFFF" w:themeFill="background1"/>
      </w:tcPr>
    </w:tblStylePr>
    <w:tblStylePr w:type="lastRow">
      <w:tblPr/>
      <w:tcPr>
        <w:tcBorders>
          <w:top w:val="single" w:sz="8" w:space="0" w:color="CC8E60"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CC8E60" w:themeColor="accent2"/>
          <w:insideH w:val="nil"/>
          <w:insideV w:val="nil"/>
        </w:tcBorders>
        <w:shd w:val="clear" w:color="auto" w:fill="FFFFFF" w:themeFill="background1"/>
      </w:tcPr>
    </w:tblStylePr>
    <w:tblStylePr w:type="lastCol">
      <w:tblPr/>
      <w:tcPr>
        <w:tcBorders>
          <w:top w:val="nil"/>
          <w:left w:val="single" w:sz="8" w:space="0" w:color="CC8E60"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2E2D7" w:themeFill="accent2" w:themeFillTint="3F"/>
      </w:tcPr>
    </w:tblStylePr>
    <w:tblStylePr w:type="band1Horz">
      <w:tblPr/>
      <w:tcPr>
        <w:tcBorders>
          <w:top w:val="nil"/>
          <w:bottom w:val="nil"/>
          <w:insideH w:val="nil"/>
          <w:insideV w:val="nil"/>
        </w:tcBorders>
        <w:shd w:val="clear" w:color="auto" w:fill="F2E2D7"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OrtaListe2-Vurgu3">
    <w:name w:val="Medium List 2 Accent 3"/>
    <w:basedOn w:val="NormalTablo"/>
    <w:uiPriority w:val="66"/>
    <w:rsid w:val="00DF074B"/>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A6A60" w:themeColor="accent3"/>
        <w:left w:val="single" w:sz="8" w:space="0" w:color="7A6A60" w:themeColor="accent3"/>
        <w:bottom w:val="single" w:sz="8" w:space="0" w:color="7A6A60" w:themeColor="accent3"/>
        <w:right w:val="single" w:sz="8" w:space="0" w:color="7A6A60" w:themeColor="accent3"/>
      </w:tblBorders>
    </w:tblPr>
    <w:tblStylePr w:type="firstRow">
      <w:rPr>
        <w:sz w:val="24"/>
        <w:szCs w:val="24"/>
      </w:rPr>
      <w:tblPr/>
      <w:tcPr>
        <w:tcBorders>
          <w:top w:val="nil"/>
          <w:left w:val="nil"/>
          <w:bottom w:val="single" w:sz="24" w:space="0" w:color="7A6A60" w:themeColor="accent3"/>
          <w:right w:val="nil"/>
          <w:insideH w:val="nil"/>
          <w:insideV w:val="nil"/>
        </w:tcBorders>
        <w:shd w:val="clear" w:color="auto" w:fill="FFFFFF" w:themeFill="background1"/>
      </w:tcPr>
    </w:tblStylePr>
    <w:tblStylePr w:type="lastRow">
      <w:tblPr/>
      <w:tcPr>
        <w:tcBorders>
          <w:top w:val="single" w:sz="8" w:space="0" w:color="7A6A60"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A6A60" w:themeColor="accent3"/>
          <w:insideH w:val="nil"/>
          <w:insideV w:val="nil"/>
        </w:tcBorders>
        <w:shd w:val="clear" w:color="auto" w:fill="FFFFFF" w:themeFill="background1"/>
      </w:tcPr>
    </w:tblStylePr>
    <w:tblStylePr w:type="lastCol">
      <w:tblPr/>
      <w:tcPr>
        <w:tcBorders>
          <w:top w:val="nil"/>
          <w:left w:val="single" w:sz="8" w:space="0" w:color="7A6A60"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9D6" w:themeFill="accent3" w:themeFillTint="3F"/>
      </w:tcPr>
    </w:tblStylePr>
    <w:tblStylePr w:type="band1Horz">
      <w:tblPr/>
      <w:tcPr>
        <w:tcBorders>
          <w:top w:val="nil"/>
          <w:bottom w:val="nil"/>
          <w:insideH w:val="nil"/>
          <w:insideV w:val="nil"/>
        </w:tcBorders>
        <w:shd w:val="clear" w:color="auto" w:fill="DFD9D6"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OrtaListe2-Vurgu4">
    <w:name w:val="Medium List 2 Accent 4"/>
    <w:basedOn w:val="NormalTablo"/>
    <w:uiPriority w:val="66"/>
    <w:rsid w:val="00DF074B"/>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B4936D" w:themeColor="accent4"/>
        <w:left w:val="single" w:sz="8" w:space="0" w:color="B4936D" w:themeColor="accent4"/>
        <w:bottom w:val="single" w:sz="8" w:space="0" w:color="B4936D" w:themeColor="accent4"/>
        <w:right w:val="single" w:sz="8" w:space="0" w:color="B4936D" w:themeColor="accent4"/>
      </w:tblBorders>
    </w:tblPr>
    <w:tblStylePr w:type="firstRow">
      <w:rPr>
        <w:sz w:val="24"/>
        <w:szCs w:val="24"/>
      </w:rPr>
      <w:tblPr/>
      <w:tcPr>
        <w:tcBorders>
          <w:top w:val="nil"/>
          <w:left w:val="nil"/>
          <w:bottom w:val="single" w:sz="24" w:space="0" w:color="B4936D" w:themeColor="accent4"/>
          <w:right w:val="nil"/>
          <w:insideH w:val="nil"/>
          <w:insideV w:val="nil"/>
        </w:tcBorders>
        <w:shd w:val="clear" w:color="auto" w:fill="FFFFFF" w:themeFill="background1"/>
      </w:tcPr>
    </w:tblStylePr>
    <w:tblStylePr w:type="lastRow">
      <w:tblPr/>
      <w:tcPr>
        <w:tcBorders>
          <w:top w:val="single" w:sz="8" w:space="0" w:color="B4936D"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4936D" w:themeColor="accent4"/>
          <w:insideH w:val="nil"/>
          <w:insideV w:val="nil"/>
        </w:tcBorders>
        <w:shd w:val="clear" w:color="auto" w:fill="FFFFFF" w:themeFill="background1"/>
      </w:tcPr>
    </w:tblStylePr>
    <w:tblStylePr w:type="lastCol">
      <w:tblPr/>
      <w:tcPr>
        <w:tcBorders>
          <w:top w:val="nil"/>
          <w:left w:val="single" w:sz="8" w:space="0" w:color="B4936D"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CE4DA" w:themeFill="accent4" w:themeFillTint="3F"/>
      </w:tcPr>
    </w:tblStylePr>
    <w:tblStylePr w:type="band1Horz">
      <w:tblPr/>
      <w:tcPr>
        <w:tcBorders>
          <w:top w:val="nil"/>
          <w:bottom w:val="nil"/>
          <w:insideH w:val="nil"/>
          <w:insideV w:val="nil"/>
        </w:tcBorders>
        <w:shd w:val="clear" w:color="auto" w:fill="ECE4DA"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OrtaListe2-Vurgu5">
    <w:name w:val="Medium List 2 Accent 5"/>
    <w:basedOn w:val="NormalTablo"/>
    <w:uiPriority w:val="66"/>
    <w:rsid w:val="00DF074B"/>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67787B" w:themeColor="accent5"/>
        <w:left w:val="single" w:sz="8" w:space="0" w:color="67787B" w:themeColor="accent5"/>
        <w:bottom w:val="single" w:sz="8" w:space="0" w:color="67787B" w:themeColor="accent5"/>
        <w:right w:val="single" w:sz="8" w:space="0" w:color="67787B" w:themeColor="accent5"/>
      </w:tblBorders>
    </w:tblPr>
    <w:tblStylePr w:type="firstRow">
      <w:rPr>
        <w:sz w:val="24"/>
        <w:szCs w:val="24"/>
      </w:rPr>
      <w:tblPr/>
      <w:tcPr>
        <w:tcBorders>
          <w:top w:val="nil"/>
          <w:left w:val="nil"/>
          <w:bottom w:val="single" w:sz="24" w:space="0" w:color="67787B" w:themeColor="accent5"/>
          <w:right w:val="nil"/>
          <w:insideH w:val="nil"/>
          <w:insideV w:val="nil"/>
        </w:tcBorders>
        <w:shd w:val="clear" w:color="auto" w:fill="FFFFFF" w:themeFill="background1"/>
      </w:tcPr>
    </w:tblStylePr>
    <w:tblStylePr w:type="lastRow">
      <w:tblPr/>
      <w:tcPr>
        <w:tcBorders>
          <w:top w:val="single" w:sz="8" w:space="0" w:color="67787B"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7787B" w:themeColor="accent5"/>
          <w:insideH w:val="nil"/>
          <w:insideV w:val="nil"/>
        </w:tcBorders>
        <w:shd w:val="clear" w:color="auto" w:fill="FFFFFF" w:themeFill="background1"/>
      </w:tcPr>
    </w:tblStylePr>
    <w:tblStylePr w:type="lastCol">
      <w:tblPr/>
      <w:tcPr>
        <w:tcBorders>
          <w:top w:val="nil"/>
          <w:left w:val="single" w:sz="8" w:space="0" w:color="67787B"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8DEDF" w:themeFill="accent5" w:themeFillTint="3F"/>
      </w:tcPr>
    </w:tblStylePr>
    <w:tblStylePr w:type="band1Horz">
      <w:tblPr/>
      <w:tcPr>
        <w:tcBorders>
          <w:top w:val="nil"/>
          <w:bottom w:val="nil"/>
          <w:insideH w:val="nil"/>
          <w:insideV w:val="nil"/>
        </w:tcBorders>
        <w:shd w:val="clear" w:color="auto" w:fill="D8DED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OrtaListe2-Vurgu6">
    <w:name w:val="Medium List 2 Accent 6"/>
    <w:basedOn w:val="NormalTablo"/>
    <w:uiPriority w:val="66"/>
    <w:rsid w:val="00DF074B"/>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9D936F" w:themeColor="accent6"/>
        <w:left w:val="single" w:sz="8" w:space="0" w:color="9D936F" w:themeColor="accent6"/>
        <w:bottom w:val="single" w:sz="8" w:space="0" w:color="9D936F" w:themeColor="accent6"/>
        <w:right w:val="single" w:sz="8" w:space="0" w:color="9D936F" w:themeColor="accent6"/>
      </w:tblBorders>
    </w:tblPr>
    <w:tblStylePr w:type="firstRow">
      <w:rPr>
        <w:sz w:val="24"/>
        <w:szCs w:val="24"/>
      </w:rPr>
      <w:tblPr/>
      <w:tcPr>
        <w:tcBorders>
          <w:top w:val="nil"/>
          <w:left w:val="nil"/>
          <w:bottom w:val="single" w:sz="24" w:space="0" w:color="9D936F" w:themeColor="accent6"/>
          <w:right w:val="nil"/>
          <w:insideH w:val="nil"/>
          <w:insideV w:val="nil"/>
        </w:tcBorders>
        <w:shd w:val="clear" w:color="auto" w:fill="FFFFFF" w:themeFill="background1"/>
      </w:tcPr>
    </w:tblStylePr>
    <w:tblStylePr w:type="lastRow">
      <w:tblPr/>
      <w:tcPr>
        <w:tcBorders>
          <w:top w:val="single" w:sz="8" w:space="0" w:color="9D936F"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D936F" w:themeColor="accent6"/>
          <w:insideH w:val="nil"/>
          <w:insideV w:val="nil"/>
        </w:tcBorders>
        <w:shd w:val="clear" w:color="auto" w:fill="FFFFFF" w:themeFill="background1"/>
      </w:tcPr>
    </w:tblStylePr>
    <w:tblStylePr w:type="lastCol">
      <w:tblPr/>
      <w:tcPr>
        <w:tcBorders>
          <w:top w:val="nil"/>
          <w:left w:val="single" w:sz="8" w:space="0" w:color="9D936F"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4DB" w:themeFill="accent6" w:themeFillTint="3F"/>
      </w:tcPr>
    </w:tblStylePr>
    <w:tblStylePr w:type="band1Horz">
      <w:tblPr/>
      <w:tcPr>
        <w:tcBorders>
          <w:top w:val="nil"/>
          <w:bottom w:val="nil"/>
          <w:insideH w:val="nil"/>
          <w:insideV w:val="nil"/>
        </w:tcBorders>
        <w:shd w:val="clear" w:color="auto" w:fill="E6E4DB"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OrtaGlgeleme1">
    <w:name w:val="Medium Shading 1"/>
    <w:basedOn w:val="NormalTablo"/>
    <w:uiPriority w:val="63"/>
    <w:rsid w:val="00DF074B"/>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OrtaGlgeleme1-Vurgu1">
    <w:name w:val="Medium Shading 1 Accent 1"/>
    <w:basedOn w:val="NormalTablo"/>
    <w:uiPriority w:val="63"/>
    <w:rsid w:val="00DF074B"/>
    <w:pPr>
      <w:spacing w:after="0" w:line="240" w:lineRule="auto"/>
    </w:pPr>
    <w:tblPr>
      <w:tblStyleRowBandSize w:val="1"/>
      <w:tblStyleColBandSize w:val="1"/>
      <w:tblBorders>
        <w:top w:val="single" w:sz="8" w:space="0" w:color="9EB0C1" w:themeColor="accent1" w:themeTint="BF"/>
        <w:left w:val="single" w:sz="8" w:space="0" w:color="9EB0C1" w:themeColor="accent1" w:themeTint="BF"/>
        <w:bottom w:val="single" w:sz="8" w:space="0" w:color="9EB0C1" w:themeColor="accent1" w:themeTint="BF"/>
        <w:right w:val="single" w:sz="8" w:space="0" w:color="9EB0C1" w:themeColor="accent1" w:themeTint="BF"/>
        <w:insideH w:val="single" w:sz="8" w:space="0" w:color="9EB0C1" w:themeColor="accent1" w:themeTint="BF"/>
      </w:tblBorders>
    </w:tblPr>
    <w:tblStylePr w:type="firstRow">
      <w:pPr>
        <w:spacing w:before="0" w:after="0" w:line="240" w:lineRule="auto"/>
      </w:pPr>
      <w:rPr>
        <w:b/>
        <w:bCs/>
        <w:color w:val="FFFFFF" w:themeColor="background1"/>
      </w:rPr>
      <w:tblPr/>
      <w:tcPr>
        <w:tcBorders>
          <w:top w:val="single" w:sz="8" w:space="0" w:color="9EB0C1" w:themeColor="accent1" w:themeTint="BF"/>
          <w:left w:val="single" w:sz="8" w:space="0" w:color="9EB0C1" w:themeColor="accent1" w:themeTint="BF"/>
          <w:bottom w:val="single" w:sz="8" w:space="0" w:color="9EB0C1" w:themeColor="accent1" w:themeTint="BF"/>
          <w:right w:val="single" w:sz="8" w:space="0" w:color="9EB0C1" w:themeColor="accent1" w:themeTint="BF"/>
          <w:insideH w:val="nil"/>
          <w:insideV w:val="nil"/>
        </w:tcBorders>
        <w:shd w:val="clear" w:color="auto" w:fill="7E97AD" w:themeFill="accent1"/>
      </w:tcPr>
    </w:tblStylePr>
    <w:tblStylePr w:type="lastRow">
      <w:pPr>
        <w:spacing w:before="0" w:after="0" w:line="240" w:lineRule="auto"/>
      </w:pPr>
      <w:rPr>
        <w:b/>
        <w:bCs/>
      </w:rPr>
      <w:tblPr/>
      <w:tcPr>
        <w:tcBorders>
          <w:top w:val="double" w:sz="6" w:space="0" w:color="9EB0C1" w:themeColor="accent1" w:themeTint="BF"/>
          <w:left w:val="single" w:sz="8" w:space="0" w:color="9EB0C1" w:themeColor="accent1" w:themeTint="BF"/>
          <w:bottom w:val="single" w:sz="8" w:space="0" w:color="9EB0C1" w:themeColor="accent1" w:themeTint="BF"/>
          <w:right w:val="single" w:sz="8" w:space="0" w:color="9EB0C1" w:themeColor="accent1" w:themeTint="BF"/>
          <w:insideH w:val="nil"/>
          <w:insideV w:val="nil"/>
        </w:tcBorders>
      </w:tcPr>
    </w:tblStylePr>
    <w:tblStylePr w:type="firstCol">
      <w:rPr>
        <w:b/>
        <w:bCs/>
      </w:rPr>
    </w:tblStylePr>
    <w:tblStylePr w:type="lastCol">
      <w:rPr>
        <w:b/>
        <w:bCs/>
      </w:rPr>
    </w:tblStylePr>
    <w:tblStylePr w:type="band1Vert">
      <w:tblPr/>
      <w:tcPr>
        <w:shd w:val="clear" w:color="auto" w:fill="DFE5EA" w:themeFill="accent1" w:themeFillTint="3F"/>
      </w:tcPr>
    </w:tblStylePr>
    <w:tblStylePr w:type="band1Horz">
      <w:tblPr/>
      <w:tcPr>
        <w:tcBorders>
          <w:insideH w:val="nil"/>
          <w:insideV w:val="nil"/>
        </w:tcBorders>
        <w:shd w:val="clear" w:color="auto" w:fill="DFE5EA" w:themeFill="accent1" w:themeFillTint="3F"/>
      </w:tcPr>
    </w:tblStylePr>
    <w:tblStylePr w:type="band2Horz">
      <w:tblPr/>
      <w:tcPr>
        <w:tcBorders>
          <w:insideH w:val="nil"/>
          <w:insideV w:val="nil"/>
        </w:tcBorders>
      </w:tcPr>
    </w:tblStylePr>
  </w:style>
  <w:style w:type="table" w:styleId="OrtaGlgeleme1-Vurgu2">
    <w:name w:val="Medium Shading 1 Accent 2"/>
    <w:basedOn w:val="NormalTablo"/>
    <w:uiPriority w:val="63"/>
    <w:rsid w:val="00DF074B"/>
    <w:pPr>
      <w:spacing w:after="0" w:line="240" w:lineRule="auto"/>
    </w:pPr>
    <w:tblPr>
      <w:tblStyleRowBandSize w:val="1"/>
      <w:tblStyleColBandSize w:val="1"/>
      <w:tblBorders>
        <w:top w:val="single" w:sz="8" w:space="0" w:color="D8AA87" w:themeColor="accent2" w:themeTint="BF"/>
        <w:left w:val="single" w:sz="8" w:space="0" w:color="D8AA87" w:themeColor="accent2" w:themeTint="BF"/>
        <w:bottom w:val="single" w:sz="8" w:space="0" w:color="D8AA87" w:themeColor="accent2" w:themeTint="BF"/>
        <w:right w:val="single" w:sz="8" w:space="0" w:color="D8AA87" w:themeColor="accent2" w:themeTint="BF"/>
        <w:insideH w:val="single" w:sz="8" w:space="0" w:color="D8AA87" w:themeColor="accent2" w:themeTint="BF"/>
      </w:tblBorders>
    </w:tblPr>
    <w:tblStylePr w:type="firstRow">
      <w:pPr>
        <w:spacing w:before="0" w:after="0" w:line="240" w:lineRule="auto"/>
      </w:pPr>
      <w:rPr>
        <w:b/>
        <w:bCs/>
        <w:color w:val="FFFFFF" w:themeColor="background1"/>
      </w:rPr>
      <w:tblPr/>
      <w:tcPr>
        <w:tcBorders>
          <w:top w:val="single" w:sz="8" w:space="0" w:color="D8AA87" w:themeColor="accent2" w:themeTint="BF"/>
          <w:left w:val="single" w:sz="8" w:space="0" w:color="D8AA87" w:themeColor="accent2" w:themeTint="BF"/>
          <w:bottom w:val="single" w:sz="8" w:space="0" w:color="D8AA87" w:themeColor="accent2" w:themeTint="BF"/>
          <w:right w:val="single" w:sz="8" w:space="0" w:color="D8AA87" w:themeColor="accent2" w:themeTint="BF"/>
          <w:insideH w:val="nil"/>
          <w:insideV w:val="nil"/>
        </w:tcBorders>
        <w:shd w:val="clear" w:color="auto" w:fill="CC8E60" w:themeFill="accent2"/>
      </w:tcPr>
    </w:tblStylePr>
    <w:tblStylePr w:type="lastRow">
      <w:pPr>
        <w:spacing w:before="0" w:after="0" w:line="240" w:lineRule="auto"/>
      </w:pPr>
      <w:rPr>
        <w:b/>
        <w:bCs/>
      </w:rPr>
      <w:tblPr/>
      <w:tcPr>
        <w:tcBorders>
          <w:top w:val="double" w:sz="6" w:space="0" w:color="D8AA87" w:themeColor="accent2" w:themeTint="BF"/>
          <w:left w:val="single" w:sz="8" w:space="0" w:color="D8AA87" w:themeColor="accent2" w:themeTint="BF"/>
          <w:bottom w:val="single" w:sz="8" w:space="0" w:color="D8AA87" w:themeColor="accent2" w:themeTint="BF"/>
          <w:right w:val="single" w:sz="8" w:space="0" w:color="D8AA87" w:themeColor="accent2" w:themeTint="BF"/>
          <w:insideH w:val="nil"/>
          <w:insideV w:val="nil"/>
        </w:tcBorders>
      </w:tcPr>
    </w:tblStylePr>
    <w:tblStylePr w:type="firstCol">
      <w:rPr>
        <w:b/>
        <w:bCs/>
      </w:rPr>
    </w:tblStylePr>
    <w:tblStylePr w:type="lastCol">
      <w:rPr>
        <w:b/>
        <w:bCs/>
      </w:rPr>
    </w:tblStylePr>
    <w:tblStylePr w:type="band1Vert">
      <w:tblPr/>
      <w:tcPr>
        <w:shd w:val="clear" w:color="auto" w:fill="F2E2D7" w:themeFill="accent2" w:themeFillTint="3F"/>
      </w:tcPr>
    </w:tblStylePr>
    <w:tblStylePr w:type="band1Horz">
      <w:tblPr/>
      <w:tcPr>
        <w:tcBorders>
          <w:insideH w:val="nil"/>
          <w:insideV w:val="nil"/>
        </w:tcBorders>
        <w:shd w:val="clear" w:color="auto" w:fill="F2E2D7" w:themeFill="accent2" w:themeFillTint="3F"/>
      </w:tcPr>
    </w:tblStylePr>
    <w:tblStylePr w:type="band2Horz">
      <w:tblPr/>
      <w:tcPr>
        <w:tcBorders>
          <w:insideH w:val="nil"/>
          <w:insideV w:val="nil"/>
        </w:tcBorders>
      </w:tcPr>
    </w:tblStylePr>
  </w:style>
  <w:style w:type="table" w:styleId="OrtaGlgeleme1-Vurgu3">
    <w:name w:val="Medium Shading 1 Accent 3"/>
    <w:basedOn w:val="NormalTablo"/>
    <w:uiPriority w:val="63"/>
    <w:rsid w:val="00DF074B"/>
    <w:pPr>
      <w:spacing w:after="0" w:line="240" w:lineRule="auto"/>
    </w:pPr>
    <w:tblPr>
      <w:tblStyleRowBandSize w:val="1"/>
      <w:tblStyleColBandSize w:val="1"/>
      <w:tblBorders>
        <w:top w:val="single" w:sz="8" w:space="0" w:color="9E8E84" w:themeColor="accent3" w:themeTint="BF"/>
        <w:left w:val="single" w:sz="8" w:space="0" w:color="9E8E84" w:themeColor="accent3" w:themeTint="BF"/>
        <w:bottom w:val="single" w:sz="8" w:space="0" w:color="9E8E84" w:themeColor="accent3" w:themeTint="BF"/>
        <w:right w:val="single" w:sz="8" w:space="0" w:color="9E8E84" w:themeColor="accent3" w:themeTint="BF"/>
        <w:insideH w:val="single" w:sz="8" w:space="0" w:color="9E8E84" w:themeColor="accent3" w:themeTint="BF"/>
      </w:tblBorders>
    </w:tblPr>
    <w:tblStylePr w:type="firstRow">
      <w:pPr>
        <w:spacing w:before="0" w:after="0" w:line="240" w:lineRule="auto"/>
      </w:pPr>
      <w:rPr>
        <w:b/>
        <w:bCs/>
        <w:color w:val="FFFFFF" w:themeColor="background1"/>
      </w:rPr>
      <w:tblPr/>
      <w:tcPr>
        <w:tcBorders>
          <w:top w:val="single" w:sz="8" w:space="0" w:color="9E8E84" w:themeColor="accent3" w:themeTint="BF"/>
          <w:left w:val="single" w:sz="8" w:space="0" w:color="9E8E84" w:themeColor="accent3" w:themeTint="BF"/>
          <w:bottom w:val="single" w:sz="8" w:space="0" w:color="9E8E84" w:themeColor="accent3" w:themeTint="BF"/>
          <w:right w:val="single" w:sz="8" w:space="0" w:color="9E8E84" w:themeColor="accent3" w:themeTint="BF"/>
          <w:insideH w:val="nil"/>
          <w:insideV w:val="nil"/>
        </w:tcBorders>
        <w:shd w:val="clear" w:color="auto" w:fill="7A6A60" w:themeFill="accent3"/>
      </w:tcPr>
    </w:tblStylePr>
    <w:tblStylePr w:type="lastRow">
      <w:pPr>
        <w:spacing w:before="0" w:after="0" w:line="240" w:lineRule="auto"/>
      </w:pPr>
      <w:rPr>
        <w:b/>
        <w:bCs/>
      </w:rPr>
      <w:tblPr/>
      <w:tcPr>
        <w:tcBorders>
          <w:top w:val="double" w:sz="6" w:space="0" w:color="9E8E84" w:themeColor="accent3" w:themeTint="BF"/>
          <w:left w:val="single" w:sz="8" w:space="0" w:color="9E8E84" w:themeColor="accent3" w:themeTint="BF"/>
          <w:bottom w:val="single" w:sz="8" w:space="0" w:color="9E8E84" w:themeColor="accent3" w:themeTint="BF"/>
          <w:right w:val="single" w:sz="8" w:space="0" w:color="9E8E84" w:themeColor="accent3" w:themeTint="BF"/>
          <w:insideH w:val="nil"/>
          <w:insideV w:val="nil"/>
        </w:tcBorders>
      </w:tcPr>
    </w:tblStylePr>
    <w:tblStylePr w:type="firstCol">
      <w:rPr>
        <w:b/>
        <w:bCs/>
      </w:rPr>
    </w:tblStylePr>
    <w:tblStylePr w:type="lastCol">
      <w:rPr>
        <w:b/>
        <w:bCs/>
      </w:rPr>
    </w:tblStylePr>
    <w:tblStylePr w:type="band1Vert">
      <w:tblPr/>
      <w:tcPr>
        <w:shd w:val="clear" w:color="auto" w:fill="DFD9D6" w:themeFill="accent3" w:themeFillTint="3F"/>
      </w:tcPr>
    </w:tblStylePr>
    <w:tblStylePr w:type="band1Horz">
      <w:tblPr/>
      <w:tcPr>
        <w:tcBorders>
          <w:insideH w:val="nil"/>
          <w:insideV w:val="nil"/>
        </w:tcBorders>
        <w:shd w:val="clear" w:color="auto" w:fill="DFD9D6" w:themeFill="accent3" w:themeFillTint="3F"/>
      </w:tcPr>
    </w:tblStylePr>
    <w:tblStylePr w:type="band2Horz">
      <w:tblPr/>
      <w:tcPr>
        <w:tcBorders>
          <w:insideH w:val="nil"/>
          <w:insideV w:val="nil"/>
        </w:tcBorders>
      </w:tcPr>
    </w:tblStylePr>
  </w:style>
  <w:style w:type="table" w:styleId="OrtaGlgeleme1-Vurgu4">
    <w:name w:val="Medium Shading 1 Accent 4"/>
    <w:basedOn w:val="NormalTablo"/>
    <w:uiPriority w:val="63"/>
    <w:rsid w:val="00DF074B"/>
    <w:pPr>
      <w:spacing w:after="0" w:line="240" w:lineRule="auto"/>
    </w:pPr>
    <w:tblPr>
      <w:tblStyleRowBandSize w:val="1"/>
      <w:tblStyleColBandSize w:val="1"/>
      <w:tblBorders>
        <w:top w:val="single" w:sz="8" w:space="0" w:color="C6AD91" w:themeColor="accent4" w:themeTint="BF"/>
        <w:left w:val="single" w:sz="8" w:space="0" w:color="C6AD91" w:themeColor="accent4" w:themeTint="BF"/>
        <w:bottom w:val="single" w:sz="8" w:space="0" w:color="C6AD91" w:themeColor="accent4" w:themeTint="BF"/>
        <w:right w:val="single" w:sz="8" w:space="0" w:color="C6AD91" w:themeColor="accent4" w:themeTint="BF"/>
        <w:insideH w:val="single" w:sz="8" w:space="0" w:color="C6AD91" w:themeColor="accent4" w:themeTint="BF"/>
      </w:tblBorders>
    </w:tblPr>
    <w:tblStylePr w:type="firstRow">
      <w:pPr>
        <w:spacing w:before="0" w:after="0" w:line="240" w:lineRule="auto"/>
      </w:pPr>
      <w:rPr>
        <w:b/>
        <w:bCs/>
        <w:color w:val="FFFFFF" w:themeColor="background1"/>
      </w:rPr>
      <w:tblPr/>
      <w:tcPr>
        <w:tcBorders>
          <w:top w:val="single" w:sz="8" w:space="0" w:color="C6AD91" w:themeColor="accent4" w:themeTint="BF"/>
          <w:left w:val="single" w:sz="8" w:space="0" w:color="C6AD91" w:themeColor="accent4" w:themeTint="BF"/>
          <w:bottom w:val="single" w:sz="8" w:space="0" w:color="C6AD91" w:themeColor="accent4" w:themeTint="BF"/>
          <w:right w:val="single" w:sz="8" w:space="0" w:color="C6AD91" w:themeColor="accent4" w:themeTint="BF"/>
          <w:insideH w:val="nil"/>
          <w:insideV w:val="nil"/>
        </w:tcBorders>
        <w:shd w:val="clear" w:color="auto" w:fill="B4936D" w:themeFill="accent4"/>
      </w:tcPr>
    </w:tblStylePr>
    <w:tblStylePr w:type="lastRow">
      <w:pPr>
        <w:spacing w:before="0" w:after="0" w:line="240" w:lineRule="auto"/>
      </w:pPr>
      <w:rPr>
        <w:b/>
        <w:bCs/>
      </w:rPr>
      <w:tblPr/>
      <w:tcPr>
        <w:tcBorders>
          <w:top w:val="double" w:sz="6" w:space="0" w:color="C6AD91" w:themeColor="accent4" w:themeTint="BF"/>
          <w:left w:val="single" w:sz="8" w:space="0" w:color="C6AD91" w:themeColor="accent4" w:themeTint="BF"/>
          <w:bottom w:val="single" w:sz="8" w:space="0" w:color="C6AD91" w:themeColor="accent4" w:themeTint="BF"/>
          <w:right w:val="single" w:sz="8" w:space="0" w:color="C6AD91" w:themeColor="accent4" w:themeTint="BF"/>
          <w:insideH w:val="nil"/>
          <w:insideV w:val="nil"/>
        </w:tcBorders>
      </w:tcPr>
    </w:tblStylePr>
    <w:tblStylePr w:type="firstCol">
      <w:rPr>
        <w:b/>
        <w:bCs/>
      </w:rPr>
    </w:tblStylePr>
    <w:tblStylePr w:type="lastCol">
      <w:rPr>
        <w:b/>
        <w:bCs/>
      </w:rPr>
    </w:tblStylePr>
    <w:tblStylePr w:type="band1Vert">
      <w:tblPr/>
      <w:tcPr>
        <w:shd w:val="clear" w:color="auto" w:fill="ECE4DA" w:themeFill="accent4" w:themeFillTint="3F"/>
      </w:tcPr>
    </w:tblStylePr>
    <w:tblStylePr w:type="band1Horz">
      <w:tblPr/>
      <w:tcPr>
        <w:tcBorders>
          <w:insideH w:val="nil"/>
          <w:insideV w:val="nil"/>
        </w:tcBorders>
        <w:shd w:val="clear" w:color="auto" w:fill="ECE4DA" w:themeFill="accent4" w:themeFillTint="3F"/>
      </w:tcPr>
    </w:tblStylePr>
    <w:tblStylePr w:type="band2Horz">
      <w:tblPr/>
      <w:tcPr>
        <w:tcBorders>
          <w:insideH w:val="nil"/>
          <w:insideV w:val="nil"/>
        </w:tcBorders>
      </w:tcPr>
    </w:tblStylePr>
  </w:style>
  <w:style w:type="table" w:styleId="OrtaGlgeleme1-Vurgu5">
    <w:name w:val="Medium Shading 1 Accent 5"/>
    <w:basedOn w:val="NormalTablo"/>
    <w:uiPriority w:val="63"/>
    <w:rsid w:val="00DF074B"/>
    <w:pPr>
      <w:spacing w:after="0" w:line="240" w:lineRule="auto"/>
    </w:pPr>
    <w:tblPr>
      <w:tblStyleRowBandSize w:val="1"/>
      <w:tblStyleColBandSize w:val="1"/>
      <w:tblBorders>
        <w:top w:val="single" w:sz="8" w:space="0" w:color="8B9B9E" w:themeColor="accent5" w:themeTint="BF"/>
        <w:left w:val="single" w:sz="8" w:space="0" w:color="8B9B9E" w:themeColor="accent5" w:themeTint="BF"/>
        <w:bottom w:val="single" w:sz="8" w:space="0" w:color="8B9B9E" w:themeColor="accent5" w:themeTint="BF"/>
        <w:right w:val="single" w:sz="8" w:space="0" w:color="8B9B9E" w:themeColor="accent5" w:themeTint="BF"/>
        <w:insideH w:val="single" w:sz="8" w:space="0" w:color="8B9B9E" w:themeColor="accent5" w:themeTint="BF"/>
      </w:tblBorders>
    </w:tblPr>
    <w:tblStylePr w:type="firstRow">
      <w:pPr>
        <w:spacing w:before="0" w:after="0" w:line="240" w:lineRule="auto"/>
      </w:pPr>
      <w:rPr>
        <w:b/>
        <w:bCs/>
        <w:color w:val="FFFFFF" w:themeColor="background1"/>
      </w:rPr>
      <w:tblPr/>
      <w:tcPr>
        <w:tcBorders>
          <w:top w:val="single" w:sz="8" w:space="0" w:color="8B9B9E" w:themeColor="accent5" w:themeTint="BF"/>
          <w:left w:val="single" w:sz="8" w:space="0" w:color="8B9B9E" w:themeColor="accent5" w:themeTint="BF"/>
          <w:bottom w:val="single" w:sz="8" w:space="0" w:color="8B9B9E" w:themeColor="accent5" w:themeTint="BF"/>
          <w:right w:val="single" w:sz="8" w:space="0" w:color="8B9B9E" w:themeColor="accent5" w:themeTint="BF"/>
          <w:insideH w:val="nil"/>
          <w:insideV w:val="nil"/>
        </w:tcBorders>
        <w:shd w:val="clear" w:color="auto" w:fill="67787B" w:themeFill="accent5"/>
      </w:tcPr>
    </w:tblStylePr>
    <w:tblStylePr w:type="lastRow">
      <w:pPr>
        <w:spacing w:before="0" w:after="0" w:line="240" w:lineRule="auto"/>
      </w:pPr>
      <w:rPr>
        <w:b/>
        <w:bCs/>
      </w:rPr>
      <w:tblPr/>
      <w:tcPr>
        <w:tcBorders>
          <w:top w:val="double" w:sz="6" w:space="0" w:color="8B9B9E" w:themeColor="accent5" w:themeTint="BF"/>
          <w:left w:val="single" w:sz="8" w:space="0" w:color="8B9B9E" w:themeColor="accent5" w:themeTint="BF"/>
          <w:bottom w:val="single" w:sz="8" w:space="0" w:color="8B9B9E" w:themeColor="accent5" w:themeTint="BF"/>
          <w:right w:val="single" w:sz="8" w:space="0" w:color="8B9B9E" w:themeColor="accent5" w:themeTint="BF"/>
          <w:insideH w:val="nil"/>
          <w:insideV w:val="nil"/>
        </w:tcBorders>
      </w:tcPr>
    </w:tblStylePr>
    <w:tblStylePr w:type="firstCol">
      <w:rPr>
        <w:b/>
        <w:bCs/>
      </w:rPr>
    </w:tblStylePr>
    <w:tblStylePr w:type="lastCol">
      <w:rPr>
        <w:b/>
        <w:bCs/>
      </w:rPr>
    </w:tblStylePr>
    <w:tblStylePr w:type="band1Vert">
      <w:tblPr/>
      <w:tcPr>
        <w:shd w:val="clear" w:color="auto" w:fill="D8DEDF" w:themeFill="accent5" w:themeFillTint="3F"/>
      </w:tcPr>
    </w:tblStylePr>
    <w:tblStylePr w:type="band1Horz">
      <w:tblPr/>
      <w:tcPr>
        <w:tcBorders>
          <w:insideH w:val="nil"/>
          <w:insideV w:val="nil"/>
        </w:tcBorders>
        <w:shd w:val="clear" w:color="auto" w:fill="D8DEDF" w:themeFill="accent5" w:themeFillTint="3F"/>
      </w:tcPr>
    </w:tblStylePr>
    <w:tblStylePr w:type="band2Horz">
      <w:tblPr/>
      <w:tcPr>
        <w:tcBorders>
          <w:insideH w:val="nil"/>
          <w:insideV w:val="nil"/>
        </w:tcBorders>
      </w:tcPr>
    </w:tblStylePr>
  </w:style>
  <w:style w:type="table" w:styleId="OrtaGlgeleme1-Vurgu6">
    <w:name w:val="Medium Shading 1 Accent 6"/>
    <w:basedOn w:val="NormalTablo"/>
    <w:uiPriority w:val="63"/>
    <w:rsid w:val="00DF074B"/>
    <w:pPr>
      <w:spacing w:after="0" w:line="240" w:lineRule="auto"/>
    </w:pPr>
    <w:tblPr>
      <w:tblStyleRowBandSize w:val="1"/>
      <w:tblStyleColBandSize w:val="1"/>
      <w:tblBorders>
        <w:top w:val="single" w:sz="8" w:space="0" w:color="B5AE93" w:themeColor="accent6" w:themeTint="BF"/>
        <w:left w:val="single" w:sz="8" w:space="0" w:color="B5AE93" w:themeColor="accent6" w:themeTint="BF"/>
        <w:bottom w:val="single" w:sz="8" w:space="0" w:color="B5AE93" w:themeColor="accent6" w:themeTint="BF"/>
        <w:right w:val="single" w:sz="8" w:space="0" w:color="B5AE93" w:themeColor="accent6" w:themeTint="BF"/>
        <w:insideH w:val="single" w:sz="8" w:space="0" w:color="B5AE93" w:themeColor="accent6" w:themeTint="BF"/>
      </w:tblBorders>
    </w:tblPr>
    <w:tblStylePr w:type="firstRow">
      <w:pPr>
        <w:spacing w:before="0" w:after="0" w:line="240" w:lineRule="auto"/>
      </w:pPr>
      <w:rPr>
        <w:b/>
        <w:bCs/>
        <w:color w:val="FFFFFF" w:themeColor="background1"/>
      </w:rPr>
      <w:tblPr/>
      <w:tcPr>
        <w:tcBorders>
          <w:top w:val="single" w:sz="8" w:space="0" w:color="B5AE93" w:themeColor="accent6" w:themeTint="BF"/>
          <w:left w:val="single" w:sz="8" w:space="0" w:color="B5AE93" w:themeColor="accent6" w:themeTint="BF"/>
          <w:bottom w:val="single" w:sz="8" w:space="0" w:color="B5AE93" w:themeColor="accent6" w:themeTint="BF"/>
          <w:right w:val="single" w:sz="8" w:space="0" w:color="B5AE93" w:themeColor="accent6" w:themeTint="BF"/>
          <w:insideH w:val="nil"/>
          <w:insideV w:val="nil"/>
        </w:tcBorders>
        <w:shd w:val="clear" w:color="auto" w:fill="9D936F" w:themeFill="accent6"/>
      </w:tcPr>
    </w:tblStylePr>
    <w:tblStylePr w:type="lastRow">
      <w:pPr>
        <w:spacing w:before="0" w:after="0" w:line="240" w:lineRule="auto"/>
      </w:pPr>
      <w:rPr>
        <w:b/>
        <w:bCs/>
      </w:rPr>
      <w:tblPr/>
      <w:tcPr>
        <w:tcBorders>
          <w:top w:val="double" w:sz="6" w:space="0" w:color="B5AE93" w:themeColor="accent6" w:themeTint="BF"/>
          <w:left w:val="single" w:sz="8" w:space="0" w:color="B5AE93" w:themeColor="accent6" w:themeTint="BF"/>
          <w:bottom w:val="single" w:sz="8" w:space="0" w:color="B5AE93" w:themeColor="accent6" w:themeTint="BF"/>
          <w:right w:val="single" w:sz="8" w:space="0" w:color="B5AE93" w:themeColor="accent6" w:themeTint="BF"/>
          <w:insideH w:val="nil"/>
          <w:insideV w:val="nil"/>
        </w:tcBorders>
      </w:tcPr>
    </w:tblStylePr>
    <w:tblStylePr w:type="firstCol">
      <w:rPr>
        <w:b/>
        <w:bCs/>
      </w:rPr>
    </w:tblStylePr>
    <w:tblStylePr w:type="lastCol">
      <w:rPr>
        <w:b/>
        <w:bCs/>
      </w:rPr>
    </w:tblStylePr>
    <w:tblStylePr w:type="band1Vert">
      <w:tblPr/>
      <w:tcPr>
        <w:shd w:val="clear" w:color="auto" w:fill="E6E4DB" w:themeFill="accent6" w:themeFillTint="3F"/>
      </w:tcPr>
    </w:tblStylePr>
    <w:tblStylePr w:type="band1Horz">
      <w:tblPr/>
      <w:tcPr>
        <w:tcBorders>
          <w:insideH w:val="nil"/>
          <w:insideV w:val="nil"/>
        </w:tcBorders>
        <w:shd w:val="clear" w:color="auto" w:fill="E6E4DB" w:themeFill="accent6" w:themeFillTint="3F"/>
      </w:tcPr>
    </w:tblStylePr>
    <w:tblStylePr w:type="band2Horz">
      <w:tblPr/>
      <w:tcPr>
        <w:tcBorders>
          <w:insideH w:val="nil"/>
          <w:insideV w:val="nil"/>
        </w:tcBorders>
      </w:tcPr>
    </w:tblStylePr>
  </w:style>
  <w:style w:type="table" w:styleId="OrtaGlgeleme2">
    <w:name w:val="Medium Shading 2"/>
    <w:basedOn w:val="NormalTablo"/>
    <w:uiPriority w:val="64"/>
    <w:rsid w:val="00DF074B"/>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OrtaGlgeleme2-Vurgu1">
    <w:name w:val="Medium Shading 2 Accent 1"/>
    <w:basedOn w:val="NormalTablo"/>
    <w:uiPriority w:val="64"/>
    <w:rsid w:val="00DF074B"/>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E97A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7E97AD" w:themeFill="accent1"/>
      </w:tcPr>
    </w:tblStylePr>
    <w:tblStylePr w:type="lastCol">
      <w:rPr>
        <w:b/>
        <w:bCs/>
        <w:color w:val="FFFFFF" w:themeColor="background1"/>
      </w:rPr>
      <w:tblPr/>
      <w:tcPr>
        <w:tcBorders>
          <w:left w:val="nil"/>
          <w:right w:val="nil"/>
          <w:insideH w:val="nil"/>
          <w:insideV w:val="nil"/>
        </w:tcBorders>
        <w:shd w:val="clear" w:color="auto" w:fill="7E97A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OrtaGlgeleme2-Vurgu2">
    <w:name w:val="Medium Shading 2 Accent 2"/>
    <w:basedOn w:val="NormalTablo"/>
    <w:uiPriority w:val="64"/>
    <w:rsid w:val="00DF074B"/>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C8E60"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C8E60" w:themeFill="accent2"/>
      </w:tcPr>
    </w:tblStylePr>
    <w:tblStylePr w:type="lastCol">
      <w:rPr>
        <w:b/>
        <w:bCs/>
        <w:color w:val="FFFFFF" w:themeColor="background1"/>
      </w:rPr>
      <w:tblPr/>
      <w:tcPr>
        <w:tcBorders>
          <w:left w:val="nil"/>
          <w:right w:val="nil"/>
          <w:insideH w:val="nil"/>
          <w:insideV w:val="nil"/>
        </w:tcBorders>
        <w:shd w:val="clear" w:color="auto" w:fill="CC8E60"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OrtaGlgeleme2-Vurgu3">
    <w:name w:val="Medium Shading 2 Accent 3"/>
    <w:basedOn w:val="NormalTablo"/>
    <w:uiPriority w:val="64"/>
    <w:rsid w:val="00DF074B"/>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A6A60"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7A6A60" w:themeFill="accent3"/>
      </w:tcPr>
    </w:tblStylePr>
    <w:tblStylePr w:type="lastCol">
      <w:rPr>
        <w:b/>
        <w:bCs/>
        <w:color w:val="FFFFFF" w:themeColor="background1"/>
      </w:rPr>
      <w:tblPr/>
      <w:tcPr>
        <w:tcBorders>
          <w:left w:val="nil"/>
          <w:right w:val="nil"/>
          <w:insideH w:val="nil"/>
          <w:insideV w:val="nil"/>
        </w:tcBorders>
        <w:shd w:val="clear" w:color="auto" w:fill="7A6A60"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OrtaGlgeleme2-Vurgu4">
    <w:name w:val="Medium Shading 2 Accent 4"/>
    <w:basedOn w:val="NormalTablo"/>
    <w:uiPriority w:val="64"/>
    <w:rsid w:val="00DF074B"/>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4936D"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4936D" w:themeFill="accent4"/>
      </w:tcPr>
    </w:tblStylePr>
    <w:tblStylePr w:type="lastCol">
      <w:rPr>
        <w:b/>
        <w:bCs/>
        <w:color w:val="FFFFFF" w:themeColor="background1"/>
      </w:rPr>
      <w:tblPr/>
      <w:tcPr>
        <w:tcBorders>
          <w:left w:val="nil"/>
          <w:right w:val="nil"/>
          <w:insideH w:val="nil"/>
          <w:insideV w:val="nil"/>
        </w:tcBorders>
        <w:shd w:val="clear" w:color="auto" w:fill="B4936D"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OrtaGlgeleme2-Vurgu5">
    <w:name w:val="Medium Shading 2 Accent 5"/>
    <w:basedOn w:val="NormalTablo"/>
    <w:uiPriority w:val="64"/>
    <w:rsid w:val="00DF074B"/>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7787B"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7787B" w:themeFill="accent5"/>
      </w:tcPr>
    </w:tblStylePr>
    <w:tblStylePr w:type="lastCol">
      <w:rPr>
        <w:b/>
        <w:bCs/>
        <w:color w:val="FFFFFF" w:themeColor="background1"/>
      </w:rPr>
      <w:tblPr/>
      <w:tcPr>
        <w:tcBorders>
          <w:left w:val="nil"/>
          <w:right w:val="nil"/>
          <w:insideH w:val="nil"/>
          <w:insideV w:val="nil"/>
        </w:tcBorders>
        <w:shd w:val="clear" w:color="auto" w:fill="67787B"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OrtaGlgeleme2-Vurgu6">
    <w:name w:val="Medium Shading 2 Accent 6"/>
    <w:basedOn w:val="NormalTablo"/>
    <w:uiPriority w:val="64"/>
    <w:rsid w:val="00DF074B"/>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D936F"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D936F" w:themeFill="accent6"/>
      </w:tcPr>
    </w:tblStylePr>
    <w:tblStylePr w:type="lastCol">
      <w:rPr>
        <w:b/>
        <w:bCs/>
        <w:color w:val="FFFFFF" w:themeColor="background1"/>
      </w:rPr>
      <w:tblPr/>
      <w:tcPr>
        <w:tcBorders>
          <w:left w:val="nil"/>
          <w:right w:val="nil"/>
          <w:insideH w:val="nil"/>
          <w:insideV w:val="nil"/>
        </w:tcBorders>
        <w:shd w:val="clear" w:color="auto" w:fill="9D936F"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paragraph" w:styleId="letistBilgisi">
    <w:name w:val="Message Header"/>
    <w:basedOn w:val="Normal"/>
    <w:link w:val="letistBilgisiChar"/>
    <w:uiPriority w:val="99"/>
    <w:semiHidden/>
    <w:unhideWhenUsed/>
    <w:rsid w:val="00DF074B"/>
    <w:pPr>
      <w:pBdr>
        <w:top w:val="single" w:sz="6" w:space="1" w:color="auto"/>
        <w:left w:val="single" w:sz="6" w:space="1" w:color="auto"/>
        <w:bottom w:val="single" w:sz="6" w:space="1" w:color="auto"/>
        <w:right w:val="single" w:sz="6" w:space="1" w:color="auto"/>
      </w:pBdr>
      <w:shd w:val="pct20" w:color="auto" w:fill="auto"/>
      <w:spacing w:after="0" w:line="240" w:lineRule="auto"/>
      <w:ind w:left="1080" w:hanging="1080"/>
    </w:pPr>
    <w:rPr>
      <w:rFonts w:asciiTheme="majorHAnsi" w:eastAsiaTheme="majorEastAsia" w:hAnsiTheme="majorHAnsi" w:cstheme="majorBidi"/>
      <w:sz w:val="24"/>
    </w:rPr>
  </w:style>
  <w:style w:type="character" w:customStyle="1" w:styleId="letistBilgisiChar">
    <w:name w:val="İleti Üst Bilgisi Char"/>
    <w:basedOn w:val="VarsaylanParagrafYazTipi"/>
    <w:link w:val="letistBilgisi"/>
    <w:uiPriority w:val="99"/>
    <w:semiHidden/>
    <w:rsid w:val="00DF074B"/>
    <w:rPr>
      <w:rFonts w:asciiTheme="majorHAnsi" w:eastAsiaTheme="majorEastAsia" w:hAnsiTheme="majorHAnsi" w:cstheme="majorBidi"/>
      <w:sz w:val="24"/>
      <w:shd w:val="pct20" w:color="auto" w:fill="auto"/>
    </w:rPr>
  </w:style>
  <w:style w:type="paragraph" w:styleId="NormalWeb">
    <w:name w:val="Normal (Web)"/>
    <w:basedOn w:val="Normal"/>
    <w:uiPriority w:val="99"/>
    <w:semiHidden/>
    <w:unhideWhenUsed/>
    <w:rsid w:val="00DF074B"/>
    <w:rPr>
      <w:rFonts w:ascii="Times New Roman" w:hAnsi="Times New Roman" w:cs="Times New Roman"/>
      <w:sz w:val="24"/>
    </w:rPr>
  </w:style>
  <w:style w:type="paragraph" w:styleId="NormalGirinti">
    <w:name w:val="Normal Indent"/>
    <w:basedOn w:val="Normal"/>
    <w:uiPriority w:val="99"/>
    <w:semiHidden/>
    <w:unhideWhenUsed/>
    <w:rsid w:val="00DF074B"/>
    <w:pPr>
      <w:ind w:left="720"/>
    </w:pPr>
  </w:style>
  <w:style w:type="paragraph" w:styleId="NotBal">
    <w:name w:val="Note Heading"/>
    <w:basedOn w:val="Normal"/>
    <w:next w:val="Normal"/>
    <w:link w:val="NotBalChar"/>
    <w:uiPriority w:val="99"/>
    <w:semiHidden/>
    <w:unhideWhenUsed/>
    <w:rsid w:val="00DF074B"/>
    <w:pPr>
      <w:spacing w:after="0" w:line="240" w:lineRule="auto"/>
    </w:pPr>
  </w:style>
  <w:style w:type="character" w:customStyle="1" w:styleId="NotBalChar">
    <w:name w:val="Not Başlığı Char"/>
    <w:basedOn w:val="VarsaylanParagrafYazTipi"/>
    <w:link w:val="NotBal"/>
    <w:uiPriority w:val="99"/>
    <w:semiHidden/>
    <w:rsid w:val="00DF074B"/>
  </w:style>
  <w:style w:type="character" w:styleId="SayfaNumaras">
    <w:name w:val="page number"/>
    <w:basedOn w:val="VarsaylanParagrafYazTipi"/>
    <w:uiPriority w:val="99"/>
    <w:semiHidden/>
    <w:unhideWhenUsed/>
    <w:rsid w:val="00DF074B"/>
  </w:style>
  <w:style w:type="paragraph" w:styleId="DzMetin">
    <w:name w:val="Plain Text"/>
    <w:basedOn w:val="Normal"/>
    <w:link w:val="DzMetinChar"/>
    <w:uiPriority w:val="99"/>
    <w:semiHidden/>
    <w:unhideWhenUsed/>
    <w:rsid w:val="00DF074B"/>
    <w:pPr>
      <w:spacing w:after="0" w:line="240" w:lineRule="auto"/>
    </w:pPr>
    <w:rPr>
      <w:rFonts w:ascii="Consolas" w:hAnsi="Consolas" w:cs="Consolas"/>
      <w:sz w:val="21"/>
    </w:rPr>
  </w:style>
  <w:style w:type="character" w:customStyle="1" w:styleId="DzMetinChar">
    <w:name w:val="Düz Metin Char"/>
    <w:basedOn w:val="VarsaylanParagrafYazTipi"/>
    <w:link w:val="DzMetin"/>
    <w:uiPriority w:val="99"/>
    <w:semiHidden/>
    <w:rsid w:val="00DF074B"/>
    <w:rPr>
      <w:rFonts w:ascii="Consolas" w:hAnsi="Consolas" w:cs="Consolas"/>
      <w:sz w:val="21"/>
    </w:rPr>
  </w:style>
  <w:style w:type="paragraph" w:styleId="Selamlama">
    <w:name w:val="Salutation"/>
    <w:basedOn w:val="Normal"/>
    <w:next w:val="Normal"/>
    <w:link w:val="SelamlamaChar"/>
    <w:uiPriority w:val="99"/>
    <w:semiHidden/>
    <w:unhideWhenUsed/>
    <w:rsid w:val="00DF074B"/>
  </w:style>
  <w:style w:type="character" w:customStyle="1" w:styleId="SelamlamaChar">
    <w:name w:val="Selamlama Char"/>
    <w:basedOn w:val="VarsaylanParagrafYazTipi"/>
    <w:link w:val="Selamlama"/>
    <w:uiPriority w:val="99"/>
    <w:semiHidden/>
    <w:rsid w:val="00DF074B"/>
  </w:style>
  <w:style w:type="paragraph" w:styleId="mza">
    <w:name w:val="Signature"/>
    <w:basedOn w:val="Normal"/>
    <w:link w:val="mzaChar"/>
    <w:uiPriority w:val="20"/>
    <w:unhideWhenUsed/>
    <w:qFormat/>
    <w:rsid w:val="00DF074B"/>
    <w:pPr>
      <w:spacing w:before="720" w:after="0" w:line="312" w:lineRule="auto"/>
      <w:contextualSpacing/>
    </w:pPr>
  </w:style>
  <w:style w:type="character" w:customStyle="1" w:styleId="mzaChar">
    <w:name w:val="İmza Char"/>
    <w:basedOn w:val="VarsaylanParagrafYazTipi"/>
    <w:link w:val="mza"/>
    <w:uiPriority w:val="20"/>
    <w:rsid w:val="00DF074B"/>
    <w:rPr>
      <w:kern w:val="20"/>
    </w:rPr>
  </w:style>
  <w:style w:type="character" w:styleId="Gl">
    <w:name w:val="Strong"/>
    <w:basedOn w:val="VarsaylanParagrafYazTipi"/>
    <w:uiPriority w:val="1"/>
    <w:unhideWhenUsed/>
    <w:qFormat/>
    <w:rsid w:val="00DF074B"/>
    <w:rPr>
      <w:b/>
      <w:bCs/>
    </w:rPr>
  </w:style>
  <w:style w:type="paragraph" w:styleId="Altyaz">
    <w:name w:val="Subtitle"/>
    <w:basedOn w:val="Normal"/>
    <w:next w:val="Normal"/>
    <w:link w:val="AltyazChar"/>
    <w:uiPriority w:val="19"/>
    <w:unhideWhenUsed/>
    <w:qFormat/>
    <w:rsid w:val="00DF074B"/>
    <w:pPr>
      <w:numPr>
        <w:ilvl w:val="1"/>
      </w:numPr>
      <w:ind w:left="432" w:right="1080"/>
    </w:pPr>
    <w:rPr>
      <w:rFonts w:asciiTheme="majorHAnsi" w:eastAsiaTheme="majorEastAsia" w:hAnsiTheme="majorHAnsi" w:cstheme="majorBidi"/>
      <w:caps/>
      <w:color w:val="7E97AD" w:themeColor="accent1"/>
      <w:sz w:val="56"/>
    </w:rPr>
  </w:style>
  <w:style w:type="character" w:customStyle="1" w:styleId="AltyazChar">
    <w:name w:val="Altyazı Char"/>
    <w:basedOn w:val="VarsaylanParagrafYazTipi"/>
    <w:link w:val="Altyaz"/>
    <w:uiPriority w:val="19"/>
    <w:rsid w:val="00DF074B"/>
    <w:rPr>
      <w:rFonts w:asciiTheme="majorHAnsi" w:eastAsiaTheme="majorEastAsia" w:hAnsiTheme="majorHAnsi" w:cstheme="majorBidi"/>
      <w:caps/>
      <w:color w:val="7E97AD" w:themeColor="accent1"/>
      <w:kern w:val="20"/>
      <w:sz w:val="56"/>
    </w:rPr>
  </w:style>
  <w:style w:type="character" w:styleId="HafifVurgulama">
    <w:name w:val="Subtle Emphasis"/>
    <w:basedOn w:val="VarsaylanParagrafYazTipi"/>
    <w:uiPriority w:val="19"/>
    <w:semiHidden/>
    <w:unhideWhenUsed/>
    <w:rsid w:val="00DF074B"/>
    <w:rPr>
      <w:i/>
      <w:iCs/>
      <w:color w:val="808080" w:themeColor="text1" w:themeTint="7F"/>
    </w:rPr>
  </w:style>
  <w:style w:type="character" w:styleId="HafifBavuru">
    <w:name w:val="Subtle Reference"/>
    <w:basedOn w:val="VarsaylanParagrafYazTipi"/>
    <w:uiPriority w:val="31"/>
    <w:semiHidden/>
    <w:unhideWhenUsed/>
    <w:rsid w:val="00DF074B"/>
    <w:rPr>
      <w:smallCaps/>
      <w:color w:val="CC8E60" w:themeColor="accent2"/>
      <w:u w:val="single"/>
    </w:rPr>
  </w:style>
  <w:style w:type="table" w:styleId="Tablo3Befektler1">
    <w:name w:val="Table 3D effects 1"/>
    <w:basedOn w:val="NormalTablo"/>
    <w:uiPriority w:val="99"/>
    <w:semiHidden/>
    <w:unhideWhenUsed/>
    <w:rsid w:val="00DF074B"/>
    <w:pPr>
      <w:spacing w:line="300" w:lineRule="auto"/>
    </w:pPr>
    <w:rPr>
      <w:color w:val="auto"/>
    </w:r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o3Befektler2">
    <w:name w:val="Table 3D effects 2"/>
    <w:basedOn w:val="NormalTablo"/>
    <w:uiPriority w:val="99"/>
    <w:semiHidden/>
    <w:unhideWhenUsed/>
    <w:rsid w:val="00DF074B"/>
    <w:pPr>
      <w:spacing w:line="300" w:lineRule="auto"/>
    </w:pPr>
    <w:rPr>
      <w:color w:val="auto"/>
    </w:r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o3Befektler3">
    <w:name w:val="Table 3D effects 3"/>
    <w:basedOn w:val="NormalTablo"/>
    <w:uiPriority w:val="99"/>
    <w:semiHidden/>
    <w:unhideWhenUsed/>
    <w:rsid w:val="00DF074B"/>
    <w:pPr>
      <w:spacing w:line="300" w:lineRule="auto"/>
    </w:pPr>
    <w:rPr>
      <w:color w:val="auto"/>
    </w:r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oKlasik1">
    <w:name w:val="Table Classic 1"/>
    <w:basedOn w:val="NormalTablo"/>
    <w:uiPriority w:val="99"/>
    <w:semiHidden/>
    <w:unhideWhenUsed/>
    <w:rsid w:val="00DF074B"/>
    <w:pPr>
      <w:spacing w:line="300" w:lineRule="auto"/>
    </w:pPr>
    <w:rPr>
      <w:color w:val="auto"/>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oKlasik2">
    <w:name w:val="Table Classic 2"/>
    <w:basedOn w:val="NormalTablo"/>
    <w:uiPriority w:val="99"/>
    <w:semiHidden/>
    <w:unhideWhenUsed/>
    <w:rsid w:val="00DF074B"/>
    <w:pPr>
      <w:spacing w:line="300" w:lineRule="auto"/>
    </w:pPr>
    <w:rPr>
      <w:color w:val="auto"/>
    </w:r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oKlasik3">
    <w:name w:val="Table Classic 3"/>
    <w:basedOn w:val="NormalTablo"/>
    <w:uiPriority w:val="99"/>
    <w:semiHidden/>
    <w:unhideWhenUsed/>
    <w:rsid w:val="00DF074B"/>
    <w:pPr>
      <w:spacing w:line="300" w:lineRule="auto"/>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oKlasik4">
    <w:name w:val="Table Classic 4"/>
    <w:basedOn w:val="NormalTablo"/>
    <w:uiPriority w:val="99"/>
    <w:semiHidden/>
    <w:unhideWhenUsed/>
    <w:rsid w:val="00DF074B"/>
    <w:pPr>
      <w:spacing w:line="300" w:lineRule="auto"/>
    </w:pPr>
    <w:rPr>
      <w:color w:val="auto"/>
    </w:r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oRenkli1">
    <w:name w:val="Table Colorful 1"/>
    <w:basedOn w:val="NormalTablo"/>
    <w:uiPriority w:val="99"/>
    <w:semiHidden/>
    <w:unhideWhenUsed/>
    <w:rsid w:val="00DF074B"/>
    <w:pPr>
      <w:spacing w:line="300" w:lineRule="auto"/>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oRenkli2">
    <w:name w:val="Table Colorful 2"/>
    <w:basedOn w:val="NormalTablo"/>
    <w:uiPriority w:val="99"/>
    <w:semiHidden/>
    <w:unhideWhenUsed/>
    <w:rsid w:val="00DF074B"/>
    <w:pPr>
      <w:spacing w:line="300" w:lineRule="auto"/>
    </w:pPr>
    <w:rPr>
      <w:color w:val="auto"/>
    </w:r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oRenkli3">
    <w:name w:val="Table Colorful 3"/>
    <w:basedOn w:val="NormalTablo"/>
    <w:uiPriority w:val="99"/>
    <w:semiHidden/>
    <w:unhideWhenUsed/>
    <w:rsid w:val="00DF074B"/>
    <w:pPr>
      <w:spacing w:line="300" w:lineRule="auto"/>
    </w:pPr>
    <w:rPr>
      <w:color w:val="auto"/>
    </w:r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oStunlar1">
    <w:name w:val="Table Columns 1"/>
    <w:basedOn w:val="NormalTablo"/>
    <w:uiPriority w:val="99"/>
    <w:semiHidden/>
    <w:unhideWhenUsed/>
    <w:rsid w:val="00DF074B"/>
    <w:pPr>
      <w:spacing w:line="300" w:lineRule="auto"/>
    </w:pPr>
    <w:rPr>
      <w:b/>
      <w:bCs/>
      <w:color w:val="auto"/>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oStunlar2">
    <w:name w:val="Table Columns 2"/>
    <w:basedOn w:val="NormalTablo"/>
    <w:uiPriority w:val="99"/>
    <w:semiHidden/>
    <w:unhideWhenUsed/>
    <w:rsid w:val="00DF074B"/>
    <w:pPr>
      <w:spacing w:line="300" w:lineRule="auto"/>
    </w:pPr>
    <w:rPr>
      <w:b/>
      <w:bCs/>
      <w:color w:val="auto"/>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oStunlar3">
    <w:name w:val="Table Columns 3"/>
    <w:basedOn w:val="NormalTablo"/>
    <w:uiPriority w:val="99"/>
    <w:semiHidden/>
    <w:unhideWhenUsed/>
    <w:rsid w:val="00DF074B"/>
    <w:pPr>
      <w:spacing w:line="300" w:lineRule="auto"/>
    </w:pPr>
    <w:rPr>
      <w:b/>
      <w:bCs/>
      <w:color w:val="auto"/>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oStunlar4">
    <w:name w:val="Table Columns 4"/>
    <w:basedOn w:val="NormalTablo"/>
    <w:uiPriority w:val="99"/>
    <w:semiHidden/>
    <w:unhideWhenUsed/>
    <w:rsid w:val="00DF074B"/>
    <w:pPr>
      <w:spacing w:line="300" w:lineRule="auto"/>
    </w:pPr>
    <w:rPr>
      <w:color w:val="auto"/>
    </w:r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oStunlar5">
    <w:name w:val="Table Columns 5"/>
    <w:basedOn w:val="NormalTablo"/>
    <w:uiPriority w:val="99"/>
    <w:semiHidden/>
    <w:unhideWhenUsed/>
    <w:rsid w:val="00DF074B"/>
    <w:pPr>
      <w:spacing w:line="300" w:lineRule="auto"/>
    </w:pPr>
    <w:rPr>
      <w:color w:val="auto"/>
    </w:r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oada">
    <w:name w:val="Table Contemporary"/>
    <w:basedOn w:val="NormalTablo"/>
    <w:uiPriority w:val="99"/>
    <w:semiHidden/>
    <w:unhideWhenUsed/>
    <w:rsid w:val="00DF074B"/>
    <w:pPr>
      <w:spacing w:line="300" w:lineRule="auto"/>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oZarif">
    <w:name w:val="Table Elegant"/>
    <w:basedOn w:val="NormalTablo"/>
    <w:uiPriority w:val="99"/>
    <w:semiHidden/>
    <w:unhideWhenUsed/>
    <w:rsid w:val="00DF074B"/>
    <w:pPr>
      <w:spacing w:line="300" w:lineRule="auto"/>
    </w:pPr>
    <w:rPr>
      <w:color w:val="auto"/>
    </w:r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oKlavuz1">
    <w:name w:val="Table Grid 1"/>
    <w:basedOn w:val="NormalTablo"/>
    <w:uiPriority w:val="99"/>
    <w:semiHidden/>
    <w:unhideWhenUsed/>
    <w:rsid w:val="00DF074B"/>
    <w:pPr>
      <w:spacing w:line="300" w:lineRule="auto"/>
    </w:pPr>
    <w:rPr>
      <w:color w:val="auto"/>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oKlavuz2">
    <w:name w:val="Table Grid 2"/>
    <w:basedOn w:val="NormalTablo"/>
    <w:uiPriority w:val="99"/>
    <w:semiHidden/>
    <w:unhideWhenUsed/>
    <w:rsid w:val="00DF074B"/>
    <w:pPr>
      <w:spacing w:line="300" w:lineRule="auto"/>
    </w:pPr>
    <w:rPr>
      <w:color w:val="auto"/>
    </w:r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oKlavuz3">
    <w:name w:val="Table Grid 3"/>
    <w:basedOn w:val="NormalTablo"/>
    <w:uiPriority w:val="99"/>
    <w:semiHidden/>
    <w:unhideWhenUsed/>
    <w:rsid w:val="00DF074B"/>
    <w:pPr>
      <w:spacing w:line="300" w:lineRule="auto"/>
    </w:pPr>
    <w:rPr>
      <w:color w:val="auto"/>
    </w:r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oKlavuz4">
    <w:name w:val="Table Grid 4"/>
    <w:basedOn w:val="NormalTablo"/>
    <w:uiPriority w:val="99"/>
    <w:semiHidden/>
    <w:unhideWhenUsed/>
    <w:rsid w:val="00DF074B"/>
    <w:pPr>
      <w:spacing w:line="300" w:lineRule="auto"/>
    </w:pPr>
    <w:rPr>
      <w:color w:val="auto"/>
    </w:r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oKlavuz5">
    <w:name w:val="Table Grid 5"/>
    <w:basedOn w:val="NormalTablo"/>
    <w:uiPriority w:val="99"/>
    <w:semiHidden/>
    <w:unhideWhenUsed/>
    <w:rsid w:val="00DF074B"/>
    <w:pPr>
      <w:spacing w:line="300" w:lineRule="auto"/>
    </w:pPr>
    <w:rPr>
      <w:color w:val="auto"/>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oKlavuz6">
    <w:name w:val="Table Grid 6"/>
    <w:basedOn w:val="NormalTablo"/>
    <w:uiPriority w:val="99"/>
    <w:semiHidden/>
    <w:unhideWhenUsed/>
    <w:rsid w:val="00DF074B"/>
    <w:pPr>
      <w:spacing w:line="300" w:lineRule="auto"/>
    </w:pPr>
    <w:rPr>
      <w:color w:val="auto"/>
    </w:r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oKlavuz7">
    <w:name w:val="Table Grid 7"/>
    <w:basedOn w:val="NormalTablo"/>
    <w:uiPriority w:val="99"/>
    <w:semiHidden/>
    <w:unhideWhenUsed/>
    <w:rsid w:val="00DF074B"/>
    <w:pPr>
      <w:spacing w:line="300" w:lineRule="auto"/>
    </w:pPr>
    <w:rPr>
      <w:b/>
      <w:bCs/>
      <w:color w:val="auto"/>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oKlavuz8">
    <w:name w:val="Table Grid 8"/>
    <w:basedOn w:val="NormalTablo"/>
    <w:uiPriority w:val="99"/>
    <w:semiHidden/>
    <w:unhideWhenUsed/>
    <w:rsid w:val="00DF074B"/>
    <w:pPr>
      <w:spacing w:line="300" w:lineRule="auto"/>
    </w:pPr>
    <w:rPr>
      <w:color w:val="auto"/>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oListe1">
    <w:name w:val="Table List 1"/>
    <w:basedOn w:val="NormalTablo"/>
    <w:uiPriority w:val="99"/>
    <w:semiHidden/>
    <w:unhideWhenUsed/>
    <w:rsid w:val="00DF074B"/>
    <w:pPr>
      <w:spacing w:line="300" w:lineRule="auto"/>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oListe2">
    <w:name w:val="Table List 2"/>
    <w:basedOn w:val="NormalTablo"/>
    <w:uiPriority w:val="99"/>
    <w:semiHidden/>
    <w:unhideWhenUsed/>
    <w:rsid w:val="00DF074B"/>
    <w:pPr>
      <w:spacing w:line="300" w:lineRule="auto"/>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oListe3">
    <w:name w:val="Table List 3"/>
    <w:basedOn w:val="NormalTablo"/>
    <w:uiPriority w:val="99"/>
    <w:semiHidden/>
    <w:unhideWhenUsed/>
    <w:rsid w:val="00DF074B"/>
    <w:pPr>
      <w:spacing w:line="300" w:lineRule="auto"/>
    </w:pPr>
    <w:rPr>
      <w:color w:val="auto"/>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oListe4">
    <w:name w:val="Table List 4"/>
    <w:basedOn w:val="NormalTablo"/>
    <w:unhideWhenUsed/>
    <w:rsid w:val="00DF074B"/>
    <w:pPr>
      <w:spacing w:line="300" w:lineRule="auto"/>
    </w:pPr>
    <w:rPr>
      <w:color w:val="auto"/>
    </w:r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oListe5">
    <w:name w:val="Table List 5"/>
    <w:basedOn w:val="NormalTablo"/>
    <w:unhideWhenUsed/>
    <w:rsid w:val="00DF074B"/>
    <w:pPr>
      <w:spacing w:line="300" w:lineRule="auto"/>
    </w:pPr>
    <w:rPr>
      <w:color w:val="auto"/>
    </w:r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oListe6">
    <w:name w:val="Table List 6"/>
    <w:basedOn w:val="NormalTablo"/>
    <w:uiPriority w:val="99"/>
    <w:semiHidden/>
    <w:unhideWhenUsed/>
    <w:rsid w:val="00DF074B"/>
    <w:pPr>
      <w:spacing w:line="300" w:lineRule="auto"/>
    </w:pPr>
    <w:rPr>
      <w:color w:val="auto"/>
    </w:r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oListe7">
    <w:name w:val="Table List 7"/>
    <w:basedOn w:val="NormalTablo"/>
    <w:uiPriority w:val="99"/>
    <w:semiHidden/>
    <w:unhideWhenUsed/>
    <w:rsid w:val="00DF074B"/>
    <w:pPr>
      <w:spacing w:line="300" w:lineRule="auto"/>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oListe8">
    <w:name w:val="Table List 8"/>
    <w:basedOn w:val="NormalTablo"/>
    <w:uiPriority w:val="99"/>
    <w:semiHidden/>
    <w:unhideWhenUsed/>
    <w:rsid w:val="00DF074B"/>
    <w:pPr>
      <w:spacing w:line="300" w:lineRule="auto"/>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Kaynaka0">
    <w:name w:val="table of authorities"/>
    <w:basedOn w:val="Normal"/>
    <w:next w:val="Normal"/>
    <w:uiPriority w:val="99"/>
    <w:semiHidden/>
    <w:unhideWhenUsed/>
    <w:rsid w:val="00DF074B"/>
    <w:pPr>
      <w:spacing w:after="0"/>
      <w:ind w:left="220" w:hanging="220"/>
    </w:pPr>
  </w:style>
  <w:style w:type="paragraph" w:styleId="ekillerTablosu">
    <w:name w:val="table of figures"/>
    <w:basedOn w:val="Normal"/>
    <w:next w:val="Normal"/>
    <w:uiPriority w:val="99"/>
    <w:semiHidden/>
    <w:unhideWhenUsed/>
    <w:rsid w:val="00DF074B"/>
    <w:pPr>
      <w:spacing w:after="0"/>
    </w:pPr>
  </w:style>
  <w:style w:type="table" w:styleId="TabloProfesyonel">
    <w:name w:val="Table Professional"/>
    <w:basedOn w:val="NormalTablo"/>
    <w:uiPriority w:val="99"/>
    <w:semiHidden/>
    <w:unhideWhenUsed/>
    <w:rsid w:val="00DF074B"/>
    <w:pPr>
      <w:spacing w:line="300" w:lineRule="auto"/>
    </w:pPr>
    <w:rPr>
      <w:color w:val="auto"/>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oBasit1">
    <w:name w:val="Table Simple 1"/>
    <w:basedOn w:val="NormalTablo"/>
    <w:uiPriority w:val="99"/>
    <w:semiHidden/>
    <w:unhideWhenUsed/>
    <w:rsid w:val="00DF074B"/>
    <w:pPr>
      <w:spacing w:line="300" w:lineRule="auto"/>
    </w:pPr>
    <w:rPr>
      <w:color w:val="auto"/>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oBasit2">
    <w:name w:val="Table Simple 2"/>
    <w:basedOn w:val="NormalTablo"/>
    <w:uiPriority w:val="99"/>
    <w:semiHidden/>
    <w:unhideWhenUsed/>
    <w:rsid w:val="00DF074B"/>
    <w:pPr>
      <w:spacing w:line="300" w:lineRule="auto"/>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oBasit3">
    <w:name w:val="Table Simple 3"/>
    <w:basedOn w:val="NormalTablo"/>
    <w:uiPriority w:val="99"/>
    <w:semiHidden/>
    <w:unhideWhenUsed/>
    <w:rsid w:val="00DF074B"/>
    <w:pPr>
      <w:spacing w:line="300" w:lineRule="auto"/>
    </w:pPr>
    <w:rPr>
      <w:color w:val="auto"/>
    </w:r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oAltBalk1">
    <w:name w:val="Table Subtle 1"/>
    <w:basedOn w:val="NormalTablo"/>
    <w:uiPriority w:val="99"/>
    <w:semiHidden/>
    <w:unhideWhenUsed/>
    <w:rsid w:val="00DF074B"/>
    <w:pPr>
      <w:spacing w:line="300" w:lineRule="auto"/>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oAltBalk2">
    <w:name w:val="Table Subtle 2"/>
    <w:basedOn w:val="NormalTablo"/>
    <w:uiPriority w:val="99"/>
    <w:semiHidden/>
    <w:unhideWhenUsed/>
    <w:rsid w:val="00DF074B"/>
    <w:pPr>
      <w:spacing w:line="300" w:lineRule="auto"/>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oTemas">
    <w:name w:val="Table Theme"/>
    <w:basedOn w:val="NormalTablo"/>
    <w:uiPriority w:val="99"/>
    <w:semiHidden/>
    <w:unhideWhenUsed/>
    <w:rsid w:val="00DF074B"/>
    <w:pPr>
      <w:spacing w:line="30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oWeb1">
    <w:name w:val="Table Web 1"/>
    <w:basedOn w:val="NormalTablo"/>
    <w:uiPriority w:val="99"/>
    <w:semiHidden/>
    <w:unhideWhenUsed/>
    <w:rsid w:val="00DF074B"/>
    <w:pPr>
      <w:spacing w:line="300" w:lineRule="auto"/>
    </w:pPr>
    <w:rPr>
      <w:color w:val="auto"/>
    </w:r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oWeb2">
    <w:name w:val="Table Web 2"/>
    <w:basedOn w:val="NormalTablo"/>
    <w:uiPriority w:val="99"/>
    <w:semiHidden/>
    <w:unhideWhenUsed/>
    <w:rsid w:val="00DF074B"/>
    <w:pPr>
      <w:spacing w:line="300" w:lineRule="auto"/>
    </w:pPr>
    <w:rPr>
      <w:color w:val="auto"/>
    </w:r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oWeb3">
    <w:name w:val="Table Web 3"/>
    <w:basedOn w:val="NormalTablo"/>
    <w:uiPriority w:val="99"/>
    <w:semiHidden/>
    <w:unhideWhenUsed/>
    <w:rsid w:val="00DF074B"/>
    <w:pPr>
      <w:spacing w:line="300" w:lineRule="auto"/>
    </w:pPr>
    <w:rPr>
      <w:color w:val="auto"/>
    </w:r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nuBal">
    <w:name w:val="Title"/>
    <w:basedOn w:val="Normal"/>
    <w:next w:val="Normal"/>
    <w:link w:val="KonuBalChar"/>
    <w:unhideWhenUsed/>
    <w:qFormat/>
    <w:rsid w:val="00DF074B"/>
    <w:pPr>
      <w:pBdr>
        <w:top w:val="single" w:sz="4" w:space="16" w:color="7E97AD" w:themeColor="accent1"/>
        <w:left w:val="single" w:sz="4" w:space="20" w:color="7E97AD" w:themeColor="accent1"/>
        <w:bottom w:val="single" w:sz="4" w:space="16" w:color="7E97AD" w:themeColor="accent1"/>
        <w:right w:val="single" w:sz="4" w:space="20" w:color="7E97AD" w:themeColor="accent1"/>
      </w:pBdr>
      <w:shd w:val="clear" w:color="auto" w:fill="7E97AD" w:themeFill="accent1"/>
      <w:spacing w:before="0" w:after="240" w:line="204" w:lineRule="auto"/>
      <w:ind w:left="432" w:right="432"/>
    </w:pPr>
    <w:rPr>
      <w:rFonts w:asciiTheme="majorHAnsi" w:eastAsiaTheme="majorEastAsia" w:hAnsiTheme="majorHAnsi" w:cstheme="majorBidi"/>
      <w:caps/>
      <w:color w:val="FFFFFF" w:themeColor="background1"/>
      <w:kern w:val="28"/>
      <w:sz w:val="72"/>
    </w:rPr>
  </w:style>
  <w:style w:type="character" w:customStyle="1" w:styleId="KonuBalChar">
    <w:name w:val="Konu Başlığı Char"/>
    <w:basedOn w:val="VarsaylanParagrafYazTipi"/>
    <w:link w:val="KonuBal"/>
    <w:uiPriority w:val="19"/>
    <w:rsid w:val="00DF074B"/>
    <w:rPr>
      <w:rFonts w:asciiTheme="majorHAnsi" w:eastAsiaTheme="majorEastAsia" w:hAnsiTheme="majorHAnsi" w:cstheme="majorBidi"/>
      <w:caps/>
      <w:color w:val="FFFFFF" w:themeColor="background1"/>
      <w:kern w:val="28"/>
      <w:sz w:val="72"/>
      <w:shd w:val="clear" w:color="auto" w:fill="7E97AD" w:themeFill="accent1"/>
    </w:rPr>
  </w:style>
  <w:style w:type="paragraph" w:styleId="KaynakaBal">
    <w:name w:val="toa heading"/>
    <w:basedOn w:val="Normal"/>
    <w:next w:val="Normal"/>
    <w:uiPriority w:val="99"/>
    <w:semiHidden/>
    <w:unhideWhenUsed/>
    <w:rsid w:val="00DF074B"/>
    <w:pPr>
      <w:spacing w:before="120"/>
    </w:pPr>
    <w:rPr>
      <w:rFonts w:asciiTheme="majorHAnsi" w:eastAsiaTheme="majorEastAsia" w:hAnsiTheme="majorHAnsi" w:cstheme="majorBidi"/>
      <w:b/>
      <w:bCs/>
      <w:sz w:val="24"/>
    </w:rPr>
  </w:style>
  <w:style w:type="paragraph" w:styleId="T1">
    <w:name w:val="toc 1"/>
    <w:basedOn w:val="Normal"/>
    <w:next w:val="Normal"/>
    <w:autoRedefine/>
    <w:uiPriority w:val="39"/>
    <w:unhideWhenUsed/>
    <w:qFormat/>
    <w:rsid w:val="00DF074B"/>
    <w:pPr>
      <w:spacing w:before="120" w:after="120"/>
    </w:pPr>
    <w:rPr>
      <w:b/>
      <w:bCs/>
      <w:caps/>
    </w:rPr>
  </w:style>
  <w:style w:type="paragraph" w:styleId="T2">
    <w:name w:val="toc 2"/>
    <w:basedOn w:val="Normal"/>
    <w:next w:val="Normal"/>
    <w:autoRedefine/>
    <w:uiPriority w:val="39"/>
    <w:unhideWhenUsed/>
    <w:qFormat/>
    <w:rsid w:val="00DF074B"/>
    <w:pPr>
      <w:spacing w:before="0" w:after="0"/>
      <w:ind w:left="200"/>
    </w:pPr>
    <w:rPr>
      <w:smallCaps/>
    </w:rPr>
  </w:style>
  <w:style w:type="paragraph" w:styleId="T3">
    <w:name w:val="toc 3"/>
    <w:basedOn w:val="Normal"/>
    <w:next w:val="Normal"/>
    <w:autoRedefine/>
    <w:uiPriority w:val="39"/>
    <w:unhideWhenUsed/>
    <w:qFormat/>
    <w:rsid w:val="00DF074B"/>
    <w:pPr>
      <w:spacing w:before="0" w:after="0"/>
      <w:ind w:left="400"/>
    </w:pPr>
    <w:rPr>
      <w:i/>
      <w:iCs/>
    </w:rPr>
  </w:style>
  <w:style w:type="paragraph" w:styleId="T4">
    <w:name w:val="toc 4"/>
    <w:basedOn w:val="Normal"/>
    <w:next w:val="Normal"/>
    <w:autoRedefine/>
    <w:uiPriority w:val="39"/>
    <w:unhideWhenUsed/>
    <w:rsid w:val="00DF074B"/>
    <w:pPr>
      <w:spacing w:before="0" w:after="0"/>
      <w:ind w:left="600"/>
    </w:pPr>
    <w:rPr>
      <w:sz w:val="18"/>
      <w:szCs w:val="18"/>
    </w:rPr>
  </w:style>
  <w:style w:type="paragraph" w:styleId="T5">
    <w:name w:val="toc 5"/>
    <w:basedOn w:val="Normal"/>
    <w:next w:val="Normal"/>
    <w:autoRedefine/>
    <w:uiPriority w:val="39"/>
    <w:unhideWhenUsed/>
    <w:rsid w:val="00DF074B"/>
    <w:pPr>
      <w:spacing w:before="0" w:after="0"/>
      <w:ind w:left="800"/>
    </w:pPr>
    <w:rPr>
      <w:sz w:val="18"/>
      <w:szCs w:val="18"/>
    </w:rPr>
  </w:style>
  <w:style w:type="paragraph" w:styleId="T6">
    <w:name w:val="toc 6"/>
    <w:basedOn w:val="Normal"/>
    <w:next w:val="Normal"/>
    <w:autoRedefine/>
    <w:uiPriority w:val="39"/>
    <w:unhideWhenUsed/>
    <w:rsid w:val="00DF074B"/>
    <w:pPr>
      <w:spacing w:before="0" w:after="0"/>
      <w:ind w:left="1000"/>
    </w:pPr>
    <w:rPr>
      <w:sz w:val="18"/>
      <w:szCs w:val="18"/>
    </w:rPr>
  </w:style>
  <w:style w:type="paragraph" w:styleId="T7">
    <w:name w:val="toc 7"/>
    <w:basedOn w:val="Normal"/>
    <w:next w:val="Normal"/>
    <w:autoRedefine/>
    <w:uiPriority w:val="39"/>
    <w:unhideWhenUsed/>
    <w:rsid w:val="00DF074B"/>
    <w:pPr>
      <w:spacing w:before="0" w:after="0"/>
      <w:ind w:left="1200"/>
    </w:pPr>
    <w:rPr>
      <w:sz w:val="18"/>
      <w:szCs w:val="18"/>
    </w:rPr>
  </w:style>
  <w:style w:type="paragraph" w:styleId="T8">
    <w:name w:val="toc 8"/>
    <w:basedOn w:val="Normal"/>
    <w:next w:val="Normal"/>
    <w:autoRedefine/>
    <w:uiPriority w:val="39"/>
    <w:unhideWhenUsed/>
    <w:rsid w:val="00DF074B"/>
    <w:pPr>
      <w:spacing w:before="0" w:after="0"/>
      <w:ind w:left="1400"/>
    </w:pPr>
    <w:rPr>
      <w:sz w:val="18"/>
      <w:szCs w:val="18"/>
    </w:rPr>
  </w:style>
  <w:style w:type="paragraph" w:styleId="T9">
    <w:name w:val="toc 9"/>
    <w:basedOn w:val="Normal"/>
    <w:next w:val="Normal"/>
    <w:autoRedefine/>
    <w:uiPriority w:val="39"/>
    <w:unhideWhenUsed/>
    <w:rsid w:val="00DF074B"/>
    <w:pPr>
      <w:spacing w:before="0" w:after="0"/>
      <w:ind w:left="1600"/>
    </w:pPr>
    <w:rPr>
      <w:sz w:val="18"/>
      <w:szCs w:val="18"/>
    </w:rPr>
  </w:style>
  <w:style w:type="paragraph" w:styleId="TBal">
    <w:name w:val="TOC Heading"/>
    <w:basedOn w:val="Balk1"/>
    <w:next w:val="Normal"/>
    <w:uiPriority w:val="39"/>
    <w:unhideWhenUsed/>
    <w:qFormat/>
    <w:rsid w:val="00DF074B"/>
    <w:pPr>
      <w:outlineLvl w:val="9"/>
    </w:pPr>
  </w:style>
  <w:style w:type="character" w:customStyle="1" w:styleId="AralkYokChar">
    <w:name w:val="Aralık Yok Char"/>
    <w:basedOn w:val="VarsaylanParagrafYazTipi"/>
    <w:link w:val="AralkYok"/>
    <w:uiPriority w:val="1"/>
    <w:rsid w:val="00DF074B"/>
  </w:style>
  <w:style w:type="paragraph" w:customStyle="1" w:styleId="TableHeading">
    <w:name w:val="Table Heading"/>
    <w:basedOn w:val="Normal"/>
    <w:uiPriority w:val="10"/>
    <w:qFormat/>
    <w:rsid w:val="00DF074B"/>
    <w:pPr>
      <w:keepNext/>
      <w:pBdr>
        <w:top w:val="single" w:sz="4" w:space="1" w:color="7E97AD" w:themeColor="accent1"/>
        <w:left w:val="single" w:sz="4" w:space="6" w:color="7E97AD" w:themeColor="accent1"/>
        <w:bottom w:val="single" w:sz="4" w:space="2" w:color="7E97AD" w:themeColor="accent1"/>
        <w:right w:val="single" w:sz="4" w:space="6" w:color="7E97AD" w:themeColor="accent1"/>
      </w:pBdr>
      <w:shd w:val="clear" w:color="auto" w:fill="7E97AD" w:themeFill="accent1"/>
      <w:spacing w:before="160" w:line="240" w:lineRule="auto"/>
      <w:ind w:left="144" w:right="144"/>
    </w:pPr>
    <w:rPr>
      <w:rFonts w:asciiTheme="majorHAnsi" w:eastAsiaTheme="majorEastAsia" w:hAnsiTheme="majorHAnsi" w:cstheme="majorBidi"/>
      <w:caps/>
      <w:color w:val="FFFFFF" w:themeColor="background1"/>
      <w:sz w:val="24"/>
    </w:rPr>
  </w:style>
  <w:style w:type="paragraph" w:customStyle="1" w:styleId="CompanyInfo">
    <w:name w:val="Company Info"/>
    <w:basedOn w:val="Normal"/>
    <w:uiPriority w:val="2"/>
    <w:qFormat/>
    <w:rsid w:val="00DF074B"/>
    <w:pPr>
      <w:spacing w:after="40"/>
    </w:pPr>
  </w:style>
  <w:style w:type="table" w:customStyle="1" w:styleId="FinancialTable">
    <w:name w:val="Financial Table"/>
    <w:basedOn w:val="NormalTablo"/>
    <w:uiPriority w:val="99"/>
    <w:rsid w:val="00DF074B"/>
    <w:pPr>
      <w:spacing w:after="0" w:line="240" w:lineRule="auto"/>
      <w:ind w:left="144" w:right="144"/>
      <w:jc w:val="right"/>
    </w:pPr>
    <w:tblPr>
      <w:tblBorders>
        <w:insideH w:val="single" w:sz="4" w:space="0" w:color="D9D9D9" w:themeColor="background1" w:themeShade="D9"/>
      </w:tblBorders>
      <w:tblCellMar>
        <w:left w:w="0" w:type="dxa"/>
        <w:right w:w="0" w:type="dxa"/>
      </w:tblCellMar>
    </w:tblPr>
    <w:tcPr>
      <w:vAlign w:val="center"/>
    </w:tcPr>
    <w:tblStylePr w:type="firstRow">
      <w:pPr>
        <w:wordWrap/>
        <w:jc w:val="right"/>
      </w:pPr>
      <w:rPr>
        <w:rFonts w:asciiTheme="majorHAnsi" w:hAnsiTheme="majorHAnsi"/>
        <w:b w:val="0"/>
        <w:caps/>
        <w:smallCaps w:val="0"/>
        <w:color w:val="7E97AD" w:themeColor="accent1"/>
        <w:sz w:val="22"/>
      </w:rPr>
      <w:tblPr/>
      <w:tcPr>
        <w:vAlign w:val="bottom"/>
      </w:tcPr>
    </w:tblStylePr>
    <w:tblStylePr w:type="firstCol">
      <w:pPr>
        <w:wordWrap/>
        <w:jc w:val="left"/>
      </w:pPr>
      <w:rPr>
        <w:b/>
      </w:rPr>
    </w:tblStylePr>
  </w:style>
  <w:style w:type="numbering" w:customStyle="1" w:styleId="AnnualReport">
    <w:name w:val="Annual Report"/>
    <w:uiPriority w:val="99"/>
    <w:rsid w:val="00DF074B"/>
    <w:pPr>
      <w:numPr>
        <w:numId w:val="6"/>
      </w:numPr>
    </w:pPr>
  </w:style>
  <w:style w:type="paragraph" w:customStyle="1" w:styleId="Abstract">
    <w:name w:val="Abstract"/>
    <w:basedOn w:val="Normal"/>
    <w:uiPriority w:val="20"/>
    <w:qFormat/>
    <w:rsid w:val="00DF074B"/>
    <w:pPr>
      <w:spacing w:before="360" w:after="0" w:line="240" w:lineRule="auto"/>
      <w:ind w:left="432" w:right="1080"/>
    </w:pPr>
    <w:rPr>
      <w:i/>
      <w:iCs/>
      <w:color w:val="7F7F7F" w:themeColor="text1" w:themeTint="80"/>
      <w:sz w:val="28"/>
    </w:rPr>
  </w:style>
  <w:style w:type="paragraph" w:customStyle="1" w:styleId="TableText">
    <w:name w:val="Table Text"/>
    <w:basedOn w:val="Normal"/>
    <w:uiPriority w:val="10"/>
    <w:qFormat/>
    <w:rsid w:val="00DF074B"/>
    <w:pPr>
      <w:spacing w:before="60" w:after="60" w:line="240" w:lineRule="auto"/>
      <w:ind w:left="144" w:right="144"/>
    </w:pPr>
  </w:style>
  <w:style w:type="paragraph" w:customStyle="1" w:styleId="TableReverseHeading">
    <w:name w:val="Table Reverse Heading"/>
    <w:basedOn w:val="Normal"/>
    <w:uiPriority w:val="10"/>
    <w:qFormat/>
    <w:rsid w:val="00DF074B"/>
    <w:pPr>
      <w:spacing w:after="40" w:line="240" w:lineRule="auto"/>
      <w:ind w:left="144" w:right="144"/>
    </w:pPr>
    <w:rPr>
      <w:rFonts w:asciiTheme="majorHAnsi" w:eastAsiaTheme="majorEastAsia" w:hAnsiTheme="majorHAnsi" w:cstheme="majorBidi"/>
      <w:caps/>
      <w:color w:val="FFFFFF" w:themeColor="background1"/>
      <w:sz w:val="24"/>
    </w:rPr>
  </w:style>
  <w:style w:type="paragraph" w:customStyle="1" w:styleId="HeaderShaded">
    <w:name w:val="Header Shaded"/>
    <w:basedOn w:val="Normal"/>
    <w:link w:val="HeaderShadedChar"/>
    <w:uiPriority w:val="99"/>
    <w:qFormat/>
    <w:rsid w:val="00DF074B"/>
    <w:pPr>
      <w:pBdr>
        <w:top w:val="single" w:sz="2" w:space="6" w:color="7E97AD" w:themeColor="accent1"/>
        <w:left w:val="single" w:sz="2" w:space="20" w:color="7E97AD" w:themeColor="accent1"/>
        <w:bottom w:val="single" w:sz="2" w:space="6" w:color="7E97AD" w:themeColor="accent1"/>
        <w:right w:val="single" w:sz="2" w:space="20" w:color="7E97AD" w:themeColor="accent1"/>
      </w:pBdr>
      <w:shd w:val="clear" w:color="auto" w:fill="7E97AD" w:themeFill="accent1"/>
      <w:spacing w:after="0" w:line="240" w:lineRule="auto"/>
    </w:pPr>
    <w:rPr>
      <w:rFonts w:asciiTheme="majorHAnsi" w:eastAsiaTheme="majorEastAsia" w:hAnsiTheme="majorHAnsi" w:cstheme="majorBidi"/>
      <w:caps/>
      <w:color w:val="FFFFFF" w:themeColor="background1"/>
      <w:sz w:val="40"/>
    </w:rPr>
  </w:style>
  <w:style w:type="paragraph" w:customStyle="1" w:styleId="3CBD5A742C28424DA5172AD252E32316">
    <w:name w:val="3CBD5A742C28424DA5172AD252E32316"/>
    <w:rsid w:val="009E2677"/>
    <w:pPr>
      <w:spacing w:before="0" w:after="200" w:line="276" w:lineRule="auto"/>
    </w:pPr>
    <w:rPr>
      <w:rFonts w:eastAsiaTheme="minorEastAsia"/>
      <w:color w:val="auto"/>
      <w:sz w:val="22"/>
      <w:szCs w:val="22"/>
      <w:lang w:eastAsia="en-US"/>
    </w:rPr>
  </w:style>
  <w:style w:type="paragraph" w:customStyle="1" w:styleId="xmsonormal">
    <w:name w:val="x_msonormal"/>
    <w:basedOn w:val="Normal"/>
    <w:rsid w:val="00B51A2E"/>
    <w:pPr>
      <w:spacing w:before="100" w:beforeAutospacing="1" w:after="100" w:afterAutospacing="1" w:line="240" w:lineRule="auto"/>
    </w:pPr>
    <w:rPr>
      <w:rFonts w:ascii="Times New Roman" w:eastAsia="Times New Roman" w:hAnsi="Times New Roman" w:cs="Times New Roman"/>
      <w:color w:val="auto"/>
      <w:kern w:val="0"/>
      <w:sz w:val="24"/>
      <w:szCs w:val="24"/>
      <w:lang w:val="tr-TR" w:eastAsia="tr-TR"/>
    </w:rPr>
  </w:style>
  <w:style w:type="character" w:customStyle="1" w:styleId="hps">
    <w:name w:val="hps"/>
    <w:basedOn w:val="VarsaylanParagrafYazTipi"/>
    <w:rsid w:val="000D56DC"/>
  </w:style>
  <w:style w:type="paragraph" w:customStyle="1" w:styleId="rapor1">
    <w:name w:val="rapor1"/>
    <w:basedOn w:val="ListeParagraf"/>
    <w:link w:val="rapor1Char"/>
    <w:qFormat/>
    <w:rsid w:val="00AB6EE0"/>
    <w:pPr>
      <w:numPr>
        <w:numId w:val="9"/>
      </w:numPr>
      <w:autoSpaceDE w:val="0"/>
      <w:autoSpaceDN w:val="0"/>
      <w:adjustRightInd w:val="0"/>
      <w:spacing w:before="0" w:after="0" w:line="360" w:lineRule="auto"/>
      <w:jc w:val="both"/>
    </w:pPr>
    <w:rPr>
      <w:rFonts w:ascii="Century Gothic" w:hAnsi="Century Gothic" w:cs="Times New Roman"/>
      <w:b/>
      <w:kern w:val="0"/>
      <w:sz w:val="24"/>
      <w:szCs w:val="24"/>
    </w:rPr>
  </w:style>
  <w:style w:type="paragraph" w:customStyle="1" w:styleId="anabalk">
    <w:name w:val="anabaşlık"/>
    <w:basedOn w:val="HeaderShaded"/>
    <w:link w:val="anabalkChar"/>
    <w:qFormat/>
    <w:rsid w:val="00AB6EE0"/>
    <w:pPr>
      <w:pBdr>
        <w:right w:val="single" w:sz="2" w:space="0" w:color="7E97AD" w:themeColor="accent1"/>
      </w:pBdr>
      <w:tabs>
        <w:tab w:val="right" w:pos="9216"/>
      </w:tabs>
    </w:pPr>
    <w:rPr>
      <w:noProof/>
      <w:lang w:eastAsia="en-US"/>
    </w:rPr>
  </w:style>
  <w:style w:type="character" w:customStyle="1" w:styleId="ListeParagrafChar">
    <w:name w:val="Liste Paragraf Char"/>
    <w:basedOn w:val="VarsaylanParagrafYazTipi"/>
    <w:link w:val="ListeParagraf"/>
    <w:uiPriority w:val="34"/>
    <w:rsid w:val="00AB6EE0"/>
    <w:rPr>
      <w:kern w:val="20"/>
    </w:rPr>
  </w:style>
  <w:style w:type="character" w:customStyle="1" w:styleId="rapor1Char">
    <w:name w:val="rapor1 Char"/>
    <w:basedOn w:val="ListeParagrafChar"/>
    <w:link w:val="rapor1"/>
    <w:rsid w:val="00AB6EE0"/>
    <w:rPr>
      <w:rFonts w:ascii="Century Gothic" w:hAnsi="Century Gothic" w:cs="Times New Roman"/>
      <w:b/>
      <w:kern w:val="20"/>
      <w:sz w:val="24"/>
      <w:szCs w:val="24"/>
    </w:rPr>
  </w:style>
  <w:style w:type="character" w:customStyle="1" w:styleId="HeaderShadedChar">
    <w:name w:val="Header Shaded Char"/>
    <w:basedOn w:val="VarsaylanParagrafYazTipi"/>
    <w:link w:val="HeaderShaded"/>
    <w:uiPriority w:val="99"/>
    <w:rsid w:val="00AB6EE0"/>
    <w:rPr>
      <w:rFonts w:asciiTheme="majorHAnsi" w:eastAsiaTheme="majorEastAsia" w:hAnsiTheme="majorHAnsi" w:cstheme="majorBidi"/>
      <w:caps/>
      <w:color w:val="FFFFFF" w:themeColor="background1"/>
      <w:kern w:val="20"/>
      <w:sz w:val="40"/>
      <w:shd w:val="clear" w:color="auto" w:fill="7E97AD" w:themeFill="accent1"/>
    </w:rPr>
  </w:style>
  <w:style w:type="character" w:customStyle="1" w:styleId="anabalkChar">
    <w:name w:val="anabaşlık Char"/>
    <w:basedOn w:val="HeaderShadedChar"/>
    <w:link w:val="anabalk"/>
    <w:rsid w:val="00AB6EE0"/>
    <w:rPr>
      <w:rFonts w:asciiTheme="majorHAnsi" w:eastAsiaTheme="majorEastAsia" w:hAnsiTheme="majorHAnsi" w:cstheme="majorBidi"/>
      <w:caps/>
      <w:noProof/>
      <w:color w:val="FFFFFF" w:themeColor="background1"/>
      <w:kern w:val="20"/>
      <w:sz w:val="40"/>
      <w:shd w:val="clear" w:color="auto" w:fill="7E97AD" w:themeFill="accent1"/>
      <w:lang w:eastAsia="en-US"/>
    </w:rPr>
  </w:style>
  <w:style w:type="paragraph" w:customStyle="1" w:styleId="Default">
    <w:name w:val="Default"/>
    <w:rsid w:val="00331263"/>
    <w:pPr>
      <w:autoSpaceDE w:val="0"/>
      <w:autoSpaceDN w:val="0"/>
      <w:adjustRightInd w:val="0"/>
      <w:spacing w:before="0" w:after="0" w:line="240" w:lineRule="auto"/>
    </w:pPr>
    <w:rPr>
      <w:rFonts w:ascii="Calibri" w:eastAsia="MS Mincho" w:hAnsi="Calibri" w:cs="Calibri"/>
      <w:color w:val="000000"/>
      <w:sz w:val="24"/>
      <w:szCs w:val="24"/>
      <w:lang w:val="tr-TR"/>
    </w:rPr>
  </w:style>
  <w:style w:type="character" w:customStyle="1" w:styleId="zmlenmeyenBahsetme1">
    <w:name w:val="Çözümlenmeyen Bahsetme1"/>
    <w:basedOn w:val="VarsaylanParagrafYazTipi"/>
    <w:uiPriority w:val="99"/>
    <w:semiHidden/>
    <w:unhideWhenUsed/>
    <w:rsid w:val="001820A0"/>
    <w:rPr>
      <w:color w:val="605E5C"/>
      <w:shd w:val="clear" w:color="auto" w:fill="E1DFDD"/>
    </w:rPr>
  </w:style>
  <w:style w:type="table" w:customStyle="1" w:styleId="DzTablo21">
    <w:name w:val="Düz Tablo 21"/>
    <w:basedOn w:val="NormalTablo"/>
    <w:uiPriority w:val="42"/>
    <w:rsid w:val="00170353"/>
    <w:pPr>
      <w:spacing w:before="0" w:after="0" w:line="240" w:lineRule="auto"/>
    </w:pPr>
    <w:rPr>
      <w:color w:val="auto"/>
      <w:sz w:val="22"/>
      <w:szCs w:val="22"/>
      <w:lang w:eastAsia="en-US"/>
    </w:r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customStyle="1" w:styleId="DzTablo210">
    <w:name w:val="Düz Tablo 21"/>
    <w:basedOn w:val="NormalTablo"/>
    <w:uiPriority w:val="42"/>
    <w:rsid w:val="00170353"/>
    <w:pPr>
      <w:spacing w:before="0" w:after="0" w:line="240" w:lineRule="auto"/>
    </w:pPr>
    <w:rPr>
      <w:rFonts w:ascii="Calibri" w:eastAsia="Calibri" w:hAnsi="Calibri" w:cs="Times New Roman"/>
      <w:color w:val="auto"/>
      <w:lang w:eastAsia="en-US"/>
    </w:r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customStyle="1" w:styleId="DzTablo31">
    <w:name w:val="Düz Tablo 31"/>
    <w:basedOn w:val="NormalTablo"/>
    <w:uiPriority w:val="43"/>
    <w:rsid w:val="00DE3A9A"/>
    <w:pPr>
      <w:spacing w:before="0" w:after="0" w:line="240" w:lineRule="auto"/>
    </w:pPr>
    <w:rPr>
      <w:color w:val="auto"/>
      <w:sz w:val="22"/>
      <w:szCs w:val="22"/>
      <w:lang w:eastAsia="en-US"/>
    </w:r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customStyle="1" w:styleId="DzTablo41">
    <w:name w:val="Düz Tablo 41"/>
    <w:basedOn w:val="NormalTablo"/>
    <w:uiPriority w:val="44"/>
    <w:rsid w:val="00DE3A9A"/>
    <w:pPr>
      <w:spacing w:before="0" w:after="0" w:line="240" w:lineRule="auto"/>
    </w:pPr>
    <w:rPr>
      <w:color w:val="auto"/>
      <w:sz w:val="22"/>
      <w:szCs w:val="22"/>
      <w:lang w:eastAsia="en-US"/>
    </w:r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57048972">
      <w:bodyDiv w:val="1"/>
      <w:marLeft w:val="0"/>
      <w:marRight w:val="0"/>
      <w:marTop w:val="0"/>
      <w:marBottom w:val="0"/>
      <w:divBdr>
        <w:top w:val="none" w:sz="0" w:space="0" w:color="auto"/>
        <w:left w:val="none" w:sz="0" w:space="0" w:color="auto"/>
        <w:bottom w:val="none" w:sz="0" w:space="0" w:color="auto"/>
        <w:right w:val="none" w:sz="0" w:space="0" w:color="auto"/>
      </w:divBdr>
      <w:divsChild>
        <w:div w:id="1286275675">
          <w:marLeft w:val="0"/>
          <w:marRight w:val="0"/>
          <w:marTop w:val="0"/>
          <w:marBottom w:val="0"/>
          <w:divBdr>
            <w:top w:val="none" w:sz="0" w:space="0" w:color="auto"/>
            <w:left w:val="none" w:sz="0" w:space="0" w:color="auto"/>
            <w:bottom w:val="none" w:sz="0" w:space="0" w:color="auto"/>
            <w:right w:val="none" w:sz="0" w:space="0" w:color="auto"/>
          </w:divBdr>
        </w:div>
        <w:div w:id="1415010153">
          <w:marLeft w:val="0"/>
          <w:marRight w:val="0"/>
          <w:marTop w:val="0"/>
          <w:marBottom w:val="0"/>
          <w:divBdr>
            <w:top w:val="none" w:sz="0" w:space="0" w:color="auto"/>
            <w:left w:val="none" w:sz="0" w:space="0" w:color="auto"/>
            <w:bottom w:val="none" w:sz="0" w:space="0" w:color="auto"/>
            <w:right w:val="none" w:sz="0" w:space="0" w:color="auto"/>
          </w:divBdr>
        </w:div>
      </w:divsChild>
    </w:div>
    <w:div w:id="583733129">
      <w:bodyDiv w:val="1"/>
      <w:marLeft w:val="0"/>
      <w:marRight w:val="0"/>
      <w:marTop w:val="0"/>
      <w:marBottom w:val="0"/>
      <w:divBdr>
        <w:top w:val="none" w:sz="0" w:space="0" w:color="auto"/>
        <w:left w:val="none" w:sz="0" w:space="0" w:color="auto"/>
        <w:bottom w:val="none" w:sz="0" w:space="0" w:color="auto"/>
        <w:right w:val="none" w:sz="0" w:space="0" w:color="auto"/>
      </w:divBdr>
    </w:div>
    <w:div w:id="966425011">
      <w:bodyDiv w:val="1"/>
      <w:marLeft w:val="0"/>
      <w:marRight w:val="0"/>
      <w:marTop w:val="0"/>
      <w:marBottom w:val="0"/>
      <w:divBdr>
        <w:top w:val="none" w:sz="0" w:space="0" w:color="auto"/>
        <w:left w:val="none" w:sz="0" w:space="0" w:color="auto"/>
        <w:bottom w:val="none" w:sz="0" w:space="0" w:color="auto"/>
        <w:right w:val="none" w:sz="0" w:space="0" w:color="auto"/>
      </w:divBdr>
    </w:div>
    <w:div w:id="1165433882">
      <w:bodyDiv w:val="1"/>
      <w:marLeft w:val="0"/>
      <w:marRight w:val="0"/>
      <w:marTop w:val="0"/>
      <w:marBottom w:val="0"/>
      <w:divBdr>
        <w:top w:val="none" w:sz="0" w:space="0" w:color="auto"/>
        <w:left w:val="none" w:sz="0" w:space="0" w:color="auto"/>
        <w:bottom w:val="none" w:sz="0" w:space="0" w:color="auto"/>
        <w:right w:val="none" w:sz="0" w:space="0" w:color="auto"/>
      </w:divBdr>
    </w:div>
    <w:div w:id="1293706638">
      <w:bodyDiv w:val="1"/>
      <w:marLeft w:val="0"/>
      <w:marRight w:val="0"/>
      <w:marTop w:val="0"/>
      <w:marBottom w:val="0"/>
      <w:divBdr>
        <w:top w:val="none" w:sz="0" w:space="0" w:color="auto"/>
        <w:left w:val="none" w:sz="0" w:space="0" w:color="auto"/>
        <w:bottom w:val="none" w:sz="0" w:space="0" w:color="auto"/>
        <w:right w:val="none" w:sz="0" w:space="0" w:color="auto"/>
      </w:divBdr>
    </w:div>
    <w:div w:id="1524130735">
      <w:bodyDiv w:val="1"/>
      <w:marLeft w:val="0"/>
      <w:marRight w:val="0"/>
      <w:marTop w:val="0"/>
      <w:marBottom w:val="0"/>
      <w:divBdr>
        <w:top w:val="none" w:sz="0" w:space="0" w:color="auto"/>
        <w:left w:val="none" w:sz="0" w:space="0" w:color="auto"/>
        <w:bottom w:val="none" w:sz="0" w:space="0" w:color="auto"/>
        <w:right w:val="none" w:sz="0" w:space="0" w:color="auto"/>
      </w:divBdr>
    </w:div>
    <w:div w:id="1754622941">
      <w:bodyDiv w:val="1"/>
      <w:marLeft w:val="0"/>
      <w:marRight w:val="0"/>
      <w:marTop w:val="0"/>
      <w:marBottom w:val="0"/>
      <w:divBdr>
        <w:top w:val="none" w:sz="0" w:space="0" w:color="auto"/>
        <w:left w:val="none" w:sz="0" w:space="0" w:color="auto"/>
        <w:bottom w:val="none" w:sz="0" w:space="0" w:color="auto"/>
        <w:right w:val="none" w:sz="0" w:space="0" w:color="auto"/>
      </w:divBdr>
    </w:div>
    <w:div w:id="212738066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header" Target="header12.xml"/><Relationship Id="rId21" Type="http://schemas.openxmlformats.org/officeDocument/2006/relationships/header" Target="header8.xml"/><Relationship Id="rId42" Type="http://schemas.openxmlformats.org/officeDocument/2006/relationships/chart" Target="charts/chart4.xml"/><Relationship Id="rId47" Type="http://schemas.openxmlformats.org/officeDocument/2006/relationships/chart" Target="charts/chart9.xml"/><Relationship Id="rId63" Type="http://schemas.openxmlformats.org/officeDocument/2006/relationships/chart" Target="charts/chart25.xml"/><Relationship Id="rId68" Type="http://schemas.openxmlformats.org/officeDocument/2006/relationships/chart" Target="charts/chart30.xml"/><Relationship Id="rId84" Type="http://schemas.openxmlformats.org/officeDocument/2006/relationships/image" Target="media/image13.svg"/><Relationship Id="rId89" Type="http://schemas.openxmlformats.org/officeDocument/2006/relationships/chart" Target="charts/chart45.xml"/><Relationship Id="rId7" Type="http://schemas.openxmlformats.org/officeDocument/2006/relationships/settings" Target="settings.xml"/><Relationship Id="rId71" Type="http://schemas.openxmlformats.org/officeDocument/2006/relationships/chart" Target="charts/chart33.xml"/><Relationship Id="rId92" Type="http://schemas.microsoft.com/office/2014/relationships/chartEx" Target="charts/chartEx1.xml"/><Relationship Id="rId2" Type="http://schemas.openxmlformats.org/officeDocument/2006/relationships/customXml" Target="../customXml/item2.xml"/><Relationship Id="rId16" Type="http://schemas.openxmlformats.org/officeDocument/2006/relationships/image" Target="media/image4.jpeg"/><Relationship Id="rId29" Type="http://schemas.openxmlformats.org/officeDocument/2006/relationships/image" Target="media/image6.jpeg"/><Relationship Id="rId11" Type="http://schemas.openxmlformats.org/officeDocument/2006/relationships/header" Target="header1.xml"/><Relationship Id="rId24" Type="http://schemas.openxmlformats.org/officeDocument/2006/relationships/header" Target="header10.xml"/><Relationship Id="rId32" Type="http://schemas.openxmlformats.org/officeDocument/2006/relationships/hyperlink" Target="mailto:seraptoru@akdeniz.edu.tr" TargetMode="External"/><Relationship Id="rId37" Type="http://schemas.openxmlformats.org/officeDocument/2006/relationships/header" Target="header15.xml"/><Relationship Id="rId40" Type="http://schemas.openxmlformats.org/officeDocument/2006/relationships/chart" Target="charts/chart2.xml"/><Relationship Id="rId45" Type="http://schemas.openxmlformats.org/officeDocument/2006/relationships/chart" Target="charts/chart7.xml"/><Relationship Id="rId53" Type="http://schemas.openxmlformats.org/officeDocument/2006/relationships/chart" Target="charts/chart15.xml"/><Relationship Id="rId58" Type="http://schemas.openxmlformats.org/officeDocument/2006/relationships/chart" Target="charts/chart20.xml"/><Relationship Id="rId66" Type="http://schemas.openxmlformats.org/officeDocument/2006/relationships/chart" Target="charts/chart28.xml"/><Relationship Id="rId74" Type="http://schemas.openxmlformats.org/officeDocument/2006/relationships/chart" Target="charts/chart36.xml"/><Relationship Id="rId79" Type="http://schemas.openxmlformats.org/officeDocument/2006/relationships/chart" Target="charts/chart41.xml"/><Relationship Id="rId87" Type="http://schemas.openxmlformats.org/officeDocument/2006/relationships/chart" Target="charts/chart43.xml"/><Relationship Id="rId102" Type="http://schemas.openxmlformats.org/officeDocument/2006/relationships/header" Target="header18.xml"/><Relationship Id="rId5" Type="http://schemas.openxmlformats.org/officeDocument/2006/relationships/numbering" Target="numbering.xml"/><Relationship Id="rId61" Type="http://schemas.openxmlformats.org/officeDocument/2006/relationships/chart" Target="charts/chart23.xml"/><Relationship Id="rId82" Type="http://schemas.openxmlformats.org/officeDocument/2006/relationships/image" Target="media/image11.svg"/><Relationship Id="rId90" Type="http://schemas.openxmlformats.org/officeDocument/2006/relationships/chart" Target="charts/chart46.xml"/><Relationship Id="rId95" Type="http://schemas.openxmlformats.org/officeDocument/2006/relationships/image" Target="media/image18.png"/><Relationship Id="rId19" Type="http://schemas.openxmlformats.org/officeDocument/2006/relationships/header" Target="header6.xml"/><Relationship Id="rId14" Type="http://schemas.openxmlformats.org/officeDocument/2006/relationships/image" Target="media/image2.png"/><Relationship Id="rId22" Type="http://schemas.openxmlformats.org/officeDocument/2006/relationships/footer" Target="footer1.xml"/><Relationship Id="rId27" Type="http://schemas.openxmlformats.org/officeDocument/2006/relationships/image" Target="media/image5.emf"/><Relationship Id="rId30" Type="http://schemas.openxmlformats.org/officeDocument/2006/relationships/hyperlink" Target="mailto:zayim@akdeniz.edu.tr" TargetMode="External"/><Relationship Id="rId35" Type="http://schemas.openxmlformats.org/officeDocument/2006/relationships/header" Target="header13.xml"/><Relationship Id="rId43" Type="http://schemas.openxmlformats.org/officeDocument/2006/relationships/chart" Target="charts/chart5.xml"/><Relationship Id="rId48" Type="http://schemas.openxmlformats.org/officeDocument/2006/relationships/chart" Target="charts/chart10.xml"/><Relationship Id="rId56" Type="http://schemas.openxmlformats.org/officeDocument/2006/relationships/chart" Target="charts/chart18.xml"/><Relationship Id="rId64" Type="http://schemas.openxmlformats.org/officeDocument/2006/relationships/chart" Target="charts/chart26.xml"/><Relationship Id="rId69" Type="http://schemas.openxmlformats.org/officeDocument/2006/relationships/chart" Target="charts/chart31.xml"/><Relationship Id="rId77" Type="http://schemas.openxmlformats.org/officeDocument/2006/relationships/chart" Target="charts/chart39.xml"/><Relationship Id="rId100" Type="http://schemas.openxmlformats.org/officeDocument/2006/relationships/header" Target="header16.xml"/><Relationship Id="rId8" Type="http://schemas.openxmlformats.org/officeDocument/2006/relationships/webSettings" Target="webSettings.xml"/><Relationship Id="rId51" Type="http://schemas.openxmlformats.org/officeDocument/2006/relationships/chart" Target="charts/chart13.xml"/><Relationship Id="rId72" Type="http://schemas.openxmlformats.org/officeDocument/2006/relationships/chart" Target="charts/chart34.xml"/><Relationship Id="rId80" Type="http://schemas.openxmlformats.org/officeDocument/2006/relationships/chart" Target="charts/chart42.xml"/><Relationship Id="rId85" Type="http://schemas.openxmlformats.org/officeDocument/2006/relationships/image" Target="media/image14.png"/><Relationship Id="rId93" Type="http://schemas.openxmlformats.org/officeDocument/2006/relationships/image" Target="media/image16.png"/><Relationship Id="rId98" Type="http://schemas.openxmlformats.org/officeDocument/2006/relationships/chart" Target="charts/chart49.xml"/><Relationship Id="rId3" Type="http://schemas.openxmlformats.org/officeDocument/2006/relationships/customXml" Target="../customXml/item3.xml"/><Relationship Id="rId12" Type="http://schemas.openxmlformats.org/officeDocument/2006/relationships/header" Target="header2.xml"/><Relationship Id="rId17" Type="http://schemas.openxmlformats.org/officeDocument/2006/relationships/header" Target="header4.xml"/><Relationship Id="rId25" Type="http://schemas.openxmlformats.org/officeDocument/2006/relationships/header" Target="header11.xml"/><Relationship Id="rId33" Type="http://schemas.openxmlformats.org/officeDocument/2006/relationships/image" Target="media/image8.jpeg"/><Relationship Id="rId38" Type="http://schemas.openxmlformats.org/officeDocument/2006/relationships/image" Target="media/image9.emf"/><Relationship Id="rId46" Type="http://schemas.openxmlformats.org/officeDocument/2006/relationships/chart" Target="charts/chart8.xml"/><Relationship Id="rId59" Type="http://schemas.openxmlformats.org/officeDocument/2006/relationships/chart" Target="charts/chart21.xml"/><Relationship Id="rId67" Type="http://schemas.openxmlformats.org/officeDocument/2006/relationships/chart" Target="charts/chart29.xml"/><Relationship Id="rId103" Type="http://schemas.openxmlformats.org/officeDocument/2006/relationships/fontTable" Target="fontTable.xml"/><Relationship Id="rId20" Type="http://schemas.openxmlformats.org/officeDocument/2006/relationships/header" Target="header7.xml"/><Relationship Id="rId41" Type="http://schemas.openxmlformats.org/officeDocument/2006/relationships/chart" Target="charts/chart3.xml"/><Relationship Id="rId54" Type="http://schemas.openxmlformats.org/officeDocument/2006/relationships/chart" Target="charts/chart16.xml"/><Relationship Id="rId62" Type="http://schemas.openxmlformats.org/officeDocument/2006/relationships/chart" Target="charts/chart24.xml"/><Relationship Id="rId70" Type="http://schemas.openxmlformats.org/officeDocument/2006/relationships/chart" Target="charts/chart32.xml"/><Relationship Id="rId75" Type="http://schemas.openxmlformats.org/officeDocument/2006/relationships/chart" Target="charts/chart37.xml"/><Relationship Id="rId83" Type="http://schemas.openxmlformats.org/officeDocument/2006/relationships/image" Target="media/image12.png"/><Relationship Id="rId88" Type="http://schemas.openxmlformats.org/officeDocument/2006/relationships/chart" Target="charts/chart44.xml"/><Relationship Id="rId91" Type="http://schemas.openxmlformats.org/officeDocument/2006/relationships/chart" Target="charts/chart47.xml"/><Relationship Id="rId96" Type="http://schemas.openxmlformats.org/officeDocument/2006/relationships/chart" Target="charts/chart48.xm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image" Target="media/image3.jpeg"/><Relationship Id="rId23" Type="http://schemas.openxmlformats.org/officeDocument/2006/relationships/header" Target="header9.xml"/><Relationship Id="rId28" Type="http://schemas.openxmlformats.org/officeDocument/2006/relationships/hyperlink" Target="mailto:yigiter@akdeniz.edu.tr" TargetMode="External"/><Relationship Id="rId36" Type="http://schemas.openxmlformats.org/officeDocument/2006/relationships/header" Target="header14.xml"/><Relationship Id="rId49" Type="http://schemas.openxmlformats.org/officeDocument/2006/relationships/chart" Target="charts/chart11.xml"/><Relationship Id="rId57" Type="http://schemas.openxmlformats.org/officeDocument/2006/relationships/chart" Target="charts/chart19.xml"/><Relationship Id="rId10" Type="http://schemas.openxmlformats.org/officeDocument/2006/relationships/endnotes" Target="endnotes.xml"/><Relationship Id="rId31" Type="http://schemas.openxmlformats.org/officeDocument/2006/relationships/image" Target="media/image7.jpeg"/><Relationship Id="rId44" Type="http://schemas.openxmlformats.org/officeDocument/2006/relationships/chart" Target="charts/chart6.xml"/><Relationship Id="rId52" Type="http://schemas.openxmlformats.org/officeDocument/2006/relationships/chart" Target="charts/chart14.xml"/><Relationship Id="rId60" Type="http://schemas.openxmlformats.org/officeDocument/2006/relationships/chart" Target="charts/chart22.xml"/><Relationship Id="rId65" Type="http://schemas.openxmlformats.org/officeDocument/2006/relationships/chart" Target="charts/chart27.xml"/><Relationship Id="rId73" Type="http://schemas.openxmlformats.org/officeDocument/2006/relationships/chart" Target="charts/chart35.xml"/><Relationship Id="rId78" Type="http://schemas.openxmlformats.org/officeDocument/2006/relationships/chart" Target="charts/chart40.xml"/><Relationship Id="rId81" Type="http://schemas.openxmlformats.org/officeDocument/2006/relationships/image" Target="media/image10.png"/><Relationship Id="rId86" Type="http://schemas.openxmlformats.org/officeDocument/2006/relationships/image" Target="media/image15.svg"/><Relationship Id="rId94" Type="http://schemas.openxmlformats.org/officeDocument/2006/relationships/image" Target="media/image17.png"/><Relationship Id="rId99" Type="http://schemas.openxmlformats.org/officeDocument/2006/relationships/chart" Target="charts/chart50.xml"/><Relationship Id="rId101" Type="http://schemas.openxmlformats.org/officeDocument/2006/relationships/header" Target="header17.xml"/><Relationship Id="rId4"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header" Target="header3.xml"/><Relationship Id="rId18" Type="http://schemas.openxmlformats.org/officeDocument/2006/relationships/header" Target="header5.xml"/><Relationship Id="rId39" Type="http://schemas.openxmlformats.org/officeDocument/2006/relationships/chart" Target="charts/chart1.xml"/><Relationship Id="rId34" Type="http://schemas.openxmlformats.org/officeDocument/2006/relationships/hyperlink" Target="mailto:mustafadaloglu@akdeniz.edu.tr" TargetMode="External"/><Relationship Id="rId50" Type="http://schemas.openxmlformats.org/officeDocument/2006/relationships/chart" Target="charts/chart12.xml"/><Relationship Id="rId55" Type="http://schemas.openxmlformats.org/officeDocument/2006/relationships/chart" Target="charts/chart17.xml"/><Relationship Id="rId76" Type="http://schemas.openxmlformats.org/officeDocument/2006/relationships/chart" Target="charts/chart38.xml"/><Relationship Id="rId97" Type="http://schemas.openxmlformats.org/officeDocument/2006/relationships/image" Target="media/image19.png"/><Relationship Id="rId104" Type="http://schemas.openxmlformats.org/officeDocument/2006/relationships/theme" Target="theme/theme1.xml"/></Relationships>
</file>

<file path=word/_rels/header1.xml.rels><?xml version="1.0" encoding="UTF-8" standalone="yes"?>
<Relationships xmlns="http://schemas.openxmlformats.org/package/2006/relationships"><Relationship Id="rId1" Type="http://schemas.openxmlformats.org/officeDocument/2006/relationships/image" Target="media/image1.png"/></Relationships>
</file>

<file path=word/_rels/header2.xml.rels><?xml version="1.0" encoding="UTF-8" standalone="yes"?>
<Relationships xmlns="http://schemas.openxmlformats.org/package/2006/relationships"><Relationship Id="rId1" Type="http://schemas.openxmlformats.org/officeDocument/2006/relationships/image" Target="media/image1.png"/></Relationships>
</file>

<file path=word/_rels/header3.xml.rels><?xml version="1.0" encoding="UTF-8" standalone="yes"?>
<Relationships xmlns="http://schemas.openxmlformats.org/package/2006/relationships"><Relationship Id="rId1" Type="http://schemas.openxmlformats.org/officeDocument/2006/relationships/image" Target="media/image1.png"/></Relationships>
</file>

<file path=word/_rels/header4.xml.rels><?xml version="1.0" encoding="UTF-8" standalone="yes"?>
<Relationships xmlns="http://schemas.openxmlformats.org/package/2006/relationships"><Relationship Id="rId1" Type="http://schemas.openxmlformats.org/officeDocument/2006/relationships/image" Target="media/image1.png"/></Relationships>
</file>

<file path=word/_rels/header5.xml.rels><?xml version="1.0" encoding="UTF-8" standalone="yes"?>
<Relationships xmlns="http://schemas.openxmlformats.org/package/2006/relationships"><Relationship Id="rId1" Type="http://schemas.openxmlformats.org/officeDocument/2006/relationships/image" Target="media/image1.png"/></Relationships>
</file>

<file path=word/_rels/header6.xml.rels><?xml version="1.0" encoding="UTF-8" standalone="yes"?>
<Relationships xmlns="http://schemas.openxmlformats.org/package/2006/relationships"><Relationship Id="rId1" Type="http://schemas.openxmlformats.org/officeDocument/2006/relationships/image" Target="media/image1.png"/></Relationships>
</file>

<file path=word/_rels/header7.xml.rels><?xml version="1.0" encoding="UTF-8" standalone="yes"?>
<Relationships xmlns="http://schemas.openxmlformats.org/package/2006/relationships"><Relationship Id="rId1" Type="http://schemas.openxmlformats.org/officeDocument/2006/relationships/image" Target="media/image1.png"/></Relationships>
</file>

<file path=word/_rels/header8.xml.rels><?xml version="1.0" encoding="UTF-8" standalone="yes"?>
<Relationships xmlns="http://schemas.openxmlformats.org/package/2006/relationships"><Relationship Id="rId1" Type="http://schemas.openxmlformats.org/officeDocument/2006/relationships/image" Target="media/image1.png"/></Relationships>
</file>

<file path=word/_rels/header9.xml.rels><?xml version="1.0" encoding="UTF-8" standalone="yes"?>
<Relationships xmlns="http://schemas.openxmlformats.org/package/2006/relationships"><Relationship Id="rId1" Type="http://schemas.openxmlformats.org/officeDocument/2006/relationships/image" Target="media/image1.png"/></Relationships>
</file>

<file path=word/_rels/header10.xml.rels><?xml version="1.0" encoding="UTF-8" standalone="yes"?>
<Relationships xmlns="http://schemas.openxmlformats.org/package/2006/relationships"><Relationship Id="rId1" Type="http://schemas.openxmlformats.org/officeDocument/2006/relationships/image" Target="media/image1.png"/></Relationships>
</file>

<file path=word/_rels/header11.xml.rels><?xml version="1.0" encoding="UTF-8" standalone="yes"?>
<Relationships xmlns="http://schemas.openxmlformats.org/package/2006/relationships"><Relationship Id="rId1" Type="http://schemas.openxmlformats.org/officeDocument/2006/relationships/image" Target="media/image1.png"/></Relationships>
</file>

<file path=word/_rels/header12.xml.rels><?xml version="1.0" encoding="UTF-8" standalone="yes"?>
<Relationships xmlns="http://schemas.openxmlformats.org/package/2006/relationships"><Relationship Id="rId1" Type="http://schemas.openxmlformats.org/officeDocument/2006/relationships/image" Target="media/image1.png"/></Relationships>
</file>

<file path=word/_rels/header13.xml.rels><?xml version="1.0" encoding="UTF-8" standalone="yes"?>
<Relationships xmlns="http://schemas.openxmlformats.org/package/2006/relationships"><Relationship Id="rId1" Type="http://schemas.openxmlformats.org/officeDocument/2006/relationships/image" Target="media/image1.png"/></Relationships>
</file>

<file path=word/_rels/header14.xml.rels><?xml version="1.0" encoding="UTF-8" standalone="yes"?>
<Relationships xmlns="http://schemas.openxmlformats.org/package/2006/relationships"><Relationship Id="rId1" Type="http://schemas.openxmlformats.org/officeDocument/2006/relationships/image" Target="media/image1.png"/></Relationships>
</file>

<file path=word/_rels/header15.xml.rels><?xml version="1.0" encoding="UTF-8" standalone="yes"?>
<Relationships xmlns="http://schemas.openxmlformats.org/package/2006/relationships"><Relationship Id="rId1" Type="http://schemas.openxmlformats.org/officeDocument/2006/relationships/image" Target="media/image1.png"/></Relationships>
</file>

<file path=word/_rels/header16.xml.rels><?xml version="1.0" encoding="UTF-8" standalone="yes"?>
<Relationships xmlns="http://schemas.openxmlformats.org/package/2006/relationships"><Relationship Id="rId1" Type="http://schemas.openxmlformats.org/officeDocument/2006/relationships/image" Target="media/image1.png"/></Relationships>
</file>

<file path=word/_rels/header1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image" Target="media/image1.png"/></Relationships>
</file>

<file path=word/_rels/header18.xml.rels><?xml version="1.0" encoding="UTF-8" standalone="yes"?>
<Relationships xmlns="http://schemas.openxmlformats.org/package/2006/relationships"><Relationship Id="rId1" Type="http://schemas.openxmlformats.org/officeDocument/2006/relationships/image" Target="media/image1.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NZayim\AppData\Local\Temp\TS102896593.dotx" TargetMode="External"/></Relationships>
</file>

<file path=word/charts/_rels/chart1.xml.rels><?xml version="1.0" encoding="UTF-8" standalone="yes"?>
<Relationships xmlns="http://schemas.openxmlformats.org/package/2006/relationships"><Relationship Id="rId3" Type="http://schemas.openxmlformats.org/officeDocument/2006/relationships/oleObject" Target="file:///C:\Users\genel\Desktop\program%20de&#287;erlendirme-2022\Geri%20Bildirim%202020-21-D&#246;nem1-2.xlsx" TargetMode="External"/><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oleObject" Target="file:///C:\Users\genel\Desktop\program%20de&#287;erlendirme-2022\Geri%20Bildirim%202020-21-D&#246;nem1-2.xlsx" TargetMode="External"/><Relationship Id="rId2" Type="http://schemas.microsoft.com/office/2011/relationships/chartColorStyle" Target="colors2.xml"/><Relationship Id="rId1" Type="http://schemas.microsoft.com/office/2011/relationships/chartStyle" Target="style2.xml"/></Relationships>
</file>

<file path=word/charts/_rels/chart3.xml.rels><?xml version="1.0" encoding="UTF-8" standalone="yes"?>
<Relationships xmlns="http://schemas.openxmlformats.org/package/2006/relationships"><Relationship Id="rId3" Type="http://schemas.openxmlformats.org/officeDocument/2006/relationships/oleObject" Target="file:///C:\Users\genel\Desktop\program%20de&#287;erlendirme-2022\Geri%20Bildirim%202020-21-D&#246;nem1-2.xlsx" TargetMode="External"/><Relationship Id="rId2" Type="http://schemas.microsoft.com/office/2011/relationships/chartColorStyle" Target="colors3.xml"/><Relationship Id="rId1" Type="http://schemas.microsoft.com/office/2011/relationships/chartStyle" Target="style3.xml"/></Relationships>
</file>

<file path=word/charts/_rels/chart4.xml.rels><?xml version="1.0" encoding="UTF-8" standalone="yes"?>
<Relationships xmlns="http://schemas.openxmlformats.org/package/2006/relationships"><Relationship Id="rId3" Type="http://schemas.openxmlformats.org/officeDocument/2006/relationships/oleObject" Target="file:///C:\Users\genel\Desktop\program%20de&#287;erlendirme-2022\Geri%20Bildirim%202020-21-D&#246;nem1-2.xlsx" TargetMode="External"/><Relationship Id="rId2" Type="http://schemas.microsoft.com/office/2011/relationships/chartColorStyle" Target="colors4.xml"/><Relationship Id="rId1" Type="http://schemas.microsoft.com/office/2011/relationships/chartStyle" Target="style4.xml"/></Relationships>
</file>

<file path=word/charts/_rels/chart5.xml.rels><?xml version="1.0" encoding="UTF-8" standalone="yes"?>
<Relationships xmlns="http://schemas.openxmlformats.org/package/2006/relationships"><Relationship Id="rId3" Type="http://schemas.openxmlformats.org/officeDocument/2006/relationships/oleObject" Target="file:///C:\Users\genel\Desktop\program%20de&#287;erlendirme-2022\Geri%20Bildirim%202020-21-D&#246;nem1-2.xlsx" TargetMode="External"/><Relationship Id="rId2" Type="http://schemas.microsoft.com/office/2011/relationships/chartColorStyle" Target="colors5.xml"/><Relationship Id="rId1" Type="http://schemas.microsoft.com/office/2011/relationships/chartStyle" Target="style5.xml"/></Relationships>
</file>

<file path=word/charts/_rels/chart6.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6.xml"/><Relationship Id="rId1" Type="http://schemas.microsoft.com/office/2011/relationships/chartStyle" Target="style6.xml"/></Relationships>
</file>

<file path=word/charts/_rels/chart7.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7.xml"/><Relationship Id="rId1" Type="http://schemas.microsoft.com/office/2011/relationships/chartStyle" Target="style7.xml"/></Relationships>
</file>

<file path=word/charts/_rels/chart8.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8.xml"/><Relationship Id="rId1" Type="http://schemas.microsoft.com/office/2011/relationships/chartStyle" Target="style8.xml"/></Relationships>
</file>

<file path=word/charts/_rels/chart9.xml.rels><?xml version="1.0" encoding="UTF-8" standalone="yes"?>
<Relationships xmlns="http://schemas.openxmlformats.org/package/2006/relationships"><Relationship Id="rId3" Type="http://schemas.openxmlformats.org/officeDocument/2006/relationships/oleObject" Target="file:///C:\Users\genel\Desktop\program%20de&#287;erlendirme-2022\Geri%20Bildirim%202020-21-D&#246;nem1-2.xlsx" TargetMode="External"/><Relationship Id="rId2" Type="http://schemas.microsoft.com/office/2011/relationships/chartColorStyle" Target="colors9.xml"/><Relationship Id="rId1" Type="http://schemas.microsoft.com/office/2011/relationships/chartStyle" Target="style9.xml"/></Relationships>
</file>

<file path=word/charts/_rels/chart10.xml.rels><?xml version="1.0" encoding="UTF-8" standalone="yes"?>
<Relationships xmlns="http://schemas.openxmlformats.org/package/2006/relationships"><Relationship Id="rId3" Type="http://schemas.openxmlformats.org/officeDocument/2006/relationships/oleObject" Target="file:///C:\Users\genel\Desktop\program%20de&#287;erlendirme-2022\Geri%20Bildirim%202020-21-D&#246;nem1-2.xlsx" TargetMode="External"/><Relationship Id="rId2" Type="http://schemas.microsoft.com/office/2011/relationships/chartColorStyle" Target="colors10.xml"/><Relationship Id="rId1" Type="http://schemas.microsoft.com/office/2011/relationships/chartStyle" Target="style10.xml"/></Relationships>
</file>

<file path=word/charts/_rels/chart11.xml.rels><?xml version="1.0" encoding="UTF-8" standalone="yes"?>
<Relationships xmlns="http://schemas.openxmlformats.org/package/2006/relationships"><Relationship Id="rId3" Type="http://schemas.openxmlformats.org/officeDocument/2006/relationships/oleObject" Target="file:///C:\Users\genel\Desktop\program%20de&#287;erlendirme-2022\Geri%20Bildirim%202020-21-D&#246;nem1-2.xlsx" TargetMode="External"/><Relationship Id="rId2" Type="http://schemas.microsoft.com/office/2011/relationships/chartColorStyle" Target="colors11.xml"/><Relationship Id="rId1" Type="http://schemas.microsoft.com/office/2011/relationships/chartStyle" Target="style11.xml"/></Relationships>
</file>

<file path=word/charts/_rels/chart12.xml.rels><?xml version="1.0" encoding="UTF-8" standalone="yes"?>
<Relationships xmlns="http://schemas.openxmlformats.org/package/2006/relationships"><Relationship Id="rId3" Type="http://schemas.openxmlformats.org/officeDocument/2006/relationships/oleObject" Target="file:///C:\Users\genel\Desktop\program%20de&#287;erlendirme-2022\Geri%20Bildirim%202020-21-D&#246;nem1-2.xlsx" TargetMode="External"/><Relationship Id="rId2" Type="http://schemas.microsoft.com/office/2011/relationships/chartColorStyle" Target="colors12.xml"/><Relationship Id="rId1" Type="http://schemas.microsoft.com/office/2011/relationships/chartStyle" Target="style12.xml"/></Relationships>
</file>

<file path=word/charts/_rels/chart13.xml.rels><?xml version="1.0" encoding="UTF-8" standalone="yes"?>
<Relationships xmlns="http://schemas.openxmlformats.org/package/2006/relationships"><Relationship Id="rId3" Type="http://schemas.openxmlformats.org/officeDocument/2006/relationships/oleObject" Target="file:///C:\Users\genel\Desktop\program%20de&#287;erlendirme-2022\Geri%20Bildirim%202020-21-D&#246;nem1-2.xlsx" TargetMode="External"/><Relationship Id="rId2" Type="http://schemas.microsoft.com/office/2011/relationships/chartColorStyle" Target="colors13.xml"/><Relationship Id="rId1" Type="http://schemas.microsoft.com/office/2011/relationships/chartStyle" Target="style13.xml"/></Relationships>
</file>

<file path=word/charts/_rels/chart14.xml.rels><?xml version="1.0" encoding="UTF-8" standalone="yes"?>
<Relationships xmlns="http://schemas.openxmlformats.org/package/2006/relationships"><Relationship Id="rId3" Type="http://schemas.openxmlformats.org/officeDocument/2006/relationships/oleObject" Target="file:///C:\Users\genel\Desktop\program%20de&#287;erlendirme-2022\Geri%20Bildirim%202020-21-D&#246;nem1-2.xlsx" TargetMode="External"/><Relationship Id="rId2" Type="http://schemas.microsoft.com/office/2011/relationships/chartColorStyle" Target="colors14.xml"/><Relationship Id="rId1" Type="http://schemas.microsoft.com/office/2011/relationships/chartStyle" Target="style14.xml"/></Relationships>
</file>

<file path=word/charts/_rels/chart15.xml.rels><?xml version="1.0" encoding="UTF-8" standalone="yes"?>
<Relationships xmlns="http://schemas.openxmlformats.org/package/2006/relationships"><Relationship Id="rId3" Type="http://schemas.openxmlformats.org/officeDocument/2006/relationships/package" Target="../embeddings/Microsoft_Excel_Worksheet3.xlsx"/><Relationship Id="rId2" Type="http://schemas.microsoft.com/office/2011/relationships/chartColorStyle" Target="colors15.xml"/><Relationship Id="rId1" Type="http://schemas.microsoft.com/office/2011/relationships/chartStyle" Target="style15.xml"/></Relationships>
</file>

<file path=word/charts/_rels/chart16.xml.rels><?xml version="1.0" encoding="UTF-8" standalone="yes"?>
<Relationships xmlns="http://schemas.openxmlformats.org/package/2006/relationships"><Relationship Id="rId3" Type="http://schemas.openxmlformats.org/officeDocument/2006/relationships/package" Target="../embeddings/Microsoft_Excel_Worksheet4.xlsx"/><Relationship Id="rId2" Type="http://schemas.microsoft.com/office/2011/relationships/chartColorStyle" Target="colors16.xml"/><Relationship Id="rId1" Type="http://schemas.microsoft.com/office/2011/relationships/chartStyle" Target="style16.xml"/></Relationships>
</file>

<file path=word/charts/_rels/chart17.xml.rels><?xml version="1.0" encoding="UTF-8" standalone="yes"?>
<Relationships xmlns="http://schemas.openxmlformats.org/package/2006/relationships"><Relationship Id="rId3" Type="http://schemas.openxmlformats.org/officeDocument/2006/relationships/oleObject" Target="file:///C:\Users\MustafaPC\Desktop\program%20de&#287;erlendirme\Geri%20Bildirim%202020-21%20(1).xlsx" TargetMode="External"/><Relationship Id="rId2" Type="http://schemas.microsoft.com/office/2011/relationships/chartColorStyle" Target="colors17.xml"/><Relationship Id="rId1" Type="http://schemas.microsoft.com/office/2011/relationships/chartStyle" Target="style17.xml"/></Relationships>
</file>

<file path=word/charts/_rels/chart18.xml.rels><?xml version="1.0" encoding="UTF-8" standalone="yes"?>
<Relationships xmlns="http://schemas.openxmlformats.org/package/2006/relationships"><Relationship Id="rId3" Type="http://schemas.openxmlformats.org/officeDocument/2006/relationships/oleObject" Target="file:///C:\Users\MustafaPC\Desktop\program%20de&#287;erlendirme\Geri%20Bildirim%202020-21%20(1).xlsx" TargetMode="External"/><Relationship Id="rId2" Type="http://schemas.microsoft.com/office/2011/relationships/chartColorStyle" Target="colors18.xml"/><Relationship Id="rId1" Type="http://schemas.microsoft.com/office/2011/relationships/chartStyle" Target="style18.xml"/></Relationships>
</file>

<file path=word/charts/_rels/chart19.xml.rels><?xml version="1.0" encoding="UTF-8" standalone="yes"?>
<Relationships xmlns="http://schemas.openxmlformats.org/package/2006/relationships"><Relationship Id="rId3" Type="http://schemas.openxmlformats.org/officeDocument/2006/relationships/oleObject" Target="file:///C:\Users\MustafaPC\Desktop\program%20de&#287;erlendirme\Geri%20Bildirim%202020-21%20(1).xlsx" TargetMode="External"/><Relationship Id="rId2" Type="http://schemas.microsoft.com/office/2011/relationships/chartColorStyle" Target="colors19.xml"/><Relationship Id="rId1" Type="http://schemas.microsoft.com/office/2011/relationships/chartStyle" Target="style19.xml"/></Relationships>
</file>

<file path=word/charts/_rels/chart20.xml.rels><?xml version="1.0" encoding="UTF-8" standalone="yes"?>
<Relationships xmlns="http://schemas.openxmlformats.org/package/2006/relationships"><Relationship Id="rId3" Type="http://schemas.openxmlformats.org/officeDocument/2006/relationships/oleObject" Target="file:///C:\Users\MustafaPC\Desktop\program%20de&#287;erlendirme\Geri%20Bildirim%202020-21%20(1).xlsx" TargetMode="External"/><Relationship Id="rId2" Type="http://schemas.microsoft.com/office/2011/relationships/chartColorStyle" Target="colors20.xml"/><Relationship Id="rId1" Type="http://schemas.microsoft.com/office/2011/relationships/chartStyle" Target="style20.xml"/></Relationships>
</file>

<file path=word/charts/_rels/chart21.xml.rels><?xml version="1.0" encoding="UTF-8" standalone="yes"?>
<Relationships xmlns="http://schemas.openxmlformats.org/package/2006/relationships"><Relationship Id="rId3" Type="http://schemas.openxmlformats.org/officeDocument/2006/relationships/oleObject" Target="file:///C:\Users\MustafaPC\Desktop\program%20de&#287;erlendirme\Geri%20Bildirim%202020-21%20(1).xlsx" TargetMode="External"/><Relationship Id="rId2" Type="http://schemas.microsoft.com/office/2011/relationships/chartColorStyle" Target="colors21.xml"/><Relationship Id="rId1" Type="http://schemas.microsoft.com/office/2011/relationships/chartStyle" Target="style21.xml"/></Relationships>
</file>

<file path=word/charts/_rels/chart22.xml.rels><?xml version="1.0" encoding="UTF-8" standalone="yes"?>
<Relationships xmlns="http://schemas.openxmlformats.org/package/2006/relationships"><Relationship Id="rId3" Type="http://schemas.openxmlformats.org/officeDocument/2006/relationships/oleObject" Target="file:///C:\Users\MustafaPC\Desktop\program%20de&#287;erlendirme\Geri%20Bildirim%202020-21%20(1).xlsx" TargetMode="External"/><Relationship Id="rId2" Type="http://schemas.microsoft.com/office/2011/relationships/chartColorStyle" Target="colors22.xml"/><Relationship Id="rId1" Type="http://schemas.microsoft.com/office/2011/relationships/chartStyle" Target="style22.xml"/></Relationships>
</file>

<file path=word/charts/_rels/chart23.xml.rels><?xml version="1.0" encoding="UTF-8" standalone="yes"?>
<Relationships xmlns="http://schemas.openxmlformats.org/package/2006/relationships"><Relationship Id="rId3" Type="http://schemas.openxmlformats.org/officeDocument/2006/relationships/oleObject" Target="file:///C:\Users\MustafaPC\Desktop\program%20de&#287;erlendirme\Geri%20Bildirim%202020-21%20(1).xlsx" TargetMode="External"/><Relationship Id="rId2" Type="http://schemas.microsoft.com/office/2011/relationships/chartColorStyle" Target="colors23.xml"/><Relationship Id="rId1" Type="http://schemas.microsoft.com/office/2011/relationships/chartStyle" Target="style23.xml"/></Relationships>
</file>

<file path=word/charts/_rels/chart24.xml.rels><?xml version="1.0" encoding="UTF-8" standalone="yes"?>
<Relationships xmlns="http://schemas.openxmlformats.org/package/2006/relationships"><Relationship Id="rId3" Type="http://schemas.openxmlformats.org/officeDocument/2006/relationships/oleObject" Target="file:///C:\Users\MustafaPC\Desktop\program%20de&#287;erlendirme\Geri%20Bildirim%202020-21%20(1).xlsx" TargetMode="External"/><Relationship Id="rId2" Type="http://schemas.microsoft.com/office/2011/relationships/chartColorStyle" Target="colors24.xml"/><Relationship Id="rId1" Type="http://schemas.microsoft.com/office/2011/relationships/chartStyle" Target="style24.xml"/></Relationships>
</file>

<file path=word/charts/_rels/chart25.xml.rels><?xml version="1.0" encoding="UTF-8" standalone="yes"?>
<Relationships xmlns="http://schemas.openxmlformats.org/package/2006/relationships"><Relationship Id="rId3" Type="http://schemas.openxmlformats.org/officeDocument/2006/relationships/oleObject" Target="file:///C:\Users\MustafaPC\Desktop\program%20de&#287;erlendirme\Geri%20Bildirim%202020-21%20(1).xlsx" TargetMode="External"/><Relationship Id="rId2" Type="http://schemas.microsoft.com/office/2011/relationships/chartColorStyle" Target="colors25.xml"/><Relationship Id="rId1" Type="http://schemas.microsoft.com/office/2011/relationships/chartStyle" Target="style25.xml"/></Relationships>
</file>

<file path=word/charts/_rels/chart26.xml.rels><?xml version="1.0" encoding="UTF-8" standalone="yes"?>
<Relationships xmlns="http://schemas.openxmlformats.org/package/2006/relationships"><Relationship Id="rId3" Type="http://schemas.openxmlformats.org/officeDocument/2006/relationships/oleObject" Target="file:///C:\Users\MustafaPC\Desktop\program%20de&#287;erlendirme\tablolar%20(1).xlsx" TargetMode="External"/><Relationship Id="rId2" Type="http://schemas.microsoft.com/office/2011/relationships/chartColorStyle" Target="colors26.xml"/><Relationship Id="rId1" Type="http://schemas.microsoft.com/office/2011/relationships/chartStyle" Target="style26.xml"/></Relationships>
</file>

<file path=word/charts/_rels/chart27.xml.rels><?xml version="1.0" encoding="UTF-8" standalone="yes"?>
<Relationships xmlns="http://schemas.openxmlformats.org/package/2006/relationships"><Relationship Id="rId3" Type="http://schemas.openxmlformats.org/officeDocument/2006/relationships/oleObject" Target="file:///C:\Users\MustafaPC\Desktop\program%20de&#287;erlendirme\tablolar%20(1).xlsx" TargetMode="External"/><Relationship Id="rId2" Type="http://schemas.microsoft.com/office/2011/relationships/chartColorStyle" Target="colors27.xml"/><Relationship Id="rId1" Type="http://schemas.microsoft.com/office/2011/relationships/chartStyle" Target="style27.xml"/></Relationships>
</file>

<file path=word/charts/_rels/chart28.xml.rels><?xml version="1.0" encoding="UTF-8" standalone="yes"?>
<Relationships xmlns="http://schemas.openxmlformats.org/package/2006/relationships"><Relationship Id="rId3" Type="http://schemas.openxmlformats.org/officeDocument/2006/relationships/oleObject" Target="file:///C:\Users\MustafaPC\Desktop\program%20de&#287;erlendirme\tablolar%20(1).xlsx" TargetMode="External"/><Relationship Id="rId2" Type="http://schemas.microsoft.com/office/2011/relationships/chartColorStyle" Target="colors28.xml"/><Relationship Id="rId1" Type="http://schemas.microsoft.com/office/2011/relationships/chartStyle" Target="style28.xml"/></Relationships>
</file>

<file path=word/charts/_rels/chart29.xml.rels><?xml version="1.0" encoding="UTF-8" standalone="yes"?>
<Relationships xmlns="http://schemas.openxmlformats.org/package/2006/relationships"><Relationship Id="rId3" Type="http://schemas.openxmlformats.org/officeDocument/2006/relationships/oleObject" Target="file:///C:\Users\MustafaPC\Desktop\program%20de&#287;erlendirme\tablolar%20(1).xlsx" TargetMode="External"/><Relationship Id="rId2" Type="http://schemas.microsoft.com/office/2011/relationships/chartColorStyle" Target="colors29.xml"/><Relationship Id="rId1" Type="http://schemas.microsoft.com/office/2011/relationships/chartStyle" Target="style29.xml"/></Relationships>
</file>

<file path=word/charts/_rels/chart30.xml.rels><?xml version="1.0" encoding="UTF-8" standalone="yes"?>
<Relationships xmlns="http://schemas.openxmlformats.org/package/2006/relationships"><Relationship Id="rId3" Type="http://schemas.openxmlformats.org/officeDocument/2006/relationships/oleObject" Target="file:///C:\Users\MustafaPC\Desktop\program%20de&#287;erlendirme\tablolar%20(1).xlsx" TargetMode="External"/><Relationship Id="rId2" Type="http://schemas.microsoft.com/office/2011/relationships/chartColorStyle" Target="colors30.xml"/><Relationship Id="rId1" Type="http://schemas.microsoft.com/office/2011/relationships/chartStyle" Target="style30.xml"/></Relationships>
</file>

<file path=word/charts/_rels/chart31.xml.rels><?xml version="1.0" encoding="UTF-8" standalone="yes"?>
<Relationships xmlns="http://schemas.openxmlformats.org/package/2006/relationships"><Relationship Id="rId3" Type="http://schemas.openxmlformats.org/officeDocument/2006/relationships/oleObject" Target="file:///C:\Users\MustafaPC\Desktop\program%20de&#287;erlendirme\tablolar%20(1).xlsx" TargetMode="External"/><Relationship Id="rId2" Type="http://schemas.microsoft.com/office/2011/relationships/chartColorStyle" Target="colors31.xml"/><Relationship Id="rId1" Type="http://schemas.microsoft.com/office/2011/relationships/chartStyle" Target="style31.xml"/></Relationships>
</file>

<file path=word/charts/_rels/chart32.xml.rels><?xml version="1.0" encoding="UTF-8" standalone="yes"?>
<Relationships xmlns="http://schemas.openxmlformats.org/package/2006/relationships"><Relationship Id="rId3" Type="http://schemas.openxmlformats.org/officeDocument/2006/relationships/oleObject" Target="file:///C:\Users\MustafaPC\Desktop\program%20de&#287;erlendirme\tablolar%20(1).xlsx" TargetMode="External"/><Relationship Id="rId2" Type="http://schemas.microsoft.com/office/2011/relationships/chartColorStyle" Target="colors32.xml"/><Relationship Id="rId1" Type="http://schemas.microsoft.com/office/2011/relationships/chartStyle" Target="style32.xml"/></Relationships>
</file>

<file path=word/charts/_rels/chart33.xml.rels><?xml version="1.0" encoding="UTF-8" standalone="yes"?>
<Relationships xmlns="http://schemas.openxmlformats.org/package/2006/relationships"><Relationship Id="rId3" Type="http://schemas.openxmlformats.org/officeDocument/2006/relationships/oleObject" Target="file:///C:\Users\MustafaPC\Desktop\program%20de&#287;erlendirme\tablolar%20(1).xlsx" TargetMode="External"/><Relationship Id="rId2" Type="http://schemas.microsoft.com/office/2011/relationships/chartColorStyle" Target="colors33.xml"/><Relationship Id="rId1" Type="http://schemas.microsoft.com/office/2011/relationships/chartStyle" Target="style33.xml"/></Relationships>
</file>

<file path=word/charts/_rels/chart34.xml.rels><?xml version="1.0" encoding="UTF-8" standalone="yes"?>
<Relationships xmlns="http://schemas.openxmlformats.org/package/2006/relationships"><Relationship Id="rId3" Type="http://schemas.openxmlformats.org/officeDocument/2006/relationships/oleObject" Target="file:///C:\Users\MustafaPC\Desktop\program%20de&#287;erlendirme\tablolar%20(1).xlsx" TargetMode="External"/><Relationship Id="rId2" Type="http://schemas.microsoft.com/office/2011/relationships/chartColorStyle" Target="colors34.xml"/><Relationship Id="rId1" Type="http://schemas.microsoft.com/office/2011/relationships/chartStyle" Target="style34.xml"/></Relationships>
</file>

<file path=word/charts/_rels/chart35.xml.rels><?xml version="1.0" encoding="UTF-8" standalone="yes"?>
<Relationships xmlns="http://schemas.openxmlformats.org/package/2006/relationships"><Relationship Id="rId3" Type="http://schemas.openxmlformats.org/officeDocument/2006/relationships/oleObject" Target="file:///C:\Users\genel\Desktop\tablolar%20(2).xlsx" TargetMode="External"/><Relationship Id="rId2" Type="http://schemas.microsoft.com/office/2011/relationships/chartColorStyle" Target="colors35.xml"/><Relationship Id="rId1" Type="http://schemas.microsoft.com/office/2011/relationships/chartStyle" Target="style35.xml"/></Relationships>
</file>

<file path=word/charts/_rels/chart36.xml.rels><?xml version="1.0" encoding="UTF-8" standalone="yes"?>
<Relationships xmlns="http://schemas.openxmlformats.org/package/2006/relationships"><Relationship Id="rId3" Type="http://schemas.openxmlformats.org/officeDocument/2006/relationships/oleObject" Target="file:///C:\Users\genel\Desktop\tablolar%20(2).xlsx" TargetMode="External"/><Relationship Id="rId2" Type="http://schemas.microsoft.com/office/2011/relationships/chartColorStyle" Target="colors36.xml"/><Relationship Id="rId1" Type="http://schemas.microsoft.com/office/2011/relationships/chartStyle" Target="style36.xml"/></Relationships>
</file>

<file path=word/charts/_rels/chart37.xml.rels><?xml version="1.0" encoding="UTF-8" standalone="yes"?>
<Relationships xmlns="http://schemas.openxmlformats.org/package/2006/relationships"><Relationship Id="rId3" Type="http://schemas.openxmlformats.org/officeDocument/2006/relationships/oleObject" Target="file:///C:\Users\genel\Desktop\tablolar%20(2).xlsx" TargetMode="External"/><Relationship Id="rId2" Type="http://schemas.microsoft.com/office/2011/relationships/chartColorStyle" Target="colors37.xml"/><Relationship Id="rId1" Type="http://schemas.microsoft.com/office/2011/relationships/chartStyle" Target="style37.xml"/></Relationships>
</file>

<file path=word/charts/_rels/chart38.xml.rels><?xml version="1.0" encoding="UTF-8" standalone="yes"?>
<Relationships xmlns="http://schemas.openxmlformats.org/package/2006/relationships"><Relationship Id="rId3" Type="http://schemas.openxmlformats.org/officeDocument/2006/relationships/oleObject" Target="file:///C:\Users\genel\Desktop\tablolar%20(2).xlsx" TargetMode="External"/><Relationship Id="rId2" Type="http://schemas.microsoft.com/office/2011/relationships/chartColorStyle" Target="colors38.xml"/><Relationship Id="rId1" Type="http://schemas.microsoft.com/office/2011/relationships/chartStyle" Target="style38.xml"/></Relationships>
</file>

<file path=word/charts/_rels/chart39.xml.rels><?xml version="1.0" encoding="UTF-8" standalone="yes"?>
<Relationships xmlns="http://schemas.openxmlformats.org/package/2006/relationships"><Relationship Id="rId3" Type="http://schemas.openxmlformats.org/officeDocument/2006/relationships/oleObject" Target="file:///C:\Users\genel\Desktop\tablolar%20(2).xlsx" TargetMode="External"/><Relationship Id="rId2" Type="http://schemas.microsoft.com/office/2011/relationships/chartColorStyle" Target="colors39.xml"/><Relationship Id="rId1" Type="http://schemas.microsoft.com/office/2011/relationships/chartStyle" Target="style39.xml"/></Relationships>
</file>

<file path=word/charts/_rels/chart40.xml.rels><?xml version="1.0" encoding="UTF-8" standalone="yes"?>
<Relationships xmlns="http://schemas.openxmlformats.org/package/2006/relationships"><Relationship Id="rId3" Type="http://schemas.openxmlformats.org/officeDocument/2006/relationships/oleObject" Target="file:///C:\Users\genel\Desktop\tablolar%20(2).xlsx" TargetMode="External"/><Relationship Id="rId2" Type="http://schemas.microsoft.com/office/2011/relationships/chartColorStyle" Target="colors40.xml"/><Relationship Id="rId1" Type="http://schemas.microsoft.com/office/2011/relationships/chartStyle" Target="style40.xml"/></Relationships>
</file>

<file path=word/charts/_rels/chart41.xml.rels><?xml version="1.0" encoding="UTF-8" standalone="yes"?>
<Relationships xmlns="http://schemas.openxmlformats.org/package/2006/relationships"><Relationship Id="rId3" Type="http://schemas.openxmlformats.org/officeDocument/2006/relationships/oleObject" Target="file:///C:\Users\genel\Desktop\tablolar%20(2).xlsx" TargetMode="External"/><Relationship Id="rId2" Type="http://schemas.microsoft.com/office/2011/relationships/chartColorStyle" Target="colors41.xml"/><Relationship Id="rId1" Type="http://schemas.microsoft.com/office/2011/relationships/chartStyle" Target="style41.xml"/></Relationships>
</file>

<file path=word/charts/_rels/chart42.xml.rels><?xml version="1.0" encoding="UTF-8" standalone="yes"?>
<Relationships xmlns="http://schemas.openxmlformats.org/package/2006/relationships"><Relationship Id="rId3" Type="http://schemas.openxmlformats.org/officeDocument/2006/relationships/oleObject" Target="file:///C:\Users\genel\Desktop\tablolar%20(2).xlsx" TargetMode="External"/><Relationship Id="rId2" Type="http://schemas.microsoft.com/office/2011/relationships/chartColorStyle" Target="colors42.xml"/><Relationship Id="rId1" Type="http://schemas.microsoft.com/office/2011/relationships/chartStyle" Target="style42.xml"/></Relationships>
</file>

<file path=word/charts/_rels/chart43.xml.rels><?xml version="1.0" encoding="UTF-8" standalone="yes"?>
<Relationships xmlns="http://schemas.openxmlformats.org/package/2006/relationships"><Relationship Id="rId3" Type="http://schemas.openxmlformats.org/officeDocument/2006/relationships/oleObject" Target="file:///C:\Users\genel\Desktop\tablolar%20(2).xlsx" TargetMode="External"/><Relationship Id="rId2" Type="http://schemas.microsoft.com/office/2011/relationships/chartColorStyle" Target="colors43.xml"/><Relationship Id="rId1" Type="http://schemas.microsoft.com/office/2011/relationships/chartStyle" Target="style43.xml"/></Relationships>
</file>

<file path=word/charts/_rels/chart44.xml.rels><?xml version="1.0" encoding="UTF-8" standalone="yes"?>
<Relationships xmlns="http://schemas.openxmlformats.org/package/2006/relationships"><Relationship Id="rId3" Type="http://schemas.openxmlformats.org/officeDocument/2006/relationships/oleObject" Target="file:///C:\Users\genel\Desktop\tablolar%20(2).xlsx" TargetMode="External"/><Relationship Id="rId2" Type="http://schemas.microsoft.com/office/2011/relationships/chartColorStyle" Target="colors44.xml"/><Relationship Id="rId1" Type="http://schemas.microsoft.com/office/2011/relationships/chartStyle" Target="style44.xml"/></Relationships>
</file>

<file path=word/charts/_rels/chart45.xml.rels><?xml version="1.0" encoding="UTF-8" standalone="yes"?>
<Relationships xmlns="http://schemas.openxmlformats.org/package/2006/relationships"><Relationship Id="rId3" Type="http://schemas.openxmlformats.org/officeDocument/2006/relationships/oleObject" Target="file:///C:\Users\genel\Desktop\tablolar%20(2).xlsx" TargetMode="External"/><Relationship Id="rId2" Type="http://schemas.microsoft.com/office/2011/relationships/chartColorStyle" Target="colors45.xml"/><Relationship Id="rId1" Type="http://schemas.microsoft.com/office/2011/relationships/chartStyle" Target="style45.xml"/></Relationships>
</file>

<file path=word/charts/_rels/chart46.xml.rels><?xml version="1.0" encoding="UTF-8" standalone="yes"?>
<Relationships xmlns="http://schemas.openxmlformats.org/package/2006/relationships"><Relationship Id="rId3" Type="http://schemas.openxmlformats.org/officeDocument/2006/relationships/oleObject" Target="file:///C:\Users\genel\Desktop\tablolar%20(2).xlsx" TargetMode="External"/><Relationship Id="rId2" Type="http://schemas.microsoft.com/office/2011/relationships/chartColorStyle" Target="colors46.xml"/><Relationship Id="rId1" Type="http://schemas.microsoft.com/office/2011/relationships/chartStyle" Target="style46.xml"/></Relationships>
</file>

<file path=word/charts/_rels/chart47.xml.rels><?xml version="1.0" encoding="UTF-8" standalone="yes"?>
<Relationships xmlns="http://schemas.openxmlformats.org/package/2006/relationships"><Relationship Id="rId3" Type="http://schemas.openxmlformats.org/officeDocument/2006/relationships/oleObject" Target="file:///C:\Users\genel\Desktop\tablolar%20(2).xlsx" TargetMode="External"/><Relationship Id="rId2" Type="http://schemas.microsoft.com/office/2011/relationships/chartColorStyle" Target="colors47.xml"/><Relationship Id="rId1" Type="http://schemas.microsoft.com/office/2011/relationships/chartStyle" Target="style47.xml"/></Relationships>
</file>

<file path=word/charts/_rels/chart48.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49.xml"/><Relationship Id="rId1" Type="http://schemas.microsoft.com/office/2011/relationships/chartStyle" Target="style49.xml"/><Relationship Id="rId4" Type="http://schemas.openxmlformats.org/officeDocument/2006/relationships/package" Target="../embeddings/Microsoft_Excel_Worksheet5.xlsx"/></Relationships>
</file>

<file path=word/charts/_rels/chart49.xml.rels><?xml version="1.0" encoding="UTF-8" standalone="yes"?>
<Relationships xmlns="http://schemas.openxmlformats.org/package/2006/relationships"><Relationship Id="rId3" Type="http://schemas.openxmlformats.org/officeDocument/2006/relationships/themeOverride" Target="../theme/themeOverride2.xml"/><Relationship Id="rId2" Type="http://schemas.microsoft.com/office/2011/relationships/chartColorStyle" Target="colors50.xml"/><Relationship Id="rId1" Type="http://schemas.microsoft.com/office/2011/relationships/chartStyle" Target="style50.xml"/><Relationship Id="rId4" Type="http://schemas.openxmlformats.org/officeDocument/2006/relationships/package" Target="../embeddings/Microsoft_Excel_Worksheet6.xlsx"/></Relationships>
</file>

<file path=word/charts/_rels/chart50.xml.rels><?xml version="1.0" encoding="UTF-8" standalone="yes"?>
<Relationships xmlns="http://schemas.openxmlformats.org/package/2006/relationships"><Relationship Id="rId3" Type="http://schemas.openxmlformats.org/officeDocument/2006/relationships/themeOverride" Target="../theme/themeOverride3.xml"/><Relationship Id="rId2" Type="http://schemas.microsoft.com/office/2011/relationships/chartColorStyle" Target="colors51.xml"/><Relationship Id="rId1" Type="http://schemas.microsoft.com/office/2011/relationships/chartStyle" Target="style51.xml"/><Relationship Id="rId4" Type="http://schemas.openxmlformats.org/officeDocument/2006/relationships/package" Target="../embeddings/Microsoft_Excel_Worksheet7.xlsx"/></Relationships>
</file>

<file path=word/charts/_rels/chartEx1.xml.rels><?xml version="1.0" encoding="UTF-8" standalone="yes"?>
<Relationships xmlns="http://schemas.openxmlformats.org/package/2006/relationships"><Relationship Id="rId3" Type="http://schemas.microsoft.com/office/2011/relationships/chartColorStyle" Target="colors48.xml"/><Relationship Id="rId2" Type="http://schemas.microsoft.com/office/2011/relationships/chartStyle" Target="style48.xml"/><Relationship Id="rId1" Type="http://schemas.openxmlformats.org/officeDocument/2006/relationships/oleObject" Target="file:///C:\Users\MustafaPC\Downloads\PD&#214;%20uygulamalar&#305;%20kar&#351;&#305;la&#351;t&#305;r&#305;lmas&#305;.xlsx" TargetMode="Externa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tr-T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tr-TR"/>
              <a:t>2020-2021 Dönem1- I. Ders Kurulu </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tr-TR"/>
        </a:p>
      </c:txPr>
    </c:title>
    <c:autoTitleDeleted val="0"/>
    <c:plotArea>
      <c:layout/>
      <c:barChart>
        <c:barDir val="col"/>
        <c:grouping val="clustered"/>
        <c:varyColors val="0"/>
        <c:ser>
          <c:idx val="0"/>
          <c:order val="0"/>
          <c:tx>
            <c:strRef>
              <c:f>'1,2,3 kurul değerlendirme'!$L$2</c:f>
              <c:strCache>
                <c:ptCount val="1"/>
                <c:pt idx="0">
                  <c:v>Ders kurulunun başında tanıtım yapılıp, amaç ve öğrenim hedefleri sunuldu.</c:v>
                </c:pt>
              </c:strCache>
            </c:strRef>
          </c:tx>
          <c:spPr>
            <a:solidFill>
              <a:schemeClr val="accent1"/>
            </a:solidFill>
            <a:ln>
              <a:noFill/>
            </a:ln>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'1,2,3 kurul değerlendirme'!$L$3</c:f>
              <c:numCache>
                <c:formatCode>0.0_ ;\-0.0\ </c:formatCode>
                <c:ptCount val="1"/>
                <c:pt idx="0">
                  <c:v>4.588541666666667</c:v>
                </c:pt>
              </c:numCache>
            </c:numRef>
          </c:val>
          <c:extLst>
            <c:ext xmlns:c16="http://schemas.microsoft.com/office/drawing/2014/chart" uri="{C3380CC4-5D6E-409C-BE32-E72D297353CC}">
              <c16:uniqueId val="{00000000-98EA-41F8-B20A-9694925439E3}"/>
            </c:ext>
          </c:extLst>
        </c:ser>
        <c:ser>
          <c:idx val="1"/>
          <c:order val="1"/>
          <c:tx>
            <c:strRef>
              <c:f>'1,2,3 kurul değerlendirme'!$M$2</c:f>
              <c:strCache>
                <c:ptCount val="1"/>
                <c:pt idx="0">
                  <c:v>Ders kurulunun içeriği bu amaç ve öğrenim hedeflerini karşılıyordu.</c:v>
                </c:pt>
              </c:strCache>
            </c:strRef>
          </c:tx>
          <c:spPr>
            <a:solidFill>
              <a:schemeClr val="accent2"/>
            </a:solidFill>
            <a:ln>
              <a:noFill/>
            </a:ln>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'1,2,3 kurul değerlendirme'!$M$3</c:f>
              <c:numCache>
                <c:formatCode>0.0_ ;\-0.0\ </c:formatCode>
                <c:ptCount val="1"/>
                <c:pt idx="0">
                  <c:v>4.432291666666667</c:v>
                </c:pt>
              </c:numCache>
            </c:numRef>
          </c:val>
          <c:extLst>
            <c:ext xmlns:c16="http://schemas.microsoft.com/office/drawing/2014/chart" uri="{C3380CC4-5D6E-409C-BE32-E72D297353CC}">
              <c16:uniqueId val="{00000001-98EA-41F8-B20A-9694925439E3}"/>
            </c:ext>
          </c:extLst>
        </c:ser>
        <c:ser>
          <c:idx val="2"/>
          <c:order val="2"/>
          <c:tx>
            <c:strRef>
              <c:f>'1,2,3 kurul değerlendirme'!$N$2</c:f>
              <c:strCache>
                <c:ptCount val="1"/>
                <c:pt idx="0">
                  <c:v>Bizlerle olumlu bir iletişim sağlandı, soru sormamıza imkân tanındı.</c:v>
                </c:pt>
              </c:strCache>
            </c:strRef>
          </c:tx>
          <c:spPr>
            <a:solidFill>
              <a:schemeClr val="accent3"/>
            </a:solidFill>
            <a:ln>
              <a:noFill/>
            </a:ln>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'1,2,3 kurul değerlendirme'!$N$3</c:f>
              <c:numCache>
                <c:formatCode>0.0_ ;\-0.0\ </c:formatCode>
                <c:ptCount val="1"/>
                <c:pt idx="0">
                  <c:v>4.390625</c:v>
                </c:pt>
              </c:numCache>
            </c:numRef>
          </c:val>
          <c:extLst>
            <c:ext xmlns:c16="http://schemas.microsoft.com/office/drawing/2014/chart" uri="{C3380CC4-5D6E-409C-BE32-E72D297353CC}">
              <c16:uniqueId val="{00000002-98EA-41F8-B20A-9694925439E3}"/>
            </c:ext>
          </c:extLst>
        </c:ser>
        <c:ser>
          <c:idx val="3"/>
          <c:order val="3"/>
          <c:tx>
            <c:strRef>
              <c:f>'1,2,3 kurul değerlendirme'!$O$2</c:f>
              <c:strCache>
                <c:ptCount val="1"/>
                <c:pt idx="0">
                  <c:v>Ders kurulu internette ilan edilen ders programına uygun sırayla yürütüldü.</c:v>
                </c:pt>
              </c:strCache>
            </c:strRef>
          </c:tx>
          <c:spPr>
            <a:solidFill>
              <a:schemeClr val="accent4"/>
            </a:solidFill>
            <a:ln>
              <a:noFill/>
            </a:ln>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'1,2,3 kurul değerlendirme'!$O$3</c:f>
              <c:numCache>
                <c:formatCode>0.0_ ;\-0.0\ </c:formatCode>
                <c:ptCount val="1"/>
                <c:pt idx="0">
                  <c:v>4.526041666666667</c:v>
                </c:pt>
              </c:numCache>
            </c:numRef>
          </c:val>
          <c:extLst>
            <c:ext xmlns:c16="http://schemas.microsoft.com/office/drawing/2014/chart" uri="{C3380CC4-5D6E-409C-BE32-E72D297353CC}">
              <c16:uniqueId val="{00000003-98EA-41F8-B20A-9694925439E3}"/>
            </c:ext>
          </c:extLst>
        </c:ser>
        <c:ser>
          <c:idx val="4"/>
          <c:order val="4"/>
          <c:tx>
            <c:strRef>
              <c:f>'1,2,3 kurul değerlendirme'!$P$2</c:f>
              <c:strCache>
                <c:ptCount val="1"/>
                <c:pt idx="0">
                  <c:v>Ders içeriği ile ilgili başvuru kaynak listesi paylaşıldı.</c:v>
                </c:pt>
              </c:strCache>
            </c:strRef>
          </c:tx>
          <c:spPr>
            <a:solidFill>
              <a:schemeClr val="accent5"/>
            </a:solidFill>
            <a:ln>
              <a:noFill/>
            </a:ln>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'1,2,3 kurul değerlendirme'!$P$3</c:f>
              <c:numCache>
                <c:formatCode>0.0_ ;\-0.0\ </c:formatCode>
                <c:ptCount val="1"/>
                <c:pt idx="0">
                  <c:v>3.875</c:v>
                </c:pt>
              </c:numCache>
            </c:numRef>
          </c:val>
          <c:extLst>
            <c:ext xmlns:c16="http://schemas.microsoft.com/office/drawing/2014/chart" uri="{C3380CC4-5D6E-409C-BE32-E72D297353CC}">
              <c16:uniqueId val="{00000004-98EA-41F8-B20A-9694925439E3}"/>
            </c:ext>
          </c:extLst>
        </c:ser>
        <c:ser>
          <c:idx val="5"/>
          <c:order val="5"/>
          <c:tx>
            <c:strRef>
              <c:f>'1,2,3 kurul değerlendirme'!$Q$2</c:f>
              <c:strCache>
                <c:ptCount val="1"/>
                <c:pt idx="0">
                  <c:v>Ders kurulunun süresi iyi organize edilmişti.</c:v>
                </c:pt>
              </c:strCache>
            </c:strRef>
          </c:tx>
          <c:spPr>
            <a:solidFill>
              <a:schemeClr val="accent6"/>
            </a:solidFill>
            <a:ln>
              <a:noFill/>
            </a:ln>
            <a:effectLst/>
            <a:sp3d/>
          </c:spPr>
          <c:invertIfNegative val="0"/>
          <c:dLbls>
            <c:dLbl>
              <c:idx val="0"/>
              <c:layout>
                <c:manualLayout>
                  <c:x val="8.8183421516754845E-3"/>
                  <c:y val="-2.0500205002050059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98EA-41F8-B20A-9694925439E3}"/>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'1,2,3 kurul değerlendirme'!$Q$3</c:f>
              <c:numCache>
                <c:formatCode>0.0_ ;\-0.0\ </c:formatCode>
                <c:ptCount val="1"/>
                <c:pt idx="0">
                  <c:v>3.703125</c:v>
                </c:pt>
              </c:numCache>
            </c:numRef>
          </c:val>
          <c:extLst>
            <c:ext xmlns:c16="http://schemas.microsoft.com/office/drawing/2014/chart" uri="{C3380CC4-5D6E-409C-BE32-E72D297353CC}">
              <c16:uniqueId val="{00000006-98EA-41F8-B20A-9694925439E3}"/>
            </c:ext>
          </c:extLst>
        </c:ser>
        <c:ser>
          <c:idx val="6"/>
          <c:order val="6"/>
          <c:tx>
            <c:strRef>
              <c:f>'1,2,3 kurul değerlendirme'!$R$2</c:f>
              <c:strCache>
                <c:ptCount val="1"/>
                <c:pt idx="0">
                  <c:v>Ders kurulu genel olarak yararlıydı.</c:v>
                </c:pt>
              </c:strCache>
            </c:strRef>
          </c:tx>
          <c:spPr>
            <a:solidFill>
              <a:schemeClr val="accent1">
                <a:lumMod val="60000"/>
              </a:schemeClr>
            </a:solidFill>
            <a:ln>
              <a:noFill/>
            </a:ln>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'1,2,3 kurul değerlendirme'!$R$3</c:f>
              <c:numCache>
                <c:formatCode>0.0_ ;\-0.0\ </c:formatCode>
                <c:ptCount val="1"/>
                <c:pt idx="0">
                  <c:v>4.041666666666667</c:v>
                </c:pt>
              </c:numCache>
            </c:numRef>
          </c:val>
          <c:extLst>
            <c:ext xmlns:c16="http://schemas.microsoft.com/office/drawing/2014/chart" uri="{C3380CC4-5D6E-409C-BE32-E72D297353CC}">
              <c16:uniqueId val="{00000007-98EA-41F8-B20A-9694925439E3}"/>
            </c:ext>
          </c:extLst>
        </c:ser>
        <c:dLbls>
          <c:showLegendKey val="0"/>
          <c:showVal val="1"/>
          <c:showCatName val="0"/>
          <c:showSerName val="0"/>
          <c:showPercent val="0"/>
          <c:showBubbleSize val="0"/>
        </c:dLbls>
        <c:gapWidth val="150"/>
        <c:axId val="803859455"/>
        <c:axId val="803875679"/>
      </c:barChart>
      <c:catAx>
        <c:axId val="803859455"/>
        <c:scaling>
          <c:orientation val="minMax"/>
        </c:scaling>
        <c:delete val="1"/>
        <c:axPos val="b"/>
        <c:numFmt formatCode="General" sourceLinked="1"/>
        <c:majorTickMark val="none"/>
        <c:minorTickMark val="none"/>
        <c:tickLblPos val="nextTo"/>
        <c:crossAx val="803875679"/>
        <c:crosses val="autoZero"/>
        <c:auto val="1"/>
        <c:lblAlgn val="ctr"/>
        <c:lblOffset val="100"/>
        <c:noMultiLvlLbl val="0"/>
      </c:catAx>
      <c:valAx>
        <c:axId val="803875679"/>
        <c:scaling>
          <c:orientation val="minMax"/>
        </c:scaling>
        <c:delete val="0"/>
        <c:axPos val="l"/>
        <c:majorGridlines>
          <c:spPr>
            <a:ln w="9525" cap="flat" cmpd="sng" algn="ctr">
              <a:solidFill>
                <a:schemeClr val="tx1">
                  <a:lumMod val="15000"/>
                  <a:lumOff val="85000"/>
                </a:schemeClr>
              </a:solidFill>
              <a:round/>
            </a:ln>
            <a:effectLst/>
          </c:spPr>
        </c:majorGridlines>
        <c:numFmt formatCode="0.0_ ;\-0.0\ "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803859455"/>
        <c:crosses val="autoZero"/>
        <c:crossBetween val="between"/>
      </c:valAx>
      <c:spPr>
        <a:noFill/>
        <a:ln>
          <a:noFill/>
        </a:ln>
        <a:effectLst/>
      </c:spPr>
    </c:plotArea>
    <c:legend>
      <c:legendPos val="r"/>
      <c:layout>
        <c:manualLayout>
          <c:xMode val="edge"/>
          <c:yMode val="edge"/>
          <c:x val="0.64682539682539686"/>
          <c:y val="0.15757103240323742"/>
          <c:w val="0.33908619746677204"/>
          <c:h val="0.7656527552595712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tr-TR"/>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tr-T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tr-TR" sz="1800" b="0" i="0" baseline="0">
                <a:effectLst/>
              </a:rPr>
              <a:t>2020-2021 Dönem1- II. Ders Kurulu </a:t>
            </a:r>
            <a:endParaRPr lang="tr-TR">
              <a:effectLst/>
            </a:endParaRP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tr-TR"/>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'1,2,3 kurul değerlendirme'!$L$33</c:f>
              <c:strCache>
                <c:ptCount val="1"/>
                <c:pt idx="0">
                  <c:v>Ders kurulunun başında tanıtım yapılıp, amaç ve öğrenim hedefleri sunuldu.</c:v>
                </c:pt>
              </c:strCache>
            </c:strRef>
          </c:tx>
          <c:spPr>
            <a:solidFill>
              <a:schemeClr val="accent1"/>
            </a:solidFill>
            <a:ln>
              <a:noFill/>
            </a:ln>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'1,2,3 kurul değerlendirme'!$L$34</c:f>
              <c:numCache>
                <c:formatCode>0.0_ ;\-0.0\ </c:formatCode>
                <c:ptCount val="1"/>
                <c:pt idx="0">
                  <c:v>4.1764705882352944</c:v>
                </c:pt>
              </c:numCache>
            </c:numRef>
          </c:val>
          <c:extLst>
            <c:ext xmlns:c16="http://schemas.microsoft.com/office/drawing/2014/chart" uri="{C3380CC4-5D6E-409C-BE32-E72D297353CC}">
              <c16:uniqueId val="{00000000-B9B6-4E28-84BF-67DEE1BA4B42}"/>
            </c:ext>
          </c:extLst>
        </c:ser>
        <c:ser>
          <c:idx val="1"/>
          <c:order val="1"/>
          <c:tx>
            <c:strRef>
              <c:f>'1,2,3 kurul değerlendirme'!$M$33</c:f>
              <c:strCache>
                <c:ptCount val="1"/>
                <c:pt idx="0">
                  <c:v>Ders kurulunun içeriği bu amaç ve öğrenim hedeflerini karşılıyordu.</c:v>
                </c:pt>
              </c:strCache>
            </c:strRef>
          </c:tx>
          <c:spPr>
            <a:solidFill>
              <a:schemeClr val="accent2"/>
            </a:solidFill>
            <a:ln>
              <a:noFill/>
            </a:ln>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'1,2,3 kurul değerlendirme'!$M$34</c:f>
              <c:numCache>
                <c:formatCode>0.0_ ;\-0.0\ </c:formatCode>
                <c:ptCount val="1"/>
                <c:pt idx="0">
                  <c:v>4.143790849673203</c:v>
                </c:pt>
              </c:numCache>
            </c:numRef>
          </c:val>
          <c:extLst>
            <c:ext xmlns:c16="http://schemas.microsoft.com/office/drawing/2014/chart" uri="{C3380CC4-5D6E-409C-BE32-E72D297353CC}">
              <c16:uniqueId val="{00000001-B9B6-4E28-84BF-67DEE1BA4B42}"/>
            </c:ext>
          </c:extLst>
        </c:ser>
        <c:ser>
          <c:idx val="2"/>
          <c:order val="2"/>
          <c:tx>
            <c:strRef>
              <c:f>'1,2,3 kurul değerlendirme'!$N$33</c:f>
              <c:strCache>
                <c:ptCount val="1"/>
                <c:pt idx="0">
                  <c:v>Bizlerle olumlu bir iletişim sağlandı, soru sormamıza imkân tanındı.</c:v>
                </c:pt>
              </c:strCache>
            </c:strRef>
          </c:tx>
          <c:spPr>
            <a:solidFill>
              <a:schemeClr val="accent3"/>
            </a:solidFill>
            <a:ln>
              <a:noFill/>
            </a:ln>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'1,2,3 kurul değerlendirme'!$N$34</c:f>
              <c:numCache>
                <c:formatCode>0.0_ ;\-0.0\ </c:formatCode>
                <c:ptCount val="1"/>
                <c:pt idx="0">
                  <c:v>4.3790849673202619</c:v>
                </c:pt>
              </c:numCache>
            </c:numRef>
          </c:val>
          <c:extLst>
            <c:ext xmlns:c16="http://schemas.microsoft.com/office/drawing/2014/chart" uri="{C3380CC4-5D6E-409C-BE32-E72D297353CC}">
              <c16:uniqueId val="{00000002-B9B6-4E28-84BF-67DEE1BA4B42}"/>
            </c:ext>
          </c:extLst>
        </c:ser>
        <c:ser>
          <c:idx val="3"/>
          <c:order val="3"/>
          <c:tx>
            <c:strRef>
              <c:f>'1,2,3 kurul değerlendirme'!$O$33</c:f>
              <c:strCache>
                <c:ptCount val="1"/>
                <c:pt idx="0">
                  <c:v>Ders kurulu internette ilan edilen ders programına uygun sırayla yürütüldü.</c:v>
                </c:pt>
              </c:strCache>
            </c:strRef>
          </c:tx>
          <c:spPr>
            <a:solidFill>
              <a:schemeClr val="accent4"/>
            </a:solidFill>
            <a:ln>
              <a:noFill/>
            </a:ln>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'1,2,3 kurul değerlendirme'!$O$34</c:f>
              <c:numCache>
                <c:formatCode>0.0_ ;\-0.0\ </c:formatCode>
                <c:ptCount val="1"/>
                <c:pt idx="0">
                  <c:v>4.6274509803921573</c:v>
                </c:pt>
              </c:numCache>
            </c:numRef>
          </c:val>
          <c:extLst>
            <c:ext xmlns:c16="http://schemas.microsoft.com/office/drawing/2014/chart" uri="{C3380CC4-5D6E-409C-BE32-E72D297353CC}">
              <c16:uniqueId val="{00000003-B9B6-4E28-84BF-67DEE1BA4B42}"/>
            </c:ext>
          </c:extLst>
        </c:ser>
        <c:ser>
          <c:idx val="4"/>
          <c:order val="4"/>
          <c:tx>
            <c:strRef>
              <c:f>'1,2,3 kurul değerlendirme'!$P$33</c:f>
              <c:strCache>
                <c:ptCount val="1"/>
                <c:pt idx="0">
                  <c:v>Ders içeriği ile ilgili başvuru kaynak listesi paylaşıldı.</c:v>
                </c:pt>
              </c:strCache>
            </c:strRef>
          </c:tx>
          <c:spPr>
            <a:solidFill>
              <a:schemeClr val="accent5"/>
            </a:solidFill>
            <a:ln>
              <a:noFill/>
            </a:ln>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'1,2,3 kurul değerlendirme'!$P$34</c:f>
              <c:numCache>
                <c:formatCode>0.0_ ;\-0.0\ </c:formatCode>
                <c:ptCount val="1"/>
                <c:pt idx="0">
                  <c:v>4.3071895424836599</c:v>
                </c:pt>
              </c:numCache>
            </c:numRef>
          </c:val>
          <c:extLst>
            <c:ext xmlns:c16="http://schemas.microsoft.com/office/drawing/2014/chart" uri="{C3380CC4-5D6E-409C-BE32-E72D297353CC}">
              <c16:uniqueId val="{00000004-B9B6-4E28-84BF-67DEE1BA4B42}"/>
            </c:ext>
          </c:extLst>
        </c:ser>
        <c:ser>
          <c:idx val="5"/>
          <c:order val="5"/>
          <c:tx>
            <c:strRef>
              <c:f>'1,2,3 kurul değerlendirme'!$Q$33</c:f>
              <c:strCache>
                <c:ptCount val="1"/>
                <c:pt idx="0">
                  <c:v>Ders kurulunun süresi iyi organize edilmişti.</c:v>
                </c:pt>
              </c:strCache>
            </c:strRef>
          </c:tx>
          <c:spPr>
            <a:solidFill>
              <a:schemeClr val="accent6"/>
            </a:solidFill>
            <a:ln>
              <a:noFill/>
            </a:ln>
            <a:effectLst/>
            <a:sp3d/>
          </c:spPr>
          <c:invertIfNegative val="0"/>
          <c:dLbls>
            <c:dLbl>
              <c:idx val="0"/>
              <c:layout>
                <c:manualLayout>
                  <c:x val="1.1022927689594356E-2"/>
                  <c:y val="-2.0665426741062278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B9B6-4E28-84BF-67DEE1BA4B42}"/>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'1,2,3 kurul değerlendirme'!$Q$34</c:f>
              <c:numCache>
                <c:formatCode>0.0_ ;\-0.0\ </c:formatCode>
                <c:ptCount val="1"/>
                <c:pt idx="0">
                  <c:v>2.8758169934640523</c:v>
                </c:pt>
              </c:numCache>
            </c:numRef>
          </c:val>
          <c:extLst>
            <c:ext xmlns:c16="http://schemas.microsoft.com/office/drawing/2014/chart" uri="{C3380CC4-5D6E-409C-BE32-E72D297353CC}">
              <c16:uniqueId val="{00000006-B9B6-4E28-84BF-67DEE1BA4B42}"/>
            </c:ext>
          </c:extLst>
        </c:ser>
        <c:ser>
          <c:idx val="6"/>
          <c:order val="6"/>
          <c:tx>
            <c:strRef>
              <c:f>'1,2,3 kurul değerlendirme'!$R$33</c:f>
              <c:strCache>
                <c:ptCount val="1"/>
                <c:pt idx="0">
                  <c:v>Ders kurulu genel olarak yararlıydı.</c:v>
                </c:pt>
              </c:strCache>
            </c:strRef>
          </c:tx>
          <c:spPr>
            <a:solidFill>
              <a:schemeClr val="accent1">
                <a:lumMod val="60000"/>
              </a:schemeClr>
            </a:solidFill>
            <a:ln>
              <a:noFill/>
            </a:ln>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'1,2,3 kurul değerlendirme'!$R$34</c:f>
              <c:numCache>
                <c:formatCode>0.0_ ;\-0.0\ </c:formatCode>
                <c:ptCount val="1"/>
                <c:pt idx="0">
                  <c:v>3.6405228758169934</c:v>
                </c:pt>
              </c:numCache>
            </c:numRef>
          </c:val>
          <c:extLst>
            <c:ext xmlns:c16="http://schemas.microsoft.com/office/drawing/2014/chart" uri="{C3380CC4-5D6E-409C-BE32-E72D297353CC}">
              <c16:uniqueId val="{00000007-B9B6-4E28-84BF-67DEE1BA4B42}"/>
            </c:ext>
          </c:extLst>
        </c:ser>
        <c:dLbls>
          <c:showLegendKey val="0"/>
          <c:showVal val="1"/>
          <c:showCatName val="0"/>
          <c:showSerName val="0"/>
          <c:showPercent val="0"/>
          <c:showBubbleSize val="0"/>
        </c:dLbls>
        <c:gapWidth val="150"/>
        <c:shape val="box"/>
        <c:axId val="343023103"/>
        <c:axId val="343023935"/>
        <c:axId val="0"/>
      </c:bar3DChart>
      <c:catAx>
        <c:axId val="343023103"/>
        <c:scaling>
          <c:orientation val="minMax"/>
        </c:scaling>
        <c:delete val="1"/>
        <c:axPos val="b"/>
        <c:numFmt formatCode="General" sourceLinked="1"/>
        <c:majorTickMark val="none"/>
        <c:minorTickMark val="none"/>
        <c:tickLblPos val="nextTo"/>
        <c:crossAx val="343023935"/>
        <c:crosses val="autoZero"/>
        <c:auto val="1"/>
        <c:lblAlgn val="ctr"/>
        <c:lblOffset val="100"/>
        <c:noMultiLvlLbl val="0"/>
      </c:catAx>
      <c:valAx>
        <c:axId val="343023935"/>
        <c:scaling>
          <c:orientation val="minMax"/>
        </c:scaling>
        <c:delete val="0"/>
        <c:axPos val="l"/>
        <c:majorGridlines>
          <c:spPr>
            <a:ln w="9525" cap="flat" cmpd="sng" algn="ctr">
              <a:solidFill>
                <a:schemeClr val="tx1">
                  <a:lumMod val="15000"/>
                  <a:lumOff val="85000"/>
                </a:schemeClr>
              </a:solidFill>
              <a:round/>
            </a:ln>
            <a:effectLst/>
          </c:spPr>
        </c:majorGridlines>
        <c:numFmt formatCode="0.0_ ;\-0.0\ "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343023103"/>
        <c:crosses val="autoZero"/>
        <c:crossBetween val="between"/>
      </c:valAx>
      <c:spPr>
        <a:noFill/>
        <a:ln>
          <a:noFill/>
        </a:ln>
        <a:effectLst/>
      </c:spPr>
    </c:plotArea>
    <c:legend>
      <c:legendPos val="r"/>
      <c:layout>
        <c:manualLayout>
          <c:xMode val="edge"/>
          <c:yMode val="edge"/>
          <c:x val="0.64682539682539686"/>
          <c:y val="0.17498116517208442"/>
          <c:w val="0.34435626102292766"/>
          <c:h val="0.8028586631258817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tr-TR"/>
    </a:p>
  </c:txPr>
  <c:externalData r:id="rId3">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tr-T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tr-TR" sz="1800" b="0" i="0" baseline="0">
                <a:effectLst/>
              </a:rPr>
              <a:t>2020-2021 Dönem1- III. Ders Kurulu </a:t>
            </a:r>
            <a:endParaRPr lang="tr-TR">
              <a:effectLst/>
            </a:endParaRP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tr-TR"/>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'1,2,3 kurul değerlendirme'!$L$29</c:f>
              <c:strCache>
                <c:ptCount val="1"/>
                <c:pt idx="0">
                  <c:v>Ders kurulunun başında tanıtım yapılıp, amaç ve öğrenim hedefleri sunuldu.</c:v>
                </c:pt>
              </c:strCache>
            </c:strRef>
          </c:tx>
          <c:spPr>
            <a:solidFill>
              <a:schemeClr val="accent1"/>
            </a:solidFill>
            <a:ln>
              <a:noFill/>
            </a:ln>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'1,2,3 kurul değerlendirme'!$L$30</c:f>
              <c:numCache>
                <c:formatCode>0.0_ ;\-0.0\ </c:formatCode>
                <c:ptCount val="1"/>
                <c:pt idx="0">
                  <c:v>4.4230769230769234</c:v>
                </c:pt>
              </c:numCache>
            </c:numRef>
          </c:val>
          <c:extLst>
            <c:ext xmlns:c16="http://schemas.microsoft.com/office/drawing/2014/chart" uri="{C3380CC4-5D6E-409C-BE32-E72D297353CC}">
              <c16:uniqueId val="{00000000-E1C7-49AD-8D43-BF461B1EEF8F}"/>
            </c:ext>
          </c:extLst>
        </c:ser>
        <c:ser>
          <c:idx val="1"/>
          <c:order val="1"/>
          <c:tx>
            <c:strRef>
              <c:f>'1,2,3 kurul değerlendirme'!$M$29</c:f>
              <c:strCache>
                <c:ptCount val="1"/>
                <c:pt idx="0">
                  <c:v>Ders kurulunun içeriği bu amaç ve öğrenim hedeflerini karşılıyordu.</c:v>
                </c:pt>
              </c:strCache>
            </c:strRef>
          </c:tx>
          <c:spPr>
            <a:solidFill>
              <a:schemeClr val="accent2"/>
            </a:solidFill>
            <a:ln>
              <a:noFill/>
            </a:ln>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'1,2,3 kurul değerlendirme'!$M$30</c:f>
              <c:numCache>
                <c:formatCode>0.0_ ;\-0.0\ </c:formatCode>
                <c:ptCount val="1"/>
                <c:pt idx="0">
                  <c:v>4.5076923076923077</c:v>
                </c:pt>
              </c:numCache>
            </c:numRef>
          </c:val>
          <c:extLst>
            <c:ext xmlns:c16="http://schemas.microsoft.com/office/drawing/2014/chart" uri="{C3380CC4-5D6E-409C-BE32-E72D297353CC}">
              <c16:uniqueId val="{00000001-E1C7-49AD-8D43-BF461B1EEF8F}"/>
            </c:ext>
          </c:extLst>
        </c:ser>
        <c:ser>
          <c:idx val="2"/>
          <c:order val="2"/>
          <c:tx>
            <c:strRef>
              <c:f>'1,2,3 kurul değerlendirme'!$N$29</c:f>
              <c:strCache>
                <c:ptCount val="1"/>
                <c:pt idx="0">
                  <c:v>Bizlerle olumlu bir iletişim sağlandı, soru sormamıza imkân tanındı.</c:v>
                </c:pt>
              </c:strCache>
            </c:strRef>
          </c:tx>
          <c:spPr>
            <a:solidFill>
              <a:schemeClr val="accent3"/>
            </a:solidFill>
            <a:ln>
              <a:noFill/>
            </a:ln>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'1,2,3 kurul değerlendirme'!$N$30</c:f>
              <c:numCache>
                <c:formatCode>0.0_ ;\-0.0\ </c:formatCode>
                <c:ptCount val="1"/>
                <c:pt idx="0">
                  <c:v>4.430769230769231</c:v>
                </c:pt>
              </c:numCache>
            </c:numRef>
          </c:val>
          <c:extLst>
            <c:ext xmlns:c16="http://schemas.microsoft.com/office/drawing/2014/chart" uri="{C3380CC4-5D6E-409C-BE32-E72D297353CC}">
              <c16:uniqueId val="{00000002-E1C7-49AD-8D43-BF461B1EEF8F}"/>
            </c:ext>
          </c:extLst>
        </c:ser>
        <c:ser>
          <c:idx val="3"/>
          <c:order val="3"/>
          <c:tx>
            <c:strRef>
              <c:f>'1,2,3 kurul değerlendirme'!$O$29</c:f>
              <c:strCache>
                <c:ptCount val="1"/>
                <c:pt idx="0">
                  <c:v>Ders kurulu internette ilan edilen ders programına uygun sırayla yürütüldü.</c:v>
                </c:pt>
              </c:strCache>
            </c:strRef>
          </c:tx>
          <c:spPr>
            <a:solidFill>
              <a:schemeClr val="accent4"/>
            </a:solidFill>
            <a:ln>
              <a:noFill/>
            </a:ln>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'1,2,3 kurul değerlendirme'!$O$30</c:f>
              <c:numCache>
                <c:formatCode>0.0_ ;\-0.0\ </c:formatCode>
                <c:ptCount val="1"/>
                <c:pt idx="0">
                  <c:v>4.6538461538461542</c:v>
                </c:pt>
              </c:numCache>
            </c:numRef>
          </c:val>
          <c:extLst>
            <c:ext xmlns:c16="http://schemas.microsoft.com/office/drawing/2014/chart" uri="{C3380CC4-5D6E-409C-BE32-E72D297353CC}">
              <c16:uniqueId val="{00000003-E1C7-49AD-8D43-BF461B1EEF8F}"/>
            </c:ext>
          </c:extLst>
        </c:ser>
        <c:ser>
          <c:idx val="4"/>
          <c:order val="4"/>
          <c:tx>
            <c:strRef>
              <c:f>'1,2,3 kurul değerlendirme'!$P$29</c:f>
              <c:strCache>
                <c:ptCount val="1"/>
                <c:pt idx="0">
                  <c:v>Ders içeriği ile ilgili başvuru kaynak listesi paylaşıldı.</c:v>
                </c:pt>
              </c:strCache>
            </c:strRef>
          </c:tx>
          <c:spPr>
            <a:solidFill>
              <a:schemeClr val="accent5"/>
            </a:solidFill>
            <a:ln>
              <a:noFill/>
            </a:ln>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'1,2,3 kurul değerlendirme'!$P$30</c:f>
              <c:numCache>
                <c:formatCode>0.0_ ;\-0.0\ </c:formatCode>
                <c:ptCount val="1"/>
                <c:pt idx="0">
                  <c:v>4.3384615384615381</c:v>
                </c:pt>
              </c:numCache>
            </c:numRef>
          </c:val>
          <c:extLst>
            <c:ext xmlns:c16="http://schemas.microsoft.com/office/drawing/2014/chart" uri="{C3380CC4-5D6E-409C-BE32-E72D297353CC}">
              <c16:uniqueId val="{00000004-E1C7-49AD-8D43-BF461B1EEF8F}"/>
            </c:ext>
          </c:extLst>
        </c:ser>
        <c:ser>
          <c:idx val="5"/>
          <c:order val="5"/>
          <c:tx>
            <c:strRef>
              <c:f>'1,2,3 kurul değerlendirme'!$Q$29</c:f>
              <c:strCache>
                <c:ptCount val="1"/>
                <c:pt idx="0">
                  <c:v>Ders kurulunun süresi iyi organize edilmişti.</c:v>
                </c:pt>
              </c:strCache>
            </c:strRef>
          </c:tx>
          <c:spPr>
            <a:solidFill>
              <a:schemeClr val="accent6"/>
            </a:solidFill>
            <a:ln>
              <a:noFill/>
            </a:ln>
            <a:effectLst/>
            <a:sp3d/>
          </c:spPr>
          <c:invertIfNegative val="0"/>
          <c:dLbls>
            <c:dLbl>
              <c:idx val="0"/>
              <c:layout>
                <c:manualLayout>
                  <c:x val="4.4091710758377423E-3"/>
                  <c:y val="-8.2918739635157168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E1C7-49AD-8D43-BF461B1EEF8F}"/>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'1,2,3 kurul değerlendirme'!$Q$30</c:f>
              <c:numCache>
                <c:formatCode>0.0_ ;\-0.0\ </c:formatCode>
                <c:ptCount val="1"/>
                <c:pt idx="0">
                  <c:v>3.976923076923077</c:v>
                </c:pt>
              </c:numCache>
            </c:numRef>
          </c:val>
          <c:extLst>
            <c:ext xmlns:c16="http://schemas.microsoft.com/office/drawing/2014/chart" uri="{C3380CC4-5D6E-409C-BE32-E72D297353CC}">
              <c16:uniqueId val="{00000006-E1C7-49AD-8D43-BF461B1EEF8F}"/>
            </c:ext>
          </c:extLst>
        </c:ser>
        <c:ser>
          <c:idx val="6"/>
          <c:order val="6"/>
          <c:tx>
            <c:strRef>
              <c:f>'1,2,3 kurul değerlendirme'!$R$29</c:f>
              <c:strCache>
                <c:ptCount val="1"/>
                <c:pt idx="0">
                  <c:v>Ders kurulu genel olarak yararlıydı.</c:v>
                </c:pt>
              </c:strCache>
            </c:strRef>
          </c:tx>
          <c:spPr>
            <a:solidFill>
              <a:schemeClr val="accent1">
                <a:lumMod val="60000"/>
              </a:schemeClr>
            </a:solidFill>
            <a:ln>
              <a:noFill/>
            </a:ln>
            <a:effectLst/>
            <a:sp3d/>
          </c:spPr>
          <c:invertIfNegative val="0"/>
          <c:dLbls>
            <c:dLbl>
              <c:idx val="0"/>
              <c:layout>
                <c:manualLayout>
                  <c:x val="1.7636684303350969E-2"/>
                  <c:y val="-1.6583747927031548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E1C7-49AD-8D43-BF461B1EEF8F}"/>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'1,2,3 kurul değerlendirme'!$R$30</c:f>
              <c:numCache>
                <c:formatCode>0.0_ ;\-0.0\ </c:formatCode>
                <c:ptCount val="1"/>
                <c:pt idx="0">
                  <c:v>4.2692307692307692</c:v>
                </c:pt>
              </c:numCache>
            </c:numRef>
          </c:val>
          <c:extLst>
            <c:ext xmlns:c16="http://schemas.microsoft.com/office/drawing/2014/chart" uri="{C3380CC4-5D6E-409C-BE32-E72D297353CC}">
              <c16:uniqueId val="{00000008-E1C7-49AD-8D43-BF461B1EEF8F}"/>
            </c:ext>
          </c:extLst>
        </c:ser>
        <c:dLbls>
          <c:showLegendKey val="0"/>
          <c:showVal val="1"/>
          <c:showCatName val="0"/>
          <c:showSerName val="0"/>
          <c:showPercent val="0"/>
          <c:showBubbleSize val="0"/>
        </c:dLbls>
        <c:gapWidth val="150"/>
        <c:shape val="box"/>
        <c:axId val="632753631"/>
        <c:axId val="632747807"/>
        <c:axId val="0"/>
      </c:bar3DChart>
      <c:catAx>
        <c:axId val="632753631"/>
        <c:scaling>
          <c:orientation val="minMax"/>
        </c:scaling>
        <c:delete val="1"/>
        <c:axPos val="b"/>
        <c:numFmt formatCode="General" sourceLinked="1"/>
        <c:majorTickMark val="none"/>
        <c:minorTickMark val="none"/>
        <c:tickLblPos val="nextTo"/>
        <c:crossAx val="632747807"/>
        <c:crosses val="autoZero"/>
        <c:auto val="1"/>
        <c:lblAlgn val="ctr"/>
        <c:lblOffset val="100"/>
        <c:noMultiLvlLbl val="0"/>
      </c:catAx>
      <c:valAx>
        <c:axId val="632747807"/>
        <c:scaling>
          <c:orientation val="minMax"/>
          <c:min val="0"/>
        </c:scaling>
        <c:delete val="0"/>
        <c:axPos val="l"/>
        <c:majorGridlines>
          <c:spPr>
            <a:ln w="9525" cap="flat" cmpd="sng" algn="ctr">
              <a:solidFill>
                <a:schemeClr val="tx1">
                  <a:lumMod val="15000"/>
                  <a:lumOff val="85000"/>
                </a:schemeClr>
              </a:solidFill>
              <a:round/>
            </a:ln>
            <a:effectLst/>
          </c:spPr>
        </c:majorGridlines>
        <c:numFmt formatCode="0.0_ ;\-0.0\ "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632753631"/>
        <c:crosses val="autoZero"/>
        <c:crossBetween val="between"/>
      </c:valAx>
      <c:spPr>
        <a:noFill/>
        <a:ln>
          <a:noFill/>
        </a:ln>
        <a:effectLst/>
      </c:spPr>
    </c:plotArea>
    <c:legend>
      <c:legendPos val="r"/>
      <c:layout>
        <c:manualLayout>
          <c:xMode val="edge"/>
          <c:yMode val="edge"/>
          <c:x val="0.64682539682539686"/>
          <c:y val="0.17397037124090831"/>
          <c:w val="0.3531746031746032"/>
          <c:h val="0.82602962875909169"/>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tr-TR"/>
    </a:p>
  </c:txPr>
  <c:externalData r:id="rId3">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tr-T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tr-TR" sz="1800" b="0" i="0" baseline="0">
                <a:effectLst/>
              </a:rPr>
              <a:t>2020-2021 Dönem1- IV. Ders Kurulu </a:t>
            </a:r>
            <a:endParaRPr lang="tr-TR">
              <a:effectLst/>
            </a:endParaRP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tr-TR"/>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'1,2,3 kurul değerlendirme'!$L$37</c:f>
              <c:strCache>
                <c:ptCount val="1"/>
                <c:pt idx="0">
                  <c:v>Ders kurulunun başında tanıtım yapılıp, amaç ve öğrenim hedefleri sunuldu.</c:v>
                </c:pt>
              </c:strCache>
            </c:strRef>
          </c:tx>
          <c:spPr>
            <a:solidFill>
              <a:schemeClr val="accent1"/>
            </a:solidFill>
            <a:ln>
              <a:noFill/>
            </a:ln>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'1,2,3 kurul değerlendirme'!$L$38</c:f>
              <c:numCache>
                <c:formatCode>0.0_ ;\-0.0\ </c:formatCode>
                <c:ptCount val="1"/>
                <c:pt idx="0">
                  <c:v>4.3278688524590168</c:v>
                </c:pt>
              </c:numCache>
            </c:numRef>
          </c:val>
          <c:extLst>
            <c:ext xmlns:c16="http://schemas.microsoft.com/office/drawing/2014/chart" uri="{C3380CC4-5D6E-409C-BE32-E72D297353CC}">
              <c16:uniqueId val="{00000000-2C60-4DB0-B02D-2E7E1388818D}"/>
            </c:ext>
          </c:extLst>
        </c:ser>
        <c:ser>
          <c:idx val="1"/>
          <c:order val="1"/>
          <c:tx>
            <c:strRef>
              <c:f>'1,2,3 kurul değerlendirme'!$M$37</c:f>
              <c:strCache>
                <c:ptCount val="1"/>
                <c:pt idx="0">
                  <c:v>Ders kurulunun içeriği bu amaç ve öğrenim hedeflerini karşılıyordu.</c:v>
                </c:pt>
              </c:strCache>
            </c:strRef>
          </c:tx>
          <c:spPr>
            <a:solidFill>
              <a:schemeClr val="accent2"/>
            </a:solidFill>
            <a:ln>
              <a:noFill/>
            </a:ln>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'1,2,3 kurul değerlendirme'!$M$38</c:f>
              <c:numCache>
                <c:formatCode>0.0_ ;\-0.0\ </c:formatCode>
                <c:ptCount val="1"/>
                <c:pt idx="0">
                  <c:v>4.5245901639344259</c:v>
                </c:pt>
              </c:numCache>
            </c:numRef>
          </c:val>
          <c:extLst>
            <c:ext xmlns:c16="http://schemas.microsoft.com/office/drawing/2014/chart" uri="{C3380CC4-5D6E-409C-BE32-E72D297353CC}">
              <c16:uniqueId val="{00000001-2C60-4DB0-B02D-2E7E1388818D}"/>
            </c:ext>
          </c:extLst>
        </c:ser>
        <c:ser>
          <c:idx val="2"/>
          <c:order val="2"/>
          <c:tx>
            <c:strRef>
              <c:f>'1,2,3 kurul değerlendirme'!$N$37</c:f>
              <c:strCache>
                <c:ptCount val="1"/>
                <c:pt idx="0">
                  <c:v>Bizlerle olumlu bir iletişim sağlandı, soru sormamıza imkân tanındı.</c:v>
                </c:pt>
              </c:strCache>
            </c:strRef>
          </c:tx>
          <c:spPr>
            <a:solidFill>
              <a:schemeClr val="accent3"/>
            </a:solidFill>
            <a:ln>
              <a:noFill/>
            </a:ln>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'1,2,3 kurul değerlendirme'!$N$38</c:f>
              <c:numCache>
                <c:formatCode>0.0_ ;\-0.0\ </c:formatCode>
                <c:ptCount val="1"/>
                <c:pt idx="0">
                  <c:v>4.3442622950819674</c:v>
                </c:pt>
              </c:numCache>
            </c:numRef>
          </c:val>
          <c:extLst>
            <c:ext xmlns:c16="http://schemas.microsoft.com/office/drawing/2014/chart" uri="{C3380CC4-5D6E-409C-BE32-E72D297353CC}">
              <c16:uniqueId val="{00000002-2C60-4DB0-B02D-2E7E1388818D}"/>
            </c:ext>
          </c:extLst>
        </c:ser>
        <c:ser>
          <c:idx val="3"/>
          <c:order val="3"/>
          <c:tx>
            <c:strRef>
              <c:f>'1,2,3 kurul değerlendirme'!$O$37</c:f>
              <c:strCache>
                <c:ptCount val="1"/>
                <c:pt idx="0">
                  <c:v>Ders kurulu internette ilan edilen ders programına uygun sırayla yürütüldü.</c:v>
                </c:pt>
              </c:strCache>
            </c:strRef>
          </c:tx>
          <c:spPr>
            <a:solidFill>
              <a:schemeClr val="accent4"/>
            </a:solidFill>
            <a:ln>
              <a:noFill/>
            </a:ln>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'1,2,3 kurul değerlendirme'!$O$38</c:f>
              <c:numCache>
                <c:formatCode>0.0_ ;\-0.0\ </c:formatCode>
                <c:ptCount val="1"/>
                <c:pt idx="0">
                  <c:v>4.6229508196721314</c:v>
                </c:pt>
              </c:numCache>
            </c:numRef>
          </c:val>
          <c:extLst>
            <c:ext xmlns:c16="http://schemas.microsoft.com/office/drawing/2014/chart" uri="{C3380CC4-5D6E-409C-BE32-E72D297353CC}">
              <c16:uniqueId val="{00000003-2C60-4DB0-B02D-2E7E1388818D}"/>
            </c:ext>
          </c:extLst>
        </c:ser>
        <c:ser>
          <c:idx val="4"/>
          <c:order val="4"/>
          <c:tx>
            <c:strRef>
              <c:f>'1,2,3 kurul değerlendirme'!$P$37</c:f>
              <c:strCache>
                <c:ptCount val="1"/>
                <c:pt idx="0">
                  <c:v>Ders içeriği ile ilgili başvuru kaynak listesi paylaşıldı.</c:v>
                </c:pt>
              </c:strCache>
            </c:strRef>
          </c:tx>
          <c:spPr>
            <a:solidFill>
              <a:schemeClr val="accent5"/>
            </a:solidFill>
            <a:ln>
              <a:noFill/>
            </a:ln>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'1,2,3 kurul değerlendirme'!$P$38</c:f>
              <c:numCache>
                <c:formatCode>0.0_ ;\-0.0\ </c:formatCode>
                <c:ptCount val="1"/>
                <c:pt idx="0">
                  <c:v>4.2950819672131146</c:v>
                </c:pt>
              </c:numCache>
            </c:numRef>
          </c:val>
          <c:extLst>
            <c:ext xmlns:c16="http://schemas.microsoft.com/office/drawing/2014/chart" uri="{C3380CC4-5D6E-409C-BE32-E72D297353CC}">
              <c16:uniqueId val="{00000004-2C60-4DB0-B02D-2E7E1388818D}"/>
            </c:ext>
          </c:extLst>
        </c:ser>
        <c:ser>
          <c:idx val="5"/>
          <c:order val="5"/>
          <c:tx>
            <c:strRef>
              <c:f>'1,2,3 kurul değerlendirme'!$Q$37</c:f>
              <c:strCache>
                <c:ptCount val="1"/>
                <c:pt idx="0">
                  <c:v>Ders kurulunun süresi iyi organize edilmişti.</c:v>
                </c:pt>
              </c:strCache>
            </c:strRef>
          </c:tx>
          <c:spPr>
            <a:solidFill>
              <a:schemeClr val="accent6"/>
            </a:solidFill>
            <a:ln>
              <a:noFill/>
            </a:ln>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'1,2,3 kurul değerlendirme'!$Q$38</c:f>
              <c:numCache>
                <c:formatCode>0.0_ ;\-0.0\ </c:formatCode>
                <c:ptCount val="1"/>
                <c:pt idx="0">
                  <c:v>3.8032786885245899</c:v>
                </c:pt>
              </c:numCache>
            </c:numRef>
          </c:val>
          <c:extLst>
            <c:ext xmlns:c16="http://schemas.microsoft.com/office/drawing/2014/chart" uri="{C3380CC4-5D6E-409C-BE32-E72D297353CC}">
              <c16:uniqueId val="{00000005-2C60-4DB0-B02D-2E7E1388818D}"/>
            </c:ext>
          </c:extLst>
        </c:ser>
        <c:ser>
          <c:idx val="6"/>
          <c:order val="6"/>
          <c:tx>
            <c:strRef>
              <c:f>'1,2,3 kurul değerlendirme'!$R$37</c:f>
              <c:strCache>
                <c:ptCount val="1"/>
                <c:pt idx="0">
                  <c:v>Ders kurulu genel olarak yararlıydı.</c:v>
                </c:pt>
              </c:strCache>
            </c:strRef>
          </c:tx>
          <c:spPr>
            <a:solidFill>
              <a:schemeClr val="accent1">
                <a:lumMod val="60000"/>
              </a:schemeClr>
            </a:solidFill>
            <a:ln>
              <a:noFill/>
            </a:ln>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'1,2,3 kurul değerlendirme'!$R$38</c:f>
              <c:numCache>
                <c:formatCode>0.0_ ;\-0.0\ </c:formatCode>
                <c:ptCount val="1"/>
                <c:pt idx="0">
                  <c:v>4.2459016393442619</c:v>
                </c:pt>
              </c:numCache>
            </c:numRef>
          </c:val>
          <c:extLst>
            <c:ext xmlns:c16="http://schemas.microsoft.com/office/drawing/2014/chart" uri="{C3380CC4-5D6E-409C-BE32-E72D297353CC}">
              <c16:uniqueId val="{00000006-2C60-4DB0-B02D-2E7E1388818D}"/>
            </c:ext>
          </c:extLst>
        </c:ser>
        <c:dLbls>
          <c:showLegendKey val="0"/>
          <c:showVal val="1"/>
          <c:showCatName val="0"/>
          <c:showSerName val="0"/>
          <c:showPercent val="0"/>
          <c:showBubbleSize val="0"/>
        </c:dLbls>
        <c:gapWidth val="150"/>
        <c:shape val="box"/>
        <c:axId val="682175487"/>
        <c:axId val="682177567"/>
        <c:axId val="0"/>
      </c:bar3DChart>
      <c:catAx>
        <c:axId val="682175487"/>
        <c:scaling>
          <c:orientation val="minMax"/>
        </c:scaling>
        <c:delete val="1"/>
        <c:axPos val="b"/>
        <c:numFmt formatCode="General" sourceLinked="1"/>
        <c:majorTickMark val="none"/>
        <c:minorTickMark val="none"/>
        <c:tickLblPos val="nextTo"/>
        <c:crossAx val="682177567"/>
        <c:crosses val="autoZero"/>
        <c:auto val="1"/>
        <c:lblAlgn val="ctr"/>
        <c:lblOffset val="100"/>
        <c:noMultiLvlLbl val="0"/>
      </c:catAx>
      <c:valAx>
        <c:axId val="682177567"/>
        <c:scaling>
          <c:orientation val="minMax"/>
        </c:scaling>
        <c:delete val="0"/>
        <c:axPos val="l"/>
        <c:majorGridlines>
          <c:spPr>
            <a:ln w="9525" cap="flat" cmpd="sng" algn="ctr">
              <a:solidFill>
                <a:schemeClr val="tx1">
                  <a:lumMod val="15000"/>
                  <a:lumOff val="85000"/>
                </a:schemeClr>
              </a:solidFill>
              <a:round/>
            </a:ln>
            <a:effectLst/>
          </c:spPr>
        </c:majorGridlines>
        <c:numFmt formatCode="0.0_ ;\-0.0\ "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682175487"/>
        <c:crosses val="autoZero"/>
        <c:crossBetween val="between"/>
      </c:valAx>
      <c:spPr>
        <a:noFill/>
        <a:ln>
          <a:noFill/>
        </a:ln>
        <a:effectLst/>
      </c:spPr>
    </c:plotArea>
    <c:legend>
      <c:legendPos val="r"/>
      <c:layout>
        <c:manualLayout>
          <c:xMode val="edge"/>
          <c:yMode val="edge"/>
          <c:x val="0.64682539682539686"/>
          <c:y val="0.2014003087980655"/>
          <c:w val="0.34435626102292766"/>
          <c:h val="0.77999377045117335"/>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tr-TR"/>
    </a:p>
  </c:txPr>
  <c:externalData r:id="rId3">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tr-T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tr-TR" sz="1200" b="1" i="0" u="none" strike="noStrike" baseline="0">
                <a:effectLst/>
              </a:rPr>
              <a:t>2020-2021 </a:t>
            </a:r>
            <a:r>
              <a:rPr lang="tr-TR" sz="1200" b="1" i="0" baseline="0">
                <a:effectLst/>
              </a:rPr>
              <a:t>DÖNEM I- Ders Kurulları</a:t>
            </a:r>
            <a:endParaRPr lang="tr-TR" sz="1200" b="1">
              <a:effectLst/>
            </a:endParaRP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tr-TR"/>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'1,2,3 kurul değerlendirme'!$U$3</c:f>
              <c:strCache>
                <c:ptCount val="1"/>
                <c:pt idx="0">
                  <c:v>I. Ders Kurulu</c:v>
                </c:pt>
              </c:strCache>
            </c:strRef>
          </c:tx>
          <c:spPr>
            <a:solidFill>
              <a:schemeClr val="accent1"/>
            </a:solidFill>
            <a:ln>
              <a:noFill/>
            </a:ln>
            <a:effectLst/>
            <a:sp3d/>
          </c:spPr>
          <c:invertIfNegative val="0"/>
          <c:dLbls>
            <c:dLbl>
              <c:idx val="2"/>
              <c:layout>
                <c:manualLayout>
                  <c:x val="-1.2306430109732373E-2"/>
                  <c:y val="-3.5940250044204643E-17"/>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1FBD-44AD-B8DE-59A6B98754C2}"/>
                </c:ext>
              </c:extLst>
            </c:dLbl>
            <c:dLbl>
              <c:idx val="3"/>
              <c:layout>
                <c:manualLayout>
                  <c:x val="-6.1532150548661672E-3"/>
                  <c:y val="3.9207998431680059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1FBD-44AD-B8DE-59A6B98754C2}"/>
                </c:ext>
              </c:extLst>
            </c:dLbl>
            <c:dLbl>
              <c:idx val="4"/>
              <c:layout>
                <c:manualLayout>
                  <c:x val="-4.1021433699108536E-3"/>
                  <c:y val="9.0178396392864138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1FBD-44AD-B8DE-59A6B98754C2}"/>
                </c:ext>
              </c:extLst>
            </c:dLbl>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mn-lt"/>
                    <a:ea typeface="+mn-ea"/>
                    <a:cs typeface="+mn-cs"/>
                  </a:defRPr>
                </a:pPr>
                <a:endParaRPr lang="tr-T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'1,2,3 kurul değerlendirme'!$V$2:$AB$2</c:f>
              <c:strCache>
                <c:ptCount val="7"/>
                <c:pt idx="0">
                  <c:v>Ders kurulunun başında tanıtım yapılıp, amaç ve öğrenim hedefleri sunuldu.</c:v>
                </c:pt>
                <c:pt idx="1">
                  <c:v>Ders kurulunun içeriği bu amaç ve öğrenim hedeflerini karşılıyordu.</c:v>
                </c:pt>
                <c:pt idx="2">
                  <c:v>Bizlerle olumlu bir iletişim sağlandı, soru sormamıza imkân tanındı.</c:v>
                </c:pt>
                <c:pt idx="3">
                  <c:v>Ders kurulu internette ilan edilen ders programına uygun sırayla yürütüldü.</c:v>
                </c:pt>
                <c:pt idx="4">
                  <c:v>Ders içeriği ile ilgili başvuru kaynak listesi paylaşıldı.</c:v>
                </c:pt>
                <c:pt idx="5">
                  <c:v>Ders kurulunun süresi iyi organize edilmişti.</c:v>
                </c:pt>
                <c:pt idx="6">
                  <c:v>Ders kurulu genel olarak yararlıydı.</c:v>
                </c:pt>
              </c:strCache>
            </c:strRef>
          </c:cat>
          <c:val>
            <c:numRef>
              <c:f>'1,2,3 kurul değerlendirme'!$V$3:$AB$3</c:f>
              <c:numCache>
                <c:formatCode>0.0_ ;\-0.0\ </c:formatCode>
                <c:ptCount val="7"/>
                <c:pt idx="0">
                  <c:v>4.588541666666667</c:v>
                </c:pt>
                <c:pt idx="1">
                  <c:v>4.432291666666667</c:v>
                </c:pt>
                <c:pt idx="2">
                  <c:v>4.390625</c:v>
                </c:pt>
                <c:pt idx="3">
                  <c:v>4.526041666666667</c:v>
                </c:pt>
                <c:pt idx="4">
                  <c:v>3.875</c:v>
                </c:pt>
                <c:pt idx="5">
                  <c:v>3.703125</c:v>
                </c:pt>
                <c:pt idx="6">
                  <c:v>4.041666666666667</c:v>
                </c:pt>
              </c:numCache>
            </c:numRef>
          </c:val>
          <c:extLst>
            <c:ext xmlns:c16="http://schemas.microsoft.com/office/drawing/2014/chart" uri="{C3380CC4-5D6E-409C-BE32-E72D297353CC}">
              <c16:uniqueId val="{00000003-1FBD-44AD-B8DE-59A6B98754C2}"/>
            </c:ext>
          </c:extLst>
        </c:ser>
        <c:ser>
          <c:idx val="1"/>
          <c:order val="1"/>
          <c:tx>
            <c:strRef>
              <c:f>'1,2,3 kurul değerlendirme'!$U$4</c:f>
              <c:strCache>
                <c:ptCount val="1"/>
                <c:pt idx="0">
                  <c:v>II. Ders Kurulu</c:v>
                </c:pt>
              </c:strCache>
            </c:strRef>
          </c:tx>
          <c:spPr>
            <a:solidFill>
              <a:schemeClr val="accent2"/>
            </a:solidFill>
            <a:ln>
              <a:noFill/>
            </a:ln>
            <a:effectLst/>
            <a:sp3d/>
          </c:spPr>
          <c:invertIfNegative val="0"/>
          <c:dLbls>
            <c:dLbl>
              <c:idx val="0"/>
              <c:layout>
                <c:manualLayout>
                  <c:x val="2.0510716849553891E-3"/>
                  <c:y val="-3.528719858851203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1FBD-44AD-B8DE-59A6B98754C2}"/>
                </c:ext>
              </c:extLst>
            </c:dLbl>
            <c:dLbl>
              <c:idx val="2"/>
              <c:layout>
                <c:manualLayout>
                  <c:x val="-4.1021433699107782E-3"/>
                  <c:y val="0"/>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1FBD-44AD-B8DE-59A6B98754C2}"/>
                </c:ext>
              </c:extLst>
            </c:dLbl>
            <c:dLbl>
              <c:idx val="4"/>
              <c:layout>
                <c:manualLayout>
                  <c:x val="-8.2042867398216326E-3"/>
                  <c:y val="3.9207998431680059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1FBD-44AD-B8DE-59A6B98754C2}"/>
                </c:ext>
              </c:extLst>
            </c:dLbl>
            <c:dLbl>
              <c:idx val="5"/>
              <c:layout>
                <c:manualLayout>
                  <c:x val="-2.0510716849553891E-3"/>
                  <c:y val="5.8811997647520056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1FBD-44AD-B8DE-59A6B98754C2}"/>
                </c:ext>
              </c:extLst>
            </c:dLbl>
            <c:dLbl>
              <c:idx val="6"/>
              <c:layout>
                <c:manualLayout>
                  <c:x val="-2.0510716849555396E-3"/>
                  <c:y val="8.233679670652809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1FBD-44AD-B8DE-59A6B98754C2}"/>
                </c:ext>
              </c:extLst>
            </c:dLbl>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mn-lt"/>
                    <a:ea typeface="+mn-ea"/>
                    <a:cs typeface="+mn-cs"/>
                  </a:defRPr>
                </a:pPr>
                <a:endParaRPr lang="tr-T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'1,2,3 kurul değerlendirme'!$V$2:$AB$2</c:f>
              <c:strCache>
                <c:ptCount val="7"/>
                <c:pt idx="0">
                  <c:v>Ders kurulunun başında tanıtım yapılıp, amaç ve öğrenim hedefleri sunuldu.</c:v>
                </c:pt>
                <c:pt idx="1">
                  <c:v>Ders kurulunun içeriği bu amaç ve öğrenim hedeflerini karşılıyordu.</c:v>
                </c:pt>
                <c:pt idx="2">
                  <c:v>Bizlerle olumlu bir iletişim sağlandı, soru sormamıza imkân tanındı.</c:v>
                </c:pt>
                <c:pt idx="3">
                  <c:v>Ders kurulu internette ilan edilen ders programına uygun sırayla yürütüldü.</c:v>
                </c:pt>
                <c:pt idx="4">
                  <c:v>Ders içeriği ile ilgili başvuru kaynak listesi paylaşıldı.</c:v>
                </c:pt>
                <c:pt idx="5">
                  <c:v>Ders kurulunun süresi iyi organize edilmişti.</c:v>
                </c:pt>
                <c:pt idx="6">
                  <c:v>Ders kurulu genel olarak yararlıydı.</c:v>
                </c:pt>
              </c:strCache>
            </c:strRef>
          </c:cat>
          <c:val>
            <c:numRef>
              <c:f>'1,2,3 kurul değerlendirme'!$V$4:$AB$4</c:f>
              <c:numCache>
                <c:formatCode>0.0_ ;\-0.0\ </c:formatCode>
                <c:ptCount val="7"/>
                <c:pt idx="0">
                  <c:v>4.1764705882352944</c:v>
                </c:pt>
                <c:pt idx="1">
                  <c:v>4.143790849673203</c:v>
                </c:pt>
                <c:pt idx="2">
                  <c:v>4.3790849673202619</c:v>
                </c:pt>
                <c:pt idx="3">
                  <c:v>4.6274509803921573</c:v>
                </c:pt>
                <c:pt idx="4">
                  <c:v>4.3071895424836599</c:v>
                </c:pt>
                <c:pt idx="5">
                  <c:v>2.8758169934640523</c:v>
                </c:pt>
                <c:pt idx="6">
                  <c:v>3.6405228758169934</c:v>
                </c:pt>
              </c:numCache>
            </c:numRef>
          </c:val>
          <c:extLst>
            <c:ext xmlns:c16="http://schemas.microsoft.com/office/drawing/2014/chart" uri="{C3380CC4-5D6E-409C-BE32-E72D297353CC}">
              <c16:uniqueId val="{00000009-1FBD-44AD-B8DE-59A6B98754C2}"/>
            </c:ext>
          </c:extLst>
        </c:ser>
        <c:ser>
          <c:idx val="2"/>
          <c:order val="2"/>
          <c:tx>
            <c:strRef>
              <c:f>'1,2,3 kurul değerlendirme'!$U$5</c:f>
              <c:strCache>
                <c:ptCount val="1"/>
                <c:pt idx="0">
                  <c:v>III. Ders Kurulu</c:v>
                </c:pt>
              </c:strCache>
            </c:strRef>
          </c:tx>
          <c:spPr>
            <a:solidFill>
              <a:schemeClr val="accent3"/>
            </a:solidFill>
            <a:ln>
              <a:noFill/>
            </a:ln>
            <a:effectLst/>
            <a:sp3d/>
          </c:spPr>
          <c:invertIfNegative val="0"/>
          <c:dLbls>
            <c:dLbl>
              <c:idx val="3"/>
              <c:layout>
                <c:manualLayout>
                  <c:x val="-7.5205093006045694E-17"/>
                  <c:y val="4.3128798274848071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A-1FBD-44AD-B8DE-59A6B98754C2}"/>
                </c:ext>
              </c:extLst>
            </c:dLbl>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mn-lt"/>
                    <a:ea typeface="+mn-ea"/>
                    <a:cs typeface="+mn-cs"/>
                  </a:defRPr>
                </a:pPr>
                <a:endParaRPr lang="tr-T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'1,2,3 kurul değerlendirme'!$V$2:$AB$2</c:f>
              <c:strCache>
                <c:ptCount val="7"/>
                <c:pt idx="0">
                  <c:v>Ders kurulunun başında tanıtım yapılıp, amaç ve öğrenim hedefleri sunuldu.</c:v>
                </c:pt>
                <c:pt idx="1">
                  <c:v>Ders kurulunun içeriği bu amaç ve öğrenim hedeflerini karşılıyordu.</c:v>
                </c:pt>
                <c:pt idx="2">
                  <c:v>Bizlerle olumlu bir iletişim sağlandı, soru sormamıza imkân tanındı.</c:v>
                </c:pt>
                <c:pt idx="3">
                  <c:v>Ders kurulu internette ilan edilen ders programına uygun sırayla yürütüldü.</c:v>
                </c:pt>
                <c:pt idx="4">
                  <c:v>Ders içeriği ile ilgili başvuru kaynak listesi paylaşıldı.</c:v>
                </c:pt>
                <c:pt idx="5">
                  <c:v>Ders kurulunun süresi iyi organize edilmişti.</c:v>
                </c:pt>
                <c:pt idx="6">
                  <c:v>Ders kurulu genel olarak yararlıydı.</c:v>
                </c:pt>
              </c:strCache>
            </c:strRef>
          </c:cat>
          <c:val>
            <c:numRef>
              <c:f>'1,2,3 kurul değerlendirme'!$V$5:$AB$5</c:f>
              <c:numCache>
                <c:formatCode>0.0_ ;\-0.0\ </c:formatCode>
                <c:ptCount val="7"/>
                <c:pt idx="0">
                  <c:v>4.4230769230769234</c:v>
                </c:pt>
                <c:pt idx="1">
                  <c:v>4.5076923076923077</c:v>
                </c:pt>
                <c:pt idx="2">
                  <c:v>4.430769230769231</c:v>
                </c:pt>
                <c:pt idx="3">
                  <c:v>4.6538461538461542</c:v>
                </c:pt>
                <c:pt idx="4">
                  <c:v>4.3384615384615381</c:v>
                </c:pt>
                <c:pt idx="5">
                  <c:v>3.976923076923077</c:v>
                </c:pt>
                <c:pt idx="6">
                  <c:v>4.2692307692307692</c:v>
                </c:pt>
              </c:numCache>
            </c:numRef>
          </c:val>
          <c:extLst>
            <c:ext xmlns:c16="http://schemas.microsoft.com/office/drawing/2014/chart" uri="{C3380CC4-5D6E-409C-BE32-E72D297353CC}">
              <c16:uniqueId val="{0000000B-1FBD-44AD-B8DE-59A6B98754C2}"/>
            </c:ext>
          </c:extLst>
        </c:ser>
        <c:ser>
          <c:idx val="3"/>
          <c:order val="3"/>
          <c:tx>
            <c:strRef>
              <c:f>'1,2,3 kurul değerlendirme'!$U$6</c:f>
              <c:strCache>
                <c:ptCount val="1"/>
                <c:pt idx="0">
                  <c:v>IV. Ders Kurulu</c:v>
                </c:pt>
              </c:strCache>
            </c:strRef>
          </c:tx>
          <c:spPr>
            <a:solidFill>
              <a:schemeClr val="accent4"/>
            </a:solidFill>
            <a:ln>
              <a:noFill/>
            </a:ln>
            <a:effectLst/>
            <a:sp3d/>
          </c:spPr>
          <c:invertIfNegative val="0"/>
          <c:dLbls>
            <c:dLbl>
              <c:idx val="0"/>
              <c:layout>
                <c:manualLayout>
                  <c:x val="1.2306430109732334E-2"/>
                  <c:y val="0"/>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C-1FBD-44AD-B8DE-59A6B98754C2}"/>
                </c:ext>
              </c:extLst>
            </c:dLbl>
            <c:dLbl>
              <c:idx val="1"/>
              <c:layout>
                <c:manualLayout>
                  <c:x val="1.0255358424776945E-2"/>
                  <c:y val="1.1762399529504019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D-1FBD-44AD-B8DE-59A6B98754C2}"/>
                </c:ext>
              </c:extLst>
            </c:dLbl>
            <c:dLbl>
              <c:idx val="2"/>
              <c:layout>
                <c:manualLayout>
                  <c:x val="1.230643010973226E-2"/>
                  <c:y val="0"/>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E-1FBD-44AD-B8DE-59A6B98754C2}"/>
                </c:ext>
              </c:extLst>
            </c:dLbl>
            <c:dLbl>
              <c:idx val="3"/>
              <c:layout>
                <c:manualLayout>
                  <c:x val="6.1532150548662427E-3"/>
                  <c:y val="-1.7970125022102322E-17"/>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F-1FBD-44AD-B8DE-59A6B98754C2}"/>
                </c:ext>
              </c:extLst>
            </c:dLbl>
            <c:dLbl>
              <c:idx val="4"/>
              <c:layout>
                <c:manualLayout>
                  <c:x val="8.2042867398215563E-3"/>
                  <c:y val="7.8415996863359771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0-1FBD-44AD-B8DE-59A6B98754C2}"/>
                </c:ext>
              </c:extLst>
            </c:dLbl>
            <c:dLbl>
              <c:idx val="5"/>
              <c:layout>
                <c:manualLayout>
                  <c:x val="2.0510716849552386E-3"/>
                  <c:y val="7.4495197020192125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1-1FBD-44AD-B8DE-59A6B98754C2}"/>
                </c:ext>
              </c:extLst>
            </c:dLbl>
            <c:dLbl>
              <c:idx val="6"/>
              <c:layout>
                <c:manualLayout>
                  <c:x val="1.0255358424776945E-2"/>
                  <c:y val="1.1762399529503982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2-1FBD-44AD-B8DE-59A6B98754C2}"/>
                </c:ext>
              </c:extLst>
            </c:dLbl>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mn-lt"/>
                    <a:ea typeface="+mn-ea"/>
                    <a:cs typeface="+mn-cs"/>
                  </a:defRPr>
                </a:pPr>
                <a:endParaRPr lang="tr-T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'1,2,3 kurul değerlendirme'!$V$2:$AB$2</c:f>
              <c:strCache>
                <c:ptCount val="7"/>
                <c:pt idx="0">
                  <c:v>Ders kurulunun başında tanıtım yapılıp, amaç ve öğrenim hedefleri sunuldu.</c:v>
                </c:pt>
                <c:pt idx="1">
                  <c:v>Ders kurulunun içeriği bu amaç ve öğrenim hedeflerini karşılıyordu.</c:v>
                </c:pt>
                <c:pt idx="2">
                  <c:v>Bizlerle olumlu bir iletişim sağlandı, soru sormamıza imkân tanındı.</c:v>
                </c:pt>
                <c:pt idx="3">
                  <c:v>Ders kurulu internette ilan edilen ders programına uygun sırayla yürütüldü.</c:v>
                </c:pt>
                <c:pt idx="4">
                  <c:v>Ders içeriği ile ilgili başvuru kaynak listesi paylaşıldı.</c:v>
                </c:pt>
                <c:pt idx="5">
                  <c:v>Ders kurulunun süresi iyi organize edilmişti.</c:v>
                </c:pt>
                <c:pt idx="6">
                  <c:v>Ders kurulu genel olarak yararlıydı.</c:v>
                </c:pt>
              </c:strCache>
            </c:strRef>
          </c:cat>
          <c:val>
            <c:numRef>
              <c:f>'1,2,3 kurul değerlendirme'!$V$6:$AB$6</c:f>
              <c:numCache>
                <c:formatCode>0.0_ ;\-0.0\ </c:formatCode>
                <c:ptCount val="7"/>
                <c:pt idx="0">
                  <c:v>4.3278688524590168</c:v>
                </c:pt>
                <c:pt idx="1">
                  <c:v>4.5245901639344259</c:v>
                </c:pt>
                <c:pt idx="2">
                  <c:v>4.3442622950819674</c:v>
                </c:pt>
                <c:pt idx="3">
                  <c:v>4.6229508196721314</c:v>
                </c:pt>
                <c:pt idx="4">
                  <c:v>4.2950819672131146</c:v>
                </c:pt>
                <c:pt idx="5">
                  <c:v>3.8032786885245899</c:v>
                </c:pt>
                <c:pt idx="6">
                  <c:v>4.2459016393442619</c:v>
                </c:pt>
              </c:numCache>
            </c:numRef>
          </c:val>
          <c:extLst>
            <c:ext xmlns:c16="http://schemas.microsoft.com/office/drawing/2014/chart" uri="{C3380CC4-5D6E-409C-BE32-E72D297353CC}">
              <c16:uniqueId val="{00000013-1FBD-44AD-B8DE-59A6B98754C2}"/>
            </c:ext>
          </c:extLst>
        </c:ser>
        <c:dLbls>
          <c:showLegendKey val="0"/>
          <c:showVal val="1"/>
          <c:showCatName val="0"/>
          <c:showSerName val="0"/>
          <c:showPercent val="0"/>
          <c:showBubbleSize val="0"/>
        </c:dLbls>
        <c:gapWidth val="150"/>
        <c:shape val="box"/>
        <c:axId val="1107472735"/>
        <c:axId val="1107484799"/>
        <c:axId val="0"/>
      </c:bar3DChart>
      <c:catAx>
        <c:axId val="1107472735"/>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1107484799"/>
        <c:crosses val="autoZero"/>
        <c:auto val="1"/>
        <c:lblAlgn val="ctr"/>
        <c:lblOffset val="100"/>
        <c:noMultiLvlLbl val="0"/>
      </c:catAx>
      <c:valAx>
        <c:axId val="1107484799"/>
        <c:scaling>
          <c:orientation val="minMax"/>
        </c:scaling>
        <c:delete val="0"/>
        <c:axPos val="l"/>
        <c:majorGridlines>
          <c:spPr>
            <a:ln w="9525" cap="flat" cmpd="sng" algn="ctr">
              <a:solidFill>
                <a:schemeClr val="tx1">
                  <a:lumMod val="15000"/>
                  <a:lumOff val="85000"/>
                </a:schemeClr>
              </a:solidFill>
              <a:round/>
            </a:ln>
            <a:effectLst/>
          </c:spPr>
        </c:majorGridlines>
        <c:numFmt formatCode="0.0_ ;\-0.0\ "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1107472735"/>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tr-TR"/>
    </a:p>
  </c:txPr>
  <c:externalData r:id="rId3">
    <c:autoUpdate val="0"/>
  </c:externalData>
</c:chartSpace>
</file>

<file path=word/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tr-T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tr-TR"/>
              <a:t>Toplumsal destek projeleri Genel Öğrenci Geribildirim</a:t>
            </a:r>
            <a:r>
              <a:rPr lang="tr-TR" baseline="0"/>
              <a:t> Grafiği</a:t>
            </a:r>
            <a:endParaRPr lang="en-US"/>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tr-TR"/>
        </a:p>
      </c:txPr>
    </c:title>
    <c:autoTitleDeleted val="0"/>
    <c:plotArea>
      <c:layout/>
      <c:barChart>
        <c:barDir val="col"/>
        <c:grouping val="clustered"/>
        <c:varyColors val="0"/>
        <c:ser>
          <c:idx val="0"/>
          <c:order val="0"/>
          <c:tx>
            <c:strRef>
              <c:f>Sayfa1!$B$1</c:f>
              <c:strCache>
                <c:ptCount val="1"/>
                <c:pt idx="0">
                  <c:v>Evet</c:v>
                </c:pt>
              </c:strCache>
            </c:strRef>
          </c:tx>
          <c:spPr>
            <a:solidFill>
              <a:schemeClr val="accent1"/>
            </a:solidFill>
            <a:ln>
              <a:noFill/>
            </a:ln>
            <a:effectLst/>
          </c:spPr>
          <c:invertIfNegative val="0"/>
          <c:cat>
            <c:strRef>
              <c:f>Sayfa1!$A$2:$A$6</c:f>
              <c:strCache>
                <c:ptCount val="5"/>
                <c:pt idx="0">
                  <c:v>Proje için ön hazırlıklar yaptınız mı? (eğitim,serbest çalışma,kaynak araştırma,kitap okuma ,vb)</c:v>
                </c:pt>
                <c:pt idx="1">
                  <c:v>Proje için özgün eğitim verildi mi?</c:v>
                </c:pt>
                <c:pt idx="2">
                  <c:v>Projenin sürekliliği olacak mı?  (Bundan sonra planlarınız var mı?)</c:v>
                </c:pt>
                <c:pt idx="3">
                  <c:v>Bundan sonraki yaşamınızda buna benzer projeler yapmayı düşünüyor musunuz?</c:v>
                </c:pt>
                <c:pt idx="4">
                  <c:v>Projenin gelecekte iş hayatınızda size fayda sağlayacağını düşünüyor musunuz?</c:v>
                </c:pt>
              </c:strCache>
            </c:strRef>
          </c:cat>
          <c:val>
            <c:numRef>
              <c:f>Sayfa1!$B$2:$B$6</c:f>
              <c:numCache>
                <c:formatCode>General</c:formatCode>
                <c:ptCount val="5"/>
                <c:pt idx="0">
                  <c:v>47</c:v>
                </c:pt>
                <c:pt idx="1">
                  <c:v>45</c:v>
                </c:pt>
                <c:pt idx="2">
                  <c:v>34</c:v>
                </c:pt>
                <c:pt idx="3">
                  <c:v>44</c:v>
                </c:pt>
                <c:pt idx="4">
                  <c:v>43</c:v>
                </c:pt>
              </c:numCache>
            </c:numRef>
          </c:val>
          <c:extLst>
            <c:ext xmlns:c16="http://schemas.microsoft.com/office/drawing/2014/chart" uri="{C3380CC4-5D6E-409C-BE32-E72D297353CC}">
              <c16:uniqueId val="{00000000-BF6E-4B72-8134-9A33C2485697}"/>
            </c:ext>
          </c:extLst>
        </c:ser>
        <c:ser>
          <c:idx val="1"/>
          <c:order val="1"/>
          <c:tx>
            <c:strRef>
              <c:f>Sayfa1!$C$1</c:f>
              <c:strCache>
                <c:ptCount val="1"/>
                <c:pt idx="0">
                  <c:v>Hayır</c:v>
                </c:pt>
              </c:strCache>
            </c:strRef>
          </c:tx>
          <c:spPr>
            <a:solidFill>
              <a:schemeClr val="accent2"/>
            </a:solidFill>
            <a:ln>
              <a:noFill/>
            </a:ln>
            <a:effectLst/>
          </c:spPr>
          <c:invertIfNegative val="0"/>
          <c:cat>
            <c:strRef>
              <c:f>Sayfa1!$A$2:$A$6</c:f>
              <c:strCache>
                <c:ptCount val="5"/>
                <c:pt idx="0">
                  <c:v>Proje için ön hazırlıklar yaptınız mı? (eğitim,serbest çalışma,kaynak araştırma,kitap okuma ,vb)</c:v>
                </c:pt>
                <c:pt idx="1">
                  <c:v>Proje için özgün eğitim verildi mi?</c:v>
                </c:pt>
                <c:pt idx="2">
                  <c:v>Projenin sürekliliği olacak mı?  (Bundan sonra planlarınız var mı?)</c:v>
                </c:pt>
                <c:pt idx="3">
                  <c:v>Bundan sonraki yaşamınızda buna benzer projeler yapmayı düşünüyor musunuz?</c:v>
                </c:pt>
                <c:pt idx="4">
                  <c:v>Projenin gelecekte iş hayatınızda size fayda sağlayacağını düşünüyor musunuz?</c:v>
                </c:pt>
              </c:strCache>
            </c:strRef>
          </c:cat>
          <c:val>
            <c:numRef>
              <c:f>Sayfa1!$C$2:$C$6</c:f>
              <c:numCache>
                <c:formatCode>General</c:formatCode>
                <c:ptCount val="5"/>
                <c:pt idx="0">
                  <c:v>3</c:v>
                </c:pt>
                <c:pt idx="1">
                  <c:v>5</c:v>
                </c:pt>
                <c:pt idx="2">
                  <c:v>16</c:v>
                </c:pt>
                <c:pt idx="3">
                  <c:v>6</c:v>
                </c:pt>
                <c:pt idx="4">
                  <c:v>7</c:v>
                </c:pt>
              </c:numCache>
            </c:numRef>
          </c:val>
          <c:extLst>
            <c:ext xmlns:c16="http://schemas.microsoft.com/office/drawing/2014/chart" uri="{C3380CC4-5D6E-409C-BE32-E72D297353CC}">
              <c16:uniqueId val="{00000001-BF6E-4B72-8134-9A33C2485697}"/>
            </c:ext>
          </c:extLst>
        </c:ser>
        <c:dLbls>
          <c:showLegendKey val="0"/>
          <c:showVal val="0"/>
          <c:showCatName val="0"/>
          <c:showSerName val="0"/>
          <c:showPercent val="0"/>
          <c:showBubbleSize val="0"/>
        </c:dLbls>
        <c:gapWidth val="219"/>
        <c:overlap val="-27"/>
        <c:axId val="495366240"/>
        <c:axId val="495342528"/>
      </c:barChart>
      <c:catAx>
        <c:axId val="49536624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495342528"/>
        <c:crosses val="autoZero"/>
        <c:auto val="1"/>
        <c:lblAlgn val="ctr"/>
        <c:lblOffset val="100"/>
        <c:noMultiLvlLbl val="0"/>
      </c:catAx>
      <c:valAx>
        <c:axId val="495342528"/>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49536624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tr-TR"/>
    </a:p>
  </c:txPr>
  <c:externalData r:id="rId3">
    <c:autoUpdate val="0"/>
  </c:externalData>
</c:chartSpace>
</file>

<file path=word/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tr-T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tr-TR"/>
              <a:t>Toplumsal Destek Projeleri</a:t>
            </a:r>
            <a:r>
              <a:rPr lang="tr-TR" baseline="0"/>
              <a:t> Öğrenci Proje Değerlendirme Geribildirim Grafiği</a:t>
            </a:r>
            <a:endParaRPr lang="en-US"/>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tr-TR"/>
        </a:p>
      </c:txPr>
    </c:title>
    <c:autoTitleDeleted val="0"/>
    <c:plotArea>
      <c:layout/>
      <c:barChart>
        <c:barDir val="col"/>
        <c:grouping val="clustered"/>
        <c:varyColors val="0"/>
        <c:ser>
          <c:idx val="0"/>
          <c:order val="0"/>
          <c:tx>
            <c:strRef>
              <c:f>Sayfa1!$B$1</c:f>
              <c:strCache>
                <c:ptCount val="1"/>
                <c:pt idx="0">
                  <c:v>Seri 1</c:v>
                </c:pt>
              </c:strCache>
            </c:strRef>
          </c:tx>
          <c:spPr>
            <a:solidFill>
              <a:schemeClr val="accent1"/>
            </a:solidFill>
            <a:ln>
              <a:noFill/>
            </a:ln>
            <a:effectLst/>
          </c:spPr>
          <c:invertIfNegative val="0"/>
          <c:cat>
            <c:strRef>
              <c:f>Sayfa1!$A$2:$A$5</c:f>
              <c:strCache>
                <c:ptCount val="4"/>
                <c:pt idx="0">
                  <c:v>Proje için yapılan ön hazırlıklarınızı nasıl değerlendirirsiniz</c:v>
                </c:pt>
                <c:pt idx="1">
                  <c:v>Proje için verilen eğitimi değerlendiriniz (Projeye özgü eğitim)</c:v>
                </c:pt>
                <c:pt idx="2">
                  <c:v>Projenin planlanması ve uygulanmasını nasıl değerlendirirsiniz?</c:v>
                </c:pt>
                <c:pt idx="3">
                  <c:v>Projenin işlevselliğini nasıl değerlendirirsiniz (Proje, toplum ve/veya ihtiyaç grubu için  ne kadar işlevsel?)</c:v>
                </c:pt>
              </c:strCache>
            </c:strRef>
          </c:cat>
          <c:val>
            <c:numRef>
              <c:f>Sayfa1!$B$2:$B$5</c:f>
              <c:numCache>
                <c:formatCode>General</c:formatCode>
                <c:ptCount val="4"/>
                <c:pt idx="0">
                  <c:v>3.96</c:v>
                </c:pt>
                <c:pt idx="1">
                  <c:v>4.12</c:v>
                </c:pt>
                <c:pt idx="2">
                  <c:v>4.2</c:v>
                </c:pt>
                <c:pt idx="3">
                  <c:v>4.32</c:v>
                </c:pt>
              </c:numCache>
            </c:numRef>
          </c:val>
          <c:extLst>
            <c:ext xmlns:c16="http://schemas.microsoft.com/office/drawing/2014/chart" uri="{C3380CC4-5D6E-409C-BE32-E72D297353CC}">
              <c16:uniqueId val="{00000000-4D42-49B7-82A1-6715FBAFAE5D}"/>
            </c:ext>
          </c:extLst>
        </c:ser>
        <c:dLbls>
          <c:showLegendKey val="0"/>
          <c:showVal val="0"/>
          <c:showCatName val="0"/>
          <c:showSerName val="0"/>
          <c:showPercent val="0"/>
          <c:showBubbleSize val="0"/>
        </c:dLbls>
        <c:gapWidth val="219"/>
        <c:overlap val="-27"/>
        <c:axId val="409771920"/>
        <c:axId val="409787728"/>
      </c:barChart>
      <c:catAx>
        <c:axId val="40977192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409787728"/>
        <c:crosses val="autoZero"/>
        <c:auto val="1"/>
        <c:lblAlgn val="ctr"/>
        <c:lblOffset val="100"/>
        <c:noMultiLvlLbl val="0"/>
      </c:catAx>
      <c:valAx>
        <c:axId val="409787728"/>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409771920"/>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tr-TR"/>
    </a:p>
  </c:txPr>
  <c:externalData r:id="rId3">
    <c:autoUpdate val="0"/>
  </c:externalData>
</c:chartSpace>
</file>

<file path=word/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tr-T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tr-TR"/>
              <a:t>Toplumsal destek Projeleri Öğrenci Öz Değerlendirme</a:t>
            </a:r>
            <a:r>
              <a:rPr lang="tr-TR" baseline="0"/>
              <a:t> Geribildirim Grafiği</a:t>
            </a:r>
            <a:endParaRPr lang="en-US"/>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tr-TR"/>
        </a:p>
      </c:txPr>
    </c:title>
    <c:autoTitleDeleted val="0"/>
    <c:plotArea>
      <c:layout/>
      <c:barChart>
        <c:barDir val="col"/>
        <c:grouping val="clustered"/>
        <c:varyColors val="0"/>
        <c:ser>
          <c:idx val="0"/>
          <c:order val="0"/>
          <c:tx>
            <c:strRef>
              <c:f>Sayfa1!$B$1</c:f>
              <c:strCache>
                <c:ptCount val="1"/>
                <c:pt idx="0">
                  <c:v>Seri 1</c:v>
                </c:pt>
              </c:strCache>
            </c:strRef>
          </c:tx>
          <c:spPr>
            <a:solidFill>
              <a:schemeClr val="accent1"/>
            </a:solidFill>
            <a:ln>
              <a:noFill/>
            </a:ln>
            <a:effectLst/>
          </c:spPr>
          <c:invertIfNegative val="0"/>
          <c:cat>
            <c:strRef>
              <c:f>Sayfa1!$A$2:$A$7</c:f>
              <c:strCache>
                <c:ptCount val="6"/>
                <c:pt idx="0">
                  <c:v>Proje grubunuzu nasıl değerlendiriyorsunuz? (Motivasyonu, projeyle bütünleşmesi, ekip-grup ruhu...vb.)</c:v>
                </c:pt>
                <c:pt idx="1">
                  <c:v>Proje grubu öğrencilerinin projeye katkısı nasıldı?</c:v>
                </c:pt>
                <c:pt idx="2">
                  <c:v>Projenizin ihtiyaç grubuna katkısını nasıl değerlendiriyorsunuz? (Bilinç düzeyine, yaşam kalitesine, vb. olumlu etkisi)</c:v>
                </c:pt>
                <c:pt idx="3">
                  <c:v>Proje öğrencilerinin  öğretim üyesi ve grup arkadaşları ile işbirliği-koordinasyonunuz nasıldı?</c:v>
                </c:pt>
                <c:pt idx="4">
                  <c:v>Proje sürecinin size sunum hazırlama, kendini ifade etme konusunda katkısını nasıl değerlendirirsiniz</c:v>
                </c:pt>
                <c:pt idx="5">
                  <c:v>Proje sunumlarının gerçekleştiği Akdeniz Tıp Öğrenci Günleri' ni içerik ve biçim açısından nasıl buldunuz?</c:v>
                </c:pt>
              </c:strCache>
            </c:strRef>
          </c:cat>
          <c:val>
            <c:numRef>
              <c:f>Sayfa1!$B$2:$B$7</c:f>
              <c:numCache>
                <c:formatCode>General</c:formatCode>
                <c:ptCount val="6"/>
                <c:pt idx="0">
                  <c:v>3.92</c:v>
                </c:pt>
                <c:pt idx="1">
                  <c:v>3.94</c:v>
                </c:pt>
                <c:pt idx="2">
                  <c:v>4.32</c:v>
                </c:pt>
                <c:pt idx="3">
                  <c:v>4.16</c:v>
                </c:pt>
                <c:pt idx="4">
                  <c:v>4.1399999999999997</c:v>
                </c:pt>
                <c:pt idx="5">
                  <c:v>3.6</c:v>
                </c:pt>
              </c:numCache>
            </c:numRef>
          </c:val>
          <c:extLst>
            <c:ext xmlns:c16="http://schemas.microsoft.com/office/drawing/2014/chart" uri="{C3380CC4-5D6E-409C-BE32-E72D297353CC}">
              <c16:uniqueId val="{00000000-A65B-4573-8D22-8EB5F20579B7}"/>
            </c:ext>
          </c:extLst>
        </c:ser>
        <c:dLbls>
          <c:showLegendKey val="0"/>
          <c:showVal val="0"/>
          <c:showCatName val="0"/>
          <c:showSerName val="0"/>
          <c:showPercent val="0"/>
          <c:showBubbleSize val="0"/>
        </c:dLbls>
        <c:gapWidth val="219"/>
        <c:overlap val="-27"/>
        <c:axId val="495343776"/>
        <c:axId val="495346688"/>
      </c:barChart>
      <c:catAx>
        <c:axId val="49534377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5400000" spcFirstLastPara="1" vertOverflow="ellipsis"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495346688"/>
        <c:crosses val="autoZero"/>
        <c:auto val="1"/>
        <c:lblAlgn val="ctr"/>
        <c:lblOffset val="100"/>
        <c:noMultiLvlLbl val="0"/>
      </c:catAx>
      <c:valAx>
        <c:axId val="495346688"/>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495343776"/>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tr-TR"/>
    </a:p>
  </c:txPr>
  <c:externalData r:id="rId3">
    <c:autoUpdate val="0"/>
  </c:externalData>
</c:chartSpace>
</file>

<file path=word/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tr-T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tr-TR" sz="1400" b="0" i="0" u="none" strike="noStrike" baseline="0">
                <a:effectLst/>
              </a:rPr>
              <a:t>2020-2021 </a:t>
            </a:r>
            <a:r>
              <a:rPr lang="tr-TR"/>
              <a:t>DÖNEM II-</a:t>
            </a:r>
            <a:r>
              <a:rPr lang="tr-TR" baseline="0"/>
              <a:t> 1. Ders Kurulu</a:t>
            </a:r>
            <a:endParaRPr lang="tr-T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tr-TR"/>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'1,2,3 kurul değerlendirme'!$L$68</c:f>
              <c:strCache>
                <c:ptCount val="1"/>
                <c:pt idx="0">
                  <c:v>Ders kurulunun başında tanıtım yapılıp, amaç ve öğrenim hedefleri sunuldu.</c:v>
                </c:pt>
              </c:strCache>
            </c:strRef>
          </c:tx>
          <c:spPr>
            <a:solidFill>
              <a:schemeClr val="accent1"/>
            </a:solidFill>
            <a:ln>
              <a:noFill/>
            </a:ln>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'1,2,3 kurul değerlendirme'!$L$69</c:f>
              <c:numCache>
                <c:formatCode>0.0_ ;\-0.0\ </c:formatCode>
                <c:ptCount val="1"/>
                <c:pt idx="0">
                  <c:v>3.8888888888888888</c:v>
                </c:pt>
              </c:numCache>
            </c:numRef>
          </c:val>
          <c:extLst>
            <c:ext xmlns:c16="http://schemas.microsoft.com/office/drawing/2014/chart" uri="{C3380CC4-5D6E-409C-BE32-E72D297353CC}">
              <c16:uniqueId val="{00000000-5669-4937-82CC-95A35E8C426B}"/>
            </c:ext>
          </c:extLst>
        </c:ser>
        <c:ser>
          <c:idx val="1"/>
          <c:order val="1"/>
          <c:tx>
            <c:strRef>
              <c:f>'1,2,3 kurul değerlendirme'!$M$68</c:f>
              <c:strCache>
                <c:ptCount val="1"/>
                <c:pt idx="0">
                  <c:v>Ders kurulunun içeriği bu amaç ve öğrenim hedeflerini karşılıyordu.</c:v>
                </c:pt>
              </c:strCache>
            </c:strRef>
          </c:tx>
          <c:spPr>
            <a:solidFill>
              <a:schemeClr val="accent2"/>
            </a:solidFill>
            <a:ln>
              <a:noFill/>
            </a:ln>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'1,2,3 kurul değerlendirme'!$M$69</c:f>
              <c:numCache>
                <c:formatCode>0.0_ ;\-0.0\ </c:formatCode>
                <c:ptCount val="1"/>
                <c:pt idx="0">
                  <c:v>3.8888888888888888</c:v>
                </c:pt>
              </c:numCache>
            </c:numRef>
          </c:val>
          <c:extLst>
            <c:ext xmlns:c16="http://schemas.microsoft.com/office/drawing/2014/chart" uri="{C3380CC4-5D6E-409C-BE32-E72D297353CC}">
              <c16:uniqueId val="{00000001-5669-4937-82CC-95A35E8C426B}"/>
            </c:ext>
          </c:extLst>
        </c:ser>
        <c:ser>
          <c:idx val="2"/>
          <c:order val="2"/>
          <c:tx>
            <c:strRef>
              <c:f>'1,2,3 kurul değerlendirme'!$N$68</c:f>
              <c:strCache>
                <c:ptCount val="1"/>
                <c:pt idx="0">
                  <c:v>Bizlerle olumlu bir iletişim sağlandı, soru sormamıza imkân tanındı.</c:v>
                </c:pt>
              </c:strCache>
            </c:strRef>
          </c:tx>
          <c:spPr>
            <a:solidFill>
              <a:schemeClr val="accent3"/>
            </a:solidFill>
            <a:ln>
              <a:noFill/>
            </a:ln>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'1,2,3 kurul değerlendirme'!$N$69</c:f>
              <c:numCache>
                <c:formatCode>0.0_ ;\-0.0\ </c:formatCode>
                <c:ptCount val="1"/>
                <c:pt idx="0">
                  <c:v>3.5833333333333335</c:v>
                </c:pt>
              </c:numCache>
            </c:numRef>
          </c:val>
          <c:extLst>
            <c:ext xmlns:c16="http://schemas.microsoft.com/office/drawing/2014/chart" uri="{C3380CC4-5D6E-409C-BE32-E72D297353CC}">
              <c16:uniqueId val="{00000002-5669-4937-82CC-95A35E8C426B}"/>
            </c:ext>
          </c:extLst>
        </c:ser>
        <c:ser>
          <c:idx val="3"/>
          <c:order val="3"/>
          <c:tx>
            <c:strRef>
              <c:f>'1,2,3 kurul değerlendirme'!$O$68</c:f>
              <c:strCache>
                <c:ptCount val="1"/>
                <c:pt idx="0">
                  <c:v>Ders kurulu internette ilan edilen ders programına uygun sırayla yürütüldü.</c:v>
                </c:pt>
              </c:strCache>
            </c:strRef>
          </c:tx>
          <c:spPr>
            <a:solidFill>
              <a:schemeClr val="accent4"/>
            </a:solidFill>
            <a:ln>
              <a:noFill/>
            </a:ln>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'1,2,3 kurul değerlendirme'!$O$69</c:f>
              <c:numCache>
                <c:formatCode>0.0_ ;\-0.0\ </c:formatCode>
                <c:ptCount val="1"/>
                <c:pt idx="0">
                  <c:v>4.3277777777777775</c:v>
                </c:pt>
              </c:numCache>
            </c:numRef>
          </c:val>
          <c:extLst>
            <c:ext xmlns:c16="http://schemas.microsoft.com/office/drawing/2014/chart" uri="{C3380CC4-5D6E-409C-BE32-E72D297353CC}">
              <c16:uniqueId val="{00000003-5669-4937-82CC-95A35E8C426B}"/>
            </c:ext>
          </c:extLst>
        </c:ser>
        <c:ser>
          <c:idx val="4"/>
          <c:order val="4"/>
          <c:tx>
            <c:strRef>
              <c:f>'1,2,3 kurul değerlendirme'!$P$68</c:f>
              <c:strCache>
                <c:ptCount val="1"/>
                <c:pt idx="0">
                  <c:v>Ders içeriği ile ilgili başvuru kaynak listesi paylaşıldı.</c:v>
                </c:pt>
              </c:strCache>
            </c:strRef>
          </c:tx>
          <c:spPr>
            <a:solidFill>
              <a:schemeClr val="accent5"/>
            </a:solidFill>
            <a:ln>
              <a:noFill/>
            </a:ln>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'1,2,3 kurul değerlendirme'!$P$69</c:f>
              <c:numCache>
                <c:formatCode>0.0_ ;\-0.0\ </c:formatCode>
                <c:ptCount val="1"/>
                <c:pt idx="0">
                  <c:v>3.6777777777777776</c:v>
                </c:pt>
              </c:numCache>
            </c:numRef>
          </c:val>
          <c:extLst>
            <c:ext xmlns:c16="http://schemas.microsoft.com/office/drawing/2014/chart" uri="{C3380CC4-5D6E-409C-BE32-E72D297353CC}">
              <c16:uniqueId val="{00000004-5669-4937-82CC-95A35E8C426B}"/>
            </c:ext>
          </c:extLst>
        </c:ser>
        <c:ser>
          <c:idx val="5"/>
          <c:order val="5"/>
          <c:tx>
            <c:strRef>
              <c:f>'1,2,3 kurul değerlendirme'!$Q$68</c:f>
              <c:strCache>
                <c:ptCount val="1"/>
                <c:pt idx="0">
                  <c:v>Ders kurulunun süresi iyi organize edilmişti.</c:v>
                </c:pt>
              </c:strCache>
            </c:strRef>
          </c:tx>
          <c:spPr>
            <a:solidFill>
              <a:schemeClr val="accent6"/>
            </a:solidFill>
            <a:ln>
              <a:noFill/>
            </a:ln>
            <a:effectLst/>
            <a:sp3d/>
          </c:spPr>
          <c:invertIfNegative val="0"/>
          <c:dLbls>
            <c:dLbl>
              <c:idx val="0"/>
              <c:layout>
                <c:manualLayout>
                  <c:x val="1.1022927689594356E-2"/>
                  <c:y val="-1.903674090995635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5669-4937-82CC-95A35E8C426B}"/>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'1,2,3 kurul değerlendirme'!$Q$69</c:f>
              <c:numCache>
                <c:formatCode>0.0_ ;\-0.0\ </c:formatCode>
                <c:ptCount val="1"/>
                <c:pt idx="0">
                  <c:v>1.7777777777777777</c:v>
                </c:pt>
              </c:numCache>
            </c:numRef>
          </c:val>
          <c:extLst>
            <c:ext xmlns:c16="http://schemas.microsoft.com/office/drawing/2014/chart" uri="{C3380CC4-5D6E-409C-BE32-E72D297353CC}">
              <c16:uniqueId val="{00000006-5669-4937-82CC-95A35E8C426B}"/>
            </c:ext>
          </c:extLst>
        </c:ser>
        <c:ser>
          <c:idx val="6"/>
          <c:order val="6"/>
          <c:tx>
            <c:strRef>
              <c:f>'1,2,3 kurul değerlendirme'!$R$68</c:f>
              <c:strCache>
                <c:ptCount val="1"/>
                <c:pt idx="0">
                  <c:v>Ders kurulu genel olarak yararlıydı.</c:v>
                </c:pt>
              </c:strCache>
            </c:strRef>
          </c:tx>
          <c:spPr>
            <a:solidFill>
              <a:schemeClr val="accent1">
                <a:lumMod val="60000"/>
              </a:schemeClr>
            </a:solidFill>
            <a:ln>
              <a:noFill/>
            </a:ln>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'1,2,3 kurul değerlendirme'!$R$69</c:f>
              <c:numCache>
                <c:formatCode>0.0_ ;\-0.0\ </c:formatCode>
                <c:ptCount val="1"/>
                <c:pt idx="0">
                  <c:v>2.8111111111111109</c:v>
                </c:pt>
              </c:numCache>
            </c:numRef>
          </c:val>
          <c:extLst>
            <c:ext xmlns:c16="http://schemas.microsoft.com/office/drawing/2014/chart" uri="{C3380CC4-5D6E-409C-BE32-E72D297353CC}">
              <c16:uniqueId val="{00000007-5669-4937-82CC-95A35E8C426B}"/>
            </c:ext>
          </c:extLst>
        </c:ser>
        <c:dLbls>
          <c:showLegendKey val="0"/>
          <c:showVal val="1"/>
          <c:showCatName val="0"/>
          <c:showSerName val="0"/>
          <c:showPercent val="0"/>
          <c:showBubbleSize val="0"/>
        </c:dLbls>
        <c:gapWidth val="150"/>
        <c:shape val="box"/>
        <c:axId val="711041103"/>
        <c:axId val="711041935"/>
        <c:axId val="0"/>
      </c:bar3DChart>
      <c:catAx>
        <c:axId val="711041103"/>
        <c:scaling>
          <c:orientation val="minMax"/>
        </c:scaling>
        <c:delete val="1"/>
        <c:axPos val="b"/>
        <c:numFmt formatCode="General" sourceLinked="1"/>
        <c:majorTickMark val="none"/>
        <c:minorTickMark val="none"/>
        <c:tickLblPos val="nextTo"/>
        <c:crossAx val="711041935"/>
        <c:crosses val="autoZero"/>
        <c:auto val="1"/>
        <c:lblAlgn val="ctr"/>
        <c:lblOffset val="100"/>
        <c:noMultiLvlLbl val="0"/>
      </c:catAx>
      <c:valAx>
        <c:axId val="711041935"/>
        <c:scaling>
          <c:orientation val="minMax"/>
        </c:scaling>
        <c:delete val="0"/>
        <c:axPos val="l"/>
        <c:majorGridlines>
          <c:spPr>
            <a:ln w="9525" cap="flat" cmpd="sng" algn="ctr">
              <a:solidFill>
                <a:schemeClr val="tx1">
                  <a:lumMod val="15000"/>
                  <a:lumOff val="85000"/>
                </a:schemeClr>
              </a:solidFill>
              <a:round/>
            </a:ln>
            <a:effectLst/>
          </c:spPr>
        </c:majorGridlines>
        <c:numFmt formatCode="0.0_ ;\-0.0\ "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711041103"/>
        <c:crosses val="autoZero"/>
        <c:crossBetween val="between"/>
      </c:valAx>
      <c:spPr>
        <a:noFill/>
        <a:ln>
          <a:noFill/>
        </a:ln>
        <a:effectLst/>
      </c:spPr>
    </c:plotArea>
    <c:legend>
      <c:legendPos val="r"/>
      <c:layout>
        <c:manualLayout>
          <c:xMode val="edge"/>
          <c:yMode val="edge"/>
          <c:x val="0.64682539682539686"/>
          <c:y val="0.14989170043065006"/>
          <c:w val="0.3311287477954144"/>
          <c:h val="0.85010829956934997"/>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tr-TR"/>
    </a:p>
  </c:txPr>
  <c:externalData r:id="rId3">
    <c:autoUpdate val="0"/>
  </c:externalData>
</c:chartSpace>
</file>

<file path=word/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tr-T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tr-TR" sz="1400" b="0" i="0" u="none" strike="noStrike" baseline="0">
                <a:effectLst/>
              </a:rPr>
              <a:t>2020-2021 </a:t>
            </a:r>
            <a:r>
              <a:rPr lang="tr-TR"/>
              <a:t>DÖNEM II- 2. Ders</a:t>
            </a:r>
            <a:r>
              <a:rPr lang="tr-TR" baseline="0"/>
              <a:t> Kurulu</a:t>
            </a:r>
            <a:endParaRPr lang="tr-T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tr-TR"/>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'1,2,3 kurul değerlendirme'!$L$73</c:f>
              <c:strCache>
                <c:ptCount val="1"/>
                <c:pt idx="0">
                  <c:v>Ders kurulunun başında tanıtım yapılıp, amaç ve öğrenim hedefleri sunuldu.</c:v>
                </c:pt>
              </c:strCache>
            </c:strRef>
          </c:tx>
          <c:spPr>
            <a:solidFill>
              <a:schemeClr val="accent1"/>
            </a:solidFill>
            <a:ln>
              <a:noFill/>
            </a:ln>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'1,2,3 kurul değerlendirme'!$L$74</c:f>
              <c:numCache>
                <c:formatCode>0.0_ ;\-0.0\ </c:formatCode>
                <c:ptCount val="1"/>
                <c:pt idx="0">
                  <c:v>3.991304347826087</c:v>
                </c:pt>
              </c:numCache>
            </c:numRef>
          </c:val>
          <c:extLst>
            <c:ext xmlns:c16="http://schemas.microsoft.com/office/drawing/2014/chart" uri="{C3380CC4-5D6E-409C-BE32-E72D297353CC}">
              <c16:uniqueId val="{00000000-FC86-43A1-B21E-576DB08BA12D}"/>
            </c:ext>
          </c:extLst>
        </c:ser>
        <c:ser>
          <c:idx val="1"/>
          <c:order val="1"/>
          <c:tx>
            <c:strRef>
              <c:f>'1,2,3 kurul değerlendirme'!$M$73</c:f>
              <c:strCache>
                <c:ptCount val="1"/>
                <c:pt idx="0">
                  <c:v>Ders kurulunun içeriği bu amaç ve öğrenim hedeflerini karşılıyordu.</c:v>
                </c:pt>
              </c:strCache>
            </c:strRef>
          </c:tx>
          <c:spPr>
            <a:solidFill>
              <a:schemeClr val="accent2"/>
            </a:solidFill>
            <a:ln>
              <a:noFill/>
            </a:ln>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'1,2,3 kurul değerlendirme'!$M$74</c:f>
              <c:numCache>
                <c:formatCode>0.0_ ;\-0.0\ </c:formatCode>
                <c:ptCount val="1"/>
                <c:pt idx="0">
                  <c:v>4.0086956521739134</c:v>
                </c:pt>
              </c:numCache>
            </c:numRef>
          </c:val>
          <c:extLst>
            <c:ext xmlns:c16="http://schemas.microsoft.com/office/drawing/2014/chart" uri="{C3380CC4-5D6E-409C-BE32-E72D297353CC}">
              <c16:uniqueId val="{00000001-FC86-43A1-B21E-576DB08BA12D}"/>
            </c:ext>
          </c:extLst>
        </c:ser>
        <c:ser>
          <c:idx val="2"/>
          <c:order val="2"/>
          <c:tx>
            <c:strRef>
              <c:f>'1,2,3 kurul değerlendirme'!$N$73</c:f>
              <c:strCache>
                <c:ptCount val="1"/>
                <c:pt idx="0">
                  <c:v>Bizlerle olumlu bir iletişim sağlandı, soru sormamıza imkân tanındı.</c:v>
                </c:pt>
              </c:strCache>
            </c:strRef>
          </c:tx>
          <c:spPr>
            <a:solidFill>
              <a:schemeClr val="accent3"/>
            </a:solidFill>
            <a:ln>
              <a:noFill/>
            </a:ln>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'1,2,3 kurul değerlendirme'!$N$74</c:f>
              <c:numCache>
                <c:formatCode>0.0_ ;\-0.0\ </c:formatCode>
                <c:ptCount val="1"/>
                <c:pt idx="0">
                  <c:v>4</c:v>
                </c:pt>
              </c:numCache>
            </c:numRef>
          </c:val>
          <c:extLst>
            <c:ext xmlns:c16="http://schemas.microsoft.com/office/drawing/2014/chart" uri="{C3380CC4-5D6E-409C-BE32-E72D297353CC}">
              <c16:uniqueId val="{00000002-FC86-43A1-B21E-576DB08BA12D}"/>
            </c:ext>
          </c:extLst>
        </c:ser>
        <c:ser>
          <c:idx val="3"/>
          <c:order val="3"/>
          <c:tx>
            <c:strRef>
              <c:f>'1,2,3 kurul değerlendirme'!$O$73</c:f>
              <c:strCache>
                <c:ptCount val="1"/>
                <c:pt idx="0">
                  <c:v>Ders kurulu internette ilan edilen ders programına uygun sırayla yürütüldü.</c:v>
                </c:pt>
              </c:strCache>
            </c:strRef>
          </c:tx>
          <c:spPr>
            <a:solidFill>
              <a:schemeClr val="accent4"/>
            </a:solidFill>
            <a:ln>
              <a:noFill/>
            </a:ln>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'1,2,3 kurul değerlendirme'!$O$74</c:f>
              <c:numCache>
                <c:formatCode>0.0_ ;\-0.0\ </c:formatCode>
                <c:ptCount val="1"/>
                <c:pt idx="0">
                  <c:v>4.4608695652173909</c:v>
                </c:pt>
              </c:numCache>
            </c:numRef>
          </c:val>
          <c:extLst>
            <c:ext xmlns:c16="http://schemas.microsoft.com/office/drawing/2014/chart" uri="{C3380CC4-5D6E-409C-BE32-E72D297353CC}">
              <c16:uniqueId val="{00000003-FC86-43A1-B21E-576DB08BA12D}"/>
            </c:ext>
          </c:extLst>
        </c:ser>
        <c:ser>
          <c:idx val="4"/>
          <c:order val="4"/>
          <c:tx>
            <c:strRef>
              <c:f>'1,2,3 kurul değerlendirme'!$P$73</c:f>
              <c:strCache>
                <c:ptCount val="1"/>
                <c:pt idx="0">
                  <c:v>Ders içeriği ile ilgili başvuru kaynak listesi paylaşıldı.</c:v>
                </c:pt>
              </c:strCache>
            </c:strRef>
          </c:tx>
          <c:spPr>
            <a:solidFill>
              <a:schemeClr val="accent5"/>
            </a:solidFill>
            <a:ln>
              <a:noFill/>
            </a:ln>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'1,2,3 kurul değerlendirme'!$P$74</c:f>
              <c:numCache>
                <c:formatCode>0.0_ ;\-0.0\ </c:formatCode>
                <c:ptCount val="1"/>
                <c:pt idx="0">
                  <c:v>3.8347826086956522</c:v>
                </c:pt>
              </c:numCache>
            </c:numRef>
          </c:val>
          <c:extLst>
            <c:ext xmlns:c16="http://schemas.microsoft.com/office/drawing/2014/chart" uri="{C3380CC4-5D6E-409C-BE32-E72D297353CC}">
              <c16:uniqueId val="{00000004-FC86-43A1-B21E-576DB08BA12D}"/>
            </c:ext>
          </c:extLst>
        </c:ser>
        <c:ser>
          <c:idx val="5"/>
          <c:order val="5"/>
          <c:tx>
            <c:strRef>
              <c:f>'1,2,3 kurul değerlendirme'!$Q$73</c:f>
              <c:strCache>
                <c:ptCount val="1"/>
                <c:pt idx="0">
                  <c:v>Ders kurulunun süresi iyi organize edilmişti.</c:v>
                </c:pt>
              </c:strCache>
            </c:strRef>
          </c:tx>
          <c:spPr>
            <a:solidFill>
              <a:schemeClr val="accent6"/>
            </a:solidFill>
            <a:ln>
              <a:noFill/>
            </a:ln>
            <a:effectLst/>
            <a:sp3d/>
          </c:spPr>
          <c:invertIfNegative val="0"/>
          <c:dLbls>
            <c:dLbl>
              <c:idx val="0"/>
              <c:layout>
                <c:manualLayout>
                  <c:x val="5.5020632737276479E-3"/>
                  <c:y val="-1.2851405622490019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FC86-43A1-B21E-576DB08BA12D}"/>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'1,2,3 kurul değerlendirme'!$Q$74</c:f>
              <c:numCache>
                <c:formatCode>0.0_ ;\-0.0\ </c:formatCode>
                <c:ptCount val="1"/>
                <c:pt idx="0">
                  <c:v>2.8695652173913042</c:v>
                </c:pt>
              </c:numCache>
            </c:numRef>
          </c:val>
          <c:extLst>
            <c:ext xmlns:c16="http://schemas.microsoft.com/office/drawing/2014/chart" uri="{C3380CC4-5D6E-409C-BE32-E72D297353CC}">
              <c16:uniqueId val="{00000006-FC86-43A1-B21E-576DB08BA12D}"/>
            </c:ext>
          </c:extLst>
        </c:ser>
        <c:ser>
          <c:idx val="6"/>
          <c:order val="6"/>
          <c:tx>
            <c:strRef>
              <c:f>'1,2,3 kurul değerlendirme'!$R$73</c:f>
              <c:strCache>
                <c:ptCount val="1"/>
                <c:pt idx="0">
                  <c:v>Ders kurulu genel olarak yararlıydı.</c:v>
                </c:pt>
              </c:strCache>
            </c:strRef>
          </c:tx>
          <c:spPr>
            <a:solidFill>
              <a:schemeClr val="accent1">
                <a:lumMod val="60000"/>
              </a:schemeClr>
            </a:solidFill>
            <a:ln>
              <a:noFill/>
            </a:ln>
            <a:effectLst/>
            <a:sp3d/>
          </c:spPr>
          <c:invertIfNegative val="0"/>
          <c:dLbls>
            <c:dLbl>
              <c:idx val="0"/>
              <c:layout>
                <c:manualLayout>
                  <c:x val="1.1004126547455296E-2"/>
                  <c:y val="-2.2489959839357431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FC86-43A1-B21E-576DB08BA12D}"/>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'1,2,3 kurul değerlendirme'!$R$74</c:f>
              <c:numCache>
                <c:formatCode>0.0_ ;\-0.0\ </c:formatCode>
                <c:ptCount val="1"/>
                <c:pt idx="0">
                  <c:v>3.5217391304347827</c:v>
                </c:pt>
              </c:numCache>
            </c:numRef>
          </c:val>
          <c:extLst>
            <c:ext xmlns:c16="http://schemas.microsoft.com/office/drawing/2014/chart" uri="{C3380CC4-5D6E-409C-BE32-E72D297353CC}">
              <c16:uniqueId val="{00000008-FC86-43A1-B21E-576DB08BA12D}"/>
            </c:ext>
          </c:extLst>
        </c:ser>
        <c:dLbls>
          <c:showLegendKey val="0"/>
          <c:showVal val="1"/>
          <c:showCatName val="0"/>
          <c:showSerName val="0"/>
          <c:showPercent val="0"/>
          <c:showBubbleSize val="0"/>
        </c:dLbls>
        <c:gapWidth val="150"/>
        <c:shape val="box"/>
        <c:axId val="840731023"/>
        <c:axId val="840711471"/>
        <c:axId val="0"/>
      </c:bar3DChart>
      <c:catAx>
        <c:axId val="840731023"/>
        <c:scaling>
          <c:orientation val="minMax"/>
        </c:scaling>
        <c:delete val="1"/>
        <c:axPos val="b"/>
        <c:numFmt formatCode="General" sourceLinked="1"/>
        <c:majorTickMark val="none"/>
        <c:minorTickMark val="none"/>
        <c:tickLblPos val="nextTo"/>
        <c:crossAx val="840711471"/>
        <c:crosses val="autoZero"/>
        <c:auto val="1"/>
        <c:lblAlgn val="ctr"/>
        <c:lblOffset val="100"/>
        <c:noMultiLvlLbl val="0"/>
      </c:catAx>
      <c:valAx>
        <c:axId val="840711471"/>
        <c:scaling>
          <c:orientation val="minMax"/>
        </c:scaling>
        <c:delete val="0"/>
        <c:axPos val="l"/>
        <c:majorGridlines>
          <c:spPr>
            <a:ln w="9525" cap="flat" cmpd="sng" algn="ctr">
              <a:solidFill>
                <a:schemeClr val="tx1">
                  <a:lumMod val="15000"/>
                  <a:lumOff val="85000"/>
                </a:schemeClr>
              </a:solidFill>
              <a:round/>
            </a:ln>
            <a:effectLst/>
          </c:spPr>
        </c:majorGridlines>
        <c:numFmt formatCode="0.0_ ;\-0.0\ "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840731023"/>
        <c:crosses val="autoZero"/>
        <c:crossBetween val="between"/>
      </c:valAx>
      <c:spPr>
        <a:noFill/>
        <a:ln>
          <a:noFill/>
        </a:ln>
        <a:effectLst/>
      </c:spPr>
    </c:plotArea>
    <c:legend>
      <c:legendPos val="r"/>
      <c:layout>
        <c:manualLayout>
          <c:xMode val="edge"/>
          <c:yMode val="edge"/>
          <c:x val="0.64682539682539686"/>
          <c:y val="0.14488918755786923"/>
          <c:w val="0.33774250440917108"/>
          <c:h val="0.8551108124421307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tr-TR"/>
    </a:p>
  </c:txPr>
  <c:externalData r:id="rId3">
    <c:autoUpdate val="0"/>
  </c:externalData>
</c:chartSpace>
</file>

<file path=word/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tr-T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tr-TR" sz="1400" b="0" i="0" u="none" strike="noStrike" baseline="0">
                <a:effectLst/>
              </a:rPr>
              <a:t>2020-2021 </a:t>
            </a:r>
            <a:r>
              <a:rPr lang="tr-TR"/>
              <a:t>DÖNEM</a:t>
            </a:r>
            <a:r>
              <a:rPr lang="tr-TR" baseline="0"/>
              <a:t> II-3. Ders Kurulu</a:t>
            </a:r>
            <a:endParaRPr lang="tr-T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tr-TR"/>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'1,2,3 kurul değerlendirme'!$L$98</c:f>
              <c:strCache>
                <c:ptCount val="1"/>
                <c:pt idx="0">
                  <c:v>Ders kurulunun başında tanıtım yapılıp, amaç ve öğrenim hedefleri sunuldu.</c:v>
                </c:pt>
              </c:strCache>
            </c:strRef>
          </c:tx>
          <c:spPr>
            <a:solidFill>
              <a:schemeClr val="accent1"/>
            </a:solidFill>
            <a:ln>
              <a:noFill/>
            </a:ln>
            <a:effectLst/>
            <a:sp3d/>
          </c:spPr>
          <c:invertIfNegative val="0"/>
          <c:dLbls>
            <c:dLbl>
              <c:idx val="0"/>
              <c:layout>
                <c:manualLayout>
                  <c:x val="-1.8091358797799294E-3"/>
                  <c:y val="-3.0848320723216374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828F-4CBC-851A-89EB51F4117A}"/>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'1,2,3 kurul değerlendirme'!$L$99</c:f>
              <c:numCache>
                <c:formatCode>0.0_ ;\-0.0\ </c:formatCode>
                <c:ptCount val="1"/>
                <c:pt idx="0">
                  <c:v>4.0897435897435894</c:v>
                </c:pt>
              </c:numCache>
            </c:numRef>
          </c:val>
          <c:extLst>
            <c:ext xmlns:c16="http://schemas.microsoft.com/office/drawing/2014/chart" uri="{C3380CC4-5D6E-409C-BE32-E72D297353CC}">
              <c16:uniqueId val="{00000001-828F-4CBC-851A-89EB51F4117A}"/>
            </c:ext>
          </c:extLst>
        </c:ser>
        <c:ser>
          <c:idx val="1"/>
          <c:order val="1"/>
          <c:tx>
            <c:strRef>
              <c:f>'1,2,3 kurul değerlendirme'!$M$98</c:f>
              <c:strCache>
                <c:ptCount val="1"/>
                <c:pt idx="0">
                  <c:v>Ders kurulunun içeriği bu amaç ve öğrenim hedeflerini karşılıyordu.</c:v>
                </c:pt>
              </c:strCache>
            </c:strRef>
          </c:tx>
          <c:spPr>
            <a:solidFill>
              <a:schemeClr val="accent2"/>
            </a:solidFill>
            <a:ln>
              <a:noFill/>
            </a:ln>
            <a:effectLst/>
            <a:sp3d/>
          </c:spPr>
          <c:invertIfNegative val="0"/>
          <c:dLbls>
            <c:dLbl>
              <c:idx val="0"/>
              <c:layout>
                <c:manualLayout>
                  <c:x val="0"/>
                  <c:y val="-2.0565547148810894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828F-4CBC-851A-89EB51F4117A}"/>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'1,2,3 kurul değerlendirme'!$M$99</c:f>
              <c:numCache>
                <c:formatCode>0.0_ ;\-0.0\ </c:formatCode>
                <c:ptCount val="1"/>
                <c:pt idx="0">
                  <c:v>4.2179487179487181</c:v>
                </c:pt>
              </c:numCache>
            </c:numRef>
          </c:val>
          <c:extLst>
            <c:ext xmlns:c16="http://schemas.microsoft.com/office/drawing/2014/chart" uri="{C3380CC4-5D6E-409C-BE32-E72D297353CC}">
              <c16:uniqueId val="{00000003-828F-4CBC-851A-89EB51F4117A}"/>
            </c:ext>
          </c:extLst>
        </c:ser>
        <c:ser>
          <c:idx val="2"/>
          <c:order val="2"/>
          <c:tx>
            <c:strRef>
              <c:f>'1,2,3 kurul değerlendirme'!$N$98</c:f>
              <c:strCache>
                <c:ptCount val="1"/>
                <c:pt idx="0">
                  <c:v>Bizlerle olumlu bir iletişim sağlandı, soru sormamıza imkân tanındı.</c:v>
                </c:pt>
              </c:strCache>
            </c:strRef>
          </c:tx>
          <c:spPr>
            <a:solidFill>
              <a:schemeClr val="accent3"/>
            </a:solidFill>
            <a:ln>
              <a:noFill/>
            </a:ln>
            <a:effectLst/>
            <a:sp3d/>
          </c:spPr>
          <c:invertIfNegative val="0"/>
          <c:dLbls>
            <c:dLbl>
              <c:idx val="0"/>
              <c:layout>
                <c:manualLayout>
                  <c:x val="-3.316710798003706E-17"/>
                  <c:y val="-2.0565547148810929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828F-4CBC-851A-89EB51F4117A}"/>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'1,2,3 kurul değerlendirme'!$N$99</c:f>
              <c:numCache>
                <c:formatCode>0.0_ ;\-0.0\ </c:formatCode>
                <c:ptCount val="1"/>
                <c:pt idx="0">
                  <c:v>4.2307692307692308</c:v>
                </c:pt>
              </c:numCache>
            </c:numRef>
          </c:val>
          <c:extLst>
            <c:ext xmlns:c16="http://schemas.microsoft.com/office/drawing/2014/chart" uri="{C3380CC4-5D6E-409C-BE32-E72D297353CC}">
              <c16:uniqueId val="{00000005-828F-4CBC-851A-89EB51F4117A}"/>
            </c:ext>
          </c:extLst>
        </c:ser>
        <c:ser>
          <c:idx val="3"/>
          <c:order val="3"/>
          <c:tx>
            <c:strRef>
              <c:f>'1,2,3 kurul değerlendirme'!$O$98</c:f>
              <c:strCache>
                <c:ptCount val="1"/>
                <c:pt idx="0">
                  <c:v>Ders kurulu internette ilan edilen ders programına uygun sırayla yürütüldü.</c:v>
                </c:pt>
              </c:strCache>
            </c:strRef>
          </c:tx>
          <c:spPr>
            <a:solidFill>
              <a:schemeClr val="accent4"/>
            </a:solidFill>
            <a:ln>
              <a:noFill/>
            </a:ln>
            <a:effectLst/>
            <a:sp3d/>
          </c:spPr>
          <c:invertIfNegative val="0"/>
          <c:dLbls>
            <c:dLbl>
              <c:idx val="0"/>
              <c:layout>
                <c:manualLayout>
                  <c:x val="1.4473087038239435E-2"/>
                  <c:y val="-2.3993138340279396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828F-4CBC-851A-89EB51F4117A}"/>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'1,2,3 kurul değerlendirme'!$O$99</c:f>
              <c:numCache>
                <c:formatCode>0.0_ ;\-0.0\ </c:formatCode>
                <c:ptCount val="1"/>
                <c:pt idx="0">
                  <c:v>4.384615384615385</c:v>
                </c:pt>
              </c:numCache>
            </c:numRef>
          </c:val>
          <c:extLst>
            <c:ext xmlns:c16="http://schemas.microsoft.com/office/drawing/2014/chart" uri="{C3380CC4-5D6E-409C-BE32-E72D297353CC}">
              <c16:uniqueId val="{00000007-828F-4CBC-851A-89EB51F4117A}"/>
            </c:ext>
          </c:extLst>
        </c:ser>
        <c:ser>
          <c:idx val="4"/>
          <c:order val="4"/>
          <c:tx>
            <c:strRef>
              <c:f>'1,2,3 kurul değerlendirme'!$P$98</c:f>
              <c:strCache>
                <c:ptCount val="1"/>
                <c:pt idx="0">
                  <c:v>Ders içeriği ile ilgili başvuru kaynak listesi paylaşıldı.</c:v>
                </c:pt>
              </c:strCache>
            </c:strRef>
          </c:tx>
          <c:spPr>
            <a:solidFill>
              <a:schemeClr val="accent5"/>
            </a:solidFill>
            <a:ln>
              <a:noFill/>
            </a:ln>
            <a:effectLst/>
            <a:sp3d/>
          </c:spPr>
          <c:invertIfNegative val="0"/>
          <c:dLbls>
            <c:dLbl>
              <c:idx val="0"/>
              <c:layout>
                <c:manualLayout>
                  <c:x val="9.0456793988996469E-3"/>
                  <c:y val="-1.3710364765873962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828F-4CBC-851A-89EB51F4117A}"/>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'1,2,3 kurul değerlendirme'!$P$99</c:f>
              <c:numCache>
                <c:formatCode>0.0_ ;\-0.0\ </c:formatCode>
                <c:ptCount val="1"/>
                <c:pt idx="0">
                  <c:v>4</c:v>
                </c:pt>
              </c:numCache>
            </c:numRef>
          </c:val>
          <c:extLst>
            <c:ext xmlns:c16="http://schemas.microsoft.com/office/drawing/2014/chart" uri="{C3380CC4-5D6E-409C-BE32-E72D297353CC}">
              <c16:uniqueId val="{00000009-828F-4CBC-851A-89EB51F4117A}"/>
            </c:ext>
          </c:extLst>
        </c:ser>
        <c:ser>
          <c:idx val="5"/>
          <c:order val="5"/>
          <c:tx>
            <c:strRef>
              <c:f>'1,2,3 kurul değerlendirme'!$Q$98</c:f>
              <c:strCache>
                <c:ptCount val="1"/>
                <c:pt idx="0">
                  <c:v>Ders kurulunun süresi iyi organize edilmişti.</c:v>
                </c:pt>
              </c:strCache>
            </c:strRef>
          </c:tx>
          <c:spPr>
            <a:solidFill>
              <a:schemeClr val="accent6"/>
            </a:solidFill>
            <a:ln>
              <a:noFill/>
            </a:ln>
            <a:effectLst/>
            <a:sp3d/>
          </c:spPr>
          <c:invertIfNegative val="0"/>
          <c:dLbls>
            <c:dLbl>
              <c:idx val="0"/>
              <c:layout>
                <c:manualLayout>
                  <c:x val="5.4274076393397213E-3"/>
                  <c:y val="-2.0565547148810929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A-828F-4CBC-851A-89EB51F4117A}"/>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'1,2,3 kurul değerlendirme'!$Q$99</c:f>
              <c:numCache>
                <c:formatCode>0.0_ ;\-0.0\ </c:formatCode>
                <c:ptCount val="1"/>
                <c:pt idx="0">
                  <c:v>3.4615384615384617</c:v>
                </c:pt>
              </c:numCache>
            </c:numRef>
          </c:val>
          <c:extLst>
            <c:ext xmlns:c16="http://schemas.microsoft.com/office/drawing/2014/chart" uri="{C3380CC4-5D6E-409C-BE32-E72D297353CC}">
              <c16:uniqueId val="{0000000B-828F-4CBC-851A-89EB51F4117A}"/>
            </c:ext>
          </c:extLst>
        </c:ser>
        <c:ser>
          <c:idx val="6"/>
          <c:order val="6"/>
          <c:tx>
            <c:strRef>
              <c:f>'1,2,3 kurul değerlendirme'!$R$98</c:f>
              <c:strCache>
                <c:ptCount val="1"/>
                <c:pt idx="0">
                  <c:v>Ders kurulu genel olarak yararlıydı.</c:v>
                </c:pt>
              </c:strCache>
            </c:strRef>
          </c:tx>
          <c:spPr>
            <a:solidFill>
              <a:schemeClr val="accent1">
                <a:lumMod val="60000"/>
              </a:schemeClr>
            </a:solidFill>
            <a:ln>
              <a:noFill/>
            </a:ln>
            <a:effectLst/>
            <a:sp3d/>
          </c:spPr>
          <c:invertIfNegative val="0"/>
          <c:dLbls>
            <c:dLbl>
              <c:idx val="0"/>
              <c:layout>
                <c:manualLayout>
                  <c:x val="7.2365435191196507E-3"/>
                  <c:y val="-2.7420729531747862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C-828F-4CBC-851A-89EB51F4117A}"/>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'1,2,3 kurul değerlendirme'!$R$99</c:f>
              <c:numCache>
                <c:formatCode>0.0_ ;\-0.0\ </c:formatCode>
                <c:ptCount val="1"/>
                <c:pt idx="0">
                  <c:v>3.8717948717948718</c:v>
                </c:pt>
              </c:numCache>
            </c:numRef>
          </c:val>
          <c:extLst>
            <c:ext xmlns:c16="http://schemas.microsoft.com/office/drawing/2014/chart" uri="{C3380CC4-5D6E-409C-BE32-E72D297353CC}">
              <c16:uniqueId val="{0000000D-828F-4CBC-851A-89EB51F4117A}"/>
            </c:ext>
          </c:extLst>
        </c:ser>
        <c:dLbls>
          <c:showLegendKey val="0"/>
          <c:showVal val="1"/>
          <c:showCatName val="0"/>
          <c:showSerName val="0"/>
          <c:showPercent val="0"/>
          <c:showBubbleSize val="0"/>
        </c:dLbls>
        <c:gapWidth val="150"/>
        <c:shape val="box"/>
        <c:axId val="1108840959"/>
        <c:axId val="1108842207"/>
        <c:axId val="0"/>
      </c:bar3DChart>
      <c:catAx>
        <c:axId val="1108840959"/>
        <c:scaling>
          <c:orientation val="minMax"/>
        </c:scaling>
        <c:delete val="1"/>
        <c:axPos val="b"/>
        <c:numFmt formatCode="General" sourceLinked="1"/>
        <c:majorTickMark val="none"/>
        <c:minorTickMark val="none"/>
        <c:tickLblPos val="nextTo"/>
        <c:crossAx val="1108842207"/>
        <c:crosses val="autoZero"/>
        <c:auto val="1"/>
        <c:lblAlgn val="ctr"/>
        <c:lblOffset val="100"/>
        <c:noMultiLvlLbl val="0"/>
      </c:catAx>
      <c:valAx>
        <c:axId val="1108842207"/>
        <c:scaling>
          <c:orientation val="minMax"/>
        </c:scaling>
        <c:delete val="0"/>
        <c:axPos val="l"/>
        <c:majorGridlines>
          <c:spPr>
            <a:ln w="9525" cap="flat" cmpd="sng" algn="ctr">
              <a:solidFill>
                <a:schemeClr val="tx1">
                  <a:lumMod val="15000"/>
                  <a:lumOff val="85000"/>
                </a:schemeClr>
              </a:solidFill>
              <a:round/>
            </a:ln>
            <a:effectLst/>
          </c:spPr>
        </c:majorGridlines>
        <c:numFmt formatCode="0.0_ ;\-0.0\ "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1108840959"/>
        <c:crosses val="autoZero"/>
        <c:crossBetween val="between"/>
      </c:valAx>
      <c:spPr>
        <a:noFill/>
        <a:ln>
          <a:noFill/>
        </a:ln>
        <a:effectLst/>
      </c:spPr>
    </c:plotArea>
    <c:legend>
      <c:legendPos val="r"/>
      <c:layout>
        <c:manualLayout>
          <c:xMode val="edge"/>
          <c:yMode val="edge"/>
          <c:x val="0.64682539682539686"/>
          <c:y val="0.15113439767397496"/>
          <c:w val="0.34435626102292766"/>
          <c:h val="0.84012853656450825"/>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tr-TR"/>
    </a:p>
  </c:txPr>
  <c:externalData r:id="rId3">
    <c:autoUpdate val="0"/>
  </c:externalData>
</c:chartSpace>
</file>

<file path=word/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tr-T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tr-TR"/>
              <a:t>DÖNEM II-</a:t>
            </a:r>
            <a:r>
              <a:rPr lang="tr-TR" baseline="0"/>
              <a:t> 4. Ders Kurulu</a:t>
            </a:r>
            <a:endParaRPr lang="tr-T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tr-TR"/>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'1,2,3 kurul değerlendirme'!$L$123</c:f>
              <c:strCache>
                <c:ptCount val="1"/>
                <c:pt idx="0">
                  <c:v>Ders kurulunun başında tanıtım yapılıp, amaç ve öğrenim hedefleri sunuldu.</c:v>
                </c:pt>
              </c:strCache>
            </c:strRef>
          </c:tx>
          <c:spPr>
            <a:solidFill>
              <a:schemeClr val="accent1"/>
            </a:solidFill>
            <a:ln>
              <a:noFill/>
            </a:ln>
            <a:effectLst/>
            <a:sp3d/>
          </c:spPr>
          <c:invertIfNegative val="0"/>
          <c:dLbls>
            <c:dLbl>
              <c:idx val="0"/>
              <c:layout>
                <c:manualLayout>
                  <c:x val="1.5451429875725908E-17"/>
                  <c:y val="-2.0100497210330602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F2BC-4652-A33D-624CB2BC1A79}"/>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'1,2,3 kurul değerlendirme'!$L$124</c:f>
              <c:numCache>
                <c:formatCode>0.0_ ;\-0.0\ </c:formatCode>
                <c:ptCount val="1"/>
                <c:pt idx="0">
                  <c:v>4.359375</c:v>
                </c:pt>
              </c:numCache>
            </c:numRef>
          </c:val>
          <c:extLst>
            <c:ext xmlns:c16="http://schemas.microsoft.com/office/drawing/2014/chart" uri="{C3380CC4-5D6E-409C-BE32-E72D297353CC}">
              <c16:uniqueId val="{00000001-F2BC-4652-A33D-624CB2BC1A79}"/>
            </c:ext>
          </c:extLst>
        </c:ser>
        <c:ser>
          <c:idx val="1"/>
          <c:order val="1"/>
          <c:tx>
            <c:strRef>
              <c:f>'1,2,3 kurul değerlendirme'!$M$123</c:f>
              <c:strCache>
                <c:ptCount val="1"/>
                <c:pt idx="0">
                  <c:v>Ders kurulunun içeriği bu amaç ve öğrenim hedeflerini karşılıyordu.</c:v>
                </c:pt>
              </c:strCache>
            </c:strRef>
          </c:tx>
          <c:spPr>
            <a:solidFill>
              <a:schemeClr val="accent2"/>
            </a:solidFill>
            <a:ln>
              <a:noFill/>
            </a:ln>
            <a:effectLst/>
            <a:sp3d/>
          </c:spPr>
          <c:invertIfNegative val="0"/>
          <c:dLbls>
            <c:dLbl>
              <c:idx val="0"/>
              <c:layout>
                <c:manualLayout>
                  <c:x val="8.4281500210703752E-3"/>
                  <c:y val="-3.015074581549591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F2BC-4652-A33D-624CB2BC1A79}"/>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'1,2,3 kurul değerlendirme'!$M$124</c:f>
              <c:numCache>
                <c:formatCode>0.0_ ;\-0.0\ </c:formatCode>
                <c:ptCount val="1"/>
                <c:pt idx="0">
                  <c:v>4.390625</c:v>
                </c:pt>
              </c:numCache>
            </c:numRef>
          </c:val>
          <c:extLst>
            <c:ext xmlns:c16="http://schemas.microsoft.com/office/drawing/2014/chart" uri="{C3380CC4-5D6E-409C-BE32-E72D297353CC}">
              <c16:uniqueId val="{00000003-F2BC-4652-A33D-624CB2BC1A79}"/>
            </c:ext>
          </c:extLst>
        </c:ser>
        <c:ser>
          <c:idx val="2"/>
          <c:order val="2"/>
          <c:tx>
            <c:strRef>
              <c:f>'1,2,3 kurul değerlendirme'!$N$123</c:f>
              <c:strCache>
                <c:ptCount val="1"/>
                <c:pt idx="0">
                  <c:v>Bizlerle olumlu bir iletişim sağlandı, soru sormamıza imkân tanındı.</c:v>
                </c:pt>
              </c:strCache>
            </c:strRef>
          </c:tx>
          <c:spPr>
            <a:solidFill>
              <a:schemeClr val="accent3"/>
            </a:solidFill>
            <a:ln>
              <a:noFill/>
            </a:ln>
            <a:effectLst/>
            <a:sp3d/>
          </c:spPr>
          <c:invertIfNegative val="0"/>
          <c:dLbls>
            <c:dLbl>
              <c:idx val="0"/>
              <c:layout>
                <c:manualLayout>
                  <c:x val="8.428150021070344E-3"/>
                  <c:y val="-2.3450580078719033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F2BC-4652-A33D-624CB2BC1A79}"/>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'1,2,3 kurul değerlendirme'!$N$124</c:f>
              <c:numCache>
                <c:formatCode>0.0_ ;\-0.0\ </c:formatCode>
                <c:ptCount val="1"/>
                <c:pt idx="0">
                  <c:v>4.265625</c:v>
                </c:pt>
              </c:numCache>
            </c:numRef>
          </c:val>
          <c:extLst>
            <c:ext xmlns:c16="http://schemas.microsoft.com/office/drawing/2014/chart" uri="{C3380CC4-5D6E-409C-BE32-E72D297353CC}">
              <c16:uniqueId val="{00000005-F2BC-4652-A33D-624CB2BC1A79}"/>
            </c:ext>
          </c:extLst>
        </c:ser>
        <c:ser>
          <c:idx val="3"/>
          <c:order val="3"/>
          <c:tx>
            <c:strRef>
              <c:f>'1,2,3 kurul değerlendirme'!$O$123</c:f>
              <c:strCache>
                <c:ptCount val="1"/>
                <c:pt idx="0">
                  <c:v>Ders kurulu internette ilan edilen ders programına uygun sırayla yürütüldü.</c:v>
                </c:pt>
              </c:strCache>
            </c:strRef>
          </c:tx>
          <c:spPr>
            <a:solidFill>
              <a:schemeClr val="accent4"/>
            </a:solidFill>
            <a:ln>
              <a:noFill/>
            </a:ln>
            <a:effectLst/>
            <a:sp3d/>
          </c:spPr>
          <c:invertIfNegative val="0"/>
          <c:dLbls>
            <c:dLbl>
              <c:idx val="0"/>
              <c:layout>
                <c:manualLayout>
                  <c:x val="1.0113780025284451E-2"/>
                  <c:y val="-3.3500828683884362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F2BC-4652-A33D-624CB2BC1A79}"/>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'1,2,3 kurul değerlendirme'!$O$124</c:f>
              <c:numCache>
                <c:formatCode>0.0_ ;\-0.0\ </c:formatCode>
                <c:ptCount val="1"/>
                <c:pt idx="0">
                  <c:v>3.78125</c:v>
                </c:pt>
              </c:numCache>
            </c:numRef>
          </c:val>
          <c:extLst>
            <c:ext xmlns:c16="http://schemas.microsoft.com/office/drawing/2014/chart" uri="{C3380CC4-5D6E-409C-BE32-E72D297353CC}">
              <c16:uniqueId val="{00000007-F2BC-4652-A33D-624CB2BC1A79}"/>
            </c:ext>
          </c:extLst>
        </c:ser>
        <c:ser>
          <c:idx val="4"/>
          <c:order val="4"/>
          <c:tx>
            <c:strRef>
              <c:f>'1,2,3 kurul değerlendirme'!$P$123</c:f>
              <c:strCache>
                <c:ptCount val="1"/>
                <c:pt idx="0">
                  <c:v>Ders içeriği ile ilgili başvuru kaynak listesi paylaşıldı.</c:v>
                </c:pt>
              </c:strCache>
            </c:strRef>
          </c:tx>
          <c:spPr>
            <a:solidFill>
              <a:schemeClr val="accent5"/>
            </a:solidFill>
            <a:ln>
              <a:noFill/>
            </a:ln>
            <a:effectLst/>
            <a:sp3d/>
          </c:spPr>
          <c:invertIfNegative val="0"/>
          <c:dLbls>
            <c:dLbl>
              <c:idx val="0"/>
              <c:layout>
                <c:manualLayout>
                  <c:x val="5.0568900126422255E-3"/>
                  <c:y val="-2.0100497210330602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F2BC-4652-A33D-624CB2BC1A79}"/>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'1,2,3 kurul değerlendirme'!$P$124</c:f>
              <c:numCache>
                <c:formatCode>0.0_ ;\-0.0\ </c:formatCode>
                <c:ptCount val="1"/>
                <c:pt idx="0">
                  <c:v>4.234375</c:v>
                </c:pt>
              </c:numCache>
            </c:numRef>
          </c:val>
          <c:extLst>
            <c:ext xmlns:c16="http://schemas.microsoft.com/office/drawing/2014/chart" uri="{C3380CC4-5D6E-409C-BE32-E72D297353CC}">
              <c16:uniqueId val="{00000009-F2BC-4652-A33D-624CB2BC1A79}"/>
            </c:ext>
          </c:extLst>
        </c:ser>
        <c:ser>
          <c:idx val="5"/>
          <c:order val="5"/>
          <c:tx>
            <c:strRef>
              <c:f>'1,2,3 kurul değerlendirme'!$Q$123</c:f>
              <c:strCache>
                <c:ptCount val="1"/>
                <c:pt idx="0">
                  <c:v>Ders kurulunun süresi iyi organize edilmişti.</c:v>
                </c:pt>
              </c:strCache>
            </c:strRef>
          </c:tx>
          <c:spPr>
            <a:solidFill>
              <a:schemeClr val="accent6"/>
            </a:solidFill>
            <a:ln>
              <a:noFill/>
            </a:ln>
            <a:effectLst/>
            <a:sp3d/>
          </c:spPr>
          <c:invertIfNegative val="0"/>
          <c:dLbls>
            <c:dLbl>
              <c:idx val="0"/>
              <c:layout>
                <c:manualLayout>
                  <c:x val="-6.1805719502903633E-17"/>
                  <c:y val="-3.01507458154959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A-F2BC-4652-A33D-624CB2BC1A79}"/>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'1,2,3 kurul değerlendirme'!$Q$124</c:f>
              <c:numCache>
                <c:formatCode>0.0_ ;\-0.0\ </c:formatCode>
                <c:ptCount val="1"/>
                <c:pt idx="0">
                  <c:v>2.515625</c:v>
                </c:pt>
              </c:numCache>
            </c:numRef>
          </c:val>
          <c:extLst>
            <c:ext xmlns:c16="http://schemas.microsoft.com/office/drawing/2014/chart" uri="{C3380CC4-5D6E-409C-BE32-E72D297353CC}">
              <c16:uniqueId val="{0000000B-F2BC-4652-A33D-624CB2BC1A79}"/>
            </c:ext>
          </c:extLst>
        </c:ser>
        <c:ser>
          <c:idx val="6"/>
          <c:order val="6"/>
          <c:tx>
            <c:strRef>
              <c:f>'1,2,3 kurul değerlendirme'!$R$123</c:f>
              <c:strCache>
                <c:ptCount val="1"/>
                <c:pt idx="0">
                  <c:v>Ders kurulu genel olarak yararlıydı.</c:v>
                </c:pt>
              </c:strCache>
            </c:strRef>
          </c:tx>
          <c:spPr>
            <a:solidFill>
              <a:schemeClr val="accent1">
                <a:lumMod val="60000"/>
              </a:schemeClr>
            </a:solidFill>
            <a:ln>
              <a:noFill/>
            </a:ln>
            <a:effectLst/>
            <a:sp3d/>
          </c:spPr>
          <c:invertIfNegative val="0"/>
          <c:dLbls>
            <c:dLbl>
              <c:idx val="0"/>
              <c:layout>
                <c:manualLayout>
                  <c:x val="1.0113780025284512E-2"/>
                  <c:y val="-4.0200994420661232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C-F2BC-4652-A33D-624CB2BC1A79}"/>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'1,2,3 kurul değerlendirme'!$R$124</c:f>
              <c:numCache>
                <c:formatCode>0.0_ ;\-0.0\ </c:formatCode>
                <c:ptCount val="1"/>
                <c:pt idx="0">
                  <c:v>3.796875</c:v>
                </c:pt>
              </c:numCache>
            </c:numRef>
          </c:val>
          <c:extLst>
            <c:ext xmlns:c16="http://schemas.microsoft.com/office/drawing/2014/chart" uri="{C3380CC4-5D6E-409C-BE32-E72D297353CC}">
              <c16:uniqueId val="{0000000D-F2BC-4652-A33D-624CB2BC1A79}"/>
            </c:ext>
          </c:extLst>
        </c:ser>
        <c:dLbls>
          <c:showLegendKey val="0"/>
          <c:showVal val="1"/>
          <c:showCatName val="0"/>
          <c:showSerName val="0"/>
          <c:showPercent val="0"/>
          <c:showBubbleSize val="0"/>
        </c:dLbls>
        <c:gapWidth val="150"/>
        <c:shape val="box"/>
        <c:axId val="1141212943"/>
        <c:axId val="1141235407"/>
        <c:axId val="0"/>
      </c:bar3DChart>
      <c:catAx>
        <c:axId val="1141212943"/>
        <c:scaling>
          <c:orientation val="minMax"/>
        </c:scaling>
        <c:delete val="1"/>
        <c:axPos val="b"/>
        <c:numFmt formatCode="General" sourceLinked="1"/>
        <c:majorTickMark val="none"/>
        <c:minorTickMark val="none"/>
        <c:tickLblPos val="nextTo"/>
        <c:crossAx val="1141235407"/>
        <c:crosses val="autoZero"/>
        <c:auto val="1"/>
        <c:lblAlgn val="ctr"/>
        <c:lblOffset val="100"/>
        <c:noMultiLvlLbl val="0"/>
      </c:catAx>
      <c:valAx>
        <c:axId val="1141235407"/>
        <c:scaling>
          <c:orientation val="minMax"/>
        </c:scaling>
        <c:delete val="0"/>
        <c:axPos val="l"/>
        <c:majorGridlines>
          <c:spPr>
            <a:ln w="9525" cap="flat" cmpd="sng" algn="ctr">
              <a:solidFill>
                <a:schemeClr val="tx1">
                  <a:lumMod val="15000"/>
                  <a:lumOff val="85000"/>
                </a:schemeClr>
              </a:solidFill>
              <a:round/>
            </a:ln>
            <a:effectLst/>
          </c:spPr>
        </c:majorGridlines>
        <c:numFmt formatCode="0.0_ ;\-0.0\ "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1141212943"/>
        <c:crosses val="autoZero"/>
        <c:crossBetween val="between"/>
      </c:valAx>
      <c:spPr>
        <a:noFill/>
        <a:ln>
          <a:noFill/>
        </a:ln>
        <a:effectLst/>
      </c:spPr>
    </c:plotArea>
    <c:legend>
      <c:legendPos val="r"/>
      <c:layout>
        <c:manualLayout>
          <c:xMode val="edge"/>
          <c:yMode val="edge"/>
          <c:x val="0.64682539682539686"/>
          <c:y val="0.18173814801079766"/>
          <c:w val="0.3421516754850088"/>
          <c:h val="0.8182618519892023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tr-TR"/>
    </a:p>
  </c:txPr>
  <c:externalData r:id="rId3">
    <c:autoUpdate val="0"/>
  </c:externalData>
</c:chartSpace>
</file>

<file path=word/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tr-T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tr-TR" sz="1400" b="0" i="0" u="none" strike="noStrike" baseline="0">
                <a:effectLst/>
              </a:rPr>
              <a:t>2020-2021 </a:t>
            </a:r>
            <a:r>
              <a:rPr lang="tr-TR"/>
              <a:t>DÖNEM</a:t>
            </a:r>
            <a:r>
              <a:rPr lang="tr-TR" baseline="0"/>
              <a:t> II- 5. Ders Kurulu</a:t>
            </a:r>
            <a:endParaRPr lang="tr-T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tr-TR"/>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'1,2,3 kurul değerlendirme'!$L$147</c:f>
              <c:strCache>
                <c:ptCount val="1"/>
                <c:pt idx="0">
                  <c:v>Ders kurulunun başında tanıtım yapılıp, amaç ve öğrenim hedefleri sunuldu.</c:v>
                </c:pt>
              </c:strCache>
            </c:strRef>
          </c:tx>
          <c:spPr>
            <a:solidFill>
              <a:schemeClr val="accent1"/>
            </a:solidFill>
            <a:ln>
              <a:noFill/>
            </a:ln>
            <a:effectLst/>
            <a:sp3d/>
          </c:spPr>
          <c:invertIfNegative val="0"/>
          <c:dLbls>
            <c:dLbl>
              <c:idx val="0"/>
              <c:layout>
                <c:manualLayout>
                  <c:x val="1.5997486063053793E-17"/>
                  <c:y val="-2.7210877875770798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4E2A-49D4-B20F-51C601B045F9}"/>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'1,2,3 kurul değerlendirme'!$L$148</c:f>
              <c:numCache>
                <c:formatCode>0.0_ ;\-0.0\ </c:formatCode>
                <c:ptCount val="1"/>
                <c:pt idx="0">
                  <c:v>4.183098591549296</c:v>
                </c:pt>
              </c:numCache>
            </c:numRef>
          </c:val>
          <c:extLst>
            <c:ext xmlns:c16="http://schemas.microsoft.com/office/drawing/2014/chart" uri="{C3380CC4-5D6E-409C-BE32-E72D297353CC}">
              <c16:uniqueId val="{00000001-4E2A-49D4-B20F-51C601B045F9}"/>
            </c:ext>
          </c:extLst>
        </c:ser>
        <c:ser>
          <c:idx val="1"/>
          <c:order val="1"/>
          <c:tx>
            <c:strRef>
              <c:f>'1,2,3 kurul değerlendirme'!$M$147</c:f>
              <c:strCache>
                <c:ptCount val="1"/>
                <c:pt idx="0">
                  <c:v>Ders kurulunun içeriği bu amaç ve öğrenim hedeflerini karşılıyordu.</c:v>
                </c:pt>
              </c:strCache>
            </c:strRef>
          </c:tx>
          <c:spPr>
            <a:solidFill>
              <a:schemeClr val="accent2"/>
            </a:solidFill>
            <a:ln>
              <a:noFill/>
            </a:ln>
            <a:effectLst/>
            <a:sp3d/>
          </c:spPr>
          <c:invertIfNegative val="0"/>
          <c:dLbls>
            <c:dLbl>
              <c:idx val="0"/>
              <c:layout>
                <c:manualLayout>
                  <c:x val="1.7452004582593765E-3"/>
                  <c:y val="-1.8140585250513864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4E2A-49D4-B20F-51C601B045F9}"/>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'1,2,3 kurul değerlendirme'!$M$148</c:f>
              <c:numCache>
                <c:formatCode>0.0_ ;\-0.0\ </c:formatCode>
                <c:ptCount val="1"/>
                <c:pt idx="0">
                  <c:v>4.28169014084507</c:v>
                </c:pt>
              </c:numCache>
            </c:numRef>
          </c:val>
          <c:extLst>
            <c:ext xmlns:c16="http://schemas.microsoft.com/office/drawing/2014/chart" uri="{C3380CC4-5D6E-409C-BE32-E72D297353CC}">
              <c16:uniqueId val="{00000003-4E2A-49D4-B20F-51C601B045F9}"/>
            </c:ext>
          </c:extLst>
        </c:ser>
        <c:ser>
          <c:idx val="2"/>
          <c:order val="2"/>
          <c:tx>
            <c:strRef>
              <c:f>'1,2,3 kurul değerlendirme'!$N$147</c:f>
              <c:strCache>
                <c:ptCount val="1"/>
                <c:pt idx="0">
                  <c:v>Bizlerle olumlu bir iletişim sağlandı, soru sormamıza imkân tanındı.</c:v>
                </c:pt>
              </c:strCache>
            </c:strRef>
          </c:tx>
          <c:spPr>
            <a:solidFill>
              <a:schemeClr val="accent3"/>
            </a:solidFill>
            <a:ln>
              <a:noFill/>
            </a:ln>
            <a:effectLst/>
            <a:sp3d/>
          </c:spPr>
          <c:invertIfNegative val="0"/>
          <c:dLbls>
            <c:dLbl>
              <c:idx val="0"/>
              <c:layout>
                <c:manualLayout>
                  <c:x val="5.2356013747782253E-3"/>
                  <c:y val="-2.116401612559950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4E2A-49D4-B20F-51C601B045F9}"/>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'1,2,3 kurul değerlendirme'!$N$148</c:f>
              <c:numCache>
                <c:formatCode>0.0_ ;\-0.0\ </c:formatCode>
                <c:ptCount val="1"/>
                <c:pt idx="0">
                  <c:v>4.295774647887324</c:v>
                </c:pt>
              </c:numCache>
            </c:numRef>
          </c:val>
          <c:extLst>
            <c:ext xmlns:c16="http://schemas.microsoft.com/office/drawing/2014/chart" uri="{C3380CC4-5D6E-409C-BE32-E72D297353CC}">
              <c16:uniqueId val="{00000005-4E2A-49D4-B20F-51C601B045F9}"/>
            </c:ext>
          </c:extLst>
        </c:ser>
        <c:ser>
          <c:idx val="3"/>
          <c:order val="3"/>
          <c:tx>
            <c:strRef>
              <c:f>'1,2,3 kurul değerlendirme'!$O$147</c:f>
              <c:strCache>
                <c:ptCount val="1"/>
                <c:pt idx="0">
                  <c:v>Ders kurulu internette ilan edilen ders programına uygun sırayla yürütüldü.</c:v>
                </c:pt>
              </c:strCache>
            </c:strRef>
          </c:tx>
          <c:spPr>
            <a:solidFill>
              <a:schemeClr val="accent4"/>
            </a:solidFill>
            <a:ln>
              <a:noFill/>
            </a:ln>
            <a:effectLst/>
            <a:sp3d/>
          </c:spPr>
          <c:invertIfNegative val="0"/>
          <c:dLbls>
            <c:dLbl>
              <c:idx val="0"/>
              <c:layout>
                <c:manualLayout>
                  <c:x val="3.4904009165188168E-3"/>
                  <c:y val="-2.7210877875770853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4E2A-49D4-B20F-51C601B045F9}"/>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'1,2,3 kurul değerlendirme'!$O$148</c:f>
              <c:numCache>
                <c:formatCode>0.0_ ;\-0.0\ </c:formatCode>
                <c:ptCount val="1"/>
                <c:pt idx="0">
                  <c:v>2.9295774647887325</c:v>
                </c:pt>
              </c:numCache>
            </c:numRef>
          </c:val>
          <c:extLst>
            <c:ext xmlns:c16="http://schemas.microsoft.com/office/drawing/2014/chart" uri="{C3380CC4-5D6E-409C-BE32-E72D297353CC}">
              <c16:uniqueId val="{00000007-4E2A-49D4-B20F-51C601B045F9}"/>
            </c:ext>
          </c:extLst>
        </c:ser>
        <c:ser>
          <c:idx val="4"/>
          <c:order val="4"/>
          <c:tx>
            <c:strRef>
              <c:f>'1,2,3 kurul değerlendirme'!$P$147</c:f>
              <c:strCache>
                <c:ptCount val="1"/>
                <c:pt idx="0">
                  <c:v>Ders içeriği ile ilgili başvuru kaynak listesi paylaşıldı.</c:v>
                </c:pt>
              </c:strCache>
            </c:strRef>
          </c:tx>
          <c:spPr>
            <a:solidFill>
              <a:schemeClr val="accent5"/>
            </a:solidFill>
            <a:ln>
              <a:noFill/>
            </a:ln>
            <a:effectLst/>
            <a:sp3d/>
          </c:spPr>
          <c:invertIfNegative val="0"/>
          <c:dLbls>
            <c:dLbl>
              <c:idx val="0"/>
              <c:layout>
                <c:manualLayout>
                  <c:x val="1.7452004582594084E-3"/>
                  <c:y val="-3.3257739625942112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4E2A-49D4-B20F-51C601B045F9}"/>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'1,2,3 kurul değerlendirme'!$P$148</c:f>
              <c:numCache>
                <c:formatCode>0.0_ ;\-0.0\ </c:formatCode>
                <c:ptCount val="1"/>
                <c:pt idx="0">
                  <c:v>3.943661971830986</c:v>
                </c:pt>
              </c:numCache>
            </c:numRef>
          </c:val>
          <c:extLst>
            <c:ext xmlns:c16="http://schemas.microsoft.com/office/drawing/2014/chart" uri="{C3380CC4-5D6E-409C-BE32-E72D297353CC}">
              <c16:uniqueId val="{00000009-4E2A-49D4-B20F-51C601B045F9}"/>
            </c:ext>
          </c:extLst>
        </c:ser>
        <c:ser>
          <c:idx val="5"/>
          <c:order val="5"/>
          <c:tx>
            <c:strRef>
              <c:f>'1,2,3 kurul değerlendirme'!$Q$147</c:f>
              <c:strCache>
                <c:ptCount val="1"/>
                <c:pt idx="0">
                  <c:v>Ders kurulunun süresi iyi organize edilmişti.</c:v>
                </c:pt>
              </c:strCache>
            </c:strRef>
          </c:tx>
          <c:spPr>
            <a:solidFill>
              <a:schemeClr val="accent6"/>
            </a:solidFill>
            <a:ln>
              <a:noFill/>
            </a:ln>
            <a:effectLst/>
            <a:sp3d/>
          </c:spPr>
          <c:invertIfNegative val="0"/>
          <c:dLbls>
            <c:dLbl>
              <c:idx val="0"/>
              <c:layout>
                <c:manualLayout>
                  <c:x val="3.4904009165188168E-3"/>
                  <c:y val="-1.8140585250513919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A-4E2A-49D4-B20F-51C601B045F9}"/>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'1,2,3 kurul değerlendirme'!$Q$148</c:f>
              <c:numCache>
                <c:formatCode>0.0_ ;\-0.0\ </c:formatCode>
                <c:ptCount val="1"/>
                <c:pt idx="0">
                  <c:v>2.9577464788732395</c:v>
                </c:pt>
              </c:numCache>
            </c:numRef>
          </c:val>
          <c:extLst>
            <c:ext xmlns:c16="http://schemas.microsoft.com/office/drawing/2014/chart" uri="{C3380CC4-5D6E-409C-BE32-E72D297353CC}">
              <c16:uniqueId val="{0000000B-4E2A-49D4-B20F-51C601B045F9}"/>
            </c:ext>
          </c:extLst>
        </c:ser>
        <c:ser>
          <c:idx val="6"/>
          <c:order val="6"/>
          <c:tx>
            <c:strRef>
              <c:f>'1,2,3 kurul değerlendirme'!$R$147</c:f>
              <c:strCache>
                <c:ptCount val="1"/>
                <c:pt idx="0">
                  <c:v>Ders kurulu genel olarak yararlıydı.</c:v>
                </c:pt>
              </c:strCache>
            </c:strRef>
          </c:tx>
          <c:spPr>
            <a:solidFill>
              <a:schemeClr val="accent1">
                <a:lumMod val="60000"/>
              </a:schemeClr>
            </a:solidFill>
            <a:ln>
              <a:noFill/>
            </a:ln>
            <a:effectLst/>
            <a:sp3d/>
          </c:spPr>
          <c:invertIfNegative val="0"/>
          <c:dLbls>
            <c:dLbl>
              <c:idx val="0"/>
              <c:layout>
                <c:manualLayout>
                  <c:x val="8.7260022912970421E-3"/>
                  <c:y val="-3.0234308750856441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C-4E2A-49D4-B20F-51C601B045F9}"/>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'1,2,3 kurul değerlendirme'!$R$148</c:f>
              <c:numCache>
                <c:formatCode>0.0_ ;\-0.0\ </c:formatCode>
                <c:ptCount val="1"/>
                <c:pt idx="0">
                  <c:v>3.507042253521127</c:v>
                </c:pt>
              </c:numCache>
            </c:numRef>
          </c:val>
          <c:extLst>
            <c:ext xmlns:c16="http://schemas.microsoft.com/office/drawing/2014/chart" uri="{C3380CC4-5D6E-409C-BE32-E72D297353CC}">
              <c16:uniqueId val="{0000000D-4E2A-49D4-B20F-51C601B045F9}"/>
            </c:ext>
          </c:extLst>
        </c:ser>
        <c:dLbls>
          <c:showLegendKey val="0"/>
          <c:showVal val="1"/>
          <c:showCatName val="0"/>
          <c:showSerName val="0"/>
          <c:showPercent val="0"/>
          <c:showBubbleSize val="0"/>
        </c:dLbls>
        <c:gapWidth val="150"/>
        <c:shape val="box"/>
        <c:axId val="840734767"/>
        <c:axId val="840714383"/>
        <c:axId val="0"/>
      </c:bar3DChart>
      <c:catAx>
        <c:axId val="840734767"/>
        <c:scaling>
          <c:orientation val="minMax"/>
        </c:scaling>
        <c:delete val="1"/>
        <c:axPos val="b"/>
        <c:numFmt formatCode="General" sourceLinked="1"/>
        <c:majorTickMark val="none"/>
        <c:minorTickMark val="none"/>
        <c:tickLblPos val="nextTo"/>
        <c:crossAx val="840714383"/>
        <c:crosses val="autoZero"/>
        <c:auto val="1"/>
        <c:lblAlgn val="ctr"/>
        <c:lblOffset val="100"/>
        <c:noMultiLvlLbl val="0"/>
      </c:catAx>
      <c:valAx>
        <c:axId val="840714383"/>
        <c:scaling>
          <c:orientation val="minMax"/>
        </c:scaling>
        <c:delete val="0"/>
        <c:axPos val="l"/>
        <c:majorGridlines>
          <c:spPr>
            <a:ln w="9525" cap="flat" cmpd="sng" algn="ctr">
              <a:solidFill>
                <a:schemeClr val="tx1">
                  <a:lumMod val="15000"/>
                  <a:lumOff val="85000"/>
                </a:schemeClr>
              </a:solidFill>
              <a:round/>
            </a:ln>
            <a:effectLst/>
          </c:spPr>
        </c:majorGridlines>
        <c:numFmt formatCode="0.0_ ;\-0.0\ "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840734767"/>
        <c:crosses val="autoZero"/>
        <c:crossBetween val="between"/>
      </c:valAx>
      <c:spPr>
        <a:noFill/>
        <a:ln>
          <a:noFill/>
        </a:ln>
        <a:effectLst/>
      </c:spPr>
    </c:plotArea>
    <c:legend>
      <c:legendPos val="r"/>
      <c:layout>
        <c:manualLayout>
          <c:xMode val="edge"/>
          <c:yMode val="edge"/>
          <c:x val="0.64682539682539686"/>
          <c:y val="0.14882205506247942"/>
          <c:w val="0.33333333333333331"/>
          <c:h val="0.83636390973373886"/>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tr-TR"/>
    </a:p>
  </c:txPr>
  <c:externalData r:id="rId3">
    <c:autoUpdate val="0"/>
  </c:externalData>
</c:chartSpace>
</file>

<file path=word/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tr-T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tr-TR" sz="1400" b="0" i="0" u="none" strike="noStrike" baseline="0">
                <a:effectLst/>
              </a:rPr>
              <a:t>2020-2021 </a:t>
            </a:r>
            <a:r>
              <a:rPr lang="tr-TR"/>
              <a:t>DÖNEM II- Tüm Ders</a:t>
            </a:r>
            <a:r>
              <a:rPr lang="tr-TR" baseline="0"/>
              <a:t> Kurulları</a:t>
            </a:r>
            <a:endParaRPr lang="tr-T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tr-TR"/>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'1,2,3 kurul değerlendirme'!$AN$3</c:f>
              <c:strCache>
                <c:ptCount val="1"/>
                <c:pt idx="0">
                  <c:v>I. Ders Kurulu</c:v>
                </c:pt>
              </c:strCache>
            </c:strRef>
          </c:tx>
          <c:spPr>
            <a:solidFill>
              <a:schemeClr val="accent1"/>
            </a:solidFill>
            <a:ln>
              <a:noFill/>
            </a:ln>
            <a:effectLst/>
            <a:sp3d/>
          </c:spPr>
          <c:invertIfNegative val="0"/>
          <c:dLbls>
            <c:dLbl>
              <c:idx val="0"/>
              <c:layout>
                <c:manualLayout>
                  <c:x val="-1.3227513227513237E-2"/>
                  <c:y val="6.7193011926759312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4EC6-4569-BA0F-4B3268B81C92}"/>
                </c:ext>
              </c:extLst>
            </c:dLbl>
            <c:dLbl>
              <c:idx val="3"/>
              <c:layout>
                <c:manualLayout>
                  <c:x val="-8.8183421516754845E-3"/>
                  <c:y val="1.6798252981689903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4EC6-4569-BA0F-4B3268B81C92}"/>
                </c:ext>
              </c:extLst>
            </c:dLbl>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mn-lt"/>
                    <a:ea typeface="+mn-ea"/>
                    <a:cs typeface="+mn-cs"/>
                  </a:defRPr>
                </a:pPr>
                <a:endParaRPr lang="tr-T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'1,2,3 kurul değerlendirme'!$AO$2:$AU$2</c:f>
              <c:strCache>
                <c:ptCount val="7"/>
                <c:pt idx="0">
                  <c:v>Ders kurulunun başında tanıtım yapılıp, amaç ve öğrenim hedefleri sunuldu.</c:v>
                </c:pt>
                <c:pt idx="1">
                  <c:v>Ders kurulunun içeriği bu amaç ve öğrenim hedeflerini karşılıyordu.</c:v>
                </c:pt>
                <c:pt idx="2">
                  <c:v>Bizlerle olumlu bir iletişim sağlandı, soru sormamıza imkân tanındı.</c:v>
                </c:pt>
                <c:pt idx="3">
                  <c:v>Ders kurulu internette ilan edilen ders programına uygun sırayla yürütüldü.</c:v>
                </c:pt>
                <c:pt idx="4">
                  <c:v>Ders içeriği ile ilgili başvuru kaynak listesi paylaşıldı.</c:v>
                </c:pt>
                <c:pt idx="5">
                  <c:v>Ders kurulunun süresi iyi organize edilmişti.</c:v>
                </c:pt>
                <c:pt idx="6">
                  <c:v>Ders kurulu genel olarak yararlıydı.</c:v>
                </c:pt>
              </c:strCache>
            </c:strRef>
          </c:cat>
          <c:val>
            <c:numRef>
              <c:f>'1,2,3 kurul değerlendirme'!$AO$3:$AU$3</c:f>
              <c:numCache>
                <c:formatCode>0.0_ ;\-0.0\ </c:formatCode>
                <c:ptCount val="7"/>
                <c:pt idx="0">
                  <c:v>3.8888888888888888</c:v>
                </c:pt>
                <c:pt idx="1">
                  <c:v>3.8888888888888888</c:v>
                </c:pt>
                <c:pt idx="2">
                  <c:v>3.5833333333333335</c:v>
                </c:pt>
                <c:pt idx="3">
                  <c:v>4.3277777777777775</c:v>
                </c:pt>
                <c:pt idx="4">
                  <c:v>3.6777777777777776</c:v>
                </c:pt>
                <c:pt idx="5">
                  <c:v>1.7777777777777777</c:v>
                </c:pt>
                <c:pt idx="6">
                  <c:v>2.8111111111111109</c:v>
                </c:pt>
              </c:numCache>
            </c:numRef>
          </c:val>
          <c:extLst>
            <c:ext xmlns:c16="http://schemas.microsoft.com/office/drawing/2014/chart" uri="{C3380CC4-5D6E-409C-BE32-E72D297353CC}">
              <c16:uniqueId val="{00000002-4EC6-4569-BA0F-4B3268B81C92}"/>
            </c:ext>
          </c:extLst>
        </c:ser>
        <c:ser>
          <c:idx val="1"/>
          <c:order val="1"/>
          <c:tx>
            <c:strRef>
              <c:f>'1,2,3 kurul değerlendirme'!$AN$4</c:f>
              <c:strCache>
                <c:ptCount val="1"/>
                <c:pt idx="0">
                  <c:v>II. Ders Kurulu</c:v>
                </c:pt>
              </c:strCache>
            </c:strRef>
          </c:tx>
          <c:spPr>
            <a:solidFill>
              <a:schemeClr val="accent2"/>
            </a:solidFill>
            <a:ln>
              <a:noFill/>
            </a:ln>
            <a:effectLst/>
            <a:sp3d/>
          </c:spPr>
          <c:invertIfNegative val="0"/>
          <c:dLbls>
            <c:dLbl>
              <c:idx val="0"/>
              <c:layout>
                <c:manualLayout>
                  <c:x val="-6.6137566137566134E-3"/>
                  <c:y val="0"/>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4EC6-4569-BA0F-4B3268B81C92}"/>
                </c:ext>
              </c:extLst>
            </c:dLbl>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mn-lt"/>
                    <a:ea typeface="+mn-ea"/>
                    <a:cs typeface="+mn-cs"/>
                  </a:defRPr>
                </a:pPr>
                <a:endParaRPr lang="tr-T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'1,2,3 kurul değerlendirme'!$AO$2:$AU$2</c:f>
              <c:strCache>
                <c:ptCount val="7"/>
                <c:pt idx="0">
                  <c:v>Ders kurulunun başında tanıtım yapılıp, amaç ve öğrenim hedefleri sunuldu.</c:v>
                </c:pt>
                <c:pt idx="1">
                  <c:v>Ders kurulunun içeriği bu amaç ve öğrenim hedeflerini karşılıyordu.</c:v>
                </c:pt>
                <c:pt idx="2">
                  <c:v>Bizlerle olumlu bir iletişim sağlandı, soru sormamıza imkân tanındı.</c:v>
                </c:pt>
                <c:pt idx="3">
                  <c:v>Ders kurulu internette ilan edilen ders programına uygun sırayla yürütüldü.</c:v>
                </c:pt>
                <c:pt idx="4">
                  <c:v>Ders içeriği ile ilgili başvuru kaynak listesi paylaşıldı.</c:v>
                </c:pt>
                <c:pt idx="5">
                  <c:v>Ders kurulunun süresi iyi organize edilmişti.</c:v>
                </c:pt>
                <c:pt idx="6">
                  <c:v>Ders kurulu genel olarak yararlıydı.</c:v>
                </c:pt>
              </c:strCache>
            </c:strRef>
          </c:cat>
          <c:val>
            <c:numRef>
              <c:f>'1,2,3 kurul değerlendirme'!$AO$4:$AU$4</c:f>
              <c:numCache>
                <c:formatCode>0.0_ ;\-0.0\ </c:formatCode>
                <c:ptCount val="7"/>
                <c:pt idx="0">
                  <c:v>3.991304347826087</c:v>
                </c:pt>
                <c:pt idx="1">
                  <c:v>4.0086956521739134</c:v>
                </c:pt>
                <c:pt idx="2">
                  <c:v>4</c:v>
                </c:pt>
                <c:pt idx="3">
                  <c:v>4.4608695652173909</c:v>
                </c:pt>
                <c:pt idx="4">
                  <c:v>3.8347826086956522</c:v>
                </c:pt>
                <c:pt idx="5">
                  <c:v>2.8695652173913042</c:v>
                </c:pt>
                <c:pt idx="6">
                  <c:v>3.5217391304347827</c:v>
                </c:pt>
              </c:numCache>
            </c:numRef>
          </c:val>
          <c:extLst>
            <c:ext xmlns:c16="http://schemas.microsoft.com/office/drawing/2014/chart" uri="{C3380CC4-5D6E-409C-BE32-E72D297353CC}">
              <c16:uniqueId val="{00000004-4EC6-4569-BA0F-4B3268B81C92}"/>
            </c:ext>
          </c:extLst>
        </c:ser>
        <c:ser>
          <c:idx val="2"/>
          <c:order val="2"/>
          <c:tx>
            <c:strRef>
              <c:f>'1,2,3 kurul değerlendirme'!$AN$5</c:f>
              <c:strCache>
                <c:ptCount val="1"/>
                <c:pt idx="0">
                  <c:v>III. Ders Kurulu</c:v>
                </c:pt>
              </c:strCache>
            </c:strRef>
          </c:tx>
          <c:spPr>
            <a:solidFill>
              <a:schemeClr val="accent3"/>
            </a:solidFill>
            <a:ln>
              <a:noFill/>
            </a:ln>
            <a:effectLst/>
            <a:sp3d/>
          </c:spPr>
          <c:invertIfNegative val="0"/>
          <c:dLbls>
            <c:dLbl>
              <c:idx val="3"/>
              <c:layout>
                <c:manualLayout>
                  <c:x val="1.1022927689594356E-2"/>
                  <c:y val="-3.3596505963379964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4EC6-4569-BA0F-4B3268B81C92}"/>
                </c:ext>
              </c:extLst>
            </c:dLbl>
            <c:dLbl>
              <c:idx val="6"/>
              <c:layout>
                <c:manualLayout>
                  <c:x val="-6.6137566137566134E-3"/>
                  <c:y val="-3.0796441369979491E-17"/>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4EC6-4569-BA0F-4B3268B81C92}"/>
                </c:ext>
              </c:extLst>
            </c:dLbl>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mn-lt"/>
                    <a:ea typeface="+mn-ea"/>
                    <a:cs typeface="+mn-cs"/>
                  </a:defRPr>
                </a:pPr>
                <a:endParaRPr lang="tr-T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'1,2,3 kurul değerlendirme'!$AO$2:$AU$2</c:f>
              <c:strCache>
                <c:ptCount val="7"/>
                <c:pt idx="0">
                  <c:v>Ders kurulunun başında tanıtım yapılıp, amaç ve öğrenim hedefleri sunuldu.</c:v>
                </c:pt>
                <c:pt idx="1">
                  <c:v>Ders kurulunun içeriği bu amaç ve öğrenim hedeflerini karşılıyordu.</c:v>
                </c:pt>
                <c:pt idx="2">
                  <c:v>Bizlerle olumlu bir iletişim sağlandı, soru sormamıza imkân tanındı.</c:v>
                </c:pt>
                <c:pt idx="3">
                  <c:v>Ders kurulu internette ilan edilen ders programına uygun sırayla yürütüldü.</c:v>
                </c:pt>
                <c:pt idx="4">
                  <c:v>Ders içeriği ile ilgili başvuru kaynak listesi paylaşıldı.</c:v>
                </c:pt>
                <c:pt idx="5">
                  <c:v>Ders kurulunun süresi iyi organize edilmişti.</c:v>
                </c:pt>
                <c:pt idx="6">
                  <c:v>Ders kurulu genel olarak yararlıydı.</c:v>
                </c:pt>
              </c:strCache>
            </c:strRef>
          </c:cat>
          <c:val>
            <c:numRef>
              <c:f>'1,2,3 kurul değerlendirme'!$AO$5:$AU$5</c:f>
              <c:numCache>
                <c:formatCode>0.0_ ;\-0.0\ </c:formatCode>
                <c:ptCount val="7"/>
                <c:pt idx="0">
                  <c:v>4.0897435897435894</c:v>
                </c:pt>
                <c:pt idx="1">
                  <c:v>4.2179487179487181</c:v>
                </c:pt>
                <c:pt idx="2">
                  <c:v>4.2307692307692308</c:v>
                </c:pt>
                <c:pt idx="3">
                  <c:v>4.384615384615385</c:v>
                </c:pt>
                <c:pt idx="4">
                  <c:v>4</c:v>
                </c:pt>
                <c:pt idx="5">
                  <c:v>3.4615384615384617</c:v>
                </c:pt>
                <c:pt idx="6">
                  <c:v>3.8717948717948718</c:v>
                </c:pt>
              </c:numCache>
            </c:numRef>
          </c:val>
          <c:extLst>
            <c:ext xmlns:c16="http://schemas.microsoft.com/office/drawing/2014/chart" uri="{C3380CC4-5D6E-409C-BE32-E72D297353CC}">
              <c16:uniqueId val="{00000007-4EC6-4569-BA0F-4B3268B81C92}"/>
            </c:ext>
          </c:extLst>
        </c:ser>
        <c:ser>
          <c:idx val="3"/>
          <c:order val="3"/>
          <c:tx>
            <c:strRef>
              <c:f>'1,2,3 kurul değerlendirme'!$AN$6</c:f>
              <c:strCache>
                <c:ptCount val="1"/>
                <c:pt idx="0">
                  <c:v>IV. Ders Kurulu</c:v>
                </c:pt>
              </c:strCache>
            </c:strRef>
          </c:tx>
          <c:spPr>
            <a:solidFill>
              <a:schemeClr val="accent4"/>
            </a:solidFill>
            <a:ln>
              <a:noFill/>
            </a:ln>
            <a:effectLst/>
            <a:sp3d/>
          </c:spPr>
          <c:invertIfNegative val="0"/>
          <c:dLbls>
            <c:dLbl>
              <c:idx val="5"/>
              <c:layout>
                <c:manualLayout>
                  <c:x val="-2.2045855379190329E-3"/>
                  <c:y val="4.0315807156055768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4EC6-4569-BA0F-4B3268B81C92}"/>
                </c:ext>
              </c:extLst>
            </c:dLbl>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mn-lt"/>
                    <a:ea typeface="+mn-ea"/>
                    <a:cs typeface="+mn-cs"/>
                  </a:defRPr>
                </a:pPr>
                <a:endParaRPr lang="tr-T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'1,2,3 kurul değerlendirme'!$AO$2:$AU$2</c:f>
              <c:strCache>
                <c:ptCount val="7"/>
                <c:pt idx="0">
                  <c:v>Ders kurulunun başında tanıtım yapılıp, amaç ve öğrenim hedefleri sunuldu.</c:v>
                </c:pt>
                <c:pt idx="1">
                  <c:v>Ders kurulunun içeriği bu amaç ve öğrenim hedeflerini karşılıyordu.</c:v>
                </c:pt>
                <c:pt idx="2">
                  <c:v>Bizlerle olumlu bir iletişim sağlandı, soru sormamıza imkân tanındı.</c:v>
                </c:pt>
                <c:pt idx="3">
                  <c:v>Ders kurulu internette ilan edilen ders programına uygun sırayla yürütüldü.</c:v>
                </c:pt>
                <c:pt idx="4">
                  <c:v>Ders içeriği ile ilgili başvuru kaynak listesi paylaşıldı.</c:v>
                </c:pt>
                <c:pt idx="5">
                  <c:v>Ders kurulunun süresi iyi organize edilmişti.</c:v>
                </c:pt>
                <c:pt idx="6">
                  <c:v>Ders kurulu genel olarak yararlıydı.</c:v>
                </c:pt>
              </c:strCache>
            </c:strRef>
          </c:cat>
          <c:val>
            <c:numRef>
              <c:f>'1,2,3 kurul değerlendirme'!$AO$6:$AU$6</c:f>
              <c:numCache>
                <c:formatCode>0.0_ ;\-0.0\ </c:formatCode>
                <c:ptCount val="7"/>
                <c:pt idx="0">
                  <c:v>4.359375</c:v>
                </c:pt>
                <c:pt idx="1">
                  <c:v>4.390625</c:v>
                </c:pt>
                <c:pt idx="2">
                  <c:v>4.265625</c:v>
                </c:pt>
                <c:pt idx="3">
                  <c:v>3.78125</c:v>
                </c:pt>
                <c:pt idx="4">
                  <c:v>4.234375</c:v>
                </c:pt>
                <c:pt idx="5">
                  <c:v>2.515625</c:v>
                </c:pt>
                <c:pt idx="6">
                  <c:v>3.796875</c:v>
                </c:pt>
              </c:numCache>
            </c:numRef>
          </c:val>
          <c:extLst>
            <c:ext xmlns:c16="http://schemas.microsoft.com/office/drawing/2014/chart" uri="{C3380CC4-5D6E-409C-BE32-E72D297353CC}">
              <c16:uniqueId val="{00000009-4EC6-4569-BA0F-4B3268B81C92}"/>
            </c:ext>
          </c:extLst>
        </c:ser>
        <c:ser>
          <c:idx val="4"/>
          <c:order val="4"/>
          <c:tx>
            <c:strRef>
              <c:f>'1,2,3 kurul değerlendirme'!$AN$7</c:f>
              <c:strCache>
                <c:ptCount val="1"/>
                <c:pt idx="0">
                  <c:v>V. Ders Kurulu</c:v>
                </c:pt>
              </c:strCache>
            </c:strRef>
          </c:tx>
          <c:spPr>
            <a:solidFill>
              <a:schemeClr val="accent5"/>
            </a:solidFill>
            <a:ln>
              <a:noFill/>
            </a:ln>
            <a:effectLst/>
            <a:sp3d/>
          </c:spPr>
          <c:invertIfNegative val="0"/>
          <c:dLbls>
            <c:dLbl>
              <c:idx val="2"/>
              <c:layout>
                <c:manualLayout>
                  <c:x val="8.8183421516754845E-3"/>
                  <c:y val="3.3596505963379656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A-4EC6-4569-BA0F-4B3268B81C92}"/>
                </c:ext>
              </c:extLst>
            </c:dLbl>
            <c:dLbl>
              <c:idx val="3"/>
              <c:layout>
                <c:manualLayout>
                  <c:x val="0"/>
                  <c:y val="5.375440954140763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B-4EC6-4569-BA0F-4B3268B81C92}"/>
                </c:ext>
              </c:extLst>
            </c:dLbl>
            <c:dLbl>
              <c:idx val="6"/>
              <c:layout>
                <c:manualLayout>
                  <c:x val="1.1022927689594356E-2"/>
                  <c:y val="-3.0796441369979491E-17"/>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C-4EC6-4569-BA0F-4B3268B81C92}"/>
                </c:ext>
              </c:extLst>
            </c:dLbl>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mn-lt"/>
                    <a:ea typeface="+mn-ea"/>
                    <a:cs typeface="+mn-cs"/>
                  </a:defRPr>
                </a:pPr>
                <a:endParaRPr lang="tr-T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'1,2,3 kurul değerlendirme'!$AO$2:$AU$2</c:f>
              <c:strCache>
                <c:ptCount val="7"/>
                <c:pt idx="0">
                  <c:v>Ders kurulunun başında tanıtım yapılıp, amaç ve öğrenim hedefleri sunuldu.</c:v>
                </c:pt>
                <c:pt idx="1">
                  <c:v>Ders kurulunun içeriği bu amaç ve öğrenim hedeflerini karşılıyordu.</c:v>
                </c:pt>
                <c:pt idx="2">
                  <c:v>Bizlerle olumlu bir iletişim sağlandı, soru sormamıza imkân tanındı.</c:v>
                </c:pt>
                <c:pt idx="3">
                  <c:v>Ders kurulu internette ilan edilen ders programına uygun sırayla yürütüldü.</c:v>
                </c:pt>
                <c:pt idx="4">
                  <c:v>Ders içeriği ile ilgili başvuru kaynak listesi paylaşıldı.</c:v>
                </c:pt>
                <c:pt idx="5">
                  <c:v>Ders kurulunun süresi iyi organize edilmişti.</c:v>
                </c:pt>
                <c:pt idx="6">
                  <c:v>Ders kurulu genel olarak yararlıydı.</c:v>
                </c:pt>
              </c:strCache>
            </c:strRef>
          </c:cat>
          <c:val>
            <c:numRef>
              <c:f>'1,2,3 kurul değerlendirme'!$AO$7:$AU$7</c:f>
              <c:numCache>
                <c:formatCode>0.0_ ;\-0.0\ </c:formatCode>
                <c:ptCount val="7"/>
                <c:pt idx="0">
                  <c:v>4.183098591549296</c:v>
                </c:pt>
                <c:pt idx="1">
                  <c:v>4.28169014084507</c:v>
                </c:pt>
                <c:pt idx="2">
                  <c:v>4.295774647887324</c:v>
                </c:pt>
                <c:pt idx="3">
                  <c:v>2.9295774647887325</c:v>
                </c:pt>
                <c:pt idx="4">
                  <c:v>3.943661971830986</c:v>
                </c:pt>
                <c:pt idx="5">
                  <c:v>2.9577464788732395</c:v>
                </c:pt>
                <c:pt idx="6">
                  <c:v>3.507042253521127</c:v>
                </c:pt>
              </c:numCache>
            </c:numRef>
          </c:val>
          <c:extLst>
            <c:ext xmlns:c16="http://schemas.microsoft.com/office/drawing/2014/chart" uri="{C3380CC4-5D6E-409C-BE32-E72D297353CC}">
              <c16:uniqueId val="{0000000D-4EC6-4569-BA0F-4B3268B81C92}"/>
            </c:ext>
          </c:extLst>
        </c:ser>
        <c:dLbls>
          <c:showLegendKey val="0"/>
          <c:showVal val="1"/>
          <c:showCatName val="0"/>
          <c:showSerName val="0"/>
          <c:showPercent val="0"/>
          <c:showBubbleSize val="0"/>
        </c:dLbls>
        <c:gapWidth val="150"/>
        <c:shape val="box"/>
        <c:axId val="1141215439"/>
        <c:axId val="1141234159"/>
        <c:axId val="0"/>
      </c:bar3DChart>
      <c:catAx>
        <c:axId val="1141215439"/>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1141234159"/>
        <c:crosses val="autoZero"/>
        <c:auto val="1"/>
        <c:lblAlgn val="ctr"/>
        <c:lblOffset val="100"/>
        <c:noMultiLvlLbl val="0"/>
      </c:catAx>
      <c:valAx>
        <c:axId val="1141234159"/>
        <c:scaling>
          <c:orientation val="minMax"/>
        </c:scaling>
        <c:delete val="0"/>
        <c:axPos val="l"/>
        <c:majorGridlines>
          <c:spPr>
            <a:ln w="9525" cap="flat" cmpd="sng" algn="ctr">
              <a:solidFill>
                <a:schemeClr val="tx1">
                  <a:lumMod val="15000"/>
                  <a:lumOff val="85000"/>
                </a:schemeClr>
              </a:solidFill>
              <a:round/>
            </a:ln>
            <a:effectLst/>
          </c:spPr>
        </c:majorGridlines>
        <c:numFmt formatCode="0.0_ ;\-0.0\ "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1141215439"/>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tr-TR"/>
    </a:p>
  </c:txPr>
  <c:externalData r:id="rId3">
    <c:autoUpdate val="0"/>
  </c:externalData>
</c:chartSpace>
</file>

<file path=word/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tr-T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tr-TR"/>
              <a:t>Özel Çalışma Modülü Gelişime Katkı Geribildirim Grafiği</a:t>
            </a:r>
            <a:endParaRPr lang="en-US"/>
          </a:p>
        </c:rich>
      </c:tx>
      <c:layout>
        <c:manualLayout>
          <c:xMode val="edge"/>
          <c:yMode val="edge"/>
          <c:x val="0.1619096310877807"/>
          <c:y val="2.7777777777777776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tr-TR"/>
        </a:p>
      </c:txPr>
    </c:title>
    <c:autoTitleDeleted val="0"/>
    <c:plotArea>
      <c:layout/>
      <c:barChart>
        <c:barDir val="col"/>
        <c:grouping val="clustered"/>
        <c:varyColors val="0"/>
        <c:ser>
          <c:idx val="0"/>
          <c:order val="0"/>
          <c:tx>
            <c:strRef>
              <c:f>Sayfa1!$B$1</c:f>
              <c:strCache>
                <c:ptCount val="1"/>
                <c:pt idx="0">
                  <c:v>Seri 1</c:v>
                </c:pt>
              </c:strCache>
            </c:strRef>
          </c:tx>
          <c:spPr>
            <a:solidFill>
              <a:schemeClr val="accent1"/>
            </a:solidFill>
            <a:ln>
              <a:noFill/>
            </a:ln>
            <a:effectLst/>
          </c:spPr>
          <c:invertIfNegative val="0"/>
          <c:cat>
            <c:strRef>
              <c:f>Sayfa1!$A$2:$A$13</c:f>
              <c:strCache>
                <c:ptCount val="12"/>
                <c:pt idx="0">
                  <c:v>Öğrenilen bilgiyi karşıdakine anlatma ve aktarabilme</c:v>
                </c:pt>
                <c:pt idx="1">
                  <c:v>Araştırarak kendi kendine öğrenebilme</c:v>
                </c:pt>
                <c:pt idx="2">
                  <c:v>Bilgiye ulaşmak için kütüphane, internet gibi bilgi kaynaklarını kullanma </c:v>
                </c:pt>
                <c:pt idx="3">
                  <c:v>Öğrenilen bilgiyi entegre edebilme becerisi (Temel bilimler ile Klinik bilimleri entegre etme)</c:v>
                </c:pt>
                <c:pt idx="4">
                  <c:v>Meslek hayatına daha iyi hazırlama</c:v>
                </c:pt>
                <c:pt idx="5">
                  <c:v>Öğrenme motivasyonunu arttırma</c:v>
                </c:pt>
                <c:pt idx="6">
                  <c:v>Karar verme becerisini geliştirme</c:v>
                </c:pt>
                <c:pt idx="7">
                  <c:v>Kişiler arası ilişkiler, ekip çalışmasına yatkınlık sağlama</c:v>
                </c:pt>
                <c:pt idx="8">
                  <c:v>Bilimsel makale okuma</c:v>
                </c:pt>
                <c:pt idx="9">
                  <c:v>Çalışma planı ve/veya takvimi yapma</c:v>
                </c:pt>
                <c:pt idx="10">
                  <c:v>Sözel sunum yapma</c:v>
                </c:pt>
                <c:pt idx="11">
                  <c:v>Poster hazırlama</c:v>
                </c:pt>
              </c:strCache>
            </c:strRef>
          </c:cat>
          <c:val>
            <c:numRef>
              <c:f>Sayfa1!$B$2:$B$13</c:f>
              <c:numCache>
                <c:formatCode>General</c:formatCode>
                <c:ptCount val="12"/>
                <c:pt idx="0">
                  <c:v>4.639344262295082</c:v>
                </c:pt>
                <c:pt idx="1">
                  <c:v>4.6721311475409832</c:v>
                </c:pt>
                <c:pt idx="2">
                  <c:v>4.5901639344262293</c:v>
                </c:pt>
                <c:pt idx="3">
                  <c:v>4.5409836065573774</c:v>
                </c:pt>
                <c:pt idx="4">
                  <c:v>4.5245901639344259</c:v>
                </c:pt>
                <c:pt idx="5">
                  <c:v>4.5901639344262293</c:v>
                </c:pt>
                <c:pt idx="6">
                  <c:v>4.5737704918032787</c:v>
                </c:pt>
                <c:pt idx="7">
                  <c:v>4.7049180327868854</c:v>
                </c:pt>
                <c:pt idx="8">
                  <c:v>4.1147540983606561</c:v>
                </c:pt>
                <c:pt idx="9">
                  <c:v>4.4918032786885247</c:v>
                </c:pt>
                <c:pt idx="10">
                  <c:v>4.6557377049180326</c:v>
                </c:pt>
                <c:pt idx="11">
                  <c:v>4.6885245901639347</c:v>
                </c:pt>
              </c:numCache>
            </c:numRef>
          </c:val>
          <c:extLst>
            <c:ext xmlns:c16="http://schemas.microsoft.com/office/drawing/2014/chart" uri="{C3380CC4-5D6E-409C-BE32-E72D297353CC}">
              <c16:uniqueId val="{00000000-35DA-4A39-B036-44824BE31932}"/>
            </c:ext>
          </c:extLst>
        </c:ser>
        <c:dLbls>
          <c:showLegendKey val="0"/>
          <c:showVal val="0"/>
          <c:showCatName val="0"/>
          <c:showSerName val="0"/>
          <c:showPercent val="0"/>
          <c:showBubbleSize val="0"/>
        </c:dLbls>
        <c:gapWidth val="219"/>
        <c:overlap val="-27"/>
        <c:axId val="612935248"/>
        <c:axId val="612936080"/>
      </c:barChart>
      <c:catAx>
        <c:axId val="61293524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5400000" spcFirstLastPara="1" vertOverflow="ellipsis"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612936080"/>
        <c:crosses val="autoZero"/>
        <c:auto val="1"/>
        <c:lblAlgn val="ctr"/>
        <c:lblOffset val="100"/>
        <c:noMultiLvlLbl val="0"/>
      </c:catAx>
      <c:valAx>
        <c:axId val="612936080"/>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612935248"/>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tr-TR"/>
    </a:p>
  </c:txPr>
  <c:externalData r:id="rId3">
    <c:autoUpdate val="0"/>
  </c:externalData>
</c:chartSpace>
</file>

<file path=word/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tr-T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tr-TR"/>
              <a:t>Özel Çalışma Modülü Genel Geribildirim Grafiği</a:t>
            </a:r>
            <a:endParaRPr lang="en-US"/>
          </a:p>
        </c:rich>
      </c:tx>
      <c:layout>
        <c:manualLayout>
          <c:xMode val="edge"/>
          <c:yMode val="edge"/>
          <c:x val="0.41041666666666676"/>
          <c:y val="1.984126984126984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tr-TR"/>
        </a:p>
      </c:txPr>
    </c:title>
    <c:autoTitleDeleted val="0"/>
    <c:plotArea>
      <c:layout/>
      <c:barChart>
        <c:barDir val="col"/>
        <c:grouping val="clustered"/>
        <c:varyColors val="0"/>
        <c:ser>
          <c:idx val="0"/>
          <c:order val="0"/>
          <c:tx>
            <c:strRef>
              <c:f>Sayfa1!$B$1</c:f>
              <c:strCache>
                <c:ptCount val="1"/>
                <c:pt idx="0">
                  <c:v>Evet</c:v>
                </c:pt>
              </c:strCache>
            </c:strRef>
          </c:tx>
          <c:spPr>
            <a:solidFill>
              <a:schemeClr val="accent1"/>
            </a:solidFill>
            <a:ln>
              <a:noFill/>
            </a:ln>
            <a:effectLst/>
          </c:spPr>
          <c:invertIfNegative val="0"/>
          <c:cat>
            <c:strRef>
              <c:f>Sayfa1!$A$2:$A$3</c:f>
              <c:strCache>
                <c:ptCount val="2"/>
                <c:pt idx="0">
                  <c:v>ÖÇM öğrenci için genel anlamda yararlı bir uygulamamıdır?</c:v>
                </c:pt>
                <c:pt idx="1">
                  <c:v>ÖÇM’den  memnun musunuz</c:v>
                </c:pt>
              </c:strCache>
            </c:strRef>
          </c:cat>
          <c:val>
            <c:numRef>
              <c:f>Sayfa1!$B$2:$B$3</c:f>
              <c:numCache>
                <c:formatCode>General</c:formatCode>
                <c:ptCount val="2"/>
                <c:pt idx="0">
                  <c:v>53</c:v>
                </c:pt>
                <c:pt idx="1">
                  <c:v>53</c:v>
                </c:pt>
              </c:numCache>
            </c:numRef>
          </c:val>
          <c:extLst>
            <c:ext xmlns:c16="http://schemas.microsoft.com/office/drawing/2014/chart" uri="{C3380CC4-5D6E-409C-BE32-E72D297353CC}">
              <c16:uniqueId val="{00000000-D73F-485A-88D5-38BAD18E6AAA}"/>
            </c:ext>
          </c:extLst>
        </c:ser>
        <c:ser>
          <c:idx val="1"/>
          <c:order val="1"/>
          <c:tx>
            <c:strRef>
              <c:f>Sayfa1!$C$1</c:f>
              <c:strCache>
                <c:ptCount val="1"/>
                <c:pt idx="0">
                  <c:v>Hayır</c:v>
                </c:pt>
              </c:strCache>
            </c:strRef>
          </c:tx>
          <c:spPr>
            <a:solidFill>
              <a:schemeClr val="accent2"/>
            </a:solidFill>
            <a:ln>
              <a:noFill/>
            </a:ln>
            <a:effectLst/>
          </c:spPr>
          <c:invertIfNegative val="0"/>
          <c:cat>
            <c:strRef>
              <c:f>Sayfa1!$A$2:$A$3</c:f>
              <c:strCache>
                <c:ptCount val="2"/>
                <c:pt idx="0">
                  <c:v>ÖÇM öğrenci için genel anlamda yararlı bir uygulamamıdır?</c:v>
                </c:pt>
                <c:pt idx="1">
                  <c:v>ÖÇM’den  memnun musunuz</c:v>
                </c:pt>
              </c:strCache>
            </c:strRef>
          </c:cat>
          <c:val>
            <c:numRef>
              <c:f>Sayfa1!$C$2:$C$3</c:f>
              <c:numCache>
                <c:formatCode>General</c:formatCode>
                <c:ptCount val="2"/>
                <c:pt idx="0">
                  <c:v>1</c:v>
                </c:pt>
                <c:pt idx="1">
                  <c:v>2</c:v>
                </c:pt>
              </c:numCache>
            </c:numRef>
          </c:val>
          <c:extLst>
            <c:ext xmlns:c16="http://schemas.microsoft.com/office/drawing/2014/chart" uri="{C3380CC4-5D6E-409C-BE32-E72D297353CC}">
              <c16:uniqueId val="{00000001-D73F-485A-88D5-38BAD18E6AAA}"/>
            </c:ext>
          </c:extLst>
        </c:ser>
        <c:ser>
          <c:idx val="2"/>
          <c:order val="2"/>
          <c:tx>
            <c:strRef>
              <c:f>Sayfa1!$D$1</c:f>
              <c:strCache>
                <c:ptCount val="1"/>
                <c:pt idx="0">
                  <c:v>Kararsızım</c:v>
                </c:pt>
              </c:strCache>
            </c:strRef>
          </c:tx>
          <c:spPr>
            <a:solidFill>
              <a:schemeClr val="accent3"/>
            </a:solidFill>
            <a:ln>
              <a:noFill/>
            </a:ln>
            <a:effectLst/>
          </c:spPr>
          <c:invertIfNegative val="0"/>
          <c:cat>
            <c:strRef>
              <c:f>Sayfa1!$A$2:$A$3</c:f>
              <c:strCache>
                <c:ptCount val="2"/>
                <c:pt idx="0">
                  <c:v>ÖÇM öğrenci için genel anlamda yararlı bir uygulamamıdır?</c:v>
                </c:pt>
                <c:pt idx="1">
                  <c:v>ÖÇM’den  memnun musunuz</c:v>
                </c:pt>
              </c:strCache>
            </c:strRef>
          </c:cat>
          <c:val>
            <c:numRef>
              <c:f>Sayfa1!$D$2:$D$3</c:f>
              <c:numCache>
                <c:formatCode>General</c:formatCode>
                <c:ptCount val="2"/>
                <c:pt idx="0">
                  <c:v>7</c:v>
                </c:pt>
                <c:pt idx="1">
                  <c:v>6</c:v>
                </c:pt>
              </c:numCache>
            </c:numRef>
          </c:val>
          <c:extLst>
            <c:ext xmlns:c16="http://schemas.microsoft.com/office/drawing/2014/chart" uri="{C3380CC4-5D6E-409C-BE32-E72D297353CC}">
              <c16:uniqueId val="{00000002-D73F-485A-88D5-38BAD18E6AAA}"/>
            </c:ext>
          </c:extLst>
        </c:ser>
        <c:dLbls>
          <c:showLegendKey val="0"/>
          <c:showVal val="0"/>
          <c:showCatName val="0"/>
          <c:showSerName val="0"/>
          <c:showPercent val="0"/>
          <c:showBubbleSize val="0"/>
        </c:dLbls>
        <c:gapWidth val="219"/>
        <c:overlap val="-27"/>
        <c:axId val="2020637360"/>
        <c:axId val="2020632368"/>
      </c:barChart>
      <c:catAx>
        <c:axId val="202063736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2020632368"/>
        <c:crosses val="autoZero"/>
        <c:auto val="1"/>
        <c:lblAlgn val="ctr"/>
        <c:lblOffset val="100"/>
        <c:noMultiLvlLbl val="0"/>
      </c:catAx>
      <c:valAx>
        <c:axId val="2020632368"/>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202063736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tr-TR"/>
    </a:p>
  </c:txPr>
  <c:externalData r:id="rId3">
    <c:autoUpdate val="0"/>
  </c:externalData>
</c:chartSpace>
</file>

<file path=word/charts/chart1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tr-T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tr-TR"/>
              <a:t>Dönem III Genel Değerlendirme</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tr-TR"/>
        </a:p>
      </c:txPr>
    </c:title>
    <c:autoTitleDeleted val="0"/>
    <c:plotArea>
      <c:layout/>
      <c:barChart>
        <c:barDir val="col"/>
        <c:grouping val="clustered"/>
        <c:varyColors val="0"/>
        <c:ser>
          <c:idx val="0"/>
          <c:order val="0"/>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'1,2,3 kurul değerlendirme'!$B$44:$H$44</c:f>
              <c:strCache>
                <c:ptCount val="7"/>
                <c:pt idx="0">
                  <c:v>Ders kurulunun başında tanıtım yapılıp, amaç ve öğrenim hedefleri sunuldu.</c:v>
                </c:pt>
                <c:pt idx="1">
                  <c:v>Ders kurulunun içeriği bu amaç ve öğrenim hedeflerini karşılıyordu.</c:v>
                </c:pt>
                <c:pt idx="2">
                  <c:v>Bizlerle olumlu bir iletişim sağlandı, soru sormamıza imkân tanındı.</c:v>
                </c:pt>
                <c:pt idx="3">
                  <c:v>Ders kurulu internette ilan edilen ders programına uygun sırayla yürütüldü.</c:v>
                </c:pt>
                <c:pt idx="4">
                  <c:v>Ders içeriği ile ilgili başvuru kaynak listesi paylaşıldı.</c:v>
                </c:pt>
                <c:pt idx="5">
                  <c:v>Ders kurulunun süresi iyi organize edilmişti.</c:v>
                </c:pt>
                <c:pt idx="6">
                  <c:v>Ders kurulu genel olarak yararlıydı.</c:v>
                </c:pt>
              </c:strCache>
            </c:strRef>
          </c:cat>
          <c:val>
            <c:numRef>
              <c:f>'1,2,3 kurul değerlendirme'!$B$53:$H$53</c:f>
              <c:numCache>
                <c:formatCode>0.0_ ;\-0.0\ </c:formatCode>
                <c:ptCount val="7"/>
                <c:pt idx="0">
                  <c:v>3.7009576037680549</c:v>
                </c:pt>
                <c:pt idx="1">
                  <c:v>3.8748849817320732</c:v>
                </c:pt>
                <c:pt idx="2">
                  <c:v>3.9889405619464688</c:v>
                </c:pt>
                <c:pt idx="3">
                  <c:v>3.8977067733708903</c:v>
                </c:pt>
                <c:pt idx="4">
                  <c:v>3.4864140667848567</c:v>
                </c:pt>
                <c:pt idx="5">
                  <c:v>2.8472135231978806</c:v>
                </c:pt>
                <c:pt idx="6">
                  <c:v>3.4460904867723796</c:v>
                </c:pt>
              </c:numCache>
            </c:numRef>
          </c:val>
          <c:extLst>
            <c:ext xmlns:c16="http://schemas.microsoft.com/office/drawing/2014/chart" uri="{C3380CC4-5D6E-409C-BE32-E72D297353CC}">
              <c16:uniqueId val="{00000000-29BA-4E1D-B608-A103134478E1}"/>
            </c:ext>
          </c:extLst>
        </c:ser>
        <c:dLbls>
          <c:dLblPos val="outEnd"/>
          <c:showLegendKey val="0"/>
          <c:showVal val="1"/>
          <c:showCatName val="0"/>
          <c:showSerName val="0"/>
          <c:showPercent val="0"/>
          <c:showBubbleSize val="0"/>
        </c:dLbls>
        <c:gapWidth val="219"/>
        <c:overlap val="-27"/>
        <c:axId val="690772584"/>
        <c:axId val="690777176"/>
      </c:barChart>
      <c:catAx>
        <c:axId val="69077258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690777176"/>
        <c:crosses val="autoZero"/>
        <c:auto val="1"/>
        <c:lblAlgn val="ctr"/>
        <c:lblOffset val="100"/>
        <c:noMultiLvlLbl val="0"/>
      </c:catAx>
      <c:valAx>
        <c:axId val="690777176"/>
        <c:scaling>
          <c:orientation val="minMax"/>
        </c:scaling>
        <c:delete val="0"/>
        <c:axPos val="l"/>
        <c:majorGridlines>
          <c:spPr>
            <a:ln w="9525" cap="flat" cmpd="sng" algn="ctr">
              <a:solidFill>
                <a:schemeClr val="tx1">
                  <a:lumMod val="15000"/>
                  <a:lumOff val="85000"/>
                </a:schemeClr>
              </a:solidFill>
              <a:round/>
            </a:ln>
            <a:effectLst/>
          </c:spPr>
        </c:majorGridlines>
        <c:numFmt formatCode="0.0_ ;\-0.0\ "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690772584"/>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tr-TR"/>
    </a:p>
  </c:txPr>
  <c:externalData r:id="rId3">
    <c:autoUpdate val="0"/>
  </c:externalData>
</c:chartSpace>
</file>

<file path=word/charts/chart1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tr-T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tr-TR"/>
              <a:t>Dönem III 1. Ders Kurulu Değerlendirme</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tr-TR"/>
        </a:p>
      </c:txPr>
    </c:title>
    <c:autoTitleDeleted val="0"/>
    <c:plotArea>
      <c:layout/>
      <c:barChart>
        <c:barDir val="col"/>
        <c:grouping val="clustered"/>
        <c:varyColors val="0"/>
        <c:ser>
          <c:idx val="0"/>
          <c:order val="0"/>
          <c:spPr>
            <a:solidFill>
              <a:schemeClr val="accent1"/>
            </a:solidFill>
            <a:ln>
              <a:noFill/>
            </a:ln>
            <a:effectLst/>
          </c:spPr>
          <c:invertIfNegative val="0"/>
          <c:dLbls>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'1,2,3 kurul değerlendirme'!$B$44:$H$44</c:f>
              <c:strCache>
                <c:ptCount val="7"/>
                <c:pt idx="0">
                  <c:v>Ders kurulunun başında tanıtım yapılıp, amaç ve öğrenim hedefleri sunuldu.</c:v>
                </c:pt>
                <c:pt idx="1">
                  <c:v>Ders kurulunun içeriği bu amaç ve öğrenim hedeflerini karşılıyordu.</c:v>
                </c:pt>
                <c:pt idx="2">
                  <c:v>Bizlerle olumlu bir iletişim sağlandı, soru sormamıza imkân tanındı.</c:v>
                </c:pt>
                <c:pt idx="3">
                  <c:v>Ders kurulu internette ilan edilen ders programına uygun sırayla yürütüldü.</c:v>
                </c:pt>
                <c:pt idx="4">
                  <c:v>Ders içeriği ile ilgili başvuru kaynak listesi paylaşıldı.</c:v>
                </c:pt>
                <c:pt idx="5">
                  <c:v>Ders kurulunun süresi iyi organize edilmişti.</c:v>
                </c:pt>
                <c:pt idx="6">
                  <c:v>Ders kurulu genel olarak yararlıydı.</c:v>
                </c:pt>
              </c:strCache>
            </c:strRef>
          </c:cat>
          <c:val>
            <c:numRef>
              <c:f>'1,2,3 kurul değerlendirme'!$B$45:$H$45</c:f>
              <c:numCache>
                <c:formatCode>0.00_ ;\-0.00\ </c:formatCode>
                <c:ptCount val="7"/>
                <c:pt idx="0">
                  <c:v>3.735632183908046</c:v>
                </c:pt>
                <c:pt idx="1">
                  <c:v>3.9655172413793105</c:v>
                </c:pt>
                <c:pt idx="2">
                  <c:v>3.7471264367816093</c:v>
                </c:pt>
                <c:pt idx="3">
                  <c:v>4.4022988505747129</c:v>
                </c:pt>
                <c:pt idx="4">
                  <c:v>3.6436781609195403</c:v>
                </c:pt>
                <c:pt idx="5">
                  <c:v>2.2528735632183907</c:v>
                </c:pt>
                <c:pt idx="6">
                  <c:v>3.1264367816091956</c:v>
                </c:pt>
              </c:numCache>
            </c:numRef>
          </c:val>
          <c:extLst>
            <c:ext xmlns:c16="http://schemas.microsoft.com/office/drawing/2014/chart" uri="{C3380CC4-5D6E-409C-BE32-E72D297353CC}">
              <c16:uniqueId val="{00000000-85AE-442A-A309-BD6E863E72C5}"/>
            </c:ext>
          </c:extLst>
        </c:ser>
        <c:dLbls>
          <c:dLblPos val="outEnd"/>
          <c:showLegendKey val="0"/>
          <c:showVal val="1"/>
          <c:showCatName val="0"/>
          <c:showSerName val="0"/>
          <c:showPercent val="0"/>
          <c:showBubbleSize val="0"/>
        </c:dLbls>
        <c:gapWidth val="219"/>
        <c:axId val="628056744"/>
        <c:axId val="628063960"/>
      </c:barChart>
      <c:catAx>
        <c:axId val="62805674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628063960"/>
        <c:crosses val="autoZero"/>
        <c:auto val="1"/>
        <c:lblAlgn val="ctr"/>
        <c:lblOffset val="100"/>
        <c:noMultiLvlLbl val="0"/>
      </c:catAx>
      <c:valAx>
        <c:axId val="628063960"/>
        <c:scaling>
          <c:orientation val="minMax"/>
        </c:scaling>
        <c:delete val="0"/>
        <c:axPos val="l"/>
        <c:majorGridlines>
          <c:spPr>
            <a:ln w="9525" cap="flat" cmpd="sng" algn="ctr">
              <a:solidFill>
                <a:schemeClr val="tx1">
                  <a:lumMod val="15000"/>
                  <a:lumOff val="85000"/>
                </a:schemeClr>
              </a:solidFill>
              <a:round/>
            </a:ln>
            <a:effectLst/>
          </c:spPr>
        </c:majorGridlines>
        <c:numFmt formatCode="0.00_ ;\-0.00\ "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628056744"/>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tr-TR"/>
    </a:p>
  </c:txPr>
  <c:externalData r:id="rId3">
    <c:autoUpdate val="0"/>
  </c:externalData>
</c:chartSpace>
</file>

<file path=word/charts/chart1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tr-T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tr-TR"/>
              <a:t>Dönem III 2. Ders Kurulu Değerlendirme</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tr-TR"/>
        </a:p>
      </c:txPr>
    </c:title>
    <c:autoTitleDeleted val="0"/>
    <c:plotArea>
      <c:layout/>
      <c:barChart>
        <c:barDir val="col"/>
        <c:grouping val="clustered"/>
        <c:varyColors val="0"/>
        <c:ser>
          <c:idx val="0"/>
          <c:order val="0"/>
          <c:spPr>
            <a:solidFill>
              <a:schemeClr val="accent1"/>
            </a:solidFill>
            <a:ln>
              <a:noFill/>
            </a:ln>
            <a:effectLst/>
          </c:spPr>
          <c:invertIfNegative val="0"/>
          <c:dLbls>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'1,2,3 kurul değerlendirme'!$B$44:$H$44</c:f>
              <c:strCache>
                <c:ptCount val="7"/>
                <c:pt idx="0">
                  <c:v>Ders kurulunun başında tanıtım yapılıp, amaç ve öğrenim hedefleri sunuldu.</c:v>
                </c:pt>
                <c:pt idx="1">
                  <c:v>Ders kurulunun içeriği bu amaç ve öğrenim hedeflerini karşılıyordu.</c:v>
                </c:pt>
                <c:pt idx="2">
                  <c:v>Bizlerle olumlu bir iletişim sağlandı, soru sormamıza imkân tanındı.</c:v>
                </c:pt>
                <c:pt idx="3">
                  <c:v>Ders kurulu internette ilan edilen ders programına uygun sırayla yürütüldü.</c:v>
                </c:pt>
                <c:pt idx="4">
                  <c:v>Ders içeriği ile ilgili başvuru kaynak listesi paylaşıldı.</c:v>
                </c:pt>
                <c:pt idx="5">
                  <c:v>Ders kurulunun süresi iyi organize edilmişti.</c:v>
                </c:pt>
                <c:pt idx="6">
                  <c:v>Ders kurulu genel olarak yararlıydı.</c:v>
                </c:pt>
              </c:strCache>
            </c:strRef>
          </c:cat>
          <c:val>
            <c:numRef>
              <c:f>'1,2,3 kurul değerlendirme'!$B$46:$H$46</c:f>
              <c:numCache>
                <c:formatCode>0.00_ ;\-0.00\ </c:formatCode>
                <c:ptCount val="7"/>
                <c:pt idx="0">
                  <c:v>3.4166666666666665</c:v>
                </c:pt>
                <c:pt idx="1">
                  <c:v>3.6666666666666665</c:v>
                </c:pt>
                <c:pt idx="2">
                  <c:v>4.020833333333333</c:v>
                </c:pt>
                <c:pt idx="3">
                  <c:v>4.270833333333333</c:v>
                </c:pt>
                <c:pt idx="4">
                  <c:v>3.1666666666666665</c:v>
                </c:pt>
                <c:pt idx="5">
                  <c:v>2.9166666666666665</c:v>
                </c:pt>
                <c:pt idx="6">
                  <c:v>3.2708333333333335</c:v>
                </c:pt>
              </c:numCache>
            </c:numRef>
          </c:val>
          <c:extLst>
            <c:ext xmlns:c16="http://schemas.microsoft.com/office/drawing/2014/chart" uri="{C3380CC4-5D6E-409C-BE32-E72D297353CC}">
              <c16:uniqueId val="{00000000-FF47-4DBB-84CE-F5D4AC6B329A}"/>
            </c:ext>
          </c:extLst>
        </c:ser>
        <c:dLbls>
          <c:dLblPos val="outEnd"/>
          <c:showLegendKey val="0"/>
          <c:showVal val="1"/>
          <c:showCatName val="0"/>
          <c:showSerName val="0"/>
          <c:showPercent val="0"/>
          <c:showBubbleSize val="0"/>
        </c:dLbls>
        <c:gapWidth val="219"/>
        <c:overlap val="-27"/>
        <c:axId val="690712888"/>
        <c:axId val="690710264"/>
      </c:barChart>
      <c:catAx>
        <c:axId val="69071288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690710264"/>
        <c:crosses val="autoZero"/>
        <c:auto val="1"/>
        <c:lblAlgn val="ctr"/>
        <c:lblOffset val="100"/>
        <c:noMultiLvlLbl val="0"/>
      </c:catAx>
      <c:valAx>
        <c:axId val="690710264"/>
        <c:scaling>
          <c:orientation val="minMax"/>
        </c:scaling>
        <c:delete val="0"/>
        <c:axPos val="l"/>
        <c:majorGridlines>
          <c:spPr>
            <a:ln w="9525" cap="flat" cmpd="sng" algn="ctr">
              <a:solidFill>
                <a:schemeClr val="tx1">
                  <a:lumMod val="15000"/>
                  <a:lumOff val="85000"/>
                </a:schemeClr>
              </a:solidFill>
              <a:round/>
            </a:ln>
            <a:effectLst/>
          </c:spPr>
        </c:majorGridlines>
        <c:numFmt formatCode="0.00_ ;\-0.00\ "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690712888"/>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tr-TR"/>
    </a:p>
  </c:txPr>
  <c:externalData r:id="rId3">
    <c:autoUpdate val="0"/>
  </c:externalData>
</c:chartSpace>
</file>

<file path=word/charts/chart2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tr-T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tr-TR"/>
              <a:t>Dönem III 3. Ders Kurulu Değerlendirme</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tr-TR"/>
        </a:p>
      </c:txPr>
    </c:title>
    <c:autoTitleDeleted val="0"/>
    <c:plotArea>
      <c:layout/>
      <c:barChart>
        <c:barDir val="col"/>
        <c:grouping val="clustered"/>
        <c:varyColors val="0"/>
        <c:ser>
          <c:idx val="0"/>
          <c:order val="0"/>
          <c:spPr>
            <a:solidFill>
              <a:schemeClr val="accent1"/>
            </a:solidFill>
            <a:ln>
              <a:noFill/>
            </a:ln>
            <a:effectLst/>
          </c:spPr>
          <c:invertIfNegative val="0"/>
          <c:dLbls>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'1,2,3 kurul değerlendirme'!$B$44:$H$44</c:f>
              <c:strCache>
                <c:ptCount val="7"/>
                <c:pt idx="0">
                  <c:v>Ders kurulunun başında tanıtım yapılıp, amaç ve öğrenim hedefleri sunuldu.</c:v>
                </c:pt>
                <c:pt idx="1">
                  <c:v>Ders kurulunun içeriği bu amaç ve öğrenim hedeflerini karşılıyordu.</c:v>
                </c:pt>
                <c:pt idx="2">
                  <c:v>Bizlerle olumlu bir iletişim sağlandı, soru sormamıza imkân tanındı.</c:v>
                </c:pt>
                <c:pt idx="3">
                  <c:v>Ders kurulu internette ilan edilen ders programına uygun sırayla yürütüldü.</c:v>
                </c:pt>
                <c:pt idx="4">
                  <c:v>Ders içeriği ile ilgili başvuru kaynak listesi paylaşıldı.</c:v>
                </c:pt>
                <c:pt idx="5">
                  <c:v>Ders kurulunun süresi iyi organize edilmişti.</c:v>
                </c:pt>
                <c:pt idx="6">
                  <c:v>Ders kurulu genel olarak yararlıydı.</c:v>
                </c:pt>
              </c:strCache>
            </c:strRef>
          </c:cat>
          <c:val>
            <c:numRef>
              <c:f>'1,2,3 kurul değerlendirme'!$B$47:$H$47</c:f>
              <c:numCache>
                <c:formatCode>0.00_ ;\-0.00\ </c:formatCode>
                <c:ptCount val="7"/>
                <c:pt idx="0">
                  <c:v>3.6071428571428572</c:v>
                </c:pt>
                <c:pt idx="1">
                  <c:v>3.6785714285714284</c:v>
                </c:pt>
                <c:pt idx="2">
                  <c:v>4.2857142857142856</c:v>
                </c:pt>
                <c:pt idx="3">
                  <c:v>4.5</c:v>
                </c:pt>
                <c:pt idx="4">
                  <c:v>3.1785714285714284</c:v>
                </c:pt>
                <c:pt idx="5">
                  <c:v>2.4642857142857144</c:v>
                </c:pt>
                <c:pt idx="6">
                  <c:v>3.25</c:v>
                </c:pt>
              </c:numCache>
            </c:numRef>
          </c:val>
          <c:extLst>
            <c:ext xmlns:c16="http://schemas.microsoft.com/office/drawing/2014/chart" uri="{C3380CC4-5D6E-409C-BE32-E72D297353CC}">
              <c16:uniqueId val="{00000000-2A37-491F-AA86-875564159EAC}"/>
            </c:ext>
          </c:extLst>
        </c:ser>
        <c:dLbls>
          <c:showLegendKey val="0"/>
          <c:showVal val="0"/>
          <c:showCatName val="0"/>
          <c:showSerName val="0"/>
          <c:showPercent val="0"/>
          <c:showBubbleSize val="0"/>
        </c:dLbls>
        <c:gapWidth val="219"/>
        <c:overlap val="-27"/>
        <c:axId val="690741096"/>
        <c:axId val="690741424"/>
      </c:barChart>
      <c:catAx>
        <c:axId val="69074109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690741424"/>
        <c:crosses val="autoZero"/>
        <c:auto val="1"/>
        <c:lblAlgn val="ctr"/>
        <c:lblOffset val="100"/>
        <c:noMultiLvlLbl val="0"/>
      </c:catAx>
      <c:valAx>
        <c:axId val="690741424"/>
        <c:scaling>
          <c:orientation val="minMax"/>
        </c:scaling>
        <c:delete val="0"/>
        <c:axPos val="l"/>
        <c:majorGridlines>
          <c:spPr>
            <a:ln w="9525" cap="flat" cmpd="sng" algn="ctr">
              <a:solidFill>
                <a:schemeClr val="tx1">
                  <a:lumMod val="15000"/>
                  <a:lumOff val="85000"/>
                </a:schemeClr>
              </a:solidFill>
              <a:round/>
            </a:ln>
            <a:effectLst/>
          </c:spPr>
        </c:majorGridlines>
        <c:numFmt formatCode="0.00_ ;\-0.00\ "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690741096"/>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tr-TR"/>
    </a:p>
  </c:txPr>
  <c:externalData r:id="rId3">
    <c:autoUpdate val="0"/>
  </c:externalData>
</c:chartSpace>
</file>

<file path=word/charts/chart2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tr-T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tr-TR"/>
              <a:t>Dönem III 4. Ders Kurulu Değerlendirme</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tr-TR"/>
        </a:p>
      </c:txPr>
    </c:title>
    <c:autoTitleDeleted val="0"/>
    <c:plotArea>
      <c:layout/>
      <c:barChart>
        <c:barDir val="col"/>
        <c:grouping val="clustered"/>
        <c:varyColors val="0"/>
        <c:ser>
          <c:idx val="0"/>
          <c:order val="0"/>
          <c:spPr>
            <a:solidFill>
              <a:schemeClr val="accent1"/>
            </a:solidFill>
            <a:ln>
              <a:noFill/>
            </a:ln>
            <a:effectLst/>
          </c:spPr>
          <c:invertIfNegative val="0"/>
          <c:dLbls>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'1,2,3 kurul değerlendirme'!$B$44:$H$44</c:f>
              <c:strCache>
                <c:ptCount val="7"/>
                <c:pt idx="0">
                  <c:v>Ders kurulunun başında tanıtım yapılıp, amaç ve öğrenim hedefleri sunuldu.</c:v>
                </c:pt>
                <c:pt idx="1">
                  <c:v>Ders kurulunun içeriği bu amaç ve öğrenim hedeflerini karşılıyordu.</c:v>
                </c:pt>
                <c:pt idx="2">
                  <c:v>Bizlerle olumlu bir iletişim sağlandı, soru sormamıza imkân tanındı.</c:v>
                </c:pt>
                <c:pt idx="3">
                  <c:v>Ders kurulu internette ilan edilen ders programına uygun sırayla yürütüldü.</c:v>
                </c:pt>
                <c:pt idx="4">
                  <c:v>Ders içeriği ile ilgili başvuru kaynak listesi paylaşıldı.</c:v>
                </c:pt>
                <c:pt idx="5">
                  <c:v>Ders kurulunun süresi iyi organize edilmişti.</c:v>
                </c:pt>
                <c:pt idx="6">
                  <c:v>Ders kurulu genel olarak yararlıydı.</c:v>
                </c:pt>
              </c:strCache>
            </c:strRef>
          </c:cat>
          <c:val>
            <c:numRef>
              <c:f>'1,2,3 kurul değerlendirme'!$B$48:$H$48</c:f>
              <c:numCache>
                <c:formatCode>0.00_ ;\-0.00\ </c:formatCode>
                <c:ptCount val="7"/>
                <c:pt idx="0">
                  <c:v>3.5</c:v>
                </c:pt>
                <c:pt idx="1">
                  <c:v>3.7647058823529411</c:v>
                </c:pt>
                <c:pt idx="2">
                  <c:v>3.8529411764705883</c:v>
                </c:pt>
                <c:pt idx="3">
                  <c:v>4.0294117647058822</c:v>
                </c:pt>
                <c:pt idx="4">
                  <c:v>3.3823529411764706</c:v>
                </c:pt>
                <c:pt idx="5">
                  <c:v>2.5294117647058822</c:v>
                </c:pt>
                <c:pt idx="6">
                  <c:v>3.2941176470588234</c:v>
                </c:pt>
              </c:numCache>
            </c:numRef>
          </c:val>
          <c:extLst>
            <c:ext xmlns:c16="http://schemas.microsoft.com/office/drawing/2014/chart" uri="{C3380CC4-5D6E-409C-BE32-E72D297353CC}">
              <c16:uniqueId val="{00000000-CA2B-4726-AB75-A21013BFFABF}"/>
            </c:ext>
          </c:extLst>
        </c:ser>
        <c:dLbls>
          <c:dLblPos val="outEnd"/>
          <c:showLegendKey val="0"/>
          <c:showVal val="1"/>
          <c:showCatName val="0"/>
          <c:showSerName val="0"/>
          <c:showPercent val="0"/>
          <c:showBubbleSize val="0"/>
        </c:dLbls>
        <c:gapWidth val="219"/>
        <c:overlap val="-27"/>
        <c:axId val="690796528"/>
        <c:axId val="690793904"/>
      </c:barChart>
      <c:catAx>
        <c:axId val="69079652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690793904"/>
        <c:crosses val="autoZero"/>
        <c:auto val="1"/>
        <c:lblAlgn val="ctr"/>
        <c:lblOffset val="100"/>
        <c:noMultiLvlLbl val="0"/>
      </c:catAx>
      <c:valAx>
        <c:axId val="690793904"/>
        <c:scaling>
          <c:orientation val="minMax"/>
        </c:scaling>
        <c:delete val="0"/>
        <c:axPos val="l"/>
        <c:majorGridlines>
          <c:spPr>
            <a:ln w="9525" cap="flat" cmpd="sng" algn="ctr">
              <a:solidFill>
                <a:schemeClr val="tx1">
                  <a:lumMod val="15000"/>
                  <a:lumOff val="85000"/>
                </a:schemeClr>
              </a:solidFill>
              <a:round/>
            </a:ln>
            <a:effectLst/>
          </c:spPr>
        </c:majorGridlines>
        <c:numFmt formatCode="0.00_ ;\-0.00\ "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690796528"/>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tr-TR"/>
    </a:p>
  </c:txPr>
  <c:externalData r:id="rId3">
    <c:autoUpdate val="0"/>
  </c:externalData>
</c:chartSpace>
</file>

<file path=word/charts/chart2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tr-T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tr-TR"/>
              <a:t>Dönem III 5. Ders Kurulu Değerlendirme</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tr-TR"/>
        </a:p>
      </c:txPr>
    </c:title>
    <c:autoTitleDeleted val="0"/>
    <c:plotArea>
      <c:layout/>
      <c:barChart>
        <c:barDir val="col"/>
        <c:grouping val="clustered"/>
        <c:varyColors val="0"/>
        <c:ser>
          <c:idx val="0"/>
          <c:order val="0"/>
          <c:spPr>
            <a:solidFill>
              <a:schemeClr val="accent1"/>
            </a:solidFill>
            <a:ln>
              <a:noFill/>
            </a:ln>
            <a:effectLst/>
          </c:spPr>
          <c:invertIfNegative val="0"/>
          <c:dLbls>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'1,2,3 kurul değerlendirme'!$B$44:$H$44</c:f>
              <c:strCache>
                <c:ptCount val="7"/>
                <c:pt idx="0">
                  <c:v>Ders kurulunun başında tanıtım yapılıp, amaç ve öğrenim hedefleri sunuldu.</c:v>
                </c:pt>
                <c:pt idx="1">
                  <c:v>Ders kurulunun içeriği bu amaç ve öğrenim hedeflerini karşılıyordu.</c:v>
                </c:pt>
                <c:pt idx="2">
                  <c:v>Bizlerle olumlu bir iletişim sağlandı, soru sormamıza imkân tanındı.</c:v>
                </c:pt>
                <c:pt idx="3">
                  <c:v>Ders kurulu internette ilan edilen ders programına uygun sırayla yürütüldü.</c:v>
                </c:pt>
                <c:pt idx="4">
                  <c:v>Ders içeriği ile ilgili başvuru kaynak listesi paylaşıldı.</c:v>
                </c:pt>
                <c:pt idx="5">
                  <c:v>Ders kurulunun süresi iyi organize edilmişti.</c:v>
                </c:pt>
                <c:pt idx="6">
                  <c:v>Ders kurulu genel olarak yararlıydı.</c:v>
                </c:pt>
              </c:strCache>
            </c:strRef>
          </c:cat>
          <c:val>
            <c:numRef>
              <c:f>'1,2,3 kurul değerlendirme'!$B$49:$H$49</c:f>
              <c:numCache>
                <c:formatCode>0.00_ ;\-0.00\ </c:formatCode>
                <c:ptCount val="7"/>
                <c:pt idx="0">
                  <c:v>3.71875</c:v>
                </c:pt>
                <c:pt idx="1">
                  <c:v>4</c:v>
                </c:pt>
                <c:pt idx="2">
                  <c:v>4.09375</c:v>
                </c:pt>
                <c:pt idx="3">
                  <c:v>3.65625</c:v>
                </c:pt>
                <c:pt idx="4">
                  <c:v>3.5</c:v>
                </c:pt>
                <c:pt idx="5">
                  <c:v>2.96875</c:v>
                </c:pt>
                <c:pt idx="6">
                  <c:v>3.59375</c:v>
                </c:pt>
              </c:numCache>
            </c:numRef>
          </c:val>
          <c:extLst>
            <c:ext xmlns:c16="http://schemas.microsoft.com/office/drawing/2014/chart" uri="{C3380CC4-5D6E-409C-BE32-E72D297353CC}">
              <c16:uniqueId val="{00000000-4F83-4381-B5C7-7686947FF4C2}"/>
            </c:ext>
          </c:extLst>
        </c:ser>
        <c:dLbls>
          <c:showLegendKey val="0"/>
          <c:showVal val="0"/>
          <c:showCatName val="0"/>
          <c:showSerName val="0"/>
          <c:showPercent val="0"/>
          <c:showBubbleSize val="0"/>
        </c:dLbls>
        <c:gapWidth val="219"/>
        <c:overlap val="-27"/>
        <c:axId val="690722072"/>
        <c:axId val="690720432"/>
      </c:barChart>
      <c:catAx>
        <c:axId val="69072207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690720432"/>
        <c:crosses val="autoZero"/>
        <c:auto val="1"/>
        <c:lblAlgn val="ctr"/>
        <c:lblOffset val="100"/>
        <c:noMultiLvlLbl val="0"/>
      </c:catAx>
      <c:valAx>
        <c:axId val="690720432"/>
        <c:scaling>
          <c:orientation val="minMax"/>
        </c:scaling>
        <c:delete val="0"/>
        <c:axPos val="l"/>
        <c:majorGridlines>
          <c:spPr>
            <a:ln w="9525" cap="flat" cmpd="sng" algn="ctr">
              <a:solidFill>
                <a:schemeClr val="tx1">
                  <a:lumMod val="15000"/>
                  <a:lumOff val="85000"/>
                </a:schemeClr>
              </a:solidFill>
              <a:round/>
            </a:ln>
            <a:effectLst/>
          </c:spPr>
        </c:majorGridlines>
        <c:numFmt formatCode="0.00_ ;\-0.00\ "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690722072"/>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tr-TR"/>
    </a:p>
  </c:txPr>
  <c:externalData r:id="rId3">
    <c:autoUpdate val="0"/>
  </c:externalData>
</c:chartSpace>
</file>

<file path=word/charts/chart2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tr-T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tr-TR"/>
              <a:t>Dönem III 6. Ders Kurulu Değerlendirme</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tr-TR"/>
        </a:p>
      </c:txPr>
    </c:title>
    <c:autoTitleDeleted val="0"/>
    <c:plotArea>
      <c:layout/>
      <c:barChart>
        <c:barDir val="col"/>
        <c:grouping val="clustered"/>
        <c:varyColors val="0"/>
        <c:ser>
          <c:idx val="0"/>
          <c:order val="0"/>
          <c:spPr>
            <a:solidFill>
              <a:schemeClr val="accent1"/>
            </a:solidFill>
            <a:ln>
              <a:noFill/>
            </a:ln>
            <a:effectLst/>
          </c:spPr>
          <c:invertIfNegative val="0"/>
          <c:dLbls>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'1,2,3 kurul değerlendirme'!$B$44:$H$44</c:f>
              <c:strCache>
                <c:ptCount val="7"/>
                <c:pt idx="0">
                  <c:v>Ders kurulunun başında tanıtım yapılıp, amaç ve öğrenim hedefleri sunuldu.</c:v>
                </c:pt>
                <c:pt idx="1">
                  <c:v>Ders kurulunun içeriği bu amaç ve öğrenim hedeflerini karşılıyordu.</c:v>
                </c:pt>
                <c:pt idx="2">
                  <c:v>Bizlerle olumlu bir iletişim sağlandı, soru sormamıza imkân tanındı.</c:v>
                </c:pt>
                <c:pt idx="3">
                  <c:v>Ders kurulu internette ilan edilen ders programına uygun sırayla yürütüldü.</c:v>
                </c:pt>
                <c:pt idx="4">
                  <c:v>Ders içeriği ile ilgili başvuru kaynak listesi paylaşıldı.</c:v>
                </c:pt>
                <c:pt idx="5">
                  <c:v>Ders kurulunun süresi iyi organize edilmişti.</c:v>
                </c:pt>
                <c:pt idx="6">
                  <c:v>Ders kurulu genel olarak yararlıydı.</c:v>
                </c:pt>
              </c:strCache>
            </c:strRef>
          </c:cat>
          <c:val>
            <c:numRef>
              <c:f>'1,2,3 kurul değerlendirme'!$B$50:$H$50</c:f>
              <c:numCache>
                <c:formatCode>0.00_ ;\-0.00\ </c:formatCode>
                <c:ptCount val="7"/>
                <c:pt idx="0">
                  <c:v>4.0140845070422539</c:v>
                </c:pt>
                <c:pt idx="1">
                  <c:v>4.077464788732394</c:v>
                </c:pt>
                <c:pt idx="2">
                  <c:v>4.295774647887324</c:v>
                </c:pt>
                <c:pt idx="3">
                  <c:v>4.169014084507042</c:v>
                </c:pt>
                <c:pt idx="4">
                  <c:v>3.8661971830985915</c:v>
                </c:pt>
                <c:pt idx="5">
                  <c:v>3.3380281690140845</c:v>
                </c:pt>
                <c:pt idx="6">
                  <c:v>3.8028169014084505</c:v>
                </c:pt>
              </c:numCache>
            </c:numRef>
          </c:val>
          <c:extLst>
            <c:ext xmlns:c16="http://schemas.microsoft.com/office/drawing/2014/chart" uri="{C3380CC4-5D6E-409C-BE32-E72D297353CC}">
              <c16:uniqueId val="{00000000-1B0F-4F04-B35D-0AF08CE3AC74}"/>
            </c:ext>
          </c:extLst>
        </c:ser>
        <c:dLbls>
          <c:showLegendKey val="0"/>
          <c:showVal val="0"/>
          <c:showCatName val="0"/>
          <c:showSerName val="0"/>
          <c:showPercent val="0"/>
          <c:showBubbleSize val="0"/>
        </c:dLbls>
        <c:gapWidth val="219"/>
        <c:overlap val="-27"/>
        <c:axId val="694727544"/>
        <c:axId val="694729184"/>
      </c:barChart>
      <c:catAx>
        <c:axId val="69472754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694729184"/>
        <c:crosses val="autoZero"/>
        <c:auto val="1"/>
        <c:lblAlgn val="ctr"/>
        <c:lblOffset val="100"/>
        <c:noMultiLvlLbl val="0"/>
      </c:catAx>
      <c:valAx>
        <c:axId val="694729184"/>
        <c:scaling>
          <c:orientation val="minMax"/>
        </c:scaling>
        <c:delete val="0"/>
        <c:axPos val="l"/>
        <c:majorGridlines>
          <c:spPr>
            <a:ln w="9525" cap="flat" cmpd="sng" algn="ctr">
              <a:solidFill>
                <a:schemeClr val="tx1">
                  <a:lumMod val="15000"/>
                  <a:lumOff val="85000"/>
                </a:schemeClr>
              </a:solidFill>
              <a:round/>
            </a:ln>
            <a:effectLst/>
          </c:spPr>
        </c:majorGridlines>
        <c:numFmt formatCode="0.00_ ;\-0.00\ "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694727544"/>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tr-TR"/>
    </a:p>
  </c:txPr>
  <c:externalData r:id="rId3">
    <c:autoUpdate val="0"/>
  </c:externalData>
</c:chartSpace>
</file>

<file path=word/charts/chart2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tr-T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tr-TR"/>
              <a:t>Dönem III 7. Ders Kurulu Değerlendirme</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tr-TR"/>
        </a:p>
      </c:txPr>
    </c:title>
    <c:autoTitleDeleted val="0"/>
    <c:plotArea>
      <c:layout/>
      <c:barChart>
        <c:barDir val="col"/>
        <c:grouping val="clustered"/>
        <c:varyColors val="0"/>
        <c:ser>
          <c:idx val="0"/>
          <c:order val="0"/>
          <c:spPr>
            <a:solidFill>
              <a:schemeClr val="accent1"/>
            </a:solidFill>
            <a:ln>
              <a:noFill/>
            </a:ln>
            <a:effectLst/>
          </c:spPr>
          <c:invertIfNegative val="0"/>
          <c:dLbls>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'1,2,3 kurul değerlendirme'!$B$44:$H$44</c:f>
              <c:strCache>
                <c:ptCount val="7"/>
                <c:pt idx="0">
                  <c:v>Ders kurulunun başında tanıtım yapılıp, amaç ve öğrenim hedefleri sunuldu.</c:v>
                </c:pt>
                <c:pt idx="1">
                  <c:v>Ders kurulunun içeriği bu amaç ve öğrenim hedeflerini karşılıyordu.</c:v>
                </c:pt>
                <c:pt idx="2">
                  <c:v>Bizlerle olumlu bir iletişim sağlandı, soru sormamıza imkân tanındı.</c:v>
                </c:pt>
                <c:pt idx="3">
                  <c:v>Ders kurulu internette ilan edilen ders programına uygun sırayla yürütüldü.</c:v>
                </c:pt>
                <c:pt idx="4">
                  <c:v>Ders içeriği ile ilgili başvuru kaynak listesi paylaşıldı.</c:v>
                </c:pt>
                <c:pt idx="5">
                  <c:v>Ders kurulunun süresi iyi organize edilmişti.</c:v>
                </c:pt>
                <c:pt idx="6">
                  <c:v>Ders kurulu genel olarak yararlıydı.</c:v>
                </c:pt>
              </c:strCache>
            </c:strRef>
          </c:cat>
          <c:val>
            <c:numRef>
              <c:f>'1,2,3 kurul değerlendirme'!$B$51:$H$51</c:f>
              <c:numCache>
                <c:formatCode>0.00_ ;\-0.00\ </c:formatCode>
                <c:ptCount val="7"/>
                <c:pt idx="0">
                  <c:v>3.8076923076923075</c:v>
                </c:pt>
                <c:pt idx="1">
                  <c:v>3.9230769230769229</c:v>
                </c:pt>
                <c:pt idx="2">
                  <c:v>3.8076923076923075</c:v>
                </c:pt>
                <c:pt idx="3">
                  <c:v>3.0769230769230771</c:v>
                </c:pt>
                <c:pt idx="4">
                  <c:v>3.5769230769230771</c:v>
                </c:pt>
                <c:pt idx="5">
                  <c:v>3.1538461538461537</c:v>
                </c:pt>
                <c:pt idx="6">
                  <c:v>3.6153846153846154</c:v>
                </c:pt>
              </c:numCache>
            </c:numRef>
          </c:val>
          <c:extLst>
            <c:ext xmlns:c16="http://schemas.microsoft.com/office/drawing/2014/chart" uri="{C3380CC4-5D6E-409C-BE32-E72D297353CC}">
              <c16:uniqueId val="{00000000-ABBB-41F5-B12A-413278C70A52}"/>
            </c:ext>
          </c:extLst>
        </c:ser>
        <c:dLbls>
          <c:dLblPos val="outEnd"/>
          <c:showLegendKey val="0"/>
          <c:showVal val="1"/>
          <c:showCatName val="0"/>
          <c:showSerName val="0"/>
          <c:showPercent val="0"/>
          <c:showBubbleSize val="0"/>
        </c:dLbls>
        <c:gapWidth val="219"/>
        <c:overlap val="-27"/>
        <c:axId val="690668936"/>
        <c:axId val="690673528"/>
      </c:barChart>
      <c:catAx>
        <c:axId val="69066893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690673528"/>
        <c:crosses val="autoZero"/>
        <c:auto val="1"/>
        <c:lblAlgn val="ctr"/>
        <c:lblOffset val="100"/>
        <c:noMultiLvlLbl val="0"/>
      </c:catAx>
      <c:valAx>
        <c:axId val="690673528"/>
        <c:scaling>
          <c:orientation val="minMax"/>
        </c:scaling>
        <c:delete val="0"/>
        <c:axPos val="l"/>
        <c:majorGridlines>
          <c:spPr>
            <a:ln w="9525" cap="flat" cmpd="sng" algn="ctr">
              <a:solidFill>
                <a:schemeClr val="tx1">
                  <a:lumMod val="15000"/>
                  <a:lumOff val="85000"/>
                </a:schemeClr>
              </a:solidFill>
              <a:round/>
            </a:ln>
            <a:effectLst/>
          </c:spPr>
        </c:majorGridlines>
        <c:numFmt formatCode="0.00_ ;\-0.00\ "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690668936"/>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tr-TR"/>
    </a:p>
  </c:txPr>
  <c:externalData r:id="rId3">
    <c:autoUpdate val="0"/>
  </c:externalData>
</c:chartSpace>
</file>

<file path=word/charts/chart2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tr-T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tr-TR"/>
              <a:t>Dönem III 8. Ders Kurulu Değerlendirme</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tr-TR"/>
        </a:p>
      </c:txPr>
    </c:title>
    <c:autoTitleDeleted val="0"/>
    <c:plotArea>
      <c:layout/>
      <c:barChart>
        <c:barDir val="col"/>
        <c:grouping val="clustered"/>
        <c:varyColors val="0"/>
        <c:ser>
          <c:idx val="0"/>
          <c:order val="0"/>
          <c:spPr>
            <a:solidFill>
              <a:schemeClr val="accent1"/>
            </a:solidFill>
            <a:ln>
              <a:noFill/>
            </a:ln>
            <a:effectLst/>
          </c:spPr>
          <c:invertIfNegative val="0"/>
          <c:dLbls>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'1,2,3 kurul değerlendirme'!$B$44:$H$44</c:f>
              <c:strCache>
                <c:ptCount val="7"/>
                <c:pt idx="0">
                  <c:v>Ders kurulunun başında tanıtım yapılıp, amaç ve öğrenim hedefleri sunuldu.</c:v>
                </c:pt>
                <c:pt idx="1">
                  <c:v>Ders kurulunun içeriği bu amaç ve öğrenim hedeflerini karşılıyordu.</c:v>
                </c:pt>
                <c:pt idx="2">
                  <c:v>Bizlerle olumlu bir iletişim sağlandı, soru sormamıza imkân tanındı.</c:v>
                </c:pt>
                <c:pt idx="3">
                  <c:v>Ders kurulu internette ilan edilen ders programına uygun sırayla yürütüldü.</c:v>
                </c:pt>
                <c:pt idx="4">
                  <c:v>Ders içeriği ile ilgili başvuru kaynak listesi paylaşıldı.</c:v>
                </c:pt>
                <c:pt idx="5">
                  <c:v>Ders kurulunun süresi iyi organize edilmişti.</c:v>
                </c:pt>
                <c:pt idx="6">
                  <c:v>Ders kurulu genel olarak yararlıydı.</c:v>
                </c:pt>
              </c:strCache>
            </c:strRef>
          </c:cat>
          <c:val>
            <c:numRef>
              <c:f>'1,2,3 kurul değerlendirme'!$B$52:$H$52</c:f>
              <c:numCache>
                <c:formatCode>0.00_ ;\-0.00\ </c:formatCode>
                <c:ptCount val="7"/>
                <c:pt idx="0">
                  <c:v>3.8076923076923075</c:v>
                </c:pt>
                <c:pt idx="1">
                  <c:v>3.9230769230769229</c:v>
                </c:pt>
                <c:pt idx="2">
                  <c:v>3.8076923076923075</c:v>
                </c:pt>
                <c:pt idx="3">
                  <c:v>3.0769230769230771</c:v>
                </c:pt>
                <c:pt idx="4">
                  <c:v>3.5769230769230771</c:v>
                </c:pt>
                <c:pt idx="5">
                  <c:v>3.1538461538461537</c:v>
                </c:pt>
                <c:pt idx="6">
                  <c:v>3.6153846153846154</c:v>
                </c:pt>
              </c:numCache>
            </c:numRef>
          </c:val>
          <c:extLst>
            <c:ext xmlns:c16="http://schemas.microsoft.com/office/drawing/2014/chart" uri="{C3380CC4-5D6E-409C-BE32-E72D297353CC}">
              <c16:uniqueId val="{00000000-9FE5-4148-81FA-27567BC30053}"/>
            </c:ext>
          </c:extLst>
        </c:ser>
        <c:dLbls>
          <c:showLegendKey val="0"/>
          <c:showVal val="0"/>
          <c:showCatName val="0"/>
          <c:showSerName val="0"/>
          <c:showPercent val="0"/>
          <c:showBubbleSize val="0"/>
        </c:dLbls>
        <c:gapWidth val="219"/>
        <c:overlap val="-27"/>
        <c:axId val="676966960"/>
        <c:axId val="676968272"/>
      </c:barChart>
      <c:catAx>
        <c:axId val="67696696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676968272"/>
        <c:crosses val="autoZero"/>
        <c:auto val="1"/>
        <c:lblAlgn val="ctr"/>
        <c:lblOffset val="100"/>
        <c:noMultiLvlLbl val="0"/>
      </c:catAx>
      <c:valAx>
        <c:axId val="676968272"/>
        <c:scaling>
          <c:orientation val="minMax"/>
        </c:scaling>
        <c:delete val="0"/>
        <c:axPos val="l"/>
        <c:majorGridlines>
          <c:spPr>
            <a:ln w="9525" cap="flat" cmpd="sng" algn="ctr">
              <a:solidFill>
                <a:schemeClr val="tx1">
                  <a:lumMod val="15000"/>
                  <a:lumOff val="85000"/>
                </a:schemeClr>
              </a:solidFill>
              <a:round/>
            </a:ln>
            <a:effectLst/>
          </c:spPr>
        </c:majorGridlines>
        <c:numFmt formatCode="0.00_ ;\-0.00\ "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676966960"/>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tr-TR"/>
    </a:p>
  </c:txPr>
  <c:externalData r:id="rId3">
    <c:autoUpdate val="0"/>
  </c:externalData>
</c:chartSpace>
</file>

<file path=word/charts/chart2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tr-T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tr-TR" sz="1400" b="0" i="0" u="none" strike="noStrike" baseline="0">
                <a:effectLst/>
              </a:rPr>
              <a:t>Bütünleşik Cerrahi Staj Değerlendirmesi</a:t>
            </a:r>
            <a:endParaRPr lang="tr-T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tr-TR"/>
        </a:p>
      </c:txPr>
    </c:title>
    <c:autoTitleDeleted val="0"/>
    <c:plotArea>
      <c:layout/>
      <c:barChart>
        <c:barDir val="col"/>
        <c:grouping val="clustered"/>
        <c:varyColors val="0"/>
        <c:ser>
          <c:idx val="0"/>
          <c:order val="0"/>
          <c:tx>
            <c:strRef>
              <c:f>Sayfa1!$B$260</c:f>
              <c:strCache>
                <c:ptCount val="1"/>
                <c:pt idx="0">
                  <c:v>soru ortalama</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Sayfa1!$C$259:$I$259</c:f>
              <c:strCache>
                <c:ptCount val="7"/>
                <c:pt idx="0">
                  <c:v>Stajın başında staj tanıtımı yapılıp, amaç ve öğrenim hedefleri sunuldu.</c:v>
                </c:pt>
                <c:pt idx="1">
                  <c:v>Stajın  içeriği bu amaç ve öğrenim hedeflerini karşılıyordu.</c:v>
                </c:pt>
                <c:pt idx="2">
                  <c:v>Bizlerle olumlu bir iletişim sağlandı, soru sormamıza imkan tanındı.</c:v>
                </c:pt>
                <c:pt idx="3">
                  <c:v>Staj ilan edilen ders programına uygun yürütüldü </c:v>
                </c:pt>
                <c:pt idx="4">
                  <c:v>Ders konuları ile ilgili kaynakça sunuldu.</c:v>
                </c:pt>
                <c:pt idx="5">
                  <c:v>Stajın süresi iyi organize edilmişti.</c:v>
                </c:pt>
                <c:pt idx="6">
                  <c:v>Staj genel olarak yararlıydı.</c:v>
                </c:pt>
              </c:strCache>
            </c:strRef>
          </c:cat>
          <c:val>
            <c:numRef>
              <c:f>Sayfa1!$C$260:$I$260</c:f>
              <c:numCache>
                <c:formatCode>0.0_ ;\-0.0\ </c:formatCode>
                <c:ptCount val="7"/>
                <c:pt idx="0">
                  <c:v>4.3211363636363629</c:v>
                </c:pt>
                <c:pt idx="1">
                  <c:v>4.4124242424242421</c:v>
                </c:pt>
                <c:pt idx="2">
                  <c:v>4.6238636363636365</c:v>
                </c:pt>
                <c:pt idx="3">
                  <c:v>4.2253787878787881</c:v>
                </c:pt>
                <c:pt idx="4">
                  <c:v>4.1815151515151516</c:v>
                </c:pt>
                <c:pt idx="5">
                  <c:v>3.7737878787878785</c:v>
                </c:pt>
                <c:pt idx="6">
                  <c:v>4.3811363636363634</c:v>
                </c:pt>
              </c:numCache>
            </c:numRef>
          </c:val>
          <c:extLst>
            <c:ext xmlns:c16="http://schemas.microsoft.com/office/drawing/2014/chart" uri="{C3380CC4-5D6E-409C-BE32-E72D297353CC}">
              <c16:uniqueId val="{00000000-E81E-485E-90B4-7A4573723E43}"/>
            </c:ext>
          </c:extLst>
        </c:ser>
        <c:dLbls>
          <c:showLegendKey val="0"/>
          <c:showVal val="0"/>
          <c:showCatName val="0"/>
          <c:showSerName val="0"/>
          <c:showPercent val="0"/>
          <c:showBubbleSize val="0"/>
        </c:dLbls>
        <c:gapWidth val="219"/>
        <c:overlap val="-27"/>
        <c:axId val="615120280"/>
        <c:axId val="615118968"/>
      </c:barChart>
      <c:catAx>
        <c:axId val="61512028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615118968"/>
        <c:crosses val="autoZero"/>
        <c:auto val="1"/>
        <c:lblAlgn val="ctr"/>
        <c:lblOffset val="100"/>
        <c:noMultiLvlLbl val="0"/>
      </c:catAx>
      <c:valAx>
        <c:axId val="615118968"/>
        <c:scaling>
          <c:orientation val="minMax"/>
        </c:scaling>
        <c:delete val="0"/>
        <c:axPos val="l"/>
        <c:majorGridlines>
          <c:spPr>
            <a:ln w="9525" cap="flat" cmpd="sng" algn="ctr">
              <a:solidFill>
                <a:schemeClr val="tx1">
                  <a:lumMod val="15000"/>
                  <a:lumOff val="85000"/>
                </a:schemeClr>
              </a:solidFill>
              <a:round/>
            </a:ln>
            <a:effectLst/>
          </c:spPr>
        </c:majorGridlines>
        <c:numFmt formatCode="0.0_ ;\-0.0\ "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615120280"/>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tr-TR"/>
    </a:p>
  </c:txPr>
  <c:externalData r:id="rId3">
    <c:autoUpdate val="0"/>
  </c:externalData>
</c:chartSpace>
</file>

<file path=word/charts/chart2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tr-T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tr-TR"/>
              <a:t>B</a:t>
            </a:r>
            <a:r>
              <a:rPr lang="en-US"/>
              <a:t>ütünleşik </a:t>
            </a:r>
            <a:r>
              <a:rPr lang="tr-TR"/>
              <a:t>C</a:t>
            </a:r>
            <a:r>
              <a:rPr lang="en-US"/>
              <a:t>errahi </a:t>
            </a:r>
            <a:r>
              <a:rPr lang="tr-TR"/>
              <a:t>Ana Bilim Dalı </a:t>
            </a:r>
          </a:p>
          <a:p>
            <a:pPr>
              <a:defRPr/>
            </a:pPr>
            <a:r>
              <a:rPr lang="tr-TR"/>
              <a:t>S</a:t>
            </a:r>
            <a:r>
              <a:rPr lang="en-US"/>
              <a:t>taj </a:t>
            </a:r>
            <a:r>
              <a:rPr lang="tr-TR"/>
              <a:t>U</a:t>
            </a:r>
            <a:r>
              <a:rPr lang="en-US"/>
              <a:t>ygulama </a:t>
            </a:r>
            <a:r>
              <a:rPr lang="tr-TR"/>
              <a:t>D</a:t>
            </a:r>
            <a:r>
              <a:rPr lang="en-US"/>
              <a:t>eğerlendirme</a:t>
            </a:r>
            <a:r>
              <a:rPr lang="tr-TR"/>
              <a:t>si</a:t>
            </a:r>
            <a:endParaRPr lang="en-US"/>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tr-TR"/>
        </a:p>
      </c:txPr>
    </c:title>
    <c:autoTitleDeleted val="0"/>
    <c:plotArea>
      <c:layout/>
      <c:barChart>
        <c:barDir val="col"/>
        <c:grouping val="clustered"/>
        <c:varyColors val="0"/>
        <c:ser>
          <c:idx val="0"/>
          <c:order val="0"/>
          <c:tx>
            <c:strRef>
              <c:f>'C:\Users\genel\Desktop\2021 Anketler\[bütün cer.uygulama.xlsx]Sayfa1'!$A$6</c:f>
              <c:strCache>
                <c:ptCount val="1"/>
                <c:pt idx="0">
                  <c:v>Dönem 4, bütünleşik cerrahi staj uygulama değerlendirme</c:v>
                </c:pt>
              </c:strCache>
            </c:strRef>
          </c:tx>
          <c:spPr>
            <a:solidFill>
              <a:schemeClr val="accent1"/>
            </a:solidFill>
            <a:ln>
              <a:noFill/>
            </a:ln>
            <a:effectLst/>
          </c:spPr>
          <c:invertIfNegative val="0"/>
          <c:dLbls>
            <c:dLbl>
              <c:idx val="1"/>
              <c:tx>
                <c:rich>
                  <a:bodyPr rot="-5400000" spcFirstLastPara="1" vertOverflow="ellipsis" wrap="square" lIns="38100" tIns="19050" rIns="38100" bIns="19050" anchor="ctr" anchorCtr="1">
                    <a:spAutoFit/>
                  </a:bodyPr>
                  <a:lstStyle/>
                  <a:p>
                    <a:pPr>
                      <a:defRPr sz="1100" b="1" i="0" u="none" strike="noStrike" kern="1200" baseline="0">
                        <a:solidFill>
                          <a:schemeClr val="tx1">
                            <a:lumMod val="75000"/>
                            <a:lumOff val="25000"/>
                          </a:schemeClr>
                        </a:solidFill>
                        <a:latin typeface="+mn-lt"/>
                        <a:ea typeface="+mn-ea"/>
                        <a:cs typeface="+mn-cs"/>
                      </a:defRPr>
                    </a:pPr>
                    <a:fld id="{E6374B1F-3E8C-4F75-B673-50C2E481C8B6}" type="VALUE">
                      <a:rPr lang="en-US" b="0"/>
                      <a:pPr>
                        <a:defRPr sz="1100" b="1"/>
                      </a:pPr>
                      <a:t>[DEĞER]</a:t>
                    </a:fld>
                    <a:endParaRPr lang="tr-TR"/>
                  </a:p>
                </c:rich>
              </c:tx>
              <c:numFmt formatCode="#,##0.0" sourceLinked="0"/>
              <c:spPr>
                <a:noFill/>
                <a:ln>
                  <a:noFill/>
                </a:ln>
                <a:effectLst/>
              </c:spPr>
              <c:txPr>
                <a:bodyPr rot="-5400000" spcFirstLastPara="1" vertOverflow="ellipsis" wrap="square" lIns="38100" tIns="19050" rIns="38100" bIns="19050" anchor="ctr" anchorCtr="1">
                  <a:spAutoFit/>
                </a:bodyPr>
                <a:lstStyle/>
                <a:p>
                  <a:pPr>
                    <a:defRPr sz="1100" b="1" i="0" u="none" strike="noStrike" kern="1200" baseline="0">
                      <a:solidFill>
                        <a:schemeClr val="tx1">
                          <a:lumMod val="75000"/>
                          <a:lumOff val="25000"/>
                        </a:schemeClr>
                      </a:solidFill>
                      <a:latin typeface="+mn-lt"/>
                      <a:ea typeface="+mn-ea"/>
                      <a:cs typeface="+mn-cs"/>
                    </a:defRPr>
                  </a:pPr>
                  <a:endParaRPr lang="tr-TR"/>
                </a:p>
              </c:txPr>
              <c:dLblPos val="outEnd"/>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0-A07E-4961-BB12-8AF1E7E6AEAC}"/>
                </c:ext>
              </c:extLst>
            </c:dLbl>
            <c:numFmt formatCode="#,##0.0" sourceLinked="0"/>
            <c:spPr>
              <a:noFill/>
              <a:ln>
                <a:noFill/>
              </a:ln>
              <a:effectLst/>
            </c:spPr>
            <c:txPr>
              <a:bodyPr rot="-5400000" spcFirstLastPara="1" vertOverflow="ellipsis"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[7]Sayfa1!$B$5:$G$5</c:f>
              <c:strCache>
                <c:ptCount val="6"/>
                <c:pt idx="0">
                  <c:v>Uygulamaların amaçları ve hedefleri belliydi.</c:v>
                </c:pt>
                <c:pt idx="1">
                  <c:v>Uygulamalar gösterilirken bizleri yargılamadan sorulamıza net yanıtlar verildi.</c:v>
                </c:pt>
                <c:pt idx="2">
                  <c:v>Uygulamaların süresi iyi organize edildi (zamanında başladı ve bitti).</c:v>
                </c:pt>
                <c:pt idx="3">
                  <c:v>Bizim uygulamalarımız izlendi ve biz uygulama yaparken yaptıklarımız hakkında geri bildirim verildi.</c:v>
                </c:pt>
                <c:pt idx="4">
                  <c:v>Hasta veya ailesiyle iletişim kurma becerilerini nasıl geliştireceğimiz gösterildi.( Hasta muayenesi bulunmayan stajlarda doldurulmayacak).</c:v>
                </c:pt>
                <c:pt idx="5">
                  <c:v>Uygulamalar genel olarak yararlıydı.</c:v>
                </c:pt>
              </c:strCache>
            </c:strRef>
          </c:cat>
          <c:val>
            <c:numRef>
              <c:f>[7]Sayfa1!$B$6:$G$6</c:f>
              <c:numCache>
                <c:formatCode>General</c:formatCode>
                <c:ptCount val="6"/>
                <c:pt idx="0">
                  <c:v>3.7714285714285714</c:v>
                </c:pt>
                <c:pt idx="1">
                  <c:v>3.9428571428571431</c:v>
                </c:pt>
                <c:pt idx="2">
                  <c:v>3.7142857142857144</c:v>
                </c:pt>
                <c:pt idx="3">
                  <c:v>3.6</c:v>
                </c:pt>
                <c:pt idx="4">
                  <c:v>3.6285714285714286</c:v>
                </c:pt>
                <c:pt idx="5">
                  <c:v>3.6857142857142855</c:v>
                </c:pt>
              </c:numCache>
            </c:numRef>
          </c:val>
          <c:extLst>
            <c:ext xmlns:c16="http://schemas.microsoft.com/office/drawing/2014/chart" uri="{C3380CC4-5D6E-409C-BE32-E72D297353CC}">
              <c16:uniqueId val="{00000001-A07E-4961-BB12-8AF1E7E6AEAC}"/>
            </c:ext>
          </c:extLst>
        </c:ser>
        <c:dLbls>
          <c:showLegendKey val="0"/>
          <c:showVal val="0"/>
          <c:showCatName val="0"/>
          <c:showSerName val="0"/>
          <c:showPercent val="0"/>
          <c:showBubbleSize val="0"/>
        </c:dLbls>
        <c:gapWidth val="219"/>
        <c:overlap val="-27"/>
        <c:axId val="1991762976"/>
        <c:axId val="1991766720"/>
      </c:barChart>
      <c:catAx>
        <c:axId val="199176297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5400000" spcFirstLastPara="1" vertOverflow="ellipsis"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1991766720"/>
        <c:crosses val="autoZero"/>
        <c:auto val="1"/>
        <c:lblAlgn val="ctr"/>
        <c:lblOffset val="100"/>
        <c:noMultiLvlLbl val="0"/>
      </c:catAx>
      <c:valAx>
        <c:axId val="1991766720"/>
        <c:scaling>
          <c:orientation val="minMax"/>
          <c:max val="5"/>
          <c:min val="0"/>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1991762976"/>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tr-TR"/>
    </a:p>
  </c:txPr>
  <c:externalData r:id="rId3">
    <c:autoUpdate val="0"/>
  </c:externalData>
</c:chartSpace>
</file>

<file path=word/charts/chart2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tr-T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tr-TR"/>
              <a:t>Çocuk</a:t>
            </a:r>
            <a:r>
              <a:rPr lang="tr-TR" baseline="0"/>
              <a:t> Sağ. ve Hastalıkları Ana Bilim Dalı</a:t>
            </a:r>
          </a:p>
          <a:p>
            <a:pPr>
              <a:defRPr/>
            </a:pPr>
            <a:r>
              <a:rPr lang="tr-TR" baseline="0"/>
              <a:t> Staj Değerlendirmesi</a:t>
            </a:r>
            <a:endParaRPr lang="en-US"/>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tr-TR"/>
        </a:p>
      </c:txPr>
    </c:title>
    <c:autoTitleDeleted val="0"/>
    <c:plotArea>
      <c:layout/>
      <c:barChart>
        <c:barDir val="col"/>
        <c:grouping val="clustered"/>
        <c:varyColors val="0"/>
        <c:ser>
          <c:idx val="0"/>
          <c:order val="0"/>
          <c:tx>
            <c:strRef>
              <c:f>'C:\Users\genel\Desktop\2021 Anketler\[çocuk sağ.ve hast..xlsx]Sayfa1'!$A$10</c:f>
              <c:strCache>
                <c:ptCount val="1"/>
                <c:pt idx="0">
                  <c:v>ortalama</c:v>
                </c:pt>
              </c:strCache>
            </c:strRef>
          </c:tx>
          <c:spPr>
            <a:solidFill>
              <a:schemeClr val="accent1"/>
            </a:solidFill>
            <a:ln>
              <a:noFill/>
            </a:ln>
            <a:effectLst/>
          </c:spPr>
          <c:invertIfNegative val="0"/>
          <c:dLbls>
            <c:dLbl>
              <c:idx val="2"/>
              <c:tx>
                <c:rich>
                  <a:bodyPr rot="-5400000" spcFirstLastPara="1" vertOverflow="ellipsis" wrap="square" lIns="38100" tIns="19050" rIns="38100" bIns="19050" anchor="ctr" anchorCtr="1">
                    <a:spAutoFit/>
                  </a:bodyPr>
                  <a:lstStyle/>
                  <a:p>
                    <a:pPr>
                      <a:defRPr sz="1050" b="1" i="0" u="none" strike="noStrike" kern="1200" baseline="0">
                        <a:solidFill>
                          <a:schemeClr val="tx1">
                            <a:lumMod val="75000"/>
                            <a:lumOff val="25000"/>
                          </a:schemeClr>
                        </a:solidFill>
                        <a:latin typeface="+mn-lt"/>
                        <a:ea typeface="+mn-ea"/>
                        <a:cs typeface="+mn-cs"/>
                      </a:defRPr>
                    </a:pPr>
                    <a:fld id="{6F62185E-74F1-4907-A595-9FBEB7C0A58F}" type="VALUE">
                      <a:rPr lang="en-US" b="0"/>
                      <a:pPr>
                        <a:defRPr sz="1050" b="1"/>
                      </a:pPr>
                      <a:t>[DEĞER]</a:t>
                    </a:fld>
                    <a:endParaRPr lang="tr-TR"/>
                  </a:p>
                </c:rich>
              </c:tx>
              <c:numFmt formatCode="#,##0.0" sourceLinked="0"/>
              <c:spPr>
                <a:noFill/>
                <a:ln>
                  <a:noFill/>
                </a:ln>
                <a:effectLst/>
              </c:spPr>
              <c:txPr>
                <a:bodyPr rot="-5400000" spcFirstLastPara="1" vertOverflow="ellipsis" wrap="square" lIns="38100" tIns="19050" rIns="38100" bIns="19050" anchor="ctr" anchorCtr="1">
                  <a:spAutoFit/>
                </a:bodyPr>
                <a:lstStyle/>
                <a:p>
                  <a:pPr>
                    <a:defRPr sz="1050" b="1" i="0" u="none" strike="noStrike" kern="1200" baseline="0">
                      <a:solidFill>
                        <a:schemeClr val="tx1">
                          <a:lumMod val="75000"/>
                          <a:lumOff val="25000"/>
                        </a:schemeClr>
                      </a:solidFill>
                      <a:latin typeface="+mn-lt"/>
                      <a:ea typeface="+mn-ea"/>
                      <a:cs typeface="+mn-cs"/>
                    </a:defRPr>
                  </a:pPr>
                  <a:endParaRPr lang="tr-TR"/>
                </a:p>
              </c:txPr>
              <c:dLblPos val="outEnd"/>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0-A39E-4F97-AD3C-1BE04B7E9755}"/>
                </c:ext>
              </c:extLst>
            </c:dLbl>
            <c:numFmt formatCode="#,##0.0" sourceLinked="0"/>
            <c:spPr>
              <a:noFill/>
              <a:ln>
                <a:noFill/>
              </a:ln>
              <a:effectLst/>
            </c:spPr>
            <c:txPr>
              <a:bodyPr rot="-5400000" spcFirstLastPara="1" vertOverflow="ellipsis"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[14]Sayfa1!$B$9:$H$9</c:f>
              <c:strCache>
                <c:ptCount val="7"/>
                <c:pt idx="0">
                  <c:v>Stajın başında staj tanıtımı yapılıp, amaç ve öğrenim hedefleri sunuldu.</c:v>
                </c:pt>
                <c:pt idx="1">
                  <c:v>Stajın  içeriği bu amaç ve öğrenim hedeflerini karşılıyordu.</c:v>
                </c:pt>
                <c:pt idx="2">
                  <c:v>Bizlerle olumlu bir iletişim sağlandı, soru sormamıza imkan tanındı.</c:v>
                </c:pt>
                <c:pt idx="3">
                  <c:v>Staj ilan edilen ders programına uygun yürütüldü </c:v>
                </c:pt>
                <c:pt idx="4">
                  <c:v>Ders konuları ile ilgili kaynakça sunuldu.</c:v>
                </c:pt>
                <c:pt idx="5">
                  <c:v>Stajın süresi iyi organize edilmişti.</c:v>
                </c:pt>
                <c:pt idx="6">
                  <c:v>Staj genel olarak yararlıydı.</c:v>
                </c:pt>
              </c:strCache>
            </c:strRef>
          </c:cat>
          <c:val>
            <c:numRef>
              <c:f>[14]Sayfa1!$B$10:$H$10</c:f>
              <c:numCache>
                <c:formatCode>General</c:formatCode>
                <c:ptCount val="7"/>
                <c:pt idx="0">
                  <c:v>4.4806944444444445</c:v>
                </c:pt>
                <c:pt idx="1">
                  <c:v>4.2293055555555554</c:v>
                </c:pt>
                <c:pt idx="2">
                  <c:v>4.5979166666666664</c:v>
                </c:pt>
                <c:pt idx="3">
                  <c:v>4.0422222222222226</c:v>
                </c:pt>
                <c:pt idx="4">
                  <c:v>4.1423611111111107</c:v>
                </c:pt>
                <c:pt idx="5">
                  <c:v>3.3306944444444442</c:v>
                </c:pt>
                <c:pt idx="6">
                  <c:v>4.0165277777777781</c:v>
                </c:pt>
              </c:numCache>
            </c:numRef>
          </c:val>
          <c:extLst>
            <c:ext xmlns:c16="http://schemas.microsoft.com/office/drawing/2014/chart" uri="{C3380CC4-5D6E-409C-BE32-E72D297353CC}">
              <c16:uniqueId val="{00000001-A39E-4F97-AD3C-1BE04B7E9755}"/>
            </c:ext>
          </c:extLst>
        </c:ser>
        <c:dLbls>
          <c:showLegendKey val="0"/>
          <c:showVal val="0"/>
          <c:showCatName val="0"/>
          <c:showSerName val="0"/>
          <c:showPercent val="0"/>
          <c:showBubbleSize val="0"/>
        </c:dLbls>
        <c:gapWidth val="219"/>
        <c:overlap val="-27"/>
        <c:axId val="296986271"/>
        <c:axId val="296990847"/>
      </c:barChart>
      <c:catAx>
        <c:axId val="296986271"/>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5400000" spcFirstLastPara="1" vertOverflow="ellipsis"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296990847"/>
        <c:crosses val="autoZero"/>
        <c:auto val="1"/>
        <c:lblAlgn val="ctr"/>
        <c:lblOffset val="100"/>
        <c:noMultiLvlLbl val="0"/>
      </c:catAx>
      <c:valAx>
        <c:axId val="296990847"/>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296986271"/>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tr-TR"/>
    </a:p>
  </c:txPr>
  <c:externalData r:id="rId3">
    <c:autoUpdate val="0"/>
  </c:externalData>
</c:chartSpace>
</file>

<file path=word/charts/chart2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tr-T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tr-TR"/>
              <a:t>Çocuk</a:t>
            </a:r>
            <a:r>
              <a:rPr lang="tr-TR" baseline="0"/>
              <a:t> Sağlığı  ve Has. Ana Bilim Dalı</a:t>
            </a:r>
          </a:p>
          <a:p>
            <a:pPr>
              <a:defRPr/>
            </a:pPr>
            <a:r>
              <a:rPr lang="tr-TR" baseline="0"/>
              <a:t>Staj Uygulama Değerlendirmesi</a:t>
            </a:r>
            <a:endParaRPr lang="tr-T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tr-TR"/>
        </a:p>
      </c:txPr>
    </c:title>
    <c:autoTitleDeleted val="0"/>
    <c:plotArea>
      <c:layout/>
      <c:barChart>
        <c:barDir val="col"/>
        <c:grouping val="clustered"/>
        <c:varyColors val="0"/>
        <c:ser>
          <c:idx val="0"/>
          <c:order val="0"/>
          <c:spPr>
            <a:solidFill>
              <a:schemeClr val="accent1"/>
            </a:solidFill>
            <a:ln>
              <a:noFill/>
            </a:ln>
            <a:effectLst/>
          </c:spPr>
          <c:invertIfNegative val="0"/>
          <c:dLbls>
            <c:dLbl>
              <c:idx val="1"/>
              <c:numFmt formatCode="#,##0.0" sourceLinked="0"/>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chemeClr val="tx1">
                          <a:lumMod val="75000"/>
                          <a:lumOff val="25000"/>
                        </a:schemeClr>
                      </a:solidFill>
                      <a:latin typeface="+mn-lt"/>
                      <a:ea typeface="+mn-ea"/>
                      <a:cs typeface="+mn-cs"/>
                    </a:defRPr>
                  </a:pPr>
                  <a:endParaRPr lang="tr-TR"/>
                </a:p>
              </c:txPr>
              <c:dLblPos val="outEnd"/>
              <c:showLegendKey val="0"/>
              <c:showVal val="1"/>
              <c:showCatName val="0"/>
              <c:showSerName val="0"/>
              <c:showPercent val="0"/>
              <c:showBubbleSize val="0"/>
              <c:extLst>
                <c:ext xmlns:c16="http://schemas.microsoft.com/office/drawing/2014/chart" uri="{C3380CC4-5D6E-409C-BE32-E72D297353CC}">
                  <c16:uniqueId val="{00000000-3E32-47DB-AB14-4DCAB69CD423}"/>
                </c:ext>
              </c:extLst>
            </c:dLbl>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[10]Sayfa1!$C$6:$H$6</c:f>
              <c:strCache>
                <c:ptCount val="6"/>
                <c:pt idx="0">
                  <c:v>Uygulamaların amaçları ve hedefleri belliydi.</c:v>
                </c:pt>
                <c:pt idx="1">
                  <c:v>Uygulamalar gösterilirken bizleri yargılamadan sorulamıza net yanıtlar verildi.</c:v>
                </c:pt>
                <c:pt idx="2">
                  <c:v>Uygulamaların süresi iyi organize edildi (zamanında başladı ve bitti).</c:v>
                </c:pt>
                <c:pt idx="3">
                  <c:v>Bizim uygulamalarımız izlendi ve biz uygulama yaparken yaptıklarımız hakkında geri bildirim verildi.</c:v>
                </c:pt>
                <c:pt idx="4">
                  <c:v>Hasta veya ailesiyle iletişim kurma becerilerini nasıl geliştireceğimiz gösterildi.( Hasta muayenesi bulunmayan stajlarda doldurulmayacak).</c:v>
                </c:pt>
                <c:pt idx="5">
                  <c:v>Uygulamalar genel olarak yararlıydı.</c:v>
                </c:pt>
              </c:strCache>
            </c:strRef>
          </c:cat>
          <c:val>
            <c:numRef>
              <c:f>[10]Sayfa1!$C$7:$H$7</c:f>
              <c:numCache>
                <c:formatCode>General</c:formatCode>
                <c:ptCount val="6"/>
                <c:pt idx="0">
                  <c:v>4.1818181818181817</c:v>
                </c:pt>
                <c:pt idx="1">
                  <c:v>4.2727272727272725</c:v>
                </c:pt>
                <c:pt idx="2">
                  <c:v>4.1212121212121211</c:v>
                </c:pt>
                <c:pt idx="3">
                  <c:v>4</c:v>
                </c:pt>
                <c:pt idx="4">
                  <c:v>4.0606060606060606</c:v>
                </c:pt>
                <c:pt idx="5">
                  <c:v>3.8181818181818183</c:v>
                </c:pt>
              </c:numCache>
            </c:numRef>
          </c:val>
          <c:extLst>
            <c:ext xmlns:c16="http://schemas.microsoft.com/office/drawing/2014/chart" uri="{C3380CC4-5D6E-409C-BE32-E72D297353CC}">
              <c16:uniqueId val="{00000001-3E32-47DB-AB14-4DCAB69CD423}"/>
            </c:ext>
          </c:extLst>
        </c:ser>
        <c:dLbls>
          <c:showLegendKey val="0"/>
          <c:showVal val="0"/>
          <c:showCatName val="0"/>
          <c:showSerName val="0"/>
          <c:showPercent val="0"/>
          <c:showBubbleSize val="0"/>
        </c:dLbls>
        <c:gapWidth val="219"/>
        <c:overlap val="-27"/>
        <c:axId val="410649696"/>
        <c:axId val="410646784"/>
      </c:barChart>
      <c:catAx>
        <c:axId val="41064969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5400000" spcFirstLastPara="1" vertOverflow="ellipsis"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410646784"/>
        <c:crosses val="autoZero"/>
        <c:auto val="1"/>
        <c:lblAlgn val="ctr"/>
        <c:lblOffset val="100"/>
        <c:noMultiLvlLbl val="0"/>
      </c:catAx>
      <c:valAx>
        <c:axId val="41064678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410649696"/>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tr-TR"/>
    </a:p>
  </c:txPr>
  <c:externalData r:id="rId3">
    <c:autoUpdate val="0"/>
  </c:externalData>
</c:chartSpace>
</file>

<file path=word/charts/chart3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tr-T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İç H</a:t>
            </a:r>
            <a:r>
              <a:rPr lang="tr-TR"/>
              <a:t>astalıkları</a:t>
            </a:r>
            <a:r>
              <a:rPr lang="tr-TR" baseline="0"/>
              <a:t> Ana Bilim Dalı</a:t>
            </a:r>
          </a:p>
          <a:p>
            <a:pPr>
              <a:defRPr/>
            </a:pPr>
            <a:r>
              <a:rPr lang="tr-TR" baseline="0"/>
              <a:t> Staj Değerlendirmesi</a:t>
            </a:r>
            <a:endParaRPr lang="en-US"/>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tr-TR"/>
        </a:p>
      </c:txPr>
    </c:title>
    <c:autoTitleDeleted val="0"/>
    <c:plotArea>
      <c:layout/>
      <c:barChart>
        <c:barDir val="col"/>
        <c:grouping val="clustered"/>
        <c:varyColors val="0"/>
        <c:ser>
          <c:idx val="0"/>
          <c:order val="0"/>
          <c:spPr>
            <a:solidFill>
              <a:schemeClr val="accent1"/>
            </a:solidFill>
            <a:ln>
              <a:noFill/>
            </a:ln>
            <a:effectLst/>
          </c:spPr>
          <c:invertIfNegative val="0"/>
          <c:dLbls>
            <c:dLbl>
              <c:idx val="2"/>
              <c:tx>
                <c:rich>
                  <a:bodyPr rot="0" spcFirstLastPara="1" vertOverflow="ellipsis" vert="horz" wrap="square" lIns="38100" tIns="19050" rIns="38100" bIns="19050" anchor="ctr" anchorCtr="1">
                    <a:spAutoFit/>
                  </a:bodyPr>
                  <a:lstStyle/>
                  <a:p>
                    <a:pPr>
                      <a:defRPr sz="1100" b="1" i="0" u="none" strike="noStrike" kern="1200" baseline="0">
                        <a:solidFill>
                          <a:schemeClr val="tx1">
                            <a:lumMod val="75000"/>
                            <a:lumOff val="25000"/>
                          </a:schemeClr>
                        </a:solidFill>
                        <a:latin typeface="+mn-lt"/>
                        <a:ea typeface="+mn-ea"/>
                        <a:cs typeface="+mn-cs"/>
                      </a:defRPr>
                    </a:pPr>
                    <a:fld id="{439B3279-ED0F-4190-9943-5E21A8CC7E1C}" type="VALUE">
                      <a:rPr lang="en-US" b="0"/>
                      <a:pPr>
                        <a:defRPr sz="1100" b="1"/>
                      </a:pPr>
                      <a:t>[DEĞER]</a:t>
                    </a:fld>
                    <a:endParaRPr lang="tr-TR"/>
                  </a:p>
                </c:rich>
              </c:tx>
              <c:numFmt formatCode="#,##0.0" sourceLinked="0"/>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chemeClr val="tx1">
                          <a:lumMod val="75000"/>
                          <a:lumOff val="25000"/>
                        </a:schemeClr>
                      </a:solidFill>
                      <a:latin typeface="+mn-lt"/>
                      <a:ea typeface="+mn-ea"/>
                      <a:cs typeface="+mn-cs"/>
                    </a:defRPr>
                  </a:pPr>
                  <a:endParaRPr lang="tr-TR"/>
                </a:p>
              </c:txPr>
              <c:dLblPos val="outEnd"/>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0-37F3-46EA-8679-96554713FE19}"/>
                </c:ext>
              </c:extLst>
            </c:dLbl>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[31]Sayfa1!$B$10:$H$10</c:f>
              <c:strCache>
                <c:ptCount val="7"/>
                <c:pt idx="0">
                  <c:v>Stajın başında staj tanıtımı yapılıp, amaç ve öğrenim hedefleri sunuldu.</c:v>
                </c:pt>
                <c:pt idx="1">
                  <c:v>Stajın  içeriği bu amaç ve öğrenim hedeflerini karşılıyordu.</c:v>
                </c:pt>
                <c:pt idx="2">
                  <c:v>Bizlerle olumlu bir iletişim sağlandı, soru sormamıza imkan tanındı.</c:v>
                </c:pt>
                <c:pt idx="3">
                  <c:v>Staj ilan edilen ders programına uygun yürütüldü </c:v>
                </c:pt>
                <c:pt idx="4">
                  <c:v>Ders konuları ile ilgili kaynakça sunuldu.</c:v>
                </c:pt>
                <c:pt idx="5">
                  <c:v>Stajın süresi iyi organize edilmişti.</c:v>
                </c:pt>
                <c:pt idx="6">
                  <c:v>Staj genel olarak yararlıydı.</c:v>
                </c:pt>
              </c:strCache>
            </c:strRef>
          </c:cat>
          <c:val>
            <c:numRef>
              <c:f>[31]Sayfa1!$B$11:$H$11</c:f>
              <c:numCache>
                <c:formatCode>General</c:formatCode>
                <c:ptCount val="7"/>
                <c:pt idx="0">
                  <c:v>3.5718181818181818</c:v>
                </c:pt>
                <c:pt idx="1">
                  <c:v>4.1395454545454546</c:v>
                </c:pt>
                <c:pt idx="2">
                  <c:v>4.5039393939393939</c:v>
                </c:pt>
                <c:pt idx="3">
                  <c:v>4.2065909090909095</c:v>
                </c:pt>
                <c:pt idx="4">
                  <c:v>3.99</c:v>
                </c:pt>
                <c:pt idx="5">
                  <c:v>3.5328030303030302</c:v>
                </c:pt>
                <c:pt idx="6">
                  <c:v>4.0674242424242424</c:v>
                </c:pt>
              </c:numCache>
            </c:numRef>
          </c:val>
          <c:extLst>
            <c:ext xmlns:c16="http://schemas.microsoft.com/office/drawing/2014/chart" uri="{C3380CC4-5D6E-409C-BE32-E72D297353CC}">
              <c16:uniqueId val="{00000001-37F3-46EA-8679-96554713FE19}"/>
            </c:ext>
          </c:extLst>
        </c:ser>
        <c:dLbls>
          <c:showLegendKey val="0"/>
          <c:showVal val="0"/>
          <c:showCatName val="0"/>
          <c:showSerName val="0"/>
          <c:showPercent val="0"/>
          <c:showBubbleSize val="0"/>
        </c:dLbls>
        <c:gapWidth val="219"/>
        <c:overlap val="-27"/>
        <c:axId val="344146672"/>
        <c:axId val="344145008"/>
      </c:barChart>
      <c:catAx>
        <c:axId val="34414667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5400000" spcFirstLastPara="1" vertOverflow="ellipsis"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344145008"/>
        <c:crosses val="autoZero"/>
        <c:auto val="1"/>
        <c:lblAlgn val="ctr"/>
        <c:lblOffset val="100"/>
        <c:noMultiLvlLbl val="0"/>
      </c:catAx>
      <c:valAx>
        <c:axId val="344145008"/>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344146672"/>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tr-TR"/>
    </a:p>
  </c:txPr>
  <c:externalData r:id="rId3">
    <c:autoUpdate val="0"/>
  </c:externalData>
</c:chartSpace>
</file>

<file path=word/charts/chart3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tr-T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tr-TR"/>
              <a:t>İç</a:t>
            </a:r>
            <a:r>
              <a:rPr lang="tr-TR" baseline="0"/>
              <a:t> Hastalıkları Ana Bilim Dalı </a:t>
            </a:r>
          </a:p>
          <a:p>
            <a:pPr>
              <a:defRPr/>
            </a:pPr>
            <a:r>
              <a:rPr lang="tr-TR" baseline="0"/>
              <a:t>Staj Uygulama Değerlendirmesi</a:t>
            </a:r>
            <a:endParaRPr lang="tr-T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tr-TR"/>
        </a:p>
      </c:txPr>
    </c:title>
    <c:autoTitleDeleted val="0"/>
    <c:plotArea>
      <c:layout/>
      <c:barChart>
        <c:barDir val="col"/>
        <c:grouping val="clustered"/>
        <c:varyColors val="0"/>
        <c:ser>
          <c:idx val="0"/>
          <c:order val="0"/>
          <c:spPr>
            <a:solidFill>
              <a:schemeClr val="accent1"/>
            </a:solidFill>
            <a:ln>
              <a:noFill/>
            </a:ln>
            <a:effectLst/>
          </c:spPr>
          <c:invertIfNegative val="0"/>
          <c:dLbls>
            <c:dLbl>
              <c:idx val="2"/>
              <c:tx>
                <c:rich>
                  <a:bodyPr rot="0" spcFirstLastPara="1" vertOverflow="ellipsis" vert="horz" wrap="square" lIns="38100" tIns="19050" rIns="38100" bIns="19050" anchor="ctr" anchorCtr="1">
                    <a:spAutoFit/>
                  </a:bodyPr>
                  <a:lstStyle/>
                  <a:p>
                    <a:pPr>
                      <a:defRPr sz="1100" b="1" i="0" u="none" strike="noStrike" kern="1200" baseline="0">
                        <a:solidFill>
                          <a:schemeClr val="tx1">
                            <a:lumMod val="75000"/>
                            <a:lumOff val="25000"/>
                          </a:schemeClr>
                        </a:solidFill>
                        <a:latin typeface="+mn-lt"/>
                        <a:ea typeface="+mn-ea"/>
                        <a:cs typeface="+mn-cs"/>
                      </a:defRPr>
                    </a:pPr>
                    <a:fld id="{9079B853-0C8F-4DF5-8314-74C36CFB79E5}" type="VALUE">
                      <a:rPr lang="en-US" b="0"/>
                      <a:pPr>
                        <a:defRPr sz="1100" b="1"/>
                      </a:pPr>
                      <a:t>[DEĞER]</a:t>
                    </a:fld>
                    <a:endParaRPr lang="tr-TR"/>
                  </a:p>
                </c:rich>
              </c:tx>
              <c:numFmt formatCode="#,##0.0" sourceLinked="0"/>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chemeClr val="tx1">
                          <a:lumMod val="75000"/>
                          <a:lumOff val="25000"/>
                        </a:schemeClr>
                      </a:solidFill>
                      <a:latin typeface="+mn-lt"/>
                      <a:ea typeface="+mn-ea"/>
                      <a:cs typeface="+mn-cs"/>
                    </a:defRPr>
                  </a:pPr>
                  <a:endParaRPr lang="tr-TR"/>
                </a:p>
              </c:txPr>
              <c:dLblPos val="outEnd"/>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0-FE03-4A4D-A7EF-A258C4E1B05B}"/>
                </c:ext>
              </c:extLst>
            </c:dLbl>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[30]Sayfa1!$B$7:$G$7</c:f>
              <c:strCache>
                <c:ptCount val="6"/>
                <c:pt idx="0">
                  <c:v>Uygulamaların amaçları ve hedefleri belliydi.</c:v>
                </c:pt>
                <c:pt idx="1">
                  <c:v>Uygulamalar gösterilirken bizleri yargılamadan sorulamıza net yanıtlar verildi.</c:v>
                </c:pt>
                <c:pt idx="2">
                  <c:v>Uygulamaların süresi iyi organize edildi (zamanında başladı ve bitti).</c:v>
                </c:pt>
                <c:pt idx="3">
                  <c:v>Bizim uygulamalarımız izlendi ve biz uygulama yaparken yaptıklarımız hakkında geri bildirim verildi.</c:v>
                </c:pt>
                <c:pt idx="4">
                  <c:v>Hasta veya ailesiyle iletişim kurma becerilerini nasıl geliştireceğimiz gösterildi.( Hasta muayenesi bulunmayan stajlarda doldurulmayacak).</c:v>
                </c:pt>
                <c:pt idx="5">
                  <c:v>Uygulamalar genel olarak yararlıydı.</c:v>
                </c:pt>
              </c:strCache>
            </c:strRef>
          </c:cat>
          <c:val>
            <c:numRef>
              <c:f>[30]Sayfa1!$B$8:$G$8</c:f>
              <c:numCache>
                <c:formatCode>General</c:formatCode>
                <c:ptCount val="6"/>
                <c:pt idx="0">
                  <c:v>4</c:v>
                </c:pt>
                <c:pt idx="1">
                  <c:v>4.0588235294117645</c:v>
                </c:pt>
                <c:pt idx="2">
                  <c:v>4.0882352941176467</c:v>
                </c:pt>
                <c:pt idx="3">
                  <c:v>3.8235294117647061</c:v>
                </c:pt>
                <c:pt idx="4">
                  <c:v>3.8823529411764706</c:v>
                </c:pt>
                <c:pt idx="5">
                  <c:v>3.8529411764705883</c:v>
                </c:pt>
              </c:numCache>
            </c:numRef>
          </c:val>
          <c:extLst>
            <c:ext xmlns:c16="http://schemas.microsoft.com/office/drawing/2014/chart" uri="{C3380CC4-5D6E-409C-BE32-E72D297353CC}">
              <c16:uniqueId val="{00000001-FE03-4A4D-A7EF-A258C4E1B05B}"/>
            </c:ext>
          </c:extLst>
        </c:ser>
        <c:dLbls>
          <c:showLegendKey val="0"/>
          <c:showVal val="0"/>
          <c:showCatName val="0"/>
          <c:showSerName val="0"/>
          <c:showPercent val="0"/>
          <c:showBubbleSize val="0"/>
        </c:dLbls>
        <c:gapWidth val="219"/>
        <c:overlap val="-27"/>
        <c:axId val="335965088"/>
        <c:axId val="335965504"/>
      </c:barChart>
      <c:catAx>
        <c:axId val="33596508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5400000" spcFirstLastPara="1" vertOverflow="ellipsis"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335965504"/>
        <c:crosses val="autoZero"/>
        <c:auto val="1"/>
        <c:lblAlgn val="ctr"/>
        <c:lblOffset val="100"/>
        <c:noMultiLvlLbl val="0"/>
      </c:catAx>
      <c:valAx>
        <c:axId val="335965504"/>
        <c:scaling>
          <c:orientation val="minMax"/>
          <c:max val="5"/>
          <c:min val="0"/>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335965088"/>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tr-TR"/>
    </a:p>
  </c:txPr>
  <c:externalData r:id="rId3">
    <c:autoUpdate val="0"/>
  </c:externalData>
</c:chartSpace>
</file>

<file path=word/charts/chart3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tr-T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Kadın </a:t>
            </a:r>
            <a:r>
              <a:rPr lang="tr-TR"/>
              <a:t>Hastalıkları ve </a:t>
            </a:r>
            <a:r>
              <a:rPr lang="en-US"/>
              <a:t>Doğum </a:t>
            </a:r>
            <a:r>
              <a:rPr lang="tr-TR"/>
              <a:t>Ana Bilim Dalı</a:t>
            </a:r>
            <a:r>
              <a:rPr lang="tr-TR" baseline="0"/>
              <a:t> </a:t>
            </a:r>
          </a:p>
          <a:p>
            <a:pPr>
              <a:defRPr/>
            </a:pPr>
            <a:r>
              <a:rPr lang="tr-TR" baseline="0"/>
              <a:t>Staj Değerlendirmesi</a:t>
            </a:r>
          </a:p>
          <a:p>
            <a:pPr>
              <a:defRPr/>
            </a:pPr>
            <a:endParaRPr lang="en-US"/>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tr-TR"/>
        </a:p>
      </c:txPr>
    </c:title>
    <c:autoTitleDeleted val="0"/>
    <c:plotArea>
      <c:layout/>
      <c:barChart>
        <c:barDir val="col"/>
        <c:grouping val="clustered"/>
        <c:varyColors val="0"/>
        <c:ser>
          <c:idx val="0"/>
          <c:order val="0"/>
          <c:spPr>
            <a:solidFill>
              <a:schemeClr val="accent1"/>
            </a:solidFill>
            <a:ln>
              <a:noFill/>
            </a:ln>
            <a:effectLst/>
          </c:spPr>
          <c:invertIfNegative val="0"/>
          <c:dLbls>
            <c:dLbl>
              <c:idx val="2"/>
              <c:tx>
                <c:rich>
                  <a:bodyPr/>
                  <a:lstStyle/>
                  <a:p>
                    <a:fld id="{48904C24-8BC5-4EF4-894D-D5909CBF10DF}" type="VALUE">
                      <a:rPr lang="en-US" sz="1100" b="0"/>
                      <a:pPr/>
                      <a:t>[DEĞER]</a:t>
                    </a:fld>
                    <a:endParaRPr lang="tr-TR"/>
                  </a:p>
                </c:rich>
              </c:tx>
              <c:dLblPos val="outEnd"/>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0-F0FF-4FBC-930F-009ADB2C1A17}"/>
                </c:ext>
              </c:extLst>
            </c:dLbl>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[45]Sayfa1!$C$11:$I$11</c:f>
              <c:strCache>
                <c:ptCount val="7"/>
                <c:pt idx="0">
                  <c:v>Stajın başında staj tanıtımı yapılıp, amaç ve öğrenim hedefleri sunuldu.</c:v>
                </c:pt>
                <c:pt idx="1">
                  <c:v>Stajın  içeriği bu amaç ve öğrenim hedeflerini karşılıyordu.</c:v>
                </c:pt>
                <c:pt idx="2">
                  <c:v>Bizlerle olumlu bir iletişim sağlandı, soru sormamıza imkan tanındı.</c:v>
                </c:pt>
                <c:pt idx="3">
                  <c:v>Staj ilan edilen ders programına uygun yürütüldü </c:v>
                </c:pt>
                <c:pt idx="4">
                  <c:v>Ders konuları ile ilgili kaynakça sunuldu.</c:v>
                </c:pt>
                <c:pt idx="5">
                  <c:v>Stajın süresi iyi organize edilmişti.</c:v>
                </c:pt>
                <c:pt idx="6">
                  <c:v>Staj genel olarak yararlıydı.</c:v>
                </c:pt>
              </c:strCache>
            </c:strRef>
          </c:cat>
          <c:val>
            <c:numRef>
              <c:f>[45]Sayfa1!$C$12:$I$12</c:f>
              <c:numCache>
                <c:formatCode>General</c:formatCode>
                <c:ptCount val="7"/>
                <c:pt idx="0">
                  <c:v>3.5715909090909093</c:v>
                </c:pt>
                <c:pt idx="1">
                  <c:v>4.3693181818181817</c:v>
                </c:pt>
                <c:pt idx="2">
                  <c:v>4.6090909090909093</c:v>
                </c:pt>
                <c:pt idx="3">
                  <c:v>4.2948863636363628</c:v>
                </c:pt>
                <c:pt idx="4">
                  <c:v>4.0465909090909093</c:v>
                </c:pt>
                <c:pt idx="5">
                  <c:v>3.6384469696969699</c:v>
                </c:pt>
                <c:pt idx="6">
                  <c:v>4.1503787878787879</c:v>
                </c:pt>
              </c:numCache>
            </c:numRef>
          </c:val>
          <c:extLst>
            <c:ext xmlns:c16="http://schemas.microsoft.com/office/drawing/2014/chart" uri="{C3380CC4-5D6E-409C-BE32-E72D297353CC}">
              <c16:uniqueId val="{00000001-F0FF-4FBC-930F-009ADB2C1A17}"/>
            </c:ext>
          </c:extLst>
        </c:ser>
        <c:dLbls>
          <c:showLegendKey val="0"/>
          <c:showVal val="0"/>
          <c:showCatName val="0"/>
          <c:showSerName val="0"/>
          <c:showPercent val="0"/>
          <c:showBubbleSize val="0"/>
        </c:dLbls>
        <c:gapWidth val="219"/>
        <c:overlap val="-27"/>
        <c:axId val="1942901551"/>
        <c:axId val="1942900303"/>
      </c:barChart>
      <c:catAx>
        <c:axId val="1942901551"/>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5400000" spcFirstLastPara="1" vertOverflow="ellipsis"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1942900303"/>
        <c:crosses val="autoZero"/>
        <c:auto val="1"/>
        <c:lblAlgn val="ctr"/>
        <c:lblOffset val="100"/>
        <c:noMultiLvlLbl val="0"/>
      </c:catAx>
      <c:valAx>
        <c:axId val="1942900303"/>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1942901551"/>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tr-TR"/>
    </a:p>
  </c:txPr>
  <c:externalData r:id="rId3">
    <c:autoUpdate val="0"/>
  </c:externalData>
</c:chartSpace>
</file>

<file path=word/charts/chart3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tr-T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Kadın Hastalıkları ve</a:t>
            </a:r>
            <a:r>
              <a:rPr lang="tr-TR"/>
              <a:t> Doğum Ana Bilim Dalı</a:t>
            </a:r>
          </a:p>
          <a:p>
            <a:pPr>
              <a:defRPr/>
            </a:pPr>
            <a:r>
              <a:rPr lang="tr-TR"/>
              <a:t> Staj Uygulama Değerlendirmesi </a:t>
            </a:r>
            <a:r>
              <a:rPr lang="en-US"/>
              <a:t> </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tr-TR"/>
        </a:p>
      </c:txPr>
    </c:title>
    <c:autoTitleDeleted val="0"/>
    <c:plotArea>
      <c:layout/>
      <c:barChart>
        <c:barDir val="col"/>
        <c:grouping val="clustered"/>
        <c:varyColors val="0"/>
        <c:ser>
          <c:idx val="0"/>
          <c:order val="0"/>
          <c:spPr>
            <a:solidFill>
              <a:schemeClr val="accent1"/>
            </a:solidFill>
            <a:ln>
              <a:noFill/>
            </a:ln>
            <a:effectLst/>
          </c:spPr>
          <c:invertIfNegative val="0"/>
          <c:dLbls>
            <c:dLbl>
              <c:idx val="1"/>
              <c:tx>
                <c:rich>
                  <a:bodyPr rot="0" spcFirstLastPara="1" vertOverflow="ellipsis" vert="horz" wrap="square" lIns="38100" tIns="19050" rIns="38100" bIns="19050" anchor="ctr" anchorCtr="1">
                    <a:spAutoFit/>
                  </a:bodyPr>
                  <a:lstStyle/>
                  <a:p>
                    <a:pPr>
                      <a:defRPr sz="1100" b="1" i="0" u="none" strike="noStrike" kern="1200" baseline="0">
                        <a:solidFill>
                          <a:schemeClr val="tx1">
                            <a:lumMod val="75000"/>
                            <a:lumOff val="25000"/>
                          </a:schemeClr>
                        </a:solidFill>
                        <a:latin typeface="+mn-lt"/>
                        <a:ea typeface="+mn-ea"/>
                        <a:cs typeface="+mn-cs"/>
                      </a:defRPr>
                    </a:pPr>
                    <a:fld id="{52060076-14EC-4DA9-B6F6-08FDAF71B706}" type="VALUE">
                      <a:rPr lang="en-US" b="0"/>
                      <a:pPr>
                        <a:defRPr sz="1100" b="1"/>
                      </a:pPr>
                      <a:t>[DEĞER]</a:t>
                    </a:fld>
                    <a:endParaRPr lang="tr-TR"/>
                  </a:p>
                </c:rich>
              </c:tx>
              <c:numFmt formatCode="#,##0.0" sourceLinked="0"/>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chemeClr val="tx1">
                          <a:lumMod val="75000"/>
                          <a:lumOff val="25000"/>
                        </a:schemeClr>
                      </a:solidFill>
                      <a:latin typeface="+mn-lt"/>
                      <a:ea typeface="+mn-ea"/>
                      <a:cs typeface="+mn-cs"/>
                    </a:defRPr>
                  </a:pPr>
                  <a:endParaRPr lang="tr-TR"/>
                </a:p>
              </c:txPr>
              <c:dLblPos val="outEnd"/>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0-B3C6-44A8-90C1-A645717474B7}"/>
                </c:ext>
              </c:extLst>
            </c:dLbl>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[46]Sayfa1!$B$8:$G$8</c:f>
              <c:strCache>
                <c:ptCount val="6"/>
                <c:pt idx="0">
                  <c:v>Uygulamaların amaçları ve hedefleri belliydi.</c:v>
                </c:pt>
                <c:pt idx="1">
                  <c:v>Uygulamalar gösterilirken bizleri yargılamadan sorulamıza net yanıtlar verildi.</c:v>
                </c:pt>
                <c:pt idx="2">
                  <c:v>Uygulamaların süresi iyi organize edildi (zamanında başladı ve bitti).</c:v>
                </c:pt>
                <c:pt idx="3">
                  <c:v>Bizim uygulamalarımız izlendi ve biz uygulama yaparken yaptıklarımız hakkında geri bildirim verildi.</c:v>
                </c:pt>
                <c:pt idx="4">
                  <c:v>Hasta veya ailesiyle iletişim kurma becerilerini nasıl geliştireceğimiz gösterildi.( Hasta muayenesi bulunmayan stajlarda doldurulmayacak).</c:v>
                </c:pt>
                <c:pt idx="5">
                  <c:v>Uygulamalar genel olarak yararlıydı.</c:v>
                </c:pt>
              </c:strCache>
            </c:strRef>
          </c:cat>
          <c:val>
            <c:numRef>
              <c:f>[46]Sayfa1!$B$9:$G$9</c:f>
              <c:numCache>
                <c:formatCode>General</c:formatCode>
                <c:ptCount val="6"/>
                <c:pt idx="0">
                  <c:v>3.3714285714285714</c:v>
                </c:pt>
                <c:pt idx="1">
                  <c:v>3.6285714285714286</c:v>
                </c:pt>
                <c:pt idx="2">
                  <c:v>3.4571428571428573</c:v>
                </c:pt>
                <c:pt idx="3">
                  <c:v>3.0285714285714285</c:v>
                </c:pt>
                <c:pt idx="4">
                  <c:v>2.9714285714285715</c:v>
                </c:pt>
                <c:pt idx="5">
                  <c:v>2.9428571428571431</c:v>
                </c:pt>
              </c:numCache>
            </c:numRef>
          </c:val>
          <c:extLst>
            <c:ext xmlns:c16="http://schemas.microsoft.com/office/drawing/2014/chart" uri="{C3380CC4-5D6E-409C-BE32-E72D297353CC}">
              <c16:uniqueId val="{00000001-B3C6-44A8-90C1-A645717474B7}"/>
            </c:ext>
          </c:extLst>
        </c:ser>
        <c:dLbls>
          <c:showLegendKey val="0"/>
          <c:showVal val="0"/>
          <c:showCatName val="0"/>
          <c:showSerName val="0"/>
          <c:showPercent val="0"/>
          <c:showBubbleSize val="0"/>
        </c:dLbls>
        <c:gapWidth val="219"/>
        <c:overlap val="-27"/>
        <c:axId val="2035790031"/>
        <c:axId val="2035794191"/>
      </c:barChart>
      <c:catAx>
        <c:axId val="2035790031"/>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5400000" spcFirstLastPara="1" vertOverflow="ellipsis"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2035794191"/>
        <c:crosses val="autoZero"/>
        <c:auto val="1"/>
        <c:lblAlgn val="ctr"/>
        <c:lblOffset val="100"/>
        <c:noMultiLvlLbl val="0"/>
      </c:catAx>
      <c:valAx>
        <c:axId val="2035794191"/>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2035790031"/>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tr-TR"/>
    </a:p>
  </c:txPr>
  <c:externalData r:id="rId3">
    <c:autoUpdate val="0"/>
  </c:externalData>
</c:chartSpace>
</file>

<file path=word/charts/chart3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tr-T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tr-TR"/>
              <a:t>Halk Sağlığı Staj Değerlendirmesi</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tr-TR"/>
        </a:p>
      </c:txPr>
    </c:title>
    <c:autoTitleDeleted val="0"/>
    <c:plotArea>
      <c:layout/>
      <c:barChart>
        <c:barDir val="col"/>
        <c:grouping val="clustered"/>
        <c:varyColors val="0"/>
        <c:ser>
          <c:idx val="0"/>
          <c:order val="0"/>
          <c:spPr>
            <a:solidFill>
              <a:schemeClr val="accent1"/>
            </a:solidFill>
            <a:ln>
              <a:noFill/>
            </a:ln>
            <a:effectLst/>
          </c:spPr>
          <c:invertIfNegative val="0"/>
          <c:dLbls>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Sayfa1!$O$1533:$U$1533</c:f>
              <c:strCache>
                <c:ptCount val="7"/>
                <c:pt idx="0">
                  <c:v>Stajın başında staj tanıtımı yapılıp, amaç ve öğrenim hedefleri sunuldu.</c:v>
                </c:pt>
                <c:pt idx="1">
                  <c:v>Stajın  içeriği bu amaç ve öğrenim hedeflerini karşılıyordu.</c:v>
                </c:pt>
                <c:pt idx="2">
                  <c:v>Bizlerle olumlu bir iletişim sağlandı, soru sormamıza imkan tanındı.</c:v>
                </c:pt>
                <c:pt idx="3">
                  <c:v>Staj ilan edilen ders programına uygun yürütüldü </c:v>
                </c:pt>
                <c:pt idx="4">
                  <c:v>Ders konuları ile ilgili kaynakça sunuldu.</c:v>
                </c:pt>
                <c:pt idx="5">
                  <c:v>Stajın süresi iyi organize edilmişti.</c:v>
                </c:pt>
                <c:pt idx="6">
                  <c:v>Staj genel olarak yararlıydı.</c:v>
                </c:pt>
              </c:strCache>
            </c:strRef>
          </c:cat>
          <c:val>
            <c:numRef>
              <c:f>Sayfa1!$O$1534:$U$1534</c:f>
              <c:numCache>
                <c:formatCode>0.00_ ;\-0.00\ </c:formatCode>
                <c:ptCount val="7"/>
                <c:pt idx="0">
                  <c:v>4.3499999999999996</c:v>
                </c:pt>
                <c:pt idx="1">
                  <c:v>4.5199999999999996</c:v>
                </c:pt>
                <c:pt idx="2">
                  <c:v>4.74</c:v>
                </c:pt>
                <c:pt idx="3">
                  <c:v>4.55</c:v>
                </c:pt>
                <c:pt idx="4">
                  <c:v>4.46</c:v>
                </c:pt>
                <c:pt idx="5">
                  <c:v>4.16</c:v>
                </c:pt>
                <c:pt idx="6">
                  <c:v>4.21</c:v>
                </c:pt>
              </c:numCache>
            </c:numRef>
          </c:val>
          <c:extLst>
            <c:ext xmlns:c16="http://schemas.microsoft.com/office/drawing/2014/chart" uri="{C3380CC4-5D6E-409C-BE32-E72D297353CC}">
              <c16:uniqueId val="{00000000-38B2-4969-930C-D41F3FD7E46F}"/>
            </c:ext>
          </c:extLst>
        </c:ser>
        <c:dLbls>
          <c:dLblPos val="outEnd"/>
          <c:showLegendKey val="0"/>
          <c:showVal val="1"/>
          <c:showCatName val="0"/>
          <c:showSerName val="0"/>
          <c:showPercent val="0"/>
          <c:showBubbleSize val="0"/>
        </c:dLbls>
        <c:gapWidth val="219"/>
        <c:overlap val="-27"/>
        <c:axId val="677603656"/>
        <c:axId val="677604312"/>
      </c:barChart>
      <c:catAx>
        <c:axId val="67760365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677604312"/>
        <c:crosses val="autoZero"/>
        <c:auto val="1"/>
        <c:lblAlgn val="ctr"/>
        <c:lblOffset val="100"/>
        <c:noMultiLvlLbl val="0"/>
      </c:catAx>
      <c:valAx>
        <c:axId val="677604312"/>
        <c:scaling>
          <c:orientation val="minMax"/>
          <c:min val="0"/>
        </c:scaling>
        <c:delete val="0"/>
        <c:axPos val="l"/>
        <c:majorGridlines>
          <c:spPr>
            <a:ln w="9525" cap="flat" cmpd="sng" algn="ctr">
              <a:solidFill>
                <a:schemeClr val="tx1">
                  <a:lumMod val="15000"/>
                  <a:lumOff val="85000"/>
                </a:schemeClr>
              </a:solidFill>
              <a:round/>
            </a:ln>
            <a:effectLst/>
          </c:spPr>
        </c:majorGridlines>
        <c:numFmt formatCode="0.0_ ;\-0.0\ "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677603656"/>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tr-TR"/>
    </a:p>
  </c:txPr>
  <c:externalData r:id="rId3">
    <c:autoUpdate val="0"/>
  </c:externalData>
</c:chartSpace>
</file>

<file path=word/charts/chart3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tr-T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tr-TR"/>
              <a:t>Dönem 5 </a:t>
            </a:r>
            <a:r>
              <a:rPr lang="tr-TR" baseline="0"/>
              <a:t> Stajları</a:t>
            </a:r>
            <a:endParaRPr lang="tr-T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tr-TR"/>
        </a:p>
      </c:txPr>
    </c:title>
    <c:autoTitleDeleted val="0"/>
    <c:plotArea>
      <c:layout/>
      <c:barChart>
        <c:barDir val="col"/>
        <c:grouping val="clustered"/>
        <c:varyColors val="0"/>
        <c:ser>
          <c:idx val="0"/>
          <c:order val="0"/>
          <c:tx>
            <c:strRef>
              <c:f>Sayfa1!$B$1</c:f>
              <c:strCache>
                <c:ptCount val="1"/>
                <c:pt idx="0">
                  <c:v>Stajın başında staj tanıtımı yapılıp, amaç ve öğrenim hedefleri sunuldu.</c:v>
                </c:pt>
              </c:strCache>
            </c:strRef>
          </c:tx>
          <c:spPr>
            <a:solidFill>
              <a:schemeClr val="accent1"/>
            </a:solidFill>
            <a:ln>
              <a:noFill/>
            </a:ln>
            <a:effectLst/>
          </c:spPr>
          <c:invertIfNegative val="0"/>
          <c:cat>
            <c:strRef>
              <c:f>Sayfa1!$A$2:$A$16</c:f>
              <c:strCache>
                <c:ptCount val="15"/>
                <c:pt idx="0">
                  <c:v>Acil Tıp</c:v>
                </c:pt>
                <c:pt idx="1">
                  <c:v>Adli Tıp</c:v>
                </c:pt>
                <c:pt idx="2">
                  <c:v>Dermatoloji</c:v>
                </c:pt>
                <c:pt idx="3">
                  <c:v>Dolaşım</c:v>
                </c:pt>
                <c:pt idx="4">
                  <c:v>Enfeksiyon</c:v>
                </c:pt>
                <c:pt idx="5">
                  <c:v>FTR</c:v>
                </c:pt>
                <c:pt idx="6">
                  <c:v>Göz</c:v>
                </c:pt>
                <c:pt idx="7">
                  <c:v>KBB</c:v>
                </c:pt>
                <c:pt idx="8">
                  <c:v>Nöroloji</c:v>
                </c:pt>
                <c:pt idx="9">
                  <c:v>Ortopedi</c:v>
                </c:pt>
                <c:pt idx="10">
                  <c:v>Psikiyatri</c:v>
                </c:pt>
                <c:pt idx="11">
                  <c:v>Radyoloji</c:v>
                </c:pt>
                <c:pt idx="12">
                  <c:v>Rasyonel Farmakoterapi</c:v>
                </c:pt>
                <c:pt idx="13">
                  <c:v>Solunum</c:v>
                </c:pt>
                <c:pt idx="14">
                  <c:v>Üroloji</c:v>
                </c:pt>
              </c:strCache>
            </c:strRef>
          </c:cat>
          <c:val>
            <c:numRef>
              <c:f>Sayfa1!$B$2:$B$16</c:f>
              <c:numCache>
                <c:formatCode>0.0</c:formatCode>
                <c:ptCount val="15"/>
                <c:pt idx="0">
                  <c:v>4.4204545454545459</c:v>
                </c:pt>
                <c:pt idx="1">
                  <c:v>4.4047619047619051</c:v>
                </c:pt>
                <c:pt idx="2">
                  <c:v>4.5648148148148149</c:v>
                </c:pt>
                <c:pt idx="3">
                  <c:v>4.1485690235690234</c:v>
                </c:pt>
                <c:pt idx="4">
                  <c:v>4.3657407407407405</c:v>
                </c:pt>
                <c:pt idx="5">
                  <c:v>4.6180555555555554</c:v>
                </c:pt>
                <c:pt idx="6">
                  <c:v>4.181878306878307</c:v>
                </c:pt>
                <c:pt idx="7">
                  <c:v>4.1969696969696964</c:v>
                </c:pt>
                <c:pt idx="8">
                  <c:v>4.4067460317460316</c:v>
                </c:pt>
                <c:pt idx="9">
                  <c:v>4.4652777777777777</c:v>
                </c:pt>
                <c:pt idx="10">
                  <c:v>4.4523809523809526</c:v>
                </c:pt>
                <c:pt idx="11">
                  <c:v>4.5634920634920642</c:v>
                </c:pt>
                <c:pt idx="12">
                  <c:v>4.3434523809523808</c:v>
                </c:pt>
                <c:pt idx="13">
                  <c:v>4.330413105413105</c:v>
                </c:pt>
                <c:pt idx="14">
                  <c:v>4.0059523809523805</c:v>
                </c:pt>
              </c:numCache>
            </c:numRef>
          </c:val>
          <c:extLst>
            <c:ext xmlns:c16="http://schemas.microsoft.com/office/drawing/2014/chart" uri="{C3380CC4-5D6E-409C-BE32-E72D297353CC}">
              <c16:uniqueId val="{00000000-5515-4431-9826-ABFCE3BDB29C}"/>
            </c:ext>
          </c:extLst>
        </c:ser>
        <c:ser>
          <c:idx val="1"/>
          <c:order val="1"/>
          <c:tx>
            <c:strRef>
              <c:f>Sayfa1!$C$1</c:f>
              <c:strCache>
                <c:ptCount val="1"/>
                <c:pt idx="0">
                  <c:v>Stajın  içeriği bu amaç ve öğrenim hedeflerini karşılıyordu.</c:v>
                </c:pt>
              </c:strCache>
            </c:strRef>
          </c:tx>
          <c:spPr>
            <a:solidFill>
              <a:schemeClr val="accent2"/>
            </a:solidFill>
            <a:ln>
              <a:noFill/>
            </a:ln>
            <a:effectLst/>
          </c:spPr>
          <c:invertIfNegative val="0"/>
          <c:cat>
            <c:strRef>
              <c:f>Sayfa1!$A$2:$A$16</c:f>
              <c:strCache>
                <c:ptCount val="15"/>
                <c:pt idx="0">
                  <c:v>Acil Tıp</c:v>
                </c:pt>
                <c:pt idx="1">
                  <c:v>Adli Tıp</c:v>
                </c:pt>
                <c:pt idx="2">
                  <c:v>Dermatoloji</c:v>
                </c:pt>
                <c:pt idx="3">
                  <c:v>Dolaşım</c:v>
                </c:pt>
                <c:pt idx="4">
                  <c:v>Enfeksiyon</c:v>
                </c:pt>
                <c:pt idx="5">
                  <c:v>FTR</c:v>
                </c:pt>
                <c:pt idx="6">
                  <c:v>Göz</c:v>
                </c:pt>
                <c:pt idx="7">
                  <c:v>KBB</c:v>
                </c:pt>
                <c:pt idx="8">
                  <c:v>Nöroloji</c:v>
                </c:pt>
                <c:pt idx="9">
                  <c:v>Ortopedi</c:v>
                </c:pt>
                <c:pt idx="10">
                  <c:v>Psikiyatri</c:v>
                </c:pt>
                <c:pt idx="11">
                  <c:v>Radyoloji</c:v>
                </c:pt>
                <c:pt idx="12">
                  <c:v>Rasyonel Farmakoterapi</c:v>
                </c:pt>
                <c:pt idx="13">
                  <c:v>Solunum</c:v>
                </c:pt>
                <c:pt idx="14">
                  <c:v>Üroloji</c:v>
                </c:pt>
              </c:strCache>
            </c:strRef>
          </c:cat>
          <c:val>
            <c:numRef>
              <c:f>Sayfa1!$C$2:$C$16</c:f>
              <c:numCache>
                <c:formatCode>0.0</c:formatCode>
                <c:ptCount val="15"/>
                <c:pt idx="0">
                  <c:v>4.4646464646464645</c:v>
                </c:pt>
                <c:pt idx="1">
                  <c:v>4.2083333333333339</c:v>
                </c:pt>
                <c:pt idx="2">
                  <c:v>4.5092592592592595</c:v>
                </c:pt>
                <c:pt idx="3">
                  <c:v>4.2020202020202024</c:v>
                </c:pt>
                <c:pt idx="4">
                  <c:v>4.4564814814814815</c:v>
                </c:pt>
                <c:pt idx="5">
                  <c:v>4.5625</c:v>
                </c:pt>
                <c:pt idx="6">
                  <c:v>4.2976190476190474</c:v>
                </c:pt>
                <c:pt idx="7">
                  <c:v>4.3194444444444446</c:v>
                </c:pt>
                <c:pt idx="8">
                  <c:v>4.503968253968254</c:v>
                </c:pt>
                <c:pt idx="9">
                  <c:v>4.5347222222222223</c:v>
                </c:pt>
                <c:pt idx="10">
                  <c:v>4.5386904761904763</c:v>
                </c:pt>
                <c:pt idx="11">
                  <c:v>4.587301587301587</c:v>
                </c:pt>
                <c:pt idx="12">
                  <c:v>4.2952380952380951</c:v>
                </c:pt>
                <c:pt idx="13">
                  <c:v>4.3611823361823365</c:v>
                </c:pt>
                <c:pt idx="14">
                  <c:v>4.0892857142857144</c:v>
                </c:pt>
              </c:numCache>
            </c:numRef>
          </c:val>
          <c:extLst>
            <c:ext xmlns:c16="http://schemas.microsoft.com/office/drawing/2014/chart" uri="{C3380CC4-5D6E-409C-BE32-E72D297353CC}">
              <c16:uniqueId val="{00000001-5515-4431-9826-ABFCE3BDB29C}"/>
            </c:ext>
          </c:extLst>
        </c:ser>
        <c:ser>
          <c:idx val="2"/>
          <c:order val="2"/>
          <c:tx>
            <c:strRef>
              <c:f>Sayfa1!$D$1</c:f>
              <c:strCache>
                <c:ptCount val="1"/>
                <c:pt idx="0">
                  <c:v>Bizlerle olumlu bir iletişim sağlandı, soru sormamıza imkan tanındı.</c:v>
                </c:pt>
              </c:strCache>
            </c:strRef>
          </c:tx>
          <c:spPr>
            <a:solidFill>
              <a:schemeClr val="accent3"/>
            </a:solidFill>
            <a:ln>
              <a:noFill/>
            </a:ln>
            <a:effectLst/>
          </c:spPr>
          <c:invertIfNegative val="0"/>
          <c:cat>
            <c:strRef>
              <c:f>Sayfa1!$A$2:$A$16</c:f>
              <c:strCache>
                <c:ptCount val="15"/>
                <c:pt idx="0">
                  <c:v>Acil Tıp</c:v>
                </c:pt>
                <c:pt idx="1">
                  <c:v>Adli Tıp</c:v>
                </c:pt>
                <c:pt idx="2">
                  <c:v>Dermatoloji</c:v>
                </c:pt>
                <c:pt idx="3">
                  <c:v>Dolaşım</c:v>
                </c:pt>
                <c:pt idx="4">
                  <c:v>Enfeksiyon</c:v>
                </c:pt>
                <c:pt idx="5">
                  <c:v>FTR</c:v>
                </c:pt>
                <c:pt idx="6">
                  <c:v>Göz</c:v>
                </c:pt>
                <c:pt idx="7">
                  <c:v>KBB</c:v>
                </c:pt>
                <c:pt idx="8">
                  <c:v>Nöroloji</c:v>
                </c:pt>
                <c:pt idx="9">
                  <c:v>Ortopedi</c:v>
                </c:pt>
                <c:pt idx="10">
                  <c:v>Psikiyatri</c:v>
                </c:pt>
                <c:pt idx="11">
                  <c:v>Radyoloji</c:v>
                </c:pt>
                <c:pt idx="12">
                  <c:v>Rasyonel Farmakoterapi</c:v>
                </c:pt>
                <c:pt idx="13">
                  <c:v>Solunum</c:v>
                </c:pt>
                <c:pt idx="14">
                  <c:v>Üroloji</c:v>
                </c:pt>
              </c:strCache>
            </c:strRef>
          </c:cat>
          <c:val>
            <c:numRef>
              <c:f>Sayfa1!$D$2:$D$16</c:f>
              <c:numCache>
                <c:formatCode>0.0</c:formatCode>
                <c:ptCount val="15"/>
                <c:pt idx="0">
                  <c:v>4.5921717171717171</c:v>
                </c:pt>
                <c:pt idx="1">
                  <c:v>4.5277777777777777</c:v>
                </c:pt>
                <c:pt idx="2">
                  <c:v>4.4351851851851851</c:v>
                </c:pt>
                <c:pt idx="3">
                  <c:v>4.2787878787878784</c:v>
                </c:pt>
                <c:pt idx="4">
                  <c:v>4.6787037037037038</c:v>
                </c:pt>
                <c:pt idx="5">
                  <c:v>4.5763888888888884</c:v>
                </c:pt>
                <c:pt idx="6">
                  <c:v>4.4365079365079358</c:v>
                </c:pt>
                <c:pt idx="7">
                  <c:v>4.5151515151515147</c:v>
                </c:pt>
                <c:pt idx="8">
                  <c:v>4.7910052910052903</c:v>
                </c:pt>
                <c:pt idx="9">
                  <c:v>4.5874999999999995</c:v>
                </c:pt>
                <c:pt idx="10">
                  <c:v>4.6273809523809524</c:v>
                </c:pt>
                <c:pt idx="11">
                  <c:v>4.6587301587301591</c:v>
                </c:pt>
                <c:pt idx="12">
                  <c:v>4.7767857142857144</c:v>
                </c:pt>
                <c:pt idx="13">
                  <c:v>4.4841880341880342</c:v>
                </c:pt>
                <c:pt idx="14">
                  <c:v>4.6736111111111116</c:v>
                </c:pt>
              </c:numCache>
            </c:numRef>
          </c:val>
          <c:extLst>
            <c:ext xmlns:c16="http://schemas.microsoft.com/office/drawing/2014/chart" uri="{C3380CC4-5D6E-409C-BE32-E72D297353CC}">
              <c16:uniqueId val="{00000002-5515-4431-9826-ABFCE3BDB29C}"/>
            </c:ext>
          </c:extLst>
        </c:ser>
        <c:ser>
          <c:idx val="3"/>
          <c:order val="3"/>
          <c:tx>
            <c:strRef>
              <c:f>Sayfa1!$E$1</c:f>
              <c:strCache>
                <c:ptCount val="1"/>
                <c:pt idx="0">
                  <c:v>Staj ilan edilen ders programına uygun yürütüldü </c:v>
                </c:pt>
              </c:strCache>
            </c:strRef>
          </c:tx>
          <c:spPr>
            <a:solidFill>
              <a:schemeClr val="accent4"/>
            </a:solidFill>
            <a:ln>
              <a:noFill/>
            </a:ln>
            <a:effectLst/>
          </c:spPr>
          <c:invertIfNegative val="0"/>
          <c:cat>
            <c:strRef>
              <c:f>Sayfa1!$A$2:$A$16</c:f>
              <c:strCache>
                <c:ptCount val="15"/>
                <c:pt idx="0">
                  <c:v>Acil Tıp</c:v>
                </c:pt>
                <c:pt idx="1">
                  <c:v>Adli Tıp</c:v>
                </c:pt>
                <c:pt idx="2">
                  <c:v>Dermatoloji</c:v>
                </c:pt>
                <c:pt idx="3">
                  <c:v>Dolaşım</c:v>
                </c:pt>
                <c:pt idx="4">
                  <c:v>Enfeksiyon</c:v>
                </c:pt>
                <c:pt idx="5">
                  <c:v>FTR</c:v>
                </c:pt>
                <c:pt idx="6">
                  <c:v>Göz</c:v>
                </c:pt>
                <c:pt idx="7">
                  <c:v>KBB</c:v>
                </c:pt>
                <c:pt idx="8">
                  <c:v>Nöroloji</c:v>
                </c:pt>
                <c:pt idx="9">
                  <c:v>Ortopedi</c:v>
                </c:pt>
                <c:pt idx="10">
                  <c:v>Psikiyatri</c:v>
                </c:pt>
                <c:pt idx="11">
                  <c:v>Radyoloji</c:v>
                </c:pt>
                <c:pt idx="12">
                  <c:v>Rasyonel Farmakoterapi</c:v>
                </c:pt>
                <c:pt idx="13">
                  <c:v>Solunum</c:v>
                </c:pt>
                <c:pt idx="14">
                  <c:v>Üroloji</c:v>
                </c:pt>
              </c:strCache>
            </c:strRef>
          </c:cat>
          <c:val>
            <c:numRef>
              <c:f>Sayfa1!$E$2:$E$16</c:f>
              <c:numCache>
                <c:formatCode>0.0</c:formatCode>
                <c:ptCount val="15"/>
                <c:pt idx="0">
                  <c:v>4.6338383838383832</c:v>
                </c:pt>
                <c:pt idx="1">
                  <c:v>4.416666666666667</c:v>
                </c:pt>
                <c:pt idx="2">
                  <c:v>4.4259259259259265</c:v>
                </c:pt>
                <c:pt idx="3">
                  <c:v>4.1951178451178448</c:v>
                </c:pt>
                <c:pt idx="4">
                  <c:v>4.583333333333333</c:v>
                </c:pt>
                <c:pt idx="5">
                  <c:v>4.6805555555555554</c:v>
                </c:pt>
                <c:pt idx="6">
                  <c:v>4.4920634920634921</c:v>
                </c:pt>
                <c:pt idx="7">
                  <c:v>4.1717171717171722</c:v>
                </c:pt>
                <c:pt idx="8">
                  <c:v>4.6567460317460316</c:v>
                </c:pt>
                <c:pt idx="9">
                  <c:v>4.7777777777777777</c:v>
                </c:pt>
                <c:pt idx="10">
                  <c:v>4.4107142857142856</c:v>
                </c:pt>
                <c:pt idx="11">
                  <c:v>4.6587301587301591</c:v>
                </c:pt>
                <c:pt idx="12">
                  <c:v>4.479166666666667</c:v>
                </c:pt>
                <c:pt idx="13">
                  <c:v>4.4834045584045583</c:v>
                </c:pt>
                <c:pt idx="14">
                  <c:v>4.691468253968254</c:v>
                </c:pt>
              </c:numCache>
            </c:numRef>
          </c:val>
          <c:extLst>
            <c:ext xmlns:c16="http://schemas.microsoft.com/office/drawing/2014/chart" uri="{C3380CC4-5D6E-409C-BE32-E72D297353CC}">
              <c16:uniqueId val="{00000003-5515-4431-9826-ABFCE3BDB29C}"/>
            </c:ext>
          </c:extLst>
        </c:ser>
        <c:ser>
          <c:idx val="4"/>
          <c:order val="4"/>
          <c:tx>
            <c:strRef>
              <c:f>Sayfa1!$F$1</c:f>
              <c:strCache>
                <c:ptCount val="1"/>
                <c:pt idx="0">
                  <c:v>Ders konuları ile ilgili kaynakça sunuldu.</c:v>
                </c:pt>
              </c:strCache>
            </c:strRef>
          </c:tx>
          <c:spPr>
            <a:solidFill>
              <a:schemeClr val="accent5"/>
            </a:solidFill>
            <a:ln>
              <a:noFill/>
            </a:ln>
            <a:effectLst/>
          </c:spPr>
          <c:invertIfNegative val="0"/>
          <c:cat>
            <c:strRef>
              <c:f>Sayfa1!$A$2:$A$16</c:f>
              <c:strCache>
                <c:ptCount val="15"/>
                <c:pt idx="0">
                  <c:v>Acil Tıp</c:v>
                </c:pt>
                <c:pt idx="1">
                  <c:v>Adli Tıp</c:v>
                </c:pt>
                <c:pt idx="2">
                  <c:v>Dermatoloji</c:v>
                </c:pt>
                <c:pt idx="3">
                  <c:v>Dolaşım</c:v>
                </c:pt>
                <c:pt idx="4">
                  <c:v>Enfeksiyon</c:v>
                </c:pt>
                <c:pt idx="5">
                  <c:v>FTR</c:v>
                </c:pt>
                <c:pt idx="6">
                  <c:v>Göz</c:v>
                </c:pt>
                <c:pt idx="7">
                  <c:v>KBB</c:v>
                </c:pt>
                <c:pt idx="8">
                  <c:v>Nöroloji</c:v>
                </c:pt>
                <c:pt idx="9">
                  <c:v>Ortopedi</c:v>
                </c:pt>
                <c:pt idx="10">
                  <c:v>Psikiyatri</c:v>
                </c:pt>
                <c:pt idx="11">
                  <c:v>Radyoloji</c:v>
                </c:pt>
                <c:pt idx="12">
                  <c:v>Rasyonel Farmakoterapi</c:v>
                </c:pt>
                <c:pt idx="13">
                  <c:v>Solunum</c:v>
                </c:pt>
                <c:pt idx="14">
                  <c:v>Üroloji</c:v>
                </c:pt>
              </c:strCache>
            </c:strRef>
          </c:cat>
          <c:val>
            <c:numRef>
              <c:f>Sayfa1!$F$2:$F$16</c:f>
              <c:numCache>
                <c:formatCode>0.0</c:formatCode>
                <c:ptCount val="15"/>
                <c:pt idx="0">
                  <c:v>4.3093434343434343</c:v>
                </c:pt>
                <c:pt idx="1">
                  <c:v>4.1329365079365079</c:v>
                </c:pt>
                <c:pt idx="2">
                  <c:v>4.1759259259259265</c:v>
                </c:pt>
                <c:pt idx="3">
                  <c:v>3.8425084175084177</c:v>
                </c:pt>
                <c:pt idx="4">
                  <c:v>4.3990740740740746</c:v>
                </c:pt>
                <c:pt idx="5">
                  <c:v>4</c:v>
                </c:pt>
                <c:pt idx="6">
                  <c:v>3.9120370370370376</c:v>
                </c:pt>
                <c:pt idx="7">
                  <c:v>3.8434343434343439</c:v>
                </c:pt>
                <c:pt idx="8">
                  <c:v>4.272486772486773</c:v>
                </c:pt>
                <c:pt idx="9">
                  <c:v>3.9375</c:v>
                </c:pt>
                <c:pt idx="10">
                  <c:v>4.2315476190476193</c:v>
                </c:pt>
                <c:pt idx="11">
                  <c:v>4.166666666666667</c:v>
                </c:pt>
                <c:pt idx="12">
                  <c:v>4.5101190476190478</c:v>
                </c:pt>
                <c:pt idx="13">
                  <c:v>4.1824074074074078</c:v>
                </c:pt>
                <c:pt idx="14">
                  <c:v>3.7301587301587307</c:v>
                </c:pt>
              </c:numCache>
            </c:numRef>
          </c:val>
          <c:extLst>
            <c:ext xmlns:c16="http://schemas.microsoft.com/office/drawing/2014/chart" uri="{C3380CC4-5D6E-409C-BE32-E72D297353CC}">
              <c16:uniqueId val="{00000004-5515-4431-9826-ABFCE3BDB29C}"/>
            </c:ext>
          </c:extLst>
        </c:ser>
        <c:ser>
          <c:idx val="5"/>
          <c:order val="5"/>
          <c:tx>
            <c:strRef>
              <c:f>Sayfa1!$G$1</c:f>
              <c:strCache>
                <c:ptCount val="1"/>
                <c:pt idx="0">
                  <c:v>Stajın süresi iyi organize edilmişti.</c:v>
                </c:pt>
              </c:strCache>
            </c:strRef>
          </c:tx>
          <c:spPr>
            <a:solidFill>
              <a:schemeClr val="accent6"/>
            </a:solidFill>
            <a:ln>
              <a:noFill/>
            </a:ln>
            <a:effectLst/>
          </c:spPr>
          <c:invertIfNegative val="0"/>
          <c:cat>
            <c:strRef>
              <c:f>Sayfa1!$A$2:$A$16</c:f>
              <c:strCache>
                <c:ptCount val="15"/>
                <c:pt idx="0">
                  <c:v>Acil Tıp</c:v>
                </c:pt>
                <c:pt idx="1">
                  <c:v>Adli Tıp</c:v>
                </c:pt>
                <c:pt idx="2">
                  <c:v>Dermatoloji</c:v>
                </c:pt>
                <c:pt idx="3">
                  <c:v>Dolaşım</c:v>
                </c:pt>
                <c:pt idx="4">
                  <c:v>Enfeksiyon</c:v>
                </c:pt>
                <c:pt idx="5">
                  <c:v>FTR</c:v>
                </c:pt>
                <c:pt idx="6">
                  <c:v>Göz</c:v>
                </c:pt>
                <c:pt idx="7">
                  <c:v>KBB</c:v>
                </c:pt>
                <c:pt idx="8">
                  <c:v>Nöroloji</c:v>
                </c:pt>
                <c:pt idx="9">
                  <c:v>Ortopedi</c:v>
                </c:pt>
                <c:pt idx="10">
                  <c:v>Psikiyatri</c:v>
                </c:pt>
                <c:pt idx="11">
                  <c:v>Radyoloji</c:v>
                </c:pt>
                <c:pt idx="12">
                  <c:v>Rasyonel Farmakoterapi</c:v>
                </c:pt>
                <c:pt idx="13">
                  <c:v>Solunum</c:v>
                </c:pt>
                <c:pt idx="14">
                  <c:v>Üroloji</c:v>
                </c:pt>
              </c:strCache>
            </c:strRef>
          </c:cat>
          <c:val>
            <c:numRef>
              <c:f>Sayfa1!$G$2:$G$16</c:f>
              <c:numCache>
                <c:formatCode>0.0</c:formatCode>
                <c:ptCount val="15"/>
                <c:pt idx="0">
                  <c:v>3.8484848484848491</c:v>
                </c:pt>
                <c:pt idx="1">
                  <c:v>4.3650793650793647</c:v>
                </c:pt>
                <c:pt idx="2">
                  <c:v>4.3703703703703702</c:v>
                </c:pt>
                <c:pt idx="3">
                  <c:v>3.584090909090909</c:v>
                </c:pt>
                <c:pt idx="4">
                  <c:v>4.3870370370370368</c:v>
                </c:pt>
                <c:pt idx="5">
                  <c:v>4.041666666666667</c:v>
                </c:pt>
                <c:pt idx="6">
                  <c:v>4.3869047619047619</c:v>
                </c:pt>
                <c:pt idx="7">
                  <c:v>4.0984848484848486</c:v>
                </c:pt>
                <c:pt idx="8">
                  <c:v>4.5687830687830688</c:v>
                </c:pt>
                <c:pt idx="9">
                  <c:v>4.5777777777777784</c:v>
                </c:pt>
                <c:pt idx="10">
                  <c:v>4.2440476190476195</c:v>
                </c:pt>
                <c:pt idx="11">
                  <c:v>3.8095238095238098</c:v>
                </c:pt>
                <c:pt idx="12">
                  <c:v>4.2333333333333334</c:v>
                </c:pt>
                <c:pt idx="13">
                  <c:v>3.953846153846154</c:v>
                </c:pt>
                <c:pt idx="14">
                  <c:v>3.4543650793650795</c:v>
                </c:pt>
              </c:numCache>
            </c:numRef>
          </c:val>
          <c:extLst>
            <c:ext xmlns:c16="http://schemas.microsoft.com/office/drawing/2014/chart" uri="{C3380CC4-5D6E-409C-BE32-E72D297353CC}">
              <c16:uniqueId val="{00000005-5515-4431-9826-ABFCE3BDB29C}"/>
            </c:ext>
          </c:extLst>
        </c:ser>
        <c:ser>
          <c:idx val="6"/>
          <c:order val="6"/>
          <c:tx>
            <c:strRef>
              <c:f>Sayfa1!$H$1</c:f>
              <c:strCache>
                <c:ptCount val="1"/>
                <c:pt idx="0">
                  <c:v>Staj genel olarak yararlıydı.</c:v>
                </c:pt>
              </c:strCache>
            </c:strRef>
          </c:tx>
          <c:spPr>
            <a:solidFill>
              <a:schemeClr val="accent1">
                <a:lumMod val="60000"/>
              </a:schemeClr>
            </a:solidFill>
            <a:ln>
              <a:noFill/>
            </a:ln>
            <a:effectLst/>
          </c:spPr>
          <c:invertIfNegative val="0"/>
          <c:cat>
            <c:strRef>
              <c:f>Sayfa1!$A$2:$A$16</c:f>
              <c:strCache>
                <c:ptCount val="15"/>
                <c:pt idx="0">
                  <c:v>Acil Tıp</c:v>
                </c:pt>
                <c:pt idx="1">
                  <c:v>Adli Tıp</c:v>
                </c:pt>
                <c:pt idx="2">
                  <c:v>Dermatoloji</c:v>
                </c:pt>
                <c:pt idx="3">
                  <c:v>Dolaşım</c:v>
                </c:pt>
                <c:pt idx="4">
                  <c:v>Enfeksiyon</c:v>
                </c:pt>
                <c:pt idx="5">
                  <c:v>FTR</c:v>
                </c:pt>
                <c:pt idx="6">
                  <c:v>Göz</c:v>
                </c:pt>
                <c:pt idx="7">
                  <c:v>KBB</c:v>
                </c:pt>
                <c:pt idx="8">
                  <c:v>Nöroloji</c:v>
                </c:pt>
                <c:pt idx="9">
                  <c:v>Ortopedi</c:v>
                </c:pt>
                <c:pt idx="10">
                  <c:v>Psikiyatri</c:v>
                </c:pt>
                <c:pt idx="11">
                  <c:v>Radyoloji</c:v>
                </c:pt>
                <c:pt idx="12">
                  <c:v>Rasyonel Farmakoterapi</c:v>
                </c:pt>
                <c:pt idx="13">
                  <c:v>Solunum</c:v>
                </c:pt>
                <c:pt idx="14">
                  <c:v>Üroloji</c:v>
                </c:pt>
              </c:strCache>
            </c:strRef>
          </c:cat>
          <c:val>
            <c:numRef>
              <c:f>Sayfa1!$H$2:$H$16</c:f>
              <c:numCache>
                <c:formatCode>0.0</c:formatCode>
                <c:ptCount val="15"/>
                <c:pt idx="0">
                  <c:v>4.1868686868686869</c:v>
                </c:pt>
                <c:pt idx="1">
                  <c:v>4.2579365079365079</c:v>
                </c:pt>
                <c:pt idx="2">
                  <c:v>4.3055555555555554</c:v>
                </c:pt>
                <c:pt idx="3">
                  <c:v>3.974326599326599</c:v>
                </c:pt>
                <c:pt idx="4">
                  <c:v>4.4083333333333341</c:v>
                </c:pt>
                <c:pt idx="5">
                  <c:v>4.479166666666667</c:v>
                </c:pt>
                <c:pt idx="6">
                  <c:v>4.1203703703703702</c:v>
                </c:pt>
                <c:pt idx="7">
                  <c:v>4.3648989898989905</c:v>
                </c:pt>
                <c:pt idx="8">
                  <c:v>4.4345238095238093</c:v>
                </c:pt>
                <c:pt idx="9">
                  <c:v>4.4333333333333336</c:v>
                </c:pt>
                <c:pt idx="10">
                  <c:v>4.1940476190476188</c:v>
                </c:pt>
                <c:pt idx="11">
                  <c:v>4.5158730158730167</c:v>
                </c:pt>
                <c:pt idx="12">
                  <c:v>4.0738095238095235</c:v>
                </c:pt>
                <c:pt idx="13">
                  <c:v>4.1997150997150996</c:v>
                </c:pt>
                <c:pt idx="14">
                  <c:v>3.8075396825396832</c:v>
                </c:pt>
              </c:numCache>
            </c:numRef>
          </c:val>
          <c:extLst>
            <c:ext xmlns:c16="http://schemas.microsoft.com/office/drawing/2014/chart" uri="{C3380CC4-5D6E-409C-BE32-E72D297353CC}">
              <c16:uniqueId val="{00000006-5515-4431-9826-ABFCE3BDB29C}"/>
            </c:ext>
          </c:extLst>
        </c:ser>
        <c:ser>
          <c:idx val="7"/>
          <c:order val="7"/>
          <c:tx>
            <c:strRef>
              <c:f>Sayfa1!$I$1</c:f>
              <c:strCache>
                <c:ptCount val="1"/>
                <c:pt idx="0">
                  <c:v>Ortalama</c:v>
                </c:pt>
              </c:strCache>
            </c:strRef>
          </c:tx>
          <c:spPr>
            <a:solidFill>
              <a:schemeClr val="accent2">
                <a:lumMod val="60000"/>
              </a:schemeClr>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1000" b="0" i="0" u="none" strike="noStrike" kern="1200" baseline="0">
                    <a:solidFill>
                      <a:schemeClr val="tx1">
                        <a:lumMod val="75000"/>
                        <a:lumOff val="25000"/>
                      </a:schemeClr>
                    </a:solidFill>
                    <a:latin typeface="+mn-lt"/>
                    <a:ea typeface="+mn-ea"/>
                    <a:cs typeface="+mn-cs"/>
                  </a:defRPr>
                </a:pPr>
                <a:endParaRPr lang="tr-T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Sayfa1!$A$2:$A$16</c:f>
              <c:strCache>
                <c:ptCount val="15"/>
                <c:pt idx="0">
                  <c:v>Acil Tıp</c:v>
                </c:pt>
                <c:pt idx="1">
                  <c:v>Adli Tıp</c:v>
                </c:pt>
                <c:pt idx="2">
                  <c:v>Dermatoloji</c:v>
                </c:pt>
                <c:pt idx="3">
                  <c:v>Dolaşım</c:v>
                </c:pt>
                <c:pt idx="4">
                  <c:v>Enfeksiyon</c:v>
                </c:pt>
                <c:pt idx="5">
                  <c:v>FTR</c:v>
                </c:pt>
                <c:pt idx="6">
                  <c:v>Göz</c:v>
                </c:pt>
                <c:pt idx="7">
                  <c:v>KBB</c:v>
                </c:pt>
                <c:pt idx="8">
                  <c:v>Nöroloji</c:v>
                </c:pt>
                <c:pt idx="9">
                  <c:v>Ortopedi</c:v>
                </c:pt>
                <c:pt idx="10">
                  <c:v>Psikiyatri</c:v>
                </c:pt>
                <c:pt idx="11">
                  <c:v>Radyoloji</c:v>
                </c:pt>
                <c:pt idx="12">
                  <c:v>Rasyonel Farmakoterapi</c:v>
                </c:pt>
                <c:pt idx="13">
                  <c:v>Solunum</c:v>
                </c:pt>
                <c:pt idx="14">
                  <c:v>Üroloji</c:v>
                </c:pt>
              </c:strCache>
            </c:strRef>
          </c:cat>
          <c:val>
            <c:numRef>
              <c:f>Sayfa1!$I$2:$I$16</c:f>
              <c:numCache>
                <c:formatCode>0.0</c:formatCode>
                <c:ptCount val="15"/>
                <c:pt idx="0">
                  <c:v>4.3508297258297253</c:v>
                </c:pt>
                <c:pt idx="1">
                  <c:v>4.3304988662131523</c:v>
                </c:pt>
                <c:pt idx="2">
                  <c:v>4.3981481481481479</c:v>
                </c:pt>
                <c:pt idx="3">
                  <c:v>4.0322029822029819</c:v>
                </c:pt>
                <c:pt idx="4">
                  <c:v>4.4683862433862434</c:v>
                </c:pt>
                <c:pt idx="5">
                  <c:v>4.4226190476190483</c:v>
                </c:pt>
                <c:pt idx="6">
                  <c:v>4.2610544217687076</c:v>
                </c:pt>
                <c:pt idx="7">
                  <c:v>4.2157287157287158</c:v>
                </c:pt>
                <c:pt idx="8">
                  <c:v>4.519179894179894</c:v>
                </c:pt>
                <c:pt idx="9">
                  <c:v>4.473412698412699</c:v>
                </c:pt>
                <c:pt idx="10">
                  <c:v>4.3855442176870758</c:v>
                </c:pt>
                <c:pt idx="11">
                  <c:v>4.4229024943310664</c:v>
                </c:pt>
                <c:pt idx="12">
                  <c:v>4.3874149659863946</c:v>
                </c:pt>
                <c:pt idx="13">
                  <c:v>4.2850223850223852</c:v>
                </c:pt>
                <c:pt idx="14">
                  <c:v>4.0646258503401365</c:v>
                </c:pt>
              </c:numCache>
            </c:numRef>
          </c:val>
          <c:extLst>
            <c:ext xmlns:c16="http://schemas.microsoft.com/office/drawing/2014/chart" uri="{C3380CC4-5D6E-409C-BE32-E72D297353CC}">
              <c16:uniqueId val="{00000007-5515-4431-9826-ABFCE3BDB29C}"/>
            </c:ext>
          </c:extLst>
        </c:ser>
        <c:dLbls>
          <c:showLegendKey val="0"/>
          <c:showVal val="0"/>
          <c:showCatName val="0"/>
          <c:showSerName val="0"/>
          <c:showPercent val="0"/>
          <c:showBubbleSize val="0"/>
        </c:dLbls>
        <c:gapWidth val="219"/>
        <c:axId val="579689567"/>
        <c:axId val="579686239"/>
      </c:barChart>
      <c:catAx>
        <c:axId val="579689567"/>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5400000" spcFirstLastPara="1" vertOverflow="ellipsis"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tr-TR"/>
          </a:p>
        </c:txPr>
        <c:crossAx val="579686239"/>
        <c:crosses val="autoZero"/>
        <c:auto val="1"/>
        <c:lblAlgn val="ctr"/>
        <c:lblOffset val="100"/>
        <c:noMultiLvlLbl val="0"/>
      </c:catAx>
      <c:valAx>
        <c:axId val="579686239"/>
        <c:scaling>
          <c:orientation val="minMax"/>
          <c:min val="0"/>
        </c:scaling>
        <c:delete val="0"/>
        <c:axPos val="l"/>
        <c:majorGridlines>
          <c:spPr>
            <a:ln w="9525" cap="flat" cmpd="sng" algn="ctr">
              <a:solidFill>
                <a:schemeClr val="tx1">
                  <a:lumMod val="15000"/>
                  <a:lumOff val="85000"/>
                </a:schemeClr>
              </a:solidFill>
              <a:round/>
            </a:ln>
            <a:effectLst/>
          </c:spPr>
        </c:majorGridlines>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579689567"/>
        <c:crosses val="autoZero"/>
        <c:crossBetween val="between"/>
      </c:valAx>
      <c:spPr>
        <a:noFill/>
        <a:ln>
          <a:noFill/>
        </a:ln>
        <a:effectLst/>
      </c:spPr>
    </c:plotArea>
    <c:legend>
      <c:legendPos val="b"/>
      <c:layout>
        <c:manualLayout>
          <c:xMode val="edge"/>
          <c:yMode val="edge"/>
          <c:x val="5.0110402866308378E-2"/>
          <c:y val="0.74867212089740465"/>
          <c:w val="0.89977919426738329"/>
          <c:h val="0.22851840272994142"/>
        </c:manualLayout>
      </c:layout>
      <c:overlay val="0"/>
      <c:spPr>
        <a:noFill/>
        <a:ln>
          <a:noFill/>
        </a:ln>
        <a:effectLst/>
      </c:spPr>
      <c:txPr>
        <a:bodyPr rot="0" spcFirstLastPara="1" vertOverflow="ellipsis" vert="horz" wrap="square" anchor="ctr" anchorCtr="1"/>
        <a:lstStyle/>
        <a:p>
          <a:pPr>
            <a:defRPr sz="600" b="0" i="0" u="none" strike="noStrike" kern="1200" baseline="0">
              <a:solidFill>
                <a:schemeClr val="tx1">
                  <a:lumMod val="65000"/>
                  <a:lumOff val="35000"/>
                </a:schemeClr>
              </a:solidFill>
              <a:latin typeface="+mn-lt"/>
              <a:ea typeface="+mn-ea"/>
              <a:cs typeface="+mn-cs"/>
            </a:defRPr>
          </a:pPr>
          <a:endParaRPr lang="tr-TR"/>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tr-TR"/>
    </a:p>
  </c:txPr>
  <c:externalData r:id="rId3">
    <c:autoUpdate val="0"/>
  </c:externalData>
</c:chartSpace>
</file>

<file path=word/charts/chart3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tr-T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tr-TR"/>
              <a:t>Enfeksiyon</a:t>
            </a:r>
            <a:r>
              <a:rPr lang="tr-TR" baseline="0"/>
              <a:t> Hast.Klinik Mikrobiyoloji Ana Bilim Dalı </a:t>
            </a:r>
          </a:p>
          <a:p>
            <a:pPr>
              <a:defRPr/>
            </a:pPr>
            <a:r>
              <a:rPr lang="tr-TR" baseline="0"/>
              <a:t>Staj Değerlendirmesi</a:t>
            </a:r>
            <a:endParaRPr lang="tr-T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tr-TR"/>
        </a:p>
      </c:txPr>
    </c:title>
    <c:autoTitleDeleted val="0"/>
    <c:plotArea>
      <c:layout/>
      <c:barChart>
        <c:barDir val="col"/>
        <c:grouping val="clustered"/>
        <c:varyColors val="0"/>
        <c:ser>
          <c:idx val="0"/>
          <c:order val="0"/>
          <c:spPr>
            <a:solidFill>
              <a:schemeClr val="accent1"/>
            </a:solidFill>
            <a:ln>
              <a:noFill/>
            </a:ln>
            <a:effectLst/>
          </c:spPr>
          <c:invertIfNegative val="0"/>
          <c:dLbls>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[1]Sayfa1!$B$10:$H$10</c:f>
              <c:strCache>
                <c:ptCount val="7"/>
                <c:pt idx="0">
                  <c:v>Stajın başında staj tanıtımı yapılıp, amaç ve öğrenim hedefleri sunuldu.</c:v>
                </c:pt>
                <c:pt idx="1">
                  <c:v>Stajın  içeriği bu amaç ve öğrenim hedeflerini karşılıyordu.</c:v>
                </c:pt>
                <c:pt idx="2">
                  <c:v>Bizlerle olumlu bir iletişim sağlandı, soru sormamıza imkan tanındı.</c:v>
                </c:pt>
                <c:pt idx="3">
                  <c:v>Staj ilan edilen ders programına uygun yürütüldü </c:v>
                </c:pt>
                <c:pt idx="4">
                  <c:v>Ders konuları ile ilgili kaynakça sunuldu.</c:v>
                </c:pt>
                <c:pt idx="5">
                  <c:v>Stajın süresi iyi organize edilmişti.</c:v>
                </c:pt>
                <c:pt idx="6">
                  <c:v>Staj genel olarak yararlıydı.</c:v>
                </c:pt>
              </c:strCache>
            </c:strRef>
          </c:cat>
          <c:val>
            <c:numRef>
              <c:f>[1]Sayfa1!$B$11:$H$11</c:f>
              <c:numCache>
                <c:formatCode>General</c:formatCode>
                <c:ptCount val="7"/>
                <c:pt idx="0">
                  <c:v>4.3657407407407405</c:v>
                </c:pt>
                <c:pt idx="1">
                  <c:v>4.4564814814814815</c:v>
                </c:pt>
                <c:pt idx="2">
                  <c:v>4.6787037037037038</c:v>
                </c:pt>
                <c:pt idx="3">
                  <c:v>4.583333333333333</c:v>
                </c:pt>
                <c:pt idx="4">
                  <c:v>4.3990740740740746</c:v>
                </c:pt>
                <c:pt idx="5">
                  <c:v>4.3870370370370368</c:v>
                </c:pt>
                <c:pt idx="6">
                  <c:v>4.4083333333333341</c:v>
                </c:pt>
              </c:numCache>
            </c:numRef>
          </c:val>
          <c:extLst>
            <c:ext xmlns:c16="http://schemas.microsoft.com/office/drawing/2014/chart" uri="{C3380CC4-5D6E-409C-BE32-E72D297353CC}">
              <c16:uniqueId val="{00000000-24C0-4EA4-BCD3-57C50E9B003A}"/>
            </c:ext>
          </c:extLst>
        </c:ser>
        <c:dLbls>
          <c:showLegendKey val="0"/>
          <c:showVal val="0"/>
          <c:showCatName val="0"/>
          <c:showSerName val="0"/>
          <c:showPercent val="0"/>
          <c:showBubbleSize val="0"/>
        </c:dLbls>
        <c:gapWidth val="219"/>
        <c:overlap val="-27"/>
        <c:axId val="286910912"/>
        <c:axId val="286914656"/>
      </c:barChart>
      <c:catAx>
        <c:axId val="28691091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5400000" spcFirstLastPara="1" vertOverflow="ellipsis"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286914656"/>
        <c:crosses val="autoZero"/>
        <c:auto val="1"/>
        <c:lblAlgn val="ctr"/>
        <c:lblOffset val="100"/>
        <c:noMultiLvlLbl val="0"/>
      </c:catAx>
      <c:valAx>
        <c:axId val="286914656"/>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286910912"/>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tr-TR"/>
    </a:p>
  </c:txPr>
  <c:externalData r:id="rId3">
    <c:autoUpdate val="0"/>
  </c:externalData>
</c:chartSpace>
</file>

<file path=word/charts/chart3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tr-T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tr-TR"/>
              <a:t>Kulak</a:t>
            </a:r>
            <a:r>
              <a:rPr lang="tr-TR" baseline="0"/>
              <a:t> Burun Boğaz Hastalıkları Ana Bilim Dalı</a:t>
            </a:r>
          </a:p>
          <a:p>
            <a:pPr>
              <a:defRPr/>
            </a:pPr>
            <a:r>
              <a:rPr lang="tr-TR" baseline="0"/>
              <a:t> Staj Değerlendirmesi</a:t>
            </a:r>
            <a:endParaRPr lang="tr-T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tr-TR"/>
        </a:p>
      </c:txPr>
    </c:title>
    <c:autoTitleDeleted val="0"/>
    <c:plotArea>
      <c:layout/>
      <c:barChart>
        <c:barDir val="col"/>
        <c:grouping val="clustered"/>
        <c:varyColors val="0"/>
        <c:ser>
          <c:idx val="0"/>
          <c:order val="0"/>
          <c:spPr>
            <a:solidFill>
              <a:schemeClr val="accent1"/>
            </a:solidFill>
            <a:ln>
              <a:noFill/>
            </a:ln>
            <a:effectLst/>
          </c:spPr>
          <c:invertIfNegative val="0"/>
          <c:dLbls>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'2021 Anketler\[kbb.xlsx]Sayfa1'!$C$13:$I$13</c:f>
              <c:strCache>
                <c:ptCount val="7"/>
                <c:pt idx="0">
                  <c:v>Stajın başında staj tanıtımı yapılıp, amaç ve öğrenim hedefleri sunuldu.</c:v>
                </c:pt>
                <c:pt idx="1">
                  <c:v>Stajın  içeriği bu amaç ve öğrenim hedeflerini karşılıyordu.</c:v>
                </c:pt>
                <c:pt idx="2">
                  <c:v>Bizlerle olumlu bir iletişim sağlandı, soru sormamıza imkan tanındı.</c:v>
                </c:pt>
                <c:pt idx="3">
                  <c:v>Staj ilan edilen ders programına uygun yürütüldü </c:v>
                </c:pt>
                <c:pt idx="4">
                  <c:v>Ders konuları ile ilgili kaynakça sunuldu.</c:v>
                </c:pt>
                <c:pt idx="5">
                  <c:v>Stajın süresi iyi organize edilmişti.</c:v>
                </c:pt>
                <c:pt idx="6">
                  <c:v>Staj genel olarak yararlıydı.</c:v>
                </c:pt>
              </c:strCache>
            </c:strRef>
          </c:cat>
          <c:val>
            <c:numRef>
              <c:f>'2021 Anketler\[kbb.xlsx]Sayfa1'!$C$14:$I$14</c:f>
              <c:numCache>
                <c:formatCode>General</c:formatCode>
                <c:ptCount val="7"/>
                <c:pt idx="0">
                  <c:v>4.1969696969696964</c:v>
                </c:pt>
                <c:pt idx="1">
                  <c:v>4.3194444444444446</c:v>
                </c:pt>
                <c:pt idx="2">
                  <c:v>4.5151515151515147</c:v>
                </c:pt>
                <c:pt idx="3">
                  <c:v>4.1717171717171722</c:v>
                </c:pt>
                <c:pt idx="4">
                  <c:v>3.8434343434343439</c:v>
                </c:pt>
                <c:pt idx="5">
                  <c:v>4.0984848484848486</c:v>
                </c:pt>
                <c:pt idx="6">
                  <c:v>4.3648989898989905</c:v>
                </c:pt>
              </c:numCache>
            </c:numRef>
          </c:val>
          <c:extLst>
            <c:ext xmlns:c16="http://schemas.microsoft.com/office/drawing/2014/chart" uri="{C3380CC4-5D6E-409C-BE32-E72D297353CC}">
              <c16:uniqueId val="{00000000-FD12-4738-8659-CE3704A6FBC0}"/>
            </c:ext>
          </c:extLst>
        </c:ser>
        <c:dLbls>
          <c:showLegendKey val="0"/>
          <c:showVal val="0"/>
          <c:showCatName val="0"/>
          <c:showSerName val="0"/>
          <c:showPercent val="0"/>
          <c:showBubbleSize val="0"/>
        </c:dLbls>
        <c:gapWidth val="219"/>
        <c:overlap val="-27"/>
        <c:axId val="2036573248"/>
        <c:axId val="1843048912"/>
      </c:barChart>
      <c:catAx>
        <c:axId val="203657324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5400000" spcFirstLastPara="1" vertOverflow="ellipsis"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1843048912"/>
        <c:crosses val="autoZero"/>
        <c:auto val="1"/>
        <c:lblAlgn val="ctr"/>
        <c:lblOffset val="100"/>
        <c:noMultiLvlLbl val="0"/>
      </c:catAx>
      <c:valAx>
        <c:axId val="1843048912"/>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2036573248"/>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tr-TR"/>
    </a:p>
  </c:txPr>
  <c:externalData r:id="rId3">
    <c:autoUpdate val="0"/>
  </c:externalData>
</c:chartSpace>
</file>

<file path=word/charts/chart3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tr-T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tr-TR"/>
              <a:t>Fiziksel</a:t>
            </a:r>
            <a:r>
              <a:rPr lang="tr-TR" baseline="0"/>
              <a:t> Tıp ve Reh. Ana Bilim Dalı</a:t>
            </a:r>
          </a:p>
          <a:p>
            <a:pPr>
              <a:defRPr/>
            </a:pPr>
            <a:r>
              <a:rPr lang="tr-TR" baseline="0"/>
              <a:t> Staj Değerlendirmesi</a:t>
            </a:r>
            <a:endParaRPr lang="tr-T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tr-TR"/>
        </a:p>
      </c:txPr>
    </c:title>
    <c:autoTitleDeleted val="0"/>
    <c:plotArea>
      <c:layout/>
      <c:barChart>
        <c:barDir val="col"/>
        <c:grouping val="clustered"/>
        <c:varyColors val="0"/>
        <c:ser>
          <c:idx val="0"/>
          <c:order val="0"/>
          <c:spPr>
            <a:solidFill>
              <a:schemeClr val="accent1"/>
            </a:solidFill>
            <a:ln>
              <a:noFill/>
            </a:ln>
            <a:effectLst/>
          </c:spPr>
          <c:invertIfNegative val="0"/>
          <c:dLbls>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'2021 Anketler\[ftr.xlsx]Sayfa1'!$B$11:$H$11</c:f>
              <c:strCache>
                <c:ptCount val="7"/>
                <c:pt idx="0">
                  <c:v>Stajın başında staj tanıtımı yapılıp, amaç ve öğrenim hedefleri sunuldu.</c:v>
                </c:pt>
                <c:pt idx="1">
                  <c:v>Stajın  içeriği bu amaç ve öğrenim hedeflerini karşılıyordu.</c:v>
                </c:pt>
                <c:pt idx="2">
                  <c:v>Bizlerle olumlu bir iletişim sağlandı, soru sormamıza imkan tanındı.</c:v>
                </c:pt>
                <c:pt idx="3">
                  <c:v>Staj ilan edilen ders programına uygun yürütüldü </c:v>
                </c:pt>
                <c:pt idx="4">
                  <c:v>Ders konuları ile ilgili kaynakça sunuldu.</c:v>
                </c:pt>
                <c:pt idx="5">
                  <c:v>Stajın süresi iyi organize edilmişti.</c:v>
                </c:pt>
                <c:pt idx="6">
                  <c:v>Staj genel olarak yararlıydı.</c:v>
                </c:pt>
              </c:strCache>
            </c:strRef>
          </c:cat>
          <c:val>
            <c:numRef>
              <c:f>'2021 Anketler\[ftr.xlsx]Sayfa1'!$B$12:$H$12</c:f>
              <c:numCache>
                <c:formatCode>General</c:formatCode>
                <c:ptCount val="7"/>
                <c:pt idx="0">
                  <c:v>4.6180555555555554</c:v>
                </c:pt>
                <c:pt idx="1">
                  <c:v>4.5625</c:v>
                </c:pt>
                <c:pt idx="2">
                  <c:v>4.5763888888888884</c:v>
                </c:pt>
                <c:pt idx="3">
                  <c:v>4.6805555555555554</c:v>
                </c:pt>
                <c:pt idx="4">
                  <c:v>4</c:v>
                </c:pt>
                <c:pt idx="5">
                  <c:v>4.041666666666667</c:v>
                </c:pt>
                <c:pt idx="6">
                  <c:v>4.479166666666667</c:v>
                </c:pt>
              </c:numCache>
            </c:numRef>
          </c:val>
          <c:extLst>
            <c:ext xmlns:c16="http://schemas.microsoft.com/office/drawing/2014/chart" uri="{C3380CC4-5D6E-409C-BE32-E72D297353CC}">
              <c16:uniqueId val="{00000000-B9D8-4279-927B-2454FC1A354F}"/>
            </c:ext>
          </c:extLst>
        </c:ser>
        <c:dLbls>
          <c:dLblPos val="outEnd"/>
          <c:showLegendKey val="0"/>
          <c:showVal val="1"/>
          <c:showCatName val="0"/>
          <c:showSerName val="0"/>
          <c:showPercent val="0"/>
          <c:showBubbleSize val="0"/>
        </c:dLbls>
        <c:gapWidth val="219"/>
        <c:overlap val="-27"/>
        <c:axId val="276970448"/>
        <c:axId val="276960048"/>
      </c:barChart>
      <c:catAx>
        <c:axId val="27697044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5400000" spcFirstLastPara="1" vertOverflow="ellipsis"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276960048"/>
        <c:crosses val="autoZero"/>
        <c:auto val="1"/>
        <c:lblAlgn val="ctr"/>
        <c:lblOffset val="100"/>
        <c:noMultiLvlLbl val="0"/>
      </c:catAx>
      <c:valAx>
        <c:axId val="276960048"/>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276970448"/>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tr-TR"/>
    </a:p>
  </c:txPr>
  <c:externalData r:id="rId3">
    <c:autoUpdate val="0"/>
  </c:externalData>
</c:chartSpace>
</file>

<file path=word/charts/chart3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tr-T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tr-TR"/>
              <a:t>Ortopedi</a:t>
            </a:r>
            <a:r>
              <a:rPr lang="tr-TR" baseline="0"/>
              <a:t> ve Travmatoloji Ana Bilim Dalı</a:t>
            </a:r>
          </a:p>
          <a:p>
            <a:pPr>
              <a:defRPr/>
            </a:pPr>
            <a:r>
              <a:rPr lang="tr-TR" baseline="0"/>
              <a:t> Staj Değerlendirmesi</a:t>
            </a:r>
            <a:endParaRPr lang="tr-T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tr-TR"/>
        </a:p>
      </c:txPr>
    </c:title>
    <c:autoTitleDeleted val="0"/>
    <c:plotArea>
      <c:layout/>
      <c:barChart>
        <c:barDir val="col"/>
        <c:grouping val="clustered"/>
        <c:varyColors val="0"/>
        <c:ser>
          <c:idx val="0"/>
          <c:order val="0"/>
          <c:spPr>
            <a:solidFill>
              <a:schemeClr val="accent1"/>
            </a:solidFill>
            <a:ln>
              <a:noFill/>
            </a:ln>
            <a:effectLst/>
          </c:spPr>
          <c:invertIfNegative val="0"/>
          <c:dLbls>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'2021 Anketler\[ortıpedi.xlsx]Sayfa1'!$D$14:$J$14</c:f>
              <c:strCache>
                <c:ptCount val="7"/>
                <c:pt idx="0">
                  <c:v>Stajın başında staj tanıtımı yapılıp, amaç ve öğrenim hedefleri sunuldu.</c:v>
                </c:pt>
                <c:pt idx="1">
                  <c:v>Stajın  içeriği bu amaç ve öğrenim hedeflerini karşılıyordu.</c:v>
                </c:pt>
                <c:pt idx="2">
                  <c:v>Bizlerle olumlu bir iletişim sağlandı, soru sormamıza imkan tanındı.</c:v>
                </c:pt>
                <c:pt idx="3">
                  <c:v>Staj ilan edilen ders programına uygun yürütüldü </c:v>
                </c:pt>
                <c:pt idx="4">
                  <c:v>Ders konuları ile ilgili kaynakça sunuldu.</c:v>
                </c:pt>
                <c:pt idx="5">
                  <c:v>Stajın süresi iyi organize edilmişti.</c:v>
                </c:pt>
                <c:pt idx="6">
                  <c:v>Staj genel olarak yararlıydı.</c:v>
                </c:pt>
              </c:strCache>
            </c:strRef>
          </c:cat>
          <c:val>
            <c:numRef>
              <c:f>'2021 Anketler\[ortıpedi.xlsx]Sayfa1'!$D$15:$J$15</c:f>
              <c:numCache>
                <c:formatCode>General</c:formatCode>
                <c:ptCount val="7"/>
                <c:pt idx="0">
                  <c:v>4.4652777777777777</c:v>
                </c:pt>
                <c:pt idx="1">
                  <c:v>4.5347222222222223</c:v>
                </c:pt>
                <c:pt idx="2">
                  <c:v>4.5874999999999995</c:v>
                </c:pt>
                <c:pt idx="3">
                  <c:v>4.7777777777777777</c:v>
                </c:pt>
                <c:pt idx="4">
                  <c:v>3.9375</c:v>
                </c:pt>
                <c:pt idx="5">
                  <c:v>4.5777777777777784</c:v>
                </c:pt>
                <c:pt idx="6">
                  <c:v>4.4333333333333336</c:v>
                </c:pt>
              </c:numCache>
            </c:numRef>
          </c:val>
          <c:extLst>
            <c:ext xmlns:c16="http://schemas.microsoft.com/office/drawing/2014/chart" uri="{C3380CC4-5D6E-409C-BE32-E72D297353CC}">
              <c16:uniqueId val="{00000000-D005-4D5E-A314-4227E5A16A2C}"/>
            </c:ext>
          </c:extLst>
        </c:ser>
        <c:dLbls>
          <c:showLegendKey val="0"/>
          <c:showVal val="0"/>
          <c:showCatName val="0"/>
          <c:showSerName val="0"/>
          <c:showPercent val="0"/>
          <c:showBubbleSize val="0"/>
        </c:dLbls>
        <c:gapWidth val="219"/>
        <c:overlap val="-27"/>
        <c:axId val="392347744"/>
        <c:axId val="392344832"/>
      </c:barChart>
      <c:catAx>
        <c:axId val="39234774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5400000" spcFirstLastPara="1" vertOverflow="ellipsis"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392344832"/>
        <c:crosses val="autoZero"/>
        <c:auto val="1"/>
        <c:lblAlgn val="ctr"/>
        <c:lblOffset val="100"/>
        <c:noMultiLvlLbl val="0"/>
      </c:catAx>
      <c:valAx>
        <c:axId val="392344832"/>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392347744"/>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tr-TR"/>
    </a:p>
  </c:txPr>
  <c:externalData r:id="rId3">
    <c:autoUpdate val="0"/>
  </c:externalData>
</c:chartSpace>
</file>

<file path=word/charts/chart4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tr-T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tr-TR"/>
              <a:t>Acil</a:t>
            </a:r>
            <a:r>
              <a:rPr lang="tr-TR" baseline="0"/>
              <a:t> Tıp Anabilim Dalı</a:t>
            </a:r>
            <a:br>
              <a:rPr lang="tr-TR" baseline="0"/>
            </a:br>
            <a:r>
              <a:rPr lang="tr-TR" baseline="0"/>
              <a:t>Staj Değerlendirmesi</a:t>
            </a:r>
            <a:endParaRPr lang="tr-T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tr-TR"/>
        </a:p>
      </c:txPr>
    </c:title>
    <c:autoTitleDeleted val="0"/>
    <c:plotArea>
      <c:layout/>
      <c:barChart>
        <c:barDir val="col"/>
        <c:grouping val="clustered"/>
        <c:varyColors val="0"/>
        <c:ser>
          <c:idx val="0"/>
          <c:order val="0"/>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Sayfa1!$A$90:$G$90</c:f>
              <c:strCache>
                <c:ptCount val="7"/>
                <c:pt idx="0">
                  <c:v>Stajın başında staj tanıtımı yapılıp, amaç ve öğrenim hedefleri sunuldu.</c:v>
                </c:pt>
                <c:pt idx="1">
                  <c:v>Stajın  içeriği bu amaç ve öğrenim hedeflerini karşılıyordu.</c:v>
                </c:pt>
                <c:pt idx="2">
                  <c:v>Bizlerle olumlu bir iletişim sağlandı, soru sormamıza imkan tanındı</c:v>
                </c:pt>
                <c:pt idx="3">
                  <c:v>Staj ilan edilen ders programına uygun yürütüldü</c:v>
                </c:pt>
                <c:pt idx="4">
                  <c:v>Ders konuları ile ilgili kaynakça sunuldu.</c:v>
                </c:pt>
                <c:pt idx="5">
                  <c:v>Stajın süresi iyi organize edilmişti.</c:v>
                </c:pt>
                <c:pt idx="6">
                  <c:v>Staj genel olarak yararlıydı</c:v>
                </c:pt>
              </c:strCache>
            </c:strRef>
          </c:cat>
          <c:val>
            <c:numRef>
              <c:f>Sayfa1!$A$91:$G$91</c:f>
              <c:numCache>
                <c:formatCode>0.0</c:formatCode>
                <c:ptCount val="7"/>
                <c:pt idx="0">
                  <c:v>4.4204545454545459</c:v>
                </c:pt>
                <c:pt idx="1">
                  <c:v>4.4646464646464645</c:v>
                </c:pt>
                <c:pt idx="2">
                  <c:v>4.5921717171717171</c:v>
                </c:pt>
                <c:pt idx="3">
                  <c:v>4.6338383838383832</c:v>
                </c:pt>
                <c:pt idx="4">
                  <c:v>4.3093434343434343</c:v>
                </c:pt>
                <c:pt idx="5">
                  <c:v>3.8484848484848491</c:v>
                </c:pt>
                <c:pt idx="6">
                  <c:v>4.1868686868686869</c:v>
                </c:pt>
              </c:numCache>
            </c:numRef>
          </c:val>
          <c:extLst>
            <c:ext xmlns:c16="http://schemas.microsoft.com/office/drawing/2014/chart" uri="{C3380CC4-5D6E-409C-BE32-E72D297353CC}">
              <c16:uniqueId val="{00000000-99BF-4481-9D9B-8FFD871B5FDD}"/>
            </c:ext>
          </c:extLst>
        </c:ser>
        <c:dLbls>
          <c:showLegendKey val="0"/>
          <c:showVal val="0"/>
          <c:showCatName val="0"/>
          <c:showSerName val="0"/>
          <c:showPercent val="0"/>
          <c:showBubbleSize val="0"/>
        </c:dLbls>
        <c:gapWidth val="219"/>
        <c:axId val="579689567"/>
        <c:axId val="579686239"/>
      </c:barChart>
      <c:catAx>
        <c:axId val="579689567"/>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5400000" spcFirstLastPara="1" vertOverflow="ellipsis"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tr-TR"/>
          </a:p>
        </c:txPr>
        <c:crossAx val="579686239"/>
        <c:crosses val="autoZero"/>
        <c:auto val="1"/>
        <c:lblAlgn val="ctr"/>
        <c:lblOffset val="100"/>
        <c:noMultiLvlLbl val="0"/>
      </c:catAx>
      <c:valAx>
        <c:axId val="579686239"/>
        <c:scaling>
          <c:orientation val="minMax"/>
          <c:min val="0"/>
        </c:scaling>
        <c:delete val="0"/>
        <c:axPos val="l"/>
        <c:majorGridlines>
          <c:spPr>
            <a:ln w="9525" cap="flat" cmpd="sng" algn="ctr">
              <a:solidFill>
                <a:schemeClr val="tx1">
                  <a:lumMod val="15000"/>
                  <a:lumOff val="85000"/>
                </a:schemeClr>
              </a:solidFill>
              <a:round/>
            </a:ln>
            <a:effectLst/>
          </c:spPr>
        </c:majorGridlines>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579689567"/>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tr-TR"/>
    </a:p>
  </c:txPr>
  <c:externalData r:id="rId3">
    <c:autoUpdate val="0"/>
  </c:externalData>
</c:chartSpace>
</file>

<file path=word/charts/chart4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tr-T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tr-TR"/>
              <a:t>Ruh</a:t>
            </a:r>
            <a:r>
              <a:rPr lang="tr-TR" baseline="0"/>
              <a:t> Sağlığı ve Hastalıkları Ana Bilim Dalı </a:t>
            </a:r>
          </a:p>
          <a:p>
            <a:pPr>
              <a:defRPr/>
            </a:pPr>
            <a:r>
              <a:rPr lang="tr-TR" baseline="0"/>
              <a:t>Staj Değerlendirmesi</a:t>
            </a:r>
            <a:endParaRPr lang="tr-T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tr-TR"/>
        </a:p>
      </c:txPr>
    </c:title>
    <c:autoTitleDeleted val="0"/>
    <c:plotArea>
      <c:layout/>
      <c:barChart>
        <c:barDir val="col"/>
        <c:grouping val="clustered"/>
        <c:varyColors val="0"/>
        <c:ser>
          <c:idx val="0"/>
          <c:order val="0"/>
          <c:spPr>
            <a:solidFill>
              <a:schemeClr val="accent1"/>
            </a:solidFill>
            <a:ln>
              <a:noFill/>
            </a:ln>
            <a:effectLst/>
          </c:spPr>
          <c:invertIfNegative val="0"/>
          <c:dLbls>
            <c:numFmt formatCode=".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'2021 Anketler\[psıkıyatrı.xlsx]Sayfa1'!$C$12:$I$12</c:f>
              <c:strCache>
                <c:ptCount val="7"/>
                <c:pt idx="0">
                  <c:v>Stajın başında staj tanıtımı yapılıp, amaç ve öğrenim hedefleri sunuldu.</c:v>
                </c:pt>
                <c:pt idx="1">
                  <c:v>Stajın  içeriği bu amaç ve öğrenim hedeflerini karşılıyordu.</c:v>
                </c:pt>
                <c:pt idx="2">
                  <c:v>Bizlerle olumlu bir iletişim sağlandı, soru sormamıza imkan tanındı.</c:v>
                </c:pt>
                <c:pt idx="3">
                  <c:v>Staj ilan edilen ders programına uygun yürütüldü </c:v>
                </c:pt>
                <c:pt idx="4">
                  <c:v>Ders konuları ile ilgili kaynakça sunuldu.</c:v>
                </c:pt>
                <c:pt idx="5">
                  <c:v>Stajın süresi iyi organize edilmişti.</c:v>
                </c:pt>
                <c:pt idx="6">
                  <c:v>Staj genel olarak yararlıydı.</c:v>
                </c:pt>
              </c:strCache>
            </c:strRef>
          </c:cat>
          <c:val>
            <c:numRef>
              <c:f>'2021 Anketler\[psıkıyatrı.xlsx]Sayfa1'!$C$13:$I$13</c:f>
              <c:numCache>
                <c:formatCode>General</c:formatCode>
                <c:ptCount val="7"/>
                <c:pt idx="0">
                  <c:v>4.4523809523809526</c:v>
                </c:pt>
                <c:pt idx="1">
                  <c:v>4.5386904761904763</c:v>
                </c:pt>
                <c:pt idx="2">
                  <c:v>4.6273809523809524</c:v>
                </c:pt>
                <c:pt idx="3">
                  <c:v>4.4107142857142856</c:v>
                </c:pt>
                <c:pt idx="4">
                  <c:v>4.2315476190476193</c:v>
                </c:pt>
                <c:pt idx="5">
                  <c:v>4.2440476190476195</c:v>
                </c:pt>
                <c:pt idx="6">
                  <c:v>4.1940476190476188</c:v>
                </c:pt>
              </c:numCache>
            </c:numRef>
          </c:val>
          <c:extLst>
            <c:ext xmlns:c16="http://schemas.microsoft.com/office/drawing/2014/chart" uri="{C3380CC4-5D6E-409C-BE32-E72D297353CC}">
              <c16:uniqueId val="{00000000-CB9D-4626-AC2F-530CDA10A106}"/>
            </c:ext>
          </c:extLst>
        </c:ser>
        <c:dLbls>
          <c:showLegendKey val="0"/>
          <c:showVal val="0"/>
          <c:showCatName val="0"/>
          <c:showSerName val="0"/>
          <c:showPercent val="0"/>
          <c:showBubbleSize val="0"/>
        </c:dLbls>
        <c:gapWidth val="219"/>
        <c:overlap val="-27"/>
        <c:axId val="1515213391"/>
        <c:axId val="1515213807"/>
      </c:barChart>
      <c:catAx>
        <c:axId val="1515213391"/>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5400000" spcFirstLastPara="1" vertOverflow="ellipsis"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1515213807"/>
        <c:crosses val="autoZero"/>
        <c:auto val="1"/>
        <c:lblAlgn val="ctr"/>
        <c:lblOffset val="100"/>
        <c:noMultiLvlLbl val="0"/>
      </c:catAx>
      <c:valAx>
        <c:axId val="1515213807"/>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1515213391"/>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tr-TR"/>
    </a:p>
  </c:txPr>
  <c:externalData r:id="rId3">
    <c:autoUpdate val="0"/>
  </c:externalData>
</c:chartSpace>
</file>

<file path=word/charts/chart4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tr-T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tr-TR"/>
              <a:t>Nöroloji</a:t>
            </a:r>
            <a:r>
              <a:rPr lang="tr-TR" baseline="0"/>
              <a:t> Ana Bilim Dalı </a:t>
            </a:r>
          </a:p>
          <a:p>
            <a:pPr>
              <a:defRPr/>
            </a:pPr>
            <a:r>
              <a:rPr lang="tr-TR" baseline="0"/>
              <a:t>Staj Değerlendirmesi</a:t>
            </a:r>
            <a:endParaRPr lang="tr-T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tr-TR"/>
        </a:p>
      </c:txPr>
    </c:title>
    <c:autoTitleDeleted val="0"/>
    <c:plotArea>
      <c:layout/>
      <c:barChart>
        <c:barDir val="col"/>
        <c:grouping val="clustered"/>
        <c:varyColors val="0"/>
        <c:ser>
          <c:idx val="0"/>
          <c:order val="0"/>
          <c:spPr>
            <a:solidFill>
              <a:schemeClr val="accent1"/>
            </a:solidFill>
            <a:ln>
              <a:noFill/>
            </a:ln>
            <a:effectLst/>
          </c:spPr>
          <c:invertIfNegative val="0"/>
          <c:dLbls>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'2021 Anketler\[nöroloji.xlsx]Sayfa1'!$C$12:$I$12</c:f>
              <c:strCache>
                <c:ptCount val="7"/>
                <c:pt idx="0">
                  <c:v>Stajın başında staj tanıtımı yapılıp, amaç ve öğrenim hedefleri sunuldu.</c:v>
                </c:pt>
                <c:pt idx="1">
                  <c:v>Stajın  içeriği bu amaç ve öğrenim hedeflerini karşılıyordu.</c:v>
                </c:pt>
                <c:pt idx="2">
                  <c:v>Bizlerle olumlu bir iletişim sağlandı, soru sormamıza imkan tanındı.</c:v>
                </c:pt>
                <c:pt idx="3">
                  <c:v>Staj ilan edilen ders programına uygun yürütüldü </c:v>
                </c:pt>
                <c:pt idx="4">
                  <c:v>Ders konuları ile ilgili kaynakça sunuldu.</c:v>
                </c:pt>
                <c:pt idx="5">
                  <c:v>Stajın süresi iyi organize edilmişti.</c:v>
                </c:pt>
                <c:pt idx="6">
                  <c:v>Staj genel olarak yararlıydı.</c:v>
                </c:pt>
              </c:strCache>
            </c:strRef>
          </c:cat>
          <c:val>
            <c:numRef>
              <c:f>'2021 Anketler\[nöroloji.xlsx]Sayfa1'!$C$13:$I$13</c:f>
              <c:numCache>
                <c:formatCode>General</c:formatCode>
                <c:ptCount val="7"/>
                <c:pt idx="0">
                  <c:v>4.4067460317460316</c:v>
                </c:pt>
                <c:pt idx="1">
                  <c:v>4.503968253968254</c:v>
                </c:pt>
                <c:pt idx="2">
                  <c:v>4.7910052910052903</c:v>
                </c:pt>
                <c:pt idx="3">
                  <c:v>4.6567460317460316</c:v>
                </c:pt>
                <c:pt idx="4">
                  <c:v>4.272486772486773</c:v>
                </c:pt>
                <c:pt idx="5">
                  <c:v>4.5687830687830688</c:v>
                </c:pt>
                <c:pt idx="6">
                  <c:v>4.4345238095238093</c:v>
                </c:pt>
              </c:numCache>
            </c:numRef>
          </c:val>
          <c:extLst>
            <c:ext xmlns:c16="http://schemas.microsoft.com/office/drawing/2014/chart" uri="{C3380CC4-5D6E-409C-BE32-E72D297353CC}">
              <c16:uniqueId val="{00000000-0A4E-4321-B866-BC1ADE91C1E8}"/>
            </c:ext>
          </c:extLst>
        </c:ser>
        <c:dLbls>
          <c:showLegendKey val="0"/>
          <c:showVal val="0"/>
          <c:showCatName val="0"/>
          <c:showSerName val="0"/>
          <c:showPercent val="0"/>
          <c:showBubbleSize val="0"/>
        </c:dLbls>
        <c:gapWidth val="219"/>
        <c:overlap val="-27"/>
        <c:axId val="1274455695"/>
        <c:axId val="1274461103"/>
      </c:barChart>
      <c:catAx>
        <c:axId val="1274455695"/>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5400000" spcFirstLastPara="1" vertOverflow="ellipsis"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1274461103"/>
        <c:crosses val="autoZero"/>
        <c:auto val="1"/>
        <c:lblAlgn val="ctr"/>
        <c:lblOffset val="100"/>
        <c:noMultiLvlLbl val="0"/>
      </c:catAx>
      <c:valAx>
        <c:axId val="1274461103"/>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1274455695"/>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tr-TR"/>
    </a:p>
  </c:txPr>
  <c:externalData r:id="rId3">
    <c:autoUpdate val="0"/>
  </c:externalData>
</c:chartSpace>
</file>

<file path=word/charts/chart4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tr-T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tr-TR"/>
              <a:t>Deri ve Zührevi Hast. Ana Bilim Dalı </a:t>
            </a:r>
          </a:p>
          <a:p>
            <a:pPr>
              <a:defRPr/>
            </a:pPr>
            <a:r>
              <a:rPr lang="tr-TR"/>
              <a:t>Staj Değerlendirmesi</a:t>
            </a:r>
            <a:endParaRPr lang="en-US"/>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tr-TR"/>
        </a:p>
      </c:txPr>
    </c:title>
    <c:autoTitleDeleted val="0"/>
    <c:plotArea>
      <c:layout/>
      <c:barChart>
        <c:barDir val="col"/>
        <c:grouping val="clustered"/>
        <c:varyColors val="0"/>
        <c:ser>
          <c:idx val="0"/>
          <c:order val="0"/>
          <c:tx>
            <c:strRef>
              <c:f>'C:\Users\genel\Desktop\2021 Anketler\[deri ve zührevi has..xlsx]Sayfa1'!$A$13</c:f>
              <c:strCache>
                <c:ptCount val="1"/>
                <c:pt idx="0">
                  <c:v>ortalama</c:v>
                </c:pt>
              </c:strCache>
            </c:strRef>
          </c:tx>
          <c:spPr>
            <a:solidFill>
              <a:schemeClr val="accent1"/>
            </a:solidFill>
            <a:ln>
              <a:noFill/>
            </a:ln>
            <a:effectLst/>
          </c:spPr>
          <c:invertIfNegative val="0"/>
          <c:dLbls>
            <c:numFmt formatCode="0.0" sourceLinked="0"/>
            <c:spPr>
              <a:noFill/>
              <a:ln>
                <a:noFill/>
              </a:ln>
              <a:effectLst/>
            </c:spPr>
            <c:txPr>
              <a:bodyPr rot="-5400000" spcFirstLastPara="1" vertOverflow="ellipsis"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[17]Sayfa1!$B$12:$H$12</c:f>
              <c:strCache>
                <c:ptCount val="7"/>
                <c:pt idx="0">
                  <c:v>Stajın başında staj tanıtımı yapılıp, amaç ve öğrenim hedefleri sunuldu.</c:v>
                </c:pt>
                <c:pt idx="1">
                  <c:v>Stajın  içeriği bu amaç ve öğrenim hedeflerini karşılıyordu.</c:v>
                </c:pt>
                <c:pt idx="2">
                  <c:v>Bizlerle olumlu bir iletişim sağlandı, soru sormamıza imkan tanındı.</c:v>
                </c:pt>
                <c:pt idx="3">
                  <c:v>Staj ilan edilen ders programına uygun yürütüldü </c:v>
                </c:pt>
                <c:pt idx="4">
                  <c:v>Ders konuları ile ilgili kaynakça sunuldu.</c:v>
                </c:pt>
                <c:pt idx="5">
                  <c:v>Stajın süresi iyi organize edilmişti.</c:v>
                </c:pt>
                <c:pt idx="6">
                  <c:v>Staj genel olarak yararlıydı.</c:v>
                </c:pt>
              </c:strCache>
            </c:strRef>
          </c:cat>
          <c:val>
            <c:numRef>
              <c:f>[17]Sayfa1!$B$13:$H$13</c:f>
              <c:numCache>
                <c:formatCode>General</c:formatCode>
                <c:ptCount val="7"/>
                <c:pt idx="0">
                  <c:v>4.5648148148148149</c:v>
                </c:pt>
                <c:pt idx="1">
                  <c:v>4.5092592592592595</c:v>
                </c:pt>
                <c:pt idx="2">
                  <c:v>4.4351851851851851</c:v>
                </c:pt>
                <c:pt idx="3">
                  <c:v>4.4259259259259265</c:v>
                </c:pt>
                <c:pt idx="4">
                  <c:v>4.1759259259259265</c:v>
                </c:pt>
                <c:pt idx="5">
                  <c:v>4.3703703703703702</c:v>
                </c:pt>
                <c:pt idx="6">
                  <c:v>4.3055555555555554</c:v>
                </c:pt>
              </c:numCache>
            </c:numRef>
          </c:val>
          <c:extLst>
            <c:ext xmlns:c16="http://schemas.microsoft.com/office/drawing/2014/chart" uri="{C3380CC4-5D6E-409C-BE32-E72D297353CC}">
              <c16:uniqueId val="{00000000-AED7-4041-B174-6A9CCEA2B38B}"/>
            </c:ext>
          </c:extLst>
        </c:ser>
        <c:dLbls>
          <c:showLegendKey val="0"/>
          <c:showVal val="0"/>
          <c:showCatName val="0"/>
          <c:showSerName val="0"/>
          <c:showPercent val="0"/>
          <c:showBubbleSize val="0"/>
        </c:dLbls>
        <c:gapWidth val="219"/>
        <c:overlap val="-27"/>
        <c:axId val="23774240"/>
        <c:axId val="23776736"/>
      </c:barChart>
      <c:catAx>
        <c:axId val="2377424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5400000" spcFirstLastPara="1" vertOverflow="ellipsis"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23776736"/>
        <c:crosses val="autoZero"/>
        <c:auto val="1"/>
        <c:lblAlgn val="ctr"/>
        <c:lblOffset val="100"/>
        <c:noMultiLvlLbl val="0"/>
      </c:catAx>
      <c:valAx>
        <c:axId val="23776736"/>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23774240"/>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tr-TR"/>
    </a:p>
  </c:txPr>
  <c:externalData r:id="rId3">
    <c:autoUpdate val="0"/>
  </c:externalData>
</c:chartSpace>
</file>

<file path=word/charts/chart4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tr-T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tr-TR"/>
              <a:t>Göz</a:t>
            </a:r>
            <a:r>
              <a:rPr lang="tr-TR" baseline="0"/>
              <a:t> Hastalıkları Ana Bilim Dalı </a:t>
            </a:r>
          </a:p>
          <a:p>
            <a:pPr>
              <a:defRPr/>
            </a:pPr>
            <a:r>
              <a:rPr lang="tr-TR" baseline="0"/>
              <a:t>Staj Değerlendirmesi</a:t>
            </a:r>
            <a:endParaRPr lang="tr-T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tr-TR"/>
        </a:p>
      </c:txPr>
    </c:title>
    <c:autoTitleDeleted val="0"/>
    <c:plotArea>
      <c:layout/>
      <c:barChart>
        <c:barDir val="col"/>
        <c:grouping val="clustered"/>
        <c:varyColors val="0"/>
        <c:ser>
          <c:idx val="0"/>
          <c:order val="0"/>
          <c:spPr>
            <a:solidFill>
              <a:schemeClr val="accent1"/>
            </a:solidFill>
            <a:ln>
              <a:noFill/>
            </a:ln>
            <a:effectLst/>
          </c:spPr>
          <c:invertIfNegative val="0"/>
          <c:dLbls>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'2021 Anketler\[göz.xlsx]Sayfa1'!$B$10:$H$10</c:f>
              <c:strCache>
                <c:ptCount val="7"/>
                <c:pt idx="0">
                  <c:v>Stajın başında staj tanıtımı yapılıp, amaç ve öğrenim hedefleri sunuldu.</c:v>
                </c:pt>
                <c:pt idx="1">
                  <c:v>Stajın  içeriği bu amaç ve öğrenim hedeflerini karşılıyordu.</c:v>
                </c:pt>
                <c:pt idx="2">
                  <c:v>Bizlerle olumlu bir iletişim sağlandı, soru sormamıza imkan tanındı.</c:v>
                </c:pt>
                <c:pt idx="3">
                  <c:v>Staj ilan edilen ders programına uygun yürütüldü </c:v>
                </c:pt>
                <c:pt idx="4">
                  <c:v>Ders konuları ile ilgili kaynakça sunuldu.</c:v>
                </c:pt>
                <c:pt idx="5">
                  <c:v>Stajın süresi iyi organize edilmişti.</c:v>
                </c:pt>
                <c:pt idx="6">
                  <c:v>Staj genel olarak yararlıydı.</c:v>
                </c:pt>
              </c:strCache>
            </c:strRef>
          </c:cat>
          <c:val>
            <c:numRef>
              <c:f>'2021 Anketler\[göz.xlsx]Sayfa1'!$B$11:$H$11</c:f>
              <c:numCache>
                <c:formatCode>General</c:formatCode>
                <c:ptCount val="7"/>
                <c:pt idx="0">
                  <c:v>4.181878306878307</c:v>
                </c:pt>
                <c:pt idx="1">
                  <c:v>4.2976190476190474</c:v>
                </c:pt>
                <c:pt idx="2">
                  <c:v>4.4365079365079358</c:v>
                </c:pt>
                <c:pt idx="3">
                  <c:v>4.4920634920634921</c:v>
                </c:pt>
                <c:pt idx="4">
                  <c:v>3.9120370370370376</c:v>
                </c:pt>
                <c:pt idx="5">
                  <c:v>4.3869047619047619</c:v>
                </c:pt>
                <c:pt idx="6">
                  <c:v>4.1203703703703702</c:v>
                </c:pt>
              </c:numCache>
            </c:numRef>
          </c:val>
          <c:extLst>
            <c:ext xmlns:c16="http://schemas.microsoft.com/office/drawing/2014/chart" uri="{C3380CC4-5D6E-409C-BE32-E72D297353CC}">
              <c16:uniqueId val="{00000000-DA25-4779-A1CD-E7E68AACFB42}"/>
            </c:ext>
          </c:extLst>
        </c:ser>
        <c:dLbls>
          <c:showLegendKey val="0"/>
          <c:showVal val="0"/>
          <c:showCatName val="0"/>
          <c:showSerName val="0"/>
          <c:showPercent val="0"/>
          <c:showBubbleSize val="0"/>
        </c:dLbls>
        <c:gapWidth val="219"/>
        <c:overlap val="-27"/>
        <c:axId val="44964880"/>
        <c:axId val="44964048"/>
      </c:barChart>
      <c:catAx>
        <c:axId val="4496488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5400000" spcFirstLastPara="1" vertOverflow="ellipsis"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44964048"/>
        <c:crosses val="autoZero"/>
        <c:auto val="1"/>
        <c:lblAlgn val="ctr"/>
        <c:lblOffset val="100"/>
        <c:noMultiLvlLbl val="0"/>
      </c:catAx>
      <c:valAx>
        <c:axId val="44964048"/>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44964880"/>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tr-TR"/>
    </a:p>
  </c:txPr>
  <c:externalData r:id="rId3">
    <c:autoUpdate val="0"/>
  </c:externalData>
</c:chartSpace>
</file>

<file path=word/charts/chart4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tr-T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tr-TR"/>
              <a:t>Göğüs</a:t>
            </a:r>
            <a:r>
              <a:rPr lang="tr-TR" baseline="0"/>
              <a:t> Hastalıkları Ana Bilim Dalı </a:t>
            </a:r>
          </a:p>
          <a:p>
            <a:pPr>
              <a:defRPr/>
            </a:pPr>
            <a:r>
              <a:rPr lang="tr-TR" baseline="0"/>
              <a:t>Staj Değerlendirmesi</a:t>
            </a:r>
            <a:endParaRPr lang="en-US"/>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tr-TR"/>
        </a:p>
      </c:txPr>
    </c:title>
    <c:autoTitleDeleted val="0"/>
    <c:plotArea>
      <c:layout/>
      <c:barChart>
        <c:barDir val="col"/>
        <c:grouping val="clustered"/>
        <c:varyColors val="0"/>
        <c:ser>
          <c:idx val="0"/>
          <c:order val="0"/>
          <c:spPr>
            <a:solidFill>
              <a:schemeClr val="accent1"/>
            </a:solidFill>
            <a:ln>
              <a:noFill/>
            </a:ln>
            <a:effectLst/>
          </c:spPr>
          <c:invertIfNegative val="0"/>
          <c:dLbls>
            <c:dLbl>
              <c:idx val="0"/>
              <c:tx>
                <c:rich>
                  <a:bodyPr/>
                  <a:lstStyle/>
                  <a:p>
                    <a:r>
                      <a:rPr lang="en-US"/>
                      <a:t>4,3</a:t>
                    </a:r>
                  </a:p>
                </c:rich>
              </c:tx>
              <c:dLblPos val="outEnd"/>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0-AC17-40CD-B4F9-F02FBC2738FD}"/>
                </c:ext>
              </c:extLst>
            </c:dLbl>
            <c:dLbl>
              <c:idx val="1"/>
              <c:tx>
                <c:rich>
                  <a:bodyPr/>
                  <a:lstStyle/>
                  <a:p>
                    <a:r>
                      <a:rPr lang="en-US"/>
                      <a:t>4,4</a:t>
                    </a:r>
                  </a:p>
                </c:rich>
              </c:tx>
              <c:dLblPos val="outEnd"/>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1-AC17-40CD-B4F9-F02FBC2738FD}"/>
                </c:ext>
              </c:extLst>
            </c:dLbl>
            <c:dLbl>
              <c:idx val="2"/>
              <c:tx>
                <c:rich>
                  <a:bodyPr/>
                  <a:lstStyle/>
                  <a:p>
                    <a:r>
                      <a:rPr lang="en-US" sz="900" b="0"/>
                      <a:t>4,5</a:t>
                    </a:r>
                  </a:p>
                </c:rich>
              </c:tx>
              <c:dLblPos val="outEnd"/>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2-AC17-40CD-B4F9-F02FBC2738FD}"/>
                </c:ext>
              </c:extLst>
            </c:dLbl>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'2021 Anketler\[göğüs hast..xlsx]Sayfa1'!$B$10:$H$10</c:f>
              <c:strCache>
                <c:ptCount val="7"/>
                <c:pt idx="0">
                  <c:v>Stajın başında staj tanıtımı yapılıp, amaç ve öğrenim hedefleri sunuldu.</c:v>
                </c:pt>
                <c:pt idx="1">
                  <c:v>Stajın  içeriği bu amaç ve öğrenim hedeflerini karşılıyordu.</c:v>
                </c:pt>
                <c:pt idx="2">
                  <c:v>Bizlerle olumlu bir iletişim sağlandı, soru sormamıza imkan tanındı.</c:v>
                </c:pt>
                <c:pt idx="3">
                  <c:v>Staj ilan edilen ders programına uygun yürütüldü </c:v>
                </c:pt>
                <c:pt idx="4">
                  <c:v>Ders konuları ile ilgili kaynakça sunuldu.</c:v>
                </c:pt>
                <c:pt idx="5">
                  <c:v>Stajın süresi iyi organize edilmişti.</c:v>
                </c:pt>
                <c:pt idx="6">
                  <c:v>Staj genel olarak yararlıydı.</c:v>
                </c:pt>
              </c:strCache>
            </c:strRef>
          </c:cat>
          <c:val>
            <c:numRef>
              <c:f>'2021 Anketler\[göğüs hast..xlsx]Sayfa1'!$B$11:$H$11</c:f>
              <c:numCache>
                <c:formatCode>General</c:formatCode>
                <c:ptCount val="7"/>
                <c:pt idx="0">
                  <c:v>4.330413105413105</c:v>
                </c:pt>
                <c:pt idx="1">
                  <c:v>4.3611823361823365</c:v>
                </c:pt>
                <c:pt idx="2">
                  <c:v>4.4841880341880342</c:v>
                </c:pt>
                <c:pt idx="3">
                  <c:v>4.4834045584045583</c:v>
                </c:pt>
                <c:pt idx="4">
                  <c:v>4.1824074074074078</c:v>
                </c:pt>
                <c:pt idx="5">
                  <c:v>3.953846153846154</c:v>
                </c:pt>
                <c:pt idx="6">
                  <c:v>4.1997150997150996</c:v>
                </c:pt>
              </c:numCache>
            </c:numRef>
          </c:val>
          <c:extLst>
            <c:ext xmlns:c16="http://schemas.microsoft.com/office/drawing/2014/chart" uri="{C3380CC4-5D6E-409C-BE32-E72D297353CC}">
              <c16:uniqueId val="{00000003-AC17-40CD-B4F9-F02FBC2738FD}"/>
            </c:ext>
          </c:extLst>
        </c:ser>
        <c:dLbls>
          <c:showLegendKey val="0"/>
          <c:showVal val="0"/>
          <c:showCatName val="0"/>
          <c:showSerName val="0"/>
          <c:showPercent val="0"/>
          <c:showBubbleSize val="0"/>
        </c:dLbls>
        <c:gapWidth val="219"/>
        <c:overlap val="-27"/>
        <c:axId val="1321766863"/>
        <c:axId val="1321764783"/>
      </c:barChart>
      <c:catAx>
        <c:axId val="1321766863"/>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5400000" spcFirstLastPara="1" vertOverflow="ellipsis"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1321764783"/>
        <c:crosses val="autoZero"/>
        <c:auto val="1"/>
        <c:lblAlgn val="ctr"/>
        <c:lblOffset val="100"/>
        <c:noMultiLvlLbl val="0"/>
      </c:catAx>
      <c:valAx>
        <c:axId val="1321764783"/>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1321766863"/>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tr-TR"/>
    </a:p>
  </c:txPr>
  <c:externalData r:id="rId3">
    <c:autoUpdate val="0"/>
  </c:externalData>
</c:chartSpace>
</file>

<file path=word/charts/chart4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tr-T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tr-TR"/>
              <a:t>Radyoloji</a:t>
            </a:r>
            <a:r>
              <a:rPr lang="tr-TR" baseline="0"/>
              <a:t> Ana Bilim Dalı </a:t>
            </a:r>
          </a:p>
          <a:p>
            <a:pPr>
              <a:defRPr/>
            </a:pPr>
            <a:r>
              <a:rPr lang="tr-TR" baseline="0"/>
              <a:t>Staj Değerlendirmesi</a:t>
            </a:r>
            <a:endParaRPr lang="tr-T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tr-TR"/>
        </a:p>
      </c:txPr>
    </c:title>
    <c:autoTitleDeleted val="0"/>
    <c:plotArea>
      <c:layout/>
      <c:barChart>
        <c:barDir val="col"/>
        <c:grouping val="clustered"/>
        <c:varyColors val="0"/>
        <c:ser>
          <c:idx val="0"/>
          <c:order val="0"/>
          <c:spPr>
            <a:solidFill>
              <a:schemeClr val="accent1"/>
            </a:solidFill>
            <a:ln>
              <a:noFill/>
            </a:ln>
            <a:effectLst/>
          </c:spPr>
          <c:invertIfNegative val="0"/>
          <c:dLbls>
            <c:dLbl>
              <c:idx val="3"/>
              <c:tx>
                <c:rich>
                  <a:bodyPr/>
                  <a:lstStyle/>
                  <a:p>
                    <a:fld id="{11F5A930-6B7A-47F7-8C68-A80A92DBAB96}" type="VALUE">
                      <a:rPr lang="en-US" sz="900" b="0"/>
                      <a:pPr/>
                      <a:t>[DEĞER]</a:t>
                    </a:fld>
                    <a:endParaRPr lang="tr-TR"/>
                  </a:p>
                </c:rich>
              </c:tx>
              <c:dLblPos val="outEnd"/>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0-EB43-423C-B194-A5463A1E3A26}"/>
                </c:ext>
              </c:extLst>
            </c:dLbl>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'2021 Anketler\[radyoloji.xlsx]Sayfa1'!$C$11:$I$11</c:f>
              <c:strCache>
                <c:ptCount val="7"/>
                <c:pt idx="0">
                  <c:v>Stajın başında staj tanıtımı yapılıp, amaç ve öğrenim hedefleri sunuldu.</c:v>
                </c:pt>
                <c:pt idx="1">
                  <c:v>Stajın  içeriği bu amaç ve öğrenim hedeflerini karşılıyordu.</c:v>
                </c:pt>
                <c:pt idx="2">
                  <c:v>Bizlerle olumlu bir iletişim sağlandı, soru sormamıza imkan tanındı.</c:v>
                </c:pt>
                <c:pt idx="3">
                  <c:v>Staj ilan edilen ders programına uygun yürütüldü </c:v>
                </c:pt>
                <c:pt idx="4">
                  <c:v>Ders konuları ile ilgili kaynakça sunuldu.</c:v>
                </c:pt>
                <c:pt idx="5">
                  <c:v>Stajın süresi iyi organize edilmişti.</c:v>
                </c:pt>
                <c:pt idx="6">
                  <c:v>Staj genel olarak yararlıydı.</c:v>
                </c:pt>
              </c:strCache>
            </c:strRef>
          </c:cat>
          <c:val>
            <c:numRef>
              <c:f>'2021 Anketler\[radyoloji.xlsx]Sayfa1'!$C$12:$I$12</c:f>
              <c:numCache>
                <c:formatCode>General</c:formatCode>
                <c:ptCount val="7"/>
                <c:pt idx="0">
                  <c:v>4.5634920634920642</c:v>
                </c:pt>
                <c:pt idx="1">
                  <c:v>4.587301587301587</c:v>
                </c:pt>
                <c:pt idx="2">
                  <c:v>4.6587301587301591</c:v>
                </c:pt>
                <c:pt idx="3">
                  <c:v>4.6587301587301591</c:v>
                </c:pt>
                <c:pt idx="4">
                  <c:v>4.166666666666667</c:v>
                </c:pt>
                <c:pt idx="5">
                  <c:v>3.8095238095238098</c:v>
                </c:pt>
                <c:pt idx="6">
                  <c:v>4.5158730158730167</c:v>
                </c:pt>
              </c:numCache>
            </c:numRef>
          </c:val>
          <c:extLst>
            <c:ext xmlns:c16="http://schemas.microsoft.com/office/drawing/2014/chart" uri="{C3380CC4-5D6E-409C-BE32-E72D297353CC}">
              <c16:uniqueId val="{00000001-EB43-423C-B194-A5463A1E3A26}"/>
            </c:ext>
          </c:extLst>
        </c:ser>
        <c:dLbls>
          <c:showLegendKey val="0"/>
          <c:showVal val="0"/>
          <c:showCatName val="0"/>
          <c:showSerName val="0"/>
          <c:showPercent val="0"/>
          <c:showBubbleSize val="0"/>
        </c:dLbls>
        <c:gapWidth val="219"/>
        <c:overlap val="-27"/>
        <c:axId val="462509151"/>
        <c:axId val="462502495"/>
      </c:barChart>
      <c:catAx>
        <c:axId val="462509151"/>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5400000" spcFirstLastPara="1" vertOverflow="ellipsis"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462502495"/>
        <c:crosses val="autoZero"/>
        <c:auto val="1"/>
        <c:lblAlgn val="ctr"/>
        <c:lblOffset val="100"/>
        <c:noMultiLvlLbl val="0"/>
      </c:catAx>
      <c:valAx>
        <c:axId val="462502495"/>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462509151"/>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tr-TR"/>
    </a:p>
  </c:txPr>
  <c:externalData r:id="rId3">
    <c:autoUpdate val="0"/>
  </c:externalData>
</c:chartSpace>
</file>

<file path=word/charts/chart4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tr-T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tr-TR"/>
              <a:t>Adli</a:t>
            </a:r>
            <a:r>
              <a:rPr lang="tr-TR" baseline="0"/>
              <a:t> Tıp Ana Bilim Dalı </a:t>
            </a:r>
          </a:p>
          <a:p>
            <a:pPr>
              <a:defRPr/>
            </a:pPr>
            <a:r>
              <a:rPr lang="tr-TR" baseline="0"/>
              <a:t>Staj Değerlendirmesi</a:t>
            </a:r>
            <a:endParaRPr lang="en-US"/>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tr-TR"/>
        </a:p>
      </c:txPr>
    </c:title>
    <c:autoTitleDeleted val="0"/>
    <c:plotArea>
      <c:layout/>
      <c:barChart>
        <c:barDir val="col"/>
        <c:grouping val="clustered"/>
        <c:varyColors val="0"/>
        <c:ser>
          <c:idx val="0"/>
          <c:order val="0"/>
          <c:spPr>
            <a:solidFill>
              <a:schemeClr val="accent1"/>
            </a:solidFill>
            <a:ln>
              <a:noFill/>
            </a:ln>
            <a:effectLst/>
          </c:spPr>
          <c:invertIfNegative val="0"/>
          <c:dLbls>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'2021 Anketler\[xx.xlsx]adli tıp stajı'!$C$11:$I$11</c:f>
              <c:strCache>
                <c:ptCount val="7"/>
                <c:pt idx="0">
                  <c:v>1.soru Stajın başında staj tanıtımı yapılıp, amaç ve öğrenim hedefleri sunuldu.</c:v>
                </c:pt>
                <c:pt idx="1">
                  <c:v>2.soru  Stajın  içeriği bu amaç ve öğrenim hedeflerini karşılıyordu.</c:v>
                </c:pt>
                <c:pt idx="2">
                  <c:v>3.Bizlerle olumlu bir iletişim sağlandı, soru sormamıza imkan tanındı</c:v>
                </c:pt>
                <c:pt idx="3">
                  <c:v>4.soru Staj ilan edilen ders programına uygun yürütüldü</c:v>
                </c:pt>
                <c:pt idx="4">
                  <c:v>5.soru Ders konuları ile ilgili kaynakça sunuldu.</c:v>
                </c:pt>
                <c:pt idx="5">
                  <c:v>6.soru Stajın süresi iyi organize edilmişti.</c:v>
                </c:pt>
                <c:pt idx="6">
                  <c:v>7.soru Staj genel olarak yararlıydı</c:v>
                </c:pt>
              </c:strCache>
            </c:strRef>
          </c:cat>
          <c:val>
            <c:numRef>
              <c:f>'2021 Anketler\[xx.xlsx]adli tıp stajı'!$C$12:$I$12</c:f>
              <c:numCache>
                <c:formatCode>General</c:formatCode>
                <c:ptCount val="7"/>
                <c:pt idx="0">
                  <c:v>4.5952380952380958</c:v>
                </c:pt>
                <c:pt idx="1">
                  <c:v>4.4821428571428568</c:v>
                </c:pt>
                <c:pt idx="2">
                  <c:v>4.6838624338624335</c:v>
                </c:pt>
                <c:pt idx="3">
                  <c:v>4.6468253968253963</c:v>
                </c:pt>
                <c:pt idx="4">
                  <c:v>4.3141534391534391</c:v>
                </c:pt>
                <c:pt idx="5">
                  <c:v>4.4391534391534391</c:v>
                </c:pt>
                <c:pt idx="6">
                  <c:v>4.4510582010582009</c:v>
                </c:pt>
              </c:numCache>
            </c:numRef>
          </c:val>
          <c:extLst>
            <c:ext xmlns:c16="http://schemas.microsoft.com/office/drawing/2014/chart" uri="{C3380CC4-5D6E-409C-BE32-E72D297353CC}">
              <c16:uniqueId val="{00000000-32E1-449C-8FAE-9AA78B8E925B}"/>
            </c:ext>
          </c:extLst>
        </c:ser>
        <c:dLbls>
          <c:showLegendKey val="0"/>
          <c:showVal val="0"/>
          <c:showCatName val="0"/>
          <c:showSerName val="0"/>
          <c:showPercent val="0"/>
          <c:showBubbleSize val="0"/>
        </c:dLbls>
        <c:gapWidth val="219"/>
        <c:overlap val="-27"/>
        <c:axId val="1121123023"/>
        <c:axId val="1121132591"/>
      </c:barChart>
      <c:catAx>
        <c:axId val="1121123023"/>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5400000" spcFirstLastPara="1" vertOverflow="ellipsis"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1121132591"/>
        <c:crosses val="autoZero"/>
        <c:auto val="1"/>
        <c:lblAlgn val="ctr"/>
        <c:lblOffset val="100"/>
        <c:noMultiLvlLbl val="0"/>
      </c:catAx>
      <c:valAx>
        <c:axId val="1121132591"/>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1121123023"/>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tr-TR"/>
    </a:p>
  </c:txPr>
  <c:externalData r:id="rId3">
    <c:autoUpdate val="0"/>
  </c:externalData>
</c:chartSpace>
</file>

<file path=word/charts/chart4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tr-TR"/>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Dönem IV Başarı Ortalaması</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tr-TR"/>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Sayfa1!$B$1</c:f>
              <c:strCache>
                <c:ptCount val="1"/>
                <c:pt idx="0">
                  <c:v>2018-2019</c:v>
                </c:pt>
              </c:strCache>
            </c:strRef>
          </c:tx>
          <c:spPr>
            <a:solidFill>
              <a:schemeClr val="accent1"/>
            </a:solidFill>
            <a:ln>
              <a:noFill/>
            </a:ln>
            <a:effectLst/>
            <a:sp3d/>
          </c:spPr>
          <c:invertIfNegative val="0"/>
          <c:cat>
            <c:strRef>
              <c:f>Sayfa1!$A$2:$A$7</c:f>
              <c:strCache>
                <c:ptCount val="6"/>
                <c:pt idx="0">
                  <c:v>Bütünleşik Cerrahi</c:v>
                </c:pt>
                <c:pt idx="1">
                  <c:v>Bütünleşik Dahiliye</c:v>
                </c:pt>
                <c:pt idx="2">
                  <c:v>Çocuk Sağlığı Hastalıkları</c:v>
                </c:pt>
                <c:pt idx="3">
                  <c:v>Kadın Doğum </c:v>
                </c:pt>
                <c:pt idx="4">
                  <c:v>Halk Sağlığı</c:v>
                </c:pt>
                <c:pt idx="5">
                  <c:v>Tıp Etiği</c:v>
                </c:pt>
              </c:strCache>
            </c:strRef>
          </c:cat>
          <c:val>
            <c:numRef>
              <c:f>Sayfa1!$B$2:$B$7</c:f>
              <c:numCache>
                <c:formatCode>General</c:formatCode>
                <c:ptCount val="6"/>
                <c:pt idx="0">
                  <c:v>94.85</c:v>
                </c:pt>
                <c:pt idx="1">
                  <c:v>89.08</c:v>
                </c:pt>
                <c:pt idx="2">
                  <c:v>83.87</c:v>
                </c:pt>
                <c:pt idx="3">
                  <c:v>91.04</c:v>
                </c:pt>
                <c:pt idx="4">
                  <c:v>97.87</c:v>
                </c:pt>
                <c:pt idx="5">
                  <c:v>97.59</c:v>
                </c:pt>
              </c:numCache>
            </c:numRef>
          </c:val>
          <c:extLst>
            <c:ext xmlns:c16="http://schemas.microsoft.com/office/drawing/2014/chart" uri="{C3380CC4-5D6E-409C-BE32-E72D297353CC}">
              <c16:uniqueId val="{00000000-9269-4E17-BE0A-E1D54D3432D4}"/>
            </c:ext>
          </c:extLst>
        </c:ser>
        <c:ser>
          <c:idx val="1"/>
          <c:order val="1"/>
          <c:tx>
            <c:strRef>
              <c:f>Sayfa1!$C$1</c:f>
              <c:strCache>
                <c:ptCount val="1"/>
                <c:pt idx="0">
                  <c:v>2019-2020 PÖ</c:v>
                </c:pt>
              </c:strCache>
            </c:strRef>
          </c:tx>
          <c:spPr>
            <a:solidFill>
              <a:schemeClr val="accent2"/>
            </a:solidFill>
            <a:ln>
              <a:noFill/>
            </a:ln>
            <a:effectLst/>
            <a:sp3d/>
          </c:spPr>
          <c:invertIfNegative val="0"/>
          <c:cat>
            <c:strRef>
              <c:f>Sayfa1!$A$2:$A$7</c:f>
              <c:strCache>
                <c:ptCount val="6"/>
                <c:pt idx="0">
                  <c:v>Bütünleşik Cerrahi</c:v>
                </c:pt>
                <c:pt idx="1">
                  <c:v>Bütünleşik Dahiliye</c:v>
                </c:pt>
                <c:pt idx="2">
                  <c:v>Çocuk Sağlığı Hastalıkları</c:v>
                </c:pt>
                <c:pt idx="3">
                  <c:v>Kadın Doğum </c:v>
                </c:pt>
                <c:pt idx="4">
                  <c:v>Halk Sağlığı</c:v>
                </c:pt>
                <c:pt idx="5">
                  <c:v>Tıp Etiği</c:v>
                </c:pt>
              </c:strCache>
            </c:strRef>
          </c:cat>
          <c:val>
            <c:numRef>
              <c:f>Sayfa1!$C$2:$C$7</c:f>
              <c:numCache>
                <c:formatCode>General</c:formatCode>
                <c:ptCount val="6"/>
                <c:pt idx="0">
                  <c:v>97.484276730000005</c:v>
                </c:pt>
                <c:pt idx="1">
                  <c:v>95.631067959999996</c:v>
                </c:pt>
                <c:pt idx="2">
                  <c:v>89.52380952</c:v>
                </c:pt>
                <c:pt idx="3">
                  <c:v>93.069306929999996</c:v>
                </c:pt>
                <c:pt idx="4">
                  <c:v>97.6</c:v>
                </c:pt>
                <c:pt idx="5">
                  <c:v>97.881355929999998</c:v>
                </c:pt>
              </c:numCache>
            </c:numRef>
          </c:val>
          <c:extLst>
            <c:ext xmlns:c16="http://schemas.microsoft.com/office/drawing/2014/chart" uri="{C3380CC4-5D6E-409C-BE32-E72D297353CC}">
              <c16:uniqueId val="{00000001-9269-4E17-BE0A-E1D54D3432D4}"/>
            </c:ext>
          </c:extLst>
        </c:ser>
        <c:ser>
          <c:idx val="2"/>
          <c:order val="2"/>
          <c:tx>
            <c:strRef>
              <c:f>Sayfa1!$D$1</c:f>
              <c:strCache>
                <c:ptCount val="1"/>
                <c:pt idx="0">
                  <c:v>2019-2020 PS</c:v>
                </c:pt>
              </c:strCache>
            </c:strRef>
          </c:tx>
          <c:spPr>
            <a:solidFill>
              <a:schemeClr val="accent3"/>
            </a:solidFill>
            <a:ln>
              <a:noFill/>
            </a:ln>
            <a:effectLst/>
            <a:sp3d/>
          </c:spPr>
          <c:invertIfNegative val="0"/>
          <c:cat>
            <c:strRef>
              <c:f>Sayfa1!$A$2:$A$7</c:f>
              <c:strCache>
                <c:ptCount val="6"/>
                <c:pt idx="0">
                  <c:v>Bütünleşik Cerrahi</c:v>
                </c:pt>
                <c:pt idx="1">
                  <c:v>Bütünleşik Dahiliye</c:v>
                </c:pt>
                <c:pt idx="2">
                  <c:v>Çocuk Sağlığı Hastalıkları</c:v>
                </c:pt>
                <c:pt idx="3">
                  <c:v>Kadın Doğum </c:v>
                </c:pt>
                <c:pt idx="4">
                  <c:v>Halk Sağlığı</c:v>
                </c:pt>
                <c:pt idx="5">
                  <c:v>Tıp Etiği</c:v>
                </c:pt>
              </c:strCache>
            </c:strRef>
          </c:cat>
          <c:val>
            <c:numRef>
              <c:f>Sayfa1!$D$2:$D$7</c:f>
              <c:numCache>
                <c:formatCode>General</c:formatCode>
                <c:ptCount val="6"/>
                <c:pt idx="0">
                  <c:v>98.404259999999994</c:v>
                </c:pt>
                <c:pt idx="1">
                  <c:v>99.401200000000003</c:v>
                </c:pt>
                <c:pt idx="2">
                  <c:v>97.058819999999997</c:v>
                </c:pt>
                <c:pt idx="3">
                  <c:v>96.449700000000007</c:v>
                </c:pt>
                <c:pt idx="4">
                  <c:v>98.850570000000005</c:v>
                </c:pt>
                <c:pt idx="5">
                  <c:v>99.009900000000002</c:v>
                </c:pt>
              </c:numCache>
            </c:numRef>
          </c:val>
          <c:extLst>
            <c:ext xmlns:c16="http://schemas.microsoft.com/office/drawing/2014/chart" uri="{C3380CC4-5D6E-409C-BE32-E72D297353CC}">
              <c16:uniqueId val="{00000002-9269-4E17-BE0A-E1D54D3432D4}"/>
            </c:ext>
          </c:extLst>
        </c:ser>
        <c:ser>
          <c:idx val="3"/>
          <c:order val="3"/>
          <c:tx>
            <c:strRef>
              <c:f>Sayfa1!$E$1</c:f>
              <c:strCache>
                <c:ptCount val="1"/>
                <c:pt idx="0">
                  <c:v>2020-2021</c:v>
                </c:pt>
              </c:strCache>
            </c:strRef>
          </c:tx>
          <c:spPr>
            <a:solidFill>
              <a:schemeClr val="accent4"/>
            </a:solidFill>
            <a:ln>
              <a:noFill/>
            </a:ln>
            <a:effectLst/>
            <a:sp3d/>
          </c:spPr>
          <c:invertIfNegative val="0"/>
          <c:cat>
            <c:strRef>
              <c:f>Sayfa1!$A$2:$A$7</c:f>
              <c:strCache>
                <c:ptCount val="6"/>
                <c:pt idx="0">
                  <c:v>Bütünleşik Cerrahi</c:v>
                </c:pt>
                <c:pt idx="1">
                  <c:v>Bütünleşik Dahiliye</c:v>
                </c:pt>
                <c:pt idx="2">
                  <c:v>Çocuk Sağlığı Hastalıkları</c:v>
                </c:pt>
                <c:pt idx="3">
                  <c:v>Kadın Doğum </c:v>
                </c:pt>
                <c:pt idx="4">
                  <c:v>Halk Sağlığı</c:v>
                </c:pt>
                <c:pt idx="5">
                  <c:v>Tıp Etiği</c:v>
                </c:pt>
              </c:strCache>
            </c:strRef>
          </c:cat>
          <c:val>
            <c:numRef>
              <c:f>Sayfa1!$E$2:$E$7</c:f>
              <c:numCache>
                <c:formatCode>General</c:formatCode>
                <c:ptCount val="6"/>
                <c:pt idx="0">
                  <c:v>94.48</c:v>
                </c:pt>
                <c:pt idx="1">
                  <c:v>92.62</c:v>
                </c:pt>
                <c:pt idx="2">
                  <c:v>78.66</c:v>
                </c:pt>
                <c:pt idx="3">
                  <c:v>95.78</c:v>
                </c:pt>
                <c:pt idx="4">
                  <c:v>98.19</c:v>
                </c:pt>
                <c:pt idx="5">
                  <c:v>99.51</c:v>
                </c:pt>
              </c:numCache>
            </c:numRef>
          </c:val>
          <c:extLst>
            <c:ext xmlns:c16="http://schemas.microsoft.com/office/drawing/2014/chart" uri="{C3380CC4-5D6E-409C-BE32-E72D297353CC}">
              <c16:uniqueId val="{00000003-9269-4E17-BE0A-E1D54D3432D4}"/>
            </c:ext>
          </c:extLst>
        </c:ser>
        <c:dLbls>
          <c:showLegendKey val="0"/>
          <c:showVal val="0"/>
          <c:showCatName val="0"/>
          <c:showSerName val="0"/>
          <c:showPercent val="0"/>
          <c:showBubbleSize val="0"/>
        </c:dLbls>
        <c:gapWidth val="150"/>
        <c:shape val="box"/>
        <c:axId val="535325631"/>
        <c:axId val="535326047"/>
        <c:axId val="0"/>
      </c:bar3DChart>
      <c:catAx>
        <c:axId val="535325631"/>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535326047"/>
        <c:crosses val="autoZero"/>
        <c:auto val="1"/>
        <c:lblAlgn val="ctr"/>
        <c:lblOffset val="100"/>
        <c:noMultiLvlLbl val="0"/>
      </c:catAx>
      <c:valAx>
        <c:axId val="535326047"/>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535325631"/>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tr-TR"/>
    </a:p>
  </c:txPr>
  <c:externalData r:id="rId4">
    <c:autoUpdate val="0"/>
  </c:externalData>
</c:chartSpace>
</file>

<file path=word/charts/chart4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tr-TR"/>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tr-TR"/>
              <a:t>D</a:t>
            </a:r>
            <a:r>
              <a:rPr lang="en-US"/>
              <a:t>önem V Başarı Ortalamaları</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tr-TR"/>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Sayfa1!$B$1</c:f>
              <c:strCache>
                <c:ptCount val="1"/>
                <c:pt idx="0">
                  <c:v>2018-2019</c:v>
                </c:pt>
              </c:strCache>
            </c:strRef>
          </c:tx>
          <c:spPr>
            <a:solidFill>
              <a:schemeClr val="accent1"/>
            </a:solidFill>
            <a:ln>
              <a:noFill/>
            </a:ln>
            <a:effectLst/>
            <a:sp3d/>
          </c:spPr>
          <c:invertIfNegative val="0"/>
          <c:cat>
            <c:strRef>
              <c:f>Sayfa1!$A$2:$A$16</c:f>
              <c:strCache>
                <c:ptCount val="15"/>
                <c:pt idx="0">
                  <c:v>KBB</c:v>
                </c:pt>
                <c:pt idx="1">
                  <c:v>Göz Hastalıkları</c:v>
                </c:pt>
                <c:pt idx="2">
                  <c:v>İnfeksyon Hastalıkları</c:v>
                </c:pt>
                <c:pt idx="3">
                  <c:v>FTR</c:v>
                </c:pt>
                <c:pt idx="4">
                  <c:v>Ortapedi</c:v>
                </c:pt>
                <c:pt idx="5">
                  <c:v>Rasyonel Farma.</c:v>
                </c:pt>
                <c:pt idx="6">
                  <c:v>Dermatoloji</c:v>
                </c:pt>
                <c:pt idx="7">
                  <c:v>Acil Tıp</c:v>
                </c:pt>
                <c:pt idx="8">
                  <c:v>Radyoloji</c:v>
                </c:pt>
                <c:pt idx="9">
                  <c:v>Üroloji</c:v>
                </c:pt>
                <c:pt idx="10">
                  <c:v>Adli Tıp</c:v>
                </c:pt>
                <c:pt idx="11">
                  <c:v>Psikiyatri</c:v>
                </c:pt>
                <c:pt idx="12">
                  <c:v>Nöroloji-Nöroşirüjü</c:v>
                </c:pt>
                <c:pt idx="13">
                  <c:v>Solunum</c:v>
                </c:pt>
                <c:pt idx="14">
                  <c:v>Dolaşım</c:v>
                </c:pt>
              </c:strCache>
            </c:strRef>
          </c:cat>
          <c:val>
            <c:numRef>
              <c:f>Sayfa1!$B$2:$B$16</c:f>
              <c:numCache>
                <c:formatCode>General</c:formatCode>
                <c:ptCount val="15"/>
                <c:pt idx="0">
                  <c:v>96.96</c:v>
                </c:pt>
                <c:pt idx="1">
                  <c:v>98.14</c:v>
                </c:pt>
                <c:pt idx="2">
                  <c:v>96.1</c:v>
                </c:pt>
                <c:pt idx="3">
                  <c:v>97.51</c:v>
                </c:pt>
                <c:pt idx="4">
                  <c:v>98.49</c:v>
                </c:pt>
                <c:pt idx="5">
                  <c:v>99.69</c:v>
                </c:pt>
                <c:pt idx="6">
                  <c:v>97.24</c:v>
                </c:pt>
                <c:pt idx="7">
                  <c:v>96.99</c:v>
                </c:pt>
                <c:pt idx="8">
                  <c:v>98.47</c:v>
                </c:pt>
                <c:pt idx="9">
                  <c:v>98.12</c:v>
                </c:pt>
                <c:pt idx="10">
                  <c:v>99.38</c:v>
                </c:pt>
                <c:pt idx="11">
                  <c:v>99.69</c:v>
                </c:pt>
                <c:pt idx="12">
                  <c:v>95.48</c:v>
                </c:pt>
                <c:pt idx="13">
                  <c:v>93.83</c:v>
                </c:pt>
                <c:pt idx="14">
                  <c:v>85.37</c:v>
                </c:pt>
              </c:numCache>
            </c:numRef>
          </c:val>
          <c:extLst>
            <c:ext xmlns:c16="http://schemas.microsoft.com/office/drawing/2014/chart" uri="{C3380CC4-5D6E-409C-BE32-E72D297353CC}">
              <c16:uniqueId val="{00000000-792B-44A9-8A60-B33B6E148A28}"/>
            </c:ext>
          </c:extLst>
        </c:ser>
        <c:ser>
          <c:idx val="1"/>
          <c:order val="1"/>
          <c:tx>
            <c:strRef>
              <c:f>Sayfa1!$C$1</c:f>
              <c:strCache>
                <c:ptCount val="1"/>
                <c:pt idx="0">
                  <c:v>2019-2020 PÖ</c:v>
                </c:pt>
              </c:strCache>
            </c:strRef>
          </c:tx>
          <c:spPr>
            <a:solidFill>
              <a:schemeClr val="accent2"/>
            </a:solidFill>
            <a:ln>
              <a:noFill/>
            </a:ln>
            <a:effectLst/>
            <a:sp3d/>
          </c:spPr>
          <c:invertIfNegative val="0"/>
          <c:cat>
            <c:strRef>
              <c:f>Sayfa1!$A$2:$A$16</c:f>
              <c:strCache>
                <c:ptCount val="15"/>
                <c:pt idx="0">
                  <c:v>KBB</c:v>
                </c:pt>
                <c:pt idx="1">
                  <c:v>Göz Hastalıkları</c:v>
                </c:pt>
                <c:pt idx="2">
                  <c:v>İnfeksyon Hastalıkları</c:v>
                </c:pt>
                <c:pt idx="3">
                  <c:v>FTR</c:v>
                </c:pt>
                <c:pt idx="4">
                  <c:v>Ortapedi</c:v>
                </c:pt>
                <c:pt idx="5">
                  <c:v>Rasyonel Farma.</c:v>
                </c:pt>
                <c:pt idx="6">
                  <c:v>Dermatoloji</c:v>
                </c:pt>
                <c:pt idx="7">
                  <c:v>Acil Tıp</c:v>
                </c:pt>
                <c:pt idx="8">
                  <c:v>Radyoloji</c:v>
                </c:pt>
                <c:pt idx="9">
                  <c:v>Üroloji</c:v>
                </c:pt>
                <c:pt idx="10">
                  <c:v>Adli Tıp</c:v>
                </c:pt>
                <c:pt idx="11">
                  <c:v>Psikiyatri</c:v>
                </c:pt>
                <c:pt idx="12">
                  <c:v>Nöroloji-Nöroşirüjü</c:v>
                </c:pt>
                <c:pt idx="13">
                  <c:v>Solunum</c:v>
                </c:pt>
                <c:pt idx="14">
                  <c:v>Dolaşım</c:v>
                </c:pt>
              </c:strCache>
            </c:strRef>
          </c:cat>
          <c:val>
            <c:numRef>
              <c:f>Sayfa1!$C$2:$C$16</c:f>
              <c:numCache>
                <c:formatCode>0.00</c:formatCode>
                <c:ptCount val="15"/>
                <c:pt idx="0">
                  <c:v>96.062992125984252</c:v>
                </c:pt>
                <c:pt idx="1">
                  <c:v>95.412844036697251</c:v>
                </c:pt>
                <c:pt idx="2">
                  <c:v>91.561181434599149</c:v>
                </c:pt>
                <c:pt idx="3">
                  <c:v>95.588235294117652</c:v>
                </c:pt>
                <c:pt idx="4">
                  <c:v>94.845360824742272</c:v>
                </c:pt>
                <c:pt idx="5">
                  <c:v>99.598393574297191</c:v>
                </c:pt>
                <c:pt idx="6">
                  <c:v>98.529411764705884</c:v>
                </c:pt>
                <c:pt idx="7">
                  <c:v>89</c:v>
                </c:pt>
                <c:pt idx="8">
                  <c:v>96.313364055299544</c:v>
                </c:pt>
                <c:pt idx="9">
                  <c:v>93.827160493827165</c:v>
                </c:pt>
                <c:pt idx="10">
                  <c:v>98.523985239852394</c:v>
                </c:pt>
                <c:pt idx="11">
                  <c:v>96.412556053811656</c:v>
                </c:pt>
                <c:pt idx="12">
                  <c:v>86.610878661087867</c:v>
                </c:pt>
                <c:pt idx="13">
                  <c:v>96.333333333333329</c:v>
                </c:pt>
                <c:pt idx="14">
                  <c:v>87.616099071207429</c:v>
                </c:pt>
              </c:numCache>
            </c:numRef>
          </c:val>
          <c:extLst>
            <c:ext xmlns:c16="http://schemas.microsoft.com/office/drawing/2014/chart" uri="{C3380CC4-5D6E-409C-BE32-E72D297353CC}">
              <c16:uniqueId val="{00000001-792B-44A9-8A60-B33B6E148A28}"/>
            </c:ext>
          </c:extLst>
        </c:ser>
        <c:ser>
          <c:idx val="2"/>
          <c:order val="2"/>
          <c:tx>
            <c:strRef>
              <c:f>Sayfa1!$D$1</c:f>
              <c:strCache>
                <c:ptCount val="1"/>
                <c:pt idx="0">
                  <c:v>2019-2020 PS</c:v>
                </c:pt>
              </c:strCache>
            </c:strRef>
          </c:tx>
          <c:spPr>
            <a:solidFill>
              <a:schemeClr val="accent3"/>
            </a:solidFill>
            <a:ln>
              <a:noFill/>
            </a:ln>
            <a:effectLst/>
            <a:sp3d/>
          </c:spPr>
          <c:invertIfNegative val="0"/>
          <c:cat>
            <c:strRef>
              <c:f>Sayfa1!$A$2:$A$16</c:f>
              <c:strCache>
                <c:ptCount val="15"/>
                <c:pt idx="0">
                  <c:v>KBB</c:v>
                </c:pt>
                <c:pt idx="1">
                  <c:v>Göz Hastalıkları</c:v>
                </c:pt>
                <c:pt idx="2">
                  <c:v>İnfeksyon Hastalıkları</c:v>
                </c:pt>
                <c:pt idx="3">
                  <c:v>FTR</c:v>
                </c:pt>
                <c:pt idx="4">
                  <c:v>Ortapedi</c:v>
                </c:pt>
                <c:pt idx="5">
                  <c:v>Rasyonel Farma.</c:v>
                </c:pt>
                <c:pt idx="6">
                  <c:v>Dermatoloji</c:v>
                </c:pt>
                <c:pt idx="7">
                  <c:v>Acil Tıp</c:v>
                </c:pt>
                <c:pt idx="8">
                  <c:v>Radyoloji</c:v>
                </c:pt>
                <c:pt idx="9">
                  <c:v>Üroloji</c:v>
                </c:pt>
                <c:pt idx="10">
                  <c:v>Adli Tıp</c:v>
                </c:pt>
                <c:pt idx="11">
                  <c:v>Psikiyatri</c:v>
                </c:pt>
                <c:pt idx="12">
                  <c:v>Nöroloji-Nöroşirüjü</c:v>
                </c:pt>
                <c:pt idx="13">
                  <c:v>Solunum</c:v>
                </c:pt>
                <c:pt idx="14">
                  <c:v>Dolaşım</c:v>
                </c:pt>
              </c:strCache>
            </c:strRef>
          </c:cat>
          <c:val>
            <c:numRef>
              <c:f>Sayfa1!$D$2:$D$16</c:f>
              <c:numCache>
                <c:formatCode>0.00</c:formatCode>
                <c:ptCount val="15"/>
                <c:pt idx="0">
                  <c:v>99</c:v>
                </c:pt>
                <c:pt idx="1">
                  <c:v>98.387096774193552</c:v>
                </c:pt>
                <c:pt idx="2">
                  <c:v>99.319727891156461</c:v>
                </c:pt>
                <c:pt idx="3">
                  <c:v>96.498054474708169</c:v>
                </c:pt>
                <c:pt idx="4">
                  <c:v>100</c:v>
                </c:pt>
                <c:pt idx="5">
                  <c:v>100</c:v>
                </c:pt>
                <c:pt idx="6">
                  <c:v>98.882681564245814</c:v>
                </c:pt>
                <c:pt idx="7">
                  <c:v>97.435897435897431</c:v>
                </c:pt>
                <c:pt idx="8">
                  <c:v>98.648648648648646</c:v>
                </c:pt>
                <c:pt idx="9">
                  <c:v>99.056603773584911</c:v>
                </c:pt>
                <c:pt idx="10">
                  <c:v>97.959183673469383</c:v>
                </c:pt>
                <c:pt idx="11">
                  <c:v>98.907103825136616</c:v>
                </c:pt>
                <c:pt idx="12">
                  <c:v>97.849462365591393</c:v>
                </c:pt>
                <c:pt idx="13">
                  <c:v>100</c:v>
                </c:pt>
                <c:pt idx="14">
                  <c:v>96.992481203007515</c:v>
                </c:pt>
              </c:numCache>
            </c:numRef>
          </c:val>
          <c:extLst>
            <c:ext xmlns:c16="http://schemas.microsoft.com/office/drawing/2014/chart" uri="{C3380CC4-5D6E-409C-BE32-E72D297353CC}">
              <c16:uniqueId val="{00000002-792B-44A9-8A60-B33B6E148A28}"/>
            </c:ext>
          </c:extLst>
        </c:ser>
        <c:ser>
          <c:idx val="3"/>
          <c:order val="3"/>
          <c:tx>
            <c:strRef>
              <c:f>Sayfa1!$E$1</c:f>
              <c:strCache>
                <c:ptCount val="1"/>
                <c:pt idx="0">
                  <c:v>2020-2021</c:v>
                </c:pt>
              </c:strCache>
            </c:strRef>
          </c:tx>
          <c:spPr>
            <a:solidFill>
              <a:schemeClr val="accent4"/>
            </a:solidFill>
            <a:ln>
              <a:noFill/>
            </a:ln>
            <a:effectLst/>
            <a:sp3d/>
          </c:spPr>
          <c:invertIfNegative val="0"/>
          <c:cat>
            <c:strRef>
              <c:f>Sayfa1!$A$2:$A$16</c:f>
              <c:strCache>
                <c:ptCount val="15"/>
                <c:pt idx="0">
                  <c:v>KBB</c:v>
                </c:pt>
                <c:pt idx="1">
                  <c:v>Göz Hastalıkları</c:v>
                </c:pt>
                <c:pt idx="2">
                  <c:v>İnfeksyon Hastalıkları</c:v>
                </c:pt>
                <c:pt idx="3">
                  <c:v>FTR</c:v>
                </c:pt>
                <c:pt idx="4">
                  <c:v>Ortapedi</c:v>
                </c:pt>
                <c:pt idx="5">
                  <c:v>Rasyonel Farma.</c:v>
                </c:pt>
                <c:pt idx="6">
                  <c:v>Dermatoloji</c:v>
                </c:pt>
                <c:pt idx="7">
                  <c:v>Acil Tıp</c:v>
                </c:pt>
                <c:pt idx="8">
                  <c:v>Radyoloji</c:v>
                </c:pt>
                <c:pt idx="9">
                  <c:v>Üroloji</c:v>
                </c:pt>
                <c:pt idx="10">
                  <c:v>Adli Tıp</c:v>
                </c:pt>
                <c:pt idx="11">
                  <c:v>Psikiyatri</c:v>
                </c:pt>
                <c:pt idx="12">
                  <c:v>Nöroloji-Nöroşirüjü</c:v>
                </c:pt>
                <c:pt idx="13">
                  <c:v>Solunum</c:v>
                </c:pt>
                <c:pt idx="14">
                  <c:v>Dolaşım</c:v>
                </c:pt>
              </c:strCache>
            </c:strRef>
          </c:cat>
          <c:val>
            <c:numRef>
              <c:f>Sayfa1!$E$2:$E$16</c:f>
              <c:numCache>
                <c:formatCode>General</c:formatCode>
                <c:ptCount val="15"/>
                <c:pt idx="0">
                  <c:v>97.4</c:v>
                </c:pt>
                <c:pt idx="1">
                  <c:v>95.96</c:v>
                </c:pt>
                <c:pt idx="2">
                  <c:v>97.4</c:v>
                </c:pt>
                <c:pt idx="3">
                  <c:v>98.45</c:v>
                </c:pt>
                <c:pt idx="4">
                  <c:v>97.38</c:v>
                </c:pt>
                <c:pt idx="5">
                  <c:v>99.74</c:v>
                </c:pt>
                <c:pt idx="6">
                  <c:v>97.91</c:v>
                </c:pt>
                <c:pt idx="7">
                  <c:v>93.84</c:v>
                </c:pt>
                <c:pt idx="8">
                  <c:v>99.46</c:v>
                </c:pt>
                <c:pt idx="9">
                  <c:v>96.61</c:v>
                </c:pt>
                <c:pt idx="10">
                  <c:v>97.83</c:v>
                </c:pt>
                <c:pt idx="11">
                  <c:v>97.19</c:v>
                </c:pt>
                <c:pt idx="12">
                  <c:v>97.35</c:v>
                </c:pt>
                <c:pt idx="13">
                  <c:v>96.87</c:v>
                </c:pt>
                <c:pt idx="14">
                  <c:v>94.18</c:v>
                </c:pt>
              </c:numCache>
            </c:numRef>
          </c:val>
          <c:extLst>
            <c:ext xmlns:c16="http://schemas.microsoft.com/office/drawing/2014/chart" uri="{C3380CC4-5D6E-409C-BE32-E72D297353CC}">
              <c16:uniqueId val="{00000003-792B-44A9-8A60-B33B6E148A28}"/>
            </c:ext>
          </c:extLst>
        </c:ser>
        <c:dLbls>
          <c:showLegendKey val="0"/>
          <c:showVal val="0"/>
          <c:showCatName val="0"/>
          <c:showSerName val="0"/>
          <c:showPercent val="0"/>
          <c:showBubbleSize val="0"/>
        </c:dLbls>
        <c:gapWidth val="150"/>
        <c:shape val="box"/>
        <c:axId val="1239688943"/>
        <c:axId val="1239691855"/>
        <c:axId val="0"/>
      </c:bar3DChart>
      <c:catAx>
        <c:axId val="1239688943"/>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1239691855"/>
        <c:crosses val="autoZero"/>
        <c:auto val="1"/>
        <c:lblAlgn val="ctr"/>
        <c:lblOffset val="100"/>
        <c:noMultiLvlLbl val="0"/>
      </c:catAx>
      <c:valAx>
        <c:axId val="1239691855"/>
        <c:scaling>
          <c:orientation val="minMax"/>
          <c:min val="0"/>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1239688943"/>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tr-TR"/>
    </a:p>
  </c:txPr>
  <c:externalData r:id="rId4">
    <c:autoUpdate val="0"/>
  </c:externalData>
</c:chartSpace>
</file>

<file path=word/charts/chart5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tr-TR"/>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tr-TR"/>
              <a:t>Dönem V </a:t>
            </a:r>
            <a:r>
              <a:rPr lang="en-US"/>
              <a:t>Pandemi öncesi-sonrası başarı ortalamaları</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tr-TR"/>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Sayfa1!$B$1</c:f>
              <c:strCache>
                <c:ptCount val="1"/>
                <c:pt idx="0">
                  <c:v>2019-2020 PÖ</c:v>
                </c:pt>
              </c:strCache>
            </c:strRef>
          </c:tx>
          <c:spPr>
            <a:solidFill>
              <a:schemeClr val="accent1"/>
            </a:solidFill>
            <a:ln>
              <a:noFill/>
            </a:ln>
            <a:effectLst/>
            <a:sp3d/>
          </c:spPr>
          <c:invertIfNegative val="0"/>
          <c:cat>
            <c:strRef>
              <c:f>Sayfa1!$A$2:$A$16</c:f>
              <c:strCache>
                <c:ptCount val="15"/>
                <c:pt idx="0">
                  <c:v>KBB</c:v>
                </c:pt>
                <c:pt idx="1">
                  <c:v>Göz Hastalıkları</c:v>
                </c:pt>
                <c:pt idx="2">
                  <c:v>İnfeksyon Hastalıkları</c:v>
                </c:pt>
                <c:pt idx="3">
                  <c:v>FTR</c:v>
                </c:pt>
                <c:pt idx="4">
                  <c:v>Ortapedi</c:v>
                </c:pt>
                <c:pt idx="5">
                  <c:v>Rasyonel Farma.</c:v>
                </c:pt>
                <c:pt idx="6">
                  <c:v>Dermatoloji</c:v>
                </c:pt>
                <c:pt idx="7">
                  <c:v>Acil Tıp</c:v>
                </c:pt>
                <c:pt idx="8">
                  <c:v>Radyoloji</c:v>
                </c:pt>
                <c:pt idx="9">
                  <c:v>Üroloji</c:v>
                </c:pt>
                <c:pt idx="10">
                  <c:v>Adli Tıp</c:v>
                </c:pt>
                <c:pt idx="11">
                  <c:v>Psikiyatri</c:v>
                </c:pt>
                <c:pt idx="12">
                  <c:v>Nöroloji-Nöroşirüjü</c:v>
                </c:pt>
                <c:pt idx="13">
                  <c:v>Solunum</c:v>
                </c:pt>
                <c:pt idx="14">
                  <c:v>Dolaşım</c:v>
                </c:pt>
              </c:strCache>
            </c:strRef>
          </c:cat>
          <c:val>
            <c:numRef>
              <c:f>Sayfa1!$B$2:$B$16</c:f>
              <c:numCache>
                <c:formatCode>0.00</c:formatCode>
                <c:ptCount val="15"/>
                <c:pt idx="0">
                  <c:v>96.062992125984252</c:v>
                </c:pt>
                <c:pt idx="1">
                  <c:v>95.412844036697251</c:v>
                </c:pt>
                <c:pt idx="2">
                  <c:v>91.561181434599149</c:v>
                </c:pt>
                <c:pt idx="3">
                  <c:v>95.588235294117652</c:v>
                </c:pt>
                <c:pt idx="4">
                  <c:v>94.845360824742272</c:v>
                </c:pt>
                <c:pt idx="5">
                  <c:v>99.598393574297191</c:v>
                </c:pt>
                <c:pt idx="6">
                  <c:v>98.529411764705884</c:v>
                </c:pt>
                <c:pt idx="7">
                  <c:v>89</c:v>
                </c:pt>
                <c:pt idx="8">
                  <c:v>96.313364055299544</c:v>
                </c:pt>
                <c:pt idx="9">
                  <c:v>93.827160493827165</c:v>
                </c:pt>
                <c:pt idx="10">
                  <c:v>98.523985239852394</c:v>
                </c:pt>
                <c:pt idx="11">
                  <c:v>96.412556053811656</c:v>
                </c:pt>
                <c:pt idx="12">
                  <c:v>86.610878661087867</c:v>
                </c:pt>
                <c:pt idx="13">
                  <c:v>96.333333333333329</c:v>
                </c:pt>
                <c:pt idx="14">
                  <c:v>87.616099071207429</c:v>
                </c:pt>
              </c:numCache>
            </c:numRef>
          </c:val>
          <c:extLst>
            <c:ext xmlns:c16="http://schemas.microsoft.com/office/drawing/2014/chart" uri="{C3380CC4-5D6E-409C-BE32-E72D297353CC}">
              <c16:uniqueId val="{00000000-932B-4EFF-981C-244B28FE9A75}"/>
            </c:ext>
          </c:extLst>
        </c:ser>
        <c:ser>
          <c:idx val="1"/>
          <c:order val="1"/>
          <c:tx>
            <c:strRef>
              <c:f>Sayfa1!$C$1</c:f>
              <c:strCache>
                <c:ptCount val="1"/>
                <c:pt idx="0">
                  <c:v>2019-2020 PS</c:v>
                </c:pt>
              </c:strCache>
            </c:strRef>
          </c:tx>
          <c:spPr>
            <a:solidFill>
              <a:schemeClr val="accent2"/>
            </a:solidFill>
            <a:ln>
              <a:noFill/>
            </a:ln>
            <a:effectLst/>
            <a:sp3d/>
          </c:spPr>
          <c:invertIfNegative val="0"/>
          <c:cat>
            <c:strRef>
              <c:f>Sayfa1!$A$2:$A$16</c:f>
              <c:strCache>
                <c:ptCount val="15"/>
                <c:pt idx="0">
                  <c:v>KBB</c:v>
                </c:pt>
                <c:pt idx="1">
                  <c:v>Göz Hastalıkları</c:v>
                </c:pt>
                <c:pt idx="2">
                  <c:v>İnfeksyon Hastalıkları</c:v>
                </c:pt>
                <c:pt idx="3">
                  <c:v>FTR</c:v>
                </c:pt>
                <c:pt idx="4">
                  <c:v>Ortapedi</c:v>
                </c:pt>
                <c:pt idx="5">
                  <c:v>Rasyonel Farma.</c:v>
                </c:pt>
                <c:pt idx="6">
                  <c:v>Dermatoloji</c:v>
                </c:pt>
                <c:pt idx="7">
                  <c:v>Acil Tıp</c:v>
                </c:pt>
                <c:pt idx="8">
                  <c:v>Radyoloji</c:v>
                </c:pt>
                <c:pt idx="9">
                  <c:v>Üroloji</c:v>
                </c:pt>
                <c:pt idx="10">
                  <c:v>Adli Tıp</c:v>
                </c:pt>
                <c:pt idx="11">
                  <c:v>Psikiyatri</c:v>
                </c:pt>
                <c:pt idx="12">
                  <c:v>Nöroloji-Nöroşirüjü</c:v>
                </c:pt>
                <c:pt idx="13">
                  <c:v>Solunum</c:v>
                </c:pt>
                <c:pt idx="14">
                  <c:v>Dolaşım</c:v>
                </c:pt>
              </c:strCache>
            </c:strRef>
          </c:cat>
          <c:val>
            <c:numRef>
              <c:f>Sayfa1!$C$2:$C$16</c:f>
              <c:numCache>
                <c:formatCode>0.00</c:formatCode>
                <c:ptCount val="15"/>
                <c:pt idx="0">
                  <c:v>99</c:v>
                </c:pt>
                <c:pt idx="1">
                  <c:v>98.387096774193552</c:v>
                </c:pt>
                <c:pt idx="2">
                  <c:v>99.319727891156461</c:v>
                </c:pt>
                <c:pt idx="3">
                  <c:v>96.498054474708169</c:v>
                </c:pt>
                <c:pt idx="4">
                  <c:v>100</c:v>
                </c:pt>
                <c:pt idx="5">
                  <c:v>100</c:v>
                </c:pt>
                <c:pt idx="6">
                  <c:v>98.882681564245814</c:v>
                </c:pt>
                <c:pt idx="7">
                  <c:v>97.435897435897431</c:v>
                </c:pt>
                <c:pt idx="8">
                  <c:v>98.648648648648646</c:v>
                </c:pt>
                <c:pt idx="9">
                  <c:v>99.056603773584911</c:v>
                </c:pt>
                <c:pt idx="10">
                  <c:v>97.959183673469383</c:v>
                </c:pt>
                <c:pt idx="11">
                  <c:v>98.907103825136616</c:v>
                </c:pt>
                <c:pt idx="12">
                  <c:v>97.849462365591393</c:v>
                </c:pt>
                <c:pt idx="13">
                  <c:v>100</c:v>
                </c:pt>
                <c:pt idx="14">
                  <c:v>96.992481203007515</c:v>
                </c:pt>
              </c:numCache>
            </c:numRef>
          </c:val>
          <c:extLst>
            <c:ext xmlns:c16="http://schemas.microsoft.com/office/drawing/2014/chart" uri="{C3380CC4-5D6E-409C-BE32-E72D297353CC}">
              <c16:uniqueId val="{00000001-932B-4EFF-981C-244B28FE9A75}"/>
            </c:ext>
          </c:extLst>
        </c:ser>
        <c:dLbls>
          <c:showLegendKey val="0"/>
          <c:showVal val="0"/>
          <c:showCatName val="0"/>
          <c:showSerName val="0"/>
          <c:showPercent val="0"/>
          <c:showBubbleSize val="0"/>
        </c:dLbls>
        <c:gapWidth val="150"/>
        <c:shape val="box"/>
        <c:axId val="1648454304"/>
        <c:axId val="1648457632"/>
        <c:axId val="0"/>
      </c:bar3DChart>
      <c:catAx>
        <c:axId val="1648454304"/>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1648457632"/>
        <c:crosses val="autoZero"/>
        <c:auto val="1"/>
        <c:lblAlgn val="ctr"/>
        <c:lblOffset val="100"/>
        <c:noMultiLvlLbl val="0"/>
      </c:catAx>
      <c:valAx>
        <c:axId val="1648457632"/>
        <c:scaling>
          <c:orientation val="minMax"/>
          <c:min val="0"/>
        </c:scaling>
        <c:delete val="0"/>
        <c:axPos val="l"/>
        <c:majorGridlines>
          <c:spPr>
            <a:ln w="9525" cap="flat" cmpd="sng" algn="ctr">
              <a:solidFill>
                <a:schemeClr val="tx1">
                  <a:lumMod val="15000"/>
                  <a:lumOff val="85000"/>
                </a:schemeClr>
              </a:solidFill>
              <a:round/>
            </a:ln>
            <a:effectLst/>
          </c:spPr>
        </c:majorGridlines>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164845430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tr-TR"/>
    </a:p>
  </c:txPr>
  <c:externalData r:id="rId4">
    <c:autoUpdate val="0"/>
  </c:externalData>
</c:chartSpace>
</file>

<file path=word/charts/chartEx1.xml><?xml version="1.0" encoding="utf-8"?>
<cx:chartSpace xmlns:a="http://schemas.openxmlformats.org/drawingml/2006/main" xmlns:r="http://schemas.openxmlformats.org/officeDocument/2006/relationships" xmlns:cx="http://schemas.microsoft.com/office/drawing/2014/chartex">
  <cx:chartData>
    <cx:externalData r:id="rId1" cx:autoUpdate="0"/>
    <cx:data id="0">
      <cx:strDim type="cat">
        <cx:f>Sayfa2!$A$2:$A$17</cx:f>
        <cx:lvl ptCount="16">
          <cx:pt idx="0">2019-2020</cx:pt>
          <cx:pt idx="1">2019-2020</cx:pt>
          <cx:pt idx="2">2019-2020</cx:pt>
          <cx:pt idx="3">2019-2020</cx:pt>
          <cx:pt idx="4">2019-2020</cx:pt>
          <cx:pt idx="5">2019-2020</cx:pt>
          <cx:pt idx="6">2019-2020</cx:pt>
          <cx:pt idx="7">2019-2020</cx:pt>
          <cx:pt idx="8">2020-2021</cx:pt>
          <cx:pt idx="9">2020-2021</cx:pt>
          <cx:pt idx="10">2020-2021</cx:pt>
          <cx:pt idx="11">2020-2021</cx:pt>
          <cx:pt idx="12">2020-2021</cx:pt>
          <cx:pt idx="13">2020-2021</cx:pt>
          <cx:pt idx="14">2020-2021</cx:pt>
          <cx:pt idx="15">2020-2021</cx:pt>
        </cx:lvl>
      </cx:strDim>
      <cx:numDim type="val">
        <cx:f>Sayfa2!$D$2:$D$17</cx:f>
        <cx:lvl ptCount="16" formatCode="Genel">
          <cx:pt idx="0">3.0600000000000001</cx:pt>
          <cx:pt idx="1">2.9100000000000001</cx:pt>
          <cx:pt idx="2">2.4300000000000002</cx:pt>
          <cx:pt idx="3">3.1899999999999999</cx:pt>
          <cx:pt idx="4">2.2400000000000002</cx:pt>
          <cx:pt idx="5">2.4700000000000002</cx:pt>
          <cx:pt idx="6">2.5499999999999998</cx:pt>
          <cx:pt idx="7">2.6000000000000001</cx:pt>
          <cx:pt idx="8">3.7400000000000002</cx:pt>
          <cx:pt idx="9">3.5499999999999998</cx:pt>
          <cx:pt idx="10">3.77</cx:pt>
          <cx:pt idx="11">3.0499999999999998</cx:pt>
          <cx:pt idx="12">3.3599999999999999</cx:pt>
          <cx:pt idx="13">3.4199999999999999</cx:pt>
          <cx:pt idx="14">3.52</cx:pt>
          <cx:pt idx="15">3.1200000000000001</cx:pt>
        </cx:lvl>
      </cx:numDim>
    </cx:data>
    <cx:data id="1">
      <cx:strDim type="cat">
        <cx:f>Sayfa2!$A$2:$A$17</cx:f>
        <cx:lvl ptCount="16">
          <cx:pt idx="0">2019-2020</cx:pt>
          <cx:pt idx="1">2019-2020</cx:pt>
          <cx:pt idx="2">2019-2020</cx:pt>
          <cx:pt idx="3">2019-2020</cx:pt>
          <cx:pt idx="4">2019-2020</cx:pt>
          <cx:pt idx="5">2019-2020</cx:pt>
          <cx:pt idx="6">2019-2020</cx:pt>
          <cx:pt idx="7">2019-2020</cx:pt>
          <cx:pt idx="8">2020-2021</cx:pt>
          <cx:pt idx="9">2020-2021</cx:pt>
          <cx:pt idx="10">2020-2021</cx:pt>
          <cx:pt idx="11">2020-2021</cx:pt>
          <cx:pt idx="12">2020-2021</cx:pt>
          <cx:pt idx="13">2020-2021</cx:pt>
          <cx:pt idx="14">2020-2021</cx:pt>
          <cx:pt idx="15">2020-2021</cx:pt>
        </cx:lvl>
      </cx:strDim>
      <cx:numDim type="val">
        <cx:f>Sayfa2!$E$2:$E$17</cx:f>
        <cx:lvl ptCount="16" formatCode="Genel">
          <cx:pt idx="0">3.2799999999999998</cx:pt>
          <cx:pt idx="1">3.0899999999999999</cx:pt>
          <cx:pt idx="2">2.9500000000000002</cx:pt>
          <cx:pt idx="3">3.27</cx:pt>
          <cx:pt idx="4">2.4700000000000002</cx:pt>
          <cx:pt idx="5">2.7200000000000002</cx:pt>
          <cx:pt idx="6">2.9199999999999999</cx:pt>
          <cx:pt idx="7">2.6499999999999999</cx:pt>
          <cx:pt idx="8">3.9900000000000002</cx:pt>
          <cx:pt idx="9">4.0099999999999998</cx:pt>
          <cx:pt idx="10">4.2300000000000004</cx:pt>
          <cx:pt idx="11">3.4900000000000002</cx:pt>
          <cx:pt idx="12">3.6200000000000001</cx:pt>
          <cx:pt idx="13">3.5800000000000001</cx:pt>
          <cx:pt idx="14">3.6099999999999999</cx:pt>
          <cx:pt idx="15">3.4100000000000001</cx:pt>
        </cx:lvl>
      </cx:numDim>
    </cx:data>
    <cx:data id="2">
      <cx:strDim type="cat">
        <cx:f>Sayfa2!$A$2:$A$17</cx:f>
        <cx:lvl ptCount="16">
          <cx:pt idx="0">2019-2020</cx:pt>
          <cx:pt idx="1">2019-2020</cx:pt>
          <cx:pt idx="2">2019-2020</cx:pt>
          <cx:pt idx="3">2019-2020</cx:pt>
          <cx:pt idx="4">2019-2020</cx:pt>
          <cx:pt idx="5">2019-2020</cx:pt>
          <cx:pt idx="6">2019-2020</cx:pt>
          <cx:pt idx="7">2019-2020</cx:pt>
          <cx:pt idx="8">2020-2021</cx:pt>
          <cx:pt idx="9">2020-2021</cx:pt>
          <cx:pt idx="10">2020-2021</cx:pt>
          <cx:pt idx="11">2020-2021</cx:pt>
          <cx:pt idx="12">2020-2021</cx:pt>
          <cx:pt idx="13">2020-2021</cx:pt>
          <cx:pt idx="14">2020-2021</cx:pt>
          <cx:pt idx="15">2020-2021</cx:pt>
        </cx:lvl>
      </cx:strDim>
      <cx:numDim type="val">
        <cx:f>Sayfa2!$F$2:$F$17</cx:f>
        <cx:lvl ptCount="16" formatCode="Genel">
          <cx:pt idx="0">3.4199999999999999</cx:pt>
          <cx:pt idx="1">3.25</cx:pt>
          <cx:pt idx="2">3.1299999999999999</cx:pt>
          <cx:pt idx="3">3.3100000000000001</cx:pt>
          <cx:pt idx="4">2.7400000000000002</cx:pt>
          <cx:pt idx="5">3.2000000000000002</cx:pt>
          <cx:pt idx="6">3.0499999999999998</cx:pt>
          <cx:pt idx="7">3</cx:pt>
          <cx:pt idx="8">4.1600000000000001</cx:pt>
          <cx:pt idx="9">4.3799999999999999</cx:pt>
          <cx:pt idx="10">4.3499999999999996</cx:pt>
          <cx:pt idx="11">3.54</cx:pt>
          <cx:pt idx="12">3.5499999999999998</cx:pt>
          <cx:pt idx="13">3.6800000000000002</cx:pt>
          <cx:pt idx="14">4.0199999999999996</cx:pt>
          <cx:pt idx="15">3.7000000000000002</cx:pt>
        </cx:lvl>
      </cx:numDim>
    </cx:data>
    <cx:data id="3">
      <cx:strDim type="cat">
        <cx:f>Sayfa2!$A$2:$A$17</cx:f>
        <cx:lvl ptCount="16">
          <cx:pt idx="0">2019-2020</cx:pt>
          <cx:pt idx="1">2019-2020</cx:pt>
          <cx:pt idx="2">2019-2020</cx:pt>
          <cx:pt idx="3">2019-2020</cx:pt>
          <cx:pt idx="4">2019-2020</cx:pt>
          <cx:pt idx="5">2019-2020</cx:pt>
          <cx:pt idx="6">2019-2020</cx:pt>
          <cx:pt idx="7">2019-2020</cx:pt>
          <cx:pt idx="8">2020-2021</cx:pt>
          <cx:pt idx="9">2020-2021</cx:pt>
          <cx:pt idx="10">2020-2021</cx:pt>
          <cx:pt idx="11">2020-2021</cx:pt>
          <cx:pt idx="12">2020-2021</cx:pt>
          <cx:pt idx="13">2020-2021</cx:pt>
          <cx:pt idx="14">2020-2021</cx:pt>
          <cx:pt idx="15">2020-2021</cx:pt>
        </cx:lvl>
      </cx:strDim>
      <cx:numDim type="val">
        <cx:f>Sayfa2!$G$2:$G$17</cx:f>
        <cx:lvl ptCount="16" formatCode="Genel">
          <cx:pt idx="0">3.46</cx:pt>
          <cx:pt idx="1">3.21</cx:pt>
          <cx:pt idx="2">3.3300000000000001</cx:pt>
          <cx:pt idx="3">3.5099999999999998</cx:pt>
          <cx:pt idx="4">3.04</cx:pt>
          <cx:pt idx="5">3.4100000000000001</cx:pt>
          <cx:pt idx="6">3.3100000000000001</cx:pt>
          <cx:pt idx="7">3.1200000000000001</cx:pt>
          <cx:pt idx="8">4.2300000000000004</cx:pt>
          <cx:pt idx="9">4.4400000000000004</cx:pt>
          <cx:pt idx="10">4.5300000000000002</cx:pt>
          <cx:pt idx="11">3.7400000000000002</cx:pt>
          <cx:pt idx="12">3.7799999999999998</cx:pt>
          <cx:pt idx="13">3.8999999999999999</cx:pt>
          <cx:pt idx="14">4.5300000000000002</cx:pt>
          <cx:pt idx="15">3.98</cx:pt>
        </cx:lvl>
      </cx:numDim>
    </cx:data>
    <cx:data id="4">
      <cx:strDim type="cat">
        <cx:f>Sayfa2!$A$2:$A$17</cx:f>
        <cx:lvl ptCount="16">
          <cx:pt idx="0">2019-2020</cx:pt>
          <cx:pt idx="1">2019-2020</cx:pt>
          <cx:pt idx="2">2019-2020</cx:pt>
          <cx:pt idx="3">2019-2020</cx:pt>
          <cx:pt idx="4">2019-2020</cx:pt>
          <cx:pt idx="5">2019-2020</cx:pt>
          <cx:pt idx="6">2019-2020</cx:pt>
          <cx:pt idx="7">2019-2020</cx:pt>
          <cx:pt idx="8">2020-2021</cx:pt>
          <cx:pt idx="9">2020-2021</cx:pt>
          <cx:pt idx="10">2020-2021</cx:pt>
          <cx:pt idx="11">2020-2021</cx:pt>
          <cx:pt idx="12">2020-2021</cx:pt>
          <cx:pt idx="13">2020-2021</cx:pt>
          <cx:pt idx="14">2020-2021</cx:pt>
          <cx:pt idx="15">2020-2021</cx:pt>
        </cx:lvl>
      </cx:strDim>
      <cx:numDim type="val">
        <cx:f>Sayfa2!$H$2:$H$17</cx:f>
        <cx:lvl ptCount="16" formatCode="Genel">
          <cx:pt idx="0">3.46</cx:pt>
          <cx:pt idx="1">3.21</cx:pt>
          <cx:pt idx="2">3.04</cx:pt>
          <cx:pt idx="3">3.3599999999999999</cx:pt>
          <cx:pt idx="4">2.6699999999999999</cx:pt>
          <cx:pt idx="5">3.3799999999999999</cx:pt>
          <cx:pt idx="6">3.1000000000000001</cx:pt>
          <cx:pt idx="7">2.98</cx:pt>
          <cx:pt idx="8">4.2000000000000002</cx:pt>
          <cx:pt idx="9">4.2599999999999998</cx:pt>
          <cx:pt idx="10">4.4800000000000004</cx:pt>
          <cx:pt idx="11">3.6600000000000001</cx:pt>
          <cx:pt idx="12">3.5699999999999998</cx:pt>
          <cx:pt idx="13">3.7799999999999998</cx:pt>
          <cx:pt idx="14">4.2599999999999998</cx:pt>
          <cx:pt idx="15">3.8999999999999999</cx:pt>
        </cx:lvl>
      </cx:numDim>
    </cx:data>
    <cx:data id="5">
      <cx:strDim type="cat">
        <cx:f>Sayfa2!$A$2:$A$17</cx:f>
        <cx:lvl ptCount="16">
          <cx:pt idx="0">2019-2020</cx:pt>
          <cx:pt idx="1">2019-2020</cx:pt>
          <cx:pt idx="2">2019-2020</cx:pt>
          <cx:pt idx="3">2019-2020</cx:pt>
          <cx:pt idx="4">2019-2020</cx:pt>
          <cx:pt idx="5">2019-2020</cx:pt>
          <cx:pt idx="6">2019-2020</cx:pt>
          <cx:pt idx="7">2019-2020</cx:pt>
          <cx:pt idx="8">2020-2021</cx:pt>
          <cx:pt idx="9">2020-2021</cx:pt>
          <cx:pt idx="10">2020-2021</cx:pt>
          <cx:pt idx="11">2020-2021</cx:pt>
          <cx:pt idx="12">2020-2021</cx:pt>
          <cx:pt idx="13">2020-2021</cx:pt>
          <cx:pt idx="14">2020-2021</cx:pt>
          <cx:pt idx="15">2020-2021</cx:pt>
        </cx:lvl>
      </cx:strDim>
      <cx:numDim type="val">
        <cx:f>Sayfa2!$I$2:$I$17</cx:f>
        <cx:lvl ptCount="16" formatCode="Genel">
          <cx:pt idx="0">3.3599999999999999</cx:pt>
          <cx:pt idx="1">3.0299999999999998</cx:pt>
          <cx:pt idx="2">2.8199999999999998</cx:pt>
          <cx:pt idx="3">3.3300000000000001</cx:pt>
          <cx:pt idx="4">2.5299999999999998</cx:pt>
          <cx:pt idx="5">2.9700000000000002</cx:pt>
          <cx:pt idx="6">2.8999999999999999</cx:pt>
          <cx:pt idx="7">2.77</cx:pt>
          <cx:pt idx="8">4.0300000000000002</cx:pt>
          <cx:pt idx="9">3.8700000000000001</cx:pt>
          <cx:pt idx="10">4.2000000000000002</cx:pt>
          <cx:pt idx="11">3.3900000000000001</cx:pt>
          <cx:pt idx="12">3.4100000000000001</cx:pt>
          <cx:pt idx="13">3.6000000000000001</cx:pt>
          <cx:pt idx="14">3.8599999999999999</cx:pt>
          <cx:pt idx="15">3.54</cx:pt>
        </cx:lvl>
      </cx:numDim>
    </cx:data>
  </cx:chartData>
  <cx:chart>
    <cx:title pos="t" align="ctr" overlay="0">
      <cx:tx>
        <cx:txData>
          <cx:v>2019-2020 yüzyüze PDÖ ile 2020-2021 çevrim içi PDÖ uygulamalarının karşılaştırılması </cx:v>
        </cx:txData>
      </cx:tx>
      <cx:txPr>
        <a:bodyPr rot="0" spcFirstLastPara="1" vertOverflow="ellipsis" vert="horz" wrap="square" lIns="0" tIns="0" rIns="0" bIns="0" anchor="ctr" anchorCtr="1"/>
        <a:lstStyle/>
        <a:p>
          <a:pPr algn="ctr">
            <a:defRPr/>
          </a:pPr>
          <a:r>
            <a:rPr lang="tr-TR"/>
            <a:t>2019-2020 yüzyüze PDÖ ile 2020-2021 çevrim içi PDÖ uygulamalarının karşılaştırılması </a:t>
          </a:r>
        </a:p>
      </cx:txPr>
    </cx:title>
    <cx:plotArea>
      <cx:plotAreaRegion>
        <cx:series layoutId="boxWhisker" uniqueId="{15BD6EEB-B3D4-4810-9C08-F4634EA4CA8C}">
          <cx:tx>
            <cx:txData>
              <cx:f>Sayfa2!$D$1</cx:f>
              <cx:v>merak uyandirma</cx:v>
            </cx:txData>
          </cx:tx>
          <cx:dataId val="0"/>
          <cx:layoutPr>
            <cx:visibility meanLine="0" meanMarker="1"/>
            <cx:statistics quartileMethod="exclusive"/>
          </cx:layoutPr>
        </cx:series>
        <cx:series layoutId="boxWhisker" uniqueId="{664186DE-59A8-403C-852F-A2337F2E4576}">
          <cx:tx>
            <cx:txData>
              <cx:f>Sayfa2!$E$1</cx:f>
              <cx:v>farkli hipotez</cx:v>
            </cx:txData>
          </cx:tx>
          <cx:dataId val="1"/>
          <cx:layoutPr>
            <cx:visibility meanLine="0" meanMarker="1"/>
            <cx:statistics quartileMethod="exclusive"/>
          </cx:layoutPr>
        </cx:series>
        <cx:series layoutId="boxWhisker" uniqueId="{C723EFA7-9D5A-433E-8C48-03E78EA88656}">
          <cx:tx>
            <cx:txData>
              <cx:f>Sayfa2!$F$1</cx:f>
              <cx:v>hipotezlerin daratilmasi</cx:v>
            </cx:txData>
          </cx:tx>
          <cx:dataId val="2"/>
          <cx:layoutPr>
            <cx:visibility meanLine="0" meanMarker="1"/>
            <cx:statistics quartileMethod="exclusive"/>
          </cx:layoutPr>
        </cx:series>
        <cx:series layoutId="boxWhisker" uniqueId="{9AD2044C-CB80-408E-816E-E75A2BB76C79}">
          <cx:tx>
            <cx:txData>
              <cx:f>Sayfa2!$G$1</cx:f>
              <cx:v>oykü fizik baki</cx:v>
            </cx:txData>
          </cx:tx>
          <cx:dataId val="3"/>
          <cx:layoutPr>
            <cx:visibility meanLine="0" meanMarker="1"/>
            <cx:statistics quartileMethod="exclusive"/>
          </cx:layoutPr>
        </cx:series>
        <cx:series layoutId="boxWhisker" uniqueId="{9568EC5B-C056-4F20-B588-AE23CB9A5638}">
          <cx:tx>
            <cx:txData>
              <cx:f>Sayfa2!$H$1</cx:f>
              <cx:v>ogrenme hedeflerine ulasma</cx:v>
            </cx:txData>
          </cx:tx>
          <cx:dataId val="4"/>
          <cx:layoutPr>
            <cx:visibility meanLine="0" meanMarker="1"/>
            <cx:statistics quartileMethod="exclusive"/>
          </cx:layoutPr>
        </cx:series>
        <cx:series layoutId="boxWhisker" uniqueId="{22FD2C33-94EC-4779-8C95-79C02694668C}">
          <cx:tx>
            <cx:txData>
              <cx:f>Sayfa2!$I$1</cx:f>
              <cx:v>genel</cx:v>
            </cx:txData>
          </cx:tx>
          <cx:dataId val="5"/>
          <cx:layoutPr>
            <cx:visibility meanLine="0" meanMarker="1"/>
            <cx:statistics quartileMethod="exclusive"/>
          </cx:layoutPr>
        </cx:series>
      </cx:plotAreaRegion>
      <cx:axis id="0">
        <cx:catScaling gapWidth="1.5"/>
        <cx:tickLabels/>
      </cx:axis>
      <cx:axis id="1">
        <cx:valScaling min="1.5"/>
        <cx:majorGridlines/>
        <cx:tickLabels/>
      </cx:axis>
    </cx:plotArea>
    <cx:legend pos="b" align="ctr" overlay="0"/>
  </cx:chart>
  <cx:clrMapOvr bg1="lt1" tx1="dk1" bg2="lt2" tx2="dk2" accent1="accent1" accent2="accent2" accent3="accent3" accent4="accent4" accent5="accent5" accent6="accent6" hlink="hlink" folHlink="folHlink"/>
</cx: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5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5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5.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6.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7.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8.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9.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0.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1.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2.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3.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4.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6.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7.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8.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9.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0.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6.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7.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8.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9.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0.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6.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7.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8.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9.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0.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6.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7.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8.xml><?xml version="1.0" encoding="utf-8"?>
<cs:chartStyle xmlns:cs="http://schemas.microsoft.com/office/drawing/2012/chartStyle" xmlns:a="http://schemas.openxmlformats.org/drawingml/2006/main" id="408">
  <cs:axisTitle>
    <cs:lnRef idx="0"/>
    <cs:fillRef idx="0"/>
    <cs:effectRef idx="0"/>
    <cs:fontRef idx="minor">
      <a:schemeClr val="dk1">
        <a:lumMod val="75000"/>
        <a:lumOff val="25000"/>
      </a:schemeClr>
    </cs:fontRef>
    <cs:defRPr sz="9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baseline="0"/>
    <cs:bodyPr rot="-60000000" vert="horz"/>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effectRef idx="0"/>
    <cs:fontRef idx="minor">
      <a:schemeClr val="dk1">
        <a:lumMod val="75000"/>
        <a:lumOff val="25000"/>
      </a:schemeClr>
    </cs:fontRef>
    <cs:defRPr sz="900"/>
  </cs:dataLabel>
  <cs:dataLabelCallout>
    <cs:lnRef idx="0"/>
    <cs:fillRef idx="0"/>
    <cs:effectRef idx="0"/>
    <cs:fontRef idx="minor">
      <a:schemeClr val="dk1">
        <a:lumMod val="75000"/>
        <a:lumOff val="25000"/>
      </a:schemeClr>
    </cs:fontRef>
    <cs:spPr>
      <a:solidFill>
        <a:schemeClr val="dk1">
          <a:lumMod val="65000"/>
          <a:lumOff val="35000"/>
          <a:alpha val="75000"/>
        </a:schemeClr>
      </a:solidFill>
    </cs:spPr>
    <cs:defRPr sz="900"/>
    <cs:bodyPr rot="0" spcFirstLastPara="1" vertOverflow="clip" horzOverflow="clip" vert="horz" wrap="square" lIns="36576" tIns="18288" rIns="36576" bIns="18288" anchor="ctr" anchorCtr="1">
      <a:spAutoFit/>
    </cs:bodyPr>
  </cs:dataLabelCallout>
  <cs:dataPoint>
    <cs:lnRef idx="0">
      <cs:styleClr val="auto"/>
    </cs:lnRef>
    <cs:fillRef idx="0">
      <cs:styleClr val="auto"/>
    </cs:fillRef>
    <cs:effectRef idx="0"/>
    <cs:fontRef idx="minor">
      <a:schemeClr val="tx1"/>
    </cs:fontRef>
    <cs:spPr>
      <a:solidFill>
        <a:schemeClr val="phClr"/>
      </a:solidFill>
      <a:ln>
        <a:solidFill>
          <a:schemeClr val="phClr"/>
        </a:solidFill>
      </a:ln>
    </cs:spPr>
  </cs:dataPoint>
  <cs:dataPoint3D>
    <cs:lnRef idx="0"/>
    <cs:fillRef idx="0">
      <cs:styleClr val="auto"/>
    </cs:fillRef>
    <cs:effectRef idx="0"/>
    <cs:fontRef idx="minor">
      <a:schemeClr val="dk1"/>
    </cs:fontRef>
    <cs:spPr>
      <a:solidFill>
        <a:schemeClr val="phClr"/>
      </a:solidFill>
      <a:ln w="9525" cap="flat" cmpd="sng" algn="ctr">
        <a:solidFill>
          <a:schemeClr val="lt1">
            <a:alpha val="50000"/>
          </a:schemeClr>
        </a:solidFill>
        <a:round/>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fillRef idx="0">
      <cs:styleClr val="auto"/>
    </cs:fillRef>
    <cs:effectRef idx="0"/>
    <cs:fontRef idx="minor">
      <a:schemeClr val="dk1"/>
    </cs:fontRef>
    <cs:spPr>
      <a:solidFill>
        <a:schemeClr val="phClr">
          <a:lumMod val="60000"/>
          <a:alpha val="85000"/>
        </a:schemeClr>
      </a:solidFill>
    </cs:spPr>
  </cs:dataPointMarker>
  <cs:dataPointMarkerLayout symbol="circle" size="6"/>
  <cs:dataPointWireframe>
    <cs:lnRef idx="0">
      <cs:styleClr val="auto"/>
    </cs:lnRef>
    <cs:fillRef idx="0"/>
    <cs:effectRef idx="0"/>
    <cs:fontRef idx="minor">
      <a:schemeClr val="dk1"/>
    </cs:fontRef>
    <cs:spPr>
      <a:ln w="2857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75000"/>
            <a:lumOff val="25000"/>
          </a:schemeClr>
        </a:solidFill>
      </a:ln>
    </cs:spPr>
    <cs:defRPr sz="900"/>
  </cs:dataTable>
  <cs:downBar>
    <cs:lnRef idx="0"/>
    <cs:fillRef idx="0"/>
    <cs:effectRef idx="0"/>
    <cs:fontRef idx="minor">
      <a:schemeClr val="dk1"/>
    </cs:fontRef>
    <cs:spPr>
      <a:solidFill>
        <a:schemeClr val="dk1">
          <a:lumMod val="65000"/>
          <a:lumOff val="35000"/>
        </a:schemeClr>
      </a:solidFill>
      <a:ln w="9525" cap="flat" cmpd="sng" algn="ctr">
        <a:solidFill>
          <a:schemeClr val="dk1">
            <a:lumMod val="65000"/>
            <a:lumOff val="35000"/>
          </a:schemeClr>
        </a:solidFill>
        <a:round/>
      </a:ln>
    </cs:spPr>
  </cs:downBar>
  <cs:dropLine>
    <cs:lnRef idx="0"/>
    <cs:fillRef idx="0"/>
    <cs:effectRef idx="0"/>
    <cs:fontRef idx="minor">
      <a:schemeClr val="dk1"/>
    </cs:fontRef>
  </cs:dropLine>
  <cs:errorBar>
    <cs:lnRef idx="0"/>
    <cs:fillRef idx="0"/>
    <cs:effectRef idx="0"/>
    <cs:fontRef idx="minor">
      <a:schemeClr val="dk1"/>
    </cs:fontRef>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lumOff val="10000"/>
              </a:schemeClr>
            </a:gs>
            <a:gs pos="0">
              <a:schemeClr val="lt1">
                <a:lumMod val="75000"/>
                <a:alpha val="36000"/>
                <a:lumOff val="10000"/>
              </a:schemeClr>
            </a:gs>
          </a:gsLst>
          <a:lin ang="5400000" scaled="0"/>
        </a:gradFill>
      </a:ln>
    </cs:spPr>
  </cs:gridlineMinor>
  <cs:hiLoLine>
    <cs:lnRef idx="0"/>
    <cs:fillRef idx="0"/>
    <cs:effectRef idx="0"/>
    <cs:fontRef idx="minor">
      <a:schemeClr val="dk1"/>
    </cs:fontRef>
    <cs:spPr>
      <a:ln w="15875" cap="flat" cmpd="sng" algn="ctr">
        <a:solidFill>
          <a:schemeClr val="dk1">
            <a:lumMod val="65000"/>
            <a:lumOff val="35000"/>
          </a:schemeClr>
        </a:solidFill>
        <a:round/>
      </a:ln>
    </cs:spPr>
  </cs:hiLoLine>
  <cs:leaderLine>
    <cs:lnRef idx="0"/>
    <cs:fillRef idx="0"/>
    <cs:effectRef idx="0"/>
    <cs:fontRef idx="minor">
      <a:schemeClr val="dk1"/>
    </cs:fontRef>
  </cs:leaderLine>
  <cs:legend>
    <cs:lnRef idx="0"/>
    <cs:fillRef idx="0"/>
    <cs:effectRef idx="0"/>
    <cs:fontRef idx="minor">
      <a:schemeClr val="dk1">
        <a:lumMod val="75000"/>
        <a:lumOff val="25000"/>
      </a:schemeClr>
    </cs:fontRef>
    <cs:spPr>
      <a:solidFill>
        <a:schemeClr val="lt1">
          <a:lumMod val="95000"/>
          <a:alpha val="39000"/>
        </a:schemeClr>
      </a:solidFill>
    </cs:spPr>
    <cs:defRPr sz="9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cs:bodyPr rot="-60000000" vert="horz"/>
  </cs:seriesAxis>
  <cs:seriesLine>
    <cs:lnRef idx="0"/>
    <cs:fillRef idx="0"/>
    <cs:effectRef idx="0"/>
    <cs:fontRef idx="minor">
      <a:schemeClr val="dk1"/>
    </cs:fontRef>
    <cs:spPr>
      <a:ln w="9525" cap="flat">
        <a:solidFill>
          <a:srgbClr val="D9D9D9"/>
        </a:solidFill>
        <a:round/>
      </a:ln>
    </cs:spPr>
  </cs:seriesLine>
  <cs:title>
    <cs:lnRef idx="0"/>
    <cs:fillRef idx="0"/>
    <cs:effectRef idx="0"/>
    <cs:fontRef idx="minor">
      <a:schemeClr val="dk1">
        <a:lumMod val="75000"/>
        <a:lumOff val="25000"/>
      </a:schemeClr>
    </cs:fontRef>
    <cs:defRPr sz="1800" b="1" kern="1200" baseline="0"/>
    <cs:bodyPr rot="0" vert="horz"/>
  </cs:title>
  <cs:trendline>
    <cs:lnRef idx="0"/>
    <cs:fillRef idx="0"/>
    <cs:effectRef idx="0"/>
    <cs:fontRef idx="minor">
      <a:schemeClr val="dk1"/>
    </cs:fontRef>
    <cs:spPr>
      <a:ln w="19050" cap="rnd">
        <a:solidFill>
          <a:schemeClr val="phClr"/>
        </a:solidFill>
        <a:prstDash val="sysDash"/>
      </a:ln>
    </cs:spPr>
  </cs:trendline>
  <cs:trendlineLabel>
    <cs:lnRef idx="0"/>
    <cs:fillRef idx="0"/>
    <cs:effectRef idx="0"/>
    <cs:fontRef idx="minor">
      <a:schemeClr val="dk1">
        <a:lumMod val="75000"/>
        <a:lumOff val="25000"/>
      </a:schemeClr>
    </cs:fontRef>
    <cs:defRPr sz="900"/>
  </cs:trendlineLabel>
  <cs:upBar>
    <cs:lnRef idx="0"/>
    <cs:fillRef idx="0"/>
    <cs:effectRef idx="0"/>
    <cs:fontRef idx="minor">
      <a:schemeClr val="dk1"/>
    </cs:fontRef>
    <cs:spPr>
      <a:solidFill>
        <a:schemeClr val="lt1"/>
      </a:solidFill>
      <a:ln w="9525" cap="flat" cmpd="sng" algn="ctr">
        <a:solidFill>
          <a:schemeClr val="lt1">
            <a:lumMod val="85000"/>
          </a:schemeClr>
        </a:solidFill>
        <a:round/>
      </a:ln>
    </cs:spPr>
  </cs:upBar>
  <cs:valueAxis>
    <cs:lnRef idx="0"/>
    <cs:fillRef idx="0"/>
    <cs:effectRef idx="0"/>
    <cs:fontRef idx="minor">
      <a:schemeClr val="dk1">
        <a:lumMod val="75000"/>
        <a:lumOff val="25000"/>
      </a:schemeClr>
    </cs:fontRef>
    <cs:defRPr sz="900" kern="1200"/>
    <cs:bodyPr rot="-60000000" vert="horz"/>
  </cs:valueAxis>
  <cs:wall>
    <cs:lnRef idx="0"/>
    <cs:fillRef idx="0"/>
    <cs:effectRef idx="0"/>
    <cs:fontRef idx="minor">
      <a:schemeClr val="dk1"/>
    </cs:fontRef>
  </cs:wall>
</cs:chartStyle>
</file>

<file path=word/charts/style49.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50.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51.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Annual Report">
  <a:themeElements>
    <a:clrScheme name="word_design_set">
      <a:dk1>
        <a:srgbClr val="000000"/>
      </a:dk1>
      <a:lt1>
        <a:srgbClr val="FFFFFF"/>
      </a:lt1>
      <a:dk2>
        <a:srgbClr val="1F2123"/>
      </a:dk2>
      <a:lt2>
        <a:srgbClr val="DC9E1F"/>
      </a:lt2>
      <a:accent1>
        <a:srgbClr val="7E97AD"/>
      </a:accent1>
      <a:accent2>
        <a:srgbClr val="CC8E60"/>
      </a:accent2>
      <a:accent3>
        <a:srgbClr val="7A6A60"/>
      </a:accent3>
      <a:accent4>
        <a:srgbClr val="B4936D"/>
      </a:accent4>
      <a:accent5>
        <a:srgbClr val="67787B"/>
      </a:accent5>
      <a:accent6>
        <a:srgbClr val="9D936F"/>
      </a:accent6>
      <a:hlink>
        <a:srgbClr val="646464"/>
      </a:hlink>
      <a:folHlink>
        <a:srgbClr val="969696"/>
      </a:folHlink>
    </a:clrScheme>
    <a:fontScheme name="Office 2">
      <a:majorFont>
        <a:latin typeface="Calibri"/>
        <a:ea typeface=""/>
        <a:cs typeface=""/>
        <a:font script="Jpan" typeface="HGｺﾞｼｯｸM"/>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mbria"/>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word/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appings xmlns="http://schemas.microsoft.com/pics">
  <picture>iVBORw0KGgoAAAANSUhEUgAAAIAAAAA+CAIAAABsnISZAAAAAXNSR0IArs4c6QAAAARnQU1BAACxjwv8YQUAAAAJcEhZcwAADsMAAA7DAcdvqGQAAAAZdEVYdFNvZnR3YXJlAEFkb2JlIEltYWdlUmVhZHlxyWU8AAAHVklEQVR4Xu1c641eRQzdTkDiP0j8B1EAiAIiUUBEA1EaiCgAaABoAGiAVJBUECrYDshBZ2VZtsfjufNARDe6iva7n2c89vFrPLP78M+Rf3+/e/fJRx+//uv1EW7/GZOXL1589+zZEPuHIerLxB8AAN9+/c3nn372+PiYKOEG4LKF9AcCgK+++PIGoK+pMxS//fKrjza3B5xR/r9cQl3fAPwPAZD0+POPPyHJoFbBI3LgJWIfX+LBRy2ijH375g3AFzIMaVHq4aCBF8uo758/DyOsWQOGgK/Mg58NaywmwQEsvCCg/+HVKyzbDKRO+NJYd+4BGIiEQdEwLeJVa0kPVCKmAyfSSbHIl6JKfIuPUJMWnsLgf7wXvVAjEMlQ6jIU9JhNaKA1LNSoAMriS1kD1S3zYBQmASRUOuiJaI4BWHtd086MBWA2kVc0LpoV08EPlJ00+B+zySIxAwj+/P2PEIMnAHyRTrUaSfARLwVPghcaFIfLInwZalwEiyONNhYPiZYByoIutEHwW7zB+8QJuData8olJsix9BVRXNEDaPKGOyHJADAJHbyxGgzzY0ApxFRZa+sBlqKd4j4AQ4QpkBDLCpdOPepwRDKg7u1Jz0B1a5NklMNqNZwg0DjVAfD+Z6bSi3nyAGOPHBA6MsXmFFSrt2V+i/AillgEQAtp1OEx0ACbb3XkDMHDwrR5McrpiE9P0rZVBCB0vkT8JwBMhNJaNgIQG9pdrlaasIbKtyKYvSkbo5nI3FViQqA9KQQAxiHZlVJgJfQMMTszfxGAMB70ATCqIQDJMw8AOMJYGOjw0I20kCYfeD3mKwzjp0yiXZwVC7/CD6wLGMd0DDgNQJ7Hcrvmt9qjjQmYZC56GQUgKe9Cw5eXTHJEHTYrxZgUo74qPQoADSSXQUJQq8DSQdwA0IrvCB3iwvhZF7JhDmiln+7KGeLBwpQ6ki0996MAmGW15JE9hCfgDKZglUDHYtmMMjUVHShpfoVbp4rqxUFZQUgywHsuGzObMsmER/+Rc7ZaEcM5AHOxhvHyYy5T3fu10r50EPMe4JMV87C8T0phCYCtPFzxDC7JbC0xM3dkGpVQuSH8KwHgUqBEswv1ds2MLRYNwaBECKAzWJgDpOiWbbCp/JgJZaOLJeENPooFMGLoTTgr+koCE12HFaDf3xnlkjVXAkenpS4GQBKp1Bu6DSA5AIuABnVXB2TGdbwPYpTuMjHcewFMq4dVk9nEatbdzKFjFEONWWqlQOAkHI6HueQiAPWg6SmL26sZFh/82KkjyRuAefu4AZjX4dQMNwBT6psffAMwr8OpGW4AptQ3P3gKgHn29wwP5oBt9GJXRYNstfuTPHbhLzfUEtaYEzPr/YFsZbi1xJMfWx6TayMA3LXmTWO9xfNnWxUtaBpzN6DCGkiM8l0r1xYA2I2oyG9oKj2cEBVw5Nn3had+Y3WHXOsBgDxyveWCOoBcfv3PA8C2zOWnCMAmuRYDMKkL01qphKDu4V0XmAoA++RaCQDbWOEjh46iU7gzO5chfbEWSLSPGcJMK4fvwrcLwFa5lgHAWzpem+YiWxhAwoHdfNDSvu5OJz4Eoyb8OQC75VoGAGzcaz8/U9TeELpCUp+0rLJ1PtpCAgVrDsBuudYAwLaoeYrap2owg0/dyc0GX2WZI6BK/ujSHJBrDQDeTIpnUloFvEdknrAiCilHbb+rfRAckGsNAN54u5ktlN8HojATePMf8raK6klzQK4FAPgSrXURtSu5z6v+bNaHhe6vbnX5hgRn5FoAgByNSvToFjAtjYTKNcQepPwS3DXtY9QZuRYA4HsAM30u7/UmDXh2O6I/ADgj1wIAfBU/2kvQRurju4HT54kZdol/nJFrAQDGZv2VpqEg4AsPk8+H2PFmUfcJW+JDjLoytuRaAIAR70IBqlffBWCI3QwAQ4xuAGIN3AB0LcMS3B4w9rcmwt3KsNbVAJ+ETUfIl0kJuxkPGGLUFbkl14Ic4MuStWWokW2enUclTMLzjPTKW3AuAMAHjcsbMV7P10/4K5+TB5lFAM7ItQAAvzUtHqd4t/VT+SbPPLsiAPOMRMBErgUAhD3ba804v/fxu9x5dkUA5hkJAIlcCwAAG59hLjiBbzK3thSe3VD7rwjAGbnWABA26IcyQXgg05ohrG3qHek6AAfkWgMAjCU8UyxiAO17J83/PFV476jIrg7AAbmWAdA6pG39ERqJj/wjLL5dk/c4Q4/BJN07AODrG/3J9cjdci0DAIIll0QQH4xCIVh4YZRIVOJJclcHqGNy/8tfrQuj+f3UrXJZALqNQxK0cuz8NSlMXj9gCWN0UQRN1r0gvE+uxQDkflBRTcX29QZi8sYgl9QFYJ9c6wHAWqGU8K5VDgAywbWzrZmbud2/yWLAXi7XFgC46CTEGySGtNBqewH1oQvSiKIVww+360UYKnJtBIBLZ7IN75fxwui1PXPSfeTtz7AsJsdrejccV8l1/4pSt5G8l+AGYK9+u7O/B+HBx9ogCCU3AAAAAElFTkSuQmCC</picture>
</mappings>
</file>

<file path=customXml/item3.xml><?xml version="1.0" encoding="utf-8"?>
<?mso-contentType ?>
<FormTemplates xmlns="http://schemas.microsoft.com/sharepoint/v3/contenttype/forms">
  <Display>DocumentLibraryForm</Display>
  <Edit>AssetEditForm</Edit>
  <New>DocumentLibraryForm</New>
</FormTemplates>
</file>

<file path=customXml/item4.xml><?xml version="1.0" encoding="utf-8"?>
<b:Sources xmlns:b="http://schemas.openxmlformats.org/officeDocument/2006/bibliography" SelectedStyle="\APA.XSL" StyleName="AP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F679E4D8-73D9-412D-B716-777944E71373}">
  <ds:schemaRefs>
    <ds:schemaRef ds:uri="http://schemas.microsoft.com/pics"/>
  </ds:schemaRefs>
</ds:datastoreItem>
</file>

<file path=customXml/itemProps3.xml><?xml version="1.0" encoding="utf-8"?>
<ds:datastoreItem xmlns:ds="http://schemas.openxmlformats.org/officeDocument/2006/customXml" ds:itemID="{2F9ACB35-92A4-4D3B-9363-393A8469DF5C}">
  <ds:schemaRefs>
    <ds:schemaRef ds:uri="http://schemas.microsoft.com/sharepoint/v3/contenttype/forms"/>
  </ds:schemaRefs>
</ds:datastoreItem>
</file>

<file path=customXml/itemProps4.xml><?xml version="1.0" encoding="utf-8"?>
<ds:datastoreItem xmlns:ds="http://schemas.openxmlformats.org/officeDocument/2006/customXml" ds:itemID="{EA1520D9-EDD7-4846-BF83-DF66D892B0D5}">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TS102896593</Template>
  <TotalTime>1972</TotalTime>
  <Pages>57</Pages>
  <Words>4464</Words>
  <Characters>25449</Characters>
  <Application>Microsoft Office Word</Application>
  <DocSecurity>0</DocSecurity>
  <Lines>212</Lines>
  <Paragraphs>59</Paragraphs>
  <ScaleCrop>false</ScaleCrop>
  <HeadingPairs>
    <vt:vector size="4" baseType="variant">
      <vt:variant>
        <vt:lpstr>Konu Başlığı</vt:lpstr>
      </vt:variant>
      <vt:variant>
        <vt:i4>1</vt:i4>
      </vt:variant>
      <vt:variant>
        <vt:lpstr>Title</vt:lpstr>
      </vt:variant>
      <vt:variant>
        <vt:i4>1</vt:i4>
      </vt:variant>
    </vt:vector>
  </HeadingPairs>
  <TitlesOfParts>
    <vt:vector size="2" baseType="lpstr">
      <vt:lpstr>AKDENİZ ÜNİVERSİTESİ
TIP FAKÜLTESİ
değerlendirme RAPORU
2020-2021</vt:lpstr>
      <vt:lpstr/>
    </vt:vector>
  </TitlesOfParts>
  <Company>HP</Company>
  <LinksUpToDate>false</LinksUpToDate>
  <CharactersWithSpaces>29854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AKDENİZ ÜNİVERSİTESİ
TIP FAKÜLTESİ
değerlendirme RAPORU
2020-2021</dc:title>
  <dc:creator>A.Ü Tıp Fakültesi 2012-2013 Yılı Program Değerlendirme Raporu</dc:creator>
  <cp:lastModifiedBy>Mustafa Daloğlu</cp:lastModifiedBy>
  <cp:revision>45</cp:revision>
  <cp:lastPrinted>2020-06-11T13:21:00Z</cp:lastPrinted>
  <dcterms:created xsi:type="dcterms:W3CDTF">2022-05-26T09:20:00Z</dcterms:created>
  <dcterms:modified xsi:type="dcterms:W3CDTF">2022-07-27T14:29:00Z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TC028965939991</vt:lpwstr>
  </property>
</Properties>
</file>