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5" r:id="rId2"/>
    <p:sldId id="415" r:id="rId3"/>
    <p:sldId id="416" r:id="rId4"/>
    <p:sldId id="422" r:id="rId5"/>
    <p:sldId id="427" r:id="rId6"/>
    <p:sldId id="430" r:id="rId7"/>
    <p:sldId id="431" r:id="rId8"/>
    <p:sldId id="42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31" d="100"/>
          <a:sy n="31" d="100"/>
        </p:scale>
        <p:origin x="3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2613388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1321405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84547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2607278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467363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1340773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93281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3785167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156586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102625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extLst>
      <p:ext uri="{BB962C8B-B14F-4D97-AF65-F5344CB8AC3E}">
        <p14:creationId xmlns:p14="http://schemas.microsoft.com/office/powerpoint/2010/main" val="2401495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F08C32-0679-4BEF-91A5-0E434646CB54}" type="datetimeFigureOut">
              <a:rPr lang="tr-TR" smtClean="0"/>
              <a:pPr/>
              <a:t>29.01.2025</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EEBD1-A9BC-42F2-ADFB-FD1D835A6ACF}" type="slidenum">
              <a:rPr lang="tr-TR" smtClean="0"/>
              <a:pPr/>
              <a:t>‹#›</a:t>
            </a:fld>
            <a:endParaRPr lang="tr-TR"/>
          </a:p>
        </p:txBody>
      </p:sp>
    </p:spTree>
    <p:extLst>
      <p:ext uri="{BB962C8B-B14F-4D97-AF65-F5344CB8AC3E}">
        <p14:creationId xmlns:p14="http://schemas.microsoft.com/office/powerpoint/2010/main" val="12233347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a:bodyPr>
          <a:lstStyle/>
          <a:p>
            <a:r>
              <a:rPr lang="tr-TR" b="1" dirty="0">
                <a:solidFill>
                  <a:schemeClr val="bg1"/>
                </a:solidFill>
                <a:effectLst>
                  <a:outerShdw blurRad="38100" dist="38100" dir="2700000" algn="tl">
                    <a:srgbClr val="000000">
                      <a:alpha val="43137"/>
                    </a:srgbClr>
                  </a:outerShdw>
                </a:effectLst>
              </a:rPr>
              <a:t>İş Yerinde Eğitim</a:t>
            </a:r>
            <a:br>
              <a:rPr lang="tr-TR" b="1" dirty="0">
                <a:solidFill>
                  <a:schemeClr val="bg1"/>
                </a:solidFill>
                <a:effectLst>
                  <a:outerShdw blurRad="38100" dist="38100" dir="2700000" algn="tl">
                    <a:srgbClr val="000000">
                      <a:alpha val="43137"/>
                    </a:srgbClr>
                  </a:outerShdw>
                </a:effectLst>
              </a:rPr>
            </a:br>
            <a:r>
              <a:rPr lang="tr-TR" b="1" dirty="0">
                <a:solidFill>
                  <a:prstClr val="white"/>
                </a:solidFill>
                <a:latin typeface="Calibri"/>
              </a:rPr>
              <a:t>YURT DIŞINDA ÇALIŞAN ÖĞRENCİLERİMİZ</a:t>
            </a:r>
            <a:endParaRPr lang="tr-TR" b="1" dirty="0">
              <a:solidFill>
                <a:schemeClr val="bg1"/>
              </a:solidFill>
              <a:effectLst>
                <a:outerShdw blurRad="38100" dist="38100" dir="2700000" algn="tl">
                  <a:srgbClr val="000000">
                    <a:alpha val="43137"/>
                  </a:srgbClr>
                </a:outerShdw>
              </a:effectLst>
            </a:endParaRPr>
          </a:p>
        </p:txBody>
      </p:sp>
      <p:sp>
        <p:nvSpPr>
          <p:cNvPr id="3" name="2 Alt Başlık"/>
          <p:cNvSpPr>
            <a:spLocks noGrp="1"/>
          </p:cNvSpPr>
          <p:nvPr>
            <p:ph type="subTitle" idx="1"/>
          </p:nvPr>
        </p:nvSpPr>
        <p:spPr>
          <a:xfrm>
            <a:off x="2895599" y="3600450"/>
            <a:ext cx="6400800" cy="1752600"/>
          </a:xfrm>
        </p:spPr>
        <p:txBody>
          <a:bodyPr>
            <a:normAutofit lnSpcReduction="10000"/>
          </a:bodyPr>
          <a:lstStyle/>
          <a:p>
            <a:endParaRPr lang="tr-TR" sz="2000" b="1" dirty="0"/>
          </a:p>
          <a:p>
            <a:r>
              <a:rPr lang="tr-TR" sz="4400" b="1" dirty="0"/>
              <a:t>8. Yarıyıl dersidir</a:t>
            </a:r>
            <a:br>
              <a:rPr lang="tr-TR" sz="4400" b="1" dirty="0"/>
            </a:br>
            <a:r>
              <a:rPr lang="tr-TR" sz="4400" b="1" dirty="0"/>
              <a:t>10 Şubat- 25 Mayıs 2025</a:t>
            </a:r>
          </a:p>
          <a:p>
            <a:endParaRPr lang="tr-TR" sz="4400" b="1" dirty="0"/>
          </a:p>
        </p:txBody>
      </p:sp>
      <p:pic>
        <p:nvPicPr>
          <p:cNvPr id="5" name="Resim 4">
            <a:extLst>
              <a:ext uri="{FF2B5EF4-FFF2-40B4-BE49-F238E27FC236}">
                <a16:creationId xmlns:a16="http://schemas.microsoft.com/office/drawing/2014/main" id="{89B3096B-E820-3A08-2733-6824A209C3C7}"/>
              </a:ext>
            </a:extLst>
          </p:cNvPr>
          <p:cNvPicPr>
            <a:picLocks noChangeAspect="1"/>
          </p:cNvPicPr>
          <p:nvPr/>
        </p:nvPicPr>
        <p:blipFill>
          <a:blip r:embed="rId2"/>
          <a:stretch>
            <a:fillRect/>
          </a:stretch>
        </p:blipFill>
        <p:spPr>
          <a:xfrm>
            <a:off x="1723458" y="5805265"/>
            <a:ext cx="8745085" cy="492109"/>
          </a:xfrm>
          <a:prstGeom prst="rect">
            <a:avLst/>
          </a:prstGeom>
        </p:spPr>
      </p:pic>
    </p:spTree>
    <p:extLst>
      <p:ext uri="{BB962C8B-B14F-4D97-AF65-F5344CB8AC3E}">
        <p14:creationId xmlns:p14="http://schemas.microsoft.com/office/powerpoint/2010/main" val="3192079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 Yerinde Eğitim Komisyonu</a:t>
            </a:r>
          </a:p>
        </p:txBody>
      </p:sp>
      <p:sp>
        <p:nvSpPr>
          <p:cNvPr id="4" name="İçerik Yer Tutucusu 3">
            <a:extLst>
              <a:ext uri="{FF2B5EF4-FFF2-40B4-BE49-F238E27FC236}">
                <a16:creationId xmlns:a16="http://schemas.microsoft.com/office/drawing/2014/main" id="{5D45C8D5-7365-8BDC-1210-650423A89ECF}"/>
              </a:ext>
            </a:extLst>
          </p:cNvPr>
          <p:cNvSpPr>
            <a:spLocks noGrp="1"/>
          </p:cNvSpPr>
          <p:nvPr>
            <p:ph idx="1"/>
          </p:nvPr>
        </p:nvSpPr>
        <p:spPr/>
        <p:txBody>
          <a:bodyPr/>
          <a:lstStyle/>
          <a:p>
            <a:r>
              <a:rPr lang="tr-TR" dirty="0"/>
              <a:t>Doç. Dr. Boran TOKER</a:t>
            </a:r>
          </a:p>
          <a:p>
            <a:r>
              <a:rPr lang="tr-TR" dirty="0"/>
              <a:t>Doç. Dr. Derya ÖZİLHAN ÖZBEY</a:t>
            </a:r>
          </a:p>
          <a:p>
            <a:r>
              <a:rPr lang="tr-TR" dirty="0"/>
              <a:t>Doç. Dr. Gül COŞKUN DEĞİRMEN</a:t>
            </a:r>
          </a:p>
          <a:p>
            <a:r>
              <a:rPr lang="tr-TR" dirty="0"/>
              <a:t>Doç. Dr. İbrahim ÇETİN</a:t>
            </a:r>
          </a:p>
          <a:p>
            <a:r>
              <a:rPr lang="tr-TR" dirty="0"/>
              <a:t>Doç. Dr. Pınar ÇELİK ÇAYLAK</a:t>
            </a:r>
          </a:p>
        </p:txBody>
      </p:sp>
    </p:spTree>
    <p:extLst>
      <p:ext uri="{BB962C8B-B14F-4D97-AF65-F5344CB8AC3E}">
        <p14:creationId xmlns:p14="http://schemas.microsoft.com/office/powerpoint/2010/main" val="3556370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fontScale="90000"/>
          </a:bodyPr>
          <a:lstStyle/>
          <a:p>
            <a:r>
              <a:rPr lang="tr-TR" b="1" dirty="0">
                <a:solidFill>
                  <a:schemeClr val="bg1"/>
                </a:solidFill>
                <a:effectLst>
                  <a:outerShdw blurRad="38100" dist="38100" dir="2700000" algn="tl">
                    <a:srgbClr val="000000">
                      <a:alpha val="43137"/>
                    </a:srgbClr>
                  </a:outerShdw>
                </a:effectLst>
              </a:rPr>
              <a:t>İş Yerinde Eğitim</a:t>
            </a:r>
            <a:br>
              <a:rPr lang="tr-TR" b="1" dirty="0">
                <a:solidFill>
                  <a:schemeClr val="bg1"/>
                </a:solidFill>
                <a:effectLst>
                  <a:outerShdw blurRad="38100" dist="38100" dir="2700000" algn="tl">
                    <a:srgbClr val="000000">
                      <a:alpha val="43137"/>
                    </a:srgbClr>
                  </a:outerShdw>
                </a:effectLst>
              </a:rPr>
            </a:br>
            <a:r>
              <a:rPr lang="tr-TR" b="1" dirty="0">
                <a:solidFill>
                  <a:prstClr val="white"/>
                </a:solidFill>
                <a:latin typeface="Calibri"/>
              </a:rPr>
              <a:t>YURT DIŞINDA ÇALIŞAN ÖĞRENCİLERİMİZ</a:t>
            </a:r>
            <a:endParaRPr lang="tr-TR" dirty="0">
              <a:solidFill>
                <a:schemeClr val="lt1"/>
              </a:solidFill>
              <a:latin typeface="+mn-lt"/>
              <a:ea typeface="+mn-ea"/>
              <a:cs typeface="+mn-cs"/>
            </a:endParaRPr>
          </a:p>
        </p:txBody>
      </p:sp>
      <p:sp>
        <p:nvSpPr>
          <p:cNvPr id="3" name="2 İçerik Yer Tutucusu"/>
          <p:cNvSpPr>
            <a:spLocks noGrp="1"/>
          </p:cNvSpPr>
          <p:nvPr>
            <p:ph idx="1"/>
          </p:nvPr>
        </p:nvSpPr>
        <p:spPr>
          <a:xfrm>
            <a:off x="1981200" y="1600200"/>
            <a:ext cx="8229600" cy="4853136"/>
          </a:xfrm>
        </p:spPr>
        <p:style>
          <a:lnRef idx="1">
            <a:schemeClr val="accent3"/>
          </a:lnRef>
          <a:fillRef idx="2">
            <a:schemeClr val="accent3"/>
          </a:fillRef>
          <a:effectRef idx="1">
            <a:schemeClr val="accent3"/>
          </a:effectRef>
          <a:fontRef idx="minor">
            <a:schemeClr val="dk1"/>
          </a:fontRef>
        </p:style>
        <p:txBody>
          <a:bodyPr>
            <a:normAutofit/>
          </a:bodyPr>
          <a:lstStyle/>
          <a:p>
            <a:pPr lvl="0" algn="just"/>
            <a:r>
              <a:rPr lang="tr-TR" sz="3000" dirty="0"/>
              <a:t>Öğrenciler işyeri eğitimlerini </a:t>
            </a:r>
            <a:r>
              <a:rPr lang="tr-TR" sz="3000" b="1" dirty="0">
                <a:effectLst>
                  <a:outerShdw blurRad="38100" dist="38100" dir="2700000" algn="tl">
                    <a:srgbClr val="000000">
                      <a:alpha val="43137"/>
                    </a:srgbClr>
                  </a:outerShdw>
                </a:effectLst>
              </a:rPr>
              <a:t>Turizm İşletmeciliği </a:t>
            </a:r>
            <a:r>
              <a:rPr lang="tr-TR" sz="3000" dirty="0"/>
              <a:t>ile ilgili bir alanda faaliyet gösteren işyerinde yapmak zorundadır.</a:t>
            </a:r>
          </a:p>
          <a:p>
            <a:pPr lvl="0" algn="just"/>
            <a:r>
              <a:rPr lang="tr-TR" sz="3000" dirty="0"/>
              <a:t>Öğrencilerimiz iş yerinde eğitimi yurtdışında (</a:t>
            </a:r>
            <a:r>
              <a:rPr lang="tr-TR" sz="2800" dirty="0"/>
              <a:t>Sigortalarını işyeri yapmalı</a:t>
            </a:r>
            <a:r>
              <a:rPr lang="tr-TR" sz="3000" dirty="0"/>
              <a:t>) yapabilirler.</a:t>
            </a:r>
          </a:p>
          <a:p>
            <a:pPr lvl="0" algn="just"/>
            <a:r>
              <a:rPr lang="tr-TR" sz="3000" dirty="0"/>
              <a:t>İş yerinde eğitim süresince işletmelerin yaptığı sigortalar kabul edilmektedir. </a:t>
            </a:r>
          </a:p>
          <a:p>
            <a:pPr algn="just"/>
            <a:r>
              <a:rPr lang="tr-TR" sz="3000" dirty="0"/>
              <a:t>Yurtdışı ile ilgili gereken evrakların onaylı çevirinden öğrenci sorumludur. </a:t>
            </a:r>
            <a:endParaRPr lang="en-US" sz="3000" dirty="0"/>
          </a:p>
        </p:txBody>
      </p:sp>
    </p:spTree>
    <p:extLst>
      <p:ext uri="{BB962C8B-B14F-4D97-AF65-F5344CB8AC3E}">
        <p14:creationId xmlns:p14="http://schemas.microsoft.com/office/powerpoint/2010/main" val="3681442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324630"/>
            <a:ext cx="8229600" cy="4128706"/>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lvl="0" algn="just"/>
            <a:r>
              <a:rPr lang="tr-TR" sz="3000" dirty="0"/>
              <a:t>Ders 10 Şubat - 25 Mayıs 2025 tarihleri arasındadır.</a:t>
            </a:r>
          </a:p>
          <a:p>
            <a:pPr algn="just"/>
            <a:r>
              <a:rPr lang="tr-TR" sz="3000" dirty="0"/>
              <a:t>Devam zorunluluğu %80’dir.</a:t>
            </a:r>
          </a:p>
          <a:p>
            <a:pPr algn="just"/>
            <a:r>
              <a:rPr lang="tr-TR" sz="3000" dirty="0"/>
              <a:t>Dönem içinde 15 haftalık eğitim alınamamış ise (iş değişikliği, rapor, işe geç başlama vb.) ders </a:t>
            </a:r>
            <a:r>
              <a:rPr lang="tr-TR" sz="3000" b="1" dirty="0"/>
              <a:t>20 Haziran 2025</a:t>
            </a:r>
            <a:r>
              <a:rPr lang="tr-TR" sz="3000" dirty="0"/>
              <a:t>’e (bütünlemeye) kadar uzatılabilir. </a:t>
            </a:r>
          </a:p>
          <a:p>
            <a:pPr algn="just"/>
            <a:r>
              <a:rPr lang="tr-TR" sz="3100" dirty="0"/>
              <a:t>31 Mart 2025 sonrası işe başlayanlar devam şartını yerine getirememektedir. Bu sebeple bu tarihten önce başlanmalıdır. En son işe başlama tarihi 31 Mart 2025’tir. Ancak bu tarihte işe başlayanlar ara vermeden stajlarını tamamlamalıdır. Bu koşulda </a:t>
            </a:r>
            <a:r>
              <a:rPr lang="tr-TR" sz="3000" b="1" dirty="0"/>
              <a:t>20 Haziran 2025 günü stajları sona erer ve bütünlemede bitirmiş olurlar.</a:t>
            </a:r>
          </a:p>
          <a:p>
            <a:pPr algn="just"/>
            <a:r>
              <a:rPr lang="tr-TR" sz="3000" dirty="0"/>
              <a:t>Ancak unutulmamalıdır ki dersi bütünlemeye bırakmanız okul sıralamanızı etkiler. Okul sıralaması finaldeki transkriptlerinize göre belirlenir. Bu sebeple final sınavlarına kadar iş yerinde eğitimi tamamlamanız tavsiye edilir. </a:t>
            </a:r>
          </a:p>
        </p:txBody>
      </p:sp>
      <p:sp>
        <p:nvSpPr>
          <p:cNvPr id="12" name="2 İçerik Yer Tutucusu"/>
          <p:cNvSpPr txBox="1">
            <a:spLocks/>
          </p:cNvSpPr>
          <p:nvPr/>
        </p:nvSpPr>
        <p:spPr>
          <a:xfrm>
            <a:off x="1983760" y="1537404"/>
            <a:ext cx="8229600" cy="667460"/>
          </a:xfrm>
          <a:prstGeom prst="rect">
            <a:avLst/>
          </a:prstGeom>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fontScale="92500" lnSpcReduction="1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b="1" dirty="0">
                <a:solidFill>
                  <a:srgbClr val="002060"/>
                </a:solidFill>
                <a:latin typeface="Calibri"/>
              </a:rPr>
              <a:t>10 Şubat- 25 Mayıs 2025</a:t>
            </a:r>
          </a:p>
        </p:txBody>
      </p:sp>
      <p:sp>
        <p:nvSpPr>
          <p:cNvPr id="6" name="1 Başlık"/>
          <p:cNvSpPr txBox="1">
            <a:spLocks noGrp="1"/>
          </p:cNvSpPr>
          <p:nvPr>
            <p:ph type="title"/>
          </p:nvPr>
        </p:nvSpPr>
        <p:spPr>
          <a:prstGeom prst="rect">
            <a:avLst/>
          </a:prstGeom>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lvl="1" algn="ctr" rtl="0">
              <a:spcBef>
                <a:spcPct val="0"/>
              </a:spcBef>
            </a:pPr>
            <a:r>
              <a:rPr lang="tr-TR" sz="3600" b="1" dirty="0">
                <a:solidFill>
                  <a:schemeClr val="bg1"/>
                </a:solidFill>
                <a:effectLst>
                  <a:outerShdw blurRad="38100" dist="38100" dir="2700000" algn="tl">
                    <a:srgbClr val="000000">
                      <a:alpha val="43137"/>
                    </a:srgbClr>
                  </a:outerShdw>
                </a:effectLst>
              </a:rPr>
              <a:t>İş Yerinde Eğitim</a:t>
            </a:r>
            <a:endParaRPr lang="tr-TR" sz="3200" dirty="0"/>
          </a:p>
        </p:txBody>
      </p:sp>
    </p:spTree>
    <p:extLst>
      <p:ext uri="{BB962C8B-B14F-4D97-AF65-F5344CB8AC3E}">
        <p14:creationId xmlns:p14="http://schemas.microsoft.com/office/powerpoint/2010/main" val="3158329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2 İçerik Yer Tutucusu"/>
          <p:cNvSpPr txBox="1">
            <a:spLocks noGrp="1"/>
          </p:cNvSpPr>
          <p:nvPr>
            <p:ph idx="1"/>
          </p:nvPr>
        </p:nvSpPr>
        <p:spPr>
          <a:xfrm>
            <a:off x="1955075" y="2190874"/>
            <a:ext cx="8229600" cy="4392488"/>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ormAutofit/>
          </a:bodyPr>
          <a:lstStyle>
            <a:defPPr>
              <a:defRPr lang="tr-TR"/>
            </a:defPPr>
            <a:lvl1pPr indent="0">
              <a:spcBef>
                <a:spcPct val="20000"/>
              </a:spcBef>
              <a:buFont typeface="Arial" pitchFamily="34" charset="0"/>
              <a:buNone/>
              <a:defRPr sz="3200"/>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r>
              <a:rPr lang="tr-TR" u="sng" dirty="0"/>
              <a:t>Dönem Başında (Bilgi Formuna Ek olarak)</a:t>
            </a:r>
            <a:endParaRPr lang="en-US" u="sng" dirty="0"/>
          </a:p>
          <a:p>
            <a:pPr marL="342900" lvl="0" indent="-342900" algn="just">
              <a:lnSpc>
                <a:spcPct val="106000"/>
              </a:lnSpc>
              <a:spcAft>
                <a:spcPts val="800"/>
              </a:spcAft>
              <a:buFont typeface="+mj-lt"/>
              <a:buAutoNum type="arabicPeriod"/>
              <a:tabLst>
                <a:tab pos="457200" algn="l"/>
              </a:tabLs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İşyerinde Eğitim Bilgi Formu (öğrencinin çalıştığı işyerini tespit etmek için) </a:t>
            </a:r>
            <a:r>
              <a:rPr lang="tr-TR" sz="1800" kern="100" dirty="0">
                <a:effectLst/>
                <a:latin typeface="Aptos" panose="020B0004020202020204" pitchFamily="34" charset="0"/>
                <a:ea typeface="Aptos" panose="020B0004020202020204" pitchFamily="34" charset="0"/>
                <a:cs typeface="Times New Roman" panose="02020603050405020304" pitchFamily="18" charset="0"/>
              </a:rPr>
              <a:t>İş Yerinde Eğitim Başvuru Formu (öğrenci tarafından 2 nüsha doldurularak,  işyerinde eğitim yapacakları işletmeye ilgili alanları onaylattıktan sonra dersin öğretim elemanına teslim edeceklerdir. </a:t>
            </a:r>
            <a:r>
              <a:rPr lang="tr-TR" sz="1800" kern="100">
                <a:effectLst/>
                <a:latin typeface="Aptos" panose="020B0004020202020204" pitchFamily="34" charset="0"/>
                <a:ea typeface="Aptos" panose="020B0004020202020204" pitchFamily="34" charset="0"/>
                <a:cs typeface="Times New Roman" panose="02020603050405020304" pitchFamily="18" charset="0"/>
              </a:rPr>
              <a:t>Öğrencilerimiz, başvuru formunu 2 nüsha hazırlayacak olup, bir nüshasını öğretim elemanına imzalattıktan sonra staj yapacağı işletmeye teslim etmelidir.</a:t>
            </a:r>
          </a:p>
          <a:p>
            <a:pPr marL="342900" lvl="0" indent="-342900">
              <a:lnSpc>
                <a:spcPct val="107000"/>
              </a:lnSpc>
              <a:spcAft>
                <a:spcPts val="800"/>
              </a:spcAft>
              <a:buFont typeface="+mj-lt"/>
              <a:buAutoNum type="arabicPeriod"/>
              <a:tabLst>
                <a:tab pos="457200" algn="l"/>
              </a:tabLst>
            </a:pPr>
            <a:r>
              <a:rPr lang="tr-TR" sz="18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Davet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Yazısı      </a:t>
            </a:r>
          </a:p>
          <a:p>
            <a:pPr marL="342900" lvl="0" indent="-342900">
              <a:lnSpc>
                <a:spcPct val="107000"/>
              </a:lnSpc>
              <a:spcAft>
                <a:spcPts val="800"/>
              </a:spcAft>
              <a:buFont typeface="+mj-lt"/>
              <a:buAutoNum type="arabicPeriod"/>
              <a:tabLst>
                <a:tab pos="457200" algn="l"/>
              </a:tabLs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Pasaport Fotokopisi ve Vize Fotokopisi (Yurt Dışında ise)</a:t>
            </a:r>
          </a:p>
          <a:p>
            <a:pPr marL="342900" lvl="0" indent="-342900">
              <a:lnSpc>
                <a:spcPct val="107000"/>
              </a:lnSpc>
              <a:spcAft>
                <a:spcPts val="800"/>
              </a:spcAft>
              <a:buFont typeface="+mj-lt"/>
              <a:buAutoNum type="arabicPeriod"/>
              <a:tabLst>
                <a:tab pos="457200" algn="l"/>
              </a:tabLs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İşyerinde Eğitim dersi için Gizli Bilgi, Ticari Sırlar ve Patent Hakları Korunması ile İlgili Beyanname dersin öğretim elemanına teslim edilmelidir.</a:t>
            </a:r>
          </a:p>
          <a:p>
            <a:endParaRPr lang="tr-TR" b="1" dirty="0"/>
          </a:p>
        </p:txBody>
      </p:sp>
      <p:sp>
        <p:nvSpPr>
          <p:cNvPr id="5" name="1 Başlık"/>
          <p:cNvSpPr txBox="1">
            <a:spLocks/>
          </p:cNvSpPr>
          <p:nvPr/>
        </p:nvSpPr>
        <p:spPr>
          <a:xfrm>
            <a:off x="1981200" y="274638"/>
            <a:ext cx="8229600" cy="994122"/>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tr-TR" b="1">
                <a:solidFill>
                  <a:prstClr val="white"/>
                </a:solidFill>
                <a:effectLst>
                  <a:outerShdw blurRad="38100" dist="38100" dir="2700000" algn="tl">
                    <a:srgbClr val="000000">
                      <a:alpha val="43137"/>
                    </a:srgbClr>
                  </a:outerShdw>
                </a:effectLst>
                <a:latin typeface="Calibri"/>
              </a:rPr>
              <a:t>İş Yerinde Eğitim</a:t>
            </a:r>
            <a:endParaRPr lang="tr-TR" dirty="0">
              <a:solidFill>
                <a:prstClr val="white"/>
              </a:solidFill>
              <a:latin typeface="Calibri"/>
            </a:endParaRPr>
          </a:p>
        </p:txBody>
      </p:sp>
      <p:sp>
        <p:nvSpPr>
          <p:cNvPr id="6" name="2 İçerik Yer Tutucusu"/>
          <p:cNvSpPr txBox="1">
            <a:spLocks/>
          </p:cNvSpPr>
          <p:nvPr/>
        </p:nvSpPr>
        <p:spPr>
          <a:xfrm>
            <a:off x="1968930" y="1273843"/>
            <a:ext cx="8229600" cy="66746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b="1" dirty="0">
                <a:solidFill>
                  <a:prstClr val="white"/>
                </a:solidFill>
                <a:latin typeface="Calibri"/>
              </a:rPr>
              <a:t>YURT DIŞINDA ÇALIŞAN ÖĞRENCİLERİMİZ</a:t>
            </a:r>
            <a:endParaRPr lang="tr-TR" dirty="0">
              <a:solidFill>
                <a:prstClr val="white"/>
              </a:solidFill>
              <a:latin typeface="Calibri"/>
            </a:endParaRPr>
          </a:p>
        </p:txBody>
      </p:sp>
    </p:spTree>
    <p:extLst>
      <p:ext uri="{BB962C8B-B14F-4D97-AF65-F5344CB8AC3E}">
        <p14:creationId xmlns:p14="http://schemas.microsoft.com/office/powerpoint/2010/main" val="1316388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4C3FF-861A-8E3E-439B-AAC2CF984036}"/>
            </a:ext>
          </a:extLst>
        </p:cNvPr>
        <p:cNvGrpSpPr/>
        <p:nvPr/>
      </p:nvGrpSpPr>
      <p:grpSpPr>
        <a:xfrm>
          <a:off x="0" y="0"/>
          <a:ext cx="0" cy="0"/>
          <a:chOff x="0" y="0"/>
          <a:chExt cx="0" cy="0"/>
        </a:xfrm>
      </p:grpSpPr>
      <p:sp>
        <p:nvSpPr>
          <p:cNvPr id="12" name="2 İçerik Yer Tutucusu">
            <a:extLst>
              <a:ext uri="{FF2B5EF4-FFF2-40B4-BE49-F238E27FC236}">
                <a16:creationId xmlns:a16="http://schemas.microsoft.com/office/drawing/2014/main" id="{00FB3AE1-5FDC-7C95-14F5-F99249F2C092}"/>
              </a:ext>
            </a:extLst>
          </p:cNvPr>
          <p:cNvSpPr txBox="1">
            <a:spLocks noGrp="1"/>
          </p:cNvSpPr>
          <p:nvPr>
            <p:ph idx="1"/>
          </p:nvPr>
        </p:nvSpPr>
        <p:spPr>
          <a:xfrm>
            <a:off x="1981200" y="2132856"/>
            <a:ext cx="8229600" cy="4392488"/>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ormAutofit/>
          </a:bodyPr>
          <a:lstStyle>
            <a:defPPr>
              <a:defRPr lang="tr-TR"/>
            </a:defPPr>
            <a:lvl1pPr indent="0">
              <a:spcBef>
                <a:spcPct val="20000"/>
              </a:spcBef>
              <a:buFont typeface="Arial" pitchFamily="34" charset="0"/>
              <a:buNone/>
              <a:defRPr sz="3200"/>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r>
              <a:rPr lang="tr-TR" u="sng" dirty="0"/>
              <a:t>Dönem Süresince</a:t>
            </a:r>
            <a:endParaRPr lang="en-US" u="sng" dirty="0"/>
          </a:p>
          <a:p>
            <a:pPr marL="342900" lvl="0" indent="-342900">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Aylık İşyerinde Eğitim Raporu (Öğrenci her hafta için rapor yazmak zorundadır. Hazırlanan raporlar öğretim elemanının belirlediği tarihlerde teslim edilir. Vize ve Final önce önerilmektedir.)</a:t>
            </a:r>
          </a:p>
          <a:p>
            <a:pPr marL="342900" lvl="0" indent="-342900">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Ara sınav kapsamında Öğretim Elemanın istediği evrak ve bilgileri teslim edilir.</a:t>
            </a:r>
          </a:p>
          <a:p>
            <a:endParaRPr lang="tr-TR" b="1" dirty="0"/>
          </a:p>
        </p:txBody>
      </p:sp>
      <p:sp>
        <p:nvSpPr>
          <p:cNvPr id="5" name="1 Başlık">
            <a:extLst>
              <a:ext uri="{FF2B5EF4-FFF2-40B4-BE49-F238E27FC236}">
                <a16:creationId xmlns:a16="http://schemas.microsoft.com/office/drawing/2014/main" id="{BE5E55AF-90B6-205C-A5C4-4ADCD347CA6C}"/>
              </a:ext>
            </a:extLst>
          </p:cNvPr>
          <p:cNvSpPr txBox="1">
            <a:spLocks/>
          </p:cNvSpPr>
          <p:nvPr/>
        </p:nvSpPr>
        <p:spPr>
          <a:xfrm>
            <a:off x="1981200" y="274638"/>
            <a:ext cx="8229600" cy="994122"/>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tr-TR" b="1">
                <a:solidFill>
                  <a:prstClr val="white"/>
                </a:solidFill>
                <a:effectLst>
                  <a:outerShdw blurRad="38100" dist="38100" dir="2700000" algn="tl">
                    <a:srgbClr val="000000">
                      <a:alpha val="43137"/>
                    </a:srgbClr>
                  </a:outerShdw>
                </a:effectLst>
                <a:latin typeface="Calibri"/>
              </a:rPr>
              <a:t>İş Yerinde Eğitim</a:t>
            </a:r>
            <a:endParaRPr lang="tr-TR" dirty="0">
              <a:solidFill>
                <a:prstClr val="white"/>
              </a:solidFill>
              <a:latin typeface="Calibri"/>
            </a:endParaRPr>
          </a:p>
        </p:txBody>
      </p:sp>
      <p:sp>
        <p:nvSpPr>
          <p:cNvPr id="6" name="2 İçerik Yer Tutucusu">
            <a:extLst>
              <a:ext uri="{FF2B5EF4-FFF2-40B4-BE49-F238E27FC236}">
                <a16:creationId xmlns:a16="http://schemas.microsoft.com/office/drawing/2014/main" id="{90446086-4AC3-76E8-0085-0228B92DBB99}"/>
              </a:ext>
            </a:extLst>
          </p:cNvPr>
          <p:cNvSpPr txBox="1">
            <a:spLocks/>
          </p:cNvSpPr>
          <p:nvPr/>
        </p:nvSpPr>
        <p:spPr>
          <a:xfrm>
            <a:off x="1968930" y="1273843"/>
            <a:ext cx="8229600" cy="66746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b="1" dirty="0">
                <a:solidFill>
                  <a:prstClr val="white"/>
                </a:solidFill>
                <a:latin typeface="Calibri"/>
              </a:rPr>
              <a:t>YURT DIŞINDA ÇALIŞAN ÖĞRENCİLERİMİZ</a:t>
            </a:r>
            <a:endParaRPr lang="tr-TR" dirty="0">
              <a:solidFill>
                <a:prstClr val="white"/>
              </a:solidFill>
              <a:latin typeface="Calibri"/>
            </a:endParaRPr>
          </a:p>
        </p:txBody>
      </p:sp>
    </p:spTree>
    <p:extLst>
      <p:ext uri="{BB962C8B-B14F-4D97-AF65-F5344CB8AC3E}">
        <p14:creationId xmlns:p14="http://schemas.microsoft.com/office/powerpoint/2010/main" val="381252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13B38-EAD0-EC01-1DC9-F1A1DEFD4A62}"/>
            </a:ext>
          </a:extLst>
        </p:cNvPr>
        <p:cNvGrpSpPr/>
        <p:nvPr/>
      </p:nvGrpSpPr>
      <p:grpSpPr>
        <a:xfrm>
          <a:off x="0" y="0"/>
          <a:ext cx="0" cy="0"/>
          <a:chOff x="0" y="0"/>
          <a:chExt cx="0" cy="0"/>
        </a:xfrm>
      </p:grpSpPr>
      <p:sp>
        <p:nvSpPr>
          <p:cNvPr id="12" name="2 İçerik Yer Tutucusu">
            <a:extLst>
              <a:ext uri="{FF2B5EF4-FFF2-40B4-BE49-F238E27FC236}">
                <a16:creationId xmlns:a16="http://schemas.microsoft.com/office/drawing/2014/main" id="{ECB2E657-5578-B56D-611C-B2B26D307B78}"/>
              </a:ext>
            </a:extLst>
          </p:cNvPr>
          <p:cNvSpPr txBox="1">
            <a:spLocks noGrp="1"/>
          </p:cNvSpPr>
          <p:nvPr>
            <p:ph idx="1"/>
          </p:nvPr>
        </p:nvSpPr>
        <p:spPr>
          <a:xfrm>
            <a:off x="1981200" y="2132856"/>
            <a:ext cx="8229600" cy="4392488"/>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ormAutofit fontScale="47500" lnSpcReduction="20000"/>
          </a:bodyPr>
          <a:lstStyle>
            <a:defPPr>
              <a:defRPr lang="tr-TR"/>
            </a:defPPr>
            <a:lvl1pPr indent="0">
              <a:spcBef>
                <a:spcPct val="20000"/>
              </a:spcBef>
              <a:buFont typeface="Arial" pitchFamily="34" charset="0"/>
              <a:buNone/>
              <a:defRPr sz="3200"/>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tr-TR" u="sng" dirty="0"/>
              <a:t>Dönem Sonunda </a:t>
            </a:r>
          </a:p>
          <a:p>
            <a:pPr marL="342900" lvl="0" indent="-342900">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Çalıştıkları işyerinden alınmış çalıştıkları bölümü ve hangi tarihler arasında çalıştıklarını gösterir resmi yazıyı dönem sonunda öğretim elemanına teslim etmesi gerekmektedir. </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 kadrolu çalışmasının “işyerinde eğitim” dersi olarak sayılmasını isteyen matbu dilekçe.</a:t>
            </a:r>
          </a:p>
          <a:p>
            <a:pPr marL="342900" lvl="0" indent="-342900">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Yurt dışında çalışan öğrencilerimiz, pasaportta kimlik bölümü ile giriş-çıkışı gösteren bölümlerin fotokopisini (aslını ibraz etmek şartı ile) dersin öğretim elemanına teslim edeceklerdir.</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Çalıştıkları işyerinden alınmış çalıştıkları bölümü ve hangi tarihler arasında çalıştıklarını gösterir resmi yazıyı dönem sonunda öğretim elemanına teslim etmesi gerekmektedir.</a:t>
            </a:r>
          </a:p>
          <a:p>
            <a:pPr marL="342900" lvl="0" indent="-342900">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Yurt dışında çalışan öğrencilerimiz, öncelikle varsa sigorta evraklarını, yoksa sigorta evrakları yerine maaş bordrosunu dersin öğretim elemanına teslim edebilirler (çalışılan ülkede sigorta zorunluluğu yok ise).</a:t>
            </a:r>
          </a:p>
          <a:p>
            <a:pPr marL="342900" lvl="0" indent="-342900">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Yurt dışında çalışan öğrencilerimiz, evrakları kargo ile gönderecekler ise danışmanları ile iletişime geçmelidirler. </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İşyerinde Eğitim Dosyası Kapak </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İşyerinde Eğitim Bilgi Formu</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Haftalık olarak doldurulmuş her ay için hazırlanmış işyerinde Eğitim raporu (İşyeri Onaylı)</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 Eğitimi Öğrenci Denetim Formu</a:t>
            </a:r>
            <a:r>
              <a:rPr lang="tr-TR" sz="1800" u="sng" kern="100" dirty="0">
                <a:effectLst/>
                <a:latin typeface="Aptos" panose="020B0004020202020204" pitchFamily="34" charset="0"/>
                <a:ea typeface="Aptos" panose="020B0004020202020204" pitchFamily="34" charset="0"/>
                <a:cs typeface="Times New Roman" panose="02020603050405020304" pitchFamily="18" charset="0"/>
              </a:rPr>
              <a:t> (Dersin Öğretim Elemanı tarafından doldurulacaktır)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İşyerinde Eğitimi Değerlendirme Formu (İşyeri Eğitim Yetkilisi Tarafından Doldurulacaktır)</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İYE Geri Bildirim Formu (İşyerinde eğitimini tamamlayan öğrenci tarafından doldurulup</a:t>
            </a:r>
            <a:r>
              <a:rPr lang="tr-TR" sz="1800" kern="100" dirty="0">
                <a:latin typeface="Aptos" panose="020B0004020202020204" pitchFamily="34" charset="0"/>
                <a:ea typeface="Aptos" panose="020B0004020202020204" pitchFamily="34" charset="0"/>
                <a:cs typeface="Times New Roman" panose="02020603050405020304" pitchFamily="18" charset="0"/>
              </a:rPr>
              <a:t> </a:t>
            </a:r>
            <a:r>
              <a:rPr lang="tr-TR" sz="1800" kern="100">
                <a:latin typeface="Aptos" panose="020B0004020202020204" pitchFamily="34" charset="0"/>
                <a:ea typeface="Aptos" panose="020B0004020202020204" pitchFamily="34" charset="0"/>
                <a:cs typeface="Times New Roman" panose="02020603050405020304" pitchFamily="18" charset="0"/>
              </a:rPr>
              <a:t>teslim edilecektir.</a:t>
            </a:r>
            <a:r>
              <a:rPr lang="tr-TR" sz="1800" kern="100">
                <a:effectLst/>
                <a:latin typeface="Aptos" panose="020B0004020202020204" pitchFamily="34" charset="0"/>
                <a:ea typeface="Aptos" panose="020B0004020202020204" pitchFamily="34" charset="0"/>
                <a:cs typeface="Times New Roman" panose="02020603050405020304" pitchFamily="18" charset="0"/>
              </a:rPr>
              <a:t>)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Evrakların Aslı verilecektir.</a:t>
            </a:r>
          </a:p>
          <a:p>
            <a:pPr indent="-342900">
              <a:lnSpc>
                <a:spcPct val="107000"/>
              </a:lnSpc>
              <a:spcAft>
                <a:spcPts val="800"/>
              </a:spcAft>
              <a:buSzPts val="1000"/>
              <a:buFont typeface="Symbol" panose="05050102010706020507" pitchFamily="18" charset="2"/>
              <a:buChar char=""/>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Dönem başında, ders süresince ve ders sonunda dersten sorumlu öğretim elemanına teslim edilen tüm evraklar ilgili öğretim elemanı tarafından bir dosya ile değerlendirilmek üzere staj komisyonuna sunulacaktır.</a:t>
            </a:r>
            <a:endParaRPr lang="en-US" sz="3000" u="sng" dirty="0"/>
          </a:p>
          <a:p>
            <a:pPr marL="342900" lvl="0" indent="-342900">
              <a:lnSpc>
                <a:spcPct val="107000"/>
              </a:lnSpc>
              <a:spcAft>
                <a:spcPts val="800"/>
              </a:spcAft>
              <a:buSzPts val="1000"/>
              <a:buFont typeface="Symbol" panose="05050102010706020507" pitchFamily="18" charset="2"/>
              <a:buChar char=""/>
              <a:tabLst>
                <a:tab pos="457200" algn="l"/>
              </a:tabLs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1 Başlık">
            <a:extLst>
              <a:ext uri="{FF2B5EF4-FFF2-40B4-BE49-F238E27FC236}">
                <a16:creationId xmlns:a16="http://schemas.microsoft.com/office/drawing/2014/main" id="{30253449-4396-D236-2F6F-3FA5EFF5C4A2}"/>
              </a:ext>
            </a:extLst>
          </p:cNvPr>
          <p:cNvSpPr txBox="1">
            <a:spLocks/>
          </p:cNvSpPr>
          <p:nvPr/>
        </p:nvSpPr>
        <p:spPr>
          <a:xfrm>
            <a:off x="1981200" y="274638"/>
            <a:ext cx="8229600" cy="994122"/>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tr-TR" b="1">
                <a:solidFill>
                  <a:prstClr val="white"/>
                </a:solidFill>
                <a:effectLst>
                  <a:outerShdw blurRad="38100" dist="38100" dir="2700000" algn="tl">
                    <a:srgbClr val="000000">
                      <a:alpha val="43137"/>
                    </a:srgbClr>
                  </a:outerShdw>
                </a:effectLst>
                <a:latin typeface="Calibri"/>
              </a:rPr>
              <a:t>İş Yerinde Eğitim</a:t>
            </a:r>
            <a:endParaRPr lang="tr-TR" dirty="0">
              <a:solidFill>
                <a:prstClr val="white"/>
              </a:solidFill>
              <a:latin typeface="Calibri"/>
            </a:endParaRPr>
          </a:p>
        </p:txBody>
      </p:sp>
      <p:sp>
        <p:nvSpPr>
          <p:cNvPr id="6" name="2 İçerik Yer Tutucusu">
            <a:extLst>
              <a:ext uri="{FF2B5EF4-FFF2-40B4-BE49-F238E27FC236}">
                <a16:creationId xmlns:a16="http://schemas.microsoft.com/office/drawing/2014/main" id="{FF93D1CD-B126-DB52-8CC3-68F08925F15B}"/>
              </a:ext>
            </a:extLst>
          </p:cNvPr>
          <p:cNvSpPr txBox="1">
            <a:spLocks/>
          </p:cNvSpPr>
          <p:nvPr/>
        </p:nvSpPr>
        <p:spPr>
          <a:xfrm>
            <a:off x="1968930" y="1273843"/>
            <a:ext cx="8229600" cy="66746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b="1" dirty="0">
                <a:solidFill>
                  <a:prstClr val="white"/>
                </a:solidFill>
                <a:latin typeface="Calibri"/>
              </a:rPr>
              <a:t>YURT DIŞINDA ÇALIŞAN ÖĞRENCİLERİMİZ</a:t>
            </a:r>
            <a:endParaRPr lang="tr-TR" dirty="0">
              <a:solidFill>
                <a:prstClr val="white"/>
              </a:solidFill>
              <a:latin typeface="Calibri"/>
            </a:endParaRPr>
          </a:p>
        </p:txBody>
      </p:sp>
    </p:spTree>
    <p:extLst>
      <p:ext uri="{BB962C8B-B14F-4D97-AF65-F5344CB8AC3E}">
        <p14:creationId xmlns:p14="http://schemas.microsoft.com/office/powerpoint/2010/main" val="1514561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2 İçerik Yer Tutucusu"/>
          <p:cNvSpPr txBox="1">
            <a:spLocks noGrp="1"/>
          </p:cNvSpPr>
          <p:nvPr>
            <p:ph idx="1"/>
          </p:nvPr>
        </p:nvSpPr>
        <p:spPr>
          <a:xfrm>
            <a:off x="1981200" y="2132856"/>
            <a:ext cx="8229600" cy="432048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ormAutofit/>
          </a:bodyPr>
          <a:lstStyle>
            <a:defPPr>
              <a:defRPr lang="tr-TR"/>
            </a:defPPr>
            <a:lvl1pPr indent="0">
              <a:spcBef>
                <a:spcPct val="20000"/>
              </a:spcBef>
              <a:buFont typeface="Arial" pitchFamily="34" charset="0"/>
              <a:buNone/>
              <a:defRPr sz="3200"/>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tr-TR" b="1" dirty="0"/>
              <a:t>Çalışan öğrencilerimiz</a:t>
            </a:r>
            <a:r>
              <a:rPr lang="tr-TR" dirty="0"/>
              <a:t>, evrakları kargo ile gönderecekler ise danışmanları ile görüşmelidir. </a:t>
            </a:r>
            <a:br>
              <a:rPr lang="tr-TR" dirty="0"/>
            </a:br>
            <a:endParaRPr lang="tr-TR" sz="2000" dirty="0"/>
          </a:p>
        </p:txBody>
      </p:sp>
      <p:sp>
        <p:nvSpPr>
          <p:cNvPr id="5" name="1 Başlık"/>
          <p:cNvSpPr txBox="1">
            <a:spLocks/>
          </p:cNvSpPr>
          <p:nvPr/>
        </p:nvSpPr>
        <p:spPr>
          <a:xfrm>
            <a:off x="1981200" y="274638"/>
            <a:ext cx="8229600" cy="994122"/>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tr-TR" b="1">
                <a:solidFill>
                  <a:prstClr val="white"/>
                </a:solidFill>
                <a:effectLst>
                  <a:outerShdw blurRad="38100" dist="38100" dir="2700000" algn="tl">
                    <a:srgbClr val="000000">
                      <a:alpha val="43137"/>
                    </a:srgbClr>
                  </a:outerShdw>
                </a:effectLst>
                <a:latin typeface="Calibri"/>
              </a:rPr>
              <a:t>İş Yerinde Eğitim</a:t>
            </a:r>
            <a:endParaRPr lang="tr-TR" dirty="0">
              <a:solidFill>
                <a:prstClr val="white"/>
              </a:solidFill>
              <a:latin typeface="Calibri"/>
            </a:endParaRPr>
          </a:p>
        </p:txBody>
      </p:sp>
      <p:sp>
        <p:nvSpPr>
          <p:cNvPr id="6" name="2 İçerik Yer Tutucusu"/>
          <p:cNvSpPr txBox="1">
            <a:spLocks/>
          </p:cNvSpPr>
          <p:nvPr/>
        </p:nvSpPr>
        <p:spPr>
          <a:xfrm>
            <a:off x="1981200" y="1367078"/>
            <a:ext cx="8229600" cy="66746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b="1" dirty="0">
                <a:solidFill>
                  <a:prstClr val="white"/>
                </a:solidFill>
                <a:latin typeface="Calibri"/>
              </a:rPr>
              <a:t>YURT DIŞINDA ÇALIŞAN ÖĞRENCİLERİMİZ</a:t>
            </a:r>
            <a:endParaRPr lang="tr-TR" dirty="0">
              <a:solidFill>
                <a:prstClr val="white"/>
              </a:solidFill>
              <a:latin typeface="Calibri"/>
            </a:endParaRPr>
          </a:p>
        </p:txBody>
      </p:sp>
    </p:spTree>
    <p:extLst>
      <p:ext uri="{BB962C8B-B14F-4D97-AF65-F5344CB8AC3E}">
        <p14:creationId xmlns:p14="http://schemas.microsoft.com/office/powerpoint/2010/main" val="325413515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645</Words>
  <Application>Microsoft Office PowerPoint</Application>
  <PresentationFormat>Geniş ekran</PresentationFormat>
  <Paragraphs>53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Aptos</vt:lpstr>
      <vt:lpstr>Arial</vt:lpstr>
      <vt:lpstr>Calibri</vt:lpstr>
      <vt:lpstr>Symbol</vt:lpstr>
      <vt:lpstr>Ofis Teması</vt:lpstr>
      <vt:lpstr>İş Yerinde Eğitim YURT DIŞINDA ÇALIŞAN ÖĞRENCİLERİMİZ</vt:lpstr>
      <vt:lpstr>İş Yerinde Eğitim Komisyonu</vt:lpstr>
      <vt:lpstr>İş Yerinde Eğitim YURT DIŞINDA ÇALIŞAN ÖĞRENCİLERİMİZ</vt:lpstr>
      <vt:lpstr>İş Yerinde Eğitim</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Gül Coşkun Değirmen</dc:creator>
  <cp:lastModifiedBy>Gül Coşkun Değirmen</cp:lastModifiedBy>
  <cp:revision>8</cp:revision>
  <dcterms:created xsi:type="dcterms:W3CDTF">2025-01-23T22:02:29Z</dcterms:created>
  <dcterms:modified xsi:type="dcterms:W3CDTF">2025-01-29T07:06:58Z</dcterms:modified>
</cp:coreProperties>
</file>