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51" r:id="rId2"/>
    <p:sldId id="1074" r:id="rId3"/>
    <p:sldId id="1059" r:id="rId4"/>
    <p:sldId id="1053" r:id="rId5"/>
    <p:sldId id="1055" r:id="rId6"/>
    <p:sldId id="1054" r:id="rId7"/>
    <p:sldId id="1056" r:id="rId8"/>
    <p:sldId id="1069" r:id="rId9"/>
    <p:sldId id="1071" r:id="rId10"/>
    <p:sldId id="1072" r:id="rId11"/>
    <p:sldId id="1073" r:id="rId12"/>
    <p:sldId id="1058" r:id="rId13"/>
    <p:sldId id="1060" r:id="rId14"/>
    <p:sldId id="1061" r:id="rId15"/>
    <p:sldId id="1062" r:id="rId16"/>
    <p:sldId id="1063" r:id="rId17"/>
    <p:sldId id="1066" r:id="rId18"/>
    <p:sldId id="1064" r:id="rId19"/>
    <p:sldId id="1065" r:id="rId20"/>
    <p:sldId id="1067" r:id="rId21"/>
    <p:sldId id="1068" r:id="rId22"/>
    <p:sldId id="1070" r:id="rId23"/>
    <p:sldId id="10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D10"/>
    <a:srgbClr val="F05250"/>
    <a:srgbClr val="445469"/>
    <a:srgbClr val="A83136"/>
    <a:srgbClr val="017165"/>
    <a:srgbClr val="00897B"/>
    <a:srgbClr val="01796B"/>
    <a:srgbClr val="009788"/>
    <a:srgbClr val="27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4" autoAdjust="0"/>
    <p:restoredTop sz="97692"/>
  </p:normalViewPr>
  <p:slideViewPr>
    <p:cSldViewPr snapToGrid="0" snapToObjects="1" showGuides="1">
      <p:cViewPr varScale="1">
        <p:scale>
          <a:sx n="111" d="100"/>
          <a:sy n="111" d="100"/>
        </p:scale>
        <p:origin x="-222" y="-84"/>
      </p:cViewPr>
      <p:guideLst>
        <p:guide orient="horz" pos="213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839B-1D7C-4AAD-B5F9-F2C3AA11752F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C88D-BE28-4A8D-B641-4C2E172A2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49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3707-5939-CF4B-87DD-8EBAF76B2AB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0EED-7CA7-5E4F-A337-55E5A5CDF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E5385-B39E-9440-A798-2EA8FDA8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5CD7B7-7CCE-7844-A237-28759F1F7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36E64-3CB2-4549-8F03-F724CF47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114-6FD4-4F4D-A204-C773D02F6265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22DB1B-22D5-A74A-8F42-9698E11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16795-A596-624A-A107-05D066D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25F64-C560-BC4D-AC03-AD7D4927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6BA8CA-9255-CE49-A15C-3F50FEED0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D3B43-3448-6740-97E6-F281398F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AD2-5647-DD45-BBEA-8F29CB0612A3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C9F93-5D43-0142-AF6C-0F00D5F9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4428FD-03BC-4744-9957-409D3761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C0B62B-E808-AB42-8E45-A25EAA359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DCC888-5435-B349-B978-9E4DC2B8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F0AC1-69DF-0947-A5E3-4198866C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DD64-0D16-9B45-874E-A1EEB26A05A5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4B22B-7BBA-C445-8F5E-5F4E395C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ECFE6-FF9D-444D-9C4E-212773D9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BA432-3959-4247-A2BD-57E20813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FA40-E4D4-624E-AE34-F5A1A55E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0D820A-6FDB-E64D-8F19-E618AA4F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996B-00E6-6D48-8204-6552182E4146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C4A761-16A4-664E-B43E-75B0E0A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FB597-4C65-9B4B-B9CD-4E2A68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F1F1C-735F-9A45-BACC-1349314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70B16-46D7-0D47-9903-C5B7C9D0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9B0294-6251-2240-9B89-7D528487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8A44-128C-0842-B3C3-1A7DDF01D2FC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EBB116-E9C1-B049-8906-7A2066B3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91FA3-54B7-F545-9535-DF33584E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41233-0239-514C-8713-666C91F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894C7-351B-E749-8860-81B1F25B4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2088D0-2E33-6E44-9B7E-CF13BD13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0366C9-05BD-E144-AE6A-49A85FB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A076-37CC-1D43-A033-ED0AC315918D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DB77F9-6A5C-F545-A021-28549212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F652CC-34D3-3343-997A-3D895138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6D5A8-95D5-FC4F-B34D-DEF7ED1C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2AACF3-9DB5-674F-A86E-7775619A7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FCF161-05C4-374D-9674-94656DEF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1699AA-FEC3-2743-9AB1-3BDD2C32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8649A9-5ED5-DC4C-BA49-8B4D5F32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AA405B-8C00-BB4F-8EEB-BA63C75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13E1-6145-E546-9845-2FF9FA4306A7}" type="datetime1">
              <a:rPr lang="tr-TR" smtClean="0"/>
              <a:t>2.12.2021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036A70-2E99-BA46-9345-42752A9D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87EFE6-79ED-DA4A-96F5-7A2EBC3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196B5-B6E6-9C49-9252-8A5D1E90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689C37-D9FE-894A-B4AE-BD3E172E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0A8-971B-874A-94AD-D7522622350D}" type="datetime1">
              <a:rPr lang="tr-TR" smtClean="0"/>
              <a:t>2.12.2021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4A89D3-A24B-B946-8F45-9795D88B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49941F-38AE-BE43-8F62-D7FACDFA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7FA628-4DA4-534F-9476-E5EE6837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11AE-B27C-B44D-AE3A-52FEDD7A09A6}" type="datetime1">
              <a:rPr lang="tr-TR" smtClean="0"/>
              <a:t>2.12.2021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22D124-B572-C140-83C9-31D1E296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C280F4-DD8E-9046-9F08-AF75091D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D7060-BEF5-1948-A78D-2A495B0D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17189-3409-3045-91BC-127CFB4C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CFF3DC-D6A4-EE42-A050-F8948EC8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7E2840-9581-5A42-A0F5-609A7838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233A-A5B1-564C-A947-52ED0DC8AB90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A08F45-E1F6-0547-9CEC-563F8B14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58124D-64C7-784C-8B79-E8E9E42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FDCEE-4F72-3543-9179-F8F458F1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975262-6D21-FE49-8DDE-F43FFA5E7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4AE9FD-AE35-8248-9CD4-9C3EF487C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50B54E-0C72-AB4B-B5D7-3CD0D9D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1ADB-9835-2F4F-BA23-871B47080F7C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5BE778-5817-9441-A8F8-47863381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15BC5B-BB10-CB4B-9A87-F219B497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A92485-1B1A-7248-AF77-961FAAF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D83171-61CB-8B4C-9334-C0EBE0A0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81CAF3-7BBE-0F4F-A995-E07D2497D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E4BF-DF08-2C43-8FAF-447FFEBA1658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00A27-DABE-FC40-A8A5-FF60E59A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2D8CE-25A0-C34C-B9B8-272BD2E4A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CC760E58-B113-0542-A595-73A2ABD44EAE}"/>
              </a:ext>
            </a:extLst>
          </p:cNvPr>
          <p:cNvGrpSpPr/>
          <p:nvPr/>
        </p:nvGrpSpPr>
        <p:grpSpPr>
          <a:xfrm>
            <a:off x="640932" y="-423894"/>
            <a:ext cx="14324566" cy="14774783"/>
            <a:chOff x="1088259" y="-77012"/>
            <a:chExt cx="14324566" cy="14774783"/>
          </a:xfrm>
          <a:solidFill>
            <a:schemeClr val="accent1">
              <a:alpha val="6000"/>
            </a:schemeClr>
          </a:solidFill>
        </p:grpSpPr>
        <p:grpSp>
          <p:nvGrpSpPr>
            <p:cNvPr id="111" name="Group 84">
              <a:extLst>
                <a:ext uri="{FF2B5EF4-FFF2-40B4-BE49-F238E27FC236}">
                  <a16:creationId xmlns:a16="http://schemas.microsoft.com/office/drawing/2014/main" xmlns="" id="{04B86018-327E-DD47-85E8-CC3C9D2890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8259" y="5392045"/>
              <a:ext cx="10105263" cy="9305726"/>
              <a:chOff x="3384" y="1685"/>
              <a:chExt cx="910" cy="838"/>
            </a:xfrm>
            <a:grpFill/>
          </p:grpSpPr>
          <p:sp>
            <p:nvSpPr>
              <p:cNvPr id="114" name="Freeform 85">
                <a:extLst>
                  <a:ext uri="{FF2B5EF4-FFF2-40B4-BE49-F238E27FC236}">
                    <a16:creationId xmlns:a16="http://schemas.microsoft.com/office/drawing/2014/main" xmlns="" id="{A0EC2E73-F7C2-3D40-96B5-9A5FA4ED4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:a16="http://schemas.microsoft.com/office/drawing/2014/main" xmlns="" id="{5E468D0B-0B7E-B34E-84F8-A3AD37F19F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:a16="http://schemas.microsoft.com/office/drawing/2014/main" xmlns="" id="{AF90BAA0-06B7-4441-882A-A3BA8AB5F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xmlns="" id="{967F9FB8-8E38-0D42-BCF2-ABA3C1AE7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xmlns="" id="{F93C94B3-9546-D441-A219-FBE0ED86D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4300" y="-77012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74976" y="276456"/>
            <a:ext cx="88961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AKDENİZ ÜNİVERSİTESİ 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SOSYAL BİLİMLER ENSTİTÜSÜ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Yüksek Lisans Tez Savunması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E-İmza Süreci Uygulama Kılavuzu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 Ekim 2021</a:t>
            </a:r>
          </a:p>
          <a:p>
            <a:pPr algn="ctr"/>
            <a:endParaRPr lang="tr-TR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A5380651-A02F-4F44-BBCD-20E5B3079C0A}"/>
              </a:ext>
            </a:extLst>
          </p:cNvPr>
          <p:cNvSpPr/>
          <p:nvPr/>
        </p:nvSpPr>
        <p:spPr>
          <a:xfrm>
            <a:off x="589658" y="-755530"/>
            <a:ext cx="971563" cy="36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F28AE87-8FDC-4367-A6E0-D0BB0CDD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  <a:endParaRPr lang="en-US" dirty="0"/>
          </a:p>
        </p:txBody>
      </p:sp>
      <p:pic>
        <p:nvPicPr>
          <p:cNvPr id="1028" name="Picture 4" descr="Akdeniz Üniversitesi Logo - Amblem Download Vector">
            <a:extLst>
              <a:ext uri="{FF2B5EF4-FFF2-40B4-BE49-F238E27FC236}">
                <a16:creationId xmlns:a16="http://schemas.microsoft.com/office/drawing/2014/main" xmlns="" id="{E0D13E6E-9658-42CC-94A5-FC63DCA6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47" y="875978"/>
            <a:ext cx="1333717" cy="13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32A6EF7C-1D31-2540-9996-AD6F4AB69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642" y="675060"/>
            <a:ext cx="1508832" cy="1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90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imzalama işlemi tamamlanır. 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07" y="1607035"/>
            <a:ext cx="7282802" cy="3299370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FAC6DE8A-6F19-405F-8623-6EE8582B2F23}"/>
              </a:ext>
            </a:extLst>
          </p:cNvPr>
          <p:cNvSpPr txBox="1"/>
          <p:nvPr/>
        </p:nvSpPr>
        <p:spPr>
          <a:xfrm>
            <a:off x="3839164" y="4906405"/>
            <a:ext cx="360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İmzalama sonrasında bu ekran işlemin başarılı olduğunu gösterir.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9A7F6A01-D6D1-4CB0-899A-F78FC4AC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6419919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166643" y="1865277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</a:t>
            </a:r>
            <a:r>
              <a:rPr lang="tr-TR" sz="24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imzlama</a:t>
            </a: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işlemi tamamlandıktan sonra,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EBYS üzerinde imzalanmış kapak sayfasına ulaşabilmektedir.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25C0E27C-B696-4B7C-ABD2-6302771D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3351353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 Sınav Tutanağı ve Kişisel Görüşler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61FBDDFA-3553-4E06-981F-1C56D0B9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8541077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Üniversitemiz Elektronik Belge Yönetim Sistemine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(EBYS)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giriş yapılır.</a:t>
            </a: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«İş Akışları»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«Sınav Tutanağı»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sekmesi açılır. 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2"/>
          <a:stretch/>
        </p:blipFill>
        <p:spPr>
          <a:xfrm>
            <a:off x="6860" y="2655516"/>
            <a:ext cx="9382116" cy="419810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6860" y="5042263"/>
            <a:ext cx="1430053" cy="269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5746BD02-F55C-4FEE-B2CC-8E21F233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2411456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«Enstitü», «Anabilim Dalı», «Öğrencinin Adı Soyadı», «Öğrenci Numarası», «Danışman Adı», «Tezin Adı» kısımları doldurulur.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9F863F9-7EF2-4F44-9326-7B6F3CD08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75" b="69651"/>
          <a:stretch/>
        </p:blipFill>
        <p:spPr>
          <a:xfrm>
            <a:off x="618309" y="2286184"/>
            <a:ext cx="9283794" cy="3602097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5BC1FC3B-4175-407A-8144-99F73F39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7758972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Tutanak ile ilgili diğer bilgiler doldurulur. </a:t>
            </a:r>
          </a:p>
          <a:p>
            <a:pPr marL="457200" indent="-457200">
              <a:buFont typeface="+mj-lt"/>
              <a:buAutoNum type="arabicPeriod" startAt="4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A297C0E-14C6-468C-8E3C-B0BC227E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41" r="15393" b="50000"/>
          <a:stretch/>
        </p:blipFill>
        <p:spPr>
          <a:xfrm>
            <a:off x="348499" y="2029502"/>
            <a:ext cx="9944761" cy="2542314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70D51839-2679-4D67-9894-BBCEC0097D2A}"/>
              </a:ext>
            </a:extLst>
          </p:cNvPr>
          <p:cNvSpPr/>
          <p:nvPr/>
        </p:nvSpPr>
        <p:spPr>
          <a:xfrm>
            <a:off x="5908765" y="2286185"/>
            <a:ext cx="1180012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xmlns="" id="{E11CA78A-C675-418A-AE48-392A8196DC6D}"/>
              </a:ext>
            </a:extLst>
          </p:cNvPr>
          <p:cNvSpPr/>
          <p:nvPr/>
        </p:nvSpPr>
        <p:spPr>
          <a:xfrm rot="7488547">
            <a:off x="6988525" y="1829430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2F66F06B-7694-4226-904F-10D739160E8E}"/>
              </a:ext>
            </a:extLst>
          </p:cNvPr>
          <p:cNvSpPr txBox="1"/>
          <p:nvPr/>
        </p:nvSpPr>
        <p:spPr>
          <a:xfrm>
            <a:off x="7694931" y="1358537"/>
            <a:ext cx="29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Y.Lisans</a:t>
            </a:r>
            <a:r>
              <a:rPr lang="tr-TR" dirty="0"/>
              <a:t> Tezi için: «31»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E7721479-4670-4149-BA50-537CAC029096}"/>
              </a:ext>
            </a:extLst>
          </p:cNvPr>
          <p:cNvSpPr/>
          <p:nvPr/>
        </p:nvSpPr>
        <p:spPr>
          <a:xfrm>
            <a:off x="3009082" y="2715122"/>
            <a:ext cx="2076724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B250AADB-DEB0-4D7D-8001-4F8568F4FEDD}"/>
              </a:ext>
            </a:extLst>
          </p:cNvPr>
          <p:cNvSpPr/>
          <p:nvPr/>
        </p:nvSpPr>
        <p:spPr>
          <a:xfrm rot="17749994">
            <a:off x="1358694" y="3923050"/>
            <a:ext cx="2261898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11E558B6-C0D5-4BBE-B346-FF493A24A711}"/>
              </a:ext>
            </a:extLst>
          </p:cNvPr>
          <p:cNvSpPr txBox="1"/>
          <p:nvPr/>
        </p:nvSpPr>
        <p:spPr>
          <a:xfrm>
            <a:off x="1078564" y="5029087"/>
            <a:ext cx="290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Yüksek Lisans Tez Savunma</a:t>
            </a:r>
          </a:p>
          <a:p>
            <a:r>
              <a:rPr lang="tr-TR" dirty="0"/>
              <a:t>Seçilir.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841F8068-EF57-46E5-B8B4-E015B88A8357}"/>
              </a:ext>
            </a:extLst>
          </p:cNvPr>
          <p:cNvSpPr/>
          <p:nvPr/>
        </p:nvSpPr>
        <p:spPr>
          <a:xfrm>
            <a:off x="5564940" y="2740443"/>
            <a:ext cx="65516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xmlns="" id="{EBB6DB83-75B0-405B-9019-293CC882ACF1}"/>
              </a:ext>
            </a:extLst>
          </p:cNvPr>
          <p:cNvSpPr txBox="1"/>
          <p:nvPr/>
        </p:nvSpPr>
        <p:spPr>
          <a:xfrm>
            <a:off x="5570020" y="2981630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Tarih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xmlns="" id="{3F61EFF1-D6DA-4E1F-AB83-D4D98DB919A6}"/>
              </a:ext>
            </a:extLst>
          </p:cNvPr>
          <p:cNvSpPr/>
          <p:nvPr/>
        </p:nvSpPr>
        <p:spPr>
          <a:xfrm>
            <a:off x="7286069" y="2737150"/>
            <a:ext cx="520345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xmlns="" id="{D395746C-5656-47CA-8B08-463CCE23A9F2}"/>
              </a:ext>
            </a:extLst>
          </p:cNvPr>
          <p:cNvSpPr txBox="1"/>
          <p:nvPr/>
        </p:nvSpPr>
        <p:spPr>
          <a:xfrm>
            <a:off x="7237710" y="2985982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Saat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xmlns="" id="{0114E8F9-8475-4A31-86F6-9D716BE2DB09}"/>
              </a:ext>
            </a:extLst>
          </p:cNvPr>
          <p:cNvSpPr/>
          <p:nvPr/>
        </p:nvSpPr>
        <p:spPr>
          <a:xfrm>
            <a:off x="5081620" y="3432774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65128C68-5374-4766-A658-33843BC9A0ED}"/>
              </a:ext>
            </a:extLst>
          </p:cNvPr>
          <p:cNvSpPr/>
          <p:nvPr/>
        </p:nvSpPr>
        <p:spPr>
          <a:xfrm>
            <a:off x="3059139" y="3803878"/>
            <a:ext cx="4343147" cy="41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2E798893-C955-4EB0-95BD-6119C112F19B}"/>
              </a:ext>
            </a:extLst>
          </p:cNvPr>
          <p:cNvSpPr txBox="1"/>
          <p:nvPr/>
        </p:nvSpPr>
        <p:spPr>
          <a:xfrm>
            <a:off x="4912524" y="3673961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Değerlendirme sonucu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C2132928-B397-40A8-B953-6311D535982C}"/>
              </a:ext>
            </a:extLst>
          </p:cNvPr>
          <p:cNvSpPr/>
          <p:nvPr/>
        </p:nvSpPr>
        <p:spPr>
          <a:xfrm>
            <a:off x="6704406" y="3423475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xmlns="" id="{50839B83-F4D7-4424-8758-920784F31A73}"/>
              </a:ext>
            </a:extLst>
          </p:cNvPr>
          <p:cNvSpPr txBox="1"/>
          <p:nvPr/>
        </p:nvSpPr>
        <p:spPr>
          <a:xfrm>
            <a:off x="6535310" y="3664662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Oy Birliği/Oy Çokluğu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275C7018-9634-48E1-9886-0B805216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40473136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Jüri üyeleri ile ilgili diğer bilgiler doldurulur ve süreç başlatılır.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6016B55-93DB-4507-A5AA-B1B52C32D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62" r="16075"/>
          <a:stretch/>
        </p:blipFill>
        <p:spPr>
          <a:xfrm>
            <a:off x="339791" y="2002970"/>
            <a:ext cx="7402129" cy="4848777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xmlns="" id="{C1DC4710-562C-4E4D-AA5D-CD5206AA237D}"/>
              </a:ext>
            </a:extLst>
          </p:cNvPr>
          <p:cNvSpPr/>
          <p:nvPr/>
        </p:nvSpPr>
        <p:spPr>
          <a:xfrm>
            <a:off x="5588810" y="6087386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80BB36CD-2BFD-43D0-A090-32192743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1022311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492BFC5-A9DB-4799-8FD4-D6BD615E4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67529339-E5AC-4C3C-BBA9-14AD8496AB9E}"/>
              </a:ext>
            </a:extLst>
          </p:cNvPr>
          <p:cNvSpPr/>
          <p:nvPr/>
        </p:nvSpPr>
        <p:spPr>
          <a:xfrm>
            <a:off x="9425872" y="3997812"/>
            <a:ext cx="444521" cy="4184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890458B0-9573-430B-80EA-669492EF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35775711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başlatıldıktan sonra tüm jüri üyelerine </a:t>
            </a:r>
            <a:r>
              <a:rPr lang="tr-T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aynı anda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«Öneri ve Sonuç Bilgilerini Girmeniz için Sınav Tutanağı Formu Bilgilerinize Sunulmuştur» başlıklı bir e-posta sistem tarafından otomatik olarak gönderilir.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47" y="2670816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4BEE9BED-94D9-4CFA-B643-30FD2C7D5B30}"/>
              </a:ext>
            </a:extLst>
          </p:cNvPr>
          <p:cNvSpPr/>
          <p:nvPr/>
        </p:nvSpPr>
        <p:spPr>
          <a:xfrm>
            <a:off x="441447" y="4532051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C65010C8-85F2-4ED6-A373-0BA1C2C2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87884500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her bir jüri üyesi tarafından kişisel rapor öneri ve sonuç kısmı doldurulur.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4DBED6F-3EF4-4DD4-8308-E550166B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8" y="1547521"/>
            <a:ext cx="3351825" cy="5074550"/>
          </a:xfrm>
          <a:prstGeom prst="rect">
            <a:avLst/>
          </a:prstGeom>
        </p:spPr>
      </p:pic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F35314A1-02C9-4047-AABB-AB30B5E38A14}"/>
              </a:ext>
            </a:extLst>
          </p:cNvPr>
          <p:cNvSpPr/>
          <p:nvPr/>
        </p:nvSpPr>
        <p:spPr>
          <a:xfrm rot="16200000">
            <a:off x="2238648" y="6535562"/>
            <a:ext cx="25519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3C263F8-114B-479F-8338-D4959D1044C8}"/>
              </a:ext>
            </a:extLst>
          </p:cNvPr>
          <p:cNvSpPr/>
          <p:nvPr/>
        </p:nvSpPr>
        <p:spPr>
          <a:xfrm>
            <a:off x="2297880" y="6733527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0E737770-F568-4F4B-848C-731C9B5397C8}"/>
              </a:ext>
            </a:extLst>
          </p:cNvPr>
          <p:cNvSpPr txBox="1"/>
          <p:nvPr/>
        </p:nvSpPr>
        <p:spPr>
          <a:xfrm>
            <a:off x="3904003" y="5077230"/>
            <a:ext cx="438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Kişisel rapor öneri ve sonuç kısmı doldurulduktan sonra her bir jüri üyesi </a:t>
            </a:r>
            <a:r>
              <a:rPr lang="tr-TR" b="1" dirty="0"/>
              <a:t>«İmzaya Gönder» </a:t>
            </a:r>
            <a:r>
              <a:rPr lang="tr-TR" dirty="0"/>
              <a:t>seçeneği ile devam eder. </a:t>
            </a:r>
          </a:p>
          <a:p>
            <a:r>
              <a:rPr lang="tr-TR" dirty="0"/>
              <a:t>Girmiş olduğunuz bilgileri onaylayınız.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268" y="2014479"/>
            <a:ext cx="4855731" cy="2199820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xmlns="" id="{E0B5616C-B2D2-424B-A581-16C170F93046}"/>
              </a:ext>
            </a:extLst>
          </p:cNvPr>
          <p:cNvSpPr/>
          <p:nvPr/>
        </p:nvSpPr>
        <p:spPr>
          <a:xfrm rot="16200000">
            <a:off x="9011281" y="4778781"/>
            <a:ext cx="120032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xmlns="" id="{FDB29B94-C3DB-4065-B146-564C799B01B6}"/>
              </a:ext>
            </a:extLst>
          </p:cNvPr>
          <p:cNvSpPr/>
          <p:nvPr/>
        </p:nvSpPr>
        <p:spPr>
          <a:xfrm>
            <a:off x="8710921" y="5390068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FAC6DE8A-6F19-405F-8623-6EE8582B2F23}"/>
              </a:ext>
            </a:extLst>
          </p:cNvPr>
          <p:cNvSpPr txBox="1"/>
          <p:nvPr/>
        </p:nvSpPr>
        <p:spPr>
          <a:xfrm>
            <a:off x="9844756" y="4288219"/>
            <a:ext cx="234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Onaylama sonrasında bu ekran işlemin başarılı olduğunu gösterir.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1B3505AB-D8E2-47F9-9F41-6601B7E8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4306065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1038260" y="866445"/>
            <a:ext cx="10242958" cy="502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Bu kılavuz ile, Yüksek Lisans Tezlerinin savunma sürecinde danışman ve jüri üyeleri tarafından imzalanması gereken;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Tez kapak sayfasının  ve</a:t>
            </a:r>
          </a:p>
          <a:p>
            <a:pPr marL="2286000" lvl="4" indent="-457200">
              <a:buFont typeface="+mj-lt"/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Tez savunma sınav tutanağının 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Elektronik imza sürecine  yardımcı olunması amaçlanmıştır.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ÖNEMLİ NOT</a:t>
            </a:r>
            <a:r>
              <a:rPr lang="tr-TR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Savunma Sınav Tutanağının ve Tez Kapak Sayfasının E-İmza sürecinde,                    </a:t>
            </a:r>
            <a:r>
              <a:rPr lang="tr-T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üyelerinin «Elektronik </a:t>
            </a:r>
            <a:r>
              <a:rPr lang="tr-TR" sz="20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İmza»larının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 olması gerekmektedir.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5D845BAE-F65B-4D46-A23D-D3FD309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56786115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kişisel raporlar tamamlandıktan sonra Danışman Öğretim Üyesine aşağıdaki e-posta gelir.  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detaylara ulaşmak için ilgili linkte tıklayarak E-İmza süreci için imzalama işlemini başlatır.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8C8AFEF-6E74-48AA-8335-FBFAA7765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58"/>
          <a:stretch/>
        </p:blipFill>
        <p:spPr>
          <a:xfrm>
            <a:off x="441447" y="1554172"/>
            <a:ext cx="9464860" cy="3193853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xmlns="" id="{58635A23-2574-4EFD-B166-AE476CE700F1}"/>
              </a:ext>
            </a:extLst>
          </p:cNvPr>
          <p:cNvSpPr/>
          <p:nvPr/>
        </p:nvSpPr>
        <p:spPr>
          <a:xfrm>
            <a:off x="441447" y="4002210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6B0EFDCE-AF03-480A-84E5-5E22A5E7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17128519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83D2411-5BE2-45CE-99F7-D3B5F86DC46E}"/>
              </a:ext>
            </a:extLst>
          </p:cNvPr>
          <p:cNvSpPr txBox="1"/>
          <p:nvPr/>
        </p:nvSpPr>
        <p:spPr>
          <a:xfrm>
            <a:off x="69928" y="-22139"/>
            <a:ext cx="118587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E-İmza ile imzalama işlemini tamamladıktan sonra, aşağıdaki ekran ile başarılı bir işlem başlatıldığını görecektir.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tarafından imzalama işlemi tamamlandıktan sonra «Jüri Üyelerine»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 ve her bir jüri üyesi imzalamayı tamamlar. İşleminiz arka planda başlatıldı uyarısı görüldüğünde işlem başarılı anlamına gelmektedir. 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imzalama işlemini tamamladıktan sonra, Danışman Öğretim Üyesi</a:t>
            </a: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EBYS üzerinde imzalanmış tutanağa ulaşabilmektedir.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741886F-BC4C-4E4D-AF89-DE7B0B45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41" y="1706153"/>
            <a:ext cx="3825667" cy="1737135"/>
          </a:xfrm>
          <a:prstGeom prst="rect">
            <a:avLst/>
          </a:prstGeo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xmlns="" id="{17B40515-CFB9-43C6-B02A-B0B7E39D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20750952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Karşılaşılabilecek Hata: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585639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4BEE9BED-94D9-4CFA-B643-30FD2C7D5B30}"/>
              </a:ext>
            </a:extLst>
          </p:cNvPr>
          <p:cNvSpPr/>
          <p:nvPr/>
        </p:nvSpPr>
        <p:spPr>
          <a:xfrm>
            <a:off x="441447" y="2446874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xmlns="" id="{439D8C84-1363-462D-80CB-298D816C5BA0}"/>
              </a:ext>
            </a:extLst>
          </p:cNvPr>
          <p:cNvSpPr txBox="1"/>
          <p:nvPr/>
        </p:nvSpPr>
        <p:spPr>
          <a:xfrm>
            <a:off x="275143" y="347037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Jüri üyeleri detaylara ulaşmak için linke tıkladığında doğrudan «Öneri ve Sonuç Bilgilerini Girmeniz için Sınav Tutanağı </a:t>
            </a:r>
            <a:r>
              <a:rPr lang="tr-TR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Formu»nun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açılması gerekmektedir.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Herhangi bir kullanıcı adı ve şifre bilgisi gerekmemektedir.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Eğer sayfa doğrudan açılmaz ise «Detaylara ulaşmak için buraya tıklayınız» mesajı üzerine sağ tıklayarak «Köprüyü» kopyalayınız ve </a:t>
            </a:r>
            <a:r>
              <a:rPr lang="tr-T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tarayıcısına yapıştırarak 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işleme devam ediniz.</a:t>
            </a:r>
          </a:p>
          <a:p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0" name="Group 50">
            <a:extLst>
              <a:ext uri="{FF2B5EF4-FFF2-40B4-BE49-F238E27FC236}">
                <a16:creationId xmlns:a16="http://schemas.microsoft.com/office/drawing/2014/main" xmlns="" id="{E47B56FC-FEB0-435C-AFE6-8C229BDDCEBA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1" name="Shape 8174">
              <a:extLst>
                <a:ext uri="{FF2B5EF4-FFF2-40B4-BE49-F238E27FC236}">
                  <a16:creationId xmlns:a16="http://schemas.microsoft.com/office/drawing/2014/main" xmlns="" id="{A8309A91-DF3A-4B6D-BA22-88EC09AFE5B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2" name="Shape 8178">
              <a:extLst>
                <a:ext uri="{FF2B5EF4-FFF2-40B4-BE49-F238E27FC236}">
                  <a16:creationId xmlns:a16="http://schemas.microsoft.com/office/drawing/2014/main" xmlns="" id="{16C236DA-774B-4920-9E5A-4E1BAD9EEBCD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3" name="Rectangle 53">
              <a:extLst>
                <a:ext uri="{FF2B5EF4-FFF2-40B4-BE49-F238E27FC236}">
                  <a16:creationId xmlns:a16="http://schemas.microsoft.com/office/drawing/2014/main" xmlns="" id="{8D5FA094-FF60-43E0-A08E-AB8F92DF35A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4" name="Grup 8">
              <a:extLst>
                <a:ext uri="{FF2B5EF4-FFF2-40B4-BE49-F238E27FC236}">
                  <a16:creationId xmlns:a16="http://schemas.microsoft.com/office/drawing/2014/main" xmlns="" id="{509EB7A9-B984-421B-B374-E0A7688A5E12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7B794A84-88AE-4108-818E-163EE76DBFD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108F012C-4CE5-499C-88D7-013C4A1D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154556BC-292F-4A8E-BB4E-A83B8440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35857742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899307" y="2395136"/>
            <a:ext cx="13794557" cy="13308835"/>
            <a:chOff x="0" y="2688184"/>
            <a:chExt cx="13794557" cy="13308835"/>
          </a:xfrm>
        </p:grpSpPr>
        <p:grpSp>
          <p:nvGrpSpPr>
            <p:cNvPr id="3" name="Group 84"/>
            <p:cNvGrpSpPr>
              <a:grpSpLocks noChangeAspect="1"/>
            </p:cNvGrpSpPr>
            <p:nvPr/>
          </p:nvGrpSpPr>
          <p:grpSpPr bwMode="auto">
            <a:xfrm>
              <a:off x="0" y="5280998"/>
              <a:ext cx="12148525" cy="10716021"/>
              <a:chOff x="3286" y="1675"/>
              <a:chExt cx="1094" cy="965"/>
            </a:xfrm>
            <a:solidFill>
              <a:schemeClr val="bg1">
                <a:alpha val="3000"/>
              </a:schemeClr>
            </a:solidFill>
          </p:grpSpPr>
          <p:sp>
            <p:nvSpPr>
              <p:cNvPr id="4" name="Freeform 85"/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" name="Freeform 86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" name="Freeform 87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" name="Freeform 88"/>
              <p:cNvSpPr>
                <a:spLocks noEditPoints="1"/>
              </p:cNvSpPr>
              <p:nvPr/>
            </p:nvSpPr>
            <p:spPr bwMode="auto">
              <a:xfrm>
                <a:off x="3286" y="1675"/>
                <a:ext cx="1094" cy="965"/>
              </a:xfrm>
              <a:custGeom>
                <a:avLst/>
                <a:gdLst>
                  <a:gd name="T0" fmla="*/ 456 w 460"/>
                  <a:gd name="T1" fmla="*/ 144 h 405"/>
                  <a:gd name="T2" fmla="*/ 389 w 460"/>
                  <a:gd name="T3" fmla="*/ 39 h 405"/>
                  <a:gd name="T4" fmla="*/ 253 w 460"/>
                  <a:gd name="T5" fmla="*/ 3 h 405"/>
                  <a:gd name="T6" fmla="*/ 175 w 460"/>
                  <a:gd name="T7" fmla="*/ 21 h 405"/>
                  <a:gd name="T8" fmla="*/ 107 w 460"/>
                  <a:gd name="T9" fmla="*/ 59 h 405"/>
                  <a:gd name="T10" fmla="*/ 28 w 460"/>
                  <a:gd name="T11" fmla="*/ 137 h 405"/>
                  <a:gd name="T12" fmla="*/ 12 w 460"/>
                  <a:gd name="T13" fmla="*/ 248 h 405"/>
                  <a:gd name="T14" fmla="*/ 76 w 460"/>
                  <a:gd name="T15" fmla="*/ 340 h 405"/>
                  <a:gd name="T16" fmla="*/ 186 w 460"/>
                  <a:gd name="T17" fmla="*/ 398 h 405"/>
                  <a:gd name="T18" fmla="*/ 243 w 460"/>
                  <a:gd name="T19" fmla="*/ 404 h 405"/>
                  <a:gd name="T20" fmla="*/ 306 w 460"/>
                  <a:gd name="T21" fmla="*/ 390 h 405"/>
                  <a:gd name="T22" fmla="*/ 416 w 460"/>
                  <a:gd name="T23" fmla="*/ 307 h 405"/>
                  <a:gd name="T24" fmla="*/ 460 w 460"/>
                  <a:gd name="T25" fmla="*/ 179 h 405"/>
                  <a:gd name="T26" fmla="*/ 456 w 460"/>
                  <a:gd name="T27" fmla="*/ 144 h 405"/>
                  <a:gd name="T28" fmla="*/ 456 w 460"/>
                  <a:gd name="T29" fmla="*/ 144 h 405"/>
                  <a:gd name="T30" fmla="*/ 423 w 460"/>
                  <a:gd name="T31" fmla="*/ 195 h 405"/>
                  <a:gd name="T32" fmla="*/ 380 w 460"/>
                  <a:gd name="T33" fmla="*/ 297 h 405"/>
                  <a:gd name="T34" fmla="*/ 299 w 460"/>
                  <a:gd name="T35" fmla="*/ 350 h 405"/>
                  <a:gd name="T36" fmla="*/ 240 w 460"/>
                  <a:gd name="T37" fmla="*/ 355 h 405"/>
                  <a:gd name="T38" fmla="*/ 240 w 460"/>
                  <a:gd name="T39" fmla="*/ 355 h 405"/>
                  <a:gd name="T40" fmla="*/ 127 w 460"/>
                  <a:gd name="T41" fmla="*/ 281 h 405"/>
                  <a:gd name="T42" fmla="*/ 95 w 460"/>
                  <a:gd name="T43" fmla="*/ 212 h 405"/>
                  <a:gd name="T44" fmla="*/ 103 w 460"/>
                  <a:gd name="T45" fmla="*/ 167 h 405"/>
                  <a:gd name="T46" fmla="*/ 143 w 460"/>
                  <a:gd name="T47" fmla="*/ 112 h 405"/>
                  <a:gd name="T48" fmla="*/ 186 w 460"/>
                  <a:gd name="T49" fmla="*/ 78 h 405"/>
                  <a:gd name="T50" fmla="*/ 339 w 460"/>
                  <a:gd name="T51" fmla="*/ 66 h 405"/>
                  <a:gd name="T52" fmla="*/ 423 w 460"/>
                  <a:gd name="T53" fmla="*/ 180 h 405"/>
                  <a:gd name="T54" fmla="*/ 423 w 460"/>
                  <a:gd name="T55" fmla="*/ 195 h 405"/>
                  <a:gd name="T56" fmla="*/ 423 w 460"/>
                  <a:gd name="T57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0" h="405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2766" y="5595125"/>
            <a:ext cx="49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7 Ekim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202</a:t>
            </a:r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1, Antalya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ADA179-BCA2-E640-B7C1-41D33CD66952}"/>
              </a:ext>
            </a:extLst>
          </p:cNvPr>
          <p:cNvSpPr txBox="1"/>
          <p:nvPr/>
        </p:nvSpPr>
        <p:spPr>
          <a:xfrm>
            <a:off x="0" y="26229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AKDENİZ ÜNİVERSİTESİ</a:t>
            </a:r>
          </a:p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SOSYAL BİLİMLER ENSTİTÜSÜ</a:t>
            </a:r>
            <a:endParaRPr lang="en-US" sz="3600" b="1" kern="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8" y="676457"/>
            <a:ext cx="1580447" cy="1580447"/>
          </a:xfrm>
          <a:prstGeom prst="rect">
            <a:avLst/>
          </a:prstGeo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xmlns="" id="{75CBF3A9-218A-4687-A70C-CD78865E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35221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Kapak Sayfası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5D1ACB43-CC1A-4C29-96FF-698CFC0E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5086708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0"/>
          <a:stretch/>
        </p:blipFill>
        <p:spPr>
          <a:xfrm>
            <a:off x="620795" y="2895600"/>
            <a:ext cx="9382116" cy="4193426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</p:grp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620795" y="4785535"/>
            <a:ext cx="1430053" cy="5050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294DBC8-4C1F-4491-ACCF-7645559A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35916BF5-588B-C546-BCD3-1A0C0C241D1C}"/>
              </a:ext>
            </a:extLst>
          </p:cNvPr>
          <p:cNvSpPr txBox="1"/>
          <p:nvPr/>
        </p:nvSpPr>
        <p:spPr>
          <a:xfrm>
            <a:off x="166643" y="22909"/>
            <a:ext cx="118587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Üniversitemiz Elektronik Belge Yönetim Sistemine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(EBYS)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giriş yapılır.</a:t>
            </a: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«İş Akışları»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«Kapak Sayfası»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sekmesi açılır. </a:t>
            </a: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Kapak sayfası olarak Enstitümüz web sayfasında bulunan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«Formlar»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 yer alan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«Tez Onay Sayfası»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kullanılacaktır.</a:t>
            </a:r>
          </a:p>
          <a:p>
            <a:pPr marL="457200" indent="-457200"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653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2765BD3A-56CF-4555-8CEC-B3AFED70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" y="2486370"/>
            <a:ext cx="8749592" cy="435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jüri üyeleri tarafından imzalanacak tez kapak sayfası sisteme yüklenir (geçerli dosya uzantıları: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docx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) ve eklenir.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1227910" y="3630248"/>
            <a:ext cx="3823062" cy="4105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xmlns="" id="{F5873686-9B83-4FAA-8732-7C6CC8E02FA3}"/>
              </a:ext>
            </a:extLst>
          </p:cNvPr>
          <p:cNvSpPr/>
          <p:nvPr/>
        </p:nvSpPr>
        <p:spPr>
          <a:xfrm rot="10800000">
            <a:off x="3805643" y="3647666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B575913F-D8FC-467A-A740-899924DA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41" y="3221840"/>
            <a:ext cx="4509714" cy="3023481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D967AFC7-B7D4-4DD9-AC7D-5C49F2564F6A}"/>
              </a:ext>
            </a:extLst>
          </p:cNvPr>
          <p:cNvSpPr/>
          <p:nvPr/>
        </p:nvSpPr>
        <p:spPr>
          <a:xfrm>
            <a:off x="7924800" y="3647667"/>
            <a:ext cx="1114697" cy="5499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76090589-E09F-4D1A-B0E5-5A87FC183D60}"/>
              </a:ext>
            </a:extLst>
          </p:cNvPr>
          <p:cNvSpPr/>
          <p:nvPr/>
        </p:nvSpPr>
        <p:spPr>
          <a:xfrm>
            <a:off x="7093212" y="3999748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66D908F8-55B8-4219-9FFF-E6632612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7837788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2765BD3A-56CF-4555-8CEC-B3AFED70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" y="2486370"/>
            <a:ext cx="8749592" cy="435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 ilk sırada Danışman Öğretim Üyesi yer alacak şekilde sırası ile jüri üyelerine ait «Adı Soyadı», «T.C. Kimlik No», «Üniversite» ve «E-posta» bilgileri girilir.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1227910" y="4126636"/>
            <a:ext cx="3823062" cy="24549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617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2765BD3A-56CF-4555-8CEC-B3AFED70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" y="2486370"/>
            <a:ext cx="8749592" cy="435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başlatılır.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3209108" y="6589309"/>
            <a:ext cx="58783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xmlns="" id="{E3EAC500-6D4F-495A-80FA-7F4AC8DE99E6}"/>
              </a:ext>
            </a:extLst>
          </p:cNvPr>
          <p:cNvSpPr/>
          <p:nvPr/>
        </p:nvSpPr>
        <p:spPr>
          <a:xfrm rot="10800000">
            <a:off x="3849188" y="6594653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9873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14A16C33-F6F1-4074-A80C-C2505E4D6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9415081" y="4034113"/>
            <a:ext cx="58783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702936E4-8E13-4A82-BBF1-B2B02D03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40669237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94312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 süreç başlatıldıktan sonra;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6. Jüri üyelerine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880F6E1-6BE5-4B09-BB49-4BF0C329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4" y="2577308"/>
            <a:ext cx="11217612" cy="3246401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13444B4-A59F-4D67-8DA0-04D408F352B3}"/>
              </a:ext>
            </a:extLst>
          </p:cNvPr>
          <p:cNvSpPr/>
          <p:nvPr/>
        </p:nvSpPr>
        <p:spPr>
          <a:xfrm>
            <a:off x="629144" y="5080691"/>
            <a:ext cx="244324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93AE0B85-4844-4BF2-8473-1886CF18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5504471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C - Color 10 Red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EF5350"/>
      </a:accent1>
      <a:accent2>
        <a:srgbClr val="F44336"/>
      </a:accent2>
      <a:accent3>
        <a:srgbClr val="E53935"/>
      </a:accent3>
      <a:accent4>
        <a:srgbClr val="D32F2F"/>
      </a:accent4>
      <a:accent5>
        <a:srgbClr val="C62828"/>
      </a:accent5>
      <a:accent6>
        <a:srgbClr val="B71C1C"/>
      </a:accent6>
      <a:hlink>
        <a:srgbClr val="A5A5A5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8478</TotalTime>
  <Words>1081</Words>
  <Application>Microsoft Office PowerPoint</Application>
  <PresentationFormat>Özel</PresentationFormat>
  <Paragraphs>185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au</cp:lastModifiedBy>
  <cp:revision>1418</cp:revision>
  <dcterms:created xsi:type="dcterms:W3CDTF">2019-08-27T11:43:38Z</dcterms:created>
  <dcterms:modified xsi:type="dcterms:W3CDTF">2021-12-02T08:07:33Z</dcterms:modified>
</cp:coreProperties>
</file>