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9" r:id="rId2"/>
  </p:sldMasterIdLst>
  <p:notesMasterIdLst>
    <p:notesMasterId r:id="rId37"/>
  </p:notesMasterIdLst>
  <p:handoutMasterIdLst>
    <p:handoutMasterId r:id="rId38"/>
  </p:handoutMasterIdLst>
  <p:sldIdLst>
    <p:sldId id="558" r:id="rId3"/>
    <p:sldId id="542" r:id="rId4"/>
    <p:sldId id="600" r:id="rId5"/>
    <p:sldId id="578" r:id="rId6"/>
    <p:sldId id="579" r:id="rId7"/>
    <p:sldId id="590" r:id="rId8"/>
    <p:sldId id="595" r:id="rId9"/>
    <p:sldId id="596" r:id="rId10"/>
    <p:sldId id="597" r:id="rId11"/>
    <p:sldId id="598" r:id="rId12"/>
    <p:sldId id="574" r:id="rId13"/>
    <p:sldId id="577" r:id="rId14"/>
    <p:sldId id="580" r:id="rId15"/>
    <p:sldId id="584" r:id="rId16"/>
    <p:sldId id="587" r:id="rId17"/>
    <p:sldId id="591" r:id="rId18"/>
    <p:sldId id="601" r:id="rId19"/>
    <p:sldId id="602" r:id="rId20"/>
    <p:sldId id="603" r:id="rId21"/>
    <p:sldId id="604" r:id="rId22"/>
    <p:sldId id="605" r:id="rId23"/>
    <p:sldId id="608" r:id="rId24"/>
    <p:sldId id="606" r:id="rId25"/>
    <p:sldId id="607" r:id="rId26"/>
    <p:sldId id="609" r:id="rId27"/>
    <p:sldId id="610" r:id="rId28"/>
    <p:sldId id="611" r:id="rId29"/>
    <p:sldId id="612" r:id="rId30"/>
    <p:sldId id="613" r:id="rId31"/>
    <p:sldId id="614" r:id="rId32"/>
    <p:sldId id="615" r:id="rId33"/>
    <p:sldId id="594" r:id="rId34"/>
    <p:sldId id="572" r:id="rId35"/>
    <p:sldId id="599" r:id="rId36"/>
  </p:sldIdLst>
  <p:sldSz cx="9144000" cy="6858000" type="screen4x3"/>
  <p:notesSz cx="9144000" cy="6858000"/>
  <p:defaultTextStyle>
    <a:defPPr>
      <a:defRPr lang="en-US"/>
    </a:defPPr>
    <a:lvl1pPr algn="l" rtl="0" eaLnBrk="0" fontAlgn="base" hangingPunct="0">
      <a:spcBef>
        <a:spcPct val="0"/>
      </a:spcBef>
      <a:spcAft>
        <a:spcPct val="0"/>
      </a:spcAft>
      <a:defRPr kumimoji="1" sz="2400" b="1" kern="1200">
        <a:solidFill>
          <a:schemeClr val="tx1"/>
        </a:solidFill>
        <a:latin typeface="Arial" charset="0"/>
        <a:ea typeface="+mn-ea"/>
        <a:cs typeface="Arial" charset="0"/>
      </a:defRPr>
    </a:lvl1pPr>
    <a:lvl2pPr marL="457200" algn="l" rtl="0" eaLnBrk="0" fontAlgn="base" hangingPunct="0">
      <a:spcBef>
        <a:spcPct val="0"/>
      </a:spcBef>
      <a:spcAft>
        <a:spcPct val="0"/>
      </a:spcAft>
      <a:defRPr kumimoji="1" sz="2400" b="1" kern="1200">
        <a:solidFill>
          <a:schemeClr val="tx1"/>
        </a:solidFill>
        <a:latin typeface="Arial" charset="0"/>
        <a:ea typeface="+mn-ea"/>
        <a:cs typeface="Arial" charset="0"/>
      </a:defRPr>
    </a:lvl2pPr>
    <a:lvl3pPr marL="914400" algn="l" rtl="0" eaLnBrk="0" fontAlgn="base" hangingPunct="0">
      <a:spcBef>
        <a:spcPct val="0"/>
      </a:spcBef>
      <a:spcAft>
        <a:spcPct val="0"/>
      </a:spcAft>
      <a:defRPr kumimoji="1" sz="24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kumimoji="1" sz="24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kumimoji="1" sz="2400" b="1" kern="1200">
        <a:solidFill>
          <a:schemeClr val="tx1"/>
        </a:solidFill>
        <a:latin typeface="Arial" charset="0"/>
        <a:ea typeface="+mn-ea"/>
        <a:cs typeface="Arial" charset="0"/>
      </a:defRPr>
    </a:lvl5pPr>
    <a:lvl6pPr marL="2286000" algn="l" defTabSz="914400" rtl="0" eaLnBrk="1" latinLnBrk="0" hangingPunct="1">
      <a:defRPr kumimoji="1" sz="2400" b="1" kern="1200">
        <a:solidFill>
          <a:schemeClr val="tx1"/>
        </a:solidFill>
        <a:latin typeface="Arial" charset="0"/>
        <a:ea typeface="+mn-ea"/>
        <a:cs typeface="Arial" charset="0"/>
      </a:defRPr>
    </a:lvl6pPr>
    <a:lvl7pPr marL="2743200" algn="l" defTabSz="914400" rtl="0" eaLnBrk="1" latinLnBrk="0" hangingPunct="1">
      <a:defRPr kumimoji="1" sz="2400" b="1" kern="1200">
        <a:solidFill>
          <a:schemeClr val="tx1"/>
        </a:solidFill>
        <a:latin typeface="Arial" charset="0"/>
        <a:ea typeface="+mn-ea"/>
        <a:cs typeface="Arial" charset="0"/>
      </a:defRPr>
    </a:lvl7pPr>
    <a:lvl8pPr marL="3200400" algn="l" defTabSz="914400" rtl="0" eaLnBrk="1" latinLnBrk="0" hangingPunct="1">
      <a:defRPr kumimoji="1" sz="2400" b="1" kern="1200">
        <a:solidFill>
          <a:schemeClr val="tx1"/>
        </a:solidFill>
        <a:latin typeface="Arial" charset="0"/>
        <a:ea typeface="+mn-ea"/>
        <a:cs typeface="Arial" charset="0"/>
      </a:defRPr>
    </a:lvl8pPr>
    <a:lvl9pPr marL="3657600" algn="l" defTabSz="914400" rtl="0" eaLnBrk="1" latinLnBrk="0" hangingPunct="1">
      <a:defRPr kumimoji="1" sz="24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432">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li" initials="V" lastIdx="1" clrIdx="0">
    <p:extLst>
      <p:ext uri="{19B8F6BF-5375-455C-9EA6-DF929625EA0E}">
        <p15:presenceInfo xmlns:p15="http://schemas.microsoft.com/office/powerpoint/2012/main" userId="Vel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D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2" autoAdjust="0"/>
  </p:normalViewPr>
  <p:slideViewPr>
    <p:cSldViewPr>
      <p:cViewPr varScale="1">
        <p:scale>
          <a:sx n="79" d="100"/>
          <a:sy n="79" d="100"/>
        </p:scale>
        <p:origin x="1570" y="67"/>
      </p:cViewPr>
      <p:guideLst>
        <p:guide orient="horz" pos="2160"/>
        <p:guide pos="432"/>
      </p:guideLst>
    </p:cSldViewPr>
  </p:slideViewPr>
  <p:outlineViewPr>
    <p:cViewPr>
      <p:scale>
        <a:sx n="33" d="100"/>
        <a:sy n="33" d="100"/>
      </p:scale>
      <p:origin x="0" y="30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698" y="-4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3559B-FF5A-4BCB-AB83-219B8C6BD3B6}" type="doc">
      <dgm:prSet loTypeId="urn:microsoft.com/office/officeart/2005/8/layout/vList3#1" loCatId="list" qsTypeId="urn:microsoft.com/office/officeart/2005/8/quickstyle/simple1" qsCatId="simple" csTypeId="urn:microsoft.com/office/officeart/2005/8/colors/colorful5" csCatId="colorful" phldr="1"/>
      <dgm:spPr/>
      <dgm:t>
        <a:bodyPr/>
        <a:lstStyle/>
        <a:p>
          <a:endParaRPr lang="en-GB"/>
        </a:p>
      </dgm:t>
    </dgm:pt>
    <dgm:pt modelId="{B93C8A96-6CE3-4AD0-A197-347193686D1A}">
      <dgm:prSet custT="1"/>
      <dgm:spPr/>
      <dgm:t>
        <a:bodyPr/>
        <a:lstStyle/>
        <a:p>
          <a:pPr algn="ctr">
            <a:spcAft>
              <a:spcPts val="600"/>
            </a:spcAft>
          </a:pPr>
          <a:r>
            <a:rPr lang="tr-TR" sz="1600" b="1" dirty="0">
              <a:solidFill>
                <a:schemeClr val="bg1"/>
              </a:solidFill>
            </a:rPr>
            <a:t>Onlar Bizim </a:t>
          </a:r>
          <a:r>
            <a:rPr lang="tr-TR" sz="1600" b="1" dirty="0" err="1">
              <a:solidFill>
                <a:schemeClr val="bg1"/>
              </a:solidFill>
            </a:rPr>
            <a:t>Hemşehrimiz</a:t>
          </a:r>
          <a:r>
            <a:rPr lang="tr-TR" sz="1600" b="1" dirty="0">
              <a:solidFill>
                <a:schemeClr val="bg1"/>
              </a:solidFill>
            </a:rPr>
            <a:t>: Uluslararası Göç ve Kültürlerarası İletişim</a:t>
          </a:r>
          <a:endParaRPr lang="tr-TR" sz="1600" dirty="0">
            <a:solidFill>
              <a:schemeClr val="bg1"/>
            </a:solidFill>
          </a:endParaRPr>
        </a:p>
        <a:p>
          <a:pPr algn="ctr">
            <a:spcAft>
              <a:spcPts val="600"/>
            </a:spcAft>
          </a:pPr>
          <a:r>
            <a:rPr lang="tr-TR" sz="1400" b="1" dirty="0">
              <a:solidFill>
                <a:schemeClr val="bg1"/>
              </a:solidFill>
            </a:rPr>
            <a:t>Antalya </a:t>
          </a:r>
          <a:r>
            <a:rPr lang="tr-TR" sz="1400" b="1" dirty="0" err="1">
              <a:solidFill>
                <a:schemeClr val="bg1"/>
              </a:solidFill>
            </a:rPr>
            <a:t>Kurumiçi</a:t>
          </a:r>
          <a:r>
            <a:rPr lang="tr-TR" sz="1400" b="1" dirty="0">
              <a:solidFill>
                <a:schemeClr val="bg1"/>
              </a:solidFill>
            </a:rPr>
            <a:t> Farkındalık Eğitimi</a:t>
          </a:r>
        </a:p>
      </dgm:t>
    </dgm:pt>
    <dgm:pt modelId="{9AD12015-19BF-44F0-B8CF-9DB90BF080A7}" type="parTrans" cxnId="{57D6AEC2-7B93-4F46-B87A-C1B0D59026E3}">
      <dgm:prSet/>
      <dgm:spPr/>
      <dgm:t>
        <a:bodyPr/>
        <a:lstStyle/>
        <a:p>
          <a:endParaRPr lang="en-GB"/>
        </a:p>
      </dgm:t>
    </dgm:pt>
    <dgm:pt modelId="{2B6C5FCF-0420-4131-AE96-1F0883DA15CB}" type="sibTrans" cxnId="{57D6AEC2-7B93-4F46-B87A-C1B0D59026E3}">
      <dgm:prSet/>
      <dgm:spPr/>
      <dgm:t>
        <a:bodyPr/>
        <a:lstStyle/>
        <a:p>
          <a:endParaRPr lang="en-GB"/>
        </a:p>
      </dgm:t>
    </dgm:pt>
    <dgm:pt modelId="{817660EF-D14B-4C2B-BCEC-93E2B220F9A6}" type="pres">
      <dgm:prSet presAssocID="{14F3559B-FF5A-4BCB-AB83-219B8C6BD3B6}" presName="linearFlow" presStyleCnt="0">
        <dgm:presLayoutVars>
          <dgm:dir/>
          <dgm:resizeHandles val="exact"/>
        </dgm:presLayoutVars>
      </dgm:prSet>
      <dgm:spPr/>
    </dgm:pt>
    <dgm:pt modelId="{8D8E2ACB-3278-4083-8491-4C2D7EA43229}" type="pres">
      <dgm:prSet presAssocID="{B93C8A96-6CE3-4AD0-A197-347193686D1A}" presName="composite" presStyleCnt="0"/>
      <dgm:spPr/>
    </dgm:pt>
    <dgm:pt modelId="{1EB6807C-296F-4C7C-9E27-5B24DE9B0B3E}" type="pres">
      <dgm:prSet presAssocID="{B93C8A96-6CE3-4AD0-A197-347193686D1A}" presName="imgShp" presStyleLbl="fgImgPlace1" presStyleIdx="0" presStyleCnt="1" custFlipHor="1" custScaleX="3601" custLinFactNeighborX="-33761" custLinFactNeighborY="-3779"/>
      <dgm:spPr>
        <a:prstGeom prst="ellipse">
          <a:avLst/>
        </a:prstGeom>
      </dgm:spPr>
    </dgm:pt>
    <dgm:pt modelId="{462C0710-5AF8-4E8E-8C87-4117FFA4B850}" type="pres">
      <dgm:prSet presAssocID="{B93C8A96-6CE3-4AD0-A197-347193686D1A}" presName="txShp" presStyleLbl="node1" presStyleIdx="0" presStyleCnt="1" custScaleX="150376" custLinFactNeighborX="15221" custLinFactNeighborY="7460">
        <dgm:presLayoutVars>
          <dgm:bulletEnabled val="1"/>
        </dgm:presLayoutVars>
      </dgm:prSet>
      <dgm:spPr/>
    </dgm:pt>
  </dgm:ptLst>
  <dgm:cxnLst>
    <dgm:cxn modelId="{0D201F49-CFB1-4219-A041-2AEFE9330D94}" type="presOf" srcId="{14F3559B-FF5A-4BCB-AB83-219B8C6BD3B6}" destId="{817660EF-D14B-4C2B-BCEC-93E2B220F9A6}" srcOrd="0" destOrd="0" presId="urn:microsoft.com/office/officeart/2005/8/layout/vList3#1"/>
    <dgm:cxn modelId="{EF41B0A9-712A-457B-A106-83708F5EC555}" type="presOf" srcId="{B93C8A96-6CE3-4AD0-A197-347193686D1A}" destId="{462C0710-5AF8-4E8E-8C87-4117FFA4B850}" srcOrd="0" destOrd="0" presId="urn:microsoft.com/office/officeart/2005/8/layout/vList3#1"/>
    <dgm:cxn modelId="{57D6AEC2-7B93-4F46-B87A-C1B0D59026E3}" srcId="{14F3559B-FF5A-4BCB-AB83-219B8C6BD3B6}" destId="{B93C8A96-6CE3-4AD0-A197-347193686D1A}" srcOrd="0" destOrd="0" parTransId="{9AD12015-19BF-44F0-B8CF-9DB90BF080A7}" sibTransId="{2B6C5FCF-0420-4131-AE96-1F0883DA15CB}"/>
    <dgm:cxn modelId="{CD023472-64DD-4315-B153-4B6EDD644A44}" type="presParOf" srcId="{817660EF-D14B-4C2B-BCEC-93E2B220F9A6}" destId="{8D8E2ACB-3278-4083-8491-4C2D7EA43229}" srcOrd="0" destOrd="0" presId="urn:microsoft.com/office/officeart/2005/8/layout/vList3#1"/>
    <dgm:cxn modelId="{C6FD8205-98CC-4EA1-8122-648652B5896D}" type="presParOf" srcId="{8D8E2ACB-3278-4083-8491-4C2D7EA43229}" destId="{1EB6807C-296F-4C7C-9E27-5B24DE9B0B3E}" srcOrd="0" destOrd="0" presId="urn:microsoft.com/office/officeart/2005/8/layout/vList3#1"/>
    <dgm:cxn modelId="{4FF05C85-4E88-4A07-BC88-0AB814C6F3CB}" type="presParOf" srcId="{8D8E2ACB-3278-4083-8491-4C2D7EA43229}" destId="{462C0710-5AF8-4E8E-8C87-4117FFA4B850}"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C0710-5AF8-4E8E-8C87-4117FFA4B850}">
      <dsp:nvSpPr>
        <dsp:cNvPr id="0" name=""/>
        <dsp:cNvSpPr/>
      </dsp:nvSpPr>
      <dsp:spPr>
        <a:xfrm rot="10800000">
          <a:off x="-1" y="1076"/>
          <a:ext cx="5608237" cy="1101330"/>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5656" tIns="60960" rIns="113792" bIns="60960" numCol="1" spcCol="1270" anchor="ctr" anchorCtr="0">
          <a:noAutofit/>
        </a:bodyPr>
        <a:lstStyle/>
        <a:p>
          <a:pPr marL="0" lvl="0" indent="0" algn="ctr" defTabSz="711200">
            <a:lnSpc>
              <a:spcPct val="90000"/>
            </a:lnSpc>
            <a:spcBef>
              <a:spcPct val="0"/>
            </a:spcBef>
            <a:spcAft>
              <a:spcPts val="600"/>
            </a:spcAft>
            <a:buNone/>
          </a:pPr>
          <a:r>
            <a:rPr lang="tr-TR" sz="1600" b="1" kern="1200" dirty="0">
              <a:solidFill>
                <a:schemeClr val="bg1"/>
              </a:solidFill>
            </a:rPr>
            <a:t>Onlar Bizim </a:t>
          </a:r>
          <a:r>
            <a:rPr lang="tr-TR" sz="1600" b="1" kern="1200" dirty="0" err="1">
              <a:solidFill>
                <a:schemeClr val="bg1"/>
              </a:solidFill>
            </a:rPr>
            <a:t>Hemşehrimiz</a:t>
          </a:r>
          <a:r>
            <a:rPr lang="tr-TR" sz="1600" b="1" kern="1200" dirty="0">
              <a:solidFill>
                <a:schemeClr val="bg1"/>
              </a:solidFill>
            </a:rPr>
            <a:t>: Uluslararası Göç ve Kültürlerarası İletişim</a:t>
          </a:r>
          <a:endParaRPr lang="tr-TR" sz="1600" kern="1200" dirty="0">
            <a:solidFill>
              <a:schemeClr val="bg1"/>
            </a:solidFill>
          </a:endParaRPr>
        </a:p>
        <a:p>
          <a:pPr marL="0" lvl="0" indent="0" algn="ctr" defTabSz="711200">
            <a:lnSpc>
              <a:spcPct val="90000"/>
            </a:lnSpc>
            <a:spcBef>
              <a:spcPct val="0"/>
            </a:spcBef>
            <a:spcAft>
              <a:spcPts val="600"/>
            </a:spcAft>
            <a:buNone/>
          </a:pPr>
          <a:r>
            <a:rPr lang="tr-TR" sz="1400" b="1" kern="1200" dirty="0">
              <a:solidFill>
                <a:schemeClr val="bg1"/>
              </a:solidFill>
            </a:rPr>
            <a:t>Antalya </a:t>
          </a:r>
          <a:r>
            <a:rPr lang="tr-TR" sz="1400" b="1" kern="1200" dirty="0" err="1">
              <a:solidFill>
                <a:schemeClr val="bg1"/>
              </a:solidFill>
            </a:rPr>
            <a:t>Kurumiçi</a:t>
          </a:r>
          <a:r>
            <a:rPr lang="tr-TR" sz="1400" b="1" kern="1200" dirty="0">
              <a:solidFill>
                <a:schemeClr val="bg1"/>
              </a:solidFill>
            </a:rPr>
            <a:t> Farkındalık Eğitimi</a:t>
          </a:r>
        </a:p>
      </dsp:txBody>
      <dsp:txXfrm rot="10800000">
        <a:off x="275331" y="1076"/>
        <a:ext cx="5332905" cy="1101330"/>
      </dsp:txXfrm>
    </dsp:sp>
    <dsp:sp modelId="{1EB6807C-296F-4C7C-9E27-5B24DE9B0B3E}">
      <dsp:nvSpPr>
        <dsp:cNvPr id="0" name=""/>
        <dsp:cNvSpPr/>
      </dsp:nvSpPr>
      <dsp:spPr>
        <a:xfrm flipH="1">
          <a:off x="547729" y="0"/>
          <a:ext cx="39658" cy="1101330"/>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20483" name="Rectangle 3"/>
          <p:cNvSpPr>
            <a:spLocks noGrp="1" noChangeArrowheads="1"/>
          </p:cNvSpPr>
          <p:nvPr>
            <p:ph type="dt" sz="quarter" idx="1"/>
          </p:nvPr>
        </p:nvSpPr>
        <p:spPr bwMode="auto">
          <a:xfrm>
            <a:off x="5181600" y="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20484" name="Rectangle 4"/>
          <p:cNvSpPr>
            <a:spLocks noGrp="1" noChangeArrowheads="1"/>
          </p:cNvSpPr>
          <p:nvPr>
            <p:ph type="ftr" sz="quarter" idx="2"/>
          </p:nvPr>
        </p:nvSpPr>
        <p:spPr bwMode="auto">
          <a:xfrm>
            <a:off x="0" y="651510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FontTx/>
              <a:buNone/>
              <a:defRPr kumimoji="0" sz="1200" b="0">
                <a:latin typeface="Times New Roman" pitchFamily="18" charset="0"/>
                <a:cs typeface="Arial" charset="0"/>
              </a:defRPr>
            </a:lvl1pPr>
          </a:lstStyle>
          <a:p>
            <a:pPr>
              <a:defRPr/>
            </a:pPr>
            <a:r>
              <a:rPr lang="en-US"/>
              <a:t>AB Destekleme Programlarına Katılım Hazırlıkları</a:t>
            </a:r>
          </a:p>
        </p:txBody>
      </p:sp>
      <p:sp>
        <p:nvSpPr>
          <p:cNvPr id="20485" name="Rectangle 5"/>
          <p:cNvSpPr>
            <a:spLocks noGrp="1" noChangeArrowheads="1"/>
          </p:cNvSpPr>
          <p:nvPr>
            <p:ph type="sldNum" sz="quarter" idx="3"/>
          </p:nvPr>
        </p:nvSpPr>
        <p:spPr bwMode="auto">
          <a:xfrm>
            <a:off x="5181600" y="651510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b="0">
                <a:latin typeface="Times New Roman" pitchFamily="18" charset="0"/>
              </a:defRPr>
            </a:lvl1pPr>
          </a:lstStyle>
          <a:p>
            <a:fld id="{B5FF4713-FDF3-497A-BF91-A35A6C1F63E9}" type="slidenum">
              <a:rPr lang="en-US" altLang="tr-TR"/>
              <a:pPr/>
              <a:t>‹#›</a:t>
            </a:fld>
            <a:endParaRPr lang="en-US" altLang="tr-TR"/>
          </a:p>
        </p:txBody>
      </p:sp>
    </p:spTree>
    <p:extLst>
      <p:ext uri="{BB962C8B-B14F-4D97-AF65-F5344CB8AC3E}">
        <p14:creationId xmlns:p14="http://schemas.microsoft.com/office/powerpoint/2010/main" val="1391176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11267" name="Rectangle 3"/>
          <p:cNvSpPr>
            <a:spLocks noGrp="1" noRot="1" noChangeAspect="1" noChangeArrowheads="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1219200" y="3257550"/>
            <a:ext cx="6705600" cy="30861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5181600" y="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2054" name="Rectangle 6"/>
          <p:cNvSpPr>
            <a:spLocks noGrp="1" noChangeArrowheads="1"/>
          </p:cNvSpPr>
          <p:nvPr>
            <p:ph type="ftr" sz="quarter" idx="4"/>
          </p:nvPr>
        </p:nvSpPr>
        <p:spPr bwMode="auto">
          <a:xfrm>
            <a:off x="0" y="651510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5181600" y="651510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b="0">
                <a:latin typeface="Times New Roman" pitchFamily="18" charset="0"/>
              </a:defRPr>
            </a:lvl1pPr>
          </a:lstStyle>
          <a:p>
            <a:fld id="{8303F730-A30E-4907-977E-E6A7572D6AAE}" type="slidenum">
              <a:rPr lang="en-US" altLang="tr-TR"/>
              <a:pPr/>
              <a:t>‹#›</a:t>
            </a:fld>
            <a:endParaRPr lang="en-US" altLang="tr-TR"/>
          </a:p>
        </p:txBody>
      </p:sp>
    </p:spTree>
    <p:extLst>
      <p:ext uri="{BB962C8B-B14F-4D97-AF65-F5344CB8AC3E}">
        <p14:creationId xmlns:p14="http://schemas.microsoft.com/office/powerpoint/2010/main" val="970715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gradFill rotWithShape="0">
          <a:gsLst>
            <a:gs pos="0">
              <a:srgbClr val="002F5E"/>
            </a:gs>
            <a:gs pos="5000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eaLnBrk="1" hangingPunct="1">
              <a:defRPr/>
            </a:pPr>
            <a:endParaRPr lang="de-DE" b="0">
              <a:latin typeface="Times New Roman" pitchFamily="18" charset="0"/>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eaLnBrk="1" hangingPunct="1">
              <a:defRPr/>
            </a:pPr>
            <a:endParaRPr lang="de-DE" b="0">
              <a:latin typeface="Times New Roman" pitchFamily="18" charset="0"/>
            </a:endParaRPr>
          </a:p>
        </p:txBody>
      </p:sp>
      <p:sp>
        <p:nvSpPr>
          <p:cNvPr id="6" name="Rectangle 9"/>
          <p:cNvSpPr>
            <a:spLocks noChangeArrowheads="1"/>
          </p:cNvSpPr>
          <p:nvPr/>
        </p:nvSpPr>
        <p:spPr bwMode="auto">
          <a:xfrm>
            <a:off x="0" y="3505200"/>
            <a:ext cx="4724400" cy="152400"/>
          </a:xfrm>
          <a:prstGeom prst="rect">
            <a:avLst/>
          </a:prstGeom>
          <a:solidFill>
            <a:schemeClr val="accent1">
              <a:alpha val="50195"/>
            </a:schemeClr>
          </a:solidFill>
          <a:ln w="9525">
            <a:noFill/>
            <a:miter lim="800000"/>
            <a:headEnd/>
            <a:tailEnd/>
          </a:ln>
        </p:spPr>
        <p:txBody>
          <a:bodyPr/>
          <a:lstStyle/>
          <a:p>
            <a:pPr eaLnBrk="1" hangingPunct="1"/>
            <a:endParaRPr lang="de-DE" b="0">
              <a:latin typeface="Times New Roman" pitchFamily="18" charset="0"/>
            </a:endParaRPr>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7" name="Rectangle 6"/>
          <p:cNvSpPr>
            <a:spLocks noGrp="1" noChangeArrowheads="1"/>
          </p:cNvSpPr>
          <p:nvPr>
            <p:ph type="dt" sz="quarter" idx="10"/>
          </p:nvPr>
        </p:nvSpPr>
        <p:spPr bwMode="auto">
          <a:xfrm>
            <a:off x="685800" y="61722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lnSpc>
                <a:spcPct val="100000"/>
              </a:lnSpc>
              <a:spcBef>
                <a:spcPct val="0"/>
              </a:spcBef>
              <a:buFontTx/>
              <a:buNone/>
              <a:defRPr kumimoji="0" sz="1400" b="0">
                <a:latin typeface="+mj-lt"/>
                <a:cs typeface="Arial" charset="0"/>
              </a:defRPr>
            </a:lvl1pPr>
          </a:lstStyle>
          <a:p>
            <a:pPr>
              <a:defRPr/>
            </a:pPr>
            <a:fld id="{9239DDF0-47CC-4CC3-9B5D-4D14F2B80AA1}" type="datetime1">
              <a:rPr lang="en-US"/>
              <a:pPr>
                <a:defRPr/>
              </a:pPr>
              <a:t>5/19/2023</a:t>
            </a:fld>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fld id="{80A91A8F-384E-4C5D-9BF8-85344CC2A818}" type="slidenum">
              <a:rPr lang="en-US" altLang="tr-TR"/>
              <a:pPr/>
              <a:t>‹#›</a:t>
            </a:fld>
            <a:endParaRPr lang="en-US" altLang="tr-TR"/>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D371051A-2477-4BAF-B4BD-44AF70107D7A}" type="slidenum">
              <a:rPr lang="en-US" altLang="tr-TR"/>
              <a:pPr/>
              <a:t>‹#›</a:t>
            </a:fld>
            <a:endParaRPr lang="en-US" altLang="tr-TR"/>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609600"/>
            <a:ext cx="1943100" cy="5486400"/>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609600"/>
            <a:ext cx="5676900" cy="54864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481EF3A2-D6A9-442D-A390-B771FA353473}" type="slidenum">
              <a:rPr lang="en-US" altLang="tr-TR"/>
              <a:pPr/>
              <a:t>‹#›</a:t>
            </a:fld>
            <a:endParaRPr lang="en-US" altLang="tr-TR"/>
          </a:p>
        </p:txBody>
      </p:sp>
    </p:spTree>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SmartArt Yer Tutucusu"/>
          <p:cNvSpPr>
            <a:spLocks noGrp="1"/>
          </p:cNvSpPr>
          <p:nvPr>
            <p:ph type="dgm" idx="1"/>
          </p:nvPr>
        </p:nvSpPr>
        <p:spPr>
          <a:xfrm>
            <a:off x="685800" y="1981200"/>
            <a:ext cx="7772400" cy="4114800"/>
          </a:xfrm>
        </p:spPr>
        <p:txBody>
          <a:bodyPr/>
          <a:lstStyle/>
          <a:p>
            <a:pPr lvl="0"/>
            <a:endParaRPr lang="tr-TR" noProof="0"/>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986D62C6-B9D8-4C6D-B50B-25B90F2E120B}" type="slidenum">
              <a:rPr lang="en-US" altLang="tr-TR"/>
              <a:pPr/>
              <a:t>‹#›</a:t>
            </a:fld>
            <a:endParaRPr lang="en-US" altLang="tr-TR"/>
          </a:p>
        </p:txBody>
      </p:sp>
    </p:spTree>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136" name="Oval 5"/>
              <p:cNvSpPr>
                <a:spLocks noChangeArrowheads="1"/>
              </p:cNvSpPr>
              <p:nvPr/>
            </p:nvSpPr>
            <p:spPr bwMode="hidden">
              <a:xfrm>
                <a:off x="276" y="253"/>
                <a:ext cx="187"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6" name="Group 6"/>
            <p:cNvGrpSpPr>
              <a:grpSpLocks/>
            </p:cNvGrpSpPr>
            <p:nvPr/>
          </p:nvGrpSpPr>
          <p:grpSpPr bwMode="auto">
            <a:xfrm>
              <a:off x="1313" y="187"/>
              <a:ext cx="4298"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6"/>
                  <a:ext cx="2919" cy="2151"/>
                  <a:chOff x="1265" y="814"/>
                  <a:chExt cx="2919" cy="2151"/>
                </a:xfrm>
              </p:grpSpPr>
              <p:sp>
                <p:nvSpPr>
                  <p:cNvPr id="133" name="Oval 9"/>
                  <p:cNvSpPr>
                    <a:spLocks noChangeArrowheads="1"/>
                  </p:cNvSpPr>
                  <p:nvPr/>
                </p:nvSpPr>
                <p:spPr bwMode="hidden">
                  <a:xfrm>
                    <a:off x="1265" y="817"/>
                    <a:ext cx="2922" cy="2145"/>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1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5" y="1502"/>
                    <a:ext cx="1258" cy="2327"/>
                    <a:chOff x="3471" y="1530"/>
                    <a:chExt cx="1258" cy="2327"/>
                  </a:xfrm>
                </p:grpSpPr>
                <p:sp>
                  <p:nvSpPr>
                    <p:cNvPr id="131" name="Freeform 13"/>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132" name="Freeform 14"/>
                    <p:cNvSpPr>
                      <a:spLocks/>
                    </p:cNvSpPr>
                    <p:nvPr/>
                  </p:nvSpPr>
                  <p:spPr bwMode="hidden">
                    <a:xfrm rot="2711884">
                      <a:off x="4023" y="3148"/>
                      <a:ext cx="922"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36" name="Group 15"/>
                  <p:cNvGrpSpPr>
                    <a:grpSpLocks/>
                  </p:cNvGrpSpPr>
                  <p:nvPr/>
                </p:nvGrpSpPr>
                <p:grpSpPr bwMode="auto">
                  <a:xfrm>
                    <a:off x="2938" y="1991"/>
                    <a:ext cx="2463" cy="1332"/>
                    <a:chOff x="2864" y="2019"/>
                    <a:chExt cx="2463" cy="1332"/>
                  </a:xfrm>
                </p:grpSpPr>
                <p:sp>
                  <p:nvSpPr>
                    <p:cNvPr id="129" name="Freeform 16"/>
                    <p:cNvSpPr>
                      <a:spLocks/>
                    </p:cNvSpPr>
                    <p:nvPr/>
                  </p:nvSpPr>
                  <p:spPr bwMode="hidden">
                    <a:xfrm rot="2104081">
                      <a:off x="2864" y="2022"/>
                      <a:ext cx="1814" cy="34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30" name="Freeform 17"/>
                    <p:cNvSpPr>
                      <a:spLocks/>
                    </p:cNvSpPr>
                    <p:nvPr/>
                  </p:nvSpPr>
                  <p:spPr bwMode="hidden">
                    <a:xfrm rot="2104081">
                      <a:off x="4352" y="2806"/>
                      <a:ext cx="975"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7" y="1832"/>
                      <a:ext cx="1735"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8" name="Freeform 20"/>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6" name="Freeform 23"/>
                    <p:cNvSpPr>
                      <a:spLocks/>
                    </p:cNvSpPr>
                    <p:nvPr/>
                  </p:nvSpPr>
                  <p:spPr bwMode="hidden">
                    <a:xfrm rot="1080363">
                      <a:off x="4495" y="2036"/>
                      <a:ext cx="901" cy="52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39" name="Group 24"/>
                  <p:cNvGrpSpPr>
                    <a:grpSpLocks/>
                  </p:cNvGrpSpPr>
                  <p:nvPr/>
                </p:nvGrpSpPr>
                <p:grpSpPr bwMode="auto">
                  <a:xfrm>
                    <a:off x="3032" y="1386"/>
                    <a:ext cx="2342" cy="657"/>
                    <a:chOff x="2958" y="1414"/>
                    <a:chExt cx="2342" cy="657"/>
                  </a:xfrm>
                </p:grpSpPr>
                <p:sp>
                  <p:nvSpPr>
                    <p:cNvPr id="123" name="Freeform 25"/>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4" name="Freeform 26"/>
                    <p:cNvSpPr>
                      <a:spLocks/>
                    </p:cNvSpPr>
                    <p:nvPr/>
                  </p:nvSpPr>
                  <p:spPr bwMode="hidden">
                    <a:xfrm rot="463793">
                      <a:off x="4469" y="1582"/>
                      <a:ext cx="828"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40" name="Group 27"/>
                  <p:cNvGrpSpPr>
                    <a:grpSpLocks/>
                  </p:cNvGrpSpPr>
                  <p:nvPr/>
                </p:nvGrpSpPr>
                <p:grpSpPr bwMode="auto">
                  <a:xfrm>
                    <a:off x="3057" y="1241"/>
                    <a:ext cx="2150" cy="343"/>
                    <a:chOff x="2983" y="1269"/>
                    <a:chExt cx="2150" cy="343"/>
                  </a:xfrm>
                </p:grpSpPr>
                <p:sp>
                  <p:nvSpPr>
                    <p:cNvPr id="121" name="Freeform 28"/>
                    <p:cNvSpPr>
                      <a:spLocks/>
                    </p:cNvSpPr>
                    <p:nvPr/>
                  </p:nvSpPr>
                  <p:spPr bwMode="hidden">
                    <a:xfrm rot="-84182">
                      <a:off x="2983" y="1290"/>
                      <a:ext cx="1404" cy="21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2" name="Freeform 29"/>
                    <p:cNvSpPr>
                      <a:spLocks/>
                    </p:cNvSpPr>
                    <p:nvPr/>
                  </p:nvSpPr>
                  <p:spPr bwMode="hidden">
                    <a:xfrm rot="-84182">
                      <a:off x="4379" y="1269"/>
                      <a:ext cx="754" cy="34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41" name="Group 30"/>
                  <p:cNvGrpSpPr>
                    <a:grpSpLocks/>
                  </p:cNvGrpSpPr>
                  <p:nvPr/>
                </p:nvGrpSpPr>
                <p:grpSpPr bwMode="auto">
                  <a:xfrm>
                    <a:off x="3012" y="889"/>
                    <a:ext cx="1879" cy="427"/>
                    <a:chOff x="2938" y="917"/>
                    <a:chExt cx="1879" cy="427"/>
                  </a:xfrm>
                </p:grpSpPr>
                <p:sp>
                  <p:nvSpPr>
                    <p:cNvPr id="119" name="Freeform 31"/>
                    <p:cNvSpPr>
                      <a:spLocks/>
                    </p:cNvSpPr>
                    <p:nvPr/>
                  </p:nvSpPr>
                  <p:spPr bwMode="hidden">
                    <a:xfrm rot="-802576">
                      <a:off x="2938" y="1129"/>
                      <a:ext cx="1232"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0" name="Freeform 32"/>
                    <p:cNvSpPr>
                      <a:spLocks/>
                    </p:cNvSpPr>
                    <p:nvPr/>
                  </p:nvSpPr>
                  <p:spPr bwMode="hidden">
                    <a:xfrm rot="-802576">
                      <a:off x="4155" y="920"/>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8" name="Freeform 35"/>
                    <p:cNvSpPr>
                      <a:spLocks/>
                    </p:cNvSpPr>
                    <p:nvPr/>
                  </p:nvSpPr>
                  <p:spPr bwMode="hidden">
                    <a:xfrm rot="18888116" flipH="1">
                      <a:off x="419" y="3271"/>
                      <a:ext cx="92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43" name="Group 36"/>
                  <p:cNvGrpSpPr>
                    <a:grpSpLocks/>
                  </p:cNvGrpSpPr>
                  <p:nvPr/>
                </p:nvGrpSpPr>
                <p:grpSpPr bwMode="auto">
                  <a:xfrm>
                    <a:off x="69" y="2168"/>
                    <a:ext cx="2463" cy="1332"/>
                    <a:chOff x="-5" y="2196"/>
                    <a:chExt cx="2463" cy="1332"/>
                  </a:xfrm>
                </p:grpSpPr>
                <p:sp>
                  <p:nvSpPr>
                    <p:cNvPr id="115" name="Freeform 37"/>
                    <p:cNvSpPr>
                      <a:spLocks/>
                    </p:cNvSpPr>
                    <p:nvPr/>
                  </p:nvSpPr>
                  <p:spPr bwMode="hidden">
                    <a:xfrm rot="19495919" flipH="1">
                      <a:off x="644" y="2196"/>
                      <a:ext cx="1814" cy="34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6" name="Freeform 38"/>
                    <p:cNvSpPr>
                      <a:spLocks/>
                    </p:cNvSpPr>
                    <p:nvPr/>
                  </p:nvSpPr>
                  <p:spPr bwMode="hidden">
                    <a:xfrm rot="19495919" flipH="1">
                      <a:off x="-2" y="2984"/>
                      <a:ext cx="976" cy="54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44" name="Group 39"/>
                  <p:cNvGrpSpPr>
                    <a:grpSpLocks/>
                  </p:cNvGrpSpPr>
                  <p:nvPr/>
                </p:nvGrpSpPr>
                <p:grpSpPr bwMode="auto">
                  <a:xfrm>
                    <a:off x="22" y="1981"/>
                    <a:ext cx="2477" cy="1064"/>
                    <a:chOff x="-52" y="2009"/>
                    <a:chExt cx="2477" cy="1064"/>
                  </a:xfrm>
                </p:grpSpPr>
                <p:sp>
                  <p:nvSpPr>
                    <p:cNvPr id="113" name="Freeform 40"/>
                    <p:cNvSpPr>
                      <a:spLocks/>
                    </p:cNvSpPr>
                    <p:nvPr/>
                  </p:nvSpPr>
                  <p:spPr bwMode="hidden">
                    <a:xfrm rot="20017085" flipH="1">
                      <a:off x="689" y="2009"/>
                      <a:ext cx="1733"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4" name="Freeform 41"/>
                    <p:cNvSpPr>
                      <a:spLocks/>
                    </p:cNvSpPr>
                    <p:nvPr/>
                  </p:nvSpPr>
                  <p:spPr bwMode="hidden">
                    <a:xfrm rot="20017085" flipH="1">
                      <a:off x="-52" y="2596"/>
                      <a:ext cx="932" cy="474"/>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0" y="1816"/>
                      <a:ext cx="1675" cy="33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2" name="Freeform 44"/>
                    <p:cNvSpPr>
                      <a:spLocks/>
                    </p:cNvSpPr>
                    <p:nvPr/>
                  </p:nvSpPr>
                  <p:spPr bwMode="hidden">
                    <a:xfrm rot="20519637" flipH="1">
                      <a:off x="-74" y="2214"/>
                      <a:ext cx="901" cy="5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46" name="Group 45"/>
                  <p:cNvGrpSpPr>
                    <a:grpSpLocks/>
                  </p:cNvGrpSpPr>
                  <p:nvPr/>
                </p:nvGrpSpPr>
                <p:grpSpPr bwMode="auto">
                  <a:xfrm>
                    <a:off x="96" y="1563"/>
                    <a:ext cx="2342" cy="657"/>
                    <a:chOff x="22" y="1591"/>
                    <a:chExt cx="2342" cy="657"/>
                  </a:xfrm>
                </p:grpSpPr>
                <p:sp>
                  <p:nvSpPr>
                    <p:cNvPr id="109" name="Freeform 46"/>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0" name="Freeform 47"/>
                    <p:cNvSpPr>
                      <a:spLocks/>
                    </p:cNvSpPr>
                    <p:nvPr/>
                  </p:nvSpPr>
                  <p:spPr bwMode="hidden">
                    <a:xfrm rot="21136207" flipH="1">
                      <a:off x="25" y="1758"/>
                      <a:ext cx="828" cy="48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47" name="Group 48"/>
                  <p:cNvGrpSpPr>
                    <a:grpSpLocks/>
                  </p:cNvGrpSpPr>
                  <p:nvPr/>
                </p:nvGrpSpPr>
                <p:grpSpPr bwMode="auto">
                  <a:xfrm>
                    <a:off x="263" y="1418"/>
                    <a:ext cx="2150" cy="343"/>
                    <a:chOff x="189" y="1446"/>
                    <a:chExt cx="2150" cy="343"/>
                  </a:xfrm>
                </p:grpSpPr>
                <p:sp>
                  <p:nvSpPr>
                    <p:cNvPr id="107" name="Freeform 49"/>
                    <p:cNvSpPr>
                      <a:spLocks/>
                    </p:cNvSpPr>
                    <p:nvPr/>
                  </p:nvSpPr>
                  <p:spPr bwMode="hidden">
                    <a:xfrm rot="84182" flipH="1">
                      <a:off x="934" y="1466"/>
                      <a:ext cx="1402"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8" name="Freeform 50"/>
                    <p:cNvSpPr>
                      <a:spLocks/>
                    </p:cNvSpPr>
                    <p:nvPr/>
                  </p:nvSpPr>
                  <p:spPr bwMode="hidden">
                    <a:xfrm rot="84182" flipH="1">
                      <a:off x="189" y="1443"/>
                      <a:ext cx="754" cy="34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2" y="1306"/>
                      <a:ext cx="1232"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6" name="Freeform 53"/>
                    <p:cNvSpPr>
                      <a:spLocks/>
                    </p:cNvSpPr>
                    <p:nvPr/>
                  </p:nvSpPr>
                  <p:spPr bwMode="hidden">
                    <a:xfrm rot="802576" flipH="1">
                      <a:off x="505" y="1094"/>
                      <a:ext cx="662" cy="34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49" name="Group 54"/>
                  <p:cNvGrpSpPr>
                    <a:grpSpLocks/>
                  </p:cNvGrpSpPr>
                  <p:nvPr/>
                </p:nvGrpSpPr>
                <p:grpSpPr bwMode="auto">
                  <a:xfrm>
                    <a:off x="690" y="871"/>
                    <a:ext cx="1850" cy="554"/>
                    <a:chOff x="616" y="899"/>
                    <a:chExt cx="1850" cy="554"/>
                  </a:xfrm>
                </p:grpSpPr>
                <p:sp>
                  <p:nvSpPr>
                    <p:cNvPr id="103" name="Freeform 55"/>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4" name="Freeform 56"/>
                    <p:cNvSpPr>
                      <a:spLocks/>
                    </p:cNvSpPr>
                    <p:nvPr/>
                  </p:nvSpPr>
                  <p:spPr bwMode="hidden">
                    <a:xfrm rot="1277471" flipH="1">
                      <a:off x="616" y="902"/>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6" y="1117"/>
                      <a:ext cx="1232"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2" name="Freeform 59"/>
                    <p:cNvSpPr>
                      <a:spLocks/>
                    </p:cNvSpPr>
                    <p:nvPr/>
                  </p:nvSpPr>
                  <p:spPr bwMode="hidden">
                    <a:xfrm rot="2028410" flipH="1">
                      <a:off x="911" y="592"/>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0" name="Freeform 62"/>
                    <p:cNvSpPr>
                      <a:spLocks/>
                    </p:cNvSpPr>
                    <p:nvPr/>
                  </p:nvSpPr>
                  <p:spPr bwMode="hidden">
                    <a:xfrm rot="2664424" flipH="1">
                      <a:off x="1120" y="300"/>
                      <a:ext cx="672"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2" name="Group 63"/>
                  <p:cNvGrpSpPr>
                    <a:grpSpLocks/>
                  </p:cNvGrpSpPr>
                  <p:nvPr/>
                </p:nvGrpSpPr>
                <p:grpSpPr bwMode="auto">
                  <a:xfrm>
                    <a:off x="1707" y="76"/>
                    <a:ext cx="778" cy="1512"/>
                    <a:chOff x="1633" y="104"/>
                    <a:chExt cx="778" cy="1512"/>
                  </a:xfrm>
                </p:grpSpPr>
                <p:sp>
                  <p:nvSpPr>
                    <p:cNvPr id="97" name="Freeform 64"/>
                    <p:cNvSpPr>
                      <a:spLocks/>
                    </p:cNvSpPr>
                    <p:nvPr/>
                  </p:nvSpPr>
                  <p:spPr bwMode="hidden">
                    <a:xfrm rot="3473776" flipH="1">
                      <a:off x="1750" y="961"/>
                      <a:ext cx="1103"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98" name="Freeform 65"/>
                    <p:cNvSpPr>
                      <a:spLocks/>
                    </p:cNvSpPr>
                    <p:nvPr/>
                  </p:nvSpPr>
                  <p:spPr bwMode="hidden">
                    <a:xfrm rot="3473776" flipH="1">
                      <a:off x="1506" y="231"/>
                      <a:ext cx="591"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3" name="Group 66"/>
                  <p:cNvGrpSpPr>
                    <a:grpSpLocks/>
                  </p:cNvGrpSpPr>
                  <p:nvPr/>
                </p:nvGrpSpPr>
                <p:grpSpPr bwMode="auto">
                  <a:xfrm>
                    <a:off x="2009" y="0"/>
                    <a:ext cx="634" cy="1534"/>
                    <a:chOff x="1935" y="28"/>
                    <a:chExt cx="634" cy="1534"/>
                  </a:xfrm>
                </p:grpSpPr>
                <p:sp>
                  <p:nvSpPr>
                    <p:cNvPr id="95" name="Freeform 67"/>
                    <p:cNvSpPr>
                      <a:spLocks/>
                    </p:cNvSpPr>
                    <p:nvPr/>
                  </p:nvSpPr>
                  <p:spPr bwMode="hidden">
                    <a:xfrm rot="4126480" flipH="1">
                      <a:off x="1928" y="927"/>
                      <a:ext cx="1063"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96" name="Freeform 68"/>
                    <p:cNvSpPr>
                      <a:spLocks/>
                    </p:cNvSpPr>
                    <p:nvPr/>
                  </p:nvSpPr>
                  <p:spPr bwMode="hidden">
                    <a:xfrm rot="4126480" flipH="1">
                      <a:off x="1821" y="148"/>
                      <a:ext cx="569"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4" name="Group 69"/>
                  <p:cNvGrpSpPr>
                    <a:grpSpLocks/>
                  </p:cNvGrpSpPr>
                  <p:nvPr/>
                </p:nvGrpSpPr>
                <p:grpSpPr bwMode="auto">
                  <a:xfrm>
                    <a:off x="2896" y="644"/>
                    <a:ext cx="1845" cy="566"/>
                    <a:chOff x="2822" y="672"/>
                    <a:chExt cx="1845" cy="566"/>
                  </a:xfrm>
                </p:grpSpPr>
                <p:sp>
                  <p:nvSpPr>
                    <p:cNvPr id="93" name="Freeform 70"/>
                    <p:cNvSpPr>
                      <a:spLocks/>
                    </p:cNvSpPr>
                    <p:nvPr/>
                  </p:nvSpPr>
                  <p:spPr bwMode="hidden">
                    <a:xfrm rot="-1325434">
                      <a:off x="2825" y="1023"/>
                      <a:ext cx="123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94" name="Freeform 71"/>
                    <p:cNvSpPr>
                      <a:spLocks/>
                    </p:cNvSpPr>
                    <p:nvPr/>
                  </p:nvSpPr>
                  <p:spPr bwMode="hidden">
                    <a:xfrm rot="-1325434">
                      <a:off x="4007" y="672"/>
                      <a:ext cx="663" cy="34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2"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92" name="Freeform 74"/>
                    <p:cNvSpPr>
                      <a:spLocks/>
                    </p:cNvSpPr>
                    <p:nvPr/>
                  </p:nvSpPr>
                  <p:spPr bwMode="hidden">
                    <a:xfrm rot="-1921064">
                      <a:off x="3802" y="445"/>
                      <a:ext cx="662"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sp>
                <p:nvSpPr>
                  <p:cNvPr id="56" name="Freeform 75"/>
                  <p:cNvSpPr>
                    <a:spLocks/>
                  </p:cNvSpPr>
                  <p:nvPr/>
                </p:nvSpPr>
                <p:spPr bwMode="hidden">
                  <a:xfrm rot="4578755" flipH="1">
                    <a:off x="2176" y="949"/>
                    <a:ext cx="1026" cy="14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tr-TR"/>
                  </a:p>
                </p:txBody>
              </p:sp>
              <p:sp>
                <p:nvSpPr>
                  <p:cNvPr id="57" name="Freeform 76"/>
                  <p:cNvSpPr>
                    <a:spLocks/>
                  </p:cNvSpPr>
                  <p:nvPr/>
                </p:nvSpPr>
                <p:spPr bwMode="hidden">
                  <a:xfrm rot="4578755" flipH="1">
                    <a:off x="2197" y="196"/>
                    <a:ext cx="552" cy="2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nvGrpSpPr>
                  <p:cNvPr id="58" name="Group 77"/>
                  <p:cNvGrpSpPr>
                    <a:grpSpLocks/>
                  </p:cNvGrpSpPr>
                  <p:nvPr/>
                </p:nvGrpSpPr>
                <p:grpSpPr bwMode="auto">
                  <a:xfrm>
                    <a:off x="2874" y="13"/>
                    <a:ext cx="640" cy="1520"/>
                    <a:chOff x="2800" y="41"/>
                    <a:chExt cx="640" cy="1520"/>
                  </a:xfrm>
                </p:grpSpPr>
                <p:sp>
                  <p:nvSpPr>
                    <p:cNvPr id="89" name="Freeform 78"/>
                    <p:cNvSpPr>
                      <a:spLocks/>
                    </p:cNvSpPr>
                    <p:nvPr/>
                  </p:nvSpPr>
                  <p:spPr bwMode="hidden">
                    <a:xfrm rot="-3857755">
                      <a:off x="2354" y="939"/>
                      <a:ext cx="1063" cy="18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90" name="Freeform 79"/>
                    <p:cNvSpPr>
                      <a:spLocks/>
                    </p:cNvSpPr>
                    <p:nvPr/>
                  </p:nvSpPr>
                  <p:spPr bwMode="hidden">
                    <a:xfrm rot="-3857755">
                      <a:off x="3010" y="182"/>
                      <a:ext cx="569" cy="29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59" name="Group 80"/>
                  <p:cNvGrpSpPr>
                    <a:grpSpLocks/>
                  </p:cNvGrpSpPr>
                  <p:nvPr/>
                </p:nvGrpSpPr>
                <p:grpSpPr bwMode="auto">
                  <a:xfrm>
                    <a:off x="3008" y="135"/>
                    <a:ext cx="1017" cy="1464"/>
                    <a:chOff x="2934" y="163"/>
                    <a:chExt cx="1017" cy="1464"/>
                  </a:xfrm>
                </p:grpSpPr>
                <p:sp>
                  <p:nvSpPr>
                    <p:cNvPr id="87" name="Freeform 81"/>
                    <p:cNvSpPr>
                      <a:spLocks/>
                    </p:cNvSpPr>
                    <p:nvPr/>
                  </p:nvSpPr>
                  <p:spPr bwMode="hidden">
                    <a:xfrm rot="-2777260">
                      <a:off x="2498" y="912"/>
                      <a:ext cx="1155" cy="26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88" name="Freeform 82"/>
                    <p:cNvSpPr>
                      <a:spLocks/>
                    </p:cNvSpPr>
                    <p:nvPr/>
                  </p:nvSpPr>
                  <p:spPr bwMode="hidden">
                    <a:xfrm rot="-2777260">
                      <a:off x="3431" y="260"/>
                      <a:ext cx="622" cy="4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60" name="Group 83"/>
                  <p:cNvGrpSpPr>
                    <a:grpSpLocks/>
                  </p:cNvGrpSpPr>
                  <p:nvPr/>
                </p:nvGrpSpPr>
                <p:grpSpPr bwMode="auto">
                  <a:xfrm>
                    <a:off x="2804" y="4"/>
                    <a:ext cx="243" cy="1448"/>
                    <a:chOff x="2730" y="32"/>
                    <a:chExt cx="243" cy="1448"/>
                  </a:xfrm>
                </p:grpSpPr>
                <p:sp>
                  <p:nvSpPr>
                    <p:cNvPr id="85" name="Freeform 84"/>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86" name="Freeform 85"/>
                    <p:cNvSpPr>
                      <a:spLocks/>
                    </p:cNvSpPr>
                    <p:nvPr/>
                  </p:nvSpPr>
                  <p:spPr bwMode="hidden">
                    <a:xfrm rot="-4903748">
                      <a:off x="2647"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61" name="Group 86"/>
                  <p:cNvGrpSpPr>
                    <a:grpSpLocks/>
                  </p:cNvGrpSpPr>
                  <p:nvPr/>
                </p:nvGrpSpPr>
                <p:grpSpPr bwMode="auto">
                  <a:xfrm>
                    <a:off x="1017" y="1741"/>
                    <a:ext cx="1085" cy="2450"/>
                    <a:chOff x="943" y="1769"/>
                    <a:chExt cx="1085" cy="2450"/>
                  </a:xfrm>
                </p:grpSpPr>
                <p:sp>
                  <p:nvSpPr>
                    <p:cNvPr id="83" name="Freeform 87"/>
                    <p:cNvSpPr>
                      <a:spLocks/>
                    </p:cNvSpPr>
                    <p:nvPr/>
                  </p:nvSpPr>
                  <p:spPr bwMode="hidden">
                    <a:xfrm rot="18335692" flipH="1">
                      <a:off x="1011" y="2474"/>
                      <a:ext cx="172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84" name="Freeform 88"/>
                    <p:cNvSpPr>
                      <a:spLocks/>
                    </p:cNvSpPr>
                    <p:nvPr/>
                  </p:nvSpPr>
                  <p:spPr bwMode="hidden">
                    <a:xfrm rot="18335692" flipH="1">
                      <a:off x="727" y="3510"/>
                      <a:ext cx="923"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2" name="Group 89"/>
                  <p:cNvGrpSpPr>
                    <a:grpSpLocks/>
                  </p:cNvGrpSpPr>
                  <p:nvPr/>
                </p:nvGrpSpPr>
                <p:grpSpPr bwMode="auto">
                  <a:xfrm>
                    <a:off x="1529" y="1908"/>
                    <a:ext cx="766" cy="2373"/>
                    <a:chOff x="1455" y="1936"/>
                    <a:chExt cx="766" cy="2373"/>
                  </a:xfrm>
                </p:grpSpPr>
                <p:sp>
                  <p:nvSpPr>
                    <p:cNvPr id="81" name="Freeform 90"/>
                    <p:cNvSpPr>
                      <a:spLocks/>
                    </p:cNvSpPr>
                    <p:nvPr/>
                  </p:nvSpPr>
                  <p:spPr bwMode="hidden">
                    <a:xfrm rot="17542885" flipH="1">
                      <a:off x="1270" y="2573"/>
                      <a:ext cx="1594" cy="3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82" name="Freeform 91"/>
                    <p:cNvSpPr>
                      <a:spLocks/>
                    </p:cNvSpPr>
                    <p:nvPr/>
                  </p:nvSpPr>
                  <p:spPr bwMode="hidden">
                    <a:xfrm rot="17542885" flipH="1">
                      <a:off x="1273" y="3635"/>
                      <a:ext cx="856"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3" name="Group 92"/>
                  <p:cNvGrpSpPr>
                    <a:grpSpLocks/>
                  </p:cNvGrpSpPr>
                  <p:nvPr/>
                </p:nvGrpSpPr>
                <p:grpSpPr bwMode="auto">
                  <a:xfrm rot="88588">
                    <a:off x="2061" y="1962"/>
                    <a:ext cx="459" cy="2329"/>
                    <a:chOff x="1956" y="1990"/>
                    <a:chExt cx="492" cy="2604"/>
                  </a:xfrm>
                </p:grpSpPr>
                <p:sp>
                  <p:nvSpPr>
                    <p:cNvPr id="79" name="Freeform 93"/>
                    <p:cNvSpPr>
                      <a:spLocks/>
                    </p:cNvSpPr>
                    <p:nvPr/>
                  </p:nvSpPr>
                  <p:spPr bwMode="hidden">
                    <a:xfrm rot="16782062" flipH="1">
                      <a:off x="1436" y="2693"/>
                      <a:ext cx="1710" cy="29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80" name="Freeform 94"/>
                    <p:cNvSpPr>
                      <a:spLocks/>
                    </p:cNvSpPr>
                    <p:nvPr/>
                  </p:nvSpPr>
                  <p:spPr bwMode="hidden">
                    <a:xfrm rot="16782062" flipH="1">
                      <a:off x="1727" y="3894"/>
                      <a:ext cx="918" cy="47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4" name="Group 95"/>
                  <p:cNvGrpSpPr>
                    <a:grpSpLocks/>
                  </p:cNvGrpSpPr>
                  <p:nvPr/>
                </p:nvGrpSpPr>
                <p:grpSpPr bwMode="auto">
                  <a:xfrm>
                    <a:off x="3408" y="1689"/>
                    <a:ext cx="1125" cy="2426"/>
                    <a:chOff x="3334" y="1717"/>
                    <a:chExt cx="1125" cy="2426"/>
                  </a:xfrm>
                </p:grpSpPr>
                <p:sp>
                  <p:nvSpPr>
                    <p:cNvPr id="77" name="Freeform 96"/>
                    <p:cNvSpPr>
                      <a:spLocks/>
                    </p:cNvSpPr>
                    <p:nvPr/>
                  </p:nvSpPr>
                  <p:spPr bwMode="hidden">
                    <a:xfrm rot="3144576">
                      <a:off x="2626" y="2423"/>
                      <a:ext cx="1724" cy="3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8" name="Freeform 97"/>
                    <p:cNvSpPr>
                      <a:spLocks/>
                    </p:cNvSpPr>
                    <p:nvPr/>
                  </p:nvSpPr>
                  <p:spPr bwMode="hidden">
                    <a:xfrm rot="3144576">
                      <a:off x="3751" y="3435"/>
                      <a:ext cx="922" cy="48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5" name="Group 98"/>
                  <p:cNvGrpSpPr>
                    <a:grpSpLocks/>
                  </p:cNvGrpSpPr>
                  <p:nvPr/>
                </p:nvGrpSpPr>
                <p:grpSpPr bwMode="auto">
                  <a:xfrm>
                    <a:off x="3255" y="1838"/>
                    <a:ext cx="883" cy="2426"/>
                    <a:chOff x="3181" y="1866"/>
                    <a:chExt cx="883" cy="2426"/>
                  </a:xfrm>
                </p:grpSpPr>
                <p:sp>
                  <p:nvSpPr>
                    <p:cNvPr id="75" name="Freeform 99"/>
                    <p:cNvSpPr>
                      <a:spLocks/>
                    </p:cNvSpPr>
                    <p:nvPr/>
                  </p:nvSpPr>
                  <p:spPr bwMode="hidden">
                    <a:xfrm rot="3745735">
                      <a:off x="2505" y="2542"/>
                      <a:ext cx="1647"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6" name="Freeform 100"/>
                    <p:cNvSpPr>
                      <a:spLocks/>
                    </p:cNvSpPr>
                    <p:nvPr/>
                  </p:nvSpPr>
                  <p:spPr bwMode="hidden">
                    <a:xfrm rot="3745735">
                      <a:off x="3381" y="3615"/>
                      <a:ext cx="884"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6" name="Group 101"/>
                  <p:cNvGrpSpPr>
                    <a:grpSpLocks/>
                  </p:cNvGrpSpPr>
                  <p:nvPr/>
                </p:nvGrpSpPr>
                <p:grpSpPr bwMode="auto">
                  <a:xfrm>
                    <a:off x="3080" y="1955"/>
                    <a:ext cx="619" cy="2386"/>
                    <a:chOff x="3006" y="1983"/>
                    <a:chExt cx="619" cy="2386"/>
                  </a:xfrm>
                </p:grpSpPr>
                <p:sp>
                  <p:nvSpPr>
                    <p:cNvPr id="73" name="Freeform 102"/>
                    <p:cNvSpPr>
                      <a:spLocks/>
                    </p:cNvSpPr>
                    <p:nvPr/>
                  </p:nvSpPr>
                  <p:spPr bwMode="hidden">
                    <a:xfrm rot="4286818">
                      <a:off x="2328" y="2661"/>
                      <a:ext cx="1599"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4" name="Freeform 103"/>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1"/>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 name="Freeform 106"/>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tr-TR"/>
                    </a:p>
                  </p:txBody>
                </p:sp>
                <p:sp>
                  <p:nvSpPr>
                    <p:cNvPr id="70" name="Freeform 109"/>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grpSp>
          <p:grpSp>
            <p:nvGrpSpPr>
              <p:cNvPr id="23" name="Group 110"/>
              <p:cNvGrpSpPr>
                <a:grpSpLocks/>
              </p:cNvGrpSpPr>
              <p:nvPr/>
            </p:nvGrpSpPr>
            <p:grpSpPr bwMode="auto">
              <a:xfrm>
                <a:off x="74" y="313"/>
                <a:ext cx="5459" cy="3667"/>
                <a:chOff x="74" y="313"/>
                <a:chExt cx="5459" cy="3667"/>
              </a:xfrm>
            </p:grpSpPr>
            <p:grpSp>
              <p:nvGrpSpPr>
                <p:cNvPr id="24" name="Group 111"/>
                <p:cNvGrpSpPr>
                  <a:grpSpLocks/>
                </p:cNvGrpSpPr>
                <p:nvPr/>
              </p:nvGrpSpPr>
              <p:grpSpPr bwMode="auto">
                <a:xfrm>
                  <a:off x="74" y="313"/>
                  <a:ext cx="5459" cy="3667"/>
                  <a:chOff x="74" y="313"/>
                  <a:chExt cx="5459" cy="3667"/>
                </a:xfrm>
              </p:grpSpPr>
              <p:sp>
                <p:nvSpPr>
                  <p:cNvPr id="26" name="Arc 112"/>
                  <p:cNvSpPr>
                    <a:spLocks/>
                  </p:cNvSpPr>
                  <p:nvPr/>
                </p:nvSpPr>
                <p:spPr bwMode="hidden">
                  <a:xfrm flipV="1">
                    <a:off x="2966" y="456"/>
                    <a:ext cx="2567" cy="2047"/>
                  </a:xfrm>
                  <a:custGeom>
                    <a:avLst/>
                    <a:gdLst>
                      <a:gd name="T0" fmla="*/ 2567 w 36729"/>
                      <a:gd name="T1" fmla="*/ 990 h 21600"/>
                      <a:gd name="T2" fmla="*/ 0 w 36729"/>
                      <a:gd name="T3" fmla="*/ 1156 h 21600"/>
                      <a:gd name="T4" fmla="*/ 1246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tr-TR"/>
                  </a:p>
                </p:txBody>
              </p:sp>
              <p:sp>
                <p:nvSpPr>
                  <p:cNvPr id="27" name="Arc 113"/>
                  <p:cNvSpPr>
                    <a:spLocks/>
                  </p:cNvSpPr>
                  <p:nvPr/>
                </p:nvSpPr>
                <p:spPr bwMode="hidden">
                  <a:xfrm flipH="1">
                    <a:off x="385" y="1601"/>
                    <a:ext cx="2017" cy="2379"/>
                  </a:xfrm>
                  <a:custGeom>
                    <a:avLst/>
                    <a:gdLst>
                      <a:gd name="T0" fmla="*/ 0 w 30473"/>
                      <a:gd name="T1" fmla="*/ 203 h 22305"/>
                      <a:gd name="T2" fmla="*/ 2016 w 30473"/>
                      <a:gd name="T3" fmla="*/ 2379 h 22305"/>
                      <a:gd name="T4" fmla="*/ 587 w 30473"/>
                      <a:gd name="T5" fmla="*/ 2304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tr-TR"/>
                  </a:p>
                </p:txBody>
              </p:sp>
              <p:sp>
                <p:nvSpPr>
                  <p:cNvPr id="28" name="Arc 114"/>
                  <p:cNvSpPr>
                    <a:spLocks/>
                  </p:cNvSpPr>
                  <p:nvPr/>
                </p:nvSpPr>
                <p:spPr bwMode="hidden">
                  <a:xfrm>
                    <a:off x="3029" y="1181"/>
                    <a:ext cx="1426" cy="2380"/>
                  </a:xfrm>
                  <a:custGeom>
                    <a:avLst/>
                    <a:gdLst>
                      <a:gd name="T0" fmla="*/ 0 w 34812"/>
                      <a:gd name="T1" fmla="*/ 481 h 22305"/>
                      <a:gd name="T2" fmla="*/ 1426 w 34812"/>
                      <a:gd name="T3" fmla="*/ 2380 h 22305"/>
                      <a:gd name="T4" fmla="*/ 541 w 34812"/>
                      <a:gd name="T5" fmla="*/ 230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tr-TR"/>
                  </a:p>
                </p:txBody>
              </p:sp>
              <p:sp>
                <p:nvSpPr>
                  <p:cNvPr id="29" name="Arc 115"/>
                  <p:cNvSpPr>
                    <a:spLocks/>
                  </p:cNvSpPr>
                  <p:nvPr/>
                </p:nvSpPr>
                <p:spPr bwMode="hidden">
                  <a:xfrm flipH="1">
                    <a:off x="71" y="812"/>
                    <a:ext cx="2543" cy="2380"/>
                  </a:xfrm>
                  <a:custGeom>
                    <a:avLst/>
                    <a:gdLst>
                      <a:gd name="T0" fmla="*/ 0 w 36830"/>
                      <a:gd name="T1" fmla="*/ 670 h 22305"/>
                      <a:gd name="T2" fmla="*/ 2542 w 36830"/>
                      <a:gd name="T3" fmla="*/ 2380 h 22305"/>
                      <a:gd name="T4" fmla="*/ 1052 w 36830"/>
                      <a:gd name="T5" fmla="*/ 2305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tr-TR"/>
                  </a:p>
                </p:txBody>
              </p:sp>
              <p:sp>
                <p:nvSpPr>
                  <p:cNvPr id="30" name="Arc 116"/>
                  <p:cNvSpPr>
                    <a:spLocks/>
                  </p:cNvSpPr>
                  <p:nvPr/>
                </p:nvSpPr>
                <p:spPr bwMode="hidden">
                  <a:xfrm flipH="1">
                    <a:off x="788" y="313"/>
                    <a:ext cx="1851" cy="2304"/>
                  </a:xfrm>
                  <a:custGeom>
                    <a:avLst/>
                    <a:gdLst>
                      <a:gd name="T0" fmla="*/ 0 w 31881"/>
                      <a:gd name="T1" fmla="*/ 1068 h 21600"/>
                      <a:gd name="T2" fmla="*/ 1851 w 31881"/>
                      <a:gd name="T3" fmla="*/ 518 h 21600"/>
                      <a:gd name="T4" fmla="*/ 1058 w 31881"/>
                      <a:gd name="T5" fmla="*/ 2304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tr-TR"/>
                  </a:p>
                </p:txBody>
              </p:sp>
              <p:sp>
                <p:nvSpPr>
                  <p:cNvPr id="31" name="Arc 117"/>
                  <p:cNvSpPr>
                    <a:spLocks/>
                  </p:cNvSpPr>
                  <p:nvPr/>
                </p:nvSpPr>
                <p:spPr bwMode="hidden">
                  <a:xfrm>
                    <a:off x="2763" y="1281"/>
                    <a:ext cx="765" cy="2304"/>
                  </a:xfrm>
                  <a:custGeom>
                    <a:avLst/>
                    <a:gdLst>
                      <a:gd name="T0" fmla="*/ 0 w 31146"/>
                      <a:gd name="T1" fmla="*/ 481 h 21600"/>
                      <a:gd name="T2" fmla="*/ 765 w 31146"/>
                      <a:gd name="T3" fmla="*/ 1020 h 21600"/>
                      <a:gd name="T4" fmla="*/ 325 w 31146"/>
                      <a:gd name="T5" fmla="*/ 2304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tr-TR"/>
                  </a:p>
                </p:txBody>
              </p:sp>
              <p:sp>
                <p:nvSpPr>
                  <p:cNvPr id="32" name="Freeform 118"/>
                  <p:cNvSpPr>
                    <a:spLocks/>
                  </p:cNvSpPr>
                  <p:nvPr/>
                </p:nvSpPr>
                <p:spPr bwMode="hidden">
                  <a:xfrm flipH="1">
                    <a:off x="1800" y="438"/>
                    <a:ext cx="418"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grpSp>
            <p:sp>
              <p:nvSpPr>
                <p:cNvPr id="25" name="Freeform 119"/>
                <p:cNvSpPr>
                  <a:spLocks/>
                </p:cNvSpPr>
                <p:nvPr/>
              </p:nvSpPr>
              <p:spPr bwMode="hidden">
                <a:xfrm rot="-1346631">
                  <a:off x="3280" y="1529"/>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grpSp>
        </p:grpSp>
        <p:grpSp>
          <p:nvGrpSpPr>
            <p:cNvPr id="7" name="Group 120"/>
            <p:cNvGrpSpPr>
              <a:grpSpLocks/>
            </p:cNvGrpSpPr>
            <p:nvPr/>
          </p:nvGrpSpPr>
          <p:grpSpPr bwMode="auto">
            <a:xfrm>
              <a:off x="1476" y="449"/>
              <a:ext cx="4038" cy="2966"/>
              <a:chOff x="210" y="337"/>
              <a:chExt cx="5198" cy="3818"/>
            </a:xfrm>
          </p:grpSpPr>
          <p:sp>
            <p:nvSpPr>
              <p:cNvPr id="8" name="Freeform 121"/>
              <p:cNvSpPr>
                <a:spLocks/>
              </p:cNvSpPr>
              <p:nvPr/>
            </p:nvSpPr>
            <p:spPr bwMode="hidden">
              <a:xfrm flipH="1">
                <a:off x="1934" y="2382"/>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9" name="Arc 122"/>
              <p:cNvSpPr>
                <a:spLocks/>
              </p:cNvSpPr>
              <p:nvPr/>
            </p:nvSpPr>
            <p:spPr bwMode="hidden">
              <a:xfrm flipH="1">
                <a:off x="1054" y="1851"/>
                <a:ext cx="2120" cy="2304"/>
              </a:xfrm>
              <a:custGeom>
                <a:avLst/>
                <a:gdLst>
                  <a:gd name="T0" fmla="*/ 537 w 21600"/>
                  <a:gd name="T1" fmla="*/ 0 h 21602"/>
                  <a:gd name="T2" fmla="*/ 2119 w 21600"/>
                  <a:gd name="T3" fmla="*/ 2304 h 21602"/>
                  <a:gd name="T4" fmla="*/ 0 w 21600"/>
                  <a:gd name="T5" fmla="*/ 2229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tr-TR"/>
              </a:p>
            </p:txBody>
          </p:sp>
          <p:sp>
            <p:nvSpPr>
              <p:cNvPr id="10" name="Arc 123"/>
              <p:cNvSpPr>
                <a:spLocks/>
              </p:cNvSpPr>
              <p:nvPr/>
            </p:nvSpPr>
            <p:spPr bwMode="hidden">
              <a:xfrm flipH="1">
                <a:off x="1266" y="1480"/>
                <a:ext cx="1246" cy="2379"/>
              </a:xfrm>
              <a:custGeom>
                <a:avLst/>
                <a:gdLst>
                  <a:gd name="T0" fmla="*/ 0 w 28940"/>
                  <a:gd name="T1" fmla="*/ 137 h 22305"/>
                  <a:gd name="T2" fmla="*/ 1246 w 28940"/>
                  <a:gd name="T3" fmla="*/ 2379 h 22305"/>
                  <a:gd name="T4" fmla="*/ 316 w 28940"/>
                  <a:gd name="T5" fmla="*/ 23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tr-TR"/>
              </a:p>
            </p:txBody>
          </p:sp>
          <p:sp>
            <p:nvSpPr>
              <p:cNvPr id="11" name="Arc 124"/>
              <p:cNvSpPr>
                <a:spLocks/>
              </p:cNvSpPr>
              <p:nvPr/>
            </p:nvSpPr>
            <p:spPr bwMode="hidden">
              <a:xfrm flipH="1">
                <a:off x="210" y="1169"/>
                <a:ext cx="2376" cy="2379"/>
              </a:xfrm>
              <a:custGeom>
                <a:avLst/>
                <a:gdLst>
                  <a:gd name="T0" fmla="*/ 0 w 34455"/>
                  <a:gd name="T1" fmla="*/ 452 h 22305"/>
                  <a:gd name="T2" fmla="*/ 2375 w 34455"/>
                  <a:gd name="T3" fmla="*/ 2379 h 22305"/>
                  <a:gd name="T4" fmla="*/ 886 w 34455"/>
                  <a:gd name="T5" fmla="*/ 23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tr-TR"/>
              </a:p>
            </p:txBody>
          </p:sp>
          <p:sp>
            <p:nvSpPr>
              <p:cNvPr id="12" name="Arc 125"/>
              <p:cNvSpPr>
                <a:spLocks/>
              </p:cNvSpPr>
              <p:nvPr/>
            </p:nvSpPr>
            <p:spPr bwMode="hidden">
              <a:xfrm>
                <a:off x="2840" y="1503"/>
                <a:ext cx="381" cy="2379"/>
              </a:xfrm>
              <a:custGeom>
                <a:avLst/>
                <a:gdLst>
                  <a:gd name="T0" fmla="*/ 0 w 34812"/>
                  <a:gd name="T1" fmla="*/ 481 h 22305"/>
                  <a:gd name="T2" fmla="*/ 381 w 34812"/>
                  <a:gd name="T3" fmla="*/ 2379 h 22305"/>
                  <a:gd name="T4" fmla="*/ 145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tr-TR"/>
              </a:p>
            </p:txBody>
          </p:sp>
          <p:sp>
            <p:nvSpPr>
              <p:cNvPr id="13" name="Arc 126"/>
              <p:cNvSpPr>
                <a:spLocks/>
              </p:cNvSpPr>
              <p:nvPr/>
            </p:nvSpPr>
            <p:spPr bwMode="hidden">
              <a:xfrm>
                <a:off x="2940" y="1492"/>
                <a:ext cx="1004" cy="2379"/>
              </a:xfrm>
              <a:custGeom>
                <a:avLst/>
                <a:gdLst>
                  <a:gd name="T0" fmla="*/ 0 w 34812"/>
                  <a:gd name="T1" fmla="*/ 481 h 22305"/>
                  <a:gd name="T2" fmla="*/ 1004 w 34812"/>
                  <a:gd name="T3" fmla="*/ 2379 h 22305"/>
                  <a:gd name="T4" fmla="*/ 381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tr-TR"/>
              </a:p>
            </p:txBody>
          </p:sp>
          <p:sp>
            <p:nvSpPr>
              <p:cNvPr id="14" name="Freeform 127"/>
              <p:cNvSpPr>
                <a:spLocks/>
              </p:cNvSpPr>
              <p:nvPr/>
            </p:nvSpPr>
            <p:spPr bwMode="hidden">
              <a:xfrm>
                <a:off x="3301" y="2635"/>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15" name="Freeform 128"/>
              <p:cNvSpPr>
                <a:spLocks/>
              </p:cNvSpPr>
              <p:nvPr/>
            </p:nvSpPr>
            <p:spPr bwMode="hidden">
              <a:xfrm rot="19660755" flipV="1">
                <a:off x="2546" y="2149"/>
                <a:ext cx="442" cy="83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sp>
            <p:nvSpPr>
              <p:cNvPr id="16" name="Freeform 129"/>
              <p:cNvSpPr>
                <a:spLocks/>
              </p:cNvSpPr>
              <p:nvPr/>
            </p:nvSpPr>
            <p:spPr bwMode="hidden">
              <a:xfrm flipH="1">
                <a:off x="489" y="2503"/>
                <a:ext cx="108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17" name="Freeform 130"/>
              <p:cNvSpPr>
                <a:spLocks/>
              </p:cNvSpPr>
              <p:nvPr/>
            </p:nvSpPr>
            <p:spPr bwMode="hidden">
              <a:xfrm flipH="1">
                <a:off x="1000" y="893"/>
                <a:ext cx="69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18" name="Freeform 131"/>
              <p:cNvSpPr>
                <a:spLocks/>
              </p:cNvSpPr>
              <p:nvPr/>
            </p:nvSpPr>
            <p:spPr bwMode="hidden">
              <a:xfrm>
                <a:off x="4401" y="2279"/>
                <a:ext cx="1007" cy="160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19" name="Freeform 132"/>
              <p:cNvSpPr>
                <a:spLocks/>
              </p:cNvSpPr>
              <p:nvPr/>
            </p:nvSpPr>
            <p:spPr bwMode="hidden">
              <a:xfrm>
                <a:off x="3877" y="1470"/>
                <a:ext cx="1519" cy="106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20" name="Freeform 133"/>
              <p:cNvSpPr>
                <a:spLocks/>
              </p:cNvSpPr>
              <p:nvPr/>
            </p:nvSpPr>
            <p:spPr bwMode="hidden">
              <a:xfrm>
                <a:off x="3934" y="337"/>
                <a:ext cx="663" cy="143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21" name="Freeform 134"/>
              <p:cNvSpPr>
                <a:spLocks/>
              </p:cNvSpPr>
              <p:nvPr/>
            </p:nvSpPr>
            <p:spPr bwMode="hidden">
              <a:xfrm rot="1346631" flipH="1">
                <a:off x="1702" y="1506"/>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grpSp>
      </p:grpSp>
      <p:sp>
        <p:nvSpPr>
          <p:cNvPr id="211079" name="Rectangle 135"/>
          <p:cNvSpPr>
            <a:spLocks noGrp="1" noChangeArrowheads="1"/>
          </p:cNvSpPr>
          <p:nvPr>
            <p:ph type="ctrTitle" sz="quarter"/>
          </p:nvPr>
        </p:nvSpPr>
        <p:spPr>
          <a:xfrm>
            <a:off x="685800" y="1827213"/>
            <a:ext cx="7772400" cy="1627187"/>
          </a:xfrm>
        </p:spPr>
        <p:txBody>
          <a:bodyPr/>
          <a:lstStyle>
            <a:lvl1pPr>
              <a:defRPr/>
            </a:lvl1pPr>
          </a:lstStyle>
          <a:p>
            <a:r>
              <a:rPr lang="tr-TR"/>
              <a:t>Asıl başlık stili için tıklatın</a:t>
            </a:r>
          </a:p>
        </p:txBody>
      </p:sp>
      <p:sp>
        <p:nvSpPr>
          <p:cNvPr id="211080"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137" name="Rectangle 137"/>
          <p:cNvSpPr>
            <a:spLocks noGrp="1" noChangeArrowheads="1"/>
          </p:cNvSpPr>
          <p:nvPr>
            <p:ph type="dt" sz="quarter" idx="10"/>
          </p:nvPr>
        </p:nvSpPr>
        <p:spPr/>
        <p:txBody>
          <a:bodyPr/>
          <a:lstStyle>
            <a:lvl1pPr>
              <a:defRPr/>
            </a:lvl1pPr>
          </a:lstStyle>
          <a:p>
            <a:pPr>
              <a:defRPr/>
            </a:pPr>
            <a:fld id="{A69F19EE-E53F-43C7-ACEE-EDE66CBF4DF1}" type="datetime1">
              <a:rPr lang="tr-TR"/>
              <a:pPr>
                <a:defRPr/>
              </a:pPr>
              <a:t>19.05.2023</a:t>
            </a:fld>
            <a:endParaRPr lang="tr-TR"/>
          </a:p>
        </p:txBody>
      </p:sp>
      <p:sp>
        <p:nvSpPr>
          <p:cNvPr id="138" name="Rectangle 138"/>
          <p:cNvSpPr>
            <a:spLocks noGrp="1" noChangeArrowheads="1"/>
          </p:cNvSpPr>
          <p:nvPr>
            <p:ph type="ftr" sz="quarter" idx="11"/>
          </p:nvPr>
        </p:nvSpPr>
        <p:spPr/>
        <p:txBody>
          <a:bodyPr/>
          <a:lstStyle>
            <a:lvl1pPr>
              <a:defRPr/>
            </a:lvl1pPr>
          </a:lstStyle>
          <a:p>
            <a:pPr>
              <a:defRPr/>
            </a:pPr>
            <a:endParaRPr lang="tr-TR"/>
          </a:p>
        </p:txBody>
      </p:sp>
      <p:sp>
        <p:nvSpPr>
          <p:cNvPr id="139" name="Rectangle 139"/>
          <p:cNvSpPr>
            <a:spLocks noGrp="1" noChangeArrowheads="1"/>
          </p:cNvSpPr>
          <p:nvPr>
            <p:ph type="sldNum" sz="quarter" idx="12"/>
          </p:nvPr>
        </p:nvSpPr>
        <p:spPr/>
        <p:txBody>
          <a:bodyPr/>
          <a:lstStyle>
            <a:lvl1pPr>
              <a:defRPr/>
            </a:lvl1pPr>
          </a:lstStyle>
          <a:p>
            <a:fld id="{BB1D218C-6178-4002-BFC0-77E85911973C}" type="slidenum">
              <a:rPr lang="tr-TR" altLang="tr-TR"/>
              <a:pPr/>
              <a:t>‹#›</a:t>
            </a:fld>
            <a:endParaRPr lang="tr-TR" altLang="tr-TR"/>
          </a:p>
        </p:txBody>
      </p:sp>
    </p:spTree>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9"/>
          <p:cNvSpPr>
            <a:spLocks noGrp="1" noChangeArrowheads="1"/>
          </p:cNvSpPr>
          <p:nvPr>
            <p:ph type="dt" sz="half" idx="10"/>
          </p:nvPr>
        </p:nvSpPr>
        <p:spPr>
          <a:ln/>
        </p:spPr>
        <p:txBody>
          <a:bodyPr/>
          <a:lstStyle>
            <a:lvl1pPr>
              <a:defRPr/>
            </a:lvl1pPr>
          </a:lstStyle>
          <a:p>
            <a:pPr>
              <a:defRPr/>
            </a:pPr>
            <a:fld id="{C763772B-41F9-4129-AFFF-72855C50BC2C}" type="datetime1">
              <a:rPr lang="tr-TR"/>
              <a:pPr>
                <a:defRPr/>
              </a:pPr>
              <a:t>19.05.2023</a:t>
            </a:fld>
            <a:endParaRPr lang="tr-TR"/>
          </a:p>
        </p:txBody>
      </p:sp>
      <p:sp>
        <p:nvSpPr>
          <p:cNvPr id="5" name="Rectangle 140"/>
          <p:cNvSpPr>
            <a:spLocks noGrp="1" noChangeArrowheads="1"/>
          </p:cNvSpPr>
          <p:nvPr>
            <p:ph type="ftr" sz="quarter" idx="11"/>
          </p:nvPr>
        </p:nvSpPr>
        <p:spPr>
          <a:ln/>
        </p:spPr>
        <p:txBody>
          <a:bodyPr/>
          <a:lstStyle>
            <a:lvl1pPr>
              <a:defRPr/>
            </a:lvl1pPr>
          </a:lstStyle>
          <a:p>
            <a:pPr>
              <a:defRPr/>
            </a:pPr>
            <a:endParaRPr lang="tr-TR"/>
          </a:p>
        </p:txBody>
      </p:sp>
      <p:sp>
        <p:nvSpPr>
          <p:cNvPr id="6" name="Rectangle 141"/>
          <p:cNvSpPr>
            <a:spLocks noGrp="1" noChangeArrowheads="1"/>
          </p:cNvSpPr>
          <p:nvPr>
            <p:ph type="sldNum" sz="quarter" idx="12"/>
          </p:nvPr>
        </p:nvSpPr>
        <p:spPr>
          <a:ln/>
        </p:spPr>
        <p:txBody>
          <a:bodyPr/>
          <a:lstStyle>
            <a:lvl1pPr>
              <a:defRPr/>
            </a:lvl1pPr>
          </a:lstStyle>
          <a:p>
            <a:fld id="{7287858F-2E7A-4FA6-96C6-0F3BBFE9FBA0}" type="slidenum">
              <a:rPr lang="tr-TR" altLang="tr-TR"/>
              <a:pPr/>
              <a:t>‹#›</a:t>
            </a:fld>
            <a:endParaRPr lang="tr-TR" altLang="tr-TR"/>
          </a:p>
        </p:txBody>
      </p:sp>
    </p:spTree>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39"/>
          <p:cNvSpPr>
            <a:spLocks noGrp="1" noChangeArrowheads="1"/>
          </p:cNvSpPr>
          <p:nvPr>
            <p:ph type="dt" sz="half" idx="10"/>
          </p:nvPr>
        </p:nvSpPr>
        <p:spPr>
          <a:ln/>
        </p:spPr>
        <p:txBody>
          <a:bodyPr/>
          <a:lstStyle>
            <a:lvl1pPr>
              <a:defRPr/>
            </a:lvl1pPr>
          </a:lstStyle>
          <a:p>
            <a:pPr>
              <a:defRPr/>
            </a:pPr>
            <a:fld id="{C65CC815-ED76-47DF-B2A6-00DA49CC7203}" type="datetime1">
              <a:rPr lang="tr-TR"/>
              <a:pPr>
                <a:defRPr/>
              </a:pPr>
              <a:t>19.05.2023</a:t>
            </a:fld>
            <a:endParaRPr lang="tr-TR"/>
          </a:p>
        </p:txBody>
      </p:sp>
      <p:sp>
        <p:nvSpPr>
          <p:cNvPr id="5" name="Rectangle 140"/>
          <p:cNvSpPr>
            <a:spLocks noGrp="1" noChangeArrowheads="1"/>
          </p:cNvSpPr>
          <p:nvPr>
            <p:ph type="ftr" sz="quarter" idx="11"/>
          </p:nvPr>
        </p:nvSpPr>
        <p:spPr>
          <a:ln/>
        </p:spPr>
        <p:txBody>
          <a:bodyPr/>
          <a:lstStyle>
            <a:lvl1pPr>
              <a:defRPr/>
            </a:lvl1pPr>
          </a:lstStyle>
          <a:p>
            <a:pPr>
              <a:defRPr/>
            </a:pPr>
            <a:endParaRPr lang="tr-TR"/>
          </a:p>
        </p:txBody>
      </p:sp>
      <p:sp>
        <p:nvSpPr>
          <p:cNvPr id="6" name="Rectangle 141"/>
          <p:cNvSpPr>
            <a:spLocks noGrp="1" noChangeArrowheads="1"/>
          </p:cNvSpPr>
          <p:nvPr>
            <p:ph type="sldNum" sz="quarter" idx="12"/>
          </p:nvPr>
        </p:nvSpPr>
        <p:spPr>
          <a:ln/>
        </p:spPr>
        <p:txBody>
          <a:bodyPr/>
          <a:lstStyle>
            <a:lvl1pPr>
              <a:defRPr/>
            </a:lvl1pPr>
          </a:lstStyle>
          <a:p>
            <a:fld id="{BB3C93DC-A1F5-4185-9EBA-49FF00D555D7}" type="slidenum">
              <a:rPr lang="tr-TR" altLang="tr-TR"/>
              <a:pPr/>
              <a:t>‹#›</a:t>
            </a:fld>
            <a:endParaRPr lang="tr-TR" altLang="tr-TR"/>
          </a:p>
        </p:txBody>
      </p:sp>
    </p:spTree>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39"/>
          <p:cNvSpPr>
            <a:spLocks noGrp="1" noChangeArrowheads="1"/>
          </p:cNvSpPr>
          <p:nvPr>
            <p:ph type="dt" sz="half" idx="10"/>
          </p:nvPr>
        </p:nvSpPr>
        <p:spPr>
          <a:ln/>
        </p:spPr>
        <p:txBody>
          <a:bodyPr/>
          <a:lstStyle>
            <a:lvl1pPr>
              <a:defRPr/>
            </a:lvl1pPr>
          </a:lstStyle>
          <a:p>
            <a:pPr>
              <a:defRPr/>
            </a:pPr>
            <a:fld id="{1CC3D7E3-4696-44CB-8D42-2EDB22CD2EA1}" type="datetime1">
              <a:rPr lang="tr-TR"/>
              <a:pPr>
                <a:defRPr/>
              </a:pPr>
              <a:t>19.05.2023</a:t>
            </a:fld>
            <a:endParaRPr lang="tr-TR"/>
          </a:p>
        </p:txBody>
      </p:sp>
      <p:sp>
        <p:nvSpPr>
          <p:cNvPr id="6" name="Rectangle 140"/>
          <p:cNvSpPr>
            <a:spLocks noGrp="1" noChangeArrowheads="1"/>
          </p:cNvSpPr>
          <p:nvPr>
            <p:ph type="ftr" sz="quarter" idx="11"/>
          </p:nvPr>
        </p:nvSpPr>
        <p:spPr>
          <a:ln/>
        </p:spPr>
        <p:txBody>
          <a:bodyPr/>
          <a:lstStyle>
            <a:lvl1pPr>
              <a:defRPr/>
            </a:lvl1pPr>
          </a:lstStyle>
          <a:p>
            <a:pPr>
              <a:defRPr/>
            </a:pPr>
            <a:endParaRPr lang="tr-TR"/>
          </a:p>
        </p:txBody>
      </p:sp>
      <p:sp>
        <p:nvSpPr>
          <p:cNvPr id="7" name="Rectangle 141"/>
          <p:cNvSpPr>
            <a:spLocks noGrp="1" noChangeArrowheads="1"/>
          </p:cNvSpPr>
          <p:nvPr>
            <p:ph type="sldNum" sz="quarter" idx="12"/>
          </p:nvPr>
        </p:nvSpPr>
        <p:spPr>
          <a:ln/>
        </p:spPr>
        <p:txBody>
          <a:bodyPr/>
          <a:lstStyle>
            <a:lvl1pPr>
              <a:defRPr/>
            </a:lvl1pPr>
          </a:lstStyle>
          <a:p>
            <a:fld id="{2CD8649C-90E1-47B6-BE6B-BF5D61188BBB}" type="slidenum">
              <a:rPr lang="tr-TR" altLang="tr-TR"/>
              <a:pPr/>
              <a:t>‹#›</a:t>
            </a:fld>
            <a:endParaRPr lang="tr-TR" altLang="tr-TR"/>
          </a:p>
        </p:txBody>
      </p:sp>
    </p:spTree>
  </p:cSld>
  <p:clrMapOvr>
    <a:masterClrMapping/>
  </p:clrMapOvr>
  <p:transition>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39"/>
          <p:cNvSpPr>
            <a:spLocks noGrp="1" noChangeArrowheads="1"/>
          </p:cNvSpPr>
          <p:nvPr>
            <p:ph type="dt" sz="half" idx="10"/>
          </p:nvPr>
        </p:nvSpPr>
        <p:spPr>
          <a:ln/>
        </p:spPr>
        <p:txBody>
          <a:bodyPr/>
          <a:lstStyle>
            <a:lvl1pPr>
              <a:defRPr/>
            </a:lvl1pPr>
          </a:lstStyle>
          <a:p>
            <a:pPr>
              <a:defRPr/>
            </a:pPr>
            <a:fld id="{F5042FE0-E425-447E-AD4A-C8397D48E541}" type="datetime1">
              <a:rPr lang="tr-TR"/>
              <a:pPr>
                <a:defRPr/>
              </a:pPr>
              <a:t>19.05.2023</a:t>
            </a:fld>
            <a:endParaRPr lang="tr-TR"/>
          </a:p>
        </p:txBody>
      </p:sp>
      <p:sp>
        <p:nvSpPr>
          <p:cNvPr id="8" name="Rectangle 140"/>
          <p:cNvSpPr>
            <a:spLocks noGrp="1" noChangeArrowheads="1"/>
          </p:cNvSpPr>
          <p:nvPr>
            <p:ph type="ftr" sz="quarter" idx="11"/>
          </p:nvPr>
        </p:nvSpPr>
        <p:spPr>
          <a:ln/>
        </p:spPr>
        <p:txBody>
          <a:bodyPr/>
          <a:lstStyle>
            <a:lvl1pPr>
              <a:defRPr/>
            </a:lvl1pPr>
          </a:lstStyle>
          <a:p>
            <a:pPr>
              <a:defRPr/>
            </a:pPr>
            <a:endParaRPr lang="tr-TR"/>
          </a:p>
        </p:txBody>
      </p:sp>
      <p:sp>
        <p:nvSpPr>
          <p:cNvPr id="9" name="Rectangle 141"/>
          <p:cNvSpPr>
            <a:spLocks noGrp="1" noChangeArrowheads="1"/>
          </p:cNvSpPr>
          <p:nvPr>
            <p:ph type="sldNum" sz="quarter" idx="12"/>
          </p:nvPr>
        </p:nvSpPr>
        <p:spPr>
          <a:ln/>
        </p:spPr>
        <p:txBody>
          <a:bodyPr/>
          <a:lstStyle>
            <a:lvl1pPr>
              <a:defRPr/>
            </a:lvl1pPr>
          </a:lstStyle>
          <a:p>
            <a:fld id="{08ECA342-D10A-4466-B39D-EAD2C88E161C}" type="slidenum">
              <a:rPr lang="tr-TR" altLang="tr-TR"/>
              <a:pPr/>
              <a:t>‹#›</a:t>
            </a:fld>
            <a:endParaRPr lang="tr-TR" altLang="tr-TR"/>
          </a:p>
        </p:txBody>
      </p:sp>
    </p:spTree>
  </p:cSld>
  <p:clrMapOvr>
    <a:masterClrMapping/>
  </p:clrMapOvr>
  <p:transition>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39"/>
          <p:cNvSpPr>
            <a:spLocks noGrp="1" noChangeArrowheads="1"/>
          </p:cNvSpPr>
          <p:nvPr>
            <p:ph type="dt" sz="half" idx="10"/>
          </p:nvPr>
        </p:nvSpPr>
        <p:spPr>
          <a:ln/>
        </p:spPr>
        <p:txBody>
          <a:bodyPr/>
          <a:lstStyle>
            <a:lvl1pPr>
              <a:defRPr/>
            </a:lvl1pPr>
          </a:lstStyle>
          <a:p>
            <a:pPr>
              <a:defRPr/>
            </a:pPr>
            <a:fld id="{4706B7A1-1F21-4554-82F7-5E130D42D11F}" type="datetime1">
              <a:rPr lang="tr-TR"/>
              <a:pPr>
                <a:defRPr/>
              </a:pPr>
              <a:t>19.05.2023</a:t>
            </a:fld>
            <a:endParaRPr lang="tr-TR"/>
          </a:p>
        </p:txBody>
      </p:sp>
      <p:sp>
        <p:nvSpPr>
          <p:cNvPr id="4" name="Rectangle 140"/>
          <p:cNvSpPr>
            <a:spLocks noGrp="1" noChangeArrowheads="1"/>
          </p:cNvSpPr>
          <p:nvPr>
            <p:ph type="ftr" sz="quarter" idx="11"/>
          </p:nvPr>
        </p:nvSpPr>
        <p:spPr>
          <a:ln/>
        </p:spPr>
        <p:txBody>
          <a:bodyPr/>
          <a:lstStyle>
            <a:lvl1pPr>
              <a:defRPr/>
            </a:lvl1pPr>
          </a:lstStyle>
          <a:p>
            <a:pPr>
              <a:defRPr/>
            </a:pPr>
            <a:endParaRPr lang="tr-TR"/>
          </a:p>
        </p:txBody>
      </p:sp>
      <p:sp>
        <p:nvSpPr>
          <p:cNvPr id="5" name="Rectangle 141"/>
          <p:cNvSpPr>
            <a:spLocks noGrp="1" noChangeArrowheads="1"/>
          </p:cNvSpPr>
          <p:nvPr>
            <p:ph type="sldNum" sz="quarter" idx="12"/>
          </p:nvPr>
        </p:nvSpPr>
        <p:spPr>
          <a:ln/>
        </p:spPr>
        <p:txBody>
          <a:bodyPr/>
          <a:lstStyle>
            <a:lvl1pPr>
              <a:defRPr/>
            </a:lvl1pPr>
          </a:lstStyle>
          <a:p>
            <a:fld id="{ED0A3538-3D51-4132-9FE7-EE63C99FF633}" type="slidenum">
              <a:rPr lang="tr-TR" altLang="tr-TR"/>
              <a:pPr/>
              <a:t>‹#›</a:t>
            </a:fld>
            <a:endParaRPr lang="tr-TR" altLang="tr-TR"/>
          </a:p>
        </p:txBody>
      </p:sp>
    </p:spTree>
  </p:cSld>
  <p:clrMapOvr>
    <a:masterClrMapping/>
  </p:clrMapOvr>
  <p:transition>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fld id="{DBFA6B93-C1E1-4AAC-A723-B125A5A091C2}" type="datetime1">
              <a:rPr lang="tr-TR"/>
              <a:pPr>
                <a:defRPr/>
              </a:pPr>
              <a:t>19.05.2023</a:t>
            </a:fld>
            <a:endParaRPr lang="tr-TR"/>
          </a:p>
        </p:txBody>
      </p:sp>
      <p:sp>
        <p:nvSpPr>
          <p:cNvPr id="3" name="Rectangle 140"/>
          <p:cNvSpPr>
            <a:spLocks noGrp="1" noChangeArrowheads="1"/>
          </p:cNvSpPr>
          <p:nvPr>
            <p:ph type="ftr" sz="quarter" idx="11"/>
          </p:nvPr>
        </p:nvSpPr>
        <p:spPr>
          <a:ln/>
        </p:spPr>
        <p:txBody>
          <a:bodyPr/>
          <a:lstStyle>
            <a:lvl1pPr>
              <a:defRPr/>
            </a:lvl1pPr>
          </a:lstStyle>
          <a:p>
            <a:pPr>
              <a:defRPr/>
            </a:pPr>
            <a:endParaRPr lang="tr-TR"/>
          </a:p>
        </p:txBody>
      </p:sp>
      <p:sp>
        <p:nvSpPr>
          <p:cNvPr id="4" name="Rectangle 141"/>
          <p:cNvSpPr>
            <a:spLocks noGrp="1" noChangeArrowheads="1"/>
          </p:cNvSpPr>
          <p:nvPr>
            <p:ph type="sldNum" sz="quarter" idx="12"/>
          </p:nvPr>
        </p:nvSpPr>
        <p:spPr>
          <a:ln/>
        </p:spPr>
        <p:txBody>
          <a:bodyPr/>
          <a:lstStyle>
            <a:lvl1pPr>
              <a:defRPr/>
            </a:lvl1pPr>
          </a:lstStyle>
          <a:p>
            <a:fld id="{1C6E7A20-3DBD-4C2F-A01E-EFC5E0BAF7BC}" type="slidenum">
              <a:rPr lang="tr-TR" altLang="tr-TR"/>
              <a:pPr/>
              <a:t>‹#›</a:t>
            </a:fld>
            <a:endParaRPr lang="tr-TR" altLang="tr-TR"/>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88F588EC-830B-420B-B9DF-62AAA38664F3}" type="slidenum">
              <a:rPr lang="en-US" altLang="tr-TR"/>
              <a:pPr/>
              <a:t>‹#›</a:t>
            </a:fld>
            <a:endParaRPr lang="en-US" altLang="tr-TR"/>
          </a:p>
        </p:txBody>
      </p:sp>
    </p:spTree>
  </p:cSld>
  <p:clrMapOvr>
    <a:masterClrMapping/>
  </p:clrMapOvr>
  <p:transition>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39"/>
          <p:cNvSpPr>
            <a:spLocks noGrp="1" noChangeArrowheads="1"/>
          </p:cNvSpPr>
          <p:nvPr>
            <p:ph type="dt" sz="half" idx="10"/>
          </p:nvPr>
        </p:nvSpPr>
        <p:spPr>
          <a:ln/>
        </p:spPr>
        <p:txBody>
          <a:bodyPr/>
          <a:lstStyle>
            <a:lvl1pPr>
              <a:defRPr/>
            </a:lvl1pPr>
          </a:lstStyle>
          <a:p>
            <a:pPr>
              <a:defRPr/>
            </a:pPr>
            <a:fld id="{F0AB2E1E-D966-4A3E-B5B0-E7BBE50AB904}" type="datetime1">
              <a:rPr lang="tr-TR"/>
              <a:pPr>
                <a:defRPr/>
              </a:pPr>
              <a:t>19.05.2023</a:t>
            </a:fld>
            <a:endParaRPr lang="tr-TR"/>
          </a:p>
        </p:txBody>
      </p:sp>
      <p:sp>
        <p:nvSpPr>
          <p:cNvPr id="6" name="Rectangle 140"/>
          <p:cNvSpPr>
            <a:spLocks noGrp="1" noChangeArrowheads="1"/>
          </p:cNvSpPr>
          <p:nvPr>
            <p:ph type="ftr" sz="quarter" idx="11"/>
          </p:nvPr>
        </p:nvSpPr>
        <p:spPr>
          <a:ln/>
        </p:spPr>
        <p:txBody>
          <a:bodyPr/>
          <a:lstStyle>
            <a:lvl1pPr>
              <a:defRPr/>
            </a:lvl1pPr>
          </a:lstStyle>
          <a:p>
            <a:pPr>
              <a:defRPr/>
            </a:pPr>
            <a:endParaRPr lang="tr-TR"/>
          </a:p>
        </p:txBody>
      </p:sp>
      <p:sp>
        <p:nvSpPr>
          <p:cNvPr id="7" name="Rectangle 141"/>
          <p:cNvSpPr>
            <a:spLocks noGrp="1" noChangeArrowheads="1"/>
          </p:cNvSpPr>
          <p:nvPr>
            <p:ph type="sldNum" sz="quarter" idx="12"/>
          </p:nvPr>
        </p:nvSpPr>
        <p:spPr>
          <a:ln/>
        </p:spPr>
        <p:txBody>
          <a:bodyPr/>
          <a:lstStyle>
            <a:lvl1pPr>
              <a:defRPr/>
            </a:lvl1pPr>
          </a:lstStyle>
          <a:p>
            <a:fld id="{F5E63147-519E-495C-A6F9-D2FE108B8B6F}" type="slidenum">
              <a:rPr lang="tr-TR" altLang="tr-TR"/>
              <a:pPr/>
              <a:t>‹#›</a:t>
            </a:fld>
            <a:endParaRPr lang="tr-TR" altLang="tr-TR"/>
          </a:p>
        </p:txBody>
      </p:sp>
    </p:spTree>
  </p:cSld>
  <p:clrMapOvr>
    <a:masterClrMapping/>
  </p:clrMapOvr>
  <p:transition>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39"/>
          <p:cNvSpPr>
            <a:spLocks noGrp="1" noChangeArrowheads="1"/>
          </p:cNvSpPr>
          <p:nvPr>
            <p:ph type="dt" sz="half" idx="10"/>
          </p:nvPr>
        </p:nvSpPr>
        <p:spPr>
          <a:ln/>
        </p:spPr>
        <p:txBody>
          <a:bodyPr/>
          <a:lstStyle>
            <a:lvl1pPr>
              <a:defRPr/>
            </a:lvl1pPr>
          </a:lstStyle>
          <a:p>
            <a:pPr>
              <a:defRPr/>
            </a:pPr>
            <a:fld id="{4223EF13-F125-422A-B703-C3BC7C75ED44}" type="datetime1">
              <a:rPr lang="tr-TR"/>
              <a:pPr>
                <a:defRPr/>
              </a:pPr>
              <a:t>19.05.2023</a:t>
            </a:fld>
            <a:endParaRPr lang="tr-TR"/>
          </a:p>
        </p:txBody>
      </p:sp>
      <p:sp>
        <p:nvSpPr>
          <p:cNvPr id="6" name="Rectangle 140"/>
          <p:cNvSpPr>
            <a:spLocks noGrp="1" noChangeArrowheads="1"/>
          </p:cNvSpPr>
          <p:nvPr>
            <p:ph type="ftr" sz="quarter" idx="11"/>
          </p:nvPr>
        </p:nvSpPr>
        <p:spPr>
          <a:ln/>
        </p:spPr>
        <p:txBody>
          <a:bodyPr/>
          <a:lstStyle>
            <a:lvl1pPr>
              <a:defRPr/>
            </a:lvl1pPr>
          </a:lstStyle>
          <a:p>
            <a:pPr>
              <a:defRPr/>
            </a:pPr>
            <a:endParaRPr lang="tr-TR"/>
          </a:p>
        </p:txBody>
      </p:sp>
      <p:sp>
        <p:nvSpPr>
          <p:cNvPr id="7" name="Rectangle 141"/>
          <p:cNvSpPr>
            <a:spLocks noGrp="1" noChangeArrowheads="1"/>
          </p:cNvSpPr>
          <p:nvPr>
            <p:ph type="sldNum" sz="quarter" idx="12"/>
          </p:nvPr>
        </p:nvSpPr>
        <p:spPr>
          <a:ln/>
        </p:spPr>
        <p:txBody>
          <a:bodyPr/>
          <a:lstStyle>
            <a:lvl1pPr>
              <a:defRPr/>
            </a:lvl1pPr>
          </a:lstStyle>
          <a:p>
            <a:fld id="{82DC16ED-2E3C-48D3-8992-CF53CA120936}" type="slidenum">
              <a:rPr lang="tr-TR" altLang="tr-TR"/>
              <a:pPr/>
              <a:t>‹#›</a:t>
            </a:fld>
            <a:endParaRPr lang="tr-TR" altLang="tr-TR"/>
          </a:p>
        </p:txBody>
      </p:sp>
    </p:spTree>
  </p:cSld>
  <p:clrMapOvr>
    <a:masterClrMapping/>
  </p:clrMapOvr>
  <p:transition>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9"/>
          <p:cNvSpPr>
            <a:spLocks noGrp="1" noChangeArrowheads="1"/>
          </p:cNvSpPr>
          <p:nvPr>
            <p:ph type="dt" sz="half" idx="10"/>
          </p:nvPr>
        </p:nvSpPr>
        <p:spPr>
          <a:ln/>
        </p:spPr>
        <p:txBody>
          <a:bodyPr/>
          <a:lstStyle>
            <a:lvl1pPr>
              <a:defRPr/>
            </a:lvl1pPr>
          </a:lstStyle>
          <a:p>
            <a:pPr>
              <a:defRPr/>
            </a:pPr>
            <a:fld id="{DF8BAEE6-4D53-42CE-9C0F-9FD54169E4C5}" type="datetime1">
              <a:rPr lang="tr-TR"/>
              <a:pPr>
                <a:defRPr/>
              </a:pPr>
              <a:t>19.05.2023</a:t>
            </a:fld>
            <a:endParaRPr lang="tr-TR"/>
          </a:p>
        </p:txBody>
      </p:sp>
      <p:sp>
        <p:nvSpPr>
          <p:cNvPr id="5" name="Rectangle 140"/>
          <p:cNvSpPr>
            <a:spLocks noGrp="1" noChangeArrowheads="1"/>
          </p:cNvSpPr>
          <p:nvPr>
            <p:ph type="ftr" sz="quarter" idx="11"/>
          </p:nvPr>
        </p:nvSpPr>
        <p:spPr>
          <a:ln/>
        </p:spPr>
        <p:txBody>
          <a:bodyPr/>
          <a:lstStyle>
            <a:lvl1pPr>
              <a:defRPr/>
            </a:lvl1pPr>
          </a:lstStyle>
          <a:p>
            <a:pPr>
              <a:defRPr/>
            </a:pPr>
            <a:endParaRPr lang="tr-TR"/>
          </a:p>
        </p:txBody>
      </p:sp>
      <p:sp>
        <p:nvSpPr>
          <p:cNvPr id="6" name="Rectangle 141"/>
          <p:cNvSpPr>
            <a:spLocks noGrp="1" noChangeArrowheads="1"/>
          </p:cNvSpPr>
          <p:nvPr>
            <p:ph type="sldNum" sz="quarter" idx="12"/>
          </p:nvPr>
        </p:nvSpPr>
        <p:spPr>
          <a:ln/>
        </p:spPr>
        <p:txBody>
          <a:bodyPr/>
          <a:lstStyle>
            <a:lvl1pPr>
              <a:defRPr/>
            </a:lvl1pPr>
          </a:lstStyle>
          <a:p>
            <a:fld id="{51CD29F3-EE93-45A4-B22A-FE296ECD6FAF}" type="slidenum">
              <a:rPr lang="tr-TR" altLang="tr-TR"/>
              <a:pPr/>
              <a:t>‹#›</a:t>
            </a:fld>
            <a:endParaRPr lang="tr-TR" altLang="tr-TR"/>
          </a:p>
        </p:txBody>
      </p:sp>
    </p:spTree>
  </p:cSld>
  <p:clrMapOvr>
    <a:masterClrMapping/>
  </p:clrMapOvr>
  <p:transition>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301625"/>
            <a:ext cx="1943100" cy="579437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301625"/>
            <a:ext cx="5676900" cy="57943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9"/>
          <p:cNvSpPr>
            <a:spLocks noGrp="1" noChangeArrowheads="1"/>
          </p:cNvSpPr>
          <p:nvPr>
            <p:ph type="dt" sz="half" idx="10"/>
          </p:nvPr>
        </p:nvSpPr>
        <p:spPr>
          <a:ln/>
        </p:spPr>
        <p:txBody>
          <a:bodyPr/>
          <a:lstStyle>
            <a:lvl1pPr>
              <a:defRPr/>
            </a:lvl1pPr>
          </a:lstStyle>
          <a:p>
            <a:pPr>
              <a:defRPr/>
            </a:pPr>
            <a:fld id="{2DD0B24B-13C4-494F-BA3A-50E12F94186B}" type="datetime1">
              <a:rPr lang="tr-TR"/>
              <a:pPr>
                <a:defRPr/>
              </a:pPr>
              <a:t>19.05.2023</a:t>
            </a:fld>
            <a:endParaRPr lang="tr-TR"/>
          </a:p>
        </p:txBody>
      </p:sp>
      <p:sp>
        <p:nvSpPr>
          <p:cNvPr id="5" name="Rectangle 140"/>
          <p:cNvSpPr>
            <a:spLocks noGrp="1" noChangeArrowheads="1"/>
          </p:cNvSpPr>
          <p:nvPr>
            <p:ph type="ftr" sz="quarter" idx="11"/>
          </p:nvPr>
        </p:nvSpPr>
        <p:spPr>
          <a:ln/>
        </p:spPr>
        <p:txBody>
          <a:bodyPr/>
          <a:lstStyle>
            <a:lvl1pPr>
              <a:defRPr/>
            </a:lvl1pPr>
          </a:lstStyle>
          <a:p>
            <a:pPr>
              <a:defRPr/>
            </a:pPr>
            <a:endParaRPr lang="tr-TR"/>
          </a:p>
        </p:txBody>
      </p:sp>
      <p:sp>
        <p:nvSpPr>
          <p:cNvPr id="6" name="Rectangle 141"/>
          <p:cNvSpPr>
            <a:spLocks noGrp="1" noChangeArrowheads="1"/>
          </p:cNvSpPr>
          <p:nvPr>
            <p:ph type="sldNum" sz="quarter" idx="12"/>
          </p:nvPr>
        </p:nvSpPr>
        <p:spPr>
          <a:ln/>
        </p:spPr>
        <p:txBody>
          <a:bodyPr/>
          <a:lstStyle>
            <a:lvl1pPr>
              <a:defRPr/>
            </a:lvl1pPr>
          </a:lstStyle>
          <a:p>
            <a:fld id="{3C2E6F72-2405-43A1-AFA7-CBB58BEEED7C}" type="slidenum">
              <a:rPr lang="tr-TR" altLang="tr-TR"/>
              <a:pPr/>
              <a:t>‹#›</a:t>
            </a:fld>
            <a:endParaRPr lang="tr-TR" altLang="tr-TR"/>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F443AD71-04D7-43D8-885B-0DF677836B65}" type="slidenum">
              <a:rPr lang="en-US" altLang="tr-TR"/>
              <a:pPr/>
              <a:t>‹#›</a:t>
            </a:fld>
            <a:endParaRPr lang="en-US" altLang="tr-TR"/>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fld id="{CB7DFF7A-9495-4D70-B1B9-ADE4ED9C3249}" type="slidenum">
              <a:rPr lang="en-US" altLang="tr-TR"/>
              <a:pPr/>
              <a:t>‹#›</a:t>
            </a:fld>
            <a:endParaRPr lang="en-US" altLang="tr-TR"/>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9"/>
          <p:cNvSpPr>
            <a:spLocks noGrp="1" noChangeArrowheads="1"/>
          </p:cNvSpPr>
          <p:nvPr>
            <p:ph type="ftr" sz="quarter" idx="10"/>
          </p:nvPr>
        </p:nvSpPr>
        <p:spPr>
          <a:ln/>
        </p:spPr>
        <p:txBody>
          <a:bodyPr/>
          <a:lstStyle>
            <a:lvl1pPr>
              <a:defRPr/>
            </a:lvl1pPr>
          </a:lstStyle>
          <a:p>
            <a:pPr>
              <a:defRPr/>
            </a:pPr>
            <a:endParaRPr lang="en-US"/>
          </a:p>
        </p:txBody>
      </p:sp>
      <p:sp>
        <p:nvSpPr>
          <p:cNvPr id="8" name="Rectangle 10"/>
          <p:cNvSpPr>
            <a:spLocks noGrp="1" noChangeArrowheads="1"/>
          </p:cNvSpPr>
          <p:nvPr>
            <p:ph type="sldNum" sz="quarter" idx="11"/>
          </p:nvPr>
        </p:nvSpPr>
        <p:spPr>
          <a:ln/>
        </p:spPr>
        <p:txBody>
          <a:bodyPr/>
          <a:lstStyle>
            <a:lvl1pPr>
              <a:defRPr/>
            </a:lvl1pPr>
          </a:lstStyle>
          <a:p>
            <a:fld id="{3E9A5550-77EF-4946-B2AE-630279552224}" type="slidenum">
              <a:rPr lang="en-US" altLang="tr-TR"/>
              <a:pPr/>
              <a:t>‹#›</a:t>
            </a:fld>
            <a:endParaRPr lang="en-US" altLang="tr-TR"/>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9"/>
          <p:cNvSpPr>
            <a:spLocks noGrp="1" noChangeArrowheads="1"/>
          </p:cNvSpPr>
          <p:nvPr>
            <p:ph type="ftr" sz="quarter" idx="10"/>
          </p:nvPr>
        </p:nvSpPr>
        <p:spPr>
          <a:ln/>
        </p:spPr>
        <p:txBody>
          <a:bodyPr/>
          <a:lstStyle>
            <a:lvl1pPr>
              <a:defRPr/>
            </a:lvl1pPr>
          </a:lstStyle>
          <a:p>
            <a:pPr>
              <a:defRPr/>
            </a:pPr>
            <a:endParaRPr lang="en-US"/>
          </a:p>
        </p:txBody>
      </p:sp>
      <p:sp>
        <p:nvSpPr>
          <p:cNvPr id="4" name="Rectangle 10"/>
          <p:cNvSpPr>
            <a:spLocks noGrp="1" noChangeArrowheads="1"/>
          </p:cNvSpPr>
          <p:nvPr>
            <p:ph type="sldNum" sz="quarter" idx="11"/>
          </p:nvPr>
        </p:nvSpPr>
        <p:spPr>
          <a:ln/>
        </p:spPr>
        <p:txBody>
          <a:bodyPr/>
          <a:lstStyle>
            <a:lvl1pPr>
              <a:defRPr/>
            </a:lvl1pPr>
          </a:lstStyle>
          <a:p>
            <a:fld id="{BA678CDE-C8EE-418E-81F1-CC7784E50A56}" type="slidenum">
              <a:rPr lang="en-US" altLang="tr-TR"/>
              <a:pPr/>
              <a:t>‹#›</a:t>
            </a:fld>
            <a:endParaRPr lang="en-US" altLang="tr-TR"/>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a:p>
        </p:txBody>
      </p:sp>
      <p:sp>
        <p:nvSpPr>
          <p:cNvPr id="3" name="Rectangle 10"/>
          <p:cNvSpPr>
            <a:spLocks noGrp="1" noChangeArrowheads="1"/>
          </p:cNvSpPr>
          <p:nvPr>
            <p:ph type="sldNum" sz="quarter" idx="11"/>
          </p:nvPr>
        </p:nvSpPr>
        <p:spPr>
          <a:ln/>
        </p:spPr>
        <p:txBody>
          <a:bodyPr/>
          <a:lstStyle>
            <a:lvl1pPr>
              <a:defRPr/>
            </a:lvl1pPr>
          </a:lstStyle>
          <a:p>
            <a:fld id="{EECFEEF7-A0BB-42AD-A9B1-745CB258E6D9}" type="slidenum">
              <a:rPr lang="en-US" altLang="tr-TR"/>
              <a:pPr/>
              <a:t>‹#›</a:t>
            </a:fld>
            <a:endParaRPr lang="en-US" altLang="tr-TR"/>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fld id="{198974DE-41E9-4D42-A441-E8A32104411B}" type="slidenum">
              <a:rPr lang="en-US" altLang="tr-TR"/>
              <a:pPr/>
              <a:t>‹#›</a:t>
            </a:fld>
            <a:endParaRPr lang="en-US" altLang="tr-TR"/>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fld id="{140DE997-9C42-4739-87E0-3653D14C2B80}" type="slidenum">
              <a:rPr lang="en-US" altLang="tr-TR"/>
              <a:pPr/>
              <a:t>‹#›</a:t>
            </a:fld>
            <a:endParaRPr lang="en-US" altLang="tr-T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eaLnBrk="1" hangingPunct="1">
              <a:defRPr/>
            </a:pPr>
            <a:endParaRPr lang="de-DE" b="0">
              <a:latin typeface="Times New Roman" pitchFamily="18" charset="0"/>
            </a:endParaRPr>
          </a:p>
        </p:txBody>
      </p:sp>
      <p:sp>
        <p:nvSpPr>
          <p:cNvPr id="5123" name="Rectangle 3"/>
          <p:cNvSpPr>
            <a:spLocks noChangeArrowheads="1"/>
          </p:cNvSpPr>
          <p:nvPr/>
        </p:nvSpPr>
        <p:spPr bwMode="auto">
          <a:xfrm>
            <a:off x="152400" y="1752600"/>
            <a:ext cx="4724400" cy="152400"/>
          </a:xfrm>
          <a:prstGeom prst="rect">
            <a:avLst/>
          </a:prstGeom>
          <a:solidFill>
            <a:schemeClr val="accent1">
              <a:alpha val="50195"/>
            </a:schemeClr>
          </a:solidFill>
          <a:ln w="9525">
            <a:noFill/>
            <a:miter lim="800000"/>
            <a:headEnd/>
            <a:tailEnd/>
          </a:ln>
        </p:spPr>
        <p:txBody>
          <a:bodyPr/>
          <a:lstStyle/>
          <a:p>
            <a:pPr eaLnBrk="1" hangingPunct="1"/>
            <a:endParaRPr lang="de-DE" b="0">
              <a:latin typeface="Times New Roman" pitchFamily="18" charset="0"/>
            </a:endParaRPr>
          </a:p>
        </p:txBody>
      </p:sp>
      <p:sp>
        <p:nvSpPr>
          <p:cNvPr id="5124" name="Rectangle 4"/>
          <p:cNvSpPr>
            <a:spLocks noChangeArrowheads="1"/>
          </p:cNvSpPr>
          <p:nvPr/>
        </p:nvSpPr>
        <p:spPr bwMode="auto">
          <a:xfrm>
            <a:off x="685800" y="6629400"/>
            <a:ext cx="3505200" cy="227013"/>
          </a:xfrm>
          <a:prstGeom prst="rect">
            <a:avLst/>
          </a:prstGeom>
          <a:solidFill>
            <a:srgbClr val="FFFF00"/>
          </a:solidFill>
          <a:ln w="9525">
            <a:noFill/>
            <a:miter lim="800000"/>
            <a:headEnd/>
            <a:tailEnd/>
          </a:ln>
        </p:spPr>
        <p:txBody>
          <a:bodyPr/>
          <a:lstStyle/>
          <a:p>
            <a:pPr eaLnBrk="1" hangingPunct="1"/>
            <a:endParaRPr lang="de-DE" b="0">
              <a:latin typeface="Times New Roman" pitchFamily="18" charset="0"/>
            </a:endParaRPr>
          </a:p>
        </p:txBody>
      </p:sp>
      <p:sp>
        <p:nvSpPr>
          <p:cNvPr id="10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eaLnBrk="1" hangingPunct="1">
              <a:defRPr/>
            </a:pPr>
            <a:endParaRPr lang="de-DE" b="0">
              <a:latin typeface="Times New Roman" pitchFamily="18" charset="0"/>
            </a:endParaRPr>
          </a:p>
        </p:txBody>
      </p:sp>
      <p:sp>
        <p:nvSpPr>
          <p:cNvPr id="10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7"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lnSpc>
                <a:spcPct val="100000"/>
              </a:lnSpc>
              <a:spcBef>
                <a:spcPct val="0"/>
              </a:spcBef>
              <a:buFontTx/>
              <a:buNone/>
              <a:defRPr kumimoji="0" sz="1400" b="0">
                <a:latin typeface="+mj-lt"/>
                <a:cs typeface="Arial" charset="0"/>
              </a:defRPr>
            </a:lvl1pPr>
          </a:lstStyle>
          <a:p>
            <a:pPr>
              <a:defRPr/>
            </a:pPr>
            <a:endParaRPr lang="en-US"/>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1400" b="0">
                <a:latin typeface="Times New Roman" pitchFamily="18" charset="0"/>
              </a:defRPr>
            </a:lvl1pPr>
          </a:lstStyle>
          <a:p>
            <a:fld id="{3D216A27-79F6-4129-9419-F9B0BA860CAE}" type="slidenum">
              <a:rPr lang="en-US" altLang="tr-TR"/>
              <a:pPr/>
              <a:t>‹#›</a:t>
            </a:fld>
            <a:endParaRPr lang="en-US" altLang="tr-TR"/>
          </a:p>
        </p:txBody>
      </p:sp>
    </p:spTree>
  </p:cSld>
  <p:clrMap bg1="dk2" tx1="lt1" bg2="dk1" tx2="lt2" accent1="accent1" accent2="accent2" accent3="accent3" accent4="accent4" accent5="accent5" accent6="accent6" hlink="hlink" folHlink="folHlink"/>
  <p:sldLayoutIdLst>
    <p:sldLayoutId id="2147483946"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Lst>
  <p:transition>
    <p:strips dir="rd"/>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6303963" y="0"/>
            <a:ext cx="2840037" cy="3254375"/>
            <a:chOff x="3115" y="0"/>
            <a:chExt cx="2170" cy="2486"/>
          </a:xfrm>
        </p:grpSpPr>
        <p:grpSp>
          <p:nvGrpSpPr>
            <p:cNvPr id="7176" name="Group 3"/>
            <p:cNvGrpSpPr>
              <a:grpSpLocks/>
            </p:cNvGrpSpPr>
            <p:nvPr/>
          </p:nvGrpSpPr>
          <p:grpSpPr bwMode="auto">
            <a:xfrm>
              <a:off x="4080" y="1910"/>
              <a:ext cx="768" cy="576"/>
              <a:chOff x="0" y="0"/>
              <a:chExt cx="768" cy="576"/>
            </a:xfrm>
          </p:grpSpPr>
          <p:sp>
            <p:nvSpPr>
              <p:cNvPr id="7308" name="Oval 4"/>
              <p:cNvSpPr>
                <a:spLocks noChangeArrowheads="1"/>
              </p:cNvSpPr>
              <p:nvPr/>
            </p:nvSpPr>
            <p:spPr bwMode="hidden">
              <a:xfrm>
                <a:off x="3"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7309" name="Oval 5"/>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7177" name="Group 6"/>
            <p:cNvGrpSpPr>
              <a:grpSpLocks/>
            </p:cNvGrpSpPr>
            <p:nvPr/>
          </p:nvGrpSpPr>
          <p:grpSpPr bwMode="auto">
            <a:xfrm>
              <a:off x="4257" y="1103"/>
              <a:ext cx="768" cy="576"/>
              <a:chOff x="0" y="0"/>
              <a:chExt cx="768" cy="576"/>
            </a:xfrm>
          </p:grpSpPr>
          <p:sp>
            <p:nvSpPr>
              <p:cNvPr id="7306" name="Oval 7"/>
              <p:cNvSpPr>
                <a:spLocks noChangeArrowheads="1"/>
              </p:cNvSpPr>
              <p:nvPr/>
            </p:nvSpPr>
            <p:spPr bwMode="hidden">
              <a:xfrm>
                <a:off x="-3" y="3"/>
                <a:ext cx="771"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7307" name="Oval 8"/>
              <p:cNvSpPr>
                <a:spLocks noChangeArrowheads="1"/>
              </p:cNvSpPr>
              <p:nvPr/>
            </p:nvSpPr>
            <p:spPr bwMode="hidden">
              <a:xfrm>
                <a:off x="276" y="254"/>
                <a:ext cx="186" cy="109"/>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7178" name="Group 9"/>
            <p:cNvGrpSpPr>
              <a:grpSpLocks/>
            </p:cNvGrpSpPr>
            <p:nvPr/>
          </p:nvGrpSpPr>
          <p:grpSpPr bwMode="auto">
            <a:xfrm>
              <a:off x="3134" y="0"/>
              <a:ext cx="768" cy="576"/>
              <a:chOff x="0" y="0"/>
              <a:chExt cx="768" cy="576"/>
            </a:xfrm>
          </p:grpSpPr>
          <p:sp>
            <p:nvSpPr>
              <p:cNvPr id="7304"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7305" name="Oval 11"/>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7179" name="Group 12"/>
            <p:cNvGrpSpPr>
              <a:grpSpLocks/>
            </p:cNvGrpSpPr>
            <p:nvPr/>
          </p:nvGrpSpPr>
          <p:grpSpPr bwMode="auto">
            <a:xfrm>
              <a:off x="3115" y="0"/>
              <a:ext cx="2170" cy="1702"/>
              <a:chOff x="3115" y="0"/>
              <a:chExt cx="2170" cy="1702"/>
            </a:xfrm>
          </p:grpSpPr>
          <p:grpSp>
            <p:nvGrpSpPr>
              <p:cNvPr id="7180" name="Group 13"/>
              <p:cNvGrpSpPr>
                <a:grpSpLocks/>
              </p:cNvGrpSpPr>
              <p:nvPr/>
            </p:nvGrpSpPr>
            <p:grpSpPr bwMode="auto">
              <a:xfrm>
                <a:off x="3640" y="308"/>
                <a:ext cx="1145" cy="844"/>
                <a:chOff x="1265" y="814"/>
                <a:chExt cx="2919" cy="2151"/>
              </a:xfrm>
            </p:grpSpPr>
            <p:sp>
              <p:nvSpPr>
                <p:cNvPr id="7302"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7303"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7181" name="Group 16"/>
              <p:cNvGrpSpPr>
                <a:grpSpLocks/>
              </p:cNvGrpSpPr>
              <p:nvPr/>
            </p:nvGrpSpPr>
            <p:grpSpPr bwMode="auto">
              <a:xfrm>
                <a:off x="3115" y="0"/>
                <a:ext cx="2145" cy="1702"/>
                <a:chOff x="3115" y="0"/>
                <a:chExt cx="2145" cy="1702"/>
              </a:xfrm>
            </p:grpSpPr>
            <p:grpSp>
              <p:nvGrpSpPr>
                <p:cNvPr id="7204" name="Group 17"/>
                <p:cNvGrpSpPr>
                  <a:grpSpLocks/>
                </p:cNvGrpSpPr>
                <p:nvPr/>
              </p:nvGrpSpPr>
              <p:grpSpPr bwMode="auto">
                <a:xfrm>
                  <a:off x="4505" y="589"/>
                  <a:ext cx="493" cy="912"/>
                  <a:chOff x="3471" y="1530"/>
                  <a:chExt cx="1258" cy="2327"/>
                </a:xfrm>
              </p:grpSpPr>
              <p:sp>
                <p:nvSpPr>
                  <p:cNvPr id="7300" name="Freeform 18"/>
                  <p:cNvSpPr>
                    <a:spLocks/>
                  </p:cNvSpPr>
                  <p:nvPr/>
                </p:nvSpPr>
                <p:spPr bwMode="hidden">
                  <a:xfrm rot="2711884">
                    <a:off x="2775" y="2236"/>
                    <a:ext cx="1705"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301" name="Freeform 19"/>
                  <p:cNvSpPr>
                    <a:spLocks/>
                  </p:cNvSpPr>
                  <p:nvPr/>
                </p:nvSpPr>
                <p:spPr bwMode="hidden">
                  <a:xfrm rot="2711884">
                    <a:off x="4027" y="3141"/>
                    <a:ext cx="910" cy="4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05" name="Group 20"/>
                <p:cNvGrpSpPr>
                  <a:grpSpLocks/>
                </p:cNvGrpSpPr>
                <p:nvPr/>
              </p:nvGrpSpPr>
              <p:grpSpPr bwMode="auto">
                <a:xfrm>
                  <a:off x="4267" y="781"/>
                  <a:ext cx="966" cy="522"/>
                  <a:chOff x="2864" y="2019"/>
                  <a:chExt cx="2463" cy="1332"/>
                </a:xfrm>
              </p:grpSpPr>
              <p:sp>
                <p:nvSpPr>
                  <p:cNvPr id="7298" name="Freeform 21"/>
                  <p:cNvSpPr>
                    <a:spLocks/>
                  </p:cNvSpPr>
                  <p:nvPr/>
                </p:nvSpPr>
                <p:spPr bwMode="hidden">
                  <a:xfrm rot="2104081">
                    <a:off x="2865" y="2019"/>
                    <a:ext cx="1812"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9" name="Freeform 22"/>
                  <p:cNvSpPr>
                    <a:spLocks/>
                  </p:cNvSpPr>
                  <p:nvPr/>
                </p:nvSpPr>
                <p:spPr bwMode="hidden">
                  <a:xfrm rot="2104081">
                    <a:off x="4352" y="2805"/>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06" name="Group 23"/>
                <p:cNvGrpSpPr>
                  <a:grpSpLocks/>
                </p:cNvGrpSpPr>
                <p:nvPr/>
              </p:nvGrpSpPr>
              <p:grpSpPr bwMode="auto">
                <a:xfrm>
                  <a:off x="4280" y="707"/>
                  <a:ext cx="971" cy="417"/>
                  <a:chOff x="2897" y="1832"/>
                  <a:chExt cx="2477" cy="1064"/>
                </a:xfrm>
              </p:grpSpPr>
              <p:sp>
                <p:nvSpPr>
                  <p:cNvPr id="7296" name="Freeform 24"/>
                  <p:cNvSpPr>
                    <a:spLocks/>
                  </p:cNvSpPr>
                  <p:nvPr/>
                </p:nvSpPr>
                <p:spPr bwMode="hidden">
                  <a:xfrm rot="1582915">
                    <a:off x="2896" y="1832"/>
                    <a:ext cx="1736" cy="30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7" name="Freeform 25"/>
                  <p:cNvSpPr>
                    <a:spLocks/>
                  </p:cNvSpPr>
                  <p:nvPr/>
                </p:nvSpPr>
                <p:spPr bwMode="hidden">
                  <a:xfrm rot="1582915">
                    <a:off x="4443" y="2420"/>
                    <a:ext cx="931" cy="47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07" name="Group 26"/>
                <p:cNvGrpSpPr>
                  <a:grpSpLocks/>
                </p:cNvGrpSpPr>
                <p:nvPr/>
              </p:nvGrpSpPr>
              <p:grpSpPr bwMode="auto">
                <a:xfrm>
                  <a:off x="4291" y="630"/>
                  <a:ext cx="969" cy="364"/>
                  <a:chOff x="2924" y="1636"/>
                  <a:chExt cx="2472" cy="927"/>
                </a:xfrm>
              </p:grpSpPr>
              <p:sp>
                <p:nvSpPr>
                  <p:cNvPr id="7294" name="Freeform 27"/>
                  <p:cNvSpPr>
                    <a:spLocks/>
                  </p:cNvSpPr>
                  <p:nvPr/>
                </p:nvSpPr>
                <p:spPr bwMode="hidden">
                  <a:xfrm rot="1080363">
                    <a:off x="2907" y="1619"/>
                    <a:ext cx="1680" cy="34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5" name="Freeform 28"/>
                  <p:cNvSpPr>
                    <a:spLocks/>
                  </p:cNvSpPr>
                  <p:nvPr/>
                </p:nvSpPr>
                <p:spPr bwMode="hidden">
                  <a:xfrm rot="1080363">
                    <a:off x="4488" y="2030"/>
                    <a:ext cx="891" cy="51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08" name="Group 29"/>
                <p:cNvGrpSpPr>
                  <a:grpSpLocks/>
                </p:cNvGrpSpPr>
                <p:nvPr/>
              </p:nvGrpSpPr>
              <p:grpSpPr bwMode="auto">
                <a:xfrm>
                  <a:off x="4304" y="543"/>
                  <a:ext cx="918" cy="258"/>
                  <a:chOff x="2958" y="1414"/>
                  <a:chExt cx="2342" cy="657"/>
                </a:xfrm>
              </p:grpSpPr>
              <p:sp>
                <p:nvSpPr>
                  <p:cNvPr id="7292" name="Freeform 30"/>
                  <p:cNvSpPr>
                    <a:spLocks/>
                  </p:cNvSpPr>
                  <p:nvPr/>
                </p:nvSpPr>
                <p:spPr bwMode="hidden">
                  <a:xfrm rot="463793">
                    <a:off x="2957" y="1415"/>
                    <a:ext cx="154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3" name="Freeform 31"/>
                  <p:cNvSpPr>
                    <a:spLocks/>
                  </p:cNvSpPr>
                  <p:nvPr/>
                </p:nvSpPr>
                <p:spPr bwMode="hidden">
                  <a:xfrm rot="463793">
                    <a:off x="4470" y="1581"/>
                    <a:ext cx="829" cy="47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09" name="Group 32"/>
                <p:cNvGrpSpPr>
                  <a:grpSpLocks/>
                </p:cNvGrpSpPr>
                <p:nvPr/>
              </p:nvGrpSpPr>
              <p:grpSpPr bwMode="auto">
                <a:xfrm>
                  <a:off x="4314" y="487"/>
                  <a:ext cx="843" cy="134"/>
                  <a:chOff x="2983" y="1269"/>
                  <a:chExt cx="2150" cy="343"/>
                </a:xfrm>
              </p:grpSpPr>
              <p:sp>
                <p:nvSpPr>
                  <p:cNvPr id="7290" name="Freeform 33"/>
                  <p:cNvSpPr>
                    <a:spLocks/>
                  </p:cNvSpPr>
                  <p:nvPr/>
                </p:nvSpPr>
                <p:spPr bwMode="hidden">
                  <a:xfrm rot="-84182">
                    <a:off x="2982" y="1286"/>
                    <a:ext cx="1404" cy="22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1" name="Freeform 34"/>
                  <p:cNvSpPr>
                    <a:spLocks/>
                  </p:cNvSpPr>
                  <p:nvPr/>
                </p:nvSpPr>
                <p:spPr bwMode="hidden">
                  <a:xfrm rot="-84182">
                    <a:off x="4377" y="1252"/>
                    <a:ext cx="755" cy="36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10" name="Group 35"/>
                <p:cNvGrpSpPr>
                  <a:grpSpLocks/>
                </p:cNvGrpSpPr>
                <p:nvPr/>
              </p:nvGrpSpPr>
              <p:grpSpPr bwMode="auto">
                <a:xfrm>
                  <a:off x="4296" y="349"/>
                  <a:ext cx="737" cy="167"/>
                  <a:chOff x="2938" y="917"/>
                  <a:chExt cx="1879" cy="427"/>
                </a:xfrm>
              </p:grpSpPr>
              <p:sp>
                <p:nvSpPr>
                  <p:cNvPr id="7288" name="Freeform 36"/>
                  <p:cNvSpPr>
                    <a:spLocks/>
                  </p:cNvSpPr>
                  <p:nvPr/>
                </p:nvSpPr>
                <p:spPr bwMode="hidden">
                  <a:xfrm rot="-802576">
                    <a:off x="2921" y="1128"/>
                    <a:ext cx="1249" cy="20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89" name="Freeform 37"/>
                  <p:cNvSpPr>
                    <a:spLocks/>
                  </p:cNvSpPr>
                  <p:nvPr/>
                </p:nvSpPr>
                <p:spPr bwMode="hidden">
                  <a:xfrm rot="-802576">
                    <a:off x="4148" y="918"/>
                    <a:ext cx="668"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11" name="Group 38"/>
                <p:cNvGrpSpPr>
                  <a:grpSpLocks/>
                </p:cNvGrpSpPr>
                <p:nvPr/>
              </p:nvGrpSpPr>
              <p:grpSpPr bwMode="auto">
                <a:xfrm>
                  <a:off x="3394" y="637"/>
                  <a:ext cx="493" cy="912"/>
                  <a:chOff x="637" y="1653"/>
                  <a:chExt cx="1257" cy="2326"/>
                </a:xfrm>
              </p:grpSpPr>
              <p:sp>
                <p:nvSpPr>
                  <p:cNvPr id="7286" name="Freeform 39"/>
                  <p:cNvSpPr>
                    <a:spLocks/>
                  </p:cNvSpPr>
                  <p:nvPr/>
                </p:nvSpPr>
                <p:spPr bwMode="hidden">
                  <a:xfrm rot="18888116" flipH="1">
                    <a:off x="873" y="2343"/>
                    <a:ext cx="1726"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87" name="Freeform 40"/>
                  <p:cNvSpPr>
                    <a:spLocks/>
                  </p:cNvSpPr>
                  <p:nvPr/>
                </p:nvSpPr>
                <p:spPr bwMode="hidden">
                  <a:xfrm rot="18888116" flipH="1">
                    <a:off x="419" y="3271"/>
                    <a:ext cx="925"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12" name="Group 41"/>
                <p:cNvGrpSpPr>
                  <a:grpSpLocks/>
                </p:cNvGrpSpPr>
                <p:nvPr/>
              </p:nvGrpSpPr>
              <p:grpSpPr bwMode="auto">
                <a:xfrm>
                  <a:off x="3142" y="850"/>
                  <a:ext cx="966" cy="522"/>
                  <a:chOff x="-5" y="2196"/>
                  <a:chExt cx="2463" cy="1332"/>
                </a:xfrm>
              </p:grpSpPr>
              <p:sp>
                <p:nvSpPr>
                  <p:cNvPr id="7284" name="Freeform 42"/>
                  <p:cNvSpPr>
                    <a:spLocks/>
                  </p:cNvSpPr>
                  <p:nvPr/>
                </p:nvSpPr>
                <p:spPr bwMode="hidden">
                  <a:xfrm rot="19495919" flipH="1">
                    <a:off x="644" y="2196"/>
                    <a:ext cx="1797"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85" name="Freeform 43"/>
                  <p:cNvSpPr>
                    <a:spLocks/>
                  </p:cNvSpPr>
                  <p:nvPr/>
                </p:nvSpPr>
                <p:spPr bwMode="hidden">
                  <a:xfrm rot="19495919" flipH="1">
                    <a:off x="-6" y="2982"/>
                    <a:ext cx="968"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13" name="Group 44"/>
                <p:cNvGrpSpPr>
                  <a:grpSpLocks/>
                </p:cNvGrpSpPr>
                <p:nvPr/>
              </p:nvGrpSpPr>
              <p:grpSpPr bwMode="auto">
                <a:xfrm>
                  <a:off x="3124" y="777"/>
                  <a:ext cx="971" cy="417"/>
                  <a:chOff x="-52" y="2009"/>
                  <a:chExt cx="2477" cy="1064"/>
                </a:xfrm>
              </p:grpSpPr>
              <p:sp>
                <p:nvSpPr>
                  <p:cNvPr id="7282" name="Freeform 45"/>
                  <p:cNvSpPr>
                    <a:spLocks/>
                  </p:cNvSpPr>
                  <p:nvPr/>
                </p:nvSpPr>
                <p:spPr bwMode="hidden">
                  <a:xfrm rot="20017085" flipH="1">
                    <a:off x="689" y="2010"/>
                    <a:ext cx="1736" cy="30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83" name="Freeform 46"/>
                  <p:cNvSpPr>
                    <a:spLocks/>
                  </p:cNvSpPr>
                  <p:nvPr/>
                </p:nvSpPr>
                <p:spPr bwMode="hidden">
                  <a:xfrm rot="20017085" flipH="1">
                    <a:off x="-53" y="2598"/>
                    <a:ext cx="931" cy="45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7214" name="Group 47"/>
                <p:cNvGrpSpPr>
                  <a:grpSpLocks/>
                </p:cNvGrpSpPr>
                <p:nvPr/>
              </p:nvGrpSpPr>
              <p:grpSpPr bwMode="auto">
                <a:xfrm>
                  <a:off x="3115" y="700"/>
                  <a:ext cx="969" cy="363"/>
                  <a:chOff x="-74" y="1813"/>
                  <a:chExt cx="2472" cy="927"/>
                </a:xfrm>
              </p:grpSpPr>
              <p:sp>
                <p:nvSpPr>
                  <p:cNvPr id="7280" name="Freeform 48"/>
                  <p:cNvSpPr>
                    <a:spLocks/>
                  </p:cNvSpPr>
                  <p:nvPr/>
                </p:nvSpPr>
                <p:spPr bwMode="hidden">
                  <a:xfrm rot="20519637" flipH="1">
                    <a:off x="721" y="1812"/>
                    <a:ext cx="1677" cy="32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81" name="Freeform 49"/>
                  <p:cNvSpPr>
                    <a:spLocks/>
                  </p:cNvSpPr>
                  <p:nvPr/>
                </p:nvSpPr>
                <p:spPr bwMode="hidden">
                  <a:xfrm rot="20519637" flipH="1">
                    <a:off x="-74" y="2212"/>
                    <a:ext cx="900" cy="51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7215" name="Group 50"/>
                <p:cNvGrpSpPr>
                  <a:grpSpLocks/>
                </p:cNvGrpSpPr>
                <p:nvPr/>
              </p:nvGrpSpPr>
              <p:grpSpPr bwMode="auto">
                <a:xfrm>
                  <a:off x="3153" y="613"/>
                  <a:ext cx="918" cy="257"/>
                  <a:chOff x="22" y="1591"/>
                  <a:chExt cx="2342" cy="657"/>
                </a:xfrm>
              </p:grpSpPr>
              <p:sp>
                <p:nvSpPr>
                  <p:cNvPr id="7278" name="Freeform 51"/>
                  <p:cNvSpPr>
                    <a:spLocks/>
                  </p:cNvSpPr>
                  <p:nvPr/>
                </p:nvSpPr>
                <p:spPr bwMode="hidden">
                  <a:xfrm rot="21136207" flipH="1">
                    <a:off x="819" y="1574"/>
                    <a:ext cx="154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9" name="Freeform 52"/>
                  <p:cNvSpPr>
                    <a:spLocks/>
                  </p:cNvSpPr>
                  <p:nvPr/>
                </p:nvSpPr>
                <p:spPr bwMode="hidden">
                  <a:xfrm rot="21136207" flipH="1">
                    <a:off x="21" y="1757"/>
                    <a:ext cx="829"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7216" name="Group 53"/>
                <p:cNvGrpSpPr>
                  <a:grpSpLocks/>
                </p:cNvGrpSpPr>
                <p:nvPr/>
              </p:nvGrpSpPr>
              <p:grpSpPr bwMode="auto">
                <a:xfrm>
                  <a:off x="3218" y="556"/>
                  <a:ext cx="843" cy="134"/>
                  <a:chOff x="189" y="1446"/>
                  <a:chExt cx="2150" cy="343"/>
                </a:xfrm>
              </p:grpSpPr>
              <p:sp>
                <p:nvSpPr>
                  <p:cNvPr id="7276" name="Freeform 54"/>
                  <p:cNvSpPr>
                    <a:spLocks/>
                  </p:cNvSpPr>
                  <p:nvPr/>
                </p:nvSpPr>
                <p:spPr bwMode="hidden">
                  <a:xfrm rot="84182" flipH="1">
                    <a:off x="935" y="1463"/>
                    <a:ext cx="1404" cy="22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7" name="Freeform 55"/>
                  <p:cNvSpPr>
                    <a:spLocks/>
                  </p:cNvSpPr>
                  <p:nvPr/>
                </p:nvSpPr>
                <p:spPr bwMode="hidden">
                  <a:xfrm rot="84182" flipH="1">
                    <a:off x="189" y="1429"/>
                    <a:ext cx="755" cy="36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7217" name="Group 56"/>
                <p:cNvGrpSpPr>
                  <a:grpSpLocks/>
                </p:cNvGrpSpPr>
                <p:nvPr/>
              </p:nvGrpSpPr>
              <p:grpSpPr bwMode="auto">
                <a:xfrm>
                  <a:off x="3342" y="418"/>
                  <a:ext cx="737" cy="167"/>
                  <a:chOff x="505" y="1094"/>
                  <a:chExt cx="1879" cy="427"/>
                </a:xfrm>
              </p:grpSpPr>
              <p:sp>
                <p:nvSpPr>
                  <p:cNvPr id="7274" name="Freeform 57"/>
                  <p:cNvSpPr>
                    <a:spLocks/>
                  </p:cNvSpPr>
                  <p:nvPr/>
                </p:nvSpPr>
                <p:spPr bwMode="hidden">
                  <a:xfrm rot="802576" flipH="1">
                    <a:off x="1151" y="1306"/>
                    <a:ext cx="1234"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5" name="Freeform 58"/>
                  <p:cNvSpPr>
                    <a:spLocks/>
                  </p:cNvSpPr>
                  <p:nvPr/>
                </p:nvSpPr>
                <p:spPr bwMode="hidden">
                  <a:xfrm rot="802576" flipH="1">
                    <a:off x="505" y="1095"/>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18" name="Group 59"/>
                <p:cNvGrpSpPr>
                  <a:grpSpLocks/>
                </p:cNvGrpSpPr>
                <p:nvPr/>
              </p:nvGrpSpPr>
              <p:grpSpPr bwMode="auto">
                <a:xfrm>
                  <a:off x="3386" y="341"/>
                  <a:ext cx="725" cy="218"/>
                  <a:chOff x="616" y="899"/>
                  <a:chExt cx="1850" cy="554"/>
                </a:xfrm>
              </p:grpSpPr>
              <p:sp>
                <p:nvSpPr>
                  <p:cNvPr id="7272" name="Freeform 60"/>
                  <p:cNvSpPr>
                    <a:spLocks/>
                  </p:cNvSpPr>
                  <p:nvPr/>
                </p:nvSpPr>
                <p:spPr bwMode="hidden">
                  <a:xfrm rot="1277471" flipH="1">
                    <a:off x="1231" y="1237"/>
                    <a:ext cx="1235"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3" name="Freeform 61"/>
                  <p:cNvSpPr>
                    <a:spLocks/>
                  </p:cNvSpPr>
                  <p:nvPr/>
                </p:nvSpPr>
                <p:spPr bwMode="hidden">
                  <a:xfrm rot="1277471" flipH="1">
                    <a:off x="615" y="898"/>
                    <a:ext cx="662"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19" name="Group 62"/>
                <p:cNvGrpSpPr>
                  <a:grpSpLocks/>
                </p:cNvGrpSpPr>
                <p:nvPr/>
              </p:nvGrpSpPr>
              <p:grpSpPr bwMode="auto">
                <a:xfrm>
                  <a:off x="3472" y="231"/>
                  <a:ext cx="693" cy="291"/>
                  <a:chOff x="3472" y="231"/>
                  <a:chExt cx="693" cy="291"/>
                </a:xfrm>
              </p:grpSpPr>
              <p:sp>
                <p:nvSpPr>
                  <p:cNvPr id="7270" name="Freeform 63"/>
                  <p:cNvSpPr>
                    <a:spLocks/>
                  </p:cNvSpPr>
                  <p:nvPr/>
                </p:nvSpPr>
                <p:spPr bwMode="hidden">
                  <a:xfrm rot="2028410" flipH="1">
                    <a:off x="3679" y="438"/>
                    <a:ext cx="483"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1" name="Freeform 64"/>
                  <p:cNvSpPr>
                    <a:spLocks/>
                  </p:cNvSpPr>
                  <p:nvPr/>
                </p:nvSpPr>
                <p:spPr bwMode="hidden">
                  <a:xfrm rot="2028410" flipH="1">
                    <a:off x="3472" y="228"/>
                    <a:ext cx="260" cy="13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20" name="Group 65"/>
                <p:cNvGrpSpPr>
                  <a:grpSpLocks/>
                </p:cNvGrpSpPr>
                <p:nvPr/>
              </p:nvGrpSpPr>
              <p:grpSpPr bwMode="auto">
                <a:xfrm>
                  <a:off x="3554" y="118"/>
                  <a:ext cx="664" cy="349"/>
                  <a:chOff x="3554" y="118"/>
                  <a:chExt cx="664" cy="349"/>
                </a:xfrm>
              </p:grpSpPr>
              <p:sp>
                <p:nvSpPr>
                  <p:cNvPr id="7268" name="Freeform 66"/>
                  <p:cNvSpPr>
                    <a:spLocks/>
                  </p:cNvSpPr>
                  <p:nvPr/>
                </p:nvSpPr>
                <p:spPr bwMode="hidden">
                  <a:xfrm rot="2664424" flipH="1">
                    <a:off x="3728" y="383"/>
                    <a:ext cx="490"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69" name="Freeform 67"/>
                  <p:cNvSpPr>
                    <a:spLocks/>
                  </p:cNvSpPr>
                  <p:nvPr/>
                </p:nvSpPr>
                <p:spPr bwMode="hidden">
                  <a:xfrm rot="2664424" flipH="1">
                    <a:off x="3554" y="118"/>
                    <a:ext cx="263"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21" name="Group 68"/>
                <p:cNvGrpSpPr>
                  <a:grpSpLocks/>
                </p:cNvGrpSpPr>
                <p:nvPr/>
              </p:nvGrpSpPr>
              <p:grpSpPr bwMode="auto">
                <a:xfrm>
                  <a:off x="3784" y="30"/>
                  <a:ext cx="305" cy="593"/>
                  <a:chOff x="1633" y="104"/>
                  <a:chExt cx="778" cy="1512"/>
                </a:xfrm>
              </p:grpSpPr>
              <p:sp>
                <p:nvSpPr>
                  <p:cNvPr id="7266" name="Freeform 69"/>
                  <p:cNvSpPr>
                    <a:spLocks/>
                  </p:cNvSpPr>
                  <p:nvPr/>
                </p:nvSpPr>
                <p:spPr bwMode="hidden">
                  <a:xfrm rot="3473776" flipH="1">
                    <a:off x="1752" y="958"/>
                    <a:ext cx="1101" cy="21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67" name="Freeform 70"/>
                  <p:cNvSpPr>
                    <a:spLocks/>
                  </p:cNvSpPr>
                  <p:nvPr/>
                </p:nvSpPr>
                <p:spPr bwMode="hidden">
                  <a:xfrm rot="3473776" flipH="1">
                    <a:off x="1505" y="231"/>
                    <a:ext cx="591"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22" name="Group 71"/>
                <p:cNvGrpSpPr>
                  <a:grpSpLocks/>
                </p:cNvGrpSpPr>
                <p:nvPr/>
              </p:nvGrpSpPr>
              <p:grpSpPr bwMode="auto">
                <a:xfrm>
                  <a:off x="3903" y="0"/>
                  <a:ext cx="248" cy="601"/>
                  <a:chOff x="1935" y="28"/>
                  <a:chExt cx="634" cy="1534"/>
                </a:xfrm>
              </p:grpSpPr>
              <p:sp>
                <p:nvSpPr>
                  <p:cNvPr id="7264" name="Freeform 72"/>
                  <p:cNvSpPr>
                    <a:spLocks/>
                  </p:cNvSpPr>
                  <p:nvPr/>
                </p:nvSpPr>
                <p:spPr bwMode="hidden">
                  <a:xfrm rot="4126480" flipH="1">
                    <a:off x="1940" y="916"/>
                    <a:ext cx="1043"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65" name="Freeform 73"/>
                  <p:cNvSpPr>
                    <a:spLocks/>
                  </p:cNvSpPr>
                  <p:nvPr/>
                </p:nvSpPr>
                <p:spPr bwMode="hidden">
                  <a:xfrm rot="4126480" flipH="1">
                    <a:off x="1820"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23" name="Group 74"/>
                <p:cNvGrpSpPr>
                  <a:grpSpLocks/>
                </p:cNvGrpSpPr>
                <p:nvPr/>
              </p:nvGrpSpPr>
              <p:grpSpPr bwMode="auto">
                <a:xfrm>
                  <a:off x="4251" y="252"/>
                  <a:ext cx="723" cy="222"/>
                  <a:chOff x="2822" y="672"/>
                  <a:chExt cx="1845" cy="566"/>
                </a:xfrm>
              </p:grpSpPr>
              <p:sp>
                <p:nvSpPr>
                  <p:cNvPr id="7262" name="Freeform 75"/>
                  <p:cNvSpPr>
                    <a:spLocks/>
                  </p:cNvSpPr>
                  <p:nvPr/>
                </p:nvSpPr>
                <p:spPr bwMode="hidden">
                  <a:xfrm rot="-1325434">
                    <a:off x="2805" y="1022"/>
                    <a:ext cx="1232"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63" name="Freeform 76"/>
                  <p:cNvSpPr>
                    <a:spLocks/>
                  </p:cNvSpPr>
                  <p:nvPr/>
                </p:nvSpPr>
                <p:spPr bwMode="hidden">
                  <a:xfrm rot="-1325434">
                    <a:off x="4003" y="673"/>
                    <a:ext cx="647"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24" name="Group 77"/>
                <p:cNvGrpSpPr>
                  <a:grpSpLocks/>
                </p:cNvGrpSpPr>
                <p:nvPr/>
              </p:nvGrpSpPr>
              <p:grpSpPr bwMode="auto">
                <a:xfrm>
                  <a:off x="4196" y="163"/>
                  <a:ext cx="699" cy="282"/>
                  <a:chOff x="2683" y="445"/>
                  <a:chExt cx="1781" cy="717"/>
                </a:xfrm>
              </p:grpSpPr>
              <p:sp>
                <p:nvSpPr>
                  <p:cNvPr id="7260" name="Freeform 78"/>
                  <p:cNvSpPr>
                    <a:spLocks/>
                  </p:cNvSpPr>
                  <p:nvPr/>
                </p:nvSpPr>
                <p:spPr bwMode="hidden">
                  <a:xfrm rot="-1921064">
                    <a:off x="2682" y="946"/>
                    <a:ext cx="1227"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61" name="Freeform 79"/>
                  <p:cNvSpPr>
                    <a:spLocks/>
                  </p:cNvSpPr>
                  <p:nvPr/>
                </p:nvSpPr>
                <p:spPr bwMode="hidden">
                  <a:xfrm rot="-1921064">
                    <a:off x="3801" y="444"/>
                    <a:ext cx="646"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sp>
              <p:nvSpPr>
                <p:cNvPr id="7225" name="Freeform 80"/>
                <p:cNvSpPr>
                  <a:spLocks/>
                </p:cNvSpPr>
                <p:nvPr/>
              </p:nvSpPr>
              <p:spPr bwMode="hidden">
                <a:xfrm rot="4578755" flipH="1">
                  <a:off x="3968" y="372"/>
                  <a:ext cx="403" cy="5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tr-TR"/>
                </a:p>
              </p:txBody>
            </p:sp>
            <p:sp>
              <p:nvSpPr>
                <p:cNvPr id="7226" name="Freeform 81"/>
                <p:cNvSpPr>
                  <a:spLocks/>
                </p:cNvSpPr>
                <p:nvPr/>
              </p:nvSpPr>
              <p:spPr bwMode="hidden">
                <a:xfrm rot="4578755" flipH="1">
                  <a:off x="3977" y="77"/>
                  <a:ext cx="216" cy="9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nvGrpSpPr>
                <p:cNvPr id="7227" name="Group 82"/>
                <p:cNvGrpSpPr>
                  <a:grpSpLocks/>
                </p:cNvGrpSpPr>
                <p:nvPr/>
              </p:nvGrpSpPr>
              <p:grpSpPr bwMode="auto">
                <a:xfrm>
                  <a:off x="4242" y="5"/>
                  <a:ext cx="251" cy="596"/>
                  <a:chOff x="2800" y="41"/>
                  <a:chExt cx="640" cy="1520"/>
                </a:xfrm>
              </p:grpSpPr>
              <p:sp>
                <p:nvSpPr>
                  <p:cNvPr id="7258" name="Freeform 83"/>
                  <p:cNvSpPr>
                    <a:spLocks/>
                  </p:cNvSpPr>
                  <p:nvPr/>
                </p:nvSpPr>
                <p:spPr bwMode="hidden">
                  <a:xfrm rot="-3857755">
                    <a:off x="2370" y="928"/>
                    <a:ext cx="1045" cy="1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59" name="Freeform 84"/>
                  <p:cNvSpPr>
                    <a:spLocks/>
                  </p:cNvSpPr>
                  <p:nvPr/>
                </p:nvSpPr>
                <p:spPr bwMode="hidden">
                  <a:xfrm rot="-3857755">
                    <a:off x="3013" y="180"/>
                    <a:ext cx="566" cy="28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28" name="Group 85"/>
                <p:cNvGrpSpPr>
                  <a:grpSpLocks/>
                </p:cNvGrpSpPr>
                <p:nvPr/>
              </p:nvGrpSpPr>
              <p:grpSpPr bwMode="auto">
                <a:xfrm>
                  <a:off x="4295" y="53"/>
                  <a:ext cx="398" cy="574"/>
                  <a:chOff x="2934" y="163"/>
                  <a:chExt cx="1017" cy="1464"/>
                </a:xfrm>
              </p:grpSpPr>
              <p:sp>
                <p:nvSpPr>
                  <p:cNvPr id="7256" name="Freeform 86"/>
                  <p:cNvSpPr>
                    <a:spLocks/>
                  </p:cNvSpPr>
                  <p:nvPr/>
                </p:nvSpPr>
                <p:spPr bwMode="hidden">
                  <a:xfrm rot="-2777260">
                    <a:off x="2493" y="915"/>
                    <a:ext cx="1154"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57" name="Freeform 87"/>
                  <p:cNvSpPr>
                    <a:spLocks/>
                  </p:cNvSpPr>
                  <p:nvPr/>
                </p:nvSpPr>
                <p:spPr bwMode="hidden">
                  <a:xfrm rot="-2777260">
                    <a:off x="3431" y="262"/>
                    <a:ext cx="619" cy="42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29" name="Group 88"/>
                <p:cNvGrpSpPr>
                  <a:grpSpLocks/>
                </p:cNvGrpSpPr>
                <p:nvPr/>
              </p:nvGrpSpPr>
              <p:grpSpPr bwMode="auto">
                <a:xfrm>
                  <a:off x="4215" y="2"/>
                  <a:ext cx="95" cy="567"/>
                  <a:chOff x="2730" y="32"/>
                  <a:chExt cx="243" cy="1448"/>
                </a:xfrm>
              </p:grpSpPr>
              <p:sp>
                <p:nvSpPr>
                  <p:cNvPr id="7254" name="Freeform 89"/>
                  <p:cNvSpPr>
                    <a:spLocks/>
                  </p:cNvSpPr>
                  <p:nvPr/>
                </p:nvSpPr>
                <p:spPr bwMode="hidden">
                  <a:xfrm rot="-4903748">
                    <a:off x="2297" y="959"/>
                    <a:ext cx="954" cy="8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55" name="Freeform 90"/>
                  <p:cNvSpPr>
                    <a:spLocks/>
                  </p:cNvSpPr>
                  <p:nvPr/>
                </p:nvSpPr>
                <p:spPr bwMode="hidden">
                  <a:xfrm rot="-4903748">
                    <a:off x="2650" y="222"/>
                    <a:ext cx="511" cy="13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30" name="Group 91"/>
                <p:cNvGrpSpPr>
                  <a:grpSpLocks/>
                </p:cNvGrpSpPr>
                <p:nvPr/>
              </p:nvGrpSpPr>
              <p:grpSpPr bwMode="auto">
                <a:xfrm>
                  <a:off x="3514" y="683"/>
                  <a:ext cx="425" cy="960"/>
                  <a:chOff x="943" y="1769"/>
                  <a:chExt cx="1085" cy="2450"/>
                </a:xfrm>
              </p:grpSpPr>
              <p:sp>
                <p:nvSpPr>
                  <p:cNvPr id="7252" name="Freeform 92"/>
                  <p:cNvSpPr>
                    <a:spLocks/>
                  </p:cNvSpPr>
                  <p:nvPr/>
                </p:nvSpPr>
                <p:spPr bwMode="hidden">
                  <a:xfrm rot="18335692" flipH="1">
                    <a:off x="1009" y="2474"/>
                    <a:ext cx="172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53" name="Freeform 93"/>
                  <p:cNvSpPr>
                    <a:spLocks/>
                  </p:cNvSpPr>
                  <p:nvPr/>
                </p:nvSpPr>
                <p:spPr bwMode="hidden">
                  <a:xfrm rot="18335692" flipH="1">
                    <a:off x="727" y="3495"/>
                    <a:ext cx="922"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1" name="Group 94"/>
                <p:cNvGrpSpPr>
                  <a:grpSpLocks/>
                </p:cNvGrpSpPr>
                <p:nvPr/>
              </p:nvGrpSpPr>
              <p:grpSpPr bwMode="auto">
                <a:xfrm>
                  <a:off x="3715" y="748"/>
                  <a:ext cx="300" cy="930"/>
                  <a:chOff x="1455" y="1936"/>
                  <a:chExt cx="766" cy="2373"/>
                </a:xfrm>
              </p:grpSpPr>
              <p:sp>
                <p:nvSpPr>
                  <p:cNvPr id="7250" name="Freeform 95"/>
                  <p:cNvSpPr>
                    <a:spLocks/>
                  </p:cNvSpPr>
                  <p:nvPr/>
                </p:nvSpPr>
                <p:spPr bwMode="hidden">
                  <a:xfrm rot="17542885" flipH="1">
                    <a:off x="1268" y="2577"/>
                    <a:ext cx="159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51" name="Freeform 96"/>
                  <p:cNvSpPr>
                    <a:spLocks/>
                  </p:cNvSpPr>
                  <p:nvPr/>
                </p:nvSpPr>
                <p:spPr bwMode="hidden">
                  <a:xfrm rot="17542885" flipH="1">
                    <a:off x="1278" y="3624"/>
                    <a:ext cx="845"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2" name="Group 97"/>
                <p:cNvGrpSpPr>
                  <a:grpSpLocks/>
                </p:cNvGrpSpPr>
                <p:nvPr/>
              </p:nvGrpSpPr>
              <p:grpSpPr bwMode="auto">
                <a:xfrm rot="88588">
                  <a:off x="3923" y="769"/>
                  <a:ext cx="180" cy="913"/>
                  <a:chOff x="1956" y="1990"/>
                  <a:chExt cx="492" cy="2604"/>
                </a:xfrm>
              </p:grpSpPr>
              <p:sp>
                <p:nvSpPr>
                  <p:cNvPr id="7248" name="Freeform 98"/>
                  <p:cNvSpPr>
                    <a:spLocks/>
                  </p:cNvSpPr>
                  <p:nvPr/>
                </p:nvSpPr>
                <p:spPr bwMode="hidden">
                  <a:xfrm rot="16782062" flipH="1">
                    <a:off x="1421" y="2675"/>
                    <a:ext cx="1712" cy="30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49" name="Freeform 99"/>
                  <p:cNvSpPr>
                    <a:spLocks/>
                  </p:cNvSpPr>
                  <p:nvPr/>
                </p:nvSpPr>
                <p:spPr bwMode="hidden">
                  <a:xfrm rot="16782062" flipH="1">
                    <a:off x="1713" y="3881"/>
                    <a:ext cx="917" cy="47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3" name="Group 100"/>
                <p:cNvGrpSpPr>
                  <a:grpSpLocks/>
                </p:cNvGrpSpPr>
                <p:nvPr/>
              </p:nvGrpSpPr>
              <p:grpSpPr bwMode="auto">
                <a:xfrm>
                  <a:off x="4451" y="662"/>
                  <a:ext cx="442" cy="951"/>
                  <a:chOff x="3334" y="1717"/>
                  <a:chExt cx="1125" cy="2426"/>
                </a:xfrm>
              </p:grpSpPr>
              <p:sp>
                <p:nvSpPr>
                  <p:cNvPr id="7246" name="Freeform 101"/>
                  <p:cNvSpPr>
                    <a:spLocks/>
                  </p:cNvSpPr>
                  <p:nvPr/>
                </p:nvSpPr>
                <p:spPr bwMode="hidden">
                  <a:xfrm rot="3144576">
                    <a:off x="2627" y="2423"/>
                    <a:ext cx="1723"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47" name="Freeform 102"/>
                  <p:cNvSpPr>
                    <a:spLocks/>
                  </p:cNvSpPr>
                  <p:nvPr/>
                </p:nvSpPr>
                <p:spPr bwMode="hidden">
                  <a:xfrm rot="3144576">
                    <a:off x="3752" y="3435"/>
                    <a:ext cx="925" cy="49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4" name="Group 103"/>
                <p:cNvGrpSpPr>
                  <a:grpSpLocks/>
                </p:cNvGrpSpPr>
                <p:nvPr/>
              </p:nvGrpSpPr>
              <p:grpSpPr bwMode="auto">
                <a:xfrm>
                  <a:off x="4391" y="721"/>
                  <a:ext cx="347" cy="951"/>
                  <a:chOff x="3181" y="1866"/>
                  <a:chExt cx="883" cy="2426"/>
                </a:xfrm>
              </p:grpSpPr>
              <p:sp>
                <p:nvSpPr>
                  <p:cNvPr id="7244" name="Freeform 104"/>
                  <p:cNvSpPr>
                    <a:spLocks/>
                  </p:cNvSpPr>
                  <p:nvPr/>
                </p:nvSpPr>
                <p:spPr bwMode="hidden">
                  <a:xfrm rot="3745735">
                    <a:off x="2506" y="2524"/>
                    <a:ext cx="1649"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45" name="Freeform 105"/>
                  <p:cNvSpPr>
                    <a:spLocks/>
                  </p:cNvSpPr>
                  <p:nvPr/>
                </p:nvSpPr>
                <p:spPr bwMode="hidden">
                  <a:xfrm rot="3745735">
                    <a:off x="3387" y="3597"/>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5" name="Group 106"/>
                <p:cNvGrpSpPr>
                  <a:grpSpLocks/>
                </p:cNvGrpSpPr>
                <p:nvPr/>
              </p:nvGrpSpPr>
              <p:grpSpPr bwMode="auto">
                <a:xfrm>
                  <a:off x="4323" y="767"/>
                  <a:ext cx="243" cy="935"/>
                  <a:chOff x="3006" y="1983"/>
                  <a:chExt cx="619" cy="2386"/>
                </a:xfrm>
              </p:grpSpPr>
              <p:sp>
                <p:nvSpPr>
                  <p:cNvPr id="7242" name="Freeform 107"/>
                  <p:cNvSpPr>
                    <a:spLocks/>
                  </p:cNvSpPr>
                  <p:nvPr/>
                </p:nvSpPr>
                <p:spPr bwMode="hidden">
                  <a:xfrm rot="4286818">
                    <a:off x="2328" y="2644"/>
                    <a:ext cx="1600" cy="24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43" name="Freeform 108"/>
                  <p:cNvSpPr>
                    <a:spLocks/>
                  </p:cNvSpPr>
                  <p:nvPr/>
                </p:nvSpPr>
                <p:spPr bwMode="hidden">
                  <a:xfrm rot="4286818">
                    <a:off x="3003" y="3730"/>
                    <a:ext cx="857"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nvGrpSpPr>
                <p:cNvPr id="7236" name="Group 109"/>
                <p:cNvGrpSpPr>
                  <a:grpSpLocks/>
                </p:cNvGrpSpPr>
                <p:nvPr/>
              </p:nvGrpSpPr>
              <p:grpSpPr bwMode="auto">
                <a:xfrm>
                  <a:off x="4249" y="813"/>
                  <a:ext cx="159" cy="870"/>
                  <a:chOff x="2819" y="2101"/>
                  <a:chExt cx="405" cy="2219"/>
                </a:xfrm>
              </p:grpSpPr>
              <p:sp>
                <p:nvSpPr>
                  <p:cNvPr id="7240" name="Freeform 110"/>
                  <p:cNvSpPr>
                    <a:spLocks/>
                  </p:cNvSpPr>
                  <p:nvPr/>
                </p:nvSpPr>
                <p:spPr bwMode="hidden">
                  <a:xfrm rot="4898956">
                    <a:off x="2216" y="2703"/>
                    <a:ext cx="1454" cy="2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41" name="Freeform 111"/>
                  <p:cNvSpPr>
                    <a:spLocks/>
                  </p:cNvSpPr>
                  <p:nvPr/>
                </p:nvSpPr>
                <p:spPr bwMode="hidden">
                  <a:xfrm rot="4898956">
                    <a:off x="2637" y="3714"/>
                    <a:ext cx="78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nvGrpSpPr>
                <p:cNvPr id="7237" name="Group 112"/>
                <p:cNvGrpSpPr>
                  <a:grpSpLocks/>
                </p:cNvGrpSpPr>
                <p:nvPr/>
              </p:nvGrpSpPr>
              <p:grpSpPr bwMode="auto">
                <a:xfrm>
                  <a:off x="4045" y="826"/>
                  <a:ext cx="167" cy="857"/>
                  <a:chOff x="2287" y="2135"/>
                  <a:chExt cx="426" cy="2185"/>
                </a:xfrm>
              </p:grpSpPr>
              <p:sp>
                <p:nvSpPr>
                  <p:cNvPr id="7238" name="Freeform 113"/>
                  <p:cNvSpPr>
                    <a:spLocks/>
                  </p:cNvSpPr>
                  <p:nvPr/>
                </p:nvSpPr>
                <p:spPr bwMode="hidden">
                  <a:xfrm rot="5755659">
                    <a:off x="1903" y="2758"/>
                    <a:ext cx="1432" cy="1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tr-TR"/>
                  </a:p>
                </p:txBody>
              </p:sp>
              <p:sp>
                <p:nvSpPr>
                  <p:cNvPr id="7239" name="Freeform 114"/>
                  <p:cNvSpPr>
                    <a:spLocks/>
                  </p:cNvSpPr>
                  <p:nvPr/>
                </p:nvSpPr>
                <p:spPr bwMode="hidden">
                  <a:xfrm rot="5755659">
                    <a:off x="2051" y="3772"/>
                    <a:ext cx="767" cy="294"/>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sp>
            <p:nvSpPr>
              <p:cNvPr id="7182" name="Freeform 115"/>
              <p:cNvSpPr>
                <a:spLocks/>
              </p:cNvSpPr>
              <p:nvPr/>
            </p:nvSpPr>
            <p:spPr bwMode="hidden">
              <a:xfrm flipH="1">
                <a:off x="3873" y="934"/>
                <a:ext cx="190"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7183" name="Arc 116"/>
              <p:cNvSpPr>
                <a:spLocks/>
              </p:cNvSpPr>
              <p:nvPr/>
            </p:nvSpPr>
            <p:spPr bwMode="hidden">
              <a:xfrm flipH="1">
                <a:off x="3527" y="725"/>
                <a:ext cx="832" cy="900"/>
              </a:xfrm>
              <a:custGeom>
                <a:avLst/>
                <a:gdLst>
                  <a:gd name="T0" fmla="*/ 211 w 21600"/>
                  <a:gd name="T1" fmla="*/ 0 h 21602"/>
                  <a:gd name="T2" fmla="*/ 832 w 21600"/>
                  <a:gd name="T3" fmla="*/ 900 h 21602"/>
                  <a:gd name="T4" fmla="*/ 0 w 21600"/>
                  <a:gd name="T5" fmla="*/ 871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tr-TR"/>
              </a:p>
            </p:txBody>
          </p:sp>
          <p:sp>
            <p:nvSpPr>
              <p:cNvPr id="7184" name="Arc 117"/>
              <p:cNvSpPr>
                <a:spLocks/>
              </p:cNvSpPr>
              <p:nvPr/>
            </p:nvSpPr>
            <p:spPr bwMode="hidden">
              <a:xfrm flipV="1">
                <a:off x="4278" y="179"/>
                <a:ext cx="1007" cy="802"/>
              </a:xfrm>
              <a:custGeom>
                <a:avLst/>
                <a:gdLst>
                  <a:gd name="T0" fmla="*/ 1007 w 36729"/>
                  <a:gd name="T1" fmla="*/ 388 h 21600"/>
                  <a:gd name="T2" fmla="*/ 0 w 36729"/>
                  <a:gd name="T3" fmla="*/ 453 h 21600"/>
                  <a:gd name="T4" fmla="*/ 489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tr-TR"/>
              </a:p>
            </p:txBody>
          </p:sp>
          <p:sp>
            <p:nvSpPr>
              <p:cNvPr id="7185" name="Arc 118"/>
              <p:cNvSpPr>
                <a:spLocks/>
              </p:cNvSpPr>
              <p:nvPr/>
            </p:nvSpPr>
            <p:spPr bwMode="hidden">
              <a:xfrm flipH="1">
                <a:off x="3612" y="580"/>
                <a:ext cx="485" cy="933"/>
              </a:xfrm>
              <a:custGeom>
                <a:avLst/>
                <a:gdLst>
                  <a:gd name="T0" fmla="*/ 0 w 28940"/>
                  <a:gd name="T1" fmla="*/ 54 h 22305"/>
                  <a:gd name="T2" fmla="*/ 485 w 28940"/>
                  <a:gd name="T3" fmla="*/ 933 h 22305"/>
                  <a:gd name="T4" fmla="*/ 123 w 28940"/>
                  <a:gd name="T5" fmla="*/ 9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tr-TR"/>
              </a:p>
            </p:txBody>
          </p:sp>
          <p:sp>
            <p:nvSpPr>
              <p:cNvPr id="7186" name="Arc 119"/>
              <p:cNvSpPr>
                <a:spLocks/>
              </p:cNvSpPr>
              <p:nvPr/>
            </p:nvSpPr>
            <p:spPr bwMode="hidden">
              <a:xfrm flipH="1">
                <a:off x="3267" y="628"/>
                <a:ext cx="791" cy="928"/>
              </a:xfrm>
              <a:custGeom>
                <a:avLst/>
                <a:gdLst>
                  <a:gd name="T0" fmla="*/ 0 w 30473"/>
                  <a:gd name="T1" fmla="*/ 79 h 22305"/>
                  <a:gd name="T2" fmla="*/ 791 w 30473"/>
                  <a:gd name="T3" fmla="*/ 928 h 22305"/>
                  <a:gd name="T4" fmla="*/ 230 w 30473"/>
                  <a:gd name="T5" fmla="*/ 899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tr-TR"/>
              </a:p>
            </p:txBody>
          </p:sp>
          <p:sp>
            <p:nvSpPr>
              <p:cNvPr id="7187" name="Arc 120"/>
              <p:cNvSpPr>
                <a:spLocks/>
              </p:cNvSpPr>
              <p:nvPr/>
            </p:nvSpPr>
            <p:spPr bwMode="hidden">
              <a:xfrm flipH="1">
                <a:off x="3197" y="458"/>
                <a:ext cx="932" cy="933"/>
              </a:xfrm>
              <a:custGeom>
                <a:avLst/>
                <a:gdLst>
                  <a:gd name="T0" fmla="*/ 0 w 34455"/>
                  <a:gd name="T1" fmla="*/ 177 h 22305"/>
                  <a:gd name="T2" fmla="*/ 932 w 34455"/>
                  <a:gd name="T3" fmla="*/ 933 h 22305"/>
                  <a:gd name="T4" fmla="*/ 348 w 34455"/>
                  <a:gd name="T5" fmla="*/ 9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tr-TR"/>
              </a:p>
            </p:txBody>
          </p:sp>
          <p:sp>
            <p:nvSpPr>
              <p:cNvPr id="7188" name="Arc 121"/>
              <p:cNvSpPr>
                <a:spLocks/>
              </p:cNvSpPr>
              <p:nvPr/>
            </p:nvSpPr>
            <p:spPr bwMode="hidden">
              <a:xfrm>
                <a:off x="4229" y="589"/>
                <a:ext cx="149" cy="933"/>
              </a:xfrm>
              <a:custGeom>
                <a:avLst/>
                <a:gdLst>
                  <a:gd name="T0" fmla="*/ 0 w 34812"/>
                  <a:gd name="T1" fmla="*/ 189 h 22305"/>
                  <a:gd name="T2" fmla="*/ 149 w 34812"/>
                  <a:gd name="T3" fmla="*/ 933 h 22305"/>
                  <a:gd name="T4" fmla="*/ 57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tr-TR"/>
              </a:p>
            </p:txBody>
          </p:sp>
          <p:sp>
            <p:nvSpPr>
              <p:cNvPr id="7189" name="Arc 122"/>
              <p:cNvSpPr>
                <a:spLocks/>
              </p:cNvSpPr>
              <p:nvPr/>
            </p:nvSpPr>
            <p:spPr bwMode="hidden">
              <a:xfrm>
                <a:off x="4269" y="585"/>
                <a:ext cx="393" cy="933"/>
              </a:xfrm>
              <a:custGeom>
                <a:avLst/>
                <a:gdLst>
                  <a:gd name="T0" fmla="*/ 0 w 34812"/>
                  <a:gd name="T1" fmla="*/ 189 h 22305"/>
                  <a:gd name="T2" fmla="*/ 393 w 34812"/>
                  <a:gd name="T3" fmla="*/ 933 h 22305"/>
                  <a:gd name="T4" fmla="*/ 149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tr-TR"/>
              </a:p>
            </p:txBody>
          </p:sp>
          <p:sp>
            <p:nvSpPr>
              <p:cNvPr id="7190" name="Arc 123"/>
              <p:cNvSpPr>
                <a:spLocks/>
              </p:cNvSpPr>
              <p:nvPr/>
            </p:nvSpPr>
            <p:spPr bwMode="hidden">
              <a:xfrm>
                <a:off x="4302" y="463"/>
                <a:ext cx="558" cy="933"/>
              </a:xfrm>
              <a:custGeom>
                <a:avLst/>
                <a:gdLst>
                  <a:gd name="T0" fmla="*/ 0 w 34812"/>
                  <a:gd name="T1" fmla="*/ 189 h 22305"/>
                  <a:gd name="T2" fmla="*/ 558 w 34812"/>
                  <a:gd name="T3" fmla="*/ 933 h 22305"/>
                  <a:gd name="T4" fmla="*/ 212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tr-TR"/>
              </a:p>
            </p:txBody>
          </p:sp>
          <p:sp>
            <p:nvSpPr>
              <p:cNvPr id="7191" name="Freeform 124"/>
              <p:cNvSpPr>
                <a:spLocks/>
              </p:cNvSpPr>
              <p:nvPr/>
            </p:nvSpPr>
            <p:spPr bwMode="hidden">
              <a:xfrm>
                <a:off x="4410" y="1033"/>
                <a:ext cx="188"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7192" name="Freeform 125"/>
              <p:cNvSpPr>
                <a:spLocks/>
              </p:cNvSpPr>
              <p:nvPr/>
            </p:nvSpPr>
            <p:spPr bwMode="hidden">
              <a:xfrm rot="19660755" flipV="1">
                <a:off x="4114" y="843"/>
                <a:ext cx="171" cy="326"/>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sp>
            <p:nvSpPr>
              <p:cNvPr id="7193" name="Arc 126"/>
              <p:cNvSpPr>
                <a:spLocks/>
              </p:cNvSpPr>
              <p:nvPr/>
            </p:nvSpPr>
            <p:spPr bwMode="hidden">
              <a:xfrm flipH="1">
                <a:off x="3144" y="319"/>
                <a:ext cx="996" cy="933"/>
              </a:xfrm>
              <a:custGeom>
                <a:avLst/>
                <a:gdLst>
                  <a:gd name="T0" fmla="*/ 0 w 36830"/>
                  <a:gd name="T1" fmla="*/ 263 h 22305"/>
                  <a:gd name="T2" fmla="*/ 996 w 36830"/>
                  <a:gd name="T3" fmla="*/ 933 h 22305"/>
                  <a:gd name="T4" fmla="*/ 412 w 36830"/>
                  <a:gd name="T5" fmla="*/ 904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tr-TR"/>
              </a:p>
            </p:txBody>
          </p:sp>
          <p:sp>
            <p:nvSpPr>
              <p:cNvPr id="7194" name="Arc 127"/>
              <p:cNvSpPr>
                <a:spLocks/>
              </p:cNvSpPr>
              <p:nvPr/>
            </p:nvSpPr>
            <p:spPr bwMode="hidden">
              <a:xfrm flipH="1">
                <a:off x="3426" y="122"/>
                <a:ext cx="724" cy="899"/>
              </a:xfrm>
              <a:custGeom>
                <a:avLst/>
                <a:gdLst>
                  <a:gd name="T0" fmla="*/ 0 w 31881"/>
                  <a:gd name="T1" fmla="*/ 417 h 21600"/>
                  <a:gd name="T2" fmla="*/ 724 w 31881"/>
                  <a:gd name="T3" fmla="*/ 202 h 21600"/>
                  <a:gd name="T4" fmla="*/ 414 w 31881"/>
                  <a:gd name="T5" fmla="*/ 899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tr-TR"/>
              </a:p>
            </p:txBody>
          </p:sp>
          <p:sp>
            <p:nvSpPr>
              <p:cNvPr id="7195" name="Arc 128"/>
              <p:cNvSpPr>
                <a:spLocks/>
              </p:cNvSpPr>
              <p:nvPr/>
            </p:nvSpPr>
            <p:spPr bwMode="hidden">
              <a:xfrm>
                <a:off x="4199" y="502"/>
                <a:ext cx="297" cy="901"/>
              </a:xfrm>
              <a:custGeom>
                <a:avLst/>
                <a:gdLst>
                  <a:gd name="T0" fmla="*/ 0 w 31146"/>
                  <a:gd name="T1" fmla="*/ 188 h 21600"/>
                  <a:gd name="T2" fmla="*/ 297 w 31146"/>
                  <a:gd name="T3" fmla="*/ 399 h 21600"/>
                  <a:gd name="T4" fmla="*/ 126 w 31146"/>
                  <a:gd name="T5" fmla="*/ 901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tr-TR"/>
              </a:p>
            </p:txBody>
          </p:sp>
          <p:sp>
            <p:nvSpPr>
              <p:cNvPr id="7196" name="Freeform 129"/>
              <p:cNvSpPr>
                <a:spLocks/>
              </p:cNvSpPr>
              <p:nvPr/>
            </p:nvSpPr>
            <p:spPr bwMode="hidden">
              <a:xfrm flipH="1">
                <a:off x="3307" y="981"/>
                <a:ext cx="426" cy="59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197" name="Freeform 130"/>
              <p:cNvSpPr>
                <a:spLocks/>
              </p:cNvSpPr>
              <p:nvPr/>
            </p:nvSpPr>
            <p:spPr bwMode="hidden">
              <a:xfrm flipH="1">
                <a:off x="3507" y="350"/>
                <a:ext cx="273"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198" name="Freeform 131"/>
              <p:cNvSpPr>
                <a:spLocks/>
              </p:cNvSpPr>
              <p:nvPr/>
            </p:nvSpPr>
            <p:spPr bwMode="hidden">
              <a:xfrm flipH="1">
                <a:off x="3821" y="172"/>
                <a:ext cx="164"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199" name="Freeform 132"/>
              <p:cNvSpPr>
                <a:spLocks/>
              </p:cNvSpPr>
              <p:nvPr/>
            </p:nvSpPr>
            <p:spPr bwMode="hidden">
              <a:xfrm>
                <a:off x="4841" y="894"/>
                <a:ext cx="395" cy="6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7200" name="Freeform 133"/>
              <p:cNvSpPr>
                <a:spLocks/>
              </p:cNvSpPr>
              <p:nvPr/>
            </p:nvSpPr>
            <p:spPr bwMode="hidden">
              <a:xfrm>
                <a:off x="4636" y="576"/>
                <a:ext cx="594" cy="41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201" name="Freeform 134"/>
              <p:cNvSpPr>
                <a:spLocks/>
              </p:cNvSpPr>
              <p:nvPr/>
            </p:nvSpPr>
            <p:spPr bwMode="hidden">
              <a:xfrm>
                <a:off x="4658" y="132"/>
                <a:ext cx="260" cy="55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202" name="Freeform 135"/>
              <p:cNvSpPr>
                <a:spLocks/>
              </p:cNvSpPr>
              <p:nvPr/>
            </p:nvSpPr>
            <p:spPr bwMode="hidden">
              <a:xfrm rot="-1346631">
                <a:off x="4401" y="599"/>
                <a:ext cx="175"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sp>
            <p:nvSpPr>
              <p:cNvPr id="7203" name="Freeform 136"/>
              <p:cNvSpPr>
                <a:spLocks/>
              </p:cNvSpPr>
              <p:nvPr/>
            </p:nvSpPr>
            <p:spPr bwMode="hidden">
              <a:xfrm rot="1346631" flipH="1">
                <a:off x="3783" y="589"/>
                <a:ext cx="172" cy="33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grpSp>
      </p:grpSp>
      <p:sp>
        <p:nvSpPr>
          <p:cNvPr id="7171"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7172"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210059"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FontTx/>
              <a:buNone/>
              <a:defRPr kumimoji="0" sz="1400" b="0">
                <a:latin typeface="+mn-lt"/>
                <a:cs typeface="Arial" charset="0"/>
              </a:defRPr>
            </a:lvl1pPr>
          </a:lstStyle>
          <a:p>
            <a:pPr>
              <a:defRPr/>
            </a:pPr>
            <a:fld id="{822C8812-83B7-4DCE-AE0C-B42E1FB55E7D}" type="datetime1">
              <a:rPr lang="tr-TR"/>
              <a:pPr>
                <a:defRPr/>
              </a:pPr>
              <a:t>19.05.2023</a:t>
            </a:fld>
            <a:endParaRPr lang="tr-TR"/>
          </a:p>
        </p:txBody>
      </p:sp>
      <p:sp>
        <p:nvSpPr>
          <p:cNvPr id="210060"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FontTx/>
              <a:buNone/>
              <a:defRPr kumimoji="0" sz="1400" b="0">
                <a:latin typeface="+mn-lt"/>
                <a:cs typeface="Arial" charset="0"/>
              </a:defRPr>
            </a:lvl1pPr>
          </a:lstStyle>
          <a:p>
            <a:pPr>
              <a:defRPr/>
            </a:pPr>
            <a:endParaRPr lang="tr-TR"/>
          </a:p>
        </p:txBody>
      </p:sp>
      <p:sp>
        <p:nvSpPr>
          <p:cNvPr id="210061"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b="0">
                <a:latin typeface="Arial Black" pitchFamily="34" charset="0"/>
              </a:defRPr>
            </a:lvl1pPr>
          </a:lstStyle>
          <a:p>
            <a:fld id="{601C9E15-0587-460E-B15E-4D023F150262}"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948"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ransition>
    <p:strips dir="rd"/>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skQ0Iu5QBs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ulteciler.org.tr/suriyelilerle-ilgili-dogru-bilinen-yanlislar/" TargetMode="External"/><Relationship Id="rId2" Type="http://schemas.openxmlformats.org/officeDocument/2006/relationships/hyperlink" Target="https://ingev.org/bulten/ingevden-suriyeli-algi-arastirmas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3566313194"/>
              </p:ext>
            </p:extLst>
          </p:nvPr>
        </p:nvGraphicFramePr>
        <p:xfrm>
          <a:off x="1786374" y="2014728"/>
          <a:ext cx="5608235" cy="1102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461085644"/>
              </p:ext>
            </p:extLst>
          </p:nvPr>
        </p:nvGraphicFramePr>
        <p:xfrm>
          <a:off x="1422475" y="3839195"/>
          <a:ext cx="6988716" cy="1672327"/>
        </p:xfrm>
        <a:graphic>
          <a:graphicData uri="http://schemas.openxmlformats.org/drawingml/2006/table">
            <a:tbl>
              <a:tblPr firstRow="1" firstCol="1" bandRow="1">
                <a:tableStyleId>{93296810-A885-4BE3-A3E7-6D5BEEA58F35}</a:tableStyleId>
              </a:tblPr>
              <a:tblGrid>
                <a:gridCol w="1219482">
                  <a:extLst>
                    <a:ext uri="{9D8B030D-6E8A-4147-A177-3AD203B41FA5}">
                      <a16:colId xmlns:a16="http://schemas.microsoft.com/office/drawing/2014/main" val="20000"/>
                    </a:ext>
                  </a:extLst>
                </a:gridCol>
                <a:gridCol w="703097">
                  <a:extLst>
                    <a:ext uri="{9D8B030D-6E8A-4147-A177-3AD203B41FA5}">
                      <a16:colId xmlns:a16="http://schemas.microsoft.com/office/drawing/2014/main" val="20001"/>
                    </a:ext>
                  </a:extLst>
                </a:gridCol>
                <a:gridCol w="644215">
                  <a:extLst>
                    <a:ext uri="{9D8B030D-6E8A-4147-A177-3AD203B41FA5}">
                      <a16:colId xmlns:a16="http://schemas.microsoft.com/office/drawing/2014/main" val="20002"/>
                    </a:ext>
                  </a:extLst>
                </a:gridCol>
                <a:gridCol w="1157574">
                  <a:extLst>
                    <a:ext uri="{9D8B030D-6E8A-4147-A177-3AD203B41FA5}">
                      <a16:colId xmlns:a16="http://schemas.microsoft.com/office/drawing/2014/main" val="20003"/>
                    </a:ext>
                  </a:extLst>
                </a:gridCol>
                <a:gridCol w="1068595">
                  <a:extLst>
                    <a:ext uri="{9D8B030D-6E8A-4147-A177-3AD203B41FA5}">
                      <a16:colId xmlns:a16="http://schemas.microsoft.com/office/drawing/2014/main" val="20004"/>
                    </a:ext>
                  </a:extLst>
                </a:gridCol>
                <a:gridCol w="2195753">
                  <a:extLst>
                    <a:ext uri="{9D8B030D-6E8A-4147-A177-3AD203B41FA5}">
                      <a16:colId xmlns:a16="http://schemas.microsoft.com/office/drawing/2014/main" val="20005"/>
                    </a:ext>
                  </a:extLst>
                </a:gridCol>
              </a:tblGrid>
              <a:tr h="972326">
                <a:tc>
                  <a:txBody>
                    <a:bodyPr/>
                    <a:lstStyle/>
                    <a:p>
                      <a:pPr marL="72000" algn="l">
                        <a:spcBef>
                          <a:spcPts val="1200"/>
                        </a:spcBef>
                        <a:spcAft>
                          <a:spcPts val="1200"/>
                        </a:spcAft>
                      </a:pPr>
                      <a:r>
                        <a:rPr lang="tr-TR" sz="1400" dirty="0">
                          <a:effectLst/>
                          <a:latin typeface="+mj-lt"/>
                          <a:ea typeface="Times New Roman" panose="02020603050405020304" pitchFamily="18" charset="0"/>
                        </a:rPr>
                        <a:t>Seminer Başlığı</a:t>
                      </a:r>
                      <a:endParaRPr lang="en-GB" sz="1400"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tc gridSpan="4">
                  <a:txBody>
                    <a:bodyPr/>
                    <a:lstStyle/>
                    <a:p>
                      <a:pPr marL="108000" marR="0" lvl="0" indent="0" algn="ctr" defTabSz="914400" rtl="0" eaLnBrk="1" fontAlgn="auto" latinLnBrk="0" hangingPunct="1">
                        <a:lnSpc>
                          <a:spcPct val="100000"/>
                        </a:lnSpc>
                        <a:spcBef>
                          <a:spcPts val="0"/>
                        </a:spcBef>
                        <a:spcAft>
                          <a:spcPts val="0"/>
                        </a:spcAft>
                        <a:buClrTx/>
                        <a:buSzTx/>
                        <a:buFontTx/>
                        <a:buNone/>
                        <a:tabLst/>
                        <a:defRPr/>
                      </a:pPr>
                      <a:r>
                        <a:rPr lang="tr-TR" sz="1600" b="1" dirty="0">
                          <a:solidFill>
                            <a:schemeClr val="tx1"/>
                          </a:solidFill>
                        </a:rPr>
                        <a:t>Göçler ve Göçmenliğe Dair Söylemler Algılar – Nasıl Ele Alınmalı?</a:t>
                      </a:r>
                      <a:endParaRPr lang="tr-TR" sz="1600" dirty="0">
                        <a:solidFill>
                          <a:schemeClr val="tx1"/>
                        </a:solidFill>
                      </a:endParaRPr>
                    </a:p>
                  </a:txBody>
                  <a:tcPr marL="51435" marR="51435" marT="0" marB="0" anchor="ctr">
                    <a:cell3D prstMaterial="dkEdge">
                      <a:bevel prst="coolSlant"/>
                      <a:lightRig rig="flood" dir="t"/>
                    </a:cell3D>
                    <a:solidFill>
                      <a:schemeClr val="accent5">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a:endParaRPr lang="tr-TR" sz="1400" b="0" dirty="0">
                        <a:solidFill>
                          <a:schemeClr val="tx1"/>
                        </a:solidFill>
                      </a:endParaRPr>
                    </a:p>
                  </a:txBody>
                  <a:tcPr marL="51435" marR="51435" marT="0" marB="0" anchor="ctr">
                    <a:cell3D prstMaterial="dkEdge">
                      <a:bevel prst="coolSlant"/>
                      <a:lightRig rig="flood" dir="t"/>
                    </a:cell3D>
                    <a:solidFill>
                      <a:schemeClr val="accent5">
                        <a:lumMod val="20000"/>
                        <a:lumOff val="80000"/>
                      </a:schemeClr>
                    </a:solidFill>
                  </a:tcPr>
                </a:tc>
                <a:extLst>
                  <a:ext uri="{0D108BD9-81ED-4DB2-BD59-A6C34878D82A}">
                    <a16:rowId xmlns:a16="http://schemas.microsoft.com/office/drawing/2014/main" val="10000"/>
                  </a:ext>
                </a:extLst>
              </a:tr>
              <a:tr h="700001">
                <a:tc>
                  <a:txBody>
                    <a:bodyPr/>
                    <a:lstStyle/>
                    <a:p>
                      <a:pPr marL="72000" algn="l">
                        <a:spcBef>
                          <a:spcPts val="600"/>
                        </a:spcBef>
                        <a:spcAft>
                          <a:spcPts val="600"/>
                        </a:spcAft>
                      </a:pPr>
                      <a:r>
                        <a:rPr lang="tr-TR" sz="1400" dirty="0">
                          <a:effectLst/>
                          <a:latin typeface="+mj-lt"/>
                          <a:ea typeface="Times New Roman" panose="02020603050405020304" pitchFamily="18" charset="0"/>
                        </a:rPr>
                        <a:t>Hafta</a:t>
                      </a:r>
                      <a:endParaRPr lang="en-GB" sz="1400"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tc>
                  <a:txBody>
                    <a:bodyPr/>
                    <a:lstStyle/>
                    <a:p>
                      <a:pPr marL="108000" algn="ctr">
                        <a:spcBef>
                          <a:spcPts val="600"/>
                        </a:spcBef>
                        <a:spcAft>
                          <a:spcPts val="600"/>
                        </a:spcAft>
                      </a:pPr>
                      <a:r>
                        <a:rPr lang="tr-TR" sz="1400" b="1" dirty="0">
                          <a:effectLst/>
                          <a:latin typeface="+mj-lt"/>
                          <a:ea typeface="Times New Roman" panose="02020603050405020304" pitchFamily="18" charset="0"/>
                        </a:rPr>
                        <a:t>2</a:t>
                      </a:r>
                      <a:endParaRPr lang="en-GB" sz="1400" b="1"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20000"/>
                        <a:lumOff val="80000"/>
                      </a:schemeClr>
                    </a:solidFill>
                  </a:tcPr>
                </a:tc>
                <a:tc>
                  <a:txBody>
                    <a:bodyPr/>
                    <a:lstStyle/>
                    <a:p>
                      <a:pPr algn="ctr">
                        <a:spcBef>
                          <a:spcPts val="600"/>
                        </a:spcBef>
                        <a:spcAft>
                          <a:spcPts val="600"/>
                        </a:spcAft>
                      </a:pPr>
                      <a:r>
                        <a:rPr lang="tr-TR" sz="1400" b="1" dirty="0">
                          <a:solidFill>
                            <a:schemeClr val="bg1"/>
                          </a:solidFill>
                          <a:effectLst/>
                          <a:latin typeface="+mj-lt"/>
                          <a:ea typeface="Times New Roman" panose="02020603050405020304" pitchFamily="18" charset="0"/>
                        </a:rPr>
                        <a:t>Tarih</a:t>
                      </a:r>
                      <a:endParaRPr lang="en-GB" sz="1400" b="1" dirty="0">
                        <a:solidFill>
                          <a:schemeClr val="bg1"/>
                        </a:solidFill>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tc>
                  <a:txBody>
                    <a:bodyPr/>
                    <a:lstStyle/>
                    <a:p>
                      <a:pPr algn="ctr">
                        <a:spcBef>
                          <a:spcPts val="600"/>
                        </a:spcBef>
                        <a:spcAft>
                          <a:spcPts val="600"/>
                        </a:spcAft>
                      </a:pPr>
                      <a:r>
                        <a:rPr lang="tr-TR" sz="1400" b="1" dirty="0">
                          <a:effectLst/>
                          <a:latin typeface="+mj-lt"/>
                          <a:ea typeface="Times New Roman" panose="02020603050405020304" pitchFamily="18" charset="0"/>
                        </a:rPr>
                        <a:t>13 Nisan 2023</a:t>
                      </a:r>
                      <a:endParaRPr lang="en-GB" sz="1400" b="1"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20000"/>
                        <a:lumOff val="80000"/>
                      </a:schemeClr>
                    </a:solidFill>
                  </a:tcPr>
                </a:tc>
                <a:tc>
                  <a:txBody>
                    <a:bodyPr/>
                    <a:lstStyle/>
                    <a:p>
                      <a:pPr marL="36000" algn="ctr">
                        <a:spcBef>
                          <a:spcPts val="600"/>
                        </a:spcBef>
                        <a:spcAft>
                          <a:spcPts val="600"/>
                        </a:spcAft>
                      </a:pPr>
                      <a:r>
                        <a:rPr lang="tr-TR" sz="1400" b="1" dirty="0">
                          <a:solidFill>
                            <a:schemeClr val="bg1"/>
                          </a:solidFill>
                          <a:effectLst/>
                          <a:latin typeface="+mj-lt"/>
                          <a:ea typeface="Times New Roman" panose="02020603050405020304" pitchFamily="18" charset="0"/>
                        </a:rPr>
                        <a:t>Konuşmacı</a:t>
                      </a:r>
                      <a:endParaRPr lang="en-GB" sz="1400" b="1" dirty="0">
                        <a:solidFill>
                          <a:schemeClr val="bg1"/>
                        </a:solidFill>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tc>
                  <a:txBody>
                    <a:bodyPr/>
                    <a:lstStyle/>
                    <a:p>
                      <a:pPr algn="ctr">
                        <a:spcBef>
                          <a:spcPts val="600"/>
                        </a:spcBef>
                        <a:spcAft>
                          <a:spcPts val="600"/>
                        </a:spcAft>
                      </a:pPr>
                      <a:r>
                        <a:rPr lang="tr-TR" sz="1500" b="1" kern="1200" dirty="0">
                          <a:solidFill>
                            <a:schemeClr val="dk1"/>
                          </a:solidFill>
                          <a:effectLst/>
                          <a:latin typeface="+mn-lt"/>
                          <a:ea typeface="Times New Roman" panose="02020603050405020304" pitchFamily="18" charset="0"/>
                          <a:cs typeface="+mn-cs"/>
                        </a:rPr>
                        <a:t>Dr. Esra Kaya ERDOĞAN</a:t>
                      </a:r>
                      <a:endParaRPr lang="en-GB" sz="1400" b="1" kern="1200" dirty="0">
                        <a:solidFill>
                          <a:schemeClr val="dk1"/>
                        </a:solidFill>
                        <a:effectLst/>
                        <a:latin typeface="+mn-lt"/>
                        <a:ea typeface="Times New Roman" panose="02020603050405020304" pitchFamily="18" charset="0"/>
                        <a:cs typeface="+mn-cs"/>
                      </a:endParaRPr>
                    </a:p>
                  </a:txBody>
                  <a:tcPr marL="51435" marR="51435" marT="0" marB="0" anchor="ctr">
                    <a:cell3D prstMaterial="dkEdge">
                      <a:bevel prst="coolSlant"/>
                      <a:lightRig rig="flood" dir="t"/>
                    </a:cell3D>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9" name="Text Box 3"/>
          <p:cNvSpPr txBox="1">
            <a:spLocks noChangeArrowheads="1"/>
          </p:cNvSpPr>
          <p:nvPr/>
        </p:nvSpPr>
        <p:spPr bwMode="auto">
          <a:xfrm>
            <a:off x="2339752" y="980728"/>
            <a:ext cx="4869904" cy="839789"/>
          </a:xfrm>
          <a:prstGeom prst="rect">
            <a:avLst/>
          </a:prstGeom>
          <a:solidFill>
            <a:srgbClr val="FFC000">
              <a:alpha val="79000"/>
            </a:srgbClr>
          </a:solidFill>
          <a:ln w="0">
            <a:noFill/>
            <a:miter lim="800000"/>
            <a:headEnd/>
            <a:tailEnd/>
          </a:ln>
          <a:scene3d>
            <a:camera prst="orthographicFront"/>
            <a:lightRig rig="threePt" dir="t"/>
          </a:scene3d>
          <a:sp3d>
            <a:bevelB w="139700" prst="cross"/>
          </a:sp3d>
        </p:spPr>
        <p:txBody>
          <a:bodyPr wrap="square">
            <a:noAutofit/>
          </a:bodyPr>
          <a:lstStyle/>
          <a:p>
            <a:pPr algn="ctr">
              <a:spcBef>
                <a:spcPts val="900"/>
              </a:spcBef>
              <a:spcAft>
                <a:spcPts val="0"/>
              </a:spcAft>
            </a:pPr>
            <a:r>
              <a:rPr lang="tr-TR" sz="1400" dirty="0">
                <a:ln w="0"/>
                <a:solidFill>
                  <a:schemeClr val="bg1"/>
                </a:solidFill>
                <a:latin typeface="+mj-lt"/>
                <a:ea typeface="Times New Roman" panose="02020603050405020304" pitchFamily="18" charset="0"/>
                <a:cs typeface="Arial" panose="020B0604020202020204" pitchFamily="34" charset="0"/>
              </a:rPr>
              <a:t>Akdeniz Üniversitesi </a:t>
            </a:r>
            <a:endParaRPr lang="en-GB" sz="1400" dirty="0">
              <a:ln w="0"/>
              <a:solidFill>
                <a:schemeClr val="bg1"/>
              </a:solidFill>
              <a:latin typeface="+mj-lt"/>
              <a:ea typeface="Times New Roman" panose="02020603050405020304" pitchFamily="18" charset="0"/>
            </a:endParaRPr>
          </a:p>
          <a:p>
            <a:pPr algn="ctr">
              <a:spcAft>
                <a:spcPts val="0"/>
              </a:spcAft>
            </a:pPr>
            <a:r>
              <a:rPr lang="tr-TR" sz="1400" dirty="0">
                <a:ln w="0"/>
                <a:solidFill>
                  <a:schemeClr val="bg1"/>
                </a:solidFill>
                <a:latin typeface="+mj-lt"/>
                <a:ea typeface="Times New Roman" panose="02020603050405020304" pitchFamily="18" charset="0"/>
              </a:rPr>
              <a:t>Sosyal Politika ve Göç Çalışmaları</a:t>
            </a:r>
          </a:p>
          <a:p>
            <a:pPr algn="ctr">
              <a:spcAft>
                <a:spcPts val="0"/>
              </a:spcAft>
            </a:pPr>
            <a:r>
              <a:rPr lang="tr-TR" sz="1400" dirty="0">
                <a:ln w="0"/>
                <a:solidFill>
                  <a:schemeClr val="bg1"/>
                </a:solidFill>
                <a:latin typeface="+mj-lt"/>
                <a:ea typeface="Times New Roman" panose="02020603050405020304" pitchFamily="18" charset="0"/>
              </a:rPr>
              <a:t>Uygulama ve Araştırma Merkezi - ASPAG</a:t>
            </a:r>
            <a:endParaRPr lang="en-GB" sz="1400" dirty="0">
              <a:ln w="0"/>
              <a:solidFill>
                <a:schemeClr val="bg1"/>
              </a:solidFill>
              <a:latin typeface="+mj-lt"/>
              <a:ea typeface="Times New Roman" panose="02020603050405020304" pitchFamily="18" charset="0"/>
            </a:endParaRPr>
          </a:p>
          <a:p>
            <a:pPr algn="ctr">
              <a:lnSpc>
                <a:spcPct val="115000"/>
              </a:lnSpc>
              <a:spcAft>
                <a:spcPts val="0"/>
              </a:spcAft>
            </a:pPr>
            <a:r>
              <a:rPr lang="tr-TR" sz="1800" dirty="0">
                <a:ln w="0"/>
                <a:solidFill>
                  <a:schemeClr val="bg1"/>
                </a:solidFill>
                <a:latin typeface="+mj-lt"/>
                <a:ea typeface="Times New Roman" panose="02020603050405020304" pitchFamily="18" charset="0"/>
                <a:cs typeface="Arial" panose="020B0604020202020204" pitchFamily="34" charset="0"/>
              </a:rPr>
              <a:t> </a:t>
            </a:r>
            <a:endParaRPr lang="en-GB" sz="1800" dirty="0">
              <a:ln w="0"/>
              <a:solidFill>
                <a:schemeClr val="bg1"/>
              </a:solidFill>
              <a:latin typeface="+mj-lt"/>
              <a:ea typeface="Times New Roman" panose="02020603050405020304" pitchFamily="18" charset="0"/>
            </a:endParaRPr>
          </a:p>
        </p:txBody>
      </p:sp>
      <p:sp>
        <p:nvSpPr>
          <p:cNvPr id="11" name="Altbilgi Yer Tutucusu 3"/>
          <p:cNvSpPr txBox="1">
            <a:spLocks/>
          </p:cNvSpPr>
          <p:nvPr/>
        </p:nvSpPr>
        <p:spPr>
          <a:xfrm>
            <a:off x="129013" y="5769886"/>
            <a:ext cx="9014987" cy="230864"/>
          </a:xfrm>
          <a:prstGeom prst="rect">
            <a:avLst/>
          </a:prstGeom>
          <a:solidFill>
            <a:schemeClr val="accent4">
              <a:lumMod val="20000"/>
              <a:lumOff val="80000"/>
            </a:schemeClr>
          </a:solidFill>
        </p:spPr>
        <p:txBody>
          <a:bodyPr vert="horz" lIns="68580" tIns="34290" rIns="68580" bIns="3429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450"/>
              </a:spcAft>
            </a:pPr>
            <a:r>
              <a:rPr lang="tr-TR" sz="600" dirty="0"/>
              <a:t>ESEN/AB’nin Yapısı ve İşleyişi</a:t>
            </a:r>
            <a:endParaRPr lang="en-US" sz="600" dirty="0"/>
          </a:p>
        </p:txBody>
      </p:sp>
      <p:pic>
        <p:nvPicPr>
          <p:cNvPr id="2" name="Resim 1">
            <a:extLst>
              <a:ext uri="{FF2B5EF4-FFF2-40B4-BE49-F238E27FC236}">
                <a16:creationId xmlns:a16="http://schemas.microsoft.com/office/drawing/2014/main" id="{717A8670-2B12-FBC0-C1B9-B80C2305FA39}"/>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57837" y="2009720"/>
            <a:ext cx="1169947" cy="1116293"/>
          </a:xfrm>
          <a:prstGeom prst="rect">
            <a:avLst/>
          </a:prstGeom>
          <a:noFill/>
          <a:ln>
            <a:noFill/>
          </a:ln>
        </p:spPr>
      </p:pic>
    </p:spTree>
    <p:extLst>
      <p:ext uri="{BB962C8B-B14F-4D97-AF65-F5344CB8AC3E}">
        <p14:creationId xmlns:p14="http://schemas.microsoft.com/office/powerpoint/2010/main" val="1581340660"/>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9" name="Rectangle 3"/>
          <p:cNvSpPr>
            <a:spLocks noGrp="1" noChangeArrowheads="1"/>
          </p:cNvSpPr>
          <p:nvPr>
            <p:ph idx="1"/>
          </p:nvPr>
        </p:nvSpPr>
        <p:spPr/>
        <p:txBody>
          <a:bodyPr/>
          <a:lstStyle/>
          <a:p>
            <a:pPr>
              <a:spcAft>
                <a:spcPts val="600"/>
              </a:spcAft>
            </a:pPr>
            <a:endParaRPr lang="tr-TR" sz="2000" dirty="0"/>
          </a:p>
          <a:p>
            <a:pPr>
              <a:spcAft>
                <a:spcPts val="600"/>
              </a:spcAft>
            </a:pPr>
            <a:endParaRPr lang="tr-TR" sz="2000" dirty="0"/>
          </a:p>
          <a:p>
            <a:pPr>
              <a:spcAft>
                <a:spcPts val="600"/>
              </a:spcAft>
            </a:pPr>
            <a:endParaRPr lang="tr-TR" sz="2000" dirty="0"/>
          </a:p>
          <a:p>
            <a:pPr>
              <a:spcAft>
                <a:spcPts val="600"/>
              </a:spcAft>
            </a:pPr>
            <a:endParaRPr lang="tr-TR" sz="2000" dirty="0"/>
          </a:p>
          <a:p>
            <a:pPr>
              <a:spcAft>
                <a:spcPts val="600"/>
              </a:spcAft>
            </a:pPr>
            <a:r>
              <a:rPr lang="tr-TR" sz="2000" dirty="0"/>
              <a:t>https://www.youtube.com/watch?v=oV1Grw7kyow</a:t>
            </a:r>
          </a:p>
          <a:p>
            <a:pPr>
              <a:spcAft>
                <a:spcPts val="600"/>
              </a:spcAft>
            </a:pPr>
            <a:endParaRPr lang="de-DE" altLang="tr-TR" sz="2000" dirty="0"/>
          </a:p>
        </p:txBody>
      </p:sp>
      <p:sp>
        <p:nvSpPr>
          <p:cNvPr id="121858" name="4 Slayt Numarası Yer Tutucusu"/>
          <p:cNvSpPr>
            <a:spLocks noGrp="1"/>
          </p:cNvSpPr>
          <p:nvPr>
            <p:ph type="sldNum" sz="quarter" idx="11"/>
          </p:nvPr>
        </p:nvSpPr>
        <p:spPr>
          <a:noFill/>
        </p:spPr>
        <p:txBody>
          <a:bodyPr/>
          <a:lstStyle/>
          <a:p>
            <a:fld id="{1BC9B856-72B0-4ED9-AC60-3E87C36BF403}" type="slidenum">
              <a:rPr lang="en-US" altLang="tr-TR"/>
              <a:pPr/>
              <a:t>10</a:t>
            </a:fld>
            <a:endParaRPr lang="en-US" altLang="tr-T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1670522173"/>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60099">
                                            <p:txEl>
                                              <p:pRg st="4" end="4"/>
                                            </p:txEl>
                                          </p:spTgt>
                                        </p:tgtEl>
                                        <p:attrNameLst>
                                          <p:attrName>style.visibility</p:attrName>
                                        </p:attrNameLst>
                                      </p:cBhvr>
                                      <p:to>
                                        <p:strVal val="visible"/>
                                      </p:to>
                                    </p:set>
                                    <p:animEffect transition="in" filter="blinds(horizontal)">
                                      <p:cBhvr>
                                        <p:cTn id="7"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11</a:t>
            </a:fld>
            <a:endParaRPr lang="en-US" altLang="tr-TR"/>
          </a:p>
        </p:txBody>
      </p:sp>
      <p:sp>
        <p:nvSpPr>
          <p:cNvPr id="7" name="Rectangle 3">
            <a:extLst>
              <a:ext uri="{FF2B5EF4-FFF2-40B4-BE49-F238E27FC236}">
                <a16:creationId xmlns:a16="http://schemas.microsoft.com/office/drawing/2014/main" id="{4A2BBD29-79E9-4401-851B-ED56F3891ED5}"/>
              </a:ext>
            </a:extLst>
          </p:cNvPr>
          <p:cNvSpPr txBox="1">
            <a:spLocks noChangeArrowheads="1"/>
          </p:cNvSpPr>
          <p:nvPr/>
        </p:nvSpPr>
        <p:spPr bwMode="auto">
          <a:xfrm>
            <a:off x="609600" y="1942010"/>
            <a:ext cx="7713617" cy="404077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spcBef>
                <a:spcPts val="600"/>
              </a:spcBef>
            </a:pPr>
            <a:endParaRPr kumimoji="0" lang="de-DE" altLang="tr-TR" sz="2800" kern="0" dirty="0">
              <a:latin typeface="Century Gothic" panose="020B0502020202020204" pitchFamily="34" charset="0"/>
            </a:endParaRPr>
          </a:p>
        </p:txBody>
      </p:sp>
      <p:sp>
        <p:nvSpPr>
          <p:cNvPr id="2" name="Unvan 1"/>
          <p:cNvSpPr>
            <a:spLocks noGrp="1"/>
          </p:cNvSpPr>
          <p:nvPr>
            <p:ph type="title"/>
          </p:nvPr>
        </p:nvSpPr>
        <p:spPr/>
        <p:txBody>
          <a:bodyPr/>
          <a:lstStyle/>
          <a:p>
            <a:endParaRPr lang="tr-TR"/>
          </a:p>
        </p:txBody>
      </p:sp>
      <p:pic>
        <p:nvPicPr>
          <p:cNvPr id="6" name="Resim 5">
            <a:extLst>
              <a:ext uri="{FF2B5EF4-FFF2-40B4-BE49-F238E27FC236}">
                <a16:creationId xmlns:a16="http://schemas.microsoft.com/office/drawing/2014/main" id="{72E294D5-88D2-BA2F-BDBC-66B9E3773EEF}"/>
              </a:ext>
            </a:extLst>
          </p:cNvPr>
          <p:cNvPicPr>
            <a:picLocks noChangeAspect="1"/>
          </p:cNvPicPr>
          <p:nvPr/>
        </p:nvPicPr>
        <p:blipFill rotWithShape="1">
          <a:blip r:embed="rId2"/>
          <a:srcRect l="31742" t="11716" r="36288" b="34008"/>
          <a:stretch/>
        </p:blipFill>
        <p:spPr>
          <a:xfrm>
            <a:off x="1835696" y="2204864"/>
            <a:ext cx="3897746" cy="3722254"/>
          </a:xfrm>
          <a:prstGeom prst="rect">
            <a:avLst/>
          </a:prstGeom>
        </p:spPr>
      </p:pic>
    </p:spTree>
    <p:extLst>
      <p:ext uri="{BB962C8B-B14F-4D97-AF65-F5344CB8AC3E}">
        <p14:creationId xmlns:p14="http://schemas.microsoft.com/office/powerpoint/2010/main" val="2037372109"/>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12</a:t>
            </a:fld>
            <a:endParaRPr lang="en-US" altLang="tr-TR"/>
          </a:p>
        </p:txBody>
      </p:sp>
      <p:sp>
        <p:nvSpPr>
          <p:cNvPr id="5" name="Rectangle 3">
            <a:extLst>
              <a:ext uri="{FF2B5EF4-FFF2-40B4-BE49-F238E27FC236}">
                <a16:creationId xmlns:a16="http://schemas.microsoft.com/office/drawing/2014/main" id="{CC705ED9-043B-4437-A31D-68E86D5CE340}"/>
              </a:ext>
            </a:extLst>
          </p:cNvPr>
          <p:cNvSpPr txBox="1">
            <a:spLocks noChangeArrowheads="1"/>
          </p:cNvSpPr>
          <p:nvPr/>
        </p:nvSpPr>
        <p:spPr bwMode="auto">
          <a:xfrm>
            <a:off x="467544" y="1930269"/>
            <a:ext cx="7713617" cy="404077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r>
              <a:rPr lang="tr-TR" dirty="0"/>
              <a:t>Ördek değil kaz</a:t>
            </a:r>
          </a:p>
          <a:p>
            <a:r>
              <a:rPr lang="tr-TR" dirty="0"/>
              <a:t>Suriyeli değil Iraklı</a:t>
            </a:r>
          </a:p>
          <a:p>
            <a:r>
              <a:rPr lang="tr-TR" dirty="0"/>
              <a:t>Hırsız değil !</a:t>
            </a:r>
          </a:p>
          <a:p>
            <a:pPr algn="just">
              <a:lnSpc>
                <a:spcPct val="80000"/>
              </a:lnSpc>
            </a:pPr>
            <a:endParaRPr kumimoji="0" lang="tr-TR" altLang="tr-TR" kern="0" dirty="0">
              <a:latin typeface="Century Gothic" panose="020B0502020202020204" pitchFamily="34" charset="0"/>
            </a:endParaRPr>
          </a:p>
          <a:p>
            <a:pPr algn="just">
              <a:lnSpc>
                <a:spcPct val="80000"/>
              </a:lnSpc>
            </a:pPr>
            <a:endParaRPr kumimoji="0" lang="tr-TR" altLang="tr-TR" kern="0" dirty="0">
              <a:latin typeface="Century Gothic" panose="020B0502020202020204" pitchFamily="34" charset="0"/>
            </a:endParaRPr>
          </a:p>
          <a:p>
            <a:pPr>
              <a:lnSpc>
                <a:spcPct val="80000"/>
              </a:lnSpc>
            </a:pPr>
            <a:endParaRPr kumimoji="0" lang="tr-TR" altLang="tr-TR" kern="0" dirty="0">
              <a:latin typeface="Century Gothic" panose="020B0502020202020204" pitchFamily="34" charset="0"/>
            </a:endParaRP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3808876796"/>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13</a:t>
            </a:fld>
            <a:endParaRPr lang="en-US" altLang="tr-TR"/>
          </a:p>
        </p:txBody>
      </p:sp>
      <p:sp>
        <p:nvSpPr>
          <p:cNvPr id="5" name="Rectangle 3">
            <a:extLst>
              <a:ext uri="{FF2B5EF4-FFF2-40B4-BE49-F238E27FC236}">
                <a16:creationId xmlns:a16="http://schemas.microsoft.com/office/drawing/2014/main" id="{CC705ED9-043B-4437-A31D-68E86D5CE340}"/>
              </a:ext>
            </a:extLst>
          </p:cNvPr>
          <p:cNvSpPr txBox="1">
            <a:spLocks noChangeArrowheads="1"/>
          </p:cNvSpPr>
          <p:nvPr/>
        </p:nvSpPr>
        <p:spPr bwMode="auto">
          <a:xfrm>
            <a:off x="467544" y="1930269"/>
            <a:ext cx="7713617" cy="404077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endParaRPr lang="tr-TR" sz="2400" dirty="0">
              <a:hlinkClick r:id="rId2"/>
            </a:endParaRPr>
          </a:p>
          <a:p>
            <a:endParaRPr lang="tr-TR" sz="2400" dirty="0">
              <a:hlinkClick r:id="rId2"/>
            </a:endParaRPr>
          </a:p>
          <a:p>
            <a:endParaRPr lang="tr-TR" sz="2400" dirty="0">
              <a:hlinkClick r:id="rId2"/>
            </a:endParaRPr>
          </a:p>
          <a:p>
            <a:endParaRPr lang="tr-TR" sz="2400" dirty="0">
              <a:hlinkClick r:id="rId2"/>
            </a:endParaRPr>
          </a:p>
          <a:p>
            <a:r>
              <a:rPr lang="tr-TR" sz="2400" dirty="0">
                <a:hlinkClick r:id="rId2"/>
              </a:rPr>
              <a:t>https://www.youtube.com/watch?v=skQ0Iu5QBsA</a:t>
            </a:r>
            <a:endParaRPr lang="tr-TR" sz="2400" dirty="0"/>
          </a:p>
          <a:p>
            <a:pPr algn="just">
              <a:lnSpc>
                <a:spcPct val="80000"/>
              </a:lnSpc>
            </a:pPr>
            <a:endParaRPr kumimoji="0" lang="tr-TR" altLang="tr-TR" sz="2400" kern="0" dirty="0">
              <a:latin typeface="Century Gothic" panose="020B0502020202020204" pitchFamily="34" charset="0"/>
            </a:endParaRPr>
          </a:p>
          <a:p>
            <a:pPr>
              <a:lnSpc>
                <a:spcPct val="80000"/>
              </a:lnSpc>
            </a:pPr>
            <a:endParaRPr kumimoji="0" lang="tr-TR" altLang="tr-TR" sz="2400" kern="0" dirty="0">
              <a:latin typeface="Century Gothic" panose="020B0502020202020204" pitchFamily="34" charset="0"/>
            </a:endParaRP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2075549178"/>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ctr" eaLnBrk="1" hangingPunct="1">
              <a:defRPr/>
            </a:pPr>
            <a:endParaRPr lang="de-DE" sz="4000" dirty="0"/>
          </a:p>
        </p:txBody>
      </p:sp>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14</a:t>
            </a:fld>
            <a:endParaRPr lang="en-US" altLang="tr-TR"/>
          </a:p>
        </p:txBody>
      </p:sp>
      <p:sp>
        <p:nvSpPr>
          <p:cNvPr id="6" name="2 İçerik Yer Tutucusu">
            <a:extLst>
              <a:ext uri="{FF2B5EF4-FFF2-40B4-BE49-F238E27FC236}">
                <a16:creationId xmlns:a16="http://schemas.microsoft.com/office/drawing/2014/main" id="{840E985C-A01B-4F99-A71E-61EE04C54136}"/>
              </a:ext>
            </a:extLst>
          </p:cNvPr>
          <p:cNvSpPr txBox="1">
            <a:spLocks/>
          </p:cNvSpPr>
          <p:nvPr/>
        </p:nvSpPr>
        <p:spPr bwMode="auto">
          <a:xfrm>
            <a:off x="467544" y="1917118"/>
            <a:ext cx="7713662" cy="4040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r>
              <a:rPr lang="tr-TR" sz="2400" dirty="0"/>
              <a:t>"Mavi yağmurluklu Suriyeli canlı yayında itfaiye erinin telefonunu çalıyor" </a:t>
            </a:r>
          </a:p>
          <a:p>
            <a:r>
              <a:rPr lang="tr-TR" sz="2400" dirty="0"/>
              <a:t>Ben Türk Vatandaşıyım. Hırsız hiç değilim, ben Diyanet Vakfı'nda hafız biriyim. 2-3 gündür depremzedelere yardım götürüyoruz. Seni Allah'a havale ediyorum" </a:t>
            </a:r>
          </a:p>
          <a:p>
            <a:r>
              <a:rPr lang="tr-TR" sz="2400" dirty="0"/>
              <a:t>1 milyon görüntüleme, 300.000 beğeni….</a:t>
            </a:r>
          </a:p>
          <a:p>
            <a:endParaRPr kumimoji="0" lang="tr-TR" altLang="tr-TR" sz="2400" kern="0" dirty="0">
              <a:latin typeface="Century Gothic" panose="020B0502020202020204" pitchFamily="34" charset="0"/>
              <a:cs typeface="Times New Roman" panose="02020603050405020304" pitchFamily="18" charset="0"/>
            </a:endParaRPr>
          </a:p>
        </p:txBody>
      </p:sp>
      <p:sp>
        <p:nvSpPr>
          <p:cNvPr id="5" name="Metin kutusu 4">
            <a:extLst>
              <a:ext uri="{FF2B5EF4-FFF2-40B4-BE49-F238E27FC236}">
                <a16:creationId xmlns:a16="http://schemas.microsoft.com/office/drawing/2014/main" id="{65C173C4-9581-EEAC-A259-08F997BBC962}"/>
              </a:ext>
            </a:extLst>
          </p:cNvPr>
          <p:cNvSpPr txBox="1"/>
          <p:nvPr/>
        </p:nvSpPr>
        <p:spPr>
          <a:xfrm>
            <a:off x="3131840" y="5013176"/>
            <a:ext cx="5541104" cy="400110"/>
          </a:xfrm>
          <a:prstGeom prst="rect">
            <a:avLst/>
          </a:prstGeom>
          <a:noFill/>
        </p:spPr>
        <p:txBody>
          <a:bodyPr wrap="square" rtlCol="0">
            <a:spAutoFit/>
          </a:bodyPr>
          <a:lstStyle/>
          <a:p>
            <a:pPr algn="ctr"/>
            <a:r>
              <a:rPr lang="tr-TR" sz="2000" dirty="0">
                <a:solidFill>
                  <a:srgbClr val="FF0000"/>
                </a:solidFill>
              </a:rPr>
              <a:t>DEPREM SONRASINDA – 10 ŞUBAT 2023</a:t>
            </a:r>
          </a:p>
        </p:txBody>
      </p:sp>
    </p:spTree>
    <p:extLst>
      <p:ext uri="{BB962C8B-B14F-4D97-AF65-F5344CB8AC3E}">
        <p14:creationId xmlns:p14="http://schemas.microsoft.com/office/powerpoint/2010/main" val="2675181847"/>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ctr" eaLnBrk="1" hangingPunct="1">
              <a:defRPr/>
            </a:pPr>
            <a:endParaRPr lang="de-DE" sz="3200" dirty="0"/>
          </a:p>
        </p:txBody>
      </p:sp>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15</a:t>
            </a:fld>
            <a:endParaRPr lang="en-US" altLang="tr-TR"/>
          </a:p>
        </p:txBody>
      </p:sp>
      <p:sp>
        <p:nvSpPr>
          <p:cNvPr id="6" name="2 İçerik Yer Tutucusu">
            <a:extLst>
              <a:ext uri="{FF2B5EF4-FFF2-40B4-BE49-F238E27FC236}">
                <a16:creationId xmlns:a16="http://schemas.microsoft.com/office/drawing/2014/main" id="{840E985C-A01B-4F99-A71E-61EE04C54136}"/>
              </a:ext>
            </a:extLst>
          </p:cNvPr>
          <p:cNvSpPr txBox="1">
            <a:spLocks/>
          </p:cNvSpPr>
          <p:nvPr/>
        </p:nvSpPr>
        <p:spPr bwMode="auto">
          <a:xfrm>
            <a:off x="467544" y="1917118"/>
            <a:ext cx="7713662" cy="4040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r>
              <a:rPr lang="tr-TR" dirty="0">
                <a:latin typeface="Arial" panose="020B0604020202020204" pitchFamily="34" charset="0"/>
              </a:rPr>
              <a:t>İNGEV ve Bilgi Üniversitesi İletişim Fakültesi </a:t>
            </a:r>
          </a:p>
          <a:p>
            <a:r>
              <a:rPr lang="tr-TR" dirty="0">
                <a:latin typeface="Arial" panose="020B0604020202020204" pitchFamily="34" charset="0"/>
              </a:rPr>
              <a:t>Suriyelilere Yönelik Algılar" araştırmasının özeti olarak hazırlanmıştır.</a:t>
            </a:r>
          </a:p>
          <a:p>
            <a:r>
              <a:rPr lang="tr-TR" dirty="0">
                <a:latin typeface="Arial" panose="020B0604020202020204" pitchFamily="34" charset="0"/>
              </a:rPr>
              <a:t>Araştırma, 10 Şubat-5 Mart 2020 tarihleri arasında TUİK İstatistiki Bölge Birimleri Sınıflandırması Düzey 2’ye göre belirlenmiş bölgelerde toplam 26 şehirde bilgisayar destekli telefon görüşmesi yöntemiyle Türkiye </a:t>
            </a:r>
            <a:r>
              <a:rPr lang="tr-TR" dirty="0" err="1">
                <a:latin typeface="Arial" panose="020B0604020202020204" pitchFamily="34" charset="0"/>
              </a:rPr>
              <a:t>temsiliyeti</a:t>
            </a:r>
            <a:r>
              <a:rPr lang="tr-TR" dirty="0">
                <a:latin typeface="Arial" panose="020B0604020202020204" pitchFamily="34" charset="0"/>
              </a:rPr>
              <a:t> sağlanacak şekilde gerçekleştirilmiştir. Çalışma kapsamında 1555görüşme gerçekleştirilmiştir. Araştırmanın hata payı ±%2.49’dur.</a:t>
            </a:r>
          </a:p>
        </p:txBody>
      </p:sp>
    </p:spTree>
    <p:extLst>
      <p:ext uri="{BB962C8B-B14F-4D97-AF65-F5344CB8AC3E}">
        <p14:creationId xmlns:p14="http://schemas.microsoft.com/office/powerpoint/2010/main" val="3278392708"/>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16</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pPr algn="ctr"/>
            <a:endParaRPr lang="tr-TR" sz="2400" dirty="0">
              <a:latin typeface="Arial" panose="020B0604020202020204" pitchFamily="34" charset="0"/>
            </a:endParaRPr>
          </a:p>
          <a:p>
            <a:pPr algn="ctr"/>
            <a:endParaRPr lang="tr-TR" sz="2400" dirty="0">
              <a:latin typeface="Arial" panose="020B0604020202020204" pitchFamily="34" charset="0"/>
            </a:endParaRPr>
          </a:p>
          <a:p>
            <a:pPr algn="ctr"/>
            <a:r>
              <a:rPr lang="tr-TR" sz="2400" dirty="0">
                <a:latin typeface="Arial" panose="020B0604020202020204" pitchFamily="34" charset="0"/>
              </a:rPr>
              <a:t>“SURİYELİLER DEVLETTEN MAAŞ ALIYOR”</a:t>
            </a:r>
          </a:p>
          <a:p>
            <a:pPr marL="0" indent="0" algn="ctr">
              <a:buNone/>
            </a:pPr>
            <a:r>
              <a:rPr lang="tr-TR" sz="2400" dirty="0">
                <a:latin typeface="Arial" panose="020B0604020202020204" pitchFamily="34" charset="0"/>
              </a:rPr>
              <a:t>%74</a:t>
            </a:r>
          </a:p>
          <a:p>
            <a:endParaRPr lang="tr-TR" sz="2400" dirty="0"/>
          </a:p>
        </p:txBody>
      </p:sp>
    </p:spTree>
    <p:extLst>
      <p:ext uri="{BB962C8B-B14F-4D97-AF65-F5344CB8AC3E}">
        <p14:creationId xmlns:p14="http://schemas.microsoft.com/office/powerpoint/2010/main" val="126480398"/>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17</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pPr algn="ctr"/>
            <a:endParaRPr lang="tr-TR" sz="1800" dirty="0">
              <a:latin typeface="Arial" panose="020B0604020202020204" pitchFamily="34" charset="0"/>
            </a:endParaRPr>
          </a:p>
          <a:p>
            <a:pPr algn="ctr"/>
            <a:endParaRPr lang="tr-TR" sz="1800" dirty="0">
              <a:latin typeface="Arial" panose="020B0604020202020204" pitchFamily="34" charset="0"/>
            </a:endParaRPr>
          </a:p>
          <a:p>
            <a:r>
              <a:rPr lang="tr-TR" sz="1800" dirty="0"/>
              <a:t>Suriyeliler Maaş Alıyor</a:t>
            </a:r>
          </a:p>
          <a:p>
            <a:r>
              <a:rPr lang="tr-TR" sz="1800" dirty="0" err="1"/>
              <a:t>Suriyeliler’e</a:t>
            </a:r>
            <a:r>
              <a:rPr lang="tr-TR" sz="1800" dirty="0"/>
              <a:t> Türkiye Cumhuriyeti Devleti maaş gibi bir ödeme yapmamaktadır.</a:t>
            </a:r>
          </a:p>
          <a:p>
            <a:r>
              <a:rPr lang="tr-TR" sz="1800" dirty="0"/>
              <a:t>Türkiye’de Geçici Koruma veya Uluslararası Koruma altında olan ve belli kriterleri sağlayan kişilere, Avrupa Birliği Sivil Koruma ve İnsani Yardım Ofisi (ECHO) tarafından finanse edilen ve ismi Sosyal Uyum Yardımı (SUY) olan aylık 450 (güncel) lira destek verilmektedir. </a:t>
            </a:r>
          </a:p>
          <a:p>
            <a:endParaRPr lang="tr-TR" sz="1600" dirty="0"/>
          </a:p>
        </p:txBody>
      </p:sp>
    </p:spTree>
    <p:extLst>
      <p:ext uri="{BB962C8B-B14F-4D97-AF65-F5344CB8AC3E}">
        <p14:creationId xmlns:p14="http://schemas.microsoft.com/office/powerpoint/2010/main" val="100707662"/>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18</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r>
              <a:rPr lang="tr-TR" sz="1800" dirty="0"/>
              <a:t>Suriyeliler Maaş Alıyor</a:t>
            </a:r>
          </a:p>
          <a:p>
            <a:r>
              <a:rPr lang="tr-TR" sz="1800" dirty="0"/>
              <a:t>Bu para Türkiye’de yaşayan Suriyelilerin hepsine değil sadece belli kriterlere sahip </a:t>
            </a:r>
            <a:r>
              <a:rPr lang="tr-TR" sz="1800" dirty="0">
                <a:solidFill>
                  <a:srgbClr val="FF0000"/>
                </a:solidFill>
              </a:rPr>
              <a:t>kırılganlık </a:t>
            </a:r>
            <a:r>
              <a:rPr lang="tr-TR" sz="1800" dirty="0" err="1">
                <a:solidFill>
                  <a:srgbClr val="FF0000"/>
                </a:solidFill>
              </a:rPr>
              <a:t>pozizyonunda</a:t>
            </a:r>
            <a:r>
              <a:rPr lang="tr-TR" sz="1800" dirty="0">
                <a:solidFill>
                  <a:srgbClr val="FF0000"/>
                </a:solidFill>
              </a:rPr>
              <a:t> olan</a:t>
            </a:r>
            <a:r>
              <a:rPr lang="tr-TR" sz="1800" dirty="0"/>
              <a:t> kişilere verilmektedir. (Örneğin; Tek başına olan, kimsesi olmayan 18-59 yaş arası kadınlar, Tek başına olan, kimsesi olmayan 60 yaş ve üzeri yaşlılar…)</a:t>
            </a:r>
          </a:p>
          <a:p>
            <a:r>
              <a:rPr lang="tr-TR" sz="1800" dirty="0"/>
              <a:t>Bu paranın ihtiyaç sahibi kişilere ulaştırılmasına Türk Kızılay’ı, KIZILAY KART sistemi ile aracılık etmektedir. </a:t>
            </a:r>
          </a:p>
          <a:p>
            <a:r>
              <a:rPr lang="tr-TR" sz="1800" dirty="0"/>
              <a:t>Kamu bankaları ATM’lerini kullanıyorlar. </a:t>
            </a:r>
          </a:p>
          <a:p>
            <a:pPr algn="ctr"/>
            <a:endParaRPr lang="tr-TR" sz="1800" dirty="0">
              <a:latin typeface="Arial" panose="020B0604020202020204" pitchFamily="34" charset="0"/>
            </a:endParaRP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1449638206"/>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19</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pPr algn="ctr"/>
            <a:endParaRPr lang="tr-TR" sz="1800" dirty="0">
              <a:latin typeface="Arial" panose="020B0604020202020204" pitchFamily="34" charset="0"/>
            </a:endParaRPr>
          </a:p>
          <a:p>
            <a:pPr algn="ctr"/>
            <a:endParaRPr lang="tr-TR" sz="1800" dirty="0">
              <a:latin typeface="Arial" panose="020B0604020202020204" pitchFamily="34" charset="0"/>
            </a:endParaRPr>
          </a:p>
          <a:p>
            <a:pPr algn="ctr"/>
            <a:endParaRPr lang="tr-TR" sz="1800" dirty="0">
              <a:latin typeface="Arial" panose="020B0604020202020204" pitchFamily="34" charset="0"/>
            </a:endParaRPr>
          </a:p>
          <a:p>
            <a:pPr algn="ctr"/>
            <a:endParaRPr lang="tr-TR" sz="1800" dirty="0">
              <a:latin typeface="Arial" panose="020B0604020202020204" pitchFamily="34" charset="0"/>
            </a:endParaRPr>
          </a:p>
          <a:p>
            <a:pPr algn="ctr"/>
            <a:r>
              <a:rPr lang="tr-TR" sz="1800" dirty="0">
                <a:latin typeface="Arial" panose="020B0604020202020204" pitchFamily="34" charset="0"/>
              </a:rPr>
              <a:t>“SURİYELİ ESNAFLAR VERGİ ÖDEMİYOR”</a:t>
            </a:r>
          </a:p>
          <a:p>
            <a:pPr marL="0" indent="0" algn="ctr">
              <a:buNone/>
            </a:pPr>
            <a:r>
              <a:rPr lang="tr-TR" sz="1800" dirty="0">
                <a:latin typeface="Arial" panose="020B0604020202020204" pitchFamily="34" charset="0"/>
              </a:rPr>
              <a:t>%61</a:t>
            </a:r>
            <a:endParaRPr lang="tr-TR" sz="1800" dirty="0"/>
          </a:p>
          <a:p>
            <a:pPr algn="ctr"/>
            <a:endParaRPr lang="tr-TR" sz="1800" dirty="0">
              <a:latin typeface="Arial" panose="020B0604020202020204" pitchFamily="34" charset="0"/>
            </a:endParaRP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4195463914"/>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ctr" eaLnBrk="1" hangingPunct="1"/>
            <a:r>
              <a:rPr lang="tr-TR" altLang="tr-TR" sz="4000" dirty="0"/>
              <a:t>Onlar Bizim </a:t>
            </a:r>
            <a:r>
              <a:rPr lang="tr-TR" altLang="tr-TR" sz="4000" dirty="0" err="1"/>
              <a:t>Hemşehrimiz</a:t>
            </a:r>
            <a:br>
              <a:rPr lang="tr-TR" altLang="tr-TR" sz="4000" dirty="0"/>
            </a:br>
            <a:r>
              <a:rPr lang="tr-TR" altLang="tr-TR" sz="4000" dirty="0"/>
              <a:t>Göç ve Ötesi</a:t>
            </a:r>
          </a:p>
        </p:txBody>
      </p:sp>
      <p:sp>
        <p:nvSpPr>
          <p:cNvPr id="88067" name="Rectangle 3"/>
          <p:cNvSpPr>
            <a:spLocks noGrp="1" noChangeArrowheads="1"/>
          </p:cNvSpPr>
          <p:nvPr>
            <p:ph type="body" idx="1"/>
          </p:nvPr>
        </p:nvSpPr>
        <p:spPr>
          <a:xfrm>
            <a:off x="701584" y="1763713"/>
            <a:ext cx="7772400" cy="4114800"/>
          </a:xfrm>
        </p:spPr>
        <p:txBody>
          <a:bodyPr/>
          <a:lstStyle/>
          <a:p>
            <a:r>
              <a:rPr lang="tr-TR" sz="2400" dirty="0"/>
              <a:t>İnsanlığın tarihi göçün tarihidir. Kavimler göçünden kıtalar arası göçe kadar….</a:t>
            </a:r>
          </a:p>
          <a:p>
            <a:r>
              <a:rPr lang="tr-TR" sz="2400" dirty="0"/>
              <a:t>Modern dönemlerde ise kent- göç ilişkisi modern dünyayı anlamak için kritik düzeyde önem taşır.</a:t>
            </a:r>
          </a:p>
          <a:p>
            <a:r>
              <a:rPr lang="tr-TR" sz="2400" dirty="0"/>
              <a:t>Göç ve kent/kentleşme ilişkisi Sanayi Devrimi’nden bugüne kenti kavramak için birbirini izleyen olgulardır. </a:t>
            </a:r>
          </a:p>
          <a:p>
            <a:r>
              <a:rPr lang="tr-TR" sz="2400" dirty="0"/>
              <a:t>Göçü ve kenti anlamak için  paralel bir kavrayışa ihtiyaç duyar.</a:t>
            </a:r>
          </a:p>
        </p:txBody>
      </p:sp>
    </p:spTree>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20</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pPr algn="ctr"/>
            <a:endParaRPr lang="tr-TR" sz="1800" dirty="0">
              <a:latin typeface="Arial" panose="020B0604020202020204" pitchFamily="34" charset="0"/>
            </a:endParaRPr>
          </a:p>
          <a:p>
            <a:r>
              <a:rPr lang="tr-TR" sz="1800" dirty="0">
                <a:solidFill>
                  <a:srgbClr val="000000"/>
                </a:solidFill>
                <a:latin typeface="Montserrat" panose="00000500000000000000" pitchFamily="2" charset="-94"/>
              </a:rPr>
              <a:t>Suriyeli Esnaflar Vergi Vermiyor</a:t>
            </a:r>
          </a:p>
          <a:p>
            <a:r>
              <a:rPr lang="tr-TR" sz="1800" dirty="0"/>
              <a:t>Vergi denetimi illerde ve ilçelerde yetkili olan vergi müdürlüğüne bağlı personel tarafından yapılmaktadır. </a:t>
            </a:r>
          </a:p>
          <a:p>
            <a:r>
              <a:rPr lang="tr-TR" sz="1800" dirty="0"/>
              <a:t>Her ticari işletme vergi ödemekle yükümlüdür. </a:t>
            </a:r>
          </a:p>
          <a:p>
            <a:r>
              <a:rPr lang="tr-TR" sz="1800" dirty="0"/>
              <a:t>Kaçak olarak çalıştırılan veya vergi vermeyen bir işletme varsa bu onlara verilen bir haktan dolayı değildir. </a:t>
            </a: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2082071897"/>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21</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800" dirty="0">
              <a:solidFill>
                <a:srgbClr val="000000"/>
              </a:solidFill>
              <a:latin typeface="Montserrat" panose="00000500000000000000" pitchFamily="2" charset="-94"/>
            </a:endParaRPr>
          </a:p>
          <a:p>
            <a:endParaRPr lang="tr-TR" sz="1800" dirty="0">
              <a:solidFill>
                <a:srgbClr val="000000"/>
              </a:solidFill>
              <a:latin typeface="Montserrat" panose="00000500000000000000" pitchFamily="2" charset="-94"/>
            </a:endParaRPr>
          </a:p>
          <a:p>
            <a:r>
              <a:rPr lang="tr-TR" sz="1800" dirty="0">
                <a:solidFill>
                  <a:srgbClr val="000000"/>
                </a:solidFill>
                <a:latin typeface="Montserrat" panose="00000500000000000000" pitchFamily="2" charset="-94"/>
              </a:rPr>
              <a:t>Suriyeli Esnaflar Vergi Vermiyor</a:t>
            </a:r>
          </a:p>
          <a:p>
            <a:r>
              <a:rPr lang="tr-TR" sz="1800" dirty="0"/>
              <a:t>Suriyeli esnafların vergi konusunda ne bir muafiyeti ne de bir ayrıcalığı vardır. Nasıl ki Türk vatandaşı bir  esnaf iş yeri açtığında ticaret/esnaf odasına kayıt yaptırıyor, yazar kasa alıp fatura kesiyorsa, Suriyeli ya da diğer yabancı esnaflar için de aynı durum geçerlidir. </a:t>
            </a:r>
          </a:p>
          <a:p>
            <a:r>
              <a:rPr lang="tr-TR" sz="1800" dirty="0"/>
              <a:t>Kaçak olarak işletilen kafe, bakkal, market veya giyim mağazasının vergi vermiyor olması Suriyelilere sağlanan bir ayrıcalıktan dolayı değil, o işletmenin kaçak olmasından dolayıdır. </a:t>
            </a: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4095217701"/>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22</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800" dirty="0">
              <a:solidFill>
                <a:srgbClr val="000000"/>
              </a:solidFill>
              <a:latin typeface="Montserrat" panose="00000500000000000000" pitchFamily="2" charset="-94"/>
            </a:endParaRPr>
          </a:p>
          <a:p>
            <a:r>
              <a:rPr lang="tr-TR" sz="1800" dirty="0">
                <a:solidFill>
                  <a:srgbClr val="000000"/>
                </a:solidFill>
                <a:latin typeface="Montserrat" panose="00000500000000000000" pitchFamily="2" charset="-94"/>
              </a:rPr>
              <a:t>Suriyeliler Çalışma İzni Alıp İstediği Yerde Çalışıyor</a:t>
            </a:r>
          </a:p>
          <a:p>
            <a:r>
              <a:rPr lang="tr-TR" sz="1800" dirty="0"/>
              <a:t>Bir yabancının Türkiye’de çalışabilmesi için Çalışma ve Sosyal Güvenlik Bakanlığı tarafından o kişi için çalışma izni verilmesi gerekiyor. </a:t>
            </a:r>
          </a:p>
          <a:p>
            <a:r>
              <a:rPr lang="tr-TR" sz="1800" dirty="0"/>
              <a:t>Yabancı kişiye çalışma izni yalnızca işveren tarafından alınabiliyor. Yani bir Suriyelinin kendisine çalışma izni alma hakkı yok. </a:t>
            </a:r>
          </a:p>
          <a:p>
            <a:r>
              <a:rPr lang="tr-TR" sz="1800" dirty="0"/>
              <a:t>Kim işletmesinde bir yabancı ya da Suriyeli çalıştırmak istiyorsa, kendi e-Devlet hesabı üzerinden işletmesi adına o yabancı kişi için başvuru yapması gerekiyor.</a:t>
            </a:r>
          </a:p>
          <a:p>
            <a:endParaRPr lang="tr-TR" sz="1800" dirty="0">
              <a:solidFill>
                <a:srgbClr val="000000"/>
              </a:solidFill>
              <a:latin typeface="Montserrat" panose="00000500000000000000" pitchFamily="2" charset="-94"/>
            </a:endParaRP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2269128477"/>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23</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800" dirty="0">
              <a:solidFill>
                <a:srgbClr val="000000"/>
              </a:solidFill>
              <a:latin typeface="Montserrat" panose="00000500000000000000" pitchFamily="2" charset="-94"/>
            </a:endParaRPr>
          </a:p>
          <a:p>
            <a:pPr marL="0" indent="0" algn="ctr">
              <a:buNone/>
            </a:pPr>
            <a:endParaRPr lang="tr-TR" sz="1800" dirty="0">
              <a:latin typeface="Arial" panose="020B0604020202020204" pitchFamily="34" charset="0"/>
            </a:endParaRPr>
          </a:p>
          <a:p>
            <a:r>
              <a:rPr lang="tr-TR" sz="1800" dirty="0">
                <a:solidFill>
                  <a:srgbClr val="000000"/>
                </a:solidFill>
                <a:latin typeface="Montserrat" panose="00000500000000000000" pitchFamily="2" charset="-94"/>
              </a:rPr>
              <a:t>Suriyeliler Çalışma İzni Alıp İstediği Yerde Çalışıyor</a:t>
            </a:r>
          </a:p>
          <a:p>
            <a:r>
              <a:rPr lang="tr-TR" sz="1800" dirty="0"/>
              <a:t>İşverenin bir yabancı ya da Suriyeli adına çıkardığı çalışma izni ise sadece o iş yeri için geçerli. Yani bir yabancı ya da Suriyeli için çıkarılan çalışma izni bütün iş yerlerinde geçerli değil. Yabancı kişi o işten ayrıldığı anda kendisi adına çıkarılan çalışma izni de iptal oluyor. </a:t>
            </a:r>
          </a:p>
          <a:p>
            <a:r>
              <a:rPr lang="tr-TR" sz="1800" dirty="0"/>
              <a:t>Bir işveren kendi iş yerinde bir yabancı personel çalıştırmak istiyorsa, halihazırda 5 tane Türk vatandaşını istihdam ediyor olmalı. Aksi halde yabancı kişi için yapacağı başvuru kabul edilmiyor.</a:t>
            </a: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288549251"/>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24</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pPr algn="ctr"/>
            <a:endParaRPr lang="tr-TR" sz="1800" dirty="0">
              <a:latin typeface="Arial" panose="020B0604020202020204" pitchFamily="34" charset="0"/>
            </a:endParaRPr>
          </a:p>
          <a:p>
            <a:pPr algn="ctr"/>
            <a:endParaRPr lang="tr-TR" sz="1800" dirty="0">
              <a:latin typeface="Arial" panose="020B0604020202020204" pitchFamily="34" charset="0"/>
            </a:endParaRPr>
          </a:p>
          <a:p>
            <a:pPr algn="ctr"/>
            <a:endParaRPr lang="tr-TR" sz="1800" dirty="0">
              <a:latin typeface="Arial" panose="020B0604020202020204" pitchFamily="34" charset="0"/>
            </a:endParaRPr>
          </a:p>
          <a:p>
            <a:pPr algn="ctr"/>
            <a:r>
              <a:rPr lang="tr-TR" sz="1800" dirty="0">
                <a:latin typeface="Arial" panose="020B0604020202020204" pitchFamily="34" charset="0"/>
              </a:rPr>
              <a:t>“SURİYELİLER SINAVSIZ OLARAK İSTEDİKLERE ÜNİVERSİTEYE GİDEBİLİYOR”</a:t>
            </a:r>
          </a:p>
          <a:p>
            <a:pPr marL="0" indent="0" algn="ctr">
              <a:buNone/>
            </a:pPr>
            <a:r>
              <a:rPr lang="tr-TR" sz="1800" dirty="0">
                <a:latin typeface="Arial" panose="020B0604020202020204" pitchFamily="34" charset="0"/>
              </a:rPr>
              <a:t>%60</a:t>
            </a:r>
          </a:p>
          <a:p>
            <a:pPr marL="0" indent="0" algn="ctr">
              <a:buNone/>
            </a:pPr>
            <a:endParaRPr lang="tr-TR" sz="1800" dirty="0">
              <a:latin typeface="Arial" panose="020B0604020202020204" pitchFamily="34" charset="0"/>
            </a:endParaRPr>
          </a:p>
          <a:p>
            <a:pPr algn="ctr"/>
            <a:r>
              <a:rPr lang="tr-TR" sz="1800" dirty="0">
                <a:latin typeface="Arial" panose="020B0604020202020204" pitchFamily="34" charset="0"/>
              </a:rPr>
              <a:t>“ÜNİVERSİTEYE GİDEN HER SURİYELİYE DEVLET BURS VERİYOR”</a:t>
            </a:r>
          </a:p>
          <a:p>
            <a:pPr marL="0" indent="0" algn="ctr">
              <a:buNone/>
            </a:pPr>
            <a:r>
              <a:rPr lang="tr-TR" sz="1800" dirty="0">
                <a:latin typeface="Arial" panose="020B0604020202020204" pitchFamily="34" charset="0"/>
              </a:rPr>
              <a:t>%60</a:t>
            </a:r>
            <a:endParaRPr lang="tr-TR" sz="1800" dirty="0"/>
          </a:p>
          <a:p>
            <a:endParaRPr lang="tr-TR" sz="1800" dirty="0">
              <a:solidFill>
                <a:srgbClr val="000000"/>
              </a:solidFill>
              <a:latin typeface="Montserrat" panose="00000500000000000000" pitchFamily="2" charset="-94"/>
            </a:endParaRP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1326490640"/>
      </p:ext>
    </p:extLst>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25</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r>
              <a:rPr lang="tr-TR" sz="1800" dirty="0">
                <a:solidFill>
                  <a:srgbClr val="000000"/>
                </a:solidFill>
                <a:latin typeface="Montserrat" panose="00000500000000000000" pitchFamily="2" charset="-94"/>
              </a:rPr>
              <a:t>Suriyeliler İstediği Üniversiteye Sınavsız Giriyor</a:t>
            </a:r>
          </a:p>
          <a:p>
            <a:r>
              <a:rPr lang="tr-TR" sz="1800" dirty="0"/>
              <a:t>Türk vatandaşı olmayan her öğrenci yabancı öğrenci statüsündedir. Suriyelilerin ne devlet üniversitelerinde ne de vakıf üniversitelerinde diğer yabancı uyruklu öğrencilere göre bir avantajı yoktur.  Bir yabancı öğrencinin devlet üniversitesine girmesi için Yabancı Öğrenci Sınavına (YÖS) girmesi gerekmektedir. Yani sınava girmeden istedikleri üniversitede okudukları iddiası uydurmadır. Vakıf üniversitesine girmek istediğinde ise o üniversitenin belirlemiş olduğu kriterlere uymak zorundadır.</a:t>
            </a:r>
          </a:p>
          <a:p>
            <a:endParaRPr lang="tr-TR" sz="1800" dirty="0">
              <a:solidFill>
                <a:srgbClr val="000000"/>
              </a:solidFill>
              <a:latin typeface="Montserrat" panose="00000500000000000000" pitchFamily="2" charset="-94"/>
            </a:endParaRP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2108169413"/>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26</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800" dirty="0">
              <a:solidFill>
                <a:srgbClr val="000000"/>
              </a:solidFill>
              <a:latin typeface="Montserrat" panose="00000500000000000000" pitchFamily="2" charset="-94"/>
            </a:endParaRPr>
          </a:p>
          <a:p>
            <a:r>
              <a:rPr lang="tr-TR" sz="1800" dirty="0">
                <a:solidFill>
                  <a:srgbClr val="000000"/>
                </a:solidFill>
                <a:latin typeface="Montserrat" panose="00000500000000000000" pitchFamily="2" charset="-94"/>
              </a:rPr>
              <a:t>Suriyeliler İstediği Üniversiteye Sınavsız Giriyor</a:t>
            </a:r>
          </a:p>
          <a:p>
            <a:pPr marL="0" indent="0">
              <a:buNone/>
            </a:pPr>
            <a:endParaRPr lang="tr-TR" sz="1800" dirty="0"/>
          </a:p>
          <a:p>
            <a:r>
              <a:rPr lang="tr-TR" sz="1800" dirty="0"/>
              <a:t>Her üniversitenin yabancı öğrenci için YÖK tarafından onaylanan bir kontenjanı var. Yani Suriyeliler sınava girip tüm şartları sağlasalar ve parasını ödeseler bile kontenjan sınırı olduğu için istedikleri üniversitenin istedikleri bölümüne kayıt olamazlar. Devlet üniversitelerinde Türk öğrenciler için 1. öğretimler ücretsiz, 2. öğretimler ise ücretli iken, YÖS sınavı ile üniversiteye giren yabancılar için hem birinci öğretimler hem de ikinci öğretimler ücretlidir. Vakıf üniversitelerinde ise yabancı öğrenciler burs imkanlarından faydalanamamaktadır.</a:t>
            </a:r>
          </a:p>
          <a:p>
            <a:endParaRPr lang="tr-TR" sz="1800" dirty="0">
              <a:solidFill>
                <a:srgbClr val="000000"/>
              </a:solidFill>
              <a:latin typeface="Montserrat" panose="00000500000000000000" pitchFamily="2" charset="-94"/>
            </a:endParaRP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872727540"/>
      </p:ext>
    </p:extLst>
  </p:cSld>
  <p:clrMapOvr>
    <a:masterClrMapping/>
  </p:clrMapOvr>
  <p:transition>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27</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600" dirty="0">
              <a:solidFill>
                <a:srgbClr val="000000"/>
              </a:solidFill>
              <a:latin typeface="Montserrat" panose="00000500000000000000" pitchFamily="2" charset="-94"/>
            </a:endParaRPr>
          </a:p>
          <a:p>
            <a:r>
              <a:rPr lang="tr-TR" sz="1600" dirty="0">
                <a:solidFill>
                  <a:srgbClr val="000000"/>
                </a:solidFill>
                <a:latin typeface="Montserrat" panose="00000500000000000000" pitchFamily="2" charset="-94"/>
              </a:rPr>
              <a:t>Suriyeliler Arabaları için Vergi Ödemiyor</a:t>
            </a:r>
          </a:p>
          <a:p>
            <a:r>
              <a:rPr lang="tr-TR" sz="1600" dirty="0"/>
              <a:t>Suriyelilerin sahip olduğu araçlardan vergi alınmadığı, sigorta ve muayene işlemlerinden muaf tutulduğu gibi paylaşımlar yapılmakta. İddiayı ileri götürenler ise Suriyelilerin ehliyet almak zorunda olmadıklarını, trafik kurallarının Suriyeliler için geçerli olmadığını, polislerin trafik kurallarını ihlal eden kişinin Suriyeli bir sürücü olması durumunda ceza yazmadan gönderdiğini söylemekte.</a:t>
            </a:r>
          </a:p>
          <a:p>
            <a:r>
              <a:rPr lang="tr-TR" sz="1600" dirty="0"/>
              <a:t>Motorlu Taşıtlar Vergisi kanununun 4. maddesinde motorlu taşıtlar vergisinden müstesna olan araçların tanımı yapılmıştır. Bu araçlar genel ve özel bütçeli idareler, sosyal güvenlik kurumları ile il özel idareleri, belediyeler, köy tüzel kişilikleri ile bunların üyesi oldukları mahalli idare birlikleri ve Türkiye Kızılay Derneği adına kayıt ve tescil edilen taşıtlar, elçilik ve konsolosluk araçları, engellilik oranı en az %90 olan malûl ve engellilerin adlarına kayıtlı taşıtlar ile müflis bankaların iflâs idarelerine ait taşıtlardır. Bu araçların arasında Suriyelilerin araçları yoktur.</a:t>
            </a:r>
          </a:p>
          <a:p>
            <a:pPr algn="ctr"/>
            <a:endParaRPr lang="tr-TR" sz="1600" dirty="0">
              <a:latin typeface="Arial" panose="020B0604020202020204" pitchFamily="34" charset="0"/>
            </a:endParaRPr>
          </a:p>
          <a:p>
            <a:endParaRPr lang="tr-TR" sz="1400" dirty="0"/>
          </a:p>
        </p:txBody>
      </p:sp>
    </p:spTree>
    <p:extLst>
      <p:ext uri="{BB962C8B-B14F-4D97-AF65-F5344CB8AC3E}">
        <p14:creationId xmlns:p14="http://schemas.microsoft.com/office/powerpoint/2010/main" val="4040999969"/>
      </p:ext>
    </p:extLst>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28</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800" dirty="0">
              <a:solidFill>
                <a:srgbClr val="000000"/>
              </a:solidFill>
              <a:latin typeface="Montserrat" panose="00000500000000000000" pitchFamily="2" charset="-94"/>
            </a:endParaRPr>
          </a:p>
          <a:p>
            <a:pPr algn="ctr"/>
            <a:endParaRPr lang="tr-TR" sz="1800" dirty="0">
              <a:latin typeface="Arial" panose="020B0604020202020204" pitchFamily="34" charset="0"/>
            </a:endParaRPr>
          </a:p>
          <a:p>
            <a:r>
              <a:rPr lang="tr-TR" sz="1600" dirty="0">
                <a:solidFill>
                  <a:srgbClr val="000000"/>
                </a:solidFill>
                <a:latin typeface="Montserrat" panose="00000500000000000000" pitchFamily="2" charset="-94"/>
              </a:rPr>
              <a:t>Suriyeliler Arabaları için Vergi Ödemiyor</a:t>
            </a:r>
            <a:endParaRPr lang="tr-TR" sz="1600" dirty="0"/>
          </a:p>
          <a:p>
            <a:r>
              <a:rPr lang="tr-TR" sz="1600" dirty="0"/>
              <a:t>Suriyelilerin Türkiye’den aldığı ve Suriye’den getirdiği tüm taşıtlar vergi, sigorta, muayene ve trafik cezalarından sorumludur. Trafiğe çıkan her sürücü ehliyet almak ve trafik kurallarına uymakla yükümlüdür. Bu konuda kimsenin bir ayrıcalığı yoktur. </a:t>
            </a:r>
            <a:r>
              <a:rPr lang="tr-TR" sz="1600" dirty="0" err="1"/>
              <a:t>TÜVTÜRK’ün</a:t>
            </a:r>
            <a:r>
              <a:rPr lang="tr-TR" sz="1600" dirty="0"/>
              <a:t> Suriyelilere özel yayınladığı muayene duyurusunda vergi, trafik cezası, otoyol geçiş ücreti ve sigorta borcu olan araçların muayenesinin yapılmadığı bilgisi yer almaktadır.</a:t>
            </a:r>
          </a:p>
          <a:p>
            <a:endParaRPr lang="tr-TR" sz="1600" dirty="0"/>
          </a:p>
        </p:txBody>
      </p:sp>
    </p:spTree>
    <p:extLst>
      <p:ext uri="{BB962C8B-B14F-4D97-AF65-F5344CB8AC3E}">
        <p14:creationId xmlns:p14="http://schemas.microsoft.com/office/powerpoint/2010/main" val="2245075385"/>
      </p:ext>
    </p:extLst>
  </p:cSld>
  <p:clrMapOvr>
    <a:masterClrMapping/>
  </p:clrMapOvr>
  <p:transition>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29</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800" dirty="0">
              <a:solidFill>
                <a:srgbClr val="000000"/>
              </a:solidFill>
              <a:latin typeface="Montserrat" panose="00000500000000000000" pitchFamily="2" charset="-94"/>
            </a:endParaRPr>
          </a:p>
          <a:p>
            <a:pPr algn="ctr"/>
            <a:endParaRPr lang="tr-TR" sz="1800" dirty="0">
              <a:latin typeface="Arial" panose="020B0604020202020204" pitchFamily="34" charset="0"/>
            </a:endParaRPr>
          </a:p>
          <a:p>
            <a:pPr algn="ctr"/>
            <a:r>
              <a:rPr lang="tr-TR" sz="1800" dirty="0">
                <a:latin typeface="Arial" panose="020B0604020202020204" pitchFamily="34" charset="0"/>
              </a:rPr>
              <a:t>“SURİYELİLER SU, ELEKTRİK VE DOĞALGAZ FATURASI ÖDEMİYOR”</a:t>
            </a:r>
          </a:p>
          <a:p>
            <a:pPr algn="ctr"/>
            <a:endParaRPr lang="tr-TR" sz="1800" dirty="0">
              <a:latin typeface="Arial" panose="020B0604020202020204" pitchFamily="34" charset="0"/>
            </a:endParaRPr>
          </a:p>
          <a:p>
            <a:pPr marL="0" indent="0" algn="ctr">
              <a:buNone/>
            </a:pPr>
            <a:r>
              <a:rPr lang="tr-TR" sz="1800" dirty="0">
                <a:latin typeface="Arial" panose="020B0604020202020204" pitchFamily="34" charset="0"/>
              </a:rPr>
              <a:t>%43</a:t>
            </a:r>
            <a:endParaRPr lang="tr-TR" sz="1800" dirty="0"/>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1765991798"/>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ctr" eaLnBrk="1" hangingPunct="1"/>
            <a:r>
              <a:rPr lang="tr-TR" altLang="tr-TR" sz="4000" dirty="0"/>
              <a:t>Onlar Bizim </a:t>
            </a:r>
            <a:r>
              <a:rPr lang="tr-TR" altLang="tr-TR" sz="4000" dirty="0" err="1"/>
              <a:t>Hemşehrimiz</a:t>
            </a:r>
            <a:br>
              <a:rPr lang="tr-TR" altLang="tr-TR" sz="4000" dirty="0"/>
            </a:br>
            <a:r>
              <a:rPr lang="tr-TR" altLang="tr-TR" sz="4000" dirty="0"/>
              <a:t>Göç ve Ötesi</a:t>
            </a:r>
          </a:p>
        </p:txBody>
      </p:sp>
      <p:sp>
        <p:nvSpPr>
          <p:cNvPr id="88067" name="Rectangle 3"/>
          <p:cNvSpPr>
            <a:spLocks noGrp="1" noChangeArrowheads="1"/>
          </p:cNvSpPr>
          <p:nvPr>
            <p:ph type="body" idx="1"/>
          </p:nvPr>
        </p:nvSpPr>
        <p:spPr>
          <a:xfrm>
            <a:off x="701584" y="1763713"/>
            <a:ext cx="7772400" cy="4114800"/>
          </a:xfrm>
        </p:spPr>
        <p:txBody>
          <a:bodyPr/>
          <a:lstStyle/>
          <a:p>
            <a:r>
              <a:rPr lang="tr-TR" sz="1800" dirty="0"/>
              <a:t>Türkiye ve bilhassa büyük kentleri düşündüğümüzde «göçün» dahil edilmediği bir kavrayış mümkün değildir.</a:t>
            </a:r>
          </a:p>
          <a:p>
            <a:r>
              <a:rPr lang="tr-TR" sz="1800" dirty="0"/>
              <a:t>Hem kentin hem de kırın dönüşümünde, mekanlar arasındaki ilişkileri anlamak için göçü dahil etmek…</a:t>
            </a:r>
          </a:p>
          <a:p>
            <a:r>
              <a:rPr lang="tr-TR" sz="1800" dirty="0"/>
              <a:t>Bugün küreselleşme ve </a:t>
            </a:r>
            <a:r>
              <a:rPr lang="tr-TR" sz="1800" dirty="0" err="1"/>
              <a:t>ulusaşılaşma</a:t>
            </a:r>
            <a:r>
              <a:rPr lang="tr-TR" sz="1800" dirty="0"/>
              <a:t> sürecinde de göç-insan hareketliliği önlemez bir devinim olarak devam etmektedir.</a:t>
            </a:r>
          </a:p>
          <a:p>
            <a:r>
              <a:rPr lang="tr-TR" sz="1800" dirty="0"/>
              <a:t>Bu devinim göç sistemi teorilerinin kabul ettiği gibi göçmeni de yerliyi de göç edilen kök yeri de göçe maruz kalan yeri de etkileyen iki yönlü ve dinamik bir süreçtir</a:t>
            </a:r>
          </a:p>
          <a:p>
            <a:endParaRPr lang="tr-TR" sz="1800" dirty="0"/>
          </a:p>
        </p:txBody>
      </p:sp>
    </p:spTree>
    <p:extLst>
      <p:ext uri="{BB962C8B-B14F-4D97-AF65-F5344CB8AC3E}">
        <p14:creationId xmlns:p14="http://schemas.microsoft.com/office/powerpoint/2010/main" val="3980767791"/>
      </p:ext>
    </p:extLst>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30</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600" dirty="0">
              <a:solidFill>
                <a:srgbClr val="000000"/>
              </a:solidFill>
              <a:latin typeface="Montserrat" panose="00000500000000000000" pitchFamily="2" charset="-94"/>
            </a:endParaRPr>
          </a:p>
          <a:p>
            <a:r>
              <a:rPr lang="tr-TR" sz="1600" dirty="0">
                <a:solidFill>
                  <a:srgbClr val="000000"/>
                </a:solidFill>
                <a:latin typeface="Montserrat" panose="00000500000000000000" pitchFamily="2" charset="-94"/>
              </a:rPr>
              <a:t>Suriyeliler Su, Elektrik ve Doğalgaz Faturası Ödemiyor</a:t>
            </a:r>
          </a:p>
          <a:p>
            <a:r>
              <a:rPr lang="tr-TR" sz="1600" dirty="0"/>
              <a:t>Suriyelilerin fatura ödemediği iddiası, bir sosyal medya kullanıcısı tarafından paylaşılan bedelsiz bir su faturasına dayanmaktadır. İddiaya konu olan faturanın alt kısmında yer alan “Düşük tüketim nedeniyle faturalandırılmamıştır” ibaresi, paylaşım sırasında özellikle kapatılmış, su, elektrik ve doğalgaz için Suriyelilerden ücret alınmadığı ifade edilmiştir.</a:t>
            </a:r>
          </a:p>
          <a:p>
            <a:r>
              <a:rPr lang="tr-TR" sz="1600" dirty="0"/>
              <a:t>Faturayı kesen su idaresi ile yapılan görüşme sonrasında faturada ismi geçen kişinin evden taşınarak aboneliğini sonlandırdığı, son ay içerisinde su sayacında yalnızca 1 metreküplük su tüketimi görüldüğü için sıfır (0) liralık fatura gönderildiği belirtilmiştir. Uygulama 3 metreküpün altındaki kullanımlar için her aboneye uygulanmaktadır. Su idaresi tarafından Suriyeli aboneye ait miktarları 56 lira, 48 lira ve 58 lira olan faturalar da paylaşılmıştır. Su, elektrik ve doğal gaz herkes için ücretlidir.</a:t>
            </a:r>
          </a:p>
          <a:p>
            <a:pPr algn="ctr"/>
            <a:endParaRPr lang="tr-TR" sz="1400" dirty="0">
              <a:latin typeface="Arial" panose="020B0604020202020204" pitchFamily="34" charset="0"/>
            </a:endParaRPr>
          </a:p>
          <a:p>
            <a:endParaRPr lang="tr-TR" sz="1400" dirty="0"/>
          </a:p>
        </p:txBody>
      </p:sp>
    </p:spTree>
    <p:extLst>
      <p:ext uri="{BB962C8B-B14F-4D97-AF65-F5344CB8AC3E}">
        <p14:creationId xmlns:p14="http://schemas.microsoft.com/office/powerpoint/2010/main" val="1822846215"/>
      </p:ext>
    </p:extLst>
  </p:cSld>
  <p:clrMapOvr>
    <a:masterClrMapping/>
  </p:clrMapOvr>
  <p:transition>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31</a:t>
            </a:fld>
            <a:endParaRPr lang="en-US" altLang="tr-TR"/>
          </a:p>
        </p:txBody>
      </p:sp>
      <p:sp>
        <p:nvSpPr>
          <p:cNvPr id="3" name="Unvan 2"/>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endParaRPr lang="tr-TR" sz="1800" dirty="0">
              <a:solidFill>
                <a:srgbClr val="000000"/>
              </a:solidFill>
              <a:latin typeface="Montserrat" panose="00000500000000000000" pitchFamily="2" charset="-94"/>
            </a:endParaRPr>
          </a:p>
          <a:p>
            <a:r>
              <a:rPr lang="tr-TR" sz="1800" dirty="0"/>
              <a:t>Bu örneklerin sunduğu bağlama odaklanmak</a:t>
            </a:r>
          </a:p>
          <a:p>
            <a:r>
              <a:rPr lang="tr-TR" sz="1800" dirty="0"/>
              <a:t>Suriyeliler yerine başka grupları da koymak mümkündür. Hatta farklı göçmen gruplarının sosyal etiketlenmeleri yaygındır. </a:t>
            </a:r>
          </a:p>
          <a:p>
            <a:r>
              <a:rPr lang="tr-TR" sz="1800" dirty="0"/>
              <a:t>Rus kadın göçmenler, Kuzey Afrikalılar… </a:t>
            </a:r>
            <a:r>
              <a:rPr lang="tr-TR" sz="1800" dirty="0" err="1"/>
              <a:t>v.b</a:t>
            </a:r>
            <a:r>
              <a:rPr lang="tr-TR" sz="1800" dirty="0"/>
              <a:t>.</a:t>
            </a:r>
          </a:p>
          <a:p>
            <a:r>
              <a:rPr lang="tr-TR" sz="1800" dirty="0"/>
              <a:t>Söylemin bir bumerang gibi topluma verilmesi ve içeriğinin yeniden dönüştürülerek size iade edilmesi</a:t>
            </a:r>
          </a:p>
          <a:p>
            <a:r>
              <a:rPr lang="tr-TR" sz="1800" dirty="0"/>
              <a:t>Algı ve söylemin yukarıdan inşası</a:t>
            </a:r>
          </a:p>
          <a:p>
            <a:r>
              <a:rPr lang="tr-TR" sz="1800" dirty="0"/>
              <a:t>Kamusal aktörlerin önemi- </a:t>
            </a:r>
          </a:p>
          <a:p>
            <a:pPr algn="ctr"/>
            <a:endParaRPr lang="tr-TR" sz="1800" dirty="0">
              <a:latin typeface="Arial" panose="020B0604020202020204" pitchFamily="34" charset="0"/>
            </a:endParaRPr>
          </a:p>
          <a:p>
            <a:endParaRPr lang="tr-TR" sz="1600" dirty="0"/>
          </a:p>
        </p:txBody>
      </p:sp>
    </p:spTree>
    <p:extLst>
      <p:ext uri="{BB962C8B-B14F-4D97-AF65-F5344CB8AC3E}">
        <p14:creationId xmlns:p14="http://schemas.microsoft.com/office/powerpoint/2010/main" val="3418109942"/>
      </p:ext>
    </p:extLst>
  </p:cSld>
  <p:clrMapOvr>
    <a:masterClrMapping/>
  </p:clrMapOvr>
  <p:transition>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ctr" eaLnBrk="1" hangingPunct="1">
              <a:defRPr/>
            </a:pPr>
            <a:r>
              <a:rPr lang="tr-TR" dirty="0"/>
              <a:t>Sonuç ve Değerlendirmeler</a:t>
            </a:r>
            <a:endParaRPr lang="de-DE" dirty="0"/>
          </a:p>
        </p:txBody>
      </p:sp>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32</a:t>
            </a:fld>
            <a:endParaRPr lang="en-US" altLang="tr-TR"/>
          </a:p>
        </p:txBody>
      </p:sp>
      <p:sp>
        <p:nvSpPr>
          <p:cNvPr id="5" name="2 İçerik Yer Tutucusu">
            <a:extLst>
              <a:ext uri="{FF2B5EF4-FFF2-40B4-BE49-F238E27FC236}">
                <a16:creationId xmlns:a16="http://schemas.microsoft.com/office/drawing/2014/main" id="{C78CC482-147F-4266-AD90-561B7BA05DA9}"/>
              </a:ext>
            </a:extLst>
          </p:cNvPr>
          <p:cNvSpPr txBox="1">
            <a:spLocks/>
          </p:cNvSpPr>
          <p:nvPr/>
        </p:nvSpPr>
        <p:spPr bwMode="auto">
          <a:xfrm>
            <a:off x="685800" y="2132012"/>
            <a:ext cx="7279382" cy="4040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r>
              <a:rPr lang="tr-TR" sz="2400" dirty="0"/>
              <a:t>Kentsel gerilim ve çelişkilere ayrıntılı ve bütüncül olarak ele almak</a:t>
            </a:r>
          </a:p>
          <a:p>
            <a:r>
              <a:rPr lang="tr-TR" sz="2400" dirty="0"/>
              <a:t>Göç merkezlerinin yaygınlaşması araştırmaların «algı» «değerlendirme» gibi </a:t>
            </a:r>
            <a:r>
              <a:rPr lang="tr-TR" sz="2400" dirty="0" err="1"/>
              <a:t>betimsel</a:t>
            </a:r>
            <a:r>
              <a:rPr lang="tr-TR" sz="2400" dirty="0"/>
              <a:t> durum değerlendirmelerinden ziyade kentsel alan ilişkiler ve haklar temelinde trans </a:t>
            </a:r>
            <a:r>
              <a:rPr lang="tr-TR" sz="2400" dirty="0" err="1"/>
              <a:t>disipliner</a:t>
            </a:r>
            <a:r>
              <a:rPr lang="tr-TR" sz="2400" dirty="0"/>
              <a:t> çalışmalarla yürütülmesi</a:t>
            </a:r>
          </a:p>
          <a:p>
            <a:r>
              <a:rPr lang="tr-TR" sz="2400" dirty="0"/>
              <a:t>Fonlar ve bu fonların bağlı olduğu ağlar yerine kamusal kaynakların iki yönlü sürdürdüğü araştırma ve politika çerçeveleri</a:t>
            </a:r>
          </a:p>
          <a:p>
            <a:r>
              <a:rPr lang="tr-TR" sz="2400" dirty="0"/>
              <a:t>Yerel kurumların önemi </a:t>
            </a:r>
          </a:p>
          <a:p>
            <a:r>
              <a:rPr lang="tr-TR" sz="2400" dirty="0"/>
              <a:t>Hemşerilik hukuku</a:t>
            </a:r>
          </a:p>
          <a:p>
            <a:pPr algn="just"/>
            <a:endParaRPr kumimoji="0" lang="tr-TR" altLang="tr-TR" sz="2400" kern="0" dirty="0">
              <a:latin typeface="Century Gothic" panose="020B0502020202020204" pitchFamily="34" charset="0"/>
              <a:cs typeface="Times New Roman" panose="02020603050405020304" pitchFamily="18" charset="0"/>
            </a:endParaRPr>
          </a:p>
          <a:p>
            <a:pPr algn="just"/>
            <a:endParaRPr kumimoji="0" lang="tr-TR" altLang="tr-TR" sz="2400" kern="0" dirty="0">
              <a:latin typeface="Century Gothic" panose="020B0502020202020204" pitchFamily="34" charset="0"/>
              <a:cs typeface="Times New Roman" panose="02020603050405020304" pitchFamily="18" charset="0"/>
            </a:endParaRPr>
          </a:p>
          <a:p>
            <a:pPr algn="just"/>
            <a:endParaRPr kumimoji="0" lang="tr-TR" altLang="tr-TR" sz="2400" kern="0" dirty="0">
              <a:latin typeface="Century Gothic" panose="020B0502020202020204" pitchFamily="34" charset="0"/>
              <a:cs typeface="Times New Roman" panose="02020603050405020304" pitchFamily="18" charset="0"/>
            </a:endParaRPr>
          </a:p>
          <a:p>
            <a:pPr algn="just"/>
            <a:endParaRPr kumimoji="0" lang="tr-TR" altLang="tr-TR" sz="2400" kern="0" dirty="0">
              <a:latin typeface="Century Gothic" panose="020B0502020202020204" pitchFamily="34" charset="0"/>
              <a:cs typeface="Times New Roman" panose="02020603050405020304" pitchFamily="18" charset="0"/>
            </a:endParaRPr>
          </a:p>
          <a:p>
            <a:pPr algn="just"/>
            <a:endParaRPr kumimoji="0" lang="tr-TR" altLang="tr-TR" sz="1600" kern="0" dirty="0">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49016557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algn="ctr" eaLnBrk="1" hangingPunct="1">
              <a:defRPr/>
            </a:pPr>
            <a:r>
              <a:rPr lang="tr-TR" sz="3600" dirty="0"/>
              <a:t>Tartışma Konuları</a:t>
            </a:r>
            <a:endParaRPr lang="de-DE" sz="3600" dirty="0"/>
          </a:p>
        </p:txBody>
      </p:sp>
      <p:sp>
        <p:nvSpPr>
          <p:cNvPr id="207875" name="Rectangle 3"/>
          <p:cNvSpPr>
            <a:spLocks noGrp="1" noChangeArrowheads="1"/>
          </p:cNvSpPr>
          <p:nvPr>
            <p:ph idx="1"/>
          </p:nvPr>
        </p:nvSpPr>
        <p:spPr/>
        <p:txBody>
          <a:bodyPr/>
          <a:lstStyle/>
          <a:p>
            <a:pPr marL="0" indent="0" algn="ctr" eaLnBrk="1" fontAlgn="auto" hangingPunct="1">
              <a:buNone/>
            </a:pPr>
            <a:r>
              <a:rPr lang="tr-TR" sz="2000" u="sng" dirty="0"/>
              <a:t>DEĞERLENDİRME SORULARI</a:t>
            </a:r>
          </a:p>
          <a:p>
            <a:pPr marL="0" indent="0" eaLnBrk="1" fontAlgn="auto" hangingPunct="1">
              <a:buNone/>
            </a:pPr>
            <a:endParaRPr lang="tr-TR" sz="1000" b="0" dirty="0"/>
          </a:p>
          <a:p>
            <a:pPr marL="457200" indent="-457200" eaLnBrk="1" fontAlgn="ctr" hangingPunct="1">
              <a:lnSpc>
                <a:spcPct val="150000"/>
              </a:lnSpc>
              <a:buFont typeface="+mj-lt"/>
              <a:buAutoNum type="arabicPeriod"/>
            </a:pPr>
            <a:r>
              <a:rPr lang="tr-TR" sz="2000" b="0" dirty="0">
                <a:solidFill>
                  <a:srgbClr val="FF0000"/>
                </a:solidFill>
              </a:rPr>
              <a:t>Göçe yönelik algı-söylemleri hangi kurum ve kaynaklarla araştırmak gerekir? Kamu kurumlarının nasıl bir rolü olabilir?</a:t>
            </a:r>
          </a:p>
          <a:p>
            <a:pPr marL="457200" indent="-457200" eaLnBrk="1" fontAlgn="ctr" hangingPunct="1">
              <a:lnSpc>
                <a:spcPct val="150000"/>
              </a:lnSpc>
              <a:buFont typeface="+mj-lt"/>
              <a:buAutoNum type="arabicPeriod"/>
            </a:pPr>
            <a:r>
              <a:rPr lang="tr-TR" sz="2000" b="0" dirty="0">
                <a:solidFill>
                  <a:srgbClr val="FF0000"/>
                </a:solidFill>
              </a:rPr>
              <a:t>Türkiye kentlerinde yerli nüfus ile göçmenler arasında hemşerilik temelinde bir ilişki geliştirilebilir mi?</a:t>
            </a:r>
          </a:p>
          <a:p>
            <a:pPr marL="457200" indent="-457200" eaLnBrk="1" fontAlgn="ctr" hangingPunct="1">
              <a:lnSpc>
                <a:spcPct val="150000"/>
              </a:lnSpc>
              <a:buFont typeface="+mj-lt"/>
              <a:buAutoNum type="arabicPeriod"/>
            </a:pPr>
            <a:r>
              <a:rPr lang="tr-TR" sz="2000" b="0" dirty="0">
                <a:solidFill>
                  <a:srgbClr val="FF0000"/>
                </a:solidFill>
              </a:rPr>
              <a:t>Kitlesel göç yoğunlaşmaları dışında kalan kentlerde özgün araştırma konularına ve modellerine ihtiyaç var mı? Neler olabilir?</a:t>
            </a:r>
          </a:p>
        </p:txBody>
      </p:sp>
      <p:sp>
        <p:nvSpPr>
          <p:cNvPr id="36866" name="4 Slayt Numarası Yer Tutucusu"/>
          <p:cNvSpPr>
            <a:spLocks noGrp="1"/>
          </p:cNvSpPr>
          <p:nvPr>
            <p:ph type="sldNum" sz="quarter" idx="11"/>
          </p:nvPr>
        </p:nvSpPr>
        <p:spPr>
          <a:noFill/>
        </p:spPr>
        <p:txBody>
          <a:bodyPr/>
          <a:lstStyle/>
          <a:p>
            <a:fld id="{C0937A5A-5135-451E-ABCB-E2B4A120DE8A}" type="slidenum">
              <a:rPr lang="en-US" altLang="tr-TR"/>
              <a:pPr/>
              <a:t>33</a:t>
            </a:fld>
            <a:endParaRPr lang="en-US" altLang="tr-TR"/>
          </a:p>
        </p:txBody>
      </p:sp>
    </p:spTree>
    <p:extLst>
      <p:ext uri="{BB962C8B-B14F-4D97-AF65-F5344CB8AC3E}">
        <p14:creationId xmlns:p14="http://schemas.microsoft.com/office/powerpoint/2010/main" val="53970792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07874"/>
                                        </p:tgtEl>
                                        <p:attrNameLst>
                                          <p:attrName>style.visibility</p:attrName>
                                        </p:attrNameLst>
                                      </p:cBhvr>
                                      <p:to>
                                        <p:strVal val="visible"/>
                                      </p:to>
                                    </p:set>
                                    <p:animEffect transition="in" filter="checkerboard(across)">
                                      <p:cBhvr>
                                        <p:cTn id="7" dur="500"/>
                                        <p:tgtEl>
                                          <p:spTgt spid="207874"/>
                                        </p:tgtEl>
                                      </p:cBhvr>
                                    </p:animEffect>
                                  </p:childTnLst>
                                </p:cTn>
                              </p:par>
                              <p:par>
                                <p:cTn id="8" presetID="12" presetClass="entr" presetSubtype="4" fill="hold" grpId="1" nodeType="withEffect">
                                  <p:stCondLst>
                                    <p:cond delay="0"/>
                                  </p:stCondLst>
                                  <p:childTnLst>
                                    <p:set>
                                      <p:cBhvr>
                                        <p:cTn id="9" dur="1" fill="hold">
                                          <p:stCondLst>
                                            <p:cond delay="0"/>
                                          </p:stCondLst>
                                        </p:cTn>
                                        <p:tgtEl>
                                          <p:spTgt spid="207874"/>
                                        </p:tgtEl>
                                        <p:attrNameLst>
                                          <p:attrName>style.visibility</p:attrName>
                                        </p:attrNameLst>
                                      </p:cBhvr>
                                      <p:to>
                                        <p:strVal val="visible"/>
                                      </p:to>
                                    </p:set>
                                    <p:animEffect transition="in" filter="slide(fromBottom)">
                                      <p:cBhvr>
                                        <p:cTn id="10" dur="500"/>
                                        <p:tgtEl>
                                          <p:spTgt spid="207874"/>
                                        </p:tgtEl>
                                      </p:cBhvr>
                                    </p:animEffect>
                                  </p:childTnLst>
                                </p:cTn>
                              </p:par>
                            </p:childTnLst>
                          </p:cTn>
                        </p:par>
                        <p:par>
                          <p:cTn id="11" fill="hold">
                            <p:stCondLst>
                              <p:cond delay="500"/>
                            </p:stCondLst>
                            <p:childTnLst>
                              <p:par>
                                <p:cTn id="12" presetID="8" presetClass="entr" presetSubtype="16" fill="hold" grpId="0" nodeType="afterEffect">
                                  <p:stCondLst>
                                    <p:cond delay="0"/>
                                  </p:stCondLst>
                                  <p:childTnLst>
                                    <p:set>
                                      <p:cBhvr>
                                        <p:cTn id="13" dur="1" fill="hold">
                                          <p:stCondLst>
                                            <p:cond delay="0"/>
                                          </p:stCondLst>
                                        </p:cTn>
                                        <p:tgtEl>
                                          <p:spTgt spid="207875">
                                            <p:txEl>
                                              <p:pRg st="0" end="0"/>
                                            </p:txEl>
                                          </p:spTgt>
                                        </p:tgtEl>
                                        <p:attrNameLst>
                                          <p:attrName>style.visibility</p:attrName>
                                        </p:attrNameLst>
                                      </p:cBhvr>
                                      <p:to>
                                        <p:strVal val="visible"/>
                                      </p:to>
                                    </p:set>
                                    <p:animEffect transition="in" filter="diamond(in)">
                                      <p:cBhvr>
                                        <p:cTn id="14" dur="2000"/>
                                        <p:tgtEl>
                                          <p:spTgt spid="20787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207875">
                                            <p:txEl>
                                              <p:pRg st="2" end="2"/>
                                            </p:txEl>
                                          </p:spTgt>
                                        </p:tgtEl>
                                        <p:attrNameLst>
                                          <p:attrName>style.visibility</p:attrName>
                                        </p:attrNameLst>
                                      </p:cBhvr>
                                      <p:to>
                                        <p:strVal val="visible"/>
                                      </p:to>
                                    </p:set>
                                    <p:animEffect transition="in" filter="diamond(in)">
                                      <p:cBhvr>
                                        <p:cTn id="19" dur="2000"/>
                                        <p:tgtEl>
                                          <p:spTgt spid="20787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207875">
                                            <p:txEl>
                                              <p:pRg st="3" end="3"/>
                                            </p:txEl>
                                          </p:spTgt>
                                        </p:tgtEl>
                                        <p:attrNameLst>
                                          <p:attrName>style.visibility</p:attrName>
                                        </p:attrNameLst>
                                      </p:cBhvr>
                                      <p:to>
                                        <p:strVal val="visible"/>
                                      </p:to>
                                    </p:set>
                                    <p:animEffect transition="in" filter="diamond(in)">
                                      <p:cBhvr>
                                        <p:cTn id="24" dur="2000"/>
                                        <p:tgtEl>
                                          <p:spTgt spid="20787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207875">
                                            <p:txEl>
                                              <p:pRg st="4" end="4"/>
                                            </p:txEl>
                                          </p:spTgt>
                                        </p:tgtEl>
                                        <p:attrNameLst>
                                          <p:attrName>style.visibility</p:attrName>
                                        </p:attrNameLst>
                                      </p:cBhvr>
                                      <p:to>
                                        <p:strVal val="visible"/>
                                      </p:to>
                                    </p:set>
                                    <p:animEffect transition="in" filter="diamond(in)">
                                      <p:cBhvr>
                                        <p:cTn id="29" dur="2000"/>
                                        <p:tgtEl>
                                          <p:spTgt spid="207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4" grpId="1"/>
      <p:bldP spid="20787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ctr" eaLnBrk="1" hangingPunct="1">
              <a:defRPr/>
            </a:pPr>
            <a:r>
              <a:rPr lang="tr-TR" dirty="0"/>
              <a:t>Kaynakça</a:t>
            </a:r>
            <a:endParaRPr lang="de-DE" dirty="0"/>
          </a:p>
        </p:txBody>
      </p:sp>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34</a:t>
            </a:fld>
            <a:endParaRPr lang="en-US" altLang="tr-TR"/>
          </a:p>
        </p:txBody>
      </p:sp>
      <p:sp>
        <p:nvSpPr>
          <p:cNvPr id="5" name="2 İçerik Yer Tutucusu">
            <a:extLst>
              <a:ext uri="{FF2B5EF4-FFF2-40B4-BE49-F238E27FC236}">
                <a16:creationId xmlns:a16="http://schemas.microsoft.com/office/drawing/2014/main" id="{C78CC482-147F-4266-AD90-561B7BA05DA9}"/>
              </a:ext>
            </a:extLst>
          </p:cNvPr>
          <p:cNvSpPr txBox="1">
            <a:spLocks/>
          </p:cNvSpPr>
          <p:nvPr/>
        </p:nvSpPr>
        <p:spPr bwMode="auto">
          <a:xfrm>
            <a:off x="685800" y="2132012"/>
            <a:ext cx="7279382" cy="367325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r>
              <a:rPr lang="tr-TR" sz="1000" dirty="0" err="1">
                <a:hlinkClick r:id="rId2"/>
              </a:rPr>
              <a:t>İNGEV’den</a:t>
            </a:r>
            <a:r>
              <a:rPr lang="tr-TR" sz="1000" dirty="0">
                <a:hlinkClick r:id="rId2"/>
              </a:rPr>
              <a:t> Suriyeli Algı Araştırması – İNGEV (ingev.org)</a:t>
            </a:r>
            <a:endParaRPr lang="tr-TR" sz="1000" dirty="0"/>
          </a:p>
          <a:p>
            <a:pPr marL="0" indent="0">
              <a:buNone/>
            </a:pPr>
            <a:endParaRPr lang="tr-TR" sz="1000" dirty="0">
              <a:hlinkClick r:id="rId3"/>
            </a:endParaRPr>
          </a:p>
          <a:p>
            <a:r>
              <a:rPr lang="tr-TR" sz="1000" dirty="0">
                <a:hlinkClick r:id="rId3"/>
              </a:rPr>
              <a:t>Suriyelilerle İlgili Doğru Bilinen Yanlışlar – Mülteciler ve Sığınmacılar Yardımlaşma ve Dayanışma Derneği (multeciler.org.tr)</a:t>
            </a:r>
            <a:r>
              <a:rPr lang="tr-TR" sz="1000" dirty="0"/>
              <a:t> </a:t>
            </a:r>
          </a:p>
        </p:txBody>
      </p:sp>
    </p:spTree>
    <p:extLst>
      <p:ext uri="{BB962C8B-B14F-4D97-AF65-F5344CB8AC3E}">
        <p14:creationId xmlns:p14="http://schemas.microsoft.com/office/powerpoint/2010/main" val="1738546387"/>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4</a:t>
            </a:fld>
            <a:endParaRPr lang="en-US" altLang="tr-TR"/>
          </a:p>
        </p:txBody>
      </p:sp>
      <p:sp>
        <p:nvSpPr>
          <p:cNvPr id="5" name="2 İçerik Yer Tutucusu">
            <a:extLst>
              <a:ext uri="{FF2B5EF4-FFF2-40B4-BE49-F238E27FC236}">
                <a16:creationId xmlns:a16="http://schemas.microsoft.com/office/drawing/2014/main" id="{C78CC482-147F-4266-AD90-561B7BA05DA9}"/>
              </a:ext>
            </a:extLst>
          </p:cNvPr>
          <p:cNvSpPr txBox="1">
            <a:spLocks/>
          </p:cNvSpPr>
          <p:nvPr/>
        </p:nvSpPr>
        <p:spPr bwMode="auto">
          <a:xfrm>
            <a:off x="685800" y="2132012"/>
            <a:ext cx="7279382" cy="4040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r>
              <a:rPr lang="tr-TR" sz="1600"/>
              <a:t>Göç ve sınıflandırılması, bazı kavramlar</a:t>
            </a:r>
          </a:p>
          <a:p>
            <a:r>
              <a:rPr lang="tr-TR" sz="1600"/>
              <a:t>Zorunlu ve gönüllü göçler</a:t>
            </a:r>
          </a:p>
          <a:p>
            <a:r>
              <a:rPr lang="tr-TR" sz="1600"/>
              <a:t>Yasal göçler ve yasadışı göçler – (yasadışı göçlere düzensiz göçler ve transit göçler..)</a:t>
            </a:r>
          </a:p>
          <a:p>
            <a:r>
              <a:rPr lang="tr-TR" sz="1600"/>
              <a:t>İşçi göçü ve beyin göçü (emek göçü)</a:t>
            </a:r>
          </a:p>
          <a:p>
            <a:r>
              <a:rPr lang="tr-TR" sz="1600"/>
              <a:t>Mülteciler, sığınmacılar</a:t>
            </a:r>
          </a:p>
          <a:p>
            <a:r>
              <a:rPr lang="tr-TR" sz="1600"/>
              <a:t>Geçici göç (mevsimlik tarım işçileri) ve kalıcı göç</a:t>
            </a:r>
          </a:p>
          <a:p>
            <a:r>
              <a:rPr lang="tr-TR" sz="1600"/>
              <a:t>İç göç ve dış göç</a:t>
            </a:r>
            <a:endParaRPr lang="tr-TR" sz="1600"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2891904564"/>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5</a:t>
            </a:fld>
            <a:endParaRPr lang="en-US" altLang="tr-TR"/>
          </a:p>
        </p:txBody>
      </p:sp>
      <p:sp>
        <p:nvSpPr>
          <p:cNvPr id="6" name="Rectangle 3">
            <a:extLst>
              <a:ext uri="{FF2B5EF4-FFF2-40B4-BE49-F238E27FC236}">
                <a16:creationId xmlns:a16="http://schemas.microsoft.com/office/drawing/2014/main" id="{446EE310-3925-4792-B71F-0BB0D5D82B55}"/>
              </a:ext>
            </a:extLst>
          </p:cNvPr>
          <p:cNvSpPr txBox="1">
            <a:spLocks noChangeArrowheads="1"/>
          </p:cNvSpPr>
          <p:nvPr/>
        </p:nvSpPr>
        <p:spPr bwMode="auto">
          <a:xfrm>
            <a:off x="685800" y="1752600"/>
            <a:ext cx="7179494"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r>
              <a:rPr lang="tr-TR" sz="1800" dirty="0"/>
              <a:t>Göç nedenleri</a:t>
            </a:r>
          </a:p>
          <a:p>
            <a:pPr lvl="1"/>
            <a:r>
              <a:rPr lang="tr-TR" sz="1600" dirty="0"/>
              <a:t>Ekonomik nedenler</a:t>
            </a:r>
          </a:p>
          <a:p>
            <a:pPr lvl="1"/>
            <a:r>
              <a:rPr lang="tr-TR" sz="1600" dirty="0"/>
              <a:t>Doğal nedenler</a:t>
            </a:r>
          </a:p>
          <a:p>
            <a:pPr lvl="1"/>
            <a:r>
              <a:rPr lang="tr-TR" sz="1600" dirty="0"/>
              <a:t>Sosyal – bireysel nedenler</a:t>
            </a:r>
          </a:p>
          <a:p>
            <a:pPr lvl="1"/>
            <a:r>
              <a:rPr lang="tr-TR" sz="1600" dirty="0"/>
              <a:t>Siyasi nedenler</a:t>
            </a:r>
          </a:p>
          <a:p>
            <a:r>
              <a:rPr lang="tr-TR" sz="1800" dirty="0"/>
              <a:t>Küreselleşme döneminde göçler </a:t>
            </a:r>
          </a:p>
          <a:p>
            <a:pPr lvl="1"/>
            <a:r>
              <a:rPr lang="tr-TR" sz="1600" dirty="0"/>
              <a:t>Artan küresel eşitsizlikler, iklim ve gıda krizi, süregiden bölgesel savaşlar, ambargolar, teknolojinin zaman ve mekandan bağımsız olarak üretim ve yeniden üretimin mümkün olması</a:t>
            </a:r>
          </a:p>
          <a:p>
            <a:pPr lvl="1"/>
            <a:r>
              <a:rPr lang="tr-TR" sz="1600" dirty="0"/>
              <a:t>Antalya; kuzeyden güneye doğru olması, SSCB’nin dağılması sonrası, turizm (insan hareketliliği),yükselen hizmetler sektörü, hem turizm hem hizmetler sektöründe ihtiyaç duyulan emek, evlilik/partnerlik temelinde göçler, göçün </a:t>
            </a:r>
            <a:r>
              <a:rPr lang="tr-TR" sz="1600" dirty="0" err="1"/>
              <a:t>feminizasyonu</a:t>
            </a:r>
            <a:endParaRPr lang="tr-TR" sz="1600" dirty="0"/>
          </a:p>
          <a:p>
            <a:pPr lvl="1"/>
            <a:r>
              <a:rPr lang="tr-TR" sz="1600" dirty="0"/>
              <a:t>Kayseri ve Konya gibi kentlerde yeni tedarik ağlarının oluşumu</a:t>
            </a:r>
          </a:p>
          <a:p>
            <a:pPr lvl="1"/>
            <a:r>
              <a:rPr lang="tr-TR" sz="1600" dirty="0" err="1"/>
              <a:t>Kesişimsellikler</a:t>
            </a:r>
            <a:r>
              <a:rPr lang="tr-TR" sz="1600" dirty="0"/>
              <a:t> - paralellikler</a:t>
            </a:r>
          </a:p>
          <a:p>
            <a:pPr lvl="1" algn="just">
              <a:lnSpc>
                <a:spcPct val="110000"/>
              </a:lnSpc>
            </a:pPr>
            <a:endParaRPr kumimoji="0" lang="tr-TR" altLang="tr-TR" sz="1100" kern="0" dirty="0">
              <a:latin typeface="Century Gothic" panose="020B0502020202020204" pitchFamily="34" charset="0"/>
              <a:cs typeface="Times New Roman" panose="02020603050405020304" pitchFamily="18" charset="0"/>
            </a:endParaRP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2581868829"/>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linds(horizontal)">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blinds(horizontal)">
                                      <p:cBhvr>
                                        <p:cTn id="24" dur="500"/>
                                        <p:tgtEl>
                                          <p:spTgt spid="6">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blinds(horizontal)">
                                      <p:cBhvr>
                                        <p:cTn id="27" dur="500"/>
                                        <p:tgtEl>
                                          <p:spTgt spid="6">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blinds(horizontal)">
                                      <p:cBhvr>
                                        <p:cTn id="30" dur="500"/>
                                        <p:tgtEl>
                                          <p:spTgt spid="6">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animEffect transition="in" filter="blinds(horizontal)">
                                      <p:cBhvr>
                                        <p:cTn id="33" dur="500"/>
                                        <p:tgtEl>
                                          <p:spTgt spid="6">
                                            <p:txEl>
                                              <p:pRg st="8" end="8"/>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6">
                                            <p:txEl>
                                              <p:pRg st="9" end="9"/>
                                            </p:txEl>
                                          </p:spTgt>
                                        </p:tgtEl>
                                        <p:attrNameLst>
                                          <p:attrName>style.visibility</p:attrName>
                                        </p:attrNameLst>
                                      </p:cBhvr>
                                      <p:to>
                                        <p:strVal val="visible"/>
                                      </p:to>
                                    </p:set>
                                    <p:animEffect transition="in" filter="blinds(horizontal)">
                                      <p:cBhvr>
                                        <p:cTn id="36"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11722D-B29F-F4E2-8FCC-D40BD2DECED8}"/>
              </a:ext>
            </a:extLst>
          </p:cNvPr>
          <p:cNvSpPr>
            <a:spLocks noGrp="1"/>
          </p:cNvSpPr>
          <p:nvPr>
            <p:ph type="title"/>
          </p:nvPr>
        </p:nvSpPr>
        <p:spPr/>
        <p:txBody>
          <a:bodyPr/>
          <a:lstStyle/>
          <a:p>
            <a:pPr algn="ctr"/>
            <a:r>
              <a:rPr lang="tr-TR" b="1" dirty="0"/>
              <a:t>Geçmişte Göç I.</a:t>
            </a:r>
          </a:p>
        </p:txBody>
      </p:sp>
      <p:sp>
        <p:nvSpPr>
          <p:cNvPr id="4" name="Slayt Numarası Yer Tutucusu 3">
            <a:extLst>
              <a:ext uri="{FF2B5EF4-FFF2-40B4-BE49-F238E27FC236}">
                <a16:creationId xmlns:a16="http://schemas.microsoft.com/office/drawing/2014/main" id="{B0E90842-A00A-825C-0FD0-C90F0E52FE0F}"/>
              </a:ext>
            </a:extLst>
          </p:cNvPr>
          <p:cNvSpPr>
            <a:spLocks noGrp="1"/>
          </p:cNvSpPr>
          <p:nvPr>
            <p:ph type="sldNum" sz="quarter" idx="11"/>
          </p:nvPr>
        </p:nvSpPr>
        <p:spPr/>
        <p:txBody>
          <a:bodyPr/>
          <a:lstStyle/>
          <a:p>
            <a:fld id="{88F588EC-830B-420B-B9DF-62AAA38664F3}" type="slidenum">
              <a:rPr lang="en-US" altLang="tr-TR" smtClean="0"/>
              <a:pPr/>
              <a:t>6</a:t>
            </a:fld>
            <a:endParaRPr lang="en-US" altLang="tr-TR"/>
          </a:p>
        </p:txBody>
      </p:sp>
      <p:sp>
        <p:nvSpPr>
          <p:cNvPr id="3" name="İçerik Yer Tutucusu 2"/>
          <p:cNvSpPr>
            <a:spLocks noGrp="1"/>
          </p:cNvSpPr>
          <p:nvPr>
            <p:ph idx="1"/>
          </p:nvPr>
        </p:nvSpPr>
        <p:spPr/>
        <p:txBody>
          <a:bodyPr/>
          <a:lstStyle/>
          <a:p>
            <a:r>
              <a:rPr lang="tr-TR" sz="2000" dirty="0"/>
              <a:t>Cumhuriyet Öncesi Dönemden bazı örnekler;</a:t>
            </a:r>
          </a:p>
          <a:p>
            <a:r>
              <a:rPr lang="tr-TR" sz="2000" dirty="0"/>
              <a:t>1492 yılında </a:t>
            </a:r>
            <a:r>
              <a:rPr lang="tr-TR" sz="2000" dirty="0" err="1"/>
              <a:t>onbinlerce</a:t>
            </a:r>
            <a:r>
              <a:rPr lang="tr-TR" sz="2000" dirty="0"/>
              <a:t> Yahudi’nin İspanya’dan gemilerle kurtarılarak Osmanlı İmparatorluğu topraklarına getirilmesi,</a:t>
            </a:r>
          </a:p>
          <a:p>
            <a:r>
              <a:rPr lang="tr-TR" sz="2000" dirty="0"/>
              <a:t>1856-1864 senesinde ise Rus Ordusundan kaçan yaklaşık 1.500.000 Kafkas nüfusu Osmanlı İmparatorluğu topraklarına kabul edilerek, Balkanlar’a ve Anadolu’nun çeşitli yerlerine yerleştirilmiştir.</a:t>
            </a:r>
          </a:p>
          <a:p>
            <a:r>
              <a:rPr lang="tr-TR" sz="2000" dirty="0"/>
              <a:t>1917 Bolşevik İhtilali’nin ardından </a:t>
            </a:r>
            <a:r>
              <a:rPr lang="tr-TR" sz="2000" dirty="0" err="1"/>
              <a:t>Vrangel’in</a:t>
            </a:r>
            <a:r>
              <a:rPr lang="tr-TR" sz="2000" dirty="0"/>
              <a:t> yaklaşık 135 bin kişiyle birlikte Osmanlı İmparatorluğundan koruma talep etmesi.</a:t>
            </a:r>
          </a:p>
          <a:p>
            <a:r>
              <a:rPr lang="tr-TR" sz="2000" dirty="0"/>
              <a:t>Balkan savaşları ve yaşanan nüfus hareketliliği</a:t>
            </a:r>
          </a:p>
          <a:p>
            <a:endParaRPr lang="tr-TR" sz="2000" dirty="0"/>
          </a:p>
        </p:txBody>
      </p:sp>
    </p:spTree>
    <p:extLst>
      <p:ext uri="{BB962C8B-B14F-4D97-AF65-F5344CB8AC3E}">
        <p14:creationId xmlns:p14="http://schemas.microsoft.com/office/powerpoint/2010/main" val="2564700068"/>
      </p:ext>
    </p:extLst>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Rectangle 3"/>
          <p:cNvSpPr>
            <a:spLocks noGrp="1" noChangeArrowheads="1"/>
          </p:cNvSpPr>
          <p:nvPr>
            <p:ph idx="1"/>
          </p:nvPr>
        </p:nvSpPr>
        <p:spPr>
          <a:xfrm>
            <a:off x="685800" y="1865847"/>
            <a:ext cx="7631113" cy="4400550"/>
          </a:xfrm>
        </p:spPr>
        <p:txBody>
          <a:bodyPr/>
          <a:lstStyle/>
          <a:p>
            <a:r>
              <a:rPr lang="tr-TR" sz="1800" dirty="0"/>
              <a:t>1922-1938 yılları arasında Yunanistan’dan 384 bin kişinin,</a:t>
            </a:r>
          </a:p>
          <a:p>
            <a:r>
              <a:rPr lang="tr-TR" sz="1800" dirty="0"/>
              <a:t>1923-1945 yılları arasında Balkanlar’dan 800 bin kişinin,</a:t>
            </a:r>
          </a:p>
          <a:p>
            <a:r>
              <a:rPr lang="tr-TR" sz="1800" dirty="0"/>
              <a:t>1933-1945 yılları arasında Almanya’dan 800 kişinin,</a:t>
            </a:r>
          </a:p>
          <a:p>
            <a:r>
              <a:rPr lang="tr-TR" sz="1800" dirty="0"/>
              <a:t>1988 yılında Irak’tan 51.542 kişinin,</a:t>
            </a:r>
          </a:p>
          <a:p>
            <a:r>
              <a:rPr lang="tr-TR" sz="1800" dirty="0"/>
              <a:t>1989 yılında Bulgaristan’dan 345 bin kişinin,</a:t>
            </a:r>
          </a:p>
          <a:p>
            <a:r>
              <a:rPr lang="tr-TR" sz="1800" dirty="0"/>
              <a:t>1991 yılında I. Körfez Savaşı’ndan sonra Irak’tan 467.489 kişinin,</a:t>
            </a:r>
          </a:p>
          <a:p>
            <a:r>
              <a:rPr lang="tr-TR" sz="1800" dirty="0"/>
              <a:t>1992-1998 yılları arasında Bosna’dan 20 bin kişinin,</a:t>
            </a:r>
          </a:p>
          <a:p>
            <a:r>
              <a:rPr lang="tr-TR" sz="1800" dirty="0"/>
              <a:t>1999 yılında Kosova’da meydana gelen olaylar sonrasında 17.746 kişinin,</a:t>
            </a:r>
          </a:p>
          <a:p>
            <a:r>
              <a:rPr lang="tr-TR" sz="1800" dirty="0"/>
              <a:t>2001 yılında Makedonya’dan 10.500 kişinin,</a:t>
            </a:r>
          </a:p>
          <a:p>
            <a:r>
              <a:rPr lang="tr-TR" sz="1800" dirty="0"/>
              <a:t>Nisan 2011- Mart 2019 arasında Suriye’de yaşanan iç karışıklıklar nedeniyle yaklaşık 3.6 milyon kişinin Türkiye’ye gelişi.</a:t>
            </a:r>
          </a:p>
        </p:txBody>
      </p:sp>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7</a:t>
            </a:fld>
            <a:endParaRPr lang="en-US" altLang="tr-TR"/>
          </a:p>
        </p:txBody>
      </p:sp>
      <p:sp>
        <p:nvSpPr>
          <p:cNvPr id="5" name="Başlık 1">
            <a:extLst>
              <a:ext uri="{FF2B5EF4-FFF2-40B4-BE49-F238E27FC236}">
                <a16:creationId xmlns:a16="http://schemas.microsoft.com/office/drawing/2014/main" id="{2B11722D-B29F-F4E2-8FCC-D40BD2DECED8}"/>
              </a:ext>
            </a:extLst>
          </p:cNvPr>
          <p:cNvSpPr>
            <a:spLocks noGrp="1"/>
          </p:cNvSpPr>
          <p:nvPr>
            <p:ph type="title"/>
          </p:nvPr>
        </p:nvSpPr>
        <p:spPr/>
        <p:txBody>
          <a:bodyPr/>
          <a:lstStyle/>
          <a:p>
            <a:pPr algn="ctr"/>
            <a:r>
              <a:rPr lang="tr-TR" b="1" dirty="0"/>
              <a:t>Geçmişte Göç II.</a:t>
            </a:r>
          </a:p>
        </p:txBody>
      </p:sp>
    </p:spTree>
    <p:extLst>
      <p:ext uri="{BB962C8B-B14F-4D97-AF65-F5344CB8AC3E}">
        <p14:creationId xmlns:p14="http://schemas.microsoft.com/office/powerpoint/2010/main" val="142115282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animEffect transition="in" filter="blinds(horizontal)">
                                      <p:cBhvr>
                                        <p:cTn id="7" dur="500"/>
                                        <p:tgtEl>
                                          <p:spTgt spid="259075">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59075">
                                            <p:txEl>
                                              <p:pRg st="1" end="1"/>
                                            </p:txEl>
                                          </p:spTgt>
                                        </p:tgtEl>
                                        <p:attrNameLst>
                                          <p:attrName>style.visibility</p:attrName>
                                        </p:attrNameLst>
                                      </p:cBhvr>
                                      <p:to>
                                        <p:strVal val="visible"/>
                                      </p:to>
                                    </p:set>
                                    <p:animEffect transition="in" filter="blinds(horizontal)">
                                      <p:cBhvr>
                                        <p:cTn id="11" dur="500"/>
                                        <p:tgtEl>
                                          <p:spTgt spid="259075">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59075">
                                            <p:txEl>
                                              <p:pRg st="2" end="2"/>
                                            </p:txEl>
                                          </p:spTgt>
                                        </p:tgtEl>
                                        <p:attrNameLst>
                                          <p:attrName>style.visibility</p:attrName>
                                        </p:attrNameLst>
                                      </p:cBhvr>
                                      <p:to>
                                        <p:strVal val="visible"/>
                                      </p:to>
                                    </p:set>
                                    <p:animEffect transition="in" filter="blinds(horizontal)">
                                      <p:cBhvr>
                                        <p:cTn id="15" dur="500"/>
                                        <p:tgtEl>
                                          <p:spTgt spid="259075">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259075">
                                            <p:txEl>
                                              <p:pRg st="3" end="3"/>
                                            </p:txEl>
                                          </p:spTgt>
                                        </p:tgtEl>
                                        <p:attrNameLst>
                                          <p:attrName>style.visibility</p:attrName>
                                        </p:attrNameLst>
                                      </p:cBhvr>
                                      <p:to>
                                        <p:strVal val="visible"/>
                                      </p:to>
                                    </p:set>
                                    <p:animEffect transition="in" filter="blinds(horizontal)">
                                      <p:cBhvr>
                                        <p:cTn id="19" dur="500"/>
                                        <p:tgtEl>
                                          <p:spTgt spid="259075">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259075">
                                            <p:txEl>
                                              <p:pRg st="4" end="4"/>
                                            </p:txEl>
                                          </p:spTgt>
                                        </p:tgtEl>
                                        <p:attrNameLst>
                                          <p:attrName>style.visibility</p:attrName>
                                        </p:attrNameLst>
                                      </p:cBhvr>
                                      <p:to>
                                        <p:strVal val="visible"/>
                                      </p:to>
                                    </p:set>
                                    <p:animEffect transition="in" filter="blinds(horizontal)">
                                      <p:cBhvr>
                                        <p:cTn id="23" dur="500"/>
                                        <p:tgtEl>
                                          <p:spTgt spid="259075">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259075">
                                            <p:txEl>
                                              <p:pRg st="5" end="5"/>
                                            </p:txEl>
                                          </p:spTgt>
                                        </p:tgtEl>
                                        <p:attrNameLst>
                                          <p:attrName>style.visibility</p:attrName>
                                        </p:attrNameLst>
                                      </p:cBhvr>
                                      <p:to>
                                        <p:strVal val="visible"/>
                                      </p:to>
                                    </p:set>
                                    <p:animEffect transition="in" filter="blinds(horizontal)">
                                      <p:cBhvr>
                                        <p:cTn id="27" dur="500"/>
                                        <p:tgtEl>
                                          <p:spTgt spid="259075">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259075">
                                            <p:txEl>
                                              <p:pRg st="6" end="6"/>
                                            </p:txEl>
                                          </p:spTgt>
                                        </p:tgtEl>
                                        <p:attrNameLst>
                                          <p:attrName>style.visibility</p:attrName>
                                        </p:attrNameLst>
                                      </p:cBhvr>
                                      <p:to>
                                        <p:strVal val="visible"/>
                                      </p:to>
                                    </p:set>
                                    <p:animEffect transition="in" filter="blinds(horizontal)">
                                      <p:cBhvr>
                                        <p:cTn id="31" dur="500"/>
                                        <p:tgtEl>
                                          <p:spTgt spid="259075">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259075">
                                            <p:txEl>
                                              <p:pRg st="7" end="7"/>
                                            </p:txEl>
                                          </p:spTgt>
                                        </p:tgtEl>
                                        <p:attrNameLst>
                                          <p:attrName>style.visibility</p:attrName>
                                        </p:attrNameLst>
                                      </p:cBhvr>
                                      <p:to>
                                        <p:strVal val="visible"/>
                                      </p:to>
                                    </p:set>
                                    <p:animEffect transition="in" filter="blinds(horizontal)">
                                      <p:cBhvr>
                                        <p:cTn id="35" dur="500"/>
                                        <p:tgtEl>
                                          <p:spTgt spid="259075">
                                            <p:txEl>
                                              <p:pRg st="7" end="7"/>
                                            </p:txEl>
                                          </p:spTgt>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259075">
                                            <p:txEl>
                                              <p:pRg st="8" end="8"/>
                                            </p:txEl>
                                          </p:spTgt>
                                        </p:tgtEl>
                                        <p:attrNameLst>
                                          <p:attrName>style.visibility</p:attrName>
                                        </p:attrNameLst>
                                      </p:cBhvr>
                                      <p:to>
                                        <p:strVal val="visible"/>
                                      </p:to>
                                    </p:set>
                                    <p:animEffect transition="in" filter="blinds(horizontal)">
                                      <p:cBhvr>
                                        <p:cTn id="39" dur="500"/>
                                        <p:tgtEl>
                                          <p:spTgt spid="259075">
                                            <p:txEl>
                                              <p:pRg st="8" end="8"/>
                                            </p:txEl>
                                          </p:spTgt>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259075">
                                            <p:txEl>
                                              <p:pRg st="9" end="9"/>
                                            </p:txEl>
                                          </p:spTgt>
                                        </p:tgtEl>
                                        <p:attrNameLst>
                                          <p:attrName>style.visibility</p:attrName>
                                        </p:attrNameLst>
                                      </p:cBhvr>
                                      <p:to>
                                        <p:strVal val="visible"/>
                                      </p:to>
                                    </p:set>
                                    <p:animEffect transition="in" filter="blinds(horizontal)">
                                      <p:cBhvr>
                                        <p:cTn id="43" dur="500"/>
                                        <p:tgtEl>
                                          <p:spTgt spid="2590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Rectangle 3"/>
          <p:cNvSpPr>
            <a:spLocks noGrp="1" noChangeArrowheads="1"/>
          </p:cNvSpPr>
          <p:nvPr>
            <p:ph idx="1"/>
          </p:nvPr>
        </p:nvSpPr>
        <p:spPr>
          <a:xfrm>
            <a:off x="899592" y="1700808"/>
            <a:ext cx="7701980" cy="4392712"/>
          </a:xfrm>
        </p:spPr>
        <p:txBody>
          <a:bodyPr/>
          <a:lstStyle/>
          <a:p>
            <a:r>
              <a:rPr lang="tr-TR" sz="2400" dirty="0"/>
              <a:t>Düzensiz göçmenler</a:t>
            </a:r>
          </a:p>
          <a:p>
            <a:pPr lvl="1"/>
            <a:r>
              <a:rPr lang="tr-TR" sz="2000" dirty="0"/>
              <a:t>SSCB dağılışı ve post-</a:t>
            </a:r>
            <a:r>
              <a:rPr lang="tr-TR" sz="2000" dirty="0" err="1"/>
              <a:t>sovyetler</a:t>
            </a:r>
            <a:r>
              <a:rPr lang="tr-TR" sz="2000" dirty="0"/>
              <a:t> döneminde farklı ülkelerden gelen</a:t>
            </a:r>
          </a:p>
          <a:p>
            <a:pPr lvl="1"/>
            <a:r>
              <a:rPr lang="tr-TR" sz="2000" dirty="0"/>
              <a:t>Afganistan, İran, Irak ve Suriye’den gelenler [Çeşitli dalgalar]</a:t>
            </a:r>
          </a:p>
          <a:p>
            <a:pPr lvl="1"/>
            <a:r>
              <a:rPr lang="tr-TR" sz="2000" dirty="0"/>
              <a:t>Afrika (Güney ve Kuzey) </a:t>
            </a:r>
          </a:p>
          <a:p>
            <a:pPr lvl="1"/>
            <a:r>
              <a:rPr lang="tr-TR" sz="2000" dirty="0"/>
              <a:t>Türk Cumhuriyetleri (Özbekistan, Türkmenistan)</a:t>
            </a:r>
          </a:p>
          <a:p>
            <a:pPr lvl="1"/>
            <a:r>
              <a:rPr lang="tr-TR" sz="2000" dirty="0"/>
              <a:t>Nepal-Hindistan-Pakistan</a:t>
            </a:r>
          </a:p>
          <a:p>
            <a:r>
              <a:rPr lang="tr-TR" sz="2400" dirty="0"/>
              <a:t>Yerleşik yabancılar ve mülk alımı ile vatandaş olanlar</a:t>
            </a:r>
          </a:p>
        </p:txBody>
      </p:sp>
      <p:sp>
        <p:nvSpPr>
          <p:cNvPr id="119810" name="4 Slayt Numarası Yer Tutucusu"/>
          <p:cNvSpPr>
            <a:spLocks noGrp="1"/>
          </p:cNvSpPr>
          <p:nvPr>
            <p:ph type="sldNum" sz="quarter" idx="11"/>
          </p:nvPr>
        </p:nvSpPr>
        <p:spPr>
          <a:noFill/>
        </p:spPr>
        <p:txBody>
          <a:bodyPr/>
          <a:lstStyle/>
          <a:p>
            <a:fld id="{856B6EB7-B2EF-4EC4-88D1-D5F917A4B688}" type="slidenum">
              <a:rPr lang="en-US" altLang="tr-TR"/>
              <a:pPr/>
              <a:t>8</a:t>
            </a:fld>
            <a:endParaRPr lang="en-US" altLang="tr-T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3377374563"/>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Effect transition="in" filter="blinds(horizontal)">
                                      <p:cBhvr>
                                        <p:cTn id="7" dur="500"/>
                                        <p:tgtEl>
                                          <p:spTgt spid="27443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74435">
                                            <p:txEl>
                                              <p:pRg st="1" end="1"/>
                                            </p:txEl>
                                          </p:spTgt>
                                        </p:tgtEl>
                                        <p:attrNameLst>
                                          <p:attrName>style.visibility</p:attrName>
                                        </p:attrNameLst>
                                      </p:cBhvr>
                                      <p:to>
                                        <p:strVal val="visible"/>
                                      </p:to>
                                    </p:set>
                                    <p:animEffect transition="in" filter="blinds(horizontal)">
                                      <p:cBhvr>
                                        <p:cTn id="10" dur="500"/>
                                        <p:tgtEl>
                                          <p:spTgt spid="27443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4435">
                                            <p:txEl>
                                              <p:pRg st="2" end="2"/>
                                            </p:txEl>
                                          </p:spTgt>
                                        </p:tgtEl>
                                        <p:attrNameLst>
                                          <p:attrName>style.visibility</p:attrName>
                                        </p:attrNameLst>
                                      </p:cBhvr>
                                      <p:to>
                                        <p:strVal val="visible"/>
                                      </p:to>
                                    </p:set>
                                    <p:animEffect transition="in" filter="blinds(horizontal)">
                                      <p:cBhvr>
                                        <p:cTn id="13" dur="500"/>
                                        <p:tgtEl>
                                          <p:spTgt spid="27443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74435">
                                            <p:txEl>
                                              <p:pRg st="3" end="3"/>
                                            </p:txEl>
                                          </p:spTgt>
                                        </p:tgtEl>
                                        <p:attrNameLst>
                                          <p:attrName>style.visibility</p:attrName>
                                        </p:attrNameLst>
                                      </p:cBhvr>
                                      <p:to>
                                        <p:strVal val="visible"/>
                                      </p:to>
                                    </p:set>
                                    <p:animEffect transition="in" filter="blinds(horizontal)">
                                      <p:cBhvr>
                                        <p:cTn id="16" dur="500"/>
                                        <p:tgtEl>
                                          <p:spTgt spid="27443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74435">
                                            <p:txEl>
                                              <p:pRg st="4" end="4"/>
                                            </p:txEl>
                                          </p:spTgt>
                                        </p:tgtEl>
                                        <p:attrNameLst>
                                          <p:attrName>style.visibility</p:attrName>
                                        </p:attrNameLst>
                                      </p:cBhvr>
                                      <p:to>
                                        <p:strVal val="visible"/>
                                      </p:to>
                                    </p:set>
                                    <p:animEffect transition="in" filter="blinds(horizontal)">
                                      <p:cBhvr>
                                        <p:cTn id="19" dur="500"/>
                                        <p:tgtEl>
                                          <p:spTgt spid="274435">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74435">
                                            <p:txEl>
                                              <p:pRg st="5" end="5"/>
                                            </p:txEl>
                                          </p:spTgt>
                                        </p:tgtEl>
                                        <p:attrNameLst>
                                          <p:attrName>style.visibility</p:attrName>
                                        </p:attrNameLst>
                                      </p:cBhvr>
                                      <p:to>
                                        <p:strVal val="visible"/>
                                      </p:to>
                                    </p:set>
                                    <p:animEffect transition="in" filter="blinds(horizontal)">
                                      <p:cBhvr>
                                        <p:cTn id="22" dur="500"/>
                                        <p:tgtEl>
                                          <p:spTgt spid="27443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74435">
                                            <p:txEl>
                                              <p:pRg st="6" end="6"/>
                                            </p:txEl>
                                          </p:spTgt>
                                        </p:tgtEl>
                                        <p:attrNameLst>
                                          <p:attrName>style.visibility</p:attrName>
                                        </p:attrNameLst>
                                      </p:cBhvr>
                                      <p:to>
                                        <p:strVal val="visible"/>
                                      </p:to>
                                    </p:set>
                                    <p:animEffect transition="in" filter="blinds(horizontal)">
                                      <p:cBhvr>
                                        <p:cTn id="27" dur="500"/>
                                        <p:tgtEl>
                                          <p:spTgt spid="274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Rectangle 3"/>
          <p:cNvSpPr>
            <a:spLocks noGrp="1" noChangeArrowheads="1"/>
          </p:cNvSpPr>
          <p:nvPr>
            <p:ph idx="1"/>
          </p:nvPr>
        </p:nvSpPr>
        <p:spPr>
          <a:xfrm>
            <a:off x="685800" y="1981200"/>
            <a:ext cx="7918450" cy="4256088"/>
          </a:xfrm>
        </p:spPr>
        <p:txBody>
          <a:bodyPr/>
          <a:lstStyle/>
          <a:p>
            <a:r>
              <a:rPr lang="tr-TR" sz="1800" dirty="0"/>
              <a:t>Antalya örneğinde;</a:t>
            </a:r>
          </a:p>
          <a:p>
            <a:r>
              <a:rPr lang="tr-TR" sz="1800" dirty="0">
                <a:ea typeface="Calibri" panose="020F0502020204030204" pitchFamily="34" charset="0"/>
              </a:rPr>
              <a:t>1860 yılında gönüllü Rum Göçü, Mısır Arap Göçleri, Mora Göçleri</a:t>
            </a:r>
          </a:p>
          <a:p>
            <a:r>
              <a:rPr lang="tr-TR" sz="1800" dirty="0">
                <a:ea typeface="Calibri" panose="020F0502020204030204" pitchFamily="34" charset="0"/>
              </a:rPr>
              <a:t>“93 Harbi” 1877-1878 Osmanlı-Rus Savaşı sonrasında Balkanlardan ve Kafkaslardan çok sayıda insan Anadolu’ya ve Antalya’ya göç etmiştir </a:t>
            </a:r>
            <a:r>
              <a:rPr lang="tr-TR" sz="1800" dirty="0"/>
              <a:t> </a:t>
            </a:r>
          </a:p>
          <a:p>
            <a:r>
              <a:rPr lang="tr-TR" sz="1800" dirty="0"/>
              <a:t>1923 mübadelesi ile Yunanistan’dan gelen mübadiller</a:t>
            </a:r>
          </a:p>
          <a:p>
            <a:r>
              <a:rPr lang="tr-TR" sz="1800" dirty="0"/>
              <a:t>Kırsal alandan kopan Anadolu göçmenleri (1950-1980)</a:t>
            </a:r>
          </a:p>
          <a:p>
            <a:r>
              <a:rPr lang="tr-TR" sz="1800" dirty="0"/>
              <a:t>1980 ve 90’lar Doğu ve Güneydoğu’dan gelen Kürt nüfus</a:t>
            </a:r>
          </a:p>
          <a:p>
            <a:r>
              <a:rPr lang="tr-TR" sz="1800" dirty="0"/>
              <a:t>1970’lerden itibaren turizm</a:t>
            </a:r>
          </a:p>
          <a:p>
            <a:r>
              <a:rPr lang="tr-TR" sz="1800" dirty="0"/>
              <a:t>2000’li yıllar Rusya ve BDT gelenler</a:t>
            </a:r>
          </a:p>
          <a:p>
            <a:r>
              <a:rPr lang="tr-TR" sz="1800" dirty="0"/>
              <a:t>Ukrayna’dan gelenler</a:t>
            </a:r>
          </a:p>
          <a:p>
            <a:r>
              <a:rPr lang="tr-TR" sz="1800" kern="100" dirty="0">
                <a:ea typeface="Calibri" panose="020F0502020204030204" pitchFamily="34" charset="0"/>
                <a:cs typeface="Times New Roman" panose="02020603050405020304" pitchFamily="18" charset="0"/>
              </a:rPr>
              <a:t>Emeklilik göçü, işçi-çalışma göçü, sürekli ikame eden yabancılar, evlilikler</a:t>
            </a:r>
          </a:p>
        </p:txBody>
      </p:sp>
      <p:sp>
        <p:nvSpPr>
          <p:cNvPr id="120834" name="4 Slayt Numarası Yer Tutucusu"/>
          <p:cNvSpPr>
            <a:spLocks noGrp="1"/>
          </p:cNvSpPr>
          <p:nvPr>
            <p:ph type="sldNum" sz="quarter" idx="11"/>
          </p:nvPr>
        </p:nvSpPr>
        <p:spPr>
          <a:noFill/>
        </p:spPr>
        <p:txBody>
          <a:bodyPr/>
          <a:lstStyle/>
          <a:p>
            <a:fld id="{F340A977-4EC0-49C6-8B1D-C9363A71DC5C}" type="slidenum">
              <a:rPr lang="en-US" altLang="tr-TR"/>
              <a:pPr/>
              <a:t>9</a:t>
            </a:fld>
            <a:endParaRPr lang="en-US" altLang="tr-TR"/>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454784885"/>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animEffect transition="in" filter="blinds(horizontal)">
                                      <p:cBhvr>
                                        <p:cTn id="7" dur="500"/>
                                        <p:tgtEl>
                                          <p:spTgt spid="275459">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75459">
                                            <p:txEl>
                                              <p:pRg st="1" end="1"/>
                                            </p:txEl>
                                          </p:spTgt>
                                        </p:tgtEl>
                                        <p:attrNameLst>
                                          <p:attrName>style.visibility</p:attrName>
                                        </p:attrNameLst>
                                      </p:cBhvr>
                                      <p:to>
                                        <p:strVal val="visible"/>
                                      </p:to>
                                    </p:set>
                                    <p:animEffect transition="in" filter="blinds(horizontal)">
                                      <p:cBhvr>
                                        <p:cTn id="11" dur="500"/>
                                        <p:tgtEl>
                                          <p:spTgt spid="275459">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75459">
                                            <p:txEl>
                                              <p:pRg st="2" end="2"/>
                                            </p:txEl>
                                          </p:spTgt>
                                        </p:tgtEl>
                                        <p:attrNameLst>
                                          <p:attrName>style.visibility</p:attrName>
                                        </p:attrNameLst>
                                      </p:cBhvr>
                                      <p:to>
                                        <p:strVal val="visible"/>
                                      </p:to>
                                    </p:set>
                                    <p:animEffect transition="in" filter="blinds(horizontal)">
                                      <p:cBhvr>
                                        <p:cTn id="15" dur="500"/>
                                        <p:tgtEl>
                                          <p:spTgt spid="275459">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275459">
                                            <p:txEl>
                                              <p:pRg st="3" end="3"/>
                                            </p:txEl>
                                          </p:spTgt>
                                        </p:tgtEl>
                                        <p:attrNameLst>
                                          <p:attrName>style.visibility</p:attrName>
                                        </p:attrNameLst>
                                      </p:cBhvr>
                                      <p:to>
                                        <p:strVal val="visible"/>
                                      </p:to>
                                    </p:set>
                                    <p:animEffect transition="in" filter="blinds(horizontal)">
                                      <p:cBhvr>
                                        <p:cTn id="19" dur="500"/>
                                        <p:tgtEl>
                                          <p:spTgt spid="275459">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275459">
                                            <p:txEl>
                                              <p:pRg st="4" end="4"/>
                                            </p:txEl>
                                          </p:spTgt>
                                        </p:tgtEl>
                                        <p:attrNameLst>
                                          <p:attrName>style.visibility</p:attrName>
                                        </p:attrNameLst>
                                      </p:cBhvr>
                                      <p:to>
                                        <p:strVal val="visible"/>
                                      </p:to>
                                    </p:set>
                                    <p:animEffect transition="in" filter="blinds(horizontal)">
                                      <p:cBhvr>
                                        <p:cTn id="23" dur="500"/>
                                        <p:tgtEl>
                                          <p:spTgt spid="275459">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275459">
                                            <p:txEl>
                                              <p:pRg st="5" end="5"/>
                                            </p:txEl>
                                          </p:spTgt>
                                        </p:tgtEl>
                                        <p:attrNameLst>
                                          <p:attrName>style.visibility</p:attrName>
                                        </p:attrNameLst>
                                      </p:cBhvr>
                                      <p:to>
                                        <p:strVal val="visible"/>
                                      </p:to>
                                    </p:set>
                                    <p:animEffect transition="in" filter="blinds(horizontal)">
                                      <p:cBhvr>
                                        <p:cTn id="27" dur="500"/>
                                        <p:tgtEl>
                                          <p:spTgt spid="275459">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275459">
                                            <p:txEl>
                                              <p:pRg st="6" end="6"/>
                                            </p:txEl>
                                          </p:spTgt>
                                        </p:tgtEl>
                                        <p:attrNameLst>
                                          <p:attrName>style.visibility</p:attrName>
                                        </p:attrNameLst>
                                      </p:cBhvr>
                                      <p:to>
                                        <p:strVal val="visible"/>
                                      </p:to>
                                    </p:set>
                                    <p:animEffect transition="in" filter="blinds(horizontal)">
                                      <p:cBhvr>
                                        <p:cTn id="31" dur="500"/>
                                        <p:tgtEl>
                                          <p:spTgt spid="275459">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275459">
                                            <p:txEl>
                                              <p:pRg st="7" end="7"/>
                                            </p:txEl>
                                          </p:spTgt>
                                        </p:tgtEl>
                                        <p:attrNameLst>
                                          <p:attrName>style.visibility</p:attrName>
                                        </p:attrNameLst>
                                      </p:cBhvr>
                                      <p:to>
                                        <p:strVal val="visible"/>
                                      </p:to>
                                    </p:set>
                                    <p:animEffect transition="in" filter="blinds(horizontal)">
                                      <p:cBhvr>
                                        <p:cTn id="35" dur="500"/>
                                        <p:tgtEl>
                                          <p:spTgt spid="275459">
                                            <p:txEl>
                                              <p:pRg st="7" end="7"/>
                                            </p:txEl>
                                          </p:spTgt>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275459">
                                            <p:txEl>
                                              <p:pRg st="8" end="8"/>
                                            </p:txEl>
                                          </p:spTgt>
                                        </p:tgtEl>
                                        <p:attrNameLst>
                                          <p:attrName>style.visibility</p:attrName>
                                        </p:attrNameLst>
                                      </p:cBhvr>
                                      <p:to>
                                        <p:strVal val="visible"/>
                                      </p:to>
                                    </p:set>
                                    <p:animEffect transition="in" filter="blinds(horizontal)">
                                      <p:cBhvr>
                                        <p:cTn id="39" dur="500"/>
                                        <p:tgtEl>
                                          <p:spTgt spid="275459">
                                            <p:txEl>
                                              <p:pRg st="8" end="8"/>
                                            </p:txEl>
                                          </p:spTgt>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275459">
                                            <p:txEl>
                                              <p:pRg st="9" end="9"/>
                                            </p:txEl>
                                          </p:spTgt>
                                        </p:tgtEl>
                                        <p:attrNameLst>
                                          <p:attrName>style.visibility</p:attrName>
                                        </p:attrNameLst>
                                      </p:cBhvr>
                                      <p:to>
                                        <p:strVal val="visible"/>
                                      </p:to>
                                    </p:set>
                                    <p:animEffect transition="in" filter="blinds(horizontal)">
                                      <p:cBhvr>
                                        <p:cTn id="43" dur="500"/>
                                        <p:tgtEl>
                                          <p:spTgt spid="2754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p:bldLst>
  </p:timing>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Tx/>
          <a:buFontTx/>
          <a:buChar char="–"/>
          <a:tabLst/>
          <a:defRPr kumimoji="1" lang="en-US" sz="24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Tx/>
          <a:buFontTx/>
          <a:buChar char="–"/>
          <a:tabLst/>
          <a:defRPr kumimoji="1" lang="en-US" sz="24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avai Fişekler">
  <a:themeElements>
    <a:clrScheme name="Havai Fişekler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Havai Fişekler">
      <a:majorFont>
        <a:latin typeface="Arial Black"/>
        <a:ea typeface=""/>
        <a:cs typeface=""/>
      </a:majorFont>
      <a:minorFont>
        <a:latin typeface="Arial Black"/>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vai Fişekler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Havai Fişekler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Havai Fişekler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Havai Fişekler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Havai Fişekler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Havai Fişekler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4953</TotalTime>
  <Words>1945</Words>
  <Application>Microsoft Office PowerPoint</Application>
  <PresentationFormat>Ekran Gösterisi (4:3)</PresentationFormat>
  <Paragraphs>230</Paragraphs>
  <Slides>34</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34</vt:i4>
      </vt:variant>
    </vt:vector>
  </HeadingPairs>
  <TitlesOfParts>
    <vt:vector size="42" baseType="lpstr">
      <vt:lpstr>Arial</vt:lpstr>
      <vt:lpstr>Arial Black</vt:lpstr>
      <vt:lpstr>Century Gothic</vt:lpstr>
      <vt:lpstr>Montserrat</vt:lpstr>
      <vt:lpstr>Times New Roman</vt:lpstr>
      <vt:lpstr>Wingdings</vt:lpstr>
      <vt:lpstr>Project Overview</vt:lpstr>
      <vt:lpstr>Havai Fişekler</vt:lpstr>
      <vt:lpstr>PowerPoint Sunusu</vt:lpstr>
      <vt:lpstr>Onlar Bizim Hemşehrimiz Göç ve Ötesi</vt:lpstr>
      <vt:lpstr>Onlar Bizim Hemşehrimiz Göç ve Ötesi</vt:lpstr>
      <vt:lpstr>PowerPoint Sunusu</vt:lpstr>
      <vt:lpstr>PowerPoint Sunusu</vt:lpstr>
      <vt:lpstr>Geçmişte Göç I.</vt:lpstr>
      <vt:lpstr>Geçmişte Göç II.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Sonuç ve Değerlendirmeler</vt:lpstr>
      <vt:lpstr>Tartışma Konuları</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Erol Esen</dc:creator>
  <cp:lastModifiedBy>esra kaya</cp:lastModifiedBy>
  <cp:revision>60</cp:revision>
  <dcterms:created xsi:type="dcterms:W3CDTF">2020-12-20T08:12:24Z</dcterms:created>
  <dcterms:modified xsi:type="dcterms:W3CDTF">2023-05-19T18:39:07Z</dcterms:modified>
</cp:coreProperties>
</file>