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259" r:id="rId3"/>
    <p:sldId id="261" r:id="rId4"/>
    <p:sldId id="262" r:id="rId5"/>
    <p:sldId id="358" r:id="rId6"/>
    <p:sldId id="359" r:id="rId7"/>
    <p:sldId id="281" r:id="rId8"/>
    <p:sldId id="323" r:id="rId9"/>
    <p:sldId id="263" r:id="rId10"/>
    <p:sldId id="264" r:id="rId11"/>
    <p:sldId id="273" r:id="rId12"/>
    <p:sldId id="276" r:id="rId13"/>
    <p:sldId id="277" r:id="rId14"/>
    <p:sldId id="328" r:id="rId15"/>
    <p:sldId id="282" r:id="rId16"/>
    <p:sldId id="284" r:id="rId17"/>
    <p:sldId id="308" r:id="rId18"/>
    <p:sldId id="334" r:id="rId19"/>
    <p:sldId id="329" r:id="rId20"/>
    <p:sldId id="330" r:id="rId21"/>
    <p:sldId id="285" r:id="rId22"/>
    <p:sldId id="286" r:id="rId23"/>
    <p:sldId id="288" r:id="rId24"/>
    <p:sldId id="345" r:id="rId25"/>
    <p:sldId id="289" r:id="rId26"/>
    <p:sldId id="332" r:id="rId27"/>
    <p:sldId id="325" r:id="rId28"/>
    <p:sldId id="290" r:id="rId29"/>
    <p:sldId id="333" r:id="rId30"/>
    <p:sldId id="292" r:id="rId31"/>
    <p:sldId id="331" r:id="rId32"/>
    <p:sldId id="295" r:id="rId33"/>
    <p:sldId id="294" r:id="rId34"/>
    <p:sldId id="296" r:id="rId35"/>
    <p:sldId id="297" r:id="rId36"/>
    <p:sldId id="298" r:id="rId37"/>
    <p:sldId id="299" r:id="rId38"/>
    <p:sldId id="301" r:id="rId39"/>
    <p:sldId id="311" r:id="rId40"/>
    <p:sldId id="312" r:id="rId41"/>
    <p:sldId id="302" r:id="rId42"/>
    <p:sldId id="313" r:id="rId43"/>
    <p:sldId id="353" r:id="rId44"/>
    <p:sldId id="354" r:id="rId45"/>
    <p:sldId id="355" r:id="rId46"/>
    <p:sldId id="347" r:id="rId47"/>
    <p:sldId id="356" r:id="rId48"/>
    <p:sldId id="357" r:id="rId49"/>
    <p:sldId id="342" r:id="rId50"/>
    <p:sldId id="350" r:id="rId51"/>
    <p:sldId id="343" r:id="rId52"/>
    <p:sldId id="318" r:id="rId53"/>
    <p:sldId id="319" r:id="rId54"/>
    <p:sldId id="320" r:id="rId55"/>
    <p:sldId id="314" r:id="rId56"/>
    <p:sldId id="315" r:id="rId57"/>
    <p:sldId id="316" r:id="rId58"/>
    <p:sldId id="321" r:id="rId59"/>
    <p:sldId id="335" r:id="rId60"/>
    <p:sldId id="303" r:id="rId61"/>
    <p:sldId id="306" r:id="rId62"/>
    <p:sldId id="307" r:id="rId63"/>
    <p:sldId id="351" r:id="rId64"/>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6409" autoAdjust="0"/>
  </p:normalViewPr>
  <p:slideViewPr>
    <p:cSldViewPr snapToGrid="0">
      <p:cViewPr varScale="1">
        <p:scale>
          <a:sx n="76" d="100"/>
          <a:sy n="76" d="100"/>
        </p:scale>
        <p:origin x="1254" y="84"/>
      </p:cViewPr>
      <p:guideLst/>
    </p:cSldViewPr>
  </p:slideViewPr>
  <p:outlineViewPr>
    <p:cViewPr>
      <p:scale>
        <a:sx n="33" d="100"/>
        <a:sy n="33" d="100"/>
      </p:scale>
      <p:origin x="0" y="-907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777BB6-8986-4AA1-8FCF-E379C36B1108}" type="datetimeFigureOut">
              <a:rPr lang="tr-TR" smtClean="0"/>
              <a:t>10.05.2018</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437CED-4B3F-4D4A-91CD-1224379E3FC2}" type="slidenum">
              <a:rPr lang="tr-TR" smtClean="0"/>
              <a:t>‹#›</a:t>
            </a:fld>
            <a:endParaRPr lang="tr-TR"/>
          </a:p>
        </p:txBody>
      </p:sp>
    </p:spTree>
    <p:extLst>
      <p:ext uri="{BB962C8B-B14F-4D97-AF65-F5344CB8AC3E}">
        <p14:creationId xmlns:p14="http://schemas.microsoft.com/office/powerpoint/2010/main" val="156987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Sağlık  bir insan hakkı olarak görüldüğünde </a:t>
            </a:r>
          </a:p>
          <a:p>
            <a:r>
              <a:rPr lang="tr-TR" dirty="0" smtClean="0"/>
              <a:t>Sağlık  sistemlerin </a:t>
            </a:r>
            <a:r>
              <a:rPr lang="tr-TR" dirty="0" err="1" smtClean="0"/>
              <a:t>ulaşabilirliğini</a:t>
            </a:r>
            <a:r>
              <a:rPr lang="tr-TR" dirty="0" smtClean="0"/>
              <a:t> sağlamak için eyleme geçme ve sorumluluk almak isteği gerektirir.</a:t>
            </a:r>
          </a:p>
          <a:p>
            <a:r>
              <a:rPr lang="tr-TR" dirty="0" smtClean="0"/>
              <a:t>Bu istek efektif bir sağlık sisteminin temel taşı olmalıdır.</a:t>
            </a:r>
          </a:p>
          <a:p>
            <a:endParaRPr lang="tr-TR" dirty="0"/>
          </a:p>
        </p:txBody>
      </p:sp>
      <p:sp>
        <p:nvSpPr>
          <p:cNvPr id="4" name="Slayt Numarası Yer Tutucusu 3"/>
          <p:cNvSpPr>
            <a:spLocks noGrp="1"/>
          </p:cNvSpPr>
          <p:nvPr>
            <p:ph type="sldNum" sz="quarter" idx="10"/>
          </p:nvPr>
        </p:nvSpPr>
        <p:spPr/>
        <p:txBody>
          <a:bodyPr/>
          <a:lstStyle/>
          <a:p>
            <a:fld id="{59437CED-4B3F-4D4A-91CD-1224379E3FC2}" type="slidenum">
              <a:rPr lang="tr-TR" smtClean="0"/>
              <a:t>11</a:t>
            </a:fld>
            <a:endParaRPr lang="tr-TR"/>
          </a:p>
        </p:txBody>
      </p:sp>
    </p:spTree>
    <p:extLst>
      <p:ext uri="{BB962C8B-B14F-4D97-AF65-F5344CB8AC3E}">
        <p14:creationId xmlns:p14="http://schemas.microsoft.com/office/powerpoint/2010/main" val="94491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437CED-4B3F-4D4A-91CD-1224379E3FC2}" type="slidenum">
              <a:rPr lang="tr-TR" smtClean="0"/>
              <a:t>13</a:t>
            </a:fld>
            <a:endParaRPr lang="tr-TR"/>
          </a:p>
        </p:txBody>
      </p:sp>
    </p:spTree>
    <p:extLst>
      <p:ext uri="{BB962C8B-B14F-4D97-AF65-F5344CB8AC3E}">
        <p14:creationId xmlns:p14="http://schemas.microsoft.com/office/powerpoint/2010/main" val="130963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437CED-4B3F-4D4A-91CD-1224379E3FC2}" type="slidenum">
              <a:rPr lang="tr-TR" smtClean="0"/>
              <a:t>16</a:t>
            </a:fld>
            <a:endParaRPr lang="tr-TR"/>
          </a:p>
        </p:txBody>
      </p:sp>
    </p:spTree>
    <p:extLst>
      <p:ext uri="{BB962C8B-B14F-4D97-AF65-F5344CB8AC3E}">
        <p14:creationId xmlns:p14="http://schemas.microsoft.com/office/powerpoint/2010/main" val="80490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437CED-4B3F-4D4A-91CD-1224379E3FC2}" type="slidenum">
              <a:rPr lang="tr-TR" smtClean="0"/>
              <a:t>18</a:t>
            </a:fld>
            <a:endParaRPr lang="tr-TR"/>
          </a:p>
        </p:txBody>
      </p:sp>
    </p:spTree>
    <p:extLst>
      <p:ext uri="{BB962C8B-B14F-4D97-AF65-F5344CB8AC3E}">
        <p14:creationId xmlns:p14="http://schemas.microsoft.com/office/powerpoint/2010/main" val="411205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437CED-4B3F-4D4A-91CD-1224379E3FC2}" type="slidenum">
              <a:rPr lang="tr-TR" smtClean="0"/>
              <a:t>20</a:t>
            </a:fld>
            <a:endParaRPr lang="tr-TR"/>
          </a:p>
        </p:txBody>
      </p:sp>
    </p:spTree>
    <p:extLst>
      <p:ext uri="{BB962C8B-B14F-4D97-AF65-F5344CB8AC3E}">
        <p14:creationId xmlns:p14="http://schemas.microsoft.com/office/powerpoint/2010/main" val="228246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619F3DA-00F4-46EB-BA1A-FF00EACD5A81}" type="datetimeFigureOut">
              <a:rPr lang="tr-TR" smtClean="0"/>
              <a:t>10.05.2018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39016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19F3DA-00F4-46EB-BA1A-FF00EACD5A81}" type="datetimeFigureOut">
              <a:rPr lang="tr-TR" smtClean="0"/>
              <a:t>10.05.2018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93397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19F3DA-00F4-46EB-BA1A-FF00EACD5A81}" type="datetimeFigureOut">
              <a:rPr lang="tr-TR" smtClean="0"/>
              <a:t>10.05.2018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169236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19F3DA-00F4-46EB-BA1A-FF00EACD5A81}" type="datetimeFigureOut">
              <a:rPr lang="tr-TR" smtClean="0"/>
              <a:t>10.05.2018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220310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619F3DA-00F4-46EB-BA1A-FF00EACD5A81}" type="datetimeFigureOut">
              <a:rPr lang="tr-TR" smtClean="0"/>
              <a:t>10.05.2018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130871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619F3DA-00F4-46EB-BA1A-FF00EACD5A81}" type="datetimeFigureOut">
              <a:rPr lang="tr-TR" smtClean="0"/>
              <a:t>10.05.2018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139487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619F3DA-00F4-46EB-BA1A-FF00EACD5A81}" type="datetimeFigureOut">
              <a:rPr lang="tr-TR" smtClean="0"/>
              <a:t>10.05.2018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226534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619F3DA-00F4-46EB-BA1A-FF00EACD5A81}" type="datetimeFigureOut">
              <a:rPr lang="tr-TR" smtClean="0"/>
              <a:t>10.05.2018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24007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9F3DA-00F4-46EB-BA1A-FF00EACD5A81}" type="datetimeFigureOut">
              <a:rPr lang="tr-TR" smtClean="0"/>
              <a:t>10.05.2018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17996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19F3DA-00F4-46EB-BA1A-FF00EACD5A81}" type="datetimeFigureOut">
              <a:rPr lang="tr-TR" smtClean="0"/>
              <a:t>10.05.2018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35008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619F3DA-00F4-46EB-BA1A-FF00EACD5A81}" type="datetimeFigureOut">
              <a:rPr lang="tr-TR" smtClean="0"/>
              <a:t>10.05.2018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7F9850-806E-462D-8503-53D1C67EB372}" type="slidenum">
              <a:rPr lang="tr-TR" smtClean="0"/>
              <a:t>‹#›</a:t>
            </a:fld>
            <a:endParaRPr lang="tr-TR"/>
          </a:p>
        </p:txBody>
      </p:sp>
    </p:spTree>
    <p:extLst>
      <p:ext uri="{BB962C8B-B14F-4D97-AF65-F5344CB8AC3E}">
        <p14:creationId xmlns:p14="http://schemas.microsoft.com/office/powerpoint/2010/main" val="376746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9F3DA-00F4-46EB-BA1A-FF00EACD5A81}" type="datetimeFigureOut">
              <a:rPr lang="tr-TR" smtClean="0"/>
              <a:t>10.05.2018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9850-806E-462D-8503-53D1C67EB372}" type="slidenum">
              <a:rPr lang="tr-TR" smtClean="0"/>
              <a:t>‹#›</a:t>
            </a:fld>
            <a:endParaRPr lang="tr-TR"/>
          </a:p>
        </p:txBody>
      </p:sp>
    </p:spTree>
    <p:extLst>
      <p:ext uri="{BB962C8B-B14F-4D97-AF65-F5344CB8AC3E}">
        <p14:creationId xmlns:p14="http://schemas.microsoft.com/office/powerpoint/2010/main" val="128169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h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2018.icnvoicetolead.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5340085" y="0"/>
            <a:ext cx="1597290" cy="1755800"/>
          </a:xfrm>
          <a:prstGeom prst="rect">
            <a:avLst/>
          </a:prstGeom>
        </p:spPr>
      </p:pic>
      <p:sp>
        <p:nvSpPr>
          <p:cNvPr id="2" name="Unvan 1"/>
          <p:cNvSpPr>
            <a:spLocks noGrp="1"/>
          </p:cNvSpPr>
          <p:nvPr>
            <p:ph type="title"/>
          </p:nvPr>
        </p:nvSpPr>
        <p:spPr>
          <a:xfrm>
            <a:off x="3924300" y="2057400"/>
            <a:ext cx="4724400" cy="1397000"/>
          </a:xfrm>
        </p:spPr>
        <p:txBody>
          <a:bodyPr/>
          <a:lstStyle/>
          <a:p>
            <a:pPr algn="ctr"/>
            <a:r>
              <a:rPr lang="tr-TR" b="1" dirty="0" smtClean="0"/>
              <a:t>ICN 2018 TEMASI</a:t>
            </a:r>
            <a:endParaRPr lang="tr-TR" b="1" dirty="0"/>
          </a:p>
        </p:txBody>
      </p:sp>
      <p:pic>
        <p:nvPicPr>
          <p:cNvPr id="8" name="İçerik Yer Tutucusu 7"/>
          <p:cNvPicPr>
            <a:picLocks noGrp="1" noChangeAspect="1"/>
          </p:cNvPicPr>
          <p:nvPr>
            <p:ph idx="1"/>
          </p:nvPr>
        </p:nvPicPr>
        <p:blipFill>
          <a:blip r:embed="rId3"/>
          <a:stretch>
            <a:fillRect/>
          </a:stretch>
        </p:blipFill>
        <p:spPr>
          <a:xfrm>
            <a:off x="0" y="0"/>
            <a:ext cx="3657075" cy="5553074"/>
          </a:xfrm>
          <a:prstGeom prst="rect">
            <a:avLst/>
          </a:prstGeom>
        </p:spPr>
      </p:pic>
      <p:sp>
        <p:nvSpPr>
          <p:cNvPr id="10" name="Metin kutusu 9"/>
          <p:cNvSpPr txBox="1"/>
          <p:nvPr/>
        </p:nvSpPr>
        <p:spPr>
          <a:xfrm>
            <a:off x="4203700" y="3403600"/>
            <a:ext cx="4445000" cy="2062103"/>
          </a:xfrm>
          <a:prstGeom prst="rect">
            <a:avLst/>
          </a:prstGeom>
          <a:noFill/>
        </p:spPr>
        <p:txBody>
          <a:bodyPr wrap="square" rtlCol="0">
            <a:spAutoFit/>
          </a:bodyPr>
          <a:lstStyle/>
          <a:p>
            <a:pPr algn="ctr"/>
            <a:r>
              <a:rPr lang="tr-TR" sz="3200" b="1" dirty="0" smtClean="0"/>
              <a:t>HEMŞİRELER ‘SAĞLIK BİR İNSAN HAKKIDIR’ SÖYLEMİNE ÖNCÜ BİR SESTİR</a:t>
            </a:r>
            <a:r>
              <a:rPr lang="tr-TR" b="1" dirty="0" smtClean="0"/>
              <a:t>.</a:t>
            </a:r>
            <a:endParaRPr lang="tr-TR" b="1" dirty="0"/>
          </a:p>
        </p:txBody>
      </p:sp>
      <p:sp>
        <p:nvSpPr>
          <p:cNvPr id="3" name="Metin kutusu 2"/>
          <p:cNvSpPr txBox="1"/>
          <p:nvPr/>
        </p:nvSpPr>
        <p:spPr>
          <a:xfrm>
            <a:off x="4737100" y="5994400"/>
            <a:ext cx="3911600" cy="369332"/>
          </a:xfrm>
          <a:prstGeom prst="rect">
            <a:avLst/>
          </a:prstGeom>
          <a:noFill/>
        </p:spPr>
        <p:txBody>
          <a:bodyPr wrap="square" rtlCol="0">
            <a:spAutoFit/>
          </a:bodyPr>
          <a:lstStyle/>
          <a:p>
            <a:r>
              <a:rPr lang="tr-TR" b="1" dirty="0" smtClean="0"/>
              <a:t>Dr. </a:t>
            </a:r>
            <a:r>
              <a:rPr lang="tr-TR" b="1" dirty="0" err="1" smtClean="0"/>
              <a:t>Öğr</a:t>
            </a:r>
            <a:r>
              <a:rPr lang="tr-TR" b="1" dirty="0" smtClean="0"/>
              <a:t>. Üyesi İlknur ÖZKAN</a:t>
            </a:r>
            <a:endParaRPr lang="tr-TR" b="1" dirty="0"/>
          </a:p>
        </p:txBody>
      </p:sp>
    </p:spTree>
    <p:extLst>
      <p:ext uri="{BB962C8B-B14F-4D97-AF65-F5344CB8AC3E}">
        <p14:creationId xmlns:p14="http://schemas.microsoft.com/office/powerpoint/2010/main" val="1096241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87500" y="174625"/>
            <a:ext cx="6286500" cy="17653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r>
              <a:rPr lang="tr-TR" dirty="0" smtClean="0"/>
              <a:t>               ICN 2018 TEMA</a:t>
            </a:r>
            <a:endParaRPr lang="tr-TR" dirty="0"/>
          </a:p>
        </p:txBody>
      </p:sp>
      <p:sp>
        <p:nvSpPr>
          <p:cNvPr id="3" name="İçerik Yer Tutucusu 2"/>
          <p:cNvSpPr>
            <a:spLocks noGrp="1"/>
          </p:cNvSpPr>
          <p:nvPr>
            <p:ph idx="1"/>
          </p:nvPr>
        </p:nvSpPr>
        <p:spPr>
          <a:xfrm>
            <a:off x="628650" y="2130425"/>
            <a:ext cx="8083550" cy="4160837"/>
          </a:xfrm>
        </p:spPr>
        <p:txBody>
          <a:bodyPr/>
          <a:lstStyle/>
          <a:p>
            <a:pPr marL="0" indent="0">
              <a:buNone/>
            </a:pPr>
            <a:endParaRPr lang="tr-TR" dirty="0" smtClean="0"/>
          </a:p>
          <a:p>
            <a:pPr marL="0" indent="0">
              <a:buNone/>
            </a:pPr>
            <a:endParaRPr lang="tr-TR" dirty="0"/>
          </a:p>
          <a:p>
            <a:pPr marL="0" indent="0">
              <a:buNone/>
            </a:pPr>
            <a:r>
              <a:rPr lang="tr-TR" dirty="0" smtClean="0"/>
              <a:t>SAĞLIK BAKIMINA ERİŞİM</a:t>
            </a:r>
            <a:endParaRPr lang="tr-TR" dirty="0"/>
          </a:p>
        </p:txBody>
      </p:sp>
      <p:sp>
        <p:nvSpPr>
          <p:cNvPr id="7" name="Sağa Bükülü Ok 6"/>
          <p:cNvSpPr/>
          <p:nvPr/>
        </p:nvSpPr>
        <p:spPr>
          <a:xfrm>
            <a:off x="1803400" y="1690689"/>
            <a:ext cx="914400" cy="14589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Sola Bükülü Ok 7"/>
          <p:cNvSpPr/>
          <p:nvPr/>
        </p:nvSpPr>
        <p:spPr>
          <a:xfrm>
            <a:off x="6134100" y="1690689"/>
            <a:ext cx="800100" cy="12811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Metin kutusu 8"/>
          <p:cNvSpPr txBox="1"/>
          <p:nvPr/>
        </p:nvSpPr>
        <p:spPr>
          <a:xfrm>
            <a:off x="5232400" y="3149600"/>
            <a:ext cx="3683000" cy="954107"/>
          </a:xfrm>
          <a:prstGeom prst="rect">
            <a:avLst/>
          </a:prstGeom>
          <a:noFill/>
        </p:spPr>
        <p:txBody>
          <a:bodyPr wrap="square" rtlCol="0">
            <a:spAutoFit/>
          </a:bodyPr>
          <a:lstStyle/>
          <a:p>
            <a:r>
              <a:rPr lang="tr-TR" sz="2800" dirty="0" smtClean="0"/>
              <a:t>ERİŞİM SORUNLARININ SAĞLIK ÜZERİNE ETKİSİ</a:t>
            </a:r>
            <a:endParaRPr lang="tr-TR" sz="2800" dirty="0"/>
          </a:p>
        </p:txBody>
      </p:sp>
      <p:sp>
        <p:nvSpPr>
          <p:cNvPr id="10" name="Metin kutusu 9"/>
          <p:cNvSpPr txBox="1"/>
          <p:nvPr/>
        </p:nvSpPr>
        <p:spPr>
          <a:xfrm>
            <a:off x="1028700" y="4997212"/>
            <a:ext cx="7023100" cy="369332"/>
          </a:xfrm>
          <a:prstGeom prst="rect">
            <a:avLst/>
          </a:prstGeom>
          <a:noFill/>
        </p:spPr>
        <p:txBody>
          <a:bodyPr wrap="square" rtlCol="0">
            <a:spAutoFit/>
          </a:bodyPr>
          <a:lstStyle/>
          <a:p>
            <a:r>
              <a:rPr lang="tr-TR" b="1" dirty="0" smtClean="0"/>
              <a:t>SAĞLIK SİSTEMLERİNİ TEMEL ELEMENTLERİ</a:t>
            </a:r>
            <a:r>
              <a:rPr lang="tr-TR" dirty="0" smtClean="0"/>
              <a:t>: </a:t>
            </a:r>
            <a:r>
              <a:rPr lang="tr-TR" b="1" i="1" dirty="0" smtClean="0"/>
              <a:t>SAĞLIK VE ADİL TOPLUM</a:t>
            </a:r>
            <a:endParaRPr lang="tr-TR" b="1" i="1" dirty="0"/>
          </a:p>
        </p:txBody>
      </p:sp>
    </p:spTree>
    <p:extLst>
      <p:ext uri="{BB962C8B-B14F-4D97-AF65-F5344CB8AC3E}">
        <p14:creationId xmlns:p14="http://schemas.microsoft.com/office/powerpoint/2010/main" val="2791938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28650" y="1052945"/>
            <a:ext cx="7886700" cy="4752110"/>
          </a:xfrm>
        </p:spPr>
        <p:txBody>
          <a:bodyPr>
            <a:normAutofit/>
          </a:bodyPr>
          <a:lstStyle/>
          <a:p>
            <a:endParaRPr lang="tr-TR" dirty="0" smtClean="0"/>
          </a:p>
          <a:p>
            <a:endParaRPr lang="tr-TR" dirty="0" smtClean="0"/>
          </a:p>
          <a:p>
            <a:endParaRPr lang="tr-TR" dirty="0"/>
          </a:p>
          <a:p>
            <a:r>
              <a:rPr lang="tr-TR" dirty="0" smtClean="0"/>
              <a:t>Sağlık bir haktır yaklaşımını sadece sağlık çalışanları için temel alınması gereken bir düşünce değildir.</a:t>
            </a:r>
          </a:p>
          <a:p>
            <a:endParaRPr lang="tr-TR" dirty="0" smtClean="0"/>
          </a:p>
          <a:p>
            <a:r>
              <a:rPr lang="tr-TR" dirty="0" smtClean="0"/>
              <a:t>Hükümetler, Sivil toplum kuruluşları, özel sektör de dünyayı değiştirmek için eyleme geçmelidir.</a:t>
            </a:r>
          </a:p>
          <a:p>
            <a:endParaRPr lang="tr-TR" dirty="0"/>
          </a:p>
        </p:txBody>
      </p:sp>
    </p:spTree>
    <p:extLst>
      <p:ext uri="{BB962C8B-B14F-4D97-AF65-F5344CB8AC3E}">
        <p14:creationId xmlns:p14="http://schemas.microsoft.com/office/powerpoint/2010/main" val="126966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628650" y="445438"/>
            <a:ext cx="771525" cy="628650"/>
          </a:xfrm>
          <a:prstGeom prst="rect">
            <a:avLst/>
          </a:prstGeom>
        </p:spPr>
      </p:pic>
      <p:sp>
        <p:nvSpPr>
          <p:cNvPr id="6" name="Metin kutusu 5"/>
          <p:cNvSpPr txBox="1"/>
          <p:nvPr/>
        </p:nvSpPr>
        <p:spPr>
          <a:xfrm>
            <a:off x="1841500" y="506957"/>
            <a:ext cx="6345237" cy="646331"/>
          </a:xfrm>
          <a:prstGeom prst="rect">
            <a:avLst/>
          </a:prstGeom>
          <a:noFill/>
        </p:spPr>
        <p:txBody>
          <a:bodyPr wrap="square" rtlCol="0">
            <a:spAutoFit/>
          </a:bodyPr>
          <a:lstStyle/>
          <a:p>
            <a:r>
              <a:rPr lang="tr-TR" b="1" dirty="0" smtClean="0"/>
              <a:t>Dünyada en az 400  milyon kişi bir veya daha fazla temel sağlık hizmetini alamıyor.</a:t>
            </a:r>
            <a:endParaRPr lang="tr-TR" b="1" dirty="0"/>
          </a:p>
        </p:txBody>
      </p:sp>
      <p:pic>
        <p:nvPicPr>
          <p:cNvPr id="7" name="Resim 6"/>
          <p:cNvPicPr>
            <a:picLocks noChangeAspect="1"/>
          </p:cNvPicPr>
          <p:nvPr/>
        </p:nvPicPr>
        <p:blipFill>
          <a:blip r:embed="rId3"/>
          <a:stretch>
            <a:fillRect/>
          </a:stretch>
        </p:blipFill>
        <p:spPr>
          <a:xfrm>
            <a:off x="574675" y="1575911"/>
            <a:ext cx="704850" cy="571500"/>
          </a:xfrm>
          <a:prstGeom prst="rect">
            <a:avLst/>
          </a:prstGeom>
        </p:spPr>
      </p:pic>
      <p:sp>
        <p:nvSpPr>
          <p:cNvPr id="8" name="Metin kutusu 7"/>
          <p:cNvSpPr txBox="1"/>
          <p:nvPr/>
        </p:nvSpPr>
        <p:spPr>
          <a:xfrm>
            <a:off x="1930400" y="1538496"/>
            <a:ext cx="4911725" cy="646331"/>
          </a:xfrm>
          <a:prstGeom prst="rect">
            <a:avLst/>
          </a:prstGeom>
          <a:noFill/>
        </p:spPr>
        <p:txBody>
          <a:bodyPr wrap="square" rtlCol="0">
            <a:spAutoFit/>
          </a:bodyPr>
          <a:lstStyle/>
          <a:p>
            <a:r>
              <a:rPr lang="tr-TR" b="1" dirty="0" smtClean="0"/>
              <a:t>Her yıl 100 milyon kişi özel sağlık hizmetlerine  ödeme yaptığı için yoksullaşıyor.</a:t>
            </a:r>
            <a:endParaRPr lang="tr-TR" b="1" dirty="0"/>
          </a:p>
        </p:txBody>
      </p:sp>
      <p:pic>
        <p:nvPicPr>
          <p:cNvPr id="10" name="Resim 9"/>
          <p:cNvPicPr>
            <a:picLocks noChangeAspect="1"/>
          </p:cNvPicPr>
          <p:nvPr/>
        </p:nvPicPr>
        <p:blipFill>
          <a:blip r:embed="rId4"/>
          <a:stretch>
            <a:fillRect/>
          </a:stretch>
        </p:blipFill>
        <p:spPr>
          <a:xfrm>
            <a:off x="463548" y="2342476"/>
            <a:ext cx="781050" cy="676275"/>
          </a:xfrm>
          <a:prstGeom prst="rect">
            <a:avLst/>
          </a:prstGeom>
        </p:spPr>
      </p:pic>
      <p:sp>
        <p:nvSpPr>
          <p:cNvPr id="12" name="Dikdörtgen 11"/>
          <p:cNvSpPr/>
          <p:nvPr/>
        </p:nvSpPr>
        <p:spPr>
          <a:xfrm>
            <a:off x="1841500" y="2184827"/>
            <a:ext cx="6543673" cy="923330"/>
          </a:xfrm>
          <a:prstGeom prst="rect">
            <a:avLst/>
          </a:prstGeom>
        </p:spPr>
        <p:txBody>
          <a:bodyPr wrap="square">
            <a:spAutoFit/>
          </a:bodyPr>
          <a:lstStyle/>
          <a:p>
            <a:endParaRPr lang="tr-TR" b="1" dirty="0" smtClean="0"/>
          </a:p>
          <a:p>
            <a:r>
              <a:rPr lang="tr-TR" b="1" dirty="0"/>
              <a:t> </a:t>
            </a:r>
            <a:r>
              <a:rPr lang="tr-TR" b="1" dirty="0" smtClean="0"/>
              <a:t>Ortalama </a:t>
            </a:r>
            <a:r>
              <a:rPr lang="tr-TR" b="1" dirty="0"/>
              <a:t>her ülkenin sağlık harcamalarının  %32’ si vatandaşların vergisinden elde edilmektedir.</a:t>
            </a:r>
          </a:p>
        </p:txBody>
      </p:sp>
      <p:pic>
        <p:nvPicPr>
          <p:cNvPr id="13" name="Resim 12"/>
          <p:cNvPicPr>
            <a:picLocks noChangeAspect="1"/>
          </p:cNvPicPr>
          <p:nvPr/>
        </p:nvPicPr>
        <p:blipFill>
          <a:blip r:embed="rId5"/>
          <a:stretch>
            <a:fillRect/>
          </a:stretch>
        </p:blipFill>
        <p:spPr>
          <a:xfrm>
            <a:off x="628650" y="3199398"/>
            <a:ext cx="771525" cy="666750"/>
          </a:xfrm>
          <a:prstGeom prst="rect">
            <a:avLst/>
          </a:prstGeom>
        </p:spPr>
      </p:pic>
      <p:sp>
        <p:nvSpPr>
          <p:cNvPr id="14" name="Metin kutusu 13"/>
          <p:cNvSpPr txBox="1"/>
          <p:nvPr/>
        </p:nvSpPr>
        <p:spPr>
          <a:xfrm>
            <a:off x="1895473" y="3226020"/>
            <a:ext cx="6107111" cy="379558"/>
          </a:xfrm>
          <a:prstGeom prst="rect">
            <a:avLst/>
          </a:prstGeom>
          <a:noFill/>
        </p:spPr>
        <p:txBody>
          <a:bodyPr wrap="square" rtlCol="0">
            <a:spAutoFit/>
          </a:bodyPr>
          <a:lstStyle/>
          <a:p>
            <a:r>
              <a:rPr lang="tr-TR" b="1" dirty="0" smtClean="0"/>
              <a:t>Dünya nüfusunun %40’ı sosyal korumadan eksiktir.</a:t>
            </a:r>
            <a:endParaRPr lang="tr-TR" b="1" dirty="0"/>
          </a:p>
        </p:txBody>
      </p:sp>
      <p:pic>
        <p:nvPicPr>
          <p:cNvPr id="15" name="Resim 14"/>
          <p:cNvPicPr>
            <a:picLocks noChangeAspect="1"/>
          </p:cNvPicPr>
          <p:nvPr/>
        </p:nvPicPr>
        <p:blipFill>
          <a:blip r:embed="rId6"/>
          <a:stretch>
            <a:fillRect/>
          </a:stretch>
        </p:blipFill>
        <p:spPr>
          <a:xfrm>
            <a:off x="572413" y="4243016"/>
            <a:ext cx="883997" cy="829128"/>
          </a:xfrm>
          <a:prstGeom prst="rect">
            <a:avLst/>
          </a:prstGeom>
        </p:spPr>
      </p:pic>
      <p:sp>
        <p:nvSpPr>
          <p:cNvPr id="16" name="Metin kutusu 15"/>
          <p:cNvSpPr txBox="1"/>
          <p:nvPr/>
        </p:nvSpPr>
        <p:spPr>
          <a:xfrm>
            <a:off x="1930400" y="4243016"/>
            <a:ext cx="5473700" cy="1200329"/>
          </a:xfrm>
          <a:prstGeom prst="rect">
            <a:avLst/>
          </a:prstGeom>
          <a:noFill/>
        </p:spPr>
        <p:txBody>
          <a:bodyPr wrap="square" rtlCol="0">
            <a:spAutoFit/>
          </a:bodyPr>
          <a:lstStyle/>
          <a:p>
            <a:r>
              <a:rPr lang="tr-TR" b="1" dirty="0" smtClean="0"/>
              <a:t>Bireylerin temel hayat kurtaran sağlık hizmetlerini alabilmesi için kişi başına </a:t>
            </a:r>
            <a:r>
              <a:rPr lang="tr-TR" b="1" dirty="0" err="1" smtClean="0"/>
              <a:t>minumum</a:t>
            </a:r>
            <a:r>
              <a:rPr lang="tr-TR" b="1" dirty="0" smtClean="0"/>
              <a:t> 44$ düşmektedir. 2011 yılında DSÖ’ye üye 26 ülke bundan daha az harcamıştır.</a:t>
            </a:r>
            <a:endParaRPr lang="tr-TR" b="1" dirty="0"/>
          </a:p>
        </p:txBody>
      </p:sp>
    </p:spTree>
    <p:extLst>
      <p:ext uri="{BB962C8B-B14F-4D97-AF65-F5344CB8AC3E}">
        <p14:creationId xmlns:p14="http://schemas.microsoft.com/office/powerpoint/2010/main" val="238510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5625" y="496093"/>
            <a:ext cx="7886700" cy="1325563"/>
          </a:xfrm>
        </p:spPr>
        <p:txBody>
          <a:bodyPr/>
          <a:lstStyle/>
          <a:p>
            <a:endParaRPr lang="tr-TR" dirty="0"/>
          </a:p>
        </p:txBody>
      </p:sp>
      <p:sp>
        <p:nvSpPr>
          <p:cNvPr id="5" name="İçerik Yer Tutucusu 4"/>
          <p:cNvSpPr>
            <a:spLocks noGrp="1"/>
          </p:cNvSpPr>
          <p:nvPr>
            <p:ph idx="1"/>
          </p:nvPr>
        </p:nvSpPr>
        <p:spPr/>
        <p:txBody>
          <a:bodyPr/>
          <a:lstStyle/>
          <a:p>
            <a:fld id="{27ED1047-509A-4B02-9EFF-85CF8A289241}" type="slidenum">
              <a:rPr lang="tr-TR" smtClean="0"/>
              <a:t>13</a:t>
            </a:fld>
            <a:endParaRPr lang="tr-TR" dirty="0"/>
          </a:p>
        </p:txBody>
      </p:sp>
      <p:sp>
        <p:nvSpPr>
          <p:cNvPr id="16" name="Oval 15"/>
          <p:cNvSpPr/>
          <p:nvPr/>
        </p:nvSpPr>
        <p:spPr>
          <a:xfrm>
            <a:off x="2530352" y="2618648"/>
            <a:ext cx="3616036" cy="1730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Haklar yaklaşımını temel alan Efektif sağlık sistemi elementleri</a:t>
            </a:r>
            <a:endParaRPr lang="tr-TR" dirty="0"/>
          </a:p>
        </p:txBody>
      </p:sp>
      <p:sp>
        <p:nvSpPr>
          <p:cNvPr id="18" name="Satır Belirtme Çizgisi 1 17"/>
          <p:cNvSpPr/>
          <p:nvPr/>
        </p:nvSpPr>
        <p:spPr>
          <a:xfrm>
            <a:off x="6623050" y="1228298"/>
            <a:ext cx="1892300" cy="1358900"/>
          </a:xfrm>
          <a:prstGeom prst="borderCallout1">
            <a:avLst>
              <a:gd name="adj1" fmla="val 50526"/>
              <a:gd name="adj2" fmla="val -950"/>
              <a:gd name="adj3" fmla="val 144105"/>
              <a:gd name="adj4" fmla="val -61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Satır Belirtme Çizgisi 1 19"/>
          <p:cNvSpPr/>
          <p:nvPr/>
        </p:nvSpPr>
        <p:spPr>
          <a:xfrm>
            <a:off x="6990177" y="4441690"/>
            <a:ext cx="1932150" cy="1908912"/>
          </a:xfrm>
          <a:prstGeom prst="borderCallout1">
            <a:avLst>
              <a:gd name="adj1" fmla="val 91190"/>
              <a:gd name="adj2" fmla="val 3104"/>
              <a:gd name="adj3" fmla="val -9988"/>
              <a:gd name="adj4" fmla="val -66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1" name="Satır Belirtme Çizgisi 1 20"/>
          <p:cNvSpPr/>
          <p:nvPr/>
        </p:nvSpPr>
        <p:spPr>
          <a:xfrm>
            <a:off x="3708400" y="69850"/>
            <a:ext cx="1727200" cy="1660525"/>
          </a:xfrm>
          <a:prstGeom prst="borderCallout1">
            <a:avLst>
              <a:gd name="adj1" fmla="val 176302"/>
              <a:gd name="adj2" fmla="val 37520"/>
              <a:gd name="adj3" fmla="val 103321"/>
              <a:gd name="adj4" fmla="val 39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atır Belirtme Çizgisi 2 21"/>
          <p:cNvSpPr/>
          <p:nvPr/>
        </p:nvSpPr>
        <p:spPr>
          <a:xfrm>
            <a:off x="407987" y="804068"/>
            <a:ext cx="1724025" cy="1852613"/>
          </a:xfrm>
          <a:prstGeom prst="borderCallout2">
            <a:avLst>
              <a:gd name="adj1" fmla="val 107639"/>
              <a:gd name="adj2" fmla="val 52587"/>
              <a:gd name="adj3" fmla="val 99274"/>
              <a:gd name="adj4" fmla="val 46551"/>
              <a:gd name="adj5" fmla="val 158737"/>
              <a:gd name="adj6" fmla="val 114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Satır Belirtme Çizgisi 2 22"/>
          <p:cNvSpPr/>
          <p:nvPr/>
        </p:nvSpPr>
        <p:spPr>
          <a:xfrm>
            <a:off x="390525" y="5057060"/>
            <a:ext cx="1573212" cy="1786654"/>
          </a:xfrm>
          <a:prstGeom prst="borderCallout2">
            <a:avLst>
              <a:gd name="adj1" fmla="val 1864"/>
              <a:gd name="adj2" fmla="val 63512"/>
              <a:gd name="adj3" fmla="val -7905"/>
              <a:gd name="adj4" fmla="val 68489"/>
              <a:gd name="adj5" fmla="val -43982"/>
              <a:gd name="adj6" fmla="val 140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Satır Belirtme Çizgisi 1 23"/>
          <p:cNvSpPr/>
          <p:nvPr/>
        </p:nvSpPr>
        <p:spPr>
          <a:xfrm>
            <a:off x="3241140" y="4778608"/>
            <a:ext cx="2034916" cy="1827940"/>
          </a:xfrm>
          <a:prstGeom prst="borderCallout1">
            <a:avLst>
              <a:gd name="adj1" fmla="val -14564"/>
              <a:gd name="adj2" fmla="val 45355"/>
              <a:gd name="adj3" fmla="val -5019"/>
              <a:gd name="adj4" fmla="val 47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407987" y="1030585"/>
            <a:ext cx="1724025" cy="1754326"/>
          </a:xfrm>
          <a:prstGeom prst="rect">
            <a:avLst/>
          </a:prstGeom>
          <a:noFill/>
        </p:spPr>
        <p:txBody>
          <a:bodyPr wrap="square" rtlCol="0">
            <a:spAutoFit/>
          </a:bodyPr>
          <a:lstStyle/>
          <a:p>
            <a:r>
              <a:rPr lang="tr-TR" b="1" u="sng" dirty="0" smtClean="0"/>
              <a:t>Sağlık hizmeti</a:t>
            </a:r>
          </a:p>
          <a:p>
            <a:r>
              <a:rPr lang="tr-TR" dirty="0" smtClean="0"/>
              <a:t>Erişilebilir</a:t>
            </a:r>
          </a:p>
          <a:p>
            <a:r>
              <a:rPr lang="tr-TR" dirty="0" smtClean="0"/>
              <a:t>Etkin </a:t>
            </a:r>
          </a:p>
          <a:p>
            <a:r>
              <a:rPr lang="tr-TR" dirty="0" smtClean="0"/>
              <a:t>Güvenli </a:t>
            </a:r>
          </a:p>
          <a:p>
            <a:r>
              <a:rPr lang="tr-TR" dirty="0" smtClean="0"/>
              <a:t>Kişi  merkezli</a:t>
            </a:r>
          </a:p>
          <a:p>
            <a:endParaRPr lang="tr-TR" dirty="0"/>
          </a:p>
        </p:txBody>
      </p:sp>
      <p:sp>
        <p:nvSpPr>
          <p:cNvPr id="3" name="Metin kutusu 2"/>
          <p:cNvSpPr txBox="1"/>
          <p:nvPr/>
        </p:nvSpPr>
        <p:spPr>
          <a:xfrm>
            <a:off x="3602182" y="110836"/>
            <a:ext cx="2410691" cy="1015663"/>
          </a:xfrm>
          <a:prstGeom prst="rect">
            <a:avLst/>
          </a:prstGeom>
          <a:noFill/>
        </p:spPr>
        <p:txBody>
          <a:bodyPr wrap="square" rtlCol="0">
            <a:spAutoFit/>
          </a:bodyPr>
          <a:lstStyle/>
          <a:p>
            <a:r>
              <a:rPr lang="tr-TR" b="1" u="sng" dirty="0" smtClean="0"/>
              <a:t>Sağlık İşgücü</a:t>
            </a:r>
          </a:p>
          <a:p>
            <a:r>
              <a:rPr lang="tr-TR" sz="1400" dirty="0" smtClean="0"/>
              <a:t>Yeterli sayıda personel</a:t>
            </a:r>
          </a:p>
          <a:p>
            <a:r>
              <a:rPr lang="tr-TR" sz="1400" dirty="0" smtClean="0"/>
              <a:t>Uygun dağıtılmış</a:t>
            </a:r>
          </a:p>
          <a:p>
            <a:r>
              <a:rPr lang="tr-TR" sz="1400" dirty="0" smtClean="0"/>
              <a:t>Duyarlı  </a:t>
            </a:r>
            <a:r>
              <a:rPr lang="tr-TR" sz="1400" dirty="0" smtClean="0"/>
              <a:t>üretken</a:t>
            </a:r>
            <a:endParaRPr lang="tr-TR" sz="1400" dirty="0"/>
          </a:p>
        </p:txBody>
      </p:sp>
      <p:sp>
        <p:nvSpPr>
          <p:cNvPr id="4" name="Metin kutusu 3"/>
          <p:cNvSpPr txBox="1"/>
          <p:nvPr/>
        </p:nvSpPr>
        <p:spPr>
          <a:xfrm>
            <a:off x="6652995" y="1145202"/>
            <a:ext cx="2002704" cy="1200329"/>
          </a:xfrm>
          <a:prstGeom prst="rect">
            <a:avLst/>
          </a:prstGeom>
          <a:noFill/>
        </p:spPr>
        <p:txBody>
          <a:bodyPr wrap="square" rtlCol="0">
            <a:spAutoFit/>
          </a:bodyPr>
          <a:lstStyle/>
          <a:p>
            <a:r>
              <a:rPr lang="tr-TR" b="1" u="sng" dirty="0" smtClean="0"/>
              <a:t>Sağlık bilişimi</a:t>
            </a:r>
          </a:p>
          <a:p>
            <a:r>
              <a:rPr lang="tr-TR" sz="1200" dirty="0" smtClean="0"/>
              <a:t>Üretimi etkinleştiren, güvenilir zamanında bilgi analiz yayılımını sağlayan</a:t>
            </a:r>
            <a:endParaRPr lang="tr-TR" sz="1200" dirty="0"/>
          </a:p>
          <a:p>
            <a:endParaRPr lang="tr-TR" dirty="0"/>
          </a:p>
        </p:txBody>
      </p:sp>
      <p:sp>
        <p:nvSpPr>
          <p:cNvPr id="6" name="Metin kutusu 5"/>
          <p:cNvSpPr txBox="1"/>
          <p:nvPr/>
        </p:nvSpPr>
        <p:spPr>
          <a:xfrm>
            <a:off x="290945" y="4987636"/>
            <a:ext cx="1745817" cy="1508105"/>
          </a:xfrm>
          <a:prstGeom prst="rect">
            <a:avLst/>
          </a:prstGeom>
          <a:noFill/>
        </p:spPr>
        <p:txBody>
          <a:bodyPr wrap="square" rtlCol="0">
            <a:spAutoFit/>
          </a:bodyPr>
          <a:lstStyle/>
          <a:p>
            <a:r>
              <a:rPr lang="tr-TR" b="1" u="sng" dirty="0" smtClean="0"/>
              <a:t>Medikal ürünle</a:t>
            </a:r>
            <a:r>
              <a:rPr lang="tr-TR" b="1" dirty="0" smtClean="0"/>
              <a:t>r</a:t>
            </a:r>
          </a:p>
          <a:p>
            <a:r>
              <a:rPr lang="tr-TR" sz="1400" dirty="0" smtClean="0"/>
              <a:t>Eşit erişim</a:t>
            </a:r>
          </a:p>
          <a:p>
            <a:r>
              <a:rPr lang="tr-TR" sz="1400" dirty="0" smtClean="0"/>
              <a:t>Güvence kalitesi</a:t>
            </a:r>
          </a:p>
          <a:p>
            <a:r>
              <a:rPr lang="tr-TR" sz="1400" dirty="0" smtClean="0"/>
              <a:t>Maliyeti etkin bir şekilde kullanan</a:t>
            </a:r>
            <a:endParaRPr lang="tr-TR" sz="1400" dirty="0"/>
          </a:p>
          <a:p>
            <a:endParaRPr lang="tr-TR" b="1" dirty="0"/>
          </a:p>
        </p:txBody>
      </p:sp>
      <p:sp>
        <p:nvSpPr>
          <p:cNvPr id="7" name="Metin kutusu 6"/>
          <p:cNvSpPr txBox="1"/>
          <p:nvPr/>
        </p:nvSpPr>
        <p:spPr>
          <a:xfrm>
            <a:off x="3241140" y="4729110"/>
            <a:ext cx="2194460" cy="1877437"/>
          </a:xfrm>
          <a:prstGeom prst="rect">
            <a:avLst/>
          </a:prstGeom>
          <a:noFill/>
        </p:spPr>
        <p:txBody>
          <a:bodyPr wrap="square" rtlCol="0">
            <a:spAutoFit/>
          </a:bodyPr>
          <a:lstStyle/>
          <a:p>
            <a:r>
              <a:rPr lang="tr-TR" b="1" u="sng" dirty="0" smtClean="0"/>
              <a:t>Sağlık finansmanı</a:t>
            </a:r>
          </a:p>
          <a:p>
            <a:pPr marL="285750" indent="-285750">
              <a:buFont typeface="Arial" panose="020B0604020202020204" pitchFamily="34" charset="0"/>
              <a:buChar char="•"/>
            </a:pPr>
            <a:r>
              <a:rPr lang="tr-TR" sz="1400" dirty="0" smtClean="0"/>
              <a:t>Fon sağlanmalıdır.</a:t>
            </a:r>
          </a:p>
          <a:p>
            <a:pPr marL="285750" indent="-285750">
              <a:buFont typeface="Arial" panose="020B0604020202020204" pitchFamily="34" charset="0"/>
              <a:buChar char="•"/>
            </a:pPr>
            <a:r>
              <a:rPr lang="tr-TR" sz="1400" dirty="0" smtClean="0"/>
              <a:t>İnsanlar finansal felaketlerden ve fakirleşmeden korunmalıdır.</a:t>
            </a:r>
          </a:p>
          <a:p>
            <a:pPr marL="285750" indent="-285750">
              <a:buFont typeface="Arial" panose="020B0604020202020204" pitchFamily="34" charset="0"/>
              <a:buChar char="•"/>
            </a:pPr>
            <a:endParaRPr lang="tr-TR" sz="1400" dirty="0" smtClean="0"/>
          </a:p>
          <a:p>
            <a:pPr marL="285750" indent="-285750">
              <a:buFont typeface="Arial" panose="020B0604020202020204" pitchFamily="34" charset="0"/>
              <a:buChar char="•"/>
            </a:pPr>
            <a:endParaRPr lang="tr-TR" sz="1400" dirty="0"/>
          </a:p>
        </p:txBody>
      </p:sp>
      <p:sp>
        <p:nvSpPr>
          <p:cNvPr id="8" name="Metin kutusu 7"/>
          <p:cNvSpPr txBox="1"/>
          <p:nvPr/>
        </p:nvSpPr>
        <p:spPr>
          <a:xfrm>
            <a:off x="6990177" y="4316942"/>
            <a:ext cx="2153823" cy="2092881"/>
          </a:xfrm>
          <a:prstGeom prst="rect">
            <a:avLst/>
          </a:prstGeom>
          <a:noFill/>
        </p:spPr>
        <p:txBody>
          <a:bodyPr wrap="square" rtlCol="0">
            <a:spAutoFit/>
          </a:bodyPr>
          <a:lstStyle/>
          <a:p>
            <a:endParaRPr lang="tr-TR" b="1" dirty="0" smtClean="0"/>
          </a:p>
          <a:p>
            <a:r>
              <a:rPr lang="tr-TR" sz="1400" b="1" u="sng" dirty="0" smtClean="0"/>
              <a:t>Liderlik</a:t>
            </a:r>
          </a:p>
          <a:p>
            <a:r>
              <a:rPr lang="tr-TR" sz="1400" b="1" u="sng" dirty="0" smtClean="0"/>
              <a:t>Denetim ve yöneticilik</a:t>
            </a:r>
          </a:p>
          <a:p>
            <a:r>
              <a:rPr lang="tr-TR" sz="1400" dirty="0" smtClean="0"/>
              <a:t>Uygun Yönetmelikler Ve Teşvikler Sağlanmalı</a:t>
            </a:r>
          </a:p>
          <a:p>
            <a:r>
              <a:rPr lang="tr-TR" sz="1400" dirty="0" smtClean="0"/>
              <a:t>Hesap verilebilirlik</a:t>
            </a:r>
          </a:p>
          <a:p>
            <a:r>
              <a:rPr lang="tr-TR" sz="1400" dirty="0" smtClean="0"/>
              <a:t>Stratejik politika çerçeveleri geliştirilmeli</a:t>
            </a:r>
          </a:p>
          <a:p>
            <a:endParaRPr lang="tr-TR" sz="1400" dirty="0"/>
          </a:p>
        </p:txBody>
      </p:sp>
    </p:spTree>
    <p:extLst>
      <p:ext uri="{BB962C8B-B14F-4D97-AF65-F5344CB8AC3E}">
        <p14:creationId xmlns:p14="http://schemas.microsoft.com/office/powerpoint/2010/main" val="213121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28650" y="365126"/>
            <a:ext cx="7886699" cy="3857625"/>
          </a:xfrm>
          <a:prstGeom prst="rect">
            <a:avLst/>
          </a:prstGeom>
        </p:spPr>
      </p:pic>
      <p:sp>
        <p:nvSpPr>
          <p:cNvPr id="6" name="Metin kutusu 5"/>
          <p:cNvSpPr txBox="1"/>
          <p:nvPr/>
        </p:nvSpPr>
        <p:spPr>
          <a:xfrm>
            <a:off x="628650" y="4613564"/>
            <a:ext cx="7886699" cy="954107"/>
          </a:xfrm>
          <a:prstGeom prst="rect">
            <a:avLst/>
          </a:prstGeom>
          <a:noFill/>
        </p:spPr>
        <p:txBody>
          <a:bodyPr wrap="square" rtlCol="0">
            <a:spAutoFit/>
          </a:bodyPr>
          <a:lstStyle/>
          <a:p>
            <a:pPr algn="ctr"/>
            <a:r>
              <a:rPr lang="tr-TR" sz="2800" b="1" dirty="0" smtClean="0"/>
              <a:t>SAĞLIK BAKIMINA ERİŞİM KARMAŞIKLIĞININ GİDERİLMESİ</a:t>
            </a:r>
            <a:endParaRPr lang="tr-TR" sz="2800" b="1" dirty="0"/>
          </a:p>
        </p:txBody>
      </p:sp>
    </p:spTree>
    <p:extLst>
      <p:ext uri="{BB962C8B-B14F-4D97-AF65-F5344CB8AC3E}">
        <p14:creationId xmlns:p14="http://schemas.microsoft.com/office/powerpoint/2010/main" val="3765893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618547"/>
          </a:xfrm>
        </p:spPr>
        <p:txBody>
          <a:bodyPr>
            <a:normAutofit fontScale="90000"/>
          </a:bodyPr>
          <a:lstStyle/>
          <a:p>
            <a:r>
              <a:rPr lang="tr-TR" dirty="0" smtClean="0"/>
              <a:t> </a:t>
            </a:r>
            <a:r>
              <a:rPr lang="tr-TR" sz="3200" b="1" dirty="0" smtClean="0"/>
              <a:t>II.BÖLÜM: </a:t>
            </a:r>
            <a:r>
              <a:rPr lang="tr-TR" sz="3200" b="1" dirty="0"/>
              <a:t> </a:t>
            </a:r>
            <a:r>
              <a:rPr lang="tr-TR" sz="3200" b="1" dirty="0" smtClean="0"/>
              <a:t>SAĞLIK HİZMETLERİNE ERİŞİM</a:t>
            </a:r>
            <a:endParaRPr lang="tr-TR" sz="3200" b="1" dirty="0"/>
          </a:p>
        </p:txBody>
      </p:sp>
      <p:sp>
        <p:nvSpPr>
          <p:cNvPr id="3" name="İçerik Yer Tutucusu 2"/>
          <p:cNvSpPr>
            <a:spLocks noGrp="1"/>
          </p:cNvSpPr>
          <p:nvPr>
            <p:ph idx="1"/>
          </p:nvPr>
        </p:nvSpPr>
        <p:spPr>
          <a:xfrm>
            <a:off x="628650" y="1243734"/>
            <a:ext cx="7886700" cy="5184775"/>
          </a:xfrm>
        </p:spPr>
        <p:txBody>
          <a:bodyPr>
            <a:normAutofit fontScale="85000" lnSpcReduction="20000"/>
          </a:bodyPr>
          <a:lstStyle/>
          <a:p>
            <a:pPr marL="0" indent="0">
              <a:buNone/>
            </a:pPr>
            <a:endParaRPr lang="tr-TR" dirty="0" smtClean="0"/>
          </a:p>
          <a:p>
            <a:pPr marL="0" indent="0">
              <a:buNone/>
            </a:pPr>
            <a:endParaRPr lang="tr-TR" dirty="0" smtClean="0"/>
          </a:p>
          <a:p>
            <a:pPr marL="0" indent="0">
              <a:buNone/>
            </a:pPr>
            <a:r>
              <a:rPr lang="tr-TR" dirty="0" smtClean="0"/>
              <a:t>İhtiyaç </a:t>
            </a:r>
            <a:r>
              <a:rPr lang="tr-TR" dirty="0"/>
              <a:t>duyulduğu durumlarda uygun sağlık hizmetlerine ulaşma ve elde etme fırsatı” olarak tanımlanmaktadır.</a:t>
            </a:r>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Sağlık hizmetlerine erişim, sağlık sisteminin bireylerin ve toplumların sağlık ihtiyaçlarını ne kadar karşıladığının önemli bir belirleyicisidir. </a:t>
            </a:r>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p:txBody>
      </p:sp>
    </p:spTree>
    <p:extLst>
      <p:ext uri="{BB962C8B-B14F-4D97-AF65-F5344CB8AC3E}">
        <p14:creationId xmlns:p14="http://schemas.microsoft.com/office/powerpoint/2010/main" val="3264131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sz="3100" b="1" dirty="0" smtClean="0"/>
              <a:t>SAĞLIK </a:t>
            </a:r>
            <a:r>
              <a:rPr lang="tr-TR" sz="3100" b="1" dirty="0"/>
              <a:t>BAKIMINA ERİŞİM:</a:t>
            </a:r>
            <a:br>
              <a:rPr lang="tr-TR" sz="3100" b="1" dirty="0"/>
            </a:br>
            <a:r>
              <a:rPr lang="tr-TR" sz="3100" b="1" dirty="0">
                <a:solidFill>
                  <a:srgbClr val="FF0000"/>
                </a:solidFill>
              </a:rPr>
              <a:t>Fark edilmeyen ve tanınmayan ihtiyaçlar</a:t>
            </a:r>
            <a:br>
              <a:rPr lang="tr-TR" sz="3100" b="1" dirty="0">
                <a:solidFill>
                  <a:srgbClr val="FF0000"/>
                </a:solidFill>
              </a:rPr>
            </a:br>
            <a:r>
              <a:rPr lang="tr-TR" dirty="0" smtClean="0"/>
              <a:t>2014 </a:t>
            </a:r>
            <a:r>
              <a:rPr lang="tr-TR" dirty="0"/>
              <a:t>yılında </a:t>
            </a:r>
          </a:p>
        </p:txBody>
      </p:sp>
      <p:sp>
        <p:nvSpPr>
          <p:cNvPr id="3" name="İçerik Yer Tutucusu 2"/>
          <p:cNvSpPr>
            <a:spLocks noGrp="1"/>
          </p:cNvSpPr>
          <p:nvPr>
            <p:ph idx="1"/>
          </p:nvPr>
        </p:nvSpPr>
        <p:spPr>
          <a:xfrm>
            <a:off x="628650" y="2189017"/>
            <a:ext cx="7886700" cy="3987945"/>
          </a:xfrm>
        </p:spPr>
        <p:txBody>
          <a:bodyPr>
            <a:normAutofit fontScale="92500" lnSpcReduction="20000"/>
          </a:bodyPr>
          <a:lstStyle/>
          <a:p>
            <a:endParaRPr lang="tr-TR" dirty="0" smtClean="0"/>
          </a:p>
          <a:p>
            <a:r>
              <a:rPr lang="tr-TR" dirty="0" smtClean="0"/>
              <a:t>Dünyada 422 milyon insanın </a:t>
            </a:r>
            <a:r>
              <a:rPr lang="tr-TR" dirty="0"/>
              <a:t>diyabet </a:t>
            </a:r>
            <a:r>
              <a:rPr lang="tr-TR" dirty="0" smtClean="0"/>
              <a:t>olduğu ve bu nedenle 1,6 </a:t>
            </a:r>
            <a:r>
              <a:rPr lang="tr-TR" dirty="0"/>
              <a:t>milyondan fazla ölümün meydana geldiği belirlenmiştir. </a:t>
            </a:r>
            <a:endParaRPr lang="tr-TR" dirty="0" smtClean="0"/>
          </a:p>
          <a:p>
            <a:endParaRPr lang="tr-TR" dirty="0" smtClean="0"/>
          </a:p>
          <a:p>
            <a:r>
              <a:rPr lang="tr-TR" dirty="0" smtClean="0"/>
              <a:t>Dünyada11 kişiden 1 kişi diyabet </a:t>
            </a:r>
          </a:p>
          <a:p>
            <a:endParaRPr lang="tr-TR" dirty="0" smtClean="0"/>
          </a:p>
          <a:p>
            <a:endParaRPr lang="tr-TR" dirty="0" smtClean="0"/>
          </a:p>
          <a:p>
            <a:r>
              <a:rPr lang="tr-TR" dirty="0" smtClean="0"/>
              <a:t>Yaklaşık 673 milyar dolarlık global masrafla maliyetli bir hastalıktır. </a:t>
            </a:r>
            <a:endParaRPr lang="tr-TR" dirty="0"/>
          </a:p>
        </p:txBody>
      </p:sp>
      <p:pic>
        <p:nvPicPr>
          <p:cNvPr id="4" name="Resim 3"/>
          <p:cNvPicPr>
            <a:picLocks noChangeAspect="1"/>
          </p:cNvPicPr>
          <p:nvPr/>
        </p:nvPicPr>
        <p:blipFill>
          <a:blip r:embed="rId3"/>
          <a:stretch>
            <a:fillRect/>
          </a:stretch>
        </p:blipFill>
        <p:spPr>
          <a:xfrm>
            <a:off x="6271780" y="3278114"/>
            <a:ext cx="2724150" cy="1809750"/>
          </a:xfrm>
          <a:prstGeom prst="rect">
            <a:avLst/>
          </a:prstGeom>
        </p:spPr>
      </p:pic>
      <p:sp>
        <p:nvSpPr>
          <p:cNvPr id="8" name="Yay 7"/>
          <p:cNvSpPr/>
          <p:nvPr/>
        </p:nvSpPr>
        <p:spPr>
          <a:xfrm>
            <a:off x="3754581" y="4182989"/>
            <a:ext cx="3643746" cy="38901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407451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4794" y="-258763"/>
            <a:ext cx="7886700" cy="1325563"/>
          </a:xfrm>
        </p:spPr>
        <p:txBody>
          <a:bodyPr/>
          <a:lstStyle/>
          <a:p>
            <a:endParaRPr lang="tr-TR" dirty="0"/>
          </a:p>
        </p:txBody>
      </p:sp>
      <p:sp>
        <p:nvSpPr>
          <p:cNvPr id="3" name="İçerik Yer Tutucusu 2"/>
          <p:cNvSpPr>
            <a:spLocks noGrp="1"/>
          </p:cNvSpPr>
          <p:nvPr>
            <p:ph idx="1"/>
          </p:nvPr>
        </p:nvSpPr>
        <p:spPr>
          <a:xfrm>
            <a:off x="573231" y="1066800"/>
            <a:ext cx="7886700" cy="5797190"/>
          </a:xfrm>
        </p:spPr>
        <p:txBody>
          <a:bodyPr>
            <a:normAutofit lnSpcReduction="10000"/>
          </a:bodyPr>
          <a:lstStyle/>
          <a:p>
            <a:r>
              <a:rPr lang="tr-TR" dirty="0"/>
              <a:t>Güney Afrika'da, </a:t>
            </a:r>
            <a:r>
              <a:rPr lang="tr-TR" dirty="0" smtClean="0"/>
              <a:t> </a:t>
            </a:r>
            <a:r>
              <a:rPr lang="tr-TR" dirty="0"/>
              <a:t>diyab</a:t>
            </a:r>
            <a:r>
              <a:rPr lang="tr-TR" i="1" dirty="0"/>
              <a:t>etl</a:t>
            </a:r>
            <a:r>
              <a:rPr lang="tr-TR" dirty="0"/>
              <a:t>i </a:t>
            </a:r>
            <a:r>
              <a:rPr lang="tr-TR" dirty="0" smtClean="0"/>
              <a:t> popülasyonun % 53  hastalıklarını farkında olmadığı,</a:t>
            </a:r>
          </a:p>
          <a:p>
            <a:endParaRPr lang="tr-TR" dirty="0"/>
          </a:p>
          <a:p>
            <a:r>
              <a:rPr lang="tr-TR" dirty="0" smtClean="0"/>
              <a:t>% 80       kan şeker </a:t>
            </a:r>
            <a:r>
              <a:rPr lang="tr-TR" dirty="0"/>
              <a:t>seviyeleri kontrol </a:t>
            </a:r>
            <a:r>
              <a:rPr lang="tr-TR" dirty="0" smtClean="0"/>
              <a:t>altında olmadığı  </a:t>
            </a:r>
            <a:r>
              <a:rPr lang="tr-TR" dirty="0"/>
              <a:t>ve büyük karşılanmamış bakım gereksinimlerine </a:t>
            </a:r>
            <a:r>
              <a:rPr lang="tr-TR" dirty="0" smtClean="0"/>
              <a:t>sahip</a:t>
            </a:r>
          </a:p>
          <a:p>
            <a:endParaRPr lang="tr-TR" dirty="0" smtClean="0"/>
          </a:p>
          <a:p>
            <a:r>
              <a:rPr lang="tr-TR" dirty="0" smtClean="0"/>
              <a:t>Dünya </a:t>
            </a:r>
            <a:r>
              <a:rPr lang="tr-TR" dirty="0"/>
              <a:t>çapında diyabet </a:t>
            </a:r>
            <a:r>
              <a:rPr lang="tr-TR" dirty="0" err="1"/>
              <a:t>prevalansı</a:t>
            </a:r>
            <a:r>
              <a:rPr lang="tr-TR" dirty="0"/>
              <a:t>, yetişkinlerde hızla artmaktadır. </a:t>
            </a:r>
            <a:endParaRPr lang="tr-TR" dirty="0" smtClean="0"/>
          </a:p>
          <a:p>
            <a:endParaRPr lang="tr-TR" dirty="0"/>
          </a:p>
          <a:p>
            <a:r>
              <a:rPr lang="tr-TR" dirty="0" smtClean="0"/>
              <a:t>Pek çok </a:t>
            </a:r>
            <a:r>
              <a:rPr lang="tr-TR" dirty="0"/>
              <a:t>insanın hastalığa sahip olduklarından ve tedavi gerektirdiğinden habersiz olduğu için tam olarak gerçekleşmemiştir. </a:t>
            </a:r>
          </a:p>
          <a:p>
            <a:endParaRPr lang="tr-TR" dirty="0" smtClean="0"/>
          </a:p>
        </p:txBody>
      </p:sp>
      <p:sp>
        <p:nvSpPr>
          <p:cNvPr id="4" name="Yukarı Ok 3"/>
          <p:cNvSpPr/>
          <p:nvPr/>
        </p:nvSpPr>
        <p:spPr>
          <a:xfrm>
            <a:off x="7815694" y="1022063"/>
            <a:ext cx="443346" cy="3888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karı Ok 4"/>
          <p:cNvSpPr/>
          <p:nvPr/>
        </p:nvSpPr>
        <p:spPr>
          <a:xfrm>
            <a:off x="1620982" y="2143918"/>
            <a:ext cx="443345" cy="4968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Tree>
    <p:extLst>
      <p:ext uri="{BB962C8B-B14F-4D97-AF65-F5344CB8AC3E}">
        <p14:creationId xmlns:p14="http://schemas.microsoft.com/office/powerpoint/2010/main" val="1177612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endParaRPr lang="tr-TR" dirty="0"/>
          </a:p>
        </p:txBody>
      </p:sp>
      <p:sp>
        <p:nvSpPr>
          <p:cNvPr id="6" name="İçerik Yer Tutucusu 5"/>
          <p:cNvSpPr>
            <a:spLocks noGrp="1"/>
          </p:cNvSpPr>
          <p:nvPr>
            <p:ph idx="1"/>
          </p:nvPr>
        </p:nvSpPr>
        <p:spPr>
          <a:xfrm>
            <a:off x="628650" y="1742358"/>
            <a:ext cx="7886700" cy="4351338"/>
          </a:xfrm>
        </p:spPr>
        <p:txBody>
          <a:bodyPr/>
          <a:lstStyle/>
          <a:p>
            <a:endParaRPr lang="tr-TR" dirty="0" smtClean="0"/>
          </a:p>
          <a:p>
            <a:endParaRPr lang="tr-TR" dirty="0"/>
          </a:p>
          <a:p>
            <a:pPr marL="0" indent="0">
              <a:buNone/>
            </a:pPr>
            <a:r>
              <a:rPr lang="tr-TR" sz="4400" dirty="0" smtClean="0"/>
              <a:t>   </a:t>
            </a:r>
            <a:r>
              <a:rPr lang="tr-TR" sz="4400" b="1" dirty="0" smtClean="0"/>
              <a:t>PEKİ TÜRKİYE’DE DURUM NE?</a:t>
            </a:r>
            <a:endParaRPr lang="tr-TR" sz="4400" b="1" dirty="0"/>
          </a:p>
        </p:txBody>
      </p:sp>
      <p:sp>
        <p:nvSpPr>
          <p:cNvPr id="8" name="Oval 7"/>
          <p:cNvSpPr/>
          <p:nvPr/>
        </p:nvSpPr>
        <p:spPr>
          <a:xfrm>
            <a:off x="628650" y="589935"/>
            <a:ext cx="2704485" cy="138634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Nn</a:t>
            </a:r>
            <a:r>
              <a:rPr lang="tr-TR" dirty="0" smtClean="0"/>
              <a:t> </a:t>
            </a:r>
            <a:endParaRPr lang="tr-TR" dirty="0"/>
          </a:p>
        </p:txBody>
      </p:sp>
      <p:sp>
        <p:nvSpPr>
          <p:cNvPr id="9" name="Oval 8"/>
          <p:cNvSpPr/>
          <p:nvPr/>
        </p:nvSpPr>
        <p:spPr>
          <a:xfrm>
            <a:off x="5633884" y="805197"/>
            <a:ext cx="2881466" cy="944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a:t>
            </a:r>
            <a:endParaRPr lang="tr-TR" dirty="0"/>
          </a:p>
        </p:txBody>
      </p:sp>
      <p:sp>
        <p:nvSpPr>
          <p:cNvPr id="10" name="Oval 9"/>
          <p:cNvSpPr/>
          <p:nvPr/>
        </p:nvSpPr>
        <p:spPr>
          <a:xfrm>
            <a:off x="586246" y="4107446"/>
            <a:ext cx="3309169" cy="11724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AVA</a:t>
            </a:r>
            <a:endParaRPr lang="tr-TR" dirty="0"/>
          </a:p>
        </p:txBody>
      </p:sp>
      <p:sp>
        <p:nvSpPr>
          <p:cNvPr id="11" name="Oval 10"/>
          <p:cNvSpPr/>
          <p:nvPr/>
        </p:nvSpPr>
        <p:spPr>
          <a:xfrm>
            <a:off x="5702515" y="4021986"/>
            <a:ext cx="3289813" cy="13924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25911" y="826020"/>
            <a:ext cx="2507224" cy="646331"/>
          </a:xfrm>
          <a:prstGeom prst="rect">
            <a:avLst/>
          </a:prstGeom>
          <a:noFill/>
        </p:spPr>
        <p:txBody>
          <a:bodyPr wrap="square" rtlCol="0">
            <a:spAutoFit/>
          </a:bodyPr>
          <a:lstStyle/>
          <a:p>
            <a:r>
              <a:rPr lang="tr-TR" dirty="0" smtClean="0"/>
              <a:t>YETİŞKİN NUFUSUN % 15 DM = 7 MİLYON KİŞİ</a:t>
            </a:r>
            <a:endParaRPr lang="tr-TR" dirty="0"/>
          </a:p>
        </p:txBody>
      </p:sp>
      <p:sp>
        <p:nvSpPr>
          <p:cNvPr id="13" name="Metin kutusu 12"/>
          <p:cNvSpPr txBox="1"/>
          <p:nvPr/>
        </p:nvSpPr>
        <p:spPr>
          <a:xfrm>
            <a:off x="5983236" y="954107"/>
            <a:ext cx="2182762" cy="646331"/>
          </a:xfrm>
          <a:prstGeom prst="rect">
            <a:avLst/>
          </a:prstGeom>
          <a:noFill/>
        </p:spPr>
        <p:txBody>
          <a:bodyPr wrap="square" rtlCol="0">
            <a:spAutoFit/>
          </a:bodyPr>
          <a:lstStyle/>
          <a:p>
            <a:r>
              <a:rPr lang="tr-TR" dirty="0" smtClean="0"/>
              <a:t>DM HAKKINDA FARKINDALIK %20-25</a:t>
            </a:r>
            <a:endParaRPr lang="tr-TR" dirty="0"/>
          </a:p>
        </p:txBody>
      </p:sp>
      <p:sp>
        <p:nvSpPr>
          <p:cNvPr id="15" name="Metin kutusu 14"/>
          <p:cNvSpPr txBox="1"/>
          <p:nvPr/>
        </p:nvSpPr>
        <p:spPr>
          <a:xfrm>
            <a:off x="1120877" y="4222815"/>
            <a:ext cx="2669458" cy="646331"/>
          </a:xfrm>
          <a:prstGeom prst="rect">
            <a:avLst/>
          </a:prstGeom>
          <a:noFill/>
        </p:spPr>
        <p:txBody>
          <a:bodyPr wrap="square" rtlCol="0">
            <a:spAutoFit/>
          </a:bodyPr>
          <a:lstStyle/>
          <a:p>
            <a:r>
              <a:rPr lang="tr-TR" dirty="0" smtClean="0"/>
              <a:t>AVRUPANIN DİYABET YÜKÜNÜN %13</a:t>
            </a:r>
            <a:endParaRPr lang="tr-TR" dirty="0"/>
          </a:p>
        </p:txBody>
      </p:sp>
      <p:sp>
        <p:nvSpPr>
          <p:cNvPr id="16" name="Metin kutusu 15"/>
          <p:cNvSpPr txBox="1"/>
          <p:nvPr/>
        </p:nvSpPr>
        <p:spPr>
          <a:xfrm rot="10800000" flipV="1">
            <a:off x="6135329" y="4250141"/>
            <a:ext cx="2481414" cy="646331"/>
          </a:xfrm>
          <a:prstGeom prst="rect">
            <a:avLst/>
          </a:prstGeom>
          <a:noFill/>
        </p:spPr>
        <p:txBody>
          <a:bodyPr wrap="square" rtlCol="0">
            <a:spAutoFit/>
          </a:bodyPr>
          <a:lstStyle/>
          <a:p>
            <a:r>
              <a:rPr lang="tr-TR" dirty="0" smtClean="0"/>
              <a:t>10 MİLYAR TL BÜTÇE MALİYETİ</a:t>
            </a:r>
            <a:endParaRPr lang="tr-TR" dirty="0"/>
          </a:p>
        </p:txBody>
      </p:sp>
      <p:sp>
        <p:nvSpPr>
          <p:cNvPr id="18" name="Oval 17"/>
          <p:cNvSpPr/>
          <p:nvPr/>
        </p:nvSpPr>
        <p:spPr>
          <a:xfrm>
            <a:off x="3485267" y="5517678"/>
            <a:ext cx="2477730" cy="13126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p:cNvSpPr txBox="1"/>
          <p:nvPr/>
        </p:nvSpPr>
        <p:spPr>
          <a:xfrm>
            <a:off x="4277032" y="5810865"/>
            <a:ext cx="1533833" cy="646331"/>
          </a:xfrm>
          <a:prstGeom prst="rect">
            <a:avLst/>
          </a:prstGeom>
          <a:noFill/>
        </p:spPr>
        <p:txBody>
          <a:bodyPr wrap="square" rtlCol="0">
            <a:spAutoFit/>
          </a:bodyPr>
          <a:lstStyle/>
          <a:p>
            <a:r>
              <a:rPr lang="tr-TR" dirty="0" smtClean="0"/>
              <a:t>HERGÜN 163 KİŞİ</a:t>
            </a:r>
            <a:endParaRPr lang="tr-TR" dirty="0"/>
          </a:p>
        </p:txBody>
      </p:sp>
      <p:sp>
        <p:nvSpPr>
          <p:cNvPr id="21" name="Yukarı Ok 20"/>
          <p:cNvSpPr/>
          <p:nvPr/>
        </p:nvSpPr>
        <p:spPr>
          <a:xfrm>
            <a:off x="1725561" y="2050816"/>
            <a:ext cx="862781" cy="597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p:cNvPicPr>
            <a:picLocks noChangeAspect="1"/>
          </p:cNvPicPr>
          <p:nvPr/>
        </p:nvPicPr>
        <p:blipFill>
          <a:blip r:embed="rId3"/>
          <a:stretch>
            <a:fillRect/>
          </a:stretch>
        </p:blipFill>
        <p:spPr>
          <a:xfrm>
            <a:off x="6617377" y="1976284"/>
            <a:ext cx="914479" cy="615749"/>
          </a:xfrm>
          <a:prstGeom prst="rect">
            <a:avLst/>
          </a:prstGeom>
        </p:spPr>
      </p:pic>
      <p:pic>
        <p:nvPicPr>
          <p:cNvPr id="23" name="Resim 22"/>
          <p:cNvPicPr>
            <a:picLocks noChangeAspect="1"/>
          </p:cNvPicPr>
          <p:nvPr/>
        </p:nvPicPr>
        <p:blipFill>
          <a:blip r:embed="rId3"/>
          <a:stretch>
            <a:fillRect/>
          </a:stretch>
        </p:blipFill>
        <p:spPr>
          <a:xfrm>
            <a:off x="1933880" y="3241470"/>
            <a:ext cx="914479" cy="615749"/>
          </a:xfrm>
          <a:prstGeom prst="rect">
            <a:avLst/>
          </a:prstGeom>
        </p:spPr>
      </p:pic>
      <p:pic>
        <p:nvPicPr>
          <p:cNvPr id="24" name="Resim 23"/>
          <p:cNvPicPr>
            <a:picLocks noChangeAspect="1"/>
          </p:cNvPicPr>
          <p:nvPr/>
        </p:nvPicPr>
        <p:blipFill>
          <a:blip r:embed="rId3"/>
          <a:stretch>
            <a:fillRect/>
          </a:stretch>
        </p:blipFill>
        <p:spPr>
          <a:xfrm>
            <a:off x="6807224" y="3266168"/>
            <a:ext cx="914479" cy="615749"/>
          </a:xfrm>
          <a:prstGeom prst="rect">
            <a:avLst/>
          </a:prstGeom>
        </p:spPr>
      </p:pic>
      <p:pic>
        <p:nvPicPr>
          <p:cNvPr id="26" name="Resim 25"/>
          <p:cNvPicPr>
            <a:picLocks noChangeAspect="1"/>
          </p:cNvPicPr>
          <p:nvPr/>
        </p:nvPicPr>
        <p:blipFill>
          <a:blip r:embed="rId4"/>
          <a:stretch>
            <a:fillRect/>
          </a:stretch>
        </p:blipFill>
        <p:spPr>
          <a:xfrm>
            <a:off x="4266893" y="4528841"/>
            <a:ext cx="914479" cy="615749"/>
          </a:xfrm>
          <a:prstGeom prst="rect">
            <a:avLst/>
          </a:prstGeom>
        </p:spPr>
      </p:pic>
    </p:spTree>
    <p:extLst>
      <p:ext uri="{BB962C8B-B14F-4D97-AF65-F5344CB8AC3E}">
        <p14:creationId xmlns:p14="http://schemas.microsoft.com/office/powerpoint/2010/main" val="1215301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57200"/>
            <a:ext cx="4793673" cy="1246909"/>
          </a:xfrm>
        </p:spPr>
        <p:txBody>
          <a:bodyPr>
            <a:normAutofit/>
          </a:bodyPr>
          <a:lstStyle/>
          <a:p>
            <a:r>
              <a:rPr lang="tr-TR" sz="2800" b="1" dirty="0"/>
              <a:t>SAĞLIK BAKIMINA ERİŞİM:</a:t>
            </a:r>
            <a:br>
              <a:rPr lang="tr-TR" sz="2800" b="1" dirty="0"/>
            </a:br>
            <a:r>
              <a:rPr lang="tr-TR" sz="2800" b="1" dirty="0">
                <a:solidFill>
                  <a:srgbClr val="FF0000"/>
                </a:solidFill>
              </a:rPr>
              <a:t>Farklı ihtiyaçların karşılanması</a:t>
            </a:r>
          </a:p>
        </p:txBody>
      </p:sp>
      <p:sp>
        <p:nvSpPr>
          <p:cNvPr id="5" name="Resim Yer Tutucusu 4"/>
          <p:cNvSpPr>
            <a:spLocks noGrp="1"/>
          </p:cNvSpPr>
          <p:nvPr>
            <p:ph type="pic" idx="1"/>
          </p:nvPr>
        </p:nvSpPr>
        <p:spPr/>
      </p:sp>
      <p:sp>
        <p:nvSpPr>
          <p:cNvPr id="3" name="İçerik Yer Tutucusu 2"/>
          <p:cNvSpPr>
            <a:spLocks noGrp="1"/>
          </p:cNvSpPr>
          <p:nvPr>
            <p:ph type="body" sz="half" idx="2"/>
          </p:nvPr>
        </p:nvSpPr>
        <p:spPr>
          <a:xfrm>
            <a:off x="0" y="2036617"/>
            <a:ext cx="4793673" cy="4655127"/>
          </a:xfrm>
        </p:spPr>
        <p:txBody>
          <a:bodyPr>
            <a:normAutofit/>
          </a:bodyPr>
          <a:lstStyle/>
          <a:p>
            <a:r>
              <a:rPr lang="tr-TR" sz="2400" dirty="0"/>
              <a:t>Dünyadaki yerli halk, genellikle yerli olmayan nüfuslardan daha kötü sağlık sonuçlarına sahiptir. </a:t>
            </a:r>
            <a:endParaRPr lang="tr-TR" sz="2400" dirty="0" smtClean="0"/>
          </a:p>
          <a:p>
            <a:endParaRPr lang="tr-TR" sz="2400" dirty="0"/>
          </a:p>
          <a:p>
            <a:r>
              <a:rPr lang="tr-TR" sz="2400" dirty="0" smtClean="0"/>
              <a:t>Yerli </a:t>
            </a:r>
            <a:r>
              <a:rPr lang="tr-TR" sz="2400" dirty="0"/>
              <a:t>ve yerli olmayan nüfuslar arasındaki yaşam beklentisi arasındaki fark Kamerun'da 21,5, Kenya'da 13.1, Kanada'da 12.5 ve Avustralya'da 10 yıl olarak tahmin edilmektedir.</a:t>
            </a:r>
          </a:p>
        </p:txBody>
      </p:sp>
      <p:pic>
        <p:nvPicPr>
          <p:cNvPr id="4" name="Resim 3"/>
          <p:cNvPicPr>
            <a:picLocks noChangeAspect="1"/>
          </p:cNvPicPr>
          <p:nvPr/>
        </p:nvPicPr>
        <p:blipFill>
          <a:blip r:embed="rId2"/>
          <a:stretch>
            <a:fillRect/>
          </a:stretch>
        </p:blipFill>
        <p:spPr>
          <a:xfrm>
            <a:off x="4793673" y="457200"/>
            <a:ext cx="4350327" cy="5565774"/>
          </a:xfrm>
          <a:prstGeom prst="rect">
            <a:avLst/>
          </a:prstGeom>
        </p:spPr>
      </p:pic>
    </p:spTree>
    <p:extLst>
      <p:ext uri="{BB962C8B-B14F-4D97-AF65-F5344CB8AC3E}">
        <p14:creationId xmlns:p14="http://schemas.microsoft.com/office/powerpoint/2010/main" val="345698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a:t>ICN </a:t>
            </a:r>
            <a:r>
              <a:rPr lang="tr-TR" sz="3200" b="1" dirty="0" smtClean="0"/>
              <a:t/>
            </a:r>
            <a:br>
              <a:rPr lang="tr-TR" sz="3200" b="1" dirty="0" smtClean="0"/>
            </a:br>
            <a:r>
              <a:rPr lang="tr-TR" sz="3200" b="1" dirty="0" smtClean="0">
                <a:solidFill>
                  <a:srgbClr val="FF0000"/>
                </a:solidFill>
              </a:rPr>
              <a:t>INTERNATIONAL COUNCIL OF NURSING </a:t>
            </a:r>
            <a:r>
              <a:rPr lang="tr-TR" sz="3200" b="1" dirty="0" smtClean="0"/>
              <a:t>ULUSLARARASI HEMŞİRELER KONSEYİ</a:t>
            </a:r>
            <a:endParaRPr lang="tr-TR" sz="3200" b="1" dirty="0"/>
          </a:p>
        </p:txBody>
      </p:sp>
      <p:sp>
        <p:nvSpPr>
          <p:cNvPr id="3" name="İçerik Yer Tutucusu 2"/>
          <p:cNvSpPr>
            <a:spLocks noGrp="1"/>
          </p:cNvSpPr>
          <p:nvPr>
            <p:ph idx="1"/>
          </p:nvPr>
        </p:nvSpPr>
        <p:spPr>
          <a:xfrm>
            <a:off x="628650" y="1358900"/>
            <a:ext cx="7886700" cy="5130800"/>
          </a:xfrm>
        </p:spPr>
        <p:txBody>
          <a:bodyPr>
            <a:normAutofit fontScale="92500" lnSpcReduction="10000"/>
          </a:bodyPr>
          <a:lstStyle/>
          <a:p>
            <a:endParaRPr lang="tr-TR" dirty="0" smtClean="0"/>
          </a:p>
          <a:p>
            <a:pPr marL="0" indent="0">
              <a:buNone/>
            </a:pPr>
            <a:endParaRPr lang="tr-TR" dirty="0"/>
          </a:p>
          <a:p>
            <a:r>
              <a:rPr lang="tr-TR" dirty="0" smtClean="0"/>
              <a:t>Dünya  </a:t>
            </a:r>
            <a:r>
              <a:rPr lang="tr-TR" dirty="0"/>
              <a:t>çapında 20 milyondan fazla hemşireyi temsil eden 130'dan fazla ulusal hemşireler birlikleri (ulusal hemşire birliği) bir federasyondur.</a:t>
            </a:r>
          </a:p>
          <a:p>
            <a:endParaRPr lang="tr-TR" dirty="0" smtClean="0"/>
          </a:p>
          <a:p>
            <a:r>
              <a:rPr lang="tr-TR" dirty="0" smtClean="0"/>
              <a:t>Türk </a:t>
            </a:r>
            <a:r>
              <a:rPr lang="tr-TR" dirty="0"/>
              <a:t>Hemşireler Derneği </a:t>
            </a:r>
            <a:r>
              <a:rPr lang="tr-TR" dirty="0" smtClean="0"/>
              <a:t>ICN </a:t>
            </a:r>
            <a:r>
              <a:rPr lang="tr-TR" dirty="0"/>
              <a:t>üyesidir. </a:t>
            </a:r>
          </a:p>
          <a:p>
            <a:endParaRPr lang="tr-TR" dirty="0" smtClean="0"/>
          </a:p>
          <a:p>
            <a:r>
              <a:rPr lang="tr-TR" dirty="0" smtClean="0"/>
              <a:t>1899 </a:t>
            </a:r>
            <a:r>
              <a:rPr lang="tr-TR" dirty="0"/>
              <a:t>yılında kurulan ICN sağlık meslekleri içinde ilk ve en geniş </a:t>
            </a:r>
            <a:r>
              <a:rPr lang="tr-TR" dirty="0" smtClean="0"/>
              <a:t>uluslararası </a:t>
            </a:r>
            <a:r>
              <a:rPr lang="tr-TR" dirty="0"/>
              <a:t>örgütlenmedir. </a:t>
            </a:r>
            <a:endParaRPr lang="tr-TR" dirty="0" smtClean="0"/>
          </a:p>
          <a:p>
            <a:pPr marL="0" indent="0">
              <a:buNone/>
            </a:pPr>
            <a:endParaRPr lang="tr-TR" dirty="0" smtClean="0"/>
          </a:p>
          <a:p>
            <a:r>
              <a:rPr lang="tr-TR" dirty="0" smtClean="0"/>
              <a:t>Hemşireler </a:t>
            </a:r>
            <a:r>
              <a:rPr lang="tr-TR" dirty="0"/>
              <a:t>tarafından örgütlemekte ve yönetilmektedir. </a:t>
            </a:r>
            <a:endParaRPr lang="tr-TR" dirty="0" smtClean="0"/>
          </a:p>
          <a:p>
            <a:pPr marL="0" indent="0">
              <a:buNone/>
            </a:pPr>
            <a:endParaRPr lang="tr-TR" dirty="0"/>
          </a:p>
        </p:txBody>
      </p:sp>
    </p:spTree>
    <p:extLst>
      <p:ext uri="{BB962C8B-B14F-4D97-AF65-F5344CB8AC3E}">
        <p14:creationId xmlns:p14="http://schemas.microsoft.com/office/powerpoint/2010/main" val="1267650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28650" y="508000"/>
            <a:ext cx="7886700" cy="5668963"/>
          </a:xfrm>
        </p:spPr>
        <p:txBody>
          <a:bodyPr/>
          <a:lstStyle/>
          <a:p>
            <a:r>
              <a:rPr lang="tr-TR" dirty="0"/>
              <a:t>Yerli bireylerin önleyici sağlık hizmetlerini kullanma olasılığı daha düşüktür ve belirtiler ilk ortaya çıktığında erken müdahaleye girme olasılıkları daha azdır. </a:t>
            </a:r>
            <a:endParaRPr lang="tr-TR" dirty="0" smtClean="0"/>
          </a:p>
          <a:p>
            <a:r>
              <a:rPr lang="tr-TR" dirty="0" smtClean="0"/>
              <a:t>Bu</a:t>
            </a:r>
            <a:r>
              <a:rPr lang="tr-TR" dirty="0"/>
              <a:t>, hastaneye yatış ve ölüm oranını artırır. </a:t>
            </a:r>
            <a:endParaRPr lang="tr-TR" dirty="0" smtClean="0"/>
          </a:p>
          <a:p>
            <a:endParaRPr lang="tr-TR" dirty="0" smtClean="0"/>
          </a:p>
          <a:p>
            <a:r>
              <a:rPr lang="tr-TR" dirty="0" smtClean="0"/>
              <a:t>Tüm </a:t>
            </a:r>
            <a:r>
              <a:rPr lang="tr-TR" dirty="0"/>
              <a:t>bunların nedenleri arasında; sağlık çalışanlarının ırkçı veya ayrımcı davranışları; sağlık hizmeti almak için uygun </a:t>
            </a:r>
            <a:r>
              <a:rPr lang="tr-TR" dirty="0" smtClean="0"/>
              <a:t>maliyet ödeyememe </a:t>
            </a:r>
            <a:r>
              <a:rPr lang="tr-TR" dirty="0"/>
              <a:t>ve randevulara katılma becerisi eksikliği sayılabilir. </a:t>
            </a:r>
          </a:p>
        </p:txBody>
      </p:sp>
      <p:pic>
        <p:nvPicPr>
          <p:cNvPr id="4" name="Resim 3"/>
          <p:cNvPicPr>
            <a:picLocks noChangeAspect="1"/>
          </p:cNvPicPr>
          <p:nvPr/>
        </p:nvPicPr>
        <p:blipFill>
          <a:blip r:embed="rId3"/>
          <a:stretch>
            <a:fillRect/>
          </a:stretch>
        </p:blipFill>
        <p:spPr>
          <a:xfrm>
            <a:off x="6001615" y="4997017"/>
            <a:ext cx="2876550" cy="1590675"/>
          </a:xfrm>
          <a:prstGeom prst="rect">
            <a:avLst/>
          </a:prstGeom>
        </p:spPr>
      </p:pic>
    </p:spTree>
    <p:extLst>
      <p:ext uri="{BB962C8B-B14F-4D97-AF65-F5344CB8AC3E}">
        <p14:creationId xmlns:p14="http://schemas.microsoft.com/office/powerpoint/2010/main" val="1512009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295853"/>
            <a:ext cx="7886700" cy="1325563"/>
          </a:xfrm>
        </p:spPr>
        <p:txBody>
          <a:bodyPr>
            <a:normAutofit fontScale="90000"/>
          </a:bodyPr>
          <a:lstStyle/>
          <a:p>
            <a:r>
              <a:rPr lang="tr-TR" b="1" dirty="0" smtClean="0">
                <a:solidFill>
                  <a:srgbClr val="FF0000"/>
                </a:solidFill>
              </a:rPr>
              <a:t/>
            </a:r>
            <a:br>
              <a:rPr lang="tr-TR" b="1" dirty="0" smtClean="0">
                <a:solidFill>
                  <a:srgbClr val="FF0000"/>
                </a:solidFill>
              </a:rPr>
            </a:br>
            <a:r>
              <a:rPr lang="tr-TR" sz="3100" b="1" dirty="0" smtClean="0"/>
              <a:t>SAĞLIK </a:t>
            </a:r>
            <a:r>
              <a:rPr lang="tr-TR" sz="3100" b="1" dirty="0"/>
              <a:t>BAKIMINA </a:t>
            </a:r>
            <a:r>
              <a:rPr lang="tr-TR" sz="3100" b="1" dirty="0" smtClean="0"/>
              <a:t>ERİŞİM:</a:t>
            </a:r>
            <a:br>
              <a:rPr lang="tr-TR" sz="3100" b="1" dirty="0" smtClean="0"/>
            </a:br>
            <a:r>
              <a:rPr lang="tr-TR" sz="3100" b="1" dirty="0" smtClean="0">
                <a:solidFill>
                  <a:srgbClr val="FF0000"/>
                </a:solidFill>
              </a:rPr>
              <a:t>Farklı ihtiyaçların karşılanması</a:t>
            </a:r>
            <a:endParaRPr lang="tr-TR" sz="3100" b="1"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solidFill>
                  <a:srgbClr val="FF0000"/>
                </a:solidFill>
              </a:rPr>
              <a:t>Sağlık sistemlerinde nasıl stratejiler kullanılmalı?</a:t>
            </a:r>
          </a:p>
          <a:p>
            <a:pPr marL="0" indent="0">
              <a:buNone/>
            </a:pPr>
            <a:r>
              <a:rPr lang="tr-TR" dirty="0" smtClean="0"/>
              <a:t> </a:t>
            </a:r>
          </a:p>
          <a:p>
            <a:pPr marL="0" indent="0">
              <a:buNone/>
            </a:pPr>
            <a:r>
              <a:rPr lang="tr-TR" dirty="0" smtClean="0"/>
              <a:t>Irkçılığın </a:t>
            </a:r>
            <a:r>
              <a:rPr lang="tr-TR" dirty="0"/>
              <a:t>ve ayrımcılığın gerçekleşmemesini sağlayarak sağlık hizmetlerinin kültürel uygunluğunu geliştirmektir. </a:t>
            </a:r>
            <a:endParaRPr lang="tr-TR" dirty="0" smtClean="0"/>
          </a:p>
          <a:p>
            <a:pPr marL="0" indent="0">
              <a:buNone/>
            </a:pPr>
            <a:endParaRPr lang="tr-TR" dirty="0"/>
          </a:p>
        </p:txBody>
      </p:sp>
    </p:spTree>
    <p:extLst>
      <p:ext uri="{BB962C8B-B14F-4D97-AF65-F5344CB8AC3E}">
        <p14:creationId xmlns:p14="http://schemas.microsoft.com/office/powerpoint/2010/main" val="378369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0" y="457200"/>
            <a:ext cx="3893127" cy="1600200"/>
          </a:xfrm>
        </p:spPr>
        <p:txBody>
          <a:bodyPr>
            <a:normAutofit fontScale="90000"/>
          </a:bodyPr>
          <a:lstStyle/>
          <a:p>
            <a:r>
              <a:rPr lang="tr-TR" dirty="0"/>
              <a:t>SAĞLIK BAKIMINA ERİŞİM:</a:t>
            </a:r>
            <a:br>
              <a:rPr lang="tr-TR" dirty="0"/>
            </a:br>
            <a:r>
              <a:rPr lang="tr-TR" sz="2700" b="1" dirty="0" err="1">
                <a:solidFill>
                  <a:srgbClr val="FF0000"/>
                </a:solidFill>
              </a:rPr>
              <a:t>K</a:t>
            </a:r>
            <a:r>
              <a:rPr lang="tr-TR" sz="2700" b="1" dirty="0" err="1" smtClean="0">
                <a:solidFill>
                  <a:srgbClr val="FF0000"/>
                </a:solidFill>
              </a:rPr>
              <a:t>ullanabilirlik</a:t>
            </a:r>
            <a:r>
              <a:rPr lang="tr-TR" sz="2700" b="1" dirty="0" smtClean="0">
                <a:solidFill>
                  <a:srgbClr val="FF0000"/>
                </a:solidFill>
              </a:rPr>
              <a:t> </a:t>
            </a:r>
            <a:r>
              <a:rPr lang="tr-TR" sz="2700" b="1" dirty="0">
                <a:solidFill>
                  <a:srgbClr val="FF0000"/>
                </a:solidFill>
              </a:rPr>
              <a:t>ve ulaşılması kolay hizmetler </a:t>
            </a:r>
          </a:p>
        </p:txBody>
      </p:sp>
      <p:sp>
        <p:nvSpPr>
          <p:cNvPr id="6" name="Resim Yer Tutucusu 5"/>
          <p:cNvSpPr>
            <a:spLocks noGrp="1"/>
          </p:cNvSpPr>
          <p:nvPr>
            <p:ph type="pic" idx="1"/>
          </p:nvPr>
        </p:nvSpPr>
        <p:spPr>
          <a:xfrm>
            <a:off x="3794955" y="912814"/>
            <a:ext cx="4629150" cy="4873625"/>
          </a:xfrm>
        </p:spPr>
      </p:sp>
      <p:sp>
        <p:nvSpPr>
          <p:cNvPr id="3" name="İçerik Yer Tutucusu 2"/>
          <p:cNvSpPr>
            <a:spLocks noGrp="1"/>
          </p:cNvSpPr>
          <p:nvPr>
            <p:ph type="body" sz="half" idx="2"/>
          </p:nvPr>
        </p:nvSpPr>
        <p:spPr>
          <a:xfrm>
            <a:off x="124691" y="2057400"/>
            <a:ext cx="3454328" cy="3927764"/>
          </a:xfrm>
        </p:spPr>
        <p:txBody>
          <a:bodyPr>
            <a:normAutofit fontScale="92500" lnSpcReduction="20000"/>
          </a:bodyPr>
          <a:lstStyle/>
          <a:p>
            <a:r>
              <a:rPr lang="tr-TR" sz="2000" dirty="0" smtClean="0"/>
              <a:t>Dünyadaki sağlık sistemleri, sağlık hizmetlerine erişim hakkına sahip olmak için mücadele etmektedir. </a:t>
            </a:r>
          </a:p>
          <a:p>
            <a:r>
              <a:rPr lang="tr-TR" sz="2000" dirty="0" smtClean="0"/>
              <a:t>Bu </a:t>
            </a:r>
            <a:r>
              <a:rPr lang="tr-TR" sz="2000" dirty="0"/>
              <a:t>özellikle savunmasız, kırsal alanlarda yaşayanlar için geçerlidir. </a:t>
            </a:r>
          </a:p>
          <a:p>
            <a:r>
              <a:rPr lang="tr-TR" sz="2000" dirty="0"/>
              <a:t>Dünya nüfusunun yarısının kırsal alanlarda yaşadığı tahmin edilmektedir, ancak bu bölgeler toplam hemşirelik işgücünün% 38'inden daha azına hizmet etmektedir. </a:t>
            </a:r>
          </a:p>
          <a:p>
            <a:r>
              <a:rPr lang="tr-TR" sz="2000" dirty="0"/>
              <a:t>Bazı ülkelerde bundan daha da kötüdür.</a:t>
            </a:r>
          </a:p>
          <a:p>
            <a:endParaRPr lang="tr-TR" sz="2000" dirty="0" smtClean="0"/>
          </a:p>
        </p:txBody>
      </p:sp>
      <p:pic>
        <p:nvPicPr>
          <p:cNvPr id="4" name="Resim 3"/>
          <p:cNvPicPr>
            <a:picLocks noChangeAspect="1"/>
          </p:cNvPicPr>
          <p:nvPr/>
        </p:nvPicPr>
        <p:blipFill>
          <a:blip r:embed="rId2"/>
          <a:stretch>
            <a:fillRect/>
          </a:stretch>
        </p:blipFill>
        <p:spPr>
          <a:xfrm>
            <a:off x="3794955" y="887413"/>
            <a:ext cx="5349045" cy="4981575"/>
          </a:xfrm>
          <a:prstGeom prst="rect">
            <a:avLst/>
          </a:prstGeom>
        </p:spPr>
      </p:pic>
    </p:spTree>
    <p:extLst>
      <p:ext uri="{BB962C8B-B14F-4D97-AF65-F5344CB8AC3E}">
        <p14:creationId xmlns:p14="http://schemas.microsoft.com/office/powerpoint/2010/main" val="1742802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Doktor ve Hemşirelerin Dünyadaki dağılımları</a:t>
            </a:r>
            <a:endParaRPr lang="tr-TR" sz="2800" b="1" dirty="0"/>
          </a:p>
        </p:txBody>
      </p:sp>
      <p:pic>
        <p:nvPicPr>
          <p:cNvPr id="4" name="İçerik Yer Tutucusu 3"/>
          <p:cNvPicPr>
            <a:picLocks noGrp="1" noChangeAspect="1"/>
          </p:cNvPicPr>
          <p:nvPr>
            <p:ph idx="1"/>
          </p:nvPr>
        </p:nvPicPr>
        <p:blipFill>
          <a:blip r:embed="rId2"/>
          <a:stretch>
            <a:fillRect/>
          </a:stretch>
        </p:blipFill>
        <p:spPr>
          <a:xfrm>
            <a:off x="897514" y="1178071"/>
            <a:ext cx="6542376" cy="3676722"/>
          </a:xfrm>
          <a:prstGeom prst="rect">
            <a:avLst/>
          </a:prstGeom>
        </p:spPr>
      </p:pic>
      <p:sp>
        <p:nvSpPr>
          <p:cNvPr id="3" name="Metin kutusu 2"/>
          <p:cNvSpPr txBox="1"/>
          <p:nvPr/>
        </p:nvSpPr>
        <p:spPr>
          <a:xfrm>
            <a:off x="628650" y="4854793"/>
            <a:ext cx="7886700" cy="1815882"/>
          </a:xfrm>
          <a:prstGeom prst="rect">
            <a:avLst/>
          </a:prstGeom>
          <a:solidFill>
            <a:schemeClr val="accent1">
              <a:lumMod val="40000"/>
              <a:lumOff val="60000"/>
            </a:schemeClr>
          </a:solidFill>
        </p:spPr>
        <p:txBody>
          <a:bodyPr wrap="square" rtlCol="0">
            <a:spAutoFit/>
          </a:bodyPr>
          <a:lstStyle/>
          <a:p>
            <a:r>
              <a:rPr lang="tr-TR" sz="2800" dirty="0"/>
              <a:t>Sağlık çalışanlarının dağılımı, temel sağlık hizmetlerine erişimin eşitliğini sağlamak ve sağlık sistemleri hedeflerine ulaşmak için genellikle ciddi bir kısıtlamadır</a:t>
            </a:r>
          </a:p>
        </p:txBody>
      </p:sp>
    </p:spTree>
    <p:extLst>
      <p:ext uri="{BB962C8B-B14F-4D97-AF65-F5344CB8AC3E}">
        <p14:creationId xmlns:p14="http://schemas.microsoft.com/office/powerpoint/2010/main" val="4097917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52400" y="919809"/>
            <a:ext cx="8070850" cy="4737672"/>
          </a:xfrm>
          <a:prstGeom prst="rect">
            <a:avLst/>
          </a:prstGeom>
        </p:spPr>
      </p:pic>
      <p:sp>
        <p:nvSpPr>
          <p:cNvPr id="3" name="Dikdörtgen 2"/>
          <p:cNvSpPr/>
          <p:nvPr/>
        </p:nvSpPr>
        <p:spPr>
          <a:xfrm>
            <a:off x="241300" y="1066800"/>
            <a:ext cx="7874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640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sz="3100" b="1" dirty="0" smtClean="0"/>
              <a:t>SAĞLIK </a:t>
            </a:r>
            <a:r>
              <a:rPr lang="tr-TR" sz="3100" b="1" dirty="0"/>
              <a:t>BAKIMINA </a:t>
            </a:r>
            <a:r>
              <a:rPr lang="tr-TR" sz="3100" b="1" dirty="0" smtClean="0"/>
              <a:t>ERİŞİM</a:t>
            </a:r>
            <a:br>
              <a:rPr lang="tr-TR" sz="3100" b="1" dirty="0" smtClean="0"/>
            </a:br>
            <a:r>
              <a:rPr lang="tr-TR" sz="3100" dirty="0" smtClean="0">
                <a:solidFill>
                  <a:srgbClr val="FF0000"/>
                </a:solidFill>
              </a:rPr>
              <a:t>Hizmetin </a:t>
            </a:r>
            <a:r>
              <a:rPr lang="tr-TR" sz="3100" dirty="0" err="1">
                <a:solidFill>
                  <a:srgbClr val="FF0000"/>
                </a:solidFill>
              </a:rPr>
              <a:t>karşılanabilirliği</a:t>
            </a:r>
            <a:r>
              <a:rPr lang="tr-TR" sz="3100" dirty="0">
                <a:solidFill>
                  <a:srgbClr val="FF0000"/>
                </a:solidFill>
              </a:rPr>
              <a:t/>
            </a:r>
            <a:br>
              <a:rPr lang="tr-TR" sz="3100" dirty="0">
                <a:solidFill>
                  <a:srgbClr val="FF0000"/>
                </a:solidFill>
              </a:rPr>
            </a:br>
            <a:endParaRPr lang="tr-TR" sz="3100" dirty="0">
              <a:solidFill>
                <a:srgbClr val="FF0000"/>
              </a:solidFill>
            </a:endParaRPr>
          </a:p>
        </p:txBody>
      </p:sp>
      <p:sp>
        <p:nvSpPr>
          <p:cNvPr id="3" name="İçerik Yer Tutucusu 2"/>
          <p:cNvSpPr>
            <a:spLocks noGrp="1"/>
          </p:cNvSpPr>
          <p:nvPr>
            <p:ph idx="1"/>
          </p:nvPr>
        </p:nvSpPr>
        <p:spPr/>
        <p:txBody>
          <a:bodyPr>
            <a:normAutofit/>
          </a:bodyPr>
          <a:lstStyle/>
          <a:p>
            <a:r>
              <a:rPr lang="tr-TR" dirty="0"/>
              <a:t>Kırsal bölgede yaşayanlar bazı hastalık bakımları için büyük şehirlere gitmek ve orada uzun süre kalmak zorunda kalabilmektedirler. </a:t>
            </a:r>
            <a:endParaRPr lang="tr-TR" dirty="0" smtClean="0"/>
          </a:p>
          <a:p>
            <a:endParaRPr lang="tr-TR" dirty="0" smtClean="0"/>
          </a:p>
          <a:p>
            <a:r>
              <a:rPr lang="tr-TR" dirty="0" smtClean="0"/>
              <a:t>Bakım </a:t>
            </a:r>
            <a:r>
              <a:rPr lang="tr-TR" dirty="0"/>
              <a:t>almak, seyahat masrafları, işten uzaklaşmak, çocuk bakımı diğer ebeveynlik rollerini yerine getirmemek tüm bu durumların maliyet hesabı oldukça fazla ve önemlidir. </a:t>
            </a:r>
            <a:endParaRPr lang="tr-TR" dirty="0" smtClean="0"/>
          </a:p>
          <a:p>
            <a:pPr marL="0" indent="0">
              <a:buNone/>
            </a:pPr>
            <a:endParaRPr lang="tr-TR" dirty="0"/>
          </a:p>
        </p:txBody>
      </p:sp>
      <p:sp>
        <p:nvSpPr>
          <p:cNvPr id="4" name="Dikdörtgen 3"/>
          <p:cNvSpPr/>
          <p:nvPr/>
        </p:nvSpPr>
        <p:spPr>
          <a:xfrm>
            <a:off x="2286000" y="3105835"/>
            <a:ext cx="4572000" cy="369332"/>
          </a:xfrm>
          <a:prstGeom prst="rect">
            <a:avLst/>
          </a:prstGeom>
        </p:spPr>
        <p:txBody>
          <a:bodyPr>
            <a:spAutoFit/>
          </a:bodyPr>
          <a:lstStyle/>
          <a:p>
            <a:endParaRPr lang="tr-TR" dirty="0"/>
          </a:p>
        </p:txBody>
      </p:sp>
    </p:spTree>
    <p:extLst>
      <p:ext uri="{BB962C8B-B14F-4D97-AF65-F5344CB8AC3E}">
        <p14:creationId xmlns:p14="http://schemas.microsoft.com/office/powerpoint/2010/main" val="2553394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a:t>DSÖ tarafından </a:t>
            </a:r>
            <a:r>
              <a:rPr lang="tr-TR" dirty="0" smtClean="0"/>
              <a:t>yürütülen düşük </a:t>
            </a:r>
            <a:r>
              <a:rPr lang="tr-TR" dirty="0"/>
              <a:t>ve orta </a:t>
            </a:r>
            <a:r>
              <a:rPr lang="tr-TR" dirty="0" smtClean="0"/>
              <a:t>gelirli 37 </a:t>
            </a:r>
            <a:r>
              <a:rPr lang="tr-TR" dirty="0"/>
              <a:t>ülkede yapılan bir çalışmada, bu nüfus içindeki insanların% 6-17'sinin tıbbi giderler nedeniyle aşırı yoksulluğa düştüğü tahmin edilmektedir</a:t>
            </a:r>
          </a:p>
          <a:p>
            <a:endParaRPr lang="tr-TR" dirty="0" smtClean="0"/>
          </a:p>
          <a:p>
            <a:r>
              <a:rPr lang="tr-TR" dirty="0" smtClean="0"/>
              <a:t>Yapılan </a:t>
            </a:r>
            <a:r>
              <a:rPr lang="tr-TR" dirty="0"/>
              <a:t>çalışmalarda kişilerin tıbbi faturalar ödemekte zorluğu nedeniyle; ihtiyaç duydukları sağlık hizmetlerini geciktirdikleri ve hatta bundan vazgeçtikleri belirtilmektedir. </a:t>
            </a:r>
            <a:endParaRPr lang="tr-TR" dirty="0" smtClean="0"/>
          </a:p>
          <a:p>
            <a:endParaRPr lang="tr-TR" dirty="0"/>
          </a:p>
          <a:p>
            <a:pPr marL="0" indent="0">
              <a:buNone/>
            </a:pPr>
            <a:r>
              <a:rPr lang="en-US" sz="1300" dirty="0" smtClean="0">
                <a:solidFill>
                  <a:srgbClr val="FF0000"/>
                </a:solidFill>
              </a:rPr>
              <a:t>World </a:t>
            </a:r>
            <a:r>
              <a:rPr lang="en-US" sz="1300" dirty="0">
                <a:solidFill>
                  <a:srgbClr val="FF0000"/>
                </a:solidFill>
              </a:rPr>
              <a:t>Health Organization. New </a:t>
            </a:r>
            <a:r>
              <a:rPr lang="en-US" sz="1300" dirty="0" smtClean="0">
                <a:solidFill>
                  <a:srgbClr val="FF0000"/>
                </a:solidFill>
              </a:rPr>
              <a:t>report</a:t>
            </a:r>
            <a:r>
              <a:rPr lang="tr-TR" sz="1300" dirty="0" smtClean="0">
                <a:solidFill>
                  <a:srgbClr val="FF0000"/>
                </a:solidFill>
              </a:rPr>
              <a:t> </a:t>
            </a:r>
            <a:r>
              <a:rPr lang="en-US" sz="1300" dirty="0" smtClean="0">
                <a:solidFill>
                  <a:srgbClr val="FF0000"/>
                </a:solidFill>
              </a:rPr>
              <a:t>shows </a:t>
            </a:r>
            <a:r>
              <a:rPr lang="en-US" sz="1300" dirty="0">
                <a:solidFill>
                  <a:srgbClr val="FF0000"/>
                </a:solidFill>
              </a:rPr>
              <a:t>that 400 million do not have access </a:t>
            </a:r>
            <a:r>
              <a:rPr lang="en-US" sz="1300" dirty="0" smtClean="0">
                <a:solidFill>
                  <a:srgbClr val="FF0000"/>
                </a:solidFill>
              </a:rPr>
              <a:t>to</a:t>
            </a:r>
            <a:r>
              <a:rPr lang="tr-TR" sz="1300" dirty="0" smtClean="0">
                <a:solidFill>
                  <a:srgbClr val="FF0000"/>
                </a:solidFill>
              </a:rPr>
              <a:t> </a:t>
            </a:r>
            <a:r>
              <a:rPr lang="en-US" sz="1300" dirty="0" smtClean="0">
                <a:solidFill>
                  <a:srgbClr val="FF0000"/>
                </a:solidFill>
              </a:rPr>
              <a:t>essential </a:t>
            </a:r>
            <a:r>
              <a:rPr lang="en-US" sz="1300" dirty="0">
                <a:solidFill>
                  <a:srgbClr val="FF0000"/>
                </a:solidFill>
              </a:rPr>
              <a:t>health services. 2015 [cited 2017 </a:t>
            </a:r>
            <a:r>
              <a:rPr lang="en-US" sz="1300" dirty="0" smtClean="0">
                <a:solidFill>
                  <a:srgbClr val="FF0000"/>
                </a:solidFill>
              </a:rPr>
              <a:t>25</a:t>
            </a:r>
            <a:r>
              <a:rPr lang="tr-TR" sz="1300" dirty="0" smtClean="0">
                <a:solidFill>
                  <a:srgbClr val="FF0000"/>
                </a:solidFill>
              </a:rPr>
              <a:t> </a:t>
            </a:r>
            <a:r>
              <a:rPr lang="en-US" sz="1300" dirty="0" smtClean="0">
                <a:solidFill>
                  <a:srgbClr val="FF0000"/>
                </a:solidFill>
              </a:rPr>
              <a:t>September</a:t>
            </a:r>
            <a:r>
              <a:rPr lang="en-US" sz="1300" dirty="0">
                <a:solidFill>
                  <a:srgbClr val="FF0000"/>
                </a:solidFill>
              </a:rPr>
              <a:t>]; Available from: </a:t>
            </a:r>
            <a:r>
              <a:rPr lang="en-US" sz="1300" dirty="0">
                <a:solidFill>
                  <a:srgbClr val="FF0000"/>
                </a:solidFill>
                <a:hlinkClick r:id="rId2"/>
              </a:rPr>
              <a:t>http://</a:t>
            </a:r>
            <a:r>
              <a:rPr lang="en-US" sz="1300" dirty="0" smtClean="0">
                <a:solidFill>
                  <a:srgbClr val="FF0000"/>
                </a:solidFill>
                <a:hlinkClick r:id="rId2"/>
              </a:rPr>
              <a:t>www.who</a:t>
            </a:r>
            <a:r>
              <a:rPr lang="en-US" sz="1300" dirty="0" smtClean="0">
                <a:solidFill>
                  <a:srgbClr val="FF0000"/>
                </a:solidFill>
              </a:rPr>
              <a:t>.</a:t>
            </a:r>
            <a:r>
              <a:rPr lang="tr-TR" sz="1300" dirty="0" smtClean="0">
                <a:solidFill>
                  <a:srgbClr val="FF0000"/>
                </a:solidFill>
              </a:rPr>
              <a:t> </a:t>
            </a:r>
            <a:r>
              <a:rPr lang="en-US" sz="1300" dirty="0" err="1" smtClean="0">
                <a:solidFill>
                  <a:srgbClr val="FF0000"/>
                </a:solidFill>
              </a:rPr>
              <a:t>int</a:t>
            </a:r>
            <a:r>
              <a:rPr lang="en-US" sz="1300" dirty="0" smtClean="0">
                <a:solidFill>
                  <a:srgbClr val="FF0000"/>
                </a:solidFill>
              </a:rPr>
              <a:t>/</a:t>
            </a:r>
            <a:r>
              <a:rPr lang="en-US" sz="1300" dirty="0" err="1" smtClean="0">
                <a:solidFill>
                  <a:srgbClr val="FF0000"/>
                </a:solidFill>
              </a:rPr>
              <a:t>mediacentre</a:t>
            </a:r>
            <a:r>
              <a:rPr lang="en-US" sz="1300" dirty="0" smtClean="0">
                <a:solidFill>
                  <a:srgbClr val="FF0000"/>
                </a:solidFill>
              </a:rPr>
              <a:t>/news/releases/2015/</a:t>
            </a:r>
            <a:r>
              <a:rPr lang="en-US" sz="1300" dirty="0" err="1" smtClean="0">
                <a:solidFill>
                  <a:srgbClr val="FF0000"/>
                </a:solidFill>
              </a:rPr>
              <a:t>uhcreport</a:t>
            </a:r>
            <a:r>
              <a:rPr lang="en-US" sz="1300" dirty="0" smtClean="0">
                <a:solidFill>
                  <a:srgbClr val="FF0000"/>
                </a:solidFill>
              </a:rPr>
              <a:t>/</a:t>
            </a:r>
            <a:r>
              <a:rPr lang="en-US" sz="1300" dirty="0" err="1" smtClean="0">
                <a:solidFill>
                  <a:srgbClr val="FF0000"/>
                </a:solidFill>
              </a:rPr>
              <a:t>en</a:t>
            </a:r>
            <a:endParaRPr lang="tr-TR" sz="1300" dirty="0">
              <a:solidFill>
                <a:srgbClr val="FF0000"/>
              </a:solidFill>
            </a:endParaRPr>
          </a:p>
        </p:txBody>
      </p:sp>
    </p:spTree>
    <p:extLst>
      <p:ext uri="{BB962C8B-B14F-4D97-AF65-F5344CB8AC3E}">
        <p14:creationId xmlns:p14="http://schemas.microsoft.com/office/powerpoint/2010/main" val="4011145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25632" y="1562388"/>
            <a:ext cx="7886700" cy="4351338"/>
          </a:xfrm>
        </p:spPr>
        <p:txBody>
          <a:bodyPr/>
          <a:lstStyle/>
          <a:p>
            <a:endParaRPr lang="tr-TR" dirty="0" smtClean="0"/>
          </a:p>
          <a:p>
            <a:r>
              <a:rPr lang="tr-TR" dirty="0" smtClean="0"/>
              <a:t>Sağlık </a:t>
            </a:r>
            <a:r>
              <a:rPr lang="tr-TR" dirty="0"/>
              <a:t>sorunları erken teşhis edilemediğinde veya tedavi edilmediğinde, genellikle daha kötü hale gelirler ve hastanelerde daha uzun süreli tedavi veya daha fazla tedaviye neden olurlar. </a:t>
            </a:r>
            <a:endParaRPr lang="tr-TR" dirty="0" smtClean="0"/>
          </a:p>
          <a:p>
            <a:pPr marL="0" indent="0">
              <a:buNone/>
            </a:pPr>
            <a:endParaRPr lang="tr-TR" dirty="0"/>
          </a:p>
          <a:p>
            <a:r>
              <a:rPr lang="tr-TR" dirty="0" smtClean="0"/>
              <a:t>Bu </a:t>
            </a:r>
            <a:r>
              <a:rPr lang="tr-TR" dirty="0"/>
              <a:t>durum; hükümetlerin vergi gelirlerini ve sonunda ulusal bütçeleri olumsuz etkilemektedir</a:t>
            </a:r>
          </a:p>
        </p:txBody>
      </p:sp>
    </p:spTree>
    <p:extLst>
      <p:ext uri="{BB962C8B-B14F-4D97-AF65-F5344CB8AC3E}">
        <p14:creationId xmlns:p14="http://schemas.microsoft.com/office/powerpoint/2010/main" val="161490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800" b="1" dirty="0" smtClean="0"/>
              <a:t/>
            </a:r>
            <a:br>
              <a:rPr lang="tr-TR" sz="2800" b="1" dirty="0" smtClean="0"/>
            </a:br>
            <a:r>
              <a:rPr lang="tr-TR" sz="2800" b="1" dirty="0" smtClean="0"/>
              <a:t>SAĞLIK </a:t>
            </a:r>
            <a:r>
              <a:rPr lang="tr-TR" sz="2800" b="1" dirty="0"/>
              <a:t>BAKIMINA </a:t>
            </a:r>
            <a:r>
              <a:rPr lang="tr-TR" sz="2800" b="1" dirty="0" smtClean="0"/>
              <a:t>ERİŞİM</a:t>
            </a:r>
            <a:br>
              <a:rPr lang="tr-TR" sz="2800" b="1" dirty="0" smtClean="0"/>
            </a:br>
            <a:r>
              <a:rPr lang="tr-TR" sz="2800" b="1" dirty="0" smtClean="0">
                <a:solidFill>
                  <a:srgbClr val="FF0000"/>
                </a:solidFill>
              </a:rPr>
              <a:t>Güvenli Kaliteli Bakım</a:t>
            </a:r>
            <a:br>
              <a:rPr lang="tr-TR" sz="2800" b="1" dirty="0" smtClean="0">
                <a:solidFill>
                  <a:srgbClr val="FF0000"/>
                </a:solidFill>
              </a:rPr>
            </a:br>
            <a:endParaRPr lang="tr-TR" sz="2800" b="1" dirty="0">
              <a:solidFill>
                <a:srgbClr val="FF0000"/>
              </a:solidFill>
            </a:endParaRPr>
          </a:p>
        </p:txBody>
      </p:sp>
      <p:sp>
        <p:nvSpPr>
          <p:cNvPr id="3" name="İçerik Yer Tutucusu 2"/>
          <p:cNvSpPr>
            <a:spLocks noGrp="1"/>
          </p:cNvSpPr>
          <p:nvPr>
            <p:ph idx="1"/>
          </p:nvPr>
        </p:nvSpPr>
        <p:spPr/>
        <p:txBody>
          <a:bodyPr>
            <a:normAutofit lnSpcReduction="10000"/>
          </a:bodyPr>
          <a:lstStyle/>
          <a:p>
            <a:r>
              <a:rPr lang="tr-TR" dirty="0" smtClean="0"/>
              <a:t>Sağlık bakımında hasta güvenliği temel prensip olmasına rağmen dünyada yapılan bir çok çalışmada sağlık bakımı sırasında  bir  çok hastanın zarar gördüğü ve buna bağlı olarak kalıcı yaralanmalarla sonuçlandığı, hastanede yatış gün sayısını arttığı ve hatta ölümle sonuçlandığı görülmüştür. </a:t>
            </a:r>
          </a:p>
          <a:p>
            <a:r>
              <a:rPr lang="tr-TR" dirty="0" smtClean="0"/>
              <a:t>USA’ de ölüm sebepleri arasında tıbbı hatalar </a:t>
            </a:r>
            <a:r>
              <a:rPr lang="tr-TR" b="1" dirty="0" smtClean="0">
                <a:solidFill>
                  <a:srgbClr val="FF0000"/>
                </a:solidFill>
              </a:rPr>
              <a:t>üçüncü sırayı</a:t>
            </a:r>
            <a:r>
              <a:rPr lang="tr-TR" dirty="0" smtClean="0"/>
              <a:t> almaktadır.</a:t>
            </a:r>
          </a:p>
          <a:p>
            <a:r>
              <a:rPr lang="tr-TR" dirty="0" smtClean="0"/>
              <a:t>İngiltere’de </a:t>
            </a:r>
            <a:r>
              <a:rPr lang="tr-TR" u="sng" dirty="0" smtClean="0">
                <a:solidFill>
                  <a:srgbClr val="FF0000"/>
                </a:solidFill>
              </a:rPr>
              <a:t>her 35 saniyede bir hastaya </a:t>
            </a:r>
            <a:r>
              <a:rPr lang="tr-TR" dirty="0" smtClean="0"/>
              <a:t>tıbbi hata uygulandığı belirlenmiştir.</a:t>
            </a:r>
            <a:endParaRPr lang="tr-TR" dirty="0"/>
          </a:p>
        </p:txBody>
      </p:sp>
    </p:spTree>
    <p:extLst>
      <p:ext uri="{BB962C8B-B14F-4D97-AF65-F5344CB8AC3E}">
        <p14:creationId xmlns:p14="http://schemas.microsoft.com/office/powerpoint/2010/main" val="2263226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t>SAĞLIK BAKIMINA ERİŞİM:</a:t>
            </a:r>
            <a:br>
              <a:rPr lang="tr-TR" sz="2800" b="1" dirty="0"/>
            </a:br>
            <a:r>
              <a:rPr lang="tr-TR" sz="2800" b="1" dirty="0">
                <a:solidFill>
                  <a:srgbClr val="FF0000"/>
                </a:solidFill>
              </a:rPr>
              <a:t>Erişim zamanlaması</a:t>
            </a:r>
          </a:p>
        </p:txBody>
      </p:sp>
      <p:sp>
        <p:nvSpPr>
          <p:cNvPr id="3" name="İçerik Yer Tutucusu 2"/>
          <p:cNvSpPr>
            <a:spLocks noGrp="1"/>
          </p:cNvSpPr>
          <p:nvPr>
            <p:ph idx="1"/>
          </p:nvPr>
        </p:nvSpPr>
        <p:spPr/>
        <p:txBody>
          <a:bodyPr/>
          <a:lstStyle/>
          <a:p>
            <a:r>
              <a:rPr lang="tr-TR" dirty="0"/>
              <a:t>Sağlık hizmeti alanların, alınan bakımdan tatmin olma derecesi bekleme süresi ile güçlü bir şekilde ilişkilidir. </a:t>
            </a:r>
            <a:endParaRPr lang="tr-TR" dirty="0" smtClean="0"/>
          </a:p>
          <a:p>
            <a:endParaRPr lang="tr-TR" dirty="0"/>
          </a:p>
          <a:p>
            <a:r>
              <a:rPr lang="tr-TR" dirty="0" smtClean="0"/>
              <a:t>Olumlu </a:t>
            </a:r>
            <a:r>
              <a:rPr lang="tr-TR" dirty="0"/>
              <a:t>deneyimler genellikle önerilen tedaviye daha fazla uyum, daha iyi klinik bakım, daha az sağlık hizmeti kullanımı ve daha iyi sağlık kalitesi sonuçları </a:t>
            </a:r>
            <a:r>
              <a:rPr lang="tr-TR" dirty="0" smtClean="0"/>
              <a:t>gösterirler</a:t>
            </a:r>
            <a:endParaRPr lang="tr-TR" dirty="0"/>
          </a:p>
        </p:txBody>
      </p:sp>
    </p:spTree>
    <p:extLst>
      <p:ext uri="{BB962C8B-B14F-4D97-AF65-F5344CB8AC3E}">
        <p14:creationId xmlns:p14="http://schemas.microsoft.com/office/powerpoint/2010/main" val="405439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ICN; </a:t>
            </a:r>
          </a:p>
        </p:txBody>
      </p:sp>
      <p:sp>
        <p:nvSpPr>
          <p:cNvPr id="3" name="İçerik Yer Tutucusu 2"/>
          <p:cNvSpPr>
            <a:spLocks noGrp="1"/>
          </p:cNvSpPr>
          <p:nvPr>
            <p:ph idx="1"/>
          </p:nvPr>
        </p:nvSpPr>
        <p:spPr>
          <a:xfrm>
            <a:off x="379268" y="1690689"/>
            <a:ext cx="7886700" cy="4351338"/>
          </a:xfrm>
        </p:spPr>
        <p:txBody>
          <a:bodyPr/>
          <a:lstStyle/>
          <a:p>
            <a:r>
              <a:rPr lang="tr-TR" dirty="0"/>
              <a:t>H</a:t>
            </a:r>
            <a:r>
              <a:rPr lang="tr-TR" dirty="0" smtClean="0"/>
              <a:t>erkes </a:t>
            </a:r>
            <a:r>
              <a:rPr lang="tr-TR" dirty="0"/>
              <a:t>için kaliteli hemşirelik bakımı </a:t>
            </a:r>
            <a:r>
              <a:rPr lang="tr-TR" dirty="0" smtClean="0"/>
              <a:t>sağlamak,</a:t>
            </a:r>
          </a:p>
          <a:p>
            <a:endParaRPr lang="tr-TR" dirty="0" smtClean="0"/>
          </a:p>
          <a:p>
            <a:r>
              <a:rPr lang="tr-TR" dirty="0" smtClean="0"/>
              <a:t>Küresel sağlık </a:t>
            </a:r>
            <a:r>
              <a:rPr lang="tr-TR" dirty="0"/>
              <a:t>politikaları geliştirmek,  </a:t>
            </a:r>
            <a:endParaRPr lang="tr-TR" dirty="0" smtClean="0"/>
          </a:p>
          <a:p>
            <a:endParaRPr lang="tr-TR" dirty="0"/>
          </a:p>
          <a:p>
            <a:r>
              <a:rPr lang="tr-TR" dirty="0" smtClean="0"/>
              <a:t>Hemşirelik bilgi birikimini </a:t>
            </a:r>
            <a:r>
              <a:rPr lang="tr-TR" dirty="0"/>
              <a:t>geliştirmek</a:t>
            </a:r>
            <a:r>
              <a:rPr lang="tr-TR" dirty="0" smtClean="0"/>
              <a:t>,</a:t>
            </a:r>
          </a:p>
          <a:p>
            <a:endParaRPr lang="tr-TR" dirty="0"/>
          </a:p>
          <a:p>
            <a:r>
              <a:rPr lang="tr-TR" dirty="0" smtClean="0"/>
              <a:t> Tüm </a:t>
            </a:r>
            <a:r>
              <a:rPr lang="tr-TR" dirty="0"/>
              <a:t>dünyada yeterli, yetkin ve </a:t>
            </a:r>
            <a:r>
              <a:rPr lang="tr-TR" dirty="0" smtClean="0"/>
              <a:t>saygın hemşirelik </a:t>
            </a:r>
            <a:r>
              <a:rPr lang="tr-TR" dirty="0"/>
              <a:t>mesleğinin varlığını sağlamak için çalışır.</a:t>
            </a:r>
          </a:p>
        </p:txBody>
      </p:sp>
    </p:spTree>
    <p:extLst>
      <p:ext uri="{BB962C8B-B14F-4D97-AF65-F5344CB8AC3E}">
        <p14:creationId xmlns:p14="http://schemas.microsoft.com/office/powerpoint/2010/main" val="4060275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t>SAĞLIK BAKIMINA </a:t>
            </a:r>
            <a:r>
              <a:rPr lang="tr-TR" sz="2800" b="1" dirty="0" smtClean="0"/>
              <a:t>ERİŞİM:</a:t>
            </a:r>
            <a:br>
              <a:rPr lang="tr-TR" sz="2800" b="1" dirty="0" smtClean="0"/>
            </a:br>
            <a:r>
              <a:rPr lang="tr-TR" sz="2800" dirty="0" smtClean="0">
                <a:solidFill>
                  <a:srgbClr val="FF0000"/>
                </a:solidFill>
              </a:rPr>
              <a:t>Erişim </a:t>
            </a:r>
            <a:r>
              <a:rPr lang="tr-TR" sz="2800" dirty="0">
                <a:solidFill>
                  <a:srgbClr val="FF0000"/>
                </a:solidFill>
              </a:rPr>
              <a:t>zamanlaması</a:t>
            </a:r>
          </a:p>
        </p:txBody>
      </p:sp>
      <p:sp>
        <p:nvSpPr>
          <p:cNvPr id="3" name="İçerik Yer Tutucusu 2"/>
          <p:cNvSpPr>
            <a:spLocks noGrp="1"/>
          </p:cNvSpPr>
          <p:nvPr>
            <p:ph idx="1"/>
          </p:nvPr>
        </p:nvSpPr>
        <p:spPr/>
        <p:txBody>
          <a:bodyPr>
            <a:normAutofit fontScale="92500"/>
          </a:bodyPr>
          <a:lstStyle/>
          <a:p>
            <a:r>
              <a:rPr lang="tr-TR" dirty="0"/>
              <a:t>Erişimin zamanında sağlanması, sağlık hizmetlerinin sunumunda potansiyel olarak zararlı gecikmelerin önlenmesinde de kritik öneme sahiptir. </a:t>
            </a:r>
            <a:endParaRPr lang="tr-TR" dirty="0" smtClean="0"/>
          </a:p>
          <a:p>
            <a:endParaRPr lang="tr-TR" dirty="0" smtClean="0"/>
          </a:p>
          <a:p>
            <a:r>
              <a:rPr lang="tr-TR" dirty="0" smtClean="0"/>
              <a:t>Birçok </a:t>
            </a:r>
            <a:r>
              <a:rPr lang="tr-TR" dirty="0"/>
              <a:t>durumda tedaviye ne kadar erken başlanırsa sağlık sonuçları da o kadar iyi olur. </a:t>
            </a:r>
            <a:endParaRPr lang="tr-TR" dirty="0" smtClean="0"/>
          </a:p>
          <a:p>
            <a:endParaRPr lang="tr-TR" dirty="0"/>
          </a:p>
          <a:p>
            <a:r>
              <a:rPr lang="tr-TR" dirty="0" smtClean="0"/>
              <a:t>Tedavide </a:t>
            </a:r>
            <a:r>
              <a:rPr lang="tr-TR" dirty="0"/>
              <a:t>gecikmeler </a:t>
            </a:r>
            <a:r>
              <a:rPr lang="tr-TR" dirty="0" err="1"/>
              <a:t>preoperatif</a:t>
            </a:r>
            <a:r>
              <a:rPr lang="tr-TR" dirty="0"/>
              <a:t> ölüm olasılığını ve plansız acil giriş olasılığını artırmakta, fiziksel ve sosyal işlevsellik açısından daha kötü sonuçlara yol açmaktadır.</a:t>
            </a:r>
          </a:p>
        </p:txBody>
      </p:sp>
    </p:spTree>
    <p:extLst>
      <p:ext uri="{BB962C8B-B14F-4D97-AF65-F5344CB8AC3E}">
        <p14:creationId xmlns:p14="http://schemas.microsoft.com/office/powerpoint/2010/main" val="4266675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28650" y="365126"/>
            <a:ext cx="8002732" cy="3876675"/>
          </a:xfrm>
          <a:prstGeom prst="rect">
            <a:avLst/>
          </a:prstGeom>
        </p:spPr>
      </p:pic>
      <p:sp>
        <p:nvSpPr>
          <p:cNvPr id="6" name="Metin kutusu 5"/>
          <p:cNvSpPr txBox="1"/>
          <p:nvPr/>
        </p:nvSpPr>
        <p:spPr>
          <a:xfrm>
            <a:off x="628650" y="4502727"/>
            <a:ext cx="8002732" cy="523220"/>
          </a:xfrm>
          <a:prstGeom prst="rect">
            <a:avLst/>
          </a:prstGeom>
          <a:noFill/>
        </p:spPr>
        <p:txBody>
          <a:bodyPr wrap="square" rtlCol="0">
            <a:spAutoFit/>
          </a:bodyPr>
          <a:lstStyle/>
          <a:p>
            <a:pPr algn="ctr"/>
            <a:r>
              <a:rPr lang="tr-TR" sz="2800" dirty="0"/>
              <a:t>III. BÖLÜM YATIRIM VE EKONOMİK BÜYÜME</a:t>
            </a:r>
          </a:p>
        </p:txBody>
      </p:sp>
    </p:spTree>
    <p:extLst>
      <p:ext uri="{BB962C8B-B14F-4D97-AF65-F5344CB8AC3E}">
        <p14:creationId xmlns:p14="http://schemas.microsoft.com/office/powerpoint/2010/main" val="717296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u="sng" dirty="0">
                <a:solidFill>
                  <a:srgbClr val="FF0000"/>
                </a:solidFill>
              </a:rPr>
              <a:t>Dünya çapında yapılan kapsamlı bir ankette</a:t>
            </a:r>
          </a:p>
        </p:txBody>
      </p:sp>
      <p:sp>
        <p:nvSpPr>
          <p:cNvPr id="3" name="İçerik Yer Tutucusu 2"/>
          <p:cNvSpPr>
            <a:spLocks noGrp="1"/>
          </p:cNvSpPr>
          <p:nvPr>
            <p:ph idx="1"/>
          </p:nvPr>
        </p:nvSpPr>
        <p:spPr>
          <a:xfrm>
            <a:off x="571500" y="1914525"/>
            <a:ext cx="7886700" cy="4351338"/>
          </a:xfrm>
        </p:spPr>
        <p:txBody>
          <a:bodyPr>
            <a:normAutofit fontScale="85000" lnSpcReduction="20000"/>
          </a:bodyPr>
          <a:lstStyle/>
          <a:p>
            <a:r>
              <a:rPr lang="tr-TR" dirty="0" smtClean="0"/>
              <a:t>İnsanlar  </a:t>
            </a:r>
            <a:r>
              <a:rPr lang="tr-TR" dirty="0"/>
              <a:t>sağlıklarını bir numaralı öncelik olarak değerlendirdi. </a:t>
            </a:r>
            <a:endParaRPr lang="tr-TR" dirty="0" smtClean="0"/>
          </a:p>
          <a:p>
            <a:r>
              <a:rPr lang="tr-TR" dirty="0" smtClean="0"/>
              <a:t>Sağlık</a:t>
            </a:r>
            <a:r>
              <a:rPr lang="tr-TR" dirty="0"/>
              <a:t>, mutlu bir aile hayatından ya da işten ya da barış içinde yaşamaktan daha değerliydi. </a:t>
            </a:r>
            <a:endParaRPr lang="tr-TR" dirty="0" smtClean="0"/>
          </a:p>
          <a:p>
            <a:endParaRPr lang="tr-TR" dirty="0" smtClean="0"/>
          </a:p>
          <a:p>
            <a:endParaRPr lang="tr-TR" dirty="0" smtClean="0"/>
          </a:p>
          <a:p>
            <a:pPr marL="0" indent="0">
              <a:buNone/>
            </a:pPr>
            <a:endParaRPr lang="tr-TR" sz="1800" dirty="0" smtClean="0"/>
          </a:p>
          <a:p>
            <a:pPr marL="0" indent="0" algn="just">
              <a:lnSpc>
                <a:spcPct val="170000"/>
              </a:lnSpc>
              <a:buNone/>
            </a:pPr>
            <a:endParaRPr lang="tr-TR" sz="1400" dirty="0" smtClean="0">
              <a:solidFill>
                <a:srgbClr val="FF0000"/>
              </a:solidFill>
            </a:endParaRPr>
          </a:p>
          <a:p>
            <a:pPr marL="0" indent="0" algn="just">
              <a:lnSpc>
                <a:spcPct val="170000"/>
              </a:lnSpc>
              <a:buNone/>
            </a:pPr>
            <a:endParaRPr lang="tr-TR" sz="1400" dirty="0">
              <a:solidFill>
                <a:srgbClr val="FF0000"/>
              </a:solidFill>
            </a:endParaRPr>
          </a:p>
          <a:p>
            <a:pPr marL="0" indent="0" algn="just">
              <a:lnSpc>
                <a:spcPct val="170000"/>
              </a:lnSpc>
              <a:buNone/>
            </a:pPr>
            <a:r>
              <a:rPr lang="en-US" sz="1400" dirty="0" smtClean="0">
                <a:solidFill>
                  <a:srgbClr val="FF0000"/>
                </a:solidFill>
              </a:rPr>
              <a:t>Gallup </a:t>
            </a:r>
            <a:r>
              <a:rPr lang="en-US" sz="1400" dirty="0">
                <a:solidFill>
                  <a:srgbClr val="FF0000"/>
                </a:solidFill>
              </a:rPr>
              <a:t>International Millennium Survey, www.gallup-international.com/. At the turn of the millennium, 50,000 people in 60 countries were asked to </a:t>
            </a:r>
            <a:r>
              <a:rPr lang="en-US" sz="1400" dirty="0" err="1" smtClean="0">
                <a:solidFill>
                  <a:srgbClr val="FF0000"/>
                </a:solidFill>
              </a:rPr>
              <a:t>rate“the</a:t>
            </a:r>
            <a:r>
              <a:rPr lang="en-US" sz="1400" dirty="0" smtClean="0">
                <a:solidFill>
                  <a:srgbClr val="FF0000"/>
                </a:solidFill>
              </a:rPr>
              <a:t> </a:t>
            </a:r>
            <a:r>
              <a:rPr lang="en-US" sz="1400" dirty="0">
                <a:solidFill>
                  <a:srgbClr val="FF0000"/>
                </a:solidFill>
              </a:rPr>
              <a:t>most important things in life.” “Good health” topped the list for 44% of the respondents, followed by “happy family life” (38%), “employment” (27</a:t>
            </a:r>
            <a:r>
              <a:rPr lang="en-US" sz="1400" dirty="0" smtClean="0">
                <a:solidFill>
                  <a:srgbClr val="FF0000"/>
                </a:solidFill>
              </a:rPr>
              <a:t>%),and </a:t>
            </a:r>
            <a:r>
              <a:rPr lang="en-US" sz="1400" dirty="0">
                <a:solidFill>
                  <a:srgbClr val="FF0000"/>
                </a:solidFill>
              </a:rPr>
              <a:t>“live in a country without war” (17%).</a:t>
            </a:r>
            <a:endParaRPr lang="tr-TR" sz="1400" dirty="0">
              <a:solidFill>
                <a:srgbClr val="FF0000"/>
              </a:solidFill>
            </a:endParaRPr>
          </a:p>
        </p:txBody>
      </p:sp>
      <p:sp>
        <p:nvSpPr>
          <p:cNvPr id="5" name="Aşağı Ok 4"/>
          <p:cNvSpPr/>
          <p:nvPr/>
        </p:nvSpPr>
        <p:spPr>
          <a:xfrm>
            <a:off x="3588328" y="1177636"/>
            <a:ext cx="512618" cy="647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91691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smtClean="0"/>
              <a:t>III. BÖLÜM YATIRIM </a:t>
            </a:r>
            <a:r>
              <a:rPr lang="tr-TR" sz="2800" dirty="0"/>
              <a:t>VE EKONOMİK BÜYÜME</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Sağlığa </a:t>
            </a:r>
            <a:r>
              <a:rPr lang="tr-TR" dirty="0"/>
              <a:t>yatırım, birçok ülkede ülke kaynaklarına maliyet yükü olarak görülmüştür. </a:t>
            </a:r>
            <a:endParaRPr lang="tr-TR" dirty="0" smtClean="0"/>
          </a:p>
          <a:p>
            <a:endParaRPr lang="tr-TR" dirty="0" smtClean="0"/>
          </a:p>
          <a:p>
            <a:r>
              <a:rPr lang="tr-TR" dirty="0" smtClean="0"/>
              <a:t>Sağlık  </a:t>
            </a:r>
            <a:r>
              <a:rPr lang="tr-TR" dirty="0"/>
              <a:t>sektörüne yönelik ekonomik kısıtlama ve verimliliğe odaklanma konusu önemli bir problem olmuştur. </a:t>
            </a:r>
            <a:endParaRPr lang="tr-TR" dirty="0" smtClean="0"/>
          </a:p>
          <a:p>
            <a:endParaRPr lang="tr-TR" dirty="0" smtClean="0"/>
          </a:p>
          <a:p>
            <a:endParaRPr lang="tr-TR" dirty="0" smtClean="0"/>
          </a:p>
        </p:txBody>
      </p:sp>
    </p:spTree>
    <p:extLst>
      <p:ext uri="{BB962C8B-B14F-4D97-AF65-F5344CB8AC3E}">
        <p14:creationId xmlns:p14="http://schemas.microsoft.com/office/powerpoint/2010/main" val="789678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55650" y="1812925"/>
            <a:ext cx="7886700" cy="4351338"/>
          </a:xfrm>
        </p:spPr>
        <p:txBody>
          <a:bodyPr>
            <a:normAutofit fontScale="70000" lnSpcReduction="20000"/>
          </a:bodyPr>
          <a:lstStyle/>
          <a:p>
            <a:r>
              <a:rPr lang="tr-TR" dirty="0"/>
              <a:t>Y</a:t>
            </a:r>
            <a:r>
              <a:rPr lang="tr-TR" dirty="0" smtClean="0"/>
              <a:t>aşam süresi 50 yıldan 70  yıla yükseldiğinde ekonomik </a:t>
            </a:r>
            <a:r>
              <a:rPr lang="tr-TR" dirty="0"/>
              <a:t>büyüme oranını yıllık % 1,4 oranında artırmaktadır. </a:t>
            </a:r>
            <a:endParaRPr lang="tr-TR" dirty="0" smtClean="0"/>
          </a:p>
          <a:p>
            <a:endParaRPr lang="tr-TR" dirty="0" smtClean="0"/>
          </a:p>
          <a:p>
            <a:endParaRPr lang="tr-TR" dirty="0" smtClean="0"/>
          </a:p>
          <a:p>
            <a:r>
              <a:rPr lang="tr-TR" dirty="0" smtClean="0"/>
              <a:t>Sıtmada </a:t>
            </a:r>
            <a:r>
              <a:rPr lang="tr-TR" dirty="0"/>
              <a:t>% 10'luk bir azalma yıllık % 0,3'lük ekonomik bir artışla ilişkilidir. </a:t>
            </a:r>
            <a:endParaRPr lang="tr-TR" dirty="0" smtClean="0"/>
          </a:p>
          <a:p>
            <a:endParaRPr lang="tr-TR" dirty="0" smtClean="0"/>
          </a:p>
          <a:p>
            <a:endParaRPr lang="tr-TR" dirty="0"/>
          </a:p>
          <a:p>
            <a:r>
              <a:rPr lang="tr-TR" dirty="0" smtClean="0"/>
              <a:t>Sağlık </a:t>
            </a:r>
            <a:r>
              <a:rPr lang="tr-TR" dirty="0"/>
              <a:t>bir insan hakkıdır ve sağlık, ekonominin omurgasıdır çünkü sağlık yoksa iş yoktur sağlık yoksa servet yoktur. </a:t>
            </a:r>
          </a:p>
          <a:p>
            <a:endParaRPr lang="tr-TR" dirty="0"/>
          </a:p>
          <a:p>
            <a:endParaRPr lang="tr-TR" sz="1400" dirty="0" smtClean="0"/>
          </a:p>
          <a:p>
            <a:pPr marL="0" indent="0" algn="just">
              <a:lnSpc>
                <a:spcPct val="170000"/>
              </a:lnSpc>
              <a:buNone/>
            </a:pPr>
            <a:r>
              <a:rPr lang="en-US" sz="1400" dirty="0" err="1" smtClean="0">
                <a:solidFill>
                  <a:srgbClr val="FF0000"/>
                </a:solidFill>
              </a:rPr>
              <a:t>Kapferer</a:t>
            </a:r>
            <a:r>
              <a:rPr lang="en-US" sz="1400" dirty="0">
                <a:solidFill>
                  <a:srgbClr val="FF0000"/>
                </a:solidFill>
              </a:rPr>
              <a:t>, S. </a:t>
            </a:r>
            <a:r>
              <a:rPr lang="en-US" sz="1400" dirty="0" err="1">
                <a:solidFill>
                  <a:srgbClr val="FF0000"/>
                </a:solidFill>
              </a:rPr>
              <a:t>Te</a:t>
            </a:r>
            <a:r>
              <a:rPr lang="en-US" sz="1400" dirty="0">
                <a:solidFill>
                  <a:srgbClr val="FF0000"/>
                </a:solidFill>
              </a:rPr>
              <a:t> importance of </a:t>
            </a:r>
            <a:r>
              <a:rPr lang="en-US" sz="1400" dirty="0" smtClean="0">
                <a:solidFill>
                  <a:srgbClr val="FF0000"/>
                </a:solidFill>
              </a:rPr>
              <a:t>investing</a:t>
            </a:r>
            <a:r>
              <a:rPr lang="tr-TR" sz="1400" dirty="0" smtClean="0">
                <a:solidFill>
                  <a:srgbClr val="FF0000"/>
                </a:solidFill>
              </a:rPr>
              <a:t> </a:t>
            </a:r>
            <a:r>
              <a:rPr lang="en-US" sz="1400" dirty="0" smtClean="0">
                <a:solidFill>
                  <a:srgbClr val="FF0000"/>
                </a:solidFill>
              </a:rPr>
              <a:t>in </a:t>
            </a:r>
            <a:r>
              <a:rPr lang="en-US" sz="1400" dirty="0">
                <a:solidFill>
                  <a:srgbClr val="FF0000"/>
                </a:solidFill>
              </a:rPr>
              <a:t>health. 2015 [cited 2017 6 October</a:t>
            </a:r>
            <a:r>
              <a:rPr lang="en-US" sz="1400" dirty="0" smtClean="0">
                <a:solidFill>
                  <a:srgbClr val="FF0000"/>
                </a:solidFill>
              </a:rPr>
              <a:t>];</a:t>
            </a:r>
            <a:r>
              <a:rPr lang="tr-TR" sz="1400" dirty="0" smtClean="0">
                <a:solidFill>
                  <a:srgbClr val="FF0000"/>
                </a:solidFill>
              </a:rPr>
              <a:t> </a:t>
            </a:r>
            <a:r>
              <a:rPr lang="en-US" sz="1400" dirty="0" smtClean="0">
                <a:solidFill>
                  <a:srgbClr val="FF0000"/>
                </a:solidFill>
              </a:rPr>
              <a:t>Available </a:t>
            </a:r>
            <a:r>
              <a:rPr lang="en-US" sz="1400" dirty="0">
                <a:solidFill>
                  <a:srgbClr val="FF0000"/>
                </a:solidFill>
              </a:rPr>
              <a:t>from: https://</a:t>
            </a:r>
            <a:r>
              <a:rPr lang="en-US" sz="1400" dirty="0" smtClean="0">
                <a:solidFill>
                  <a:srgbClr val="FF0000"/>
                </a:solidFill>
              </a:rPr>
              <a:t>www.weforum.org/agenda/2015/12/the-importance-of-investingin-health</a:t>
            </a:r>
            <a:endParaRPr lang="tr-TR" sz="1400" dirty="0">
              <a:solidFill>
                <a:srgbClr val="FF0000"/>
              </a:solidFill>
            </a:endParaRPr>
          </a:p>
        </p:txBody>
      </p:sp>
    </p:spTree>
    <p:extLst>
      <p:ext uri="{BB962C8B-B14F-4D97-AF65-F5344CB8AC3E}">
        <p14:creationId xmlns:p14="http://schemas.microsoft.com/office/powerpoint/2010/main" val="1272345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solidFill>
                  <a:srgbClr val="FF0000"/>
                </a:solidFill>
              </a:rPr>
              <a:t>      Bakım </a:t>
            </a:r>
            <a:r>
              <a:rPr lang="tr-TR" sz="2800" b="1" dirty="0">
                <a:solidFill>
                  <a:srgbClr val="FF0000"/>
                </a:solidFill>
              </a:rPr>
              <a:t>hizmetlerine erişimi iyileştiren üç politika </a:t>
            </a:r>
          </a:p>
        </p:txBody>
      </p:sp>
      <p:sp>
        <p:nvSpPr>
          <p:cNvPr id="3" name="İçerik Yer Tutucusu 2"/>
          <p:cNvSpPr>
            <a:spLocks noGrp="1"/>
          </p:cNvSpPr>
          <p:nvPr>
            <p:ph type="body" idx="1"/>
          </p:nvPr>
        </p:nvSpPr>
        <p:spPr/>
        <p:txBody>
          <a:bodyPr>
            <a:noAutofit/>
          </a:bodyPr>
          <a:lstStyle/>
          <a:p>
            <a:pPr algn="ctr"/>
            <a:r>
              <a:rPr lang="tr-TR" b="1" dirty="0" smtClean="0"/>
              <a:t>Evrensel </a:t>
            </a:r>
            <a:r>
              <a:rPr lang="tr-TR" b="1" dirty="0"/>
              <a:t>Sağlık Kapsamı; </a:t>
            </a:r>
            <a:endParaRPr lang="tr-TR" b="1" dirty="0" smtClean="0"/>
          </a:p>
          <a:p>
            <a:pPr algn="ctr"/>
            <a:endParaRPr lang="tr-TR" b="1" dirty="0" smtClean="0"/>
          </a:p>
          <a:p>
            <a:pPr algn="ctr"/>
            <a:r>
              <a:rPr lang="tr-TR" b="1" dirty="0" smtClean="0"/>
              <a:t>İnsan </a:t>
            </a:r>
            <a:r>
              <a:rPr lang="tr-TR" b="1" dirty="0"/>
              <a:t>Odaklı Bakım; </a:t>
            </a:r>
          </a:p>
          <a:p>
            <a:pPr algn="ctr"/>
            <a:endParaRPr lang="tr-TR" b="1" dirty="0" smtClean="0"/>
          </a:p>
          <a:p>
            <a:pPr algn="ctr"/>
            <a:r>
              <a:rPr lang="tr-TR" b="1" dirty="0" smtClean="0"/>
              <a:t>İnsan </a:t>
            </a:r>
            <a:r>
              <a:rPr lang="tr-TR" b="1" dirty="0"/>
              <a:t>Sağlığı Kaynakları</a:t>
            </a:r>
          </a:p>
        </p:txBody>
      </p:sp>
      <p:pic>
        <p:nvPicPr>
          <p:cNvPr id="4" name="Resim 3"/>
          <p:cNvPicPr>
            <a:picLocks noChangeAspect="1"/>
          </p:cNvPicPr>
          <p:nvPr/>
        </p:nvPicPr>
        <p:blipFill>
          <a:blip r:embed="rId2"/>
          <a:stretch>
            <a:fillRect/>
          </a:stretch>
        </p:blipFill>
        <p:spPr>
          <a:xfrm>
            <a:off x="1280246" y="248518"/>
            <a:ext cx="6029325" cy="3257550"/>
          </a:xfrm>
          <a:prstGeom prst="rect">
            <a:avLst/>
          </a:prstGeom>
        </p:spPr>
      </p:pic>
    </p:spTree>
    <p:extLst>
      <p:ext uri="{BB962C8B-B14F-4D97-AF65-F5344CB8AC3E}">
        <p14:creationId xmlns:p14="http://schemas.microsoft.com/office/powerpoint/2010/main" val="2680289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Evrensel Sağlık Kapsamı (UHC)</a:t>
            </a:r>
            <a:endParaRPr lang="tr-TR" sz="2800" b="1" dirty="0"/>
          </a:p>
        </p:txBody>
      </p:sp>
      <p:sp>
        <p:nvSpPr>
          <p:cNvPr id="3" name="İçerik Yer Tutucusu 2"/>
          <p:cNvSpPr>
            <a:spLocks noGrp="1"/>
          </p:cNvSpPr>
          <p:nvPr>
            <p:ph idx="1"/>
          </p:nvPr>
        </p:nvSpPr>
        <p:spPr/>
        <p:txBody>
          <a:bodyPr>
            <a:normAutofit fontScale="92500" lnSpcReduction="10000"/>
          </a:bodyPr>
          <a:lstStyle/>
          <a:p>
            <a:r>
              <a:rPr lang="tr-TR" dirty="0"/>
              <a:t>Uygun şekilde uygulandığında, </a:t>
            </a:r>
            <a:r>
              <a:rPr lang="tr-TR" dirty="0" smtClean="0"/>
              <a:t>her </a:t>
            </a:r>
            <a:r>
              <a:rPr lang="tr-TR" dirty="0"/>
              <a:t>vatandaşın ödeme kabiliyetine bakılmaksızın bakım hizmetlerine erişmesini sağlar. </a:t>
            </a:r>
            <a:endParaRPr lang="tr-TR" dirty="0" smtClean="0"/>
          </a:p>
          <a:p>
            <a:endParaRPr lang="tr-TR" dirty="0" smtClean="0"/>
          </a:p>
          <a:p>
            <a:r>
              <a:rPr lang="tr-TR" dirty="0" smtClean="0"/>
              <a:t>UHC</a:t>
            </a:r>
            <a:r>
              <a:rPr lang="tr-TR" dirty="0"/>
              <a:t>, dünyadaki 195 ülkeden 60'ında başarılı bir şekilde uygulanmıştır, </a:t>
            </a:r>
            <a:endParaRPr lang="tr-TR" dirty="0" smtClean="0"/>
          </a:p>
          <a:p>
            <a:endParaRPr lang="tr-TR" dirty="0"/>
          </a:p>
          <a:p>
            <a:r>
              <a:rPr lang="tr-TR" dirty="0" smtClean="0"/>
              <a:t>DSÖ </a:t>
            </a:r>
            <a:r>
              <a:rPr lang="tr-TR" dirty="0"/>
              <a:t>ve Dünya Bankası, 400 milyon kişinin temel sağlık hizmetlerine erişiminin olmadığını ve dünya nüfusunun% 40'ının sağlık sigortası kapsamı dışında yaşadığını tahmin etmektedir</a:t>
            </a:r>
          </a:p>
        </p:txBody>
      </p:sp>
    </p:spTree>
    <p:extLst>
      <p:ext uri="{BB962C8B-B14F-4D97-AF65-F5344CB8AC3E}">
        <p14:creationId xmlns:p14="http://schemas.microsoft.com/office/powerpoint/2010/main" val="3128752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UHC, Sürdürülebilir Kalkınma Hedefleri kapsamında bir alt hedef olarak benimsenmiştir, </a:t>
            </a:r>
            <a:endParaRPr lang="tr-TR" dirty="0" smtClean="0"/>
          </a:p>
          <a:p>
            <a:pPr marL="0" indent="0">
              <a:buNone/>
            </a:pPr>
            <a:endParaRPr lang="tr-TR" dirty="0" smtClean="0"/>
          </a:p>
          <a:p>
            <a:r>
              <a:rPr lang="tr-TR" dirty="0"/>
              <a:t>B</a:t>
            </a:r>
            <a:r>
              <a:rPr lang="tr-TR" dirty="0" smtClean="0"/>
              <a:t>ütün </a:t>
            </a:r>
            <a:r>
              <a:rPr lang="tr-TR" dirty="0"/>
              <a:t>BM üyesi ülkeler 2030 yılında uygulamaya koymayı hedefleyecektir. </a:t>
            </a:r>
            <a:endParaRPr lang="tr-TR" dirty="0" smtClean="0"/>
          </a:p>
          <a:p>
            <a:endParaRPr lang="tr-TR" dirty="0"/>
          </a:p>
          <a:p>
            <a:r>
              <a:rPr lang="tr-TR" dirty="0" smtClean="0"/>
              <a:t>Bu</a:t>
            </a:r>
            <a:r>
              <a:rPr lang="tr-TR" dirty="0"/>
              <a:t>, başarılması gereken iddialı bir hedeftir, ancak küresel sağlık üzerinde büyük bir etkisi </a:t>
            </a:r>
            <a:r>
              <a:rPr lang="tr-TR" dirty="0" smtClean="0"/>
              <a:t>olacaktır</a:t>
            </a:r>
            <a:endParaRPr lang="tr-TR" dirty="0"/>
          </a:p>
        </p:txBody>
      </p:sp>
    </p:spTree>
    <p:extLst>
      <p:ext uri="{BB962C8B-B14F-4D97-AF65-F5344CB8AC3E}">
        <p14:creationId xmlns:p14="http://schemas.microsoft.com/office/powerpoint/2010/main" val="3244043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t> İnsan Odaklı </a:t>
            </a:r>
            <a:r>
              <a:rPr lang="tr-TR" sz="2800" b="1" dirty="0" smtClean="0"/>
              <a:t>Bakım</a:t>
            </a:r>
            <a:endParaRPr lang="tr-TR" sz="2800" b="1" dirty="0"/>
          </a:p>
        </p:txBody>
      </p:sp>
      <p:sp>
        <p:nvSpPr>
          <p:cNvPr id="3" name="İçerik Yer Tutucusu 2"/>
          <p:cNvSpPr>
            <a:spLocks noGrp="1"/>
          </p:cNvSpPr>
          <p:nvPr>
            <p:ph idx="1"/>
          </p:nvPr>
        </p:nvSpPr>
        <p:spPr>
          <a:xfrm>
            <a:off x="628650" y="1454727"/>
            <a:ext cx="7886700" cy="4722236"/>
          </a:xfrm>
        </p:spPr>
        <p:txBody>
          <a:bodyPr>
            <a:normAutofit fontScale="92500" lnSpcReduction="10000"/>
          </a:bodyPr>
          <a:lstStyle/>
          <a:p>
            <a:pPr marL="0" indent="0">
              <a:buNone/>
            </a:pPr>
            <a:endParaRPr lang="tr-TR" dirty="0" smtClean="0"/>
          </a:p>
          <a:p>
            <a:r>
              <a:rPr lang="tr-TR" dirty="0"/>
              <a:t>İnsan odaklı bakım çoğu </a:t>
            </a:r>
            <a:r>
              <a:rPr lang="tr-TR" dirty="0" smtClean="0"/>
              <a:t>sağlık </a:t>
            </a:r>
            <a:r>
              <a:rPr lang="tr-TR" dirty="0"/>
              <a:t>hizmetinin moda sözcüğü </a:t>
            </a:r>
            <a:r>
              <a:rPr lang="tr-TR" dirty="0" smtClean="0"/>
              <a:t>. </a:t>
            </a:r>
          </a:p>
          <a:p>
            <a:endParaRPr lang="tr-TR" dirty="0"/>
          </a:p>
          <a:p>
            <a:r>
              <a:rPr lang="tr-TR" dirty="0" smtClean="0"/>
              <a:t>Fakat </a:t>
            </a:r>
            <a:r>
              <a:rPr lang="tr-TR" dirty="0"/>
              <a:t>çoğu çalışmanın da gösterdiği gibi, bundan oldukça </a:t>
            </a:r>
            <a:r>
              <a:rPr lang="tr-TR" dirty="0" smtClean="0"/>
              <a:t>uzaktayız.</a:t>
            </a:r>
          </a:p>
          <a:p>
            <a:endParaRPr lang="tr-TR" dirty="0" smtClean="0"/>
          </a:p>
          <a:p>
            <a:r>
              <a:rPr lang="tr-TR" dirty="0" smtClean="0"/>
              <a:t>Sağlık sistemlerinin </a:t>
            </a:r>
            <a:r>
              <a:rPr lang="tr-TR" dirty="0"/>
              <a:t>performansı analiz edildiğinde, odak nokta bakım alan insanların deneyim ve sonuçlarından ziyade yataklara ve personele harcanan para gibi kolayca ölçülebilir göstergeler ve somut olma eğilimindedir. </a:t>
            </a:r>
          </a:p>
        </p:txBody>
      </p:sp>
    </p:spTree>
    <p:extLst>
      <p:ext uri="{BB962C8B-B14F-4D97-AF65-F5344CB8AC3E}">
        <p14:creationId xmlns:p14="http://schemas.microsoft.com/office/powerpoint/2010/main" val="2229989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İnsan merkezli bakım insan haklarına bağlıdır. </a:t>
            </a:r>
            <a:endParaRPr lang="tr-TR" dirty="0" smtClean="0"/>
          </a:p>
          <a:p>
            <a:r>
              <a:rPr lang="tr-TR" dirty="0" smtClean="0"/>
              <a:t>Onurunun korur, </a:t>
            </a:r>
          </a:p>
          <a:p>
            <a:r>
              <a:rPr lang="tr-TR" dirty="0"/>
              <a:t>A</a:t>
            </a:r>
            <a:r>
              <a:rPr lang="tr-TR" dirty="0" smtClean="0"/>
              <a:t>yrımcılık yapmaz , </a:t>
            </a:r>
          </a:p>
          <a:p>
            <a:r>
              <a:rPr lang="tr-TR" dirty="0" smtClean="0"/>
              <a:t>Katılımı sağlar</a:t>
            </a:r>
            <a:endParaRPr lang="tr-TR" dirty="0"/>
          </a:p>
          <a:p>
            <a:r>
              <a:rPr lang="tr-TR" dirty="0" smtClean="0"/>
              <a:t>Erişim , </a:t>
            </a:r>
            <a:r>
              <a:rPr lang="tr-TR" dirty="0"/>
              <a:t>eşitlik ve eşitlik </a:t>
            </a:r>
            <a:r>
              <a:rPr lang="tr-TR" dirty="0" smtClean="0"/>
              <a:t>ortaklığı</a:t>
            </a:r>
            <a:r>
              <a:rPr lang="tr-TR" dirty="0"/>
              <a:t> </a:t>
            </a:r>
            <a:r>
              <a:rPr lang="tr-TR" dirty="0" smtClean="0"/>
              <a:t>sağlar.</a:t>
            </a:r>
          </a:p>
        </p:txBody>
      </p:sp>
    </p:spTree>
    <p:extLst>
      <p:ext uri="{BB962C8B-B14F-4D97-AF65-F5344CB8AC3E}">
        <p14:creationId xmlns:p14="http://schemas.microsoft.com/office/powerpoint/2010/main" val="234678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
            </a:r>
            <a:br>
              <a:rPr lang="tr-TR" b="1" dirty="0" smtClean="0"/>
            </a:br>
            <a:r>
              <a:rPr lang="tr-TR" b="1" dirty="0" smtClean="0"/>
              <a:t>ICN 2018 TEMASI</a:t>
            </a:r>
            <a:endParaRPr lang="tr-TR" b="1" dirty="0"/>
          </a:p>
        </p:txBody>
      </p:sp>
      <p:sp>
        <p:nvSpPr>
          <p:cNvPr id="3" name="İçerik Yer Tutucusu 2"/>
          <p:cNvSpPr>
            <a:spLocks noGrp="1"/>
          </p:cNvSpPr>
          <p:nvPr>
            <p:ph idx="1"/>
          </p:nvPr>
        </p:nvSpPr>
        <p:spPr/>
        <p:txBody>
          <a:bodyPr/>
          <a:lstStyle/>
          <a:p>
            <a:pPr marL="0" indent="0" algn="ctr">
              <a:buNone/>
            </a:pPr>
            <a:endParaRPr lang="tr-TR" b="1" dirty="0" smtClean="0"/>
          </a:p>
          <a:p>
            <a:pPr marL="0" indent="0" algn="ctr">
              <a:buNone/>
            </a:pPr>
            <a:endParaRPr lang="tr-TR" b="1" dirty="0"/>
          </a:p>
          <a:p>
            <a:pPr marL="0" indent="0" algn="ctr">
              <a:buNone/>
            </a:pPr>
            <a:r>
              <a:rPr lang="tr-TR" b="1" dirty="0" smtClean="0">
                <a:solidFill>
                  <a:srgbClr val="FF0000"/>
                </a:solidFill>
              </a:rPr>
              <a:t>Hemşireler </a:t>
            </a:r>
            <a:r>
              <a:rPr lang="tr-TR" b="1" dirty="0" smtClean="0"/>
              <a:t>‘Sağlık Bir İnsan Hakkıdır’ Söylemine </a:t>
            </a:r>
            <a:r>
              <a:rPr lang="tr-TR" b="1" dirty="0" smtClean="0">
                <a:solidFill>
                  <a:srgbClr val="FF0000"/>
                </a:solidFill>
              </a:rPr>
              <a:t>Öncü Bir Sestir.</a:t>
            </a:r>
            <a:endParaRPr lang="tr-TR" b="1" dirty="0">
              <a:solidFill>
                <a:srgbClr val="FF0000"/>
              </a:solidFill>
            </a:endParaRPr>
          </a:p>
        </p:txBody>
      </p:sp>
    </p:spTree>
    <p:extLst>
      <p:ext uri="{BB962C8B-B14F-4D97-AF65-F5344CB8AC3E}">
        <p14:creationId xmlns:p14="http://schemas.microsoft.com/office/powerpoint/2010/main" val="4149686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4479" y="1950316"/>
            <a:ext cx="7886700" cy="4351338"/>
          </a:xfrm>
        </p:spPr>
        <p:txBody>
          <a:bodyPr/>
          <a:lstStyle/>
          <a:p>
            <a:r>
              <a:rPr lang="tr-TR" dirty="0" smtClean="0"/>
              <a:t> Ailenize ya da kendinize nasıl bir anlayışta bakım verilmesini isterdiniz?</a:t>
            </a:r>
            <a:endParaRPr lang="tr-TR" dirty="0"/>
          </a:p>
        </p:txBody>
      </p:sp>
    </p:spTree>
    <p:extLst>
      <p:ext uri="{BB962C8B-B14F-4D97-AF65-F5344CB8AC3E}">
        <p14:creationId xmlns:p14="http://schemas.microsoft.com/office/powerpoint/2010/main" val="6133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35651" y="5560125"/>
            <a:ext cx="1285875" cy="55760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7490980" y="3627221"/>
            <a:ext cx="1200150" cy="49876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r>
              <a:rPr lang="tr-TR" b="1" dirty="0"/>
              <a:t>İnsan Sağlığı Kaynakları</a:t>
            </a:r>
            <a:r>
              <a:rPr lang="tr-TR" dirty="0"/>
              <a:t/>
            </a:r>
            <a:br>
              <a:rPr lang="tr-TR" dirty="0"/>
            </a:br>
            <a:endParaRPr lang="tr-TR" dirty="0"/>
          </a:p>
        </p:txBody>
      </p:sp>
      <p:sp>
        <p:nvSpPr>
          <p:cNvPr id="3" name="İçerik Yer Tutucusu 2"/>
          <p:cNvSpPr>
            <a:spLocks noGrp="1"/>
          </p:cNvSpPr>
          <p:nvPr>
            <p:ph idx="1"/>
          </p:nvPr>
        </p:nvSpPr>
        <p:spPr>
          <a:xfrm>
            <a:off x="263236" y="1825625"/>
            <a:ext cx="8252114" cy="4351338"/>
          </a:xfrm>
        </p:spPr>
        <p:txBody>
          <a:bodyPr>
            <a:normAutofit/>
          </a:bodyPr>
          <a:lstStyle/>
          <a:p>
            <a:pPr marL="0" indent="0">
              <a:buNone/>
            </a:pPr>
            <a:r>
              <a:rPr lang="tr-TR" dirty="0"/>
              <a:t>Sağlık sistemleri dünya çapında hızla artmakta olan talebi, </a:t>
            </a:r>
            <a:r>
              <a:rPr lang="tr-TR" dirty="0" smtClean="0"/>
              <a:t>tüketici </a:t>
            </a:r>
            <a:r>
              <a:rPr lang="tr-TR" dirty="0"/>
              <a:t>beklentilerini </a:t>
            </a:r>
            <a:r>
              <a:rPr lang="tr-TR" dirty="0" smtClean="0"/>
              <a:t>karşılamak artan </a:t>
            </a:r>
            <a:r>
              <a:rPr lang="tr-TR" dirty="0"/>
              <a:t>harcama oranını ve takip değerini azaltmak için baskı </a:t>
            </a:r>
            <a:r>
              <a:rPr lang="tr-TR" dirty="0" smtClean="0"/>
              <a:t>altındalar.</a:t>
            </a:r>
          </a:p>
          <a:p>
            <a:pPr marL="0" indent="0">
              <a:buNone/>
            </a:pPr>
            <a:endParaRPr lang="tr-TR" dirty="0" smtClean="0"/>
          </a:p>
          <a:p>
            <a:pPr marL="0" indent="0">
              <a:buNone/>
            </a:pPr>
            <a:r>
              <a:rPr lang="tr-TR" dirty="0" smtClean="0"/>
              <a:t>2013          küresel </a:t>
            </a:r>
            <a:r>
              <a:rPr lang="tr-TR" dirty="0"/>
              <a:t>sağlık harcamasındaki büyüme </a:t>
            </a:r>
            <a:r>
              <a:rPr lang="tr-TR" dirty="0" smtClean="0"/>
              <a:t>  %2.6</a:t>
            </a:r>
            <a:endParaRPr lang="tr-TR" dirty="0"/>
          </a:p>
        </p:txBody>
      </p:sp>
      <p:sp>
        <p:nvSpPr>
          <p:cNvPr id="5" name="Oval 4"/>
          <p:cNvSpPr/>
          <p:nvPr/>
        </p:nvSpPr>
        <p:spPr>
          <a:xfrm>
            <a:off x="628650" y="4544291"/>
            <a:ext cx="1504950" cy="36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381125" y="3751913"/>
            <a:ext cx="378402"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63237" y="5163626"/>
            <a:ext cx="8603672" cy="954107"/>
          </a:xfrm>
          <a:prstGeom prst="rect">
            <a:avLst/>
          </a:prstGeom>
          <a:noFill/>
        </p:spPr>
        <p:txBody>
          <a:bodyPr wrap="square" rtlCol="0">
            <a:spAutoFit/>
          </a:bodyPr>
          <a:lstStyle/>
          <a:p>
            <a:r>
              <a:rPr lang="tr-TR" sz="2000" dirty="0" smtClean="0"/>
              <a:t> </a:t>
            </a:r>
            <a:r>
              <a:rPr lang="tr-TR" sz="2800" dirty="0" smtClean="0"/>
              <a:t>2014-2018         küresel </a:t>
            </a:r>
            <a:r>
              <a:rPr lang="tr-TR" sz="2800" dirty="0"/>
              <a:t>sağlık harcamasındaki </a:t>
            </a:r>
            <a:r>
              <a:rPr lang="tr-TR" sz="2800" dirty="0" smtClean="0"/>
              <a:t>büyüme </a:t>
            </a:r>
            <a:r>
              <a:rPr lang="tr-TR" sz="2800" dirty="0"/>
              <a:t>her yıl  %5.3 </a:t>
            </a:r>
          </a:p>
        </p:txBody>
      </p:sp>
      <p:sp>
        <p:nvSpPr>
          <p:cNvPr id="9" name="Sağ Ok 8"/>
          <p:cNvSpPr/>
          <p:nvPr/>
        </p:nvSpPr>
        <p:spPr>
          <a:xfrm>
            <a:off x="2022763" y="5335181"/>
            <a:ext cx="651164" cy="1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545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Finansal maliyetlerin başında sağlık çalışanlarının tedariki gelmektedir. </a:t>
            </a:r>
            <a:endParaRPr lang="tr-TR" dirty="0" smtClean="0"/>
          </a:p>
          <a:p>
            <a:endParaRPr lang="tr-TR" dirty="0" smtClean="0"/>
          </a:p>
          <a:p>
            <a:r>
              <a:rPr lang="tr-TR" dirty="0" smtClean="0"/>
              <a:t>2030’a </a:t>
            </a:r>
            <a:r>
              <a:rPr lang="tr-TR" dirty="0"/>
              <a:t>kadar, </a:t>
            </a:r>
            <a:r>
              <a:rPr lang="tr-TR" b="1" u="sng" dirty="0">
                <a:solidFill>
                  <a:srgbClr val="FF0000"/>
                </a:solidFill>
              </a:rPr>
              <a:t>40 milyon </a:t>
            </a:r>
            <a:r>
              <a:rPr lang="tr-TR" dirty="0"/>
              <a:t>sağlık hizmeti </a:t>
            </a:r>
            <a:r>
              <a:rPr lang="tr-TR" dirty="0" smtClean="0"/>
              <a:t>iş gücü </a:t>
            </a:r>
            <a:r>
              <a:rPr lang="tr-TR" dirty="0"/>
              <a:t>daha oluşturulması gerekeceği tahmin ediliyor. </a:t>
            </a:r>
            <a:endParaRPr lang="tr-TR" dirty="0" smtClean="0"/>
          </a:p>
          <a:p>
            <a:endParaRPr lang="tr-TR" dirty="0"/>
          </a:p>
          <a:p>
            <a:r>
              <a:rPr lang="tr-TR" dirty="0" smtClean="0"/>
              <a:t>Mevcut </a:t>
            </a:r>
            <a:r>
              <a:rPr lang="tr-TR" dirty="0"/>
              <a:t>stratejiler altında, tahmini iş gücü eksikliği yaklaşık </a:t>
            </a:r>
            <a:r>
              <a:rPr lang="tr-TR" b="1" u="sng" dirty="0">
                <a:solidFill>
                  <a:srgbClr val="FF0000"/>
                </a:solidFill>
              </a:rPr>
              <a:t>18 milyon </a:t>
            </a:r>
            <a:r>
              <a:rPr lang="tr-TR" dirty="0"/>
              <a:t>olacaktır.</a:t>
            </a:r>
          </a:p>
        </p:txBody>
      </p:sp>
    </p:spTree>
    <p:extLst>
      <p:ext uri="{BB962C8B-B14F-4D97-AF65-F5344CB8AC3E}">
        <p14:creationId xmlns:p14="http://schemas.microsoft.com/office/powerpoint/2010/main" val="4077678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13100" y="3358754"/>
            <a:ext cx="977900" cy="406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438150" y="165100"/>
            <a:ext cx="8705850" cy="658413"/>
          </a:xfrm>
        </p:spPr>
        <p:txBody>
          <a:bodyPr>
            <a:normAutofit/>
          </a:bodyPr>
          <a:lstStyle/>
          <a:p>
            <a:r>
              <a:rPr lang="tr-TR" sz="2800" b="1" dirty="0" smtClean="0"/>
              <a:t>Yıllara göre sağlık personelinin sayıları, tüm sektörler, Türkiye</a:t>
            </a:r>
            <a:endParaRPr lang="tr-TR" sz="2800" b="1" dirty="0"/>
          </a:p>
        </p:txBody>
      </p:sp>
      <p:pic>
        <p:nvPicPr>
          <p:cNvPr id="4" name="İçerik Yer Tutucusu 3"/>
          <p:cNvPicPr>
            <a:picLocks noGrp="1" noChangeAspect="1"/>
          </p:cNvPicPr>
          <p:nvPr>
            <p:ph idx="1"/>
          </p:nvPr>
        </p:nvPicPr>
        <p:blipFill>
          <a:blip r:embed="rId2"/>
          <a:stretch>
            <a:fillRect/>
          </a:stretch>
        </p:blipFill>
        <p:spPr>
          <a:xfrm>
            <a:off x="438150" y="1046159"/>
            <a:ext cx="8077200" cy="4853790"/>
          </a:xfrm>
          <a:prstGeom prst="rect">
            <a:avLst/>
          </a:prstGeom>
          <a:solidFill>
            <a:srgbClr val="FF0000"/>
          </a:solidFill>
          <a:ln>
            <a:solidFill>
              <a:srgbClr val="FF0000"/>
            </a:solidFill>
          </a:ln>
        </p:spPr>
      </p:pic>
      <p:sp>
        <p:nvSpPr>
          <p:cNvPr id="8" name="Oval 7"/>
          <p:cNvSpPr/>
          <p:nvPr/>
        </p:nvSpPr>
        <p:spPr>
          <a:xfrm>
            <a:off x="3213100" y="3873500"/>
            <a:ext cx="9779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flipV="1">
            <a:off x="7721600" y="3765154"/>
            <a:ext cx="793750" cy="4639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314700" y="2578100"/>
            <a:ext cx="762000"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7721600" y="2578100"/>
            <a:ext cx="793750"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3314700" y="4927600"/>
            <a:ext cx="87630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7635875" y="4946254"/>
            <a:ext cx="96520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59917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p:cNvPicPr>
            <a:picLocks noGrp="1" noChangeAspect="1"/>
          </p:cNvPicPr>
          <p:nvPr>
            <p:ph idx="1"/>
          </p:nvPr>
        </p:nvPicPr>
        <p:blipFill>
          <a:blip r:embed="rId2"/>
          <a:stretch>
            <a:fillRect/>
          </a:stretch>
        </p:blipFill>
        <p:spPr>
          <a:xfrm>
            <a:off x="802181" y="863600"/>
            <a:ext cx="7717931" cy="4687094"/>
          </a:xfrm>
          <a:prstGeom prst="rect">
            <a:avLst/>
          </a:prstGeom>
        </p:spPr>
      </p:pic>
      <p:sp>
        <p:nvSpPr>
          <p:cNvPr id="11" name="Metin kutusu 10"/>
          <p:cNvSpPr txBox="1"/>
          <p:nvPr/>
        </p:nvSpPr>
        <p:spPr>
          <a:xfrm>
            <a:off x="1117846" y="217269"/>
            <a:ext cx="7086600" cy="646331"/>
          </a:xfrm>
          <a:prstGeom prst="rect">
            <a:avLst/>
          </a:prstGeom>
          <a:noFill/>
        </p:spPr>
        <p:txBody>
          <a:bodyPr wrap="square" rtlCol="0">
            <a:spAutoFit/>
          </a:bodyPr>
          <a:lstStyle/>
          <a:p>
            <a:pPr algn="just"/>
            <a:r>
              <a:rPr lang="tr-TR" dirty="0" err="1" smtClean="0"/>
              <a:t>Türkiyede</a:t>
            </a:r>
            <a:r>
              <a:rPr lang="tr-TR" dirty="0" smtClean="0"/>
              <a:t> 100.000 Kişiye Düşen Toplam Hekim Sayısı, Tüm Sektörler,2002,2014</a:t>
            </a:r>
            <a:endParaRPr lang="tr-TR" dirty="0"/>
          </a:p>
        </p:txBody>
      </p:sp>
    </p:spTree>
    <p:extLst>
      <p:ext uri="{BB962C8B-B14F-4D97-AF65-F5344CB8AC3E}">
        <p14:creationId xmlns:p14="http://schemas.microsoft.com/office/powerpoint/2010/main" val="1074487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a:stretch>
            <a:fillRect/>
          </a:stretch>
        </p:blipFill>
        <p:spPr>
          <a:xfrm>
            <a:off x="728276" y="647700"/>
            <a:ext cx="7787074" cy="5402263"/>
          </a:xfrm>
          <a:prstGeom prst="rect">
            <a:avLst/>
          </a:prstGeom>
        </p:spPr>
      </p:pic>
      <p:sp>
        <p:nvSpPr>
          <p:cNvPr id="7" name="Dikdörtgen 6"/>
          <p:cNvSpPr/>
          <p:nvPr/>
        </p:nvSpPr>
        <p:spPr>
          <a:xfrm>
            <a:off x="728276" y="558800"/>
            <a:ext cx="846524" cy="23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195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28650" y="1690689"/>
            <a:ext cx="7886700" cy="4250509"/>
          </a:xfrm>
          <a:prstGeom prst="rect">
            <a:avLst/>
          </a:prstGeom>
        </p:spPr>
      </p:pic>
      <p:sp>
        <p:nvSpPr>
          <p:cNvPr id="5" name="Aşağı Ok 4"/>
          <p:cNvSpPr/>
          <p:nvPr/>
        </p:nvSpPr>
        <p:spPr>
          <a:xfrm>
            <a:off x="4025900" y="2506663"/>
            <a:ext cx="444500"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8039100" y="3060700"/>
            <a:ext cx="368300" cy="500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628650" y="1690689"/>
            <a:ext cx="882650" cy="34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9002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Dikdörtgen 4"/>
          <p:cNvSpPr/>
          <p:nvPr/>
        </p:nvSpPr>
        <p:spPr>
          <a:xfrm>
            <a:off x="1016000" y="709930"/>
            <a:ext cx="6604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İçerik Yer Tutucusu 3"/>
          <p:cNvPicPr>
            <a:picLocks noGrp="1" noChangeAspect="1"/>
          </p:cNvPicPr>
          <p:nvPr>
            <p:ph idx="1"/>
          </p:nvPr>
        </p:nvPicPr>
        <p:blipFill>
          <a:blip r:embed="rId2"/>
          <a:stretch>
            <a:fillRect/>
          </a:stretch>
        </p:blipFill>
        <p:spPr>
          <a:xfrm>
            <a:off x="876300" y="595630"/>
            <a:ext cx="7213600" cy="5503069"/>
          </a:xfrm>
          <a:prstGeom prst="rect">
            <a:avLst/>
          </a:prstGeom>
        </p:spPr>
      </p:pic>
      <p:sp>
        <p:nvSpPr>
          <p:cNvPr id="6" name="Dikdörtgen 5"/>
          <p:cNvSpPr/>
          <p:nvPr/>
        </p:nvSpPr>
        <p:spPr>
          <a:xfrm>
            <a:off x="876300" y="596900"/>
            <a:ext cx="8001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82293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82600" y="1295400"/>
            <a:ext cx="8280399" cy="4881563"/>
          </a:xfrm>
          <a:prstGeom prst="rect">
            <a:avLst/>
          </a:prstGeom>
        </p:spPr>
      </p:pic>
      <p:sp>
        <p:nvSpPr>
          <p:cNvPr id="5" name="Dikdörtgen 4"/>
          <p:cNvSpPr/>
          <p:nvPr/>
        </p:nvSpPr>
        <p:spPr>
          <a:xfrm>
            <a:off x="812800" y="1384300"/>
            <a:ext cx="825500"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9730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371474"/>
          </a:xfrm>
        </p:spPr>
        <p:txBody>
          <a:bodyPr>
            <a:normAutofit fontScale="90000"/>
          </a:bodyPr>
          <a:lstStyle/>
          <a:p>
            <a:endParaRPr lang="tr-TR" dirty="0"/>
          </a:p>
        </p:txBody>
      </p:sp>
      <p:pic>
        <p:nvPicPr>
          <p:cNvPr id="7" name="İçerik Yer Tutucusu 6"/>
          <p:cNvPicPr>
            <a:picLocks noGrp="1" noChangeAspect="1"/>
          </p:cNvPicPr>
          <p:nvPr>
            <p:ph idx="1"/>
          </p:nvPr>
        </p:nvPicPr>
        <p:blipFill>
          <a:blip r:embed="rId2"/>
          <a:stretch>
            <a:fillRect/>
          </a:stretch>
        </p:blipFill>
        <p:spPr>
          <a:xfrm>
            <a:off x="542925" y="550864"/>
            <a:ext cx="8058150" cy="4884736"/>
          </a:xfrm>
          <a:prstGeom prst="rect">
            <a:avLst/>
          </a:prstGeom>
        </p:spPr>
      </p:pic>
      <p:sp>
        <p:nvSpPr>
          <p:cNvPr id="8" name="Aşağı Ok 7"/>
          <p:cNvSpPr/>
          <p:nvPr/>
        </p:nvSpPr>
        <p:spPr>
          <a:xfrm>
            <a:off x="7823200" y="2190750"/>
            <a:ext cx="692150" cy="596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4572000" y="1409700"/>
            <a:ext cx="3810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542925" y="550864"/>
            <a:ext cx="942975" cy="388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798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825625"/>
            <a:ext cx="8515350" cy="4351338"/>
          </a:xfrm>
        </p:spPr>
        <p:txBody>
          <a:bodyPr/>
          <a:lstStyle/>
          <a:p>
            <a:endParaRPr lang="tr-TR" dirty="0"/>
          </a:p>
        </p:txBody>
      </p:sp>
      <p:sp>
        <p:nvSpPr>
          <p:cNvPr id="4" name="Dikey Kaydırma 3"/>
          <p:cNvSpPr/>
          <p:nvPr/>
        </p:nvSpPr>
        <p:spPr>
          <a:xfrm>
            <a:off x="88900" y="-253999"/>
            <a:ext cx="9194800" cy="711199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tr-TR" sz="2800" dirty="0" smtClean="0">
                <a:solidFill>
                  <a:prstClr val="black"/>
                </a:solidFill>
              </a:rPr>
              <a:t>.</a:t>
            </a:r>
            <a:endParaRPr lang="tr-TR" sz="2800" dirty="0">
              <a:solidFill>
                <a:prstClr val="black"/>
              </a:solidFill>
            </a:endParaRPr>
          </a:p>
        </p:txBody>
      </p:sp>
      <p:sp>
        <p:nvSpPr>
          <p:cNvPr id="6" name="Unvan 5"/>
          <p:cNvSpPr>
            <a:spLocks noGrp="1"/>
          </p:cNvSpPr>
          <p:nvPr>
            <p:ph type="title"/>
          </p:nvPr>
        </p:nvSpPr>
        <p:spPr>
          <a:xfrm>
            <a:off x="1225550" y="500063"/>
            <a:ext cx="7886700" cy="909638"/>
          </a:xfrm>
        </p:spPr>
        <p:txBody>
          <a:bodyPr>
            <a:normAutofit/>
          </a:bodyPr>
          <a:lstStyle/>
          <a:p>
            <a:r>
              <a:rPr lang="tr-TR" sz="3200" b="1" dirty="0"/>
              <a:t>ICN Başkanı’nın  Hemşireler Günü Mesajı</a:t>
            </a:r>
          </a:p>
        </p:txBody>
      </p:sp>
      <p:sp>
        <p:nvSpPr>
          <p:cNvPr id="7" name="Metin kutusu 6"/>
          <p:cNvSpPr txBox="1"/>
          <p:nvPr/>
        </p:nvSpPr>
        <p:spPr>
          <a:xfrm>
            <a:off x="1085850" y="1181100"/>
            <a:ext cx="7054851" cy="4985980"/>
          </a:xfrm>
          <a:prstGeom prst="rect">
            <a:avLst/>
          </a:prstGeom>
          <a:noFill/>
        </p:spPr>
        <p:txBody>
          <a:bodyPr wrap="square" rtlCol="0">
            <a:spAutoFit/>
          </a:bodyPr>
          <a:lstStyle/>
          <a:p>
            <a:pPr algn="just"/>
            <a:r>
              <a:rPr lang="tr-TR" sz="2000" dirty="0" smtClean="0"/>
              <a:t> </a:t>
            </a:r>
            <a:endParaRPr lang="tr-TR" sz="2000" dirty="0" smtClean="0"/>
          </a:p>
          <a:p>
            <a:pPr algn="just"/>
            <a:r>
              <a:rPr lang="tr-TR" sz="2000" dirty="0" smtClean="0"/>
              <a:t>«ICN</a:t>
            </a:r>
            <a:r>
              <a:rPr lang="tr-TR" sz="2000" dirty="0"/>
              <a:t>, sağlığın bir insan hakkı olduğuna inanmakta ve sağlık hizmetlerinde erişiminin önünü açmakta, hemşireleri de bunu sunmanın anahtarı olarak görmektedir. Tüm dünyada  erişilebilir ve uygun fiyatlı sağlık hizmetlerinin yokluğundan dolayı hastalığa yakalanmış bireyler  ve topluluklar mevcuttur. Fakat aynı zamanda sağlık hakkının hemşirelere de  uygulandığını </a:t>
            </a:r>
            <a:r>
              <a:rPr lang="tr-TR" sz="2000" dirty="0" smtClean="0"/>
              <a:t>unutmamalıyız</a:t>
            </a:r>
            <a:r>
              <a:rPr lang="tr-TR" sz="2000" dirty="0" smtClean="0"/>
              <a:t>.</a:t>
            </a:r>
            <a:endParaRPr lang="tr-TR" sz="2000" dirty="0"/>
          </a:p>
          <a:p>
            <a:pPr algn="just"/>
            <a:endParaRPr lang="tr-TR" sz="2000" dirty="0" smtClean="0"/>
          </a:p>
          <a:p>
            <a:pPr algn="just"/>
            <a:r>
              <a:rPr lang="tr-TR" sz="2000" dirty="0" smtClean="0"/>
              <a:t>Hastaların </a:t>
            </a:r>
            <a:r>
              <a:rPr lang="tr-TR" sz="2000" dirty="0"/>
              <a:t>bakımında kalite ve güvenliğinin personelin olumlu çalışma ortamlarına bağlı olduğunu  biliyoruz. Bu da güvenli bir çevrede çalışma hakkı, yeterli ücret, kaynaklara ve eğitime kolay ulaşım anlamına gelmektedir. Hemşirelerin sağlıkla ilgili kararların alınmasında ve politika geliştirme uygulamalarında söz sahibi olması gerekmektedir</a:t>
            </a:r>
            <a:r>
              <a:rPr lang="tr-TR" sz="2000" dirty="0" smtClean="0"/>
              <a:t>.»</a:t>
            </a:r>
            <a:endParaRPr lang="tr-TR" sz="2000" dirty="0"/>
          </a:p>
          <a:p>
            <a:endParaRPr lang="tr-TR" sz="2000" dirty="0" smtClean="0"/>
          </a:p>
          <a:p>
            <a:endParaRPr lang="tr-TR" dirty="0"/>
          </a:p>
        </p:txBody>
      </p:sp>
    </p:spTree>
    <p:extLst>
      <p:ext uri="{BB962C8B-B14F-4D97-AF65-F5344CB8AC3E}">
        <p14:creationId xmlns:p14="http://schemas.microsoft.com/office/powerpoint/2010/main" val="3023715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409574"/>
          </a:xfrm>
        </p:spPr>
        <p:txBody>
          <a:bodyPr>
            <a:normAutofit fontScale="90000"/>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609600" y="1651000"/>
            <a:ext cx="8534400" cy="4849811"/>
          </a:xfrm>
          <a:prstGeom prst="rect">
            <a:avLst/>
          </a:prstGeom>
        </p:spPr>
      </p:pic>
      <p:sp>
        <p:nvSpPr>
          <p:cNvPr id="5" name="Aşağı Ok 4"/>
          <p:cNvSpPr/>
          <p:nvPr/>
        </p:nvSpPr>
        <p:spPr>
          <a:xfrm>
            <a:off x="4241800" y="3149600"/>
            <a:ext cx="241300"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628650" y="1651000"/>
            <a:ext cx="107315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81406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28650" y="1517912"/>
            <a:ext cx="7886700" cy="3264963"/>
          </a:xfrm>
          <a:prstGeom prst="rect">
            <a:avLst/>
          </a:prstGeom>
        </p:spPr>
      </p:pic>
      <p:pic>
        <p:nvPicPr>
          <p:cNvPr id="5" name="Resim 4"/>
          <p:cNvPicPr>
            <a:picLocks noChangeAspect="1"/>
          </p:cNvPicPr>
          <p:nvPr/>
        </p:nvPicPr>
        <p:blipFill>
          <a:blip r:embed="rId3"/>
          <a:stretch>
            <a:fillRect/>
          </a:stretch>
        </p:blipFill>
        <p:spPr>
          <a:xfrm>
            <a:off x="628650" y="5193428"/>
            <a:ext cx="8121650" cy="941544"/>
          </a:xfrm>
          <a:prstGeom prst="rect">
            <a:avLst/>
          </a:prstGeom>
        </p:spPr>
      </p:pic>
      <p:sp>
        <p:nvSpPr>
          <p:cNvPr id="3" name="Dikdörtgen 2"/>
          <p:cNvSpPr/>
          <p:nvPr/>
        </p:nvSpPr>
        <p:spPr>
          <a:xfrm>
            <a:off x="628650" y="1690689"/>
            <a:ext cx="933450" cy="252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73341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smtClean="0"/>
              <a:t>BM (2016) </a:t>
            </a:r>
          </a:p>
          <a:p>
            <a:r>
              <a:rPr lang="tr-TR" dirty="0" smtClean="0"/>
              <a:t>“</a:t>
            </a:r>
            <a:r>
              <a:rPr lang="tr-TR" dirty="0"/>
              <a:t>Sağlık İstihdamı ve Ekonomik Büyüme” adlı raporunda sağlık sektörüne yatırımın ekonomiyi durgunlaştıracağına dair uzun süreli inancı yıktı. </a:t>
            </a:r>
            <a:endParaRPr lang="tr-TR" dirty="0" smtClean="0"/>
          </a:p>
          <a:p>
            <a:endParaRPr lang="tr-TR" dirty="0" smtClean="0"/>
          </a:p>
          <a:p>
            <a:r>
              <a:rPr lang="tr-TR" dirty="0" smtClean="0"/>
              <a:t>Sağlık </a:t>
            </a:r>
            <a:r>
              <a:rPr lang="tr-TR" dirty="0"/>
              <a:t>sektörüne yatırımın daha iyi bir ekonomik istikrarın ve güvenliğin yanı sıra kapsayıcı ekonomik büyüme ve iş yaratımı için koşullar ortaya çıkarabileceği sonucuna </a:t>
            </a:r>
            <a:r>
              <a:rPr lang="tr-TR" dirty="0" smtClean="0"/>
              <a:t>ulaşıldı</a:t>
            </a:r>
          </a:p>
          <a:p>
            <a:pPr marL="0" indent="0">
              <a:buNone/>
            </a:pPr>
            <a:endParaRPr lang="tr-TR" dirty="0" smtClean="0"/>
          </a:p>
          <a:p>
            <a:pPr marL="0" indent="0">
              <a:buNone/>
            </a:pPr>
            <a:endParaRPr lang="tr-TR" sz="1100" dirty="0" smtClean="0">
              <a:solidFill>
                <a:srgbClr val="FF0000"/>
              </a:solidFill>
            </a:endParaRPr>
          </a:p>
          <a:p>
            <a:pPr marL="0" indent="0">
              <a:buNone/>
            </a:pPr>
            <a:r>
              <a:rPr lang="tr-TR" sz="1100" dirty="0">
                <a:solidFill>
                  <a:srgbClr val="FF0000"/>
                </a:solidFill>
              </a:rPr>
              <a:t> </a:t>
            </a:r>
            <a:r>
              <a:rPr lang="tr-TR" sz="1100" dirty="0" smtClean="0">
                <a:solidFill>
                  <a:srgbClr val="FF0000"/>
                </a:solidFill>
              </a:rPr>
              <a:t>              </a:t>
            </a:r>
            <a:r>
              <a:rPr lang="en-US" sz="1100" dirty="0" smtClean="0">
                <a:solidFill>
                  <a:srgbClr val="FF0000"/>
                </a:solidFill>
              </a:rPr>
              <a:t>High-level </a:t>
            </a:r>
            <a:r>
              <a:rPr lang="en-US" sz="1100" dirty="0">
                <a:solidFill>
                  <a:srgbClr val="FF0000"/>
                </a:solidFill>
              </a:rPr>
              <a:t>Commission on Health </a:t>
            </a:r>
            <a:r>
              <a:rPr lang="en-US" sz="1100" dirty="0" smtClean="0">
                <a:solidFill>
                  <a:srgbClr val="FF0000"/>
                </a:solidFill>
              </a:rPr>
              <a:t>Employment</a:t>
            </a:r>
            <a:r>
              <a:rPr lang="tr-TR" sz="1100" dirty="0" smtClean="0">
                <a:solidFill>
                  <a:srgbClr val="FF0000"/>
                </a:solidFill>
              </a:rPr>
              <a:t> </a:t>
            </a:r>
            <a:r>
              <a:rPr lang="en-US" sz="1100" dirty="0" smtClean="0">
                <a:solidFill>
                  <a:srgbClr val="FF0000"/>
                </a:solidFill>
              </a:rPr>
              <a:t>and </a:t>
            </a:r>
            <a:r>
              <a:rPr lang="en-US" sz="1100" dirty="0">
                <a:solidFill>
                  <a:srgbClr val="FF0000"/>
                </a:solidFill>
              </a:rPr>
              <a:t>Economic Growth, Working for Health </a:t>
            </a:r>
            <a:r>
              <a:rPr lang="en-US" sz="1100" dirty="0" smtClean="0">
                <a:solidFill>
                  <a:srgbClr val="FF0000"/>
                </a:solidFill>
              </a:rPr>
              <a:t>and</a:t>
            </a:r>
            <a:r>
              <a:rPr lang="tr-TR" sz="1100" dirty="0" smtClean="0">
                <a:solidFill>
                  <a:srgbClr val="FF0000"/>
                </a:solidFill>
              </a:rPr>
              <a:t> </a:t>
            </a:r>
            <a:r>
              <a:rPr lang="en-US" sz="1100" dirty="0" smtClean="0">
                <a:solidFill>
                  <a:srgbClr val="FF0000"/>
                </a:solidFill>
              </a:rPr>
              <a:t>Growth</a:t>
            </a:r>
            <a:r>
              <a:rPr lang="en-US" sz="1100" dirty="0">
                <a:solidFill>
                  <a:srgbClr val="FF0000"/>
                </a:solidFill>
              </a:rPr>
              <a:t>: Investing in the Health Workforce</a:t>
            </a:r>
            <a:r>
              <a:rPr lang="en-US" sz="1100" dirty="0" smtClean="0">
                <a:solidFill>
                  <a:srgbClr val="FF0000"/>
                </a:solidFill>
              </a:rPr>
              <a:t>.</a:t>
            </a:r>
            <a:endParaRPr lang="en-US" sz="1100" dirty="0">
              <a:solidFill>
                <a:srgbClr val="FF0000"/>
              </a:solidFill>
            </a:endParaRPr>
          </a:p>
        </p:txBody>
      </p:sp>
    </p:spTree>
    <p:extLst>
      <p:ext uri="{BB962C8B-B14F-4D97-AF65-F5344CB8AC3E}">
        <p14:creationId xmlns:p14="http://schemas.microsoft.com/office/powerpoint/2010/main" val="1016885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a:t>Bu </a:t>
            </a:r>
            <a:r>
              <a:rPr lang="tr-TR" dirty="0" smtClean="0"/>
              <a:t>raporda; </a:t>
            </a:r>
            <a:endParaRPr lang="tr-TR" dirty="0"/>
          </a:p>
          <a:p>
            <a:r>
              <a:rPr lang="tr-TR" dirty="0" smtClean="0"/>
              <a:t>Sağlık hizmetlerinin </a:t>
            </a:r>
            <a:r>
              <a:rPr lang="tr-TR" dirty="0"/>
              <a:t>ancak uygun nitelikli ve </a:t>
            </a:r>
            <a:r>
              <a:rPr lang="tr-TR" dirty="0" smtClean="0"/>
              <a:t>mevcut sayıda </a:t>
            </a:r>
            <a:r>
              <a:rPr lang="tr-TR" dirty="0"/>
              <a:t>sağlık </a:t>
            </a:r>
            <a:r>
              <a:rPr lang="tr-TR" dirty="0" smtClean="0"/>
              <a:t>çalışanları ile sağlanabileceği</a:t>
            </a:r>
          </a:p>
          <a:p>
            <a:pPr marL="0" indent="0">
              <a:buNone/>
            </a:pPr>
            <a:endParaRPr lang="tr-TR" dirty="0" smtClean="0"/>
          </a:p>
          <a:p>
            <a:endParaRPr lang="tr-TR" dirty="0"/>
          </a:p>
          <a:p>
            <a:endParaRPr lang="tr-TR" dirty="0" smtClean="0"/>
          </a:p>
          <a:p>
            <a:pPr marL="0" lvl="0" indent="0">
              <a:lnSpc>
                <a:spcPct val="100000"/>
              </a:lnSpc>
              <a:spcBef>
                <a:spcPts val="0"/>
              </a:spcBef>
              <a:buNone/>
            </a:pPr>
            <a:r>
              <a:rPr lang="en-US" sz="1100" dirty="0">
                <a:solidFill>
                  <a:srgbClr val="FF0000"/>
                </a:solidFill>
              </a:rPr>
              <a:t>High-level Commission on Health Employment</a:t>
            </a:r>
            <a:r>
              <a:rPr lang="tr-TR" sz="1100" dirty="0">
                <a:solidFill>
                  <a:srgbClr val="FF0000"/>
                </a:solidFill>
              </a:rPr>
              <a:t> </a:t>
            </a:r>
            <a:r>
              <a:rPr lang="en-US" sz="1100" dirty="0">
                <a:solidFill>
                  <a:srgbClr val="FF0000"/>
                </a:solidFill>
              </a:rPr>
              <a:t>and Economic Growth, Working for Health and</a:t>
            </a:r>
            <a:r>
              <a:rPr lang="tr-TR" sz="1100" dirty="0">
                <a:solidFill>
                  <a:srgbClr val="FF0000"/>
                </a:solidFill>
              </a:rPr>
              <a:t> </a:t>
            </a:r>
            <a:r>
              <a:rPr lang="en-US" sz="1100" dirty="0">
                <a:solidFill>
                  <a:srgbClr val="FF0000"/>
                </a:solidFill>
              </a:rPr>
              <a:t>Growth: Investing in the Health Workforce.</a:t>
            </a:r>
            <a:endParaRPr lang="tr-TR" sz="1800" dirty="0">
              <a:solidFill>
                <a:prstClr val="black"/>
              </a:solidFill>
            </a:endParaRPr>
          </a:p>
          <a:p>
            <a:endParaRPr lang="tr-TR" dirty="0"/>
          </a:p>
        </p:txBody>
      </p:sp>
    </p:spTree>
    <p:extLst>
      <p:ext uri="{BB962C8B-B14F-4D97-AF65-F5344CB8AC3E}">
        <p14:creationId xmlns:p14="http://schemas.microsoft.com/office/powerpoint/2010/main" val="693868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solidFill>
                  <a:srgbClr val="FF0000"/>
                </a:solidFill>
              </a:rPr>
              <a:t>Hemşireler, </a:t>
            </a:r>
            <a:r>
              <a:rPr lang="tr-TR" dirty="0"/>
              <a:t>sağlık hizmeti işgücünün en büyük bölümünü oluşturur ve yüksek </a:t>
            </a:r>
            <a:r>
              <a:rPr lang="tr-TR" dirty="0" smtClean="0"/>
              <a:t>kalite </a:t>
            </a:r>
            <a:r>
              <a:rPr lang="tr-TR" dirty="0"/>
              <a:t>ve etkin sağlık </a:t>
            </a:r>
            <a:r>
              <a:rPr lang="tr-TR" dirty="0" smtClean="0"/>
              <a:t>hizmetinin </a:t>
            </a:r>
            <a:r>
              <a:rPr lang="tr-TR" dirty="0"/>
              <a:t>elde edilmesinde büyük rol oynar. </a:t>
            </a:r>
          </a:p>
        </p:txBody>
      </p:sp>
      <p:sp>
        <p:nvSpPr>
          <p:cNvPr id="5" name="Dikdörtgen 4"/>
          <p:cNvSpPr/>
          <p:nvPr/>
        </p:nvSpPr>
        <p:spPr>
          <a:xfrm rot="10800000" flipV="1">
            <a:off x="876300" y="5830714"/>
            <a:ext cx="6337300" cy="261610"/>
          </a:xfrm>
          <a:prstGeom prst="rect">
            <a:avLst/>
          </a:prstGeom>
        </p:spPr>
        <p:txBody>
          <a:bodyPr wrap="square">
            <a:spAutoFit/>
          </a:bodyPr>
          <a:lstStyle/>
          <a:p>
            <a:r>
              <a:rPr lang="tr-TR" sz="1100" dirty="0">
                <a:solidFill>
                  <a:srgbClr val="FF0000"/>
                </a:solidFill>
              </a:rPr>
              <a:t> </a:t>
            </a:r>
            <a:endParaRPr lang="tr-TR" dirty="0"/>
          </a:p>
        </p:txBody>
      </p:sp>
    </p:spTree>
    <p:extLst>
      <p:ext uri="{BB962C8B-B14F-4D97-AF65-F5344CB8AC3E}">
        <p14:creationId xmlns:p14="http://schemas.microsoft.com/office/powerpoint/2010/main" val="217027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28650" y="2016125"/>
            <a:ext cx="7886700" cy="4351338"/>
          </a:xfrm>
        </p:spPr>
        <p:txBody>
          <a:bodyPr>
            <a:normAutofit/>
          </a:bodyPr>
          <a:lstStyle/>
          <a:p>
            <a:r>
              <a:rPr lang="tr-TR" dirty="0" smtClean="0"/>
              <a:t>Hemşireliğin </a:t>
            </a:r>
            <a:r>
              <a:rPr lang="tr-TR" dirty="0"/>
              <a:t>gelişmiş sağlık sonuçlarına katkısını gösteren birçok </a:t>
            </a:r>
            <a:r>
              <a:rPr lang="tr-TR" dirty="0" smtClean="0"/>
              <a:t>araştırma mevcuttur.</a:t>
            </a:r>
            <a:endParaRPr lang="tr-TR" dirty="0"/>
          </a:p>
          <a:p>
            <a:r>
              <a:rPr lang="tr-TR" dirty="0" smtClean="0"/>
              <a:t>Araştırmalar hemşirelik bakımının kalitesiyle, hastanede kalış süresi</a:t>
            </a:r>
            <a:r>
              <a:rPr lang="tr-TR" dirty="0"/>
              <a:t>, ölüm oranı, hastalık oranı, hasta memnuniyeti ve bir dizi diğer kalite ölçütleri dahil olmak üzere hasta sonuçları ile ilişkili olduğunu </a:t>
            </a:r>
            <a:r>
              <a:rPr lang="tr-TR" dirty="0" smtClean="0"/>
              <a:t>göstermektedir.</a:t>
            </a:r>
          </a:p>
          <a:p>
            <a:endParaRPr lang="tr-TR" sz="1100" dirty="0"/>
          </a:p>
          <a:p>
            <a:r>
              <a:rPr lang="en-US" sz="1100" dirty="0" smtClean="0"/>
              <a:t>.</a:t>
            </a:r>
            <a:r>
              <a:rPr lang="en-US" sz="1100" dirty="0" err="1" smtClean="0">
                <a:solidFill>
                  <a:srgbClr val="FF0000"/>
                </a:solidFill>
              </a:rPr>
              <a:t>Kutney</a:t>
            </a:r>
            <a:r>
              <a:rPr lang="en-US" sz="1100" dirty="0" smtClean="0">
                <a:solidFill>
                  <a:srgbClr val="FF0000"/>
                </a:solidFill>
              </a:rPr>
              <a:t>-Lee</a:t>
            </a:r>
            <a:r>
              <a:rPr lang="en-US" sz="1100" dirty="0">
                <a:solidFill>
                  <a:srgbClr val="FF0000"/>
                </a:solidFill>
              </a:rPr>
              <a:t>, A., et al., Changes in </a:t>
            </a:r>
            <a:r>
              <a:rPr lang="en-US" sz="1100" dirty="0" smtClean="0">
                <a:solidFill>
                  <a:srgbClr val="FF0000"/>
                </a:solidFill>
              </a:rPr>
              <a:t>patient</a:t>
            </a:r>
            <a:r>
              <a:rPr lang="tr-TR" sz="1100" dirty="0" smtClean="0">
                <a:solidFill>
                  <a:srgbClr val="FF0000"/>
                </a:solidFill>
              </a:rPr>
              <a:t> </a:t>
            </a:r>
            <a:r>
              <a:rPr lang="en-US" sz="1100" dirty="0" smtClean="0">
                <a:solidFill>
                  <a:srgbClr val="FF0000"/>
                </a:solidFill>
              </a:rPr>
              <a:t>and </a:t>
            </a:r>
            <a:r>
              <a:rPr lang="en-US" sz="1100" dirty="0">
                <a:solidFill>
                  <a:srgbClr val="FF0000"/>
                </a:solidFill>
              </a:rPr>
              <a:t>nurse outcomes associated with </a:t>
            </a:r>
            <a:r>
              <a:rPr lang="en-US" sz="1100" dirty="0" smtClean="0">
                <a:solidFill>
                  <a:srgbClr val="FF0000"/>
                </a:solidFill>
              </a:rPr>
              <a:t>magnet</a:t>
            </a:r>
            <a:r>
              <a:rPr lang="tr-TR" sz="1100" dirty="0" smtClean="0">
                <a:solidFill>
                  <a:srgbClr val="FF0000"/>
                </a:solidFill>
              </a:rPr>
              <a:t> </a:t>
            </a:r>
            <a:r>
              <a:rPr lang="en-US" sz="1100" dirty="0" smtClean="0">
                <a:solidFill>
                  <a:srgbClr val="FF0000"/>
                </a:solidFill>
              </a:rPr>
              <a:t>hospital </a:t>
            </a:r>
            <a:r>
              <a:rPr lang="en-US" sz="1100" dirty="0">
                <a:solidFill>
                  <a:srgbClr val="FF0000"/>
                </a:solidFill>
              </a:rPr>
              <a:t>recognition. Med Care, 2015. 53(6):</a:t>
            </a:r>
          </a:p>
          <a:p>
            <a:pPr marL="0" indent="0">
              <a:lnSpc>
                <a:spcPct val="160000"/>
              </a:lnSpc>
              <a:buNone/>
            </a:pPr>
            <a:r>
              <a:rPr lang="en-US" sz="1100" dirty="0">
                <a:solidFill>
                  <a:srgbClr val="FF0000"/>
                </a:solidFill>
              </a:rPr>
              <a:t>p. 550-7</a:t>
            </a:r>
            <a:r>
              <a:rPr lang="en-US" sz="1100" dirty="0" smtClean="0">
                <a:solidFill>
                  <a:srgbClr val="FF0000"/>
                </a:solidFill>
              </a:rPr>
              <a:t>.</a:t>
            </a:r>
            <a:endParaRPr lang="tr-TR" sz="1100" dirty="0" smtClean="0">
              <a:solidFill>
                <a:srgbClr val="FF0000"/>
              </a:solidFill>
            </a:endParaRPr>
          </a:p>
        </p:txBody>
      </p:sp>
    </p:spTree>
    <p:extLst>
      <p:ext uri="{BB962C8B-B14F-4D97-AF65-F5344CB8AC3E}">
        <p14:creationId xmlns:p14="http://schemas.microsoft.com/office/powerpoint/2010/main" val="3695793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94905" y="1978025"/>
            <a:ext cx="7886700" cy="4351338"/>
          </a:xfrm>
        </p:spPr>
        <p:txBody>
          <a:bodyPr>
            <a:normAutofit lnSpcReduction="10000"/>
          </a:bodyPr>
          <a:lstStyle/>
          <a:p>
            <a:r>
              <a:rPr lang="tr-TR" dirty="0"/>
              <a:t>Kanıt ve araştırmalara rağmen, </a:t>
            </a:r>
            <a:r>
              <a:rPr lang="tr-TR" dirty="0" smtClean="0"/>
              <a:t>toplum ve </a:t>
            </a:r>
            <a:r>
              <a:rPr lang="tr-TR" dirty="0"/>
              <a:t>sağlık politikası belirleyicileri hemşirelik mesleğinin doğasını </a:t>
            </a:r>
            <a:r>
              <a:rPr lang="tr-TR" dirty="0" smtClean="0"/>
              <a:t>anlamamaktadırlar. </a:t>
            </a:r>
          </a:p>
          <a:p>
            <a:endParaRPr lang="tr-TR" dirty="0"/>
          </a:p>
          <a:p>
            <a:r>
              <a:rPr lang="tr-TR" dirty="0" smtClean="0"/>
              <a:t>Yapılan araştırmalarda da  </a:t>
            </a:r>
            <a:r>
              <a:rPr lang="tr-TR" dirty="0"/>
              <a:t>çoğu insanın hemşirelerin ne yaptığını, nasıl bir eğitim aldıklarını ve neyin onları daha az nitelikli personellerden ayırdığını anlayamadıkları bulundu. </a:t>
            </a:r>
            <a:endParaRPr lang="tr-TR" dirty="0" smtClean="0"/>
          </a:p>
          <a:p>
            <a:endParaRPr lang="tr-TR" dirty="0"/>
          </a:p>
          <a:p>
            <a:endParaRPr lang="tr-TR" dirty="0" smtClean="0"/>
          </a:p>
          <a:p>
            <a:pPr marL="0" lvl="0" indent="0">
              <a:lnSpc>
                <a:spcPct val="160000"/>
              </a:lnSpc>
              <a:buNone/>
            </a:pPr>
            <a:r>
              <a:rPr lang="en-US" sz="900" dirty="0">
                <a:solidFill>
                  <a:srgbClr val="FF0000"/>
                </a:solidFill>
              </a:rPr>
              <a:t>Needleman, J. and S. </a:t>
            </a:r>
            <a:r>
              <a:rPr lang="en-US" sz="900" dirty="0" err="1">
                <a:solidFill>
                  <a:srgbClr val="FF0000"/>
                </a:solidFill>
              </a:rPr>
              <a:t>Hassmiller</a:t>
            </a:r>
            <a:r>
              <a:rPr lang="en-US" sz="900" dirty="0">
                <a:solidFill>
                  <a:srgbClr val="FF0000"/>
                </a:solidFill>
              </a:rPr>
              <a:t>, </a:t>
            </a:r>
            <a:r>
              <a:rPr lang="en-US" sz="900" dirty="0" err="1">
                <a:solidFill>
                  <a:srgbClr val="FF0000"/>
                </a:solidFill>
              </a:rPr>
              <a:t>Te</a:t>
            </a:r>
            <a:r>
              <a:rPr lang="en-US" sz="900" dirty="0">
                <a:solidFill>
                  <a:srgbClr val="FF0000"/>
                </a:solidFill>
              </a:rPr>
              <a:t> role</a:t>
            </a:r>
            <a:r>
              <a:rPr lang="tr-TR" sz="900" dirty="0">
                <a:solidFill>
                  <a:srgbClr val="FF0000"/>
                </a:solidFill>
              </a:rPr>
              <a:t> </a:t>
            </a:r>
            <a:r>
              <a:rPr lang="en-US" sz="900" dirty="0">
                <a:solidFill>
                  <a:srgbClr val="FF0000"/>
                </a:solidFill>
              </a:rPr>
              <a:t>of nurses in improving hospital quality and</a:t>
            </a:r>
            <a:r>
              <a:rPr lang="tr-TR" sz="900" dirty="0">
                <a:solidFill>
                  <a:srgbClr val="FF0000"/>
                </a:solidFill>
              </a:rPr>
              <a:t> </a:t>
            </a:r>
            <a:r>
              <a:rPr lang="en-US" sz="900" dirty="0" err="1">
                <a:solidFill>
                  <a:srgbClr val="FF0000"/>
                </a:solidFill>
              </a:rPr>
              <a:t>efciency</a:t>
            </a:r>
            <a:r>
              <a:rPr lang="en-US" sz="900" dirty="0">
                <a:solidFill>
                  <a:srgbClr val="FF0000"/>
                </a:solidFill>
              </a:rPr>
              <a:t>: real-world results. Health </a:t>
            </a:r>
            <a:r>
              <a:rPr lang="en-US" sz="900" dirty="0" err="1">
                <a:solidFill>
                  <a:srgbClr val="FF0000"/>
                </a:solidFill>
              </a:rPr>
              <a:t>Aﬀ</a:t>
            </a:r>
            <a:r>
              <a:rPr lang="tr-TR" sz="900" dirty="0">
                <a:solidFill>
                  <a:srgbClr val="FF0000"/>
                </a:solidFill>
              </a:rPr>
              <a:t> </a:t>
            </a:r>
            <a:r>
              <a:rPr lang="en-US" sz="900" dirty="0">
                <a:solidFill>
                  <a:srgbClr val="FF0000"/>
                </a:solidFill>
              </a:rPr>
              <a:t>(Millwood), 2009. 28(4): p. w625-33.</a:t>
            </a:r>
            <a:endParaRPr lang="tr-TR" sz="900" dirty="0">
              <a:solidFill>
                <a:srgbClr val="FF0000"/>
              </a:solidFill>
            </a:endParaRPr>
          </a:p>
          <a:p>
            <a:endParaRPr lang="tr-TR" dirty="0"/>
          </a:p>
        </p:txBody>
      </p:sp>
    </p:spTree>
    <p:extLst>
      <p:ext uri="{BB962C8B-B14F-4D97-AF65-F5344CB8AC3E}">
        <p14:creationId xmlns:p14="http://schemas.microsoft.com/office/powerpoint/2010/main" val="1209202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Hekimler </a:t>
            </a:r>
            <a:r>
              <a:rPr lang="tr-TR" dirty="0"/>
              <a:t>tarafından verilen emirleri yerine getirmekle sınırlı olan </a:t>
            </a:r>
            <a:r>
              <a:rPr lang="tr-TR" dirty="0" smtClean="0"/>
              <a:t>yardımcı </a:t>
            </a:r>
            <a:r>
              <a:rPr lang="tr-TR" dirty="0"/>
              <a:t>olduğuna dair yanlış bir algı var</a:t>
            </a:r>
            <a:r>
              <a:rPr lang="tr-TR" dirty="0" smtClean="0"/>
              <a:t>.</a:t>
            </a:r>
          </a:p>
          <a:p>
            <a:endParaRPr lang="tr-TR" dirty="0" smtClean="0"/>
          </a:p>
          <a:p>
            <a:r>
              <a:rPr lang="tr-TR" dirty="0" smtClean="0"/>
              <a:t>Hemşirelik mesleği </a:t>
            </a:r>
            <a:r>
              <a:rPr lang="tr-TR" dirty="0"/>
              <a:t>bundan çok daha fazlasıdır ve yeterli zeka, klinik ve </a:t>
            </a:r>
            <a:r>
              <a:rPr lang="tr-TR" dirty="0" err="1"/>
              <a:t>organizasyonel</a:t>
            </a:r>
            <a:r>
              <a:rPr lang="tr-TR" dirty="0"/>
              <a:t> yeti gerektiren hem bir bilim hem de sanattır.</a:t>
            </a:r>
          </a:p>
        </p:txBody>
      </p:sp>
    </p:spTree>
    <p:extLst>
      <p:ext uri="{BB962C8B-B14F-4D97-AF65-F5344CB8AC3E}">
        <p14:creationId xmlns:p14="http://schemas.microsoft.com/office/powerpoint/2010/main" val="8218748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276226"/>
            <a:ext cx="8382000" cy="1325563"/>
          </a:xfrm>
        </p:spPr>
        <p:txBody>
          <a:bodyPr/>
          <a:lstStyle/>
          <a:p>
            <a:r>
              <a:rPr lang="tr-TR" dirty="0" smtClean="0">
                <a:solidFill>
                  <a:srgbClr val="FF0000"/>
                </a:solidFill>
              </a:rPr>
              <a:t>Neden hemşirelik mesleğine yatırım yapılmalı?</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a:t>Hemşireler sağlık hizmeti sisteminin omurgasıdır </a:t>
            </a:r>
            <a:endParaRPr lang="tr-TR" dirty="0" smtClean="0"/>
          </a:p>
          <a:p>
            <a:r>
              <a:rPr lang="tr-TR" dirty="0" smtClean="0"/>
              <a:t>24 </a:t>
            </a:r>
            <a:r>
              <a:rPr lang="tr-TR" dirty="0"/>
              <a:t>saat hastalara bakım ve destek sağlayan profesyonellerdir. </a:t>
            </a:r>
            <a:endParaRPr lang="tr-TR" dirty="0" smtClean="0"/>
          </a:p>
          <a:p>
            <a:endParaRPr lang="tr-TR" dirty="0" smtClean="0"/>
          </a:p>
          <a:p>
            <a:r>
              <a:rPr lang="tr-TR" dirty="0" smtClean="0"/>
              <a:t>Hastaların  </a:t>
            </a:r>
            <a:r>
              <a:rPr lang="tr-TR" dirty="0"/>
              <a:t>sürekliliği, değerlendirilmesi ve izlenmesi genelinde bütünsel bir bakım sağlar </a:t>
            </a:r>
            <a:endParaRPr lang="tr-TR" dirty="0" smtClean="0"/>
          </a:p>
          <a:p>
            <a:endParaRPr lang="tr-TR" dirty="0"/>
          </a:p>
          <a:p>
            <a:r>
              <a:rPr lang="tr-TR" dirty="0" smtClean="0"/>
              <a:t>Toplumda</a:t>
            </a:r>
            <a:r>
              <a:rPr lang="tr-TR" dirty="0"/>
              <a:t>, kırsal ve uzak bölgelerde, genellikle </a:t>
            </a:r>
            <a:r>
              <a:rPr lang="tr-TR" dirty="0" smtClean="0"/>
              <a:t>sadece tek sağlık </a:t>
            </a:r>
            <a:r>
              <a:rPr lang="tr-TR" dirty="0"/>
              <a:t>hizmeti sağlayıcılarıdırlar. </a:t>
            </a:r>
          </a:p>
        </p:txBody>
      </p:sp>
    </p:spTree>
    <p:extLst>
      <p:ext uri="{BB962C8B-B14F-4D97-AF65-F5344CB8AC3E}">
        <p14:creationId xmlns:p14="http://schemas.microsoft.com/office/powerpoint/2010/main" val="36706473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41131" y="176980"/>
            <a:ext cx="7261737" cy="4490623"/>
          </a:xfrm>
          <a:prstGeom prst="rect">
            <a:avLst/>
          </a:prstGeom>
        </p:spPr>
      </p:pic>
      <p:sp>
        <p:nvSpPr>
          <p:cNvPr id="5" name="Metin kutusu 4"/>
          <p:cNvSpPr txBox="1"/>
          <p:nvPr/>
        </p:nvSpPr>
        <p:spPr>
          <a:xfrm>
            <a:off x="941131" y="4984955"/>
            <a:ext cx="7261737" cy="954107"/>
          </a:xfrm>
          <a:prstGeom prst="rect">
            <a:avLst/>
          </a:prstGeom>
          <a:noFill/>
        </p:spPr>
        <p:txBody>
          <a:bodyPr wrap="square" rtlCol="0">
            <a:spAutoFit/>
          </a:bodyPr>
          <a:lstStyle/>
          <a:p>
            <a:pPr algn="ctr"/>
            <a:r>
              <a:rPr lang="tr-TR" sz="2800" b="1" dirty="0" smtClean="0"/>
              <a:t>IV. BÖLÜM POLİTİKADAN UYGULAMAYA, UYGULAMADAN POLİTİKAYA</a:t>
            </a:r>
            <a:endParaRPr lang="tr-TR" sz="2800" b="1" dirty="0"/>
          </a:p>
        </p:txBody>
      </p:sp>
    </p:spTree>
    <p:extLst>
      <p:ext uri="{BB962C8B-B14F-4D97-AF65-F5344CB8AC3E}">
        <p14:creationId xmlns:p14="http://schemas.microsoft.com/office/powerpoint/2010/main" val="229396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Dikey Kaydırma 3"/>
          <p:cNvSpPr/>
          <p:nvPr/>
        </p:nvSpPr>
        <p:spPr>
          <a:xfrm>
            <a:off x="114300" y="0"/>
            <a:ext cx="9791700"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tr-TR" sz="2800" dirty="0">
              <a:solidFill>
                <a:prstClr val="black"/>
              </a:solidFill>
            </a:endParaRPr>
          </a:p>
        </p:txBody>
      </p:sp>
      <p:sp>
        <p:nvSpPr>
          <p:cNvPr id="5" name="Metin kutusu 4"/>
          <p:cNvSpPr txBox="1"/>
          <p:nvPr/>
        </p:nvSpPr>
        <p:spPr>
          <a:xfrm>
            <a:off x="939800" y="1168400"/>
            <a:ext cx="8089900" cy="4708981"/>
          </a:xfrm>
          <a:prstGeom prst="rect">
            <a:avLst/>
          </a:prstGeom>
          <a:noFill/>
        </p:spPr>
        <p:txBody>
          <a:bodyPr wrap="square" rtlCol="0">
            <a:spAutoFit/>
          </a:bodyPr>
          <a:lstStyle/>
          <a:p>
            <a:pPr algn="just"/>
            <a:r>
              <a:rPr lang="tr-TR" sz="2400" dirty="0" smtClean="0"/>
              <a:t>«Hemşireliğin </a:t>
            </a:r>
            <a:r>
              <a:rPr lang="tr-TR" sz="2400" dirty="0"/>
              <a:t>küresel sesi olarak, ICN konuşmaya devam edecek. 2018 yılında  ICN, sesini öncekinden daha güçlü ortaya koyuyor. Bu seneki ICN teması Hemşireler «sağlık bir insan hakkıdır» söylemine öncü bir sestir. Hemşireler gününde bir araya gelerek uluslararası nasıl sağlık bakım sistemini  geliştirebileceğimizi tartışalım ve böylece arkada hiç kimse kalmasın. </a:t>
            </a:r>
            <a:endParaRPr lang="tr-TR" sz="2400" dirty="0" smtClean="0"/>
          </a:p>
          <a:p>
            <a:pPr algn="just"/>
            <a:endParaRPr lang="tr-TR" sz="2400" dirty="0" smtClean="0"/>
          </a:p>
          <a:p>
            <a:pPr algn="just"/>
            <a:r>
              <a:rPr lang="tr-TR" sz="2400" dirty="0" smtClean="0"/>
              <a:t>Hemşireler </a:t>
            </a:r>
            <a:r>
              <a:rPr lang="tr-TR" sz="2400" dirty="0"/>
              <a:t>olarak sağlık politikalarında planlama ve çözüm konularında sesimizin duyurulmasını </a:t>
            </a:r>
            <a:r>
              <a:rPr lang="tr-TR" sz="2400" dirty="0" smtClean="0"/>
              <a:t>sağlayalım. </a:t>
            </a:r>
          </a:p>
          <a:p>
            <a:pPr algn="just"/>
            <a:r>
              <a:rPr lang="tr-TR" sz="2400" dirty="0" smtClean="0"/>
              <a:t>ICN uluslararası hemşireler gününüzü </a:t>
            </a:r>
            <a:r>
              <a:rPr lang="tr-TR" sz="2400" dirty="0" smtClean="0"/>
              <a:t>kutlar.»</a:t>
            </a:r>
            <a:endParaRPr lang="tr-TR" sz="2400" dirty="0" smtClean="0"/>
          </a:p>
          <a:p>
            <a:pPr algn="just"/>
            <a:endParaRPr lang="tr-TR" dirty="0"/>
          </a:p>
          <a:p>
            <a:endParaRPr lang="tr-TR" dirty="0"/>
          </a:p>
        </p:txBody>
      </p:sp>
      <p:pic>
        <p:nvPicPr>
          <p:cNvPr id="7" name="Resim 6"/>
          <p:cNvPicPr>
            <a:picLocks noChangeAspect="1"/>
          </p:cNvPicPr>
          <p:nvPr/>
        </p:nvPicPr>
        <p:blipFill>
          <a:blip r:embed="rId2"/>
          <a:stretch>
            <a:fillRect/>
          </a:stretch>
        </p:blipFill>
        <p:spPr>
          <a:xfrm>
            <a:off x="7039190" y="5877381"/>
            <a:ext cx="1914310" cy="707197"/>
          </a:xfrm>
          <a:prstGeom prst="rect">
            <a:avLst/>
          </a:prstGeom>
          <a:solidFill>
            <a:schemeClr val="accent1">
              <a:lumMod val="20000"/>
              <a:lumOff val="80000"/>
            </a:schemeClr>
          </a:solidFill>
        </p:spPr>
      </p:pic>
      <p:pic>
        <p:nvPicPr>
          <p:cNvPr id="6" name="Resim 5"/>
          <p:cNvPicPr>
            <a:picLocks noChangeAspect="1"/>
          </p:cNvPicPr>
          <p:nvPr/>
        </p:nvPicPr>
        <p:blipFill rotWithShape="1">
          <a:blip r:embed="rId3"/>
          <a:srcRect l="15811" t="7309" r="9251" b="15786"/>
          <a:stretch/>
        </p:blipFill>
        <p:spPr>
          <a:xfrm>
            <a:off x="7705725" y="4482764"/>
            <a:ext cx="1028700" cy="1308099"/>
          </a:xfrm>
          <a:prstGeom prst="rect">
            <a:avLst/>
          </a:prstGeom>
          <a:noFill/>
          <a:ln>
            <a:noFill/>
          </a:ln>
        </p:spPr>
      </p:pic>
    </p:spTree>
    <p:extLst>
      <p:ext uri="{BB962C8B-B14F-4D97-AF65-F5344CB8AC3E}">
        <p14:creationId xmlns:p14="http://schemas.microsoft.com/office/powerpoint/2010/main" val="3329778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770947"/>
          </a:xfrm>
        </p:spPr>
        <p:txBody>
          <a:bodyPr/>
          <a:lstStyle/>
          <a:p>
            <a:endParaRPr lang="tr-TR" dirty="0"/>
          </a:p>
        </p:txBody>
      </p:sp>
      <p:sp>
        <p:nvSpPr>
          <p:cNvPr id="3" name="İçerik Yer Tutucusu 2"/>
          <p:cNvSpPr>
            <a:spLocks noGrp="1"/>
          </p:cNvSpPr>
          <p:nvPr>
            <p:ph idx="1"/>
          </p:nvPr>
        </p:nvSpPr>
        <p:spPr>
          <a:xfrm>
            <a:off x="628650" y="1465407"/>
            <a:ext cx="7886700" cy="4351338"/>
          </a:xfrm>
        </p:spPr>
        <p:txBody>
          <a:bodyPr>
            <a:normAutofit fontScale="92500" lnSpcReduction="20000"/>
          </a:bodyPr>
          <a:lstStyle/>
          <a:p>
            <a:r>
              <a:rPr lang="tr-TR" dirty="0" smtClean="0"/>
              <a:t>Hemşireler hastaları </a:t>
            </a:r>
            <a:r>
              <a:rPr lang="tr-TR" dirty="0"/>
              <a:t>ve </a:t>
            </a:r>
            <a:r>
              <a:rPr lang="tr-TR" dirty="0" smtClean="0"/>
              <a:t>ailelerin sağlık </a:t>
            </a:r>
            <a:r>
              <a:rPr lang="tr-TR" dirty="0"/>
              <a:t>ve sosyal </a:t>
            </a:r>
            <a:r>
              <a:rPr lang="tr-TR" dirty="0" smtClean="0"/>
              <a:t>politikalar  hakkındaki görüşlerini en yakından bilenlerdir.</a:t>
            </a:r>
          </a:p>
          <a:p>
            <a:endParaRPr lang="tr-TR" dirty="0" smtClean="0"/>
          </a:p>
          <a:p>
            <a:r>
              <a:rPr lang="tr-TR" dirty="0"/>
              <a:t>Sistemin güçlü ve zayıf yanlarının, bozuk ve işlemeyen sistemlerden kaynaklanan zorlukların nasıl üstesinden gelineceğinin farkındadırlar. </a:t>
            </a:r>
            <a:endParaRPr lang="tr-TR" dirty="0" smtClean="0"/>
          </a:p>
          <a:p>
            <a:endParaRPr lang="tr-TR" dirty="0"/>
          </a:p>
          <a:p>
            <a:r>
              <a:rPr lang="tr-TR" dirty="0" smtClean="0"/>
              <a:t>Sağlık </a:t>
            </a:r>
            <a:r>
              <a:rPr lang="tr-TR" dirty="0"/>
              <a:t>politikası karar verme ve uygulamalarına dahil </a:t>
            </a:r>
            <a:r>
              <a:rPr lang="tr-TR" dirty="0" smtClean="0"/>
              <a:t>olmalı</a:t>
            </a:r>
          </a:p>
          <a:p>
            <a:endParaRPr lang="tr-TR" dirty="0" smtClean="0"/>
          </a:p>
          <a:p>
            <a:r>
              <a:rPr lang="tr-TR" dirty="0" smtClean="0"/>
              <a:t>Politikada  masada yer </a:t>
            </a:r>
            <a:r>
              <a:rPr lang="tr-TR" dirty="0"/>
              <a:t>almalıdırlar</a:t>
            </a:r>
            <a:r>
              <a:rPr lang="tr-TR" dirty="0" smtClean="0"/>
              <a:t>. </a:t>
            </a:r>
          </a:p>
          <a:p>
            <a:endParaRPr lang="tr-TR" dirty="0" smtClean="0"/>
          </a:p>
          <a:p>
            <a:endParaRPr lang="tr-TR" dirty="0" smtClean="0"/>
          </a:p>
        </p:txBody>
      </p:sp>
    </p:spTree>
    <p:extLst>
      <p:ext uri="{BB962C8B-B14F-4D97-AF65-F5344CB8AC3E}">
        <p14:creationId xmlns:p14="http://schemas.microsoft.com/office/powerpoint/2010/main" val="33233917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28650" y="734291"/>
            <a:ext cx="7886700" cy="5442672"/>
          </a:xfrm>
        </p:spPr>
        <p:txBody>
          <a:bodyPr/>
          <a:lstStyle/>
          <a:p>
            <a:r>
              <a:rPr lang="tr-TR" dirty="0" smtClean="0"/>
              <a:t>Eğer politikada bir etki yaratmak istiyorsak sorunun özellikleriyle ortaya koymalıyız. Bilimsel kanıtlarla desteklemeliyiz.</a:t>
            </a:r>
          </a:p>
          <a:p>
            <a:pPr marL="0" indent="0">
              <a:buNone/>
            </a:pPr>
            <a:r>
              <a:rPr lang="tr-TR" b="1" dirty="0" smtClean="0">
                <a:solidFill>
                  <a:srgbClr val="FF0000"/>
                </a:solidFill>
              </a:rPr>
              <a:t>örneğin</a:t>
            </a:r>
          </a:p>
          <a:p>
            <a:pPr marL="0" indent="0">
              <a:buNone/>
            </a:pPr>
            <a:r>
              <a:rPr lang="tr-TR" dirty="0" smtClean="0"/>
              <a:t>«HIV/AIDS</a:t>
            </a:r>
            <a:r>
              <a:rPr lang="tr-TR" dirty="0"/>
              <a:t>. Bu hastalık sadece bir </a:t>
            </a:r>
            <a:r>
              <a:rPr lang="tr-TR" dirty="0" smtClean="0"/>
              <a:t>homoseksüel hastalığı </a:t>
            </a:r>
            <a:r>
              <a:rPr lang="tr-TR" dirty="0"/>
              <a:t>olarak açıklandığında siyasal açıdan dikkat çekme olasılığı düşük iken; aksine insanlık için bir tehdit ve </a:t>
            </a:r>
            <a:r>
              <a:rPr lang="tr-TR" dirty="0" err="1"/>
              <a:t>uterin</a:t>
            </a:r>
            <a:r>
              <a:rPr lang="tr-TR" dirty="0"/>
              <a:t> yaşamdaki bebeğe geçebilecek bir hastalık olarak </a:t>
            </a:r>
            <a:r>
              <a:rPr lang="tr-TR" dirty="0" smtClean="0"/>
              <a:t>ifade edildiğinde, </a:t>
            </a:r>
            <a:r>
              <a:rPr lang="tr-TR" dirty="0"/>
              <a:t>acil dikkat gerektirmekte ve eyleme geçmek gerekmektedir</a:t>
            </a:r>
            <a:r>
              <a:rPr lang="tr-TR" dirty="0" smtClean="0"/>
              <a:t>.»</a:t>
            </a:r>
            <a:endParaRPr lang="tr-TR" dirty="0"/>
          </a:p>
        </p:txBody>
      </p:sp>
    </p:spTree>
    <p:extLst>
      <p:ext uri="{BB962C8B-B14F-4D97-AF65-F5344CB8AC3E}">
        <p14:creationId xmlns:p14="http://schemas.microsoft.com/office/powerpoint/2010/main" val="42592078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rPr>
              <a:t>Son söz;</a:t>
            </a:r>
            <a:r>
              <a:rPr lang="tr-TR" dirty="0"/>
              <a:t/>
            </a:r>
            <a:br>
              <a:rPr lang="tr-TR" dirty="0"/>
            </a:br>
            <a:endParaRPr lang="tr-TR" dirty="0"/>
          </a:p>
        </p:txBody>
      </p:sp>
      <p:sp>
        <p:nvSpPr>
          <p:cNvPr id="3" name="İçerik Yer Tutucusu 2"/>
          <p:cNvSpPr>
            <a:spLocks noGrp="1"/>
          </p:cNvSpPr>
          <p:nvPr>
            <p:ph idx="1"/>
          </p:nvPr>
        </p:nvSpPr>
        <p:spPr>
          <a:xfrm>
            <a:off x="628650" y="1193800"/>
            <a:ext cx="7886700" cy="4983163"/>
          </a:xfrm>
        </p:spPr>
        <p:txBody>
          <a:bodyPr>
            <a:normAutofit fontScale="70000" lnSpcReduction="20000"/>
          </a:bodyPr>
          <a:lstStyle/>
          <a:p>
            <a:pPr marL="0" indent="0">
              <a:buNone/>
            </a:pPr>
            <a:r>
              <a:rPr lang="tr-TR" sz="4500" b="1" dirty="0" smtClean="0"/>
              <a:t>Hemşireler;</a:t>
            </a:r>
          </a:p>
          <a:p>
            <a:pPr marL="0" indent="0">
              <a:buNone/>
            </a:pPr>
            <a:endParaRPr lang="tr-TR" dirty="0" smtClean="0"/>
          </a:p>
          <a:p>
            <a:r>
              <a:rPr lang="tr-TR" dirty="0" smtClean="0"/>
              <a:t>Sağlık hizmetlerinin </a:t>
            </a:r>
            <a:r>
              <a:rPr lang="tr-TR" dirty="0" err="1" smtClean="0"/>
              <a:t>erişebilirliğinin</a:t>
            </a:r>
            <a:r>
              <a:rPr lang="tr-TR" dirty="0" smtClean="0"/>
              <a:t> geliştirilmesinde, sağlıkta insan merkezli yaklaşımın etkinleştirilmesinde, etkili sağlık politikalarının planlanması ve yürütülmesinde etkili ses olabilirler. </a:t>
            </a:r>
          </a:p>
          <a:p>
            <a:endParaRPr lang="tr-TR" dirty="0" smtClean="0"/>
          </a:p>
          <a:p>
            <a:r>
              <a:rPr lang="tr-TR" dirty="0" smtClean="0"/>
              <a:t>2018’de </a:t>
            </a:r>
            <a:r>
              <a:rPr lang="tr-TR" dirty="0"/>
              <a:t>bir arada durmanın ve tek bir dille konuşmanın zamanı. Yüksek </a:t>
            </a:r>
            <a:endParaRPr lang="tr-TR" dirty="0" smtClean="0"/>
          </a:p>
          <a:p>
            <a:r>
              <a:rPr lang="tr-TR" dirty="0" smtClean="0"/>
              <a:t>sesle </a:t>
            </a:r>
            <a:r>
              <a:rPr lang="tr-TR" dirty="0"/>
              <a:t>konuşmalıyız. </a:t>
            </a:r>
            <a:endParaRPr lang="tr-TR" dirty="0" smtClean="0"/>
          </a:p>
          <a:p>
            <a:endParaRPr lang="tr-TR" dirty="0" smtClean="0"/>
          </a:p>
          <a:p>
            <a:r>
              <a:rPr lang="tr-TR" dirty="0" smtClean="0"/>
              <a:t>Sağlık </a:t>
            </a:r>
            <a:r>
              <a:rPr lang="tr-TR" dirty="0"/>
              <a:t>bakımında herhangi bir insan hakkını reddetmek kabul edilemez. </a:t>
            </a:r>
            <a:endParaRPr lang="tr-TR" dirty="0" smtClean="0"/>
          </a:p>
          <a:p>
            <a:endParaRPr lang="tr-TR" dirty="0"/>
          </a:p>
          <a:p>
            <a:r>
              <a:rPr lang="tr-TR" dirty="0" smtClean="0"/>
              <a:t>Sağlığın </a:t>
            </a:r>
            <a:r>
              <a:rPr lang="tr-TR" dirty="0"/>
              <a:t>bir insan hakkı olduğunu duyurmak için 2018 senin yılın!</a:t>
            </a:r>
          </a:p>
          <a:p>
            <a:pPr marL="0" indent="0">
              <a:buNone/>
            </a:pPr>
            <a:r>
              <a:rPr lang="tr-TR" dirty="0" smtClean="0"/>
              <a:t>                 </a:t>
            </a:r>
          </a:p>
          <a:p>
            <a:pPr marL="0" indent="0">
              <a:buNone/>
            </a:pPr>
            <a:endParaRPr lang="tr-TR" dirty="0">
              <a:hlinkClick r:id="rId2"/>
            </a:endParaRPr>
          </a:p>
          <a:p>
            <a:pPr marL="0" indent="0" algn="ctr">
              <a:buNone/>
            </a:pPr>
            <a:r>
              <a:rPr lang="tr-TR" dirty="0" smtClean="0">
                <a:hlinkClick r:id="rId2"/>
              </a:rPr>
              <a:t>https</a:t>
            </a:r>
            <a:r>
              <a:rPr lang="tr-TR" dirty="0">
                <a:hlinkClick r:id="rId2"/>
              </a:rPr>
              <a:t>://2018.icnvoicetolead.com</a:t>
            </a:r>
            <a:r>
              <a:rPr lang="tr-TR" dirty="0" smtClean="0">
                <a:hlinkClick r:id="rId2"/>
              </a:rPr>
              <a:t>/</a:t>
            </a:r>
            <a:r>
              <a:rPr lang="tr-TR" dirty="0" smtClean="0"/>
              <a:t> </a:t>
            </a:r>
          </a:p>
          <a:p>
            <a:endParaRPr lang="tr-TR" dirty="0"/>
          </a:p>
        </p:txBody>
      </p:sp>
    </p:spTree>
    <p:extLst>
      <p:ext uri="{BB962C8B-B14F-4D97-AF65-F5344CB8AC3E}">
        <p14:creationId xmlns:p14="http://schemas.microsoft.com/office/powerpoint/2010/main" val="34181249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«QQ</a:t>
            </a:r>
            <a:endParaRPr lang="tr-TR" dirty="0"/>
          </a:p>
        </p:txBody>
      </p:sp>
      <p:pic>
        <p:nvPicPr>
          <p:cNvPr id="4" name="İçerik Yer Tutucusu 3"/>
          <p:cNvPicPr>
            <a:picLocks noGrp="1" noChangeAspect="1"/>
          </p:cNvPicPr>
          <p:nvPr>
            <p:ph idx="1"/>
          </p:nvPr>
        </p:nvPicPr>
        <p:blipFill>
          <a:blip r:embed="rId2"/>
          <a:stretch>
            <a:fillRect/>
          </a:stretch>
        </p:blipFill>
        <p:spPr>
          <a:xfrm>
            <a:off x="0" y="-88900"/>
            <a:ext cx="9144000" cy="7645400"/>
          </a:xfrm>
          <a:prstGeom prst="rect">
            <a:avLst/>
          </a:prstGeom>
        </p:spPr>
      </p:pic>
    </p:spTree>
    <p:extLst>
      <p:ext uri="{BB962C8B-B14F-4D97-AF65-F5344CB8AC3E}">
        <p14:creationId xmlns:p14="http://schemas.microsoft.com/office/powerpoint/2010/main" val="135693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2018 ICN TEMASI </a:t>
            </a:r>
            <a:r>
              <a:rPr lang="tr-TR" dirty="0" smtClean="0">
                <a:solidFill>
                  <a:srgbClr val="FF0000"/>
                </a:solidFill>
              </a:rPr>
              <a:t>KAPSAM İÇERİĞİ </a:t>
            </a:r>
            <a:r>
              <a:rPr lang="tr-TR" dirty="0">
                <a:solidFill>
                  <a:srgbClr val="FF0000"/>
                </a:solidFill>
              </a:rPr>
              <a:t/>
            </a:r>
            <a:br>
              <a:rPr lang="tr-TR" dirty="0">
                <a:solidFill>
                  <a:srgbClr val="FF0000"/>
                </a:solidFill>
              </a:rPr>
            </a:br>
            <a:endParaRPr lang="tr-TR" dirty="0"/>
          </a:p>
        </p:txBody>
      </p:sp>
      <p:sp>
        <p:nvSpPr>
          <p:cNvPr id="3" name="İçerik Yer Tutucusu 2"/>
          <p:cNvSpPr>
            <a:spLocks noGrp="1"/>
          </p:cNvSpPr>
          <p:nvPr>
            <p:ph idx="1"/>
          </p:nvPr>
        </p:nvSpPr>
        <p:spPr>
          <a:xfrm>
            <a:off x="249382" y="1838325"/>
            <a:ext cx="8700654" cy="3591502"/>
          </a:xfrm>
        </p:spPr>
        <p:txBody>
          <a:bodyPr>
            <a:normAutofit/>
          </a:bodyPr>
          <a:lstStyle/>
          <a:p>
            <a:pPr marL="0" indent="0">
              <a:buNone/>
            </a:pPr>
            <a:endParaRPr lang="tr-TR" dirty="0" smtClean="0"/>
          </a:p>
          <a:p>
            <a:pPr marL="0" indent="0">
              <a:buNone/>
            </a:pPr>
            <a:r>
              <a:rPr lang="tr-TR" b="1" dirty="0" smtClean="0"/>
              <a:t>I. BÖLÜM : SAĞLIK BİR İNSAN HAKKKIDIR</a:t>
            </a:r>
          </a:p>
          <a:p>
            <a:pPr marL="0" indent="0">
              <a:buNone/>
            </a:pPr>
            <a:r>
              <a:rPr lang="tr-TR" b="1" dirty="0" smtClean="0"/>
              <a:t>II. BÖLÜM:  SAĞLIK </a:t>
            </a:r>
            <a:r>
              <a:rPr lang="tr-TR" b="1" dirty="0"/>
              <a:t>BAKIMINA ERİŞİM KARMAŞIKLIĞININ GİDERİLMESİ</a:t>
            </a:r>
          </a:p>
          <a:p>
            <a:pPr marL="0" indent="0">
              <a:buNone/>
            </a:pPr>
            <a:r>
              <a:rPr lang="tr-TR" b="1" dirty="0" smtClean="0"/>
              <a:t>III. BÖLÜM: YATIRIM ve EKONOMİK BÜYÜME</a:t>
            </a:r>
          </a:p>
          <a:p>
            <a:pPr marL="0" indent="0">
              <a:buNone/>
            </a:pPr>
            <a:r>
              <a:rPr lang="tr-TR" b="1" dirty="0" smtClean="0"/>
              <a:t>IV. BÖLÜM: POLİTİKADAN UYGULAMAYA- UYGULAMADAN POLİTİKAYA</a:t>
            </a:r>
          </a:p>
        </p:txBody>
      </p:sp>
    </p:spTree>
    <p:extLst>
      <p:ext uri="{BB962C8B-B14F-4D97-AF65-F5344CB8AC3E}">
        <p14:creationId xmlns:p14="http://schemas.microsoft.com/office/powerpoint/2010/main" val="93329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29491" y="231126"/>
            <a:ext cx="8229600" cy="3771900"/>
          </a:xfrm>
          <a:prstGeom prst="rect">
            <a:avLst/>
          </a:prstGeom>
        </p:spPr>
      </p:pic>
      <p:sp>
        <p:nvSpPr>
          <p:cNvPr id="5" name="Metin kutusu 4"/>
          <p:cNvSpPr txBox="1"/>
          <p:nvPr/>
        </p:nvSpPr>
        <p:spPr>
          <a:xfrm>
            <a:off x="858982" y="4655127"/>
            <a:ext cx="7038109" cy="523220"/>
          </a:xfrm>
          <a:prstGeom prst="rect">
            <a:avLst/>
          </a:prstGeom>
          <a:noFill/>
        </p:spPr>
        <p:txBody>
          <a:bodyPr wrap="square" rtlCol="0">
            <a:spAutoFit/>
          </a:bodyPr>
          <a:lstStyle/>
          <a:p>
            <a:pPr algn="ctr"/>
            <a:r>
              <a:rPr lang="tr-TR" sz="2800" b="1" dirty="0" smtClean="0"/>
              <a:t>I. BÖLÜM SAĞLIK BİR İNSAN HAKKIDIR</a:t>
            </a:r>
            <a:endParaRPr lang="tr-TR" sz="2800" b="1" dirty="0"/>
          </a:p>
        </p:txBody>
      </p:sp>
    </p:spTree>
    <p:extLst>
      <p:ext uri="{BB962C8B-B14F-4D97-AF65-F5344CB8AC3E}">
        <p14:creationId xmlns:p14="http://schemas.microsoft.com/office/powerpoint/2010/main" val="39251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25425" y="1978027"/>
            <a:ext cx="8636000" cy="45593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şağı Ok Belirtme Çizgisi 3"/>
          <p:cNvSpPr/>
          <p:nvPr/>
        </p:nvSpPr>
        <p:spPr>
          <a:xfrm>
            <a:off x="628650" y="203200"/>
            <a:ext cx="7829550" cy="1625600"/>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28650" y="365127"/>
            <a:ext cx="7886700" cy="828674"/>
          </a:xfrm>
        </p:spPr>
        <p:txBody>
          <a:bodyPr/>
          <a:lstStyle/>
          <a:p>
            <a:r>
              <a:rPr lang="tr-TR" b="1" dirty="0" err="1" smtClean="0"/>
              <a:t>Icn</a:t>
            </a:r>
            <a:r>
              <a:rPr lang="tr-TR" b="1" dirty="0" smtClean="0"/>
              <a:t> neden bu temaya odaklanıyor?</a:t>
            </a:r>
            <a:endParaRPr lang="tr-TR" b="1" dirty="0"/>
          </a:p>
        </p:txBody>
      </p:sp>
      <p:sp>
        <p:nvSpPr>
          <p:cNvPr id="3" name="İçerik Yer Tutucusu 2"/>
          <p:cNvSpPr>
            <a:spLocks noGrp="1"/>
          </p:cNvSpPr>
          <p:nvPr>
            <p:ph idx="1"/>
          </p:nvPr>
        </p:nvSpPr>
        <p:spPr>
          <a:xfrm>
            <a:off x="628650" y="2082800"/>
            <a:ext cx="7994650" cy="4597399"/>
          </a:xfrm>
        </p:spPr>
        <p:txBody>
          <a:bodyPr>
            <a:normAutofit fontScale="40000" lnSpcReduction="20000"/>
          </a:bodyPr>
          <a:lstStyle/>
          <a:p>
            <a:pPr marL="0" indent="0">
              <a:buNone/>
            </a:pPr>
            <a:r>
              <a:rPr lang="tr-TR" sz="5100" dirty="0" smtClean="0"/>
              <a:t>Sağlık bir insan hakkıdır görüşü </a:t>
            </a:r>
            <a:r>
              <a:rPr lang="tr-TR" sz="5100" b="1" dirty="0" smtClean="0"/>
              <a:t>hemşireliğin temel felsefesini </a:t>
            </a:r>
            <a:r>
              <a:rPr lang="tr-TR" sz="5100" dirty="0" smtClean="0"/>
              <a:t>yansıtmaktadır.</a:t>
            </a:r>
          </a:p>
          <a:p>
            <a:pPr marL="0" indent="0">
              <a:buNone/>
            </a:pPr>
            <a:endParaRPr lang="tr-TR" sz="5100" dirty="0" smtClean="0"/>
          </a:p>
          <a:p>
            <a:pPr marL="0" indent="0">
              <a:buNone/>
            </a:pPr>
            <a:r>
              <a:rPr lang="tr-TR" sz="5100" dirty="0" smtClean="0"/>
              <a:t>ICN 2017 temasından temel alıyor </a:t>
            </a:r>
          </a:p>
          <a:p>
            <a:pPr marL="0" indent="0">
              <a:buNone/>
            </a:pPr>
            <a:endParaRPr lang="tr-TR" sz="5100" b="1" i="1" dirty="0" smtClean="0">
              <a:solidFill>
                <a:srgbClr val="FF0000"/>
              </a:solidFill>
            </a:endParaRPr>
          </a:p>
          <a:p>
            <a:pPr marL="0" indent="0">
              <a:buNone/>
            </a:pPr>
            <a:r>
              <a:rPr lang="tr-TR" sz="5100" b="1" i="1" dirty="0" smtClean="0">
                <a:solidFill>
                  <a:srgbClr val="FF0000"/>
                </a:solidFill>
              </a:rPr>
              <a:t>«Hemşireler sürdürülebilir sağlık hedeflerinin geliştirilmesinde öncü bir sestir»</a:t>
            </a:r>
          </a:p>
          <a:p>
            <a:pPr marL="0" indent="0">
              <a:buNone/>
            </a:pPr>
            <a:endParaRPr lang="tr-TR" sz="5100" b="1" i="1" dirty="0">
              <a:solidFill>
                <a:srgbClr val="FF0000"/>
              </a:solidFill>
            </a:endParaRPr>
          </a:p>
          <a:p>
            <a:pPr marL="0" indent="0">
              <a:buNone/>
            </a:pPr>
            <a:r>
              <a:rPr lang="tr-TR" sz="5100" b="1" dirty="0" smtClean="0"/>
              <a:t>Ayrımcı sağlık bakım uygulamalarına ve adaletsiz güç ilişkilerine </a:t>
            </a:r>
            <a:r>
              <a:rPr lang="tr-TR" sz="5100" dirty="0" smtClean="0"/>
              <a:t>odaklanmış ve bunu önlemede hemşirenin rolünü ele almıştır.</a:t>
            </a:r>
          </a:p>
          <a:p>
            <a:pPr marL="0" indent="0">
              <a:buNone/>
            </a:pPr>
            <a:endParaRPr lang="tr-TR" sz="5100" dirty="0" smtClean="0"/>
          </a:p>
          <a:p>
            <a:pPr marL="0" indent="0">
              <a:buNone/>
            </a:pPr>
            <a:endParaRPr lang="tr-TR" dirty="0"/>
          </a:p>
          <a:p>
            <a:pPr marL="0" indent="0">
              <a:buNone/>
            </a:pPr>
            <a:endParaRPr lang="tr-TR" dirty="0" smtClean="0"/>
          </a:p>
          <a:p>
            <a:pPr marL="0" indent="0">
              <a:buNone/>
            </a:pPr>
            <a:endParaRPr lang="tr-TR" dirty="0" smtClean="0"/>
          </a:p>
          <a:p>
            <a:pPr marL="0" indent="0">
              <a:buNone/>
            </a:pPr>
            <a:r>
              <a:rPr lang="tr-TR" dirty="0" smtClean="0"/>
              <a:t> </a:t>
            </a:r>
          </a:p>
          <a:p>
            <a:pPr marL="0" indent="0">
              <a:buNone/>
            </a:pPr>
            <a:endParaRPr lang="tr-TR" dirty="0"/>
          </a:p>
        </p:txBody>
      </p:sp>
    </p:spTree>
    <p:extLst>
      <p:ext uri="{BB962C8B-B14F-4D97-AF65-F5344CB8AC3E}">
        <p14:creationId xmlns:p14="http://schemas.microsoft.com/office/powerpoint/2010/main" val="3385967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9011</TotalTime>
  <Words>2377</Words>
  <Application>Microsoft Office PowerPoint</Application>
  <PresentationFormat>Ekran Gösterisi (4:3)</PresentationFormat>
  <Paragraphs>323</Paragraphs>
  <Slides>63</Slides>
  <Notes>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63</vt:i4>
      </vt:variant>
    </vt:vector>
  </HeadingPairs>
  <TitlesOfParts>
    <vt:vector size="67" baseType="lpstr">
      <vt:lpstr>Arial</vt:lpstr>
      <vt:lpstr>Calibri</vt:lpstr>
      <vt:lpstr>Calibri Light</vt:lpstr>
      <vt:lpstr>Office Teması</vt:lpstr>
      <vt:lpstr>ICN 2018 TEMASI</vt:lpstr>
      <vt:lpstr>ICN  INTERNATIONAL COUNCIL OF NURSING ULUSLARARASI HEMŞİRELER KONSEYİ</vt:lpstr>
      <vt:lpstr>ICN; </vt:lpstr>
      <vt:lpstr> ICN 2018 TEMASI</vt:lpstr>
      <vt:lpstr>ICN Başkanı’nın  Hemşireler Günü Mesajı</vt:lpstr>
      <vt:lpstr>PowerPoint Sunusu</vt:lpstr>
      <vt:lpstr>2018 ICN TEMASI KAPSAM İÇERİĞİ  </vt:lpstr>
      <vt:lpstr>PowerPoint Sunusu</vt:lpstr>
      <vt:lpstr>Icn neden bu temaya odaklanıyor?</vt:lpstr>
      <vt:lpstr>               ICN 2018 TEMA</vt:lpstr>
      <vt:lpstr>PowerPoint Sunusu</vt:lpstr>
      <vt:lpstr>PowerPoint Sunusu</vt:lpstr>
      <vt:lpstr>PowerPoint Sunusu</vt:lpstr>
      <vt:lpstr>PowerPoint Sunusu</vt:lpstr>
      <vt:lpstr> II.BÖLÜM:  SAĞLIK HİZMETLERİNE ERİŞİM</vt:lpstr>
      <vt:lpstr>  SAĞLIK BAKIMINA ERİŞİM: Fark edilmeyen ve tanınmayan ihtiyaçlar 2014 yılında </vt:lpstr>
      <vt:lpstr>PowerPoint Sunusu</vt:lpstr>
      <vt:lpstr>PowerPoint Sunusu</vt:lpstr>
      <vt:lpstr>SAĞLIK BAKIMINA ERİŞİM: Farklı ihtiyaçların karşılanması</vt:lpstr>
      <vt:lpstr>PowerPoint Sunusu</vt:lpstr>
      <vt:lpstr> SAĞLIK BAKIMINA ERİŞİM: Farklı ihtiyaçların karşılanması</vt:lpstr>
      <vt:lpstr>SAĞLIK BAKIMINA ERİŞİM: Kullanabilirlik ve ulaşılması kolay hizmetler </vt:lpstr>
      <vt:lpstr>Doktor ve Hemşirelerin Dünyadaki dağılımları</vt:lpstr>
      <vt:lpstr>PowerPoint Sunusu</vt:lpstr>
      <vt:lpstr> SAĞLIK BAKIMINA ERİŞİM Hizmetin karşılanabilirliği </vt:lpstr>
      <vt:lpstr>PowerPoint Sunusu</vt:lpstr>
      <vt:lpstr>PowerPoint Sunusu</vt:lpstr>
      <vt:lpstr> SAĞLIK BAKIMINA ERİŞİM Güvenli Kaliteli Bakım </vt:lpstr>
      <vt:lpstr>SAĞLIK BAKIMINA ERİŞİM: Erişim zamanlaması</vt:lpstr>
      <vt:lpstr>SAĞLIK BAKIMINA ERİŞİM: Erişim zamanlaması</vt:lpstr>
      <vt:lpstr>PowerPoint Sunusu</vt:lpstr>
      <vt:lpstr>Dünya çapında yapılan kapsamlı bir ankette</vt:lpstr>
      <vt:lpstr>III. BÖLÜM YATIRIM VE EKONOMİK BÜYÜME </vt:lpstr>
      <vt:lpstr>PowerPoint Sunusu</vt:lpstr>
      <vt:lpstr>      Bakım hizmetlerine erişimi iyileştiren üç politika </vt:lpstr>
      <vt:lpstr>Evrensel Sağlık Kapsamı (UHC)</vt:lpstr>
      <vt:lpstr>PowerPoint Sunusu</vt:lpstr>
      <vt:lpstr> İnsan Odaklı Bakım</vt:lpstr>
      <vt:lpstr>PowerPoint Sunusu</vt:lpstr>
      <vt:lpstr>PowerPoint Sunusu</vt:lpstr>
      <vt:lpstr>İnsan Sağlığı Kaynakları </vt:lpstr>
      <vt:lpstr>PowerPoint Sunusu</vt:lpstr>
      <vt:lpstr>Yıllara göre sağlık personelinin sayıları, tüm sektörler, Türkiye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Neden hemşirelik mesleğine yatırım yapılmalı?</vt:lpstr>
      <vt:lpstr>PowerPoint Sunusu</vt:lpstr>
      <vt:lpstr>PowerPoint Sunusu</vt:lpstr>
      <vt:lpstr>PowerPoint Sunusu</vt:lpstr>
      <vt:lpstr>Son söz; </vt:lpstr>
      <vt:lpstr>«QQ</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drilknurozkan35@gmail.com</dc:creator>
  <cp:lastModifiedBy>drilknurozkan35@gmail.com</cp:lastModifiedBy>
  <cp:revision>211</cp:revision>
  <cp:lastPrinted>2018-04-25T12:14:19Z</cp:lastPrinted>
  <dcterms:created xsi:type="dcterms:W3CDTF">2018-04-10T19:07:58Z</dcterms:created>
  <dcterms:modified xsi:type="dcterms:W3CDTF">2018-05-11T03:21:11Z</dcterms:modified>
</cp:coreProperties>
</file>