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85" r:id="rId2"/>
    <p:sldId id="279" r:id="rId3"/>
    <p:sldId id="258" r:id="rId4"/>
    <p:sldId id="270" r:id="rId5"/>
    <p:sldId id="259" r:id="rId6"/>
    <p:sldId id="281" r:id="rId7"/>
    <p:sldId id="262" r:id="rId8"/>
    <p:sldId id="267" r:id="rId9"/>
    <p:sldId id="271" r:id="rId10"/>
    <p:sldId id="272" r:id="rId11"/>
    <p:sldId id="273" r:id="rId12"/>
    <p:sldId id="274" r:id="rId13"/>
    <p:sldId id="275" r:id="rId14"/>
    <p:sldId id="280" r:id="rId15"/>
    <p:sldId id="265" r:id="rId16"/>
    <p:sldId id="264" r:id="rId17"/>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8" autoAdjust="0"/>
  </p:normalViewPr>
  <p:slideViewPr>
    <p:cSldViewPr>
      <p:cViewPr varScale="1">
        <p:scale>
          <a:sx n="108" d="100"/>
          <a:sy n="108" d="100"/>
        </p:scale>
        <p:origin x="822" y="108"/>
      </p:cViewPr>
      <p:guideLst>
        <p:guide orient="horz" pos="2160"/>
        <p:guide pos="2880"/>
      </p:guideLst>
    </p:cSldViewPr>
  </p:slideViewPr>
  <p:outlineViewPr>
    <p:cViewPr>
      <p:scale>
        <a:sx n="33" d="100"/>
        <a:sy n="33" d="100"/>
      </p:scale>
      <p:origin x="0" y="7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u\Desktop\OneDrive%20-%20Akdeniz%20&#220;niversitesi\Payla&#351;&#305;m\derya\Kitap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u\Desktop\OneDrive%20-%20Akdeniz%20&#220;niversitesi\Payla&#351;&#305;m\derya\Kitap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tr-TR" sz="1200" b="1" dirty="0" smtClean="0">
                <a:solidFill>
                  <a:schemeClr val="tx1"/>
                </a:solidFill>
                <a:latin typeface="Arial" panose="020B0604020202020204" pitchFamily="34" charset="0"/>
                <a:cs typeface="Arial" panose="020B0604020202020204" pitchFamily="34" charset="0"/>
              </a:rPr>
              <a:t>Sosyal Alanlarımızın</a:t>
            </a:r>
            <a:r>
              <a:rPr lang="tr-TR" sz="1200" b="1" baseline="0" dirty="0" smtClean="0">
                <a:solidFill>
                  <a:schemeClr val="tx1"/>
                </a:solidFill>
                <a:latin typeface="Arial" panose="020B0604020202020204" pitchFamily="34" charset="0"/>
                <a:cs typeface="Arial" panose="020B0604020202020204" pitchFamily="34" charset="0"/>
              </a:rPr>
              <a:t> </a:t>
            </a:r>
            <a:r>
              <a:rPr lang="tr-TR" sz="1200" b="1" dirty="0" smtClean="0">
                <a:solidFill>
                  <a:schemeClr val="tx1"/>
                </a:solidFill>
                <a:latin typeface="Arial" panose="020B0604020202020204" pitchFamily="34" charset="0"/>
                <a:cs typeface="Arial" panose="020B0604020202020204" pitchFamily="34" charset="0"/>
              </a:rPr>
              <a:t>Kapasitesi</a:t>
            </a:r>
            <a:endParaRPr lang="tr-TR"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5.9110046472823786E-2"/>
          <c:y val="9.3324469165751045E-2"/>
        </c:manualLayout>
      </c:layout>
      <c:overlay val="0"/>
      <c:spPr>
        <a:noFill/>
        <a:ln>
          <a:noFill/>
        </a:ln>
        <a:effectLst/>
      </c:spPr>
    </c:title>
    <c:autoTitleDeleted val="0"/>
    <c:plotArea>
      <c:layout>
        <c:manualLayout>
          <c:layoutTarget val="inner"/>
          <c:xMode val="edge"/>
          <c:yMode val="edge"/>
          <c:x val="0.60521850393700771"/>
          <c:y val="0.21383347914843981"/>
          <c:w val="0.36456299212598436"/>
          <c:h val="0.60760498687664044"/>
        </c:manualLayout>
      </c:layout>
      <c:pieChart>
        <c:varyColors val="1"/>
        <c:ser>
          <c:idx val="0"/>
          <c:order val="0"/>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47F3-4123-B784-81D3819E87A8}"/>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47F3-4123-B784-81D3819E87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F3-4123-B784-81D3819E87A8}"/>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47F3-4123-B784-81D3819E87A8}"/>
              </c:ext>
            </c:extLst>
          </c:dPt>
          <c:dLbls>
            <c:dLbl>
              <c:idx val="0"/>
              <c:layout/>
              <c:tx>
                <c:rich>
                  <a:bodyPr/>
                  <a:lstStyle/>
                  <a:p>
                    <a:r>
                      <a:rPr lang="en-US" dirty="0" smtClean="0">
                        <a:latin typeface="Arial" panose="020B0604020202020204" pitchFamily="34" charset="0"/>
                        <a:cs typeface="Arial" panose="020B0604020202020204" pitchFamily="34" charset="0"/>
                      </a:rPr>
                      <a:t>1.567</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7F3-4123-B784-81D3819E87A8}"/>
                </c:ext>
              </c:extLst>
            </c:dLbl>
            <c:dLbl>
              <c:idx val="1"/>
              <c:layout/>
              <c:tx>
                <c:rich>
                  <a:bodyPr/>
                  <a:lstStyle/>
                  <a:p>
                    <a:r>
                      <a:rPr lang="en-US" smtClean="0">
                        <a:latin typeface="Arial" panose="020B0604020202020204" pitchFamily="34" charset="0"/>
                        <a:cs typeface="Arial" panose="020B0604020202020204" pitchFamily="34" charset="0"/>
                      </a:rPr>
                      <a:t>3.453</a:t>
                    </a:r>
                    <a:endParaRPr lang="en-US"/>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7F3-4123-B784-81D3819E87A8}"/>
                </c:ext>
              </c:extLst>
            </c:dLbl>
            <c:dLbl>
              <c:idx val="3"/>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smtClean="0"/>
                      <a:t>236</a:t>
                    </a:r>
                    <a:endParaRPr lang="en-US" dirty="0"/>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7F3-4123-B784-81D3819E87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tr-T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Sayfa2!$A$1:$A$4</c:f>
              <c:strCache>
                <c:ptCount val="4"/>
                <c:pt idx="0">
                  <c:v>Kantinlerimizin Kapasitesi</c:v>
                </c:pt>
                <c:pt idx="1">
                  <c:v>Yemekhanelerimizin Kapasitesi</c:v>
                </c:pt>
                <c:pt idx="2">
                  <c:v>Sosyal Tesislerimizin Kapasitesi</c:v>
                </c:pt>
                <c:pt idx="3">
                  <c:v>Adrasan Tesisimizin Kapasitesi</c:v>
                </c:pt>
              </c:strCache>
            </c:strRef>
          </c:cat>
          <c:val>
            <c:numRef>
              <c:f>Sayfa2!$E$1:$E$4</c:f>
              <c:numCache>
                <c:formatCode>General</c:formatCode>
                <c:ptCount val="4"/>
                <c:pt idx="0">
                  <c:v>2526</c:v>
                </c:pt>
                <c:pt idx="1">
                  <c:v>3453</c:v>
                </c:pt>
                <c:pt idx="2">
                  <c:v>620</c:v>
                </c:pt>
                <c:pt idx="3">
                  <c:v>230</c:v>
                </c:pt>
              </c:numCache>
            </c:numRef>
          </c:val>
          <c:extLst>
            <c:ext xmlns:c16="http://schemas.microsoft.com/office/drawing/2014/chart" uri="{C3380CC4-5D6E-409C-BE32-E72D297353CC}">
              <c16:uniqueId val="{00000000-70C9-441D-B04C-E1AF77B66D16}"/>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2177242360911698E-2"/>
          <c:y val="0.24499769606567556"/>
          <c:w val="0.58568372703412075"/>
          <c:h val="0.547529163021288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softEdge">
      <a:bevelT prst="slope"/>
      <a:bevelB prst="slope"/>
    </a:sp3d>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tr-TR" sz="1200" b="1" dirty="0" smtClean="0">
                <a:solidFill>
                  <a:schemeClr val="tx1"/>
                </a:solidFill>
                <a:latin typeface="Arial" panose="020B0604020202020204" pitchFamily="34" charset="0"/>
                <a:cs typeface="Arial" panose="020B0604020202020204" pitchFamily="34" charset="0"/>
              </a:rPr>
              <a:t>Genel Sosyal Alanlar</a:t>
            </a:r>
            <a:r>
              <a:rPr lang="tr-TR" sz="1200" b="1" baseline="0" dirty="0" smtClean="0">
                <a:solidFill>
                  <a:schemeClr val="tx1"/>
                </a:solidFill>
                <a:latin typeface="Arial" panose="020B0604020202020204" pitchFamily="34" charset="0"/>
                <a:cs typeface="Arial" panose="020B0604020202020204" pitchFamily="34" charset="0"/>
              </a:rPr>
              <a:t> </a:t>
            </a:r>
            <a:r>
              <a:rPr lang="tr-TR" sz="1200" b="1" baseline="0" dirty="0">
                <a:solidFill>
                  <a:schemeClr val="tx1"/>
                </a:solidFill>
                <a:latin typeface="Arial" panose="020B0604020202020204" pitchFamily="34" charset="0"/>
                <a:cs typeface="Arial" panose="020B0604020202020204" pitchFamily="34" charset="0"/>
              </a:rPr>
              <a:t>(</a:t>
            </a:r>
            <a:r>
              <a:rPr lang="tr-TR" sz="1200" b="1" baseline="0" dirty="0" smtClean="0">
                <a:solidFill>
                  <a:schemeClr val="tx1"/>
                </a:solidFill>
                <a:latin typeface="Arial" panose="020B0604020202020204" pitchFamily="34" charset="0"/>
                <a:cs typeface="Arial" panose="020B0604020202020204" pitchFamily="34" charset="0"/>
              </a:rPr>
              <a:t>13045 </a:t>
            </a:r>
            <a:r>
              <a:rPr lang="tr-TR" sz="1200" dirty="0" smtClean="0">
                <a:effectLst/>
                <a:latin typeface="Arial" panose="020B0604020202020204" pitchFamily="34" charset="0"/>
                <a:cs typeface="Arial" panose="020B0604020202020204" pitchFamily="34" charset="0"/>
              </a:rPr>
              <a:t>m</a:t>
            </a:r>
            <a:r>
              <a:rPr lang="tr-TR" sz="1200" baseline="30000" dirty="0" smtClean="0">
                <a:effectLst/>
                <a:latin typeface="Arial" panose="020B0604020202020204" pitchFamily="34" charset="0"/>
                <a:cs typeface="Arial" panose="020B0604020202020204" pitchFamily="34" charset="0"/>
              </a:rPr>
              <a:t>2</a:t>
            </a:r>
            <a:r>
              <a:rPr lang="tr-TR" sz="1200" b="1" baseline="0" dirty="0" smtClean="0">
                <a:solidFill>
                  <a:schemeClr val="tx1"/>
                </a:solidFill>
                <a:latin typeface="Arial" panose="020B0604020202020204" pitchFamily="34" charset="0"/>
                <a:cs typeface="Arial" panose="020B0604020202020204" pitchFamily="34" charset="0"/>
              </a:rPr>
              <a:t>)</a:t>
            </a:r>
            <a:endParaRPr lang="tr-TR"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0.10697864265164359"/>
          <c:y val="8.7159127173402073E-2"/>
        </c:manualLayout>
      </c:layout>
      <c:overlay val="0"/>
      <c:spPr>
        <a:noFill/>
        <a:ln>
          <a:noFill/>
        </a:ln>
        <a:effectLst/>
      </c:spPr>
    </c:title>
    <c:autoTitleDeleted val="0"/>
    <c:plotArea>
      <c:layout>
        <c:manualLayout>
          <c:layoutTarget val="inner"/>
          <c:xMode val="edge"/>
          <c:yMode val="edge"/>
          <c:x val="0.60266671134200134"/>
          <c:y val="0.27429431990144842"/>
          <c:w val="0.35125809273840775"/>
          <c:h val="0.58543015456401271"/>
        </c:manualLayout>
      </c:layout>
      <c:pieChart>
        <c:varyColors val="1"/>
        <c:ser>
          <c:idx val="0"/>
          <c:order val="0"/>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CE2C-4031-BDD1-20B25EA14151}"/>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CE2C-4031-BDD1-20B25EA141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2C-4031-BDD1-20B25EA14151}"/>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CE2C-4031-BDD1-20B25EA14151}"/>
              </c:ext>
            </c:extLst>
          </c:dPt>
          <c:dLbls>
            <c:dLbl>
              <c:idx val="0"/>
              <c:layout/>
              <c:tx>
                <c:rich>
                  <a:bodyPr/>
                  <a:lstStyle/>
                  <a:p>
                    <a:r>
                      <a:rPr lang="en-US" smtClean="0"/>
                      <a:t>1.491</a:t>
                    </a:r>
                    <a:endParaRPr lang="en-US"/>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2C-4031-BDD1-20B25EA14151}"/>
                </c:ext>
              </c:extLst>
            </c:dLbl>
            <c:dLbl>
              <c:idx val="1"/>
              <c:layout/>
              <c:tx>
                <c:rich>
                  <a:bodyPr/>
                  <a:lstStyle/>
                  <a:p>
                    <a:r>
                      <a:rPr lang="en-US" smtClean="0"/>
                      <a:t>4.870</a:t>
                    </a:r>
                    <a:endParaRPr lang="en-US"/>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2C-4031-BDD1-20B25EA14151}"/>
                </c:ext>
              </c:extLst>
            </c:dLbl>
            <c:dLbl>
              <c:idx val="2"/>
              <c:layout/>
              <c:tx>
                <c:rich>
                  <a:bodyPr/>
                  <a:lstStyle/>
                  <a:p>
                    <a:r>
                      <a:rPr lang="en-US" dirty="0" smtClean="0"/>
                      <a:t>6.565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2C-4031-BDD1-20B25EA14151}"/>
                </c:ext>
              </c:extLst>
            </c:dLbl>
            <c:dLbl>
              <c:idx val="3"/>
              <c:layout/>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r>
                      <a:rPr lang="en-US" dirty="0" smtClean="0">
                        <a:solidFill>
                          <a:schemeClr val="tx1"/>
                        </a:solidFill>
                      </a:rPr>
                      <a:t>1.120</a:t>
                    </a:r>
                    <a:endParaRPr lang="en-US" dirty="0">
                      <a:solidFill>
                        <a:schemeClr val="tx1"/>
                      </a:solidFill>
                    </a:endParaRP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E2C-4031-BDD1-20B25EA141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tr-T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Sayfa3!$A$1:$A$4</c:f>
              <c:strCache>
                <c:ptCount val="4"/>
                <c:pt idx="0">
                  <c:v>Kantinlerimizin Alanı</c:v>
                </c:pt>
                <c:pt idx="1">
                  <c:v>Yemekhanelerimizin Alanı</c:v>
                </c:pt>
                <c:pt idx="2">
                  <c:v>Sosyal Tesislerimizin Alanı</c:v>
                </c:pt>
                <c:pt idx="3">
                  <c:v>Adrasan Tesisimizin Alanı</c:v>
                </c:pt>
              </c:strCache>
            </c:strRef>
          </c:cat>
          <c:val>
            <c:numRef>
              <c:f>Sayfa3!$E$1:$E$4</c:f>
              <c:numCache>
                <c:formatCode>General</c:formatCode>
                <c:ptCount val="4"/>
                <c:pt idx="0">
                  <c:v>1491</c:v>
                </c:pt>
                <c:pt idx="1">
                  <c:v>4870</c:v>
                </c:pt>
                <c:pt idx="2">
                  <c:v>6565</c:v>
                </c:pt>
                <c:pt idx="3">
                  <c:v>1119</c:v>
                </c:pt>
              </c:numCache>
            </c:numRef>
          </c:val>
          <c:extLst>
            <c:ext xmlns:c16="http://schemas.microsoft.com/office/drawing/2014/chart" uri="{C3380CC4-5D6E-409C-BE32-E72D297353CC}">
              <c16:uniqueId val="{00000000-5D99-44AA-A3B1-DB59E6271B8F}"/>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7519239585189515E-2"/>
          <c:y val="0.27580030265492195"/>
          <c:w val="0.48664348206474195"/>
          <c:h val="0.590495042286380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softEdge">
      <a:bevelT prst="slope"/>
      <a:bevelB prst="slope"/>
    </a:sp3d>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Sayfa1!$G$15:$G$18</c:f>
              <c:strCache>
                <c:ptCount val="4"/>
                <c:pt idx="0">
                  <c:v>2021 Yılı Çıkan Yemek Sayısı</c:v>
                </c:pt>
                <c:pt idx="1">
                  <c:v>2021 Yılı Personele Verilen Ücretli Yemek</c:v>
                </c:pt>
                <c:pt idx="2">
                  <c:v>2021 Yılı Öğrenciye Verilen Ücretli Yemek</c:v>
                </c:pt>
                <c:pt idx="3">
                  <c:v>2021 Yılı Öğrenciye Verilen Ücretsiz Yemek</c:v>
                </c:pt>
              </c:strCache>
            </c:strRef>
          </c:cat>
          <c:val>
            <c:numRef>
              <c:f>Sayfa1!$H$15:$H$18</c:f>
              <c:numCache>
                <c:formatCode>General</c:formatCode>
                <c:ptCount val="4"/>
                <c:pt idx="0">
                  <c:v>664.00199999999995</c:v>
                </c:pt>
                <c:pt idx="1">
                  <c:v>179.03700000000001</c:v>
                </c:pt>
                <c:pt idx="2">
                  <c:v>273.46699999999998</c:v>
                </c:pt>
                <c:pt idx="3">
                  <c:v>211.49799999999999</c:v>
                </c:pt>
              </c:numCache>
            </c:numRef>
          </c:val>
          <c:extLst>
            <c:ext xmlns:c16="http://schemas.microsoft.com/office/drawing/2014/chart" uri="{C3380CC4-5D6E-409C-BE32-E72D297353CC}">
              <c16:uniqueId val="{00000000-3BF0-4C7F-8989-17CB707574EB}"/>
            </c:ext>
          </c:extLst>
        </c:ser>
        <c:dLbls>
          <c:showLegendKey val="0"/>
          <c:showVal val="0"/>
          <c:showCatName val="0"/>
          <c:showSerName val="0"/>
          <c:showPercent val="0"/>
          <c:showBubbleSize val="0"/>
        </c:dLbls>
        <c:gapWidth val="150"/>
        <c:axId val="261491247"/>
        <c:axId val="261501647"/>
      </c:barChart>
      <c:valAx>
        <c:axId val="261501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1491247"/>
        <c:crosses val="autoZero"/>
        <c:crossBetween val="between"/>
      </c:valAx>
      <c:catAx>
        <c:axId val="26149124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150164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1858034292487E-2"/>
          <c:y val="8.3664037329185675E-2"/>
          <c:w val="0.35284736881087292"/>
          <c:h val="0.67746694811687591"/>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44253069103432952"/>
          <c:y val="0.19489001222086436"/>
          <c:w val="0.3443564141021368"/>
          <c:h val="0.46206977002555283"/>
        </c:manualLayout>
      </c:layout>
      <c:overlay val="0"/>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38373976965513E-2"/>
          <c:y val="8.3664037329185675E-2"/>
          <c:w val="0.36387044957967646"/>
          <c:h val="0.69863126319297864"/>
        </c:manualLayout>
      </c:layout>
      <c:pieChart>
        <c:varyColors val="1"/>
        <c:ser>
          <c:idx val="0"/>
          <c:order val="0"/>
          <c:tx>
            <c:strRef>
              <c:f>Sayfa1!$B$1</c:f>
              <c:strCache>
                <c:ptCount val="1"/>
                <c:pt idx="0">
                  <c:v>Sütun1</c:v>
                </c:pt>
              </c:strCache>
            </c:strRef>
          </c:tx>
          <c:dLbls>
            <c:dLbl>
              <c:idx val="0"/>
              <c:layout/>
              <c:tx>
                <c:rich>
                  <a:bodyPr/>
                  <a:lstStyle/>
                  <a:p>
                    <a:r>
                      <a:rPr lang="en-US" dirty="0" smtClean="0"/>
                      <a:t>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88C-489F-87F1-E54354A15CFA}"/>
                </c:ext>
              </c:extLst>
            </c:dLbl>
            <c:dLbl>
              <c:idx val="1"/>
              <c:layout/>
              <c:tx>
                <c:rich>
                  <a:bodyPr/>
                  <a:lstStyle/>
                  <a:p>
                    <a:r>
                      <a:rPr lang="en-US" smtClean="0"/>
                      <a:t>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8C-489F-87F1-E54354A15CFA}"/>
                </c:ext>
              </c:extLst>
            </c:dLbl>
            <c:spPr>
              <a:noFill/>
              <a:ln>
                <a:noFill/>
              </a:ln>
              <a:effectLst/>
            </c:spPr>
            <c:txPr>
              <a:bodyPr/>
              <a:lstStyle/>
              <a:p>
                <a:pPr>
                  <a:defRPr b="1">
                    <a:solidFill>
                      <a:schemeClr val="bg1"/>
                    </a:solidFill>
                  </a:defRPr>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Sayfa1!$A$2:$A$3</c:f>
              <c:strCache>
                <c:ptCount val="2"/>
                <c:pt idx="0">
                  <c:v>memnunum</c:v>
                </c:pt>
                <c:pt idx="1">
                  <c:v>memnun değilim</c:v>
                </c:pt>
              </c:strCache>
            </c:strRef>
          </c:cat>
          <c:val>
            <c:numRef>
              <c:f>Sayfa1!$B$2:$B$3</c:f>
              <c:numCache>
                <c:formatCode>General</c:formatCode>
                <c:ptCount val="2"/>
                <c:pt idx="0">
                  <c:v>80.25</c:v>
                </c:pt>
                <c:pt idx="1">
                  <c:v>19.25</c:v>
                </c:pt>
              </c:numCache>
            </c:numRef>
          </c:val>
          <c:extLst>
            <c:ext xmlns:c16="http://schemas.microsoft.com/office/drawing/2014/chart" uri="{C3380CC4-5D6E-409C-BE32-E72D297353CC}">
              <c16:uniqueId val="{00000000-3C1A-49A6-9EE9-A51BFDF72AE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22813205940088"/>
          <c:y val="0.2089995556049328"/>
          <c:w val="0.3443564141021368"/>
          <c:h val="0.46206977002555283"/>
        </c:manualLayout>
      </c:layout>
      <c:overlay val="0"/>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1858034292487E-2"/>
          <c:y val="8.3664037329185675E-2"/>
          <c:w val="0.35284736881087292"/>
          <c:h val="0.67746694811687591"/>
        </c:manualLayout>
      </c:layout>
      <c:pieChart>
        <c:varyColors val="1"/>
        <c:ser>
          <c:idx val="0"/>
          <c:order val="0"/>
          <c:tx>
            <c:strRef>
              <c:f>Sayfa1!$B$1</c:f>
              <c:strCache>
                <c:ptCount val="1"/>
                <c:pt idx="0">
                  <c:v>Sütun1</c:v>
                </c:pt>
              </c:strCache>
            </c:strRef>
          </c:tx>
          <c:dLbls>
            <c:dLbl>
              <c:idx val="0"/>
              <c:layout/>
              <c:tx>
                <c:rich>
                  <a:bodyPr/>
                  <a:lstStyle/>
                  <a:p>
                    <a:pPr>
                      <a:defRPr b="1">
                        <a:solidFill>
                          <a:schemeClr val="bg1"/>
                        </a:solidFill>
                      </a:defRPr>
                    </a:pPr>
                    <a:r>
                      <a:rPr lang="en-US" dirty="0" smtClean="0"/>
                      <a:t>80</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BC-48C9-A0CF-49FB89681D0B}"/>
                </c:ext>
              </c:extLst>
            </c:dLbl>
            <c:dLbl>
              <c:idx val="1"/>
              <c:layout/>
              <c:tx>
                <c:rich>
                  <a:bodyPr/>
                  <a:lstStyle/>
                  <a:p>
                    <a:pPr>
                      <a:defRPr b="1">
                        <a:solidFill>
                          <a:schemeClr val="bg1"/>
                        </a:solidFill>
                      </a:defRPr>
                    </a:pPr>
                    <a:r>
                      <a:rPr lang="en-US" dirty="0" smtClean="0"/>
                      <a:t>20</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BC-48C9-A0CF-49FB89681D0B}"/>
                </c:ext>
              </c:extLst>
            </c:dLbl>
            <c:dLbl>
              <c:idx val="2"/>
              <c:delete val="1"/>
              <c:extLst>
                <c:ext xmlns:c15="http://schemas.microsoft.com/office/drawing/2012/chart" uri="{CE6537A1-D6FC-4f65-9D91-7224C49458BB}"/>
                <c:ext xmlns:c16="http://schemas.microsoft.com/office/drawing/2014/chart" uri="{C3380CC4-5D6E-409C-BE32-E72D297353CC}">
                  <c16:uniqueId val="{00000002-63BC-48C9-A0CF-49FB89681D0B}"/>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Sayfa1!$A$2:$A$4</c:f>
              <c:strCache>
                <c:ptCount val="3"/>
                <c:pt idx="0">
                  <c:v>memnunum</c:v>
                </c:pt>
                <c:pt idx="1">
                  <c:v>memnun değilim</c:v>
                </c:pt>
                <c:pt idx="2">
                  <c:v>100 kişi tarafından değerlendirilmiştir.</c:v>
                </c:pt>
              </c:strCache>
            </c:strRef>
          </c:cat>
          <c:val>
            <c:numRef>
              <c:f>Sayfa1!$B$2:$B$4</c:f>
              <c:numCache>
                <c:formatCode>General</c:formatCode>
                <c:ptCount val="3"/>
                <c:pt idx="0">
                  <c:v>94</c:v>
                </c:pt>
                <c:pt idx="1">
                  <c:v>6</c:v>
                </c:pt>
              </c:numCache>
            </c:numRef>
          </c:val>
          <c:extLst>
            <c:ext xmlns:c16="http://schemas.microsoft.com/office/drawing/2014/chart" uri="{C3380CC4-5D6E-409C-BE32-E72D297353CC}">
              <c16:uniqueId val="{00000003-63BC-48C9-A0CF-49FB89681D0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4253069103432952"/>
          <c:y val="0.19489001222086436"/>
          <c:w val="0.48765646409658187"/>
          <c:h val="0.46206977002555283"/>
        </c:manualLayout>
      </c:layout>
      <c:overlay val="0"/>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1858034292487E-2"/>
          <c:y val="8.3664037329185675E-2"/>
          <c:w val="0.35284736881087292"/>
          <c:h val="0.67746694811687591"/>
        </c:manualLayout>
      </c:layout>
      <c:pieChart>
        <c:varyColors val="1"/>
        <c:ser>
          <c:idx val="0"/>
          <c:order val="0"/>
          <c:tx>
            <c:strRef>
              <c:f>Sayfa1!$B$1</c:f>
              <c:strCache>
                <c:ptCount val="1"/>
                <c:pt idx="0">
                  <c:v>Sütun1</c:v>
                </c:pt>
              </c:strCache>
            </c:strRef>
          </c:tx>
          <c:dLbls>
            <c:dLbl>
              <c:idx val="0"/>
              <c:spPr>
                <a:noFill/>
                <a:ln>
                  <a:noFill/>
                </a:ln>
                <a:effectLst/>
              </c:spPr>
              <c:txPr>
                <a:bodyPr/>
                <a:lstStyle/>
                <a:p>
                  <a:pPr>
                    <a:defRPr b="1">
                      <a:solidFill>
                        <a:schemeClr val="bg1"/>
                      </a:solidFill>
                    </a:defRPr>
                  </a:pPr>
                  <a:endParaRPr lang="tr-TR"/>
                </a:p>
              </c:txPr>
              <c:showLegendKey val="0"/>
              <c:showVal val="1"/>
              <c:showCatName val="0"/>
              <c:showSerName val="0"/>
              <c:showPercent val="0"/>
              <c:showBubbleSize val="0"/>
              <c:extLst>
                <c:ext xmlns:c16="http://schemas.microsoft.com/office/drawing/2014/chart" uri="{C3380CC4-5D6E-409C-BE32-E72D297353CC}">
                  <c16:uniqueId val="{00000000-CA6E-48A7-B23F-11F0AE2AB5B1}"/>
                </c:ext>
              </c:extLst>
            </c:dLbl>
            <c:dLbl>
              <c:idx val="1"/>
              <c:spPr>
                <a:noFill/>
                <a:ln>
                  <a:noFill/>
                </a:ln>
                <a:effectLst/>
              </c:spPr>
              <c:txPr>
                <a:bodyPr/>
                <a:lstStyle/>
                <a:p>
                  <a:pPr>
                    <a:defRPr b="1">
                      <a:solidFill>
                        <a:schemeClr val="bg1"/>
                      </a:solidFill>
                    </a:defRPr>
                  </a:pPr>
                  <a:endParaRPr lang="tr-TR"/>
                </a:p>
              </c:txPr>
              <c:showLegendKey val="0"/>
              <c:showVal val="1"/>
              <c:showCatName val="0"/>
              <c:showSerName val="0"/>
              <c:showPercent val="0"/>
              <c:showBubbleSize val="0"/>
              <c:extLst>
                <c:ext xmlns:c16="http://schemas.microsoft.com/office/drawing/2014/chart" uri="{C3380CC4-5D6E-409C-BE32-E72D297353CC}">
                  <c16:uniqueId val="{00000001-CA6E-48A7-B23F-11F0AE2AB5B1}"/>
                </c:ext>
              </c:extLst>
            </c:dLbl>
            <c:dLbl>
              <c:idx val="2"/>
              <c:delete val="1"/>
              <c:extLst>
                <c:ext xmlns:c15="http://schemas.microsoft.com/office/drawing/2012/chart" uri="{CE6537A1-D6FC-4f65-9D91-7224C49458BB}"/>
                <c:ext xmlns:c16="http://schemas.microsoft.com/office/drawing/2014/chart" uri="{C3380CC4-5D6E-409C-BE32-E72D297353CC}">
                  <c16:uniqueId val="{00000002-CA6E-48A7-B23F-11F0AE2AB5B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Sayfa1!$A$2:$A$4</c:f>
              <c:strCache>
                <c:ptCount val="3"/>
                <c:pt idx="0">
                  <c:v>memnunum</c:v>
                </c:pt>
                <c:pt idx="1">
                  <c:v>memnun değilim</c:v>
                </c:pt>
                <c:pt idx="2">
                  <c:v>100 kişi tarafından değerlendirilmiştir.</c:v>
                </c:pt>
              </c:strCache>
            </c:strRef>
          </c:cat>
          <c:val>
            <c:numRef>
              <c:f>Sayfa1!$B$2:$B$4</c:f>
              <c:numCache>
                <c:formatCode>General</c:formatCode>
                <c:ptCount val="3"/>
                <c:pt idx="0">
                  <c:v>94</c:v>
                </c:pt>
                <c:pt idx="1">
                  <c:v>6</c:v>
                </c:pt>
              </c:numCache>
            </c:numRef>
          </c:val>
          <c:extLst>
            <c:ext xmlns:c16="http://schemas.microsoft.com/office/drawing/2014/chart" uri="{C3380CC4-5D6E-409C-BE32-E72D297353CC}">
              <c16:uniqueId val="{00000003-CA6E-48A7-B23F-11F0AE2AB5B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4253069103432952"/>
          <c:y val="0.19489001222086436"/>
          <c:w val="0.3443564141021368"/>
          <c:h val="0.46206977002555283"/>
        </c:manualLayout>
      </c:layout>
      <c:overlay val="0"/>
    </c:legend>
    <c:plotVisOnly val="1"/>
    <c:dispBlanksAs val="zero"/>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D9FA4FF-4F90-4642-91D7-B23A660103E1}" type="datetimeFigureOut">
              <a:rPr lang="tr-TR" smtClean="0"/>
              <a:pPr/>
              <a:t>24.03.2022</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A46D369-DA6A-49C6-82B1-591CF064F879}" type="slidenum">
              <a:rPr lang="tr-TR" smtClean="0"/>
              <a:pPr/>
              <a:t>‹#›</a:t>
            </a:fld>
            <a:endParaRPr lang="tr-TR"/>
          </a:p>
        </p:txBody>
      </p:sp>
    </p:spTree>
    <p:extLst>
      <p:ext uri="{BB962C8B-B14F-4D97-AF65-F5344CB8AC3E}">
        <p14:creationId xmlns:p14="http://schemas.microsoft.com/office/powerpoint/2010/main" val="83544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A5EAEC-420D-4762-A3E9-563A276A2AB5}" type="slidenum">
              <a:rPr lang="tr-TR" smtClean="0"/>
              <a:pPr/>
              <a:t>14</a:t>
            </a:fld>
            <a:endParaRPr lang="tr-TR"/>
          </a:p>
        </p:txBody>
      </p:sp>
    </p:spTree>
    <p:extLst>
      <p:ext uri="{BB962C8B-B14F-4D97-AF65-F5344CB8AC3E}">
        <p14:creationId xmlns:p14="http://schemas.microsoft.com/office/powerpoint/2010/main" val="40770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36CFD9-215F-4326-844B-25188E88415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36CFD9-215F-4326-844B-25188E88415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36CFD9-215F-4326-844B-25188E884151}"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36CFD9-215F-4326-844B-25188E884151}" type="slidenum">
              <a:rPr lang="tr-TR" smtClean="0"/>
              <a:pPr/>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36CFD9-215F-4326-844B-25188E88415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36CFD9-215F-4326-844B-25188E884151}"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36CFD9-215F-4326-844B-25188E88415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236CFD9-215F-4326-844B-25188E88415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236CFD9-215F-4326-844B-25188E88415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36CFD9-215F-4326-844B-25188E884151}"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E6B9C0B-8FC4-46D1-90B2-DBD1F0F99AC6}" type="datetimeFigureOut">
              <a:rPr lang="tr-TR" smtClean="0"/>
              <a:pPr/>
              <a:t>24.03.2022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36CFD9-215F-4326-844B-25188E884151}"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E6B9C0B-8FC4-46D1-90B2-DBD1F0F99AC6}" type="datetimeFigureOut">
              <a:rPr lang="tr-TR" smtClean="0"/>
              <a:pPr/>
              <a:t>24.03.2022</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36CFD9-215F-4326-844B-25188E884151}"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916832"/>
            <a:ext cx="7772400" cy="1780108"/>
          </a:xfrm>
        </p:spPr>
        <p:txBody>
          <a:bodyPr>
            <a:normAutofit fontScale="90000"/>
          </a:bodyPr>
          <a:lstStyle/>
          <a:p>
            <a:r>
              <a:rPr lang="tr-TR"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AKDENİZ ÜNİVERSİTESİ</a:t>
            </a:r>
            <a:br>
              <a:rPr lang="tr-TR"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SAĞLIK KÜLTÜR VE SPOR DAİRESİ BAŞKANLIĞI </a:t>
            </a:r>
          </a:p>
        </p:txBody>
      </p:sp>
      <p:sp>
        <p:nvSpPr>
          <p:cNvPr id="3" name="Alt Başlık 2"/>
          <p:cNvSpPr>
            <a:spLocks noGrp="1"/>
          </p:cNvSpPr>
          <p:nvPr>
            <p:ph type="subTitle" idx="1"/>
          </p:nvPr>
        </p:nvSpPr>
        <p:spPr>
          <a:xfrm>
            <a:off x="1371600" y="4005064"/>
            <a:ext cx="6400800" cy="737095"/>
          </a:xfrm>
        </p:spPr>
        <p:txBody>
          <a:bodyPr>
            <a:normAutofit lnSpcReduction="10000"/>
          </a:bodyPr>
          <a:lstStyle/>
          <a:p>
            <a:r>
              <a:rPr lang="tr-TR" sz="4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FAALİYET RAPORU</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548680"/>
            <a:ext cx="1318456" cy="1318456"/>
          </a:xfrm>
          <a:prstGeom prst="rect">
            <a:avLst/>
          </a:prstGeom>
        </p:spPr>
      </p:pic>
      <p:sp>
        <p:nvSpPr>
          <p:cNvPr id="5" name="Alt Başlık 2"/>
          <p:cNvSpPr txBox="1">
            <a:spLocks/>
          </p:cNvSpPr>
          <p:nvPr/>
        </p:nvSpPr>
        <p:spPr>
          <a:xfrm>
            <a:off x="1524000" y="4797152"/>
            <a:ext cx="6400800" cy="73709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tr-TR" sz="44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2020-2021</a:t>
            </a:r>
            <a:endParaRPr lang="tr-TR" sz="4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09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C4718987-0322-476E-A5D7-017AB2E64FE0}"/>
              </a:ext>
            </a:extLst>
          </p:cNvPr>
          <p:cNvGraphicFramePr>
            <a:graphicFrameLocks/>
          </p:cNvGraphicFramePr>
          <p:nvPr>
            <p:extLst>
              <p:ext uri="{D42A27DB-BD31-4B8C-83A1-F6EECF244321}">
                <p14:modId xmlns:p14="http://schemas.microsoft.com/office/powerpoint/2010/main" val="3719949301"/>
              </p:ext>
            </p:extLst>
          </p:nvPr>
        </p:nvGraphicFramePr>
        <p:xfrm>
          <a:off x="4499992" y="2996952"/>
          <a:ext cx="4032448" cy="23134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a:extLst>
              <a:ext uri="{FF2B5EF4-FFF2-40B4-BE49-F238E27FC236}">
                <a16:creationId xmlns:a16="http://schemas.microsoft.com/office/drawing/2014/main" id="{FBDB4612-43AF-48F2-BB93-D9E74A16E205}"/>
              </a:ext>
            </a:extLst>
          </p:cNvPr>
          <p:cNvGraphicFramePr>
            <a:graphicFrameLocks/>
          </p:cNvGraphicFramePr>
          <p:nvPr>
            <p:extLst>
              <p:ext uri="{D42A27DB-BD31-4B8C-83A1-F6EECF244321}">
                <p14:modId xmlns:p14="http://schemas.microsoft.com/office/powerpoint/2010/main" val="450271010"/>
              </p:ext>
            </p:extLst>
          </p:nvPr>
        </p:nvGraphicFramePr>
        <p:xfrm>
          <a:off x="395536" y="2998068"/>
          <a:ext cx="3939534" cy="2331368"/>
        </p:xfrm>
        <a:graphic>
          <a:graphicData uri="http://schemas.openxmlformats.org/drawingml/2006/chart">
            <c:chart xmlns:c="http://schemas.openxmlformats.org/drawingml/2006/chart" xmlns:r="http://schemas.openxmlformats.org/officeDocument/2006/relationships" r:id="rId3"/>
          </a:graphicData>
        </a:graphic>
      </p:graphicFrame>
      <p:sp>
        <p:nvSpPr>
          <p:cNvPr id="6" name="Dikdörtgen 5"/>
          <p:cNvSpPr/>
          <p:nvPr/>
        </p:nvSpPr>
        <p:spPr>
          <a:xfrm>
            <a:off x="2555776" y="2206892"/>
            <a:ext cx="4697504" cy="400110"/>
          </a:xfrm>
          <a:prstGeom prst="rect">
            <a:avLst/>
          </a:prstGeom>
        </p:spPr>
        <p:txBody>
          <a:bodyPr wrap="none">
            <a:spAutoFit/>
          </a:bodyPr>
          <a:lstStyle/>
          <a:p>
            <a:r>
              <a:rPr lang="tr-TR" sz="2000" b="1" dirty="0" smtClean="0">
                <a:latin typeface="Arial" panose="020B0604020202020204" pitchFamily="34" charset="0"/>
                <a:cs typeface="Arial" panose="020B0604020202020204" pitchFamily="34" charset="0"/>
              </a:rPr>
              <a:t>Sosyal Alanlarımızın İstatistik Verileri</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035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476670"/>
            <a:ext cx="5985573" cy="461665"/>
          </a:xfrm>
          <a:prstGeom prst="rect">
            <a:avLst/>
          </a:prstGeom>
        </p:spPr>
        <p:txBody>
          <a:bodyPr wrap="square">
            <a:spAutoFit/>
          </a:bodyPr>
          <a:lstStyle/>
          <a:p>
            <a:pPr algn="ctr"/>
            <a:r>
              <a:rPr lang="tr-TR" sz="2400" b="1" dirty="0">
                <a:solidFill>
                  <a:schemeClr val="bg1"/>
                </a:solidFill>
                <a:latin typeface="Arial" panose="020B0604020202020204" pitchFamily="34" charset="0"/>
                <a:cs typeface="Arial" panose="020B0604020202020204" pitchFamily="34" charset="0"/>
              </a:rPr>
              <a:t>KANTİNLERİMİZ</a:t>
            </a:r>
            <a:endParaRPr lang="tr-TR" sz="2400" dirty="0">
              <a:solidFill>
                <a:schemeClr val="bg1"/>
              </a:solidFill>
              <a:latin typeface="Arial" panose="020B0604020202020204" pitchFamily="34" charset="0"/>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556421190"/>
              </p:ext>
            </p:extLst>
          </p:nvPr>
        </p:nvGraphicFramePr>
        <p:xfrm>
          <a:off x="323528" y="1988840"/>
          <a:ext cx="4709914" cy="3442854"/>
        </p:xfrm>
        <a:graphic>
          <a:graphicData uri="http://schemas.openxmlformats.org/drawingml/2006/table">
            <a:tbl>
              <a:tblPr>
                <a:tableStyleId>{5C22544A-7EE6-4342-B048-85BDC9FD1C3A}</a:tableStyleId>
              </a:tblPr>
              <a:tblGrid>
                <a:gridCol w="158417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541562">
                  <a:extLst>
                    <a:ext uri="{9D8B030D-6E8A-4147-A177-3AD203B41FA5}">
                      <a16:colId xmlns:a16="http://schemas.microsoft.com/office/drawing/2014/main" val="20003"/>
                    </a:ext>
                  </a:extLst>
                </a:gridCol>
              </a:tblGrid>
              <a:tr h="290832">
                <a:tc>
                  <a:txBody>
                    <a:bodyPr/>
                    <a:lstStyle/>
                    <a:p>
                      <a:pPr algn="ctr" fontAlgn="b"/>
                      <a:r>
                        <a:rPr lang="tr-TR" sz="1000" b="1" u="none" strike="noStrike" dirty="0" smtClean="0">
                          <a:solidFill>
                            <a:schemeClr val="bg1"/>
                          </a:solidFill>
                          <a:effectLst/>
                          <a:latin typeface="Arial" panose="020B0604020202020204" pitchFamily="34" charset="0"/>
                          <a:cs typeface="Arial" panose="020B0604020202020204" pitchFamily="34" charset="0"/>
                        </a:rPr>
                        <a:t>   KANTİNLERİMİZ</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u="none" strike="noStrike" dirty="0" smtClean="0">
                          <a:solidFill>
                            <a:schemeClr val="bg1"/>
                          </a:solidFill>
                          <a:effectLst/>
                          <a:latin typeface="Arial" panose="020B0604020202020204" pitchFamily="34" charset="0"/>
                          <a:cs typeface="Arial" panose="020B0604020202020204" pitchFamily="34" charset="0"/>
                        </a:rPr>
                        <a:t>ALAN (</a:t>
                      </a:r>
                      <a:r>
                        <a:rPr lang="tr-TR" sz="1000" b="1" dirty="0" smtClean="0">
                          <a:solidFill>
                            <a:schemeClr val="bg1"/>
                          </a:solidFill>
                          <a:latin typeface="Arial" panose="020B0604020202020204" pitchFamily="34" charset="0"/>
                          <a:cs typeface="Arial" panose="020B0604020202020204" pitchFamily="34" charset="0"/>
                        </a:rPr>
                        <a:t>m</a:t>
                      </a:r>
                      <a:r>
                        <a:rPr lang="tr-TR" sz="1000" b="1" baseline="30000" dirty="0" smtClean="0">
                          <a:solidFill>
                            <a:schemeClr val="bg1"/>
                          </a:solidFill>
                          <a:latin typeface="Arial" panose="020B0604020202020204" pitchFamily="34" charset="0"/>
                          <a:cs typeface="Arial" panose="020B0604020202020204" pitchFamily="34" charset="0"/>
                        </a:rPr>
                        <a:t>2</a:t>
                      </a:r>
                      <a:r>
                        <a:rPr lang="tr-TR" sz="1000" b="1" u="none" strike="noStrike" dirty="0" smtClean="0">
                          <a:solidFill>
                            <a:schemeClr val="bg1"/>
                          </a:solidFill>
                          <a:effectLst/>
                          <a:latin typeface="Arial" panose="020B0604020202020204" pitchFamily="34" charset="0"/>
                          <a:cs typeface="Arial" panose="020B0604020202020204" pitchFamily="34" charset="0"/>
                        </a:rPr>
                        <a:t>)</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u="none" strike="noStrike" dirty="0">
                          <a:solidFill>
                            <a:schemeClr val="bg1"/>
                          </a:solidFill>
                          <a:effectLst/>
                          <a:latin typeface="Arial" panose="020B0604020202020204" pitchFamily="34" charset="0"/>
                          <a:cs typeface="Arial" panose="020B0604020202020204" pitchFamily="34" charset="0"/>
                        </a:rPr>
                        <a:t>KAPASİTE</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u="none" strike="noStrike" dirty="0">
                          <a:solidFill>
                            <a:schemeClr val="bg1"/>
                          </a:solidFill>
                          <a:effectLst/>
                          <a:latin typeface="Arial" panose="020B0604020202020204" pitchFamily="34" charset="0"/>
                          <a:cs typeface="Arial" panose="020B0604020202020204" pitchFamily="34" charset="0"/>
                        </a:rPr>
                        <a:t>HİZMET VERDİĞİ ALAN</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extLst>
                  <a:ext uri="{0D108BD9-81ED-4DB2-BD59-A6C34878D82A}">
                    <a16:rowId xmlns:a16="http://schemas.microsoft.com/office/drawing/2014/main" val="10000"/>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Edebiyat Fakültesi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160 </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192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Öğrenci </a:t>
                      </a:r>
                      <a:r>
                        <a:rPr lang="tr-TR" sz="1000" b="0" u="none" strike="noStrike" dirty="0" smtClean="0">
                          <a:effectLst/>
                          <a:latin typeface="Arial" panose="020B0604020202020204" pitchFamily="34" charset="0"/>
                          <a:cs typeface="Arial" panose="020B0604020202020204" pitchFamily="34" charset="0"/>
                        </a:rPr>
                        <a:t>/ Personel</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Hukuk Fakültesi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1000" b="0" u="none" strike="noStrike">
                          <a:effectLst/>
                          <a:latin typeface="Arial" panose="020B0604020202020204" pitchFamily="34" charset="0"/>
                          <a:cs typeface="Arial" panose="020B0604020202020204" pitchFamily="34" charset="0"/>
                        </a:rPr>
                        <a:t>250</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240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a:t>
                      </a:r>
                      <a:r>
                        <a:rPr lang="tr-TR" sz="1000" b="0" u="none" strike="noStrike" dirty="0">
                          <a:effectLst/>
                          <a:latin typeface="Arial" panose="020B0604020202020204" pitchFamily="34" charset="0"/>
                          <a:cs typeface="Arial" panose="020B0604020202020204" pitchFamily="34" charset="0"/>
                        </a:rPr>
                        <a:t>P</a:t>
                      </a:r>
                      <a:r>
                        <a:rPr lang="tr-TR" sz="1000" b="0" u="none" strike="noStrike" dirty="0" smtClean="0">
                          <a:effectLst/>
                          <a:latin typeface="Arial" panose="020B0604020202020204" pitchFamily="34" charset="0"/>
                          <a:cs typeface="Arial" panose="020B0604020202020204" pitchFamily="34" charset="0"/>
                        </a:rPr>
                        <a:t>ersonel</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Eğitim Fakültesi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170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204</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a:t>
                      </a:r>
                      <a:r>
                        <a:rPr lang="tr-TR" sz="1000" b="0" u="none" strike="noStrike" dirty="0">
                          <a:effectLst/>
                          <a:latin typeface="Arial" panose="020B0604020202020204" pitchFamily="34" charset="0"/>
                          <a:cs typeface="Arial" panose="020B0604020202020204" pitchFamily="34" charset="0"/>
                        </a:rPr>
                        <a:t>P</a:t>
                      </a:r>
                      <a:r>
                        <a:rPr lang="tr-TR" sz="1000" b="0" u="none" strike="noStrike" dirty="0" smtClean="0">
                          <a:effectLst/>
                          <a:latin typeface="Arial" panose="020B0604020202020204" pitchFamily="34" charset="0"/>
                          <a:cs typeface="Arial" panose="020B0604020202020204" pitchFamily="34" charset="0"/>
                        </a:rPr>
                        <a:t>ersonel</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3"/>
                  </a:ext>
                </a:extLst>
              </a:tr>
              <a:tr h="372066">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Fen Fakültesi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1000" b="0" u="none" strike="noStrike">
                          <a:effectLst/>
                          <a:latin typeface="Arial" panose="020B0604020202020204" pitchFamily="34" charset="0"/>
                          <a:cs typeface="Arial" panose="020B0604020202020204" pitchFamily="34" charset="0"/>
                        </a:rPr>
                        <a:t>16</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14</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Personel /</a:t>
                      </a:r>
                      <a:br>
                        <a:rPr lang="tr-TR" sz="1000" b="0" u="none" strike="noStrike" dirty="0" smtClean="0">
                          <a:effectLst/>
                          <a:latin typeface="Arial" panose="020B0604020202020204" pitchFamily="34" charset="0"/>
                          <a:cs typeface="Arial" panose="020B0604020202020204" pitchFamily="34" charset="0"/>
                        </a:rPr>
                      </a:br>
                      <a:r>
                        <a:rPr lang="tr-TR" sz="1000" b="0" u="none" strike="noStrike" dirty="0" smtClean="0">
                          <a:effectLst/>
                          <a:latin typeface="Arial" panose="020B0604020202020204" pitchFamily="34" charset="0"/>
                          <a:cs typeface="Arial" panose="020B0604020202020204" pitchFamily="34" charset="0"/>
                        </a:rPr>
                        <a:t>Halka </a:t>
                      </a:r>
                      <a:r>
                        <a:rPr lang="tr-TR" sz="1000" b="0" u="none" strike="noStrike" dirty="0">
                          <a:effectLst/>
                          <a:latin typeface="Arial" panose="020B0604020202020204" pitchFamily="34" charset="0"/>
                          <a:cs typeface="Arial" panose="020B0604020202020204" pitchFamily="34" charset="0"/>
                        </a:rPr>
                        <a:t>A</a:t>
                      </a:r>
                      <a:r>
                        <a:rPr lang="tr-TR" sz="1000" b="0" u="none" strike="noStrike" dirty="0" smtClean="0">
                          <a:effectLst/>
                          <a:latin typeface="Arial" panose="020B0604020202020204" pitchFamily="34" charset="0"/>
                          <a:cs typeface="Arial" panose="020B0604020202020204" pitchFamily="34" charset="0"/>
                        </a:rPr>
                        <a:t>çık</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İktisat Fakültesi</a:t>
                      </a:r>
                      <a:r>
                        <a:rPr lang="tr-TR" sz="1000" b="0" u="none" strike="noStrike" baseline="0" dirty="0" smtClean="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A Blok </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200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120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Personel</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5"/>
                  </a:ext>
                </a:extLst>
              </a:tr>
              <a:tr h="372066">
                <a:tc>
                  <a:txBody>
                    <a:bodyPr/>
                    <a:lstStyle/>
                    <a:p>
                      <a:pPr algn="l" rtl="0" fontAlgn="ctr"/>
                      <a:r>
                        <a:rPr lang="tr-TR" sz="1000" b="0" u="none" strike="noStrike" dirty="0">
                          <a:effectLst/>
                          <a:latin typeface="Arial" panose="020B0604020202020204" pitchFamily="34" charset="0"/>
                          <a:cs typeface="Arial" panose="020B0604020202020204" pitchFamily="34" charset="0"/>
                        </a:rPr>
                        <a:t> İletişim </a:t>
                      </a:r>
                      <a:r>
                        <a:rPr lang="tr-TR" sz="1000" b="0" u="none" strike="noStrike" dirty="0" smtClean="0">
                          <a:effectLst/>
                          <a:latin typeface="Arial" panose="020B0604020202020204" pitchFamily="34" charset="0"/>
                          <a:cs typeface="Arial" panose="020B0604020202020204" pitchFamily="34" charset="0"/>
                        </a:rPr>
                        <a:t>Fakültesi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1000" b="0" u="none" strike="noStrike">
                          <a:effectLst/>
                          <a:latin typeface="Arial" panose="020B0604020202020204" pitchFamily="34" charset="0"/>
                          <a:cs typeface="Arial" panose="020B0604020202020204" pitchFamily="34" charset="0"/>
                        </a:rPr>
                        <a:t>113</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132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Personel /</a:t>
                      </a:r>
                      <a:br>
                        <a:rPr lang="tr-TR" sz="1000" b="0" u="none" strike="noStrike" dirty="0" smtClean="0">
                          <a:effectLst/>
                          <a:latin typeface="Arial" panose="020B0604020202020204" pitchFamily="34" charset="0"/>
                          <a:cs typeface="Arial" panose="020B0604020202020204" pitchFamily="34" charset="0"/>
                        </a:rPr>
                      </a:br>
                      <a:r>
                        <a:rPr lang="tr-TR" sz="1000" b="0" u="none" strike="noStrike" dirty="0" smtClean="0">
                          <a:effectLst/>
                          <a:latin typeface="Arial" panose="020B0604020202020204" pitchFamily="34" charset="0"/>
                          <a:cs typeface="Arial" panose="020B0604020202020204" pitchFamily="34" charset="0"/>
                        </a:rPr>
                        <a:t>Halka Açık</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Mühendislik Fakültesi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300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270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Personel</a:t>
                      </a:r>
                      <a:r>
                        <a:rPr lang="tr-TR" sz="1000" b="0" u="none" strike="noStrike" dirty="0">
                          <a:effectLst/>
                          <a:latin typeface="Arial" panose="020B0604020202020204" pitchFamily="34" charset="0"/>
                          <a:cs typeface="Arial" panose="020B0604020202020204" pitchFamily="34" charset="0"/>
                        </a:rPr>
                        <a:t>/ </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7"/>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Yabancı </a:t>
                      </a:r>
                      <a:r>
                        <a:rPr lang="tr-TR" sz="1000" b="0" u="none" strike="noStrike" dirty="0" smtClean="0">
                          <a:effectLst/>
                          <a:latin typeface="Arial" panose="020B0604020202020204" pitchFamily="34" charset="0"/>
                          <a:cs typeface="Arial" panose="020B0604020202020204" pitchFamily="34" charset="0"/>
                        </a:rPr>
                        <a:t>Diller YO</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1000" b="0" u="none" strike="noStrike">
                          <a:effectLst/>
                          <a:latin typeface="Arial" panose="020B0604020202020204" pitchFamily="34" charset="0"/>
                          <a:cs typeface="Arial" panose="020B0604020202020204" pitchFamily="34" charset="0"/>
                        </a:rPr>
                        <a:t>65</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130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Öğrenci </a:t>
                      </a:r>
                      <a:r>
                        <a:rPr lang="tr-TR" sz="1000" b="0" u="none" strike="noStrike" dirty="0" smtClean="0">
                          <a:effectLst/>
                          <a:latin typeface="Arial" panose="020B0604020202020204" pitchFamily="34" charset="0"/>
                          <a:cs typeface="Arial" panose="020B0604020202020204" pitchFamily="34" charset="0"/>
                        </a:rPr>
                        <a:t>/Personel</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372066">
                <a:tc>
                  <a:txBody>
                    <a:bodyPr/>
                    <a:lstStyle/>
                    <a:p>
                      <a:pPr algn="l" rtl="0" fontAlgn="ctr"/>
                      <a:r>
                        <a:rPr lang="tr-TR" sz="1000" b="0" u="none" strike="noStrike" dirty="0">
                          <a:effectLst/>
                          <a:latin typeface="Arial" panose="020B0604020202020204" pitchFamily="34" charset="0"/>
                          <a:cs typeface="Arial" panose="020B0604020202020204" pitchFamily="34" charset="0"/>
                        </a:rPr>
                        <a:t> Teknik </a:t>
                      </a:r>
                      <a:r>
                        <a:rPr lang="tr-TR" sz="1000" b="0" u="none" strike="noStrike" dirty="0" smtClean="0">
                          <a:effectLst/>
                          <a:latin typeface="Arial" panose="020B0604020202020204" pitchFamily="34" charset="0"/>
                          <a:cs typeface="Arial" panose="020B0604020202020204" pitchFamily="34" charset="0"/>
                        </a:rPr>
                        <a:t>Bilimler MYO</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207</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250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rtl="0" fontAlgn="ctr"/>
                      <a:r>
                        <a:rPr lang="tr-TR" sz="1000" b="0" u="none" strike="noStrike" dirty="0" smtClean="0">
                          <a:effectLst/>
                          <a:latin typeface="Arial" panose="020B0604020202020204" pitchFamily="34" charset="0"/>
                          <a:cs typeface="Arial" panose="020B0604020202020204" pitchFamily="34" charset="0"/>
                        </a:rPr>
                        <a:t>Öğrenci / Personel /</a:t>
                      </a:r>
                      <a:br>
                        <a:rPr lang="tr-TR" sz="1000" b="0" u="none" strike="noStrike" dirty="0" smtClean="0">
                          <a:effectLst/>
                          <a:latin typeface="Arial" panose="020B0604020202020204" pitchFamily="34" charset="0"/>
                          <a:cs typeface="Arial" panose="020B0604020202020204" pitchFamily="34" charset="0"/>
                        </a:rPr>
                      </a:br>
                      <a:r>
                        <a:rPr lang="tr-TR" sz="1000" b="0" u="none" strike="noStrike" dirty="0" smtClean="0">
                          <a:effectLst/>
                          <a:latin typeface="Arial" panose="020B0604020202020204" pitchFamily="34" charset="0"/>
                          <a:cs typeface="Arial" panose="020B0604020202020204" pitchFamily="34" charset="0"/>
                        </a:rPr>
                        <a:t>Halka Açık</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9"/>
                  </a:ext>
                </a:extLst>
              </a:tr>
              <a:tr h="290832">
                <a:tc>
                  <a:txBody>
                    <a:bodyPr/>
                    <a:lstStyle/>
                    <a:p>
                      <a:pPr algn="l" rtl="0" fontAlgn="ctr"/>
                      <a:r>
                        <a:rPr lang="tr-TR" sz="1000" b="0" u="none" strike="noStrike" dirty="0">
                          <a:effectLst/>
                          <a:latin typeface="Arial" panose="020B0604020202020204" pitchFamily="34" charset="0"/>
                          <a:cs typeface="Arial" panose="020B0604020202020204" pitchFamily="34" charset="0"/>
                        </a:rPr>
                        <a:t> Vagon </a:t>
                      </a:r>
                      <a:r>
                        <a:rPr lang="tr-TR" sz="1000" b="0" u="none" strike="noStrike" dirty="0" smtClean="0">
                          <a:effectLst/>
                          <a:latin typeface="Arial" panose="020B0604020202020204" pitchFamily="34" charset="0"/>
                          <a:cs typeface="Arial" panose="020B0604020202020204" pitchFamily="34" charset="0"/>
                        </a:rPr>
                        <a:t>Kantin</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1000" b="0" u="none" strike="noStrike">
                          <a:effectLst/>
                          <a:latin typeface="Arial" panose="020B0604020202020204" pitchFamily="34" charset="0"/>
                          <a:cs typeface="Arial" panose="020B0604020202020204" pitchFamily="34" charset="0"/>
                        </a:rPr>
                        <a:t>10</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i="0" u="none" strike="noStrike" dirty="0" smtClean="0">
                          <a:solidFill>
                            <a:srgbClr val="000000"/>
                          </a:solidFill>
                          <a:effectLst/>
                          <a:latin typeface="Arial" panose="020B0604020202020204" pitchFamily="34" charset="0"/>
                          <a:cs typeface="Arial" panose="020B0604020202020204" pitchFamily="34" charset="0"/>
                        </a:rPr>
                        <a:t>15</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tr-TR" sz="1000" b="0" u="none" strike="noStrike" dirty="0">
                          <a:effectLst/>
                          <a:latin typeface="Arial" panose="020B0604020202020204" pitchFamily="34" charset="0"/>
                          <a:cs typeface="Arial" panose="020B0604020202020204" pitchFamily="34" charset="0"/>
                        </a:rPr>
                        <a:t>Öğrenci </a:t>
                      </a:r>
                      <a:r>
                        <a:rPr lang="tr-TR" sz="1000" b="0" u="none" strike="noStrike" dirty="0" smtClean="0">
                          <a:effectLst/>
                          <a:latin typeface="Arial" panose="020B0604020202020204" pitchFamily="34" charset="0"/>
                          <a:cs typeface="Arial" panose="020B0604020202020204" pitchFamily="34" charset="0"/>
                        </a:rPr>
                        <a:t>/ Personel</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3729606"/>
            <a:ext cx="2232247" cy="1674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988840"/>
            <a:ext cx="2232247" cy="1653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717032"/>
            <a:ext cx="1335675" cy="1686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1988840"/>
            <a:ext cx="1335675" cy="1653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322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519063"/>
            <a:ext cx="5976664" cy="461665"/>
          </a:xfrm>
          <a:prstGeom prst="rect">
            <a:avLst/>
          </a:prstGeom>
        </p:spPr>
        <p:txBody>
          <a:bodyPr wrap="square">
            <a:spAutoFit/>
          </a:bodyPr>
          <a:lstStyle/>
          <a:p>
            <a:pPr algn="ctr"/>
            <a:r>
              <a:rPr lang="tr-TR" sz="2400" b="1" dirty="0">
                <a:solidFill>
                  <a:schemeClr val="bg1"/>
                </a:solidFill>
                <a:latin typeface="Arial" panose="020B0604020202020204" pitchFamily="34" charset="0"/>
                <a:cs typeface="Arial" panose="020B0604020202020204" pitchFamily="34" charset="0"/>
              </a:rPr>
              <a:t>YEMEKHANEMİZ</a:t>
            </a:r>
            <a:endParaRPr lang="tr-TR" sz="2400" dirty="0">
              <a:solidFill>
                <a:schemeClr val="bg1"/>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5" t="2640" r="3202" b="5069"/>
          <a:stretch/>
        </p:blipFill>
        <p:spPr bwMode="auto">
          <a:xfrm>
            <a:off x="6732240" y="3356992"/>
            <a:ext cx="2114865" cy="1466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987897"/>
            <a:ext cx="2114865" cy="1488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97" t="21342" r="21029" b="15151"/>
          <a:stretch/>
        </p:blipFill>
        <p:spPr bwMode="auto">
          <a:xfrm>
            <a:off x="6732239" y="1693040"/>
            <a:ext cx="2114865" cy="1503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9" name="Tablo 8"/>
          <p:cNvGraphicFramePr>
            <a:graphicFrameLocks noGrp="1"/>
          </p:cNvGraphicFramePr>
          <p:nvPr>
            <p:extLst>
              <p:ext uri="{D42A27DB-BD31-4B8C-83A1-F6EECF244321}">
                <p14:modId xmlns:p14="http://schemas.microsoft.com/office/powerpoint/2010/main" val="3476087620"/>
              </p:ext>
            </p:extLst>
          </p:nvPr>
        </p:nvGraphicFramePr>
        <p:xfrm>
          <a:off x="467544" y="1628799"/>
          <a:ext cx="5688632" cy="2558755"/>
        </p:xfrm>
        <a:graphic>
          <a:graphicData uri="http://schemas.openxmlformats.org/drawingml/2006/table">
            <a:tbl>
              <a:tblPr>
                <a:tableStyleId>{5C22544A-7EE6-4342-B048-85BDC9FD1C3A}</a:tableStyleId>
              </a:tblPr>
              <a:tblGrid>
                <a:gridCol w="266429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384835">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   YEMEKHANE ALANLARIMIZ</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YEMEKHANE SAYISI</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ALAN</a:t>
                      </a:r>
                      <a:r>
                        <a:rPr lang="tr-TR" sz="1100" b="1" u="none" strike="noStrike" baseline="0" dirty="0" smtClean="0">
                          <a:solidFill>
                            <a:schemeClr val="bg1"/>
                          </a:solidFill>
                          <a:effectLst/>
                          <a:latin typeface="Arial" panose="020B0604020202020204" pitchFamily="34" charset="0"/>
                          <a:cs typeface="Arial" panose="020B0604020202020204" pitchFamily="34" charset="0"/>
                        </a:rPr>
                        <a:t> </a:t>
                      </a:r>
                      <a:r>
                        <a:rPr lang="tr-TR" sz="1100" b="1" u="none" strike="noStrike" dirty="0" smtClean="0">
                          <a:solidFill>
                            <a:schemeClr val="bg1"/>
                          </a:solidFill>
                          <a:effectLst/>
                          <a:latin typeface="Arial" panose="020B0604020202020204" pitchFamily="34" charset="0"/>
                          <a:cs typeface="Arial" panose="020B0604020202020204" pitchFamily="34" charset="0"/>
                        </a:rPr>
                        <a:t>(</a:t>
                      </a:r>
                      <a:r>
                        <a:rPr lang="tr-TR" sz="1100" b="1" dirty="0" smtClean="0">
                          <a:solidFill>
                            <a:schemeClr val="bg1"/>
                          </a:solidFill>
                          <a:latin typeface="Arial" panose="020B0604020202020204" pitchFamily="34" charset="0"/>
                          <a:cs typeface="Arial" panose="020B0604020202020204" pitchFamily="34" charset="0"/>
                        </a:rPr>
                        <a:t>m</a:t>
                      </a:r>
                      <a:r>
                        <a:rPr lang="tr-TR" sz="1100" b="1" baseline="30000" dirty="0" smtClean="0">
                          <a:solidFill>
                            <a:schemeClr val="bg1"/>
                          </a:solidFill>
                          <a:latin typeface="Arial" panose="020B0604020202020204" pitchFamily="34" charset="0"/>
                          <a:cs typeface="Arial" panose="020B0604020202020204" pitchFamily="34" charset="0"/>
                        </a:rPr>
                        <a:t>2</a:t>
                      </a:r>
                      <a:r>
                        <a:rPr lang="tr-TR" sz="1100" b="1" u="none" strike="noStrike" dirty="0" smtClean="0">
                          <a:solidFill>
                            <a:schemeClr val="bg1"/>
                          </a:solidFill>
                          <a:effectLst/>
                          <a:latin typeface="Arial" panose="020B0604020202020204" pitchFamily="34" charset="0"/>
                          <a:cs typeface="Arial" panose="020B0604020202020204" pitchFamily="34" charset="0"/>
                        </a:rPr>
                        <a:t>)</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KAPASİTESİ</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extLst>
                  <a:ext uri="{0D108BD9-81ED-4DB2-BD59-A6C34878D82A}">
                    <a16:rowId xmlns:a16="http://schemas.microsoft.com/office/drawing/2014/main" val="10000"/>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Merkezi Yerleşke Öğrenci </a:t>
                      </a:r>
                      <a:r>
                        <a:rPr lang="tr-TR" sz="1000" b="0" u="none" strike="noStrike" dirty="0" smtClean="0">
                          <a:effectLst/>
                          <a:latin typeface="Arial" panose="020B0604020202020204" pitchFamily="34" charset="0"/>
                          <a:cs typeface="Arial" panose="020B0604020202020204" pitchFamily="34" charset="0"/>
                        </a:rPr>
                        <a:t>Yemekhanesi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5</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1.750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1.200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1"/>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Merkezi </a:t>
                      </a:r>
                      <a:r>
                        <a:rPr lang="tr-TR" sz="1000" b="0" u="none" strike="noStrike" dirty="0">
                          <a:effectLst/>
                          <a:latin typeface="Arial" panose="020B0604020202020204" pitchFamily="34" charset="0"/>
                          <a:cs typeface="Arial" panose="020B0604020202020204" pitchFamily="34" charset="0"/>
                        </a:rPr>
                        <a:t>Yerleşke Personel </a:t>
                      </a:r>
                      <a:r>
                        <a:rPr lang="tr-TR" sz="1000" b="0" u="none" strike="noStrike" dirty="0" smtClean="0">
                          <a:effectLst/>
                          <a:latin typeface="Arial" panose="020B0604020202020204" pitchFamily="34" charset="0"/>
                          <a:cs typeface="Arial" panose="020B0604020202020204" pitchFamily="34" charset="0"/>
                        </a:rPr>
                        <a:t>Yemekhanesi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fontAlgn="b"/>
                      <a:r>
                        <a:rPr lang="tr-TR" sz="1000" b="0" u="none" strike="noStrike" dirty="0">
                          <a:effectLst/>
                          <a:latin typeface="Arial" panose="020B0604020202020204" pitchFamily="34" charset="0"/>
                          <a:cs typeface="Arial" panose="020B0604020202020204" pitchFamily="34" charset="0"/>
                        </a:rPr>
                        <a:t>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700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000" b="0" u="none" strike="noStrike" dirty="0">
                          <a:effectLst/>
                          <a:latin typeface="Arial" panose="020B0604020202020204" pitchFamily="34" charset="0"/>
                          <a:cs typeface="Arial" panose="020B0604020202020204" pitchFamily="34" charset="0"/>
                        </a:rPr>
                        <a:t>410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Dinlenme </a:t>
                      </a:r>
                      <a:r>
                        <a:rPr lang="tr-TR" sz="1000" b="0" u="none" strike="noStrike" dirty="0" smtClean="0">
                          <a:effectLst/>
                          <a:latin typeface="Arial" panose="020B0604020202020204" pitchFamily="34" charset="0"/>
                          <a:cs typeface="Arial" panose="020B0604020202020204" pitchFamily="34" charset="0"/>
                        </a:rPr>
                        <a:t>Salonu Kafeteryası</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1</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150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45</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3"/>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İlahiyat </a:t>
                      </a:r>
                      <a:r>
                        <a:rPr lang="tr-TR" sz="1000" b="0" u="none" strike="noStrike" dirty="0" smtClean="0">
                          <a:effectLst/>
                          <a:latin typeface="Arial" panose="020B0604020202020204" pitchFamily="34" charset="0"/>
                          <a:cs typeface="Arial" panose="020B0604020202020204" pitchFamily="34" charset="0"/>
                        </a:rPr>
                        <a:t>Fakültesi Yemekhanesi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fontAlgn="b"/>
                      <a:r>
                        <a:rPr lang="tr-TR" sz="1000" b="0" u="none" strike="noStrike" dirty="0">
                          <a:effectLst/>
                          <a:latin typeface="Arial" panose="020B0604020202020204" pitchFamily="34" charset="0"/>
                          <a:cs typeface="Arial" panose="020B0604020202020204" pitchFamily="34" charset="0"/>
                        </a:rPr>
                        <a:t>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900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000" b="0" u="none" strike="noStrike" dirty="0">
                          <a:effectLst/>
                          <a:latin typeface="Arial" panose="020B0604020202020204" pitchFamily="34" charset="0"/>
                          <a:cs typeface="Arial" panose="020B0604020202020204" pitchFamily="34" charset="0"/>
                        </a:rPr>
                        <a:t>570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Yakut Çarşısı </a:t>
                      </a:r>
                      <a:r>
                        <a:rPr lang="tr-TR" sz="1000" b="0" u="none" strike="noStrike" dirty="0" smtClean="0">
                          <a:effectLst/>
                          <a:latin typeface="Arial" panose="020B0604020202020204" pitchFamily="34" charset="0"/>
                          <a:cs typeface="Arial" panose="020B0604020202020204" pitchFamily="34" charset="0"/>
                        </a:rPr>
                        <a:t>Yemekhanesi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1</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750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500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5"/>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a:t>
                      </a:r>
                      <a:r>
                        <a:rPr lang="tr-TR" sz="1000" b="0" u="none" strike="noStrike" dirty="0" smtClean="0">
                          <a:effectLst/>
                          <a:latin typeface="Arial" panose="020B0604020202020204" pitchFamily="34" charset="0"/>
                          <a:cs typeface="Arial" panose="020B0604020202020204" pitchFamily="34" charset="0"/>
                        </a:rPr>
                        <a:t>Sosyal Bilimler MYO Yemekhanesi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fontAlgn="b"/>
                      <a:r>
                        <a:rPr lang="tr-TR" sz="1000" b="0" u="none" strike="noStrike" dirty="0">
                          <a:effectLst/>
                          <a:latin typeface="Arial" panose="020B0604020202020204" pitchFamily="34" charset="0"/>
                          <a:cs typeface="Arial" panose="020B0604020202020204" pitchFamily="34" charset="0"/>
                        </a:rPr>
                        <a:t>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290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000" b="0" u="none" strike="noStrike" dirty="0">
                          <a:effectLst/>
                          <a:latin typeface="Arial" panose="020B0604020202020204" pitchFamily="34" charset="0"/>
                          <a:cs typeface="Arial" panose="020B0604020202020204" pitchFamily="34" charset="0"/>
                        </a:rPr>
                        <a:t>288</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10560">
                <a:tc>
                  <a:txBody>
                    <a:bodyPr/>
                    <a:lstStyle/>
                    <a:p>
                      <a:pPr algn="l" rtl="0" fontAlgn="ctr"/>
                      <a:r>
                        <a:rPr lang="tr-TR" sz="1000" b="0" u="none" strike="noStrike" dirty="0">
                          <a:effectLst/>
                          <a:latin typeface="Arial" panose="020B0604020202020204" pitchFamily="34" charset="0"/>
                          <a:cs typeface="Arial" panose="020B0604020202020204" pitchFamily="34" charset="0"/>
                        </a:rPr>
                        <a:t> Diş Hekimliği Fakültesi </a:t>
                      </a:r>
                      <a:r>
                        <a:rPr lang="tr-TR" sz="1000" b="0" u="none" strike="noStrike" dirty="0" smtClean="0">
                          <a:effectLst/>
                          <a:latin typeface="Arial" panose="020B0604020202020204" pitchFamily="34" charset="0"/>
                          <a:cs typeface="Arial" panose="020B0604020202020204" pitchFamily="34" charset="0"/>
                        </a:rPr>
                        <a:t>Yemekhanesi</a:t>
                      </a:r>
                      <a:endParaRPr lang="tr-TR" sz="10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330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440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12" name="Grafik 11"/>
          <p:cNvGraphicFramePr>
            <a:graphicFrameLocks/>
          </p:cNvGraphicFramePr>
          <p:nvPr>
            <p:extLst>
              <p:ext uri="{D42A27DB-BD31-4B8C-83A1-F6EECF244321}">
                <p14:modId xmlns:p14="http://schemas.microsoft.com/office/powerpoint/2010/main" val="1731739346"/>
              </p:ext>
            </p:extLst>
          </p:nvPr>
        </p:nvGraphicFramePr>
        <p:xfrm>
          <a:off x="467544" y="4365104"/>
          <a:ext cx="5688632" cy="24682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115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491703"/>
            <a:ext cx="5976665" cy="461665"/>
          </a:xfrm>
          <a:prstGeom prst="rect">
            <a:avLst/>
          </a:prstGeom>
        </p:spPr>
        <p:txBody>
          <a:bodyPr wrap="square">
            <a:spAutoFit/>
          </a:bodyPr>
          <a:lstStyle/>
          <a:p>
            <a:pPr algn="ctr"/>
            <a:r>
              <a:rPr lang="tr-TR" sz="2400" b="1" dirty="0" smtClean="0">
                <a:solidFill>
                  <a:schemeClr val="bg1"/>
                </a:solidFill>
                <a:latin typeface="Arial" panose="020B0604020202020204" pitchFamily="34" charset="0"/>
                <a:cs typeface="Arial" panose="020B0604020202020204" pitchFamily="34" charset="0"/>
              </a:rPr>
              <a:t>TESİSLERİMİZ</a:t>
            </a:r>
            <a:endParaRPr lang="tr-TR" sz="2400" b="1" dirty="0">
              <a:solidFill>
                <a:schemeClr val="bg1"/>
              </a:solidFill>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753845322"/>
              </p:ext>
            </p:extLst>
          </p:nvPr>
        </p:nvGraphicFramePr>
        <p:xfrm>
          <a:off x="395537" y="2132856"/>
          <a:ext cx="5400599" cy="1382712"/>
        </p:xfrm>
        <a:graphic>
          <a:graphicData uri="http://schemas.openxmlformats.org/drawingml/2006/table">
            <a:tbl>
              <a:tblPr>
                <a:tableStyleId>{5C22544A-7EE6-4342-B048-85BDC9FD1C3A}</a:tableStyleId>
              </a:tblPr>
              <a:tblGrid>
                <a:gridCol w="1341108">
                  <a:extLst>
                    <a:ext uri="{9D8B030D-6E8A-4147-A177-3AD203B41FA5}">
                      <a16:colId xmlns:a16="http://schemas.microsoft.com/office/drawing/2014/main" val="20000"/>
                    </a:ext>
                  </a:extLst>
                </a:gridCol>
                <a:gridCol w="1338095">
                  <a:extLst>
                    <a:ext uri="{9D8B030D-6E8A-4147-A177-3AD203B41FA5}">
                      <a16:colId xmlns:a16="http://schemas.microsoft.com/office/drawing/2014/main" val="20001"/>
                    </a:ext>
                  </a:extLst>
                </a:gridCol>
                <a:gridCol w="1338095">
                  <a:extLst>
                    <a:ext uri="{9D8B030D-6E8A-4147-A177-3AD203B41FA5}">
                      <a16:colId xmlns:a16="http://schemas.microsoft.com/office/drawing/2014/main" val="20002"/>
                    </a:ext>
                  </a:extLst>
                </a:gridCol>
                <a:gridCol w="1383301">
                  <a:extLst>
                    <a:ext uri="{9D8B030D-6E8A-4147-A177-3AD203B41FA5}">
                      <a16:colId xmlns:a16="http://schemas.microsoft.com/office/drawing/2014/main" val="20003"/>
                    </a:ext>
                  </a:extLst>
                </a:gridCol>
              </a:tblGrid>
              <a:tr h="345678">
                <a:tc>
                  <a:txBody>
                    <a:bodyPr/>
                    <a:lstStyle/>
                    <a:p>
                      <a:pPr algn="l" fontAlgn="b"/>
                      <a:r>
                        <a:rPr lang="tr-TR" sz="1100" u="none" strike="noStrike" dirty="0">
                          <a:effectLst/>
                          <a:latin typeface="Arial" panose="020B0604020202020204" pitchFamily="34" charset="0"/>
                          <a:cs typeface="Arial" panose="020B0604020202020204" pitchFamily="34" charset="0"/>
                        </a:rPr>
                        <a:t> </a:t>
                      </a:r>
                      <a:endParaRPr lang="tr-T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SAYISI</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ALAN (</a:t>
                      </a:r>
                      <a:r>
                        <a:rPr lang="tr-TR" sz="1100" b="1" dirty="0" smtClean="0">
                          <a:solidFill>
                            <a:schemeClr val="bg1"/>
                          </a:solidFill>
                          <a:latin typeface="Arial" panose="020B0604020202020204" pitchFamily="34" charset="0"/>
                          <a:cs typeface="Arial" panose="020B0604020202020204" pitchFamily="34" charset="0"/>
                        </a:rPr>
                        <a:t>m</a:t>
                      </a:r>
                      <a:r>
                        <a:rPr lang="tr-TR" sz="1100" b="1" baseline="30000" dirty="0" smtClean="0">
                          <a:solidFill>
                            <a:schemeClr val="bg1"/>
                          </a:solidFill>
                          <a:latin typeface="Arial" panose="020B0604020202020204" pitchFamily="34" charset="0"/>
                          <a:cs typeface="Arial" panose="020B0604020202020204" pitchFamily="34" charset="0"/>
                        </a:rPr>
                        <a:t>2</a:t>
                      </a:r>
                      <a:r>
                        <a:rPr lang="tr-TR" sz="1100" b="1" u="none" strike="noStrike" dirty="0" smtClean="0">
                          <a:solidFill>
                            <a:schemeClr val="bg1"/>
                          </a:solidFill>
                          <a:effectLst/>
                          <a:latin typeface="Arial" panose="020B0604020202020204" pitchFamily="34" charset="0"/>
                          <a:cs typeface="Arial" panose="020B0604020202020204" pitchFamily="34" charset="0"/>
                        </a:rPr>
                        <a:t>)</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KAPASİTESİ</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extLst>
                  <a:ext uri="{0D108BD9-81ED-4DB2-BD59-A6C34878D82A}">
                    <a16:rowId xmlns:a16="http://schemas.microsoft.com/office/drawing/2014/main" val="10000"/>
                  </a:ext>
                </a:extLst>
              </a:tr>
              <a:tr h="345678">
                <a:tc>
                  <a:txBody>
                    <a:bodyPr/>
                    <a:lstStyle/>
                    <a:p>
                      <a:pPr algn="l" fontAlgn="b"/>
                      <a:r>
                        <a:rPr lang="tr-TR" sz="1000" b="0" u="none" strike="noStrike" dirty="0" smtClean="0">
                          <a:effectLst/>
                          <a:latin typeface="Arial" panose="020B0604020202020204" pitchFamily="34" charset="0"/>
                          <a:cs typeface="Arial" panose="020B0604020202020204" pitchFamily="34" charset="0"/>
                        </a:rPr>
                        <a:t>  Misafirhane</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4.820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140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45678">
                <a:tc>
                  <a:txBody>
                    <a:bodyPr/>
                    <a:lstStyle/>
                    <a:p>
                      <a:pPr algn="l" fontAlgn="b"/>
                      <a:r>
                        <a:rPr lang="tr-TR" sz="1000" b="0" u="none" strike="noStrike" dirty="0" smtClean="0">
                          <a:effectLst/>
                          <a:latin typeface="Arial" panose="020B0604020202020204" pitchFamily="34" charset="0"/>
                          <a:cs typeface="Arial" panose="020B0604020202020204" pitchFamily="34" charset="0"/>
                        </a:rPr>
                        <a:t>  Restoran</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1000" b="0" u="none" strike="noStrike" dirty="0">
                          <a:effectLst/>
                          <a:latin typeface="Arial" panose="020B0604020202020204" pitchFamily="34" charset="0"/>
                          <a:cs typeface="Arial" panose="020B0604020202020204" pitchFamily="34" charset="0"/>
                        </a:rPr>
                        <a:t>2</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1.520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1000" b="0" u="none" strike="noStrike" dirty="0">
                          <a:effectLst/>
                          <a:latin typeface="Arial" panose="020B0604020202020204" pitchFamily="34" charset="0"/>
                          <a:cs typeface="Arial" panose="020B0604020202020204" pitchFamily="34" charset="0"/>
                        </a:rPr>
                        <a:t>400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45678">
                <a:tc>
                  <a:txBody>
                    <a:bodyPr/>
                    <a:lstStyle/>
                    <a:p>
                      <a:pPr algn="l" fontAlgn="b"/>
                      <a:r>
                        <a:rPr lang="tr-TR" sz="1000" b="0" u="none" strike="noStrike" dirty="0" smtClean="0">
                          <a:effectLst/>
                          <a:latin typeface="Arial" panose="020B0604020202020204" pitchFamily="34" charset="0"/>
                          <a:cs typeface="Arial" panose="020B0604020202020204" pitchFamily="34" charset="0"/>
                        </a:rPr>
                        <a:t>  Kır </a:t>
                      </a:r>
                      <a:r>
                        <a:rPr lang="tr-TR" sz="1000" b="0" u="none" strike="noStrike" dirty="0">
                          <a:effectLst/>
                          <a:latin typeface="Arial" panose="020B0604020202020204" pitchFamily="34" charset="0"/>
                          <a:cs typeface="Arial" panose="020B0604020202020204" pitchFamily="34" charset="0"/>
                        </a:rPr>
                        <a:t>Kahvesi</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a:effectLst/>
                          <a:latin typeface="Arial" panose="020B0604020202020204" pitchFamily="34" charset="0"/>
                          <a:cs typeface="Arial" panose="020B0604020202020204" pitchFamily="34" charset="0"/>
                        </a:rPr>
                        <a:t>1</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225</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80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5" name="Dikdörtgen 4"/>
          <p:cNvSpPr/>
          <p:nvPr/>
        </p:nvSpPr>
        <p:spPr>
          <a:xfrm>
            <a:off x="323528" y="1511206"/>
            <a:ext cx="5472608" cy="523220"/>
          </a:xfrm>
          <a:prstGeom prst="rect">
            <a:avLst/>
          </a:prstGeom>
        </p:spPr>
        <p:txBody>
          <a:bodyPr wrap="square">
            <a:spAutoFit/>
          </a:bodyPr>
          <a:lstStyle/>
          <a:p>
            <a:r>
              <a:rPr lang="tr-TR" sz="1400" b="1" dirty="0">
                <a:latin typeface="Arial" panose="020B0604020202020204" pitchFamily="34" charset="0"/>
                <a:cs typeface="Arial" panose="020B0604020202020204" pitchFamily="34" charset="0"/>
              </a:rPr>
              <a:t>Eğitim ve Sosyal </a:t>
            </a:r>
            <a:r>
              <a:rPr lang="tr-TR" sz="1400" b="1" dirty="0" smtClean="0">
                <a:latin typeface="Arial" panose="020B0604020202020204" pitchFamily="34" charset="0"/>
                <a:cs typeface="Arial" panose="020B0604020202020204" pitchFamily="34" charset="0"/>
              </a:rPr>
              <a:t>Tesisler</a:t>
            </a:r>
          </a:p>
          <a:p>
            <a:r>
              <a:rPr lang="tr-TR" sz="1400" dirty="0" smtClean="0">
                <a:latin typeface="Arial" panose="020B0604020202020204" pitchFamily="34" charset="0"/>
                <a:cs typeface="Arial" panose="020B0604020202020204" pitchFamily="34" charset="0"/>
              </a:rPr>
              <a:t>Tesislerimiz </a:t>
            </a:r>
            <a:r>
              <a:rPr lang="tr-TR" sz="1400" dirty="0">
                <a:latin typeface="Arial" panose="020B0604020202020204" pitchFamily="34" charset="0"/>
                <a:cs typeface="Arial" panose="020B0604020202020204" pitchFamily="34" charset="0"/>
              </a:rPr>
              <a:t>6421 </a:t>
            </a:r>
            <a:r>
              <a:rPr lang="tr-TR" sz="1400" dirty="0" smtClean="0">
                <a:latin typeface="Arial" panose="020B0604020202020204" pitchFamily="34" charset="0"/>
                <a:cs typeface="Arial" panose="020B0604020202020204" pitchFamily="34" charset="0"/>
              </a:rPr>
              <a:t>m</a:t>
            </a:r>
            <a:r>
              <a:rPr lang="tr-TR" sz="1400" b="1" baseline="30000" dirty="0" smtClean="0">
                <a:latin typeface="Arial" panose="020B0604020202020204" pitchFamily="34" charset="0"/>
                <a:cs typeface="Arial" panose="020B0604020202020204" pitchFamily="34" charset="0"/>
              </a:rPr>
              <a:t>2</a:t>
            </a:r>
            <a:r>
              <a:rPr lang="tr-TR" sz="1400" dirty="0" smtClean="0">
                <a:latin typeface="Arial" panose="020B0604020202020204" pitchFamily="34" charset="0"/>
                <a:cs typeface="Arial" panose="020B0604020202020204" pitchFamily="34" charset="0"/>
              </a:rPr>
              <a:t> alanda </a:t>
            </a:r>
            <a:r>
              <a:rPr lang="tr-TR" sz="1400" dirty="0">
                <a:latin typeface="Arial" panose="020B0604020202020204" pitchFamily="34" charset="0"/>
                <a:cs typeface="Arial" panose="020B0604020202020204" pitchFamily="34" charset="0"/>
              </a:rPr>
              <a:t>hizmet vermektedir.</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6" t="4794" r="2449" b="4100"/>
          <a:stretch/>
        </p:blipFill>
        <p:spPr bwMode="auto">
          <a:xfrm>
            <a:off x="6104016" y="1772816"/>
            <a:ext cx="2736304" cy="1658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393" y="4141650"/>
            <a:ext cx="2809088" cy="1880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8" name="Tablo 7"/>
          <p:cNvGraphicFramePr>
            <a:graphicFrameLocks noGrp="1"/>
          </p:cNvGraphicFramePr>
          <p:nvPr>
            <p:extLst>
              <p:ext uri="{D42A27DB-BD31-4B8C-83A1-F6EECF244321}">
                <p14:modId xmlns:p14="http://schemas.microsoft.com/office/powerpoint/2010/main" val="2743685096"/>
              </p:ext>
            </p:extLst>
          </p:nvPr>
        </p:nvGraphicFramePr>
        <p:xfrm>
          <a:off x="399727" y="4581128"/>
          <a:ext cx="5396408" cy="1419224"/>
        </p:xfrm>
        <a:graphic>
          <a:graphicData uri="http://schemas.openxmlformats.org/drawingml/2006/table">
            <a:tbl>
              <a:tblPr>
                <a:tableStyleId>{5C22544A-7EE6-4342-B048-85BDC9FD1C3A}</a:tableStyleId>
              </a:tblPr>
              <a:tblGrid>
                <a:gridCol w="1349102">
                  <a:extLst>
                    <a:ext uri="{9D8B030D-6E8A-4147-A177-3AD203B41FA5}">
                      <a16:colId xmlns:a16="http://schemas.microsoft.com/office/drawing/2014/main" val="20000"/>
                    </a:ext>
                  </a:extLst>
                </a:gridCol>
                <a:gridCol w="1349102">
                  <a:extLst>
                    <a:ext uri="{9D8B030D-6E8A-4147-A177-3AD203B41FA5}">
                      <a16:colId xmlns:a16="http://schemas.microsoft.com/office/drawing/2014/main" val="20001"/>
                    </a:ext>
                  </a:extLst>
                </a:gridCol>
                <a:gridCol w="1349102">
                  <a:extLst>
                    <a:ext uri="{9D8B030D-6E8A-4147-A177-3AD203B41FA5}">
                      <a16:colId xmlns:a16="http://schemas.microsoft.com/office/drawing/2014/main" val="20002"/>
                    </a:ext>
                  </a:extLst>
                </a:gridCol>
                <a:gridCol w="1349102">
                  <a:extLst>
                    <a:ext uri="{9D8B030D-6E8A-4147-A177-3AD203B41FA5}">
                      <a16:colId xmlns:a16="http://schemas.microsoft.com/office/drawing/2014/main" val="20003"/>
                    </a:ext>
                  </a:extLst>
                </a:gridCol>
              </a:tblGrid>
              <a:tr h="354806">
                <a:tc>
                  <a:txBody>
                    <a:bodyPr/>
                    <a:lstStyle/>
                    <a:p>
                      <a:pPr algn="ctr" fontAlgn="b"/>
                      <a:endParaRPr lang="tr-T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SAYISI</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ALAN (</a:t>
                      </a:r>
                      <a:r>
                        <a:rPr lang="tr-TR" sz="1100" b="1" dirty="0" smtClean="0">
                          <a:solidFill>
                            <a:schemeClr val="bg1"/>
                          </a:solidFill>
                          <a:latin typeface="Arial" panose="020B0604020202020204" pitchFamily="34" charset="0"/>
                          <a:cs typeface="Arial" panose="020B0604020202020204" pitchFamily="34" charset="0"/>
                        </a:rPr>
                        <a:t>m</a:t>
                      </a:r>
                      <a:r>
                        <a:rPr lang="tr-TR" sz="1100" b="1" baseline="30000" dirty="0" smtClean="0">
                          <a:solidFill>
                            <a:schemeClr val="bg1"/>
                          </a:solidFill>
                          <a:latin typeface="Arial" panose="020B0604020202020204" pitchFamily="34" charset="0"/>
                          <a:cs typeface="Arial" panose="020B0604020202020204" pitchFamily="34" charset="0"/>
                        </a:rPr>
                        <a:t>2</a:t>
                      </a:r>
                      <a:r>
                        <a:rPr lang="tr-TR" sz="1100" b="1" u="none" strike="noStrike" dirty="0" smtClean="0">
                          <a:solidFill>
                            <a:schemeClr val="bg1"/>
                          </a:solidFill>
                          <a:effectLst/>
                          <a:latin typeface="Arial" panose="020B0604020202020204" pitchFamily="34" charset="0"/>
                          <a:cs typeface="Arial" panose="020B0604020202020204" pitchFamily="34" charset="0"/>
                        </a:rPr>
                        <a:t>)</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tc>
                  <a:txBody>
                    <a:bodyPr/>
                    <a:lstStyle/>
                    <a:p>
                      <a:pPr algn="ctr" fontAlgn="b"/>
                      <a:r>
                        <a:rPr lang="tr-TR" sz="1100" b="1" u="none" strike="noStrike" dirty="0" smtClean="0">
                          <a:solidFill>
                            <a:schemeClr val="bg1"/>
                          </a:solidFill>
                          <a:effectLst/>
                          <a:latin typeface="Arial" panose="020B0604020202020204" pitchFamily="34" charset="0"/>
                          <a:cs typeface="Arial" panose="020B0604020202020204" pitchFamily="34" charset="0"/>
                        </a:rPr>
                        <a:t>KAPASİTESİ</a:t>
                      </a:r>
                      <a:endParaRPr lang="tr-TR"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solidFill>
                  </a:tcPr>
                </a:tc>
                <a:extLst>
                  <a:ext uri="{0D108BD9-81ED-4DB2-BD59-A6C34878D82A}">
                    <a16:rowId xmlns:a16="http://schemas.microsoft.com/office/drawing/2014/main" val="10000"/>
                  </a:ext>
                </a:extLst>
              </a:tr>
              <a:tr h="354806">
                <a:tc>
                  <a:txBody>
                    <a:bodyPr/>
                    <a:lstStyle/>
                    <a:p>
                      <a:pPr algn="l" fontAlgn="b"/>
                      <a:r>
                        <a:rPr lang="tr-TR" sz="1000" b="0" u="none" strike="noStrike" dirty="0" smtClean="0">
                          <a:effectLst/>
                          <a:latin typeface="Arial" panose="020B0604020202020204" pitchFamily="34" charset="0"/>
                          <a:cs typeface="Arial" panose="020B0604020202020204" pitchFamily="34" charset="0"/>
                        </a:rPr>
                        <a:t>  Restoran</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a:effectLst/>
                          <a:latin typeface="Arial" panose="020B0604020202020204" pitchFamily="34" charset="0"/>
                          <a:cs typeface="Arial" panose="020B0604020202020204" pitchFamily="34" charset="0"/>
                        </a:rPr>
                        <a:t>1</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209</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105</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54806">
                <a:tc>
                  <a:txBody>
                    <a:bodyPr/>
                    <a:lstStyle/>
                    <a:p>
                      <a:pPr algn="l" fontAlgn="b"/>
                      <a:r>
                        <a:rPr lang="tr-TR" sz="1000" b="0" u="none" strike="noStrike" dirty="0" smtClean="0">
                          <a:effectLst/>
                          <a:latin typeface="Arial" panose="020B0604020202020204" pitchFamily="34" charset="0"/>
                          <a:cs typeface="Arial" panose="020B0604020202020204" pitchFamily="34" charset="0"/>
                        </a:rPr>
                        <a:t>  Bistro </a:t>
                      </a:r>
                      <a:r>
                        <a:rPr lang="tr-TR" sz="1000" b="0" u="none" strike="noStrike" dirty="0">
                          <a:effectLst/>
                          <a:latin typeface="Arial" panose="020B0604020202020204" pitchFamily="34" charset="0"/>
                          <a:cs typeface="Arial" panose="020B0604020202020204" pitchFamily="34" charset="0"/>
                        </a:rPr>
                        <a:t>Kafe</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1000" b="0" u="none" strike="noStrike" dirty="0">
                          <a:effectLst/>
                          <a:latin typeface="Arial" panose="020B0604020202020204" pitchFamily="34" charset="0"/>
                          <a:cs typeface="Arial" panose="020B0604020202020204" pitchFamily="34" charset="0"/>
                        </a:rPr>
                        <a:t>1</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161</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75</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54806">
                <a:tc>
                  <a:txBody>
                    <a:bodyPr/>
                    <a:lstStyle/>
                    <a:p>
                      <a:pPr algn="l" fontAlgn="b"/>
                      <a:r>
                        <a:rPr lang="tr-TR" sz="1000" b="0" u="none" strike="noStrike" dirty="0" smtClean="0">
                          <a:effectLst/>
                          <a:latin typeface="Arial" panose="020B0604020202020204" pitchFamily="34" charset="0"/>
                          <a:cs typeface="Arial" panose="020B0604020202020204" pitchFamily="34" charset="0"/>
                        </a:rPr>
                        <a:t>  Misafirhane </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a:effectLst/>
                          <a:latin typeface="Arial" panose="020B0604020202020204" pitchFamily="34" charset="0"/>
                          <a:cs typeface="Arial" panose="020B0604020202020204" pitchFamily="34" charset="0"/>
                        </a:rPr>
                        <a:t>1</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750</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b"/>
                      <a:r>
                        <a:rPr lang="tr-TR" sz="1000" b="0" u="none" strike="noStrike" dirty="0" smtClean="0">
                          <a:effectLst/>
                          <a:latin typeface="Arial" panose="020B0604020202020204" pitchFamily="34" charset="0"/>
                          <a:cs typeface="Arial" panose="020B0604020202020204" pitchFamily="34" charset="0"/>
                        </a:rPr>
                        <a:t>56</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9" name="Dikdörtgen 8"/>
          <p:cNvSpPr/>
          <p:nvPr/>
        </p:nvSpPr>
        <p:spPr>
          <a:xfrm>
            <a:off x="323528" y="3861048"/>
            <a:ext cx="5396409" cy="738664"/>
          </a:xfrm>
          <a:prstGeom prst="rect">
            <a:avLst/>
          </a:prstGeom>
        </p:spPr>
        <p:txBody>
          <a:bodyPr wrap="square">
            <a:spAutoFit/>
          </a:bodyPr>
          <a:lstStyle/>
          <a:p>
            <a:r>
              <a:rPr lang="tr-TR" sz="1400" b="1" dirty="0" err="1" smtClean="0">
                <a:latin typeface="Arial" panose="020B0604020202020204" pitchFamily="34" charset="0"/>
                <a:cs typeface="Arial" panose="020B0604020202020204" pitchFamily="34" charset="0"/>
              </a:rPr>
              <a:t>Adrasan</a:t>
            </a:r>
            <a:r>
              <a:rPr lang="tr-TR" sz="1400" b="1" dirty="0" smtClean="0">
                <a:latin typeface="Arial" panose="020B0604020202020204" pitchFamily="34" charset="0"/>
                <a:cs typeface="Arial" panose="020B0604020202020204" pitchFamily="34" charset="0"/>
              </a:rPr>
              <a:t> Avrupa-Akdeniz Gençlik Eğitim ve  Dinlenme Tesisi </a:t>
            </a:r>
            <a:r>
              <a:rPr lang="tr-TR" sz="1400" dirty="0" smtClean="0">
                <a:latin typeface="Arial" panose="020B0604020202020204" pitchFamily="34" charset="0"/>
                <a:cs typeface="Arial" panose="020B0604020202020204" pitchFamily="34" charset="0"/>
              </a:rPr>
              <a:t>Tesisimiz </a:t>
            </a:r>
            <a:r>
              <a:rPr lang="tr-TR" sz="1400" dirty="0">
                <a:latin typeface="Arial" panose="020B0604020202020204" pitchFamily="34" charset="0"/>
                <a:cs typeface="Arial" panose="020B0604020202020204" pitchFamily="34" charset="0"/>
              </a:rPr>
              <a:t>9.5 dönüm üzerine kendine özgü mimarisi ile 5 blok halinde </a:t>
            </a:r>
            <a:r>
              <a:rPr lang="tr-TR" sz="1400" dirty="0" smtClean="0">
                <a:latin typeface="Arial" panose="020B0604020202020204" pitchFamily="34" charset="0"/>
                <a:cs typeface="Arial" panose="020B0604020202020204" pitchFamily="34" charset="0"/>
              </a:rPr>
              <a:t>kurulmuştur. Denize </a:t>
            </a:r>
            <a:r>
              <a:rPr lang="tr-TR" sz="1400" dirty="0">
                <a:latin typeface="Arial" panose="020B0604020202020204" pitchFamily="34" charset="0"/>
                <a:cs typeface="Arial" panose="020B0604020202020204" pitchFamily="34" charset="0"/>
              </a:rPr>
              <a:t>uzaklığı 500 </a:t>
            </a:r>
            <a:r>
              <a:rPr lang="tr-TR" sz="1400" dirty="0" smtClean="0">
                <a:latin typeface="Arial" panose="020B0604020202020204" pitchFamily="34" charset="0"/>
                <a:cs typeface="Arial" panose="020B0604020202020204" pitchFamily="34" charset="0"/>
              </a:rPr>
              <a:t>metredir.</a:t>
            </a:r>
            <a:endParaRPr lang="tr-T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51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844380" y="404664"/>
            <a:ext cx="5048100" cy="1015663"/>
          </a:xfrm>
          <a:prstGeom prst="rect">
            <a:avLst/>
          </a:prstGeom>
        </p:spPr>
        <p:txBody>
          <a:bodyPr wrap="square">
            <a:spAutoFit/>
          </a:bodyPr>
          <a:lstStyle/>
          <a:p>
            <a:pPr algn="r"/>
            <a:r>
              <a:rPr lang="tr-TR" sz="2000" b="1" dirty="0">
                <a:solidFill>
                  <a:schemeClr val="bg1"/>
                </a:solidFill>
                <a:latin typeface="Arial" panose="020B0604020202020204" pitchFamily="34" charset="0"/>
                <a:cs typeface="Arial" panose="020B0604020202020204" pitchFamily="34" charset="0"/>
              </a:rPr>
              <a:t>Kamu Kullanımına </a:t>
            </a:r>
            <a:r>
              <a:rPr lang="tr-TR" sz="2000" b="1" dirty="0" smtClean="0">
                <a:solidFill>
                  <a:schemeClr val="bg1"/>
                </a:solidFill>
                <a:latin typeface="Arial" panose="020B0604020202020204" pitchFamily="34" charset="0"/>
                <a:cs typeface="Arial" panose="020B0604020202020204" pitchFamily="34" charset="0"/>
              </a:rPr>
              <a:t>Açık</a:t>
            </a:r>
          </a:p>
          <a:p>
            <a:pPr algn="r"/>
            <a:r>
              <a:rPr lang="tr-TR" sz="2000" b="1" dirty="0" smtClean="0">
                <a:solidFill>
                  <a:schemeClr val="bg1"/>
                </a:solidFill>
                <a:latin typeface="Arial" panose="020B0604020202020204" pitchFamily="34" charset="0"/>
                <a:cs typeface="Arial" panose="020B0604020202020204" pitchFamily="34" charset="0"/>
              </a:rPr>
              <a:t>Sosyal- </a:t>
            </a:r>
            <a:r>
              <a:rPr lang="tr-TR" sz="2000" b="1" dirty="0">
                <a:solidFill>
                  <a:schemeClr val="bg1"/>
                </a:solidFill>
                <a:latin typeface="Arial" panose="020B0604020202020204" pitchFamily="34" charset="0"/>
                <a:cs typeface="Arial" panose="020B0604020202020204" pitchFamily="34" charset="0"/>
              </a:rPr>
              <a:t>Kültürel- </a:t>
            </a:r>
            <a:r>
              <a:rPr lang="tr-TR" sz="2000" b="1" dirty="0" smtClean="0">
                <a:solidFill>
                  <a:schemeClr val="bg1"/>
                </a:solidFill>
                <a:latin typeface="Arial" panose="020B0604020202020204" pitchFamily="34" charset="0"/>
                <a:cs typeface="Arial" panose="020B0604020202020204" pitchFamily="34" charset="0"/>
              </a:rPr>
              <a:t>Alanlar,</a:t>
            </a:r>
          </a:p>
          <a:p>
            <a:pPr algn="r"/>
            <a:r>
              <a:rPr lang="tr-TR" sz="2000" b="1" dirty="0" smtClean="0">
                <a:solidFill>
                  <a:schemeClr val="bg1"/>
                </a:solidFill>
                <a:latin typeface="Arial" panose="020B0604020202020204" pitchFamily="34" charset="0"/>
                <a:cs typeface="Arial" panose="020B0604020202020204" pitchFamily="34" charset="0"/>
              </a:rPr>
              <a:t>Spor Sahalarımız</a:t>
            </a:r>
            <a:endParaRPr lang="tr-TR" sz="2000" dirty="0">
              <a:solidFill>
                <a:schemeClr val="bg1"/>
              </a:solidFill>
              <a:latin typeface="Arial" panose="020B0604020202020204" pitchFamily="34" charset="0"/>
              <a:cs typeface="Arial" panose="020B0604020202020204" pitchFamily="34" charset="0"/>
            </a:endParaRPr>
          </a:p>
        </p:txBody>
      </p:sp>
      <p:sp>
        <p:nvSpPr>
          <p:cNvPr id="12" name="Dikdörtgen 11"/>
          <p:cNvSpPr/>
          <p:nvPr/>
        </p:nvSpPr>
        <p:spPr>
          <a:xfrm>
            <a:off x="389937" y="1825375"/>
            <a:ext cx="1733792" cy="230832"/>
          </a:xfrm>
          <a:prstGeom prst="rect">
            <a:avLst/>
          </a:prstGeom>
        </p:spPr>
        <p:txBody>
          <a:bodyPr wrap="square">
            <a:spAutoFit/>
          </a:bodyPr>
          <a:lstStyle/>
          <a:p>
            <a:pPr algn="ctr"/>
            <a:r>
              <a:rPr lang="tr-TR" sz="900" b="1" dirty="0" smtClean="0">
                <a:solidFill>
                  <a:schemeClr val="bg1"/>
                </a:solidFill>
                <a:latin typeface="Arial" panose="020B0604020202020204" pitchFamily="34" charset="0"/>
                <a:cs typeface="Arial" panose="020B0604020202020204" pitchFamily="34" charset="0"/>
              </a:rPr>
              <a:t>Bulunduğu Yer</a:t>
            </a:r>
            <a:endParaRPr lang="tr-TR" sz="900" dirty="0">
              <a:solidFill>
                <a:schemeClr val="bg1"/>
              </a:solidFill>
              <a:latin typeface="Arial" panose="020B0604020202020204" pitchFamily="34" charset="0"/>
              <a:cs typeface="Arial" panose="020B0604020202020204" pitchFamily="34" charset="0"/>
            </a:endParaRPr>
          </a:p>
        </p:txBody>
      </p:sp>
      <p:sp>
        <p:nvSpPr>
          <p:cNvPr id="13" name="Dikdörtgen 12"/>
          <p:cNvSpPr/>
          <p:nvPr/>
        </p:nvSpPr>
        <p:spPr>
          <a:xfrm>
            <a:off x="2173121" y="1852459"/>
            <a:ext cx="1606791" cy="230832"/>
          </a:xfrm>
          <a:prstGeom prst="rect">
            <a:avLst/>
          </a:prstGeom>
        </p:spPr>
        <p:txBody>
          <a:bodyPr wrap="square">
            <a:spAutoFit/>
          </a:bodyPr>
          <a:lstStyle/>
          <a:p>
            <a:pPr algn="ctr"/>
            <a:r>
              <a:rPr lang="tr-TR" sz="900" b="1" dirty="0" smtClean="0">
                <a:solidFill>
                  <a:schemeClr val="bg1"/>
                </a:solidFill>
                <a:latin typeface="Arial" panose="020B0604020202020204" pitchFamily="34" charset="0"/>
                <a:cs typeface="Arial" panose="020B0604020202020204" pitchFamily="34" charset="0"/>
              </a:rPr>
              <a:t>Adı</a:t>
            </a:r>
            <a:endParaRPr lang="tr-TR" sz="900" dirty="0">
              <a:solidFill>
                <a:schemeClr val="bg1"/>
              </a:solidFill>
              <a:latin typeface="Arial" panose="020B0604020202020204" pitchFamily="34" charset="0"/>
              <a:cs typeface="Arial" panose="020B0604020202020204" pitchFamily="34" charset="0"/>
            </a:endParaRPr>
          </a:p>
        </p:txBody>
      </p:sp>
      <p:sp>
        <p:nvSpPr>
          <p:cNvPr id="14" name="Dikdörtgen 13"/>
          <p:cNvSpPr/>
          <p:nvPr/>
        </p:nvSpPr>
        <p:spPr>
          <a:xfrm>
            <a:off x="3866388" y="1856498"/>
            <a:ext cx="1713724" cy="230832"/>
          </a:xfrm>
          <a:prstGeom prst="rect">
            <a:avLst/>
          </a:prstGeom>
        </p:spPr>
        <p:txBody>
          <a:bodyPr wrap="square">
            <a:spAutoFit/>
          </a:bodyPr>
          <a:lstStyle/>
          <a:p>
            <a:pPr algn="ctr"/>
            <a:r>
              <a:rPr lang="tr-TR" sz="900" b="1" dirty="0" smtClean="0">
                <a:solidFill>
                  <a:schemeClr val="bg1"/>
                </a:solidFill>
                <a:latin typeface="Arial" panose="020B0604020202020204" pitchFamily="34" charset="0"/>
                <a:cs typeface="Arial" panose="020B0604020202020204" pitchFamily="34" charset="0"/>
              </a:rPr>
              <a:t>Kullanım Amacı</a:t>
            </a:r>
            <a:endParaRPr lang="tr-TR" sz="900" dirty="0">
              <a:solidFill>
                <a:schemeClr val="bg1"/>
              </a:solidFill>
              <a:latin typeface="Arial" panose="020B0604020202020204" pitchFamily="34" charset="0"/>
              <a:cs typeface="Arial" panose="020B0604020202020204" pitchFamily="34" charset="0"/>
            </a:endParaRPr>
          </a:p>
        </p:txBody>
      </p:sp>
      <p:pic>
        <p:nvPicPr>
          <p:cNvPr id="22" name="Resi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822" y="1734344"/>
            <a:ext cx="3096344" cy="1500494"/>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7" y="3346110"/>
            <a:ext cx="1440160" cy="953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3" y="3346111"/>
            <a:ext cx="1512167" cy="95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Resim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4382335"/>
            <a:ext cx="1440161" cy="956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Resim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4382334"/>
            <a:ext cx="1512168" cy="956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Resim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4" y="5432870"/>
            <a:ext cx="1440163" cy="1019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Resim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4626" y="5432870"/>
            <a:ext cx="1503540" cy="1002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3" name="Tablo 32"/>
          <p:cNvGraphicFramePr>
            <a:graphicFrameLocks noGrp="1"/>
          </p:cNvGraphicFramePr>
          <p:nvPr>
            <p:extLst>
              <p:ext uri="{D42A27DB-BD31-4B8C-83A1-F6EECF244321}">
                <p14:modId xmlns:p14="http://schemas.microsoft.com/office/powerpoint/2010/main" val="564165929"/>
              </p:ext>
            </p:extLst>
          </p:nvPr>
        </p:nvGraphicFramePr>
        <p:xfrm>
          <a:off x="290414" y="1704454"/>
          <a:ext cx="5112568" cy="4858063"/>
        </p:xfrm>
        <a:graphic>
          <a:graphicData uri="http://schemas.openxmlformats.org/drawingml/2006/table">
            <a:tbl>
              <a:tblPr>
                <a:tableStyleId>{5C22544A-7EE6-4342-B048-85BDC9FD1C3A}</a:tableStyleId>
              </a:tblPr>
              <a:tblGrid>
                <a:gridCol w="1800200">
                  <a:extLst>
                    <a:ext uri="{9D8B030D-6E8A-4147-A177-3AD203B41FA5}">
                      <a16:colId xmlns:a16="http://schemas.microsoft.com/office/drawing/2014/main" val="20000"/>
                    </a:ext>
                  </a:extLst>
                </a:gridCol>
                <a:gridCol w="1300706">
                  <a:extLst>
                    <a:ext uri="{9D8B030D-6E8A-4147-A177-3AD203B41FA5}">
                      <a16:colId xmlns:a16="http://schemas.microsoft.com/office/drawing/2014/main" val="20001"/>
                    </a:ext>
                  </a:extLst>
                </a:gridCol>
                <a:gridCol w="2011662">
                  <a:extLst>
                    <a:ext uri="{9D8B030D-6E8A-4147-A177-3AD203B41FA5}">
                      <a16:colId xmlns:a16="http://schemas.microsoft.com/office/drawing/2014/main" val="20002"/>
                    </a:ext>
                  </a:extLst>
                </a:gridCol>
              </a:tblGrid>
              <a:tr h="225733">
                <a:tc>
                  <a:txBody>
                    <a:bodyPr/>
                    <a:lstStyle/>
                    <a:p>
                      <a:pPr algn="ctr" fontAlgn="b"/>
                      <a:r>
                        <a:rPr lang="tr-TR" sz="1000" b="1" u="none" strike="noStrike" dirty="0" smtClean="0">
                          <a:solidFill>
                            <a:schemeClr val="bg1"/>
                          </a:solidFill>
                          <a:effectLst/>
                          <a:latin typeface="Arial" panose="020B0604020202020204" pitchFamily="34" charset="0"/>
                          <a:cs typeface="Arial" panose="020B0604020202020204" pitchFamily="34" charset="0"/>
                        </a:rPr>
                        <a:t>BULUNDUĞU YER</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u="none" strike="noStrike" dirty="0" smtClean="0">
                          <a:solidFill>
                            <a:schemeClr val="bg1"/>
                          </a:solidFill>
                          <a:effectLst/>
                          <a:latin typeface="Arial" panose="020B0604020202020204" pitchFamily="34" charset="0"/>
                          <a:cs typeface="Arial" panose="020B0604020202020204" pitchFamily="34" charset="0"/>
                        </a:rPr>
                        <a:t>ADI</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u="none" strike="noStrike" dirty="0" smtClean="0">
                          <a:solidFill>
                            <a:schemeClr val="bg1"/>
                          </a:solidFill>
                          <a:effectLst/>
                          <a:latin typeface="Arial" panose="020B0604020202020204" pitchFamily="34" charset="0"/>
                          <a:cs typeface="Arial" panose="020B0604020202020204" pitchFamily="34" charset="0"/>
                        </a:rPr>
                        <a:t>KULLANIM AMACI</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extLst>
                  <a:ext uri="{0D108BD9-81ED-4DB2-BD59-A6C34878D82A}">
                    <a16:rowId xmlns:a16="http://schemas.microsoft.com/office/drawing/2014/main" val="10000"/>
                  </a:ext>
                </a:extLst>
              </a:tr>
              <a:tr h="802681">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 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 </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Akdeniz </a:t>
                      </a:r>
                      <a:r>
                        <a:rPr lang="tr-TR" sz="900" b="0" i="0" u="none" strike="noStrike" dirty="0" err="1" smtClean="0">
                          <a:solidFill>
                            <a:srgbClr val="000000"/>
                          </a:solidFill>
                          <a:effectLst/>
                          <a:latin typeface="Arial" panose="020B0604020202020204" pitchFamily="34" charset="0"/>
                          <a:cs typeface="Arial" panose="020B0604020202020204" pitchFamily="34" charset="0"/>
                        </a:rPr>
                        <a:t>Üniv</a:t>
                      </a:r>
                      <a:r>
                        <a:rPr lang="tr-TR" sz="900" b="0" i="0" u="none" strike="noStrike" dirty="0" smtClean="0">
                          <a:solidFill>
                            <a:srgbClr val="000000"/>
                          </a:solidFill>
                          <a:effectLst/>
                          <a:latin typeface="Arial" panose="020B0604020202020204" pitchFamily="34" charset="0"/>
                          <a:cs typeface="Arial" panose="020B0604020202020204" pitchFamily="34" charset="0"/>
                        </a:rPr>
                        <a:t>.</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a:t>
                      </a:r>
                      <a:r>
                        <a:rPr lang="tr-TR" sz="900" b="0" i="0" u="none" strike="noStrike" dirty="0" smtClean="0">
                          <a:solidFill>
                            <a:srgbClr val="000000"/>
                          </a:solidFill>
                          <a:effectLst/>
                          <a:latin typeface="Arial" panose="020B0604020202020204" pitchFamily="34" charset="0"/>
                          <a:cs typeface="Arial" panose="020B0604020202020204" pitchFamily="34" charset="0"/>
                        </a:rPr>
                        <a:t>Stadyumu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Üç adım atlama, uzun atlama havuzu, sırıkla yüksek atlama aparatları</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a:t>
                      </a:r>
                      <a:r>
                        <a:rPr lang="tr-TR" sz="900" b="0" i="0" u="none" strike="noStrike" dirty="0" smtClean="0">
                          <a:solidFill>
                            <a:srgbClr val="000000"/>
                          </a:solidFill>
                          <a:effectLst/>
                          <a:latin typeface="Arial" panose="020B0604020202020204" pitchFamily="34" charset="0"/>
                          <a:cs typeface="Arial" panose="020B0604020202020204" pitchFamily="34" charset="0"/>
                        </a:rPr>
                        <a:t>olan, 8 kulvarlı sentetik zeminli atletizm pisti, aletli </a:t>
                      </a:r>
                      <a:r>
                        <a:rPr lang="tr-TR" sz="900" b="0" i="0" u="none" strike="noStrike" kern="1200" dirty="0" smtClean="0">
                          <a:solidFill>
                            <a:schemeClr val="dk1"/>
                          </a:solidFill>
                          <a:effectLst/>
                          <a:latin typeface="Arial" panose="020B0604020202020204" pitchFamily="34" charset="0"/>
                          <a:ea typeface="+mn-ea"/>
                          <a:cs typeface="Arial" panose="020B0604020202020204" pitchFamily="34" charset="0"/>
                        </a:rPr>
                        <a:t>j</a:t>
                      </a:r>
                      <a:r>
                        <a:rPr lang="tr-TR" sz="900" b="0" i="0" kern="1200" dirty="0" smtClean="0">
                          <a:solidFill>
                            <a:schemeClr val="dk1"/>
                          </a:solidFill>
                          <a:effectLst/>
                          <a:latin typeface="Arial" panose="020B0604020202020204" pitchFamily="34" charset="0"/>
                          <a:ea typeface="+mn-ea"/>
                          <a:cs typeface="Arial" panose="020B0604020202020204" pitchFamily="34" charset="0"/>
                        </a:rPr>
                        <a:t>imnastik</a:t>
                      </a:r>
                      <a:r>
                        <a:rPr lang="tr-TR" sz="900" b="0" i="0" u="none" strike="noStrike" dirty="0" smtClean="0">
                          <a:solidFill>
                            <a:srgbClr val="000000"/>
                          </a:solidFill>
                          <a:effectLst/>
                          <a:latin typeface="Arial" panose="020B0604020202020204" pitchFamily="34" charset="0"/>
                          <a:cs typeface="Arial" panose="020B0604020202020204" pitchFamily="34" charset="0"/>
                        </a:rPr>
                        <a:t> salonu ve okçuluk salonu, futbol müsabakaları</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a:t>
                      </a:r>
                      <a:r>
                        <a:rPr lang="tr-TR" sz="900" b="0" i="0" u="none" strike="noStrike" dirty="0" smtClean="0">
                          <a:solidFill>
                            <a:srgbClr val="000000"/>
                          </a:solidFill>
                          <a:effectLst/>
                          <a:latin typeface="Arial" panose="020B0604020202020204" pitchFamily="34" charset="0"/>
                          <a:cs typeface="Arial" panose="020B0604020202020204" pitchFamily="34" charset="0"/>
                        </a:rPr>
                        <a:t>ve antrenmanları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22573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pl-PL" sz="900" b="0" i="0" u="none" strike="noStrike" dirty="0" smtClean="0">
                          <a:solidFill>
                            <a:srgbClr val="000000"/>
                          </a:solidFill>
                          <a:effectLst/>
                          <a:latin typeface="Arial" panose="020B0604020202020204" pitchFamily="34" charset="0"/>
                          <a:cs typeface="Arial" panose="020B0604020202020204" pitchFamily="34" charset="0"/>
                        </a:rPr>
                        <a:t>Zeki Budak </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a:t>
                      </a:r>
                      <a:r>
                        <a:rPr lang="tr-TR" sz="900" b="0" i="0" u="none" strike="noStrike" baseline="0" dirty="0" err="1" smtClean="0">
                          <a:solidFill>
                            <a:srgbClr val="000000"/>
                          </a:solidFill>
                          <a:effectLst/>
                          <a:latin typeface="Arial" panose="020B0604020202020204" pitchFamily="34" charset="0"/>
                          <a:cs typeface="Arial" panose="020B0604020202020204" pitchFamily="34" charset="0"/>
                        </a:rPr>
                        <a:t>Çi</a:t>
                      </a:r>
                      <a:r>
                        <a:rPr lang="pl-PL" sz="900" b="0" i="0" u="none" strike="noStrike" dirty="0" smtClean="0">
                          <a:solidFill>
                            <a:srgbClr val="000000"/>
                          </a:solidFill>
                          <a:effectLst/>
                          <a:latin typeface="Arial" panose="020B0604020202020204" pitchFamily="34" charset="0"/>
                          <a:cs typeface="Arial" panose="020B0604020202020204" pitchFamily="34" charset="0"/>
                        </a:rPr>
                        <a:t>m Sahas</a:t>
                      </a:r>
                      <a:r>
                        <a:rPr lang="tr-TR" sz="900" b="0" i="0" u="none" strike="noStrike" dirty="0" smtClean="0">
                          <a:solidFill>
                            <a:srgbClr val="000000"/>
                          </a:solidFill>
                          <a:effectLst/>
                          <a:latin typeface="Arial" panose="020B0604020202020204" pitchFamily="34" charset="0"/>
                          <a:cs typeface="Arial" panose="020B0604020202020204" pitchFamily="34" charset="0"/>
                        </a:rPr>
                        <a:t>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Futbol Müsabakaları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2573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Halı Saha</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Halı Saha Müsabakaları</a:t>
                      </a:r>
                    </a:p>
                  </a:txBody>
                  <a:tcPr marL="9525" marR="9525" marT="9525" marB="0" anchor="ctr">
                    <a:solidFill>
                      <a:schemeClr val="tx2">
                        <a:lumMod val="20000"/>
                        <a:lumOff val="80000"/>
                      </a:schemeClr>
                    </a:solidFill>
                  </a:tcPr>
                </a:tc>
                <a:extLst>
                  <a:ext uri="{0D108BD9-81ED-4DB2-BD59-A6C34878D82A}">
                    <a16:rowId xmlns:a16="http://schemas.microsoft.com/office/drawing/2014/main" val="10003"/>
                  </a:ext>
                </a:extLst>
              </a:tr>
              <a:tr h="28878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Gazi Mustafa Kemal          Spor Salonu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Voleybol ve Basketbol Müsabakaları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0593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Mavi Spor Salonu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Voleybol, Basketbol, Hentbol Müsabakaları ile Masa Tenisi Seçmeli Dersleri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5"/>
                  </a:ext>
                </a:extLst>
              </a:tr>
              <a:tr h="28878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Çadır Spor Salonu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Voleybol, Basketbol ve Badminton Seçmeli Dersleri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7368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Mavi Spor Salonu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47 adet kondisyon aleti ve 60 kişi</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çalışma </a:t>
                      </a:r>
                      <a:r>
                        <a:rPr lang="tr-TR" sz="900" b="0" i="0" u="none" strike="noStrike" dirty="0" smtClean="0">
                          <a:solidFill>
                            <a:srgbClr val="000000"/>
                          </a:solidFill>
                          <a:effectLst/>
                          <a:latin typeface="Arial" panose="020B0604020202020204" pitchFamily="34" charset="0"/>
                          <a:cs typeface="Arial" panose="020B0604020202020204" pitchFamily="34" charset="0"/>
                        </a:rPr>
                        <a:t> kapasitesi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7"/>
                  </a:ext>
                </a:extLst>
              </a:tr>
              <a:tr h="27368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Açık Tenis Kortları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nl-NL" sz="900" b="0" i="0" u="none" strike="noStrike" dirty="0" smtClean="0">
                          <a:solidFill>
                            <a:srgbClr val="000000"/>
                          </a:solidFill>
                          <a:effectLst/>
                          <a:latin typeface="Arial" panose="020B0604020202020204" pitchFamily="34" charset="0"/>
                          <a:cs typeface="Arial" panose="020B0604020202020204" pitchFamily="34" charset="0"/>
                        </a:rPr>
                        <a:t>8 adet sert zeminli kort, </a:t>
                      </a:r>
                      <a:r>
                        <a:rPr lang="tr-TR" sz="900" b="0" i="0" u="none" strike="noStrike" dirty="0" smtClean="0">
                          <a:solidFill>
                            <a:srgbClr val="000000"/>
                          </a:solidFill>
                          <a:effectLst/>
                          <a:latin typeface="Arial" panose="020B0604020202020204" pitchFamily="34" charset="0"/>
                          <a:cs typeface="Arial" panose="020B0604020202020204" pitchFamily="34" charset="0"/>
                        </a:rPr>
                        <a:t>t</a:t>
                      </a:r>
                      <a:r>
                        <a:rPr lang="nl-NL" sz="900" b="0" i="0" u="none" strike="noStrike" dirty="0" smtClean="0">
                          <a:solidFill>
                            <a:srgbClr val="000000"/>
                          </a:solidFill>
                          <a:effectLst/>
                          <a:latin typeface="Arial" panose="020B0604020202020204" pitchFamily="34" charset="0"/>
                          <a:cs typeface="Arial" panose="020B0604020202020204" pitchFamily="34" charset="0"/>
                        </a:rPr>
                        <a:t>enis ve </a:t>
                      </a:r>
                      <a:r>
                        <a:rPr lang="tr-TR" sz="900" b="0" i="0" u="none" strike="noStrike" dirty="0" smtClean="0">
                          <a:solidFill>
                            <a:srgbClr val="000000"/>
                          </a:solidFill>
                          <a:effectLst/>
                          <a:latin typeface="Arial" panose="020B0604020202020204" pitchFamily="34" charset="0"/>
                          <a:cs typeface="Arial" panose="020B0604020202020204" pitchFamily="34" charset="0"/>
                        </a:rPr>
                        <a:t>seçmeli tenis</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d</a:t>
                      </a:r>
                      <a:r>
                        <a:rPr lang="tr-TR" sz="900" b="0" i="0" u="none" strike="noStrike" dirty="0" smtClean="0">
                          <a:solidFill>
                            <a:srgbClr val="000000"/>
                          </a:solidFill>
                          <a:effectLst/>
                          <a:latin typeface="Arial" panose="020B0604020202020204" pitchFamily="34" charset="0"/>
                          <a:cs typeface="Arial" panose="020B0604020202020204" pitchFamily="34" charset="0"/>
                        </a:rPr>
                        <a:t>ersleri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40593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Kapalı Tenis Kortları</a:t>
                      </a:r>
                    </a:p>
                  </a:txBody>
                  <a:tcPr marL="95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Hava şartlarının uygun olmadığı</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a:t>
                      </a:r>
                      <a:r>
                        <a:rPr lang="tr-TR" sz="900" b="0" i="0" u="none" strike="noStrike" dirty="0" smtClean="0">
                          <a:solidFill>
                            <a:srgbClr val="000000"/>
                          </a:solidFill>
                          <a:effectLst/>
                          <a:latin typeface="Arial" panose="020B0604020202020204" pitchFamily="34" charset="0"/>
                          <a:cs typeface="Arial" panose="020B0604020202020204" pitchFamily="34" charset="0"/>
                        </a:rPr>
                        <a:t>durumlarda tenis dersleri için kullanılmaktadır.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9"/>
                  </a:ext>
                </a:extLst>
              </a:tr>
              <a:tr h="273683">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 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Kapalı Yüzme Havuzu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s-ES" sz="900" b="0" i="0" u="none" strike="noStrike" dirty="0" smtClean="0">
                          <a:solidFill>
                            <a:srgbClr val="000000"/>
                          </a:solidFill>
                          <a:effectLst/>
                          <a:latin typeface="Arial" panose="020B0604020202020204" pitchFamily="34" charset="0"/>
                          <a:cs typeface="Arial" panose="020B0604020202020204" pitchFamily="34" charset="0"/>
                        </a:rPr>
                        <a:t>6 kulvarl</a:t>
                      </a:r>
                      <a:r>
                        <a:rPr lang="tr-TR" sz="900" b="0" i="0" u="none" strike="noStrike" dirty="0" smtClean="0">
                          <a:solidFill>
                            <a:srgbClr val="000000"/>
                          </a:solidFill>
                          <a:effectLst/>
                          <a:latin typeface="Arial" panose="020B0604020202020204" pitchFamily="34" charset="0"/>
                          <a:cs typeface="Arial" panose="020B0604020202020204" pitchFamily="34" charset="0"/>
                        </a:rPr>
                        <a:t>ı</a:t>
                      </a:r>
                      <a:r>
                        <a:rPr lang="es-ES" sz="900" b="0" i="0" u="none" strike="noStrike" dirty="0" smtClean="0">
                          <a:solidFill>
                            <a:srgbClr val="000000"/>
                          </a:solidFill>
                          <a:effectLst/>
                          <a:latin typeface="Arial" panose="020B0604020202020204" pitchFamily="34" charset="0"/>
                          <a:cs typeface="Arial" panose="020B0604020202020204" pitchFamily="34" charset="0"/>
                        </a:rPr>
                        <a:t> ya</a:t>
                      </a:r>
                      <a:r>
                        <a:rPr lang="tr-TR" sz="900" b="0" i="0" u="none" strike="noStrike" dirty="0" err="1" smtClean="0">
                          <a:solidFill>
                            <a:srgbClr val="000000"/>
                          </a:solidFill>
                          <a:effectLst/>
                          <a:latin typeface="Arial" panose="020B0604020202020204" pitchFamily="34" charset="0"/>
                          <a:cs typeface="Arial" panose="020B0604020202020204" pitchFamily="34" charset="0"/>
                        </a:rPr>
                        <a:t>rı</a:t>
                      </a:r>
                      <a:r>
                        <a:rPr lang="es-ES" sz="900" b="0" i="0" u="none" strike="noStrike" dirty="0" smtClean="0">
                          <a:solidFill>
                            <a:srgbClr val="000000"/>
                          </a:solidFill>
                          <a:effectLst/>
                          <a:latin typeface="Arial" panose="020B0604020202020204" pitchFamily="34" charset="0"/>
                          <a:cs typeface="Arial" panose="020B0604020202020204" pitchFamily="34" charset="0"/>
                        </a:rPr>
                        <a:t> olimpik, y</a:t>
                      </a:r>
                      <a:r>
                        <a:rPr lang="tr-TR" sz="900" b="0" i="0" u="none" strike="noStrike" dirty="0" smtClean="0">
                          <a:solidFill>
                            <a:srgbClr val="000000"/>
                          </a:solidFill>
                          <a:effectLst/>
                          <a:latin typeface="Arial" panose="020B0604020202020204" pitchFamily="34" charset="0"/>
                          <a:cs typeface="Arial" panose="020B0604020202020204" pitchFamily="34" charset="0"/>
                        </a:rPr>
                        <a:t>ü</a:t>
                      </a:r>
                      <a:r>
                        <a:rPr lang="es-ES" sz="900" b="0" i="0" u="none" strike="noStrike" dirty="0" smtClean="0">
                          <a:solidFill>
                            <a:srgbClr val="000000"/>
                          </a:solidFill>
                          <a:effectLst/>
                          <a:latin typeface="Arial" panose="020B0604020202020204" pitchFamily="34" charset="0"/>
                          <a:cs typeface="Arial" panose="020B0604020202020204" pitchFamily="34" charset="0"/>
                        </a:rPr>
                        <a:t>zme ve da</a:t>
                      </a:r>
                      <a:r>
                        <a:rPr lang="tr-TR" sz="900" b="0" i="0" u="none" strike="noStrike" dirty="0" err="1" smtClean="0">
                          <a:solidFill>
                            <a:srgbClr val="000000"/>
                          </a:solidFill>
                          <a:effectLst/>
                          <a:latin typeface="Arial" panose="020B0604020202020204" pitchFamily="34" charset="0"/>
                          <a:cs typeface="Arial" panose="020B0604020202020204" pitchFamily="34" charset="0"/>
                        </a:rPr>
                        <a:t>lış</a:t>
                      </a:r>
                      <a:r>
                        <a:rPr lang="es-ES" sz="900" b="0" i="0" u="none" strike="noStrike" dirty="0" smtClean="0">
                          <a:solidFill>
                            <a:srgbClr val="000000"/>
                          </a:solidFill>
                          <a:effectLst/>
                          <a:latin typeface="Arial" panose="020B0604020202020204" pitchFamily="34" charset="0"/>
                          <a:cs typeface="Arial" panose="020B0604020202020204" pitchFamily="34" charset="0"/>
                        </a:rPr>
                        <a:t> dersleri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736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smtClean="0">
                          <a:effectLst/>
                          <a:latin typeface="Arial" panose="020B0604020202020204" pitchFamily="34" charset="0"/>
                          <a:cs typeface="Arial" panose="020B0604020202020204" pitchFamily="34" charset="0"/>
                        </a:rPr>
                        <a:t> 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smtClean="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Plaj Voleybolu Merkezi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Türkiye Voleybol Federasyonunun kullanımındadır.</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11"/>
                  </a:ext>
                </a:extLst>
              </a:tr>
              <a:tr h="2736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smtClean="0">
                          <a:effectLst/>
                          <a:latin typeface="Arial" panose="020B0604020202020204" pitchFamily="34" charset="0"/>
                          <a:cs typeface="Arial" panose="020B0604020202020204" pitchFamily="34" charset="0"/>
                        </a:rPr>
                        <a:t> Akdeniz Üniversitesi</a:t>
                      </a:r>
                      <a:r>
                        <a:rPr lang="tr-TR" sz="900" b="0" u="none" strike="noStrike" baseline="0" dirty="0" smtClean="0">
                          <a:effectLst/>
                          <a:latin typeface="Arial" panose="020B0604020202020204" pitchFamily="34" charset="0"/>
                          <a:cs typeface="Arial" panose="020B0604020202020204" pitchFamily="34" charset="0"/>
                        </a:rPr>
                        <a:t> </a:t>
                      </a:r>
                      <a:r>
                        <a:rPr lang="tr-TR" sz="900" b="0" u="none" strike="noStrike" dirty="0" smtClean="0">
                          <a:effectLst/>
                          <a:latin typeface="Arial" panose="020B0604020202020204" pitchFamily="34" charset="0"/>
                          <a:cs typeface="Arial" panose="020B0604020202020204" pitchFamily="34" charset="0"/>
                        </a:rPr>
                        <a:t>Yerleşkesi</a:t>
                      </a:r>
                      <a:endParaRPr lang="tr-TR" sz="900" b="0" i="0" u="none" strike="noStrike" dirty="0" smtClean="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Tırman Duvarı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Profesyonel kullanıcılar</a:t>
                      </a:r>
                      <a:r>
                        <a:rPr lang="tr-TR" sz="900" b="0" i="0" u="none" strike="noStrike" baseline="0" dirty="0" smtClean="0">
                          <a:solidFill>
                            <a:srgbClr val="000000"/>
                          </a:solidFill>
                          <a:effectLst/>
                          <a:latin typeface="Arial" panose="020B0604020202020204" pitchFamily="34" charset="0"/>
                          <a:cs typeface="Arial" panose="020B0604020202020204" pitchFamily="34" charset="0"/>
                        </a:rPr>
                        <a:t> tarafın</a:t>
                      </a:r>
                      <a:r>
                        <a:rPr lang="tr-TR" sz="900" b="0" i="0" u="none" strike="noStrike" dirty="0" smtClean="0">
                          <a:solidFill>
                            <a:srgbClr val="000000"/>
                          </a:solidFill>
                          <a:effectLst/>
                          <a:latin typeface="Arial" panose="020B0604020202020204" pitchFamily="34" charset="0"/>
                          <a:cs typeface="Arial" panose="020B0604020202020204" pitchFamily="34" charset="0"/>
                        </a:rPr>
                        <a:t>dan antrenman amaçlı kullanılmaktadır.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736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effectLst/>
                          <a:latin typeface="Arial" panose="020B0604020202020204" pitchFamily="34" charset="0"/>
                          <a:cs typeface="Arial" panose="020B0604020202020204" pitchFamily="34" charset="0"/>
                        </a:rPr>
                        <a:t>Çallı Sosyal Bilimler MYO </a:t>
                      </a:r>
                    </a:p>
                  </a:txBody>
                  <a:tcPr marL="85725" marR="9525" marT="9525" marB="0" anchor="ctr">
                    <a:solidFill>
                      <a:schemeClr val="tx2">
                        <a:lumMod val="20000"/>
                        <a:lumOff val="80000"/>
                      </a:schemeClr>
                    </a:solidFill>
                  </a:tcP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Çallı Çadır Spor Salonu </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l" rtl="0" fontAlgn="ctr"/>
                      <a:r>
                        <a:rPr lang="es-ES" sz="900" b="0" i="0" u="none" strike="noStrike" dirty="0" smtClean="0">
                          <a:solidFill>
                            <a:srgbClr val="000000"/>
                          </a:solidFill>
                          <a:effectLst/>
                          <a:latin typeface="Arial" panose="020B0604020202020204" pitchFamily="34" charset="0"/>
                          <a:cs typeface="Arial" panose="020B0604020202020204" pitchFamily="34" charset="0"/>
                        </a:rPr>
                        <a:t>Voleybol ve Basketbol ders ve m</a:t>
                      </a:r>
                      <a:r>
                        <a:rPr lang="tr-TR" sz="900" b="0" i="0" u="none" strike="noStrike" dirty="0" smtClean="0">
                          <a:solidFill>
                            <a:srgbClr val="000000"/>
                          </a:solidFill>
                          <a:effectLst/>
                          <a:latin typeface="Arial" panose="020B0604020202020204" pitchFamily="34" charset="0"/>
                          <a:cs typeface="Arial" panose="020B0604020202020204" pitchFamily="34" charset="0"/>
                        </a:rPr>
                        <a:t>ü</a:t>
                      </a:r>
                      <a:r>
                        <a:rPr lang="es-ES" sz="900" b="0" i="0" u="none" strike="noStrike" dirty="0" smtClean="0">
                          <a:solidFill>
                            <a:srgbClr val="000000"/>
                          </a:solidFill>
                          <a:effectLst/>
                          <a:latin typeface="Arial" panose="020B0604020202020204" pitchFamily="34" charset="0"/>
                          <a:cs typeface="Arial" panose="020B0604020202020204" pitchFamily="34" charset="0"/>
                        </a:rPr>
                        <a:t>sabakala</a:t>
                      </a:r>
                      <a:r>
                        <a:rPr lang="tr-TR" sz="900" b="0" i="0" u="none" strike="noStrike" dirty="0" err="1" smtClean="0">
                          <a:solidFill>
                            <a:srgbClr val="000000"/>
                          </a:solidFill>
                          <a:effectLst/>
                          <a:latin typeface="Arial" panose="020B0604020202020204" pitchFamily="34" charset="0"/>
                          <a:cs typeface="Arial" panose="020B0604020202020204" pitchFamily="34" charset="0"/>
                        </a:rPr>
                        <a:t>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13"/>
                  </a:ext>
                </a:extLst>
              </a:tr>
              <a:tr h="225733">
                <a:tc>
                  <a:txBody>
                    <a:bodyPr/>
                    <a:lstStyle/>
                    <a:p>
                      <a:pPr algn="l" rtl="0" fontAlgn="ctr"/>
                      <a:r>
                        <a:rPr lang="tr-TR" sz="900" b="0" i="0" u="none" strike="noStrike" dirty="0" smtClean="0">
                          <a:solidFill>
                            <a:schemeClr val="tx1"/>
                          </a:solidFill>
                          <a:effectLst/>
                          <a:latin typeface="Arial" panose="020B0604020202020204" pitchFamily="34" charset="0"/>
                          <a:cs typeface="Arial" panose="020B0604020202020204" pitchFamily="34" charset="0"/>
                        </a:rPr>
                        <a:t>Çallı Sosyal Bilimler MYO </a:t>
                      </a:r>
                      <a:endParaRPr lang="tr-TR" sz="900" b="0" i="0" u="none" strike="noStrike" dirty="0">
                        <a:solidFill>
                          <a:schemeClr val="tx1"/>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Çallı Halı Saha</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Halı Saha Müsabakaları</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64583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2915816" y="332657"/>
            <a:ext cx="5989492" cy="720080"/>
          </a:xfrm>
        </p:spPr>
        <p:txBody>
          <a:bodyPr>
            <a:normAutofit/>
          </a:bodyPr>
          <a:lstStyle/>
          <a:p>
            <a:r>
              <a:rPr lang="tr-TR" sz="2400" b="1" dirty="0">
                <a:latin typeface="Arial" panose="020B0604020202020204" pitchFamily="34" charset="0"/>
                <a:cs typeface="Arial" panose="020B0604020202020204" pitchFamily="34" charset="0"/>
              </a:rPr>
              <a:t>ANKET VERİLERİMİZ</a:t>
            </a:r>
          </a:p>
        </p:txBody>
      </p:sp>
      <p:sp>
        <p:nvSpPr>
          <p:cNvPr id="6" name="İçerik Yer Tutucusu 1"/>
          <p:cNvSpPr txBox="1">
            <a:spLocks/>
          </p:cNvSpPr>
          <p:nvPr/>
        </p:nvSpPr>
        <p:spPr>
          <a:xfrm>
            <a:off x="269261" y="1316839"/>
            <a:ext cx="3426787" cy="414044"/>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tr-TR" sz="1200" b="1" dirty="0">
                <a:solidFill>
                  <a:schemeClr val="tx1"/>
                </a:solidFill>
                <a:latin typeface="Arial" panose="020B0604020202020204" pitchFamily="34" charset="0"/>
                <a:cs typeface="Arial" panose="020B0604020202020204" pitchFamily="34" charset="0"/>
              </a:rPr>
              <a:t>Sağlık Hizmetlerinden yararlanan öğrencilerin</a:t>
            </a:r>
          </a:p>
          <a:p>
            <a:pPr marL="0" indent="0">
              <a:buFont typeface="Symbol" pitchFamily="18" charset="2"/>
              <a:buNone/>
            </a:pPr>
            <a:r>
              <a:rPr lang="tr-TR" sz="1200" b="1" dirty="0">
                <a:solidFill>
                  <a:schemeClr val="tx1"/>
                </a:solidFill>
                <a:latin typeface="Arial" panose="020B0604020202020204" pitchFamily="34" charset="0"/>
                <a:cs typeface="Arial" panose="020B0604020202020204" pitchFamily="34" charset="0"/>
              </a:rPr>
              <a:t>memnuniyetinin değerlendirilmesi (</a:t>
            </a:r>
            <a:r>
              <a:rPr lang="tr-TR" sz="1200" b="1" dirty="0" smtClean="0">
                <a:solidFill>
                  <a:schemeClr val="tx1"/>
                </a:solidFill>
                <a:latin typeface="Arial" panose="020B0604020202020204" pitchFamily="34" charset="0"/>
                <a:cs typeface="Arial" panose="020B0604020202020204" pitchFamily="34" charset="0"/>
              </a:rPr>
              <a:t>2021 </a:t>
            </a:r>
            <a:r>
              <a:rPr lang="tr-TR" sz="1200" b="1" dirty="0">
                <a:solidFill>
                  <a:schemeClr val="tx1"/>
                </a:solidFill>
                <a:latin typeface="Arial" panose="020B0604020202020204" pitchFamily="34" charset="0"/>
                <a:cs typeface="Arial" panose="020B0604020202020204" pitchFamily="34" charset="0"/>
              </a:rPr>
              <a:t>Verileri)</a:t>
            </a:r>
            <a:endParaRPr lang="tr-TR" sz="1200" dirty="0">
              <a:solidFill>
                <a:schemeClr val="tx1"/>
              </a:solidFill>
              <a:latin typeface="Arial" panose="020B0604020202020204" pitchFamily="34" charset="0"/>
              <a:cs typeface="Arial" panose="020B0604020202020204" pitchFamily="34" charset="0"/>
            </a:endParaRPr>
          </a:p>
          <a:p>
            <a:endParaRPr lang="tr-TR" sz="1200" dirty="0"/>
          </a:p>
        </p:txBody>
      </p:sp>
      <p:graphicFrame>
        <p:nvGraphicFramePr>
          <p:cNvPr id="9" name="Grafik 8"/>
          <p:cNvGraphicFramePr/>
          <p:nvPr>
            <p:extLst>
              <p:ext uri="{D42A27DB-BD31-4B8C-83A1-F6EECF244321}">
                <p14:modId xmlns:p14="http://schemas.microsoft.com/office/powerpoint/2010/main" val="4087141224"/>
              </p:ext>
            </p:extLst>
          </p:nvPr>
        </p:nvGraphicFramePr>
        <p:xfrm>
          <a:off x="288003" y="3212976"/>
          <a:ext cx="3456384"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k 9"/>
          <p:cNvGraphicFramePr/>
          <p:nvPr>
            <p:extLst>
              <p:ext uri="{D42A27DB-BD31-4B8C-83A1-F6EECF244321}">
                <p14:modId xmlns:p14="http://schemas.microsoft.com/office/powerpoint/2010/main" val="3306694986"/>
              </p:ext>
            </p:extLst>
          </p:nvPr>
        </p:nvGraphicFramePr>
        <p:xfrm>
          <a:off x="5000108" y="2348880"/>
          <a:ext cx="3456384"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İçerik Yer Tutucusu 1"/>
          <p:cNvSpPr txBox="1">
            <a:spLocks/>
          </p:cNvSpPr>
          <p:nvPr/>
        </p:nvSpPr>
        <p:spPr>
          <a:xfrm>
            <a:off x="5000108" y="1916832"/>
            <a:ext cx="3888432" cy="5760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tr-TR" sz="1100" b="1" dirty="0">
                <a:solidFill>
                  <a:schemeClr val="tx1"/>
                </a:solidFill>
                <a:latin typeface="Arial" panose="020B0604020202020204" pitchFamily="34" charset="0"/>
                <a:cs typeface="Arial" panose="020B0604020202020204" pitchFamily="34" charset="0"/>
              </a:rPr>
              <a:t>Spor Hizmetlerinden yararlanan öğrencilerin</a:t>
            </a:r>
          </a:p>
          <a:p>
            <a:pPr marL="0" indent="0">
              <a:buFont typeface="Symbol" pitchFamily="18" charset="2"/>
              <a:buNone/>
            </a:pPr>
            <a:r>
              <a:rPr lang="tr-TR" sz="1100" b="1" dirty="0">
                <a:solidFill>
                  <a:schemeClr val="tx1"/>
                </a:solidFill>
                <a:latin typeface="Arial" panose="020B0604020202020204" pitchFamily="34" charset="0"/>
                <a:cs typeface="Arial" panose="020B0604020202020204" pitchFamily="34" charset="0"/>
              </a:rPr>
              <a:t>memnuniyetinin değerlendirilmesi (</a:t>
            </a:r>
            <a:r>
              <a:rPr lang="tr-TR" sz="1100" b="1" dirty="0" smtClean="0">
                <a:solidFill>
                  <a:schemeClr val="tx1"/>
                </a:solidFill>
                <a:latin typeface="Arial" panose="020B0604020202020204" pitchFamily="34" charset="0"/>
                <a:cs typeface="Arial" panose="020B0604020202020204" pitchFamily="34" charset="0"/>
              </a:rPr>
              <a:t>2021 </a:t>
            </a:r>
            <a:r>
              <a:rPr lang="tr-TR" sz="1100" b="1" dirty="0">
                <a:solidFill>
                  <a:schemeClr val="tx1"/>
                </a:solidFill>
                <a:latin typeface="Arial" panose="020B0604020202020204" pitchFamily="34" charset="0"/>
                <a:cs typeface="Arial" panose="020B0604020202020204" pitchFamily="34" charset="0"/>
              </a:rPr>
              <a:t>Verileri</a:t>
            </a:r>
            <a:r>
              <a:rPr lang="tr-TR" sz="1100" b="1" dirty="0" smtClean="0">
                <a:solidFill>
                  <a:schemeClr val="tx1"/>
                </a:solidFill>
                <a:latin typeface="Arial" panose="020B0604020202020204" pitchFamily="34" charset="0"/>
                <a:cs typeface="Arial" panose="020B0604020202020204" pitchFamily="34" charset="0"/>
              </a:rPr>
              <a:t>)</a:t>
            </a:r>
            <a:endParaRPr lang="tr-TR" sz="1100" dirty="0">
              <a:solidFill>
                <a:schemeClr val="tx1"/>
              </a:solidFill>
              <a:latin typeface="Arial" panose="020B0604020202020204" pitchFamily="34" charset="0"/>
              <a:cs typeface="Arial" panose="020B0604020202020204" pitchFamily="34" charset="0"/>
            </a:endParaRPr>
          </a:p>
        </p:txBody>
      </p:sp>
      <p:sp>
        <p:nvSpPr>
          <p:cNvPr id="12" name="İçerik Yer Tutucusu 1"/>
          <p:cNvSpPr txBox="1">
            <a:spLocks/>
          </p:cNvSpPr>
          <p:nvPr/>
        </p:nvSpPr>
        <p:spPr>
          <a:xfrm>
            <a:off x="467544" y="3789040"/>
            <a:ext cx="3816424" cy="504056"/>
          </a:xfrm>
          <a:prstGeom prst="rect">
            <a:avLst/>
          </a:prstGeom>
        </p:spPr>
        <p:txBody>
          <a:bodyPr>
            <a:normAutofit fontScale="4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tr-TR" b="1" dirty="0" smtClean="0">
                <a:solidFill>
                  <a:schemeClr val="tx1"/>
                </a:solidFill>
                <a:latin typeface="Arial" panose="020B0604020202020204" pitchFamily="34" charset="0"/>
                <a:cs typeface="Arial" panose="020B0604020202020204" pitchFamily="34" charset="0"/>
              </a:rPr>
              <a:t>Kültür  Hizmetlerinden </a:t>
            </a:r>
            <a:r>
              <a:rPr lang="tr-TR" b="1" dirty="0" smtClean="0">
                <a:solidFill>
                  <a:schemeClr val="tx1"/>
                </a:solidFill>
                <a:latin typeface="Arial" panose="020B0604020202020204" pitchFamily="34" charset="0"/>
                <a:cs typeface="Arial" panose="020B0604020202020204" pitchFamily="34" charset="0"/>
              </a:rPr>
              <a:t>yararlanan öğrencilerin</a:t>
            </a:r>
            <a:endParaRPr lang="tr-TR" b="1" dirty="0" smtClean="0">
              <a:solidFill>
                <a:schemeClr val="tx1"/>
              </a:solidFill>
              <a:latin typeface="Arial" panose="020B0604020202020204" pitchFamily="34" charset="0"/>
              <a:cs typeface="Arial" panose="020B0604020202020204" pitchFamily="34" charset="0"/>
            </a:endParaRPr>
          </a:p>
          <a:p>
            <a:pPr marL="0" indent="0">
              <a:buFont typeface="Symbol" pitchFamily="18" charset="2"/>
              <a:buNone/>
            </a:pPr>
            <a:r>
              <a:rPr lang="tr-TR" b="1" dirty="0" smtClean="0">
                <a:solidFill>
                  <a:schemeClr val="tx1"/>
                </a:solidFill>
                <a:latin typeface="Arial" panose="020B0604020202020204" pitchFamily="34" charset="0"/>
                <a:cs typeface="Arial" panose="020B0604020202020204" pitchFamily="34" charset="0"/>
              </a:rPr>
              <a:t>memnuniyetinin değerlendirilmesi (</a:t>
            </a:r>
            <a:r>
              <a:rPr lang="tr-TR" b="1" dirty="0" smtClean="0">
                <a:solidFill>
                  <a:schemeClr val="tx1"/>
                </a:solidFill>
                <a:latin typeface="Arial" panose="020B0604020202020204" pitchFamily="34" charset="0"/>
                <a:cs typeface="Arial" panose="020B0604020202020204" pitchFamily="34" charset="0"/>
              </a:rPr>
              <a:t>2021 </a:t>
            </a:r>
            <a:r>
              <a:rPr lang="tr-TR" b="1" dirty="0" smtClean="0">
                <a:solidFill>
                  <a:schemeClr val="tx1"/>
                </a:solidFill>
                <a:latin typeface="Arial" panose="020B0604020202020204" pitchFamily="34" charset="0"/>
                <a:cs typeface="Arial" panose="020B0604020202020204" pitchFamily="34" charset="0"/>
              </a:rPr>
              <a:t>Verileri)</a:t>
            </a:r>
            <a:endParaRPr lang="tr-TR" dirty="0">
              <a:solidFill>
                <a:schemeClr val="tx1"/>
              </a:solidFill>
              <a:latin typeface="Arial" panose="020B0604020202020204" pitchFamily="34" charset="0"/>
              <a:cs typeface="Arial" panose="020B0604020202020204" pitchFamily="34" charset="0"/>
            </a:endParaRPr>
          </a:p>
        </p:txBody>
      </p:sp>
      <p:graphicFrame>
        <p:nvGraphicFramePr>
          <p:cNvPr id="17" name="Grafik 16"/>
          <p:cNvGraphicFramePr/>
          <p:nvPr>
            <p:extLst>
              <p:ext uri="{D42A27DB-BD31-4B8C-83A1-F6EECF244321}">
                <p14:modId xmlns:p14="http://schemas.microsoft.com/office/powerpoint/2010/main" val="1416872058"/>
              </p:ext>
            </p:extLst>
          </p:nvPr>
        </p:nvGraphicFramePr>
        <p:xfrm>
          <a:off x="467544" y="4437112"/>
          <a:ext cx="3456384" cy="18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k 17"/>
          <p:cNvGraphicFramePr/>
          <p:nvPr>
            <p:extLst>
              <p:ext uri="{D42A27DB-BD31-4B8C-83A1-F6EECF244321}">
                <p14:modId xmlns:p14="http://schemas.microsoft.com/office/powerpoint/2010/main" val="985032480"/>
              </p:ext>
            </p:extLst>
          </p:nvPr>
        </p:nvGraphicFramePr>
        <p:xfrm>
          <a:off x="288003" y="1628800"/>
          <a:ext cx="3456384" cy="1800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0196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133" t="31044" r="1133" b="3340"/>
          <a:stretch/>
        </p:blipFill>
        <p:spPr>
          <a:xfrm>
            <a:off x="740147" y="116632"/>
            <a:ext cx="7720285" cy="6696744"/>
          </a:xfrm>
          <a:prstGeom prst="rect">
            <a:avLst/>
          </a:prstGeom>
        </p:spPr>
      </p:pic>
    </p:spTree>
    <p:extLst>
      <p:ext uri="{BB962C8B-B14F-4D97-AF65-F5344CB8AC3E}">
        <p14:creationId xmlns:p14="http://schemas.microsoft.com/office/powerpoint/2010/main" val="403308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251519" y="1628800"/>
            <a:ext cx="8624887" cy="4752528"/>
          </a:xfrm>
        </p:spPr>
        <p:txBody>
          <a:bodyPr>
            <a:normAutofit lnSpcReduction="10000"/>
          </a:bodyPr>
          <a:lstStyle/>
          <a:p>
            <a:pPr marL="0" indent="0">
              <a:buNone/>
            </a:pPr>
            <a:r>
              <a:rPr lang="tr-TR" sz="1400" dirty="0">
                <a:solidFill>
                  <a:schemeClr val="tx1"/>
                </a:solidFill>
                <a:latin typeface="Arial" panose="020B0604020202020204" pitchFamily="34" charset="0"/>
                <a:cs typeface="Arial" panose="020B0604020202020204" pitchFamily="34" charset="0"/>
              </a:rPr>
              <a:t>Daire Başkanlığımız; öğrencilerimizin ve çalışanlarımızın temel sağlık  hizmetlerini, beslenme, kültür ve spor hizmetlerini karşılamak ve eğitim-öğretim hizmetinin düzenli yürütülmesini desteklemek amacıyla faaliyetlerde bulunmaktadır. </a:t>
            </a:r>
          </a:p>
          <a:p>
            <a:pPr marL="0" indent="0">
              <a:buNone/>
            </a:pPr>
            <a:r>
              <a:rPr lang="tr-TR" sz="1400" dirty="0">
                <a:solidFill>
                  <a:schemeClr val="tx1"/>
                </a:solidFill>
                <a:latin typeface="Arial" panose="020B0604020202020204" pitchFamily="34" charset="0"/>
                <a:cs typeface="Arial" panose="020B0604020202020204" pitchFamily="34" charset="0"/>
              </a:rPr>
              <a:t>Bu kapsamda </a:t>
            </a:r>
            <a:r>
              <a:rPr lang="tr-TR" sz="1400" dirty="0" smtClean="0">
                <a:solidFill>
                  <a:schemeClr val="tx1"/>
                </a:solidFill>
                <a:latin typeface="Arial" panose="020B0604020202020204" pitchFamily="34" charset="0"/>
                <a:cs typeface="Arial" panose="020B0604020202020204" pitchFamily="34" charset="0"/>
              </a:rPr>
              <a:t>hizmet verdiğimiz</a:t>
            </a:r>
          </a:p>
          <a:p>
            <a:pPr marL="0" indent="0">
              <a:buNone/>
            </a:pPr>
            <a:r>
              <a:rPr lang="tr-TR" sz="1400" dirty="0" smtClean="0">
                <a:solidFill>
                  <a:schemeClr val="tx1"/>
                </a:solidFill>
                <a:latin typeface="Arial" panose="020B0604020202020204" pitchFamily="34" charset="0"/>
                <a:cs typeface="Arial" panose="020B0604020202020204" pitchFamily="34" charset="0"/>
              </a:rPr>
              <a:t>Birimlerimiz;</a:t>
            </a:r>
            <a:endParaRPr lang="tr-TR" sz="1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Kültür Hizmetleri</a:t>
            </a: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Sağlık Hizmetleri</a:t>
            </a: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Destek Hizmetleri</a:t>
            </a: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Spor Hizmetleri</a:t>
            </a:r>
          </a:p>
          <a:p>
            <a:pPr>
              <a:buFont typeface="Arial" panose="020B0604020202020204" pitchFamily="34" charset="0"/>
              <a:buChar char="•"/>
            </a:pPr>
            <a:r>
              <a:rPr lang="tr-TR" sz="1400" dirty="0" err="1" smtClean="0">
                <a:solidFill>
                  <a:schemeClr val="tx1"/>
                </a:solidFill>
                <a:latin typeface="Arial" panose="020B0604020202020204" pitchFamily="34" charset="0"/>
                <a:cs typeface="Arial" panose="020B0604020202020204" pitchFamily="34" charset="0"/>
              </a:rPr>
              <a:t>Psiko</a:t>
            </a:r>
            <a:r>
              <a:rPr lang="tr-TR" sz="1400" dirty="0" smtClean="0">
                <a:solidFill>
                  <a:schemeClr val="tx1"/>
                </a:solidFill>
                <a:latin typeface="Arial" panose="020B0604020202020204" pitchFamily="34" charset="0"/>
                <a:cs typeface="Arial" panose="020B0604020202020204" pitchFamily="34" charset="0"/>
              </a:rPr>
              <a:t> - Sosyal </a:t>
            </a:r>
            <a:r>
              <a:rPr lang="tr-TR" sz="1400" dirty="0">
                <a:solidFill>
                  <a:schemeClr val="tx1"/>
                </a:solidFill>
                <a:latin typeface="Arial" panose="020B0604020202020204" pitchFamily="34" charset="0"/>
                <a:cs typeface="Arial" panose="020B0604020202020204" pitchFamily="34" charset="0"/>
              </a:rPr>
              <a:t>Hizmetler</a:t>
            </a: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İhale </a:t>
            </a:r>
            <a:r>
              <a:rPr lang="tr-TR" sz="1400" dirty="0" smtClean="0">
                <a:solidFill>
                  <a:schemeClr val="tx1"/>
                </a:solidFill>
                <a:latin typeface="Arial" panose="020B0604020202020204" pitchFamily="34" charset="0"/>
                <a:cs typeface="Arial" panose="020B0604020202020204" pitchFamily="34" charset="0"/>
              </a:rPr>
              <a:t>Hizmetleri</a:t>
            </a:r>
          </a:p>
          <a:p>
            <a:endParaRPr lang="tr-TR" sz="1400" dirty="0">
              <a:solidFill>
                <a:schemeClr val="tx1"/>
              </a:solidFill>
              <a:latin typeface="Arial" panose="020B0604020202020204" pitchFamily="34" charset="0"/>
              <a:cs typeface="Arial" panose="020B0604020202020204" pitchFamily="34" charset="0"/>
            </a:endParaRPr>
          </a:p>
          <a:p>
            <a:pPr marL="0" indent="0">
              <a:buNone/>
            </a:pPr>
            <a:r>
              <a:rPr lang="tr-TR" sz="1400" dirty="0">
                <a:solidFill>
                  <a:schemeClr val="tx1"/>
                </a:solidFill>
                <a:latin typeface="Arial" panose="020B0604020202020204" pitchFamily="34" charset="0"/>
                <a:cs typeface="Arial" panose="020B0604020202020204" pitchFamily="34" charset="0"/>
              </a:rPr>
              <a:t>T</a:t>
            </a:r>
            <a:r>
              <a:rPr lang="tr-TR" sz="1400" dirty="0" smtClean="0">
                <a:solidFill>
                  <a:schemeClr val="tx1"/>
                </a:solidFill>
                <a:latin typeface="Arial" panose="020B0604020202020204" pitchFamily="34" charset="0"/>
                <a:cs typeface="Arial" panose="020B0604020202020204" pitchFamily="34" charset="0"/>
              </a:rPr>
              <a:t>esislerimiz;</a:t>
            </a:r>
          </a:p>
          <a:p>
            <a:pPr>
              <a:buFont typeface="Arial" panose="020B0604020202020204" pitchFamily="34" charset="0"/>
              <a:buChar char="•"/>
            </a:pPr>
            <a:r>
              <a:rPr lang="tr-TR" sz="1400" dirty="0" smtClean="0">
                <a:solidFill>
                  <a:schemeClr val="tx1"/>
                </a:solidFill>
                <a:latin typeface="Arial" panose="020B0604020202020204" pitchFamily="34" charset="0"/>
                <a:cs typeface="Arial" panose="020B0604020202020204" pitchFamily="34" charset="0"/>
              </a:rPr>
              <a:t>Spor Tesislerimiz Müdürlüğü</a:t>
            </a:r>
          </a:p>
          <a:p>
            <a:pPr>
              <a:buFont typeface="Arial" panose="020B0604020202020204" pitchFamily="34" charset="0"/>
              <a:buChar char="•"/>
            </a:pPr>
            <a:r>
              <a:rPr lang="tr-TR" sz="1400" dirty="0" smtClean="0">
                <a:solidFill>
                  <a:schemeClr val="tx1"/>
                </a:solidFill>
                <a:latin typeface="Arial" panose="020B0604020202020204" pitchFamily="34" charset="0"/>
                <a:cs typeface="Arial" panose="020B0604020202020204" pitchFamily="34" charset="0"/>
              </a:rPr>
              <a:t>Kantin Tesisleri Müdürlüğü</a:t>
            </a:r>
          </a:p>
          <a:p>
            <a:pPr>
              <a:buFont typeface="Arial" panose="020B0604020202020204" pitchFamily="34" charset="0"/>
              <a:buChar char="•"/>
            </a:pPr>
            <a:r>
              <a:rPr lang="tr-TR" sz="1400" dirty="0" smtClean="0">
                <a:solidFill>
                  <a:schemeClr val="tx1"/>
                </a:solidFill>
                <a:latin typeface="Arial" panose="020B0604020202020204" pitchFamily="34" charset="0"/>
                <a:cs typeface="Arial" panose="020B0604020202020204" pitchFamily="34" charset="0"/>
              </a:rPr>
              <a:t>Merkez Yemekhane Müdürlüğü</a:t>
            </a:r>
          </a:p>
          <a:p>
            <a:pPr>
              <a:buFont typeface="Arial" panose="020B0604020202020204" pitchFamily="34" charset="0"/>
              <a:buChar char="•"/>
            </a:pPr>
            <a:r>
              <a:rPr lang="tr-TR" sz="1400" dirty="0" smtClean="0">
                <a:solidFill>
                  <a:schemeClr val="tx1"/>
                </a:solidFill>
                <a:latin typeface="Arial" panose="020B0604020202020204" pitchFamily="34" charset="0"/>
                <a:cs typeface="Arial" panose="020B0604020202020204" pitchFamily="34" charset="0"/>
              </a:rPr>
              <a:t>Eğitim ve Sosyal Tesisler Müdürlüğü</a:t>
            </a:r>
          </a:p>
          <a:p>
            <a:pPr>
              <a:buFont typeface="Arial" panose="020B0604020202020204" pitchFamily="34" charset="0"/>
              <a:buChar char="•"/>
            </a:pPr>
            <a:r>
              <a:rPr lang="tr-TR" sz="1400" dirty="0" smtClean="0">
                <a:solidFill>
                  <a:schemeClr val="tx1"/>
                </a:solidFill>
                <a:latin typeface="Arial" panose="020B0604020202020204" pitchFamily="34" charset="0"/>
                <a:cs typeface="Arial" panose="020B0604020202020204" pitchFamily="34" charset="0"/>
              </a:rPr>
              <a:t>Avrupa Akdeniz Gençlik Eğitim ve Dinlenme Tesisi</a:t>
            </a:r>
          </a:p>
          <a:p>
            <a:pPr>
              <a:buFont typeface="Arial" panose="020B0604020202020204" pitchFamily="34" charset="0"/>
              <a:buChar char="•"/>
            </a:pPr>
            <a:r>
              <a:rPr lang="tr-TR" sz="1400" dirty="0" smtClean="0">
                <a:solidFill>
                  <a:schemeClr val="tx1"/>
                </a:solidFill>
                <a:latin typeface="Arial" panose="020B0604020202020204" pitchFamily="34" charset="0"/>
                <a:cs typeface="Arial" panose="020B0604020202020204" pitchFamily="34" charset="0"/>
              </a:rPr>
              <a:t>75. Yıl Kreş ve Çocuk Kulübü Müdürlüğü</a:t>
            </a:r>
          </a:p>
          <a:p>
            <a:pPr>
              <a:buFont typeface="Arial" panose="020B0604020202020204" pitchFamily="34" charset="0"/>
              <a:buChar char="•"/>
            </a:pPr>
            <a:endParaRPr lang="tr-TR" sz="1400" dirty="0">
              <a:solidFill>
                <a:schemeClr val="tx1"/>
              </a:solidFill>
              <a:latin typeface="Arial" panose="020B0604020202020204" pitchFamily="34" charset="0"/>
              <a:cs typeface="Arial" panose="020B0604020202020204" pitchFamily="34" charset="0"/>
            </a:endParaRPr>
          </a:p>
        </p:txBody>
      </p:sp>
      <p:sp>
        <p:nvSpPr>
          <p:cNvPr id="3" name="Başlık 2"/>
          <p:cNvSpPr>
            <a:spLocks noGrp="1"/>
          </p:cNvSpPr>
          <p:nvPr>
            <p:ph type="title" idx="4294967295"/>
          </p:nvPr>
        </p:nvSpPr>
        <p:spPr>
          <a:xfrm>
            <a:off x="2123728" y="260648"/>
            <a:ext cx="6572473" cy="648072"/>
          </a:xfrm>
        </p:spPr>
        <p:txBody>
          <a:bodyPr>
            <a:normAutofit/>
          </a:bodyPr>
          <a:lstStyle/>
          <a:p>
            <a:pPr algn="r"/>
            <a:r>
              <a:rPr lang="tr-TR" sz="2000" b="1" dirty="0">
                <a:latin typeface="Arial" panose="020B0604020202020204" pitchFamily="34" charset="0"/>
                <a:cs typeface="Arial" panose="020B0604020202020204" pitchFamily="34" charset="0"/>
              </a:rPr>
              <a:t>SAĞLIK, KÜLTÜR VE SPOR DAİRE BAŞKANLIĞI</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8768" b="19081"/>
          <a:stretch/>
        </p:blipFill>
        <p:spPr>
          <a:xfrm>
            <a:off x="5076057" y="2924944"/>
            <a:ext cx="3800350"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6613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539552" y="1628800"/>
            <a:ext cx="3322638" cy="1252538"/>
          </a:xfrm>
        </p:spPr>
        <p:txBody>
          <a:bodyPr>
            <a:normAutofit/>
          </a:bodyPr>
          <a:lstStyle/>
          <a:p>
            <a:r>
              <a:rPr lang="tr-TR" sz="2400" b="1" dirty="0">
                <a:latin typeface="Arial" panose="020B0604020202020204" pitchFamily="34" charset="0"/>
                <a:cs typeface="Arial" panose="020B0604020202020204" pitchFamily="34" charset="0"/>
              </a:rPr>
              <a:t>Misyon ve Vizyon</a:t>
            </a:r>
          </a:p>
        </p:txBody>
      </p:sp>
      <p:sp>
        <p:nvSpPr>
          <p:cNvPr id="5" name="İçerik Yer Tutucusu 4"/>
          <p:cNvSpPr>
            <a:spLocks noGrp="1"/>
          </p:cNvSpPr>
          <p:nvPr>
            <p:ph idx="4294967295"/>
          </p:nvPr>
        </p:nvSpPr>
        <p:spPr>
          <a:xfrm>
            <a:off x="395536" y="1756211"/>
            <a:ext cx="4608512" cy="2029979"/>
          </a:xfrm>
        </p:spPr>
        <p:txBody>
          <a:bodyPr>
            <a:noAutofit/>
          </a:bodyPr>
          <a:lstStyle/>
          <a:p>
            <a:pPr marL="0" indent="0" algn="just" fontAlgn="base">
              <a:buNone/>
            </a:pPr>
            <a:r>
              <a:rPr lang="tr-TR" sz="1300" b="1" dirty="0" smtClean="0">
                <a:latin typeface="Arial" panose="020B0604020202020204" pitchFamily="34" charset="0"/>
                <a:cs typeface="Arial" panose="020B0604020202020204" pitchFamily="34" charset="0"/>
              </a:rPr>
              <a:t>    MİSYONUMUZ</a:t>
            </a:r>
            <a:endParaRPr lang="tr-TR" sz="1300" dirty="0">
              <a:latin typeface="Arial" panose="020B0604020202020204" pitchFamily="34" charset="0"/>
              <a:cs typeface="Arial" panose="020B0604020202020204" pitchFamily="34" charset="0"/>
            </a:endParaRPr>
          </a:p>
          <a:p>
            <a:pPr>
              <a:buNone/>
            </a:pPr>
            <a:r>
              <a:rPr lang="tr-TR" sz="1400" dirty="0" smtClean="0">
                <a:solidFill>
                  <a:schemeClr val="tx1"/>
                </a:solidFill>
                <a:latin typeface="Arial" pitchFamily="34" charset="0"/>
                <a:cs typeface="Arial" pitchFamily="34" charset="0"/>
              </a:rPr>
              <a:t>   </a:t>
            </a:r>
            <a:r>
              <a:rPr lang="tr-TR" sz="1400" dirty="0" smtClean="0">
                <a:solidFill>
                  <a:schemeClr val="tx1"/>
                </a:solidFill>
                <a:latin typeface="Arial" pitchFamily="34" charset="0"/>
                <a:cs typeface="Arial" pitchFamily="34" charset="0"/>
              </a:rPr>
              <a:t>  </a:t>
            </a:r>
            <a:r>
              <a:rPr lang="tr-TR" sz="1300" dirty="0" smtClean="0">
                <a:solidFill>
                  <a:schemeClr val="tx1"/>
                </a:solidFill>
                <a:latin typeface="Arial" pitchFamily="34" charset="0"/>
                <a:cs typeface="Arial" pitchFamily="34" charset="0"/>
              </a:rPr>
              <a:t>Yüksek </a:t>
            </a:r>
            <a:r>
              <a:rPr lang="tr-TR" sz="1300" dirty="0" smtClean="0">
                <a:solidFill>
                  <a:schemeClr val="tx1"/>
                </a:solidFill>
                <a:latin typeface="Arial" pitchFamily="34" charset="0"/>
                <a:cs typeface="Arial" pitchFamily="34" charset="0"/>
              </a:rPr>
              <a:t>nitelikli akademik programlar ile evrensel düzeyde eğitim-öğretim ve bilimsel üretim yapmak, bilginin teknolojiye dönüşümüne katkı sağlamak,toplumun bilgi, teknoloji, sanatsal, sosyal, kültürel ve diğer alanlardaki gereksinimlerini en üst düzeyde karşılama misyonu ile çalışmalarımızı sürdürme kararlılığındayız. </a:t>
            </a:r>
          </a:p>
          <a:p>
            <a:pPr marL="0" indent="0" algn="just" fontAlgn="base">
              <a:buNone/>
            </a:pPr>
            <a:endParaRPr lang="tr-TR" sz="1300" dirty="0">
              <a:solidFill>
                <a:schemeClr val="tx1"/>
              </a:solidFill>
              <a:latin typeface="Arial" panose="020B0604020202020204" pitchFamily="34" charset="0"/>
              <a:cs typeface="Arial" panose="020B0604020202020204" pitchFamily="34" charset="0"/>
            </a:endParaRPr>
          </a:p>
          <a:p>
            <a:pPr marL="0" indent="0" algn="just" fontAlgn="base">
              <a:buNone/>
            </a:pPr>
            <a:endParaRPr lang="tr-TR" sz="1300" b="1" dirty="0">
              <a:latin typeface="Arial" panose="020B0604020202020204" pitchFamily="34" charset="0"/>
              <a:cs typeface="Arial" panose="020B0604020202020204" pitchFamily="34" charset="0"/>
            </a:endParaRPr>
          </a:p>
          <a:p>
            <a:pPr marL="0" indent="0" algn="just" fontAlgn="base">
              <a:buNone/>
            </a:pPr>
            <a:endParaRPr lang="tr-TR" sz="1300" dirty="0">
              <a:latin typeface="Arial" panose="020B0604020202020204" pitchFamily="34" charset="0"/>
              <a:cs typeface="Arial" panose="020B0604020202020204" pitchFamily="34" charset="0"/>
            </a:endParaRPr>
          </a:p>
        </p:txBody>
      </p:sp>
      <p:pic>
        <p:nvPicPr>
          <p:cNvPr id="2050" name="Picture 2" descr="C:\Users\au\Desktop\misyonu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916832"/>
            <a:ext cx="2438400"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u\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162434"/>
            <a:ext cx="2438400" cy="1485459"/>
          </a:xfrm>
          <a:prstGeom prst="rect">
            <a:avLst/>
          </a:prstGeom>
          <a:noFill/>
          <a:extLst>
            <a:ext uri="{909E8E84-426E-40DD-AFC4-6F175D3DCCD1}">
              <a14:hiddenFill xmlns:a14="http://schemas.microsoft.com/office/drawing/2010/main">
                <a:solidFill>
                  <a:srgbClr val="FFFFFF"/>
                </a:solidFill>
              </a14:hiddenFill>
            </a:ext>
          </a:extLst>
        </p:spPr>
      </p:pic>
      <p:sp>
        <p:nvSpPr>
          <p:cNvPr id="9" name="İçerik Yer Tutucusu 4"/>
          <p:cNvSpPr txBox="1">
            <a:spLocks/>
          </p:cNvSpPr>
          <p:nvPr/>
        </p:nvSpPr>
        <p:spPr>
          <a:xfrm>
            <a:off x="4355976" y="3667959"/>
            <a:ext cx="4096559" cy="252028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fontAlgn="base">
              <a:buFont typeface="Symbol" pitchFamily="18" charset="2"/>
              <a:buNone/>
            </a:pPr>
            <a:endParaRPr lang="tr-TR" sz="1300" dirty="0">
              <a:latin typeface="Arial" panose="020B0604020202020204" pitchFamily="34" charset="0"/>
              <a:cs typeface="Arial" panose="020B0604020202020204" pitchFamily="34" charset="0"/>
            </a:endParaRPr>
          </a:p>
          <a:p>
            <a:pPr marL="0" indent="0" algn="just" fontAlgn="base">
              <a:buFont typeface="Symbol" pitchFamily="18" charset="2"/>
              <a:buNone/>
            </a:pPr>
            <a:r>
              <a:rPr lang="tr-TR" sz="1300" b="1" dirty="0" smtClean="0">
                <a:latin typeface="Arial" panose="020B0604020202020204" pitchFamily="34" charset="0"/>
                <a:cs typeface="Arial" panose="020B0604020202020204" pitchFamily="34" charset="0"/>
              </a:rPr>
              <a:t>      VİZYONUMUZ</a:t>
            </a:r>
            <a:r>
              <a:rPr lang="tr-TR" sz="1300" b="1" dirty="0">
                <a:latin typeface="Arial" panose="020B0604020202020204" pitchFamily="34" charset="0"/>
                <a:cs typeface="Arial" panose="020B0604020202020204" pitchFamily="34" charset="0"/>
              </a:rPr>
              <a:t> </a:t>
            </a:r>
          </a:p>
          <a:p>
            <a:pPr>
              <a:buNone/>
            </a:pPr>
            <a:r>
              <a:rPr lang="tr-TR" sz="1400" b="1" dirty="0" smtClean="0"/>
              <a:t>       </a:t>
            </a:r>
            <a:r>
              <a:rPr lang="tr-TR" sz="1300" dirty="0" smtClean="0">
                <a:solidFill>
                  <a:schemeClr val="tx1"/>
                </a:solidFill>
                <a:latin typeface="Arial" pitchFamily="34" charset="0"/>
                <a:cs typeface="Arial" pitchFamily="34" charset="0"/>
              </a:rPr>
              <a:t>Araştırma, eğitim-öğretim, sanat ve teknolojide kaliteyi sürekli iyileştiren, çevreye duyarlı, girişimci ve bilimsel yönüyle uluslararası alanda tanınan seçkin bir üniversite olmaktır.</a:t>
            </a:r>
          </a:p>
          <a:p>
            <a:pPr marL="0" indent="0" algn="just" fontAlgn="base">
              <a:buFont typeface="Symbol" pitchFamily="18" charset="2"/>
              <a:buNone/>
            </a:pPr>
            <a:endParaRPr lang="tr-TR" sz="1300" dirty="0">
              <a:solidFill>
                <a:schemeClr val="tx1"/>
              </a:solidFill>
              <a:latin typeface="Arial" panose="020B0604020202020204" pitchFamily="34" charset="0"/>
              <a:cs typeface="Arial" panose="020B0604020202020204" pitchFamily="34" charset="0"/>
            </a:endParaRPr>
          </a:p>
          <a:p>
            <a:pPr marL="0" indent="0" algn="just" fontAlgn="base">
              <a:buFont typeface="Symbol" pitchFamily="18" charset="2"/>
              <a:buNone/>
            </a:pPr>
            <a:endParaRPr lang="tr-TR" sz="1300" b="1" dirty="0">
              <a:latin typeface="Arial" panose="020B0604020202020204" pitchFamily="34" charset="0"/>
              <a:cs typeface="Arial" panose="020B0604020202020204" pitchFamily="34" charset="0"/>
            </a:endParaRPr>
          </a:p>
          <a:p>
            <a:pPr marL="0" indent="0" algn="just" fontAlgn="base">
              <a:buFont typeface="Symbol" pitchFamily="18" charset="2"/>
              <a:buNone/>
            </a:pPr>
            <a:endParaRPr lang="tr-TR"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439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539552" y="1628800"/>
            <a:ext cx="3322638" cy="1252538"/>
          </a:xfrm>
        </p:spPr>
        <p:txBody>
          <a:bodyPr>
            <a:normAutofit/>
          </a:bodyPr>
          <a:lstStyle/>
          <a:p>
            <a:r>
              <a:rPr lang="tr-TR" sz="2400" b="1" dirty="0">
                <a:latin typeface="Arial" panose="020B0604020202020204" pitchFamily="34" charset="0"/>
                <a:cs typeface="Arial" panose="020B0604020202020204" pitchFamily="34" charset="0"/>
              </a:rPr>
              <a:t>Misyon ve Vizyon</a:t>
            </a:r>
          </a:p>
        </p:txBody>
      </p:sp>
      <p:sp>
        <p:nvSpPr>
          <p:cNvPr id="5" name="İçerik Yer Tutucusu 4"/>
          <p:cNvSpPr>
            <a:spLocks noGrp="1"/>
          </p:cNvSpPr>
          <p:nvPr>
            <p:ph idx="4294967295"/>
          </p:nvPr>
        </p:nvSpPr>
        <p:spPr>
          <a:xfrm>
            <a:off x="323528" y="1412776"/>
            <a:ext cx="8568952" cy="4824535"/>
          </a:xfrm>
        </p:spPr>
        <p:txBody>
          <a:bodyPr>
            <a:noAutofit/>
          </a:bodyPr>
          <a:lstStyle/>
          <a:p>
            <a:pPr marL="0" indent="0" algn="just" fontAlgn="base">
              <a:buNone/>
            </a:pPr>
            <a:endParaRPr lang="tr-TR" sz="1300" dirty="0">
              <a:solidFill>
                <a:schemeClr val="tx1"/>
              </a:solidFill>
              <a:latin typeface="Arial" panose="020B0604020202020204" pitchFamily="34" charset="0"/>
              <a:cs typeface="Arial" panose="020B0604020202020204" pitchFamily="34" charset="0"/>
            </a:endParaRPr>
          </a:p>
          <a:p>
            <a:pPr marL="0" indent="0" algn="just" fontAlgn="base">
              <a:buNone/>
            </a:pPr>
            <a:r>
              <a:rPr lang="tr-TR" sz="1300" b="1" dirty="0">
                <a:latin typeface="Arial" panose="020B0604020202020204" pitchFamily="34" charset="0"/>
                <a:cs typeface="Arial" panose="020B0604020202020204" pitchFamily="34" charset="0"/>
              </a:rPr>
              <a:t>GÖREV YETKİ VE </a:t>
            </a:r>
            <a:r>
              <a:rPr lang="tr-TR" sz="1300" b="1" dirty="0" smtClean="0">
                <a:latin typeface="Arial" panose="020B0604020202020204" pitchFamily="34" charset="0"/>
                <a:cs typeface="Arial" panose="020B0604020202020204" pitchFamily="34" charset="0"/>
              </a:rPr>
              <a:t>SORUMLULUKLARIMIZ</a:t>
            </a:r>
            <a:endParaRPr lang="tr-TR" sz="1300" b="1" dirty="0">
              <a:latin typeface="Arial" panose="020B0604020202020204" pitchFamily="34" charset="0"/>
              <a:cs typeface="Arial" panose="020B0604020202020204" pitchFamily="34" charset="0"/>
            </a:endParaRPr>
          </a:p>
          <a:p>
            <a:pPr marL="0" indent="0" algn="just" fontAlgn="base">
              <a:buNone/>
            </a:pPr>
            <a:endParaRPr lang="tr-TR" sz="1300" b="1" dirty="0">
              <a:latin typeface="Arial" panose="020B0604020202020204" pitchFamily="34" charset="0"/>
              <a:cs typeface="Arial" panose="020B0604020202020204" pitchFamily="34" charset="0"/>
            </a:endParaRPr>
          </a:p>
          <a:p>
            <a:pPr marL="0" indent="0" algn="just" fontAlgn="base">
              <a:buNone/>
            </a:pPr>
            <a:r>
              <a:rPr lang="tr-TR" sz="1300" b="1" dirty="0">
                <a:latin typeface="Arial" panose="020B0604020202020204" pitchFamily="34" charset="0"/>
                <a:cs typeface="Arial" panose="020B0604020202020204" pitchFamily="34" charset="0"/>
              </a:rPr>
              <a:t>YETKİLERİMİZ</a:t>
            </a:r>
          </a:p>
          <a:p>
            <a:pPr marL="0" indent="0" algn="just">
              <a:buNone/>
            </a:pPr>
            <a:endParaRPr lang="tr-TR" sz="1300" dirty="0">
              <a:solidFill>
                <a:schemeClr val="tx1"/>
              </a:solidFill>
              <a:latin typeface="Arial" panose="020B0604020202020204" pitchFamily="34" charset="0"/>
              <a:cs typeface="Arial" panose="020B0604020202020204" pitchFamily="34" charset="0"/>
            </a:endParaRPr>
          </a:p>
          <a:p>
            <a:pPr marL="0" indent="0" algn="just">
              <a:buNone/>
            </a:pPr>
            <a:r>
              <a:rPr lang="tr-TR" sz="1300" dirty="0">
                <a:solidFill>
                  <a:schemeClr val="tx1"/>
                </a:solidFill>
                <a:latin typeface="Arial" panose="020B0604020202020204" pitchFamily="34" charset="0"/>
                <a:cs typeface="Arial" panose="020B0604020202020204" pitchFamily="34" charset="0"/>
              </a:rPr>
              <a:t>Başkanlığımız, 2547 sayılı Yükseköğretim Kanununun 46. ve 47. maddeleriyle ilgili genel hükümleri kapsayan Yükseköğretim Kurumları </a:t>
            </a:r>
            <a:r>
              <a:rPr lang="tr-TR" sz="1300" dirty="0" err="1">
                <a:solidFill>
                  <a:schemeClr val="tx1"/>
                </a:solidFill>
                <a:latin typeface="Arial" panose="020B0604020202020204" pitchFamily="34" charset="0"/>
                <a:cs typeface="Arial" panose="020B0604020202020204" pitchFamily="34" charset="0"/>
              </a:rPr>
              <a:t>Mediko</a:t>
            </a:r>
            <a:r>
              <a:rPr lang="tr-TR" sz="1300" dirty="0">
                <a:solidFill>
                  <a:schemeClr val="tx1"/>
                </a:solidFill>
                <a:latin typeface="Arial" panose="020B0604020202020204" pitchFamily="34" charset="0"/>
                <a:cs typeface="Arial" panose="020B0604020202020204" pitchFamily="34" charset="0"/>
              </a:rPr>
              <a:t>-Sosyal Sağlık, Kültür ve Spor İşleri Dairesi Uygulama Yönetmeliği doğrultusunda görev ve sorumluluklarını yerine getirmektedir. </a:t>
            </a:r>
          </a:p>
          <a:p>
            <a:pPr marL="0" indent="0" algn="just">
              <a:buNone/>
            </a:pPr>
            <a:endParaRPr lang="tr-TR" sz="1300" dirty="0">
              <a:solidFill>
                <a:schemeClr val="tx1"/>
              </a:solidFill>
              <a:latin typeface="Arial" panose="020B0604020202020204" pitchFamily="34" charset="0"/>
              <a:cs typeface="Arial" panose="020B0604020202020204" pitchFamily="34" charset="0"/>
            </a:endParaRPr>
          </a:p>
          <a:p>
            <a:pPr marL="0" indent="0" algn="just">
              <a:buNone/>
            </a:pPr>
            <a:r>
              <a:rPr lang="tr-TR" sz="1300" b="1" dirty="0">
                <a:latin typeface="Arial" panose="020B0604020202020204" pitchFamily="34" charset="0"/>
                <a:cs typeface="Arial" panose="020B0604020202020204" pitchFamily="34" charset="0"/>
              </a:rPr>
              <a:t>SORUMLULUKLARIMIZ</a:t>
            </a:r>
            <a:endParaRPr lang="tr-TR" sz="1300" dirty="0">
              <a:solidFill>
                <a:schemeClr val="tx1"/>
              </a:solidFill>
              <a:latin typeface="Arial" panose="020B0604020202020204" pitchFamily="34" charset="0"/>
              <a:cs typeface="Arial" panose="020B0604020202020204" pitchFamily="34" charset="0"/>
            </a:endParaRPr>
          </a:p>
          <a:p>
            <a:pPr marL="0" indent="0" algn="just">
              <a:buNone/>
            </a:pPr>
            <a:endParaRPr lang="tr-TR" sz="1300" dirty="0">
              <a:solidFill>
                <a:schemeClr val="tx1"/>
              </a:solidFill>
              <a:latin typeface="Arial" panose="020B0604020202020204" pitchFamily="34" charset="0"/>
              <a:cs typeface="Arial" panose="020B0604020202020204" pitchFamily="34" charset="0"/>
            </a:endParaRPr>
          </a:p>
          <a:p>
            <a:pPr marL="0" indent="0" algn="just">
              <a:buNone/>
            </a:pPr>
            <a:r>
              <a:rPr lang="tr-TR" sz="1300" dirty="0">
                <a:solidFill>
                  <a:schemeClr val="tx1"/>
                </a:solidFill>
                <a:latin typeface="Arial" panose="020B0604020202020204" pitchFamily="34" charset="0"/>
                <a:cs typeface="Arial" panose="020B0604020202020204" pitchFamily="34" charset="0"/>
              </a:rPr>
              <a:t>Bu </a:t>
            </a:r>
            <a:r>
              <a:rPr lang="tr-TR" sz="1300" dirty="0" smtClean="0">
                <a:solidFill>
                  <a:schemeClr val="tx1"/>
                </a:solidFill>
                <a:latin typeface="Arial" panose="020B0604020202020204" pitchFamily="34" charset="0"/>
                <a:cs typeface="Arial" panose="020B0604020202020204" pitchFamily="34" charset="0"/>
              </a:rPr>
              <a:t>anlamda Üniversitede </a:t>
            </a:r>
            <a:r>
              <a:rPr lang="tr-TR" sz="1300" dirty="0">
                <a:solidFill>
                  <a:schemeClr val="tx1"/>
                </a:solidFill>
                <a:latin typeface="Arial" panose="020B0604020202020204" pitchFamily="34" charset="0"/>
                <a:cs typeface="Arial" panose="020B0604020202020204" pitchFamily="34" charset="0"/>
              </a:rPr>
              <a:t>öğrenim gören öğrencilerimizin beden ve ruh sağlığının korunması, barınma, beslenme, burs ve kredi gibi temel ihtiyaçları, çalışma, dinlenme ve boş zamanlarını değerlendirme gibi sosyal ihtiyaçlarını karşılamak ve bu amaçla fiziksel alanlar yaratmak (sağlık merkezleri, kantinler, sinema ve tiyatro salonları, spor alanları vb.) işletmekle görevlendirilmiştir.</a:t>
            </a:r>
          </a:p>
          <a:p>
            <a:pPr marL="0" indent="0" algn="just">
              <a:buNone/>
            </a:pPr>
            <a:endParaRPr lang="tr-TR" sz="1300" dirty="0">
              <a:latin typeface="Arial" panose="020B0604020202020204" pitchFamily="34" charset="0"/>
              <a:cs typeface="Arial" panose="020B0604020202020204" pitchFamily="34" charset="0"/>
            </a:endParaRPr>
          </a:p>
          <a:p>
            <a:pPr marL="0" indent="0" algn="just">
              <a:buNone/>
            </a:pPr>
            <a:r>
              <a:rPr lang="tr-TR" sz="1300" dirty="0">
                <a:solidFill>
                  <a:schemeClr val="tx1"/>
                </a:solidFill>
                <a:latin typeface="Arial" panose="020B0604020202020204" pitchFamily="34" charset="0"/>
                <a:cs typeface="Arial" panose="020B0604020202020204" pitchFamily="34" charset="0"/>
              </a:rPr>
              <a:t>Akdeniz Üniversitesi Sağlık, Kültür ve Spor Dairesi Başkanlığı Yönetim Kurulu; İlgili Daire Başkanlığının bağlı olduğu Rektör Yardımcısı, Genel Sekreter Yardımcısı ve Daire Başkanından oluşur.</a:t>
            </a:r>
          </a:p>
          <a:p>
            <a:pPr marL="0" indent="0" algn="just" fontAlgn="base">
              <a:buNone/>
            </a:pPr>
            <a:endParaRPr lang="tr-TR"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11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met\Desktop\hakkımızda -1_Mesa de trabajo 1 copia 2 kopya 2 (3).png"/>
          <p:cNvPicPr>
            <a:picLocks noChangeAspect="1" noChangeArrowheads="1"/>
          </p:cNvPicPr>
          <p:nvPr/>
        </p:nvPicPr>
        <p:blipFill>
          <a:blip r:embed="rId2" cstate="print"/>
          <a:srcRect/>
          <a:stretch>
            <a:fillRect/>
          </a:stretch>
        </p:blipFill>
        <p:spPr bwMode="auto">
          <a:xfrm>
            <a:off x="285720" y="0"/>
            <a:ext cx="7643866" cy="7219685"/>
          </a:xfrm>
          <a:prstGeom prst="rect">
            <a:avLst/>
          </a:prstGeom>
          <a:noFill/>
        </p:spPr>
      </p:pic>
    </p:spTree>
    <p:extLst>
      <p:ext uri="{BB962C8B-B14F-4D97-AF65-F5344CB8AC3E}">
        <p14:creationId xmlns:p14="http://schemas.microsoft.com/office/powerpoint/2010/main" val="277381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txBox="1">
            <a:spLocks/>
          </p:cNvSpPr>
          <p:nvPr/>
        </p:nvSpPr>
        <p:spPr>
          <a:xfrm>
            <a:off x="251520" y="188640"/>
            <a:ext cx="864096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latin typeface="Arial" panose="020B0604020202020204" pitchFamily="34" charset="0"/>
                <a:cs typeface="Arial" panose="020B0604020202020204" pitchFamily="34" charset="0"/>
              </a:rPr>
              <a:t>İNSAN KAYNAKLARIMIZ</a:t>
            </a:r>
            <a:endParaRPr lang="tr-TR" sz="2400" b="1" dirty="0">
              <a:latin typeface="Arial" panose="020B0604020202020204" pitchFamily="34" charset="0"/>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560734213"/>
              </p:ext>
            </p:extLst>
          </p:nvPr>
        </p:nvGraphicFramePr>
        <p:xfrm>
          <a:off x="251520" y="1628800"/>
          <a:ext cx="8496944" cy="2039680"/>
        </p:xfrm>
        <a:graphic>
          <a:graphicData uri="http://schemas.openxmlformats.org/drawingml/2006/table">
            <a:tbl>
              <a:tblPr>
                <a:tableStyleId>{5C22544A-7EE6-4342-B048-85BDC9FD1C3A}</a:tableStyleId>
              </a:tblPr>
              <a:tblGrid>
                <a:gridCol w="2415798">
                  <a:extLst>
                    <a:ext uri="{9D8B030D-6E8A-4147-A177-3AD203B41FA5}">
                      <a16:colId xmlns:a16="http://schemas.microsoft.com/office/drawing/2014/main" val="20000"/>
                    </a:ext>
                  </a:extLst>
                </a:gridCol>
                <a:gridCol w="1416157">
                  <a:extLst>
                    <a:ext uri="{9D8B030D-6E8A-4147-A177-3AD203B41FA5}">
                      <a16:colId xmlns:a16="http://schemas.microsoft.com/office/drawing/2014/main" val="20001"/>
                    </a:ext>
                  </a:extLst>
                </a:gridCol>
                <a:gridCol w="1749370">
                  <a:extLst>
                    <a:ext uri="{9D8B030D-6E8A-4147-A177-3AD203B41FA5}">
                      <a16:colId xmlns:a16="http://schemas.microsoft.com/office/drawing/2014/main" val="20002"/>
                    </a:ext>
                  </a:extLst>
                </a:gridCol>
                <a:gridCol w="1582764">
                  <a:extLst>
                    <a:ext uri="{9D8B030D-6E8A-4147-A177-3AD203B41FA5}">
                      <a16:colId xmlns:a16="http://schemas.microsoft.com/office/drawing/2014/main" val="20003"/>
                    </a:ext>
                  </a:extLst>
                </a:gridCol>
                <a:gridCol w="1332855">
                  <a:extLst>
                    <a:ext uri="{9D8B030D-6E8A-4147-A177-3AD203B41FA5}">
                      <a16:colId xmlns:a16="http://schemas.microsoft.com/office/drawing/2014/main" val="20005"/>
                    </a:ext>
                  </a:extLst>
                </a:gridCol>
              </a:tblGrid>
              <a:tr h="171660">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Şube Müdürlüklerimiz</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gridSpan="4">
                  <a:txBody>
                    <a:bodyPr/>
                    <a:lstStyle/>
                    <a:p>
                      <a:pPr algn="ctr" fontAlgn="b"/>
                      <a:r>
                        <a:rPr lang="tr-TR" sz="1000" b="1" u="none" strike="noStrike" baseline="0" dirty="0" smtClean="0">
                          <a:solidFill>
                            <a:schemeClr val="bg1"/>
                          </a:solidFill>
                          <a:effectLst/>
                          <a:latin typeface="Arial" panose="020B0604020202020204" pitchFamily="34" charset="0"/>
                          <a:cs typeface="Arial" panose="020B0604020202020204" pitchFamily="34" charset="0"/>
                        </a:rPr>
                        <a:t> </a:t>
                      </a:r>
                      <a:r>
                        <a:rPr lang="tr-TR" sz="1000" b="1" u="none" strike="noStrike" dirty="0" smtClean="0">
                          <a:solidFill>
                            <a:schemeClr val="bg1"/>
                          </a:solidFill>
                          <a:effectLst/>
                          <a:latin typeface="Arial" panose="020B0604020202020204" pitchFamily="34" charset="0"/>
                          <a:cs typeface="Arial" panose="020B0604020202020204" pitchFamily="34" charset="0"/>
                        </a:rPr>
                        <a:t>Personel Sayısı</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71660">
                <a:tc>
                  <a:txBody>
                    <a:bodyPr/>
                    <a:lstStyle/>
                    <a:p>
                      <a:pPr algn="ctr" fontAlgn="b"/>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 </a:t>
                      </a:r>
                      <a:r>
                        <a:rPr lang="tr-TR" sz="1000" b="1" i="0" u="none" strike="noStrike" dirty="0" err="1" smtClean="0">
                          <a:solidFill>
                            <a:schemeClr val="bg1"/>
                          </a:solidFill>
                          <a:effectLst/>
                          <a:latin typeface="Arial" panose="020B0604020202020204" pitchFamily="34" charset="0"/>
                          <a:cs typeface="Arial" panose="020B0604020202020204" pitchFamily="34" charset="0"/>
                        </a:rPr>
                        <a:t>Tesisden</a:t>
                      </a:r>
                      <a:r>
                        <a:rPr lang="tr-TR" sz="1000" b="1" i="0" u="none" strike="noStrike" baseline="0" dirty="0" smtClean="0">
                          <a:solidFill>
                            <a:schemeClr val="bg1"/>
                          </a:solidFill>
                          <a:effectLst/>
                          <a:latin typeface="Arial" panose="020B0604020202020204" pitchFamily="34" charset="0"/>
                          <a:cs typeface="Arial" panose="020B0604020202020204" pitchFamily="34" charset="0"/>
                        </a:rPr>
                        <a:t> </a:t>
                      </a:r>
                      <a:r>
                        <a:rPr lang="tr-TR" sz="1000" b="1" i="0" u="none" strike="noStrike" baseline="0" dirty="0" err="1" smtClean="0">
                          <a:solidFill>
                            <a:schemeClr val="bg1"/>
                          </a:solidFill>
                          <a:effectLst/>
                          <a:latin typeface="Arial" panose="020B0604020202020204" pitchFamily="34" charset="0"/>
                          <a:cs typeface="Arial" panose="020B0604020202020204" pitchFamily="34" charset="0"/>
                        </a:rPr>
                        <a:t>Maaş.Al</a:t>
                      </a:r>
                      <a:r>
                        <a:rPr lang="tr-TR" sz="1000" b="1" i="0" u="none" strike="noStrike" baseline="0" dirty="0" smtClean="0">
                          <a:solidFill>
                            <a:schemeClr val="bg1"/>
                          </a:solidFill>
                          <a:effectLst/>
                          <a:latin typeface="Arial" panose="020B0604020202020204" pitchFamily="34" charset="0"/>
                          <a:cs typeface="Arial" panose="020B0604020202020204" pitchFamily="34" charset="0"/>
                        </a:rPr>
                        <a:t> İşçi</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 Diğer</a:t>
                      </a:r>
                      <a:r>
                        <a:rPr lang="tr-TR" sz="1000" b="1" i="0" u="none" strike="noStrike" baseline="0" dirty="0" smtClean="0">
                          <a:solidFill>
                            <a:schemeClr val="bg1"/>
                          </a:solidFill>
                          <a:effectLst/>
                          <a:latin typeface="Arial" panose="020B0604020202020204" pitchFamily="34" charset="0"/>
                          <a:cs typeface="Arial" panose="020B0604020202020204" pitchFamily="34" charset="0"/>
                        </a:rPr>
                        <a:t> İşçi</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Memur</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Toplam</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10001"/>
                  </a:ext>
                </a:extLst>
              </a:tr>
              <a:tr h="260387">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Destek Hizmetleri Şb. Md.</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a:r>
                        <a:rPr lang="tr-TR" sz="900" dirty="0" smtClean="0">
                          <a:latin typeface="Arial" panose="020B0604020202020204" pitchFamily="34" charset="0"/>
                          <a:cs typeface="Arial" panose="020B0604020202020204" pitchFamily="34" charset="0"/>
                        </a:rPr>
                        <a:t>14</a:t>
                      </a:r>
                      <a:endParaRPr lang="tr-TR" sz="900" dirty="0">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r>
                        <a:rPr lang="tr-TR" sz="900" dirty="0" smtClean="0">
                          <a:latin typeface="Arial" panose="020B0604020202020204" pitchFamily="34" charset="0"/>
                          <a:cs typeface="Arial" panose="020B0604020202020204" pitchFamily="34" charset="0"/>
                        </a:rPr>
                        <a:t>2</a:t>
                      </a:r>
                      <a:endParaRPr lang="tr-TR" sz="9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r>
                        <a:rPr lang="tr-TR" sz="900" dirty="0" smtClean="0">
                          <a:latin typeface="Arial" panose="020B0604020202020204" pitchFamily="34" charset="0"/>
                          <a:cs typeface="Arial" panose="020B0604020202020204" pitchFamily="34" charset="0"/>
                        </a:rPr>
                        <a:t>7</a:t>
                      </a:r>
                      <a:endParaRPr lang="tr-TR" sz="9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tr-TR" sz="900" dirty="0" smtClean="0">
                          <a:latin typeface="Arial" panose="020B0604020202020204" pitchFamily="34" charset="0"/>
                          <a:cs typeface="Arial" panose="020B0604020202020204" pitchFamily="34" charset="0"/>
                        </a:rPr>
                        <a:t>23</a:t>
                      </a:r>
                      <a:endParaRPr lang="tr-TR" sz="9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2"/>
                  </a:ext>
                </a:extLst>
              </a:tr>
              <a:tr h="2160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smtClean="0">
                          <a:effectLst/>
                          <a:latin typeface="Arial" panose="020B0604020202020204" pitchFamily="34" charset="0"/>
                          <a:cs typeface="Arial" panose="020B0604020202020204" pitchFamily="34" charset="0"/>
                        </a:rPr>
                        <a:t>İhale Hizmetleri Şb. Md.</a:t>
                      </a:r>
                      <a:endParaRPr lang="tr-TR" sz="900" b="0" i="0" u="none" strike="noStrike" dirty="0" smtClean="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6</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7</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6038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smtClean="0">
                          <a:effectLst/>
                          <a:latin typeface="Arial" panose="020B0604020202020204" pitchFamily="34" charset="0"/>
                          <a:cs typeface="Arial" panose="020B0604020202020204" pitchFamily="34" charset="0"/>
                        </a:rPr>
                        <a:t>Kültür Hizmetleri Şb. Md.</a:t>
                      </a:r>
                      <a:endParaRPr lang="tr-TR" sz="900" b="0" i="0" u="none" strike="noStrike" dirty="0" smtClean="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9</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9</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4"/>
                  </a:ext>
                </a:extLst>
              </a:tr>
              <a:tr h="2160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err="1" smtClean="0">
                          <a:effectLst/>
                          <a:latin typeface="Arial" panose="020B0604020202020204" pitchFamily="34" charset="0"/>
                          <a:cs typeface="Arial" panose="020B0604020202020204" pitchFamily="34" charset="0"/>
                        </a:rPr>
                        <a:t>Psiko</a:t>
                      </a:r>
                      <a:r>
                        <a:rPr lang="tr-TR" sz="900" b="0" u="none" strike="noStrike" dirty="0" smtClean="0">
                          <a:effectLst/>
                          <a:latin typeface="Arial" panose="020B0604020202020204" pitchFamily="34" charset="0"/>
                          <a:cs typeface="Arial" panose="020B0604020202020204" pitchFamily="34" charset="0"/>
                        </a:rPr>
                        <a:t>-Sosyal Hizmetler Şb. Md.</a:t>
                      </a:r>
                      <a:endParaRPr lang="tr-TR" sz="900" b="0" i="0" u="none" strike="noStrike" dirty="0" smtClean="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4</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5</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43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smtClean="0">
                          <a:effectLst/>
                          <a:latin typeface="Arial" panose="020B0604020202020204" pitchFamily="34" charset="0"/>
                          <a:cs typeface="Arial" panose="020B0604020202020204" pitchFamily="34" charset="0"/>
                        </a:rPr>
                        <a:t>Spor Hizmetleri Şb. Md.</a:t>
                      </a:r>
                      <a:endParaRPr lang="tr-TR" sz="900" b="0" i="0" u="none" strike="noStrike" dirty="0" smtClean="0">
                        <a:solidFill>
                          <a:srgbClr val="E48312"/>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3</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6</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6"/>
                  </a:ext>
                </a:extLst>
              </a:tr>
              <a:tr h="216024">
                <a:tc>
                  <a:txBody>
                    <a:bodyPr/>
                    <a:lstStyle/>
                    <a:p>
                      <a:pPr algn="l" rtl="0" fontAlgn="ctr"/>
                      <a:r>
                        <a:rPr lang="tr-TR" sz="900" b="0" u="none" strike="noStrike" dirty="0" smtClean="0">
                          <a:effectLst/>
                          <a:latin typeface="Arial" panose="020B0604020202020204" pitchFamily="34" charset="0"/>
                          <a:cs typeface="Arial" panose="020B0604020202020204" pitchFamily="34" charset="0"/>
                        </a:rPr>
                        <a:t>Sağlık Hizmetleri Şb. Md.</a:t>
                      </a:r>
                      <a:endParaRPr lang="tr-TR" sz="900" b="0" i="0" u="none" strike="noStrike" dirty="0">
                        <a:solidFill>
                          <a:srgbClr val="E48312"/>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12</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2160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u="none" strike="noStrike" dirty="0" smtClean="0">
                          <a:effectLst/>
                          <a:latin typeface="Arial" panose="020B0604020202020204" pitchFamily="34" charset="0"/>
                          <a:cs typeface="Arial" panose="020B0604020202020204" pitchFamily="34" charset="0"/>
                        </a:rPr>
                        <a:t>Kültürel,</a:t>
                      </a:r>
                      <a:r>
                        <a:rPr lang="tr-TR" sz="900" b="0" u="none" strike="noStrike" baseline="0" dirty="0" smtClean="0">
                          <a:effectLst/>
                          <a:latin typeface="Arial" panose="020B0604020202020204" pitchFamily="34" charset="0"/>
                          <a:cs typeface="Arial" panose="020B0604020202020204" pitchFamily="34" charset="0"/>
                        </a:rPr>
                        <a:t> Sosyal Faaliyetler İçin Akademik Personel</a:t>
                      </a:r>
                      <a:endParaRPr lang="tr-TR" sz="900" b="0" u="none" strike="noStrike" dirty="0" smtClean="0">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6</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6</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8"/>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990167987"/>
              </p:ext>
            </p:extLst>
          </p:nvPr>
        </p:nvGraphicFramePr>
        <p:xfrm>
          <a:off x="216988" y="4221088"/>
          <a:ext cx="8568954" cy="1913911"/>
        </p:xfrm>
        <a:graphic>
          <a:graphicData uri="http://schemas.openxmlformats.org/drawingml/2006/table">
            <a:tbl>
              <a:tblPr>
                <a:tableStyleId>{5C22544A-7EE6-4342-B048-85BDC9FD1C3A}</a:tableStyleId>
              </a:tblPr>
              <a:tblGrid>
                <a:gridCol w="2070830">
                  <a:extLst>
                    <a:ext uri="{9D8B030D-6E8A-4147-A177-3AD203B41FA5}">
                      <a16:colId xmlns:a16="http://schemas.microsoft.com/office/drawing/2014/main" val="20000"/>
                    </a:ext>
                  </a:extLst>
                </a:gridCol>
                <a:gridCol w="1213935">
                  <a:extLst>
                    <a:ext uri="{9D8B030D-6E8A-4147-A177-3AD203B41FA5}">
                      <a16:colId xmlns:a16="http://schemas.microsoft.com/office/drawing/2014/main" val="20001"/>
                    </a:ext>
                  </a:extLst>
                </a:gridCol>
                <a:gridCol w="1499567">
                  <a:extLst>
                    <a:ext uri="{9D8B030D-6E8A-4147-A177-3AD203B41FA5}">
                      <a16:colId xmlns:a16="http://schemas.microsoft.com/office/drawing/2014/main" val="20002"/>
                    </a:ext>
                  </a:extLst>
                </a:gridCol>
                <a:gridCol w="1356751">
                  <a:extLst>
                    <a:ext uri="{9D8B030D-6E8A-4147-A177-3AD203B41FA5}">
                      <a16:colId xmlns:a16="http://schemas.microsoft.com/office/drawing/2014/main" val="20003"/>
                    </a:ext>
                  </a:extLst>
                </a:gridCol>
                <a:gridCol w="1285343">
                  <a:extLst>
                    <a:ext uri="{9D8B030D-6E8A-4147-A177-3AD203B41FA5}">
                      <a16:colId xmlns:a16="http://schemas.microsoft.com/office/drawing/2014/main" val="20004"/>
                    </a:ext>
                  </a:extLst>
                </a:gridCol>
                <a:gridCol w="1142528">
                  <a:extLst>
                    <a:ext uri="{9D8B030D-6E8A-4147-A177-3AD203B41FA5}">
                      <a16:colId xmlns:a16="http://schemas.microsoft.com/office/drawing/2014/main" val="20005"/>
                    </a:ext>
                  </a:extLst>
                </a:gridCol>
              </a:tblGrid>
              <a:tr h="171660">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Tesislerimiz</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gridSpan="5">
                  <a:txBody>
                    <a:bodyPr/>
                    <a:lstStyle/>
                    <a:p>
                      <a:pPr algn="ctr" fontAlgn="b"/>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71660">
                <a:tc>
                  <a:txBody>
                    <a:bodyPr/>
                    <a:lstStyle/>
                    <a:p>
                      <a:pPr algn="ctr" fontAlgn="b"/>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solidFill>
                  </a:tcPr>
                </a:tc>
                <a:tc>
                  <a:txBody>
                    <a:bodyPr/>
                    <a:lstStyle/>
                    <a:p>
                      <a:pPr algn="ctr" fontAlgn="b"/>
                      <a:r>
                        <a:rPr lang="tr-TR" sz="1000" b="1" u="none" strike="noStrike" baseline="0" dirty="0" smtClean="0">
                          <a:solidFill>
                            <a:schemeClr val="bg1"/>
                          </a:solidFill>
                          <a:effectLst/>
                          <a:latin typeface="Arial" panose="020B0604020202020204" pitchFamily="34" charset="0"/>
                          <a:cs typeface="Arial" panose="020B0604020202020204" pitchFamily="34" charset="0"/>
                        </a:rPr>
                        <a:t> Birim </a:t>
                      </a:r>
                      <a:r>
                        <a:rPr lang="tr-TR" sz="1000" b="1" u="none" strike="noStrike" dirty="0" smtClean="0">
                          <a:solidFill>
                            <a:schemeClr val="bg1"/>
                          </a:solidFill>
                          <a:effectLst/>
                          <a:latin typeface="Arial" panose="020B0604020202020204" pitchFamily="34" charset="0"/>
                          <a:cs typeface="Arial" panose="020B0604020202020204" pitchFamily="34" charset="0"/>
                        </a:rPr>
                        <a:t>Personel</a:t>
                      </a:r>
                    </a:p>
                    <a:p>
                      <a:pPr algn="ctr" fontAlgn="b"/>
                      <a:r>
                        <a:rPr lang="tr-TR" sz="1000" b="1" u="none" strike="noStrike" dirty="0" smtClean="0">
                          <a:solidFill>
                            <a:schemeClr val="bg1"/>
                          </a:solidFill>
                          <a:effectLst/>
                          <a:latin typeface="Arial" panose="020B0604020202020204" pitchFamily="34" charset="0"/>
                          <a:cs typeface="Arial" panose="020B0604020202020204" pitchFamily="34" charset="0"/>
                        </a:rPr>
                        <a:t>Sayısı</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Hizmet Alımı İle İşe Alın. Personeli</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Memur</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Birim Dışı Çalışan Personel</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tr-TR" sz="1000" b="1" i="0" u="none" strike="noStrike" dirty="0" smtClean="0">
                          <a:solidFill>
                            <a:schemeClr val="bg1"/>
                          </a:solidFill>
                          <a:effectLst/>
                          <a:latin typeface="Arial" panose="020B0604020202020204" pitchFamily="34" charset="0"/>
                          <a:cs typeface="Arial" panose="020B0604020202020204" pitchFamily="34" charset="0"/>
                        </a:rPr>
                        <a:t>Toplam</a:t>
                      </a:r>
                      <a:endParaRPr lang="tr-T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10001"/>
                  </a:ext>
                </a:extLst>
              </a:tr>
              <a:tr h="222125">
                <a:tc>
                  <a:txBody>
                    <a:bodyPr/>
                    <a:lstStyle/>
                    <a:p>
                      <a:pPr algn="l" rtl="0" fontAlgn="ctr"/>
                      <a:r>
                        <a:rPr lang="tr-TR" sz="900" b="0" i="0" u="none" strike="noStrike" dirty="0" smtClean="0">
                          <a:solidFill>
                            <a:schemeClr val="tx1"/>
                          </a:solidFill>
                          <a:effectLst/>
                          <a:latin typeface="Arial" panose="020B0604020202020204" pitchFamily="34" charset="0"/>
                          <a:cs typeface="Arial" panose="020B0604020202020204" pitchFamily="34" charset="0"/>
                        </a:rPr>
                        <a:t>Merkezi</a:t>
                      </a:r>
                      <a:r>
                        <a:rPr lang="tr-TR" sz="900" b="0" i="0" u="none" strike="noStrike" baseline="0" dirty="0" smtClean="0">
                          <a:solidFill>
                            <a:schemeClr val="tx1"/>
                          </a:solidFill>
                          <a:effectLst/>
                          <a:latin typeface="Arial" panose="020B0604020202020204" pitchFamily="34" charset="0"/>
                          <a:cs typeface="Arial" panose="020B0604020202020204" pitchFamily="34" charset="0"/>
                        </a:rPr>
                        <a:t> Yemekhane </a:t>
                      </a:r>
                      <a:r>
                        <a:rPr lang="tr-TR" sz="900" b="0" i="0" u="none" strike="noStrike" dirty="0" smtClean="0">
                          <a:solidFill>
                            <a:schemeClr val="tx1"/>
                          </a:solidFill>
                          <a:effectLst/>
                          <a:latin typeface="Arial" panose="020B0604020202020204" pitchFamily="34" charset="0"/>
                          <a:cs typeface="Arial" panose="020B0604020202020204" pitchFamily="34" charset="0"/>
                        </a:rPr>
                        <a:t>Md.</a:t>
                      </a:r>
                      <a:endParaRPr lang="tr-TR" sz="900" b="0" i="0" u="none" strike="noStrike" dirty="0">
                        <a:solidFill>
                          <a:schemeClr val="tx1"/>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96</a:t>
                      </a: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Arial" panose="020B0604020202020204" pitchFamily="34" charset="0"/>
                          <a:cs typeface="Arial" panose="020B0604020202020204" pitchFamily="34" charset="0"/>
                        </a:rPr>
                        <a:t>120</a:t>
                      </a: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2"/>
                  </a:ext>
                </a:extLst>
              </a:tr>
              <a:tr h="2160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effectLst/>
                          <a:latin typeface="Arial" panose="020B0604020202020204" pitchFamily="34" charset="0"/>
                          <a:cs typeface="Arial" panose="020B0604020202020204" pitchFamily="34" charset="0"/>
                        </a:rPr>
                        <a:t>Kantin Tesisleri Md.</a:t>
                      </a:r>
                    </a:p>
                  </a:txBody>
                  <a:tcPr marL="85725" marR="9525" marT="9525" marB="0" anchor="ct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24</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5107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effectLst/>
                          <a:latin typeface="Arial" panose="020B0604020202020204" pitchFamily="34" charset="0"/>
                          <a:cs typeface="Arial" panose="020B0604020202020204" pitchFamily="34" charset="0"/>
                        </a:rPr>
                        <a:t>Spor Tesisleri Md.</a:t>
                      </a:r>
                    </a:p>
                  </a:txBody>
                  <a:tcPr marL="85725" marR="9525" marT="9525" marB="0" anchor="ct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23</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3</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26</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4"/>
                  </a:ext>
                </a:extLst>
              </a:tr>
              <a:tr h="2529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effectLst/>
                          <a:latin typeface="Arial" panose="020B0604020202020204" pitchFamily="34" charset="0"/>
                          <a:cs typeface="Arial" panose="020B0604020202020204" pitchFamily="34" charset="0"/>
                        </a:rPr>
                        <a:t>75.</a:t>
                      </a:r>
                      <a:r>
                        <a:rPr lang="tr-TR" sz="900" b="0" i="0" u="none" strike="noStrike" baseline="0" dirty="0" smtClean="0">
                          <a:solidFill>
                            <a:schemeClr val="tx1"/>
                          </a:solidFill>
                          <a:effectLst/>
                          <a:latin typeface="Arial" panose="020B0604020202020204" pitchFamily="34" charset="0"/>
                          <a:cs typeface="Arial" panose="020B0604020202020204" pitchFamily="34" charset="0"/>
                        </a:rPr>
                        <a:t> Yıl Kreş ve Çocuk Kul. Md</a:t>
                      </a:r>
                      <a:endParaRPr lang="tr-TR" sz="900" b="0" i="0" u="none" strike="noStrike" dirty="0" smtClean="0">
                        <a:solidFill>
                          <a:schemeClr val="tx1"/>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19</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5107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effectLst/>
                          <a:latin typeface="Arial" panose="020B0604020202020204" pitchFamily="34" charset="0"/>
                          <a:cs typeface="Arial" panose="020B0604020202020204" pitchFamily="34" charset="0"/>
                        </a:rPr>
                        <a:t>Avrupa</a:t>
                      </a:r>
                      <a:r>
                        <a:rPr lang="tr-TR" sz="900" b="0" i="0" u="none" strike="noStrike" baseline="0" dirty="0" smtClean="0">
                          <a:solidFill>
                            <a:schemeClr val="tx1"/>
                          </a:solidFill>
                          <a:effectLst/>
                          <a:latin typeface="Arial" panose="020B0604020202020204" pitchFamily="34" charset="0"/>
                          <a:cs typeface="Arial" panose="020B0604020202020204" pitchFamily="34" charset="0"/>
                        </a:rPr>
                        <a:t> </a:t>
                      </a:r>
                      <a:r>
                        <a:rPr lang="tr-TR" sz="900" b="0" i="0" u="none" strike="noStrike" baseline="0" dirty="0" err="1" smtClean="0">
                          <a:solidFill>
                            <a:schemeClr val="tx1"/>
                          </a:solidFill>
                          <a:effectLst/>
                          <a:latin typeface="Arial" panose="020B0604020202020204" pitchFamily="34" charset="0"/>
                          <a:cs typeface="Arial" panose="020B0604020202020204" pitchFamily="34" charset="0"/>
                        </a:rPr>
                        <a:t>Akd.Genç.Eğitim</a:t>
                      </a:r>
                      <a:r>
                        <a:rPr lang="tr-TR" sz="900" b="0" i="0" u="none" strike="noStrike" baseline="0" dirty="0" smtClean="0">
                          <a:solidFill>
                            <a:schemeClr val="tx1"/>
                          </a:solidFill>
                          <a:effectLst/>
                          <a:latin typeface="Arial" panose="020B0604020202020204" pitchFamily="34" charset="0"/>
                          <a:cs typeface="Arial" panose="020B0604020202020204" pitchFamily="34" charset="0"/>
                        </a:rPr>
                        <a:t> ve </a:t>
                      </a:r>
                      <a:r>
                        <a:rPr lang="tr-TR" sz="900" b="0" i="0" u="none" strike="noStrike" baseline="0" dirty="0" err="1" smtClean="0">
                          <a:solidFill>
                            <a:schemeClr val="tx1"/>
                          </a:solidFill>
                          <a:effectLst/>
                          <a:latin typeface="Arial" panose="020B0604020202020204" pitchFamily="34" charset="0"/>
                          <a:cs typeface="Arial" panose="020B0604020202020204" pitchFamily="34" charset="0"/>
                        </a:rPr>
                        <a:t>Din.Tes.Md</a:t>
                      </a:r>
                      <a:endParaRPr lang="tr-TR" sz="900" b="0" i="0" u="none" strike="noStrike" dirty="0" smtClean="0">
                        <a:solidFill>
                          <a:schemeClr val="tx1"/>
                        </a:solidFill>
                        <a:effectLst/>
                        <a:latin typeface="Arial" panose="020B0604020202020204" pitchFamily="34" charset="0"/>
                        <a:cs typeface="Arial" panose="020B0604020202020204" pitchFamily="34" charset="0"/>
                      </a:endParaRPr>
                    </a:p>
                  </a:txBody>
                  <a:tcPr marL="85725" marR="9525" marT="9525" marB="0" anchor="ct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17</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5</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23</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6"/>
                  </a:ext>
                </a:extLst>
              </a:tr>
              <a:tr h="201876">
                <a:tc>
                  <a:txBody>
                    <a:bodyPr/>
                    <a:lstStyle/>
                    <a:p>
                      <a:pPr algn="l" rtl="0" fontAlgn="ctr"/>
                      <a:r>
                        <a:rPr lang="tr-TR" sz="900" b="0" i="0" u="none" strike="noStrike" dirty="0" smtClean="0">
                          <a:solidFill>
                            <a:schemeClr val="tx1"/>
                          </a:solidFill>
                          <a:effectLst/>
                          <a:latin typeface="Arial" panose="020B0604020202020204" pitchFamily="34" charset="0"/>
                          <a:cs typeface="Arial" panose="020B0604020202020204" pitchFamily="34" charset="0"/>
                        </a:rPr>
                        <a:t>Eğitim ve Sosyal Tesisler Md.</a:t>
                      </a:r>
                      <a:endParaRPr lang="tr-TR" sz="900" b="0" i="0" u="none" strike="noStrike" dirty="0">
                        <a:solidFill>
                          <a:schemeClr val="tx1"/>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18</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14</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2</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4</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rtl="0" fontAlgn="ctr"/>
                      <a:r>
                        <a:rPr lang="tr-TR" sz="900" b="0" i="0" u="none" strike="noStrike" dirty="0" smtClean="0">
                          <a:solidFill>
                            <a:srgbClr val="000000"/>
                          </a:solidFill>
                          <a:effectLst/>
                          <a:latin typeface="Arial" panose="020B0604020202020204" pitchFamily="34" charset="0"/>
                          <a:cs typeface="Arial" panose="020B0604020202020204" pitchFamily="34" charset="0"/>
                        </a:rPr>
                        <a:t>38</a:t>
                      </a:r>
                      <a:endParaRPr lang="tr-TR"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8" name="Dikdörtgen 7"/>
          <p:cNvSpPr/>
          <p:nvPr/>
        </p:nvSpPr>
        <p:spPr>
          <a:xfrm>
            <a:off x="251520" y="6237312"/>
            <a:ext cx="8568952" cy="246221"/>
          </a:xfrm>
          <a:prstGeom prst="rect">
            <a:avLst/>
          </a:prstGeom>
        </p:spPr>
        <p:txBody>
          <a:bodyPr wrap="square">
            <a:spAutoFit/>
          </a:bodyPr>
          <a:lstStyle/>
          <a:p>
            <a:r>
              <a:rPr lang="tr-TR" sz="1000" dirty="0" smtClean="0">
                <a:latin typeface="Arial" panose="020B0604020202020204" pitchFamily="34" charset="0"/>
                <a:cs typeface="Arial" panose="020B0604020202020204" pitchFamily="34" charset="0"/>
              </a:rPr>
              <a:t>Not:  Başkanlığımız kadrosunda olup, 2547 sayılı kanunun 13/B-4 maddesi ile başkanlığımız dışında görevlendirilmiş olan 12 personel bulunmaktadır. </a:t>
            </a:r>
            <a:endParaRPr lang="tr-T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371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636912"/>
            <a:ext cx="8640960" cy="3816424"/>
          </a:xfrm>
        </p:spPr>
        <p:txBody>
          <a:bodyPr>
            <a:normAutofit/>
          </a:bodyPr>
          <a:lstStyle/>
          <a:p>
            <a:pPr marL="0" indent="0">
              <a:buNone/>
            </a:pPr>
            <a:r>
              <a:rPr lang="tr-TR" sz="1400" dirty="0">
                <a:solidFill>
                  <a:schemeClr val="tx1"/>
                </a:solidFill>
                <a:latin typeface="Arial" panose="020B0604020202020204" pitchFamily="34" charset="0"/>
                <a:cs typeface="Arial" panose="020B0604020202020204" pitchFamily="34" charset="0"/>
              </a:rPr>
              <a:t>Sağlık, Kültür ve Spor Dairesi Başkanlığı idari binası toplam 4650 m</a:t>
            </a:r>
            <a:r>
              <a:rPr lang="tr-TR" sz="1400" baseline="30000" dirty="0">
                <a:solidFill>
                  <a:schemeClr val="tx1"/>
                </a:solidFill>
                <a:latin typeface="Arial" panose="020B0604020202020204" pitchFamily="34" charset="0"/>
                <a:cs typeface="Arial" panose="020B0604020202020204" pitchFamily="34" charset="0"/>
              </a:rPr>
              <a:t>2</a:t>
            </a:r>
            <a:r>
              <a:rPr lang="tr-TR" sz="1400" dirty="0">
                <a:solidFill>
                  <a:schemeClr val="tx1"/>
                </a:solidFill>
                <a:latin typeface="Arial" panose="020B0604020202020204" pitchFamily="34" charset="0"/>
                <a:cs typeface="Arial" panose="020B0604020202020204" pitchFamily="34" charset="0"/>
              </a:rPr>
              <a:t> alana kurulmuş olup, birbirine bağlı</a:t>
            </a:r>
          </a:p>
          <a:p>
            <a:pPr marL="0" indent="0">
              <a:buNone/>
            </a:pPr>
            <a:r>
              <a:rPr lang="tr-TR" sz="1400" dirty="0">
                <a:solidFill>
                  <a:schemeClr val="tx1"/>
                </a:solidFill>
                <a:latin typeface="Arial" panose="020B0604020202020204" pitchFamily="34" charset="0"/>
                <a:cs typeface="Arial" panose="020B0604020202020204" pitchFamily="34" charset="0"/>
              </a:rPr>
              <a:t>3 kısımdan oluşmaktadır</a:t>
            </a:r>
            <a:r>
              <a:rPr lang="tr-TR" sz="1400" dirty="0" smtClean="0">
                <a:solidFill>
                  <a:schemeClr val="tx1"/>
                </a:solidFill>
                <a:latin typeface="Arial" panose="020B0604020202020204" pitchFamily="34" charset="0"/>
                <a:cs typeface="Arial" panose="020B0604020202020204" pitchFamily="34" charset="0"/>
              </a:rPr>
              <a:t>.</a:t>
            </a:r>
          </a:p>
          <a:p>
            <a:pPr marL="0" indent="0">
              <a:buNone/>
            </a:pPr>
            <a:endParaRPr lang="tr-TR" sz="1400" dirty="0">
              <a:solidFill>
                <a:schemeClr val="tx1"/>
              </a:solidFill>
              <a:latin typeface="Arial" panose="020B0604020202020204" pitchFamily="34" charset="0"/>
              <a:cs typeface="Arial" panose="020B0604020202020204" pitchFamily="34" charset="0"/>
            </a:endParaRPr>
          </a:p>
          <a:p>
            <a:pPr marL="0" lvl="0" indent="0">
              <a:buNone/>
            </a:pPr>
            <a:r>
              <a:rPr lang="tr-TR" sz="1400" dirty="0" smtClean="0">
                <a:solidFill>
                  <a:schemeClr val="tx1"/>
                </a:solidFill>
                <a:latin typeface="Arial" panose="020B0604020202020204" pitchFamily="34" charset="0"/>
                <a:cs typeface="Arial" panose="020B0604020202020204" pitchFamily="34" charset="0"/>
              </a:rPr>
              <a:t>Bünyemizde </a:t>
            </a:r>
            <a:r>
              <a:rPr lang="tr-TR" sz="1400" dirty="0">
                <a:solidFill>
                  <a:schemeClr val="tx1"/>
                </a:solidFill>
                <a:latin typeface="Arial" panose="020B0604020202020204" pitchFamily="34" charset="0"/>
                <a:cs typeface="Arial" panose="020B0604020202020204" pitchFamily="34" charset="0"/>
              </a:rPr>
              <a:t>14 yemekhane, 10 toplantı ve konferans salonu, 2 kapalı spor salonu, 1 stadyum, 1 jimnastik salonu, 1 okçuluk,1 halı saha, 2 çim saha, 1 kapalı yüzme havuzu, 1 </a:t>
            </a:r>
            <a:r>
              <a:rPr lang="tr-TR" sz="1400" dirty="0" err="1">
                <a:solidFill>
                  <a:schemeClr val="tx1"/>
                </a:solidFill>
                <a:latin typeface="Arial" panose="020B0604020202020204" pitchFamily="34" charset="0"/>
                <a:cs typeface="Arial" panose="020B0604020202020204" pitchFamily="34" charset="0"/>
              </a:rPr>
              <a:t>fitness</a:t>
            </a:r>
            <a:r>
              <a:rPr lang="tr-TR" sz="1400" dirty="0">
                <a:solidFill>
                  <a:schemeClr val="tx1"/>
                </a:solidFill>
                <a:latin typeface="Arial" panose="020B0604020202020204" pitchFamily="34" charset="0"/>
                <a:cs typeface="Arial" panose="020B0604020202020204" pitchFamily="34" charset="0"/>
              </a:rPr>
              <a:t> salonu, 1 kaya tırmanışı platformu bulunmaktadır.</a:t>
            </a:r>
          </a:p>
          <a:p>
            <a:pPr marL="0" lvl="0" indent="0">
              <a:buNone/>
            </a:pPr>
            <a:endParaRPr lang="tr-TR" sz="1400" dirty="0">
              <a:solidFill>
                <a:schemeClr val="tx1"/>
              </a:solidFill>
              <a:latin typeface="Arial" panose="020B0604020202020204" pitchFamily="34" charset="0"/>
              <a:cs typeface="Arial" panose="020B0604020202020204" pitchFamily="34" charset="0"/>
            </a:endParaRPr>
          </a:p>
          <a:p>
            <a:pPr marL="0" indent="0">
              <a:buNone/>
            </a:pPr>
            <a:r>
              <a:rPr lang="tr-TR" sz="1400" dirty="0">
                <a:solidFill>
                  <a:schemeClr val="tx1"/>
                </a:solidFill>
                <a:latin typeface="Arial" panose="020B0604020202020204" pitchFamily="34" charset="0"/>
                <a:cs typeface="Arial" panose="020B0604020202020204" pitchFamily="34" charset="0"/>
              </a:rPr>
              <a:t>Sağlık, Kültür ve Spor Dairesi tarafından yönetilen ve topluma açık olan tesislerin kullanım </a:t>
            </a:r>
            <a:r>
              <a:rPr lang="tr-TR" sz="1400" dirty="0" smtClean="0">
                <a:solidFill>
                  <a:schemeClr val="tx1"/>
                </a:solidFill>
                <a:latin typeface="Arial" panose="020B0604020202020204" pitchFamily="34" charset="0"/>
                <a:cs typeface="Arial" panose="020B0604020202020204" pitchFamily="34" charset="0"/>
              </a:rPr>
              <a:t>sayısı;</a:t>
            </a:r>
            <a:br>
              <a:rPr lang="tr-TR" sz="1400" dirty="0" smtClean="0">
                <a:solidFill>
                  <a:schemeClr val="tx1"/>
                </a:solidFill>
                <a:latin typeface="Arial" panose="020B0604020202020204" pitchFamily="34" charset="0"/>
                <a:cs typeface="Arial" panose="020B0604020202020204" pitchFamily="34" charset="0"/>
              </a:rPr>
            </a:br>
            <a:r>
              <a:rPr lang="tr-TR" sz="1400" dirty="0" smtClean="0">
                <a:solidFill>
                  <a:schemeClr val="tx1"/>
                </a:solidFill>
                <a:latin typeface="Arial" panose="020B0604020202020204" pitchFamily="34" charset="0"/>
                <a:cs typeface="Arial" panose="020B0604020202020204" pitchFamily="34" charset="0"/>
              </a:rPr>
              <a:t>902.454 </a:t>
            </a:r>
            <a:r>
              <a:rPr lang="tr-TR" sz="1400" dirty="0">
                <a:solidFill>
                  <a:schemeClr val="tx1"/>
                </a:solidFill>
                <a:latin typeface="Arial" panose="020B0604020202020204" pitchFamily="34" charset="0"/>
                <a:cs typeface="Arial" panose="020B0604020202020204" pitchFamily="34" charset="0"/>
              </a:rPr>
              <a:t>kişidir. </a:t>
            </a:r>
          </a:p>
          <a:p>
            <a:pPr marL="0" indent="0">
              <a:buNone/>
            </a:pPr>
            <a:endParaRPr lang="tr-TR" sz="1400" dirty="0">
              <a:solidFill>
                <a:schemeClr val="tx1"/>
              </a:solidFill>
              <a:latin typeface="Arial" panose="020B0604020202020204" pitchFamily="34" charset="0"/>
              <a:cs typeface="Arial" panose="020B0604020202020204" pitchFamily="34" charset="0"/>
            </a:endParaRPr>
          </a:p>
          <a:p>
            <a:pPr marL="0" indent="0">
              <a:buNone/>
            </a:pPr>
            <a:r>
              <a:rPr lang="tr-TR" sz="1400" dirty="0">
                <a:solidFill>
                  <a:schemeClr val="tx1"/>
                </a:solidFill>
                <a:latin typeface="Arial" panose="020B0604020202020204" pitchFamily="34" charset="0"/>
                <a:cs typeface="Arial" panose="020B0604020202020204" pitchFamily="34" charset="0"/>
              </a:rPr>
              <a:t>Sağlık, Kültür ve Spor Dairesi Başkanlığı ve bağlı işletmeler dahil olmak üzere 100.237 m</a:t>
            </a:r>
            <a:r>
              <a:rPr lang="tr-TR" sz="1400" baseline="30000" dirty="0">
                <a:solidFill>
                  <a:schemeClr val="tx1"/>
                </a:solidFill>
                <a:latin typeface="Arial" panose="020B0604020202020204" pitchFamily="34" charset="0"/>
                <a:cs typeface="Arial" panose="020B0604020202020204" pitchFamily="34" charset="0"/>
              </a:rPr>
              <a:t>2</a:t>
            </a:r>
            <a:r>
              <a:rPr lang="tr-TR" sz="1400" dirty="0">
                <a:solidFill>
                  <a:schemeClr val="tx1"/>
                </a:solidFill>
                <a:latin typeface="Arial" panose="020B0604020202020204" pitchFamily="34" charset="0"/>
                <a:cs typeface="Arial" panose="020B0604020202020204" pitchFamily="34" charset="0"/>
              </a:rPr>
              <a:t> açık alan ve</a:t>
            </a:r>
          </a:p>
          <a:p>
            <a:pPr marL="0" indent="0">
              <a:buNone/>
            </a:pPr>
            <a:r>
              <a:rPr lang="tr-TR" sz="1400" dirty="0">
                <a:solidFill>
                  <a:schemeClr val="tx1"/>
                </a:solidFill>
                <a:latin typeface="Arial" panose="020B0604020202020204" pitchFamily="34" charset="0"/>
                <a:cs typeface="Arial" panose="020B0604020202020204" pitchFamily="34" charset="0"/>
              </a:rPr>
              <a:t>36.984 m</a:t>
            </a:r>
            <a:r>
              <a:rPr lang="tr-TR" sz="1400" baseline="30000" dirty="0">
                <a:solidFill>
                  <a:schemeClr val="tx1"/>
                </a:solidFill>
                <a:latin typeface="Arial" panose="020B0604020202020204" pitchFamily="34" charset="0"/>
                <a:cs typeface="Arial" panose="020B0604020202020204" pitchFamily="34" charset="0"/>
              </a:rPr>
              <a:t>2</a:t>
            </a:r>
            <a:r>
              <a:rPr lang="tr-TR" sz="1400" dirty="0">
                <a:solidFill>
                  <a:schemeClr val="tx1"/>
                </a:solidFill>
                <a:latin typeface="Arial" panose="020B0604020202020204" pitchFamily="34" charset="0"/>
                <a:cs typeface="Arial" panose="020B0604020202020204" pitchFamily="34" charset="0"/>
              </a:rPr>
              <a:t> kapalı alan olmak üzere toplam 137.221 m</a:t>
            </a:r>
            <a:r>
              <a:rPr lang="tr-TR" sz="1400" baseline="30000" dirty="0">
                <a:solidFill>
                  <a:schemeClr val="tx1"/>
                </a:solidFill>
                <a:latin typeface="Arial" panose="020B0604020202020204" pitchFamily="34" charset="0"/>
                <a:cs typeface="Arial" panose="020B0604020202020204" pitchFamily="34" charset="0"/>
              </a:rPr>
              <a:t>2</a:t>
            </a:r>
            <a:r>
              <a:rPr lang="tr-TR" sz="1400" dirty="0">
                <a:solidFill>
                  <a:schemeClr val="tx1"/>
                </a:solidFill>
                <a:latin typeface="Arial" panose="020B0604020202020204" pitchFamily="34" charset="0"/>
                <a:cs typeface="Arial" panose="020B0604020202020204" pitchFamily="34" charset="0"/>
              </a:rPr>
              <a:t> den oluşmaktadır.</a:t>
            </a:r>
          </a:p>
          <a:p>
            <a:pPr marL="0" indent="0">
              <a:buNone/>
            </a:pPr>
            <a:endParaRPr lang="tr-TR" sz="1400" dirty="0">
              <a:solidFill>
                <a:schemeClr val="tx1"/>
              </a:solidFill>
              <a:latin typeface="Arial" panose="020B0604020202020204" pitchFamily="34" charset="0"/>
              <a:cs typeface="Arial" panose="020B0604020202020204" pitchFamily="34" charset="0"/>
            </a:endParaRPr>
          </a:p>
          <a:p>
            <a:pPr marL="0" lvl="0" indent="0">
              <a:buNone/>
            </a:pPr>
            <a:endParaRPr lang="tr-TR" sz="14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xfrm>
            <a:off x="251520" y="338328"/>
            <a:ext cx="8640960" cy="1252728"/>
          </a:xfrm>
        </p:spPr>
        <p:txBody>
          <a:bodyPr>
            <a:normAutofit/>
          </a:bodyPr>
          <a:lstStyle/>
          <a:p>
            <a:r>
              <a:rPr lang="tr-TR" sz="2400" b="1" dirty="0">
                <a:latin typeface="Arial" panose="020B0604020202020204" pitchFamily="34" charset="0"/>
                <a:cs typeface="Arial" panose="020B0604020202020204" pitchFamily="34" charset="0"/>
              </a:rPr>
              <a:t>FİZİKSEL YAPIMIZ</a:t>
            </a:r>
          </a:p>
        </p:txBody>
      </p:sp>
    </p:spTree>
    <p:extLst>
      <p:ext uri="{BB962C8B-B14F-4D97-AF65-F5344CB8AC3E}">
        <p14:creationId xmlns:p14="http://schemas.microsoft.com/office/powerpoint/2010/main" val="86653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636912"/>
            <a:ext cx="8640960" cy="3888432"/>
          </a:xfrm>
        </p:spPr>
        <p:txBody>
          <a:bodyPr>
            <a:normAutofit/>
          </a:bodyPr>
          <a:lstStyle/>
          <a:p>
            <a:pPr marL="0" lvl="0" indent="0">
              <a:buNone/>
            </a:pPr>
            <a:endParaRPr lang="tr-TR" sz="1400" dirty="0">
              <a:solidFill>
                <a:schemeClr val="tx1"/>
              </a:solidFill>
              <a:latin typeface="Arial" panose="020B0604020202020204" pitchFamily="34" charset="0"/>
              <a:cs typeface="Arial" panose="020B0604020202020204" pitchFamily="34" charset="0"/>
            </a:endParaRPr>
          </a:p>
          <a:p>
            <a:pPr marL="0" lvl="0" indent="0">
              <a:buNone/>
            </a:pPr>
            <a:endParaRPr lang="tr-TR" sz="1400" dirty="0">
              <a:solidFill>
                <a:schemeClr val="tx1"/>
              </a:solidFill>
              <a:latin typeface="Arial" panose="020B0604020202020204" pitchFamily="34" charset="0"/>
              <a:cs typeface="Arial" panose="020B0604020202020204" pitchFamily="34" charset="0"/>
            </a:endParaRPr>
          </a:p>
          <a:p>
            <a:pPr marL="0" lvl="0" indent="0">
              <a:buNone/>
            </a:pPr>
            <a:endParaRPr lang="tr-TR" sz="1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Kültürel ve Sportif Etkinlik Alanı; 4.650 m</a:t>
            </a:r>
            <a:r>
              <a:rPr lang="tr-TR" sz="1400" baseline="30000" dirty="0">
                <a:solidFill>
                  <a:schemeClr val="tx1"/>
                </a:solidFill>
                <a:latin typeface="Arial" panose="020B0604020202020204" pitchFamily="34" charset="0"/>
                <a:cs typeface="Arial" panose="020B0604020202020204" pitchFamily="34" charset="0"/>
              </a:rPr>
              <a:t>2 </a:t>
            </a:r>
            <a:endParaRPr lang="tr-TR" sz="1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Sanat Atölyesi; 15.000 m</a:t>
            </a:r>
            <a:r>
              <a:rPr lang="tr-TR" sz="1400" baseline="30000" dirty="0">
                <a:solidFill>
                  <a:schemeClr val="tx1"/>
                </a:solidFill>
                <a:latin typeface="Arial" panose="020B0604020202020204" pitchFamily="34" charset="0"/>
                <a:cs typeface="Arial" panose="020B0604020202020204" pitchFamily="34" charset="0"/>
              </a:rPr>
              <a:t>2</a:t>
            </a:r>
            <a:endParaRPr lang="tr-TR" sz="1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Spor Alanları; 46.089 m</a:t>
            </a:r>
            <a:r>
              <a:rPr lang="tr-TR" sz="1400" baseline="30000" dirty="0">
                <a:solidFill>
                  <a:schemeClr val="tx1"/>
                </a:solidFill>
                <a:latin typeface="Arial" panose="020B0604020202020204" pitchFamily="34" charset="0"/>
                <a:cs typeface="Arial" panose="020B0604020202020204" pitchFamily="34" charset="0"/>
              </a:rPr>
              <a:t>2</a:t>
            </a:r>
            <a:endParaRPr lang="tr-TR" sz="1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Kültür Alanları; 30.393 m</a:t>
            </a:r>
            <a:r>
              <a:rPr lang="tr-TR" sz="1400" baseline="30000" dirty="0">
                <a:solidFill>
                  <a:schemeClr val="tx1"/>
                </a:solidFill>
                <a:latin typeface="Arial" panose="020B0604020202020204" pitchFamily="34" charset="0"/>
                <a:cs typeface="Arial" panose="020B0604020202020204" pitchFamily="34" charset="0"/>
              </a:rPr>
              <a:t>2</a:t>
            </a:r>
          </a:p>
          <a:p>
            <a:pPr lvl="0">
              <a:buFont typeface="Arial" panose="020B0604020202020204" pitchFamily="34" charset="0"/>
              <a:buChar char="•"/>
            </a:pPr>
            <a:r>
              <a:rPr lang="tr-TR" sz="1400" dirty="0">
                <a:solidFill>
                  <a:schemeClr val="tx1"/>
                </a:solidFill>
                <a:latin typeface="Arial" panose="020B0604020202020204" pitchFamily="34" charset="0"/>
                <a:cs typeface="Arial" panose="020B0604020202020204" pitchFamily="34" charset="0"/>
              </a:rPr>
              <a:t>Üniversitemiz Merkezi Yemekhanesi 7.280 m</a:t>
            </a:r>
            <a:r>
              <a:rPr lang="tr-TR" sz="1400" baseline="30000" dirty="0">
                <a:solidFill>
                  <a:schemeClr val="tx1"/>
                </a:solidFill>
                <a:latin typeface="Arial" panose="020B0604020202020204" pitchFamily="34" charset="0"/>
                <a:cs typeface="Arial" panose="020B0604020202020204" pitchFamily="34" charset="0"/>
              </a:rPr>
              <a:t>2</a:t>
            </a:r>
          </a:p>
          <a:p>
            <a:pPr marL="0" lvl="0" indent="0">
              <a:buNone/>
            </a:pPr>
            <a:r>
              <a:rPr lang="tr-TR" sz="1400" dirty="0">
                <a:solidFill>
                  <a:schemeClr val="tx1"/>
                </a:solidFill>
                <a:latin typeface="Arial" panose="020B0604020202020204" pitchFamily="34" charset="0"/>
                <a:cs typeface="Arial" panose="020B0604020202020204" pitchFamily="34" charset="0"/>
              </a:rPr>
              <a:t>kullanımdaki diğer ek yemekhaneler 2.270 m</a:t>
            </a:r>
            <a:r>
              <a:rPr lang="tr-TR" sz="1400" baseline="30000" dirty="0">
                <a:solidFill>
                  <a:schemeClr val="tx1"/>
                </a:solidFill>
                <a:latin typeface="Arial" panose="020B0604020202020204" pitchFamily="34" charset="0"/>
                <a:cs typeface="Arial" panose="020B0604020202020204" pitchFamily="34" charset="0"/>
              </a:rPr>
              <a:t>2</a:t>
            </a:r>
            <a:r>
              <a:rPr lang="tr-TR" sz="1400" dirty="0">
                <a:solidFill>
                  <a:schemeClr val="tx1"/>
                </a:solidFill>
                <a:latin typeface="Arial" panose="020B0604020202020204" pitchFamily="34" charset="0"/>
                <a:cs typeface="Arial" panose="020B0604020202020204" pitchFamily="34" charset="0"/>
              </a:rPr>
              <a:t>’dir</a:t>
            </a:r>
            <a:r>
              <a:rPr lang="tr-TR" sz="1400" dirty="0" smtClean="0">
                <a:solidFill>
                  <a:schemeClr val="tx1"/>
                </a:solidFill>
                <a:latin typeface="Arial" panose="020B0604020202020204" pitchFamily="34" charset="0"/>
                <a:cs typeface="Arial" panose="020B0604020202020204" pitchFamily="34" charset="0"/>
              </a:rPr>
              <a:t>.</a:t>
            </a:r>
            <a:endParaRPr lang="tr-TR" sz="1400" dirty="0">
              <a:solidFill>
                <a:schemeClr val="tx1"/>
              </a:solidFill>
              <a:latin typeface="Arial" panose="020B0604020202020204" pitchFamily="34" charset="0"/>
              <a:cs typeface="Arial" panose="020B0604020202020204" pitchFamily="34" charset="0"/>
            </a:endParaRPr>
          </a:p>
          <a:p>
            <a:pPr marL="0" lvl="0" indent="0">
              <a:buNone/>
            </a:pPr>
            <a:endParaRPr lang="tr-TR" sz="1400" dirty="0">
              <a:solidFill>
                <a:schemeClr val="tx1"/>
              </a:solidFill>
              <a:latin typeface="Arial" panose="020B0604020202020204" pitchFamily="34" charset="0"/>
              <a:cs typeface="Arial" panose="020B0604020202020204" pitchFamily="34" charset="0"/>
            </a:endParaRPr>
          </a:p>
          <a:p>
            <a:endParaRPr lang="tr-TR" sz="1400" dirty="0">
              <a:solidFill>
                <a:schemeClr val="tx1"/>
              </a:solidFill>
              <a:latin typeface="Arial" panose="020B0604020202020204" pitchFamily="34" charset="0"/>
              <a:cs typeface="Arial" panose="020B0604020202020204" pitchFamily="34" charset="0"/>
            </a:endParaRPr>
          </a:p>
          <a:p>
            <a:pPr marL="0" lvl="0" indent="0">
              <a:buNone/>
            </a:pPr>
            <a:r>
              <a:rPr lang="tr-TR" sz="1400" dirty="0">
                <a:solidFill>
                  <a:schemeClr val="tx1"/>
                </a:solidFill>
                <a:latin typeface="Arial" panose="020B0604020202020204" pitchFamily="34" charset="0"/>
                <a:cs typeface="Arial" panose="020B0604020202020204" pitchFamily="34" charset="0"/>
              </a:rPr>
              <a:t> </a:t>
            </a:r>
          </a:p>
        </p:txBody>
      </p:sp>
      <p:sp>
        <p:nvSpPr>
          <p:cNvPr id="3" name="Başlık 2"/>
          <p:cNvSpPr>
            <a:spLocks noGrp="1"/>
          </p:cNvSpPr>
          <p:nvPr>
            <p:ph type="title"/>
          </p:nvPr>
        </p:nvSpPr>
        <p:spPr>
          <a:xfrm>
            <a:off x="251519" y="338328"/>
            <a:ext cx="8649845" cy="1252728"/>
          </a:xfrm>
        </p:spPr>
        <p:txBody>
          <a:bodyPr>
            <a:normAutofit/>
          </a:bodyPr>
          <a:lstStyle/>
          <a:p>
            <a:r>
              <a:rPr lang="tr-TR" sz="2400" b="1" dirty="0">
                <a:latin typeface="Arial" panose="020B0604020202020204" pitchFamily="34" charset="0"/>
                <a:cs typeface="Arial" panose="020B0604020202020204" pitchFamily="34" charset="0"/>
              </a:rPr>
              <a:t>FİZİKSEL YAPIMIZ</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429000"/>
            <a:ext cx="1412444" cy="9421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429000"/>
            <a:ext cx="1447071" cy="942100"/>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254" y="3428999"/>
            <a:ext cx="1445111" cy="942101"/>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063" y="4437112"/>
            <a:ext cx="1440160" cy="959732"/>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9231" y="4437113"/>
            <a:ext cx="1440160" cy="959732"/>
          </a:xfrm>
          <a:prstGeom prst="rect">
            <a:avLst/>
          </a:prstGeom>
        </p:spPr>
      </p:pic>
      <p:pic>
        <p:nvPicPr>
          <p:cNvPr id="14" name="Resim 13"/>
          <p:cNvPicPr>
            <a:picLocks noChangeAspect="1"/>
          </p:cNvPicPr>
          <p:nvPr/>
        </p:nvPicPr>
        <p:blipFill rotWithShape="1">
          <a:blip r:embed="rId7" cstate="print">
            <a:extLst>
              <a:ext uri="{28A0092B-C50C-407E-A947-70E740481C1C}">
                <a14:useLocalDpi xmlns:a14="http://schemas.microsoft.com/office/drawing/2010/main" val="0"/>
              </a:ext>
            </a:extLst>
          </a:blip>
          <a:srcRect t="7965"/>
          <a:stretch/>
        </p:blipFill>
        <p:spPr>
          <a:xfrm>
            <a:off x="4440810" y="4437113"/>
            <a:ext cx="1412444" cy="974964"/>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0810" y="5517233"/>
            <a:ext cx="1412444" cy="937824"/>
          </a:xfrm>
          <a:prstGeom prst="rect">
            <a:avLst/>
          </a:prstGeom>
        </p:spPr>
      </p:pic>
      <p:pic>
        <p:nvPicPr>
          <p:cNvPr id="13" name="Resi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7063" y="5517233"/>
            <a:ext cx="1440160" cy="960587"/>
          </a:xfrm>
          <a:prstGeom prst="rect">
            <a:avLst/>
          </a:prstGeom>
        </p:spPr>
      </p:pic>
      <p:pic>
        <p:nvPicPr>
          <p:cNvPr id="18" name="Resim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0208" y="5513978"/>
            <a:ext cx="1439184" cy="941080"/>
          </a:xfrm>
          <a:prstGeom prst="rect">
            <a:avLst/>
          </a:prstGeom>
        </p:spPr>
      </p:pic>
    </p:spTree>
    <p:extLst>
      <p:ext uri="{BB962C8B-B14F-4D97-AF65-F5344CB8AC3E}">
        <p14:creationId xmlns:p14="http://schemas.microsoft.com/office/powerpoint/2010/main" val="51155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51520" y="338328"/>
            <a:ext cx="8640960" cy="1252728"/>
          </a:xfrm>
        </p:spPr>
        <p:txBody>
          <a:bodyPr>
            <a:normAutofit/>
          </a:bodyPr>
          <a:lstStyle/>
          <a:p>
            <a:r>
              <a:rPr lang="tr-TR" sz="2400" b="1" dirty="0" smtClean="0">
                <a:latin typeface="Arial" panose="020B0604020202020204" pitchFamily="34" charset="0"/>
                <a:cs typeface="Arial" panose="020B0604020202020204" pitchFamily="34" charset="0"/>
              </a:rPr>
              <a:t>SOSYAL ALANLARIMIZ</a:t>
            </a:r>
            <a:endParaRPr lang="tr-TR" sz="2400" dirty="0"/>
          </a:p>
        </p:txBody>
      </p:sp>
      <p:sp>
        <p:nvSpPr>
          <p:cNvPr id="4" name="İçerik Yer Tutucusu 2">
            <a:extLst>
              <a:ext uri="{FF2B5EF4-FFF2-40B4-BE49-F238E27FC236}">
                <a16:creationId xmlns:a16="http://schemas.microsoft.com/office/drawing/2014/main" id="{9FFFA22D-7614-4367-8372-0C420E8D4C43}"/>
              </a:ext>
            </a:extLst>
          </p:cNvPr>
          <p:cNvSpPr>
            <a:spLocks noGrp="1"/>
          </p:cNvSpPr>
          <p:nvPr>
            <p:ph idx="1"/>
          </p:nvPr>
        </p:nvSpPr>
        <p:spPr>
          <a:xfrm>
            <a:off x="251521" y="3140968"/>
            <a:ext cx="8568951" cy="720080"/>
          </a:xfrm>
        </p:spPr>
        <p:txBody>
          <a:bodyPr>
            <a:normAutofit fontScale="85000" lnSpcReduction="10000"/>
          </a:bodyPr>
          <a:lstStyle/>
          <a:p>
            <a:pPr marL="0" indent="0">
              <a:buNone/>
            </a:pPr>
            <a:r>
              <a:rPr lang="tr-TR" sz="1800" b="1" dirty="0" smtClean="0">
                <a:solidFill>
                  <a:schemeClr val="tx1">
                    <a:lumMod val="95000"/>
                    <a:lumOff val="5000"/>
                  </a:schemeClr>
                </a:solidFill>
                <a:latin typeface="Arial" panose="020B0604020202020204" pitchFamily="34" charset="0"/>
                <a:cs typeface="Arial" panose="020B0604020202020204" pitchFamily="34" charset="0"/>
              </a:rPr>
              <a:t>                *KANTİN                                      *YEMEKHANE                            *RESTORANLAR</a:t>
            </a:r>
          </a:p>
          <a:p>
            <a:pPr marL="0" indent="0">
              <a:buNone/>
            </a:pPr>
            <a:r>
              <a:rPr lang="tr-TR" sz="1800" b="1" dirty="0" smtClean="0">
                <a:solidFill>
                  <a:schemeClr val="tx1">
                    <a:lumMod val="95000"/>
                    <a:lumOff val="5000"/>
                  </a:schemeClr>
                </a:solidFill>
                <a:latin typeface="Arial" panose="020B0604020202020204" pitchFamily="34" charset="0"/>
                <a:cs typeface="Arial" panose="020B0604020202020204" pitchFamily="34" charset="0"/>
              </a:rPr>
              <a:t>                                                                                                                           (Sosyal Tesisler)</a:t>
            </a:r>
            <a:endParaRPr lang="tr-TR" sz="18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2" t="2105" r="1603" b="10315"/>
          <a:stretch/>
        </p:blipFill>
        <p:spPr bwMode="auto">
          <a:xfrm>
            <a:off x="3275856" y="4005064"/>
            <a:ext cx="2626640"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05064"/>
            <a:ext cx="2721903"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993132"/>
            <a:ext cx="2592288" cy="2028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58812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1013</TotalTime>
  <Words>1140</Words>
  <Application>Microsoft Office PowerPoint</Application>
  <PresentationFormat>Ekran Gösterisi (4:3)</PresentationFormat>
  <Paragraphs>343</Paragraphs>
  <Slides>16</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Candara</vt:lpstr>
      <vt:lpstr>Symbol</vt:lpstr>
      <vt:lpstr>Wingdings</vt:lpstr>
      <vt:lpstr>Dalga Biçimi</vt:lpstr>
      <vt:lpstr>AKDENİZ ÜNİVERSİTESİ SAĞLIK KÜLTÜR VE SPOR DAİRESİ BAŞKANLIĞI </vt:lpstr>
      <vt:lpstr>SAĞLIK, KÜLTÜR VE SPOR DAİRE BAŞKANLIĞI</vt:lpstr>
      <vt:lpstr>Misyon ve Vizyon</vt:lpstr>
      <vt:lpstr>Misyon ve Vizyon</vt:lpstr>
      <vt:lpstr>PowerPoint Sunusu</vt:lpstr>
      <vt:lpstr>PowerPoint Sunusu</vt:lpstr>
      <vt:lpstr>FİZİKSEL YAPIMIZ</vt:lpstr>
      <vt:lpstr>FİZİKSEL YAPIMIZ</vt:lpstr>
      <vt:lpstr>SOSYAL ALANLARIMIZ</vt:lpstr>
      <vt:lpstr>PowerPoint Sunusu</vt:lpstr>
      <vt:lpstr>PowerPoint Sunusu</vt:lpstr>
      <vt:lpstr>PowerPoint Sunusu</vt:lpstr>
      <vt:lpstr>PowerPoint Sunusu</vt:lpstr>
      <vt:lpstr>PowerPoint Sunusu</vt:lpstr>
      <vt:lpstr>ANKET VERİLERİMİZ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ÜNİVERSİTESİ SAĞLIK KÜLTÜR VE SPOR DAİRESİ BAŞKANLIĞI</dc:title>
  <dc:creator>au</dc:creator>
  <cp:lastModifiedBy>Sks Web</cp:lastModifiedBy>
  <cp:revision>139</cp:revision>
  <cp:lastPrinted>2021-03-02T13:11:57Z</cp:lastPrinted>
  <dcterms:created xsi:type="dcterms:W3CDTF">2021-03-02T10:19:59Z</dcterms:created>
  <dcterms:modified xsi:type="dcterms:W3CDTF">2022-03-24T07:55:40Z</dcterms:modified>
</cp:coreProperties>
</file>