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0"/>
  </p:notesMasterIdLst>
  <p:sldIdLst>
    <p:sldId id="256" r:id="rId5"/>
    <p:sldId id="257" r:id="rId6"/>
    <p:sldId id="258" r:id="rId7"/>
    <p:sldId id="259" r:id="rId8"/>
    <p:sldId id="260" r:id="rId9"/>
    <p:sldId id="261"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9" r:id="rId35"/>
    <p:sldId id="287" r:id="rId36"/>
    <p:sldId id="288" r:id="rId37"/>
    <p:sldId id="290" r:id="rId38"/>
    <p:sldId id="291" r:id="rId39"/>
    <p:sldId id="292" r:id="rId40"/>
    <p:sldId id="293" r:id="rId41"/>
    <p:sldId id="294"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299" r:id="rId58"/>
    <p:sldId id="298"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8BAFE9-C18F-4667-B7A8-AB8D2C90E923}" v="3" dt="2021-03-12T17:24:16.398"/>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can Asi" userId="S::ercanasi@akdeniz.edu.tr::a1fd598e-71b4-4f21-8a31-b7f4af1d6b69" providerId="AD" clId="Web-{918BAFE9-C18F-4667-B7A8-AB8D2C90E923}"/>
    <pc:docChg chg="modSld">
      <pc:chgData name="Ercan Asi" userId="S::ercanasi@akdeniz.edu.tr::a1fd598e-71b4-4f21-8a31-b7f4af1d6b69" providerId="AD" clId="Web-{918BAFE9-C18F-4667-B7A8-AB8D2C90E923}" dt="2021-03-12T17:24:16.382" v="1" actId="20577"/>
      <pc:docMkLst>
        <pc:docMk/>
      </pc:docMkLst>
      <pc:sldChg chg="modSp">
        <pc:chgData name="Ercan Asi" userId="S::ercanasi@akdeniz.edu.tr::a1fd598e-71b4-4f21-8a31-b7f4af1d6b69" providerId="AD" clId="Web-{918BAFE9-C18F-4667-B7A8-AB8D2C90E923}" dt="2021-03-12T17:24:16.382" v="1" actId="20577"/>
        <pc:sldMkLst>
          <pc:docMk/>
          <pc:sldMk cId="1119957142" sldId="286"/>
        </pc:sldMkLst>
        <pc:spChg chg="mod">
          <ac:chgData name="Ercan Asi" userId="S::ercanasi@akdeniz.edu.tr::a1fd598e-71b4-4f21-8a31-b7f4af1d6b69" providerId="AD" clId="Web-{918BAFE9-C18F-4667-B7A8-AB8D2C90E923}" dt="2021-03-12T17:24:16.382" v="1" actId="20577"/>
          <ac:spMkLst>
            <pc:docMk/>
            <pc:sldMk cId="1119957142" sldId="286"/>
            <ac:spMk id="3" creationId="{C9CEDEBA-BA4D-41C7-B3A3-4C91B86234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1388C-DA28-4CF8-9A47-A2BAAE49F71F}" type="datetimeFigureOut">
              <a:rPr lang="tr-TR" smtClean="0"/>
              <a:t>12.03.2021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A4DB0-B370-4D35-8BA9-F9730D34B256}" type="slidenum">
              <a:rPr lang="tr-TR" smtClean="0"/>
              <a:t>‹#›</a:t>
            </a:fld>
            <a:endParaRPr lang="tr-TR"/>
          </a:p>
        </p:txBody>
      </p:sp>
    </p:spTree>
    <p:extLst>
      <p:ext uri="{BB962C8B-B14F-4D97-AF65-F5344CB8AC3E}">
        <p14:creationId xmlns:p14="http://schemas.microsoft.com/office/powerpoint/2010/main" val="182961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0B9F12B-5D68-495E-8F78-E35295C40AAA}" type="datetime1">
              <a:rPr lang="tr-TR" smtClean="0"/>
              <a:t>12.03.2021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F95A43-2763-4C31-A130-22ED2A47608D}" type="slidenum">
              <a:rPr lang="tr-TR" smtClean="0"/>
              <a:t>‹#›</a:t>
            </a:fld>
            <a:endParaRPr lang="tr-TR"/>
          </a:p>
        </p:txBody>
      </p:sp>
    </p:spTree>
    <p:extLst>
      <p:ext uri="{BB962C8B-B14F-4D97-AF65-F5344CB8AC3E}">
        <p14:creationId xmlns:p14="http://schemas.microsoft.com/office/powerpoint/2010/main" val="952594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E61CE6B-7585-43DC-8FEF-BF1368568756}" type="datetime1">
              <a:rPr lang="tr-TR" smtClean="0"/>
              <a:t>12.03.2021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F95A43-2763-4C31-A130-22ED2A47608D}" type="slidenum">
              <a:rPr lang="tr-TR" smtClean="0"/>
              <a:t>‹#›</a:t>
            </a:fld>
            <a:endParaRPr lang="tr-TR"/>
          </a:p>
        </p:txBody>
      </p:sp>
    </p:spTree>
    <p:extLst>
      <p:ext uri="{BB962C8B-B14F-4D97-AF65-F5344CB8AC3E}">
        <p14:creationId xmlns:p14="http://schemas.microsoft.com/office/powerpoint/2010/main" val="131417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3CC415B-EAD2-461D-A793-373410DBDCC7}" type="datetime1">
              <a:rPr lang="tr-TR" smtClean="0"/>
              <a:t>12.03.2021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F95A43-2763-4C31-A130-22ED2A47608D}"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31641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D19A074-82DA-435A-B022-F25DEE3D6335}" type="datetime1">
              <a:rPr lang="tr-TR" smtClean="0"/>
              <a:t>12.03.2021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F95A43-2763-4C31-A130-22ED2A47608D}" type="slidenum">
              <a:rPr lang="tr-TR" smtClean="0"/>
              <a:t>‹#›</a:t>
            </a:fld>
            <a:endParaRPr lang="tr-TR"/>
          </a:p>
        </p:txBody>
      </p:sp>
    </p:spTree>
    <p:extLst>
      <p:ext uri="{BB962C8B-B14F-4D97-AF65-F5344CB8AC3E}">
        <p14:creationId xmlns:p14="http://schemas.microsoft.com/office/powerpoint/2010/main" val="3285936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4EB6099-DA51-467D-BACE-4621F0375DD2}" type="datetime1">
              <a:rPr lang="tr-TR" smtClean="0"/>
              <a:t>12.03.2021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F95A43-2763-4C31-A130-22ED2A47608D}"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91823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677A41B-5C8C-437B-8CE7-9E32CACC6E6F}" type="datetime1">
              <a:rPr lang="tr-TR" smtClean="0"/>
              <a:t>12.03.2021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F95A43-2763-4C31-A130-22ED2A47608D}" type="slidenum">
              <a:rPr lang="tr-TR" smtClean="0"/>
              <a:t>‹#›</a:t>
            </a:fld>
            <a:endParaRPr lang="tr-TR"/>
          </a:p>
        </p:txBody>
      </p:sp>
    </p:spTree>
    <p:extLst>
      <p:ext uri="{BB962C8B-B14F-4D97-AF65-F5344CB8AC3E}">
        <p14:creationId xmlns:p14="http://schemas.microsoft.com/office/powerpoint/2010/main" val="3657785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8549CAC-FA96-4939-BAD8-E9C9EF3D9EF7}" type="datetime1">
              <a:rPr lang="tr-TR" smtClean="0"/>
              <a:t>12.03.2021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F95A43-2763-4C31-A130-22ED2A47608D}" type="slidenum">
              <a:rPr lang="tr-TR" smtClean="0"/>
              <a:t>‹#›</a:t>
            </a:fld>
            <a:endParaRPr lang="tr-TR"/>
          </a:p>
        </p:txBody>
      </p:sp>
    </p:spTree>
    <p:extLst>
      <p:ext uri="{BB962C8B-B14F-4D97-AF65-F5344CB8AC3E}">
        <p14:creationId xmlns:p14="http://schemas.microsoft.com/office/powerpoint/2010/main" val="3962609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88FD0B8-0E1E-458A-B52E-56F6E9E0481C}" type="datetime1">
              <a:rPr lang="tr-TR" smtClean="0"/>
              <a:t>12.03.2021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F95A43-2763-4C31-A130-22ED2A47608D}" type="slidenum">
              <a:rPr lang="tr-TR" smtClean="0"/>
              <a:t>‹#›</a:t>
            </a:fld>
            <a:endParaRPr lang="tr-TR"/>
          </a:p>
        </p:txBody>
      </p:sp>
    </p:spTree>
    <p:extLst>
      <p:ext uri="{BB962C8B-B14F-4D97-AF65-F5344CB8AC3E}">
        <p14:creationId xmlns:p14="http://schemas.microsoft.com/office/powerpoint/2010/main" val="2774170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B44FD74-CE55-4992-B5C9-161D47A6CE6A}" type="datetime1">
              <a:rPr lang="tr-TR" smtClean="0"/>
              <a:t>12.03.2021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F95A43-2763-4C31-A130-22ED2A47608D}" type="slidenum">
              <a:rPr lang="tr-TR" smtClean="0"/>
              <a:t>‹#›</a:t>
            </a:fld>
            <a:endParaRPr lang="tr-TR"/>
          </a:p>
        </p:txBody>
      </p:sp>
    </p:spTree>
    <p:extLst>
      <p:ext uri="{BB962C8B-B14F-4D97-AF65-F5344CB8AC3E}">
        <p14:creationId xmlns:p14="http://schemas.microsoft.com/office/powerpoint/2010/main" val="193996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E82EF73-D947-41BE-98A9-EFDFFAD0CEE2}" type="datetime1">
              <a:rPr lang="tr-TR" smtClean="0"/>
              <a:t>12.03.2021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F95A43-2763-4C31-A130-22ED2A47608D}" type="slidenum">
              <a:rPr lang="tr-TR" smtClean="0"/>
              <a:t>‹#›</a:t>
            </a:fld>
            <a:endParaRPr lang="tr-TR"/>
          </a:p>
        </p:txBody>
      </p:sp>
    </p:spTree>
    <p:extLst>
      <p:ext uri="{BB962C8B-B14F-4D97-AF65-F5344CB8AC3E}">
        <p14:creationId xmlns:p14="http://schemas.microsoft.com/office/powerpoint/2010/main" val="107303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C079016-B172-4B65-B451-92FC6C2D1CE7}" type="datetime1">
              <a:rPr lang="tr-TR" smtClean="0"/>
              <a:t>12.03.2021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F95A43-2763-4C31-A130-22ED2A47608D}" type="slidenum">
              <a:rPr lang="tr-TR" smtClean="0"/>
              <a:t>‹#›</a:t>
            </a:fld>
            <a:endParaRPr lang="tr-TR"/>
          </a:p>
        </p:txBody>
      </p:sp>
    </p:spTree>
    <p:extLst>
      <p:ext uri="{BB962C8B-B14F-4D97-AF65-F5344CB8AC3E}">
        <p14:creationId xmlns:p14="http://schemas.microsoft.com/office/powerpoint/2010/main" val="2154678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1FE3ABB-4BE0-4386-9622-307F20B8C6CF}" type="datetime1">
              <a:rPr lang="tr-TR" smtClean="0"/>
              <a:t>12.03.2021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5F95A43-2763-4C31-A130-22ED2A47608D}" type="slidenum">
              <a:rPr lang="tr-TR" smtClean="0"/>
              <a:t>‹#›</a:t>
            </a:fld>
            <a:endParaRPr lang="tr-TR"/>
          </a:p>
        </p:txBody>
      </p:sp>
    </p:spTree>
    <p:extLst>
      <p:ext uri="{BB962C8B-B14F-4D97-AF65-F5344CB8AC3E}">
        <p14:creationId xmlns:p14="http://schemas.microsoft.com/office/powerpoint/2010/main" val="3315510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341CA74A-DBD4-47F6-AA6F-B7E7ECDC93DE}" type="datetime1">
              <a:rPr lang="tr-TR" smtClean="0"/>
              <a:t>12.03.2021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5F95A43-2763-4C31-A130-22ED2A47608D}" type="slidenum">
              <a:rPr lang="tr-TR" smtClean="0"/>
              <a:t>‹#›</a:t>
            </a:fld>
            <a:endParaRPr lang="tr-TR"/>
          </a:p>
        </p:txBody>
      </p:sp>
    </p:spTree>
    <p:extLst>
      <p:ext uri="{BB962C8B-B14F-4D97-AF65-F5344CB8AC3E}">
        <p14:creationId xmlns:p14="http://schemas.microsoft.com/office/powerpoint/2010/main" val="2014677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1787E-DED9-4F96-AD77-8DCF119A1101}" type="datetime1">
              <a:rPr lang="tr-TR" smtClean="0"/>
              <a:t>12.03.2021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5F95A43-2763-4C31-A130-22ED2A47608D}" type="slidenum">
              <a:rPr lang="tr-TR" smtClean="0"/>
              <a:t>‹#›</a:t>
            </a:fld>
            <a:endParaRPr lang="tr-TR"/>
          </a:p>
        </p:txBody>
      </p:sp>
    </p:spTree>
    <p:extLst>
      <p:ext uri="{BB962C8B-B14F-4D97-AF65-F5344CB8AC3E}">
        <p14:creationId xmlns:p14="http://schemas.microsoft.com/office/powerpoint/2010/main" val="2052242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3CBC4C-727B-4A1F-A8D8-A28A68BBE013}" type="datetime1">
              <a:rPr lang="tr-TR" smtClean="0"/>
              <a:t>12.03.2021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F95A43-2763-4C31-A130-22ED2A47608D}" type="slidenum">
              <a:rPr lang="tr-TR" smtClean="0"/>
              <a:t>‹#›</a:t>
            </a:fld>
            <a:endParaRPr lang="tr-TR"/>
          </a:p>
        </p:txBody>
      </p:sp>
    </p:spTree>
    <p:extLst>
      <p:ext uri="{BB962C8B-B14F-4D97-AF65-F5344CB8AC3E}">
        <p14:creationId xmlns:p14="http://schemas.microsoft.com/office/powerpoint/2010/main" val="2630754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EA2521F-5FD9-4F6F-B8C1-673459B21535}" type="datetime1">
              <a:rPr lang="tr-TR" smtClean="0"/>
              <a:t>12.03.2021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F95A43-2763-4C31-A130-22ED2A47608D}" type="slidenum">
              <a:rPr lang="tr-TR" smtClean="0"/>
              <a:t>‹#›</a:t>
            </a:fld>
            <a:endParaRPr lang="tr-TR"/>
          </a:p>
        </p:txBody>
      </p:sp>
    </p:spTree>
    <p:extLst>
      <p:ext uri="{BB962C8B-B14F-4D97-AF65-F5344CB8AC3E}">
        <p14:creationId xmlns:p14="http://schemas.microsoft.com/office/powerpoint/2010/main" val="343850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1163BA-1B38-4350-862C-A4255BEA0335}" type="datetime1">
              <a:rPr lang="tr-TR" smtClean="0"/>
              <a:t>12.03.2021</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F95A43-2763-4C31-A130-22ED2A47608D}" type="slidenum">
              <a:rPr lang="tr-TR" smtClean="0"/>
              <a:t>‹#›</a:t>
            </a:fld>
            <a:endParaRPr lang="tr-TR"/>
          </a:p>
        </p:txBody>
      </p:sp>
    </p:spTree>
    <p:extLst>
      <p:ext uri="{BB962C8B-B14F-4D97-AF65-F5344CB8AC3E}">
        <p14:creationId xmlns:p14="http://schemas.microsoft.com/office/powerpoint/2010/main" val="1242467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forms/d/1L_yakrkedfjqRCrCtX93u6J0uuYs163TbLTTDJT5e1c/edit" TargetMode="External"/><Relationship Id="rId2" Type="http://schemas.openxmlformats.org/officeDocument/2006/relationships/hyperlink" Target="https://docs.google.com/forms/d/16PdBYlom46ITnWb5x1hUcPVng6lp4zqVGIXG0nKRQxk/edit"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forms/d/1KoICFFxvqd7wCG4woCw4XK_lYhS-W6N25Et9K8bEZQY/edit" TargetMode="External"/><Relationship Id="rId2" Type="http://schemas.openxmlformats.org/officeDocument/2006/relationships/hyperlink" Target="https://docs.google.com/forms/d/16PdBYlom46ITnWb5x1hUcPVng6lp4zqVGIXG0nKRQxk/edi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hemsirelik.akdeniz.edu.tr/"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aves.akdeniz.edu.tr/kadaydemir/"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ks.akdeniz.edu.tr/ogrenci-burs-ve-sosyal-hizmetler-uygulama-yonergesi"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ks.akdeniz.edu.tr/ogrenci-topluluklari-a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214;&#286;RENC&#304;%20B&#304;L&#304;MSEL%20ARA&#350;TIRMA%20BA&#350;VURU%20FORMU%20(EK-6).docx"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uio.akdeniz.edu.tr/farabi-degisim-programi/" TargetMode="External"/><Relationship Id="rId2" Type="http://schemas.openxmlformats.org/officeDocument/2006/relationships/hyperlink" Target="http://uio.akdeniz.edu.tr/erasmus-programi/" TargetMode="External"/><Relationship Id="rId1" Type="http://schemas.openxmlformats.org/officeDocument/2006/relationships/slideLayout" Target="../slideLayouts/slideLayout2.xml"/><Relationship Id="rId5" Type="http://schemas.openxmlformats.org/officeDocument/2006/relationships/hyperlink" Target="http://uio.akdeniz.edu.tr/mevlana-degisim-programi/mevlana-degisim-programi-ulkeleri/" TargetMode="External"/><Relationship Id="rId4" Type="http://schemas.openxmlformats.org/officeDocument/2006/relationships/hyperlink" Target="http://uio.akdeniz.edu.tr/free-mover-programi/"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D4EB58-3C96-4343-88C0-49FFE35B2FE0}"/>
              </a:ext>
            </a:extLst>
          </p:cNvPr>
          <p:cNvSpPr>
            <a:spLocks noGrp="1"/>
          </p:cNvSpPr>
          <p:nvPr>
            <p:ph type="ctrTitle"/>
          </p:nvPr>
        </p:nvSpPr>
        <p:spPr>
          <a:xfrm>
            <a:off x="1021291" y="1343025"/>
            <a:ext cx="8475133" cy="1866900"/>
          </a:xfrm>
        </p:spPr>
        <p:txBody>
          <a:bodyPr/>
          <a:lstStyle/>
          <a:p>
            <a:pPr algn="ctr"/>
            <a:r>
              <a:rPr kumimoji="0" lang="tr-TR" sz="3200" b="0" i="0" u="none" strike="noStrike" kern="1200" cap="none" spc="0" normalizeH="0" baseline="0" noProof="0" dirty="0">
                <a:ln>
                  <a:noFill/>
                </a:ln>
                <a:solidFill>
                  <a:prstClr val="black"/>
                </a:solidFill>
                <a:effectLst/>
                <a:uLnTx/>
                <a:uFillTx/>
                <a:latin typeface="Calibri"/>
                <a:ea typeface="+mj-ea"/>
                <a:cs typeface="+mj-cs"/>
              </a:rPr>
              <a:t>AKDENİZ ÜNİVERSİTESİ  HEMŞİRELİK FAKÜLTESİ </a:t>
            </a:r>
            <a:br>
              <a:rPr kumimoji="0" lang="tr-TR" sz="3200" b="0" i="0" u="none" strike="noStrike" kern="1200" cap="none" spc="0" normalizeH="0" baseline="0" noProof="0" dirty="0">
                <a:ln>
                  <a:noFill/>
                </a:ln>
                <a:solidFill>
                  <a:prstClr val="black"/>
                </a:solidFill>
                <a:effectLst/>
                <a:uLnTx/>
                <a:uFillTx/>
                <a:latin typeface="Calibri"/>
                <a:ea typeface="+mj-ea"/>
                <a:cs typeface="+mj-cs"/>
              </a:rPr>
            </a:br>
            <a:r>
              <a:rPr kumimoji="0" lang="tr-TR" sz="3200" b="0" i="0" u="none" strike="noStrike" kern="1200" cap="none" spc="0" normalizeH="0" baseline="0" noProof="0" dirty="0">
                <a:ln>
                  <a:noFill/>
                </a:ln>
                <a:solidFill>
                  <a:prstClr val="black"/>
                </a:solidFill>
                <a:effectLst/>
                <a:uLnTx/>
                <a:uFillTx/>
                <a:latin typeface="Calibri"/>
                <a:ea typeface="+mj-ea"/>
                <a:cs typeface="+mj-cs"/>
              </a:rPr>
              <a:t>2020-2021 EĞİTİM ÖĞRETİM YILI BAHAR DÖNEMİ </a:t>
            </a:r>
            <a:br>
              <a:rPr kumimoji="0" lang="tr-TR" sz="3200" b="0" i="0" u="none" strike="noStrike" kern="1200" cap="none" spc="0" normalizeH="0" baseline="0" noProof="0" dirty="0">
                <a:ln>
                  <a:noFill/>
                </a:ln>
                <a:solidFill>
                  <a:prstClr val="black"/>
                </a:solidFill>
                <a:effectLst/>
                <a:uLnTx/>
                <a:uFillTx/>
                <a:latin typeface="Calibri"/>
                <a:ea typeface="+mj-ea"/>
                <a:cs typeface="+mj-cs"/>
              </a:rPr>
            </a:br>
            <a:r>
              <a:rPr kumimoji="0" lang="tr-TR" sz="3200" b="0" i="0" u="none" strike="noStrike" kern="1200" cap="none" spc="0" normalizeH="0" baseline="0" noProof="0" dirty="0">
                <a:ln>
                  <a:noFill/>
                </a:ln>
                <a:solidFill>
                  <a:prstClr val="black"/>
                </a:solidFill>
                <a:effectLst/>
                <a:uLnTx/>
                <a:uFillTx/>
                <a:latin typeface="Calibri"/>
                <a:ea typeface="+mj-ea"/>
                <a:cs typeface="+mj-cs"/>
              </a:rPr>
              <a:t>AKRAN YÖNDERLİK PROGRAMI EĞİTİMİ </a:t>
            </a:r>
            <a:endParaRPr lang="tr-TR" sz="3200" dirty="0"/>
          </a:p>
        </p:txBody>
      </p:sp>
      <p:sp>
        <p:nvSpPr>
          <p:cNvPr id="3" name="Alt Başlık 2">
            <a:extLst>
              <a:ext uri="{FF2B5EF4-FFF2-40B4-BE49-F238E27FC236}">
                <a16:creationId xmlns:a16="http://schemas.microsoft.com/office/drawing/2014/main" id="{40CE7A19-7764-442F-A866-E3312DA24885}"/>
              </a:ext>
            </a:extLst>
          </p:cNvPr>
          <p:cNvSpPr>
            <a:spLocks noGrp="1"/>
          </p:cNvSpPr>
          <p:nvPr>
            <p:ph type="subTitle" idx="1"/>
          </p:nvPr>
        </p:nvSpPr>
        <p:spPr>
          <a:xfrm>
            <a:off x="1021291" y="3898240"/>
            <a:ext cx="8475133" cy="2124073"/>
          </a:xfrm>
        </p:spPr>
        <p:txBody>
          <a:bodyPr>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600" b="0" i="0" u="none" strike="noStrike" kern="1200" cap="none" spc="0" normalizeH="0" baseline="0" noProof="0" dirty="0">
                <a:ln>
                  <a:noFill/>
                </a:ln>
                <a:solidFill>
                  <a:prstClr val="black"/>
                </a:solidFill>
                <a:effectLst/>
                <a:uLnTx/>
                <a:uFillTx/>
                <a:latin typeface="Calibri"/>
                <a:ea typeface="+mn-ea"/>
                <a:cs typeface="+mn-cs"/>
              </a:rPr>
              <a:t>ÖĞRENCİ UYUM VE GELİŞTİRME KOMİSYONU</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tr-TR" sz="2600" b="1" dirty="0">
                <a:solidFill>
                  <a:prstClr val="black"/>
                </a:solidFill>
                <a:latin typeface="Calibri"/>
              </a:rPr>
              <a:t>Hazırlayanlar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600" b="0" i="0" u="none" strike="noStrike" kern="1200" cap="none" spc="0" normalizeH="0" baseline="0" noProof="0" dirty="0" err="1">
                <a:ln>
                  <a:noFill/>
                </a:ln>
                <a:solidFill>
                  <a:prstClr val="black"/>
                </a:solidFill>
                <a:effectLst/>
                <a:uLnTx/>
                <a:uFillTx/>
                <a:latin typeface="Calibri"/>
                <a:ea typeface="+mn-ea"/>
                <a:cs typeface="+mn-cs"/>
              </a:rPr>
              <a:t>Öğr</a:t>
            </a:r>
            <a:r>
              <a:rPr kumimoji="0" lang="tr-TR" sz="2600" b="0" i="0" u="none" strike="noStrike" kern="1200" cap="none" spc="0" normalizeH="0" baseline="0" noProof="0" dirty="0">
                <a:ln>
                  <a:noFill/>
                </a:ln>
                <a:solidFill>
                  <a:prstClr val="black"/>
                </a:solidFill>
                <a:effectLst/>
                <a:uLnTx/>
                <a:uFillTx/>
                <a:latin typeface="Calibri"/>
                <a:ea typeface="+mn-ea"/>
                <a:cs typeface="+mn-cs"/>
              </a:rPr>
              <a:t>. Gör. Nilüfer TOK YANIK</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600" b="0" i="0" u="none" strike="noStrike" kern="1200" cap="none" spc="0" normalizeH="0" baseline="0" noProof="0" dirty="0" err="1">
                <a:ln>
                  <a:noFill/>
                </a:ln>
                <a:solidFill>
                  <a:prstClr val="black"/>
                </a:solidFill>
                <a:effectLst/>
                <a:uLnTx/>
                <a:uFillTx/>
                <a:latin typeface="Calibri"/>
                <a:ea typeface="+mn-ea"/>
                <a:cs typeface="+mn-cs"/>
              </a:rPr>
              <a:t>Araş</a:t>
            </a:r>
            <a:r>
              <a:rPr kumimoji="0" lang="tr-TR" sz="2600" b="0" i="0" u="none" strike="noStrike" kern="1200" cap="none" spc="0" normalizeH="0" baseline="0" noProof="0" dirty="0">
                <a:ln>
                  <a:noFill/>
                </a:ln>
                <a:solidFill>
                  <a:prstClr val="black"/>
                </a:solidFill>
                <a:effectLst/>
                <a:uLnTx/>
                <a:uFillTx/>
                <a:latin typeface="Calibri"/>
                <a:ea typeface="+mn-ea"/>
                <a:cs typeface="+mn-cs"/>
              </a:rPr>
              <a:t>. Gör. Nazlı ÖZTÜRK</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600" b="0" i="0" u="none" strike="noStrike" kern="1200" cap="none" spc="0" normalizeH="0" baseline="0" noProof="0" dirty="0" err="1">
                <a:ln>
                  <a:noFill/>
                </a:ln>
                <a:solidFill>
                  <a:prstClr val="black"/>
                </a:solidFill>
                <a:effectLst/>
                <a:uLnTx/>
                <a:uFillTx/>
                <a:latin typeface="Calibri"/>
                <a:ea typeface="+mn-ea"/>
                <a:cs typeface="+mn-cs"/>
              </a:rPr>
              <a:t>Araş</a:t>
            </a:r>
            <a:r>
              <a:rPr kumimoji="0" lang="tr-TR" sz="2600" b="0" i="0" u="none" strike="noStrike" kern="1200" cap="none" spc="0" normalizeH="0" baseline="0" noProof="0" dirty="0">
                <a:ln>
                  <a:noFill/>
                </a:ln>
                <a:solidFill>
                  <a:prstClr val="black"/>
                </a:solidFill>
                <a:effectLst/>
                <a:uLnTx/>
                <a:uFillTx/>
                <a:latin typeface="Calibri"/>
                <a:ea typeface="+mn-ea"/>
                <a:cs typeface="+mn-cs"/>
              </a:rPr>
              <a:t>. Gör. Merve İPEK ŞIKLAROĞLU</a:t>
            </a:r>
          </a:p>
          <a:p>
            <a:endParaRPr lang="tr-TR" dirty="0"/>
          </a:p>
        </p:txBody>
      </p:sp>
      <p:sp>
        <p:nvSpPr>
          <p:cNvPr id="4" name="Veri Yer Tutucusu 3">
            <a:extLst>
              <a:ext uri="{FF2B5EF4-FFF2-40B4-BE49-F238E27FC236}">
                <a16:creationId xmlns:a16="http://schemas.microsoft.com/office/drawing/2014/main" id="{3A1ECE60-1529-446B-82D4-12ABAC047D4A}"/>
              </a:ext>
            </a:extLst>
          </p:cNvPr>
          <p:cNvSpPr>
            <a:spLocks noGrp="1"/>
          </p:cNvSpPr>
          <p:nvPr>
            <p:ph type="dt" sz="half" idx="10"/>
          </p:nvPr>
        </p:nvSpPr>
        <p:spPr/>
        <p:txBody>
          <a:bodyPr/>
          <a:lstStyle/>
          <a:p>
            <a:fld id="{324E3927-08A1-4771-B5AE-1C467EAC6F8B}" type="datetime1">
              <a:rPr lang="tr-TR" smtClean="0"/>
              <a:t>12.03.2021</a:t>
            </a:fld>
            <a:endParaRPr lang="tr-TR"/>
          </a:p>
        </p:txBody>
      </p:sp>
      <p:sp>
        <p:nvSpPr>
          <p:cNvPr id="5" name="Slayt Numarası Yer Tutucusu 4">
            <a:extLst>
              <a:ext uri="{FF2B5EF4-FFF2-40B4-BE49-F238E27FC236}">
                <a16:creationId xmlns:a16="http://schemas.microsoft.com/office/drawing/2014/main" id="{783C11F9-B209-4A2C-B0AA-18DC68920983}"/>
              </a:ext>
            </a:extLst>
          </p:cNvPr>
          <p:cNvSpPr>
            <a:spLocks noGrp="1"/>
          </p:cNvSpPr>
          <p:nvPr>
            <p:ph type="sldNum" sz="quarter" idx="12"/>
          </p:nvPr>
        </p:nvSpPr>
        <p:spPr/>
        <p:txBody>
          <a:bodyPr/>
          <a:lstStyle/>
          <a:p>
            <a:fld id="{D5F95A43-2763-4C31-A130-22ED2A47608D}" type="slidenum">
              <a:rPr lang="tr-TR" smtClean="0"/>
              <a:t>1</a:t>
            </a:fld>
            <a:endParaRPr lang="tr-TR"/>
          </a:p>
        </p:txBody>
      </p:sp>
    </p:spTree>
    <p:extLst>
      <p:ext uri="{BB962C8B-B14F-4D97-AF65-F5344CB8AC3E}">
        <p14:creationId xmlns:p14="http://schemas.microsoft.com/office/powerpoint/2010/main" val="3496830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8C2006-7E03-4F74-ABE4-FECB085E5BB6}"/>
              </a:ext>
            </a:extLst>
          </p:cNvPr>
          <p:cNvSpPr>
            <a:spLocks noGrp="1"/>
          </p:cNvSpPr>
          <p:nvPr>
            <p:ph type="title"/>
          </p:nvPr>
        </p:nvSpPr>
        <p:spPr>
          <a:solidFill>
            <a:schemeClr val="accent1">
              <a:lumMod val="20000"/>
              <a:lumOff val="80000"/>
            </a:schemeClr>
          </a:solidFill>
        </p:spPr>
        <p:txBody>
          <a:bodyPr/>
          <a:lstStyle/>
          <a:p>
            <a:r>
              <a:rPr lang="tr-TR" dirty="0">
                <a:solidFill>
                  <a:prstClr val="black"/>
                </a:solidFill>
                <a:latin typeface="Calibri"/>
                <a:ea typeface="+mn-ea"/>
                <a:cs typeface="+mn-cs"/>
              </a:rPr>
              <a:t>Akran </a:t>
            </a:r>
            <a:r>
              <a:rPr lang="tr-TR" dirty="0" err="1">
                <a:solidFill>
                  <a:prstClr val="black"/>
                </a:solidFill>
                <a:latin typeface="Calibri"/>
                <a:ea typeface="+mn-ea"/>
                <a:cs typeface="+mn-cs"/>
              </a:rPr>
              <a:t>yönderliği</a:t>
            </a:r>
            <a:r>
              <a:rPr lang="tr-TR" dirty="0">
                <a:solidFill>
                  <a:prstClr val="black"/>
                </a:solidFill>
                <a:latin typeface="Calibri"/>
                <a:ea typeface="+mn-ea"/>
                <a:cs typeface="+mn-cs"/>
              </a:rPr>
              <a:t>, </a:t>
            </a:r>
            <a:endParaRPr lang="tr-TR" dirty="0"/>
          </a:p>
        </p:txBody>
      </p:sp>
      <p:sp>
        <p:nvSpPr>
          <p:cNvPr id="3" name="İçerik Yer Tutucusu 2">
            <a:extLst>
              <a:ext uri="{FF2B5EF4-FFF2-40B4-BE49-F238E27FC236}">
                <a16:creationId xmlns:a16="http://schemas.microsoft.com/office/drawing/2014/main" id="{2332DE56-0A5A-4D73-951A-E1B6357A86ED}"/>
              </a:ext>
            </a:extLst>
          </p:cNvPr>
          <p:cNvSpPr>
            <a:spLocks noGrp="1"/>
          </p:cNvSpPr>
          <p:nvPr>
            <p:ph idx="1"/>
          </p:nvPr>
        </p:nvSpPr>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Öğrenci refahını artırabilecek akademik ve </a:t>
            </a:r>
            <a:r>
              <a:rPr kumimoji="0" lang="tr-TR" sz="2800" b="0" i="0" u="none" strike="noStrike" kern="1200" cap="none" spc="0" normalizeH="0" baseline="0" noProof="0" dirty="0" err="1">
                <a:ln>
                  <a:noFill/>
                </a:ln>
                <a:solidFill>
                  <a:prstClr val="black"/>
                </a:solidFill>
                <a:effectLst/>
                <a:uLnTx/>
                <a:uFillTx/>
                <a:latin typeface="Calibri"/>
                <a:ea typeface="+mn-ea"/>
                <a:cs typeface="+mn-cs"/>
              </a:rPr>
              <a:t>psikososyal</a:t>
            </a:r>
            <a:r>
              <a:rPr kumimoji="0" lang="tr-TR" sz="2800" b="0" i="0" u="none" strike="noStrike" kern="1200" cap="none" spc="0" normalizeH="0" baseline="0" noProof="0" dirty="0">
                <a:ln>
                  <a:noFill/>
                </a:ln>
                <a:solidFill>
                  <a:prstClr val="black"/>
                </a:solidFill>
                <a:effectLst/>
                <a:uLnTx/>
                <a:uFillTx/>
                <a:latin typeface="Calibri"/>
                <a:ea typeface="+mn-ea"/>
                <a:cs typeface="+mn-cs"/>
              </a:rPr>
              <a:t> destek sağlar ve hemşirelik bölümüne yeni başlayan öğrencilerin bu zorluklarla baş etme becerilerini arttırarak mesleğe ve üniversiteye uyum süreçlerini hızlandırmada yardımcı olmaktadır.</a:t>
            </a:r>
          </a:p>
          <a:p>
            <a:endParaRPr lang="tr-TR" dirty="0"/>
          </a:p>
        </p:txBody>
      </p:sp>
      <p:sp>
        <p:nvSpPr>
          <p:cNvPr id="4" name="Veri Yer Tutucusu 3">
            <a:extLst>
              <a:ext uri="{FF2B5EF4-FFF2-40B4-BE49-F238E27FC236}">
                <a16:creationId xmlns:a16="http://schemas.microsoft.com/office/drawing/2014/main" id="{3A30CD5B-09E0-498C-AF12-CAB46AA3A2A9}"/>
              </a:ext>
            </a:extLst>
          </p:cNvPr>
          <p:cNvSpPr>
            <a:spLocks noGrp="1"/>
          </p:cNvSpPr>
          <p:nvPr>
            <p:ph type="dt" sz="half" idx="10"/>
          </p:nvPr>
        </p:nvSpPr>
        <p:spPr/>
        <p:txBody>
          <a:bodyPr/>
          <a:lstStyle/>
          <a:p>
            <a:fld id="{181D89CE-6687-4765-9240-F7EDE4F8FF3B}" type="datetime1">
              <a:rPr lang="tr-TR" smtClean="0"/>
              <a:t>12.03.2021</a:t>
            </a:fld>
            <a:endParaRPr lang="tr-TR"/>
          </a:p>
        </p:txBody>
      </p:sp>
      <p:sp>
        <p:nvSpPr>
          <p:cNvPr id="5" name="Slayt Numarası Yer Tutucusu 4">
            <a:extLst>
              <a:ext uri="{FF2B5EF4-FFF2-40B4-BE49-F238E27FC236}">
                <a16:creationId xmlns:a16="http://schemas.microsoft.com/office/drawing/2014/main" id="{40750464-AF44-4DCB-893C-93A5ED9079BE}"/>
              </a:ext>
            </a:extLst>
          </p:cNvPr>
          <p:cNvSpPr>
            <a:spLocks noGrp="1"/>
          </p:cNvSpPr>
          <p:nvPr>
            <p:ph type="sldNum" sz="quarter" idx="12"/>
          </p:nvPr>
        </p:nvSpPr>
        <p:spPr/>
        <p:txBody>
          <a:bodyPr/>
          <a:lstStyle/>
          <a:p>
            <a:fld id="{D5F95A43-2763-4C31-A130-22ED2A47608D}" type="slidenum">
              <a:rPr lang="tr-TR" smtClean="0"/>
              <a:t>10</a:t>
            </a:fld>
            <a:endParaRPr lang="tr-TR"/>
          </a:p>
        </p:txBody>
      </p:sp>
      <p:sp>
        <p:nvSpPr>
          <p:cNvPr id="6" name="Alt Bilgi Yer Tutucusu 5">
            <a:extLst>
              <a:ext uri="{FF2B5EF4-FFF2-40B4-BE49-F238E27FC236}">
                <a16:creationId xmlns:a16="http://schemas.microsoft.com/office/drawing/2014/main" id="{E44BA86F-ABAD-4D41-AF20-76E6B8910243}"/>
              </a:ext>
            </a:extLst>
          </p:cNvPr>
          <p:cNvSpPr>
            <a:spLocks noGrp="1"/>
          </p:cNvSpPr>
          <p:nvPr>
            <p:ph type="ftr" sz="quarter" idx="11"/>
          </p:nvPr>
        </p:nvSpPr>
        <p:spPr>
          <a:xfrm>
            <a:off x="677334" y="5724525"/>
            <a:ext cx="7647516" cy="828674"/>
          </a:xfrm>
        </p:spPr>
        <p:txBody>
          <a:bodyPr/>
          <a:lstStyle/>
          <a:p>
            <a:r>
              <a:rPr lang="en-US" dirty="0" err="1"/>
              <a:t>Seshabela</a:t>
            </a:r>
            <a:r>
              <a:rPr lang="en-US" dirty="0"/>
              <a:t>, H., </a:t>
            </a:r>
            <a:r>
              <a:rPr lang="en-US" dirty="0" err="1"/>
              <a:t>Havenga</a:t>
            </a:r>
            <a:r>
              <a:rPr lang="en-US" dirty="0"/>
              <a:t>, Y., &amp; de </a:t>
            </a:r>
            <a:r>
              <a:rPr lang="en-US" dirty="0" err="1"/>
              <a:t>Swardt</a:t>
            </a:r>
            <a:r>
              <a:rPr lang="en-US" dirty="0"/>
              <a:t>, H. C. (2020). Nursing student peer mentorship: the importance of professional relationships. Africa Journal of Nursing and Midwifery, 22(1), 17-pages.</a:t>
            </a:r>
            <a:endParaRPr lang="tr-TR" dirty="0"/>
          </a:p>
          <a:p>
            <a:r>
              <a:rPr lang="en-US" dirty="0"/>
              <a:t>Raymond, J. M., &amp; Sheppard, K. (2018). Effects of peer mentoring on nursing students’ perceived stress, sense of belonging, self-efficacy and loneliness. Journal of Nursing Education and Practice, 8(1), 16-23.</a:t>
            </a:r>
          </a:p>
          <a:p>
            <a:endParaRPr lang="en-US" dirty="0"/>
          </a:p>
          <a:p>
            <a:endParaRPr lang="tr-TR" dirty="0"/>
          </a:p>
        </p:txBody>
      </p:sp>
    </p:spTree>
    <p:extLst>
      <p:ext uri="{BB962C8B-B14F-4D97-AF65-F5344CB8AC3E}">
        <p14:creationId xmlns:p14="http://schemas.microsoft.com/office/powerpoint/2010/main" val="2605693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73BF5BF-3144-4094-A9CB-1E2D0B35A2E4}"/>
              </a:ext>
            </a:extLst>
          </p:cNvPr>
          <p:cNvSpPr>
            <a:spLocks noGrp="1"/>
          </p:cNvSpPr>
          <p:nvPr>
            <p:ph idx="1"/>
          </p:nvPr>
        </p:nvSpPr>
        <p:spPr>
          <a:xfrm>
            <a:off x="531368" y="1084264"/>
            <a:ext cx="9031731" cy="3880773"/>
          </a:xfrm>
        </p:spPr>
        <p:txBody>
          <a:bodyPr>
            <a:normAutofit fontScale="925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Literatürde akran </a:t>
            </a:r>
            <a:r>
              <a:rPr kumimoji="0" lang="tr-TR" sz="2800" b="0" i="0" u="none" strike="noStrike" kern="1200" cap="none" spc="0" normalizeH="0" baseline="0" noProof="0" dirty="0" err="1">
                <a:ln>
                  <a:noFill/>
                </a:ln>
                <a:solidFill>
                  <a:prstClr val="black"/>
                </a:solidFill>
                <a:effectLst/>
                <a:uLnTx/>
                <a:uFillTx/>
                <a:latin typeface="Calibri"/>
                <a:ea typeface="+mn-ea"/>
                <a:cs typeface="+mn-cs"/>
              </a:rPr>
              <a:t>yönderliğinin</a:t>
            </a:r>
            <a:r>
              <a:rPr kumimoji="0" lang="tr-TR" sz="2800" b="0" i="0" u="none" strike="noStrike" kern="1200" cap="none" spc="0" normalizeH="0" baseline="0" noProof="0" dirty="0">
                <a:ln>
                  <a:noFill/>
                </a:ln>
                <a:solidFill>
                  <a:prstClr val="black"/>
                </a:solidFill>
                <a:effectLst/>
                <a:uLnTx/>
                <a:uFillTx/>
                <a:latin typeface="Calibri"/>
                <a:ea typeface="+mn-ea"/>
                <a:cs typeface="+mn-cs"/>
              </a:rPr>
              <a:t> hemşirelik öğrencilerinin  stres ve yalnızlık düzeyini azalttığına, öz-yeterlik ve psikolojik aidiyet duygularını artırdığına ilişkin çalışmalar mevcuttur.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Ayrıca akran </a:t>
            </a:r>
            <a:r>
              <a:rPr kumimoji="0" lang="tr-TR" sz="2800" b="0" i="0" u="none" strike="noStrike" kern="1200" cap="none" spc="0" normalizeH="0" baseline="0" noProof="0" dirty="0" err="1">
                <a:ln>
                  <a:noFill/>
                </a:ln>
                <a:solidFill>
                  <a:prstClr val="black"/>
                </a:solidFill>
                <a:effectLst/>
                <a:uLnTx/>
                <a:uFillTx/>
                <a:latin typeface="Calibri"/>
                <a:ea typeface="+mn-ea"/>
                <a:cs typeface="+mn-cs"/>
              </a:rPr>
              <a:t>yönderliği</a:t>
            </a:r>
            <a:r>
              <a:rPr kumimoji="0" lang="tr-TR" sz="2800" b="0" i="0" u="none" strike="noStrike" kern="1200" cap="none" spc="0" normalizeH="0" baseline="0" noProof="0" dirty="0">
                <a:ln>
                  <a:noFill/>
                </a:ln>
                <a:solidFill>
                  <a:prstClr val="black"/>
                </a:solidFill>
                <a:effectLst/>
                <a:uLnTx/>
                <a:uFillTx/>
                <a:latin typeface="Calibri"/>
                <a:ea typeface="+mn-ea"/>
                <a:cs typeface="+mn-cs"/>
              </a:rPr>
              <a:t> yapan öğrencilerin yapmayanlara göre akademik başarısının daha yüksek olduğu bildirilmiştir.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Akran </a:t>
            </a:r>
            <a:r>
              <a:rPr kumimoji="0" lang="tr-TR" sz="2800" b="0" i="0" u="none" strike="noStrike" kern="1200" cap="none" spc="0" normalizeH="0" baseline="0" noProof="0" dirty="0" err="1">
                <a:ln>
                  <a:noFill/>
                </a:ln>
                <a:solidFill>
                  <a:prstClr val="black"/>
                </a:solidFill>
                <a:effectLst/>
                <a:uLnTx/>
                <a:uFillTx/>
                <a:latin typeface="Calibri"/>
                <a:ea typeface="+mn-ea"/>
                <a:cs typeface="+mn-cs"/>
              </a:rPr>
              <a:t>yönderliği</a:t>
            </a:r>
            <a:r>
              <a:rPr kumimoji="0" lang="tr-TR" sz="2800" b="0" i="0" u="none" strike="noStrike" kern="1200" cap="none" spc="0" normalizeH="0" baseline="0" noProof="0" dirty="0">
                <a:ln>
                  <a:noFill/>
                </a:ln>
                <a:solidFill>
                  <a:prstClr val="black"/>
                </a:solidFill>
                <a:effectLst/>
                <a:uLnTx/>
                <a:uFillTx/>
                <a:latin typeface="Calibri"/>
                <a:ea typeface="+mn-ea"/>
                <a:cs typeface="+mn-cs"/>
              </a:rPr>
              <a:t> özellikle hemşirelik öğrencilerinin kritik düşünme ve problem çözme becerilerinin gelişmesine katkıda bulunmaktadır. </a:t>
            </a:r>
          </a:p>
          <a:p>
            <a:endParaRPr lang="tr-TR" dirty="0"/>
          </a:p>
        </p:txBody>
      </p:sp>
      <p:sp>
        <p:nvSpPr>
          <p:cNvPr id="4" name="Veri Yer Tutucusu 3">
            <a:extLst>
              <a:ext uri="{FF2B5EF4-FFF2-40B4-BE49-F238E27FC236}">
                <a16:creationId xmlns:a16="http://schemas.microsoft.com/office/drawing/2014/main" id="{13E6034A-25C6-45DD-9AFE-65AF83F17EE4}"/>
              </a:ext>
            </a:extLst>
          </p:cNvPr>
          <p:cNvSpPr>
            <a:spLocks noGrp="1"/>
          </p:cNvSpPr>
          <p:nvPr>
            <p:ph type="dt" sz="half" idx="10"/>
          </p:nvPr>
        </p:nvSpPr>
        <p:spPr/>
        <p:txBody>
          <a:bodyPr/>
          <a:lstStyle/>
          <a:p>
            <a:fld id="{93B7E61C-0292-4131-84EF-420B132111EB}" type="datetime1">
              <a:rPr lang="tr-TR" smtClean="0"/>
              <a:t>12.03.2021</a:t>
            </a:fld>
            <a:endParaRPr lang="tr-TR"/>
          </a:p>
        </p:txBody>
      </p:sp>
      <p:sp>
        <p:nvSpPr>
          <p:cNvPr id="5" name="Slayt Numarası Yer Tutucusu 4">
            <a:extLst>
              <a:ext uri="{FF2B5EF4-FFF2-40B4-BE49-F238E27FC236}">
                <a16:creationId xmlns:a16="http://schemas.microsoft.com/office/drawing/2014/main" id="{0BBFA913-B054-4E62-AC5B-9F4D6ABF43A4}"/>
              </a:ext>
            </a:extLst>
          </p:cNvPr>
          <p:cNvSpPr>
            <a:spLocks noGrp="1"/>
          </p:cNvSpPr>
          <p:nvPr>
            <p:ph type="sldNum" sz="quarter" idx="12"/>
          </p:nvPr>
        </p:nvSpPr>
        <p:spPr/>
        <p:txBody>
          <a:bodyPr/>
          <a:lstStyle/>
          <a:p>
            <a:fld id="{D5F95A43-2763-4C31-A130-22ED2A47608D}" type="slidenum">
              <a:rPr lang="tr-TR" smtClean="0"/>
              <a:t>11</a:t>
            </a:fld>
            <a:endParaRPr lang="tr-TR"/>
          </a:p>
        </p:txBody>
      </p:sp>
      <p:sp>
        <p:nvSpPr>
          <p:cNvPr id="6" name="Alt Bilgi Yer Tutucusu 5">
            <a:extLst>
              <a:ext uri="{FF2B5EF4-FFF2-40B4-BE49-F238E27FC236}">
                <a16:creationId xmlns:a16="http://schemas.microsoft.com/office/drawing/2014/main" id="{618A31C2-BA86-4BCE-B95D-DC8E562D6A2C}"/>
              </a:ext>
            </a:extLst>
          </p:cNvPr>
          <p:cNvSpPr>
            <a:spLocks noGrp="1"/>
          </p:cNvSpPr>
          <p:nvPr>
            <p:ph type="ftr" sz="quarter" idx="11"/>
          </p:nvPr>
        </p:nvSpPr>
        <p:spPr>
          <a:xfrm>
            <a:off x="677333" y="5695950"/>
            <a:ext cx="8304741" cy="710537"/>
          </a:xfrm>
        </p:spPr>
        <p:txBody>
          <a:bodyPr/>
          <a:lstStyle/>
          <a:p>
            <a:r>
              <a:rPr lang="en-US" dirty="0"/>
              <a:t>Raymond, J. M., &amp; Sheppard, K. (2018). Effects of peer mentoring on nursing students’ perceived stress, sense of belonging, self-efficacy and loneliness. Journal of Nursing Education and Practice, 8(1), 16-23.</a:t>
            </a:r>
            <a:endParaRPr lang="tr-TR" dirty="0"/>
          </a:p>
          <a:p>
            <a:r>
              <a:rPr lang="en-US" dirty="0"/>
              <a:t>Dube, B. M., Omari, M. N., &amp; </a:t>
            </a:r>
            <a:r>
              <a:rPr lang="en-US" dirty="0" err="1"/>
              <a:t>Harerimana</a:t>
            </a:r>
            <a:r>
              <a:rPr lang="en-US" dirty="0"/>
              <a:t>, A. (2018). Nursing Students and Peer Mentoring in a Nursing College: Perceived Benefits and Supports. J </a:t>
            </a:r>
            <a:r>
              <a:rPr lang="en-US" dirty="0" err="1"/>
              <a:t>Nurs</a:t>
            </a:r>
            <a:r>
              <a:rPr lang="en-US" dirty="0"/>
              <a:t> Health Sci| Volume, 4(1), 46.</a:t>
            </a:r>
          </a:p>
          <a:p>
            <a:endParaRPr lang="tr-TR" dirty="0"/>
          </a:p>
        </p:txBody>
      </p:sp>
    </p:spTree>
    <p:extLst>
      <p:ext uri="{BB962C8B-B14F-4D97-AF65-F5344CB8AC3E}">
        <p14:creationId xmlns:p14="http://schemas.microsoft.com/office/powerpoint/2010/main" val="2520020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70202E-6E7A-4A08-B25D-FB129362BCA5}"/>
              </a:ext>
            </a:extLst>
          </p:cNvPr>
          <p:cNvSpPr>
            <a:spLocks noGrp="1"/>
          </p:cNvSpPr>
          <p:nvPr>
            <p:ph type="title"/>
          </p:nvPr>
        </p:nvSpPr>
        <p:spPr>
          <a:solidFill>
            <a:schemeClr val="accent1">
              <a:lumMod val="20000"/>
              <a:lumOff val="80000"/>
            </a:schemeClr>
          </a:solidFill>
        </p:spPr>
        <p:txBody>
          <a:bodyPr/>
          <a:lstStyle/>
          <a:p>
            <a:r>
              <a:rPr lang="tr-TR" dirty="0">
                <a:solidFill>
                  <a:prstClr val="black"/>
                </a:solidFill>
                <a:latin typeface="Calibri"/>
                <a:ea typeface="+mn-ea"/>
                <a:cs typeface="+mn-cs"/>
              </a:rPr>
              <a:t>Akran </a:t>
            </a:r>
            <a:r>
              <a:rPr lang="tr-TR" dirty="0" err="1">
                <a:solidFill>
                  <a:prstClr val="black"/>
                </a:solidFill>
                <a:latin typeface="Calibri"/>
                <a:ea typeface="+mn-ea"/>
                <a:cs typeface="+mn-cs"/>
              </a:rPr>
              <a:t>Yönderliği</a:t>
            </a:r>
            <a:r>
              <a:rPr lang="tr-TR" dirty="0">
                <a:solidFill>
                  <a:prstClr val="black"/>
                </a:solidFill>
                <a:latin typeface="Calibri"/>
                <a:ea typeface="+mn-ea"/>
                <a:cs typeface="+mn-cs"/>
              </a:rPr>
              <a:t>, </a:t>
            </a:r>
            <a:br>
              <a:rPr lang="tr-TR" dirty="0">
                <a:solidFill>
                  <a:prstClr val="black"/>
                </a:solidFill>
                <a:latin typeface="Calibri"/>
                <a:ea typeface="+mn-ea"/>
                <a:cs typeface="+mn-cs"/>
              </a:rPr>
            </a:br>
            <a:endParaRPr lang="tr-TR" dirty="0"/>
          </a:p>
        </p:txBody>
      </p:sp>
      <p:sp>
        <p:nvSpPr>
          <p:cNvPr id="3" name="İçerik Yer Tutucusu 2">
            <a:extLst>
              <a:ext uri="{FF2B5EF4-FFF2-40B4-BE49-F238E27FC236}">
                <a16:creationId xmlns:a16="http://schemas.microsoft.com/office/drawing/2014/main" id="{45BD5AB3-87B1-480A-BEA4-7E9A93EDC9C2}"/>
              </a:ext>
            </a:extLst>
          </p:cNvPr>
          <p:cNvSpPr>
            <a:spLocks noGrp="1"/>
          </p:cNvSpPr>
          <p:nvPr>
            <p:ph idx="1"/>
          </p:nvPr>
        </p:nvSpPr>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tr-TR" sz="2800" dirty="0">
                <a:solidFill>
                  <a:prstClr val="black"/>
                </a:solidFill>
                <a:latin typeface="Calibri"/>
              </a:rPr>
              <a:t>H</a:t>
            </a:r>
            <a:r>
              <a:rPr kumimoji="0" lang="tr-TR" sz="2800" b="0" i="0" u="none" strike="noStrike" kern="1200" cap="none" spc="0" normalizeH="0" baseline="0" noProof="0" dirty="0" err="1">
                <a:ln>
                  <a:noFill/>
                </a:ln>
                <a:solidFill>
                  <a:prstClr val="black"/>
                </a:solidFill>
                <a:effectLst/>
                <a:uLnTx/>
                <a:uFillTx/>
                <a:latin typeface="Calibri"/>
                <a:ea typeface="+mn-ea"/>
                <a:cs typeface="+mn-cs"/>
              </a:rPr>
              <a:t>emşirelik</a:t>
            </a:r>
            <a:r>
              <a:rPr kumimoji="0" lang="tr-TR" sz="2800" b="0" i="0" u="none" strike="noStrike" kern="1200" cap="none" spc="0" normalizeH="0" baseline="0" noProof="0" dirty="0">
                <a:ln>
                  <a:noFill/>
                </a:ln>
                <a:solidFill>
                  <a:prstClr val="black"/>
                </a:solidFill>
                <a:effectLst/>
                <a:uLnTx/>
                <a:uFillTx/>
                <a:latin typeface="Calibri"/>
                <a:ea typeface="+mn-ea"/>
                <a:cs typeface="+mn-cs"/>
              </a:rPr>
              <a:t> alanında daha tecrübeli olan üst sınıf bir öğrencinin daha az tecrübeli olan birinci sınıf öğrenciye rehberlik etmesi ve onu desteklemesi, </a:t>
            </a:r>
            <a:r>
              <a:rPr kumimoji="0" lang="tr-TR" sz="2800" b="0" i="0" u="none" strike="noStrike" kern="1200" cap="none" spc="0" normalizeH="0" baseline="0" noProof="0" dirty="0" err="1">
                <a:ln>
                  <a:noFill/>
                </a:ln>
                <a:solidFill>
                  <a:prstClr val="black"/>
                </a:solidFill>
                <a:effectLst/>
                <a:uLnTx/>
                <a:uFillTx/>
                <a:latin typeface="Calibri"/>
                <a:ea typeface="+mn-ea"/>
                <a:cs typeface="+mn-cs"/>
              </a:rPr>
              <a:t>yönderlik</a:t>
            </a:r>
            <a:r>
              <a:rPr kumimoji="0" lang="tr-TR" sz="2800" b="0" i="0" u="none" strike="noStrike" kern="1200" cap="none" spc="0" normalizeH="0" baseline="0" noProof="0" dirty="0">
                <a:ln>
                  <a:noFill/>
                </a:ln>
                <a:solidFill>
                  <a:prstClr val="black"/>
                </a:solidFill>
                <a:effectLst/>
                <a:uLnTx/>
                <a:uFillTx/>
                <a:latin typeface="Calibri"/>
                <a:ea typeface="+mn-ea"/>
                <a:cs typeface="+mn-cs"/>
              </a:rPr>
              <a:t> ilişkisindeki her iki bireyin de kişisel, akademik ve profesyonel gelişimi için önemlidir.</a:t>
            </a:r>
          </a:p>
          <a:p>
            <a:endParaRPr lang="tr-TR" dirty="0"/>
          </a:p>
        </p:txBody>
      </p:sp>
      <p:sp>
        <p:nvSpPr>
          <p:cNvPr id="4" name="Veri Yer Tutucusu 3">
            <a:extLst>
              <a:ext uri="{FF2B5EF4-FFF2-40B4-BE49-F238E27FC236}">
                <a16:creationId xmlns:a16="http://schemas.microsoft.com/office/drawing/2014/main" id="{3B9B6727-F513-4852-87E4-777BAEFC185E}"/>
              </a:ext>
            </a:extLst>
          </p:cNvPr>
          <p:cNvSpPr>
            <a:spLocks noGrp="1"/>
          </p:cNvSpPr>
          <p:nvPr>
            <p:ph type="dt" sz="half" idx="10"/>
          </p:nvPr>
        </p:nvSpPr>
        <p:spPr/>
        <p:txBody>
          <a:bodyPr/>
          <a:lstStyle/>
          <a:p>
            <a:fld id="{C2223066-0342-4B57-8860-C66F58EDA796}" type="datetime1">
              <a:rPr lang="tr-TR" smtClean="0"/>
              <a:t>12.03.2021</a:t>
            </a:fld>
            <a:endParaRPr lang="tr-TR"/>
          </a:p>
        </p:txBody>
      </p:sp>
      <p:sp>
        <p:nvSpPr>
          <p:cNvPr id="6" name="Alt Bilgi Yer Tutucusu 5">
            <a:extLst>
              <a:ext uri="{FF2B5EF4-FFF2-40B4-BE49-F238E27FC236}">
                <a16:creationId xmlns:a16="http://schemas.microsoft.com/office/drawing/2014/main" id="{87A4F086-8CB3-423A-8494-BC5DFCADAF41}"/>
              </a:ext>
            </a:extLst>
          </p:cNvPr>
          <p:cNvSpPr>
            <a:spLocks noGrp="1"/>
          </p:cNvSpPr>
          <p:nvPr>
            <p:ph type="ftr" sz="quarter" idx="11"/>
          </p:nvPr>
        </p:nvSpPr>
        <p:spPr/>
        <p:txBody>
          <a:bodyPr/>
          <a:lstStyle/>
          <a:p>
            <a:r>
              <a:rPr lang="en-US" dirty="0" err="1"/>
              <a:t>Seshabela</a:t>
            </a:r>
            <a:r>
              <a:rPr lang="en-US" dirty="0"/>
              <a:t>, H., </a:t>
            </a:r>
            <a:r>
              <a:rPr lang="en-US" dirty="0" err="1"/>
              <a:t>Havenga</a:t>
            </a:r>
            <a:r>
              <a:rPr lang="en-US" dirty="0"/>
              <a:t>, Y., &amp; de </a:t>
            </a:r>
            <a:r>
              <a:rPr lang="en-US" dirty="0" err="1"/>
              <a:t>Swardt</a:t>
            </a:r>
            <a:r>
              <a:rPr lang="en-US" dirty="0"/>
              <a:t>, H. C. (2020). Nursing student peer mentorship: the importance of professional relationships. Africa Journal of Nursing and Midwifery, 22(1), 17-pages.</a:t>
            </a:r>
            <a:endParaRPr lang="tr-TR" dirty="0"/>
          </a:p>
          <a:p>
            <a:r>
              <a:rPr lang="tr-TR" dirty="0"/>
              <a:t>Vandal, N., </a:t>
            </a:r>
            <a:r>
              <a:rPr lang="tr-TR" dirty="0" err="1"/>
              <a:t>Leung</a:t>
            </a:r>
            <a:r>
              <a:rPr lang="tr-TR" dirty="0"/>
              <a:t>, K., </a:t>
            </a:r>
            <a:r>
              <a:rPr lang="tr-TR" dirty="0" err="1"/>
              <a:t>Sanzone</a:t>
            </a:r>
            <a:r>
              <a:rPr lang="tr-TR" dirty="0"/>
              <a:t>, L., </a:t>
            </a:r>
            <a:r>
              <a:rPr lang="tr-TR" dirty="0" err="1"/>
              <a:t>Filion</a:t>
            </a:r>
            <a:r>
              <a:rPr lang="tr-TR" dirty="0"/>
              <a:t>, F., </a:t>
            </a:r>
            <a:r>
              <a:rPr lang="tr-TR" dirty="0" err="1"/>
              <a:t>Tsimicalis</a:t>
            </a:r>
            <a:r>
              <a:rPr lang="tr-TR" dirty="0"/>
              <a:t>, A., &amp; </a:t>
            </a:r>
            <a:r>
              <a:rPr lang="tr-TR" dirty="0" err="1"/>
              <a:t>Lang</a:t>
            </a:r>
            <a:r>
              <a:rPr lang="tr-TR" dirty="0"/>
              <a:t>, A. (2018). </a:t>
            </a:r>
            <a:r>
              <a:rPr lang="tr-TR" dirty="0" err="1"/>
              <a:t>Exploring</a:t>
            </a:r>
            <a:r>
              <a:rPr lang="tr-TR" dirty="0"/>
              <a:t> </a:t>
            </a:r>
            <a:r>
              <a:rPr lang="tr-TR" dirty="0" err="1"/>
              <a:t>the</a:t>
            </a:r>
            <a:r>
              <a:rPr lang="tr-TR" dirty="0"/>
              <a:t> </a:t>
            </a:r>
            <a:r>
              <a:rPr lang="tr-TR" dirty="0" err="1"/>
              <a:t>student</a:t>
            </a:r>
            <a:r>
              <a:rPr lang="tr-TR" dirty="0"/>
              <a:t> </a:t>
            </a:r>
            <a:r>
              <a:rPr lang="tr-TR" dirty="0" err="1"/>
              <a:t>peer</a:t>
            </a:r>
            <a:r>
              <a:rPr lang="tr-TR" dirty="0"/>
              <a:t> </a:t>
            </a:r>
            <a:r>
              <a:rPr lang="tr-TR" dirty="0" err="1"/>
              <a:t>mentor's</a:t>
            </a:r>
            <a:r>
              <a:rPr lang="tr-TR" dirty="0"/>
              <a:t> </a:t>
            </a:r>
            <a:r>
              <a:rPr lang="tr-TR" dirty="0" err="1"/>
              <a:t>experience</a:t>
            </a:r>
            <a:r>
              <a:rPr lang="tr-TR" dirty="0"/>
              <a:t> in a </a:t>
            </a:r>
            <a:r>
              <a:rPr lang="tr-TR" dirty="0" err="1"/>
              <a:t>nursing</a:t>
            </a:r>
            <a:r>
              <a:rPr lang="tr-TR" dirty="0"/>
              <a:t> </a:t>
            </a:r>
            <a:r>
              <a:rPr lang="tr-TR" dirty="0" err="1"/>
              <a:t>peer</a:t>
            </a:r>
            <a:r>
              <a:rPr lang="tr-TR" dirty="0"/>
              <a:t> </a:t>
            </a:r>
            <a:r>
              <a:rPr lang="tr-TR" dirty="0" err="1"/>
              <a:t>mentorship</a:t>
            </a:r>
            <a:r>
              <a:rPr lang="tr-TR" dirty="0"/>
              <a:t> program. </a:t>
            </a:r>
            <a:r>
              <a:rPr lang="tr-TR" dirty="0" err="1"/>
              <a:t>Journal</a:t>
            </a:r>
            <a:r>
              <a:rPr lang="tr-TR" dirty="0"/>
              <a:t> of </a:t>
            </a:r>
            <a:r>
              <a:rPr lang="tr-TR" dirty="0" err="1"/>
              <a:t>Nursing</a:t>
            </a:r>
            <a:r>
              <a:rPr lang="tr-TR" dirty="0"/>
              <a:t> </a:t>
            </a:r>
            <a:r>
              <a:rPr lang="tr-TR" dirty="0" err="1"/>
              <a:t>Education</a:t>
            </a:r>
            <a:r>
              <a:rPr lang="tr-TR" dirty="0"/>
              <a:t>, 57(7), 422-425.</a:t>
            </a:r>
          </a:p>
          <a:p>
            <a:endParaRPr lang="tr-TR" dirty="0"/>
          </a:p>
        </p:txBody>
      </p:sp>
      <p:sp>
        <p:nvSpPr>
          <p:cNvPr id="5" name="Slayt Numarası Yer Tutucusu 4">
            <a:extLst>
              <a:ext uri="{FF2B5EF4-FFF2-40B4-BE49-F238E27FC236}">
                <a16:creationId xmlns:a16="http://schemas.microsoft.com/office/drawing/2014/main" id="{139D168D-0DA2-45FC-A83F-0686908FB9A3}"/>
              </a:ext>
            </a:extLst>
          </p:cNvPr>
          <p:cNvSpPr>
            <a:spLocks noGrp="1"/>
          </p:cNvSpPr>
          <p:nvPr>
            <p:ph type="sldNum" sz="quarter" idx="12"/>
          </p:nvPr>
        </p:nvSpPr>
        <p:spPr/>
        <p:txBody>
          <a:bodyPr/>
          <a:lstStyle/>
          <a:p>
            <a:fld id="{D5F95A43-2763-4C31-A130-22ED2A47608D}" type="slidenum">
              <a:rPr lang="tr-TR" smtClean="0"/>
              <a:t>12</a:t>
            </a:fld>
            <a:endParaRPr lang="tr-TR"/>
          </a:p>
        </p:txBody>
      </p:sp>
    </p:spTree>
    <p:extLst>
      <p:ext uri="{BB962C8B-B14F-4D97-AF65-F5344CB8AC3E}">
        <p14:creationId xmlns:p14="http://schemas.microsoft.com/office/powerpoint/2010/main" val="263088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E53F2E-DB6A-4ED6-9E56-0ADA7CFBDB5B}"/>
              </a:ext>
            </a:extLst>
          </p:cNvPr>
          <p:cNvSpPr>
            <a:spLocks noGrp="1"/>
          </p:cNvSpPr>
          <p:nvPr>
            <p:ph type="title"/>
          </p:nvPr>
        </p:nvSpPr>
        <p:spPr/>
        <p:txBody>
          <a:bodyPr>
            <a:normAutofit/>
          </a:bodyPr>
          <a:lstStyle/>
          <a:p>
            <a:pPr algn="ctr"/>
            <a:r>
              <a:rPr lang="tr-TR" sz="3200" b="1" dirty="0">
                <a:latin typeface="Calibri" panose="020F0502020204030204" pitchFamily="34" charset="0"/>
                <a:cs typeface="Calibri" panose="020F0502020204030204" pitchFamily="34" charset="0"/>
              </a:rPr>
              <a:t>3. Yönder ve Danışan Öğrencinin Görev ve Sorumlulukları</a:t>
            </a:r>
          </a:p>
        </p:txBody>
      </p:sp>
      <p:sp>
        <p:nvSpPr>
          <p:cNvPr id="3" name="İçerik Yer Tutucusu 2">
            <a:extLst>
              <a:ext uri="{FF2B5EF4-FFF2-40B4-BE49-F238E27FC236}">
                <a16:creationId xmlns:a16="http://schemas.microsoft.com/office/drawing/2014/main" id="{58908457-FA09-43F8-A5B7-27E8301388AB}"/>
              </a:ext>
            </a:extLst>
          </p:cNvPr>
          <p:cNvSpPr>
            <a:spLocks noGrp="1"/>
          </p:cNvSpPr>
          <p:nvPr>
            <p:ph idx="1"/>
          </p:nvPr>
        </p:nvSpPr>
        <p:spPr>
          <a:xfrm>
            <a:off x="677334" y="1930401"/>
            <a:ext cx="8847666" cy="4110962"/>
          </a:xfrm>
        </p:spPr>
        <p:txBody>
          <a:bodyPr/>
          <a:lstStyle/>
          <a:p>
            <a:pPr algn="just"/>
            <a:r>
              <a:rPr lang="tr-TR" sz="2800" b="1" dirty="0">
                <a:latin typeface="Calibri" panose="020F0502020204030204" pitchFamily="34" charset="0"/>
                <a:cs typeface="Calibri" panose="020F0502020204030204" pitchFamily="34" charset="0"/>
              </a:rPr>
              <a:t>Yönder Öğrencinin Sorumlulukları</a:t>
            </a:r>
          </a:p>
          <a:p>
            <a:pPr marL="457200" marR="0" lvl="1" indent="0" algn="just" defTabSz="914400" rtl="0" eaLnBrk="1" fontAlgn="auto" latinLnBrk="0" hangingPunct="1">
              <a:lnSpc>
                <a:spcPct val="90000"/>
              </a:lnSpc>
              <a:spcBef>
                <a:spcPts val="500"/>
              </a:spcBef>
              <a:spcAft>
                <a:spcPts val="0"/>
              </a:spcAft>
              <a:buClrTx/>
              <a:buSzTx/>
              <a:buNone/>
              <a:tabLst/>
              <a:defRPr/>
            </a:pPr>
            <a:endParaRPr lang="tr-TR" sz="2800" dirty="0">
              <a:solidFill>
                <a:prstClr val="black"/>
              </a:solidFill>
              <a:latin typeface="Calibri" panose="020F0502020204030204"/>
            </a:endParaRP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Yönder öğrenci danışan öğrencilere rol modellik, rehberlik, destek ve danışmanlık sağlar. </a:t>
            </a: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Aynı zamanda danışan öğrencilerin eleştirel düşünme becerilerini geliştirme ve sorunları çözmeleri konusunda destek olur.</a:t>
            </a:r>
          </a:p>
          <a:p>
            <a:pPr>
              <a:buFont typeface="Arial" panose="020B0604020202020204" pitchFamily="34" charset="0"/>
              <a:buChar char="•"/>
            </a:pPr>
            <a:endParaRPr lang="tr-TR" b="1" dirty="0"/>
          </a:p>
        </p:txBody>
      </p:sp>
      <p:sp>
        <p:nvSpPr>
          <p:cNvPr id="4" name="Veri Yer Tutucusu 3">
            <a:extLst>
              <a:ext uri="{FF2B5EF4-FFF2-40B4-BE49-F238E27FC236}">
                <a16:creationId xmlns:a16="http://schemas.microsoft.com/office/drawing/2014/main" id="{A4BFD7F5-9EAB-4EA6-AFCC-7F5F80E5D8BC}"/>
              </a:ext>
            </a:extLst>
          </p:cNvPr>
          <p:cNvSpPr>
            <a:spLocks noGrp="1"/>
          </p:cNvSpPr>
          <p:nvPr>
            <p:ph type="dt" sz="half" idx="10"/>
          </p:nvPr>
        </p:nvSpPr>
        <p:spPr/>
        <p:txBody>
          <a:bodyPr/>
          <a:lstStyle/>
          <a:p>
            <a:fld id="{7C8B0490-AE11-4C87-A5C2-2203A99B82F0}" type="datetime1">
              <a:rPr lang="tr-TR" smtClean="0"/>
              <a:t>12.03.2021</a:t>
            </a:fld>
            <a:endParaRPr lang="tr-TR"/>
          </a:p>
        </p:txBody>
      </p:sp>
      <p:sp>
        <p:nvSpPr>
          <p:cNvPr id="5" name="Slayt Numarası Yer Tutucusu 4">
            <a:extLst>
              <a:ext uri="{FF2B5EF4-FFF2-40B4-BE49-F238E27FC236}">
                <a16:creationId xmlns:a16="http://schemas.microsoft.com/office/drawing/2014/main" id="{8C366929-162D-4642-8A54-3B315D29E6C8}"/>
              </a:ext>
            </a:extLst>
          </p:cNvPr>
          <p:cNvSpPr>
            <a:spLocks noGrp="1"/>
          </p:cNvSpPr>
          <p:nvPr>
            <p:ph type="sldNum" sz="quarter" idx="12"/>
          </p:nvPr>
        </p:nvSpPr>
        <p:spPr/>
        <p:txBody>
          <a:bodyPr/>
          <a:lstStyle/>
          <a:p>
            <a:fld id="{D5F95A43-2763-4C31-A130-22ED2A47608D}" type="slidenum">
              <a:rPr lang="tr-TR" smtClean="0"/>
              <a:t>13</a:t>
            </a:fld>
            <a:endParaRPr lang="tr-TR"/>
          </a:p>
        </p:txBody>
      </p:sp>
      <p:sp>
        <p:nvSpPr>
          <p:cNvPr id="6" name="Alt Bilgi Yer Tutucusu 5">
            <a:extLst>
              <a:ext uri="{FF2B5EF4-FFF2-40B4-BE49-F238E27FC236}">
                <a16:creationId xmlns:a16="http://schemas.microsoft.com/office/drawing/2014/main" id="{28874292-F73E-435E-B5EF-1A2867D650E9}"/>
              </a:ext>
            </a:extLst>
          </p:cNvPr>
          <p:cNvSpPr>
            <a:spLocks noGrp="1"/>
          </p:cNvSpPr>
          <p:nvPr>
            <p:ph type="ftr" sz="quarter" idx="11"/>
          </p:nvPr>
        </p:nvSpPr>
        <p:spPr>
          <a:xfrm>
            <a:off x="439208" y="5707394"/>
            <a:ext cx="10000191" cy="1082012"/>
          </a:xfrm>
        </p:spPr>
        <p:txBody>
          <a:bodyPr/>
          <a:lstStyle/>
          <a:p>
            <a:r>
              <a:rPr lang="tr-TR" sz="800" dirty="0"/>
              <a:t>https://sbf.marmara.edu.tr/ogrenci/akran-yonderligi/hemsirelik-bolumu-akran-yonderligi#:~:text=AKRAN%20Y%C3%96NDERL%C4%B0%C4%9E%C4%B0%20PROGRAMI,sa%C4%9Flayacak%20yolu%20bulmas%C4%B1na%20yard%C4%B1mc%C4%B1%20kimsedir.</a:t>
            </a:r>
          </a:p>
          <a:p>
            <a:r>
              <a:rPr lang="tr-TR" sz="800" dirty="0"/>
              <a:t>https://sbf.beun.edu.tr/akran-yonderligi-degerlendrmeleri.html </a:t>
            </a:r>
          </a:p>
          <a:p>
            <a:r>
              <a:rPr lang="tr-TR" sz="800" dirty="0"/>
              <a:t>http://hemsirelik.ssbf.omu.edu.tr/tr/egitim/lisans-egitimi/akran-yoenderligi-programi	</a:t>
            </a:r>
          </a:p>
          <a:p>
            <a:r>
              <a:rPr lang="en-US" sz="800" dirty="0"/>
              <a:t>Colvin, J. W., &amp; Ashman, M. (2010). Roles, risks, and benefits of peer mentoring relationships in higher education. Mentoring &amp; Tutoring: Partnership in Learning, 18(2), 121-134.</a:t>
            </a:r>
            <a:endParaRPr lang="tr-TR" sz="800" dirty="0"/>
          </a:p>
          <a:p>
            <a:r>
              <a:rPr lang="tr-TR" sz="800" dirty="0"/>
              <a:t>Vandal, N., </a:t>
            </a:r>
            <a:r>
              <a:rPr lang="tr-TR" sz="800" dirty="0" err="1"/>
              <a:t>Leung</a:t>
            </a:r>
            <a:r>
              <a:rPr lang="tr-TR" sz="800" dirty="0"/>
              <a:t>, K., </a:t>
            </a:r>
            <a:r>
              <a:rPr lang="tr-TR" sz="800" dirty="0" err="1"/>
              <a:t>Sanzone</a:t>
            </a:r>
            <a:r>
              <a:rPr lang="tr-TR" sz="800" dirty="0"/>
              <a:t>, L., </a:t>
            </a:r>
            <a:r>
              <a:rPr lang="tr-TR" sz="800" dirty="0" err="1"/>
              <a:t>Filion</a:t>
            </a:r>
            <a:r>
              <a:rPr lang="tr-TR" sz="800" dirty="0"/>
              <a:t>, F., </a:t>
            </a:r>
            <a:r>
              <a:rPr lang="tr-TR" sz="800" dirty="0" err="1"/>
              <a:t>Tsimicalis</a:t>
            </a:r>
            <a:r>
              <a:rPr lang="tr-TR" sz="800" dirty="0"/>
              <a:t>, A., &amp; </a:t>
            </a:r>
            <a:r>
              <a:rPr lang="tr-TR" sz="800" dirty="0" err="1"/>
              <a:t>Lang</a:t>
            </a:r>
            <a:r>
              <a:rPr lang="tr-TR" sz="800" dirty="0"/>
              <a:t>, A. (2018). </a:t>
            </a:r>
            <a:r>
              <a:rPr lang="tr-TR" sz="800" dirty="0" err="1"/>
              <a:t>Exploring</a:t>
            </a:r>
            <a:r>
              <a:rPr lang="tr-TR" sz="800" dirty="0"/>
              <a:t> </a:t>
            </a:r>
            <a:r>
              <a:rPr lang="tr-TR" sz="800" dirty="0" err="1"/>
              <a:t>the</a:t>
            </a:r>
            <a:r>
              <a:rPr lang="tr-TR" sz="800" dirty="0"/>
              <a:t> </a:t>
            </a:r>
            <a:r>
              <a:rPr lang="tr-TR" sz="800" dirty="0" err="1"/>
              <a:t>student</a:t>
            </a:r>
            <a:r>
              <a:rPr lang="tr-TR" sz="800" dirty="0"/>
              <a:t> </a:t>
            </a:r>
            <a:r>
              <a:rPr lang="tr-TR" sz="800" dirty="0" err="1"/>
              <a:t>peer</a:t>
            </a:r>
            <a:r>
              <a:rPr lang="tr-TR" sz="800" dirty="0"/>
              <a:t> </a:t>
            </a:r>
            <a:r>
              <a:rPr lang="tr-TR" sz="800" dirty="0" err="1"/>
              <a:t>mentor's</a:t>
            </a:r>
            <a:r>
              <a:rPr lang="tr-TR" sz="800" dirty="0"/>
              <a:t> </a:t>
            </a:r>
            <a:r>
              <a:rPr lang="tr-TR" sz="800" dirty="0" err="1"/>
              <a:t>experience</a:t>
            </a:r>
            <a:r>
              <a:rPr lang="tr-TR" sz="800" dirty="0"/>
              <a:t> in a </a:t>
            </a:r>
            <a:r>
              <a:rPr lang="tr-TR" sz="800" dirty="0" err="1"/>
              <a:t>nursing</a:t>
            </a:r>
            <a:r>
              <a:rPr lang="tr-TR" sz="800" dirty="0"/>
              <a:t> </a:t>
            </a:r>
            <a:r>
              <a:rPr lang="tr-TR" sz="800" dirty="0" err="1"/>
              <a:t>peer</a:t>
            </a:r>
            <a:r>
              <a:rPr lang="tr-TR" sz="800" dirty="0"/>
              <a:t> </a:t>
            </a:r>
            <a:r>
              <a:rPr lang="tr-TR" sz="800" dirty="0" err="1"/>
              <a:t>mentorship</a:t>
            </a:r>
            <a:r>
              <a:rPr lang="tr-TR" sz="800" dirty="0"/>
              <a:t> program. </a:t>
            </a:r>
            <a:r>
              <a:rPr lang="tr-TR" sz="800" dirty="0" err="1"/>
              <a:t>Journal</a:t>
            </a:r>
            <a:r>
              <a:rPr lang="tr-TR" sz="800" dirty="0"/>
              <a:t> of </a:t>
            </a:r>
            <a:r>
              <a:rPr lang="tr-TR" sz="800" dirty="0" err="1"/>
              <a:t>Nursing</a:t>
            </a:r>
            <a:r>
              <a:rPr lang="tr-TR" sz="800" dirty="0"/>
              <a:t> </a:t>
            </a:r>
            <a:r>
              <a:rPr lang="tr-TR" sz="800" dirty="0" err="1"/>
              <a:t>Education</a:t>
            </a:r>
            <a:r>
              <a:rPr lang="tr-TR" sz="800" dirty="0"/>
              <a:t>, 57(7), 422-425.</a:t>
            </a:r>
          </a:p>
        </p:txBody>
      </p:sp>
    </p:spTree>
    <p:extLst>
      <p:ext uri="{BB962C8B-B14F-4D97-AF65-F5344CB8AC3E}">
        <p14:creationId xmlns:p14="http://schemas.microsoft.com/office/powerpoint/2010/main" val="3656183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372225E7-B11C-4F0F-A295-56982C35C4C1}"/>
              </a:ext>
            </a:extLst>
          </p:cNvPr>
          <p:cNvSpPr>
            <a:spLocks noGrp="1"/>
          </p:cNvSpPr>
          <p:nvPr>
            <p:ph type="title"/>
          </p:nvPr>
        </p:nvSpPr>
        <p:spPr/>
        <p:txBody>
          <a:bodyPr/>
          <a:lstStyle/>
          <a:p>
            <a:r>
              <a:rPr kumimoji="0" lang="tr-TR" sz="3200" b="0" i="0" u="none" strike="noStrike" kern="1200" cap="none" spc="0" normalizeH="0" baseline="0" noProof="0" dirty="0">
                <a:ln>
                  <a:noFill/>
                </a:ln>
                <a:solidFill>
                  <a:srgbClr val="90C226"/>
                </a:solidFill>
                <a:effectLst/>
                <a:uLnTx/>
                <a:uFillTx/>
                <a:latin typeface="Calibri" panose="020F0502020204030204" pitchFamily="34" charset="0"/>
                <a:cs typeface="Calibri" panose="020F0502020204030204" pitchFamily="34" charset="0"/>
              </a:rPr>
              <a:t>Yönder öğrenci;</a:t>
            </a:r>
            <a:endParaRPr lang="tr-TR" dirty="0">
              <a:latin typeface="Calibri" panose="020F0502020204030204" pitchFamily="34" charset="0"/>
              <a:cs typeface="Calibri" panose="020F0502020204030204" pitchFamily="34" charset="0"/>
            </a:endParaRPr>
          </a:p>
        </p:txBody>
      </p:sp>
      <p:sp>
        <p:nvSpPr>
          <p:cNvPr id="4" name="Veri Yer Tutucusu 3">
            <a:extLst>
              <a:ext uri="{FF2B5EF4-FFF2-40B4-BE49-F238E27FC236}">
                <a16:creationId xmlns:a16="http://schemas.microsoft.com/office/drawing/2014/main" id="{C7E2DF68-9106-42A4-9D6F-55E27C590030}"/>
              </a:ext>
            </a:extLst>
          </p:cNvPr>
          <p:cNvSpPr>
            <a:spLocks noGrp="1"/>
          </p:cNvSpPr>
          <p:nvPr>
            <p:ph type="dt" sz="half" idx="10"/>
          </p:nvPr>
        </p:nvSpPr>
        <p:spPr/>
        <p:txBody>
          <a:bodyPr/>
          <a:lstStyle/>
          <a:p>
            <a:fld id="{18B1BAEC-4A19-4851-95D9-060FC76E6E5D}" type="datetime1">
              <a:rPr lang="tr-TR" smtClean="0"/>
              <a:t>12.03.2021</a:t>
            </a:fld>
            <a:endParaRPr lang="tr-TR"/>
          </a:p>
        </p:txBody>
      </p:sp>
      <p:sp>
        <p:nvSpPr>
          <p:cNvPr id="5" name="Slayt Numarası Yer Tutucusu 4">
            <a:extLst>
              <a:ext uri="{FF2B5EF4-FFF2-40B4-BE49-F238E27FC236}">
                <a16:creationId xmlns:a16="http://schemas.microsoft.com/office/drawing/2014/main" id="{4092776E-675E-4C46-A6E4-9941BC9EB9F5}"/>
              </a:ext>
            </a:extLst>
          </p:cNvPr>
          <p:cNvSpPr>
            <a:spLocks noGrp="1"/>
          </p:cNvSpPr>
          <p:nvPr>
            <p:ph type="sldNum" sz="quarter" idx="12"/>
          </p:nvPr>
        </p:nvSpPr>
        <p:spPr/>
        <p:txBody>
          <a:bodyPr/>
          <a:lstStyle/>
          <a:p>
            <a:fld id="{D5F95A43-2763-4C31-A130-22ED2A47608D}" type="slidenum">
              <a:rPr lang="tr-TR" smtClean="0"/>
              <a:t>14</a:t>
            </a:fld>
            <a:endParaRPr lang="tr-TR"/>
          </a:p>
        </p:txBody>
      </p:sp>
      <p:sp>
        <p:nvSpPr>
          <p:cNvPr id="3" name="İçerik Yer Tutucusu 2">
            <a:extLst>
              <a:ext uri="{FF2B5EF4-FFF2-40B4-BE49-F238E27FC236}">
                <a16:creationId xmlns:a16="http://schemas.microsoft.com/office/drawing/2014/main" id="{436EA44F-314D-42AB-A0EC-F8503EFFEA43}"/>
              </a:ext>
            </a:extLst>
          </p:cNvPr>
          <p:cNvSpPr>
            <a:spLocks noGrp="1"/>
          </p:cNvSpPr>
          <p:nvPr>
            <p:ph idx="4294967295"/>
          </p:nvPr>
        </p:nvSpPr>
        <p:spPr>
          <a:xfrm>
            <a:off x="0" y="1562100"/>
            <a:ext cx="8988425" cy="4479925"/>
          </a:xfrm>
        </p:spPr>
        <p:txBody>
          <a:bodyPr/>
          <a:lstStyle/>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Danışan öğrencinin düşüncelerini ve fikirlerini dinler ve anlamaya çalışır.</a:t>
            </a: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Danışan öğrenciye yapıcı, anlamlı, güvenilir tavsiye ve geri bildirimlerde bulunur.</a:t>
            </a: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Danışan öğrenciyle yakın ve karşılıklı güvene dayalı bir ilişki sürer.</a:t>
            </a: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Kendine yeterince güvenmediği konularda başka bir uzmandan destek veya tavsiye almaya çekinmez.</a:t>
            </a: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tr-TR" dirty="0"/>
          </a:p>
        </p:txBody>
      </p:sp>
      <p:sp>
        <p:nvSpPr>
          <p:cNvPr id="2" name="Alt Bilgi Yer Tutucusu 1">
            <a:extLst>
              <a:ext uri="{FF2B5EF4-FFF2-40B4-BE49-F238E27FC236}">
                <a16:creationId xmlns:a16="http://schemas.microsoft.com/office/drawing/2014/main" id="{80293AE9-D4EA-4E6B-8954-9076FE8C4182}"/>
              </a:ext>
            </a:extLst>
          </p:cNvPr>
          <p:cNvSpPr>
            <a:spLocks noGrp="1"/>
          </p:cNvSpPr>
          <p:nvPr>
            <p:ph type="ftr" sz="quarter" idx="11"/>
          </p:nvPr>
        </p:nvSpPr>
        <p:spPr>
          <a:xfrm>
            <a:off x="419629" y="5673725"/>
            <a:ext cx="11352741" cy="10890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https://sbf.marmara.edu.tr/ogrenci/akran-yonderligi/hemsirelik-bolumu-akran-yonderligi#:~:text=AKRAN%20Y%C3%96NDERL%C4%B0%C4%9E%C4%B0%20PROGRAMI,sa%C4%9Flayacak%20yolu%20bulmas%C4%B1na%20yard%C4%B1mc%C4%B1%20kimsedir.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https://sbf.beun.edu.tr/akran-yonderligi-degerlendrmeleri.html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http://hemsirelik.ssbf.omu.edu.tr/tr/egitim/lisans-egitimi/akran-yoenderligi-programi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Colvin, J. W., &amp; Ashman, M. (2010). Roles, risks, and benefits of peer mentoring relationships in higher education. Mentoring &amp; Tutoring: Partnership in Learning, 18(2), 121-134.</a:t>
            </a:r>
            <a:endPar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Vandal, N.,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Leung</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K.,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Sanzone</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L.,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Filion</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F.,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Tsimicalis</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 &amp;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Lang</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 (2018).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Exploring</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the</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student</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peer</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mentor's</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experience</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in a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nursing</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peer</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mentorship</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program.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Journal</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of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Nursing</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Education</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57(7), 422-425.</a:t>
            </a:r>
          </a:p>
          <a:p>
            <a:endParaRPr lang="tr-TR" sz="800" dirty="0"/>
          </a:p>
        </p:txBody>
      </p:sp>
    </p:spTree>
    <p:extLst>
      <p:ext uri="{BB962C8B-B14F-4D97-AF65-F5344CB8AC3E}">
        <p14:creationId xmlns:p14="http://schemas.microsoft.com/office/powerpoint/2010/main" val="4154161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57DD01-EB8F-45DF-B4AA-E9A0FD84CE6E}"/>
              </a:ext>
            </a:extLst>
          </p:cNvPr>
          <p:cNvSpPr>
            <a:spLocks noGrp="1"/>
          </p:cNvSpPr>
          <p:nvPr>
            <p:ph type="title"/>
          </p:nvPr>
        </p:nvSpPr>
        <p:spPr>
          <a:xfrm>
            <a:off x="677334" y="609600"/>
            <a:ext cx="8596668" cy="628650"/>
          </a:xfrm>
        </p:spPr>
        <p:txBody>
          <a:bodyPr>
            <a:normAutofit/>
          </a:bodyPr>
          <a:lstStyle/>
          <a:p>
            <a:r>
              <a:rPr lang="tr-TR" sz="3200" dirty="0">
                <a:latin typeface="Calibri" panose="020F0502020204030204" pitchFamily="34" charset="0"/>
                <a:cs typeface="Calibri" panose="020F0502020204030204" pitchFamily="34" charset="0"/>
              </a:rPr>
              <a:t>Yönder öğrenci;</a:t>
            </a:r>
          </a:p>
        </p:txBody>
      </p:sp>
      <p:sp>
        <p:nvSpPr>
          <p:cNvPr id="3" name="İçerik Yer Tutucusu 2">
            <a:extLst>
              <a:ext uri="{FF2B5EF4-FFF2-40B4-BE49-F238E27FC236}">
                <a16:creationId xmlns:a16="http://schemas.microsoft.com/office/drawing/2014/main" id="{3171DC23-1E61-43E9-8491-67F3A78D333F}"/>
              </a:ext>
            </a:extLst>
          </p:cNvPr>
          <p:cNvSpPr>
            <a:spLocks noGrp="1"/>
          </p:cNvSpPr>
          <p:nvPr>
            <p:ph idx="1"/>
          </p:nvPr>
        </p:nvSpPr>
        <p:spPr>
          <a:xfrm>
            <a:off x="677334" y="1543051"/>
            <a:ext cx="8596668" cy="4498312"/>
          </a:xfrm>
        </p:spPr>
        <p:txBody>
          <a:bodyPr>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Danışan öğrenciyle e-posta, telefon veya yüz yüze aracılığıyla ay içinde birbirleriyle </a:t>
            </a:r>
            <a:r>
              <a:rPr kumimoji="0" lang="tr-TR" sz="2600" b="1" i="0" u="none" strike="noStrike" kern="1200" cap="none" spc="0" normalizeH="0" baseline="0" noProof="0" dirty="0">
                <a:ln>
                  <a:noFill/>
                </a:ln>
                <a:solidFill>
                  <a:prstClr val="black"/>
                </a:solidFill>
                <a:effectLst/>
                <a:uLnTx/>
                <a:uFillTx/>
                <a:latin typeface="Calibri" panose="020F0502020204030204"/>
                <a:ea typeface="+mn-ea"/>
                <a:cs typeface="+mn-cs"/>
              </a:rPr>
              <a:t>en az iki kez </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irtibata geçer.</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Akran </a:t>
            </a:r>
            <a:r>
              <a:rPr kumimoji="0" lang="tr-TR" sz="2600" b="0" i="0" u="none" strike="noStrike" kern="1200" cap="none" spc="0" normalizeH="0" baseline="0" noProof="0" dirty="0" err="1">
                <a:ln>
                  <a:noFill/>
                </a:ln>
                <a:solidFill>
                  <a:prstClr val="black"/>
                </a:solidFill>
                <a:effectLst/>
                <a:uLnTx/>
                <a:uFillTx/>
                <a:latin typeface="Calibri" panose="020F0502020204030204"/>
                <a:ea typeface="+mn-ea"/>
                <a:cs typeface="+mn-cs"/>
              </a:rPr>
              <a:t>Yönderliği</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 Programı kapsamında planlanmış toplantılara katılır.</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Danışan öğrencinin soruları, ihtiyaçları veya endişeleri için uygun rehberlik sağlamalı ve danışan öğrenci için gerçekçi, ölçülebilir ve ulaşılabilir hedefler geliştirir.</a:t>
            </a:r>
          </a:p>
          <a:p>
            <a:endParaRPr lang="tr-TR" dirty="0"/>
          </a:p>
        </p:txBody>
      </p:sp>
      <p:sp>
        <p:nvSpPr>
          <p:cNvPr id="4" name="Veri Yer Tutucusu 3">
            <a:extLst>
              <a:ext uri="{FF2B5EF4-FFF2-40B4-BE49-F238E27FC236}">
                <a16:creationId xmlns:a16="http://schemas.microsoft.com/office/drawing/2014/main" id="{19BAC527-BDB7-43DC-AE86-42600F76F4DF}"/>
              </a:ext>
            </a:extLst>
          </p:cNvPr>
          <p:cNvSpPr>
            <a:spLocks noGrp="1"/>
          </p:cNvSpPr>
          <p:nvPr>
            <p:ph type="dt" sz="half" idx="10"/>
          </p:nvPr>
        </p:nvSpPr>
        <p:spPr/>
        <p:txBody>
          <a:bodyPr/>
          <a:lstStyle/>
          <a:p>
            <a:fld id="{933D1CAD-D557-4EFB-9825-A2CD27E4E289}" type="datetime1">
              <a:rPr lang="tr-TR" smtClean="0"/>
              <a:t>12.03.2021</a:t>
            </a:fld>
            <a:endParaRPr lang="tr-TR"/>
          </a:p>
        </p:txBody>
      </p:sp>
      <p:sp>
        <p:nvSpPr>
          <p:cNvPr id="5" name="Slayt Numarası Yer Tutucusu 4">
            <a:extLst>
              <a:ext uri="{FF2B5EF4-FFF2-40B4-BE49-F238E27FC236}">
                <a16:creationId xmlns:a16="http://schemas.microsoft.com/office/drawing/2014/main" id="{638D5721-D4BC-4966-A873-4AC58F4BBDE9}"/>
              </a:ext>
            </a:extLst>
          </p:cNvPr>
          <p:cNvSpPr>
            <a:spLocks noGrp="1"/>
          </p:cNvSpPr>
          <p:nvPr>
            <p:ph type="sldNum" sz="quarter" idx="12"/>
          </p:nvPr>
        </p:nvSpPr>
        <p:spPr/>
        <p:txBody>
          <a:bodyPr/>
          <a:lstStyle/>
          <a:p>
            <a:fld id="{D5F95A43-2763-4C31-A130-22ED2A47608D}" type="slidenum">
              <a:rPr lang="tr-TR" smtClean="0"/>
              <a:t>15</a:t>
            </a:fld>
            <a:endParaRPr lang="tr-TR"/>
          </a:p>
        </p:txBody>
      </p:sp>
      <p:sp>
        <p:nvSpPr>
          <p:cNvPr id="6" name="Alt Bilgi Yer Tutucusu 5">
            <a:extLst>
              <a:ext uri="{FF2B5EF4-FFF2-40B4-BE49-F238E27FC236}">
                <a16:creationId xmlns:a16="http://schemas.microsoft.com/office/drawing/2014/main" id="{11044D99-3428-404D-8A2E-87BE1119E834}"/>
              </a:ext>
            </a:extLst>
          </p:cNvPr>
          <p:cNvSpPr>
            <a:spLocks noGrp="1"/>
          </p:cNvSpPr>
          <p:nvPr>
            <p:ph type="ftr" sz="quarter" idx="11"/>
          </p:nvPr>
        </p:nvSpPr>
        <p:spPr>
          <a:xfrm>
            <a:off x="443442" y="5545469"/>
            <a:ext cx="11305116" cy="131253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https://sbf.marmara.edu.tr/ogrenci/akran-yonderligi/hemsirelik-bolumu-akran-yonderligi#:~:text=AKRAN%20Y%C3%96NDERL%C4%B0%C4%9E%C4%B0%20PROGRAMI,sa%C4%9Flayacak%20yolu%20bulmas%C4%B1na%20yard%C4%B1mc%C4%B1%20kimsedir.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https://sbf.beun.edu.tr/akran-yonderligi-degerlendrmeleri.html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http://hemsirelik.ssbf.omu.edu.tr/tr/egitim/lisans-egitimi/akran-yoenderligi-programi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Colvin, J. W., &amp; Ashman, M. (2010). Roles, risks, and benefits of peer mentoring relationships in higher education. Mentoring &amp; Tutoring: Partnership in Learning, 18(2), 121-134.</a:t>
            </a:r>
            <a:endPar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Vandal, N.,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Leung</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K.,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Sanzone</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L.,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Filion</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F.,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Tsimicalis</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 &amp;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Lang</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 (2018).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Exploring</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the</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student</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peer</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mentor's</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experience</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in a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nursing</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peer</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mentorship</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program.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Journal</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of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Nursing</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Education</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57(7), 422-425.</a:t>
            </a:r>
          </a:p>
          <a:p>
            <a:endParaRPr lang="tr-TR" sz="800" dirty="0"/>
          </a:p>
        </p:txBody>
      </p:sp>
    </p:spTree>
    <p:extLst>
      <p:ext uri="{BB962C8B-B14F-4D97-AF65-F5344CB8AC3E}">
        <p14:creationId xmlns:p14="http://schemas.microsoft.com/office/powerpoint/2010/main" val="1516235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2333E2-AFDC-4D57-8129-2CE4D4D62F6B}"/>
              </a:ext>
            </a:extLst>
          </p:cNvPr>
          <p:cNvSpPr>
            <a:spLocks noGrp="1"/>
          </p:cNvSpPr>
          <p:nvPr>
            <p:ph type="title"/>
          </p:nvPr>
        </p:nvSpPr>
        <p:spPr>
          <a:xfrm>
            <a:off x="677334" y="609600"/>
            <a:ext cx="8596668" cy="762000"/>
          </a:xfrm>
        </p:spPr>
        <p:txBody>
          <a:bodyPr>
            <a:normAutofit/>
          </a:bodyPr>
          <a:lstStyle/>
          <a:p>
            <a:r>
              <a:rPr lang="tr-TR" sz="3200" dirty="0">
                <a:latin typeface="Calibri" panose="020F0502020204030204" pitchFamily="34" charset="0"/>
                <a:cs typeface="Calibri" panose="020F0502020204030204" pitchFamily="34" charset="0"/>
              </a:rPr>
              <a:t>Yönder öğrenci;</a:t>
            </a:r>
          </a:p>
        </p:txBody>
      </p:sp>
      <p:sp>
        <p:nvSpPr>
          <p:cNvPr id="3" name="İçerik Yer Tutucusu 2">
            <a:extLst>
              <a:ext uri="{FF2B5EF4-FFF2-40B4-BE49-F238E27FC236}">
                <a16:creationId xmlns:a16="http://schemas.microsoft.com/office/drawing/2014/main" id="{ECEBEA5D-328C-4E78-841A-AECC7992A55E}"/>
              </a:ext>
            </a:extLst>
          </p:cNvPr>
          <p:cNvSpPr>
            <a:spLocks noGrp="1"/>
          </p:cNvSpPr>
          <p:nvPr>
            <p:ph idx="1"/>
          </p:nvPr>
        </p:nvSpPr>
        <p:spPr>
          <a:xfrm>
            <a:off x="677334" y="1600201"/>
            <a:ext cx="8981016" cy="3724274"/>
          </a:xfrm>
        </p:spPr>
        <p:txBody>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Danışan öğrenciyle sosyal uyum ve mesleki kariyer gelişiminde menfaat sağlayacak şekilde kendi bilgi ve deneyimlerini paylaşır.</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Danışan öğrencide özgüveni arttıracak ve öz benlik saygısı oluşturacak faaliyetlerde bulunur.</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err="1">
                <a:ln>
                  <a:noFill/>
                </a:ln>
                <a:solidFill>
                  <a:prstClr val="black"/>
                </a:solidFill>
                <a:effectLst/>
                <a:uLnTx/>
                <a:uFillTx/>
                <a:latin typeface="Calibri" panose="020F0502020204030204"/>
                <a:ea typeface="+mn-ea"/>
                <a:cs typeface="+mn-cs"/>
              </a:rPr>
              <a:t>Yönderlik</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 ilişkisine yeterli zamanı ayırmak ve görüşmek için ortak olarak belirlenen zamanlara uyar.</a:t>
            </a:r>
          </a:p>
          <a:p>
            <a:endParaRPr lang="tr-TR" dirty="0"/>
          </a:p>
        </p:txBody>
      </p:sp>
      <p:sp>
        <p:nvSpPr>
          <p:cNvPr id="4" name="Veri Yer Tutucusu 3">
            <a:extLst>
              <a:ext uri="{FF2B5EF4-FFF2-40B4-BE49-F238E27FC236}">
                <a16:creationId xmlns:a16="http://schemas.microsoft.com/office/drawing/2014/main" id="{2EFE35B9-083C-4EDA-8BA2-4C7B31F79B1C}"/>
              </a:ext>
            </a:extLst>
          </p:cNvPr>
          <p:cNvSpPr>
            <a:spLocks noGrp="1"/>
          </p:cNvSpPr>
          <p:nvPr>
            <p:ph type="dt" sz="half" idx="10"/>
          </p:nvPr>
        </p:nvSpPr>
        <p:spPr/>
        <p:txBody>
          <a:bodyPr/>
          <a:lstStyle/>
          <a:p>
            <a:fld id="{56F3555F-490E-4226-9D86-EADB0E1CE103}" type="datetime1">
              <a:rPr lang="tr-TR" smtClean="0"/>
              <a:t>12.03.2021</a:t>
            </a:fld>
            <a:endParaRPr lang="tr-TR"/>
          </a:p>
        </p:txBody>
      </p:sp>
      <p:sp>
        <p:nvSpPr>
          <p:cNvPr id="5" name="Slayt Numarası Yer Tutucusu 4">
            <a:extLst>
              <a:ext uri="{FF2B5EF4-FFF2-40B4-BE49-F238E27FC236}">
                <a16:creationId xmlns:a16="http://schemas.microsoft.com/office/drawing/2014/main" id="{27DD2A7D-58B9-4592-BFE1-6BCDA8CD0C6D}"/>
              </a:ext>
            </a:extLst>
          </p:cNvPr>
          <p:cNvSpPr>
            <a:spLocks noGrp="1"/>
          </p:cNvSpPr>
          <p:nvPr>
            <p:ph type="sldNum" sz="quarter" idx="12"/>
          </p:nvPr>
        </p:nvSpPr>
        <p:spPr/>
        <p:txBody>
          <a:bodyPr/>
          <a:lstStyle/>
          <a:p>
            <a:fld id="{D5F95A43-2763-4C31-A130-22ED2A47608D}" type="slidenum">
              <a:rPr lang="tr-TR" smtClean="0"/>
              <a:t>16</a:t>
            </a:fld>
            <a:endParaRPr lang="tr-TR"/>
          </a:p>
        </p:txBody>
      </p:sp>
      <p:sp>
        <p:nvSpPr>
          <p:cNvPr id="6" name="Alt Bilgi Yer Tutucusu 5">
            <a:extLst>
              <a:ext uri="{FF2B5EF4-FFF2-40B4-BE49-F238E27FC236}">
                <a16:creationId xmlns:a16="http://schemas.microsoft.com/office/drawing/2014/main" id="{FD7478C1-93D6-4C12-AFE7-38C89472B78E}"/>
              </a:ext>
            </a:extLst>
          </p:cNvPr>
          <p:cNvSpPr>
            <a:spLocks noGrp="1"/>
          </p:cNvSpPr>
          <p:nvPr>
            <p:ph type="ftr" sz="quarter" idx="11"/>
          </p:nvPr>
        </p:nvSpPr>
        <p:spPr>
          <a:xfrm>
            <a:off x="677334" y="5554994"/>
            <a:ext cx="10247841" cy="130300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https://sbf.marmara.edu.tr/ogrenci/akran-yonderligi/hemsirelik-bolumu-akran-yonderligi#:~:text=AKRAN%20Y%C3%96NDERL%C4%B0%C4%9E%C4%B0%20PROGRAMI,sa%C4%9Flayacak%20yolu%20bulmas%C4%B1na%20yard%C4%B1mc%C4%B1%20kimsedir.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https://sbf.beun.edu.tr/akran-yonderligi-degerlendrmeleri.html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http://hemsirelik.ssbf.omu.edu.tr/tr/egitim/lisans-egitimi/akran-yoenderligi-programi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Colvin, J. W., &amp; Ashman, M. (2010). Roles, risks, and benefits of peer mentoring relationships in higher education. Mentoring &amp; Tutoring: Partnership in Learning, 18(2), 121-134.</a:t>
            </a:r>
            <a:endPar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Vandal, N.,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Leung</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K.,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Sanzone</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L.,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Filion</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F.,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Tsimicalis</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 &amp;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Lang</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 (2018).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Exploring</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the</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student</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peer</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mentor's</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experience</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in a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nursing</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peer</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mentorship</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program.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Journal</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of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Nursing</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Education</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57(7), 422-425.</a:t>
            </a:r>
          </a:p>
          <a:p>
            <a:endParaRPr lang="tr-TR" sz="800" dirty="0"/>
          </a:p>
        </p:txBody>
      </p:sp>
    </p:spTree>
    <p:extLst>
      <p:ext uri="{BB962C8B-B14F-4D97-AF65-F5344CB8AC3E}">
        <p14:creationId xmlns:p14="http://schemas.microsoft.com/office/powerpoint/2010/main" val="2810100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5B2C6739-7D62-4572-A000-F1E082F02F3D}"/>
              </a:ext>
            </a:extLst>
          </p:cNvPr>
          <p:cNvSpPr>
            <a:spLocks noGrp="1"/>
          </p:cNvSpPr>
          <p:nvPr>
            <p:ph type="title"/>
          </p:nvPr>
        </p:nvSpPr>
        <p:spPr>
          <a:xfrm>
            <a:off x="161925" y="609600"/>
            <a:ext cx="9112077" cy="1320800"/>
          </a:xfrm>
        </p:spPr>
        <p:txBody>
          <a:bodyPr/>
          <a:lstStyle/>
          <a:p>
            <a:r>
              <a:rPr kumimoji="0" lang="tr-TR" sz="3200" b="0" i="0" u="none" strike="noStrike" kern="1200" cap="none" spc="0" normalizeH="0" baseline="0" noProof="0" dirty="0">
                <a:ln>
                  <a:noFill/>
                </a:ln>
                <a:solidFill>
                  <a:srgbClr val="90C226"/>
                </a:solidFill>
                <a:effectLst/>
                <a:uLnTx/>
                <a:uFillTx/>
                <a:latin typeface="Calibri" panose="020F0502020204030204" pitchFamily="34" charset="0"/>
                <a:cs typeface="Calibri" panose="020F0502020204030204" pitchFamily="34" charset="0"/>
              </a:rPr>
              <a:t>Yönder öğrenci;</a:t>
            </a:r>
            <a:endParaRPr lang="tr-TR" dirty="0">
              <a:latin typeface="Calibri" panose="020F0502020204030204" pitchFamily="34" charset="0"/>
              <a:cs typeface="Calibri" panose="020F0502020204030204" pitchFamily="34" charset="0"/>
            </a:endParaRPr>
          </a:p>
        </p:txBody>
      </p:sp>
      <p:sp>
        <p:nvSpPr>
          <p:cNvPr id="4" name="Veri Yer Tutucusu 3">
            <a:extLst>
              <a:ext uri="{FF2B5EF4-FFF2-40B4-BE49-F238E27FC236}">
                <a16:creationId xmlns:a16="http://schemas.microsoft.com/office/drawing/2014/main" id="{5893B654-5C9B-4EE1-A824-D441E572902D}"/>
              </a:ext>
            </a:extLst>
          </p:cNvPr>
          <p:cNvSpPr>
            <a:spLocks noGrp="1"/>
          </p:cNvSpPr>
          <p:nvPr>
            <p:ph type="dt" sz="half" idx="10"/>
          </p:nvPr>
        </p:nvSpPr>
        <p:spPr/>
        <p:txBody>
          <a:bodyPr/>
          <a:lstStyle/>
          <a:p>
            <a:fld id="{2D6AFB93-2146-4AAC-81C7-17F333763195}" type="datetime1">
              <a:rPr lang="tr-TR" smtClean="0"/>
              <a:t>12.03.2021</a:t>
            </a:fld>
            <a:endParaRPr lang="tr-TR"/>
          </a:p>
        </p:txBody>
      </p:sp>
      <p:sp>
        <p:nvSpPr>
          <p:cNvPr id="5" name="Slayt Numarası Yer Tutucusu 4">
            <a:extLst>
              <a:ext uri="{FF2B5EF4-FFF2-40B4-BE49-F238E27FC236}">
                <a16:creationId xmlns:a16="http://schemas.microsoft.com/office/drawing/2014/main" id="{6F87A054-BA8F-4CBF-BE19-5A94D51B5634}"/>
              </a:ext>
            </a:extLst>
          </p:cNvPr>
          <p:cNvSpPr>
            <a:spLocks noGrp="1"/>
          </p:cNvSpPr>
          <p:nvPr>
            <p:ph type="sldNum" sz="quarter" idx="12"/>
          </p:nvPr>
        </p:nvSpPr>
        <p:spPr/>
        <p:txBody>
          <a:bodyPr/>
          <a:lstStyle/>
          <a:p>
            <a:fld id="{D5F95A43-2763-4C31-A130-22ED2A47608D}" type="slidenum">
              <a:rPr lang="tr-TR" smtClean="0"/>
              <a:t>17</a:t>
            </a:fld>
            <a:endParaRPr lang="tr-TR"/>
          </a:p>
        </p:txBody>
      </p:sp>
      <p:sp>
        <p:nvSpPr>
          <p:cNvPr id="3" name="İçerik Yer Tutucusu 2">
            <a:extLst>
              <a:ext uri="{FF2B5EF4-FFF2-40B4-BE49-F238E27FC236}">
                <a16:creationId xmlns:a16="http://schemas.microsoft.com/office/drawing/2014/main" id="{5C8A31BE-5683-44DD-9903-1442C1E38A20}"/>
              </a:ext>
            </a:extLst>
          </p:cNvPr>
          <p:cNvSpPr>
            <a:spLocks noGrp="1"/>
          </p:cNvSpPr>
          <p:nvPr>
            <p:ph idx="4294967295"/>
          </p:nvPr>
        </p:nvSpPr>
        <p:spPr>
          <a:xfrm>
            <a:off x="0" y="1162050"/>
            <a:ext cx="9020175" cy="4879975"/>
          </a:xfrm>
        </p:spPr>
        <p:txBody>
          <a:bodyPr>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Akran </a:t>
            </a:r>
            <a:r>
              <a:rPr kumimoji="0" lang="tr-TR" sz="2600" b="0" i="0" u="none" strike="noStrike" kern="1200" cap="none" spc="0" normalizeH="0" baseline="0" noProof="0" dirty="0" err="1">
                <a:ln>
                  <a:noFill/>
                </a:ln>
                <a:solidFill>
                  <a:prstClr val="black"/>
                </a:solidFill>
                <a:effectLst/>
                <a:uLnTx/>
                <a:uFillTx/>
                <a:latin typeface="Calibri" panose="020F0502020204030204"/>
                <a:ea typeface="+mn-ea"/>
                <a:cs typeface="+mn-cs"/>
              </a:rPr>
              <a:t>Yönderlik</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 Program koordinatörünün talebi üzerine </a:t>
            </a:r>
          </a:p>
          <a:p>
            <a:pPr marL="685800" marR="0" lvl="1" indent="-228600"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tr-TR" sz="2600" b="1" i="0" u="none" strike="noStrike" kern="1200" cap="none" spc="0" normalizeH="0" baseline="0" noProof="0" dirty="0">
                <a:ln>
                  <a:noFill/>
                </a:ln>
                <a:solidFill>
                  <a:prstClr val="black"/>
                </a:solidFill>
                <a:effectLst/>
                <a:uLnTx/>
                <a:uFillTx/>
                <a:latin typeface="Calibri" panose="020F0502020204030204"/>
                <a:ea typeface="+mn-ea"/>
                <a:cs typeface="+mn-cs"/>
              </a:rPr>
              <a:t>Akranlar Arası Yönder Anlaşması Formu, </a:t>
            </a:r>
          </a:p>
          <a:p>
            <a:pPr marL="685800" marR="0" lvl="1" indent="-228600"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tr-TR" sz="2600" b="1" i="0" u="none" strike="noStrike" kern="1200" cap="none" spc="0" normalizeH="0" baseline="0" noProof="0" dirty="0">
                <a:ln>
                  <a:noFill/>
                </a:ln>
                <a:solidFill>
                  <a:prstClr val="black"/>
                </a:solidFill>
                <a:effectLst/>
                <a:uLnTx/>
                <a:uFillTx/>
                <a:latin typeface="Calibri" panose="020F0502020204030204"/>
                <a:ea typeface="+mn-ea"/>
                <a:cs typeface="+mn-cs"/>
              </a:rPr>
              <a:t>Öğrenci Bilgi Formu </a:t>
            </a:r>
            <a:r>
              <a:rPr kumimoji="0" lang="tr-TR" sz="2200" b="1"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https://docs.google.com/forms/d/16PdBYlom46ITnWb5x1hUcPVng6lp4zqVGIXG0nKRQxk/edit</a:t>
            </a:r>
            <a:r>
              <a:rPr kumimoji="0" lang="tr-TR" sz="2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tr-TR" sz="2600" b="1" i="0" u="none" strike="noStrike" kern="1200" cap="none" spc="0" normalizeH="0" baseline="0" noProof="0" dirty="0">
                <a:ln>
                  <a:noFill/>
                </a:ln>
                <a:solidFill>
                  <a:prstClr val="black"/>
                </a:solidFill>
                <a:effectLst/>
                <a:uLnTx/>
                <a:uFillTx/>
                <a:latin typeface="Calibri" panose="020F0502020204030204"/>
                <a:ea typeface="+mn-ea"/>
                <a:cs typeface="+mn-cs"/>
              </a:rPr>
              <a:t>Yönder Öğrenci Değerlendirme Formunu </a:t>
            </a:r>
            <a:r>
              <a:rPr kumimoji="0" lang="tr-TR" sz="22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https://docs.google.com/forms/d/1L_yakrkedfjqRCrCtX93u6J0uuYs163TbLTTDJT5e1c/edit</a:t>
            </a:r>
            <a:r>
              <a:rPr kumimoji="0" lang="tr-TR"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tamamlar.</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Yönder öğrenci, danışan öğrenciye Danışman hocanın görev ve yetkileri hakkında bilgi verir.</a:t>
            </a:r>
          </a:p>
          <a:p>
            <a:endParaRPr lang="tr-TR" dirty="0"/>
          </a:p>
        </p:txBody>
      </p:sp>
      <p:sp>
        <p:nvSpPr>
          <p:cNvPr id="2" name="Alt Bilgi Yer Tutucusu 1">
            <a:extLst>
              <a:ext uri="{FF2B5EF4-FFF2-40B4-BE49-F238E27FC236}">
                <a16:creationId xmlns:a16="http://schemas.microsoft.com/office/drawing/2014/main" id="{18397187-AB78-4AFA-930D-6E93A15780E7}"/>
              </a:ext>
            </a:extLst>
          </p:cNvPr>
          <p:cNvSpPr>
            <a:spLocks noGrp="1"/>
          </p:cNvSpPr>
          <p:nvPr>
            <p:ph type="ftr" sz="quarter" idx="11"/>
          </p:nvPr>
        </p:nvSpPr>
        <p:spPr>
          <a:xfrm>
            <a:off x="448733" y="5838494"/>
            <a:ext cx="9020175" cy="7715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https://sbf.marmara.edu.tr/ogrenci/akran-yonderligi/hemsirelik-bolumu-akran-yonderligi#:~:text=AKRAN%20Y%C3%96NDERL%C4%B0%C4%9E%C4%B0%20PROGRAMI,sa%C4%9Flayacak%20yolu%20bulmas%C4%B1na%20yard%C4%B1mc%C4%B1%20kimsedir.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https://sbf.beun.edu.tr/akran-yonderligi-degerlendrmeleri.html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http://hemsirelik.ssbf.omu.edu.tr/tr/egitim/lisans-egitimi/akran-yoenderligi-programi	</a:t>
            </a:r>
          </a:p>
          <a:p>
            <a:endParaRPr lang="tr-TR" sz="800" dirty="0"/>
          </a:p>
        </p:txBody>
      </p:sp>
    </p:spTree>
    <p:extLst>
      <p:ext uri="{BB962C8B-B14F-4D97-AF65-F5344CB8AC3E}">
        <p14:creationId xmlns:p14="http://schemas.microsoft.com/office/powerpoint/2010/main" val="1996132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3565BCB2-8467-4D77-BC0A-A507CB6E93E9}"/>
              </a:ext>
            </a:extLst>
          </p:cNvPr>
          <p:cNvSpPr>
            <a:spLocks noGrp="1"/>
          </p:cNvSpPr>
          <p:nvPr>
            <p:ph type="title"/>
          </p:nvPr>
        </p:nvSpPr>
        <p:spPr/>
        <p:txBody>
          <a:bodyPr/>
          <a:lstStyle/>
          <a:p>
            <a:r>
              <a:rPr kumimoji="0" lang="tr-TR" sz="3200" b="0" i="0" u="none" strike="noStrike" kern="1200" cap="none" spc="0" normalizeH="0" baseline="0" noProof="0" dirty="0">
                <a:ln>
                  <a:noFill/>
                </a:ln>
                <a:solidFill>
                  <a:srgbClr val="90C226"/>
                </a:solidFill>
                <a:effectLst/>
                <a:uLnTx/>
                <a:uFillTx/>
                <a:latin typeface="Calibri" panose="020F0502020204030204" pitchFamily="34" charset="0"/>
                <a:cs typeface="Calibri" panose="020F0502020204030204" pitchFamily="34" charset="0"/>
              </a:rPr>
              <a:t>Yönder öğrenci;</a:t>
            </a:r>
            <a:endParaRPr lang="tr-TR" dirty="0">
              <a:latin typeface="Calibri" panose="020F0502020204030204" pitchFamily="34" charset="0"/>
              <a:cs typeface="Calibri" panose="020F0502020204030204" pitchFamily="34" charset="0"/>
            </a:endParaRPr>
          </a:p>
        </p:txBody>
      </p:sp>
      <p:sp>
        <p:nvSpPr>
          <p:cNvPr id="4" name="Veri Yer Tutucusu 3">
            <a:extLst>
              <a:ext uri="{FF2B5EF4-FFF2-40B4-BE49-F238E27FC236}">
                <a16:creationId xmlns:a16="http://schemas.microsoft.com/office/drawing/2014/main" id="{CA4A3EEF-BE32-452F-B59C-C18B64E89A87}"/>
              </a:ext>
            </a:extLst>
          </p:cNvPr>
          <p:cNvSpPr>
            <a:spLocks noGrp="1"/>
          </p:cNvSpPr>
          <p:nvPr>
            <p:ph type="dt" sz="half" idx="10"/>
          </p:nvPr>
        </p:nvSpPr>
        <p:spPr/>
        <p:txBody>
          <a:bodyPr/>
          <a:lstStyle/>
          <a:p>
            <a:fld id="{2503D7CE-A4B8-4E80-8A4E-265623A80794}" type="datetime1">
              <a:rPr lang="tr-TR" smtClean="0"/>
              <a:t>12.03.2021</a:t>
            </a:fld>
            <a:endParaRPr lang="tr-TR"/>
          </a:p>
        </p:txBody>
      </p:sp>
      <p:sp>
        <p:nvSpPr>
          <p:cNvPr id="5" name="Slayt Numarası Yer Tutucusu 4">
            <a:extLst>
              <a:ext uri="{FF2B5EF4-FFF2-40B4-BE49-F238E27FC236}">
                <a16:creationId xmlns:a16="http://schemas.microsoft.com/office/drawing/2014/main" id="{82AB0AE8-219E-4A4D-9B82-6B2CED456B30}"/>
              </a:ext>
            </a:extLst>
          </p:cNvPr>
          <p:cNvSpPr>
            <a:spLocks noGrp="1"/>
          </p:cNvSpPr>
          <p:nvPr>
            <p:ph type="sldNum" sz="quarter" idx="12"/>
          </p:nvPr>
        </p:nvSpPr>
        <p:spPr/>
        <p:txBody>
          <a:bodyPr/>
          <a:lstStyle/>
          <a:p>
            <a:fld id="{D5F95A43-2763-4C31-A130-22ED2A47608D}" type="slidenum">
              <a:rPr lang="tr-TR" smtClean="0"/>
              <a:t>18</a:t>
            </a:fld>
            <a:endParaRPr lang="tr-TR"/>
          </a:p>
        </p:txBody>
      </p:sp>
      <p:sp>
        <p:nvSpPr>
          <p:cNvPr id="3" name="İçerik Yer Tutucusu 2">
            <a:extLst>
              <a:ext uri="{FF2B5EF4-FFF2-40B4-BE49-F238E27FC236}">
                <a16:creationId xmlns:a16="http://schemas.microsoft.com/office/drawing/2014/main" id="{D99D23F2-DEF5-4D3A-B87A-74DB04C36312}"/>
              </a:ext>
            </a:extLst>
          </p:cNvPr>
          <p:cNvSpPr>
            <a:spLocks noGrp="1"/>
          </p:cNvSpPr>
          <p:nvPr>
            <p:ph idx="4294967295"/>
          </p:nvPr>
        </p:nvSpPr>
        <p:spPr>
          <a:xfrm>
            <a:off x="666922" y="1741488"/>
            <a:ext cx="8596313" cy="3881437"/>
          </a:xfrm>
        </p:spPr>
        <p:txBody>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Danışan öğrenciye kampüsteki kurum ve kuruluşlar (hastane, bankalar, enstitü, sosyal tesisler, yemekhaneler, kütüphane vb.) hakkında bilgi verir.</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Fakültenin akademik ve idari personelleri hakkında bilgi verir.</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Fakülte öğrenci işleri ve rektörlük öğrenci işleri hakkında bilgi verir.</a:t>
            </a:r>
          </a:p>
          <a:p>
            <a:endParaRPr lang="tr-TR" dirty="0"/>
          </a:p>
        </p:txBody>
      </p:sp>
      <p:sp>
        <p:nvSpPr>
          <p:cNvPr id="2" name="Alt Bilgi Yer Tutucusu 1">
            <a:extLst>
              <a:ext uri="{FF2B5EF4-FFF2-40B4-BE49-F238E27FC236}">
                <a16:creationId xmlns:a16="http://schemas.microsoft.com/office/drawing/2014/main" id="{709DFB02-B77A-45F1-963B-3BCE1C3A34CE}"/>
              </a:ext>
            </a:extLst>
          </p:cNvPr>
          <p:cNvSpPr>
            <a:spLocks noGrp="1"/>
          </p:cNvSpPr>
          <p:nvPr>
            <p:ph type="ftr" sz="quarter" idx="11"/>
          </p:nvPr>
        </p:nvSpPr>
        <p:spPr>
          <a:xfrm>
            <a:off x="553509" y="5816931"/>
            <a:ext cx="10847744" cy="86293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https://sbf.marmara.edu.tr/ogrenci/akran-yonderligi/hemsirelik-bolumu-akran-yonderligi#:~:text=AKRAN%20Y%C3%96NDERL%C4%B0%C4%9E%C4%B0%20PROGRAMI,sa%C4%9Flayacak%20yolu%20bulmas%C4%B1na%20yard%C4%B1mc%C4%B1%20kimsedir.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https://sbf.beun.edu.tr/akran-yonderligi-degerlendrmeleri.html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http://hemsirelik.ssbf.omu.edu.tr/tr/egitim/lisans-egitimi/akran-yoenderligi-programi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a:p>
            <a:endParaRPr lang="tr-TR" sz="800" dirty="0"/>
          </a:p>
        </p:txBody>
      </p:sp>
    </p:spTree>
    <p:extLst>
      <p:ext uri="{BB962C8B-B14F-4D97-AF65-F5344CB8AC3E}">
        <p14:creationId xmlns:p14="http://schemas.microsoft.com/office/powerpoint/2010/main" val="796136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FC9D33CB-6293-4014-96E8-8667BD5CC19C}"/>
              </a:ext>
            </a:extLst>
          </p:cNvPr>
          <p:cNvSpPr>
            <a:spLocks noGrp="1"/>
          </p:cNvSpPr>
          <p:nvPr>
            <p:ph type="title"/>
          </p:nvPr>
        </p:nvSpPr>
        <p:spPr>
          <a:xfrm>
            <a:off x="611718" y="558800"/>
            <a:ext cx="8596668" cy="1320800"/>
          </a:xfrm>
        </p:spPr>
        <p:txBody>
          <a:bodyPr>
            <a:normAutofit/>
          </a:bodyPr>
          <a:lstStyle/>
          <a:p>
            <a:r>
              <a:rPr lang="tr-TR" sz="3200" dirty="0">
                <a:latin typeface="Calibri" panose="020F0502020204030204" pitchFamily="34" charset="0"/>
                <a:cs typeface="Calibri" panose="020F0502020204030204" pitchFamily="34" charset="0"/>
              </a:rPr>
              <a:t>Yönder öğrenci;</a:t>
            </a:r>
          </a:p>
        </p:txBody>
      </p:sp>
      <p:sp>
        <p:nvSpPr>
          <p:cNvPr id="4" name="Veri Yer Tutucusu 3">
            <a:extLst>
              <a:ext uri="{FF2B5EF4-FFF2-40B4-BE49-F238E27FC236}">
                <a16:creationId xmlns:a16="http://schemas.microsoft.com/office/drawing/2014/main" id="{F53F66A6-EC8C-4D30-BC5E-E34AAC90F4B5}"/>
              </a:ext>
            </a:extLst>
          </p:cNvPr>
          <p:cNvSpPr>
            <a:spLocks noGrp="1"/>
          </p:cNvSpPr>
          <p:nvPr>
            <p:ph type="dt" sz="half" idx="10"/>
          </p:nvPr>
        </p:nvSpPr>
        <p:spPr/>
        <p:txBody>
          <a:bodyPr/>
          <a:lstStyle/>
          <a:p>
            <a:fld id="{1D7C1E19-D0B3-49D7-A17B-DF3C8F5BA5ED}" type="datetime1">
              <a:rPr lang="tr-TR" smtClean="0"/>
              <a:t>12.03.2021</a:t>
            </a:fld>
            <a:endParaRPr lang="tr-TR"/>
          </a:p>
        </p:txBody>
      </p:sp>
      <p:sp>
        <p:nvSpPr>
          <p:cNvPr id="5" name="Slayt Numarası Yer Tutucusu 4">
            <a:extLst>
              <a:ext uri="{FF2B5EF4-FFF2-40B4-BE49-F238E27FC236}">
                <a16:creationId xmlns:a16="http://schemas.microsoft.com/office/drawing/2014/main" id="{C69F56F3-498F-4F71-A5D9-75414137B84F}"/>
              </a:ext>
            </a:extLst>
          </p:cNvPr>
          <p:cNvSpPr>
            <a:spLocks noGrp="1"/>
          </p:cNvSpPr>
          <p:nvPr>
            <p:ph type="sldNum" sz="quarter" idx="12"/>
          </p:nvPr>
        </p:nvSpPr>
        <p:spPr/>
        <p:txBody>
          <a:bodyPr/>
          <a:lstStyle/>
          <a:p>
            <a:fld id="{D5F95A43-2763-4C31-A130-22ED2A47608D}" type="slidenum">
              <a:rPr lang="tr-TR" smtClean="0"/>
              <a:t>19</a:t>
            </a:fld>
            <a:endParaRPr lang="tr-TR"/>
          </a:p>
        </p:txBody>
      </p:sp>
      <p:sp>
        <p:nvSpPr>
          <p:cNvPr id="3" name="İçerik Yer Tutucusu 2">
            <a:extLst>
              <a:ext uri="{FF2B5EF4-FFF2-40B4-BE49-F238E27FC236}">
                <a16:creationId xmlns:a16="http://schemas.microsoft.com/office/drawing/2014/main" id="{2D87FB0D-0ED2-4E56-AC6A-3001E219AC8E}"/>
              </a:ext>
            </a:extLst>
          </p:cNvPr>
          <p:cNvSpPr>
            <a:spLocks noGrp="1"/>
          </p:cNvSpPr>
          <p:nvPr>
            <p:ph idx="4294967295"/>
          </p:nvPr>
        </p:nvSpPr>
        <p:spPr>
          <a:xfrm>
            <a:off x="611718" y="1428750"/>
            <a:ext cx="8934450" cy="4210050"/>
          </a:xfrm>
        </p:spPr>
        <p:txBody>
          <a:bodyPr>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Fakülte binasının tanıtımını yapar (konferans salonu, kantin, laboratuvarlar, derslikler, dinlenme alanları vb.).</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Kampüs ulaşımı hakkında bilgi verir.</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Danışan öğrenciye sınıf ve grup iletişimi yolları hakkında bilgi verir.</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1" i="0" u="none" strike="noStrike" kern="1200" cap="none" spc="0" normalizeH="0" baseline="0" noProof="0" dirty="0">
                <a:ln>
                  <a:noFill/>
                </a:ln>
                <a:solidFill>
                  <a:prstClr val="black"/>
                </a:solidFill>
                <a:effectLst/>
                <a:uLnTx/>
                <a:uFillTx/>
                <a:latin typeface="Calibri" panose="020F0502020204030204"/>
                <a:ea typeface="+mn-ea"/>
                <a:cs typeface="+mn-cs"/>
              </a:rPr>
              <a:t>Akdeniz uzantılı öğrenci e-posta adresinin </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alınması hakkında bilgi verir.</a:t>
            </a:r>
          </a:p>
          <a:p>
            <a:endParaRPr lang="tr-TR" dirty="0"/>
          </a:p>
        </p:txBody>
      </p:sp>
      <p:sp>
        <p:nvSpPr>
          <p:cNvPr id="2" name="Alt Bilgi Yer Tutucusu 1">
            <a:extLst>
              <a:ext uri="{FF2B5EF4-FFF2-40B4-BE49-F238E27FC236}">
                <a16:creationId xmlns:a16="http://schemas.microsoft.com/office/drawing/2014/main" id="{579CD3C8-FBBC-40F1-9BC3-DF924EDA549D}"/>
              </a:ext>
            </a:extLst>
          </p:cNvPr>
          <p:cNvSpPr>
            <a:spLocks noGrp="1"/>
          </p:cNvSpPr>
          <p:nvPr>
            <p:ph type="ftr" sz="quarter" idx="11"/>
          </p:nvPr>
        </p:nvSpPr>
        <p:spPr>
          <a:xfrm>
            <a:off x="611718" y="5735305"/>
            <a:ext cx="9904941" cy="97723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https://sbf.marmara.edu.tr/ogrenci/akran-yonderligi/hemsirelik-bolumu-akran-yonderligi#:~:text=AKRAN%20Y%C3%96NDERL%C4%B0%C4%9E%C4%B0%20PROGRAMI,sa%C4%9Flayacak%20yolu%20bulmas%C4%B1na%20yard%C4%B1mc%C4%B1%20kimsedir.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https://sbf.beun.edu.tr/akran-yonderligi-degerlendrmeleri.html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http://hemsirelik.ssbf.omu.edu.tr/tr/egitim/lisans-egitimi/akran-yoenderligi-programi	</a:t>
            </a:r>
          </a:p>
          <a:p>
            <a:endParaRPr lang="tr-TR" sz="800" dirty="0"/>
          </a:p>
          <a:p>
            <a:endParaRPr lang="tr-TR" sz="800" dirty="0"/>
          </a:p>
        </p:txBody>
      </p:sp>
    </p:spTree>
    <p:extLst>
      <p:ext uri="{BB962C8B-B14F-4D97-AF65-F5344CB8AC3E}">
        <p14:creationId xmlns:p14="http://schemas.microsoft.com/office/powerpoint/2010/main" val="1355809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646490-9B29-474E-A6F7-6C0FEF5EC1B3}"/>
              </a:ext>
            </a:extLst>
          </p:cNvPr>
          <p:cNvSpPr>
            <a:spLocks noGrp="1"/>
          </p:cNvSpPr>
          <p:nvPr>
            <p:ph type="title"/>
          </p:nvPr>
        </p:nvSpPr>
        <p:spPr/>
        <p:txBody>
          <a:bodyPr>
            <a:normAutofit/>
          </a:bodyPr>
          <a:lstStyle/>
          <a:p>
            <a:r>
              <a:rPr lang="tr-TR" sz="3200" b="1" dirty="0">
                <a:latin typeface="Calibri" panose="020F0502020204030204" pitchFamily="34" charset="0"/>
                <a:cs typeface="Calibri" panose="020F0502020204030204" pitchFamily="34" charset="0"/>
              </a:rPr>
              <a:t>EĞİTİM İÇERİĞİ</a:t>
            </a:r>
          </a:p>
        </p:txBody>
      </p:sp>
      <p:sp>
        <p:nvSpPr>
          <p:cNvPr id="3" name="İçerik Yer Tutucusu 2">
            <a:extLst>
              <a:ext uri="{FF2B5EF4-FFF2-40B4-BE49-F238E27FC236}">
                <a16:creationId xmlns:a16="http://schemas.microsoft.com/office/drawing/2014/main" id="{83CC41D4-B2D8-4759-A2FD-1445C2BEC1C8}"/>
              </a:ext>
            </a:extLst>
          </p:cNvPr>
          <p:cNvSpPr>
            <a:spLocks noGrp="1"/>
          </p:cNvSpPr>
          <p:nvPr>
            <p:ph idx="1"/>
          </p:nvPr>
        </p:nvSpPr>
        <p:spPr>
          <a:xfrm>
            <a:off x="677334" y="1676401"/>
            <a:ext cx="9038166" cy="4364962"/>
          </a:xfrm>
        </p:spPr>
        <p:txBody>
          <a:bodyPr>
            <a:normAutofit/>
          </a:bodyPr>
          <a:lstStyle/>
          <a:p>
            <a:pPr algn="just"/>
            <a:r>
              <a:rPr lang="tr-TR" sz="2600" dirty="0">
                <a:solidFill>
                  <a:schemeClr val="tx1"/>
                </a:solidFill>
                <a:latin typeface="Calibri" panose="020F0502020204030204" pitchFamily="34" charset="0"/>
                <a:cs typeface="Calibri" panose="020F0502020204030204" pitchFamily="34" charset="0"/>
              </a:rPr>
              <a:t>Akran </a:t>
            </a:r>
            <a:r>
              <a:rPr lang="tr-TR" sz="2600" dirty="0" err="1">
                <a:solidFill>
                  <a:schemeClr val="tx1"/>
                </a:solidFill>
                <a:latin typeface="Calibri" panose="020F0502020204030204" pitchFamily="34" charset="0"/>
                <a:cs typeface="Calibri" panose="020F0502020204030204" pitchFamily="34" charset="0"/>
              </a:rPr>
              <a:t>yönderliği</a:t>
            </a:r>
            <a:r>
              <a:rPr lang="tr-TR" sz="2600" dirty="0">
                <a:solidFill>
                  <a:schemeClr val="tx1"/>
                </a:solidFill>
                <a:latin typeface="Calibri" panose="020F0502020204030204" pitchFamily="34" charset="0"/>
                <a:cs typeface="Calibri" panose="020F0502020204030204" pitchFamily="34" charset="0"/>
              </a:rPr>
              <a:t> tanımı</a:t>
            </a:r>
          </a:p>
          <a:p>
            <a:pPr algn="just"/>
            <a:r>
              <a:rPr lang="tr-TR" sz="2600" dirty="0">
                <a:solidFill>
                  <a:schemeClr val="tx1"/>
                </a:solidFill>
                <a:latin typeface="Calibri" panose="020F0502020204030204" pitchFamily="34" charset="0"/>
                <a:cs typeface="Calibri" panose="020F0502020204030204" pitchFamily="34" charset="0"/>
              </a:rPr>
              <a:t>Akran </a:t>
            </a:r>
            <a:r>
              <a:rPr lang="tr-TR" sz="2600" dirty="0" err="1">
                <a:solidFill>
                  <a:schemeClr val="tx1"/>
                </a:solidFill>
                <a:latin typeface="Calibri" panose="020F0502020204030204" pitchFamily="34" charset="0"/>
                <a:cs typeface="Calibri" panose="020F0502020204030204" pitchFamily="34" charset="0"/>
              </a:rPr>
              <a:t>yönderliğinin</a:t>
            </a:r>
            <a:r>
              <a:rPr lang="tr-TR" sz="2600" dirty="0">
                <a:solidFill>
                  <a:schemeClr val="tx1"/>
                </a:solidFill>
                <a:latin typeface="Calibri" panose="020F0502020204030204" pitchFamily="34" charset="0"/>
                <a:cs typeface="Calibri" panose="020F0502020204030204" pitchFamily="34" charset="0"/>
              </a:rPr>
              <a:t> hemşirelik eğitiminde yeri ve önemi</a:t>
            </a:r>
          </a:p>
          <a:p>
            <a:pPr algn="just"/>
            <a:r>
              <a:rPr lang="tr-TR" sz="2600" dirty="0">
                <a:solidFill>
                  <a:schemeClr val="tx1"/>
                </a:solidFill>
                <a:latin typeface="Calibri" panose="020F0502020204030204" pitchFamily="34" charset="0"/>
                <a:cs typeface="Calibri" panose="020F0502020204030204" pitchFamily="34" charset="0"/>
              </a:rPr>
              <a:t>Yönder ve danışan öğrencinin görev ve sorumlulukları</a:t>
            </a:r>
          </a:p>
          <a:p>
            <a:pPr algn="just"/>
            <a:r>
              <a:rPr lang="tr-TR" sz="2600" dirty="0">
                <a:solidFill>
                  <a:schemeClr val="tx1"/>
                </a:solidFill>
                <a:latin typeface="Calibri" panose="020F0502020204030204" pitchFamily="34" charset="0"/>
                <a:cs typeface="Calibri" panose="020F0502020204030204" pitchFamily="34" charset="0"/>
              </a:rPr>
              <a:t>Akran </a:t>
            </a:r>
            <a:r>
              <a:rPr lang="tr-TR" sz="2600" dirty="0" err="1">
                <a:solidFill>
                  <a:schemeClr val="tx1"/>
                </a:solidFill>
                <a:latin typeface="Calibri" panose="020F0502020204030204" pitchFamily="34" charset="0"/>
                <a:cs typeface="Calibri" panose="020F0502020204030204" pitchFamily="34" charset="0"/>
              </a:rPr>
              <a:t>Yönderlik</a:t>
            </a:r>
            <a:r>
              <a:rPr lang="tr-TR" sz="2600" dirty="0">
                <a:solidFill>
                  <a:schemeClr val="tx1"/>
                </a:solidFill>
                <a:latin typeface="Calibri" panose="020F0502020204030204" pitchFamily="34" charset="0"/>
                <a:cs typeface="Calibri" panose="020F0502020204030204" pitchFamily="34" charset="0"/>
              </a:rPr>
              <a:t> Programı’nın tanıtılması ve uygulama içeriği</a:t>
            </a:r>
          </a:p>
          <a:p>
            <a:pPr algn="just"/>
            <a:r>
              <a:rPr lang="tr-TR" sz="2600" dirty="0">
                <a:solidFill>
                  <a:schemeClr val="tx1"/>
                </a:solidFill>
                <a:latin typeface="Calibri" panose="020F0502020204030204" pitchFamily="34" charset="0"/>
                <a:cs typeface="Calibri" panose="020F0502020204030204" pitchFamily="34" charset="0"/>
              </a:rPr>
              <a:t>Akran </a:t>
            </a:r>
            <a:r>
              <a:rPr lang="tr-TR" sz="2600" dirty="0" err="1">
                <a:solidFill>
                  <a:schemeClr val="tx1"/>
                </a:solidFill>
                <a:latin typeface="Calibri" panose="020F0502020204030204" pitchFamily="34" charset="0"/>
                <a:cs typeface="Calibri" panose="020F0502020204030204" pitchFamily="34" charset="0"/>
              </a:rPr>
              <a:t>yönderliği</a:t>
            </a:r>
            <a:r>
              <a:rPr lang="tr-TR" sz="2600" dirty="0">
                <a:solidFill>
                  <a:schemeClr val="tx1"/>
                </a:solidFill>
                <a:latin typeface="Calibri" panose="020F0502020204030204" pitchFamily="34" charset="0"/>
                <a:cs typeface="Calibri" panose="020F0502020204030204" pitchFamily="34" charset="0"/>
              </a:rPr>
              <a:t> uygulamasından beklentiler</a:t>
            </a:r>
          </a:p>
          <a:p>
            <a:pPr algn="just"/>
            <a:r>
              <a:rPr lang="tr-TR" sz="2600" dirty="0">
                <a:solidFill>
                  <a:schemeClr val="tx1"/>
                </a:solidFill>
                <a:latin typeface="Calibri" panose="020F0502020204030204" pitchFamily="34" charset="0"/>
                <a:cs typeface="Calibri" panose="020F0502020204030204" pitchFamily="34" charset="0"/>
              </a:rPr>
              <a:t>Danışan Öğrenci Değerlendirme </a:t>
            </a:r>
            <a:r>
              <a:rPr lang="tr-TR" sz="2600" dirty="0" err="1">
                <a:solidFill>
                  <a:schemeClr val="tx1"/>
                </a:solidFill>
                <a:latin typeface="Calibri" panose="020F0502020204030204" pitchFamily="34" charset="0"/>
                <a:cs typeface="Calibri" panose="020F0502020204030204" pitchFamily="34" charset="0"/>
              </a:rPr>
              <a:t>Formu’nda</a:t>
            </a:r>
            <a:r>
              <a:rPr lang="tr-TR" sz="2600" dirty="0">
                <a:solidFill>
                  <a:schemeClr val="tx1"/>
                </a:solidFill>
                <a:latin typeface="Calibri" panose="020F0502020204030204" pitchFamily="34" charset="0"/>
                <a:cs typeface="Calibri" panose="020F0502020204030204" pitchFamily="34" charset="0"/>
              </a:rPr>
              <a:t> yer alan ilk 12 maddenin yanıtlarına yönelik açıklamaların yapılması</a:t>
            </a:r>
          </a:p>
          <a:p>
            <a:endParaRPr lang="tr-TR" dirty="0"/>
          </a:p>
        </p:txBody>
      </p:sp>
      <p:sp>
        <p:nvSpPr>
          <p:cNvPr id="4" name="Veri Yer Tutucusu 3">
            <a:extLst>
              <a:ext uri="{FF2B5EF4-FFF2-40B4-BE49-F238E27FC236}">
                <a16:creationId xmlns:a16="http://schemas.microsoft.com/office/drawing/2014/main" id="{FA2E43B0-5F6C-419B-8487-E7CD24FD77C3}"/>
              </a:ext>
            </a:extLst>
          </p:cNvPr>
          <p:cNvSpPr>
            <a:spLocks noGrp="1"/>
          </p:cNvSpPr>
          <p:nvPr>
            <p:ph type="dt" sz="half" idx="10"/>
          </p:nvPr>
        </p:nvSpPr>
        <p:spPr/>
        <p:txBody>
          <a:bodyPr/>
          <a:lstStyle/>
          <a:p>
            <a:fld id="{7B44FD74-CE55-4992-B5C9-161D47A6CE6A}" type="datetime1">
              <a:rPr lang="tr-TR" smtClean="0"/>
              <a:t>12.03.2021</a:t>
            </a:fld>
            <a:endParaRPr lang="tr-TR"/>
          </a:p>
        </p:txBody>
      </p:sp>
      <p:sp>
        <p:nvSpPr>
          <p:cNvPr id="5" name="Slayt Numarası Yer Tutucusu 4">
            <a:extLst>
              <a:ext uri="{FF2B5EF4-FFF2-40B4-BE49-F238E27FC236}">
                <a16:creationId xmlns:a16="http://schemas.microsoft.com/office/drawing/2014/main" id="{482CC854-6CEF-4627-9A70-2488622F7F34}"/>
              </a:ext>
            </a:extLst>
          </p:cNvPr>
          <p:cNvSpPr>
            <a:spLocks noGrp="1"/>
          </p:cNvSpPr>
          <p:nvPr>
            <p:ph type="sldNum" sz="quarter" idx="12"/>
          </p:nvPr>
        </p:nvSpPr>
        <p:spPr/>
        <p:txBody>
          <a:bodyPr/>
          <a:lstStyle/>
          <a:p>
            <a:fld id="{D5F95A43-2763-4C31-A130-22ED2A47608D}" type="slidenum">
              <a:rPr lang="tr-TR" smtClean="0"/>
              <a:t>2</a:t>
            </a:fld>
            <a:endParaRPr lang="tr-TR"/>
          </a:p>
        </p:txBody>
      </p:sp>
    </p:spTree>
    <p:extLst>
      <p:ext uri="{BB962C8B-B14F-4D97-AF65-F5344CB8AC3E}">
        <p14:creationId xmlns:p14="http://schemas.microsoft.com/office/powerpoint/2010/main" val="1070657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F70B63-D576-4FE2-9D2C-72AA345ECCAC}"/>
              </a:ext>
            </a:extLst>
          </p:cNvPr>
          <p:cNvSpPr>
            <a:spLocks noGrp="1"/>
          </p:cNvSpPr>
          <p:nvPr>
            <p:ph type="title"/>
          </p:nvPr>
        </p:nvSpPr>
        <p:spPr>
          <a:xfrm>
            <a:off x="601134" y="952500"/>
            <a:ext cx="8596668" cy="923925"/>
          </a:xfrm>
        </p:spPr>
        <p:txBody>
          <a:bodyPr/>
          <a:lstStyle/>
          <a:p>
            <a:r>
              <a:rPr kumimoji="0" lang="tr-TR" sz="3200" b="0" i="0" u="none" strike="noStrike" kern="1200" cap="none" spc="0" normalizeH="0" baseline="0" noProof="0" dirty="0">
                <a:ln>
                  <a:noFill/>
                </a:ln>
                <a:solidFill>
                  <a:srgbClr val="90C226"/>
                </a:solidFill>
                <a:effectLst/>
                <a:uLnTx/>
                <a:uFillTx/>
                <a:latin typeface="Calibri" panose="020F0502020204030204" pitchFamily="34" charset="0"/>
                <a:cs typeface="Calibri" panose="020F0502020204030204" pitchFamily="34" charset="0"/>
              </a:rPr>
              <a:t>Yönder öğrenci;</a:t>
            </a:r>
            <a:endParaRPr lang="tr-TR" dirty="0">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BEC5811B-5056-45ED-B1B7-4B4166B07314}"/>
              </a:ext>
            </a:extLst>
          </p:cNvPr>
          <p:cNvSpPr>
            <a:spLocks noGrp="1"/>
          </p:cNvSpPr>
          <p:nvPr>
            <p:ph idx="1"/>
          </p:nvPr>
        </p:nvSpPr>
        <p:spPr/>
        <p:txBody>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Danışan öğrencinin </a:t>
            </a:r>
            <a:r>
              <a:rPr kumimoji="0" lang="tr-TR" sz="2600" b="1" i="0" u="none" strike="noStrike" kern="1200" cap="none" spc="0" normalizeH="0" baseline="0" noProof="0" dirty="0">
                <a:ln>
                  <a:noFill/>
                </a:ln>
                <a:solidFill>
                  <a:prstClr val="black"/>
                </a:solidFill>
                <a:effectLst/>
                <a:uLnTx/>
                <a:uFillTx/>
                <a:latin typeface="Calibri" panose="020F0502020204030204"/>
                <a:ea typeface="+mn-ea"/>
                <a:cs typeface="+mn-cs"/>
              </a:rPr>
              <a:t>öğrenci kimlik kartını temin etmesi</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 için ilgili birime yönlendirilmesini sağlar.</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Akdeniz Üniversitesi Kütüphanesi’nin tanıtımını yapar (Kütüphanenin yeri, kullanım saatleri, online kütüphane vb.).</a:t>
            </a:r>
          </a:p>
          <a:p>
            <a:endParaRPr lang="tr-TR" dirty="0"/>
          </a:p>
        </p:txBody>
      </p:sp>
      <p:sp>
        <p:nvSpPr>
          <p:cNvPr id="4" name="Veri Yer Tutucusu 3">
            <a:extLst>
              <a:ext uri="{FF2B5EF4-FFF2-40B4-BE49-F238E27FC236}">
                <a16:creationId xmlns:a16="http://schemas.microsoft.com/office/drawing/2014/main" id="{795F8626-14DB-498A-AE2D-06418E8E6696}"/>
              </a:ext>
            </a:extLst>
          </p:cNvPr>
          <p:cNvSpPr>
            <a:spLocks noGrp="1"/>
          </p:cNvSpPr>
          <p:nvPr>
            <p:ph type="dt" sz="half" idx="10"/>
          </p:nvPr>
        </p:nvSpPr>
        <p:spPr/>
        <p:txBody>
          <a:bodyPr/>
          <a:lstStyle/>
          <a:p>
            <a:fld id="{DC148983-4B54-4EBD-B531-B6C578D0D5EA}" type="datetime1">
              <a:rPr lang="tr-TR" smtClean="0"/>
              <a:t>12.03.2021</a:t>
            </a:fld>
            <a:endParaRPr lang="tr-TR"/>
          </a:p>
        </p:txBody>
      </p:sp>
      <p:sp>
        <p:nvSpPr>
          <p:cNvPr id="5" name="Slayt Numarası Yer Tutucusu 4">
            <a:extLst>
              <a:ext uri="{FF2B5EF4-FFF2-40B4-BE49-F238E27FC236}">
                <a16:creationId xmlns:a16="http://schemas.microsoft.com/office/drawing/2014/main" id="{8404A12C-C19A-4DBD-8A70-8B5974B10459}"/>
              </a:ext>
            </a:extLst>
          </p:cNvPr>
          <p:cNvSpPr>
            <a:spLocks noGrp="1"/>
          </p:cNvSpPr>
          <p:nvPr>
            <p:ph type="sldNum" sz="quarter" idx="12"/>
          </p:nvPr>
        </p:nvSpPr>
        <p:spPr/>
        <p:txBody>
          <a:bodyPr/>
          <a:lstStyle/>
          <a:p>
            <a:fld id="{D5F95A43-2763-4C31-A130-22ED2A47608D}" type="slidenum">
              <a:rPr lang="tr-TR" smtClean="0"/>
              <a:t>20</a:t>
            </a:fld>
            <a:endParaRPr lang="tr-TR"/>
          </a:p>
        </p:txBody>
      </p:sp>
      <p:sp>
        <p:nvSpPr>
          <p:cNvPr id="6" name="Alt Bilgi Yer Tutucusu 5">
            <a:extLst>
              <a:ext uri="{FF2B5EF4-FFF2-40B4-BE49-F238E27FC236}">
                <a16:creationId xmlns:a16="http://schemas.microsoft.com/office/drawing/2014/main" id="{4C781292-10D8-4263-9FF6-893B2F70C29D}"/>
              </a:ext>
            </a:extLst>
          </p:cNvPr>
          <p:cNvSpPr>
            <a:spLocks noGrp="1"/>
          </p:cNvSpPr>
          <p:nvPr>
            <p:ph type="ftr" sz="quarter" idx="11"/>
          </p:nvPr>
        </p:nvSpPr>
        <p:spPr>
          <a:xfrm>
            <a:off x="677334" y="5899910"/>
            <a:ext cx="9590616" cy="85123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https://sbf.marmara.edu.tr/ogrenci/akran-yonderligi/hemsirelik-bolumu-akran-yonderligi#:~:text=AKRAN%20Y%C3%96NDERL%C4%B0%C4%9E%C4%B0%20PROGRAMI,sa%C4%9Flayacak%20yolu%20bulmas%C4%B1na%20yard%C4%B1mc%C4%B1%20kimsedir.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https://sbf.beun.edu.tr/akran-yonderligi-degerlendrmeleri.html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http://hemsirelik.ssbf.omu.edu.tr/tr/egitim/lisans-egitimi/akran-yoenderligi-programi	</a:t>
            </a:r>
          </a:p>
          <a:p>
            <a:endParaRPr lang="tr-TR" sz="800" dirty="0"/>
          </a:p>
          <a:p>
            <a:endParaRPr lang="tr-TR" sz="800" dirty="0"/>
          </a:p>
        </p:txBody>
      </p:sp>
    </p:spTree>
    <p:extLst>
      <p:ext uri="{BB962C8B-B14F-4D97-AF65-F5344CB8AC3E}">
        <p14:creationId xmlns:p14="http://schemas.microsoft.com/office/powerpoint/2010/main" val="1550472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11F3B8-A001-4AAD-A592-D0A9C92142DD}"/>
              </a:ext>
            </a:extLst>
          </p:cNvPr>
          <p:cNvSpPr>
            <a:spLocks noGrp="1"/>
          </p:cNvSpPr>
          <p:nvPr>
            <p:ph type="title"/>
          </p:nvPr>
        </p:nvSpPr>
        <p:spPr>
          <a:xfrm>
            <a:off x="677334" y="1019174"/>
            <a:ext cx="8596668" cy="911225"/>
          </a:xfrm>
        </p:spPr>
        <p:txBody>
          <a:bodyPr/>
          <a:lstStyle/>
          <a:p>
            <a:r>
              <a:rPr kumimoji="0" lang="tr-TR" sz="3200" b="0" i="0" u="none" strike="noStrike" kern="1200" cap="none" spc="0" normalizeH="0" baseline="0" noProof="0" dirty="0">
                <a:ln>
                  <a:noFill/>
                </a:ln>
                <a:solidFill>
                  <a:srgbClr val="90C226"/>
                </a:solidFill>
                <a:effectLst/>
                <a:uLnTx/>
                <a:uFillTx/>
                <a:latin typeface="Calibri" panose="020F0502020204030204" pitchFamily="34" charset="0"/>
                <a:cs typeface="Calibri" panose="020F0502020204030204" pitchFamily="34" charset="0"/>
              </a:rPr>
              <a:t>Yönder öğrenci;</a:t>
            </a:r>
            <a:endParaRPr lang="tr-TR" dirty="0">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EA59A569-B016-45CB-9D70-E030A50B60D9}"/>
              </a:ext>
            </a:extLst>
          </p:cNvPr>
          <p:cNvSpPr>
            <a:spLocks noGrp="1"/>
          </p:cNvSpPr>
          <p:nvPr>
            <p:ph idx="1"/>
          </p:nvPr>
        </p:nvSpPr>
        <p:spPr/>
        <p:txBody>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Danışan öğrenciye Fakülte/Üniversite web sayfaları ve içeriği hakkında bilgi verir.</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Danışan öğrenciye Fakülte ve Kampüs içinde yürütülen sanatsal, sosyal ve sportif faaliyetleri tanıtır.</a:t>
            </a:r>
          </a:p>
          <a:p>
            <a:endParaRPr lang="tr-TR" dirty="0"/>
          </a:p>
        </p:txBody>
      </p:sp>
      <p:sp>
        <p:nvSpPr>
          <p:cNvPr id="4" name="Veri Yer Tutucusu 3">
            <a:extLst>
              <a:ext uri="{FF2B5EF4-FFF2-40B4-BE49-F238E27FC236}">
                <a16:creationId xmlns:a16="http://schemas.microsoft.com/office/drawing/2014/main" id="{1691F78B-07D2-4D7D-8597-02C49F3C4EA4}"/>
              </a:ext>
            </a:extLst>
          </p:cNvPr>
          <p:cNvSpPr>
            <a:spLocks noGrp="1"/>
          </p:cNvSpPr>
          <p:nvPr>
            <p:ph type="dt" sz="half" idx="10"/>
          </p:nvPr>
        </p:nvSpPr>
        <p:spPr/>
        <p:txBody>
          <a:bodyPr/>
          <a:lstStyle/>
          <a:p>
            <a:fld id="{04507516-666C-4193-9ECE-C614AC09A416}" type="datetime1">
              <a:rPr lang="tr-TR" smtClean="0"/>
              <a:t>12.03.2021</a:t>
            </a:fld>
            <a:endParaRPr lang="tr-TR"/>
          </a:p>
        </p:txBody>
      </p:sp>
      <p:sp>
        <p:nvSpPr>
          <p:cNvPr id="5" name="Slayt Numarası Yer Tutucusu 4">
            <a:extLst>
              <a:ext uri="{FF2B5EF4-FFF2-40B4-BE49-F238E27FC236}">
                <a16:creationId xmlns:a16="http://schemas.microsoft.com/office/drawing/2014/main" id="{568945C7-7385-4F5B-B6FD-C6403E794897}"/>
              </a:ext>
            </a:extLst>
          </p:cNvPr>
          <p:cNvSpPr>
            <a:spLocks noGrp="1"/>
          </p:cNvSpPr>
          <p:nvPr>
            <p:ph type="sldNum" sz="quarter" idx="12"/>
          </p:nvPr>
        </p:nvSpPr>
        <p:spPr/>
        <p:txBody>
          <a:bodyPr/>
          <a:lstStyle/>
          <a:p>
            <a:fld id="{D5F95A43-2763-4C31-A130-22ED2A47608D}" type="slidenum">
              <a:rPr lang="tr-TR" smtClean="0"/>
              <a:t>21</a:t>
            </a:fld>
            <a:endParaRPr lang="tr-TR"/>
          </a:p>
        </p:txBody>
      </p:sp>
      <p:sp>
        <p:nvSpPr>
          <p:cNvPr id="6" name="Alt Bilgi Yer Tutucusu 5">
            <a:extLst>
              <a:ext uri="{FF2B5EF4-FFF2-40B4-BE49-F238E27FC236}">
                <a16:creationId xmlns:a16="http://schemas.microsoft.com/office/drawing/2014/main" id="{35BFB315-75A8-4E74-B531-9AFA21839A1B}"/>
              </a:ext>
            </a:extLst>
          </p:cNvPr>
          <p:cNvSpPr>
            <a:spLocks noGrp="1"/>
          </p:cNvSpPr>
          <p:nvPr>
            <p:ph type="ftr" sz="quarter" idx="11"/>
          </p:nvPr>
        </p:nvSpPr>
        <p:spPr>
          <a:xfrm>
            <a:off x="677334" y="5800063"/>
            <a:ext cx="9304866" cy="78673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https://sbf.marmara.edu.tr/ogrenci/akran-yonderligi/hemsirelik-bolumu-akran-yonderligi#:~:text=AKRAN%20Y%C3%96NDERL%C4%B0%C4%9E%C4%B0%20PROGRAMI,sa%C4%9Flayacak%20yolu%20bulmas%C4%B1na%20yard%C4%B1mc%C4%B1%20kimsedir.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https://sbf.beun.edu.tr/akran-yonderligi-degerlendrmeleri.html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http://hemsirelik.ssbf.omu.edu.tr/tr/egitim/lisans-egitimi/akran-yoenderligi-programi	</a:t>
            </a:r>
          </a:p>
          <a:p>
            <a:endParaRPr lang="tr-TR" sz="800" dirty="0"/>
          </a:p>
          <a:p>
            <a:endParaRPr lang="tr-TR" sz="800" dirty="0"/>
          </a:p>
        </p:txBody>
      </p:sp>
    </p:spTree>
    <p:extLst>
      <p:ext uri="{BB962C8B-B14F-4D97-AF65-F5344CB8AC3E}">
        <p14:creationId xmlns:p14="http://schemas.microsoft.com/office/powerpoint/2010/main" val="844847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65D0B00D-7320-491A-A841-0C4E013442A9}"/>
              </a:ext>
            </a:extLst>
          </p:cNvPr>
          <p:cNvSpPr>
            <a:spLocks noGrp="1"/>
          </p:cNvSpPr>
          <p:nvPr>
            <p:ph type="title"/>
          </p:nvPr>
        </p:nvSpPr>
        <p:spPr/>
        <p:txBody>
          <a:bodyPr/>
          <a:lstStyle/>
          <a:p>
            <a:r>
              <a:rPr kumimoji="0" lang="tr-TR" sz="3200" b="0" i="0" u="none" strike="noStrike" kern="1200" cap="none" spc="0" normalizeH="0" baseline="0" noProof="0" dirty="0">
                <a:ln>
                  <a:noFill/>
                </a:ln>
                <a:solidFill>
                  <a:srgbClr val="90C226"/>
                </a:solidFill>
                <a:effectLst/>
                <a:uLnTx/>
                <a:uFillTx/>
                <a:latin typeface="Calibri" panose="020F0502020204030204" pitchFamily="34" charset="0"/>
                <a:cs typeface="Calibri" panose="020F0502020204030204" pitchFamily="34" charset="0"/>
              </a:rPr>
              <a:t>Yönder öğrenci;</a:t>
            </a:r>
            <a:endParaRPr lang="tr-TR" dirty="0">
              <a:latin typeface="Calibri" panose="020F0502020204030204" pitchFamily="34" charset="0"/>
              <a:cs typeface="Calibri" panose="020F0502020204030204" pitchFamily="34" charset="0"/>
            </a:endParaRPr>
          </a:p>
        </p:txBody>
      </p:sp>
      <p:sp>
        <p:nvSpPr>
          <p:cNvPr id="4" name="Veri Yer Tutucusu 3">
            <a:extLst>
              <a:ext uri="{FF2B5EF4-FFF2-40B4-BE49-F238E27FC236}">
                <a16:creationId xmlns:a16="http://schemas.microsoft.com/office/drawing/2014/main" id="{6733D229-46F6-46D8-B36D-6179D6575CD7}"/>
              </a:ext>
            </a:extLst>
          </p:cNvPr>
          <p:cNvSpPr>
            <a:spLocks noGrp="1"/>
          </p:cNvSpPr>
          <p:nvPr>
            <p:ph type="dt" sz="half" idx="10"/>
          </p:nvPr>
        </p:nvSpPr>
        <p:spPr/>
        <p:txBody>
          <a:bodyPr/>
          <a:lstStyle/>
          <a:p>
            <a:fld id="{FE9EE2B8-1FAF-465E-8A93-61AAC75FF2CB}" type="datetime1">
              <a:rPr lang="tr-TR" smtClean="0"/>
              <a:t>12.03.2021</a:t>
            </a:fld>
            <a:endParaRPr lang="tr-TR"/>
          </a:p>
        </p:txBody>
      </p:sp>
      <p:sp>
        <p:nvSpPr>
          <p:cNvPr id="5" name="Slayt Numarası Yer Tutucusu 4">
            <a:extLst>
              <a:ext uri="{FF2B5EF4-FFF2-40B4-BE49-F238E27FC236}">
                <a16:creationId xmlns:a16="http://schemas.microsoft.com/office/drawing/2014/main" id="{58A8C91F-77DF-4CCF-A37A-DCDFB69989C2}"/>
              </a:ext>
            </a:extLst>
          </p:cNvPr>
          <p:cNvSpPr>
            <a:spLocks noGrp="1"/>
          </p:cNvSpPr>
          <p:nvPr>
            <p:ph type="sldNum" sz="quarter" idx="12"/>
          </p:nvPr>
        </p:nvSpPr>
        <p:spPr/>
        <p:txBody>
          <a:bodyPr/>
          <a:lstStyle/>
          <a:p>
            <a:fld id="{D5F95A43-2763-4C31-A130-22ED2A47608D}" type="slidenum">
              <a:rPr lang="tr-TR" smtClean="0"/>
              <a:t>22</a:t>
            </a:fld>
            <a:endParaRPr lang="tr-TR"/>
          </a:p>
        </p:txBody>
      </p:sp>
      <p:sp>
        <p:nvSpPr>
          <p:cNvPr id="3" name="İçerik Yer Tutucusu 2">
            <a:extLst>
              <a:ext uri="{FF2B5EF4-FFF2-40B4-BE49-F238E27FC236}">
                <a16:creationId xmlns:a16="http://schemas.microsoft.com/office/drawing/2014/main" id="{D02C5346-623A-4DD9-8D0E-2B125A32CE33}"/>
              </a:ext>
            </a:extLst>
          </p:cNvPr>
          <p:cNvSpPr>
            <a:spLocks noGrp="1"/>
          </p:cNvSpPr>
          <p:nvPr>
            <p:ph idx="4294967295"/>
          </p:nvPr>
        </p:nvSpPr>
        <p:spPr>
          <a:xfrm>
            <a:off x="413193" y="1270000"/>
            <a:ext cx="9124950" cy="5146675"/>
          </a:xfrm>
        </p:spPr>
        <p:txBody>
          <a:bodyPr>
            <a:normAutofit/>
          </a:bodyPr>
          <a:lstStyle/>
          <a:p>
            <a:pPr marL="0" marR="0" lvl="0" indent="0" algn="just" defTabSz="914400" rtl="0" eaLnBrk="1" fontAlgn="auto" latinLnBrk="0" hangingPunct="1">
              <a:lnSpc>
                <a:spcPct val="90000"/>
              </a:lnSpc>
              <a:spcBef>
                <a:spcPts val="1000"/>
              </a:spcBef>
              <a:spcAft>
                <a:spcPts val="0"/>
              </a:spcAft>
              <a:buClrTx/>
              <a:buSzTx/>
              <a:buNone/>
              <a:tabLst/>
              <a:defRPr/>
            </a:pPr>
            <a:endPar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Öğrenci Temsilcisinin seçimi, şartları, görev ve yetkileri hakkında bilgi verir.</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Danışan öğrenciye Hemşirelik bölümü vizyon, misyon, değer ve amaçları hakkında bilgi verir.</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Hemşirelik Eğitimi hakkında bilgi verir (ders programı, sınav takvimi, ders devamsızlık süresi).</a:t>
            </a:r>
          </a:p>
          <a:p>
            <a:endParaRPr lang="tr-TR" dirty="0"/>
          </a:p>
        </p:txBody>
      </p:sp>
      <p:sp>
        <p:nvSpPr>
          <p:cNvPr id="2" name="Alt Bilgi Yer Tutucusu 1">
            <a:extLst>
              <a:ext uri="{FF2B5EF4-FFF2-40B4-BE49-F238E27FC236}">
                <a16:creationId xmlns:a16="http://schemas.microsoft.com/office/drawing/2014/main" id="{51CAA1CE-697C-4D9F-87C4-75EC5B56B41B}"/>
              </a:ext>
            </a:extLst>
          </p:cNvPr>
          <p:cNvSpPr>
            <a:spLocks noGrp="1"/>
          </p:cNvSpPr>
          <p:nvPr>
            <p:ph type="ftr" sz="quarter" idx="11"/>
          </p:nvPr>
        </p:nvSpPr>
        <p:spPr>
          <a:xfrm>
            <a:off x="677334" y="5735969"/>
            <a:ext cx="9485841" cy="102486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https://sbf.marmara.edu.tr/ogrenci/akran-yonderligi/hemsirelik-bolumu-akran-yonderligi#:~:text=AKRAN%20Y%C3%96NDERL%C4%B0%C4%9E%C4%B0%20PROGRAMI,sa%C4%9Flayacak%20yolu%20bulmas%C4%B1na%20yard%C4%B1mc%C4%B1%20kimsedir.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https://sbf.beun.edu.tr/akran-yonderligi-degerlendrmeleri.html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http://hemsirelik.ssbf.omu.edu.tr/tr/egitim/lisans-egitimi/akran-yoenderligi-programi	</a:t>
            </a:r>
          </a:p>
          <a:p>
            <a:endParaRPr lang="tr-TR" sz="800" dirty="0"/>
          </a:p>
          <a:p>
            <a:endParaRPr lang="tr-TR" sz="800" dirty="0"/>
          </a:p>
        </p:txBody>
      </p:sp>
    </p:spTree>
    <p:extLst>
      <p:ext uri="{BB962C8B-B14F-4D97-AF65-F5344CB8AC3E}">
        <p14:creationId xmlns:p14="http://schemas.microsoft.com/office/powerpoint/2010/main" val="3001206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24A05791-56CE-4661-A425-517741CFDA8D}"/>
              </a:ext>
            </a:extLst>
          </p:cNvPr>
          <p:cNvSpPr>
            <a:spLocks noGrp="1"/>
          </p:cNvSpPr>
          <p:nvPr>
            <p:ph type="title"/>
          </p:nvPr>
        </p:nvSpPr>
        <p:spPr>
          <a:xfrm>
            <a:off x="372005" y="609600"/>
            <a:ext cx="8596668" cy="1320800"/>
          </a:xfrm>
        </p:spPr>
        <p:txBody>
          <a:bodyPr/>
          <a:lstStyle/>
          <a:p>
            <a:r>
              <a:rPr kumimoji="0" lang="tr-TR" sz="3200" b="0" i="0" u="none" strike="noStrike" kern="1200" cap="none" spc="0" normalizeH="0" baseline="0" noProof="0" dirty="0">
                <a:ln>
                  <a:noFill/>
                </a:ln>
                <a:solidFill>
                  <a:srgbClr val="90C226"/>
                </a:solidFill>
                <a:effectLst/>
                <a:uLnTx/>
                <a:uFillTx/>
                <a:latin typeface="Calibri" panose="020F0502020204030204" pitchFamily="34" charset="0"/>
                <a:cs typeface="Calibri" panose="020F0502020204030204" pitchFamily="34" charset="0"/>
              </a:rPr>
              <a:t>Yönder öğrenci;</a:t>
            </a:r>
            <a:endParaRPr lang="tr-TR" dirty="0">
              <a:latin typeface="Calibri" panose="020F0502020204030204" pitchFamily="34" charset="0"/>
              <a:cs typeface="Calibri" panose="020F0502020204030204" pitchFamily="34" charset="0"/>
            </a:endParaRPr>
          </a:p>
        </p:txBody>
      </p:sp>
      <p:sp>
        <p:nvSpPr>
          <p:cNvPr id="4" name="Veri Yer Tutucusu 3">
            <a:extLst>
              <a:ext uri="{FF2B5EF4-FFF2-40B4-BE49-F238E27FC236}">
                <a16:creationId xmlns:a16="http://schemas.microsoft.com/office/drawing/2014/main" id="{F65D1A57-69B1-4DD2-BA37-FC841337F1C9}"/>
              </a:ext>
            </a:extLst>
          </p:cNvPr>
          <p:cNvSpPr>
            <a:spLocks noGrp="1"/>
          </p:cNvSpPr>
          <p:nvPr>
            <p:ph type="dt" sz="half" idx="10"/>
          </p:nvPr>
        </p:nvSpPr>
        <p:spPr/>
        <p:txBody>
          <a:bodyPr/>
          <a:lstStyle/>
          <a:p>
            <a:fld id="{EC5D9FB0-868D-48A8-B71E-CD832C71341E}" type="datetime1">
              <a:rPr lang="tr-TR" smtClean="0"/>
              <a:t>12.03.2021</a:t>
            </a:fld>
            <a:endParaRPr lang="tr-TR"/>
          </a:p>
        </p:txBody>
      </p:sp>
      <p:sp>
        <p:nvSpPr>
          <p:cNvPr id="5" name="Slayt Numarası Yer Tutucusu 4">
            <a:extLst>
              <a:ext uri="{FF2B5EF4-FFF2-40B4-BE49-F238E27FC236}">
                <a16:creationId xmlns:a16="http://schemas.microsoft.com/office/drawing/2014/main" id="{7A299B8C-9990-4A86-B3F1-9B6EBEB2193D}"/>
              </a:ext>
            </a:extLst>
          </p:cNvPr>
          <p:cNvSpPr>
            <a:spLocks noGrp="1"/>
          </p:cNvSpPr>
          <p:nvPr>
            <p:ph type="sldNum" sz="quarter" idx="12"/>
          </p:nvPr>
        </p:nvSpPr>
        <p:spPr/>
        <p:txBody>
          <a:bodyPr/>
          <a:lstStyle/>
          <a:p>
            <a:fld id="{D5F95A43-2763-4C31-A130-22ED2A47608D}" type="slidenum">
              <a:rPr lang="tr-TR" smtClean="0"/>
              <a:t>23</a:t>
            </a:fld>
            <a:endParaRPr lang="tr-TR"/>
          </a:p>
        </p:txBody>
      </p:sp>
      <p:sp>
        <p:nvSpPr>
          <p:cNvPr id="3" name="İçerik Yer Tutucusu 2">
            <a:extLst>
              <a:ext uri="{FF2B5EF4-FFF2-40B4-BE49-F238E27FC236}">
                <a16:creationId xmlns:a16="http://schemas.microsoft.com/office/drawing/2014/main" id="{3CBB34DA-68FF-4FDA-963C-D80E17907E60}"/>
              </a:ext>
            </a:extLst>
          </p:cNvPr>
          <p:cNvSpPr>
            <a:spLocks noGrp="1"/>
          </p:cNvSpPr>
          <p:nvPr>
            <p:ph idx="4294967295"/>
          </p:nvPr>
        </p:nvSpPr>
        <p:spPr>
          <a:xfrm>
            <a:off x="372005" y="1733550"/>
            <a:ext cx="9229725" cy="4908550"/>
          </a:xfrm>
        </p:spPr>
        <p:txBody>
          <a:bodyPr>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Hemşirelik Uygulaması için gidilecek kurumlar ve klinikleri tanıtır</a:t>
            </a:r>
            <a:r>
              <a:rPr lang="tr-TR" sz="2600" dirty="0">
                <a:solidFill>
                  <a:prstClr val="black"/>
                </a:solidFill>
                <a:latin typeface="Calibri" panose="020F0502020204030204"/>
              </a:rPr>
              <a: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Öğrenci uygulama rotasyonları hakkında bilgi verir.</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Uygulama öncesinde öğrenciden istenen evraklar (iş güvenliği sertifikası, aşılar, sigorta vb.) ile ilgili gerekli bilgilendirmeleri yapar.</a:t>
            </a:r>
          </a:p>
          <a:p>
            <a:endParaRPr lang="tr-TR" dirty="0"/>
          </a:p>
        </p:txBody>
      </p:sp>
      <p:sp>
        <p:nvSpPr>
          <p:cNvPr id="2" name="Alt Bilgi Yer Tutucusu 1">
            <a:extLst>
              <a:ext uri="{FF2B5EF4-FFF2-40B4-BE49-F238E27FC236}">
                <a16:creationId xmlns:a16="http://schemas.microsoft.com/office/drawing/2014/main" id="{3B27E73D-EEE6-4207-B05F-1F784FC813E9}"/>
              </a:ext>
            </a:extLst>
          </p:cNvPr>
          <p:cNvSpPr>
            <a:spLocks noGrp="1"/>
          </p:cNvSpPr>
          <p:nvPr>
            <p:ph type="ftr" sz="quarter" idx="11"/>
          </p:nvPr>
        </p:nvSpPr>
        <p:spPr>
          <a:xfrm>
            <a:off x="481541" y="6041362"/>
            <a:ext cx="11710459" cy="60073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https://sbf.marmara.edu.tr/ogrenci/akran-yonderligi/hemsirelik-bolumu-akran-yonderligi#:~:text=AKRAN%20Y%C3%96NDERL%C4%B0%C4%9E%C4%B0%20PROGRAMI,sa%C4%9Flayacak%20yolu%20bulmas%C4%B1na%20yard%C4%B1mc%C4%B1%20kimsedir.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https://sbf.beun.edu.tr/akran-yonderligi-degerlendrmeleri.html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http://hemsirelik.ssbf.omu.edu.tr/tr/egitim/lisans-egitimi/akran-yoenderligi-programi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Vandal, N.,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Leung</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K.,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Sanzone</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L.,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Filion</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F.,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Tsimicalis</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 &amp;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Lang</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 (2018).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Exploring</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the</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student</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peer</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mentor's</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experience</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in a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nursing</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peer</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mentorship</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program.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Journal</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of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Nursing</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t>
            </a:r>
            <a:r>
              <a:rPr kumimoji="0" lang="tr-TR" sz="8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Education</a:t>
            </a: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57(7), 422-425.</a:t>
            </a:r>
          </a:p>
          <a:p>
            <a:endParaRPr lang="tr-TR" sz="800" dirty="0"/>
          </a:p>
          <a:p>
            <a:endParaRPr lang="tr-TR" sz="800" dirty="0"/>
          </a:p>
        </p:txBody>
      </p:sp>
    </p:spTree>
    <p:extLst>
      <p:ext uri="{BB962C8B-B14F-4D97-AF65-F5344CB8AC3E}">
        <p14:creationId xmlns:p14="http://schemas.microsoft.com/office/powerpoint/2010/main" val="355550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C09B0A-8A92-42E3-A299-A96CCB3D7692}"/>
              </a:ext>
            </a:extLst>
          </p:cNvPr>
          <p:cNvSpPr>
            <a:spLocks noGrp="1"/>
          </p:cNvSpPr>
          <p:nvPr>
            <p:ph type="title"/>
          </p:nvPr>
        </p:nvSpPr>
        <p:spPr>
          <a:xfrm>
            <a:off x="677334" y="609600"/>
            <a:ext cx="8596668" cy="771525"/>
          </a:xfrm>
        </p:spPr>
        <p:txBody>
          <a:bodyPr/>
          <a:lstStyle/>
          <a:p>
            <a:r>
              <a:rPr kumimoji="0" lang="tr-TR" sz="3200" b="0" i="0" u="none" strike="noStrike" kern="1200" cap="none" spc="0" normalizeH="0" baseline="0" noProof="0" dirty="0">
                <a:ln>
                  <a:noFill/>
                </a:ln>
                <a:solidFill>
                  <a:srgbClr val="90C226"/>
                </a:solidFill>
                <a:effectLst/>
                <a:uLnTx/>
                <a:uFillTx/>
                <a:latin typeface="Calibri" panose="020F0502020204030204" pitchFamily="34" charset="0"/>
                <a:cs typeface="Calibri" panose="020F0502020204030204" pitchFamily="34" charset="0"/>
              </a:rPr>
              <a:t>Yönder öğrenci;</a:t>
            </a:r>
            <a:endParaRPr lang="tr-TR" dirty="0">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612F4830-062B-4895-A214-593D4EB02BEF}"/>
              </a:ext>
            </a:extLst>
          </p:cNvPr>
          <p:cNvSpPr>
            <a:spLocks noGrp="1"/>
          </p:cNvSpPr>
          <p:nvPr>
            <p:ph idx="1"/>
          </p:nvPr>
        </p:nvSpPr>
        <p:spPr/>
        <p:txBody>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Konaklama imkanlarının tanıtımı hakkında:</a:t>
            </a:r>
          </a:p>
          <a:p>
            <a:pPr marL="685800" marR="0" lvl="1" indent="-2286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Devlet ve özel yurtların tanıtılmasını sağlar.</a:t>
            </a:r>
          </a:p>
          <a:p>
            <a:pPr marL="685800" marR="0" lvl="1" indent="-2286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Yurt kuralları ve kullanım şartlarını anlatır.</a:t>
            </a:r>
          </a:p>
          <a:p>
            <a:endParaRPr lang="tr-TR" dirty="0"/>
          </a:p>
        </p:txBody>
      </p:sp>
      <p:sp>
        <p:nvSpPr>
          <p:cNvPr id="4" name="Veri Yer Tutucusu 3">
            <a:extLst>
              <a:ext uri="{FF2B5EF4-FFF2-40B4-BE49-F238E27FC236}">
                <a16:creationId xmlns:a16="http://schemas.microsoft.com/office/drawing/2014/main" id="{CDC13CD2-7AB1-4F62-B80B-3672988D1849}"/>
              </a:ext>
            </a:extLst>
          </p:cNvPr>
          <p:cNvSpPr>
            <a:spLocks noGrp="1"/>
          </p:cNvSpPr>
          <p:nvPr>
            <p:ph type="dt" sz="half" idx="10"/>
          </p:nvPr>
        </p:nvSpPr>
        <p:spPr/>
        <p:txBody>
          <a:bodyPr/>
          <a:lstStyle/>
          <a:p>
            <a:fld id="{F82DC802-7152-4F55-BDBE-44BCA8DBDAD1}" type="datetime1">
              <a:rPr lang="tr-TR" smtClean="0"/>
              <a:t>12.03.2021</a:t>
            </a:fld>
            <a:endParaRPr lang="tr-TR"/>
          </a:p>
        </p:txBody>
      </p:sp>
      <p:sp>
        <p:nvSpPr>
          <p:cNvPr id="5" name="Slayt Numarası Yer Tutucusu 4">
            <a:extLst>
              <a:ext uri="{FF2B5EF4-FFF2-40B4-BE49-F238E27FC236}">
                <a16:creationId xmlns:a16="http://schemas.microsoft.com/office/drawing/2014/main" id="{717C0411-1D0C-4E02-AC52-C96777F47F86}"/>
              </a:ext>
            </a:extLst>
          </p:cNvPr>
          <p:cNvSpPr>
            <a:spLocks noGrp="1"/>
          </p:cNvSpPr>
          <p:nvPr>
            <p:ph type="sldNum" sz="quarter" idx="12"/>
          </p:nvPr>
        </p:nvSpPr>
        <p:spPr/>
        <p:txBody>
          <a:bodyPr/>
          <a:lstStyle/>
          <a:p>
            <a:fld id="{D5F95A43-2763-4C31-A130-22ED2A47608D}" type="slidenum">
              <a:rPr lang="tr-TR" smtClean="0"/>
              <a:t>24</a:t>
            </a:fld>
            <a:endParaRPr lang="tr-TR"/>
          </a:p>
        </p:txBody>
      </p:sp>
      <p:sp>
        <p:nvSpPr>
          <p:cNvPr id="6" name="Alt Bilgi Yer Tutucusu 5">
            <a:extLst>
              <a:ext uri="{FF2B5EF4-FFF2-40B4-BE49-F238E27FC236}">
                <a16:creationId xmlns:a16="http://schemas.microsoft.com/office/drawing/2014/main" id="{E66C09EE-5B6D-4A68-AF67-B578EC69C27D}"/>
              </a:ext>
            </a:extLst>
          </p:cNvPr>
          <p:cNvSpPr>
            <a:spLocks noGrp="1"/>
          </p:cNvSpPr>
          <p:nvPr>
            <p:ph type="ftr" sz="quarter" idx="11"/>
          </p:nvPr>
        </p:nvSpPr>
        <p:spPr>
          <a:xfrm>
            <a:off x="677333" y="5772150"/>
            <a:ext cx="10095441" cy="104073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https://sbf.marmara.edu.tr/ogrenci/akran-yonderligi/hemsirelik-bolumu-akran-yonderligi#:~:text=AKRAN%20Y%C3%96NDERL%C4%B0%C4%9E%C4%B0%20PROGRAMI,sa%C4%9Flayacak%20yolu%20bulmas%C4%B1na%20yard%C4%B1mc%C4%B1%20kimsedir.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https://sbf.beun.edu.tr/akran-yonderligi-degerlendrmeleri.html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http://hemsirelik.ssbf.omu.edu.tr/tr/egitim/lisans-egitimi/akran-yoenderligi-programi	</a:t>
            </a:r>
          </a:p>
          <a:p>
            <a:endParaRPr lang="tr-TR" sz="800" dirty="0"/>
          </a:p>
          <a:p>
            <a:endParaRPr lang="tr-TR" sz="800" dirty="0"/>
          </a:p>
          <a:p>
            <a:endParaRPr lang="tr-TR" sz="800" dirty="0"/>
          </a:p>
        </p:txBody>
      </p:sp>
    </p:spTree>
    <p:extLst>
      <p:ext uri="{BB962C8B-B14F-4D97-AF65-F5344CB8AC3E}">
        <p14:creationId xmlns:p14="http://schemas.microsoft.com/office/powerpoint/2010/main" val="3759344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835BB3-294F-4BCB-ADCB-79FED312785E}"/>
              </a:ext>
            </a:extLst>
          </p:cNvPr>
          <p:cNvSpPr>
            <a:spLocks noGrp="1"/>
          </p:cNvSpPr>
          <p:nvPr>
            <p:ph type="title"/>
          </p:nvPr>
        </p:nvSpPr>
        <p:spPr>
          <a:xfrm>
            <a:off x="677334" y="609600"/>
            <a:ext cx="8596668" cy="781050"/>
          </a:xfrm>
        </p:spPr>
        <p:txBody>
          <a:bodyPr>
            <a:normAutofit/>
          </a:bodyPr>
          <a:lstStyle/>
          <a:p>
            <a:pPr algn="just"/>
            <a:r>
              <a:rPr lang="tr-TR" sz="3200" dirty="0">
                <a:latin typeface="Calibri" panose="020F0502020204030204" pitchFamily="34" charset="0"/>
                <a:cs typeface="Calibri" panose="020F0502020204030204" pitchFamily="34" charset="0"/>
              </a:rPr>
              <a:t>Danışan Öğrencinin Sorumlulukları</a:t>
            </a:r>
          </a:p>
        </p:txBody>
      </p:sp>
      <p:sp>
        <p:nvSpPr>
          <p:cNvPr id="3" name="İçerik Yer Tutucusu 2">
            <a:extLst>
              <a:ext uri="{FF2B5EF4-FFF2-40B4-BE49-F238E27FC236}">
                <a16:creationId xmlns:a16="http://schemas.microsoft.com/office/drawing/2014/main" id="{A6E82109-8A97-4826-9E22-511ECFC3A387}"/>
              </a:ext>
            </a:extLst>
          </p:cNvPr>
          <p:cNvSpPr>
            <a:spLocks noGrp="1"/>
          </p:cNvSpPr>
          <p:nvPr>
            <p:ph idx="1"/>
          </p:nvPr>
        </p:nvSpPr>
        <p:spPr>
          <a:xfrm>
            <a:off x="200025" y="2019300"/>
            <a:ext cx="9782175" cy="4022062"/>
          </a:xfrm>
        </p:spPr>
        <p:txBody>
          <a:bodyPr/>
          <a:lstStyle/>
          <a:p>
            <a:pPr lvl="1" algn="just" defTabSz="914400">
              <a:lnSpc>
                <a:spcPct val="90000"/>
              </a:lnSpc>
              <a:spcBef>
                <a:spcPts val="500"/>
              </a:spcBef>
              <a:buClrTx/>
              <a:buSzTx/>
              <a:buFont typeface="Arial" panose="020B0604020202020204" pitchFamily="34" charset="0"/>
              <a:buChar char="•"/>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Danışan öğrenci Yönder-Danışan ilişkisine yeterli zaman ayırır ve görüşmek için ortak olarak belirlenen zamanlara uyar.</a:t>
            </a:r>
          </a:p>
          <a:p>
            <a:pPr lvl="1" algn="just" defTabSz="914400">
              <a:lnSpc>
                <a:spcPct val="90000"/>
              </a:lnSpc>
              <a:spcBef>
                <a:spcPts val="500"/>
              </a:spcBef>
              <a:buClrTx/>
              <a:buSzTx/>
              <a:buFont typeface="Arial" panose="020B0604020202020204" pitchFamily="34" charset="0"/>
              <a:buChar char="•"/>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Yönder öğrenci ile dostça karşılıklı fikir ve deneyim paylaşımı yapar.</a:t>
            </a:r>
          </a:p>
          <a:p>
            <a:pPr lvl="1" algn="just" defTabSz="914400">
              <a:lnSpc>
                <a:spcPct val="90000"/>
              </a:lnSpc>
              <a:spcBef>
                <a:spcPts val="500"/>
              </a:spcBef>
              <a:buClrTx/>
              <a:buSzTx/>
              <a:buFont typeface="Arial" panose="020B0604020202020204" pitchFamily="34" charset="0"/>
              <a:buChar char="•"/>
              <a:defRPr/>
            </a:pPr>
            <a:r>
              <a:rPr kumimoji="0" lang="tr-TR" sz="2600" b="0" i="0" u="none" strike="noStrike" kern="1200" cap="none" spc="0" normalizeH="0" baseline="0" noProof="0" dirty="0" err="1">
                <a:ln>
                  <a:noFill/>
                </a:ln>
                <a:solidFill>
                  <a:prstClr val="black"/>
                </a:solidFill>
                <a:effectLst/>
                <a:uLnTx/>
                <a:uFillTx/>
                <a:latin typeface="Calibri" panose="020F0502020204030204"/>
                <a:ea typeface="+mn-ea"/>
                <a:cs typeface="+mn-cs"/>
              </a:rPr>
              <a:t>Yönderin</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 sağladığı deneyim ve fırsatlardan yararlanır.</a:t>
            </a:r>
          </a:p>
          <a:p>
            <a:pPr lvl="1" algn="just" defTabSz="914400">
              <a:lnSpc>
                <a:spcPct val="90000"/>
              </a:lnSpc>
              <a:spcBef>
                <a:spcPts val="500"/>
              </a:spcBef>
              <a:buClrTx/>
              <a:buSzTx/>
              <a:buFont typeface="Arial" panose="020B0604020202020204" pitchFamily="34" charset="0"/>
              <a:buChar char="•"/>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Kendisiyle paylaşılan tüm bilgilerin gizli kalmasını sağlar.</a:t>
            </a:r>
          </a:p>
          <a:p>
            <a:endParaRPr lang="tr-TR" dirty="0"/>
          </a:p>
        </p:txBody>
      </p:sp>
      <p:sp>
        <p:nvSpPr>
          <p:cNvPr id="4" name="Veri Yer Tutucusu 3">
            <a:extLst>
              <a:ext uri="{FF2B5EF4-FFF2-40B4-BE49-F238E27FC236}">
                <a16:creationId xmlns:a16="http://schemas.microsoft.com/office/drawing/2014/main" id="{6229A8AE-B49C-4319-AD4B-CB24B259D16D}"/>
              </a:ext>
            </a:extLst>
          </p:cNvPr>
          <p:cNvSpPr>
            <a:spLocks noGrp="1"/>
          </p:cNvSpPr>
          <p:nvPr>
            <p:ph type="dt" sz="half" idx="10"/>
          </p:nvPr>
        </p:nvSpPr>
        <p:spPr/>
        <p:txBody>
          <a:bodyPr/>
          <a:lstStyle/>
          <a:p>
            <a:fld id="{1E4480C3-579C-4DF0-B1AD-E2336C868218}" type="datetime1">
              <a:rPr lang="tr-TR" smtClean="0"/>
              <a:t>12.03.2021</a:t>
            </a:fld>
            <a:endParaRPr lang="tr-TR"/>
          </a:p>
        </p:txBody>
      </p:sp>
      <p:sp>
        <p:nvSpPr>
          <p:cNvPr id="5" name="Slayt Numarası Yer Tutucusu 4">
            <a:extLst>
              <a:ext uri="{FF2B5EF4-FFF2-40B4-BE49-F238E27FC236}">
                <a16:creationId xmlns:a16="http://schemas.microsoft.com/office/drawing/2014/main" id="{77BF0DF0-2AC9-4AB6-8532-8DD79DEA093F}"/>
              </a:ext>
            </a:extLst>
          </p:cNvPr>
          <p:cNvSpPr>
            <a:spLocks noGrp="1"/>
          </p:cNvSpPr>
          <p:nvPr>
            <p:ph type="sldNum" sz="quarter" idx="12"/>
          </p:nvPr>
        </p:nvSpPr>
        <p:spPr/>
        <p:txBody>
          <a:bodyPr/>
          <a:lstStyle/>
          <a:p>
            <a:fld id="{D5F95A43-2763-4C31-A130-22ED2A47608D}" type="slidenum">
              <a:rPr lang="tr-TR" smtClean="0"/>
              <a:t>25</a:t>
            </a:fld>
            <a:endParaRPr lang="tr-TR"/>
          </a:p>
        </p:txBody>
      </p:sp>
      <p:sp>
        <p:nvSpPr>
          <p:cNvPr id="6" name="Alt Bilgi Yer Tutucusu 5">
            <a:extLst>
              <a:ext uri="{FF2B5EF4-FFF2-40B4-BE49-F238E27FC236}">
                <a16:creationId xmlns:a16="http://schemas.microsoft.com/office/drawing/2014/main" id="{FF195ACB-77B2-46FE-BEA2-C7818D5F8E65}"/>
              </a:ext>
            </a:extLst>
          </p:cNvPr>
          <p:cNvSpPr>
            <a:spLocks noGrp="1"/>
          </p:cNvSpPr>
          <p:nvPr>
            <p:ph type="ftr" sz="quarter" idx="11"/>
          </p:nvPr>
        </p:nvSpPr>
        <p:spPr>
          <a:xfrm>
            <a:off x="677334" y="5788356"/>
            <a:ext cx="9161991" cy="92008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https://sbf.marmara.edu.tr/ogrenci/akran-yonderligi/hemsirelik-bolumu-akran-yonderligi#:~:text=AKRAN%20Y%C3%96NDERL%C4%B0%C4%9E%C4%B0%20PROGRAMI,sa%C4%9Flayacak%20yolu%20bulmas%C4%B1na%20yard%C4%B1mc%C4%B1%20kimsedir.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https://sbf.beun.edu.tr/akran-yonderligi-degerlendrmeleri.html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http://hemsirelik.ssbf.omu.edu.tr/tr/egitim/lisans-egitimi/akran-yoenderligi-programi	</a:t>
            </a:r>
          </a:p>
          <a:p>
            <a:endParaRPr lang="tr-TR" sz="800" dirty="0"/>
          </a:p>
          <a:p>
            <a:endParaRPr lang="tr-TR" sz="800" dirty="0"/>
          </a:p>
          <a:p>
            <a:endParaRPr lang="tr-TR" sz="800" dirty="0"/>
          </a:p>
        </p:txBody>
      </p:sp>
    </p:spTree>
    <p:extLst>
      <p:ext uri="{BB962C8B-B14F-4D97-AF65-F5344CB8AC3E}">
        <p14:creationId xmlns:p14="http://schemas.microsoft.com/office/powerpoint/2010/main" val="574220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62E1E53-C845-4691-B834-10D4DE256F2D}"/>
              </a:ext>
            </a:extLst>
          </p:cNvPr>
          <p:cNvSpPr>
            <a:spLocks noGrp="1"/>
          </p:cNvSpPr>
          <p:nvPr>
            <p:ph idx="1"/>
          </p:nvPr>
        </p:nvSpPr>
        <p:spPr>
          <a:xfrm>
            <a:off x="200026" y="1114426"/>
            <a:ext cx="10209400" cy="3781424"/>
          </a:xfrm>
        </p:spPr>
        <p:txBody>
          <a:bodyPr>
            <a:normAutofit fontScale="92500" lnSpcReduction="10000"/>
          </a:bodyPr>
          <a:lstStyle/>
          <a:p>
            <a:pPr marR="0" lvl="1"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Akran </a:t>
            </a:r>
            <a:r>
              <a:rPr kumimoji="0" lang="tr-TR" sz="2600" b="0" i="0" u="none" strike="noStrike" kern="1200" cap="none" spc="0" normalizeH="0" baseline="0" noProof="0" dirty="0" err="1">
                <a:ln>
                  <a:noFill/>
                </a:ln>
                <a:solidFill>
                  <a:prstClr val="black"/>
                </a:solidFill>
                <a:effectLst/>
                <a:uLnTx/>
                <a:uFillTx/>
                <a:latin typeface="Calibri" panose="020F0502020204030204"/>
                <a:ea typeface="+mn-ea"/>
                <a:cs typeface="+mn-cs"/>
              </a:rPr>
              <a:t>Yönderlik</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 Programı sürecinde yaşanan herhangi bir sorun, endişe veya gelişme hakkında </a:t>
            </a:r>
            <a:r>
              <a:rPr kumimoji="0" lang="tr-TR" sz="2600" b="0" i="0" u="none" strike="noStrike" kern="1200" cap="none" spc="0" normalizeH="0" baseline="0" noProof="0" dirty="0" err="1">
                <a:ln>
                  <a:noFill/>
                </a:ln>
                <a:solidFill>
                  <a:prstClr val="black"/>
                </a:solidFill>
                <a:effectLst/>
                <a:uLnTx/>
                <a:uFillTx/>
                <a:latin typeface="Calibri" panose="020F0502020204030204"/>
                <a:ea typeface="+mn-ea"/>
                <a:cs typeface="+mn-cs"/>
              </a:rPr>
              <a:t>yönderi</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 bilgilendirir.</a:t>
            </a:r>
          </a:p>
          <a:p>
            <a:pPr marR="0" lvl="1"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lgn="just" defTabSz="914400">
              <a:lnSpc>
                <a:spcPct val="90000"/>
              </a:lnSpc>
              <a:buClrTx/>
              <a:buSzTx/>
              <a:buFont typeface="Arial" panose="020B0604020202020204" pitchFamily="34" charset="0"/>
              <a:buChar char="•"/>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Akran </a:t>
            </a:r>
            <a:r>
              <a:rPr kumimoji="0" lang="tr-TR" sz="2600" b="0" i="0" u="none" strike="noStrike" kern="1200" cap="none" spc="0" normalizeH="0" baseline="0" noProof="0" dirty="0" err="1">
                <a:ln>
                  <a:noFill/>
                </a:ln>
                <a:solidFill>
                  <a:prstClr val="black"/>
                </a:solidFill>
                <a:effectLst/>
                <a:uLnTx/>
                <a:uFillTx/>
                <a:latin typeface="Calibri" panose="020F0502020204030204"/>
                <a:ea typeface="+mn-ea"/>
                <a:cs typeface="+mn-cs"/>
              </a:rPr>
              <a:t>Yönderlik</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 Programı koordinatörünün talebi üzerine; </a:t>
            </a:r>
          </a:p>
          <a:p>
            <a:pPr marL="1085850" lvl="2" algn="just" defTabSz="914400">
              <a:lnSpc>
                <a:spcPct val="90000"/>
              </a:lnSpc>
              <a:spcBef>
                <a:spcPts val="500"/>
              </a:spcBef>
              <a:buClrTx/>
              <a:buSzTx/>
              <a:buFont typeface="Arial" panose="020B0604020202020204" pitchFamily="34" charset="0"/>
              <a:buChar char="•"/>
              <a:defRPr/>
            </a:pPr>
            <a:r>
              <a:rPr kumimoji="0" lang="tr-TR" sz="2600" b="1" i="0" u="none" strike="noStrike" kern="1200" cap="none" spc="0" normalizeH="0" baseline="0" noProof="0" dirty="0">
                <a:ln>
                  <a:noFill/>
                </a:ln>
                <a:solidFill>
                  <a:prstClr val="black"/>
                </a:solidFill>
                <a:effectLst/>
                <a:uLnTx/>
                <a:uFillTx/>
                <a:latin typeface="Calibri" panose="020F0502020204030204"/>
                <a:ea typeface="+mn-ea"/>
                <a:cs typeface="+mn-cs"/>
              </a:rPr>
              <a:t>Akranlar Arası Yönder Anlaşması Formu, </a:t>
            </a:r>
          </a:p>
          <a:p>
            <a:pPr marL="1085850" lvl="2" defTabSz="914400">
              <a:lnSpc>
                <a:spcPct val="90000"/>
              </a:lnSpc>
              <a:spcBef>
                <a:spcPts val="500"/>
              </a:spcBef>
              <a:buClrTx/>
              <a:buSzTx/>
              <a:buFont typeface="Arial" panose="020B0604020202020204" pitchFamily="34" charset="0"/>
              <a:buChar char="•"/>
              <a:defRPr/>
            </a:pPr>
            <a:r>
              <a:rPr kumimoji="0" lang="tr-TR" sz="2600" b="1" i="0" u="none" strike="noStrike" kern="1200" cap="none" spc="0" normalizeH="0" baseline="0" noProof="0" dirty="0">
                <a:ln>
                  <a:noFill/>
                </a:ln>
                <a:solidFill>
                  <a:prstClr val="black"/>
                </a:solidFill>
                <a:effectLst/>
                <a:uLnTx/>
                <a:uFillTx/>
                <a:latin typeface="Calibri" panose="020F0502020204030204"/>
                <a:ea typeface="+mn-ea"/>
                <a:cs typeface="+mn-cs"/>
              </a:rPr>
              <a:t>Öğrenci Bilgi Formu </a:t>
            </a:r>
            <a:r>
              <a:rPr kumimoji="0" lang="tr-TR" sz="2400" b="1"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https://docs.google.com/forms/d/16PdBYlom46ITnWb5x1hUcPVng6lp4zqVGIXG0nKRQxk/edit</a:t>
            </a:r>
            <a:endPar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085850" lvl="2" defTabSz="914400">
              <a:lnSpc>
                <a:spcPct val="90000"/>
              </a:lnSpc>
              <a:spcBef>
                <a:spcPts val="500"/>
              </a:spcBef>
              <a:buClrTx/>
              <a:buSzTx/>
              <a:buFont typeface="Arial" panose="020B0604020202020204" pitchFamily="34" charset="0"/>
              <a:buChar char="•"/>
              <a:defRPr/>
            </a:pPr>
            <a:r>
              <a:rPr kumimoji="0" lang="tr-TR" sz="2600" b="1" i="0" u="none" strike="noStrike" kern="1200" cap="none" spc="0" normalizeH="0" baseline="0" noProof="0" dirty="0">
                <a:ln>
                  <a:noFill/>
                </a:ln>
                <a:solidFill>
                  <a:prstClr val="black"/>
                </a:solidFill>
                <a:effectLst/>
                <a:uLnTx/>
                <a:uFillTx/>
                <a:latin typeface="Calibri" panose="020F0502020204030204"/>
                <a:ea typeface="+mn-ea"/>
                <a:cs typeface="+mn-cs"/>
              </a:rPr>
              <a:t>Danışan Öğrenci Değerlendirme Formunu </a:t>
            </a:r>
            <a:r>
              <a:rPr kumimoji="0" lang="tr-TR" sz="24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https://docs.google.com/forms/d/1KoICFFxvqd7wCG4woCw4XK_lYhS-W6N25Et9K8bEZQY/edit</a:t>
            </a:r>
            <a:r>
              <a:rPr kumimoji="0" lang="tr-TR"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tamamlar.</a:t>
            </a:r>
          </a:p>
          <a:p>
            <a:pPr marL="742950" marR="0" lvl="1" indent="-28575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tr-TR" dirty="0"/>
          </a:p>
        </p:txBody>
      </p:sp>
      <p:sp>
        <p:nvSpPr>
          <p:cNvPr id="4" name="Veri Yer Tutucusu 3">
            <a:extLst>
              <a:ext uri="{FF2B5EF4-FFF2-40B4-BE49-F238E27FC236}">
                <a16:creationId xmlns:a16="http://schemas.microsoft.com/office/drawing/2014/main" id="{2936D33B-D6DE-473E-97AE-B13CD95E52E1}"/>
              </a:ext>
            </a:extLst>
          </p:cNvPr>
          <p:cNvSpPr>
            <a:spLocks noGrp="1"/>
          </p:cNvSpPr>
          <p:nvPr>
            <p:ph type="dt" sz="half" idx="10"/>
          </p:nvPr>
        </p:nvSpPr>
        <p:spPr/>
        <p:txBody>
          <a:bodyPr/>
          <a:lstStyle/>
          <a:p>
            <a:fld id="{BB9EFC80-489E-4CD1-97E3-1225361A55C9}" type="datetime1">
              <a:rPr lang="tr-TR" smtClean="0"/>
              <a:t>12.03.2021</a:t>
            </a:fld>
            <a:endParaRPr lang="tr-TR"/>
          </a:p>
        </p:txBody>
      </p:sp>
      <p:sp>
        <p:nvSpPr>
          <p:cNvPr id="5" name="Slayt Numarası Yer Tutucusu 4">
            <a:extLst>
              <a:ext uri="{FF2B5EF4-FFF2-40B4-BE49-F238E27FC236}">
                <a16:creationId xmlns:a16="http://schemas.microsoft.com/office/drawing/2014/main" id="{705E605D-DC66-4636-9349-FB07D314485B}"/>
              </a:ext>
            </a:extLst>
          </p:cNvPr>
          <p:cNvSpPr>
            <a:spLocks noGrp="1"/>
          </p:cNvSpPr>
          <p:nvPr>
            <p:ph type="sldNum" sz="quarter" idx="12"/>
          </p:nvPr>
        </p:nvSpPr>
        <p:spPr/>
        <p:txBody>
          <a:bodyPr/>
          <a:lstStyle/>
          <a:p>
            <a:fld id="{D5F95A43-2763-4C31-A130-22ED2A47608D}" type="slidenum">
              <a:rPr lang="tr-TR" smtClean="0"/>
              <a:t>26</a:t>
            </a:fld>
            <a:endParaRPr lang="tr-TR"/>
          </a:p>
        </p:txBody>
      </p:sp>
      <p:sp>
        <p:nvSpPr>
          <p:cNvPr id="2" name="Alt Bilgi Yer Tutucusu 1">
            <a:extLst>
              <a:ext uri="{FF2B5EF4-FFF2-40B4-BE49-F238E27FC236}">
                <a16:creationId xmlns:a16="http://schemas.microsoft.com/office/drawing/2014/main" id="{8967DED4-C151-4CFD-A0F5-4B829D6A82ED}"/>
              </a:ext>
            </a:extLst>
          </p:cNvPr>
          <p:cNvSpPr>
            <a:spLocks noGrp="1"/>
          </p:cNvSpPr>
          <p:nvPr>
            <p:ph type="ftr" sz="quarter" idx="11"/>
          </p:nvPr>
        </p:nvSpPr>
        <p:spPr>
          <a:xfrm>
            <a:off x="677334" y="5715000"/>
            <a:ext cx="9333442" cy="1000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https://sbf.marmara.edu.tr/ogrenci/akran-yonderligi/hemsirelik-bolumu-akran-yonderligi#:~:text=AKRAN%20Y%C3%96NDERL%C4%B0%C4%9E%C4%B0%20PROGRAMI,sa%C4%9Flayacak%20yolu%20bulmas%C4%B1na%20yard%C4%B1mc%C4%B1%20kimsedir.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https://sbf.beun.edu.tr/akran-yonderligi-degerlendrmeleri.html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http://hemsirelik.ssbf.omu.edu.tr/tr/egitim/lisans-egitimi/akran-yoenderligi-programi	</a:t>
            </a:r>
          </a:p>
          <a:p>
            <a:endParaRPr lang="tr-TR" sz="800" dirty="0"/>
          </a:p>
          <a:p>
            <a:endParaRPr lang="tr-TR" sz="800" dirty="0"/>
          </a:p>
          <a:p>
            <a:endParaRPr lang="tr-TR" sz="800" dirty="0"/>
          </a:p>
        </p:txBody>
      </p:sp>
    </p:spTree>
    <p:extLst>
      <p:ext uri="{BB962C8B-B14F-4D97-AF65-F5344CB8AC3E}">
        <p14:creationId xmlns:p14="http://schemas.microsoft.com/office/powerpoint/2010/main" val="3421149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97D2CF-A8DF-493A-85B4-6E081DD88CB8}"/>
              </a:ext>
            </a:extLst>
          </p:cNvPr>
          <p:cNvSpPr>
            <a:spLocks noGrp="1"/>
          </p:cNvSpPr>
          <p:nvPr>
            <p:ph type="title"/>
          </p:nvPr>
        </p:nvSpPr>
        <p:spPr/>
        <p:txBody>
          <a:bodyPr>
            <a:normAutofit/>
          </a:bodyPr>
          <a:lstStyle/>
          <a:p>
            <a:pPr algn="just"/>
            <a:r>
              <a:rPr lang="tr-TR" sz="3200" dirty="0">
                <a:latin typeface="Calibri" panose="020F0502020204030204" pitchFamily="34" charset="0"/>
                <a:cs typeface="Calibri" panose="020F0502020204030204" pitchFamily="34" charset="0"/>
              </a:rPr>
              <a:t>Akran Yönderler İçin Etik ve Davranış Kuralları</a:t>
            </a:r>
          </a:p>
        </p:txBody>
      </p:sp>
      <p:sp>
        <p:nvSpPr>
          <p:cNvPr id="3" name="İçerik Yer Tutucusu 2">
            <a:extLst>
              <a:ext uri="{FF2B5EF4-FFF2-40B4-BE49-F238E27FC236}">
                <a16:creationId xmlns:a16="http://schemas.microsoft.com/office/drawing/2014/main" id="{49B1EC6F-3D79-487A-AFE5-740A0905C7AF}"/>
              </a:ext>
            </a:extLst>
          </p:cNvPr>
          <p:cNvSpPr>
            <a:spLocks noGrp="1"/>
          </p:cNvSpPr>
          <p:nvPr>
            <p:ph idx="1"/>
          </p:nvPr>
        </p:nvSpPr>
        <p:spPr>
          <a:xfrm>
            <a:off x="677334" y="2257425"/>
            <a:ext cx="8596668" cy="3783937"/>
          </a:xfrm>
        </p:spPr>
        <p:txBody>
          <a:bodyPr>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Her ortamda etik, saygılı ve nazik davranmak,</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err="1">
                <a:ln>
                  <a:noFill/>
                </a:ln>
                <a:solidFill>
                  <a:prstClr val="black"/>
                </a:solidFill>
                <a:effectLst/>
                <a:uLnTx/>
                <a:uFillTx/>
                <a:latin typeface="Calibri" panose="020F0502020204030204"/>
                <a:ea typeface="+mn-ea"/>
                <a:cs typeface="+mn-cs"/>
              </a:rPr>
              <a:t>Yönderin</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/Danışanın paylaştığı bilgilerin gizliliği korumak,</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Kişisel sınırlara saygı göstermek,</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Sorumluluk sahibi olmak,</a:t>
            </a:r>
          </a:p>
          <a:p>
            <a:pPr marL="0" indent="0">
              <a:buNone/>
            </a:pPr>
            <a:endParaRPr lang="tr-TR" dirty="0"/>
          </a:p>
        </p:txBody>
      </p:sp>
      <p:sp>
        <p:nvSpPr>
          <p:cNvPr id="4" name="Veri Yer Tutucusu 3">
            <a:extLst>
              <a:ext uri="{FF2B5EF4-FFF2-40B4-BE49-F238E27FC236}">
                <a16:creationId xmlns:a16="http://schemas.microsoft.com/office/drawing/2014/main" id="{5FAF0689-33A7-458F-8770-FFD42AF7769E}"/>
              </a:ext>
            </a:extLst>
          </p:cNvPr>
          <p:cNvSpPr>
            <a:spLocks noGrp="1"/>
          </p:cNvSpPr>
          <p:nvPr>
            <p:ph type="dt" sz="half" idx="10"/>
          </p:nvPr>
        </p:nvSpPr>
        <p:spPr/>
        <p:txBody>
          <a:bodyPr/>
          <a:lstStyle/>
          <a:p>
            <a:fld id="{82F87766-32F5-49C1-BFD4-ADAFE8CA4B16}" type="datetime1">
              <a:rPr lang="tr-TR" smtClean="0"/>
              <a:t>12.03.2021</a:t>
            </a:fld>
            <a:endParaRPr lang="tr-TR"/>
          </a:p>
        </p:txBody>
      </p:sp>
      <p:sp>
        <p:nvSpPr>
          <p:cNvPr id="5" name="Slayt Numarası Yer Tutucusu 4">
            <a:extLst>
              <a:ext uri="{FF2B5EF4-FFF2-40B4-BE49-F238E27FC236}">
                <a16:creationId xmlns:a16="http://schemas.microsoft.com/office/drawing/2014/main" id="{51DAB019-79CC-4FAF-8E26-67F5F17362C3}"/>
              </a:ext>
            </a:extLst>
          </p:cNvPr>
          <p:cNvSpPr>
            <a:spLocks noGrp="1"/>
          </p:cNvSpPr>
          <p:nvPr>
            <p:ph type="sldNum" sz="quarter" idx="12"/>
          </p:nvPr>
        </p:nvSpPr>
        <p:spPr/>
        <p:txBody>
          <a:bodyPr/>
          <a:lstStyle/>
          <a:p>
            <a:fld id="{D5F95A43-2763-4C31-A130-22ED2A47608D}" type="slidenum">
              <a:rPr lang="tr-TR" smtClean="0"/>
              <a:t>27</a:t>
            </a:fld>
            <a:endParaRPr lang="tr-TR"/>
          </a:p>
        </p:txBody>
      </p:sp>
      <p:sp>
        <p:nvSpPr>
          <p:cNvPr id="6" name="Alt Bilgi Yer Tutucusu 5">
            <a:extLst>
              <a:ext uri="{FF2B5EF4-FFF2-40B4-BE49-F238E27FC236}">
                <a16:creationId xmlns:a16="http://schemas.microsoft.com/office/drawing/2014/main" id="{9C8D5AE7-64DD-4761-95EA-D3FB79ACE589}"/>
              </a:ext>
            </a:extLst>
          </p:cNvPr>
          <p:cNvSpPr>
            <a:spLocks noGrp="1"/>
          </p:cNvSpPr>
          <p:nvPr>
            <p:ph type="ftr" sz="quarter" idx="11"/>
          </p:nvPr>
        </p:nvSpPr>
        <p:spPr>
          <a:xfrm>
            <a:off x="677334" y="5886450"/>
            <a:ext cx="8409516" cy="52003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https://sbf.marmara.edu.tr/ogrenci/akran-yonderligi/hemsirelik-bolumu-akran-yonderligi#:~:text=AKRAN%20Y%C3%96NDERL%C4%B0%C4%9E%C4%B0%20PROGRAMI,sa%C4%9Flayacak%20yolu%20bulmas%C4%B1na%20yard%C4%B1mc%C4%B1%20kimsedir.</a:t>
            </a:r>
          </a:p>
        </p:txBody>
      </p:sp>
    </p:spTree>
    <p:extLst>
      <p:ext uri="{BB962C8B-B14F-4D97-AF65-F5344CB8AC3E}">
        <p14:creationId xmlns:p14="http://schemas.microsoft.com/office/powerpoint/2010/main" val="870467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EAE1F79-AAB0-4B20-A7E5-AC769DB173E7}"/>
              </a:ext>
            </a:extLst>
          </p:cNvPr>
          <p:cNvSpPr>
            <a:spLocks noGrp="1"/>
          </p:cNvSpPr>
          <p:nvPr>
            <p:ph idx="1"/>
          </p:nvPr>
        </p:nvSpPr>
        <p:spPr/>
        <p:txBody>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İyi bir dinleyici olmak,</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İletişime açık olmak,</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Toplantılara düzenli olarak katılmak,</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err="1">
                <a:ln>
                  <a:noFill/>
                </a:ln>
                <a:solidFill>
                  <a:prstClr val="black"/>
                </a:solidFill>
                <a:effectLst/>
                <a:uLnTx/>
                <a:uFillTx/>
                <a:latin typeface="Calibri" panose="020F0502020204030204"/>
                <a:ea typeface="+mn-ea"/>
                <a:cs typeface="+mn-cs"/>
              </a:rPr>
              <a:t>Yönderiyle</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/Danışanıyla sorun yaşadığında çatışmaya girmeden sorumlu öğretim elemanından yardım istemek.</a:t>
            </a:r>
          </a:p>
          <a:p>
            <a:endParaRPr lang="tr-TR" dirty="0"/>
          </a:p>
        </p:txBody>
      </p:sp>
      <p:sp>
        <p:nvSpPr>
          <p:cNvPr id="4" name="Veri Yer Tutucusu 3">
            <a:extLst>
              <a:ext uri="{FF2B5EF4-FFF2-40B4-BE49-F238E27FC236}">
                <a16:creationId xmlns:a16="http://schemas.microsoft.com/office/drawing/2014/main" id="{EB4F8C16-7905-41EF-BAC5-586D06883728}"/>
              </a:ext>
            </a:extLst>
          </p:cNvPr>
          <p:cNvSpPr>
            <a:spLocks noGrp="1"/>
          </p:cNvSpPr>
          <p:nvPr>
            <p:ph type="dt" sz="half" idx="10"/>
          </p:nvPr>
        </p:nvSpPr>
        <p:spPr/>
        <p:txBody>
          <a:bodyPr/>
          <a:lstStyle/>
          <a:p>
            <a:fld id="{A19C183C-5361-4C64-BE4D-BA21137B6BBF}" type="datetime1">
              <a:rPr lang="tr-TR" smtClean="0"/>
              <a:t>12.03.2021</a:t>
            </a:fld>
            <a:endParaRPr lang="tr-TR"/>
          </a:p>
        </p:txBody>
      </p:sp>
      <p:sp>
        <p:nvSpPr>
          <p:cNvPr id="5" name="Slayt Numarası Yer Tutucusu 4">
            <a:extLst>
              <a:ext uri="{FF2B5EF4-FFF2-40B4-BE49-F238E27FC236}">
                <a16:creationId xmlns:a16="http://schemas.microsoft.com/office/drawing/2014/main" id="{976BEFDC-023D-418F-BDA6-7F1AD0622CB7}"/>
              </a:ext>
            </a:extLst>
          </p:cNvPr>
          <p:cNvSpPr>
            <a:spLocks noGrp="1"/>
          </p:cNvSpPr>
          <p:nvPr>
            <p:ph type="sldNum" sz="quarter" idx="12"/>
          </p:nvPr>
        </p:nvSpPr>
        <p:spPr/>
        <p:txBody>
          <a:bodyPr/>
          <a:lstStyle/>
          <a:p>
            <a:fld id="{D5F95A43-2763-4C31-A130-22ED2A47608D}" type="slidenum">
              <a:rPr lang="tr-TR" smtClean="0"/>
              <a:t>28</a:t>
            </a:fld>
            <a:endParaRPr lang="tr-TR"/>
          </a:p>
        </p:txBody>
      </p:sp>
      <p:sp>
        <p:nvSpPr>
          <p:cNvPr id="2" name="Alt Bilgi Yer Tutucusu 1">
            <a:extLst>
              <a:ext uri="{FF2B5EF4-FFF2-40B4-BE49-F238E27FC236}">
                <a16:creationId xmlns:a16="http://schemas.microsoft.com/office/drawing/2014/main" id="{DADD8625-1CFD-4845-9B6C-47BC3A42687F}"/>
              </a:ext>
            </a:extLst>
          </p:cNvPr>
          <p:cNvSpPr>
            <a:spLocks noGrp="1"/>
          </p:cNvSpPr>
          <p:nvPr>
            <p:ph type="ftr" sz="quarter" idx="11"/>
          </p:nvPr>
        </p:nvSpPr>
        <p:spPr>
          <a:xfrm>
            <a:off x="496359" y="5895976"/>
            <a:ext cx="9514416" cy="87246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https://sbf.marmara.edu.tr/ogrenci/akran-yonderligi/hemsirelik-bolumu-akran-yonderligi#:~:text=AKRAN%20Y%C3%96NDERL%C4%B0%C4%9E%C4%B0%20PROGRAMI,sa%C4%9Flayacak%20yolu%20bulmas%C4%B1na%20yard%C4%B1mc%C4%B1%20kimsedir.</a:t>
            </a:r>
            <a:endParaRPr lang="tr-TR" sz="800" dirty="0"/>
          </a:p>
          <a:p>
            <a:endParaRPr lang="tr-TR" sz="800" dirty="0"/>
          </a:p>
          <a:p>
            <a:endParaRPr lang="tr-TR" sz="800" dirty="0"/>
          </a:p>
        </p:txBody>
      </p:sp>
    </p:spTree>
    <p:extLst>
      <p:ext uri="{BB962C8B-B14F-4D97-AF65-F5344CB8AC3E}">
        <p14:creationId xmlns:p14="http://schemas.microsoft.com/office/powerpoint/2010/main" val="2094713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59DAA7-354F-4955-9A3A-421356B4D3CD}"/>
              </a:ext>
            </a:extLst>
          </p:cNvPr>
          <p:cNvSpPr>
            <a:spLocks noGrp="1"/>
          </p:cNvSpPr>
          <p:nvPr>
            <p:ph type="title"/>
          </p:nvPr>
        </p:nvSpPr>
        <p:spPr/>
        <p:txBody>
          <a:bodyPr>
            <a:normAutofit/>
          </a:bodyPr>
          <a:lstStyle/>
          <a:p>
            <a:pPr algn="just"/>
            <a:r>
              <a:rPr lang="tr-TR" sz="3200" b="1" dirty="0">
                <a:latin typeface="Calibri" panose="020F0502020204030204" pitchFamily="34" charset="0"/>
                <a:cs typeface="Calibri" panose="020F0502020204030204" pitchFamily="34" charset="0"/>
              </a:rPr>
              <a:t>4. Akran </a:t>
            </a:r>
            <a:r>
              <a:rPr lang="tr-TR" sz="3200" b="1" dirty="0" err="1">
                <a:latin typeface="Calibri" panose="020F0502020204030204" pitchFamily="34" charset="0"/>
                <a:cs typeface="Calibri" panose="020F0502020204030204" pitchFamily="34" charset="0"/>
              </a:rPr>
              <a:t>Yönderliği</a:t>
            </a:r>
            <a:r>
              <a:rPr lang="tr-TR" sz="3200" b="1" dirty="0">
                <a:latin typeface="Calibri" panose="020F0502020204030204" pitchFamily="34" charset="0"/>
                <a:cs typeface="Calibri" panose="020F0502020204030204" pitchFamily="34" charset="0"/>
              </a:rPr>
              <a:t> Programının Tanıtılması ve Uygulama İçeriği</a:t>
            </a:r>
          </a:p>
        </p:txBody>
      </p:sp>
      <p:sp>
        <p:nvSpPr>
          <p:cNvPr id="3" name="İçerik Yer Tutucusu 2">
            <a:extLst>
              <a:ext uri="{FF2B5EF4-FFF2-40B4-BE49-F238E27FC236}">
                <a16:creationId xmlns:a16="http://schemas.microsoft.com/office/drawing/2014/main" id="{8E6C589C-B491-4296-ADC8-9611015024A4}"/>
              </a:ext>
            </a:extLst>
          </p:cNvPr>
          <p:cNvSpPr>
            <a:spLocks noGrp="1"/>
          </p:cNvSpPr>
          <p:nvPr>
            <p:ph idx="1"/>
          </p:nvPr>
        </p:nvSpPr>
        <p:spPr>
          <a:xfrm>
            <a:off x="152401" y="2160589"/>
            <a:ext cx="9382124" cy="3880773"/>
          </a:xfrm>
        </p:spPr>
        <p:txBody>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Akran </a:t>
            </a:r>
            <a:r>
              <a:rPr kumimoji="0" lang="tr-TR" sz="2600" b="0" i="0" u="none" strike="noStrike" kern="1200" cap="none" spc="0" normalizeH="0" baseline="0" noProof="0" dirty="0" err="1">
                <a:ln>
                  <a:noFill/>
                </a:ln>
                <a:solidFill>
                  <a:prstClr val="black"/>
                </a:solidFill>
                <a:effectLst/>
                <a:uLnTx/>
                <a:uFillTx/>
                <a:latin typeface="Calibri" panose="020F0502020204030204"/>
                <a:ea typeface="+mn-ea"/>
                <a:cs typeface="+mn-cs"/>
              </a:rPr>
              <a:t>Yönderliği</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 Programı </a:t>
            </a:r>
            <a:r>
              <a:rPr kumimoji="0" lang="tr-TR" sz="2600" b="0" i="0" u="sng" strike="noStrike" kern="1200" cap="none" spc="0" normalizeH="0" baseline="0" noProof="0" dirty="0">
                <a:ln>
                  <a:noFill/>
                </a:ln>
                <a:solidFill>
                  <a:prstClr val="black"/>
                </a:solidFill>
                <a:effectLst/>
                <a:uLnTx/>
                <a:uFillTx/>
                <a:latin typeface="Calibri" panose="020F0502020204030204"/>
                <a:ea typeface="+mn-ea"/>
                <a:cs typeface="+mn-cs"/>
              </a:rPr>
              <a:t>Akdeniz Üniversitesi Hemşirelik Fakültesi</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 üçüncü sınıfta öğrenim gören öğrenciler rehberliğinde yürütülür.</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 Bu program kapsamında Akdeniz Üniversitesi Hemşirelik Fakültesi </a:t>
            </a:r>
            <a:r>
              <a:rPr kumimoji="0" lang="tr-TR" sz="2600" b="1" i="0" u="none" strike="noStrike" kern="1200" cap="none" spc="0" normalizeH="0" baseline="0" noProof="0" dirty="0">
                <a:ln>
                  <a:noFill/>
                </a:ln>
                <a:solidFill>
                  <a:prstClr val="black"/>
                </a:solidFill>
                <a:effectLst/>
                <a:uLnTx/>
                <a:uFillTx/>
                <a:latin typeface="Calibri" panose="020F0502020204030204"/>
                <a:ea typeface="+mn-ea"/>
                <a:cs typeface="+mn-cs"/>
              </a:rPr>
              <a:t>üçüncü sınıf öğrencileri,</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2600" b="1" i="0" u="none" strike="noStrike" kern="1200" cap="none" spc="0" normalizeH="0" baseline="0" noProof="0" dirty="0">
                <a:ln>
                  <a:noFill/>
                </a:ln>
                <a:solidFill>
                  <a:prstClr val="black"/>
                </a:solidFill>
                <a:effectLst/>
                <a:uLnTx/>
                <a:uFillTx/>
                <a:latin typeface="Calibri" panose="020F0502020204030204"/>
                <a:ea typeface="+mn-ea"/>
                <a:cs typeface="+mn-cs"/>
              </a:rPr>
              <a:t>birinci sınıf öğrencilerine </a:t>
            </a:r>
            <a:r>
              <a:rPr kumimoji="0" lang="tr-TR" sz="2600" b="0" i="0" u="none" strike="noStrike" kern="1200" cap="none" spc="0" normalizeH="0" baseline="0" noProof="0" dirty="0" err="1">
                <a:ln>
                  <a:noFill/>
                </a:ln>
                <a:solidFill>
                  <a:prstClr val="black"/>
                </a:solidFill>
                <a:effectLst/>
                <a:uLnTx/>
                <a:uFillTx/>
                <a:latin typeface="Calibri" panose="020F0502020204030204"/>
                <a:ea typeface="+mn-ea"/>
                <a:cs typeface="+mn-cs"/>
              </a:rPr>
              <a:t>yönderlik</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 yapar.</a:t>
            </a:r>
          </a:p>
          <a:p>
            <a:endParaRPr lang="tr-TR" dirty="0"/>
          </a:p>
        </p:txBody>
      </p:sp>
      <p:sp>
        <p:nvSpPr>
          <p:cNvPr id="4" name="Veri Yer Tutucusu 3">
            <a:extLst>
              <a:ext uri="{FF2B5EF4-FFF2-40B4-BE49-F238E27FC236}">
                <a16:creationId xmlns:a16="http://schemas.microsoft.com/office/drawing/2014/main" id="{6DF3EBE3-AC86-4FAE-AA54-C04DAB62CBC9}"/>
              </a:ext>
            </a:extLst>
          </p:cNvPr>
          <p:cNvSpPr>
            <a:spLocks noGrp="1"/>
          </p:cNvSpPr>
          <p:nvPr>
            <p:ph type="dt" sz="half" idx="10"/>
          </p:nvPr>
        </p:nvSpPr>
        <p:spPr/>
        <p:txBody>
          <a:bodyPr/>
          <a:lstStyle/>
          <a:p>
            <a:fld id="{7B44FD74-CE55-4992-B5C9-161D47A6CE6A}" type="datetime1">
              <a:rPr lang="tr-TR" smtClean="0"/>
              <a:t>12.03.2021</a:t>
            </a:fld>
            <a:endParaRPr lang="tr-TR"/>
          </a:p>
        </p:txBody>
      </p:sp>
      <p:sp>
        <p:nvSpPr>
          <p:cNvPr id="5" name="Slayt Numarası Yer Tutucusu 4">
            <a:extLst>
              <a:ext uri="{FF2B5EF4-FFF2-40B4-BE49-F238E27FC236}">
                <a16:creationId xmlns:a16="http://schemas.microsoft.com/office/drawing/2014/main" id="{136BDA8C-4B33-41E4-ACC9-0ABB16C93D7D}"/>
              </a:ext>
            </a:extLst>
          </p:cNvPr>
          <p:cNvSpPr>
            <a:spLocks noGrp="1"/>
          </p:cNvSpPr>
          <p:nvPr>
            <p:ph type="sldNum" sz="quarter" idx="12"/>
          </p:nvPr>
        </p:nvSpPr>
        <p:spPr/>
        <p:txBody>
          <a:bodyPr/>
          <a:lstStyle/>
          <a:p>
            <a:fld id="{D5F95A43-2763-4C31-A130-22ED2A47608D}" type="slidenum">
              <a:rPr lang="tr-TR" smtClean="0"/>
              <a:t>29</a:t>
            </a:fld>
            <a:endParaRPr lang="tr-TR"/>
          </a:p>
        </p:txBody>
      </p:sp>
    </p:spTree>
    <p:extLst>
      <p:ext uri="{BB962C8B-B14F-4D97-AF65-F5344CB8AC3E}">
        <p14:creationId xmlns:p14="http://schemas.microsoft.com/office/powerpoint/2010/main" val="2984166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E10899-3F00-4012-8148-35BDD38A51AC}"/>
              </a:ext>
            </a:extLst>
          </p:cNvPr>
          <p:cNvSpPr>
            <a:spLocks noGrp="1"/>
          </p:cNvSpPr>
          <p:nvPr>
            <p:ph type="title"/>
          </p:nvPr>
        </p:nvSpPr>
        <p:spPr/>
        <p:txBody>
          <a:bodyPr>
            <a:normAutofit/>
          </a:bodyPr>
          <a:lstStyle/>
          <a:p>
            <a:pPr algn="ctr"/>
            <a:r>
              <a:rPr lang="tr-TR" sz="3200" b="1" dirty="0">
                <a:latin typeface="Calibri" panose="020F0502020204030204" pitchFamily="34" charset="0"/>
                <a:cs typeface="Calibri" panose="020F0502020204030204" pitchFamily="34" charset="0"/>
              </a:rPr>
              <a:t>1.Akran </a:t>
            </a:r>
            <a:r>
              <a:rPr lang="tr-TR" sz="3200" b="1" dirty="0" err="1">
                <a:latin typeface="Calibri" panose="020F0502020204030204" pitchFamily="34" charset="0"/>
                <a:cs typeface="Calibri" panose="020F0502020204030204" pitchFamily="34" charset="0"/>
              </a:rPr>
              <a:t>Yönderliği</a:t>
            </a:r>
            <a:r>
              <a:rPr lang="tr-TR" sz="3200" b="1" dirty="0">
                <a:latin typeface="Calibri" panose="020F0502020204030204" pitchFamily="34" charset="0"/>
                <a:cs typeface="Calibri" panose="020F0502020204030204" pitchFamily="34" charset="0"/>
              </a:rPr>
              <a:t> Tanımı</a:t>
            </a:r>
          </a:p>
        </p:txBody>
      </p:sp>
      <p:sp>
        <p:nvSpPr>
          <p:cNvPr id="3" name="İçerik Yer Tutucusu 2">
            <a:extLst>
              <a:ext uri="{FF2B5EF4-FFF2-40B4-BE49-F238E27FC236}">
                <a16:creationId xmlns:a16="http://schemas.microsoft.com/office/drawing/2014/main" id="{51CD0206-4A4A-46D0-B46C-54A50C0BFF77}"/>
              </a:ext>
            </a:extLst>
          </p:cNvPr>
          <p:cNvSpPr>
            <a:spLocks noGrp="1"/>
          </p:cNvSpPr>
          <p:nvPr>
            <p:ph idx="1"/>
          </p:nvPr>
        </p:nvSpPr>
        <p:spPr/>
        <p:txBody>
          <a:bodyPr/>
          <a:lstStyle/>
          <a:p>
            <a:pPr marL="342900" marR="0" lvl="0" indent="-34290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tr-TR" sz="28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Yönderlik</a:t>
            </a:r>
            <a:r>
              <a:rPr kumimoji="0" lang="tr-TR"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"kişisel ve mesleki gelişime yardımcı olmak üzere deneyimlerini, uzmanlıklarını ve düşüncelerini paylaşan iki insan arasındaki bir anlaşmadır. "</a:t>
            </a:r>
          </a:p>
          <a:p>
            <a:pPr marL="342900" marR="0" lvl="0" indent="-34290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tr-TR"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tr-TR" sz="28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Yönderlik</a:t>
            </a:r>
            <a:r>
              <a:rPr kumimoji="0" lang="tr-TR"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eğitimi, öğrenmeyi ve gelişmeyi amaçlayan bir yardımlaşma ve paylaşma ilişkisidir.</a:t>
            </a:r>
          </a:p>
          <a:p>
            <a:endParaRPr lang="tr-TR" dirty="0"/>
          </a:p>
        </p:txBody>
      </p:sp>
      <p:sp>
        <p:nvSpPr>
          <p:cNvPr id="4" name="Veri Yer Tutucusu 3">
            <a:extLst>
              <a:ext uri="{FF2B5EF4-FFF2-40B4-BE49-F238E27FC236}">
                <a16:creationId xmlns:a16="http://schemas.microsoft.com/office/drawing/2014/main" id="{A8D8FA0C-8969-466E-B638-80A68BA3B6F2}"/>
              </a:ext>
            </a:extLst>
          </p:cNvPr>
          <p:cNvSpPr>
            <a:spLocks noGrp="1"/>
          </p:cNvSpPr>
          <p:nvPr>
            <p:ph type="dt" sz="half" idx="10"/>
          </p:nvPr>
        </p:nvSpPr>
        <p:spPr/>
        <p:txBody>
          <a:bodyPr/>
          <a:lstStyle/>
          <a:p>
            <a:fld id="{E402E7AF-16AA-4C99-9F7A-96B772D6BE3E}" type="datetime1">
              <a:rPr lang="tr-TR" smtClean="0"/>
              <a:t>12.03.2021</a:t>
            </a:fld>
            <a:endParaRPr lang="tr-TR"/>
          </a:p>
        </p:txBody>
      </p:sp>
      <p:sp>
        <p:nvSpPr>
          <p:cNvPr id="5" name="Slayt Numarası Yer Tutucusu 4">
            <a:extLst>
              <a:ext uri="{FF2B5EF4-FFF2-40B4-BE49-F238E27FC236}">
                <a16:creationId xmlns:a16="http://schemas.microsoft.com/office/drawing/2014/main" id="{33345312-3BBD-4912-A688-65037EB612B3}"/>
              </a:ext>
            </a:extLst>
          </p:cNvPr>
          <p:cNvSpPr>
            <a:spLocks noGrp="1"/>
          </p:cNvSpPr>
          <p:nvPr>
            <p:ph type="sldNum" sz="quarter" idx="12"/>
          </p:nvPr>
        </p:nvSpPr>
        <p:spPr/>
        <p:txBody>
          <a:bodyPr/>
          <a:lstStyle/>
          <a:p>
            <a:fld id="{D5F95A43-2763-4C31-A130-22ED2A47608D}" type="slidenum">
              <a:rPr lang="tr-TR" smtClean="0"/>
              <a:t>3</a:t>
            </a:fld>
            <a:endParaRPr lang="tr-TR"/>
          </a:p>
        </p:txBody>
      </p:sp>
      <p:sp>
        <p:nvSpPr>
          <p:cNvPr id="6" name="Alt Bilgi Yer Tutucusu 5">
            <a:extLst>
              <a:ext uri="{FF2B5EF4-FFF2-40B4-BE49-F238E27FC236}">
                <a16:creationId xmlns:a16="http://schemas.microsoft.com/office/drawing/2014/main" id="{090D035C-BE35-4DCD-9AD1-61E797F5F98B}"/>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prstClr val="black">
                    <a:tint val="75000"/>
                  </a:prstClr>
                </a:solidFill>
                <a:effectLst/>
                <a:uLnTx/>
                <a:uFillTx/>
                <a:latin typeface="Calibri" pitchFamily="34" charset="0"/>
                <a:ea typeface="+mn-ea"/>
                <a:cs typeface="Calibri" pitchFamily="34" charset="0"/>
              </a:rPr>
              <a:t>Vatan, F., &amp; Temel, A. B. (2012). Hemşirelikte Kariyer Geliştirmede Yeni Bir Yaklaşım: Yönderlik. Ege Üniversitesi Hemşirelik Fakültesi Dergisi, 28(2), 79-89.</a:t>
            </a:r>
            <a:endParaRPr kumimoji="0" lang="tr-TR" sz="900" b="0" i="0" u="none" strike="noStrike" kern="1200" cap="none" spc="0" normalizeH="0" baseline="0" noProof="0" dirty="0">
              <a:ln>
                <a:noFill/>
              </a:ln>
              <a:solidFill>
                <a:prstClr val="black">
                  <a:tint val="75000"/>
                </a:prstClr>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3570350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9CEDEBA-BA4D-41C7-B3A3-4C91B862344F}"/>
              </a:ext>
            </a:extLst>
          </p:cNvPr>
          <p:cNvSpPr>
            <a:spLocks noGrp="1"/>
          </p:cNvSpPr>
          <p:nvPr>
            <p:ph idx="1"/>
          </p:nvPr>
        </p:nvSpPr>
        <p:spPr>
          <a:xfrm>
            <a:off x="239182" y="1488613"/>
            <a:ext cx="9895417" cy="3880773"/>
          </a:xfrm>
        </p:spPr>
        <p:txBody>
          <a:bodyPr vert="horz" lIns="91440" tIns="45720" rIns="91440" bIns="45720" rtlCol="0" anchor="t">
            <a:normAutofit/>
          </a:bodyPr>
          <a:lstStyle/>
          <a:p>
            <a:pPr marL="285750" indent="-285750" algn="just" defTabSz="914400">
              <a:lnSpc>
                <a:spcPct val="90000"/>
              </a:lnSpc>
              <a:buClr>
                <a:srgbClr val="90C226"/>
              </a:buClr>
              <a:buFont typeface="Arial,Sans-Serif" panose="020B0604020202020204" pitchFamily="34" charset="0"/>
              <a:buChar char="•"/>
              <a:defRPr/>
            </a:pPr>
            <a:r>
              <a:rPr lang="tr-TR" sz="2600">
                <a:ea typeface="+mn-lt"/>
                <a:cs typeface="+mn-lt"/>
              </a:rPr>
              <a:t>Akran Yönderliği Programı </a:t>
            </a:r>
            <a:r>
              <a:rPr lang="tr-TR" sz="2600" u="sng">
                <a:ea typeface="+mn-lt"/>
                <a:cs typeface="+mn-lt"/>
              </a:rPr>
              <a:t>Akdeniz Üniversitesi Hemşirelik Fakültesi</a:t>
            </a:r>
            <a:r>
              <a:rPr lang="tr-TR" sz="2600">
                <a:ea typeface="+mn-lt"/>
                <a:cs typeface="+mn-lt"/>
              </a:rPr>
              <a:t> üçüncü sınıfta öğrenim gören öğrenciler rehberliğinde yürütülür</a:t>
            </a:r>
            <a:r>
              <a:rPr kumimoji="0" lang="tr-TR" sz="2600" b="0" i="0" u="none" strike="noStrike" kern="1200" cap="none" spc="0" normalizeH="0" baseline="0" noProof="0">
                <a:ln>
                  <a:noFill/>
                </a:ln>
                <a:effectLst/>
                <a:uLnTx/>
                <a:uFillTx/>
                <a:ea typeface="+mn-lt"/>
                <a:cs typeface="+mn-lt"/>
              </a:rPr>
              <a:t>.</a:t>
            </a:r>
            <a:endParaRPr lang="en-US" sz="2600" b="0" i="0" u="none" strike="noStrike" kern="1200" cap="none" spc="0" baseline="0" noProof="0">
              <a:ea typeface="+mn-lt"/>
              <a:cs typeface="+mn-lt"/>
            </a:endParaRPr>
          </a:p>
          <a:p>
            <a:pPr marL="285750" indent="-285750" algn="just" defTabSz="914400">
              <a:lnSpc>
                <a:spcPct val="90000"/>
              </a:lnSpc>
              <a:buClr>
                <a:srgbClr val="90C226"/>
              </a:buClr>
              <a:buFont typeface="Arial,Sans-Serif" panose="020B0604020202020204" pitchFamily="34" charset="0"/>
              <a:buChar char="•"/>
              <a:defRPr/>
            </a:pPr>
            <a:r>
              <a:rPr lang="tr-TR" sz="2600">
                <a:ea typeface="+mn-lt"/>
                <a:cs typeface="+mn-lt"/>
              </a:rPr>
              <a:t> Bu program kapsamında Akdeniz Üniversitesi Hemşirelik Fakültesi </a:t>
            </a:r>
            <a:r>
              <a:rPr kumimoji="0" lang="tr-TR" sz="2600" b="1" i="0" u="none" strike="noStrike" kern="1200" cap="none" spc="0" normalizeH="0" baseline="0" noProof="0">
                <a:ln>
                  <a:noFill/>
                </a:ln>
                <a:effectLst/>
                <a:uLnTx/>
                <a:uFillTx/>
                <a:ea typeface="+mn-lt"/>
                <a:cs typeface="+mn-lt"/>
              </a:rPr>
              <a:t>üçüncü </a:t>
            </a:r>
            <a:r>
              <a:rPr lang="tr-TR" sz="2600" b="1">
                <a:ea typeface="+mn-lt"/>
                <a:cs typeface="+mn-lt"/>
              </a:rPr>
              <a:t>sınıf öğrencileri,</a:t>
            </a:r>
            <a:r>
              <a:rPr lang="tr-TR" sz="2600" dirty="0">
                <a:ea typeface="+mn-lt"/>
                <a:cs typeface="+mn-lt"/>
              </a:rPr>
              <a:t> </a:t>
            </a:r>
            <a:r>
              <a:rPr lang="tr-TR" sz="2600" b="1">
                <a:ea typeface="+mn-lt"/>
                <a:cs typeface="+mn-lt"/>
              </a:rPr>
              <a:t>birinci sınıf öğrencilerine </a:t>
            </a:r>
            <a:r>
              <a:rPr lang="tr-TR" sz="2600">
                <a:ea typeface="+mn-lt"/>
                <a:cs typeface="+mn-lt"/>
              </a:rPr>
              <a:t>yönderlik yapar</a:t>
            </a:r>
            <a:endParaRPr lang="tr-TR">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tr-TR" dirty="0"/>
          </a:p>
        </p:txBody>
      </p:sp>
      <p:sp>
        <p:nvSpPr>
          <p:cNvPr id="4" name="Veri Yer Tutucusu 3">
            <a:extLst>
              <a:ext uri="{FF2B5EF4-FFF2-40B4-BE49-F238E27FC236}">
                <a16:creationId xmlns:a16="http://schemas.microsoft.com/office/drawing/2014/main" id="{56DAD7A6-251B-4FCA-ABBB-677DCFB0BEB3}"/>
              </a:ext>
            </a:extLst>
          </p:cNvPr>
          <p:cNvSpPr>
            <a:spLocks noGrp="1"/>
          </p:cNvSpPr>
          <p:nvPr>
            <p:ph type="dt" sz="half" idx="10"/>
          </p:nvPr>
        </p:nvSpPr>
        <p:spPr/>
        <p:txBody>
          <a:bodyPr/>
          <a:lstStyle/>
          <a:p>
            <a:fld id="{7B44FD74-CE55-4992-B5C9-161D47A6CE6A}" type="datetime1">
              <a:rPr lang="tr-TR" smtClean="0"/>
              <a:t>12.03.2021</a:t>
            </a:fld>
            <a:endParaRPr lang="tr-TR"/>
          </a:p>
        </p:txBody>
      </p:sp>
      <p:sp>
        <p:nvSpPr>
          <p:cNvPr id="5" name="Slayt Numarası Yer Tutucusu 4">
            <a:extLst>
              <a:ext uri="{FF2B5EF4-FFF2-40B4-BE49-F238E27FC236}">
                <a16:creationId xmlns:a16="http://schemas.microsoft.com/office/drawing/2014/main" id="{AE2CA746-2CE3-4B43-A996-4C1FF550A645}"/>
              </a:ext>
            </a:extLst>
          </p:cNvPr>
          <p:cNvSpPr>
            <a:spLocks noGrp="1"/>
          </p:cNvSpPr>
          <p:nvPr>
            <p:ph type="sldNum" sz="quarter" idx="12"/>
          </p:nvPr>
        </p:nvSpPr>
        <p:spPr/>
        <p:txBody>
          <a:bodyPr/>
          <a:lstStyle/>
          <a:p>
            <a:fld id="{D5F95A43-2763-4C31-A130-22ED2A47608D}" type="slidenum">
              <a:rPr lang="tr-TR" smtClean="0"/>
              <a:t>30</a:t>
            </a:fld>
            <a:endParaRPr lang="tr-TR"/>
          </a:p>
        </p:txBody>
      </p:sp>
    </p:spTree>
    <p:extLst>
      <p:ext uri="{BB962C8B-B14F-4D97-AF65-F5344CB8AC3E}">
        <p14:creationId xmlns:p14="http://schemas.microsoft.com/office/powerpoint/2010/main" val="1119957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BAF64C0-0833-46F8-A217-98016AC7F561}"/>
              </a:ext>
            </a:extLst>
          </p:cNvPr>
          <p:cNvSpPr>
            <a:spLocks noGrp="1"/>
          </p:cNvSpPr>
          <p:nvPr>
            <p:ph idx="1"/>
          </p:nvPr>
        </p:nvSpPr>
        <p:spPr>
          <a:xfrm>
            <a:off x="1" y="1123951"/>
            <a:ext cx="10086974" cy="4917412"/>
          </a:xfrm>
        </p:spPr>
        <p:txBody>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Akran </a:t>
            </a:r>
            <a:r>
              <a:rPr kumimoji="0" lang="tr-TR" sz="2600" b="0" i="0" u="none" strike="noStrike" kern="1200" cap="none" spc="0" normalizeH="0" baseline="0" noProof="0" dirty="0" err="1">
                <a:ln>
                  <a:noFill/>
                </a:ln>
                <a:solidFill>
                  <a:prstClr val="black"/>
                </a:solidFill>
                <a:effectLst/>
                <a:uLnTx/>
                <a:uFillTx/>
                <a:latin typeface="Calibri" panose="020F0502020204030204"/>
                <a:ea typeface="+mn-ea"/>
                <a:cs typeface="+mn-cs"/>
              </a:rPr>
              <a:t>Yönderliği</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 Programı kapsamında, </a:t>
            </a:r>
          </a:p>
          <a:p>
            <a:pPr marL="685800" marR="0" lvl="1" indent="-2286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fakültede yaşam, </a:t>
            </a:r>
          </a:p>
          <a:p>
            <a:pPr marL="685800" marR="0" lvl="1" indent="-2286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üniversitede öğrencilere sağlanan hizmetler, </a:t>
            </a:r>
          </a:p>
          <a:p>
            <a:pPr marL="685800" marR="0" lvl="1" indent="-2286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fakülte misyon, vizyon, amaçlar ve program çıktıları, </a:t>
            </a:r>
          </a:p>
          <a:p>
            <a:pPr marL="685800" marR="0" lvl="1" indent="-2286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ders seçimi, kayıt yaptırma, uygulamalar, </a:t>
            </a:r>
          </a:p>
          <a:p>
            <a:pPr marL="685800" marR="0" lvl="1" indent="-2286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bilimsel etkinlikler, sosyal etkinlikler, </a:t>
            </a:r>
          </a:p>
          <a:p>
            <a:pPr marL="685800" marR="0" lvl="1" indent="-2286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burs olanakları, </a:t>
            </a:r>
          </a:p>
          <a:p>
            <a:pPr marL="685800" marR="0" lvl="1" indent="-2286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kariyer planlama, </a:t>
            </a:r>
          </a:p>
          <a:p>
            <a:pPr marL="685800" marR="0" lvl="1" indent="-228600" algn="just"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aşılama ve öğrencilerin gereksinimlerine göre farklı konular ele alınabilir.</a:t>
            </a:r>
          </a:p>
          <a:p>
            <a:endParaRPr lang="tr-TR" dirty="0"/>
          </a:p>
        </p:txBody>
      </p:sp>
      <p:sp>
        <p:nvSpPr>
          <p:cNvPr id="4" name="Veri Yer Tutucusu 3">
            <a:extLst>
              <a:ext uri="{FF2B5EF4-FFF2-40B4-BE49-F238E27FC236}">
                <a16:creationId xmlns:a16="http://schemas.microsoft.com/office/drawing/2014/main" id="{939C7379-326D-4AC2-B821-EF0CA28A0E67}"/>
              </a:ext>
            </a:extLst>
          </p:cNvPr>
          <p:cNvSpPr>
            <a:spLocks noGrp="1"/>
          </p:cNvSpPr>
          <p:nvPr>
            <p:ph type="dt" sz="half" idx="10"/>
          </p:nvPr>
        </p:nvSpPr>
        <p:spPr/>
        <p:txBody>
          <a:bodyPr/>
          <a:lstStyle/>
          <a:p>
            <a:fld id="{7B44FD74-CE55-4992-B5C9-161D47A6CE6A}" type="datetime1">
              <a:rPr lang="tr-TR" smtClean="0"/>
              <a:t>12.03.2021</a:t>
            </a:fld>
            <a:endParaRPr lang="tr-TR"/>
          </a:p>
        </p:txBody>
      </p:sp>
      <p:sp>
        <p:nvSpPr>
          <p:cNvPr id="5" name="Slayt Numarası Yer Tutucusu 4">
            <a:extLst>
              <a:ext uri="{FF2B5EF4-FFF2-40B4-BE49-F238E27FC236}">
                <a16:creationId xmlns:a16="http://schemas.microsoft.com/office/drawing/2014/main" id="{A249A758-90E2-4886-80D8-BDDEAD212CE9}"/>
              </a:ext>
            </a:extLst>
          </p:cNvPr>
          <p:cNvSpPr>
            <a:spLocks noGrp="1"/>
          </p:cNvSpPr>
          <p:nvPr>
            <p:ph type="sldNum" sz="quarter" idx="12"/>
          </p:nvPr>
        </p:nvSpPr>
        <p:spPr/>
        <p:txBody>
          <a:bodyPr/>
          <a:lstStyle/>
          <a:p>
            <a:fld id="{D5F95A43-2763-4C31-A130-22ED2A47608D}" type="slidenum">
              <a:rPr lang="tr-TR" smtClean="0"/>
              <a:t>31</a:t>
            </a:fld>
            <a:endParaRPr lang="tr-TR"/>
          </a:p>
        </p:txBody>
      </p:sp>
    </p:spTree>
    <p:extLst>
      <p:ext uri="{BB962C8B-B14F-4D97-AF65-F5344CB8AC3E}">
        <p14:creationId xmlns:p14="http://schemas.microsoft.com/office/powerpoint/2010/main" val="3405945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0221F6-0192-45EE-A84C-2BEB96065B9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68AF7A3-0266-4BE2-8EE8-2D68B947588E}"/>
              </a:ext>
            </a:extLst>
          </p:cNvPr>
          <p:cNvSpPr>
            <a:spLocks noGrp="1"/>
          </p:cNvSpPr>
          <p:nvPr>
            <p:ph idx="1"/>
          </p:nvPr>
        </p:nvSpPr>
        <p:spPr/>
        <p:txBody>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Akran </a:t>
            </a:r>
            <a:r>
              <a:rPr kumimoji="0" lang="tr-TR" sz="2600" b="0" i="0" u="none" strike="noStrike" kern="1200" cap="none" spc="0" normalizeH="0" baseline="0" noProof="0" dirty="0" err="1">
                <a:ln>
                  <a:noFill/>
                </a:ln>
                <a:solidFill>
                  <a:prstClr val="black"/>
                </a:solidFill>
                <a:effectLst/>
                <a:uLnTx/>
                <a:uFillTx/>
                <a:latin typeface="Calibri" panose="020F0502020204030204"/>
                <a:ea typeface="+mn-ea"/>
                <a:cs typeface="+mn-cs"/>
              </a:rPr>
              <a:t>Yönderliği</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 Programı kapsamında rol ve sorumluluklarına ilişkin </a:t>
            </a:r>
            <a:r>
              <a:rPr kumimoji="0" lang="tr-TR" sz="2600" b="0" i="0" u="sng" strike="noStrike" kern="1200" cap="none" spc="0" normalizeH="0" baseline="0" noProof="0" dirty="0" err="1">
                <a:ln>
                  <a:noFill/>
                </a:ln>
                <a:solidFill>
                  <a:prstClr val="black"/>
                </a:solidFill>
                <a:effectLst/>
                <a:uLnTx/>
                <a:uFillTx/>
                <a:latin typeface="Calibri" panose="020F0502020204030204"/>
                <a:ea typeface="+mn-ea"/>
                <a:cs typeface="+mn-cs"/>
              </a:rPr>
              <a:t>yönder</a:t>
            </a:r>
            <a:r>
              <a:rPr kumimoji="0" lang="tr-TR" sz="2600" b="0" i="0" u="sng" strike="noStrike" kern="1200" cap="none" spc="0" normalizeH="0" baseline="0" noProof="0" dirty="0">
                <a:ln>
                  <a:noFill/>
                </a:ln>
                <a:solidFill>
                  <a:prstClr val="black"/>
                </a:solidFill>
                <a:effectLst/>
                <a:uLnTx/>
                <a:uFillTx/>
                <a:latin typeface="Calibri" panose="020F0502020204030204"/>
                <a:ea typeface="+mn-ea"/>
                <a:cs typeface="+mn-cs"/>
              </a:rPr>
              <a:t> ve danışan öğrencilere</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2600" b="1" i="0" u="none" strike="noStrike" kern="1200" cap="none" spc="0" normalizeH="0" baseline="0" noProof="0" dirty="0">
                <a:ln>
                  <a:noFill/>
                </a:ln>
                <a:solidFill>
                  <a:prstClr val="black"/>
                </a:solidFill>
                <a:effectLst/>
                <a:uLnTx/>
                <a:uFillTx/>
                <a:latin typeface="Calibri" panose="020F0502020204030204"/>
                <a:ea typeface="+mn-ea"/>
                <a:cs typeface="+mn-cs"/>
              </a:rPr>
              <a:t>sözleşme imzalatılır.</a:t>
            </a:r>
          </a:p>
          <a:p>
            <a:pPr algn="just"/>
            <a:endParaRPr lang="tr-TR" sz="2600" dirty="0"/>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Danışan gereksinimlerini belirlemek amacıyla </a:t>
            </a:r>
            <a:r>
              <a:rPr kumimoji="0" lang="tr-TR" sz="2600" b="1" i="0" u="none" strike="noStrike" kern="1200" cap="none" spc="0" normalizeH="0" baseline="0" noProof="0" dirty="0">
                <a:ln>
                  <a:noFill/>
                </a:ln>
                <a:solidFill>
                  <a:prstClr val="black"/>
                </a:solidFill>
                <a:effectLst/>
                <a:uLnTx/>
                <a:uFillTx/>
                <a:latin typeface="Calibri" panose="020F0502020204030204"/>
                <a:ea typeface="+mn-ea"/>
                <a:cs typeface="+mn-cs"/>
              </a:rPr>
              <a:t>online anket uygulaması </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yapılır.</a:t>
            </a:r>
          </a:p>
          <a:p>
            <a:endParaRPr lang="tr-TR" dirty="0"/>
          </a:p>
        </p:txBody>
      </p:sp>
      <p:sp>
        <p:nvSpPr>
          <p:cNvPr id="4" name="Veri Yer Tutucusu 3">
            <a:extLst>
              <a:ext uri="{FF2B5EF4-FFF2-40B4-BE49-F238E27FC236}">
                <a16:creationId xmlns:a16="http://schemas.microsoft.com/office/drawing/2014/main" id="{53AC0604-3812-4D0E-B753-998103519E0C}"/>
              </a:ext>
            </a:extLst>
          </p:cNvPr>
          <p:cNvSpPr>
            <a:spLocks noGrp="1"/>
          </p:cNvSpPr>
          <p:nvPr>
            <p:ph type="dt" sz="half" idx="10"/>
          </p:nvPr>
        </p:nvSpPr>
        <p:spPr/>
        <p:txBody>
          <a:bodyPr/>
          <a:lstStyle/>
          <a:p>
            <a:fld id="{7B44FD74-CE55-4992-B5C9-161D47A6CE6A}" type="datetime1">
              <a:rPr lang="tr-TR" smtClean="0"/>
              <a:t>12.03.2021</a:t>
            </a:fld>
            <a:endParaRPr lang="tr-TR"/>
          </a:p>
        </p:txBody>
      </p:sp>
      <p:sp>
        <p:nvSpPr>
          <p:cNvPr id="5" name="Slayt Numarası Yer Tutucusu 4">
            <a:extLst>
              <a:ext uri="{FF2B5EF4-FFF2-40B4-BE49-F238E27FC236}">
                <a16:creationId xmlns:a16="http://schemas.microsoft.com/office/drawing/2014/main" id="{32A09FFA-0FB0-4A22-9224-9125D1AB30BF}"/>
              </a:ext>
            </a:extLst>
          </p:cNvPr>
          <p:cNvSpPr>
            <a:spLocks noGrp="1"/>
          </p:cNvSpPr>
          <p:nvPr>
            <p:ph type="sldNum" sz="quarter" idx="12"/>
          </p:nvPr>
        </p:nvSpPr>
        <p:spPr/>
        <p:txBody>
          <a:bodyPr/>
          <a:lstStyle/>
          <a:p>
            <a:fld id="{D5F95A43-2763-4C31-A130-22ED2A47608D}" type="slidenum">
              <a:rPr lang="tr-TR" smtClean="0"/>
              <a:t>32</a:t>
            </a:fld>
            <a:endParaRPr lang="tr-TR"/>
          </a:p>
        </p:txBody>
      </p:sp>
    </p:spTree>
    <p:extLst>
      <p:ext uri="{BB962C8B-B14F-4D97-AF65-F5344CB8AC3E}">
        <p14:creationId xmlns:p14="http://schemas.microsoft.com/office/powerpoint/2010/main" val="3017097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CF06C15-6061-41C1-9733-264871EB6F68}"/>
              </a:ext>
            </a:extLst>
          </p:cNvPr>
          <p:cNvSpPr>
            <a:spLocks noGrp="1"/>
          </p:cNvSpPr>
          <p:nvPr>
            <p:ph idx="1"/>
          </p:nvPr>
        </p:nvSpPr>
        <p:spPr>
          <a:xfrm>
            <a:off x="677334" y="1714501"/>
            <a:ext cx="8596668" cy="4326862"/>
          </a:xfrm>
        </p:spPr>
        <p:txBody>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Akran </a:t>
            </a:r>
            <a:r>
              <a:rPr kumimoji="0" lang="tr-TR" sz="2600" b="0" i="0" u="none" strike="noStrike" kern="1200" cap="none" spc="0" normalizeH="0" baseline="0" noProof="0" dirty="0" err="1">
                <a:ln>
                  <a:noFill/>
                </a:ln>
                <a:solidFill>
                  <a:prstClr val="black"/>
                </a:solidFill>
                <a:effectLst/>
                <a:uLnTx/>
                <a:uFillTx/>
                <a:latin typeface="Calibri" panose="020F0502020204030204"/>
                <a:ea typeface="+mn-ea"/>
                <a:cs typeface="+mn-cs"/>
              </a:rPr>
              <a:t>Yönderliği</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 Programının etkinliğini değerlendirmek üzere programa katılan öğrencilerin öncesi ve sonrası görüşleri alınır.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tr-TR" sz="2600" dirty="0">
              <a:solidFill>
                <a:prstClr val="black"/>
              </a:solidFill>
              <a:latin typeface="Calibri" panose="020F0502020204030204"/>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Akran </a:t>
            </a:r>
            <a:r>
              <a:rPr kumimoji="0" lang="tr-TR" sz="2600" b="0" i="0" u="none" strike="noStrike" kern="1200" cap="none" spc="0" normalizeH="0" baseline="0" noProof="0" dirty="0" err="1">
                <a:ln>
                  <a:noFill/>
                </a:ln>
                <a:solidFill>
                  <a:prstClr val="black"/>
                </a:solidFill>
                <a:effectLst/>
                <a:uLnTx/>
                <a:uFillTx/>
                <a:latin typeface="Calibri" panose="020F0502020204030204"/>
                <a:ea typeface="+mn-ea"/>
                <a:cs typeface="+mn-cs"/>
              </a:rPr>
              <a:t>Yönderliği</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 Programında danışan ve </a:t>
            </a:r>
            <a:r>
              <a:rPr kumimoji="0" lang="tr-TR" sz="2600" b="0" i="0" u="none" strike="noStrike" kern="1200" cap="none" spc="0" normalizeH="0" baseline="0" noProof="0" dirty="0" err="1">
                <a:ln>
                  <a:noFill/>
                </a:ln>
                <a:solidFill>
                  <a:prstClr val="black"/>
                </a:solidFill>
                <a:effectLst/>
                <a:uLnTx/>
                <a:uFillTx/>
                <a:latin typeface="Calibri" panose="020F0502020204030204"/>
                <a:ea typeface="+mn-ea"/>
                <a:cs typeface="+mn-cs"/>
              </a:rPr>
              <a:t>yönder</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 öğrencilerin </a:t>
            </a:r>
            <a:r>
              <a:rPr kumimoji="0" lang="tr-TR" sz="2600" b="1" i="0" u="none" strike="noStrike" kern="1200" cap="none" spc="0" normalizeH="0" baseline="0" noProof="0" dirty="0">
                <a:ln>
                  <a:noFill/>
                </a:ln>
                <a:solidFill>
                  <a:prstClr val="black"/>
                </a:solidFill>
                <a:effectLst/>
                <a:uLnTx/>
                <a:uFillTx/>
                <a:latin typeface="Calibri" panose="020F0502020204030204"/>
                <a:ea typeface="+mn-ea"/>
                <a:cs typeface="+mn-cs"/>
              </a:rPr>
              <a:t>akran desteğini değerlendireceği formlar </a:t>
            </a: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doldurulur.</a:t>
            </a:r>
          </a:p>
          <a:p>
            <a:endParaRPr lang="tr-TR" dirty="0"/>
          </a:p>
        </p:txBody>
      </p:sp>
      <p:sp>
        <p:nvSpPr>
          <p:cNvPr id="4" name="Veri Yer Tutucusu 3">
            <a:extLst>
              <a:ext uri="{FF2B5EF4-FFF2-40B4-BE49-F238E27FC236}">
                <a16:creationId xmlns:a16="http://schemas.microsoft.com/office/drawing/2014/main" id="{83778F2D-556A-4608-A337-71A519405F31}"/>
              </a:ext>
            </a:extLst>
          </p:cNvPr>
          <p:cNvSpPr>
            <a:spLocks noGrp="1"/>
          </p:cNvSpPr>
          <p:nvPr>
            <p:ph type="dt" sz="half" idx="10"/>
          </p:nvPr>
        </p:nvSpPr>
        <p:spPr/>
        <p:txBody>
          <a:bodyPr/>
          <a:lstStyle/>
          <a:p>
            <a:fld id="{7B44FD74-CE55-4992-B5C9-161D47A6CE6A}" type="datetime1">
              <a:rPr lang="tr-TR" smtClean="0"/>
              <a:t>12.03.2021</a:t>
            </a:fld>
            <a:endParaRPr lang="tr-TR"/>
          </a:p>
        </p:txBody>
      </p:sp>
      <p:sp>
        <p:nvSpPr>
          <p:cNvPr id="5" name="Slayt Numarası Yer Tutucusu 4">
            <a:extLst>
              <a:ext uri="{FF2B5EF4-FFF2-40B4-BE49-F238E27FC236}">
                <a16:creationId xmlns:a16="http://schemas.microsoft.com/office/drawing/2014/main" id="{8DD91BF1-6379-40EA-8D20-5F87FB6EB348}"/>
              </a:ext>
            </a:extLst>
          </p:cNvPr>
          <p:cNvSpPr>
            <a:spLocks noGrp="1"/>
          </p:cNvSpPr>
          <p:nvPr>
            <p:ph type="sldNum" sz="quarter" idx="12"/>
          </p:nvPr>
        </p:nvSpPr>
        <p:spPr/>
        <p:txBody>
          <a:bodyPr/>
          <a:lstStyle/>
          <a:p>
            <a:fld id="{D5F95A43-2763-4C31-A130-22ED2A47608D}" type="slidenum">
              <a:rPr lang="tr-TR" smtClean="0"/>
              <a:t>33</a:t>
            </a:fld>
            <a:endParaRPr lang="tr-TR"/>
          </a:p>
        </p:txBody>
      </p:sp>
    </p:spTree>
    <p:extLst>
      <p:ext uri="{BB962C8B-B14F-4D97-AF65-F5344CB8AC3E}">
        <p14:creationId xmlns:p14="http://schemas.microsoft.com/office/powerpoint/2010/main" val="1081104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C2CEEF-32A4-4044-A8F3-36344FB89D8E}"/>
              </a:ext>
            </a:extLst>
          </p:cNvPr>
          <p:cNvSpPr>
            <a:spLocks noGrp="1"/>
          </p:cNvSpPr>
          <p:nvPr>
            <p:ph type="title"/>
          </p:nvPr>
        </p:nvSpPr>
        <p:spPr/>
        <p:txBody>
          <a:bodyPr>
            <a:normAutofit/>
          </a:bodyPr>
          <a:lstStyle/>
          <a:p>
            <a:pPr algn="ctr"/>
            <a:r>
              <a:rPr lang="tr-TR" sz="3200" b="1" dirty="0">
                <a:latin typeface="Calibri" panose="020F0502020204030204" pitchFamily="34" charset="0"/>
                <a:cs typeface="Calibri" panose="020F0502020204030204" pitchFamily="34" charset="0"/>
              </a:rPr>
              <a:t>5. Akran </a:t>
            </a:r>
            <a:r>
              <a:rPr lang="tr-TR" sz="3200" b="1" dirty="0" err="1">
                <a:latin typeface="Calibri" panose="020F0502020204030204" pitchFamily="34" charset="0"/>
                <a:cs typeface="Calibri" panose="020F0502020204030204" pitchFamily="34" charset="0"/>
              </a:rPr>
              <a:t>Yönderliği</a:t>
            </a:r>
            <a:r>
              <a:rPr lang="tr-TR" sz="3200" b="1" dirty="0">
                <a:latin typeface="Calibri" panose="020F0502020204030204" pitchFamily="34" charset="0"/>
                <a:cs typeface="Calibri" panose="020F0502020204030204" pitchFamily="34" charset="0"/>
              </a:rPr>
              <a:t> Uygulamasından Beklentiler</a:t>
            </a:r>
          </a:p>
        </p:txBody>
      </p:sp>
      <p:sp>
        <p:nvSpPr>
          <p:cNvPr id="3" name="İçerik Yer Tutucusu 2">
            <a:extLst>
              <a:ext uri="{FF2B5EF4-FFF2-40B4-BE49-F238E27FC236}">
                <a16:creationId xmlns:a16="http://schemas.microsoft.com/office/drawing/2014/main" id="{7104FA2A-5C35-4DB9-8994-BB25BF1B55CF}"/>
              </a:ext>
            </a:extLst>
          </p:cNvPr>
          <p:cNvSpPr>
            <a:spLocks noGrp="1"/>
          </p:cNvSpPr>
          <p:nvPr>
            <p:ph idx="1"/>
          </p:nvPr>
        </p:nvSpPr>
        <p:spPr>
          <a:xfrm>
            <a:off x="677334" y="2438399"/>
            <a:ext cx="8596668" cy="3602963"/>
          </a:xfrm>
        </p:spPr>
        <p:txBody>
          <a:bodyPr>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Öğrencinin rollerinin tanımlamasına destek</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Büyümeyi ve öğrenmeyi desteklemek ve kaliteli hemşirelik uygulamalarını teşvik etmek için rol modellemeyi kullanmayı sağlamak</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Hemşirelik öğrencilerine eleştirel düşünme becerilerini geliştirmeleri için güvenli alanlar sağlamak</a:t>
            </a:r>
          </a:p>
        </p:txBody>
      </p:sp>
      <p:sp>
        <p:nvSpPr>
          <p:cNvPr id="4" name="Veri Yer Tutucusu 3">
            <a:extLst>
              <a:ext uri="{FF2B5EF4-FFF2-40B4-BE49-F238E27FC236}">
                <a16:creationId xmlns:a16="http://schemas.microsoft.com/office/drawing/2014/main" id="{D3649E88-A6B1-4540-A1A6-406A2ED31403}"/>
              </a:ext>
            </a:extLst>
          </p:cNvPr>
          <p:cNvSpPr>
            <a:spLocks noGrp="1"/>
          </p:cNvSpPr>
          <p:nvPr>
            <p:ph type="dt" sz="half" idx="10"/>
          </p:nvPr>
        </p:nvSpPr>
        <p:spPr/>
        <p:txBody>
          <a:bodyPr/>
          <a:lstStyle/>
          <a:p>
            <a:fld id="{A4AEB6EE-4D14-4AD7-8831-CE08841A56F3}" type="datetime1">
              <a:rPr lang="tr-TR" smtClean="0"/>
              <a:t>12.03.2021</a:t>
            </a:fld>
            <a:endParaRPr lang="tr-TR"/>
          </a:p>
        </p:txBody>
      </p:sp>
      <p:sp>
        <p:nvSpPr>
          <p:cNvPr id="5" name="Slayt Numarası Yer Tutucusu 4">
            <a:extLst>
              <a:ext uri="{FF2B5EF4-FFF2-40B4-BE49-F238E27FC236}">
                <a16:creationId xmlns:a16="http://schemas.microsoft.com/office/drawing/2014/main" id="{CF5D547E-901C-4C9E-B65A-D117508F233C}"/>
              </a:ext>
            </a:extLst>
          </p:cNvPr>
          <p:cNvSpPr>
            <a:spLocks noGrp="1"/>
          </p:cNvSpPr>
          <p:nvPr>
            <p:ph type="sldNum" sz="quarter" idx="12"/>
          </p:nvPr>
        </p:nvSpPr>
        <p:spPr/>
        <p:txBody>
          <a:bodyPr/>
          <a:lstStyle/>
          <a:p>
            <a:fld id="{D5F95A43-2763-4C31-A130-22ED2A47608D}" type="slidenum">
              <a:rPr lang="tr-TR" smtClean="0"/>
              <a:t>34</a:t>
            </a:fld>
            <a:endParaRPr lang="tr-TR"/>
          </a:p>
        </p:txBody>
      </p:sp>
      <p:sp>
        <p:nvSpPr>
          <p:cNvPr id="6" name="Alt Bilgi Yer Tutucusu 5">
            <a:extLst>
              <a:ext uri="{FF2B5EF4-FFF2-40B4-BE49-F238E27FC236}">
                <a16:creationId xmlns:a16="http://schemas.microsoft.com/office/drawing/2014/main" id="{76B41384-CC40-4359-BC53-4DF0F4328128}"/>
              </a:ext>
            </a:extLst>
          </p:cNvPr>
          <p:cNvSpPr>
            <a:spLocks noGrp="1"/>
          </p:cNvSpPr>
          <p:nvPr>
            <p:ph type="ftr" sz="quarter" idx="11"/>
          </p:nvPr>
        </p:nvSpPr>
        <p:spPr>
          <a:xfrm>
            <a:off x="410633" y="5878844"/>
            <a:ext cx="9809692" cy="739112"/>
          </a:xfrm>
        </p:spPr>
        <p:txBody>
          <a:bodyPr/>
          <a:lstStyle/>
          <a:p>
            <a:r>
              <a:rPr lang="en-US" dirty="0"/>
              <a:t>Colvin, J. W., &amp; Ashman, M. (2010). Roles, risks, and benefits of peer mentoring relationships in higher education. Mentoring &amp; Tutoring: Partnership in Learning, 18(2), 121-134.</a:t>
            </a:r>
            <a:endParaRPr lang="tr-TR" dirty="0"/>
          </a:p>
          <a:p>
            <a:r>
              <a:rPr lang="en-US" dirty="0"/>
              <a:t>Sprengel, A. D., &amp; Job, L. (2004). Reducing student anxiety by using clinical peer mentoring with beginning nursing students. Nurse educator, 29(6), 246-250.</a:t>
            </a:r>
            <a:endParaRPr lang="tr-TR" dirty="0"/>
          </a:p>
          <a:p>
            <a:r>
              <a:rPr lang="en-US" dirty="0"/>
              <a:t>Gilmour, J. A., </a:t>
            </a:r>
            <a:r>
              <a:rPr lang="en-US" dirty="0" err="1"/>
              <a:t>Kopeikin</a:t>
            </a:r>
            <a:r>
              <a:rPr lang="en-US" dirty="0"/>
              <a:t>, A., &amp; </a:t>
            </a:r>
            <a:r>
              <a:rPr lang="en-US" dirty="0" err="1"/>
              <a:t>Douché</a:t>
            </a:r>
            <a:r>
              <a:rPr lang="en-US" dirty="0"/>
              <a:t>, J. (2007). Student nurses as peer-mentors: collegiality in practice. Nurse Education in Practice, 7(1), 36-43.</a:t>
            </a:r>
            <a:endParaRPr lang="tr-TR" dirty="0"/>
          </a:p>
          <a:p>
            <a:r>
              <a:rPr lang="en-US" dirty="0"/>
              <a:t>Hogan, R., Fox, D., &amp; Barratt-See, G. (2017). Peer to peer mentoring: Outcomes of third-year midwifery students mentoring first-year students. Women and Birth, 30(3), 206-213</a:t>
            </a:r>
            <a:endParaRPr lang="tr-TR" dirty="0"/>
          </a:p>
          <a:p>
            <a:endParaRPr lang="tr-TR" dirty="0"/>
          </a:p>
        </p:txBody>
      </p:sp>
    </p:spTree>
    <p:extLst>
      <p:ext uri="{BB962C8B-B14F-4D97-AF65-F5344CB8AC3E}">
        <p14:creationId xmlns:p14="http://schemas.microsoft.com/office/powerpoint/2010/main" val="2180035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8AABAF-8574-48E4-8D48-E6D9A190C024}"/>
              </a:ext>
            </a:extLst>
          </p:cNvPr>
          <p:cNvSpPr>
            <a:spLocks noGrp="1"/>
          </p:cNvSpPr>
          <p:nvPr>
            <p:ph type="title"/>
          </p:nvPr>
        </p:nvSpPr>
        <p:spPr/>
        <p:txBody>
          <a:bodyPr>
            <a:normAutofit/>
          </a:bodyPr>
          <a:lstStyle/>
          <a:p>
            <a:r>
              <a:rPr lang="tr-TR" sz="3200" b="1" dirty="0">
                <a:latin typeface="Calibri" panose="020F0502020204030204" pitchFamily="34" charset="0"/>
                <a:cs typeface="Calibri" panose="020F0502020204030204" pitchFamily="34" charset="0"/>
              </a:rPr>
              <a:t>Akran </a:t>
            </a:r>
            <a:r>
              <a:rPr lang="tr-TR" sz="3200" b="1" dirty="0" err="1">
                <a:latin typeface="Calibri" panose="020F0502020204030204" pitchFamily="34" charset="0"/>
                <a:cs typeface="Calibri" panose="020F0502020204030204" pitchFamily="34" charset="0"/>
              </a:rPr>
              <a:t>Yönderliği</a:t>
            </a:r>
            <a:r>
              <a:rPr lang="tr-TR" sz="3200" b="1" dirty="0">
                <a:latin typeface="Calibri" panose="020F0502020204030204" pitchFamily="34" charset="0"/>
                <a:cs typeface="Calibri" panose="020F0502020204030204" pitchFamily="34" charset="0"/>
              </a:rPr>
              <a:t> Uygulamasından Beklentiler</a:t>
            </a:r>
          </a:p>
        </p:txBody>
      </p:sp>
      <p:sp>
        <p:nvSpPr>
          <p:cNvPr id="3" name="İçerik Yer Tutucusu 2">
            <a:extLst>
              <a:ext uri="{FF2B5EF4-FFF2-40B4-BE49-F238E27FC236}">
                <a16:creationId xmlns:a16="http://schemas.microsoft.com/office/drawing/2014/main" id="{738FA91E-B838-4327-8E43-E3CB31F95F7C}"/>
              </a:ext>
            </a:extLst>
          </p:cNvPr>
          <p:cNvSpPr>
            <a:spLocks noGrp="1"/>
          </p:cNvSpPr>
          <p:nvPr>
            <p:ph idx="1"/>
          </p:nvPr>
        </p:nvSpPr>
        <p:spPr/>
        <p:txBody>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Öğrencilerin üniversiteye geçişlerine ve/veya çalışma programlarında başarılı olmalarına yardımcı olmak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Öğrencilerin okulda daha iyi performans göstermelerini desteklemek</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Öğrencilerin aktarılabilir yaşam becerilerini geliştirmelerine yardımcı olmak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Öğrencilerin işbirliğine dayalı öğrenme becerilerini geliştirmek</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endParaRPr lang="tr-TR" dirty="0"/>
          </a:p>
        </p:txBody>
      </p:sp>
      <p:sp>
        <p:nvSpPr>
          <p:cNvPr id="4" name="Veri Yer Tutucusu 3">
            <a:extLst>
              <a:ext uri="{FF2B5EF4-FFF2-40B4-BE49-F238E27FC236}">
                <a16:creationId xmlns:a16="http://schemas.microsoft.com/office/drawing/2014/main" id="{CDD87B96-6B27-4846-9161-3D047468B7E7}"/>
              </a:ext>
            </a:extLst>
          </p:cNvPr>
          <p:cNvSpPr>
            <a:spLocks noGrp="1"/>
          </p:cNvSpPr>
          <p:nvPr>
            <p:ph type="dt" sz="half" idx="10"/>
          </p:nvPr>
        </p:nvSpPr>
        <p:spPr/>
        <p:txBody>
          <a:bodyPr/>
          <a:lstStyle/>
          <a:p>
            <a:fld id="{5E2048A2-78C8-4274-815E-12CFD105C319}" type="datetime1">
              <a:rPr lang="tr-TR" smtClean="0"/>
              <a:t>12.03.2021</a:t>
            </a:fld>
            <a:endParaRPr lang="tr-TR"/>
          </a:p>
        </p:txBody>
      </p:sp>
      <p:sp>
        <p:nvSpPr>
          <p:cNvPr id="5" name="Slayt Numarası Yer Tutucusu 4">
            <a:extLst>
              <a:ext uri="{FF2B5EF4-FFF2-40B4-BE49-F238E27FC236}">
                <a16:creationId xmlns:a16="http://schemas.microsoft.com/office/drawing/2014/main" id="{3CAA79D0-2D07-46B5-B537-89A5D2E71EC5}"/>
              </a:ext>
            </a:extLst>
          </p:cNvPr>
          <p:cNvSpPr>
            <a:spLocks noGrp="1"/>
          </p:cNvSpPr>
          <p:nvPr>
            <p:ph type="sldNum" sz="quarter" idx="12"/>
          </p:nvPr>
        </p:nvSpPr>
        <p:spPr/>
        <p:txBody>
          <a:bodyPr/>
          <a:lstStyle/>
          <a:p>
            <a:fld id="{D5F95A43-2763-4C31-A130-22ED2A47608D}" type="slidenum">
              <a:rPr lang="tr-TR" smtClean="0"/>
              <a:t>35</a:t>
            </a:fld>
            <a:endParaRPr lang="tr-TR"/>
          </a:p>
        </p:txBody>
      </p:sp>
      <p:sp>
        <p:nvSpPr>
          <p:cNvPr id="6" name="Alt Bilgi Yer Tutucusu 5">
            <a:extLst>
              <a:ext uri="{FF2B5EF4-FFF2-40B4-BE49-F238E27FC236}">
                <a16:creationId xmlns:a16="http://schemas.microsoft.com/office/drawing/2014/main" id="{DDF0E958-FAFA-4BDA-A68B-E61F60988242}"/>
              </a:ext>
            </a:extLst>
          </p:cNvPr>
          <p:cNvSpPr>
            <a:spLocks noGrp="1"/>
          </p:cNvSpPr>
          <p:nvPr>
            <p:ph type="ftr" sz="quarter" idx="11"/>
          </p:nvPr>
        </p:nvSpPr>
        <p:spPr>
          <a:xfrm>
            <a:off x="342901" y="5915025"/>
            <a:ext cx="9553574" cy="929612"/>
          </a:xfrm>
        </p:spPr>
        <p:txBody>
          <a:bodyPr/>
          <a:lstStyle/>
          <a:p>
            <a:r>
              <a:rPr lang="en-US" dirty="0"/>
              <a:t>Colvin, J. W., &amp; Ashman, M. (2010). Roles, risks, and benefits of peer mentoring relationships in higher education. Mentoring &amp; Tutoring: Partnership in Learning, 18(2), 121-134.</a:t>
            </a:r>
            <a:endParaRPr lang="tr-TR" dirty="0"/>
          </a:p>
          <a:p>
            <a:r>
              <a:rPr lang="en-US" dirty="0"/>
              <a:t>Sprengel, A. D., &amp; Job, L. (2004). Reducing student anxiety by using clinical peer mentoring with beginning nursing students. Nurse educator, 29(6), 246-250.</a:t>
            </a:r>
            <a:endParaRPr lang="tr-TR" dirty="0"/>
          </a:p>
          <a:p>
            <a:r>
              <a:rPr lang="en-US" dirty="0"/>
              <a:t>Gilmour, J. A., </a:t>
            </a:r>
            <a:r>
              <a:rPr lang="en-US" dirty="0" err="1"/>
              <a:t>Kopeikin</a:t>
            </a:r>
            <a:r>
              <a:rPr lang="en-US" dirty="0"/>
              <a:t>, A., &amp; </a:t>
            </a:r>
            <a:r>
              <a:rPr lang="en-US" dirty="0" err="1"/>
              <a:t>Douché</a:t>
            </a:r>
            <a:r>
              <a:rPr lang="en-US" dirty="0"/>
              <a:t>, J. (2007). Student nurses as peer-mentors: collegiality in practice. Nurse Education in Practice, 7(1), 36-43.</a:t>
            </a:r>
            <a:endParaRPr lang="tr-TR" dirty="0"/>
          </a:p>
          <a:p>
            <a:r>
              <a:rPr lang="en-US" dirty="0"/>
              <a:t>Hogan, R., Fox, D., &amp; Barratt-See, G. (2017). Peer to peer mentoring: Outcomes of third-year midwifery students mentoring first-year students. Women and Birth, 30(3), 206-213</a:t>
            </a:r>
            <a:endParaRPr lang="tr-TR" dirty="0"/>
          </a:p>
          <a:p>
            <a:endParaRPr lang="tr-TR" dirty="0"/>
          </a:p>
        </p:txBody>
      </p:sp>
    </p:spTree>
    <p:extLst>
      <p:ext uri="{BB962C8B-B14F-4D97-AF65-F5344CB8AC3E}">
        <p14:creationId xmlns:p14="http://schemas.microsoft.com/office/powerpoint/2010/main" val="2166848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3557CC-C5DA-4008-A389-0FC9D7D37287}"/>
              </a:ext>
            </a:extLst>
          </p:cNvPr>
          <p:cNvSpPr>
            <a:spLocks noGrp="1"/>
          </p:cNvSpPr>
          <p:nvPr>
            <p:ph type="title"/>
          </p:nvPr>
        </p:nvSpPr>
        <p:spPr/>
        <p:txBody>
          <a:bodyPr>
            <a:normAutofit/>
          </a:bodyPr>
          <a:lstStyle/>
          <a:p>
            <a:pPr algn="just"/>
            <a:r>
              <a:rPr lang="tr-TR" sz="3200" b="1" dirty="0">
                <a:latin typeface="Calibri" panose="020F0502020204030204" pitchFamily="34" charset="0"/>
                <a:cs typeface="Calibri" panose="020F0502020204030204" pitchFamily="34" charset="0"/>
              </a:rPr>
              <a:t>Akran </a:t>
            </a:r>
            <a:r>
              <a:rPr lang="tr-TR" sz="3200" b="1" dirty="0" err="1">
                <a:latin typeface="Calibri" panose="020F0502020204030204" pitchFamily="34" charset="0"/>
                <a:cs typeface="Calibri" panose="020F0502020204030204" pitchFamily="34" charset="0"/>
              </a:rPr>
              <a:t>Yönderliği</a:t>
            </a:r>
            <a:r>
              <a:rPr lang="tr-TR" sz="3200" b="1" dirty="0">
                <a:latin typeface="Calibri" panose="020F0502020204030204" pitchFamily="34" charset="0"/>
                <a:cs typeface="Calibri" panose="020F0502020204030204" pitchFamily="34" charset="0"/>
              </a:rPr>
              <a:t> Uygulamasından Beklentiler</a:t>
            </a:r>
          </a:p>
        </p:txBody>
      </p:sp>
      <p:sp>
        <p:nvSpPr>
          <p:cNvPr id="3" name="İçerik Yer Tutucusu 2">
            <a:extLst>
              <a:ext uri="{FF2B5EF4-FFF2-40B4-BE49-F238E27FC236}">
                <a16:creationId xmlns:a16="http://schemas.microsoft.com/office/drawing/2014/main" id="{2D3955F8-FA8F-4CE4-87D2-E9A5B610D617}"/>
              </a:ext>
            </a:extLst>
          </p:cNvPr>
          <p:cNvSpPr>
            <a:spLocks noGrp="1"/>
          </p:cNvSpPr>
          <p:nvPr>
            <p:ph idx="1"/>
          </p:nvPr>
        </p:nvSpPr>
        <p:spPr/>
        <p:txBody>
          <a:bodyPr>
            <a:norm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600" b="1" i="1" u="none" strike="noStrike" kern="1200" cap="none" spc="0" normalizeH="0" baseline="0" noProof="0" dirty="0">
                <a:ln>
                  <a:noFill/>
                </a:ln>
                <a:solidFill>
                  <a:prstClr val="black"/>
                </a:solidFill>
                <a:effectLst/>
                <a:uLnTx/>
                <a:uFillTx/>
                <a:latin typeface="Calibri" panose="020F0502020204030204"/>
                <a:ea typeface="+mn-ea"/>
                <a:cs typeface="+mn-cs"/>
              </a:rPr>
              <a:t>Klinik ortamda;</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*öğrenci kaygısının azalmasını sağlamak,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*uygulamalı öğrenme fırsatlarının arttırılmasını sağlamak,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*fakültenin hasta güvenliği algısının arttırılmasını sağlamak,</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600" b="0" i="0" u="none" strike="noStrike" kern="1200" cap="none" spc="0" normalizeH="0" baseline="0" noProof="0" dirty="0">
                <a:ln>
                  <a:noFill/>
                </a:ln>
                <a:solidFill>
                  <a:prstClr val="black"/>
                </a:solidFill>
                <a:effectLst/>
                <a:uLnTx/>
                <a:uFillTx/>
                <a:latin typeface="Calibri" panose="020F0502020204030204"/>
                <a:ea typeface="+mn-ea"/>
                <a:cs typeface="+mn-cs"/>
              </a:rPr>
              <a:t>*olumlu rol modelleme sağlama ve öğrenciler arasında meslektaşlık ilişkisinin teşvik edilmesini sağlamak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tr-TR" dirty="0"/>
          </a:p>
        </p:txBody>
      </p:sp>
      <p:sp>
        <p:nvSpPr>
          <p:cNvPr id="4" name="Veri Yer Tutucusu 3">
            <a:extLst>
              <a:ext uri="{FF2B5EF4-FFF2-40B4-BE49-F238E27FC236}">
                <a16:creationId xmlns:a16="http://schemas.microsoft.com/office/drawing/2014/main" id="{151F9B12-1E1D-47FF-961F-2083CB0E632C}"/>
              </a:ext>
            </a:extLst>
          </p:cNvPr>
          <p:cNvSpPr>
            <a:spLocks noGrp="1"/>
          </p:cNvSpPr>
          <p:nvPr>
            <p:ph type="dt" sz="half" idx="10"/>
          </p:nvPr>
        </p:nvSpPr>
        <p:spPr/>
        <p:txBody>
          <a:bodyPr/>
          <a:lstStyle/>
          <a:p>
            <a:fld id="{DDC6D266-3E49-4193-A3BC-041EA30116FC}" type="datetime1">
              <a:rPr lang="tr-TR" smtClean="0"/>
              <a:t>12.03.2021</a:t>
            </a:fld>
            <a:endParaRPr lang="tr-TR"/>
          </a:p>
        </p:txBody>
      </p:sp>
      <p:sp>
        <p:nvSpPr>
          <p:cNvPr id="5" name="Slayt Numarası Yer Tutucusu 4">
            <a:extLst>
              <a:ext uri="{FF2B5EF4-FFF2-40B4-BE49-F238E27FC236}">
                <a16:creationId xmlns:a16="http://schemas.microsoft.com/office/drawing/2014/main" id="{45458D67-85CD-4D05-8367-9B4A0318A2CD}"/>
              </a:ext>
            </a:extLst>
          </p:cNvPr>
          <p:cNvSpPr>
            <a:spLocks noGrp="1"/>
          </p:cNvSpPr>
          <p:nvPr>
            <p:ph type="sldNum" sz="quarter" idx="12"/>
          </p:nvPr>
        </p:nvSpPr>
        <p:spPr/>
        <p:txBody>
          <a:bodyPr/>
          <a:lstStyle/>
          <a:p>
            <a:fld id="{D5F95A43-2763-4C31-A130-22ED2A47608D}" type="slidenum">
              <a:rPr lang="tr-TR" smtClean="0"/>
              <a:t>36</a:t>
            </a:fld>
            <a:endParaRPr lang="tr-TR"/>
          </a:p>
        </p:txBody>
      </p:sp>
      <p:sp>
        <p:nvSpPr>
          <p:cNvPr id="6" name="Alt Bilgi Yer Tutucusu 5">
            <a:extLst>
              <a:ext uri="{FF2B5EF4-FFF2-40B4-BE49-F238E27FC236}">
                <a16:creationId xmlns:a16="http://schemas.microsoft.com/office/drawing/2014/main" id="{90491DDA-0310-45E4-84F9-5CF230935DBB}"/>
              </a:ext>
            </a:extLst>
          </p:cNvPr>
          <p:cNvSpPr>
            <a:spLocks noGrp="1"/>
          </p:cNvSpPr>
          <p:nvPr>
            <p:ph type="ftr" sz="quarter" idx="11"/>
          </p:nvPr>
        </p:nvSpPr>
        <p:spPr>
          <a:xfrm>
            <a:off x="343959" y="5886450"/>
            <a:ext cx="9476316" cy="97155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Colvin, J. W., &amp; Ashman, M. (2010). Roles, risks, and benefits of peer mentoring relationships in higher education. Mentoring &amp; Tutoring: Partnership in Learning, 18(2), 121-134.</a:t>
            </a:r>
            <a:endParaRPr kumimoji="0" lang="tr-TR"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Sprengel, A. D., &amp; Job, L. (2004). Reducing student anxiety by using clinical peer mentoring with beginning nursing students. Nurse educator, 29(6), 246-250.</a:t>
            </a:r>
            <a:endParaRPr kumimoji="0" lang="tr-TR"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Gilmour, J. A., </a:t>
            </a:r>
            <a:r>
              <a:rPr kumimoji="0" lang="en-US" sz="9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Kopeikin</a:t>
            </a: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 &amp; </a:t>
            </a:r>
            <a:r>
              <a:rPr kumimoji="0" lang="en-US" sz="9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Douché</a:t>
            </a: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J. (2007). Student nurses as peer-mentors: collegiality in practice. Nurse Education in Practice, 7(1), 36-43.</a:t>
            </a:r>
            <a:endParaRPr kumimoji="0" lang="tr-TR"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Hogan, R., Fox, D., &amp; Barratt-See, G. (2017). Peer to peer mentoring: Outcomes of third-year midwifery students mentoring first-year students. Women and Birth, 30(3), 206-213</a:t>
            </a:r>
            <a:endParaRPr kumimoji="0" lang="tr-TR"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a:p>
            <a:endParaRPr lang="tr-TR" dirty="0"/>
          </a:p>
        </p:txBody>
      </p:sp>
    </p:spTree>
    <p:extLst>
      <p:ext uri="{BB962C8B-B14F-4D97-AF65-F5344CB8AC3E}">
        <p14:creationId xmlns:p14="http://schemas.microsoft.com/office/powerpoint/2010/main" val="1319926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920BB8-1BB1-47D1-80B9-86675D2DAC9E}"/>
              </a:ext>
            </a:extLst>
          </p:cNvPr>
          <p:cNvSpPr>
            <a:spLocks noGrp="1"/>
          </p:cNvSpPr>
          <p:nvPr>
            <p:ph type="title"/>
          </p:nvPr>
        </p:nvSpPr>
        <p:spPr/>
        <p:txBody>
          <a:bodyPr>
            <a:normAutofit/>
          </a:bodyPr>
          <a:lstStyle/>
          <a:p>
            <a:pPr algn="just"/>
            <a:r>
              <a:rPr lang="tr-TR" sz="3200" b="1" dirty="0">
                <a:latin typeface="Calibri" panose="020F0502020204030204" pitchFamily="34" charset="0"/>
                <a:cs typeface="Calibri" panose="020F0502020204030204" pitchFamily="34" charset="0"/>
              </a:rPr>
              <a:t>Akran </a:t>
            </a:r>
            <a:r>
              <a:rPr lang="tr-TR" sz="3200" b="1" dirty="0" err="1">
                <a:latin typeface="Calibri" panose="020F0502020204030204" pitchFamily="34" charset="0"/>
                <a:cs typeface="Calibri" panose="020F0502020204030204" pitchFamily="34" charset="0"/>
              </a:rPr>
              <a:t>Yönderliği</a:t>
            </a:r>
            <a:r>
              <a:rPr lang="tr-TR" sz="3200" b="1" dirty="0">
                <a:latin typeface="Calibri" panose="020F0502020204030204" pitchFamily="34" charset="0"/>
                <a:cs typeface="Calibri" panose="020F0502020204030204" pitchFamily="34" charset="0"/>
              </a:rPr>
              <a:t> Uygulamasından Beklentiler</a:t>
            </a:r>
          </a:p>
        </p:txBody>
      </p:sp>
      <p:sp>
        <p:nvSpPr>
          <p:cNvPr id="3" name="İçerik Yer Tutucusu 2">
            <a:extLst>
              <a:ext uri="{FF2B5EF4-FFF2-40B4-BE49-F238E27FC236}">
                <a16:creationId xmlns:a16="http://schemas.microsoft.com/office/drawing/2014/main" id="{4B3E383F-0226-4A75-B05E-EFDC5EC7B72B}"/>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Öğrencilerin a</a:t>
            </a:r>
            <a:r>
              <a:rPr kumimoji="0" lang="nn-NO" sz="2800" b="0" i="0" u="none" strike="noStrike" kern="1200" cap="none" spc="0" normalizeH="0" baseline="0" noProof="0" dirty="0">
                <a:ln>
                  <a:noFill/>
                </a:ln>
                <a:solidFill>
                  <a:prstClr val="black"/>
                </a:solidFill>
                <a:effectLst/>
                <a:uLnTx/>
                <a:uFillTx/>
                <a:latin typeface="Calibri" panose="020F0502020204030204"/>
                <a:ea typeface="+mn-ea"/>
                <a:cs typeface="+mn-cs"/>
              </a:rPr>
              <a:t>kademik, sosyal ve liderlik yetenekleri</a:t>
            </a:r>
            <a:r>
              <a:rPr kumimoji="0" lang="tr-TR" sz="2800" b="0" i="0" u="none" strike="noStrike" kern="1200" cap="none" spc="0" normalizeH="0" baseline="0" noProof="0" dirty="0" err="1">
                <a:ln>
                  <a:noFill/>
                </a:ln>
                <a:solidFill>
                  <a:prstClr val="black"/>
                </a:solidFill>
                <a:effectLst/>
                <a:uLnTx/>
                <a:uFillTx/>
                <a:latin typeface="Calibri" panose="020F0502020204030204"/>
                <a:ea typeface="+mn-ea"/>
                <a:cs typeface="+mn-cs"/>
              </a:rPr>
              <a:t>ni</a:t>
            </a: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 geliştirmek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Mesleki kimlik gelişimini sağlamak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Öğrencilerin birinci yılında olumlu öğrenci deneyimi yaşamalarına katkıda bulunmak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 Yeni gelen öğrencilerin güven ve başarılı olma duygusu kazanmasına yardım etmede destek olmak</a:t>
            </a:r>
          </a:p>
          <a:p>
            <a:endParaRPr lang="tr-TR" dirty="0"/>
          </a:p>
        </p:txBody>
      </p:sp>
      <p:sp>
        <p:nvSpPr>
          <p:cNvPr id="4" name="Veri Yer Tutucusu 3">
            <a:extLst>
              <a:ext uri="{FF2B5EF4-FFF2-40B4-BE49-F238E27FC236}">
                <a16:creationId xmlns:a16="http://schemas.microsoft.com/office/drawing/2014/main" id="{26E26642-EF90-4D5B-95F8-5E0150B7E9ED}"/>
              </a:ext>
            </a:extLst>
          </p:cNvPr>
          <p:cNvSpPr>
            <a:spLocks noGrp="1"/>
          </p:cNvSpPr>
          <p:nvPr>
            <p:ph type="dt" sz="half" idx="10"/>
          </p:nvPr>
        </p:nvSpPr>
        <p:spPr/>
        <p:txBody>
          <a:bodyPr/>
          <a:lstStyle/>
          <a:p>
            <a:fld id="{6E80E10D-4868-46F9-915B-E91A8BE20E03}" type="datetime1">
              <a:rPr lang="tr-TR" smtClean="0"/>
              <a:t>12.03.2021</a:t>
            </a:fld>
            <a:endParaRPr lang="tr-TR"/>
          </a:p>
        </p:txBody>
      </p:sp>
      <p:sp>
        <p:nvSpPr>
          <p:cNvPr id="5" name="Slayt Numarası Yer Tutucusu 4">
            <a:extLst>
              <a:ext uri="{FF2B5EF4-FFF2-40B4-BE49-F238E27FC236}">
                <a16:creationId xmlns:a16="http://schemas.microsoft.com/office/drawing/2014/main" id="{2776B6FA-5CBF-4A9A-9227-BBC01F5A5526}"/>
              </a:ext>
            </a:extLst>
          </p:cNvPr>
          <p:cNvSpPr>
            <a:spLocks noGrp="1"/>
          </p:cNvSpPr>
          <p:nvPr>
            <p:ph type="sldNum" sz="quarter" idx="12"/>
          </p:nvPr>
        </p:nvSpPr>
        <p:spPr/>
        <p:txBody>
          <a:bodyPr/>
          <a:lstStyle/>
          <a:p>
            <a:fld id="{D5F95A43-2763-4C31-A130-22ED2A47608D}" type="slidenum">
              <a:rPr lang="tr-TR" smtClean="0"/>
              <a:t>37</a:t>
            </a:fld>
            <a:endParaRPr lang="tr-TR"/>
          </a:p>
        </p:txBody>
      </p:sp>
      <p:sp>
        <p:nvSpPr>
          <p:cNvPr id="6" name="Alt Bilgi Yer Tutucusu 5">
            <a:extLst>
              <a:ext uri="{FF2B5EF4-FFF2-40B4-BE49-F238E27FC236}">
                <a16:creationId xmlns:a16="http://schemas.microsoft.com/office/drawing/2014/main" id="{8055DBC6-1C73-4A8D-AB6C-18215A412B6F}"/>
              </a:ext>
            </a:extLst>
          </p:cNvPr>
          <p:cNvSpPr>
            <a:spLocks noGrp="1"/>
          </p:cNvSpPr>
          <p:nvPr>
            <p:ph type="ftr" sz="quarter" idx="11"/>
          </p:nvPr>
        </p:nvSpPr>
        <p:spPr>
          <a:xfrm>
            <a:off x="486833" y="5668630"/>
            <a:ext cx="10038291" cy="111058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Colvin, J. W., &amp; Ashman, M. (2010). Roles, risks, and benefits of peer mentoring relationships in higher education. Mentoring &amp; Tutoring: Partnership in Learning, 18(2), 121-134.</a:t>
            </a:r>
            <a:endParaRPr kumimoji="0" lang="tr-TR"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Sprengel, A. D., &amp; Job, L. (2004). Reducing student anxiety by using clinical peer mentoring with beginning nursing students. Nurse educator, 29(6), 246-250.</a:t>
            </a:r>
            <a:endParaRPr kumimoji="0" lang="tr-TR"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Gilmour, J. A., </a:t>
            </a:r>
            <a:r>
              <a:rPr kumimoji="0" lang="en-US" sz="9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Kopeikin</a:t>
            </a: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A., &amp; </a:t>
            </a:r>
            <a:r>
              <a:rPr kumimoji="0" lang="en-US" sz="900" b="0" i="0" u="none" strike="noStrike" kern="1200" cap="none" spc="0" normalizeH="0" baseline="0" noProof="0" dirty="0" err="1">
                <a:ln>
                  <a:noFill/>
                </a:ln>
                <a:solidFill>
                  <a:prstClr val="black">
                    <a:tint val="75000"/>
                  </a:prstClr>
                </a:solidFill>
                <a:effectLst/>
                <a:uLnTx/>
                <a:uFillTx/>
                <a:latin typeface="Trebuchet MS" panose="020B0603020202020204"/>
                <a:ea typeface="+mn-ea"/>
                <a:cs typeface="+mn-cs"/>
              </a:rPr>
              <a:t>Douché</a:t>
            </a: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 J. (2007). Student nurses as peer-mentors: collegiality in practice. Nurse Education in Practice, 7(1), 36-43.</a:t>
            </a:r>
            <a:endParaRPr kumimoji="0" lang="tr-TR"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Hogan, R., Fox, D., &amp; Barratt-See, G. (2017). Peer to peer mentoring: Outcomes of third-year midwifery students mentoring first-year students. Women and Birth, 30(3), 206-213</a:t>
            </a:r>
            <a:endParaRPr kumimoji="0" lang="tr-TR"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a:p>
            <a:endParaRPr lang="tr-TR" dirty="0"/>
          </a:p>
        </p:txBody>
      </p:sp>
    </p:spTree>
    <p:extLst>
      <p:ext uri="{BB962C8B-B14F-4D97-AF65-F5344CB8AC3E}">
        <p14:creationId xmlns:p14="http://schemas.microsoft.com/office/powerpoint/2010/main" val="3810893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C83AF2-2D9B-4266-B38D-99E8E7466504}"/>
              </a:ext>
            </a:extLst>
          </p:cNvPr>
          <p:cNvSpPr>
            <a:spLocks noGrp="1"/>
          </p:cNvSpPr>
          <p:nvPr>
            <p:ph type="title"/>
          </p:nvPr>
        </p:nvSpPr>
        <p:spPr>
          <a:xfrm>
            <a:off x="200025" y="180975"/>
            <a:ext cx="11639549" cy="1200150"/>
          </a:xfrm>
        </p:spPr>
        <p:txBody>
          <a:bodyPr>
            <a:normAutofit/>
          </a:bodyPr>
          <a:lstStyle/>
          <a:p>
            <a:pPr algn="ctr"/>
            <a:r>
              <a:rPr lang="tr-TR" sz="2600" b="1" dirty="0">
                <a:solidFill>
                  <a:schemeClr val="tx1"/>
                </a:solidFill>
                <a:latin typeface="Calibri" panose="020F0502020204030204" pitchFamily="34" charset="0"/>
                <a:cs typeface="Calibri" panose="020F0502020204030204" pitchFamily="34" charset="0"/>
              </a:rPr>
              <a:t>6. Akdeniz Üniversitesi Hemşirelik Fakültesi Danışan Öğrenci Değerlendirme Formu Üniversite ve Fakülte imkanlarını kullanmaya ilişkin sorular</a:t>
            </a:r>
          </a:p>
        </p:txBody>
      </p:sp>
      <p:sp>
        <p:nvSpPr>
          <p:cNvPr id="4" name="Veri Yer Tutucusu 3">
            <a:extLst>
              <a:ext uri="{FF2B5EF4-FFF2-40B4-BE49-F238E27FC236}">
                <a16:creationId xmlns:a16="http://schemas.microsoft.com/office/drawing/2014/main" id="{5973C874-5055-45A1-8FD9-0650FD07B827}"/>
              </a:ext>
            </a:extLst>
          </p:cNvPr>
          <p:cNvSpPr>
            <a:spLocks noGrp="1"/>
          </p:cNvSpPr>
          <p:nvPr>
            <p:ph type="dt" sz="half" idx="10"/>
          </p:nvPr>
        </p:nvSpPr>
        <p:spPr/>
        <p:txBody>
          <a:bodyPr/>
          <a:lstStyle/>
          <a:p>
            <a:fld id="{EB574AE5-DE7E-40DC-8E11-9E3AD55846EE}" type="datetime1">
              <a:rPr lang="tr-TR" smtClean="0"/>
              <a:t>12.03.2021</a:t>
            </a:fld>
            <a:endParaRPr lang="tr-TR"/>
          </a:p>
        </p:txBody>
      </p:sp>
      <p:sp>
        <p:nvSpPr>
          <p:cNvPr id="5" name="Slayt Numarası Yer Tutucusu 4">
            <a:extLst>
              <a:ext uri="{FF2B5EF4-FFF2-40B4-BE49-F238E27FC236}">
                <a16:creationId xmlns:a16="http://schemas.microsoft.com/office/drawing/2014/main" id="{A50D3A9F-1657-4183-AD2F-7146169A366B}"/>
              </a:ext>
            </a:extLst>
          </p:cNvPr>
          <p:cNvSpPr>
            <a:spLocks noGrp="1"/>
          </p:cNvSpPr>
          <p:nvPr>
            <p:ph type="sldNum" sz="quarter" idx="12"/>
          </p:nvPr>
        </p:nvSpPr>
        <p:spPr/>
        <p:txBody>
          <a:bodyPr/>
          <a:lstStyle/>
          <a:p>
            <a:fld id="{D5F95A43-2763-4C31-A130-22ED2A47608D}" type="slidenum">
              <a:rPr lang="tr-TR" smtClean="0"/>
              <a:t>38</a:t>
            </a:fld>
            <a:endParaRPr lang="tr-TR"/>
          </a:p>
        </p:txBody>
      </p:sp>
      <p:sp>
        <p:nvSpPr>
          <p:cNvPr id="6" name="İçerik Yer Tutucusu 5">
            <a:extLst>
              <a:ext uri="{FF2B5EF4-FFF2-40B4-BE49-F238E27FC236}">
                <a16:creationId xmlns:a16="http://schemas.microsoft.com/office/drawing/2014/main" id="{798A6CD6-3141-43F8-8CD5-8DE0E62BD846}"/>
              </a:ext>
            </a:extLst>
          </p:cNvPr>
          <p:cNvSpPr>
            <a:spLocks noGrp="1"/>
          </p:cNvSpPr>
          <p:nvPr>
            <p:ph idx="1"/>
          </p:nvPr>
        </p:nvSpPr>
        <p:spPr>
          <a:xfrm>
            <a:off x="677333" y="1200150"/>
            <a:ext cx="10762191" cy="4841213"/>
          </a:xfrm>
        </p:spPr>
        <p:txBody>
          <a:bodyPr/>
          <a:lstStyle/>
          <a:p>
            <a:endParaRPr lang="tr-TR" dirty="0"/>
          </a:p>
          <a:p>
            <a:pPr marL="0" indent="0">
              <a:buNone/>
            </a:pPr>
            <a:endParaRPr lang="tr-TR" dirty="0"/>
          </a:p>
        </p:txBody>
      </p:sp>
      <p:graphicFrame>
        <p:nvGraphicFramePr>
          <p:cNvPr id="9" name="Tablo 8">
            <a:extLst>
              <a:ext uri="{FF2B5EF4-FFF2-40B4-BE49-F238E27FC236}">
                <a16:creationId xmlns:a16="http://schemas.microsoft.com/office/drawing/2014/main" id="{C2FD281B-9A2F-43D8-B96B-6E125B1083B5}"/>
              </a:ext>
            </a:extLst>
          </p:cNvPr>
          <p:cNvGraphicFramePr>
            <a:graphicFrameLocks noGrp="1"/>
          </p:cNvGraphicFramePr>
          <p:nvPr>
            <p:extLst>
              <p:ext uri="{D42A27DB-BD31-4B8C-83A1-F6EECF244321}">
                <p14:modId xmlns:p14="http://schemas.microsoft.com/office/powerpoint/2010/main" val="3461592065"/>
              </p:ext>
            </p:extLst>
          </p:nvPr>
        </p:nvGraphicFramePr>
        <p:xfrm>
          <a:off x="592138" y="1092933"/>
          <a:ext cx="10504486" cy="2087880"/>
        </p:xfrm>
        <a:graphic>
          <a:graphicData uri="http://schemas.openxmlformats.org/drawingml/2006/table">
            <a:tbl>
              <a:tblPr firstRow="1" bandRow="1">
                <a:tableStyleId>{5C22544A-7EE6-4342-B048-85BDC9FD1C3A}</a:tableStyleId>
              </a:tblPr>
              <a:tblGrid>
                <a:gridCol w="5252243">
                  <a:extLst>
                    <a:ext uri="{9D8B030D-6E8A-4147-A177-3AD203B41FA5}">
                      <a16:colId xmlns:a16="http://schemas.microsoft.com/office/drawing/2014/main" val="3916798781"/>
                    </a:ext>
                  </a:extLst>
                </a:gridCol>
                <a:gridCol w="5252243">
                  <a:extLst>
                    <a:ext uri="{9D8B030D-6E8A-4147-A177-3AD203B41FA5}">
                      <a16:colId xmlns:a16="http://schemas.microsoft.com/office/drawing/2014/main" val="1812590826"/>
                    </a:ext>
                  </a:extLst>
                </a:gridCol>
              </a:tblGrid>
              <a:tr h="392772">
                <a:tc>
                  <a:txBody>
                    <a:bodyPr/>
                    <a:lstStyle/>
                    <a:p>
                      <a:endParaRPr lang="tr-TR" sz="2500" dirty="0">
                        <a:latin typeface="Calibri" panose="020F0502020204030204" pitchFamily="34" charset="0"/>
                        <a:cs typeface="Calibri" panose="020F0502020204030204" pitchFamily="34" charset="0"/>
                      </a:endParaRPr>
                    </a:p>
                  </a:txBody>
                  <a:tcPr/>
                </a:tc>
                <a:tc>
                  <a:txBody>
                    <a:bodyPr/>
                    <a:lstStyle/>
                    <a:p>
                      <a:endParaRPr lang="tr-TR" sz="25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91233894"/>
                  </a:ext>
                </a:extLst>
              </a:tr>
              <a:tr h="1397391">
                <a:tc>
                  <a:txBody>
                    <a:bodyPr/>
                    <a:lstStyle/>
                    <a:p>
                      <a:r>
                        <a:rPr lang="tr-TR" sz="2500" dirty="0">
                          <a:latin typeface="Calibri" panose="020F0502020204030204" pitchFamily="34" charset="0"/>
                          <a:cs typeface="Calibri" panose="020F0502020204030204" pitchFamily="34" charset="0"/>
                        </a:rPr>
                        <a:t>1.Fakültenin web sayfasını etkin şekilde kullanabiliyorum.</a:t>
                      </a:r>
                    </a:p>
                    <a:p>
                      <a:endParaRPr lang="tr-TR" sz="2500" dirty="0">
                        <a:latin typeface="Calibri" panose="020F0502020204030204" pitchFamily="34" charset="0"/>
                        <a:cs typeface="Calibri" panose="020F0502020204030204" pitchFamily="34" charset="0"/>
                      </a:endParaRPr>
                    </a:p>
                  </a:txBody>
                  <a:tcPr/>
                </a:tc>
                <a:tc>
                  <a:txBody>
                    <a:bodyPr/>
                    <a:lstStyle/>
                    <a:p>
                      <a:r>
                        <a:rPr lang="tr-TR" sz="2500" dirty="0">
                          <a:latin typeface="Calibri" panose="020F0502020204030204" pitchFamily="34" charset="0"/>
                          <a:cs typeface="Calibri" panose="020F0502020204030204" pitchFamily="34" charset="0"/>
                        </a:rPr>
                        <a:t>-Fakültenin web sayfasında</a:t>
                      </a:r>
                      <a:r>
                        <a:rPr lang="tr-TR" sz="2500" baseline="0" dirty="0">
                          <a:latin typeface="Calibri" panose="020F0502020204030204" pitchFamily="34" charset="0"/>
                          <a:cs typeface="Calibri" panose="020F0502020204030204" pitchFamily="34" charset="0"/>
                        </a:rPr>
                        <a:t> ulaşması gereken bilgilere ulaşabiliyor mu? </a:t>
                      </a:r>
                    </a:p>
                    <a:p>
                      <a:r>
                        <a:rPr lang="tr-TR" sz="2500" baseline="0" dirty="0">
                          <a:latin typeface="Calibri" panose="020F0502020204030204" pitchFamily="34" charset="0"/>
                          <a:cs typeface="Calibri" panose="020F0502020204030204" pitchFamily="34" charset="0"/>
                        </a:rPr>
                        <a:t>-Web sayfasında güncel duyuruları takip ediyor mu?</a:t>
                      </a:r>
                      <a:endParaRPr lang="tr-TR" sz="25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85664507"/>
                  </a:ext>
                </a:extLst>
              </a:tr>
            </a:tbl>
          </a:graphicData>
        </a:graphic>
      </p:graphicFrame>
      <p:sp>
        <p:nvSpPr>
          <p:cNvPr id="11" name="Metin kutusu 10">
            <a:extLst>
              <a:ext uri="{FF2B5EF4-FFF2-40B4-BE49-F238E27FC236}">
                <a16:creationId xmlns:a16="http://schemas.microsoft.com/office/drawing/2014/main" id="{A1E0C5C1-2800-4950-8BF3-62DA01FBA98E}"/>
              </a:ext>
            </a:extLst>
          </p:cNvPr>
          <p:cNvSpPr txBox="1"/>
          <p:nvPr/>
        </p:nvSpPr>
        <p:spPr>
          <a:xfrm>
            <a:off x="3052763" y="3249096"/>
            <a:ext cx="610552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rebuchet MS" panose="020B0603020202020204"/>
                <a:ea typeface="+mn-ea"/>
                <a:cs typeface="+mn-cs"/>
                <a:hlinkClick r:id="rId2"/>
              </a:rPr>
              <a:t>http://hemsirelik.akdeniz.edu.tr/</a:t>
            </a:r>
            <a:endParaRPr kumimoji="0" lang="tr-T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2" name="Resim 11">
            <a:extLst>
              <a:ext uri="{FF2B5EF4-FFF2-40B4-BE49-F238E27FC236}">
                <a16:creationId xmlns:a16="http://schemas.microsoft.com/office/drawing/2014/main" id="{039ACBE3-2FB4-4AD8-90BF-31D6766B0820}"/>
              </a:ext>
            </a:extLst>
          </p:cNvPr>
          <p:cNvPicPr>
            <a:picLocks noChangeAspect="1"/>
          </p:cNvPicPr>
          <p:nvPr/>
        </p:nvPicPr>
        <p:blipFill>
          <a:blip r:embed="rId3"/>
          <a:stretch>
            <a:fillRect/>
          </a:stretch>
        </p:blipFill>
        <p:spPr>
          <a:xfrm>
            <a:off x="677333" y="3696236"/>
            <a:ext cx="10504486" cy="2456901"/>
          </a:xfrm>
          <a:prstGeom prst="rect">
            <a:avLst/>
          </a:prstGeom>
        </p:spPr>
      </p:pic>
    </p:spTree>
    <p:extLst>
      <p:ext uri="{BB962C8B-B14F-4D97-AF65-F5344CB8AC3E}">
        <p14:creationId xmlns:p14="http://schemas.microsoft.com/office/powerpoint/2010/main" val="2040091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6B8E07-3F4A-4FF6-A3FC-53D41E22DE9F}"/>
              </a:ext>
            </a:extLst>
          </p:cNvPr>
          <p:cNvSpPr>
            <a:spLocks noGrp="1"/>
          </p:cNvSpPr>
          <p:nvPr>
            <p:ph type="title"/>
          </p:nvPr>
        </p:nvSpPr>
        <p:spPr>
          <a:xfrm>
            <a:off x="238125" y="156238"/>
            <a:ext cx="11430000" cy="1320800"/>
          </a:xfrm>
        </p:spPr>
        <p:txBody>
          <a:bodyPr/>
          <a:lstStyle/>
          <a:p>
            <a:pPr algn="ctr"/>
            <a:r>
              <a:rPr kumimoji="0" lang="tr-TR" sz="2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Akdeniz Üniversitesi Hemşirelik Fakültesi Danışan Öğrenci Değerlendirme Formu Üniversite ve Fakülte imkanlarını kullanmaya ilişkin sorular</a:t>
            </a:r>
            <a:endParaRPr lang="tr-TR" dirty="0"/>
          </a:p>
        </p:txBody>
      </p:sp>
      <p:sp>
        <p:nvSpPr>
          <p:cNvPr id="3" name="İçerik Yer Tutucusu 2">
            <a:extLst>
              <a:ext uri="{FF2B5EF4-FFF2-40B4-BE49-F238E27FC236}">
                <a16:creationId xmlns:a16="http://schemas.microsoft.com/office/drawing/2014/main" id="{7B784067-5752-46CB-89B7-8A314C881677}"/>
              </a:ext>
            </a:extLst>
          </p:cNvPr>
          <p:cNvSpPr>
            <a:spLocks noGrp="1"/>
          </p:cNvSpPr>
          <p:nvPr>
            <p:ph idx="1"/>
          </p:nvPr>
        </p:nvSpPr>
        <p:spPr>
          <a:xfrm>
            <a:off x="667808" y="1959638"/>
            <a:ext cx="9923991" cy="4898362"/>
          </a:xfrm>
        </p:spPr>
        <p:txBody>
          <a:bodyPr>
            <a:normAutofit fontScale="925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AKDENİZ ÜNİVERSİTESİ HEMŞİRELİK FAKÜLTESİ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2020-2021 EĞİTİM ÖĞRETİM DÖNEMİ KOMİSYON LİSTESİ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Stratejik Planlama Komisyonu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Eğitim Öğretim Eşgüdüm Kurulu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Kalite Yönetim Sistemi Komisyonu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Eğitim Komisyonu (Lisans-lisansüstü)</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Klinik Rehber Hemşire Eğitim Koordinatörlüğü</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Akreditasyon Komisyonu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Ölçme Değerlendirme Komisyonu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Bologna Komisyonu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DERS EŞDEĞERLİK Ve YATAY - DİKEY GEÇİŞ KOMİSYONU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Araştırmaları Geliştirme Komisyonu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Uzmanlar Grubu Komisyonu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Proje Ve Faaliyet Değerlendirme Komisyonu</a:t>
            </a:r>
            <a:endParaRPr kumimoji="0" lang="tr-T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Birim Akademik Teşvik Ve İnceleme Komisyonu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Web Komisyonu</a:t>
            </a:r>
          </a:p>
          <a:p>
            <a:endParaRPr lang="tr-TR" dirty="0"/>
          </a:p>
        </p:txBody>
      </p:sp>
      <p:sp>
        <p:nvSpPr>
          <p:cNvPr id="4" name="Veri Yer Tutucusu 3">
            <a:extLst>
              <a:ext uri="{FF2B5EF4-FFF2-40B4-BE49-F238E27FC236}">
                <a16:creationId xmlns:a16="http://schemas.microsoft.com/office/drawing/2014/main" id="{43E9F0FB-CD4A-4970-B640-22A68E131DF2}"/>
              </a:ext>
            </a:extLst>
          </p:cNvPr>
          <p:cNvSpPr>
            <a:spLocks noGrp="1"/>
          </p:cNvSpPr>
          <p:nvPr>
            <p:ph type="dt" sz="half" idx="10"/>
          </p:nvPr>
        </p:nvSpPr>
        <p:spPr/>
        <p:txBody>
          <a:bodyPr/>
          <a:lstStyle/>
          <a:p>
            <a:fld id="{7B44FD74-CE55-4992-B5C9-161D47A6CE6A}" type="datetime1">
              <a:rPr lang="tr-TR" smtClean="0"/>
              <a:t>12.03.2021</a:t>
            </a:fld>
            <a:endParaRPr lang="tr-TR"/>
          </a:p>
        </p:txBody>
      </p:sp>
      <p:sp>
        <p:nvSpPr>
          <p:cNvPr id="5" name="Slayt Numarası Yer Tutucusu 4">
            <a:extLst>
              <a:ext uri="{FF2B5EF4-FFF2-40B4-BE49-F238E27FC236}">
                <a16:creationId xmlns:a16="http://schemas.microsoft.com/office/drawing/2014/main" id="{C16E2113-E450-44B9-95F4-228CF974F264}"/>
              </a:ext>
            </a:extLst>
          </p:cNvPr>
          <p:cNvSpPr>
            <a:spLocks noGrp="1"/>
          </p:cNvSpPr>
          <p:nvPr>
            <p:ph type="sldNum" sz="quarter" idx="12"/>
          </p:nvPr>
        </p:nvSpPr>
        <p:spPr/>
        <p:txBody>
          <a:bodyPr/>
          <a:lstStyle/>
          <a:p>
            <a:fld id="{D5F95A43-2763-4C31-A130-22ED2A47608D}" type="slidenum">
              <a:rPr lang="tr-TR" smtClean="0"/>
              <a:t>39</a:t>
            </a:fld>
            <a:endParaRPr lang="tr-TR"/>
          </a:p>
        </p:txBody>
      </p:sp>
      <p:graphicFrame>
        <p:nvGraphicFramePr>
          <p:cNvPr id="7" name="Tablo 7">
            <a:extLst>
              <a:ext uri="{FF2B5EF4-FFF2-40B4-BE49-F238E27FC236}">
                <a16:creationId xmlns:a16="http://schemas.microsoft.com/office/drawing/2014/main" id="{C3136B05-156C-4000-9121-A47CF56042B2}"/>
              </a:ext>
            </a:extLst>
          </p:cNvPr>
          <p:cNvGraphicFramePr>
            <a:graphicFrameLocks noGrp="1"/>
          </p:cNvGraphicFramePr>
          <p:nvPr>
            <p:extLst>
              <p:ext uri="{D42A27DB-BD31-4B8C-83A1-F6EECF244321}">
                <p14:modId xmlns:p14="http://schemas.microsoft.com/office/powerpoint/2010/main" val="1770463052"/>
              </p:ext>
            </p:extLst>
          </p:nvPr>
        </p:nvGraphicFramePr>
        <p:xfrm>
          <a:off x="758825" y="1019838"/>
          <a:ext cx="10623550" cy="914400"/>
        </p:xfrm>
        <a:graphic>
          <a:graphicData uri="http://schemas.openxmlformats.org/drawingml/2006/table">
            <a:tbl>
              <a:tblPr firstRow="1" bandRow="1">
                <a:tableStyleId>{5C22544A-7EE6-4342-B048-85BDC9FD1C3A}</a:tableStyleId>
              </a:tblPr>
              <a:tblGrid>
                <a:gridCol w="5311775">
                  <a:extLst>
                    <a:ext uri="{9D8B030D-6E8A-4147-A177-3AD203B41FA5}">
                      <a16:colId xmlns:a16="http://schemas.microsoft.com/office/drawing/2014/main" val="1543839538"/>
                    </a:ext>
                  </a:extLst>
                </a:gridCol>
                <a:gridCol w="5311775">
                  <a:extLst>
                    <a:ext uri="{9D8B030D-6E8A-4147-A177-3AD203B41FA5}">
                      <a16:colId xmlns:a16="http://schemas.microsoft.com/office/drawing/2014/main" val="93256649"/>
                    </a:ext>
                  </a:extLst>
                </a:gridCol>
              </a:tblGrid>
              <a:tr h="604309">
                <a:tc>
                  <a:txBody>
                    <a:bodyPr/>
                    <a:lstStyle/>
                    <a:p>
                      <a:r>
                        <a:rPr lang="tr-TR" dirty="0">
                          <a:solidFill>
                            <a:schemeClr val="tx1"/>
                          </a:solidFill>
                        </a:rPr>
                        <a:t>2. Fakültedeki komisyonları biliyorum.</a:t>
                      </a:r>
                    </a:p>
                  </a:txBody>
                  <a:tcPr/>
                </a:tc>
                <a:tc>
                  <a:txBody>
                    <a:bodyPr/>
                    <a:lstStyle/>
                    <a:p>
                      <a:r>
                        <a:rPr lang="tr-TR" dirty="0">
                          <a:solidFill>
                            <a:schemeClr val="tx1"/>
                          </a:solidFill>
                        </a:rPr>
                        <a:t>-Web sayfasında yer alan komisyonların isimlerini ve işlevlerini biliyor mu?</a:t>
                      </a:r>
                    </a:p>
                    <a:p>
                      <a:endParaRPr lang="tr-TR" dirty="0">
                        <a:solidFill>
                          <a:schemeClr val="tx1"/>
                        </a:solidFill>
                      </a:endParaRPr>
                    </a:p>
                  </a:txBody>
                  <a:tcPr/>
                </a:tc>
                <a:extLst>
                  <a:ext uri="{0D108BD9-81ED-4DB2-BD59-A6C34878D82A}">
                    <a16:rowId xmlns:a16="http://schemas.microsoft.com/office/drawing/2014/main" val="2003195186"/>
                  </a:ext>
                </a:extLst>
              </a:tr>
            </a:tbl>
          </a:graphicData>
        </a:graphic>
      </p:graphicFrame>
    </p:spTree>
    <p:extLst>
      <p:ext uri="{BB962C8B-B14F-4D97-AF65-F5344CB8AC3E}">
        <p14:creationId xmlns:p14="http://schemas.microsoft.com/office/powerpoint/2010/main" val="3272501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24F776-0733-440D-9A27-961BD0DDCB4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8429EB3-D654-4346-988A-F178F69A38B6}"/>
              </a:ext>
            </a:extLst>
          </p:cNvPr>
          <p:cNvSpPr>
            <a:spLocks noGrp="1"/>
          </p:cNvSpPr>
          <p:nvPr>
            <p:ph idx="1"/>
          </p:nvPr>
        </p:nvSpPr>
        <p:spPr/>
        <p:txBody>
          <a:bodyPr/>
          <a:lstStyle/>
          <a:p>
            <a:pPr algn="just" defTabSz="914400">
              <a:spcBef>
                <a:spcPct val="20000"/>
              </a:spcBef>
              <a:buClrTx/>
              <a:buSzTx/>
              <a:buFont typeface="Arial" panose="020B0604020202020204" pitchFamily="34" charset="0"/>
              <a:buChar char="•"/>
              <a:defRPr/>
            </a:pPr>
            <a:r>
              <a:rPr kumimoji="0" lang="tr-TR" sz="2800" b="0" i="0" u="none" strike="noStrike" kern="1200" cap="none" spc="0" normalizeH="0" baseline="0" noProof="0" dirty="0" err="1">
                <a:ln>
                  <a:noFill/>
                </a:ln>
                <a:solidFill>
                  <a:prstClr val="black"/>
                </a:solidFill>
                <a:effectLst/>
                <a:uLnTx/>
                <a:uFillTx/>
                <a:latin typeface="Calibri"/>
                <a:ea typeface="+mn-ea"/>
                <a:cs typeface="+mn-cs"/>
              </a:rPr>
              <a:t>Yönderlikte</a:t>
            </a:r>
            <a:r>
              <a:rPr kumimoji="0" lang="tr-TR" sz="2800" b="0" i="0" u="none" strike="noStrike" kern="1200" cap="none" spc="0" normalizeH="0" baseline="0" noProof="0" dirty="0">
                <a:ln>
                  <a:noFill/>
                </a:ln>
                <a:solidFill>
                  <a:prstClr val="black"/>
                </a:solidFill>
                <a:effectLst/>
                <a:uLnTx/>
                <a:uFillTx/>
                <a:latin typeface="Calibri"/>
                <a:ea typeface="+mn-ea"/>
                <a:cs typeface="+mn-cs"/>
              </a:rPr>
              <a:t> genellikle bir </a:t>
            </a:r>
            <a:r>
              <a:rPr kumimoji="0" lang="tr-TR" sz="2800" b="0" i="0" u="none" strike="noStrike" kern="1200" cap="none" spc="0" normalizeH="0" baseline="0" noProof="0" dirty="0" err="1">
                <a:ln>
                  <a:noFill/>
                </a:ln>
                <a:solidFill>
                  <a:prstClr val="black"/>
                </a:solidFill>
                <a:effectLst/>
                <a:uLnTx/>
                <a:uFillTx/>
                <a:latin typeface="Calibri"/>
                <a:ea typeface="+mn-ea"/>
                <a:cs typeface="+mn-cs"/>
              </a:rPr>
              <a:t>yönderin</a:t>
            </a:r>
            <a:r>
              <a:rPr kumimoji="0" lang="tr-TR" sz="2800" b="0" i="0" u="none" strike="noStrike" kern="1200" cap="none" spc="0" normalizeH="0" baseline="0" noProof="0" dirty="0">
                <a:ln>
                  <a:noFill/>
                </a:ln>
                <a:solidFill>
                  <a:prstClr val="black"/>
                </a:solidFill>
                <a:effectLst/>
                <a:uLnTx/>
                <a:uFillTx/>
                <a:latin typeface="Calibri"/>
                <a:ea typeface="+mn-ea"/>
                <a:cs typeface="+mn-cs"/>
              </a:rPr>
              <a:t> (daha deneyimli), olumlu kişisel gelişimini desteklemek amacıyla danışana (daha az deneyimli) destek sağladığı bir ilişki söz konusudur. </a:t>
            </a:r>
          </a:p>
          <a:p>
            <a:endParaRPr lang="tr-TR" dirty="0"/>
          </a:p>
        </p:txBody>
      </p:sp>
      <p:sp>
        <p:nvSpPr>
          <p:cNvPr id="4" name="Veri Yer Tutucusu 3">
            <a:extLst>
              <a:ext uri="{FF2B5EF4-FFF2-40B4-BE49-F238E27FC236}">
                <a16:creationId xmlns:a16="http://schemas.microsoft.com/office/drawing/2014/main" id="{CC28ABB4-A259-4C23-BB25-251E93C5406E}"/>
              </a:ext>
            </a:extLst>
          </p:cNvPr>
          <p:cNvSpPr>
            <a:spLocks noGrp="1"/>
          </p:cNvSpPr>
          <p:nvPr>
            <p:ph type="dt" sz="half" idx="10"/>
          </p:nvPr>
        </p:nvSpPr>
        <p:spPr/>
        <p:txBody>
          <a:bodyPr/>
          <a:lstStyle/>
          <a:p>
            <a:fld id="{BF369DB8-EE22-4270-AB53-3388CEA88B3F}" type="datetime1">
              <a:rPr lang="tr-TR" smtClean="0"/>
              <a:t>12.03.2021</a:t>
            </a:fld>
            <a:endParaRPr lang="tr-TR"/>
          </a:p>
        </p:txBody>
      </p:sp>
      <p:sp>
        <p:nvSpPr>
          <p:cNvPr id="5" name="Slayt Numarası Yer Tutucusu 4">
            <a:extLst>
              <a:ext uri="{FF2B5EF4-FFF2-40B4-BE49-F238E27FC236}">
                <a16:creationId xmlns:a16="http://schemas.microsoft.com/office/drawing/2014/main" id="{56D83711-BA67-40B5-A1FA-181718F27B3A}"/>
              </a:ext>
            </a:extLst>
          </p:cNvPr>
          <p:cNvSpPr>
            <a:spLocks noGrp="1"/>
          </p:cNvSpPr>
          <p:nvPr>
            <p:ph type="sldNum" sz="quarter" idx="12"/>
          </p:nvPr>
        </p:nvSpPr>
        <p:spPr/>
        <p:txBody>
          <a:bodyPr/>
          <a:lstStyle/>
          <a:p>
            <a:fld id="{D5F95A43-2763-4C31-A130-22ED2A47608D}" type="slidenum">
              <a:rPr lang="tr-TR" smtClean="0"/>
              <a:t>4</a:t>
            </a:fld>
            <a:endParaRPr lang="tr-TR"/>
          </a:p>
        </p:txBody>
      </p:sp>
      <p:sp>
        <p:nvSpPr>
          <p:cNvPr id="6" name="Alt Bilgi Yer Tutucusu 5">
            <a:extLst>
              <a:ext uri="{FF2B5EF4-FFF2-40B4-BE49-F238E27FC236}">
                <a16:creationId xmlns:a16="http://schemas.microsoft.com/office/drawing/2014/main" id="{E8874880-FD6A-4639-8177-FC7FB566C986}"/>
              </a:ext>
            </a:extLst>
          </p:cNvPr>
          <p:cNvSpPr>
            <a:spLocks noGrp="1"/>
          </p:cNvSpPr>
          <p:nvPr>
            <p:ph type="ftr" sz="quarter" idx="11"/>
          </p:nvPr>
        </p:nvSpPr>
        <p:spPr/>
        <p:txBody>
          <a:bodyPr/>
          <a:lstStyle/>
          <a:p>
            <a:r>
              <a:rPr lang="en-US" dirty="0"/>
              <a:t>Raymond, J. M., &amp; Sheppard, K. (2018). Effects of peer mentoring on nursing students’ perceived stress, sense of belonging, self-efficacy and loneliness. Journal of Nursing Education and Practice, 8(1), 16-23.</a:t>
            </a:r>
            <a:endParaRPr lang="tr-TR" dirty="0"/>
          </a:p>
        </p:txBody>
      </p:sp>
    </p:spTree>
    <p:extLst>
      <p:ext uri="{BB962C8B-B14F-4D97-AF65-F5344CB8AC3E}">
        <p14:creationId xmlns:p14="http://schemas.microsoft.com/office/powerpoint/2010/main" val="2398290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FF117A-19AB-470E-A61A-8A81ECFACB09}"/>
              </a:ext>
            </a:extLst>
          </p:cNvPr>
          <p:cNvSpPr>
            <a:spLocks noGrp="1"/>
          </p:cNvSpPr>
          <p:nvPr>
            <p:ph type="title"/>
          </p:nvPr>
        </p:nvSpPr>
        <p:spPr>
          <a:xfrm>
            <a:off x="643467" y="257175"/>
            <a:ext cx="10905066" cy="1320800"/>
          </a:xfrm>
        </p:spPr>
        <p:txBody>
          <a:bodyPr/>
          <a:lstStyle/>
          <a:p>
            <a:pPr algn="ctr"/>
            <a:r>
              <a:rPr kumimoji="0" lang="tr-TR" sz="2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Akdeniz Üniversitesi Hemşirelik Fakültesi Danışan Öğrenci Değerlendirme Formu Üniversite ve Fakülte imkanlarını kullanmaya ilişkin sorular</a:t>
            </a:r>
            <a:endParaRPr lang="tr-TR" dirty="0"/>
          </a:p>
        </p:txBody>
      </p:sp>
      <p:sp>
        <p:nvSpPr>
          <p:cNvPr id="3" name="İçerik Yer Tutucusu 2">
            <a:extLst>
              <a:ext uri="{FF2B5EF4-FFF2-40B4-BE49-F238E27FC236}">
                <a16:creationId xmlns:a16="http://schemas.microsoft.com/office/drawing/2014/main" id="{02B59DAE-8AB6-4992-A7A9-BFD375604C64}"/>
              </a:ext>
            </a:extLst>
          </p:cNvPr>
          <p:cNvSpPr>
            <a:spLocks noGrp="1"/>
          </p:cNvSpPr>
          <p:nvPr>
            <p:ph idx="1"/>
          </p:nvPr>
        </p:nvSpPr>
        <p:spPr>
          <a:xfrm>
            <a:off x="643467" y="2160589"/>
            <a:ext cx="10764307" cy="4506911"/>
          </a:xfrm>
        </p:spPr>
        <p:txBody>
          <a:bodyP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AKDENİZ ÜNİVERSİTESİ HEMŞİRELİK FAKÜLTESİ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2020-2021 EĞİTİM ÖĞRETİM DÖNEMİ KOMİSYON LİSTESİ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Uluslararası İlişkiler Bölüm Koordinatörü</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Yaz Okulu-üniversite Eşgüdüm Kurul Üyesi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Öğrenci Uyum Ve Geliştirme Komisyonu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Psikososyal</a:t>
            </a:r>
            <a:r>
              <a:rPr kumimoji="0" lang="tr-TR"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Danışmanlık Komisyonu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Burs Ve Sosyal Hizmetler Komisyonu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Fakülte Tanıtımı Ve Kariyer Günleri Planlama Komisyonu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Yemin Töreni Komisyonu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Sıfır Atık Yönetimi Alt Komisyonu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Spor Etkinlikleri Komisyonu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İş Sağlığı Kurulu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Risk Değerlendirme Alt Kurulu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Sosyal Komite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Hemşirelik Haftası Etkinlikleri Komisyonu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Acil Durum Ekibi</a:t>
            </a:r>
          </a:p>
          <a:p>
            <a:endParaRPr lang="tr-TR" dirty="0">
              <a:latin typeface="Calibri" panose="020F0502020204030204" pitchFamily="34" charset="0"/>
              <a:cs typeface="Calibri" panose="020F0502020204030204" pitchFamily="34" charset="0"/>
            </a:endParaRPr>
          </a:p>
        </p:txBody>
      </p:sp>
      <p:sp>
        <p:nvSpPr>
          <p:cNvPr id="4" name="Veri Yer Tutucusu 3">
            <a:extLst>
              <a:ext uri="{FF2B5EF4-FFF2-40B4-BE49-F238E27FC236}">
                <a16:creationId xmlns:a16="http://schemas.microsoft.com/office/drawing/2014/main" id="{104ED2E2-8FBF-4FD7-9BDE-9A2C09434AF4}"/>
              </a:ext>
            </a:extLst>
          </p:cNvPr>
          <p:cNvSpPr>
            <a:spLocks noGrp="1"/>
          </p:cNvSpPr>
          <p:nvPr>
            <p:ph type="dt" sz="half" idx="10"/>
          </p:nvPr>
        </p:nvSpPr>
        <p:spPr/>
        <p:txBody>
          <a:bodyPr/>
          <a:lstStyle/>
          <a:p>
            <a:fld id="{7B44FD74-CE55-4992-B5C9-161D47A6CE6A}" type="datetime1">
              <a:rPr lang="tr-TR" smtClean="0"/>
              <a:t>12.03.2021</a:t>
            </a:fld>
            <a:endParaRPr lang="tr-TR"/>
          </a:p>
        </p:txBody>
      </p:sp>
      <p:sp>
        <p:nvSpPr>
          <p:cNvPr id="5" name="Slayt Numarası Yer Tutucusu 4">
            <a:extLst>
              <a:ext uri="{FF2B5EF4-FFF2-40B4-BE49-F238E27FC236}">
                <a16:creationId xmlns:a16="http://schemas.microsoft.com/office/drawing/2014/main" id="{F0E89386-4049-40D1-A088-1F061212010A}"/>
              </a:ext>
            </a:extLst>
          </p:cNvPr>
          <p:cNvSpPr>
            <a:spLocks noGrp="1"/>
          </p:cNvSpPr>
          <p:nvPr>
            <p:ph type="sldNum" sz="quarter" idx="12"/>
          </p:nvPr>
        </p:nvSpPr>
        <p:spPr/>
        <p:txBody>
          <a:bodyPr/>
          <a:lstStyle/>
          <a:p>
            <a:fld id="{D5F95A43-2763-4C31-A130-22ED2A47608D}" type="slidenum">
              <a:rPr lang="tr-TR" smtClean="0"/>
              <a:t>40</a:t>
            </a:fld>
            <a:endParaRPr lang="tr-TR"/>
          </a:p>
        </p:txBody>
      </p:sp>
      <p:graphicFrame>
        <p:nvGraphicFramePr>
          <p:cNvPr id="6" name="Tablo 5">
            <a:extLst>
              <a:ext uri="{FF2B5EF4-FFF2-40B4-BE49-F238E27FC236}">
                <a16:creationId xmlns:a16="http://schemas.microsoft.com/office/drawing/2014/main" id="{ACD6CFBE-C712-4E17-AD6B-8F4B591E8393}"/>
              </a:ext>
            </a:extLst>
          </p:cNvPr>
          <p:cNvGraphicFramePr>
            <a:graphicFrameLocks noGrp="1"/>
          </p:cNvGraphicFramePr>
          <p:nvPr>
            <p:extLst>
              <p:ext uri="{D42A27DB-BD31-4B8C-83A1-F6EECF244321}">
                <p14:modId xmlns:p14="http://schemas.microsoft.com/office/powerpoint/2010/main" val="3400087050"/>
              </p:ext>
            </p:extLst>
          </p:nvPr>
        </p:nvGraphicFramePr>
        <p:xfrm>
          <a:off x="643467" y="1235078"/>
          <a:ext cx="10764308" cy="914400"/>
        </p:xfrm>
        <a:graphic>
          <a:graphicData uri="http://schemas.openxmlformats.org/drawingml/2006/table">
            <a:tbl>
              <a:tblPr firstRow="1" bandRow="1">
                <a:tableStyleId>{5C22544A-7EE6-4342-B048-85BDC9FD1C3A}</a:tableStyleId>
              </a:tblPr>
              <a:tblGrid>
                <a:gridCol w="5382154">
                  <a:extLst>
                    <a:ext uri="{9D8B030D-6E8A-4147-A177-3AD203B41FA5}">
                      <a16:colId xmlns:a16="http://schemas.microsoft.com/office/drawing/2014/main" val="2597033301"/>
                    </a:ext>
                  </a:extLst>
                </a:gridCol>
                <a:gridCol w="5382154">
                  <a:extLst>
                    <a:ext uri="{9D8B030D-6E8A-4147-A177-3AD203B41FA5}">
                      <a16:colId xmlns:a16="http://schemas.microsoft.com/office/drawing/2014/main" val="3245364311"/>
                    </a:ext>
                  </a:extLst>
                </a:gridCol>
              </a:tblGrid>
              <a:tr h="604309">
                <a:tc>
                  <a:txBody>
                    <a:bodyPr/>
                    <a:lstStyle/>
                    <a:p>
                      <a:r>
                        <a:rPr lang="tr-TR" dirty="0">
                          <a:solidFill>
                            <a:schemeClr val="tx1"/>
                          </a:solidFill>
                        </a:rPr>
                        <a:t>2. Fakültedeki komisyonları biliyorum.</a:t>
                      </a:r>
                    </a:p>
                  </a:txBody>
                  <a:tcPr/>
                </a:tc>
                <a:tc>
                  <a:txBody>
                    <a:bodyPr/>
                    <a:lstStyle/>
                    <a:p>
                      <a:r>
                        <a:rPr lang="tr-TR" dirty="0">
                          <a:solidFill>
                            <a:schemeClr val="tx1"/>
                          </a:solidFill>
                        </a:rPr>
                        <a:t>-Web sayfasında yer alan komisyonların isimlerini ve işlevlerini biliyor mu?</a:t>
                      </a:r>
                    </a:p>
                    <a:p>
                      <a:endParaRPr lang="tr-TR" dirty="0">
                        <a:solidFill>
                          <a:schemeClr val="tx1"/>
                        </a:solidFill>
                      </a:endParaRPr>
                    </a:p>
                  </a:txBody>
                  <a:tcPr/>
                </a:tc>
                <a:extLst>
                  <a:ext uri="{0D108BD9-81ED-4DB2-BD59-A6C34878D82A}">
                    <a16:rowId xmlns:a16="http://schemas.microsoft.com/office/drawing/2014/main" val="1251503206"/>
                  </a:ext>
                </a:extLst>
              </a:tr>
            </a:tbl>
          </a:graphicData>
        </a:graphic>
      </p:graphicFrame>
    </p:spTree>
    <p:extLst>
      <p:ext uri="{BB962C8B-B14F-4D97-AF65-F5344CB8AC3E}">
        <p14:creationId xmlns:p14="http://schemas.microsoft.com/office/powerpoint/2010/main" val="606899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9B83BB-B8A2-4008-91F8-04ABB09F2547}"/>
              </a:ext>
            </a:extLst>
          </p:cNvPr>
          <p:cNvSpPr>
            <a:spLocks noGrp="1"/>
          </p:cNvSpPr>
          <p:nvPr>
            <p:ph type="title"/>
          </p:nvPr>
        </p:nvSpPr>
        <p:spPr>
          <a:xfrm>
            <a:off x="677334" y="156238"/>
            <a:ext cx="11009841" cy="1320800"/>
          </a:xfrm>
        </p:spPr>
        <p:txBody>
          <a:bodyPr/>
          <a:lstStyle/>
          <a:p>
            <a:pPr algn="ctr"/>
            <a:r>
              <a:rPr kumimoji="0" lang="tr-TR" sz="2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Akdeniz Üniversitesi Hemşirelik Fakültesi Danışan Öğrenci Değerlendirme Formu Üniversite ve Fakülte imkanlarını kullanmaya ilişkin sorular</a:t>
            </a:r>
            <a:endParaRPr lang="tr-TR" dirty="0"/>
          </a:p>
        </p:txBody>
      </p:sp>
      <p:graphicFrame>
        <p:nvGraphicFramePr>
          <p:cNvPr id="6" name="Tablo 6">
            <a:extLst>
              <a:ext uri="{FF2B5EF4-FFF2-40B4-BE49-F238E27FC236}">
                <a16:creationId xmlns:a16="http://schemas.microsoft.com/office/drawing/2014/main" id="{13E8EACE-BFB4-454D-8BFA-B1E71AF4E866}"/>
              </a:ext>
            </a:extLst>
          </p:cNvPr>
          <p:cNvGraphicFramePr>
            <a:graphicFrameLocks noGrp="1"/>
          </p:cNvGraphicFramePr>
          <p:nvPr>
            <p:ph idx="1"/>
            <p:extLst>
              <p:ext uri="{D42A27DB-BD31-4B8C-83A1-F6EECF244321}">
                <p14:modId xmlns:p14="http://schemas.microsoft.com/office/powerpoint/2010/main" val="4289442943"/>
              </p:ext>
            </p:extLst>
          </p:nvPr>
        </p:nvGraphicFramePr>
        <p:xfrm>
          <a:off x="342900" y="2160588"/>
          <a:ext cx="11477622" cy="2651760"/>
        </p:xfrm>
        <a:graphic>
          <a:graphicData uri="http://schemas.openxmlformats.org/drawingml/2006/table">
            <a:tbl>
              <a:tblPr firstRow="1" bandRow="1">
                <a:tableStyleId>{5C22544A-7EE6-4342-B048-85BDC9FD1C3A}</a:tableStyleId>
              </a:tblPr>
              <a:tblGrid>
                <a:gridCol w="5738811">
                  <a:extLst>
                    <a:ext uri="{9D8B030D-6E8A-4147-A177-3AD203B41FA5}">
                      <a16:colId xmlns:a16="http://schemas.microsoft.com/office/drawing/2014/main" val="39325465"/>
                    </a:ext>
                  </a:extLst>
                </a:gridCol>
                <a:gridCol w="5738811">
                  <a:extLst>
                    <a:ext uri="{9D8B030D-6E8A-4147-A177-3AD203B41FA5}">
                      <a16:colId xmlns:a16="http://schemas.microsoft.com/office/drawing/2014/main" val="3953387247"/>
                    </a:ext>
                  </a:extLst>
                </a:gridCol>
              </a:tblGrid>
              <a:tr h="2163762">
                <a:tc>
                  <a:txBody>
                    <a:bodyPr/>
                    <a:lstStyle/>
                    <a:p>
                      <a:pPr algn="just"/>
                      <a:r>
                        <a:rPr lang="tr-TR" sz="2400" b="0" dirty="0">
                          <a:solidFill>
                            <a:schemeClr val="tx1"/>
                          </a:solidFill>
                          <a:latin typeface="Calibri" panose="020F0502020204030204" pitchFamily="34" charset="0"/>
                          <a:cs typeface="Calibri" panose="020F0502020204030204" pitchFamily="34" charset="0"/>
                        </a:rPr>
                        <a:t>3.Fakültenin akademik ve idari personeli tanıyorum.</a:t>
                      </a:r>
                    </a:p>
                    <a:p>
                      <a:pPr algn="just"/>
                      <a:endParaRPr lang="tr-TR" sz="2400" b="0" dirty="0">
                        <a:solidFill>
                          <a:schemeClr val="tx1"/>
                        </a:solidFill>
                        <a:latin typeface="Calibri" panose="020F0502020204030204" pitchFamily="34" charset="0"/>
                        <a:cs typeface="Calibri" panose="020F0502020204030204" pitchFamily="34" charset="0"/>
                      </a:endParaRPr>
                    </a:p>
                  </a:txBody>
                  <a:tcPr/>
                </a:tc>
                <a:tc>
                  <a:txBody>
                    <a:bodyPr/>
                    <a:lstStyle/>
                    <a:p>
                      <a:pPr algn="just"/>
                      <a:r>
                        <a:rPr lang="tr-TR" sz="2400" b="0" dirty="0">
                          <a:solidFill>
                            <a:schemeClr val="tx1"/>
                          </a:solidFill>
                          <a:latin typeface="Calibri" panose="020F0502020204030204" pitchFamily="34" charset="0"/>
                          <a:cs typeface="Calibri" panose="020F0502020204030204" pitchFamily="34" charset="0"/>
                        </a:rPr>
                        <a:t>-Derslerine giren akademik personeli tanıyor mu?</a:t>
                      </a:r>
                    </a:p>
                    <a:p>
                      <a:pPr algn="just"/>
                      <a:endParaRPr lang="tr-TR" sz="2400" b="0" dirty="0">
                        <a:solidFill>
                          <a:schemeClr val="tx1"/>
                        </a:solidFill>
                        <a:latin typeface="Calibri" panose="020F0502020204030204" pitchFamily="34" charset="0"/>
                        <a:cs typeface="Calibri" panose="020F0502020204030204" pitchFamily="34" charset="0"/>
                      </a:endParaRPr>
                    </a:p>
                    <a:p>
                      <a:pPr algn="just"/>
                      <a:r>
                        <a:rPr lang="tr-TR" sz="2400" b="0" dirty="0">
                          <a:solidFill>
                            <a:schemeClr val="tx1"/>
                          </a:solidFill>
                          <a:latin typeface="Calibri" panose="020F0502020204030204" pitchFamily="34" charset="0"/>
                          <a:cs typeface="Calibri" panose="020F0502020204030204" pitchFamily="34" charset="0"/>
                        </a:rPr>
                        <a:t>-Öğrencilik sürecinde gereksinim duyduğunda başvurabileceği idari personelleri tanıyor mu?</a:t>
                      </a:r>
                    </a:p>
                    <a:p>
                      <a:pPr algn="just"/>
                      <a:endParaRPr lang="tr-TR" sz="2400" b="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53996345"/>
                  </a:ext>
                </a:extLst>
              </a:tr>
            </a:tbl>
          </a:graphicData>
        </a:graphic>
      </p:graphicFrame>
      <p:sp>
        <p:nvSpPr>
          <p:cNvPr id="4" name="Veri Yer Tutucusu 3">
            <a:extLst>
              <a:ext uri="{FF2B5EF4-FFF2-40B4-BE49-F238E27FC236}">
                <a16:creationId xmlns:a16="http://schemas.microsoft.com/office/drawing/2014/main" id="{AB727759-5382-446A-A231-5C780D6AC4E7}"/>
              </a:ext>
            </a:extLst>
          </p:cNvPr>
          <p:cNvSpPr>
            <a:spLocks noGrp="1"/>
          </p:cNvSpPr>
          <p:nvPr>
            <p:ph type="dt" sz="half" idx="10"/>
          </p:nvPr>
        </p:nvSpPr>
        <p:spPr/>
        <p:txBody>
          <a:bodyPr/>
          <a:lstStyle/>
          <a:p>
            <a:fld id="{7B44FD74-CE55-4992-B5C9-161D47A6CE6A}" type="datetime1">
              <a:rPr lang="tr-TR" smtClean="0"/>
              <a:t>12.03.2021</a:t>
            </a:fld>
            <a:endParaRPr lang="tr-TR"/>
          </a:p>
        </p:txBody>
      </p:sp>
      <p:sp>
        <p:nvSpPr>
          <p:cNvPr id="5" name="Slayt Numarası Yer Tutucusu 4">
            <a:extLst>
              <a:ext uri="{FF2B5EF4-FFF2-40B4-BE49-F238E27FC236}">
                <a16:creationId xmlns:a16="http://schemas.microsoft.com/office/drawing/2014/main" id="{035EDDD9-D51D-4555-AEDB-5B16924914AD}"/>
              </a:ext>
            </a:extLst>
          </p:cNvPr>
          <p:cNvSpPr>
            <a:spLocks noGrp="1"/>
          </p:cNvSpPr>
          <p:nvPr>
            <p:ph type="sldNum" sz="quarter" idx="12"/>
          </p:nvPr>
        </p:nvSpPr>
        <p:spPr/>
        <p:txBody>
          <a:bodyPr/>
          <a:lstStyle/>
          <a:p>
            <a:fld id="{D5F95A43-2763-4C31-A130-22ED2A47608D}" type="slidenum">
              <a:rPr lang="tr-TR" smtClean="0"/>
              <a:t>41</a:t>
            </a:fld>
            <a:endParaRPr lang="tr-TR"/>
          </a:p>
        </p:txBody>
      </p:sp>
    </p:spTree>
    <p:extLst>
      <p:ext uri="{BB962C8B-B14F-4D97-AF65-F5344CB8AC3E}">
        <p14:creationId xmlns:p14="http://schemas.microsoft.com/office/powerpoint/2010/main" val="954213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96E08F-C96A-437D-BAB5-E7F9B0D3FE1A}"/>
              </a:ext>
            </a:extLst>
          </p:cNvPr>
          <p:cNvSpPr>
            <a:spLocks noGrp="1"/>
          </p:cNvSpPr>
          <p:nvPr>
            <p:ph type="title"/>
          </p:nvPr>
        </p:nvSpPr>
        <p:spPr>
          <a:xfrm>
            <a:off x="553509" y="228600"/>
            <a:ext cx="10466916" cy="1320800"/>
          </a:xfrm>
        </p:spPr>
        <p:txBody>
          <a:bodyPr/>
          <a:lstStyle/>
          <a:p>
            <a:pPr algn="ctr"/>
            <a:r>
              <a:rPr kumimoji="0" lang="tr-TR" sz="2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Akdeniz Üniversitesi Hemşirelik Fakültesi Danışan Öğrenci Değerlendirme Formu Üniversite ve Fakülte imkanlarını kullanmaya ilişkin sorular</a:t>
            </a:r>
            <a:endParaRPr lang="tr-TR" dirty="0"/>
          </a:p>
        </p:txBody>
      </p:sp>
      <p:sp>
        <p:nvSpPr>
          <p:cNvPr id="3" name="İçerik Yer Tutucusu 2">
            <a:extLst>
              <a:ext uri="{FF2B5EF4-FFF2-40B4-BE49-F238E27FC236}">
                <a16:creationId xmlns:a16="http://schemas.microsoft.com/office/drawing/2014/main" id="{98891B69-C113-49CB-8398-2C4C1DFD97DE}"/>
              </a:ext>
            </a:extLst>
          </p:cNvPr>
          <p:cNvSpPr>
            <a:spLocks noGrp="1"/>
          </p:cNvSpPr>
          <p:nvPr>
            <p:ph idx="1"/>
          </p:nvPr>
        </p:nvSpPr>
        <p:spPr>
          <a:xfrm>
            <a:off x="677333" y="1290321"/>
            <a:ext cx="10466915" cy="4751042"/>
          </a:xfrm>
        </p:spPr>
        <p:txBody>
          <a:bodyPr>
            <a:normAutofit/>
          </a:bodyPr>
          <a:lstStyle/>
          <a:p>
            <a:pPr marL="0" indent="0" algn="ctr">
              <a:buNone/>
            </a:pPr>
            <a:r>
              <a:rPr lang="tr-TR" sz="2500" b="1" dirty="0">
                <a:solidFill>
                  <a:srgbClr val="C00000"/>
                </a:solidFill>
                <a:latin typeface="Calibri" panose="020F0502020204030204" pitchFamily="34" charset="0"/>
                <a:cs typeface="Calibri" panose="020F0502020204030204" pitchFamily="34" charset="0"/>
              </a:rPr>
              <a:t>Fakülte Yönetimi</a:t>
            </a:r>
          </a:p>
        </p:txBody>
      </p:sp>
      <p:sp>
        <p:nvSpPr>
          <p:cNvPr id="4" name="Veri Yer Tutucusu 3">
            <a:extLst>
              <a:ext uri="{FF2B5EF4-FFF2-40B4-BE49-F238E27FC236}">
                <a16:creationId xmlns:a16="http://schemas.microsoft.com/office/drawing/2014/main" id="{A11E9B47-1267-478C-93E7-C6C2881FDAC2}"/>
              </a:ext>
            </a:extLst>
          </p:cNvPr>
          <p:cNvSpPr>
            <a:spLocks noGrp="1"/>
          </p:cNvSpPr>
          <p:nvPr>
            <p:ph type="dt" sz="half" idx="10"/>
          </p:nvPr>
        </p:nvSpPr>
        <p:spPr/>
        <p:txBody>
          <a:bodyPr/>
          <a:lstStyle/>
          <a:p>
            <a:fld id="{7B44FD74-CE55-4992-B5C9-161D47A6CE6A}" type="datetime1">
              <a:rPr lang="tr-TR" smtClean="0"/>
              <a:t>12.03.2021</a:t>
            </a:fld>
            <a:endParaRPr lang="tr-TR"/>
          </a:p>
        </p:txBody>
      </p:sp>
      <p:sp>
        <p:nvSpPr>
          <p:cNvPr id="5" name="Slayt Numarası Yer Tutucusu 4">
            <a:extLst>
              <a:ext uri="{FF2B5EF4-FFF2-40B4-BE49-F238E27FC236}">
                <a16:creationId xmlns:a16="http://schemas.microsoft.com/office/drawing/2014/main" id="{409753D8-3D34-47B4-A94A-92E50D2981E3}"/>
              </a:ext>
            </a:extLst>
          </p:cNvPr>
          <p:cNvSpPr>
            <a:spLocks noGrp="1"/>
          </p:cNvSpPr>
          <p:nvPr>
            <p:ph type="sldNum" sz="quarter" idx="12"/>
          </p:nvPr>
        </p:nvSpPr>
        <p:spPr/>
        <p:txBody>
          <a:bodyPr/>
          <a:lstStyle/>
          <a:p>
            <a:fld id="{D5F95A43-2763-4C31-A130-22ED2A47608D}" type="slidenum">
              <a:rPr lang="tr-TR" smtClean="0"/>
              <a:t>42</a:t>
            </a:fld>
            <a:endParaRPr lang="tr-TR"/>
          </a:p>
        </p:txBody>
      </p:sp>
      <p:pic>
        <p:nvPicPr>
          <p:cNvPr id="6" name="Resim 5">
            <a:extLst>
              <a:ext uri="{FF2B5EF4-FFF2-40B4-BE49-F238E27FC236}">
                <a16:creationId xmlns:a16="http://schemas.microsoft.com/office/drawing/2014/main" id="{314195FB-EC3F-40A3-839C-AD3F021F577C}"/>
              </a:ext>
            </a:extLst>
          </p:cNvPr>
          <p:cNvPicPr>
            <a:picLocks noChangeAspect="1"/>
          </p:cNvPicPr>
          <p:nvPr/>
        </p:nvPicPr>
        <p:blipFill>
          <a:blip r:embed="rId2"/>
          <a:stretch>
            <a:fillRect/>
          </a:stretch>
        </p:blipFill>
        <p:spPr>
          <a:xfrm>
            <a:off x="4210150" y="1733703"/>
            <a:ext cx="3548180" cy="2517866"/>
          </a:xfrm>
          <a:prstGeom prst="rect">
            <a:avLst/>
          </a:prstGeom>
        </p:spPr>
      </p:pic>
      <p:pic>
        <p:nvPicPr>
          <p:cNvPr id="7" name="Resim 6">
            <a:extLst>
              <a:ext uri="{FF2B5EF4-FFF2-40B4-BE49-F238E27FC236}">
                <a16:creationId xmlns:a16="http://schemas.microsoft.com/office/drawing/2014/main" id="{AD94113F-4006-422D-B315-47EBEC9280E2}"/>
              </a:ext>
            </a:extLst>
          </p:cNvPr>
          <p:cNvPicPr>
            <a:picLocks noChangeAspect="1"/>
          </p:cNvPicPr>
          <p:nvPr/>
        </p:nvPicPr>
        <p:blipFill>
          <a:blip r:embed="rId3"/>
          <a:stretch>
            <a:fillRect/>
          </a:stretch>
        </p:blipFill>
        <p:spPr>
          <a:xfrm>
            <a:off x="1378624" y="3829216"/>
            <a:ext cx="3078747" cy="2274005"/>
          </a:xfrm>
          <a:prstGeom prst="rect">
            <a:avLst/>
          </a:prstGeom>
        </p:spPr>
      </p:pic>
      <p:pic>
        <p:nvPicPr>
          <p:cNvPr id="8" name="Resim 7">
            <a:extLst>
              <a:ext uri="{FF2B5EF4-FFF2-40B4-BE49-F238E27FC236}">
                <a16:creationId xmlns:a16="http://schemas.microsoft.com/office/drawing/2014/main" id="{15E7CCDC-7983-4F18-ADF8-063784DBDA51}"/>
              </a:ext>
            </a:extLst>
          </p:cNvPr>
          <p:cNvPicPr>
            <a:picLocks noChangeAspect="1"/>
          </p:cNvPicPr>
          <p:nvPr/>
        </p:nvPicPr>
        <p:blipFill>
          <a:blip r:embed="rId4"/>
          <a:stretch>
            <a:fillRect/>
          </a:stretch>
        </p:blipFill>
        <p:spPr>
          <a:xfrm>
            <a:off x="7205133" y="4003479"/>
            <a:ext cx="3392621" cy="2396450"/>
          </a:xfrm>
          <a:prstGeom prst="rect">
            <a:avLst/>
          </a:prstGeom>
        </p:spPr>
      </p:pic>
    </p:spTree>
    <p:extLst>
      <p:ext uri="{BB962C8B-B14F-4D97-AF65-F5344CB8AC3E}">
        <p14:creationId xmlns:p14="http://schemas.microsoft.com/office/powerpoint/2010/main" val="2407739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766090-03DE-45B6-A158-F80B785938B4}"/>
              </a:ext>
            </a:extLst>
          </p:cNvPr>
          <p:cNvSpPr>
            <a:spLocks noGrp="1"/>
          </p:cNvSpPr>
          <p:nvPr>
            <p:ph type="title"/>
          </p:nvPr>
        </p:nvSpPr>
        <p:spPr>
          <a:xfrm>
            <a:off x="601134" y="156238"/>
            <a:ext cx="11305116" cy="1320800"/>
          </a:xfrm>
        </p:spPr>
        <p:txBody>
          <a:bodyPr/>
          <a:lstStyle/>
          <a:p>
            <a:pPr algn="ctr"/>
            <a:r>
              <a:rPr kumimoji="0" lang="tr-TR" sz="2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Akdeniz Üniversitesi Hemşirelik Fakültesi Danışan Öğrenci Değerlendirme Formu Üniversite ve Fakülte imkanlarını kullanmaya ilişkin sorular</a:t>
            </a:r>
            <a:endParaRPr lang="tr-TR" dirty="0"/>
          </a:p>
        </p:txBody>
      </p:sp>
      <p:sp>
        <p:nvSpPr>
          <p:cNvPr id="3" name="İçerik Yer Tutucusu 2">
            <a:extLst>
              <a:ext uri="{FF2B5EF4-FFF2-40B4-BE49-F238E27FC236}">
                <a16:creationId xmlns:a16="http://schemas.microsoft.com/office/drawing/2014/main" id="{96F80911-C276-4F2A-9845-A19CF54C3B58}"/>
              </a:ext>
            </a:extLst>
          </p:cNvPr>
          <p:cNvSpPr>
            <a:spLocks noGrp="1"/>
          </p:cNvSpPr>
          <p:nvPr>
            <p:ph idx="1"/>
          </p:nvPr>
        </p:nvSpPr>
        <p:spPr>
          <a:xfrm>
            <a:off x="677333" y="1409701"/>
            <a:ext cx="4478349" cy="5114924"/>
          </a:xfrm>
        </p:spPr>
        <p:txBody>
          <a:bodyPr>
            <a:normAutofit/>
          </a:bodyPr>
          <a:lstStyle/>
          <a:p>
            <a:pPr marL="0" marR="0" lvl="0" indent="0"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sng"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Hemşirelik Esasları Anabilim Dalı</a:t>
            </a:r>
          </a:p>
          <a:p>
            <a:pPr marL="0" marR="0" lvl="0" indent="0"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Doç. Dr. Emine KOL (Anabilim Dalı Başkanı)                                                       </a:t>
            </a:r>
          </a:p>
          <a:p>
            <a:pPr marL="0" marR="0" lvl="0" indent="0"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Doç. Dr. Banu TERZİ</a:t>
            </a:r>
          </a:p>
          <a:p>
            <a:pPr marL="0" marR="0" lvl="0" indent="0"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Dr. </a:t>
            </a:r>
            <a:r>
              <a:rPr kumimoji="0" lang="tr-TR"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Öğr</a:t>
            </a: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Üyesi  Serpil İNCE</a:t>
            </a:r>
          </a:p>
          <a:p>
            <a:pPr marL="0" marR="0" lvl="0" indent="0"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Öğr</a:t>
            </a: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Gör. </a:t>
            </a:r>
            <a:r>
              <a:rPr kumimoji="0" lang="tr-TR"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Rabiye</a:t>
            </a: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DEMİR IŞIK</a:t>
            </a:r>
          </a:p>
          <a:p>
            <a:pPr marL="0" marR="0" lvl="0" indent="0"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Fatma DURSUN ERGEZEN </a:t>
            </a:r>
          </a:p>
          <a:p>
            <a:pPr marL="0" marR="0" lvl="0" indent="0"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Ayşegül DOĞDU KORKMAZ</a:t>
            </a:r>
          </a:p>
          <a:p>
            <a:pPr marL="0" marR="0" lvl="0" indent="0"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Hilal Gamze HAKBİLEN</a:t>
            </a:r>
          </a:p>
          <a:p>
            <a:pPr marL="0" marR="0" lvl="0" indent="0"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Ayşe YACAN KÖK</a:t>
            </a:r>
          </a:p>
          <a:p>
            <a:pPr marL="0" marR="0" lvl="0" indent="0"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Şefika DEDEMOĞLU </a:t>
            </a:r>
          </a:p>
          <a:p>
            <a:pPr marL="0" indent="0">
              <a:buNone/>
            </a:pPr>
            <a:endParaRPr lang="tr-TR" b="1" dirty="0"/>
          </a:p>
        </p:txBody>
      </p:sp>
      <p:sp>
        <p:nvSpPr>
          <p:cNvPr id="4" name="Veri Yer Tutucusu 3">
            <a:extLst>
              <a:ext uri="{FF2B5EF4-FFF2-40B4-BE49-F238E27FC236}">
                <a16:creationId xmlns:a16="http://schemas.microsoft.com/office/drawing/2014/main" id="{0A2960F2-E818-4D3E-9C25-69AC6CEFE389}"/>
              </a:ext>
            </a:extLst>
          </p:cNvPr>
          <p:cNvSpPr>
            <a:spLocks noGrp="1"/>
          </p:cNvSpPr>
          <p:nvPr>
            <p:ph type="dt" sz="half" idx="10"/>
          </p:nvPr>
        </p:nvSpPr>
        <p:spPr/>
        <p:txBody>
          <a:bodyPr/>
          <a:lstStyle/>
          <a:p>
            <a:fld id="{7B44FD74-CE55-4992-B5C9-161D47A6CE6A}" type="datetime1">
              <a:rPr lang="tr-TR" smtClean="0"/>
              <a:t>12.03.2021</a:t>
            </a:fld>
            <a:endParaRPr lang="tr-TR"/>
          </a:p>
        </p:txBody>
      </p:sp>
      <p:sp>
        <p:nvSpPr>
          <p:cNvPr id="5" name="Slayt Numarası Yer Tutucusu 4">
            <a:extLst>
              <a:ext uri="{FF2B5EF4-FFF2-40B4-BE49-F238E27FC236}">
                <a16:creationId xmlns:a16="http://schemas.microsoft.com/office/drawing/2014/main" id="{EA770E16-3F1D-4F6A-B7B6-2CFE3C359A25}"/>
              </a:ext>
            </a:extLst>
          </p:cNvPr>
          <p:cNvSpPr>
            <a:spLocks noGrp="1"/>
          </p:cNvSpPr>
          <p:nvPr>
            <p:ph type="sldNum" sz="quarter" idx="12"/>
          </p:nvPr>
        </p:nvSpPr>
        <p:spPr/>
        <p:txBody>
          <a:bodyPr/>
          <a:lstStyle/>
          <a:p>
            <a:fld id="{D5F95A43-2763-4C31-A130-22ED2A47608D}" type="slidenum">
              <a:rPr lang="tr-TR" smtClean="0"/>
              <a:t>43</a:t>
            </a:fld>
            <a:endParaRPr lang="tr-TR"/>
          </a:p>
        </p:txBody>
      </p:sp>
      <p:sp>
        <p:nvSpPr>
          <p:cNvPr id="6" name="Metin kutusu 5">
            <a:extLst>
              <a:ext uri="{FF2B5EF4-FFF2-40B4-BE49-F238E27FC236}">
                <a16:creationId xmlns:a16="http://schemas.microsoft.com/office/drawing/2014/main" id="{B66C59F5-F783-4C79-95A8-10156F84ABBC}"/>
              </a:ext>
            </a:extLst>
          </p:cNvPr>
          <p:cNvSpPr txBox="1"/>
          <p:nvPr/>
        </p:nvSpPr>
        <p:spPr>
          <a:xfrm>
            <a:off x="5231882" y="1220609"/>
            <a:ext cx="5096220" cy="519629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sng"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İç Hastalıkları Hemşireliği Anabilim Dalı </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Prof. Dr. Zeynep ÖZER (Anabilim Dalı Başkanı)</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Prof. Dr. Hicran  BEKTAŞ</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Dr. </a:t>
            </a:r>
            <a:r>
              <a:rPr kumimoji="0" lang="tr-TR"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Öğr</a:t>
            </a: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Üyesi  Fatma ARIKAN</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Dr. </a:t>
            </a:r>
            <a:r>
              <a:rPr kumimoji="0" lang="tr-TR"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Öğr</a:t>
            </a: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Üyesi Selma TURAN KAVRADIM</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Öğr</a:t>
            </a: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Gör. Dr. Semra GÜNDOĞDU</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Zeynep KARAKUŞ </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a:t>
            </a:r>
            <a:r>
              <a:rPr kumimoji="0" lang="tr-TR"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Ferya</a:t>
            </a: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ÇELİK</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Mediha SERT</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Merve YÜKSEL</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Müge ALTINIŞIK </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Nazlı ÖZTÜRK</a:t>
            </a:r>
          </a:p>
        </p:txBody>
      </p:sp>
    </p:spTree>
    <p:extLst>
      <p:ext uri="{BB962C8B-B14F-4D97-AF65-F5344CB8AC3E}">
        <p14:creationId xmlns:p14="http://schemas.microsoft.com/office/powerpoint/2010/main" val="798182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0C5FBC-1136-480D-B83D-56531C7EFD8A}"/>
              </a:ext>
            </a:extLst>
          </p:cNvPr>
          <p:cNvSpPr>
            <a:spLocks noGrp="1"/>
          </p:cNvSpPr>
          <p:nvPr>
            <p:ph type="title"/>
          </p:nvPr>
        </p:nvSpPr>
        <p:spPr>
          <a:xfrm>
            <a:off x="533929" y="156238"/>
            <a:ext cx="11124141" cy="1320800"/>
          </a:xfrm>
        </p:spPr>
        <p:txBody>
          <a:bodyPr/>
          <a:lstStyle/>
          <a:p>
            <a:pPr algn="ctr"/>
            <a:r>
              <a:rPr kumimoji="0" lang="tr-TR" sz="2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Akdeniz Üniversitesi Hemşirelik Fakültesi Danışan Öğrenci Değerlendirme Formu Üniversite ve Fakülte imkanlarını kullanmaya ilişkin sorular</a:t>
            </a:r>
            <a:endParaRPr lang="tr-TR" dirty="0"/>
          </a:p>
        </p:txBody>
      </p:sp>
      <p:sp>
        <p:nvSpPr>
          <p:cNvPr id="3" name="İçerik Yer Tutucusu 2">
            <a:extLst>
              <a:ext uri="{FF2B5EF4-FFF2-40B4-BE49-F238E27FC236}">
                <a16:creationId xmlns:a16="http://schemas.microsoft.com/office/drawing/2014/main" id="{FA31A327-0E35-4F8E-AFFD-D993F8FCDC6E}"/>
              </a:ext>
            </a:extLst>
          </p:cNvPr>
          <p:cNvSpPr>
            <a:spLocks noGrp="1"/>
          </p:cNvSpPr>
          <p:nvPr>
            <p:ph idx="1"/>
          </p:nvPr>
        </p:nvSpPr>
        <p:spPr>
          <a:xfrm>
            <a:off x="677334" y="1035893"/>
            <a:ext cx="4008966" cy="5665869"/>
          </a:xfrm>
        </p:spPr>
        <p:txBody>
          <a:bodyPr>
            <a:normAutofit/>
          </a:body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sng"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Cerrahi Hastalıkları Hemşireliği Anabilim Dalı </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Prof. Dr. Fatma CEBECİ (Anabilim Dalı Başkanı)</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Dr. </a:t>
            </a:r>
            <a:r>
              <a:rPr kumimoji="0" lang="tr-TR"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Öğr</a:t>
            </a: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Üyesi Nilgün AKSOY</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Dr. </a:t>
            </a:r>
            <a:r>
              <a:rPr kumimoji="0" lang="tr-TR"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Öğr</a:t>
            </a: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Üyesi Emine ÇATAL</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Dr. </a:t>
            </a:r>
            <a:r>
              <a:rPr kumimoji="0" lang="tr-TR"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Öğr</a:t>
            </a: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Üyesi Ebru KARAZEYBEK</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Damla SEÇKİN</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Cafer ÖZDEMİR</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Arzu TAT ÇATAL</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Büşra Nur TEMÜR</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Defne DİZLEK BAYRAKTAR</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Deniz TAŞDEMİR</a:t>
            </a:r>
          </a:p>
          <a:p>
            <a:pPr marL="0" indent="0">
              <a:buNone/>
            </a:pPr>
            <a:endParaRPr lang="tr-TR" b="1" dirty="0"/>
          </a:p>
        </p:txBody>
      </p:sp>
      <p:sp>
        <p:nvSpPr>
          <p:cNvPr id="4" name="Veri Yer Tutucusu 3">
            <a:extLst>
              <a:ext uri="{FF2B5EF4-FFF2-40B4-BE49-F238E27FC236}">
                <a16:creationId xmlns:a16="http://schemas.microsoft.com/office/drawing/2014/main" id="{F97A9220-B2F5-4311-8C13-A5216F969DED}"/>
              </a:ext>
            </a:extLst>
          </p:cNvPr>
          <p:cNvSpPr>
            <a:spLocks noGrp="1"/>
          </p:cNvSpPr>
          <p:nvPr>
            <p:ph type="dt" sz="half" idx="10"/>
          </p:nvPr>
        </p:nvSpPr>
        <p:spPr/>
        <p:txBody>
          <a:bodyPr/>
          <a:lstStyle/>
          <a:p>
            <a:fld id="{7B44FD74-CE55-4992-B5C9-161D47A6CE6A}" type="datetime1">
              <a:rPr lang="tr-TR" smtClean="0"/>
              <a:t>12.03.2021</a:t>
            </a:fld>
            <a:endParaRPr lang="tr-TR"/>
          </a:p>
        </p:txBody>
      </p:sp>
      <p:sp>
        <p:nvSpPr>
          <p:cNvPr id="5" name="Slayt Numarası Yer Tutucusu 4">
            <a:extLst>
              <a:ext uri="{FF2B5EF4-FFF2-40B4-BE49-F238E27FC236}">
                <a16:creationId xmlns:a16="http://schemas.microsoft.com/office/drawing/2014/main" id="{89665A88-8D34-496B-98EC-92C121EF874D}"/>
              </a:ext>
            </a:extLst>
          </p:cNvPr>
          <p:cNvSpPr>
            <a:spLocks noGrp="1"/>
          </p:cNvSpPr>
          <p:nvPr>
            <p:ph type="sldNum" sz="quarter" idx="12"/>
          </p:nvPr>
        </p:nvSpPr>
        <p:spPr/>
        <p:txBody>
          <a:bodyPr/>
          <a:lstStyle/>
          <a:p>
            <a:fld id="{D5F95A43-2763-4C31-A130-22ED2A47608D}" type="slidenum">
              <a:rPr lang="tr-TR" smtClean="0"/>
              <a:t>44</a:t>
            </a:fld>
            <a:endParaRPr lang="tr-TR"/>
          </a:p>
        </p:txBody>
      </p:sp>
      <p:sp>
        <p:nvSpPr>
          <p:cNvPr id="6" name="Metin kutusu 5">
            <a:extLst>
              <a:ext uri="{FF2B5EF4-FFF2-40B4-BE49-F238E27FC236}">
                <a16:creationId xmlns:a16="http://schemas.microsoft.com/office/drawing/2014/main" id="{BB4BD69D-5171-4B53-94B2-E2BFF0BD4C78}"/>
              </a:ext>
            </a:extLst>
          </p:cNvPr>
          <p:cNvSpPr txBox="1"/>
          <p:nvPr/>
        </p:nvSpPr>
        <p:spPr>
          <a:xfrm>
            <a:off x="4829705" y="1035893"/>
            <a:ext cx="6828365" cy="58067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sng"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Doğum ve Kadın Hastalıkları Hemşireliği Anabilim Dalı </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Prof. Dr. Kamile KABUKCUOĞLU (Anabilim Dalı Başkanı)</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Doç. Dr. Hatice YANGIN</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Doç.Dr</a:t>
            </a: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İlkay BOZ</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Doç. Dr. Öznur KÖRÜKCÜ</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Dr. </a:t>
            </a:r>
            <a:r>
              <a:rPr kumimoji="0" lang="tr-TR"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Öğr</a:t>
            </a: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Üyesi Nurcan KIRCA</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Öğr</a:t>
            </a: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Gör. Dr. Gülşen AK SÖZER</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Öğr</a:t>
            </a: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Gör. Gonca KAZANCI KUŞOĞLU</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Öğr</a:t>
            </a: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Gör. Nilüfer TOK YANIK</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Arzu AKPINAR</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Ayşe DELİKTAŞ DEMİRCİ </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Mehtap DEMİR AKGÜN</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Merve KOÇHAN</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Meltem ÖZKAYA</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Hatice GÜDÜL </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Esra ŞAHİNER</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Meryem ÖNGEN</a:t>
            </a:r>
          </a:p>
        </p:txBody>
      </p:sp>
    </p:spTree>
    <p:extLst>
      <p:ext uri="{BB962C8B-B14F-4D97-AF65-F5344CB8AC3E}">
        <p14:creationId xmlns:p14="http://schemas.microsoft.com/office/powerpoint/2010/main" val="3443375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C108A5-242A-4287-8D4C-EFDA0E4CE72E}"/>
              </a:ext>
            </a:extLst>
          </p:cNvPr>
          <p:cNvSpPr>
            <a:spLocks noGrp="1"/>
          </p:cNvSpPr>
          <p:nvPr>
            <p:ph type="title"/>
          </p:nvPr>
        </p:nvSpPr>
        <p:spPr>
          <a:xfrm>
            <a:off x="353483" y="156238"/>
            <a:ext cx="11238441" cy="1320800"/>
          </a:xfrm>
        </p:spPr>
        <p:txBody>
          <a:bodyPr/>
          <a:lstStyle/>
          <a:p>
            <a:pPr algn="ctr"/>
            <a:r>
              <a:rPr kumimoji="0" lang="tr-TR" sz="2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Akdeniz Üniversitesi Hemşirelik Fakültesi Danışan Öğrenci Değerlendirme Formu Üniversite ve Fakülte imkanlarını kullanmaya ilişkin sorular</a:t>
            </a:r>
            <a:endParaRPr lang="tr-TR" dirty="0"/>
          </a:p>
        </p:txBody>
      </p:sp>
      <p:sp>
        <p:nvSpPr>
          <p:cNvPr id="3" name="İçerik Yer Tutucusu 2">
            <a:extLst>
              <a:ext uri="{FF2B5EF4-FFF2-40B4-BE49-F238E27FC236}">
                <a16:creationId xmlns:a16="http://schemas.microsoft.com/office/drawing/2014/main" id="{C7B230F8-C240-4C9C-8AA5-9AA8E67F4779}"/>
              </a:ext>
            </a:extLst>
          </p:cNvPr>
          <p:cNvSpPr>
            <a:spLocks noGrp="1"/>
          </p:cNvSpPr>
          <p:nvPr>
            <p:ph idx="1"/>
          </p:nvPr>
        </p:nvSpPr>
        <p:spPr>
          <a:xfrm>
            <a:off x="677334" y="1323975"/>
            <a:ext cx="3818466" cy="5377787"/>
          </a:xfrm>
        </p:spPr>
        <p:txBody>
          <a:bodyPr>
            <a:normAutofit fontScale="40000" lnSpcReduction="20000"/>
          </a:body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4300" b="1" i="0" u="sng"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Çocuk Sağlığı ve Hastalıkları Hemşireliği Anabilim Dalı</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43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Prof. Dr. Emine EFE (Anabilim Dalı Başkanı)</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43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Prof. Dr. Ayşegül İŞLER DALGIÇ</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43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Dr. </a:t>
            </a:r>
            <a:r>
              <a:rPr kumimoji="0" lang="tr-TR" sz="43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Öğr</a:t>
            </a:r>
            <a:r>
              <a:rPr kumimoji="0" lang="tr-TR" sz="43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Üyesi </a:t>
            </a:r>
            <a:r>
              <a:rPr kumimoji="0" lang="tr-TR" sz="43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Sevcan</a:t>
            </a:r>
            <a:r>
              <a:rPr kumimoji="0" lang="tr-TR" sz="43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ATAY TURAN</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43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Öğr</a:t>
            </a:r>
            <a:r>
              <a:rPr kumimoji="0" lang="tr-TR" sz="43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Gör. Süreyya SARVAN</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43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Dr. Ayla KAYA</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43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Şule ÇİFTCİOĞLU</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43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Yahya ERGEZEN</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43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Mustafa Volkan DÜZGÜN</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43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Halil İbrahim TAŞDEMİR</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43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Nimet KARATAŞ</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43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Meltem GÜRCAN</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43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Zahide İYİ </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43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Uğur GÜL </a:t>
            </a:r>
          </a:p>
          <a:p>
            <a:pPr marL="0" indent="0">
              <a:buNone/>
            </a:pPr>
            <a:endParaRPr lang="tr-TR" b="1" dirty="0"/>
          </a:p>
        </p:txBody>
      </p:sp>
      <p:sp>
        <p:nvSpPr>
          <p:cNvPr id="4" name="Veri Yer Tutucusu 3">
            <a:extLst>
              <a:ext uri="{FF2B5EF4-FFF2-40B4-BE49-F238E27FC236}">
                <a16:creationId xmlns:a16="http://schemas.microsoft.com/office/drawing/2014/main" id="{B6C7AD96-6FAC-4B23-8E24-8FE6AEF69718}"/>
              </a:ext>
            </a:extLst>
          </p:cNvPr>
          <p:cNvSpPr>
            <a:spLocks noGrp="1"/>
          </p:cNvSpPr>
          <p:nvPr>
            <p:ph type="dt" sz="half" idx="10"/>
          </p:nvPr>
        </p:nvSpPr>
        <p:spPr/>
        <p:txBody>
          <a:bodyPr/>
          <a:lstStyle/>
          <a:p>
            <a:fld id="{7B44FD74-CE55-4992-B5C9-161D47A6CE6A}" type="datetime1">
              <a:rPr lang="tr-TR" smtClean="0"/>
              <a:t>12.03.2021</a:t>
            </a:fld>
            <a:endParaRPr lang="tr-TR"/>
          </a:p>
        </p:txBody>
      </p:sp>
      <p:sp>
        <p:nvSpPr>
          <p:cNvPr id="5" name="Slayt Numarası Yer Tutucusu 4">
            <a:extLst>
              <a:ext uri="{FF2B5EF4-FFF2-40B4-BE49-F238E27FC236}">
                <a16:creationId xmlns:a16="http://schemas.microsoft.com/office/drawing/2014/main" id="{40037E0F-5E05-47E0-9B7C-B9E59181B967}"/>
              </a:ext>
            </a:extLst>
          </p:cNvPr>
          <p:cNvSpPr>
            <a:spLocks noGrp="1"/>
          </p:cNvSpPr>
          <p:nvPr>
            <p:ph type="sldNum" sz="quarter" idx="12"/>
          </p:nvPr>
        </p:nvSpPr>
        <p:spPr/>
        <p:txBody>
          <a:bodyPr/>
          <a:lstStyle/>
          <a:p>
            <a:fld id="{D5F95A43-2763-4C31-A130-22ED2A47608D}" type="slidenum">
              <a:rPr lang="tr-TR" smtClean="0"/>
              <a:t>45</a:t>
            </a:fld>
            <a:endParaRPr lang="tr-TR"/>
          </a:p>
        </p:txBody>
      </p:sp>
      <p:sp>
        <p:nvSpPr>
          <p:cNvPr id="6" name="Metin kutusu 5">
            <a:extLst>
              <a:ext uri="{FF2B5EF4-FFF2-40B4-BE49-F238E27FC236}">
                <a16:creationId xmlns:a16="http://schemas.microsoft.com/office/drawing/2014/main" id="{BD570265-7A08-4243-B635-E2129C8EC2AD}"/>
              </a:ext>
            </a:extLst>
          </p:cNvPr>
          <p:cNvSpPr txBox="1"/>
          <p:nvPr/>
        </p:nvSpPr>
        <p:spPr>
          <a:xfrm>
            <a:off x="5333113" y="1368802"/>
            <a:ext cx="3257550" cy="24365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700" b="1" i="0" u="sng"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Hemşirelikte Yönetim Anabilim Dalı</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7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Doç. Dr. Filiz KANTEK (Anabilim Dalı Başkanı)</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700" b="1" i="0"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Dr. </a:t>
            </a:r>
            <a:r>
              <a:rPr kumimoji="0" lang="tr-TR" sz="1700" b="1" i="0"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Öğr</a:t>
            </a:r>
            <a:r>
              <a:rPr kumimoji="0" lang="tr-TR" sz="1700" b="1" i="0"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Üyesi Nezaket YILDIRIM</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7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Öğr</a:t>
            </a:r>
            <a:r>
              <a:rPr kumimoji="0" lang="tr-TR" sz="17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Gör. İlkay KAVLA</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17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Hande YEŞİLBAŞ</a:t>
            </a:r>
          </a:p>
        </p:txBody>
      </p:sp>
    </p:spTree>
    <p:extLst>
      <p:ext uri="{BB962C8B-B14F-4D97-AF65-F5344CB8AC3E}">
        <p14:creationId xmlns:p14="http://schemas.microsoft.com/office/powerpoint/2010/main" val="2359637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113299-E444-4BE0-8AC5-31BD9E2CE0D6}"/>
              </a:ext>
            </a:extLst>
          </p:cNvPr>
          <p:cNvSpPr>
            <a:spLocks noGrp="1"/>
          </p:cNvSpPr>
          <p:nvPr>
            <p:ph type="title"/>
          </p:nvPr>
        </p:nvSpPr>
        <p:spPr>
          <a:xfrm>
            <a:off x="654935" y="156238"/>
            <a:ext cx="11162241" cy="1320800"/>
          </a:xfrm>
        </p:spPr>
        <p:txBody>
          <a:bodyPr/>
          <a:lstStyle/>
          <a:p>
            <a:pPr algn="ctr"/>
            <a:r>
              <a:rPr kumimoji="0" lang="tr-TR" sz="2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Akdeniz Üniversitesi Hemşirelik Fakültesi Danışan Öğrenci Değerlendirme Formu Üniversite ve Fakülte imkanlarını kullanmaya ilişkin sorular</a:t>
            </a:r>
            <a:endParaRPr lang="tr-TR" dirty="0"/>
          </a:p>
        </p:txBody>
      </p:sp>
      <p:sp>
        <p:nvSpPr>
          <p:cNvPr id="3" name="İçerik Yer Tutucusu 2">
            <a:extLst>
              <a:ext uri="{FF2B5EF4-FFF2-40B4-BE49-F238E27FC236}">
                <a16:creationId xmlns:a16="http://schemas.microsoft.com/office/drawing/2014/main" id="{18C51D6B-51F5-405C-9CE4-D7DA03961C86}"/>
              </a:ext>
            </a:extLst>
          </p:cNvPr>
          <p:cNvSpPr>
            <a:spLocks noGrp="1"/>
          </p:cNvSpPr>
          <p:nvPr>
            <p:ph idx="1"/>
          </p:nvPr>
        </p:nvSpPr>
        <p:spPr>
          <a:xfrm>
            <a:off x="677334" y="1238251"/>
            <a:ext cx="4713816" cy="5346530"/>
          </a:xfrm>
        </p:spPr>
        <p:txBody>
          <a:bodyPr>
            <a:normAutofit fontScale="85000" lnSpcReduction="20000"/>
          </a:body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400" b="1" i="0" u="sng"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Psikiyatri Hemşireliği Anabilim Dalı </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Prof. Dr. Kadriye BULDUKOĞLU (Anabilim Dalı Başkanı)</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Doç. Dr. Kerime BADEMLİ</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Dr. </a:t>
            </a:r>
            <a:r>
              <a:rPr kumimoji="0" lang="tr-TR" sz="2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Öğr</a:t>
            </a:r>
            <a:r>
              <a:rPr kumimoji="0" lang="tr-TR" sz="2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Üyesi  Saliha HALLAÇ</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Dr. </a:t>
            </a:r>
            <a:r>
              <a:rPr kumimoji="0" lang="tr-TR" sz="2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Öğr</a:t>
            </a:r>
            <a:r>
              <a:rPr kumimoji="0" lang="tr-TR" sz="2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Üyesi İlkay KESER</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Dr. </a:t>
            </a:r>
            <a:r>
              <a:rPr kumimoji="0" lang="tr-TR" sz="2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Öğr</a:t>
            </a:r>
            <a:r>
              <a:rPr kumimoji="0" lang="tr-TR" sz="2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Üyesi Dudu KARAKAYA</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Öğr</a:t>
            </a:r>
            <a:r>
              <a:rPr kumimoji="0" lang="tr-TR" sz="2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Gör. Yağmur ÇOLAK YILMAZER</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Sultan TAŞ BORA</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Ahmet GÖKTAŞ</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Sibel ÇAYNAK</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Yeliz KARAÇAR</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Esra ÇELİK</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Arif ÖZPARLAK</a:t>
            </a:r>
          </a:p>
          <a:p>
            <a:endParaRPr lang="tr-TR" b="1" dirty="0"/>
          </a:p>
        </p:txBody>
      </p:sp>
      <p:sp>
        <p:nvSpPr>
          <p:cNvPr id="4" name="Veri Yer Tutucusu 3">
            <a:extLst>
              <a:ext uri="{FF2B5EF4-FFF2-40B4-BE49-F238E27FC236}">
                <a16:creationId xmlns:a16="http://schemas.microsoft.com/office/drawing/2014/main" id="{3A8615BB-26C5-464B-8C8D-C32D84B3299A}"/>
              </a:ext>
            </a:extLst>
          </p:cNvPr>
          <p:cNvSpPr>
            <a:spLocks noGrp="1"/>
          </p:cNvSpPr>
          <p:nvPr>
            <p:ph type="dt" sz="half" idx="10"/>
          </p:nvPr>
        </p:nvSpPr>
        <p:spPr/>
        <p:txBody>
          <a:bodyPr/>
          <a:lstStyle/>
          <a:p>
            <a:fld id="{7B44FD74-CE55-4992-B5C9-161D47A6CE6A}" type="datetime1">
              <a:rPr lang="tr-TR" smtClean="0"/>
              <a:t>12.03.2021</a:t>
            </a:fld>
            <a:endParaRPr lang="tr-TR"/>
          </a:p>
        </p:txBody>
      </p:sp>
      <p:sp>
        <p:nvSpPr>
          <p:cNvPr id="5" name="Slayt Numarası Yer Tutucusu 4">
            <a:extLst>
              <a:ext uri="{FF2B5EF4-FFF2-40B4-BE49-F238E27FC236}">
                <a16:creationId xmlns:a16="http://schemas.microsoft.com/office/drawing/2014/main" id="{5B4EEDDA-C834-42C9-B318-3412E60B708F}"/>
              </a:ext>
            </a:extLst>
          </p:cNvPr>
          <p:cNvSpPr>
            <a:spLocks noGrp="1"/>
          </p:cNvSpPr>
          <p:nvPr>
            <p:ph type="sldNum" sz="quarter" idx="12"/>
          </p:nvPr>
        </p:nvSpPr>
        <p:spPr/>
        <p:txBody>
          <a:bodyPr/>
          <a:lstStyle/>
          <a:p>
            <a:fld id="{D5F95A43-2763-4C31-A130-22ED2A47608D}" type="slidenum">
              <a:rPr lang="tr-TR" smtClean="0"/>
              <a:t>46</a:t>
            </a:fld>
            <a:endParaRPr lang="tr-TR"/>
          </a:p>
        </p:txBody>
      </p:sp>
      <p:sp>
        <p:nvSpPr>
          <p:cNvPr id="6" name="Metin kutusu 5">
            <a:extLst>
              <a:ext uri="{FF2B5EF4-FFF2-40B4-BE49-F238E27FC236}">
                <a16:creationId xmlns:a16="http://schemas.microsoft.com/office/drawing/2014/main" id="{76E78F07-3D46-4420-9825-7435C37FBE95}"/>
              </a:ext>
            </a:extLst>
          </p:cNvPr>
          <p:cNvSpPr txBox="1"/>
          <p:nvPr/>
        </p:nvSpPr>
        <p:spPr>
          <a:xfrm>
            <a:off x="5705476" y="1152525"/>
            <a:ext cx="6610350" cy="57708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sng"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Halk Sağlığı Hemşireliği Anabilim Dalı </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Prof. Dr. Sebahat GÖZÜM (Anabilim Dalı Başkanı)</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Prof. Dr. Selma ÖNCEL</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Doç. Dr. Üyesi Ayla TUZCU</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Dr. </a:t>
            </a:r>
            <a:r>
              <a:rPr kumimoji="0" lang="tr-TR" sz="2000" b="1" i="0"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Öğr</a:t>
            </a:r>
            <a:r>
              <a:rPr kumimoji="0" lang="tr-TR" sz="2000" b="1" i="0"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Üyesi Arzu AKCAN</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Dr. </a:t>
            </a:r>
            <a:r>
              <a:rPr kumimoji="0" lang="tr-TR"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Öğr</a:t>
            </a: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Üyesi Ayşe MEYDANLIOĞLU</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Dr. </a:t>
            </a:r>
            <a:r>
              <a:rPr kumimoji="0" lang="tr-TR"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Öğr</a:t>
            </a: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Üyesi Leyla MUSLU</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Dr. </a:t>
            </a:r>
            <a:r>
              <a:rPr kumimoji="0" lang="tr-TR"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Öğr</a:t>
            </a: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Üyesi Ayşegül ILGAZ</a:t>
            </a: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hlinkClick r:id="rId2"/>
              </a:rPr>
              <a:t> </a:t>
            </a:r>
            <a:endPar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Öğr</a:t>
            </a: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Gör. Kadriye AYDEMİR</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Ayşe DAĞISTAN AKGÖZ</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Ercan ASİ</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tr-T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Arş. Gör. Merve İPEK ŞIKLAROĞLU</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tr-TR" sz="2900" b="1" i="0" u="sng" strike="noStrike" kern="1200" cap="none" spc="0" normalizeH="0" baseline="0" noProof="0" dirty="0">
              <a:ln>
                <a:noFill/>
              </a:ln>
              <a:solidFill>
                <a:srgbClr val="C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98888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208864-88C9-4058-87A7-E7F98022BDFA}"/>
              </a:ext>
            </a:extLst>
          </p:cNvPr>
          <p:cNvSpPr>
            <a:spLocks noGrp="1"/>
          </p:cNvSpPr>
          <p:nvPr>
            <p:ph type="title"/>
          </p:nvPr>
        </p:nvSpPr>
        <p:spPr>
          <a:xfrm>
            <a:off x="448733" y="295275"/>
            <a:ext cx="11066991" cy="1320800"/>
          </a:xfrm>
        </p:spPr>
        <p:txBody>
          <a:bodyPr/>
          <a:lstStyle/>
          <a:p>
            <a:pPr algn="ctr"/>
            <a:r>
              <a:rPr kumimoji="0" lang="tr-TR" sz="2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Akdeniz Üniversitesi Hemşirelik Fakültesi Danışan Öğrenci Değerlendirme Formu Üniversite ve Fakülte imkanlarını kullanmaya ilişkin sorular</a:t>
            </a:r>
            <a:endParaRPr lang="tr-TR" dirty="0"/>
          </a:p>
        </p:txBody>
      </p:sp>
      <p:sp>
        <p:nvSpPr>
          <p:cNvPr id="3" name="İçerik Yer Tutucusu 2">
            <a:extLst>
              <a:ext uri="{FF2B5EF4-FFF2-40B4-BE49-F238E27FC236}">
                <a16:creationId xmlns:a16="http://schemas.microsoft.com/office/drawing/2014/main" id="{6B917610-106B-415A-A0AC-C66AD4AFFDAF}"/>
              </a:ext>
            </a:extLst>
          </p:cNvPr>
          <p:cNvSpPr>
            <a:spLocks noGrp="1"/>
          </p:cNvSpPr>
          <p:nvPr>
            <p:ph idx="1"/>
          </p:nvPr>
        </p:nvSpPr>
        <p:spPr>
          <a:xfrm>
            <a:off x="448733" y="1209675"/>
            <a:ext cx="5647267" cy="5467350"/>
          </a:xfrm>
        </p:spPr>
        <p:txBody>
          <a:bodyPr>
            <a:normAutofit fontScale="25000" lnSpcReduction="20000"/>
          </a:bodyPr>
          <a:lstStyle/>
          <a:p>
            <a:pPr marL="0" marR="0" lvl="0" indent="0" algn="l" defTabSz="457200" rtl="0" eaLnBrk="1" fontAlgn="auto" latinLnBrk="0" hangingPunct="1">
              <a:lnSpc>
                <a:spcPct val="120000"/>
              </a:lnSpc>
              <a:spcBef>
                <a:spcPts val="600"/>
              </a:spcBef>
              <a:spcAft>
                <a:spcPts val="0"/>
              </a:spcAft>
              <a:buClr>
                <a:srgbClr val="90C226"/>
              </a:buClr>
              <a:buSzPct val="80000"/>
              <a:buFont typeface="Wingdings 3" charset="2"/>
              <a:buNone/>
              <a:tabLst/>
              <a:defRPr/>
            </a:pPr>
            <a:r>
              <a:rPr kumimoji="0" lang="tr-TR" sz="5600" b="1" i="0" u="sng"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FAKÜLTE SEKRETERİ</a:t>
            </a:r>
            <a:r>
              <a:rPr kumimoji="0" lang="tr-TR" sz="5600" b="1" i="0"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p>
          <a:p>
            <a:pPr marL="0" marR="0" lvl="0" indent="0" algn="l" defTabSz="457200" rtl="0" eaLnBrk="1" fontAlgn="auto" latinLnBrk="0" hangingPunct="1">
              <a:lnSpc>
                <a:spcPct val="120000"/>
              </a:lnSpc>
              <a:spcBef>
                <a:spcPts val="600"/>
              </a:spcBef>
              <a:spcAft>
                <a:spcPts val="0"/>
              </a:spcAft>
              <a:buClr>
                <a:srgbClr val="90C226"/>
              </a:buClr>
              <a:buSzPct val="80000"/>
              <a:buFont typeface="Wingdings 3" charset="2"/>
              <a:buNone/>
              <a:tabLst/>
              <a:defRPr/>
            </a:pPr>
            <a:r>
              <a:rPr kumimoji="0" lang="tr-TR" sz="5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Fak. Sek. Sevgi KORTEL</a:t>
            </a:r>
          </a:p>
          <a:p>
            <a:pPr marL="0" marR="0" lvl="0" indent="0" algn="l" defTabSz="457200" rtl="0" eaLnBrk="1" fontAlgn="auto" latinLnBrk="0" hangingPunct="1">
              <a:lnSpc>
                <a:spcPct val="120000"/>
              </a:lnSpc>
              <a:spcBef>
                <a:spcPts val="600"/>
              </a:spcBef>
              <a:spcAft>
                <a:spcPts val="0"/>
              </a:spcAft>
              <a:buClr>
                <a:srgbClr val="90C226"/>
              </a:buClr>
              <a:buSzPct val="80000"/>
              <a:buFont typeface="Wingdings 3" charset="2"/>
              <a:buNone/>
              <a:tabLst/>
              <a:defRPr/>
            </a:pPr>
            <a:r>
              <a:rPr kumimoji="0" lang="tr-TR" sz="5600" b="1" i="0" u="sng"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ÖZEL KALEM	</a:t>
            </a:r>
          </a:p>
          <a:p>
            <a:pPr marL="0" marR="0" lvl="0" indent="0" algn="l" defTabSz="457200" rtl="0" eaLnBrk="1" fontAlgn="auto" latinLnBrk="0" hangingPunct="1">
              <a:lnSpc>
                <a:spcPct val="120000"/>
              </a:lnSpc>
              <a:spcBef>
                <a:spcPts val="600"/>
              </a:spcBef>
              <a:spcAft>
                <a:spcPts val="0"/>
              </a:spcAft>
              <a:buClr>
                <a:srgbClr val="90C226"/>
              </a:buClr>
              <a:buSzPct val="80000"/>
              <a:buFont typeface="Wingdings 3" charset="2"/>
              <a:buNone/>
              <a:tabLst/>
              <a:defRPr/>
            </a:pPr>
            <a:r>
              <a:rPr kumimoji="0" lang="tr-TR" sz="5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Aslı DÖLEK	</a:t>
            </a:r>
          </a:p>
          <a:p>
            <a:pPr marL="0" marR="0" lvl="0" indent="0" algn="l" defTabSz="457200" rtl="0" eaLnBrk="1" fontAlgn="auto" latinLnBrk="0" hangingPunct="1">
              <a:lnSpc>
                <a:spcPct val="120000"/>
              </a:lnSpc>
              <a:spcBef>
                <a:spcPts val="600"/>
              </a:spcBef>
              <a:spcAft>
                <a:spcPts val="0"/>
              </a:spcAft>
              <a:buClr>
                <a:srgbClr val="90C226"/>
              </a:buClr>
              <a:buSzPct val="80000"/>
              <a:buFont typeface="Wingdings 3" charset="2"/>
              <a:buNone/>
              <a:tabLst/>
              <a:defRPr/>
            </a:pPr>
            <a:r>
              <a:rPr kumimoji="0" lang="tr-TR" sz="5600" b="1" i="0" u="sng"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ÖĞRENCİ İŞLERİ</a:t>
            </a:r>
            <a:r>
              <a:rPr kumimoji="0" lang="tr-TR" sz="5600" b="1" i="0"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p>
          <a:p>
            <a:pPr marL="0" marR="0" lvl="0" indent="0" algn="l" defTabSz="457200" rtl="0" eaLnBrk="1" fontAlgn="auto" latinLnBrk="0" hangingPunct="1">
              <a:lnSpc>
                <a:spcPct val="120000"/>
              </a:lnSpc>
              <a:spcBef>
                <a:spcPts val="600"/>
              </a:spcBef>
              <a:spcAft>
                <a:spcPts val="0"/>
              </a:spcAft>
              <a:buClr>
                <a:srgbClr val="90C226"/>
              </a:buClr>
              <a:buSzPct val="80000"/>
              <a:buFont typeface="Wingdings 3" charset="2"/>
              <a:buNone/>
              <a:tabLst/>
              <a:defRPr/>
            </a:pPr>
            <a:r>
              <a:rPr kumimoji="0" lang="tr-TR" sz="5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Nevin TERCAN	</a:t>
            </a:r>
          </a:p>
          <a:p>
            <a:pPr marL="0" marR="0" lvl="0" indent="0" algn="l" defTabSz="457200" rtl="0" eaLnBrk="1" fontAlgn="auto" latinLnBrk="0" hangingPunct="1">
              <a:lnSpc>
                <a:spcPct val="120000"/>
              </a:lnSpc>
              <a:spcBef>
                <a:spcPts val="600"/>
              </a:spcBef>
              <a:spcAft>
                <a:spcPts val="0"/>
              </a:spcAft>
              <a:buClr>
                <a:srgbClr val="90C226"/>
              </a:buClr>
              <a:buSzPct val="80000"/>
              <a:buFont typeface="Wingdings 3" charset="2"/>
              <a:buNone/>
              <a:tabLst/>
              <a:defRPr/>
            </a:pPr>
            <a:r>
              <a:rPr kumimoji="0" lang="tr-TR" sz="5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Sercan TOPRAK	</a:t>
            </a:r>
          </a:p>
          <a:p>
            <a:pPr marL="0" marR="0" lvl="0" indent="0" algn="l" defTabSz="457200" rtl="0" eaLnBrk="1" fontAlgn="auto" latinLnBrk="0" hangingPunct="1">
              <a:lnSpc>
                <a:spcPct val="120000"/>
              </a:lnSpc>
              <a:spcBef>
                <a:spcPts val="600"/>
              </a:spcBef>
              <a:spcAft>
                <a:spcPts val="0"/>
              </a:spcAft>
              <a:buClr>
                <a:srgbClr val="90C226"/>
              </a:buClr>
              <a:buSzPct val="80000"/>
              <a:buFont typeface="Wingdings 3" charset="2"/>
              <a:buNone/>
              <a:tabLst/>
              <a:defRPr/>
            </a:pPr>
            <a:r>
              <a:rPr kumimoji="0" lang="tr-TR" sz="5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Haluk BEYTEKİN	</a:t>
            </a:r>
          </a:p>
          <a:p>
            <a:pPr marL="0" marR="0" lvl="0" indent="0" algn="l" defTabSz="457200" rtl="0" eaLnBrk="1" fontAlgn="auto" latinLnBrk="0" hangingPunct="1">
              <a:lnSpc>
                <a:spcPct val="120000"/>
              </a:lnSpc>
              <a:spcBef>
                <a:spcPts val="600"/>
              </a:spcBef>
              <a:spcAft>
                <a:spcPts val="0"/>
              </a:spcAft>
              <a:buClr>
                <a:srgbClr val="90C226"/>
              </a:buClr>
              <a:buSzPct val="80000"/>
              <a:buFont typeface="Wingdings 3" charset="2"/>
              <a:buNone/>
              <a:tabLst/>
              <a:defRPr/>
            </a:pPr>
            <a:r>
              <a:rPr kumimoji="0" lang="tr-TR" sz="5600" b="1" i="0" u="sng"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EĞİTİM-ÖĞRETİM VE SINAV KOORDİNATÖRÜ</a:t>
            </a:r>
            <a:r>
              <a:rPr kumimoji="0" lang="tr-TR" sz="5600" b="1" i="0"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p>
          <a:p>
            <a:pPr marL="0" marR="0" lvl="0" indent="0" algn="l" defTabSz="457200" rtl="0" eaLnBrk="1" fontAlgn="auto" latinLnBrk="0" hangingPunct="1">
              <a:lnSpc>
                <a:spcPct val="120000"/>
              </a:lnSpc>
              <a:spcBef>
                <a:spcPts val="600"/>
              </a:spcBef>
              <a:spcAft>
                <a:spcPts val="0"/>
              </a:spcAft>
              <a:buClr>
                <a:srgbClr val="90C226"/>
              </a:buClr>
              <a:buSzPct val="80000"/>
              <a:buFont typeface="Wingdings 3" charset="2"/>
              <a:buNone/>
              <a:tabLst/>
              <a:defRPr/>
            </a:pPr>
            <a:r>
              <a:rPr kumimoji="0" lang="tr-TR" sz="5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Musa KUTLU	</a:t>
            </a:r>
          </a:p>
          <a:p>
            <a:pPr marL="0" marR="0" lvl="0" indent="0" algn="l" defTabSz="457200" rtl="0" eaLnBrk="1" fontAlgn="auto" latinLnBrk="0" hangingPunct="1">
              <a:lnSpc>
                <a:spcPct val="120000"/>
              </a:lnSpc>
              <a:spcBef>
                <a:spcPts val="600"/>
              </a:spcBef>
              <a:spcAft>
                <a:spcPts val="0"/>
              </a:spcAft>
              <a:buClr>
                <a:srgbClr val="90C226"/>
              </a:buClr>
              <a:buSzPct val="80000"/>
              <a:buFont typeface="Wingdings 3" charset="2"/>
              <a:buNone/>
              <a:tabLst/>
              <a:defRPr/>
            </a:pPr>
            <a:r>
              <a:rPr kumimoji="0" lang="tr-TR" sz="5600" b="1" i="0" u="sng"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LİSANSÜSTÜ EĞİTİM ÖĞR. İŞL.</a:t>
            </a:r>
            <a:r>
              <a:rPr kumimoji="0" lang="tr-TR" sz="5600" b="1" i="0"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p>
          <a:p>
            <a:pPr marL="0" marR="0" lvl="0" indent="0" algn="l" defTabSz="457200" rtl="0" eaLnBrk="1" fontAlgn="auto" latinLnBrk="0" hangingPunct="1">
              <a:lnSpc>
                <a:spcPct val="120000"/>
              </a:lnSpc>
              <a:spcBef>
                <a:spcPts val="600"/>
              </a:spcBef>
              <a:spcAft>
                <a:spcPts val="0"/>
              </a:spcAft>
              <a:buClr>
                <a:srgbClr val="90C226"/>
              </a:buClr>
              <a:buSzPct val="80000"/>
              <a:buFont typeface="Wingdings 3" charset="2"/>
              <a:buNone/>
              <a:tabLst/>
              <a:defRPr/>
            </a:pPr>
            <a:r>
              <a:rPr kumimoji="0" lang="tr-TR" sz="5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Erhan ŞİMŞEK	</a:t>
            </a:r>
          </a:p>
          <a:p>
            <a:pPr marL="0" marR="0" lvl="0" indent="0" algn="l" defTabSz="457200" rtl="0" eaLnBrk="1" fontAlgn="auto" latinLnBrk="0" hangingPunct="1">
              <a:lnSpc>
                <a:spcPct val="120000"/>
              </a:lnSpc>
              <a:spcBef>
                <a:spcPts val="600"/>
              </a:spcBef>
              <a:spcAft>
                <a:spcPts val="0"/>
              </a:spcAft>
              <a:buClr>
                <a:srgbClr val="90C226"/>
              </a:buClr>
              <a:buSzPct val="80000"/>
              <a:buFont typeface="Wingdings 3" charset="2"/>
              <a:buNone/>
              <a:tabLst/>
              <a:defRPr/>
            </a:pPr>
            <a:r>
              <a:rPr kumimoji="0" lang="tr-TR" sz="5600" b="1" i="0" u="sng"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İDARİ ve MALİ İŞLER</a:t>
            </a:r>
            <a:r>
              <a:rPr kumimoji="0" lang="tr-TR" sz="5600" b="1" i="0"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p>
          <a:p>
            <a:pPr marL="0" marR="0" lvl="0" indent="0" algn="l" defTabSz="457200" rtl="0" eaLnBrk="1" fontAlgn="auto" latinLnBrk="0" hangingPunct="1">
              <a:lnSpc>
                <a:spcPct val="120000"/>
              </a:lnSpc>
              <a:spcBef>
                <a:spcPts val="600"/>
              </a:spcBef>
              <a:spcAft>
                <a:spcPts val="0"/>
              </a:spcAft>
              <a:buClr>
                <a:srgbClr val="90C226"/>
              </a:buClr>
              <a:buSzPct val="80000"/>
              <a:buFont typeface="Wingdings 3" charset="2"/>
              <a:buNone/>
              <a:tabLst/>
              <a:defRPr/>
            </a:pPr>
            <a:r>
              <a:rPr kumimoji="0" lang="tr-TR" sz="5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Mustafa KOÇER	</a:t>
            </a:r>
          </a:p>
          <a:p>
            <a:pPr marL="0" marR="0" lvl="0" indent="0" algn="l" defTabSz="457200" rtl="0" eaLnBrk="1" fontAlgn="auto" latinLnBrk="0" hangingPunct="1">
              <a:lnSpc>
                <a:spcPct val="120000"/>
              </a:lnSpc>
              <a:spcBef>
                <a:spcPts val="600"/>
              </a:spcBef>
              <a:spcAft>
                <a:spcPts val="0"/>
              </a:spcAft>
              <a:buClr>
                <a:srgbClr val="90C226"/>
              </a:buClr>
              <a:buSzPct val="80000"/>
              <a:buFont typeface="Wingdings 3" charset="2"/>
              <a:buNone/>
              <a:tabLst/>
              <a:defRPr/>
            </a:pPr>
            <a:r>
              <a:rPr kumimoji="0" lang="tr-TR" sz="5600" b="1" i="0" u="sng"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MESLEKİ BECERİ LABORATUVARI</a:t>
            </a:r>
            <a:r>
              <a:rPr kumimoji="0" lang="tr-TR" sz="5600" b="1" i="0"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p>
          <a:p>
            <a:pPr marL="0" marR="0" lvl="0" indent="0" algn="l" defTabSz="457200" rtl="0" eaLnBrk="1" fontAlgn="auto" latinLnBrk="0" hangingPunct="1">
              <a:lnSpc>
                <a:spcPct val="120000"/>
              </a:lnSpc>
              <a:spcBef>
                <a:spcPts val="600"/>
              </a:spcBef>
              <a:spcAft>
                <a:spcPts val="0"/>
              </a:spcAft>
              <a:buClr>
                <a:srgbClr val="90C226"/>
              </a:buClr>
              <a:buSzPct val="80000"/>
              <a:buFont typeface="Wingdings 3" charset="2"/>
              <a:buNone/>
              <a:tabLst/>
              <a:defRPr/>
            </a:pPr>
            <a:r>
              <a:rPr kumimoji="0" lang="tr-TR" sz="5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Hemşire Havva APAYDIN	</a:t>
            </a:r>
          </a:p>
          <a:p>
            <a:pPr marL="0" marR="0" lvl="0" indent="0" algn="l" defTabSz="457200" rtl="0" eaLnBrk="1" fontAlgn="auto" latinLnBrk="0" hangingPunct="1">
              <a:lnSpc>
                <a:spcPct val="120000"/>
              </a:lnSpc>
              <a:spcBef>
                <a:spcPts val="600"/>
              </a:spcBef>
              <a:spcAft>
                <a:spcPts val="0"/>
              </a:spcAft>
              <a:buClr>
                <a:srgbClr val="90C226"/>
              </a:buClr>
              <a:buSzPct val="80000"/>
              <a:buFont typeface="Wingdings 3" charset="2"/>
              <a:buNone/>
              <a:tabLst/>
              <a:defRPr/>
            </a:pPr>
            <a:r>
              <a:rPr kumimoji="0" lang="tr-TR" sz="5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Ebe Nevin SUBAŞI	</a:t>
            </a:r>
          </a:p>
          <a:p>
            <a:pPr marL="0" marR="0" lvl="0" indent="0" algn="l" defTabSz="457200" rtl="0" eaLnBrk="1" fontAlgn="auto" latinLnBrk="0" hangingPunct="1">
              <a:lnSpc>
                <a:spcPct val="120000"/>
              </a:lnSpc>
              <a:spcBef>
                <a:spcPts val="600"/>
              </a:spcBef>
              <a:spcAft>
                <a:spcPts val="0"/>
              </a:spcAft>
              <a:buClr>
                <a:srgbClr val="90C226"/>
              </a:buClr>
              <a:buSzPct val="80000"/>
              <a:buFont typeface="Wingdings 3" charset="2"/>
              <a:buNone/>
              <a:tabLst/>
              <a:defRPr/>
            </a:pPr>
            <a:r>
              <a:rPr kumimoji="0" lang="tr-TR" sz="5600" b="1" i="0" u="sng"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PERSONEL İŞLERİ</a:t>
            </a:r>
            <a:r>
              <a:rPr kumimoji="0" lang="tr-TR" sz="5600" b="1" i="0"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p>
          <a:p>
            <a:pPr marL="0" marR="0" lvl="0" indent="0" algn="l" defTabSz="457200" rtl="0" eaLnBrk="1" fontAlgn="auto" latinLnBrk="0" hangingPunct="1">
              <a:lnSpc>
                <a:spcPct val="120000"/>
              </a:lnSpc>
              <a:spcBef>
                <a:spcPts val="600"/>
              </a:spcBef>
              <a:spcAft>
                <a:spcPts val="0"/>
              </a:spcAft>
              <a:buClr>
                <a:srgbClr val="90C226"/>
              </a:buClr>
              <a:buSzPct val="80000"/>
              <a:buFont typeface="Wingdings 3" charset="2"/>
              <a:buNone/>
              <a:tabLst/>
              <a:defRPr/>
            </a:pPr>
            <a:r>
              <a:rPr kumimoji="0" lang="tr-TR" sz="5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Bedia KEPİR	</a:t>
            </a:r>
          </a:p>
          <a:p>
            <a:pPr marL="0" marR="0" lvl="0" indent="0" algn="l" defTabSz="457200" rtl="0" eaLnBrk="1" fontAlgn="auto" latinLnBrk="0" hangingPunct="1">
              <a:lnSpc>
                <a:spcPct val="120000"/>
              </a:lnSpc>
              <a:spcBef>
                <a:spcPts val="600"/>
              </a:spcBef>
              <a:spcAft>
                <a:spcPts val="0"/>
              </a:spcAft>
              <a:buClr>
                <a:srgbClr val="90C226"/>
              </a:buClr>
              <a:buSzPct val="80000"/>
              <a:buFont typeface="Wingdings 3" charset="2"/>
              <a:buNone/>
              <a:tabLst/>
              <a:defRPr/>
            </a:pPr>
            <a:endParaRPr kumimoji="0" lang="tr-TR" sz="5600" b="1" i="0" u="sng" strike="noStrike" kern="1200" cap="none" spc="0" normalizeH="0" baseline="0" noProof="0" dirty="0">
              <a:ln>
                <a:noFill/>
              </a:ln>
              <a:solidFill>
                <a:srgbClr val="C00000"/>
              </a:solidFill>
              <a:effectLst/>
              <a:uLnTx/>
              <a:uFillTx/>
              <a:latin typeface="Trebuchet MS" panose="020B0603020202020204"/>
              <a:ea typeface="+mn-ea"/>
              <a:cs typeface="+mn-cs"/>
            </a:endParaRPr>
          </a:p>
          <a:p>
            <a:endParaRPr lang="tr-TR" b="1" dirty="0"/>
          </a:p>
        </p:txBody>
      </p:sp>
      <p:sp>
        <p:nvSpPr>
          <p:cNvPr id="4" name="Veri Yer Tutucusu 3">
            <a:extLst>
              <a:ext uri="{FF2B5EF4-FFF2-40B4-BE49-F238E27FC236}">
                <a16:creationId xmlns:a16="http://schemas.microsoft.com/office/drawing/2014/main" id="{58CB61EC-D9F5-4F90-8726-B8E4DA716CA3}"/>
              </a:ext>
            </a:extLst>
          </p:cNvPr>
          <p:cNvSpPr>
            <a:spLocks noGrp="1"/>
          </p:cNvSpPr>
          <p:nvPr>
            <p:ph type="dt" sz="half" idx="10"/>
          </p:nvPr>
        </p:nvSpPr>
        <p:spPr/>
        <p:txBody>
          <a:bodyPr/>
          <a:lstStyle/>
          <a:p>
            <a:fld id="{7B44FD74-CE55-4992-B5C9-161D47A6CE6A}" type="datetime1">
              <a:rPr lang="tr-TR" smtClean="0"/>
              <a:t>12.03.2021</a:t>
            </a:fld>
            <a:endParaRPr lang="tr-TR"/>
          </a:p>
        </p:txBody>
      </p:sp>
      <p:sp>
        <p:nvSpPr>
          <p:cNvPr id="5" name="Slayt Numarası Yer Tutucusu 4">
            <a:extLst>
              <a:ext uri="{FF2B5EF4-FFF2-40B4-BE49-F238E27FC236}">
                <a16:creationId xmlns:a16="http://schemas.microsoft.com/office/drawing/2014/main" id="{8BD9D005-D24E-4F1A-B006-2FC88C9A2AFE}"/>
              </a:ext>
            </a:extLst>
          </p:cNvPr>
          <p:cNvSpPr>
            <a:spLocks noGrp="1"/>
          </p:cNvSpPr>
          <p:nvPr>
            <p:ph type="sldNum" sz="quarter" idx="12"/>
          </p:nvPr>
        </p:nvSpPr>
        <p:spPr/>
        <p:txBody>
          <a:bodyPr/>
          <a:lstStyle/>
          <a:p>
            <a:fld id="{D5F95A43-2763-4C31-A130-22ED2A47608D}" type="slidenum">
              <a:rPr lang="tr-TR" smtClean="0"/>
              <a:t>47</a:t>
            </a:fld>
            <a:endParaRPr lang="tr-TR"/>
          </a:p>
        </p:txBody>
      </p:sp>
      <p:sp>
        <p:nvSpPr>
          <p:cNvPr id="6" name="Metin kutusu 5">
            <a:extLst>
              <a:ext uri="{FF2B5EF4-FFF2-40B4-BE49-F238E27FC236}">
                <a16:creationId xmlns:a16="http://schemas.microsoft.com/office/drawing/2014/main" id="{E57DDAEB-E7D7-4869-9EDD-A347C6B77B97}"/>
              </a:ext>
            </a:extLst>
          </p:cNvPr>
          <p:cNvSpPr txBox="1"/>
          <p:nvPr/>
        </p:nvSpPr>
        <p:spPr>
          <a:xfrm>
            <a:off x="6095999" y="1145729"/>
            <a:ext cx="5724525" cy="498598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
                <a:srgbClr val="90C226"/>
              </a:buClr>
              <a:buSzPct val="80000"/>
              <a:buFont typeface="Wingdings 3" charset="2"/>
              <a:buNone/>
              <a:tabLst/>
              <a:defRPr/>
            </a:pPr>
            <a:r>
              <a:rPr kumimoji="0" lang="tr-TR" sz="1400" b="1" i="0" u="sng"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YAZI İŞLERİ</a:t>
            </a:r>
            <a:r>
              <a:rPr kumimoji="0" lang="tr-TR" sz="1400" b="1" i="0"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p>
          <a:p>
            <a:pPr marL="0" marR="0" lvl="0" indent="0" algn="l" defTabSz="457200" rtl="0" eaLnBrk="1" fontAlgn="auto" latinLnBrk="0" hangingPunct="1">
              <a:lnSpc>
                <a:spcPct val="100000"/>
              </a:lnSpc>
              <a:spcBef>
                <a:spcPts val="6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Ayşenur BÜYÜKAKSOY	</a:t>
            </a:r>
          </a:p>
          <a:p>
            <a:pPr marL="0" marR="0" lvl="0" indent="0" algn="l" defTabSz="457200" rtl="0" eaLnBrk="1" fontAlgn="auto" latinLnBrk="0" hangingPunct="1">
              <a:lnSpc>
                <a:spcPct val="100000"/>
              </a:lnSpc>
              <a:spcBef>
                <a:spcPts val="6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Mihriban AVŞAR</a:t>
            </a:r>
          </a:p>
          <a:p>
            <a:pPr marL="0" marR="0" lvl="0" indent="0" algn="l" defTabSz="457200" rtl="0" eaLnBrk="1" fontAlgn="auto" latinLnBrk="0" hangingPunct="1">
              <a:lnSpc>
                <a:spcPct val="100000"/>
              </a:lnSpc>
              <a:spcBef>
                <a:spcPts val="600"/>
              </a:spcBef>
              <a:spcAft>
                <a:spcPts val="0"/>
              </a:spcAft>
              <a:buClr>
                <a:srgbClr val="90C226"/>
              </a:buClr>
              <a:buSzPct val="80000"/>
              <a:buFont typeface="Wingdings 3" charset="2"/>
              <a:buNone/>
              <a:tabLst/>
              <a:defRPr/>
            </a:pPr>
            <a:r>
              <a:rPr kumimoji="0" lang="tr-TR" sz="1400" b="1" i="0" u="sng"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TEKNİK HİZMETLER</a:t>
            </a:r>
            <a:r>
              <a:rPr kumimoji="0" lang="tr-TR" sz="1400" b="1" i="0"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p>
          <a:p>
            <a:pPr marL="0" marR="0" lvl="0" indent="0" algn="l" defTabSz="457200" rtl="0" eaLnBrk="1" fontAlgn="auto" latinLnBrk="0" hangingPunct="1">
              <a:lnSpc>
                <a:spcPct val="100000"/>
              </a:lnSpc>
              <a:spcBef>
                <a:spcPts val="6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Elektrik </a:t>
            </a:r>
            <a:r>
              <a:rPr kumimoji="0" lang="tr-TR" sz="1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Tekn</a:t>
            </a:r>
            <a:r>
              <a:rPr kumimoji="0" lang="tr-TR"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Arif DİNÇ</a:t>
            </a:r>
          </a:p>
          <a:p>
            <a:pPr marL="0" marR="0" lvl="0" indent="0" algn="l" defTabSz="457200" rtl="0" eaLnBrk="1" fontAlgn="auto" latinLnBrk="0" hangingPunct="1">
              <a:lnSpc>
                <a:spcPct val="100000"/>
              </a:lnSpc>
              <a:spcBef>
                <a:spcPts val="600"/>
              </a:spcBef>
              <a:spcAft>
                <a:spcPts val="0"/>
              </a:spcAft>
              <a:buClr>
                <a:srgbClr val="90C226"/>
              </a:buClr>
              <a:buSzPct val="80000"/>
              <a:buFont typeface="Wingdings 3" charset="2"/>
              <a:buNone/>
              <a:tabLst/>
              <a:defRPr/>
            </a:pPr>
            <a:r>
              <a:rPr kumimoji="0" lang="tr-TR" sz="1400" b="1" i="0" u="sng"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KALİTE YÖNETİM SİSTEMİ BİRİM SORUMLUSU</a:t>
            </a:r>
            <a:r>
              <a:rPr kumimoji="0" lang="tr-TR" sz="1400" b="1" i="0"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p>
          <a:p>
            <a:pPr marL="0" marR="0" lvl="0" indent="0" algn="l" defTabSz="457200" rtl="0" eaLnBrk="1" fontAlgn="auto" latinLnBrk="0" hangingPunct="1">
              <a:lnSpc>
                <a:spcPct val="100000"/>
              </a:lnSpc>
              <a:spcBef>
                <a:spcPts val="6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Nevin SUBAŞI</a:t>
            </a:r>
          </a:p>
          <a:p>
            <a:pPr marL="0" marR="0" lvl="0" indent="0" algn="l" defTabSz="457200" rtl="0" eaLnBrk="1" fontAlgn="auto" latinLnBrk="0" hangingPunct="1">
              <a:lnSpc>
                <a:spcPct val="100000"/>
              </a:lnSpc>
              <a:spcBef>
                <a:spcPts val="600"/>
              </a:spcBef>
              <a:spcAft>
                <a:spcPts val="0"/>
              </a:spcAft>
              <a:buClr>
                <a:srgbClr val="90C226"/>
              </a:buClr>
              <a:buSzPct val="80000"/>
              <a:buFont typeface="Wingdings 3" charset="2"/>
              <a:buNone/>
              <a:tabLst/>
              <a:defRPr/>
            </a:pPr>
            <a:r>
              <a:rPr kumimoji="0" lang="tr-TR" sz="1400" b="1" i="0" u="sng"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AKREDİTASYON BİRİM SORUMLUSU</a:t>
            </a:r>
            <a:r>
              <a:rPr kumimoji="0" lang="tr-TR" sz="1400" b="1" i="0"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p>
          <a:p>
            <a:pPr marL="0" marR="0" lvl="0" indent="0" algn="l" defTabSz="457200" rtl="0" eaLnBrk="1" fontAlgn="auto" latinLnBrk="0" hangingPunct="1">
              <a:lnSpc>
                <a:spcPct val="100000"/>
              </a:lnSpc>
              <a:spcBef>
                <a:spcPts val="6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Aslı DÖLEK</a:t>
            </a:r>
          </a:p>
          <a:p>
            <a:pPr marL="0" marR="0" lvl="0" indent="0" algn="l" defTabSz="457200" rtl="0" eaLnBrk="1" fontAlgn="auto" latinLnBrk="0" hangingPunct="1">
              <a:lnSpc>
                <a:spcPct val="100000"/>
              </a:lnSpc>
              <a:spcBef>
                <a:spcPts val="600"/>
              </a:spcBef>
              <a:spcAft>
                <a:spcPts val="0"/>
              </a:spcAft>
              <a:buClr>
                <a:srgbClr val="90C226"/>
              </a:buClr>
              <a:buSzPct val="80000"/>
              <a:buFont typeface="Wingdings 3" charset="2"/>
              <a:buNone/>
              <a:tabLst/>
              <a:defRPr/>
            </a:pPr>
            <a:r>
              <a:rPr kumimoji="0" lang="tr-TR" sz="1400" b="1" i="0" u="sng"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DANIŞMA-GÜVENLİK</a:t>
            </a:r>
            <a:r>
              <a:rPr kumimoji="0" lang="tr-TR" sz="1400" b="1" i="0"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p>
          <a:p>
            <a:pPr marL="0" marR="0" lvl="0" indent="0" algn="l" defTabSz="457200" rtl="0" eaLnBrk="1" fontAlgn="auto" latinLnBrk="0" hangingPunct="1">
              <a:lnSpc>
                <a:spcPct val="100000"/>
              </a:lnSpc>
              <a:spcBef>
                <a:spcPts val="6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Güvenlik Süheyla UÇAR</a:t>
            </a:r>
          </a:p>
          <a:p>
            <a:pPr marL="0" marR="0" lvl="0" indent="0" algn="l" defTabSz="457200" rtl="0" eaLnBrk="1" fontAlgn="auto" latinLnBrk="0" hangingPunct="1">
              <a:lnSpc>
                <a:spcPct val="100000"/>
              </a:lnSpc>
              <a:spcBef>
                <a:spcPts val="600"/>
              </a:spcBef>
              <a:spcAft>
                <a:spcPts val="0"/>
              </a:spcAft>
              <a:buClr>
                <a:srgbClr val="90C226"/>
              </a:buClr>
              <a:buSzPct val="80000"/>
              <a:buFont typeface="Wingdings 3" charset="2"/>
              <a:buNone/>
              <a:tabLst/>
              <a:defRPr/>
            </a:pPr>
            <a:r>
              <a:rPr kumimoji="0" lang="tr-TR" sz="1400" b="1" i="0" u="sng"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ÇAY OCAĞI </a:t>
            </a:r>
            <a:r>
              <a:rPr kumimoji="0" lang="tr-TR" sz="1400" b="1" i="0"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p>
          <a:p>
            <a:pPr marL="0" marR="0" lvl="0" indent="0" algn="l" defTabSz="457200" rtl="0" eaLnBrk="1" fontAlgn="auto" latinLnBrk="0" hangingPunct="1">
              <a:lnSpc>
                <a:spcPct val="100000"/>
              </a:lnSpc>
              <a:spcBef>
                <a:spcPts val="6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Hatice ÜNAL	</a:t>
            </a:r>
          </a:p>
          <a:p>
            <a:pPr marL="0" marR="0" lvl="0" indent="0" algn="l" defTabSz="457200" rtl="0" eaLnBrk="1" fontAlgn="auto" latinLnBrk="0" hangingPunct="1">
              <a:lnSpc>
                <a:spcPct val="100000"/>
              </a:lnSpc>
              <a:spcBef>
                <a:spcPts val="600"/>
              </a:spcBef>
              <a:spcAft>
                <a:spcPts val="0"/>
              </a:spcAft>
              <a:buClr>
                <a:srgbClr val="90C226"/>
              </a:buClr>
              <a:buSzPct val="80000"/>
              <a:buFont typeface="Wingdings 3" charset="2"/>
              <a:buNone/>
              <a:tabLst/>
              <a:defRPr/>
            </a:pPr>
            <a:r>
              <a:rPr kumimoji="0" lang="tr-TR" sz="1400" b="1" i="0" u="sng"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TEMİZLİK PERSONELİ</a:t>
            </a:r>
            <a:r>
              <a:rPr kumimoji="0" lang="tr-TR" sz="1400" b="1" i="0"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p>
          <a:p>
            <a:pPr marL="0" marR="0" lvl="0" indent="0" algn="l" defTabSz="457200" rtl="0" eaLnBrk="1" fontAlgn="auto" latinLnBrk="0" hangingPunct="1">
              <a:lnSpc>
                <a:spcPct val="100000"/>
              </a:lnSpc>
              <a:spcBef>
                <a:spcPts val="6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Esin AKDEMİR	</a:t>
            </a:r>
          </a:p>
          <a:p>
            <a:pPr marL="0" marR="0" lvl="0" indent="0" algn="l" defTabSz="457200" rtl="0" eaLnBrk="1" fontAlgn="auto" latinLnBrk="0" hangingPunct="1">
              <a:lnSpc>
                <a:spcPct val="100000"/>
              </a:lnSpc>
              <a:spcBef>
                <a:spcPts val="6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Mine AKTEN	</a:t>
            </a:r>
          </a:p>
          <a:p>
            <a:pPr marL="0" marR="0" lvl="0" indent="0" algn="l" defTabSz="457200" rtl="0" eaLnBrk="1" fontAlgn="auto" latinLnBrk="0" hangingPunct="1">
              <a:lnSpc>
                <a:spcPct val="100000"/>
              </a:lnSpc>
              <a:spcBef>
                <a:spcPts val="600"/>
              </a:spcBef>
              <a:spcAft>
                <a:spcPts val="0"/>
              </a:spcAft>
              <a:buClr>
                <a:srgbClr val="90C226"/>
              </a:buClr>
              <a:buSzPct val="80000"/>
              <a:buFont typeface="Wingdings 3" charset="2"/>
              <a:buNone/>
              <a:tabLst/>
              <a:defRPr/>
            </a:pPr>
            <a:r>
              <a:rPr kumimoji="0" lang="tr-TR"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Ömer SUCU</a:t>
            </a:r>
          </a:p>
        </p:txBody>
      </p:sp>
    </p:spTree>
    <p:extLst>
      <p:ext uri="{BB962C8B-B14F-4D97-AF65-F5344CB8AC3E}">
        <p14:creationId xmlns:p14="http://schemas.microsoft.com/office/powerpoint/2010/main" val="2830763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97B35E-21CB-414A-BF60-A92517D64905}"/>
              </a:ext>
            </a:extLst>
          </p:cNvPr>
          <p:cNvSpPr>
            <a:spLocks noGrp="1"/>
          </p:cNvSpPr>
          <p:nvPr>
            <p:ph type="title"/>
          </p:nvPr>
        </p:nvSpPr>
        <p:spPr>
          <a:xfrm>
            <a:off x="420159" y="156238"/>
            <a:ext cx="11209866" cy="1320800"/>
          </a:xfrm>
        </p:spPr>
        <p:txBody>
          <a:bodyPr/>
          <a:lstStyle/>
          <a:p>
            <a:pPr algn="ctr"/>
            <a:r>
              <a:rPr kumimoji="0" lang="tr-TR" sz="2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Akdeniz Üniversitesi Hemşirelik Fakültesi Danışan Öğrenci Değerlendirme Formu Üniversite ve Fakülte imkanlarını kullanmaya ilişkin sorular</a:t>
            </a:r>
            <a:endParaRPr lang="tr-TR" dirty="0"/>
          </a:p>
        </p:txBody>
      </p:sp>
      <p:graphicFrame>
        <p:nvGraphicFramePr>
          <p:cNvPr id="6" name="Tablo 6">
            <a:extLst>
              <a:ext uri="{FF2B5EF4-FFF2-40B4-BE49-F238E27FC236}">
                <a16:creationId xmlns:a16="http://schemas.microsoft.com/office/drawing/2014/main" id="{1414B806-B117-40E1-898B-2E8EEC1F7AD5}"/>
              </a:ext>
            </a:extLst>
          </p:cNvPr>
          <p:cNvGraphicFramePr>
            <a:graphicFrameLocks noGrp="1"/>
          </p:cNvGraphicFramePr>
          <p:nvPr>
            <p:ph idx="1"/>
            <p:extLst>
              <p:ext uri="{D42A27DB-BD31-4B8C-83A1-F6EECF244321}">
                <p14:modId xmlns:p14="http://schemas.microsoft.com/office/powerpoint/2010/main" val="3757209327"/>
              </p:ext>
            </p:extLst>
          </p:nvPr>
        </p:nvGraphicFramePr>
        <p:xfrm>
          <a:off x="314325" y="1193511"/>
          <a:ext cx="11315700" cy="5246052"/>
        </p:xfrm>
        <a:graphic>
          <a:graphicData uri="http://schemas.openxmlformats.org/drawingml/2006/table">
            <a:tbl>
              <a:tblPr firstRow="1" bandRow="1">
                <a:tableStyleId>{5C22544A-7EE6-4342-B048-85BDC9FD1C3A}</a:tableStyleId>
              </a:tblPr>
              <a:tblGrid>
                <a:gridCol w="5657850">
                  <a:extLst>
                    <a:ext uri="{9D8B030D-6E8A-4147-A177-3AD203B41FA5}">
                      <a16:colId xmlns:a16="http://schemas.microsoft.com/office/drawing/2014/main" val="469105055"/>
                    </a:ext>
                  </a:extLst>
                </a:gridCol>
                <a:gridCol w="5657850">
                  <a:extLst>
                    <a:ext uri="{9D8B030D-6E8A-4147-A177-3AD203B41FA5}">
                      <a16:colId xmlns:a16="http://schemas.microsoft.com/office/drawing/2014/main" val="89290518"/>
                    </a:ext>
                  </a:extLst>
                </a:gridCol>
              </a:tblGrid>
              <a:tr h="582612">
                <a:tc>
                  <a:txBody>
                    <a:bodyPr/>
                    <a:lstStyle/>
                    <a:p>
                      <a:endParaRPr lang="tr-TR" dirty="0"/>
                    </a:p>
                  </a:txBody>
                  <a:tcPr/>
                </a:tc>
                <a:tc>
                  <a:txBody>
                    <a:bodyPr/>
                    <a:lstStyle/>
                    <a:p>
                      <a:endParaRPr lang="tr-TR"/>
                    </a:p>
                  </a:txBody>
                  <a:tcPr/>
                </a:tc>
                <a:extLst>
                  <a:ext uri="{0D108BD9-81ED-4DB2-BD59-A6C34878D82A}">
                    <a16:rowId xmlns:a16="http://schemas.microsoft.com/office/drawing/2014/main" val="4138532537"/>
                  </a:ext>
                </a:extLst>
              </a:tr>
              <a:tr h="1348581">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4.Üniversitenin burs imkanlarını biliyorum.</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2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2"/>
                        </a:rPr>
                        <a:t>http://sks.akdeniz.edu.tr/ogrenci-burs-ve-sosyal-hizmetler-uygulama-yonergesi</a:t>
                      </a:r>
                      <a:endParaRPr kumimoji="0" lang="tr-TR" sz="2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2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2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gn="just"/>
                      <a:endParaRPr lang="tr-TR" sz="2500" dirty="0">
                        <a:latin typeface="Calibri" panose="020F0502020204030204" pitchFamily="34" charset="0"/>
                        <a:cs typeface="Calibri" panose="020F050202020403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-Burs ve Sosyal Hizmetler komisyonu tarafından burs imkanlarını ve burslara nasıl başvuracağı konusunda bilgisi var mı?</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2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BURS VE SOSYAL HİZMETLER KOMİSYONU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2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5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Öğr</a:t>
                      </a:r>
                      <a:r>
                        <a:rPr kumimoji="0" lang="tr-TR" sz="2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Gör. </a:t>
                      </a:r>
                      <a:r>
                        <a:rPr kumimoji="0" lang="tr-TR" sz="25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Rabiye</a:t>
                      </a:r>
                      <a:r>
                        <a:rPr kumimoji="0" lang="tr-TR" sz="2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DEMİR IŞIK (Başkan)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5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Öğr</a:t>
                      </a:r>
                      <a:r>
                        <a:rPr kumimoji="0" lang="tr-TR" sz="2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Gör. Dr. Gülşen AK SÖZER Arş.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Gör. Nimet KARATAŞ Arş.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Gör. Meltem GÜRCAN</a:t>
                      </a:r>
                    </a:p>
                    <a:p>
                      <a:pPr algn="just"/>
                      <a:endParaRPr lang="tr-TR" sz="25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80006718"/>
                  </a:ext>
                </a:extLst>
              </a:tr>
            </a:tbl>
          </a:graphicData>
        </a:graphic>
      </p:graphicFrame>
      <p:sp>
        <p:nvSpPr>
          <p:cNvPr id="4" name="Veri Yer Tutucusu 3">
            <a:extLst>
              <a:ext uri="{FF2B5EF4-FFF2-40B4-BE49-F238E27FC236}">
                <a16:creationId xmlns:a16="http://schemas.microsoft.com/office/drawing/2014/main" id="{229BB8C7-F3A9-4DA4-AEE2-40CD9040FB78}"/>
              </a:ext>
            </a:extLst>
          </p:cNvPr>
          <p:cNvSpPr>
            <a:spLocks noGrp="1"/>
          </p:cNvSpPr>
          <p:nvPr>
            <p:ph type="dt" sz="half" idx="10"/>
          </p:nvPr>
        </p:nvSpPr>
        <p:spPr/>
        <p:txBody>
          <a:bodyPr/>
          <a:lstStyle/>
          <a:p>
            <a:fld id="{7B44FD74-CE55-4992-B5C9-161D47A6CE6A}" type="datetime1">
              <a:rPr lang="tr-TR" smtClean="0"/>
              <a:t>12.03.2021</a:t>
            </a:fld>
            <a:endParaRPr lang="tr-TR"/>
          </a:p>
        </p:txBody>
      </p:sp>
      <p:sp>
        <p:nvSpPr>
          <p:cNvPr id="5" name="Slayt Numarası Yer Tutucusu 4">
            <a:extLst>
              <a:ext uri="{FF2B5EF4-FFF2-40B4-BE49-F238E27FC236}">
                <a16:creationId xmlns:a16="http://schemas.microsoft.com/office/drawing/2014/main" id="{9875B0FE-9122-4C47-8032-0DD49AD1FBDF}"/>
              </a:ext>
            </a:extLst>
          </p:cNvPr>
          <p:cNvSpPr>
            <a:spLocks noGrp="1"/>
          </p:cNvSpPr>
          <p:nvPr>
            <p:ph type="sldNum" sz="quarter" idx="12"/>
          </p:nvPr>
        </p:nvSpPr>
        <p:spPr/>
        <p:txBody>
          <a:bodyPr/>
          <a:lstStyle/>
          <a:p>
            <a:fld id="{D5F95A43-2763-4C31-A130-22ED2A47608D}" type="slidenum">
              <a:rPr lang="tr-TR" smtClean="0"/>
              <a:t>48</a:t>
            </a:fld>
            <a:endParaRPr lang="tr-TR"/>
          </a:p>
        </p:txBody>
      </p:sp>
    </p:spTree>
    <p:extLst>
      <p:ext uri="{BB962C8B-B14F-4D97-AF65-F5344CB8AC3E}">
        <p14:creationId xmlns:p14="http://schemas.microsoft.com/office/powerpoint/2010/main" val="1518769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7E56D2-8AF9-48CF-8F8A-CDB9CE00C99A}"/>
              </a:ext>
            </a:extLst>
          </p:cNvPr>
          <p:cNvSpPr>
            <a:spLocks noGrp="1"/>
          </p:cNvSpPr>
          <p:nvPr>
            <p:ph type="title"/>
          </p:nvPr>
        </p:nvSpPr>
        <p:spPr>
          <a:xfrm>
            <a:off x="677334" y="180976"/>
            <a:ext cx="10409766" cy="895350"/>
          </a:xfrm>
        </p:spPr>
        <p:txBody>
          <a:bodyPr>
            <a:normAutofit/>
          </a:bodyPr>
          <a:lstStyle/>
          <a:p>
            <a:pPr algn="ctr"/>
            <a:r>
              <a:rPr kumimoji="0" lang="tr-TR" sz="2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Akdeniz Üniversitesi Hemşirelik Fakültesi Danışan Öğrenci Değerlendirme Formu Üniversite ve Fakülte imkanlarını kullanmaya ilişkin sorular</a:t>
            </a:r>
            <a:endParaRPr lang="tr-TR" sz="2600" dirty="0"/>
          </a:p>
        </p:txBody>
      </p:sp>
      <p:graphicFrame>
        <p:nvGraphicFramePr>
          <p:cNvPr id="6" name="Tablo 6">
            <a:extLst>
              <a:ext uri="{FF2B5EF4-FFF2-40B4-BE49-F238E27FC236}">
                <a16:creationId xmlns:a16="http://schemas.microsoft.com/office/drawing/2014/main" id="{244DC72A-1B95-4775-BB27-D07FC8CA4E06}"/>
              </a:ext>
            </a:extLst>
          </p:cNvPr>
          <p:cNvGraphicFramePr>
            <a:graphicFrameLocks noGrp="1"/>
          </p:cNvGraphicFramePr>
          <p:nvPr>
            <p:ph idx="1"/>
            <p:extLst>
              <p:ext uri="{D42A27DB-BD31-4B8C-83A1-F6EECF244321}">
                <p14:modId xmlns:p14="http://schemas.microsoft.com/office/powerpoint/2010/main" val="3676180953"/>
              </p:ext>
            </p:extLst>
          </p:nvPr>
        </p:nvGraphicFramePr>
        <p:xfrm>
          <a:off x="533399" y="1005840"/>
          <a:ext cx="11115676" cy="5760720"/>
        </p:xfrm>
        <a:graphic>
          <a:graphicData uri="http://schemas.openxmlformats.org/drawingml/2006/table">
            <a:tbl>
              <a:tblPr firstRow="1" bandRow="1">
                <a:tableStyleId>{5C22544A-7EE6-4342-B048-85BDC9FD1C3A}</a:tableStyleId>
              </a:tblPr>
              <a:tblGrid>
                <a:gridCol w="5557838">
                  <a:extLst>
                    <a:ext uri="{9D8B030D-6E8A-4147-A177-3AD203B41FA5}">
                      <a16:colId xmlns:a16="http://schemas.microsoft.com/office/drawing/2014/main" val="3425350379"/>
                    </a:ext>
                  </a:extLst>
                </a:gridCol>
                <a:gridCol w="5557838">
                  <a:extLst>
                    <a:ext uri="{9D8B030D-6E8A-4147-A177-3AD203B41FA5}">
                      <a16:colId xmlns:a16="http://schemas.microsoft.com/office/drawing/2014/main" val="814882545"/>
                    </a:ext>
                  </a:extLst>
                </a:gridCol>
              </a:tblGrid>
              <a:tr h="370840">
                <a:tc>
                  <a:txBody>
                    <a:bodyPr/>
                    <a:lstStyle/>
                    <a:p>
                      <a:pPr algn="just">
                        <a:lnSpc>
                          <a:spcPct val="100000"/>
                        </a:lnSpc>
                      </a:pPr>
                      <a:r>
                        <a:rPr lang="tr-TR" sz="2400" b="0" dirty="0">
                          <a:solidFill>
                            <a:schemeClr val="tx1"/>
                          </a:solidFill>
                          <a:latin typeface="Calibri" panose="020F0502020204030204" pitchFamily="34" charset="0"/>
                          <a:cs typeface="Calibri" panose="020F0502020204030204" pitchFamily="34" charset="0"/>
                        </a:rPr>
                        <a:t>5.Otomosyon Bilgi Sistemini kullanmayı biliyorum.</a:t>
                      </a:r>
                    </a:p>
                  </a:txBody>
                  <a:tcPr/>
                </a:tc>
                <a:tc>
                  <a:txBody>
                    <a:bodyPr/>
                    <a:lstStyle/>
                    <a:p>
                      <a:pPr algn="just"/>
                      <a:r>
                        <a:rPr lang="tr-TR" sz="2400" b="0" dirty="0">
                          <a:solidFill>
                            <a:schemeClr val="tx1"/>
                          </a:solidFill>
                          <a:latin typeface="Calibri" panose="020F0502020204030204" pitchFamily="34" charset="0"/>
                          <a:cs typeface="Calibri" panose="020F0502020204030204" pitchFamily="34" charset="0"/>
                        </a:rPr>
                        <a:t>-Öğrenci Bilgi Sistemine giriş yapabiliyor mu?</a:t>
                      </a:r>
                    </a:p>
                    <a:p>
                      <a:pPr algn="just"/>
                      <a:r>
                        <a:rPr lang="tr-TR" sz="2400" b="0" dirty="0">
                          <a:solidFill>
                            <a:schemeClr val="tx1"/>
                          </a:solidFill>
                          <a:latin typeface="Calibri" panose="020F0502020204030204" pitchFamily="34" charset="0"/>
                          <a:cs typeface="Calibri" panose="020F0502020204030204" pitchFamily="34" charset="0"/>
                        </a:rPr>
                        <a:t>-Ders</a:t>
                      </a:r>
                      <a:r>
                        <a:rPr lang="tr-TR" sz="2400" b="0" baseline="0" dirty="0">
                          <a:solidFill>
                            <a:schemeClr val="tx1"/>
                          </a:solidFill>
                          <a:latin typeface="Calibri" panose="020F0502020204030204" pitchFamily="34" charset="0"/>
                          <a:cs typeface="Calibri" panose="020F0502020204030204" pitchFamily="34" charset="0"/>
                        </a:rPr>
                        <a:t> kayıtlarını yapabiliyor mu?</a:t>
                      </a:r>
                    </a:p>
                    <a:p>
                      <a:pPr algn="just"/>
                      <a:r>
                        <a:rPr lang="tr-TR" sz="2400" b="0" baseline="0" dirty="0">
                          <a:solidFill>
                            <a:schemeClr val="tx1"/>
                          </a:solidFill>
                          <a:latin typeface="Calibri" panose="020F0502020204030204" pitchFamily="34" charset="0"/>
                          <a:cs typeface="Calibri" panose="020F0502020204030204" pitchFamily="34" charset="0"/>
                        </a:rPr>
                        <a:t>-Not dökümlerine ulaşabiliyor mu?</a:t>
                      </a:r>
                      <a:endParaRPr lang="tr-TR" sz="2400" b="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11758695"/>
                  </a:ext>
                </a:extLst>
              </a:tr>
              <a:tr h="370840">
                <a:tc>
                  <a:txBody>
                    <a:bodyPr/>
                    <a:lstStyle/>
                    <a:p>
                      <a:pPr algn="just">
                        <a:lnSpc>
                          <a:spcPct val="100000"/>
                        </a:lnSpc>
                      </a:pPr>
                      <a:r>
                        <a:rPr lang="tr-TR" sz="2400" dirty="0">
                          <a:latin typeface="Calibri" panose="020F0502020204030204" pitchFamily="34" charset="0"/>
                          <a:cs typeface="Calibri" panose="020F0502020204030204" pitchFamily="34" charset="0"/>
                        </a:rPr>
                        <a:t>6.Akdeniz Üniversitesi Ön Lisans ve Lisans Eğitim-Öğretim ve Sınav Yönetmeliği’ne ulaşabiliyorum.</a:t>
                      </a:r>
                    </a:p>
                  </a:txBody>
                  <a:tcPr/>
                </a:tc>
                <a:tc>
                  <a:txBody>
                    <a:bodyPr/>
                    <a:lstStyle/>
                    <a:p>
                      <a:pPr algn="just"/>
                      <a:r>
                        <a:rPr lang="tr-TR" sz="2400" dirty="0">
                          <a:latin typeface="Calibri" panose="020F0502020204030204" pitchFamily="34" charset="0"/>
                          <a:cs typeface="Calibri" panose="020F0502020204030204" pitchFamily="34" charset="0"/>
                        </a:rPr>
                        <a:t>-Akdeniz Üniversitesi ve Hemşirelik Fakültesi</a:t>
                      </a:r>
                      <a:r>
                        <a:rPr lang="tr-TR" sz="2400" baseline="0" dirty="0">
                          <a:latin typeface="Calibri" panose="020F0502020204030204" pitchFamily="34" charset="0"/>
                          <a:cs typeface="Calibri" panose="020F0502020204030204" pitchFamily="34" charset="0"/>
                        </a:rPr>
                        <a:t> web sayfasından ilgili dokümana ulaşabiliyor mu?</a:t>
                      </a:r>
                      <a:endParaRPr lang="tr-TR"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39603314"/>
                  </a:ext>
                </a:extLst>
              </a:tr>
              <a:tr h="370840">
                <a:tc>
                  <a:txBody>
                    <a:bodyPr/>
                    <a:lstStyle/>
                    <a:p>
                      <a:pPr marL="0" lvl="0" indent="0" algn="just">
                        <a:lnSpc>
                          <a:spcPct val="100000"/>
                        </a:lnSpc>
                        <a:spcAft>
                          <a:spcPts val="0"/>
                        </a:spcAft>
                        <a:buFont typeface="+mj-lt"/>
                        <a:buNone/>
                      </a:pPr>
                      <a:r>
                        <a:rPr lang="tr-TR" sz="2400" dirty="0">
                          <a:effectLst/>
                          <a:latin typeface="Calibri" panose="020F0502020204030204" pitchFamily="34" charset="0"/>
                          <a:ea typeface="Calibri" panose="020F0502020204030204" pitchFamily="34" charset="0"/>
                          <a:cs typeface="Calibri" panose="020F0502020204030204" pitchFamily="34" charset="0"/>
                        </a:rPr>
                        <a:t>7. Üniversite ve Fakültedeki toplulukları tanıyorum.</a:t>
                      </a:r>
                    </a:p>
                    <a:p>
                      <a:pPr marL="0" lvl="0" indent="0" algn="just">
                        <a:lnSpc>
                          <a:spcPct val="100000"/>
                        </a:lnSpc>
                        <a:spcAft>
                          <a:spcPts val="0"/>
                        </a:spcAft>
                        <a:buFont typeface="+mj-lt"/>
                        <a:buNone/>
                      </a:pPr>
                      <a:r>
                        <a:rPr lang="tr-TR" sz="2400" dirty="0">
                          <a:effectLst/>
                          <a:latin typeface="Calibri" panose="020F0502020204030204" pitchFamily="34" charset="0"/>
                          <a:ea typeface="Calibri" panose="020F0502020204030204" pitchFamily="34" charset="0"/>
                          <a:cs typeface="Calibri" panose="020F0502020204030204" pitchFamily="34" charset="0"/>
                          <a:hlinkClick r:id="rId2"/>
                        </a:rPr>
                        <a:t>http://sks.akdeniz.edu.tr/ogrenci-topluluklari-a1</a:t>
                      </a:r>
                      <a:endParaRPr lang="tr-TR"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tr-TR" sz="2400" dirty="0">
                          <a:latin typeface="Calibri" panose="020F0502020204030204" pitchFamily="34" charset="0"/>
                          <a:cs typeface="Calibri" panose="020F0502020204030204" pitchFamily="34" charset="0"/>
                        </a:rPr>
                        <a:t>-Sağlık, Kültür</a:t>
                      </a:r>
                      <a:r>
                        <a:rPr lang="tr-TR" sz="2400" baseline="0" dirty="0">
                          <a:latin typeface="Calibri" panose="020F0502020204030204" pitchFamily="34" charset="0"/>
                          <a:cs typeface="Calibri" panose="020F0502020204030204" pitchFamily="34" charset="0"/>
                        </a:rPr>
                        <a:t> ve Spor Dairesi Başkanlığına bağlı üniversite içinde öğrenci topluluklarının neler olduğunu biliyor mu?</a:t>
                      </a:r>
                      <a:endParaRPr lang="tr-TR"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92628951"/>
                  </a:ext>
                </a:extLst>
              </a:tr>
              <a:tr h="370840">
                <a:tc>
                  <a:txBody>
                    <a:bodyPr/>
                    <a:lstStyle/>
                    <a:p>
                      <a:pPr marL="0" lvl="0" indent="0" algn="just">
                        <a:lnSpc>
                          <a:spcPct val="100000"/>
                        </a:lnSpc>
                        <a:spcAft>
                          <a:spcPts val="0"/>
                        </a:spcAft>
                        <a:buFont typeface="+mj-lt"/>
                        <a:buNone/>
                      </a:pPr>
                      <a:r>
                        <a:rPr lang="tr-TR" sz="2400" dirty="0">
                          <a:effectLst/>
                          <a:latin typeface="Calibri" panose="020F0502020204030204" pitchFamily="34" charset="0"/>
                          <a:ea typeface="Calibri" panose="020F0502020204030204" pitchFamily="34" charset="0"/>
                          <a:cs typeface="Calibri" panose="020F0502020204030204" pitchFamily="34" charset="0"/>
                        </a:rPr>
                        <a:t>8. Fakülte kaynaklarına (laboratuvar, kütüphane vb.) ulaşabiliyorum.</a:t>
                      </a:r>
                    </a:p>
                  </a:txBody>
                  <a:tcPr marL="68580" marR="68580" marT="0" marB="0"/>
                </a:tc>
                <a:tc>
                  <a:txBody>
                    <a:bodyPr/>
                    <a:lstStyle/>
                    <a:p>
                      <a:pPr algn="just"/>
                      <a:r>
                        <a:rPr lang="tr-TR" sz="2400" dirty="0">
                          <a:latin typeface="Calibri" panose="020F0502020204030204" pitchFamily="34" charset="0"/>
                          <a:cs typeface="Calibri" panose="020F0502020204030204" pitchFamily="34" charset="0"/>
                        </a:rPr>
                        <a:t>-İhtiyacı olduğu zamanlarda laboratuvar, kütüphane </a:t>
                      </a:r>
                      <a:r>
                        <a:rPr lang="tr-TR" sz="2400" baseline="0" dirty="0">
                          <a:latin typeface="Calibri" panose="020F0502020204030204" pitchFamily="34" charset="0"/>
                          <a:cs typeface="Calibri" panose="020F0502020204030204" pitchFamily="34" charset="0"/>
                        </a:rPr>
                        <a:t> kullanımını nasıl yapacağını ve kullanım için kimlerden yardım alacağını biliyor mu? </a:t>
                      </a:r>
                      <a:endParaRPr lang="tr-TR"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65891243"/>
                  </a:ext>
                </a:extLst>
              </a:tr>
            </a:tbl>
          </a:graphicData>
        </a:graphic>
      </p:graphicFrame>
      <p:sp>
        <p:nvSpPr>
          <p:cNvPr id="4" name="Veri Yer Tutucusu 3">
            <a:extLst>
              <a:ext uri="{FF2B5EF4-FFF2-40B4-BE49-F238E27FC236}">
                <a16:creationId xmlns:a16="http://schemas.microsoft.com/office/drawing/2014/main" id="{7E24681E-0E04-4A62-BB81-8CF46942A440}"/>
              </a:ext>
            </a:extLst>
          </p:cNvPr>
          <p:cNvSpPr>
            <a:spLocks noGrp="1"/>
          </p:cNvSpPr>
          <p:nvPr>
            <p:ph type="dt" sz="half" idx="10"/>
          </p:nvPr>
        </p:nvSpPr>
        <p:spPr/>
        <p:txBody>
          <a:bodyPr/>
          <a:lstStyle/>
          <a:p>
            <a:fld id="{7B44FD74-CE55-4992-B5C9-161D47A6CE6A}" type="datetime1">
              <a:rPr lang="tr-TR" smtClean="0"/>
              <a:t>12.03.2021</a:t>
            </a:fld>
            <a:endParaRPr lang="tr-TR"/>
          </a:p>
        </p:txBody>
      </p:sp>
      <p:sp>
        <p:nvSpPr>
          <p:cNvPr id="5" name="Slayt Numarası Yer Tutucusu 4">
            <a:extLst>
              <a:ext uri="{FF2B5EF4-FFF2-40B4-BE49-F238E27FC236}">
                <a16:creationId xmlns:a16="http://schemas.microsoft.com/office/drawing/2014/main" id="{AD38ED92-D2CB-4987-95B1-6350C9F29568}"/>
              </a:ext>
            </a:extLst>
          </p:cNvPr>
          <p:cNvSpPr>
            <a:spLocks noGrp="1"/>
          </p:cNvSpPr>
          <p:nvPr>
            <p:ph type="sldNum" sz="quarter" idx="12"/>
          </p:nvPr>
        </p:nvSpPr>
        <p:spPr/>
        <p:txBody>
          <a:bodyPr/>
          <a:lstStyle/>
          <a:p>
            <a:fld id="{D5F95A43-2763-4C31-A130-22ED2A47608D}" type="slidenum">
              <a:rPr lang="tr-TR" smtClean="0"/>
              <a:t>49</a:t>
            </a:fld>
            <a:endParaRPr lang="tr-TR"/>
          </a:p>
        </p:txBody>
      </p:sp>
    </p:spTree>
    <p:extLst>
      <p:ext uri="{BB962C8B-B14F-4D97-AF65-F5344CB8AC3E}">
        <p14:creationId xmlns:p14="http://schemas.microsoft.com/office/powerpoint/2010/main" val="3510870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F58F09-5273-476A-A6C1-6B9D2C949E4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B983971-7778-4491-8B75-3E760F718640}"/>
              </a:ext>
            </a:extLst>
          </p:cNvPr>
          <p:cNvSpPr>
            <a:spLocks noGrp="1"/>
          </p:cNvSpPr>
          <p:nvPr>
            <p:ph idx="1"/>
          </p:nvPr>
        </p:nvSpPr>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Akran </a:t>
            </a:r>
            <a:r>
              <a:rPr kumimoji="0" lang="tr-TR" sz="2800" b="0" i="0" u="none" strike="noStrike" kern="1200" cap="none" spc="0" normalizeH="0" baseline="0" noProof="0" dirty="0" err="1">
                <a:ln>
                  <a:noFill/>
                </a:ln>
                <a:solidFill>
                  <a:prstClr val="black"/>
                </a:solidFill>
                <a:effectLst/>
                <a:uLnTx/>
                <a:uFillTx/>
                <a:latin typeface="Calibri"/>
                <a:ea typeface="+mn-ea"/>
                <a:cs typeface="+mn-cs"/>
              </a:rPr>
              <a:t>Yönderliği</a:t>
            </a:r>
            <a:r>
              <a:rPr kumimoji="0" lang="tr-TR" sz="2800" b="0" i="0" u="none" strike="noStrike" kern="1200" cap="none" spc="0" normalizeH="0" baseline="0" noProof="0" dirty="0">
                <a:ln>
                  <a:noFill/>
                </a:ln>
                <a:solidFill>
                  <a:prstClr val="black"/>
                </a:solidFill>
                <a:effectLst/>
                <a:uLnTx/>
                <a:uFillTx/>
                <a:latin typeface="Calibri"/>
                <a:ea typeface="+mn-ea"/>
                <a:cs typeface="+mn-cs"/>
              </a:rPr>
              <a:t> ise, hemşirelik bölümüne yeni başlayan öğrencilerin üst sınıftaki öğrenciler ile iletişimini sağlayarak üniversiteye ve mesleğe uyum süreçlerini kolaylaştırmak için tasarlanmıştır.</a:t>
            </a:r>
            <a:endParaRPr kumimoji="0" lang="tr-TR" sz="1800" b="0" i="0" u="none" strike="noStrike" kern="1200" cap="none" spc="0" normalizeH="0" baseline="0" noProof="0" dirty="0">
              <a:ln>
                <a:noFill/>
              </a:ln>
              <a:solidFill>
                <a:prstClr val="black">
                  <a:lumMod val="75000"/>
                  <a:lumOff val="25000"/>
                </a:prstClr>
              </a:solidFill>
              <a:effectLst/>
              <a:uLnTx/>
              <a:uFillTx/>
              <a:latin typeface="Trebuchet MS"/>
              <a:ea typeface="+mn-ea"/>
              <a:cs typeface="+mn-cs"/>
            </a:endParaRPr>
          </a:p>
          <a:p>
            <a:endParaRPr lang="tr-TR" dirty="0"/>
          </a:p>
        </p:txBody>
      </p:sp>
      <p:sp>
        <p:nvSpPr>
          <p:cNvPr id="4" name="Veri Yer Tutucusu 3">
            <a:extLst>
              <a:ext uri="{FF2B5EF4-FFF2-40B4-BE49-F238E27FC236}">
                <a16:creationId xmlns:a16="http://schemas.microsoft.com/office/drawing/2014/main" id="{13B4891F-AF80-4B75-8CF2-48607F2A42C9}"/>
              </a:ext>
            </a:extLst>
          </p:cNvPr>
          <p:cNvSpPr>
            <a:spLocks noGrp="1"/>
          </p:cNvSpPr>
          <p:nvPr>
            <p:ph type="dt" sz="half" idx="10"/>
          </p:nvPr>
        </p:nvSpPr>
        <p:spPr/>
        <p:txBody>
          <a:bodyPr/>
          <a:lstStyle/>
          <a:p>
            <a:fld id="{4654EF63-2AB4-4DD8-B2C7-79D7B2321B5F}" type="datetime1">
              <a:rPr lang="tr-TR" smtClean="0"/>
              <a:t>12.03.2021</a:t>
            </a:fld>
            <a:endParaRPr lang="tr-TR"/>
          </a:p>
        </p:txBody>
      </p:sp>
      <p:sp>
        <p:nvSpPr>
          <p:cNvPr id="5" name="Slayt Numarası Yer Tutucusu 4">
            <a:extLst>
              <a:ext uri="{FF2B5EF4-FFF2-40B4-BE49-F238E27FC236}">
                <a16:creationId xmlns:a16="http://schemas.microsoft.com/office/drawing/2014/main" id="{6B53B729-2CE2-4F86-A426-39DD0B49BFF9}"/>
              </a:ext>
            </a:extLst>
          </p:cNvPr>
          <p:cNvSpPr>
            <a:spLocks noGrp="1"/>
          </p:cNvSpPr>
          <p:nvPr>
            <p:ph type="sldNum" sz="quarter" idx="12"/>
          </p:nvPr>
        </p:nvSpPr>
        <p:spPr/>
        <p:txBody>
          <a:bodyPr/>
          <a:lstStyle/>
          <a:p>
            <a:fld id="{D5F95A43-2763-4C31-A130-22ED2A47608D}" type="slidenum">
              <a:rPr lang="tr-TR" smtClean="0"/>
              <a:t>5</a:t>
            </a:fld>
            <a:endParaRPr lang="tr-TR"/>
          </a:p>
        </p:txBody>
      </p:sp>
      <p:sp>
        <p:nvSpPr>
          <p:cNvPr id="6" name="Alt Bilgi Yer Tutucusu 5">
            <a:extLst>
              <a:ext uri="{FF2B5EF4-FFF2-40B4-BE49-F238E27FC236}">
                <a16:creationId xmlns:a16="http://schemas.microsoft.com/office/drawing/2014/main" id="{62D38E90-3187-4E9A-95A1-52D3B90A4362}"/>
              </a:ext>
            </a:extLst>
          </p:cNvPr>
          <p:cNvSpPr>
            <a:spLocks noGrp="1"/>
          </p:cNvSpPr>
          <p:nvPr>
            <p:ph type="ftr" sz="quarter" idx="11"/>
          </p:nvPr>
        </p:nvSpPr>
        <p:spPr/>
        <p:txBody>
          <a:bodyPr/>
          <a:lstStyle/>
          <a:p>
            <a:r>
              <a:rPr lang="en-US" dirty="0" err="1"/>
              <a:t>Seshabela</a:t>
            </a:r>
            <a:r>
              <a:rPr lang="en-US" dirty="0"/>
              <a:t>, H., </a:t>
            </a:r>
            <a:r>
              <a:rPr lang="en-US" dirty="0" err="1"/>
              <a:t>Havenga</a:t>
            </a:r>
            <a:r>
              <a:rPr lang="en-US" dirty="0"/>
              <a:t>, Y., &amp; de </a:t>
            </a:r>
            <a:r>
              <a:rPr lang="en-US" dirty="0" err="1"/>
              <a:t>Swardt</a:t>
            </a:r>
            <a:r>
              <a:rPr lang="en-US" dirty="0"/>
              <a:t>, H. C. (2020). Nursing student peer mentorship: the importance of professional relationships. Africa Journal of Nursing and Midwifery, 22(1), 17-pages.</a:t>
            </a:r>
            <a:endParaRPr lang="tr-TR" dirty="0"/>
          </a:p>
        </p:txBody>
      </p:sp>
    </p:spTree>
    <p:extLst>
      <p:ext uri="{BB962C8B-B14F-4D97-AF65-F5344CB8AC3E}">
        <p14:creationId xmlns:p14="http://schemas.microsoft.com/office/powerpoint/2010/main" val="12935218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9845FA-57E4-4B5E-B67D-A0E16AE4AD2A}"/>
              </a:ext>
            </a:extLst>
          </p:cNvPr>
          <p:cNvSpPr>
            <a:spLocks noGrp="1"/>
          </p:cNvSpPr>
          <p:nvPr>
            <p:ph type="title"/>
          </p:nvPr>
        </p:nvSpPr>
        <p:spPr>
          <a:xfrm>
            <a:off x="543984" y="156238"/>
            <a:ext cx="10828866" cy="1320800"/>
          </a:xfrm>
        </p:spPr>
        <p:txBody>
          <a:bodyPr/>
          <a:lstStyle/>
          <a:p>
            <a:pPr algn="ctr"/>
            <a:r>
              <a:rPr kumimoji="0" lang="tr-TR" sz="2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Akdeniz Üniversitesi Hemşirelik Fakültesi Danışan Öğrenci Değerlendirme Formu Üniversite ve Fakülte imkanlarını kullanmaya ilişkin sorular</a:t>
            </a:r>
            <a:endParaRPr lang="tr-TR" dirty="0"/>
          </a:p>
        </p:txBody>
      </p:sp>
      <p:graphicFrame>
        <p:nvGraphicFramePr>
          <p:cNvPr id="6" name="Tablo 6">
            <a:extLst>
              <a:ext uri="{FF2B5EF4-FFF2-40B4-BE49-F238E27FC236}">
                <a16:creationId xmlns:a16="http://schemas.microsoft.com/office/drawing/2014/main" id="{2BE78B19-54F2-4809-88A9-1A63735438BD}"/>
              </a:ext>
            </a:extLst>
          </p:cNvPr>
          <p:cNvGraphicFramePr>
            <a:graphicFrameLocks noGrp="1"/>
          </p:cNvGraphicFramePr>
          <p:nvPr>
            <p:ph idx="1"/>
            <p:extLst>
              <p:ext uri="{D42A27DB-BD31-4B8C-83A1-F6EECF244321}">
                <p14:modId xmlns:p14="http://schemas.microsoft.com/office/powerpoint/2010/main" val="2843302872"/>
              </p:ext>
            </p:extLst>
          </p:nvPr>
        </p:nvGraphicFramePr>
        <p:xfrm>
          <a:off x="647700" y="2160588"/>
          <a:ext cx="10725150" cy="2839720"/>
        </p:xfrm>
        <a:graphic>
          <a:graphicData uri="http://schemas.openxmlformats.org/drawingml/2006/table">
            <a:tbl>
              <a:tblPr firstRow="1" bandRow="1">
                <a:tableStyleId>{5C22544A-7EE6-4342-B048-85BDC9FD1C3A}</a:tableStyleId>
              </a:tblPr>
              <a:tblGrid>
                <a:gridCol w="5362575">
                  <a:extLst>
                    <a:ext uri="{9D8B030D-6E8A-4147-A177-3AD203B41FA5}">
                      <a16:colId xmlns:a16="http://schemas.microsoft.com/office/drawing/2014/main" val="1900208822"/>
                    </a:ext>
                  </a:extLst>
                </a:gridCol>
                <a:gridCol w="5362575">
                  <a:extLst>
                    <a:ext uri="{9D8B030D-6E8A-4147-A177-3AD203B41FA5}">
                      <a16:colId xmlns:a16="http://schemas.microsoft.com/office/drawing/2014/main" val="114014401"/>
                    </a:ext>
                  </a:extLst>
                </a:gridCol>
              </a:tblGrid>
              <a:tr h="370840">
                <a:tc>
                  <a:txBody>
                    <a:bodyPr/>
                    <a:lstStyle/>
                    <a:p>
                      <a:endParaRPr lang="tr-TR"/>
                    </a:p>
                  </a:txBody>
                  <a:tcPr/>
                </a:tc>
                <a:tc>
                  <a:txBody>
                    <a:bodyPr/>
                    <a:lstStyle/>
                    <a:p>
                      <a:endParaRPr lang="tr-TR"/>
                    </a:p>
                  </a:txBody>
                  <a:tcPr/>
                </a:tc>
                <a:extLst>
                  <a:ext uri="{0D108BD9-81ED-4DB2-BD59-A6C34878D82A}">
                    <a16:rowId xmlns:a16="http://schemas.microsoft.com/office/drawing/2014/main" val="959249552"/>
                  </a:ext>
                </a:extLst>
              </a:tr>
              <a:tr h="370840">
                <a:tc>
                  <a:txBody>
                    <a:bodyPr/>
                    <a:lstStyle/>
                    <a:p>
                      <a:pPr marL="0" lvl="0" indent="0" algn="just">
                        <a:lnSpc>
                          <a:spcPct val="100000"/>
                        </a:lnSpc>
                        <a:spcAft>
                          <a:spcPts val="0"/>
                        </a:spcAft>
                        <a:buFont typeface="+mj-lt"/>
                        <a:buNone/>
                      </a:pPr>
                      <a:r>
                        <a:rPr lang="tr-TR" sz="2500" dirty="0">
                          <a:effectLst/>
                          <a:latin typeface="Calibri" panose="020F0502020204030204" pitchFamily="34" charset="0"/>
                          <a:ea typeface="Calibri" panose="020F0502020204030204" pitchFamily="34" charset="0"/>
                          <a:cs typeface="Calibri" panose="020F0502020204030204" pitchFamily="34" charset="0"/>
                        </a:rPr>
                        <a:t>9.</a:t>
                      </a:r>
                      <a:r>
                        <a:rPr lang="tr-TR" sz="2500" baseline="0" dirty="0">
                          <a:effectLst/>
                          <a:latin typeface="Calibri" panose="020F0502020204030204" pitchFamily="34" charset="0"/>
                          <a:ea typeface="Calibri" panose="020F0502020204030204" pitchFamily="34" charset="0"/>
                          <a:cs typeface="Calibri" panose="020F0502020204030204" pitchFamily="34" charset="0"/>
                        </a:rPr>
                        <a:t> </a:t>
                      </a:r>
                      <a:r>
                        <a:rPr lang="tr-TR" sz="2500" dirty="0">
                          <a:effectLst/>
                          <a:latin typeface="Calibri" panose="020F0502020204030204" pitchFamily="34" charset="0"/>
                          <a:ea typeface="Calibri" panose="020F0502020204030204" pitchFamily="34" charset="0"/>
                          <a:cs typeface="Calibri" panose="020F0502020204030204" pitchFamily="34" charset="0"/>
                        </a:rPr>
                        <a:t>İş sağlığı ve güvenliği eğitimi ile ilgili bilgi sahibiyim.</a:t>
                      </a:r>
                    </a:p>
                  </a:txBody>
                  <a:tcPr marL="68580" marR="68580" marT="0" marB="0"/>
                </a:tc>
                <a:tc>
                  <a:txBody>
                    <a:bodyPr/>
                    <a:lstStyle/>
                    <a:p>
                      <a:pPr algn="just"/>
                      <a:r>
                        <a:rPr lang="tr-TR" sz="2500" dirty="0">
                          <a:latin typeface="Calibri" panose="020F0502020204030204" pitchFamily="34" charset="0"/>
                          <a:cs typeface="Calibri" panose="020F0502020204030204" pitchFamily="34" charset="0"/>
                        </a:rPr>
                        <a:t>-Fakültemiz</a:t>
                      </a:r>
                      <a:r>
                        <a:rPr lang="tr-TR" sz="2500" baseline="0" dirty="0">
                          <a:latin typeface="Calibri" panose="020F0502020204030204" pitchFamily="34" charset="0"/>
                          <a:cs typeface="Calibri" panose="020F0502020204030204" pitchFamily="34" charset="0"/>
                        </a:rPr>
                        <a:t> kapsamında verilen iş sağlığı ve güvenliği konusunda verilen eğitimleri almış mı?</a:t>
                      </a:r>
                      <a:endParaRPr lang="tr-TR" sz="25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17758695"/>
                  </a:ext>
                </a:extLst>
              </a:tr>
              <a:tr h="370840">
                <a:tc>
                  <a:txBody>
                    <a:bodyPr/>
                    <a:lstStyle/>
                    <a:p>
                      <a:pPr marL="0" lvl="0" indent="0" algn="just">
                        <a:lnSpc>
                          <a:spcPct val="100000"/>
                        </a:lnSpc>
                        <a:spcAft>
                          <a:spcPts val="0"/>
                        </a:spcAft>
                        <a:buFont typeface="+mj-lt"/>
                        <a:buNone/>
                      </a:pPr>
                      <a:r>
                        <a:rPr lang="tr-TR" sz="2500" dirty="0">
                          <a:effectLst/>
                          <a:latin typeface="Calibri" panose="020F0502020204030204" pitchFamily="34" charset="0"/>
                          <a:ea typeface="Calibri" panose="020F0502020204030204" pitchFamily="34" charset="0"/>
                          <a:cs typeface="Calibri" panose="020F0502020204030204" pitchFamily="34" charset="0"/>
                        </a:rPr>
                        <a:t>10. Kariyer planlamasını yapmak için danışmanlık alıyorum.</a:t>
                      </a:r>
                    </a:p>
                  </a:txBody>
                  <a:tcPr marL="68580" marR="68580" marT="0" marB="0"/>
                </a:tc>
                <a:tc>
                  <a:txBody>
                    <a:bodyPr/>
                    <a:lstStyle/>
                    <a:p>
                      <a:pPr algn="just"/>
                      <a:r>
                        <a:rPr lang="tr-TR" sz="2500" dirty="0">
                          <a:latin typeface="Calibri" panose="020F0502020204030204" pitchFamily="34" charset="0"/>
                          <a:cs typeface="Calibri" panose="020F0502020204030204" pitchFamily="34" charset="0"/>
                        </a:rPr>
                        <a:t>-Danışman</a:t>
                      </a:r>
                      <a:r>
                        <a:rPr lang="tr-TR" sz="2500" baseline="0" dirty="0">
                          <a:latin typeface="Calibri" panose="020F0502020204030204" pitchFamily="34" charset="0"/>
                          <a:cs typeface="Calibri" panose="020F0502020204030204" pitchFamily="34" charset="0"/>
                        </a:rPr>
                        <a:t> öğretim elemanı ve </a:t>
                      </a:r>
                      <a:r>
                        <a:rPr lang="tr-TR" sz="2500" baseline="0" dirty="0" err="1">
                          <a:latin typeface="Calibri" panose="020F0502020204030204" pitchFamily="34" charset="0"/>
                          <a:cs typeface="Calibri" panose="020F0502020204030204" pitchFamily="34" charset="0"/>
                        </a:rPr>
                        <a:t>yönder</a:t>
                      </a:r>
                      <a:r>
                        <a:rPr lang="tr-TR" sz="2500" baseline="0" dirty="0">
                          <a:latin typeface="Calibri" panose="020F0502020204030204" pitchFamily="34" charset="0"/>
                          <a:cs typeface="Calibri" panose="020F0502020204030204" pitchFamily="34" charset="0"/>
                        </a:rPr>
                        <a:t> öğrenci tarafından kariyer planlaması için danışmanlık alıyor mu?</a:t>
                      </a:r>
                      <a:endParaRPr lang="tr-TR" sz="25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49118468"/>
                  </a:ext>
                </a:extLst>
              </a:tr>
            </a:tbl>
          </a:graphicData>
        </a:graphic>
      </p:graphicFrame>
      <p:sp>
        <p:nvSpPr>
          <p:cNvPr id="4" name="Veri Yer Tutucusu 3">
            <a:extLst>
              <a:ext uri="{FF2B5EF4-FFF2-40B4-BE49-F238E27FC236}">
                <a16:creationId xmlns:a16="http://schemas.microsoft.com/office/drawing/2014/main" id="{741E4C49-8CD5-4FA2-868D-F12B41045F8F}"/>
              </a:ext>
            </a:extLst>
          </p:cNvPr>
          <p:cNvSpPr>
            <a:spLocks noGrp="1"/>
          </p:cNvSpPr>
          <p:nvPr>
            <p:ph type="dt" sz="half" idx="10"/>
          </p:nvPr>
        </p:nvSpPr>
        <p:spPr/>
        <p:txBody>
          <a:bodyPr/>
          <a:lstStyle/>
          <a:p>
            <a:fld id="{7B44FD74-CE55-4992-B5C9-161D47A6CE6A}" type="datetime1">
              <a:rPr lang="tr-TR" smtClean="0"/>
              <a:t>12.03.2021</a:t>
            </a:fld>
            <a:endParaRPr lang="tr-TR"/>
          </a:p>
        </p:txBody>
      </p:sp>
      <p:sp>
        <p:nvSpPr>
          <p:cNvPr id="5" name="Slayt Numarası Yer Tutucusu 4">
            <a:extLst>
              <a:ext uri="{FF2B5EF4-FFF2-40B4-BE49-F238E27FC236}">
                <a16:creationId xmlns:a16="http://schemas.microsoft.com/office/drawing/2014/main" id="{73B9134E-0423-45B2-949D-15657E1EE358}"/>
              </a:ext>
            </a:extLst>
          </p:cNvPr>
          <p:cNvSpPr>
            <a:spLocks noGrp="1"/>
          </p:cNvSpPr>
          <p:nvPr>
            <p:ph type="sldNum" sz="quarter" idx="12"/>
          </p:nvPr>
        </p:nvSpPr>
        <p:spPr/>
        <p:txBody>
          <a:bodyPr/>
          <a:lstStyle/>
          <a:p>
            <a:fld id="{D5F95A43-2763-4C31-A130-22ED2A47608D}" type="slidenum">
              <a:rPr lang="tr-TR" smtClean="0"/>
              <a:t>50</a:t>
            </a:fld>
            <a:endParaRPr lang="tr-TR"/>
          </a:p>
        </p:txBody>
      </p:sp>
    </p:spTree>
    <p:extLst>
      <p:ext uri="{BB962C8B-B14F-4D97-AF65-F5344CB8AC3E}">
        <p14:creationId xmlns:p14="http://schemas.microsoft.com/office/powerpoint/2010/main" val="3780843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0BAC29-A417-4931-A5BC-BF58876C44D9}"/>
              </a:ext>
            </a:extLst>
          </p:cNvPr>
          <p:cNvSpPr>
            <a:spLocks noGrp="1"/>
          </p:cNvSpPr>
          <p:nvPr>
            <p:ph type="title"/>
          </p:nvPr>
        </p:nvSpPr>
        <p:spPr>
          <a:xfrm>
            <a:off x="582083" y="295275"/>
            <a:ext cx="10762191" cy="1320800"/>
          </a:xfrm>
        </p:spPr>
        <p:txBody>
          <a:bodyPr/>
          <a:lstStyle/>
          <a:p>
            <a:pPr algn="ctr"/>
            <a:r>
              <a:rPr kumimoji="0" lang="tr-TR" sz="2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Akdeniz Üniversitesi Hemşirelik Fakültesi Danışan Öğrenci Değerlendirme Formu Üniversite ve Fakülte imkanlarını kullanmaya ilişkin sorular</a:t>
            </a:r>
            <a:endParaRPr lang="tr-TR" dirty="0"/>
          </a:p>
        </p:txBody>
      </p:sp>
      <p:sp>
        <p:nvSpPr>
          <p:cNvPr id="3" name="İçerik Yer Tutucusu 2">
            <a:extLst>
              <a:ext uri="{FF2B5EF4-FFF2-40B4-BE49-F238E27FC236}">
                <a16:creationId xmlns:a16="http://schemas.microsoft.com/office/drawing/2014/main" id="{8FF332C1-3226-42DB-B483-6F79CD2FECEA}"/>
              </a:ext>
            </a:extLst>
          </p:cNvPr>
          <p:cNvSpPr>
            <a:spLocks noGrp="1"/>
          </p:cNvSpPr>
          <p:nvPr>
            <p:ph idx="1"/>
          </p:nvPr>
        </p:nvSpPr>
        <p:spPr>
          <a:xfrm>
            <a:off x="677333" y="1447801"/>
            <a:ext cx="10762191" cy="4772024"/>
          </a:xfrm>
        </p:spPr>
        <p:txBody>
          <a:bodyPr>
            <a:normAutofit fontScale="92500" lnSpcReduction="20000"/>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700" b="1" i="0" u="sng"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İşe Yerleşme ve Kariyer Planlama İçin Girilmesi Gereken Sınavlar</a:t>
            </a:r>
          </a:p>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tr-TR" sz="2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ALES (Akademik Personel ve Lisansüstü Eğitimi Giriş Sınavı), lisansüstü (yüksek lisans) eğitime başvuracak kişilerin ve akademik personel kadrolarına (araştırma görevlisi, öğretim görevlisi, okutman, uzman çevirici gibi) atanmak isteyen adayların girmesi gereken bir sınavdır. </a:t>
            </a:r>
          </a:p>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tr-TR" sz="27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YDS, ÖSYM tarafından yılda üç kez yapılan, kamu personeli dahil olmak üzere akademik personel ve lisansüstü öğrenci alımı ilanlarında kullanılabilen bir yabancı dil sınavıdır.</a:t>
            </a:r>
          </a:p>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tr-TR" sz="27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Yükseköğretim Kurumları Yabancı Dil Sınavı (YÖKDİL) adayların kendi alanlarındaki (Fen Bilimleri, Sosyal Bilimleri, Sağlık Bilimleri) dil becerilerini belirlemeye yönelik düzenlenen bir yabancı dil sınavıdır.</a:t>
            </a:r>
          </a:p>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tr-TR" sz="27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KPSS, Kamu Personel Seçme Sınavı olarak bilinmektedir. ÖSYM tarafından hazırlanan ve her sene kamu kurum ve kuruluşlarına personel almak için yapılan bir sınavdır.</a:t>
            </a:r>
            <a:endParaRPr kumimoji="0" lang="tr-TR" sz="2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endParaRPr lang="tr-TR" dirty="0"/>
          </a:p>
        </p:txBody>
      </p:sp>
      <p:sp>
        <p:nvSpPr>
          <p:cNvPr id="4" name="Veri Yer Tutucusu 3">
            <a:extLst>
              <a:ext uri="{FF2B5EF4-FFF2-40B4-BE49-F238E27FC236}">
                <a16:creationId xmlns:a16="http://schemas.microsoft.com/office/drawing/2014/main" id="{4A388D86-B044-448C-B771-CE9C4DF630D5}"/>
              </a:ext>
            </a:extLst>
          </p:cNvPr>
          <p:cNvSpPr>
            <a:spLocks noGrp="1"/>
          </p:cNvSpPr>
          <p:nvPr>
            <p:ph type="dt" sz="half" idx="10"/>
          </p:nvPr>
        </p:nvSpPr>
        <p:spPr/>
        <p:txBody>
          <a:bodyPr/>
          <a:lstStyle/>
          <a:p>
            <a:fld id="{7B44FD74-CE55-4992-B5C9-161D47A6CE6A}" type="datetime1">
              <a:rPr lang="tr-TR" smtClean="0"/>
              <a:t>12.03.2021</a:t>
            </a:fld>
            <a:endParaRPr lang="tr-TR"/>
          </a:p>
        </p:txBody>
      </p:sp>
      <p:sp>
        <p:nvSpPr>
          <p:cNvPr id="5" name="Slayt Numarası Yer Tutucusu 4">
            <a:extLst>
              <a:ext uri="{FF2B5EF4-FFF2-40B4-BE49-F238E27FC236}">
                <a16:creationId xmlns:a16="http://schemas.microsoft.com/office/drawing/2014/main" id="{1EAC85B4-E9C4-4599-B8EB-4798938913A3}"/>
              </a:ext>
            </a:extLst>
          </p:cNvPr>
          <p:cNvSpPr>
            <a:spLocks noGrp="1"/>
          </p:cNvSpPr>
          <p:nvPr>
            <p:ph type="sldNum" sz="quarter" idx="12"/>
          </p:nvPr>
        </p:nvSpPr>
        <p:spPr/>
        <p:txBody>
          <a:bodyPr/>
          <a:lstStyle/>
          <a:p>
            <a:fld id="{D5F95A43-2763-4C31-A130-22ED2A47608D}" type="slidenum">
              <a:rPr lang="tr-TR" smtClean="0"/>
              <a:t>51</a:t>
            </a:fld>
            <a:endParaRPr lang="tr-TR"/>
          </a:p>
        </p:txBody>
      </p:sp>
    </p:spTree>
    <p:extLst>
      <p:ext uri="{BB962C8B-B14F-4D97-AF65-F5344CB8AC3E}">
        <p14:creationId xmlns:p14="http://schemas.microsoft.com/office/powerpoint/2010/main" val="2587157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F7B216-2976-40CC-BA0D-0D5A4819C3DC}"/>
              </a:ext>
            </a:extLst>
          </p:cNvPr>
          <p:cNvSpPr>
            <a:spLocks noGrp="1"/>
          </p:cNvSpPr>
          <p:nvPr>
            <p:ph type="title"/>
          </p:nvPr>
        </p:nvSpPr>
        <p:spPr>
          <a:xfrm>
            <a:off x="524933" y="161925"/>
            <a:ext cx="10714567" cy="1320800"/>
          </a:xfrm>
        </p:spPr>
        <p:txBody>
          <a:bodyPr/>
          <a:lstStyle/>
          <a:p>
            <a:pPr algn="ctr"/>
            <a:r>
              <a:rPr kumimoji="0" lang="tr-TR" sz="2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Akdeniz Üniversitesi Hemşirelik Fakültesi Danışan Öğrenci Değerlendirme Formu Üniversite ve Fakülte imkanlarını kullanmaya ilişkin sorular</a:t>
            </a:r>
            <a:endParaRPr lang="tr-TR" dirty="0"/>
          </a:p>
        </p:txBody>
      </p:sp>
      <p:graphicFrame>
        <p:nvGraphicFramePr>
          <p:cNvPr id="7" name="Tablo 7">
            <a:extLst>
              <a:ext uri="{FF2B5EF4-FFF2-40B4-BE49-F238E27FC236}">
                <a16:creationId xmlns:a16="http://schemas.microsoft.com/office/drawing/2014/main" id="{3D860819-76D3-42C9-8152-5CFCBA4EA015}"/>
              </a:ext>
            </a:extLst>
          </p:cNvPr>
          <p:cNvGraphicFramePr>
            <a:graphicFrameLocks noGrp="1"/>
          </p:cNvGraphicFramePr>
          <p:nvPr>
            <p:ph idx="1"/>
            <p:extLst>
              <p:ext uri="{D42A27DB-BD31-4B8C-83A1-F6EECF244321}">
                <p14:modId xmlns:p14="http://schemas.microsoft.com/office/powerpoint/2010/main" val="1649502039"/>
              </p:ext>
            </p:extLst>
          </p:nvPr>
        </p:nvGraphicFramePr>
        <p:xfrm>
          <a:off x="220661" y="1090281"/>
          <a:ext cx="11446406" cy="5455920"/>
        </p:xfrm>
        <a:graphic>
          <a:graphicData uri="http://schemas.openxmlformats.org/drawingml/2006/table">
            <a:tbl>
              <a:tblPr firstRow="1" bandRow="1">
                <a:tableStyleId>{5C22544A-7EE6-4342-B048-85BDC9FD1C3A}</a:tableStyleId>
              </a:tblPr>
              <a:tblGrid>
                <a:gridCol w="5723203">
                  <a:extLst>
                    <a:ext uri="{9D8B030D-6E8A-4147-A177-3AD203B41FA5}">
                      <a16:colId xmlns:a16="http://schemas.microsoft.com/office/drawing/2014/main" val="2810823789"/>
                    </a:ext>
                  </a:extLst>
                </a:gridCol>
                <a:gridCol w="5723203">
                  <a:extLst>
                    <a:ext uri="{9D8B030D-6E8A-4147-A177-3AD203B41FA5}">
                      <a16:colId xmlns:a16="http://schemas.microsoft.com/office/drawing/2014/main" val="2871487175"/>
                    </a:ext>
                  </a:extLst>
                </a:gridCol>
              </a:tblGrid>
              <a:tr h="3880774">
                <a:tc>
                  <a:txBody>
                    <a:bodyPr/>
                    <a:lstStyle/>
                    <a:p>
                      <a:pPr marL="0" marR="0" lvl="0" indent="0" algn="just" defTabSz="457200" rtl="0" eaLnBrk="1" fontAlgn="auto" latinLnBrk="0" hangingPunct="1">
                        <a:lnSpc>
                          <a:spcPct val="100000"/>
                        </a:lnSpc>
                        <a:spcBef>
                          <a:spcPts val="0"/>
                        </a:spcBef>
                        <a:spcAft>
                          <a:spcPts val="0"/>
                        </a:spcAft>
                        <a:buClrTx/>
                        <a:buSzTx/>
                        <a:buFont typeface="+mj-lt"/>
                        <a:buNone/>
                        <a:tabLst/>
                        <a:defRPr/>
                      </a:pPr>
                      <a:r>
                        <a:rPr kumimoji="0" lang="tr-TR"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11. Ulusal ve Uluslararası Bilimsel Toplantılara katılım için planlama yapabiliyorum.</a:t>
                      </a:r>
                    </a:p>
                    <a:p>
                      <a:pPr marL="0" marR="0" lvl="0" indent="0" algn="just" defTabSz="457200" rtl="0" eaLnBrk="1" fontAlgn="auto" latinLnBrk="0" hangingPunct="1">
                        <a:lnSpc>
                          <a:spcPct val="100000"/>
                        </a:lnSpc>
                        <a:spcBef>
                          <a:spcPts val="0"/>
                        </a:spcBef>
                        <a:spcAft>
                          <a:spcPts val="0"/>
                        </a:spcAft>
                        <a:buClrTx/>
                        <a:buSzTx/>
                        <a:buFont typeface="+mj-lt"/>
                        <a:buNone/>
                        <a:tabLst/>
                        <a:defRPr/>
                      </a:pPr>
                      <a:endParaRPr kumimoji="0" lang="tr-T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 typeface="+mj-lt"/>
                        <a:buNone/>
                        <a:tabLst/>
                        <a:defRPr/>
                      </a:pPr>
                      <a:r>
                        <a:rPr kumimoji="0" lang="tr-T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Fakülte, ulusal ve uluslararası bilimsel toplantılara katılım ile ilgili duyurular fakültemizin web sayfasında öğrencilerimize duyurulur.</a:t>
                      </a:r>
                    </a:p>
                    <a:p>
                      <a:pPr marL="0" marR="0" lvl="0" indent="0" algn="just" defTabSz="457200" rtl="0" eaLnBrk="1" fontAlgn="auto" latinLnBrk="0" hangingPunct="1">
                        <a:lnSpc>
                          <a:spcPct val="100000"/>
                        </a:lnSpc>
                        <a:spcBef>
                          <a:spcPts val="0"/>
                        </a:spcBef>
                        <a:spcAft>
                          <a:spcPts val="0"/>
                        </a:spcAft>
                        <a:buClrTx/>
                        <a:buSzTx/>
                        <a:buFont typeface="+mj-lt"/>
                        <a:buNone/>
                        <a:tabLst/>
                        <a:defRPr/>
                      </a:pPr>
                      <a:endParaRPr kumimoji="0" lang="tr-TR" sz="2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 typeface="+mj-lt"/>
                        <a:buNone/>
                        <a:tabLst/>
                        <a:defRPr/>
                      </a:pPr>
                      <a:r>
                        <a:rPr kumimoji="0" lang="tr-TR" sz="2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Formlar;</a:t>
                      </a:r>
                    </a:p>
                    <a:p>
                      <a:pPr marL="0" marR="0" lvl="0" indent="0" algn="just" defTabSz="457200" rtl="0" eaLnBrk="1" fontAlgn="auto" latinLnBrk="0" hangingPunct="1">
                        <a:lnSpc>
                          <a:spcPct val="100000"/>
                        </a:lnSpc>
                        <a:spcBef>
                          <a:spcPts val="0"/>
                        </a:spcBef>
                        <a:spcAft>
                          <a:spcPts val="0"/>
                        </a:spcAft>
                        <a:buClrTx/>
                        <a:buSzTx/>
                        <a:buFont typeface="+mj-lt"/>
                        <a:buNone/>
                        <a:tabLst/>
                        <a:defRPr/>
                      </a:pPr>
                      <a:r>
                        <a:rPr kumimoji="0" lang="tr-TR"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Öğrenci Bilimsel Araştırma Başvuru Formu</a:t>
                      </a:r>
                    </a:p>
                    <a:p>
                      <a:pPr marL="0" marR="0" lvl="0" indent="0" algn="just" defTabSz="457200" rtl="0" eaLnBrk="1" fontAlgn="auto" latinLnBrk="0" hangingPunct="1">
                        <a:lnSpc>
                          <a:spcPct val="100000"/>
                        </a:lnSpc>
                        <a:spcBef>
                          <a:spcPts val="0"/>
                        </a:spcBef>
                        <a:spcAft>
                          <a:spcPts val="0"/>
                        </a:spcAft>
                        <a:buClrTx/>
                        <a:buSzTx/>
                        <a:buFont typeface="+mj-lt"/>
                        <a:buNone/>
                        <a:tabLst/>
                        <a:defRPr/>
                      </a:pPr>
                      <a:r>
                        <a:rPr kumimoji="0" lang="tr-TR"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2" action="ppaction://hlinkfile"/>
                        </a:rPr>
                        <a:t>ÖĞRENCİ BİLİMSEL ARAŞTIRMA BAŞVURU FORMU (EK-6).docx</a:t>
                      </a:r>
                      <a:endParaRPr kumimoji="0" lang="tr-TR"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 typeface="+mj-lt"/>
                        <a:buNone/>
                        <a:tabLst/>
                        <a:defRPr/>
                      </a:pPr>
                      <a:endParaRPr kumimoji="0" lang="tr-TR" sz="2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a:p>
                      <a:pPr algn="just"/>
                      <a:endParaRPr lang="tr-TR" sz="2200" b="0" dirty="0">
                        <a:latin typeface="Calibri" panose="020F0502020204030204" pitchFamily="34" charset="0"/>
                        <a:cs typeface="Calibri" panose="020F0502020204030204" pitchFamily="34" charset="0"/>
                      </a:endParaRPr>
                    </a:p>
                  </a:txBody>
                  <a:tcPr>
                    <a:no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-Ulusal ve uluslararası bilimsel toplantılar konusunda bilgisi var mı?</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-Öğrenci Uyum ve Geliştirme Komisyonu tarafından planlama ve katılım için yönlendirileceğini biliyor mu?</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ÖĞRENCİ UYUM VE GELİŞTİRME KOMİSYONU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Doç. Dr. Ayla TUZCU (Başkan)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Öğr. Gör. Dr. Gülşen AK SÖZER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Öğr</a:t>
                      </a:r>
                      <a:r>
                        <a:rPr kumimoji="0" lang="tr-TR"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Gör. Dr. Semra GÜNDOĞDU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Öğr</a:t>
                      </a:r>
                      <a:r>
                        <a:rPr kumimoji="0" lang="tr-TR"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Gör. Nilüfer TOK YANIK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Öğr</a:t>
                      </a:r>
                      <a:r>
                        <a:rPr kumimoji="0" lang="tr-TR"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Gör. Kadriye AYDEMİR</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Arş. Gör. Cafer ÖZDEMİR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Arş. Gör. Nazlı ÖZTÜRK</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Arş. Gör. Merve İPEK ŞIKLAROĞLU</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Arş. Gör. Ercan ASİ </a:t>
                      </a:r>
                      <a:endParaRPr lang="tr-TR" sz="2200" b="0" dirty="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621037078"/>
                  </a:ext>
                </a:extLst>
              </a:tr>
            </a:tbl>
          </a:graphicData>
        </a:graphic>
      </p:graphicFrame>
      <p:sp>
        <p:nvSpPr>
          <p:cNvPr id="4" name="Veri Yer Tutucusu 3">
            <a:extLst>
              <a:ext uri="{FF2B5EF4-FFF2-40B4-BE49-F238E27FC236}">
                <a16:creationId xmlns:a16="http://schemas.microsoft.com/office/drawing/2014/main" id="{48745CDC-BD40-4080-A3B4-1102E6B164D0}"/>
              </a:ext>
            </a:extLst>
          </p:cNvPr>
          <p:cNvSpPr>
            <a:spLocks noGrp="1"/>
          </p:cNvSpPr>
          <p:nvPr>
            <p:ph type="dt" sz="half" idx="10"/>
          </p:nvPr>
        </p:nvSpPr>
        <p:spPr/>
        <p:txBody>
          <a:bodyPr/>
          <a:lstStyle/>
          <a:p>
            <a:fld id="{7B44FD74-CE55-4992-B5C9-161D47A6CE6A}" type="datetime1">
              <a:rPr lang="tr-TR" smtClean="0"/>
              <a:t>12.03.2021</a:t>
            </a:fld>
            <a:endParaRPr lang="tr-TR"/>
          </a:p>
        </p:txBody>
      </p:sp>
      <p:sp>
        <p:nvSpPr>
          <p:cNvPr id="5" name="Slayt Numarası Yer Tutucusu 4">
            <a:extLst>
              <a:ext uri="{FF2B5EF4-FFF2-40B4-BE49-F238E27FC236}">
                <a16:creationId xmlns:a16="http://schemas.microsoft.com/office/drawing/2014/main" id="{80F26E55-A46D-456D-BDF9-F9FF9E453162}"/>
              </a:ext>
            </a:extLst>
          </p:cNvPr>
          <p:cNvSpPr>
            <a:spLocks noGrp="1"/>
          </p:cNvSpPr>
          <p:nvPr>
            <p:ph type="sldNum" sz="quarter" idx="12"/>
          </p:nvPr>
        </p:nvSpPr>
        <p:spPr/>
        <p:txBody>
          <a:bodyPr/>
          <a:lstStyle/>
          <a:p>
            <a:fld id="{D5F95A43-2763-4C31-A130-22ED2A47608D}" type="slidenum">
              <a:rPr lang="tr-TR" smtClean="0"/>
              <a:t>52</a:t>
            </a:fld>
            <a:endParaRPr lang="tr-TR"/>
          </a:p>
        </p:txBody>
      </p:sp>
    </p:spTree>
    <p:extLst>
      <p:ext uri="{BB962C8B-B14F-4D97-AF65-F5344CB8AC3E}">
        <p14:creationId xmlns:p14="http://schemas.microsoft.com/office/powerpoint/2010/main" val="2282595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E685FC-1419-409D-B393-6557DFF04F42}"/>
              </a:ext>
            </a:extLst>
          </p:cNvPr>
          <p:cNvSpPr>
            <a:spLocks noGrp="1"/>
          </p:cNvSpPr>
          <p:nvPr>
            <p:ph type="title"/>
          </p:nvPr>
        </p:nvSpPr>
        <p:spPr>
          <a:xfrm>
            <a:off x="677334" y="238125"/>
            <a:ext cx="11133666" cy="1320800"/>
          </a:xfrm>
        </p:spPr>
        <p:txBody>
          <a:bodyPr/>
          <a:lstStyle/>
          <a:p>
            <a:pPr algn="ctr"/>
            <a:r>
              <a:rPr kumimoji="0" lang="tr-TR" sz="2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Akdeniz Üniversitesi Hemşirelik Fakültesi Danışan Öğrenci Değerlendirme Formu Üniversite ve Fakülte imkanlarını kullanmaya ilişkin sorular</a:t>
            </a:r>
            <a:endParaRPr lang="tr-TR" dirty="0"/>
          </a:p>
        </p:txBody>
      </p:sp>
      <p:graphicFrame>
        <p:nvGraphicFramePr>
          <p:cNvPr id="6" name="Tablo 6">
            <a:extLst>
              <a:ext uri="{FF2B5EF4-FFF2-40B4-BE49-F238E27FC236}">
                <a16:creationId xmlns:a16="http://schemas.microsoft.com/office/drawing/2014/main" id="{57402470-1616-4804-B177-C10F78B7276F}"/>
              </a:ext>
            </a:extLst>
          </p:cNvPr>
          <p:cNvGraphicFramePr>
            <a:graphicFrameLocks noGrp="1"/>
          </p:cNvGraphicFramePr>
          <p:nvPr>
            <p:ph idx="1"/>
            <p:extLst>
              <p:ext uri="{D42A27DB-BD31-4B8C-83A1-F6EECF244321}">
                <p14:modId xmlns:p14="http://schemas.microsoft.com/office/powerpoint/2010/main" val="411546207"/>
              </p:ext>
            </p:extLst>
          </p:nvPr>
        </p:nvGraphicFramePr>
        <p:xfrm>
          <a:off x="605631" y="1412050"/>
          <a:ext cx="10980738" cy="1554480"/>
        </p:xfrm>
        <a:graphic>
          <a:graphicData uri="http://schemas.openxmlformats.org/drawingml/2006/table">
            <a:tbl>
              <a:tblPr firstRow="1" bandRow="1">
                <a:tableStyleId>{5C22544A-7EE6-4342-B048-85BDC9FD1C3A}</a:tableStyleId>
              </a:tblPr>
              <a:tblGrid>
                <a:gridCol w="5490369">
                  <a:extLst>
                    <a:ext uri="{9D8B030D-6E8A-4147-A177-3AD203B41FA5}">
                      <a16:colId xmlns:a16="http://schemas.microsoft.com/office/drawing/2014/main" val="4167579851"/>
                    </a:ext>
                  </a:extLst>
                </a:gridCol>
                <a:gridCol w="5490369">
                  <a:extLst>
                    <a:ext uri="{9D8B030D-6E8A-4147-A177-3AD203B41FA5}">
                      <a16:colId xmlns:a16="http://schemas.microsoft.com/office/drawing/2014/main" val="1841446255"/>
                    </a:ext>
                  </a:extLst>
                </a:gridCol>
              </a:tblGrid>
              <a:tr h="277163">
                <a:tc>
                  <a:txBody>
                    <a:bodyPr/>
                    <a:lstStyle/>
                    <a:p>
                      <a:pPr marL="0" lvl="0" indent="0" algn="just">
                        <a:lnSpc>
                          <a:spcPct val="100000"/>
                        </a:lnSpc>
                        <a:spcAft>
                          <a:spcPts val="0"/>
                        </a:spcAft>
                        <a:buFont typeface="+mj-lt"/>
                        <a:buNone/>
                      </a:pPr>
                      <a:r>
                        <a:rPr lang="tr-TR" sz="2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 </a:t>
                      </a:r>
                      <a:r>
                        <a:rPr lang="tr-TR" sz="24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Erasmus</a:t>
                      </a:r>
                      <a:r>
                        <a:rPr lang="tr-TR" sz="2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Farabi, </a:t>
                      </a:r>
                      <a:r>
                        <a:rPr lang="tr-TR" sz="24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Free</a:t>
                      </a:r>
                      <a:r>
                        <a:rPr lang="tr-TR" sz="2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tr-TR" sz="24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Mover</a:t>
                      </a:r>
                      <a:r>
                        <a:rPr lang="tr-TR" sz="2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ve Mevlana gibi değişim programlarını biliyorum.</a:t>
                      </a:r>
                    </a:p>
                  </a:txBody>
                  <a:tcPr marL="68580" marR="68580" marT="0" marB="0"/>
                </a:tc>
                <a:tc>
                  <a:txBody>
                    <a:bodyPr/>
                    <a:lstStyle/>
                    <a:p>
                      <a:pPr algn="just"/>
                      <a:r>
                        <a:rPr lang="tr-TR" sz="2400" b="0" dirty="0">
                          <a:solidFill>
                            <a:schemeClr val="tx1"/>
                          </a:solidFill>
                          <a:latin typeface="Calibri" panose="020F0502020204030204" pitchFamily="34" charset="0"/>
                          <a:cs typeface="Calibri" panose="020F0502020204030204" pitchFamily="34" charset="0"/>
                        </a:rPr>
                        <a:t>-Öğrenci değişim programların içeriğini, nasıl</a:t>
                      </a:r>
                      <a:r>
                        <a:rPr lang="tr-TR" sz="2400" b="0" baseline="0" dirty="0">
                          <a:solidFill>
                            <a:schemeClr val="tx1"/>
                          </a:solidFill>
                          <a:latin typeface="Calibri" panose="020F0502020204030204" pitchFamily="34" charset="0"/>
                          <a:cs typeface="Calibri" panose="020F0502020204030204" pitchFamily="34" charset="0"/>
                        </a:rPr>
                        <a:t> başvuru yapması gerektiğini ve bu konudaki ilgili öğretim elemanlarını biliyor mu?</a:t>
                      </a:r>
                    </a:p>
                  </a:txBody>
                  <a:tcPr/>
                </a:tc>
                <a:extLst>
                  <a:ext uri="{0D108BD9-81ED-4DB2-BD59-A6C34878D82A}">
                    <a16:rowId xmlns:a16="http://schemas.microsoft.com/office/drawing/2014/main" val="1088743975"/>
                  </a:ext>
                </a:extLst>
              </a:tr>
            </a:tbl>
          </a:graphicData>
        </a:graphic>
      </p:graphicFrame>
      <p:sp>
        <p:nvSpPr>
          <p:cNvPr id="4" name="Veri Yer Tutucusu 3">
            <a:extLst>
              <a:ext uri="{FF2B5EF4-FFF2-40B4-BE49-F238E27FC236}">
                <a16:creationId xmlns:a16="http://schemas.microsoft.com/office/drawing/2014/main" id="{5A5AA158-D402-4B73-904D-5DE962A89781}"/>
              </a:ext>
            </a:extLst>
          </p:cNvPr>
          <p:cNvSpPr>
            <a:spLocks noGrp="1"/>
          </p:cNvSpPr>
          <p:nvPr>
            <p:ph type="dt" sz="half" idx="10"/>
          </p:nvPr>
        </p:nvSpPr>
        <p:spPr/>
        <p:txBody>
          <a:bodyPr/>
          <a:lstStyle/>
          <a:p>
            <a:fld id="{7B44FD74-CE55-4992-B5C9-161D47A6CE6A}" type="datetime1">
              <a:rPr lang="tr-TR" smtClean="0"/>
              <a:t>12.03.2021</a:t>
            </a:fld>
            <a:endParaRPr lang="tr-TR"/>
          </a:p>
        </p:txBody>
      </p:sp>
      <p:sp>
        <p:nvSpPr>
          <p:cNvPr id="5" name="Slayt Numarası Yer Tutucusu 4">
            <a:extLst>
              <a:ext uri="{FF2B5EF4-FFF2-40B4-BE49-F238E27FC236}">
                <a16:creationId xmlns:a16="http://schemas.microsoft.com/office/drawing/2014/main" id="{95BF4B54-D939-46CC-8858-A0225C48B6CE}"/>
              </a:ext>
            </a:extLst>
          </p:cNvPr>
          <p:cNvSpPr>
            <a:spLocks noGrp="1"/>
          </p:cNvSpPr>
          <p:nvPr>
            <p:ph type="sldNum" sz="quarter" idx="12"/>
          </p:nvPr>
        </p:nvSpPr>
        <p:spPr/>
        <p:txBody>
          <a:bodyPr/>
          <a:lstStyle/>
          <a:p>
            <a:fld id="{D5F95A43-2763-4C31-A130-22ED2A47608D}" type="slidenum">
              <a:rPr lang="tr-TR" smtClean="0"/>
              <a:t>53</a:t>
            </a:fld>
            <a:endParaRPr lang="tr-TR"/>
          </a:p>
        </p:txBody>
      </p:sp>
      <p:sp>
        <p:nvSpPr>
          <p:cNvPr id="7" name="Metin kutusu 6">
            <a:extLst>
              <a:ext uri="{FF2B5EF4-FFF2-40B4-BE49-F238E27FC236}">
                <a16:creationId xmlns:a16="http://schemas.microsoft.com/office/drawing/2014/main" id="{0C1EDC85-BAF5-4D87-B456-C2B800FF311B}"/>
              </a:ext>
            </a:extLst>
          </p:cNvPr>
          <p:cNvSpPr txBox="1"/>
          <p:nvPr/>
        </p:nvSpPr>
        <p:spPr>
          <a:xfrm>
            <a:off x="677334" y="3286125"/>
            <a:ext cx="10733616" cy="2462213"/>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2"/>
              </a:rPr>
              <a:t>http://uio.akdeniz.edu.tr/erasmus-programi/</a:t>
            </a:r>
            <a:endParaRPr kumimoji="0" lang="tr-TR"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3"/>
              </a:rPr>
              <a:t>http://uio.akdeniz.edu.tr/farabi-degisim-programi/</a:t>
            </a:r>
            <a:endParaRPr kumimoji="0" lang="tr-TR"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4"/>
              </a:rPr>
              <a:t>http://uio.akdeniz.edu.tr/free-mover-programi/</a:t>
            </a:r>
            <a:endParaRPr lang="tr-TR" sz="2200" dirty="0">
              <a:solidFill>
                <a:prstClr val="black"/>
              </a:solidFill>
              <a:latin typeface="Calibri" panose="020F050202020403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5"/>
              </a:rPr>
              <a:t>http://uio.akdeniz.edu.tr/mevlana-degisim-programi/mevlana-degisim-programi-ulkeleri/</a:t>
            </a:r>
            <a:endParaRPr kumimoji="0" lang="tr-TR"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8684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13B078-0577-488D-BACF-AC3B9A62427D}"/>
              </a:ext>
            </a:extLst>
          </p:cNvPr>
          <p:cNvSpPr>
            <a:spLocks noGrp="1"/>
          </p:cNvSpPr>
          <p:nvPr>
            <p:ph type="title"/>
          </p:nvPr>
        </p:nvSpPr>
        <p:spPr>
          <a:xfrm>
            <a:off x="677334" y="203863"/>
            <a:ext cx="8596668" cy="495300"/>
          </a:xfrm>
        </p:spPr>
        <p:txBody>
          <a:bodyPr>
            <a:normAutofit fontScale="90000"/>
          </a:bodyPr>
          <a:lstStyle/>
          <a:p>
            <a:r>
              <a:rPr lang="tr-TR" sz="3200" b="1" dirty="0">
                <a:latin typeface="Calibri" panose="020F0502020204030204" pitchFamily="34" charset="0"/>
                <a:cs typeface="Calibri" panose="020F0502020204030204" pitchFamily="34" charset="0"/>
              </a:rPr>
              <a:t>KAYNAKLAR</a:t>
            </a:r>
          </a:p>
        </p:txBody>
      </p:sp>
      <p:sp>
        <p:nvSpPr>
          <p:cNvPr id="3" name="İçerik Yer Tutucusu 2">
            <a:extLst>
              <a:ext uri="{FF2B5EF4-FFF2-40B4-BE49-F238E27FC236}">
                <a16:creationId xmlns:a16="http://schemas.microsoft.com/office/drawing/2014/main" id="{54D99475-A2D4-4558-B923-421FBD1DB126}"/>
              </a:ext>
            </a:extLst>
          </p:cNvPr>
          <p:cNvSpPr>
            <a:spLocks noGrp="1"/>
          </p:cNvSpPr>
          <p:nvPr>
            <p:ph idx="1"/>
          </p:nvPr>
        </p:nvSpPr>
        <p:spPr>
          <a:xfrm>
            <a:off x="361951" y="699164"/>
            <a:ext cx="9972674" cy="5920712"/>
          </a:xfrm>
        </p:spPr>
        <p:txBody>
          <a:bodyPr>
            <a:noAutofit/>
          </a:bodyPr>
          <a:lstStyle/>
          <a:p>
            <a:pPr algn="just"/>
            <a:r>
              <a:rPr lang="tr-TR" sz="1100" dirty="0" err="1">
                <a:latin typeface="Calibri" panose="020F0502020204030204" pitchFamily="34" charset="0"/>
                <a:cs typeface="Calibri" panose="020F0502020204030204" pitchFamily="34" charset="0"/>
              </a:rPr>
              <a:t>Abaan</a:t>
            </a:r>
            <a:r>
              <a:rPr lang="tr-TR" sz="1100" dirty="0">
                <a:latin typeface="Calibri" panose="020F0502020204030204" pitchFamily="34" charset="0"/>
                <a:cs typeface="Calibri" panose="020F0502020204030204" pitchFamily="34" charset="0"/>
              </a:rPr>
              <a:t>, S., Duygulu, S., &amp; </a:t>
            </a:r>
            <a:r>
              <a:rPr lang="tr-TR" sz="1100" dirty="0" err="1">
                <a:latin typeface="Calibri" panose="020F0502020204030204" pitchFamily="34" charset="0"/>
                <a:cs typeface="Calibri" panose="020F0502020204030204" pitchFamily="34" charset="0"/>
              </a:rPr>
              <a:t>Ugur</a:t>
            </a:r>
            <a:r>
              <a:rPr lang="tr-TR" sz="1100" dirty="0">
                <a:latin typeface="Calibri" panose="020F0502020204030204" pitchFamily="34" charset="0"/>
                <a:cs typeface="Calibri" panose="020F0502020204030204" pitchFamily="34" charset="0"/>
              </a:rPr>
              <a:t>, E. (2012). Peer </a:t>
            </a:r>
            <a:r>
              <a:rPr lang="tr-TR" sz="1100" dirty="0" err="1">
                <a:latin typeface="Calibri" panose="020F0502020204030204" pitchFamily="34" charset="0"/>
                <a:cs typeface="Calibri" panose="020F0502020204030204" pitchFamily="34" charset="0"/>
              </a:rPr>
              <a:t>mentoring</a:t>
            </a:r>
            <a:r>
              <a:rPr lang="tr-TR" sz="1100" dirty="0">
                <a:latin typeface="Calibri" panose="020F0502020204030204" pitchFamily="34" charset="0"/>
                <a:cs typeface="Calibri" panose="020F0502020204030204" pitchFamily="34" charset="0"/>
              </a:rPr>
              <a:t>: a </a:t>
            </a:r>
            <a:r>
              <a:rPr lang="tr-TR" sz="1100" dirty="0" err="1">
                <a:latin typeface="Calibri" panose="020F0502020204030204" pitchFamily="34" charset="0"/>
                <a:cs typeface="Calibri" panose="020F0502020204030204" pitchFamily="34" charset="0"/>
              </a:rPr>
              <a:t>way</a:t>
            </a:r>
            <a:r>
              <a:rPr lang="tr-TR" sz="1100" dirty="0">
                <a:latin typeface="Calibri" panose="020F0502020204030204" pitchFamily="34" charset="0"/>
                <a:cs typeface="Calibri" panose="020F0502020204030204" pitchFamily="34" charset="0"/>
              </a:rPr>
              <a:t> of </a:t>
            </a:r>
            <a:r>
              <a:rPr lang="tr-TR" sz="1100" dirty="0" err="1">
                <a:latin typeface="Calibri" panose="020F0502020204030204" pitchFamily="34" charset="0"/>
                <a:cs typeface="Calibri" panose="020F0502020204030204" pitchFamily="34" charset="0"/>
              </a:rPr>
              <a:t>developing</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internal</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locus</a:t>
            </a:r>
            <a:r>
              <a:rPr lang="tr-TR" sz="1100" dirty="0">
                <a:latin typeface="Calibri" panose="020F0502020204030204" pitchFamily="34" charset="0"/>
                <a:cs typeface="Calibri" panose="020F0502020204030204" pitchFamily="34" charset="0"/>
              </a:rPr>
              <a:t> of </a:t>
            </a:r>
            <a:r>
              <a:rPr lang="tr-TR" sz="1100" dirty="0" err="1">
                <a:latin typeface="Calibri" panose="020F0502020204030204" pitchFamily="34" charset="0"/>
                <a:cs typeface="Calibri" panose="020F0502020204030204" pitchFamily="34" charset="0"/>
              </a:rPr>
              <a:t>control</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to</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empower</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new</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nursing</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students</a:t>
            </a:r>
            <a:r>
              <a:rPr lang="tr-TR" sz="1100" dirty="0">
                <a:latin typeface="Calibri" panose="020F0502020204030204" pitchFamily="34" charset="0"/>
                <a:cs typeface="Calibri" panose="020F0502020204030204" pitchFamily="34" charset="0"/>
              </a:rPr>
              <a:t>. Hacettepe Üniversitesi Sağlık Bilimleri Fakültesi Hemşirelik Dergisi, 19, 24-35.</a:t>
            </a:r>
          </a:p>
          <a:p>
            <a:pPr algn="just"/>
            <a:r>
              <a:rPr lang="tr-TR" sz="1100" dirty="0" err="1">
                <a:latin typeface="Calibri" panose="020F0502020204030204" pitchFamily="34" charset="0"/>
                <a:cs typeface="Calibri" panose="020F0502020204030204" pitchFamily="34" charset="0"/>
              </a:rPr>
              <a:t>Colvin</a:t>
            </a:r>
            <a:r>
              <a:rPr lang="tr-TR" sz="1100" dirty="0">
                <a:latin typeface="Calibri" panose="020F0502020204030204" pitchFamily="34" charset="0"/>
                <a:cs typeface="Calibri" panose="020F0502020204030204" pitchFamily="34" charset="0"/>
              </a:rPr>
              <a:t>, J. W., &amp; </a:t>
            </a:r>
            <a:r>
              <a:rPr lang="tr-TR" sz="1100" dirty="0" err="1">
                <a:latin typeface="Calibri" panose="020F0502020204030204" pitchFamily="34" charset="0"/>
                <a:cs typeface="Calibri" panose="020F0502020204030204" pitchFamily="34" charset="0"/>
              </a:rPr>
              <a:t>Ashman</a:t>
            </a:r>
            <a:r>
              <a:rPr lang="tr-TR" sz="1100" dirty="0">
                <a:latin typeface="Calibri" panose="020F0502020204030204" pitchFamily="34" charset="0"/>
                <a:cs typeface="Calibri" panose="020F0502020204030204" pitchFamily="34" charset="0"/>
              </a:rPr>
              <a:t>, M. (2010). </a:t>
            </a:r>
            <a:r>
              <a:rPr lang="tr-TR" sz="1100" dirty="0" err="1">
                <a:latin typeface="Calibri" panose="020F0502020204030204" pitchFamily="34" charset="0"/>
                <a:cs typeface="Calibri" panose="020F0502020204030204" pitchFamily="34" charset="0"/>
              </a:rPr>
              <a:t>Roles</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risks</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and</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benefits</a:t>
            </a:r>
            <a:r>
              <a:rPr lang="tr-TR" sz="1100" dirty="0">
                <a:latin typeface="Calibri" panose="020F0502020204030204" pitchFamily="34" charset="0"/>
                <a:cs typeface="Calibri" panose="020F0502020204030204" pitchFamily="34" charset="0"/>
              </a:rPr>
              <a:t> of </a:t>
            </a:r>
            <a:r>
              <a:rPr lang="tr-TR" sz="1100" dirty="0" err="1">
                <a:latin typeface="Calibri" panose="020F0502020204030204" pitchFamily="34" charset="0"/>
                <a:cs typeface="Calibri" panose="020F0502020204030204" pitchFamily="34" charset="0"/>
              </a:rPr>
              <a:t>peer</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mentoring</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relationships</a:t>
            </a:r>
            <a:r>
              <a:rPr lang="tr-TR" sz="1100" dirty="0">
                <a:latin typeface="Calibri" panose="020F0502020204030204" pitchFamily="34" charset="0"/>
                <a:cs typeface="Calibri" panose="020F0502020204030204" pitchFamily="34" charset="0"/>
              </a:rPr>
              <a:t> in </a:t>
            </a:r>
            <a:r>
              <a:rPr lang="tr-TR" sz="1100" dirty="0" err="1">
                <a:latin typeface="Calibri" panose="020F0502020204030204" pitchFamily="34" charset="0"/>
                <a:cs typeface="Calibri" panose="020F0502020204030204" pitchFamily="34" charset="0"/>
              </a:rPr>
              <a:t>higher</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education</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Mentoring</a:t>
            </a:r>
            <a:r>
              <a:rPr lang="tr-TR" sz="1100" dirty="0">
                <a:latin typeface="Calibri" panose="020F0502020204030204" pitchFamily="34" charset="0"/>
                <a:cs typeface="Calibri" panose="020F0502020204030204" pitchFamily="34" charset="0"/>
              </a:rPr>
              <a:t> &amp; </a:t>
            </a:r>
            <a:r>
              <a:rPr lang="tr-TR" sz="1100" dirty="0" err="1">
                <a:latin typeface="Calibri" panose="020F0502020204030204" pitchFamily="34" charset="0"/>
                <a:cs typeface="Calibri" panose="020F0502020204030204" pitchFamily="34" charset="0"/>
              </a:rPr>
              <a:t>Tutoring</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Partnership</a:t>
            </a:r>
            <a:r>
              <a:rPr lang="tr-TR" sz="1100" dirty="0">
                <a:latin typeface="Calibri" panose="020F0502020204030204" pitchFamily="34" charset="0"/>
                <a:cs typeface="Calibri" panose="020F0502020204030204" pitchFamily="34" charset="0"/>
              </a:rPr>
              <a:t> in Learning, 18(2), 121-134.</a:t>
            </a:r>
          </a:p>
          <a:p>
            <a:pPr algn="just"/>
            <a:r>
              <a:rPr lang="tr-TR" sz="1100" dirty="0" err="1">
                <a:latin typeface="Calibri" panose="020F0502020204030204" pitchFamily="34" charset="0"/>
                <a:cs typeface="Calibri" panose="020F0502020204030204" pitchFamily="34" charset="0"/>
              </a:rPr>
              <a:t>Dube</a:t>
            </a:r>
            <a:r>
              <a:rPr lang="tr-TR" sz="1100" dirty="0">
                <a:latin typeface="Calibri" panose="020F0502020204030204" pitchFamily="34" charset="0"/>
                <a:cs typeface="Calibri" panose="020F0502020204030204" pitchFamily="34" charset="0"/>
              </a:rPr>
              <a:t>, B. M., </a:t>
            </a:r>
            <a:r>
              <a:rPr lang="tr-TR" sz="1100" dirty="0" err="1">
                <a:latin typeface="Calibri" panose="020F0502020204030204" pitchFamily="34" charset="0"/>
                <a:cs typeface="Calibri" panose="020F0502020204030204" pitchFamily="34" charset="0"/>
              </a:rPr>
              <a:t>Omari</a:t>
            </a:r>
            <a:r>
              <a:rPr lang="tr-TR" sz="1100" dirty="0">
                <a:latin typeface="Calibri" panose="020F0502020204030204" pitchFamily="34" charset="0"/>
                <a:cs typeface="Calibri" panose="020F0502020204030204" pitchFamily="34" charset="0"/>
              </a:rPr>
              <a:t>, M. N., &amp; </a:t>
            </a:r>
            <a:r>
              <a:rPr lang="tr-TR" sz="1100" dirty="0" err="1">
                <a:latin typeface="Calibri" panose="020F0502020204030204" pitchFamily="34" charset="0"/>
                <a:cs typeface="Calibri" panose="020F0502020204030204" pitchFamily="34" charset="0"/>
              </a:rPr>
              <a:t>Harerimana</a:t>
            </a:r>
            <a:r>
              <a:rPr lang="tr-TR" sz="1100" dirty="0">
                <a:latin typeface="Calibri" panose="020F0502020204030204" pitchFamily="34" charset="0"/>
                <a:cs typeface="Calibri" panose="020F0502020204030204" pitchFamily="34" charset="0"/>
              </a:rPr>
              <a:t>, A. (2018). </a:t>
            </a:r>
            <a:r>
              <a:rPr lang="tr-TR" sz="1100" dirty="0" err="1">
                <a:latin typeface="Calibri" panose="020F0502020204030204" pitchFamily="34" charset="0"/>
                <a:cs typeface="Calibri" panose="020F0502020204030204" pitchFamily="34" charset="0"/>
              </a:rPr>
              <a:t>Nursing</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Students</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and</a:t>
            </a:r>
            <a:r>
              <a:rPr lang="tr-TR" sz="1100" dirty="0">
                <a:latin typeface="Calibri" panose="020F0502020204030204" pitchFamily="34" charset="0"/>
                <a:cs typeface="Calibri" panose="020F0502020204030204" pitchFamily="34" charset="0"/>
              </a:rPr>
              <a:t> Peer </a:t>
            </a:r>
            <a:r>
              <a:rPr lang="tr-TR" sz="1100" dirty="0" err="1">
                <a:latin typeface="Calibri" panose="020F0502020204030204" pitchFamily="34" charset="0"/>
                <a:cs typeface="Calibri" panose="020F0502020204030204" pitchFamily="34" charset="0"/>
              </a:rPr>
              <a:t>Mentoring</a:t>
            </a:r>
            <a:r>
              <a:rPr lang="tr-TR" sz="1100" dirty="0">
                <a:latin typeface="Calibri" panose="020F0502020204030204" pitchFamily="34" charset="0"/>
                <a:cs typeface="Calibri" panose="020F0502020204030204" pitchFamily="34" charset="0"/>
              </a:rPr>
              <a:t> in a </a:t>
            </a:r>
            <a:r>
              <a:rPr lang="tr-TR" sz="1100" dirty="0" err="1">
                <a:latin typeface="Calibri" panose="020F0502020204030204" pitchFamily="34" charset="0"/>
                <a:cs typeface="Calibri" panose="020F0502020204030204" pitchFamily="34" charset="0"/>
              </a:rPr>
              <a:t>Nursing</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College</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Perceived</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Benefits</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and</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Supports</a:t>
            </a:r>
            <a:r>
              <a:rPr lang="tr-TR" sz="1100" dirty="0">
                <a:latin typeface="Calibri" panose="020F0502020204030204" pitchFamily="34" charset="0"/>
                <a:cs typeface="Calibri" panose="020F0502020204030204" pitchFamily="34" charset="0"/>
              </a:rPr>
              <a:t>. J </a:t>
            </a:r>
            <a:r>
              <a:rPr lang="tr-TR" sz="1100" dirty="0" err="1">
                <a:latin typeface="Calibri" panose="020F0502020204030204" pitchFamily="34" charset="0"/>
                <a:cs typeface="Calibri" panose="020F0502020204030204" pitchFamily="34" charset="0"/>
              </a:rPr>
              <a:t>Nurs</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Health</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Sci</a:t>
            </a:r>
            <a:r>
              <a:rPr lang="tr-TR" sz="1100" dirty="0">
                <a:latin typeface="Calibri" panose="020F0502020204030204" pitchFamily="34" charset="0"/>
                <a:cs typeface="Calibri" panose="020F0502020204030204" pitchFamily="34" charset="0"/>
              </a:rPr>
              <a:t>| Volume, 4(1), 46.</a:t>
            </a:r>
          </a:p>
          <a:p>
            <a:pPr algn="just"/>
            <a:r>
              <a:rPr lang="tr-TR" sz="1100" dirty="0" err="1">
                <a:latin typeface="Calibri" panose="020F0502020204030204" pitchFamily="34" charset="0"/>
                <a:cs typeface="Calibri" panose="020F0502020204030204" pitchFamily="34" charset="0"/>
              </a:rPr>
              <a:t>Gilmour</a:t>
            </a:r>
            <a:r>
              <a:rPr lang="tr-TR" sz="1100" dirty="0">
                <a:latin typeface="Calibri" panose="020F0502020204030204" pitchFamily="34" charset="0"/>
                <a:cs typeface="Calibri" panose="020F0502020204030204" pitchFamily="34" charset="0"/>
              </a:rPr>
              <a:t>, J. A., </a:t>
            </a:r>
            <a:r>
              <a:rPr lang="tr-TR" sz="1100" dirty="0" err="1">
                <a:latin typeface="Calibri" panose="020F0502020204030204" pitchFamily="34" charset="0"/>
                <a:cs typeface="Calibri" panose="020F0502020204030204" pitchFamily="34" charset="0"/>
              </a:rPr>
              <a:t>Kopeikin</a:t>
            </a:r>
            <a:r>
              <a:rPr lang="tr-TR" sz="1100" dirty="0">
                <a:latin typeface="Calibri" panose="020F0502020204030204" pitchFamily="34" charset="0"/>
                <a:cs typeface="Calibri" panose="020F0502020204030204" pitchFamily="34" charset="0"/>
              </a:rPr>
              <a:t>, A., &amp; </a:t>
            </a:r>
            <a:r>
              <a:rPr lang="tr-TR" sz="1100" dirty="0" err="1">
                <a:latin typeface="Calibri" panose="020F0502020204030204" pitchFamily="34" charset="0"/>
                <a:cs typeface="Calibri" panose="020F0502020204030204" pitchFamily="34" charset="0"/>
              </a:rPr>
              <a:t>Douché</a:t>
            </a:r>
            <a:r>
              <a:rPr lang="tr-TR" sz="1100" dirty="0">
                <a:latin typeface="Calibri" panose="020F0502020204030204" pitchFamily="34" charset="0"/>
                <a:cs typeface="Calibri" panose="020F0502020204030204" pitchFamily="34" charset="0"/>
              </a:rPr>
              <a:t>, J. (2007). </a:t>
            </a:r>
            <a:r>
              <a:rPr lang="tr-TR" sz="1100" dirty="0" err="1">
                <a:latin typeface="Calibri" panose="020F0502020204030204" pitchFamily="34" charset="0"/>
                <a:cs typeface="Calibri" panose="020F0502020204030204" pitchFamily="34" charset="0"/>
              </a:rPr>
              <a:t>Student</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nurses</a:t>
            </a:r>
            <a:r>
              <a:rPr lang="tr-TR" sz="1100" dirty="0">
                <a:latin typeface="Calibri" panose="020F0502020204030204" pitchFamily="34" charset="0"/>
                <a:cs typeface="Calibri" panose="020F0502020204030204" pitchFamily="34" charset="0"/>
              </a:rPr>
              <a:t> as </a:t>
            </a:r>
            <a:r>
              <a:rPr lang="tr-TR" sz="1100" dirty="0" err="1">
                <a:latin typeface="Calibri" panose="020F0502020204030204" pitchFamily="34" charset="0"/>
                <a:cs typeface="Calibri" panose="020F0502020204030204" pitchFamily="34" charset="0"/>
              </a:rPr>
              <a:t>peer-mentors</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collegiality</a:t>
            </a:r>
            <a:r>
              <a:rPr lang="tr-TR" sz="1100" dirty="0">
                <a:latin typeface="Calibri" panose="020F0502020204030204" pitchFamily="34" charset="0"/>
                <a:cs typeface="Calibri" panose="020F0502020204030204" pitchFamily="34" charset="0"/>
              </a:rPr>
              <a:t> in </a:t>
            </a:r>
            <a:r>
              <a:rPr lang="tr-TR" sz="1100" dirty="0" err="1">
                <a:latin typeface="Calibri" panose="020F0502020204030204" pitchFamily="34" charset="0"/>
                <a:cs typeface="Calibri" panose="020F0502020204030204" pitchFamily="34" charset="0"/>
              </a:rPr>
              <a:t>practice</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Nurse</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Education</a:t>
            </a:r>
            <a:r>
              <a:rPr lang="tr-TR" sz="1100" dirty="0">
                <a:latin typeface="Calibri" panose="020F0502020204030204" pitchFamily="34" charset="0"/>
                <a:cs typeface="Calibri" panose="020F0502020204030204" pitchFamily="34" charset="0"/>
              </a:rPr>
              <a:t> in </a:t>
            </a:r>
            <a:r>
              <a:rPr lang="tr-TR" sz="1100" dirty="0" err="1">
                <a:latin typeface="Calibri" panose="020F0502020204030204" pitchFamily="34" charset="0"/>
                <a:cs typeface="Calibri" panose="020F0502020204030204" pitchFamily="34" charset="0"/>
              </a:rPr>
              <a:t>Practice</a:t>
            </a:r>
            <a:r>
              <a:rPr lang="tr-TR" sz="1100" dirty="0">
                <a:latin typeface="Calibri" panose="020F0502020204030204" pitchFamily="34" charset="0"/>
                <a:cs typeface="Calibri" panose="020F0502020204030204" pitchFamily="34" charset="0"/>
              </a:rPr>
              <a:t>, 7(1), 36-43.</a:t>
            </a:r>
          </a:p>
          <a:p>
            <a:pPr algn="just"/>
            <a:r>
              <a:rPr lang="tr-TR" sz="1100" dirty="0" err="1">
                <a:latin typeface="Calibri" panose="020F0502020204030204" pitchFamily="34" charset="0"/>
                <a:cs typeface="Calibri" panose="020F0502020204030204" pitchFamily="34" charset="0"/>
              </a:rPr>
              <a:t>Hogan</a:t>
            </a:r>
            <a:r>
              <a:rPr lang="tr-TR" sz="1100" dirty="0">
                <a:latin typeface="Calibri" panose="020F0502020204030204" pitchFamily="34" charset="0"/>
                <a:cs typeface="Calibri" panose="020F0502020204030204" pitchFamily="34" charset="0"/>
              </a:rPr>
              <a:t>, R., </a:t>
            </a:r>
            <a:r>
              <a:rPr lang="tr-TR" sz="1100" dirty="0" err="1">
                <a:latin typeface="Calibri" panose="020F0502020204030204" pitchFamily="34" charset="0"/>
                <a:cs typeface="Calibri" panose="020F0502020204030204" pitchFamily="34" charset="0"/>
              </a:rPr>
              <a:t>Fox</a:t>
            </a:r>
            <a:r>
              <a:rPr lang="tr-TR" sz="1100" dirty="0">
                <a:latin typeface="Calibri" panose="020F0502020204030204" pitchFamily="34" charset="0"/>
                <a:cs typeface="Calibri" panose="020F0502020204030204" pitchFamily="34" charset="0"/>
              </a:rPr>
              <a:t>, D., &amp; </a:t>
            </a:r>
            <a:r>
              <a:rPr lang="tr-TR" sz="1100" dirty="0" err="1">
                <a:latin typeface="Calibri" panose="020F0502020204030204" pitchFamily="34" charset="0"/>
                <a:cs typeface="Calibri" panose="020F0502020204030204" pitchFamily="34" charset="0"/>
              </a:rPr>
              <a:t>Barratt-See</a:t>
            </a:r>
            <a:r>
              <a:rPr lang="tr-TR" sz="1100" dirty="0">
                <a:latin typeface="Calibri" panose="020F0502020204030204" pitchFamily="34" charset="0"/>
                <a:cs typeface="Calibri" panose="020F0502020204030204" pitchFamily="34" charset="0"/>
              </a:rPr>
              <a:t>, G. (2017). Peer </a:t>
            </a:r>
            <a:r>
              <a:rPr lang="tr-TR" sz="1100" dirty="0" err="1">
                <a:latin typeface="Calibri" panose="020F0502020204030204" pitchFamily="34" charset="0"/>
                <a:cs typeface="Calibri" panose="020F0502020204030204" pitchFamily="34" charset="0"/>
              </a:rPr>
              <a:t>to</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peer</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mentoring</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Outcomes</a:t>
            </a:r>
            <a:r>
              <a:rPr lang="tr-TR" sz="1100" dirty="0">
                <a:latin typeface="Calibri" panose="020F0502020204030204" pitchFamily="34" charset="0"/>
                <a:cs typeface="Calibri" panose="020F0502020204030204" pitchFamily="34" charset="0"/>
              </a:rPr>
              <a:t> of </a:t>
            </a:r>
            <a:r>
              <a:rPr lang="tr-TR" sz="1100" dirty="0" err="1">
                <a:latin typeface="Calibri" panose="020F0502020204030204" pitchFamily="34" charset="0"/>
                <a:cs typeface="Calibri" panose="020F0502020204030204" pitchFamily="34" charset="0"/>
              </a:rPr>
              <a:t>third-year</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midwifery</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students</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mentoring</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first-year</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students</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Women</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and</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Birth</a:t>
            </a:r>
            <a:r>
              <a:rPr lang="tr-TR" sz="1100" dirty="0">
                <a:latin typeface="Calibri" panose="020F0502020204030204" pitchFamily="34" charset="0"/>
                <a:cs typeface="Calibri" panose="020F0502020204030204" pitchFamily="34" charset="0"/>
              </a:rPr>
              <a:t>, 30(3), 206-213.</a:t>
            </a:r>
          </a:p>
          <a:p>
            <a:pPr algn="just"/>
            <a:r>
              <a:rPr lang="tr-TR" sz="1100" dirty="0">
                <a:latin typeface="Calibri" panose="020F0502020204030204" pitchFamily="34" charset="0"/>
                <a:cs typeface="Calibri" panose="020F0502020204030204" pitchFamily="34" charset="0"/>
              </a:rPr>
              <a:t>On Dokuz Mayıs Üniversitesi Hemşirelik Bölümü. (2018). Akran </a:t>
            </a:r>
            <a:r>
              <a:rPr lang="tr-TR" sz="1100" dirty="0" err="1">
                <a:latin typeface="Calibri" panose="020F0502020204030204" pitchFamily="34" charset="0"/>
                <a:cs typeface="Calibri" panose="020F0502020204030204" pitchFamily="34" charset="0"/>
              </a:rPr>
              <a:t>Yönderliği</a:t>
            </a:r>
            <a:r>
              <a:rPr lang="tr-TR" sz="1100" dirty="0">
                <a:latin typeface="Calibri" panose="020F0502020204030204" pitchFamily="34" charset="0"/>
                <a:cs typeface="Calibri" panose="020F0502020204030204" pitchFamily="34" charset="0"/>
              </a:rPr>
              <a:t> Programı. Erişim adresi: http://hemsirelik.ssbf.omu.edu.tr/tr/egitim/lisans-egitimi/akran-yoenderligi-programi</a:t>
            </a:r>
          </a:p>
          <a:p>
            <a:pPr algn="just"/>
            <a:r>
              <a:rPr lang="tr-TR" sz="1100" dirty="0">
                <a:latin typeface="Calibri" panose="020F0502020204030204" pitchFamily="34" charset="0"/>
                <a:cs typeface="Calibri" panose="020F0502020204030204" pitchFamily="34" charset="0"/>
              </a:rPr>
              <a:t>Marmara Üniversitesi Sağlık Bilimleri Fakültesi. (2021). Hemşirelik Fakültesi Akran </a:t>
            </a:r>
            <a:r>
              <a:rPr lang="tr-TR" sz="1100" dirty="0" err="1">
                <a:latin typeface="Calibri" panose="020F0502020204030204" pitchFamily="34" charset="0"/>
                <a:cs typeface="Calibri" panose="020F0502020204030204" pitchFamily="34" charset="0"/>
              </a:rPr>
              <a:t>Yönderliği</a:t>
            </a:r>
            <a:r>
              <a:rPr lang="tr-TR" sz="1100" dirty="0">
                <a:latin typeface="Calibri" panose="020F0502020204030204" pitchFamily="34" charset="0"/>
                <a:cs typeface="Calibri" panose="020F0502020204030204" pitchFamily="34" charset="0"/>
              </a:rPr>
              <a:t> Programı. Erişim adresi: https://sbf.marmara.edu.tr/ogrenci/akran-yonderligi/hemsirelik-bolumu-akran-yonderligi#:~:text=AKRAN%20Y%C3%96NDERL%C4%B0%C4%9E%C4%B0%20PROGRAMI,sa%C4%9Flayacak%20yolu%20bulmas%C4%B1na%20yard%C4%B1mc%C4%B1%20kimsedir.</a:t>
            </a:r>
          </a:p>
          <a:p>
            <a:pPr algn="just"/>
            <a:r>
              <a:rPr lang="tr-TR" sz="1100" dirty="0">
                <a:latin typeface="Calibri" panose="020F0502020204030204" pitchFamily="34" charset="0"/>
                <a:cs typeface="Calibri" panose="020F0502020204030204" pitchFamily="34" charset="0"/>
              </a:rPr>
              <a:t>Zonguldak Bülent Ecevit Üniversitesi Sağlık Bilimleri Fakültesi. (2021). Akran </a:t>
            </a:r>
            <a:r>
              <a:rPr lang="tr-TR" sz="1100" dirty="0" err="1">
                <a:latin typeface="Calibri" panose="020F0502020204030204" pitchFamily="34" charset="0"/>
                <a:cs typeface="Calibri" panose="020F0502020204030204" pitchFamily="34" charset="0"/>
              </a:rPr>
              <a:t>Yönderliği</a:t>
            </a:r>
            <a:r>
              <a:rPr lang="tr-TR" sz="1100" dirty="0">
                <a:latin typeface="Calibri" panose="020F0502020204030204" pitchFamily="34" charset="0"/>
                <a:cs typeface="Calibri" panose="020F0502020204030204" pitchFamily="34" charset="0"/>
              </a:rPr>
              <a:t> Değerlendirmeleri. Erişim adresi: https://sbf.beun.edu.tr/akran-yonderligi-degerlendrmeleri.html </a:t>
            </a:r>
          </a:p>
          <a:p>
            <a:pPr algn="just"/>
            <a:r>
              <a:rPr lang="tr-TR" sz="1100" dirty="0" err="1">
                <a:latin typeface="Calibri" panose="020F0502020204030204" pitchFamily="34" charset="0"/>
                <a:cs typeface="Calibri" panose="020F0502020204030204" pitchFamily="34" charset="0"/>
              </a:rPr>
              <a:t>Raymond</a:t>
            </a:r>
            <a:r>
              <a:rPr lang="tr-TR" sz="1100" dirty="0">
                <a:latin typeface="Calibri" panose="020F0502020204030204" pitchFamily="34" charset="0"/>
                <a:cs typeface="Calibri" panose="020F0502020204030204" pitchFamily="34" charset="0"/>
              </a:rPr>
              <a:t>, J. M., &amp; </a:t>
            </a:r>
            <a:r>
              <a:rPr lang="tr-TR" sz="1100" dirty="0" err="1">
                <a:latin typeface="Calibri" panose="020F0502020204030204" pitchFamily="34" charset="0"/>
                <a:cs typeface="Calibri" panose="020F0502020204030204" pitchFamily="34" charset="0"/>
              </a:rPr>
              <a:t>Sheppard</a:t>
            </a:r>
            <a:r>
              <a:rPr lang="tr-TR" sz="1100" dirty="0">
                <a:latin typeface="Calibri" panose="020F0502020204030204" pitchFamily="34" charset="0"/>
                <a:cs typeface="Calibri" panose="020F0502020204030204" pitchFamily="34" charset="0"/>
              </a:rPr>
              <a:t>, K. (2018). </a:t>
            </a:r>
            <a:r>
              <a:rPr lang="tr-TR" sz="1100" dirty="0" err="1">
                <a:latin typeface="Calibri" panose="020F0502020204030204" pitchFamily="34" charset="0"/>
                <a:cs typeface="Calibri" panose="020F0502020204030204" pitchFamily="34" charset="0"/>
              </a:rPr>
              <a:t>Effects</a:t>
            </a:r>
            <a:r>
              <a:rPr lang="tr-TR" sz="1100" dirty="0">
                <a:latin typeface="Calibri" panose="020F0502020204030204" pitchFamily="34" charset="0"/>
                <a:cs typeface="Calibri" panose="020F0502020204030204" pitchFamily="34" charset="0"/>
              </a:rPr>
              <a:t> of </a:t>
            </a:r>
            <a:r>
              <a:rPr lang="tr-TR" sz="1100" dirty="0" err="1">
                <a:latin typeface="Calibri" panose="020F0502020204030204" pitchFamily="34" charset="0"/>
                <a:cs typeface="Calibri" panose="020F0502020204030204" pitchFamily="34" charset="0"/>
              </a:rPr>
              <a:t>peer</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mentoring</a:t>
            </a:r>
            <a:r>
              <a:rPr lang="tr-TR" sz="1100" dirty="0">
                <a:latin typeface="Calibri" panose="020F0502020204030204" pitchFamily="34" charset="0"/>
                <a:cs typeface="Calibri" panose="020F0502020204030204" pitchFamily="34" charset="0"/>
              </a:rPr>
              <a:t> on </a:t>
            </a:r>
            <a:r>
              <a:rPr lang="tr-TR" sz="1100" dirty="0" err="1">
                <a:latin typeface="Calibri" panose="020F0502020204030204" pitchFamily="34" charset="0"/>
                <a:cs typeface="Calibri" panose="020F0502020204030204" pitchFamily="34" charset="0"/>
              </a:rPr>
              <a:t>nursing</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students</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perceived</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stress</a:t>
            </a:r>
            <a:r>
              <a:rPr lang="tr-TR" sz="1100" dirty="0">
                <a:latin typeface="Calibri" panose="020F0502020204030204" pitchFamily="34" charset="0"/>
                <a:cs typeface="Calibri" panose="020F0502020204030204" pitchFamily="34" charset="0"/>
              </a:rPr>
              <a:t>, sense of </a:t>
            </a:r>
            <a:r>
              <a:rPr lang="tr-TR" sz="1100" dirty="0" err="1">
                <a:latin typeface="Calibri" panose="020F0502020204030204" pitchFamily="34" charset="0"/>
                <a:cs typeface="Calibri" panose="020F0502020204030204" pitchFamily="34" charset="0"/>
              </a:rPr>
              <a:t>belonging</a:t>
            </a:r>
            <a:r>
              <a:rPr lang="tr-TR" sz="1100" dirty="0">
                <a:latin typeface="Calibri" panose="020F0502020204030204" pitchFamily="34" charset="0"/>
                <a:cs typeface="Calibri" panose="020F0502020204030204" pitchFamily="34" charset="0"/>
              </a:rPr>
              <a:t>, self-</a:t>
            </a:r>
            <a:r>
              <a:rPr lang="tr-TR" sz="1100" dirty="0" err="1">
                <a:latin typeface="Calibri" panose="020F0502020204030204" pitchFamily="34" charset="0"/>
                <a:cs typeface="Calibri" panose="020F0502020204030204" pitchFamily="34" charset="0"/>
              </a:rPr>
              <a:t>efficacy</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and</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loneliness</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Journal</a:t>
            </a:r>
            <a:r>
              <a:rPr lang="tr-TR" sz="1100" dirty="0">
                <a:latin typeface="Calibri" panose="020F0502020204030204" pitchFamily="34" charset="0"/>
                <a:cs typeface="Calibri" panose="020F0502020204030204" pitchFamily="34" charset="0"/>
              </a:rPr>
              <a:t> of </a:t>
            </a:r>
            <a:r>
              <a:rPr lang="tr-TR" sz="1100" dirty="0" err="1">
                <a:latin typeface="Calibri" panose="020F0502020204030204" pitchFamily="34" charset="0"/>
                <a:cs typeface="Calibri" panose="020F0502020204030204" pitchFamily="34" charset="0"/>
              </a:rPr>
              <a:t>Nursing</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Education</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and</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Practice</a:t>
            </a:r>
            <a:r>
              <a:rPr lang="tr-TR" sz="1100" dirty="0">
                <a:latin typeface="Calibri" panose="020F0502020204030204" pitchFamily="34" charset="0"/>
                <a:cs typeface="Calibri" panose="020F0502020204030204" pitchFamily="34" charset="0"/>
              </a:rPr>
              <a:t>, 8(1), 16-23.</a:t>
            </a:r>
          </a:p>
          <a:p>
            <a:pPr algn="just"/>
            <a:r>
              <a:rPr lang="tr-TR" sz="1100" dirty="0" err="1">
                <a:latin typeface="Calibri" panose="020F0502020204030204" pitchFamily="34" charset="0"/>
                <a:cs typeface="Calibri" panose="020F0502020204030204" pitchFamily="34" charset="0"/>
              </a:rPr>
              <a:t>Seshabela</a:t>
            </a:r>
            <a:r>
              <a:rPr lang="tr-TR" sz="1100" dirty="0">
                <a:latin typeface="Calibri" panose="020F0502020204030204" pitchFamily="34" charset="0"/>
                <a:cs typeface="Calibri" panose="020F0502020204030204" pitchFamily="34" charset="0"/>
              </a:rPr>
              <a:t>, H., </a:t>
            </a:r>
            <a:r>
              <a:rPr lang="tr-TR" sz="1100" dirty="0" err="1">
                <a:latin typeface="Calibri" panose="020F0502020204030204" pitchFamily="34" charset="0"/>
                <a:cs typeface="Calibri" panose="020F0502020204030204" pitchFamily="34" charset="0"/>
              </a:rPr>
              <a:t>Havenga</a:t>
            </a:r>
            <a:r>
              <a:rPr lang="tr-TR" sz="1100" dirty="0">
                <a:latin typeface="Calibri" panose="020F0502020204030204" pitchFamily="34" charset="0"/>
                <a:cs typeface="Calibri" panose="020F0502020204030204" pitchFamily="34" charset="0"/>
              </a:rPr>
              <a:t>, Y., &amp; de </a:t>
            </a:r>
            <a:r>
              <a:rPr lang="tr-TR" sz="1100" dirty="0" err="1">
                <a:latin typeface="Calibri" panose="020F0502020204030204" pitchFamily="34" charset="0"/>
                <a:cs typeface="Calibri" panose="020F0502020204030204" pitchFamily="34" charset="0"/>
              </a:rPr>
              <a:t>Swardt</a:t>
            </a:r>
            <a:r>
              <a:rPr lang="tr-TR" sz="1100" dirty="0">
                <a:latin typeface="Calibri" panose="020F0502020204030204" pitchFamily="34" charset="0"/>
                <a:cs typeface="Calibri" panose="020F0502020204030204" pitchFamily="34" charset="0"/>
              </a:rPr>
              <a:t>, H. C. (2020). </a:t>
            </a:r>
            <a:r>
              <a:rPr lang="tr-TR" sz="1100" dirty="0" err="1">
                <a:latin typeface="Calibri" panose="020F0502020204030204" pitchFamily="34" charset="0"/>
                <a:cs typeface="Calibri" panose="020F0502020204030204" pitchFamily="34" charset="0"/>
              </a:rPr>
              <a:t>Nursing</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student</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peer</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mentorship</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the</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importance</a:t>
            </a:r>
            <a:r>
              <a:rPr lang="tr-TR" sz="1100" dirty="0">
                <a:latin typeface="Calibri" panose="020F0502020204030204" pitchFamily="34" charset="0"/>
                <a:cs typeface="Calibri" panose="020F0502020204030204" pitchFamily="34" charset="0"/>
              </a:rPr>
              <a:t> of </a:t>
            </a:r>
            <a:r>
              <a:rPr lang="tr-TR" sz="1100" dirty="0" err="1">
                <a:latin typeface="Calibri" panose="020F0502020204030204" pitchFamily="34" charset="0"/>
                <a:cs typeface="Calibri" panose="020F0502020204030204" pitchFamily="34" charset="0"/>
              </a:rPr>
              <a:t>professional</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relationships</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Africa</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Journal</a:t>
            </a:r>
            <a:r>
              <a:rPr lang="tr-TR" sz="1100" dirty="0">
                <a:latin typeface="Calibri" panose="020F0502020204030204" pitchFamily="34" charset="0"/>
                <a:cs typeface="Calibri" panose="020F0502020204030204" pitchFamily="34" charset="0"/>
              </a:rPr>
              <a:t> of </a:t>
            </a:r>
            <a:r>
              <a:rPr lang="tr-TR" sz="1100" dirty="0" err="1">
                <a:latin typeface="Calibri" panose="020F0502020204030204" pitchFamily="34" charset="0"/>
                <a:cs typeface="Calibri" panose="020F0502020204030204" pitchFamily="34" charset="0"/>
              </a:rPr>
              <a:t>Nursing</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and</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Midwifery</a:t>
            </a:r>
            <a:r>
              <a:rPr lang="tr-TR" sz="1100" dirty="0">
                <a:latin typeface="Calibri" panose="020F0502020204030204" pitchFamily="34" charset="0"/>
                <a:cs typeface="Calibri" panose="020F0502020204030204" pitchFamily="34" charset="0"/>
              </a:rPr>
              <a:t>, 22(1), 17-pages.	</a:t>
            </a:r>
          </a:p>
          <a:p>
            <a:pPr algn="just"/>
            <a:r>
              <a:rPr lang="tr-TR" sz="1100" dirty="0" err="1">
                <a:latin typeface="Calibri" panose="020F0502020204030204" pitchFamily="34" charset="0"/>
                <a:cs typeface="Calibri" panose="020F0502020204030204" pitchFamily="34" charset="0"/>
              </a:rPr>
              <a:t>Sprengel</a:t>
            </a:r>
            <a:r>
              <a:rPr lang="tr-TR" sz="1100" dirty="0">
                <a:latin typeface="Calibri" panose="020F0502020204030204" pitchFamily="34" charset="0"/>
                <a:cs typeface="Calibri" panose="020F0502020204030204" pitchFamily="34" charset="0"/>
              </a:rPr>
              <a:t>, A. D., &amp; </a:t>
            </a:r>
            <a:r>
              <a:rPr lang="tr-TR" sz="1100" dirty="0" err="1">
                <a:latin typeface="Calibri" panose="020F0502020204030204" pitchFamily="34" charset="0"/>
                <a:cs typeface="Calibri" panose="020F0502020204030204" pitchFamily="34" charset="0"/>
              </a:rPr>
              <a:t>Job</a:t>
            </a:r>
            <a:r>
              <a:rPr lang="tr-TR" sz="1100" dirty="0">
                <a:latin typeface="Calibri" panose="020F0502020204030204" pitchFamily="34" charset="0"/>
                <a:cs typeface="Calibri" panose="020F0502020204030204" pitchFamily="34" charset="0"/>
              </a:rPr>
              <a:t>, L. (2004). </a:t>
            </a:r>
            <a:r>
              <a:rPr lang="tr-TR" sz="1100" dirty="0" err="1">
                <a:latin typeface="Calibri" panose="020F0502020204030204" pitchFamily="34" charset="0"/>
                <a:cs typeface="Calibri" panose="020F0502020204030204" pitchFamily="34" charset="0"/>
              </a:rPr>
              <a:t>Reducing</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student</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anxiety</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by</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using</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clinical</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peer</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mentoring</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with</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beginning</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nursing</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students</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Nurse</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educator</a:t>
            </a:r>
            <a:r>
              <a:rPr lang="tr-TR" sz="1100" dirty="0">
                <a:latin typeface="Calibri" panose="020F0502020204030204" pitchFamily="34" charset="0"/>
                <a:cs typeface="Calibri" panose="020F0502020204030204" pitchFamily="34" charset="0"/>
              </a:rPr>
              <a:t>, 29(6), 246-250.</a:t>
            </a:r>
          </a:p>
          <a:p>
            <a:pPr algn="just"/>
            <a:r>
              <a:rPr lang="tr-TR" sz="1100" dirty="0">
                <a:latin typeface="Calibri" panose="020F0502020204030204" pitchFamily="34" charset="0"/>
                <a:cs typeface="Calibri" panose="020F0502020204030204" pitchFamily="34" charset="0"/>
              </a:rPr>
              <a:t>Vandal, N., </a:t>
            </a:r>
            <a:r>
              <a:rPr lang="tr-TR" sz="1100" dirty="0" err="1">
                <a:latin typeface="Calibri" panose="020F0502020204030204" pitchFamily="34" charset="0"/>
                <a:cs typeface="Calibri" panose="020F0502020204030204" pitchFamily="34" charset="0"/>
              </a:rPr>
              <a:t>Leung</a:t>
            </a:r>
            <a:r>
              <a:rPr lang="tr-TR" sz="1100" dirty="0">
                <a:latin typeface="Calibri" panose="020F0502020204030204" pitchFamily="34" charset="0"/>
                <a:cs typeface="Calibri" panose="020F0502020204030204" pitchFamily="34" charset="0"/>
              </a:rPr>
              <a:t>, K., </a:t>
            </a:r>
            <a:r>
              <a:rPr lang="tr-TR" sz="1100" dirty="0" err="1">
                <a:latin typeface="Calibri" panose="020F0502020204030204" pitchFamily="34" charset="0"/>
                <a:cs typeface="Calibri" panose="020F0502020204030204" pitchFamily="34" charset="0"/>
              </a:rPr>
              <a:t>Sanzone</a:t>
            </a:r>
            <a:r>
              <a:rPr lang="tr-TR" sz="1100" dirty="0">
                <a:latin typeface="Calibri" panose="020F0502020204030204" pitchFamily="34" charset="0"/>
                <a:cs typeface="Calibri" panose="020F0502020204030204" pitchFamily="34" charset="0"/>
              </a:rPr>
              <a:t>, L., </a:t>
            </a:r>
            <a:r>
              <a:rPr lang="tr-TR" sz="1100" dirty="0" err="1">
                <a:latin typeface="Calibri" panose="020F0502020204030204" pitchFamily="34" charset="0"/>
                <a:cs typeface="Calibri" panose="020F0502020204030204" pitchFamily="34" charset="0"/>
              </a:rPr>
              <a:t>Filion</a:t>
            </a:r>
            <a:r>
              <a:rPr lang="tr-TR" sz="1100" dirty="0">
                <a:latin typeface="Calibri" panose="020F0502020204030204" pitchFamily="34" charset="0"/>
                <a:cs typeface="Calibri" panose="020F0502020204030204" pitchFamily="34" charset="0"/>
              </a:rPr>
              <a:t>, F., </a:t>
            </a:r>
            <a:r>
              <a:rPr lang="tr-TR" sz="1100" dirty="0" err="1">
                <a:latin typeface="Calibri" panose="020F0502020204030204" pitchFamily="34" charset="0"/>
                <a:cs typeface="Calibri" panose="020F0502020204030204" pitchFamily="34" charset="0"/>
              </a:rPr>
              <a:t>Tsimicalis</a:t>
            </a:r>
            <a:r>
              <a:rPr lang="tr-TR" sz="1100" dirty="0">
                <a:latin typeface="Calibri" panose="020F0502020204030204" pitchFamily="34" charset="0"/>
                <a:cs typeface="Calibri" panose="020F0502020204030204" pitchFamily="34" charset="0"/>
              </a:rPr>
              <a:t>, A., &amp; </a:t>
            </a:r>
            <a:r>
              <a:rPr lang="tr-TR" sz="1100" dirty="0" err="1">
                <a:latin typeface="Calibri" panose="020F0502020204030204" pitchFamily="34" charset="0"/>
                <a:cs typeface="Calibri" panose="020F0502020204030204" pitchFamily="34" charset="0"/>
              </a:rPr>
              <a:t>Lang</a:t>
            </a:r>
            <a:r>
              <a:rPr lang="tr-TR" sz="1100" dirty="0">
                <a:latin typeface="Calibri" panose="020F0502020204030204" pitchFamily="34" charset="0"/>
                <a:cs typeface="Calibri" panose="020F0502020204030204" pitchFamily="34" charset="0"/>
              </a:rPr>
              <a:t>, A. (2018). </a:t>
            </a:r>
            <a:r>
              <a:rPr lang="tr-TR" sz="1100" dirty="0" err="1">
                <a:latin typeface="Calibri" panose="020F0502020204030204" pitchFamily="34" charset="0"/>
                <a:cs typeface="Calibri" panose="020F0502020204030204" pitchFamily="34" charset="0"/>
              </a:rPr>
              <a:t>Exploring</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the</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student</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peer</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mentor's</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experience</a:t>
            </a:r>
            <a:r>
              <a:rPr lang="tr-TR" sz="1100" dirty="0">
                <a:latin typeface="Calibri" panose="020F0502020204030204" pitchFamily="34" charset="0"/>
                <a:cs typeface="Calibri" panose="020F0502020204030204" pitchFamily="34" charset="0"/>
              </a:rPr>
              <a:t> in a </a:t>
            </a:r>
            <a:r>
              <a:rPr lang="tr-TR" sz="1100" dirty="0" err="1">
                <a:latin typeface="Calibri" panose="020F0502020204030204" pitchFamily="34" charset="0"/>
                <a:cs typeface="Calibri" panose="020F0502020204030204" pitchFamily="34" charset="0"/>
              </a:rPr>
              <a:t>nursing</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peer</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mentorship</a:t>
            </a:r>
            <a:r>
              <a:rPr lang="tr-TR" sz="1100" dirty="0">
                <a:latin typeface="Calibri" panose="020F0502020204030204" pitchFamily="34" charset="0"/>
                <a:cs typeface="Calibri" panose="020F0502020204030204" pitchFamily="34" charset="0"/>
              </a:rPr>
              <a:t> program. </a:t>
            </a:r>
            <a:r>
              <a:rPr lang="tr-TR" sz="1100" dirty="0" err="1">
                <a:latin typeface="Calibri" panose="020F0502020204030204" pitchFamily="34" charset="0"/>
                <a:cs typeface="Calibri" panose="020F0502020204030204" pitchFamily="34" charset="0"/>
              </a:rPr>
              <a:t>Journal</a:t>
            </a:r>
            <a:r>
              <a:rPr lang="tr-TR" sz="1100" dirty="0">
                <a:latin typeface="Calibri" panose="020F0502020204030204" pitchFamily="34" charset="0"/>
                <a:cs typeface="Calibri" panose="020F0502020204030204" pitchFamily="34" charset="0"/>
              </a:rPr>
              <a:t> of </a:t>
            </a:r>
            <a:r>
              <a:rPr lang="tr-TR" sz="1100" dirty="0" err="1">
                <a:latin typeface="Calibri" panose="020F0502020204030204" pitchFamily="34" charset="0"/>
                <a:cs typeface="Calibri" panose="020F0502020204030204" pitchFamily="34" charset="0"/>
              </a:rPr>
              <a:t>Nursing</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Education</a:t>
            </a:r>
            <a:r>
              <a:rPr lang="tr-TR" sz="1100" dirty="0">
                <a:latin typeface="Calibri" panose="020F0502020204030204" pitchFamily="34" charset="0"/>
                <a:cs typeface="Calibri" panose="020F0502020204030204" pitchFamily="34" charset="0"/>
              </a:rPr>
              <a:t>, 57(7), 422-425.</a:t>
            </a:r>
          </a:p>
          <a:p>
            <a:pPr algn="just"/>
            <a:r>
              <a:rPr kumimoji="0" lang="fi-FI" sz="1100" b="0" i="0" u="none" strike="noStrike" kern="1200" cap="none" spc="0" normalizeH="0" baseline="0" noProof="0" dirty="0">
                <a:ln>
                  <a:noFill/>
                </a:ln>
                <a:effectLst/>
                <a:uLnTx/>
                <a:uFillTx/>
                <a:latin typeface="Calibri" pitchFamily="34" charset="0"/>
                <a:ea typeface="+mn-ea"/>
                <a:cs typeface="Calibri" pitchFamily="34" charset="0"/>
              </a:rPr>
              <a:t>Vatan, F., &amp; Temel, A. B. (2012). Hemşirelikte Kariyer Geliştirmede Yeni Bir Yaklaşım: Yönderlik. Ege Üniversitesi Hemşirelik Fakültesi Dergisi, 28(2), 79-89.</a:t>
            </a:r>
            <a:endParaRPr kumimoji="0" lang="tr-TR" sz="1100" b="0" i="0" u="none" strike="noStrike" kern="1200" cap="none" spc="0" normalizeH="0" baseline="0" noProof="0" dirty="0">
              <a:ln>
                <a:noFill/>
              </a:ln>
              <a:effectLst/>
              <a:uLnTx/>
              <a:uFillTx/>
              <a:latin typeface="Calibri" pitchFamily="34" charset="0"/>
              <a:ea typeface="+mn-ea"/>
              <a:cs typeface="Calibri" pitchFamily="34" charset="0"/>
            </a:endParaRPr>
          </a:p>
          <a:p>
            <a:pPr algn="just"/>
            <a:endParaRPr lang="tr-TR" sz="1100" dirty="0">
              <a:latin typeface="Calibri" panose="020F0502020204030204" pitchFamily="34" charset="0"/>
              <a:cs typeface="Calibri" panose="020F0502020204030204" pitchFamily="34" charset="0"/>
            </a:endParaRPr>
          </a:p>
          <a:p>
            <a:pPr algn="just"/>
            <a:endParaRPr lang="tr-TR" sz="1100" dirty="0">
              <a:solidFill>
                <a:schemeClr val="tx1"/>
              </a:solidFill>
              <a:latin typeface="Calibri" panose="020F0502020204030204" pitchFamily="34" charset="0"/>
              <a:cs typeface="Calibri" panose="020F0502020204030204" pitchFamily="34" charset="0"/>
            </a:endParaRPr>
          </a:p>
          <a:p>
            <a:pPr algn="just"/>
            <a:endParaRPr lang="tr-TR" sz="1100" dirty="0">
              <a:latin typeface="Calibri" panose="020F0502020204030204" pitchFamily="34" charset="0"/>
              <a:cs typeface="Calibri" panose="020F0502020204030204" pitchFamily="34" charset="0"/>
            </a:endParaRPr>
          </a:p>
          <a:p>
            <a:pPr algn="just"/>
            <a:endParaRPr lang="tr-TR" sz="1100" dirty="0">
              <a:latin typeface="Calibri" panose="020F0502020204030204" pitchFamily="34" charset="0"/>
              <a:cs typeface="Calibri" panose="020F0502020204030204" pitchFamily="34" charset="0"/>
            </a:endParaRPr>
          </a:p>
        </p:txBody>
      </p:sp>
      <p:sp>
        <p:nvSpPr>
          <p:cNvPr id="4" name="Veri Yer Tutucusu 3">
            <a:extLst>
              <a:ext uri="{FF2B5EF4-FFF2-40B4-BE49-F238E27FC236}">
                <a16:creationId xmlns:a16="http://schemas.microsoft.com/office/drawing/2014/main" id="{14E92710-2724-419B-9254-B8C3F5E130B6}"/>
              </a:ext>
            </a:extLst>
          </p:cNvPr>
          <p:cNvSpPr>
            <a:spLocks noGrp="1"/>
          </p:cNvSpPr>
          <p:nvPr>
            <p:ph type="dt" sz="half" idx="10"/>
          </p:nvPr>
        </p:nvSpPr>
        <p:spPr/>
        <p:txBody>
          <a:bodyPr/>
          <a:lstStyle/>
          <a:p>
            <a:fld id="{7B44FD74-CE55-4992-B5C9-161D47A6CE6A}" type="datetime1">
              <a:rPr lang="tr-TR" smtClean="0"/>
              <a:t>12.03.2021</a:t>
            </a:fld>
            <a:endParaRPr lang="tr-TR"/>
          </a:p>
        </p:txBody>
      </p:sp>
      <p:sp>
        <p:nvSpPr>
          <p:cNvPr id="5" name="Slayt Numarası Yer Tutucusu 4">
            <a:extLst>
              <a:ext uri="{FF2B5EF4-FFF2-40B4-BE49-F238E27FC236}">
                <a16:creationId xmlns:a16="http://schemas.microsoft.com/office/drawing/2014/main" id="{E4322FA1-7F3F-41B9-92C9-32B48AF0E578}"/>
              </a:ext>
            </a:extLst>
          </p:cNvPr>
          <p:cNvSpPr>
            <a:spLocks noGrp="1"/>
          </p:cNvSpPr>
          <p:nvPr>
            <p:ph type="sldNum" sz="quarter" idx="12"/>
          </p:nvPr>
        </p:nvSpPr>
        <p:spPr/>
        <p:txBody>
          <a:bodyPr/>
          <a:lstStyle/>
          <a:p>
            <a:fld id="{D5F95A43-2763-4C31-A130-22ED2A47608D}" type="slidenum">
              <a:rPr lang="tr-TR" smtClean="0"/>
              <a:t>54</a:t>
            </a:fld>
            <a:endParaRPr lang="tr-TR"/>
          </a:p>
        </p:txBody>
      </p:sp>
    </p:spTree>
    <p:extLst>
      <p:ext uri="{BB962C8B-B14F-4D97-AF65-F5344CB8AC3E}">
        <p14:creationId xmlns:p14="http://schemas.microsoft.com/office/powerpoint/2010/main" val="35921317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3" name="Straight Connector 82">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5"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90">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Isosceles Triangle 91">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8" name="Picture 7">
            <a:extLst>
              <a:ext uri="{FF2B5EF4-FFF2-40B4-BE49-F238E27FC236}">
                <a16:creationId xmlns:a16="http://schemas.microsoft.com/office/drawing/2014/main" id="{766B62E4-9DBD-40CE-85FB-82BAABC79BE5}"/>
              </a:ext>
            </a:extLst>
          </p:cNvPr>
          <p:cNvPicPr>
            <a:picLocks noChangeAspect="1"/>
          </p:cNvPicPr>
          <p:nvPr/>
        </p:nvPicPr>
        <p:blipFill rotWithShape="1">
          <a:blip r:embed="rId2">
            <a:duotone>
              <a:schemeClr val="accent1">
                <a:shade val="45000"/>
                <a:satMod val="135000"/>
              </a:schemeClr>
              <a:prstClr val="white"/>
            </a:duotone>
          </a:blip>
          <a:srcRect l="9091" t="18474" b="13570"/>
          <a:stretch/>
        </p:blipFill>
        <p:spPr>
          <a:xfrm>
            <a:off x="1" y="10"/>
            <a:ext cx="12191999" cy="6857990"/>
          </a:xfrm>
          <a:prstGeom prst="rect">
            <a:avLst/>
          </a:prstGeom>
        </p:spPr>
      </p:pic>
      <p:sp>
        <p:nvSpPr>
          <p:cNvPr id="94" name="Isosceles Triangle 93">
            <a:extLst>
              <a:ext uri="{FF2B5EF4-FFF2-40B4-BE49-F238E27FC236}">
                <a16:creationId xmlns:a16="http://schemas.microsoft.com/office/drawing/2014/main" id="{F5F0CD5C-72F3-4090-8A69-8E15CB432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Parallelogram 95">
            <a:extLst>
              <a:ext uri="{FF2B5EF4-FFF2-40B4-BE49-F238E27FC236}">
                <a16:creationId xmlns:a16="http://schemas.microsoft.com/office/drawing/2014/main" id="{217496A2-9394-4FB7-BA0E-717D2D2E7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800" y="0"/>
            <a:ext cx="73152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D02CF681-4765-4E88-802F-B2474DCD51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3D57B2BA-243C-45C7-A5D8-46CA71943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2" name="Rectangle 23">
            <a:extLst>
              <a:ext uri="{FF2B5EF4-FFF2-40B4-BE49-F238E27FC236}">
                <a16:creationId xmlns:a16="http://schemas.microsoft.com/office/drawing/2014/main" id="{67374FB5-CBB7-46FF-95B5-2251BC685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25">
            <a:extLst>
              <a:ext uri="{FF2B5EF4-FFF2-40B4-BE49-F238E27FC236}">
                <a16:creationId xmlns:a16="http://schemas.microsoft.com/office/drawing/2014/main" id="{34BCEAB7-D9E0-40A4-9254-8593BD34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 name="Isosceles Triangle 105">
            <a:extLst>
              <a:ext uri="{FF2B5EF4-FFF2-40B4-BE49-F238E27FC236}">
                <a16:creationId xmlns:a16="http://schemas.microsoft.com/office/drawing/2014/main" id="{D567A354-BB63-405C-8E5F-2F510E670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Başlık 5">
            <a:extLst>
              <a:ext uri="{FF2B5EF4-FFF2-40B4-BE49-F238E27FC236}">
                <a16:creationId xmlns:a16="http://schemas.microsoft.com/office/drawing/2014/main" id="{3FFBDC74-687B-46C5-AEAE-433AD2141414}"/>
              </a:ext>
            </a:extLst>
          </p:cNvPr>
          <p:cNvSpPr>
            <a:spLocks noGrp="1"/>
          </p:cNvSpPr>
          <p:nvPr>
            <p:ph type="title"/>
          </p:nvPr>
        </p:nvSpPr>
        <p:spPr>
          <a:xfrm>
            <a:off x="4791450" y="1678665"/>
            <a:ext cx="4967456" cy="3268133"/>
          </a:xfrm>
        </p:spPr>
        <p:txBody>
          <a:bodyPr vert="horz" lIns="91440" tIns="45720" rIns="91440" bIns="45720" rtlCol="0" anchor="b">
            <a:normAutofit/>
          </a:bodyPr>
          <a:lstStyle/>
          <a:p>
            <a:pPr algn="r">
              <a:lnSpc>
                <a:spcPct val="90000"/>
              </a:lnSpc>
            </a:pPr>
            <a:r>
              <a:rPr lang="en-US" sz="4800" dirty="0">
                <a:solidFill>
                  <a:schemeClr val="tx1"/>
                </a:solidFill>
                <a:latin typeface="Calibri" panose="020F0502020204030204" pitchFamily="34" charset="0"/>
                <a:cs typeface="Calibri" panose="020F0502020204030204" pitchFamily="34" charset="0"/>
              </a:rPr>
              <a:t>DİNLEDİĞİNİZ İÇİN TEŞEKKÜRLER…</a:t>
            </a:r>
            <a:br>
              <a:rPr lang="tr-TR" sz="4800" dirty="0">
                <a:solidFill>
                  <a:schemeClr val="tx1"/>
                </a:solidFill>
                <a:latin typeface="Calibri" panose="020F0502020204030204" pitchFamily="34" charset="0"/>
                <a:cs typeface="Calibri" panose="020F0502020204030204" pitchFamily="34" charset="0"/>
              </a:rPr>
            </a:br>
            <a:r>
              <a:rPr lang="tr-TR" sz="2200" dirty="0">
                <a:solidFill>
                  <a:srgbClr val="FF0000"/>
                </a:solidFill>
                <a:latin typeface="Calibri" panose="020F0502020204030204" pitchFamily="34" charset="0"/>
                <a:cs typeface="Calibri" panose="020F0502020204030204" pitchFamily="34" charset="0"/>
              </a:rPr>
              <a:t>Öğrenci </a:t>
            </a:r>
            <a:r>
              <a:rPr lang="tr-TR" sz="2200">
                <a:solidFill>
                  <a:srgbClr val="FF0000"/>
                </a:solidFill>
                <a:latin typeface="Calibri" panose="020F0502020204030204" pitchFamily="34" charset="0"/>
                <a:cs typeface="Calibri" panose="020F0502020204030204" pitchFamily="34" charset="0"/>
              </a:rPr>
              <a:t>Uyum ve </a:t>
            </a:r>
            <a:r>
              <a:rPr lang="tr-TR" sz="2200" dirty="0">
                <a:solidFill>
                  <a:srgbClr val="FF0000"/>
                </a:solidFill>
                <a:latin typeface="Calibri" panose="020F0502020204030204" pitchFamily="34" charset="0"/>
                <a:cs typeface="Calibri" panose="020F0502020204030204" pitchFamily="34" charset="0"/>
              </a:rPr>
              <a:t>Geliştirme Komisyonu</a:t>
            </a:r>
            <a:endParaRPr lang="en-US" sz="2200" dirty="0">
              <a:solidFill>
                <a:srgbClr val="FF0000"/>
              </a:solidFill>
              <a:latin typeface="Calibri" panose="020F0502020204030204" pitchFamily="34" charset="0"/>
              <a:cs typeface="Calibri" panose="020F0502020204030204" pitchFamily="34" charset="0"/>
            </a:endParaRPr>
          </a:p>
        </p:txBody>
      </p:sp>
      <p:sp>
        <p:nvSpPr>
          <p:cNvPr id="4" name="Veri Yer Tutucusu 3">
            <a:extLst>
              <a:ext uri="{FF2B5EF4-FFF2-40B4-BE49-F238E27FC236}">
                <a16:creationId xmlns:a16="http://schemas.microsoft.com/office/drawing/2014/main" id="{D1A6A58E-3203-4E40-AA2F-1661BCD19026}"/>
              </a:ext>
            </a:extLst>
          </p:cNvPr>
          <p:cNvSpPr>
            <a:spLocks noGrp="1"/>
          </p:cNvSpPr>
          <p:nvPr>
            <p:ph type="dt" sz="half" idx="10"/>
          </p:nvPr>
        </p:nvSpPr>
        <p:spPr>
          <a:xfrm>
            <a:off x="7839693" y="449476"/>
            <a:ext cx="1437917" cy="365125"/>
          </a:xfrm>
        </p:spPr>
        <p:txBody>
          <a:bodyPr vert="horz" lIns="91440" tIns="45720" rIns="91440" bIns="45720" rtlCol="0" anchor="ctr">
            <a:normAutofit/>
          </a:bodyPr>
          <a:lstStyle/>
          <a:p>
            <a:pPr defTabSz="914400">
              <a:spcAft>
                <a:spcPts val="600"/>
              </a:spcAft>
            </a:pPr>
            <a:fld id="{7B44FD74-CE55-4992-B5C9-161D47A6CE6A}" type="datetime1">
              <a:rPr lang="en-US"/>
              <a:pPr defTabSz="914400">
                <a:spcAft>
                  <a:spcPts val="600"/>
                </a:spcAft>
              </a:pPr>
              <a:t>3/12/2021</a:t>
            </a:fld>
            <a:endParaRPr lang="en-US"/>
          </a:p>
        </p:txBody>
      </p:sp>
      <p:sp>
        <p:nvSpPr>
          <p:cNvPr id="5" name="Slayt Numarası Yer Tutucusu 4">
            <a:extLst>
              <a:ext uri="{FF2B5EF4-FFF2-40B4-BE49-F238E27FC236}">
                <a16:creationId xmlns:a16="http://schemas.microsoft.com/office/drawing/2014/main" id="{5848B096-579C-46ED-BA03-6B84F7B4100F}"/>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D5F95A43-2763-4C31-A130-22ED2A47608D}" type="slidenum">
              <a:rPr lang="en-US"/>
              <a:pPr defTabSz="914400">
                <a:spcAft>
                  <a:spcPts val="600"/>
                </a:spcAft>
              </a:pPr>
              <a:t>55</a:t>
            </a:fld>
            <a:endParaRPr lang="en-US"/>
          </a:p>
        </p:txBody>
      </p:sp>
      <p:sp>
        <p:nvSpPr>
          <p:cNvPr id="108" name="Rectangle 27">
            <a:extLst>
              <a:ext uri="{FF2B5EF4-FFF2-40B4-BE49-F238E27FC236}">
                <a16:creationId xmlns:a16="http://schemas.microsoft.com/office/drawing/2014/main" id="{9185A8D7-2F20-4F7A-97BE-21DB1654C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0" name="Rectangle 28">
            <a:extLst>
              <a:ext uri="{FF2B5EF4-FFF2-40B4-BE49-F238E27FC236}">
                <a16:creationId xmlns:a16="http://schemas.microsoft.com/office/drawing/2014/main" id="{CB65BD56-22B3-4E13-BFCA-B8E8BEB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 name="Rectangle 29">
            <a:extLst>
              <a:ext uri="{FF2B5EF4-FFF2-40B4-BE49-F238E27FC236}">
                <a16:creationId xmlns:a16="http://schemas.microsoft.com/office/drawing/2014/main" id="{6790ED68-BCA0-4247-A72F-1CB85DF06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4" name="Isosceles Triangle 113">
            <a:extLst>
              <a:ext uri="{FF2B5EF4-FFF2-40B4-BE49-F238E27FC236}">
                <a16:creationId xmlns:a16="http://schemas.microsoft.com/office/drawing/2014/main" id="{DD0F2B3F-DC55-4FA7-B667-1ACD0792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23479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87969D-FC63-4430-B922-C1BAC14EC1AB}"/>
              </a:ext>
            </a:extLst>
          </p:cNvPr>
          <p:cNvSpPr>
            <a:spLocks noGrp="1"/>
          </p:cNvSpPr>
          <p:nvPr>
            <p:ph type="title"/>
          </p:nvPr>
        </p:nvSpPr>
        <p:spPr/>
        <p:txBody>
          <a:bodyPr>
            <a:normAutofit/>
          </a:bodyPr>
          <a:lstStyle/>
          <a:p>
            <a:pPr algn="ctr"/>
            <a:r>
              <a:rPr lang="tr-TR" sz="3200" b="1" dirty="0">
                <a:latin typeface="Calibri" panose="020F0502020204030204" pitchFamily="34" charset="0"/>
                <a:cs typeface="Calibri" panose="020F0502020204030204" pitchFamily="34" charset="0"/>
              </a:rPr>
              <a:t>2.Akran </a:t>
            </a:r>
            <a:r>
              <a:rPr lang="tr-TR" sz="3200" b="1" dirty="0" err="1">
                <a:latin typeface="Calibri" panose="020F0502020204030204" pitchFamily="34" charset="0"/>
                <a:cs typeface="Calibri" panose="020F0502020204030204" pitchFamily="34" charset="0"/>
              </a:rPr>
              <a:t>Yönderliğinin</a:t>
            </a:r>
            <a:r>
              <a:rPr lang="tr-TR" sz="3200" b="1" dirty="0">
                <a:latin typeface="Calibri" panose="020F0502020204030204" pitchFamily="34" charset="0"/>
                <a:cs typeface="Calibri" panose="020F0502020204030204" pitchFamily="34" charset="0"/>
              </a:rPr>
              <a:t> Hemşirelik Eğitiminde Yeri ve Önemi</a:t>
            </a:r>
          </a:p>
        </p:txBody>
      </p:sp>
      <p:sp>
        <p:nvSpPr>
          <p:cNvPr id="3" name="İçerik Yer Tutucusu 2">
            <a:extLst>
              <a:ext uri="{FF2B5EF4-FFF2-40B4-BE49-F238E27FC236}">
                <a16:creationId xmlns:a16="http://schemas.microsoft.com/office/drawing/2014/main" id="{BA46BC98-2D27-4372-B179-F10039216A3B}"/>
              </a:ext>
            </a:extLst>
          </p:cNvPr>
          <p:cNvSpPr>
            <a:spLocks noGrp="1"/>
          </p:cNvSpPr>
          <p:nvPr>
            <p:ph idx="1"/>
          </p:nvPr>
        </p:nvSpPr>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Hemşirelik eğitiminde akademisyenlerin ve </a:t>
            </a:r>
            <a:r>
              <a:rPr kumimoji="0" lang="tr-TR" sz="2800" b="0" i="0" u="none" strike="noStrike" kern="1200" cap="none" spc="0" normalizeH="0" baseline="0" noProof="0" dirty="0" err="1">
                <a:ln>
                  <a:noFill/>
                </a:ln>
                <a:solidFill>
                  <a:prstClr val="black"/>
                </a:solidFill>
                <a:effectLst/>
                <a:uLnTx/>
                <a:uFillTx/>
                <a:latin typeface="Calibri"/>
                <a:ea typeface="+mn-ea"/>
                <a:cs typeface="+mn-cs"/>
              </a:rPr>
              <a:t>klinisyenlerin</a:t>
            </a:r>
            <a:r>
              <a:rPr lang="tr-TR" sz="2800" dirty="0">
                <a:solidFill>
                  <a:prstClr val="black"/>
                </a:solidFill>
                <a:latin typeface="Calibri"/>
              </a:rPr>
              <a:t> </a:t>
            </a:r>
            <a:r>
              <a:rPr kumimoji="0" lang="tr-TR" sz="2800" b="0" i="0" u="none" strike="noStrike" kern="1200" cap="none" spc="0" normalizeH="0" baseline="0" noProof="0" dirty="0" err="1">
                <a:ln>
                  <a:noFill/>
                </a:ln>
                <a:solidFill>
                  <a:prstClr val="black"/>
                </a:solidFill>
                <a:effectLst/>
                <a:uLnTx/>
                <a:uFillTx/>
                <a:latin typeface="Calibri"/>
                <a:ea typeface="+mn-ea"/>
                <a:cs typeface="+mn-cs"/>
              </a:rPr>
              <a:t>yönder</a:t>
            </a:r>
            <a:r>
              <a:rPr kumimoji="0" lang="tr-TR" sz="2800" b="0" i="0" u="none" strike="noStrike" kern="1200" cap="none" spc="0" normalizeH="0" baseline="0" noProof="0" dirty="0">
                <a:ln>
                  <a:noFill/>
                </a:ln>
                <a:solidFill>
                  <a:prstClr val="black"/>
                </a:solidFill>
                <a:effectLst/>
                <a:uLnTx/>
                <a:uFillTx/>
                <a:latin typeface="Calibri"/>
                <a:ea typeface="+mn-ea"/>
                <a:cs typeface="+mn-cs"/>
              </a:rPr>
              <a:t> olarak kullanılması uygulamada ve eğitimde kişisel büyüme ve gelişimi kolaylaştırmak için kullanılan yaygın girişimlerden birisidir.</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tr-TR" sz="2800" dirty="0">
                <a:solidFill>
                  <a:prstClr val="black"/>
                </a:solidFill>
                <a:latin typeface="Calibri"/>
              </a:rPr>
              <a:t>Ancak öğrenci hemşireler arasında </a:t>
            </a:r>
            <a:r>
              <a:rPr lang="tr-TR" sz="2800" dirty="0" err="1">
                <a:solidFill>
                  <a:prstClr val="black"/>
                </a:solidFill>
                <a:latin typeface="Calibri"/>
              </a:rPr>
              <a:t>yönderlik</a:t>
            </a:r>
            <a:r>
              <a:rPr lang="tr-TR" sz="2800" dirty="0">
                <a:solidFill>
                  <a:prstClr val="black"/>
                </a:solidFill>
                <a:latin typeface="Calibri"/>
              </a:rPr>
              <a:t> eğitimi o kadar yaygın değil.</a:t>
            </a:r>
            <a:endParaRPr kumimoji="0" lang="tr-TR" sz="2800" b="0" i="0" u="none" strike="noStrike" kern="1200" cap="none" spc="0" normalizeH="0" baseline="0" noProof="0" dirty="0">
              <a:ln>
                <a:noFill/>
              </a:ln>
              <a:solidFill>
                <a:prstClr val="black"/>
              </a:solidFill>
              <a:effectLst/>
              <a:uLnTx/>
              <a:uFillTx/>
              <a:latin typeface="Calibri"/>
              <a:ea typeface="+mn-ea"/>
              <a:cs typeface="+mn-cs"/>
            </a:endParaRPr>
          </a:p>
          <a:p>
            <a:pPr algn="just"/>
            <a:endParaRPr lang="tr-TR" dirty="0"/>
          </a:p>
        </p:txBody>
      </p:sp>
      <p:sp>
        <p:nvSpPr>
          <p:cNvPr id="4" name="Veri Yer Tutucusu 3">
            <a:extLst>
              <a:ext uri="{FF2B5EF4-FFF2-40B4-BE49-F238E27FC236}">
                <a16:creationId xmlns:a16="http://schemas.microsoft.com/office/drawing/2014/main" id="{E7DD1A17-E923-4B4D-B4CC-0CEF11A7FDF7}"/>
              </a:ext>
            </a:extLst>
          </p:cNvPr>
          <p:cNvSpPr>
            <a:spLocks noGrp="1"/>
          </p:cNvSpPr>
          <p:nvPr>
            <p:ph type="dt" sz="half" idx="10"/>
          </p:nvPr>
        </p:nvSpPr>
        <p:spPr/>
        <p:txBody>
          <a:bodyPr/>
          <a:lstStyle/>
          <a:p>
            <a:fld id="{C409B2DF-56C3-4693-BD3C-02110E6FF15B}" type="datetime1">
              <a:rPr lang="tr-TR" smtClean="0"/>
              <a:t>12.03.2021</a:t>
            </a:fld>
            <a:endParaRPr lang="tr-TR"/>
          </a:p>
        </p:txBody>
      </p:sp>
      <p:sp>
        <p:nvSpPr>
          <p:cNvPr id="5" name="Slayt Numarası Yer Tutucusu 4">
            <a:extLst>
              <a:ext uri="{FF2B5EF4-FFF2-40B4-BE49-F238E27FC236}">
                <a16:creationId xmlns:a16="http://schemas.microsoft.com/office/drawing/2014/main" id="{030ECED9-1FB1-4A8A-B59B-F4E770D786F3}"/>
              </a:ext>
            </a:extLst>
          </p:cNvPr>
          <p:cNvSpPr>
            <a:spLocks noGrp="1"/>
          </p:cNvSpPr>
          <p:nvPr>
            <p:ph type="sldNum" sz="quarter" idx="12"/>
          </p:nvPr>
        </p:nvSpPr>
        <p:spPr/>
        <p:txBody>
          <a:bodyPr/>
          <a:lstStyle/>
          <a:p>
            <a:fld id="{D5F95A43-2763-4C31-A130-22ED2A47608D}" type="slidenum">
              <a:rPr lang="tr-TR" smtClean="0"/>
              <a:t>6</a:t>
            </a:fld>
            <a:endParaRPr lang="tr-TR"/>
          </a:p>
        </p:txBody>
      </p:sp>
      <p:sp>
        <p:nvSpPr>
          <p:cNvPr id="6" name="Alt Bilgi Yer Tutucusu 5">
            <a:extLst>
              <a:ext uri="{FF2B5EF4-FFF2-40B4-BE49-F238E27FC236}">
                <a16:creationId xmlns:a16="http://schemas.microsoft.com/office/drawing/2014/main" id="{EB318EC6-C82F-45E7-A7EE-802BFFA520CB}"/>
              </a:ext>
            </a:extLst>
          </p:cNvPr>
          <p:cNvSpPr>
            <a:spLocks noGrp="1"/>
          </p:cNvSpPr>
          <p:nvPr>
            <p:ph type="ftr" sz="quarter" idx="11"/>
          </p:nvPr>
        </p:nvSpPr>
        <p:spPr/>
        <p:txBody>
          <a:bodyPr/>
          <a:lstStyle/>
          <a:p>
            <a:r>
              <a:rPr lang="tr-TR" dirty="0" err="1"/>
              <a:t>Abaan</a:t>
            </a:r>
            <a:r>
              <a:rPr lang="tr-TR" dirty="0"/>
              <a:t>, S., Duygulu, S., &amp; </a:t>
            </a:r>
            <a:r>
              <a:rPr lang="tr-TR" dirty="0" err="1"/>
              <a:t>Ugur</a:t>
            </a:r>
            <a:r>
              <a:rPr lang="tr-TR" dirty="0"/>
              <a:t>, E. (2012). Peer </a:t>
            </a:r>
            <a:r>
              <a:rPr lang="tr-TR" dirty="0" err="1"/>
              <a:t>mentoring</a:t>
            </a:r>
            <a:r>
              <a:rPr lang="tr-TR" dirty="0"/>
              <a:t>: a </a:t>
            </a:r>
            <a:r>
              <a:rPr lang="tr-TR" dirty="0" err="1"/>
              <a:t>way</a:t>
            </a:r>
            <a:r>
              <a:rPr lang="tr-TR" dirty="0"/>
              <a:t> of </a:t>
            </a:r>
            <a:r>
              <a:rPr lang="tr-TR" dirty="0" err="1"/>
              <a:t>developing</a:t>
            </a:r>
            <a:r>
              <a:rPr lang="tr-TR" dirty="0"/>
              <a:t> </a:t>
            </a:r>
            <a:r>
              <a:rPr lang="tr-TR" dirty="0" err="1"/>
              <a:t>internal</a:t>
            </a:r>
            <a:r>
              <a:rPr lang="tr-TR" dirty="0"/>
              <a:t> </a:t>
            </a:r>
            <a:r>
              <a:rPr lang="tr-TR" dirty="0" err="1"/>
              <a:t>locus</a:t>
            </a:r>
            <a:r>
              <a:rPr lang="tr-TR" dirty="0"/>
              <a:t> of </a:t>
            </a:r>
            <a:r>
              <a:rPr lang="tr-TR" dirty="0" err="1"/>
              <a:t>control</a:t>
            </a:r>
            <a:r>
              <a:rPr lang="tr-TR" dirty="0"/>
              <a:t> </a:t>
            </a:r>
            <a:r>
              <a:rPr lang="tr-TR" dirty="0" err="1"/>
              <a:t>to</a:t>
            </a:r>
            <a:r>
              <a:rPr lang="tr-TR" dirty="0"/>
              <a:t> </a:t>
            </a:r>
            <a:r>
              <a:rPr lang="tr-TR" dirty="0" err="1"/>
              <a:t>empower</a:t>
            </a:r>
            <a:r>
              <a:rPr lang="tr-TR" dirty="0"/>
              <a:t> </a:t>
            </a:r>
            <a:r>
              <a:rPr lang="tr-TR" dirty="0" err="1"/>
              <a:t>new</a:t>
            </a:r>
            <a:r>
              <a:rPr lang="tr-TR" dirty="0"/>
              <a:t> </a:t>
            </a:r>
            <a:r>
              <a:rPr lang="tr-TR" dirty="0" err="1"/>
              <a:t>nursing</a:t>
            </a:r>
            <a:r>
              <a:rPr lang="tr-TR" dirty="0"/>
              <a:t> </a:t>
            </a:r>
            <a:r>
              <a:rPr lang="tr-TR" dirty="0" err="1"/>
              <a:t>students</a:t>
            </a:r>
            <a:r>
              <a:rPr lang="tr-TR" dirty="0"/>
              <a:t>. Hacettepe Üniversitesi Sağlık Bilimleri Fakültesi Hemşirelik Dergisi, 19, 24-35.</a:t>
            </a:r>
          </a:p>
        </p:txBody>
      </p:sp>
    </p:spTree>
    <p:extLst>
      <p:ext uri="{BB962C8B-B14F-4D97-AF65-F5344CB8AC3E}">
        <p14:creationId xmlns:p14="http://schemas.microsoft.com/office/powerpoint/2010/main" val="4157280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D5AE3A-0EF7-4CEA-8501-0E34D11B7697}"/>
              </a:ext>
            </a:extLst>
          </p:cNvPr>
          <p:cNvSpPr>
            <a:spLocks noGrp="1"/>
          </p:cNvSpPr>
          <p:nvPr>
            <p:ph type="title"/>
          </p:nvPr>
        </p:nvSpPr>
        <p:spPr>
          <a:xfrm>
            <a:off x="677334" y="609600"/>
            <a:ext cx="8596668" cy="911511"/>
          </a:xfrm>
          <a:solidFill>
            <a:schemeClr val="accent2">
              <a:lumMod val="20000"/>
              <a:lumOff val="80000"/>
            </a:schemeClr>
          </a:solidFill>
        </p:spPr>
        <p:txBody>
          <a:bodyPr/>
          <a:lstStyle/>
          <a:p>
            <a:r>
              <a:rPr lang="tr-TR" dirty="0" err="1">
                <a:solidFill>
                  <a:prstClr val="black"/>
                </a:solidFill>
                <a:latin typeface="Calibri"/>
                <a:ea typeface="+mn-ea"/>
                <a:cs typeface="+mn-cs"/>
              </a:rPr>
              <a:t>Yönderlik</a:t>
            </a:r>
            <a:r>
              <a:rPr lang="tr-TR" dirty="0">
                <a:solidFill>
                  <a:prstClr val="black"/>
                </a:solidFill>
                <a:latin typeface="Calibri"/>
                <a:ea typeface="+mn-ea"/>
                <a:cs typeface="+mn-cs"/>
              </a:rPr>
              <a:t>; </a:t>
            </a:r>
            <a:endParaRPr lang="tr-TR" dirty="0"/>
          </a:p>
        </p:txBody>
      </p:sp>
      <p:sp>
        <p:nvSpPr>
          <p:cNvPr id="3" name="İçerik Yer Tutucusu 2">
            <a:extLst>
              <a:ext uri="{FF2B5EF4-FFF2-40B4-BE49-F238E27FC236}">
                <a16:creationId xmlns:a16="http://schemas.microsoft.com/office/drawing/2014/main" id="{6E65EF98-85F6-4985-8A3C-918A7D577AD1}"/>
              </a:ext>
            </a:extLst>
          </p:cNvPr>
          <p:cNvSpPr>
            <a:spLocks noGrp="1"/>
          </p:cNvSpPr>
          <p:nvPr>
            <p:ph idx="1"/>
          </p:nvPr>
        </p:nvSpPr>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Resmi, yapılandırılmış, fakülte tarafından yönetilen bir Akran </a:t>
            </a:r>
            <a:r>
              <a:rPr kumimoji="0" lang="tr-TR" sz="2800" b="0" i="0" u="none" strike="noStrike" kern="1200" cap="none" spc="0" normalizeH="0" baseline="0" noProof="0" dirty="0" err="1">
                <a:ln>
                  <a:noFill/>
                </a:ln>
                <a:solidFill>
                  <a:prstClr val="black"/>
                </a:solidFill>
                <a:effectLst/>
                <a:uLnTx/>
                <a:uFillTx/>
                <a:latin typeface="Calibri"/>
                <a:ea typeface="+mn-ea"/>
                <a:cs typeface="+mn-cs"/>
              </a:rPr>
              <a:t>Yönderliği</a:t>
            </a:r>
            <a:r>
              <a:rPr kumimoji="0" lang="tr-TR" sz="2800" b="0" i="0" u="none" strike="noStrike" kern="1200" cap="none" spc="0" normalizeH="0" baseline="0" noProof="0" dirty="0">
                <a:ln>
                  <a:noFill/>
                </a:ln>
                <a:solidFill>
                  <a:prstClr val="black"/>
                </a:solidFill>
                <a:effectLst/>
                <a:uLnTx/>
                <a:uFillTx/>
                <a:latin typeface="Calibri"/>
                <a:ea typeface="+mn-ea"/>
                <a:cs typeface="+mn-cs"/>
              </a:rPr>
              <a:t> Programı aracılığıyla yapılırsa, hemşirelik okullarında öğrenci devamlılığını sağlamak için önemli bir araçtır.</a:t>
            </a:r>
          </a:p>
          <a:p>
            <a:endParaRPr lang="tr-TR" dirty="0"/>
          </a:p>
        </p:txBody>
      </p:sp>
      <p:sp>
        <p:nvSpPr>
          <p:cNvPr id="4" name="Veri Yer Tutucusu 3">
            <a:extLst>
              <a:ext uri="{FF2B5EF4-FFF2-40B4-BE49-F238E27FC236}">
                <a16:creationId xmlns:a16="http://schemas.microsoft.com/office/drawing/2014/main" id="{C85BA305-FDFE-4DDB-B5D8-0B5E0104F39E}"/>
              </a:ext>
            </a:extLst>
          </p:cNvPr>
          <p:cNvSpPr>
            <a:spLocks noGrp="1"/>
          </p:cNvSpPr>
          <p:nvPr>
            <p:ph type="dt" sz="half" idx="10"/>
          </p:nvPr>
        </p:nvSpPr>
        <p:spPr/>
        <p:txBody>
          <a:bodyPr/>
          <a:lstStyle/>
          <a:p>
            <a:fld id="{47587F80-5622-4F6F-A01F-8E9C1CC741D8}" type="datetime1">
              <a:rPr lang="tr-TR" smtClean="0"/>
              <a:t>12.03.2021</a:t>
            </a:fld>
            <a:endParaRPr lang="tr-TR"/>
          </a:p>
        </p:txBody>
      </p:sp>
      <p:sp>
        <p:nvSpPr>
          <p:cNvPr id="5" name="Slayt Numarası Yer Tutucusu 4">
            <a:extLst>
              <a:ext uri="{FF2B5EF4-FFF2-40B4-BE49-F238E27FC236}">
                <a16:creationId xmlns:a16="http://schemas.microsoft.com/office/drawing/2014/main" id="{93188BD9-544E-4A67-BB02-BE23F8383500}"/>
              </a:ext>
            </a:extLst>
          </p:cNvPr>
          <p:cNvSpPr>
            <a:spLocks noGrp="1"/>
          </p:cNvSpPr>
          <p:nvPr>
            <p:ph type="sldNum" sz="quarter" idx="12"/>
          </p:nvPr>
        </p:nvSpPr>
        <p:spPr/>
        <p:txBody>
          <a:bodyPr/>
          <a:lstStyle/>
          <a:p>
            <a:fld id="{D5F95A43-2763-4C31-A130-22ED2A47608D}" type="slidenum">
              <a:rPr lang="tr-TR" smtClean="0"/>
              <a:t>7</a:t>
            </a:fld>
            <a:endParaRPr lang="tr-TR"/>
          </a:p>
        </p:txBody>
      </p:sp>
      <p:sp>
        <p:nvSpPr>
          <p:cNvPr id="6" name="Alt Bilgi Yer Tutucusu 5">
            <a:extLst>
              <a:ext uri="{FF2B5EF4-FFF2-40B4-BE49-F238E27FC236}">
                <a16:creationId xmlns:a16="http://schemas.microsoft.com/office/drawing/2014/main" id="{6840F763-5BE2-4FC1-9E88-76599CAE7C80}"/>
              </a:ext>
            </a:extLst>
          </p:cNvPr>
          <p:cNvSpPr>
            <a:spLocks noGrp="1"/>
          </p:cNvSpPr>
          <p:nvPr>
            <p:ph type="ftr" sz="quarter" idx="11"/>
          </p:nvPr>
        </p:nvSpPr>
        <p:spPr/>
        <p:txBody>
          <a:bodyPr/>
          <a:lstStyle/>
          <a:p>
            <a:r>
              <a:rPr lang="tr-TR"/>
              <a:t>Abaan, S., Duygulu, S., &amp; Ugur, E. (2012). Peer mentoring: a way of developing internal locus of control to empower new nursing students. Hacettepe Üniversitesi Sağlık Bilimleri Fakültesi Hemşirelik Dergisi, 19, 24-35.</a:t>
            </a:r>
          </a:p>
        </p:txBody>
      </p:sp>
    </p:spTree>
    <p:extLst>
      <p:ext uri="{BB962C8B-B14F-4D97-AF65-F5344CB8AC3E}">
        <p14:creationId xmlns:p14="http://schemas.microsoft.com/office/powerpoint/2010/main" val="2302750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BB55F9-CA31-4412-8556-A1A0DE8055B1}"/>
              </a:ext>
            </a:extLst>
          </p:cNvPr>
          <p:cNvSpPr>
            <a:spLocks noGrp="1"/>
          </p:cNvSpPr>
          <p:nvPr>
            <p:ph type="title"/>
          </p:nvPr>
        </p:nvSpPr>
        <p:spPr/>
        <p:txBody>
          <a:bodyPr/>
          <a:lstStyle/>
          <a:p>
            <a:r>
              <a:rPr lang="tr-TR" dirty="0">
                <a:solidFill>
                  <a:prstClr val="black"/>
                </a:solidFill>
                <a:latin typeface="Calibri"/>
                <a:ea typeface="+mn-ea"/>
                <a:cs typeface="+mn-cs"/>
              </a:rPr>
              <a:t>Türkiye’deki </a:t>
            </a:r>
            <a:r>
              <a:rPr lang="tr-TR" dirty="0">
                <a:solidFill>
                  <a:prstClr val="black"/>
                </a:solidFill>
                <a:latin typeface="Calibri"/>
              </a:rPr>
              <a:t>A</a:t>
            </a:r>
            <a:r>
              <a:rPr lang="tr-TR" dirty="0">
                <a:solidFill>
                  <a:prstClr val="black"/>
                </a:solidFill>
                <a:latin typeface="Calibri"/>
                <a:ea typeface="+mn-ea"/>
                <a:cs typeface="+mn-cs"/>
              </a:rPr>
              <a:t>kran </a:t>
            </a:r>
            <a:r>
              <a:rPr lang="tr-TR" dirty="0" err="1">
                <a:solidFill>
                  <a:prstClr val="black"/>
                </a:solidFill>
                <a:latin typeface="Calibri"/>
              </a:rPr>
              <a:t>Y</a:t>
            </a:r>
            <a:r>
              <a:rPr lang="tr-TR" dirty="0" err="1">
                <a:solidFill>
                  <a:prstClr val="black"/>
                </a:solidFill>
                <a:latin typeface="Calibri"/>
                <a:ea typeface="+mn-ea"/>
                <a:cs typeface="+mn-cs"/>
              </a:rPr>
              <a:t>önderliği</a:t>
            </a:r>
            <a:r>
              <a:rPr lang="tr-TR" dirty="0">
                <a:solidFill>
                  <a:prstClr val="black"/>
                </a:solidFill>
                <a:latin typeface="Calibri"/>
                <a:ea typeface="+mn-ea"/>
                <a:cs typeface="+mn-cs"/>
              </a:rPr>
              <a:t> Programı Uygulamasında amaç;</a:t>
            </a:r>
            <a:endParaRPr lang="tr-TR" dirty="0"/>
          </a:p>
        </p:txBody>
      </p:sp>
      <p:sp>
        <p:nvSpPr>
          <p:cNvPr id="3" name="İçerik Yer Tutucusu 2">
            <a:extLst>
              <a:ext uri="{FF2B5EF4-FFF2-40B4-BE49-F238E27FC236}">
                <a16:creationId xmlns:a16="http://schemas.microsoft.com/office/drawing/2014/main" id="{026484EB-5081-4997-8253-E1EAF4FCA58F}"/>
              </a:ext>
            </a:extLst>
          </p:cNvPr>
          <p:cNvSpPr>
            <a:spLocks noGrp="1"/>
          </p:cNvSpPr>
          <p:nvPr>
            <p:ph idx="1"/>
          </p:nvPr>
        </p:nvSpPr>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tr-TR" sz="2800" dirty="0">
                <a:solidFill>
                  <a:prstClr val="black"/>
                </a:solidFill>
                <a:latin typeface="Calibri"/>
              </a:rPr>
              <a:t>Ö</a:t>
            </a:r>
            <a:r>
              <a:rPr kumimoji="0" lang="tr-TR" sz="2800" b="0" i="0" u="none" strike="noStrike" kern="1200" cap="none" spc="0" normalizeH="0" baseline="0" noProof="0" dirty="0" err="1">
                <a:ln>
                  <a:noFill/>
                </a:ln>
                <a:solidFill>
                  <a:prstClr val="black"/>
                </a:solidFill>
                <a:effectLst/>
                <a:uLnTx/>
                <a:uFillTx/>
                <a:latin typeface="Calibri"/>
                <a:ea typeface="+mn-ea"/>
                <a:cs typeface="+mn-cs"/>
              </a:rPr>
              <a:t>ğrencilerin</a:t>
            </a:r>
            <a:r>
              <a:rPr kumimoji="0" lang="tr-TR" sz="2800" b="0" i="0" u="none" strike="noStrike" kern="1200" cap="none" spc="0" normalizeH="0" baseline="0" noProof="0" dirty="0">
                <a:ln>
                  <a:noFill/>
                </a:ln>
                <a:solidFill>
                  <a:prstClr val="black"/>
                </a:solidFill>
                <a:effectLst/>
                <a:uLnTx/>
                <a:uFillTx/>
                <a:latin typeface="Calibri"/>
                <a:ea typeface="+mn-ea"/>
                <a:cs typeface="+mn-cs"/>
              </a:rPr>
              <a:t> hayatlarının kontrolünü ellerine almaya hazırlamak,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tr-TR" sz="2800" dirty="0">
                <a:solidFill>
                  <a:prstClr val="black"/>
                </a:solidFill>
                <a:latin typeface="Calibri"/>
              </a:rPr>
              <a:t>Ü</a:t>
            </a:r>
            <a:r>
              <a:rPr kumimoji="0" lang="tr-TR" sz="2800" b="0" i="0" u="none" strike="noStrike" kern="1200" cap="none" spc="0" normalizeH="0" baseline="0" noProof="0" dirty="0" err="1">
                <a:ln>
                  <a:noFill/>
                </a:ln>
                <a:solidFill>
                  <a:prstClr val="black"/>
                </a:solidFill>
                <a:effectLst/>
                <a:uLnTx/>
                <a:uFillTx/>
                <a:latin typeface="Calibri"/>
                <a:ea typeface="+mn-ea"/>
                <a:cs typeface="+mn-cs"/>
              </a:rPr>
              <a:t>niversite</a:t>
            </a:r>
            <a:r>
              <a:rPr kumimoji="0" lang="tr-TR" sz="2800" b="0" i="0" u="none" strike="noStrike" kern="1200" cap="none" spc="0" normalizeH="0" baseline="0" noProof="0" dirty="0">
                <a:ln>
                  <a:noFill/>
                </a:ln>
                <a:solidFill>
                  <a:prstClr val="black"/>
                </a:solidFill>
                <a:effectLst/>
                <a:uLnTx/>
                <a:uFillTx/>
                <a:latin typeface="Calibri"/>
                <a:ea typeface="+mn-ea"/>
                <a:cs typeface="+mn-cs"/>
              </a:rPr>
              <a:t> öğrencisi olmaya ve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tr-TR" sz="2800" dirty="0">
                <a:solidFill>
                  <a:prstClr val="black"/>
                </a:solidFill>
                <a:latin typeface="Calibri"/>
              </a:rPr>
              <a:t>K</a:t>
            </a:r>
            <a:r>
              <a:rPr kumimoji="0" lang="tr-TR" sz="2800" b="0" i="0" u="none" strike="noStrike" kern="1200" cap="none" spc="0" normalizeH="0" baseline="0" noProof="0" dirty="0" err="1">
                <a:ln>
                  <a:noFill/>
                </a:ln>
                <a:solidFill>
                  <a:prstClr val="black"/>
                </a:solidFill>
                <a:effectLst/>
                <a:uLnTx/>
                <a:uFillTx/>
                <a:latin typeface="Calibri"/>
                <a:ea typeface="+mn-ea"/>
                <a:cs typeface="+mn-cs"/>
              </a:rPr>
              <a:t>ariyer</a:t>
            </a:r>
            <a:r>
              <a:rPr kumimoji="0" lang="tr-TR" sz="2800" b="0" i="0" u="none" strike="noStrike" kern="1200" cap="none" spc="0" normalizeH="0" baseline="0" noProof="0" dirty="0">
                <a:ln>
                  <a:noFill/>
                </a:ln>
                <a:solidFill>
                  <a:prstClr val="black"/>
                </a:solidFill>
                <a:effectLst/>
                <a:uLnTx/>
                <a:uFillTx/>
                <a:latin typeface="Calibri"/>
                <a:ea typeface="+mn-ea"/>
                <a:cs typeface="+mn-cs"/>
              </a:rPr>
              <a:t> olarak hemşireliğe karar vermeye sorunsuz bir geçiş yaşamalarını sağlamaktır.</a:t>
            </a:r>
          </a:p>
          <a:p>
            <a:endParaRPr lang="tr-TR" dirty="0"/>
          </a:p>
        </p:txBody>
      </p:sp>
      <p:sp>
        <p:nvSpPr>
          <p:cNvPr id="4" name="Veri Yer Tutucusu 3">
            <a:extLst>
              <a:ext uri="{FF2B5EF4-FFF2-40B4-BE49-F238E27FC236}">
                <a16:creationId xmlns:a16="http://schemas.microsoft.com/office/drawing/2014/main" id="{5B54D51D-B279-4F15-A674-8A1E5A436F57}"/>
              </a:ext>
            </a:extLst>
          </p:cNvPr>
          <p:cNvSpPr>
            <a:spLocks noGrp="1"/>
          </p:cNvSpPr>
          <p:nvPr>
            <p:ph type="dt" sz="half" idx="10"/>
          </p:nvPr>
        </p:nvSpPr>
        <p:spPr/>
        <p:txBody>
          <a:bodyPr/>
          <a:lstStyle/>
          <a:p>
            <a:fld id="{341C815B-129B-449E-A162-1BD64E2AD866}" type="datetime1">
              <a:rPr lang="tr-TR" smtClean="0"/>
              <a:t>12.03.2021</a:t>
            </a:fld>
            <a:endParaRPr lang="tr-TR"/>
          </a:p>
        </p:txBody>
      </p:sp>
      <p:sp>
        <p:nvSpPr>
          <p:cNvPr id="5" name="Slayt Numarası Yer Tutucusu 4">
            <a:extLst>
              <a:ext uri="{FF2B5EF4-FFF2-40B4-BE49-F238E27FC236}">
                <a16:creationId xmlns:a16="http://schemas.microsoft.com/office/drawing/2014/main" id="{944B3A07-D088-4F4D-ABA4-D3DB55A4E013}"/>
              </a:ext>
            </a:extLst>
          </p:cNvPr>
          <p:cNvSpPr>
            <a:spLocks noGrp="1"/>
          </p:cNvSpPr>
          <p:nvPr>
            <p:ph type="sldNum" sz="quarter" idx="12"/>
          </p:nvPr>
        </p:nvSpPr>
        <p:spPr/>
        <p:txBody>
          <a:bodyPr/>
          <a:lstStyle/>
          <a:p>
            <a:fld id="{D5F95A43-2763-4C31-A130-22ED2A47608D}" type="slidenum">
              <a:rPr lang="tr-TR" smtClean="0"/>
              <a:t>8</a:t>
            </a:fld>
            <a:endParaRPr lang="tr-TR"/>
          </a:p>
        </p:txBody>
      </p:sp>
      <p:sp>
        <p:nvSpPr>
          <p:cNvPr id="6" name="Alt Bilgi Yer Tutucusu 5">
            <a:extLst>
              <a:ext uri="{FF2B5EF4-FFF2-40B4-BE49-F238E27FC236}">
                <a16:creationId xmlns:a16="http://schemas.microsoft.com/office/drawing/2014/main" id="{8A89E62A-19AB-446F-90BD-5C0B1C1EFAB8}"/>
              </a:ext>
            </a:extLst>
          </p:cNvPr>
          <p:cNvSpPr>
            <a:spLocks noGrp="1"/>
          </p:cNvSpPr>
          <p:nvPr>
            <p:ph type="ftr" sz="quarter" idx="11"/>
          </p:nvPr>
        </p:nvSpPr>
        <p:spPr/>
        <p:txBody>
          <a:bodyPr/>
          <a:lstStyle/>
          <a:p>
            <a:r>
              <a:rPr lang="tr-TR"/>
              <a:t>Abaan, S., Duygulu, S., &amp; Ugur, E. (2012). Peer mentoring: a way of developing internal locus of control to empower new nursing students. Hacettepe Üniversitesi Sağlık Bilimleri Fakültesi Hemşirelik Dergisi, 19, 24-35.</a:t>
            </a:r>
          </a:p>
        </p:txBody>
      </p:sp>
    </p:spTree>
    <p:extLst>
      <p:ext uri="{BB962C8B-B14F-4D97-AF65-F5344CB8AC3E}">
        <p14:creationId xmlns:p14="http://schemas.microsoft.com/office/powerpoint/2010/main" val="4118339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F8E373-0205-4684-A3AA-35570AB1A450}"/>
              </a:ext>
            </a:extLst>
          </p:cNvPr>
          <p:cNvSpPr>
            <a:spLocks noGrp="1"/>
          </p:cNvSpPr>
          <p:nvPr>
            <p:ph type="title"/>
          </p:nvPr>
        </p:nvSpPr>
        <p:spPr>
          <a:xfrm>
            <a:off x="677334" y="609600"/>
            <a:ext cx="8596668" cy="928845"/>
          </a:xfrm>
          <a:solidFill>
            <a:schemeClr val="accent1">
              <a:lumMod val="20000"/>
              <a:lumOff val="80000"/>
            </a:schemeClr>
          </a:solidFill>
        </p:spPr>
        <p:txBody>
          <a:bodyPr/>
          <a:lstStyle/>
          <a:p>
            <a:r>
              <a:rPr lang="tr-TR" dirty="0">
                <a:solidFill>
                  <a:prstClr val="black"/>
                </a:solidFill>
                <a:latin typeface="Calibri"/>
                <a:ea typeface="+mn-ea"/>
                <a:cs typeface="+mn-cs"/>
              </a:rPr>
              <a:t>Hemşirelik öğrencileri, </a:t>
            </a:r>
            <a:endParaRPr lang="tr-TR" dirty="0"/>
          </a:p>
        </p:txBody>
      </p:sp>
      <p:sp>
        <p:nvSpPr>
          <p:cNvPr id="3" name="İçerik Yer Tutucusu 2">
            <a:extLst>
              <a:ext uri="{FF2B5EF4-FFF2-40B4-BE49-F238E27FC236}">
                <a16:creationId xmlns:a16="http://schemas.microsoft.com/office/drawing/2014/main" id="{AF0D609F-C763-4115-8465-934F73300A06}"/>
              </a:ext>
            </a:extLst>
          </p:cNvPr>
          <p:cNvSpPr>
            <a:spLocks noGrp="1"/>
          </p:cNvSpPr>
          <p:nvPr>
            <p:ph idx="1"/>
          </p:nvPr>
        </p:nvSpPr>
        <p:spPr>
          <a:xfrm>
            <a:off x="677334" y="1763795"/>
            <a:ext cx="8596668" cy="4277567"/>
          </a:xfr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akademik gereksinimler,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finansal ihtiyaçlar,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dil yeterliliği,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kültürel farklılıklar, sosyal zorluklar,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kişilerarası iletişim sorunları ve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yetersiz destek gibi birçok stresörle karşılaşmaktadır.</a:t>
            </a:r>
          </a:p>
          <a:p>
            <a:endParaRPr lang="tr-TR" dirty="0"/>
          </a:p>
        </p:txBody>
      </p:sp>
      <p:sp>
        <p:nvSpPr>
          <p:cNvPr id="4" name="Veri Yer Tutucusu 3">
            <a:extLst>
              <a:ext uri="{FF2B5EF4-FFF2-40B4-BE49-F238E27FC236}">
                <a16:creationId xmlns:a16="http://schemas.microsoft.com/office/drawing/2014/main" id="{3B68321C-7158-4446-9293-ED063AE192CE}"/>
              </a:ext>
            </a:extLst>
          </p:cNvPr>
          <p:cNvSpPr>
            <a:spLocks noGrp="1"/>
          </p:cNvSpPr>
          <p:nvPr>
            <p:ph type="dt" sz="half" idx="10"/>
          </p:nvPr>
        </p:nvSpPr>
        <p:spPr/>
        <p:txBody>
          <a:bodyPr/>
          <a:lstStyle/>
          <a:p>
            <a:fld id="{FB244AE5-06AB-4CA9-850C-BC40EFAD0083}" type="datetime1">
              <a:rPr lang="tr-TR" smtClean="0"/>
              <a:t>12.03.2021</a:t>
            </a:fld>
            <a:endParaRPr lang="tr-TR"/>
          </a:p>
        </p:txBody>
      </p:sp>
      <p:sp>
        <p:nvSpPr>
          <p:cNvPr id="5" name="Slayt Numarası Yer Tutucusu 4">
            <a:extLst>
              <a:ext uri="{FF2B5EF4-FFF2-40B4-BE49-F238E27FC236}">
                <a16:creationId xmlns:a16="http://schemas.microsoft.com/office/drawing/2014/main" id="{8BF06F66-7B45-40B0-9A16-F89CD4C1DDA9}"/>
              </a:ext>
            </a:extLst>
          </p:cNvPr>
          <p:cNvSpPr>
            <a:spLocks noGrp="1"/>
          </p:cNvSpPr>
          <p:nvPr>
            <p:ph type="sldNum" sz="quarter" idx="12"/>
          </p:nvPr>
        </p:nvSpPr>
        <p:spPr/>
        <p:txBody>
          <a:bodyPr/>
          <a:lstStyle/>
          <a:p>
            <a:fld id="{D5F95A43-2763-4C31-A130-22ED2A47608D}" type="slidenum">
              <a:rPr lang="tr-TR" smtClean="0"/>
              <a:t>9</a:t>
            </a:fld>
            <a:endParaRPr lang="tr-TR"/>
          </a:p>
        </p:txBody>
      </p:sp>
      <p:sp>
        <p:nvSpPr>
          <p:cNvPr id="6" name="Alt Bilgi Yer Tutucusu 5">
            <a:extLst>
              <a:ext uri="{FF2B5EF4-FFF2-40B4-BE49-F238E27FC236}">
                <a16:creationId xmlns:a16="http://schemas.microsoft.com/office/drawing/2014/main" id="{CB27A5E7-33C3-4228-A28C-34BE3C2384BF}"/>
              </a:ext>
            </a:extLst>
          </p:cNvPr>
          <p:cNvSpPr>
            <a:spLocks noGrp="1"/>
          </p:cNvSpPr>
          <p:nvPr>
            <p:ph type="ftr" sz="quarter" idx="11"/>
          </p:nvPr>
        </p:nvSpPr>
        <p:spPr>
          <a:xfrm>
            <a:off x="677334" y="5686426"/>
            <a:ext cx="7723716" cy="720062"/>
          </a:xfrm>
        </p:spPr>
        <p:txBody>
          <a:bodyPr/>
          <a:lstStyle/>
          <a:p>
            <a:r>
              <a:rPr lang="en-US" dirty="0" err="1"/>
              <a:t>Seshabela</a:t>
            </a:r>
            <a:r>
              <a:rPr lang="en-US" dirty="0"/>
              <a:t>, H., </a:t>
            </a:r>
            <a:r>
              <a:rPr lang="en-US" dirty="0" err="1"/>
              <a:t>Havenga</a:t>
            </a:r>
            <a:r>
              <a:rPr lang="en-US" dirty="0"/>
              <a:t>, Y., &amp; de </a:t>
            </a:r>
            <a:r>
              <a:rPr lang="en-US" dirty="0" err="1"/>
              <a:t>Swardt</a:t>
            </a:r>
            <a:r>
              <a:rPr lang="en-US" dirty="0"/>
              <a:t>, H. C. (2020). Nursing student peer mentorship: the importance of professional relationships. Africa Journal of Nursing and Midwifery, 22(1), 17-pages.</a:t>
            </a:r>
            <a:endParaRPr lang="tr-TR" dirty="0"/>
          </a:p>
          <a:p>
            <a:r>
              <a:rPr lang="en-US" dirty="0"/>
              <a:t>Raymond, J. M., &amp; Sheppard, K. (2018). Effects of peer mentoring on nursing students’ perceived stress, sense of belonging, self-efficacy and loneliness. Journal of Nursing Education and Practice, 8(1), 16-23.</a:t>
            </a:r>
          </a:p>
          <a:p>
            <a:endParaRPr lang="tr-TR" dirty="0"/>
          </a:p>
        </p:txBody>
      </p:sp>
    </p:spTree>
    <p:extLst>
      <p:ext uri="{BB962C8B-B14F-4D97-AF65-F5344CB8AC3E}">
        <p14:creationId xmlns:p14="http://schemas.microsoft.com/office/powerpoint/2010/main" val="1350190362"/>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Belge" ma:contentTypeID="0x0101006623E43361C5FD43A9DCE73631224E10" ma:contentTypeVersion="4" ma:contentTypeDescription="Yeni belge oluşturun." ma:contentTypeScope="" ma:versionID="af66eb333dad69d399280ba2cd2f37c7">
  <xsd:schema xmlns:xsd="http://www.w3.org/2001/XMLSchema" xmlns:xs="http://www.w3.org/2001/XMLSchema" xmlns:p="http://schemas.microsoft.com/office/2006/metadata/properties" xmlns:ns2="7bf87bb9-cc0c-4e42-bc11-47cf86034de7" targetNamespace="http://schemas.microsoft.com/office/2006/metadata/properties" ma:root="true" ma:fieldsID="3f04b47c94ab8b5c3c27bd9cd678406d" ns2:_="">
    <xsd:import namespace="7bf87bb9-cc0c-4e42-bc11-47cf86034de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f87bb9-cc0c-4e42-bc11-47cf86034d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6C3A7B-1DA2-4CBD-A284-A5E031A98929}">
  <ds:schemaRefs>
    <ds:schemaRef ds:uri="http://schemas.microsoft.com/sharepoint/v3/contenttype/forms"/>
  </ds:schemaRefs>
</ds:datastoreItem>
</file>

<file path=customXml/itemProps2.xml><?xml version="1.0" encoding="utf-8"?>
<ds:datastoreItem xmlns:ds="http://schemas.openxmlformats.org/officeDocument/2006/customXml" ds:itemID="{1EAAFF40-E55E-4A6A-B07E-BED4C132E27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F6DA17D-EF8E-4F29-8F56-B6BCFF28752C}"/>
</file>

<file path=docProps/app.xml><?xml version="1.0" encoding="utf-8"?>
<Properties xmlns="http://schemas.openxmlformats.org/officeDocument/2006/extended-properties" xmlns:vt="http://schemas.openxmlformats.org/officeDocument/2006/docPropsVTypes">
  <Template>Facet</Template>
  <TotalTime>378</TotalTime>
  <Words>6943</Words>
  <Application>Microsoft Office PowerPoint</Application>
  <PresentationFormat>Geniş ekran</PresentationFormat>
  <Paragraphs>624</Paragraphs>
  <Slides>55</Slides>
  <Notes>0</Notes>
  <HiddenSlides>0</HiddenSlides>
  <MMClips>0</MMClips>
  <ScaleCrop>false</ScaleCrop>
  <HeadingPairs>
    <vt:vector size="4" baseType="variant">
      <vt:variant>
        <vt:lpstr>Tema</vt:lpstr>
      </vt:variant>
      <vt:variant>
        <vt:i4>1</vt:i4>
      </vt:variant>
      <vt:variant>
        <vt:lpstr>Slayt Başlıkları</vt:lpstr>
      </vt:variant>
      <vt:variant>
        <vt:i4>55</vt:i4>
      </vt:variant>
    </vt:vector>
  </HeadingPairs>
  <TitlesOfParts>
    <vt:vector size="56" baseType="lpstr">
      <vt:lpstr>Yüzeyler</vt:lpstr>
      <vt:lpstr>AKDENİZ ÜNİVERSİTESİ  HEMŞİRELİK FAKÜLTESİ  2020-2021 EĞİTİM ÖĞRETİM YILI BAHAR DÖNEMİ  AKRAN YÖNDERLİK PROGRAMI EĞİTİMİ </vt:lpstr>
      <vt:lpstr>EĞİTİM İÇERİĞİ</vt:lpstr>
      <vt:lpstr>1.Akran Yönderliği Tanımı</vt:lpstr>
      <vt:lpstr>PowerPoint Sunusu</vt:lpstr>
      <vt:lpstr>PowerPoint Sunusu</vt:lpstr>
      <vt:lpstr>2.Akran Yönderliğinin Hemşirelik Eğitiminde Yeri ve Önemi</vt:lpstr>
      <vt:lpstr>Yönderlik; </vt:lpstr>
      <vt:lpstr>Türkiye’deki Akran Yönderliği Programı Uygulamasında amaç;</vt:lpstr>
      <vt:lpstr>Hemşirelik öğrencileri, </vt:lpstr>
      <vt:lpstr>Akran yönderliği, </vt:lpstr>
      <vt:lpstr>PowerPoint Sunusu</vt:lpstr>
      <vt:lpstr>Akran Yönderliği,  </vt:lpstr>
      <vt:lpstr>3. Yönder ve Danışan Öğrencinin Görev ve Sorumlulukları</vt:lpstr>
      <vt:lpstr>Yönder öğrenci;</vt:lpstr>
      <vt:lpstr>Yönder öğrenci;</vt:lpstr>
      <vt:lpstr>Yönder öğrenci;</vt:lpstr>
      <vt:lpstr>Yönder öğrenci;</vt:lpstr>
      <vt:lpstr>Yönder öğrenci;</vt:lpstr>
      <vt:lpstr>Yönder öğrenci;</vt:lpstr>
      <vt:lpstr>Yönder öğrenci;</vt:lpstr>
      <vt:lpstr>Yönder öğrenci;</vt:lpstr>
      <vt:lpstr>Yönder öğrenci;</vt:lpstr>
      <vt:lpstr>Yönder öğrenci;</vt:lpstr>
      <vt:lpstr>Yönder öğrenci;</vt:lpstr>
      <vt:lpstr>Danışan Öğrencinin Sorumlulukları</vt:lpstr>
      <vt:lpstr>PowerPoint Sunusu</vt:lpstr>
      <vt:lpstr>Akran Yönderler İçin Etik ve Davranış Kuralları</vt:lpstr>
      <vt:lpstr>PowerPoint Sunusu</vt:lpstr>
      <vt:lpstr>4. Akran Yönderliği Programının Tanıtılması ve Uygulama İçeriği</vt:lpstr>
      <vt:lpstr>PowerPoint Sunusu</vt:lpstr>
      <vt:lpstr>PowerPoint Sunusu</vt:lpstr>
      <vt:lpstr>PowerPoint Sunusu</vt:lpstr>
      <vt:lpstr>PowerPoint Sunusu</vt:lpstr>
      <vt:lpstr>5. Akran Yönderliği Uygulamasından Beklentiler</vt:lpstr>
      <vt:lpstr>Akran Yönderliği Uygulamasından Beklentiler</vt:lpstr>
      <vt:lpstr>Akran Yönderliği Uygulamasından Beklentiler</vt:lpstr>
      <vt:lpstr>Akran Yönderliği Uygulamasından Beklentiler</vt:lpstr>
      <vt:lpstr>6. Akdeniz Üniversitesi Hemşirelik Fakültesi Danışan Öğrenci Değerlendirme Formu Üniversite ve Fakülte imkanlarını kullanmaya ilişkin sorular</vt:lpstr>
      <vt:lpstr>Akdeniz Üniversitesi Hemşirelik Fakültesi Danışan Öğrenci Değerlendirme Formu Üniversite ve Fakülte imkanlarını kullanmaya ilişkin sorular</vt:lpstr>
      <vt:lpstr>Akdeniz Üniversitesi Hemşirelik Fakültesi Danışan Öğrenci Değerlendirme Formu Üniversite ve Fakülte imkanlarını kullanmaya ilişkin sorular</vt:lpstr>
      <vt:lpstr>Akdeniz Üniversitesi Hemşirelik Fakültesi Danışan Öğrenci Değerlendirme Formu Üniversite ve Fakülte imkanlarını kullanmaya ilişkin sorular</vt:lpstr>
      <vt:lpstr>Akdeniz Üniversitesi Hemşirelik Fakültesi Danışan Öğrenci Değerlendirme Formu Üniversite ve Fakülte imkanlarını kullanmaya ilişkin sorular</vt:lpstr>
      <vt:lpstr>Akdeniz Üniversitesi Hemşirelik Fakültesi Danışan Öğrenci Değerlendirme Formu Üniversite ve Fakülte imkanlarını kullanmaya ilişkin sorular</vt:lpstr>
      <vt:lpstr>Akdeniz Üniversitesi Hemşirelik Fakültesi Danışan Öğrenci Değerlendirme Formu Üniversite ve Fakülte imkanlarını kullanmaya ilişkin sorular</vt:lpstr>
      <vt:lpstr>Akdeniz Üniversitesi Hemşirelik Fakültesi Danışan Öğrenci Değerlendirme Formu Üniversite ve Fakülte imkanlarını kullanmaya ilişkin sorular</vt:lpstr>
      <vt:lpstr>Akdeniz Üniversitesi Hemşirelik Fakültesi Danışan Öğrenci Değerlendirme Formu Üniversite ve Fakülte imkanlarını kullanmaya ilişkin sorular</vt:lpstr>
      <vt:lpstr>Akdeniz Üniversitesi Hemşirelik Fakültesi Danışan Öğrenci Değerlendirme Formu Üniversite ve Fakülte imkanlarını kullanmaya ilişkin sorular</vt:lpstr>
      <vt:lpstr>Akdeniz Üniversitesi Hemşirelik Fakültesi Danışan Öğrenci Değerlendirme Formu Üniversite ve Fakülte imkanlarını kullanmaya ilişkin sorular</vt:lpstr>
      <vt:lpstr>Akdeniz Üniversitesi Hemşirelik Fakültesi Danışan Öğrenci Değerlendirme Formu Üniversite ve Fakülte imkanlarını kullanmaya ilişkin sorular</vt:lpstr>
      <vt:lpstr>Akdeniz Üniversitesi Hemşirelik Fakültesi Danışan Öğrenci Değerlendirme Formu Üniversite ve Fakülte imkanlarını kullanmaya ilişkin sorular</vt:lpstr>
      <vt:lpstr>Akdeniz Üniversitesi Hemşirelik Fakültesi Danışan Öğrenci Değerlendirme Formu Üniversite ve Fakülte imkanlarını kullanmaya ilişkin sorular</vt:lpstr>
      <vt:lpstr>Akdeniz Üniversitesi Hemşirelik Fakültesi Danışan Öğrenci Değerlendirme Formu Üniversite ve Fakülte imkanlarını kullanmaya ilişkin sorular</vt:lpstr>
      <vt:lpstr>Akdeniz Üniversitesi Hemşirelik Fakültesi Danışan Öğrenci Değerlendirme Formu Üniversite ve Fakülte imkanlarını kullanmaya ilişkin sorular</vt:lpstr>
      <vt:lpstr>KAYNAKLAR</vt:lpstr>
      <vt:lpstr>DİNLEDİĞİNİZ İÇİN TEŞEKKÜRLER… Öğrenci Uyum ve Geliştirme Komisyonu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AKDENİZ ÜNİVERSİTESİ  HEMŞİRELİK FAKÜLTESİ  2020-2021 EĞİTİM ÖĞRETİM YILI BAHAR DÖNEMİ  AKRAN YÖNDERLİK PROGRAMI EĞİTİMİ</dc:title>
  <dc:creator>Merve İpek</dc:creator>
  <cp:lastModifiedBy>Merve İpek</cp:lastModifiedBy>
  <cp:revision>93</cp:revision>
  <dcterms:created xsi:type="dcterms:W3CDTF">2021-02-04T21:53:56Z</dcterms:created>
  <dcterms:modified xsi:type="dcterms:W3CDTF">2021-03-12T17:24:16Z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0x0101006623E43361C5FD43A9DCE73631224E10</vt:lpwstr>
  </property>
</Properties>
</file>